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7"/>
  </p:notesMasterIdLst>
  <p:handoutMasterIdLst>
    <p:handoutMasterId r:id="rId18"/>
  </p:handoutMasterIdLst>
  <p:sldIdLst>
    <p:sldId id="278" r:id="rId2"/>
    <p:sldId id="484" r:id="rId3"/>
    <p:sldId id="403" r:id="rId4"/>
    <p:sldId id="399" r:id="rId5"/>
    <p:sldId id="623" r:id="rId6"/>
    <p:sldId id="624" r:id="rId7"/>
    <p:sldId id="485" r:id="rId8"/>
    <p:sldId id="625" r:id="rId9"/>
    <p:sldId id="684" r:id="rId10"/>
    <p:sldId id="689" r:id="rId11"/>
    <p:sldId id="699" r:id="rId12"/>
    <p:sldId id="426" r:id="rId13"/>
    <p:sldId id="410" r:id="rId14"/>
    <p:sldId id="411" r:id="rId15"/>
    <p:sldId id="413" r:id="rId16"/>
  </p:sldIdLst>
  <p:sldSz cx="9144000" cy="6858000" type="screen4x3"/>
  <p:notesSz cx="6858000" cy="9144000"/>
  <p:custShowLst>
    <p:custShow name="Custom Show 1" id="0">
      <p:sldLst>
        <p:sld r:id="rId2"/>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1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19F"/>
    <a:srgbClr val="A24130"/>
    <a:srgbClr val="0F858C"/>
    <a:srgbClr val="333333"/>
    <a:srgbClr val="939393"/>
    <a:srgbClr val="858585"/>
    <a:srgbClr val="BFBFBF"/>
    <a:srgbClr val="DFDFDF"/>
    <a:srgbClr val="243F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1111"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8006"/>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 of companies investing in CXM</c:v>
                </c:pt>
                <c:pt idx="1">
                  <c:v>% of companies not investing in CXM</c:v>
                </c:pt>
              </c:strCache>
            </c:strRef>
          </c:cat>
          <c:val>
            <c:numRef>
              <c:f>Sheet1!$B$2:$B$3</c:f>
              <c:numCache>
                <c:formatCode>General</c:formatCode>
                <c:ptCount val="2"/>
                <c:pt idx="0">
                  <c:v>97</c:v>
                </c:pt>
                <c:pt idx="1">
                  <c:v>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lang="en-CA" sz="2000" b="1" kern="1200">
          <a:solidFill>
            <a:srgbClr val="B0C534"/>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 of people doingtext</c:v>
                </c:pt>
                <c:pt idx="1">
                  <c:v>null</c:v>
                </c:pt>
              </c:strCache>
            </c:strRef>
          </c:cat>
          <c:val>
            <c:numRef>
              <c:f>Sheet1!$B$2:$B$3</c:f>
              <c:numCache>
                <c:formatCode>General</c:formatCode>
                <c:ptCount val="2"/>
                <c:pt idx="0">
                  <c:v>7</c:v>
                </c:pt>
                <c:pt idx="1">
                  <c:v>93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1D303-5E38-1447-9127-37DA89693625}"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D12CFD18-47DE-7A42-9D11-0D591D047C3F}">
      <dgm:prSet phldrT="[Text]"/>
      <dgm:spPr/>
      <dgm:t>
        <a:bodyPr/>
        <a:lstStyle/>
        <a:p>
          <a:r>
            <a:rPr lang="en-US" dirty="0" smtClean="0"/>
            <a:t>Build the project charter.</a:t>
          </a:r>
          <a:endParaRPr lang="en-US" dirty="0"/>
        </a:p>
      </dgm:t>
    </dgm:pt>
    <dgm:pt modelId="{7BFE2F22-7731-D644-AB12-94C340C6AA09}" type="parTrans" cxnId="{F3F4B9C3-B035-DC46-992E-EB1278B3E6DC}">
      <dgm:prSet/>
      <dgm:spPr/>
      <dgm:t>
        <a:bodyPr/>
        <a:lstStyle/>
        <a:p>
          <a:endParaRPr lang="en-US"/>
        </a:p>
      </dgm:t>
    </dgm:pt>
    <dgm:pt modelId="{3DCAF821-B04F-4440-BF99-38F9BA6EBB62}" type="sibTrans" cxnId="{F3F4B9C3-B035-DC46-992E-EB1278B3E6DC}">
      <dgm:prSet/>
      <dgm:spPr/>
      <dgm:t>
        <a:bodyPr/>
        <a:lstStyle/>
        <a:p>
          <a:endParaRPr lang="en-US"/>
        </a:p>
      </dgm:t>
    </dgm:pt>
    <dgm:pt modelId="{141FED32-4A6A-674D-8191-B11D514A53DF}">
      <dgm:prSet phldrT="[Text]"/>
      <dgm:spPr/>
      <dgm:t>
        <a:bodyPr/>
        <a:lstStyle/>
        <a:p>
          <a:r>
            <a:rPr lang="en-US" smtClean="0"/>
            <a:t>Build customer</a:t>
          </a:r>
          <a:r>
            <a:rPr lang="en-US" baseline="0" smtClean="0"/>
            <a:t> personas and scenarios.</a:t>
          </a:r>
          <a:endParaRPr lang="en-US" dirty="0"/>
        </a:p>
      </dgm:t>
    </dgm:pt>
    <dgm:pt modelId="{E7337F7A-227A-A94D-B34F-A7D47419D856}" type="parTrans" cxnId="{021F9ABB-3A7C-2D47-AF99-151E4A90C733}">
      <dgm:prSet/>
      <dgm:spPr/>
      <dgm:t>
        <a:bodyPr/>
        <a:lstStyle/>
        <a:p>
          <a:endParaRPr lang="en-US"/>
        </a:p>
      </dgm:t>
    </dgm:pt>
    <dgm:pt modelId="{BFD8C9AE-A1C3-E941-9D24-3A0A606069A4}" type="sibTrans" cxnId="{021F9ABB-3A7C-2D47-AF99-151E4A90C733}">
      <dgm:prSet/>
      <dgm:spPr/>
      <dgm:t>
        <a:bodyPr/>
        <a:lstStyle/>
        <a:p>
          <a:endParaRPr lang="en-US"/>
        </a:p>
      </dgm:t>
    </dgm:pt>
    <dgm:pt modelId="{DF515AD0-AEC8-9044-A000-78CDCDAC127B}">
      <dgm:prSet phldrT="[Text]"/>
      <dgm:spPr/>
      <dgm:t>
        <a:bodyPr/>
        <a:lstStyle/>
        <a:p>
          <a:r>
            <a:rPr lang="en-US" dirty="0" smtClean="0"/>
            <a:t>Identify the business and IT drivers for text-based customer support.</a:t>
          </a:r>
          <a:endParaRPr lang="en-US" dirty="0"/>
        </a:p>
      </dgm:t>
    </dgm:pt>
    <dgm:pt modelId="{C4E8DA2B-97E5-3F49-8675-A0D30EE363A9}" type="parTrans" cxnId="{5B24B274-AF2C-7044-BD9B-0FFEE779983E}">
      <dgm:prSet/>
      <dgm:spPr/>
      <dgm:t>
        <a:bodyPr/>
        <a:lstStyle/>
        <a:p>
          <a:endParaRPr lang="en-US"/>
        </a:p>
      </dgm:t>
    </dgm:pt>
    <dgm:pt modelId="{A9E168CA-FF93-CB48-B2E1-BF126D596B09}" type="sibTrans" cxnId="{5B24B274-AF2C-7044-BD9B-0FFEE779983E}">
      <dgm:prSet/>
      <dgm:spPr/>
      <dgm:t>
        <a:bodyPr/>
        <a:lstStyle/>
        <a:p>
          <a:endParaRPr lang="en-US"/>
        </a:p>
      </dgm:t>
    </dgm:pt>
    <dgm:pt modelId="{3F772C2C-816A-6248-BC57-6D5836A2C7FD}">
      <dgm:prSet phldrT="[Text]"/>
      <dgm:spPr/>
      <dgm:t>
        <a:bodyPr/>
        <a:lstStyle/>
        <a:p>
          <a:r>
            <a:rPr lang="en-CA" dirty="0" smtClean="0"/>
            <a:t>Create the application portfolio for text-based service.</a:t>
          </a:r>
          <a:endParaRPr lang="en-US" dirty="0"/>
        </a:p>
      </dgm:t>
    </dgm:pt>
    <dgm:pt modelId="{56064D76-9CC0-D64C-9841-5272475CEB25}" type="parTrans" cxnId="{C5AEE954-958D-954B-9B1B-52CEC8FA04C4}">
      <dgm:prSet/>
      <dgm:spPr/>
      <dgm:t>
        <a:bodyPr/>
        <a:lstStyle/>
        <a:p>
          <a:endParaRPr lang="en-US"/>
        </a:p>
      </dgm:t>
    </dgm:pt>
    <dgm:pt modelId="{A5F9C7F6-7970-5941-912A-37AA6B369B7C}" type="sibTrans" cxnId="{C5AEE954-958D-954B-9B1B-52CEC8FA04C4}">
      <dgm:prSet/>
      <dgm:spPr/>
      <dgm:t>
        <a:bodyPr/>
        <a:lstStyle/>
        <a:p>
          <a:endParaRPr lang="en-US"/>
        </a:p>
      </dgm:t>
    </dgm:pt>
    <dgm:pt modelId="{B52F2B5E-EBB8-2349-BA49-B1E8066CE664}">
      <dgm:prSet phldrT="[Text]"/>
      <dgm:spPr/>
      <dgm:t>
        <a:bodyPr/>
        <a:lstStyle/>
        <a:p>
          <a:r>
            <a:rPr lang="en-CA" dirty="0" smtClean="0"/>
            <a:t>Identify text-centric risks and create a mitigation plan.</a:t>
          </a:r>
          <a:endParaRPr lang="en-US" dirty="0"/>
        </a:p>
      </dgm:t>
    </dgm:pt>
    <dgm:pt modelId="{4418DBA2-0260-1C4B-8817-A28B24C43405}" type="parTrans" cxnId="{BE8E25D3-195B-5D42-A3D4-CB8A8C867365}">
      <dgm:prSet/>
      <dgm:spPr/>
      <dgm:t>
        <a:bodyPr/>
        <a:lstStyle/>
        <a:p>
          <a:endParaRPr lang="en-US"/>
        </a:p>
      </dgm:t>
    </dgm:pt>
    <dgm:pt modelId="{43C35EC8-BCDA-1F4C-99D0-860FEC8CE8DB}" type="sibTrans" cxnId="{BE8E25D3-195B-5D42-A3D4-CB8A8C867365}">
      <dgm:prSet/>
      <dgm:spPr/>
      <dgm:t>
        <a:bodyPr/>
        <a:lstStyle/>
        <a:p>
          <a:endParaRPr lang="en-US"/>
        </a:p>
      </dgm:t>
    </dgm:pt>
    <dgm:pt modelId="{AC70822E-E720-4888-B822-62EB55D20258}">
      <dgm:prSet/>
      <dgm:spPr/>
      <dgm:t>
        <a:bodyPr/>
        <a:lstStyle/>
        <a:p>
          <a:r>
            <a:rPr lang="en-CA" smtClean="0"/>
            <a:t>Identify metrics for text-based customer support.</a:t>
          </a:r>
          <a:endParaRPr lang="en-CA" dirty="0"/>
        </a:p>
      </dgm:t>
    </dgm:pt>
    <dgm:pt modelId="{8D0BF4DC-A775-4291-B25D-04333E1D48EA}" type="parTrans" cxnId="{1C629D4E-7DDA-40A4-928D-5AB7D7F56980}">
      <dgm:prSet/>
      <dgm:spPr/>
      <dgm:t>
        <a:bodyPr/>
        <a:lstStyle/>
        <a:p>
          <a:endParaRPr lang="en-CA"/>
        </a:p>
      </dgm:t>
    </dgm:pt>
    <dgm:pt modelId="{EE1EFB61-F9B9-4652-AA98-739FEC8E7CBA}" type="sibTrans" cxnId="{1C629D4E-7DDA-40A4-928D-5AB7D7F56980}">
      <dgm:prSet/>
      <dgm:spPr/>
      <dgm:t>
        <a:bodyPr/>
        <a:lstStyle/>
        <a:p>
          <a:endParaRPr lang="en-CA"/>
        </a:p>
      </dgm:t>
    </dgm:pt>
    <dgm:pt modelId="{28022195-E7DA-DB41-9AD4-710D6D8148B0}" type="pres">
      <dgm:prSet presAssocID="{01D1D303-5E38-1447-9127-37DA89693625}" presName="Name0" presStyleCnt="0">
        <dgm:presLayoutVars>
          <dgm:chMax val="7"/>
          <dgm:chPref val="7"/>
          <dgm:dir/>
        </dgm:presLayoutVars>
      </dgm:prSet>
      <dgm:spPr/>
      <dgm:t>
        <a:bodyPr/>
        <a:lstStyle/>
        <a:p>
          <a:endParaRPr lang="en-CA"/>
        </a:p>
      </dgm:t>
    </dgm:pt>
    <dgm:pt modelId="{7EF14BB3-8597-C74A-BBFF-6D9454D2E8ED}" type="pres">
      <dgm:prSet presAssocID="{01D1D303-5E38-1447-9127-37DA89693625}" presName="Name1" presStyleCnt="0"/>
      <dgm:spPr/>
    </dgm:pt>
    <dgm:pt modelId="{90080914-4A67-3C40-AC57-F4B6C1A6D0CC}" type="pres">
      <dgm:prSet presAssocID="{01D1D303-5E38-1447-9127-37DA89693625}" presName="cycle" presStyleCnt="0"/>
      <dgm:spPr/>
    </dgm:pt>
    <dgm:pt modelId="{414F8F92-93A5-7C4D-B701-3D691DA129DE}" type="pres">
      <dgm:prSet presAssocID="{01D1D303-5E38-1447-9127-37DA89693625}" presName="srcNode" presStyleLbl="node1" presStyleIdx="0" presStyleCnt="6"/>
      <dgm:spPr/>
    </dgm:pt>
    <dgm:pt modelId="{E326998A-D34D-AA45-BCC1-01A6D8DBE32A}" type="pres">
      <dgm:prSet presAssocID="{01D1D303-5E38-1447-9127-37DA89693625}" presName="conn" presStyleLbl="parChTrans1D2" presStyleIdx="0" presStyleCnt="1"/>
      <dgm:spPr/>
      <dgm:t>
        <a:bodyPr/>
        <a:lstStyle/>
        <a:p>
          <a:endParaRPr lang="en-CA"/>
        </a:p>
      </dgm:t>
    </dgm:pt>
    <dgm:pt modelId="{62F74781-426A-5446-A585-7F83EFB414A6}" type="pres">
      <dgm:prSet presAssocID="{01D1D303-5E38-1447-9127-37DA89693625}" presName="extraNode" presStyleLbl="node1" presStyleIdx="0" presStyleCnt="6"/>
      <dgm:spPr/>
    </dgm:pt>
    <dgm:pt modelId="{E805B5CA-0A22-FF4F-8AC8-E6C54BBD1309}" type="pres">
      <dgm:prSet presAssocID="{01D1D303-5E38-1447-9127-37DA89693625}" presName="dstNode" presStyleLbl="node1" presStyleIdx="0" presStyleCnt="6"/>
      <dgm:spPr/>
    </dgm:pt>
    <dgm:pt modelId="{B745B445-B365-244E-A153-422AF8E50940}" type="pres">
      <dgm:prSet presAssocID="{D12CFD18-47DE-7A42-9D11-0D591D047C3F}" presName="text_1" presStyleLbl="node1" presStyleIdx="0" presStyleCnt="6">
        <dgm:presLayoutVars>
          <dgm:bulletEnabled val="1"/>
        </dgm:presLayoutVars>
      </dgm:prSet>
      <dgm:spPr/>
      <dgm:t>
        <a:bodyPr/>
        <a:lstStyle/>
        <a:p>
          <a:endParaRPr lang="en-CA"/>
        </a:p>
      </dgm:t>
    </dgm:pt>
    <dgm:pt modelId="{AF7EBBC6-760F-1747-8E14-E5C06B0D5BF6}" type="pres">
      <dgm:prSet presAssocID="{D12CFD18-47DE-7A42-9D11-0D591D047C3F}" presName="accent_1" presStyleCnt="0"/>
      <dgm:spPr/>
    </dgm:pt>
    <dgm:pt modelId="{BE01594F-D318-8047-827C-6CDBCD39DA26}" type="pres">
      <dgm:prSet presAssocID="{D12CFD18-47DE-7A42-9D11-0D591D047C3F}" presName="accentRepeatNode" presStyleLbl="solidFgAcc1" presStyleIdx="0" presStyleCnt="6"/>
      <dgm:spPr>
        <a:solidFill>
          <a:schemeClr val="accent2"/>
        </a:solidFill>
      </dgm:spPr>
    </dgm:pt>
    <dgm:pt modelId="{6C294BB0-3EA4-481C-A85F-3DA7CB9A1C1C}" type="pres">
      <dgm:prSet presAssocID="{141FED32-4A6A-674D-8191-B11D514A53DF}" presName="text_2" presStyleLbl="node1" presStyleIdx="1" presStyleCnt="6">
        <dgm:presLayoutVars>
          <dgm:bulletEnabled val="1"/>
        </dgm:presLayoutVars>
      </dgm:prSet>
      <dgm:spPr/>
      <dgm:t>
        <a:bodyPr/>
        <a:lstStyle/>
        <a:p>
          <a:endParaRPr lang="en-CA"/>
        </a:p>
      </dgm:t>
    </dgm:pt>
    <dgm:pt modelId="{D28B18E7-F3FF-4FE1-9DAB-2F386B186DE6}" type="pres">
      <dgm:prSet presAssocID="{141FED32-4A6A-674D-8191-B11D514A53DF}" presName="accent_2" presStyleCnt="0"/>
      <dgm:spPr/>
    </dgm:pt>
    <dgm:pt modelId="{FD94EBD5-C752-8142-8789-8926FC231FAE}" type="pres">
      <dgm:prSet presAssocID="{141FED32-4A6A-674D-8191-B11D514A53DF}" presName="accentRepeatNode" presStyleLbl="solidFgAcc1" presStyleIdx="1" presStyleCnt="6"/>
      <dgm:spPr>
        <a:solidFill>
          <a:schemeClr val="accent2"/>
        </a:solidFill>
      </dgm:spPr>
    </dgm:pt>
    <dgm:pt modelId="{6CF5D09F-16DB-4C5F-9BF4-1D04FE8A616E}" type="pres">
      <dgm:prSet presAssocID="{DF515AD0-AEC8-9044-A000-78CDCDAC127B}" presName="text_3" presStyleLbl="node1" presStyleIdx="2" presStyleCnt="6">
        <dgm:presLayoutVars>
          <dgm:bulletEnabled val="1"/>
        </dgm:presLayoutVars>
      </dgm:prSet>
      <dgm:spPr/>
      <dgm:t>
        <a:bodyPr/>
        <a:lstStyle/>
        <a:p>
          <a:endParaRPr lang="en-CA"/>
        </a:p>
      </dgm:t>
    </dgm:pt>
    <dgm:pt modelId="{5D950F72-A6AE-43AD-B872-128DA715DB49}" type="pres">
      <dgm:prSet presAssocID="{DF515AD0-AEC8-9044-A000-78CDCDAC127B}" presName="accent_3" presStyleCnt="0"/>
      <dgm:spPr/>
    </dgm:pt>
    <dgm:pt modelId="{8B725030-8D1E-3E44-91A7-8CBF82D3F324}" type="pres">
      <dgm:prSet presAssocID="{DF515AD0-AEC8-9044-A000-78CDCDAC127B}" presName="accentRepeatNode" presStyleLbl="solidFgAcc1" presStyleIdx="2" presStyleCnt="6"/>
      <dgm:spPr>
        <a:solidFill>
          <a:schemeClr val="accent2"/>
        </a:solidFill>
      </dgm:spPr>
    </dgm:pt>
    <dgm:pt modelId="{3A413DBC-5336-439A-B32B-DDB28C0F7EA2}" type="pres">
      <dgm:prSet presAssocID="{3F772C2C-816A-6248-BC57-6D5836A2C7FD}" presName="text_4" presStyleLbl="node1" presStyleIdx="3" presStyleCnt="6">
        <dgm:presLayoutVars>
          <dgm:bulletEnabled val="1"/>
        </dgm:presLayoutVars>
      </dgm:prSet>
      <dgm:spPr/>
      <dgm:t>
        <a:bodyPr/>
        <a:lstStyle/>
        <a:p>
          <a:endParaRPr lang="en-CA"/>
        </a:p>
      </dgm:t>
    </dgm:pt>
    <dgm:pt modelId="{2DBC8E75-1106-464D-8E9E-46B23A5D06CE}" type="pres">
      <dgm:prSet presAssocID="{3F772C2C-816A-6248-BC57-6D5836A2C7FD}" presName="accent_4" presStyleCnt="0"/>
      <dgm:spPr/>
    </dgm:pt>
    <dgm:pt modelId="{C6B0F2C6-B151-E540-B256-6AEBE28AF35C}" type="pres">
      <dgm:prSet presAssocID="{3F772C2C-816A-6248-BC57-6D5836A2C7FD}" presName="accentRepeatNode" presStyleLbl="solidFgAcc1" presStyleIdx="3" presStyleCnt="6"/>
      <dgm:spPr>
        <a:solidFill>
          <a:schemeClr val="accent2"/>
        </a:solidFill>
      </dgm:spPr>
    </dgm:pt>
    <dgm:pt modelId="{02974664-678A-4024-B9EB-A79C543C797C}" type="pres">
      <dgm:prSet presAssocID="{B52F2B5E-EBB8-2349-BA49-B1E8066CE664}" presName="text_5" presStyleLbl="node1" presStyleIdx="4" presStyleCnt="6">
        <dgm:presLayoutVars>
          <dgm:bulletEnabled val="1"/>
        </dgm:presLayoutVars>
      </dgm:prSet>
      <dgm:spPr/>
      <dgm:t>
        <a:bodyPr/>
        <a:lstStyle/>
        <a:p>
          <a:endParaRPr lang="en-CA"/>
        </a:p>
      </dgm:t>
    </dgm:pt>
    <dgm:pt modelId="{BCF6C658-B8BB-465B-8098-1B45F634D414}" type="pres">
      <dgm:prSet presAssocID="{B52F2B5E-EBB8-2349-BA49-B1E8066CE664}" presName="accent_5" presStyleCnt="0"/>
      <dgm:spPr/>
    </dgm:pt>
    <dgm:pt modelId="{71EE57D8-EE62-3247-A124-6C18D7E179E3}" type="pres">
      <dgm:prSet presAssocID="{B52F2B5E-EBB8-2349-BA49-B1E8066CE664}" presName="accentRepeatNode" presStyleLbl="solidFgAcc1" presStyleIdx="4" presStyleCnt="6"/>
      <dgm:spPr>
        <a:solidFill>
          <a:schemeClr val="accent2"/>
        </a:solidFill>
      </dgm:spPr>
    </dgm:pt>
    <dgm:pt modelId="{9E471065-09F3-46A4-8AD0-7C0A99AE1826}" type="pres">
      <dgm:prSet presAssocID="{AC70822E-E720-4888-B822-62EB55D20258}" presName="text_6" presStyleLbl="node1" presStyleIdx="5" presStyleCnt="6">
        <dgm:presLayoutVars>
          <dgm:bulletEnabled val="1"/>
        </dgm:presLayoutVars>
      </dgm:prSet>
      <dgm:spPr/>
      <dgm:t>
        <a:bodyPr/>
        <a:lstStyle/>
        <a:p>
          <a:endParaRPr lang="en-CA"/>
        </a:p>
      </dgm:t>
    </dgm:pt>
    <dgm:pt modelId="{28F89982-0BDB-4C2B-8BAF-B3688DF72C09}" type="pres">
      <dgm:prSet presAssocID="{AC70822E-E720-4888-B822-62EB55D20258}" presName="accent_6" presStyleCnt="0"/>
      <dgm:spPr/>
    </dgm:pt>
    <dgm:pt modelId="{1B14477E-4991-415E-A69D-114F9E3BD4F5}" type="pres">
      <dgm:prSet presAssocID="{AC70822E-E720-4888-B822-62EB55D20258}" presName="accentRepeatNode" presStyleLbl="solidFgAcc1" presStyleIdx="5" presStyleCnt="6"/>
      <dgm:spPr>
        <a:solidFill>
          <a:schemeClr val="accent2"/>
        </a:solidFill>
      </dgm:spPr>
      <dgm:t>
        <a:bodyPr/>
        <a:lstStyle/>
        <a:p>
          <a:endParaRPr lang="en-CA"/>
        </a:p>
      </dgm:t>
    </dgm:pt>
  </dgm:ptLst>
  <dgm:cxnLst>
    <dgm:cxn modelId="{A69A0650-CB4B-4B96-9BDF-42979260EC32}" type="presOf" srcId="{AC70822E-E720-4888-B822-62EB55D20258}" destId="{9E471065-09F3-46A4-8AD0-7C0A99AE1826}" srcOrd="0" destOrd="0" presId="urn:microsoft.com/office/officeart/2008/layout/VerticalCurvedList"/>
    <dgm:cxn modelId="{BE8E25D3-195B-5D42-A3D4-CB8A8C867365}" srcId="{01D1D303-5E38-1447-9127-37DA89693625}" destId="{B52F2B5E-EBB8-2349-BA49-B1E8066CE664}" srcOrd="4" destOrd="0" parTransId="{4418DBA2-0260-1C4B-8817-A28B24C43405}" sibTransId="{43C35EC8-BCDA-1F4C-99D0-860FEC8CE8DB}"/>
    <dgm:cxn modelId="{E7C6AFA4-4692-4EB3-B20D-9AB1F0E58AA5}" type="presOf" srcId="{DF515AD0-AEC8-9044-A000-78CDCDAC127B}" destId="{6CF5D09F-16DB-4C5F-9BF4-1D04FE8A616E}" srcOrd="0" destOrd="0" presId="urn:microsoft.com/office/officeart/2008/layout/VerticalCurvedList"/>
    <dgm:cxn modelId="{1C629D4E-7DDA-40A4-928D-5AB7D7F56980}" srcId="{01D1D303-5E38-1447-9127-37DA89693625}" destId="{AC70822E-E720-4888-B822-62EB55D20258}" srcOrd="5" destOrd="0" parTransId="{8D0BF4DC-A775-4291-B25D-04333E1D48EA}" sibTransId="{EE1EFB61-F9B9-4652-AA98-739FEC8E7CBA}"/>
    <dgm:cxn modelId="{F3F4B9C3-B035-DC46-992E-EB1278B3E6DC}" srcId="{01D1D303-5E38-1447-9127-37DA89693625}" destId="{D12CFD18-47DE-7A42-9D11-0D591D047C3F}" srcOrd="0" destOrd="0" parTransId="{7BFE2F22-7731-D644-AB12-94C340C6AA09}" sibTransId="{3DCAF821-B04F-4440-BF99-38F9BA6EBB62}"/>
    <dgm:cxn modelId="{558106C6-3924-414E-89AD-099D510C796E}" type="presOf" srcId="{3DCAF821-B04F-4440-BF99-38F9BA6EBB62}" destId="{E326998A-D34D-AA45-BCC1-01A6D8DBE32A}" srcOrd="0" destOrd="0" presId="urn:microsoft.com/office/officeart/2008/layout/VerticalCurvedList"/>
    <dgm:cxn modelId="{7C09CC36-8D2F-409B-9031-BD5D98365AC4}" type="presOf" srcId="{01D1D303-5E38-1447-9127-37DA89693625}" destId="{28022195-E7DA-DB41-9AD4-710D6D8148B0}" srcOrd="0" destOrd="0" presId="urn:microsoft.com/office/officeart/2008/layout/VerticalCurvedList"/>
    <dgm:cxn modelId="{4FA94AAB-DC68-440C-9999-B3BD537785D2}" type="presOf" srcId="{D12CFD18-47DE-7A42-9D11-0D591D047C3F}" destId="{B745B445-B365-244E-A153-422AF8E50940}" srcOrd="0" destOrd="0" presId="urn:microsoft.com/office/officeart/2008/layout/VerticalCurvedList"/>
    <dgm:cxn modelId="{6B441B15-5497-42B1-9A03-E07DE57A37A9}" type="presOf" srcId="{B52F2B5E-EBB8-2349-BA49-B1E8066CE664}" destId="{02974664-678A-4024-B9EB-A79C543C797C}" srcOrd="0" destOrd="0" presId="urn:microsoft.com/office/officeart/2008/layout/VerticalCurvedList"/>
    <dgm:cxn modelId="{C5AEE954-958D-954B-9B1B-52CEC8FA04C4}" srcId="{01D1D303-5E38-1447-9127-37DA89693625}" destId="{3F772C2C-816A-6248-BC57-6D5836A2C7FD}" srcOrd="3" destOrd="0" parTransId="{56064D76-9CC0-D64C-9841-5272475CEB25}" sibTransId="{A5F9C7F6-7970-5941-912A-37AA6B369B7C}"/>
    <dgm:cxn modelId="{021F9ABB-3A7C-2D47-AF99-151E4A90C733}" srcId="{01D1D303-5E38-1447-9127-37DA89693625}" destId="{141FED32-4A6A-674D-8191-B11D514A53DF}" srcOrd="1" destOrd="0" parTransId="{E7337F7A-227A-A94D-B34F-A7D47419D856}" sibTransId="{BFD8C9AE-A1C3-E941-9D24-3A0A606069A4}"/>
    <dgm:cxn modelId="{5B24B274-AF2C-7044-BD9B-0FFEE779983E}" srcId="{01D1D303-5E38-1447-9127-37DA89693625}" destId="{DF515AD0-AEC8-9044-A000-78CDCDAC127B}" srcOrd="2" destOrd="0" parTransId="{C4E8DA2B-97E5-3F49-8675-A0D30EE363A9}" sibTransId="{A9E168CA-FF93-CB48-B2E1-BF126D596B09}"/>
    <dgm:cxn modelId="{79ABC297-2E7C-44FA-827D-F76C304F2872}" type="presOf" srcId="{3F772C2C-816A-6248-BC57-6D5836A2C7FD}" destId="{3A413DBC-5336-439A-B32B-DDB28C0F7EA2}" srcOrd="0" destOrd="0" presId="urn:microsoft.com/office/officeart/2008/layout/VerticalCurvedList"/>
    <dgm:cxn modelId="{A30A2D10-A461-4099-B9B7-6936BBAD4F0E}" type="presOf" srcId="{141FED32-4A6A-674D-8191-B11D514A53DF}" destId="{6C294BB0-3EA4-481C-A85F-3DA7CB9A1C1C}" srcOrd="0" destOrd="0" presId="urn:microsoft.com/office/officeart/2008/layout/VerticalCurvedList"/>
    <dgm:cxn modelId="{AAB4BEEA-D091-4B0C-862A-1D340FD2D187}" type="presParOf" srcId="{28022195-E7DA-DB41-9AD4-710D6D8148B0}" destId="{7EF14BB3-8597-C74A-BBFF-6D9454D2E8ED}" srcOrd="0" destOrd="0" presId="urn:microsoft.com/office/officeart/2008/layout/VerticalCurvedList"/>
    <dgm:cxn modelId="{FED4B458-4E7A-46EC-80E6-3D1966A9004D}" type="presParOf" srcId="{7EF14BB3-8597-C74A-BBFF-6D9454D2E8ED}" destId="{90080914-4A67-3C40-AC57-F4B6C1A6D0CC}" srcOrd="0" destOrd="0" presId="urn:microsoft.com/office/officeart/2008/layout/VerticalCurvedList"/>
    <dgm:cxn modelId="{372C1990-6107-4CA6-B2F0-582D98EB06FC}" type="presParOf" srcId="{90080914-4A67-3C40-AC57-F4B6C1A6D0CC}" destId="{414F8F92-93A5-7C4D-B701-3D691DA129DE}" srcOrd="0" destOrd="0" presId="urn:microsoft.com/office/officeart/2008/layout/VerticalCurvedList"/>
    <dgm:cxn modelId="{EEAA6F25-3B40-429A-BB12-AB3247324E13}" type="presParOf" srcId="{90080914-4A67-3C40-AC57-F4B6C1A6D0CC}" destId="{E326998A-D34D-AA45-BCC1-01A6D8DBE32A}" srcOrd="1" destOrd="0" presId="urn:microsoft.com/office/officeart/2008/layout/VerticalCurvedList"/>
    <dgm:cxn modelId="{CCA68FDD-CED3-46AE-9C9E-94C02B390D62}" type="presParOf" srcId="{90080914-4A67-3C40-AC57-F4B6C1A6D0CC}" destId="{62F74781-426A-5446-A585-7F83EFB414A6}" srcOrd="2" destOrd="0" presId="urn:microsoft.com/office/officeart/2008/layout/VerticalCurvedList"/>
    <dgm:cxn modelId="{92495904-04F9-44A2-AD0E-2110D280ACF9}" type="presParOf" srcId="{90080914-4A67-3C40-AC57-F4B6C1A6D0CC}" destId="{E805B5CA-0A22-FF4F-8AC8-E6C54BBD1309}" srcOrd="3" destOrd="0" presId="urn:microsoft.com/office/officeart/2008/layout/VerticalCurvedList"/>
    <dgm:cxn modelId="{18D393AD-B1FA-4D30-A1D7-4B580F03DBFD}" type="presParOf" srcId="{7EF14BB3-8597-C74A-BBFF-6D9454D2E8ED}" destId="{B745B445-B365-244E-A153-422AF8E50940}" srcOrd="1" destOrd="0" presId="urn:microsoft.com/office/officeart/2008/layout/VerticalCurvedList"/>
    <dgm:cxn modelId="{2486C366-0F94-4397-815F-73ED9B89E700}" type="presParOf" srcId="{7EF14BB3-8597-C74A-BBFF-6D9454D2E8ED}" destId="{AF7EBBC6-760F-1747-8E14-E5C06B0D5BF6}" srcOrd="2" destOrd="0" presId="urn:microsoft.com/office/officeart/2008/layout/VerticalCurvedList"/>
    <dgm:cxn modelId="{C23CDAF6-8B07-4B0E-93A0-DF62B5F901E0}" type="presParOf" srcId="{AF7EBBC6-760F-1747-8E14-E5C06B0D5BF6}" destId="{BE01594F-D318-8047-827C-6CDBCD39DA26}" srcOrd="0" destOrd="0" presId="urn:microsoft.com/office/officeart/2008/layout/VerticalCurvedList"/>
    <dgm:cxn modelId="{C2D339FE-92C7-4F37-92E6-73409F085558}" type="presParOf" srcId="{7EF14BB3-8597-C74A-BBFF-6D9454D2E8ED}" destId="{6C294BB0-3EA4-481C-A85F-3DA7CB9A1C1C}" srcOrd="3" destOrd="0" presId="urn:microsoft.com/office/officeart/2008/layout/VerticalCurvedList"/>
    <dgm:cxn modelId="{23CE3B20-5D2C-4DC8-98CC-24B000B2A3C1}" type="presParOf" srcId="{7EF14BB3-8597-C74A-BBFF-6D9454D2E8ED}" destId="{D28B18E7-F3FF-4FE1-9DAB-2F386B186DE6}" srcOrd="4" destOrd="0" presId="urn:microsoft.com/office/officeart/2008/layout/VerticalCurvedList"/>
    <dgm:cxn modelId="{8CBA5551-AC4D-4B57-A4B8-65FA035E5DA1}" type="presParOf" srcId="{D28B18E7-F3FF-4FE1-9DAB-2F386B186DE6}" destId="{FD94EBD5-C752-8142-8789-8926FC231FAE}" srcOrd="0" destOrd="0" presId="urn:microsoft.com/office/officeart/2008/layout/VerticalCurvedList"/>
    <dgm:cxn modelId="{9EC31E32-594A-493C-915C-47FBD933752E}" type="presParOf" srcId="{7EF14BB3-8597-C74A-BBFF-6D9454D2E8ED}" destId="{6CF5D09F-16DB-4C5F-9BF4-1D04FE8A616E}" srcOrd="5" destOrd="0" presId="urn:microsoft.com/office/officeart/2008/layout/VerticalCurvedList"/>
    <dgm:cxn modelId="{E0C82C07-F7DF-46D6-9D9D-158D94519792}" type="presParOf" srcId="{7EF14BB3-8597-C74A-BBFF-6D9454D2E8ED}" destId="{5D950F72-A6AE-43AD-B872-128DA715DB49}" srcOrd="6" destOrd="0" presId="urn:microsoft.com/office/officeart/2008/layout/VerticalCurvedList"/>
    <dgm:cxn modelId="{F54F5AD6-D747-4CE8-9602-BC141088D160}" type="presParOf" srcId="{5D950F72-A6AE-43AD-B872-128DA715DB49}" destId="{8B725030-8D1E-3E44-91A7-8CBF82D3F324}" srcOrd="0" destOrd="0" presId="urn:microsoft.com/office/officeart/2008/layout/VerticalCurvedList"/>
    <dgm:cxn modelId="{FA101893-8E9A-4781-8E21-DF2DE462BD55}" type="presParOf" srcId="{7EF14BB3-8597-C74A-BBFF-6D9454D2E8ED}" destId="{3A413DBC-5336-439A-B32B-DDB28C0F7EA2}" srcOrd="7" destOrd="0" presId="urn:microsoft.com/office/officeart/2008/layout/VerticalCurvedList"/>
    <dgm:cxn modelId="{4108FD33-65C5-4890-92F6-4738E50A4E40}" type="presParOf" srcId="{7EF14BB3-8597-C74A-BBFF-6D9454D2E8ED}" destId="{2DBC8E75-1106-464D-8E9E-46B23A5D06CE}" srcOrd="8" destOrd="0" presId="urn:microsoft.com/office/officeart/2008/layout/VerticalCurvedList"/>
    <dgm:cxn modelId="{4A25EB9A-8024-4FB2-952F-F4555932399E}" type="presParOf" srcId="{2DBC8E75-1106-464D-8E9E-46B23A5D06CE}" destId="{C6B0F2C6-B151-E540-B256-6AEBE28AF35C}" srcOrd="0" destOrd="0" presId="urn:microsoft.com/office/officeart/2008/layout/VerticalCurvedList"/>
    <dgm:cxn modelId="{C4E39184-7A80-49F6-854F-A838E87A922D}" type="presParOf" srcId="{7EF14BB3-8597-C74A-BBFF-6D9454D2E8ED}" destId="{02974664-678A-4024-B9EB-A79C543C797C}" srcOrd="9" destOrd="0" presId="urn:microsoft.com/office/officeart/2008/layout/VerticalCurvedList"/>
    <dgm:cxn modelId="{B91A3ECE-79A4-4085-A04E-FD675B750610}" type="presParOf" srcId="{7EF14BB3-8597-C74A-BBFF-6D9454D2E8ED}" destId="{BCF6C658-B8BB-465B-8098-1B45F634D414}" srcOrd="10" destOrd="0" presId="urn:microsoft.com/office/officeart/2008/layout/VerticalCurvedList"/>
    <dgm:cxn modelId="{DC874066-5177-47A1-A55E-0329040C4125}" type="presParOf" srcId="{BCF6C658-B8BB-465B-8098-1B45F634D414}" destId="{71EE57D8-EE62-3247-A124-6C18D7E179E3}" srcOrd="0" destOrd="0" presId="urn:microsoft.com/office/officeart/2008/layout/VerticalCurvedList"/>
    <dgm:cxn modelId="{3714B56F-B9FB-4858-BBD4-40E8ADC36EC7}" type="presParOf" srcId="{7EF14BB3-8597-C74A-BBFF-6D9454D2E8ED}" destId="{9E471065-09F3-46A4-8AD0-7C0A99AE1826}" srcOrd="11" destOrd="0" presId="urn:microsoft.com/office/officeart/2008/layout/VerticalCurvedList"/>
    <dgm:cxn modelId="{A181C7A8-8A8C-4D94-B52F-46EFBB6F51E2}" type="presParOf" srcId="{7EF14BB3-8597-C74A-BBFF-6D9454D2E8ED}" destId="{28F89982-0BDB-4C2B-8BAF-B3688DF72C09}" srcOrd="12" destOrd="0" presId="urn:microsoft.com/office/officeart/2008/layout/VerticalCurvedList"/>
    <dgm:cxn modelId="{30CC8015-E05F-45FC-AAB4-2F333DAB96A4}" type="presParOf" srcId="{28F89982-0BDB-4C2B-8BAF-B3688DF72C09}" destId="{1B14477E-4991-415E-A69D-114F9E3BD4F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10/11/2016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10/11/2016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057666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201173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41709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 </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744984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716423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54547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136088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938608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5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5149943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5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386576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5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20604360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5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870593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0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858255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5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42953702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2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099075029"/>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4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4145289868"/>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1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193713661"/>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19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4566567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4035291263"/>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898614185"/>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6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4013617"/>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6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744607489"/>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5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1991792344"/>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5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669172384"/>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6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695470893"/>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7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108280278"/>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6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40449840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6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3899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6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835907597"/>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6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2263457084"/>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435743242"/>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6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931629747"/>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73222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21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130993564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7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9510199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6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86108293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8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4024827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4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867831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7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07169941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7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98190625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7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9389438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7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95768142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7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39703586"/>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9482931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7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9015897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userDrawn="1">
  <p:cSld name="13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947864134"/>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userDrawn="1">
  <p:cSld name="14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944109036"/>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userDrawn="1">
  <p:cSld name="7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3262250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49823105"/>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38321047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5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1997-2014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extLst>
      <p:ext uri="{BB962C8B-B14F-4D97-AF65-F5344CB8AC3E}">
        <p14:creationId xmlns:p14="http://schemas.microsoft.com/office/powerpoint/2010/main" val="1077179821"/>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78185785"/>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8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25553879"/>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6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2407224060"/>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7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665434886"/>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8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865062588"/>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9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953664740"/>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8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185219860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8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589094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2186353266"/>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8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52536677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8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72588173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39443034"/>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8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266898953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96672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22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3474178749"/>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9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89311149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8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44359409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10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1222664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5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259842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033031986"/>
      </p:ext>
    </p:extLst>
  </p:cSld>
  <p:clrMapOvr>
    <a:masterClrMapping/>
  </p:clrMapOvr>
  <p:timing>
    <p:tnLst>
      <p:par>
        <p:cTn id="1" dur="indefinite" restart="never" nodeType="tmRoot"/>
      </p:par>
    </p:tnLst>
  </p:timing>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9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7967668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9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64058223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9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73639078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9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6496504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9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9451386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15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07742571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9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309520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7317282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1008844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2197499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77014258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5387328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3823337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4205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46284425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40466733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103589773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727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2332230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7113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739315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66313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26141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7169001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607739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676357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8709051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518111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393519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8639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91576049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25491397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98629051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302755449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3180742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384490940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050495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396096550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116857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41789237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21059468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1844061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168819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89757452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364802194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55539522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180638474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4724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9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26419393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2029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887766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9167172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07364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913802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430192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748907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5018209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8041388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5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44268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34214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6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80158952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7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9932414"/>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4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52980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toryboard Titl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2293938" y="1700213"/>
            <a:ext cx="4556125" cy="922337"/>
          </a:xfrm>
          <a:prstGeom prst="rect">
            <a:avLst/>
          </a:prstGeom>
          <a:noFill/>
          <a:ln w="9525">
            <a:noFill/>
            <a:miter lim="800000"/>
            <a:headEnd/>
            <a:tailEnd/>
          </a:ln>
        </p:spPr>
      </p:pic>
      <p:sp>
        <p:nvSpPr>
          <p:cNvPr id="3" name="Subtitle 2"/>
          <p:cNvSpPr>
            <a:spLocks noGrp="1"/>
          </p:cNvSpPr>
          <p:nvPr>
            <p:ph type="subTitle" idx="1"/>
          </p:nvPr>
        </p:nvSpPr>
        <p:spPr>
          <a:xfrm>
            <a:off x="1371600" y="3819540"/>
            <a:ext cx="6400800" cy="1752600"/>
          </a:xfrm>
        </p:spPr>
        <p:txBody>
          <a:bodyPr>
            <a:normAutofit/>
          </a:bodyPr>
          <a:lstStyle>
            <a:lvl1pPr marL="0" indent="0" algn="ctr">
              <a:buNone/>
              <a:defRPr sz="2400" baseline="0">
                <a:solidFill>
                  <a:srgbClr val="948A54"/>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5"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6"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0CEFF854-023A-46B0-95B6-9C5351A97422}" type="slidenum">
              <a:rPr lang="en-CA"/>
              <a:pPr>
                <a:defRPr/>
              </a:pPr>
              <a:t>‹#›</a:t>
            </a:fld>
            <a:endParaRPr lang="en-CA" dirty="0"/>
          </a:p>
        </p:txBody>
      </p:sp>
    </p:spTree>
    <p:extLst>
      <p:ext uri="{BB962C8B-B14F-4D97-AF65-F5344CB8AC3E}">
        <p14:creationId xmlns:p14="http://schemas.microsoft.com/office/powerpoint/2010/main" val="1745709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12" name="Subtitle 2"/>
          <p:cNvSpPr>
            <a:spLocks noGrp="1"/>
          </p:cNvSpPr>
          <p:nvPr>
            <p:ph type="subTitle" idx="1"/>
          </p:nvPr>
        </p:nvSpPr>
        <p:spPr>
          <a:xfrm>
            <a:off x="214282" y="1142984"/>
            <a:ext cx="8715436" cy="4495816"/>
          </a:xfrm>
        </p:spPr>
        <p:txBody>
          <a:bodyPr>
            <a:normAutofit/>
          </a:bodyPr>
          <a:lstStyle>
            <a:lvl1pPr marL="0" indent="0" algn="l">
              <a:buFont typeface="Arial" pitchFamily="34" charset="0"/>
              <a:buChar char="•"/>
              <a:defRPr sz="2000" baseline="0">
                <a:solidFill>
                  <a:srgbClr val="25406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5"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E65F897B-7E25-4983-BCBF-4B0DCE4EEE14}" type="slidenum">
              <a:rPr lang="en-CA"/>
              <a:pPr>
                <a:defRPr/>
              </a:pPr>
              <a:t>‹#›</a:t>
            </a:fld>
            <a:endParaRPr lang="en-CA" dirty="0"/>
          </a:p>
        </p:txBody>
      </p:sp>
    </p:spTree>
    <p:extLst>
      <p:ext uri="{BB962C8B-B14F-4D97-AF65-F5344CB8AC3E}">
        <p14:creationId xmlns:p14="http://schemas.microsoft.com/office/powerpoint/2010/main" val="24013754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3"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9B915440-C40C-451B-985E-E996F718C823}" type="slidenum">
              <a:rPr lang="en-CA"/>
              <a:pPr>
                <a:defRPr/>
              </a:pPr>
              <a:t>‹#›</a:t>
            </a:fld>
            <a:endParaRPr lang="en-CA" dirty="0"/>
          </a:p>
        </p:txBody>
      </p:sp>
    </p:spTree>
    <p:extLst>
      <p:ext uri="{BB962C8B-B14F-4D97-AF65-F5344CB8AC3E}">
        <p14:creationId xmlns:p14="http://schemas.microsoft.com/office/powerpoint/2010/main" val="41491368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1" name="TextBox 7"/>
          <p:cNvSpPr txBox="1"/>
          <p:nvPr userDrawn="1"/>
        </p:nvSpPr>
        <p:spPr>
          <a:xfrm>
            <a:off x="714375" y="4786313"/>
            <a:ext cx="3500438" cy="369887"/>
          </a:xfrm>
          <a:prstGeom prst="rect">
            <a:avLst/>
          </a:prstGeom>
          <a:noFill/>
        </p:spPr>
        <p:txBody>
          <a:bodyPr>
            <a:spAutoFit/>
          </a:bodyPr>
          <a:lstStyle/>
          <a:p>
            <a:pPr fontAlgn="base">
              <a:spcBef>
                <a:spcPct val="0"/>
              </a:spcBef>
              <a:spcAft>
                <a:spcPct val="0"/>
              </a:spcAft>
              <a:defRPr/>
            </a:pPr>
            <a:endParaRPr lang="en-US" dirty="0">
              <a:solidFill>
                <a:srgbClr val="254061"/>
              </a:solidFill>
              <a:latin typeface="Calibri" pitchFamily="34" charset="0"/>
              <a:cs typeface="Arial" charset="0"/>
            </a:endParaRPr>
          </a:p>
        </p:txBody>
      </p:sp>
      <p:sp>
        <p:nvSpPr>
          <p:cNvPr id="7" name="Content Placeholder 2"/>
          <p:cNvSpPr>
            <a:spLocks noGrp="1"/>
          </p:cNvSpPr>
          <p:nvPr>
            <p:ph sz="half" idx="12"/>
          </p:nvPr>
        </p:nvSpPr>
        <p:spPr>
          <a:xfrm>
            <a:off x="370258" y="1428736"/>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15" name="Text Placeholder 14"/>
          <p:cNvSpPr>
            <a:spLocks noGrp="1"/>
          </p:cNvSpPr>
          <p:nvPr>
            <p:ph type="body" sz="quarter" idx="13"/>
          </p:nvPr>
        </p:nvSpPr>
        <p:spPr>
          <a:xfrm>
            <a:off x="383358" y="1000108"/>
            <a:ext cx="4091002" cy="285735"/>
          </a:xfrm>
        </p:spPr>
        <p:txBody>
          <a:bodyPr/>
          <a:lstStyle>
            <a:lvl1pPr>
              <a:buNone/>
              <a:defRPr sz="1400" i="1">
                <a:latin typeface="+mn-lt"/>
              </a:defRPr>
            </a:lvl1pPr>
          </a:lstStyle>
          <a:p>
            <a:pPr lvl="0"/>
            <a:r>
              <a:rPr lang="en-US" smtClean="0"/>
              <a:t>Click to edit Master text styles</a:t>
            </a:r>
          </a:p>
        </p:txBody>
      </p:sp>
      <p:sp>
        <p:nvSpPr>
          <p:cNvPr id="21" name="Text Placeholder 20"/>
          <p:cNvSpPr>
            <a:spLocks noGrp="1"/>
          </p:cNvSpPr>
          <p:nvPr>
            <p:ph type="body" sz="quarter" idx="14"/>
          </p:nvPr>
        </p:nvSpPr>
        <p:spPr>
          <a:xfrm>
            <a:off x="357157" y="4643446"/>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3" name="Text Placeholder 22"/>
          <p:cNvSpPr>
            <a:spLocks noGrp="1"/>
          </p:cNvSpPr>
          <p:nvPr>
            <p:ph type="body" sz="quarter" idx="15"/>
          </p:nvPr>
        </p:nvSpPr>
        <p:spPr>
          <a:xfrm>
            <a:off x="376222" y="6064263"/>
            <a:ext cx="4105275" cy="212725"/>
          </a:xfrm>
        </p:spPr>
        <p:txBody>
          <a:bodyPr/>
          <a:lstStyle>
            <a:lvl1pPr>
              <a:buNone/>
              <a:defRPr sz="800" baseline="0"/>
            </a:lvl1pPr>
          </a:lstStyle>
          <a:p>
            <a:pPr lvl="0"/>
            <a:r>
              <a:rPr lang="en-US" smtClean="0"/>
              <a:t>Click to edit Master text styles</a:t>
            </a:r>
          </a:p>
        </p:txBody>
      </p:sp>
      <p:sp>
        <p:nvSpPr>
          <p:cNvPr id="24" name="Content Placeholder 2"/>
          <p:cNvSpPr>
            <a:spLocks noGrp="1"/>
          </p:cNvSpPr>
          <p:nvPr>
            <p:ph sz="half" idx="16"/>
          </p:nvPr>
        </p:nvSpPr>
        <p:spPr>
          <a:xfrm>
            <a:off x="4831550" y="1438268"/>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25" name="Text Placeholder 14"/>
          <p:cNvSpPr>
            <a:spLocks noGrp="1"/>
          </p:cNvSpPr>
          <p:nvPr>
            <p:ph type="body" sz="quarter" idx="17"/>
          </p:nvPr>
        </p:nvSpPr>
        <p:spPr>
          <a:xfrm>
            <a:off x="4857752" y="1009640"/>
            <a:ext cx="4091002" cy="285735"/>
          </a:xfrm>
        </p:spPr>
        <p:txBody>
          <a:bodyPr/>
          <a:lstStyle>
            <a:lvl1pPr>
              <a:buNone/>
              <a:defRPr sz="1400" i="1">
                <a:latin typeface="+mn-lt"/>
              </a:defRPr>
            </a:lvl1pPr>
          </a:lstStyle>
          <a:p>
            <a:pPr lvl="0"/>
            <a:r>
              <a:rPr lang="en-US" smtClean="0"/>
              <a:t>Click to edit Master text styles</a:t>
            </a:r>
          </a:p>
        </p:txBody>
      </p:sp>
      <p:sp>
        <p:nvSpPr>
          <p:cNvPr id="26" name="Text Placeholder 20"/>
          <p:cNvSpPr>
            <a:spLocks noGrp="1"/>
          </p:cNvSpPr>
          <p:nvPr>
            <p:ph type="body" sz="quarter" idx="18"/>
          </p:nvPr>
        </p:nvSpPr>
        <p:spPr>
          <a:xfrm>
            <a:off x="4831551" y="4652978"/>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7" name="Text Placeholder 22"/>
          <p:cNvSpPr>
            <a:spLocks noGrp="1"/>
          </p:cNvSpPr>
          <p:nvPr>
            <p:ph type="body" sz="quarter" idx="19"/>
          </p:nvPr>
        </p:nvSpPr>
        <p:spPr>
          <a:xfrm>
            <a:off x="4850616" y="6073795"/>
            <a:ext cx="4105275" cy="212725"/>
          </a:xfrm>
        </p:spPr>
        <p:txBody>
          <a:bodyPr/>
          <a:lstStyle>
            <a:lvl1pPr>
              <a:buNone/>
              <a:defRPr sz="800" baseline="0"/>
            </a:lvl1pPr>
          </a:lstStyle>
          <a:p>
            <a:pPr lvl="0"/>
            <a:r>
              <a:rPr lang="en-US" smtClean="0"/>
              <a:t>Click to edit Master text styles</a:t>
            </a:r>
          </a:p>
        </p:txBody>
      </p:sp>
      <p:sp>
        <p:nvSpPr>
          <p:cNvPr id="28" name="Title 1"/>
          <p:cNvSpPr>
            <a:spLocks noGrp="1"/>
          </p:cNvSpPr>
          <p:nvPr>
            <p:ph type="title"/>
          </p:nvPr>
        </p:nvSpPr>
        <p:spPr>
          <a:xfrm>
            <a:off x="0" y="-71462"/>
            <a:ext cx="9144000" cy="936625"/>
          </a:xfrm>
        </p:spPr>
        <p:txBody>
          <a:bodyPr/>
          <a:lstStyle>
            <a:lvl1pPr>
              <a:defRPr>
                <a:solidFill>
                  <a:srgbClr val="254061"/>
                </a:solidFill>
              </a:defRPr>
            </a:lvl1pPr>
          </a:lstStyle>
          <a:p>
            <a:r>
              <a:rPr lang="en-US" smtClean="0"/>
              <a:t>Click to edit Master title style</a:t>
            </a:r>
            <a:endParaRPr lang="en-CA" dirty="0"/>
          </a:p>
        </p:txBody>
      </p:sp>
      <p:sp>
        <p:nvSpPr>
          <p:cNvPr id="12" name="Footer Placeholder 4"/>
          <p:cNvSpPr>
            <a:spLocks noGrp="1"/>
          </p:cNvSpPr>
          <p:nvPr>
            <p:ph type="ftr" sz="quarter" idx="2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13" name="Slide Number Placeholder 5"/>
          <p:cNvSpPr>
            <a:spLocks noGrp="1"/>
          </p:cNvSpPr>
          <p:nvPr>
            <p:ph type="sldNum" sz="quarter" idx="21"/>
          </p:nvPr>
        </p:nvSpPr>
        <p:spPr>
          <a:xfrm>
            <a:off x="6588125" y="6381750"/>
            <a:ext cx="2133600" cy="365125"/>
          </a:xfrm>
          <a:prstGeom prst="rect">
            <a:avLst/>
          </a:prstGeom>
        </p:spPr>
        <p:txBody>
          <a:bodyPr/>
          <a:lstStyle>
            <a:lvl1pPr>
              <a:defRPr/>
            </a:lvl1pPr>
          </a:lstStyle>
          <a:p>
            <a:pPr>
              <a:defRPr/>
            </a:pPr>
            <a:fld id="{2116D03A-34A2-4695-9BF7-A40D873DF789}" type="slidenum">
              <a:rPr lang="en-CA"/>
              <a:pPr>
                <a:defRPr/>
              </a:pPr>
              <a:t>‹#›</a:t>
            </a:fld>
            <a:endParaRPr lang="en-CA" dirty="0"/>
          </a:p>
        </p:txBody>
      </p:sp>
    </p:spTree>
    <p:extLst>
      <p:ext uri="{BB962C8B-B14F-4D97-AF65-F5344CB8AC3E}">
        <p14:creationId xmlns:p14="http://schemas.microsoft.com/office/powerpoint/2010/main" val="21094422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mplate Slide">
    <p:spTree>
      <p:nvGrpSpPr>
        <p:cNvPr id="1" name=""/>
        <p:cNvGrpSpPr/>
        <p:nvPr/>
      </p:nvGrpSpPr>
      <p:grpSpPr>
        <a:xfrm>
          <a:off x="0" y="0"/>
          <a:ext cx="0" cy="0"/>
          <a:chOff x="0" y="0"/>
          <a:chExt cx="0" cy="0"/>
        </a:xfrm>
      </p:grpSpPr>
      <p:cxnSp>
        <p:nvCxnSpPr>
          <p:cNvPr id="6" name="Straight Connector 4"/>
          <p:cNvCxnSpPr/>
          <p:nvPr userDrawn="1"/>
        </p:nvCxnSpPr>
        <p:spPr>
          <a:xfrm rot="5400000">
            <a:off x="2642394" y="3071019"/>
            <a:ext cx="3857625" cy="1587"/>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7" name="Picture Placeholder 6"/>
          <p:cNvSpPr>
            <a:spLocks noGrp="1"/>
          </p:cNvSpPr>
          <p:nvPr>
            <p:ph type="pic" sz="quarter" idx="12"/>
          </p:nvPr>
        </p:nvSpPr>
        <p:spPr>
          <a:xfrm>
            <a:off x="5286410" y="1214422"/>
            <a:ext cx="3214926" cy="3643338"/>
          </a:xfrm>
        </p:spPr>
        <p:txBody>
          <a:bodyPr/>
          <a:lstStyle/>
          <a:p>
            <a:pPr lvl="0"/>
            <a:r>
              <a:rPr lang="en-US" noProof="0" dirty="0" smtClean="0"/>
              <a:t>Click icon to add picture</a:t>
            </a:r>
            <a:endParaRPr lang="en-US" noProof="0" dirty="0"/>
          </a:p>
        </p:txBody>
      </p:sp>
      <p:sp>
        <p:nvSpPr>
          <p:cNvPr id="9" name="Text Placeholder 8"/>
          <p:cNvSpPr>
            <a:spLocks noGrp="1"/>
          </p:cNvSpPr>
          <p:nvPr>
            <p:ph type="body" sz="quarter" idx="13"/>
          </p:nvPr>
        </p:nvSpPr>
        <p:spPr>
          <a:xfrm>
            <a:off x="357158" y="1214439"/>
            <a:ext cx="3429002" cy="428636"/>
          </a:xfrm>
        </p:spPr>
        <p:txBody>
          <a:bodyPr lIns="0" tIns="0" rIns="0" bIns="0" anchor="ctr">
            <a:noAutofit/>
          </a:bodyPr>
          <a:lstStyle>
            <a:lvl1pPr algn="just">
              <a:buNone/>
              <a:defRPr sz="1400" i="1">
                <a:latin typeface="+mn-lt"/>
              </a:defRPr>
            </a:lvl1pPr>
          </a:lstStyle>
          <a:p>
            <a:pPr lvl="0"/>
            <a:r>
              <a:rPr lang="en-US" smtClean="0"/>
              <a:t>Click to edit Master text styles</a:t>
            </a:r>
          </a:p>
        </p:txBody>
      </p:sp>
      <p:sp>
        <p:nvSpPr>
          <p:cNvPr id="11" name="Text Placeholder 10"/>
          <p:cNvSpPr>
            <a:spLocks noGrp="1"/>
          </p:cNvSpPr>
          <p:nvPr>
            <p:ph type="body" sz="quarter" idx="14"/>
          </p:nvPr>
        </p:nvSpPr>
        <p:spPr>
          <a:xfrm>
            <a:off x="357160" y="1643075"/>
            <a:ext cx="3429000" cy="3214685"/>
          </a:xfrm>
        </p:spPr>
        <p:txBody>
          <a:bodyPr/>
          <a:lstStyle>
            <a:lvl1pPr>
              <a:defRPr sz="1200">
                <a:solidFill>
                  <a:srgbClr val="948A54"/>
                </a:solidFill>
              </a:defRPr>
            </a:lvl1pPr>
          </a:lstStyle>
          <a:p>
            <a:pPr lvl="0"/>
            <a:r>
              <a:rPr lang="en-US" smtClean="0"/>
              <a:t>Click to edit Master text styles</a:t>
            </a:r>
          </a:p>
        </p:txBody>
      </p:sp>
      <p:sp>
        <p:nvSpPr>
          <p:cNvPr id="8" name="Footer Placeholder 2"/>
          <p:cNvSpPr>
            <a:spLocks noGrp="1"/>
          </p:cNvSpPr>
          <p:nvPr>
            <p:ph type="ftr" sz="quarter" idx="15"/>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10" name="Slide Number Placeholder 3"/>
          <p:cNvSpPr>
            <a:spLocks noGrp="1"/>
          </p:cNvSpPr>
          <p:nvPr>
            <p:ph type="sldNum" sz="quarter" idx="16"/>
          </p:nvPr>
        </p:nvSpPr>
        <p:spPr>
          <a:xfrm>
            <a:off x="6588125" y="6381750"/>
            <a:ext cx="2133600" cy="365125"/>
          </a:xfrm>
          <a:prstGeom prst="rect">
            <a:avLst/>
          </a:prstGeom>
        </p:spPr>
        <p:txBody>
          <a:bodyPr/>
          <a:lstStyle>
            <a:lvl1pPr>
              <a:defRPr/>
            </a:lvl1pPr>
          </a:lstStyle>
          <a:p>
            <a:pPr>
              <a:defRPr/>
            </a:pPr>
            <a:fld id="{F8BD7EEB-A3DF-4788-86D6-742826391F1A}" type="slidenum">
              <a:rPr lang="en-CA"/>
              <a:pPr>
                <a:defRPr/>
              </a:pPr>
              <a:t>‹#›</a:t>
            </a:fld>
            <a:endParaRPr lang="en-CA" dirty="0"/>
          </a:p>
        </p:txBody>
      </p:sp>
    </p:spTree>
    <p:extLst>
      <p:ext uri="{BB962C8B-B14F-4D97-AF65-F5344CB8AC3E}">
        <p14:creationId xmlns:p14="http://schemas.microsoft.com/office/powerpoint/2010/main" val="19617009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Slide w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71216941-DCAF-462A-B11B-3885F73EA8FE}" type="slidenum">
              <a:rPr lang="en-CA"/>
              <a:pPr>
                <a:defRPr/>
              </a:pPr>
              <a:t>‹#›</a:t>
            </a:fld>
            <a:endParaRPr lang="en-CA" dirty="0"/>
          </a:p>
        </p:txBody>
      </p:sp>
    </p:spTree>
    <p:extLst>
      <p:ext uri="{BB962C8B-B14F-4D97-AF65-F5344CB8AC3E}">
        <p14:creationId xmlns:p14="http://schemas.microsoft.com/office/powerpoint/2010/main" val="6679238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8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4" name="Rectangle 1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653137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spTree>
    <p:extLst>
      <p:ext uri="{BB962C8B-B14F-4D97-AF65-F5344CB8AC3E}">
        <p14:creationId xmlns:p14="http://schemas.microsoft.com/office/powerpoint/2010/main" val="6710393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73122371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5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37408489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Rectangle 12"/>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8" name="Rectangle 17"/>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40793077"/>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35892343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060581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51361083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4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52022334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4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34936296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4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2130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4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8876625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9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59355947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8533573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8354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0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92082641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5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229493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4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3552907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6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8703318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8762230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5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15781089"/>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33" Type="http://schemas.openxmlformats.org/officeDocument/2006/relationships/slideLayout" Target="../slideLayouts/slideLayout133.xml"/><Relationship Id="rId138" Type="http://schemas.openxmlformats.org/officeDocument/2006/relationships/slideLayout" Target="../slideLayouts/slideLayout138.xml"/><Relationship Id="rId154" Type="http://schemas.openxmlformats.org/officeDocument/2006/relationships/slideLayout" Target="../slideLayouts/slideLayout154.xml"/><Relationship Id="rId159" Type="http://schemas.openxmlformats.org/officeDocument/2006/relationships/slideLayout" Target="../slideLayouts/slideLayout159.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128" Type="http://schemas.openxmlformats.org/officeDocument/2006/relationships/slideLayout" Target="../slideLayouts/slideLayout128.xml"/><Relationship Id="rId144" Type="http://schemas.openxmlformats.org/officeDocument/2006/relationships/slideLayout" Target="../slideLayouts/slideLayout144.xml"/><Relationship Id="rId149" Type="http://schemas.openxmlformats.org/officeDocument/2006/relationships/slideLayout" Target="../slideLayouts/slideLayout14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60" Type="http://schemas.openxmlformats.org/officeDocument/2006/relationships/slideLayout" Target="../slideLayouts/slideLayout160.xml"/><Relationship Id="rId165" Type="http://schemas.openxmlformats.org/officeDocument/2006/relationships/slideLayout" Target="../slideLayouts/slideLayout16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134" Type="http://schemas.openxmlformats.org/officeDocument/2006/relationships/slideLayout" Target="../slideLayouts/slideLayout134.xml"/><Relationship Id="rId139" Type="http://schemas.openxmlformats.org/officeDocument/2006/relationships/slideLayout" Target="../slideLayouts/slideLayout13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50" Type="http://schemas.openxmlformats.org/officeDocument/2006/relationships/slideLayout" Target="../slideLayouts/slideLayout150.xml"/><Relationship Id="rId155" Type="http://schemas.openxmlformats.org/officeDocument/2006/relationships/slideLayout" Target="../slideLayouts/slideLayout15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24" Type="http://schemas.openxmlformats.org/officeDocument/2006/relationships/slideLayout" Target="../slideLayouts/slideLayout124.xml"/><Relationship Id="rId129" Type="http://schemas.openxmlformats.org/officeDocument/2006/relationships/slideLayout" Target="../slideLayouts/slideLayout129.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40" Type="http://schemas.openxmlformats.org/officeDocument/2006/relationships/slideLayout" Target="../slideLayouts/slideLayout140.xml"/><Relationship Id="rId145" Type="http://schemas.openxmlformats.org/officeDocument/2006/relationships/slideLayout" Target="../slideLayouts/slideLayout145.xml"/><Relationship Id="rId161" Type="http://schemas.openxmlformats.org/officeDocument/2006/relationships/slideLayout" Target="../slideLayouts/slideLayout161.xml"/><Relationship Id="rId166" Type="http://schemas.openxmlformats.org/officeDocument/2006/relationships/slideLayout" Target="../slideLayouts/slideLayout16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27" Type="http://schemas.openxmlformats.org/officeDocument/2006/relationships/slideLayout" Target="../slideLayouts/slideLayout12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130" Type="http://schemas.openxmlformats.org/officeDocument/2006/relationships/slideLayout" Target="../slideLayouts/slideLayout130.xml"/><Relationship Id="rId135" Type="http://schemas.openxmlformats.org/officeDocument/2006/relationships/slideLayout" Target="../slideLayouts/slideLayout135.xml"/><Relationship Id="rId143" Type="http://schemas.openxmlformats.org/officeDocument/2006/relationships/slideLayout" Target="../slideLayouts/slideLayout143.xml"/><Relationship Id="rId148" Type="http://schemas.openxmlformats.org/officeDocument/2006/relationships/slideLayout" Target="../slideLayouts/slideLayout148.xml"/><Relationship Id="rId151" Type="http://schemas.openxmlformats.org/officeDocument/2006/relationships/slideLayout" Target="../slideLayouts/slideLayout151.xml"/><Relationship Id="rId156" Type="http://schemas.openxmlformats.org/officeDocument/2006/relationships/slideLayout" Target="../slideLayouts/slideLayout156.xml"/><Relationship Id="rId164" Type="http://schemas.openxmlformats.org/officeDocument/2006/relationships/slideLayout" Target="../slideLayouts/slideLayout16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141" Type="http://schemas.openxmlformats.org/officeDocument/2006/relationships/slideLayout" Target="../slideLayouts/slideLayout141.xml"/><Relationship Id="rId146" Type="http://schemas.openxmlformats.org/officeDocument/2006/relationships/slideLayout" Target="../slideLayouts/slideLayout146.xml"/><Relationship Id="rId167"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162" Type="http://schemas.openxmlformats.org/officeDocument/2006/relationships/slideLayout" Target="../slideLayouts/slideLayout16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131" Type="http://schemas.openxmlformats.org/officeDocument/2006/relationships/slideLayout" Target="../slideLayouts/slideLayout131.xml"/><Relationship Id="rId136" Type="http://schemas.openxmlformats.org/officeDocument/2006/relationships/slideLayout" Target="../slideLayouts/slideLayout136.xml"/><Relationship Id="rId157" Type="http://schemas.openxmlformats.org/officeDocument/2006/relationships/slideLayout" Target="../slideLayouts/slideLayout15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52" Type="http://schemas.openxmlformats.org/officeDocument/2006/relationships/slideLayout" Target="../slideLayouts/slideLayout15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26" Type="http://schemas.openxmlformats.org/officeDocument/2006/relationships/slideLayout" Target="../slideLayouts/slideLayout126.xml"/><Relationship Id="rId147" Type="http://schemas.openxmlformats.org/officeDocument/2006/relationships/slideLayout" Target="../slideLayouts/slideLayout14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142" Type="http://schemas.openxmlformats.org/officeDocument/2006/relationships/slideLayout" Target="../slideLayouts/slideLayout142.xml"/><Relationship Id="rId163" Type="http://schemas.openxmlformats.org/officeDocument/2006/relationships/slideLayout" Target="../slideLayouts/slideLayout163.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137" Type="http://schemas.openxmlformats.org/officeDocument/2006/relationships/slideLayout" Target="../slideLayouts/slideLayout137.xml"/><Relationship Id="rId158" Type="http://schemas.openxmlformats.org/officeDocument/2006/relationships/slideLayout" Target="../slideLayouts/slideLayout158.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32" Type="http://schemas.openxmlformats.org/officeDocument/2006/relationships/slideLayout" Target="../slideLayouts/slideLayout132.xml"/><Relationship Id="rId153" Type="http://schemas.openxmlformats.org/officeDocument/2006/relationships/slideLayout" Target="../slideLayouts/slideLayout1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886" r:id="rId14"/>
    <p:sldLayoutId id="2147483799" r:id="rId15"/>
    <p:sldLayoutId id="2147483800" r:id="rId16"/>
    <p:sldLayoutId id="2147483801" r:id="rId17"/>
    <p:sldLayoutId id="2147483802" r:id="rId18"/>
    <p:sldLayoutId id="2147483803" r:id="rId19"/>
    <p:sldLayoutId id="2147483804" r:id="rId20"/>
    <p:sldLayoutId id="2147483805" r:id="rId21"/>
    <p:sldLayoutId id="2147483807" r:id="rId22"/>
    <p:sldLayoutId id="2147483808" r:id="rId23"/>
    <p:sldLayoutId id="2147483809" r:id="rId24"/>
    <p:sldLayoutId id="2147483810" r:id="rId25"/>
    <p:sldLayoutId id="2147483812" r:id="rId26"/>
    <p:sldLayoutId id="2147483813" r:id="rId27"/>
    <p:sldLayoutId id="2147483814" r:id="rId28"/>
    <p:sldLayoutId id="2147483815" r:id="rId29"/>
    <p:sldLayoutId id="2147483816" r:id="rId30"/>
    <p:sldLayoutId id="2147483817" r:id="rId31"/>
    <p:sldLayoutId id="2147483818" r:id="rId32"/>
    <p:sldLayoutId id="2147483819" r:id="rId33"/>
    <p:sldLayoutId id="2147483820" r:id="rId34"/>
    <p:sldLayoutId id="2147483821" r:id="rId35"/>
    <p:sldLayoutId id="2147483822" r:id="rId36"/>
    <p:sldLayoutId id="2147483823" r:id="rId37"/>
    <p:sldLayoutId id="2147483824" r:id="rId38"/>
    <p:sldLayoutId id="2147483825" r:id="rId39"/>
    <p:sldLayoutId id="2147483826" r:id="rId40"/>
    <p:sldLayoutId id="2147483827" r:id="rId41"/>
    <p:sldLayoutId id="2147483828" r:id="rId42"/>
    <p:sldLayoutId id="2147483768" r:id="rId43"/>
    <p:sldLayoutId id="2147483769" r:id="rId44"/>
    <p:sldLayoutId id="2147483770" r:id="rId45"/>
    <p:sldLayoutId id="2147483771" r:id="rId46"/>
    <p:sldLayoutId id="2147483772" r:id="rId47"/>
    <p:sldLayoutId id="2147483773" r:id="rId48"/>
    <p:sldLayoutId id="2147483774" r:id="rId49"/>
    <p:sldLayoutId id="2147483775" r:id="rId50"/>
    <p:sldLayoutId id="2147483776" r:id="rId51"/>
    <p:sldLayoutId id="2147483777" r:id="rId52"/>
    <p:sldLayoutId id="2147483778" r:id="rId53"/>
    <p:sldLayoutId id="2147483779" r:id="rId54"/>
    <p:sldLayoutId id="2147483780" r:id="rId55"/>
    <p:sldLayoutId id="2147483781" r:id="rId56"/>
    <p:sldLayoutId id="2147483782" r:id="rId57"/>
    <p:sldLayoutId id="2147483783" r:id="rId58"/>
    <p:sldLayoutId id="2147483784" r:id="rId59"/>
    <p:sldLayoutId id="2147483785" r:id="rId60"/>
    <p:sldLayoutId id="2147483786" r:id="rId61"/>
    <p:sldLayoutId id="2147483787" r:id="rId62"/>
    <p:sldLayoutId id="2147483788" r:id="rId63"/>
    <p:sldLayoutId id="2147483789" r:id="rId64"/>
    <p:sldLayoutId id="2147483790" r:id="rId65"/>
    <p:sldLayoutId id="2147483791" r:id="rId66"/>
    <p:sldLayoutId id="2147483792" r:id="rId67"/>
    <p:sldLayoutId id="2147483793" r:id="rId68"/>
    <p:sldLayoutId id="2147483794" r:id="rId69"/>
    <p:sldLayoutId id="2147483795" r:id="rId70"/>
    <p:sldLayoutId id="2147483796" r:id="rId71"/>
    <p:sldLayoutId id="2147483797" r:id="rId72"/>
    <p:sldLayoutId id="2147483830" r:id="rId73"/>
    <p:sldLayoutId id="2147483831" r:id="rId74"/>
    <p:sldLayoutId id="2147483832" r:id="rId75"/>
    <p:sldLayoutId id="2147483833" r:id="rId76"/>
    <p:sldLayoutId id="2147483834" r:id="rId77"/>
    <p:sldLayoutId id="2147483835" r:id="rId78"/>
    <p:sldLayoutId id="2147483838" r:id="rId79"/>
    <p:sldLayoutId id="2147483839" r:id="rId80"/>
    <p:sldLayoutId id="2147483840" r:id="rId81"/>
    <p:sldLayoutId id="2147483841" r:id="rId82"/>
    <p:sldLayoutId id="2147483842" r:id="rId83"/>
    <p:sldLayoutId id="2147483843" r:id="rId84"/>
    <p:sldLayoutId id="2147483844" r:id="rId85"/>
    <p:sldLayoutId id="2147483845" r:id="rId86"/>
    <p:sldLayoutId id="2147483846" r:id="rId87"/>
    <p:sldLayoutId id="2147483847" r:id="rId88"/>
    <p:sldLayoutId id="2147483848" r:id="rId89"/>
    <p:sldLayoutId id="2147483849" r:id="rId90"/>
    <p:sldLayoutId id="2147483850" r:id="rId91"/>
    <p:sldLayoutId id="2147483851" r:id="rId92"/>
    <p:sldLayoutId id="2147483852" r:id="rId93"/>
    <p:sldLayoutId id="2147483853" r:id="rId94"/>
    <p:sldLayoutId id="2147483854" r:id="rId95"/>
    <p:sldLayoutId id="2147483855" r:id="rId96"/>
    <p:sldLayoutId id="2147483856" r:id="rId97"/>
    <p:sldLayoutId id="2147483857" r:id="rId98"/>
    <p:sldLayoutId id="2147483858" r:id="rId99"/>
    <p:sldLayoutId id="2147483859" r:id="rId100"/>
    <p:sldLayoutId id="2147483860" r:id="rId101"/>
    <p:sldLayoutId id="2147483861" r:id="rId102"/>
    <p:sldLayoutId id="2147483862" r:id="rId103"/>
    <p:sldLayoutId id="2147483863" r:id="rId104"/>
    <p:sldLayoutId id="2147483864" r:id="rId105"/>
    <p:sldLayoutId id="2147483865" r:id="rId106"/>
    <p:sldLayoutId id="2147483866" r:id="rId107"/>
    <p:sldLayoutId id="2147483867" r:id="rId108"/>
    <p:sldLayoutId id="2147483868" r:id="rId109"/>
    <p:sldLayoutId id="2147483890" r:id="rId110"/>
    <p:sldLayoutId id="2147483891" r:id="rId111"/>
    <p:sldLayoutId id="2147483892" r:id="rId112"/>
    <p:sldLayoutId id="2147483893" r:id="rId113"/>
    <p:sldLayoutId id="2147483894" r:id="rId114"/>
    <p:sldLayoutId id="2147483895" r:id="rId115"/>
    <p:sldLayoutId id="2147483896" r:id="rId116"/>
    <p:sldLayoutId id="2147483897" r:id="rId117"/>
    <p:sldLayoutId id="2147483898" r:id="rId118"/>
    <p:sldLayoutId id="2147483899" r:id="rId119"/>
    <p:sldLayoutId id="2147483900" r:id="rId120"/>
    <p:sldLayoutId id="2147483901" r:id="rId121"/>
    <p:sldLayoutId id="2147483902" r:id="rId122"/>
    <p:sldLayoutId id="2147483903" r:id="rId123"/>
    <p:sldLayoutId id="2147483904" r:id="rId124"/>
    <p:sldLayoutId id="2147483905" r:id="rId125"/>
    <p:sldLayoutId id="2147483906" r:id="rId126"/>
    <p:sldLayoutId id="2147483907" r:id="rId127"/>
    <p:sldLayoutId id="2147483908" r:id="rId128"/>
    <p:sldLayoutId id="2147483909" r:id="rId129"/>
    <p:sldLayoutId id="2147483910" r:id="rId130"/>
    <p:sldLayoutId id="2147483911" r:id="rId131"/>
    <p:sldLayoutId id="2147483912" r:id="rId132"/>
    <p:sldLayoutId id="2147483913" r:id="rId133"/>
    <p:sldLayoutId id="2147483914" r:id="rId134"/>
    <p:sldLayoutId id="2147483915" r:id="rId135"/>
    <p:sldLayoutId id="2147483916" r:id="rId136"/>
    <p:sldLayoutId id="2147483917" r:id="rId137"/>
    <p:sldLayoutId id="2147483918" r:id="rId138"/>
    <p:sldLayoutId id="2147483919" r:id="rId139"/>
    <p:sldLayoutId id="2147483938" r:id="rId140"/>
    <p:sldLayoutId id="2147483977" r:id="rId141"/>
    <p:sldLayoutId id="2147483978" r:id="rId142"/>
    <p:sldLayoutId id="2147483980" r:id="rId143"/>
    <p:sldLayoutId id="2147483981" r:id="rId144"/>
    <p:sldLayoutId id="2147483982" r:id="rId145"/>
    <p:sldLayoutId id="2147483983" r:id="rId146"/>
    <p:sldLayoutId id="2147483984" r:id="rId147"/>
    <p:sldLayoutId id="2147483985" r:id="rId148"/>
    <p:sldLayoutId id="2147483986" r:id="rId149"/>
    <p:sldLayoutId id="2147483987" r:id="rId150"/>
    <p:sldLayoutId id="2147483988" r:id="rId151"/>
    <p:sldLayoutId id="2147483989" r:id="rId152"/>
    <p:sldLayoutId id="2147483990" r:id="rId153"/>
    <p:sldLayoutId id="2147483991" r:id="rId154"/>
    <p:sldLayoutId id="2147483992" r:id="rId155"/>
    <p:sldLayoutId id="2147483993" r:id="rId156"/>
    <p:sldLayoutId id="2147483994" r:id="rId157"/>
    <p:sldLayoutId id="2147483995" r:id="rId158"/>
    <p:sldLayoutId id="2147483996" r:id="rId159"/>
    <p:sldLayoutId id="2147483997" r:id="rId160"/>
    <p:sldLayoutId id="2147483998" r:id="rId161"/>
    <p:sldLayoutId id="2147483999" r:id="rId162"/>
    <p:sldLayoutId id="2147484000" r:id="rId163"/>
    <p:sldLayoutId id="2147484001" r:id="rId164"/>
    <p:sldLayoutId id="2147484002" r:id="rId165"/>
    <p:sldLayoutId id="2147484003" r:id="rId16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140.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4.pn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www.bloomberg.com/news/videos/b/443bcbc2-2d56-4608-a2e8-732689593f17" TargetMode="External"/><Relationship Id="rId5" Type="http://schemas.openxmlformats.org/officeDocument/2006/relationships/hyperlink" Target="https://onereach.com/blog/45-texting-statistics-that-prove-businesses-need-to-start-taking-sms-seriously/" TargetMode="Externa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build-a-strong-technology-foundation-for-customer-experience-management" TargetMode="External"/><Relationship Id="rId2" Type="http://schemas.openxmlformats.org/officeDocument/2006/relationships/notesSlide" Target="../notesSlides/notesSlide5.xml"/><Relationship Id="rId1" Type="http://schemas.openxmlformats.org/officeDocument/2006/relationships/slideLayout" Target="../slideLayouts/slideLayout14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hyperlink" Target="http://www.statista.com/statistics/254440/methods-used-to-communicate-with-businesses-in-the-us/" TargetMode="External"/><Relationship Id="rId2" Type="http://schemas.openxmlformats.org/officeDocument/2006/relationships/notesSlide" Target="../notesSlides/notesSlide6.xml"/><Relationship Id="rId1" Type="http://schemas.openxmlformats.org/officeDocument/2006/relationships/slideLayout" Target="../slideLayouts/slideLayout140.xml"/><Relationship Id="rId6" Type="http://schemas.openxmlformats.org/officeDocument/2006/relationships/hyperlink" Target="http://www.pewinternet.org/2015/04/01/us-smartphone-use-in-2015/"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hyperlink" Target="http://onereach.com/blog/45-texting-statistics-that-prove-businesses-need-to-start-taking-sms-seriously/" TargetMode="External"/><Relationship Id="rId3" Type="http://schemas.openxmlformats.org/officeDocument/2006/relationships/hyperlink" Target="http://mobilemarketingwatch.com/sms-marketing-wallops-email-with-98-open-rate-and-only-1-spam-43866/" TargetMode="External"/><Relationship Id="rId7" Type="http://schemas.openxmlformats.org/officeDocument/2006/relationships/hyperlink" Target="http://onereach.com/resources/high-demand-for-text-message-2014-report" TargetMode="External"/><Relationship Id="rId2" Type="http://schemas.openxmlformats.org/officeDocument/2006/relationships/notesSlide" Target="../notesSlides/notesSlide8.xml"/><Relationship Id="rId1" Type="http://schemas.openxmlformats.org/officeDocument/2006/relationships/slideLayout" Target="../slideLayouts/slideLayout140.xml"/><Relationship Id="rId6" Type="http://schemas.openxmlformats.org/officeDocument/2006/relationships/hyperlink" Target="http://www.eweek.com/networking/consumers-like-using-text-messages-to-solve-customer-service-issues.html" TargetMode="External"/><Relationship Id="rId5" Type="http://schemas.openxmlformats.org/officeDocument/2006/relationships/hyperlink" Target="https://www.marketingtechblog.com/text-messaging/" TargetMode="External"/><Relationship Id="rId4" Type="http://schemas.openxmlformats.org/officeDocument/2006/relationships/hyperlink" Target="http://connectmogul.com/2013/03/texting-statistic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40.xml"/><Relationship Id="rId5" Type="http://schemas.openxmlformats.org/officeDocument/2006/relationships/hyperlink" Target="http://www.comentum.com/mobile-app-development-cost.html" TargetMode="External"/><Relationship Id="rId4" Type="http://schemas.openxmlformats.org/officeDocument/2006/relationships/hyperlink" Target="https://www.twilio.com/sms/pric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14515"/>
            <a:ext cx="7454900" cy="835270"/>
          </a:xfrm>
        </p:spPr>
        <p:txBody>
          <a:bodyPr/>
          <a:lstStyle/>
          <a:p>
            <a:r>
              <a:rPr lang="en-CA" dirty="0"/>
              <a:t>Drive Customer Convenience by Enabling Text-Based Customer Support</a:t>
            </a:r>
            <a:r>
              <a:rPr lang="en-US" dirty="0"/>
              <a:t> </a:t>
            </a:r>
          </a:p>
        </p:txBody>
      </p:sp>
      <p:sp>
        <p:nvSpPr>
          <p:cNvPr id="5" name="Tagline"/>
          <p:cNvSpPr>
            <a:spLocks noGrp="1"/>
          </p:cNvSpPr>
          <p:nvPr>
            <p:ph type="body" sz="quarter" idx="16"/>
          </p:nvPr>
        </p:nvSpPr>
        <p:spPr/>
        <p:txBody>
          <a:bodyPr/>
          <a:lstStyle/>
          <a:p>
            <a:r>
              <a:rPr lang="en-CA" dirty="0" smtClean="0"/>
              <a:t>Your customers love mobile messaging services; leapfrog your competitors by having a strategy to provide first-rate service to them in this explosively popular channel.</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9747" y="4232072"/>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Leverage Info-Tech’s approach to succeed with text-based customer support</a:t>
            </a:r>
            <a:endParaRPr lang="en-CA" dirty="0"/>
          </a:p>
        </p:txBody>
      </p:sp>
      <p:sp>
        <p:nvSpPr>
          <p:cNvPr id="6" name="Rectangle 5"/>
          <p:cNvSpPr/>
          <p:nvPr/>
        </p:nvSpPr>
        <p:spPr>
          <a:xfrm>
            <a:off x="257174" y="1171137"/>
            <a:ext cx="8620125" cy="553357"/>
          </a:xfrm>
          <a:prstGeom prst="rect">
            <a:avLst/>
          </a:prstGeom>
        </p:spPr>
        <p:txBody>
          <a:bodyPr wrap="square">
            <a:spAutoFit/>
          </a:bodyPr>
          <a:lstStyle/>
          <a:p>
            <a:pPr marR="0" lvl="0">
              <a:lnSpc>
                <a:spcPct val="107000"/>
              </a:lnSpc>
              <a:spcBef>
                <a:spcPts val="0"/>
              </a:spcBef>
              <a:spcAft>
                <a:spcPts val="800"/>
              </a:spcAft>
            </a:pPr>
            <a:r>
              <a:rPr lang="en-CA" sz="1400" dirty="0" smtClean="0">
                <a:ea typeface="Calibri" panose="020F0502020204030204" pitchFamily="34" charset="0"/>
                <a:cs typeface="Times New Roman" panose="02020603050405020304" pitchFamily="18" charset="0"/>
              </a:rPr>
              <a:t>Creating </a:t>
            </a:r>
            <a:r>
              <a:rPr lang="en-CA" sz="1400" dirty="0">
                <a:ea typeface="Calibri" panose="020F0502020204030204" pitchFamily="34" charset="0"/>
                <a:cs typeface="Times New Roman" panose="02020603050405020304" pitchFamily="18" charset="0"/>
              </a:rPr>
              <a:t>an </a:t>
            </a:r>
            <a:r>
              <a:rPr lang="en-CA" sz="1400" dirty="0" smtClean="0">
                <a:ea typeface="Calibri" panose="020F0502020204030204" pitchFamily="34" charset="0"/>
                <a:cs typeface="Times New Roman" panose="02020603050405020304" pitchFamily="18" charset="0"/>
              </a:rPr>
              <a:t>end-to-end technology-enablement </a:t>
            </a:r>
            <a:r>
              <a:rPr lang="en-CA" sz="1400" dirty="0">
                <a:ea typeface="Calibri" panose="020F0502020204030204" pitchFamily="34" charset="0"/>
                <a:cs typeface="Times New Roman" panose="02020603050405020304" pitchFamily="18" charset="0"/>
              </a:rPr>
              <a:t>strategy </a:t>
            </a:r>
            <a:r>
              <a:rPr lang="en-CA" sz="1400" dirty="0" smtClean="0">
                <a:ea typeface="Calibri" panose="020F0502020204030204" pitchFamily="34" charset="0"/>
                <a:cs typeface="Times New Roman" panose="02020603050405020304" pitchFamily="18" charset="0"/>
              </a:rPr>
              <a:t>for text-based customer support requires </a:t>
            </a:r>
            <a:r>
              <a:rPr lang="en-CA" sz="1400" dirty="0">
                <a:ea typeface="Calibri" panose="020F0502020204030204" pitchFamily="34" charset="0"/>
                <a:cs typeface="Times New Roman" panose="02020603050405020304" pitchFamily="18" charset="0"/>
              </a:rPr>
              <a:t>a concerted, dedicated </a:t>
            </a:r>
            <a:r>
              <a:rPr lang="en-CA" sz="1400" dirty="0" smtClean="0">
                <a:ea typeface="Calibri" panose="020F0502020204030204" pitchFamily="34" charset="0"/>
                <a:cs typeface="Times New Roman" panose="02020603050405020304" pitchFamily="18" charset="0"/>
              </a:rPr>
              <a:t>effort. </a:t>
            </a:r>
            <a:r>
              <a:rPr lang="en-CA" sz="1400" b="1" dirty="0" smtClean="0">
                <a:ea typeface="Calibri" panose="020F0502020204030204" pitchFamily="34" charset="0"/>
                <a:cs typeface="Times New Roman" panose="02020603050405020304" pitchFamily="18" charset="0"/>
              </a:rPr>
              <a:t>Info-Tech can help with our proven approach.</a:t>
            </a:r>
            <a:endParaRPr lang="en-CA" sz="1400" b="1" dirty="0">
              <a:ea typeface="Calibri" panose="020F0502020204030204" pitchFamily="34" charset="0"/>
              <a:cs typeface="Times New Roman" panose="02020603050405020304" pitchFamily="18" charset="0"/>
            </a:endParaRPr>
          </a:p>
        </p:txBody>
      </p:sp>
      <p:grpSp>
        <p:nvGrpSpPr>
          <p:cNvPr id="9" name="Group 8"/>
          <p:cNvGrpSpPr/>
          <p:nvPr/>
        </p:nvGrpSpPr>
        <p:grpSpPr>
          <a:xfrm>
            <a:off x="5330593" y="1939925"/>
            <a:ext cx="3448050" cy="4272195"/>
            <a:chOff x="5305426" y="1762156"/>
            <a:chExt cx="3448050" cy="4272195"/>
          </a:xfrm>
        </p:grpSpPr>
        <p:sp>
          <p:nvSpPr>
            <p:cNvPr id="4" name="Rectangle 3"/>
            <p:cNvSpPr/>
            <p:nvPr/>
          </p:nvSpPr>
          <p:spPr>
            <a:xfrm>
              <a:off x="5305426" y="2150852"/>
              <a:ext cx="3448050" cy="3883499"/>
            </a:xfrm>
            <a:prstGeom prst="rect">
              <a:avLst/>
            </a:prstGeom>
            <a:solidFill>
              <a:schemeClr val="accent4">
                <a:lumMod val="85000"/>
              </a:schemeClr>
            </a:solidFill>
          </p:spPr>
          <p:txBody>
            <a:bodyPr wrap="square">
              <a:spAutoFit/>
            </a:bodyPr>
            <a:lstStyle/>
            <a:p>
              <a:pPr marR="0" lvl="0">
                <a:lnSpc>
                  <a:spcPct val="107000"/>
                </a:lnSpc>
                <a:spcBef>
                  <a:spcPts val="0"/>
                </a:spcBef>
                <a:spcAft>
                  <a:spcPts val="800"/>
                </a:spcAft>
              </a:pPr>
              <a:r>
                <a:rPr lang="en-CA" sz="1600" dirty="0" smtClean="0">
                  <a:latin typeface="Arial" panose="020B0604020202020204" pitchFamily="34" charset="0"/>
                  <a:ea typeface="Calibri" panose="020F0502020204030204" pitchFamily="34" charset="0"/>
                  <a:cs typeface="Arial" panose="020B0604020202020204" pitchFamily="34" charset="0"/>
                </a:rPr>
                <a:t>Info-Tech draws on best-practice research and the experiences of our global member base to develop a strategy for text-based customer support</a:t>
              </a:r>
              <a:r>
                <a:rPr lang="en-CA" sz="1600" dirty="0" smtClean="0">
                  <a:solidFill>
                    <a:srgbClr val="333333"/>
                  </a:solidFill>
                  <a:latin typeface="Arial" panose="020B0604020202020204" pitchFamily="34" charset="0"/>
                  <a:ea typeface="Calibri" panose="020F0502020204030204" pitchFamily="34" charset="0"/>
                  <a:cs typeface="Arial" panose="020B0604020202020204" pitchFamily="34" charset="0"/>
                </a:rPr>
                <a:t>.</a:t>
              </a:r>
            </a:p>
            <a:p>
              <a:pPr marR="0" lvl="0">
                <a:lnSpc>
                  <a:spcPct val="107000"/>
                </a:lnSpc>
                <a:spcBef>
                  <a:spcPts val="0"/>
                </a:spcBef>
                <a:spcAft>
                  <a:spcPts val="800"/>
                </a:spcAft>
              </a:pPr>
              <a:r>
                <a:rPr lang="en-CA" sz="1600" dirty="0">
                  <a:latin typeface="Arial" panose="020B0604020202020204" pitchFamily="34" charset="0"/>
                  <a:ea typeface="Calibri" panose="020F0502020204030204" pitchFamily="34" charset="0"/>
                  <a:cs typeface="Arial" panose="020B0604020202020204" pitchFamily="34" charset="0"/>
                </a:rPr>
                <a:t>Text-based support is a powerful tool, but it’s not for everyone. Info-Tech’s systematic approach to evaluating customer personas through our CXM methodology allows you to make informed decisions on </a:t>
              </a:r>
              <a:r>
                <a:rPr lang="en-CA" sz="1600" dirty="0" smtClean="0">
                  <a:latin typeface="Arial" panose="020B0604020202020204" pitchFamily="34" charset="0"/>
                  <a:ea typeface="Calibri" panose="020F0502020204030204" pitchFamily="34" charset="0"/>
                  <a:cs typeface="Arial" panose="020B0604020202020204" pitchFamily="34" charset="0"/>
                </a:rPr>
                <a:t>whether </a:t>
              </a:r>
              <a:r>
                <a:rPr lang="en-CA" sz="1600" dirty="0">
                  <a:latin typeface="Arial" panose="020B0604020202020204" pitchFamily="34" charset="0"/>
                  <a:ea typeface="Calibri" panose="020F0502020204030204" pitchFamily="34" charset="0"/>
                  <a:cs typeface="Arial" panose="020B0604020202020204" pitchFamily="34" charset="0"/>
                </a:rPr>
                <a:t>text is the right channel to support your customers.</a:t>
              </a:r>
              <a:endParaRPr lang="en-CA" sz="1600" dirty="0" smtClean="0">
                <a:solidFill>
                  <a:srgbClr val="333333"/>
                </a:solidFill>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5305426" y="1762156"/>
              <a:ext cx="3448050" cy="367216"/>
            </a:xfrm>
            <a:prstGeom prst="rect">
              <a:avLst/>
            </a:prstGeom>
            <a:solidFill>
              <a:schemeClr val="accent2">
                <a:lumMod val="75000"/>
              </a:schemeClr>
            </a:solidFill>
          </p:spPr>
          <p:txBody>
            <a:bodyPr wrap="square">
              <a:spAutoFit/>
            </a:bodyPr>
            <a:lstStyle/>
            <a:p>
              <a:pPr marR="0" lvl="0" algn="ctr">
                <a:lnSpc>
                  <a:spcPct val="107000"/>
                </a:lnSpc>
                <a:spcBef>
                  <a:spcPts val="0"/>
                </a:spcBef>
                <a:spcAft>
                  <a:spcPts val="800"/>
                </a:spcAft>
              </a:pPr>
              <a:r>
                <a:rPr lang="en-CA" b="1" dirty="0" smtClean="0">
                  <a:solidFill>
                    <a:schemeClr val="bg1"/>
                  </a:solidFill>
                  <a:ea typeface="Calibri" panose="020F0502020204030204" pitchFamily="34" charset="0"/>
                  <a:cs typeface="Times New Roman" panose="02020603050405020304" pitchFamily="18" charset="0"/>
                </a:rPr>
                <a:t>Why Info-Tech’s Approach?</a:t>
              </a:r>
              <a:endParaRPr lang="en-CA" b="1" dirty="0">
                <a:solidFill>
                  <a:schemeClr val="bg1"/>
                </a:solidFill>
                <a:effectLst/>
                <a:ea typeface="Calibri" panose="020F0502020204030204" pitchFamily="34" charset="0"/>
                <a:cs typeface="Times New Roman" panose="02020603050405020304" pitchFamily="18" charset="0"/>
              </a:endParaRPr>
            </a:p>
          </p:txBody>
        </p:sp>
      </p:grpSp>
      <p:graphicFrame>
        <p:nvGraphicFramePr>
          <p:cNvPr id="8" name="Diagram 7"/>
          <p:cNvGraphicFramePr/>
          <p:nvPr>
            <p:extLst>
              <p:ext uri="{D42A27DB-BD31-4B8C-83A1-F6EECF244321}">
                <p14:modId xmlns:p14="http://schemas.microsoft.com/office/powerpoint/2010/main" val="361297431"/>
              </p:ext>
            </p:extLst>
          </p:nvPr>
        </p:nvGraphicFramePr>
        <p:xfrm>
          <a:off x="257175" y="1939925"/>
          <a:ext cx="478570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1615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15128"/>
            <a:ext cx="8620125" cy="877887"/>
          </a:xfrm>
        </p:spPr>
        <p:txBody>
          <a:bodyPr/>
          <a:lstStyle/>
          <a:p>
            <a:r>
              <a:rPr lang="en-CA" dirty="0" smtClean="0"/>
              <a:t>Use Info-Tech’s three-phase approach to enabling text-based customer support</a:t>
            </a:r>
            <a:endParaRPr lang="en-CA" dirty="0"/>
          </a:p>
        </p:txBody>
      </p:sp>
      <p:sp>
        <p:nvSpPr>
          <p:cNvPr id="22" name="Title 1"/>
          <p:cNvSpPr txBox="1">
            <a:spLocks/>
          </p:cNvSpPr>
          <p:nvPr/>
        </p:nvSpPr>
        <p:spPr bwMode="auto">
          <a:xfrm>
            <a:off x="257174" y="1165901"/>
            <a:ext cx="8620125" cy="1044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00000"/>
              </a:lnSpc>
            </a:pPr>
            <a:r>
              <a:rPr lang="en-CA" sz="1400" b="1" dirty="0" smtClean="0">
                <a:solidFill>
                  <a:schemeClr val="accent2"/>
                </a:solidFill>
                <a:latin typeface="+mn-lt"/>
              </a:rPr>
              <a:t>Project Insight</a:t>
            </a:r>
            <a:endParaRPr lang="en-CA" sz="1400" b="1" dirty="0">
              <a:solidFill>
                <a:schemeClr val="accent2"/>
              </a:solidFill>
              <a:latin typeface="+mn-lt"/>
            </a:endParaRPr>
          </a:p>
          <a:p>
            <a:pPr>
              <a:lnSpc>
                <a:spcPct val="100000"/>
              </a:lnSpc>
            </a:pPr>
            <a:r>
              <a:rPr lang="en-CA" sz="1200" dirty="0">
                <a:solidFill>
                  <a:schemeClr val="tx2"/>
                </a:solidFill>
                <a:latin typeface="+mn-lt"/>
              </a:rPr>
              <a:t>A </a:t>
            </a:r>
            <a:r>
              <a:rPr lang="en-CA" sz="1200" dirty="0" smtClean="0">
                <a:solidFill>
                  <a:schemeClr val="tx2"/>
                </a:solidFill>
                <a:latin typeface="+mn-lt"/>
              </a:rPr>
              <a:t>text-based customer support program </a:t>
            </a:r>
            <a:r>
              <a:rPr lang="en-CA" sz="1200" dirty="0">
                <a:solidFill>
                  <a:schemeClr val="tx2"/>
                </a:solidFill>
                <a:latin typeface="+mn-lt"/>
              </a:rPr>
              <a:t>is </a:t>
            </a:r>
            <a:r>
              <a:rPr lang="en-CA" sz="1200" dirty="0" smtClean="0">
                <a:solidFill>
                  <a:schemeClr val="tx2"/>
                </a:solidFill>
                <a:latin typeface="+mn-lt"/>
              </a:rPr>
              <a:t>a project that </a:t>
            </a:r>
            <a:r>
              <a:rPr lang="en-CA" sz="1200" dirty="0">
                <a:solidFill>
                  <a:schemeClr val="tx2"/>
                </a:solidFill>
                <a:latin typeface="+mn-lt"/>
              </a:rPr>
              <a:t>is created </a:t>
            </a:r>
            <a:r>
              <a:rPr lang="en-CA" sz="1200" dirty="0" smtClean="0">
                <a:solidFill>
                  <a:schemeClr val="tx2"/>
                </a:solidFill>
                <a:latin typeface="+mn-lt"/>
              </a:rPr>
              <a:t>to enhance customer convenience and satisfaction. </a:t>
            </a:r>
            <a:r>
              <a:rPr lang="en-CA" sz="1200" dirty="0">
                <a:solidFill>
                  <a:schemeClr val="tx2"/>
                </a:solidFill>
                <a:latin typeface="+mn-lt"/>
              </a:rPr>
              <a:t>Your strategy must be treated as a </a:t>
            </a:r>
            <a:r>
              <a:rPr lang="en-CA" sz="1200" dirty="0" smtClean="0">
                <a:solidFill>
                  <a:schemeClr val="tx2"/>
                </a:solidFill>
                <a:latin typeface="+mn-lt"/>
              </a:rPr>
              <a:t>platform</a:t>
            </a:r>
            <a:r>
              <a:rPr lang="en-CA" sz="1200" b="1" dirty="0" smtClean="0">
                <a:solidFill>
                  <a:schemeClr val="tx2"/>
                </a:solidFill>
                <a:latin typeface="+mn-lt"/>
              </a:rPr>
              <a:t> </a:t>
            </a:r>
            <a:r>
              <a:rPr lang="en-CA" sz="1200" dirty="0" smtClean="0">
                <a:solidFill>
                  <a:schemeClr val="tx2"/>
                </a:solidFill>
                <a:latin typeface="+mn-lt"/>
              </a:rPr>
              <a:t>that will place you ahead of your competitors by enabling one of the most overlooked channels on the market. </a:t>
            </a:r>
            <a:r>
              <a:rPr lang="en-CA" sz="1200" dirty="0">
                <a:solidFill>
                  <a:schemeClr val="tx2"/>
                </a:solidFill>
                <a:latin typeface="+mn-lt"/>
              </a:rPr>
              <a:t>Develop a </a:t>
            </a:r>
            <a:r>
              <a:rPr lang="en-CA" sz="1200" dirty="0" smtClean="0">
                <a:solidFill>
                  <a:schemeClr val="tx2"/>
                </a:solidFill>
                <a:latin typeface="+mn-lt"/>
              </a:rPr>
              <a:t>text-based customer support </a:t>
            </a:r>
            <a:r>
              <a:rPr lang="en-CA" sz="1200" dirty="0">
                <a:solidFill>
                  <a:schemeClr val="tx2"/>
                </a:solidFill>
                <a:latin typeface="+mn-lt"/>
              </a:rPr>
              <a:t>strategy that propels your organization by </a:t>
            </a:r>
            <a:r>
              <a:rPr lang="en-CA" sz="1200" dirty="0" smtClean="0">
                <a:solidFill>
                  <a:schemeClr val="tx2"/>
                </a:solidFill>
                <a:latin typeface="+mn-lt"/>
              </a:rPr>
              <a:t>adding a support channel that aligns to business </a:t>
            </a:r>
            <a:r>
              <a:rPr lang="en-CA" sz="1200" dirty="0">
                <a:solidFill>
                  <a:schemeClr val="tx2"/>
                </a:solidFill>
                <a:latin typeface="+mn-lt"/>
              </a:rPr>
              <a:t>goals and </a:t>
            </a:r>
            <a:r>
              <a:rPr lang="en-CA" sz="1200" dirty="0" smtClean="0">
                <a:solidFill>
                  <a:schemeClr val="tx2"/>
                </a:solidFill>
                <a:latin typeface="+mn-lt"/>
              </a:rPr>
              <a:t>objectives, and will ultimately enhance the CXM portfolio.</a:t>
            </a:r>
            <a:endParaRPr lang="en-CA" sz="1200" dirty="0">
              <a:solidFill>
                <a:schemeClr val="tx2"/>
              </a:solidFill>
              <a:latin typeface="+mn-lt"/>
            </a:endParaRPr>
          </a:p>
        </p:txBody>
      </p:sp>
      <p:grpSp>
        <p:nvGrpSpPr>
          <p:cNvPr id="20" name="Group 4"/>
          <p:cNvGrpSpPr/>
          <p:nvPr/>
        </p:nvGrpSpPr>
        <p:grpSpPr>
          <a:xfrm>
            <a:off x="354247" y="2259503"/>
            <a:ext cx="8413173" cy="4201236"/>
            <a:chOff x="369878" y="2106386"/>
            <a:chExt cx="8413173" cy="4201236"/>
          </a:xfrm>
        </p:grpSpPr>
        <p:cxnSp>
          <p:nvCxnSpPr>
            <p:cNvPr id="85" name="Straight Arrow Connector 29"/>
            <p:cNvCxnSpPr>
              <a:stCxn id="154" idx="2"/>
              <a:endCxn id="181" idx="0"/>
            </p:cNvCxnSpPr>
            <p:nvPr/>
          </p:nvCxnSpPr>
          <p:spPr>
            <a:xfrm flipH="1">
              <a:off x="7638444" y="4456947"/>
              <a:ext cx="1054" cy="309636"/>
            </a:xfrm>
            <a:prstGeom prst="straightConnector1">
              <a:avLst/>
            </a:prstGeom>
            <a:solidFill>
              <a:schemeClr val="accent1"/>
            </a:solidFill>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6" name="Group 185"/>
            <p:cNvGrpSpPr/>
            <p:nvPr/>
          </p:nvGrpSpPr>
          <p:grpSpPr>
            <a:xfrm>
              <a:off x="369878" y="2106386"/>
              <a:ext cx="8413173" cy="495091"/>
              <a:chOff x="330224" y="2541070"/>
              <a:chExt cx="8413173" cy="495091"/>
            </a:xfrm>
            <a:solidFill>
              <a:srgbClr val="29475F"/>
            </a:solidFill>
          </p:grpSpPr>
          <p:cxnSp>
            <p:nvCxnSpPr>
              <p:cNvPr id="213" name="Straight Connector 20"/>
              <p:cNvCxnSpPr/>
              <p:nvPr/>
            </p:nvCxnSpPr>
            <p:spPr>
              <a:xfrm>
                <a:off x="2242721" y="2788746"/>
                <a:ext cx="4704861" cy="6939"/>
              </a:xfrm>
              <a:prstGeom prst="line">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14" name="Group 21"/>
              <p:cNvGrpSpPr/>
              <p:nvPr/>
            </p:nvGrpSpPr>
            <p:grpSpPr>
              <a:xfrm>
                <a:off x="330224" y="2541070"/>
                <a:ext cx="8413173" cy="495091"/>
                <a:chOff x="547067" y="1329233"/>
                <a:chExt cx="8280992" cy="486345"/>
              </a:xfrm>
              <a:grpFill/>
            </p:grpSpPr>
            <p:sp>
              <p:nvSpPr>
                <p:cNvPr id="215" name="Rounded Rectangle 22"/>
                <p:cNvSpPr/>
                <p:nvPr/>
              </p:nvSpPr>
              <p:spPr>
                <a:xfrm>
                  <a:off x="547067" y="1336444"/>
                  <a:ext cx="3104733" cy="47913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the Business Case for Text-Based </a:t>
                  </a:r>
                  <a:r>
                    <a:rPr lang="en-CA" sz="1050" b="1" dirty="0" smtClean="0">
                      <a:solidFill>
                        <a:srgbClr val="FFFFFF"/>
                      </a:solidFill>
                    </a:rPr>
                    <a:t>Customer Support</a:t>
                  </a:r>
                  <a:endParaRPr lang="en-CA" sz="1050" b="1" dirty="0">
                    <a:solidFill>
                      <a:srgbClr val="FFFFFF"/>
                    </a:solidFill>
                  </a:endParaRPr>
                </a:p>
              </p:txBody>
            </p:sp>
            <p:sp>
              <p:nvSpPr>
                <p:cNvPr id="216" name="Rounded Rectangle 23"/>
                <p:cNvSpPr/>
                <p:nvPr/>
              </p:nvSpPr>
              <p:spPr>
                <a:xfrm>
                  <a:off x="3795780" y="1329233"/>
                  <a:ext cx="2255393" cy="4791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a Technology Enablement Framework for Text-Based </a:t>
                  </a:r>
                  <a:r>
                    <a:rPr lang="en-CA" sz="1050" b="1" dirty="0" smtClean="0">
                      <a:solidFill>
                        <a:srgbClr val="FFFFFF"/>
                      </a:solidFill>
                    </a:rPr>
                    <a:t>Customer Support</a:t>
                  </a:r>
                  <a:endParaRPr lang="en-CA" sz="1050" b="1" dirty="0">
                    <a:solidFill>
                      <a:srgbClr val="FFFFFF"/>
                    </a:solidFill>
                  </a:endParaRPr>
                </a:p>
              </p:txBody>
            </p:sp>
            <p:sp>
              <p:nvSpPr>
                <p:cNvPr id="217" name="Rounded Rectangle 24"/>
                <p:cNvSpPr/>
                <p:nvPr/>
              </p:nvSpPr>
              <p:spPr>
                <a:xfrm>
                  <a:off x="6195153" y="1334899"/>
                  <a:ext cx="2632906" cy="4791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a:t>
                  </a:r>
                  <a:r>
                    <a:rPr lang="en-CA" sz="1050" b="1" dirty="0" smtClean="0">
                      <a:solidFill>
                        <a:srgbClr val="FFFFFF"/>
                      </a:solidFill>
                    </a:rPr>
                    <a:t>Customer Service </a:t>
                  </a:r>
                  <a:r>
                    <a:rPr lang="en-CA" sz="1050" b="1" dirty="0">
                      <a:solidFill>
                        <a:srgbClr val="FFFFFF"/>
                      </a:solidFill>
                    </a:rPr>
                    <a:t>Workflows for Text-Based Support</a:t>
                  </a:r>
                </a:p>
              </p:txBody>
            </p:sp>
          </p:grpSp>
        </p:grpSp>
        <p:pic>
          <p:nvPicPr>
            <p:cNvPr id="12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984" y="5382150"/>
              <a:ext cx="257936" cy="288000"/>
            </a:xfrm>
            <a:prstGeom prst="rect">
              <a:avLst/>
            </a:prstGeom>
            <a:noFill/>
            <a:ln>
              <a:noFill/>
            </a:ln>
          </p:spPr>
        </p:pic>
        <p:grpSp>
          <p:nvGrpSpPr>
            <p:cNvPr id="133" name="Group 188"/>
            <p:cNvGrpSpPr/>
            <p:nvPr/>
          </p:nvGrpSpPr>
          <p:grpSpPr>
            <a:xfrm>
              <a:off x="4185911" y="2710214"/>
              <a:ext cx="1534276" cy="1655103"/>
              <a:chOff x="487528" y="3193328"/>
              <a:chExt cx="1542587" cy="1444166"/>
            </a:xfrm>
            <a:solidFill>
              <a:srgbClr val="29475F"/>
            </a:solidFill>
          </p:grpSpPr>
          <p:cxnSp>
            <p:nvCxnSpPr>
              <p:cNvPr id="204"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6" name="Rectangle 34"/>
              <p:cNvSpPr/>
              <p:nvPr/>
            </p:nvSpPr>
            <p:spPr>
              <a:xfrm>
                <a:off x="487528" y="3193328"/>
                <a:ext cx="1483924" cy="1444166"/>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Gather Technology Requirements</a:t>
                </a:r>
              </a:p>
            </p:txBody>
          </p:sp>
          <p:sp>
            <p:nvSpPr>
              <p:cNvPr id="207" name="Rectangle 100"/>
              <p:cNvSpPr/>
              <p:nvPr/>
            </p:nvSpPr>
            <p:spPr>
              <a:xfrm>
                <a:off x="858299" y="3497005"/>
                <a:ext cx="1109634" cy="563958"/>
              </a:xfrm>
              <a:prstGeom prst="rect">
                <a:avLst/>
              </a:prstGeom>
              <a:grpFill/>
            </p:spPr>
            <p:txBody>
              <a:bodyPr wrap="square">
                <a:spAutoFit/>
              </a:bodyPr>
              <a:lstStyle/>
              <a:p>
                <a:r>
                  <a:rPr lang="en-CA" sz="900" dirty="0">
                    <a:solidFill>
                      <a:srgbClr val="FFFFFF"/>
                    </a:solidFill>
                  </a:rPr>
                  <a:t>Parse Requirements from Channel Matrix</a:t>
                </a:r>
              </a:p>
            </p:txBody>
          </p:sp>
          <p:pic>
            <p:nvPicPr>
              <p:cNvPr id="20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sp>
            <p:nvSpPr>
              <p:cNvPr id="210" name="TextBox 71"/>
              <p:cNvSpPr txBox="1"/>
              <p:nvPr/>
            </p:nvSpPr>
            <p:spPr>
              <a:xfrm>
                <a:off x="857022" y="4026138"/>
                <a:ext cx="1173093" cy="443110"/>
              </a:xfrm>
              <a:prstGeom prst="rect">
                <a:avLst/>
              </a:prstGeom>
              <a:noFill/>
              <a:ln>
                <a:noFill/>
              </a:ln>
            </p:spPr>
            <p:txBody>
              <a:bodyPr wrap="square" rtlCol="0">
                <a:spAutoFit/>
              </a:bodyPr>
              <a:lstStyle/>
              <a:p>
                <a:r>
                  <a:rPr lang="en-CA" sz="900" dirty="0">
                    <a:solidFill>
                      <a:srgbClr val="FFFFFF"/>
                    </a:solidFill>
                  </a:rPr>
                  <a:t>Parse Requirements from Scenarios</a:t>
                </a:r>
              </a:p>
            </p:txBody>
          </p:sp>
          <p:pic>
            <p:nvPicPr>
              <p:cNvPr id="212"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4072954"/>
                <a:ext cx="257936" cy="288000"/>
              </a:xfrm>
              <a:prstGeom prst="rect">
                <a:avLst/>
              </a:prstGeom>
              <a:grpFill/>
              <a:ln>
                <a:noFill/>
              </a:ln>
            </p:spPr>
          </p:pic>
        </p:grpSp>
        <p:grpSp>
          <p:nvGrpSpPr>
            <p:cNvPr id="134" name="Group 189"/>
            <p:cNvGrpSpPr/>
            <p:nvPr/>
          </p:nvGrpSpPr>
          <p:grpSpPr>
            <a:xfrm>
              <a:off x="4189499" y="3614369"/>
              <a:ext cx="2966913" cy="2693253"/>
              <a:chOff x="487528" y="1964148"/>
              <a:chExt cx="2982984" cy="2693253"/>
            </a:xfrm>
            <a:solidFill>
              <a:srgbClr val="29475F"/>
            </a:solidFill>
          </p:grpSpPr>
          <p:cxnSp>
            <p:nvCxnSpPr>
              <p:cNvPr id="185"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2" name="Rectangle 34"/>
              <p:cNvSpPr/>
              <p:nvPr/>
            </p:nvSpPr>
            <p:spPr>
              <a:xfrm>
                <a:off x="487528" y="3193328"/>
                <a:ext cx="1483924" cy="1444166"/>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Select </a:t>
                </a:r>
                <a:r>
                  <a:rPr lang="en-CA" sz="900" b="1" kern="0" dirty="0" smtClean="0">
                    <a:solidFill>
                      <a:srgbClr val="FFFFFF"/>
                    </a:solidFill>
                  </a:rPr>
                  <a:t>and </a:t>
                </a:r>
                <a:r>
                  <a:rPr lang="en-CA" sz="900" b="1" kern="0" dirty="0">
                    <a:solidFill>
                      <a:srgbClr val="FFFFFF"/>
                    </a:solidFill>
                  </a:rPr>
                  <a:t>Deploy Enabling Technologies</a:t>
                </a:r>
              </a:p>
              <a:p>
                <a:pPr algn="ctr">
                  <a:defRPr/>
                </a:pPr>
                <a:r>
                  <a:rPr lang="en-CA" sz="900" kern="0" dirty="0" smtClean="0">
                    <a:solidFill>
                      <a:srgbClr val="FFFFFF"/>
                    </a:solidFill>
                  </a:rPr>
                  <a:t> </a:t>
                </a:r>
                <a:endParaRPr lang="en-CA" sz="900" kern="0" dirty="0">
                  <a:solidFill>
                    <a:srgbClr val="FFFFFF"/>
                  </a:solidFill>
                </a:endParaRPr>
              </a:p>
            </p:txBody>
          </p:sp>
          <p:sp>
            <p:nvSpPr>
              <p:cNvPr id="196" name="Rectangle 100"/>
              <p:cNvSpPr/>
              <p:nvPr/>
            </p:nvSpPr>
            <p:spPr>
              <a:xfrm>
                <a:off x="845088" y="3523146"/>
                <a:ext cx="1128117" cy="646331"/>
              </a:xfrm>
              <a:prstGeom prst="rect">
                <a:avLst/>
              </a:prstGeom>
              <a:grpFill/>
            </p:spPr>
            <p:txBody>
              <a:bodyPr wrap="square">
                <a:spAutoFit/>
              </a:bodyPr>
              <a:lstStyle/>
              <a:p>
                <a:r>
                  <a:rPr lang="en-CA" sz="900" dirty="0">
                    <a:solidFill>
                      <a:srgbClr val="FFFFFF"/>
                    </a:solidFill>
                  </a:rPr>
                  <a:t>Collect and Finalize Technology Requirements</a:t>
                </a:r>
              </a:p>
            </p:txBody>
          </p:sp>
          <p:pic>
            <p:nvPicPr>
              <p:cNvPr id="197"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pic>
            <p:nvPicPr>
              <p:cNvPr id="200"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576" y="1964148"/>
                <a:ext cx="257936" cy="288000"/>
              </a:xfrm>
              <a:prstGeom prst="rect">
                <a:avLst/>
              </a:prstGeom>
              <a:grpFill/>
              <a:ln>
                <a:noFill/>
              </a:ln>
            </p:spPr>
          </p:pic>
          <p:sp>
            <p:nvSpPr>
              <p:cNvPr id="201" name="TextBox 71"/>
              <p:cNvSpPr txBox="1"/>
              <p:nvPr/>
            </p:nvSpPr>
            <p:spPr>
              <a:xfrm>
                <a:off x="845088" y="4149570"/>
                <a:ext cx="1173093" cy="507831"/>
              </a:xfrm>
              <a:prstGeom prst="rect">
                <a:avLst/>
              </a:prstGeom>
              <a:noFill/>
              <a:ln>
                <a:noFill/>
              </a:ln>
            </p:spPr>
            <p:txBody>
              <a:bodyPr wrap="square" rtlCol="0">
                <a:spAutoFit/>
              </a:bodyPr>
              <a:lstStyle/>
              <a:p>
                <a:r>
                  <a:rPr lang="en-CA" sz="900" dirty="0">
                    <a:solidFill>
                      <a:srgbClr val="FFFFFF"/>
                    </a:solidFill>
                  </a:rPr>
                  <a:t>Review and Select the Right Enabling Technologies</a:t>
                </a:r>
              </a:p>
            </p:txBody>
          </p:sp>
          <p:pic>
            <p:nvPicPr>
              <p:cNvPr id="203"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74" y="4244007"/>
                <a:ext cx="257936" cy="288000"/>
              </a:xfrm>
              <a:prstGeom prst="rect">
                <a:avLst/>
              </a:prstGeom>
              <a:grpFill/>
              <a:ln>
                <a:noFill/>
              </a:ln>
            </p:spPr>
          </p:pic>
        </p:grpSp>
        <p:grpSp>
          <p:nvGrpSpPr>
            <p:cNvPr id="136" name="Group 191"/>
            <p:cNvGrpSpPr/>
            <p:nvPr/>
          </p:nvGrpSpPr>
          <p:grpSpPr>
            <a:xfrm>
              <a:off x="1966388" y="2711475"/>
              <a:ext cx="1704059" cy="1924349"/>
              <a:chOff x="3684701" y="2113565"/>
              <a:chExt cx="1677715" cy="1924349"/>
            </a:xfrm>
            <a:solidFill>
              <a:srgbClr val="29475F"/>
            </a:solidFill>
          </p:grpSpPr>
          <p:grpSp>
            <p:nvGrpSpPr>
              <p:cNvPr id="170" name="Group 222"/>
              <p:cNvGrpSpPr/>
              <p:nvPr/>
            </p:nvGrpSpPr>
            <p:grpSpPr>
              <a:xfrm>
                <a:off x="3684701" y="2113565"/>
                <a:ext cx="1677715" cy="1924349"/>
                <a:chOff x="487528" y="3193328"/>
                <a:chExt cx="1677715" cy="1924349"/>
              </a:xfrm>
              <a:grpFill/>
            </p:grpSpPr>
            <p:cxnSp>
              <p:nvCxnSpPr>
                <p:cNvPr id="172"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4" name="Rectangle 34"/>
                <p:cNvSpPr/>
                <p:nvPr/>
              </p:nvSpPr>
              <p:spPr>
                <a:xfrm>
                  <a:off x="487528" y="3193328"/>
                  <a:ext cx="1677715" cy="1924349"/>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Establish Drivers for Text Support</a:t>
                  </a:r>
                </a:p>
                <a:p>
                  <a:pPr algn="ctr">
                    <a:defRPr/>
                  </a:pPr>
                  <a:r>
                    <a:rPr lang="en-CA" sz="900" kern="0" dirty="0" smtClean="0">
                      <a:solidFill>
                        <a:srgbClr val="FFFFFF"/>
                      </a:solidFill>
                    </a:rPr>
                    <a:t> </a:t>
                  </a:r>
                  <a:endParaRPr lang="en-CA" sz="900" kern="0" dirty="0">
                    <a:solidFill>
                      <a:srgbClr val="FFFFFF"/>
                    </a:solidFill>
                  </a:endParaRPr>
                </a:p>
              </p:txBody>
            </p:sp>
            <p:pic>
              <p:nvPicPr>
                <p:cNvPr id="175"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pic>
              <p:nvPicPr>
                <p:cNvPr id="176"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791" y="3882756"/>
                  <a:ext cx="257936" cy="288000"/>
                </a:xfrm>
                <a:prstGeom prst="rect">
                  <a:avLst/>
                </a:prstGeom>
                <a:grpFill/>
                <a:ln>
                  <a:noFill/>
                </a:ln>
              </p:spPr>
            </p:pic>
            <p:sp>
              <p:nvSpPr>
                <p:cNvPr id="177" name="TextBox 71"/>
                <p:cNvSpPr txBox="1"/>
                <p:nvPr/>
              </p:nvSpPr>
              <p:spPr>
                <a:xfrm>
                  <a:off x="846727" y="3513424"/>
                  <a:ext cx="1164805" cy="369332"/>
                </a:xfrm>
                <a:prstGeom prst="rect">
                  <a:avLst/>
                </a:prstGeom>
                <a:grpFill/>
                <a:ln>
                  <a:noFill/>
                </a:ln>
              </p:spPr>
              <p:txBody>
                <a:bodyPr wrap="square" rtlCol="0">
                  <a:spAutoFit/>
                </a:bodyPr>
                <a:lstStyle/>
                <a:p>
                  <a:r>
                    <a:rPr lang="en-CA" sz="900" dirty="0">
                      <a:solidFill>
                        <a:srgbClr val="FFFFFF"/>
                      </a:solidFill>
                    </a:rPr>
                    <a:t>Review Customer Personas</a:t>
                  </a:r>
                </a:p>
              </p:txBody>
            </p:sp>
            <p:sp>
              <p:nvSpPr>
                <p:cNvPr id="178" name="TextBox 71"/>
                <p:cNvSpPr txBox="1"/>
                <p:nvPr/>
              </p:nvSpPr>
              <p:spPr>
                <a:xfrm>
                  <a:off x="846727" y="3850257"/>
                  <a:ext cx="1078924" cy="369332"/>
                </a:xfrm>
                <a:prstGeom prst="rect">
                  <a:avLst/>
                </a:prstGeom>
                <a:grpFill/>
                <a:ln>
                  <a:noFill/>
                </a:ln>
              </p:spPr>
              <p:txBody>
                <a:bodyPr wrap="square" rtlCol="0">
                  <a:spAutoFit/>
                </a:bodyPr>
                <a:lstStyle/>
                <a:p>
                  <a:r>
                    <a:rPr lang="en-CA" sz="900" dirty="0">
                      <a:solidFill>
                        <a:srgbClr val="FFFFFF"/>
                      </a:solidFill>
                    </a:rPr>
                    <a:t>Enumerate Business Drivers</a:t>
                  </a:r>
                </a:p>
              </p:txBody>
            </p:sp>
            <p:pic>
              <p:nvPicPr>
                <p:cNvPr id="179"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74" y="4244007"/>
                  <a:ext cx="257936" cy="288000"/>
                </a:xfrm>
                <a:prstGeom prst="rect">
                  <a:avLst/>
                </a:prstGeom>
                <a:grpFill/>
                <a:ln>
                  <a:noFill/>
                </a:ln>
              </p:spPr>
            </p:pic>
          </p:grpSp>
          <p:sp>
            <p:nvSpPr>
              <p:cNvPr id="171" name="TextBox 71"/>
              <p:cNvSpPr txBox="1"/>
              <p:nvPr/>
            </p:nvSpPr>
            <p:spPr>
              <a:xfrm>
                <a:off x="4043900" y="3123578"/>
                <a:ext cx="1230863" cy="369332"/>
              </a:xfrm>
              <a:prstGeom prst="rect">
                <a:avLst/>
              </a:prstGeom>
              <a:grpFill/>
              <a:ln>
                <a:noFill/>
              </a:ln>
            </p:spPr>
            <p:txBody>
              <a:bodyPr wrap="square" rtlCol="0">
                <a:spAutoFit/>
              </a:bodyPr>
              <a:lstStyle/>
              <a:p>
                <a:r>
                  <a:rPr lang="en-CA" sz="900" dirty="0">
                    <a:solidFill>
                      <a:srgbClr val="FFFFFF"/>
                    </a:solidFill>
                  </a:rPr>
                  <a:t>Identify Technology Drivers</a:t>
                </a:r>
              </a:p>
            </p:txBody>
          </p:sp>
        </p:grpSp>
        <p:grpSp>
          <p:nvGrpSpPr>
            <p:cNvPr id="137" name="Group 192"/>
            <p:cNvGrpSpPr/>
            <p:nvPr/>
          </p:nvGrpSpPr>
          <p:grpSpPr>
            <a:xfrm>
              <a:off x="422114" y="4645974"/>
              <a:ext cx="1383685" cy="1472351"/>
              <a:chOff x="2672266" y="5232215"/>
              <a:chExt cx="1485633" cy="1472351"/>
            </a:xfrm>
            <a:solidFill>
              <a:srgbClr val="29475F"/>
            </a:solidFill>
          </p:grpSpPr>
          <p:grpSp>
            <p:nvGrpSpPr>
              <p:cNvPr id="162" name="Group 214"/>
              <p:cNvGrpSpPr/>
              <p:nvPr/>
            </p:nvGrpSpPr>
            <p:grpSpPr>
              <a:xfrm>
                <a:off x="2672266" y="5232215"/>
                <a:ext cx="1485633" cy="1472351"/>
                <a:chOff x="517023" y="6194258"/>
                <a:chExt cx="1485633" cy="1472351"/>
              </a:xfrm>
              <a:grpFill/>
            </p:grpSpPr>
            <p:sp>
              <p:nvSpPr>
                <p:cNvPr id="167" name="Rectangle 34"/>
                <p:cNvSpPr/>
                <p:nvPr/>
              </p:nvSpPr>
              <p:spPr>
                <a:xfrm>
                  <a:off x="517023" y="6194258"/>
                  <a:ext cx="1485633" cy="1472351"/>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Create the Text Channel Matrix</a:t>
                  </a:r>
                  <a:r>
                    <a:rPr lang="en-CA" sz="900" kern="0" dirty="0" smtClean="0">
                      <a:solidFill>
                        <a:srgbClr val="FFFFFF"/>
                      </a:solidFill>
                    </a:rPr>
                    <a:t> </a:t>
                  </a:r>
                  <a:endParaRPr lang="en-CA" sz="900" kern="0" dirty="0">
                    <a:solidFill>
                      <a:srgbClr val="FFFFFF"/>
                    </a:solidFill>
                  </a:endParaRPr>
                </a:p>
              </p:txBody>
            </p:sp>
            <p:pic>
              <p:nvPicPr>
                <p:cNvPr id="169"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822" y="6881569"/>
                  <a:ext cx="257936" cy="288000"/>
                </a:xfrm>
                <a:prstGeom prst="rect">
                  <a:avLst/>
                </a:prstGeom>
                <a:grpFill/>
                <a:ln>
                  <a:noFill/>
                </a:ln>
              </p:spPr>
            </p:pic>
          </p:grpSp>
          <p:sp>
            <p:nvSpPr>
              <p:cNvPr id="164" name="Rectangle 100"/>
              <p:cNvSpPr/>
              <p:nvPr/>
            </p:nvSpPr>
            <p:spPr>
              <a:xfrm>
                <a:off x="3018974" y="5742859"/>
                <a:ext cx="1122952" cy="784830"/>
              </a:xfrm>
              <a:prstGeom prst="rect">
                <a:avLst/>
              </a:prstGeom>
              <a:noFill/>
            </p:spPr>
            <p:txBody>
              <a:bodyPr wrap="square">
                <a:spAutoFit/>
              </a:bodyPr>
              <a:lstStyle/>
              <a:p>
                <a:r>
                  <a:rPr lang="en-CA" sz="900" dirty="0">
                    <a:solidFill>
                      <a:srgbClr val="FFFFFF"/>
                    </a:solidFill>
                  </a:rPr>
                  <a:t>Construct and Confirm the Text-Based Service Channel Matrix</a:t>
                </a:r>
              </a:p>
            </p:txBody>
          </p:sp>
        </p:grpSp>
        <p:grpSp>
          <p:nvGrpSpPr>
            <p:cNvPr id="143" name="Group 198"/>
            <p:cNvGrpSpPr/>
            <p:nvPr/>
          </p:nvGrpSpPr>
          <p:grpSpPr>
            <a:xfrm>
              <a:off x="6783671" y="2710214"/>
              <a:ext cx="1711649" cy="1746733"/>
              <a:chOff x="6925486" y="1845079"/>
              <a:chExt cx="1732523" cy="1746733"/>
            </a:xfrm>
            <a:solidFill>
              <a:srgbClr val="29475F"/>
            </a:solidFill>
          </p:grpSpPr>
          <p:grpSp>
            <p:nvGrpSpPr>
              <p:cNvPr id="149" name="Group 201"/>
              <p:cNvGrpSpPr/>
              <p:nvPr/>
            </p:nvGrpSpPr>
            <p:grpSpPr>
              <a:xfrm>
                <a:off x="6925486" y="1845079"/>
                <a:ext cx="1732523" cy="1746733"/>
                <a:chOff x="480371" y="3193328"/>
                <a:chExt cx="1732523" cy="1746733"/>
              </a:xfrm>
              <a:grpFill/>
            </p:grpSpPr>
            <p:cxnSp>
              <p:nvCxnSpPr>
                <p:cNvPr id="152"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4" name="Rectangle 34"/>
                <p:cNvSpPr/>
                <p:nvPr/>
              </p:nvSpPr>
              <p:spPr>
                <a:xfrm>
                  <a:off x="480371" y="3193328"/>
                  <a:ext cx="1732523" cy="174673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Build Workflows and Resourcing</a:t>
                  </a:r>
                </a:p>
                <a:p>
                  <a:pPr algn="ctr">
                    <a:defRPr/>
                  </a:pPr>
                  <a:r>
                    <a:rPr lang="en-CA" sz="900" kern="0" dirty="0" smtClean="0">
                      <a:solidFill>
                        <a:srgbClr val="FFFFFF"/>
                      </a:solidFill>
                    </a:rPr>
                    <a:t> </a:t>
                  </a:r>
                  <a:endParaRPr lang="en-CA" sz="900" kern="0" dirty="0">
                    <a:solidFill>
                      <a:srgbClr val="FFFFFF"/>
                    </a:solidFill>
                  </a:endParaRPr>
                </a:p>
              </p:txBody>
            </p:sp>
            <p:sp>
              <p:nvSpPr>
                <p:cNvPr id="155" name="Rectangle 100"/>
                <p:cNvSpPr/>
                <p:nvPr/>
              </p:nvSpPr>
              <p:spPr>
                <a:xfrm>
                  <a:off x="897845" y="3522033"/>
                  <a:ext cx="1315049" cy="507831"/>
                </a:xfrm>
                <a:prstGeom prst="rect">
                  <a:avLst/>
                </a:prstGeom>
                <a:noFill/>
              </p:spPr>
              <p:txBody>
                <a:bodyPr wrap="square">
                  <a:spAutoFit/>
                </a:bodyPr>
                <a:lstStyle/>
                <a:p>
                  <a:r>
                    <a:rPr lang="en-CA" sz="900" dirty="0">
                      <a:solidFill>
                        <a:srgbClr val="FFFFFF"/>
                      </a:solidFill>
                    </a:rPr>
                    <a:t>Create </a:t>
                  </a:r>
                  <a:r>
                    <a:rPr lang="en-CA" sz="900" dirty="0" smtClean="0">
                      <a:solidFill>
                        <a:srgbClr val="FFFFFF"/>
                      </a:solidFill>
                    </a:rPr>
                    <a:t>Customer Service Workflows for Text-Centric Support</a:t>
                  </a:r>
                  <a:endParaRPr lang="en-CA" sz="900" dirty="0">
                    <a:solidFill>
                      <a:srgbClr val="FFFFFF"/>
                    </a:solidFill>
                  </a:endParaRPr>
                </a:p>
              </p:txBody>
            </p:sp>
            <p:pic>
              <p:nvPicPr>
                <p:cNvPr id="156"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915" y="3603029"/>
                  <a:ext cx="257936" cy="288000"/>
                </a:xfrm>
                <a:prstGeom prst="rect">
                  <a:avLst/>
                </a:prstGeom>
                <a:grpFill/>
                <a:ln>
                  <a:noFill/>
                </a:ln>
              </p:spPr>
            </p:pic>
          </p:grpSp>
          <p:sp>
            <p:nvSpPr>
              <p:cNvPr id="150" name="Rectangle 100"/>
              <p:cNvSpPr/>
              <p:nvPr/>
            </p:nvSpPr>
            <p:spPr>
              <a:xfrm>
                <a:off x="7350956" y="2625090"/>
                <a:ext cx="1307052" cy="507831"/>
              </a:xfrm>
              <a:prstGeom prst="rect">
                <a:avLst/>
              </a:prstGeom>
              <a:noFill/>
            </p:spPr>
            <p:txBody>
              <a:bodyPr wrap="square">
                <a:spAutoFit/>
              </a:bodyPr>
              <a:lstStyle/>
              <a:p>
                <a:r>
                  <a:rPr lang="en-CA" sz="900" dirty="0">
                    <a:solidFill>
                      <a:srgbClr val="FFFFFF"/>
                    </a:solidFill>
                  </a:rPr>
                  <a:t>Build </a:t>
                </a:r>
                <a:r>
                  <a:rPr lang="en-CA" sz="900" dirty="0" smtClean="0">
                    <a:solidFill>
                      <a:srgbClr val="FFFFFF"/>
                    </a:solidFill>
                  </a:rPr>
                  <a:t>Escalation Policies for Text-Based Support</a:t>
                </a:r>
                <a:endParaRPr lang="en-CA" sz="900" dirty="0">
                  <a:solidFill>
                    <a:srgbClr val="FFFFFF"/>
                  </a:solidFill>
                </a:endParaRPr>
              </a:p>
            </p:txBody>
          </p:sp>
        </p:grpSp>
        <p:grpSp>
          <p:nvGrpSpPr>
            <p:cNvPr id="3" name="Group 18"/>
            <p:cNvGrpSpPr/>
            <p:nvPr/>
          </p:nvGrpSpPr>
          <p:grpSpPr>
            <a:xfrm>
              <a:off x="6781564" y="4766583"/>
              <a:ext cx="1713759" cy="1521132"/>
              <a:chOff x="6937917" y="4556175"/>
              <a:chExt cx="1685196" cy="1521132"/>
            </a:xfrm>
          </p:grpSpPr>
          <p:grpSp>
            <p:nvGrpSpPr>
              <p:cNvPr id="135" name="Group 190"/>
              <p:cNvGrpSpPr/>
              <p:nvPr/>
            </p:nvGrpSpPr>
            <p:grpSpPr>
              <a:xfrm>
                <a:off x="6937917" y="4556175"/>
                <a:ext cx="1685196" cy="1521132"/>
                <a:chOff x="503195" y="3083469"/>
                <a:chExt cx="1734161" cy="1521132"/>
              </a:xfrm>
              <a:solidFill>
                <a:srgbClr val="29475F"/>
              </a:solidFill>
            </p:grpSpPr>
            <p:cxnSp>
              <p:nvCxnSpPr>
                <p:cNvPr id="180"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1" name="Rectangle 34"/>
                <p:cNvSpPr/>
                <p:nvPr/>
              </p:nvSpPr>
              <p:spPr>
                <a:xfrm>
                  <a:off x="503195" y="3083469"/>
                  <a:ext cx="1734161" cy="1521132"/>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Finalize </a:t>
                  </a:r>
                  <a:r>
                    <a:rPr lang="en-CA" sz="900" b="1" kern="0" dirty="0" smtClean="0">
                      <a:solidFill>
                        <a:srgbClr val="FFFFFF"/>
                      </a:solidFill>
                    </a:rPr>
                    <a:t>Your </a:t>
                  </a:r>
                  <a:r>
                    <a:rPr lang="en-CA" sz="900" b="1" kern="0" dirty="0">
                      <a:solidFill>
                        <a:srgbClr val="FFFFFF"/>
                      </a:solidFill>
                    </a:rPr>
                    <a:t>Text Service Strategy </a:t>
                  </a:r>
                </a:p>
                <a:p>
                  <a:pPr algn="ctr">
                    <a:defRPr/>
                  </a:pPr>
                  <a:r>
                    <a:rPr lang="en-CA" sz="900" kern="0" dirty="0" smtClean="0">
                      <a:solidFill>
                        <a:srgbClr val="FFFFFF"/>
                      </a:solidFill>
                    </a:rPr>
                    <a:t> </a:t>
                  </a:r>
                  <a:endParaRPr lang="en-CA" sz="900" kern="0" dirty="0">
                    <a:solidFill>
                      <a:srgbClr val="FFFFFF"/>
                    </a:solidFill>
                  </a:endParaRPr>
                </a:p>
              </p:txBody>
            </p:sp>
            <p:sp>
              <p:nvSpPr>
                <p:cNvPr id="182" name="Rectangle 100"/>
                <p:cNvSpPr/>
                <p:nvPr/>
              </p:nvSpPr>
              <p:spPr>
                <a:xfrm>
                  <a:off x="844006" y="3461865"/>
                  <a:ext cx="1393342" cy="369332"/>
                </a:xfrm>
                <a:prstGeom prst="rect">
                  <a:avLst/>
                </a:prstGeom>
                <a:grpFill/>
              </p:spPr>
              <p:txBody>
                <a:bodyPr wrap="square">
                  <a:spAutoFit/>
                </a:bodyPr>
                <a:lstStyle/>
                <a:p>
                  <a:r>
                    <a:rPr lang="en-CA" sz="900" dirty="0">
                      <a:solidFill>
                        <a:srgbClr val="FFFFFF"/>
                      </a:solidFill>
                    </a:rPr>
                    <a:t>Review IT’s </a:t>
                  </a:r>
                  <a:r>
                    <a:rPr lang="en-CA" sz="900" dirty="0" smtClean="0">
                      <a:solidFill>
                        <a:srgbClr val="FFFFFF"/>
                      </a:solidFill>
                    </a:rPr>
                    <a:t>Roles </a:t>
                  </a:r>
                  <a:r>
                    <a:rPr lang="en-CA" sz="900" dirty="0">
                      <a:solidFill>
                        <a:srgbClr val="FFFFFF"/>
                      </a:solidFill>
                    </a:rPr>
                    <a:t>and </a:t>
                  </a:r>
                  <a:r>
                    <a:rPr lang="en-CA" sz="900" dirty="0" smtClean="0">
                      <a:solidFill>
                        <a:srgbClr val="FFFFFF"/>
                      </a:solidFill>
                    </a:rPr>
                    <a:t>Responsibilities</a:t>
                  </a:r>
                  <a:endParaRPr lang="en-CA" sz="900" dirty="0">
                    <a:solidFill>
                      <a:srgbClr val="FFFFFF"/>
                    </a:solidFill>
                  </a:endParaRPr>
                </a:p>
              </p:txBody>
            </p:sp>
            <p:pic>
              <p:nvPicPr>
                <p:cNvPr id="183"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347" y="3873428"/>
                  <a:ext cx="257936" cy="288000"/>
                </a:xfrm>
                <a:prstGeom prst="rect">
                  <a:avLst/>
                </a:prstGeom>
                <a:grpFill/>
                <a:ln>
                  <a:noFill/>
                </a:ln>
              </p:spPr>
            </p:pic>
            <p:sp>
              <p:nvSpPr>
                <p:cNvPr id="184" name="TextBox 71"/>
                <p:cNvSpPr txBox="1"/>
                <p:nvPr/>
              </p:nvSpPr>
              <p:spPr>
                <a:xfrm>
                  <a:off x="843997" y="3827834"/>
                  <a:ext cx="1393350" cy="369332"/>
                </a:xfrm>
                <a:prstGeom prst="rect">
                  <a:avLst/>
                </a:prstGeom>
                <a:grpFill/>
                <a:ln>
                  <a:noFill/>
                </a:ln>
              </p:spPr>
              <p:txBody>
                <a:bodyPr wrap="square" rtlCol="0">
                  <a:spAutoFit/>
                </a:bodyPr>
                <a:lstStyle/>
                <a:p>
                  <a:r>
                    <a:rPr lang="en-CA" sz="900" dirty="0">
                      <a:solidFill>
                        <a:srgbClr val="FFFFFF"/>
                      </a:solidFill>
                    </a:rPr>
                    <a:t>Create a </a:t>
                  </a:r>
                  <a:r>
                    <a:rPr lang="en-CA" sz="900" dirty="0" smtClean="0">
                      <a:solidFill>
                        <a:srgbClr val="FFFFFF"/>
                      </a:solidFill>
                    </a:rPr>
                    <a:t>Risk Mitigation Plan</a:t>
                  </a:r>
                  <a:endParaRPr lang="en-CA" sz="900" dirty="0">
                    <a:solidFill>
                      <a:srgbClr val="FFFFFF"/>
                    </a:solidFill>
                  </a:endParaRPr>
                </a:p>
              </p:txBody>
            </p:sp>
          </p:grpSp>
          <p:pic>
            <p:nvPicPr>
              <p:cNvPr id="142"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1193" y="4976802"/>
                <a:ext cx="257936" cy="288000"/>
              </a:xfrm>
              <a:prstGeom prst="rect">
                <a:avLst/>
              </a:prstGeom>
              <a:noFill/>
              <a:ln>
                <a:noFill/>
              </a:ln>
            </p:spPr>
          </p:pic>
        </p:grpSp>
        <p:grpSp>
          <p:nvGrpSpPr>
            <p:cNvPr id="18" name="Group 20"/>
            <p:cNvGrpSpPr/>
            <p:nvPr/>
          </p:nvGrpSpPr>
          <p:grpSpPr>
            <a:xfrm>
              <a:off x="2064071" y="4152613"/>
              <a:ext cx="1417992" cy="1949001"/>
              <a:chOff x="1033309" y="4718436"/>
              <a:chExt cx="1421274" cy="1844397"/>
            </a:xfrm>
          </p:grpSpPr>
          <p:grpSp>
            <p:nvGrpSpPr>
              <p:cNvPr id="138" name="Group 193"/>
              <p:cNvGrpSpPr/>
              <p:nvPr/>
            </p:nvGrpSpPr>
            <p:grpSpPr>
              <a:xfrm>
                <a:off x="1033309" y="4718436"/>
                <a:ext cx="1421274" cy="1660343"/>
                <a:chOff x="2151278" y="3197568"/>
                <a:chExt cx="1421274" cy="1660343"/>
              </a:xfrm>
              <a:solidFill>
                <a:srgbClr val="29475F"/>
              </a:solidFill>
            </p:grpSpPr>
            <p:sp>
              <p:nvSpPr>
                <p:cNvPr id="160" name="Rectangle 100"/>
                <p:cNvSpPr/>
                <p:nvPr/>
              </p:nvSpPr>
              <p:spPr>
                <a:xfrm>
                  <a:off x="2444435" y="4211580"/>
                  <a:ext cx="1128117" cy="646331"/>
                </a:xfrm>
                <a:prstGeom prst="rect">
                  <a:avLst/>
                </a:prstGeom>
                <a:noFill/>
              </p:spPr>
              <p:txBody>
                <a:bodyPr wrap="square">
                  <a:spAutoFit/>
                </a:bodyPr>
                <a:lstStyle/>
                <a:p>
                  <a:r>
                    <a:rPr lang="en-CA" sz="900" dirty="0" smtClean="0">
                      <a:solidFill>
                        <a:srgbClr val="FFFFFF"/>
                      </a:solidFill>
                    </a:rPr>
                    <a:t>Requirements Gathering Principles</a:t>
                  </a:r>
                  <a:endParaRPr lang="en-CA" sz="900" dirty="0">
                    <a:solidFill>
                      <a:srgbClr val="FFFFFF"/>
                    </a:solidFill>
                  </a:endParaRPr>
                </a:p>
                <a:p>
                  <a:endParaRPr lang="en-CA" sz="900" dirty="0">
                    <a:solidFill>
                      <a:srgbClr val="FFFFFF"/>
                    </a:solidFill>
                  </a:endParaRPr>
                </a:p>
              </p:txBody>
            </p:sp>
            <p:pic>
              <p:nvPicPr>
                <p:cNvPr id="15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1278" y="3197568"/>
                  <a:ext cx="257936" cy="288000"/>
                </a:xfrm>
                <a:prstGeom prst="rect">
                  <a:avLst/>
                </a:prstGeom>
                <a:grpFill/>
                <a:ln>
                  <a:noFill/>
                </a:ln>
              </p:spPr>
            </p:pic>
          </p:grpSp>
          <p:sp>
            <p:nvSpPr>
              <p:cNvPr id="7" name="Rectangle 28"/>
              <p:cNvSpPr/>
              <p:nvPr/>
            </p:nvSpPr>
            <p:spPr>
              <a:xfrm>
                <a:off x="1333799" y="6193501"/>
                <a:ext cx="927649" cy="369332"/>
              </a:xfrm>
              <a:prstGeom prst="rect">
                <a:avLst/>
              </a:prstGeom>
            </p:spPr>
            <p:txBody>
              <a:bodyPr wrap="square">
                <a:spAutoFit/>
              </a:bodyPr>
              <a:lstStyle/>
              <a:p>
                <a:r>
                  <a:rPr lang="en-CA" sz="900" dirty="0" smtClean="0">
                    <a:solidFill>
                      <a:srgbClr val="FFFFFF"/>
                    </a:solidFill>
                  </a:rPr>
                  <a:t>Overall BI </a:t>
                </a:r>
                <a:r>
                  <a:rPr lang="en-CA" sz="900" dirty="0">
                    <a:solidFill>
                      <a:srgbClr val="FFFFFF"/>
                    </a:solidFill>
                  </a:rPr>
                  <a:t>Requirements</a:t>
                </a:r>
              </a:p>
            </p:txBody>
          </p:sp>
        </p:grpSp>
        <p:cxnSp>
          <p:nvCxnSpPr>
            <p:cNvPr id="8" name="Elbow Connector 22"/>
            <p:cNvCxnSpPr>
              <a:stCxn id="174" idx="1"/>
              <a:endCxn id="167" idx="0"/>
            </p:cNvCxnSpPr>
            <p:nvPr/>
          </p:nvCxnSpPr>
          <p:spPr>
            <a:xfrm rot="10800000" flipV="1">
              <a:off x="1113956" y="3673650"/>
              <a:ext cx="852432" cy="972324"/>
            </a:xfrm>
            <a:prstGeom prst="bentConnector2">
              <a:avLst/>
            </a:prstGeom>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4"/>
            <p:cNvCxnSpPr>
              <a:stCxn id="206" idx="2"/>
              <a:endCxn id="192" idx="0"/>
            </p:cNvCxnSpPr>
            <p:nvPr/>
          </p:nvCxnSpPr>
          <p:spPr>
            <a:xfrm>
              <a:off x="4923876" y="4365317"/>
              <a:ext cx="3588" cy="478232"/>
            </a:xfrm>
            <a:prstGeom prst="straightConnector1">
              <a:avLst/>
            </a:prstGeom>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25"/>
            <p:cNvCxnSpPr>
              <a:endCxn id="206" idx="1"/>
            </p:cNvCxnSpPr>
            <p:nvPr/>
          </p:nvCxnSpPr>
          <p:spPr>
            <a:xfrm flipV="1">
              <a:off x="1847685" y="3537766"/>
              <a:ext cx="2338226" cy="2232147"/>
            </a:xfrm>
            <a:prstGeom prst="bentConnector3">
              <a:avLst>
                <a:gd name="adj1" fmla="val 83759"/>
              </a:avLst>
            </a:prstGeom>
            <a:ln w="28575">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Elbow Connector 26"/>
            <p:cNvCxnSpPr>
              <a:stCxn id="192" idx="3"/>
              <a:endCxn id="154" idx="1"/>
            </p:cNvCxnSpPr>
            <p:nvPr/>
          </p:nvCxnSpPr>
          <p:spPr>
            <a:xfrm flipV="1">
              <a:off x="5665428" y="3583581"/>
              <a:ext cx="1118245" cy="1982051"/>
            </a:xfrm>
            <a:prstGeom prst="bentConnector3">
              <a:avLst>
                <a:gd name="adj1" fmla="val 50000"/>
              </a:avLst>
            </a:prstGeom>
            <a:ln w="28575">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319934" y="4235685"/>
            <a:ext cx="1215878" cy="507831"/>
          </a:xfrm>
          <a:prstGeom prst="rect">
            <a:avLst/>
          </a:prstGeom>
        </p:spPr>
        <p:txBody>
          <a:bodyPr wrap="square" rtlCol="0">
            <a:spAutoFit/>
          </a:bodyPr>
          <a:lstStyle/>
          <a:p>
            <a:pPr lvl="0"/>
            <a:r>
              <a:rPr lang="en-US" sz="900" dirty="0">
                <a:solidFill>
                  <a:schemeClr val="bg1"/>
                </a:solidFill>
              </a:rPr>
              <a:t>Create Customer Service </a:t>
            </a:r>
            <a:r>
              <a:rPr lang="en-US" sz="900" dirty="0" smtClean="0">
                <a:solidFill>
                  <a:schemeClr val="bg1"/>
                </a:solidFill>
              </a:rPr>
              <a:t>Use-Case Scenarios</a:t>
            </a:r>
            <a:endParaRPr lang="en-US" sz="900" dirty="0">
              <a:solidFill>
                <a:schemeClr val="bg1"/>
              </a:solidFill>
            </a:endParaRPr>
          </a:p>
        </p:txBody>
      </p:sp>
      <p:pic>
        <p:nvPicPr>
          <p:cNvPr id="9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2496" y="3730605"/>
            <a:ext cx="254828" cy="288000"/>
          </a:xfrm>
          <a:prstGeom prst="rect">
            <a:avLst/>
          </a:prstGeom>
          <a:solidFill>
            <a:srgbClr val="29475F"/>
          </a:solidFill>
          <a:ln>
            <a:noFill/>
          </a:ln>
        </p:spPr>
      </p:pic>
      <p:pic>
        <p:nvPicPr>
          <p:cNvPr id="100"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9756" y="4181613"/>
            <a:ext cx="254828" cy="288000"/>
          </a:xfrm>
          <a:prstGeom prst="rect">
            <a:avLst/>
          </a:prstGeom>
          <a:solidFill>
            <a:srgbClr val="29475F"/>
          </a:solidFill>
          <a:ln>
            <a:noFill/>
          </a:ln>
        </p:spPr>
      </p:pic>
      <p:sp>
        <p:nvSpPr>
          <p:cNvPr id="101" name="Rectangle 100"/>
          <p:cNvSpPr/>
          <p:nvPr/>
        </p:nvSpPr>
        <p:spPr>
          <a:xfrm>
            <a:off x="7180485" y="4111690"/>
            <a:ext cx="1353915" cy="507831"/>
          </a:xfrm>
          <a:prstGeom prst="rect">
            <a:avLst/>
          </a:prstGeom>
          <a:noFill/>
        </p:spPr>
        <p:txBody>
          <a:bodyPr wrap="square">
            <a:spAutoFit/>
          </a:bodyPr>
          <a:lstStyle/>
          <a:p>
            <a:r>
              <a:rPr lang="en-CA" sz="900" dirty="0">
                <a:solidFill>
                  <a:srgbClr val="FFFFFF"/>
                </a:solidFill>
              </a:rPr>
              <a:t>Create a </a:t>
            </a:r>
            <a:r>
              <a:rPr lang="en-CA" sz="900" dirty="0" smtClean="0">
                <a:solidFill>
                  <a:srgbClr val="FFFFFF"/>
                </a:solidFill>
              </a:rPr>
              <a:t>Resourcing Plan for Text-Centric Support</a:t>
            </a:r>
            <a:endParaRPr lang="en-CA" sz="900" dirty="0">
              <a:solidFill>
                <a:srgbClr val="FFFFFF"/>
              </a:solidFill>
            </a:endParaRPr>
          </a:p>
        </p:txBody>
      </p:sp>
      <p:pic>
        <p:nvPicPr>
          <p:cNvPr id="105"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4153" y="6067773"/>
            <a:ext cx="254901" cy="288000"/>
          </a:xfrm>
          <a:prstGeom prst="rect">
            <a:avLst/>
          </a:prstGeom>
          <a:solidFill>
            <a:srgbClr val="29475F"/>
          </a:solidFill>
          <a:ln>
            <a:noFill/>
          </a:ln>
        </p:spPr>
      </p:pic>
      <p:sp>
        <p:nvSpPr>
          <p:cNvPr id="107" name="TextBox 71"/>
          <p:cNvSpPr txBox="1"/>
          <p:nvPr/>
        </p:nvSpPr>
        <p:spPr>
          <a:xfrm>
            <a:off x="7116583" y="6059592"/>
            <a:ext cx="1363100" cy="369332"/>
          </a:xfrm>
          <a:prstGeom prst="rect">
            <a:avLst/>
          </a:prstGeom>
          <a:solidFill>
            <a:srgbClr val="29475F"/>
          </a:solidFill>
          <a:ln>
            <a:noFill/>
          </a:ln>
        </p:spPr>
        <p:txBody>
          <a:bodyPr wrap="square" rtlCol="0">
            <a:spAutoFit/>
          </a:bodyPr>
          <a:lstStyle/>
          <a:p>
            <a:r>
              <a:rPr lang="en-CA" sz="900" dirty="0">
                <a:solidFill>
                  <a:srgbClr val="FFFFFF"/>
                </a:solidFill>
              </a:rPr>
              <a:t>Finalize </a:t>
            </a:r>
            <a:r>
              <a:rPr lang="en-CA" sz="900" dirty="0" smtClean="0">
                <a:solidFill>
                  <a:srgbClr val="FFFFFF"/>
                </a:solidFill>
              </a:rPr>
              <a:t>Stakeholder Presentation</a:t>
            </a:r>
            <a:endParaRPr lang="en-CA" sz="900" dirty="0">
              <a:solidFill>
                <a:srgbClr val="FFFFFF"/>
              </a:solidFill>
            </a:endParaRPr>
          </a:p>
        </p:txBody>
      </p:sp>
    </p:spTree>
    <p:extLst>
      <p:ext uri="{BB962C8B-B14F-4D97-AF65-F5344CB8AC3E}">
        <p14:creationId xmlns:p14="http://schemas.microsoft.com/office/powerpoint/2010/main" val="3239017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4393610"/>
              </p:ext>
            </p:extLst>
          </p:nvPr>
        </p:nvGraphicFramePr>
        <p:xfrm>
          <a:off x="86984" y="1586523"/>
          <a:ext cx="8799876" cy="4829364"/>
        </p:xfrm>
        <a:graphic>
          <a:graphicData uri="http://schemas.openxmlformats.org/drawingml/2006/table">
            <a:tbl>
              <a:tblPr firstRow="1" bandRow="1">
                <a:tableStyleId>{5C22544A-7EE6-4342-B048-85BDC9FD1C3A}</a:tableStyleId>
              </a:tblPr>
              <a:tblGrid>
                <a:gridCol w="1191600"/>
                <a:gridCol w="2536092"/>
                <a:gridCol w="2536092"/>
                <a:gridCol w="2536092"/>
              </a:tblGrid>
              <a:tr h="1219200">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Establish Drivers for Text Support</a:t>
                      </a:r>
                      <a:endParaRPr lang="en-CA" sz="400" b="0" dirty="0" smtClean="0">
                        <a:solidFill>
                          <a:schemeClr val="tx1"/>
                        </a:solidFill>
                      </a:endParaRPr>
                    </a:p>
                    <a:p>
                      <a:pPr>
                        <a:spcAft>
                          <a:spcPts val="600"/>
                        </a:spcAft>
                      </a:pPr>
                      <a:r>
                        <a:rPr lang="en-CA" sz="1000" dirty="0" smtClean="0">
                          <a:solidFill>
                            <a:schemeClr val="tx1"/>
                          </a:solidFill>
                        </a:rPr>
                        <a:t>1.2 Create the Text Channel Matrix</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Gather Technology Requirements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Select and Deploy Enabling Technologies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Build Workflows and Resourcing</a:t>
                      </a:r>
                      <a:endParaRPr lang="en-CA" sz="1000" baseline="0" dirty="0" smtClean="0">
                        <a:solidFill>
                          <a:schemeClr val="tx1"/>
                        </a:solidFill>
                      </a:endParaRPr>
                    </a:p>
                    <a:p>
                      <a:pPr>
                        <a:spcAft>
                          <a:spcPts val="600"/>
                        </a:spcAft>
                      </a:pPr>
                      <a:r>
                        <a:rPr lang="en-CA" sz="1000" baseline="0" dirty="0" smtClean="0">
                          <a:solidFill>
                            <a:schemeClr val="tx1"/>
                          </a:solidFill>
                        </a:rPr>
                        <a:t>3.2 Establish Risk Mitigation</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45846">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Review Value of Text-Based Support</a:t>
                      </a:r>
                    </a:p>
                    <a:p>
                      <a:pPr marL="228600" indent="-228600">
                        <a:spcAft>
                          <a:spcPts val="600"/>
                        </a:spcAft>
                        <a:buSzPct val="150000"/>
                        <a:buBlip>
                          <a:blip r:embed="rId3"/>
                        </a:buBlip>
                      </a:pPr>
                      <a:r>
                        <a:rPr lang="en-US" sz="1000" b="0" dirty="0" smtClean="0">
                          <a:cs typeface="Open Sans"/>
                        </a:rPr>
                        <a:t>Assess Business Drivers</a:t>
                      </a:r>
                    </a:p>
                    <a:p>
                      <a:pPr marL="228600" indent="-228600">
                        <a:spcAft>
                          <a:spcPts val="600"/>
                        </a:spcAft>
                        <a:buSzPct val="150000"/>
                        <a:buBlip>
                          <a:blip r:embed="rId3"/>
                        </a:buBlip>
                      </a:pPr>
                      <a:r>
                        <a:rPr lang="en-US" sz="1000" b="0" dirty="0" smtClean="0">
                          <a:latin typeface="Arial" pitchFamily="34" charset="0"/>
                          <a:cs typeface="Arial" pitchFamily="34" charset="0"/>
                        </a:rPr>
                        <a:t>Construct and Confirm the Text-Based Service Channel Matrix</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Collect and Finalize Technology</a:t>
                      </a:r>
                      <a:r>
                        <a:rPr lang="en-US" sz="1000" b="0" baseline="0" dirty="0" smtClean="0">
                          <a:cs typeface="Open Sans"/>
                        </a:rPr>
                        <a:t> Requirements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and Select the Right Enabling Technologies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Create Customer Service</a:t>
                      </a:r>
                      <a:r>
                        <a:rPr lang="en-US" sz="1000" b="0" baseline="0" dirty="0" smtClean="0">
                          <a:cs typeface="Open Sans"/>
                        </a:rPr>
                        <a:t> Workflows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Establish</a:t>
                      </a:r>
                      <a:r>
                        <a:rPr lang="en-US" sz="1000" b="0" baseline="0" dirty="0" smtClean="0">
                          <a:cs typeface="Open Sans"/>
                        </a:rPr>
                        <a:t> the Right Resourcing</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Create</a:t>
                      </a:r>
                      <a:r>
                        <a:rPr lang="en-US" sz="1000" b="0" baseline="0" dirty="0" smtClean="0">
                          <a:latin typeface="Arial" pitchFamily="34" charset="0"/>
                          <a:cs typeface="Arial" pitchFamily="34" charset="0"/>
                        </a:rPr>
                        <a:t> a Risk Mitigation Plan</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57586">
                <a:tc rowSpan="2">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Create the Business Case for Text-Based Support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Create a Technology Enablement Framework for Text-Based Support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Create Service Workflows for Text-Based Support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306732">
                <a:tc vMerge="1">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A</a:t>
                      </a:r>
                      <a:r>
                        <a:rPr lang="en-CA" sz="1000" baseline="0" dirty="0" smtClean="0"/>
                        <a:t> clear direction on the drivers and value proposition of text-based customer support for your organization.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Prioritized requirements for text-based support and a vetted shortlist of the technologies needed to enable it.</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Customer service workflows and escalation policies,</a:t>
                      </a:r>
                      <a:r>
                        <a:rPr lang="en-CA" sz="1000" baseline="0" dirty="0" smtClean="0"/>
                        <a:t> as well as risk mitigation considerations. </a:t>
                      </a:r>
                    </a:p>
                    <a:p>
                      <a:pPr marL="171450" indent="-171450">
                        <a:buFont typeface="Arial" panose="020B0604020202020204" pitchFamily="34" charset="0"/>
                        <a:buChar char="•"/>
                      </a:pPr>
                      <a:r>
                        <a:rPr lang="en-CA" sz="1000" baseline="0" dirty="0" smtClean="0"/>
                        <a:t>Present final deliverable to key stakeholders.</a:t>
                      </a:r>
                    </a:p>
                    <a:p>
                      <a:pPr marL="0" indent="0">
                        <a:buFont typeface="Arial" panose="020B0604020202020204" pitchFamily="34" charset="0"/>
                        <a:buNone/>
                      </a:pP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2" y="3138348"/>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4" y="143424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5177188"/>
            <a:ext cx="752006" cy="483279"/>
          </a:xfrm>
          <a:prstGeom prst="rect">
            <a:avLst/>
          </a:prstGeom>
          <a:effectLst/>
        </p:spPr>
      </p:pic>
      <p:sp>
        <p:nvSpPr>
          <p:cNvPr id="15" name="Chevron 14"/>
          <p:cNvSpPr/>
          <p:nvPr/>
        </p:nvSpPr>
        <p:spPr>
          <a:xfrm>
            <a:off x="1301687" y="11253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1. Create the Business Case for Text-Based Customer Support</a:t>
            </a:r>
            <a:endParaRPr lang="en-US" sz="1000" dirty="0">
              <a:solidFill>
                <a:srgbClr val="FFFFFF"/>
              </a:solidFill>
            </a:endParaRPr>
          </a:p>
        </p:txBody>
      </p:sp>
      <p:sp>
        <p:nvSpPr>
          <p:cNvPr id="16" name="Chevron 15"/>
          <p:cNvSpPr/>
          <p:nvPr/>
        </p:nvSpPr>
        <p:spPr>
          <a:xfrm>
            <a:off x="3838233" y="11253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2. Create a Technology Enablement Framework for Text-Based Customer Support</a:t>
            </a:r>
            <a:endParaRPr lang="en-US" sz="1000" dirty="0">
              <a:solidFill>
                <a:srgbClr val="FFFFFF"/>
              </a:solidFill>
            </a:endParaRPr>
          </a:p>
        </p:txBody>
      </p:sp>
      <p:sp>
        <p:nvSpPr>
          <p:cNvPr id="17" name="Chevron 16"/>
          <p:cNvSpPr/>
          <p:nvPr/>
        </p:nvSpPr>
        <p:spPr>
          <a:xfrm>
            <a:off x="6371121" y="11253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3. Create Customer Service Workflows for Text-Based Support</a:t>
            </a:r>
            <a:endParaRPr lang="en-US" sz="1000" dirty="0">
              <a:solidFill>
                <a:srgbClr val="FFFFFF"/>
              </a:solidFill>
            </a:endParaRPr>
          </a:p>
        </p:txBody>
      </p:sp>
      <p:sp>
        <p:nvSpPr>
          <p:cNvPr id="4" name="Title 3"/>
          <p:cNvSpPr>
            <a:spLocks noGrp="1"/>
          </p:cNvSpPr>
          <p:nvPr>
            <p:ph type="title"/>
          </p:nvPr>
        </p:nvSpPr>
        <p:spPr/>
        <p:txBody>
          <a:bodyPr/>
          <a:lstStyle/>
          <a:p>
            <a:r>
              <a:rPr lang="en-US" dirty="0" smtClean="0"/>
              <a:t>Drive Customer Convenience by Enabling Text-Based Customer Support: Project 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840684871"/>
              </p:ext>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Review</a:t>
                      </a:r>
                      <a:r>
                        <a:rPr lang="en-CA" sz="1000" b="1" baseline="0" dirty="0" smtClean="0">
                          <a:solidFill>
                            <a:schemeClr val="tx1"/>
                          </a:solidFill>
                        </a:rPr>
                        <a:t> the Value Proposition of Text-Based Support</a:t>
                      </a:r>
                      <a:endParaRPr lang="en-CA" sz="1000" b="0" dirty="0" smtClean="0">
                        <a:solidFill>
                          <a:schemeClr val="tx1"/>
                        </a:solidFill>
                      </a:endParaRPr>
                    </a:p>
                    <a:p>
                      <a:pPr marL="216000" indent="-457200">
                        <a:spcAft>
                          <a:spcPts val="0"/>
                        </a:spcAft>
                      </a:pPr>
                      <a:r>
                        <a:rPr lang="en-CA" sz="1000" b="1" dirty="0" smtClean="0">
                          <a:solidFill>
                            <a:schemeClr val="tx1"/>
                          </a:solidFill>
                        </a:rPr>
                        <a:t>1.1 </a:t>
                      </a:r>
                      <a:r>
                        <a:rPr lang="en-CA" sz="1000" b="0" dirty="0" smtClean="0">
                          <a:solidFill>
                            <a:schemeClr val="tx1"/>
                          </a:solidFill>
                        </a:rPr>
                        <a:t>Create (or Review) Customer Personas</a:t>
                      </a:r>
                      <a:r>
                        <a:rPr lang="en-CA" sz="1000" b="0" baseline="0" dirty="0" smtClean="0">
                          <a:solidFill>
                            <a:schemeClr val="tx1"/>
                          </a:solidFill>
                        </a:rPr>
                        <a:t> for Text-Based Support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Establish Business Drivers for Text-Based Support</a:t>
                      </a:r>
                      <a:endParaRPr lang="en-CA" sz="1000" b="1" baseline="0" dirty="0" smtClean="0">
                        <a:solidFill>
                          <a:schemeClr val="tx1"/>
                        </a:solidFill>
                      </a:endParaRPr>
                    </a:p>
                    <a:p>
                      <a:pPr marL="216000" indent="-457200">
                        <a:spcAft>
                          <a:spcPts val="0"/>
                        </a:spcAft>
                      </a:pPr>
                      <a:r>
                        <a:rPr lang="en-CA" sz="1000" b="1" dirty="0" smtClean="0">
                          <a:solidFill>
                            <a:schemeClr val="tx1"/>
                          </a:solidFill>
                        </a:rPr>
                        <a:t>2.1</a:t>
                      </a:r>
                      <a:r>
                        <a:rPr lang="en-CA" sz="1000" b="0" dirty="0" smtClean="0">
                          <a:solidFill>
                            <a:schemeClr val="tx1"/>
                          </a:solidFill>
                        </a:rPr>
                        <a:t> Establish Business</a:t>
                      </a:r>
                      <a:r>
                        <a:rPr lang="en-CA" sz="1000" b="0" baseline="0" dirty="0" smtClean="0">
                          <a:solidFill>
                            <a:schemeClr val="tx1"/>
                          </a:solidFill>
                        </a:rPr>
                        <a:t> Drivers</a:t>
                      </a:r>
                    </a:p>
                    <a:p>
                      <a:pPr marL="216000" indent="-457200">
                        <a:spcAft>
                          <a:spcPts val="0"/>
                        </a:spcAft>
                      </a:pPr>
                      <a:r>
                        <a:rPr lang="en-CA" sz="1000" b="1" baseline="0" dirty="0" smtClean="0">
                          <a:solidFill>
                            <a:schemeClr val="tx1"/>
                          </a:solidFill>
                        </a:rPr>
                        <a:t>2.2</a:t>
                      </a:r>
                      <a:r>
                        <a:rPr lang="en-CA" sz="1000" b="0" baseline="0" dirty="0" smtClean="0">
                          <a:solidFill>
                            <a:schemeClr val="tx1"/>
                          </a:solidFill>
                        </a:rPr>
                        <a:t> Establish Technology Drivers</a:t>
                      </a:r>
                    </a:p>
                    <a:p>
                      <a:pPr marL="216000" indent="-457200">
                        <a:spcAft>
                          <a:spcPts val="0"/>
                        </a:spcAft>
                      </a:pPr>
                      <a:r>
                        <a:rPr lang="en-CA" sz="1000" b="1" baseline="0" dirty="0" smtClean="0">
                          <a:solidFill>
                            <a:schemeClr val="tx1"/>
                          </a:solidFill>
                        </a:rPr>
                        <a:t>2.3 </a:t>
                      </a:r>
                      <a:r>
                        <a:rPr lang="en-CA" sz="1000" b="0" baseline="0" dirty="0" smtClean="0">
                          <a:solidFill>
                            <a:schemeClr val="tx1"/>
                          </a:solidFill>
                        </a:rPr>
                        <a:t>Create the Text Service Channel Matrix</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Technology Requirements and Shortlist Solutions</a:t>
                      </a:r>
                    </a:p>
                    <a:p>
                      <a:pPr marL="216000" indent="-457200">
                        <a:spcAft>
                          <a:spcPts val="0"/>
                        </a:spcAft>
                      </a:pPr>
                      <a:r>
                        <a:rPr lang="en-CA" sz="1000" b="1" dirty="0" smtClean="0">
                          <a:solidFill>
                            <a:schemeClr val="tx1"/>
                          </a:solidFill>
                        </a:rPr>
                        <a:t>3.1 </a:t>
                      </a:r>
                      <a:r>
                        <a:rPr lang="en-CA" sz="1000" b="0" dirty="0" smtClean="0">
                          <a:solidFill>
                            <a:schemeClr val="tx1"/>
                          </a:solidFill>
                        </a:rPr>
                        <a:t>Parse Business</a:t>
                      </a:r>
                      <a:r>
                        <a:rPr lang="en-CA" sz="1000" b="0" baseline="0" dirty="0" smtClean="0">
                          <a:solidFill>
                            <a:schemeClr val="tx1"/>
                          </a:solidFill>
                        </a:rPr>
                        <a:t> Requirements from Text Service Channel Matrix</a:t>
                      </a:r>
                      <a:endParaRPr lang="en-CA" sz="1000" b="0" dirty="0" smtClean="0">
                        <a:solidFill>
                          <a:schemeClr val="tx1"/>
                        </a:solidFill>
                      </a:endParaRPr>
                    </a:p>
                    <a:p>
                      <a:pPr marL="216000" indent="-457200">
                        <a:spcAft>
                          <a:spcPts val="0"/>
                        </a:spcAft>
                      </a:pPr>
                      <a:r>
                        <a:rPr lang="en-CA" sz="1000" b="1" dirty="0" smtClean="0">
                          <a:solidFill>
                            <a:schemeClr val="tx1"/>
                          </a:solidFill>
                        </a:rPr>
                        <a:t>3.2 </a:t>
                      </a:r>
                      <a:r>
                        <a:rPr lang="en-CA" sz="1000" b="0" dirty="0" smtClean="0">
                          <a:solidFill>
                            <a:schemeClr val="tx1"/>
                          </a:solidFill>
                        </a:rPr>
                        <a:t>Parse Business Requirements from Customer Service Interaction</a:t>
                      </a:r>
                      <a:r>
                        <a:rPr lang="en-CA" sz="1000" b="0" baseline="0" dirty="0" smtClean="0">
                          <a:solidFill>
                            <a:schemeClr val="tx1"/>
                          </a:solidFill>
                        </a:rPr>
                        <a:t> Scenarios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Customer Service Workflows</a:t>
                      </a:r>
                    </a:p>
                    <a:p>
                      <a:pPr marL="216000" indent="-457200">
                        <a:spcAft>
                          <a:spcPts val="0"/>
                        </a:spcAft>
                      </a:pPr>
                      <a:r>
                        <a:rPr lang="en-CA" sz="1000" b="1" dirty="0" smtClean="0">
                          <a:solidFill>
                            <a:schemeClr val="tx1"/>
                          </a:solidFill>
                        </a:rPr>
                        <a:t>4.1 </a:t>
                      </a:r>
                      <a:r>
                        <a:rPr lang="en-CA" sz="1000" b="0" dirty="0" smtClean="0">
                          <a:solidFill>
                            <a:schemeClr val="tx1"/>
                          </a:solidFill>
                        </a:rPr>
                        <a:t>Create Customer Service Workflows</a:t>
                      </a:r>
                    </a:p>
                    <a:p>
                      <a:pPr marL="216000" indent="-457200">
                        <a:spcAft>
                          <a:spcPts val="0"/>
                        </a:spcAft>
                      </a:pPr>
                      <a:r>
                        <a:rPr lang="en-CA" sz="1000" b="1" dirty="0" smtClean="0">
                          <a:solidFill>
                            <a:schemeClr val="tx1"/>
                          </a:solidFill>
                        </a:rPr>
                        <a:t>4.2 </a:t>
                      </a:r>
                      <a:r>
                        <a:rPr lang="en-CA" sz="1000" b="0" dirty="0" smtClean="0">
                          <a:solidFill>
                            <a:schemeClr val="tx1"/>
                          </a:solidFill>
                        </a:rPr>
                        <a:t>Create Escalation Policies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Finalize Your Text Service Strategy </a:t>
                      </a:r>
                    </a:p>
                    <a:p>
                      <a:pPr marL="216000" indent="-457200">
                        <a:spcAft>
                          <a:spcPts val="0"/>
                        </a:spcAft>
                      </a:pPr>
                      <a:r>
                        <a:rPr lang="en-CA" sz="1000" b="1" dirty="0" smtClean="0">
                          <a:solidFill>
                            <a:schemeClr val="tx1"/>
                          </a:solidFill>
                        </a:rPr>
                        <a:t>5.1 </a:t>
                      </a:r>
                      <a:r>
                        <a:rPr lang="en-CA" sz="1000" b="0" dirty="0" smtClean="0">
                          <a:solidFill>
                            <a:schemeClr val="tx1"/>
                          </a:solidFill>
                        </a:rPr>
                        <a:t>Create</a:t>
                      </a:r>
                      <a:r>
                        <a:rPr lang="en-CA" sz="1000" b="0" baseline="0" dirty="0" smtClean="0">
                          <a:solidFill>
                            <a:schemeClr val="tx1"/>
                          </a:solidFill>
                        </a:rPr>
                        <a:t> Resourcing Plan</a:t>
                      </a:r>
                    </a:p>
                    <a:p>
                      <a:pPr marL="216000" indent="-457200">
                        <a:spcAft>
                          <a:spcPts val="0"/>
                        </a:spcAft>
                      </a:pPr>
                      <a:r>
                        <a:rPr lang="en-CA" sz="1000" b="1" baseline="0" dirty="0" smtClean="0">
                          <a:solidFill>
                            <a:schemeClr val="tx1"/>
                          </a:solidFill>
                        </a:rPr>
                        <a:t>5.2</a:t>
                      </a:r>
                      <a:r>
                        <a:rPr lang="en-CA" sz="1000" b="0" baseline="0" dirty="0" smtClean="0">
                          <a:solidFill>
                            <a:schemeClr val="tx1"/>
                          </a:solidFill>
                        </a:rPr>
                        <a:t> Create and Confirm Risk Mitigation Plan </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Project Charter for Text-Based Customer Support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Validated Business Drivers for Text-Based Support</a:t>
                      </a:r>
                    </a:p>
                    <a:p>
                      <a:pPr marL="144000" indent="-144000">
                        <a:spcAft>
                          <a:spcPts val="0"/>
                        </a:spcAft>
                        <a:buClrTx/>
                        <a:buFont typeface="+mj-lt"/>
                        <a:buAutoNum type="arabicPeriod"/>
                      </a:pPr>
                      <a:r>
                        <a:rPr lang="en-CA" sz="1000" b="0" baseline="0" dirty="0" smtClean="0">
                          <a:solidFill>
                            <a:schemeClr val="tx1"/>
                          </a:solidFill>
                        </a:rPr>
                        <a:t>Text Service Channel Matrix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Prioritized</a:t>
                      </a:r>
                      <a:r>
                        <a:rPr lang="en-CA" sz="1000" b="0" baseline="0" dirty="0" smtClean="0">
                          <a:solidFill>
                            <a:schemeClr val="tx1"/>
                          </a:solidFill>
                        </a:rPr>
                        <a:t> Shortlist of Requirements for Text-Based Customer Support</a:t>
                      </a:r>
                    </a:p>
                    <a:p>
                      <a:pPr marL="144000" indent="-144000">
                        <a:spcAft>
                          <a:spcPts val="0"/>
                        </a:spcAft>
                        <a:buClrTx/>
                        <a:buFont typeface="+mj-lt"/>
                        <a:buAutoNum type="arabicPeriod"/>
                      </a:pPr>
                      <a:r>
                        <a:rPr lang="en-CA" sz="1000" b="0" baseline="0" dirty="0" smtClean="0">
                          <a:solidFill>
                            <a:schemeClr val="tx1"/>
                          </a:solidFill>
                        </a:rPr>
                        <a:t>Application/Technology Portfolio for Text-Based Customer Support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Customer Service Workflows</a:t>
                      </a:r>
                      <a:r>
                        <a:rPr lang="en-CA" sz="1000" b="0" baseline="0" dirty="0" smtClean="0">
                          <a:solidFill>
                            <a:schemeClr val="tx1"/>
                          </a:solidFill>
                        </a:rPr>
                        <a:t> and Escalation Policies for Text-Based Support</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Resourcing Plan</a:t>
                      </a:r>
                    </a:p>
                    <a:p>
                      <a:pPr marL="144000" indent="-144000">
                        <a:spcAft>
                          <a:spcPts val="0"/>
                        </a:spcAft>
                        <a:buClrTx/>
                        <a:buFont typeface="+mj-lt"/>
                        <a:buAutoNum type="arabicPeriod"/>
                      </a:pPr>
                      <a:r>
                        <a:rPr lang="en-CA" sz="1000" b="0" baseline="0" dirty="0" smtClean="0">
                          <a:solidFill>
                            <a:schemeClr val="tx1"/>
                          </a:solidFill>
                        </a:rPr>
                        <a:t>Risk Mitigation Plan</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198550"/>
            <a:ext cx="6589368" cy="3826689"/>
          </a:xfrm>
          <a:prstGeom prst="rect">
            <a:avLst/>
          </a:prstGeom>
        </p:spPr>
        <p:txBody>
          <a:bodyPr wrap="square" rtlCol="0">
            <a:spAutoFit/>
          </a:bodyPr>
          <a:lstStyle/>
          <a:p>
            <a:pPr>
              <a:spcAft>
                <a:spcPts val="500"/>
              </a:spcAft>
            </a:pPr>
            <a:r>
              <a:rPr lang="en-CA" sz="1400" i="1" dirty="0" smtClean="0">
                <a:solidFill>
                  <a:schemeClr val="bg1"/>
                </a:solidFill>
                <a:latin typeface="+mj-lt"/>
              </a:rPr>
              <a:t>Text messaging services – SMS, WhatsApp, Facebook Messenger to name a few – are a deeply ingrained part of most people’s daily lives. According to industry statistics, 97% of Americans use a text messaging application at least once a day.</a:t>
            </a:r>
            <a:r>
              <a:rPr lang="en-CA" sz="1400" i="1" baseline="30000" dirty="0" smtClean="0">
                <a:solidFill>
                  <a:schemeClr val="bg1"/>
                </a:solidFill>
                <a:latin typeface="+mj-lt"/>
              </a:rPr>
              <a:t>1</a:t>
            </a:r>
            <a:r>
              <a:rPr lang="en-CA" sz="1400" i="1" dirty="0" smtClean="0">
                <a:solidFill>
                  <a:schemeClr val="bg1"/>
                </a:solidFill>
                <a:latin typeface="+mj-lt"/>
              </a:rPr>
              <a:t> Over 8 </a:t>
            </a:r>
            <a:r>
              <a:rPr lang="en-CA" sz="1400" b="1" dirty="0" smtClean="0">
                <a:solidFill>
                  <a:schemeClr val="bg1"/>
                </a:solidFill>
                <a:latin typeface="+mj-lt"/>
              </a:rPr>
              <a:t>trillion </a:t>
            </a:r>
            <a:r>
              <a:rPr lang="en-CA" sz="1400" i="1" dirty="0" smtClean="0">
                <a:solidFill>
                  <a:schemeClr val="bg1"/>
                </a:solidFill>
                <a:latin typeface="+mj-lt"/>
              </a:rPr>
              <a:t>texts are sent a year.</a:t>
            </a:r>
            <a:r>
              <a:rPr lang="en-CA" sz="1400" i="1" baseline="30000" dirty="0" smtClean="0">
                <a:solidFill>
                  <a:schemeClr val="bg1"/>
                </a:solidFill>
                <a:latin typeface="+mj-lt"/>
              </a:rPr>
              <a:t>2</a:t>
            </a:r>
            <a:endParaRPr lang="en-CA" sz="1400" i="1" dirty="0" smtClean="0">
              <a:solidFill>
                <a:schemeClr val="bg1"/>
              </a:solidFill>
              <a:latin typeface="+mj-lt"/>
            </a:endParaRPr>
          </a:p>
          <a:p>
            <a:pPr>
              <a:spcAft>
                <a:spcPts val="500"/>
              </a:spcAft>
            </a:pPr>
            <a:endParaRPr lang="en-CA" sz="1400" i="1" dirty="0">
              <a:solidFill>
                <a:schemeClr val="bg1"/>
              </a:solidFill>
              <a:latin typeface="+mj-lt"/>
            </a:endParaRPr>
          </a:p>
          <a:p>
            <a:pPr>
              <a:spcAft>
                <a:spcPts val="500"/>
              </a:spcAft>
            </a:pPr>
            <a:r>
              <a:rPr lang="en-CA" sz="1400" i="1" dirty="0" smtClean="0">
                <a:solidFill>
                  <a:schemeClr val="bg1"/>
                </a:solidFill>
                <a:latin typeface="+mj-lt"/>
              </a:rPr>
              <a:t>Yet despite its popularity, businesses have lagged behind woefully in their adoption of text-based services as a ubiquitous channel for customer interaction. A lack of clear executive sponsorship, inadequate technology stack, and improperly trained agents are some of the key reasons businesses fail to support text for customer service.</a:t>
            </a:r>
          </a:p>
          <a:p>
            <a:pPr>
              <a:spcAft>
                <a:spcPts val="500"/>
              </a:spcAft>
            </a:pPr>
            <a:endParaRPr lang="en-CA" sz="1400" i="1" dirty="0">
              <a:solidFill>
                <a:schemeClr val="bg1"/>
              </a:solidFill>
              <a:latin typeface="+mj-lt"/>
            </a:endParaRPr>
          </a:p>
          <a:p>
            <a:pPr>
              <a:spcAft>
                <a:spcPts val="500"/>
              </a:spcAft>
            </a:pPr>
            <a:r>
              <a:rPr lang="en-CA" sz="1400" i="1" dirty="0" smtClean="0">
                <a:solidFill>
                  <a:schemeClr val="bg1"/>
                </a:solidFill>
                <a:latin typeface="+mj-lt"/>
              </a:rPr>
              <a:t>In order to leapfrog your competitors and differentiate yourself, it’s imperative to add text-based services to your arsenal of customer service tools. Over half of consumers want to be able to receive text-based support;</a:t>
            </a:r>
            <a:r>
              <a:rPr lang="en-CA" sz="1400" i="1" baseline="30000" dirty="0" smtClean="0">
                <a:solidFill>
                  <a:schemeClr val="bg1"/>
                </a:solidFill>
                <a:latin typeface="+mj-lt"/>
              </a:rPr>
              <a:t>3</a:t>
            </a:r>
            <a:r>
              <a:rPr lang="en-CA" sz="1400" i="1" dirty="0" smtClean="0">
                <a:solidFill>
                  <a:schemeClr val="bg1"/>
                </a:solidFill>
                <a:latin typeface="+mj-lt"/>
              </a:rPr>
              <a:t> create an end-to-end technology strategy to provide it to them.</a:t>
            </a: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9" name="TextBox 8"/>
          <p:cNvSpPr txBox="1"/>
          <p:nvPr/>
        </p:nvSpPr>
        <p:spPr>
          <a:xfrm>
            <a:off x="3279585" y="5794081"/>
            <a:ext cx="4460917" cy="738664"/>
          </a:xfrm>
          <a:prstGeom prst="rect">
            <a:avLst/>
          </a:prstGeom>
        </p:spPr>
        <p:txBody>
          <a:bodyPr wrap="square" rtlCol="0">
            <a:spAutoFit/>
          </a:bodyPr>
          <a:lstStyle/>
          <a:p>
            <a:pPr algn="r"/>
            <a:r>
              <a:rPr lang="en-CA" sz="1400" b="1" dirty="0" smtClean="0">
                <a:solidFill>
                  <a:schemeClr val="bg1"/>
                </a:solidFill>
              </a:rPr>
              <a:t>Ben Dickie</a:t>
            </a:r>
          </a:p>
          <a:p>
            <a:pPr algn="r"/>
            <a:r>
              <a:rPr lang="en-CA" sz="1400" dirty="0" smtClean="0">
                <a:solidFill>
                  <a:schemeClr val="bg1"/>
                </a:solidFill>
              </a:rPr>
              <a:t>Senior Manager, Customer Experience Management</a:t>
            </a:r>
            <a:br>
              <a:rPr lang="en-CA" sz="1400" dirty="0" smtClean="0">
                <a:solidFill>
                  <a:schemeClr val="bg1"/>
                </a:solidFill>
              </a:rPr>
            </a:br>
            <a:r>
              <a:rPr lang="en-CA" sz="1400" dirty="0" smtClean="0">
                <a:solidFill>
                  <a:schemeClr val="bg1"/>
                </a:solidFill>
              </a:rPr>
              <a:t>Info-Tech Research Group</a:t>
            </a:r>
          </a:p>
        </p:txBody>
      </p:sp>
      <p:sp>
        <p:nvSpPr>
          <p:cNvPr id="10" name="TextBox 9"/>
          <p:cNvSpPr txBox="1"/>
          <p:nvPr/>
        </p:nvSpPr>
        <p:spPr>
          <a:xfrm>
            <a:off x="574678" y="1475601"/>
            <a:ext cx="7994644" cy="584775"/>
          </a:xfrm>
          <a:prstGeom prst="rect">
            <a:avLst/>
          </a:prstGeom>
        </p:spPr>
        <p:txBody>
          <a:bodyPr wrap="square" rtlCol="0">
            <a:spAutoFit/>
          </a:bodyPr>
          <a:lstStyle/>
          <a:p>
            <a:r>
              <a:rPr lang="en-CA" sz="1600" b="1" dirty="0" smtClean="0">
                <a:solidFill>
                  <a:schemeClr val="bg1"/>
                </a:solidFill>
              </a:rPr>
              <a:t>Despite its ubiquitous popularity with consumers, few organizations have adequately embraced text messaging services to provide customer support.</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3"/>
          <a:stretch>
            <a:fillRect/>
          </a:stretch>
        </p:blipFill>
        <p:spPr>
          <a:xfrm>
            <a:off x="574678" y="2082374"/>
            <a:ext cx="693419" cy="501622"/>
          </a:xfrm>
          <a:prstGeom prst="rect">
            <a:avLst/>
          </a:prstGeom>
        </p:spPr>
      </p:pic>
      <p:pic>
        <p:nvPicPr>
          <p:cNvPr id="15" name="Picture 109"/>
          <p:cNvPicPr>
            <a:picLocks noChangeAspect="1"/>
          </p:cNvPicPr>
          <p:nvPr/>
        </p:nvPicPr>
        <p:blipFill>
          <a:blip r:embed="rId4"/>
          <a:stretch>
            <a:fillRect/>
          </a:stretch>
        </p:blipFill>
        <p:spPr>
          <a:xfrm>
            <a:off x="7671033" y="5348051"/>
            <a:ext cx="674751" cy="615711"/>
          </a:xfrm>
          <a:prstGeom prst="rect">
            <a:avLst/>
          </a:prstGeom>
        </p:spPr>
      </p:pic>
      <p:sp>
        <p:nvSpPr>
          <p:cNvPr id="2" name="TextBox 1"/>
          <p:cNvSpPr txBox="1"/>
          <p:nvPr/>
        </p:nvSpPr>
        <p:spPr>
          <a:xfrm>
            <a:off x="1151134" y="5963762"/>
            <a:ext cx="2248558" cy="523220"/>
          </a:xfrm>
          <a:prstGeom prst="rect">
            <a:avLst/>
          </a:prstGeom>
        </p:spPr>
        <p:txBody>
          <a:bodyPr wrap="square" rtlCol="0">
            <a:spAutoFit/>
          </a:bodyPr>
          <a:lstStyle/>
          <a:p>
            <a:r>
              <a:rPr lang="en-CA" sz="1000" dirty="0" smtClean="0">
                <a:solidFill>
                  <a:schemeClr val="bg1"/>
                </a:solidFill>
                <a:hlinkClick r:id="rId5"/>
              </a:rPr>
              <a:t>One Reach</a:t>
            </a:r>
            <a:r>
              <a:rPr lang="en-CA" sz="1000" dirty="0" smtClean="0">
                <a:solidFill>
                  <a:schemeClr val="bg1"/>
                </a:solidFill>
              </a:rPr>
              <a:t> </a:t>
            </a:r>
            <a:r>
              <a:rPr lang="en-CA" sz="1000" baseline="30000" dirty="0" smtClean="0">
                <a:solidFill>
                  <a:schemeClr val="bg1"/>
                </a:solidFill>
              </a:rPr>
              <a:t>1, 3</a:t>
            </a:r>
          </a:p>
          <a:p>
            <a:r>
              <a:rPr lang="en-CA" sz="1000" dirty="0" smtClean="0">
                <a:solidFill>
                  <a:schemeClr val="bg1"/>
                </a:solidFill>
                <a:hlinkClick r:id="rId6"/>
              </a:rPr>
              <a:t>Bloomberg</a:t>
            </a:r>
            <a:r>
              <a:rPr lang="en-CA" b="1" dirty="0"/>
              <a:t> </a:t>
            </a:r>
            <a:r>
              <a:rPr lang="en-CA" sz="1000" baseline="30000" dirty="0" smtClean="0">
                <a:solidFill>
                  <a:schemeClr val="bg1"/>
                </a:solidFill>
              </a:rPr>
              <a:t>2</a:t>
            </a:r>
            <a:endParaRPr lang="en-CA" sz="1000" dirty="0">
              <a:solidFill>
                <a:schemeClr val="bg1"/>
              </a:solidFill>
            </a:endParaRPr>
          </a:p>
        </p:txBody>
      </p:sp>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and applications directors who want to understand the business value of text-based customer service.</a:t>
            </a:r>
          </a:p>
          <a:p>
            <a:r>
              <a:rPr lang="en-US" dirty="0" smtClean="0"/>
              <a:t>IT leaders and practitioners charged with developing a technology strategy that successfully enables text-based customer service.</a:t>
            </a:r>
            <a:endParaRPr lang="en-US" dirty="0"/>
          </a:p>
        </p:txBody>
      </p:sp>
      <p:sp>
        <p:nvSpPr>
          <p:cNvPr id="14" name="Text Placeholder 13"/>
          <p:cNvSpPr>
            <a:spLocks noGrp="1"/>
          </p:cNvSpPr>
          <p:nvPr>
            <p:ph type="body" sz="quarter" idx="26"/>
          </p:nvPr>
        </p:nvSpPr>
        <p:spPr>
          <a:xfrm>
            <a:off x="4835436" y="1607231"/>
            <a:ext cx="4041648" cy="2034738"/>
          </a:xfrm>
        </p:spPr>
        <p:txBody>
          <a:bodyPr/>
          <a:lstStyle/>
          <a:p>
            <a:r>
              <a:rPr lang="en-US" dirty="0" smtClean="0"/>
              <a:t>Review the rationale for why your organization should be providing customer service through text-based applications.</a:t>
            </a:r>
          </a:p>
          <a:p>
            <a:r>
              <a:rPr lang="en-US" dirty="0" smtClean="0"/>
              <a:t>Create a step-by-step strategy for text-based customer service that articulates strategic drivers and customer personas, outlines a technology roadmap, and provides recommendations for service workflows and resourcing.</a:t>
            </a:r>
            <a:endParaRPr lang="en-US" dirty="0"/>
          </a:p>
        </p:txBody>
      </p:sp>
      <p:sp>
        <p:nvSpPr>
          <p:cNvPr id="15" name="Text Placeholder 14"/>
          <p:cNvSpPr>
            <a:spLocks noGrp="1"/>
          </p:cNvSpPr>
          <p:nvPr>
            <p:ph type="body" sz="quarter" idx="27"/>
          </p:nvPr>
        </p:nvSpPr>
        <p:spPr>
          <a:xfrm>
            <a:off x="246703" y="4252346"/>
            <a:ext cx="4041648" cy="2070300"/>
          </a:xfrm>
        </p:spPr>
        <p:txBody>
          <a:bodyPr/>
          <a:lstStyle/>
          <a:p>
            <a:r>
              <a:rPr lang="en-US" dirty="0" smtClean="0"/>
              <a:t>Business leaders who need to understand the value proposition of text-based customer service, the most popular text-based applications, and the enabling technologies for providing support through this channel.</a:t>
            </a:r>
          </a:p>
          <a:p>
            <a:r>
              <a:rPr lang="en-US" dirty="0" smtClean="0"/>
              <a:t>Practitioners, such as customer service managers, who will be involved with providing customer service through text-based applications.</a:t>
            </a:r>
            <a:endParaRPr lang="en-US" dirty="0"/>
          </a:p>
        </p:txBody>
      </p:sp>
      <p:sp>
        <p:nvSpPr>
          <p:cNvPr id="16" name="Text Placeholder 15"/>
          <p:cNvSpPr>
            <a:spLocks noGrp="1"/>
          </p:cNvSpPr>
          <p:nvPr>
            <p:ph type="body" sz="quarter" idx="28"/>
          </p:nvPr>
        </p:nvSpPr>
        <p:spPr>
          <a:xfrm>
            <a:off x="4830836" y="4248103"/>
            <a:ext cx="4041648" cy="2074543"/>
          </a:xfrm>
        </p:spPr>
        <p:txBody>
          <a:bodyPr/>
          <a:lstStyle/>
          <a:p>
            <a:r>
              <a:rPr lang="en-US" dirty="0" smtClean="0"/>
              <a:t>Understand the ubiquity of text-based applications and how leveraging them as a customer interaction channel provides concrete results.</a:t>
            </a:r>
          </a:p>
          <a:p>
            <a:r>
              <a:rPr lang="en-US" dirty="0" smtClean="0"/>
              <a:t>Survey the most popular text messaging applications and understand their relative strengths and weaknesses.</a:t>
            </a:r>
          </a:p>
          <a:p>
            <a:r>
              <a:rPr lang="en-US" dirty="0" smtClean="0"/>
              <a:t>Work with IT to create a technology strategy for enabling text-based customer service.</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Text messaging services and applications (such as SMS, iMessage, WhatsApp, and Facebook Messenger) have seen explosive growth over the last decade. They are an entrenched part of consumers’ daily lives.</a:t>
            </a:r>
          </a:p>
          <a:p>
            <a:r>
              <a:rPr lang="en-US" dirty="0" smtClean="0"/>
              <a:t>For many demographics, text messaging rather than audio calls is the preferred medium of communication via smartphone.</a:t>
            </a:r>
            <a:endParaRPr lang="en-US" dirty="0"/>
          </a:p>
        </p:txBody>
      </p:sp>
      <p:sp>
        <p:nvSpPr>
          <p:cNvPr id="4" name="Text Placeholder 3"/>
          <p:cNvSpPr>
            <a:spLocks noGrp="1"/>
          </p:cNvSpPr>
          <p:nvPr>
            <p:ph type="body" sz="quarter" idx="11"/>
          </p:nvPr>
        </p:nvSpPr>
        <p:spPr>
          <a:xfrm>
            <a:off x="247848" y="2974004"/>
            <a:ext cx="5257800" cy="1246304"/>
          </a:xfrm>
        </p:spPr>
        <p:txBody>
          <a:bodyPr/>
          <a:lstStyle/>
          <a:p>
            <a:r>
              <a:rPr lang="en-US" dirty="0" smtClean="0"/>
              <a:t>Despite the popularity of text messaging services and applications with consumers, organizations have been slow to adequately incorporate these channels into their customer service strategy.</a:t>
            </a:r>
          </a:p>
          <a:p>
            <a:r>
              <a:rPr lang="en-US" dirty="0" smtClean="0"/>
              <a:t>The result is a major disconnect between the channel preferences of consumers and the customer service options being offered by businesses.</a:t>
            </a:r>
            <a:endParaRPr lang="en-US" dirty="0"/>
          </a:p>
        </p:txBody>
      </p:sp>
      <p:sp>
        <p:nvSpPr>
          <p:cNvPr id="5" name="Text Placeholder 4"/>
          <p:cNvSpPr>
            <a:spLocks noGrp="1"/>
          </p:cNvSpPr>
          <p:nvPr>
            <p:ph type="body" sz="quarter" idx="12"/>
          </p:nvPr>
        </p:nvSpPr>
        <p:spPr/>
        <p:txBody>
          <a:bodyPr/>
          <a:lstStyle/>
          <a:p>
            <a:r>
              <a:rPr lang="en-US" dirty="0" smtClean="0"/>
              <a:t>IT must work with their counterparts in customer service to build a technology roadmap that incorporates text messaging services and apps as a core channel for customer interaction. Doing so will increase IT’s stature as an innovator in the eyes of the business, while allowing the broader organization to leapfrog competitors that have not yet added text-based support to their repertoire of service channels. Incorporating text messaging as a customer service channel will increase customer satisfaction, improve retention, and reduce cost-to-serve.</a:t>
            </a:r>
          </a:p>
          <a:p>
            <a:r>
              <a:rPr lang="en-US" dirty="0" smtClean="0"/>
              <a:t>A prudent strategy for text-based customer service begins with defining the value proposition and creating objectives. Is there a strong fit with the organization’s customers and service use cases? Next, organizations must create a technology enablement roadmap for text-based support that incorporates the right tools and applications to deliver it. Finally, the strategy must address best practices for text-based customer service workflows and appropriate resourcing.</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Text messaging is everywhere, but businesses aren’t capitalizing on it.</a:t>
            </a:r>
            <a:br>
              <a:rPr lang="en-US" b="1" dirty="0" smtClean="0">
                <a:solidFill>
                  <a:srgbClr val="333333"/>
                </a:solidFill>
              </a:rPr>
            </a:br>
            <a:r>
              <a:rPr lang="en-US" dirty="0" smtClean="0">
                <a:solidFill>
                  <a:srgbClr val="333333"/>
                </a:solidFill>
              </a:rPr>
              <a:t>There is a startling disconnect between text messaging’s popularity and its use as a service channel.</a:t>
            </a:r>
          </a:p>
          <a:p>
            <a:pPr marL="228600" indent="-228600">
              <a:spcBef>
                <a:spcPts val="600"/>
              </a:spcBef>
              <a:spcAft>
                <a:spcPts val="600"/>
              </a:spcAft>
              <a:buSzPct val="100000"/>
              <a:buFont typeface="+mj-lt"/>
              <a:buAutoNum type="arabicPeriod"/>
            </a:pPr>
            <a:r>
              <a:rPr lang="en-US" b="1" dirty="0" smtClean="0">
                <a:solidFill>
                  <a:srgbClr val="333333"/>
                </a:solidFill>
              </a:rPr>
              <a:t>Enabling text-based support means happier customers.</a:t>
            </a:r>
            <a:r>
              <a:rPr lang="en-US" b="1" dirty="0"/>
              <a:t> </a:t>
            </a:r>
            <a:r>
              <a:rPr lang="en-US" dirty="0" smtClean="0"/>
              <a:t>Satisfaction will increase and churn will decrease by giving customers options in their interaction model.</a:t>
            </a:r>
            <a:endParaRPr lang="en-US" b="1" dirty="0" smtClean="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200" dirty="0" smtClean="0"/>
              <a:t>Providing text-based customer service sits within the overall context of a Customer Experience Management (CXM) strategy</a:t>
            </a:r>
            <a:endParaRPr lang="en-CA" sz="2200" dirty="0"/>
          </a:p>
        </p:txBody>
      </p:sp>
      <p:grpSp>
        <p:nvGrpSpPr>
          <p:cNvPr id="32" name="Group 31"/>
          <p:cNvGrpSpPr/>
          <p:nvPr/>
        </p:nvGrpSpPr>
        <p:grpSpPr>
          <a:xfrm>
            <a:off x="735623" y="1760206"/>
            <a:ext cx="4748579" cy="4551910"/>
            <a:chOff x="854928" y="1507552"/>
            <a:chExt cx="4779964" cy="4581995"/>
          </a:xfrm>
        </p:grpSpPr>
        <p:grpSp>
          <p:nvGrpSpPr>
            <p:cNvPr id="10" name="Group 9"/>
            <p:cNvGrpSpPr/>
            <p:nvPr/>
          </p:nvGrpSpPr>
          <p:grpSpPr>
            <a:xfrm>
              <a:off x="854928" y="1507552"/>
              <a:ext cx="4779964" cy="4581995"/>
              <a:chOff x="1503605" y="697407"/>
              <a:chExt cx="6127262" cy="5873493"/>
            </a:xfrm>
          </p:grpSpPr>
          <p:sp>
            <p:nvSpPr>
              <p:cNvPr id="3" name="Oval 2"/>
              <p:cNvSpPr/>
              <p:nvPr/>
            </p:nvSpPr>
            <p:spPr>
              <a:xfrm>
                <a:off x="3750528" y="2836985"/>
                <a:ext cx="1633416" cy="1594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Relationship Management</a:t>
                </a:r>
              </a:p>
              <a:p>
                <a:pPr algn="ctr"/>
                <a:r>
                  <a:rPr lang="en-CA" sz="1050" b="1" dirty="0" smtClean="0"/>
                  <a:t>Platform</a:t>
                </a:r>
                <a:endParaRPr lang="en-CA" sz="1050" b="1" dirty="0"/>
              </a:p>
            </p:txBody>
          </p:sp>
          <p:sp>
            <p:nvSpPr>
              <p:cNvPr id="4" name="Oval 3"/>
              <p:cNvSpPr/>
              <p:nvPr/>
            </p:nvSpPr>
            <p:spPr>
              <a:xfrm>
                <a:off x="1503605" y="203981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Marketing Management</a:t>
                </a:r>
              </a:p>
              <a:p>
                <a:pPr algn="ctr"/>
                <a:r>
                  <a:rPr lang="en-CA" sz="1050" b="1" dirty="0" smtClean="0"/>
                  <a:t>Suite</a:t>
                </a:r>
                <a:endParaRPr lang="en-CA" sz="1050" b="1" dirty="0"/>
              </a:p>
            </p:txBody>
          </p:sp>
          <p:sp>
            <p:nvSpPr>
              <p:cNvPr id="5" name="Oval 4"/>
              <p:cNvSpPr/>
              <p:nvPr/>
            </p:nvSpPr>
            <p:spPr>
              <a:xfrm>
                <a:off x="5997451" y="203981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e-Commerce &amp; Point of Sale Solutions</a:t>
                </a:r>
                <a:endParaRPr lang="en-CA" sz="1050" b="1" dirty="0"/>
              </a:p>
            </p:txBody>
          </p:sp>
          <p:sp>
            <p:nvSpPr>
              <p:cNvPr id="6" name="Oval 5"/>
              <p:cNvSpPr/>
              <p:nvPr/>
            </p:nvSpPr>
            <p:spPr>
              <a:xfrm>
                <a:off x="1503605" y="4103076"/>
                <a:ext cx="1633416" cy="159433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Service Management Tools (</a:t>
                </a:r>
                <a:r>
                  <a:rPr lang="en-CA" sz="1050" b="1" dirty="0"/>
                  <a:t>I</a:t>
                </a:r>
                <a:r>
                  <a:rPr lang="en-CA" sz="1050" b="1" dirty="0" smtClean="0"/>
                  <a:t>ncluding Text)</a:t>
                </a:r>
                <a:endParaRPr lang="en-CA" sz="1050" b="1" dirty="0"/>
              </a:p>
            </p:txBody>
          </p:sp>
          <p:sp>
            <p:nvSpPr>
              <p:cNvPr id="7" name="Oval 6"/>
              <p:cNvSpPr/>
              <p:nvPr/>
            </p:nvSpPr>
            <p:spPr>
              <a:xfrm>
                <a:off x="5997451" y="410307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Social Media Management</a:t>
                </a:r>
              </a:p>
              <a:p>
                <a:pPr algn="ctr"/>
                <a:r>
                  <a:rPr lang="en-CA" sz="1050" b="1" dirty="0" smtClean="0"/>
                  <a:t>Platform</a:t>
                </a:r>
                <a:endParaRPr lang="en-CA" sz="1050" b="1" dirty="0"/>
              </a:p>
            </p:txBody>
          </p:sp>
          <p:sp>
            <p:nvSpPr>
              <p:cNvPr id="8" name="Oval 7"/>
              <p:cNvSpPr/>
              <p:nvPr/>
            </p:nvSpPr>
            <p:spPr>
              <a:xfrm>
                <a:off x="3750529" y="697407"/>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Web Experience Management</a:t>
                </a:r>
              </a:p>
              <a:p>
                <a:pPr algn="ctr"/>
                <a:r>
                  <a:rPr lang="en-CA" sz="1050" b="1" dirty="0" smtClean="0"/>
                  <a:t>Platform</a:t>
                </a:r>
                <a:endParaRPr lang="en-CA" sz="1050" b="1" dirty="0"/>
              </a:p>
            </p:txBody>
          </p:sp>
          <p:sp>
            <p:nvSpPr>
              <p:cNvPr id="9" name="Oval 8"/>
              <p:cNvSpPr/>
              <p:nvPr/>
            </p:nvSpPr>
            <p:spPr>
              <a:xfrm>
                <a:off x="3750529" y="4976562"/>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Intelligence</a:t>
                </a:r>
              </a:p>
              <a:p>
                <a:pPr algn="ctr"/>
                <a:r>
                  <a:rPr lang="en-CA" sz="1050" b="1" dirty="0" smtClean="0"/>
                  <a:t>Platform</a:t>
                </a:r>
                <a:endParaRPr lang="en-CA" sz="1050" b="1" dirty="0"/>
              </a:p>
            </p:txBody>
          </p:sp>
        </p:grpSp>
        <p:cxnSp>
          <p:nvCxnSpPr>
            <p:cNvPr id="12" name="Straight Arrow Connector 11"/>
            <p:cNvCxnSpPr>
              <a:stCxn id="8" idx="4"/>
              <a:endCxn id="3" idx="0"/>
            </p:cNvCxnSpPr>
            <p:nvPr/>
          </p:nvCxnSpPr>
          <p:spPr>
            <a:xfrm>
              <a:off x="3244911" y="2751318"/>
              <a:ext cx="0" cy="425349"/>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7" name="Straight Arrow Connector 16"/>
            <p:cNvCxnSpPr/>
            <p:nvPr/>
          </p:nvCxnSpPr>
          <p:spPr>
            <a:xfrm flipH="1">
              <a:off x="3882036" y="3384062"/>
              <a:ext cx="478606" cy="19538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a:xfrm flipH="1" flipV="1">
              <a:off x="3813908" y="4164363"/>
              <a:ext cx="546733" cy="34511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a:stCxn id="9" idx="0"/>
              <a:endCxn id="3" idx="4"/>
            </p:cNvCxnSpPr>
            <p:nvPr/>
          </p:nvCxnSpPr>
          <p:spPr>
            <a:xfrm flipV="1">
              <a:off x="3244911" y="4420433"/>
              <a:ext cx="0" cy="425348"/>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p:cNvCxnSpPr/>
            <p:nvPr/>
          </p:nvCxnSpPr>
          <p:spPr>
            <a:xfrm flipV="1">
              <a:off x="2118637" y="4164363"/>
              <a:ext cx="551498" cy="34511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30" name="Straight Arrow Connector 29"/>
            <p:cNvCxnSpPr/>
            <p:nvPr/>
          </p:nvCxnSpPr>
          <p:spPr>
            <a:xfrm>
              <a:off x="2131161" y="3377439"/>
              <a:ext cx="469856" cy="19538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grpSp>
      <p:sp>
        <p:nvSpPr>
          <p:cNvPr id="31" name="TextBox 30"/>
          <p:cNvSpPr txBox="1"/>
          <p:nvPr/>
        </p:nvSpPr>
        <p:spPr>
          <a:xfrm>
            <a:off x="257174" y="1277180"/>
            <a:ext cx="5705476" cy="307777"/>
          </a:xfrm>
          <a:prstGeom prst="rect">
            <a:avLst/>
          </a:prstGeom>
        </p:spPr>
        <p:txBody>
          <a:bodyPr wrap="square" rtlCol="0">
            <a:spAutoFit/>
          </a:bodyPr>
          <a:lstStyle/>
          <a:p>
            <a:pPr algn="ctr"/>
            <a:r>
              <a:rPr lang="en-CA" sz="1400" b="1" dirty="0" smtClean="0">
                <a:solidFill>
                  <a:srgbClr val="29475F"/>
                </a:solidFill>
              </a:rPr>
              <a:t>CUSTOMER EXPERIENCE MANAGEMENT (CXM) ECOSYSTEM</a:t>
            </a:r>
          </a:p>
        </p:txBody>
      </p:sp>
      <p:sp>
        <p:nvSpPr>
          <p:cNvPr id="33" name="Rectangle 32"/>
          <p:cNvSpPr/>
          <p:nvPr/>
        </p:nvSpPr>
        <p:spPr>
          <a:xfrm>
            <a:off x="6110070" y="1091439"/>
            <a:ext cx="2773997" cy="54236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CA" sz="1600" b="1" dirty="0">
                <a:solidFill>
                  <a:srgbClr val="29475F"/>
                </a:solidFill>
              </a:rPr>
              <a:t>From a technology and strategy perspective, it’s important to recognize that enabling text-based customer support occurs within a broader customer experience management  framework. </a:t>
            </a:r>
          </a:p>
          <a:p>
            <a:pPr>
              <a:spcBef>
                <a:spcPts val="600"/>
              </a:spcBef>
              <a:spcAft>
                <a:spcPts val="600"/>
              </a:spcAft>
            </a:pPr>
            <a:r>
              <a:rPr lang="en-CA" sz="1600" b="1" dirty="0">
                <a:solidFill>
                  <a:srgbClr val="29475F"/>
                </a:solidFill>
              </a:rPr>
              <a:t>Customer personas and scenarios should drive channel decisions, and text-based automation solutions should be integrated with other CXM applications.</a:t>
            </a:r>
          </a:p>
          <a:p>
            <a:pPr>
              <a:spcBef>
                <a:spcPts val="600"/>
              </a:spcBef>
              <a:spcAft>
                <a:spcPts val="600"/>
              </a:spcAft>
            </a:pPr>
            <a:r>
              <a:rPr lang="en-CA" sz="1600" b="1" dirty="0" smtClean="0">
                <a:solidFill>
                  <a:srgbClr val="29475F"/>
                </a:solidFill>
                <a:hlinkClick r:id="rId3"/>
              </a:rPr>
              <a:t>This blueprint</a:t>
            </a:r>
            <a:r>
              <a:rPr lang="en-CA" sz="1600" b="1" dirty="0" smtClean="0">
                <a:solidFill>
                  <a:srgbClr val="29475F"/>
                </a:solidFill>
              </a:rPr>
              <a:t> provides the starting point for Info-Tech’s CXM taxonomy.</a:t>
            </a:r>
          </a:p>
        </p:txBody>
      </p:sp>
    </p:spTree>
    <p:extLst>
      <p:ext uri="{BB962C8B-B14F-4D97-AF65-F5344CB8AC3E}">
        <p14:creationId xmlns:p14="http://schemas.microsoft.com/office/powerpoint/2010/main" val="110802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Texting is a ubiquitous part of consumers’ lives, but very few organizations have successfully capitalized </a:t>
            </a:r>
            <a:r>
              <a:rPr lang="en-CA" dirty="0" smtClean="0"/>
              <a:t>on it</a:t>
            </a:r>
            <a:endParaRPr lang="en-CA" dirty="0"/>
          </a:p>
        </p:txBody>
      </p:sp>
      <p:sp>
        <p:nvSpPr>
          <p:cNvPr id="11" name="Rectangle 10"/>
          <p:cNvSpPr/>
          <p:nvPr/>
        </p:nvSpPr>
        <p:spPr>
          <a:xfrm>
            <a:off x="257174" y="1187898"/>
            <a:ext cx="8620125" cy="1014380"/>
          </a:xfrm>
          <a:prstGeom prst="rect">
            <a:avLst/>
          </a:prstGeom>
        </p:spPr>
        <p:txBody>
          <a:bodyPr wrap="square">
            <a:spAutoFit/>
          </a:bodyPr>
          <a:lstStyle/>
          <a:p>
            <a:pPr>
              <a:lnSpc>
                <a:spcPct val="107000"/>
              </a:lnSpc>
              <a:spcAft>
                <a:spcPts val="800"/>
              </a:spcAft>
            </a:pPr>
            <a:r>
              <a:rPr lang="en-CA" sz="1400" dirty="0" smtClean="0">
                <a:solidFill>
                  <a:srgbClr val="333333"/>
                </a:solidFill>
                <a:ea typeface="Calibri" panose="020F0502020204030204" pitchFamily="34" charset="0"/>
                <a:cs typeface="Times New Roman" panose="02020603050405020304" pitchFamily="18" charset="0"/>
              </a:rPr>
              <a:t>Get ahead of the competition by </a:t>
            </a:r>
            <a:r>
              <a:rPr lang="en-CA" sz="1400" b="1" dirty="0" smtClean="0">
                <a:solidFill>
                  <a:srgbClr val="333333"/>
                </a:solidFill>
                <a:ea typeface="Calibri" panose="020F0502020204030204" pitchFamily="34" charset="0"/>
                <a:cs typeface="Times New Roman" panose="02020603050405020304" pitchFamily="18" charset="0"/>
              </a:rPr>
              <a:t>doing text-based service right.</a:t>
            </a:r>
            <a:r>
              <a:rPr lang="en-CA" sz="1400" dirty="0" smtClean="0">
                <a:solidFill>
                  <a:srgbClr val="333333"/>
                </a:solidFill>
                <a:ea typeface="Calibri" panose="020F0502020204030204" pitchFamily="34" charset="0"/>
                <a:cs typeface="Times New Roman" panose="02020603050405020304" pitchFamily="18" charset="0"/>
              </a:rPr>
              <a:t> Devise a strategy that allows you to quickly, effectively, and successfully resolve customer service issues through text messaging and applications. Customers want to interact with you on their own terms, and it </a:t>
            </a:r>
            <a:r>
              <a:rPr lang="en-CA" sz="1400" b="1" dirty="0" smtClean="0">
                <a:solidFill>
                  <a:srgbClr val="333333"/>
                </a:solidFill>
                <a:ea typeface="Calibri" panose="020F0502020204030204" pitchFamily="34" charset="0"/>
                <a:cs typeface="Times New Roman" panose="02020603050405020304" pitchFamily="18" charset="0"/>
              </a:rPr>
              <a:t>falls on IT </a:t>
            </a:r>
            <a:r>
              <a:rPr lang="en-CA" sz="1400" dirty="0" smtClean="0">
                <a:solidFill>
                  <a:srgbClr val="333333"/>
                </a:solidFill>
                <a:ea typeface="Calibri" panose="020F0502020204030204" pitchFamily="34" charset="0"/>
                <a:cs typeface="Times New Roman" panose="02020603050405020304" pitchFamily="18" charset="0"/>
              </a:rPr>
              <a:t>to ensure that the strategies and tools are in place to </a:t>
            </a:r>
            <a:r>
              <a:rPr lang="en-CA" sz="1400" b="1" dirty="0" smtClean="0">
                <a:solidFill>
                  <a:srgbClr val="333333"/>
                </a:solidFill>
                <a:ea typeface="Calibri" panose="020F0502020204030204" pitchFamily="34" charset="0"/>
                <a:cs typeface="Times New Roman" panose="02020603050405020304" pitchFamily="18" charset="0"/>
              </a:rPr>
              <a:t>support and manage your customers’ favored channels, like text.</a:t>
            </a:r>
            <a:endParaRPr lang="en-CA" sz="1400" dirty="0">
              <a:solidFill>
                <a:srgbClr val="333333"/>
              </a:solidFill>
              <a:ea typeface="Calibri" panose="020F0502020204030204" pitchFamily="34" charset="0"/>
              <a:cs typeface="Times New Roman" panose="02020603050405020304" pitchFamily="18" charset="0"/>
            </a:endParaRPr>
          </a:p>
        </p:txBody>
      </p:sp>
      <p:grpSp>
        <p:nvGrpSpPr>
          <p:cNvPr id="25" name="Group 24"/>
          <p:cNvGrpSpPr/>
          <p:nvPr/>
        </p:nvGrpSpPr>
        <p:grpSpPr>
          <a:xfrm>
            <a:off x="85725" y="3804193"/>
            <a:ext cx="8576503" cy="2839818"/>
            <a:chOff x="104352" y="1818353"/>
            <a:chExt cx="8576503" cy="2839818"/>
          </a:xfrm>
        </p:grpSpPr>
        <p:grpSp>
          <p:nvGrpSpPr>
            <p:cNvPr id="21" name="Group 20"/>
            <p:cNvGrpSpPr/>
            <p:nvPr/>
          </p:nvGrpSpPr>
          <p:grpSpPr>
            <a:xfrm>
              <a:off x="700936" y="1981404"/>
              <a:ext cx="4262927" cy="1263270"/>
              <a:chOff x="304339" y="3453384"/>
              <a:chExt cx="4215762" cy="1263270"/>
            </a:xfrm>
          </p:grpSpPr>
          <p:sp>
            <p:nvSpPr>
              <p:cNvPr id="22" name="Isosceles Triangle 21"/>
              <p:cNvSpPr/>
              <p:nvPr/>
            </p:nvSpPr>
            <p:spPr>
              <a:xfrm rot="5400000">
                <a:off x="3594184" y="3790736"/>
                <a:ext cx="1263270" cy="5885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3" name="Rectangle 22"/>
              <p:cNvSpPr/>
              <p:nvPr/>
            </p:nvSpPr>
            <p:spPr>
              <a:xfrm>
                <a:off x="304339" y="3691923"/>
                <a:ext cx="3781643" cy="8162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grpSp>
          <p:nvGrpSpPr>
            <p:cNvPr id="12" name="Group 11"/>
            <p:cNvGrpSpPr/>
            <p:nvPr/>
          </p:nvGrpSpPr>
          <p:grpSpPr>
            <a:xfrm>
              <a:off x="104352" y="1818353"/>
              <a:ext cx="4113619" cy="2839818"/>
              <a:chOff x="104352" y="1691353"/>
              <a:chExt cx="4113619" cy="2839818"/>
            </a:xfrm>
          </p:grpSpPr>
          <p:sp>
            <p:nvSpPr>
              <p:cNvPr id="3" name="Rectangle 2"/>
              <p:cNvSpPr/>
              <p:nvPr/>
            </p:nvSpPr>
            <p:spPr>
              <a:xfrm>
                <a:off x="1126138" y="1854737"/>
                <a:ext cx="3091833" cy="17520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4" name="Group 3"/>
              <p:cNvGrpSpPr/>
              <p:nvPr/>
            </p:nvGrpSpPr>
            <p:grpSpPr>
              <a:xfrm>
                <a:off x="104352" y="1691353"/>
                <a:ext cx="4081362" cy="2839818"/>
                <a:chOff x="-171937" y="1976436"/>
                <a:chExt cx="4081362" cy="2839818"/>
              </a:xfrm>
            </p:grpSpPr>
            <p:graphicFrame>
              <p:nvGraphicFramePr>
                <p:cNvPr id="5" name="Chart 4"/>
                <p:cNvGraphicFramePr/>
                <p:nvPr>
                  <p:extLst/>
                </p:nvPr>
              </p:nvGraphicFramePr>
              <p:xfrm>
                <a:off x="-171937" y="1976436"/>
                <a:ext cx="2043572" cy="144574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424869" y="2985739"/>
                  <a:ext cx="2484556" cy="830997"/>
                </a:xfrm>
                <a:prstGeom prst="rect">
                  <a:avLst/>
                </a:prstGeom>
              </p:spPr>
              <p:txBody>
                <a:bodyPr wrap="square">
                  <a:spAutoFit/>
                </a:bodyPr>
                <a:lstStyle/>
                <a:p>
                  <a:r>
                    <a:rPr lang="en-CA" sz="1600" b="1" dirty="0" smtClean="0">
                      <a:solidFill>
                        <a:schemeClr val="accent2"/>
                      </a:solidFill>
                    </a:rPr>
                    <a:t>of consumers </a:t>
                  </a:r>
                  <a:r>
                    <a:rPr lang="en-CA" sz="1600" b="1" dirty="0" smtClean="0">
                      <a:solidFill>
                        <a:srgbClr val="29475F"/>
                      </a:solidFill>
                    </a:rPr>
                    <a:t>say </a:t>
                  </a:r>
                  <a:r>
                    <a:rPr lang="en-CA" sz="1600" b="1" dirty="0">
                      <a:solidFill>
                        <a:srgbClr val="29475F"/>
                      </a:solidFill>
                    </a:rPr>
                    <a:t>that they </a:t>
                  </a:r>
                  <a:r>
                    <a:rPr lang="en-CA" sz="1600" b="1" dirty="0" smtClean="0">
                      <a:solidFill>
                        <a:srgbClr val="29475F"/>
                      </a:solidFill>
                    </a:rPr>
                    <a:t>use text message services or apps </a:t>
                  </a:r>
                  <a:r>
                    <a:rPr lang="en-CA" sz="1600" b="1" dirty="0" smtClean="0">
                      <a:solidFill>
                        <a:schemeClr val="accent2"/>
                      </a:solidFill>
                    </a:rPr>
                    <a:t>daily</a:t>
                  </a:r>
                  <a:r>
                    <a:rPr lang="en-CA" sz="1600" b="1" dirty="0" smtClean="0">
                      <a:solidFill>
                        <a:srgbClr val="29475F"/>
                      </a:solidFill>
                    </a:rPr>
                    <a:t>.</a:t>
                  </a:r>
                </a:p>
              </p:txBody>
            </p:sp>
            <p:sp>
              <p:nvSpPr>
                <p:cNvPr id="7" name="Rectangle 6"/>
                <p:cNvSpPr/>
                <p:nvPr/>
              </p:nvSpPr>
              <p:spPr>
                <a:xfrm>
                  <a:off x="1424869" y="2171261"/>
                  <a:ext cx="1938351" cy="1015663"/>
                </a:xfrm>
                <a:prstGeom prst="rect">
                  <a:avLst/>
                </a:prstGeom>
              </p:spPr>
              <p:txBody>
                <a:bodyPr wrap="none">
                  <a:spAutoFit/>
                </a:bodyPr>
                <a:lstStyle/>
                <a:p>
                  <a:r>
                    <a:rPr lang="en-CA" sz="6000" b="1" dirty="0">
                      <a:solidFill>
                        <a:srgbClr val="29475F"/>
                      </a:solidFill>
                      <a:effectLst>
                        <a:outerShdw blurRad="38100" dist="38100" dir="2700000" algn="tl">
                          <a:srgbClr val="000000">
                            <a:alpha val="43137"/>
                          </a:srgbClr>
                        </a:outerShdw>
                      </a:effectLst>
                    </a:rPr>
                    <a:t>97% </a:t>
                  </a:r>
                  <a:endParaRPr lang="en-CA" sz="6000" dirty="0">
                    <a:solidFill>
                      <a:srgbClr val="29475F"/>
                    </a:solidFill>
                  </a:endParaRPr>
                </a:p>
              </p:txBody>
            </p:sp>
            <p:graphicFrame>
              <p:nvGraphicFramePr>
                <p:cNvPr id="8" name="Chart 7"/>
                <p:cNvGraphicFramePr/>
                <p:nvPr>
                  <p:extLst/>
                </p:nvPr>
              </p:nvGraphicFramePr>
              <p:xfrm>
                <a:off x="-139845" y="3386874"/>
                <a:ext cx="1979388" cy="1429380"/>
              </p:xfrm>
              <a:graphic>
                <a:graphicData uri="http://schemas.openxmlformats.org/drawingml/2006/chart">
                  <c:chart xmlns:c="http://schemas.openxmlformats.org/drawingml/2006/chart" xmlns:r="http://schemas.openxmlformats.org/officeDocument/2006/relationships" r:id="rId4"/>
                </a:graphicData>
              </a:graphic>
            </p:graphicFrame>
          </p:grpSp>
        </p:grpSp>
        <p:grpSp>
          <p:nvGrpSpPr>
            <p:cNvPr id="14" name="Group 13"/>
            <p:cNvGrpSpPr/>
            <p:nvPr/>
          </p:nvGrpSpPr>
          <p:grpSpPr>
            <a:xfrm>
              <a:off x="4567236" y="1844191"/>
              <a:ext cx="4113619" cy="1889610"/>
              <a:chOff x="104352" y="1691353"/>
              <a:chExt cx="4113619" cy="1889610"/>
            </a:xfrm>
          </p:grpSpPr>
          <p:sp>
            <p:nvSpPr>
              <p:cNvPr id="15" name="Rectangle 14"/>
              <p:cNvSpPr/>
              <p:nvPr/>
            </p:nvSpPr>
            <p:spPr>
              <a:xfrm>
                <a:off x="1126138" y="1854736"/>
                <a:ext cx="3091833" cy="17262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16" name="Group 15"/>
              <p:cNvGrpSpPr/>
              <p:nvPr/>
            </p:nvGrpSpPr>
            <p:grpSpPr>
              <a:xfrm>
                <a:off x="104352" y="1691353"/>
                <a:ext cx="4081362" cy="1840300"/>
                <a:chOff x="-171937" y="1976436"/>
                <a:chExt cx="4081362" cy="1840300"/>
              </a:xfrm>
            </p:grpSpPr>
            <p:graphicFrame>
              <p:nvGraphicFramePr>
                <p:cNvPr id="17" name="Chart 16"/>
                <p:cNvGraphicFramePr/>
                <p:nvPr>
                  <p:extLst>
                    <p:ext uri="{D42A27DB-BD31-4B8C-83A1-F6EECF244321}">
                      <p14:modId xmlns:p14="http://schemas.microsoft.com/office/powerpoint/2010/main" val="425675856"/>
                    </p:ext>
                  </p:extLst>
                </p:nvPr>
              </p:nvGraphicFramePr>
              <p:xfrm>
                <a:off x="-171937" y="1976436"/>
                <a:ext cx="2043572" cy="1445747"/>
              </p:xfrm>
              <a:graphic>
                <a:graphicData uri="http://schemas.openxmlformats.org/drawingml/2006/chart">
                  <c:chart xmlns:c="http://schemas.openxmlformats.org/drawingml/2006/chart" xmlns:r="http://schemas.openxmlformats.org/officeDocument/2006/relationships" r:id="rId5"/>
                </a:graphicData>
              </a:graphic>
            </p:graphicFrame>
            <p:sp>
              <p:nvSpPr>
                <p:cNvPr id="18" name="Rectangle 17"/>
                <p:cNvSpPr/>
                <p:nvPr/>
              </p:nvSpPr>
              <p:spPr>
                <a:xfrm>
                  <a:off x="1424869" y="2985739"/>
                  <a:ext cx="2484556" cy="830997"/>
                </a:xfrm>
                <a:prstGeom prst="rect">
                  <a:avLst/>
                </a:prstGeom>
              </p:spPr>
              <p:txBody>
                <a:bodyPr wrap="square">
                  <a:spAutoFit/>
                </a:bodyPr>
                <a:lstStyle/>
                <a:p>
                  <a:r>
                    <a:rPr lang="en-CA" sz="1600" b="1" dirty="0">
                      <a:solidFill>
                        <a:schemeClr val="accent1"/>
                      </a:solidFill>
                    </a:rPr>
                    <a:t>o</a:t>
                  </a:r>
                  <a:r>
                    <a:rPr lang="en-CA" sz="1600" b="1" dirty="0" smtClean="0">
                      <a:solidFill>
                        <a:schemeClr val="accent1"/>
                      </a:solidFill>
                    </a:rPr>
                    <a:t>f consumers have used text to interact with a business.</a:t>
                  </a:r>
                </a:p>
              </p:txBody>
            </p:sp>
            <p:sp>
              <p:nvSpPr>
                <p:cNvPr id="19" name="Rectangle 18"/>
                <p:cNvSpPr/>
                <p:nvPr/>
              </p:nvSpPr>
              <p:spPr>
                <a:xfrm>
                  <a:off x="1424869" y="2171261"/>
                  <a:ext cx="1510350" cy="1015663"/>
                </a:xfrm>
                <a:prstGeom prst="rect">
                  <a:avLst/>
                </a:prstGeom>
              </p:spPr>
              <p:txBody>
                <a:bodyPr wrap="none">
                  <a:spAutoFit/>
                </a:bodyPr>
                <a:lstStyle/>
                <a:p>
                  <a:r>
                    <a:rPr lang="en-CA" sz="6000" b="1" dirty="0" smtClean="0">
                      <a:solidFill>
                        <a:srgbClr val="29475F"/>
                      </a:solidFill>
                      <a:effectLst>
                        <a:outerShdw blurRad="38100" dist="38100" dir="2700000" algn="tl">
                          <a:srgbClr val="000000">
                            <a:alpha val="43137"/>
                          </a:srgbClr>
                        </a:outerShdw>
                      </a:effectLst>
                    </a:rPr>
                    <a:t>7% </a:t>
                  </a:r>
                  <a:endParaRPr lang="en-CA" sz="6000" dirty="0">
                    <a:solidFill>
                      <a:srgbClr val="29475F"/>
                    </a:solidFill>
                  </a:endParaRPr>
                </a:p>
              </p:txBody>
            </p:sp>
          </p:grpSp>
        </p:grpSp>
        <p:sp>
          <p:nvSpPr>
            <p:cNvPr id="24" name="Rectangle 23"/>
            <p:cNvSpPr/>
            <p:nvPr/>
          </p:nvSpPr>
          <p:spPr>
            <a:xfrm>
              <a:off x="3967904" y="2345644"/>
              <a:ext cx="849400" cy="523220"/>
            </a:xfrm>
            <a:prstGeom prst="rect">
              <a:avLst/>
            </a:prstGeom>
          </p:spPr>
          <p:txBody>
            <a:bodyPr wrap="none">
              <a:spAutoFit/>
            </a:bodyPr>
            <a:lstStyle/>
            <a:p>
              <a:r>
                <a:rPr lang="en-CA" sz="1400" b="1" dirty="0" smtClean="0">
                  <a:solidFill>
                    <a:srgbClr val="29475F"/>
                  </a:solidFill>
                </a:rPr>
                <a:t>BUT, </a:t>
              </a:r>
              <a:br>
                <a:rPr lang="en-CA" sz="1400" b="1" dirty="0" smtClean="0">
                  <a:solidFill>
                    <a:srgbClr val="29475F"/>
                  </a:solidFill>
                </a:rPr>
              </a:br>
              <a:r>
                <a:rPr lang="en-CA" sz="1400" b="1" dirty="0" smtClean="0">
                  <a:solidFill>
                    <a:srgbClr val="29475F"/>
                  </a:solidFill>
                </a:rPr>
                <a:t>ONLY…</a:t>
              </a:r>
              <a:endParaRPr lang="en-CA" dirty="0">
                <a:solidFill>
                  <a:srgbClr val="333333"/>
                </a:solidFill>
              </a:endParaRPr>
            </a:p>
          </p:txBody>
        </p:sp>
      </p:grpSp>
      <p:sp>
        <p:nvSpPr>
          <p:cNvPr id="9" name="Rectangle 8"/>
          <p:cNvSpPr/>
          <p:nvPr/>
        </p:nvSpPr>
        <p:spPr>
          <a:xfrm>
            <a:off x="296948" y="2414791"/>
            <a:ext cx="8550105" cy="1077218"/>
          </a:xfrm>
          <a:prstGeom prst="rect">
            <a:avLst/>
          </a:prstGeom>
        </p:spPr>
        <p:txBody>
          <a:bodyPr wrap="square">
            <a:spAutoFit/>
          </a:bodyPr>
          <a:lstStyle/>
          <a:p>
            <a:pPr algn="ctr"/>
            <a:r>
              <a:rPr lang="en-CA" sz="1600" b="1" dirty="0">
                <a:solidFill>
                  <a:schemeClr val="accent2"/>
                </a:solidFill>
              </a:rPr>
              <a:t>The “texting gap” </a:t>
            </a:r>
            <a:r>
              <a:rPr lang="en-CA" sz="1600" b="1" dirty="0">
                <a:solidFill>
                  <a:srgbClr val="29475F"/>
                </a:solidFill>
              </a:rPr>
              <a:t>is the disconnect between </a:t>
            </a:r>
            <a:r>
              <a:rPr lang="en-CA" sz="1600" b="1" dirty="0">
                <a:solidFill>
                  <a:schemeClr val="accent2"/>
                </a:solidFill>
              </a:rPr>
              <a:t>consumers’ strong preferences </a:t>
            </a:r>
            <a:r>
              <a:rPr lang="en-CA" sz="1600" b="1" dirty="0">
                <a:solidFill>
                  <a:srgbClr val="29475F"/>
                </a:solidFill>
              </a:rPr>
              <a:t>for receiving text-based customer service, and the </a:t>
            </a:r>
            <a:r>
              <a:rPr lang="en-CA" sz="1600" b="1" dirty="0">
                <a:solidFill>
                  <a:schemeClr val="accent2"/>
                </a:solidFill>
              </a:rPr>
              <a:t>lack of adequate, scalable support</a:t>
            </a:r>
            <a:r>
              <a:rPr lang="en-CA" sz="1600" b="1" dirty="0">
                <a:solidFill>
                  <a:srgbClr val="29475F"/>
                </a:solidFill>
              </a:rPr>
              <a:t> by organizations to serve these preferences. IT and customer service departments need to do better and </a:t>
            </a:r>
            <a:r>
              <a:rPr lang="en-CA" sz="1600" b="1" dirty="0">
                <a:solidFill>
                  <a:schemeClr val="accent2"/>
                </a:solidFill>
              </a:rPr>
              <a:t>create a cohesive strategy</a:t>
            </a:r>
            <a:r>
              <a:rPr lang="en-CA" sz="1600" b="1" dirty="0">
                <a:solidFill>
                  <a:srgbClr val="29475F"/>
                </a:solidFill>
              </a:rPr>
              <a:t> for text-centric support.</a:t>
            </a:r>
          </a:p>
        </p:txBody>
      </p:sp>
      <p:sp>
        <p:nvSpPr>
          <p:cNvPr id="27" name="Rectangle 26"/>
          <p:cNvSpPr/>
          <p:nvPr/>
        </p:nvSpPr>
        <p:spPr>
          <a:xfrm>
            <a:off x="557039" y="5799364"/>
            <a:ext cx="1149674"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6"/>
              </a:rPr>
              <a:t>Pew Internet</a:t>
            </a:r>
            <a:endParaRPr lang="en-CA" sz="800" dirty="0">
              <a:solidFill>
                <a:srgbClr val="333333"/>
              </a:solidFill>
            </a:endParaRPr>
          </a:p>
        </p:txBody>
      </p:sp>
      <p:sp>
        <p:nvSpPr>
          <p:cNvPr id="28" name="Rectangle 27"/>
          <p:cNvSpPr/>
          <p:nvPr/>
        </p:nvSpPr>
        <p:spPr>
          <a:xfrm>
            <a:off x="5442507" y="5777183"/>
            <a:ext cx="914033" cy="215444"/>
          </a:xfrm>
          <a:prstGeom prst="rect">
            <a:avLst/>
          </a:prstGeom>
        </p:spPr>
        <p:txBody>
          <a:bodyPr wrap="none">
            <a:spAutoFit/>
          </a:bodyPr>
          <a:lstStyle/>
          <a:p>
            <a:pPr>
              <a:spcBef>
                <a:spcPts val="600"/>
              </a:spcBef>
            </a:pPr>
            <a:r>
              <a:rPr lang="en-CA" sz="800" dirty="0">
                <a:solidFill>
                  <a:srgbClr val="333333"/>
                </a:solidFill>
              </a:rPr>
              <a:t>Source</a:t>
            </a:r>
            <a:r>
              <a:rPr lang="en-CA" sz="800" dirty="0" smtClean="0">
                <a:solidFill>
                  <a:srgbClr val="333333"/>
                </a:solidFill>
              </a:rPr>
              <a:t>: </a:t>
            </a:r>
            <a:r>
              <a:rPr lang="en-CA" sz="800" dirty="0" smtClean="0">
                <a:solidFill>
                  <a:srgbClr val="333333"/>
                </a:solidFill>
                <a:hlinkClick r:id="rId7"/>
              </a:rPr>
              <a:t>Statista</a:t>
            </a:r>
            <a:endParaRPr lang="en-CA" sz="800" dirty="0">
              <a:solidFill>
                <a:srgbClr val="333333"/>
              </a:solidFill>
            </a:endParaRPr>
          </a:p>
        </p:txBody>
      </p:sp>
    </p:spTree>
    <p:extLst>
      <p:ext uri="{BB962C8B-B14F-4D97-AF65-F5344CB8AC3E}">
        <p14:creationId xmlns:p14="http://schemas.microsoft.com/office/powerpoint/2010/main" val="1787461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Uber notifies riders in real time using SMS</a:t>
            </a:r>
            <a:endParaRPr lang="en-CA" sz="2400" dirty="0">
              <a:latin typeface="+mj-lt"/>
            </a:endParaRPr>
          </a:p>
        </p:txBody>
      </p:sp>
      <p:grpSp>
        <p:nvGrpSpPr>
          <p:cNvPr id="12" name="Group 11"/>
          <p:cNvGrpSpPr/>
          <p:nvPr/>
        </p:nvGrpSpPr>
        <p:grpSpPr>
          <a:xfrm>
            <a:off x="-1" y="1139383"/>
            <a:ext cx="9144001" cy="796519"/>
            <a:chOff x="-2" y="294436"/>
            <a:chExt cx="9144001" cy="796519"/>
          </a:xfrm>
          <a:solidFill>
            <a:schemeClr val="accent1"/>
          </a:solidFill>
        </p:grpSpPr>
        <p:sp>
          <p:nvSpPr>
            <p:cNvPr id="13" name="Rectangle 12"/>
            <p:cNvSpPr/>
            <p:nvPr/>
          </p:nvSpPr>
          <p:spPr>
            <a:xfrm>
              <a:off x="-2" y="294436"/>
              <a:ext cx="914400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grp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grp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Transportation</a:t>
              </a:r>
            </a:p>
            <a:p>
              <a:r>
                <a:rPr lang="en-CA" b="0" i="1" dirty="0" smtClean="0"/>
                <a:t>Twilio</a:t>
              </a:r>
            </a:p>
          </p:txBody>
        </p:sp>
      </p:grpSp>
      <p:sp>
        <p:nvSpPr>
          <p:cNvPr id="11" name="Rounded Rectangle 10"/>
          <p:cNvSpPr/>
          <p:nvPr/>
        </p:nvSpPr>
        <p:spPr>
          <a:xfrm>
            <a:off x="6959621" y="50386"/>
            <a:ext cx="1813394" cy="1815558"/>
          </a:xfrm>
          <a:prstGeom prst="round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3"/>
          <p:cNvSpPr/>
          <p:nvPr/>
        </p:nvSpPr>
        <p:spPr>
          <a:xfrm>
            <a:off x="-1" y="1935902"/>
            <a:ext cx="5149971" cy="459148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656763" cy="4062651"/>
          </a:xfrm>
          <a:prstGeom prst="rect">
            <a:avLst/>
          </a:prstGeom>
        </p:spPr>
        <p:txBody>
          <a:bodyPr wrap="square" rtlCol="0">
            <a:spAutoFit/>
          </a:bodyPr>
          <a:lstStyle/>
          <a:p>
            <a:pPr>
              <a:spcAft>
                <a:spcPts val="600"/>
              </a:spcAft>
            </a:pPr>
            <a:r>
              <a:rPr lang="en-CA" sz="1200" b="1" dirty="0" smtClean="0">
                <a:solidFill>
                  <a:schemeClr val="bg1"/>
                </a:solidFill>
              </a:rPr>
              <a:t>Uber Technologies Inc.</a:t>
            </a:r>
          </a:p>
          <a:p>
            <a:pPr>
              <a:spcAft>
                <a:spcPts val="600"/>
              </a:spcAft>
            </a:pPr>
            <a:r>
              <a:rPr lang="en-CA" sz="1200" dirty="0" smtClean="0">
                <a:solidFill>
                  <a:schemeClr val="bg1"/>
                </a:solidFill>
              </a:rPr>
              <a:t>Uber is </a:t>
            </a:r>
            <a:r>
              <a:rPr lang="en-CA" sz="1200" dirty="0">
                <a:solidFill>
                  <a:schemeClr val="bg1"/>
                </a:solidFill>
              </a:rPr>
              <a:t>an American multinational online transportation network company headquartered in San Francisco, California. It develops, </a:t>
            </a:r>
            <a:r>
              <a:rPr lang="en-CA" sz="1200" dirty="0" smtClean="0">
                <a:solidFill>
                  <a:schemeClr val="bg1"/>
                </a:solidFill>
              </a:rPr>
              <a:t>markets, </a:t>
            </a:r>
            <a:r>
              <a:rPr lang="en-CA" sz="1200" dirty="0">
                <a:solidFill>
                  <a:schemeClr val="bg1"/>
                </a:solidFill>
              </a:rPr>
              <a:t>and operates the Uber mobile app, which allows consumers with smartphones to submit a trip request which is then routed to Uber drivers who use their own </a:t>
            </a:r>
            <a:r>
              <a:rPr lang="en-CA" sz="1200" dirty="0" smtClean="0">
                <a:solidFill>
                  <a:schemeClr val="bg1"/>
                </a:solidFill>
              </a:rPr>
              <a:t>cars. As </a:t>
            </a:r>
            <a:r>
              <a:rPr lang="en-CA" sz="1200" dirty="0">
                <a:solidFill>
                  <a:schemeClr val="bg1"/>
                </a:solidFill>
              </a:rPr>
              <a:t>of </a:t>
            </a:r>
            <a:r>
              <a:rPr lang="en-CA" sz="1200" dirty="0" smtClean="0">
                <a:solidFill>
                  <a:schemeClr val="bg1"/>
                </a:solidFill>
              </a:rPr>
              <a:t>2016</a:t>
            </a:r>
            <a:r>
              <a:rPr lang="en-CA" sz="1200" dirty="0">
                <a:solidFill>
                  <a:schemeClr val="bg1"/>
                </a:solidFill>
              </a:rPr>
              <a:t>, the service is available in over 60 countries and 404 cities worldwide</a:t>
            </a:r>
            <a:r>
              <a:rPr lang="en-CA" sz="1200" dirty="0" smtClean="0">
                <a:solidFill>
                  <a:schemeClr val="bg1"/>
                </a:solidFill>
              </a:rPr>
              <a:t>.</a:t>
            </a:r>
          </a:p>
          <a:p>
            <a:pPr>
              <a:spcAft>
                <a:spcPts val="600"/>
              </a:spcAft>
            </a:pPr>
            <a:r>
              <a:rPr lang="en-CA" sz="1200" b="1" dirty="0" smtClean="0">
                <a:solidFill>
                  <a:schemeClr val="bg1"/>
                </a:solidFill>
              </a:rPr>
              <a:t>SMS Customer Service Initiative</a:t>
            </a:r>
          </a:p>
          <a:p>
            <a:pPr>
              <a:spcAft>
                <a:spcPts val="600"/>
              </a:spcAft>
            </a:pPr>
            <a:r>
              <a:rPr lang="en-CA" sz="1200" dirty="0" smtClean="0">
                <a:solidFill>
                  <a:schemeClr val="bg1"/>
                </a:solidFill>
              </a:rPr>
              <a:t>Uber’s main goal was to ensure quick, app-agnostic delivery of customer notifications since its transactions happen </a:t>
            </a:r>
            <a:r>
              <a:rPr lang="en-CA" sz="1200" dirty="0">
                <a:solidFill>
                  <a:schemeClr val="bg1"/>
                </a:solidFill>
              </a:rPr>
              <a:t>in </a:t>
            </a:r>
            <a:r>
              <a:rPr lang="en-CA" sz="1200" dirty="0" smtClean="0">
                <a:solidFill>
                  <a:schemeClr val="bg1"/>
                </a:solidFill>
              </a:rPr>
              <a:t>real time</a:t>
            </a:r>
            <a:r>
              <a:rPr lang="en-CA" sz="1200" dirty="0">
                <a:solidFill>
                  <a:schemeClr val="bg1"/>
                </a:solidFill>
              </a:rPr>
              <a:t>. A delivery delay of more than a minute can leave a customer standing in the rain waiting for a ride they didn’t know was cancelled</a:t>
            </a:r>
            <a:r>
              <a:rPr lang="en-CA" sz="1200" dirty="0" smtClean="0">
                <a:solidFill>
                  <a:schemeClr val="bg1"/>
                </a:solidFill>
              </a:rPr>
              <a:t>.</a:t>
            </a:r>
          </a:p>
          <a:p>
            <a:pPr>
              <a:spcBef>
                <a:spcPts val="600"/>
              </a:spcBef>
              <a:spcAft>
                <a:spcPts val="600"/>
              </a:spcAft>
            </a:pPr>
            <a:r>
              <a:rPr lang="en-CA" sz="1200" b="1" dirty="0">
                <a:solidFill>
                  <a:schemeClr val="bg1"/>
                </a:solidFill>
              </a:rPr>
              <a:t>Results </a:t>
            </a:r>
          </a:p>
          <a:p>
            <a:pPr>
              <a:spcAft>
                <a:spcPts val="600"/>
              </a:spcAft>
            </a:pPr>
            <a:r>
              <a:rPr lang="en-CA" sz="1200" dirty="0" smtClean="0">
                <a:solidFill>
                  <a:schemeClr val="bg1"/>
                </a:solidFill>
              </a:rPr>
              <a:t>Uber deployed all of its SMS texting and routing with Twilio. The consolidation of all its messaging and routing through one entity simplified the process and allowed Uber to expand globally, without the necessity for creating its own infrastructure.</a:t>
            </a:r>
          </a:p>
        </p:txBody>
      </p:sp>
      <p:sp>
        <p:nvSpPr>
          <p:cNvPr id="5" name="TextBox 4"/>
          <p:cNvSpPr txBox="1"/>
          <p:nvPr/>
        </p:nvSpPr>
        <p:spPr>
          <a:xfrm>
            <a:off x="5073593" y="2083262"/>
            <a:ext cx="3968018" cy="461665"/>
          </a:xfrm>
          <a:prstGeom prst="rect">
            <a:avLst/>
          </a:prstGeom>
        </p:spPr>
        <p:txBody>
          <a:bodyPr wrap="square" rtlCol="0">
            <a:spAutoFit/>
          </a:bodyPr>
          <a:lstStyle/>
          <a:p>
            <a:pPr algn="ctr"/>
            <a:r>
              <a:rPr lang="en-CA" sz="1200" b="1" dirty="0" smtClean="0"/>
              <a:t>The SMS Customer Service Initiative included the following components:</a:t>
            </a:r>
          </a:p>
        </p:txBody>
      </p:sp>
      <p:sp>
        <p:nvSpPr>
          <p:cNvPr id="7" name="Rectangle 6"/>
          <p:cNvSpPr/>
          <p:nvPr/>
        </p:nvSpPr>
        <p:spPr>
          <a:xfrm>
            <a:off x="5294964" y="2872049"/>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Communication Reliability</a:t>
            </a:r>
            <a:endParaRPr lang="en-CA" sz="1000" dirty="0"/>
          </a:p>
        </p:txBody>
      </p:sp>
      <p:sp>
        <p:nvSpPr>
          <p:cNvPr id="8" name="Rectangle 7"/>
          <p:cNvSpPr/>
          <p:nvPr/>
        </p:nvSpPr>
        <p:spPr>
          <a:xfrm>
            <a:off x="5297463" y="3776231"/>
            <a:ext cx="1664656" cy="429949"/>
          </a:xfrm>
          <a:prstGeom prst="rect">
            <a:avLst/>
          </a:prstGeom>
          <a:solidFill>
            <a:schemeClr val="tx1">
              <a:lumMod val="40000"/>
              <a:lumOff val="60000"/>
            </a:schemeClr>
          </a:solidFill>
          <a:ln>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Scalability</a:t>
            </a:r>
            <a:endParaRPr lang="en-CA" sz="1000" dirty="0"/>
          </a:p>
        </p:txBody>
      </p:sp>
      <p:sp>
        <p:nvSpPr>
          <p:cNvPr id="9" name="Rectangle 8"/>
          <p:cNvSpPr/>
          <p:nvPr/>
        </p:nvSpPr>
        <p:spPr>
          <a:xfrm>
            <a:off x="5297463" y="4814445"/>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Multi-Channel</a:t>
            </a:r>
            <a:endParaRPr lang="en-CA" sz="1000" dirty="0"/>
          </a:p>
        </p:txBody>
      </p:sp>
      <p:pic>
        <p:nvPicPr>
          <p:cNvPr id="1028" name="Picture 4" descr="http://cdn.geekwire.com/wp-content/uploads/2016/02/uberriderlogo-e1454443856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7395" y="296564"/>
            <a:ext cx="764234" cy="7660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upload.wikimedia.org/wikipedia/commons/thumb/6/62/Uber_logo.svg/2000px-Uber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4809" y="1183850"/>
            <a:ext cx="1369406" cy="285521"/>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109612" y="2691476"/>
            <a:ext cx="1664656" cy="77855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 99.95% uptime SLA made possible with automated failover and zero-maintenance windows.</a:t>
            </a:r>
          </a:p>
        </p:txBody>
      </p:sp>
      <p:sp>
        <p:nvSpPr>
          <p:cNvPr id="28" name="Rectangle 27"/>
          <p:cNvSpPr/>
          <p:nvPr/>
        </p:nvSpPr>
        <p:spPr>
          <a:xfrm>
            <a:off x="7109612" y="3650399"/>
            <a:ext cx="1664656" cy="747037"/>
          </a:xfrm>
          <a:prstGeom prst="rect">
            <a:avLst/>
          </a:prstGeom>
          <a:solidFill>
            <a:schemeClr val="tx1">
              <a:lumMod val="40000"/>
              <a:lumOff val="60000"/>
            </a:schemeClr>
          </a:solidFill>
          <a:ln>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Extension of the </a:t>
            </a:r>
            <a:r>
              <a:rPr lang="en-CA" sz="1000" dirty="0"/>
              <a:t>app </a:t>
            </a:r>
            <a:r>
              <a:rPr lang="en-CA" sz="1000" dirty="0" smtClean="0"/>
              <a:t>to </a:t>
            </a:r>
            <a:r>
              <a:rPr lang="en-CA" sz="1000" dirty="0"/>
              <a:t>new markets with configurable features for localization and compliance.</a:t>
            </a:r>
          </a:p>
        </p:txBody>
      </p:sp>
      <p:sp>
        <p:nvSpPr>
          <p:cNvPr id="29" name="Rectangle 28"/>
          <p:cNvSpPr/>
          <p:nvPr/>
        </p:nvSpPr>
        <p:spPr>
          <a:xfrm>
            <a:off x="7109612" y="4577803"/>
            <a:ext cx="1664656" cy="90323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Use the same </a:t>
            </a:r>
            <a:r>
              <a:rPr lang="en-CA" sz="1000" dirty="0" smtClean="0"/>
              <a:t>platform </a:t>
            </a:r>
            <a:r>
              <a:rPr lang="en-CA" sz="1000" dirty="0"/>
              <a:t>for voice, SMS, video, IP </a:t>
            </a:r>
            <a:r>
              <a:rPr lang="en-CA" sz="1000" dirty="0" smtClean="0"/>
              <a:t>messaging, and two-factor authentication.</a:t>
            </a:r>
            <a:endParaRPr lang="en-CA" sz="1000" dirty="0"/>
          </a:p>
        </p:txBody>
      </p:sp>
      <p:sp>
        <p:nvSpPr>
          <p:cNvPr id="30" name="TextBox 105"/>
          <p:cNvSpPr txBox="1"/>
          <p:nvPr/>
        </p:nvSpPr>
        <p:spPr>
          <a:xfrm>
            <a:off x="5520956" y="5616158"/>
            <a:ext cx="3252058" cy="815608"/>
          </a:xfrm>
          <a:prstGeom prst="rect">
            <a:avLst/>
          </a:prstGeom>
          <a:noFill/>
        </p:spPr>
        <p:txBody>
          <a:bodyPr wrap="square" rtlCol="0">
            <a:spAutoFit/>
          </a:bodyPr>
          <a:lstStyle/>
          <a:p>
            <a:r>
              <a:rPr lang="en-CA" sz="1100" i="1" dirty="0">
                <a:latin typeface="Georgia"/>
              </a:rPr>
              <a:t>The kinds of problems we were seeing with other providers, we just haven’t seen with Twilio. I sleep easier, and my engineers sleep easier.</a:t>
            </a:r>
          </a:p>
          <a:p>
            <a:endParaRPr lang="en-CA" sz="1400" i="1" dirty="0">
              <a:solidFill>
                <a:srgbClr val="333333">
                  <a:lumMod val="60000"/>
                  <a:lumOff val="40000"/>
                </a:srgbClr>
              </a:solidFill>
              <a:latin typeface="Georgia"/>
            </a:endParaRPr>
          </a:p>
        </p:txBody>
      </p:sp>
      <p:pic>
        <p:nvPicPr>
          <p:cNvPr id="31" name="Picture 106"/>
          <p:cNvPicPr>
            <a:picLocks noChangeAspect="1"/>
          </p:cNvPicPr>
          <p:nvPr/>
        </p:nvPicPr>
        <p:blipFill>
          <a:blip r:embed="rId6"/>
          <a:stretch>
            <a:fillRect/>
          </a:stretch>
        </p:blipFill>
        <p:spPr>
          <a:xfrm>
            <a:off x="8376009" y="5949451"/>
            <a:ext cx="376411" cy="341558"/>
          </a:xfrm>
          <a:prstGeom prst="rect">
            <a:avLst/>
          </a:prstGeom>
        </p:spPr>
      </p:pic>
      <p:pic>
        <p:nvPicPr>
          <p:cNvPr id="32" name="Picture 107"/>
          <p:cNvPicPr>
            <a:picLocks noChangeAspect="1"/>
          </p:cNvPicPr>
          <p:nvPr/>
        </p:nvPicPr>
        <p:blipFill>
          <a:blip r:embed="rId7"/>
          <a:stretch>
            <a:fillRect/>
          </a:stretch>
        </p:blipFill>
        <p:spPr>
          <a:xfrm>
            <a:off x="5294964" y="5510851"/>
            <a:ext cx="347502" cy="249958"/>
          </a:xfrm>
          <a:prstGeom prst="rect">
            <a:avLst/>
          </a:prstGeom>
        </p:spPr>
      </p:pic>
      <p:sp>
        <p:nvSpPr>
          <p:cNvPr id="23" name="Rectangle 22"/>
          <p:cNvSpPr/>
          <p:nvPr/>
        </p:nvSpPr>
        <p:spPr>
          <a:xfrm>
            <a:off x="5520956" y="6160501"/>
            <a:ext cx="2484067" cy="246221"/>
          </a:xfrm>
          <a:prstGeom prst="rect">
            <a:avLst/>
          </a:prstGeom>
        </p:spPr>
        <p:txBody>
          <a:bodyPr wrap="square">
            <a:spAutoFit/>
          </a:bodyPr>
          <a:lstStyle/>
          <a:p>
            <a:r>
              <a:rPr lang="en-CA" sz="1000" dirty="0" smtClean="0"/>
              <a:t>– Travis Kalanick, CEO, </a:t>
            </a:r>
            <a:r>
              <a:rPr lang="en-CA" sz="1000" dirty="0"/>
              <a:t>U</a:t>
            </a:r>
            <a:r>
              <a:rPr lang="en-CA" sz="1000" dirty="0" smtClean="0"/>
              <a:t>ber</a:t>
            </a:r>
            <a:endParaRPr lang="en-CA" sz="1000" dirty="0"/>
          </a:p>
        </p:txBody>
      </p:sp>
    </p:spTree>
    <p:extLst>
      <p:ext uri="{BB962C8B-B14F-4D97-AF65-F5344CB8AC3E}">
        <p14:creationId xmlns:p14="http://schemas.microsoft.com/office/powerpoint/2010/main" val="18213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numbers don’t lie; adopt text-based service to increase engagement and improve customer loyalty</a:t>
            </a:r>
          </a:p>
        </p:txBody>
      </p:sp>
      <p:sp>
        <p:nvSpPr>
          <p:cNvPr id="3" name="Rectangle 2"/>
          <p:cNvSpPr/>
          <p:nvPr/>
        </p:nvSpPr>
        <p:spPr>
          <a:xfrm>
            <a:off x="261938" y="1318928"/>
            <a:ext cx="8620125" cy="783869"/>
          </a:xfrm>
          <a:prstGeom prst="rect">
            <a:avLst/>
          </a:prstGeom>
          <a:solidFill>
            <a:schemeClr val="accent3">
              <a:lumMod val="40000"/>
              <a:lumOff val="60000"/>
            </a:schemeClr>
          </a:solidFill>
        </p:spPr>
        <p:txBody>
          <a:bodyPr wrap="square">
            <a:spAutoFit/>
          </a:bodyPr>
          <a:lstStyle/>
          <a:p>
            <a:pPr>
              <a:lnSpc>
                <a:spcPct val="107000"/>
              </a:lnSpc>
              <a:spcAft>
                <a:spcPts val="800"/>
              </a:spcAft>
            </a:pPr>
            <a:r>
              <a:rPr lang="en-CA" sz="1400" dirty="0">
                <a:solidFill>
                  <a:srgbClr val="333333"/>
                </a:solidFill>
                <a:ea typeface="Calibri" panose="020F0502020204030204" pitchFamily="34" charset="0"/>
                <a:cs typeface="Times New Roman" panose="02020603050405020304" pitchFamily="18" charset="0"/>
              </a:rPr>
              <a:t>Text messaging services and applications have greater engagement than email; service-related texts are more likely to be read and quickly replied to. They reduce costs, turning expensive phone engagements into scalable, repeatable service workflows. Finally, they increase customers’ perceptions of your firm.</a:t>
            </a:r>
          </a:p>
        </p:txBody>
      </p:sp>
      <p:grpSp>
        <p:nvGrpSpPr>
          <p:cNvPr id="7" name="Group 6"/>
          <p:cNvGrpSpPr/>
          <p:nvPr/>
        </p:nvGrpSpPr>
        <p:grpSpPr>
          <a:xfrm>
            <a:off x="228316" y="2283779"/>
            <a:ext cx="4122735" cy="3674560"/>
            <a:chOff x="4754564" y="2333566"/>
            <a:chExt cx="4122735" cy="3674560"/>
          </a:xfrm>
        </p:grpSpPr>
        <p:grpSp>
          <p:nvGrpSpPr>
            <p:cNvPr id="6" name="Group 5"/>
            <p:cNvGrpSpPr/>
            <p:nvPr/>
          </p:nvGrpSpPr>
          <p:grpSpPr>
            <a:xfrm>
              <a:off x="4803872" y="4872419"/>
              <a:ext cx="4073427" cy="1015663"/>
              <a:chOff x="4803872" y="2309008"/>
              <a:chExt cx="4073427" cy="1015663"/>
            </a:xfrm>
          </p:grpSpPr>
          <p:sp>
            <p:nvSpPr>
              <p:cNvPr id="29" name="Rectangle 28"/>
              <p:cNvSpPr/>
              <p:nvPr/>
            </p:nvSpPr>
            <p:spPr>
              <a:xfrm>
                <a:off x="6494685" y="2448701"/>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responded to in less than three minutes.</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30" name="Half Frame 29"/>
              <p:cNvSpPr/>
              <p:nvPr/>
            </p:nvSpPr>
            <p:spPr>
              <a:xfrm>
                <a:off x="4803872" y="240608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47" name="Half Frame 46"/>
              <p:cNvSpPr/>
              <p:nvPr/>
            </p:nvSpPr>
            <p:spPr>
              <a:xfrm rot="10800000">
                <a:off x="8563547" y="2986856"/>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4" name="TextBox 3"/>
              <p:cNvSpPr txBox="1"/>
              <p:nvPr/>
            </p:nvSpPr>
            <p:spPr>
              <a:xfrm>
                <a:off x="4887966" y="2309008"/>
                <a:ext cx="1725152" cy="1015663"/>
              </a:xfrm>
              <a:prstGeom prst="rect">
                <a:avLst/>
              </a:prstGeom>
            </p:spPr>
            <p:txBody>
              <a:bodyPr wrap="none" rtlCol="0">
                <a:spAutoFit/>
              </a:bodyPr>
              <a:lstStyle/>
              <a:p>
                <a:r>
                  <a:rPr lang="en-CA" sz="6000" b="1" dirty="0" smtClean="0">
                    <a:solidFill>
                      <a:schemeClr val="accent2"/>
                    </a:solidFill>
                  </a:rPr>
                  <a:t>90%</a:t>
                </a:r>
              </a:p>
            </p:txBody>
          </p:sp>
        </p:grpSp>
        <p:grpSp>
          <p:nvGrpSpPr>
            <p:cNvPr id="5" name="Group 4"/>
            <p:cNvGrpSpPr/>
            <p:nvPr/>
          </p:nvGrpSpPr>
          <p:grpSpPr>
            <a:xfrm>
              <a:off x="4803872" y="2333566"/>
              <a:ext cx="4073427" cy="1015663"/>
              <a:chOff x="4803872" y="3360802"/>
              <a:chExt cx="4073427" cy="1015663"/>
            </a:xfrm>
          </p:grpSpPr>
          <p:sp>
            <p:nvSpPr>
              <p:cNvPr id="48" name="Rectangle 47"/>
              <p:cNvSpPr/>
              <p:nvPr/>
            </p:nvSpPr>
            <p:spPr>
              <a:xfrm>
                <a:off x="6494685" y="3500495"/>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read, versus an open rate of 20% for email.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49" name="Half Frame 48"/>
              <p:cNvSpPr/>
              <p:nvPr/>
            </p:nvSpPr>
            <p:spPr>
              <a:xfrm>
                <a:off x="4803872" y="3457874"/>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50" name="Half Frame 49"/>
              <p:cNvSpPr/>
              <p:nvPr/>
            </p:nvSpPr>
            <p:spPr>
              <a:xfrm rot="10800000">
                <a:off x="8563547" y="4062471"/>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52" name="TextBox 51"/>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98%</a:t>
                </a:r>
              </a:p>
            </p:txBody>
          </p:sp>
        </p:grpSp>
        <p:sp>
          <p:nvSpPr>
            <p:cNvPr id="57" name="Rectangle 56"/>
            <p:cNvSpPr/>
            <p:nvPr/>
          </p:nvSpPr>
          <p:spPr>
            <a:xfrm>
              <a:off x="4765087" y="3258952"/>
              <a:ext cx="1673856"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3"/>
                </a:rPr>
                <a:t>Mobile Marketing Watch</a:t>
              </a:r>
              <a:endParaRPr lang="en-CA" sz="800" dirty="0">
                <a:solidFill>
                  <a:srgbClr val="333333"/>
                </a:solidFill>
              </a:endParaRPr>
            </a:p>
          </p:txBody>
        </p:sp>
        <p:grpSp>
          <p:nvGrpSpPr>
            <p:cNvPr id="58" name="Group 57"/>
            <p:cNvGrpSpPr/>
            <p:nvPr/>
          </p:nvGrpSpPr>
          <p:grpSpPr>
            <a:xfrm>
              <a:off x="4887966" y="3626017"/>
              <a:ext cx="3989333" cy="1031031"/>
              <a:chOff x="4887966" y="3360802"/>
              <a:chExt cx="3989333" cy="1031031"/>
            </a:xfrm>
          </p:grpSpPr>
          <p:sp>
            <p:nvSpPr>
              <p:cNvPr id="59" name="Rectangle 58"/>
              <p:cNvSpPr/>
              <p:nvPr/>
            </p:nvSpPr>
            <p:spPr>
              <a:xfrm>
                <a:off x="6494685" y="3607964"/>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responded to, versus 6% for email.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62" name="TextBox 61"/>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45%</a:t>
                </a:r>
              </a:p>
            </p:txBody>
          </p:sp>
        </p:grpSp>
        <p:sp>
          <p:nvSpPr>
            <p:cNvPr id="63" name="Rectangle 62"/>
            <p:cNvSpPr/>
            <p:nvPr/>
          </p:nvSpPr>
          <p:spPr>
            <a:xfrm>
              <a:off x="4765087" y="5792682"/>
              <a:ext cx="126348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4"/>
                </a:rPr>
                <a:t>Connect Mogul</a:t>
              </a:r>
              <a:endParaRPr lang="en-CA" sz="800" dirty="0">
                <a:solidFill>
                  <a:srgbClr val="333333"/>
                </a:solidFill>
              </a:endParaRPr>
            </a:p>
          </p:txBody>
        </p:sp>
        <p:sp>
          <p:nvSpPr>
            <p:cNvPr id="65" name="Rectangle 64"/>
            <p:cNvSpPr/>
            <p:nvPr/>
          </p:nvSpPr>
          <p:spPr>
            <a:xfrm>
              <a:off x="4754564" y="4540813"/>
              <a:ext cx="1515158"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5"/>
                </a:rPr>
                <a:t>Marketing Techblog</a:t>
              </a:r>
              <a:endParaRPr lang="en-CA" sz="800" dirty="0">
                <a:solidFill>
                  <a:srgbClr val="333333"/>
                </a:solidFill>
              </a:endParaRPr>
            </a:p>
          </p:txBody>
        </p:sp>
      </p:grpSp>
      <p:grpSp>
        <p:nvGrpSpPr>
          <p:cNvPr id="56" name="Group 55"/>
          <p:cNvGrpSpPr/>
          <p:nvPr/>
        </p:nvGrpSpPr>
        <p:grpSpPr>
          <a:xfrm>
            <a:off x="4754564" y="2305478"/>
            <a:ext cx="4122735" cy="3692926"/>
            <a:chOff x="4754564" y="2333566"/>
            <a:chExt cx="4122735" cy="3692926"/>
          </a:xfrm>
        </p:grpSpPr>
        <p:grpSp>
          <p:nvGrpSpPr>
            <p:cNvPr id="60" name="Group 59"/>
            <p:cNvGrpSpPr/>
            <p:nvPr/>
          </p:nvGrpSpPr>
          <p:grpSpPr>
            <a:xfrm>
              <a:off x="4803872" y="4872419"/>
              <a:ext cx="4073427" cy="1154073"/>
              <a:chOff x="4803872" y="2309008"/>
              <a:chExt cx="4073427" cy="1154073"/>
            </a:xfrm>
          </p:grpSpPr>
          <p:sp>
            <p:nvSpPr>
              <p:cNvPr id="76" name="Rectangle 75"/>
              <p:cNvSpPr/>
              <p:nvPr/>
            </p:nvSpPr>
            <p:spPr>
              <a:xfrm>
                <a:off x="6494685" y="2448701"/>
                <a:ext cx="2382614" cy="1014380"/>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consumers improve perception and loyalty to organizations with text support.</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7" name="Half Frame 76"/>
              <p:cNvSpPr/>
              <p:nvPr/>
            </p:nvSpPr>
            <p:spPr>
              <a:xfrm>
                <a:off x="4803872" y="240608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8" name="Half Frame 77"/>
              <p:cNvSpPr/>
              <p:nvPr/>
            </p:nvSpPr>
            <p:spPr>
              <a:xfrm rot="10800000">
                <a:off x="8563547" y="2986856"/>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9" name="TextBox 78"/>
              <p:cNvSpPr txBox="1"/>
              <p:nvPr/>
            </p:nvSpPr>
            <p:spPr>
              <a:xfrm>
                <a:off x="4887966" y="2309008"/>
                <a:ext cx="1725152" cy="1015663"/>
              </a:xfrm>
              <a:prstGeom prst="rect">
                <a:avLst/>
              </a:prstGeom>
            </p:spPr>
            <p:txBody>
              <a:bodyPr wrap="none" rtlCol="0">
                <a:spAutoFit/>
              </a:bodyPr>
              <a:lstStyle/>
              <a:p>
                <a:r>
                  <a:rPr lang="en-CA" sz="6000" b="1" dirty="0" smtClean="0">
                    <a:solidFill>
                      <a:schemeClr val="accent2"/>
                    </a:solidFill>
                  </a:rPr>
                  <a:t>64%</a:t>
                </a:r>
              </a:p>
            </p:txBody>
          </p:sp>
        </p:grpSp>
        <p:grpSp>
          <p:nvGrpSpPr>
            <p:cNvPr id="61" name="Group 60"/>
            <p:cNvGrpSpPr/>
            <p:nvPr/>
          </p:nvGrpSpPr>
          <p:grpSpPr>
            <a:xfrm>
              <a:off x="4803872" y="2333566"/>
              <a:ext cx="4073427" cy="1015663"/>
              <a:chOff x="4803872" y="3360802"/>
              <a:chExt cx="4073427" cy="1015663"/>
            </a:xfrm>
          </p:grpSpPr>
          <p:sp>
            <p:nvSpPr>
              <p:cNvPr id="72" name="Rectangle 71"/>
              <p:cNvSpPr/>
              <p:nvPr/>
            </p:nvSpPr>
            <p:spPr>
              <a:xfrm>
                <a:off x="6494685" y="3500495"/>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consumers would prefer to text customer support than call.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3" name="Half Frame 72"/>
              <p:cNvSpPr/>
              <p:nvPr/>
            </p:nvSpPr>
            <p:spPr>
              <a:xfrm>
                <a:off x="4803872" y="3457874"/>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4" name="Half Frame 73"/>
              <p:cNvSpPr/>
              <p:nvPr/>
            </p:nvSpPr>
            <p:spPr>
              <a:xfrm rot="10800000">
                <a:off x="8563547" y="4062471"/>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5" name="TextBox 74"/>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52%</a:t>
                </a:r>
              </a:p>
            </p:txBody>
          </p:sp>
        </p:grpSp>
        <p:sp>
          <p:nvSpPr>
            <p:cNvPr id="64" name="Rectangle 63"/>
            <p:cNvSpPr/>
            <p:nvPr/>
          </p:nvSpPr>
          <p:spPr>
            <a:xfrm>
              <a:off x="4765087" y="3258952"/>
              <a:ext cx="88998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6"/>
                </a:rPr>
                <a:t>eWeek</a:t>
              </a:r>
              <a:endParaRPr lang="en-CA" sz="800" dirty="0">
                <a:solidFill>
                  <a:srgbClr val="333333"/>
                </a:solidFill>
              </a:endParaRPr>
            </a:p>
          </p:txBody>
        </p:sp>
        <p:grpSp>
          <p:nvGrpSpPr>
            <p:cNvPr id="66" name="Group 65"/>
            <p:cNvGrpSpPr/>
            <p:nvPr/>
          </p:nvGrpSpPr>
          <p:grpSpPr>
            <a:xfrm>
              <a:off x="4887966" y="3626017"/>
              <a:ext cx="3989333" cy="1060374"/>
              <a:chOff x="4887966" y="3360802"/>
              <a:chExt cx="3989333" cy="1060374"/>
            </a:xfrm>
          </p:grpSpPr>
          <p:sp>
            <p:nvSpPr>
              <p:cNvPr id="70" name="Rectangle 69"/>
              <p:cNvSpPr/>
              <p:nvPr/>
            </p:nvSpPr>
            <p:spPr>
              <a:xfrm>
                <a:off x="6494685" y="3406796"/>
                <a:ext cx="2382614" cy="1014380"/>
              </a:xfrm>
              <a:prstGeom prst="rect">
                <a:avLst/>
              </a:prstGeom>
            </p:spPr>
            <p:txBody>
              <a:bodyPr wrap="square">
                <a:spAutoFit/>
              </a:bodyPr>
              <a:lstStyle/>
              <a:p>
                <a:pPr>
                  <a:lnSpc>
                    <a:spcPct val="107000"/>
                  </a:lnSpc>
                  <a:spcAft>
                    <a:spcPts val="800"/>
                  </a:spcAft>
                </a:pPr>
                <a:r>
                  <a:rPr lang="en-CA" sz="1400" b="1" dirty="0">
                    <a:solidFill>
                      <a:srgbClr val="29475F"/>
                    </a:solidFill>
                    <a:ea typeface="Calibri" panose="020F0502020204030204" pitchFamily="34" charset="0"/>
                    <a:cs typeface="Times New Roman" panose="02020603050405020304" pitchFamily="18" charset="0"/>
                  </a:rPr>
                  <a:t>i</a:t>
                </a:r>
                <a:r>
                  <a:rPr lang="en-CA" sz="1400" b="1" dirty="0" smtClean="0">
                    <a:solidFill>
                      <a:srgbClr val="29475F"/>
                    </a:solidFill>
                    <a:ea typeface="Calibri" panose="020F0502020204030204" pitchFamily="34" charset="0"/>
                    <a:cs typeface="Times New Roman" panose="02020603050405020304" pitchFamily="18" charset="0"/>
                  </a:rPr>
                  <a:t>s the cost of a complex service inquiry by phone; text reduces to pennies on the dollar.</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1" name="TextBox 70"/>
              <p:cNvSpPr txBox="1"/>
              <p:nvPr/>
            </p:nvSpPr>
            <p:spPr>
              <a:xfrm>
                <a:off x="4887966" y="3360802"/>
                <a:ext cx="1468672" cy="1015663"/>
              </a:xfrm>
              <a:prstGeom prst="rect">
                <a:avLst/>
              </a:prstGeom>
            </p:spPr>
            <p:txBody>
              <a:bodyPr wrap="none" rtlCol="0">
                <a:spAutoFit/>
              </a:bodyPr>
              <a:lstStyle/>
              <a:p>
                <a:r>
                  <a:rPr lang="en-CA" sz="6000" b="1" dirty="0" smtClean="0">
                    <a:solidFill>
                      <a:schemeClr val="accent2"/>
                    </a:solidFill>
                  </a:rPr>
                  <a:t>$20</a:t>
                </a:r>
              </a:p>
            </p:txBody>
          </p:sp>
        </p:grpSp>
        <p:sp>
          <p:nvSpPr>
            <p:cNvPr id="67" name="Rectangle 66"/>
            <p:cNvSpPr/>
            <p:nvPr/>
          </p:nvSpPr>
          <p:spPr>
            <a:xfrm>
              <a:off x="4765087" y="5792682"/>
              <a:ext cx="1042273"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7"/>
                </a:rPr>
                <a:t>Harris Poll</a:t>
              </a:r>
              <a:endParaRPr lang="en-CA" sz="800" dirty="0">
                <a:solidFill>
                  <a:srgbClr val="333333"/>
                </a:solidFill>
              </a:endParaRPr>
            </a:p>
          </p:txBody>
        </p:sp>
        <p:sp>
          <p:nvSpPr>
            <p:cNvPr id="68" name="Rectangle 67"/>
            <p:cNvSpPr/>
            <p:nvPr/>
          </p:nvSpPr>
          <p:spPr>
            <a:xfrm>
              <a:off x="4754564" y="4540813"/>
              <a:ext cx="1063112"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8"/>
                </a:rPr>
                <a:t>OneReach</a:t>
              </a:r>
              <a:endParaRPr lang="en-CA" sz="800" dirty="0">
                <a:solidFill>
                  <a:srgbClr val="333333"/>
                </a:solidFill>
              </a:endParaRPr>
            </a:p>
          </p:txBody>
        </p:sp>
      </p:grpSp>
      <p:sp>
        <p:nvSpPr>
          <p:cNvPr id="80" name="Half Frame 79"/>
          <p:cNvSpPr/>
          <p:nvPr/>
        </p:nvSpPr>
        <p:spPr>
          <a:xfrm>
            <a:off x="261896" y="3686263"/>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1" name="Half Frame 80"/>
          <p:cNvSpPr/>
          <p:nvPr/>
        </p:nvSpPr>
        <p:spPr>
          <a:xfrm rot="10800000">
            <a:off x="4021571" y="4290860"/>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2" name="Half Frame 81"/>
          <p:cNvSpPr/>
          <p:nvPr/>
        </p:nvSpPr>
        <p:spPr>
          <a:xfrm>
            <a:off x="4803872" y="369317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3" name="Half Frame 82"/>
          <p:cNvSpPr/>
          <p:nvPr/>
        </p:nvSpPr>
        <p:spPr>
          <a:xfrm rot="10800000">
            <a:off x="8563547" y="4297767"/>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Tree>
    <p:extLst>
      <p:ext uri="{BB962C8B-B14F-4D97-AF65-F5344CB8AC3E}">
        <p14:creationId xmlns:p14="http://schemas.microsoft.com/office/powerpoint/2010/main" val="2139884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1095375"/>
            <a:ext cx="4851627" cy="5429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257174" y="246063"/>
            <a:ext cx="8620125" cy="877887"/>
          </a:xfrm>
        </p:spPr>
        <p:txBody>
          <a:bodyPr/>
          <a:lstStyle/>
          <a:p>
            <a:r>
              <a:rPr lang="en-CA" dirty="0" smtClean="0"/>
              <a:t>Text-based </a:t>
            </a:r>
            <a:r>
              <a:rPr lang="en-CA" dirty="0"/>
              <a:t>service </a:t>
            </a:r>
            <a:r>
              <a:rPr lang="en-CA" dirty="0" smtClean="0"/>
              <a:t>does </a:t>
            </a:r>
            <a:r>
              <a:rPr lang="en-CA" dirty="0"/>
              <a:t>increase engagement and improve customer </a:t>
            </a:r>
            <a:r>
              <a:rPr lang="en-CA" dirty="0" smtClean="0"/>
              <a:t>loyalty but at </a:t>
            </a:r>
            <a:r>
              <a:rPr lang="en-CA" dirty="0"/>
              <a:t>a</a:t>
            </a:r>
            <a:r>
              <a:rPr lang="en-CA" dirty="0" smtClean="0"/>
              <a:t> cost</a:t>
            </a:r>
            <a:endParaRPr lang="en-CA" dirty="0"/>
          </a:p>
        </p:txBody>
      </p:sp>
      <p:grpSp>
        <p:nvGrpSpPr>
          <p:cNvPr id="3" name="Group 2"/>
          <p:cNvGrpSpPr>
            <a:grpSpLocks noChangeAspect="1"/>
          </p:cNvGrpSpPr>
          <p:nvPr/>
        </p:nvGrpSpPr>
        <p:grpSpPr>
          <a:xfrm>
            <a:off x="275306" y="1532665"/>
            <a:ext cx="2382592" cy="864000"/>
            <a:chOff x="251520" y="1610295"/>
            <a:chExt cx="2011378" cy="729387"/>
          </a:xfrm>
        </p:grpSpPr>
        <p:sp>
          <p:nvSpPr>
            <p:cNvPr id="4" name="Rectangle 3"/>
            <p:cNvSpPr/>
            <p:nvPr/>
          </p:nvSpPr>
          <p:spPr>
            <a:xfrm>
              <a:off x="590286" y="1747799"/>
              <a:ext cx="1672612" cy="454378"/>
            </a:xfrm>
            <a:prstGeom prst="rect">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CA" sz="1400" b="1" dirty="0" smtClean="0">
                  <a:solidFill>
                    <a:schemeClr val="bg1"/>
                  </a:solidFill>
                </a:rPr>
                <a:t>Solution Cost</a:t>
              </a:r>
              <a:endParaRPr lang="en-CA" sz="1400" b="1" dirty="0">
                <a:solidFill>
                  <a:schemeClr val="bg1"/>
                </a:solidFill>
              </a:endParaRPr>
            </a:p>
          </p:txBody>
        </p:sp>
        <p:sp>
          <p:nvSpPr>
            <p:cNvPr id="5" name="Oval 2"/>
            <p:cNvSpPr/>
            <p:nvPr/>
          </p:nvSpPr>
          <p:spPr>
            <a:xfrm>
              <a:off x="251520" y="1610295"/>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97" y="1788723"/>
              <a:ext cx="232831" cy="372530"/>
            </a:xfrm>
            <a:prstGeom prst="rect">
              <a:avLst/>
            </a:prstGeom>
            <a:noFill/>
          </p:spPr>
        </p:pic>
      </p:grpSp>
      <p:grpSp>
        <p:nvGrpSpPr>
          <p:cNvPr id="7" name="Group 6"/>
          <p:cNvGrpSpPr>
            <a:grpSpLocks noChangeAspect="1"/>
          </p:cNvGrpSpPr>
          <p:nvPr/>
        </p:nvGrpSpPr>
        <p:grpSpPr>
          <a:xfrm>
            <a:off x="275306" y="3860494"/>
            <a:ext cx="2382592" cy="864000"/>
            <a:chOff x="3120530" y="1671106"/>
            <a:chExt cx="2011378" cy="729387"/>
          </a:xfrm>
        </p:grpSpPr>
        <p:sp>
          <p:nvSpPr>
            <p:cNvPr id="8" name="Rectangle 7"/>
            <p:cNvSpPr/>
            <p:nvPr/>
          </p:nvSpPr>
          <p:spPr>
            <a:xfrm>
              <a:off x="3459296" y="1808610"/>
              <a:ext cx="1672612" cy="454378"/>
            </a:xfrm>
            <a:prstGeom prst="rect">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CA" sz="1400" b="1" dirty="0" smtClean="0">
                  <a:solidFill>
                    <a:schemeClr val="bg1"/>
                  </a:solidFill>
                </a:rPr>
                <a:t>Resourcing</a:t>
              </a:r>
              <a:endParaRPr lang="en-CA" sz="1400" b="1" dirty="0">
                <a:solidFill>
                  <a:schemeClr val="bg1"/>
                </a:solidFill>
              </a:endParaRPr>
            </a:p>
          </p:txBody>
        </p:sp>
        <p:sp>
          <p:nvSpPr>
            <p:cNvPr id="9" name="Oval 2"/>
            <p:cNvSpPr/>
            <p:nvPr/>
          </p:nvSpPr>
          <p:spPr>
            <a:xfrm>
              <a:off x="3120530" y="1671106"/>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6049" y="1836626"/>
              <a:ext cx="398347" cy="398347"/>
            </a:xfrm>
            <a:prstGeom prst="rect">
              <a:avLst/>
            </a:prstGeom>
          </p:spPr>
        </p:pic>
      </p:grpSp>
      <p:grpSp>
        <p:nvGrpSpPr>
          <p:cNvPr id="16" name="Group 15"/>
          <p:cNvGrpSpPr/>
          <p:nvPr/>
        </p:nvGrpSpPr>
        <p:grpSpPr>
          <a:xfrm>
            <a:off x="5070813" y="1598480"/>
            <a:ext cx="3915713" cy="4372249"/>
            <a:chOff x="5011681" y="2410491"/>
            <a:chExt cx="3915713" cy="4372249"/>
          </a:xfrm>
        </p:grpSpPr>
        <p:grpSp>
          <p:nvGrpSpPr>
            <p:cNvPr id="18" name="Group 17"/>
            <p:cNvGrpSpPr/>
            <p:nvPr/>
          </p:nvGrpSpPr>
          <p:grpSpPr>
            <a:xfrm>
              <a:off x="5011681" y="2410491"/>
              <a:ext cx="3915713" cy="1756228"/>
              <a:chOff x="5011681" y="3437727"/>
              <a:chExt cx="3915713" cy="1756228"/>
            </a:xfrm>
          </p:grpSpPr>
          <p:sp>
            <p:nvSpPr>
              <p:cNvPr id="25" name="Rectangle 24"/>
              <p:cNvSpPr/>
              <p:nvPr/>
            </p:nvSpPr>
            <p:spPr>
              <a:xfrm>
                <a:off x="7124281" y="4082737"/>
                <a:ext cx="1803113" cy="1080424"/>
              </a:xfrm>
              <a:prstGeom prst="rect">
                <a:avLst/>
              </a:prstGeom>
            </p:spPr>
            <p:txBody>
              <a:bodyPr wrap="square">
                <a:spAutoFit/>
              </a:bodyPr>
              <a:lstStyle/>
              <a:p>
                <a:pPr>
                  <a:lnSpc>
                    <a:spcPct val="107000"/>
                  </a:lnSpc>
                  <a:spcAft>
                    <a:spcPts val="800"/>
                  </a:spcAft>
                </a:pPr>
                <a:r>
                  <a:rPr lang="en-CA" sz="1200" b="1" dirty="0" smtClean="0">
                    <a:solidFill>
                      <a:srgbClr val="29475F"/>
                    </a:solidFill>
                    <a:ea typeface="Calibri" panose="020F0502020204030204" pitchFamily="34" charset="0"/>
                    <a:cs typeface="Times New Roman" panose="02020603050405020304" pitchFamily="18" charset="0"/>
                  </a:rPr>
                  <a:t>Average spend per month with </a:t>
                </a:r>
                <a:r>
                  <a:rPr lang="en-CA" sz="1200" b="1" dirty="0">
                    <a:solidFill>
                      <a:srgbClr val="29475F"/>
                    </a:solidFill>
                    <a:ea typeface="Calibri" panose="020F0502020204030204" pitchFamily="34" charset="0"/>
                    <a:cs typeface="Times New Roman" panose="02020603050405020304" pitchFamily="18" charset="0"/>
                  </a:rPr>
                  <a:t>T</a:t>
                </a:r>
                <a:r>
                  <a:rPr lang="en-CA" sz="1200" b="1" dirty="0" smtClean="0">
                    <a:solidFill>
                      <a:srgbClr val="29475F"/>
                    </a:solidFill>
                    <a:ea typeface="Calibri" panose="020F0502020204030204" pitchFamily="34" charset="0"/>
                    <a:cs typeface="Times New Roman" panose="02020603050405020304" pitchFamily="18" charset="0"/>
                  </a:rPr>
                  <a:t>wilio (at 500k texts per month and premium support).</a:t>
                </a:r>
                <a:endParaRPr lang="en-CA" sz="1200" b="1" dirty="0">
                  <a:solidFill>
                    <a:srgbClr val="29475F"/>
                  </a:solidFill>
                  <a:ea typeface="Calibri" panose="020F0502020204030204" pitchFamily="34" charset="0"/>
                  <a:cs typeface="Times New Roman" panose="02020603050405020304" pitchFamily="18" charset="0"/>
                </a:endParaRPr>
              </a:p>
            </p:txBody>
          </p:sp>
          <p:sp>
            <p:nvSpPr>
              <p:cNvPr id="26" name="Half Frame 25"/>
              <p:cNvSpPr>
                <a:spLocks/>
              </p:cNvSpPr>
              <p:nvPr/>
            </p:nvSpPr>
            <p:spPr>
              <a:xfrm>
                <a:off x="5011681" y="3437727"/>
                <a:ext cx="345482" cy="292822"/>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27" name="Half Frame 26"/>
              <p:cNvSpPr>
                <a:spLocks/>
              </p:cNvSpPr>
              <p:nvPr/>
            </p:nvSpPr>
            <p:spPr>
              <a:xfrm rot="10800000">
                <a:off x="8472566" y="4902355"/>
                <a:ext cx="345600" cy="291600"/>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28" name="TextBox 27"/>
              <p:cNvSpPr txBox="1"/>
              <p:nvPr/>
            </p:nvSpPr>
            <p:spPr>
              <a:xfrm>
                <a:off x="5082643" y="3547270"/>
                <a:ext cx="2069797" cy="1107996"/>
              </a:xfrm>
              <a:prstGeom prst="rect">
                <a:avLst/>
              </a:prstGeom>
            </p:spPr>
            <p:txBody>
              <a:bodyPr wrap="none" rtlCol="0">
                <a:spAutoFit/>
              </a:bodyPr>
              <a:lstStyle/>
              <a:p>
                <a:r>
                  <a:rPr lang="en-CA" sz="6600" b="1" dirty="0" smtClean="0">
                    <a:solidFill>
                      <a:schemeClr val="accent2"/>
                    </a:solidFill>
                  </a:rPr>
                  <a:t>$13k</a:t>
                </a:r>
                <a:endParaRPr lang="en-CA" sz="6600" b="1" dirty="0">
                  <a:solidFill>
                    <a:schemeClr val="accent2"/>
                  </a:solidFill>
                </a:endParaRPr>
              </a:p>
            </p:txBody>
          </p:sp>
        </p:grpSp>
        <p:sp>
          <p:nvSpPr>
            <p:cNvPr id="19" name="Rectangle 18"/>
            <p:cNvSpPr/>
            <p:nvPr/>
          </p:nvSpPr>
          <p:spPr>
            <a:xfrm>
              <a:off x="5233966" y="3686694"/>
              <a:ext cx="83067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4"/>
                </a:rPr>
                <a:t>Twilio</a:t>
              </a:r>
              <a:endParaRPr lang="en-CA" sz="800" dirty="0">
                <a:solidFill>
                  <a:srgbClr val="333333"/>
                </a:solidFill>
              </a:endParaRPr>
            </a:p>
          </p:txBody>
        </p:sp>
        <p:grpSp>
          <p:nvGrpSpPr>
            <p:cNvPr id="20" name="Group 19"/>
            <p:cNvGrpSpPr/>
            <p:nvPr/>
          </p:nvGrpSpPr>
          <p:grpSpPr>
            <a:xfrm>
              <a:off x="5082643" y="4597526"/>
              <a:ext cx="3397958" cy="1990802"/>
              <a:chOff x="5082643" y="4332311"/>
              <a:chExt cx="3397958" cy="1990802"/>
            </a:xfrm>
          </p:grpSpPr>
          <p:sp>
            <p:nvSpPr>
              <p:cNvPr id="23" name="Rectangle 22"/>
              <p:cNvSpPr/>
              <p:nvPr/>
            </p:nvSpPr>
            <p:spPr>
              <a:xfrm>
                <a:off x="5082643" y="5440307"/>
                <a:ext cx="3397958" cy="882806"/>
              </a:xfrm>
              <a:prstGeom prst="rect">
                <a:avLst/>
              </a:prstGeom>
            </p:spPr>
            <p:txBody>
              <a:bodyPr wrap="square">
                <a:spAutoFit/>
              </a:bodyPr>
              <a:lstStyle/>
              <a:p>
                <a:pPr>
                  <a:lnSpc>
                    <a:spcPct val="107000"/>
                  </a:lnSpc>
                  <a:spcAft>
                    <a:spcPts val="800"/>
                  </a:spcAft>
                </a:pPr>
                <a:r>
                  <a:rPr lang="en-CA" sz="1200" b="1" dirty="0" smtClean="0">
                    <a:solidFill>
                      <a:srgbClr val="29475F"/>
                    </a:solidFill>
                    <a:ea typeface="Calibri" panose="020F0502020204030204" pitchFamily="34" charset="0"/>
                    <a:cs typeface="Times New Roman" panose="02020603050405020304" pitchFamily="18" charset="0"/>
                  </a:rPr>
                  <a:t>Estimated </a:t>
                </a:r>
                <a:r>
                  <a:rPr lang="en-CA" sz="1200" b="1" dirty="0">
                    <a:solidFill>
                      <a:srgbClr val="29475F"/>
                    </a:solidFill>
                    <a:ea typeface="Calibri" panose="020F0502020204030204" pitchFamily="34" charset="0"/>
                    <a:cs typeface="Times New Roman" panose="02020603050405020304" pitchFamily="18" charset="0"/>
                  </a:rPr>
                  <a:t>maintenance cost for a medium-sized enterprise application </a:t>
                </a:r>
                <a:r>
                  <a:rPr lang="en-CA" sz="1200" b="1" dirty="0" smtClean="0">
                    <a:solidFill>
                      <a:srgbClr val="29475F"/>
                    </a:solidFill>
                    <a:ea typeface="Calibri" panose="020F0502020204030204" pitchFamily="34" charset="0"/>
                    <a:cs typeface="Times New Roman" panose="02020603050405020304" pitchFamily="18" charset="0"/>
                  </a:rPr>
                  <a:t>project per month </a:t>
                </a:r>
                <a:r>
                  <a:rPr lang="en-CA" sz="1200" b="1" dirty="0">
                    <a:solidFill>
                      <a:srgbClr val="29475F"/>
                    </a:solidFill>
                    <a:ea typeface="Calibri" panose="020F0502020204030204" pitchFamily="34" charset="0"/>
                    <a:cs typeface="Times New Roman" panose="02020603050405020304" pitchFamily="18" charset="0"/>
                  </a:rPr>
                  <a:t>– and a larger project ranges as high as $25,000 per month</a:t>
                </a:r>
                <a:r>
                  <a:rPr lang="en-CA" sz="1200" b="1" dirty="0" smtClean="0">
                    <a:solidFill>
                      <a:srgbClr val="29475F"/>
                    </a:solidFill>
                    <a:ea typeface="Calibri" panose="020F0502020204030204" pitchFamily="34" charset="0"/>
                    <a:cs typeface="Times New Roman" panose="02020603050405020304" pitchFamily="18" charset="0"/>
                  </a:rPr>
                  <a:t>. </a:t>
                </a:r>
                <a:endParaRPr lang="en-CA" sz="1200" b="1" dirty="0">
                  <a:solidFill>
                    <a:srgbClr val="29475F"/>
                  </a:solidFill>
                  <a:ea typeface="Calibri" panose="020F0502020204030204" pitchFamily="34" charset="0"/>
                  <a:cs typeface="Times New Roman" panose="02020603050405020304" pitchFamily="18" charset="0"/>
                </a:endParaRPr>
              </a:p>
            </p:txBody>
          </p:sp>
          <p:sp>
            <p:nvSpPr>
              <p:cNvPr id="24" name="TextBox 23"/>
              <p:cNvSpPr txBox="1"/>
              <p:nvPr/>
            </p:nvSpPr>
            <p:spPr>
              <a:xfrm>
                <a:off x="5367244" y="4332311"/>
                <a:ext cx="3012363" cy="1107996"/>
              </a:xfrm>
              <a:prstGeom prst="rect">
                <a:avLst/>
              </a:prstGeom>
            </p:spPr>
            <p:txBody>
              <a:bodyPr wrap="none" rtlCol="0">
                <a:spAutoFit/>
              </a:bodyPr>
              <a:lstStyle/>
              <a:p>
                <a:r>
                  <a:rPr lang="en-CA" sz="6600" b="1" dirty="0" smtClean="0">
                    <a:solidFill>
                      <a:schemeClr val="accent2"/>
                    </a:solidFill>
                  </a:rPr>
                  <a:t>$5–10k</a:t>
                </a:r>
              </a:p>
            </p:txBody>
          </p:sp>
        </p:grpSp>
        <p:sp>
          <p:nvSpPr>
            <p:cNvPr id="22" name="Rectangle 21"/>
            <p:cNvSpPr/>
            <p:nvPr/>
          </p:nvSpPr>
          <p:spPr>
            <a:xfrm>
              <a:off x="7674900" y="6567296"/>
              <a:ext cx="1072730"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5"/>
                </a:rPr>
                <a:t>Comentum</a:t>
              </a:r>
              <a:endParaRPr lang="en-CA" sz="800" dirty="0">
                <a:solidFill>
                  <a:srgbClr val="333333"/>
                </a:solidFill>
              </a:endParaRPr>
            </a:p>
          </p:txBody>
        </p:sp>
      </p:grpSp>
      <p:sp>
        <p:nvSpPr>
          <p:cNvPr id="36" name="TextBox 35"/>
          <p:cNvSpPr txBox="1"/>
          <p:nvPr/>
        </p:nvSpPr>
        <p:spPr>
          <a:xfrm>
            <a:off x="1084036" y="2352187"/>
            <a:ext cx="3700699" cy="1231106"/>
          </a:xfrm>
          <a:prstGeom prst="rect">
            <a:avLst/>
          </a:prstGeom>
        </p:spPr>
        <p:txBody>
          <a:bodyPr wrap="square" rtlCol="0">
            <a:spAutoFit/>
          </a:bodyPr>
          <a:lstStyle/>
          <a:p>
            <a:pPr lvl="0"/>
            <a:r>
              <a:rPr lang="en-CA" sz="1400" dirty="0">
                <a:solidFill>
                  <a:schemeClr val="bg1"/>
                </a:solidFill>
              </a:rPr>
              <a:t>While most pricing figures in the text service space appear small, due to the volume of text messages being sent per month, the fees can quickly add up.  </a:t>
            </a:r>
          </a:p>
          <a:p>
            <a:endParaRPr lang="en-CA" b="1" i="1" dirty="0" smtClean="0"/>
          </a:p>
        </p:txBody>
      </p:sp>
      <p:sp>
        <p:nvSpPr>
          <p:cNvPr id="38" name="TextBox 37"/>
          <p:cNvSpPr txBox="1"/>
          <p:nvPr/>
        </p:nvSpPr>
        <p:spPr>
          <a:xfrm>
            <a:off x="1084035" y="4608149"/>
            <a:ext cx="3700699" cy="1815882"/>
          </a:xfrm>
          <a:prstGeom prst="rect">
            <a:avLst/>
          </a:prstGeom>
        </p:spPr>
        <p:txBody>
          <a:bodyPr wrap="square" rtlCol="0">
            <a:spAutoFit/>
          </a:bodyPr>
          <a:lstStyle/>
          <a:p>
            <a:pPr lvl="0"/>
            <a:r>
              <a:rPr lang="en-CA" sz="1400" dirty="0">
                <a:solidFill>
                  <a:schemeClr val="bg1"/>
                </a:solidFill>
              </a:rPr>
              <a:t>Most solutions will be based off an API and will require time from IT to deploy as well as maintain the solution.</a:t>
            </a:r>
          </a:p>
          <a:p>
            <a:pPr lvl="0"/>
            <a:endParaRPr lang="en-CA" sz="1400" dirty="0">
              <a:solidFill>
                <a:schemeClr val="bg1"/>
              </a:solidFill>
            </a:endParaRPr>
          </a:p>
          <a:p>
            <a:pPr lvl="0"/>
            <a:r>
              <a:rPr lang="en-CA" sz="1400" dirty="0">
                <a:solidFill>
                  <a:schemeClr val="bg1"/>
                </a:solidFill>
              </a:rPr>
              <a:t>Additionally, the solution </a:t>
            </a:r>
            <a:r>
              <a:rPr lang="en-CA" sz="1400" dirty="0" smtClean="0">
                <a:solidFill>
                  <a:schemeClr val="bg1"/>
                </a:solidFill>
              </a:rPr>
              <a:t>will also </a:t>
            </a:r>
            <a:r>
              <a:rPr lang="en-CA" sz="1400" dirty="0">
                <a:solidFill>
                  <a:schemeClr val="bg1"/>
                </a:solidFill>
              </a:rPr>
              <a:t>require </a:t>
            </a:r>
            <a:r>
              <a:rPr lang="en-CA" sz="1400" dirty="0" smtClean="0">
                <a:solidFill>
                  <a:schemeClr val="bg1"/>
                </a:solidFill>
              </a:rPr>
              <a:t>additional service </a:t>
            </a:r>
            <a:r>
              <a:rPr lang="en-CA" sz="1400" dirty="0">
                <a:solidFill>
                  <a:schemeClr val="bg1"/>
                </a:solidFill>
              </a:rPr>
              <a:t>reps as the messages can only be automated to a certain extent. </a:t>
            </a:r>
          </a:p>
          <a:p>
            <a:endParaRPr lang="en-CA" sz="1400" b="1" i="1" dirty="0" smtClean="0"/>
          </a:p>
        </p:txBody>
      </p:sp>
    </p:spTree>
    <p:extLst>
      <p:ext uri="{BB962C8B-B14F-4D97-AF65-F5344CB8AC3E}">
        <p14:creationId xmlns:p14="http://schemas.microsoft.com/office/powerpoint/2010/main" val="20346113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2647</Words>
  <Application>Microsoft Office PowerPoint</Application>
  <PresentationFormat>On-screen Show (4:3)</PresentationFormat>
  <Paragraphs>260</Paragraphs>
  <Slides>15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3" baseType="lpstr">
      <vt:lpstr>Arial</vt:lpstr>
      <vt:lpstr>Calibri</vt:lpstr>
      <vt:lpstr>Georgia</vt:lpstr>
      <vt:lpstr>Open Sans</vt:lpstr>
      <vt:lpstr>Times New Roman</vt:lpstr>
      <vt:lpstr>Wingdings</vt:lpstr>
      <vt:lpstr>Theme1</vt:lpstr>
      <vt:lpstr>PowerPoint Presentation</vt:lpstr>
      <vt:lpstr>PowerPoint Presentation</vt:lpstr>
      <vt:lpstr>Our understanding of the problem</vt:lpstr>
      <vt:lpstr>Executive summary</vt:lpstr>
      <vt:lpstr>Providing text-based customer service sits within the overall context of a Customer Experience Management (CXM) strategy</vt:lpstr>
      <vt:lpstr>Texting is a ubiquitous part of consumers’ lives, but very few organizations have successfully capitalized on it</vt:lpstr>
      <vt:lpstr>PowerPoint Presentation</vt:lpstr>
      <vt:lpstr>The numbers don’t lie; adopt text-based service to increase engagement and improve customer loyalty</vt:lpstr>
      <vt:lpstr>Text-based service does increase engagement and improve customer loyalty but at a cost</vt:lpstr>
      <vt:lpstr>Leverage Info-Tech’s approach to succeed with text-based customer support</vt:lpstr>
      <vt:lpstr>Use Info-Tech’s three-phase approach to enabling text-based customer support</vt:lpstr>
      <vt:lpstr>Use these icons to help direct you as you navigate this research </vt:lpstr>
      <vt:lpstr>Info-Tech offers various levels of support to best suit your needs</vt:lpstr>
      <vt:lpstr>Drive Customer Convenience by Enabling Text-Based Customer Support: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2016-10-11T19:15:27Z</dcterms:created>
  <dcterms:modified xsi:type="dcterms:W3CDTF">2016-10-11T20:38:39Z</dcterms:modified>
</cp:coreProperties>
</file>