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5" r:id="rId1"/>
    <p:sldMasterId id="2147483802" r:id="rId2"/>
    <p:sldMasterId id="2147483821" r:id="rId3"/>
  </p:sldMasterIdLst>
  <p:notesMasterIdLst>
    <p:notesMasterId r:id="rId24"/>
  </p:notesMasterIdLst>
  <p:handoutMasterIdLst>
    <p:handoutMasterId r:id="rId25"/>
  </p:handoutMasterIdLst>
  <p:sldIdLst>
    <p:sldId id="726" r:id="rId4"/>
    <p:sldId id="525" r:id="rId5"/>
    <p:sldId id="728" r:id="rId6"/>
    <p:sldId id="982" r:id="rId7"/>
    <p:sldId id="819" r:id="rId8"/>
    <p:sldId id="984" r:id="rId9"/>
    <p:sldId id="985" r:id="rId10"/>
    <p:sldId id="986" r:id="rId11"/>
    <p:sldId id="987" r:id="rId12"/>
    <p:sldId id="988" r:id="rId13"/>
    <p:sldId id="990" r:id="rId14"/>
    <p:sldId id="991" r:id="rId15"/>
    <p:sldId id="992" r:id="rId16"/>
    <p:sldId id="993" r:id="rId17"/>
    <p:sldId id="994" r:id="rId18"/>
    <p:sldId id="995" r:id="rId19"/>
    <p:sldId id="996" r:id="rId20"/>
    <p:sldId id="761" r:id="rId21"/>
    <p:sldId id="762" r:id="rId22"/>
    <p:sldId id="763" r:id="rId23"/>
  </p:sldIdLst>
  <p:sldSz cx="9144000" cy="6858000" type="screen4x3"/>
  <p:notesSz cx="6858000" cy="9144000"/>
  <p:custShowLst>
    <p:custShow name="Custom Show 1" id="0">
      <p:sldLst/>
    </p:custShow>
  </p:custShowLst>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3" name="Author" initials="A" lastIdx="0" clrIdx="1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2D2"/>
    <a:srgbClr val="CFCFCF"/>
    <a:srgbClr val="243F54"/>
    <a:srgbClr val="BCD2E2"/>
    <a:srgbClr val="D9A210"/>
    <a:srgbClr val="29475F"/>
    <a:srgbClr val="FF0000"/>
    <a:srgbClr val="F6D882"/>
    <a:srgbClr val="339933"/>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96652" autoAdjust="0"/>
  </p:normalViewPr>
  <p:slideViewPr>
    <p:cSldViewPr snapToGrid="0">
      <p:cViewPr varScale="1">
        <p:scale>
          <a:sx n="116" d="100"/>
          <a:sy n="116" d="100"/>
        </p:scale>
        <p:origin x="2244"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674"/>
    </p:cViewPr>
  </p:sorterViewPr>
  <p:notesViewPr>
    <p:cSldViewPr snapToGrid="0">
      <p:cViewPr varScale="1">
        <p:scale>
          <a:sx n="90" d="100"/>
          <a:sy n="90" d="100"/>
        </p:scale>
        <p:origin x="369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Change in Revenue Growth Outlook</c:v>
                </c:pt>
              </c:strCache>
            </c:strRef>
          </c:tx>
          <c:spPr>
            <a:solidFill>
              <a:schemeClr val="accent1"/>
            </a:solidFill>
            <a:ln>
              <a:noFill/>
            </a:ln>
            <a:effectLst/>
          </c:spPr>
          <c:invertIfNegative val="0"/>
          <c:dPt>
            <c:idx val="2"/>
            <c:invertIfNegative val="0"/>
            <c:bubble3D val="0"/>
            <c:spPr>
              <a:solidFill>
                <a:schemeClr val="accent2"/>
              </a:solidFill>
              <a:ln>
                <a:noFill/>
              </a:ln>
              <a:effectLst/>
            </c:spPr>
          </c:dPt>
          <c:cat>
            <c:strRef>
              <c:f>Sheet1!$A$3:$A$5</c:f>
              <c:strCache>
                <c:ptCount val="3"/>
                <c:pt idx="0">
                  <c:v>2013-2014</c:v>
                </c:pt>
                <c:pt idx="1">
                  <c:v>2014-2015</c:v>
                </c:pt>
                <c:pt idx="2">
                  <c:v>2015-2016</c:v>
                </c:pt>
              </c:strCache>
            </c:strRef>
          </c:cat>
          <c:val>
            <c:numRef>
              <c:f>Sheet1!$C$3:$C$5</c:f>
              <c:numCache>
                <c:formatCode>General</c:formatCode>
                <c:ptCount val="3"/>
                <c:pt idx="0">
                  <c:v>0.2</c:v>
                </c:pt>
                <c:pt idx="1">
                  <c:v>0.27777777777777801</c:v>
                </c:pt>
                <c:pt idx="2">
                  <c:v>-0.282608695652174</c:v>
                </c:pt>
              </c:numCache>
            </c:numRef>
          </c:val>
        </c:ser>
        <c:dLbls>
          <c:showLegendKey val="0"/>
          <c:showVal val="0"/>
          <c:showCatName val="0"/>
          <c:showSerName val="0"/>
          <c:showPercent val="0"/>
          <c:showBubbleSize val="0"/>
        </c:dLbls>
        <c:gapWidth val="219"/>
        <c:overlap val="-27"/>
        <c:axId val="180565712"/>
        <c:axId val="180566104"/>
      </c:barChart>
      <c:catAx>
        <c:axId val="180565712"/>
        <c:scaling>
          <c:orientation val="minMax"/>
        </c:scaling>
        <c:delete val="1"/>
        <c:axPos val="b"/>
        <c:numFmt formatCode="General" sourceLinked="1"/>
        <c:majorTickMark val="none"/>
        <c:minorTickMark val="none"/>
        <c:tickLblPos val="nextTo"/>
        <c:crossAx val="180566104"/>
        <c:crosses val="autoZero"/>
        <c:auto val="0"/>
        <c:lblAlgn val="ctr"/>
        <c:lblOffset val="100"/>
        <c:noMultiLvlLbl val="0"/>
      </c:catAx>
      <c:valAx>
        <c:axId val="1805661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565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243984167140901"/>
          <c:y val="4.9033467494761E-2"/>
          <c:w val="0.83756015832859099"/>
          <c:h val="0.77659627547601995"/>
        </c:manualLayout>
      </c:layout>
      <c:lineChart>
        <c:grouping val="standard"/>
        <c:varyColors val="0"/>
        <c:ser>
          <c:idx val="0"/>
          <c:order val="0"/>
          <c:tx>
            <c:strRef>
              <c:f>Graphs!$B$16</c:f>
              <c:strCache>
                <c:ptCount val="1"/>
                <c:pt idx="0">
                  <c:v>Average of Adjust OpEX</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Graphs!$A$17:$A$21</c:f>
              <c:strCache>
                <c:ptCount val="5"/>
                <c:pt idx="0">
                  <c:v>Jan to Aug-2015</c:v>
                </c:pt>
                <c:pt idx="1">
                  <c:v>Sep-15</c:v>
                </c:pt>
                <c:pt idx="2">
                  <c:v>Oct-15</c:v>
                </c:pt>
                <c:pt idx="3">
                  <c:v>Nov-15</c:v>
                </c:pt>
                <c:pt idx="4">
                  <c:v>Dec-15</c:v>
                </c:pt>
              </c:strCache>
            </c:strRef>
          </c:cat>
          <c:val>
            <c:numRef>
              <c:f>Graphs!$B$17:$B$21</c:f>
              <c:numCache>
                <c:formatCode>0.00%</c:formatCode>
                <c:ptCount val="5"/>
                <c:pt idx="0">
                  <c:v>4.9399999999999999E-2</c:v>
                </c:pt>
                <c:pt idx="1">
                  <c:v>5.45E-2</c:v>
                </c:pt>
                <c:pt idx="2">
                  <c:v>4.5999999999999999E-2</c:v>
                </c:pt>
                <c:pt idx="3">
                  <c:v>3.9100000000000003E-2</c:v>
                </c:pt>
                <c:pt idx="4">
                  <c:v>2.5000000000000001E-2</c:v>
                </c:pt>
              </c:numCache>
            </c:numRef>
          </c:val>
          <c:smooth val="0"/>
        </c:ser>
        <c:dLbls>
          <c:dLblPos val="t"/>
          <c:showLegendKey val="0"/>
          <c:showVal val="1"/>
          <c:showCatName val="0"/>
          <c:showSerName val="0"/>
          <c:showPercent val="0"/>
          <c:showBubbleSize val="0"/>
        </c:dLbls>
        <c:marker val="1"/>
        <c:smooth val="0"/>
        <c:axId val="178898208"/>
        <c:axId val="270847632"/>
      </c:lineChart>
      <c:catAx>
        <c:axId val="17889820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70847632"/>
        <c:crosses val="autoZero"/>
        <c:auto val="1"/>
        <c:lblAlgn val="ctr"/>
        <c:lblOffset val="100"/>
        <c:noMultiLvlLbl val="0"/>
      </c:catAx>
      <c:valAx>
        <c:axId val="270847632"/>
        <c:scaling>
          <c:orientation val="minMax"/>
        </c:scaling>
        <c:delete val="0"/>
        <c:axPos val="l"/>
        <c:numFmt formatCode="0.00%"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889820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006EA4-D462-4253-8FC7-D35175043F19}" type="datetimeFigureOut">
              <a:rPr lang="en-US" smtClean="0"/>
              <a:t>10/7/2016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2DA24A-F480-4AA7-ACF1-F7D1E577F358}" type="slidenum">
              <a:rPr lang="en-US" smtClean="0"/>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1B6C9-DAE3-4E7B-AB3C-9473EC02D78D}" type="datetimeFigureOut">
              <a:rPr lang="en-US" smtClean="0"/>
              <a:t>10/7/2016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1ACBD-245E-4A24-AC78-063168A88622}" type="slidenum">
              <a:rPr lang="en-US" smtClean="0"/>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172319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118591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277905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619794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414152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3897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2600846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973368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8015481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0" y="6090047"/>
            <a:ext cx="9144000" cy="767953"/>
            <a:chOff x="0" y="6090047"/>
            <a:chExt cx="9144000" cy="767953"/>
          </a:xfrm>
        </p:grpSpPr>
        <p:sp>
          <p:nvSpPr>
            <p:cNvPr id="29" name="Rectangle 28"/>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1997-2016 </a:t>
              </a:r>
              <a:r>
                <a:rPr lang="en-CA" sz="800" dirty="0">
                  <a:solidFill>
                    <a:srgbClr val="ADB7C3"/>
                  </a:solidFill>
                </a:rPr>
                <a:t>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Tree>
    <p:extLst>
      <p:ext uri="{BB962C8B-B14F-4D97-AF65-F5344CB8AC3E}">
        <p14:creationId xmlns:p14="http://schemas.microsoft.com/office/powerpoint/2010/main" val="35440285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779088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Case study title</a:t>
            </a:r>
            <a:endParaRPr lang="en-CA" dirty="0"/>
          </a:p>
        </p:txBody>
      </p:sp>
    </p:spTree>
    <p:extLst>
      <p:ext uri="{BB962C8B-B14F-4D97-AF65-F5344CB8AC3E}">
        <p14:creationId xmlns:p14="http://schemas.microsoft.com/office/powerpoint/2010/main" val="1924518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1997-2015 </a:t>
              </a:r>
              <a:r>
                <a:rPr lang="en-CA" sz="800" dirty="0">
                  <a:solidFill>
                    <a:srgbClr val="ADB7C3"/>
                  </a:solidFill>
                </a:rPr>
                <a:t>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chemeClr val="accent1"/>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smtClean="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smtClean="0">
                <a:solidFill>
                  <a:schemeClr val="accent1"/>
                </a:solidFill>
              </a:rPr>
              <a:t>PHASE</a:t>
            </a:r>
            <a:endParaRPr lang="en-CA" sz="4400" b="1" dirty="0">
              <a:solidFill>
                <a:schemeClr val="accent1"/>
              </a:solidFill>
            </a:endParaRP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smtClean="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smtClean="0"/>
              <a:t>Blueprint Title</a:t>
            </a:r>
            <a:endParaRPr lang="en-CA" dirty="0"/>
          </a:p>
        </p:txBody>
      </p:sp>
    </p:spTree>
    <p:extLst>
      <p:ext uri="{BB962C8B-B14F-4D97-AF65-F5344CB8AC3E}">
        <p14:creationId xmlns:p14="http://schemas.microsoft.com/office/powerpoint/2010/main" val="21292351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17" name="Rectangle 16"/>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summary</a:t>
            </a:r>
            <a:endParaRPr lang="en-US" dirty="0"/>
          </a:p>
        </p:txBody>
      </p:sp>
      <p:sp>
        <p:nvSpPr>
          <p:cNvPr id="9" name="Rectangle 8"/>
          <p:cNvSpPr/>
          <p:nvPr userDrawn="1"/>
        </p:nvSpPr>
        <p:spPr>
          <a:xfrm>
            <a:off x="255868" y="5469835"/>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1" name="Rectangle 10"/>
          <p:cNvSpPr/>
          <p:nvPr userDrawn="1"/>
        </p:nvSpPr>
        <p:spPr>
          <a:xfrm>
            <a:off x="255868" y="3504361"/>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20" name="Text Placeholder 19"/>
          <p:cNvSpPr>
            <a:spLocks noGrp="1"/>
          </p:cNvSpPr>
          <p:nvPr userDrawn="1">
            <p:ph type="body" sz="quarter" idx="10"/>
          </p:nvPr>
        </p:nvSpPr>
        <p:spPr>
          <a:xfrm>
            <a:off x="247848" y="1535364"/>
            <a:ext cx="5257800" cy="145003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8" y="3853640"/>
            <a:ext cx="5257800"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55868" y="5782653"/>
            <a:ext cx="8623607"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grpSp>
        <p:nvGrpSpPr>
          <p:cNvPr id="28" name="Group 27"/>
          <p:cNvGrpSpPr/>
          <p:nvPr/>
        </p:nvGrpSpPr>
        <p:grpSpPr>
          <a:xfrm>
            <a:off x="5736405" y="1210905"/>
            <a:ext cx="3084068" cy="285749"/>
            <a:chOff x="2267744" y="1844804"/>
            <a:chExt cx="3084068" cy="285749"/>
          </a:xfrm>
          <a:solidFill>
            <a:srgbClr val="B0C534"/>
          </a:solidFill>
        </p:grpSpPr>
        <p:sp>
          <p:nvSpPr>
            <p:cNvPr id="31" name="Round Same Side Corner Rectangle 97"/>
            <p:cNvSpPr/>
            <p:nvPr/>
          </p:nvSpPr>
          <p:spPr>
            <a:xfrm>
              <a:off x="2267744" y="1844804"/>
              <a:ext cx="3084068" cy="285749"/>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smtClean="0">
                  <a:solidFill>
                    <a:srgbClr val="FFFFFF"/>
                  </a:solidFill>
                  <a:latin typeface="Georgia"/>
                </a:rPr>
                <a:t>Info-Tech Insight</a:t>
              </a:r>
              <a:endParaRPr lang="en-CA" sz="1100" i="1" dirty="0">
                <a:solidFill>
                  <a:srgbClr val="FFFFFF"/>
                </a:solidFill>
                <a:latin typeface="Georgia"/>
              </a:endParaRPr>
            </a:p>
          </p:txBody>
        </p:sp>
        <p:pic>
          <p:nvPicPr>
            <p:cNvPr id="32" name="Picture 31" descr="insight-sm.wmf"/>
            <p:cNvPicPr>
              <a:picLocks noChangeAspect="1"/>
            </p:cNvPicPr>
            <p:nvPr/>
          </p:nvPicPr>
          <p:blipFill>
            <a:blip r:embed="rId2" cstate="print"/>
            <a:stretch>
              <a:fillRect/>
            </a:stretch>
          </p:blipFill>
          <p:spPr>
            <a:xfrm>
              <a:off x="5043623" y="1889932"/>
              <a:ext cx="240000" cy="180000"/>
            </a:xfrm>
            <a:prstGeom prst="rect">
              <a:avLst/>
            </a:prstGeom>
            <a:solidFill>
              <a:schemeClr val="accent2"/>
            </a:solidFill>
            <a:ln>
              <a:solidFill>
                <a:schemeClr val="accent2"/>
              </a:solidFill>
            </a:ln>
          </p:spPr>
        </p:pic>
      </p:gr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96225" y="5510119"/>
            <a:ext cx="206861" cy="206861"/>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17628" y="3548829"/>
            <a:ext cx="211099" cy="211099"/>
          </a:xfrm>
          <a:prstGeom prst="rect">
            <a:avLst/>
          </a:prstGeom>
        </p:spPr>
      </p:pic>
    </p:spTree>
    <p:extLst>
      <p:ext uri="{BB962C8B-B14F-4D97-AF65-F5344CB8AC3E}">
        <p14:creationId xmlns:p14="http://schemas.microsoft.com/office/powerpoint/2010/main" val="1672613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1060760"/>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ecutive Brief slide">
    <p:spTree>
      <p:nvGrpSpPr>
        <p:cNvPr id="1" name=""/>
        <p:cNvGrpSpPr/>
        <p:nvPr/>
      </p:nvGrpSpPr>
      <p:grpSpPr>
        <a:xfrm>
          <a:off x="0" y="0"/>
          <a:ext cx="0" cy="0"/>
          <a:chOff x="0" y="0"/>
          <a:chExt cx="0" cy="0"/>
        </a:xfrm>
      </p:grpSpPr>
      <p:sp>
        <p:nvSpPr>
          <p:cNvPr id="3" name="Rectangle 2"/>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Brief slide</a:t>
            </a:r>
            <a:endParaRPr lang="en-CA"/>
          </a:p>
        </p:txBody>
      </p:sp>
    </p:spTree>
    <p:extLst>
      <p:ext uri="{BB962C8B-B14F-4D97-AF65-F5344CB8AC3E}">
        <p14:creationId xmlns:p14="http://schemas.microsoft.com/office/powerpoint/2010/main" val="33259769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3704" r:id="rId1"/>
    <p:sldLayoutId id="2147483699" r:id="rId2"/>
    <p:sldLayoutId id="2147483764" r:id="rId3"/>
    <p:sldLayoutId id="2147483761" r:id="rId4"/>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dirty="0">
                <a:solidFill>
                  <a:srgbClr val="FFFFFF"/>
                </a:solidFil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4034410529"/>
      </p:ext>
    </p:extLst>
  </p:cSld>
  <p:clrMap bg1="lt1" tx1="dk1" bg2="lt2" tx2="dk2" accent1="accent1" accent2="accent2" accent3="accent3" accent4="accent4" accent5="accent5" accent6="accent6" hlink="hlink" folHlink="folHlink"/>
  <p:sldLayoutIdLst>
    <p:sldLayoutId id="2147483808" r:id="rId1"/>
    <p:sldLayoutId id="2147483812" r:id="rId2"/>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dirty="0">
                <a:solidFill>
                  <a:srgbClr val="FFFFFF"/>
                </a:solidFil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4062892003"/>
      </p:ext>
    </p:extLst>
  </p:cSld>
  <p:clrMap bg1="lt1" tx1="dk1" bg2="lt2" tx2="dk2" accent1="accent1" accent2="accent2" accent3="accent3" accent4="accent4" accent5="accent5" accent6="accent6" hlink="hlink" folHlink="folHlink"/>
  <p:sldLayoutIdLst>
    <p:sldLayoutId id="2147483822" r:id="rId1"/>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mailto:Workshops@InfoTech.com"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pwc.com/us/en/ceo-survey.html" TargetMode="Externa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piceworks.com/marketing/resources/reports/2016-state-of-it/" TargetMode="External"/><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ecutive-brief-stam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0947" y="3929891"/>
            <a:ext cx="2279546" cy="1796282"/>
          </a:xfrm>
          <a:prstGeom prst="rect">
            <a:avLst/>
          </a:prstGeom>
        </p:spPr>
      </p:pic>
      <p:sp>
        <p:nvSpPr>
          <p:cNvPr id="2" name="Text Placeholder 1"/>
          <p:cNvSpPr>
            <a:spLocks noGrp="1"/>
          </p:cNvSpPr>
          <p:nvPr>
            <p:ph type="body" sz="quarter" idx="15"/>
          </p:nvPr>
        </p:nvSpPr>
        <p:spPr/>
        <p:txBody>
          <a:bodyPr/>
          <a:lstStyle/>
          <a:p>
            <a:r>
              <a:rPr lang="en-CA" dirty="0" smtClean="0"/>
              <a:t>Minimize the Damage of IT Cost </a:t>
            </a:r>
            <a:r>
              <a:rPr lang="en-CA" dirty="0"/>
              <a:t>C</a:t>
            </a:r>
            <a:r>
              <a:rPr lang="en-CA" dirty="0" smtClean="0"/>
              <a:t>uts</a:t>
            </a:r>
          </a:p>
          <a:p>
            <a:endParaRPr lang="en-CA" dirty="0"/>
          </a:p>
        </p:txBody>
      </p:sp>
      <p:sp>
        <p:nvSpPr>
          <p:cNvPr id="3" name="Text Placeholder 2"/>
          <p:cNvSpPr>
            <a:spLocks noGrp="1"/>
          </p:cNvSpPr>
          <p:nvPr>
            <p:ph type="body" sz="quarter" idx="16"/>
          </p:nvPr>
        </p:nvSpPr>
        <p:spPr/>
        <p:txBody>
          <a:bodyPr/>
          <a:lstStyle/>
          <a:p>
            <a:r>
              <a:rPr lang="en-CA" dirty="0" smtClean="0"/>
              <a:t>When IT cuts costs, </a:t>
            </a:r>
            <a:r>
              <a:rPr lang="en-CA" i="1" dirty="0" smtClean="0"/>
              <a:t>everyone</a:t>
            </a:r>
            <a:r>
              <a:rPr lang="en-CA" dirty="0" smtClean="0"/>
              <a:t> feels it.</a:t>
            </a:r>
            <a:endParaRPr lang="en-US" dirty="0"/>
          </a:p>
        </p:txBody>
      </p:sp>
    </p:spTree>
    <p:extLst>
      <p:ext uri="{BB962C8B-B14F-4D97-AF65-F5344CB8AC3E}">
        <p14:creationId xmlns:p14="http://schemas.microsoft.com/office/powerpoint/2010/main" val="1129638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184573"/>
            <a:ext cx="9144001" cy="9767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Rectangle 44"/>
          <p:cNvSpPr/>
          <p:nvPr/>
        </p:nvSpPr>
        <p:spPr>
          <a:xfrm>
            <a:off x="365437" y="2282546"/>
            <a:ext cx="763146" cy="667490"/>
          </a:xfrm>
          <a:prstGeom prst="rect">
            <a:avLst/>
          </a:prstGeom>
          <a:ln>
            <a:solidFill>
              <a:srgbClr val="D9A2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FFFFFF"/>
                </a:solidFill>
              </a:rPr>
              <a:t>1</a:t>
            </a:r>
            <a:endParaRPr lang="en-US" sz="3000" b="1" dirty="0">
              <a:solidFill>
                <a:srgbClr val="FFFFFF"/>
              </a:solidFill>
            </a:endParaRPr>
          </a:p>
        </p:txBody>
      </p:sp>
      <p:sp>
        <p:nvSpPr>
          <p:cNvPr id="28" name="Rounded Rectangle 27"/>
          <p:cNvSpPr/>
          <p:nvPr/>
        </p:nvSpPr>
        <p:spPr>
          <a:xfrm>
            <a:off x="5319056" y="1395412"/>
            <a:ext cx="3177431" cy="1828478"/>
          </a:xfrm>
          <a:prstGeom prst="roundRect">
            <a:avLst>
              <a:gd name="adj" fmla="val 7002"/>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chemeClr val="bg1">
                    <a:lumMod val="50000"/>
                  </a:schemeClr>
                </a:solidFill>
              </a:rPr>
              <a:t>PHASE 2</a:t>
            </a:r>
          </a:p>
          <a:p>
            <a:pPr algn="ctr"/>
            <a:endParaRPr lang="en-US" sz="1400" b="1" dirty="0">
              <a:solidFill>
                <a:srgbClr val="333333"/>
              </a:solidFill>
            </a:endParaRPr>
          </a:p>
        </p:txBody>
      </p:sp>
      <p:sp>
        <p:nvSpPr>
          <p:cNvPr id="30" name="Rounded Rectangle 29"/>
          <p:cNvSpPr/>
          <p:nvPr/>
        </p:nvSpPr>
        <p:spPr>
          <a:xfrm>
            <a:off x="991513" y="1395412"/>
            <a:ext cx="2749237" cy="1828478"/>
          </a:xfrm>
          <a:prstGeom prst="roundRect">
            <a:avLst>
              <a:gd name="adj" fmla="val 7002"/>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chemeClr val="bg1">
                    <a:lumMod val="50000"/>
                  </a:schemeClr>
                </a:solidFill>
              </a:rPr>
              <a:t>PHASE 1</a:t>
            </a:r>
          </a:p>
          <a:p>
            <a:pPr algn="ctr"/>
            <a:endParaRPr lang="en-US" b="1" dirty="0" smtClean="0">
              <a:solidFill>
                <a:srgbClr val="333333"/>
              </a:solidFill>
            </a:endParaRPr>
          </a:p>
        </p:txBody>
      </p:sp>
      <p:sp>
        <p:nvSpPr>
          <p:cNvPr id="36" name="TextBox 105"/>
          <p:cNvSpPr txBox="1"/>
          <p:nvPr/>
        </p:nvSpPr>
        <p:spPr>
          <a:xfrm>
            <a:off x="5742689" y="2340248"/>
            <a:ext cx="3249892" cy="523220"/>
          </a:xfrm>
          <a:prstGeom prst="rect">
            <a:avLst/>
          </a:prstGeom>
          <a:noFill/>
        </p:spPr>
        <p:txBody>
          <a:bodyPr wrap="square" rtlCol="0">
            <a:spAutoFit/>
          </a:bodyPr>
          <a:lstStyle/>
          <a:p>
            <a:pPr algn="ctr"/>
            <a:r>
              <a:rPr lang="en-US" sz="1400" b="1" dirty="0"/>
              <a:t>Identify initiatives that will save </a:t>
            </a:r>
            <a:r>
              <a:rPr lang="en-US" sz="1400" b="1" i="1" dirty="0"/>
              <a:t>your</a:t>
            </a:r>
            <a:r>
              <a:rPr lang="en-US" sz="1400" b="1" dirty="0"/>
              <a:t> organization money</a:t>
            </a:r>
            <a:endParaRPr lang="en-US" sz="1300" b="1" dirty="0">
              <a:solidFill>
                <a:srgbClr val="333333"/>
              </a:solidFill>
            </a:endParaRPr>
          </a:p>
        </p:txBody>
      </p:sp>
      <p:sp>
        <p:nvSpPr>
          <p:cNvPr id="48" name="Rectangle 47"/>
          <p:cNvSpPr/>
          <p:nvPr/>
        </p:nvSpPr>
        <p:spPr>
          <a:xfrm>
            <a:off x="4935292" y="2282546"/>
            <a:ext cx="763146" cy="667490"/>
          </a:xfrm>
          <a:prstGeom prst="rect">
            <a:avLst/>
          </a:prstGeom>
          <a:ln>
            <a:solidFill>
              <a:srgbClr val="D9A2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FFFFFF"/>
                </a:solidFill>
              </a:rPr>
              <a:t>3</a:t>
            </a:r>
            <a:endParaRPr lang="en-US" sz="3000" b="1" dirty="0">
              <a:solidFill>
                <a:srgbClr val="FFFFFF"/>
              </a:solidFill>
            </a:endParaRPr>
          </a:p>
        </p:txBody>
      </p:sp>
      <p:sp>
        <p:nvSpPr>
          <p:cNvPr id="38" name="Rectangle 37"/>
          <p:cNvSpPr/>
          <p:nvPr/>
        </p:nvSpPr>
        <p:spPr>
          <a:xfrm>
            <a:off x="365437" y="4333601"/>
            <a:ext cx="763146" cy="667490"/>
          </a:xfrm>
          <a:prstGeom prst="rect">
            <a:avLst/>
          </a:prstGeom>
          <a:ln>
            <a:solidFill>
              <a:srgbClr val="D9A2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FFFFFF"/>
                </a:solidFill>
              </a:rPr>
              <a:t>2</a:t>
            </a:r>
            <a:endParaRPr lang="en-US" sz="3000" b="1" dirty="0">
              <a:solidFill>
                <a:srgbClr val="FFFFFF"/>
              </a:solidFill>
            </a:endParaRPr>
          </a:p>
        </p:txBody>
      </p:sp>
      <p:sp>
        <p:nvSpPr>
          <p:cNvPr id="40" name="TextBox 105"/>
          <p:cNvSpPr txBox="1"/>
          <p:nvPr/>
        </p:nvSpPr>
        <p:spPr>
          <a:xfrm>
            <a:off x="1340537" y="2437703"/>
            <a:ext cx="2751160" cy="307777"/>
          </a:xfrm>
          <a:prstGeom prst="rect">
            <a:avLst/>
          </a:prstGeom>
          <a:noFill/>
        </p:spPr>
        <p:txBody>
          <a:bodyPr wrap="square" rtlCol="0">
            <a:spAutoFit/>
          </a:bodyPr>
          <a:lstStyle/>
          <a:p>
            <a:pPr lvl="0" algn="ctr"/>
            <a:r>
              <a:rPr lang="en-CA" sz="1400" b="1" dirty="0"/>
              <a:t>Know your mandate</a:t>
            </a:r>
          </a:p>
        </p:txBody>
      </p:sp>
      <p:sp>
        <p:nvSpPr>
          <p:cNvPr id="46" name="TextBox 105"/>
          <p:cNvSpPr txBox="1"/>
          <p:nvPr/>
        </p:nvSpPr>
        <p:spPr>
          <a:xfrm>
            <a:off x="1297216" y="4483259"/>
            <a:ext cx="3182587" cy="307777"/>
          </a:xfrm>
          <a:prstGeom prst="rect">
            <a:avLst/>
          </a:prstGeom>
          <a:noFill/>
        </p:spPr>
        <p:txBody>
          <a:bodyPr wrap="square" rtlCol="0">
            <a:spAutoFit/>
          </a:bodyPr>
          <a:lstStyle/>
          <a:p>
            <a:pPr algn="ctr"/>
            <a:r>
              <a:rPr lang="en-US" sz="1400" b="1" dirty="0"/>
              <a:t>Build momentum with </a:t>
            </a:r>
            <a:r>
              <a:rPr lang="en-US" sz="1400" b="1" dirty="0" smtClean="0"/>
              <a:t>“quick wins”</a:t>
            </a:r>
            <a:endParaRPr lang="en-CA" sz="1300" b="1" dirty="0">
              <a:solidFill>
                <a:srgbClr val="333333"/>
              </a:solidFill>
            </a:endParaRPr>
          </a:p>
        </p:txBody>
      </p:sp>
      <p:cxnSp>
        <p:nvCxnSpPr>
          <p:cNvPr id="4" name="Straight Connector 3"/>
          <p:cNvCxnSpPr/>
          <p:nvPr/>
        </p:nvCxnSpPr>
        <p:spPr>
          <a:xfrm>
            <a:off x="4670856" y="1184573"/>
            <a:ext cx="0" cy="5348032"/>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6777" y="2975733"/>
            <a:ext cx="4193026" cy="1277273"/>
          </a:xfrm>
          <a:prstGeom prst="rect">
            <a:avLst/>
          </a:prstGeom>
        </p:spPr>
        <p:txBody>
          <a:bodyPr wrap="square" rtlCol="0">
            <a:spAutoFit/>
          </a:bodyPr>
          <a:lstStyle/>
          <a:p>
            <a:pPr marL="171450" indent="-171450">
              <a:spcAft>
                <a:spcPts val="600"/>
              </a:spcAft>
              <a:buFont typeface="Arial" panose="020B0604020202020204" pitchFamily="34" charset="0"/>
              <a:buChar char="•"/>
            </a:pPr>
            <a:r>
              <a:rPr lang="en-CA" sz="1200" dirty="0"/>
              <a:t>Don’t start identifying potential cuts before truly understanding the external and internal drivers that are dictating </a:t>
            </a:r>
            <a:r>
              <a:rPr lang="en-CA" sz="1200" dirty="0" smtClean="0"/>
              <a:t>the </a:t>
            </a:r>
            <a:r>
              <a:rPr lang="en-CA" sz="1200" dirty="0"/>
              <a:t>urgency and </a:t>
            </a:r>
            <a:r>
              <a:rPr lang="en-CA" sz="1200" dirty="0" smtClean="0"/>
              <a:t>magnitude of the mandate.</a:t>
            </a:r>
            <a:endParaRPr lang="en-CA" sz="1200" dirty="0"/>
          </a:p>
          <a:p>
            <a:pPr marL="171450" indent="-171450">
              <a:spcAft>
                <a:spcPts val="600"/>
              </a:spcAft>
              <a:buFont typeface="Arial" panose="020B0604020202020204" pitchFamily="34" charset="0"/>
              <a:buChar char="•"/>
            </a:pPr>
            <a:r>
              <a:rPr lang="en-US" sz="1200" dirty="0" smtClean="0"/>
              <a:t>Follow </a:t>
            </a:r>
            <a:r>
              <a:rPr lang="en-US" sz="1200" dirty="0"/>
              <a:t>the activities in this </a:t>
            </a:r>
            <a:r>
              <a:rPr lang="en-US" sz="1200" dirty="0" smtClean="0"/>
              <a:t>step </a:t>
            </a:r>
            <a:r>
              <a:rPr lang="en-US" sz="1200" dirty="0"/>
              <a:t>to unpack the organization’s mandate, and use it to whittle down your list of initiatives to only those that align properly</a:t>
            </a:r>
            <a:r>
              <a:rPr lang="en-US" sz="1200" dirty="0" smtClean="0"/>
              <a:t>.</a:t>
            </a:r>
            <a:endParaRPr lang="en-CA" sz="1100" dirty="0" smtClean="0"/>
          </a:p>
        </p:txBody>
      </p:sp>
      <p:sp>
        <p:nvSpPr>
          <p:cNvPr id="37" name="TextBox 36"/>
          <p:cNvSpPr txBox="1"/>
          <p:nvPr/>
        </p:nvSpPr>
        <p:spPr>
          <a:xfrm>
            <a:off x="286777" y="5066995"/>
            <a:ext cx="4384079" cy="1277273"/>
          </a:xfrm>
          <a:prstGeom prst="rect">
            <a:avLst/>
          </a:prstGeom>
        </p:spPr>
        <p:txBody>
          <a:bodyPr wrap="square" rtlCol="0">
            <a:spAutoFit/>
          </a:bodyPr>
          <a:lstStyle/>
          <a:p>
            <a:pPr marL="171450" indent="-171450">
              <a:spcAft>
                <a:spcPts val="600"/>
              </a:spcAft>
              <a:buFont typeface="Arial" panose="020B0604020202020204" pitchFamily="34" charset="0"/>
              <a:buChar char="•"/>
            </a:pPr>
            <a:r>
              <a:rPr lang="en-CA" sz="1200" dirty="0"/>
              <a:t>The best way to gain the trust of the CFO is to put IT cost savings where your mouth is. </a:t>
            </a:r>
            <a:r>
              <a:rPr lang="en-CA" sz="1200" dirty="0" smtClean="0"/>
              <a:t>Low-risk</a:t>
            </a:r>
            <a:r>
              <a:rPr lang="en-CA" sz="1200" dirty="0"/>
              <a:t>, quick-to-implement initiatives </a:t>
            </a:r>
            <a:r>
              <a:rPr lang="en-CA" sz="1200" dirty="0" smtClean="0"/>
              <a:t>can </a:t>
            </a:r>
            <a:r>
              <a:rPr lang="en-CA" sz="1200" dirty="0"/>
              <a:t>enhance your reputation as a fiscally prudent IT leader – even if initial savings are small.</a:t>
            </a:r>
          </a:p>
          <a:p>
            <a:pPr marL="171450" indent="-171450">
              <a:spcAft>
                <a:spcPts val="600"/>
              </a:spcAft>
              <a:buFont typeface="Arial" panose="020B0604020202020204" pitchFamily="34" charset="0"/>
              <a:buChar char="•"/>
            </a:pPr>
            <a:r>
              <a:rPr lang="en-US" sz="1200" dirty="0"/>
              <a:t>Implement quick wins in days, not weeks by using Info-Tech’s list of common </a:t>
            </a:r>
            <a:r>
              <a:rPr lang="en-US" sz="1200" dirty="0" smtClean="0"/>
              <a:t>quick-win initiatives.</a:t>
            </a:r>
            <a:endParaRPr lang="en-CA" sz="1200" dirty="0" smtClean="0"/>
          </a:p>
        </p:txBody>
      </p:sp>
      <p:sp>
        <p:nvSpPr>
          <p:cNvPr id="41" name="TextBox 40"/>
          <p:cNvSpPr txBox="1"/>
          <p:nvPr/>
        </p:nvSpPr>
        <p:spPr>
          <a:xfrm>
            <a:off x="4861910" y="3075301"/>
            <a:ext cx="4001972" cy="2569934"/>
          </a:xfrm>
          <a:prstGeom prst="rect">
            <a:avLst/>
          </a:prstGeom>
        </p:spPr>
        <p:txBody>
          <a:bodyPr wrap="square" rtlCol="0">
            <a:spAutoFit/>
          </a:bodyPr>
          <a:lstStyle/>
          <a:p>
            <a:pPr>
              <a:spcAft>
                <a:spcPts val="600"/>
              </a:spcAft>
            </a:pPr>
            <a:r>
              <a:rPr lang="en-CA" sz="1200" dirty="0"/>
              <a:t>While providing many examples of initiatives that have achieved considerable cost savings for Info-Tech clients, this blueprint will also walk you through our </a:t>
            </a:r>
            <a:r>
              <a:rPr lang="en-CA" sz="1200" dirty="0" smtClean="0"/>
              <a:t>three-pronged </a:t>
            </a:r>
            <a:r>
              <a:rPr lang="en-CA" sz="1200" dirty="0"/>
              <a:t>approach to find cost cuts that make sense for your </a:t>
            </a:r>
            <a:r>
              <a:rPr lang="en-CA" sz="1200" dirty="0" smtClean="0"/>
              <a:t>unique IT </a:t>
            </a:r>
            <a:r>
              <a:rPr lang="en-CA" sz="1200" dirty="0"/>
              <a:t>department</a:t>
            </a:r>
          </a:p>
          <a:p>
            <a:pPr marL="628650" lvl="1" indent="-171450">
              <a:buFont typeface="Arial" panose="020B0604020202020204" pitchFamily="34" charset="0"/>
              <a:buChar char="•"/>
            </a:pPr>
            <a:r>
              <a:rPr lang="en-CA" sz="1200" dirty="0"/>
              <a:t>Conduct a high-level </a:t>
            </a:r>
            <a:r>
              <a:rPr lang="en-CA" sz="1200" dirty="0" smtClean="0"/>
              <a:t>brainstorming session, </a:t>
            </a:r>
            <a:r>
              <a:rPr lang="en-CA" sz="1200" dirty="0"/>
              <a:t>harnessing the collective knowledge of the IT leadership </a:t>
            </a:r>
            <a:r>
              <a:rPr lang="en-CA" sz="1200" dirty="0" smtClean="0"/>
              <a:t>team.</a:t>
            </a:r>
          </a:p>
          <a:p>
            <a:pPr marL="628650" lvl="1" indent="-171450">
              <a:buFont typeface="Arial" panose="020B0604020202020204" pitchFamily="34" charset="0"/>
              <a:buChar char="•"/>
            </a:pPr>
            <a:r>
              <a:rPr lang="en-CA" sz="1200" dirty="0" smtClean="0"/>
              <a:t>Conduct </a:t>
            </a:r>
            <a:r>
              <a:rPr lang="en-CA" sz="1200" dirty="0"/>
              <a:t>a detailed review of IT’s </a:t>
            </a:r>
            <a:r>
              <a:rPr lang="en-CA" sz="1200" dirty="0" smtClean="0"/>
              <a:t>financials (budget, GL, invoices).</a:t>
            </a:r>
          </a:p>
          <a:p>
            <a:pPr marL="628650" lvl="1" indent="-171450">
              <a:spcAft>
                <a:spcPts val="600"/>
              </a:spcAft>
              <a:buFont typeface="Arial" panose="020B0604020202020204" pitchFamily="34" charset="0"/>
              <a:buChar char="•"/>
            </a:pPr>
            <a:r>
              <a:rPr lang="en-US" sz="1200" dirty="0" smtClean="0"/>
              <a:t>Follow the activities in this blueprint to take a service portfolio perspective of IT expenditure and identify cuts in IT’s lowest value services.</a:t>
            </a:r>
            <a:endParaRPr lang="en-CA" sz="1200" dirty="0" smtClean="0"/>
          </a:p>
        </p:txBody>
      </p:sp>
      <p:sp>
        <p:nvSpPr>
          <p:cNvPr id="3" name="Title 2"/>
          <p:cNvSpPr>
            <a:spLocks noGrp="1"/>
          </p:cNvSpPr>
          <p:nvPr>
            <p:ph type="title"/>
          </p:nvPr>
        </p:nvSpPr>
        <p:spPr/>
        <p:txBody>
          <a:bodyPr/>
          <a:lstStyle/>
          <a:p>
            <a:r>
              <a:rPr lang="en-US" dirty="0"/>
              <a:t>Follow these </a:t>
            </a:r>
            <a:r>
              <a:rPr lang="en-US" dirty="0" smtClean="0"/>
              <a:t>five steps </a:t>
            </a:r>
            <a:r>
              <a:rPr lang="en-US" dirty="0"/>
              <a:t>to select the </a:t>
            </a:r>
            <a:r>
              <a:rPr lang="en-US" dirty="0" smtClean="0"/>
              <a:t>cost-cutting </a:t>
            </a:r>
            <a:r>
              <a:rPr lang="en-US" dirty="0"/>
              <a:t>initiatives that get you the savings you need – without sinking the </a:t>
            </a:r>
            <a:r>
              <a:rPr lang="en-US" dirty="0" smtClean="0"/>
              <a:t>ship</a:t>
            </a:r>
            <a:endParaRPr lang="en-US" dirty="0"/>
          </a:p>
        </p:txBody>
      </p:sp>
    </p:spTree>
    <p:extLst>
      <p:ext uri="{BB962C8B-B14F-4D97-AF65-F5344CB8AC3E}">
        <p14:creationId xmlns:p14="http://schemas.microsoft.com/office/powerpoint/2010/main" val="1508079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184573"/>
            <a:ext cx="9144001" cy="9767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45" name="Rectangle 44"/>
          <p:cNvSpPr/>
          <p:nvPr/>
        </p:nvSpPr>
        <p:spPr>
          <a:xfrm>
            <a:off x="365437" y="2282546"/>
            <a:ext cx="763146" cy="667490"/>
          </a:xfrm>
          <a:prstGeom prst="rect">
            <a:avLst/>
          </a:prstGeom>
          <a:ln>
            <a:solidFill>
              <a:srgbClr val="D9A2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FFFFFF"/>
                </a:solidFill>
              </a:rPr>
              <a:t>4</a:t>
            </a:r>
            <a:endParaRPr lang="en-US" sz="3000" b="1" dirty="0">
              <a:solidFill>
                <a:srgbClr val="FFFFFF"/>
              </a:solidFill>
            </a:endParaRPr>
          </a:p>
        </p:txBody>
      </p:sp>
      <p:sp>
        <p:nvSpPr>
          <p:cNvPr id="28" name="Rounded Rectangle 27"/>
          <p:cNvSpPr/>
          <p:nvPr/>
        </p:nvSpPr>
        <p:spPr>
          <a:xfrm>
            <a:off x="5384959" y="1395412"/>
            <a:ext cx="3177431" cy="1828478"/>
          </a:xfrm>
          <a:prstGeom prst="roundRect">
            <a:avLst>
              <a:gd name="adj" fmla="val 7002"/>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rgbClr val="FFFFFF">
                    <a:lumMod val="50000"/>
                  </a:srgbClr>
                </a:solidFill>
              </a:rPr>
              <a:t>PHASE 3</a:t>
            </a:r>
          </a:p>
          <a:p>
            <a:pPr algn="ctr"/>
            <a:endParaRPr lang="en-US" sz="1400" b="1" dirty="0">
              <a:solidFill>
                <a:srgbClr val="333333"/>
              </a:solidFill>
            </a:endParaRPr>
          </a:p>
        </p:txBody>
      </p:sp>
      <p:sp>
        <p:nvSpPr>
          <p:cNvPr id="30" name="Rounded Rectangle 29"/>
          <p:cNvSpPr/>
          <p:nvPr/>
        </p:nvSpPr>
        <p:spPr>
          <a:xfrm>
            <a:off x="999751" y="1395412"/>
            <a:ext cx="2749237" cy="1828478"/>
          </a:xfrm>
          <a:prstGeom prst="roundRect">
            <a:avLst>
              <a:gd name="adj" fmla="val 7002"/>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rgbClr val="FFFFFF">
                    <a:lumMod val="50000"/>
                  </a:srgbClr>
                </a:solidFill>
              </a:rPr>
              <a:t>PHASE 2</a:t>
            </a:r>
          </a:p>
          <a:p>
            <a:pPr algn="ctr"/>
            <a:endParaRPr lang="en-US" b="1" dirty="0" smtClean="0">
              <a:solidFill>
                <a:srgbClr val="333333"/>
              </a:solidFill>
            </a:endParaRPr>
          </a:p>
        </p:txBody>
      </p:sp>
      <p:sp>
        <p:nvSpPr>
          <p:cNvPr id="36" name="TextBox 105"/>
          <p:cNvSpPr txBox="1"/>
          <p:nvPr/>
        </p:nvSpPr>
        <p:spPr>
          <a:xfrm>
            <a:off x="5742689" y="2340248"/>
            <a:ext cx="3249892" cy="523220"/>
          </a:xfrm>
          <a:prstGeom prst="rect">
            <a:avLst/>
          </a:prstGeom>
          <a:noFill/>
        </p:spPr>
        <p:txBody>
          <a:bodyPr wrap="square" rtlCol="0">
            <a:spAutoFit/>
          </a:bodyPr>
          <a:lstStyle/>
          <a:p>
            <a:pPr algn="ctr"/>
            <a:r>
              <a:rPr lang="en-CA" sz="1400" b="1" dirty="0">
                <a:solidFill>
                  <a:srgbClr val="333333"/>
                </a:solidFill>
              </a:rPr>
              <a:t>Obtain approval for your </a:t>
            </a:r>
            <a:r>
              <a:rPr lang="en-CA" sz="1400" b="1" dirty="0" smtClean="0">
                <a:solidFill>
                  <a:srgbClr val="333333"/>
                </a:solidFill>
              </a:rPr>
              <a:t>cost-cutting </a:t>
            </a:r>
            <a:r>
              <a:rPr lang="en-CA" sz="1400" b="1" dirty="0">
                <a:solidFill>
                  <a:srgbClr val="333333"/>
                </a:solidFill>
              </a:rPr>
              <a:t>proposal</a:t>
            </a:r>
          </a:p>
        </p:txBody>
      </p:sp>
      <p:sp>
        <p:nvSpPr>
          <p:cNvPr id="48" name="Rectangle 47"/>
          <p:cNvSpPr/>
          <p:nvPr/>
        </p:nvSpPr>
        <p:spPr>
          <a:xfrm>
            <a:off x="4935292" y="2282546"/>
            <a:ext cx="763146" cy="667490"/>
          </a:xfrm>
          <a:prstGeom prst="rect">
            <a:avLst/>
          </a:prstGeom>
          <a:ln>
            <a:solidFill>
              <a:srgbClr val="D9A2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FFFFFF"/>
                </a:solidFill>
              </a:rPr>
              <a:t>5</a:t>
            </a:r>
            <a:endParaRPr lang="en-US" sz="3000" b="1" dirty="0">
              <a:solidFill>
                <a:srgbClr val="FFFFFF"/>
              </a:solidFill>
            </a:endParaRPr>
          </a:p>
        </p:txBody>
      </p:sp>
      <p:sp>
        <p:nvSpPr>
          <p:cNvPr id="40" name="TextBox 105"/>
          <p:cNvSpPr txBox="1"/>
          <p:nvPr/>
        </p:nvSpPr>
        <p:spPr>
          <a:xfrm>
            <a:off x="1256174" y="2379257"/>
            <a:ext cx="3219093" cy="523220"/>
          </a:xfrm>
          <a:prstGeom prst="rect">
            <a:avLst/>
          </a:prstGeom>
          <a:noFill/>
        </p:spPr>
        <p:txBody>
          <a:bodyPr wrap="square" rtlCol="0">
            <a:spAutoFit/>
          </a:bodyPr>
          <a:lstStyle/>
          <a:p>
            <a:pPr algn="ctr" fontAlgn="base">
              <a:spcBef>
                <a:spcPct val="0"/>
              </a:spcBef>
              <a:spcAft>
                <a:spcPct val="0"/>
              </a:spcAft>
            </a:pPr>
            <a:r>
              <a:rPr lang="en-US" sz="1400" b="1" dirty="0">
                <a:solidFill>
                  <a:srgbClr val="333333"/>
                </a:solidFill>
              </a:rPr>
              <a:t>Select initiatives that align with your mandate</a:t>
            </a:r>
            <a:endParaRPr lang="en-CA" sz="1300" b="1" dirty="0">
              <a:solidFill>
                <a:srgbClr val="333333"/>
              </a:solidFill>
            </a:endParaRPr>
          </a:p>
        </p:txBody>
      </p:sp>
      <p:cxnSp>
        <p:nvCxnSpPr>
          <p:cNvPr id="4" name="Straight Connector 3"/>
          <p:cNvCxnSpPr/>
          <p:nvPr/>
        </p:nvCxnSpPr>
        <p:spPr>
          <a:xfrm>
            <a:off x="4670856" y="1184573"/>
            <a:ext cx="0" cy="5348032"/>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2241" y="3441780"/>
            <a:ext cx="4193026" cy="1461939"/>
          </a:xfrm>
          <a:prstGeom prst="rect">
            <a:avLst/>
          </a:prstGeom>
        </p:spPr>
        <p:txBody>
          <a:bodyPr wrap="square" rtlCol="0">
            <a:spAutoFit/>
          </a:bodyPr>
          <a:lstStyle/>
          <a:p>
            <a:pPr marL="171450" indent="-171450">
              <a:spcAft>
                <a:spcPts val="600"/>
              </a:spcAft>
              <a:buFont typeface="Arial" panose="020B0604020202020204" pitchFamily="34" charset="0"/>
              <a:buChar char="•"/>
            </a:pPr>
            <a:r>
              <a:rPr lang="en-US" sz="1200" dirty="0"/>
              <a:t>Use the </a:t>
            </a:r>
            <a:r>
              <a:rPr lang="en-US" sz="1200" i="1" dirty="0" smtClean="0"/>
              <a:t>Cost-Cutting </a:t>
            </a:r>
            <a:r>
              <a:rPr lang="en-US" sz="1200" i="1" dirty="0"/>
              <a:t>Planning Tool </a:t>
            </a:r>
            <a:r>
              <a:rPr lang="en-US" sz="1200" dirty="0"/>
              <a:t>to analyze and sift through your list of </a:t>
            </a:r>
            <a:r>
              <a:rPr lang="en-US" sz="1200" dirty="0" smtClean="0"/>
              <a:t>cost-cutting </a:t>
            </a:r>
            <a:r>
              <a:rPr lang="en-US" sz="1200" dirty="0"/>
              <a:t>initiatives and select only those that work within </a:t>
            </a:r>
            <a:r>
              <a:rPr lang="en-US" sz="1200" dirty="0" smtClean="0"/>
              <a:t>your timeframe </a:t>
            </a:r>
            <a:r>
              <a:rPr lang="en-US" sz="1200" dirty="0"/>
              <a:t>and reflect your level of risk tolerance</a:t>
            </a:r>
            <a:r>
              <a:rPr lang="en-US" sz="1200" dirty="0" smtClean="0"/>
              <a:t>.</a:t>
            </a:r>
          </a:p>
          <a:p>
            <a:pPr marL="171450" indent="-171450">
              <a:spcAft>
                <a:spcPts val="600"/>
              </a:spcAft>
              <a:buFont typeface="Arial" panose="020B0604020202020204" pitchFamily="34" charset="0"/>
              <a:buChar char="•"/>
            </a:pPr>
            <a:r>
              <a:rPr lang="en-US" sz="1200" dirty="0" smtClean="0">
                <a:solidFill>
                  <a:srgbClr val="333333"/>
                </a:solidFill>
              </a:rPr>
              <a:t>Prioritize and order your list of selected cost-cutting initiatives and build a roadmap of when each project will be executed and who is responsible for implementation.</a:t>
            </a:r>
            <a:endParaRPr lang="en-CA" sz="1100" dirty="0" smtClean="0">
              <a:solidFill>
                <a:srgbClr val="333333"/>
              </a:solidFill>
            </a:endParaRPr>
          </a:p>
        </p:txBody>
      </p:sp>
      <p:sp>
        <p:nvSpPr>
          <p:cNvPr id="41" name="TextBox 40"/>
          <p:cNvSpPr txBox="1"/>
          <p:nvPr/>
        </p:nvSpPr>
        <p:spPr>
          <a:xfrm>
            <a:off x="4906442" y="3345069"/>
            <a:ext cx="4001972" cy="2092881"/>
          </a:xfrm>
          <a:prstGeom prst="rect">
            <a:avLst/>
          </a:prstGeom>
        </p:spPr>
        <p:txBody>
          <a:bodyPr wrap="square" rtlCol="0">
            <a:spAutoFit/>
          </a:bodyPr>
          <a:lstStyle/>
          <a:p>
            <a:pPr marL="171450" indent="-171450">
              <a:spcAft>
                <a:spcPts val="600"/>
              </a:spcAft>
              <a:buFont typeface="Arial" panose="020B0604020202020204" pitchFamily="34" charset="0"/>
              <a:buChar char="•"/>
            </a:pPr>
            <a:r>
              <a:rPr lang="en-CA" sz="1200" dirty="0" smtClean="0"/>
              <a:t>Use the </a:t>
            </a:r>
            <a:r>
              <a:rPr lang="en-CA" sz="1200" i="1" dirty="0" smtClean="0"/>
              <a:t>Cost Cutting Plan</a:t>
            </a:r>
            <a:r>
              <a:rPr lang="en-CA" sz="1200" dirty="0" smtClean="0"/>
              <a:t> template to effectively </a:t>
            </a:r>
            <a:r>
              <a:rPr lang="en-CA" sz="1200" dirty="0"/>
              <a:t>make your recommendations to </a:t>
            </a:r>
            <a:r>
              <a:rPr lang="en-CA" sz="1200" dirty="0" smtClean="0"/>
              <a:t>senior leadership, highlighting </a:t>
            </a:r>
            <a:r>
              <a:rPr lang="en-CA" sz="1200" dirty="0"/>
              <a:t>the expected cost savings and potential business impacts of each </a:t>
            </a:r>
            <a:r>
              <a:rPr lang="en-CA" sz="1200" dirty="0" smtClean="0"/>
              <a:t>project.</a:t>
            </a:r>
            <a:endParaRPr lang="en-CA" sz="1200" dirty="0"/>
          </a:p>
          <a:p>
            <a:pPr marL="171450" indent="-171450">
              <a:spcAft>
                <a:spcPts val="600"/>
              </a:spcAft>
              <a:buFont typeface="Arial" panose="020B0604020202020204" pitchFamily="34" charset="0"/>
              <a:buChar char="•"/>
            </a:pPr>
            <a:r>
              <a:rPr lang="en-CA" sz="1200" dirty="0"/>
              <a:t>Communicate the costs and benefits of each initiative, and ensure that </a:t>
            </a:r>
            <a:r>
              <a:rPr lang="en-CA" sz="1200" dirty="0" smtClean="0"/>
              <a:t>the decision to lower </a:t>
            </a:r>
            <a:r>
              <a:rPr lang="en-CA" sz="1200" dirty="0"/>
              <a:t>service levels is shared between the CIO and the rest of the leadership team</a:t>
            </a:r>
            <a:r>
              <a:rPr lang="en-CA" sz="1200" dirty="0" smtClean="0"/>
              <a:t>.</a:t>
            </a:r>
          </a:p>
          <a:p>
            <a:pPr marL="171450" indent="-171450">
              <a:spcAft>
                <a:spcPts val="600"/>
              </a:spcAft>
              <a:buFont typeface="Arial" panose="020B0604020202020204" pitchFamily="34" charset="0"/>
              <a:buChar char="•"/>
            </a:pPr>
            <a:r>
              <a:rPr lang="en-CA" sz="1200" dirty="0" smtClean="0"/>
              <a:t>Prepare business users and IT staff for changes associated with the cost-cutting measures.</a:t>
            </a:r>
            <a:endParaRPr lang="en-CA" sz="1200" dirty="0"/>
          </a:p>
        </p:txBody>
      </p:sp>
      <p:sp>
        <p:nvSpPr>
          <p:cNvPr id="3" name="Title 2"/>
          <p:cNvSpPr>
            <a:spLocks noGrp="1"/>
          </p:cNvSpPr>
          <p:nvPr>
            <p:ph type="title"/>
          </p:nvPr>
        </p:nvSpPr>
        <p:spPr/>
        <p:txBody>
          <a:bodyPr/>
          <a:lstStyle/>
          <a:p>
            <a:r>
              <a:rPr lang="en-US" dirty="0">
                <a:solidFill>
                  <a:srgbClr val="FFFFFF"/>
                </a:solidFill>
              </a:rPr>
              <a:t>Follow these </a:t>
            </a:r>
            <a:r>
              <a:rPr lang="en-US" dirty="0" smtClean="0">
                <a:solidFill>
                  <a:srgbClr val="FFFFFF"/>
                </a:solidFill>
              </a:rPr>
              <a:t>five steps </a:t>
            </a:r>
            <a:r>
              <a:rPr lang="en-US" dirty="0">
                <a:solidFill>
                  <a:srgbClr val="FFFFFF"/>
                </a:solidFill>
              </a:rPr>
              <a:t>to select the </a:t>
            </a:r>
            <a:r>
              <a:rPr lang="en-US" dirty="0" smtClean="0">
                <a:solidFill>
                  <a:srgbClr val="FFFFFF"/>
                </a:solidFill>
              </a:rPr>
              <a:t>cost-cutting </a:t>
            </a:r>
            <a:r>
              <a:rPr lang="en-US" dirty="0">
                <a:solidFill>
                  <a:srgbClr val="FFFFFF"/>
                </a:solidFill>
              </a:rPr>
              <a:t>initiatives that get you the savings you need – without sinking the </a:t>
            </a:r>
            <a:r>
              <a:rPr lang="en-US" dirty="0" smtClean="0">
                <a:solidFill>
                  <a:srgbClr val="FFFFFF"/>
                </a:solidFill>
              </a:rPr>
              <a:t>ship</a:t>
            </a:r>
            <a:endParaRPr lang="en-US" dirty="0"/>
          </a:p>
        </p:txBody>
      </p:sp>
    </p:spTree>
    <p:extLst>
      <p:ext uri="{BB962C8B-B14F-4D97-AF65-F5344CB8AC3E}">
        <p14:creationId xmlns:p14="http://schemas.microsoft.com/office/powerpoint/2010/main" val="1251831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67754" y="2424511"/>
            <a:ext cx="8347038" cy="590538"/>
          </a:xfrm>
          <a:prstGeom prst="rect">
            <a:avLst/>
          </a:prstGeom>
          <a:solidFill>
            <a:srgbClr val="BCD2E2"/>
          </a:solidFill>
          <a:ln>
            <a:noFill/>
          </a:ln>
          <a:effectLst>
            <a:outerShdw dist="127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lstStyle/>
          <a:p>
            <a:r>
              <a:rPr lang="en-CA" dirty="0" smtClean="0">
                <a:solidFill>
                  <a:schemeClr val="bg1"/>
                </a:solidFill>
              </a:rPr>
              <a:t>IT cost cuts are </a:t>
            </a:r>
            <a:r>
              <a:rPr lang="en-CA" i="1" dirty="0" smtClean="0">
                <a:solidFill>
                  <a:schemeClr val="bg1"/>
                </a:solidFill>
              </a:rPr>
              <a:t>everyone’s </a:t>
            </a:r>
            <a:r>
              <a:rPr lang="en-CA" dirty="0" smtClean="0">
                <a:solidFill>
                  <a:schemeClr val="bg1"/>
                </a:solidFill>
              </a:rPr>
              <a:t>cost cuts</a:t>
            </a:r>
            <a:endParaRPr lang="en-CA" dirty="0">
              <a:solidFill>
                <a:schemeClr val="bg1"/>
              </a:solidFill>
            </a:endParaRPr>
          </a:p>
        </p:txBody>
      </p:sp>
      <p:sp>
        <p:nvSpPr>
          <p:cNvPr id="16" name="TextBox 15"/>
          <p:cNvSpPr txBox="1"/>
          <p:nvPr/>
        </p:nvSpPr>
        <p:spPr>
          <a:xfrm>
            <a:off x="1400627" y="1537733"/>
            <a:ext cx="6071092" cy="584775"/>
          </a:xfrm>
          <a:prstGeom prst="rect">
            <a:avLst/>
          </a:prstGeom>
        </p:spPr>
        <p:txBody>
          <a:bodyPr wrap="square" rtlCol="0">
            <a:spAutoFit/>
          </a:bodyPr>
          <a:lstStyle/>
          <a:p>
            <a:r>
              <a:rPr lang="en-CA" b="1" dirty="0" smtClean="0">
                <a:solidFill>
                  <a:srgbClr val="29475F"/>
                </a:solidFill>
              </a:rPr>
              <a:t>Don’t hide your cost-cutting plans from the business. </a:t>
            </a:r>
            <a:endParaRPr lang="en-CA" b="1" dirty="0">
              <a:solidFill>
                <a:srgbClr val="29475F"/>
              </a:solidFill>
            </a:endParaRPr>
          </a:p>
          <a:p>
            <a:endParaRPr lang="en-CA" sz="1400" dirty="0" smtClean="0">
              <a:solidFill>
                <a:srgbClr val="333333"/>
              </a:solidFill>
            </a:endParaRPr>
          </a:p>
        </p:txBody>
      </p:sp>
      <p:grpSp>
        <p:nvGrpSpPr>
          <p:cNvPr id="25" name="Group 3"/>
          <p:cNvGrpSpPr/>
          <p:nvPr/>
        </p:nvGrpSpPr>
        <p:grpSpPr>
          <a:xfrm>
            <a:off x="372818" y="5366387"/>
            <a:ext cx="8341974" cy="961532"/>
            <a:chOff x="337457" y="4680575"/>
            <a:chExt cx="7895164" cy="961532"/>
          </a:xfrm>
        </p:grpSpPr>
        <p:grpSp>
          <p:nvGrpSpPr>
            <p:cNvPr id="26" name="Group 35"/>
            <p:cNvGrpSpPr/>
            <p:nvPr/>
          </p:nvGrpSpPr>
          <p:grpSpPr>
            <a:xfrm>
              <a:off x="337457" y="4680575"/>
              <a:ext cx="7895164" cy="285749"/>
              <a:chOff x="2267744" y="1788704"/>
              <a:chExt cx="7895164" cy="285749"/>
            </a:xfrm>
            <a:solidFill>
              <a:srgbClr val="B0C534"/>
            </a:solidFill>
            <a:effectLst>
              <a:outerShdw blurRad="25400" dist="25400" dir="2700000" algn="ctr" rotWithShape="0">
                <a:srgbClr val="000000">
                  <a:alpha val="10000"/>
                </a:srgbClr>
              </a:outerShdw>
            </a:effectLst>
          </p:grpSpPr>
          <p:sp>
            <p:nvSpPr>
              <p:cNvPr id="28" name="Round Same Side Corner Rectangle 97"/>
              <p:cNvSpPr/>
              <p:nvPr/>
            </p:nvSpPr>
            <p:spPr>
              <a:xfrm>
                <a:off x="2267744" y="1788704"/>
                <a:ext cx="7895164" cy="285749"/>
              </a:xfrm>
              <a:prstGeom prst="rect">
                <a:avLst/>
              </a:prstGeom>
              <a:solidFill>
                <a:srgbClr val="D9A210"/>
              </a:solidFill>
              <a:ln w="25400">
                <a:solidFill>
                  <a:srgbClr val="D9A2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smtClean="0">
                    <a:solidFill>
                      <a:srgbClr val="FFFFFF"/>
                    </a:solidFill>
                    <a:latin typeface="Georgia"/>
                  </a:rPr>
                  <a:t>Info-Tech Insight</a:t>
                </a:r>
                <a:endParaRPr lang="en-CA" sz="1100" i="1" dirty="0">
                  <a:solidFill>
                    <a:srgbClr val="FFFFFF"/>
                  </a:solidFill>
                  <a:latin typeface="Georgia"/>
                </a:endParaRPr>
              </a:p>
            </p:txBody>
          </p:sp>
          <p:pic>
            <p:nvPicPr>
              <p:cNvPr id="29" name="Picture 44" descr="insight-sm.wmf"/>
              <p:cNvPicPr>
                <a:picLocks noChangeAspect="1"/>
              </p:cNvPicPr>
              <p:nvPr/>
            </p:nvPicPr>
            <p:blipFill>
              <a:blip r:embed="rId2" cstate="print"/>
              <a:stretch>
                <a:fillRect/>
              </a:stretch>
            </p:blipFill>
            <p:spPr>
              <a:xfrm>
                <a:off x="9845105" y="1831784"/>
                <a:ext cx="261928" cy="207563"/>
              </a:xfrm>
              <a:prstGeom prst="rect">
                <a:avLst/>
              </a:prstGeom>
              <a:noFill/>
              <a:ln>
                <a:noFill/>
              </a:ln>
            </p:spPr>
          </p:pic>
        </p:grpSp>
        <p:sp>
          <p:nvSpPr>
            <p:cNvPr id="27" name="Text Placeholder 12"/>
            <p:cNvSpPr txBox="1">
              <a:spLocks/>
            </p:cNvSpPr>
            <p:nvPr/>
          </p:nvSpPr>
          <p:spPr>
            <a:xfrm>
              <a:off x="337457" y="4990938"/>
              <a:ext cx="7895164" cy="651169"/>
            </a:xfrm>
            <a:prstGeom prst="rect">
              <a:avLst/>
            </a:prstGeom>
            <a:solidFill>
              <a:schemeClr val="bg1">
                <a:lumMod val="95000"/>
              </a:schemeClr>
            </a:solidFill>
            <a:ln w="25400">
              <a:solidFill>
                <a:schemeClr val="bg1">
                  <a:lumMod val="95000"/>
                </a:schemeClr>
              </a:solidFill>
            </a:ln>
            <a:effectLst>
              <a:outerShdw blurRad="25400" dist="25400" dir="2700000" algn="ctr" rotWithShape="0">
                <a:srgbClr val="000000">
                  <a:alpha val="10000"/>
                </a:srgbClr>
              </a:outerShdw>
            </a:effectLst>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Clr>
                  <a:srgbClr val="333333"/>
                </a:buClr>
                <a:buFont typeface="Arial" pitchFamily="34" charset="0"/>
                <a:buNone/>
              </a:pPr>
              <a:r>
                <a:rPr lang="en-CA" b="1" dirty="0" smtClean="0">
                  <a:solidFill>
                    <a:srgbClr val="333333"/>
                  </a:solidFill>
                </a:rPr>
                <a:t>IT cost cuts are </a:t>
              </a:r>
              <a:r>
                <a:rPr lang="en-CA" b="1" i="1" dirty="0" smtClean="0">
                  <a:solidFill>
                    <a:srgbClr val="333333"/>
                  </a:solidFill>
                </a:rPr>
                <a:t>everyone’s </a:t>
              </a:r>
              <a:r>
                <a:rPr lang="en-CA" b="1" dirty="0" smtClean="0">
                  <a:solidFill>
                    <a:srgbClr val="333333"/>
                  </a:solidFill>
                </a:rPr>
                <a:t>cost cuts. </a:t>
              </a:r>
              <a:r>
                <a:rPr lang="en-CA" dirty="0" smtClean="0">
                  <a:solidFill>
                    <a:srgbClr val="333333"/>
                  </a:solidFill>
                </a:rPr>
                <a:t>When </a:t>
              </a:r>
              <a:r>
                <a:rPr lang="en-CA" dirty="0">
                  <a:solidFill>
                    <a:srgbClr val="333333"/>
                  </a:solidFill>
                </a:rPr>
                <a:t>IT’s budget is slashed, everyone feels it. While fiscally prudent CIOs know that they need to do their part, working collaboratively with the business to convey the full implications of IT cost cuts can help mitigate risk and preserve IT’s fundamental capabilities.</a:t>
              </a:r>
              <a:endParaRPr lang="en-US" dirty="0">
                <a:solidFill>
                  <a:srgbClr val="333333"/>
                </a:solidFill>
                <a:cs typeface="Roboto Slab Bold"/>
              </a:endParaRPr>
            </a:p>
          </p:txBody>
        </p:sp>
      </p:grpSp>
      <p:sp>
        <p:nvSpPr>
          <p:cNvPr id="4" name="TextBox 3"/>
          <p:cNvSpPr txBox="1"/>
          <p:nvPr/>
        </p:nvSpPr>
        <p:spPr>
          <a:xfrm>
            <a:off x="367753" y="2450957"/>
            <a:ext cx="8265501" cy="2200602"/>
          </a:xfrm>
          <a:prstGeom prst="rect">
            <a:avLst/>
          </a:prstGeom>
        </p:spPr>
        <p:txBody>
          <a:bodyPr wrap="square" rtlCol="0">
            <a:spAutoFit/>
          </a:bodyPr>
          <a:lstStyle/>
          <a:p>
            <a:pPr>
              <a:spcAft>
                <a:spcPts val="600"/>
              </a:spcAft>
            </a:pPr>
            <a:r>
              <a:rPr lang="en-CA" sz="1400" dirty="0">
                <a:solidFill>
                  <a:srgbClr val="333333"/>
                </a:solidFill>
              </a:rPr>
              <a:t>When business stakeholders are consulted and brought into the </a:t>
            </a:r>
            <a:r>
              <a:rPr lang="en-CA" sz="1400" dirty="0" smtClean="0">
                <a:solidFill>
                  <a:srgbClr val="333333"/>
                </a:solidFill>
              </a:rPr>
              <a:t>cost-cutting </a:t>
            </a:r>
            <a:r>
              <a:rPr lang="en-CA" sz="1400" dirty="0">
                <a:solidFill>
                  <a:srgbClr val="333333"/>
                </a:solidFill>
              </a:rPr>
              <a:t>process at </a:t>
            </a:r>
            <a:r>
              <a:rPr lang="en-CA" sz="1400" b="1" dirty="0">
                <a:solidFill>
                  <a:srgbClr val="333333"/>
                </a:solidFill>
              </a:rPr>
              <a:t>strategic </a:t>
            </a:r>
            <a:r>
              <a:rPr lang="en-CA" sz="1400" b="1" dirty="0" smtClean="0">
                <a:solidFill>
                  <a:srgbClr val="333333"/>
                </a:solidFill>
              </a:rPr>
              <a:t>points,</a:t>
            </a:r>
            <a:r>
              <a:rPr lang="en-CA" sz="1400" dirty="0" smtClean="0">
                <a:solidFill>
                  <a:srgbClr val="333333"/>
                </a:solidFill>
              </a:rPr>
              <a:t> </a:t>
            </a:r>
            <a:r>
              <a:rPr lang="en-CA" sz="1400" dirty="0">
                <a:solidFill>
                  <a:srgbClr val="333333"/>
                </a:solidFill>
              </a:rPr>
              <a:t>and</a:t>
            </a:r>
            <a:r>
              <a:rPr lang="en-CA" sz="1400" b="1" dirty="0">
                <a:solidFill>
                  <a:srgbClr val="333333"/>
                </a:solidFill>
              </a:rPr>
              <a:t> </a:t>
            </a:r>
            <a:r>
              <a:rPr lang="en-CA" sz="1400" dirty="0">
                <a:solidFill>
                  <a:srgbClr val="333333"/>
                </a:solidFill>
              </a:rPr>
              <a:t>on </a:t>
            </a:r>
            <a:r>
              <a:rPr lang="en-CA" sz="1400" b="1" dirty="0">
                <a:solidFill>
                  <a:srgbClr val="333333"/>
                </a:solidFill>
              </a:rPr>
              <a:t>your </a:t>
            </a:r>
            <a:r>
              <a:rPr lang="en-CA" sz="1400" dirty="0">
                <a:solidFill>
                  <a:srgbClr val="333333"/>
                </a:solidFill>
              </a:rPr>
              <a:t>terms, you will:</a:t>
            </a:r>
          </a:p>
          <a:p>
            <a:pPr>
              <a:spcAft>
                <a:spcPts val="600"/>
              </a:spcAft>
            </a:pPr>
            <a:endParaRPr lang="en-CA" sz="1400" dirty="0">
              <a:solidFill>
                <a:srgbClr val="333333"/>
              </a:solidFill>
            </a:endParaRPr>
          </a:p>
          <a:p>
            <a:pPr marL="342900" indent="-342900">
              <a:spcAft>
                <a:spcPts val="600"/>
              </a:spcAft>
              <a:buFont typeface="+mj-lt"/>
              <a:buAutoNum type="arabicPeriod"/>
            </a:pPr>
            <a:r>
              <a:rPr lang="en-CA" sz="1400" dirty="0" smtClean="0">
                <a:solidFill>
                  <a:srgbClr val="333333"/>
                </a:solidFill>
              </a:rPr>
              <a:t>Prevent </a:t>
            </a:r>
            <a:r>
              <a:rPr lang="en-CA" sz="1400" dirty="0">
                <a:solidFill>
                  <a:srgbClr val="333333"/>
                </a:solidFill>
              </a:rPr>
              <a:t>IT’s core capabilities from being eroded by rushed </a:t>
            </a:r>
            <a:r>
              <a:rPr lang="en-CA" sz="1400" dirty="0" smtClean="0">
                <a:solidFill>
                  <a:srgbClr val="333333"/>
                </a:solidFill>
              </a:rPr>
              <a:t>cost-cutting initiatives.</a:t>
            </a:r>
            <a:endParaRPr lang="en-CA" sz="1400" dirty="0">
              <a:solidFill>
                <a:srgbClr val="333333"/>
              </a:solidFill>
            </a:endParaRPr>
          </a:p>
          <a:p>
            <a:pPr marL="342900" indent="-342900">
              <a:spcAft>
                <a:spcPts val="600"/>
              </a:spcAft>
              <a:buFont typeface="+mj-lt"/>
              <a:buAutoNum type="arabicPeriod"/>
            </a:pPr>
            <a:r>
              <a:rPr lang="en-CA" sz="1400" dirty="0">
                <a:solidFill>
                  <a:srgbClr val="333333"/>
                </a:solidFill>
              </a:rPr>
              <a:t>Obtain support from business units </a:t>
            </a:r>
            <a:r>
              <a:rPr lang="en-CA" sz="1400" dirty="0" smtClean="0">
                <a:solidFill>
                  <a:srgbClr val="333333"/>
                </a:solidFill>
              </a:rPr>
              <a:t>to avoid selecting IT cost cuts that negatively impact them. Have them advocate for you. </a:t>
            </a:r>
          </a:p>
          <a:p>
            <a:pPr marL="342900" indent="-342900">
              <a:spcAft>
                <a:spcPts val="600"/>
              </a:spcAft>
              <a:buFont typeface="+mj-lt"/>
              <a:buAutoNum type="arabicPeriod"/>
            </a:pPr>
            <a:r>
              <a:rPr lang="en-CA" sz="1400" dirty="0" smtClean="0">
                <a:solidFill>
                  <a:srgbClr val="333333"/>
                </a:solidFill>
              </a:rPr>
              <a:t>Receive </a:t>
            </a:r>
            <a:r>
              <a:rPr lang="en-CA" sz="1400" dirty="0">
                <a:solidFill>
                  <a:srgbClr val="333333"/>
                </a:solidFill>
              </a:rPr>
              <a:t>less pushback when IT cost cuts negatively impact business </a:t>
            </a:r>
            <a:r>
              <a:rPr lang="en-CA" sz="1400" dirty="0" smtClean="0">
                <a:solidFill>
                  <a:srgbClr val="333333"/>
                </a:solidFill>
              </a:rPr>
              <a:t>users.</a:t>
            </a:r>
            <a:endParaRPr lang="en-CA" sz="1400" dirty="0">
              <a:solidFill>
                <a:srgbClr val="333333"/>
              </a:solidFill>
            </a:endParaRPr>
          </a:p>
          <a:p>
            <a:pPr marL="342900" indent="-342900">
              <a:spcAft>
                <a:spcPts val="600"/>
              </a:spcAft>
              <a:buFont typeface="+mj-lt"/>
              <a:buAutoNum type="arabicPeriod"/>
            </a:pPr>
            <a:r>
              <a:rPr lang="en-CA" sz="1400" dirty="0">
                <a:solidFill>
                  <a:srgbClr val="333333"/>
                </a:solidFill>
              </a:rPr>
              <a:t>Build a better relationship with the </a:t>
            </a:r>
            <a:r>
              <a:rPr lang="en-CA" sz="1400" dirty="0" smtClean="0">
                <a:solidFill>
                  <a:srgbClr val="333333"/>
                </a:solidFill>
              </a:rPr>
              <a:t>CFO.</a:t>
            </a:r>
            <a:endParaRPr lang="en-CA" b="1" i="1" dirty="0" smtClean="0">
              <a:solidFill>
                <a:srgbClr val="333333"/>
              </a:solidFill>
            </a:endParaRPr>
          </a:p>
        </p:txBody>
      </p:sp>
      <p:pic>
        <p:nvPicPr>
          <p:cNvPr id="5" name="Picture 4"/>
          <p:cNvPicPr>
            <a:picLocks noChangeAspect="1"/>
          </p:cNvPicPr>
          <p:nvPr/>
        </p:nvPicPr>
        <p:blipFill>
          <a:blip r:embed="rId3"/>
          <a:stretch>
            <a:fillRect/>
          </a:stretch>
        </p:blipFill>
        <p:spPr>
          <a:xfrm>
            <a:off x="476475" y="1345669"/>
            <a:ext cx="924152" cy="866648"/>
          </a:xfrm>
          <a:prstGeom prst="rect">
            <a:avLst/>
          </a:prstGeom>
          <a:solidFill>
            <a:schemeClr val="bg1"/>
          </a:solidFill>
          <a:ln>
            <a:noFill/>
          </a:ln>
        </p:spPr>
      </p:pic>
    </p:spTree>
    <p:extLst>
      <p:ext uri="{BB962C8B-B14F-4D97-AF65-F5344CB8AC3E}">
        <p14:creationId xmlns:p14="http://schemas.microsoft.com/office/powerpoint/2010/main" val="3873672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a:t>Make sure your aim is true before pulling the trigger on IT cost cuts</a:t>
            </a:r>
            <a:endParaRPr lang="en-US" dirty="0"/>
          </a:p>
        </p:txBody>
      </p:sp>
      <p:sp>
        <p:nvSpPr>
          <p:cNvPr id="17" name="TextBox 16"/>
          <p:cNvSpPr txBox="1"/>
          <p:nvPr/>
        </p:nvSpPr>
        <p:spPr>
          <a:xfrm>
            <a:off x="333793" y="2448219"/>
            <a:ext cx="3998530" cy="2339102"/>
          </a:xfrm>
          <a:prstGeom prst="rect">
            <a:avLst/>
          </a:prstGeom>
        </p:spPr>
        <p:txBody>
          <a:bodyPr wrap="square" rtlCol="0">
            <a:spAutoFit/>
          </a:bodyPr>
          <a:lstStyle/>
          <a:p>
            <a:r>
              <a:rPr lang="en-CA" sz="1400" dirty="0" smtClean="0">
                <a:solidFill>
                  <a:srgbClr val="333333"/>
                </a:solidFill>
              </a:rPr>
              <a:t>The answers to the questions </a:t>
            </a:r>
            <a:r>
              <a:rPr lang="en-CA" sz="1400" b="1" dirty="0" smtClean="0">
                <a:solidFill>
                  <a:srgbClr val="333333"/>
                </a:solidFill>
              </a:rPr>
              <a:t>“how much?”</a:t>
            </a:r>
            <a:r>
              <a:rPr lang="en-CA" sz="1400" dirty="0" smtClean="0">
                <a:solidFill>
                  <a:srgbClr val="333333"/>
                </a:solidFill>
              </a:rPr>
              <a:t> and </a:t>
            </a:r>
            <a:r>
              <a:rPr lang="en-CA" sz="1400" b="1" dirty="0" smtClean="0">
                <a:solidFill>
                  <a:srgbClr val="333333"/>
                </a:solidFill>
              </a:rPr>
              <a:t>“how soon?”</a:t>
            </a:r>
            <a:r>
              <a:rPr lang="en-CA" sz="1400" dirty="0" smtClean="0">
                <a:solidFill>
                  <a:srgbClr val="333333"/>
                </a:solidFill>
              </a:rPr>
              <a:t> will dictate:</a:t>
            </a:r>
          </a:p>
          <a:p>
            <a:endParaRPr lang="en-CA" sz="1400" dirty="0">
              <a:solidFill>
                <a:srgbClr val="333333"/>
              </a:solidFill>
            </a:endParaRPr>
          </a:p>
          <a:p>
            <a:pPr marL="342900" indent="-342900">
              <a:spcAft>
                <a:spcPts val="600"/>
              </a:spcAft>
              <a:buFont typeface="+mj-lt"/>
              <a:buAutoNum type="arabicPeriod"/>
            </a:pPr>
            <a:r>
              <a:rPr lang="en-CA" sz="1400" dirty="0" smtClean="0">
                <a:solidFill>
                  <a:srgbClr val="333333"/>
                </a:solidFill>
              </a:rPr>
              <a:t>Your tolerance for risk.</a:t>
            </a:r>
          </a:p>
          <a:p>
            <a:pPr marL="342900" indent="-342900">
              <a:spcAft>
                <a:spcPts val="600"/>
              </a:spcAft>
              <a:buFont typeface="+mj-lt"/>
              <a:buAutoNum type="arabicPeriod"/>
            </a:pPr>
            <a:r>
              <a:rPr lang="en-CA" sz="1400" dirty="0" smtClean="0">
                <a:solidFill>
                  <a:srgbClr val="333333"/>
                </a:solidFill>
              </a:rPr>
              <a:t>The level of investment/effort you’re willing to put forward.</a:t>
            </a:r>
          </a:p>
          <a:p>
            <a:pPr marL="342900" indent="-342900">
              <a:spcAft>
                <a:spcPts val="600"/>
              </a:spcAft>
              <a:buFont typeface="+mj-lt"/>
              <a:buAutoNum type="arabicPeriod"/>
            </a:pPr>
            <a:r>
              <a:rPr lang="en-CA" sz="1400" dirty="0" smtClean="0">
                <a:solidFill>
                  <a:srgbClr val="333333"/>
                </a:solidFill>
              </a:rPr>
              <a:t>The duration of initiatives.</a:t>
            </a:r>
          </a:p>
          <a:p>
            <a:pPr marL="342900" indent="-342900">
              <a:spcAft>
                <a:spcPts val="600"/>
              </a:spcAft>
              <a:buFont typeface="+mj-lt"/>
              <a:buAutoNum type="arabicPeriod"/>
            </a:pPr>
            <a:r>
              <a:rPr lang="en-CA" sz="1400" dirty="0" smtClean="0">
                <a:solidFill>
                  <a:srgbClr val="333333"/>
                </a:solidFill>
              </a:rPr>
              <a:t>The complexity of initiatives.</a:t>
            </a:r>
            <a:endParaRPr lang="en-CA" sz="1400" dirty="0">
              <a:solidFill>
                <a:srgbClr val="333333"/>
              </a:solidFill>
            </a:endParaRPr>
          </a:p>
          <a:p>
            <a:pPr>
              <a:spcAft>
                <a:spcPts val="600"/>
              </a:spcAft>
            </a:pPr>
            <a:endParaRPr lang="en-CA" sz="1400" dirty="0" smtClean="0">
              <a:solidFill>
                <a:srgbClr val="333333"/>
              </a:solidFill>
            </a:endParaRPr>
          </a:p>
        </p:txBody>
      </p:sp>
      <p:grpSp>
        <p:nvGrpSpPr>
          <p:cNvPr id="18" name="Group 3"/>
          <p:cNvGrpSpPr/>
          <p:nvPr/>
        </p:nvGrpSpPr>
        <p:grpSpPr>
          <a:xfrm>
            <a:off x="372818" y="5366387"/>
            <a:ext cx="8341974" cy="961532"/>
            <a:chOff x="337457" y="4680575"/>
            <a:chExt cx="7895164" cy="961532"/>
          </a:xfrm>
        </p:grpSpPr>
        <p:grpSp>
          <p:nvGrpSpPr>
            <p:cNvPr id="19" name="Group 35"/>
            <p:cNvGrpSpPr/>
            <p:nvPr/>
          </p:nvGrpSpPr>
          <p:grpSpPr>
            <a:xfrm>
              <a:off x="337457" y="4680575"/>
              <a:ext cx="7895164" cy="285749"/>
              <a:chOff x="2267744" y="1788704"/>
              <a:chExt cx="7895164" cy="285749"/>
            </a:xfrm>
            <a:solidFill>
              <a:srgbClr val="B0C534"/>
            </a:solidFill>
            <a:effectLst>
              <a:outerShdw blurRad="25400" dist="25400" dir="2700000" algn="ctr" rotWithShape="0">
                <a:srgbClr val="000000">
                  <a:alpha val="10000"/>
                </a:srgbClr>
              </a:outerShdw>
            </a:effectLst>
          </p:grpSpPr>
          <p:sp>
            <p:nvSpPr>
              <p:cNvPr id="21" name="Round Same Side Corner Rectangle 97"/>
              <p:cNvSpPr/>
              <p:nvPr/>
            </p:nvSpPr>
            <p:spPr>
              <a:xfrm>
                <a:off x="2267744" y="1788704"/>
                <a:ext cx="7895164" cy="285749"/>
              </a:xfrm>
              <a:prstGeom prst="rect">
                <a:avLst/>
              </a:prstGeom>
              <a:solidFill>
                <a:srgbClr val="D9A210"/>
              </a:solidFill>
              <a:ln w="25400">
                <a:solidFill>
                  <a:srgbClr val="D9A2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smtClean="0">
                    <a:solidFill>
                      <a:srgbClr val="FFFFFF"/>
                    </a:solidFill>
                    <a:latin typeface="Georgia"/>
                  </a:rPr>
                  <a:t>Info-Tech Insight</a:t>
                </a:r>
                <a:endParaRPr lang="en-CA" sz="1100" i="1" dirty="0">
                  <a:solidFill>
                    <a:srgbClr val="FFFFFF"/>
                  </a:solidFill>
                  <a:latin typeface="Georgia"/>
                </a:endParaRPr>
              </a:p>
            </p:txBody>
          </p:sp>
          <p:pic>
            <p:nvPicPr>
              <p:cNvPr id="22" name="Picture 44" descr="insight-sm.wmf"/>
              <p:cNvPicPr>
                <a:picLocks noChangeAspect="1"/>
              </p:cNvPicPr>
              <p:nvPr/>
            </p:nvPicPr>
            <p:blipFill>
              <a:blip r:embed="rId3" cstate="print"/>
              <a:stretch>
                <a:fillRect/>
              </a:stretch>
            </p:blipFill>
            <p:spPr>
              <a:xfrm>
                <a:off x="9833837" y="1822612"/>
                <a:ext cx="281639" cy="211230"/>
              </a:xfrm>
              <a:prstGeom prst="rect">
                <a:avLst/>
              </a:prstGeom>
              <a:solidFill>
                <a:srgbClr val="D9A210"/>
              </a:solidFill>
              <a:ln w="25400">
                <a:solidFill>
                  <a:srgbClr val="D9A210"/>
                </a:solidFill>
              </a:ln>
            </p:spPr>
          </p:pic>
        </p:grpSp>
        <p:sp>
          <p:nvSpPr>
            <p:cNvPr id="20" name="Text Placeholder 12"/>
            <p:cNvSpPr txBox="1">
              <a:spLocks/>
            </p:cNvSpPr>
            <p:nvPr/>
          </p:nvSpPr>
          <p:spPr>
            <a:xfrm>
              <a:off x="337457" y="4990938"/>
              <a:ext cx="7895164" cy="651169"/>
            </a:xfrm>
            <a:prstGeom prst="rect">
              <a:avLst/>
            </a:prstGeom>
            <a:solidFill>
              <a:schemeClr val="bg1">
                <a:lumMod val="95000"/>
              </a:schemeClr>
            </a:solidFill>
            <a:ln w="25400">
              <a:solidFill>
                <a:schemeClr val="bg1">
                  <a:lumMod val="95000"/>
                </a:schemeClr>
              </a:solidFill>
            </a:ln>
            <a:effectLst>
              <a:outerShdw blurRad="25400" dist="25400" dir="2700000" algn="ctr" rotWithShape="0">
                <a:srgbClr val="000000">
                  <a:alpha val="10000"/>
                </a:srgbClr>
              </a:outerShdw>
            </a:effectLst>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Clr>
                  <a:srgbClr val="333333"/>
                </a:buClr>
                <a:buFont typeface="Arial" pitchFamily="34" charset="0"/>
                <a:buNone/>
              </a:pPr>
              <a:r>
                <a:rPr lang="en-CA" b="1" dirty="0">
                  <a:solidFill>
                    <a:srgbClr val="333333"/>
                  </a:solidFill>
                </a:rPr>
                <a:t>Make sure your aim is true before pulling the trigger on IT cost cuts</a:t>
              </a:r>
              <a:r>
                <a:rPr lang="en-CA" b="1" dirty="0" smtClean="0">
                  <a:solidFill>
                    <a:srgbClr val="333333"/>
                  </a:solidFill>
                </a:rPr>
                <a:t>. </a:t>
              </a:r>
              <a:r>
                <a:rPr lang="en-CA" dirty="0">
                  <a:solidFill>
                    <a:srgbClr val="333333"/>
                  </a:solidFill>
                </a:rPr>
                <a:t>Don’t try to cut everything all at once </a:t>
              </a:r>
              <a:r>
                <a:rPr lang="en-CA" dirty="0" smtClean="0">
                  <a:solidFill>
                    <a:srgbClr val="333333"/>
                  </a:solidFill>
                </a:rPr>
                <a:t>or your actions may have unintended consequences for the business. </a:t>
              </a:r>
              <a:r>
                <a:rPr lang="en-CA" dirty="0">
                  <a:solidFill>
                    <a:srgbClr val="333333"/>
                  </a:solidFill>
                </a:rPr>
                <a:t>Understanding the magnitude and urgency of your </a:t>
              </a:r>
              <a:r>
                <a:rPr lang="en-CA" dirty="0" smtClean="0">
                  <a:solidFill>
                    <a:srgbClr val="333333"/>
                  </a:solidFill>
                </a:rPr>
                <a:t>cost-cutting </a:t>
              </a:r>
              <a:r>
                <a:rPr lang="en-CA" dirty="0">
                  <a:solidFill>
                    <a:srgbClr val="333333"/>
                  </a:solidFill>
                </a:rPr>
                <a:t>mandate is essential for identifying which initiatives fit within your timeframe and match your appetite for risk. </a:t>
              </a:r>
            </a:p>
            <a:p>
              <a:pPr marL="0" indent="0">
                <a:spcAft>
                  <a:spcPts val="600"/>
                </a:spcAft>
                <a:buClr>
                  <a:srgbClr val="333333"/>
                </a:buClr>
                <a:buFont typeface="Arial" pitchFamily="34" charset="0"/>
                <a:buNone/>
              </a:pPr>
              <a:r>
                <a:rPr lang="en-CA" dirty="0" smtClean="0">
                  <a:solidFill>
                    <a:srgbClr val="333333"/>
                  </a:solidFill>
                </a:rPr>
                <a:t> </a:t>
              </a:r>
              <a:endParaRPr lang="en-US" dirty="0">
                <a:solidFill>
                  <a:srgbClr val="333333"/>
                </a:solidFill>
                <a:cs typeface="Roboto Slab Bold"/>
              </a:endParaRPr>
            </a:p>
          </p:txBody>
        </p:sp>
      </p:grpSp>
      <p:grpSp>
        <p:nvGrpSpPr>
          <p:cNvPr id="24" name="Group 23"/>
          <p:cNvGrpSpPr/>
          <p:nvPr/>
        </p:nvGrpSpPr>
        <p:grpSpPr>
          <a:xfrm>
            <a:off x="6070027" y="2654450"/>
            <a:ext cx="2643909" cy="1949732"/>
            <a:chOff x="1409075" y="1941226"/>
            <a:chExt cx="3282846" cy="2420912"/>
          </a:xfrm>
        </p:grpSpPr>
        <p:sp>
          <p:nvSpPr>
            <p:cNvPr id="25" name="Rectangle 24"/>
            <p:cNvSpPr/>
            <p:nvPr/>
          </p:nvSpPr>
          <p:spPr>
            <a:xfrm>
              <a:off x="1409075" y="1941226"/>
              <a:ext cx="3282846" cy="2420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6" name="Rectangle 25"/>
            <p:cNvSpPr/>
            <p:nvPr/>
          </p:nvSpPr>
          <p:spPr>
            <a:xfrm>
              <a:off x="1484026" y="2012247"/>
              <a:ext cx="1536492" cy="1127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7" name="Rectangle 26"/>
            <p:cNvSpPr/>
            <p:nvPr/>
          </p:nvSpPr>
          <p:spPr>
            <a:xfrm>
              <a:off x="3095470" y="2012247"/>
              <a:ext cx="1535286" cy="1127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8" name="Rectangle 27"/>
            <p:cNvSpPr/>
            <p:nvPr/>
          </p:nvSpPr>
          <p:spPr>
            <a:xfrm>
              <a:off x="3095470" y="3195986"/>
              <a:ext cx="1535286" cy="1110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9" name="Rectangle 28"/>
            <p:cNvSpPr/>
            <p:nvPr/>
          </p:nvSpPr>
          <p:spPr>
            <a:xfrm>
              <a:off x="1484026" y="3195987"/>
              <a:ext cx="1536492" cy="1110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30" name="TextBox 29"/>
          <p:cNvSpPr txBox="1"/>
          <p:nvPr/>
        </p:nvSpPr>
        <p:spPr>
          <a:xfrm>
            <a:off x="6353288" y="2968730"/>
            <a:ext cx="1236689" cy="276999"/>
          </a:xfrm>
          <a:prstGeom prst="rect">
            <a:avLst/>
          </a:prstGeom>
        </p:spPr>
        <p:txBody>
          <a:bodyPr wrap="square" rtlCol="0">
            <a:spAutoFit/>
          </a:bodyPr>
          <a:lstStyle/>
          <a:p>
            <a:r>
              <a:rPr lang="en-CA" sz="1200" dirty="0" smtClean="0">
                <a:solidFill>
                  <a:srgbClr val="333333"/>
                </a:solidFill>
              </a:rPr>
              <a:t>Strategist </a:t>
            </a:r>
          </a:p>
        </p:txBody>
      </p:sp>
      <p:sp>
        <p:nvSpPr>
          <p:cNvPr id="31" name="TextBox 30"/>
          <p:cNvSpPr txBox="1"/>
          <p:nvPr/>
        </p:nvSpPr>
        <p:spPr>
          <a:xfrm>
            <a:off x="7650342" y="2969590"/>
            <a:ext cx="1236689" cy="276999"/>
          </a:xfrm>
          <a:prstGeom prst="rect">
            <a:avLst/>
          </a:prstGeom>
        </p:spPr>
        <p:txBody>
          <a:bodyPr wrap="square" rtlCol="0">
            <a:spAutoFit/>
          </a:bodyPr>
          <a:lstStyle/>
          <a:p>
            <a:r>
              <a:rPr lang="en-CA" sz="1200" dirty="0" smtClean="0">
                <a:solidFill>
                  <a:srgbClr val="333333"/>
                </a:solidFill>
              </a:rPr>
              <a:t>Survivalist</a:t>
            </a:r>
          </a:p>
        </p:txBody>
      </p:sp>
      <p:sp>
        <p:nvSpPr>
          <p:cNvPr id="32" name="TextBox 31"/>
          <p:cNvSpPr txBox="1"/>
          <p:nvPr/>
        </p:nvSpPr>
        <p:spPr>
          <a:xfrm>
            <a:off x="7738026" y="3951336"/>
            <a:ext cx="1236689" cy="276999"/>
          </a:xfrm>
          <a:prstGeom prst="rect">
            <a:avLst/>
          </a:prstGeom>
        </p:spPr>
        <p:txBody>
          <a:bodyPr wrap="square" rtlCol="0">
            <a:spAutoFit/>
          </a:bodyPr>
          <a:lstStyle/>
          <a:p>
            <a:r>
              <a:rPr lang="en-CA" sz="1200" dirty="0" smtClean="0">
                <a:solidFill>
                  <a:srgbClr val="333333"/>
                </a:solidFill>
              </a:rPr>
              <a:t>Tactician</a:t>
            </a:r>
          </a:p>
        </p:txBody>
      </p:sp>
      <p:sp>
        <p:nvSpPr>
          <p:cNvPr id="33" name="TextBox 32"/>
          <p:cNvSpPr txBox="1"/>
          <p:nvPr/>
        </p:nvSpPr>
        <p:spPr>
          <a:xfrm>
            <a:off x="6284965" y="3934613"/>
            <a:ext cx="1236689" cy="276999"/>
          </a:xfrm>
          <a:prstGeom prst="rect">
            <a:avLst/>
          </a:prstGeom>
        </p:spPr>
        <p:txBody>
          <a:bodyPr wrap="square" rtlCol="0">
            <a:spAutoFit/>
          </a:bodyPr>
          <a:lstStyle/>
          <a:p>
            <a:r>
              <a:rPr lang="en-CA" sz="1200" dirty="0" smtClean="0">
                <a:solidFill>
                  <a:srgbClr val="333333"/>
                </a:solidFill>
              </a:rPr>
              <a:t>Opportunist</a:t>
            </a:r>
          </a:p>
        </p:txBody>
      </p:sp>
      <p:sp>
        <p:nvSpPr>
          <p:cNvPr id="42" name="TextBox 41"/>
          <p:cNvSpPr txBox="1"/>
          <p:nvPr/>
        </p:nvSpPr>
        <p:spPr>
          <a:xfrm>
            <a:off x="5184002" y="2491196"/>
            <a:ext cx="369332" cy="1648828"/>
          </a:xfrm>
          <a:prstGeom prst="rect">
            <a:avLst/>
          </a:prstGeom>
        </p:spPr>
        <p:txBody>
          <a:bodyPr vert="vert270" wrap="square" rtlCol="0">
            <a:spAutoFit/>
          </a:bodyPr>
          <a:lstStyle/>
          <a:p>
            <a:r>
              <a:rPr lang="en-CA" sz="1200" b="1" dirty="0" smtClean="0">
                <a:solidFill>
                  <a:srgbClr val="333333"/>
                </a:solidFill>
              </a:rPr>
              <a:t>Magnitude ($)</a:t>
            </a:r>
          </a:p>
        </p:txBody>
      </p:sp>
      <p:sp>
        <p:nvSpPr>
          <p:cNvPr id="43" name="TextBox 42"/>
          <p:cNvSpPr txBox="1"/>
          <p:nvPr/>
        </p:nvSpPr>
        <p:spPr>
          <a:xfrm>
            <a:off x="5586195" y="3023030"/>
            <a:ext cx="615003" cy="276999"/>
          </a:xfrm>
          <a:prstGeom prst="rect">
            <a:avLst/>
          </a:prstGeom>
        </p:spPr>
        <p:txBody>
          <a:bodyPr wrap="square" rtlCol="0">
            <a:spAutoFit/>
          </a:bodyPr>
          <a:lstStyle/>
          <a:p>
            <a:r>
              <a:rPr lang="en-CA" sz="1200" dirty="0" smtClean="0">
                <a:solidFill>
                  <a:srgbClr val="333333"/>
                </a:solidFill>
              </a:rPr>
              <a:t>High</a:t>
            </a:r>
          </a:p>
        </p:txBody>
      </p:sp>
      <p:sp>
        <p:nvSpPr>
          <p:cNvPr id="44" name="TextBox 43"/>
          <p:cNvSpPr txBox="1"/>
          <p:nvPr/>
        </p:nvSpPr>
        <p:spPr>
          <a:xfrm>
            <a:off x="6595807" y="4632245"/>
            <a:ext cx="615003" cy="276999"/>
          </a:xfrm>
          <a:prstGeom prst="rect">
            <a:avLst/>
          </a:prstGeom>
        </p:spPr>
        <p:txBody>
          <a:bodyPr wrap="square" rtlCol="0">
            <a:spAutoFit/>
          </a:bodyPr>
          <a:lstStyle/>
          <a:p>
            <a:r>
              <a:rPr lang="en-CA" sz="1200" dirty="0" smtClean="0">
                <a:solidFill>
                  <a:srgbClr val="333333"/>
                </a:solidFill>
              </a:rPr>
              <a:t>Low</a:t>
            </a:r>
          </a:p>
        </p:txBody>
      </p:sp>
      <p:sp>
        <p:nvSpPr>
          <p:cNvPr id="45" name="TextBox 44"/>
          <p:cNvSpPr txBox="1"/>
          <p:nvPr/>
        </p:nvSpPr>
        <p:spPr>
          <a:xfrm>
            <a:off x="7829650" y="4614911"/>
            <a:ext cx="615003" cy="276999"/>
          </a:xfrm>
          <a:prstGeom prst="rect">
            <a:avLst/>
          </a:prstGeom>
        </p:spPr>
        <p:txBody>
          <a:bodyPr wrap="square" rtlCol="0">
            <a:spAutoFit/>
          </a:bodyPr>
          <a:lstStyle/>
          <a:p>
            <a:r>
              <a:rPr lang="en-CA" sz="1200" dirty="0" smtClean="0">
                <a:solidFill>
                  <a:srgbClr val="333333"/>
                </a:solidFill>
              </a:rPr>
              <a:t>High</a:t>
            </a:r>
          </a:p>
        </p:txBody>
      </p:sp>
      <p:sp>
        <p:nvSpPr>
          <p:cNvPr id="46" name="TextBox 45"/>
          <p:cNvSpPr txBox="1"/>
          <p:nvPr/>
        </p:nvSpPr>
        <p:spPr>
          <a:xfrm>
            <a:off x="5604240" y="3931256"/>
            <a:ext cx="615003" cy="276999"/>
          </a:xfrm>
          <a:prstGeom prst="rect">
            <a:avLst/>
          </a:prstGeom>
        </p:spPr>
        <p:txBody>
          <a:bodyPr wrap="square" rtlCol="0">
            <a:spAutoFit/>
          </a:bodyPr>
          <a:lstStyle/>
          <a:p>
            <a:r>
              <a:rPr lang="en-CA" sz="1200" dirty="0" smtClean="0">
                <a:solidFill>
                  <a:srgbClr val="333333"/>
                </a:solidFill>
              </a:rPr>
              <a:t>Low</a:t>
            </a:r>
          </a:p>
        </p:txBody>
      </p:sp>
      <p:sp>
        <p:nvSpPr>
          <p:cNvPr id="47" name="TextBox 46"/>
          <p:cNvSpPr txBox="1"/>
          <p:nvPr/>
        </p:nvSpPr>
        <p:spPr>
          <a:xfrm>
            <a:off x="6616664" y="4949990"/>
            <a:ext cx="1564007" cy="276999"/>
          </a:xfrm>
          <a:prstGeom prst="rect">
            <a:avLst/>
          </a:prstGeom>
        </p:spPr>
        <p:txBody>
          <a:bodyPr vert="horz" wrap="square" rtlCol="0">
            <a:spAutoFit/>
          </a:bodyPr>
          <a:lstStyle/>
          <a:p>
            <a:pPr algn="ctr"/>
            <a:r>
              <a:rPr lang="en-CA" sz="1200" b="1" dirty="0" smtClean="0">
                <a:solidFill>
                  <a:srgbClr val="333333"/>
                </a:solidFill>
              </a:rPr>
              <a:t>Urgency (Timing)</a:t>
            </a:r>
          </a:p>
        </p:txBody>
      </p:sp>
      <p:sp>
        <p:nvSpPr>
          <p:cNvPr id="3" name="TextBox 2"/>
          <p:cNvSpPr txBox="1"/>
          <p:nvPr/>
        </p:nvSpPr>
        <p:spPr>
          <a:xfrm>
            <a:off x="1431092" y="1326996"/>
            <a:ext cx="7233584" cy="646331"/>
          </a:xfrm>
          <a:prstGeom prst="rect">
            <a:avLst/>
          </a:prstGeom>
          <a:noFill/>
        </p:spPr>
        <p:txBody>
          <a:bodyPr wrap="square" rtlCol="0">
            <a:spAutoFit/>
          </a:bodyPr>
          <a:lstStyle/>
          <a:p>
            <a:r>
              <a:rPr lang="en-CA" b="1" dirty="0">
                <a:solidFill>
                  <a:srgbClr val="29475F"/>
                </a:solidFill>
              </a:rPr>
              <a:t>Understand the organization’s </a:t>
            </a:r>
            <a:r>
              <a:rPr lang="en-CA" b="1" dirty="0" smtClean="0">
                <a:solidFill>
                  <a:srgbClr val="29475F"/>
                </a:solidFill>
              </a:rPr>
              <a:t>cost-cutting </a:t>
            </a:r>
            <a:r>
              <a:rPr lang="en-CA" b="1" dirty="0">
                <a:solidFill>
                  <a:srgbClr val="29475F"/>
                </a:solidFill>
              </a:rPr>
              <a:t>mandate before you select your initiatives</a:t>
            </a:r>
            <a:r>
              <a:rPr lang="en-CA" b="1" dirty="0" smtClean="0">
                <a:solidFill>
                  <a:srgbClr val="29475F"/>
                </a:solidFill>
              </a:rPr>
              <a:t>.</a:t>
            </a:r>
            <a:endParaRPr lang="en-CA" b="1" dirty="0">
              <a:solidFill>
                <a:srgbClr val="29475F"/>
              </a:solidFill>
            </a:endParaRPr>
          </a:p>
        </p:txBody>
      </p:sp>
      <p:sp>
        <p:nvSpPr>
          <p:cNvPr id="4" name="TextBox 3"/>
          <p:cNvSpPr txBox="1"/>
          <p:nvPr/>
        </p:nvSpPr>
        <p:spPr>
          <a:xfrm>
            <a:off x="4974058" y="2199823"/>
            <a:ext cx="3912973" cy="307777"/>
          </a:xfrm>
          <a:prstGeom prst="rect">
            <a:avLst/>
          </a:prstGeom>
          <a:noFill/>
        </p:spPr>
        <p:txBody>
          <a:bodyPr wrap="square" rtlCol="0">
            <a:spAutoFit/>
          </a:bodyPr>
          <a:lstStyle/>
          <a:p>
            <a:r>
              <a:rPr lang="en-CA" sz="1400" dirty="0" smtClean="0"/>
              <a:t>What type of cost cutter are you?</a:t>
            </a:r>
            <a:endParaRPr lang="en-CA" sz="1400" dirty="0"/>
          </a:p>
        </p:txBody>
      </p:sp>
      <p:cxnSp>
        <p:nvCxnSpPr>
          <p:cNvPr id="7" name="Straight Connector 6"/>
          <p:cNvCxnSpPr/>
          <p:nvPr/>
        </p:nvCxnSpPr>
        <p:spPr>
          <a:xfrm>
            <a:off x="4736757" y="2084706"/>
            <a:ext cx="0" cy="3096894"/>
          </a:xfrm>
          <a:prstGeom prst="line">
            <a:avLst/>
          </a:prstGeom>
          <a:ln w="28575">
            <a:solidFill>
              <a:schemeClr val="accent1">
                <a:shade val="95000"/>
                <a:satMod val="105000"/>
                <a:alpha val="21000"/>
              </a:schemeClr>
            </a:solidFill>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p:nvPicPr>
        <p:blipFill>
          <a:blip r:embed="rId4"/>
          <a:stretch>
            <a:fillRect/>
          </a:stretch>
        </p:blipFill>
        <p:spPr>
          <a:xfrm>
            <a:off x="372818" y="1236750"/>
            <a:ext cx="924152" cy="866648"/>
          </a:xfrm>
          <a:prstGeom prst="rect">
            <a:avLst/>
          </a:prstGeom>
          <a:solidFill>
            <a:schemeClr val="bg1"/>
          </a:solidFill>
          <a:ln>
            <a:noFill/>
          </a:ln>
        </p:spPr>
      </p:pic>
    </p:spTree>
    <p:extLst>
      <p:ext uri="{BB962C8B-B14F-4D97-AF65-F5344CB8AC3E}">
        <p14:creationId xmlns:p14="http://schemas.microsoft.com/office/powerpoint/2010/main" val="37756931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548714" y="2191710"/>
            <a:ext cx="6758535" cy="872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Title 2"/>
          <p:cNvSpPr>
            <a:spLocks noGrp="1"/>
          </p:cNvSpPr>
          <p:nvPr>
            <p:ph type="title"/>
          </p:nvPr>
        </p:nvSpPr>
        <p:spPr/>
        <p:txBody>
          <a:bodyPr/>
          <a:lstStyle/>
          <a:p>
            <a:r>
              <a:rPr lang="en-CA" dirty="0"/>
              <a:t>Don’t prune dead trees – cut them down</a:t>
            </a:r>
            <a:endParaRPr lang="en-US" dirty="0"/>
          </a:p>
        </p:txBody>
      </p:sp>
      <p:sp>
        <p:nvSpPr>
          <p:cNvPr id="9" name="TextBox 8"/>
          <p:cNvSpPr txBox="1"/>
          <p:nvPr/>
        </p:nvSpPr>
        <p:spPr>
          <a:xfrm>
            <a:off x="1580750" y="2193138"/>
            <a:ext cx="6694461" cy="769441"/>
          </a:xfrm>
          <a:prstGeom prst="rect">
            <a:avLst/>
          </a:prstGeom>
        </p:spPr>
        <p:txBody>
          <a:bodyPr wrap="square" rtlCol="0">
            <a:spAutoFit/>
          </a:bodyPr>
          <a:lstStyle/>
          <a:p>
            <a:r>
              <a:rPr lang="en-CA" sz="1400" dirty="0" smtClean="0">
                <a:solidFill>
                  <a:srgbClr val="333333"/>
                </a:solidFill>
              </a:rPr>
              <a:t>First, collaborate with business users to prioritize your IT services and then, </a:t>
            </a:r>
          </a:p>
          <a:p>
            <a:endParaRPr lang="en-CA" sz="1400" dirty="0">
              <a:solidFill>
                <a:srgbClr val="333333"/>
              </a:solidFill>
            </a:endParaRPr>
          </a:p>
          <a:p>
            <a:r>
              <a:rPr lang="en-CA" sz="1600" b="1" dirty="0">
                <a:solidFill>
                  <a:srgbClr val="333333"/>
                </a:solidFill>
              </a:rPr>
              <a:t>e</a:t>
            </a:r>
            <a:r>
              <a:rPr lang="en-CA" sz="1600" b="1" dirty="0" smtClean="0">
                <a:solidFill>
                  <a:srgbClr val="333333"/>
                </a:solidFill>
              </a:rPr>
              <a:t>liminate or take big cuts from low-value services.</a:t>
            </a:r>
            <a:endParaRPr lang="en-CA" sz="1400" dirty="0" smtClean="0">
              <a:solidFill>
                <a:srgbClr val="333333"/>
              </a:solidFill>
            </a:endParaRPr>
          </a:p>
        </p:txBody>
      </p:sp>
      <p:grpSp>
        <p:nvGrpSpPr>
          <p:cNvPr id="10" name="Group 3"/>
          <p:cNvGrpSpPr/>
          <p:nvPr/>
        </p:nvGrpSpPr>
        <p:grpSpPr>
          <a:xfrm>
            <a:off x="395728" y="5149263"/>
            <a:ext cx="8341974" cy="1127721"/>
            <a:chOff x="337457" y="4680575"/>
            <a:chExt cx="7895164" cy="1127721"/>
          </a:xfrm>
        </p:grpSpPr>
        <p:grpSp>
          <p:nvGrpSpPr>
            <p:cNvPr id="11" name="Group 35"/>
            <p:cNvGrpSpPr/>
            <p:nvPr/>
          </p:nvGrpSpPr>
          <p:grpSpPr>
            <a:xfrm>
              <a:off x="337457" y="4680575"/>
              <a:ext cx="7895164" cy="285749"/>
              <a:chOff x="2267744" y="1788704"/>
              <a:chExt cx="7895164" cy="285749"/>
            </a:xfrm>
            <a:solidFill>
              <a:srgbClr val="B0C534"/>
            </a:solidFill>
            <a:effectLst>
              <a:outerShdw blurRad="25400" dist="25400" dir="2700000" algn="ctr" rotWithShape="0">
                <a:srgbClr val="000000">
                  <a:alpha val="10000"/>
                </a:srgbClr>
              </a:outerShdw>
            </a:effectLst>
          </p:grpSpPr>
          <p:sp>
            <p:nvSpPr>
              <p:cNvPr id="13" name="Round Same Side Corner Rectangle 97"/>
              <p:cNvSpPr/>
              <p:nvPr/>
            </p:nvSpPr>
            <p:spPr>
              <a:xfrm>
                <a:off x="2267744" y="1788704"/>
                <a:ext cx="7895164" cy="285749"/>
              </a:xfrm>
              <a:prstGeom prst="rect">
                <a:avLst/>
              </a:prstGeom>
              <a:solidFill>
                <a:srgbClr val="D9A210"/>
              </a:solidFill>
              <a:ln w="25400">
                <a:solidFill>
                  <a:srgbClr val="D9A2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smtClean="0">
                    <a:solidFill>
                      <a:srgbClr val="FFFFFF"/>
                    </a:solidFill>
                    <a:latin typeface="Georgia"/>
                  </a:rPr>
                  <a:t>Info-Tech Insight</a:t>
                </a:r>
                <a:endParaRPr lang="en-CA" sz="1100" i="1" dirty="0">
                  <a:solidFill>
                    <a:srgbClr val="FFFFFF"/>
                  </a:solidFill>
                  <a:latin typeface="Georgia"/>
                </a:endParaRPr>
              </a:p>
            </p:txBody>
          </p:sp>
          <p:pic>
            <p:nvPicPr>
              <p:cNvPr id="14" name="Picture 44" descr="insight-sm.wmf"/>
              <p:cNvPicPr>
                <a:picLocks noChangeAspect="1"/>
              </p:cNvPicPr>
              <p:nvPr/>
            </p:nvPicPr>
            <p:blipFill>
              <a:blip r:embed="rId2" cstate="print"/>
              <a:stretch>
                <a:fillRect/>
              </a:stretch>
            </p:blipFill>
            <p:spPr>
              <a:xfrm>
                <a:off x="9755511" y="1839028"/>
                <a:ext cx="240000" cy="180000"/>
              </a:xfrm>
              <a:prstGeom prst="rect">
                <a:avLst/>
              </a:prstGeom>
              <a:solidFill>
                <a:srgbClr val="D9A210"/>
              </a:solidFill>
              <a:ln w="25400">
                <a:solidFill>
                  <a:srgbClr val="D9A210"/>
                </a:solidFill>
              </a:ln>
            </p:spPr>
          </p:pic>
        </p:grpSp>
        <p:sp>
          <p:nvSpPr>
            <p:cNvPr id="12" name="Text Placeholder 12"/>
            <p:cNvSpPr txBox="1">
              <a:spLocks/>
            </p:cNvSpPr>
            <p:nvPr/>
          </p:nvSpPr>
          <p:spPr>
            <a:xfrm>
              <a:off x="337457" y="4990938"/>
              <a:ext cx="7895164" cy="817358"/>
            </a:xfrm>
            <a:prstGeom prst="rect">
              <a:avLst/>
            </a:prstGeom>
            <a:solidFill>
              <a:schemeClr val="bg1">
                <a:lumMod val="95000"/>
              </a:schemeClr>
            </a:solidFill>
            <a:ln w="25400">
              <a:solidFill>
                <a:schemeClr val="bg1">
                  <a:lumMod val="95000"/>
                </a:schemeClr>
              </a:solidFill>
            </a:ln>
            <a:effectLst>
              <a:outerShdw blurRad="25400" dist="25400" dir="2700000" algn="ctr" rotWithShape="0">
                <a:srgbClr val="000000">
                  <a:alpha val="10000"/>
                </a:srgbClr>
              </a:outerShdw>
            </a:effectLst>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Clr>
                  <a:srgbClr val="333333"/>
                </a:buClr>
                <a:buFont typeface="Arial" pitchFamily="34" charset="0"/>
                <a:buNone/>
              </a:pPr>
              <a:r>
                <a:rPr lang="en-CA" b="1" dirty="0">
                  <a:solidFill>
                    <a:srgbClr val="333333"/>
                  </a:solidFill>
                </a:rPr>
                <a:t>Don’t prune dead trees – cut them </a:t>
              </a:r>
              <a:r>
                <a:rPr lang="en-CA" b="1" dirty="0" smtClean="0">
                  <a:solidFill>
                    <a:srgbClr val="333333"/>
                  </a:solidFill>
                </a:rPr>
                <a:t>down.</a:t>
              </a:r>
              <a:r>
                <a:rPr lang="en-CA" dirty="0" smtClean="0">
                  <a:solidFill>
                    <a:srgbClr val="333333"/>
                  </a:solidFill>
                </a:rPr>
                <a:t> Pursuing </a:t>
              </a:r>
              <a:r>
                <a:rPr lang="en-CA" dirty="0">
                  <a:solidFill>
                    <a:srgbClr val="333333"/>
                  </a:solidFill>
                </a:rPr>
                <a:t>incremental gains in efficiency is a complete waste of time if you shouldn’t be delivering that service in the first place. </a:t>
              </a:r>
              <a:r>
                <a:rPr lang="en-CA" dirty="0" smtClean="0">
                  <a:solidFill>
                    <a:srgbClr val="333333"/>
                  </a:solidFill>
                </a:rPr>
                <a:t>Don’t weaken essential services that the business needs, but instead target non-essential services that can be eliminated or where significant cuts can be found that don’t have a serious impact on business users. </a:t>
              </a:r>
              <a:endParaRPr lang="en-US" b="1" dirty="0">
                <a:solidFill>
                  <a:srgbClr val="333333"/>
                </a:solidFill>
                <a:cs typeface="Roboto Slab Bold"/>
              </a:endParaRPr>
            </a:p>
          </p:txBody>
        </p:sp>
      </p:grpSp>
      <p:sp>
        <p:nvSpPr>
          <p:cNvPr id="7" name="TextBox 6"/>
          <p:cNvSpPr txBox="1"/>
          <p:nvPr/>
        </p:nvSpPr>
        <p:spPr>
          <a:xfrm>
            <a:off x="1482811" y="1359243"/>
            <a:ext cx="7397578" cy="646331"/>
          </a:xfrm>
          <a:prstGeom prst="rect">
            <a:avLst/>
          </a:prstGeom>
          <a:noFill/>
        </p:spPr>
        <p:txBody>
          <a:bodyPr wrap="square" rtlCol="0">
            <a:spAutoFit/>
          </a:bodyPr>
          <a:lstStyle/>
          <a:p>
            <a:r>
              <a:rPr lang="en-CA" b="1" dirty="0">
                <a:solidFill>
                  <a:srgbClr val="29475F"/>
                </a:solidFill>
              </a:rPr>
              <a:t>Don’t undermine essential IT services by seeking incremental efficiency gains</a:t>
            </a:r>
            <a:r>
              <a:rPr lang="en-CA" b="1" dirty="0" smtClean="0">
                <a:solidFill>
                  <a:srgbClr val="29475F"/>
                </a:solidFill>
              </a:rPr>
              <a:t>.</a:t>
            </a:r>
            <a:endParaRPr lang="en-CA" dirty="0"/>
          </a:p>
        </p:txBody>
      </p:sp>
      <p:sp>
        <p:nvSpPr>
          <p:cNvPr id="16" name="TextBox 15"/>
          <p:cNvSpPr txBox="1"/>
          <p:nvPr/>
        </p:nvSpPr>
        <p:spPr>
          <a:xfrm>
            <a:off x="461319" y="3358586"/>
            <a:ext cx="8276383" cy="1384995"/>
          </a:xfrm>
          <a:prstGeom prst="rect">
            <a:avLst/>
          </a:prstGeom>
          <a:noFill/>
        </p:spPr>
        <p:txBody>
          <a:bodyPr wrap="square" rtlCol="0">
            <a:spAutoFit/>
          </a:bodyPr>
          <a:lstStyle/>
          <a:p>
            <a:r>
              <a:rPr lang="en-CA" sz="1400" dirty="0" smtClean="0"/>
              <a:t>Follow the activities in </a:t>
            </a:r>
            <a:r>
              <a:rPr lang="en-CA" sz="1400" b="1" dirty="0" smtClean="0"/>
              <a:t>step 4</a:t>
            </a:r>
            <a:r>
              <a:rPr lang="en-CA" sz="1400" dirty="0" smtClean="0"/>
              <a:t> to:</a:t>
            </a:r>
          </a:p>
          <a:p>
            <a:r>
              <a:rPr lang="en-CA" sz="1400" dirty="0" smtClean="0"/>
              <a:t> </a:t>
            </a:r>
          </a:p>
          <a:p>
            <a:pPr marL="342900" indent="-342900">
              <a:buFont typeface="+mj-lt"/>
              <a:buAutoNum type="arabicPeriod"/>
            </a:pPr>
            <a:r>
              <a:rPr lang="en-CA" sz="1400" dirty="0" smtClean="0"/>
              <a:t>Create a “level-zero” service catalog.</a:t>
            </a:r>
          </a:p>
          <a:p>
            <a:pPr marL="342900" indent="-342900">
              <a:buFont typeface="+mj-lt"/>
              <a:buAutoNum type="arabicPeriod"/>
            </a:pPr>
            <a:r>
              <a:rPr lang="en-CA" sz="1400" dirty="0" smtClean="0"/>
              <a:t>Elicit business stakeholder engagement to help evaluate and prioritize IT services.</a:t>
            </a:r>
          </a:p>
          <a:p>
            <a:pPr marL="342900" indent="-342900">
              <a:buFont typeface="+mj-lt"/>
              <a:buAutoNum type="arabicPeriod"/>
            </a:pPr>
            <a:r>
              <a:rPr lang="en-CA" sz="1400" dirty="0" smtClean="0"/>
              <a:t>Conduct level-zero service portfolio management.</a:t>
            </a:r>
          </a:p>
          <a:p>
            <a:pPr marL="342900" indent="-342900">
              <a:buFont typeface="+mj-lt"/>
              <a:buAutoNum type="arabicPeriod"/>
            </a:pPr>
            <a:r>
              <a:rPr lang="en-CA" sz="1400" dirty="0" smtClean="0"/>
              <a:t>Identify larger cost cuts by focusing on low-value and non-essential IT services.</a:t>
            </a:r>
            <a:endParaRPr lang="en-CA" sz="1400" dirty="0"/>
          </a:p>
        </p:txBody>
      </p:sp>
      <p:pic>
        <p:nvPicPr>
          <p:cNvPr id="18" name="Picture 17"/>
          <p:cNvPicPr>
            <a:picLocks noChangeAspect="1"/>
          </p:cNvPicPr>
          <p:nvPr/>
        </p:nvPicPr>
        <p:blipFill>
          <a:blip r:embed="rId3"/>
          <a:stretch>
            <a:fillRect/>
          </a:stretch>
        </p:blipFill>
        <p:spPr>
          <a:xfrm>
            <a:off x="461319" y="1243933"/>
            <a:ext cx="924152" cy="866648"/>
          </a:xfrm>
          <a:prstGeom prst="rect">
            <a:avLst/>
          </a:prstGeom>
          <a:solidFill>
            <a:schemeClr val="bg1"/>
          </a:solidFill>
          <a:ln>
            <a:noFill/>
          </a:ln>
        </p:spPr>
      </p:pic>
    </p:spTree>
    <p:extLst>
      <p:ext uri="{BB962C8B-B14F-4D97-AF65-F5344CB8AC3E}">
        <p14:creationId xmlns:p14="http://schemas.microsoft.com/office/powerpoint/2010/main" val="1701530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093531"/>
            <a:ext cx="9144000" cy="538904"/>
          </a:xfrm>
          <a:prstGeom prst="rect">
            <a:avLst/>
          </a:prstGeom>
          <a:solidFill>
            <a:srgbClr val="BC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10"/>
          <p:cNvSpPr/>
          <p:nvPr/>
        </p:nvSpPr>
        <p:spPr>
          <a:xfrm>
            <a:off x="345989" y="2178474"/>
            <a:ext cx="3962400" cy="24023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p:cNvSpPr/>
          <p:nvPr/>
        </p:nvSpPr>
        <p:spPr>
          <a:xfrm>
            <a:off x="4849720" y="2178345"/>
            <a:ext cx="3962400" cy="24023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Title 16"/>
          <p:cNvSpPr>
            <a:spLocks noGrp="1"/>
          </p:cNvSpPr>
          <p:nvPr>
            <p:ph type="title"/>
          </p:nvPr>
        </p:nvSpPr>
        <p:spPr/>
        <p:txBody>
          <a:bodyPr/>
          <a:lstStyle/>
          <a:p>
            <a:r>
              <a:rPr lang="en-CA" dirty="0"/>
              <a:t>How we make this process easier</a:t>
            </a:r>
            <a:endParaRPr lang="en-US" dirty="0"/>
          </a:p>
        </p:txBody>
      </p:sp>
      <p:sp>
        <p:nvSpPr>
          <p:cNvPr id="3" name="TextBox 2"/>
          <p:cNvSpPr txBox="1"/>
          <p:nvPr/>
        </p:nvSpPr>
        <p:spPr>
          <a:xfrm>
            <a:off x="180391" y="1146056"/>
            <a:ext cx="3964754" cy="461665"/>
          </a:xfrm>
          <a:prstGeom prst="rect">
            <a:avLst/>
          </a:prstGeom>
          <a:noFill/>
        </p:spPr>
        <p:txBody>
          <a:bodyPr wrap="square" rtlCol="0">
            <a:spAutoFit/>
          </a:bodyPr>
          <a:lstStyle/>
          <a:p>
            <a:r>
              <a:rPr lang="en-CA" sz="2400" b="1" dirty="0" smtClean="0">
                <a:solidFill>
                  <a:srgbClr val="29475F"/>
                </a:solidFill>
              </a:rPr>
              <a:t>Two primary deliverables:</a:t>
            </a:r>
            <a:endParaRPr lang="en-CA" sz="2400" b="1" dirty="0">
              <a:solidFill>
                <a:srgbClr val="29475F"/>
              </a:solidFill>
            </a:endParaRPr>
          </a:p>
        </p:txBody>
      </p:sp>
      <p:sp>
        <p:nvSpPr>
          <p:cNvPr id="5" name="TextBox 4"/>
          <p:cNvSpPr txBox="1"/>
          <p:nvPr/>
        </p:nvSpPr>
        <p:spPr>
          <a:xfrm>
            <a:off x="1085714" y="2306651"/>
            <a:ext cx="3116425" cy="307777"/>
          </a:xfrm>
          <a:prstGeom prst="rect">
            <a:avLst/>
          </a:prstGeom>
          <a:noFill/>
        </p:spPr>
        <p:txBody>
          <a:bodyPr wrap="square" rtlCol="0">
            <a:spAutoFit/>
          </a:bodyPr>
          <a:lstStyle/>
          <a:p>
            <a:r>
              <a:rPr lang="en-CA" sz="1400" b="1" i="1" dirty="0" smtClean="0">
                <a:solidFill>
                  <a:srgbClr val="29475F"/>
                </a:solidFill>
              </a:rPr>
              <a:t>Cost-Cutting Planning Tool</a:t>
            </a:r>
            <a:endParaRPr lang="en-CA" sz="1400" b="1" i="1" dirty="0">
              <a:solidFill>
                <a:srgbClr val="29475F"/>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928" y="2779885"/>
            <a:ext cx="3546609" cy="1308457"/>
          </a:xfrm>
          <a:prstGeom prst="rect">
            <a:avLst/>
          </a:prstGeom>
        </p:spPr>
      </p:pic>
      <p:sp>
        <p:nvSpPr>
          <p:cNvPr id="7" name="TextBox 6"/>
          <p:cNvSpPr txBox="1"/>
          <p:nvPr/>
        </p:nvSpPr>
        <p:spPr>
          <a:xfrm>
            <a:off x="345989" y="4656862"/>
            <a:ext cx="3856150" cy="1815882"/>
          </a:xfrm>
          <a:prstGeom prst="rect">
            <a:avLst/>
          </a:prstGeom>
          <a:noFill/>
        </p:spPr>
        <p:txBody>
          <a:bodyPr wrap="square" rtlCol="0">
            <a:spAutoFit/>
          </a:bodyPr>
          <a:lstStyle/>
          <a:p>
            <a:pPr marL="285750" indent="-285750">
              <a:buFont typeface="Arial" panose="020B0604020202020204" pitchFamily="34" charset="0"/>
              <a:buChar char="•"/>
            </a:pPr>
            <a:r>
              <a:rPr lang="en-CA" sz="1400" dirty="0" smtClean="0">
                <a:solidFill>
                  <a:srgbClr val="333333"/>
                </a:solidFill>
              </a:rPr>
              <a:t>Document and analyze cost-cutting initiatives.</a:t>
            </a:r>
          </a:p>
          <a:p>
            <a:pPr marL="285750" indent="-285750">
              <a:buFont typeface="Arial" panose="020B0604020202020204" pitchFamily="34" charset="0"/>
              <a:buChar char="•"/>
            </a:pPr>
            <a:r>
              <a:rPr lang="en-CA" sz="1400" dirty="0" smtClean="0">
                <a:solidFill>
                  <a:srgbClr val="333333"/>
                </a:solidFill>
              </a:rPr>
              <a:t>Makes recommendations based on the magnitude and urgency of the your mandate.</a:t>
            </a:r>
          </a:p>
          <a:p>
            <a:pPr marL="285750" indent="-285750">
              <a:buFont typeface="Arial" panose="020B0604020202020204" pitchFamily="34" charset="0"/>
              <a:buChar char="•"/>
            </a:pPr>
            <a:r>
              <a:rPr lang="en-CA" sz="1400" dirty="0" smtClean="0">
                <a:solidFill>
                  <a:srgbClr val="333333"/>
                </a:solidFill>
              </a:rPr>
              <a:t>Select initiatives to implement.</a:t>
            </a:r>
          </a:p>
          <a:p>
            <a:pPr marL="285750" indent="-285750">
              <a:buFont typeface="Arial" panose="020B0604020202020204" pitchFamily="34" charset="0"/>
              <a:buChar char="•"/>
            </a:pPr>
            <a:r>
              <a:rPr lang="en-CA" sz="1400" dirty="0" smtClean="0">
                <a:solidFill>
                  <a:srgbClr val="333333"/>
                </a:solidFill>
              </a:rPr>
              <a:t>Outputs help create the cost-cutting plan and roadmap.</a:t>
            </a:r>
            <a:endParaRPr lang="en-CA" sz="1400" dirty="0">
              <a:solidFill>
                <a:srgbClr val="333333"/>
              </a:solidFill>
            </a:endParaRPr>
          </a:p>
        </p:txBody>
      </p:sp>
      <p:sp>
        <p:nvSpPr>
          <p:cNvPr id="8" name="TextBox 7"/>
          <p:cNvSpPr txBox="1"/>
          <p:nvPr/>
        </p:nvSpPr>
        <p:spPr>
          <a:xfrm>
            <a:off x="6027575" y="2304726"/>
            <a:ext cx="3116425" cy="307777"/>
          </a:xfrm>
          <a:prstGeom prst="rect">
            <a:avLst/>
          </a:prstGeom>
          <a:noFill/>
        </p:spPr>
        <p:txBody>
          <a:bodyPr wrap="square" rtlCol="0">
            <a:spAutoFit/>
          </a:bodyPr>
          <a:lstStyle/>
          <a:p>
            <a:r>
              <a:rPr lang="en-CA" sz="1400" b="1" i="1" dirty="0" smtClean="0">
                <a:solidFill>
                  <a:srgbClr val="29475F"/>
                </a:solidFill>
              </a:rPr>
              <a:t>Cost-Cutting Plan</a:t>
            </a:r>
            <a:endParaRPr lang="en-CA" sz="1400" b="1" i="1" dirty="0">
              <a:solidFill>
                <a:srgbClr val="29475F"/>
              </a:solidFill>
            </a:endParaRPr>
          </a:p>
        </p:txBody>
      </p:sp>
      <p:sp>
        <p:nvSpPr>
          <p:cNvPr id="13" name="TextBox 12"/>
          <p:cNvSpPr txBox="1"/>
          <p:nvPr/>
        </p:nvSpPr>
        <p:spPr>
          <a:xfrm>
            <a:off x="4839116" y="4605579"/>
            <a:ext cx="4114344" cy="1815882"/>
          </a:xfrm>
          <a:prstGeom prst="rect">
            <a:avLst/>
          </a:prstGeom>
          <a:noFill/>
        </p:spPr>
        <p:txBody>
          <a:bodyPr wrap="square" rtlCol="0">
            <a:spAutoFit/>
          </a:bodyPr>
          <a:lstStyle/>
          <a:p>
            <a:pPr marL="285750" indent="-285750">
              <a:buFont typeface="Arial" panose="020B0604020202020204" pitchFamily="34" charset="0"/>
              <a:buChar char="•"/>
            </a:pPr>
            <a:r>
              <a:rPr lang="en-CA" sz="1400" dirty="0" smtClean="0">
                <a:solidFill>
                  <a:srgbClr val="333333"/>
                </a:solidFill>
              </a:rPr>
              <a:t>Present proposed cost cuts to Finance or senior leadership.</a:t>
            </a:r>
          </a:p>
          <a:p>
            <a:pPr marL="285750" indent="-285750">
              <a:buFont typeface="Arial" panose="020B0604020202020204" pitchFamily="34" charset="0"/>
              <a:buChar char="•"/>
            </a:pPr>
            <a:r>
              <a:rPr lang="en-CA" sz="1400" dirty="0" smtClean="0">
                <a:solidFill>
                  <a:srgbClr val="333333"/>
                </a:solidFill>
              </a:rPr>
              <a:t>Easy to customize (15 minutes).</a:t>
            </a:r>
          </a:p>
          <a:p>
            <a:pPr marL="285750" indent="-285750">
              <a:buFont typeface="Arial" panose="020B0604020202020204" pitchFamily="34" charset="0"/>
              <a:buChar char="•"/>
            </a:pPr>
            <a:r>
              <a:rPr lang="en-CA" sz="1400" dirty="0" smtClean="0">
                <a:solidFill>
                  <a:srgbClr val="333333"/>
                </a:solidFill>
              </a:rPr>
              <a:t>Summarizes the process taken to select and analyze initiatives.</a:t>
            </a:r>
          </a:p>
          <a:p>
            <a:pPr marL="285750" indent="-285750">
              <a:buFont typeface="Arial" panose="020B0604020202020204" pitchFamily="34" charset="0"/>
              <a:buChar char="•"/>
            </a:pPr>
            <a:r>
              <a:rPr lang="en-CA" sz="1400" dirty="0" smtClean="0">
                <a:solidFill>
                  <a:srgbClr val="333333"/>
                </a:solidFill>
              </a:rPr>
              <a:t>Allows senior leadership to make informed decisions that minimize negative impact on the business.</a:t>
            </a:r>
            <a:endParaRPr lang="en-CA" sz="1400" dirty="0">
              <a:solidFill>
                <a:srgbClr val="333333"/>
              </a:solidFill>
            </a:endParaRPr>
          </a:p>
        </p:txBody>
      </p:sp>
      <p:pic>
        <p:nvPicPr>
          <p:cNvPr id="4" name="Picture 3"/>
          <p:cNvPicPr>
            <a:picLocks noChangeAspect="1"/>
          </p:cNvPicPr>
          <p:nvPr/>
        </p:nvPicPr>
        <p:blipFill>
          <a:blip r:embed="rId3"/>
          <a:stretch>
            <a:fillRect/>
          </a:stretch>
        </p:blipFill>
        <p:spPr>
          <a:xfrm>
            <a:off x="5820789" y="2738884"/>
            <a:ext cx="1855507" cy="1390460"/>
          </a:xfrm>
          <a:prstGeom prst="rect">
            <a:avLst/>
          </a:prstGeom>
          <a:ln>
            <a:solidFill>
              <a:schemeClr val="bg1">
                <a:lumMod val="75000"/>
              </a:schemeClr>
            </a:solidFill>
          </a:ln>
        </p:spPr>
      </p:pic>
      <p:pic>
        <p:nvPicPr>
          <p:cNvPr id="10" name="Picture 9"/>
          <p:cNvPicPr>
            <a:picLocks noChangeAspect="1"/>
          </p:cNvPicPr>
          <p:nvPr/>
        </p:nvPicPr>
        <p:blipFill>
          <a:blip r:embed="rId4"/>
          <a:stretch>
            <a:fillRect/>
          </a:stretch>
        </p:blipFill>
        <p:spPr>
          <a:xfrm>
            <a:off x="6138030" y="3034551"/>
            <a:ext cx="1915907" cy="1440556"/>
          </a:xfrm>
          <a:prstGeom prst="rect">
            <a:avLst/>
          </a:prstGeom>
          <a:ln>
            <a:solidFill>
              <a:schemeClr val="bg1">
                <a:lumMod val="75000"/>
              </a:schemeClr>
            </a:solidFill>
          </a:ln>
        </p:spPr>
      </p:pic>
      <p:sp>
        <p:nvSpPr>
          <p:cNvPr id="9" name="TextBox 8"/>
          <p:cNvSpPr txBox="1"/>
          <p:nvPr/>
        </p:nvSpPr>
        <p:spPr>
          <a:xfrm>
            <a:off x="264867" y="1733145"/>
            <a:ext cx="3435178" cy="369332"/>
          </a:xfrm>
          <a:prstGeom prst="rect">
            <a:avLst/>
          </a:prstGeom>
          <a:noFill/>
        </p:spPr>
        <p:txBody>
          <a:bodyPr wrap="square" rtlCol="0">
            <a:spAutoFit/>
          </a:bodyPr>
          <a:lstStyle/>
          <a:p>
            <a:r>
              <a:rPr lang="en-CA" dirty="0" smtClean="0"/>
              <a:t>Develop and Monitor the Plan</a:t>
            </a:r>
            <a:endParaRPr lang="en-CA" dirty="0"/>
          </a:p>
        </p:txBody>
      </p:sp>
      <p:sp>
        <p:nvSpPr>
          <p:cNvPr id="12" name="TextBox 11"/>
          <p:cNvSpPr txBox="1"/>
          <p:nvPr/>
        </p:nvSpPr>
        <p:spPr>
          <a:xfrm>
            <a:off x="4839116" y="1733145"/>
            <a:ext cx="3435178" cy="369332"/>
          </a:xfrm>
          <a:prstGeom prst="rect">
            <a:avLst/>
          </a:prstGeom>
          <a:noFill/>
        </p:spPr>
        <p:txBody>
          <a:bodyPr wrap="square" rtlCol="0">
            <a:spAutoFit/>
          </a:bodyPr>
          <a:lstStyle/>
          <a:p>
            <a:r>
              <a:rPr lang="en-CA" dirty="0" smtClean="0"/>
              <a:t>Present and Execute the Plan</a:t>
            </a:r>
            <a:endParaRPr lang="en-CA" dirty="0"/>
          </a:p>
        </p:txBody>
      </p:sp>
      <p:sp>
        <p:nvSpPr>
          <p:cNvPr id="16" name="Chevron 15"/>
          <p:cNvSpPr/>
          <p:nvPr/>
        </p:nvSpPr>
        <p:spPr>
          <a:xfrm>
            <a:off x="4258962" y="3086607"/>
            <a:ext cx="626075" cy="757881"/>
          </a:xfrm>
          <a:prstGeom prst="chevron">
            <a:avLst/>
          </a:prstGeom>
          <a:solidFill>
            <a:srgbClr val="D9A210"/>
          </a:solidFill>
          <a:ln>
            <a:solidFill>
              <a:srgbClr val="D9A2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Tree>
    <p:extLst>
      <p:ext uri="{BB962C8B-B14F-4D97-AF65-F5344CB8AC3E}">
        <p14:creationId xmlns:p14="http://schemas.microsoft.com/office/powerpoint/2010/main" val="37073826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CA" dirty="0"/>
              <a:t>Our methodology in action</a:t>
            </a:r>
            <a:endParaRPr lang="en-US" dirty="0"/>
          </a:p>
        </p:txBody>
      </p:sp>
      <p:sp>
        <p:nvSpPr>
          <p:cNvPr id="3" name="Rectangle 2"/>
          <p:cNvSpPr/>
          <p:nvPr/>
        </p:nvSpPr>
        <p:spPr>
          <a:xfrm>
            <a:off x="261256" y="1211721"/>
            <a:ext cx="8033657" cy="830997"/>
          </a:xfrm>
          <a:prstGeom prst="rect">
            <a:avLst/>
          </a:prstGeom>
        </p:spPr>
        <p:txBody>
          <a:bodyPr wrap="square">
            <a:spAutoFit/>
          </a:bodyPr>
          <a:lstStyle/>
          <a:p>
            <a:r>
              <a:rPr lang="en-US" sz="2400" dirty="0">
                <a:solidFill>
                  <a:srgbClr val="29475F"/>
                </a:solidFill>
              </a:rPr>
              <a:t>A large energy company </a:t>
            </a:r>
            <a:r>
              <a:rPr lang="en-US" sz="2400" dirty="0" smtClean="0">
                <a:solidFill>
                  <a:srgbClr val="29475F"/>
                </a:solidFill>
              </a:rPr>
              <a:t>asks </a:t>
            </a:r>
            <a:r>
              <a:rPr lang="en-US" sz="2400" dirty="0">
                <a:solidFill>
                  <a:srgbClr val="29475F"/>
                </a:solidFill>
              </a:rPr>
              <a:t>IT to cut $9 million over the next </a:t>
            </a:r>
            <a:r>
              <a:rPr lang="en-US" sz="2400" dirty="0" smtClean="0">
                <a:solidFill>
                  <a:srgbClr val="29475F"/>
                </a:solidFill>
              </a:rPr>
              <a:t>three years.</a:t>
            </a:r>
            <a:endParaRPr lang="en-CA" sz="2400" dirty="0">
              <a:solidFill>
                <a:srgbClr val="29475F"/>
              </a:solidFill>
            </a:endParaRPr>
          </a:p>
        </p:txBody>
      </p:sp>
      <p:grpSp>
        <p:nvGrpSpPr>
          <p:cNvPr id="4" name="Group 1"/>
          <p:cNvGrpSpPr/>
          <p:nvPr/>
        </p:nvGrpSpPr>
        <p:grpSpPr>
          <a:xfrm>
            <a:off x="261256" y="2042718"/>
            <a:ext cx="5803557" cy="853561"/>
            <a:chOff x="-1" y="294436"/>
            <a:chExt cx="5803557" cy="853561"/>
          </a:xfrm>
          <a:solidFill>
            <a:srgbClr val="D9A210"/>
          </a:solidFill>
        </p:grpSpPr>
        <p:sp>
          <p:nvSpPr>
            <p:cNvPr id="5" name="Rectangle 4"/>
            <p:cNvSpPr/>
            <p:nvPr/>
          </p:nvSpPr>
          <p:spPr>
            <a:xfrm>
              <a:off x="-1" y="294436"/>
              <a:ext cx="5354516" cy="796519"/>
            </a:xfrm>
            <a:prstGeom prst="rect">
              <a:avLst/>
            </a:prstGeom>
            <a:grp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rtlCol="0" anchor="ctr"/>
            <a:lstStyle/>
            <a:p>
              <a:pPr marL="176213"/>
              <a:r>
                <a:rPr lang="en-CA" sz="2800" b="1" dirty="0" smtClean="0">
                  <a:solidFill>
                    <a:srgbClr val="FFFFFF"/>
                  </a:solidFill>
                </a:rPr>
                <a:t>CASE STUDY</a:t>
              </a:r>
              <a:endParaRPr lang="en-CA" sz="2800" b="1" dirty="0">
                <a:solidFill>
                  <a:srgbClr val="FFFFFF"/>
                </a:solidFill>
              </a:endParaRPr>
            </a:p>
          </p:txBody>
        </p:sp>
        <p:sp>
          <p:nvSpPr>
            <p:cNvPr id="6" name="TextBox 5"/>
            <p:cNvSpPr txBox="1"/>
            <p:nvPr/>
          </p:nvSpPr>
          <p:spPr>
            <a:xfrm>
              <a:off x="3407021" y="501666"/>
              <a:ext cx="870438" cy="335156"/>
            </a:xfrm>
            <a:prstGeom prst="rect">
              <a:avLst/>
            </a:prstGeom>
            <a:grpFill/>
          </p:spPr>
          <p:txBody>
            <a:bodyPr wrap="square" rtlCol="0">
              <a:spAutoFit/>
            </a:bodyPr>
            <a:lstStyle/>
            <a:p>
              <a:pPr algn="r">
                <a:lnSpc>
                  <a:spcPct val="150000"/>
                </a:lnSpc>
              </a:pPr>
              <a:r>
                <a:rPr lang="en-CA" sz="1200" i="1" dirty="0" smtClean="0">
                  <a:solidFill>
                    <a:srgbClr val="FFFFFF"/>
                  </a:solidFill>
                </a:rPr>
                <a:t>Industry</a:t>
              </a:r>
            </a:p>
          </p:txBody>
        </p:sp>
        <p:cxnSp>
          <p:nvCxnSpPr>
            <p:cNvPr id="7" name="Straight Connector 6"/>
            <p:cNvCxnSpPr/>
            <p:nvPr/>
          </p:nvCxnSpPr>
          <p:spPr>
            <a:xfrm>
              <a:off x="3424605" y="430860"/>
              <a:ext cx="0" cy="501833"/>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489954"/>
              <a:ext cx="416696" cy="442739"/>
            </a:xfrm>
            <a:prstGeom prst="rect">
              <a:avLst/>
            </a:prstGeom>
            <a:noFill/>
            <a:effectLst>
              <a:outerShdw blurRad="25400" dist="25400" dir="2700000" algn="tl" rotWithShape="0">
                <a:prstClr val="black">
                  <a:alpha val="15000"/>
                </a:prstClr>
              </a:outerShdw>
            </a:effectLst>
          </p:spPr>
        </p:pic>
        <p:sp>
          <p:nvSpPr>
            <p:cNvPr id="9" name="Text Placeholder 9"/>
            <p:cNvSpPr txBox="1">
              <a:spLocks/>
            </p:cNvSpPr>
            <p:nvPr/>
          </p:nvSpPr>
          <p:spPr>
            <a:xfrm>
              <a:off x="4244408" y="501667"/>
              <a:ext cx="1559148" cy="646330"/>
            </a:xfrm>
            <a:prstGeom prst="rect">
              <a:avLst/>
            </a:prstGeom>
            <a:noFill/>
          </p:spPr>
          <p:txBody>
            <a:bodyPr/>
            <a:lstStyle>
              <a:lvl1pPr marL="0" indent="0" algn="l" rtl="0" eaLnBrk="1" fontAlgn="base" hangingPunct="1">
                <a:lnSpc>
                  <a:spcPct val="150000"/>
                </a:lnSpc>
                <a:spcBef>
                  <a:spcPts val="0"/>
                </a:spcBef>
                <a:spcAft>
                  <a:spcPct val="0"/>
                </a:spcAft>
                <a:buClr>
                  <a:schemeClr val="tx1"/>
                </a:buClr>
                <a:buSzPct val="120000"/>
                <a:buFont typeface="Arial" pitchFamily="34" charset="0"/>
                <a:buNone/>
                <a:defRPr sz="1200" b="1" kern="1200">
                  <a:solidFill>
                    <a:schemeClr val="bg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333333"/>
                </a:buClr>
              </a:pPr>
              <a:r>
                <a:rPr lang="en-CA" dirty="0" smtClean="0">
                  <a:solidFill>
                    <a:srgbClr val="FFFFFF"/>
                  </a:solidFill>
                </a:rPr>
                <a:t>Energy</a:t>
              </a:r>
            </a:p>
          </p:txBody>
        </p:sp>
      </p:grpSp>
      <p:sp>
        <p:nvSpPr>
          <p:cNvPr id="13" name="Rectangle 12"/>
          <p:cNvSpPr/>
          <p:nvPr/>
        </p:nvSpPr>
        <p:spPr>
          <a:xfrm>
            <a:off x="914400" y="3126055"/>
            <a:ext cx="2971800" cy="507744"/>
          </a:xfrm>
          <a:prstGeom prst="rect">
            <a:avLst/>
          </a:prstGeom>
          <a:solidFill>
            <a:schemeClr val="accent1"/>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ctr"/>
            <a:r>
              <a:rPr lang="en-US" sz="1600" b="1" dirty="0" smtClean="0">
                <a:solidFill>
                  <a:srgbClr val="FFFFFF"/>
                </a:solidFill>
              </a:rPr>
              <a:t>Dissecting the mandate with the CFO</a:t>
            </a:r>
          </a:p>
        </p:txBody>
      </p:sp>
      <p:sp>
        <p:nvSpPr>
          <p:cNvPr id="14" name="Rectangle 13"/>
          <p:cNvSpPr/>
          <p:nvPr/>
        </p:nvSpPr>
        <p:spPr>
          <a:xfrm>
            <a:off x="914400" y="3633799"/>
            <a:ext cx="2971800" cy="2571060"/>
          </a:xfrm>
          <a:prstGeom prst="rect">
            <a:avLst/>
          </a:prstGeom>
          <a:solidFill>
            <a:schemeClr val="bg1">
              <a:lumMod val="9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marL="171450" indent="-171450">
              <a:spcAft>
                <a:spcPts val="600"/>
              </a:spcAft>
              <a:buFont typeface="Arial" panose="020B0604020202020204" pitchFamily="34" charset="0"/>
              <a:buChar char="•"/>
            </a:pPr>
            <a:r>
              <a:rPr lang="en-US" sz="1400" dirty="0" smtClean="0">
                <a:solidFill>
                  <a:srgbClr val="333333"/>
                </a:solidFill>
              </a:rPr>
              <a:t>IT </a:t>
            </a:r>
            <a:r>
              <a:rPr lang="en-US" sz="1400" dirty="0">
                <a:solidFill>
                  <a:srgbClr val="333333"/>
                </a:solidFill>
              </a:rPr>
              <a:t>received a mandate to</a:t>
            </a:r>
            <a:r>
              <a:rPr lang="en-US" sz="1400" b="1" dirty="0">
                <a:solidFill>
                  <a:srgbClr val="333333"/>
                </a:solidFill>
              </a:rPr>
              <a:t> reduce its $50 </a:t>
            </a:r>
            <a:r>
              <a:rPr lang="en-US" sz="1400" b="1" dirty="0" smtClean="0">
                <a:solidFill>
                  <a:srgbClr val="333333"/>
                </a:solidFill>
              </a:rPr>
              <a:t>million/year </a:t>
            </a:r>
            <a:r>
              <a:rPr lang="en-US" sz="1400" b="1" dirty="0">
                <a:solidFill>
                  <a:srgbClr val="333333"/>
                </a:solidFill>
              </a:rPr>
              <a:t>operating budget by an average of $3 million over each of the next </a:t>
            </a:r>
            <a:r>
              <a:rPr lang="en-US" sz="1400" b="1" dirty="0" smtClean="0">
                <a:solidFill>
                  <a:srgbClr val="333333"/>
                </a:solidFill>
              </a:rPr>
              <a:t>three </a:t>
            </a:r>
            <a:r>
              <a:rPr lang="en-US" sz="1400" b="1" dirty="0">
                <a:solidFill>
                  <a:srgbClr val="333333"/>
                </a:solidFill>
              </a:rPr>
              <a:t>years.</a:t>
            </a:r>
            <a:endParaRPr lang="en-CA" sz="1400" dirty="0">
              <a:solidFill>
                <a:srgbClr val="FFFFFF"/>
              </a:solidFill>
            </a:endParaRPr>
          </a:p>
          <a:p>
            <a:pPr marL="171450" indent="-171450">
              <a:spcAft>
                <a:spcPts val="600"/>
              </a:spcAft>
              <a:buFont typeface="Arial" panose="020B0604020202020204" pitchFamily="34" charset="0"/>
              <a:buChar char="•"/>
            </a:pPr>
            <a:r>
              <a:rPr lang="en-US" sz="1400" dirty="0" smtClean="0">
                <a:solidFill>
                  <a:srgbClr val="333333"/>
                </a:solidFill>
              </a:rPr>
              <a:t>Approved open headcount positions would need to be eliminated and personnel </a:t>
            </a:r>
            <a:r>
              <a:rPr lang="en-US" sz="1400" dirty="0">
                <a:solidFill>
                  <a:srgbClr val="333333"/>
                </a:solidFill>
              </a:rPr>
              <a:t>cuts </a:t>
            </a:r>
            <a:r>
              <a:rPr lang="en-US" sz="1400" dirty="0" smtClean="0">
                <a:solidFill>
                  <a:srgbClr val="333333"/>
                </a:solidFill>
              </a:rPr>
              <a:t>may be </a:t>
            </a:r>
            <a:r>
              <a:rPr lang="en-US" sz="1400" dirty="0">
                <a:solidFill>
                  <a:srgbClr val="333333"/>
                </a:solidFill>
              </a:rPr>
              <a:t>necessary.</a:t>
            </a:r>
          </a:p>
        </p:txBody>
      </p:sp>
      <p:sp>
        <p:nvSpPr>
          <p:cNvPr id="19" name="Rectangle 18"/>
          <p:cNvSpPr/>
          <p:nvPr/>
        </p:nvSpPr>
        <p:spPr>
          <a:xfrm>
            <a:off x="5257800" y="3127325"/>
            <a:ext cx="2971800" cy="507744"/>
          </a:xfrm>
          <a:prstGeom prst="rect">
            <a:avLst/>
          </a:prstGeom>
          <a:solidFill>
            <a:schemeClr val="accent1"/>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ctr"/>
            <a:r>
              <a:rPr lang="en-US" sz="1600" b="1" dirty="0" smtClean="0">
                <a:solidFill>
                  <a:srgbClr val="FFFFFF"/>
                </a:solidFill>
              </a:rPr>
              <a:t>A quick win</a:t>
            </a:r>
            <a:endParaRPr lang="en-US" sz="1600" b="1" dirty="0">
              <a:solidFill>
                <a:srgbClr val="FFFFFF"/>
              </a:solidFill>
            </a:endParaRPr>
          </a:p>
        </p:txBody>
      </p:sp>
      <p:sp>
        <p:nvSpPr>
          <p:cNvPr id="20" name="Rectangle 19"/>
          <p:cNvSpPr/>
          <p:nvPr/>
        </p:nvSpPr>
        <p:spPr>
          <a:xfrm>
            <a:off x="5257800" y="3617870"/>
            <a:ext cx="2971800" cy="2586990"/>
          </a:xfrm>
          <a:prstGeom prst="rect">
            <a:avLst/>
          </a:prstGeom>
          <a:solidFill>
            <a:schemeClr val="bg1">
              <a:lumMod val="95000"/>
            </a:schemeClr>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marL="171450" indent="-171450">
              <a:buFont typeface="Arial" panose="020B0604020202020204" pitchFamily="34" charset="0"/>
              <a:buChar char="•"/>
            </a:pPr>
            <a:r>
              <a:rPr lang="en-US" sz="1400" dirty="0" smtClean="0">
                <a:solidFill>
                  <a:srgbClr val="333333"/>
                </a:solidFill>
              </a:rPr>
              <a:t>The CIO met with IT leaders and reviewed the upcoming budget for duplicates and items no longer required.</a:t>
            </a:r>
          </a:p>
          <a:p>
            <a:pPr marL="171450" indent="-171450">
              <a:buFont typeface="Arial" panose="020B0604020202020204" pitchFamily="34" charset="0"/>
              <a:buChar char="•"/>
            </a:pPr>
            <a:endParaRPr lang="en-US" sz="1400" dirty="0" smtClean="0">
              <a:solidFill>
                <a:srgbClr val="333333"/>
              </a:solidFill>
            </a:endParaRPr>
          </a:p>
          <a:p>
            <a:pPr marL="171450" indent="-171450">
              <a:buFont typeface="Arial" panose="020B0604020202020204" pitchFamily="34" charset="0"/>
              <a:buChar char="•"/>
            </a:pPr>
            <a:r>
              <a:rPr lang="en-US" sz="1400" dirty="0" smtClean="0">
                <a:solidFill>
                  <a:srgbClr val="333333"/>
                </a:solidFill>
              </a:rPr>
              <a:t>While tedious, this exercise resulted in </a:t>
            </a:r>
            <a:r>
              <a:rPr lang="en-US" sz="1400" b="1" dirty="0" smtClean="0">
                <a:solidFill>
                  <a:srgbClr val="333333"/>
                </a:solidFill>
              </a:rPr>
              <a:t>$338,000 </a:t>
            </a:r>
            <a:r>
              <a:rPr lang="en-US" sz="1400" dirty="0" smtClean="0">
                <a:solidFill>
                  <a:srgbClr val="333333"/>
                </a:solidFill>
              </a:rPr>
              <a:t>in savings that could be communicated to the Finance department as early progress towards the mandate. </a:t>
            </a:r>
          </a:p>
          <a:p>
            <a:pPr marL="171450" indent="-171450">
              <a:buFont typeface="Arial" panose="020B0604020202020204" pitchFamily="34" charset="0"/>
              <a:buChar char="•"/>
            </a:pPr>
            <a:endParaRPr lang="en-US" sz="1400" i="1" dirty="0">
              <a:solidFill>
                <a:srgbClr val="333333"/>
              </a:solidFill>
            </a:endParaRPr>
          </a:p>
          <a:p>
            <a:pPr lvl="1" algn="r"/>
            <a:endParaRPr lang="en-US" sz="1400" dirty="0">
              <a:solidFill>
                <a:srgbClr val="333333"/>
              </a:solidFill>
            </a:endParaRPr>
          </a:p>
        </p:txBody>
      </p:sp>
      <p:sp>
        <p:nvSpPr>
          <p:cNvPr id="16" name="Chevron 15"/>
          <p:cNvSpPr/>
          <p:nvPr/>
        </p:nvSpPr>
        <p:spPr>
          <a:xfrm>
            <a:off x="4251960" y="4346996"/>
            <a:ext cx="626075" cy="757881"/>
          </a:xfrm>
          <a:prstGeom prst="chevron">
            <a:avLst/>
          </a:prstGeom>
          <a:solidFill>
            <a:srgbClr val="BCD2E2"/>
          </a:solidFill>
          <a:ln>
            <a:solidFill>
              <a:srgbClr val="BCD2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Tree>
    <p:extLst>
      <p:ext uri="{BB962C8B-B14F-4D97-AF65-F5344CB8AC3E}">
        <p14:creationId xmlns:p14="http://schemas.microsoft.com/office/powerpoint/2010/main" val="1820396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28600" y="3393236"/>
            <a:ext cx="3886200" cy="2946355"/>
          </a:xfrm>
          <a:prstGeom prst="rect">
            <a:avLst/>
          </a:prstGeom>
          <a:solidFill>
            <a:schemeClr val="bg1">
              <a:lumMod val="95000"/>
            </a:schemeClr>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marL="171450" indent="-171450">
              <a:spcAft>
                <a:spcPts val="600"/>
              </a:spcAft>
              <a:buFont typeface="Arial" panose="020B0604020202020204" pitchFamily="34" charset="0"/>
              <a:buChar char="•"/>
            </a:pPr>
            <a:endParaRPr lang="en-US" sz="1100" dirty="0" smtClean="0">
              <a:solidFill>
                <a:srgbClr val="333333"/>
              </a:solidFill>
            </a:endParaRPr>
          </a:p>
        </p:txBody>
      </p:sp>
      <p:sp>
        <p:nvSpPr>
          <p:cNvPr id="27" name="Rectangle 26"/>
          <p:cNvSpPr/>
          <p:nvPr/>
        </p:nvSpPr>
        <p:spPr>
          <a:xfrm>
            <a:off x="5029200" y="3390381"/>
            <a:ext cx="3886200" cy="2949459"/>
          </a:xfrm>
          <a:prstGeom prst="rect">
            <a:avLst/>
          </a:prstGeom>
          <a:solidFill>
            <a:schemeClr val="bg1">
              <a:lumMod val="95000"/>
            </a:schemeClr>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marL="171450" indent="-171450">
              <a:spcAft>
                <a:spcPts val="600"/>
              </a:spcAft>
              <a:buFont typeface="Arial" panose="020B0604020202020204" pitchFamily="34" charset="0"/>
              <a:buChar char="•"/>
            </a:pPr>
            <a:r>
              <a:rPr lang="en-US" sz="1400" dirty="0" smtClean="0">
                <a:solidFill>
                  <a:srgbClr val="333333"/>
                </a:solidFill>
              </a:rPr>
              <a:t>They identified Help Desk &amp; Desktop Support and Change Management as the two services that could absorb budgetary cuts without severe repercussions to the business.</a:t>
            </a:r>
          </a:p>
          <a:p>
            <a:pPr marL="171450" indent="-171450">
              <a:spcAft>
                <a:spcPts val="600"/>
              </a:spcAft>
              <a:buFont typeface="Arial" panose="020B0604020202020204" pitchFamily="34" charset="0"/>
              <a:buChar char="•"/>
            </a:pPr>
            <a:r>
              <a:rPr lang="en-US" sz="1400" dirty="0" smtClean="0">
                <a:solidFill>
                  <a:srgbClr val="333333"/>
                </a:solidFill>
              </a:rPr>
              <a:t>By reducing 2 FTE from Help Desk &amp; Desktop Support and 1 FTE from Change Management, IT was able to save </a:t>
            </a:r>
            <a:r>
              <a:rPr lang="en-US" sz="1400" b="1" dirty="0" smtClean="0">
                <a:solidFill>
                  <a:srgbClr val="333333"/>
                </a:solidFill>
              </a:rPr>
              <a:t>$180,000 per year.</a:t>
            </a:r>
            <a:endParaRPr lang="en-US" sz="1400" b="1" dirty="0">
              <a:solidFill>
                <a:srgbClr val="333333"/>
              </a:solidFill>
            </a:endParaRPr>
          </a:p>
          <a:p>
            <a:pPr marL="171450" indent="-171450">
              <a:spcAft>
                <a:spcPts val="600"/>
              </a:spcAft>
              <a:buFont typeface="Arial" panose="020B0604020202020204" pitchFamily="34" charset="0"/>
              <a:buChar char="•"/>
            </a:pPr>
            <a:r>
              <a:rPr lang="en-US" sz="1400" dirty="0" smtClean="0">
                <a:solidFill>
                  <a:srgbClr val="333333"/>
                </a:solidFill>
              </a:rPr>
              <a:t>An </a:t>
            </a:r>
            <a:r>
              <a:rPr lang="en-US" sz="1400" b="1" dirty="0" smtClean="0">
                <a:solidFill>
                  <a:srgbClr val="333333"/>
                </a:solidFill>
              </a:rPr>
              <a:t>additional $1.1 million </a:t>
            </a:r>
            <a:r>
              <a:rPr lang="en-US" sz="1400" dirty="0" smtClean="0">
                <a:solidFill>
                  <a:srgbClr val="333333"/>
                </a:solidFill>
              </a:rPr>
              <a:t>was saved by eliminating provisioning for vacant positions.</a:t>
            </a:r>
            <a:endParaRPr lang="en-US" sz="1400" dirty="0">
              <a:solidFill>
                <a:srgbClr val="333333"/>
              </a:solidFill>
            </a:endParaRPr>
          </a:p>
        </p:txBody>
      </p:sp>
      <p:sp>
        <p:nvSpPr>
          <p:cNvPr id="10" name="Title 9"/>
          <p:cNvSpPr>
            <a:spLocks noGrp="1"/>
          </p:cNvSpPr>
          <p:nvPr>
            <p:ph type="title"/>
          </p:nvPr>
        </p:nvSpPr>
        <p:spPr/>
        <p:txBody>
          <a:bodyPr/>
          <a:lstStyle/>
          <a:p>
            <a:r>
              <a:rPr lang="en-CA" dirty="0"/>
              <a:t>Our methodology in </a:t>
            </a:r>
            <a:r>
              <a:rPr lang="en-CA" dirty="0" smtClean="0"/>
              <a:t>action (continued)</a:t>
            </a:r>
            <a:endParaRPr lang="en-US" dirty="0"/>
          </a:p>
        </p:txBody>
      </p:sp>
      <p:sp>
        <p:nvSpPr>
          <p:cNvPr id="3" name="Rectangle 2"/>
          <p:cNvSpPr/>
          <p:nvPr/>
        </p:nvSpPr>
        <p:spPr>
          <a:xfrm>
            <a:off x="261256" y="1211721"/>
            <a:ext cx="8033657" cy="830997"/>
          </a:xfrm>
          <a:prstGeom prst="rect">
            <a:avLst/>
          </a:prstGeom>
        </p:spPr>
        <p:txBody>
          <a:bodyPr wrap="square">
            <a:spAutoFit/>
          </a:bodyPr>
          <a:lstStyle/>
          <a:p>
            <a:r>
              <a:rPr lang="en-US" sz="2400" dirty="0">
                <a:solidFill>
                  <a:srgbClr val="29475F"/>
                </a:solidFill>
              </a:rPr>
              <a:t>A large energy company asks </a:t>
            </a:r>
            <a:r>
              <a:rPr lang="en-US" sz="2400" dirty="0" smtClean="0">
                <a:solidFill>
                  <a:srgbClr val="29475F"/>
                </a:solidFill>
              </a:rPr>
              <a:t>IT </a:t>
            </a:r>
            <a:r>
              <a:rPr lang="en-US" sz="2400" dirty="0">
                <a:solidFill>
                  <a:srgbClr val="29475F"/>
                </a:solidFill>
              </a:rPr>
              <a:t>to cut $9 million over the next </a:t>
            </a:r>
            <a:r>
              <a:rPr lang="en-US" sz="2400" dirty="0" smtClean="0">
                <a:solidFill>
                  <a:srgbClr val="29475F"/>
                </a:solidFill>
              </a:rPr>
              <a:t>three years.</a:t>
            </a:r>
            <a:endParaRPr lang="en-CA" sz="2400" dirty="0">
              <a:solidFill>
                <a:srgbClr val="29475F"/>
              </a:solidFill>
            </a:endParaRPr>
          </a:p>
        </p:txBody>
      </p:sp>
      <p:sp>
        <p:nvSpPr>
          <p:cNvPr id="24" name="Rectangle 23"/>
          <p:cNvSpPr/>
          <p:nvPr/>
        </p:nvSpPr>
        <p:spPr>
          <a:xfrm>
            <a:off x="228600" y="2959812"/>
            <a:ext cx="3886200" cy="430570"/>
          </a:xfrm>
          <a:prstGeom prst="rect">
            <a:avLst/>
          </a:prstGeom>
          <a:solidFill>
            <a:schemeClr val="accent1"/>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US" sz="1600" b="1" dirty="0" smtClean="0">
                <a:solidFill>
                  <a:srgbClr val="FFFFFF"/>
                </a:solidFill>
              </a:rPr>
              <a:t>Assessing budget and invoices</a:t>
            </a:r>
            <a:endParaRPr lang="en-US" sz="1600" b="1" dirty="0">
              <a:solidFill>
                <a:srgbClr val="FFFFFF"/>
              </a:solidFill>
            </a:endParaRPr>
          </a:p>
        </p:txBody>
      </p:sp>
      <p:sp>
        <p:nvSpPr>
          <p:cNvPr id="25" name="Rectangle 24"/>
          <p:cNvSpPr/>
          <p:nvPr/>
        </p:nvSpPr>
        <p:spPr>
          <a:xfrm>
            <a:off x="5029200" y="2959812"/>
            <a:ext cx="3886200" cy="430570"/>
          </a:xfrm>
          <a:prstGeom prst="rect">
            <a:avLst/>
          </a:prstGeom>
          <a:solidFill>
            <a:schemeClr val="accent1"/>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US" sz="1600" b="1" dirty="0" smtClean="0">
                <a:solidFill>
                  <a:srgbClr val="FFFFFF"/>
                </a:solidFill>
              </a:rPr>
              <a:t>Assessing services</a:t>
            </a:r>
            <a:endParaRPr lang="en-US" sz="1600" b="1" dirty="0">
              <a:solidFill>
                <a:srgbClr val="FFFFFF"/>
              </a:solidFill>
            </a:endParaRPr>
          </a:p>
        </p:txBody>
      </p:sp>
      <p:sp>
        <p:nvSpPr>
          <p:cNvPr id="29" name="TextBox 28"/>
          <p:cNvSpPr txBox="1"/>
          <p:nvPr/>
        </p:nvSpPr>
        <p:spPr>
          <a:xfrm>
            <a:off x="228600" y="3399816"/>
            <a:ext cx="3886200" cy="2185214"/>
          </a:xfrm>
          <a:prstGeom prst="rect">
            <a:avLst/>
          </a:prstGeom>
        </p:spPr>
        <p:txBody>
          <a:bodyPr wrap="square" rtlCol="0">
            <a:spAutoFit/>
          </a:bodyPr>
          <a:lstStyle/>
          <a:p>
            <a:pPr marL="171450" indent="-171450">
              <a:spcAft>
                <a:spcPts val="600"/>
              </a:spcAft>
              <a:buFont typeface="Arial" panose="020B0604020202020204" pitchFamily="34" charset="0"/>
              <a:buChar char="•"/>
            </a:pPr>
            <a:r>
              <a:rPr lang="en-US" sz="1400" dirty="0">
                <a:solidFill>
                  <a:srgbClr val="333333"/>
                </a:solidFill>
              </a:rPr>
              <a:t>An in-depth review of IT’s </a:t>
            </a:r>
            <a:r>
              <a:rPr lang="en-US" sz="1400" dirty="0" smtClean="0">
                <a:solidFill>
                  <a:srgbClr val="333333"/>
                </a:solidFill>
              </a:rPr>
              <a:t>Opex budget and invoices resulted in the decision to change their </a:t>
            </a:r>
            <a:r>
              <a:rPr lang="en-US" sz="1400" dirty="0">
                <a:solidFill>
                  <a:srgbClr val="333333"/>
                </a:solidFill>
              </a:rPr>
              <a:t>primary mobility </a:t>
            </a:r>
            <a:r>
              <a:rPr lang="en-US" sz="1400" dirty="0" smtClean="0">
                <a:solidFill>
                  <a:srgbClr val="333333"/>
                </a:solidFill>
              </a:rPr>
              <a:t>provider, resulting </a:t>
            </a:r>
            <a:r>
              <a:rPr lang="en-US" sz="1400" dirty="0">
                <a:solidFill>
                  <a:srgbClr val="333333"/>
                </a:solidFill>
              </a:rPr>
              <a:t>in </a:t>
            </a:r>
            <a:r>
              <a:rPr lang="en-US" sz="1400" b="1" dirty="0">
                <a:solidFill>
                  <a:srgbClr val="333333"/>
                </a:solidFill>
              </a:rPr>
              <a:t>annual savings of $</a:t>
            </a:r>
            <a:r>
              <a:rPr lang="en-US" sz="1400" b="1" dirty="0" smtClean="0">
                <a:solidFill>
                  <a:srgbClr val="333333"/>
                </a:solidFill>
              </a:rPr>
              <a:t>100,000.</a:t>
            </a:r>
            <a:endParaRPr lang="en-US" sz="1400" dirty="0">
              <a:solidFill>
                <a:srgbClr val="333333"/>
              </a:solidFill>
            </a:endParaRPr>
          </a:p>
          <a:p>
            <a:pPr marL="171450" indent="-171450">
              <a:spcAft>
                <a:spcPts val="600"/>
              </a:spcAft>
              <a:buFont typeface="Arial" panose="020B0604020202020204" pitchFamily="34" charset="0"/>
              <a:buChar char="•"/>
            </a:pPr>
            <a:r>
              <a:rPr lang="en-US" sz="1400" dirty="0">
                <a:solidFill>
                  <a:srgbClr val="333333"/>
                </a:solidFill>
              </a:rPr>
              <a:t> A further </a:t>
            </a:r>
            <a:r>
              <a:rPr lang="en-US" sz="1400" b="1" dirty="0">
                <a:solidFill>
                  <a:srgbClr val="333333"/>
                </a:solidFill>
              </a:rPr>
              <a:t>$140,000 was realized </a:t>
            </a:r>
            <a:r>
              <a:rPr lang="en-US" sz="1400" dirty="0">
                <a:solidFill>
                  <a:srgbClr val="333333"/>
                </a:solidFill>
              </a:rPr>
              <a:t>through renegotiations with a storage vendor.</a:t>
            </a:r>
          </a:p>
          <a:p>
            <a:pPr marL="171450" indent="-171450">
              <a:spcAft>
                <a:spcPts val="600"/>
              </a:spcAft>
              <a:buFont typeface="Arial" panose="020B0604020202020204" pitchFamily="34" charset="0"/>
              <a:buChar char="•"/>
            </a:pPr>
            <a:r>
              <a:rPr lang="en-US" sz="1400" dirty="0">
                <a:solidFill>
                  <a:srgbClr val="333333"/>
                </a:solidFill>
              </a:rPr>
              <a:t>An organization-wide printer consolidation project was expected to save the company </a:t>
            </a:r>
            <a:r>
              <a:rPr lang="en-US" sz="1400" b="1" dirty="0">
                <a:solidFill>
                  <a:srgbClr val="333333"/>
                </a:solidFill>
              </a:rPr>
              <a:t>$165,000 per year.</a:t>
            </a:r>
          </a:p>
        </p:txBody>
      </p:sp>
      <p:sp>
        <p:nvSpPr>
          <p:cNvPr id="16" name="Chevron 15"/>
          <p:cNvSpPr/>
          <p:nvPr/>
        </p:nvSpPr>
        <p:spPr>
          <a:xfrm>
            <a:off x="4251960" y="4271659"/>
            <a:ext cx="626075" cy="757881"/>
          </a:xfrm>
          <a:prstGeom prst="chevron">
            <a:avLst/>
          </a:prstGeom>
          <a:solidFill>
            <a:srgbClr val="BCD2E2"/>
          </a:solidFill>
          <a:ln>
            <a:solidFill>
              <a:srgbClr val="BCD2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nvGrpSpPr>
          <p:cNvPr id="17" name="Group 1"/>
          <p:cNvGrpSpPr/>
          <p:nvPr/>
        </p:nvGrpSpPr>
        <p:grpSpPr>
          <a:xfrm>
            <a:off x="261256" y="2042718"/>
            <a:ext cx="5803557" cy="853561"/>
            <a:chOff x="-1" y="294436"/>
            <a:chExt cx="5803557" cy="853561"/>
          </a:xfrm>
          <a:solidFill>
            <a:srgbClr val="D9A210"/>
          </a:solidFill>
        </p:grpSpPr>
        <p:sp>
          <p:nvSpPr>
            <p:cNvPr id="18" name="Rectangle 17"/>
            <p:cNvSpPr/>
            <p:nvPr/>
          </p:nvSpPr>
          <p:spPr>
            <a:xfrm>
              <a:off x="-1" y="294436"/>
              <a:ext cx="5354516" cy="796519"/>
            </a:xfrm>
            <a:prstGeom prst="rect">
              <a:avLst/>
            </a:prstGeom>
            <a:grp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rtlCol="0" anchor="ctr"/>
            <a:lstStyle/>
            <a:p>
              <a:pPr marL="176213"/>
              <a:r>
                <a:rPr lang="en-CA" sz="2800" b="1" dirty="0" smtClean="0">
                  <a:solidFill>
                    <a:srgbClr val="FFFFFF"/>
                  </a:solidFill>
                </a:rPr>
                <a:t>CASE STUDY</a:t>
              </a:r>
              <a:endParaRPr lang="en-CA" sz="2800" b="1" dirty="0">
                <a:solidFill>
                  <a:srgbClr val="FFFFFF"/>
                </a:solidFill>
              </a:endParaRPr>
            </a:p>
          </p:txBody>
        </p:sp>
        <p:sp>
          <p:nvSpPr>
            <p:cNvPr id="19" name="TextBox 18"/>
            <p:cNvSpPr txBox="1"/>
            <p:nvPr/>
          </p:nvSpPr>
          <p:spPr>
            <a:xfrm>
              <a:off x="3407021" y="501666"/>
              <a:ext cx="870438" cy="335156"/>
            </a:xfrm>
            <a:prstGeom prst="rect">
              <a:avLst/>
            </a:prstGeom>
            <a:grpFill/>
          </p:spPr>
          <p:txBody>
            <a:bodyPr wrap="square" rtlCol="0">
              <a:spAutoFit/>
            </a:bodyPr>
            <a:lstStyle/>
            <a:p>
              <a:pPr algn="r">
                <a:lnSpc>
                  <a:spcPct val="150000"/>
                </a:lnSpc>
              </a:pPr>
              <a:r>
                <a:rPr lang="en-CA" sz="1200" i="1" dirty="0" smtClean="0">
                  <a:solidFill>
                    <a:srgbClr val="FFFFFF"/>
                  </a:solidFill>
                </a:rPr>
                <a:t>Industry</a:t>
              </a:r>
            </a:p>
          </p:txBody>
        </p:sp>
        <p:cxnSp>
          <p:nvCxnSpPr>
            <p:cNvPr id="20" name="Straight Connector 19"/>
            <p:cNvCxnSpPr/>
            <p:nvPr/>
          </p:nvCxnSpPr>
          <p:spPr>
            <a:xfrm>
              <a:off x="3424605" y="430860"/>
              <a:ext cx="0" cy="501833"/>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489954"/>
              <a:ext cx="416696" cy="442739"/>
            </a:xfrm>
            <a:prstGeom prst="rect">
              <a:avLst/>
            </a:prstGeom>
            <a:noFill/>
            <a:effectLst>
              <a:outerShdw blurRad="25400" dist="25400" dir="2700000" algn="tl" rotWithShape="0">
                <a:prstClr val="black">
                  <a:alpha val="15000"/>
                </a:prstClr>
              </a:outerShdw>
            </a:effectLst>
          </p:spPr>
        </p:pic>
        <p:sp>
          <p:nvSpPr>
            <p:cNvPr id="22" name="Text Placeholder 9"/>
            <p:cNvSpPr txBox="1">
              <a:spLocks/>
            </p:cNvSpPr>
            <p:nvPr/>
          </p:nvSpPr>
          <p:spPr>
            <a:xfrm>
              <a:off x="4244408" y="501667"/>
              <a:ext cx="1559148" cy="646330"/>
            </a:xfrm>
            <a:prstGeom prst="rect">
              <a:avLst/>
            </a:prstGeom>
            <a:noFill/>
          </p:spPr>
          <p:txBody>
            <a:bodyPr/>
            <a:lstStyle>
              <a:lvl1pPr marL="0" indent="0" algn="l" rtl="0" eaLnBrk="1" fontAlgn="base" hangingPunct="1">
                <a:lnSpc>
                  <a:spcPct val="150000"/>
                </a:lnSpc>
                <a:spcBef>
                  <a:spcPts val="0"/>
                </a:spcBef>
                <a:spcAft>
                  <a:spcPct val="0"/>
                </a:spcAft>
                <a:buClr>
                  <a:schemeClr val="tx1"/>
                </a:buClr>
                <a:buSzPct val="120000"/>
                <a:buFont typeface="Arial" pitchFamily="34" charset="0"/>
                <a:buNone/>
                <a:defRPr sz="1200" b="1" kern="1200">
                  <a:solidFill>
                    <a:schemeClr val="bg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333333"/>
                </a:buClr>
              </a:pPr>
              <a:r>
                <a:rPr lang="en-CA" dirty="0" smtClean="0">
                  <a:solidFill>
                    <a:srgbClr val="FFFFFF"/>
                  </a:solidFill>
                </a:rPr>
                <a:t>Energy</a:t>
              </a:r>
            </a:p>
          </p:txBody>
        </p:sp>
      </p:grpSp>
    </p:spTree>
    <p:extLst>
      <p:ext uri="{BB962C8B-B14F-4D97-AF65-F5344CB8AC3E}">
        <p14:creationId xmlns:p14="http://schemas.microsoft.com/office/powerpoint/2010/main" val="23086831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a:xfrm>
            <a:off x="4739088" y="1513326"/>
            <a:ext cx="4051318" cy="3577758"/>
          </a:xfrm>
          <a:prstGeom prst="roundRect">
            <a:avLst>
              <a:gd name="adj" fmla="val 5611"/>
            </a:avLst>
          </a:prstGeom>
          <a:solidFill>
            <a:srgbClr val="2B9E36">
              <a:lumMod val="20000"/>
              <a:lumOff val="80000"/>
            </a:srgbClr>
          </a:solidFill>
          <a:ln w="25400" cap="flat" cmpd="sng" algn="ctr">
            <a:noFill/>
            <a:prstDash val="sysDash"/>
          </a:ln>
          <a:effectLst/>
        </p:spPr>
        <p:txBody>
          <a:bodyPr rtlCol="0" anchor="ctr"/>
          <a:lstStyle/>
          <a:p>
            <a:pPr algn="ctr">
              <a:defRPr/>
            </a:pPr>
            <a:endParaRPr lang="en-US" kern="0" dirty="0" smtClean="0">
              <a:solidFill>
                <a:srgbClr val="FFFFFF"/>
              </a:solidFill>
            </a:endParaRPr>
          </a:p>
        </p:txBody>
      </p:sp>
      <p:sp>
        <p:nvSpPr>
          <p:cNvPr id="46" name="Rounded Rectangle 45"/>
          <p:cNvSpPr/>
          <p:nvPr/>
        </p:nvSpPr>
        <p:spPr>
          <a:xfrm>
            <a:off x="350955" y="1513326"/>
            <a:ext cx="4051318" cy="3577758"/>
          </a:xfrm>
          <a:prstGeom prst="roundRect">
            <a:avLst>
              <a:gd name="adj" fmla="val 5611"/>
            </a:avLst>
          </a:prstGeom>
          <a:solidFill>
            <a:srgbClr val="FFFFFF">
              <a:lumMod val="95000"/>
            </a:srgbClr>
          </a:solidFill>
          <a:ln w="25400" cap="flat" cmpd="sng" algn="ctr">
            <a:noFill/>
            <a:prstDash val="sysDash"/>
          </a:ln>
          <a:effectLst/>
        </p:spPr>
        <p:txBody>
          <a:bodyPr rtlCol="0" anchor="ctr"/>
          <a:lstStyle/>
          <a:p>
            <a:pPr algn="ctr">
              <a:defRPr/>
            </a:pPr>
            <a:endParaRPr lang="en-US" kern="0" dirty="0" smtClean="0">
              <a:solidFill>
                <a:srgbClr val="FFFFFF"/>
              </a:solidFill>
            </a:endParaRPr>
          </a:p>
        </p:txBody>
      </p:sp>
      <p:sp>
        <p:nvSpPr>
          <p:cNvPr id="47" name="Rectangle 46"/>
          <p:cNvSpPr/>
          <p:nvPr/>
        </p:nvSpPr>
        <p:spPr>
          <a:xfrm>
            <a:off x="0" y="5446707"/>
            <a:ext cx="9144000" cy="1064160"/>
          </a:xfrm>
          <a:prstGeom prst="rect">
            <a:avLst/>
          </a:prstGeom>
          <a:solidFill>
            <a:srgbClr val="FFFFFF">
              <a:lumMod val="95000"/>
            </a:srgbClr>
          </a:solidFill>
          <a:ln w="25400" cap="flat" cmpd="sng" algn="ctr">
            <a:noFill/>
            <a:prstDash val="solid"/>
          </a:ln>
          <a:effectLst/>
        </p:spPr>
        <p:txBody>
          <a:bodyPr rtlCol="0" anchor="ctr"/>
          <a:lstStyle/>
          <a:p>
            <a:pPr algn="ctr">
              <a:defRPr/>
            </a:pPr>
            <a:endParaRPr lang="en-US" kern="0" dirty="0" smtClean="0">
              <a:solidFill>
                <a:srgbClr val="FFFFFF"/>
              </a:solidFill>
            </a:endParaRPr>
          </a:p>
        </p:txBody>
      </p:sp>
      <p:cxnSp>
        <p:nvCxnSpPr>
          <p:cNvPr id="48" name="Straight Arrow Connector 47"/>
          <p:cNvCxnSpPr>
            <a:stCxn id="60" idx="2"/>
          </p:cNvCxnSpPr>
          <p:nvPr/>
        </p:nvCxnSpPr>
        <p:spPr>
          <a:xfrm>
            <a:off x="801010" y="2920539"/>
            <a:ext cx="7748676" cy="0"/>
          </a:xfrm>
          <a:prstGeom prst="straightConnector1">
            <a:avLst/>
          </a:prstGeom>
          <a:noFill/>
          <a:ln w="38100" cap="flat" cmpd="sng" algn="ctr">
            <a:solidFill>
              <a:srgbClr val="FFFFFF">
                <a:lumMod val="85000"/>
              </a:srgbClr>
            </a:solidFill>
            <a:prstDash val="sysDot"/>
            <a:tailEnd type="triangle" w="lg" len="med"/>
          </a:ln>
          <a:effectLst/>
        </p:spPr>
      </p:cxnSp>
      <p:grpSp>
        <p:nvGrpSpPr>
          <p:cNvPr id="49" name="Group 48"/>
          <p:cNvGrpSpPr/>
          <p:nvPr/>
        </p:nvGrpSpPr>
        <p:grpSpPr>
          <a:xfrm>
            <a:off x="6913009" y="2025295"/>
            <a:ext cx="1636677" cy="2763778"/>
            <a:chOff x="6637354" y="1574599"/>
            <a:chExt cx="1636677" cy="2763778"/>
          </a:xfrm>
        </p:grpSpPr>
        <p:sp>
          <p:nvSpPr>
            <p:cNvPr id="50" name="Oval 49"/>
            <p:cNvSpPr/>
            <p:nvPr/>
          </p:nvSpPr>
          <p:spPr>
            <a:xfrm>
              <a:off x="7103277" y="2114599"/>
              <a:ext cx="711200" cy="711200"/>
            </a:xfrm>
            <a:prstGeom prst="ellipse">
              <a:avLst/>
            </a:prstGeom>
            <a:solidFill>
              <a:srgbClr val="497EA9"/>
            </a:solidFill>
            <a:ln w="25400" cap="flat" cmpd="sng" algn="ctr">
              <a:noFill/>
              <a:prstDash val="solid"/>
            </a:ln>
            <a:effectLst>
              <a:outerShdw blurRad="25400" dist="25400" dir="2700000" algn="tl" rotWithShape="0">
                <a:prstClr val="black">
                  <a:alpha val="15000"/>
                </a:prstClr>
              </a:outerShdw>
            </a:effectLst>
          </p:spPr>
          <p:txBody>
            <a:bodyPr rtlCol="0" anchor="ctr"/>
            <a:lstStyle/>
            <a:p>
              <a:pPr algn="ctr">
                <a:defRPr/>
              </a:pPr>
              <a:endParaRPr lang="en-CA" kern="0" dirty="0" smtClean="0">
                <a:solidFill>
                  <a:srgbClr val="FFFFFF"/>
                </a:solidFill>
              </a:endParaRPr>
            </a:p>
          </p:txBody>
        </p:sp>
        <p:sp>
          <p:nvSpPr>
            <p:cNvPr id="51" name="TextBox 50"/>
            <p:cNvSpPr txBox="1"/>
            <p:nvPr/>
          </p:nvSpPr>
          <p:spPr>
            <a:xfrm>
              <a:off x="6654031" y="1574599"/>
              <a:ext cx="1620000" cy="540000"/>
            </a:xfrm>
            <a:prstGeom prst="rect">
              <a:avLst/>
            </a:prstGeom>
            <a:noFill/>
          </p:spPr>
          <p:txBody>
            <a:bodyPr wrap="square" rtlCol="0" anchor="ctr">
              <a:noAutofit/>
            </a:bodyPr>
            <a:lstStyle/>
            <a:p>
              <a:pPr algn="ctr">
                <a:defRPr/>
              </a:pPr>
              <a:r>
                <a:rPr lang="en-CA" b="1" kern="0" dirty="0" smtClean="0">
                  <a:solidFill>
                    <a:srgbClr val="497EA9"/>
                  </a:solidFill>
                </a:rPr>
                <a:t>Consulting</a:t>
              </a:r>
            </a:p>
          </p:txBody>
        </p:sp>
        <p:sp>
          <p:nvSpPr>
            <p:cNvPr id="52" name="TextBox 51"/>
            <p:cNvSpPr txBox="1"/>
            <p:nvPr/>
          </p:nvSpPr>
          <p:spPr>
            <a:xfrm>
              <a:off x="6637354" y="2898377"/>
              <a:ext cx="1620000" cy="1440000"/>
            </a:xfrm>
            <a:prstGeom prst="rect">
              <a:avLst/>
            </a:prstGeom>
            <a:noFill/>
          </p:spPr>
          <p:txBody>
            <a:bodyPr wrap="square" rtlCol="0">
              <a:noAutofit/>
            </a:bodyPr>
            <a:lstStyle/>
            <a:p>
              <a:pPr algn="ctr">
                <a:defRPr/>
              </a:pPr>
              <a:r>
                <a:rPr lang="en-CA" sz="1100" kern="0" dirty="0" smtClean="0">
                  <a:solidFill>
                    <a:srgbClr val="29475F"/>
                  </a:solidFill>
                </a:rPr>
                <a:t>“Our team does not have the time or the knowledge to take this project on. We need assistance through the entirety of this project.”</a:t>
              </a:r>
            </a:p>
          </p:txBody>
        </p:sp>
        <p:pic>
          <p:nvPicPr>
            <p:cNvPr id="53" name="Pictur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890" y="2321902"/>
              <a:ext cx="336908" cy="336908"/>
            </a:xfrm>
            <a:prstGeom prst="rect">
              <a:avLst/>
            </a:prstGeom>
            <a:noFill/>
          </p:spPr>
        </p:pic>
      </p:grpSp>
      <p:grpSp>
        <p:nvGrpSpPr>
          <p:cNvPr id="54" name="Group 53"/>
          <p:cNvGrpSpPr/>
          <p:nvPr/>
        </p:nvGrpSpPr>
        <p:grpSpPr>
          <a:xfrm>
            <a:off x="2324596" y="1877373"/>
            <a:ext cx="2129440" cy="2937609"/>
            <a:chOff x="2807522" y="2074912"/>
            <a:chExt cx="2129440" cy="2937609"/>
          </a:xfrm>
        </p:grpSpPr>
        <p:sp>
          <p:nvSpPr>
            <p:cNvPr id="55" name="Oval 54"/>
            <p:cNvSpPr/>
            <p:nvPr/>
          </p:nvSpPr>
          <p:spPr>
            <a:xfrm>
              <a:off x="3507029" y="2759255"/>
              <a:ext cx="711200" cy="711200"/>
            </a:xfrm>
            <a:prstGeom prst="ellipse">
              <a:avLst/>
            </a:prstGeom>
            <a:solidFill>
              <a:srgbClr val="365D7E"/>
            </a:solidFill>
            <a:ln w="25400" cap="flat" cmpd="sng" algn="ctr">
              <a:noFill/>
              <a:prstDash val="solid"/>
            </a:ln>
            <a:effectLst>
              <a:outerShdw blurRad="25400" dist="25400" dir="2700000" algn="tl" rotWithShape="0">
                <a:prstClr val="black">
                  <a:alpha val="15000"/>
                </a:prstClr>
              </a:outerShdw>
            </a:effectLst>
          </p:spPr>
          <p:txBody>
            <a:bodyPr rtlCol="0" anchor="ctr"/>
            <a:lstStyle/>
            <a:p>
              <a:pPr algn="ctr">
                <a:defRPr/>
              </a:pPr>
              <a:endParaRPr lang="en-CA" kern="0" dirty="0" smtClean="0">
                <a:solidFill>
                  <a:srgbClr val="FFFFFF"/>
                </a:solidFill>
              </a:endParaRPr>
            </a:p>
          </p:txBody>
        </p:sp>
        <p:sp>
          <p:nvSpPr>
            <p:cNvPr id="56" name="TextBox 55"/>
            <p:cNvSpPr txBox="1"/>
            <p:nvPr/>
          </p:nvSpPr>
          <p:spPr>
            <a:xfrm>
              <a:off x="2807522" y="2074912"/>
              <a:ext cx="2129440" cy="540000"/>
            </a:xfrm>
            <a:prstGeom prst="rect">
              <a:avLst/>
            </a:prstGeom>
            <a:noFill/>
          </p:spPr>
          <p:txBody>
            <a:bodyPr wrap="square" rtlCol="0" anchor="ctr">
              <a:noAutofit/>
            </a:bodyPr>
            <a:lstStyle/>
            <a:p>
              <a:pPr algn="ctr">
                <a:defRPr/>
              </a:pPr>
              <a:r>
                <a:rPr lang="en-CA" sz="1600" b="1" kern="0" dirty="0" smtClean="0">
                  <a:solidFill>
                    <a:srgbClr val="365D7E"/>
                  </a:solidFill>
                </a:rPr>
                <a:t>Guided Implementation</a:t>
              </a:r>
            </a:p>
          </p:txBody>
        </p:sp>
        <p:sp>
          <p:nvSpPr>
            <p:cNvPr id="57" name="TextBox 56"/>
            <p:cNvSpPr txBox="1"/>
            <p:nvPr/>
          </p:nvSpPr>
          <p:spPr>
            <a:xfrm>
              <a:off x="3062242" y="3572521"/>
              <a:ext cx="1620000" cy="1440000"/>
            </a:xfrm>
            <a:prstGeom prst="rect">
              <a:avLst/>
            </a:prstGeom>
            <a:noFill/>
          </p:spPr>
          <p:txBody>
            <a:bodyPr wrap="square" rtlCol="0">
              <a:noAutofit/>
            </a:bodyPr>
            <a:lstStyle/>
            <a:p>
              <a:pPr algn="ctr">
                <a:defRPr/>
              </a:pPr>
              <a:r>
                <a:rPr lang="en-CA" sz="1100" kern="0" dirty="0" smtClean="0">
                  <a:solidFill>
                    <a:srgbClr val="29475F"/>
                  </a:solidFill>
                </a:rPr>
                <a:t>“Our team knows that we need to fix a process, but we need assistance to determine where to focus. Some check-ins along the way would help keep us on track.”</a:t>
              </a:r>
            </a:p>
          </p:txBody>
        </p:sp>
        <p:pic>
          <p:nvPicPr>
            <p:cNvPr id="58" name="Picture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3563" y="2934823"/>
              <a:ext cx="337358" cy="337358"/>
            </a:xfrm>
            <a:prstGeom prst="rect">
              <a:avLst/>
            </a:prstGeom>
            <a:noFill/>
          </p:spPr>
        </p:pic>
      </p:grpSp>
      <p:grpSp>
        <p:nvGrpSpPr>
          <p:cNvPr id="59" name="Group 58"/>
          <p:cNvGrpSpPr/>
          <p:nvPr/>
        </p:nvGrpSpPr>
        <p:grpSpPr>
          <a:xfrm>
            <a:off x="356769" y="2025295"/>
            <a:ext cx="1628660" cy="2794213"/>
            <a:chOff x="1266026" y="2731218"/>
            <a:chExt cx="1628660" cy="2794213"/>
          </a:xfrm>
        </p:grpSpPr>
        <p:sp>
          <p:nvSpPr>
            <p:cNvPr id="60" name="Oval 59"/>
            <p:cNvSpPr/>
            <p:nvPr/>
          </p:nvSpPr>
          <p:spPr>
            <a:xfrm>
              <a:off x="1710267" y="3270862"/>
              <a:ext cx="711200" cy="711200"/>
            </a:xfrm>
            <a:prstGeom prst="ellipse">
              <a:avLst/>
            </a:prstGeom>
            <a:solidFill>
              <a:srgbClr val="29475F"/>
            </a:solidFill>
            <a:ln w="25400" cap="flat" cmpd="sng" algn="ctr">
              <a:noFill/>
              <a:prstDash val="solid"/>
            </a:ln>
            <a:effectLst>
              <a:outerShdw blurRad="25400" dist="25400" dir="2700000" algn="tl" rotWithShape="0">
                <a:prstClr val="black">
                  <a:alpha val="15000"/>
                </a:prstClr>
              </a:outerShdw>
            </a:effectLst>
          </p:spPr>
          <p:txBody>
            <a:bodyPr rtlCol="0" anchor="ctr"/>
            <a:lstStyle/>
            <a:p>
              <a:pPr algn="ctr">
                <a:defRPr/>
              </a:pPr>
              <a:endParaRPr lang="en-CA" kern="0" dirty="0" smtClean="0">
                <a:solidFill>
                  <a:srgbClr val="FFFFFF"/>
                </a:solidFill>
              </a:endParaRPr>
            </a:p>
          </p:txBody>
        </p:sp>
        <p:sp>
          <p:nvSpPr>
            <p:cNvPr id="61" name="TextBox 60"/>
            <p:cNvSpPr txBox="1"/>
            <p:nvPr/>
          </p:nvSpPr>
          <p:spPr>
            <a:xfrm>
              <a:off x="1266026" y="2731218"/>
              <a:ext cx="1620000" cy="540000"/>
            </a:xfrm>
            <a:prstGeom prst="rect">
              <a:avLst/>
            </a:prstGeom>
            <a:noFill/>
          </p:spPr>
          <p:txBody>
            <a:bodyPr wrap="square" rtlCol="0" anchor="ctr">
              <a:noAutofit/>
            </a:bodyPr>
            <a:lstStyle/>
            <a:p>
              <a:pPr algn="ctr">
                <a:defRPr/>
              </a:pPr>
              <a:r>
                <a:rPr lang="en-CA" b="1" kern="0" dirty="0" smtClean="0">
                  <a:solidFill>
                    <a:srgbClr val="29475F"/>
                  </a:solidFill>
                </a:rPr>
                <a:t>DIY Toolkit</a:t>
              </a:r>
            </a:p>
          </p:txBody>
        </p:sp>
        <p:sp>
          <p:nvSpPr>
            <p:cNvPr id="62" name="TextBox 61"/>
            <p:cNvSpPr txBox="1"/>
            <p:nvPr/>
          </p:nvSpPr>
          <p:spPr>
            <a:xfrm>
              <a:off x="1274686" y="4085431"/>
              <a:ext cx="1620000" cy="1440000"/>
            </a:xfrm>
            <a:prstGeom prst="rect">
              <a:avLst/>
            </a:prstGeom>
            <a:noFill/>
          </p:spPr>
          <p:txBody>
            <a:bodyPr wrap="square" rtlCol="0">
              <a:noAutofit/>
            </a:bodyPr>
            <a:lstStyle/>
            <a:p>
              <a:pPr algn="ctr">
                <a:defRPr/>
              </a:pPr>
              <a:r>
                <a:rPr lang="en-CA" sz="1100" kern="0" dirty="0" smtClean="0">
                  <a:solidFill>
                    <a:srgbClr val="29475F"/>
                  </a:solidFill>
                </a:rPr>
                <a:t>“Our team has already made this critical project a priority, and we have the time and capability, but some guidance along the way would be helpful.”</a:t>
              </a:r>
            </a:p>
          </p:txBody>
        </p:sp>
        <p:pic>
          <p:nvPicPr>
            <p:cNvPr id="63" name="Picture 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7010" y="3443543"/>
              <a:ext cx="295188" cy="337358"/>
            </a:xfrm>
            <a:prstGeom prst="rect">
              <a:avLst/>
            </a:prstGeom>
          </p:spPr>
        </p:pic>
      </p:grpSp>
      <p:grpSp>
        <p:nvGrpSpPr>
          <p:cNvPr id="64" name="Group 63"/>
          <p:cNvGrpSpPr/>
          <p:nvPr/>
        </p:nvGrpSpPr>
        <p:grpSpPr>
          <a:xfrm>
            <a:off x="4938677" y="2025295"/>
            <a:ext cx="1635165" cy="2795710"/>
            <a:chOff x="4834633" y="1938352"/>
            <a:chExt cx="1635165" cy="2795710"/>
          </a:xfrm>
        </p:grpSpPr>
        <p:sp>
          <p:nvSpPr>
            <p:cNvPr id="65" name="Oval 64"/>
            <p:cNvSpPr/>
            <p:nvPr/>
          </p:nvSpPr>
          <p:spPr>
            <a:xfrm>
              <a:off x="5292675" y="2492289"/>
              <a:ext cx="711200" cy="711200"/>
            </a:xfrm>
            <a:prstGeom prst="ellipse">
              <a:avLst/>
            </a:prstGeom>
            <a:solidFill>
              <a:srgbClr val="3F6D93"/>
            </a:solidFill>
            <a:ln w="25400" cap="flat" cmpd="sng" algn="ctr">
              <a:noFill/>
              <a:prstDash val="solid"/>
            </a:ln>
            <a:effectLst>
              <a:outerShdw blurRad="25400" dist="25400" dir="2700000" algn="tl" rotWithShape="0">
                <a:prstClr val="black">
                  <a:alpha val="15000"/>
                </a:prstClr>
              </a:outerShdw>
            </a:effectLst>
          </p:spPr>
          <p:txBody>
            <a:bodyPr rtlCol="0" anchor="ctr"/>
            <a:lstStyle/>
            <a:p>
              <a:pPr algn="ctr">
                <a:defRPr/>
              </a:pPr>
              <a:endParaRPr lang="en-CA" kern="0" dirty="0" smtClean="0">
                <a:solidFill>
                  <a:srgbClr val="FFFFFF"/>
                </a:solidFill>
              </a:endParaRPr>
            </a:p>
          </p:txBody>
        </p:sp>
        <p:sp>
          <p:nvSpPr>
            <p:cNvPr id="66" name="TextBox 65"/>
            <p:cNvSpPr txBox="1"/>
            <p:nvPr/>
          </p:nvSpPr>
          <p:spPr>
            <a:xfrm>
              <a:off x="4834633" y="1938352"/>
              <a:ext cx="1620000" cy="540000"/>
            </a:xfrm>
            <a:prstGeom prst="rect">
              <a:avLst/>
            </a:prstGeom>
            <a:noFill/>
          </p:spPr>
          <p:txBody>
            <a:bodyPr wrap="square" rtlCol="0" anchor="ctr">
              <a:noAutofit/>
            </a:bodyPr>
            <a:lstStyle/>
            <a:p>
              <a:pPr algn="ctr">
                <a:defRPr/>
              </a:pPr>
              <a:r>
                <a:rPr lang="en-CA" b="1" kern="0" dirty="0" smtClean="0">
                  <a:solidFill>
                    <a:srgbClr val="3F6D93"/>
                  </a:solidFill>
                </a:rPr>
                <a:t>Workshop</a:t>
              </a:r>
            </a:p>
          </p:txBody>
        </p:sp>
        <p:sp>
          <p:nvSpPr>
            <p:cNvPr id="67" name="TextBox 66"/>
            <p:cNvSpPr txBox="1"/>
            <p:nvPr/>
          </p:nvSpPr>
          <p:spPr>
            <a:xfrm>
              <a:off x="4849798" y="3294062"/>
              <a:ext cx="1620000" cy="1440000"/>
            </a:xfrm>
            <a:prstGeom prst="rect">
              <a:avLst/>
            </a:prstGeom>
            <a:noFill/>
          </p:spPr>
          <p:txBody>
            <a:bodyPr wrap="square" rtlCol="0">
              <a:noAutofit/>
            </a:bodyPr>
            <a:lstStyle/>
            <a:p>
              <a:pPr algn="ctr">
                <a:defRPr/>
              </a:pPr>
              <a:r>
                <a:rPr lang="en-CA" sz="1100" kern="0" dirty="0" smtClean="0">
                  <a:solidFill>
                    <a:srgbClr val="29475F"/>
                  </a:solidFill>
                </a:rPr>
                <a:t>“We need to hit the ground running and get this project kicked off immediately. Our team has the ability to take this over once we get a framework and strategy in place.”</a:t>
              </a:r>
            </a:p>
          </p:txBody>
        </p:sp>
        <p:pic>
          <p:nvPicPr>
            <p:cNvPr id="68" name="Picture 6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3905" y="2727129"/>
              <a:ext cx="361456" cy="240970"/>
            </a:xfrm>
            <a:prstGeom prst="rect">
              <a:avLst/>
            </a:prstGeom>
            <a:noFill/>
          </p:spPr>
        </p:pic>
      </p:grpSp>
      <p:sp>
        <p:nvSpPr>
          <p:cNvPr id="69" name="Rectangle 68"/>
          <p:cNvSpPr/>
          <p:nvPr/>
        </p:nvSpPr>
        <p:spPr>
          <a:xfrm>
            <a:off x="947834" y="5734955"/>
            <a:ext cx="7290778" cy="338554"/>
          </a:xfrm>
          <a:prstGeom prst="rect">
            <a:avLst/>
          </a:prstGeom>
        </p:spPr>
        <p:txBody>
          <a:bodyPr wrap="none">
            <a:spAutoFit/>
          </a:bodyPr>
          <a:lstStyle/>
          <a:p>
            <a:pPr algn="ctr">
              <a:defRPr/>
            </a:pPr>
            <a:r>
              <a:rPr lang="en-US" sz="1600" b="1" kern="0" dirty="0" smtClean="0">
                <a:solidFill>
                  <a:srgbClr val="29475F"/>
                </a:solidFill>
              </a:rPr>
              <a:t>Diagnostics and consistent frameworks used throughout all four options</a:t>
            </a:r>
          </a:p>
        </p:txBody>
      </p:sp>
      <p:sp>
        <p:nvSpPr>
          <p:cNvPr id="2" name="Title 1"/>
          <p:cNvSpPr>
            <a:spLocks noGrp="1"/>
          </p:cNvSpPr>
          <p:nvPr>
            <p:ph type="title"/>
          </p:nvPr>
        </p:nvSpPr>
        <p:spPr/>
        <p:txBody>
          <a:bodyPr/>
          <a:lstStyle/>
          <a:p>
            <a:pPr lvl="0">
              <a:lnSpc>
                <a:spcPts val="2600"/>
              </a:lnSpc>
              <a:defRPr/>
            </a:pPr>
            <a:r>
              <a:rPr lang="en-US" dirty="0" smtClean="0">
                <a:latin typeface="Arial" panose="020B0604020202020204" pitchFamily="34" charset="0"/>
                <a:cs typeface="Arial" panose="020B0604020202020204" pitchFamily="34" charset="0"/>
              </a:rPr>
              <a:t>Info-Tech offers various levels of support to best suit your needs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19121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943710076"/>
              </p:ext>
            </p:extLst>
          </p:nvPr>
        </p:nvGraphicFramePr>
        <p:xfrm>
          <a:off x="86984" y="1702810"/>
          <a:ext cx="8799876" cy="4672058"/>
        </p:xfrm>
        <a:graphic>
          <a:graphicData uri="http://schemas.openxmlformats.org/drawingml/2006/table">
            <a:tbl>
              <a:tblPr firstRow="1" bandRow="1">
                <a:tableStyleId>{5C22544A-7EE6-4342-B048-85BDC9FD1C3A}</a:tableStyleId>
              </a:tblPr>
              <a:tblGrid>
                <a:gridCol w="1191600"/>
                <a:gridCol w="2536092"/>
                <a:gridCol w="2536092"/>
                <a:gridCol w="2536092"/>
              </a:tblGrid>
              <a:tr h="1320104">
                <a:tc>
                  <a:txBody>
                    <a:bodyPr/>
                    <a:lstStyle/>
                    <a:p>
                      <a:pPr algn="ctr"/>
                      <a:r>
                        <a:rPr lang="en-CA" sz="1000" dirty="0" smtClean="0">
                          <a:solidFill>
                            <a:schemeClr val="bg1"/>
                          </a:solidFill>
                        </a:rPr>
                        <a:t>Best-Practice Toolkit</a:t>
                      </a:r>
                      <a:endParaRPr lang="en-CA" sz="1000"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43F54"/>
                    </a:solidFill>
                  </a:tcPr>
                </a:tc>
                <a:tc>
                  <a:txBody>
                    <a:bodyPr/>
                    <a:lstStyle/>
                    <a:p>
                      <a:pPr algn="l"/>
                      <a:r>
                        <a:rPr lang="en-CA" sz="1050" dirty="0" smtClean="0">
                          <a:solidFill>
                            <a:schemeClr val="tx1"/>
                          </a:solidFill>
                        </a:rPr>
                        <a:t>1.1</a:t>
                      </a:r>
                      <a:r>
                        <a:rPr lang="en-CA" sz="1050" baseline="0" dirty="0" smtClean="0">
                          <a:solidFill>
                            <a:schemeClr val="tx1"/>
                          </a:solidFill>
                        </a:rPr>
                        <a:t> </a:t>
                      </a:r>
                      <a:r>
                        <a:rPr lang="en-US" sz="1050" dirty="0" smtClean="0">
                          <a:solidFill>
                            <a:srgbClr val="333333"/>
                          </a:solidFill>
                        </a:rPr>
                        <a:t>Determine your cost optimization stance and obtain support from the business.</a:t>
                      </a:r>
                    </a:p>
                    <a:p>
                      <a:pPr algn="l"/>
                      <a:endParaRPr lang="en-US" sz="1050" dirty="0" smtClean="0">
                        <a:solidFill>
                          <a:schemeClr val="tx1"/>
                        </a:solidFill>
                      </a:endParaRPr>
                    </a:p>
                    <a:p>
                      <a:pPr algn="l"/>
                      <a:r>
                        <a:rPr lang="en-US" sz="1050" dirty="0" smtClean="0">
                          <a:solidFill>
                            <a:schemeClr val="tx1"/>
                          </a:solidFill>
                        </a:rPr>
                        <a:t>1.2</a:t>
                      </a:r>
                      <a:r>
                        <a:rPr lang="en-US" sz="1050" baseline="0" dirty="0" smtClean="0">
                          <a:solidFill>
                            <a:schemeClr val="tx1"/>
                          </a:solidFill>
                        </a:rPr>
                        <a:t> </a:t>
                      </a:r>
                      <a:r>
                        <a:rPr lang="en-US" sz="1050" b="1" dirty="0" smtClean="0">
                          <a:solidFill>
                            <a:srgbClr val="333333"/>
                          </a:solidFill>
                        </a:rPr>
                        <a:t>Build momentum with quick wins.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kumimoji="0" lang="en-CA" sz="1000" b="1" i="0" u="none" strike="noStrike" kern="1200" cap="none" spc="0" normalizeH="0" baseline="0" noProof="0" dirty="0" smtClean="0">
                          <a:ln>
                            <a:noFill/>
                          </a:ln>
                          <a:solidFill>
                            <a:srgbClr val="333333"/>
                          </a:solidFill>
                          <a:effectLst/>
                          <a:uLnTx/>
                          <a:uFillTx/>
                          <a:latin typeface="+mn-lt"/>
                        </a:rPr>
                        <a:t>2.1 </a:t>
                      </a:r>
                      <a:r>
                        <a:rPr lang="en-US" sz="1000" dirty="0" smtClean="0">
                          <a:solidFill>
                            <a:srgbClr val="333333"/>
                          </a:solidFill>
                        </a:rPr>
                        <a:t>Identify cost-cutting initiatives.</a:t>
                      </a:r>
                    </a:p>
                    <a:p>
                      <a:pPr algn="l"/>
                      <a:endParaRPr lang="en-US" sz="1000" dirty="0" smtClean="0">
                        <a:solidFill>
                          <a:srgbClr val="333333"/>
                        </a:solidFill>
                      </a:endParaRPr>
                    </a:p>
                    <a:p>
                      <a:pPr algn="l"/>
                      <a:r>
                        <a:rPr kumimoji="0" lang="en-CA" sz="1000" b="1" i="0" u="none" strike="noStrike" kern="1200" cap="none" spc="0" normalizeH="0" baseline="0" noProof="0" dirty="0" smtClean="0">
                          <a:ln>
                            <a:noFill/>
                          </a:ln>
                          <a:solidFill>
                            <a:srgbClr val="333333"/>
                          </a:solidFill>
                          <a:effectLst/>
                          <a:uLnTx/>
                          <a:uFillTx/>
                          <a:latin typeface="+mn-lt"/>
                        </a:rPr>
                        <a:t>2.2 </a:t>
                      </a:r>
                      <a:r>
                        <a:rPr lang="en-US" sz="1000" dirty="0" smtClean="0">
                          <a:solidFill>
                            <a:srgbClr val="333333"/>
                          </a:solidFill>
                        </a:rPr>
                        <a:t>Select initiatives and build a roadmap.</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CA" sz="1000" dirty="0" smtClean="0">
                          <a:solidFill>
                            <a:schemeClr val="tx1"/>
                          </a:solidFill>
                        </a:rPr>
                        <a:t>3.1 </a:t>
                      </a:r>
                      <a:r>
                        <a:rPr lang="en-US" sz="1000" dirty="0" smtClean="0">
                          <a:solidFill>
                            <a:schemeClr val="tx1"/>
                          </a:solidFill>
                        </a:rPr>
                        <a:t>Get approval for your cost-cutting plan and adopt change management best practices.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308399">
                <a:tc>
                  <a:txBody>
                    <a:bodyPr/>
                    <a:lstStyle/>
                    <a:p>
                      <a:pPr algn="ctr"/>
                      <a:r>
                        <a:rPr lang="en-CA" sz="1000" b="1" dirty="0" smtClean="0">
                          <a:solidFill>
                            <a:schemeClr val="bg1"/>
                          </a:solidFill>
                        </a:rPr>
                        <a:t>Guided Implementations</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A1C5"/>
                    </a:solidFill>
                  </a:tcPr>
                </a:tc>
                <a:tc>
                  <a:txBody>
                    <a:bodyPr/>
                    <a:lstStyle/>
                    <a:p>
                      <a:pPr marL="228600" marR="0" indent="-228600" algn="l" defTabSz="914400" rtl="0" eaLnBrk="1" fontAlgn="auto" latinLnBrk="0" hangingPunct="1">
                        <a:lnSpc>
                          <a:spcPct val="100000"/>
                        </a:lnSpc>
                        <a:spcBef>
                          <a:spcPts val="0"/>
                        </a:spcBef>
                        <a:spcAft>
                          <a:spcPts val="600"/>
                        </a:spcAft>
                        <a:buClrTx/>
                        <a:buSzPct val="150000"/>
                        <a:buFontTx/>
                        <a:buBlip>
                          <a:blip r:embed="rId3"/>
                        </a:buBlip>
                        <a:tabLst/>
                        <a:defRPr/>
                      </a:pPr>
                      <a:r>
                        <a:rPr lang="en-US" sz="1000" b="0" baseline="0" dirty="0" smtClean="0">
                          <a:solidFill>
                            <a:schemeClr val="tx1"/>
                          </a:solidFill>
                        </a:rPr>
                        <a:t>Start cost-cutting project and determine the cost-cutting stance.</a:t>
                      </a:r>
                    </a:p>
                    <a:p>
                      <a:pPr marL="228600" marR="0" indent="-228600" algn="l" defTabSz="914400" rtl="0" eaLnBrk="1" fontAlgn="auto" latinLnBrk="0" hangingPunct="1">
                        <a:lnSpc>
                          <a:spcPct val="100000"/>
                        </a:lnSpc>
                        <a:spcBef>
                          <a:spcPts val="0"/>
                        </a:spcBef>
                        <a:spcAft>
                          <a:spcPts val="600"/>
                        </a:spcAft>
                        <a:buClrTx/>
                        <a:buSzPct val="150000"/>
                        <a:buFontTx/>
                        <a:buBlip>
                          <a:blip r:embed="rId3"/>
                        </a:buBlip>
                        <a:tabLst/>
                        <a:defRPr/>
                      </a:pPr>
                      <a:endParaRPr lang="en-US" sz="1000" b="0" baseline="0" dirty="0" smtClean="0">
                        <a:solidFill>
                          <a:schemeClr val="tx1"/>
                        </a:solidFill>
                      </a:endParaRPr>
                    </a:p>
                    <a:p>
                      <a:pPr marL="228600" marR="0" indent="-228600" algn="l" defTabSz="914400" rtl="0" eaLnBrk="1" fontAlgn="auto" latinLnBrk="0" hangingPunct="1">
                        <a:lnSpc>
                          <a:spcPct val="100000"/>
                        </a:lnSpc>
                        <a:spcBef>
                          <a:spcPts val="0"/>
                        </a:spcBef>
                        <a:spcAft>
                          <a:spcPts val="600"/>
                        </a:spcAft>
                        <a:buClrTx/>
                        <a:buSzPct val="150000"/>
                        <a:buFontTx/>
                        <a:buBlip>
                          <a:blip r:embed="rId3"/>
                        </a:buBlip>
                        <a:tabLst/>
                        <a:defRPr/>
                      </a:pPr>
                      <a:r>
                        <a:rPr lang="en-US" sz="1000" b="0" baseline="0" dirty="0" smtClean="0">
                          <a:solidFill>
                            <a:schemeClr val="tx1"/>
                          </a:solidFill>
                        </a:rPr>
                        <a:t>Decide on quick wins for the project and determine how to report progress to Finance.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marR="0" lvl="0" indent="-228600" algn="l" defTabSz="914400" rtl="0" eaLnBrk="1" fontAlgn="auto" latinLnBrk="0" hangingPunct="1">
                        <a:lnSpc>
                          <a:spcPct val="100000"/>
                        </a:lnSpc>
                        <a:spcBef>
                          <a:spcPts val="0"/>
                        </a:spcBef>
                        <a:spcAft>
                          <a:spcPts val="600"/>
                        </a:spcAft>
                        <a:buClrTx/>
                        <a:buSzPct val="150000"/>
                        <a:buFontTx/>
                        <a:buBlip>
                          <a:blip r:embed="rId3"/>
                        </a:buBlip>
                        <a:tabLst/>
                        <a:defRPr/>
                      </a:pPr>
                      <a:r>
                        <a:rPr lang="en-US" sz="1000" b="0" dirty="0" smtClean="0">
                          <a:solidFill>
                            <a:schemeClr val="tx1"/>
                          </a:solidFill>
                          <a:cs typeface="Open Sans"/>
                        </a:rPr>
                        <a:t>Decide</a:t>
                      </a:r>
                      <a:r>
                        <a:rPr lang="en-US" sz="1000" b="0" baseline="0" dirty="0" smtClean="0">
                          <a:solidFill>
                            <a:schemeClr val="tx1"/>
                          </a:solidFill>
                          <a:cs typeface="Open Sans"/>
                        </a:rPr>
                        <a:t> on how to determine initiatives for cost cutting.</a:t>
                      </a:r>
                    </a:p>
                    <a:p>
                      <a:pPr marL="228600" marR="0" lvl="0" indent="-228600" algn="l" defTabSz="914400" rtl="0" eaLnBrk="1" fontAlgn="auto" latinLnBrk="0" hangingPunct="1">
                        <a:lnSpc>
                          <a:spcPct val="100000"/>
                        </a:lnSpc>
                        <a:spcBef>
                          <a:spcPts val="0"/>
                        </a:spcBef>
                        <a:spcAft>
                          <a:spcPts val="600"/>
                        </a:spcAft>
                        <a:buClrTx/>
                        <a:buSzPct val="150000"/>
                        <a:buFontTx/>
                        <a:buBlip>
                          <a:blip r:embed="rId3"/>
                        </a:buBlip>
                        <a:tabLst/>
                        <a:defRPr/>
                      </a:pPr>
                      <a:endParaRPr lang="en-US" sz="1000" b="0" baseline="0" dirty="0" smtClean="0">
                        <a:solidFill>
                          <a:schemeClr val="tx1"/>
                        </a:solidFill>
                        <a:cs typeface="Open Sans"/>
                      </a:endParaRPr>
                    </a:p>
                    <a:p>
                      <a:pPr marL="228600" marR="0" lvl="0" indent="-228600" algn="l" defTabSz="914400" rtl="0" eaLnBrk="1" fontAlgn="auto" latinLnBrk="0" hangingPunct="1">
                        <a:lnSpc>
                          <a:spcPct val="100000"/>
                        </a:lnSpc>
                        <a:spcBef>
                          <a:spcPts val="0"/>
                        </a:spcBef>
                        <a:spcAft>
                          <a:spcPts val="600"/>
                        </a:spcAft>
                        <a:buClrTx/>
                        <a:buSzPct val="150000"/>
                        <a:buFontTx/>
                        <a:buBlip>
                          <a:blip r:embed="rId3"/>
                        </a:buBlip>
                        <a:tabLst/>
                        <a:defRPr/>
                      </a:pPr>
                      <a:r>
                        <a:rPr lang="en-US" sz="1000" b="0" baseline="0" dirty="0" smtClean="0">
                          <a:solidFill>
                            <a:schemeClr val="tx1"/>
                          </a:solidFill>
                          <a:cs typeface="Open Sans"/>
                        </a:rPr>
                        <a:t>Review cost-cutting initiatives and select those to be put on a roadmap.</a:t>
                      </a:r>
                      <a:endParaRPr lang="en-US" sz="1000" b="0" dirty="0" smtClean="0">
                        <a:solidFill>
                          <a:schemeClr val="tx1"/>
                        </a:solidFill>
                        <a:cs typeface="Open San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marR="0" indent="-228600" algn="l" defTabSz="914400" rtl="0" eaLnBrk="1" fontAlgn="auto" latinLnBrk="0" hangingPunct="1">
                        <a:lnSpc>
                          <a:spcPct val="100000"/>
                        </a:lnSpc>
                        <a:spcBef>
                          <a:spcPts val="0"/>
                        </a:spcBef>
                        <a:spcAft>
                          <a:spcPts val="600"/>
                        </a:spcAft>
                        <a:buClrTx/>
                        <a:buSzPct val="150000"/>
                        <a:buFontTx/>
                        <a:buBlip>
                          <a:blip r:embed="rId3"/>
                        </a:buBlip>
                        <a:tabLst/>
                        <a:defRPr/>
                      </a:pPr>
                      <a:r>
                        <a:rPr lang="en-US" sz="1000" dirty="0" smtClean="0">
                          <a:solidFill>
                            <a:schemeClr val="tx1"/>
                          </a:solidFill>
                        </a:rPr>
                        <a:t>Transform roadmap into finalized</a:t>
                      </a:r>
                      <a:r>
                        <a:rPr lang="en-US" sz="1000" baseline="0" dirty="0" smtClean="0">
                          <a:solidFill>
                            <a:schemeClr val="tx1"/>
                          </a:solidFill>
                        </a:rPr>
                        <a:t> plan with monitoring plan and engage stakeholders to achieve adoption.</a:t>
                      </a:r>
                      <a:endParaRPr lang="en-US" sz="1000" dirty="0" smtClean="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885315">
                <a:tc>
                  <a:txBody>
                    <a:bodyPr/>
                    <a:lstStyle/>
                    <a:p>
                      <a:pPr algn="ctr"/>
                      <a:r>
                        <a:rPr lang="en-CA" sz="1000" b="1" dirty="0" smtClean="0">
                          <a:solidFill>
                            <a:schemeClr val="bg1"/>
                          </a:solidFill>
                        </a:rPr>
                        <a:t>Onsite</a:t>
                      </a:r>
                      <a:r>
                        <a:rPr lang="en-CA" sz="1000" b="1" baseline="0" dirty="0" smtClean="0">
                          <a:solidFill>
                            <a:schemeClr val="bg1"/>
                          </a:solidFill>
                        </a:rPr>
                        <a:t> Workshop</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r>
                        <a:rPr lang="en-CA" sz="1000" b="1" dirty="0" smtClean="0"/>
                        <a:t>Day 1 (AM) – Day 2 (AM)</a:t>
                      </a:r>
                    </a:p>
                    <a:p>
                      <a:endParaRPr lang="en-CA" sz="1000" b="1" dirty="0" smtClean="0">
                        <a:solidFill>
                          <a:schemeClr val="tx1"/>
                        </a:solidFill>
                      </a:endParaRPr>
                    </a:p>
                    <a:p>
                      <a:r>
                        <a:rPr lang="en-CA" sz="1000" b="1" dirty="0" smtClean="0">
                          <a:solidFill>
                            <a:schemeClr val="tx1"/>
                          </a:solidFill>
                        </a:rPr>
                        <a:t>See next slide. </a:t>
                      </a:r>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smtClean="0"/>
                        <a:t>Day 2 (AM) – Day 3 (AM)</a:t>
                      </a:r>
                    </a:p>
                    <a:p>
                      <a:endParaRPr lang="en-CA" sz="10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000" b="1" dirty="0" smtClean="0">
                          <a:solidFill>
                            <a:schemeClr val="tx1"/>
                          </a:solidFill>
                        </a:rPr>
                        <a:t>See next slide. </a:t>
                      </a:r>
                      <a:endParaRPr lang="en-CA" sz="1000" dirty="0" smtClean="0">
                        <a:solidFill>
                          <a:schemeClr val="tx1"/>
                        </a:solidFill>
                      </a:endParaRP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smtClean="0"/>
                        <a:t>Day 3 (PM) – Day 4</a:t>
                      </a:r>
                    </a:p>
                    <a:p>
                      <a:endParaRPr lang="en-CA" sz="10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000" b="1" dirty="0" smtClean="0">
                          <a:solidFill>
                            <a:schemeClr val="tx1"/>
                          </a:solidFill>
                        </a:rPr>
                        <a:t>See next slide. </a:t>
                      </a:r>
                      <a:endParaRPr lang="en-CA" sz="1000" dirty="0" smtClean="0">
                        <a:solidFill>
                          <a:schemeClr val="tx1"/>
                        </a:solidFill>
                      </a:endParaRP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139341">
                <a:tc>
                  <a:txBody>
                    <a:bodyPr/>
                    <a:lstStyle/>
                    <a:p>
                      <a:endParaRPr lang="en-CA"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000" b="1" dirty="0" smtClean="0"/>
                        <a:t>Phase 1 Outcome:</a:t>
                      </a:r>
                    </a:p>
                    <a:p>
                      <a:pPr marL="228600" indent="-228600">
                        <a:buFont typeface="+mj-lt"/>
                        <a:buAutoNum type="arabicPeriod"/>
                      </a:pPr>
                      <a:r>
                        <a:rPr lang="en-CA" sz="1000" b="0" dirty="0" smtClean="0"/>
                        <a:t>Cost-cutting goals and mandate</a:t>
                      </a:r>
                    </a:p>
                    <a:p>
                      <a:pPr marL="228600" indent="-228600">
                        <a:buFont typeface="+mj-lt"/>
                        <a:buAutoNum type="arabicPeriod"/>
                      </a:pPr>
                      <a:r>
                        <a:rPr lang="en-CA" sz="1000" b="0" dirty="0" smtClean="0"/>
                        <a:t>A number of defined quick wins</a:t>
                      </a:r>
                    </a:p>
                    <a:p>
                      <a:pPr marL="228600" indent="-228600">
                        <a:buFont typeface="+mj-lt"/>
                        <a:buAutoNum type="arabicPeriod"/>
                      </a:pPr>
                      <a:r>
                        <a:rPr lang="en-CA" sz="1000" b="0" baseline="0" dirty="0" smtClean="0"/>
                        <a:t>Approval from Finance for the cost-cutting project</a:t>
                      </a:r>
                      <a:endParaRPr lang="en-CA" sz="1000" b="0" dirty="0" smtClean="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smtClean="0"/>
                        <a:t>Phase 2 Outcome: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000" b="0" dirty="0" smtClean="0"/>
                        <a:t>Comprehensive</a:t>
                      </a:r>
                      <a:r>
                        <a:rPr lang="en-CA" sz="1000" b="0" baseline="0" dirty="0" smtClean="0"/>
                        <a:t> list of potential cost-cutting initiatives and their descriptions.</a:t>
                      </a:r>
                      <a:endParaRPr lang="en-CA" sz="1000" b="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000" b="0" dirty="0" smtClean="0"/>
                        <a:t>A number</a:t>
                      </a:r>
                      <a:r>
                        <a:rPr lang="en-CA" sz="1000" b="0" baseline="0" dirty="0" smtClean="0"/>
                        <a:t> of cost-cutting initiatives.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000" b="0" baseline="0" dirty="0" smtClean="0"/>
                        <a:t>A roadmap for the cost-cutting project.</a:t>
                      </a:r>
                      <a:endParaRPr lang="en-CA" sz="1000" b="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smtClean="0"/>
                        <a:t>Phase 3 Outcome:</a:t>
                      </a:r>
                    </a:p>
                    <a:p>
                      <a:pPr marL="228600" indent="-228600">
                        <a:buFont typeface="+mj-lt"/>
                        <a:buAutoNum type="arabicPeriod"/>
                      </a:pPr>
                      <a:r>
                        <a:rPr lang="en-CA" sz="1000" b="0" dirty="0" smtClean="0"/>
                        <a:t>Finalized cost-cutting plan.</a:t>
                      </a:r>
                    </a:p>
                    <a:p>
                      <a:pPr marL="228600" indent="-228600">
                        <a:buFont typeface="+mj-lt"/>
                        <a:buAutoNum type="arabicPeriod"/>
                      </a:pPr>
                      <a:r>
                        <a:rPr lang="en-CA" sz="1000" b="0" dirty="0" smtClean="0"/>
                        <a:t>Monitoring</a:t>
                      </a:r>
                      <a:r>
                        <a:rPr lang="en-CA" sz="1000" b="0" baseline="0" dirty="0" smtClean="0"/>
                        <a:t> plan.</a:t>
                      </a:r>
                    </a:p>
                    <a:p>
                      <a:pPr marL="228600" indent="-228600">
                        <a:buFont typeface="+mj-lt"/>
                        <a:buAutoNum type="arabicPeriod"/>
                      </a:pPr>
                      <a:r>
                        <a:rPr lang="en-CA" sz="1000" b="0" baseline="0" dirty="0" smtClean="0"/>
                        <a:t>Engaged stakeholders.</a:t>
                      </a:r>
                      <a:endParaRPr lang="en-CA" sz="1000" b="0" dirty="0" smtClean="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pic>
        <p:nvPicPr>
          <p:cNvPr id="19" name="Picture 18"/>
          <p:cNvPicPr>
            <a:picLocks noChangeAspect="1"/>
          </p:cNvPicPr>
          <p:nvPr/>
        </p:nvPicPr>
        <p:blipFill>
          <a:blip r:embed="rId4" cstate="print">
            <a:clrChange>
              <a:clrFrom>
                <a:srgbClr val="36A1C5"/>
              </a:clrFrom>
              <a:clrTo>
                <a:srgbClr val="36A1C5">
                  <a:alpha val="0"/>
                </a:srgbClr>
              </a:clrTo>
            </a:clrChange>
            <a:extLst>
              <a:ext uri="{28A0092B-C50C-407E-A947-70E740481C1C}">
                <a14:useLocalDpi xmlns:a14="http://schemas.microsoft.com/office/drawing/2010/main" val="0"/>
              </a:ext>
            </a:extLst>
          </a:blip>
          <a:stretch>
            <a:fillRect/>
          </a:stretch>
        </p:blipFill>
        <p:spPr>
          <a:xfrm>
            <a:off x="170983" y="3090750"/>
            <a:ext cx="974520" cy="877885"/>
          </a:xfrm>
          <a:prstGeom prst="rect">
            <a:avLst/>
          </a:prstGeom>
        </p:spPr>
      </p:pic>
      <p:pic>
        <p:nvPicPr>
          <p:cNvPr id="20" name="Picture 19" descr="best-practice-blueprints.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111056" y="1679026"/>
            <a:ext cx="1094375" cy="1088500"/>
          </a:xfrm>
          <a:prstGeom prst="rect">
            <a:avLst/>
          </a:prstGeom>
          <a:solidFill>
            <a:schemeClr val="accent1">
              <a:alpha val="0"/>
            </a:schemeClr>
          </a:solidFill>
          <a:effectLst/>
        </p:spPr>
      </p:pic>
      <p:pic>
        <p:nvPicPr>
          <p:cNvPr id="21" name="Picture 20" descr="on-site-workshops.png"/>
          <p:cNvPicPr>
            <a:picLocks noChangeAspect="1"/>
          </p:cNvPicPr>
          <p:nvPr/>
        </p:nvPicPr>
        <p:blipFill rotWithShape="1">
          <a:blip r:embed="rId6" cstate="print"/>
          <a:srcRect l="12204" t="22820" r="8463" b="22257"/>
          <a:stretch/>
        </p:blipFill>
        <p:spPr>
          <a:xfrm>
            <a:off x="282240" y="4396325"/>
            <a:ext cx="752006" cy="483279"/>
          </a:xfrm>
          <a:prstGeom prst="rect">
            <a:avLst/>
          </a:prstGeom>
          <a:effectLst/>
        </p:spPr>
      </p:pic>
      <p:sp>
        <p:nvSpPr>
          <p:cNvPr id="15" name="Chevron 14"/>
          <p:cNvSpPr/>
          <p:nvPr/>
        </p:nvSpPr>
        <p:spPr>
          <a:xfrm>
            <a:off x="1301687" y="1191289"/>
            <a:ext cx="2692549" cy="530420"/>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rPr>
              <a:t>1. </a:t>
            </a:r>
            <a:r>
              <a:rPr lang="en-US" sz="1200" dirty="0" smtClean="0"/>
              <a:t>Understand the mandate and take immediate action</a:t>
            </a:r>
            <a:endParaRPr lang="en-US" sz="1400" dirty="0">
              <a:solidFill>
                <a:srgbClr val="FFFFFF"/>
              </a:solidFill>
            </a:endParaRPr>
          </a:p>
        </p:txBody>
      </p:sp>
      <p:sp>
        <p:nvSpPr>
          <p:cNvPr id="16" name="Chevron 15"/>
          <p:cNvSpPr/>
          <p:nvPr/>
        </p:nvSpPr>
        <p:spPr>
          <a:xfrm>
            <a:off x="3838233" y="1191288"/>
            <a:ext cx="2697480" cy="530421"/>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rPr>
              <a:t>2. </a:t>
            </a:r>
            <a:r>
              <a:rPr lang="en-US" sz="1200" dirty="0" smtClean="0"/>
              <a:t>Select cost-cutting initiatives</a:t>
            </a:r>
            <a:endParaRPr lang="en-US" sz="1200" dirty="0"/>
          </a:p>
        </p:txBody>
      </p:sp>
      <p:sp>
        <p:nvSpPr>
          <p:cNvPr id="17" name="Chevron 16"/>
          <p:cNvSpPr/>
          <p:nvPr/>
        </p:nvSpPr>
        <p:spPr>
          <a:xfrm>
            <a:off x="6371120" y="1191288"/>
            <a:ext cx="2772879" cy="530421"/>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rPr>
              <a:t>3. </a:t>
            </a:r>
            <a:r>
              <a:rPr lang="en-US" sz="1200" dirty="0" smtClean="0">
                <a:solidFill>
                  <a:srgbClr val="FFFFFF"/>
                </a:solidFill>
              </a:rPr>
              <a:t>Get approval for your cost-cutting plan and adopt change management best practices</a:t>
            </a:r>
            <a:endParaRPr lang="en-US" sz="1400" dirty="0">
              <a:solidFill>
                <a:srgbClr val="FFFFFF"/>
              </a:solidFill>
            </a:endParaRPr>
          </a:p>
        </p:txBody>
      </p:sp>
      <p:sp>
        <p:nvSpPr>
          <p:cNvPr id="4" name="Title 3"/>
          <p:cNvSpPr>
            <a:spLocks noGrp="1"/>
          </p:cNvSpPr>
          <p:nvPr>
            <p:ph type="title"/>
          </p:nvPr>
        </p:nvSpPr>
        <p:spPr/>
        <p:txBody>
          <a:bodyPr/>
          <a:lstStyle/>
          <a:p>
            <a:r>
              <a:rPr lang="en-US" dirty="0" smtClean="0"/>
              <a:t>Minimize the Damage of IT Cost Cuts – project overview</a:t>
            </a:r>
            <a:endParaRPr lang="en-US" dirty="0"/>
          </a:p>
        </p:txBody>
      </p:sp>
    </p:spTree>
    <p:extLst>
      <p:ext uri="{BB962C8B-B14F-4D97-AF65-F5344CB8AC3E}">
        <p14:creationId xmlns:p14="http://schemas.microsoft.com/office/powerpoint/2010/main" val="3069398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3F54"/>
        </a:solidFill>
        <a:effectLst/>
      </p:bgPr>
    </p:bg>
    <p:spTree>
      <p:nvGrpSpPr>
        <p:cNvPr id="1" name=""/>
        <p:cNvGrpSpPr/>
        <p:nvPr/>
      </p:nvGrpSpPr>
      <p:grpSpPr>
        <a:xfrm>
          <a:off x="0" y="0"/>
          <a:ext cx="0" cy="0"/>
          <a:chOff x="0" y="0"/>
          <a:chExt cx="0" cy="0"/>
        </a:xfrm>
      </p:grpSpPr>
      <p:sp>
        <p:nvSpPr>
          <p:cNvPr id="2" name="TextBox 1"/>
          <p:cNvSpPr txBox="1"/>
          <p:nvPr/>
        </p:nvSpPr>
        <p:spPr>
          <a:xfrm>
            <a:off x="1217037" y="2080698"/>
            <a:ext cx="6699054" cy="3785652"/>
          </a:xfrm>
          <a:prstGeom prst="rect">
            <a:avLst/>
          </a:prstGeom>
        </p:spPr>
        <p:txBody>
          <a:bodyPr wrap="square" rtlCol="0">
            <a:spAutoFit/>
          </a:bodyPr>
          <a:lstStyle/>
          <a:p>
            <a:r>
              <a:rPr lang="en-CA" sz="1600" i="1" dirty="0" smtClean="0">
                <a:solidFill>
                  <a:srgbClr val="FFFFFF"/>
                </a:solidFill>
                <a:latin typeface="+mj-lt"/>
              </a:rPr>
              <a:t>A good CIO doesn’t wait for the economy to take a turn for the worse before looking at how they are spending money. In fact, the proactive CIO is always looking to get the best value for their IT dollar and being prudent with their expenditures.</a:t>
            </a:r>
          </a:p>
          <a:p>
            <a:endParaRPr lang="en-CA" sz="1600" i="1" dirty="0">
              <a:solidFill>
                <a:srgbClr val="FFFFFF"/>
              </a:solidFill>
              <a:latin typeface="+mj-lt"/>
            </a:endParaRPr>
          </a:p>
          <a:p>
            <a:r>
              <a:rPr lang="en-CA" sz="1600" i="1" dirty="0" smtClean="0">
                <a:solidFill>
                  <a:srgbClr val="FFFFFF"/>
                </a:solidFill>
                <a:latin typeface="+mj-lt"/>
              </a:rPr>
              <a:t>But cutting costs unwisely can quickly lead to a race to the bottom. Before taking an axe to your budget, you need to clearly understand where you are spending your money, the value that those expenditures bring to the organization, where money can be saved with the least impact, and if necessary, how to engage with business stakeholders to get their buy-in before you affect their ability to do business.</a:t>
            </a:r>
          </a:p>
          <a:p>
            <a:endParaRPr lang="en-CA" sz="1600" i="1" dirty="0">
              <a:solidFill>
                <a:srgbClr val="FFFFFF"/>
              </a:solidFill>
              <a:latin typeface="+mj-lt"/>
            </a:endParaRPr>
          </a:p>
          <a:p>
            <a:r>
              <a:rPr lang="en-CA" sz="1600" i="1" dirty="0" smtClean="0">
                <a:solidFill>
                  <a:srgbClr val="FFFFFF"/>
                </a:solidFill>
                <a:latin typeface="+mj-lt"/>
              </a:rPr>
              <a:t>This program will lead you through the process of understanding the right cost-cutting approach for you and how to optimally save money.</a:t>
            </a:r>
            <a:endParaRPr lang="en-CA" sz="1600" dirty="0">
              <a:solidFill>
                <a:srgbClr val="FFFFFF"/>
              </a:solidFill>
            </a:endParaRPr>
          </a:p>
          <a:p>
            <a:pPr>
              <a:spcAft>
                <a:spcPts val="500"/>
              </a:spcAft>
            </a:pPr>
            <a:endParaRPr lang="en-CA" sz="1600" b="1" i="1" dirty="0">
              <a:solidFill>
                <a:srgbClr val="FFFFFF"/>
              </a:solidFill>
              <a:latin typeface="Georgia"/>
            </a:endParaRPr>
          </a:p>
        </p:txBody>
      </p:sp>
      <p:sp>
        <p:nvSpPr>
          <p:cNvPr id="3" name="TextBox 2"/>
          <p:cNvSpPr txBox="1"/>
          <p:nvPr/>
        </p:nvSpPr>
        <p:spPr>
          <a:xfrm>
            <a:off x="3203042" y="5805862"/>
            <a:ext cx="4460917" cy="738664"/>
          </a:xfrm>
          <a:prstGeom prst="rect">
            <a:avLst/>
          </a:prstGeom>
        </p:spPr>
        <p:txBody>
          <a:bodyPr wrap="square" rtlCol="0">
            <a:spAutoFit/>
          </a:bodyPr>
          <a:lstStyle/>
          <a:p>
            <a:pPr algn="r"/>
            <a:r>
              <a:rPr lang="en-CA" sz="1400" b="1" i="1" dirty="0" smtClean="0">
                <a:solidFill>
                  <a:srgbClr val="FFFFFF"/>
                </a:solidFill>
              </a:rPr>
              <a:t>David Yackness, </a:t>
            </a:r>
            <a:endParaRPr lang="en-CA" sz="1400" b="1" i="1" dirty="0">
              <a:solidFill>
                <a:srgbClr val="FFFFFF"/>
              </a:solidFill>
            </a:endParaRPr>
          </a:p>
          <a:p>
            <a:pPr algn="r"/>
            <a:r>
              <a:rPr lang="en-CA" sz="1400" i="1" dirty="0" smtClean="0">
                <a:solidFill>
                  <a:srgbClr val="FFFFFF"/>
                </a:solidFill>
              </a:rPr>
              <a:t>Director, </a:t>
            </a:r>
            <a:r>
              <a:rPr lang="en-CA" sz="1400" i="1" dirty="0">
                <a:solidFill>
                  <a:srgbClr val="FFFFFF"/>
                </a:solidFill>
              </a:rPr>
              <a:t>CIO Advisory</a:t>
            </a:r>
            <a:br>
              <a:rPr lang="en-CA" sz="1400" i="1" dirty="0">
                <a:solidFill>
                  <a:srgbClr val="FFFFFF"/>
                </a:solidFill>
              </a:rPr>
            </a:br>
            <a:r>
              <a:rPr lang="en-CA" sz="1400" i="1" dirty="0">
                <a:solidFill>
                  <a:srgbClr val="FFFFFF"/>
                </a:solidFill>
              </a:rPr>
              <a:t>Info-Tech Research Group</a:t>
            </a:r>
          </a:p>
        </p:txBody>
      </p:sp>
      <p:sp>
        <p:nvSpPr>
          <p:cNvPr id="4" name="TextBox 3"/>
          <p:cNvSpPr txBox="1"/>
          <p:nvPr/>
        </p:nvSpPr>
        <p:spPr>
          <a:xfrm>
            <a:off x="545852" y="1499493"/>
            <a:ext cx="8188845" cy="584775"/>
          </a:xfrm>
          <a:prstGeom prst="rect">
            <a:avLst/>
          </a:prstGeom>
        </p:spPr>
        <p:txBody>
          <a:bodyPr wrap="square" rtlCol="0">
            <a:spAutoFit/>
          </a:bodyPr>
          <a:lstStyle/>
          <a:p>
            <a:r>
              <a:rPr lang="en-CA" sz="1600" b="1" dirty="0" smtClean="0">
                <a:solidFill>
                  <a:srgbClr val="FFFFFF"/>
                </a:solidFill>
              </a:rPr>
              <a:t>Cutting costs is easy. Cutting the right costs can mean the difference between success and failure.</a:t>
            </a:r>
            <a:endParaRPr lang="en-CA" sz="1600" b="1" dirty="0">
              <a:solidFill>
                <a:srgbClr val="FFFFFF"/>
              </a:solidFill>
            </a:endParaRPr>
          </a:p>
        </p:txBody>
      </p:sp>
      <p:sp>
        <p:nvSpPr>
          <p:cNvPr id="5" name="Rectangle 4"/>
          <p:cNvSpPr/>
          <p:nvPr/>
        </p:nvSpPr>
        <p:spPr>
          <a:xfrm>
            <a:off x="1" y="356594"/>
            <a:ext cx="9144000" cy="10970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a:r>
              <a:rPr lang="en-CA" sz="4000" b="1" dirty="0">
                <a:solidFill>
                  <a:srgbClr val="FFFFFF"/>
                </a:solidFill>
              </a:rPr>
              <a:t>ANALYST PERSPECTIVE </a:t>
            </a:r>
          </a:p>
        </p:txBody>
      </p:sp>
      <p:pic>
        <p:nvPicPr>
          <p:cNvPr id="8" name="Picture 104"/>
          <p:cNvPicPr>
            <a:picLocks noChangeAspect="1"/>
          </p:cNvPicPr>
          <p:nvPr/>
        </p:nvPicPr>
        <p:blipFill rotWithShape="1">
          <a:blip r:embed="rId2"/>
          <a:srcRect l="34768" t="21801" r="35751" b="57796"/>
          <a:stretch/>
        </p:blipFill>
        <p:spPr>
          <a:xfrm>
            <a:off x="618969" y="1961113"/>
            <a:ext cx="598068" cy="528294"/>
          </a:xfrm>
          <a:prstGeom prst="rect">
            <a:avLst/>
          </a:prstGeom>
        </p:spPr>
      </p:pic>
      <p:pic>
        <p:nvPicPr>
          <p:cNvPr id="9" name="Picture 105"/>
          <p:cNvPicPr>
            <a:picLocks noChangeAspect="1"/>
          </p:cNvPicPr>
          <p:nvPr/>
        </p:nvPicPr>
        <p:blipFill>
          <a:blip r:embed="rId3"/>
          <a:stretch>
            <a:fillRect/>
          </a:stretch>
        </p:blipFill>
        <p:spPr>
          <a:xfrm>
            <a:off x="7767810" y="5218068"/>
            <a:ext cx="619651" cy="457362"/>
          </a:xfrm>
          <a:prstGeom prst="rect">
            <a:avLst/>
          </a:prstGeom>
        </p:spPr>
      </p:pic>
    </p:spTree>
    <p:extLst>
      <p:ext uri="{BB962C8B-B14F-4D97-AF65-F5344CB8AC3E}">
        <p14:creationId xmlns:p14="http://schemas.microsoft.com/office/powerpoint/2010/main" val="36294062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Workshop overview </a:t>
            </a:r>
            <a:endParaRPr lang="en-US" dirty="0"/>
          </a:p>
        </p:txBody>
      </p:sp>
      <p:sp>
        <p:nvSpPr>
          <p:cNvPr id="12" name="Text Placeholder 2"/>
          <p:cNvSpPr txBox="1">
            <a:spLocks/>
          </p:cNvSpPr>
          <p:nvPr/>
        </p:nvSpPr>
        <p:spPr bwMode="auto">
          <a:xfrm>
            <a:off x="257174" y="1143778"/>
            <a:ext cx="8199437" cy="346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333333"/>
              </a:buClr>
              <a:buFont typeface="Arial" pitchFamily="34" charset="0"/>
              <a:buNone/>
            </a:pPr>
            <a:r>
              <a:rPr lang="en-US" sz="1400" b="1" dirty="0" smtClean="0">
                <a:solidFill>
                  <a:srgbClr val="333333"/>
                </a:solidFill>
              </a:rPr>
              <a:t>Contact your account representative or e</a:t>
            </a:r>
            <a:r>
              <a:rPr lang="en-US" sz="1400" b="1" dirty="0" smtClean="0">
                <a:solidFill>
                  <a:srgbClr val="333333"/>
                </a:solidFill>
                <a:cs typeface="Open Sans"/>
              </a:rPr>
              <a:t>mail </a:t>
            </a:r>
            <a:r>
              <a:rPr lang="en-US" sz="1400" b="1" dirty="0" smtClean="0">
                <a:solidFill>
                  <a:srgbClr val="333333"/>
                </a:solidFill>
                <a:cs typeface="Open Sans"/>
                <a:hlinkClick r:id="rId3"/>
              </a:rPr>
              <a:t>Workshops@InfoTech.com</a:t>
            </a:r>
            <a:r>
              <a:rPr lang="en-US" sz="1400" b="1" dirty="0" smtClean="0">
                <a:solidFill>
                  <a:srgbClr val="333333"/>
                </a:solidFill>
                <a:cs typeface="Open Sans"/>
              </a:rPr>
              <a:t> for more information.</a:t>
            </a:r>
            <a:endParaRPr lang="en-US" sz="1400" b="1" dirty="0">
              <a:solidFill>
                <a:srgbClr val="333333"/>
              </a:solidFill>
            </a:endParaRPr>
          </a:p>
        </p:txBody>
      </p:sp>
      <p:graphicFrame>
        <p:nvGraphicFramePr>
          <p:cNvPr id="14" name="Table 2"/>
          <p:cNvGraphicFramePr>
            <a:graphicFrameLocks noGrp="1"/>
          </p:cNvGraphicFramePr>
          <p:nvPr>
            <p:extLst>
              <p:ext uri="{D42A27DB-BD31-4B8C-83A1-F6EECF244321}">
                <p14:modId xmlns:p14="http://schemas.microsoft.com/office/powerpoint/2010/main" val="1140764981"/>
              </p:ext>
            </p:extLst>
          </p:nvPr>
        </p:nvGraphicFramePr>
        <p:xfrm>
          <a:off x="251519" y="1568279"/>
          <a:ext cx="8625780" cy="4820758"/>
        </p:xfrm>
        <a:graphic>
          <a:graphicData uri="http://schemas.openxmlformats.org/drawingml/2006/table">
            <a:tbl>
              <a:tblPr firstRow="1" bandRow="1">
                <a:tableStyleId>{5C22544A-7EE6-4342-B048-85BDC9FD1C3A}</a:tableStyleId>
              </a:tblPr>
              <a:tblGrid>
                <a:gridCol w="402620"/>
                <a:gridCol w="1993811"/>
                <a:gridCol w="2295525"/>
                <a:gridCol w="1838325"/>
                <a:gridCol w="2095499"/>
              </a:tblGrid>
              <a:tr h="308031">
                <a:tc>
                  <a:txBody>
                    <a:bodyPr/>
                    <a:lstStyle/>
                    <a:p>
                      <a:pPr algn="ctr"/>
                      <a:endParaRPr lang="en-CA" sz="1200" b="1" dirty="0">
                        <a:solidFill>
                          <a:schemeClr val="bg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b="1" dirty="0" smtClean="0">
                          <a:solidFill>
                            <a:schemeClr val="bg1"/>
                          </a:solidFill>
                        </a:rPr>
                        <a:t>Workshop Day 1</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3346"/>
                    </a:solidFill>
                  </a:tcPr>
                </a:tc>
                <a:tc>
                  <a:txBody>
                    <a:bodyPr/>
                    <a:lstStyle/>
                    <a:p>
                      <a:pPr algn="ctr"/>
                      <a:r>
                        <a:rPr lang="en-CA" sz="1200" b="1" dirty="0" smtClean="0">
                          <a:solidFill>
                            <a:schemeClr val="bg1"/>
                          </a:solidFill>
                        </a:rPr>
                        <a:t>Workshop Day 2</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4158"/>
                    </a:solidFill>
                  </a:tcPr>
                </a:tc>
                <a:tc>
                  <a:txBody>
                    <a:bodyPr/>
                    <a:lstStyle/>
                    <a:p>
                      <a:pPr algn="ctr"/>
                      <a:r>
                        <a:rPr lang="en-CA" sz="1200" b="1" dirty="0" smtClean="0">
                          <a:solidFill>
                            <a:schemeClr val="bg1"/>
                          </a:solidFill>
                        </a:rPr>
                        <a:t>Workshop Day 3</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45978"/>
                    </a:solidFill>
                  </a:tcPr>
                </a:tc>
                <a:tc>
                  <a:txBody>
                    <a:bodyPr/>
                    <a:lstStyle/>
                    <a:p>
                      <a:pPr algn="ctr"/>
                      <a:r>
                        <a:rPr lang="en-CA" sz="1200" b="1" dirty="0" smtClean="0">
                          <a:solidFill>
                            <a:schemeClr val="bg1"/>
                          </a:solidFill>
                        </a:rPr>
                        <a:t>Workshop Day 4</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6F96"/>
                    </a:solidFill>
                  </a:tcPr>
                </a:tc>
              </a:tr>
              <a:tr h="1619365">
                <a:tc rowSpan="2">
                  <a:txBody>
                    <a:bodyPr/>
                    <a:lstStyle/>
                    <a:p>
                      <a:pPr marL="216000" indent="-457200" algn="ctr">
                        <a:spcAft>
                          <a:spcPts val="500"/>
                        </a:spcAft>
                      </a:pPr>
                      <a:r>
                        <a:rPr lang="en-CA" sz="1200" b="1" baseline="0" dirty="0" smtClean="0">
                          <a:solidFill>
                            <a:schemeClr val="bg1"/>
                          </a:solidFill>
                        </a:rPr>
                        <a:t>Activities</a:t>
                      </a: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l">
                        <a:spcAft>
                          <a:spcPts val="1200"/>
                        </a:spcAft>
                      </a:pPr>
                      <a:r>
                        <a:rPr lang="en-CA" sz="1000" b="1" dirty="0" smtClean="0">
                          <a:solidFill>
                            <a:schemeClr val="tx1"/>
                          </a:solidFill>
                        </a:rPr>
                        <a:t>AM: Determine Your Cost Optimization Stance</a:t>
                      </a:r>
                    </a:p>
                    <a:p>
                      <a:pPr algn="l">
                        <a:spcAft>
                          <a:spcPts val="1200"/>
                        </a:spcAft>
                      </a:pPr>
                      <a:r>
                        <a:rPr lang="en-CA" sz="1000" b="1" dirty="0" smtClean="0">
                          <a:solidFill>
                            <a:schemeClr val="tx1"/>
                          </a:solidFill>
                        </a:rPr>
                        <a:t>1.1 Develop SMART</a:t>
                      </a:r>
                      <a:r>
                        <a:rPr lang="en-CA" sz="1000" b="1" baseline="0" dirty="0" smtClean="0">
                          <a:solidFill>
                            <a:schemeClr val="tx1"/>
                          </a:solidFill>
                        </a:rPr>
                        <a:t> project metrics.</a:t>
                      </a:r>
                    </a:p>
                    <a:p>
                      <a:pPr algn="l">
                        <a:spcAft>
                          <a:spcPts val="1200"/>
                        </a:spcAft>
                      </a:pPr>
                      <a:r>
                        <a:rPr lang="en-CA" sz="1000" b="1" baseline="0" dirty="0" smtClean="0">
                          <a:solidFill>
                            <a:schemeClr val="tx1"/>
                          </a:solidFill>
                        </a:rPr>
                        <a:t>1.2 Dissect the mandate.</a:t>
                      </a:r>
                    </a:p>
                    <a:p>
                      <a:pPr algn="l">
                        <a:spcAft>
                          <a:spcPts val="1200"/>
                        </a:spcAft>
                      </a:pPr>
                      <a:r>
                        <a:rPr lang="en-CA" sz="1000" b="1" baseline="0" dirty="0" smtClean="0">
                          <a:solidFill>
                            <a:schemeClr val="tx1"/>
                          </a:solidFill>
                        </a:rPr>
                        <a:t>1.3 Identify your cost-cutting stance.</a:t>
                      </a:r>
                      <a:endParaRPr lang="en-US" sz="100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l" defTabSz="914400" rtl="0" eaLnBrk="1" latinLnBrk="0" hangingPunct="1">
                        <a:spcAft>
                          <a:spcPts val="1200"/>
                        </a:spcAft>
                        <a:defRPr/>
                      </a:pPr>
                      <a:r>
                        <a:rPr lang="en-CA" sz="1000" b="1" kern="1200" dirty="0" smtClean="0">
                          <a:solidFill>
                            <a:schemeClr val="tx1"/>
                          </a:solidFill>
                          <a:latin typeface="+mn-lt"/>
                          <a:ea typeface="+mn-ea"/>
                          <a:cs typeface="+mn-cs"/>
                        </a:rPr>
                        <a:t>AM: Identify Initiatives</a:t>
                      </a:r>
                    </a:p>
                    <a:p>
                      <a:pPr marL="0" marR="0" lvl="0" indent="0" algn="l" defTabSz="914400" rtl="0" eaLnBrk="1" fontAlgn="auto" latinLnBrk="0" hangingPunct="1">
                        <a:lnSpc>
                          <a:spcPct val="100000"/>
                        </a:lnSpc>
                        <a:spcBef>
                          <a:spcPts val="0"/>
                        </a:spcBef>
                        <a:spcAft>
                          <a:spcPts val="1200"/>
                        </a:spcAft>
                        <a:buClrTx/>
                        <a:buSzTx/>
                        <a:buFontTx/>
                        <a:buNone/>
                        <a:tabLst/>
                        <a:defRPr/>
                      </a:pPr>
                      <a:r>
                        <a:rPr lang="en-CA" sz="1000" b="1" kern="1200" dirty="0" smtClean="0">
                          <a:solidFill>
                            <a:schemeClr val="tx1"/>
                          </a:solidFill>
                          <a:latin typeface="+mn-lt"/>
                          <a:ea typeface="+mn-ea"/>
                          <a:cs typeface="+mn-cs"/>
                        </a:rPr>
                        <a:t>3.1 Brainstorm cost-cutting initiatives.</a:t>
                      </a:r>
                    </a:p>
                    <a:p>
                      <a:pPr marL="0" marR="0" lvl="0" indent="0" algn="l" defTabSz="914400" rtl="0" eaLnBrk="1" fontAlgn="auto" latinLnBrk="0" hangingPunct="1">
                        <a:lnSpc>
                          <a:spcPct val="100000"/>
                        </a:lnSpc>
                        <a:spcBef>
                          <a:spcPts val="0"/>
                        </a:spcBef>
                        <a:spcAft>
                          <a:spcPts val="1200"/>
                        </a:spcAft>
                        <a:buClrTx/>
                        <a:buSzTx/>
                        <a:buFontTx/>
                        <a:buNone/>
                        <a:tabLst/>
                        <a:defRPr/>
                      </a:pPr>
                      <a:r>
                        <a:rPr lang="en-CA" sz="1000" b="1" kern="1200" dirty="0" smtClean="0">
                          <a:solidFill>
                            <a:schemeClr val="tx1"/>
                          </a:solidFill>
                          <a:latin typeface="+mn-lt"/>
                          <a:ea typeface="+mn-ea"/>
                          <a:cs typeface="+mn-cs"/>
                        </a:rPr>
                        <a:t>3.2 Scrutinize financial statements for saving opportunities.</a:t>
                      </a:r>
                    </a:p>
                    <a:p>
                      <a:pPr marL="0" marR="0" lvl="0" indent="0" algn="l" defTabSz="914400" rtl="0" eaLnBrk="1" fontAlgn="auto" latinLnBrk="0" hangingPunct="1">
                        <a:lnSpc>
                          <a:spcPct val="100000"/>
                        </a:lnSpc>
                        <a:spcBef>
                          <a:spcPts val="0"/>
                        </a:spcBef>
                        <a:spcAft>
                          <a:spcPts val="1200"/>
                        </a:spcAft>
                        <a:buClrTx/>
                        <a:buSzTx/>
                        <a:buFontTx/>
                        <a:buNone/>
                        <a:tabLst/>
                        <a:defRPr/>
                      </a:pPr>
                      <a:r>
                        <a:rPr lang="en-CA" sz="1000" b="1" kern="1200" dirty="0" smtClean="0">
                          <a:solidFill>
                            <a:schemeClr val="tx1"/>
                          </a:solidFill>
                          <a:latin typeface="+mn-lt"/>
                          <a:ea typeface="+mn-ea"/>
                          <a:cs typeface="+mn-cs"/>
                        </a:rPr>
                        <a:t>3.3 Assemble a level-zero service catalog.</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CA" sz="1000" b="1" kern="1200" dirty="0" smtClean="0">
                          <a:solidFill>
                            <a:schemeClr val="tx1"/>
                          </a:solidFill>
                          <a:latin typeface="+mn-lt"/>
                          <a:ea typeface="+mn-ea"/>
                          <a:cs typeface="+mn-cs"/>
                        </a:rPr>
                        <a:t>AM: Select</a:t>
                      </a:r>
                      <a:r>
                        <a:rPr lang="en-CA" sz="1000" b="1" kern="1200" baseline="0" dirty="0" smtClean="0">
                          <a:solidFill>
                            <a:schemeClr val="tx1"/>
                          </a:solidFill>
                          <a:latin typeface="+mn-lt"/>
                          <a:ea typeface="+mn-ea"/>
                          <a:cs typeface="+mn-cs"/>
                        </a:rPr>
                        <a:t> Initiatives</a:t>
                      </a:r>
                      <a:endParaRPr lang="en-CA" sz="1000" b="1"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en-CA" sz="1000" b="1" kern="1200" dirty="0" smtClean="0">
                          <a:solidFill>
                            <a:schemeClr val="tx1"/>
                          </a:solidFill>
                          <a:latin typeface="+mn-lt"/>
                          <a:ea typeface="+mn-ea"/>
                          <a:cs typeface="+mn-cs"/>
                        </a:rPr>
                        <a:t>4.1  Define characteristics of cost-cutting initiatives.</a:t>
                      </a:r>
                    </a:p>
                    <a:p>
                      <a:pPr marL="0" marR="0" lvl="0" indent="0" algn="l" defTabSz="914400" rtl="0" eaLnBrk="1" fontAlgn="auto" latinLnBrk="0" hangingPunct="1">
                        <a:lnSpc>
                          <a:spcPct val="100000"/>
                        </a:lnSpc>
                        <a:spcBef>
                          <a:spcPts val="0"/>
                        </a:spcBef>
                        <a:spcAft>
                          <a:spcPts val="1200"/>
                        </a:spcAft>
                        <a:buClrTx/>
                        <a:buSzTx/>
                        <a:buFontTx/>
                        <a:buNone/>
                        <a:tabLst/>
                        <a:defRPr/>
                      </a:pPr>
                      <a:r>
                        <a:rPr lang="en-CA" sz="1000" b="1" kern="1200" dirty="0" smtClean="0">
                          <a:solidFill>
                            <a:schemeClr val="tx1"/>
                          </a:solidFill>
                          <a:latin typeface="+mn-lt"/>
                          <a:ea typeface="+mn-ea"/>
                          <a:cs typeface="+mn-cs"/>
                        </a:rPr>
                        <a:t>4.2  Review risk tolerance</a:t>
                      </a:r>
                      <a:r>
                        <a:rPr lang="en-CA" sz="1000" b="1" kern="1200" baseline="0" dirty="0" smtClean="0">
                          <a:solidFill>
                            <a:schemeClr val="tx1"/>
                          </a:solidFill>
                          <a:latin typeface="+mn-lt"/>
                          <a:ea typeface="+mn-ea"/>
                          <a:cs typeface="+mn-cs"/>
                        </a:rPr>
                        <a:t> and </a:t>
                      </a:r>
                      <a:r>
                        <a:rPr lang="en-CA" sz="1000" b="1" kern="1200" dirty="0" smtClean="0">
                          <a:solidFill>
                            <a:schemeClr val="tx1"/>
                          </a:solidFill>
                          <a:latin typeface="+mn-lt"/>
                          <a:ea typeface="+mn-ea"/>
                          <a:cs typeface="+mn-cs"/>
                        </a:rPr>
                        <a:t>levels.</a:t>
                      </a:r>
                    </a:p>
                    <a:p>
                      <a:pPr marL="0" marR="0" lvl="0" indent="0" algn="l" defTabSz="914400" rtl="0" eaLnBrk="1" fontAlgn="auto" latinLnBrk="0" hangingPunct="1">
                        <a:lnSpc>
                          <a:spcPct val="100000"/>
                        </a:lnSpc>
                        <a:spcBef>
                          <a:spcPts val="0"/>
                        </a:spcBef>
                        <a:spcAft>
                          <a:spcPts val="1200"/>
                        </a:spcAft>
                        <a:buClrTx/>
                        <a:buSzTx/>
                        <a:buFontTx/>
                        <a:buNone/>
                        <a:tabLst/>
                        <a:defRPr/>
                      </a:pPr>
                      <a:r>
                        <a:rPr lang="en-CA" sz="1000" b="1" kern="1200" dirty="0" smtClean="0">
                          <a:solidFill>
                            <a:schemeClr val="tx1"/>
                          </a:solidFill>
                          <a:latin typeface="+mn-lt"/>
                          <a:ea typeface="+mn-ea"/>
                          <a:cs typeface="+mn-cs"/>
                        </a:rPr>
                        <a:t>4.3  Select cost-cutting initiatives.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l" defTabSz="914400" rtl="0" eaLnBrk="1" latinLnBrk="0" hangingPunct="1">
                        <a:spcAft>
                          <a:spcPts val="1200"/>
                        </a:spcAft>
                        <a:defRPr/>
                      </a:pPr>
                      <a:r>
                        <a:rPr lang="en-US" sz="1000" b="1" kern="1200" dirty="0" smtClean="0">
                          <a:solidFill>
                            <a:schemeClr val="tx1"/>
                          </a:solidFill>
                          <a:latin typeface="+mn-lt"/>
                          <a:ea typeface="+mn-ea"/>
                          <a:cs typeface="+mn-cs"/>
                        </a:rPr>
                        <a:t>AM: </a:t>
                      </a:r>
                      <a:r>
                        <a:rPr lang="en-CA" sz="1000" b="1" kern="1200" dirty="0" smtClean="0">
                          <a:solidFill>
                            <a:schemeClr val="tx1"/>
                          </a:solidFill>
                          <a:latin typeface="+mn-lt"/>
                          <a:ea typeface="+mn-ea"/>
                          <a:cs typeface="+mn-cs"/>
                        </a:rPr>
                        <a:t>Get Approval for Your Cost-Cutting Plan </a:t>
                      </a:r>
                      <a:endParaRPr lang="en-US" sz="1000" b="1" kern="1200" dirty="0" smtClean="0">
                        <a:solidFill>
                          <a:schemeClr val="tx1"/>
                        </a:solidFill>
                        <a:latin typeface="+mn-lt"/>
                        <a:ea typeface="+mn-ea"/>
                        <a:cs typeface="+mn-cs"/>
                      </a:endParaRPr>
                    </a:p>
                    <a:p>
                      <a:pPr marL="0" algn="l" defTabSz="914400" rtl="0" eaLnBrk="1" latinLnBrk="0" hangingPunct="1">
                        <a:spcAft>
                          <a:spcPts val="1200"/>
                        </a:spcAft>
                        <a:defRPr/>
                      </a:pPr>
                      <a:r>
                        <a:rPr lang="en-US" sz="1000" b="1" kern="1200" dirty="0" smtClean="0">
                          <a:solidFill>
                            <a:schemeClr val="tx1"/>
                          </a:solidFill>
                          <a:latin typeface="+mn-lt"/>
                          <a:ea typeface="+mn-ea"/>
                          <a:cs typeface="+mn-cs"/>
                        </a:rPr>
                        <a:t>5.1  </a:t>
                      </a:r>
                      <a:r>
                        <a:rPr lang="en-CA" sz="1000" b="1" kern="1200" dirty="0" smtClean="0">
                          <a:solidFill>
                            <a:schemeClr val="tx1"/>
                          </a:solidFill>
                          <a:latin typeface="+mn-lt"/>
                          <a:ea typeface="+mn-ea"/>
                          <a:cs typeface="+mn-cs"/>
                        </a:rPr>
                        <a:t>Customize the cost-cutting plan.</a:t>
                      </a:r>
                    </a:p>
                    <a:p>
                      <a:pPr marL="0" algn="l" defTabSz="914400" rtl="0" eaLnBrk="1" latinLnBrk="0" hangingPunct="1">
                        <a:spcAft>
                          <a:spcPts val="1200"/>
                        </a:spcAft>
                        <a:defRPr/>
                      </a:pPr>
                      <a:r>
                        <a:rPr lang="en-CA" sz="1000" b="1" kern="1200" dirty="0" smtClean="0">
                          <a:solidFill>
                            <a:schemeClr val="tx1"/>
                          </a:solidFill>
                          <a:latin typeface="+mn-lt"/>
                          <a:ea typeface="+mn-ea"/>
                          <a:cs typeface="+mn-cs"/>
                        </a:rPr>
                        <a:t>5.2  Build a</a:t>
                      </a:r>
                      <a:r>
                        <a:rPr lang="en-CA" sz="1000" b="1" kern="1200" baseline="0" dirty="0" smtClean="0">
                          <a:solidFill>
                            <a:schemeClr val="tx1"/>
                          </a:solidFill>
                          <a:latin typeface="+mn-lt"/>
                          <a:ea typeface="+mn-ea"/>
                          <a:cs typeface="+mn-cs"/>
                        </a:rPr>
                        <a:t> </a:t>
                      </a:r>
                      <a:r>
                        <a:rPr lang="en-CA" sz="1000" b="1" kern="1200" dirty="0" smtClean="0">
                          <a:solidFill>
                            <a:schemeClr val="tx1"/>
                          </a:solidFill>
                          <a:latin typeface="+mn-lt"/>
                          <a:ea typeface="+mn-ea"/>
                          <a:cs typeface="+mn-cs"/>
                        </a:rPr>
                        <a:t>stakeholder communication management plan.</a:t>
                      </a:r>
                    </a:p>
                    <a:p>
                      <a:pPr marL="0" algn="l" defTabSz="914400" rtl="0" eaLnBrk="1" latinLnBrk="0" hangingPunct="1">
                        <a:spcAft>
                          <a:spcPts val="1200"/>
                        </a:spcAft>
                        <a:defRPr/>
                      </a:pPr>
                      <a:r>
                        <a:rPr lang="en-CA" sz="1000" b="1" kern="1200" dirty="0" smtClean="0">
                          <a:solidFill>
                            <a:schemeClr val="tx1"/>
                          </a:solidFill>
                          <a:latin typeface="+mn-lt"/>
                          <a:ea typeface="+mn-ea"/>
                          <a:cs typeface="+mn-cs"/>
                        </a:rPr>
                        <a:t>5.3  Create stakeholder engagement plans.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1457325">
                <a:tc vMerge="1">
                  <a:txBody>
                    <a:bodyPr/>
                    <a:lstStyle/>
                    <a:p>
                      <a:pPr marL="216000" indent="-457200" algn="ctr">
                        <a:spcAft>
                          <a:spcPts val="500"/>
                        </a:spcAft>
                      </a:pPr>
                      <a:endParaRPr lang="en-CA" sz="1200" b="1" baseline="0" dirty="0" smtClean="0">
                        <a:solidFill>
                          <a:schemeClr val="bg1"/>
                        </a:solidFill>
                      </a:endParaRP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CA" sz="1000" b="1" kern="1200" dirty="0" smtClean="0">
                          <a:solidFill>
                            <a:schemeClr val="tx1"/>
                          </a:solidFill>
                          <a:latin typeface="+mn-lt"/>
                          <a:ea typeface="+mn-ea"/>
                          <a:cs typeface="+mn-cs"/>
                        </a:rPr>
                        <a:t>PM: </a:t>
                      </a:r>
                      <a:r>
                        <a:rPr lang="en-US" sz="1000" b="1" dirty="0" smtClean="0">
                          <a:solidFill>
                            <a:srgbClr val="333333"/>
                          </a:solidFill>
                        </a:rPr>
                        <a:t>Build Momentum with Quick Wins</a:t>
                      </a:r>
                      <a:endParaRPr lang="en-CA" sz="1000" b="1" kern="1200" dirty="0" smtClean="0">
                        <a:solidFill>
                          <a:schemeClr val="tx1"/>
                        </a:solidFill>
                        <a:latin typeface="+mn-lt"/>
                        <a:ea typeface="+mn-ea"/>
                        <a:cs typeface="+mn-cs"/>
                      </a:endParaRPr>
                    </a:p>
                    <a:p>
                      <a:pPr marL="0" algn="l" defTabSz="914400" rtl="0" eaLnBrk="1" latinLnBrk="0" hangingPunct="1">
                        <a:spcAft>
                          <a:spcPts val="1200"/>
                        </a:spcAft>
                        <a:defRPr/>
                      </a:pPr>
                      <a:r>
                        <a:rPr lang="en-US" sz="1000" b="1" kern="1200" dirty="0" smtClean="0">
                          <a:solidFill>
                            <a:schemeClr val="tx1"/>
                          </a:solidFill>
                          <a:latin typeface="+mn-lt"/>
                          <a:ea typeface="+mn-ea"/>
                          <a:cs typeface="+mn-cs"/>
                        </a:rPr>
                        <a:t>2.1 Select and implement quick wins using the planning tool.</a:t>
                      </a:r>
                    </a:p>
                    <a:p>
                      <a:pPr marL="0" algn="l" defTabSz="914400" rtl="0" eaLnBrk="1" latinLnBrk="0" hangingPunct="1">
                        <a:spcAft>
                          <a:spcPts val="1200"/>
                        </a:spcAft>
                        <a:defRPr/>
                      </a:pPr>
                      <a:r>
                        <a:rPr lang="en-US" sz="1000" b="1" kern="1200" dirty="0" smtClean="0">
                          <a:solidFill>
                            <a:schemeClr val="tx1"/>
                          </a:solidFill>
                          <a:latin typeface="+mn-lt"/>
                          <a:ea typeface="+mn-ea"/>
                          <a:cs typeface="+mn-cs"/>
                        </a:rPr>
                        <a:t>2.2 Plan to report progress to Finance.</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CA" sz="1000" b="1" kern="1200" dirty="0" smtClean="0">
                          <a:solidFill>
                            <a:schemeClr val="tx1"/>
                          </a:solidFill>
                          <a:latin typeface="+mn-lt"/>
                          <a:ea typeface="+mn-ea"/>
                          <a:cs typeface="+mn-cs"/>
                        </a:rPr>
                        <a:t>PM: Evaluate Services</a:t>
                      </a:r>
                    </a:p>
                    <a:p>
                      <a:pPr marL="0" algn="l" defTabSz="914400" rtl="0" eaLnBrk="1" latinLnBrk="0" hangingPunct="1">
                        <a:spcAft>
                          <a:spcPts val="1200"/>
                        </a:spcAft>
                        <a:defRPr/>
                      </a:pPr>
                      <a:r>
                        <a:rPr lang="en-CA" sz="1000" b="1" kern="1200" dirty="0" smtClean="0">
                          <a:solidFill>
                            <a:schemeClr val="tx1"/>
                          </a:solidFill>
                          <a:latin typeface="+mn-lt"/>
                          <a:ea typeface="+mn-ea"/>
                          <a:cs typeface="+mn-cs"/>
                        </a:rPr>
                        <a:t>3.4 Evaluate the importance</a:t>
                      </a:r>
                      <a:r>
                        <a:rPr lang="en-CA" sz="1000" b="1" kern="1200" baseline="0" dirty="0" smtClean="0">
                          <a:solidFill>
                            <a:schemeClr val="tx1"/>
                          </a:solidFill>
                          <a:latin typeface="+mn-lt"/>
                          <a:ea typeface="+mn-ea"/>
                          <a:cs typeface="+mn-cs"/>
                        </a:rPr>
                        <a:t> of</a:t>
                      </a:r>
                      <a:r>
                        <a:rPr lang="en-CA" sz="1000" b="1" kern="1200" dirty="0" smtClean="0">
                          <a:solidFill>
                            <a:schemeClr val="tx1"/>
                          </a:solidFill>
                          <a:latin typeface="+mn-lt"/>
                          <a:ea typeface="+mn-ea"/>
                          <a:cs typeface="+mn-cs"/>
                        </a:rPr>
                        <a:t> IT services to users.</a:t>
                      </a:r>
                    </a:p>
                    <a:p>
                      <a:pPr marL="0" algn="l" defTabSz="914400" rtl="0" eaLnBrk="1" latinLnBrk="0" hangingPunct="1">
                        <a:spcAft>
                          <a:spcPts val="1200"/>
                        </a:spcAft>
                        <a:defRPr/>
                      </a:pPr>
                      <a:r>
                        <a:rPr lang="en-CA" sz="1000" b="1" kern="1200" dirty="0" smtClean="0">
                          <a:solidFill>
                            <a:schemeClr val="tx1"/>
                          </a:solidFill>
                          <a:latin typeface="+mn-lt"/>
                          <a:ea typeface="+mn-ea"/>
                          <a:cs typeface="+mn-cs"/>
                        </a:rPr>
                        <a:t>3.5 Prioritize IT services.</a:t>
                      </a:r>
                    </a:p>
                    <a:p>
                      <a:pPr marL="0" algn="l" defTabSz="914400" rtl="0" eaLnBrk="1" latinLnBrk="0" hangingPunct="1">
                        <a:spcAft>
                          <a:spcPts val="1200"/>
                        </a:spcAft>
                        <a:defRPr/>
                      </a:pPr>
                      <a:r>
                        <a:rPr lang="en-CA" sz="1000" b="1" kern="1200" dirty="0" smtClean="0">
                          <a:solidFill>
                            <a:schemeClr val="tx1"/>
                          </a:solidFill>
                          <a:latin typeface="+mn-lt"/>
                          <a:ea typeface="+mn-ea"/>
                          <a:cs typeface="+mn-cs"/>
                        </a:rPr>
                        <a:t>3.6 Identify cost-cutting initiatives.</a:t>
                      </a:r>
                      <a:endParaRPr lang="en-US" sz="1000" b="1" kern="1200" dirty="0" smtClean="0">
                        <a:solidFill>
                          <a:schemeClr val="tx1"/>
                        </a:solidFill>
                        <a:latin typeface="+mn-lt"/>
                        <a:ea typeface="+mn-ea"/>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l" defTabSz="914400" rtl="0" eaLnBrk="1" latinLnBrk="0" hangingPunct="1">
                        <a:spcAft>
                          <a:spcPts val="1200"/>
                        </a:spcAft>
                        <a:defRPr/>
                      </a:pPr>
                      <a:r>
                        <a:rPr lang="en-CA" sz="1000" b="1" kern="1200" dirty="0" smtClean="0">
                          <a:solidFill>
                            <a:schemeClr val="tx1"/>
                          </a:solidFill>
                          <a:latin typeface="+mn-lt"/>
                          <a:ea typeface="+mn-ea"/>
                          <a:cs typeface="+mn-cs"/>
                        </a:rPr>
                        <a:t>PM: Build a Roadmap</a:t>
                      </a:r>
                    </a:p>
                    <a:p>
                      <a:pPr marL="0" marR="0" lvl="0" indent="0" algn="l" defTabSz="914400" rtl="0" eaLnBrk="1" fontAlgn="auto" latinLnBrk="0" hangingPunct="1">
                        <a:lnSpc>
                          <a:spcPct val="100000"/>
                        </a:lnSpc>
                        <a:spcBef>
                          <a:spcPts val="0"/>
                        </a:spcBef>
                        <a:spcAft>
                          <a:spcPts val="1200"/>
                        </a:spcAft>
                        <a:buClrTx/>
                        <a:buSzTx/>
                        <a:buFontTx/>
                        <a:buNone/>
                        <a:tabLst/>
                        <a:defRPr/>
                      </a:pPr>
                      <a:r>
                        <a:rPr lang="en-CA" sz="1000" b="1" kern="1200" dirty="0" smtClean="0">
                          <a:solidFill>
                            <a:schemeClr val="tx1"/>
                          </a:solidFill>
                          <a:latin typeface="+mn-lt"/>
                          <a:ea typeface="+mn-ea"/>
                          <a:cs typeface="+mn-cs"/>
                        </a:rPr>
                        <a:t>4.4  Determine the order of initiatives.</a:t>
                      </a:r>
                    </a:p>
                    <a:p>
                      <a:pPr marL="0" marR="0" lvl="0" indent="0" algn="l" defTabSz="914400" rtl="0" eaLnBrk="1" fontAlgn="auto" latinLnBrk="0" hangingPunct="1">
                        <a:lnSpc>
                          <a:spcPct val="100000"/>
                        </a:lnSpc>
                        <a:spcBef>
                          <a:spcPts val="0"/>
                        </a:spcBef>
                        <a:spcAft>
                          <a:spcPts val="1200"/>
                        </a:spcAft>
                        <a:buClrTx/>
                        <a:buSzTx/>
                        <a:buFontTx/>
                        <a:buNone/>
                        <a:tabLst/>
                        <a:defRPr/>
                      </a:pPr>
                      <a:r>
                        <a:rPr lang="en-CA" sz="1000" b="1" kern="1200" dirty="0" smtClean="0">
                          <a:solidFill>
                            <a:schemeClr val="tx1"/>
                          </a:solidFill>
                          <a:latin typeface="+mn-lt"/>
                          <a:ea typeface="+mn-ea"/>
                          <a:cs typeface="+mn-cs"/>
                        </a:rPr>
                        <a:t>4.5  Build a roadmap for initiative implementation.</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l" defTabSz="914400" rtl="0" eaLnBrk="1" latinLnBrk="0" hangingPunct="1">
                        <a:spcAft>
                          <a:spcPts val="1200"/>
                        </a:spcAft>
                        <a:defRPr/>
                      </a:pPr>
                      <a:r>
                        <a:rPr lang="en-CA" sz="1000" b="1" kern="1200" dirty="0" smtClean="0">
                          <a:solidFill>
                            <a:schemeClr val="tx1"/>
                          </a:solidFill>
                          <a:latin typeface="+mn-lt"/>
                          <a:ea typeface="+mn-ea"/>
                          <a:cs typeface="+mn-cs"/>
                        </a:rPr>
                        <a:t>PM: Adopt Change Management Best Practices</a:t>
                      </a:r>
                    </a:p>
                    <a:p>
                      <a:pPr marL="0" algn="l" defTabSz="914400" rtl="0" eaLnBrk="1" latinLnBrk="0" hangingPunct="1">
                        <a:spcAft>
                          <a:spcPts val="1200"/>
                        </a:spcAft>
                        <a:defRPr/>
                      </a:pPr>
                      <a:r>
                        <a:rPr lang="en-CA" sz="1000" b="1" kern="1200" dirty="0" smtClean="0">
                          <a:solidFill>
                            <a:schemeClr val="tx1"/>
                          </a:solidFill>
                          <a:latin typeface="+mn-lt"/>
                          <a:ea typeface="+mn-ea"/>
                          <a:cs typeface="+mn-cs"/>
                        </a:rPr>
                        <a:t>5.4  Transfer ownership of initiatives project managers.</a:t>
                      </a:r>
                    </a:p>
                    <a:p>
                      <a:pPr marL="0" algn="l" defTabSz="914400" rtl="0" eaLnBrk="1" latinLnBrk="0" hangingPunct="1">
                        <a:spcAft>
                          <a:spcPts val="1200"/>
                        </a:spcAft>
                        <a:defRPr/>
                      </a:pPr>
                      <a:r>
                        <a:rPr lang="en-CA" sz="1000" b="1" kern="1200" dirty="0" smtClean="0">
                          <a:solidFill>
                            <a:schemeClr val="tx1"/>
                          </a:solidFill>
                          <a:latin typeface="+mn-lt"/>
                          <a:ea typeface="+mn-ea"/>
                          <a:cs typeface="+mn-cs"/>
                        </a:rPr>
                        <a:t>5.5  Monitor cost savings.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1129447">
                <a:tc>
                  <a:txBody>
                    <a:bodyPr/>
                    <a:lstStyle/>
                    <a:p>
                      <a:pPr marL="216000" marR="0" indent="-457200" algn="ctr" defTabSz="914400" rtl="0" eaLnBrk="1" fontAlgn="auto" latinLnBrk="0" hangingPunct="1">
                        <a:lnSpc>
                          <a:spcPct val="100000"/>
                        </a:lnSpc>
                        <a:spcBef>
                          <a:spcPts val="0"/>
                        </a:spcBef>
                        <a:spcAft>
                          <a:spcPts val="500"/>
                        </a:spcAft>
                        <a:buClrTx/>
                        <a:buSzTx/>
                        <a:buFontTx/>
                        <a:buNone/>
                        <a:tabLst/>
                        <a:defRPr/>
                      </a:pPr>
                      <a:r>
                        <a:rPr lang="en-CA" sz="1200" b="1" dirty="0" smtClean="0">
                          <a:solidFill>
                            <a:srgbClr val="FFFFFF"/>
                          </a:solidFill>
                        </a:rPr>
                        <a:t>Deliverables</a:t>
                      </a: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228600" indent="-228600">
                        <a:spcAft>
                          <a:spcPts val="0"/>
                        </a:spcAft>
                        <a:buClrTx/>
                        <a:buFont typeface="+mj-lt"/>
                        <a:buAutoNum type="arabicPeriod"/>
                      </a:pPr>
                      <a:r>
                        <a:rPr lang="en-CA" sz="1000" i="0" kern="1200" baseline="0" dirty="0" smtClean="0">
                          <a:solidFill>
                            <a:schemeClr val="tx1"/>
                          </a:solidFill>
                          <a:latin typeface="+mn-lt"/>
                          <a:ea typeface="+mn-ea"/>
                          <a:cs typeface="+mn-cs"/>
                        </a:rPr>
                        <a:t>Project metrics and mandate documentation</a:t>
                      </a:r>
                    </a:p>
                    <a:p>
                      <a:pPr marL="228600" indent="-228600">
                        <a:spcAft>
                          <a:spcPts val="0"/>
                        </a:spcAft>
                        <a:buClrTx/>
                        <a:buFont typeface="+mj-lt"/>
                        <a:buAutoNum type="arabicPeriod"/>
                      </a:pPr>
                      <a:r>
                        <a:rPr lang="en-CA" sz="1000" i="0" kern="1200" baseline="0" dirty="0" smtClean="0">
                          <a:solidFill>
                            <a:schemeClr val="tx1"/>
                          </a:solidFill>
                          <a:latin typeface="+mn-lt"/>
                          <a:ea typeface="+mn-ea"/>
                          <a:cs typeface="+mn-cs"/>
                        </a:rPr>
                        <a:t>List of quick-win initiatives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228600" indent="-228600">
                        <a:spcAft>
                          <a:spcPts val="0"/>
                        </a:spcAft>
                        <a:buClrTx/>
                        <a:buFont typeface="+mj-lt"/>
                        <a:buAutoNum type="arabicPeriod"/>
                      </a:pPr>
                      <a:r>
                        <a:rPr lang="en-CA" sz="1000" i="0" kern="1200" baseline="0" dirty="0" smtClean="0">
                          <a:solidFill>
                            <a:schemeClr val="tx1"/>
                          </a:solidFill>
                          <a:latin typeface="+mn-lt"/>
                          <a:ea typeface="+mn-ea"/>
                          <a:cs typeface="+mn-cs"/>
                        </a:rPr>
                        <a:t>List of potential cost-cutting initiatives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0"/>
                        </a:spcAft>
                        <a:buClrTx/>
                        <a:buFont typeface="+mj-lt"/>
                        <a:buAutoNum type="arabicPeriod"/>
                      </a:pPr>
                      <a:r>
                        <a:rPr lang="en-US" sz="1000" i="0" baseline="0" dirty="0" smtClean="0">
                          <a:solidFill>
                            <a:schemeClr val="tx1"/>
                          </a:solidFill>
                        </a:rPr>
                        <a:t>High-level descriptions of cost-cutting initiatives</a:t>
                      </a:r>
                    </a:p>
                    <a:p>
                      <a:pPr marL="144000" indent="-144000">
                        <a:spcAft>
                          <a:spcPts val="0"/>
                        </a:spcAft>
                        <a:buClrTx/>
                        <a:buFont typeface="+mj-lt"/>
                        <a:buAutoNum type="arabicPeriod"/>
                      </a:pPr>
                      <a:r>
                        <a:rPr lang="en-US" sz="1000" i="0" baseline="0" dirty="0" smtClean="0">
                          <a:solidFill>
                            <a:schemeClr val="tx1"/>
                          </a:solidFill>
                        </a:rPr>
                        <a:t>Cost-cutting roadmap</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marR="0" indent="-144000" algn="l" defTabSz="914400" rtl="0" eaLnBrk="1" fontAlgn="auto" latinLnBrk="0" hangingPunct="1">
                        <a:lnSpc>
                          <a:spcPct val="100000"/>
                        </a:lnSpc>
                        <a:spcBef>
                          <a:spcPts val="0"/>
                        </a:spcBef>
                        <a:spcAft>
                          <a:spcPts val="0"/>
                        </a:spcAft>
                        <a:buClrTx/>
                        <a:buSzTx/>
                        <a:buFont typeface="+mj-lt"/>
                        <a:buAutoNum type="arabicPeriod"/>
                        <a:tabLst/>
                        <a:defRPr/>
                      </a:pPr>
                      <a:r>
                        <a:rPr lang="en-US" sz="1000" i="0" kern="1200" baseline="0" dirty="0" smtClean="0">
                          <a:solidFill>
                            <a:schemeClr val="tx1"/>
                          </a:solidFill>
                          <a:latin typeface="+mn-lt"/>
                          <a:ea typeface="+mn-ea"/>
                          <a:cs typeface="+mn-cs"/>
                        </a:rPr>
                        <a:t>Finalized cost-cutting plan</a:t>
                      </a:r>
                    </a:p>
                    <a:p>
                      <a:pPr marL="144000" marR="0" indent="-144000" algn="l" defTabSz="914400" rtl="0" eaLnBrk="1" fontAlgn="auto" latinLnBrk="0" hangingPunct="1">
                        <a:lnSpc>
                          <a:spcPct val="100000"/>
                        </a:lnSpc>
                        <a:spcBef>
                          <a:spcPts val="0"/>
                        </a:spcBef>
                        <a:spcAft>
                          <a:spcPts val="0"/>
                        </a:spcAft>
                        <a:buClrTx/>
                        <a:buSzTx/>
                        <a:buFont typeface="+mj-lt"/>
                        <a:buAutoNum type="arabicPeriod"/>
                        <a:tabLst/>
                        <a:defRPr/>
                      </a:pPr>
                      <a:r>
                        <a:rPr lang="en-US" sz="1000" i="0" kern="1200" baseline="0" dirty="0" smtClean="0">
                          <a:solidFill>
                            <a:schemeClr val="tx1"/>
                          </a:solidFill>
                          <a:latin typeface="+mn-lt"/>
                          <a:ea typeface="+mn-ea"/>
                          <a:cs typeface="+mn-cs"/>
                        </a:rPr>
                        <a:t>Stakeholder engagement plan</a:t>
                      </a:r>
                    </a:p>
                    <a:p>
                      <a:pPr marL="144000" marR="0" indent="-144000" algn="l" defTabSz="914400" rtl="0" eaLnBrk="1" fontAlgn="auto" latinLnBrk="0" hangingPunct="1">
                        <a:lnSpc>
                          <a:spcPct val="100000"/>
                        </a:lnSpc>
                        <a:spcBef>
                          <a:spcPts val="0"/>
                        </a:spcBef>
                        <a:spcAft>
                          <a:spcPts val="0"/>
                        </a:spcAft>
                        <a:buClrTx/>
                        <a:buSzTx/>
                        <a:buFont typeface="+mj-lt"/>
                        <a:buAutoNum type="arabicPeriod"/>
                        <a:tabLst/>
                        <a:defRPr/>
                      </a:pPr>
                      <a:r>
                        <a:rPr lang="en-US" sz="1000" i="0" kern="1200" baseline="0" dirty="0" smtClean="0">
                          <a:solidFill>
                            <a:schemeClr val="tx1"/>
                          </a:solidFill>
                          <a:latin typeface="+mn-lt"/>
                          <a:ea typeface="+mn-ea"/>
                          <a:cs typeface="+mn-cs"/>
                        </a:rPr>
                        <a:t>Cost monitoring plan</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bl>
          </a:graphicData>
        </a:graphic>
      </p:graphicFrame>
    </p:spTree>
    <p:extLst>
      <p:ext uri="{BB962C8B-B14F-4D97-AF65-F5344CB8AC3E}">
        <p14:creationId xmlns:p14="http://schemas.microsoft.com/office/powerpoint/2010/main" val="1557786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US" dirty="0"/>
          </a:p>
        </p:txBody>
      </p:sp>
      <p:sp>
        <p:nvSpPr>
          <p:cNvPr id="3" name="Text Placeholder 2"/>
          <p:cNvSpPr>
            <a:spLocks noGrp="1"/>
          </p:cNvSpPr>
          <p:nvPr>
            <p:ph type="body" sz="quarter" idx="10"/>
          </p:nvPr>
        </p:nvSpPr>
        <p:spPr>
          <a:xfrm>
            <a:off x="247848" y="1535363"/>
            <a:ext cx="5257800" cy="1998412"/>
          </a:xfrm>
        </p:spPr>
        <p:txBody>
          <a:bodyPr/>
          <a:lstStyle/>
          <a:p>
            <a:pPr marL="228600" indent="-228600" fontAlgn="t">
              <a:buSzPct val="100000"/>
              <a:buFont typeface="+mj-lt"/>
              <a:buAutoNum type="arabicPeriod"/>
            </a:pPr>
            <a:r>
              <a:rPr lang="en-CA" b="1" dirty="0" smtClean="0"/>
              <a:t>The axe has fallen. </a:t>
            </a:r>
            <a:r>
              <a:rPr lang="en-CA" dirty="0" smtClean="0"/>
              <a:t>Whether it is just IT, or the entire organization, when the axe falls, it is critical to be able to </a:t>
            </a:r>
            <a:r>
              <a:rPr lang="en-US" dirty="0" smtClean="0"/>
              <a:t>absorb the blow.</a:t>
            </a:r>
            <a:endParaRPr lang="en-CA" dirty="0"/>
          </a:p>
          <a:p>
            <a:pPr marL="228600" indent="-228600" fontAlgn="auto">
              <a:buSzPct val="100000"/>
              <a:buFont typeface="+mj-lt"/>
              <a:buAutoNum type="arabicPeriod"/>
            </a:pPr>
            <a:r>
              <a:rPr lang="en-CA" b="1" dirty="0" smtClean="0"/>
              <a:t>Beat the axe to the chopping block.</a:t>
            </a:r>
            <a:r>
              <a:rPr lang="en-CA" dirty="0" smtClean="0"/>
              <a:t> Fiscally-conscious CIOs  proactively foster a culture of perpetual cost optimization. Cutting costs and driving efficiencies before the mandate comes down, helps build a strong relationship with the CFO and increases the business’ confidence in IT.</a:t>
            </a:r>
            <a:endParaRPr lang="en-CA" dirty="0"/>
          </a:p>
          <a:p>
            <a:pPr marL="228600" indent="-228600" fontAlgn="auto">
              <a:buSzPct val="100000"/>
              <a:buFont typeface="+mj-lt"/>
              <a:buAutoNum type="arabicPeriod"/>
            </a:pPr>
            <a:r>
              <a:rPr lang="en-US" b="1" dirty="0" smtClean="0"/>
              <a:t>Trade in the axe for a scalpel. </a:t>
            </a:r>
            <a:r>
              <a:rPr lang="en-US" dirty="0" smtClean="0"/>
              <a:t>Cost optimization </a:t>
            </a:r>
            <a:r>
              <a:rPr lang="en-US" dirty="0"/>
              <a:t>gives you an opportunity to </a:t>
            </a:r>
            <a:r>
              <a:rPr lang="en-US" dirty="0" smtClean="0"/>
              <a:t>trim the fat and the flaws of </a:t>
            </a:r>
            <a:r>
              <a:rPr lang="en-US" dirty="0"/>
              <a:t>the IT </a:t>
            </a:r>
            <a:r>
              <a:rPr lang="en-US" dirty="0" smtClean="0"/>
              <a:t>organization and increase efficiency and performance.</a:t>
            </a:r>
            <a:endParaRPr lang="en-CA" dirty="0"/>
          </a:p>
        </p:txBody>
      </p:sp>
      <p:sp>
        <p:nvSpPr>
          <p:cNvPr id="4" name="Text Placeholder 3"/>
          <p:cNvSpPr>
            <a:spLocks noGrp="1"/>
          </p:cNvSpPr>
          <p:nvPr>
            <p:ph type="body" sz="quarter" idx="11"/>
          </p:nvPr>
        </p:nvSpPr>
        <p:spPr>
          <a:xfrm>
            <a:off x="255868" y="3837164"/>
            <a:ext cx="5257800" cy="1639711"/>
          </a:xfrm>
        </p:spPr>
        <p:txBody>
          <a:bodyPr/>
          <a:lstStyle/>
          <a:p>
            <a:r>
              <a:rPr lang="en-CA" dirty="0" smtClean="0"/>
              <a:t>Average growth rates for Opex and Capex budgets are expected to continue to decline over the next fiscal year.</a:t>
            </a:r>
          </a:p>
          <a:p>
            <a:r>
              <a:rPr lang="en-CA" dirty="0" smtClean="0"/>
              <a:t>Common “quick-win” cost-cutting initiatives are not enough to satisfy the organization’s mandate.</a:t>
            </a:r>
          </a:p>
          <a:p>
            <a:r>
              <a:rPr lang="en-CA" dirty="0" smtClean="0"/>
              <a:t>Cost-cutting initiatives often take longer than expected, failing to yield sufficient cost savings before the organization’s deadline.</a:t>
            </a:r>
          </a:p>
          <a:p>
            <a:r>
              <a:rPr lang="en-CA" dirty="0" smtClean="0"/>
              <a:t>Cost optimization projects often have unanticipated consequences that offset potential cost savings, and result in business dissatisfaction. </a:t>
            </a:r>
            <a:endParaRPr lang="en-US" dirty="0"/>
          </a:p>
        </p:txBody>
      </p:sp>
      <p:sp>
        <p:nvSpPr>
          <p:cNvPr id="5" name="Text Placeholder 4"/>
          <p:cNvSpPr>
            <a:spLocks noGrp="1"/>
          </p:cNvSpPr>
          <p:nvPr>
            <p:ph type="body" sz="quarter" idx="12"/>
          </p:nvPr>
        </p:nvSpPr>
        <p:spPr>
          <a:xfrm>
            <a:off x="255868" y="5782653"/>
            <a:ext cx="8623607" cy="560997"/>
          </a:xfrm>
        </p:spPr>
        <p:txBody>
          <a:bodyPr/>
          <a:lstStyle/>
          <a:p>
            <a:pPr>
              <a:spcAft>
                <a:spcPts val="200"/>
              </a:spcAft>
            </a:pPr>
            <a:r>
              <a:rPr lang="en-CA" dirty="0" smtClean="0"/>
              <a:t>Complete this blueprint to systematically identify and prioritize cost optimization initiatives to </a:t>
            </a:r>
            <a:r>
              <a:rPr lang="en-US" dirty="0" smtClean="0"/>
              <a:t>smartly </a:t>
            </a:r>
            <a:r>
              <a:rPr lang="en-US" dirty="0"/>
              <a:t>cut IT </a:t>
            </a:r>
            <a:r>
              <a:rPr lang="en-US" dirty="0" smtClean="0"/>
              <a:t>expenses without undermining IT’s core capabilities. </a:t>
            </a:r>
            <a:endParaRPr lang="en-CA" dirty="0"/>
          </a:p>
        </p:txBody>
      </p:sp>
      <p:sp>
        <p:nvSpPr>
          <p:cNvPr id="6" name="Text Placeholder 5"/>
          <p:cNvSpPr>
            <a:spLocks noGrp="1"/>
          </p:cNvSpPr>
          <p:nvPr>
            <p:ph type="body" sz="quarter" idx="13"/>
          </p:nvPr>
        </p:nvSpPr>
        <p:spPr>
          <a:xfrm>
            <a:off x="5640444" y="1535364"/>
            <a:ext cx="3371750" cy="4039830"/>
          </a:xfrm>
        </p:spPr>
        <p:txBody>
          <a:bodyPr anchor="t"/>
          <a:lstStyle/>
          <a:p>
            <a:pPr marL="228600" indent="-228600">
              <a:spcBef>
                <a:spcPts val="0"/>
              </a:spcBef>
              <a:spcAft>
                <a:spcPts val="600"/>
              </a:spcAft>
              <a:buSzPct val="100000"/>
              <a:buFont typeface="+mj-lt"/>
              <a:buAutoNum type="arabicPeriod"/>
            </a:pPr>
            <a:r>
              <a:rPr lang="en-CA" b="1" dirty="0"/>
              <a:t>IT cost cuts are everyone’s cost cuts. </a:t>
            </a:r>
            <a:r>
              <a:rPr lang="en-CA" dirty="0"/>
              <a:t>When IT’s budget is slashed, everyone feels it. While fiscally prudent CIOs know that they need to do their </a:t>
            </a:r>
            <a:r>
              <a:rPr lang="en-CA" dirty="0" smtClean="0"/>
              <a:t>part to save money, </a:t>
            </a:r>
            <a:r>
              <a:rPr lang="en-CA" dirty="0"/>
              <a:t>working collaboratively with the business to convey the full implications of IT cost cuts can help mitigate risk and preserve </a:t>
            </a:r>
            <a:r>
              <a:rPr lang="en-CA" dirty="0" smtClean="0"/>
              <a:t>IT’s most </a:t>
            </a:r>
            <a:r>
              <a:rPr lang="en-CA" dirty="0"/>
              <a:t>fundamental </a:t>
            </a:r>
            <a:r>
              <a:rPr lang="en-CA" dirty="0" smtClean="0"/>
              <a:t>capabilities.</a:t>
            </a:r>
          </a:p>
          <a:p>
            <a:pPr marL="228600" indent="-228600">
              <a:spcBef>
                <a:spcPts val="0"/>
              </a:spcBef>
              <a:spcAft>
                <a:spcPts val="600"/>
              </a:spcAft>
              <a:buSzPct val="100000"/>
              <a:buFont typeface="+mj-lt"/>
              <a:buAutoNum type="arabicPeriod"/>
            </a:pPr>
            <a:r>
              <a:rPr lang="en-CA" b="1" dirty="0" smtClean="0"/>
              <a:t>Measure twice before making the first cut. </a:t>
            </a:r>
            <a:r>
              <a:rPr lang="en-CA" dirty="0"/>
              <a:t>Don’t try to cut everything all at once or your actions may have unintended consequences for the business. </a:t>
            </a:r>
            <a:r>
              <a:rPr lang="en-CA" dirty="0" smtClean="0"/>
              <a:t>Understand </a:t>
            </a:r>
            <a:r>
              <a:rPr lang="en-CA" dirty="0"/>
              <a:t>the magnitude and urgency of your </a:t>
            </a:r>
            <a:r>
              <a:rPr lang="en-CA" dirty="0" smtClean="0"/>
              <a:t>cost-cutting mandate before taking action. </a:t>
            </a:r>
          </a:p>
          <a:p>
            <a:pPr marL="228600" indent="-228600">
              <a:spcBef>
                <a:spcPts val="0"/>
              </a:spcBef>
              <a:spcAft>
                <a:spcPts val="600"/>
              </a:spcAft>
              <a:buSzPct val="100000"/>
              <a:buFont typeface="+mj-lt"/>
              <a:buAutoNum type="arabicPeriod"/>
            </a:pPr>
            <a:r>
              <a:rPr lang="en-CA" b="1" dirty="0"/>
              <a:t>Don’t prune dead trees – cut them down.</a:t>
            </a:r>
            <a:r>
              <a:rPr lang="en-CA" dirty="0"/>
              <a:t> Pursuing incremental gains in efficiency is a complete waste of time if you shouldn’t be delivering that service in the first place.</a:t>
            </a:r>
            <a:endParaRPr lang="en-US" dirty="0" smtClean="0">
              <a:solidFill>
                <a:schemeClr val="tx1"/>
              </a:solidFill>
            </a:endParaRPr>
          </a:p>
        </p:txBody>
      </p:sp>
    </p:spTree>
    <p:extLst>
      <p:ext uri="{BB962C8B-B14F-4D97-AF65-F5344CB8AC3E}">
        <p14:creationId xmlns:p14="http://schemas.microsoft.com/office/powerpoint/2010/main" val="1557006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a:stretch/>
        </p:blipFill>
        <p:spPr>
          <a:xfrm>
            <a:off x="8389" y="2679161"/>
            <a:ext cx="3320769" cy="3330501"/>
          </a:xfrm>
          <a:prstGeom prst="rect">
            <a:avLst/>
          </a:prstGeom>
        </p:spPr>
      </p:pic>
      <p:sp>
        <p:nvSpPr>
          <p:cNvPr id="2" name="Title 1"/>
          <p:cNvSpPr>
            <a:spLocks noGrp="1"/>
          </p:cNvSpPr>
          <p:nvPr>
            <p:ph type="title"/>
          </p:nvPr>
        </p:nvSpPr>
        <p:spPr/>
        <p:txBody>
          <a:bodyPr/>
          <a:lstStyle/>
          <a:p>
            <a:r>
              <a:rPr lang="en-CA" dirty="0" smtClean="0">
                <a:solidFill>
                  <a:schemeClr val="bg1"/>
                </a:solidFill>
                <a:latin typeface="+mn-lt"/>
              </a:rPr>
              <a:t>Info-Tech’s cost-cutting insights</a:t>
            </a:r>
            <a:endParaRPr lang="en-CA" dirty="0">
              <a:solidFill>
                <a:schemeClr val="bg1"/>
              </a:solidFill>
              <a:latin typeface="+mn-lt"/>
            </a:endParaRPr>
          </a:p>
        </p:txBody>
      </p:sp>
      <p:grpSp>
        <p:nvGrpSpPr>
          <p:cNvPr id="6" name="Group 3"/>
          <p:cNvGrpSpPr/>
          <p:nvPr/>
        </p:nvGrpSpPr>
        <p:grpSpPr>
          <a:xfrm>
            <a:off x="3318774" y="2400109"/>
            <a:ext cx="5532096" cy="1298850"/>
            <a:chOff x="337457" y="4680575"/>
            <a:chExt cx="5235788" cy="1298850"/>
          </a:xfrm>
        </p:grpSpPr>
        <p:grpSp>
          <p:nvGrpSpPr>
            <p:cNvPr id="7" name="Group 35"/>
            <p:cNvGrpSpPr/>
            <p:nvPr/>
          </p:nvGrpSpPr>
          <p:grpSpPr>
            <a:xfrm>
              <a:off x="337457" y="4680575"/>
              <a:ext cx="5235788" cy="285749"/>
              <a:chOff x="2267744" y="1788704"/>
              <a:chExt cx="5235788" cy="285749"/>
            </a:xfrm>
            <a:solidFill>
              <a:srgbClr val="B0C534"/>
            </a:solidFill>
            <a:effectLst>
              <a:outerShdw blurRad="25400" dist="25400" dir="2700000" algn="ctr" rotWithShape="0">
                <a:srgbClr val="000000">
                  <a:alpha val="10000"/>
                </a:srgbClr>
              </a:outerShdw>
            </a:effectLst>
          </p:grpSpPr>
          <p:sp>
            <p:nvSpPr>
              <p:cNvPr id="9" name="Round Same Side Corner Rectangle 97"/>
              <p:cNvSpPr/>
              <p:nvPr/>
            </p:nvSpPr>
            <p:spPr>
              <a:xfrm>
                <a:off x="2267744" y="1788704"/>
                <a:ext cx="5235788" cy="285749"/>
              </a:xfrm>
              <a:prstGeom prst="rect">
                <a:avLst/>
              </a:prstGeom>
              <a:solidFill>
                <a:schemeClr val="accent2"/>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smtClean="0">
                    <a:solidFill>
                      <a:srgbClr val="FFFFFF"/>
                    </a:solidFill>
                    <a:latin typeface="Georgia"/>
                  </a:rPr>
                  <a:t>Info-Tech Insight</a:t>
                </a:r>
                <a:endParaRPr lang="en-CA" sz="1100" i="1" dirty="0">
                  <a:solidFill>
                    <a:srgbClr val="FFFFFF"/>
                  </a:solidFill>
                  <a:latin typeface="Georgia"/>
                </a:endParaRPr>
              </a:p>
            </p:txBody>
          </p:sp>
          <p:pic>
            <p:nvPicPr>
              <p:cNvPr id="10" name="Picture 44" descr="insight-sm.wmf"/>
              <p:cNvPicPr>
                <a:picLocks noChangeAspect="1"/>
              </p:cNvPicPr>
              <p:nvPr/>
            </p:nvPicPr>
            <p:blipFill>
              <a:blip r:embed="rId3" cstate="print"/>
              <a:stretch>
                <a:fillRect/>
              </a:stretch>
            </p:blipFill>
            <p:spPr>
              <a:xfrm>
                <a:off x="7065731" y="1822612"/>
                <a:ext cx="240000" cy="180000"/>
              </a:xfrm>
              <a:prstGeom prst="rect">
                <a:avLst/>
              </a:prstGeom>
              <a:solidFill>
                <a:schemeClr val="accent2"/>
              </a:solidFill>
              <a:ln w="25400">
                <a:solidFill>
                  <a:schemeClr val="accent2"/>
                </a:solidFill>
              </a:ln>
            </p:spPr>
          </p:pic>
        </p:grpSp>
        <p:sp>
          <p:nvSpPr>
            <p:cNvPr id="8" name="Text Placeholder 12"/>
            <p:cNvSpPr txBox="1">
              <a:spLocks/>
            </p:cNvSpPr>
            <p:nvPr/>
          </p:nvSpPr>
          <p:spPr>
            <a:xfrm>
              <a:off x="337457" y="4990937"/>
              <a:ext cx="5235788" cy="988488"/>
            </a:xfrm>
            <a:prstGeom prst="rect">
              <a:avLst/>
            </a:prstGeom>
            <a:solidFill>
              <a:schemeClr val="bg1">
                <a:lumMod val="95000"/>
              </a:schemeClr>
            </a:solidFill>
            <a:ln w="25400">
              <a:solidFill>
                <a:schemeClr val="bg1">
                  <a:lumMod val="95000"/>
                </a:schemeClr>
              </a:solidFill>
            </a:ln>
            <a:effectLst>
              <a:outerShdw blurRad="25400" dist="25400" dir="2700000" algn="ctr" rotWithShape="0">
                <a:srgbClr val="000000">
                  <a:alpha val="10000"/>
                </a:srgbClr>
              </a:outerShdw>
            </a:effectLst>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333333"/>
                </a:buClr>
                <a:buNone/>
              </a:pPr>
              <a:r>
                <a:rPr lang="en-CA" b="1" dirty="0"/>
                <a:t>Measure twice before making the first cut. </a:t>
              </a:r>
              <a:r>
                <a:rPr lang="en-CA" dirty="0" smtClean="0">
                  <a:solidFill>
                    <a:srgbClr val="333333"/>
                  </a:solidFill>
                </a:rPr>
                <a:t>Don’t </a:t>
              </a:r>
              <a:r>
                <a:rPr lang="en-CA" dirty="0">
                  <a:solidFill>
                    <a:srgbClr val="333333"/>
                  </a:solidFill>
                </a:rPr>
                <a:t>try to cut everything all at once or your actions may have unintended consequences for the business. Understanding the magnitude and urgency of your </a:t>
              </a:r>
              <a:r>
                <a:rPr lang="en-CA" dirty="0" smtClean="0">
                  <a:solidFill>
                    <a:srgbClr val="333333"/>
                  </a:solidFill>
                </a:rPr>
                <a:t>cost-cutting </a:t>
              </a:r>
              <a:r>
                <a:rPr lang="en-CA" dirty="0">
                  <a:solidFill>
                    <a:srgbClr val="333333"/>
                  </a:solidFill>
                </a:rPr>
                <a:t>mandate is essential for identifying which initiatives fit within your timeframe and match your appetite for risk.</a:t>
              </a:r>
            </a:p>
          </p:txBody>
        </p:sp>
      </p:grpSp>
      <p:sp>
        <p:nvSpPr>
          <p:cNvPr id="13" name="TextBox 12"/>
          <p:cNvSpPr txBox="1"/>
          <p:nvPr/>
        </p:nvSpPr>
        <p:spPr>
          <a:xfrm>
            <a:off x="246276" y="4000777"/>
            <a:ext cx="3830594" cy="830997"/>
          </a:xfrm>
          <a:prstGeom prst="rect">
            <a:avLst/>
          </a:prstGeom>
        </p:spPr>
        <p:txBody>
          <a:bodyPr wrap="square" rtlCol="0">
            <a:spAutoFit/>
          </a:bodyPr>
          <a:lstStyle/>
          <a:p>
            <a:r>
              <a:rPr lang="en-CA" sz="4800" b="1" dirty="0" smtClean="0">
                <a:solidFill>
                  <a:srgbClr val="29475F"/>
                </a:solidFill>
                <a:latin typeface="Georgia"/>
              </a:rPr>
              <a:t>Phase 2</a:t>
            </a:r>
          </a:p>
        </p:txBody>
      </p:sp>
      <p:sp>
        <p:nvSpPr>
          <p:cNvPr id="5" name="TextBox 4"/>
          <p:cNvSpPr txBox="1"/>
          <p:nvPr/>
        </p:nvSpPr>
        <p:spPr>
          <a:xfrm>
            <a:off x="3318774" y="1175057"/>
            <a:ext cx="5825226" cy="1184940"/>
          </a:xfrm>
          <a:prstGeom prst="rect">
            <a:avLst/>
          </a:prstGeom>
          <a:ln>
            <a:noFill/>
          </a:ln>
        </p:spPr>
        <p:txBody>
          <a:bodyPr wrap="square" rtlCol="0">
            <a:spAutoFit/>
          </a:bodyPr>
          <a:lstStyle/>
          <a:p>
            <a:pPr>
              <a:spcAft>
                <a:spcPts val="600"/>
              </a:spcAft>
            </a:pPr>
            <a:r>
              <a:rPr lang="en-CA" b="1" dirty="0" smtClean="0">
                <a:solidFill>
                  <a:srgbClr val="333333"/>
                </a:solidFill>
              </a:rPr>
              <a:t>Central Insight:</a:t>
            </a:r>
          </a:p>
          <a:p>
            <a:pPr>
              <a:spcAft>
                <a:spcPts val="600"/>
              </a:spcAft>
            </a:pPr>
            <a:r>
              <a:rPr lang="en-CA" sz="1200" b="1" dirty="0" smtClean="0">
                <a:solidFill>
                  <a:srgbClr val="333333"/>
                </a:solidFill>
              </a:rPr>
              <a:t>IT cost cuts are everyone’s cost cuts. </a:t>
            </a:r>
            <a:r>
              <a:rPr lang="en-CA" sz="1200" dirty="0" smtClean="0">
                <a:solidFill>
                  <a:srgbClr val="333333"/>
                </a:solidFill>
              </a:rPr>
              <a:t>When IT’s budget is slashed, everyone feels it. While fiscally prudent CIOs know that they need to do their part, working collaboratively with the business to convey the full implications of IT cost cuts can help mitigate risk and preserve IT’s fundamental capabilities.</a:t>
            </a:r>
            <a:endParaRPr lang="en-US" sz="1200" dirty="0">
              <a:solidFill>
                <a:srgbClr val="333333"/>
              </a:solidFill>
              <a:cs typeface="Roboto Slab Bold"/>
            </a:endParaRPr>
          </a:p>
        </p:txBody>
      </p:sp>
      <p:sp>
        <p:nvSpPr>
          <p:cNvPr id="17" name="TextBox 16"/>
          <p:cNvSpPr txBox="1"/>
          <p:nvPr/>
        </p:nvSpPr>
        <p:spPr>
          <a:xfrm>
            <a:off x="246276" y="5243439"/>
            <a:ext cx="3830594" cy="830997"/>
          </a:xfrm>
          <a:prstGeom prst="rect">
            <a:avLst/>
          </a:prstGeom>
        </p:spPr>
        <p:txBody>
          <a:bodyPr wrap="square" rtlCol="0">
            <a:spAutoFit/>
          </a:bodyPr>
          <a:lstStyle/>
          <a:p>
            <a:r>
              <a:rPr lang="en-CA" sz="4800" b="1" dirty="0" smtClean="0">
                <a:solidFill>
                  <a:srgbClr val="29475F"/>
                </a:solidFill>
                <a:latin typeface="Georgia"/>
              </a:rPr>
              <a:t>Phase 3</a:t>
            </a:r>
          </a:p>
        </p:txBody>
      </p:sp>
      <p:grpSp>
        <p:nvGrpSpPr>
          <p:cNvPr id="18" name="Group 39"/>
          <p:cNvGrpSpPr/>
          <p:nvPr/>
        </p:nvGrpSpPr>
        <p:grpSpPr>
          <a:xfrm>
            <a:off x="3318774" y="3804352"/>
            <a:ext cx="5532096" cy="1453877"/>
            <a:chOff x="337457" y="4680575"/>
            <a:chExt cx="5235788" cy="1453877"/>
          </a:xfrm>
        </p:grpSpPr>
        <p:grpSp>
          <p:nvGrpSpPr>
            <p:cNvPr id="19" name="Group 35"/>
            <p:cNvGrpSpPr/>
            <p:nvPr/>
          </p:nvGrpSpPr>
          <p:grpSpPr>
            <a:xfrm>
              <a:off x="337457" y="4680575"/>
              <a:ext cx="5235788" cy="285749"/>
              <a:chOff x="2267744" y="1788704"/>
              <a:chExt cx="5235788" cy="285749"/>
            </a:xfrm>
            <a:solidFill>
              <a:srgbClr val="B0C534"/>
            </a:solidFill>
            <a:effectLst>
              <a:outerShdw blurRad="25400" dist="25400" dir="2700000" algn="ctr" rotWithShape="0">
                <a:srgbClr val="000000">
                  <a:alpha val="10000"/>
                </a:srgbClr>
              </a:outerShdw>
            </a:effectLst>
          </p:grpSpPr>
          <p:sp>
            <p:nvSpPr>
              <p:cNvPr id="21" name="Round Same Side Corner Rectangle 97"/>
              <p:cNvSpPr/>
              <p:nvPr/>
            </p:nvSpPr>
            <p:spPr>
              <a:xfrm>
                <a:off x="2267744" y="1788704"/>
                <a:ext cx="5235788" cy="285749"/>
              </a:xfrm>
              <a:prstGeom prst="rect">
                <a:avLst/>
              </a:prstGeom>
              <a:solidFill>
                <a:schemeClr val="accent2"/>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smtClean="0">
                    <a:solidFill>
                      <a:srgbClr val="FFFFFF"/>
                    </a:solidFill>
                    <a:latin typeface="Georgia"/>
                  </a:rPr>
                  <a:t>Info-Tech Insight</a:t>
                </a:r>
                <a:endParaRPr lang="en-CA" sz="1100" i="1" dirty="0">
                  <a:solidFill>
                    <a:srgbClr val="FFFFFF"/>
                  </a:solidFill>
                  <a:latin typeface="Georgia"/>
                </a:endParaRPr>
              </a:p>
            </p:txBody>
          </p:sp>
          <p:pic>
            <p:nvPicPr>
              <p:cNvPr id="22" name="Picture 44" descr="insight-sm.wmf"/>
              <p:cNvPicPr>
                <a:picLocks noChangeAspect="1"/>
              </p:cNvPicPr>
              <p:nvPr/>
            </p:nvPicPr>
            <p:blipFill>
              <a:blip r:embed="rId3" cstate="print"/>
              <a:stretch>
                <a:fillRect/>
              </a:stretch>
            </p:blipFill>
            <p:spPr>
              <a:xfrm>
                <a:off x="7065731" y="1822612"/>
                <a:ext cx="240000" cy="180000"/>
              </a:xfrm>
              <a:prstGeom prst="rect">
                <a:avLst/>
              </a:prstGeom>
              <a:solidFill>
                <a:schemeClr val="accent2"/>
              </a:solidFill>
              <a:ln w="25400">
                <a:solidFill>
                  <a:schemeClr val="accent2"/>
                </a:solidFill>
              </a:ln>
            </p:spPr>
          </p:pic>
        </p:grpSp>
        <p:sp>
          <p:nvSpPr>
            <p:cNvPr id="20" name="Text Placeholder 12"/>
            <p:cNvSpPr txBox="1">
              <a:spLocks/>
            </p:cNvSpPr>
            <p:nvPr/>
          </p:nvSpPr>
          <p:spPr>
            <a:xfrm>
              <a:off x="337457" y="4990937"/>
              <a:ext cx="5235788" cy="1143515"/>
            </a:xfrm>
            <a:prstGeom prst="rect">
              <a:avLst/>
            </a:prstGeom>
            <a:solidFill>
              <a:schemeClr val="bg1">
                <a:lumMod val="95000"/>
              </a:schemeClr>
            </a:solidFill>
            <a:ln w="25400">
              <a:solidFill>
                <a:schemeClr val="bg1">
                  <a:lumMod val="95000"/>
                </a:schemeClr>
              </a:solidFill>
            </a:ln>
            <a:effectLst>
              <a:outerShdw blurRad="25400" dist="25400" dir="2700000" algn="ctr" rotWithShape="0">
                <a:srgbClr val="000000">
                  <a:alpha val="10000"/>
                </a:srgbClr>
              </a:outerShdw>
            </a:effectLst>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333333"/>
                </a:buClr>
                <a:buNone/>
              </a:pPr>
              <a:r>
                <a:rPr lang="en-CA" b="1" dirty="0"/>
                <a:t>Don’t prune dead trees – cut them down.</a:t>
              </a:r>
              <a:r>
                <a:rPr lang="en-CA" dirty="0"/>
                <a:t> </a:t>
              </a:r>
              <a:r>
                <a:rPr lang="en-CA" dirty="0">
                  <a:solidFill>
                    <a:srgbClr val="333333"/>
                  </a:solidFill>
                </a:rPr>
                <a:t>Pursuing incremental gains in </a:t>
              </a:r>
              <a:r>
                <a:rPr lang="en-CA" dirty="0" smtClean="0">
                  <a:solidFill>
                    <a:srgbClr val="333333"/>
                  </a:solidFill>
                </a:rPr>
                <a:t>service efficiency </a:t>
              </a:r>
              <a:r>
                <a:rPr lang="en-CA" dirty="0">
                  <a:solidFill>
                    <a:srgbClr val="333333"/>
                  </a:solidFill>
                </a:rPr>
                <a:t>is a complete waste of time if you shouldn’t be delivering that service in the first place. Don’t weaken essential services that the business needs, but instead, target non-essential services </a:t>
              </a:r>
              <a:r>
                <a:rPr lang="en-CA" dirty="0" smtClean="0">
                  <a:solidFill>
                    <a:srgbClr val="333333"/>
                  </a:solidFill>
                </a:rPr>
                <a:t>that can be completely eliminated or where significant cuts </a:t>
              </a:r>
              <a:r>
                <a:rPr lang="en-CA" dirty="0">
                  <a:solidFill>
                    <a:srgbClr val="333333"/>
                  </a:solidFill>
                </a:rPr>
                <a:t>can be found </a:t>
              </a:r>
              <a:r>
                <a:rPr lang="en-CA" dirty="0" smtClean="0">
                  <a:solidFill>
                    <a:srgbClr val="333333"/>
                  </a:solidFill>
                </a:rPr>
                <a:t>that don’t </a:t>
              </a:r>
              <a:r>
                <a:rPr lang="en-CA" dirty="0">
                  <a:solidFill>
                    <a:srgbClr val="333333"/>
                  </a:solidFill>
                </a:rPr>
                <a:t>have a serious impact on business users.</a:t>
              </a:r>
            </a:p>
          </p:txBody>
        </p:sp>
      </p:grpSp>
      <p:grpSp>
        <p:nvGrpSpPr>
          <p:cNvPr id="23" name="Group 3"/>
          <p:cNvGrpSpPr/>
          <p:nvPr/>
        </p:nvGrpSpPr>
        <p:grpSpPr>
          <a:xfrm>
            <a:off x="3318774" y="5344195"/>
            <a:ext cx="5532096" cy="1115064"/>
            <a:chOff x="337457" y="4680575"/>
            <a:chExt cx="5235788" cy="1115064"/>
          </a:xfrm>
        </p:grpSpPr>
        <p:grpSp>
          <p:nvGrpSpPr>
            <p:cNvPr id="24" name="Group 35"/>
            <p:cNvGrpSpPr/>
            <p:nvPr/>
          </p:nvGrpSpPr>
          <p:grpSpPr>
            <a:xfrm>
              <a:off x="337457" y="4680575"/>
              <a:ext cx="5235788" cy="285749"/>
              <a:chOff x="2267744" y="1788704"/>
              <a:chExt cx="5235788" cy="285749"/>
            </a:xfrm>
            <a:solidFill>
              <a:srgbClr val="B0C534"/>
            </a:solidFill>
            <a:effectLst>
              <a:outerShdw blurRad="25400" dist="25400" dir="2700000" algn="ctr" rotWithShape="0">
                <a:srgbClr val="000000">
                  <a:alpha val="10000"/>
                </a:srgbClr>
              </a:outerShdw>
            </a:effectLst>
          </p:grpSpPr>
          <p:sp>
            <p:nvSpPr>
              <p:cNvPr id="26" name="Round Same Side Corner Rectangle 97"/>
              <p:cNvSpPr/>
              <p:nvPr/>
            </p:nvSpPr>
            <p:spPr>
              <a:xfrm>
                <a:off x="2267744" y="1788704"/>
                <a:ext cx="5235788" cy="285749"/>
              </a:xfrm>
              <a:prstGeom prst="rect">
                <a:avLst/>
              </a:prstGeom>
              <a:solidFill>
                <a:schemeClr val="accent2"/>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smtClean="0">
                    <a:solidFill>
                      <a:srgbClr val="FFFFFF"/>
                    </a:solidFill>
                    <a:latin typeface="Georgia"/>
                  </a:rPr>
                  <a:t>Info-Tech Insight</a:t>
                </a:r>
                <a:endParaRPr lang="en-CA" sz="1100" i="1" dirty="0">
                  <a:solidFill>
                    <a:srgbClr val="FFFFFF"/>
                  </a:solidFill>
                  <a:latin typeface="Georgia"/>
                </a:endParaRPr>
              </a:p>
            </p:txBody>
          </p:sp>
          <p:pic>
            <p:nvPicPr>
              <p:cNvPr id="27" name="Picture 44" descr="insight-sm.wmf"/>
              <p:cNvPicPr>
                <a:picLocks noChangeAspect="1"/>
              </p:cNvPicPr>
              <p:nvPr/>
            </p:nvPicPr>
            <p:blipFill>
              <a:blip r:embed="rId3" cstate="print"/>
              <a:stretch>
                <a:fillRect/>
              </a:stretch>
            </p:blipFill>
            <p:spPr>
              <a:xfrm>
                <a:off x="7065731" y="1822612"/>
                <a:ext cx="240000" cy="180000"/>
              </a:xfrm>
              <a:prstGeom prst="rect">
                <a:avLst/>
              </a:prstGeom>
              <a:solidFill>
                <a:schemeClr val="accent2"/>
              </a:solidFill>
              <a:ln w="25400">
                <a:solidFill>
                  <a:schemeClr val="accent2"/>
                </a:solidFill>
              </a:ln>
            </p:spPr>
          </p:pic>
        </p:grpSp>
        <p:sp>
          <p:nvSpPr>
            <p:cNvPr id="25" name="Text Placeholder 12"/>
            <p:cNvSpPr txBox="1">
              <a:spLocks/>
            </p:cNvSpPr>
            <p:nvPr/>
          </p:nvSpPr>
          <p:spPr>
            <a:xfrm>
              <a:off x="337457" y="4990938"/>
              <a:ext cx="5235788" cy="804701"/>
            </a:xfrm>
            <a:prstGeom prst="rect">
              <a:avLst/>
            </a:prstGeom>
            <a:solidFill>
              <a:schemeClr val="bg1">
                <a:lumMod val="95000"/>
              </a:schemeClr>
            </a:solidFill>
            <a:ln w="25400">
              <a:solidFill>
                <a:schemeClr val="bg1">
                  <a:lumMod val="95000"/>
                </a:schemeClr>
              </a:solidFill>
            </a:ln>
            <a:effectLst>
              <a:outerShdw blurRad="25400" dist="25400" dir="2700000" algn="ctr" rotWithShape="0">
                <a:srgbClr val="000000">
                  <a:alpha val="10000"/>
                </a:srgbClr>
              </a:outerShdw>
            </a:effectLst>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333333"/>
                </a:buClr>
                <a:buFont typeface="Arial" pitchFamily="34" charset="0"/>
                <a:buNone/>
              </a:pPr>
              <a:r>
                <a:rPr lang="en-US" b="1" dirty="0" smtClean="0">
                  <a:solidFill>
                    <a:srgbClr val="333333"/>
                  </a:solidFill>
                </a:rPr>
                <a:t>Buy-in happens long before your plan ends up on the CFO’s desk. The sale happens long before the pitch. </a:t>
              </a:r>
              <a:r>
                <a:rPr lang="en-US" dirty="0">
                  <a:solidFill>
                    <a:srgbClr val="333333"/>
                  </a:solidFill>
                </a:rPr>
                <a:t>Communicate the links between IT’s proposed cost cuts and their impact on the business throughout the process to </a:t>
              </a:r>
              <a:r>
                <a:rPr lang="en-US" dirty="0" smtClean="0">
                  <a:solidFill>
                    <a:srgbClr val="333333"/>
                  </a:solidFill>
                </a:rPr>
                <a:t>have broad buy-in before selling your plan to management.</a:t>
              </a:r>
              <a:endParaRPr lang="en-US" dirty="0">
                <a:solidFill>
                  <a:srgbClr val="333333"/>
                </a:solidFill>
              </a:endParaRPr>
            </a:p>
            <a:p>
              <a:pPr marL="0" indent="0">
                <a:buClr>
                  <a:srgbClr val="333333"/>
                </a:buClr>
                <a:buFont typeface="Arial" pitchFamily="34" charset="0"/>
                <a:buNone/>
              </a:pPr>
              <a:endParaRPr lang="en-CA" dirty="0">
                <a:solidFill>
                  <a:srgbClr val="333333"/>
                </a:solidFill>
              </a:endParaRPr>
            </a:p>
          </p:txBody>
        </p:sp>
      </p:grpSp>
      <p:sp>
        <p:nvSpPr>
          <p:cNvPr id="11" name="TextBox 60"/>
          <p:cNvSpPr txBox="1"/>
          <p:nvPr/>
        </p:nvSpPr>
        <p:spPr>
          <a:xfrm>
            <a:off x="251520" y="2793867"/>
            <a:ext cx="3830594" cy="830997"/>
          </a:xfrm>
          <a:prstGeom prst="rect">
            <a:avLst/>
          </a:prstGeom>
        </p:spPr>
        <p:txBody>
          <a:bodyPr wrap="square" rtlCol="0">
            <a:spAutoFit/>
          </a:bodyPr>
          <a:lstStyle/>
          <a:p>
            <a:r>
              <a:rPr lang="en-CA" sz="4800" b="1" dirty="0" smtClean="0">
                <a:solidFill>
                  <a:srgbClr val="29475F"/>
                </a:solidFill>
                <a:latin typeface="Georgia"/>
              </a:rPr>
              <a:t>Phase 1</a:t>
            </a:r>
          </a:p>
        </p:txBody>
      </p:sp>
      <p:grpSp>
        <p:nvGrpSpPr>
          <p:cNvPr id="32" name="Group 31"/>
          <p:cNvGrpSpPr/>
          <p:nvPr/>
        </p:nvGrpSpPr>
        <p:grpSpPr>
          <a:xfrm>
            <a:off x="1203522" y="1444225"/>
            <a:ext cx="1367482" cy="1242976"/>
            <a:chOff x="1203522" y="1444225"/>
            <a:chExt cx="1367482" cy="1242976"/>
          </a:xfrm>
        </p:grpSpPr>
        <p:pic>
          <p:nvPicPr>
            <p:cNvPr id="31" name="Picture 30"/>
            <p:cNvPicPr>
              <a:picLocks noChangeAspect="1"/>
            </p:cNvPicPr>
            <p:nvPr/>
          </p:nvPicPr>
          <p:blipFill rotWithShape="1">
            <a:blip r:embed="rId4" cstate="print">
              <a:lum bright="70000" contrast="-70000"/>
              <a:extLst>
                <a:ext uri="{28A0092B-C50C-407E-A947-70E740481C1C}">
                  <a14:useLocalDpi xmlns:a14="http://schemas.microsoft.com/office/drawing/2010/main" val="0"/>
                </a:ext>
              </a:extLst>
            </a:blip>
            <a:srcRect/>
            <a:stretch/>
          </p:blipFill>
          <p:spPr>
            <a:xfrm flipH="1">
              <a:off x="1257395" y="1444225"/>
              <a:ext cx="1273153" cy="1242976"/>
            </a:xfrm>
            <a:prstGeom prst="rect">
              <a:avLst/>
            </a:prstGeom>
          </p:spPr>
        </p:pic>
        <p:grpSp>
          <p:nvGrpSpPr>
            <p:cNvPr id="28" name="Group 61"/>
            <p:cNvGrpSpPr/>
            <p:nvPr/>
          </p:nvGrpSpPr>
          <p:grpSpPr>
            <a:xfrm>
              <a:off x="1203522" y="1550003"/>
              <a:ext cx="1367482" cy="867951"/>
              <a:chOff x="1401323" y="1765604"/>
              <a:chExt cx="1367482" cy="867951"/>
            </a:xfrm>
          </p:grpSpPr>
          <p:sp>
            <p:nvSpPr>
              <p:cNvPr id="15" name="TextBox 64"/>
              <p:cNvSpPr txBox="1"/>
              <p:nvPr/>
            </p:nvSpPr>
            <p:spPr>
              <a:xfrm>
                <a:off x="1401323" y="2110335"/>
                <a:ext cx="1367482" cy="523220"/>
              </a:xfrm>
              <a:prstGeom prst="rect">
                <a:avLst/>
              </a:prstGeom>
            </p:spPr>
            <p:txBody>
              <a:bodyPr wrap="square" rtlCol="0">
                <a:spAutoFit/>
              </a:bodyPr>
              <a:lstStyle/>
              <a:p>
                <a:pPr algn="ctr"/>
                <a:r>
                  <a:rPr lang="en-CA" sz="1400" b="1" i="1" dirty="0" smtClean="0">
                    <a:solidFill>
                      <a:srgbClr val="FFFFFF"/>
                    </a:solidFill>
                    <a:latin typeface="Georgia"/>
                  </a:rPr>
                  <a:t>Info-Tech Insight</a:t>
                </a:r>
              </a:p>
            </p:txBody>
          </p:sp>
          <p:pic>
            <p:nvPicPr>
              <p:cNvPr id="16" name="Picture 44" descr="insight-sm.wmf"/>
              <p:cNvPicPr>
                <a:picLocks noChangeAspect="1"/>
              </p:cNvPicPr>
              <p:nvPr/>
            </p:nvPicPr>
            <p:blipFill>
              <a:blip r:embed="rId3" cstate="print"/>
              <a:stretch>
                <a:fillRect/>
              </a:stretch>
            </p:blipFill>
            <p:spPr>
              <a:xfrm>
                <a:off x="1649477" y="1765604"/>
                <a:ext cx="540125" cy="405094"/>
              </a:xfrm>
              <a:prstGeom prst="rect">
                <a:avLst/>
              </a:prstGeom>
              <a:noFill/>
              <a:ln w="25400">
                <a:noFill/>
              </a:ln>
            </p:spPr>
          </p:pic>
        </p:grpSp>
      </p:grpSp>
      <p:sp>
        <p:nvSpPr>
          <p:cNvPr id="33" name="Rounded Rectangle 32"/>
          <p:cNvSpPr/>
          <p:nvPr/>
        </p:nvSpPr>
        <p:spPr>
          <a:xfrm>
            <a:off x="1419779" y="2635038"/>
            <a:ext cx="531295" cy="137666"/>
          </a:xfrm>
          <a:prstGeom prst="roundRect">
            <a:avLst>
              <a:gd name="adj" fmla="val 50000"/>
            </a:avLst>
          </a:prstGeom>
          <a:gradFill>
            <a:gsLst>
              <a:gs pos="0">
                <a:srgbClr val="D1D2D2"/>
              </a:gs>
              <a:gs pos="100000">
                <a:srgbClr val="CFCFC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1141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bg1"/>
                </a:solidFill>
              </a:rPr>
              <a:t>CIOs are bracing for austerity once again</a:t>
            </a:r>
            <a:endParaRPr lang="en-CA" dirty="0">
              <a:solidFill>
                <a:schemeClr val="bg1"/>
              </a:solidFill>
            </a:endParaRPr>
          </a:p>
        </p:txBody>
      </p:sp>
      <p:sp>
        <p:nvSpPr>
          <p:cNvPr id="3" name="Freeform 2"/>
          <p:cNvSpPr/>
          <p:nvPr/>
        </p:nvSpPr>
        <p:spPr>
          <a:xfrm>
            <a:off x="339916" y="2524216"/>
            <a:ext cx="2714515" cy="3649016"/>
          </a:xfrm>
          <a:custGeom>
            <a:avLst/>
            <a:gdLst>
              <a:gd name="connsiteX0" fmla="*/ 0 w 2226833"/>
              <a:gd name="connsiteY0" fmla="*/ 0 h 2716090"/>
              <a:gd name="connsiteX1" fmla="*/ 2226833 w 2226833"/>
              <a:gd name="connsiteY1" fmla="*/ 0 h 2716090"/>
              <a:gd name="connsiteX2" fmla="*/ 2226833 w 2226833"/>
              <a:gd name="connsiteY2" fmla="*/ 2617536 h 2716090"/>
              <a:gd name="connsiteX3" fmla="*/ 2199143 w 2226833"/>
              <a:gd name="connsiteY3" fmla="*/ 2623074 h 2716090"/>
              <a:gd name="connsiteX4" fmla="*/ 2180855 w 2226833"/>
              <a:gd name="connsiteY4" fmla="*/ 2616978 h 2716090"/>
              <a:gd name="connsiteX5" fmla="*/ 2174759 w 2226833"/>
              <a:gd name="connsiteY5" fmla="*/ 2598690 h 2716090"/>
              <a:gd name="connsiteX6" fmla="*/ 2138183 w 2226833"/>
              <a:gd name="connsiteY6" fmla="*/ 2610882 h 2716090"/>
              <a:gd name="connsiteX7" fmla="*/ 2107703 w 2226833"/>
              <a:gd name="connsiteY7" fmla="*/ 2629170 h 2716090"/>
              <a:gd name="connsiteX8" fmla="*/ 2095511 w 2226833"/>
              <a:gd name="connsiteY8" fmla="*/ 2629170 h 2716090"/>
              <a:gd name="connsiteX9" fmla="*/ 2052839 w 2226833"/>
              <a:gd name="connsiteY9" fmla="*/ 2635266 h 2716090"/>
              <a:gd name="connsiteX10" fmla="*/ 2028455 w 2226833"/>
              <a:gd name="connsiteY10" fmla="*/ 2562114 h 2716090"/>
              <a:gd name="connsiteX11" fmla="*/ 2016263 w 2226833"/>
              <a:gd name="connsiteY11" fmla="*/ 2531634 h 2716090"/>
              <a:gd name="connsiteX12" fmla="*/ 1997975 w 2226833"/>
              <a:gd name="connsiteY12" fmla="*/ 2543826 h 2716090"/>
              <a:gd name="connsiteX13" fmla="*/ 1961399 w 2226833"/>
              <a:gd name="connsiteY13" fmla="*/ 2635266 h 2716090"/>
              <a:gd name="connsiteX14" fmla="*/ 1949207 w 2226833"/>
              <a:gd name="connsiteY14" fmla="*/ 2671842 h 2716090"/>
              <a:gd name="connsiteX15" fmla="*/ 1937015 w 2226833"/>
              <a:gd name="connsiteY15" fmla="*/ 2690130 h 2716090"/>
              <a:gd name="connsiteX16" fmla="*/ 1918727 w 2226833"/>
              <a:gd name="connsiteY16" fmla="*/ 2696226 h 2716090"/>
              <a:gd name="connsiteX17" fmla="*/ 1869959 w 2226833"/>
              <a:gd name="connsiteY17" fmla="*/ 2702322 h 2716090"/>
              <a:gd name="connsiteX18" fmla="*/ 1845575 w 2226833"/>
              <a:gd name="connsiteY18" fmla="*/ 2690130 h 2716090"/>
              <a:gd name="connsiteX19" fmla="*/ 1827287 w 2226833"/>
              <a:gd name="connsiteY19" fmla="*/ 2684034 h 2716090"/>
              <a:gd name="connsiteX20" fmla="*/ 1815095 w 2226833"/>
              <a:gd name="connsiteY20" fmla="*/ 2665746 h 2716090"/>
              <a:gd name="connsiteX21" fmla="*/ 1790711 w 2226833"/>
              <a:gd name="connsiteY21" fmla="*/ 2641362 h 2716090"/>
              <a:gd name="connsiteX22" fmla="*/ 1772423 w 2226833"/>
              <a:gd name="connsiteY22" fmla="*/ 2653554 h 2716090"/>
              <a:gd name="connsiteX23" fmla="*/ 1754135 w 2226833"/>
              <a:gd name="connsiteY23" fmla="*/ 2690130 h 2716090"/>
              <a:gd name="connsiteX24" fmla="*/ 1748039 w 2226833"/>
              <a:gd name="connsiteY24" fmla="*/ 2714514 h 2716090"/>
              <a:gd name="connsiteX25" fmla="*/ 1741943 w 2226833"/>
              <a:gd name="connsiteY25" fmla="*/ 2653554 h 2716090"/>
              <a:gd name="connsiteX26" fmla="*/ 1735847 w 2226833"/>
              <a:gd name="connsiteY26" fmla="*/ 2623074 h 2716090"/>
              <a:gd name="connsiteX27" fmla="*/ 1717559 w 2226833"/>
              <a:gd name="connsiteY27" fmla="*/ 2641362 h 2716090"/>
              <a:gd name="connsiteX28" fmla="*/ 1699271 w 2226833"/>
              <a:gd name="connsiteY28" fmla="*/ 2568210 h 2716090"/>
              <a:gd name="connsiteX29" fmla="*/ 1650503 w 2226833"/>
              <a:gd name="connsiteY29" fmla="*/ 2598690 h 2716090"/>
              <a:gd name="connsiteX30" fmla="*/ 1638311 w 2226833"/>
              <a:gd name="connsiteY30" fmla="*/ 2616978 h 2716090"/>
              <a:gd name="connsiteX31" fmla="*/ 1571255 w 2226833"/>
              <a:gd name="connsiteY31" fmla="*/ 2647458 h 2716090"/>
              <a:gd name="connsiteX32" fmla="*/ 1522487 w 2226833"/>
              <a:gd name="connsiteY32" fmla="*/ 2623074 h 2716090"/>
              <a:gd name="connsiteX33" fmla="*/ 1516391 w 2226833"/>
              <a:gd name="connsiteY33" fmla="*/ 2580402 h 2716090"/>
              <a:gd name="connsiteX34" fmla="*/ 1510295 w 2226833"/>
              <a:gd name="connsiteY34" fmla="*/ 2562114 h 2716090"/>
              <a:gd name="connsiteX35" fmla="*/ 1498103 w 2226833"/>
              <a:gd name="connsiteY35" fmla="*/ 2580402 h 2716090"/>
              <a:gd name="connsiteX36" fmla="*/ 1479815 w 2226833"/>
              <a:gd name="connsiteY36" fmla="*/ 2610882 h 2716090"/>
              <a:gd name="connsiteX37" fmla="*/ 1449335 w 2226833"/>
              <a:gd name="connsiteY37" fmla="*/ 2623074 h 2716090"/>
              <a:gd name="connsiteX38" fmla="*/ 1437143 w 2226833"/>
              <a:gd name="connsiteY38" fmla="*/ 2586498 h 2716090"/>
              <a:gd name="connsiteX39" fmla="*/ 1418855 w 2226833"/>
              <a:gd name="connsiteY39" fmla="*/ 2574306 h 2716090"/>
              <a:gd name="connsiteX40" fmla="*/ 1382279 w 2226833"/>
              <a:gd name="connsiteY40" fmla="*/ 2586498 h 2716090"/>
              <a:gd name="connsiteX41" fmla="*/ 1357895 w 2226833"/>
              <a:gd name="connsiteY41" fmla="*/ 2604786 h 2716090"/>
              <a:gd name="connsiteX42" fmla="*/ 1315223 w 2226833"/>
              <a:gd name="connsiteY42" fmla="*/ 2616978 h 2716090"/>
              <a:gd name="connsiteX43" fmla="*/ 1290839 w 2226833"/>
              <a:gd name="connsiteY43" fmla="*/ 2623074 h 2716090"/>
              <a:gd name="connsiteX44" fmla="*/ 1284743 w 2226833"/>
              <a:gd name="connsiteY44" fmla="*/ 2598690 h 2716090"/>
              <a:gd name="connsiteX45" fmla="*/ 1272551 w 2226833"/>
              <a:gd name="connsiteY45" fmla="*/ 2580402 h 2716090"/>
              <a:gd name="connsiteX46" fmla="*/ 1254263 w 2226833"/>
              <a:gd name="connsiteY46" fmla="*/ 2586498 h 2716090"/>
              <a:gd name="connsiteX47" fmla="*/ 1211591 w 2226833"/>
              <a:gd name="connsiteY47" fmla="*/ 2592594 h 2716090"/>
              <a:gd name="connsiteX48" fmla="*/ 1199399 w 2226833"/>
              <a:gd name="connsiteY48" fmla="*/ 2556018 h 2716090"/>
              <a:gd name="connsiteX49" fmla="*/ 1187207 w 2226833"/>
              <a:gd name="connsiteY49" fmla="*/ 2574306 h 2716090"/>
              <a:gd name="connsiteX50" fmla="*/ 1168919 w 2226833"/>
              <a:gd name="connsiteY50" fmla="*/ 2580402 h 2716090"/>
              <a:gd name="connsiteX51" fmla="*/ 1144535 w 2226833"/>
              <a:gd name="connsiteY51" fmla="*/ 2586498 h 2716090"/>
              <a:gd name="connsiteX52" fmla="*/ 1107959 w 2226833"/>
              <a:gd name="connsiteY52" fmla="*/ 2623074 h 2716090"/>
              <a:gd name="connsiteX53" fmla="*/ 1089671 w 2226833"/>
              <a:gd name="connsiteY53" fmla="*/ 2610882 h 2716090"/>
              <a:gd name="connsiteX54" fmla="*/ 1053095 w 2226833"/>
              <a:gd name="connsiteY54" fmla="*/ 2635266 h 2716090"/>
              <a:gd name="connsiteX55" fmla="*/ 1046999 w 2226833"/>
              <a:gd name="connsiteY55" fmla="*/ 2604786 h 2716090"/>
              <a:gd name="connsiteX56" fmla="*/ 1010423 w 2226833"/>
              <a:gd name="connsiteY56" fmla="*/ 2623074 h 2716090"/>
              <a:gd name="connsiteX57" fmla="*/ 979943 w 2226833"/>
              <a:gd name="connsiteY57" fmla="*/ 2635266 h 2716090"/>
              <a:gd name="connsiteX58" fmla="*/ 955559 w 2226833"/>
              <a:gd name="connsiteY58" fmla="*/ 2647458 h 2716090"/>
              <a:gd name="connsiteX59" fmla="*/ 949463 w 2226833"/>
              <a:gd name="connsiteY59" fmla="*/ 2616978 h 2716090"/>
              <a:gd name="connsiteX60" fmla="*/ 931175 w 2226833"/>
              <a:gd name="connsiteY60" fmla="*/ 2623074 h 2716090"/>
              <a:gd name="connsiteX61" fmla="*/ 900695 w 2226833"/>
              <a:gd name="connsiteY61" fmla="*/ 2629170 h 2716090"/>
              <a:gd name="connsiteX62" fmla="*/ 882407 w 2226833"/>
              <a:gd name="connsiteY62" fmla="*/ 2623074 h 2716090"/>
              <a:gd name="connsiteX63" fmla="*/ 876311 w 2226833"/>
              <a:gd name="connsiteY63" fmla="*/ 2592594 h 2716090"/>
              <a:gd name="connsiteX64" fmla="*/ 870215 w 2226833"/>
              <a:gd name="connsiteY64" fmla="*/ 2574306 h 2716090"/>
              <a:gd name="connsiteX65" fmla="*/ 845831 w 2226833"/>
              <a:gd name="connsiteY65" fmla="*/ 2592594 h 2716090"/>
              <a:gd name="connsiteX66" fmla="*/ 809255 w 2226833"/>
              <a:gd name="connsiteY66" fmla="*/ 2604786 h 2716090"/>
              <a:gd name="connsiteX67" fmla="*/ 766583 w 2226833"/>
              <a:gd name="connsiteY67" fmla="*/ 2623074 h 2716090"/>
              <a:gd name="connsiteX68" fmla="*/ 742199 w 2226833"/>
              <a:gd name="connsiteY68" fmla="*/ 2616978 h 2716090"/>
              <a:gd name="connsiteX69" fmla="*/ 711719 w 2226833"/>
              <a:gd name="connsiteY69" fmla="*/ 2647458 h 2716090"/>
              <a:gd name="connsiteX70" fmla="*/ 693431 w 2226833"/>
              <a:gd name="connsiteY70" fmla="*/ 2635266 h 2716090"/>
              <a:gd name="connsiteX71" fmla="*/ 589799 w 2226833"/>
              <a:gd name="connsiteY71" fmla="*/ 2635266 h 2716090"/>
              <a:gd name="connsiteX72" fmla="*/ 583703 w 2226833"/>
              <a:gd name="connsiteY72" fmla="*/ 2616978 h 2716090"/>
              <a:gd name="connsiteX73" fmla="*/ 553223 w 2226833"/>
              <a:gd name="connsiteY73" fmla="*/ 2653554 h 2716090"/>
              <a:gd name="connsiteX74" fmla="*/ 547127 w 2226833"/>
              <a:gd name="connsiteY74" fmla="*/ 2616978 h 2716090"/>
              <a:gd name="connsiteX75" fmla="*/ 541031 w 2226833"/>
              <a:gd name="connsiteY75" fmla="*/ 2598690 h 2716090"/>
              <a:gd name="connsiteX76" fmla="*/ 425207 w 2226833"/>
              <a:gd name="connsiteY76" fmla="*/ 2592594 h 2716090"/>
              <a:gd name="connsiteX77" fmla="*/ 406919 w 2226833"/>
              <a:gd name="connsiteY77" fmla="*/ 2586498 h 2716090"/>
              <a:gd name="connsiteX78" fmla="*/ 394727 w 2226833"/>
              <a:gd name="connsiteY78" fmla="*/ 2568210 h 2716090"/>
              <a:gd name="connsiteX79" fmla="*/ 376439 w 2226833"/>
              <a:gd name="connsiteY79" fmla="*/ 2586498 h 2716090"/>
              <a:gd name="connsiteX80" fmla="*/ 358151 w 2226833"/>
              <a:gd name="connsiteY80" fmla="*/ 2592594 h 2716090"/>
              <a:gd name="connsiteX81" fmla="*/ 321575 w 2226833"/>
              <a:gd name="connsiteY81" fmla="*/ 2604786 h 2716090"/>
              <a:gd name="connsiteX82" fmla="*/ 284999 w 2226833"/>
              <a:gd name="connsiteY82" fmla="*/ 2592594 h 2716090"/>
              <a:gd name="connsiteX83" fmla="*/ 260615 w 2226833"/>
              <a:gd name="connsiteY83" fmla="*/ 2616978 h 2716090"/>
              <a:gd name="connsiteX84" fmla="*/ 230135 w 2226833"/>
              <a:gd name="connsiteY84" fmla="*/ 2623074 h 2716090"/>
              <a:gd name="connsiteX85" fmla="*/ 199655 w 2226833"/>
              <a:gd name="connsiteY85" fmla="*/ 2525538 h 2716090"/>
              <a:gd name="connsiteX86" fmla="*/ 169175 w 2226833"/>
              <a:gd name="connsiteY86" fmla="*/ 2537730 h 2716090"/>
              <a:gd name="connsiteX87" fmla="*/ 108215 w 2226833"/>
              <a:gd name="connsiteY87" fmla="*/ 2562114 h 2716090"/>
              <a:gd name="connsiteX88" fmla="*/ 53351 w 2226833"/>
              <a:gd name="connsiteY88" fmla="*/ 2592594 h 2716090"/>
              <a:gd name="connsiteX89" fmla="*/ 0 w 2226833"/>
              <a:gd name="connsiteY89" fmla="*/ 2598760 h 2716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226833" h="2716090">
                <a:moveTo>
                  <a:pt x="0" y="0"/>
                </a:moveTo>
                <a:lnTo>
                  <a:pt x="2226833" y="0"/>
                </a:lnTo>
                <a:lnTo>
                  <a:pt x="2226833" y="2617536"/>
                </a:lnTo>
                <a:lnTo>
                  <a:pt x="2199143" y="2623074"/>
                </a:lnTo>
                <a:cubicBezTo>
                  <a:pt x="2192736" y="2623567"/>
                  <a:pt x="2185399" y="2621522"/>
                  <a:pt x="2180855" y="2616978"/>
                </a:cubicBezTo>
                <a:cubicBezTo>
                  <a:pt x="2176311" y="2612434"/>
                  <a:pt x="2176791" y="2604786"/>
                  <a:pt x="2174759" y="2598690"/>
                </a:cubicBezTo>
                <a:cubicBezTo>
                  <a:pt x="2174759" y="2598690"/>
                  <a:pt x="2150956" y="2609463"/>
                  <a:pt x="2138183" y="2610882"/>
                </a:cubicBezTo>
                <a:cubicBezTo>
                  <a:pt x="2104942" y="2614575"/>
                  <a:pt x="2131723" y="2581130"/>
                  <a:pt x="2107703" y="2629170"/>
                </a:cubicBezTo>
                <a:cubicBezTo>
                  <a:pt x="2093769" y="2587369"/>
                  <a:pt x="2109445" y="2622203"/>
                  <a:pt x="2095511" y="2629170"/>
                </a:cubicBezTo>
                <a:cubicBezTo>
                  <a:pt x="2082660" y="2635596"/>
                  <a:pt x="2067063" y="2633234"/>
                  <a:pt x="2052839" y="2635266"/>
                </a:cubicBezTo>
                <a:cubicBezTo>
                  <a:pt x="2011092" y="2621350"/>
                  <a:pt x="2042701" y="2638092"/>
                  <a:pt x="2028455" y="2562114"/>
                </a:cubicBezTo>
                <a:cubicBezTo>
                  <a:pt x="2026438" y="2551359"/>
                  <a:pt x="2020327" y="2541794"/>
                  <a:pt x="2016263" y="2531634"/>
                </a:cubicBezTo>
                <a:cubicBezTo>
                  <a:pt x="2010167" y="2535698"/>
                  <a:pt x="2004188" y="2539943"/>
                  <a:pt x="1997975" y="2543826"/>
                </a:cubicBezTo>
                <a:cubicBezTo>
                  <a:pt x="1946400" y="2576060"/>
                  <a:pt x="1968713" y="2547504"/>
                  <a:pt x="1961399" y="2635266"/>
                </a:cubicBezTo>
                <a:cubicBezTo>
                  <a:pt x="1957335" y="2647458"/>
                  <a:pt x="1954426" y="2660098"/>
                  <a:pt x="1949207" y="2671842"/>
                </a:cubicBezTo>
                <a:cubicBezTo>
                  <a:pt x="1946231" y="2678537"/>
                  <a:pt x="1942736" y="2685553"/>
                  <a:pt x="1937015" y="2690130"/>
                </a:cubicBezTo>
                <a:cubicBezTo>
                  <a:pt x="1931997" y="2694144"/>
                  <a:pt x="1925049" y="2695077"/>
                  <a:pt x="1918727" y="2696226"/>
                </a:cubicBezTo>
                <a:cubicBezTo>
                  <a:pt x="1902609" y="2699157"/>
                  <a:pt x="1886215" y="2700290"/>
                  <a:pt x="1869959" y="2702322"/>
                </a:cubicBezTo>
                <a:cubicBezTo>
                  <a:pt x="1861831" y="2698258"/>
                  <a:pt x="1853928" y="2693710"/>
                  <a:pt x="1845575" y="2690130"/>
                </a:cubicBezTo>
                <a:cubicBezTo>
                  <a:pt x="1839669" y="2687599"/>
                  <a:pt x="1832305" y="2688048"/>
                  <a:pt x="1827287" y="2684034"/>
                </a:cubicBezTo>
                <a:cubicBezTo>
                  <a:pt x="1821566" y="2679457"/>
                  <a:pt x="1819863" y="2671309"/>
                  <a:pt x="1815095" y="2665746"/>
                </a:cubicBezTo>
                <a:cubicBezTo>
                  <a:pt x="1807614" y="2657019"/>
                  <a:pt x="1798839" y="2649490"/>
                  <a:pt x="1790711" y="2641362"/>
                </a:cubicBezTo>
                <a:cubicBezTo>
                  <a:pt x="1784615" y="2645426"/>
                  <a:pt x="1777604" y="2648373"/>
                  <a:pt x="1772423" y="2653554"/>
                </a:cubicBezTo>
                <a:cubicBezTo>
                  <a:pt x="1761736" y="2664241"/>
                  <a:pt x="1758101" y="2676248"/>
                  <a:pt x="1754135" y="2690130"/>
                </a:cubicBezTo>
                <a:cubicBezTo>
                  <a:pt x="1751833" y="2698186"/>
                  <a:pt x="1750688" y="2722462"/>
                  <a:pt x="1748039" y="2714514"/>
                </a:cubicBezTo>
                <a:cubicBezTo>
                  <a:pt x="1741581" y="2695141"/>
                  <a:pt x="1744642" y="2673796"/>
                  <a:pt x="1741943" y="2653554"/>
                </a:cubicBezTo>
                <a:cubicBezTo>
                  <a:pt x="1740574" y="2643284"/>
                  <a:pt x="1737879" y="2633234"/>
                  <a:pt x="1735847" y="2623074"/>
                </a:cubicBezTo>
                <a:cubicBezTo>
                  <a:pt x="1729751" y="2629170"/>
                  <a:pt x="1720285" y="2649541"/>
                  <a:pt x="1717559" y="2641362"/>
                </a:cubicBezTo>
                <a:cubicBezTo>
                  <a:pt x="1693420" y="2568945"/>
                  <a:pt x="1732618" y="2518189"/>
                  <a:pt x="1699271" y="2568210"/>
                </a:cubicBezTo>
                <a:cubicBezTo>
                  <a:pt x="1699271" y="2568210"/>
                  <a:pt x="1665472" y="2586715"/>
                  <a:pt x="1650503" y="2598690"/>
                </a:cubicBezTo>
                <a:cubicBezTo>
                  <a:pt x="1644782" y="2603267"/>
                  <a:pt x="1643874" y="2612210"/>
                  <a:pt x="1638311" y="2616978"/>
                </a:cubicBezTo>
                <a:cubicBezTo>
                  <a:pt x="1617184" y="2635087"/>
                  <a:pt x="1596974" y="2638885"/>
                  <a:pt x="1571255" y="2647458"/>
                </a:cubicBezTo>
                <a:cubicBezTo>
                  <a:pt x="1568988" y="2646551"/>
                  <a:pt x="1526436" y="2631958"/>
                  <a:pt x="1522487" y="2623074"/>
                </a:cubicBezTo>
                <a:cubicBezTo>
                  <a:pt x="1516651" y="2609944"/>
                  <a:pt x="1519209" y="2594491"/>
                  <a:pt x="1516391" y="2580402"/>
                </a:cubicBezTo>
                <a:cubicBezTo>
                  <a:pt x="1515131" y="2574101"/>
                  <a:pt x="1512327" y="2568210"/>
                  <a:pt x="1510295" y="2562114"/>
                </a:cubicBezTo>
                <a:cubicBezTo>
                  <a:pt x="1506231" y="2568210"/>
                  <a:pt x="1501986" y="2574189"/>
                  <a:pt x="1498103" y="2580402"/>
                </a:cubicBezTo>
                <a:cubicBezTo>
                  <a:pt x="1491823" y="2590450"/>
                  <a:pt x="1488732" y="2603080"/>
                  <a:pt x="1479815" y="2610882"/>
                </a:cubicBezTo>
                <a:cubicBezTo>
                  <a:pt x="1471580" y="2618088"/>
                  <a:pt x="1459495" y="2619010"/>
                  <a:pt x="1449335" y="2623074"/>
                </a:cubicBezTo>
                <a:cubicBezTo>
                  <a:pt x="1449335" y="2623074"/>
                  <a:pt x="1443954" y="2597396"/>
                  <a:pt x="1437143" y="2586498"/>
                </a:cubicBezTo>
                <a:cubicBezTo>
                  <a:pt x="1433260" y="2580285"/>
                  <a:pt x="1424951" y="2578370"/>
                  <a:pt x="1418855" y="2574306"/>
                </a:cubicBezTo>
                <a:cubicBezTo>
                  <a:pt x="1418855" y="2574306"/>
                  <a:pt x="1393774" y="2580751"/>
                  <a:pt x="1382279" y="2586498"/>
                </a:cubicBezTo>
                <a:cubicBezTo>
                  <a:pt x="1373192" y="2591042"/>
                  <a:pt x="1366023" y="2598690"/>
                  <a:pt x="1357895" y="2604786"/>
                </a:cubicBezTo>
                <a:cubicBezTo>
                  <a:pt x="1343671" y="2608850"/>
                  <a:pt x="1329495" y="2613086"/>
                  <a:pt x="1315223" y="2616978"/>
                </a:cubicBezTo>
                <a:cubicBezTo>
                  <a:pt x="1307140" y="2619182"/>
                  <a:pt x="1298023" y="2627385"/>
                  <a:pt x="1290839" y="2623074"/>
                </a:cubicBezTo>
                <a:cubicBezTo>
                  <a:pt x="1283655" y="2618763"/>
                  <a:pt x="1286775" y="2606818"/>
                  <a:pt x="1284743" y="2598690"/>
                </a:cubicBezTo>
                <a:cubicBezTo>
                  <a:pt x="1280679" y="2592594"/>
                  <a:pt x="1279353" y="2583123"/>
                  <a:pt x="1272551" y="2580402"/>
                </a:cubicBezTo>
                <a:cubicBezTo>
                  <a:pt x="1266585" y="2578016"/>
                  <a:pt x="1260564" y="2585238"/>
                  <a:pt x="1254263" y="2586498"/>
                </a:cubicBezTo>
                <a:cubicBezTo>
                  <a:pt x="1240174" y="2589316"/>
                  <a:pt x="1225815" y="2590562"/>
                  <a:pt x="1211591" y="2592594"/>
                </a:cubicBezTo>
                <a:cubicBezTo>
                  <a:pt x="1211591" y="2592594"/>
                  <a:pt x="1209680" y="2563729"/>
                  <a:pt x="1199399" y="2556018"/>
                </a:cubicBezTo>
                <a:cubicBezTo>
                  <a:pt x="1193538" y="2551622"/>
                  <a:pt x="1191271" y="2568210"/>
                  <a:pt x="1187207" y="2574306"/>
                </a:cubicBezTo>
                <a:cubicBezTo>
                  <a:pt x="1181111" y="2576338"/>
                  <a:pt x="1175098" y="2578637"/>
                  <a:pt x="1168919" y="2580402"/>
                </a:cubicBezTo>
                <a:cubicBezTo>
                  <a:pt x="1160863" y="2582704"/>
                  <a:pt x="1151353" y="2581628"/>
                  <a:pt x="1144535" y="2586498"/>
                </a:cubicBezTo>
                <a:cubicBezTo>
                  <a:pt x="1136803" y="2592021"/>
                  <a:pt x="1123918" y="2623074"/>
                  <a:pt x="1107959" y="2623074"/>
                </a:cubicBezTo>
                <a:cubicBezTo>
                  <a:pt x="1100633" y="2623074"/>
                  <a:pt x="1095767" y="2614946"/>
                  <a:pt x="1089671" y="2610882"/>
                </a:cubicBezTo>
                <a:cubicBezTo>
                  <a:pt x="1085404" y="2617283"/>
                  <a:pt x="1070210" y="2648958"/>
                  <a:pt x="1053095" y="2635266"/>
                </a:cubicBezTo>
                <a:cubicBezTo>
                  <a:pt x="1045004" y="2628793"/>
                  <a:pt x="1049031" y="2614946"/>
                  <a:pt x="1046999" y="2604786"/>
                </a:cubicBezTo>
                <a:cubicBezTo>
                  <a:pt x="1001032" y="2620108"/>
                  <a:pt x="1057692" y="2599439"/>
                  <a:pt x="1010423" y="2623074"/>
                </a:cubicBezTo>
                <a:cubicBezTo>
                  <a:pt x="1000636" y="2627968"/>
                  <a:pt x="989943" y="2630822"/>
                  <a:pt x="979943" y="2635266"/>
                </a:cubicBezTo>
                <a:cubicBezTo>
                  <a:pt x="971639" y="2638957"/>
                  <a:pt x="963351" y="2652133"/>
                  <a:pt x="955559" y="2647458"/>
                </a:cubicBezTo>
                <a:cubicBezTo>
                  <a:pt x="946674" y="2642127"/>
                  <a:pt x="951495" y="2627138"/>
                  <a:pt x="949463" y="2616978"/>
                </a:cubicBezTo>
                <a:cubicBezTo>
                  <a:pt x="943367" y="2619010"/>
                  <a:pt x="937513" y="2624130"/>
                  <a:pt x="931175" y="2623074"/>
                </a:cubicBezTo>
                <a:cubicBezTo>
                  <a:pt x="899476" y="2617791"/>
                  <a:pt x="924266" y="2593813"/>
                  <a:pt x="900695" y="2629170"/>
                </a:cubicBezTo>
                <a:cubicBezTo>
                  <a:pt x="894599" y="2627138"/>
                  <a:pt x="885971" y="2628421"/>
                  <a:pt x="882407" y="2623074"/>
                </a:cubicBezTo>
                <a:cubicBezTo>
                  <a:pt x="876660" y="2614453"/>
                  <a:pt x="878824" y="2602646"/>
                  <a:pt x="876311" y="2592594"/>
                </a:cubicBezTo>
                <a:cubicBezTo>
                  <a:pt x="874753" y="2586360"/>
                  <a:pt x="876641" y="2574306"/>
                  <a:pt x="870215" y="2574306"/>
                </a:cubicBezTo>
                <a:cubicBezTo>
                  <a:pt x="860055" y="2574306"/>
                  <a:pt x="853959" y="2586498"/>
                  <a:pt x="845831" y="2592594"/>
                </a:cubicBezTo>
                <a:cubicBezTo>
                  <a:pt x="833639" y="2596658"/>
                  <a:pt x="821250" y="2600173"/>
                  <a:pt x="809255" y="2604786"/>
                </a:cubicBezTo>
                <a:cubicBezTo>
                  <a:pt x="794811" y="2610341"/>
                  <a:pt x="781809" y="2620306"/>
                  <a:pt x="766583" y="2623074"/>
                </a:cubicBezTo>
                <a:cubicBezTo>
                  <a:pt x="758340" y="2624573"/>
                  <a:pt x="750327" y="2619010"/>
                  <a:pt x="742199" y="2616978"/>
                </a:cubicBezTo>
                <a:cubicBezTo>
                  <a:pt x="736780" y="2633234"/>
                  <a:pt x="736828" y="2647458"/>
                  <a:pt x="711719" y="2647458"/>
                </a:cubicBezTo>
                <a:cubicBezTo>
                  <a:pt x="704393" y="2647458"/>
                  <a:pt x="699527" y="2639330"/>
                  <a:pt x="693431" y="2635266"/>
                </a:cubicBezTo>
                <a:cubicBezTo>
                  <a:pt x="666744" y="2639372"/>
                  <a:pt x="617163" y="2662630"/>
                  <a:pt x="589799" y="2635266"/>
                </a:cubicBezTo>
                <a:cubicBezTo>
                  <a:pt x="585255" y="2630722"/>
                  <a:pt x="585735" y="2623074"/>
                  <a:pt x="583703" y="2616978"/>
                </a:cubicBezTo>
                <a:cubicBezTo>
                  <a:pt x="582241" y="2619171"/>
                  <a:pt x="558438" y="2657465"/>
                  <a:pt x="553223" y="2653554"/>
                </a:cubicBezTo>
                <a:cubicBezTo>
                  <a:pt x="543335" y="2646138"/>
                  <a:pt x="549808" y="2629044"/>
                  <a:pt x="547127" y="2616978"/>
                </a:cubicBezTo>
                <a:cubicBezTo>
                  <a:pt x="545733" y="2610705"/>
                  <a:pt x="543063" y="2604786"/>
                  <a:pt x="541031" y="2598690"/>
                </a:cubicBezTo>
                <a:cubicBezTo>
                  <a:pt x="502423" y="2596658"/>
                  <a:pt x="463710" y="2596094"/>
                  <a:pt x="425207" y="2592594"/>
                </a:cubicBezTo>
                <a:cubicBezTo>
                  <a:pt x="418808" y="2592012"/>
                  <a:pt x="411937" y="2590512"/>
                  <a:pt x="406919" y="2586498"/>
                </a:cubicBezTo>
                <a:cubicBezTo>
                  <a:pt x="401198" y="2581921"/>
                  <a:pt x="402053" y="2568210"/>
                  <a:pt x="394727" y="2568210"/>
                </a:cubicBezTo>
                <a:cubicBezTo>
                  <a:pt x="386106" y="2568210"/>
                  <a:pt x="382535" y="2580402"/>
                  <a:pt x="376439" y="2586498"/>
                </a:cubicBezTo>
                <a:lnTo>
                  <a:pt x="358151" y="2592594"/>
                </a:lnTo>
                <a:lnTo>
                  <a:pt x="321575" y="2604786"/>
                </a:lnTo>
                <a:cubicBezTo>
                  <a:pt x="321575" y="2604786"/>
                  <a:pt x="297601" y="2590074"/>
                  <a:pt x="284999" y="2592594"/>
                </a:cubicBezTo>
                <a:cubicBezTo>
                  <a:pt x="273727" y="2594848"/>
                  <a:pt x="268743" y="2608850"/>
                  <a:pt x="260615" y="2616978"/>
                </a:cubicBezTo>
                <a:cubicBezTo>
                  <a:pt x="250455" y="2619010"/>
                  <a:pt x="240249" y="2625322"/>
                  <a:pt x="230135" y="2623074"/>
                </a:cubicBezTo>
                <a:cubicBezTo>
                  <a:pt x="186438" y="2613364"/>
                  <a:pt x="201621" y="2551096"/>
                  <a:pt x="199655" y="2525538"/>
                </a:cubicBezTo>
                <a:lnTo>
                  <a:pt x="169175" y="2537730"/>
                </a:lnTo>
                <a:cubicBezTo>
                  <a:pt x="148855" y="2545858"/>
                  <a:pt x="128086" y="2552943"/>
                  <a:pt x="108215" y="2562114"/>
                </a:cubicBezTo>
                <a:cubicBezTo>
                  <a:pt x="80524" y="2574895"/>
                  <a:pt x="92873" y="2584002"/>
                  <a:pt x="53351" y="2592594"/>
                </a:cubicBezTo>
                <a:lnTo>
                  <a:pt x="0" y="2598760"/>
                </a:lnTo>
                <a:close/>
              </a:path>
            </a:pathLst>
          </a:custGeom>
          <a:solidFill>
            <a:schemeClr val="bg2">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1600" b="1" dirty="0">
                <a:solidFill>
                  <a:schemeClr val="tx1"/>
                </a:solidFill>
                <a:latin typeface="Times New Roman" panose="02020603050405020304" pitchFamily="18" charset="0"/>
                <a:cs typeface="Times New Roman" panose="02020603050405020304" pitchFamily="18" charset="0"/>
              </a:rPr>
              <a:t>CFOs Rein In Capex After </a:t>
            </a:r>
            <a:br>
              <a:rPr lang="en-CA" sz="1600" b="1" dirty="0">
                <a:solidFill>
                  <a:schemeClr val="tx1"/>
                </a:solidFill>
                <a:latin typeface="Times New Roman" panose="02020603050405020304" pitchFamily="18" charset="0"/>
                <a:cs typeface="Times New Roman" panose="02020603050405020304" pitchFamily="18" charset="0"/>
              </a:rPr>
            </a:br>
            <a:r>
              <a:rPr lang="en-CA" sz="1600" b="1" dirty="0">
                <a:solidFill>
                  <a:schemeClr val="tx1"/>
                </a:solidFill>
                <a:latin typeface="Times New Roman" panose="02020603050405020304" pitchFamily="18" charset="0"/>
                <a:cs typeface="Times New Roman" panose="02020603050405020304" pitchFamily="18" charset="0"/>
              </a:rPr>
              <a:t>2015’s Tough Finish</a:t>
            </a:r>
            <a:r>
              <a:rPr lang="en-CA" sz="1200" dirty="0">
                <a:solidFill>
                  <a:schemeClr val="tx1"/>
                </a:solidFill>
              </a:rPr>
              <a:t/>
            </a:r>
            <a:br>
              <a:rPr lang="en-CA" sz="1200" dirty="0">
                <a:solidFill>
                  <a:schemeClr val="tx1"/>
                </a:solidFill>
              </a:rPr>
            </a:br>
            <a:endParaRPr lang="en-CA" sz="1200" dirty="0">
              <a:solidFill>
                <a:schemeClr val="tx1"/>
              </a:solidFill>
            </a:endParaRPr>
          </a:p>
          <a:p>
            <a:r>
              <a:rPr lang="en-CA" sz="1200" dirty="0">
                <a:solidFill>
                  <a:schemeClr val="tx1"/>
                </a:solidFill>
              </a:rPr>
              <a:t>The cautious </a:t>
            </a:r>
            <a:r>
              <a:rPr lang="en-CA" sz="1200" dirty="0" smtClean="0">
                <a:solidFill>
                  <a:schemeClr val="tx1"/>
                </a:solidFill>
              </a:rPr>
              <a:t>approach </a:t>
            </a:r>
            <a:r>
              <a:rPr lang="en-CA" sz="1200" dirty="0">
                <a:solidFill>
                  <a:schemeClr val="tx1"/>
                </a:solidFill>
              </a:rPr>
              <a:t>suggests that executives remain wary </a:t>
            </a:r>
            <a:r>
              <a:rPr lang="en-CA" sz="1200" dirty="0" smtClean="0">
                <a:solidFill>
                  <a:schemeClr val="tx1"/>
                </a:solidFill>
              </a:rPr>
              <a:t>as the </a:t>
            </a:r>
            <a:r>
              <a:rPr lang="en-CA" sz="1200" dirty="0">
                <a:solidFill>
                  <a:schemeClr val="tx1"/>
                </a:solidFill>
              </a:rPr>
              <a:t>strong dollar and weak growth in developing markets hurts their foreign sales, </a:t>
            </a:r>
            <a:r>
              <a:rPr lang="en-CA" sz="1200" dirty="0" smtClean="0">
                <a:solidFill>
                  <a:schemeClr val="tx1"/>
                </a:solidFill>
              </a:rPr>
              <a:t>and the </a:t>
            </a:r>
            <a:r>
              <a:rPr lang="en-CA" sz="1200" dirty="0">
                <a:solidFill>
                  <a:schemeClr val="tx1"/>
                </a:solidFill>
              </a:rPr>
              <a:t>stock market’s slide and fears of a downbeat economy unsettle investors and consumers at home, despite improvements in housing and employment.</a:t>
            </a:r>
          </a:p>
          <a:p>
            <a:pPr algn="r"/>
            <a:r>
              <a:rPr lang="en-CA" sz="1200" i="1" dirty="0">
                <a:solidFill>
                  <a:schemeClr val="tx1"/>
                </a:solidFill>
              </a:rPr>
              <a:t/>
            </a:r>
            <a:br>
              <a:rPr lang="en-CA" sz="1200" i="1" dirty="0">
                <a:solidFill>
                  <a:schemeClr val="tx1"/>
                </a:solidFill>
              </a:rPr>
            </a:br>
            <a:r>
              <a:rPr lang="en-CA" sz="1050" dirty="0">
                <a:solidFill>
                  <a:schemeClr val="tx1"/>
                </a:solidFill>
              </a:rPr>
              <a:t>(Wall Street Journal, </a:t>
            </a:r>
            <a:r>
              <a:rPr lang="en-CA" sz="1050" dirty="0" smtClean="0">
                <a:solidFill>
                  <a:schemeClr val="tx1"/>
                </a:solidFill>
              </a:rPr>
              <a:t>Feb. </a:t>
            </a:r>
            <a:r>
              <a:rPr lang="en-CA" sz="1050" dirty="0">
                <a:solidFill>
                  <a:schemeClr val="tx1"/>
                </a:solidFill>
              </a:rPr>
              <a:t>8</a:t>
            </a:r>
            <a:r>
              <a:rPr lang="en-CA" sz="1050" dirty="0" smtClean="0">
                <a:solidFill>
                  <a:schemeClr val="tx1"/>
                </a:solidFill>
              </a:rPr>
              <a:t>, </a:t>
            </a:r>
            <a:r>
              <a:rPr lang="en-CA" sz="1050" dirty="0">
                <a:solidFill>
                  <a:schemeClr val="tx1"/>
                </a:solidFill>
              </a:rPr>
              <a:t>2016)</a:t>
            </a:r>
          </a:p>
        </p:txBody>
      </p:sp>
      <p:sp>
        <p:nvSpPr>
          <p:cNvPr id="4" name="Freeform 3"/>
          <p:cNvSpPr/>
          <p:nvPr/>
        </p:nvSpPr>
        <p:spPr>
          <a:xfrm>
            <a:off x="3233604" y="1754056"/>
            <a:ext cx="2714515" cy="4498493"/>
          </a:xfrm>
          <a:custGeom>
            <a:avLst/>
            <a:gdLst>
              <a:gd name="connsiteX0" fmla="*/ 0 w 2714515"/>
              <a:gd name="connsiteY0" fmla="*/ 0 h 4498493"/>
              <a:gd name="connsiteX1" fmla="*/ 2714515 w 2714515"/>
              <a:gd name="connsiteY1" fmla="*/ 0 h 4498493"/>
              <a:gd name="connsiteX2" fmla="*/ 2714515 w 2714515"/>
              <a:gd name="connsiteY2" fmla="*/ 4446265 h 4498493"/>
              <a:gd name="connsiteX3" fmla="*/ 2519269 w 2714515"/>
              <a:gd name="connsiteY3" fmla="*/ 4452773 h 4498493"/>
              <a:gd name="connsiteX4" fmla="*/ 2420209 w 2714515"/>
              <a:gd name="connsiteY4" fmla="*/ 4452773 h 4498493"/>
              <a:gd name="connsiteX5" fmla="*/ 2404969 w 2714515"/>
              <a:gd name="connsiteY5" fmla="*/ 4475633 h 4498493"/>
              <a:gd name="connsiteX6" fmla="*/ 2214469 w 2714515"/>
              <a:gd name="connsiteY6" fmla="*/ 4498493 h 4498493"/>
              <a:gd name="connsiteX7" fmla="*/ 2191609 w 2714515"/>
              <a:gd name="connsiteY7" fmla="*/ 4490873 h 4498493"/>
              <a:gd name="connsiteX8" fmla="*/ 2100169 w 2714515"/>
              <a:gd name="connsiteY8" fmla="*/ 4460393 h 4498493"/>
              <a:gd name="connsiteX9" fmla="*/ 2023969 w 2714515"/>
              <a:gd name="connsiteY9" fmla="*/ 4452773 h 4498493"/>
              <a:gd name="connsiteX10" fmla="*/ 2001109 w 2714515"/>
              <a:gd name="connsiteY10" fmla="*/ 4445153 h 4498493"/>
              <a:gd name="connsiteX11" fmla="*/ 1795369 w 2714515"/>
              <a:gd name="connsiteY11" fmla="*/ 4460393 h 4498493"/>
              <a:gd name="connsiteX12" fmla="*/ 1673449 w 2714515"/>
              <a:gd name="connsiteY12" fmla="*/ 4445153 h 4498493"/>
              <a:gd name="connsiteX13" fmla="*/ 1650589 w 2714515"/>
              <a:gd name="connsiteY13" fmla="*/ 4429913 h 4498493"/>
              <a:gd name="connsiteX14" fmla="*/ 1620109 w 2714515"/>
              <a:gd name="connsiteY14" fmla="*/ 4437533 h 4498493"/>
              <a:gd name="connsiteX15" fmla="*/ 1543909 w 2714515"/>
              <a:gd name="connsiteY15" fmla="*/ 4468013 h 4498493"/>
              <a:gd name="connsiteX16" fmla="*/ 1437229 w 2714515"/>
              <a:gd name="connsiteY16" fmla="*/ 4475633 h 4498493"/>
              <a:gd name="connsiteX17" fmla="*/ 1414369 w 2714515"/>
              <a:gd name="connsiteY17" fmla="*/ 4460393 h 4498493"/>
              <a:gd name="connsiteX18" fmla="*/ 1353409 w 2714515"/>
              <a:gd name="connsiteY18" fmla="*/ 4445153 h 4498493"/>
              <a:gd name="connsiteX19" fmla="*/ 1330549 w 2714515"/>
              <a:gd name="connsiteY19" fmla="*/ 4437533 h 4498493"/>
              <a:gd name="connsiteX20" fmla="*/ 1315309 w 2714515"/>
              <a:gd name="connsiteY20" fmla="*/ 4468013 h 4498493"/>
              <a:gd name="connsiteX21" fmla="*/ 1307689 w 2714515"/>
              <a:gd name="connsiteY21" fmla="*/ 4490873 h 4498493"/>
              <a:gd name="connsiteX22" fmla="*/ 1269589 w 2714515"/>
              <a:gd name="connsiteY22" fmla="*/ 4498493 h 4498493"/>
              <a:gd name="connsiteX23" fmla="*/ 1239109 w 2714515"/>
              <a:gd name="connsiteY23" fmla="*/ 4483253 h 4498493"/>
              <a:gd name="connsiteX24" fmla="*/ 1208629 w 2714515"/>
              <a:gd name="connsiteY24" fmla="*/ 4429913 h 4498493"/>
              <a:gd name="connsiteX25" fmla="*/ 1178149 w 2714515"/>
              <a:gd name="connsiteY25" fmla="*/ 4437533 h 4498493"/>
              <a:gd name="connsiteX26" fmla="*/ 1140049 w 2714515"/>
              <a:gd name="connsiteY26" fmla="*/ 4452773 h 4498493"/>
              <a:gd name="connsiteX27" fmla="*/ 1025749 w 2714515"/>
              <a:gd name="connsiteY27" fmla="*/ 4468013 h 4498493"/>
              <a:gd name="connsiteX28" fmla="*/ 980029 w 2714515"/>
              <a:gd name="connsiteY28" fmla="*/ 4437533 h 4498493"/>
              <a:gd name="connsiteX29" fmla="*/ 972409 w 2714515"/>
              <a:gd name="connsiteY29" fmla="*/ 4460393 h 4498493"/>
              <a:gd name="connsiteX30" fmla="*/ 949549 w 2714515"/>
              <a:gd name="connsiteY30" fmla="*/ 4452773 h 4498493"/>
              <a:gd name="connsiteX31" fmla="*/ 926689 w 2714515"/>
              <a:gd name="connsiteY31" fmla="*/ 4468013 h 4498493"/>
              <a:gd name="connsiteX32" fmla="*/ 873349 w 2714515"/>
              <a:gd name="connsiteY32" fmla="*/ 4483253 h 4498493"/>
              <a:gd name="connsiteX33" fmla="*/ 774289 w 2714515"/>
              <a:gd name="connsiteY33" fmla="*/ 4490873 h 4498493"/>
              <a:gd name="connsiteX34" fmla="*/ 728569 w 2714515"/>
              <a:gd name="connsiteY34" fmla="*/ 4483253 h 4498493"/>
              <a:gd name="connsiteX35" fmla="*/ 705709 w 2714515"/>
              <a:gd name="connsiteY35" fmla="*/ 4399433 h 4498493"/>
              <a:gd name="connsiteX36" fmla="*/ 591409 w 2714515"/>
              <a:gd name="connsiteY36" fmla="*/ 4384193 h 4498493"/>
              <a:gd name="connsiteX37" fmla="*/ 560929 w 2714515"/>
              <a:gd name="connsiteY37" fmla="*/ 4368953 h 4498493"/>
              <a:gd name="connsiteX38" fmla="*/ 553309 w 2714515"/>
              <a:gd name="connsiteY38" fmla="*/ 4346093 h 4498493"/>
              <a:gd name="connsiteX39" fmla="*/ 522829 w 2714515"/>
              <a:gd name="connsiteY39" fmla="*/ 4399433 h 4498493"/>
              <a:gd name="connsiteX40" fmla="*/ 492349 w 2714515"/>
              <a:gd name="connsiteY40" fmla="*/ 4422293 h 4498493"/>
              <a:gd name="connsiteX41" fmla="*/ 408529 w 2714515"/>
              <a:gd name="connsiteY41" fmla="*/ 4437533 h 4498493"/>
              <a:gd name="connsiteX42" fmla="*/ 347569 w 2714515"/>
              <a:gd name="connsiteY42" fmla="*/ 4445153 h 4498493"/>
              <a:gd name="connsiteX43" fmla="*/ 294229 w 2714515"/>
              <a:gd name="connsiteY43" fmla="*/ 4452773 h 4498493"/>
              <a:gd name="connsiteX44" fmla="*/ 195169 w 2714515"/>
              <a:gd name="connsiteY44" fmla="*/ 4468013 h 4498493"/>
              <a:gd name="connsiteX45" fmla="*/ 149449 w 2714515"/>
              <a:gd name="connsiteY45" fmla="*/ 4483253 h 4498493"/>
              <a:gd name="connsiteX46" fmla="*/ 103729 w 2714515"/>
              <a:gd name="connsiteY46" fmla="*/ 4460393 h 4498493"/>
              <a:gd name="connsiteX47" fmla="*/ 27529 w 2714515"/>
              <a:gd name="connsiteY47" fmla="*/ 4483253 h 4498493"/>
              <a:gd name="connsiteX48" fmla="*/ 4669 w 2714515"/>
              <a:gd name="connsiteY48" fmla="*/ 4468013 h 4498493"/>
              <a:gd name="connsiteX49" fmla="*/ 0 w 2714515"/>
              <a:gd name="connsiteY49" fmla="*/ 4469570 h 449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714515" h="4498493">
                <a:moveTo>
                  <a:pt x="0" y="0"/>
                </a:moveTo>
                <a:lnTo>
                  <a:pt x="2714515" y="0"/>
                </a:lnTo>
                <a:lnTo>
                  <a:pt x="2714515" y="4446265"/>
                </a:lnTo>
                <a:lnTo>
                  <a:pt x="2519269" y="4452773"/>
                </a:lnTo>
                <a:cubicBezTo>
                  <a:pt x="2424095" y="4457532"/>
                  <a:pt x="2470741" y="4469617"/>
                  <a:pt x="2420209" y="4452773"/>
                </a:cubicBezTo>
                <a:cubicBezTo>
                  <a:pt x="2415129" y="4460393"/>
                  <a:pt x="2412735" y="4470779"/>
                  <a:pt x="2404969" y="4475633"/>
                </a:cubicBezTo>
                <a:cubicBezTo>
                  <a:pt x="2360063" y="4503699"/>
                  <a:pt x="2234921" y="4497417"/>
                  <a:pt x="2214469" y="4498493"/>
                </a:cubicBezTo>
                <a:lnTo>
                  <a:pt x="2191609" y="4490873"/>
                </a:lnTo>
                <a:lnTo>
                  <a:pt x="2100169" y="4460393"/>
                </a:lnTo>
                <a:cubicBezTo>
                  <a:pt x="2074769" y="4457853"/>
                  <a:pt x="2049199" y="4456655"/>
                  <a:pt x="2023969" y="4452773"/>
                </a:cubicBezTo>
                <a:cubicBezTo>
                  <a:pt x="2016030" y="4451552"/>
                  <a:pt x="2009137" y="4444885"/>
                  <a:pt x="2001109" y="4445153"/>
                </a:cubicBezTo>
                <a:cubicBezTo>
                  <a:pt x="1932379" y="4447444"/>
                  <a:pt x="1863949" y="4455313"/>
                  <a:pt x="1795369" y="4460393"/>
                </a:cubicBezTo>
                <a:cubicBezTo>
                  <a:pt x="1721401" y="4435737"/>
                  <a:pt x="1861701" y="4480450"/>
                  <a:pt x="1673449" y="4445153"/>
                </a:cubicBezTo>
                <a:cubicBezTo>
                  <a:pt x="1664448" y="4443465"/>
                  <a:pt x="1658209" y="4434993"/>
                  <a:pt x="1650589" y="4429913"/>
                </a:cubicBezTo>
                <a:cubicBezTo>
                  <a:pt x="1640429" y="4432453"/>
                  <a:pt x="1629915" y="4433856"/>
                  <a:pt x="1620109" y="4437533"/>
                </a:cubicBezTo>
                <a:cubicBezTo>
                  <a:pt x="1582896" y="4451488"/>
                  <a:pt x="1589608" y="4461158"/>
                  <a:pt x="1543909" y="4468013"/>
                </a:cubicBezTo>
                <a:cubicBezTo>
                  <a:pt x="1508653" y="4473301"/>
                  <a:pt x="1472789" y="4473093"/>
                  <a:pt x="1437229" y="4475633"/>
                </a:cubicBezTo>
                <a:cubicBezTo>
                  <a:pt x="1429609" y="4470553"/>
                  <a:pt x="1422976" y="4463523"/>
                  <a:pt x="1414369" y="4460393"/>
                </a:cubicBezTo>
                <a:cubicBezTo>
                  <a:pt x="1394685" y="4453235"/>
                  <a:pt x="1373616" y="4450664"/>
                  <a:pt x="1353409" y="4445153"/>
                </a:cubicBezTo>
                <a:cubicBezTo>
                  <a:pt x="1345660" y="4443040"/>
                  <a:pt x="1338169" y="4440073"/>
                  <a:pt x="1330549" y="4437533"/>
                </a:cubicBezTo>
                <a:cubicBezTo>
                  <a:pt x="1325469" y="4447693"/>
                  <a:pt x="1319784" y="4457572"/>
                  <a:pt x="1315309" y="4468013"/>
                </a:cubicBezTo>
                <a:cubicBezTo>
                  <a:pt x="1312145" y="4475396"/>
                  <a:pt x="1314372" y="4486418"/>
                  <a:pt x="1307689" y="4490873"/>
                </a:cubicBezTo>
                <a:cubicBezTo>
                  <a:pt x="1296913" y="4498057"/>
                  <a:pt x="1282289" y="4495953"/>
                  <a:pt x="1269589" y="4498493"/>
                </a:cubicBezTo>
                <a:cubicBezTo>
                  <a:pt x="1259429" y="4493413"/>
                  <a:pt x="1247734" y="4490645"/>
                  <a:pt x="1239109" y="4483253"/>
                </a:cubicBezTo>
                <a:cubicBezTo>
                  <a:pt x="1217581" y="4464800"/>
                  <a:pt x="1216375" y="4453151"/>
                  <a:pt x="1208629" y="4429913"/>
                </a:cubicBezTo>
                <a:cubicBezTo>
                  <a:pt x="1198469" y="4432453"/>
                  <a:pt x="1188084" y="4434221"/>
                  <a:pt x="1178149" y="4437533"/>
                </a:cubicBezTo>
                <a:cubicBezTo>
                  <a:pt x="1165173" y="4441858"/>
                  <a:pt x="1153462" y="4450090"/>
                  <a:pt x="1140049" y="4452773"/>
                </a:cubicBezTo>
                <a:cubicBezTo>
                  <a:pt x="1102358" y="4460311"/>
                  <a:pt x="1063849" y="4462933"/>
                  <a:pt x="1025749" y="4468013"/>
                </a:cubicBezTo>
                <a:cubicBezTo>
                  <a:pt x="1025749" y="4468013"/>
                  <a:pt x="998161" y="4440123"/>
                  <a:pt x="980029" y="4437533"/>
                </a:cubicBezTo>
                <a:cubicBezTo>
                  <a:pt x="972078" y="4436397"/>
                  <a:pt x="979593" y="4456801"/>
                  <a:pt x="972409" y="4460393"/>
                </a:cubicBezTo>
                <a:cubicBezTo>
                  <a:pt x="965225" y="4463985"/>
                  <a:pt x="957169" y="4455313"/>
                  <a:pt x="949549" y="4452773"/>
                </a:cubicBezTo>
                <a:cubicBezTo>
                  <a:pt x="941929" y="4457853"/>
                  <a:pt x="934880" y="4463917"/>
                  <a:pt x="926689" y="4468013"/>
                </a:cubicBezTo>
                <a:cubicBezTo>
                  <a:pt x="915757" y="4473479"/>
                  <a:pt x="883115" y="4480812"/>
                  <a:pt x="873349" y="4483253"/>
                </a:cubicBezTo>
                <a:cubicBezTo>
                  <a:pt x="840329" y="4485793"/>
                  <a:pt x="807407" y="4490873"/>
                  <a:pt x="774289" y="4490873"/>
                </a:cubicBezTo>
                <a:cubicBezTo>
                  <a:pt x="758839" y="4490873"/>
                  <a:pt x="737839" y="4495613"/>
                  <a:pt x="728569" y="4483253"/>
                </a:cubicBezTo>
                <a:cubicBezTo>
                  <a:pt x="711193" y="4460085"/>
                  <a:pt x="713329" y="4427373"/>
                  <a:pt x="705709" y="4399433"/>
                </a:cubicBezTo>
                <a:cubicBezTo>
                  <a:pt x="660758" y="4395687"/>
                  <a:pt x="628974" y="4400292"/>
                  <a:pt x="591409" y="4384193"/>
                </a:cubicBezTo>
                <a:cubicBezTo>
                  <a:pt x="580968" y="4379718"/>
                  <a:pt x="568961" y="4376985"/>
                  <a:pt x="560929" y="4368953"/>
                </a:cubicBezTo>
                <a:cubicBezTo>
                  <a:pt x="555249" y="4363273"/>
                  <a:pt x="555849" y="4353713"/>
                  <a:pt x="553309" y="4346093"/>
                </a:cubicBezTo>
                <a:cubicBezTo>
                  <a:pt x="504856" y="4297640"/>
                  <a:pt x="549389" y="4330378"/>
                  <a:pt x="522829" y="4399433"/>
                </a:cubicBezTo>
                <a:cubicBezTo>
                  <a:pt x="518270" y="4411286"/>
                  <a:pt x="502509" y="4414673"/>
                  <a:pt x="492349" y="4422293"/>
                </a:cubicBezTo>
                <a:cubicBezTo>
                  <a:pt x="459530" y="4428857"/>
                  <a:pt x="442651" y="4432658"/>
                  <a:pt x="408529" y="4437533"/>
                </a:cubicBezTo>
                <a:cubicBezTo>
                  <a:pt x="388257" y="4440429"/>
                  <a:pt x="368047" y="4445153"/>
                  <a:pt x="347569" y="4445153"/>
                </a:cubicBezTo>
                <a:cubicBezTo>
                  <a:pt x="293443" y="4445153"/>
                  <a:pt x="338712" y="4423118"/>
                  <a:pt x="294229" y="4452773"/>
                </a:cubicBezTo>
                <a:lnTo>
                  <a:pt x="195169" y="4468013"/>
                </a:lnTo>
                <a:cubicBezTo>
                  <a:pt x="179291" y="4470456"/>
                  <a:pt x="165415" y="4481479"/>
                  <a:pt x="149449" y="4483253"/>
                </a:cubicBezTo>
                <a:cubicBezTo>
                  <a:pt x="135928" y="4484755"/>
                  <a:pt x="112718" y="4466385"/>
                  <a:pt x="103729" y="4460393"/>
                </a:cubicBezTo>
                <a:cubicBezTo>
                  <a:pt x="78453" y="4473031"/>
                  <a:pt x="58579" y="4486703"/>
                  <a:pt x="27529" y="4483253"/>
                </a:cubicBezTo>
                <a:cubicBezTo>
                  <a:pt x="18427" y="4482242"/>
                  <a:pt x="12289" y="4473093"/>
                  <a:pt x="4669" y="4468013"/>
                </a:cubicBezTo>
                <a:lnTo>
                  <a:pt x="0" y="4469570"/>
                </a:lnTo>
                <a:close/>
              </a:path>
            </a:pathLst>
          </a:custGeom>
          <a:solidFill>
            <a:schemeClr val="bg2">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1600" b="1" dirty="0">
                <a:solidFill>
                  <a:schemeClr val="tx1"/>
                </a:solidFill>
                <a:latin typeface="Times New Roman" panose="02020603050405020304" pitchFamily="18" charset="0"/>
                <a:cs typeface="Times New Roman" panose="02020603050405020304" pitchFamily="18" charset="0"/>
              </a:rPr>
              <a:t>Elusive global growth outlook requires urgent policy response</a:t>
            </a:r>
          </a:p>
          <a:p>
            <a:endParaRPr lang="en-CA" sz="1200" dirty="0">
              <a:solidFill>
                <a:schemeClr val="tx1"/>
              </a:solidFill>
            </a:endParaRPr>
          </a:p>
          <a:p>
            <a:r>
              <a:rPr lang="en-CA" sz="1200" dirty="0">
                <a:solidFill>
                  <a:schemeClr val="tx1"/>
                </a:solidFill>
              </a:rPr>
              <a:t>“Global growth prospects have practically flat-lined, recent data have disappointed and indicators point to slower growth in major economies, despite the boost from low oil prices and low interest rates,” said OECD Chief Economist Catherine L. Mann. “Given the significant downside risks posed by financial sector volatility and emerging market debt, a stronger collective policy approach is urgently needed, focusing on a greater use of fiscal and pro-growth structural policies, to strengthen growth and reduce financial risks.” </a:t>
            </a:r>
          </a:p>
          <a:p>
            <a:pPr algn="ctr"/>
            <a:endParaRPr lang="en-CA" sz="1200" dirty="0">
              <a:solidFill>
                <a:schemeClr val="tx1"/>
              </a:solidFill>
            </a:endParaRPr>
          </a:p>
          <a:p>
            <a:pPr algn="r"/>
            <a:r>
              <a:rPr lang="en-CA" sz="1050" dirty="0">
                <a:solidFill>
                  <a:schemeClr val="tx1"/>
                </a:solidFill>
              </a:rPr>
              <a:t>(OECD Global Interim Economic Outlook, Feb. </a:t>
            </a:r>
            <a:r>
              <a:rPr lang="en-CA" sz="1050" dirty="0" smtClean="0">
                <a:solidFill>
                  <a:schemeClr val="tx1"/>
                </a:solidFill>
              </a:rPr>
              <a:t>18, </a:t>
            </a:r>
            <a:r>
              <a:rPr lang="en-CA" sz="1050" dirty="0">
                <a:solidFill>
                  <a:schemeClr val="tx1"/>
                </a:solidFill>
              </a:rPr>
              <a:t>2016)</a:t>
            </a:r>
          </a:p>
        </p:txBody>
      </p:sp>
      <p:sp>
        <p:nvSpPr>
          <p:cNvPr id="5" name="Freeform 4"/>
          <p:cNvSpPr/>
          <p:nvPr/>
        </p:nvSpPr>
        <p:spPr>
          <a:xfrm>
            <a:off x="6127293" y="1407696"/>
            <a:ext cx="2714515" cy="4637437"/>
          </a:xfrm>
          <a:custGeom>
            <a:avLst/>
            <a:gdLst>
              <a:gd name="connsiteX0" fmla="*/ 0 w 2714515"/>
              <a:gd name="connsiteY0" fmla="*/ 0 h 4498493"/>
              <a:gd name="connsiteX1" fmla="*/ 2714515 w 2714515"/>
              <a:gd name="connsiteY1" fmla="*/ 0 h 4498493"/>
              <a:gd name="connsiteX2" fmla="*/ 2714515 w 2714515"/>
              <a:gd name="connsiteY2" fmla="*/ 4446265 h 4498493"/>
              <a:gd name="connsiteX3" fmla="*/ 2519269 w 2714515"/>
              <a:gd name="connsiteY3" fmla="*/ 4452773 h 4498493"/>
              <a:gd name="connsiteX4" fmla="*/ 2420209 w 2714515"/>
              <a:gd name="connsiteY4" fmla="*/ 4452773 h 4498493"/>
              <a:gd name="connsiteX5" fmla="*/ 2404969 w 2714515"/>
              <a:gd name="connsiteY5" fmla="*/ 4475633 h 4498493"/>
              <a:gd name="connsiteX6" fmla="*/ 2214469 w 2714515"/>
              <a:gd name="connsiteY6" fmla="*/ 4498493 h 4498493"/>
              <a:gd name="connsiteX7" fmla="*/ 2191609 w 2714515"/>
              <a:gd name="connsiteY7" fmla="*/ 4490873 h 4498493"/>
              <a:gd name="connsiteX8" fmla="*/ 2100169 w 2714515"/>
              <a:gd name="connsiteY8" fmla="*/ 4460393 h 4498493"/>
              <a:gd name="connsiteX9" fmla="*/ 2023969 w 2714515"/>
              <a:gd name="connsiteY9" fmla="*/ 4452773 h 4498493"/>
              <a:gd name="connsiteX10" fmla="*/ 2001109 w 2714515"/>
              <a:gd name="connsiteY10" fmla="*/ 4445153 h 4498493"/>
              <a:gd name="connsiteX11" fmla="*/ 1795369 w 2714515"/>
              <a:gd name="connsiteY11" fmla="*/ 4460393 h 4498493"/>
              <a:gd name="connsiteX12" fmla="*/ 1673449 w 2714515"/>
              <a:gd name="connsiteY12" fmla="*/ 4445153 h 4498493"/>
              <a:gd name="connsiteX13" fmla="*/ 1650589 w 2714515"/>
              <a:gd name="connsiteY13" fmla="*/ 4429913 h 4498493"/>
              <a:gd name="connsiteX14" fmla="*/ 1620109 w 2714515"/>
              <a:gd name="connsiteY14" fmla="*/ 4437533 h 4498493"/>
              <a:gd name="connsiteX15" fmla="*/ 1543909 w 2714515"/>
              <a:gd name="connsiteY15" fmla="*/ 4468013 h 4498493"/>
              <a:gd name="connsiteX16" fmla="*/ 1437229 w 2714515"/>
              <a:gd name="connsiteY16" fmla="*/ 4475633 h 4498493"/>
              <a:gd name="connsiteX17" fmla="*/ 1414369 w 2714515"/>
              <a:gd name="connsiteY17" fmla="*/ 4460393 h 4498493"/>
              <a:gd name="connsiteX18" fmla="*/ 1353409 w 2714515"/>
              <a:gd name="connsiteY18" fmla="*/ 4445153 h 4498493"/>
              <a:gd name="connsiteX19" fmla="*/ 1330549 w 2714515"/>
              <a:gd name="connsiteY19" fmla="*/ 4437533 h 4498493"/>
              <a:gd name="connsiteX20" fmla="*/ 1315309 w 2714515"/>
              <a:gd name="connsiteY20" fmla="*/ 4468013 h 4498493"/>
              <a:gd name="connsiteX21" fmla="*/ 1307689 w 2714515"/>
              <a:gd name="connsiteY21" fmla="*/ 4490873 h 4498493"/>
              <a:gd name="connsiteX22" fmla="*/ 1269589 w 2714515"/>
              <a:gd name="connsiteY22" fmla="*/ 4498493 h 4498493"/>
              <a:gd name="connsiteX23" fmla="*/ 1239109 w 2714515"/>
              <a:gd name="connsiteY23" fmla="*/ 4483253 h 4498493"/>
              <a:gd name="connsiteX24" fmla="*/ 1208629 w 2714515"/>
              <a:gd name="connsiteY24" fmla="*/ 4429913 h 4498493"/>
              <a:gd name="connsiteX25" fmla="*/ 1178149 w 2714515"/>
              <a:gd name="connsiteY25" fmla="*/ 4437533 h 4498493"/>
              <a:gd name="connsiteX26" fmla="*/ 1140049 w 2714515"/>
              <a:gd name="connsiteY26" fmla="*/ 4452773 h 4498493"/>
              <a:gd name="connsiteX27" fmla="*/ 1025749 w 2714515"/>
              <a:gd name="connsiteY27" fmla="*/ 4468013 h 4498493"/>
              <a:gd name="connsiteX28" fmla="*/ 980029 w 2714515"/>
              <a:gd name="connsiteY28" fmla="*/ 4437533 h 4498493"/>
              <a:gd name="connsiteX29" fmla="*/ 972409 w 2714515"/>
              <a:gd name="connsiteY29" fmla="*/ 4460393 h 4498493"/>
              <a:gd name="connsiteX30" fmla="*/ 949549 w 2714515"/>
              <a:gd name="connsiteY30" fmla="*/ 4452773 h 4498493"/>
              <a:gd name="connsiteX31" fmla="*/ 926689 w 2714515"/>
              <a:gd name="connsiteY31" fmla="*/ 4468013 h 4498493"/>
              <a:gd name="connsiteX32" fmla="*/ 873349 w 2714515"/>
              <a:gd name="connsiteY32" fmla="*/ 4483253 h 4498493"/>
              <a:gd name="connsiteX33" fmla="*/ 774289 w 2714515"/>
              <a:gd name="connsiteY33" fmla="*/ 4490873 h 4498493"/>
              <a:gd name="connsiteX34" fmla="*/ 728569 w 2714515"/>
              <a:gd name="connsiteY34" fmla="*/ 4483253 h 4498493"/>
              <a:gd name="connsiteX35" fmla="*/ 705709 w 2714515"/>
              <a:gd name="connsiteY35" fmla="*/ 4399433 h 4498493"/>
              <a:gd name="connsiteX36" fmla="*/ 591409 w 2714515"/>
              <a:gd name="connsiteY36" fmla="*/ 4384193 h 4498493"/>
              <a:gd name="connsiteX37" fmla="*/ 560929 w 2714515"/>
              <a:gd name="connsiteY37" fmla="*/ 4368953 h 4498493"/>
              <a:gd name="connsiteX38" fmla="*/ 553309 w 2714515"/>
              <a:gd name="connsiteY38" fmla="*/ 4346093 h 4498493"/>
              <a:gd name="connsiteX39" fmla="*/ 522829 w 2714515"/>
              <a:gd name="connsiteY39" fmla="*/ 4399433 h 4498493"/>
              <a:gd name="connsiteX40" fmla="*/ 492349 w 2714515"/>
              <a:gd name="connsiteY40" fmla="*/ 4422293 h 4498493"/>
              <a:gd name="connsiteX41" fmla="*/ 408529 w 2714515"/>
              <a:gd name="connsiteY41" fmla="*/ 4437533 h 4498493"/>
              <a:gd name="connsiteX42" fmla="*/ 347569 w 2714515"/>
              <a:gd name="connsiteY42" fmla="*/ 4445153 h 4498493"/>
              <a:gd name="connsiteX43" fmla="*/ 294229 w 2714515"/>
              <a:gd name="connsiteY43" fmla="*/ 4452773 h 4498493"/>
              <a:gd name="connsiteX44" fmla="*/ 195169 w 2714515"/>
              <a:gd name="connsiteY44" fmla="*/ 4468013 h 4498493"/>
              <a:gd name="connsiteX45" fmla="*/ 149449 w 2714515"/>
              <a:gd name="connsiteY45" fmla="*/ 4483253 h 4498493"/>
              <a:gd name="connsiteX46" fmla="*/ 103729 w 2714515"/>
              <a:gd name="connsiteY46" fmla="*/ 4460393 h 4498493"/>
              <a:gd name="connsiteX47" fmla="*/ 27529 w 2714515"/>
              <a:gd name="connsiteY47" fmla="*/ 4483253 h 4498493"/>
              <a:gd name="connsiteX48" fmla="*/ 4669 w 2714515"/>
              <a:gd name="connsiteY48" fmla="*/ 4468013 h 4498493"/>
              <a:gd name="connsiteX49" fmla="*/ 0 w 2714515"/>
              <a:gd name="connsiteY49" fmla="*/ 4469570 h 449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714515" h="4498493">
                <a:moveTo>
                  <a:pt x="0" y="0"/>
                </a:moveTo>
                <a:lnTo>
                  <a:pt x="2714515" y="0"/>
                </a:lnTo>
                <a:lnTo>
                  <a:pt x="2714515" y="4446265"/>
                </a:lnTo>
                <a:lnTo>
                  <a:pt x="2519269" y="4452773"/>
                </a:lnTo>
                <a:cubicBezTo>
                  <a:pt x="2424095" y="4457532"/>
                  <a:pt x="2470741" y="4469617"/>
                  <a:pt x="2420209" y="4452773"/>
                </a:cubicBezTo>
                <a:cubicBezTo>
                  <a:pt x="2415129" y="4460393"/>
                  <a:pt x="2412735" y="4470779"/>
                  <a:pt x="2404969" y="4475633"/>
                </a:cubicBezTo>
                <a:cubicBezTo>
                  <a:pt x="2360063" y="4503699"/>
                  <a:pt x="2234921" y="4497417"/>
                  <a:pt x="2214469" y="4498493"/>
                </a:cubicBezTo>
                <a:lnTo>
                  <a:pt x="2191609" y="4490873"/>
                </a:lnTo>
                <a:lnTo>
                  <a:pt x="2100169" y="4460393"/>
                </a:lnTo>
                <a:cubicBezTo>
                  <a:pt x="2074769" y="4457853"/>
                  <a:pt x="2049199" y="4456655"/>
                  <a:pt x="2023969" y="4452773"/>
                </a:cubicBezTo>
                <a:cubicBezTo>
                  <a:pt x="2016030" y="4451552"/>
                  <a:pt x="2009137" y="4444885"/>
                  <a:pt x="2001109" y="4445153"/>
                </a:cubicBezTo>
                <a:cubicBezTo>
                  <a:pt x="1932379" y="4447444"/>
                  <a:pt x="1863949" y="4455313"/>
                  <a:pt x="1795369" y="4460393"/>
                </a:cubicBezTo>
                <a:cubicBezTo>
                  <a:pt x="1721401" y="4435737"/>
                  <a:pt x="1861701" y="4480450"/>
                  <a:pt x="1673449" y="4445153"/>
                </a:cubicBezTo>
                <a:cubicBezTo>
                  <a:pt x="1664448" y="4443465"/>
                  <a:pt x="1658209" y="4434993"/>
                  <a:pt x="1650589" y="4429913"/>
                </a:cubicBezTo>
                <a:cubicBezTo>
                  <a:pt x="1640429" y="4432453"/>
                  <a:pt x="1629915" y="4433856"/>
                  <a:pt x="1620109" y="4437533"/>
                </a:cubicBezTo>
                <a:cubicBezTo>
                  <a:pt x="1582896" y="4451488"/>
                  <a:pt x="1589608" y="4461158"/>
                  <a:pt x="1543909" y="4468013"/>
                </a:cubicBezTo>
                <a:cubicBezTo>
                  <a:pt x="1508653" y="4473301"/>
                  <a:pt x="1472789" y="4473093"/>
                  <a:pt x="1437229" y="4475633"/>
                </a:cubicBezTo>
                <a:cubicBezTo>
                  <a:pt x="1429609" y="4470553"/>
                  <a:pt x="1422976" y="4463523"/>
                  <a:pt x="1414369" y="4460393"/>
                </a:cubicBezTo>
                <a:cubicBezTo>
                  <a:pt x="1394685" y="4453235"/>
                  <a:pt x="1373616" y="4450664"/>
                  <a:pt x="1353409" y="4445153"/>
                </a:cubicBezTo>
                <a:cubicBezTo>
                  <a:pt x="1345660" y="4443040"/>
                  <a:pt x="1338169" y="4440073"/>
                  <a:pt x="1330549" y="4437533"/>
                </a:cubicBezTo>
                <a:cubicBezTo>
                  <a:pt x="1325469" y="4447693"/>
                  <a:pt x="1319784" y="4457572"/>
                  <a:pt x="1315309" y="4468013"/>
                </a:cubicBezTo>
                <a:cubicBezTo>
                  <a:pt x="1312145" y="4475396"/>
                  <a:pt x="1314372" y="4486418"/>
                  <a:pt x="1307689" y="4490873"/>
                </a:cubicBezTo>
                <a:cubicBezTo>
                  <a:pt x="1296913" y="4498057"/>
                  <a:pt x="1282289" y="4495953"/>
                  <a:pt x="1269589" y="4498493"/>
                </a:cubicBezTo>
                <a:cubicBezTo>
                  <a:pt x="1259429" y="4493413"/>
                  <a:pt x="1247734" y="4490645"/>
                  <a:pt x="1239109" y="4483253"/>
                </a:cubicBezTo>
                <a:cubicBezTo>
                  <a:pt x="1217581" y="4464800"/>
                  <a:pt x="1216375" y="4453151"/>
                  <a:pt x="1208629" y="4429913"/>
                </a:cubicBezTo>
                <a:cubicBezTo>
                  <a:pt x="1198469" y="4432453"/>
                  <a:pt x="1188084" y="4434221"/>
                  <a:pt x="1178149" y="4437533"/>
                </a:cubicBezTo>
                <a:cubicBezTo>
                  <a:pt x="1165173" y="4441858"/>
                  <a:pt x="1153462" y="4450090"/>
                  <a:pt x="1140049" y="4452773"/>
                </a:cubicBezTo>
                <a:cubicBezTo>
                  <a:pt x="1102358" y="4460311"/>
                  <a:pt x="1063849" y="4462933"/>
                  <a:pt x="1025749" y="4468013"/>
                </a:cubicBezTo>
                <a:cubicBezTo>
                  <a:pt x="1025749" y="4468013"/>
                  <a:pt x="998161" y="4440123"/>
                  <a:pt x="980029" y="4437533"/>
                </a:cubicBezTo>
                <a:cubicBezTo>
                  <a:pt x="972078" y="4436397"/>
                  <a:pt x="979593" y="4456801"/>
                  <a:pt x="972409" y="4460393"/>
                </a:cubicBezTo>
                <a:cubicBezTo>
                  <a:pt x="965225" y="4463985"/>
                  <a:pt x="957169" y="4455313"/>
                  <a:pt x="949549" y="4452773"/>
                </a:cubicBezTo>
                <a:cubicBezTo>
                  <a:pt x="941929" y="4457853"/>
                  <a:pt x="934880" y="4463917"/>
                  <a:pt x="926689" y="4468013"/>
                </a:cubicBezTo>
                <a:cubicBezTo>
                  <a:pt x="915757" y="4473479"/>
                  <a:pt x="883115" y="4480812"/>
                  <a:pt x="873349" y="4483253"/>
                </a:cubicBezTo>
                <a:cubicBezTo>
                  <a:pt x="840329" y="4485793"/>
                  <a:pt x="807407" y="4490873"/>
                  <a:pt x="774289" y="4490873"/>
                </a:cubicBezTo>
                <a:cubicBezTo>
                  <a:pt x="758839" y="4490873"/>
                  <a:pt x="737839" y="4495613"/>
                  <a:pt x="728569" y="4483253"/>
                </a:cubicBezTo>
                <a:cubicBezTo>
                  <a:pt x="711193" y="4460085"/>
                  <a:pt x="713329" y="4427373"/>
                  <a:pt x="705709" y="4399433"/>
                </a:cubicBezTo>
                <a:cubicBezTo>
                  <a:pt x="660758" y="4395687"/>
                  <a:pt x="628974" y="4400292"/>
                  <a:pt x="591409" y="4384193"/>
                </a:cubicBezTo>
                <a:cubicBezTo>
                  <a:pt x="580968" y="4379718"/>
                  <a:pt x="568961" y="4376985"/>
                  <a:pt x="560929" y="4368953"/>
                </a:cubicBezTo>
                <a:cubicBezTo>
                  <a:pt x="555249" y="4363273"/>
                  <a:pt x="555849" y="4353713"/>
                  <a:pt x="553309" y="4346093"/>
                </a:cubicBezTo>
                <a:cubicBezTo>
                  <a:pt x="504856" y="4297640"/>
                  <a:pt x="549389" y="4330378"/>
                  <a:pt x="522829" y="4399433"/>
                </a:cubicBezTo>
                <a:cubicBezTo>
                  <a:pt x="518270" y="4411286"/>
                  <a:pt x="502509" y="4414673"/>
                  <a:pt x="492349" y="4422293"/>
                </a:cubicBezTo>
                <a:cubicBezTo>
                  <a:pt x="459530" y="4428857"/>
                  <a:pt x="442651" y="4432658"/>
                  <a:pt x="408529" y="4437533"/>
                </a:cubicBezTo>
                <a:cubicBezTo>
                  <a:pt x="388257" y="4440429"/>
                  <a:pt x="368047" y="4445153"/>
                  <a:pt x="347569" y="4445153"/>
                </a:cubicBezTo>
                <a:cubicBezTo>
                  <a:pt x="293443" y="4445153"/>
                  <a:pt x="338712" y="4423118"/>
                  <a:pt x="294229" y="4452773"/>
                </a:cubicBezTo>
                <a:lnTo>
                  <a:pt x="195169" y="4468013"/>
                </a:lnTo>
                <a:cubicBezTo>
                  <a:pt x="179291" y="4470456"/>
                  <a:pt x="165415" y="4481479"/>
                  <a:pt x="149449" y="4483253"/>
                </a:cubicBezTo>
                <a:cubicBezTo>
                  <a:pt x="135928" y="4484755"/>
                  <a:pt x="112718" y="4466385"/>
                  <a:pt x="103729" y="4460393"/>
                </a:cubicBezTo>
                <a:cubicBezTo>
                  <a:pt x="78453" y="4473031"/>
                  <a:pt x="58579" y="4486703"/>
                  <a:pt x="27529" y="4483253"/>
                </a:cubicBezTo>
                <a:cubicBezTo>
                  <a:pt x="18427" y="4482242"/>
                  <a:pt x="12289" y="4473093"/>
                  <a:pt x="4669" y="4468013"/>
                </a:cubicBezTo>
                <a:lnTo>
                  <a:pt x="0" y="4469570"/>
                </a:lnTo>
                <a:close/>
              </a:path>
            </a:pathLst>
          </a:custGeom>
          <a:solidFill>
            <a:schemeClr val="bg2">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1600" b="1" dirty="0">
                <a:solidFill>
                  <a:schemeClr val="tx1"/>
                </a:solidFill>
                <a:latin typeface="Times New Roman" panose="02020603050405020304" pitchFamily="18" charset="0"/>
                <a:cs typeface="Times New Roman" panose="02020603050405020304" pitchFamily="18" charset="0"/>
              </a:rPr>
              <a:t>MoneyBeat: Estimates Fall in a Hurry</a:t>
            </a:r>
          </a:p>
          <a:p>
            <a:endParaRPr lang="en-CA" sz="1200" dirty="0" smtClean="0">
              <a:solidFill>
                <a:schemeClr val="tx1"/>
              </a:solidFill>
            </a:endParaRPr>
          </a:p>
          <a:p>
            <a:r>
              <a:rPr lang="en-CA" sz="1200" dirty="0">
                <a:solidFill>
                  <a:schemeClr val="tx1"/>
                </a:solidFill>
              </a:rPr>
              <a:t>Wall Street’s earnings estimates for S&amp;P 500 companies are falling at the fastest pace since the height of the financial crisis</a:t>
            </a:r>
            <a:r>
              <a:rPr lang="en-CA" sz="1200" dirty="0" smtClean="0">
                <a:solidFill>
                  <a:schemeClr val="tx1"/>
                </a:solidFill>
              </a:rPr>
              <a:t>.</a:t>
            </a:r>
          </a:p>
          <a:p>
            <a:endParaRPr lang="en-CA" sz="1200" dirty="0" smtClean="0">
              <a:solidFill>
                <a:schemeClr val="tx1"/>
              </a:solidFill>
            </a:endParaRPr>
          </a:p>
          <a:p>
            <a:r>
              <a:rPr lang="en-CA" sz="1200" dirty="0" smtClean="0">
                <a:solidFill>
                  <a:schemeClr val="tx1"/>
                </a:solidFill>
              </a:rPr>
              <a:t>Since </a:t>
            </a:r>
            <a:r>
              <a:rPr lang="en-CA" sz="1200" dirty="0">
                <a:solidFill>
                  <a:schemeClr val="tx1"/>
                </a:solidFill>
              </a:rPr>
              <a:t>the start of 2016, Wall Street has gone from anticipating 0.3% growth in first-quarter earnings for S&amp;P 500 companies to an 8% decline, according to FactSet. It is the biggest such shift since the start of 2009, when first-quarter earnings expectations then tumbled 24 percentage points. The reduction in first-quarter earnings forecasts comes as last year’s pressure points—namely oil’s price slump and a stronger dollar—persist.</a:t>
            </a:r>
          </a:p>
          <a:p>
            <a:endParaRPr lang="en-CA" sz="1200" dirty="0">
              <a:solidFill>
                <a:schemeClr val="tx1"/>
              </a:solidFill>
            </a:endParaRPr>
          </a:p>
          <a:p>
            <a:pPr algn="r"/>
            <a:r>
              <a:rPr lang="en-CA" sz="1050" dirty="0" smtClean="0">
                <a:solidFill>
                  <a:schemeClr val="tx1"/>
                </a:solidFill>
              </a:rPr>
              <a:t>(</a:t>
            </a:r>
            <a:r>
              <a:rPr lang="en-CA" sz="1050" dirty="0">
                <a:solidFill>
                  <a:schemeClr val="tx1"/>
                </a:solidFill>
              </a:rPr>
              <a:t>Wall Street Journal, </a:t>
            </a:r>
            <a:r>
              <a:rPr lang="en-CA" sz="1050" dirty="0" smtClean="0">
                <a:solidFill>
                  <a:schemeClr val="tx1"/>
                </a:solidFill>
              </a:rPr>
              <a:t>Mar. 6, </a:t>
            </a:r>
            <a:r>
              <a:rPr lang="en-CA" sz="1050" dirty="0">
                <a:solidFill>
                  <a:schemeClr val="tx1"/>
                </a:solidFill>
              </a:rPr>
              <a:t>2016)</a:t>
            </a:r>
          </a:p>
        </p:txBody>
      </p:sp>
    </p:spTree>
    <p:extLst>
      <p:ext uri="{BB962C8B-B14F-4D97-AF65-F5344CB8AC3E}">
        <p14:creationId xmlns:p14="http://schemas.microsoft.com/office/powerpoint/2010/main" val="3519437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bg1"/>
                </a:solidFill>
              </a:rPr>
              <a:t>If you haven’t felt the pinch yet, you may be feeling it soon</a:t>
            </a:r>
            <a:endParaRPr lang="en-CA" dirty="0">
              <a:solidFill>
                <a:schemeClr val="bg1"/>
              </a:solidFill>
            </a:endParaRPr>
          </a:p>
        </p:txBody>
      </p:sp>
      <p:graphicFrame>
        <p:nvGraphicFramePr>
          <p:cNvPr id="9" name="Chart 8"/>
          <p:cNvGraphicFramePr/>
          <p:nvPr>
            <p:extLst>
              <p:ext uri="{D42A27DB-BD31-4B8C-83A1-F6EECF244321}">
                <p14:modId xmlns:p14="http://schemas.microsoft.com/office/powerpoint/2010/main" val="3791703738"/>
              </p:ext>
            </p:extLst>
          </p:nvPr>
        </p:nvGraphicFramePr>
        <p:xfrm>
          <a:off x="199012" y="3622640"/>
          <a:ext cx="4018761" cy="237451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981793" y="6295612"/>
            <a:ext cx="2923457" cy="230832"/>
          </a:xfrm>
          <a:prstGeom prst="rect">
            <a:avLst/>
          </a:prstGeom>
          <a:noFill/>
        </p:spPr>
        <p:txBody>
          <a:bodyPr wrap="square" rtlCol="0">
            <a:spAutoFit/>
          </a:bodyPr>
          <a:lstStyle/>
          <a:p>
            <a:r>
              <a:rPr lang="en-CA" sz="900" dirty="0" smtClean="0">
                <a:solidFill>
                  <a:srgbClr val="333333"/>
                </a:solidFill>
              </a:rPr>
              <a:t>Source: PwC, </a:t>
            </a:r>
            <a:r>
              <a:rPr lang="en-CA" sz="900" dirty="0" smtClean="0">
                <a:solidFill>
                  <a:srgbClr val="333333"/>
                </a:solidFill>
                <a:hlinkClick r:id="rId3"/>
              </a:rPr>
              <a:t>2016 US CEO Survey</a:t>
            </a:r>
            <a:r>
              <a:rPr lang="en-CA" sz="900" dirty="0" smtClean="0">
                <a:solidFill>
                  <a:srgbClr val="333333"/>
                </a:solidFill>
              </a:rPr>
              <a:t>, January 2016</a:t>
            </a:r>
            <a:endParaRPr lang="en-CA" sz="900" dirty="0">
              <a:solidFill>
                <a:srgbClr val="333333"/>
              </a:solidFill>
            </a:endParaRPr>
          </a:p>
        </p:txBody>
      </p:sp>
      <p:sp>
        <p:nvSpPr>
          <p:cNvPr id="12" name="TextBox 11"/>
          <p:cNvSpPr txBox="1"/>
          <p:nvPr/>
        </p:nvSpPr>
        <p:spPr>
          <a:xfrm>
            <a:off x="1053067" y="4829202"/>
            <a:ext cx="915773" cy="246221"/>
          </a:xfrm>
          <a:prstGeom prst="rect">
            <a:avLst/>
          </a:prstGeom>
          <a:noFill/>
        </p:spPr>
        <p:txBody>
          <a:bodyPr wrap="square" rtlCol="0">
            <a:spAutoFit/>
          </a:bodyPr>
          <a:lstStyle/>
          <a:p>
            <a:pPr algn="ctr"/>
            <a:r>
              <a:rPr lang="en-US" sz="1000" dirty="0" smtClean="0">
                <a:solidFill>
                  <a:srgbClr val="FFFFFF">
                    <a:lumMod val="50000"/>
                  </a:srgbClr>
                </a:solidFill>
              </a:rPr>
              <a:t>2013 - 2014</a:t>
            </a:r>
            <a:endParaRPr lang="en-US" sz="1000" dirty="0">
              <a:solidFill>
                <a:srgbClr val="FFFFFF">
                  <a:lumMod val="50000"/>
                </a:srgbClr>
              </a:solidFill>
            </a:endParaRPr>
          </a:p>
        </p:txBody>
      </p:sp>
      <p:sp>
        <p:nvSpPr>
          <p:cNvPr id="13" name="TextBox 12"/>
          <p:cNvSpPr txBox="1"/>
          <p:nvPr/>
        </p:nvSpPr>
        <p:spPr>
          <a:xfrm>
            <a:off x="2030597" y="4823778"/>
            <a:ext cx="1006200" cy="246221"/>
          </a:xfrm>
          <a:prstGeom prst="rect">
            <a:avLst/>
          </a:prstGeom>
          <a:noFill/>
        </p:spPr>
        <p:txBody>
          <a:bodyPr wrap="square" rtlCol="0">
            <a:spAutoFit/>
          </a:bodyPr>
          <a:lstStyle/>
          <a:p>
            <a:pPr algn="ctr"/>
            <a:r>
              <a:rPr lang="en-US" sz="1000" dirty="0" smtClean="0">
                <a:solidFill>
                  <a:srgbClr val="FFFFFF">
                    <a:lumMod val="50000"/>
                  </a:srgbClr>
                </a:solidFill>
              </a:rPr>
              <a:t>2014 - 2015</a:t>
            </a:r>
            <a:endParaRPr lang="en-US" sz="1000" dirty="0">
              <a:solidFill>
                <a:srgbClr val="FFFFFF">
                  <a:lumMod val="50000"/>
                </a:srgbClr>
              </a:solidFill>
            </a:endParaRPr>
          </a:p>
        </p:txBody>
      </p:sp>
      <p:sp>
        <p:nvSpPr>
          <p:cNvPr id="14" name="TextBox 13"/>
          <p:cNvSpPr txBox="1"/>
          <p:nvPr/>
        </p:nvSpPr>
        <p:spPr>
          <a:xfrm>
            <a:off x="2927521" y="5575534"/>
            <a:ext cx="1290252" cy="246221"/>
          </a:xfrm>
          <a:prstGeom prst="rect">
            <a:avLst/>
          </a:prstGeom>
          <a:noFill/>
        </p:spPr>
        <p:txBody>
          <a:bodyPr wrap="square" rtlCol="0">
            <a:spAutoFit/>
          </a:bodyPr>
          <a:lstStyle/>
          <a:p>
            <a:pPr algn="ctr"/>
            <a:r>
              <a:rPr lang="en-US" sz="1000" dirty="0" smtClean="0">
                <a:solidFill>
                  <a:srgbClr val="FFFFFF">
                    <a:lumMod val="50000"/>
                  </a:srgbClr>
                </a:solidFill>
              </a:rPr>
              <a:t>2015 - 2016</a:t>
            </a:r>
            <a:endParaRPr lang="en-US" sz="1000" dirty="0">
              <a:solidFill>
                <a:srgbClr val="FFFFFF">
                  <a:lumMod val="50000"/>
                </a:srgbClr>
              </a:solidFill>
            </a:endParaRPr>
          </a:p>
        </p:txBody>
      </p:sp>
      <p:grpSp>
        <p:nvGrpSpPr>
          <p:cNvPr id="26" name="Group 25"/>
          <p:cNvGrpSpPr/>
          <p:nvPr/>
        </p:nvGrpSpPr>
        <p:grpSpPr>
          <a:xfrm>
            <a:off x="299838" y="2031597"/>
            <a:ext cx="3944191" cy="1131477"/>
            <a:chOff x="5306619" y="4476877"/>
            <a:chExt cx="3738527" cy="1347591"/>
          </a:xfrm>
        </p:grpSpPr>
        <p:sp>
          <p:nvSpPr>
            <p:cNvPr id="10" name="Rectangle 9"/>
            <p:cNvSpPr/>
            <p:nvPr/>
          </p:nvSpPr>
          <p:spPr>
            <a:xfrm>
              <a:off x="5306619" y="4476877"/>
              <a:ext cx="3738527" cy="134759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5" name="Rectangle 14"/>
            <p:cNvSpPr/>
            <p:nvPr/>
          </p:nvSpPr>
          <p:spPr>
            <a:xfrm>
              <a:off x="5474593" y="4586628"/>
              <a:ext cx="3320964" cy="1128090"/>
            </a:xfrm>
            <a:prstGeom prst="rect">
              <a:avLst/>
            </a:prstGeom>
            <a:solidFill>
              <a:schemeClr val="accent3"/>
            </a:solidFill>
            <a:ln w="9525">
              <a:noFill/>
              <a:miter lim="800000"/>
              <a:headEnd/>
              <a:tailEnd/>
            </a:ln>
          </p:spPr>
          <p:txBody>
            <a:bodyPr vert="horz" wrap="square" lIns="91440" tIns="45720" rIns="91440" bIns="45720" numCol="1" anchor="ctr" anchorCtr="0" compatLnSpc="1">
              <a:prstTxWarp prst="textNoShape">
                <a:avLst/>
              </a:prstTxWarp>
            </a:bodyPr>
            <a:lstStyle/>
            <a:p>
              <a:r>
                <a:rPr lang="en-CA" sz="1400" dirty="0">
                  <a:solidFill>
                    <a:srgbClr val="FFFFFF"/>
                  </a:solidFill>
                </a:rPr>
                <a:t>For the first time since 2013, </a:t>
              </a:r>
              <a:r>
                <a:rPr lang="en-CA" sz="1400" dirty="0" smtClean="0">
                  <a:solidFill>
                    <a:srgbClr val="FFFFFF"/>
                  </a:solidFill>
                </a:rPr>
                <a:t>US CEOs’ </a:t>
              </a:r>
              <a:r>
                <a:rPr lang="en-CA" sz="1400" b="1" dirty="0">
                  <a:solidFill>
                    <a:srgbClr val="FFFFFF"/>
                  </a:solidFill>
                </a:rPr>
                <a:t>outlook </a:t>
              </a:r>
              <a:r>
                <a:rPr lang="en-CA" sz="1400" dirty="0">
                  <a:solidFill>
                    <a:srgbClr val="FFFFFF"/>
                  </a:solidFill>
                </a:rPr>
                <a:t>on </a:t>
              </a:r>
              <a:r>
                <a:rPr lang="en-CA" sz="1400" dirty="0" smtClean="0">
                  <a:solidFill>
                    <a:srgbClr val="FFFFFF"/>
                  </a:solidFill>
                </a:rPr>
                <a:t>year-over-year expected </a:t>
              </a:r>
              <a:r>
                <a:rPr lang="en-CA" sz="1400" b="1" dirty="0" smtClean="0">
                  <a:solidFill>
                    <a:srgbClr val="FFFFFF"/>
                  </a:solidFill>
                </a:rPr>
                <a:t>revenue </a:t>
              </a:r>
              <a:r>
                <a:rPr lang="en-CA" sz="1400" b="1" dirty="0">
                  <a:solidFill>
                    <a:srgbClr val="FFFFFF"/>
                  </a:solidFill>
                </a:rPr>
                <a:t>growth </a:t>
              </a:r>
              <a:r>
                <a:rPr lang="en-CA" sz="1400" b="1" dirty="0" smtClean="0">
                  <a:solidFill>
                    <a:srgbClr val="FFFFFF"/>
                  </a:solidFill>
                </a:rPr>
                <a:t>has declined.</a:t>
              </a:r>
              <a:endParaRPr lang="en-CA" sz="1400" b="1" dirty="0">
                <a:solidFill>
                  <a:srgbClr val="FFFFFF"/>
                </a:solidFill>
              </a:endParaRPr>
            </a:p>
          </p:txBody>
        </p:sp>
      </p:grpSp>
      <p:cxnSp>
        <p:nvCxnSpPr>
          <p:cNvPr id="16" name="Straight Connector 15"/>
          <p:cNvCxnSpPr/>
          <p:nvPr/>
        </p:nvCxnSpPr>
        <p:spPr>
          <a:xfrm flipV="1">
            <a:off x="981793" y="4809895"/>
            <a:ext cx="3096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23728" y="3190963"/>
            <a:ext cx="4012129" cy="307777"/>
          </a:xfrm>
          <a:prstGeom prst="rect">
            <a:avLst/>
          </a:prstGeom>
          <a:noFill/>
        </p:spPr>
        <p:txBody>
          <a:bodyPr wrap="square" rtlCol="0">
            <a:spAutoFit/>
          </a:bodyPr>
          <a:lstStyle/>
          <a:p>
            <a:pPr algn="ctr"/>
            <a:r>
              <a:rPr lang="en-CA" sz="1400" dirty="0">
                <a:solidFill>
                  <a:srgbClr val="FFFFFF">
                    <a:lumMod val="50000"/>
                  </a:srgbClr>
                </a:solidFill>
              </a:rPr>
              <a:t>Change in </a:t>
            </a:r>
            <a:r>
              <a:rPr lang="en-CA" sz="1400" dirty="0" smtClean="0">
                <a:solidFill>
                  <a:srgbClr val="FFFFFF">
                    <a:lumMod val="50000"/>
                  </a:srgbClr>
                </a:solidFill>
              </a:rPr>
              <a:t>Expected Revenue Growth</a:t>
            </a:r>
            <a:endParaRPr lang="en-CA" sz="1400" dirty="0">
              <a:solidFill>
                <a:srgbClr val="FFFFFF">
                  <a:lumMod val="50000"/>
                </a:srgbClr>
              </a:solidFill>
            </a:endParaRPr>
          </a:p>
        </p:txBody>
      </p:sp>
      <p:sp>
        <p:nvSpPr>
          <p:cNvPr id="20" name="TextBox 19"/>
          <p:cNvSpPr txBox="1"/>
          <p:nvPr/>
        </p:nvSpPr>
        <p:spPr>
          <a:xfrm>
            <a:off x="238625" y="1296794"/>
            <a:ext cx="4297232" cy="646331"/>
          </a:xfrm>
          <a:prstGeom prst="rect">
            <a:avLst/>
          </a:prstGeom>
        </p:spPr>
        <p:txBody>
          <a:bodyPr wrap="square" rtlCol="0">
            <a:spAutoFit/>
          </a:bodyPr>
          <a:lstStyle/>
          <a:p>
            <a:r>
              <a:rPr lang="en-CA" b="1" dirty="0" smtClean="0"/>
              <a:t>CEOs in all industries are projecting a decline in revenue growth</a:t>
            </a:r>
          </a:p>
        </p:txBody>
      </p:sp>
      <p:graphicFrame>
        <p:nvGraphicFramePr>
          <p:cNvPr id="21" name="Chart 20"/>
          <p:cNvGraphicFramePr>
            <a:graphicFrameLocks/>
          </p:cNvGraphicFramePr>
          <p:nvPr>
            <p:extLst>
              <p:ext uri="{D42A27DB-BD31-4B8C-83A1-F6EECF244321}">
                <p14:modId xmlns:p14="http://schemas.microsoft.com/office/powerpoint/2010/main" val="434034302"/>
              </p:ext>
            </p:extLst>
          </p:nvPr>
        </p:nvGraphicFramePr>
        <p:xfrm>
          <a:off x="4682313" y="3893343"/>
          <a:ext cx="4109992" cy="2250282"/>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p:cNvSpPr txBox="1"/>
          <p:nvPr/>
        </p:nvSpPr>
        <p:spPr>
          <a:xfrm>
            <a:off x="4324349" y="6297792"/>
            <a:ext cx="4684505" cy="230832"/>
          </a:xfrm>
          <a:prstGeom prst="rect">
            <a:avLst/>
          </a:prstGeom>
          <a:noFill/>
        </p:spPr>
        <p:txBody>
          <a:bodyPr wrap="square" rtlCol="0">
            <a:spAutoFit/>
          </a:bodyPr>
          <a:lstStyle/>
          <a:p>
            <a:r>
              <a:rPr lang="en-CA" sz="900" dirty="0" smtClean="0">
                <a:solidFill>
                  <a:srgbClr val="333333"/>
                </a:solidFill>
              </a:rPr>
              <a:t>Source: Info-Tech Research Group, MeasureIT Budgeting Survey, </a:t>
            </a:r>
            <a:r>
              <a:rPr lang="en-CA" sz="900" dirty="0">
                <a:solidFill>
                  <a:srgbClr val="333333"/>
                </a:solidFill>
              </a:rPr>
              <a:t>January </a:t>
            </a:r>
            <a:r>
              <a:rPr lang="en-CA" sz="900" dirty="0" smtClean="0">
                <a:solidFill>
                  <a:srgbClr val="333333"/>
                </a:solidFill>
              </a:rPr>
              <a:t>2016; </a:t>
            </a:r>
            <a:r>
              <a:rPr lang="en-CA" sz="900" i="1" dirty="0">
                <a:solidFill>
                  <a:srgbClr val="333333"/>
                </a:solidFill>
              </a:rPr>
              <a:t>N</a:t>
            </a:r>
            <a:r>
              <a:rPr lang="en-CA" sz="900" i="1" dirty="0" smtClean="0">
                <a:solidFill>
                  <a:srgbClr val="333333"/>
                </a:solidFill>
              </a:rPr>
              <a:t>=70</a:t>
            </a:r>
            <a:endParaRPr lang="en-CA" sz="900" dirty="0">
              <a:solidFill>
                <a:srgbClr val="333333"/>
              </a:solidFill>
            </a:endParaRPr>
          </a:p>
        </p:txBody>
      </p:sp>
      <p:grpSp>
        <p:nvGrpSpPr>
          <p:cNvPr id="27" name="Group 26"/>
          <p:cNvGrpSpPr/>
          <p:nvPr/>
        </p:nvGrpSpPr>
        <p:grpSpPr>
          <a:xfrm>
            <a:off x="4724218" y="2025266"/>
            <a:ext cx="4068087" cy="1120961"/>
            <a:chOff x="8908065" y="1445221"/>
            <a:chExt cx="3738527" cy="1347591"/>
          </a:xfrm>
        </p:grpSpPr>
        <p:sp>
          <p:nvSpPr>
            <p:cNvPr id="23" name="Rectangle 22"/>
            <p:cNvSpPr/>
            <p:nvPr/>
          </p:nvSpPr>
          <p:spPr>
            <a:xfrm>
              <a:off x="8908065" y="1445221"/>
              <a:ext cx="3738527" cy="134759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23"/>
            <p:cNvSpPr/>
            <p:nvPr/>
          </p:nvSpPr>
          <p:spPr>
            <a:xfrm>
              <a:off x="9069169" y="1561237"/>
              <a:ext cx="3323799" cy="11039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fontAlgn="base">
                <a:spcBef>
                  <a:spcPct val="20000"/>
                </a:spcBef>
                <a:spcAft>
                  <a:spcPct val="0"/>
                </a:spcAft>
                <a:buClr>
                  <a:srgbClr val="333333"/>
                </a:buClr>
                <a:buSzPct val="120000"/>
                <a:buFont typeface="Arial" pitchFamily="34" charset="0"/>
                <a:buNone/>
              </a:pPr>
              <a:r>
                <a:rPr lang="en-CA" sz="1400" dirty="0" smtClean="0">
                  <a:solidFill>
                    <a:srgbClr val="FFFFFF"/>
                  </a:solidFill>
                </a:rPr>
                <a:t>The amount that organizations are </a:t>
              </a:r>
              <a:r>
                <a:rPr lang="en-CA" sz="1400" b="1" dirty="0" smtClean="0">
                  <a:solidFill>
                    <a:srgbClr val="FFFFFF"/>
                  </a:solidFill>
                </a:rPr>
                <a:t>increasing spending</a:t>
              </a:r>
              <a:r>
                <a:rPr lang="en-CA" sz="1400" dirty="0" smtClean="0">
                  <a:solidFill>
                    <a:srgbClr val="FFFFFF"/>
                  </a:solidFill>
                </a:rPr>
                <a:t> in their operational budgets has been </a:t>
              </a:r>
              <a:r>
                <a:rPr lang="en-CA" sz="1400" b="1" dirty="0" smtClean="0">
                  <a:solidFill>
                    <a:srgbClr val="FFFFFF"/>
                  </a:solidFill>
                </a:rPr>
                <a:t>declining in recent months.</a:t>
              </a:r>
              <a:endParaRPr lang="en-CA" sz="1400" dirty="0">
                <a:solidFill>
                  <a:srgbClr val="FFFFFF"/>
                </a:solidFill>
              </a:endParaRPr>
            </a:p>
          </p:txBody>
        </p:sp>
      </p:grpSp>
      <p:sp>
        <p:nvSpPr>
          <p:cNvPr id="25" name="TextBox 24"/>
          <p:cNvSpPr txBox="1"/>
          <p:nvPr/>
        </p:nvSpPr>
        <p:spPr>
          <a:xfrm>
            <a:off x="4682313" y="1281754"/>
            <a:ext cx="4297232" cy="646331"/>
          </a:xfrm>
          <a:prstGeom prst="rect">
            <a:avLst/>
          </a:prstGeom>
        </p:spPr>
        <p:txBody>
          <a:bodyPr wrap="square" rtlCol="0">
            <a:spAutoFit/>
          </a:bodyPr>
          <a:lstStyle/>
          <a:p>
            <a:r>
              <a:rPr lang="en-CA" b="1" dirty="0"/>
              <a:t>Operational budgets are forecasted to continue to decline</a:t>
            </a:r>
            <a:endParaRPr lang="en-CA" b="1" dirty="0" smtClean="0"/>
          </a:p>
        </p:txBody>
      </p:sp>
      <p:sp>
        <p:nvSpPr>
          <p:cNvPr id="29" name="TextBox 28"/>
          <p:cNvSpPr txBox="1"/>
          <p:nvPr/>
        </p:nvSpPr>
        <p:spPr>
          <a:xfrm>
            <a:off x="4406134" y="3190963"/>
            <a:ext cx="492443" cy="3228230"/>
          </a:xfrm>
          <a:prstGeom prst="rect">
            <a:avLst/>
          </a:prstGeom>
        </p:spPr>
        <p:txBody>
          <a:bodyPr vert="vert270" wrap="square" rtlCol="0">
            <a:spAutoFit/>
          </a:bodyPr>
          <a:lstStyle/>
          <a:p>
            <a:pPr algn="ctr">
              <a:defRPr sz="1000" b="0" i="0" u="none" strike="noStrike" kern="1200" baseline="0">
                <a:solidFill>
                  <a:prstClr val="black">
                    <a:lumMod val="65000"/>
                    <a:lumOff val="35000"/>
                  </a:prstClr>
                </a:solidFill>
                <a:latin typeface="Arial" panose="020B0604020202020204" pitchFamily="34" charset="0"/>
                <a:ea typeface="+mn-ea"/>
                <a:cs typeface="Arial" panose="020B0604020202020204" pitchFamily="34" charset="0"/>
              </a:defRPr>
            </a:pPr>
            <a:r>
              <a:rPr lang="en-CA" dirty="0"/>
              <a:t>% Change in Operational Budget </a:t>
            </a:r>
          </a:p>
          <a:p>
            <a:pPr algn="ctr">
              <a:defRPr sz="1000" b="0" i="0" u="none" strike="noStrike" kern="1200" baseline="0">
                <a:solidFill>
                  <a:prstClr val="black">
                    <a:lumMod val="65000"/>
                    <a:lumOff val="35000"/>
                  </a:prstClr>
                </a:solidFill>
                <a:latin typeface="Arial" panose="020B0604020202020204" pitchFamily="34" charset="0"/>
                <a:ea typeface="+mn-ea"/>
                <a:cs typeface="Arial" panose="020B0604020202020204" pitchFamily="34" charset="0"/>
              </a:defRPr>
            </a:pPr>
            <a:r>
              <a:rPr lang="en-CA" dirty="0"/>
              <a:t>from Previous </a:t>
            </a:r>
            <a:r>
              <a:rPr lang="en-CA" dirty="0" smtClean="0"/>
              <a:t>Year</a:t>
            </a:r>
            <a:endParaRPr lang="en-CA" dirty="0"/>
          </a:p>
        </p:txBody>
      </p:sp>
      <p:sp>
        <p:nvSpPr>
          <p:cNvPr id="31" name="TextBox 30"/>
          <p:cNvSpPr txBox="1"/>
          <p:nvPr/>
        </p:nvSpPr>
        <p:spPr>
          <a:xfrm>
            <a:off x="4898577" y="3193301"/>
            <a:ext cx="4012129" cy="523220"/>
          </a:xfrm>
          <a:prstGeom prst="rect">
            <a:avLst/>
          </a:prstGeom>
          <a:noFill/>
        </p:spPr>
        <p:txBody>
          <a:bodyPr wrap="square" rtlCol="0">
            <a:spAutoFit/>
          </a:bodyPr>
          <a:lstStyle/>
          <a:p>
            <a:pPr algn="ctr"/>
            <a:r>
              <a:rPr lang="en-CA" sz="1400" dirty="0" smtClean="0">
                <a:solidFill>
                  <a:srgbClr val="FFFFFF">
                    <a:lumMod val="50000"/>
                  </a:srgbClr>
                </a:solidFill>
              </a:rPr>
              <a:t>Change in Operational Budget Growth</a:t>
            </a:r>
            <a:endParaRPr lang="en-CA" sz="1400" dirty="0">
              <a:solidFill>
                <a:srgbClr val="FFFFFF">
                  <a:lumMod val="50000"/>
                </a:srgbClr>
              </a:solidFill>
            </a:endParaRPr>
          </a:p>
          <a:p>
            <a:pPr algn="ctr"/>
            <a:endParaRPr lang="en-CA" sz="1400" dirty="0">
              <a:solidFill>
                <a:srgbClr val="FFFFFF">
                  <a:lumMod val="50000"/>
                </a:srgbClr>
              </a:solidFill>
            </a:endParaRPr>
          </a:p>
        </p:txBody>
      </p:sp>
    </p:spTree>
    <p:extLst>
      <p:ext uri="{BB962C8B-B14F-4D97-AF65-F5344CB8AC3E}">
        <p14:creationId xmlns:p14="http://schemas.microsoft.com/office/powerpoint/2010/main" val="3174302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bg1"/>
                </a:solidFill>
              </a:rPr>
              <a:t>CIOs are being asked to do more with less</a:t>
            </a:r>
            <a:endParaRPr lang="en-CA"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4543" y="1942709"/>
            <a:ext cx="3986679" cy="4275702"/>
          </a:xfrm>
          <a:prstGeom prst="rect">
            <a:avLst/>
          </a:prstGeom>
        </p:spPr>
      </p:pic>
      <p:sp>
        <p:nvSpPr>
          <p:cNvPr id="5" name="TextBox 4"/>
          <p:cNvSpPr txBox="1"/>
          <p:nvPr/>
        </p:nvSpPr>
        <p:spPr>
          <a:xfrm>
            <a:off x="4019266" y="1797718"/>
            <a:ext cx="3900083" cy="2215991"/>
          </a:xfrm>
          <a:prstGeom prst="rect">
            <a:avLst/>
          </a:prstGeom>
        </p:spPr>
        <p:txBody>
          <a:bodyPr wrap="square" rtlCol="0">
            <a:spAutoFit/>
          </a:bodyPr>
          <a:lstStyle/>
          <a:p>
            <a:r>
              <a:rPr lang="en-CA" sz="13800" b="1" dirty="0" smtClean="0">
                <a:solidFill>
                  <a:schemeClr val="accent2"/>
                </a:solidFill>
              </a:rPr>
              <a:t>52</a:t>
            </a:r>
            <a:endParaRPr lang="en-CA" sz="13800" dirty="0" smtClean="0">
              <a:solidFill>
                <a:schemeClr val="accent2"/>
              </a:solidFill>
            </a:endParaRPr>
          </a:p>
        </p:txBody>
      </p:sp>
      <p:sp>
        <p:nvSpPr>
          <p:cNvPr id="6" name="TextBox 5"/>
          <p:cNvSpPr txBox="1"/>
          <p:nvPr/>
        </p:nvSpPr>
        <p:spPr>
          <a:xfrm>
            <a:off x="4727604" y="3722533"/>
            <a:ext cx="3639156" cy="779701"/>
          </a:xfrm>
          <a:prstGeom prst="rect">
            <a:avLst/>
          </a:prstGeom>
        </p:spPr>
        <p:txBody>
          <a:bodyPr wrap="square" rtlCol="0">
            <a:spAutoFit/>
          </a:bodyPr>
          <a:lstStyle/>
          <a:p>
            <a:r>
              <a:rPr lang="en-CA" sz="1600" dirty="0" smtClean="0">
                <a:solidFill>
                  <a:srgbClr val="333333"/>
                </a:solidFill>
              </a:rPr>
              <a:t>of IT budgets are expected to </a:t>
            </a:r>
            <a:r>
              <a:rPr lang="en-CA" sz="1600" b="1" dirty="0" smtClean="0">
                <a:solidFill>
                  <a:schemeClr val="accent1"/>
                </a:solidFill>
              </a:rPr>
              <a:t>remain the same </a:t>
            </a:r>
            <a:r>
              <a:rPr lang="en-CA" sz="1600" dirty="0" smtClean="0">
                <a:solidFill>
                  <a:schemeClr val="accent1"/>
                </a:solidFill>
              </a:rPr>
              <a:t>or </a:t>
            </a:r>
            <a:r>
              <a:rPr lang="en-CA" sz="1600" b="1" dirty="0" smtClean="0">
                <a:solidFill>
                  <a:schemeClr val="accent1"/>
                </a:solidFill>
              </a:rPr>
              <a:t>decrease</a:t>
            </a:r>
            <a:r>
              <a:rPr lang="en-CA" sz="1600" dirty="0" smtClean="0">
                <a:solidFill>
                  <a:srgbClr val="B3252E"/>
                </a:solidFill>
              </a:rPr>
              <a:t> </a:t>
            </a:r>
            <a:r>
              <a:rPr lang="en-CA" sz="1600" dirty="0" smtClean="0">
                <a:solidFill>
                  <a:srgbClr val="333333"/>
                </a:solidFill>
              </a:rPr>
              <a:t>in 2016. </a:t>
            </a:r>
            <a:endParaRPr lang="en-CA" sz="1600" dirty="0">
              <a:solidFill>
                <a:srgbClr val="333333"/>
              </a:solidFill>
            </a:endParaRPr>
          </a:p>
          <a:p>
            <a:pPr>
              <a:spcBef>
                <a:spcPts val="200"/>
              </a:spcBef>
            </a:pPr>
            <a:r>
              <a:rPr lang="en-CA" sz="1100" dirty="0" smtClean="0">
                <a:solidFill>
                  <a:srgbClr val="333333"/>
                </a:solidFill>
              </a:rPr>
              <a:t>Source: Spiceworks, </a:t>
            </a:r>
            <a:r>
              <a:rPr lang="en-CA" sz="1100" dirty="0" smtClean="0">
                <a:solidFill>
                  <a:srgbClr val="333333"/>
                </a:solidFill>
                <a:hlinkClick r:id="rId3"/>
              </a:rPr>
              <a:t>The 2016 State of IT</a:t>
            </a:r>
            <a:endParaRPr lang="en-CA" sz="1100" dirty="0" smtClean="0">
              <a:solidFill>
                <a:srgbClr val="333333"/>
              </a:solidFill>
            </a:endParaRPr>
          </a:p>
        </p:txBody>
      </p:sp>
      <p:sp>
        <p:nvSpPr>
          <p:cNvPr id="7" name="Rectangle 6"/>
          <p:cNvSpPr/>
          <p:nvPr/>
        </p:nvSpPr>
        <p:spPr>
          <a:xfrm>
            <a:off x="3887598" y="4918372"/>
            <a:ext cx="5001219" cy="584775"/>
          </a:xfrm>
          <a:prstGeom prst="rect">
            <a:avLst/>
          </a:prstGeom>
        </p:spPr>
        <p:txBody>
          <a:bodyPr wrap="square">
            <a:spAutoFit/>
          </a:bodyPr>
          <a:lstStyle/>
          <a:p>
            <a:r>
              <a:rPr lang="en-CA" sz="1600" dirty="0">
                <a:solidFill>
                  <a:srgbClr val="333333"/>
                </a:solidFill>
              </a:rPr>
              <a:t>This mandate and expectation from the business is an unfortunate reality for many of Info-Tech’s clients. </a:t>
            </a:r>
          </a:p>
        </p:txBody>
      </p:sp>
      <p:sp>
        <p:nvSpPr>
          <p:cNvPr id="8" name="Rectangle 7"/>
          <p:cNvSpPr/>
          <p:nvPr/>
        </p:nvSpPr>
        <p:spPr>
          <a:xfrm>
            <a:off x="6007994" y="1967864"/>
            <a:ext cx="1279517" cy="1569660"/>
          </a:xfrm>
          <a:prstGeom prst="rect">
            <a:avLst/>
          </a:prstGeom>
        </p:spPr>
        <p:txBody>
          <a:bodyPr wrap="none">
            <a:spAutoFit/>
          </a:bodyPr>
          <a:lstStyle/>
          <a:p>
            <a:r>
              <a:rPr lang="en-CA" sz="9600" dirty="0">
                <a:solidFill>
                  <a:schemeClr val="accent2"/>
                </a:solidFill>
              </a:rPr>
              <a:t>%</a:t>
            </a:r>
            <a:endParaRPr lang="en-CA" dirty="0">
              <a:solidFill>
                <a:schemeClr val="accent2"/>
              </a:solidFill>
            </a:endParaRPr>
          </a:p>
        </p:txBody>
      </p:sp>
      <p:sp>
        <p:nvSpPr>
          <p:cNvPr id="9" name="TextBox 8"/>
          <p:cNvSpPr txBox="1"/>
          <p:nvPr/>
        </p:nvSpPr>
        <p:spPr>
          <a:xfrm>
            <a:off x="3887598" y="5662473"/>
            <a:ext cx="1488558" cy="646331"/>
          </a:xfrm>
          <a:prstGeom prst="rect">
            <a:avLst/>
          </a:prstGeom>
        </p:spPr>
        <p:txBody>
          <a:bodyPr wrap="square" rtlCol="0">
            <a:spAutoFit/>
          </a:bodyPr>
          <a:lstStyle/>
          <a:p>
            <a:r>
              <a:rPr lang="en-CA" b="1" dirty="0" smtClean="0">
                <a:solidFill>
                  <a:schemeClr val="accent1"/>
                </a:solidFill>
              </a:rPr>
              <a:t>What does this mean?</a:t>
            </a:r>
          </a:p>
        </p:txBody>
      </p:sp>
      <p:sp>
        <p:nvSpPr>
          <p:cNvPr id="10" name="TextBox 9"/>
          <p:cNvSpPr txBox="1"/>
          <p:nvPr/>
        </p:nvSpPr>
        <p:spPr>
          <a:xfrm>
            <a:off x="5376156" y="5693251"/>
            <a:ext cx="3455582" cy="584775"/>
          </a:xfrm>
          <a:prstGeom prst="rect">
            <a:avLst/>
          </a:prstGeom>
        </p:spPr>
        <p:txBody>
          <a:bodyPr wrap="square" rtlCol="0">
            <a:spAutoFit/>
          </a:bodyPr>
          <a:lstStyle/>
          <a:p>
            <a:r>
              <a:rPr lang="en-CA" sz="1600" b="1" dirty="0" smtClean="0">
                <a:solidFill>
                  <a:srgbClr val="333333"/>
                </a:solidFill>
              </a:rPr>
              <a:t>CIOs are trying to do the SAME or MORE with LESS money.</a:t>
            </a:r>
          </a:p>
        </p:txBody>
      </p:sp>
      <p:sp>
        <p:nvSpPr>
          <p:cNvPr id="4" name="Rectangle 3"/>
          <p:cNvSpPr/>
          <p:nvPr/>
        </p:nvSpPr>
        <p:spPr>
          <a:xfrm>
            <a:off x="209669" y="1264172"/>
            <a:ext cx="8622069" cy="646331"/>
          </a:xfrm>
          <a:prstGeom prst="rect">
            <a:avLst/>
          </a:prstGeom>
        </p:spPr>
        <p:txBody>
          <a:bodyPr wrap="square">
            <a:spAutoFit/>
          </a:bodyPr>
          <a:lstStyle/>
          <a:p>
            <a:r>
              <a:rPr lang="en-US" b="1" dirty="0">
                <a:ea typeface="Times New Roman" panose="02020603050405020304" pitchFamily="18" charset="0"/>
              </a:rPr>
              <a:t>Just because your budget is being cut, doesn’t mean that the organization’s expectations of IT are any lower.</a:t>
            </a:r>
            <a:endParaRPr lang="en-CA" b="1" dirty="0"/>
          </a:p>
        </p:txBody>
      </p:sp>
    </p:spTree>
    <p:extLst>
      <p:ext uri="{BB962C8B-B14F-4D97-AF65-F5344CB8AC3E}">
        <p14:creationId xmlns:p14="http://schemas.microsoft.com/office/powerpoint/2010/main" val="1982737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Don’t make these common cost-cutting mistakes</a:t>
            </a:r>
            <a:endParaRPr lang="en-CA" dirty="0"/>
          </a:p>
        </p:txBody>
      </p:sp>
      <p:sp>
        <p:nvSpPr>
          <p:cNvPr id="3" name="TextBox 2"/>
          <p:cNvSpPr txBox="1"/>
          <p:nvPr/>
        </p:nvSpPr>
        <p:spPr>
          <a:xfrm>
            <a:off x="264253" y="1256467"/>
            <a:ext cx="8615493" cy="5016758"/>
          </a:xfrm>
          <a:prstGeom prst="rect">
            <a:avLst/>
          </a:prstGeom>
          <a:noFill/>
        </p:spPr>
        <p:txBody>
          <a:bodyPr wrap="square" rtlCol="0">
            <a:spAutoFit/>
          </a:bodyPr>
          <a:lstStyle/>
          <a:p>
            <a:r>
              <a:rPr lang="en-CA" b="1" dirty="0" smtClean="0">
                <a:solidFill>
                  <a:srgbClr val="333333"/>
                </a:solidFill>
              </a:rPr>
              <a:t>How IT often tries to cut costs:</a:t>
            </a:r>
          </a:p>
          <a:p>
            <a:pPr marL="342900" indent="-342900">
              <a:buFontTx/>
              <a:buAutoNum type="arabicPeriod"/>
            </a:pPr>
            <a:endParaRPr lang="en-CA" dirty="0">
              <a:solidFill>
                <a:srgbClr val="333333"/>
              </a:solidFill>
            </a:endParaRPr>
          </a:p>
          <a:p>
            <a:pPr marL="342900" indent="-342900">
              <a:buFontTx/>
              <a:buAutoNum type="arabicPeriod"/>
            </a:pPr>
            <a:r>
              <a:rPr lang="en-CA" sz="1400" b="1" dirty="0" smtClean="0">
                <a:solidFill>
                  <a:schemeClr val="accent1"/>
                </a:solidFill>
              </a:rPr>
              <a:t>Shield the plan </a:t>
            </a:r>
            <a:r>
              <a:rPr lang="en-CA" sz="1400" dirty="0" smtClean="0">
                <a:solidFill>
                  <a:srgbClr val="333333"/>
                </a:solidFill>
              </a:rPr>
              <a:t>from the CFO and “the business” to ensure that IT’s priorities are protected.</a:t>
            </a:r>
          </a:p>
          <a:p>
            <a:pPr marL="342900" indent="-342900">
              <a:buFontTx/>
              <a:buAutoNum type="arabicPeriod"/>
            </a:pPr>
            <a:endParaRPr lang="en-CA" sz="1400" dirty="0">
              <a:solidFill>
                <a:srgbClr val="333333"/>
              </a:solidFill>
            </a:endParaRPr>
          </a:p>
          <a:p>
            <a:r>
              <a:rPr lang="en-CA" sz="1400" dirty="0" smtClean="0">
                <a:solidFill>
                  <a:srgbClr val="333333"/>
                </a:solidFill>
              </a:rPr>
              <a:t>	</a:t>
            </a:r>
            <a:r>
              <a:rPr lang="en-US" sz="1200" dirty="0">
                <a:ea typeface="Times New Roman" panose="02020603050405020304" pitchFamily="18" charset="0"/>
              </a:rPr>
              <a:t>While putting yourself on an island may buy you time and help you avoid personnel cuts, you </a:t>
            </a:r>
            <a:r>
              <a:rPr lang="en-US" sz="1200" dirty="0" smtClean="0">
                <a:ea typeface="Times New Roman" panose="02020603050405020304" pitchFamily="18" charset="0"/>
              </a:rPr>
              <a:t>risk </a:t>
            </a:r>
            <a:r>
              <a:rPr lang="en-US" sz="1200" dirty="0">
                <a:ea typeface="Times New Roman" panose="02020603050405020304" pitchFamily="18" charset="0"/>
              </a:rPr>
              <a:t>making cuts </a:t>
            </a:r>
            <a:endParaRPr lang="en-US" sz="1200" dirty="0" smtClean="0">
              <a:ea typeface="Times New Roman" panose="02020603050405020304" pitchFamily="18" charset="0"/>
            </a:endParaRPr>
          </a:p>
          <a:p>
            <a:r>
              <a:rPr lang="en-US" sz="1200" dirty="0">
                <a:ea typeface="Times New Roman" panose="02020603050405020304" pitchFamily="18" charset="0"/>
              </a:rPr>
              <a:t>	</a:t>
            </a:r>
            <a:r>
              <a:rPr lang="en-US" sz="1200" dirty="0" smtClean="0">
                <a:ea typeface="Times New Roman" panose="02020603050405020304" pitchFamily="18" charset="0"/>
              </a:rPr>
              <a:t>that </a:t>
            </a:r>
            <a:r>
              <a:rPr lang="en-US" sz="1200" dirty="0">
                <a:ea typeface="Times New Roman" panose="02020603050405020304" pitchFamily="18" charset="0"/>
              </a:rPr>
              <a:t>negatively impact the business, and making the approval of </a:t>
            </a:r>
            <a:r>
              <a:rPr lang="en-US" sz="1200" dirty="0" smtClean="0">
                <a:ea typeface="Times New Roman" panose="02020603050405020304" pitchFamily="18" charset="0"/>
              </a:rPr>
              <a:t>your proposals </a:t>
            </a:r>
            <a:r>
              <a:rPr lang="en-US" sz="1200" dirty="0">
                <a:ea typeface="Times New Roman" panose="02020603050405020304" pitchFamily="18" charset="0"/>
              </a:rPr>
              <a:t>an uphill battle.</a:t>
            </a:r>
            <a:endParaRPr lang="en-CA" sz="1200" dirty="0"/>
          </a:p>
          <a:p>
            <a:endParaRPr lang="en-CA" sz="1400" dirty="0" smtClean="0">
              <a:solidFill>
                <a:srgbClr val="333333"/>
              </a:solidFill>
            </a:endParaRPr>
          </a:p>
          <a:p>
            <a:pPr marL="342900" indent="-342900">
              <a:buFont typeface="+mj-lt"/>
              <a:buAutoNum type="arabicPeriod" startAt="2"/>
            </a:pPr>
            <a:r>
              <a:rPr lang="en-CA" sz="1400" b="1" dirty="0" smtClean="0">
                <a:solidFill>
                  <a:schemeClr val="accent1"/>
                </a:solidFill>
              </a:rPr>
              <a:t>Find many small efficiency-gains</a:t>
            </a:r>
            <a:r>
              <a:rPr lang="en-CA" sz="1400" dirty="0" smtClean="0">
                <a:solidFill>
                  <a:srgbClr val="333333"/>
                </a:solidFill>
              </a:rPr>
              <a:t> </a:t>
            </a:r>
            <a:r>
              <a:rPr lang="en-CA" sz="1400" dirty="0">
                <a:solidFill>
                  <a:srgbClr val="333333"/>
                </a:solidFill>
              </a:rPr>
              <a:t>in IT’s existing </a:t>
            </a:r>
            <a:r>
              <a:rPr lang="en-CA" sz="1400" dirty="0" smtClean="0">
                <a:solidFill>
                  <a:srgbClr val="333333"/>
                </a:solidFill>
              </a:rPr>
              <a:t>services to avoid large cuts.</a:t>
            </a:r>
          </a:p>
          <a:p>
            <a:pPr marL="342900" indent="-342900">
              <a:buFont typeface="+mj-lt"/>
              <a:buAutoNum type="arabicPeriod" startAt="2"/>
            </a:pPr>
            <a:endParaRPr lang="en-CA" sz="1400" dirty="0">
              <a:solidFill>
                <a:srgbClr val="333333"/>
              </a:solidFill>
            </a:endParaRPr>
          </a:p>
          <a:p>
            <a:r>
              <a:rPr lang="en-CA" sz="1400" dirty="0" smtClean="0">
                <a:solidFill>
                  <a:srgbClr val="333333"/>
                </a:solidFill>
              </a:rPr>
              <a:t>	</a:t>
            </a:r>
            <a:r>
              <a:rPr lang="en-US" sz="1200" dirty="0"/>
              <a:t>It may seem like a good idea to avoid large, </a:t>
            </a:r>
            <a:r>
              <a:rPr lang="en-US" sz="1200" dirty="0" smtClean="0"/>
              <a:t>highly visible </a:t>
            </a:r>
            <a:r>
              <a:rPr lang="en-US" sz="1200" dirty="0"/>
              <a:t>cuts and instead make small, </a:t>
            </a:r>
            <a:r>
              <a:rPr lang="en-US" sz="1200" dirty="0" smtClean="0"/>
              <a:t>incremental </a:t>
            </a:r>
            <a:r>
              <a:rPr lang="en-US" sz="1200" dirty="0"/>
              <a:t>gains in </a:t>
            </a:r>
            <a:endParaRPr lang="en-US" sz="1200" dirty="0" smtClean="0"/>
          </a:p>
          <a:p>
            <a:r>
              <a:rPr lang="en-US" sz="1200" dirty="0"/>
              <a:t>	</a:t>
            </a:r>
            <a:r>
              <a:rPr lang="en-US" sz="1200" dirty="0" smtClean="0"/>
              <a:t>efficiency</a:t>
            </a:r>
            <a:r>
              <a:rPr lang="en-US" sz="1200" dirty="0"/>
              <a:t>. However, efficiency initiatives are almost never sufficient to achieve significant cuts in IT spending </a:t>
            </a:r>
            <a:endParaRPr lang="en-US" sz="1200" dirty="0" smtClean="0"/>
          </a:p>
          <a:p>
            <a:r>
              <a:rPr lang="en-US" sz="1200" dirty="0"/>
              <a:t>	</a:t>
            </a:r>
            <a:r>
              <a:rPr lang="en-US" sz="1200" dirty="0" smtClean="0"/>
              <a:t>and </a:t>
            </a:r>
            <a:r>
              <a:rPr lang="en-US" sz="1200" dirty="0"/>
              <a:t>are rarely worth the time and effort.</a:t>
            </a:r>
            <a:endParaRPr lang="en-CA" sz="1200" dirty="0" smtClean="0">
              <a:solidFill>
                <a:srgbClr val="333333"/>
              </a:solidFill>
            </a:endParaRPr>
          </a:p>
          <a:p>
            <a:pPr marL="342900" indent="-342900">
              <a:buFont typeface="+mj-lt"/>
              <a:buAutoNum type="arabicPeriod" startAt="3"/>
            </a:pPr>
            <a:endParaRPr lang="en-CA" sz="1400" b="1" dirty="0" smtClean="0">
              <a:solidFill>
                <a:schemeClr val="accent1"/>
              </a:solidFill>
            </a:endParaRPr>
          </a:p>
          <a:p>
            <a:pPr marL="342900" indent="-342900">
              <a:buFont typeface="+mj-lt"/>
              <a:buAutoNum type="arabicPeriod" startAt="3"/>
            </a:pPr>
            <a:r>
              <a:rPr lang="en-CA" sz="1400" b="1" dirty="0" smtClean="0">
                <a:solidFill>
                  <a:schemeClr val="accent1"/>
                </a:solidFill>
              </a:rPr>
              <a:t>Convince senior leadership</a:t>
            </a:r>
            <a:r>
              <a:rPr lang="en-CA" sz="1400" dirty="0" smtClean="0">
                <a:solidFill>
                  <a:srgbClr val="333333"/>
                </a:solidFill>
              </a:rPr>
              <a:t> that </a:t>
            </a:r>
            <a:r>
              <a:rPr lang="en-CA" sz="1400" dirty="0">
                <a:solidFill>
                  <a:srgbClr val="333333"/>
                </a:solidFill>
              </a:rPr>
              <a:t>IT is already as lean as it can get without </a:t>
            </a:r>
            <a:r>
              <a:rPr lang="en-CA" sz="1400" dirty="0" smtClean="0">
                <a:solidFill>
                  <a:srgbClr val="333333"/>
                </a:solidFill>
              </a:rPr>
              <a:t>major </a:t>
            </a:r>
            <a:r>
              <a:rPr lang="en-CA" sz="1400" dirty="0">
                <a:solidFill>
                  <a:srgbClr val="333333"/>
                </a:solidFill>
              </a:rPr>
              <a:t>drops in service </a:t>
            </a:r>
            <a:r>
              <a:rPr lang="en-CA" sz="1400" dirty="0" smtClean="0">
                <a:solidFill>
                  <a:srgbClr val="333333"/>
                </a:solidFill>
              </a:rPr>
              <a:t>levels.</a:t>
            </a:r>
          </a:p>
          <a:p>
            <a:endParaRPr lang="en-CA" sz="1400" dirty="0">
              <a:solidFill>
                <a:srgbClr val="333333"/>
              </a:solidFill>
            </a:endParaRPr>
          </a:p>
          <a:p>
            <a:r>
              <a:rPr lang="en-CA" sz="1400" dirty="0">
                <a:solidFill>
                  <a:srgbClr val="333333"/>
                </a:solidFill>
              </a:rPr>
              <a:t>	</a:t>
            </a:r>
            <a:r>
              <a:rPr lang="en-US" sz="1200" dirty="0"/>
              <a:t>Pushing back on a </a:t>
            </a:r>
            <a:r>
              <a:rPr lang="en-US" sz="1200" dirty="0" smtClean="0"/>
              <a:t>cost-cutting </a:t>
            </a:r>
            <a:r>
              <a:rPr lang="en-US" sz="1200" dirty="0"/>
              <a:t>mandate has a low rate of success. When facing organization-wide cost cuts, </a:t>
            </a:r>
            <a:endParaRPr lang="en-US" sz="1200" dirty="0" smtClean="0"/>
          </a:p>
          <a:p>
            <a:r>
              <a:rPr lang="en-US" sz="1200" dirty="0"/>
              <a:t>	</a:t>
            </a:r>
            <a:r>
              <a:rPr lang="en-US" sz="1200" dirty="0" smtClean="0"/>
              <a:t>every </a:t>
            </a:r>
            <a:r>
              <a:rPr lang="en-US" sz="1200" dirty="0"/>
              <a:t>business unit is expected to do its part and even if you are </a:t>
            </a:r>
            <a:r>
              <a:rPr lang="en-US" sz="1200" dirty="0" smtClean="0"/>
              <a:t>right, </a:t>
            </a:r>
            <a:r>
              <a:rPr lang="en-US" sz="1200" dirty="0"/>
              <a:t>you won’t find a sympathetic ear.</a:t>
            </a:r>
            <a:endParaRPr lang="en-CA" sz="1400" dirty="0" smtClean="0">
              <a:solidFill>
                <a:srgbClr val="333333"/>
              </a:solidFill>
            </a:endParaRPr>
          </a:p>
          <a:p>
            <a:pPr marL="342900" indent="-342900">
              <a:buFont typeface="+mj-lt"/>
              <a:buAutoNum type="arabicPeriod" startAt="4"/>
            </a:pPr>
            <a:endParaRPr lang="en-CA" sz="1400" b="1" dirty="0" smtClean="0">
              <a:solidFill>
                <a:schemeClr val="accent1"/>
              </a:solidFill>
            </a:endParaRPr>
          </a:p>
          <a:p>
            <a:pPr marL="342900" indent="-342900">
              <a:buFont typeface="+mj-lt"/>
              <a:buAutoNum type="arabicPeriod" startAt="4"/>
            </a:pPr>
            <a:r>
              <a:rPr lang="en-CA" sz="1400" b="1" dirty="0" smtClean="0">
                <a:solidFill>
                  <a:schemeClr val="accent1"/>
                </a:solidFill>
              </a:rPr>
              <a:t>Cut and paste cost-cutting “ideas” </a:t>
            </a:r>
            <a:r>
              <a:rPr lang="en-CA" sz="1400" dirty="0">
                <a:solidFill>
                  <a:srgbClr val="333333"/>
                </a:solidFill>
              </a:rPr>
              <a:t>that other firms have tried</a:t>
            </a:r>
            <a:r>
              <a:rPr lang="en-CA" sz="1400" dirty="0" smtClean="0">
                <a:solidFill>
                  <a:srgbClr val="333333"/>
                </a:solidFill>
              </a:rPr>
              <a:t>.</a:t>
            </a:r>
          </a:p>
          <a:p>
            <a:endParaRPr lang="en-CA" sz="1400" dirty="0">
              <a:solidFill>
                <a:srgbClr val="333333"/>
              </a:solidFill>
            </a:endParaRPr>
          </a:p>
          <a:p>
            <a:r>
              <a:rPr lang="en-CA" sz="1400" dirty="0" smtClean="0">
                <a:solidFill>
                  <a:srgbClr val="333333"/>
                </a:solidFill>
              </a:rPr>
              <a:t>	</a:t>
            </a:r>
            <a:r>
              <a:rPr lang="en-CA" sz="1200" dirty="0" smtClean="0">
                <a:solidFill>
                  <a:srgbClr val="333333"/>
                </a:solidFill>
              </a:rPr>
              <a:t>A “quick fix” might help move the dial in the right direction, but it likely won’t be enough. Inevitably, IT </a:t>
            </a:r>
          </a:p>
          <a:p>
            <a:r>
              <a:rPr lang="en-CA" sz="1200" dirty="0">
                <a:solidFill>
                  <a:srgbClr val="333333"/>
                </a:solidFill>
              </a:rPr>
              <a:t>	</a:t>
            </a:r>
            <a:r>
              <a:rPr lang="en-CA" sz="1200" dirty="0" smtClean="0">
                <a:solidFill>
                  <a:srgbClr val="333333"/>
                </a:solidFill>
              </a:rPr>
              <a:t>departments facing steep cuts will have to put its capabilities and operations under the microscope.</a:t>
            </a:r>
            <a:endParaRPr lang="en-CA" sz="1400" dirty="0" smtClean="0">
              <a:solidFill>
                <a:srgbClr val="333333"/>
              </a:solidFill>
            </a:endParaRPr>
          </a:p>
        </p:txBody>
      </p:sp>
      <p:sp>
        <p:nvSpPr>
          <p:cNvPr id="7" name="Rectangle 6"/>
          <p:cNvSpPr/>
          <p:nvPr/>
        </p:nvSpPr>
        <p:spPr>
          <a:xfrm>
            <a:off x="691932" y="2319656"/>
            <a:ext cx="310101" cy="3021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rgbClr val="FF0000"/>
                </a:solidFill>
              </a:rPr>
              <a:t>X</a:t>
            </a:r>
            <a:endParaRPr lang="en-CA" b="1" dirty="0">
              <a:solidFill>
                <a:srgbClr val="FF0000"/>
              </a:solidFill>
            </a:endParaRPr>
          </a:p>
        </p:txBody>
      </p:sp>
      <p:sp>
        <p:nvSpPr>
          <p:cNvPr id="9" name="Rectangle 8"/>
          <p:cNvSpPr/>
          <p:nvPr/>
        </p:nvSpPr>
        <p:spPr>
          <a:xfrm>
            <a:off x="691933" y="3432235"/>
            <a:ext cx="310101" cy="3021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rgbClr val="FF0000"/>
                </a:solidFill>
              </a:rPr>
              <a:t>X</a:t>
            </a:r>
            <a:endParaRPr lang="en-CA" b="1" dirty="0">
              <a:solidFill>
                <a:srgbClr val="FF0000"/>
              </a:solidFill>
            </a:endParaRPr>
          </a:p>
        </p:txBody>
      </p:sp>
      <p:sp>
        <p:nvSpPr>
          <p:cNvPr id="11" name="Rectangle 10"/>
          <p:cNvSpPr/>
          <p:nvPr/>
        </p:nvSpPr>
        <p:spPr>
          <a:xfrm>
            <a:off x="691932" y="4795245"/>
            <a:ext cx="310101" cy="3021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rgbClr val="FF0000"/>
                </a:solidFill>
              </a:rPr>
              <a:t>X</a:t>
            </a:r>
            <a:endParaRPr lang="en-CA" b="1" dirty="0">
              <a:solidFill>
                <a:srgbClr val="FF0000"/>
              </a:solidFill>
            </a:endParaRPr>
          </a:p>
        </p:txBody>
      </p:sp>
      <p:sp>
        <p:nvSpPr>
          <p:cNvPr id="12" name="Rectangle 11"/>
          <p:cNvSpPr/>
          <p:nvPr/>
        </p:nvSpPr>
        <p:spPr>
          <a:xfrm>
            <a:off x="691931" y="5826622"/>
            <a:ext cx="310101" cy="3021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rgbClr val="FF0000"/>
                </a:solidFill>
              </a:rPr>
              <a:t>X</a:t>
            </a:r>
            <a:endParaRPr lang="en-CA" b="1" dirty="0">
              <a:solidFill>
                <a:srgbClr val="FF0000"/>
              </a:solidFill>
            </a:endParaRPr>
          </a:p>
        </p:txBody>
      </p:sp>
    </p:spTree>
    <p:extLst>
      <p:ext uri="{BB962C8B-B14F-4D97-AF65-F5344CB8AC3E}">
        <p14:creationId xmlns:p14="http://schemas.microsoft.com/office/powerpoint/2010/main" val="2044747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Info-Tech </a:t>
            </a:r>
            <a:r>
              <a:rPr lang="en-US" dirty="0" smtClean="0"/>
              <a:t>cost-cutting </a:t>
            </a:r>
            <a:r>
              <a:rPr lang="en-US" dirty="0"/>
              <a:t>methodology will help you achieve your mandate and realize tangible </a:t>
            </a:r>
            <a:r>
              <a:rPr lang="en-US" dirty="0" smtClean="0"/>
              <a:t>benefits</a:t>
            </a:r>
            <a:endParaRPr lang="en-CA" dirty="0"/>
          </a:p>
        </p:txBody>
      </p:sp>
      <p:sp>
        <p:nvSpPr>
          <p:cNvPr id="4" name="Rectangle 3"/>
          <p:cNvSpPr/>
          <p:nvPr/>
        </p:nvSpPr>
        <p:spPr>
          <a:xfrm>
            <a:off x="439797" y="1986736"/>
            <a:ext cx="3629699" cy="1604960"/>
          </a:xfrm>
          <a:prstGeom prst="rect">
            <a:avLst/>
          </a:prstGeom>
          <a:solidFill>
            <a:srgbClr val="F2F2F2"/>
          </a:solidFill>
          <a:ln>
            <a:noFill/>
          </a:ln>
          <a:effectLst>
            <a:outerShdw dist="127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5" name="Text Placeholder 2"/>
          <p:cNvSpPr>
            <a:spLocks noGrp="1"/>
          </p:cNvSpPr>
          <p:nvPr/>
        </p:nvSpPr>
        <p:spPr bwMode="auto">
          <a:xfrm>
            <a:off x="439797" y="1986736"/>
            <a:ext cx="3580966" cy="15121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marL="174625" indent="-174625" algn="l" rtl="0" eaLnBrk="0" fontAlgn="base" hangingPunct="0">
              <a:lnSpc>
                <a:spcPct val="100000"/>
              </a:lnSpc>
              <a:spcBef>
                <a:spcPts val="500"/>
              </a:spcBef>
              <a:spcAft>
                <a:spcPct val="0"/>
              </a:spcAft>
              <a:buClr>
                <a:schemeClr val="tx1"/>
              </a:buClr>
              <a:buSzPct val="120000"/>
              <a:buFont typeface="Arial" pitchFamily="34" charset="0"/>
              <a:buChar char="•"/>
              <a:defRPr sz="1200" kern="1200" baseline="0">
                <a:solidFill>
                  <a:schemeClr val="tx1"/>
                </a:solidFill>
                <a:latin typeface="+mn-lt"/>
                <a:ea typeface="+mn-ea"/>
                <a:cs typeface="+mn-cs"/>
              </a:defRPr>
            </a:lvl1pPr>
            <a:lvl2pPr marL="361950" indent="-180975" algn="l" rtl="0" eaLnBrk="0" fontAlgn="base" hangingPunct="0">
              <a:lnSpc>
                <a:spcPct val="100000"/>
              </a:lnSpc>
              <a:spcBef>
                <a:spcPts val="5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lnSpc>
                <a:spcPct val="100000"/>
              </a:lnSpc>
              <a:spcBef>
                <a:spcPts val="500"/>
              </a:spcBef>
              <a:spcAft>
                <a:spcPct val="0"/>
              </a:spcAft>
              <a:buClr>
                <a:schemeClr val="tx1"/>
              </a:buClr>
              <a:buSzPct val="100000"/>
              <a:buFont typeface="Arial" pitchFamily="34" charset="0"/>
              <a:buChar char="–"/>
              <a:defRPr sz="1200" kern="1200" baseline="0">
                <a:solidFill>
                  <a:schemeClr val="tx1"/>
                </a:solidFill>
                <a:latin typeface="+mn-lt"/>
                <a:ea typeface="+mn-ea"/>
                <a:cs typeface="+mn-cs"/>
              </a:defRPr>
            </a:lvl3pPr>
            <a:lvl4pPr marL="714375" indent="-171450" algn="l" rtl="0" eaLnBrk="0" fontAlgn="base" hangingPunct="0">
              <a:lnSpc>
                <a:spcPct val="100000"/>
              </a:lnSpc>
              <a:spcBef>
                <a:spcPts val="500"/>
              </a:spcBef>
              <a:spcAft>
                <a:spcPct val="0"/>
              </a:spcAft>
              <a:buClr>
                <a:schemeClr val="tx1"/>
              </a:buClr>
              <a:buSzPct val="100000"/>
              <a:buFont typeface="Wingdings" pitchFamily="2" charset="2"/>
              <a:buChar char="§"/>
              <a:defRPr sz="1200" kern="1200">
                <a:solidFill>
                  <a:schemeClr val="tx1"/>
                </a:solidFill>
                <a:latin typeface="+mn-lt"/>
                <a:ea typeface="+mn-ea"/>
                <a:cs typeface="+mn-cs"/>
              </a:defRPr>
            </a:lvl4pPr>
            <a:lvl5pPr marL="1614488" indent="-174625" algn="l" rtl="0" eaLnBrk="0" fontAlgn="base" hangingPunct="0">
              <a:lnSpc>
                <a:spcPts val="1350"/>
              </a:lnSpc>
              <a:spcBef>
                <a:spcPts val="500"/>
              </a:spcBef>
              <a:spcAft>
                <a:spcPct val="0"/>
              </a:spcAft>
              <a:buSzPct val="150000"/>
              <a:buFont typeface="Arial" pitchFamily="34" charset="0"/>
              <a:buChar char="◦"/>
              <a:tabLst/>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200"/>
              </a:spcAft>
              <a:buClr>
                <a:srgbClr val="333333"/>
              </a:buClr>
              <a:buFont typeface="Arial" pitchFamily="34" charset="0"/>
              <a:buNone/>
            </a:pPr>
            <a:r>
              <a:rPr lang="en-CA" b="1" dirty="0">
                <a:solidFill>
                  <a:srgbClr val="333333"/>
                </a:solidFill>
              </a:rPr>
              <a:t> </a:t>
            </a:r>
            <a:r>
              <a:rPr lang="en-CA" b="1" dirty="0" smtClean="0">
                <a:solidFill>
                  <a:srgbClr val="333333"/>
                </a:solidFill>
              </a:rPr>
              <a:t>         Reduce Costs</a:t>
            </a:r>
          </a:p>
          <a:p>
            <a:pPr marL="0" indent="0">
              <a:spcBef>
                <a:spcPts val="0"/>
              </a:spcBef>
              <a:buClr>
                <a:srgbClr val="333333"/>
              </a:buClr>
              <a:buNone/>
              <a:defRPr/>
            </a:pPr>
            <a:r>
              <a:rPr lang="en-US" dirty="0"/>
              <a:t>No one wants to cut costs. Yet, IT </a:t>
            </a:r>
            <a:r>
              <a:rPr lang="en-US" dirty="0" smtClean="0"/>
              <a:t>leaders </a:t>
            </a:r>
            <a:r>
              <a:rPr lang="en-US" dirty="0"/>
              <a:t>are obligated to contribute to organization-wide </a:t>
            </a:r>
            <a:r>
              <a:rPr lang="en-US" dirty="0" smtClean="0"/>
              <a:t>cost-cutting </a:t>
            </a:r>
            <a:r>
              <a:rPr lang="en-US" dirty="0"/>
              <a:t>efforts, and must continuously demonstrate fiscal responsibility.</a:t>
            </a:r>
            <a:endParaRPr lang="en-US" dirty="0">
              <a:solidFill>
                <a:srgbClr val="333333"/>
              </a:solidFill>
            </a:endParaRPr>
          </a:p>
        </p:txBody>
      </p:sp>
      <p:sp>
        <p:nvSpPr>
          <p:cNvPr id="6" name="Rectangle 5"/>
          <p:cNvSpPr/>
          <p:nvPr/>
        </p:nvSpPr>
        <p:spPr>
          <a:xfrm>
            <a:off x="439797" y="4239789"/>
            <a:ext cx="3629699" cy="1731798"/>
          </a:xfrm>
          <a:prstGeom prst="rect">
            <a:avLst/>
          </a:prstGeom>
          <a:solidFill>
            <a:srgbClr val="F2F2F2"/>
          </a:solidFill>
          <a:ln>
            <a:noFill/>
          </a:ln>
          <a:effectLst>
            <a:outerShdw dist="127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7" name="Text Placeholder 2"/>
          <p:cNvSpPr>
            <a:spLocks noGrp="1"/>
          </p:cNvSpPr>
          <p:nvPr/>
        </p:nvSpPr>
        <p:spPr bwMode="auto">
          <a:xfrm>
            <a:off x="439797" y="4239789"/>
            <a:ext cx="3580966" cy="15121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marL="174625" indent="-174625" algn="l" rtl="0" eaLnBrk="0" fontAlgn="base" hangingPunct="0">
              <a:lnSpc>
                <a:spcPct val="100000"/>
              </a:lnSpc>
              <a:spcBef>
                <a:spcPts val="500"/>
              </a:spcBef>
              <a:spcAft>
                <a:spcPct val="0"/>
              </a:spcAft>
              <a:buClr>
                <a:schemeClr val="tx1"/>
              </a:buClr>
              <a:buSzPct val="120000"/>
              <a:buFont typeface="Arial" pitchFamily="34" charset="0"/>
              <a:buChar char="•"/>
              <a:defRPr sz="1200" kern="1200" baseline="0">
                <a:solidFill>
                  <a:schemeClr val="tx1"/>
                </a:solidFill>
                <a:latin typeface="+mn-lt"/>
                <a:ea typeface="+mn-ea"/>
                <a:cs typeface="+mn-cs"/>
              </a:defRPr>
            </a:lvl1pPr>
            <a:lvl2pPr marL="361950" indent="-180975" algn="l" rtl="0" eaLnBrk="0" fontAlgn="base" hangingPunct="0">
              <a:lnSpc>
                <a:spcPct val="100000"/>
              </a:lnSpc>
              <a:spcBef>
                <a:spcPts val="5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lnSpc>
                <a:spcPct val="100000"/>
              </a:lnSpc>
              <a:spcBef>
                <a:spcPts val="500"/>
              </a:spcBef>
              <a:spcAft>
                <a:spcPct val="0"/>
              </a:spcAft>
              <a:buClr>
                <a:schemeClr val="tx1"/>
              </a:buClr>
              <a:buSzPct val="100000"/>
              <a:buFont typeface="Arial" pitchFamily="34" charset="0"/>
              <a:buChar char="–"/>
              <a:defRPr sz="1200" kern="1200" baseline="0">
                <a:solidFill>
                  <a:schemeClr val="tx1"/>
                </a:solidFill>
                <a:latin typeface="+mn-lt"/>
                <a:ea typeface="+mn-ea"/>
                <a:cs typeface="+mn-cs"/>
              </a:defRPr>
            </a:lvl3pPr>
            <a:lvl4pPr marL="714375" indent="-171450" algn="l" rtl="0" eaLnBrk="0" fontAlgn="base" hangingPunct="0">
              <a:lnSpc>
                <a:spcPct val="100000"/>
              </a:lnSpc>
              <a:spcBef>
                <a:spcPts val="500"/>
              </a:spcBef>
              <a:spcAft>
                <a:spcPct val="0"/>
              </a:spcAft>
              <a:buClr>
                <a:schemeClr val="tx1"/>
              </a:buClr>
              <a:buSzPct val="100000"/>
              <a:buFont typeface="Wingdings" pitchFamily="2" charset="2"/>
              <a:buChar char="§"/>
              <a:defRPr sz="1200" kern="1200">
                <a:solidFill>
                  <a:schemeClr val="tx1"/>
                </a:solidFill>
                <a:latin typeface="+mn-lt"/>
                <a:ea typeface="+mn-ea"/>
                <a:cs typeface="+mn-cs"/>
              </a:defRPr>
            </a:lvl4pPr>
            <a:lvl5pPr marL="1614488" indent="-174625" algn="l" rtl="0" eaLnBrk="0" fontAlgn="base" hangingPunct="0">
              <a:lnSpc>
                <a:spcPts val="1350"/>
              </a:lnSpc>
              <a:spcBef>
                <a:spcPts val="500"/>
              </a:spcBef>
              <a:spcAft>
                <a:spcPct val="0"/>
              </a:spcAft>
              <a:buSzPct val="150000"/>
              <a:buFont typeface="Arial" pitchFamily="34" charset="0"/>
              <a:buChar char="◦"/>
              <a:tabLst/>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Clr>
                <a:srgbClr val="333333"/>
              </a:buClr>
              <a:buFont typeface="Arial" pitchFamily="34" charset="0"/>
              <a:buNone/>
            </a:pPr>
            <a:r>
              <a:rPr lang="en-CA" b="1" dirty="0" smtClean="0">
                <a:solidFill>
                  <a:srgbClr val="333333"/>
                </a:solidFill>
              </a:rPr>
              <a:t>            Protect IT’s Core Capabilities and the   </a:t>
            </a:r>
          </a:p>
          <a:p>
            <a:pPr marL="0" indent="0">
              <a:spcBef>
                <a:spcPts val="0"/>
              </a:spcBef>
              <a:spcAft>
                <a:spcPts val="0"/>
              </a:spcAft>
              <a:buClr>
                <a:srgbClr val="333333"/>
              </a:buClr>
              <a:buFont typeface="Arial" pitchFamily="34" charset="0"/>
              <a:buNone/>
            </a:pPr>
            <a:r>
              <a:rPr lang="en-CA" b="1" dirty="0">
                <a:solidFill>
                  <a:srgbClr val="333333"/>
                </a:solidFill>
              </a:rPr>
              <a:t> </a:t>
            </a:r>
            <a:r>
              <a:rPr lang="en-CA" b="1" dirty="0" smtClean="0">
                <a:solidFill>
                  <a:srgbClr val="333333"/>
                </a:solidFill>
              </a:rPr>
              <a:t>           Business User</a:t>
            </a:r>
          </a:p>
          <a:p>
            <a:pPr marL="0" indent="0">
              <a:spcBef>
                <a:spcPts val="0"/>
              </a:spcBef>
              <a:spcAft>
                <a:spcPts val="0"/>
              </a:spcAft>
              <a:buClr>
                <a:srgbClr val="333333"/>
              </a:buClr>
              <a:buFont typeface="Arial" pitchFamily="34" charset="0"/>
              <a:buNone/>
            </a:pPr>
            <a:endParaRPr lang="en-CA" b="1" dirty="0" smtClean="0">
              <a:solidFill>
                <a:srgbClr val="333333"/>
              </a:solidFill>
            </a:endParaRPr>
          </a:p>
          <a:p>
            <a:pPr marL="0" indent="0">
              <a:spcBef>
                <a:spcPts val="0"/>
              </a:spcBef>
              <a:buClr>
                <a:srgbClr val="333333"/>
              </a:buClr>
              <a:buNone/>
              <a:defRPr/>
            </a:pPr>
            <a:r>
              <a:rPr lang="en-US" dirty="0"/>
              <a:t>Consulting business stakeholders at key intervals in the process will ensure that you understand how potential IT cost cuts will impact the organization as a whole.</a:t>
            </a:r>
            <a:endParaRPr lang="en-US" dirty="0">
              <a:solidFill>
                <a:srgbClr val="333333"/>
              </a:solidFill>
            </a:endParaRPr>
          </a:p>
        </p:txBody>
      </p:sp>
      <p:sp>
        <p:nvSpPr>
          <p:cNvPr id="9" name="Rectangle 8"/>
          <p:cNvSpPr/>
          <p:nvPr/>
        </p:nvSpPr>
        <p:spPr>
          <a:xfrm>
            <a:off x="5135361" y="1986736"/>
            <a:ext cx="3629699" cy="1604960"/>
          </a:xfrm>
          <a:prstGeom prst="rect">
            <a:avLst/>
          </a:prstGeom>
          <a:solidFill>
            <a:srgbClr val="F2F2F2"/>
          </a:solidFill>
          <a:ln>
            <a:noFill/>
          </a:ln>
          <a:effectLst>
            <a:outerShdw dist="127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0" name="Text Placeholder 2"/>
          <p:cNvSpPr>
            <a:spLocks noGrp="1"/>
          </p:cNvSpPr>
          <p:nvPr/>
        </p:nvSpPr>
        <p:spPr bwMode="auto">
          <a:xfrm>
            <a:off x="5135361" y="2033132"/>
            <a:ext cx="3580966" cy="15121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marL="174625" indent="-174625" algn="l" rtl="0" eaLnBrk="0" fontAlgn="base" hangingPunct="0">
              <a:lnSpc>
                <a:spcPct val="100000"/>
              </a:lnSpc>
              <a:spcBef>
                <a:spcPts val="500"/>
              </a:spcBef>
              <a:spcAft>
                <a:spcPct val="0"/>
              </a:spcAft>
              <a:buClr>
                <a:schemeClr val="tx1"/>
              </a:buClr>
              <a:buSzPct val="120000"/>
              <a:buFont typeface="Arial" pitchFamily="34" charset="0"/>
              <a:buChar char="•"/>
              <a:defRPr sz="1200" kern="1200" baseline="0">
                <a:solidFill>
                  <a:schemeClr val="tx1"/>
                </a:solidFill>
                <a:latin typeface="+mn-lt"/>
                <a:ea typeface="+mn-ea"/>
                <a:cs typeface="+mn-cs"/>
              </a:defRPr>
            </a:lvl1pPr>
            <a:lvl2pPr marL="361950" indent="-180975" algn="l" rtl="0" eaLnBrk="0" fontAlgn="base" hangingPunct="0">
              <a:lnSpc>
                <a:spcPct val="100000"/>
              </a:lnSpc>
              <a:spcBef>
                <a:spcPts val="5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lnSpc>
                <a:spcPct val="100000"/>
              </a:lnSpc>
              <a:spcBef>
                <a:spcPts val="500"/>
              </a:spcBef>
              <a:spcAft>
                <a:spcPct val="0"/>
              </a:spcAft>
              <a:buClr>
                <a:schemeClr val="tx1"/>
              </a:buClr>
              <a:buSzPct val="100000"/>
              <a:buFont typeface="Arial" pitchFamily="34" charset="0"/>
              <a:buChar char="–"/>
              <a:defRPr sz="1200" kern="1200" baseline="0">
                <a:solidFill>
                  <a:schemeClr val="tx1"/>
                </a:solidFill>
                <a:latin typeface="+mn-lt"/>
                <a:ea typeface="+mn-ea"/>
                <a:cs typeface="+mn-cs"/>
              </a:defRPr>
            </a:lvl3pPr>
            <a:lvl4pPr marL="714375" indent="-171450" algn="l" rtl="0" eaLnBrk="0" fontAlgn="base" hangingPunct="0">
              <a:lnSpc>
                <a:spcPct val="100000"/>
              </a:lnSpc>
              <a:spcBef>
                <a:spcPts val="500"/>
              </a:spcBef>
              <a:spcAft>
                <a:spcPct val="0"/>
              </a:spcAft>
              <a:buClr>
                <a:schemeClr val="tx1"/>
              </a:buClr>
              <a:buSzPct val="100000"/>
              <a:buFont typeface="Wingdings" pitchFamily="2" charset="2"/>
              <a:buChar char="§"/>
              <a:defRPr sz="1200" kern="1200">
                <a:solidFill>
                  <a:schemeClr val="tx1"/>
                </a:solidFill>
                <a:latin typeface="+mn-lt"/>
                <a:ea typeface="+mn-ea"/>
                <a:cs typeface="+mn-cs"/>
              </a:defRPr>
            </a:lvl4pPr>
            <a:lvl5pPr marL="1614488" indent="-174625" algn="l" rtl="0" eaLnBrk="0" fontAlgn="base" hangingPunct="0">
              <a:lnSpc>
                <a:spcPts val="1350"/>
              </a:lnSpc>
              <a:spcBef>
                <a:spcPts val="500"/>
              </a:spcBef>
              <a:spcAft>
                <a:spcPct val="0"/>
              </a:spcAft>
              <a:buSzPct val="150000"/>
              <a:buFont typeface="Arial" pitchFamily="34" charset="0"/>
              <a:buChar char="◦"/>
              <a:tabLst/>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200"/>
              </a:spcAft>
              <a:buClr>
                <a:srgbClr val="333333"/>
              </a:buClr>
              <a:buFont typeface="Arial" pitchFamily="34" charset="0"/>
              <a:buNone/>
            </a:pPr>
            <a:r>
              <a:rPr lang="en-CA" b="1" dirty="0" smtClean="0">
                <a:solidFill>
                  <a:srgbClr val="333333"/>
                </a:solidFill>
              </a:rPr>
              <a:t>         Get Business Users in Your Corner</a:t>
            </a:r>
          </a:p>
          <a:p>
            <a:pPr marL="0" indent="0">
              <a:spcBef>
                <a:spcPts val="0"/>
              </a:spcBef>
              <a:buClr>
                <a:srgbClr val="333333"/>
              </a:buClr>
              <a:buNone/>
              <a:defRPr/>
            </a:pPr>
            <a:r>
              <a:rPr lang="en-US" dirty="0" smtClean="0"/>
              <a:t>Your business users are your customers and they will feel the impacts of IT cost cuts most. Effectively </a:t>
            </a:r>
            <a:r>
              <a:rPr lang="en-US" dirty="0"/>
              <a:t>communicating </a:t>
            </a:r>
            <a:r>
              <a:rPr lang="en-US" dirty="0" smtClean="0"/>
              <a:t>the implications of cost cuts to </a:t>
            </a:r>
            <a:r>
              <a:rPr lang="en-US" dirty="0"/>
              <a:t>key business stakeholders can help turn them into your biggest boardroom advocates. </a:t>
            </a:r>
            <a:endParaRPr lang="en-US" dirty="0">
              <a:solidFill>
                <a:srgbClr val="333333"/>
              </a:solidFill>
            </a:endParaRPr>
          </a:p>
        </p:txBody>
      </p:sp>
      <p:sp>
        <p:nvSpPr>
          <p:cNvPr id="11" name="Rectangle 10"/>
          <p:cNvSpPr/>
          <p:nvPr/>
        </p:nvSpPr>
        <p:spPr>
          <a:xfrm>
            <a:off x="5135361" y="4239789"/>
            <a:ext cx="3629699" cy="1731798"/>
          </a:xfrm>
          <a:prstGeom prst="rect">
            <a:avLst/>
          </a:prstGeom>
          <a:solidFill>
            <a:srgbClr val="F2F2F2"/>
          </a:solidFill>
          <a:ln>
            <a:noFill/>
          </a:ln>
          <a:effectLst>
            <a:outerShdw dist="127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2" name="Text Placeholder 2"/>
          <p:cNvSpPr>
            <a:spLocks noGrp="1"/>
          </p:cNvSpPr>
          <p:nvPr/>
        </p:nvSpPr>
        <p:spPr bwMode="auto">
          <a:xfrm>
            <a:off x="5135361" y="4296605"/>
            <a:ext cx="3580966" cy="16749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marL="174625" indent="-174625" algn="l" rtl="0" eaLnBrk="0" fontAlgn="base" hangingPunct="0">
              <a:lnSpc>
                <a:spcPct val="100000"/>
              </a:lnSpc>
              <a:spcBef>
                <a:spcPts val="500"/>
              </a:spcBef>
              <a:spcAft>
                <a:spcPct val="0"/>
              </a:spcAft>
              <a:buClr>
                <a:schemeClr val="tx1"/>
              </a:buClr>
              <a:buSzPct val="120000"/>
              <a:buFont typeface="Arial" pitchFamily="34" charset="0"/>
              <a:buChar char="•"/>
              <a:defRPr sz="1200" kern="1200" baseline="0">
                <a:solidFill>
                  <a:schemeClr val="tx1"/>
                </a:solidFill>
                <a:latin typeface="+mn-lt"/>
                <a:ea typeface="+mn-ea"/>
                <a:cs typeface="+mn-cs"/>
              </a:defRPr>
            </a:lvl1pPr>
            <a:lvl2pPr marL="361950" indent="-180975" algn="l" rtl="0" eaLnBrk="0" fontAlgn="base" hangingPunct="0">
              <a:lnSpc>
                <a:spcPct val="100000"/>
              </a:lnSpc>
              <a:spcBef>
                <a:spcPts val="5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lnSpc>
                <a:spcPct val="100000"/>
              </a:lnSpc>
              <a:spcBef>
                <a:spcPts val="500"/>
              </a:spcBef>
              <a:spcAft>
                <a:spcPct val="0"/>
              </a:spcAft>
              <a:buClr>
                <a:schemeClr val="tx1"/>
              </a:buClr>
              <a:buSzPct val="100000"/>
              <a:buFont typeface="Arial" pitchFamily="34" charset="0"/>
              <a:buChar char="–"/>
              <a:defRPr sz="1200" kern="1200" baseline="0">
                <a:solidFill>
                  <a:schemeClr val="tx1"/>
                </a:solidFill>
                <a:latin typeface="+mn-lt"/>
                <a:ea typeface="+mn-ea"/>
                <a:cs typeface="+mn-cs"/>
              </a:defRPr>
            </a:lvl3pPr>
            <a:lvl4pPr marL="714375" indent="-171450" algn="l" rtl="0" eaLnBrk="0" fontAlgn="base" hangingPunct="0">
              <a:lnSpc>
                <a:spcPct val="100000"/>
              </a:lnSpc>
              <a:spcBef>
                <a:spcPts val="500"/>
              </a:spcBef>
              <a:spcAft>
                <a:spcPct val="0"/>
              </a:spcAft>
              <a:buClr>
                <a:schemeClr val="tx1"/>
              </a:buClr>
              <a:buSzPct val="100000"/>
              <a:buFont typeface="Wingdings" pitchFamily="2" charset="2"/>
              <a:buChar char="§"/>
              <a:defRPr sz="1200" kern="1200">
                <a:solidFill>
                  <a:schemeClr val="tx1"/>
                </a:solidFill>
                <a:latin typeface="+mn-lt"/>
                <a:ea typeface="+mn-ea"/>
                <a:cs typeface="+mn-cs"/>
              </a:defRPr>
            </a:lvl4pPr>
            <a:lvl5pPr marL="1614488" indent="-174625" algn="l" rtl="0" eaLnBrk="0" fontAlgn="base" hangingPunct="0">
              <a:lnSpc>
                <a:spcPts val="1350"/>
              </a:lnSpc>
              <a:spcBef>
                <a:spcPts val="500"/>
              </a:spcBef>
              <a:spcAft>
                <a:spcPct val="0"/>
              </a:spcAft>
              <a:buSzPct val="150000"/>
              <a:buFont typeface="Arial" pitchFamily="34" charset="0"/>
              <a:buChar char="◦"/>
              <a:tabLst/>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200"/>
              </a:spcAft>
              <a:buClr>
                <a:srgbClr val="333333"/>
              </a:buClr>
              <a:buFont typeface="Arial" pitchFamily="34" charset="0"/>
              <a:buNone/>
            </a:pPr>
            <a:r>
              <a:rPr lang="en-CA" b="1" dirty="0" smtClean="0">
                <a:solidFill>
                  <a:srgbClr val="333333"/>
                </a:solidFill>
              </a:rPr>
              <a:t>           Don’t Do More Than You Need To</a:t>
            </a:r>
          </a:p>
          <a:p>
            <a:pPr marL="0" indent="0">
              <a:spcBef>
                <a:spcPts val="0"/>
              </a:spcBef>
              <a:buClr>
                <a:srgbClr val="333333"/>
              </a:buClr>
              <a:buNone/>
              <a:defRPr/>
            </a:pPr>
            <a:r>
              <a:rPr lang="en-US" dirty="0"/>
              <a:t>Too often, IT </a:t>
            </a:r>
            <a:r>
              <a:rPr lang="en-US" dirty="0" smtClean="0"/>
              <a:t>leaders </a:t>
            </a:r>
            <a:r>
              <a:rPr lang="en-US" dirty="0"/>
              <a:t>begin making cuts without truly understanding the internal and external drivers behind the mandate. Investing a little bit of time at the outset to understand the magnitude and urgency of the cuts will ensure that you don’t select initiatives that are misaligned with your mandate.</a:t>
            </a:r>
            <a:endParaRPr lang="en-US" dirty="0">
              <a:solidFill>
                <a:srgbClr val="333333"/>
              </a:solidFill>
            </a:endParaRPr>
          </a:p>
        </p:txBody>
      </p:sp>
      <p:sp>
        <p:nvSpPr>
          <p:cNvPr id="13" name="TextBox 12"/>
          <p:cNvSpPr txBox="1"/>
          <p:nvPr/>
        </p:nvSpPr>
        <p:spPr>
          <a:xfrm>
            <a:off x="324468" y="1276865"/>
            <a:ext cx="8276530" cy="369332"/>
          </a:xfrm>
          <a:prstGeom prst="rect">
            <a:avLst/>
          </a:prstGeom>
          <a:noFill/>
        </p:spPr>
        <p:txBody>
          <a:bodyPr wrap="square" rtlCol="0">
            <a:spAutoFit/>
          </a:bodyPr>
          <a:lstStyle/>
          <a:p>
            <a:r>
              <a:rPr lang="en-CA" b="1" dirty="0" smtClean="0">
                <a:solidFill>
                  <a:srgbClr val="29475F"/>
                </a:solidFill>
              </a:rPr>
              <a:t>Benefits of the Info-Tech Cost-Cutting Program:</a:t>
            </a:r>
            <a:endParaRPr lang="en-CA" b="1" dirty="0">
              <a:solidFill>
                <a:srgbClr val="29475F"/>
              </a:solidFill>
            </a:endParaRPr>
          </a:p>
        </p:txBody>
      </p:sp>
      <p:grpSp>
        <p:nvGrpSpPr>
          <p:cNvPr id="26" name="Group 25"/>
          <p:cNvGrpSpPr/>
          <p:nvPr/>
        </p:nvGrpSpPr>
        <p:grpSpPr>
          <a:xfrm>
            <a:off x="189470" y="1799211"/>
            <a:ext cx="699870" cy="670698"/>
            <a:chOff x="-1581665" y="1646197"/>
            <a:chExt cx="699870" cy="670698"/>
          </a:xfrm>
        </p:grpSpPr>
        <p:sp>
          <p:nvSpPr>
            <p:cNvPr id="15" name="Oval 14"/>
            <p:cNvSpPr/>
            <p:nvPr/>
          </p:nvSpPr>
          <p:spPr>
            <a:xfrm>
              <a:off x="-1581665" y="1646197"/>
              <a:ext cx="642551" cy="670698"/>
            </a:xfrm>
            <a:prstGeom prst="ellipse">
              <a:avLst/>
            </a:prstGeom>
            <a:solidFill>
              <a:srgbClr val="D9A2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Box 13"/>
            <p:cNvSpPr txBox="1"/>
            <p:nvPr/>
          </p:nvSpPr>
          <p:spPr>
            <a:xfrm>
              <a:off x="-1466681" y="1704547"/>
              <a:ext cx="584886" cy="553998"/>
            </a:xfrm>
            <a:prstGeom prst="rect">
              <a:avLst/>
            </a:prstGeom>
            <a:noFill/>
          </p:spPr>
          <p:txBody>
            <a:bodyPr wrap="square" rtlCol="0">
              <a:spAutoFit/>
            </a:bodyPr>
            <a:lstStyle/>
            <a:p>
              <a:r>
                <a:rPr lang="en-CA" sz="3000" b="1" dirty="0" smtClean="0">
                  <a:solidFill>
                    <a:srgbClr val="29475F"/>
                  </a:solidFill>
                </a:rPr>
                <a:t>A</a:t>
              </a:r>
              <a:endParaRPr lang="en-CA" sz="3000" b="1" dirty="0">
                <a:solidFill>
                  <a:srgbClr val="29475F"/>
                </a:solidFill>
              </a:endParaRPr>
            </a:p>
          </p:txBody>
        </p:sp>
      </p:grpSp>
      <p:grpSp>
        <p:nvGrpSpPr>
          <p:cNvPr id="27" name="Group 26"/>
          <p:cNvGrpSpPr/>
          <p:nvPr/>
        </p:nvGrpSpPr>
        <p:grpSpPr>
          <a:xfrm>
            <a:off x="4872681" y="1799208"/>
            <a:ext cx="699870" cy="670698"/>
            <a:chOff x="-1581665" y="1646197"/>
            <a:chExt cx="699870" cy="670698"/>
          </a:xfrm>
        </p:grpSpPr>
        <p:sp>
          <p:nvSpPr>
            <p:cNvPr id="28" name="Oval 27"/>
            <p:cNvSpPr/>
            <p:nvPr/>
          </p:nvSpPr>
          <p:spPr>
            <a:xfrm>
              <a:off x="-1581665" y="1646197"/>
              <a:ext cx="642551" cy="670698"/>
            </a:xfrm>
            <a:prstGeom prst="ellipse">
              <a:avLst/>
            </a:prstGeom>
            <a:solidFill>
              <a:srgbClr val="D9A2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TextBox 28"/>
            <p:cNvSpPr txBox="1"/>
            <p:nvPr/>
          </p:nvSpPr>
          <p:spPr>
            <a:xfrm>
              <a:off x="-1466681" y="1704547"/>
              <a:ext cx="584886" cy="553998"/>
            </a:xfrm>
            <a:prstGeom prst="rect">
              <a:avLst/>
            </a:prstGeom>
            <a:noFill/>
          </p:spPr>
          <p:txBody>
            <a:bodyPr wrap="square" rtlCol="0">
              <a:spAutoFit/>
            </a:bodyPr>
            <a:lstStyle/>
            <a:p>
              <a:r>
                <a:rPr lang="en-CA" sz="3000" b="1" dirty="0" smtClean="0">
                  <a:solidFill>
                    <a:srgbClr val="29475F"/>
                  </a:solidFill>
                </a:rPr>
                <a:t>B</a:t>
              </a:r>
              <a:endParaRPr lang="en-CA" sz="3000" b="1" dirty="0">
                <a:solidFill>
                  <a:srgbClr val="29475F"/>
                </a:solidFill>
              </a:endParaRPr>
            </a:p>
          </p:txBody>
        </p:sp>
      </p:grpSp>
      <p:grpSp>
        <p:nvGrpSpPr>
          <p:cNvPr id="30" name="Group 29"/>
          <p:cNvGrpSpPr/>
          <p:nvPr/>
        </p:nvGrpSpPr>
        <p:grpSpPr>
          <a:xfrm>
            <a:off x="189470" y="4002833"/>
            <a:ext cx="699870" cy="670698"/>
            <a:chOff x="-1581665" y="1646197"/>
            <a:chExt cx="699870" cy="670698"/>
          </a:xfrm>
        </p:grpSpPr>
        <p:sp>
          <p:nvSpPr>
            <p:cNvPr id="31" name="Oval 30"/>
            <p:cNvSpPr/>
            <p:nvPr/>
          </p:nvSpPr>
          <p:spPr>
            <a:xfrm>
              <a:off x="-1581665" y="1646197"/>
              <a:ext cx="642551" cy="670698"/>
            </a:xfrm>
            <a:prstGeom prst="ellipse">
              <a:avLst/>
            </a:prstGeom>
            <a:solidFill>
              <a:srgbClr val="D9A2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TextBox 31"/>
            <p:cNvSpPr txBox="1"/>
            <p:nvPr/>
          </p:nvSpPr>
          <p:spPr>
            <a:xfrm>
              <a:off x="-1466681" y="1704547"/>
              <a:ext cx="584886" cy="553998"/>
            </a:xfrm>
            <a:prstGeom prst="rect">
              <a:avLst/>
            </a:prstGeom>
            <a:noFill/>
          </p:spPr>
          <p:txBody>
            <a:bodyPr wrap="square" rtlCol="0">
              <a:spAutoFit/>
            </a:bodyPr>
            <a:lstStyle/>
            <a:p>
              <a:r>
                <a:rPr lang="en-CA" sz="3000" b="1" dirty="0" smtClean="0">
                  <a:solidFill>
                    <a:srgbClr val="29475F"/>
                  </a:solidFill>
                </a:rPr>
                <a:t>C</a:t>
              </a:r>
              <a:endParaRPr lang="en-CA" sz="3000" b="1" dirty="0">
                <a:solidFill>
                  <a:srgbClr val="29475F"/>
                </a:solidFill>
              </a:endParaRPr>
            </a:p>
          </p:txBody>
        </p:sp>
      </p:grpSp>
      <p:grpSp>
        <p:nvGrpSpPr>
          <p:cNvPr id="33" name="Group 32"/>
          <p:cNvGrpSpPr/>
          <p:nvPr/>
        </p:nvGrpSpPr>
        <p:grpSpPr>
          <a:xfrm>
            <a:off x="4872681" y="4002833"/>
            <a:ext cx="699870" cy="670698"/>
            <a:chOff x="-1581665" y="1646197"/>
            <a:chExt cx="699870" cy="670698"/>
          </a:xfrm>
        </p:grpSpPr>
        <p:sp>
          <p:nvSpPr>
            <p:cNvPr id="34" name="Oval 33"/>
            <p:cNvSpPr/>
            <p:nvPr/>
          </p:nvSpPr>
          <p:spPr>
            <a:xfrm>
              <a:off x="-1581665" y="1646197"/>
              <a:ext cx="642551" cy="670698"/>
            </a:xfrm>
            <a:prstGeom prst="ellipse">
              <a:avLst/>
            </a:prstGeom>
            <a:solidFill>
              <a:srgbClr val="D9A2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TextBox 34"/>
            <p:cNvSpPr txBox="1"/>
            <p:nvPr/>
          </p:nvSpPr>
          <p:spPr>
            <a:xfrm>
              <a:off x="-1466681" y="1704547"/>
              <a:ext cx="584886" cy="553998"/>
            </a:xfrm>
            <a:prstGeom prst="rect">
              <a:avLst/>
            </a:prstGeom>
            <a:noFill/>
          </p:spPr>
          <p:txBody>
            <a:bodyPr wrap="square" rtlCol="0">
              <a:spAutoFit/>
            </a:bodyPr>
            <a:lstStyle/>
            <a:p>
              <a:r>
                <a:rPr lang="en-CA" sz="3000" b="1" dirty="0" smtClean="0">
                  <a:solidFill>
                    <a:srgbClr val="29475F"/>
                  </a:solidFill>
                </a:rPr>
                <a:t>D</a:t>
              </a:r>
              <a:endParaRPr lang="en-CA" sz="3000" b="1" dirty="0">
                <a:solidFill>
                  <a:srgbClr val="29475F"/>
                </a:solidFill>
              </a:endParaRPr>
            </a:p>
          </p:txBody>
        </p:sp>
      </p:grpSp>
    </p:spTree>
    <p:extLst>
      <p:ext uri="{BB962C8B-B14F-4D97-AF65-F5344CB8AC3E}">
        <p14:creationId xmlns:p14="http://schemas.microsoft.com/office/powerpoint/2010/main" val="19776855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heme/theme1.xml><?xml version="1.0" encoding="utf-8"?>
<a:theme xmlns:a="http://schemas.openxmlformats.org/drawingml/2006/main" name="Theme1">
  <a:themeElements>
    <a:clrScheme name="Flourish">
      <a:dk1>
        <a:srgbClr val="333333"/>
      </a:dk1>
      <a:lt1>
        <a:srgbClr val="FFFFFF"/>
      </a:lt1>
      <a:dk2>
        <a:srgbClr val="333333"/>
      </a:dk2>
      <a:lt2>
        <a:srgbClr val="FFFFFF"/>
      </a:lt2>
      <a:accent1>
        <a:srgbClr val="29475F"/>
      </a:accent1>
      <a:accent2>
        <a:srgbClr val="D9A210"/>
      </a:accent2>
      <a:accent3>
        <a:srgbClr val="7CADD4"/>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outerShdw dist="12700" dir="2700000" algn="ctr" rotWithShape="0">
            <a:srgbClr val="000000">
              <a:alpha val="20000"/>
            </a:srgb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3_Theme1">
  <a:themeElements>
    <a:clrScheme name="Flourish">
      <a:dk1>
        <a:srgbClr val="333333"/>
      </a:dk1>
      <a:lt1>
        <a:srgbClr val="FFFFFF"/>
      </a:lt1>
      <a:dk2>
        <a:srgbClr val="333333"/>
      </a:dk2>
      <a:lt2>
        <a:srgbClr val="FFFFFF"/>
      </a:lt2>
      <a:accent1>
        <a:srgbClr val="29475F"/>
      </a:accent1>
      <a:accent2>
        <a:srgbClr val="D9A210"/>
      </a:accent2>
      <a:accent3>
        <a:srgbClr val="7CADD4"/>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3.xml><?xml version="1.0" encoding="utf-8"?>
<a:theme xmlns:a="http://schemas.openxmlformats.org/drawingml/2006/main" name="2_Theme1">
  <a:themeElements>
    <a:clrScheme name="Flourish">
      <a:dk1>
        <a:srgbClr val="333333"/>
      </a:dk1>
      <a:lt1>
        <a:srgbClr val="FFFFFF"/>
      </a:lt1>
      <a:dk2>
        <a:srgbClr val="333333"/>
      </a:dk2>
      <a:lt2>
        <a:srgbClr val="FFFFFF"/>
      </a:lt2>
      <a:accent1>
        <a:srgbClr val="29475F"/>
      </a:accent1>
      <a:accent2>
        <a:srgbClr val="D9A210"/>
      </a:accent2>
      <a:accent3>
        <a:srgbClr val="7CADD4"/>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3375</Words>
  <Application>Microsoft Office PowerPoint</Application>
  <PresentationFormat>On-screen Show (4:3)</PresentationFormat>
  <Paragraphs>337</Paragraphs>
  <Slides>20</Slides>
  <Notes>9</Notes>
  <HiddenSlides>0</HiddenSlides>
  <MMClips>0</MMClips>
  <ScaleCrop>false</ScaleCrop>
  <HeadingPairs>
    <vt:vector size="8" baseType="variant">
      <vt:variant>
        <vt:lpstr>Fonts Used</vt:lpstr>
      </vt:variant>
      <vt:variant>
        <vt:i4>7</vt:i4>
      </vt:variant>
      <vt:variant>
        <vt:lpstr>Theme</vt:lpstr>
      </vt:variant>
      <vt:variant>
        <vt:i4>3</vt:i4>
      </vt:variant>
      <vt:variant>
        <vt:lpstr>Slide Titles</vt:lpstr>
      </vt:variant>
      <vt:variant>
        <vt:i4>20</vt:i4>
      </vt:variant>
      <vt:variant>
        <vt:lpstr>Custom Shows</vt:lpstr>
      </vt:variant>
      <vt:variant>
        <vt:i4>1</vt:i4>
      </vt:variant>
    </vt:vector>
  </HeadingPairs>
  <TitlesOfParts>
    <vt:vector size="31" baseType="lpstr">
      <vt:lpstr>Arial</vt:lpstr>
      <vt:lpstr>Calibri</vt:lpstr>
      <vt:lpstr>Georgia</vt:lpstr>
      <vt:lpstr>Open Sans</vt:lpstr>
      <vt:lpstr>Roboto Slab Bold</vt:lpstr>
      <vt:lpstr>Times New Roman</vt:lpstr>
      <vt:lpstr>Wingdings</vt:lpstr>
      <vt:lpstr>Theme1</vt:lpstr>
      <vt:lpstr>3_Theme1</vt:lpstr>
      <vt:lpstr>2_Theme1</vt:lpstr>
      <vt:lpstr>PowerPoint Presentation</vt:lpstr>
      <vt:lpstr>PowerPoint Presentation</vt:lpstr>
      <vt:lpstr>Executive summary</vt:lpstr>
      <vt:lpstr>Info-Tech’s cost-cutting insights</vt:lpstr>
      <vt:lpstr>CIOs are bracing for austerity once again</vt:lpstr>
      <vt:lpstr>If you haven’t felt the pinch yet, you may be feeling it soon</vt:lpstr>
      <vt:lpstr>CIOs are being asked to do more with less</vt:lpstr>
      <vt:lpstr>Don’t make these common cost-cutting mistakes</vt:lpstr>
      <vt:lpstr>The Info-Tech cost-cutting methodology will help you achieve your mandate and realize tangible benefits</vt:lpstr>
      <vt:lpstr>Follow these five steps to select the cost-cutting initiatives that get you the savings you need – without sinking the ship</vt:lpstr>
      <vt:lpstr>Follow these five steps to select the cost-cutting initiatives that get you the savings you need – without sinking the ship</vt:lpstr>
      <vt:lpstr>IT cost cuts are everyone’s cost cuts</vt:lpstr>
      <vt:lpstr>Make sure your aim is true before pulling the trigger on IT cost cuts</vt:lpstr>
      <vt:lpstr>Don’t prune dead trees – cut them down</vt:lpstr>
      <vt:lpstr>How we make this process easier</vt:lpstr>
      <vt:lpstr>Our methodology in action</vt:lpstr>
      <vt:lpstr>Our methodology in action (continued)</vt:lpstr>
      <vt:lpstr>Info-Tech offers various levels of support to best suit your needs</vt:lpstr>
      <vt:lpstr>Minimize the Damage of IT Cost Cuts – project overview</vt:lpstr>
      <vt:lpstr>Workshop overview </vt:lpstr>
      <vt:lpstr>Custom Show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2016-10-07T18:36:28Z</dcterms:created>
  <dcterms:modified xsi:type="dcterms:W3CDTF">2016-10-07T18:56:43Z</dcterms:modified>
</cp:coreProperties>
</file>