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6"/>
  </p:notesMasterIdLst>
  <p:handoutMasterIdLst>
    <p:handoutMasterId r:id="rId17"/>
  </p:handoutMasterIdLst>
  <p:sldIdLst>
    <p:sldId id="278" r:id="rId2"/>
    <p:sldId id="647" r:id="rId3"/>
    <p:sldId id="648" r:id="rId4"/>
    <p:sldId id="649" r:id="rId5"/>
    <p:sldId id="676" r:id="rId6"/>
    <p:sldId id="651" r:id="rId7"/>
    <p:sldId id="652" r:id="rId8"/>
    <p:sldId id="654" r:id="rId9"/>
    <p:sldId id="759" r:id="rId10"/>
    <p:sldId id="485" r:id="rId11"/>
    <p:sldId id="426" r:id="rId12"/>
    <p:sldId id="410" r:id="rId13"/>
    <p:sldId id="411" r:id="rId14"/>
    <p:sldId id="753" r:id="rId15"/>
  </p:sldIdLst>
  <p:sldSz cx="9144000" cy="6858000" type="screen4x3"/>
  <p:notesSz cx="6950075" cy="9236075"/>
  <p:custShowLst>
    <p:custShow name="Custom Show 1" id="0">
      <p:sldLst>
        <p:sld r:id="rId2"/>
      </p:sldLst>
    </p:custShow>
  </p:custShowLst>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0"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547"/>
    <a:srgbClr val="D9A210"/>
    <a:srgbClr val="29475F"/>
    <a:srgbClr val="6294BB"/>
    <a:srgbClr val="858585"/>
    <a:srgbClr val="7CADD4"/>
    <a:srgbClr val="A6A6A6"/>
    <a:srgbClr val="243F54"/>
    <a:srgbClr val="FFFFFF"/>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187" autoAdjust="0"/>
    <p:restoredTop sz="95595" autoAdjust="0"/>
  </p:normalViewPr>
  <p:slideViewPr>
    <p:cSldViewPr snapToGrid="0">
      <p:cViewPr varScale="1">
        <p:scale>
          <a:sx n="118" d="100"/>
          <a:sy n="118" d="100"/>
        </p:scale>
        <p:origin x="2106"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5164"/>
    </p:cViewPr>
  </p:sorterViewPr>
  <p:notesViewPr>
    <p:cSldViewPr snapToGrid="0">
      <p:cViewPr varScale="1">
        <p:scale>
          <a:sx n="88" d="100"/>
          <a:sy n="88" d="100"/>
        </p:scale>
        <p:origin x="379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ED006EA4-D462-4253-8FC7-D35175043F19}" type="datetimeFigureOut">
              <a:rPr lang="en-US" smtClean="0"/>
              <a:t>9/16/2016</a:t>
            </a:fld>
            <a:endParaRPr lang="en-US"/>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502DA24A-F480-4AA7-ACF1-F7D1E577F358}" type="slidenum">
              <a:rPr lang="en-US" smtClean="0"/>
              <a:t>‹#›</a:t>
            </a:fld>
            <a:endParaRPr lang="en-US"/>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34E1B6C9-DAE3-4E7B-AB3C-9473EC02D78D}" type="datetimeFigureOut">
              <a:rPr lang="en-US" smtClean="0"/>
              <a:t>9/16/2016</a:t>
            </a:fld>
            <a:endParaRPr lang="en-US"/>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65F1ACBD-245E-4A24-AC78-063168A88622}" type="slidenum">
              <a:rPr lang="en-US" smtClean="0"/>
              <a:t>‹#›</a:t>
            </a:fld>
            <a:endParaRPr lang="en-US"/>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2656733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20036156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9</a:t>
            </a:fld>
            <a:endParaRPr lang="en-US" dirty="0">
              <a:solidFill>
                <a:srgbClr val="000000"/>
              </a:solidFill>
            </a:endParaRPr>
          </a:p>
        </p:txBody>
      </p:sp>
    </p:spTree>
    <p:extLst>
      <p:ext uri="{BB962C8B-B14F-4D97-AF65-F5344CB8AC3E}">
        <p14:creationId xmlns:p14="http://schemas.microsoft.com/office/powerpoint/2010/main" val="2812246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11</a:t>
            </a:fld>
            <a:endParaRPr lang="en-US" dirty="0"/>
          </a:p>
        </p:txBody>
      </p:sp>
    </p:spTree>
    <p:extLst>
      <p:ext uri="{BB962C8B-B14F-4D97-AF65-F5344CB8AC3E}">
        <p14:creationId xmlns:p14="http://schemas.microsoft.com/office/powerpoint/2010/main" val="4151421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12</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13</a:t>
            </a:fld>
            <a:endParaRPr lang="en-US" dirty="0"/>
          </a:p>
        </p:txBody>
      </p:sp>
    </p:spTree>
    <p:extLst>
      <p:ext uri="{BB962C8B-B14F-4D97-AF65-F5344CB8AC3E}">
        <p14:creationId xmlns:p14="http://schemas.microsoft.com/office/powerpoint/2010/main" val="4160297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14</a:t>
            </a:fld>
            <a:endParaRPr lang="en-US" dirty="0"/>
          </a:p>
        </p:txBody>
      </p:sp>
    </p:spTree>
    <p:extLst>
      <p:ext uri="{BB962C8B-B14F-4D97-AF65-F5344CB8AC3E}">
        <p14:creationId xmlns:p14="http://schemas.microsoft.com/office/powerpoint/2010/main" val="21088564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wmf"/><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1"/>
          <p:cNvSpPr txBox="1">
            <a:spLocks/>
          </p:cNvSpPr>
          <p:nvPr userDrawn="1"/>
        </p:nvSpPr>
        <p:spPr bwMode="auto">
          <a:xfrm>
            <a:off x="257174" y="247868"/>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t>Page Header (Georgia, 24pt) </a:t>
            </a:r>
            <a:endParaRPr lang="en-CA" dirty="0"/>
          </a:p>
        </p:txBody>
      </p:sp>
      <p:cxnSp>
        <p:nvCxnSpPr>
          <p:cNvPr id="4" name="Straight Connector 3"/>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875788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3864" y="-9146"/>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1"/>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665196"/>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3035300"/>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3349560"/>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978014"/>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718174"/>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3091631"/>
            <a:ext cx="211099" cy="211099"/>
          </a:xfrm>
          <a:prstGeom prst="rect">
            <a:avLst/>
          </a:prstGeom>
        </p:spPr>
      </p:pic>
    </p:spTree>
    <p:extLst>
      <p:ext uri="{BB962C8B-B14F-4D97-AF65-F5344CB8AC3E}">
        <p14:creationId xmlns:p14="http://schemas.microsoft.com/office/powerpoint/2010/main" val="14493138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213688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841109890"/>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1"/>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4034195"/>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4034195"/>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358478"/>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354235"/>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4034195"/>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4034195"/>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1"/>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1"/>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2" r:id="rId4"/>
    <p:sldLayoutId id="2147483706" r:id="rId5"/>
    <p:sldLayoutId id="2147483710" r:id="rId6"/>
    <p:sldLayoutId id="2147483711" r:id="rId7"/>
    <p:sldLayoutId id="2147483726" r:id="rId8"/>
    <p:sldLayoutId id="2147483764" r:id="rId9"/>
    <p:sldLayoutId id="2147483762" r:id="rId10"/>
    <p:sldLayoutId id="2147483761" r:id="rId11"/>
    <p:sldLayoutId id="2147483763" r:id="rId12"/>
    <p:sldLayoutId id="2147483771" r:id="rId13"/>
    <p:sldLayoutId id="2147483772" r:id="rId14"/>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1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21.png"/><Relationship Id="rId4" Type="http://schemas.openxmlformats.org/officeDocument/2006/relationships/image" Target="../media/image27.png"/></Relationships>
</file>

<file path=ppt/slides/_rels/slide14.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www.esi-intl.co.uk/resource_centre/news/Outsourcing-survey_EMEA.pdf" TargetMode="External"/><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s://www.gep.com/white-papers/high-impact-contract-review-maximizing-value-supplier-agreements" TargetMode="External"/><Relationship Id="rId5" Type="http://schemas.openxmlformats.org/officeDocument/2006/relationships/hyperlink" Target="http://www.spiceworks.com/press/releases/2015-09-30/1/" TargetMode="External"/><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7" Type="http://schemas.openxmlformats.org/officeDocument/2006/relationships/hyperlink" Target="http://www.ey.com/Publication/vwLUAssets/Supporting_local_public_services_through_change_-_Contracts_optimisation/$FILE/EY_Contracts_optimisatio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accenture.com/t20150523T024819__w__/us-en/_acnmedia/Accenture/Conversion-Assets/DotCom/Documents/Global/PDF/Dualpub_2/Accenture-How-Software-Maintenance-Fees-are-Siphoning-IT-Budget-Procurement-BPO.pdf" TargetMode="External"/><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a:xfrm>
            <a:off x="774700" y="2777742"/>
            <a:ext cx="7454900" cy="655267"/>
          </a:xfrm>
        </p:spPr>
        <p:txBody>
          <a:bodyPr/>
          <a:lstStyle/>
          <a:p>
            <a:pPr lvl="0"/>
            <a:r>
              <a:rPr lang="en-US" dirty="0" smtClean="0"/>
              <a:t>Master </a:t>
            </a:r>
            <a:r>
              <a:rPr lang="en-US" dirty="0"/>
              <a:t>Contract Review and </a:t>
            </a:r>
            <a:r>
              <a:rPr lang="en-US" dirty="0" smtClean="0"/>
              <a:t>Negotiation for Software Agreements</a:t>
            </a:r>
            <a:endParaRPr lang="en-CA" dirty="0"/>
          </a:p>
        </p:txBody>
      </p:sp>
      <p:sp>
        <p:nvSpPr>
          <p:cNvPr id="5" name="Tagline"/>
          <p:cNvSpPr>
            <a:spLocks noGrp="1"/>
          </p:cNvSpPr>
          <p:nvPr>
            <p:ph type="body" sz="quarter" idx="16"/>
          </p:nvPr>
        </p:nvSpPr>
        <p:spPr>
          <a:xfrm>
            <a:off x="774700" y="3748785"/>
            <a:ext cx="6087346" cy="508000"/>
          </a:xfrm>
        </p:spPr>
        <p:txBody>
          <a:bodyPr/>
          <a:lstStyle/>
          <a:p>
            <a:pPr lvl="0"/>
            <a:r>
              <a:rPr lang="en-CA" dirty="0" smtClean="0"/>
              <a:t>Optimize spend with significant cost savings and negotiate from a position of strength.</a:t>
            </a:r>
            <a:endParaRPr lang="en-CA" dirty="0"/>
          </a:p>
          <a:p>
            <a:endParaRPr lang="en-US" dirty="0"/>
          </a:p>
        </p:txBody>
      </p:sp>
      <p:pic>
        <p:nvPicPr>
          <p:cNvPr id="6" name="Picture 5" descr="executive-brief-stamp.png"/>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390947" y="3929891"/>
            <a:ext cx="2279546" cy="1796282"/>
          </a:xfrm>
          <a:prstGeom prst="rect">
            <a:avLst/>
          </a:prstGeom>
        </p:spPr>
      </p:pic>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p:nvPr/>
        </p:nvSpPr>
        <p:spPr>
          <a:xfrm>
            <a:off x="-1" y="-19050"/>
            <a:ext cx="9144001" cy="11845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spcAft>
                <a:spcPts val="800"/>
              </a:spcAft>
            </a:pPr>
            <a:r>
              <a:rPr lang="en-CA" sz="2400" dirty="0" smtClean="0"/>
              <a:t>Consider creative solutions</a:t>
            </a:r>
            <a:endParaRPr lang="en-CA" sz="2400" dirty="0">
              <a:latin typeface="+mj-lt"/>
            </a:endParaRPr>
          </a:p>
        </p:txBody>
      </p:sp>
      <p:sp>
        <p:nvSpPr>
          <p:cNvPr id="3" name="Rectangle 3"/>
          <p:cNvSpPr/>
          <p:nvPr/>
        </p:nvSpPr>
        <p:spPr>
          <a:xfrm>
            <a:off x="0" y="1900674"/>
            <a:ext cx="6450227" cy="4629599"/>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CA" sz="1200" dirty="0">
              <a:latin typeface="+mj-lt"/>
            </a:endParaRPr>
          </a:p>
        </p:txBody>
      </p:sp>
      <p:sp>
        <p:nvSpPr>
          <p:cNvPr id="4" name="TextBox 3"/>
          <p:cNvSpPr txBox="1"/>
          <p:nvPr/>
        </p:nvSpPr>
        <p:spPr>
          <a:xfrm>
            <a:off x="250182" y="2052857"/>
            <a:ext cx="6124565" cy="4416594"/>
          </a:xfrm>
          <a:prstGeom prst="rect">
            <a:avLst/>
          </a:prstGeom>
        </p:spPr>
        <p:txBody>
          <a:bodyPr wrap="square" rtlCol="0">
            <a:spAutoFit/>
          </a:bodyPr>
          <a:lstStyle/>
          <a:p>
            <a:pPr>
              <a:spcAft>
                <a:spcPts val="600"/>
              </a:spcAft>
            </a:pPr>
            <a:r>
              <a:rPr lang="en-CA" sz="1400" b="1" dirty="0" smtClean="0">
                <a:solidFill>
                  <a:schemeClr val="bg1"/>
                </a:solidFill>
              </a:rPr>
              <a:t>Challenge</a:t>
            </a:r>
          </a:p>
          <a:p>
            <a:pPr>
              <a:spcAft>
                <a:spcPts val="600"/>
              </a:spcAft>
            </a:pPr>
            <a:r>
              <a:rPr lang="en-CA" sz="1200" dirty="0" smtClean="0">
                <a:solidFill>
                  <a:schemeClr val="bg1"/>
                </a:solidFill>
              </a:rPr>
              <a:t>A </a:t>
            </a:r>
            <a:r>
              <a:rPr lang="en-CA" sz="1200" dirty="0">
                <a:solidFill>
                  <a:schemeClr val="bg1"/>
                </a:solidFill>
              </a:rPr>
              <a:t>casino needed a new software solution to manage </a:t>
            </a:r>
            <a:r>
              <a:rPr lang="en-CA" sz="1200" dirty="0" smtClean="0">
                <a:solidFill>
                  <a:schemeClr val="bg1"/>
                </a:solidFill>
              </a:rPr>
              <a:t>its </a:t>
            </a:r>
            <a:r>
              <a:rPr lang="en-CA" sz="1200" dirty="0">
                <a:solidFill>
                  <a:schemeClr val="bg1"/>
                </a:solidFill>
              </a:rPr>
              <a:t>slot machines. There was pressure from internal stakeholders to adopt a specific solution from Vendor X based on the vendor’s reputation. The software from Vendor X </a:t>
            </a:r>
            <a:r>
              <a:rPr lang="en-CA" sz="1200" dirty="0" smtClean="0">
                <a:solidFill>
                  <a:schemeClr val="bg1"/>
                </a:solidFill>
              </a:rPr>
              <a:t>was costly </a:t>
            </a:r>
            <a:r>
              <a:rPr lang="en-CA" sz="1200" dirty="0">
                <a:solidFill>
                  <a:schemeClr val="bg1"/>
                </a:solidFill>
              </a:rPr>
              <a:t>and </a:t>
            </a:r>
            <a:r>
              <a:rPr lang="en-CA" sz="1200" dirty="0" smtClean="0">
                <a:solidFill>
                  <a:schemeClr val="bg1"/>
                </a:solidFill>
              </a:rPr>
              <a:t>the functionality exceeded </a:t>
            </a:r>
            <a:r>
              <a:rPr lang="en-CA" sz="1200" dirty="0">
                <a:solidFill>
                  <a:schemeClr val="bg1"/>
                </a:solidFill>
              </a:rPr>
              <a:t>business requirements, as it came bundled with a casino management system (CMS) that the casino did not need. </a:t>
            </a:r>
            <a:endParaRPr lang="en-CA" sz="1200" dirty="0" smtClean="0">
              <a:solidFill>
                <a:schemeClr val="bg1"/>
              </a:solidFill>
            </a:endParaRPr>
          </a:p>
          <a:p>
            <a:pPr>
              <a:spcAft>
                <a:spcPts val="600"/>
              </a:spcAft>
            </a:pPr>
            <a:r>
              <a:rPr lang="en-CA" sz="1400" b="1" dirty="0" smtClean="0">
                <a:solidFill>
                  <a:schemeClr val="bg1"/>
                </a:solidFill>
              </a:rPr>
              <a:t>Solution</a:t>
            </a:r>
            <a:endParaRPr lang="en-CA" sz="1400" b="1" dirty="0">
              <a:solidFill>
                <a:schemeClr val="bg1"/>
              </a:solidFill>
            </a:endParaRPr>
          </a:p>
          <a:p>
            <a:pPr>
              <a:spcBef>
                <a:spcPts val="600"/>
              </a:spcBef>
              <a:spcAft>
                <a:spcPts val="600"/>
              </a:spcAft>
            </a:pPr>
            <a:r>
              <a:rPr lang="en-CA" sz="1200" dirty="0" smtClean="0">
                <a:solidFill>
                  <a:schemeClr val="bg1"/>
                </a:solidFill>
              </a:rPr>
              <a:t>To </a:t>
            </a:r>
            <a:r>
              <a:rPr lang="en-CA" sz="1200" dirty="0">
                <a:solidFill>
                  <a:schemeClr val="bg1"/>
                </a:solidFill>
              </a:rPr>
              <a:t>find an appropriate solution, IT first cut off all communication </a:t>
            </a:r>
            <a:r>
              <a:rPr lang="en-CA" sz="1200" dirty="0" smtClean="0">
                <a:solidFill>
                  <a:schemeClr val="bg1"/>
                </a:solidFill>
              </a:rPr>
              <a:t>between </a:t>
            </a:r>
            <a:r>
              <a:rPr lang="en-CA" sz="1200" dirty="0">
                <a:solidFill>
                  <a:schemeClr val="bg1"/>
                </a:solidFill>
              </a:rPr>
              <a:t>the casino and Vendor X. </a:t>
            </a:r>
            <a:r>
              <a:rPr lang="en-CA" sz="1200" dirty="0" smtClean="0">
                <a:solidFill>
                  <a:schemeClr val="bg1"/>
                </a:solidFill>
              </a:rPr>
              <a:t>IT </a:t>
            </a:r>
            <a:r>
              <a:rPr lang="en-CA" sz="1200" dirty="0">
                <a:solidFill>
                  <a:schemeClr val="bg1"/>
                </a:solidFill>
              </a:rPr>
              <a:t>then partnered with internal stakeholders across the organization to define actual business and technical requirements. This way, IT was able to source the best solution </a:t>
            </a:r>
            <a:r>
              <a:rPr lang="en-CA" sz="1200" dirty="0" smtClean="0">
                <a:solidFill>
                  <a:schemeClr val="bg1"/>
                </a:solidFill>
              </a:rPr>
              <a:t>by </a:t>
            </a:r>
            <a:r>
              <a:rPr lang="en-CA" sz="1200" dirty="0">
                <a:solidFill>
                  <a:schemeClr val="bg1"/>
                </a:solidFill>
              </a:rPr>
              <a:t>cross-functional team. They built a thorough business case before selecting the software and reaching out to Vendor X. Once in contact with Vendor X, IT made sure to pay careful attention </a:t>
            </a:r>
            <a:r>
              <a:rPr lang="en-CA" sz="1200" dirty="0" smtClean="0">
                <a:solidFill>
                  <a:schemeClr val="bg1"/>
                </a:solidFill>
              </a:rPr>
              <a:t>to the </a:t>
            </a:r>
            <a:r>
              <a:rPr lang="en-CA" sz="1200" dirty="0">
                <a:solidFill>
                  <a:schemeClr val="bg1"/>
                </a:solidFill>
              </a:rPr>
              <a:t>terms and conditions (T&amp;Cs) in their contract. Because they understood their specific use case, they were able to negotiate from a position of strength. </a:t>
            </a:r>
            <a:endParaRPr lang="en-CA" sz="1200" dirty="0" smtClean="0">
              <a:solidFill>
                <a:schemeClr val="bg1"/>
              </a:solidFill>
            </a:endParaRPr>
          </a:p>
          <a:p>
            <a:pPr>
              <a:spcBef>
                <a:spcPts val="600"/>
              </a:spcBef>
              <a:spcAft>
                <a:spcPts val="600"/>
              </a:spcAft>
            </a:pPr>
            <a:r>
              <a:rPr lang="en-CA" sz="1400" b="1" dirty="0" smtClean="0">
                <a:solidFill>
                  <a:schemeClr val="bg1"/>
                </a:solidFill>
              </a:rPr>
              <a:t>Results </a:t>
            </a:r>
            <a:endParaRPr lang="en-CA" sz="1400" b="1" dirty="0">
              <a:solidFill>
                <a:schemeClr val="bg1"/>
              </a:solidFill>
            </a:endParaRPr>
          </a:p>
          <a:p>
            <a:pPr>
              <a:spcAft>
                <a:spcPts val="600"/>
              </a:spcAft>
            </a:pPr>
            <a:r>
              <a:rPr lang="en-CA" sz="1200" dirty="0" smtClean="0">
                <a:solidFill>
                  <a:schemeClr val="bg1"/>
                </a:solidFill>
              </a:rPr>
              <a:t>IT </a:t>
            </a:r>
            <a:r>
              <a:rPr lang="en-CA" sz="1200" dirty="0">
                <a:solidFill>
                  <a:schemeClr val="bg1"/>
                </a:solidFill>
              </a:rPr>
              <a:t>managed to negotiate with Vendor X to unbundle the two products. This resulted in significant cost savings. Paying careful attention to the T&amp;Cs allowed the two organizations to agree on an air tight contract that protected the investment for both the casino and for Vendor X. </a:t>
            </a:r>
          </a:p>
        </p:txBody>
      </p:sp>
      <p:grpSp>
        <p:nvGrpSpPr>
          <p:cNvPr id="12" name="Group 11"/>
          <p:cNvGrpSpPr/>
          <p:nvPr/>
        </p:nvGrpSpPr>
        <p:grpSpPr>
          <a:xfrm>
            <a:off x="-1" y="1139383"/>
            <a:ext cx="9144001" cy="796519"/>
            <a:chOff x="-2" y="294436"/>
            <a:chExt cx="9144001" cy="796519"/>
          </a:xfrm>
          <a:solidFill>
            <a:schemeClr val="accent3"/>
          </a:solidFill>
        </p:grpSpPr>
        <p:sp>
          <p:nvSpPr>
            <p:cNvPr id="13" name="Rectangle 12"/>
            <p:cNvSpPr/>
            <p:nvPr/>
          </p:nvSpPr>
          <p:spPr>
            <a:xfrm>
              <a:off x="-2" y="294436"/>
              <a:ext cx="9144001" cy="796519"/>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smtClean="0"/>
                <a:t>CASE STUDY</a:t>
              </a:r>
              <a:endParaRPr lang="en-CA" sz="2800" b="1" dirty="0"/>
            </a:p>
          </p:txBody>
        </p:sp>
        <p:sp>
          <p:nvSpPr>
            <p:cNvPr id="14" name="TextBox 13"/>
            <p:cNvSpPr txBox="1"/>
            <p:nvPr/>
          </p:nvSpPr>
          <p:spPr>
            <a:xfrm>
              <a:off x="3260376" y="374666"/>
              <a:ext cx="870437" cy="646331"/>
            </a:xfrm>
            <a:prstGeom prst="rect">
              <a:avLst/>
            </a:prstGeom>
            <a:solidFill>
              <a:schemeClr val="accent1"/>
            </a:solidFill>
          </p:spPr>
          <p:txBody>
            <a:bodyPr wrap="square" rtlCol="0">
              <a:spAutoFit/>
            </a:bodyPr>
            <a:lstStyle/>
            <a:p>
              <a:pPr algn="r">
                <a:lnSpc>
                  <a:spcPct val="150000"/>
                </a:lnSpc>
              </a:pPr>
              <a:r>
                <a:rPr lang="en-CA" sz="1200" b="1" dirty="0" smtClean="0">
                  <a:solidFill>
                    <a:schemeClr val="bg1"/>
                  </a:solidFill>
                </a:rPr>
                <a:t>Industry</a:t>
              </a:r>
            </a:p>
            <a:p>
              <a:pPr algn="r">
                <a:lnSpc>
                  <a:spcPct val="150000"/>
                </a:lnSpc>
              </a:pPr>
              <a:r>
                <a:rPr lang="en-CA" sz="1200" b="1" dirty="0" smtClean="0">
                  <a:solidFill>
                    <a:schemeClr val="bg1"/>
                  </a:solidFill>
                </a:rPr>
                <a:t>Location</a:t>
              </a:r>
              <a:endParaRPr lang="en-CA" sz="1200" b="1" dirty="0">
                <a:solidFill>
                  <a:schemeClr val="bg1"/>
                </a:solidFill>
              </a:endParaRPr>
            </a:p>
          </p:txBody>
        </p:sp>
        <p:cxnSp>
          <p:nvCxnSpPr>
            <p:cNvPr id="15" name="Straight Connector 14"/>
            <p:cNvCxnSpPr/>
            <p:nvPr/>
          </p:nvCxnSpPr>
          <p:spPr>
            <a:xfrm>
              <a:off x="3312464"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noFill/>
            <a:ln>
              <a:noFill/>
            </a:ln>
            <a:effectLst>
              <a:outerShdw blurRad="25400" dist="25400" dir="2700000" algn="tl" rotWithShape="0">
                <a:prstClr val="black">
                  <a:alpha val="15000"/>
                </a:prstClr>
              </a:outerShdw>
            </a:effectLst>
          </p:spPr>
        </p:pic>
        <p:sp>
          <p:nvSpPr>
            <p:cNvPr id="17" name="Text Placeholder 9"/>
            <p:cNvSpPr txBox="1">
              <a:spLocks/>
            </p:cNvSpPr>
            <p:nvPr/>
          </p:nvSpPr>
          <p:spPr>
            <a:xfrm>
              <a:off x="4130813" y="374667"/>
              <a:ext cx="3740952"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b="0" i="1" dirty="0" smtClean="0"/>
                <a:t>Gaming</a:t>
              </a:r>
            </a:p>
            <a:p>
              <a:r>
                <a:rPr lang="en-CA" b="0" i="1" dirty="0" smtClean="0"/>
                <a:t>United States</a:t>
              </a:r>
            </a:p>
          </p:txBody>
        </p:sp>
      </p:gr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450227" y="2473386"/>
            <a:ext cx="2693773" cy="40568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92678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these icons to help direct you as you navigate this research </a:t>
            </a:r>
            <a:endParaRPr lang="en-US" dirty="0"/>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smtClean="0"/>
              <a:t>This icon denotes a slide where a supporting Info-Tech tool or template will help you perform the activity or step associated with the slide. Refer to the supporting tool or template to get the best results and proceed to the next step of the project.</a:t>
            </a:r>
            <a:endParaRPr lang="en-US" sz="1400" dirty="0"/>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smtClean="0"/>
              <a:t>This icon denotes a slide with an associated activity. The activity can be performed either as part of your project or with the support of Info-Tech team members, who will come onsite to facilitate a workshop for your organization.</a:t>
            </a:r>
            <a:endParaRPr lang="en-US" sz="1400" dirty="0"/>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smtClean="0"/>
              <a:t>Use these icons to help guide you through each step of the blueprint and direct you to content related to the recommended activities. </a:t>
            </a:r>
            <a:endParaRPr lang="en-US" sz="1400" dirty="0"/>
          </a:p>
        </p:txBody>
      </p:sp>
    </p:spTree>
    <p:extLst>
      <p:ext uri="{BB962C8B-B14F-4D97-AF65-F5344CB8AC3E}">
        <p14:creationId xmlns:p14="http://schemas.microsoft.com/office/powerpoint/2010/main" val="42392308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ounded Rectangle 69"/>
          <p:cNvSpPr/>
          <p:nvPr/>
        </p:nvSpPr>
        <p:spPr>
          <a:xfrm>
            <a:off x="4759870"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1" name="Rounded Rectangle 70"/>
          <p:cNvSpPr/>
          <p:nvPr/>
        </p:nvSpPr>
        <p:spPr>
          <a:xfrm>
            <a:off x="371737"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2" name="Rectangle 71"/>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cxnSp>
        <p:nvCxnSpPr>
          <p:cNvPr id="73" name="Straight Arrow Connector 72"/>
          <p:cNvCxnSpPr>
            <a:stCxn id="85" idx="2"/>
          </p:cNvCxnSpPr>
          <p:nvPr/>
        </p:nvCxnSpPr>
        <p:spPr>
          <a:xfrm>
            <a:off x="821792" y="2920539"/>
            <a:ext cx="7783954" cy="0"/>
          </a:xfrm>
          <a:prstGeom prst="straightConnector1">
            <a:avLst/>
          </a:prstGeom>
          <a:noFill/>
          <a:ln w="38100" cap="flat" cmpd="sng" algn="ctr">
            <a:solidFill>
              <a:srgbClr val="FFFFFF">
                <a:lumMod val="85000"/>
              </a:srgbClr>
            </a:solidFill>
            <a:prstDash val="sysDot"/>
            <a:tailEnd type="triangle" w="lg" len="med"/>
          </a:ln>
          <a:effectLst/>
        </p:spPr>
      </p:cxnSp>
      <p:grpSp>
        <p:nvGrpSpPr>
          <p:cNvPr id="74" name="Group 73"/>
          <p:cNvGrpSpPr/>
          <p:nvPr/>
        </p:nvGrpSpPr>
        <p:grpSpPr>
          <a:xfrm>
            <a:off x="6985746" y="2025295"/>
            <a:ext cx="1636677" cy="2763778"/>
            <a:chOff x="6637354" y="1574599"/>
            <a:chExt cx="1636677" cy="2763778"/>
          </a:xfrm>
        </p:grpSpPr>
        <p:sp>
          <p:nvSpPr>
            <p:cNvPr id="75" name="Oval 74"/>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6" name="TextBox 75"/>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77" name="TextBox 76"/>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78" name="Picture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79" name="Group 78"/>
          <p:cNvGrpSpPr/>
          <p:nvPr/>
        </p:nvGrpSpPr>
        <p:grpSpPr>
          <a:xfrm>
            <a:off x="2345378" y="1877373"/>
            <a:ext cx="2129440" cy="2937609"/>
            <a:chOff x="2807522" y="2074912"/>
            <a:chExt cx="2129440" cy="2937609"/>
          </a:xfrm>
        </p:grpSpPr>
        <p:sp>
          <p:nvSpPr>
            <p:cNvPr id="80" name="Oval 79"/>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81" name="TextBox 80"/>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smtClean="0">
                  <a:ln>
                    <a:noFill/>
                  </a:ln>
                  <a:solidFill>
                    <a:srgbClr val="365D7E"/>
                  </a:solidFill>
                  <a:effectLst/>
                  <a:uLnTx/>
                  <a:uFillTx/>
                </a:rPr>
                <a:t>Guided Implementation</a:t>
              </a:r>
            </a:p>
          </p:txBody>
        </p:sp>
        <p:sp>
          <p:nvSpPr>
            <p:cNvPr id="82" name="TextBox 81"/>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83" name="Picture 8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84" name="Group 83"/>
          <p:cNvGrpSpPr/>
          <p:nvPr/>
        </p:nvGrpSpPr>
        <p:grpSpPr>
          <a:xfrm>
            <a:off x="377551" y="2025295"/>
            <a:ext cx="1628660" cy="2794213"/>
            <a:chOff x="1266026" y="2731218"/>
            <a:chExt cx="1628660" cy="2794213"/>
          </a:xfrm>
        </p:grpSpPr>
        <p:sp>
          <p:nvSpPr>
            <p:cNvPr id="85" name="Oval 84"/>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86" name="TextBox 85"/>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87" name="TextBox 86"/>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88" name="Picture 8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89" name="Group 88"/>
          <p:cNvGrpSpPr/>
          <p:nvPr/>
        </p:nvGrpSpPr>
        <p:grpSpPr>
          <a:xfrm>
            <a:off x="5011414" y="2025295"/>
            <a:ext cx="1635165" cy="2795710"/>
            <a:chOff x="4834633" y="1938352"/>
            <a:chExt cx="1635165" cy="2795710"/>
          </a:xfrm>
        </p:grpSpPr>
        <p:sp>
          <p:nvSpPr>
            <p:cNvPr id="90" name="Oval 89"/>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91" name="TextBox 90"/>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92" name="TextBox 91"/>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93" name="Picture 9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94" name="Rectangle 93"/>
          <p:cNvSpPr/>
          <p:nvPr/>
        </p:nvSpPr>
        <p:spPr>
          <a:xfrm>
            <a:off x="906270"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29475F"/>
                </a:solidFill>
                <a:effectLst/>
                <a:uLnTx/>
                <a:uFillTx/>
              </a:rPr>
              <a:t>Diagnostics and consistent frameworks used throughout all four options</a:t>
            </a:r>
          </a:p>
        </p:txBody>
      </p:sp>
      <p:sp>
        <p:nvSpPr>
          <p:cNvPr id="2" name="Title 1"/>
          <p:cNvSpPr>
            <a:spLocks noGrp="1"/>
          </p:cNvSpPr>
          <p:nvPr>
            <p:ph type="title"/>
          </p:nvPr>
        </p:nvSpPr>
        <p:spPr>
          <a:xfrm>
            <a:off x="257175" y="255588"/>
            <a:ext cx="8201026" cy="877887"/>
          </a:xfrm>
        </p:spPr>
        <p:txBody>
          <a:bodyPr/>
          <a:lstStyle/>
          <a:p>
            <a:pPr lvl="0"/>
            <a:r>
              <a:rPr lang="en-CA"/>
              <a:t>Info-Tech offers various levels of support to best suit your </a:t>
            </a:r>
            <a:r>
              <a:rPr lang="en-CA" smtClean="0"/>
              <a:t>needs</a:t>
            </a:r>
            <a:endParaRPr lang="en-CA"/>
          </a:p>
        </p:txBody>
      </p:sp>
    </p:spTree>
    <p:extLst>
      <p:ext uri="{BB962C8B-B14F-4D97-AF65-F5344CB8AC3E}">
        <p14:creationId xmlns:p14="http://schemas.microsoft.com/office/powerpoint/2010/main" val="39603445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p:cNvGraphicFramePr>
            <a:graphicFrameLocks noGrp="1"/>
          </p:cNvGraphicFramePr>
          <p:nvPr>
            <p:extLst>
              <p:ext uri="{D42A27DB-BD31-4B8C-83A1-F6EECF244321}">
                <p14:modId xmlns:p14="http://schemas.microsoft.com/office/powerpoint/2010/main" val="716486378"/>
              </p:ext>
            </p:extLst>
          </p:nvPr>
        </p:nvGraphicFramePr>
        <p:xfrm>
          <a:off x="111260" y="1711850"/>
          <a:ext cx="8799876" cy="4686212"/>
        </p:xfrm>
        <a:graphic>
          <a:graphicData uri="http://schemas.openxmlformats.org/drawingml/2006/table">
            <a:tbl>
              <a:tblPr firstRow="1" bandRow="1">
                <a:tableStyleId>{5C22544A-7EE6-4342-B048-85BDC9FD1C3A}</a:tableStyleId>
              </a:tblPr>
              <a:tblGrid>
                <a:gridCol w="1191600"/>
                <a:gridCol w="2536092"/>
                <a:gridCol w="2536092"/>
                <a:gridCol w="2536092"/>
              </a:tblGrid>
              <a:tr h="1632242">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smtClean="0">
                          <a:solidFill>
                            <a:schemeClr val="tx1"/>
                          </a:solidFill>
                        </a:rPr>
                        <a:t>1.1 Establish</a:t>
                      </a:r>
                      <a:r>
                        <a:rPr lang="en-CA" sz="1000" baseline="0" dirty="0" smtClean="0">
                          <a:solidFill>
                            <a:schemeClr val="tx1"/>
                          </a:solidFill>
                        </a:rPr>
                        <a:t> and Document Use Case</a:t>
                      </a:r>
                      <a:endParaRPr lang="en-CA" sz="400" b="0" dirty="0" smtClean="0">
                        <a:solidFill>
                          <a:schemeClr val="tx1"/>
                        </a:solidFill>
                      </a:endParaRPr>
                    </a:p>
                    <a:p>
                      <a:pPr>
                        <a:spcAft>
                          <a:spcPts val="600"/>
                        </a:spcAft>
                      </a:pPr>
                      <a:r>
                        <a:rPr lang="en-CA" sz="1000" dirty="0" smtClean="0">
                          <a:solidFill>
                            <a:schemeClr val="tx1"/>
                          </a:solidFill>
                        </a:rPr>
                        <a:t>1.2 Elect</a:t>
                      </a:r>
                      <a:r>
                        <a:rPr lang="en-CA" sz="1000" baseline="0" dirty="0" smtClean="0">
                          <a:solidFill>
                            <a:schemeClr val="tx1"/>
                          </a:solidFill>
                        </a:rPr>
                        <a:t> Internal Stakeholders</a:t>
                      </a:r>
                      <a:endParaRPr lang="en-CA" sz="1000" dirty="0" smtClean="0">
                        <a:solidFill>
                          <a:schemeClr val="tx1"/>
                        </a:solidFill>
                      </a:endParaRPr>
                    </a:p>
                    <a:p>
                      <a:pPr>
                        <a:spcAft>
                          <a:spcPts val="600"/>
                        </a:spcAft>
                      </a:pPr>
                      <a:r>
                        <a:rPr lang="en-CA" sz="1000" dirty="0" smtClean="0">
                          <a:solidFill>
                            <a:schemeClr val="tx1"/>
                          </a:solidFill>
                        </a:rPr>
                        <a:t>1.3 Evaluate Initial Proposal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2.1 Review Terms and Conditions</a:t>
                      </a:r>
                      <a:endParaRPr kumimoji="0" lang="en-CA" sz="400" b="0" i="0" u="none" strike="noStrike" kern="1200" cap="none" spc="0" normalizeH="0" baseline="0" noProof="0" dirty="0" smtClean="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2.2 Look at License and Application-Specific Terms and Conditions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2.3 Match to Business and Technical Requirements </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2.4 Redline Contract</a:t>
                      </a:r>
                    </a:p>
                    <a:p>
                      <a:pPr marL="0" indent="0">
                        <a:spcAft>
                          <a:spcPts val="600"/>
                        </a:spcAft>
                        <a:buSzPct val="175000"/>
                        <a:buNone/>
                      </a:pPr>
                      <a:endParaRPr lang="en-CA" sz="1000" b="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dirty="0" smtClean="0">
                          <a:solidFill>
                            <a:schemeClr val="tx1"/>
                          </a:solidFill>
                        </a:rPr>
                        <a:t>3.1 Negotiate</a:t>
                      </a:r>
                      <a:r>
                        <a:rPr lang="en-CA" sz="1000" baseline="0" dirty="0" smtClean="0">
                          <a:solidFill>
                            <a:schemeClr val="tx1"/>
                          </a:solidFill>
                        </a:rPr>
                        <a:t> Redlined Contract</a:t>
                      </a:r>
                    </a:p>
                    <a:p>
                      <a:pPr>
                        <a:spcAft>
                          <a:spcPts val="600"/>
                        </a:spcAft>
                      </a:pPr>
                      <a:r>
                        <a:rPr lang="en-CA" sz="1000" baseline="0" dirty="0" smtClean="0">
                          <a:solidFill>
                            <a:schemeClr val="tx1"/>
                          </a:solidFill>
                        </a:rPr>
                        <a:t>3.2 Review Final Contract</a:t>
                      </a:r>
                      <a:endParaRPr lang="en-CA" sz="900" dirty="0" smtClean="0">
                        <a:solidFill>
                          <a:schemeClr val="tx1"/>
                        </a:solidFill>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422116">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US" sz="1000" b="0" dirty="0" smtClean="0">
                          <a:cs typeface="Open Sans"/>
                        </a:rPr>
                        <a:t>Define Business</a:t>
                      </a:r>
                      <a:r>
                        <a:rPr lang="en-US" sz="1000" b="0" baseline="0" dirty="0" smtClean="0">
                          <a:cs typeface="Open Sans"/>
                        </a:rPr>
                        <a:t> Use Case and Build Stakeholder Team</a:t>
                      </a:r>
                      <a:endParaRPr lang="en-US" sz="1000" b="0" dirty="0" smtClean="0">
                        <a:cs typeface="Open Sans"/>
                      </a:endParaRPr>
                    </a:p>
                    <a:p>
                      <a:pPr marL="228600" indent="-228600">
                        <a:spcAft>
                          <a:spcPts val="600"/>
                        </a:spcAft>
                        <a:buSzPct val="150000"/>
                        <a:buBlip>
                          <a:blip r:embed="rId3"/>
                        </a:buBlip>
                      </a:pPr>
                      <a:r>
                        <a:rPr lang="en-CA" sz="1000" dirty="0" smtClean="0">
                          <a:solidFill>
                            <a:schemeClr val="tx1"/>
                          </a:solidFill>
                        </a:rPr>
                        <a:t>Evaluate Initial Proposal </a:t>
                      </a:r>
                      <a:endParaRPr lang="en-US" sz="1000" b="0" dirty="0" smtClean="0">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Review Terms and Conditions</a:t>
                      </a:r>
                    </a:p>
                    <a:p>
                      <a:pPr marL="228600" indent="-228600">
                        <a:spcAft>
                          <a:spcPts val="600"/>
                        </a:spcAft>
                        <a:buSzPct val="150000"/>
                        <a:buBlip>
                          <a:blip r:embed="rId3"/>
                        </a:buBlip>
                      </a:pPr>
                      <a:r>
                        <a:rPr lang="en-US" sz="1000" b="0" dirty="0" smtClean="0">
                          <a:cs typeface="Open Sans"/>
                        </a:rPr>
                        <a:t>Validate</a:t>
                      </a:r>
                      <a:r>
                        <a:rPr lang="en-US" sz="1000" b="0" baseline="0" dirty="0" smtClean="0">
                          <a:cs typeface="Open Sans"/>
                        </a:rPr>
                        <a:t> Requirements and Incorporate into Redlined Contract</a:t>
                      </a:r>
                      <a:endParaRPr lang="en-US" sz="1000" b="0" dirty="0" smtClean="0">
                        <a:cs typeface="Open Sans"/>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Develop</a:t>
                      </a:r>
                      <a:r>
                        <a:rPr lang="en-US" sz="1000" b="0" baseline="0" dirty="0" smtClean="0">
                          <a:cs typeface="Open Sans"/>
                        </a:rPr>
                        <a:t> a Negotiation Strategy</a:t>
                      </a:r>
                      <a:endParaRPr lang="en-US" sz="1000" b="0" dirty="0" smtClean="0">
                        <a:cs typeface="Open Sans"/>
                      </a:endParaRPr>
                    </a:p>
                    <a:p>
                      <a:pPr marL="228600" indent="-228600">
                        <a:spcAft>
                          <a:spcPts val="600"/>
                        </a:spcAft>
                        <a:buSzPct val="150000"/>
                        <a:buBlip>
                          <a:blip r:embed="rId3"/>
                        </a:buBlip>
                      </a:pPr>
                      <a:r>
                        <a:rPr lang="en-US" sz="1000" b="0" dirty="0" smtClean="0">
                          <a:cs typeface="Open Sans"/>
                        </a:rPr>
                        <a:t>Review</a:t>
                      </a:r>
                      <a:r>
                        <a:rPr lang="en-US" sz="1000" b="0" baseline="0" dirty="0" smtClean="0">
                          <a:cs typeface="Open Sans"/>
                        </a:rPr>
                        <a:t> Final Proposal</a:t>
                      </a:r>
                      <a:endParaRPr lang="en-US" sz="1000" b="0" dirty="0" smtClean="0">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900000">
                <a:tc>
                  <a:txBody>
                    <a:bodyPr/>
                    <a:lstStyle/>
                    <a:p>
                      <a:pPr algn="ctr"/>
                      <a:r>
                        <a:rPr lang="en-CA" sz="1000" b="1" dirty="0" smtClean="0">
                          <a:solidFill>
                            <a:schemeClr val="bg1"/>
                          </a:solidFill>
                        </a:rPr>
                        <a:t>Onsite</a:t>
                      </a:r>
                      <a:r>
                        <a:rPr lang="en-CA" sz="1000" b="1" baseline="0" dirty="0" smtClean="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smtClean="0"/>
                        <a:t>Module</a:t>
                      </a:r>
                      <a:r>
                        <a:rPr lang="en-CA" sz="1000" b="1" baseline="0" dirty="0" smtClean="0"/>
                        <a:t> 1</a:t>
                      </a:r>
                      <a:r>
                        <a:rPr lang="en-CA" sz="1000" b="1" dirty="0" smtClean="0"/>
                        <a:t>:</a:t>
                      </a:r>
                    </a:p>
                    <a:p>
                      <a:pPr marL="0" indent="0">
                        <a:buFont typeface="Arial" panose="020B0604020202020204" pitchFamily="34" charset="0"/>
                        <a:buNone/>
                      </a:pPr>
                      <a:r>
                        <a:rPr lang="en-CA" sz="1000" dirty="0" smtClean="0"/>
                        <a:t>Define Business Use Case and Build Stakeholder Team</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2</a:t>
                      </a:r>
                      <a:r>
                        <a:rPr lang="en-CA" sz="1000" b="1" dirty="0" smtClean="0"/>
                        <a:t>:</a:t>
                      </a:r>
                    </a:p>
                    <a:p>
                      <a:pPr marL="0" indent="0">
                        <a:buFont typeface="Arial" panose="020B0604020202020204" pitchFamily="34" charset="0"/>
                        <a:buNone/>
                      </a:pPr>
                      <a:r>
                        <a:rPr lang="en-CA" sz="1000" dirty="0" smtClean="0"/>
                        <a:t>Redline Contract</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3</a:t>
                      </a:r>
                      <a:r>
                        <a:rPr lang="en-CA" sz="1000" b="1" dirty="0" smtClean="0"/>
                        <a:t>:</a:t>
                      </a:r>
                    </a:p>
                    <a:p>
                      <a:pPr marL="0" indent="0">
                        <a:buFont typeface="Arial" panose="020B0604020202020204" pitchFamily="34" charset="0"/>
                        <a:buNone/>
                      </a:pPr>
                      <a:r>
                        <a:rPr lang="en-CA" sz="1000" dirty="0" smtClean="0"/>
                        <a:t>Negotiate Contract</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731854">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smtClean="0"/>
                        <a:t>Phase 1 Outcome:</a:t>
                      </a:r>
                    </a:p>
                    <a:p>
                      <a:pPr marL="171450" indent="-171450">
                        <a:buFont typeface="Arial" panose="020B0604020202020204" pitchFamily="34" charset="0"/>
                        <a:buChar char="•"/>
                      </a:pPr>
                      <a:r>
                        <a:rPr lang="en-CA" sz="1000" dirty="0" smtClean="0"/>
                        <a:t>Business</a:t>
                      </a:r>
                      <a:r>
                        <a:rPr lang="en-CA" sz="1000" baseline="0" dirty="0" smtClean="0"/>
                        <a:t> use case documents and negotiation team assembled</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2 Outcome:</a:t>
                      </a:r>
                    </a:p>
                    <a:p>
                      <a:pPr marL="171450" indent="-171450">
                        <a:buFont typeface="Arial" panose="020B0604020202020204" pitchFamily="34" charset="0"/>
                        <a:buChar char="•"/>
                      </a:pPr>
                      <a:r>
                        <a:rPr lang="en-CA" sz="1000" dirty="0" smtClean="0"/>
                        <a:t>Redlined</a:t>
                      </a:r>
                      <a:r>
                        <a:rPr lang="en-CA" sz="1000" baseline="0" dirty="0" smtClean="0"/>
                        <a:t> contract ready for negotiation</a:t>
                      </a:r>
                      <a:endParaRPr lang="en-CA" sz="1000" dirty="0" smtClean="0"/>
                    </a:p>
                    <a:p>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3 Outcome:</a:t>
                      </a:r>
                    </a:p>
                    <a:p>
                      <a:pPr marL="171450" indent="-171450">
                        <a:buFont typeface="Arial" panose="020B0604020202020204" pitchFamily="34" charset="0"/>
                        <a:buChar char="•"/>
                      </a:pPr>
                      <a:r>
                        <a:rPr lang="en-CA" sz="1000" baseline="0" dirty="0" smtClean="0"/>
                        <a:t>Completed negotiation strategy, followed by a finalized contract</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95259" y="3467868"/>
            <a:ext cx="974520" cy="877885"/>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35332" y="1874079"/>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6" cstate="print"/>
          <a:srcRect l="12204" t="22820" r="8463" b="22257"/>
          <a:stretch/>
        </p:blipFill>
        <p:spPr>
          <a:xfrm>
            <a:off x="306516" y="4814678"/>
            <a:ext cx="752006" cy="483279"/>
          </a:xfrm>
          <a:prstGeom prst="rect">
            <a:avLst/>
          </a:prstGeom>
          <a:effectLst/>
        </p:spPr>
      </p:pic>
      <p:sp>
        <p:nvSpPr>
          <p:cNvPr id="15" name="Chevron 14"/>
          <p:cNvSpPr/>
          <p:nvPr/>
        </p:nvSpPr>
        <p:spPr>
          <a:xfrm>
            <a:off x="1325963" y="1258616"/>
            <a:ext cx="2692549"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1. </a:t>
            </a:r>
            <a:r>
              <a:rPr lang="en-CA" sz="1400" dirty="0" smtClean="0">
                <a:solidFill>
                  <a:srgbClr val="FFFFFF"/>
                </a:solidFill>
              </a:rPr>
              <a:t>Gather Requirements</a:t>
            </a:r>
            <a:endParaRPr lang="en-CA" sz="1400" dirty="0">
              <a:solidFill>
                <a:srgbClr val="FFFFFF"/>
              </a:solidFill>
            </a:endParaRPr>
          </a:p>
        </p:txBody>
      </p:sp>
      <p:sp>
        <p:nvSpPr>
          <p:cNvPr id="16" name="Chevron 15"/>
          <p:cNvSpPr/>
          <p:nvPr/>
        </p:nvSpPr>
        <p:spPr>
          <a:xfrm>
            <a:off x="3862509" y="1258615"/>
            <a:ext cx="2697480"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2. Redline Contract</a:t>
            </a:r>
            <a:endParaRPr lang="en-US" sz="1400" dirty="0">
              <a:solidFill>
                <a:srgbClr val="FFFFFF"/>
              </a:solidFill>
            </a:endParaRPr>
          </a:p>
        </p:txBody>
      </p:sp>
      <p:sp>
        <p:nvSpPr>
          <p:cNvPr id="17" name="Chevron 16"/>
          <p:cNvSpPr/>
          <p:nvPr/>
        </p:nvSpPr>
        <p:spPr>
          <a:xfrm>
            <a:off x="6395397" y="1258615"/>
            <a:ext cx="253288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3. Negotiate Contract</a:t>
            </a:r>
            <a:endParaRPr lang="en-US" sz="1400" dirty="0">
              <a:solidFill>
                <a:srgbClr val="FFFFFF"/>
              </a:solidFill>
            </a:endParaRPr>
          </a:p>
        </p:txBody>
      </p:sp>
      <p:sp>
        <p:nvSpPr>
          <p:cNvPr id="4" name="Title 3"/>
          <p:cNvSpPr>
            <a:spLocks noGrp="1"/>
          </p:cNvSpPr>
          <p:nvPr>
            <p:ph type="title"/>
          </p:nvPr>
        </p:nvSpPr>
        <p:spPr>
          <a:xfrm>
            <a:off x="176859" y="227474"/>
            <a:ext cx="8620125" cy="877887"/>
          </a:xfrm>
        </p:spPr>
        <p:txBody>
          <a:bodyPr/>
          <a:lstStyle/>
          <a:p>
            <a:pPr lvl="0"/>
            <a:r>
              <a:rPr lang="en-CA" dirty="0" smtClean="0"/>
              <a:t>Master Contract Review and Negotiation for Software Agreements </a:t>
            </a:r>
            <a:r>
              <a:rPr lang="en-US" dirty="0" smtClean="0"/>
              <a:t>– </a:t>
            </a:r>
            <a:r>
              <a:rPr lang="en-US" dirty="0"/>
              <a:t>project </a:t>
            </a:r>
            <a:r>
              <a:rPr lang="en-US" dirty="0" smtClean="0"/>
              <a:t>overview</a:t>
            </a:r>
            <a:endParaRPr lang="en-CA" dirty="0"/>
          </a:p>
        </p:txBody>
      </p:sp>
    </p:spTree>
    <p:extLst>
      <p:ext uri="{BB962C8B-B14F-4D97-AF65-F5344CB8AC3E}">
        <p14:creationId xmlns:p14="http://schemas.microsoft.com/office/powerpoint/2010/main" val="23718935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overview </a:t>
            </a:r>
            <a:endParaRPr lang="en-US" dirty="0"/>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smtClean="0">
                <a:solidFill>
                  <a:srgbClr val="333333"/>
                </a:solidFill>
              </a:rPr>
              <a:t>Contact your account representative or e</a:t>
            </a:r>
            <a:r>
              <a:rPr lang="en-US" sz="1400" dirty="0" smtClean="0">
                <a:solidFill>
                  <a:srgbClr val="333333"/>
                </a:solidFill>
                <a:cs typeface="Open Sans"/>
              </a:rPr>
              <a:t>mail </a:t>
            </a:r>
            <a:r>
              <a:rPr lang="en-US" sz="1400" dirty="0" smtClean="0">
                <a:solidFill>
                  <a:srgbClr val="333333"/>
                </a:solidFill>
                <a:cs typeface="Open Sans"/>
                <a:hlinkClick r:id="rId3"/>
              </a:rPr>
              <a:t>Workshops@InfoTech.com</a:t>
            </a:r>
            <a:r>
              <a:rPr lang="en-US" sz="1400" dirty="0" smtClean="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1891401889"/>
              </p:ext>
            </p:extLst>
          </p:nvPr>
        </p:nvGraphicFramePr>
        <p:xfrm>
          <a:off x="276368" y="1644734"/>
          <a:ext cx="8581736" cy="4594405"/>
        </p:xfrm>
        <a:graphic>
          <a:graphicData uri="http://schemas.openxmlformats.org/drawingml/2006/table">
            <a:tbl>
              <a:tblPr firstRow="1" bandRow="1">
                <a:tableStyleId>{5C22544A-7EE6-4342-B048-85BDC9FD1C3A}</a:tableStyleId>
              </a:tblPr>
              <a:tblGrid>
                <a:gridCol w="400564"/>
                <a:gridCol w="2045293"/>
                <a:gridCol w="2045293"/>
                <a:gridCol w="2045293"/>
                <a:gridCol w="2045293"/>
              </a:tblGrid>
              <a:tr h="287991">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smtClean="0">
                          <a:solidFill>
                            <a:schemeClr val="bg1"/>
                          </a:solidFill>
                        </a:rPr>
                        <a:t>Workshop Day 1</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smtClean="0">
                          <a:solidFill>
                            <a:schemeClr val="bg1"/>
                          </a:solidFill>
                        </a:rPr>
                        <a:t>Workshop Day 2</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smtClean="0">
                          <a:solidFill>
                            <a:schemeClr val="bg1"/>
                          </a:solidFill>
                        </a:rPr>
                        <a:t>Workshop Day 3</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smtClean="0">
                          <a:solidFill>
                            <a:schemeClr val="bg1"/>
                          </a:solidFill>
                        </a:rPr>
                        <a:t>Workshop Day 4</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r>
              <a:tr h="2426569">
                <a:tc>
                  <a:txBody>
                    <a:bodyPr/>
                    <a:lstStyle/>
                    <a:p>
                      <a:pPr marL="216000" indent="-457200" algn="ctr">
                        <a:spcAft>
                          <a:spcPts val="500"/>
                        </a:spcAft>
                      </a:pPr>
                      <a:r>
                        <a:rPr lang="en-CA" sz="1200" b="1" baseline="0" dirty="0" smtClean="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Aft>
                          <a:spcPts val="1200"/>
                        </a:spcAft>
                      </a:pPr>
                      <a:r>
                        <a:rPr lang="en-CA" sz="1000" b="1" dirty="0" smtClean="0">
                          <a:solidFill>
                            <a:schemeClr val="tx1"/>
                          </a:solidFill>
                        </a:rPr>
                        <a:t>Collect and Review Data</a:t>
                      </a:r>
                    </a:p>
                    <a:p>
                      <a:pPr marL="216000" indent="-457200">
                        <a:spcAft>
                          <a:spcPts val="0"/>
                        </a:spcAft>
                      </a:pPr>
                      <a:r>
                        <a:rPr lang="en-CA" sz="1000" b="1" dirty="0" smtClean="0">
                          <a:solidFill>
                            <a:schemeClr val="tx1"/>
                          </a:solidFill>
                        </a:rPr>
                        <a:t>1.1 </a:t>
                      </a:r>
                      <a:r>
                        <a:rPr lang="en-CA" sz="1000" b="0" dirty="0" smtClean="0">
                          <a:solidFill>
                            <a:schemeClr val="tx1"/>
                          </a:solidFill>
                        </a:rPr>
                        <a:t>Assemble existing</a:t>
                      </a:r>
                      <a:r>
                        <a:rPr lang="en-CA" sz="1000" b="0" baseline="0" dirty="0" smtClean="0">
                          <a:solidFill>
                            <a:schemeClr val="tx1"/>
                          </a:solidFill>
                        </a:rPr>
                        <a:t> contracts.</a:t>
                      </a:r>
                      <a:endParaRPr lang="en-CA" sz="1000" b="0" dirty="0" smtClean="0">
                        <a:solidFill>
                          <a:schemeClr val="tx1"/>
                        </a:solidFill>
                      </a:endParaRPr>
                    </a:p>
                    <a:p>
                      <a:pPr marL="216000" indent="-457200">
                        <a:spcAft>
                          <a:spcPts val="0"/>
                        </a:spcAft>
                      </a:pPr>
                      <a:r>
                        <a:rPr lang="en-CA" sz="1000" b="1" dirty="0" smtClean="0">
                          <a:solidFill>
                            <a:schemeClr val="tx1"/>
                          </a:solidFill>
                        </a:rPr>
                        <a:t>1.2 </a:t>
                      </a:r>
                      <a:r>
                        <a:rPr lang="en-CA" sz="1000" b="0" dirty="0" smtClean="0">
                          <a:solidFill>
                            <a:schemeClr val="tx1"/>
                          </a:solidFill>
                        </a:rPr>
                        <a:t>Document their strategic and tactical</a:t>
                      </a:r>
                      <a:r>
                        <a:rPr lang="en-CA" sz="1000" b="0" baseline="0" dirty="0" smtClean="0">
                          <a:solidFill>
                            <a:schemeClr val="tx1"/>
                          </a:solidFill>
                        </a:rPr>
                        <a:t> </a:t>
                      </a:r>
                      <a:r>
                        <a:rPr lang="en-CA" sz="1000" b="0" dirty="0" smtClean="0">
                          <a:solidFill>
                            <a:schemeClr val="tx1"/>
                          </a:solidFill>
                        </a:rPr>
                        <a:t>objectives. </a:t>
                      </a:r>
                    </a:p>
                    <a:p>
                      <a:pPr marL="216000" indent="-457200">
                        <a:spcAft>
                          <a:spcPts val="0"/>
                        </a:spcAft>
                      </a:pPr>
                      <a:r>
                        <a:rPr lang="en-CA" sz="1000" b="1" dirty="0" smtClean="0">
                          <a:solidFill>
                            <a:schemeClr val="tx1"/>
                          </a:solidFill>
                        </a:rPr>
                        <a:t>1.3 </a:t>
                      </a:r>
                      <a:r>
                        <a:rPr lang="en-CA" sz="1000" b="0" dirty="0" smtClean="0">
                          <a:solidFill>
                            <a:schemeClr val="tx1"/>
                          </a:solidFill>
                        </a:rPr>
                        <a:t>Identify</a:t>
                      </a:r>
                      <a:r>
                        <a:rPr lang="en-CA" sz="1000" b="0" baseline="0" dirty="0" smtClean="0">
                          <a:solidFill>
                            <a:schemeClr val="tx1"/>
                          </a:solidFill>
                        </a:rPr>
                        <a:t> current status of the vendor relationship and any historical context.</a:t>
                      </a:r>
                    </a:p>
                    <a:p>
                      <a:pPr marL="216000" indent="-457200">
                        <a:spcAft>
                          <a:spcPts val="0"/>
                        </a:spcAft>
                      </a:pPr>
                      <a:r>
                        <a:rPr lang="en-CA" sz="1000" b="1" dirty="0" smtClean="0">
                          <a:solidFill>
                            <a:schemeClr val="tx1"/>
                          </a:solidFill>
                        </a:rPr>
                        <a:t>1.4 </a:t>
                      </a:r>
                      <a:r>
                        <a:rPr lang="en-CA" sz="1000" b="0" dirty="0" smtClean="0">
                          <a:solidFill>
                            <a:schemeClr val="tx1"/>
                          </a:solidFill>
                        </a:rPr>
                        <a:t>Clarify goals</a:t>
                      </a:r>
                      <a:r>
                        <a:rPr lang="en-CA" sz="1000" b="0" baseline="0" dirty="0" smtClean="0">
                          <a:solidFill>
                            <a:schemeClr val="tx1"/>
                          </a:solidFill>
                        </a:rPr>
                        <a:t> for ideal future state.</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Define Business Use Case and Build Stakeholder Team</a:t>
                      </a:r>
                    </a:p>
                    <a:p>
                      <a:pPr marL="216000" indent="-457200">
                        <a:spcAft>
                          <a:spcPts val="0"/>
                        </a:spcAft>
                      </a:pPr>
                      <a:r>
                        <a:rPr lang="en-CA" sz="1000" b="1" dirty="0" smtClean="0">
                          <a:solidFill>
                            <a:schemeClr val="tx1"/>
                          </a:solidFill>
                        </a:rPr>
                        <a:t>2.1</a:t>
                      </a:r>
                      <a:r>
                        <a:rPr lang="en-CA" sz="1000" b="0" dirty="0" smtClean="0">
                          <a:solidFill>
                            <a:schemeClr val="tx1"/>
                          </a:solidFill>
                        </a:rPr>
                        <a:t> </a:t>
                      </a:r>
                      <a:r>
                        <a:rPr lang="en-CA" sz="1000" b="0" baseline="0" dirty="0" smtClean="0">
                          <a:solidFill>
                            <a:schemeClr val="tx1"/>
                          </a:solidFill>
                        </a:rPr>
                        <a:t>Establish negotiation team and define roles. </a:t>
                      </a:r>
                      <a:endParaRPr lang="en-CA" sz="1000" b="0" dirty="0" smtClean="0">
                        <a:solidFill>
                          <a:schemeClr val="tx1"/>
                        </a:solidFill>
                      </a:endParaRPr>
                    </a:p>
                    <a:p>
                      <a:pPr marL="216000" indent="-457200">
                        <a:spcAft>
                          <a:spcPts val="0"/>
                        </a:spcAft>
                      </a:pPr>
                      <a:r>
                        <a:rPr lang="en-CA" sz="1000" b="1" dirty="0" smtClean="0">
                          <a:solidFill>
                            <a:schemeClr val="tx1"/>
                          </a:solidFill>
                        </a:rPr>
                        <a:t>2.2</a:t>
                      </a:r>
                      <a:r>
                        <a:rPr lang="en-CA" sz="1000" b="0" dirty="0" smtClean="0">
                          <a:solidFill>
                            <a:schemeClr val="tx1"/>
                          </a:solidFill>
                        </a:rPr>
                        <a:t> Write communication plan.</a:t>
                      </a:r>
                    </a:p>
                    <a:p>
                      <a:pPr marL="216000" marR="0" indent="-457200" algn="l" defTabSz="914400" rtl="0" eaLnBrk="1" fontAlgn="auto" latinLnBrk="0" hangingPunct="1">
                        <a:lnSpc>
                          <a:spcPct val="100000"/>
                        </a:lnSpc>
                        <a:spcBef>
                          <a:spcPts val="0"/>
                        </a:spcBef>
                        <a:spcAft>
                          <a:spcPts val="0"/>
                        </a:spcAft>
                        <a:buClrTx/>
                        <a:buSzTx/>
                        <a:buFontTx/>
                        <a:buNone/>
                        <a:tabLst/>
                        <a:defRPr/>
                      </a:pPr>
                      <a:r>
                        <a:rPr lang="en-CA" sz="1000" b="1" dirty="0" smtClean="0">
                          <a:solidFill>
                            <a:schemeClr val="tx1"/>
                          </a:solidFill>
                        </a:rPr>
                        <a:t>2.3</a:t>
                      </a:r>
                      <a:r>
                        <a:rPr lang="en-CA" sz="1000" b="0" dirty="0" smtClean="0">
                          <a:solidFill>
                            <a:schemeClr val="tx1"/>
                          </a:solidFill>
                        </a:rPr>
                        <a:t> Complete business use case.</a:t>
                      </a:r>
                      <a:endParaRPr lang="en-CA" sz="1000" b="0" baseline="0" dirty="0" smtClean="0">
                        <a:solidFill>
                          <a:schemeClr val="tx1"/>
                        </a:solidFill>
                      </a:endParaRPr>
                    </a:p>
                    <a:p>
                      <a:pPr marL="216000" indent="-457200">
                        <a:spcAft>
                          <a:spcPts val="0"/>
                        </a:spcAft>
                      </a:pP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Redline Contract</a:t>
                      </a:r>
                    </a:p>
                    <a:p>
                      <a:pPr marL="216000" indent="-457200">
                        <a:spcAft>
                          <a:spcPts val="0"/>
                        </a:spcAft>
                      </a:pPr>
                      <a:r>
                        <a:rPr lang="en-CA" sz="1000" b="1" dirty="0" smtClean="0">
                          <a:solidFill>
                            <a:schemeClr val="tx1"/>
                          </a:solidFill>
                        </a:rPr>
                        <a:t>3.1 </a:t>
                      </a:r>
                      <a:r>
                        <a:rPr lang="en-CA" sz="1000" b="0" dirty="0" smtClean="0">
                          <a:solidFill>
                            <a:schemeClr val="tx1"/>
                          </a:solidFill>
                        </a:rPr>
                        <a:t>Review</a:t>
                      </a:r>
                      <a:r>
                        <a:rPr lang="en-CA" sz="1000" b="0" baseline="0" dirty="0" smtClean="0">
                          <a:solidFill>
                            <a:schemeClr val="tx1"/>
                          </a:solidFill>
                        </a:rPr>
                        <a:t> general terms and conditions. </a:t>
                      </a:r>
                      <a:endParaRPr lang="en-CA" sz="1000" b="0" dirty="0" smtClean="0">
                        <a:solidFill>
                          <a:schemeClr val="tx1"/>
                        </a:solidFill>
                      </a:endParaRPr>
                    </a:p>
                    <a:p>
                      <a:pPr marL="216000" indent="-457200">
                        <a:spcAft>
                          <a:spcPts val="0"/>
                        </a:spcAft>
                      </a:pPr>
                      <a:r>
                        <a:rPr lang="en-CA" sz="1000" b="1" dirty="0" smtClean="0">
                          <a:solidFill>
                            <a:schemeClr val="tx1"/>
                          </a:solidFill>
                        </a:rPr>
                        <a:t>3.2 </a:t>
                      </a:r>
                      <a:r>
                        <a:rPr lang="en-CA" sz="1000" b="0" dirty="0" smtClean="0">
                          <a:solidFill>
                            <a:schemeClr val="tx1"/>
                          </a:solidFill>
                        </a:rPr>
                        <a:t>Review license-</a:t>
                      </a:r>
                      <a:r>
                        <a:rPr lang="en-CA" sz="1000" b="0" baseline="0" dirty="0" smtClean="0">
                          <a:solidFill>
                            <a:schemeClr val="tx1"/>
                          </a:solidFill>
                        </a:rPr>
                        <a:t> and application-specific terms and conditions. </a:t>
                      </a:r>
                      <a:endParaRPr lang="en-CA" sz="1000" b="0" dirty="0" smtClean="0">
                        <a:solidFill>
                          <a:schemeClr val="tx1"/>
                        </a:solidFill>
                      </a:endParaRPr>
                    </a:p>
                    <a:p>
                      <a:pPr marL="216000" indent="-457200">
                        <a:spcAft>
                          <a:spcPts val="0"/>
                        </a:spcAft>
                      </a:pPr>
                      <a:r>
                        <a:rPr lang="en-CA" sz="1000" b="1" dirty="0" smtClean="0">
                          <a:solidFill>
                            <a:schemeClr val="tx1"/>
                          </a:solidFill>
                        </a:rPr>
                        <a:t>3.3</a:t>
                      </a:r>
                      <a:r>
                        <a:rPr lang="en-CA" sz="1000" b="0" dirty="0" smtClean="0">
                          <a:solidFill>
                            <a:schemeClr val="tx1"/>
                          </a:solidFill>
                        </a:rPr>
                        <a:t> Match to business and technical requirements.</a:t>
                      </a:r>
                    </a:p>
                    <a:p>
                      <a:pPr marL="216000" indent="-457200">
                        <a:spcAft>
                          <a:spcPts val="0"/>
                        </a:spcAft>
                      </a:pPr>
                      <a:r>
                        <a:rPr lang="en-CA" sz="1000" b="1" dirty="0" smtClean="0">
                          <a:solidFill>
                            <a:schemeClr val="tx1"/>
                          </a:solidFill>
                        </a:rPr>
                        <a:t>3.4</a:t>
                      </a:r>
                      <a:r>
                        <a:rPr lang="en-CA" sz="1000" b="0" dirty="0" smtClean="0">
                          <a:solidFill>
                            <a:schemeClr val="tx1"/>
                          </a:solidFill>
                        </a:rPr>
                        <a:t> Redline agreement.</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Build Negotiation Strategy</a:t>
                      </a:r>
                    </a:p>
                    <a:p>
                      <a:pPr marL="216000" indent="-457200">
                        <a:spcAft>
                          <a:spcPts val="0"/>
                        </a:spcAft>
                      </a:pPr>
                      <a:r>
                        <a:rPr lang="en-CA" sz="1000" b="1" dirty="0" smtClean="0">
                          <a:solidFill>
                            <a:schemeClr val="tx1"/>
                          </a:solidFill>
                        </a:rPr>
                        <a:t>4.1 </a:t>
                      </a:r>
                      <a:r>
                        <a:rPr lang="en-CA" sz="1000" b="0" dirty="0" smtClean="0">
                          <a:solidFill>
                            <a:schemeClr val="tx1"/>
                          </a:solidFill>
                        </a:rPr>
                        <a:t>Review vendor-</a:t>
                      </a:r>
                      <a:r>
                        <a:rPr lang="en-CA" sz="1000" b="0" baseline="0" dirty="0" smtClean="0">
                          <a:solidFill>
                            <a:schemeClr val="tx1"/>
                          </a:solidFill>
                        </a:rPr>
                        <a:t> and application-specific negotiation tactics. </a:t>
                      </a:r>
                      <a:endParaRPr lang="en-CA" sz="1000" b="0" dirty="0" smtClean="0">
                        <a:solidFill>
                          <a:schemeClr val="tx1"/>
                        </a:solidFill>
                      </a:endParaRPr>
                    </a:p>
                    <a:p>
                      <a:pPr marL="216000" marR="0" indent="-457200" algn="l" defTabSz="914400" rtl="0" eaLnBrk="1" fontAlgn="auto" latinLnBrk="0" hangingPunct="1">
                        <a:lnSpc>
                          <a:spcPct val="100000"/>
                        </a:lnSpc>
                        <a:spcBef>
                          <a:spcPts val="0"/>
                        </a:spcBef>
                        <a:spcAft>
                          <a:spcPts val="0"/>
                        </a:spcAft>
                        <a:buClrTx/>
                        <a:buSzTx/>
                        <a:buFontTx/>
                        <a:buNone/>
                        <a:tabLst/>
                        <a:defRPr/>
                      </a:pPr>
                      <a:r>
                        <a:rPr lang="en-CA" sz="1000" b="1" dirty="0" smtClean="0">
                          <a:solidFill>
                            <a:schemeClr val="tx1"/>
                          </a:solidFill>
                        </a:rPr>
                        <a:t>4.2</a:t>
                      </a:r>
                      <a:r>
                        <a:rPr lang="en-CA" sz="1000" b="0" dirty="0" smtClean="0">
                          <a:solidFill>
                            <a:schemeClr val="tx1"/>
                          </a:solidFill>
                        </a:rPr>
                        <a:t> Build</a:t>
                      </a:r>
                      <a:r>
                        <a:rPr lang="en-CA" sz="1000" b="0" baseline="0" dirty="0" smtClean="0">
                          <a:solidFill>
                            <a:schemeClr val="tx1"/>
                          </a:solidFill>
                        </a:rPr>
                        <a:t> negotiation strategy. </a:t>
                      </a: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r h="1879845">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smtClean="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144000" indent="-144000">
                        <a:spcAft>
                          <a:spcPts val="0"/>
                        </a:spcAft>
                        <a:buClrTx/>
                        <a:buFont typeface="+mj-lt"/>
                        <a:buAutoNum type="arabicPeriod"/>
                      </a:pPr>
                      <a:r>
                        <a:rPr lang="en-CA" sz="1000" b="0" dirty="0" smtClean="0">
                          <a:solidFill>
                            <a:schemeClr val="tx1"/>
                          </a:solidFill>
                        </a:rPr>
                        <a:t>Business Use Case</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marR="0" indent="-144000" algn="l" defTabSz="914400" rtl="0" eaLnBrk="1" fontAlgn="auto" latinLnBrk="0" hangingPunct="1">
                        <a:lnSpc>
                          <a:spcPct val="100000"/>
                        </a:lnSpc>
                        <a:spcBef>
                          <a:spcPts val="0"/>
                        </a:spcBef>
                        <a:spcAft>
                          <a:spcPts val="0"/>
                        </a:spcAft>
                        <a:buClrTx/>
                        <a:buSzTx/>
                        <a:buFont typeface="+mj-lt"/>
                        <a:buAutoNum type="arabicPeriod"/>
                        <a:tabLst/>
                        <a:defRPr/>
                      </a:pPr>
                      <a:r>
                        <a:rPr lang="en-CA" sz="1000" b="0" dirty="0" smtClean="0">
                          <a:solidFill>
                            <a:schemeClr val="tx1"/>
                          </a:solidFill>
                        </a:rPr>
                        <a:t>RASCI Chart</a:t>
                      </a:r>
                      <a:endParaRPr lang="en-CA" sz="1000" b="0" baseline="0" dirty="0" smtClean="0">
                        <a:solidFill>
                          <a:schemeClr val="tx1"/>
                        </a:solidFill>
                      </a:endParaRPr>
                    </a:p>
                    <a:p>
                      <a:pPr marL="144000" indent="-144000">
                        <a:spcAft>
                          <a:spcPts val="0"/>
                        </a:spcAft>
                        <a:buClrTx/>
                        <a:buFont typeface="+mj-lt"/>
                        <a:buAutoNum type="arabicPeriod"/>
                      </a:pPr>
                      <a:r>
                        <a:rPr lang="en-CA" sz="1000" b="0" dirty="0" smtClean="0">
                          <a:solidFill>
                            <a:schemeClr val="tx1"/>
                          </a:solidFill>
                        </a:rPr>
                        <a:t>Vendor Communication Management</a:t>
                      </a:r>
                      <a:r>
                        <a:rPr lang="en-CA" sz="1000" b="0" baseline="0" dirty="0" smtClean="0">
                          <a:solidFill>
                            <a:schemeClr val="tx1"/>
                          </a:solidFill>
                        </a:rPr>
                        <a:t> Plan</a:t>
                      </a:r>
                      <a:endParaRPr lang="en-CA" sz="1000" b="0" dirty="0" smtClean="0">
                        <a:solidFill>
                          <a:schemeClr val="tx1"/>
                        </a:solidFill>
                      </a:endParaRPr>
                    </a:p>
                    <a:p>
                      <a:pPr marL="144000" indent="-144000">
                        <a:spcAft>
                          <a:spcPts val="0"/>
                        </a:spcAft>
                        <a:buClrTx/>
                        <a:buFont typeface="+mj-lt"/>
                        <a:buAutoNum type="arabicPeriod"/>
                      </a:pPr>
                      <a:r>
                        <a:rPr lang="en-CA" sz="1000" b="0" dirty="0" smtClean="0">
                          <a:solidFill>
                            <a:schemeClr val="tx1"/>
                          </a:solidFill>
                        </a:rPr>
                        <a:t>SaaS</a:t>
                      </a:r>
                      <a:r>
                        <a:rPr lang="en-CA" sz="1000" b="0" baseline="0" dirty="0" smtClean="0">
                          <a:solidFill>
                            <a:schemeClr val="tx1"/>
                          </a:solidFill>
                        </a:rPr>
                        <a:t> TCO Calculator</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baseline="0" dirty="0" smtClean="0">
                          <a:solidFill>
                            <a:schemeClr val="tx1"/>
                          </a:solidFill>
                        </a:rPr>
                        <a:t>Software Terms &amp; Conditions Evaluation Tool</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marR="0" indent="-144000" algn="l" defTabSz="914400" rtl="0" eaLnBrk="1" fontAlgn="auto" latinLnBrk="0" hangingPunct="1">
                        <a:lnSpc>
                          <a:spcPct val="100000"/>
                        </a:lnSpc>
                        <a:spcBef>
                          <a:spcPts val="0"/>
                        </a:spcBef>
                        <a:spcAft>
                          <a:spcPts val="0"/>
                        </a:spcAft>
                        <a:buClrTx/>
                        <a:buSzTx/>
                        <a:buFont typeface="+mj-lt"/>
                        <a:buAutoNum type="arabicPeriod"/>
                        <a:tabLst/>
                        <a:defRPr/>
                      </a:pPr>
                      <a:r>
                        <a:rPr lang="en-CA" sz="1000" b="0" dirty="0" smtClean="0">
                          <a:solidFill>
                            <a:schemeClr val="tx1"/>
                          </a:solidFill>
                        </a:rPr>
                        <a:t>Controlled</a:t>
                      </a:r>
                      <a:r>
                        <a:rPr lang="en-CA" sz="1000" b="0" baseline="0" dirty="0" smtClean="0">
                          <a:solidFill>
                            <a:schemeClr val="tx1"/>
                          </a:solidFill>
                        </a:rPr>
                        <a:t> Vendor Communications</a:t>
                      </a:r>
                      <a:r>
                        <a:rPr lang="en-CA" sz="1000" b="0" dirty="0" smtClean="0">
                          <a:solidFill>
                            <a:schemeClr val="tx1"/>
                          </a:solidFill>
                        </a:rPr>
                        <a:t> Letter</a:t>
                      </a:r>
                    </a:p>
                    <a:p>
                      <a:pPr marL="144000" indent="-144000">
                        <a:spcAft>
                          <a:spcPts val="0"/>
                        </a:spcAft>
                        <a:buClrTx/>
                        <a:buFont typeface="+mj-lt"/>
                        <a:buAutoNum type="arabicPeriod"/>
                      </a:pPr>
                      <a:r>
                        <a:rPr lang="en-CA" sz="1000" b="0" dirty="0" smtClean="0">
                          <a:solidFill>
                            <a:schemeClr val="tx1"/>
                          </a:solidFill>
                        </a:rPr>
                        <a:t>Contract Negotiation Tactics</a:t>
                      </a:r>
                      <a:r>
                        <a:rPr lang="en-CA" sz="1000" b="0" baseline="0" dirty="0" smtClean="0">
                          <a:solidFill>
                            <a:schemeClr val="tx1"/>
                          </a:solidFill>
                        </a:rPr>
                        <a:t> Playbook</a:t>
                      </a:r>
                    </a:p>
                    <a:p>
                      <a:pPr marL="144000" indent="-144000">
                        <a:spcAft>
                          <a:spcPts val="0"/>
                        </a:spcAft>
                        <a:buClrTx/>
                        <a:buFont typeface="+mj-lt"/>
                        <a:buAutoNum type="arabicPeriod"/>
                      </a:pPr>
                      <a:r>
                        <a:rPr lang="en-CA" sz="1000" b="0" dirty="0" smtClean="0">
                          <a:solidFill>
                            <a:schemeClr val="tx1"/>
                          </a:solidFill>
                        </a:rPr>
                        <a:t>Key Vendor</a:t>
                      </a:r>
                      <a:r>
                        <a:rPr lang="en-CA" sz="1000" b="0" baseline="0" dirty="0" smtClean="0">
                          <a:solidFill>
                            <a:schemeClr val="tx1"/>
                          </a:solidFill>
                        </a:rPr>
                        <a:t> Fiscal Year End Calendar</a:t>
                      </a:r>
                    </a:p>
                    <a:p>
                      <a:pPr marL="144000" indent="-144000">
                        <a:spcAft>
                          <a:spcPts val="0"/>
                        </a:spcAft>
                        <a:buClrTx/>
                        <a:buFont typeface="+mj-lt"/>
                        <a:buAutoNum type="arabicPeriod"/>
                      </a:pPr>
                      <a:r>
                        <a:rPr lang="en-CA" sz="1000" b="0" baseline="0" dirty="0" smtClean="0">
                          <a:solidFill>
                            <a:schemeClr val="tx1"/>
                          </a:solidFill>
                        </a:rPr>
                        <a:t>Software Buyer’s Checklist</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bl>
          </a:graphicData>
        </a:graphic>
      </p:graphicFrame>
    </p:spTree>
    <p:extLst>
      <p:ext uri="{BB962C8B-B14F-4D97-AF65-F5344CB8AC3E}">
        <p14:creationId xmlns:p14="http://schemas.microsoft.com/office/powerpoint/2010/main" val="32696862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 y="0"/>
            <a:ext cx="9143998" cy="657013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extBox 1"/>
          <p:cNvSpPr txBox="1"/>
          <p:nvPr/>
        </p:nvSpPr>
        <p:spPr>
          <a:xfrm>
            <a:off x="1151133" y="2108794"/>
            <a:ext cx="6589368" cy="3754874"/>
          </a:xfrm>
          <a:prstGeom prst="rect">
            <a:avLst/>
          </a:prstGeom>
        </p:spPr>
        <p:txBody>
          <a:bodyPr wrap="square" rtlCol="0">
            <a:spAutoFit/>
          </a:bodyPr>
          <a:lstStyle/>
          <a:p>
            <a:r>
              <a:rPr lang="en-CA" sz="1400" i="1" dirty="0" smtClean="0">
                <a:solidFill>
                  <a:schemeClr val="bg1"/>
                </a:solidFill>
                <a:latin typeface="+mj-lt"/>
              </a:rPr>
              <a:t>Every </a:t>
            </a:r>
            <a:r>
              <a:rPr lang="en-CA" sz="1400" i="1" dirty="0">
                <a:solidFill>
                  <a:schemeClr val="bg1"/>
                </a:solidFill>
                <a:latin typeface="+mj-lt"/>
              </a:rPr>
              <a:t>facet of your organization has its own agenda and requirements. Bringing </a:t>
            </a:r>
            <a:r>
              <a:rPr lang="en-CA" sz="1400" i="1" dirty="0" smtClean="0">
                <a:solidFill>
                  <a:schemeClr val="bg1"/>
                </a:solidFill>
                <a:latin typeface="+mj-lt"/>
              </a:rPr>
              <a:t>stakeholders </a:t>
            </a:r>
            <a:r>
              <a:rPr lang="en-CA" sz="1400" i="1" dirty="0">
                <a:solidFill>
                  <a:schemeClr val="bg1"/>
                </a:solidFill>
                <a:latin typeface="+mj-lt"/>
              </a:rPr>
              <a:t>together, understanding their points of view, and presenting a cohesive </a:t>
            </a:r>
            <a:r>
              <a:rPr lang="en-CA" sz="1400" i="1" dirty="0" smtClean="0">
                <a:solidFill>
                  <a:schemeClr val="bg1"/>
                </a:solidFill>
                <a:latin typeface="+mj-lt"/>
              </a:rPr>
              <a:t>set of requirements </a:t>
            </a:r>
            <a:r>
              <a:rPr lang="en-CA" sz="1400" i="1" dirty="0">
                <a:solidFill>
                  <a:schemeClr val="bg1"/>
                </a:solidFill>
                <a:latin typeface="+mj-lt"/>
              </a:rPr>
              <a:t>to vendors is a challenge. </a:t>
            </a:r>
          </a:p>
          <a:p>
            <a:endParaRPr lang="en-CA" sz="1400" i="1" dirty="0" smtClean="0">
              <a:solidFill>
                <a:schemeClr val="bg1"/>
              </a:solidFill>
              <a:latin typeface="+mj-lt"/>
            </a:endParaRPr>
          </a:p>
          <a:p>
            <a:r>
              <a:rPr lang="en-CA" sz="1400" i="1" dirty="0" smtClean="0">
                <a:solidFill>
                  <a:schemeClr val="bg1"/>
                </a:solidFill>
                <a:latin typeface="+mj-lt"/>
              </a:rPr>
              <a:t>Vendors </a:t>
            </a:r>
            <a:r>
              <a:rPr lang="en-CA" sz="1400" i="1" dirty="0">
                <a:solidFill>
                  <a:schemeClr val="bg1"/>
                </a:solidFill>
                <a:latin typeface="+mj-lt"/>
              </a:rPr>
              <a:t>have well-honed negotiating strategies </a:t>
            </a:r>
            <a:r>
              <a:rPr lang="en-CA" sz="1400" i="1" dirty="0" smtClean="0">
                <a:solidFill>
                  <a:schemeClr val="bg1"/>
                </a:solidFill>
                <a:latin typeface="+mj-lt"/>
              </a:rPr>
              <a:t>– and </a:t>
            </a:r>
            <a:r>
              <a:rPr lang="en-CA" sz="1400" i="1" dirty="0">
                <a:solidFill>
                  <a:schemeClr val="bg1"/>
                </a:solidFill>
                <a:latin typeface="+mj-lt"/>
              </a:rPr>
              <a:t>they’ll use them </a:t>
            </a:r>
            <a:r>
              <a:rPr lang="en-CA" sz="1400" i="1" dirty="0" smtClean="0">
                <a:solidFill>
                  <a:schemeClr val="bg1"/>
                </a:solidFill>
                <a:latin typeface="+mj-lt"/>
              </a:rPr>
              <a:t>to great effect to ensure that deal revenues are maximized. </a:t>
            </a:r>
            <a:r>
              <a:rPr lang="en-CA" sz="1400" i="1" dirty="0">
                <a:solidFill>
                  <a:schemeClr val="bg1"/>
                </a:solidFill>
                <a:latin typeface="+mj-lt"/>
              </a:rPr>
              <a:t>Without understanding your own position and </a:t>
            </a:r>
            <a:r>
              <a:rPr lang="en-CA" sz="1400" i="1" dirty="0" smtClean="0">
                <a:solidFill>
                  <a:schemeClr val="bg1"/>
                </a:solidFill>
                <a:latin typeface="+mj-lt"/>
              </a:rPr>
              <a:t>vendor-specific leverage </a:t>
            </a:r>
            <a:r>
              <a:rPr lang="en-CA" sz="1400" i="1" dirty="0">
                <a:solidFill>
                  <a:schemeClr val="bg1"/>
                </a:solidFill>
                <a:latin typeface="+mj-lt"/>
              </a:rPr>
              <a:t>points, it’s difficult to withstand their </a:t>
            </a:r>
            <a:r>
              <a:rPr lang="en-CA" sz="1400" i="1" dirty="0" smtClean="0">
                <a:solidFill>
                  <a:schemeClr val="bg1"/>
                </a:solidFill>
                <a:latin typeface="+mj-lt"/>
              </a:rPr>
              <a:t>tactics</a:t>
            </a:r>
            <a:r>
              <a:rPr lang="en-CA" sz="1400" i="1" dirty="0">
                <a:solidFill>
                  <a:schemeClr val="bg1"/>
                </a:solidFill>
                <a:latin typeface="+mj-lt"/>
              </a:rPr>
              <a:t>. </a:t>
            </a:r>
          </a:p>
          <a:p>
            <a:endParaRPr lang="en-CA" sz="1400" i="1" dirty="0" smtClean="0">
              <a:solidFill>
                <a:schemeClr val="bg1"/>
              </a:solidFill>
              <a:latin typeface="+mj-lt"/>
            </a:endParaRPr>
          </a:p>
          <a:p>
            <a:r>
              <a:rPr lang="en-CA" sz="1400" i="1" dirty="0" smtClean="0">
                <a:solidFill>
                  <a:schemeClr val="bg1"/>
                </a:solidFill>
                <a:latin typeface="+mj-lt"/>
              </a:rPr>
              <a:t>Software is </a:t>
            </a:r>
            <a:r>
              <a:rPr lang="en-CA" sz="1400" i="1" dirty="0">
                <a:solidFill>
                  <a:schemeClr val="bg1"/>
                </a:solidFill>
                <a:latin typeface="+mj-lt"/>
              </a:rPr>
              <a:t>constantly </a:t>
            </a:r>
            <a:r>
              <a:rPr lang="en-CA" sz="1400" i="1" dirty="0" smtClean="0">
                <a:solidFill>
                  <a:schemeClr val="bg1"/>
                </a:solidFill>
                <a:latin typeface="+mj-lt"/>
              </a:rPr>
              <a:t>changing, which means </a:t>
            </a:r>
            <a:r>
              <a:rPr lang="en-CA" sz="1400" i="1" dirty="0">
                <a:solidFill>
                  <a:schemeClr val="bg1"/>
                </a:solidFill>
                <a:latin typeface="+mj-lt"/>
              </a:rPr>
              <a:t>the licensing is constantly changing as well, making it difficult to acquire and retain subject matter expertise. You need </a:t>
            </a:r>
            <a:r>
              <a:rPr lang="en-CA" sz="1400" i="1" dirty="0" smtClean="0">
                <a:solidFill>
                  <a:schemeClr val="bg1"/>
                </a:solidFill>
                <a:latin typeface="+mj-lt"/>
              </a:rPr>
              <a:t>to invest in a </a:t>
            </a:r>
            <a:r>
              <a:rPr lang="en-CA" sz="1400" i="1" dirty="0">
                <a:solidFill>
                  <a:schemeClr val="bg1"/>
                </a:solidFill>
                <a:latin typeface="+mj-lt"/>
              </a:rPr>
              <a:t>subject matter expert for your specific vendor. </a:t>
            </a:r>
            <a:endParaRPr lang="en-CA" sz="1400" i="1" dirty="0" smtClean="0">
              <a:solidFill>
                <a:schemeClr val="bg1"/>
              </a:solidFill>
              <a:latin typeface="+mj-lt"/>
            </a:endParaRPr>
          </a:p>
          <a:p>
            <a:endParaRPr lang="en-CA" sz="1400" i="1" dirty="0">
              <a:solidFill>
                <a:schemeClr val="bg1"/>
              </a:solidFill>
              <a:latin typeface="+mj-lt"/>
            </a:endParaRPr>
          </a:p>
          <a:p>
            <a:r>
              <a:rPr lang="en-US" sz="1400" i="1" dirty="0">
                <a:solidFill>
                  <a:schemeClr val="bg1"/>
                </a:solidFill>
                <a:latin typeface="+mj-lt"/>
              </a:rPr>
              <a:t>The result: Contract review is often poorly timed, rushed, and disorganized, tipping the negotiating scales in the vendor’s favor. Too often, this results in overspending </a:t>
            </a:r>
            <a:r>
              <a:rPr lang="en-US" sz="1400" i="1" dirty="0" smtClean="0">
                <a:solidFill>
                  <a:schemeClr val="bg1"/>
                </a:solidFill>
                <a:latin typeface="+mj-lt"/>
              </a:rPr>
              <a:t>and ineffective terms and conditions on </a:t>
            </a:r>
            <a:r>
              <a:rPr lang="en-US" sz="1400" i="1" dirty="0">
                <a:solidFill>
                  <a:schemeClr val="bg1"/>
                </a:solidFill>
                <a:latin typeface="+mj-lt"/>
              </a:rPr>
              <a:t>a crucial and expensive part of your IT budget. </a:t>
            </a:r>
            <a:endParaRPr lang="en-CA" sz="1600" b="1" i="1" dirty="0" smtClean="0">
              <a:solidFill>
                <a:schemeClr val="bg1"/>
              </a:solidFill>
              <a:latin typeface="+mj-lt"/>
            </a:endParaRPr>
          </a:p>
        </p:txBody>
      </p:sp>
      <p:sp>
        <p:nvSpPr>
          <p:cNvPr id="3" name="TextBox 2"/>
          <p:cNvSpPr txBox="1"/>
          <p:nvPr/>
        </p:nvSpPr>
        <p:spPr>
          <a:xfrm>
            <a:off x="3714532" y="5758423"/>
            <a:ext cx="4460917" cy="738664"/>
          </a:xfrm>
          <a:prstGeom prst="rect">
            <a:avLst/>
          </a:prstGeom>
        </p:spPr>
        <p:txBody>
          <a:bodyPr wrap="square" rtlCol="0">
            <a:spAutoFit/>
          </a:bodyPr>
          <a:lstStyle/>
          <a:p>
            <a:pPr algn="r"/>
            <a:r>
              <a:rPr lang="en-CA" sz="1400" b="1" i="1" dirty="0" smtClean="0">
                <a:solidFill>
                  <a:schemeClr val="bg1"/>
                </a:solidFill>
              </a:rPr>
              <a:t>Scott Bickley, </a:t>
            </a:r>
          </a:p>
          <a:p>
            <a:pPr algn="r"/>
            <a:r>
              <a:rPr lang="en-CA" sz="1400" i="1" dirty="0" smtClean="0">
                <a:solidFill>
                  <a:schemeClr val="bg1"/>
                </a:solidFill>
              </a:rPr>
              <a:t>Senior Director, Vendor Advisory Practice </a:t>
            </a:r>
            <a:br>
              <a:rPr lang="en-CA" sz="1400" i="1" dirty="0" smtClean="0">
                <a:solidFill>
                  <a:schemeClr val="bg1"/>
                </a:solidFill>
              </a:rPr>
            </a:br>
            <a:r>
              <a:rPr lang="en-CA" sz="1400" i="1" dirty="0" smtClean="0">
                <a:solidFill>
                  <a:schemeClr val="bg1"/>
                </a:solidFill>
              </a:rPr>
              <a:t>Info-Tech Research Group</a:t>
            </a:r>
          </a:p>
        </p:txBody>
      </p:sp>
      <p:sp>
        <p:nvSpPr>
          <p:cNvPr id="4" name="TextBox 3"/>
          <p:cNvSpPr txBox="1"/>
          <p:nvPr/>
        </p:nvSpPr>
        <p:spPr>
          <a:xfrm>
            <a:off x="401491" y="1551059"/>
            <a:ext cx="8487136" cy="523220"/>
          </a:xfrm>
          <a:prstGeom prst="rect">
            <a:avLst/>
          </a:prstGeom>
        </p:spPr>
        <p:txBody>
          <a:bodyPr wrap="square" rtlCol="0">
            <a:spAutoFit/>
          </a:bodyPr>
          <a:lstStyle/>
          <a:p>
            <a:r>
              <a:rPr lang="en-CA" sz="1400" b="1" dirty="0" smtClean="0">
                <a:solidFill>
                  <a:schemeClr val="bg1"/>
                </a:solidFill>
              </a:rPr>
              <a:t>The contract </a:t>
            </a:r>
            <a:r>
              <a:rPr lang="en-CA" sz="1400" b="1" dirty="0">
                <a:solidFill>
                  <a:schemeClr val="bg1"/>
                </a:solidFill>
              </a:rPr>
              <a:t>review process for licensing </a:t>
            </a:r>
            <a:r>
              <a:rPr lang="en-CA" sz="1400" b="1" dirty="0" smtClean="0">
                <a:solidFill>
                  <a:schemeClr val="bg1"/>
                </a:solidFill>
              </a:rPr>
              <a:t>software is </a:t>
            </a:r>
            <a:r>
              <a:rPr lang="en-CA" sz="1400" b="1" dirty="0">
                <a:solidFill>
                  <a:schemeClr val="bg1"/>
                </a:solidFill>
              </a:rPr>
              <a:t>a complicated, lengthy, and sometimes frustrating </a:t>
            </a:r>
            <a:r>
              <a:rPr lang="en-CA" sz="1400" b="1" dirty="0" smtClean="0">
                <a:solidFill>
                  <a:schemeClr val="bg1"/>
                </a:solidFill>
              </a:rPr>
              <a:t>process.</a:t>
            </a:r>
            <a:endParaRPr lang="en-CA" sz="1400" b="1" dirty="0">
              <a:solidFill>
                <a:schemeClr val="bg1"/>
              </a:solidFill>
            </a:endParaRPr>
          </a:p>
        </p:txBody>
      </p:sp>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8" name="Picture 104"/>
          <p:cNvPicPr>
            <a:picLocks noChangeAspect="1"/>
          </p:cNvPicPr>
          <p:nvPr/>
        </p:nvPicPr>
        <p:blipFill rotWithShape="1">
          <a:blip r:embed="rId2"/>
          <a:srcRect l="34768" t="21801" r="35751" b="57796"/>
          <a:stretch/>
        </p:blipFill>
        <p:spPr>
          <a:xfrm>
            <a:off x="496421" y="1997856"/>
            <a:ext cx="598068" cy="528294"/>
          </a:xfrm>
          <a:prstGeom prst="rect">
            <a:avLst/>
          </a:prstGeom>
        </p:spPr>
      </p:pic>
      <p:pic>
        <p:nvPicPr>
          <p:cNvPr id="9" name="Picture 105"/>
          <p:cNvPicPr>
            <a:picLocks noChangeAspect="1"/>
          </p:cNvPicPr>
          <p:nvPr/>
        </p:nvPicPr>
        <p:blipFill>
          <a:blip r:embed="rId3"/>
          <a:stretch>
            <a:fillRect/>
          </a:stretch>
        </p:blipFill>
        <p:spPr>
          <a:xfrm>
            <a:off x="7718918" y="5283804"/>
            <a:ext cx="619651" cy="457362"/>
          </a:xfrm>
          <a:prstGeom prst="rect">
            <a:avLst/>
          </a:prstGeom>
        </p:spPr>
      </p:pic>
    </p:spTree>
    <p:extLst>
      <p:ext uri="{BB962C8B-B14F-4D97-AF65-F5344CB8AC3E}">
        <p14:creationId xmlns:p14="http://schemas.microsoft.com/office/powerpoint/2010/main" val="7541667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a:xfrm>
            <a:off x="246703" y="1607231"/>
            <a:ext cx="4041648" cy="2390234"/>
          </a:xfrm>
        </p:spPr>
        <p:txBody>
          <a:bodyPr/>
          <a:lstStyle/>
          <a:p>
            <a:pPr lvl="0"/>
            <a:r>
              <a:rPr lang="en-CA" dirty="0" smtClean="0"/>
              <a:t>The </a:t>
            </a:r>
            <a:r>
              <a:rPr lang="en-CA" b="1" dirty="0"/>
              <a:t>CIO</a:t>
            </a:r>
            <a:r>
              <a:rPr lang="en-CA" dirty="0"/>
              <a:t> of an organization that depends </a:t>
            </a:r>
            <a:r>
              <a:rPr lang="en-CA" dirty="0" smtClean="0"/>
              <a:t>on numerous </a:t>
            </a:r>
            <a:r>
              <a:rPr lang="en-CA" dirty="0"/>
              <a:t>key </a:t>
            </a:r>
            <a:r>
              <a:rPr lang="en-CA" dirty="0" smtClean="0"/>
              <a:t>software vendors </a:t>
            </a:r>
            <a:r>
              <a:rPr lang="en-CA" dirty="0"/>
              <a:t>for products and </a:t>
            </a:r>
            <a:r>
              <a:rPr lang="en-CA" dirty="0" smtClean="0"/>
              <a:t>services</a:t>
            </a:r>
          </a:p>
          <a:p>
            <a:pPr lvl="0"/>
            <a:r>
              <a:rPr lang="en-CA" dirty="0" smtClean="0"/>
              <a:t>The </a:t>
            </a:r>
            <a:r>
              <a:rPr lang="en-CA" b="1" dirty="0"/>
              <a:t>CIO</a:t>
            </a:r>
            <a:r>
              <a:rPr lang="en-CA" dirty="0"/>
              <a:t> of an organization that wishes </a:t>
            </a:r>
            <a:r>
              <a:rPr lang="en-CA" dirty="0" smtClean="0"/>
              <a:t>to maximize </a:t>
            </a:r>
            <a:r>
              <a:rPr lang="en-CA" dirty="0"/>
              <a:t>the value delivered by </a:t>
            </a:r>
            <a:r>
              <a:rPr lang="en-CA" dirty="0" smtClean="0"/>
              <a:t>IT vendors</a:t>
            </a:r>
          </a:p>
          <a:p>
            <a:pPr lvl="0"/>
            <a:r>
              <a:rPr lang="en-CA" dirty="0" smtClean="0"/>
              <a:t>A </a:t>
            </a:r>
            <a:r>
              <a:rPr lang="en-CA" b="1" dirty="0"/>
              <a:t>director or manager </a:t>
            </a:r>
            <a:r>
              <a:rPr lang="en-CA" dirty="0"/>
              <a:t>of an existing </a:t>
            </a:r>
            <a:r>
              <a:rPr lang="en-CA" dirty="0" smtClean="0"/>
              <a:t>IT procurement </a:t>
            </a:r>
            <a:r>
              <a:rPr lang="en-CA" dirty="0"/>
              <a:t>or vendor management </a:t>
            </a:r>
            <a:r>
              <a:rPr lang="en-CA" dirty="0" smtClean="0"/>
              <a:t>team</a:t>
            </a:r>
          </a:p>
          <a:p>
            <a:pPr lvl="0"/>
            <a:r>
              <a:rPr lang="en-CA" dirty="0" smtClean="0"/>
              <a:t>A </a:t>
            </a:r>
            <a:r>
              <a:rPr lang="en-CA" b="1" dirty="0"/>
              <a:t>director or manager </a:t>
            </a:r>
            <a:r>
              <a:rPr lang="en-CA" dirty="0"/>
              <a:t>whose IT </a:t>
            </a:r>
            <a:r>
              <a:rPr lang="en-CA" dirty="0" smtClean="0"/>
              <a:t>department holds responsibility for software agreement negotiation and administration</a:t>
            </a:r>
            <a:endParaRPr lang="en-US" dirty="0"/>
          </a:p>
        </p:txBody>
      </p:sp>
      <p:sp>
        <p:nvSpPr>
          <p:cNvPr id="14" name="Text Placeholder 13"/>
          <p:cNvSpPr>
            <a:spLocks noGrp="1"/>
          </p:cNvSpPr>
          <p:nvPr>
            <p:ph type="body" sz="quarter" idx="26"/>
          </p:nvPr>
        </p:nvSpPr>
        <p:spPr/>
        <p:txBody>
          <a:bodyPr/>
          <a:lstStyle/>
          <a:p>
            <a:r>
              <a:rPr lang="en-US" dirty="0"/>
              <a:t>Negotiate new software </a:t>
            </a:r>
            <a:r>
              <a:rPr lang="en-US" dirty="0" smtClean="0"/>
              <a:t>contracts </a:t>
            </a:r>
          </a:p>
          <a:p>
            <a:r>
              <a:rPr lang="en-CA" dirty="0" smtClean="0"/>
              <a:t>Baseline </a:t>
            </a:r>
            <a:r>
              <a:rPr lang="en-CA" dirty="0"/>
              <a:t>and benchmark existing </a:t>
            </a:r>
            <a:r>
              <a:rPr lang="en-CA" dirty="0" smtClean="0"/>
              <a:t>software contracts </a:t>
            </a:r>
          </a:p>
          <a:p>
            <a:r>
              <a:rPr lang="en-CA" dirty="0" smtClean="0"/>
              <a:t>Optimize spend with vendors</a:t>
            </a:r>
          </a:p>
          <a:p>
            <a:r>
              <a:rPr lang="en-CA" dirty="0" smtClean="0"/>
              <a:t>Protect your organization from contracts that favor the vendor’s interests</a:t>
            </a:r>
          </a:p>
        </p:txBody>
      </p:sp>
      <p:sp>
        <p:nvSpPr>
          <p:cNvPr id="15" name="Text Placeholder 14"/>
          <p:cNvSpPr>
            <a:spLocks noGrp="1"/>
          </p:cNvSpPr>
          <p:nvPr>
            <p:ph type="body" sz="quarter" idx="27"/>
          </p:nvPr>
        </p:nvSpPr>
        <p:spPr/>
        <p:txBody>
          <a:bodyPr/>
          <a:lstStyle/>
          <a:p>
            <a:r>
              <a:rPr lang="en-CA" dirty="0"/>
              <a:t>IT managers who oversee </a:t>
            </a:r>
            <a:r>
              <a:rPr lang="en-CA" dirty="0" smtClean="0"/>
              <a:t>purchasing decisions</a:t>
            </a:r>
          </a:p>
          <a:p>
            <a:r>
              <a:rPr lang="en-CA" dirty="0" smtClean="0"/>
              <a:t>IT procurement</a:t>
            </a:r>
          </a:p>
          <a:p>
            <a:r>
              <a:rPr lang="en-CA" dirty="0" smtClean="0"/>
              <a:t>Contract teams</a:t>
            </a:r>
          </a:p>
          <a:p>
            <a:r>
              <a:rPr lang="en-CA" dirty="0" smtClean="0"/>
              <a:t>Senior </a:t>
            </a:r>
            <a:r>
              <a:rPr lang="en-CA" dirty="0"/>
              <a:t>l</a:t>
            </a:r>
            <a:r>
              <a:rPr lang="en-CA" dirty="0" smtClean="0"/>
              <a:t>eadership</a:t>
            </a:r>
            <a:endParaRPr lang="en-US" dirty="0"/>
          </a:p>
        </p:txBody>
      </p:sp>
      <p:sp>
        <p:nvSpPr>
          <p:cNvPr id="16" name="Text Placeholder 15"/>
          <p:cNvSpPr>
            <a:spLocks noGrp="1"/>
          </p:cNvSpPr>
          <p:nvPr>
            <p:ph type="body" sz="quarter" idx="28"/>
          </p:nvPr>
        </p:nvSpPr>
        <p:spPr/>
        <p:txBody>
          <a:bodyPr/>
          <a:lstStyle/>
          <a:p>
            <a:r>
              <a:rPr lang="en-CA" dirty="0"/>
              <a:t>Negotiate or significantly </a:t>
            </a:r>
            <a:r>
              <a:rPr lang="en-CA" dirty="0" smtClean="0"/>
              <a:t>renegotiate </a:t>
            </a:r>
            <a:r>
              <a:rPr lang="en-CA" dirty="0"/>
              <a:t>an existing </a:t>
            </a:r>
            <a:r>
              <a:rPr lang="en-CA" dirty="0" smtClean="0"/>
              <a:t>software contract</a:t>
            </a:r>
          </a:p>
          <a:p>
            <a:pPr lvl="0"/>
            <a:r>
              <a:rPr lang="en-CA" dirty="0" smtClean="0"/>
              <a:t>Navigate through the acquisition </a:t>
            </a:r>
            <a:r>
              <a:rPr lang="en-CA" dirty="0"/>
              <a:t>of software </a:t>
            </a:r>
            <a:endParaRPr lang="en-CA" dirty="0" smtClean="0"/>
          </a:p>
          <a:p>
            <a:pPr lvl="0"/>
            <a:r>
              <a:rPr lang="en-CA" dirty="0" smtClean="0"/>
              <a:t>Shortlist </a:t>
            </a:r>
            <a:r>
              <a:rPr lang="en-CA" dirty="0"/>
              <a:t>or </a:t>
            </a:r>
            <a:r>
              <a:rPr lang="en-CA" dirty="0" smtClean="0"/>
              <a:t>select new software</a:t>
            </a:r>
            <a:endParaRPr lang="en-US" dirty="0"/>
          </a:p>
        </p:txBody>
      </p:sp>
    </p:spTree>
    <p:extLst>
      <p:ext uri="{BB962C8B-B14F-4D97-AF65-F5344CB8AC3E}">
        <p14:creationId xmlns:p14="http://schemas.microsoft.com/office/powerpoint/2010/main" val="18056059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4" y="239404"/>
            <a:ext cx="8620125" cy="877887"/>
          </a:xfrm>
        </p:spPr>
        <p:txBody>
          <a:bodyPr/>
          <a:lstStyle/>
          <a:p>
            <a:r>
              <a:rPr lang="en-US" dirty="0" smtClean="0"/>
              <a:t>Executive summary</a:t>
            </a:r>
            <a:endParaRPr lang="en-US" dirty="0"/>
          </a:p>
        </p:txBody>
      </p:sp>
      <p:sp>
        <p:nvSpPr>
          <p:cNvPr id="3" name="Text Placeholder 2"/>
          <p:cNvSpPr>
            <a:spLocks noGrp="1"/>
          </p:cNvSpPr>
          <p:nvPr>
            <p:ph type="body" sz="quarter" idx="10"/>
          </p:nvPr>
        </p:nvSpPr>
        <p:spPr>
          <a:xfrm>
            <a:off x="247848" y="1535363"/>
            <a:ext cx="5257800" cy="1482965"/>
          </a:xfrm>
        </p:spPr>
        <p:txBody>
          <a:bodyPr/>
          <a:lstStyle/>
          <a:p>
            <a:r>
              <a:rPr lang="en-CA" dirty="0"/>
              <a:t>Ninety-four percent of organizations are involved in some kind of </a:t>
            </a:r>
            <a:r>
              <a:rPr lang="en-CA" dirty="0" smtClean="0"/>
              <a:t>sourcing relationship </a:t>
            </a:r>
            <a:r>
              <a:rPr lang="en-CA" dirty="0"/>
              <a:t>where they either buy or sell products or services;* many </a:t>
            </a:r>
            <a:r>
              <a:rPr lang="en-CA" dirty="0" smtClean="0"/>
              <a:t>of these </a:t>
            </a:r>
            <a:r>
              <a:rPr lang="en-CA" dirty="0"/>
              <a:t>IT products and services </a:t>
            </a:r>
            <a:r>
              <a:rPr lang="en-CA" dirty="0" smtClean="0"/>
              <a:t>are </a:t>
            </a:r>
            <a:r>
              <a:rPr lang="en-CA" dirty="0"/>
              <a:t>critical to </a:t>
            </a:r>
            <a:r>
              <a:rPr lang="en-CA" dirty="0" smtClean="0"/>
              <a:t>both IT and business </a:t>
            </a:r>
            <a:r>
              <a:rPr lang="en-CA" dirty="0"/>
              <a:t>operations</a:t>
            </a:r>
            <a:r>
              <a:rPr lang="en-CA" dirty="0" smtClean="0"/>
              <a:t>.</a:t>
            </a:r>
          </a:p>
          <a:p>
            <a:r>
              <a:rPr lang="en-CA" dirty="0"/>
              <a:t>Software is essential to many major business functions, but the contract review process for licensing </a:t>
            </a:r>
            <a:r>
              <a:rPr lang="en-CA" dirty="0" smtClean="0"/>
              <a:t>required for the software </a:t>
            </a:r>
            <a:r>
              <a:rPr lang="en-CA" dirty="0"/>
              <a:t>is a complicated, lengthy, and </a:t>
            </a:r>
            <a:r>
              <a:rPr lang="en-CA" dirty="0" smtClean="0"/>
              <a:t>often frustrating </a:t>
            </a:r>
            <a:r>
              <a:rPr lang="en-CA" dirty="0"/>
              <a:t>process. </a:t>
            </a:r>
          </a:p>
          <a:p>
            <a:endParaRPr lang="en-CA" dirty="0" smtClean="0"/>
          </a:p>
        </p:txBody>
      </p:sp>
      <p:sp>
        <p:nvSpPr>
          <p:cNvPr id="4" name="Text Placeholder 3"/>
          <p:cNvSpPr>
            <a:spLocks noGrp="1"/>
          </p:cNvSpPr>
          <p:nvPr>
            <p:ph type="body" sz="quarter" idx="11"/>
          </p:nvPr>
        </p:nvSpPr>
        <p:spPr/>
        <p:txBody>
          <a:bodyPr/>
          <a:lstStyle/>
          <a:p>
            <a:r>
              <a:rPr lang="en-US" dirty="0" smtClean="0"/>
              <a:t>Internal stakeholders usually have different – and possibly conflicting – needs and expectations that need to be carefully managed. </a:t>
            </a:r>
          </a:p>
          <a:p>
            <a:r>
              <a:rPr lang="en-US" dirty="0" smtClean="0"/>
              <a:t>Vendors have well-honed negotiating strategies that do not prioritize their customers’ best interest. </a:t>
            </a:r>
          </a:p>
          <a:p>
            <a:r>
              <a:rPr lang="en-US" dirty="0" smtClean="0"/>
              <a:t>Software licensing changes frequently, making it hard to retain subject matter expertise. </a:t>
            </a:r>
            <a:endParaRPr lang="en-US" dirty="0"/>
          </a:p>
        </p:txBody>
      </p:sp>
      <p:sp>
        <p:nvSpPr>
          <p:cNvPr id="5" name="Text Placeholder 4"/>
          <p:cNvSpPr>
            <a:spLocks noGrp="1"/>
          </p:cNvSpPr>
          <p:nvPr>
            <p:ph type="body" sz="quarter" idx="12"/>
          </p:nvPr>
        </p:nvSpPr>
        <p:spPr>
          <a:xfrm>
            <a:off x="255868" y="4978014"/>
            <a:ext cx="8623607" cy="1463246"/>
          </a:xfrm>
        </p:spPr>
        <p:txBody>
          <a:bodyPr/>
          <a:lstStyle/>
          <a:p>
            <a:r>
              <a:rPr lang="en-CA" dirty="0" smtClean="0">
                <a:cs typeface="Roboto Regular"/>
              </a:rPr>
              <a:t>Build an internal </a:t>
            </a:r>
            <a:r>
              <a:rPr lang="en-CA" dirty="0">
                <a:cs typeface="Roboto Regular"/>
              </a:rPr>
              <a:t>cross-functional team. </a:t>
            </a:r>
            <a:r>
              <a:rPr lang="en-CA" dirty="0" smtClean="0">
                <a:cs typeface="Roboto Regular"/>
              </a:rPr>
              <a:t>Work with your legal </a:t>
            </a:r>
            <a:r>
              <a:rPr lang="en-CA" dirty="0">
                <a:cs typeface="Roboto Regular"/>
              </a:rPr>
              <a:t>team, the IT department, your CFO, and any other stakeholder to make </a:t>
            </a:r>
            <a:r>
              <a:rPr lang="en-CA" dirty="0" smtClean="0">
                <a:cs typeface="Roboto Regular"/>
              </a:rPr>
              <a:t>sure you can understand and prioritize different needs </a:t>
            </a:r>
            <a:r>
              <a:rPr lang="en-CA" dirty="0">
                <a:cs typeface="Roboto Regular"/>
              </a:rPr>
              <a:t>and requirements. </a:t>
            </a:r>
            <a:endParaRPr lang="en-CA" dirty="0" smtClean="0">
              <a:cs typeface="Roboto Regular"/>
            </a:endParaRPr>
          </a:p>
          <a:p>
            <a:r>
              <a:rPr lang="en-CA" dirty="0" smtClean="0">
                <a:cs typeface="Roboto Regular"/>
              </a:rPr>
              <a:t>Pay careful attention to contract terms and conditions, balanced with a focus on price in order to deliver value. </a:t>
            </a:r>
          </a:p>
          <a:p>
            <a:r>
              <a:rPr lang="en-CA" dirty="0" smtClean="0">
                <a:cs typeface="Roboto Regular"/>
              </a:rPr>
              <a:t>Make </a:t>
            </a:r>
            <a:r>
              <a:rPr lang="en-CA" dirty="0">
                <a:cs typeface="Roboto Regular"/>
              </a:rPr>
              <a:t>sure </a:t>
            </a:r>
            <a:r>
              <a:rPr lang="en-CA" dirty="0" smtClean="0">
                <a:cs typeface="Roboto Regular"/>
              </a:rPr>
              <a:t>your contract review process follows a </a:t>
            </a:r>
            <a:r>
              <a:rPr lang="en-CA" dirty="0">
                <a:cs typeface="Roboto Regular"/>
              </a:rPr>
              <a:t>proactive </a:t>
            </a:r>
            <a:r>
              <a:rPr lang="en-CA" dirty="0" smtClean="0">
                <a:cs typeface="Roboto Regular"/>
              </a:rPr>
              <a:t>schedule. </a:t>
            </a:r>
          </a:p>
          <a:p>
            <a:r>
              <a:rPr lang="en-CA" dirty="0" smtClean="0">
                <a:cs typeface="Roboto Regular"/>
              </a:rPr>
              <a:t>Learn </a:t>
            </a:r>
            <a:r>
              <a:rPr lang="en-CA" dirty="0">
                <a:cs typeface="Roboto Regular"/>
              </a:rPr>
              <a:t>to negotiate in a way that prioritizes your </a:t>
            </a:r>
            <a:r>
              <a:rPr lang="en-CA" dirty="0" smtClean="0">
                <a:cs typeface="Roboto Regular"/>
              </a:rPr>
              <a:t>organization’s </a:t>
            </a:r>
            <a:r>
              <a:rPr lang="en-CA" dirty="0">
                <a:cs typeface="Roboto Regular"/>
              </a:rPr>
              <a:t>needs, and reach an agreement with your vendor that takes into account both parties’ best interests. </a:t>
            </a:r>
          </a:p>
          <a:p>
            <a:endParaRPr lang="en-US" dirty="0"/>
          </a:p>
        </p:txBody>
      </p:sp>
      <p:sp>
        <p:nvSpPr>
          <p:cNvPr id="6" name="Text Placeholder 5"/>
          <p:cNvSpPr>
            <a:spLocks noGrp="1"/>
          </p:cNvSpPr>
          <p:nvPr>
            <p:ph type="body" sz="quarter" idx="13"/>
          </p:nvPr>
        </p:nvSpPr>
        <p:spPr>
          <a:xfrm>
            <a:off x="5737241" y="1495997"/>
            <a:ext cx="3083231" cy="3141906"/>
          </a:xfrm>
        </p:spPr>
        <p:txBody>
          <a:bodyPr/>
          <a:lstStyle/>
          <a:p>
            <a:pPr marL="228600" indent="-228600">
              <a:spcBef>
                <a:spcPts val="600"/>
              </a:spcBef>
              <a:spcAft>
                <a:spcPts val="600"/>
              </a:spcAft>
              <a:buSzPct val="100000"/>
              <a:buFont typeface="+mj-lt"/>
              <a:buAutoNum type="arabicPeriod"/>
            </a:pPr>
            <a:r>
              <a:rPr lang="en-US" b="1" dirty="0" smtClean="0"/>
              <a:t>Focus on the terms and conditions, not just the price. </a:t>
            </a:r>
            <a:r>
              <a:rPr lang="en-US" dirty="0" smtClean="0"/>
              <a:t>Too often, </a:t>
            </a:r>
            <a:r>
              <a:rPr lang="en-CA" dirty="0" smtClean="0"/>
              <a:t>organizations </a:t>
            </a:r>
            <a:r>
              <a:rPr lang="en-CA" dirty="0"/>
              <a:t>focus on the licensing price contained within their s</a:t>
            </a:r>
            <a:r>
              <a:rPr lang="en-CA" dirty="0" smtClean="0"/>
              <a:t>oftware </a:t>
            </a:r>
            <a:r>
              <a:rPr lang="en-CA" dirty="0"/>
              <a:t>contracts, neglecting to address core terms and conditions that can end up costing multiples of the initial licensing </a:t>
            </a:r>
            <a:r>
              <a:rPr lang="en-CA" dirty="0" smtClean="0"/>
              <a:t>price.</a:t>
            </a:r>
            <a:endParaRPr lang="en-US" b="1" dirty="0"/>
          </a:p>
          <a:p>
            <a:pPr marL="228600" indent="-228600">
              <a:spcBef>
                <a:spcPts val="600"/>
              </a:spcBef>
              <a:spcAft>
                <a:spcPts val="600"/>
              </a:spcAft>
              <a:buSzPct val="100000"/>
              <a:buFont typeface="+mj-lt"/>
              <a:buAutoNum type="arabicPeriod"/>
            </a:pPr>
            <a:r>
              <a:rPr lang="en-US" b="1" dirty="0" smtClean="0"/>
              <a:t>Learning to negotiate is crucial. </a:t>
            </a:r>
            <a:r>
              <a:rPr lang="en-US" dirty="0" smtClean="0"/>
              <a:t>Those negotiating are often </a:t>
            </a:r>
            <a:r>
              <a:rPr lang="en-US" dirty="0"/>
              <a:t>not equipped with the necessary skills, just by nature of their job </a:t>
            </a:r>
            <a:r>
              <a:rPr lang="en-US" dirty="0" smtClean="0"/>
              <a:t>description. Taking the time to understand </a:t>
            </a:r>
            <a:r>
              <a:rPr lang="en-US" dirty="0"/>
              <a:t>how and when to leverage your position takes time and effort, but can result in huge </a:t>
            </a:r>
            <a:r>
              <a:rPr lang="en-US" dirty="0" smtClean="0"/>
              <a:t>cost savings and decreased risk. </a:t>
            </a:r>
            <a:endParaRPr lang="en-US" dirty="0"/>
          </a:p>
        </p:txBody>
      </p:sp>
      <p:sp>
        <p:nvSpPr>
          <p:cNvPr id="7" name="Rectangle 6"/>
          <p:cNvSpPr/>
          <p:nvPr/>
        </p:nvSpPr>
        <p:spPr>
          <a:xfrm>
            <a:off x="7794951" y="6095943"/>
            <a:ext cx="1082348" cy="230832"/>
          </a:xfrm>
          <a:prstGeom prst="rect">
            <a:avLst/>
          </a:prstGeom>
        </p:spPr>
        <p:txBody>
          <a:bodyPr wrap="none">
            <a:spAutoFit/>
          </a:bodyPr>
          <a:lstStyle/>
          <a:p>
            <a:r>
              <a:rPr lang="en-CA" sz="900" dirty="0">
                <a:solidFill>
                  <a:srgbClr val="333333"/>
                </a:solidFill>
                <a:latin typeface="Helvetica" panose="020B0604020202020204" pitchFamily="34" charset="0"/>
              </a:rPr>
              <a:t>*</a:t>
            </a:r>
            <a:r>
              <a:rPr lang="en-CA" sz="900" dirty="0">
                <a:solidFill>
                  <a:srgbClr val="333333"/>
                </a:solidFill>
                <a:latin typeface="Helvetica" panose="020B0604020202020204" pitchFamily="34" charset="0"/>
                <a:hlinkClick r:id="rId3"/>
              </a:rPr>
              <a:t>ESI </a:t>
            </a:r>
            <a:r>
              <a:rPr lang="en-CA" sz="900" dirty="0" smtClean="0">
                <a:solidFill>
                  <a:srgbClr val="333333"/>
                </a:solidFill>
                <a:latin typeface="Helvetica" panose="020B0604020202020204" pitchFamily="34" charset="0"/>
                <a:hlinkClick r:id="rId3"/>
              </a:rPr>
              <a:t>International</a:t>
            </a:r>
            <a:endParaRPr lang="en-CA" sz="900" dirty="0"/>
          </a:p>
        </p:txBody>
      </p:sp>
    </p:spTree>
    <p:extLst>
      <p:ext uri="{BB962C8B-B14F-4D97-AF65-F5344CB8AC3E}">
        <p14:creationId xmlns:p14="http://schemas.microsoft.com/office/powerpoint/2010/main" val="9272249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Software is a significant portion of IT budgets</a:t>
            </a:r>
            <a:endParaRPr lang="en-CA" dirty="0"/>
          </a:p>
        </p:txBody>
      </p:sp>
      <p:sp>
        <p:nvSpPr>
          <p:cNvPr id="3" name="Rectangle 2"/>
          <p:cNvSpPr/>
          <p:nvPr/>
        </p:nvSpPr>
        <p:spPr bwMode="ltGray">
          <a:xfrm>
            <a:off x="0" y="1097620"/>
            <a:ext cx="9144000" cy="267667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3596247"/>
            <a:ext cx="3077862" cy="2190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345342" y="4139667"/>
            <a:ext cx="2541018" cy="1077218"/>
          </a:xfrm>
          <a:prstGeom prst="rect">
            <a:avLst/>
          </a:prstGeom>
          <a:noFill/>
        </p:spPr>
        <p:txBody>
          <a:bodyPr wrap="square" rtlCol="0">
            <a:spAutoFit/>
          </a:bodyPr>
          <a:lstStyle/>
          <a:p>
            <a:pPr algn="ctr"/>
            <a:r>
              <a:rPr lang="en-CA" sz="1600" dirty="0" smtClean="0">
                <a:solidFill>
                  <a:schemeClr val="tx1">
                    <a:lumMod val="65000"/>
                    <a:lumOff val="35000"/>
                  </a:schemeClr>
                </a:solidFill>
                <a:latin typeface="Arial" panose="020B0604020202020204" pitchFamily="34" charset="0"/>
                <a:cs typeface="Arial" panose="020B0604020202020204" pitchFamily="34" charset="0"/>
              </a:rPr>
              <a:t>IT professionals plan to allocate 37% of their 2016 budgets to software spend.*</a:t>
            </a:r>
            <a:endParaRPr lang="en-CA" sz="16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29" name="TextBox 28"/>
          <p:cNvSpPr txBox="1"/>
          <p:nvPr/>
        </p:nvSpPr>
        <p:spPr>
          <a:xfrm>
            <a:off x="3367728" y="4139667"/>
            <a:ext cx="2541018" cy="1323439"/>
          </a:xfrm>
          <a:prstGeom prst="rect">
            <a:avLst/>
          </a:prstGeom>
          <a:noFill/>
        </p:spPr>
        <p:txBody>
          <a:bodyPr wrap="square" rtlCol="0">
            <a:spAutoFit/>
          </a:bodyPr>
          <a:lstStyle/>
          <a:p>
            <a:pPr algn="ctr"/>
            <a:r>
              <a:rPr lang="en-CA" sz="1600" dirty="0" smtClean="0">
                <a:solidFill>
                  <a:schemeClr val="tx1">
                    <a:lumMod val="65000"/>
                    <a:lumOff val="35000"/>
                  </a:schemeClr>
                </a:solidFill>
                <a:latin typeface="Arial" panose="020B0604020202020204" pitchFamily="34" charset="0"/>
                <a:cs typeface="Arial" panose="020B0604020202020204" pitchFamily="34" charset="0"/>
              </a:rPr>
              <a:t>67% of IT professionals cite end of life (EOL) as a primary force driving new software investments in 2016.*</a:t>
            </a:r>
            <a:endParaRPr lang="en-CA" sz="16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0" name="TextBox 29"/>
          <p:cNvSpPr txBox="1"/>
          <p:nvPr/>
        </p:nvSpPr>
        <p:spPr>
          <a:xfrm>
            <a:off x="6619139" y="4139667"/>
            <a:ext cx="2068023" cy="1323439"/>
          </a:xfrm>
          <a:prstGeom prst="rect">
            <a:avLst/>
          </a:prstGeom>
          <a:noFill/>
        </p:spPr>
        <p:txBody>
          <a:bodyPr wrap="square" rtlCol="0">
            <a:spAutoFit/>
          </a:bodyPr>
          <a:lstStyle/>
          <a:p>
            <a:pPr algn="ctr"/>
            <a:r>
              <a:rPr lang="en-CA" sz="1600" dirty="0" smtClean="0">
                <a:solidFill>
                  <a:schemeClr val="tx1">
                    <a:lumMod val="65000"/>
                    <a:lumOff val="35000"/>
                  </a:schemeClr>
                </a:solidFill>
                <a:latin typeface="Arial" panose="020B0604020202020204" pitchFamily="34" charset="0"/>
                <a:cs typeface="Arial" panose="020B0604020202020204" pitchFamily="34" charset="0"/>
              </a:rPr>
              <a:t>Lack </a:t>
            </a:r>
            <a:r>
              <a:rPr lang="en-CA" sz="1600" dirty="0">
                <a:solidFill>
                  <a:schemeClr val="tx1">
                    <a:lumMod val="65000"/>
                    <a:lumOff val="35000"/>
                  </a:schemeClr>
                </a:solidFill>
                <a:latin typeface="Arial" panose="020B0604020202020204" pitchFamily="34" charset="0"/>
                <a:cs typeface="Arial" panose="020B0604020202020204" pitchFamily="34" charset="0"/>
              </a:rPr>
              <a:t>of attention to supplier contracts </a:t>
            </a:r>
            <a:r>
              <a:rPr lang="en-CA" sz="1600" dirty="0" smtClean="0">
                <a:solidFill>
                  <a:schemeClr val="tx1">
                    <a:lumMod val="65000"/>
                    <a:lumOff val="35000"/>
                  </a:schemeClr>
                </a:solidFill>
                <a:latin typeface="Arial" panose="020B0604020202020204" pitchFamily="34" charset="0"/>
                <a:cs typeface="Arial" panose="020B0604020202020204" pitchFamily="34" charset="0"/>
              </a:rPr>
              <a:t>costs </a:t>
            </a:r>
            <a:r>
              <a:rPr lang="en-CA" sz="1600" b="1" dirty="0">
                <a:solidFill>
                  <a:schemeClr val="tx1">
                    <a:lumMod val="65000"/>
                    <a:lumOff val="35000"/>
                  </a:schemeClr>
                </a:solidFill>
                <a:latin typeface="Arial" panose="020B0604020202020204" pitchFamily="34" charset="0"/>
                <a:cs typeface="Arial" panose="020B0604020202020204" pitchFamily="34" charset="0"/>
              </a:rPr>
              <a:t>businesses more than $153 billion per </a:t>
            </a:r>
            <a:r>
              <a:rPr lang="en-CA" sz="1600" b="1" dirty="0" smtClean="0">
                <a:solidFill>
                  <a:schemeClr val="tx1">
                    <a:lumMod val="65000"/>
                    <a:lumOff val="35000"/>
                  </a:schemeClr>
                </a:solidFill>
                <a:latin typeface="Arial" panose="020B0604020202020204" pitchFamily="34" charset="0"/>
                <a:cs typeface="Arial" panose="020B0604020202020204" pitchFamily="34" charset="0"/>
              </a:rPr>
              <a:t>year</a:t>
            </a:r>
            <a:r>
              <a:rPr lang="en-CA" sz="1600" dirty="0" smtClean="0">
                <a:solidFill>
                  <a:schemeClr val="tx1">
                    <a:lumMod val="65000"/>
                    <a:lumOff val="35000"/>
                  </a:schemeClr>
                </a:solidFill>
                <a:latin typeface="Arial" panose="020B0604020202020204" pitchFamily="34" charset="0"/>
                <a:cs typeface="Arial" panose="020B0604020202020204" pitchFamily="34" charset="0"/>
              </a:rPr>
              <a:t>.**</a:t>
            </a:r>
            <a:endParaRPr lang="en-CA" sz="16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1" name="Oval 30"/>
          <p:cNvSpPr/>
          <p:nvPr/>
        </p:nvSpPr>
        <p:spPr>
          <a:xfrm>
            <a:off x="849232" y="1700987"/>
            <a:ext cx="1396529" cy="1346061"/>
          </a:xfrm>
          <a:prstGeom prst="ellipse">
            <a:avLst/>
          </a:prstGeom>
          <a:noFill/>
          <a:ln w="38100">
            <a:solidFill>
              <a:srgbClr val="D9A210"/>
            </a:solid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b="1" dirty="0">
              <a:solidFill>
                <a:schemeClr val="accent2"/>
              </a:solidFill>
            </a:endParaRPr>
          </a:p>
        </p:txBody>
      </p:sp>
      <p:sp>
        <p:nvSpPr>
          <p:cNvPr id="32" name="Oval 30"/>
          <p:cNvSpPr/>
          <p:nvPr/>
        </p:nvSpPr>
        <p:spPr>
          <a:xfrm>
            <a:off x="3922289" y="1700987"/>
            <a:ext cx="1396529" cy="1346061"/>
          </a:xfrm>
          <a:prstGeom prst="ellipse">
            <a:avLst/>
          </a:prstGeom>
          <a:noFill/>
          <a:ln w="38100">
            <a:solidFill>
              <a:schemeClr val="accent1"/>
            </a:solid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accent1"/>
              </a:solidFill>
            </a:endParaRPr>
          </a:p>
        </p:txBody>
      </p:sp>
      <p:sp>
        <p:nvSpPr>
          <p:cNvPr id="33" name="Oval 30"/>
          <p:cNvSpPr/>
          <p:nvPr/>
        </p:nvSpPr>
        <p:spPr>
          <a:xfrm>
            <a:off x="6882058" y="1700987"/>
            <a:ext cx="1396530" cy="1346061"/>
          </a:xfrm>
          <a:prstGeom prst="ellipse">
            <a:avLst/>
          </a:prstGeom>
          <a:noFill/>
          <a:ln w="38100">
            <a:solidFill>
              <a:srgbClr val="7CADD4"/>
            </a:solid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solidFill>
                <a:schemeClr val="accent3"/>
              </a:solidFill>
            </a:endParaRPr>
          </a:p>
        </p:txBody>
      </p:sp>
      <p:sp>
        <p:nvSpPr>
          <p:cNvPr id="36" name="Rectangle 35"/>
          <p:cNvSpPr/>
          <p:nvPr/>
        </p:nvSpPr>
        <p:spPr>
          <a:xfrm>
            <a:off x="3077859" y="3596247"/>
            <a:ext cx="3056021" cy="2176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6109819" y="3596247"/>
            <a:ext cx="3034182" cy="21764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810304" y="3271112"/>
            <a:ext cx="1666204" cy="5361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Arial" panose="020B0604020202020204" pitchFamily="34" charset="0"/>
                <a:cs typeface="Arial" panose="020B0604020202020204" pitchFamily="34" charset="0"/>
              </a:rPr>
              <a:t>67</a:t>
            </a:r>
            <a:r>
              <a:rPr lang="en-US" sz="2000" b="1" dirty="0" smtClean="0">
                <a:latin typeface="Arial" panose="020B0604020202020204" pitchFamily="34" charset="0"/>
                <a:cs typeface="Arial" panose="020B0604020202020204" pitchFamily="34" charset="0"/>
              </a:rPr>
              <a:t>%</a:t>
            </a:r>
            <a:endParaRPr lang="en-US" sz="2000" b="1" dirty="0">
              <a:latin typeface="Arial" panose="020B0604020202020204" pitchFamily="34" charset="0"/>
              <a:cs typeface="Arial" panose="020B0604020202020204" pitchFamily="34" charset="0"/>
            </a:endParaRPr>
          </a:p>
        </p:txBody>
      </p:sp>
      <p:sp>
        <p:nvSpPr>
          <p:cNvPr id="39" name="Rectangle 38"/>
          <p:cNvSpPr/>
          <p:nvPr/>
        </p:nvSpPr>
        <p:spPr>
          <a:xfrm>
            <a:off x="6748638" y="3277709"/>
            <a:ext cx="1666204" cy="53618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latin typeface="Arial" panose="020B0604020202020204" pitchFamily="34" charset="0"/>
                <a:cs typeface="Arial" panose="020B0604020202020204" pitchFamily="34" charset="0"/>
              </a:rPr>
              <a:t>$153 billion</a:t>
            </a:r>
            <a:endParaRPr lang="en-US" sz="2000" b="1" dirty="0">
              <a:latin typeface="Arial" panose="020B0604020202020204" pitchFamily="34" charset="0"/>
              <a:cs typeface="Arial" panose="020B0604020202020204" pitchFamily="34" charset="0"/>
            </a:endParaRPr>
          </a:p>
        </p:txBody>
      </p:sp>
      <p:sp>
        <p:nvSpPr>
          <p:cNvPr id="40" name="Rectangle 39"/>
          <p:cNvSpPr/>
          <p:nvPr/>
        </p:nvSpPr>
        <p:spPr>
          <a:xfrm>
            <a:off x="716747" y="3277708"/>
            <a:ext cx="1666204" cy="5361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latin typeface="Arial" panose="020B0604020202020204" pitchFamily="34" charset="0"/>
                <a:cs typeface="Arial" panose="020B0604020202020204" pitchFamily="34" charset="0"/>
              </a:rPr>
              <a:t>37% of IT Budget</a:t>
            </a:r>
            <a:endParaRPr lang="en-US" sz="1400" b="1" dirty="0">
              <a:latin typeface="Arial" panose="020B0604020202020204" pitchFamily="34" charset="0"/>
              <a:cs typeface="Arial" panose="020B0604020202020204" pitchFamily="34" charset="0"/>
            </a:endParaRPr>
          </a:p>
        </p:txBody>
      </p:sp>
      <p:pic>
        <p:nvPicPr>
          <p:cNvPr id="41" name="Picture 40"/>
          <p:cNvPicPr>
            <a:picLocks noChangeAspect="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rot="10800000">
            <a:off x="4323803" y="2055488"/>
            <a:ext cx="583970" cy="637058"/>
          </a:xfrm>
          <a:prstGeom prst="rect">
            <a:avLst/>
          </a:prstGeom>
        </p:spPr>
      </p:pic>
      <p:pic>
        <p:nvPicPr>
          <p:cNvPr id="42" name="Picture 41"/>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242696" y="2069217"/>
            <a:ext cx="609600" cy="609600"/>
          </a:xfrm>
          <a:prstGeom prst="rect">
            <a:avLst/>
          </a:prstGeom>
        </p:spPr>
      </p:pic>
      <p:pic>
        <p:nvPicPr>
          <p:cNvPr id="43" name="Picture 42"/>
          <p:cNvPicPr>
            <a:picLocks noChangeAspect="1"/>
          </p:cNvPicPr>
          <p:nvPr/>
        </p:nvPicPr>
        <p:blipFill>
          <a:blip r:embed="rId4">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7414098" y="2069217"/>
            <a:ext cx="381000" cy="609600"/>
          </a:xfrm>
          <a:prstGeom prst="rect">
            <a:avLst/>
          </a:prstGeom>
        </p:spPr>
      </p:pic>
      <p:sp>
        <p:nvSpPr>
          <p:cNvPr id="44" name="Rectangle 43"/>
          <p:cNvSpPr/>
          <p:nvPr/>
        </p:nvSpPr>
        <p:spPr>
          <a:xfrm>
            <a:off x="7795097" y="5960522"/>
            <a:ext cx="1082201" cy="400110"/>
          </a:xfrm>
          <a:prstGeom prst="rect">
            <a:avLst/>
          </a:prstGeom>
        </p:spPr>
        <p:txBody>
          <a:bodyPr wrap="square">
            <a:spAutoFit/>
          </a:bodyPr>
          <a:lstStyle/>
          <a:p>
            <a:r>
              <a:rPr lang="en-CA" sz="1000" dirty="0" smtClean="0">
                <a:latin typeface="Arial" panose="020B0604020202020204" pitchFamily="34" charset="0"/>
                <a:ea typeface="Calibri" panose="020F0502020204030204" pitchFamily="34" charset="0"/>
                <a:cs typeface="Arial" panose="020B0604020202020204" pitchFamily="34" charset="0"/>
              </a:rPr>
              <a:t>*</a:t>
            </a:r>
            <a:r>
              <a:rPr lang="en-CA" sz="1000" dirty="0" smtClean="0">
                <a:latin typeface="Arial" panose="020B0604020202020204" pitchFamily="34" charset="0"/>
                <a:ea typeface="Calibri" panose="020F0502020204030204" pitchFamily="34" charset="0"/>
                <a:cs typeface="Arial" panose="020B0604020202020204" pitchFamily="34" charset="0"/>
                <a:hlinkClick r:id="rId5"/>
              </a:rPr>
              <a:t>Spiceworks</a:t>
            </a:r>
            <a:endParaRPr lang="en-CA" sz="1000" dirty="0" smtClean="0">
              <a:latin typeface="Arial" panose="020B0604020202020204" pitchFamily="34" charset="0"/>
              <a:ea typeface="Calibri" panose="020F0502020204030204" pitchFamily="34" charset="0"/>
              <a:cs typeface="Arial" panose="020B0604020202020204" pitchFamily="34" charset="0"/>
            </a:endParaRPr>
          </a:p>
          <a:p>
            <a:r>
              <a:rPr lang="en-CA" sz="1000" dirty="0" smtClean="0">
                <a:latin typeface="Arial" panose="020B0604020202020204" pitchFamily="34" charset="0"/>
                <a:ea typeface="Calibri" panose="020F0502020204030204" pitchFamily="34" charset="0"/>
                <a:cs typeface="Arial" panose="020B0604020202020204" pitchFamily="34" charset="0"/>
              </a:rPr>
              <a:t>**</a:t>
            </a:r>
            <a:r>
              <a:rPr lang="en-CA" sz="1000" dirty="0" smtClean="0">
                <a:latin typeface="Arial" panose="020B0604020202020204" pitchFamily="34" charset="0"/>
                <a:ea typeface="Calibri" panose="020F0502020204030204" pitchFamily="34" charset="0"/>
                <a:cs typeface="Arial" panose="020B0604020202020204" pitchFamily="34" charset="0"/>
                <a:hlinkClick r:id="rId6"/>
              </a:rPr>
              <a:t>GEP</a:t>
            </a:r>
            <a:endParaRPr lang="en-CA" sz="10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139174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0" y="4940951"/>
            <a:ext cx="9144000" cy="1589322"/>
          </a:xfrm>
          <a:prstGeom prst="rect">
            <a:avLst/>
          </a:prstGeom>
          <a:solidFill>
            <a:srgbClr val="243F54"/>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2" name="Title 1"/>
          <p:cNvSpPr>
            <a:spLocks noGrp="1"/>
          </p:cNvSpPr>
          <p:nvPr>
            <p:ph type="title"/>
          </p:nvPr>
        </p:nvSpPr>
        <p:spPr/>
        <p:txBody>
          <a:bodyPr/>
          <a:lstStyle/>
          <a:p>
            <a:r>
              <a:rPr lang="en-CA" dirty="0" smtClean="0"/>
              <a:t>Contract review faces significant structural challenges</a:t>
            </a:r>
            <a:endParaRPr lang="en-CA" dirty="0"/>
          </a:p>
        </p:txBody>
      </p:sp>
      <p:sp>
        <p:nvSpPr>
          <p:cNvPr id="3" name="Rectangle 2"/>
          <p:cNvSpPr/>
          <p:nvPr/>
        </p:nvSpPr>
        <p:spPr>
          <a:xfrm>
            <a:off x="4423201" y="5091531"/>
            <a:ext cx="3877573" cy="1146211"/>
          </a:xfrm>
          <a:prstGeom prst="rect">
            <a:avLst/>
          </a:prstGeom>
        </p:spPr>
        <p:txBody>
          <a:bodyPr wrap="square">
            <a:spAutoFit/>
          </a:bodyPr>
          <a:lstStyle/>
          <a:p>
            <a:pPr marL="228600" indent="-228600" fontAlgn="ctr">
              <a:lnSpc>
                <a:spcPct val="107000"/>
              </a:lnSpc>
              <a:buFont typeface="+mj-lt"/>
              <a:buAutoNum type="arabicPeriod"/>
              <a:tabLst>
                <a:tab pos="2286000" algn="l"/>
              </a:tabLst>
            </a:pPr>
            <a:r>
              <a:rPr lang="en-CA" sz="1600" b="1" dirty="0">
                <a:solidFill>
                  <a:schemeClr val="bg1"/>
                </a:solidFill>
                <a:latin typeface="Arial" panose="020B0604020202020204" pitchFamily="34" charset="0"/>
                <a:ea typeface="Times New Roman" panose="02020603050405020304" pitchFamily="18" charset="0"/>
                <a:cs typeface="Arial" panose="020B0604020202020204" pitchFamily="34" charset="0"/>
              </a:rPr>
              <a:t>E</a:t>
            </a:r>
            <a:r>
              <a:rPr lang="en-CA" sz="1600" b="1"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xisting vendor relationship</a:t>
            </a:r>
            <a:endParaRPr lang="en-CA" sz="16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228600" indent="-228600" fontAlgn="ctr">
              <a:lnSpc>
                <a:spcPct val="107000"/>
              </a:lnSpc>
              <a:buFont typeface="+mj-lt"/>
              <a:buAutoNum type="arabicPeriod"/>
              <a:tabLst>
                <a:tab pos="2286000" algn="l"/>
              </a:tabLst>
            </a:pPr>
            <a:r>
              <a:rPr lang="en-CA" sz="1600" b="1" dirty="0">
                <a:solidFill>
                  <a:schemeClr val="bg1"/>
                </a:solidFill>
                <a:latin typeface="Arial" panose="020B0604020202020204" pitchFamily="34" charset="0"/>
                <a:ea typeface="Times New Roman" panose="02020603050405020304" pitchFamily="18" charset="0"/>
                <a:cs typeface="Arial" panose="020B0604020202020204" pitchFamily="34" charset="0"/>
              </a:rPr>
              <a:t>Vendor </a:t>
            </a:r>
            <a:r>
              <a:rPr lang="en-CA" sz="1600" b="1"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lock-in</a:t>
            </a:r>
            <a:endParaRPr lang="en-CA" sz="16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228600" indent="-228600" fontAlgn="ctr">
              <a:lnSpc>
                <a:spcPct val="107000"/>
              </a:lnSpc>
              <a:buFont typeface="+mj-lt"/>
              <a:buAutoNum type="arabicPeriod"/>
              <a:tabLst>
                <a:tab pos="2286000" algn="l"/>
              </a:tabLst>
            </a:pPr>
            <a:r>
              <a:rPr lang="en-CA" sz="1600" b="1"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Tradition</a:t>
            </a:r>
            <a:endParaRPr lang="en-CA" sz="16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228600" indent="-228600" fontAlgn="ctr">
              <a:lnSpc>
                <a:spcPct val="107000"/>
              </a:lnSpc>
              <a:buFont typeface="+mj-lt"/>
              <a:buAutoNum type="arabicPeriod"/>
              <a:tabLst>
                <a:tab pos="2286000" algn="l"/>
              </a:tabLst>
            </a:pPr>
            <a:r>
              <a:rPr lang="en-CA" sz="1600" b="1"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Having an inherited solution</a:t>
            </a:r>
            <a:endParaRPr lang="en-CA" sz="160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5" name="Rectangle 4"/>
          <p:cNvSpPr/>
          <p:nvPr/>
        </p:nvSpPr>
        <p:spPr>
          <a:xfrm>
            <a:off x="1536654" y="2331389"/>
            <a:ext cx="2733945" cy="2134046"/>
          </a:xfrm>
          <a:prstGeom prst="rect">
            <a:avLst/>
          </a:prstGeom>
        </p:spPr>
        <p:txBody>
          <a:bodyPr wrap="square">
            <a:spAutoFit/>
          </a:bodyPr>
          <a:lstStyle/>
          <a:p>
            <a:pPr fontAlgn="ctr">
              <a:lnSpc>
                <a:spcPct val="107000"/>
              </a:lnSpc>
              <a:tabLst>
                <a:tab pos="1371600" algn="l"/>
              </a:tabLst>
            </a:pPr>
            <a:endParaRPr lang="en-CA" sz="1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fontAlgn="ctr">
              <a:lnSpc>
                <a:spcPct val="107000"/>
              </a:lnSpc>
              <a:tabLst>
                <a:tab pos="1371600" algn="l"/>
              </a:tabLst>
            </a:pPr>
            <a:r>
              <a:rPr lang="en-CA" sz="14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High </a:t>
            </a:r>
            <a:r>
              <a:rPr lang="en-CA" sz="1400" dirty="0">
                <a:solidFill>
                  <a:srgbClr val="000000"/>
                </a:solidFill>
                <a:latin typeface="Arial" panose="020B0604020202020204" pitchFamily="34" charset="0"/>
                <a:ea typeface="Times New Roman" panose="02020603050405020304" pitchFamily="18" charset="0"/>
                <a:cs typeface="Arial" panose="020B0604020202020204" pitchFamily="34" charset="0"/>
              </a:rPr>
              <a:t>switching </a:t>
            </a:r>
            <a:r>
              <a:rPr lang="en-CA" sz="14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costs</a:t>
            </a:r>
          </a:p>
          <a:p>
            <a:pPr fontAlgn="ctr">
              <a:lnSpc>
                <a:spcPct val="107000"/>
              </a:lnSpc>
              <a:tabLst>
                <a:tab pos="1371600" algn="l"/>
              </a:tabLst>
            </a:pPr>
            <a:endParaRPr lang="en-CA" sz="1400" dirty="0" smtClean="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fontAlgn="ctr">
              <a:lnSpc>
                <a:spcPct val="107000"/>
              </a:lnSpc>
              <a:tabLst>
                <a:tab pos="1371600" algn="l"/>
              </a:tabLst>
            </a:pPr>
            <a:r>
              <a:rPr lang="en-CA" sz="1400" dirty="0">
                <a:solidFill>
                  <a:srgbClr val="000000"/>
                </a:solidFill>
                <a:latin typeface="Arial" panose="020B0604020202020204" pitchFamily="34" charset="0"/>
                <a:ea typeface="Times New Roman" panose="02020603050405020304" pitchFamily="18" charset="0"/>
                <a:cs typeface="Arial" panose="020B0604020202020204" pitchFamily="34" charset="0"/>
              </a:rPr>
              <a:t>Lack of process or “bad” process</a:t>
            </a:r>
          </a:p>
          <a:p>
            <a:pPr fontAlgn="ctr">
              <a:lnSpc>
                <a:spcPct val="107000"/>
              </a:lnSpc>
              <a:tabLst>
                <a:tab pos="1371600" algn="l"/>
              </a:tabLst>
            </a:pPr>
            <a:endParaRPr lang="en-CA" sz="1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fontAlgn="ctr">
              <a:lnSpc>
                <a:spcPct val="107000"/>
              </a:lnSpc>
              <a:tabLst>
                <a:tab pos="1371600" algn="l"/>
              </a:tabLst>
            </a:pPr>
            <a:r>
              <a:rPr lang="en-CA" sz="1400" dirty="0">
                <a:solidFill>
                  <a:srgbClr val="000000"/>
                </a:solidFill>
                <a:latin typeface="Arial" panose="020B0604020202020204" pitchFamily="34" charset="0"/>
                <a:ea typeface="Times New Roman" panose="02020603050405020304" pitchFamily="18" charset="0"/>
                <a:cs typeface="Arial" panose="020B0604020202020204" pitchFamily="34" charset="0"/>
              </a:rPr>
              <a:t>Lack of team approach</a:t>
            </a:r>
            <a:r>
              <a:rPr lang="en-CA" sz="14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 executive </a:t>
            </a:r>
            <a:r>
              <a:rPr lang="en-CA" sz="1400" dirty="0">
                <a:solidFill>
                  <a:srgbClr val="000000"/>
                </a:solidFill>
                <a:latin typeface="Arial" panose="020B0604020202020204" pitchFamily="34" charset="0"/>
                <a:ea typeface="Times New Roman" panose="02020603050405020304" pitchFamily="18" charset="0"/>
                <a:cs typeface="Arial" panose="020B0604020202020204" pitchFamily="34" charset="0"/>
              </a:rPr>
              <a:t>support</a:t>
            </a:r>
            <a:endParaRPr lang="en-CA" sz="1400" dirty="0">
              <a:latin typeface="Arial" panose="020B0604020202020204" pitchFamily="34" charset="0"/>
              <a:ea typeface="Calibri" panose="020F0502020204030204" pitchFamily="34" charset="0"/>
              <a:cs typeface="Arial" panose="020B0604020202020204" pitchFamily="34" charset="0"/>
            </a:endParaRPr>
          </a:p>
          <a:p>
            <a:pPr marL="1600200" marR="0" lvl="3" indent="-228600" fontAlgn="ctr">
              <a:lnSpc>
                <a:spcPct val="107000"/>
              </a:lnSpc>
              <a:spcBef>
                <a:spcPts val="0"/>
              </a:spcBef>
              <a:spcAft>
                <a:spcPts val="0"/>
              </a:spcAft>
              <a:buFont typeface="Arial" panose="020B0604020202020204" pitchFamily="34" charset="0"/>
              <a:buChar char="•"/>
              <a:tabLst>
                <a:tab pos="1828800" algn="l"/>
              </a:tabLst>
            </a:pPr>
            <a:endParaRPr lang="en-CA" sz="1200" dirty="0">
              <a:latin typeface="Arial" panose="020B0604020202020204" pitchFamily="34" charset="0"/>
              <a:ea typeface="Calibri" panose="020F0502020204030204" pitchFamily="34" charset="0"/>
              <a:cs typeface="Arial" panose="020B0604020202020204" pitchFamily="34" charset="0"/>
            </a:endParaRPr>
          </a:p>
        </p:txBody>
      </p:sp>
      <p:sp>
        <p:nvSpPr>
          <p:cNvPr id="6" name="Rectangle 5"/>
          <p:cNvSpPr/>
          <p:nvPr/>
        </p:nvSpPr>
        <p:spPr>
          <a:xfrm>
            <a:off x="5277868" y="2331389"/>
            <a:ext cx="2706337" cy="1903534"/>
          </a:xfrm>
          <a:prstGeom prst="rect">
            <a:avLst/>
          </a:prstGeom>
        </p:spPr>
        <p:txBody>
          <a:bodyPr wrap="square">
            <a:spAutoFit/>
          </a:bodyPr>
          <a:lstStyle/>
          <a:p>
            <a:pPr fontAlgn="ctr">
              <a:lnSpc>
                <a:spcPct val="107000"/>
              </a:lnSpc>
              <a:tabLst>
                <a:tab pos="1371600" algn="l"/>
              </a:tabLst>
            </a:pPr>
            <a:endParaRPr lang="en-CA" sz="1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fontAlgn="ctr">
              <a:lnSpc>
                <a:spcPct val="107000"/>
              </a:lnSpc>
              <a:tabLst>
                <a:tab pos="1371600" algn="l"/>
              </a:tabLst>
            </a:pPr>
            <a:r>
              <a:rPr lang="en-CA" sz="1400" dirty="0">
                <a:solidFill>
                  <a:srgbClr val="000000"/>
                </a:solidFill>
                <a:latin typeface="Arial" panose="020B0604020202020204" pitchFamily="34" charset="0"/>
                <a:ea typeface="Times New Roman" panose="02020603050405020304" pitchFamily="18" charset="0"/>
                <a:cs typeface="Arial" panose="020B0604020202020204" pitchFamily="34" charset="0"/>
              </a:rPr>
              <a:t>Low level of technology procurement experience</a:t>
            </a:r>
          </a:p>
          <a:p>
            <a:pPr fontAlgn="ctr">
              <a:lnSpc>
                <a:spcPct val="107000"/>
              </a:lnSpc>
              <a:tabLst>
                <a:tab pos="1371600" algn="l"/>
              </a:tabLst>
            </a:pPr>
            <a:endParaRPr lang="en-CA" sz="1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fontAlgn="ctr">
              <a:lnSpc>
                <a:spcPct val="107000"/>
              </a:lnSpc>
              <a:tabLst>
                <a:tab pos="1371600" algn="l"/>
              </a:tabLst>
            </a:pPr>
            <a:r>
              <a:rPr lang="en-CA" sz="1400" dirty="0">
                <a:solidFill>
                  <a:srgbClr val="000000"/>
                </a:solidFill>
                <a:latin typeface="Arial" panose="020B0604020202020204" pitchFamily="34" charset="0"/>
                <a:ea typeface="Times New Roman" panose="02020603050405020304" pitchFamily="18" charset="0"/>
                <a:cs typeface="Arial" panose="020B0604020202020204" pitchFamily="34" charset="0"/>
              </a:rPr>
              <a:t>High pressure to get deal done</a:t>
            </a:r>
            <a:endParaRPr lang="en-CA" sz="1400" dirty="0">
              <a:latin typeface="Arial" panose="020B0604020202020204" pitchFamily="34" charset="0"/>
              <a:ea typeface="Times New Roman" panose="02020603050405020304" pitchFamily="18" charset="0"/>
              <a:cs typeface="Arial" panose="020B0604020202020204" pitchFamily="34" charset="0"/>
            </a:endParaRPr>
          </a:p>
          <a:p>
            <a:pPr fontAlgn="ctr">
              <a:lnSpc>
                <a:spcPct val="107000"/>
              </a:lnSpc>
              <a:tabLst>
                <a:tab pos="1371600" algn="l"/>
              </a:tabLst>
            </a:pPr>
            <a:endParaRPr lang="en-CA" sz="1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fontAlgn="ctr">
              <a:lnSpc>
                <a:spcPct val="107000"/>
              </a:lnSpc>
              <a:tabLst>
                <a:tab pos="1371600" algn="l"/>
              </a:tabLst>
            </a:pPr>
            <a:r>
              <a:rPr lang="en-CA" sz="1400" dirty="0">
                <a:solidFill>
                  <a:srgbClr val="000000"/>
                </a:solidFill>
                <a:latin typeface="Arial" panose="020B0604020202020204" pitchFamily="34" charset="0"/>
                <a:ea typeface="Times New Roman" panose="02020603050405020304" pitchFamily="18" charset="0"/>
                <a:cs typeface="Arial" panose="020B0604020202020204" pitchFamily="34" charset="0"/>
              </a:rPr>
              <a:t>No skin in the game</a:t>
            </a:r>
          </a:p>
          <a:p>
            <a:pPr fontAlgn="ctr">
              <a:lnSpc>
                <a:spcPct val="107000"/>
              </a:lnSpc>
              <a:tabLst>
                <a:tab pos="1371600" algn="l"/>
              </a:tabLst>
            </a:pPr>
            <a:endParaRPr lang="en-CA" sz="12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p:txBody>
      </p:sp>
      <p:sp>
        <p:nvSpPr>
          <p:cNvPr id="15" name="Rectangle 14"/>
          <p:cNvSpPr/>
          <p:nvPr/>
        </p:nvSpPr>
        <p:spPr>
          <a:xfrm>
            <a:off x="664898" y="5092299"/>
            <a:ext cx="3464088" cy="1146211"/>
          </a:xfrm>
          <a:prstGeom prst="rect">
            <a:avLst/>
          </a:prstGeom>
        </p:spPr>
        <p:txBody>
          <a:bodyPr wrap="square">
            <a:spAutoFit/>
          </a:bodyPr>
          <a:lstStyle/>
          <a:p>
            <a:pPr fontAlgn="ctr">
              <a:lnSpc>
                <a:spcPct val="107000"/>
              </a:lnSpc>
              <a:tabLst>
                <a:tab pos="1828800" algn="l"/>
              </a:tabLst>
            </a:pPr>
            <a:r>
              <a:rPr lang="en-CA" sz="1600" b="1"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Choosing and negotiating with a vendor is tricky. </a:t>
            </a:r>
          </a:p>
          <a:p>
            <a:pPr fontAlgn="ctr">
              <a:lnSpc>
                <a:spcPct val="107000"/>
              </a:lnSpc>
              <a:tabLst>
                <a:tab pos="1828800" algn="l"/>
              </a:tabLst>
            </a:pPr>
            <a:r>
              <a:rPr lang="en-CA" sz="1600" b="1"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The following can make dealing with vendors difficult: </a:t>
            </a:r>
            <a:endParaRPr lang="en-CA" sz="1600" b="1"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p:txBody>
      </p:sp>
      <p:cxnSp>
        <p:nvCxnSpPr>
          <p:cNvPr id="19" name="Straight Arrow Connector 114"/>
          <p:cNvCxnSpPr/>
          <p:nvPr/>
        </p:nvCxnSpPr>
        <p:spPr>
          <a:xfrm>
            <a:off x="1051312" y="2749185"/>
            <a:ext cx="485342" cy="0"/>
          </a:xfrm>
          <a:prstGeom prst="straightConnector1">
            <a:avLst/>
          </a:prstGeom>
          <a:ln w="25400">
            <a:solidFill>
              <a:schemeClr val="accent2"/>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21" name="Straight Arrow Connector 114"/>
          <p:cNvCxnSpPr/>
          <p:nvPr/>
        </p:nvCxnSpPr>
        <p:spPr>
          <a:xfrm>
            <a:off x="1051312" y="3185110"/>
            <a:ext cx="485342" cy="0"/>
          </a:xfrm>
          <a:prstGeom prst="straightConnector1">
            <a:avLst/>
          </a:prstGeom>
          <a:ln w="25400">
            <a:solidFill>
              <a:schemeClr val="accent2"/>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22" name="Straight Arrow Connector 114"/>
          <p:cNvCxnSpPr/>
          <p:nvPr/>
        </p:nvCxnSpPr>
        <p:spPr>
          <a:xfrm>
            <a:off x="1060924" y="3886639"/>
            <a:ext cx="485342" cy="0"/>
          </a:xfrm>
          <a:prstGeom prst="straightConnector1">
            <a:avLst/>
          </a:prstGeom>
          <a:ln w="25400">
            <a:solidFill>
              <a:schemeClr val="accent2"/>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25" name="Straight Arrow Connector 115"/>
          <p:cNvCxnSpPr/>
          <p:nvPr/>
        </p:nvCxnSpPr>
        <p:spPr>
          <a:xfrm>
            <a:off x="4854630" y="2710717"/>
            <a:ext cx="423238" cy="0"/>
          </a:xfrm>
          <a:prstGeom prst="straightConnector1">
            <a:avLst/>
          </a:prstGeom>
          <a:ln w="25400">
            <a:solidFill>
              <a:schemeClr val="accent3"/>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26" name="Straight Arrow Connector 115"/>
          <p:cNvCxnSpPr/>
          <p:nvPr/>
        </p:nvCxnSpPr>
        <p:spPr>
          <a:xfrm>
            <a:off x="4854630" y="3398412"/>
            <a:ext cx="423238" cy="0"/>
          </a:xfrm>
          <a:prstGeom prst="straightConnector1">
            <a:avLst/>
          </a:prstGeom>
          <a:ln w="25400">
            <a:solidFill>
              <a:schemeClr val="accent3"/>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27" name="Straight Arrow Connector 115"/>
          <p:cNvCxnSpPr/>
          <p:nvPr/>
        </p:nvCxnSpPr>
        <p:spPr>
          <a:xfrm>
            <a:off x="4875432" y="3863495"/>
            <a:ext cx="423238" cy="0"/>
          </a:xfrm>
          <a:prstGeom prst="straightConnector1">
            <a:avLst/>
          </a:prstGeom>
          <a:ln w="25400">
            <a:solidFill>
              <a:schemeClr val="accent3"/>
            </a:solidFill>
            <a:tailEnd type="arrow" w="lg" len="med"/>
          </a:ln>
        </p:spPr>
        <p:style>
          <a:lnRef idx="1">
            <a:schemeClr val="accent1"/>
          </a:lnRef>
          <a:fillRef idx="0">
            <a:schemeClr val="accent1"/>
          </a:fillRef>
          <a:effectRef idx="0">
            <a:schemeClr val="accent1"/>
          </a:effectRef>
          <a:fontRef idx="minor">
            <a:schemeClr val="tx1"/>
          </a:fontRef>
        </p:style>
      </p:cxnSp>
      <p:sp>
        <p:nvSpPr>
          <p:cNvPr id="24" name="Folded Corner 23"/>
          <p:cNvSpPr/>
          <p:nvPr/>
        </p:nvSpPr>
        <p:spPr>
          <a:xfrm>
            <a:off x="4854630" y="1321409"/>
            <a:ext cx="3317976" cy="3393139"/>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8" name="Folded Corner 27"/>
          <p:cNvSpPr/>
          <p:nvPr/>
        </p:nvSpPr>
        <p:spPr>
          <a:xfrm>
            <a:off x="1051312" y="1321409"/>
            <a:ext cx="3317976" cy="3393139"/>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Rectangle 6"/>
          <p:cNvSpPr/>
          <p:nvPr/>
        </p:nvSpPr>
        <p:spPr>
          <a:xfrm>
            <a:off x="1060925" y="1607431"/>
            <a:ext cx="3308364" cy="783869"/>
          </a:xfrm>
          <a:prstGeom prst="rect">
            <a:avLst/>
          </a:prstGeom>
        </p:spPr>
        <p:txBody>
          <a:bodyPr wrap="square">
            <a:spAutoFit/>
          </a:bodyPr>
          <a:lstStyle/>
          <a:p>
            <a:pPr fontAlgn="ctr">
              <a:lnSpc>
                <a:spcPct val="107000"/>
              </a:lnSpc>
              <a:tabLst>
                <a:tab pos="1371600" algn="l"/>
              </a:tabLst>
            </a:pPr>
            <a:r>
              <a:rPr lang="en-CA" sz="1400" b="1" i="1" dirty="0">
                <a:solidFill>
                  <a:srgbClr val="000000"/>
                </a:solidFill>
                <a:latin typeface="Arial" panose="020B0604020202020204" pitchFamily="34" charset="0"/>
                <a:ea typeface="Times New Roman" panose="02020603050405020304" pitchFamily="18" charset="0"/>
                <a:cs typeface="Arial" panose="020B0604020202020204" pitchFamily="34" charset="0"/>
              </a:rPr>
              <a:t>Poorly negotiated software </a:t>
            </a:r>
            <a:r>
              <a:rPr lang="en-CA" sz="1400" b="1" i="1"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contract </a:t>
            </a:r>
            <a:r>
              <a:rPr lang="en-CA" sz="1400" b="1" i="1" dirty="0">
                <a:solidFill>
                  <a:srgbClr val="000000"/>
                </a:solidFill>
                <a:latin typeface="Arial" panose="020B0604020202020204" pitchFamily="34" charset="0"/>
                <a:ea typeface="Times New Roman" panose="02020603050405020304" pitchFamily="18" charset="0"/>
                <a:cs typeface="Arial" panose="020B0604020202020204" pitchFamily="34" charset="0"/>
              </a:rPr>
              <a:t>terms and pricing </a:t>
            </a:r>
            <a:r>
              <a:rPr lang="en-CA" sz="1400" b="1" i="1"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have </a:t>
            </a:r>
            <a:r>
              <a:rPr lang="en-CA" sz="1400" b="1" i="1" dirty="0">
                <a:solidFill>
                  <a:srgbClr val="000000"/>
                </a:solidFill>
                <a:latin typeface="Arial" panose="020B0604020202020204" pitchFamily="34" charset="0"/>
                <a:ea typeface="Times New Roman" panose="02020603050405020304" pitchFamily="18" charset="0"/>
                <a:cs typeface="Arial" panose="020B0604020202020204" pitchFamily="34" charset="0"/>
              </a:rPr>
              <a:t>some serious negative consequences: </a:t>
            </a:r>
          </a:p>
        </p:txBody>
      </p:sp>
      <p:sp>
        <p:nvSpPr>
          <p:cNvPr id="9" name="Rectangle 8"/>
          <p:cNvSpPr/>
          <p:nvPr/>
        </p:nvSpPr>
        <p:spPr>
          <a:xfrm>
            <a:off x="4875432" y="1607431"/>
            <a:ext cx="3147122" cy="783869"/>
          </a:xfrm>
          <a:prstGeom prst="rect">
            <a:avLst/>
          </a:prstGeom>
        </p:spPr>
        <p:txBody>
          <a:bodyPr wrap="square">
            <a:spAutoFit/>
          </a:bodyPr>
          <a:lstStyle/>
          <a:p>
            <a:pPr lvl="0" fontAlgn="ctr">
              <a:lnSpc>
                <a:spcPct val="107000"/>
              </a:lnSpc>
              <a:tabLst>
                <a:tab pos="1371600" algn="l"/>
              </a:tabLst>
            </a:pPr>
            <a:r>
              <a:rPr lang="en-CA" sz="1400" b="1" i="1" dirty="0">
                <a:solidFill>
                  <a:srgbClr val="000000"/>
                </a:solidFill>
                <a:latin typeface="Arial" panose="020B0604020202020204" pitchFamily="34" charset="0"/>
                <a:ea typeface="Times New Roman" panose="02020603050405020304" pitchFamily="18" charset="0"/>
                <a:cs typeface="Arial" panose="020B0604020202020204" pitchFamily="34" charset="0"/>
              </a:rPr>
              <a:t>Vendors know their clients’ environments face internal </a:t>
            </a:r>
            <a:r>
              <a:rPr lang="en-CA" sz="1400" b="1" i="1"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challenges, </a:t>
            </a:r>
            <a:r>
              <a:rPr lang="en-CA" sz="1400" b="1" i="1" dirty="0">
                <a:solidFill>
                  <a:srgbClr val="000000"/>
                </a:solidFill>
                <a:latin typeface="Arial" panose="020B0604020202020204" pitchFamily="34" charset="0"/>
                <a:ea typeface="Times New Roman" panose="02020603050405020304" pitchFamily="18" charset="0"/>
                <a:cs typeface="Arial" panose="020B0604020202020204" pitchFamily="34" charset="0"/>
              </a:rPr>
              <a:t>including:</a:t>
            </a:r>
            <a:endParaRPr lang="en-CA" sz="1400" b="1" i="1" dirty="0">
              <a:solidFill>
                <a:srgbClr val="333333"/>
              </a:solidFill>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5982515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571900" y="1133475"/>
            <a:ext cx="3211991" cy="5388706"/>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2" name="Title 1"/>
          <p:cNvSpPr>
            <a:spLocks noGrp="1"/>
          </p:cNvSpPr>
          <p:nvPr>
            <p:ph type="title"/>
          </p:nvPr>
        </p:nvSpPr>
        <p:spPr/>
        <p:txBody>
          <a:bodyPr/>
          <a:lstStyle/>
          <a:p>
            <a:r>
              <a:rPr lang="en-CA" dirty="0" smtClean="0"/>
              <a:t>Vendors do not have your best interests in mind</a:t>
            </a:r>
            <a:endParaRPr lang="en-CA" dirty="0"/>
          </a:p>
        </p:txBody>
      </p:sp>
      <p:sp>
        <p:nvSpPr>
          <p:cNvPr id="3" name="Rectangle 2"/>
          <p:cNvSpPr/>
          <p:nvPr/>
        </p:nvSpPr>
        <p:spPr>
          <a:xfrm>
            <a:off x="767808" y="1305233"/>
            <a:ext cx="2820605" cy="5163593"/>
          </a:xfrm>
          <a:prstGeom prst="rect">
            <a:avLst/>
          </a:prstGeom>
        </p:spPr>
        <p:txBody>
          <a:bodyPr wrap="square">
            <a:spAutoFit/>
          </a:bodyPr>
          <a:lstStyle/>
          <a:p>
            <a:pPr fontAlgn="ctr">
              <a:lnSpc>
                <a:spcPct val="107000"/>
              </a:lnSpc>
              <a:tabLst>
                <a:tab pos="1371600" algn="l"/>
              </a:tabLst>
            </a:pPr>
            <a:r>
              <a:rPr lang="en-CA" sz="1400" dirty="0" smtClean="0">
                <a:latin typeface="Arial" panose="020B0604020202020204" pitchFamily="34" charset="0"/>
                <a:ea typeface="Times New Roman" panose="02020603050405020304" pitchFamily="18" charset="0"/>
                <a:cs typeface="Arial" panose="020B0604020202020204" pitchFamily="34" charset="0"/>
              </a:rPr>
              <a:t>When dealing with software vendors, you play the vendor’s game. You </a:t>
            </a:r>
            <a:r>
              <a:rPr lang="en-CA" sz="1400" dirty="0">
                <a:latin typeface="Arial" panose="020B0604020202020204" pitchFamily="34" charset="0"/>
                <a:ea typeface="Times New Roman" panose="02020603050405020304" pitchFamily="18" charset="0"/>
                <a:cs typeface="Arial" panose="020B0604020202020204" pitchFamily="34" charset="0"/>
              </a:rPr>
              <a:t>are facing a worthy opponent </a:t>
            </a:r>
            <a:r>
              <a:rPr lang="en-CA" sz="1400" dirty="0" smtClean="0">
                <a:latin typeface="Arial" panose="020B0604020202020204" pitchFamily="34" charset="0"/>
                <a:ea typeface="Times New Roman" panose="02020603050405020304" pitchFamily="18" charset="0"/>
                <a:cs typeface="Arial" panose="020B0604020202020204" pitchFamily="34" charset="0"/>
              </a:rPr>
              <a:t>who:</a:t>
            </a:r>
          </a:p>
          <a:p>
            <a:pPr fontAlgn="ctr">
              <a:lnSpc>
                <a:spcPct val="107000"/>
              </a:lnSpc>
              <a:tabLst>
                <a:tab pos="1371600" algn="l"/>
              </a:tabLst>
            </a:pPr>
            <a:endParaRPr lang="en-CA" sz="1400" dirty="0">
              <a:latin typeface="Arial" panose="020B0604020202020204" pitchFamily="34" charset="0"/>
              <a:ea typeface="Calibri" panose="020F0502020204030204" pitchFamily="34" charset="0"/>
              <a:cs typeface="Arial" panose="020B0604020202020204" pitchFamily="34" charset="0"/>
            </a:endParaRPr>
          </a:p>
          <a:p>
            <a:pPr fontAlgn="ctr">
              <a:lnSpc>
                <a:spcPct val="107000"/>
              </a:lnSpc>
              <a:tabLst>
                <a:tab pos="1828800" algn="l"/>
              </a:tabLst>
            </a:pPr>
            <a:r>
              <a:rPr lang="en-CA" sz="1400" b="1" dirty="0" smtClean="0">
                <a:latin typeface="Arial" panose="020B0604020202020204" pitchFamily="34" charset="0"/>
                <a:ea typeface="Times New Roman" panose="02020603050405020304" pitchFamily="18" charset="0"/>
                <a:cs typeface="Arial" panose="020B0604020202020204" pitchFamily="34" charset="0"/>
              </a:rPr>
              <a:t>Works full-time </a:t>
            </a:r>
            <a:r>
              <a:rPr lang="en-CA" sz="1400" b="1" dirty="0">
                <a:latin typeface="Arial" panose="020B0604020202020204" pitchFamily="34" charset="0"/>
                <a:ea typeface="Times New Roman" panose="02020603050405020304" pitchFamily="18" charset="0"/>
                <a:cs typeface="Arial" panose="020B0604020202020204" pitchFamily="34" charset="0"/>
              </a:rPr>
              <a:t>selling a single </a:t>
            </a:r>
            <a:r>
              <a:rPr lang="en-CA" sz="1400" b="1" dirty="0" smtClean="0">
                <a:latin typeface="Arial" panose="020B0604020202020204" pitchFamily="34" charset="0"/>
                <a:ea typeface="Times New Roman" panose="02020603050405020304" pitchFamily="18" charset="0"/>
                <a:cs typeface="Arial" panose="020B0604020202020204" pitchFamily="34" charset="0"/>
              </a:rPr>
              <a:t>solution. </a:t>
            </a:r>
            <a:r>
              <a:rPr lang="en-CA" sz="1400" dirty="0" smtClean="0">
                <a:latin typeface="Arial" panose="020B0604020202020204" pitchFamily="34" charset="0"/>
                <a:ea typeface="Times New Roman" panose="02020603050405020304" pitchFamily="18" charset="0"/>
                <a:cs typeface="Arial" panose="020B0604020202020204" pitchFamily="34" charset="0"/>
              </a:rPr>
              <a:t>The vendor understands its product – and how to license it – much better than you do.</a:t>
            </a:r>
          </a:p>
          <a:p>
            <a:pPr fontAlgn="ctr">
              <a:lnSpc>
                <a:spcPct val="107000"/>
              </a:lnSpc>
              <a:tabLst>
                <a:tab pos="1828800" algn="l"/>
              </a:tabLst>
            </a:pPr>
            <a:endParaRPr lang="en-CA" sz="1400" dirty="0">
              <a:latin typeface="Arial" panose="020B0604020202020204" pitchFamily="34" charset="0"/>
              <a:ea typeface="Calibri" panose="020F0502020204030204" pitchFamily="34" charset="0"/>
              <a:cs typeface="Arial" panose="020B0604020202020204" pitchFamily="34" charset="0"/>
            </a:endParaRPr>
          </a:p>
          <a:p>
            <a:pPr fontAlgn="ctr">
              <a:lnSpc>
                <a:spcPct val="107000"/>
              </a:lnSpc>
              <a:tabLst>
                <a:tab pos="1828800" algn="l"/>
              </a:tabLst>
            </a:pPr>
            <a:r>
              <a:rPr lang="en-CA" sz="1400" b="1" dirty="0" smtClean="0">
                <a:latin typeface="Arial" panose="020B0604020202020204" pitchFamily="34" charset="0"/>
                <a:ea typeface="Times New Roman" panose="02020603050405020304" pitchFamily="18" charset="0"/>
                <a:cs typeface="Arial" panose="020B0604020202020204" pitchFamily="34" charset="0"/>
              </a:rPr>
              <a:t>Has been highly trained. </a:t>
            </a:r>
            <a:r>
              <a:rPr lang="en-CA" sz="1400" dirty="0" smtClean="0">
                <a:latin typeface="Arial" panose="020B0604020202020204" pitchFamily="34" charset="0"/>
                <a:ea typeface="Times New Roman" panose="02020603050405020304" pitchFamily="18" charset="0"/>
                <a:cs typeface="Arial" panose="020B0604020202020204" pitchFamily="34" charset="0"/>
              </a:rPr>
              <a:t>As a full-time salesperson, your vendor has been taught how to negotiate and how to close a sale. </a:t>
            </a:r>
          </a:p>
          <a:p>
            <a:pPr fontAlgn="ctr">
              <a:lnSpc>
                <a:spcPct val="107000"/>
              </a:lnSpc>
              <a:tabLst>
                <a:tab pos="1828800" algn="l"/>
              </a:tabLst>
            </a:pPr>
            <a:endParaRPr lang="en-CA" sz="1400" dirty="0">
              <a:latin typeface="Arial" panose="020B0604020202020204" pitchFamily="34" charset="0"/>
              <a:ea typeface="Calibri" panose="020F0502020204030204" pitchFamily="34" charset="0"/>
              <a:cs typeface="Arial" panose="020B0604020202020204" pitchFamily="34" charset="0"/>
            </a:endParaRPr>
          </a:p>
          <a:p>
            <a:pPr fontAlgn="ctr">
              <a:lnSpc>
                <a:spcPct val="107000"/>
              </a:lnSpc>
              <a:tabLst>
                <a:tab pos="1828800" algn="l"/>
              </a:tabLst>
            </a:pPr>
            <a:r>
              <a:rPr lang="en-CA" sz="1400" b="1" dirty="0" smtClean="0">
                <a:latin typeface="Arial" panose="020B0604020202020204" pitchFamily="34" charset="0"/>
                <a:ea typeface="Times New Roman" panose="02020603050405020304" pitchFamily="18" charset="0"/>
                <a:cs typeface="Arial" panose="020B0604020202020204" pitchFamily="34" charset="0"/>
              </a:rPr>
              <a:t>Possesses </a:t>
            </a:r>
            <a:r>
              <a:rPr lang="en-CA" sz="1400" b="1" dirty="0">
                <a:latin typeface="Arial" panose="020B0604020202020204" pitchFamily="34" charset="0"/>
                <a:ea typeface="Times New Roman" panose="02020603050405020304" pitchFamily="18" charset="0"/>
                <a:cs typeface="Arial" panose="020B0604020202020204" pitchFamily="34" charset="0"/>
              </a:rPr>
              <a:t>a large support </a:t>
            </a:r>
            <a:r>
              <a:rPr lang="en-CA" sz="1400" b="1" dirty="0" smtClean="0">
                <a:latin typeface="Arial" panose="020B0604020202020204" pitchFamily="34" charset="0"/>
                <a:ea typeface="Times New Roman" panose="02020603050405020304" pitchFamily="18" charset="0"/>
                <a:cs typeface="Arial" panose="020B0604020202020204" pitchFamily="34" charset="0"/>
              </a:rPr>
              <a:t>team.</a:t>
            </a:r>
            <a:r>
              <a:rPr lang="en-CA" sz="1400" dirty="0" smtClean="0">
                <a:latin typeface="Arial" panose="020B0604020202020204" pitchFamily="34" charset="0"/>
                <a:ea typeface="Times New Roman" panose="02020603050405020304" pitchFamily="18" charset="0"/>
                <a:cs typeface="Arial" panose="020B0604020202020204" pitchFamily="34" charset="0"/>
              </a:rPr>
              <a:t> It’s easy for a vendor’s sales tactics </a:t>
            </a:r>
            <a:r>
              <a:rPr lang="en-CA" sz="1400" dirty="0">
                <a:latin typeface="Arial" panose="020B0604020202020204" pitchFamily="34" charset="0"/>
                <a:ea typeface="Times New Roman" panose="02020603050405020304" pitchFamily="18" charset="0"/>
                <a:cs typeface="Arial" panose="020B0604020202020204" pitchFamily="34" charset="0"/>
              </a:rPr>
              <a:t>to overwhelm </a:t>
            </a:r>
            <a:r>
              <a:rPr lang="en-CA" sz="1400" dirty="0" smtClean="0">
                <a:latin typeface="Arial" panose="020B0604020202020204" pitchFamily="34" charset="0"/>
                <a:ea typeface="Times New Roman" panose="02020603050405020304" pitchFamily="18" charset="0"/>
                <a:cs typeface="Arial" panose="020B0604020202020204" pitchFamily="34" charset="0"/>
              </a:rPr>
              <a:t>customers who are working with </a:t>
            </a:r>
            <a:r>
              <a:rPr lang="en-CA" sz="1400" dirty="0">
                <a:latin typeface="Arial" panose="020B0604020202020204" pitchFamily="34" charset="0"/>
                <a:ea typeface="Times New Roman" panose="02020603050405020304" pitchFamily="18" charset="0"/>
                <a:cs typeface="Arial" panose="020B0604020202020204" pitchFamily="34" charset="0"/>
              </a:rPr>
              <a:t>limited </a:t>
            </a:r>
            <a:r>
              <a:rPr lang="en-CA" sz="1400" dirty="0" smtClean="0">
                <a:latin typeface="Arial" panose="020B0604020202020204" pitchFamily="34" charset="0"/>
                <a:ea typeface="Times New Roman" panose="02020603050405020304" pitchFamily="18" charset="0"/>
                <a:cs typeface="Arial" panose="020B0604020202020204" pitchFamily="34" charset="0"/>
              </a:rPr>
              <a:t>time and resources. </a:t>
            </a:r>
            <a:endParaRPr lang="en-CA" sz="1400" dirty="0">
              <a:latin typeface="Arial" panose="020B0604020202020204" pitchFamily="34" charset="0"/>
              <a:ea typeface="Calibri" panose="020F0502020204030204" pitchFamily="34" charset="0"/>
              <a:cs typeface="Arial" panose="020B0604020202020204" pitchFamily="34" charset="0"/>
            </a:endParaRPr>
          </a:p>
        </p:txBody>
      </p:sp>
      <p:sp>
        <p:nvSpPr>
          <p:cNvPr id="4" name="Rectangle 3"/>
          <p:cNvSpPr/>
          <p:nvPr/>
        </p:nvSpPr>
        <p:spPr>
          <a:xfrm>
            <a:off x="4447210" y="4340177"/>
            <a:ext cx="4345558" cy="1673279"/>
          </a:xfrm>
          <a:prstGeom prst="rect">
            <a:avLst/>
          </a:prstGeom>
        </p:spPr>
        <p:txBody>
          <a:bodyPr wrap="square">
            <a:spAutoFit/>
          </a:bodyPr>
          <a:lstStyle/>
          <a:p>
            <a:pPr fontAlgn="ctr">
              <a:lnSpc>
                <a:spcPct val="107000"/>
              </a:lnSpc>
              <a:tabLst>
                <a:tab pos="2286000" algn="l"/>
              </a:tabLst>
            </a:pPr>
            <a:r>
              <a:rPr lang="en-CA" sz="1200" b="1"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Divide </a:t>
            </a:r>
            <a:r>
              <a:rPr lang="en-CA" sz="1200" b="1" dirty="0">
                <a:solidFill>
                  <a:srgbClr val="000000"/>
                </a:solidFill>
                <a:latin typeface="Arial" panose="020B0604020202020204" pitchFamily="34" charset="0"/>
                <a:ea typeface="Times New Roman" panose="02020603050405020304" pitchFamily="18" charset="0"/>
                <a:cs typeface="Arial" panose="020B0604020202020204" pitchFamily="34" charset="0"/>
              </a:rPr>
              <a:t>and </a:t>
            </a:r>
            <a:r>
              <a:rPr lang="en-CA" sz="1200" b="1"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conquer</a:t>
            </a:r>
            <a:r>
              <a:rPr lang="en-CA" sz="1200" b="1" dirty="0" smtClean="0">
                <a:latin typeface="Arial" panose="020B0604020202020204" pitchFamily="34" charset="0"/>
                <a:ea typeface="Times New Roman" panose="02020603050405020304" pitchFamily="18" charset="0"/>
                <a:cs typeface="Arial" panose="020B0604020202020204" pitchFamily="34" charset="0"/>
              </a:rPr>
              <a:t>. </a:t>
            </a:r>
            <a:r>
              <a:rPr lang="en-CA" sz="12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Vendors will engage with different stakeholders within the organization, dividing the team.</a:t>
            </a:r>
          </a:p>
          <a:p>
            <a:pPr fontAlgn="ctr">
              <a:lnSpc>
                <a:spcPct val="107000"/>
              </a:lnSpc>
              <a:tabLst>
                <a:tab pos="2286000" algn="l"/>
              </a:tabLst>
            </a:pPr>
            <a:endParaRPr lang="en-CA" sz="1200" dirty="0" smtClean="0">
              <a:latin typeface="Arial" panose="020B0604020202020204" pitchFamily="34" charset="0"/>
              <a:ea typeface="Times New Roman" panose="02020603050405020304" pitchFamily="18" charset="0"/>
              <a:cs typeface="Arial" panose="020B0604020202020204" pitchFamily="34" charset="0"/>
            </a:endParaRPr>
          </a:p>
          <a:p>
            <a:pPr fontAlgn="ctr">
              <a:lnSpc>
                <a:spcPct val="107000"/>
              </a:lnSpc>
              <a:tabLst>
                <a:tab pos="2286000" algn="l"/>
              </a:tabLst>
            </a:pPr>
            <a:r>
              <a:rPr lang="en-CA" sz="1200" b="1"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Land and </a:t>
            </a:r>
            <a:r>
              <a:rPr lang="en-CA" sz="1200" b="1" dirty="0">
                <a:solidFill>
                  <a:srgbClr val="000000"/>
                </a:solidFill>
                <a:latin typeface="Arial" panose="020B0604020202020204" pitchFamily="34" charset="0"/>
                <a:ea typeface="Times New Roman" panose="02020603050405020304" pitchFamily="18" charset="0"/>
                <a:cs typeface="Arial" panose="020B0604020202020204" pitchFamily="34" charset="0"/>
              </a:rPr>
              <a:t>e</a:t>
            </a:r>
            <a:r>
              <a:rPr lang="en-CA" sz="1200" b="1"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xpand. </a:t>
            </a:r>
            <a:r>
              <a:rPr lang="en-CA" sz="1200" dirty="0">
                <a:solidFill>
                  <a:srgbClr val="000000"/>
                </a:solidFill>
                <a:latin typeface="Arial" panose="020B0604020202020204" pitchFamily="34" charset="0"/>
                <a:ea typeface="Times New Roman" panose="02020603050405020304" pitchFamily="18" charset="0"/>
                <a:cs typeface="Arial" panose="020B0604020202020204" pitchFamily="34" charset="0"/>
              </a:rPr>
              <a:t>Will offer enticing, low risk/low cost options to start using the </a:t>
            </a:r>
            <a:r>
              <a:rPr lang="en-CA" sz="12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product.</a:t>
            </a:r>
            <a:endParaRPr lang="en-CA" sz="1200" dirty="0">
              <a:latin typeface="Arial" panose="020B0604020202020204" pitchFamily="34" charset="0"/>
              <a:ea typeface="Times New Roman" panose="02020603050405020304" pitchFamily="18" charset="0"/>
              <a:cs typeface="Arial" panose="020B0604020202020204" pitchFamily="34" charset="0"/>
            </a:endParaRPr>
          </a:p>
          <a:p>
            <a:pPr fontAlgn="ctr">
              <a:lnSpc>
                <a:spcPct val="107000"/>
              </a:lnSpc>
              <a:tabLst>
                <a:tab pos="2286000" algn="l"/>
              </a:tabLst>
            </a:pPr>
            <a:endParaRPr lang="en-CA" sz="1200" b="1" dirty="0" smtClean="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fontAlgn="ctr">
              <a:lnSpc>
                <a:spcPct val="107000"/>
              </a:lnSpc>
              <a:tabLst>
                <a:tab pos="2286000" algn="l"/>
              </a:tabLst>
            </a:pPr>
            <a:r>
              <a:rPr lang="en-CA" sz="1200" b="1"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Free trial/Try </a:t>
            </a:r>
            <a:r>
              <a:rPr lang="en-CA" sz="1200" b="1" dirty="0">
                <a:solidFill>
                  <a:srgbClr val="000000"/>
                </a:solidFill>
                <a:latin typeface="Arial" panose="020B0604020202020204" pitchFamily="34" charset="0"/>
                <a:ea typeface="Times New Roman" panose="02020603050405020304" pitchFamily="18" charset="0"/>
                <a:cs typeface="Arial" panose="020B0604020202020204" pitchFamily="34" charset="0"/>
              </a:rPr>
              <a:t>before you </a:t>
            </a:r>
            <a:r>
              <a:rPr lang="en-CA" sz="1200" b="1"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buy. </a:t>
            </a:r>
            <a:r>
              <a:rPr lang="en-CA" sz="12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May contain auto sign-up terms.</a:t>
            </a:r>
            <a:endParaRPr lang="en-CA" sz="1200" b="1" dirty="0">
              <a:latin typeface="Arial" panose="020B0604020202020204" pitchFamily="34" charset="0"/>
              <a:ea typeface="Calibri" panose="020F0502020204030204" pitchFamily="34" charset="0"/>
              <a:cs typeface="Arial" panose="020B0604020202020204" pitchFamily="34" charset="0"/>
            </a:endParaRPr>
          </a:p>
        </p:txBody>
      </p:sp>
      <p:pic>
        <p:nvPicPr>
          <p:cNvPr id="2050"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4176088" y="1124669"/>
            <a:ext cx="4341316" cy="2322538"/>
          </a:xfrm>
          <a:prstGeom prst="rect">
            <a:avLst/>
          </a:prstGeom>
          <a:noFill/>
          <a:extLst>
            <a:ext uri="{909E8E84-426E-40DD-AFC4-6F175D3DCCD1}">
              <a14:hiddenFill xmlns:a14="http://schemas.microsoft.com/office/drawing/2010/main">
                <a:solidFill>
                  <a:srgbClr val="FFFFFF"/>
                </a:solidFill>
              </a14:hiddenFill>
            </a:ext>
          </a:extLst>
        </p:spPr>
      </p:pic>
      <p:sp>
        <p:nvSpPr>
          <p:cNvPr id="15" name="Oval 145407"/>
          <p:cNvSpPr/>
          <p:nvPr/>
        </p:nvSpPr>
        <p:spPr>
          <a:xfrm>
            <a:off x="4053113" y="4370273"/>
            <a:ext cx="400594"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1</a:t>
            </a:r>
          </a:p>
        </p:txBody>
      </p:sp>
      <p:sp>
        <p:nvSpPr>
          <p:cNvPr id="16" name="Oval 145407"/>
          <p:cNvSpPr/>
          <p:nvPr/>
        </p:nvSpPr>
        <p:spPr>
          <a:xfrm>
            <a:off x="4053113" y="4968255"/>
            <a:ext cx="400594"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2</a:t>
            </a:r>
          </a:p>
        </p:txBody>
      </p:sp>
      <p:sp>
        <p:nvSpPr>
          <p:cNvPr id="17" name="Oval 145407"/>
          <p:cNvSpPr/>
          <p:nvPr/>
        </p:nvSpPr>
        <p:spPr>
          <a:xfrm>
            <a:off x="4053113" y="5543429"/>
            <a:ext cx="400594"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3</a:t>
            </a:r>
          </a:p>
        </p:txBody>
      </p:sp>
      <p:sp>
        <p:nvSpPr>
          <p:cNvPr id="21" name="Rectangle 20"/>
          <p:cNvSpPr/>
          <p:nvPr/>
        </p:nvSpPr>
        <p:spPr>
          <a:xfrm>
            <a:off x="4176088" y="3524068"/>
            <a:ext cx="4341317" cy="685188"/>
          </a:xfrm>
          <a:prstGeom prst="rect">
            <a:avLst/>
          </a:prstGeom>
        </p:spPr>
        <p:txBody>
          <a:bodyPr wrap="square">
            <a:spAutoFit/>
          </a:bodyPr>
          <a:lstStyle/>
          <a:p>
            <a:pPr marL="0" lvl="1" fontAlgn="ctr">
              <a:lnSpc>
                <a:spcPct val="107000"/>
              </a:lnSpc>
              <a:tabLst>
                <a:tab pos="2286000" algn="l"/>
              </a:tabLst>
            </a:pPr>
            <a:r>
              <a:rPr lang="en-CA" sz="1200" dirty="0">
                <a:solidFill>
                  <a:srgbClr val="000000"/>
                </a:solidFill>
                <a:latin typeface="Arial" panose="020B0604020202020204" pitchFamily="34" charset="0"/>
                <a:ea typeface="Times New Roman" panose="02020603050405020304" pitchFamily="18" charset="0"/>
                <a:cs typeface="Arial" panose="020B0604020202020204" pitchFamily="34" charset="0"/>
              </a:rPr>
              <a:t>Vendors have different approaches to help make their product indispensable to an organization – sometimes </a:t>
            </a:r>
            <a:r>
              <a:rPr lang="en-CA" sz="12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bypassing </a:t>
            </a:r>
            <a:r>
              <a:rPr lang="en-CA" sz="1200" dirty="0">
                <a:solidFill>
                  <a:srgbClr val="000000"/>
                </a:solidFill>
                <a:latin typeface="Arial" panose="020B0604020202020204" pitchFamily="34" charset="0"/>
                <a:ea typeface="Times New Roman" panose="02020603050405020304" pitchFamily="18" charset="0"/>
                <a:cs typeface="Arial" panose="020B0604020202020204" pitchFamily="34" charset="0"/>
              </a:rPr>
              <a:t>IT completely. </a:t>
            </a:r>
          </a:p>
        </p:txBody>
      </p:sp>
      <p:cxnSp>
        <p:nvCxnSpPr>
          <p:cNvPr id="25" name="Straight Arrow Connector 114"/>
          <p:cNvCxnSpPr/>
          <p:nvPr/>
        </p:nvCxnSpPr>
        <p:spPr>
          <a:xfrm flipV="1">
            <a:off x="0" y="2601615"/>
            <a:ext cx="767808" cy="11964"/>
          </a:xfrm>
          <a:prstGeom prst="straightConnector1">
            <a:avLst/>
          </a:prstGeom>
          <a:ln w="25400">
            <a:solidFill>
              <a:schemeClr val="accent2"/>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27" name="Straight Arrow Connector 114"/>
          <p:cNvCxnSpPr/>
          <p:nvPr/>
        </p:nvCxnSpPr>
        <p:spPr>
          <a:xfrm flipV="1">
            <a:off x="0" y="3973243"/>
            <a:ext cx="767808" cy="11964"/>
          </a:xfrm>
          <a:prstGeom prst="straightConnector1">
            <a:avLst/>
          </a:prstGeom>
          <a:ln w="25400">
            <a:solidFill>
              <a:schemeClr val="accent2"/>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28" name="Straight Arrow Connector 114"/>
          <p:cNvCxnSpPr/>
          <p:nvPr/>
        </p:nvCxnSpPr>
        <p:spPr>
          <a:xfrm flipV="1">
            <a:off x="0" y="5340857"/>
            <a:ext cx="767808" cy="11964"/>
          </a:xfrm>
          <a:prstGeom prst="straightConnector1">
            <a:avLst/>
          </a:prstGeom>
          <a:ln w="25400">
            <a:solidFill>
              <a:schemeClr val="accent2"/>
            </a:solidFill>
            <a:tailEnd type="arrow"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30814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Pay attention to the terms and </a:t>
            </a:r>
            <a:r>
              <a:rPr lang="en-CA" dirty="0"/>
              <a:t>c</a:t>
            </a:r>
            <a:r>
              <a:rPr lang="en-CA" dirty="0" smtClean="0"/>
              <a:t>onditions </a:t>
            </a:r>
            <a:endParaRPr lang="en-CA" dirty="0"/>
          </a:p>
        </p:txBody>
      </p:sp>
      <p:grpSp>
        <p:nvGrpSpPr>
          <p:cNvPr id="4" name="Group 3"/>
          <p:cNvGrpSpPr/>
          <p:nvPr/>
        </p:nvGrpSpPr>
        <p:grpSpPr>
          <a:xfrm>
            <a:off x="257174" y="2169223"/>
            <a:ext cx="2792193" cy="2550112"/>
            <a:chOff x="1801604" y="1600200"/>
            <a:chExt cx="4013616" cy="3962400"/>
          </a:xfrm>
        </p:grpSpPr>
        <p:grpSp>
          <p:nvGrpSpPr>
            <p:cNvPr id="8" name="Group 7"/>
            <p:cNvGrpSpPr/>
            <p:nvPr/>
          </p:nvGrpSpPr>
          <p:grpSpPr>
            <a:xfrm>
              <a:off x="1801604" y="1600200"/>
              <a:ext cx="4013616" cy="3962400"/>
              <a:chOff x="2949303" y="663494"/>
              <a:chExt cx="4734569" cy="4544995"/>
            </a:xfrm>
          </p:grpSpPr>
          <p:sp>
            <p:nvSpPr>
              <p:cNvPr id="10" name="Freeform 9"/>
              <p:cNvSpPr/>
              <p:nvPr/>
            </p:nvSpPr>
            <p:spPr>
              <a:xfrm flipH="1">
                <a:off x="6831521" y="663494"/>
                <a:ext cx="852351" cy="740229"/>
              </a:xfrm>
              <a:custGeom>
                <a:avLst/>
                <a:gdLst>
                  <a:gd name="connsiteX0" fmla="*/ 4898 w 994409"/>
                  <a:gd name="connsiteY0" fmla="*/ 419101 h 812619"/>
                  <a:gd name="connsiteX1" fmla="*/ 857249 w 994409"/>
                  <a:gd name="connsiteY1" fmla="*/ 752203 h 812619"/>
                  <a:gd name="connsiteX2" fmla="*/ 827858 w 994409"/>
                  <a:gd name="connsiteY2" fmla="*/ 56606 h 812619"/>
                  <a:gd name="connsiteX3" fmla="*/ 4898 w 994409"/>
                  <a:gd name="connsiteY3" fmla="*/ 419101 h 812619"/>
                  <a:gd name="connsiteX0" fmla="*/ 0 w 989511"/>
                  <a:gd name="connsiteY0" fmla="*/ 362495 h 756013"/>
                  <a:gd name="connsiteX1" fmla="*/ 852351 w 989511"/>
                  <a:gd name="connsiteY1" fmla="*/ 695597 h 756013"/>
                  <a:gd name="connsiteX2" fmla="*/ 822960 w 989511"/>
                  <a:gd name="connsiteY2" fmla="*/ 0 h 756013"/>
                  <a:gd name="connsiteX3" fmla="*/ 0 w 989511"/>
                  <a:gd name="connsiteY3" fmla="*/ 362495 h 756013"/>
                  <a:gd name="connsiteX0" fmla="*/ 0 w 852351"/>
                  <a:gd name="connsiteY0" fmla="*/ 362495 h 756013"/>
                  <a:gd name="connsiteX1" fmla="*/ 852351 w 852351"/>
                  <a:gd name="connsiteY1" fmla="*/ 695597 h 756013"/>
                  <a:gd name="connsiteX2" fmla="*/ 822960 w 852351"/>
                  <a:gd name="connsiteY2" fmla="*/ 0 h 756013"/>
                  <a:gd name="connsiteX3" fmla="*/ 0 w 852351"/>
                  <a:gd name="connsiteY3" fmla="*/ 362495 h 756013"/>
                  <a:gd name="connsiteX0" fmla="*/ 0 w 852351"/>
                  <a:gd name="connsiteY0" fmla="*/ 362495 h 695597"/>
                  <a:gd name="connsiteX1" fmla="*/ 852351 w 852351"/>
                  <a:gd name="connsiteY1" fmla="*/ 695597 h 695597"/>
                  <a:gd name="connsiteX2" fmla="*/ 822960 w 852351"/>
                  <a:gd name="connsiteY2" fmla="*/ 0 h 695597"/>
                  <a:gd name="connsiteX3" fmla="*/ 0 w 852351"/>
                  <a:gd name="connsiteY3" fmla="*/ 362495 h 695597"/>
                  <a:gd name="connsiteX0" fmla="*/ 0 w 852351"/>
                  <a:gd name="connsiteY0" fmla="*/ 388621 h 721723"/>
                  <a:gd name="connsiteX1" fmla="*/ 852351 w 852351"/>
                  <a:gd name="connsiteY1" fmla="*/ 721723 h 721723"/>
                  <a:gd name="connsiteX2" fmla="*/ 832757 w 852351"/>
                  <a:gd name="connsiteY2" fmla="*/ 0 h 721723"/>
                  <a:gd name="connsiteX3" fmla="*/ 0 w 852351"/>
                  <a:gd name="connsiteY3" fmla="*/ 388621 h 721723"/>
                  <a:gd name="connsiteX0" fmla="*/ 0 w 852351"/>
                  <a:gd name="connsiteY0" fmla="*/ 407127 h 740229"/>
                  <a:gd name="connsiteX1" fmla="*/ 852351 w 852351"/>
                  <a:gd name="connsiteY1" fmla="*/ 740229 h 740229"/>
                  <a:gd name="connsiteX2" fmla="*/ 845231 w 852351"/>
                  <a:gd name="connsiteY2" fmla="*/ 0 h 740229"/>
                  <a:gd name="connsiteX3" fmla="*/ 0 w 852351"/>
                  <a:gd name="connsiteY3" fmla="*/ 407127 h 740229"/>
                </a:gdLst>
                <a:ahLst/>
                <a:cxnLst>
                  <a:cxn ang="0">
                    <a:pos x="connsiteX0" y="connsiteY0"/>
                  </a:cxn>
                  <a:cxn ang="0">
                    <a:pos x="connsiteX1" y="connsiteY1"/>
                  </a:cxn>
                  <a:cxn ang="0">
                    <a:pos x="connsiteX2" y="connsiteY2"/>
                  </a:cxn>
                  <a:cxn ang="0">
                    <a:pos x="connsiteX3" y="connsiteY3"/>
                  </a:cxn>
                </a:cxnLst>
                <a:rect l="l" t="t" r="r" b="b"/>
                <a:pathLst>
                  <a:path w="852351" h="740229">
                    <a:moveTo>
                      <a:pt x="0" y="407127"/>
                    </a:moveTo>
                    <a:lnTo>
                      <a:pt x="852351" y="740229"/>
                    </a:lnTo>
                    <a:cubicBezTo>
                      <a:pt x="849978" y="493486"/>
                      <a:pt x="847604" y="246743"/>
                      <a:pt x="845231" y="0"/>
                    </a:cubicBezTo>
                    <a:lnTo>
                      <a:pt x="0" y="407127"/>
                    </a:lnTo>
                    <a:close/>
                  </a:path>
                </a:pathLst>
              </a:cu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rot="10800000">
                <a:off x="3496295" y="4761812"/>
                <a:ext cx="304800" cy="446677"/>
              </a:xfrm>
              <a:custGeom>
                <a:avLst/>
                <a:gdLst>
                  <a:gd name="connsiteX0" fmla="*/ 4898 w 994409"/>
                  <a:gd name="connsiteY0" fmla="*/ 419101 h 812619"/>
                  <a:gd name="connsiteX1" fmla="*/ 857249 w 994409"/>
                  <a:gd name="connsiteY1" fmla="*/ 752203 h 812619"/>
                  <a:gd name="connsiteX2" fmla="*/ 827858 w 994409"/>
                  <a:gd name="connsiteY2" fmla="*/ 56606 h 812619"/>
                  <a:gd name="connsiteX3" fmla="*/ 4898 w 994409"/>
                  <a:gd name="connsiteY3" fmla="*/ 419101 h 812619"/>
                  <a:gd name="connsiteX0" fmla="*/ 0 w 989511"/>
                  <a:gd name="connsiteY0" fmla="*/ 362495 h 756013"/>
                  <a:gd name="connsiteX1" fmla="*/ 852351 w 989511"/>
                  <a:gd name="connsiteY1" fmla="*/ 695597 h 756013"/>
                  <a:gd name="connsiteX2" fmla="*/ 822960 w 989511"/>
                  <a:gd name="connsiteY2" fmla="*/ 0 h 756013"/>
                  <a:gd name="connsiteX3" fmla="*/ 0 w 989511"/>
                  <a:gd name="connsiteY3" fmla="*/ 362495 h 756013"/>
                  <a:gd name="connsiteX0" fmla="*/ 0 w 852351"/>
                  <a:gd name="connsiteY0" fmla="*/ 362495 h 756013"/>
                  <a:gd name="connsiteX1" fmla="*/ 852351 w 852351"/>
                  <a:gd name="connsiteY1" fmla="*/ 695597 h 756013"/>
                  <a:gd name="connsiteX2" fmla="*/ 822960 w 852351"/>
                  <a:gd name="connsiteY2" fmla="*/ 0 h 756013"/>
                  <a:gd name="connsiteX3" fmla="*/ 0 w 852351"/>
                  <a:gd name="connsiteY3" fmla="*/ 362495 h 756013"/>
                  <a:gd name="connsiteX0" fmla="*/ 0 w 852351"/>
                  <a:gd name="connsiteY0" fmla="*/ 362495 h 695597"/>
                  <a:gd name="connsiteX1" fmla="*/ 852351 w 852351"/>
                  <a:gd name="connsiteY1" fmla="*/ 695597 h 695597"/>
                  <a:gd name="connsiteX2" fmla="*/ 822960 w 852351"/>
                  <a:gd name="connsiteY2" fmla="*/ 0 h 695597"/>
                  <a:gd name="connsiteX3" fmla="*/ 0 w 852351"/>
                  <a:gd name="connsiteY3" fmla="*/ 362495 h 695597"/>
                  <a:gd name="connsiteX0" fmla="*/ 0 w 852351"/>
                  <a:gd name="connsiteY0" fmla="*/ 388621 h 721723"/>
                  <a:gd name="connsiteX1" fmla="*/ 852351 w 852351"/>
                  <a:gd name="connsiteY1" fmla="*/ 721723 h 721723"/>
                  <a:gd name="connsiteX2" fmla="*/ 832757 w 852351"/>
                  <a:gd name="connsiteY2" fmla="*/ 0 h 721723"/>
                  <a:gd name="connsiteX3" fmla="*/ 0 w 852351"/>
                  <a:gd name="connsiteY3" fmla="*/ 388621 h 721723"/>
                  <a:gd name="connsiteX0" fmla="*/ 0 w 852351"/>
                  <a:gd name="connsiteY0" fmla="*/ 407127 h 740229"/>
                  <a:gd name="connsiteX1" fmla="*/ 852351 w 852351"/>
                  <a:gd name="connsiteY1" fmla="*/ 740229 h 740229"/>
                  <a:gd name="connsiteX2" fmla="*/ 845231 w 852351"/>
                  <a:gd name="connsiteY2" fmla="*/ 0 h 740229"/>
                  <a:gd name="connsiteX3" fmla="*/ 0 w 852351"/>
                  <a:gd name="connsiteY3" fmla="*/ 407127 h 740229"/>
                </a:gdLst>
                <a:ahLst/>
                <a:cxnLst>
                  <a:cxn ang="0">
                    <a:pos x="connsiteX0" y="connsiteY0"/>
                  </a:cxn>
                  <a:cxn ang="0">
                    <a:pos x="connsiteX1" y="connsiteY1"/>
                  </a:cxn>
                  <a:cxn ang="0">
                    <a:pos x="connsiteX2" y="connsiteY2"/>
                  </a:cxn>
                  <a:cxn ang="0">
                    <a:pos x="connsiteX3" y="connsiteY3"/>
                  </a:cxn>
                </a:cxnLst>
                <a:rect l="l" t="t" r="r" b="b"/>
                <a:pathLst>
                  <a:path w="852351" h="740229">
                    <a:moveTo>
                      <a:pt x="0" y="407127"/>
                    </a:moveTo>
                    <a:lnTo>
                      <a:pt x="852351" y="740229"/>
                    </a:lnTo>
                    <a:cubicBezTo>
                      <a:pt x="849978" y="493486"/>
                      <a:pt x="847604" y="246743"/>
                      <a:pt x="845231" y="0"/>
                    </a:cubicBezTo>
                    <a:lnTo>
                      <a:pt x="0" y="407127"/>
                    </a:lnTo>
                    <a:close/>
                  </a:path>
                </a:pathLst>
              </a:cu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2949303" y="4226922"/>
                <a:ext cx="852351" cy="740229"/>
              </a:xfrm>
              <a:custGeom>
                <a:avLst/>
                <a:gdLst>
                  <a:gd name="connsiteX0" fmla="*/ 4898 w 994409"/>
                  <a:gd name="connsiteY0" fmla="*/ 419101 h 812619"/>
                  <a:gd name="connsiteX1" fmla="*/ 857249 w 994409"/>
                  <a:gd name="connsiteY1" fmla="*/ 752203 h 812619"/>
                  <a:gd name="connsiteX2" fmla="*/ 827858 w 994409"/>
                  <a:gd name="connsiteY2" fmla="*/ 56606 h 812619"/>
                  <a:gd name="connsiteX3" fmla="*/ 4898 w 994409"/>
                  <a:gd name="connsiteY3" fmla="*/ 419101 h 812619"/>
                  <a:gd name="connsiteX0" fmla="*/ 0 w 989511"/>
                  <a:gd name="connsiteY0" fmla="*/ 362495 h 756013"/>
                  <a:gd name="connsiteX1" fmla="*/ 852351 w 989511"/>
                  <a:gd name="connsiteY1" fmla="*/ 695597 h 756013"/>
                  <a:gd name="connsiteX2" fmla="*/ 822960 w 989511"/>
                  <a:gd name="connsiteY2" fmla="*/ 0 h 756013"/>
                  <a:gd name="connsiteX3" fmla="*/ 0 w 989511"/>
                  <a:gd name="connsiteY3" fmla="*/ 362495 h 756013"/>
                  <a:gd name="connsiteX0" fmla="*/ 0 w 852351"/>
                  <a:gd name="connsiteY0" fmla="*/ 362495 h 756013"/>
                  <a:gd name="connsiteX1" fmla="*/ 852351 w 852351"/>
                  <a:gd name="connsiteY1" fmla="*/ 695597 h 756013"/>
                  <a:gd name="connsiteX2" fmla="*/ 822960 w 852351"/>
                  <a:gd name="connsiteY2" fmla="*/ 0 h 756013"/>
                  <a:gd name="connsiteX3" fmla="*/ 0 w 852351"/>
                  <a:gd name="connsiteY3" fmla="*/ 362495 h 756013"/>
                  <a:gd name="connsiteX0" fmla="*/ 0 w 852351"/>
                  <a:gd name="connsiteY0" fmla="*/ 362495 h 695597"/>
                  <a:gd name="connsiteX1" fmla="*/ 852351 w 852351"/>
                  <a:gd name="connsiteY1" fmla="*/ 695597 h 695597"/>
                  <a:gd name="connsiteX2" fmla="*/ 822960 w 852351"/>
                  <a:gd name="connsiteY2" fmla="*/ 0 h 695597"/>
                  <a:gd name="connsiteX3" fmla="*/ 0 w 852351"/>
                  <a:gd name="connsiteY3" fmla="*/ 362495 h 695597"/>
                  <a:gd name="connsiteX0" fmla="*/ 0 w 852351"/>
                  <a:gd name="connsiteY0" fmla="*/ 388621 h 721723"/>
                  <a:gd name="connsiteX1" fmla="*/ 852351 w 852351"/>
                  <a:gd name="connsiteY1" fmla="*/ 721723 h 721723"/>
                  <a:gd name="connsiteX2" fmla="*/ 832757 w 852351"/>
                  <a:gd name="connsiteY2" fmla="*/ 0 h 721723"/>
                  <a:gd name="connsiteX3" fmla="*/ 0 w 852351"/>
                  <a:gd name="connsiteY3" fmla="*/ 388621 h 721723"/>
                  <a:gd name="connsiteX0" fmla="*/ 0 w 852351"/>
                  <a:gd name="connsiteY0" fmla="*/ 407127 h 740229"/>
                  <a:gd name="connsiteX1" fmla="*/ 852351 w 852351"/>
                  <a:gd name="connsiteY1" fmla="*/ 740229 h 740229"/>
                  <a:gd name="connsiteX2" fmla="*/ 845231 w 852351"/>
                  <a:gd name="connsiteY2" fmla="*/ 0 h 740229"/>
                  <a:gd name="connsiteX3" fmla="*/ 0 w 852351"/>
                  <a:gd name="connsiteY3" fmla="*/ 407127 h 740229"/>
                </a:gdLst>
                <a:ahLst/>
                <a:cxnLst>
                  <a:cxn ang="0">
                    <a:pos x="connsiteX0" y="connsiteY0"/>
                  </a:cxn>
                  <a:cxn ang="0">
                    <a:pos x="connsiteX1" y="connsiteY1"/>
                  </a:cxn>
                  <a:cxn ang="0">
                    <a:pos x="connsiteX2" y="connsiteY2"/>
                  </a:cxn>
                  <a:cxn ang="0">
                    <a:pos x="connsiteX3" y="connsiteY3"/>
                  </a:cxn>
                </a:cxnLst>
                <a:rect l="l" t="t" r="r" b="b"/>
                <a:pathLst>
                  <a:path w="852351" h="740229">
                    <a:moveTo>
                      <a:pt x="0" y="407127"/>
                    </a:moveTo>
                    <a:lnTo>
                      <a:pt x="852351" y="740229"/>
                    </a:lnTo>
                    <a:cubicBezTo>
                      <a:pt x="849978" y="493486"/>
                      <a:pt x="847604" y="246743"/>
                      <a:pt x="845231" y="0"/>
                    </a:cubicBezTo>
                    <a:lnTo>
                      <a:pt x="0" y="407127"/>
                    </a:lnTo>
                    <a:close/>
                  </a:path>
                </a:pathLst>
              </a:custGeom>
              <a:solidFill>
                <a:schemeClr val="accent4">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2959454" y="1066800"/>
                <a:ext cx="4724400" cy="3570642"/>
              </a:xfrm>
              <a:custGeom>
                <a:avLst/>
                <a:gdLst>
                  <a:gd name="connsiteX0" fmla="*/ 0 w 4724400"/>
                  <a:gd name="connsiteY0" fmla="*/ 0 h 2362200"/>
                  <a:gd name="connsiteX1" fmla="*/ 4724400 w 4724400"/>
                  <a:gd name="connsiteY1" fmla="*/ 0 h 2362200"/>
                  <a:gd name="connsiteX2" fmla="*/ 4724400 w 4724400"/>
                  <a:gd name="connsiteY2" fmla="*/ 2362200 h 2362200"/>
                  <a:gd name="connsiteX3" fmla="*/ 0 w 4724400"/>
                  <a:gd name="connsiteY3" fmla="*/ 2362200 h 2362200"/>
                  <a:gd name="connsiteX4" fmla="*/ 0 w 4724400"/>
                  <a:gd name="connsiteY4" fmla="*/ 0 h 2362200"/>
                  <a:gd name="connsiteX0" fmla="*/ 0 w 4724400"/>
                  <a:gd name="connsiteY0" fmla="*/ 685800 h 3048000"/>
                  <a:gd name="connsiteX1" fmla="*/ 4724400 w 4724400"/>
                  <a:gd name="connsiteY1" fmla="*/ 0 h 3048000"/>
                  <a:gd name="connsiteX2" fmla="*/ 4724400 w 4724400"/>
                  <a:gd name="connsiteY2" fmla="*/ 3048000 h 3048000"/>
                  <a:gd name="connsiteX3" fmla="*/ 0 w 4724400"/>
                  <a:gd name="connsiteY3" fmla="*/ 3048000 h 3048000"/>
                  <a:gd name="connsiteX4" fmla="*/ 0 w 4724400"/>
                  <a:gd name="connsiteY4" fmla="*/ 685800 h 3048000"/>
                  <a:gd name="connsiteX0" fmla="*/ 0 w 4724400"/>
                  <a:gd name="connsiteY0" fmla="*/ 685800 h 3048000"/>
                  <a:gd name="connsiteX1" fmla="*/ 4724400 w 4724400"/>
                  <a:gd name="connsiteY1" fmla="*/ 0 h 3048000"/>
                  <a:gd name="connsiteX2" fmla="*/ 4724400 w 4724400"/>
                  <a:gd name="connsiteY2" fmla="*/ 2362200 h 3048000"/>
                  <a:gd name="connsiteX3" fmla="*/ 0 w 4724400"/>
                  <a:gd name="connsiteY3" fmla="*/ 3048000 h 3048000"/>
                  <a:gd name="connsiteX4" fmla="*/ 0 w 4724400"/>
                  <a:gd name="connsiteY4" fmla="*/ 685800 h 304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24400" h="3048000">
                    <a:moveTo>
                      <a:pt x="0" y="685800"/>
                    </a:moveTo>
                    <a:lnTo>
                      <a:pt x="4724400" y="0"/>
                    </a:lnTo>
                    <a:lnTo>
                      <a:pt x="4724400" y="2362200"/>
                    </a:lnTo>
                    <a:lnTo>
                      <a:pt x="0" y="3048000"/>
                    </a:lnTo>
                    <a:lnTo>
                      <a:pt x="0" y="6858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274320" tIns="274320" rIns="274320" bIns="274320" rtlCol="0" anchor="t" anchorCtr="0"/>
              <a:lstStyle/>
              <a:p>
                <a:pPr algn="ctr"/>
                <a:endParaRPr lang="en-US" dirty="0"/>
              </a:p>
            </p:txBody>
          </p:sp>
        </p:grpSp>
        <p:sp>
          <p:nvSpPr>
            <p:cNvPr id="7" name="TextBox 6"/>
            <p:cNvSpPr txBox="1"/>
            <p:nvPr/>
          </p:nvSpPr>
          <p:spPr>
            <a:xfrm>
              <a:off x="2089666" y="3305924"/>
              <a:ext cx="3446074" cy="1004278"/>
            </a:xfrm>
            <a:prstGeom prst="rect">
              <a:avLst/>
            </a:prstGeom>
            <a:noFill/>
          </p:spPr>
          <p:txBody>
            <a:bodyPr wrap="square" rtlCol="0">
              <a:spAutoFit/>
            </a:bodyPr>
            <a:lstStyle/>
            <a:p>
              <a:pPr algn="ctr"/>
              <a:r>
                <a:rPr lang="en-CA" b="1" dirty="0" smtClean="0">
                  <a:solidFill>
                    <a:schemeClr val="bg1"/>
                  </a:solidFill>
                  <a:latin typeface="Arial" pitchFamily="34" charset="0"/>
                  <a:cs typeface="Arial" pitchFamily="34" charset="0"/>
                </a:rPr>
                <a:t>Properly defined </a:t>
              </a:r>
              <a:r>
                <a:rPr lang="en-CA" b="1" dirty="0">
                  <a:solidFill>
                    <a:schemeClr val="bg1"/>
                  </a:solidFill>
                  <a:latin typeface="Arial" pitchFamily="34" charset="0"/>
                  <a:cs typeface="Arial" pitchFamily="34" charset="0"/>
                </a:rPr>
                <a:t>license use rights</a:t>
              </a:r>
            </a:p>
          </p:txBody>
        </p:sp>
      </p:grpSp>
      <p:grpSp>
        <p:nvGrpSpPr>
          <p:cNvPr id="14" name="Group 13"/>
          <p:cNvGrpSpPr/>
          <p:nvPr/>
        </p:nvGrpSpPr>
        <p:grpSpPr>
          <a:xfrm>
            <a:off x="3182483" y="2158585"/>
            <a:ext cx="2792183" cy="2571389"/>
            <a:chOff x="6373604" y="1600200"/>
            <a:chExt cx="4013616" cy="3962400"/>
          </a:xfrm>
        </p:grpSpPr>
        <p:grpSp>
          <p:nvGrpSpPr>
            <p:cNvPr id="15" name="Group 8"/>
            <p:cNvGrpSpPr/>
            <p:nvPr/>
          </p:nvGrpSpPr>
          <p:grpSpPr>
            <a:xfrm>
              <a:off x="6373604" y="1600200"/>
              <a:ext cx="4013616" cy="3962400"/>
              <a:chOff x="2949303" y="663494"/>
              <a:chExt cx="4734569" cy="4544995"/>
            </a:xfrm>
          </p:grpSpPr>
          <p:sp>
            <p:nvSpPr>
              <p:cNvPr id="19" name="Freeform 18"/>
              <p:cNvSpPr/>
              <p:nvPr/>
            </p:nvSpPr>
            <p:spPr>
              <a:xfrm flipH="1">
                <a:off x="6831521" y="663494"/>
                <a:ext cx="852351" cy="740229"/>
              </a:xfrm>
              <a:custGeom>
                <a:avLst/>
                <a:gdLst>
                  <a:gd name="connsiteX0" fmla="*/ 4898 w 994409"/>
                  <a:gd name="connsiteY0" fmla="*/ 419101 h 812619"/>
                  <a:gd name="connsiteX1" fmla="*/ 857249 w 994409"/>
                  <a:gd name="connsiteY1" fmla="*/ 752203 h 812619"/>
                  <a:gd name="connsiteX2" fmla="*/ 827858 w 994409"/>
                  <a:gd name="connsiteY2" fmla="*/ 56606 h 812619"/>
                  <a:gd name="connsiteX3" fmla="*/ 4898 w 994409"/>
                  <a:gd name="connsiteY3" fmla="*/ 419101 h 812619"/>
                  <a:gd name="connsiteX0" fmla="*/ 0 w 989511"/>
                  <a:gd name="connsiteY0" fmla="*/ 362495 h 756013"/>
                  <a:gd name="connsiteX1" fmla="*/ 852351 w 989511"/>
                  <a:gd name="connsiteY1" fmla="*/ 695597 h 756013"/>
                  <a:gd name="connsiteX2" fmla="*/ 822960 w 989511"/>
                  <a:gd name="connsiteY2" fmla="*/ 0 h 756013"/>
                  <a:gd name="connsiteX3" fmla="*/ 0 w 989511"/>
                  <a:gd name="connsiteY3" fmla="*/ 362495 h 756013"/>
                  <a:gd name="connsiteX0" fmla="*/ 0 w 852351"/>
                  <a:gd name="connsiteY0" fmla="*/ 362495 h 756013"/>
                  <a:gd name="connsiteX1" fmla="*/ 852351 w 852351"/>
                  <a:gd name="connsiteY1" fmla="*/ 695597 h 756013"/>
                  <a:gd name="connsiteX2" fmla="*/ 822960 w 852351"/>
                  <a:gd name="connsiteY2" fmla="*/ 0 h 756013"/>
                  <a:gd name="connsiteX3" fmla="*/ 0 w 852351"/>
                  <a:gd name="connsiteY3" fmla="*/ 362495 h 756013"/>
                  <a:gd name="connsiteX0" fmla="*/ 0 w 852351"/>
                  <a:gd name="connsiteY0" fmla="*/ 362495 h 695597"/>
                  <a:gd name="connsiteX1" fmla="*/ 852351 w 852351"/>
                  <a:gd name="connsiteY1" fmla="*/ 695597 h 695597"/>
                  <a:gd name="connsiteX2" fmla="*/ 822960 w 852351"/>
                  <a:gd name="connsiteY2" fmla="*/ 0 h 695597"/>
                  <a:gd name="connsiteX3" fmla="*/ 0 w 852351"/>
                  <a:gd name="connsiteY3" fmla="*/ 362495 h 695597"/>
                  <a:gd name="connsiteX0" fmla="*/ 0 w 852351"/>
                  <a:gd name="connsiteY0" fmla="*/ 388621 h 721723"/>
                  <a:gd name="connsiteX1" fmla="*/ 852351 w 852351"/>
                  <a:gd name="connsiteY1" fmla="*/ 721723 h 721723"/>
                  <a:gd name="connsiteX2" fmla="*/ 832757 w 852351"/>
                  <a:gd name="connsiteY2" fmla="*/ 0 h 721723"/>
                  <a:gd name="connsiteX3" fmla="*/ 0 w 852351"/>
                  <a:gd name="connsiteY3" fmla="*/ 388621 h 721723"/>
                  <a:gd name="connsiteX0" fmla="*/ 0 w 852351"/>
                  <a:gd name="connsiteY0" fmla="*/ 407127 h 740229"/>
                  <a:gd name="connsiteX1" fmla="*/ 852351 w 852351"/>
                  <a:gd name="connsiteY1" fmla="*/ 740229 h 740229"/>
                  <a:gd name="connsiteX2" fmla="*/ 845231 w 852351"/>
                  <a:gd name="connsiteY2" fmla="*/ 0 h 740229"/>
                  <a:gd name="connsiteX3" fmla="*/ 0 w 852351"/>
                  <a:gd name="connsiteY3" fmla="*/ 407127 h 740229"/>
                </a:gdLst>
                <a:ahLst/>
                <a:cxnLst>
                  <a:cxn ang="0">
                    <a:pos x="connsiteX0" y="connsiteY0"/>
                  </a:cxn>
                  <a:cxn ang="0">
                    <a:pos x="connsiteX1" y="connsiteY1"/>
                  </a:cxn>
                  <a:cxn ang="0">
                    <a:pos x="connsiteX2" y="connsiteY2"/>
                  </a:cxn>
                  <a:cxn ang="0">
                    <a:pos x="connsiteX3" y="connsiteY3"/>
                  </a:cxn>
                </a:cxnLst>
                <a:rect l="l" t="t" r="r" b="b"/>
                <a:pathLst>
                  <a:path w="852351" h="740229">
                    <a:moveTo>
                      <a:pt x="0" y="407127"/>
                    </a:moveTo>
                    <a:lnTo>
                      <a:pt x="852351" y="740229"/>
                    </a:lnTo>
                    <a:cubicBezTo>
                      <a:pt x="849978" y="493486"/>
                      <a:pt x="847604" y="246743"/>
                      <a:pt x="845231" y="0"/>
                    </a:cubicBezTo>
                    <a:lnTo>
                      <a:pt x="0" y="407127"/>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rot="10800000">
                <a:off x="3496295" y="4761812"/>
                <a:ext cx="304800" cy="446677"/>
              </a:xfrm>
              <a:custGeom>
                <a:avLst/>
                <a:gdLst>
                  <a:gd name="connsiteX0" fmla="*/ 4898 w 994409"/>
                  <a:gd name="connsiteY0" fmla="*/ 419101 h 812619"/>
                  <a:gd name="connsiteX1" fmla="*/ 857249 w 994409"/>
                  <a:gd name="connsiteY1" fmla="*/ 752203 h 812619"/>
                  <a:gd name="connsiteX2" fmla="*/ 827858 w 994409"/>
                  <a:gd name="connsiteY2" fmla="*/ 56606 h 812619"/>
                  <a:gd name="connsiteX3" fmla="*/ 4898 w 994409"/>
                  <a:gd name="connsiteY3" fmla="*/ 419101 h 812619"/>
                  <a:gd name="connsiteX0" fmla="*/ 0 w 989511"/>
                  <a:gd name="connsiteY0" fmla="*/ 362495 h 756013"/>
                  <a:gd name="connsiteX1" fmla="*/ 852351 w 989511"/>
                  <a:gd name="connsiteY1" fmla="*/ 695597 h 756013"/>
                  <a:gd name="connsiteX2" fmla="*/ 822960 w 989511"/>
                  <a:gd name="connsiteY2" fmla="*/ 0 h 756013"/>
                  <a:gd name="connsiteX3" fmla="*/ 0 w 989511"/>
                  <a:gd name="connsiteY3" fmla="*/ 362495 h 756013"/>
                  <a:gd name="connsiteX0" fmla="*/ 0 w 852351"/>
                  <a:gd name="connsiteY0" fmla="*/ 362495 h 756013"/>
                  <a:gd name="connsiteX1" fmla="*/ 852351 w 852351"/>
                  <a:gd name="connsiteY1" fmla="*/ 695597 h 756013"/>
                  <a:gd name="connsiteX2" fmla="*/ 822960 w 852351"/>
                  <a:gd name="connsiteY2" fmla="*/ 0 h 756013"/>
                  <a:gd name="connsiteX3" fmla="*/ 0 w 852351"/>
                  <a:gd name="connsiteY3" fmla="*/ 362495 h 756013"/>
                  <a:gd name="connsiteX0" fmla="*/ 0 w 852351"/>
                  <a:gd name="connsiteY0" fmla="*/ 362495 h 695597"/>
                  <a:gd name="connsiteX1" fmla="*/ 852351 w 852351"/>
                  <a:gd name="connsiteY1" fmla="*/ 695597 h 695597"/>
                  <a:gd name="connsiteX2" fmla="*/ 822960 w 852351"/>
                  <a:gd name="connsiteY2" fmla="*/ 0 h 695597"/>
                  <a:gd name="connsiteX3" fmla="*/ 0 w 852351"/>
                  <a:gd name="connsiteY3" fmla="*/ 362495 h 695597"/>
                  <a:gd name="connsiteX0" fmla="*/ 0 w 852351"/>
                  <a:gd name="connsiteY0" fmla="*/ 388621 h 721723"/>
                  <a:gd name="connsiteX1" fmla="*/ 852351 w 852351"/>
                  <a:gd name="connsiteY1" fmla="*/ 721723 h 721723"/>
                  <a:gd name="connsiteX2" fmla="*/ 832757 w 852351"/>
                  <a:gd name="connsiteY2" fmla="*/ 0 h 721723"/>
                  <a:gd name="connsiteX3" fmla="*/ 0 w 852351"/>
                  <a:gd name="connsiteY3" fmla="*/ 388621 h 721723"/>
                  <a:gd name="connsiteX0" fmla="*/ 0 w 852351"/>
                  <a:gd name="connsiteY0" fmla="*/ 407127 h 740229"/>
                  <a:gd name="connsiteX1" fmla="*/ 852351 w 852351"/>
                  <a:gd name="connsiteY1" fmla="*/ 740229 h 740229"/>
                  <a:gd name="connsiteX2" fmla="*/ 845231 w 852351"/>
                  <a:gd name="connsiteY2" fmla="*/ 0 h 740229"/>
                  <a:gd name="connsiteX3" fmla="*/ 0 w 852351"/>
                  <a:gd name="connsiteY3" fmla="*/ 407127 h 740229"/>
                </a:gdLst>
                <a:ahLst/>
                <a:cxnLst>
                  <a:cxn ang="0">
                    <a:pos x="connsiteX0" y="connsiteY0"/>
                  </a:cxn>
                  <a:cxn ang="0">
                    <a:pos x="connsiteX1" y="connsiteY1"/>
                  </a:cxn>
                  <a:cxn ang="0">
                    <a:pos x="connsiteX2" y="connsiteY2"/>
                  </a:cxn>
                  <a:cxn ang="0">
                    <a:pos x="connsiteX3" y="connsiteY3"/>
                  </a:cxn>
                </a:cxnLst>
                <a:rect l="l" t="t" r="r" b="b"/>
                <a:pathLst>
                  <a:path w="852351" h="740229">
                    <a:moveTo>
                      <a:pt x="0" y="407127"/>
                    </a:moveTo>
                    <a:lnTo>
                      <a:pt x="852351" y="740229"/>
                    </a:lnTo>
                    <a:cubicBezTo>
                      <a:pt x="849978" y="493486"/>
                      <a:pt x="847604" y="246743"/>
                      <a:pt x="845231" y="0"/>
                    </a:cubicBezTo>
                    <a:lnTo>
                      <a:pt x="0" y="407127"/>
                    </a:lnTo>
                    <a:close/>
                  </a:path>
                </a:pathLst>
              </a:custGeo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2949303" y="4226922"/>
                <a:ext cx="852351" cy="740229"/>
              </a:xfrm>
              <a:custGeom>
                <a:avLst/>
                <a:gdLst>
                  <a:gd name="connsiteX0" fmla="*/ 4898 w 994409"/>
                  <a:gd name="connsiteY0" fmla="*/ 419101 h 812619"/>
                  <a:gd name="connsiteX1" fmla="*/ 857249 w 994409"/>
                  <a:gd name="connsiteY1" fmla="*/ 752203 h 812619"/>
                  <a:gd name="connsiteX2" fmla="*/ 827858 w 994409"/>
                  <a:gd name="connsiteY2" fmla="*/ 56606 h 812619"/>
                  <a:gd name="connsiteX3" fmla="*/ 4898 w 994409"/>
                  <a:gd name="connsiteY3" fmla="*/ 419101 h 812619"/>
                  <a:gd name="connsiteX0" fmla="*/ 0 w 989511"/>
                  <a:gd name="connsiteY0" fmla="*/ 362495 h 756013"/>
                  <a:gd name="connsiteX1" fmla="*/ 852351 w 989511"/>
                  <a:gd name="connsiteY1" fmla="*/ 695597 h 756013"/>
                  <a:gd name="connsiteX2" fmla="*/ 822960 w 989511"/>
                  <a:gd name="connsiteY2" fmla="*/ 0 h 756013"/>
                  <a:gd name="connsiteX3" fmla="*/ 0 w 989511"/>
                  <a:gd name="connsiteY3" fmla="*/ 362495 h 756013"/>
                  <a:gd name="connsiteX0" fmla="*/ 0 w 852351"/>
                  <a:gd name="connsiteY0" fmla="*/ 362495 h 756013"/>
                  <a:gd name="connsiteX1" fmla="*/ 852351 w 852351"/>
                  <a:gd name="connsiteY1" fmla="*/ 695597 h 756013"/>
                  <a:gd name="connsiteX2" fmla="*/ 822960 w 852351"/>
                  <a:gd name="connsiteY2" fmla="*/ 0 h 756013"/>
                  <a:gd name="connsiteX3" fmla="*/ 0 w 852351"/>
                  <a:gd name="connsiteY3" fmla="*/ 362495 h 756013"/>
                  <a:gd name="connsiteX0" fmla="*/ 0 w 852351"/>
                  <a:gd name="connsiteY0" fmla="*/ 362495 h 695597"/>
                  <a:gd name="connsiteX1" fmla="*/ 852351 w 852351"/>
                  <a:gd name="connsiteY1" fmla="*/ 695597 h 695597"/>
                  <a:gd name="connsiteX2" fmla="*/ 822960 w 852351"/>
                  <a:gd name="connsiteY2" fmla="*/ 0 h 695597"/>
                  <a:gd name="connsiteX3" fmla="*/ 0 w 852351"/>
                  <a:gd name="connsiteY3" fmla="*/ 362495 h 695597"/>
                  <a:gd name="connsiteX0" fmla="*/ 0 w 852351"/>
                  <a:gd name="connsiteY0" fmla="*/ 388621 h 721723"/>
                  <a:gd name="connsiteX1" fmla="*/ 852351 w 852351"/>
                  <a:gd name="connsiteY1" fmla="*/ 721723 h 721723"/>
                  <a:gd name="connsiteX2" fmla="*/ 832757 w 852351"/>
                  <a:gd name="connsiteY2" fmla="*/ 0 h 721723"/>
                  <a:gd name="connsiteX3" fmla="*/ 0 w 852351"/>
                  <a:gd name="connsiteY3" fmla="*/ 388621 h 721723"/>
                  <a:gd name="connsiteX0" fmla="*/ 0 w 852351"/>
                  <a:gd name="connsiteY0" fmla="*/ 407127 h 740229"/>
                  <a:gd name="connsiteX1" fmla="*/ 852351 w 852351"/>
                  <a:gd name="connsiteY1" fmla="*/ 740229 h 740229"/>
                  <a:gd name="connsiteX2" fmla="*/ 845231 w 852351"/>
                  <a:gd name="connsiteY2" fmla="*/ 0 h 740229"/>
                  <a:gd name="connsiteX3" fmla="*/ 0 w 852351"/>
                  <a:gd name="connsiteY3" fmla="*/ 407127 h 740229"/>
                </a:gdLst>
                <a:ahLst/>
                <a:cxnLst>
                  <a:cxn ang="0">
                    <a:pos x="connsiteX0" y="connsiteY0"/>
                  </a:cxn>
                  <a:cxn ang="0">
                    <a:pos x="connsiteX1" y="connsiteY1"/>
                  </a:cxn>
                  <a:cxn ang="0">
                    <a:pos x="connsiteX2" y="connsiteY2"/>
                  </a:cxn>
                  <a:cxn ang="0">
                    <a:pos x="connsiteX3" y="connsiteY3"/>
                  </a:cxn>
                </a:cxnLst>
                <a:rect l="l" t="t" r="r" b="b"/>
                <a:pathLst>
                  <a:path w="852351" h="740229">
                    <a:moveTo>
                      <a:pt x="0" y="407127"/>
                    </a:moveTo>
                    <a:lnTo>
                      <a:pt x="852351" y="740229"/>
                    </a:lnTo>
                    <a:cubicBezTo>
                      <a:pt x="849978" y="493486"/>
                      <a:pt x="847604" y="246743"/>
                      <a:pt x="845231" y="0"/>
                    </a:cubicBezTo>
                    <a:lnTo>
                      <a:pt x="0" y="407127"/>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2959451" y="1066801"/>
                <a:ext cx="4724400" cy="3570641"/>
              </a:xfrm>
              <a:custGeom>
                <a:avLst/>
                <a:gdLst>
                  <a:gd name="connsiteX0" fmla="*/ 0 w 4724400"/>
                  <a:gd name="connsiteY0" fmla="*/ 0 h 2362200"/>
                  <a:gd name="connsiteX1" fmla="*/ 4724400 w 4724400"/>
                  <a:gd name="connsiteY1" fmla="*/ 0 h 2362200"/>
                  <a:gd name="connsiteX2" fmla="*/ 4724400 w 4724400"/>
                  <a:gd name="connsiteY2" fmla="*/ 2362200 h 2362200"/>
                  <a:gd name="connsiteX3" fmla="*/ 0 w 4724400"/>
                  <a:gd name="connsiteY3" fmla="*/ 2362200 h 2362200"/>
                  <a:gd name="connsiteX4" fmla="*/ 0 w 4724400"/>
                  <a:gd name="connsiteY4" fmla="*/ 0 h 2362200"/>
                  <a:gd name="connsiteX0" fmla="*/ 0 w 4724400"/>
                  <a:gd name="connsiteY0" fmla="*/ 685800 h 3048000"/>
                  <a:gd name="connsiteX1" fmla="*/ 4724400 w 4724400"/>
                  <a:gd name="connsiteY1" fmla="*/ 0 h 3048000"/>
                  <a:gd name="connsiteX2" fmla="*/ 4724400 w 4724400"/>
                  <a:gd name="connsiteY2" fmla="*/ 3048000 h 3048000"/>
                  <a:gd name="connsiteX3" fmla="*/ 0 w 4724400"/>
                  <a:gd name="connsiteY3" fmla="*/ 3048000 h 3048000"/>
                  <a:gd name="connsiteX4" fmla="*/ 0 w 4724400"/>
                  <a:gd name="connsiteY4" fmla="*/ 685800 h 3048000"/>
                  <a:gd name="connsiteX0" fmla="*/ 0 w 4724400"/>
                  <a:gd name="connsiteY0" fmla="*/ 685800 h 3048000"/>
                  <a:gd name="connsiteX1" fmla="*/ 4724400 w 4724400"/>
                  <a:gd name="connsiteY1" fmla="*/ 0 h 3048000"/>
                  <a:gd name="connsiteX2" fmla="*/ 4724400 w 4724400"/>
                  <a:gd name="connsiteY2" fmla="*/ 2362200 h 3048000"/>
                  <a:gd name="connsiteX3" fmla="*/ 0 w 4724400"/>
                  <a:gd name="connsiteY3" fmla="*/ 3048000 h 3048000"/>
                  <a:gd name="connsiteX4" fmla="*/ 0 w 4724400"/>
                  <a:gd name="connsiteY4" fmla="*/ 685800 h 304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24400" h="3048000">
                    <a:moveTo>
                      <a:pt x="0" y="685800"/>
                    </a:moveTo>
                    <a:lnTo>
                      <a:pt x="4724400" y="0"/>
                    </a:lnTo>
                    <a:lnTo>
                      <a:pt x="4724400" y="2362200"/>
                    </a:lnTo>
                    <a:lnTo>
                      <a:pt x="0" y="3048000"/>
                    </a:lnTo>
                    <a:lnTo>
                      <a:pt x="0" y="685800"/>
                    </a:lnTo>
                    <a:close/>
                  </a:path>
                </a:pathLst>
              </a:custGeo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tIns="274320" rIns="274320" bIns="274320" rtlCol="0" anchor="t" anchorCtr="0"/>
              <a:lstStyle/>
              <a:p>
                <a:pPr algn="ctr"/>
                <a:endParaRPr lang="en-US" dirty="0"/>
              </a:p>
            </p:txBody>
          </p:sp>
        </p:grpSp>
        <p:sp>
          <p:nvSpPr>
            <p:cNvPr id="18" name="TextBox 17"/>
            <p:cNvSpPr txBox="1"/>
            <p:nvPr/>
          </p:nvSpPr>
          <p:spPr>
            <a:xfrm>
              <a:off x="6702795" y="3331213"/>
              <a:ext cx="3446074" cy="995968"/>
            </a:xfrm>
            <a:prstGeom prst="rect">
              <a:avLst/>
            </a:prstGeom>
            <a:noFill/>
          </p:spPr>
          <p:txBody>
            <a:bodyPr wrap="square" rtlCol="0">
              <a:spAutoFit/>
            </a:bodyPr>
            <a:lstStyle/>
            <a:p>
              <a:pPr algn="ctr"/>
              <a:r>
                <a:rPr lang="en-CA" b="1"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Built-in </a:t>
              </a:r>
              <a:r>
                <a:rPr lang="en-CA" b="1" dirty="0">
                  <a:solidFill>
                    <a:schemeClr val="bg1"/>
                  </a:solidFill>
                  <a:latin typeface="Arial" panose="020B0604020202020204" pitchFamily="34" charset="0"/>
                  <a:ea typeface="Times New Roman" panose="02020603050405020304" pitchFamily="18" charset="0"/>
                  <a:cs typeface="Arial" panose="020B0604020202020204" pitchFamily="34" charset="0"/>
                </a:rPr>
                <a:t>savings on renewals</a:t>
              </a:r>
            </a:p>
          </p:txBody>
        </p:sp>
      </p:grpSp>
      <p:grpSp>
        <p:nvGrpSpPr>
          <p:cNvPr id="23" name="Group 22"/>
          <p:cNvGrpSpPr/>
          <p:nvPr/>
        </p:nvGrpSpPr>
        <p:grpSpPr>
          <a:xfrm>
            <a:off x="6072607" y="2169223"/>
            <a:ext cx="2786197" cy="2550112"/>
            <a:chOff x="6373604" y="1600200"/>
            <a:chExt cx="4028571" cy="3962403"/>
          </a:xfrm>
          <a:solidFill>
            <a:srgbClr val="7CADD4"/>
          </a:solidFill>
        </p:grpSpPr>
        <p:grpSp>
          <p:nvGrpSpPr>
            <p:cNvPr id="24" name="Group 8"/>
            <p:cNvGrpSpPr/>
            <p:nvPr/>
          </p:nvGrpSpPr>
          <p:grpSpPr>
            <a:xfrm>
              <a:off x="6373604" y="1600200"/>
              <a:ext cx="4028571" cy="3962403"/>
              <a:chOff x="2949303" y="663494"/>
              <a:chExt cx="4752211" cy="4544995"/>
            </a:xfrm>
            <a:grpFill/>
          </p:grpSpPr>
          <p:sp>
            <p:nvSpPr>
              <p:cNvPr id="28" name="Freeform 27"/>
              <p:cNvSpPr/>
              <p:nvPr/>
            </p:nvSpPr>
            <p:spPr>
              <a:xfrm flipH="1">
                <a:off x="6831521" y="663494"/>
                <a:ext cx="852351" cy="740229"/>
              </a:xfrm>
              <a:custGeom>
                <a:avLst/>
                <a:gdLst>
                  <a:gd name="connsiteX0" fmla="*/ 4898 w 994409"/>
                  <a:gd name="connsiteY0" fmla="*/ 419101 h 812619"/>
                  <a:gd name="connsiteX1" fmla="*/ 857249 w 994409"/>
                  <a:gd name="connsiteY1" fmla="*/ 752203 h 812619"/>
                  <a:gd name="connsiteX2" fmla="*/ 827858 w 994409"/>
                  <a:gd name="connsiteY2" fmla="*/ 56606 h 812619"/>
                  <a:gd name="connsiteX3" fmla="*/ 4898 w 994409"/>
                  <a:gd name="connsiteY3" fmla="*/ 419101 h 812619"/>
                  <a:gd name="connsiteX0" fmla="*/ 0 w 989511"/>
                  <a:gd name="connsiteY0" fmla="*/ 362495 h 756013"/>
                  <a:gd name="connsiteX1" fmla="*/ 852351 w 989511"/>
                  <a:gd name="connsiteY1" fmla="*/ 695597 h 756013"/>
                  <a:gd name="connsiteX2" fmla="*/ 822960 w 989511"/>
                  <a:gd name="connsiteY2" fmla="*/ 0 h 756013"/>
                  <a:gd name="connsiteX3" fmla="*/ 0 w 989511"/>
                  <a:gd name="connsiteY3" fmla="*/ 362495 h 756013"/>
                  <a:gd name="connsiteX0" fmla="*/ 0 w 852351"/>
                  <a:gd name="connsiteY0" fmla="*/ 362495 h 756013"/>
                  <a:gd name="connsiteX1" fmla="*/ 852351 w 852351"/>
                  <a:gd name="connsiteY1" fmla="*/ 695597 h 756013"/>
                  <a:gd name="connsiteX2" fmla="*/ 822960 w 852351"/>
                  <a:gd name="connsiteY2" fmla="*/ 0 h 756013"/>
                  <a:gd name="connsiteX3" fmla="*/ 0 w 852351"/>
                  <a:gd name="connsiteY3" fmla="*/ 362495 h 756013"/>
                  <a:gd name="connsiteX0" fmla="*/ 0 w 852351"/>
                  <a:gd name="connsiteY0" fmla="*/ 362495 h 695597"/>
                  <a:gd name="connsiteX1" fmla="*/ 852351 w 852351"/>
                  <a:gd name="connsiteY1" fmla="*/ 695597 h 695597"/>
                  <a:gd name="connsiteX2" fmla="*/ 822960 w 852351"/>
                  <a:gd name="connsiteY2" fmla="*/ 0 h 695597"/>
                  <a:gd name="connsiteX3" fmla="*/ 0 w 852351"/>
                  <a:gd name="connsiteY3" fmla="*/ 362495 h 695597"/>
                  <a:gd name="connsiteX0" fmla="*/ 0 w 852351"/>
                  <a:gd name="connsiteY0" fmla="*/ 388621 h 721723"/>
                  <a:gd name="connsiteX1" fmla="*/ 852351 w 852351"/>
                  <a:gd name="connsiteY1" fmla="*/ 721723 h 721723"/>
                  <a:gd name="connsiteX2" fmla="*/ 832757 w 852351"/>
                  <a:gd name="connsiteY2" fmla="*/ 0 h 721723"/>
                  <a:gd name="connsiteX3" fmla="*/ 0 w 852351"/>
                  <a:gd name="connsiteY3" fmla="*/ 388621 h 721723"/>
                  <a:gd name="connsiteX0" fmla="*/ 0 w 852351"/>
                  <a:gd name="connsiteY0" fmla="*/ 407127 h 740229"/>
                  <a:gd name="connsiteX1" fmla="*/ 852351 w 852351"/>
                  <a:gd name="connsiteY1" fmla="*/ 740229 h 740229"/>
                  <a:gd name="connsiteX2" fmla="*/ 845231 w 852351"/>
                  <a:gd name="connsiteY2" fmla="*/ 0 h 740229"/>
                  <a:gd name="connsiteX3" fmla="*/ 0 w 852351"/>
                  <a:gd name="connsiteY3" fmla="*/ 407127 h 740229"/>
                </a:gdLst>
                <a:ahLst/>
                <a:cxnLst>
                  <a:cxn ang="0">
                    <a:pos x="connsiteX0" y="connsiteY0"/>
                  </a:cxn>
                  <a:cxn ang="0">
                    <a:pos x="connsiteX1" y="connsiteY1"/>
                  </a:cxn>
                  <a:cxn ang="0">
                    <a:pos x="connsiteX2" y="connsiteY2"/>
                  </a:cxn>
                  <a:cxn ang="0">
                    <a:pos x="connsiteX3" y="connsiteY3"/>
                  </a:cxn>
                </a:cxnLst>
                <a:rect l="l" t="t" r="r" b="b"/>
                <a:pathLst>
                  <a:path w="852351" h="740229">
                    <a:moveTo>
                      <a:pt x="0" y="407127"/>
                    </a:moveTo>
                    <a:lnTo>
                      <a:pt x="852351" y="740229"/>
                    </a:lnTo>
                    <a:cubicBezTo>
                      <a:pt x="849978" y="493486"/>
                      <a:pt x="847604" y="246743"/>
                      <a:pt x="845231" y="0"/>
                    </a:cubicBezTo>
                    <a:lnTo>
                      <a:pt x="0" y="407127"/>
                    </a:ln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rot="10800000">
                <a:off x="3496295" y="4761812"/>
                <a:ext cx="304800" cy="446677"/>
              </a:xfrm>
              <a:custGeom>
                <a:avLst/>
                <a:gdLst>
                  <a:gd name="connsiteX0" fmla="*/ 4898 w 994409"/>
                  <a:gd name="connsiteY0" fmla="*/ 419101 h 812619"/>
                  <a:gd name="connsiteX1" fmla="*/ 857249 w 994409"/>
                  <a:gd name="connsiteY1" fmla="*/ 752203 h 812619"/>
                  <a:gd name="connsiteX2" fmla="*/ 827858 w 994409"/>
                  <a:gd name="connsiteY2" fmla="*/ 56606 h 812619"/>
                  <a:gd name="connsiteX3" fmla="*/ 4898 w 994409"/>
                  <a:gd name="connsiteY3" fmla="*/ 419101 h 812619"/>
                  <a:gd name="connsiteX0" fmla="*/ 0 w 989511"/>
                  <a:gd name="connsiteY0" fmla="*/ 362495 h 756013"/>
                  <a:gd name="connsiteX1" fmla="*/ 852351 w 989511"/>
                  <a:gd name="connsiteY1" fmla="*/ 695597 h 756013"/>
                  <a:gd name="connsiteX2" fmla="*/ 822960 w 989511"/>
                  <a:gd name="connsiteY2" fmla="*/ 0 h 756013"/>
                  <a:gd name="connsiteX3" fmla="*/ 0 w 989511"/>
                  <a:gd name="connsiteY3" fmla="*/ 362495 h 756013"/>
                  <a:gd name="connsiteX0" fmla="*/ 0 w 852351"/>
                  <a:gd name="connsiteY0" fmla="*/ 362495 h 756013"/>
                  <a:gd name="connsiteX1" fmla="*/ 852351 w 852351"/>
                  <a:gd name="connsiteY1" fmla="*/ 695597 h 756013"/>
                  <a:gd name="connsiteX2" fmla="*/ 822960 w 852351"/>
                  <a:gd name="connsiteY2" fmla="*/ 0 h 756013"/>
                  <a:gd name="connsiteX3" fmla="*/ 0 w 852351"/>
                  <a:gd name="connsiteY3" fmla="*/ 362495 h 756013"/>
                  <a:gd name="connsiteX0" fmla="*/ 0 w 852351"/>
                  <a:gd name="connsiteY0" fmla="*/ 362495 h 695597"/>
                  <a:gd name="connsiteX1" fmla="*/ 852351 w 852351"/>
                  <a:gd name="connsiteY1" fmla="*/ 695597 h 695597"/>
                  <a:gd name="connsiteX2" fmla="*/ 822960 w 852351"/>
                  <a:gd name="connsiteY2" fmla="*/ 0 h 695597"/>
                  <a:gd name="connsiteX3" fmla="*/ 0 w 852351"/>
                  <a:gd name="connsiteY3" fmla="*/ 362495 h 695597"/>
                  <a:gd name="connsiteX0" fmla="*/ 0 w 852351"/>
                  <a:gd name="connsiteY0" fmla="*/ 388621 h 721723"/>
                  <a:gd name="connsiteX1" fmla="*/ 852351 w 852351"/>
                  <a:gd name="connsiteY1" fmla="*/ 721723 h 721723"/>
                  <a:gd name="connsiteX2" fmla="*/ 832757 w 852351"/>
                  <a:gd name="connsiteY2" fmla="*/ 0 h 721723"/>
                  <a:gd name="connsiteX3" fmla="*/ 0 w 852351"/>
                  <a:gd name="connsiteY3" fmla="*/ 388621 h 721723"/>
                  <a:gd name="connsiteX0" fmla="*/ 0 w 852351"/>
                  <a:gd name="connsiteY0" fmla="*/ 407127 h 740229"/>
                  <a:gd name="connsiteX1" fmla="*/ 852351 w 852351"/>
                  <a:gd name="connsiteY1" fmla="*/ 740229 h 740229"/>
                  <a:gd name="connsiteX2" fmla="*/ 845231 w 852351"/>
                  <a:gd name="connsiteY2" fmla="*/ 0 h 740229"/>
                  <a:gd name="connsiteX3" fmla="*/ 0 w 852351"/>
                  <a:gd name="connsiteY3" fmla="*/ 407127 h 740229"/>
                </a:gdLst>
                <a:ahLst/>
                <a:cxnLst>
                  <a:cxn ang="0">
                    <a:pos x="connsiteX0" y="connsiteY0"/>
                  </a:cxn>
                  <a:cxn ang="0">
                    <a:pos x="connsiteX1" y="connsiteY1"/>
                  </a:cxn>
                  <a:cxn ang="0">
                    <a:pos x="connsiteX2" y="connsiteY2"/>
                  </a:cxn>
                  <a:cxn ang="0">
                    <a:pos x="connsiteX3" y="connsiteY3"/>
                  </a:cxn>
                </a:cxnLst>
                <a:rect l="l" t="t" r="r" b="b"/>
                <a:pathLst>
                  <a:path w="852351" h="740229">
                    <a:moveTo>
                      <a:pt x="0" y="407127"/>
                    </a:moveTo>
                    <a:lnTo>
                      <a:pt x="852351" y="740229"/>
                    </a:lnTo>
                    <a:cubicBezTo>
                      <a:pt x="849978" y="493486"/>
                      <a:pt x="847604" y="246743"/>
                      <a:pt x="845231" y="0"/>
                    </a:cubicBezTo>
                    <a:lnTo>
                      <a:pt x="0" y="40712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2949303" y="4226922"/>
                <a:ext cx="852351" cy="740229"/>
              </a:xfrm>
              <a:custGeom>
                <a:avLst/>
                <a:gdLst>
                  <a:gd name="connsiteX0" fmla="*/ 4898 w 994409"/>
                  <a:gd name="connsiteY0" fmla="*/ 419101 h 812619"/>
                  <a:gd name="connsiteX1" fmla="*/ 857249 w 994409"/>
                  <a:gd name="connsiteY1" fmla="*/ 752203 h 812619"/>
                  <a:gd name="connsiteX2" fmla="*/ 827858 w 994409"/>
                  <a:gd name="connsiteY2" fmla="*/ 56606 h 812619"/>
                  <a:gd name="connsiteX3" fmla="*/ 4898 w 994409"/>
                  <a:gd name="connsiteY3" fmla="*/ 419101 h 812619"/>
                  <a:gd name="connsiteX0" fmla="*/ 0 w 989511"/>
                  <a:gd name="connsiteY0" fmla="*/ 362495 h 756013"/>
                  <a:gd name="connsiteX1" fmla="*/ 852351 w 989511"/>
                  <a:gd name="connsiteY1" fmla="*/ 695597 h 756013"/>
                  <a:gd name="connsiteX2" fmla="*/ 822960 w 989511"/>
                  <a:gd name="connsiteY2" fmla="*/ 0 h 756013"/>
                  <a:gd name="connsiteX3" fmla="*/ 0 w 989511"/>
                  <a:gd name="connsiteY3" fmla="*/ 362495 h 756013"/>
                  <a:gd name="connsiteX0" fmla="*/ 0 w 852351"/>
                  <a:gd name="connsiteY0" fmla="*/ 362495 h 756013"/>
                  <a:gd name="connsiteX1" fmla="*/ 852351 w 852351"/>
                  <a:gd name="connsiteY1" fmla="*/ 695597 h 756013"/>
                  <a:gd name="connsiteX2" fmla="*/ 822960 w 852351"/>
                  <a:gd name="connsiteY2" fmla="*/ 0 h 756013"/>
                  <a:gd name="connsiteX3" fmla="*/ 0 w 852351"/>
                  <a:gd name="connsiteY3" fmla="*/ 362495 h 756013"/>
                  <a:gd name="connsiteX0" fmla="*/ 0 w 852351"/>
                  <a:gd name="connsiteY0" fmla="*/ 362495 h 695597"/>
                  <a:gd name="connsiteX1" fmla="*/ 852351 w 852351"/>
                  <a:gd name="connsiteY1" fmla="*/ 695597 h 695597"/>
                  <a:gd name="connsiteX2" fmla="*/ 822960 w 852351"/>
                  <a:gd name="connsiteY2" fmla="*/ 0 h 695597"/>
                  <a:gd name="connsiteX3" fmla="*/ 0 w 852351"/>
                  <a:gd name="connsiteY3" fmla="*/ 362495 h 695597"/>
                  <a:gd name="connsiteX0" fmla="*/ 0 w 852351"/>
                  <a:gd name="connsiteY0" fmla="*/ 388621 h 721723"/>
                  <a:gd name="connsiteX1" fmla="*/ 852351 w 852351"/>
                  <a:gd name="connsiteY1" fmla="*/ 721723 h 721723"/>
                  <a:gd name="connsiteX2" fmla="*/ 832757 w 852351"/>
                  <a:gd name="connsiteY2" fmla="*/ 0 h 721723"/>
                  <a:gd name="connsiteX3" fmla="*/ 0 w 852351"/>
                  <a:gd name="connsiteY3" fmla="*/ 388621 h 721723"/>
                  <a:gd name="connsiteX0" fmla="*/ 0 w 852351"/>
                  <a:gd name="connsiteY0" fmla="*/ 407127 h 740229"/>
                  <a:gd name="connsiteX1" fmla="*/ 852351 w 852351"/>
                  <a:gd name="connsiteY1" fmla="*/ 740229 h 740229"/>
                  <a:gd name="connsiteX2" fmla="*/ 845231 w 852351"/>
                  <a:gd name="connsiteY2" fmla="*/ 0 h 740229"/>
                  <a:gd name="connsiteX3" fmla="*/ 0 w 852351"/>
                  <a:gd name="connsiteY3" fmla="*/ 407127 h 740229"/>
                </a:gdLst>
                <a:ahLst/>
                <a:cxnLst>
                  <a:cxn ang="0">
                    <a:pos x="connsiteX0" y="connsiteY0"/>
                  </a:cxn>
                  <a:cxn ang="0">
                    <a:pos x="connsiteX1" y="connsiteY1"/>
                  </a:cxn>
                  <a:cxn ang="0">
                    <a:pos x="connsiteX2" y="connsiteY2"/>
                  </a:cxn>
                  <a:cxn ang="0">
                    <a:pos x="connsiteX3" y="connsiteY3"/>
                  </a:cxn>
                </a:cxnLst>
                <a:rect l="l" t="t" r="r" b="b"/>
                <a:pathLst>
                  <a:path w="852351" h="740229">
                    <a:moveTo>
                      <a:pt x="0" y="407127"/>
                    </a:moveTo>
                    <a:lnTo>
                      <a:pt x="852351" y="740229"/>
                    </a:lnTo>
                    <a:cubicBezTo>
                      <a:pt x="849978" y="493486"/>
                      <a:pt x="847604" y="246743"/>
                      <a:pt x="845231" y="0"/>
                    </a:cubicBezTo>
                    <a:lnTo>
                      <a:pt x="0" y="407127"/>
                    </a:ln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2977115" y="1066799"/>
                <a:ext cx="4724399" cy="3570643"/>
              </a:xfrm>
              <a:custGeom>
                <a:avLst/>
                <a:gdLst>
                  <a:gd name="connsiteX0" fmla="*/ 0 w 4724400"/>
                  <a:gd name="connsiteY0" fmla="*/ 0 h 2362200"/>
                  <a:gd name="connsiteX1" fmla="*/ 4724400 w 4724400"/>
                  <a:gd name="connsiteY1" fmla="*/ 0 h 2362200"/>
                  <a:gd name="connsiteX2" fmla="*/ 4724400 w 4724400"/>
                  <a:gd name="connsiteY2" fmla="*/ 2362200 h 2362200"/>
                  <a:gd name="connsiteX3" fmla="*/ 0 w 4724400"/>
                  <a:gd name="connsiteY3" fmla="*/ 2362200 h 2362200"/>
                  <a:gd name="connsiteX4" fmla="*/ 0 w 4724400"/>
                  <a:gd name="connsiteY4" fmla="*/ 0 h 2362200"/>
                  <a:gd name="connsiteX0" fmla="*/ 0 w 4724400"/>
                  <a:gd name="connsiteY0" fmla="*/ 685800 h 3048000"/>
                  <a:gd name="connsiteX1" fmla="*/ 4724400 w 4724400"/>
                  <a:gd name="connsiteY1" fmla="*/ 0 h 3048000"/>
                  <a:gd name="connsiteX2" fmla="*/ 4724400 w 4724400"/>
                  <a:gd name="connsiteY2" fmla="*/ 3048000 h 3048000"/>
                  <a:gd name="connsiteX3" fmla="*/ 0 w 4724400"/>
                  <a:gd name="connsiteY3" fmla="*/ 3048000 h 3048000"/>
                  <a:gd name="connsiteX4" fmla="*/ 0 w 4724400"/>
                  <a:gd name="connsiteY4" fmla="*/ 685800 h 3048000"/>
                  <a:gd name="connsiteX0" fmla="*/ 0 w 4724400"/>
                  <a:gd name="connsiteY0" fmla="*/ 685800 h 3048000"/>
                  <a:gd name="connsiteX1" fmla="*/ 4724400 w 4724400"/>
                  <a:gd name="connsiteY1" fmla="*/ 0 h 3048000"/>
                  <a:gd name="connsiteX2" fmla="*/ 4724400 w 4724400"/>
                  <a:gd name="connsiteY2" fmla="*/ 2362200 h 3048000"/>
                  <a:gd name="connsiteX3" fmla="*/ 0 w 4724400"/>
                  <a:gd name="connsiteY3" fmla="*/ 3048000 h 3048000"/>
                  <a:gd name="connsiteX4" fmla="*/ 0 w 4724400"/>
                  <a:gd name="connsiteY4" fmla="*/ 685800 h 304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24400" h="3048000">
                    <a:moveTo>
                      <a:pt x="0" y="685800"/>
                    </a:moveTo>
                    <a:lnTo>
                      <a:pt x="4724400" y="0"/>
                    </a:lnTo>
                    <a:lnTo>
                      <a:pt x="4724400" y="2362200"/>
                    </a:lnTo>
                    <a:lnTo>
                      <a:pt x="0" y="3048000"/>
                    </a:lnTo>
                    <a:lnTo>
                      <a:pt x="0" y="68580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lIns="274320" tIns="274320" rIns="274320" bIns="274320" rtlCol="0" anchor="t" anchorCtr="0"/>
              <a:lstStyle/>
              <a:p>
                <a:pPr algn="ctr"/>
                <a:endParaRPr lang="en-US" dirty="0"/>
              </a:p>
            </p:txBody>
          </p:sp>
        </p:grpSp>
        <p:sp>
          <p:nvSpPr>
            <p:cNvPr id="27" name="TextBox 26"/>
            <p:cNvSpPr txBox="1"/>
            <p:nvPr/>
          </p:nvSpPr>
          <p:spPr>
            <a:xfrm>
              <a:off x="6734883" y="3402856"/>
              <a:ext cx="3446073" cy="1004279"/>
            </a:xfrm>
            <a:prstGeom prst="rect">
              <a:avLst/>
            </a:prstGeom>
            <a:grpFill/>
          </p:spPr>
          <p:txBody>
            <a:bodyPr wrap="square" rtlCol="0">
              <a:spAutoFit/>
            </a:bodyPr>
            <a:lstStyle/>
            <a:p>
              <a:pPr lvl="0" algn="ctr"/>
              <a:r>
                <a:rPr lang="en-CA" b="1"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Audit </a:t>
              </a:r>
            </a:p>
            <a:p>
              <a:pPr lvl="0" algn="ctr"/>
              <a:r>
                <a:rPr lang="en-CA" b="1"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protection</a:t>
              </a:r>
              <a:endParaRPr lang="en-CA" b="1" dirty="0">
                <a:solidFill>
                  <a:schemeClr val="bg1"/>
                </a:solidFill>
                <a:latin typeface="Arial" panose="020B0604020202020204" pitchFamily="34" charset="0"/>
                <a:cs typeface="Arial" panose="020B0604020202020204" pitchFamily="34" charset="0"/>
              </a:endParaRPr>
            </a:p>
          </p:txBody>
        </p:sp>
      </p:grpSp>
      <p:sp>
        <p:nvSpPr>
          <p:cNvPr id="32" name="TextBox 31"/>
          <p:cNvSpPr txBox="1"/>
          <p:nvPr/>
        </p:nvSpPr>
        <p:spPr>
          <a:xfrm flipH="1">
            <a:off x="305113" y="4876074"/>
            <a:ext cx="2743200" cy="1169551"/>
          </a:xfrm>
          <a:prstGeom prst="rect">
            <a:avLst/>
          </a:prstGeom>
          <a:noFill/>
        </p:spPr>
        <p:txBody>
          <a:bodyPr wrap="square" rtlCol="0">
            <a:spAutoFit/>
          </a:bodyPr>
          <a:lstStyle/>
          <a:p>
            <a:pPr algn="ctr"/>
            <a:r>
              <a:rPr lang="en-US" sz="1400" kern="0" dirty="0" smtClean="0">
                <a:solidFill>
                  <a:sysClr val="windowText" lastClr="000000">
                    <a:lumMod val="65000"/>
                    <a:lumOff val="35000"/>
                  </a:sysClr>
                </a:solidFill>
                <a:latin typeface="Arial" pitchFamily="34" charset="0"/>
                <a:cs typeface="Arial" pitchFamily="34" charset="0"/>
              </a:rPr>
              <a:t>Ensure </a:t>
            </a:r>
            <a:r>
              <a:rPr lang="en-US" sz="1400" kern="0" dirty="0">
                <a:solidFill>
                  <a:sysClr val="windowText" lastClr="000000">
                    <a:lumMod val="65000"/>
                    <a:lumOff val="35000"/>
                  </a:sysClr>
                </a:solidFill>
                <a:latin typeface="Arial" pitchFamily="34" charset="0"/>
                <a:cs typeface="Arial" pitchFamily="34" charset="0"/>
              </a:rPr>
              <a:t>that the acquired license rights can be utilized by the required </a:t>
            </a:r>
            <a:r>
              <a:rPr lang="en-US" sz="1400" kern="0" dirty="0" smtClean="0">
                <a:solidFill>
                  <a:sysClr val="windowText" lastClr="000000">
                    <a:lumMod val="65000"/>
                    <a:lumOff val="35000"/>
                  </a:sysClr>
                </a:solidFill>
                <a:latin typeface="Arial" pitchFamily="34" charset="0"/>
                <a:cs typeface="Arial" pitchFamily="34" charset="0"/>
              </a:rPr>
              <a:t>end-user </a:t>
            </a:r>
            <a:r>
              <a:rPr lang="en-US" sz="1400" kern="0" dirty="0">
                <a:solidFill>
                  <a:sysClr val="windowText" lastClr="000000">
                    <a:lumMod val="65000"/>
                    <a:lumOff val="35000"/>
                  </a:sysClr>
                </a:solidFill>
                <a:latin typeface="Arial" pitchFamily="34" charset="0"/>
                <a:cs typeface="Arial" pitchFamily="34" charset="0"/>
              </a:rPr>
              <a:t>segments, taking into account geographic and functional needs.</a:t>
            </a:r>
            <a:endParaRPr lang="en-US" sz="1400" dirty="0"/>
          </a:p>
        </p:txBody>
      </p:sp>
      <p:sp>
        <p:nvSpPr>
          <p:cNvPr id="33" name="TextBox 32"/>
          <p:cNvSpPr txBox="1"/>
          <p:nvPr/>
        </p:nvSpPr>
        <p:spPr>
          <a:xfrm flipH="1">
            <a:off x="3182483" y="4876074"/>
            <a:ext cx="2743200" cy="1169551"/>
          </a:xfrm>
          <a:prstGeom prst="rect">
            <a:avLst/>
          </a:prstGeom>
          <a:noFill/>
        </p:spPr>
        <p:txBody>
          <a:bodyPr wrap="square" rtlCol="0">
            <a:spAutoFit/>
          </a:bodyPr>
          <a:lstStyle/>
          <a:p>
            <a:pPr algn="ctr"/>
            <a:r>
              <a:rPr lang="en-US" sz="1400" kern="0" dirty="0" smtClean="0">
                <a:solidFill>
                  <a:sysClr val="windowText" lastClr="000000">
                    <a:lumMod val="65000"/>
                    <a:lumOff val="35000"/>
                  </a:sysClr>
                </a:solidFill>
                <a:latin typeface="Arial" pitchFamily="34" charset="0"/>
                <a:cs typeface="Arial" pitchFamily="34" charset="0"/>
              </a:rPr>
              <a:t>Negotiating an escalation cap will create an enormous advantage – and save a significant amount of money – when it’s time to renew.</a:t>
            </a:r>
            <a:endParaRPr lang="en-US" sz="1400" dirty="0"/>
          </a:p>
        </p:txBody>
      </p:sp>
      <p:sp>
        <p:nvSpPr>
          <p:cNvPr id="34" name="TextBox 33"/>
          <p:cNvSpPr txBox="1"/>
          <p:nvPr/>
        </p:nvSpPr>
        <p:spPr>
          <a:xfrm flipH="1">
            <a:off x="6059853" y="4876074"/>
            <a:ext cx="2743200" cy="1169551"/>
          </a:xfrm>
          <a:prstGeom prst="rect">
            <a:avLst/>
          </a:prstGeom>
          <a:noFill/>
        </p:spPr>
        <p:txBody>
          <a:bodyPr wrap="square" rtlCol="0">
            <a:spAutoFit/>
          </a:bodyPr>
          <a:lstStyle/>
          <a:p>
            <a:pPr algn="ctr"/>
            <a:r>
              <a:rPr lang="en-CA" sz="1400" kern="0" dirty="0">
                <a:solidFill>
                  <a:sysClr val="windowText" lastClr="000000">
                    <a:lumMod val="65000"/>
                    <a:lumOff val="35000"/>
                  </a:sysClr>
                </a:solidFill>
                <a:latin typeface="Arial" pitchFamily="34" charset="0"/>
                <a:cs typeface="Arial" pitchFamily="34" charset="0"/>
              </a:rPr>
              <a:t>Software licensing audits can cause significant business disruption and failure to be </a:t>
            </a:r>
            <a:r>
              <a:rPr lang="en-CA" sz="1400" kern="0" dirty="0" smtClean="0">
                <a:solidFill>
                  <a:sysClr val="windowText" lastClr="000000">
                    <a:lumMod val="65000"/>
                    <a:lumOff val="35000"/>
                  </a:sysClr>
                </a:solidFill>
                <a:latin typeface="Arial" pitchFamily="34" charset="0"/>
                <a:cs typeface="Arial" pitchFamily="34" charset="0"/>
              </a:rPr>
              <a:t>compliant will </a:t>
            </a:r>
            <a:r>
              <a:rPr lang="en-CA" sz="1400" kern="0" dirty="0">
                <a:solidFill>
                  <a:sysClr val="windowText" lastClr="000000">
                    <a:lumMod val="65000"/>
                    <a:lumOff val="35000"/>
                  </a:sysClr>
                </a:solidFill>
                <a:latin typeface="Arial" pitchFamily="34" charset="0"/>
                <a:cs typeface="Arial" pitchFamily="34" charset="0"/>
              </a:rPr>
              <a:t>result </a:t>
            </a:r>
            <a:r>
              <a:rPr lang="en-CA" sz="1400" kern="0" dirty="0" smtClean="0">
                <a:solidFill>
                  <a:sysClr val="windowText" lastClr="000000">
                    <a:lumMod val="65000"/>
                    <a:lumOff val="35000"/>
                  </a:sysClr>
                </a:solidFill>
                <a:latin typeface="Arial" pitchFamily="34" charset="0"/>
                <a:cs typeface="Arial" pitchFamily="34" charset="0"/>
              </a:rPr>
              <a:t>in serious financial </a:t>
            </a:r>
            <a:r>
              <a:rPr lang="en-CA" sz="1400" kern="0" dirty="0">
                <a:solidFill>
                  <a:sysClr val="windowText" lastClr="000000">
                    <a:lumMod val="65000"/>
                    <a:lumOff val="35000"/>
                  </a:sysClr>
                </a:solidFill>
                <a:latin typeface="Arial" pitchFamily="34" charset="0"/>
                <a:cs typeface="Arial" pitchFamily="34" charset="0"/>
              </a:rPr>
              <a:t>fines. </a:t>
            </a:r>
            <a:endParaRPr lang="en-US" sz="1400" dirty="0"/>
          </a:p>
        </p:txBody>
      </p:sp>
      <p:pic>
        <p:nvPicPr>
          <p:cNvPr id="35" name="Picture 3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6855" y="2851849"/>
            <a:ext cx="232831" cy="372530"/>
          </a:xfrm>
          <a:prstGeom prst="rect">
            <a:avLst/>
          </a:prstGeom>
        </p:spPr>
      </p:pic>
      <p:pic>
        <p:nvPicPr>
          <p:cNvPr id="36" name="Picture 3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2159" y="2869732"/>
            <a:ext cx="232831" cy="372530"/>
          </a:xfrm>
          <a:prstGeom prst="rect">
            <a:avLst/>
          </a:prstGeom>
        </p:spPr>
      </p:pic>
      <p:pic>
        <p:nvPicPr>
          <p:cNvPr id="37" name="Picture 3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49290" y="2866792"/>
            <a:ext cx="232831" cy="372530"/>
          </a:xfrm>
          <a:prstGeom prst="rect">
            <a:avLst/>
          </a:prstGeom>
        </p:spPr>
      </p:pic>
      <p:sp>
        <p:nvSpPr>
          <p:cNvPr id="38" name="TextBox 37"/>
          <p:cNvSpPr txBox="1"/>
          <p:nvPr/>
        </p:nvSpPr>
        <p:spPr>
          <a:xfrm>
            <a:off x="305113" y="1246450"/>
            <a:ext cx="7584012" cy="646331"/>
          </a:xfrm>
          <a:prstGeom prst="rect">
            <a:avLst/>
          </a:prstGeom>
        </p:spPr>
        <p:txBody>
          <a:bodyPr wrap="square" rtlCol="0">
            <a:spAutoFit/>
          </a:bodyPr>
          <a:lstStyle/>
          <a:p>
            <a:r>
              <a:rPr lang="en-CA" b="1" dirty="0" smtClean="0"/>
              <a:t>Price isn’t the only thing that affects the bottom line. </a:t>
            </a:r>
          </a:p>
          <a:p>
            <a:r>
              <a:rPr lang="en-CA" b="1" dirty="0" smtClean="0"/>
              <a:t>Negotiating the terms and conditions in an agreement can lead to: </a:t>
            </a:r>
          </a:p>
        </p:txBody>
      </p:sp>
    </p:spTree>
    <p:extLst>
      <p:ext uri="{BB962C8B-B14F-4D97-AF65-F5344CB8AC3E}">
        <p14:creationId xmlns:p14="http://schemas.microsoft.com/office/powerpoint/2010/main" val="18937949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6"/>
          <p:cNvSpPr/>
          <p:nvPr/>
        </p:nvSpPr>
        <p:spPr>
          <a:xfrm>
            <a:off x="276629" y="4269388"/>
            <a:ext cx="2216398" cy="1816536"/>
          </a:xfrm>
          <a:prstGeom prst="rect">
            <a:avLst/>
          </a:prstGeom>
          <a:solidFill>
            <a:srgbClr val="8585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5" name="Isosceles Triangle 44"/>
          <p:cNvSpPr/>
          <p:nvPr/>
        </p:nvSpPr>
        <p:spPr>
          <a:xfrm rot="5400000">
            <a:off x="426029" y="5236780"/>
            <a:ext cx="1131789" cy="1443267"/>
          </a:xfrm>
          <a:prstGeom prst="triangle">
            <a:avLst>
              <a:gd name="adj" fmla="val 52054"/>
            </a:avLst>
          </a:prstGeom>
          <a:solidFill>
            <a:srgbClr val="8585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 dirty="0"/>
          </a:p>
        </p:txBody>
      </p:sp>
      <p:sp>
        <p:nvSpPr>
          <p:cNvPr id="43" name="Isosceles Triangle 42"/>
          <p:cNvSpPr/>
          <p:nvPr/>
        </p:nvSpPr>
        <p:spPr>
          <a:xfrm rot="16200000">
            <a:off x="1205501" y="5236782"/>
            <a:ext cx="1131787" cy="1443265"/>
          </a:xfrm>
          <a:prstGeom prst="triangle">
            <a:avLst>
              <a:gd name="adj" fmla="val 52054"/>
            </a:avLst>
          </a:prstGeom>
          <a:solidFill>
            <a:srgbClr val="8585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 dirty="0"/>
          </a:p>
        </p:txBody>
      </p:sp>
      <p:sp>
        <p:nvSpPr>
          <p:cNvPr id="8" name="Rectangle 7"/>
          <p:cNvSpPr/>
          <p:nvPr/>
        </p:nvSpPr>
        <p:spPr>
          <a:xfrm>
            <a:off x="0" y="1420211"/>
            <a:ext cx="9144000" cy="3057029"/>
          </a:xfrm>
          <a:prstGeom prst="rect">
            <a:avLst/>
          </a:prstGeom>
          <a:solidFill>
            <a:srgbClr val="F2F2F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sz="16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grpSp>
        <p:nvGrpSpPr>
          <p:cNvPr id="36" name="Group 35"/>
          <p:cNvGrpSpPr/>
          <p:nvPr/>
        </p:nvGrpSpPr>
        <p:grpSpPr>
          <a:xfrm rot="10967266">
            <a:off x="505886" y="2027866"/>
            <a:ext cx="1801307" cy="1790324"/>
            <a:chOff x="3134771" y="4310805"/>
            <a:chExt cx="1801307" cy="1790324"/>
          </a:xfrm>
        </p:grpSpPr>
        <p:sp>
          <p:nvSpPr>
            <p:cNvPr id="13" name="Oval 12"/>
            <p:cNvSpPr/>
            <p:nvPr/>
          </p:nvSpPr>
          <p:spPr>
            <a:xfrm>
              <a:off x="3134771" y="4312163"/>
              <a:ext cx="1801307" cy="178761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Pie 16"/>
            <p:cNvSpPr/>
            <p:nvPr/>
          </p:nvSpPr>
          <p:spPr>
            <a:xfrm rot="1356485">
              <a:off x="3139357" y="4310805"/>
              <a:ext cx="1792134" cy="1790324"/>
            </a:xfrm>
            <a:prstGeom prst="pie">
              <a:avLst>
                <a:gd name="adj1" fmla="val 0"/>
                <a:gd name="adj2" fmla="val 15742596"/>
              </a:avLst>
            </a:prstGeom>
            <a:pattFill prst="ltUp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5" name="Pie 4"/>
            <p:cNvSpPr/>
            <p:nvPr/>
          </p:nvSpPr>
          <p:spPr>
            <a:xfrm>
              <a:off x="3134771" y="4312163"/>
              <a:ext cx="1801307" cy="1787611"/>
            </a:xfrm>
            <a:prstGeom prst="pie">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grpSp>
      <p:sp>
        <p:nvSpPr>
          <p:cNvPr id="3" name="Oval 2"/>
          <p:cNvSpPr/>
          <p:nvPr/>
        </p:nvSpPr>
        <p:spPr>
          <a:xfrm>
            <a:off x="8323761" y="423333"/>
            <a:ext cx="499533" cy="49953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a:t>Reduce overall IT spend by 5% or more with effective SaaS</a:t>
            </a:r>
            <a:br>
              <a:rPr lang="en-US" dirty="0"/>
            </a:br>
            <a:r>
              <a:rPr lang="en-US" dirty="0"/>
              <a:t>contract review </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24902" y="377314"/>
            <a:ext cx="279399" cy="279399"/>
          </a:xfrm>
          <a:prstGeom prst="rect">
            <a:avLst/>
          </a:prstGeom>
        </p:spPr>
      </p:pic>
      <p:sp>
        <p:nvSpPr>
          <p:cNvPr id="31" name="Rectangle 30"/>
          <p:cNvSpPr/>
          <p:nvPr/>
        </p:nvSpPr>
        <p:spPr>
          <a:xfrm>
            <a:off x="3601649" y="4687849"/>
            <a:ext cx="5211269" cy="1577996"/>
          </a:xfrm>
          <a:prstGeom prst="rect">
            <a:avLst/>
          </a:prstGeom>
        </p:spPr>
        <p:txBody>
          <a:bodyPr wrap="square">
            <a:spAutoFit/>
          </a:bodyPr>
          <a:lstStyle/>
          <a:p>
            <a:pPr>
              <a:lnSpc>
                <a:spcPct val="107000"/>
              </a:lnSpc>
              <a:spcAft>
                <a:spcPts val="800"/>
              </a:spcAft>
            </a:pPr>
            <a:r>
              <a:rPr lang="en-US" sz="1400" i="1" dirty="0" smtClean="0">
                <a:latin typeface="+mj-lt"/>
                <a:ea typeface="Calibri" panose="020F0502020204030204" pitchFamily="34" charset="0"/>
                <a:cs typeface="Times New Roman" panose="02020603050405020304" pitchFamily="18" charset="0"/>
              </a:rPr>
              <a:t>By </a:t>
            </a:r>
            <a:r>
              <a:rPr lang="en-US" sz="1400" i="1" dirty="0">
                <a:latin typeface="+mj-lt"/>
                <a:ea typeface="Calibri" panose="020F0502020204030204" pitchFamily="34" charset="0"/>
                <a:cs typeface="Times New Roman" panose="02020603050405020304" pitchFamily="18" charset="0"/>
              </a:rPr>
              <a:t>having commercially-efficient contracts, effectively managing these throughout their operational </a:t>
            </a:r>
            <a:r>
              <a:rPr lang="en-US" sz="1400" i="1" dirty="0" smtClean="0">
                <a:latin typeface="+mj-lt"/>
                <a:ea typeface="Calibri" panose="020F0502020204030204" pitchFamily="34" charset="0"/>
                <a:cs typeface="Times New Roman" panose="02020603050405020304" pitchFamily="18" charset="0"/>
              </a:rPr>
              <a:t>life, </a:t>
            </a:r>
            <a:r>
              <a:rPr lang="en-US" sz="1400" i="1" dirty="0">
                <a:latin typeface="+mj-lt"/>
                <a:ea typeface="Calibri" panose="020F0502020204030204" pitchFamily="34" charset="0"/>
                <a:cs typeface="Times New Roman" panose="02020603050405020304" pitchFamily="18" charset="0"/>
              </a:rPr>
              <a:t>and minimizing waste in business activities with suppliers, an organization can typically save between 5% to 15% of contract spend</a:t>
            </a:r>
            <a:r>
              <a:rPr lang="en-US" sz="1400" i="1" dirty="0" smtClean="0">
                <a:latin typeface="+mj-lt"/>
                <a:ea typeface="Calibri" panose="020F0502020204030204" pitchFamily="34" charset="0"/>
                <a:cs typeface="Times New Roman" panose="02020603050405020304" pitchFamily="18" charset="0"/>
              </a:rPr>
              <a:t>. </a:t>
            </a:r>
          </a:p>
          <a:p>
            <a:pPr algn="r">
              <a:lnSpc>
                <a:spcPct val="107000"/>
              </a:lnSpc>
              <a:spcAft>
                <a:spcPts val="800"/>
              </a:spcAft>
            </a:pPr>
            <a:r>
              <a:rPr lang="en-US" sz="1200" dirty="0">
                <a:ea typeface="Calibri" panose="020F0502020204030204" pitchFamily="34" charset="0"/>
                <a:cs typeface="Times New Roman" panose="02020603050405020304" pitchFamily="18" charset="0"/>
              </a:rPr>
              <a:t>–</a:t>
            </a:r>
            <a:r>
              <a:rPr lang="en-US" sz="1200" dirty="0" smtClean="0">
                <a:ea typeface="Calibri" panose="020F0502020204030204" pitchFamily="34" charset="0"/>
                <a:cs typeface="Times New Roman" panose="02020603050405020304" pitchFamily="18" charset="0"/>
              </a:rPr>
              <a:t> EY**</a:t>
            </a:r>
            <a:endParaRPr lang="en-CA" sz="1200" dirty="0">
              <a:ea typeface="Calibri" panose="020F0502020204030204" pitchFamily="34" charset="0"/>
              <a:cs typeface="Times New Roman" panose="02020603050405020304" pitchFamily="18" charset="0"/>
            </a:endParaRPr>
          </a:p>
        </p:txBody>
      </p:sp>
      <p:sp>
        <p:nvSpPr>
          <p:cNvPr id="35" name="Rectangle 34"/>
          <p:cNvSpPr/>
          <p:nvPr/>
        </p:nvSpPr>
        <p:spPr>
          <a:xfrm>
            <a:off x="2898067" y="1585167"/>
            <a:ext cx="5964916" cy="2858475"/>
          </a:xfrm>
          <a:prstGeom prst="rect">
            <a:avLst/>
          </a:prstGeom>
        </p:spPr>
        <p:txBody>
          <a:bodyPr wrap="square">
            <a:spAutoFit/>
          </a:bodyPr>
          <a:lstStyle/>
          <a:p>
            <a:pPr algn="ctr">
              <a:lnSpc>
                <a:spcPct val="107000"/>
              </a:lnSpc>
            </a:pPr>
            <a:r>
              <a:rPr lang="en-CA" sz="1400" dirty="0" smtClean="0">
                <a:latin typeface="Arial" panose="020B0604020202020204" pitchFamily="34" charset="0"/>
                <a:ea typeface="Calibri" panose="020F0502020204030204" pitchFamily="34" charset="0"/>
                <a:cs typeface="Arial" panose="020B0604020202020204" pitchFamily="34" charset="0"/>
              </a:rPr>
              <a:t>25</a:t>
            </a:r>
            <a:r>
              <a:rPr lang="en-CA" sz="1400" dirty="0">
                <a:latin typeface="Arial" panose="020B0604020202020204" pitchFamily="34" charset="0"/>
                <a:ea typeface="Calibri" panose="020F0502020204030204" pitchFamily="34" charset="0"/>
                <a:cs typeface="Arial" panose="020B0604020202020204" pitchFamily="34" charset="0"/>
              </a:rPr>
              <a:t>% of </a:t>
            </a:r>
            <a:r>
              <a:rPr lang="en-CA" sz="1400" dirty="0" smtClean="0">
                <a:latin typeface="Arial" panose="020B0604020202020204" pitchFamily="34" charset="0"/>
                <a:ea typeface="Calibri" panose="020F0502020204030204" pitchFamily="34" charset="0"/>
                <a:cs typeface="Arial" panose="020B0604020202020204" pitchFamily="34" charset="0"/>
              </a:rPr>
              <a:t>the IT budget </a:t>
            </a:r>
            <a:r>
              <a:rPr lang="en-CA" sz="1400" dirty="0">
                <a:latin typeface="Arial" panose="020B0604020202020204" pitchFamily="34" charset="0"/>
                <a:ea typeface="Calibri" panose="020F0502020204030204" pitchFamily="34" charset="0"/>
                <a:cs typeface="Arial" panose="020B0604020202020204" pitchFamily="34" charset="0"/>
              </a:rPr>
              <a:t>is spent on </a:t>
            </a:r>
            <a:r>
              <a:rPr lang="en-CA" sz="1400" dirty="0" smtClean="0">
                <a:latin typeface="Arial" panose="020B0604020202020204" pitchFamily="34" charset="0"/>
                <a:ea typeface="Calibri" panose="020F0502020204030204" pitchFamily="34" charset="0"/>
                <a:cs typeface="Arial" panose="020B0604020202020204" pitchFamily="34" charset="0"/>
              </a:rPr>
              <a:t>software.*</a:t>
            </a:r>
          </a:p>
          <a:p>
            <a:pPr algn="ctr">
              <a:lnSpc>
                <a:spcPct val="107000"/>
              </a:lnSpc>
            </a:pPr>
            <a:endParaRPr lang="en-CA" sz="1400" dirty="0" smtClean="0">
              <a:latin typeface="Arial" panose="020B0604020202020204" pitchFamily="34" charset="0"/>
              <a:ea typeface="Calibri" panose="020F0502020204030204" pitchFamily="34" charset="0"/>
              <a:cs typeface="Arial" panose="020B0604020202020204" pitchFamily="34" charset="0"/>
            </a:endParaRPr>
          </a:p>
          <a:p>
            <a:pPr algn="ctr">
              <a:lnSpc>
                <a:spcPct val="107000"/>
              </a:lnSpc>
            </a:pPr>
            <a:r>
              <a:rPr lang="en-CA" sz="1400" dirty="0" smtClean="0">
                <a:latin typeface="Arial" panose="020B0604020202020204" pitchFamily="34" charset="0"/>
                <a:ea typeface="Calibri" panose="020F0502020204030204" pitchFamily="34" charset="0"/>
                <a:cs typeface="Arial" panose="020B0604020202020204" pitchFamily="34" charset="0"/>
              </a:rPr>
              <a:t>Contract </a:t>
            </a:r>
            <a:r>
              <a:rPr lang="en-CA" sz="1400" dirty="0">
                <a:latin typeface="Arial" panose="020B0604020202020204" pitchFamily="34" charset="0"/>
                <a:ea typeface="Calibri" panose="020F0502020204030204" pitchFamily="34" charset="0"/>
                <a:cs typeface="Arial" panose="020B0604020202020204" pitchFamily="34" charset="0"/>
              </a:rPr>
              <a:t>review and negotiation can save </a:t>
            </a:r>
            <a:r>
              <a:rPr lang="en-CA" sz="1400" dirty="0" smtClean="0">
                <a:latin typeface="Arial" panose="020B0604020202020204" pitchFamily="34" charset="0"/>
                <a:ea typeface="Calibri" panose="020F0502020204030204" pitchFamily="34" charset="0"/>
                <a:cs typeface="Arial" panose="020B0604020202020204" pitchFamily="34" charset="0"/>
              </a:rPr>
              <a:t>~20</a:t>
            </a:r>
            <a:r>
              <a:rPr lang="en-CA" sz="1400" dirty="0">
                <a:latin typeface="Arial" panose="020B0604020202020204" pitchFamily="34" charset="0"/>
                <a:ea typeface="Calibri" panose="020F0502020204030204" pitchFamily="34" charset="0"/>
                <a:cs typeface="Arial" panose="020B0604020202020204" pitchFamily="34" charset="0"/>
              </a:rPr>
              <a:t>% of the contract </a:t>
            </a:r>
            <a:r>
              <a:rPr lang="en-CA" sz="1400" dirty="0" smtClean="0">
                <a:latin typeface="Arial" panose="020B0604020202020204" pitchFamily="34" charset="0"/>
                <a:ea typeface="Calibri" panose="020F0502020204030204" pitchFamily="34" charset="0"/>
                <a:cs typeface="Arial" panose="020B0604020202020204" pitchFamily="34" charset="0"/>
              </a:rPr>
              <a:t>value.</a:t>
            </a:r>
          </a:p>
          <a:p>
            <a:pPr algn="ctr">
              <a:lnSpc>
                <a:spcPct val="107000"/>
              </a:lnSpc>
            </a:pPr>
            <a:endParaRPr lang="en-CA" sz="1400" dirty="0">
              <a:latin typeface="Arial" panose="020B0604020202020204" pitchFamily="34" charset="0"/>
              <a:ea typeface="Calibri" panose="020F0502020204030204" pitchFamily="34" charset="0"/>
              <a:cs typeface="Arial" panose="020B0604020202020204" pitchFamily="34" charset="0"/>
            </a:endParaRPr>
          </a:p>
          <a:p>
            <a:pPr algn="ctr">
              <a:lnSpc>
                <a:spcPct val="107000"/>
              </a:lnSpc>
            </a:pPr>
            <a:r>
              <a:rPr lang="en-CA" sz="1400" dirty="0">
                <a:latin typeface="Arial" panose="020B0604020202020204" pitchFamily="34" charset="0"/>
                <a:ea typeface="Calibri" panose="020F0502020204030204" pitchFamily="34" charset="0"/>
                <a:cs typeface="Arial" panose="020B0604020202020204" pitchFamily="34" charset="0"/>
              </a:rPr>
              <a:t>Conservatively, it’s possible to save 5% of the overall IT budget through comprehensive software </a:t>
            </a:r>
            <a:r>
              <a:rPr lang="en-CA" sz="1400" dirty="0" smtClean="0">
                <a:latin typeface="Arial" panose="020B0604020202020204" pitchFamily="34" charset="0"/>
                <a:ea typeface="Calibri" panose="020F0502020204030204" pitchFamily="34" charset="0"/>
                <a:cs typeface="Arial" panose="020B0604020202020204" pitchFamily="34" charset="0"/>
              </a:rPr>
              <a:t>and </a:t>
            </a:r>
            <a:r>
              <a:rPr lang="en-CA" sz="1400" dirty="0">
                <a:latin typeface="Arial" panose="020B0604020202020204" pitchFamily="34" charset="0"/>
                <a:ea typeface="Calibri" panose="020F0502020204030204" pitchFamily="34" charset="0"/>
                <a:cs typeface="Arial" panose="020B0604020202020204" pitchFamily="34" charset="0"/>
              </a:rPr>
              <a:t>SaaS contract review. </a:t>
            </a:r>
            <a:endParaRPr lang="en-CA" sz="1400" dirty="0" smtClean="0">
              <a:latin typeface="Arial" panose="020B0604020202020204" pitchFamily="34" charset="0"/>
              <a:ea typeface="Calibri" panose="020F0502020204030204" pitchFamily="34" charset="0"/>
              <a:cs typeface="Arial" panose="020B0604020202020204" pitchFamily="34" charset="0"/>
            </a:endParaRPr>
          </a:p>
          <a:p>
            <a:pPr marR="0" lvl="0">
              <a:lnSpc>
                <a:spcPct val="107000"/>
              </a:lnSpc>
              <a:spcBef>
                <a:spcPts val="0"/>
              </a:spcBef>
              <a:spcAft>
                <a:spcPts val="0"/>
              </a:spcAft>
            </a:pPr>
            <a:endParaRPr lang="en-CA" sz="1400" dirty="0">
              <a:latin typeface="Arial" panose="020B0604020202020204" pitchFamily="34" charset="0"/>
              <a:ea typeface="Calibri" panose="020F0502020204030204" pitchFamily="34" charset="0"/>
              <a:cs typeface="Arial" panose="020B0604020202020204" pitchFamily="34" charset="0"/>
            </a:endParaRPr>
          </a:p>
          <a:p>
            <a:pPr marR="0" lvl="0" algn="ctr">
              <a:lnSpc>
                <a:spcPct val="107000"/>
              </a:lnSpc>
              <a:spcBef>
                <a:spcPts val="0"/>
              </a:spcBef>
              <a:spcAft>
                <a:spcPts val="0"/>
              </a:spcAft>
            </a:pPr>
            <a:r>
              <a:rPr lang="en-CA" sz="2800" b="1" dirty="0" smtClean="0">
                <a:solidFill>
                  <a:srgbClr val="243F54"/>
                </a:solidFill>
                <a:latin typeface="Arial" panose="020B0604020202020204" pitchFamily="34" charset="0"/>
                <a:ea typeface="Calibri" panose="020F0502020204030204" pitchFamily="34" charset="0"/>
                <a:cs typeface="Arial" panose="020B0604020202020204" pitchFamily="34" charset="0"/>
              </a:rPr>
              <a:t> </a:t>
            </a:r>
            <a:r>
              <a:rPr lang="en-CA" sz="2800" b="1" dirty="0">
                <a:solidFill>
                  <a:srgbClr val="243F54"/>
                </a:solidFill>
                <a:latin typeface="Arial" panose="020B0604020202020204" pitchFamily="34" charset="0"/>
                <a:ea typeface="Calibri" panose="020F0502020204030204" pitchFamily="34" charset="0"/>
                <a:cs typeface="Arial" panose="020B0604020202020204" pitchFamily="34" charset="0"/>
              </a:rPr>
              <a:t>20</a:t>
            </a:r>
            <a:r>
              <a:rPr lang="en-CA" sz="2800" b="1" dirty="0" smtClean="0">
                <a:solidFill>
                  <a:srgbClr val="243F54"/>
                </a:solidFill>
                <a:latin typeface="Arial" panose="020B0604020202020204" pitchFamily="34" charset="0"/>
                <a:ea typeface="Calibri" panose="020F0502020204030204" pitchFamily="34" charset="0"/>
                <a:cs typeface="Arial" panose="020B0604020202020204" pitchFamily="34" charset="0"/>
              </a:rPr>
              <a:t>% </a:t>
            </a:r>
            <a:r>
              <a:rPr lang="en-CA" sz="2800" b="1" dirty="0" smtClean="0">
                <a:solidFill>
                  <a:srgbClr val="243F54"/>
                </a:solidFill>
                <a:ea typeface="Calibri" panose="020F0502020204030204" pitchFamily="34" charset="0"/>
                <a:cs typeface="Arial" panose="020B0604020202020204" pitchFamily="34" charset="0"/>
              </a:rPr>
              <a:t>of</a:t>
            </a:r>
            <a:r>
              <a:rPr lang="en-CA" sz="2800" b="1" dirty="0" smtClean="0">
                <a:solidFill>
                  <a:srgbClr val="243F54"/>
                </a:solidFill>
                <a:latin typeface="Arial" panose="020B0604020202020204" pitchFamily="34" charset="0"/>
                <a:ea typeface="Calibri" panose="020F0502020204030204" pitchFamily="34" charset="0"/>
                <a:cs typeface="Arial" panose="020B0604020202020204" pitchFamily="34" charset="0"/>
              </a:rPr>
              <a:t> 25% </a:t>
            </a:r>
            <a:r>
              <a:rPr lang="en-CA" sz="2800" b="1" dirty="0">
                <a:solidFill>
                  <a:srgbClr val="243F54"/>
                </a:solidFill>
                <a:latin typeface="Arial" panose="020B0604020202020204" pitchFamily="34" charset="0"/>
                <a:ea typeface="Calibri" panose="020F0502020204030204" pitchFamily="34" charset="0"/>
                <a:cs typeface="Arial" panose="020B0604020202020204" pitchFamily="34" charset="0"/>
              </a:rPr>
              <a:t>= 5</a:t>
            </a:r>
            <a:r>
              <a:rPr lang="en-CA" sz="2800" b="1" dirty="0" smtClean="0">
                <a:solidFill>
                  <a:srgbClr val="243F54"/>
                </a:solidFill>
                <a:latin typeface="Arial" panose="020B0604020202020204" pitchFamily="34" charset="0"/>
                <a:ea typeface="Calibri" panose="020F0502020204030204" pitchFamily="34" charset="0"/>
                <a:cs typeface="Arial" panose="020B0604020202020204" pitchFamily="34" charset="0"/>
              </a:rPr>
              <a:t>%</a:t>
            </a:r>
          </a:p>
          <a:p>
            <a:pPr marR="0" lvl="0" algn="ctr">
              <a:lnSpc>
                <a:spcPct val="107000"/>
              </a:lnSpc>
              <a:spcBef>
                <a:spcPts val="0"/>
              </a:spcBef>
              <a:spcAft>
                <a:spcPts val="0"/>
              </a:spcAft>
            </a:pPr>
            <a:endParaRPr lang="en-CA" sz="1400" b="1" dirty="0">
              <a:solidFill>
                <a:srgbClr val="243F54"/>
              </a:solidFill>
              <a:latin typeface="Arial" panose="020B0604020202020204" pitchFamily="34" charset="0"/>
              <a:ea typeface="Calibri" panose="020F0502020204030204" pitchFamily="34" charset="0"/>
              <a:cs typeface="Arial" panose="020B0604020202020204" pitchFamily="34" charset="0"/>
            </a:endParaRPr>
          </a:p>
          <a:p>
            <a:pPr marR="0" lvl="0" algn="ctr">
              <a:lnSpc>
                <a:spcPct val="107000"/>
              </a:lnSpc>
              <a:spcBef>
                <a:spcPts val="0"/>
              </a:spcBef>
              <a:spcAft>
                <a:spcPts val="0"/>
              </a:spcAft>
            </a:pPr>
            <a:r>
              <a:rPr lang="en-CA" sz="1400" dirty="0" smtClean="0">
                <a:latin typeface="Arial" panose="020B0604020202020204" pitchFamily="34" charset="0"/>
                <a:ea typeface="Calibri" panose="020F0502020204030204" pitchFamily="34" charset="0"/>
                <a:cs typeface="Arial" panose="020B0604020202020204" pitchFamily="34" charset="0"/>
              </a:rPr>
              <a:t>Therefore, in a $10 </a:t>
            </a:r>
            <a:r>
              <a:rPr lang="en-CA" sz="1400" dirty="0">
                <a:latin typeface="Arial" panose="020B0604020202020204" pitchFamily="34" charset="0"/>
                <a:ea typeface="Calibri" panose="020F0502020204030204" pitchFamily="34" charset="0"/>
                <a:cs typeface="Arial" panose="020B0604020202020204" pitchFamily="34" charset="0"/>
              </a:rPr>
              <a:t>million IT budget, </a:t>
            </a:r>
            <a:r>
              <a:rPr lang="en-CA" sz="1400" dirty="0" smtClean="0">
                <a:latin typeface="Arial" panose="020B0604020202020204" pitchFamily="34" charset="0"/>
                <a:ea typeface="Calibri" panose="020F0502020204030204" pitchFamily="34" charset="0"/>
                <a:cs typeface="Arial" panose="020B0604020202020204" pitchFamily="34" charset="0"/>
              </a:rPr>
              <a:t>systematic contract review can cut approximately $500,000.</a:t>
            </a:r>
            <a:endParaRPr lang="en-CA" sz="1400" dirty="0">
              <a:latin typeface="Arial" panose="020B0604020202020204" pitchFamily="34" charset="0"/>
              <a:ea typeface="Calibri" panose="020F0502020204030204" pitchFamily="34" charset="0"/>
              <a:cs typeface="Arial" panose="020B0604020202020204" pitchFamily="34" charset="0"/>
            </a:endParaRPr>
          </a:p>
        </p:txBody>
      </p:sp>
      <p:pic>
        <p:nvPicPr>
          <p:cNvPr id="37" name="Picture 104"/>
          <p:cNvPicPr>
            <a:picLocks noChangeAspect="1"/>
          </p:cNvPicPr>
          <p:nvPr/>
        </p:nvPicPr>
        <p:blipFill rotWithShape="1">
          <a:blip r:embed="rId4"/>
          <a:srcRect l="34768" t="21801" r="35751" b="57796"/>
          <a:stretch/>
        </p:blipFill>
        <p:spPr>
          <a:xfrm>
            <a:off x="3107378" y="4626331"/>
            <a:ext cx="494271" cy="436606"/>
          </a:xfrm>
          <a:prstGeom prst="rect">
            <a:avLst/>
          </a:prstGeom>
        </p:spPr>
      </p:pic>
      <p:pic>
        <p:nvPicPr>
          <p:cNvPr id="38" name="Picture 105"/>
          <p:cNvPicPr>
            <a:picLocks noChangeAspect="1"/>
          </p:cNvPicPr>
          <p:nvPr/>
        </p:nvPicPr>
        <p:blipFill>
          <a:blip r:embed="rId5"/>
          <a:stretch>
            <a:fillRect/>
          </a:stretch>
        </p:blipFill>
        <p:spPr>
          <a:xfrm>
            <a:off x="8300810" y="5572067"/>
            <a:ext cx="512108" cy="377985"/>
          </a:xfrm>
          <a:prstGeom prst="rect">
            <a:avLst/>
          </a:prstGeom>
        </p:spPr>
      </p:pic>
      <p:sp>
        <p:nvSpPr>
          <p:cNvPr id="46" name="TextBox 45"/>
          <p:cNvSpPr txBox="1"/>
          <p:nvPr/>
        </p:nvSpPr>
        <p:spPr>
          <a:xfrm>
            <a:off x="426965" y="3002500"/>
            <a:ext cx="1060315" cy="253916"/>
          </a:xfrm>
          <a:prstGeom prst="rect">
            <a:avLst/>
          </a:prstGeom>
        </p:spPr>
        <p:txBody>
          <a:bodyPr wrap="square" rtlCol="0">
            <a:spAutoFit/>
          </a:bodyPr>
          <a:lstStyle/>
          <a:p>
            <a:pPr algn="ctr"/>
            <a:r>
              <a:rPr lang="en-CA" sz="1050" dirty="0" smtClean="0">
                <a:solidFill>
                  <a:schemeClr val="bg1"/>
                </a:solidFill>
              </a:rPr>
              <a:t>Software</a:t>
            </a:r>
            <a:r>
              <a:rPr lang="en-CA" sz="1050" dirty="0" smtClean="0"/>
              <a:t> </a:t>
            </a:r>
          </a:p>
        </p:txBody>
      </p:sp>
      <p:sp>
        <p:nvSpPr>
          <p:cNvPr id="48" name="TextBox 47"/>
          <p:cNvSpPr txBox="1"/>
          <p:nvPr/>
        </p:nvSpPr>
        <p:spPr>
          <a:xfrm>
            <a:off x="880570" y="1662950"/>
            <a:ext cx="1060315" cy="253916"/>
          </a:xfrm>
          <a:prstGeom prst="rect">
            <a:avLst/>
          </a:prstGeom>
        </p:spPr>
        <p:txBody>
          <a:bodyPr wrap="square" rtlCol="0">
            <a:spAutoFit/>
          </a:bodyPr>
          <a:lstStyle/>
          <a:p>
            <a:pPr algn="ctr"/>
            <a:r>
              <a:rPr lang="en-CA" sz="1050" dirty="0" smtClean="0"/>
              <a:t>IT Budget</a:t>
            </a:r>
          </a:p>
        </p:txBody>
      </p:sp>
      <p:sp>
        <p:nvSpPr>
          <p:cNvPr id="57" name="TextBox 56"/>
          <p:cNvSpPr txBox="1"/>
          <p:nvPr/>
        </p:nvSpPr>
        <p:spPr>
          <a:xfrm>
            <a:off x="297624" y="4057177"/>
            <a:ext cx="2551041" cy="253916"/>
          </a:xfrm>
          <a:prstGeom prst="rect">
            <a:avLst/>
          </a:prstGeom>
        </p:spPr>
        <p:txBody>
          <a:bodyPr wrap="square" rtlCol="0">
            <a:spAutoFit/>
          </a:bodyPr>
          <a:lstStyle/>
          <a:p>
            <a:pPr algn="ctr"/>
            <a:r>
              <a:rPr lang="en-CA" sz="1050" dirty="0" smtClean="0"/>
              <a:t>Money saved through contract review</a:t>
            </a:r>
          </a:p>
        </p:txBody>
      </p:sp>
      <p:cxnSp>
        <p:nvCxnSpPr>
          <p:cNvPr id="59" name="Straight Connector 58"/>
          <p:cNvCxnSpPr/>
          <p:nvPr/>
        </p:nvCxnSpPr>
        <p:spPr>
          <a:xfrm flipV="1">
            <a:off x="1152985" y="3619627"/>
            <a:ext cx="117560" cy="437550"/>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255635" y="4605852"/>
            <a:ext cx="2237392" cy="1552733"/>
          </a:xfrm>
          <a:prstGeom prst="rect">
            <a:avLst/>
          </a:prstGeom>
          <a:effectLst/>
        </p:spPr>
        <p:txBody>
          <a:bodyPr wrap="square">
            <a:spAutoFit/>
          </a:bodyPr>
          <a:lstStyle/>
          <a:p>
            <a:r>
              <a:rPr lang="en-CA" sz="1000" b="1" dirty="0">
                <a:solidFill>
                  <a:schemeClr val="bg1"/>
                </a:solidFill>
                <a:latin typeface="Arial" panose="020B0604020202020204" pitchFamily="34" charset="0"/>
                <a:ea typeface="Calibri" panose="020F0502020204030204" pitchFamily="34" charset="0"/>
                <a:cs typeface="Arial" panose="020B0604020202020204" pitchFamily="34" charset="0"/>
              </a:rPr>
              <a:t>M</a:t>
            </a:r>
            <a:r>
              <a:rPr lang="en-CA" sz="1000" b="1" dirty="0" smtClean="0">
                <a:solidFill>
                  <a:schemeClr val="bg1"/>
                </a:solidFill>
                <a:latin typeface="Arial" panose="020B0604020202020204" pitchFamily="34" charset="0"/>
                <a:ea typeface="Calibri" panose="020F0502020204030204" pitchFamily="34" charset="0"/>
                <a:cs typeface="Arial" panose="020B0604020202020204" pitchFamily="34" charset="0"/>
              </a:rPr>
              <a:t>onetary value realized with: </a:t>
            </a:r>
          </a:p>
          <a:p>
            <a:endParaRPr lang="en-CA" sz="10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171450" indent="-171450">
              <a:lnSpc>
                <a:spcPct val="107000"/>
              </a:lnSpc>
              <a:buFont typeface="Wingdings" panose="05000000000000000000" pitchFamily="2" charset="2"/>
              <a:buChar char="ü"/>
            </a:pPr>
            <a:r>
              <a:rPr lang="en-CA" sz="1000" b="1" dirty="0" smtClean="0">
                <a:solidFill>
                  <a:schemeClr val="bg1"/>
                </a:solidFill>
                <a:latin typeface="Arial" panose="020B0604020202020204" pitchFamily="34" charset="0"/>
                <a:ea typeface="Calibri" panose="020F0502020204030204" pitchFamily="34" charset="0"/>
                <a:cs typeface="Arial" panose="020B0604020202020204" pitchFamily="34" charset="0"/>
              </a:rPr>
              <a:t>Airtight </a:t>
            </a:r>
            <a:r>
              <a:rPr lang="en-CA" sz="1000" b="1" dirty="0">
                <a:solidFill>
                  <a:schemeClr val="bg1"/>
                </a:solidFill>
                <a:latin typeface="Arial" panose="020B0604020202020204" pitchFamily="34" charset="0"/>
                <a:ea typeface="Calibri" panose="020F0502020204030204" pitchFamily="34" charset="0"/>
                <a:cs typeface="Arial" panose="020B0604020202020204" pitchFamily="34" charset="0"/>
              </a:rPr>
              <a:t>contracts</a:t>
            </a:r>
          </a:p>
          <a:p>
            <a:pPr marL="171450" indent="-171450">
              <a:lnSpc>
                <a:spcPct val="107000"/>
              </a:lnSpc>
              <a:buFont typeface="Wingdings" panose="05000000000000000000" pitchFamily="2" charset="2"/>
              <a:buChar char="ü"/>
            </a:pPr>
            <a:r>
              <a:rPr lang="en-CA" sz="1000" b="1" dirty="0" smtClean="0">
                <a:solidFill>
                  <a:schemeClr val="bg1"/>
                </a:solidFill>
                <a:latin typeface="Arial" panose="020B0604020202020204" pitchFamily="34" charset="0"/>
                <a:ea typeface="Calibri" panose="020F0502020204030204" pitchFamily="34" charset="0"/>
                <a:cs typeface="Arial" panose="020B0604020202020204" pitchFamily="34" charset="0"/>
              </a:rPr>
              <a:t>Well-negotiated contracts</a:t>
            </a:r>
            <a:endParaRPr lang="en-CA" sz="10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171450" indent="-171450">
              <a:lnSpc>
                <a:spcPct val="107000"/>
              </a:lnSpc>
              <a:buFont typeface="Wingdings" panose="05000000000000000000" pitchFamily="2" charset="2"/>
              <a:buChar char="ü"/>
            </a:pPr>
            <a:r>
              <a:rPr lang="en-CA" sz="1000" b="1" dirty="0">
                <a:solidFill>
                  <a:schemeClr val="bg1"/>
                </a:solidFill>
                <a:latin typeface="Arial" panose="020B0604020202020204" pitchFamily="34" charset="0"/>
                <a:ea typeface="Calibri" panose="020F0502020204030204" pitchFamily="34" charset="0"/>
                <a:cs typeface="Arial" panose="020B0604020202020204" pitchFamily="34" charset="0"/>
              </a:rPr>
              <a:t>Costs optimized </a:t>
            </a:r>
          </a:p>
          <a:p>
            <a:pPr marL="171450" indent="-171450">
              <a:lnSpc>
                <a:spcPct val="107000"/>
              </a:lnSpc>
              <a:buFont typeface="Wingdings" panose="05000000000000000000" pitchFamily="2" charset="2"/>
              <a:buChar char="ü"/>
            </a:pPr>
            <a:r>
              <a:rPr lang="en-CA" sz="1000" b="1" dirty="0" smtClean="0">
                <a:solidFill>
                  <a:schemeClr val="bg1"/>
                </a:solidFill>
                <a:latin typeface="Arial" panose="020B0604020202020204" pitchFamily="34" charset="0"/>
                <a:ea typeface="Calibri" panose="020F0502020204030204" pitchFamily="34" charset="0"/>
                <a:cs typeface="Arial" panose="020B0604020202020204" pitchFamily="34" charset="0"/>
              </a:rPr>
              <a:t>Avoidance of excess fees </a:t>
            </a:r>
            <a:r>
              <a:rPr lang="en-CA" sz="1000" b="1" dirty="0">
                <a:solidFill>
                  <a:schemeClr val="bg1"/>
                </a:solidFill>
                <a:latin typeface="Arial" panose="020B0604020202020204" pitchFamily="34" charset="0"/>
                <a:ea typeface="Calibri" panose="020F0502020204030204" pitchFamily="34" charset="0"/>
                <a:cs typeface="Arial" panose="020B0604020202020204" pitchFamily="34" charset="0"/>
              </a:rPr>
              <a:t>from vendors</a:t>
            </a:r>
          </a:p>
          <a:p>
            <a:pPr marL="171450" indent="-171450">
              <a:lnSpc>
                <a:spcPct val="107000"/>
              </a:lnSpc>
              <a:buFont typeface="Wingdings" panose="05000000000000000000" pitchFamily="2" charset="2"/>
              <a:buChar char="ü"/>
            </a:pPr>
            <a:r>
              <a:rPr lang="en-CA" sz="1000" b="1" dirty="0" smtClean="0">
                <a:solidFill>
                  <a:schemeClr val="bg1"/>
                </a:solidFill>
                <a:latin typeface="Arial" panose="020B0604020202020204" pitchFamily="34" charset="0"/>
                <a:ea typeface="Calibri" panose="020F0502020204030204" pitchFamily="34" charset="0"/>
                <a:cs typeface="Arial" panose="020B0604020202020204" pitchFamily="34" charset="0"/>
              </a:rPr>
              <a:t>Avoidance of re-purchasing software</a:t>
            </a:r>
            <a:endParaRPr lang="en-CA" sz="100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4" name="TextBox 3"/>
          <p:cNvSpPr txBox="1"/>
          <p:nvPr/>
        </p:nvSpPr>
        <p:spPr>
          <a:xfrm>
            <a:off x="7650687" y="6214844"/>
            <a:ext cx="1346148" cy="261610"/>
          </a:xfrm>
          <a:prstGeom prst="rect">
            <a:avLst/>
          </a:prstGeom>
        </p:spPr>
        <p:txBody>
          <a:bodyPr wrap="square" rtlCol="0">
            <a:spAutoFit/>
          </a:bodyPr>
          <a:lstStyle/>
          <a:p>
            <a:r>
              <a:rPr lang="en-CA" sz="1100" dirty="0" smtClean="0"/>
              <a:t>*</a:t>
            </a:r>
            <a:r>
              <a:rPr lang="en-CA" sz="1100" dirty="0" smtClean="0">
                <a:hlinkClick r:id="rId6"/>
              </a:rPr>
              <a:t>Accenture</a:t>
            </a:r>
            <a:r>
              <a:rPr lang="en-CA" sz="1100" dirty="0" smtClean="0"/>
              <a:t>, **</a:t>
            </a:r>
            <a:r>
              <a:rPr lang="en-CA" sz="1100" dirty="0" smtClean="0">
                <a:hlinkClick r:id="rId7"/>
              </a:rPr>
              <a:t>EY</a:t>
            </a:r>
            <a:endParaRPr lang="en-CA" sz="1100" dirty="0" smtClean="0"/>
          </a:p>
        </p:txBody>
      </p:sp>
    </p:spTree>
    <p:extLst>
      <p:ext uri="{BB962C8B-B14F-4D97-AF65-F5344CB8AC3E}">
        <p14:creationId xmlns:p14="http://schemas.microsoft.com/office/powerpoint/2010/main" val="392855494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2120</Words>
  <Application>Microsoft Office PowerPoint</Application>
  <PresentationFormat>On-screen Show (4:3)</PresentationFormat>
  <Paragraphs>224</Paragraphs>
  <Slides>14</Slides>
  <Notes>8</Notes>
  <HiddenSlides>0</HiddenSlides>
  <MMClips>0</MMClips>
  <ScaleCrop>false</ScaleCrop>
  <HeadingPairs>
    <vt:vector size="8" baseType="variant">
      <vt:variant>
        <vt:lpstr>Fonts Used</vt:lpstr>
      </vt:variant>
      <vt:variant>
        <vt:i4>8</vt:i4>
      </vt:variant>
      <vt:variant>
        <vt:lpstr>Theme</vt:lpstr>
      </vt:variant>
      <vt:variant>
        <vt:i4>1</vt:i4>
      </vt:variant>
      <vt:variant>
        <vt:lpstr>Slide Titles</vt:lpstr>
      </vt:variant>
      <vt:variant>
        <vt:i4>14</vt:i4>
      </vt:variant>
      <vt:variant>
        <vt:lpstr>Custom Shows</vt:lpstr>
      </vt:variant>
      <vt:variant>
        <vt:i4>1</vt:i4>
      </vt:variant>
    </vt:vector>
  </HeadingPairs>
  <TitlesOfParts>
    <vt:vector size="24" baseType="lpstr">
      <vt:lpstr>Arial</vt:lpstr>
      <vt:lpstr>Calibri</vt:lpstr>
      <vt:lpstr>Georgia</vt:lpstr>
      <vt:lpstr>Helvetica</vt:lpstr>
      <vt:lpstr>Open Sans</vt:lpstr>
      <vt:lpstr>Roboto Regular</vt:lpstr>
      <vt:lpstr>Times New Roman</vt:lpstr>
      <vt:lpstr>Wingdings</vt:lpstr>
      <vt:lpstr>Theme1</vt:lpstr>
      <vt:lpstr>PowerPoint Presentation</vt:lpstr>
      <vt:lpstr>PowerPoint Presentation</vt:lpstr>
      <vt:lpstr>Our understanding of the problem</vt:lpstr>
      <vt:lpstr>Executive summary</vt:lpstr>
      <vt:lpstr>Software is a significant portion of IT budgets</vt:lpstr>
      <vt:lpstr>Contract review faces significant structural challenges</vt:lpstr>
      <vt:lpstr>Vendors do not have your best interests in mind</vt:lpstr>
      <vt:lpstr>Pay attention to the terms and conditions </vt:lpstr>
      <vt:lpstr>Reduce overall IT spend by 5% or more with effective SaaS contract review </vt:lpstr>
      <vt:lpstr>PowerPoint Presentation</vt:lpstr>
      <vt:lpstr>Use these icons to help direct you as you navigate this research </vt:lpstr>
      <vt:lpstr>Info-Tech offers various levels of support to best suit your needs</vt:lpstr>
      <vt:lpstr>Master Contract Review and Negotiation for Software Agreements – project overview</vt:lpstr>
      <vt:lpstr>Workshop overview </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2016-09-16T13:08:58Z</dcterms:created>
  <dcterms:modified xsi:type="dcterms:W3CDTF">2016-09-16T13:11:08Z</dcterms:modified>
</cp:coreProperties>
</file>