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647" r:id="rId3"/>
    <p:sldId id="648" r:id="rId4"/>
    <p:sldId id="649" r:id="rId5"/>
    <p:sldId id="722" r:id="rId6"/>
    <p:sldId id="651" r:id="rId7"/>
    <p:sldId id="652" r:id="rId8"/>
    <p:sldId id="654" r:id="rId9"/>
    <p:sldId id="653" r:id="rId10"/>
    <p:sldId id="485" r:id="rId11"/>
    <p:sldId id="730" r:id="rId12"/>
    <p:sldId id="731" r:id="rId13"/>
  </p:sldIdLst>
  <p:sldSz cx="9144000" cy="6858000" type="screen4x3"/>
  <p:notesSz cx="6950075" cy="9236075"/>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A37E"/>
    <a:srgbClr val="1F3547"/>
    <a:srgbClr val="D9A210"/>
    <a:srgbClr val="29475F"/>
    <a:srgbClr val="6294BB"/>
    <a:srgbClr val="858585"/>
    <a:srgbClr val="7CADD4"/>
    <a:srgbClr val="A6A6A6"/>
    <a:srgbClr val="243F5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133" d="100"/>
          <a:sy n="133" d="100"/>
        </p:scale>
        <p:origin x="1764" y="126"/>
      </p:cViewPr>
      <p:guideLst/>
    </p:cSldViewPr>
  </p:slideViewPr>
  <p:outlineViewPr>
    <p:cViewPr>
      <p:scale>
        <a:sx n="33" d="100"/>
        <a:sy n="33" d="100"/>
      </p:scale>
      <p:origin x="0" y="-21474"/>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88" d="100"/>
          <a:sy n="88" d="100"/>
        </p:scale>
        <p:origin x="37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9/16/2016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9/16/2016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65673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003615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932696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404154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bwMode="auto">
          <a:xfrm>
            <a:off x="257174" y="24786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t>Page Header (Georgia, 24pt) </a:t>
            </a:r>
            <a:endParaRPr lang="en-CA" dirty="0"/>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7578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66519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303530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34956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978014"/>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718174"/>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3091631"/>
            <a:ext cx="211099" cy="211099"/>
          </a:xfrm>
          <a:prstGeom prst="rect">
            <a:avLst/>
          </a:prstGeom>
        </p:spPr>
      </p:pic>
    </p:spTree>
    <p:extLst>
      <p:ext uri="{BB962C8B-B14F-4D97-AF65-F5344CB8AC3E}">
        <p14:creationId xmlns:p14="http://schemas.microsoft.com/office/powerpoint/2010/main" val="144931389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05047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341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4034195"/>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358478"/>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354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0341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4034195"/>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6" r:id="rId8"/>
    <p:sldLayoutId id="2147483764" r:id="rId9"/>
    <p:sldLayoutId id="2147483762" r:id="rId10"/>
    <p:sldLayoutId id="2147483761" r:id="rId11"/>
    <p:sldLayoutId id="2147483763" r:id="rId12"/>
    <p:sldLayoutId id="2147483771" r:id="rId13"/>
    <p:sldLayoutId id="2147483772" r:id="rId14"/>
    <p:sldLayoutId id="2147483773"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negotiate-saas-agreements-that-are-built-to-last-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negotiate-saas-agreements-that-are-built-to-last-phases-1-3?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4.png"/><Relationship Id="rId7" Type="http://schemas.openxmlformats.org/officeDocument/2006/relationships/hyperlink" Target="https://www.infotech.com/research/negotiate-saas-agreements-that-are-built-to-last-phases-1-3?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negotiate-saas-agreements-that-are-built-to-last-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5.xml"/><Relationship Id="rId6" Type="http://schemas.openxmlformats.org/officeDocument/2006/relationships/image" Target="../media/image14.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negotiate-saas-agreements-that-are-built-to-last-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negotiate-saas-agreements-that-are-built-to-last-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linkedin.com/pulse/idc-software-licensing-pricing-predictions-2016-top-10-amy-konary"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negotiate-saas-agreements-that-are-built-to-last-phases-1-3?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infotech.com/research/negotiate-saas-agreements-that-are-built-to-last-phases-1-3?utm_source=SS_Sample&amp;utm_medium=Collateral&amp;utm_campaign=Collateral" TargetMode="External"/><Relationship Id="rId3" Type="http://schemas.openxmlformats.org/officeDocument/2006/relationships/image" Target="../media/image17.png"/><Relationship Id="rId7" Type="http://schemas.openxmlformats.org/officeDocument/2006/relationships/hyperlink" Target="https://www.appsruntheworld.com/cloud-top-500-applications-vendors/" TargetMode="Externa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hyperlink" Target="http://www.centaurpartners.com/pdfs/CP_SaaS_Market_Overview.pdf" TargetMode="External"/><Relationship Id="rId5" Type="http://schemas.openxmlformats.org/officeDocument/2006/relationships/hyperlink" Target="http://www.cisco.com/c/en/us/solutions/collateral/service-provider/global-cloud-index-gci/Cloud_Index_White_Paper.pdf" TargetMode="External"/><Relationship Id="rId10" Type="http://schemas.openxmlformats.org/officeDocument/2006/relationships/image" Target="../media/image15.png"/><Relationship Id="rId4" Type="http://schemas.openxmlformats.org/officeDocument/2006/relationships/image" Target="../media/image18.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negotiate-saas-agreements-that-are-built-to-last-phases-1-3?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negotiate-saas-agreements-that-are-built-to-last-phases-1-3?utm_source=SS_Sample&amp;utm_medium=Collateral&amp;utm_campaign=Collateral" TargetMode="External"/><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negotiate-saas-agreements-that-are-built-to-last-phases-1-3?utm_source=SS_Sample&amp;utm_medium=Collateral&amp;utm_campaign=Collateral" TargetMode="External"/><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hyperlink" Target="https://www.infotech.com/research/negotiate-saas-agreements-that-are-built-to-last-phases-1-3?utm_source=SS_Sample&amp;utm_medium=Collateral&amp;utm_campaign=Collateral" TargetMode="External"/><Relationship Id="rId3" Type="http://schemas.openxmlformats.org/officeDocument/2006/relationships/image" Target="../media/image21.png"/><Relationship Id="rId7" Type="http://schemas.openxmlformats.org/officeDocument/2006/relationships/hyperlink" Target="http://www.ey.com/Publication/vwLUAssets/Supporting_local_public_services_through_change_-_Contracts_optimisation/$FILE/EY_Contracts_optimis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accenture.com/t20150523T024819__w__/us-en/_acnmedia/Accenture/Conversion-Assets/DotCom/Documents/Global/PDF/Dualpub_2/Accenture-How-Software-Maintenance-Fees-are-Siphoning-IT-Budget-Procurement-BPO.pdf" TargetMode="External"/><Relationship Id="rId5" Type="http://schemas.openxmlformats.org/officeDocument/2006/relationships/image" Target="../media/image13.png"/><Relationship Id="rId10" Type="http://schemas.openxmlformats.org/officeDocument/2006/relationships/image" Target="../media/image15.png"/><Relationship Id="rId4" Type="http://schemas.openxmlformats.org/officeDocument/2006/relationships/image" Target="../media/image12.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777742"/>
            <a:ext cx="7454900" cy="817335"/>
          </a:xfrm>
        </p:spPr>
        <p:txBody>
          <a:bodyPr/>
          <a:lstStyle/>
          <a:p>
            <a:pPr lvl="0"/>
            <a:r>
              <a:rPr lang="en-US" dirty="0" smtClean="0"/>
              <a:t>Negotiate SaaS </a:t>
            </a:r>
            <a:r>
              <a:rPr lang="en-US" dirty="0"/>
              <a:t>Agreements </a:t>
            </a:r>
            <a:r>
              <a:rPr lang="en-US" dirty="0" smtClean="0"/>
              <a:t>That Are Built </a:t>
            </a:r>
            <a:r>
              <a:rPr lang="en-US" dirty="0"/>
              <a:t>to Last</a:t>
            </a:r>
            <a:endParaRPr lang="en-CA" dirty="0"/>
          </a:p>
        </p:txBody>
      </p:sp>
      <p:sp>
        <p:nvSpPr>
          <p:cNvPr id="5" name="Tagline"/>
          <p:cNvSpPr>
            <a:spLocks noGrp="1"/>
          </p:cNvSpPr>
          <p:nvPr>
            <p:ph type="body" sz="quarter" idx="16"/>
          </p:nvPr>
        </p:nvSpPr>
        <p:spPr>
          <a:xfrm>
            <a:off x="848841" y="3748785"/>
            <a:ext cx="7467600" cy="508000"/>
          </a:xfrm>
        </p:spPr>
        <p:txBody>
          <a:bodyPr/>
          <a:lstStyle/>
          <a:p>
            <a:pPr lvl="0"/>
            <a:r>
              <a:rPr lang="en-CA" dirty="0" smtClean="0"/>
              <a:t>Leverage your unique position and find substantial cost savings. </a:t>
            </a:r>
            <a:endParaRPr lang="en-CA" dirty="0"/>
          </a:p>
          <a:p>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74666" y="1927969"/>
            <a:ext cx="3064033" cy="458698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3"/>
          <p:cNvSpPr/>
          <p:nvPr/>
        </p:nvSpPr>
        <p:spPr>
          <a:xfrm>
            <a:off x="-2" y="0"/>
            <a:ext cx="9144002" cy="11496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Beware</a:t>
            </a:r>
            <a:r>
              <a:rPr lang="en-CA" sz="2400" dirty="0" smtClean="0"/>
              <a:t>: Shadow </a:t>
            </a:r>
            <a:r>
              <a:rPr lang="en-CA" sz="2400" dirty="0"/>
              <a:t>IT can have disastrous consequences when SaaS agreements are executed outside of a structured negotiation process </a:t>
            </a:r>
            <a:endParaRPr lang="en-CA" sz="2400" dirty="0">
              <a:latin typeface="+mj-lt"/>
            </a:endParaRPr>
          </a:p>
        </p:txBody>
      </p:sp>
      <p:sp>
        <p:nvSpPr>
          <p:cNvPr id="3" name="Rectangle 3"/>
          <p:cNvSpPr/>
          <p:nvPr/>
        </p:nvSpPr>
        <p:spPr>
          <a:xfrm>
            <a:off x="0" y="1900674"/>
            <a:ext cx="6069366" cy="462490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51521" y="2250305"/>
            <a:ext cx="5703802" cy="4231928"/>
          </a:xfrm>
          <a:prstGeom prst="rect">
            <a:avLst/>
          </a:prstGeom>
        </p:spPr>
        <p:txBody>
          <a:bodyPr wrap="square" rtlCol="0">
            <a:spAutoFit/>
          </a:bodyPr>
          <a:lstStyle/>
          <a:p>
            <a:pPr>
              <a:spcAft>
                <a:spcPts val="600"/>
              </a:spcAft>
            </a:pPr>
            <a:r>
              <a:rPr lang="en-CA" sz="1400" b="1" dirty="0">
                <a:solidFill>
                  <a:schemeClr val="bg1"/>
                </a:solidFill>
              </a:rPr>
              <a:t>Challenge</a:t>
            </a:r>
          </a:p>
          <a:p>
            <a:pPr>
              <a:spcAft>
                <a:spcPts val="600"/>
              </a:spcAft>
            </a:pPr>
            <a:r>
              <a:rPr lang="en-CA" sz="1200" dirty="0">
                <a:solidFill>
                  <a:schemeClr val="bg1"/>
                </a:solidFill>
              </a:rPr>
              <a:t>A manager signed a 2-year $</a:t>
            </a:r>
            <a:r>
              <a:rPr lang="en-CA" sz="1200" dirty="0" smtClean="0">
                <a:solidFill>
                  <a:schemeClr val="bg1"/>
                </a:solidFill>
              </a:rPr>
              <a:t>125,000 </a:t>
            </a:r>
            <a:r>
              <a:rPr lang="en-CA" sz="1200" dirty="0">
                <a:solidFill>
                  <a:schemeClr val="bg1"/>
                </a:solidFill>
              </a:rPr>
              <a:t>USD agreement with no corporate oversight. </a:t>
            </a:r>
            <a:r>
              <a:rPr lang="en-CA" sz="1200" dirty="0" smtClean="0">
                <a:solidFill>
                  <a:schemeClr val="bg1"/>
                </a:solidFill>
              </a:rPr>
              <a:t>During </a:t>
            </a:r>
            <a:r>
              <a:rPr lang="en-CA" sz="1200" dirty="0">
                <a:solidFill>
                  <a:schemeClr val="bg1"/>
                </a:solidFill>
              </a:rPr>
              <a:t>a review of their existing contracts post-merger, IT discovered they had been paying for this solution in year one </a:t>
            </a:r>
            <a:r>
              <a:rPr lang="en-CA" sz="1200" dirty="0" smtClean="0">
                <a:solidFill>
                  <a:schemeClr val="bg1"/>
                </a:solidFill>
              </a:rPr>
              <a:t>of </a:t>
            </a:r>
            <a:r>
              <a:rPr lang="en-CA" sz="1200" dirty="0">
                <a:solidFill>
                  <a:schemeClr val="bg1"/>
                </a:solidFill>
              </a:rPr>
              <a:t>the agreement. Because </a:t>
            </a:r>
            <a:r>
              <a:rPr lang="en-CA" sz="1200" dirty="0" smtClean="0">
                <a:solidFill>
                  <a:schemeClr val="bg1"/>
                </a:solidFill>
              </a:rPr>
              <a:t>the </a:t>
            </a:r>
            <a:r>
              <a:rPr lang="en-CA" sz="1200" dirty="0">
                <a:solidFill>
                  <a:schemeClr val="bg1"/>
                </a:solidFill>
              </a:rPr>
              <a:t>solution had </a:t>
            </a:r>
            <a:r>
              <a:rPr lang="en-CA" sz="1200" dirty="0" smtClean="0">
                <a:solidFill>
                  <a:schemeClr val="bg1"/>
                </a:solidFill>
              </a:rPr>
              <a:t>been </a:t>
            </a:r>
            <a:r>
              <a:rPr lang="en-CA" sz="1200" dirty="0">
                <a:solidFill>
                  <a:schemeClr val="bg1"/>
                </a:solidFill>
              </a:rPr>
              <a:t>purchased by the business without any input from IT, implementation of the solution </a:t>
            </a:r>
            <a:r>
              <a:rPr lang="en-CA" sz="1200" dirty="0" smtClean="0">
                <a:solidFill>
                  <a:schemeClr val="bg1"/>
                </a:solidFill>
              </a:rPr>
              <a:t>never occurred. </a:t>
            </a:r>
            <a:r>
              <a:rPr lang="en-CA" sz="1200" dirty="0">
                <a:solidFill>
                  <a:schemeClr val="bg1"/>
                </a:solidFill>
              </a:rPr>
              <a:t>The contract’s terms and conditions and pricing had not been well-negotiated and put the business at a serious disadvantage at renewal time. IT re-negotiated with the supplier and had to settle for $</a:t>
            </a:r>
            <a:r>
              <a:rPr lang="en-CA" sz="1200" dirty="0" smtClean="0">
                <a:solidFill>
                  <a:schemeClr val="bg1"/>
                </a:solidFill>
              </a:rPr>
              <a:t>60,000 </a:t>
            </a:r>
            <a:r>
              <a:rPr lang="en-CA" sz="1200" dirty="0">
                <a:solidFill>
                  <a:schemeClr val="bg1"/>
                </a:solidFill>
              </a:rPr>
              <a:t>to terminate the agreement early; the total spend was around $</a:t>
            </a:r>
            <a:r>
              <a:rPr lang="en-CA" sz="1200" dirty="0" smtClean="0">
                <a:solidFill>
                  <a:schemeClr val="bg1"/>
                </a:solidFill>
              </a:rPr>
              <a:t>185,000 </a:t>
            </a:r>
            <a:r>
              <a:rPr lang="en-CA" sz="1200" dirty="0">
                <a:solidFill>
                  <a:schemeClr val="bg1"/>
                </a:solidFill>
              </a:rPr>
              <a:t>USD with no value received and no solution implemented to address the business needs. </a:t>
            </a:r>
          </a:p>
          <a:p>
            <a:pPr>
              <a:spcAft>
                <a:spcPts val="600"/>
              </a:spcAft>
            </a:pPr>
            <a:r>
              <a:rPr lang="en-CA" sz="1400" b="1" dirty="0">
                <a:solidFill>
                  <a:schemeClr val="bg1"/>
                </a:solidFill>
              </a:rPr>
              <a:t>Solution</a:t>
            </a:r>
          </a:p>
          <a:p>
            <a:pPr>
              <a:spcBef>
                <a:spcPts val="600"/>
              </a:spcBef>
              <a:spcAft>
                <a:spcPts val="600"/>
              </a:spcAft>
            </a:pPr>
            <a:r>
              <a:rPr lang="en-CA" sz="1200" dirty="0">
                <a:solidFill>
                  <a:schemeClr val="bg1"/>
                </a:solidFill>
              </a:rPr>
              <a:t>To find an appropriate solution, IT partnered with internal stakeholders across the organization to define actual business and technical requirements. Working together to focus on what the organization needed, the cross-functional team of stakeholders sourced the best solution. </a:t>
            </a:r>
          </a:p>
          <a:p>
            <a:pPr>
              <a:spcBef>
                <a:spcPts val="600"/>
              </a:spcBef>
              <a:spcAft>
                <a:spcPts val="600"/>
              </a:spcAft>
            </a:pPr>
            <a:r>
              <a:rPr lang="en-CA" sz="1400" b="1" dirty="0">
                <a:solidFill>
                  <a:schemeClr val="bg1"/>
                </a:solidFill>
              </a:rPr>
              <a:t>Results </a:t>
            </a:r>
          </a:p>
          <a:p>
            <a:pPr>
              <a:spcAft>
                <a:spcPts val="600"/>
              </a:spcAft>
            </a:pPr>
            <a:r>
              <a:rPr lang="en-CA" sz="1200" dirty="0">
                <a:solidFill>
                  <a:schemeClr val="bg1"/>
                </a:solidFill>
              </a:rPr>
              <a:t>IT negotiated a new agreement with the vendor that met all of the organization’s needs and executed an implementation plan. </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46331"/>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Location</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Gaming</a:t>
              </a:r>
            </a:p>
            <a:p>
              <a:r>
                <a:rPr lang="en-CA" b="0" i="1" dirty="0" smtClean="0"/>
                <a:t>United States</a:t>
              </a:r>
            </a:p>
          </p:txBody>
        </p:sp>
      </p:grpSp>
      <p:grpSp>
        <p:nvGrpSpPr>
          <p:cNvPr id="18" name="Group 17"/>
          <p:cNvGrpSpPr/>
          <p:nvPr/>
        </p:nvGrpSpPr>
        <p:grpSpPr>
          <a:xfrm>
            <a:off x="0" y="6422955"/>
            <a:ext cx="9144000" cy="437555"/>
            <a:chOff x="0" y="6422955"/>
            <a:chExt cx="9144000" cy="437555"/>
          </a:xfrm>
        </p:grpSpPr>
        <p:pic>
          <p:nvPicPr>
            <p:cNvPr id="1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89267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2913781"/>
              </p:ext>
            </p:extLst>
          </p:nvPr>
        </p:nvGraphicFramePr>
        <p:xfrm>
          <a:off x="86984" y="1589010"/>
          <a:ext cx="8799876" cy="4865384"/>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Build</a:t>
                      </a:r>
                      <a:r>
                        <a:rPr lang="en-CA" sz="1000" baseline="0" dirty="0" smtClean="0">
                          <a:solidFill>
                            <a:schemeClr val="tx1"/>
                          </a:solidFill>
                        </a:rPr>
                        <a:t> Negotiation Team</a:t>
                      </a:r>
                      <a:endParaRPr lang="en-CA" sz="400" b="0" dirty="0" smtClean="0">
                        <a:solidFill>
                          <a:schemeClr val="tx1"/>
                        </a:solidFill>
                      </a:endParaRPr>
                    </a:p>
                    <a:p>
                      <a:pPr>
                        <a:spcAft>
                          <a:spcPts val="600"/>
                        </a:spcAft>
                      </a:pPr>
                      <a:r>
                        <a:rPr lang="en-CA" sz="1000" dirty="0" smtClean="0">
                          <a:solidFill>
                            <a:schemeClr val="tx1"/>
                          </a:solidFill>
                        </a:rPr>
                        <a:t>1.2 Write</a:t>
                      </a:r>
                      <a:r>
                        <a:rPr lang="en-CA" sz="1000" baseline="0" dirty="0" smtClean="0">
                          <a:solidFill>
                            <a:schemeClr val="tx1"/>
                          </a:solidFill>
                        </a:rPr>
                        <a:t> Communication Plan</a:t>
                      </a:r>
                      <a:endParaRPr lang="en-CA" sz="1000" dirty="0" smtClean="0">
                        <a:solidFill>
                          <a:schemeClr val="tx1"/>
                        </a:solidFill>
                      </a:endParaRPr>
                    </a:p>
                    <a:p>
                      <a:pPr>
                        <a:spcAft>
                          <a:spcPts val="600"/>
                        </a:spcAft>
                      </a:pPr>
                      <a:r>
                        <a:rPr lang="en-CA" sz="1000" dirty="0" smtClean="0">
                          <a:solidFill>
                            <a:schemeClr val="tx1"/>
                          </a:solidFill>
                        </a:rPr>
                        <a:t>1.3 Document Business</a:t>
                      </a:r>
                      <a:r>
                        <a:rPr lang="en-CA" sz="1000" baseline="0" dirty="0" smtClean="0">
                          <a:solidFill>
                            <a:schemeClr val="tx1"/>
                          </a:solidFill>
                        </a:rPr>
                        <a:t> Use Case</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Review General Terms and Conditions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Review SaaS-Specific Terms and Conditions</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Build</a:t>
                      </a:r>
                      <a:r>
                        <a:rPr lang="en-CA" sz="1000" baseline="0" dirty="0" smtClean="0">
                          <a:solidFill>
                            <a:schemeClr val="tx1"/>
                          </a:solidFill>
                        </a:rPr>
                        <a:t> a Negotiation Plan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32730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Create</a:t>
                      </a:r>
                      <a:r>
                        <a:rPr lang="en-US" sz="1000" b="0" baseline="0" dirty="0" smtClean="0">
                          <a:cs typeface="Open Sans"/>
                        </a:rPr>
                        <a:t> negotiation team</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Write</a:t>
                      </a:r>
                      <a:r>
                        <a:rPr lang="en-US" sz="1000" b="0" baseline="0" dirty="0" smtClean="0">
                          <a:cs typeface="Open Sans"/>
                        </a:rPr>
                        <a:t> communication plan</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Document</a:t>
                      </a:r>
                      <a:r>
                        <a:rPr lang="en-US" sz="1000" b="0" baseline="0" dirty="0" smtClean="0">
                          <a:latin typeface="Arial" pitchFamily="34" charset="0"/>
                          <a:cs typeface="Arial" pitchFamily="34" charset="0"/>
                        </a:rPr>
                        <a:t> use case</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Review and redline general terms and conditions</a:t>
                      </a:r>
                    </a:p>
                    <a:p>
                      <a:pPr marL="228600" indent="-228600">
                        <a:spcAft>
                          <a:spcPts val="600"/>
                        </a:spcAft>
                        <a:buSzPct val="150000"/>
                        <a:buBlip>
                          <a:blip r:embed="rId3"/>
                        </a:buBlip>
                      </a:pPr>
                      <a:r>
                        <a:rPr lang="en-CA" sz="1000" b="0" dirty="0" smtClean="0">
                          <a:cs typeface="Open Sans"/>
                        </a:rPr>
                        <a:t>Review and redline SaaS-specific</a:t>
                      </a:r>
                      <a:r>
                        <a:rPr lang="en-CA" sz="1000" b="0" baseline="0" dirty="0" smtClean="0">
                          <a:cs typeface="Open Sans"/>
                        </a:rPr>
                        <a:t> </a:t>
                      </a:r>
                      <a:r>
                        <a:rPr lang="en-CA" sz="1000" b="0" dirty="0" smtClean="0">
                          <a:cs typeface="Open Sans"/>
                        </a:rPr>
                        <a:t>terms and conditions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Negotiate</a:t>
                      </a:r>
                      <a:r>
                        <a:rPr lang="en-CA" sz="1000" b="0" baseline="0" dirty="0" smtClean="0">
                          <a:cs typeface="Open Sans"/>
                        </a:rPr>
                        <a:t> contract</a:t>
                      </a:r>
                      <a:endParaRPr lang="en-CA"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Gather Requirements</a:t>
                      </a:r>
                      <a:r>
                        <a:rPr lang="en-CA" sz="1000" baseline="0" dirty="0" smtClean="0"/>
                        <a:t> </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Redline</a:t>
                      </a:r>
                      <a:r>
                        <a:rPr lang="en-CA" sz="1000" baseline="0" dirty="0" smtClean="0"/>
                        <a:t> Contract</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Negotiate Contract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Negotiation team elected and responsibilities assigned, communication plan written, TCO calculated, and business use case documented.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A redlined contract ready for negotiation.</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A thorough negotiation plan.</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0473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Gather Requirements</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Redline Contract</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Negotiate Contract</a:t>
            </a:r>
            <a:endParaRPr lang="en-US" sz="1400" dirty="0">
              <a:solidFill>
                <a:srgbClr val="FFFFFF"/>
              </a:solidFill>
            </a:endParaRPr>
          </a:p>
        </p:txBody>
      </p:sp>
      <p:sp>
        <p:nvSpPr>
          <p:cNvPr id="4" name="Title 3"/>
          <p:cNvSpPr>
            <a:spLocks noGrp="1"/>
          </p:cNvSpPr>
          <p:nvPr>
            <p:ph type="title"/>
          </p:nvPr>
        </p:nvSpPr>
        <p:spPr/>
        <p:txBody>
          <a:bodyPr/>
          <a:lstStyle/>
          <a:p>
            <a:r>
              <a:rPr lang="en-CA" dirty="0" smtClean="0"/>
              <a:t>Negotiate SaaS Agreements That Are Built to Last </a:t>
            </a:r>
            <a:r>
              <a:rPr lang="en-US" dirty="0"/>
              <a:t>– project overview</a:t>
            </a:r>
            <a:endParaRPr lang="en-CA"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72871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4101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9143999" cy="65336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extBox 1"/>
          <p:cNvSpPr txBox="1"/>
          <p:nvPr/>
        </p:nvSpPr>
        <p:spPr>
          <a:xfrm>
            <a:off x="1151134" y="2238165"/>
            <a:ext cx="6589368" cy="3603551"/>
          </a:xfrm>
          <a:prstGeom prst="rect">
            <a:avLst/>
          </a:prstGeom>
        </p:spPr>
        <p:txBody>
          <a:bodyPr wrap="square" rtlCol="0">
            <a:spAutoFit/>
          </a:bodyPr>
          <a:lstStyle/>
          <a:p>
            <a:pPr>
              <a:spcAft>
                <a:spcPts val="500"/>
              </a:spcAft>
            </a:pPr>
            <a:r>
              <a:rPr lang="en-CA" sz="1600" i="1" dirty="0" smtClean="0">
                <a:solidFill>
                  <a:schemeClr val="bg1"/>
                </a:solidFill>
                <a:latin typeface="+mj-lt"/>
              </a:rPr>
              <a:t>Businesses </a:t>
            </a:r>
            <a:r>
              <a:rPr lang="en-CA" sz="1600" i="1" dirty="0">
                <a:solidFill>
                  <a:schemeClr val="bg1"/>
                </a:solidFill>
                <a:latin typeface="+mj-lt"/>
              </a:rPr>
              <a:t>are increasingly reliant on </a:t>
            </a:r>
            <a:r>
              <a:rPr lang="en-CA" sz="1600" i="1" dirty="0" smtClean="0">
                <a:solidFill>
                  <a:schemeClr val="bg1"/>
                </a:solidFill>
                <a:latin typeface="+mj-lt"/>
              </a:rPr>
              <a:t>Software </a:t>
            </a:r>
            <a:r>
              <a:rPr lang="en-CA" sz="1600" i="1" dirty="0">
                <a:solidFill>
                  <a:schemeClr val="bg1"/>
                </a:solidFill>
                <a:latin typeface="+mj-lt"/>
              </a:rPr>
              <a:t>as a </a:t>
            </a:r>
            <a:r>
              <a:rPr lang="en-CA" sz="1600" i="1" dirty="0" smtClean="0">
                <a:solidFill>
                  <a:schemeClr val="bg1"/>
                </a:solidFill>
                <a:latin typeface="+mj-lt"/>
              </a:rPr>
              <a:t>Service (SaaS). But because of the way SaaS solutions are implemented, it’s common practice </a:t>
            </a:r>
            <a:r>
              <a:rPr lang="en-CA" sz="1600" i="1" dirty="0">
                <a:solidFill>
                  <a:schemeClr val="bg1"/>
                </a:solidFill>
                <a:latin typeface="+mj-lt"/>
              </a:rPr>
              <a:t>for v</a:t>
            </a:r>
            <a:r>
              <a:rPr lang="en-CA" sz="1600" i="1" dirty="0" smtClean="0">
                <a:solidFill>
                  <a:schemeClr val="bg1"/>
                </a:solidFill>
                <a:latin typeface="+mj-lt"/>
              </a:rPr>
              <a:t>endors </a:t>
            </a:r>
            <a:r>
              <a:rPr lang="en-CA" sz="1600" i="1" dirty="0">
                <a:solidFill>
                  <a:schemeClr val="bg1"/>
                </a:solidFill>
                <a:latin typeface="+mj-lt"/>
              </a:rPr>
              <a:t>to </a:t>
            </a:r>
            <a:r>
              <a:rPr lang="en-CA" sz="1600" i="1" dirty="0" smtClean="0">
                <a:solidFill>
                  <a:schemeClr val="bg1"/>
                </a:solidFill>
                <a:latin typeface="+mj-lt"/>
              </a:rPr>
              <a:t>bypass </a:t>
            </a:r>
            <a:r>
              <a:rPr lang="en-CA" sz="1600" i="1" dirty="0">
                <a:solidFill>
                  <a:schemeClr val="bg1"/>
                </a:solidFill>
                <a:latin typeface="+mj-lt"/>
              </a:rPr>
              <a:t>IT and convince business stakeholders that they won’t need IT to implement a SaaS solution. This is a serious problem that leaves IT in a position </a:t>
            </a:r>
            <a:r>
              <a:rPr lang="en-CA" sz="1600" i="1" dirty="0" smtClean="0">
                <a:solidFill>
                  <a:schemeClr val="bg1"/>
                </a:solidFill>
                <a:latin typeface="+mj-lt"/>
              </a:rPr>
              <a:t>of </a:t>
            </a:r>
            <a:r>
              <a:rPr lang="en-CA" sz="1600" i="1" dirty="0">
                <a:solidFill>
                  <a:schemeClr val="bg1"/>
                </a:solidFill>
                <a:latin typeface="+mj-lt"/>
              </a:rPr>
              <a:t>inheriting poorly negotiated contracts that </a:t>
            </a:r>
            <a:r>
              <a:rPr lang="en-CA" sz="1600" i="1" dirty="0" smtClean="0">
                <a:solidFill>
                  <a:schemeClr val="bg1"/>
                </a:solidFill>
                <a:latin typeface="+mj-lt"/>
              </a:rPr>
              <a:t>often do not meet basic IT standards or contain </a:t>
            </a:r>
            <a:r>
              <a:rPr lang="en-CA" sz="1600" i="1" dirty="0">
                <a:solidFill>
                  <a:schemeClr val="bg1"/>
                </a:solidFill>
                <a:latin typeface="+mj-lt"/>
              </a:rPr>
              <a:t>required functionality. </a:t>
            </a:r>
            <a:r>
              <a:rPr lang="en-CA" sz="1600" i="1" dirty="0" smtClean="0">
                <a:solidFill>
                  <a:schemeClr val="bg1"/>
                </a:solidFill>
                <a:latin typeface="+mj-lt"/>
              </a:rPr>
              <a:t>Poorly </a:t>
            </a:r>
            <a:r>
              <a:rPr lang="en-CA" sz="1600" i="1" dirty="0">
                <a:solidFill>
                  <a:schemeClr val="bg1"/>
                </a:solidFill>
                <a:latin typeface="+mj-lt"/>
              </a:rPr>
              <a:t>negotiated contracts leave the entire organization </a:t>
            </a:r>
            <a:r>
              <a:rPr lang="en-CA" sz="1600" i="1" dirty="0" smtClean="0">
                <a:solidFill>
                  <a:schemeClr val="bg1"/>
                </a:solidFill>
                <a:latin typeface="+mj-lt"/>
              </a:rPr>
              <a:t>vulnerable </a:t>
            </a:r>
            <a:r>
              <a:rPr lang="en-CA" sz="1600" i="1" dirty="0">
                <a:solidFill>
                  <a:schemeClr val="bg1"/>
                </a:solidFill>
                <a:latin typeface="+mj-lt"/>
              </a:rPr>
              <a:t>to additional spend. </a:t>
            </a:r>
            <a:r>
              <a:rPr lang="en-CA" sz="1600" i="1" dirty="0" smtClean="0">
                <a:solidFill>
                  <a:schemeClr val="bg1"/>
                </a:solidFill>
                <a:latin typeface="+mj-lt"/>
              </a:rPr>
              <a:t/>
            </a:r>
            <a:br>
              <a:rPr lang="en-CA" sz="1600" i="1" dirty="0" smtClean="0">
                <a:solidFill>
                  <a:schemeClr val="bg1"/>
                </a:solidFill>
                <a:latin typeface="+mj-lt"/>
              </a:rPr>
            </a:br>
            <a:endParaRPr lang="en-CA" sz="1600" i="1" dirty="0">
              <a:solidFill>
                <a:schemeClr val="bg1"/>
              </a:solidFill>
              <a:latin typeface="+mj-lt"/>
            </a:endParaRPr>
          </a:p>
          <a:p>
            <a:pPr>
              <a:spcAft>
                <a:spcPts val="500"/>
              </a:spcAft>
            </a:pPr>
            <a:r>
              <a:rPr lang="en-CA" sz="1600" i="1" dirty="0">
                <a:solidFill>
                  <a:schemeClr val="bg1"/>
                </a:solidFill>
                <a:latin typeface="+mj-lt"/>
              </a:rPr>
              <a:t>Understanding your </a:t>
            </a:r>
            <a:r>
              <a:rPr lang="en-CA" sz="1600" i="1" dirty="0" smtClean="0">
                <a:solidFill>
                  <a:schemeClr val="bg1"/>
                </a:solidFill>
                <a:latin typeface="+mj-lt"/>
              </a:rPr>
              <a:t>subscription agreements – </a:t>
            </a:r>
            <a:r>
              <a:rPr lang="en-CA" sz="1600" i="1" dirty="0">
                <a:solidFill>
                  <a:schemeClr val="bg1"/>
                </a:solidFill>
                <a:latin typeface="+mj-lt"/>
              </a:rPr>
              <a:t>and knowing how to negotiate critical areas </a:t>
            </a:r>
            <a:r>
              <a:rPr lang="en-CA" sz="1600" i="1" dirty="0" smtClean="0">
                <a:solidFill>
                  <a:schemeClr val="bg1"/>
                </a:solidFill>
                <a:latin typeface="+mj-lt"/>
              </a:rPr>
              <a:t>– is </a:t>
            </a:r>
            <a:r>
              <a:rPr lang="en-CA" sz="1600" i="1" dirty="0">
                <a:solidFill>
                  <a:schemeClr val="bg1"/>
                </a:solidFill>
                <a:latin typeface="+mj-lt"/>
              </a:rPr>
              <a:t>crucial. Because SaaS is a relatively new industry, the terms that vendors </a:t>
            </a:r>
            <a:r>
              <a:rPr lang="en-CA" sz="1600" i="1" dirty="0" smtClean="0">
                <a:solidFill>
                  <a:schemeClr val="bg1"/>
                </a:solidFill>
                <a:latin typeface="+mj-lt"/>
              </a:rPr>
              <a:t>put </a:t>
            </a:r>
            <a:r>
              <a:rPr lang="en-CA" sz="1600" i="1" dirty="0">
                <a:solidFill>
                  <a:schemeClr val="bg1"/>
                </a:solidFill>
                <a:latin typeface="+mj-lt"/>
              </a:rPr>
              <a:t>in contracts are </a:t>
            </a:r>
            <a:r>
              <a:rPr lang="en-CA" sz="1600" i="1" dirty="0" smtClean="0">
                <a:solidFill>
                  <a:schemeClr val="bg1"/>
                </a:solidFill>
                <a:latin typeface="+mj-lt"/>
              </a:rPr>
              <a:t>not standardized. It’s </a:t>
            </a:r>
            <a:r>
              <a:rPr lang="en-CA" sz="1600" i="1" dirty="0">
                <a:solidFill>
                  <a:schemeClr val="bg1"/>
                </a:solidFill>
                <a:latin typeface="+mj-lt"/>
              </a:rPr>
              <a:t>essential for IT to be proactive about SaaS contracts before they are signed. </a:t>
            </a:r>
          </a:p>
        </p:txBody>
      </p:sp>
      <p:sp>
        <p:nvSpPr>
          <p:cNvPr id="3" name="TextBox 2"/>
          <p:cNvSpPr txBox="1"/>
          <p:nvPr/>
        </p:nvSpPr>
        <p:spPr>
          <a:xfrm>
            <a:off x="3806284" y="5741550"/>
            <a:ext cx="4460917" cy="738664"/>
          </a:xfrm>
          <a:prstGeom prst="rect">
            <a:avLst/>
          </a:prstGeom>
        </p:spPr>
        <p:txBody>
          <a:bodyPr wrap="square" rtlCol="0">
            <a:spAutoFit/>
          </a:bodyPr>
          <a:lstStyle/>
          <a:p>
            <a:pPr algn="r"/>
            <a:r>
              <a:rPr lang="en-CA" sz="1400" b="1" i="1" dirty="0" smtClean="0">
                <a:solidFill>
                  <a:schemeClr val="bg1"/>
                </a:solidFill>
              </a:rPr>
              <a:t>Scott Bickley, </a:t>
            </a:r>
          </a:p>
          <a:p>
            <a:pPr algn="r"/>
            <a:r>
              <a:rPr lang="en-CA" sz="1400" i="1" dirty="0" smtClean="0">
                <a:solidFill>
                  <a:schemeClr val="bg1"/>
                </a:solidFill>
              </a:rPr>
              <a:t>Senior Director, Vendor Advisory Practice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401491" y="1551059"/>
            <a:ext cx="8487136" cy="523220"/>
          </a:xfrm>
          <a:prstGeom prst="rect">
            <a:avLst/>
          </a:prstGeom>
        </p:spPr>
        <p:txBody>
          <a:bodyPr wrap="square" rtlCol="0">
            <a:spAutoFit/>
          </a:bodyPr>
          <a:lstStyle/>
          <a:p>
            <a:r>
              <a:rPr lang="en-CA" sz="1400" b="1" dirty="0" smtClean="0">
                <a:solidFill>
                  <a:schemeClr val="bg1"/>
                </a:solidFill>
              </a:rPr>
              <a:t>The contract </a:t>
            </a:r>
            <a:r>
              <a:rPr lang="en-CA" sz="1400" b="1" dirty="0">
                <a:solidFill>
                  <a:schemeClr val="bg1"/>
                </a:solidFill>
              </a:rPr>
              <a:t>review process for licensing </a:t>
            </a:r>
            <a:r>
              <a:rPr lang="en-CA" sz="1400" b="1" dirty="0" smtClean="0">
                <a:solidFill>
                  <a:schemeClr val="bg1"/>
                </a:solidFill>
              </a:rPr>
              <a:t>SaaS </a:t>
            </a:r>
            <a:r>
              <a:rPr lang="en-CA" sz="1400" b="1" dirty="0">
                <a:solidFill>
                  <a:schemeClr val="bg1"/>
                </a:solidFill>
              </a:rPr>
              <a:t>is a complicated, lengthy, and sometimes frustrating </a:t>
            </a:r>
            <a:r>
              <a:rPr lang="en-CA" sz="1400" b="1" dirty="0" smtClean="0">
                <a:solidFill>
                  <a:schemeClr val="bg1"/>
                </a:solidFill>
              </a:rPr>
              <a:t>process.</a:t>
            </a:r>
            <a:endParaRPr lang="en-CA" sz="14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53066" y="2208249"/>
            <a:ext cx="598068" cy="528294"/>
          </a:xfrm>
          <a:prstGeom prst="rect">
            <a:avLst/>
          </a:prstGeom>
        </p:spPr>
      </p:pic>
      <p:pic>
        <p:nvPicPr>
          <p:cNvPr id="9" name="Picture 105"/>
          <p:cNvPicPr>
            <a:picLocks noChangeAspect="1"/>
          </p:cNvPicPr>
          <p:nvPr/>
        </p:nvPicPr>
        <p:blipFill>
          <a:blip r:embed="rId3"/>
          <a:stretch>
            <a:fillRect/>
          </a:stretch>
        </p:blipFill>
        <p:spPr>
          <a:xfrm>
            <a:off x="7618144" y="5206515"/>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54166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pPr lvl="0"/>
            <a:r>
              <a:rPr lang="en-CA" dirty="0" smtClean="0"/>
              <a:t>The </a:t>
            </a:r>
            <a:r>
              <a:rPr lang="en-CA" b="1" dirty="0"/>
              <a:t>CIO</a:t>
            </a:r>
            <a:r>
              <a:rPr lang="en-CA" dirty="0"/>
              <a:t> of an organization that depends </a:t>
            </a:r>
            <a:r>
              <a:rPr lang="en-CA" dirty="0" smtClean="0"/>
              <a:t>on numerous key vendors </a:t>
            </a:r>
            <a:r>
              <a:rPr lang="en-CA" dirty="0"/>
              <a:t>for </a:t>
            </a:r>
            <a:r>
              <a:rPr lang="en-CA" dirty="0" smtClean="0"/>
              <a:t>software as a service. </a:t>
            </a:r>
          </a:p>
          <a:p>
            <a:pPr lvl="0"/>
            <a:r>
              <a:rPr lang="en-CA" dirty="0" smtClean="0"/>
              <a:t>The </a:t>
            </a:r>
            <a:r>
              <a:rPr lang="en-CA" b="1" dirty="0"/>
              <a:t>CIO</a:t>
            </a:r>
            <a:r>
              <a:rPr lang="en-CA" dirty="0"/>
              <a:t> of an organization that wishes </a:t>
            </a:r>
            <a:r>
              <a:rPr lang="en-CA" dirty="0" smtClean="0"/>
              <a:t>to maximize </a:t>
            </a:r>
            <a:r>
              <a:rPr lang="en-CA" dirty="0"/>
              <a:t>the value delivered by </a:t>
            </a:r>
            <a:r>
              <a:rPr lang="en-CA" dirty="0" smtClean="0"/>
              <a:t>IT vendors.</a:t>
            </a:r>
          </a:p>
          <a:p>
            <a:pPr lvl="0"/>
            <a:r>
              <a:rPr lang="en-CA" dirty="0" smtClean="0"/>
              <a:t>A </a:t>
            </a:r>
            <a:r>
              <a:rPr lang="en-CA" b="1" dirty="0"/>
              <a:t>director or manager </a:t>
            </a:r>
            <a:r>
              <a:rPr lang="en-CA" dirty="0"/>
              <a:t>of an existing </a:t>
            </a:r>
            <a:r>
              <a:rPr lang="en-CA" dirty="0" smtClean="0"/>
              <a:t>IT procurement </a:t>
            </a:r>
            <a:r>
              <a:rPr lang="en-CA" dirty="0"/>
              <a:t>or vendor management </a:t>
            </a:r>
            <a:r>
              <a:rPr lang="en-CA" dirty="0" smtClean="0"/>
              <a:t>team.</a:t>
            </a:r>
          </a:p>
          <a:p>
            <a:pPr lvl="0"/>
            <a:r>
              <a:rPr lang="en-CA" dirty="0" smtClean="0"/>
              <a:t>A </a:t>
            </a:r>
            <a:r>
              <a:rPr lang="en-CA" b="1" dirty="0"/>
              <a:t>director or manager </a:t>
            </a:r>
            <a:r>
              <a:rPr lang="en-CA" dirty="0"/>
              <a:t>whose IT </a:t>
            </a:r>
            <a:r>
              <a:rPr lang="en-CA" dirty="0" smtClean="0"/>
              <a:t>department has </a:t>
            </a:r>
            <a:r>
              <a:rPr lang="en-CA" dirty="0"/>
              <a:t>shifted its strategy towards </a:t>
            </a:r>
            <a:r>
              <a:rPr lang="en-CA" dirty="0" smtClean="0"/>
              <a:t>increased use of cloud-based services.</a:t>
            </a:r>
            <a:endParaRPr lang="en-US" dirty="0"/>
          </a:p>
        </p:txBody>
      </p:sp>
      <p:sp>
        <p:nvSpPr>
          <p:cNvPr id="14" name="Text Placeholder 13"/>
          <p:cNvSpPr>
            <a:spLocks noGrp="1"/>
          </p:cNvSpPr>
          <p:nvPr>
            <p:ph type="body" sz="quarter" idx="26"/>
          </p:nvPr>
        </p:nvSpPr>
        <p:spPr/>
        <p:txBody>
          <a:bodyPr/>
          <a:lstStyle/>
          <a:p>
            <a:r>
              <a:rPr lang="en-US" dirty="0"/>
              <a:t>Negotiate new </a:t>
            </a:r>
            <a:r>
              <a:rPr lang="en-US" dirty="0" smtClean="0"/>
              <a:t>SaaS contracts. </a:t>
            </a:r>
          </a:p>
          <a:p>
            <a:r>
              <a:rPr lang="en-CA" dirty="0" smtClean="0"/>
              <a:t>Baseline </a:t>
            </a:r>
            <a:r>
              <a:rPr lang="en-CA" dirty="0"/>
              <a:t>and benchmark existing </a:t>
            </a:r>
            <a:r>
              <a:rPr lang="en-CA" dirty="0" smtClean="0"/>
              <a:t>SaaS contracts. </a:t>
            </a:r>
          </a:p>
          <a:p>
            <a:r>
              <a:rPr lang="en-CA" dirty="0" smtClean="0"/>
              <a:t>Optimize spend with vendors.</a:t>
            </a:r>
          </a:p>
          <a:p>
            <a:r>
              <a:rPr lang="en-CA" dirty="0" smtClean="0"/>
              <a:t>Protect your organization from contracts that favor the vendor’s interests.</a:t>
            </a:r>
          </a:p>
        </p:txBody>
      </p:sp>
      <p:sp>
        <p:nvSpPr>
          <p:cNvPr id="15" name="Text Placeholder 14"/>
          <p:cNvSpPr>
            <a:spLocks noGrp="1"/>
          </p:cNvSpPr>
          <p:nvPr>
            <p:ph type="body" sz="quarter" idx="27"/>
          </p:nvPr>
        </p:nvSpPr>
        <p:spPr>
          <a:xfrm>
            <a:off x="246703" y="4358478"/>
            <a:ext cx="4041648" cy="1870384"/>
          </a:xfrm>
        </p:spPr>
        <p:txBody>
          <a:bodyPr/>
          <a:lstStyle/>
          <a:p>
            <a:r>
              <a:rPr lang="en-CA" dirty="0" smtClean="0"/>
              <a:t>CFO</a:t>
            </a:r>
          </a:p>
          <a:p>
            <a:r>
              <a:rPr lang="en-CA" dirty="0" smtClean="0"/>
              <a:t>IT </a:t>
            </a:r>
            <a:r>
              <a:rPr lang="en-CA" dirty="0"/>
              <a:t>managers who oversee </a:t>
            </a:r>
            <a:r>
              <a:rPr lang="en-CA" dirty="0" smtClean="0"/>
              <a:t>purchasing decisions</a:t>
            </a:r>
          </a:p>
          <a:p>
            <a:r>
              <a:rPr lang="en-CA" dirty="0" smtClean="0"/>
              <a:t>Business stakeholders</a:t>
            </a:r>
          </a:p>
          <a:p>
            <a:r>
              <a:rPr lang="en-CA" dirty="0" smtClean="0"/>
              <a:t>IT procurement</a:t>
            </a:r>
          </a:p>
          <a:p>
            <a:r>
              <a:rPr lang="en-CA" dirty="0" smtClean="0"/>
              <a:t>Contract teams</a:t>
            </a:r>
          </a:p>
          <a:p>
            <a:r>
              <a:rPr lang="en-CA" dirty="0" smtClean="0"/>
              <a:t>Senior </a:t>
            </a:r>
            <a:r>
              <a:rPr lang="en-CA" dirty="0"/>
              <a:t>l</a:t>
            </a:r>
            <a:r>
              <a:rPr lang="en-CA" dirty="0" smtClean="0"/>
              <a:t>eadership</a:t>
            </a:r>
            <a:endParaRPr lang="en-US" dirty="0"/>
          </a:p>
        </p:txBody>
      </p:sp>
      <p:sp>
        <p:nvSpPr>
          <p:cNvPr id="16" name="Text Placeholder 15"/>
          <p:cNvSpPr>
            <a:spLocks noGrp="1"/>
          </p:cNvSpPr>
          <p:nvPr>
            <p:ph type="body" sz="quarter" idx="28"/>
          </p:nvPr>
        </p:nvSpPr>
        <p:spPr/>
        <p:txBody>
          <a:bodyPr/>
          <a:lstStyle/>
          <a:p>
            <a:r>
              <a:rPr lang="en-CA" dirty="0"/>
              <a:t>Negotiate or significantly </a:t>
            </a:r>
            <a:r>
              <a:rPr lang="en-CA" dirty="0" smtClean="0"/>
              <a:t>renegotiate </a:t>
            </a:r>
            <a:r>
              <a:rPr lang="en-CA" dirty="0"/>
              <a:t>an existing SaaS </a:t>
            </a:r>
            <a:r>
              <a:rPr lang="en-CA" dirty="0" smtClean="0"/>
              <a:t>contract.</a:t>
            </a:r>
          </a:p>
          <a:p>
            <a:pPr lvl="0"/>
            <a:r>
              <a:rPr lang="en-CA" dirty="0" smtClean="0"/>
              <a:t>Through the acquisition </a:t>
            </a:r>
            <a:r>
              <a:rPr lang="en-CA" dirty="0"/>
              <a:t>of </a:t>
            </a:r>
            <a:r>
              <a:rPr lang="en-CA" dirty="0" smtClean="0"/>
              <a:t>SaaS.</a:t>
            </a:r>
          </a:p>
          <a:p>
            <a:pPr lvl="0"/>
            <a:r>
              <a:rPr lang="en-CA" dirty="0" smtClean="0"/>
              <a:t>Shortlist </a:t>
            </a:r>
            <a:r>
              <a:rPr lang="en-CA" dirty="0"/>
              <a:t>or </a:t>
            </a:r>
            <a:r>
              <a:rPr lang="en-CA" dirty="0" smtClean="0"/>
              <a:t>select a </a:t>
            </a:r>
            <a:r>
              <a:rPr lang="en-CA" dirty="0"/>
              <a:t>new provider for </a:t>
            </a:r>
            <a:r>
              <a:rPr lang="en-CA" dirty="0" smtClean="0"/>
              <a:t>SaaS service. </a:t>
            </a:r>
            <a:endParaRPr lang="en-CA" dirty="0"/>
          </a:p>
          <a:p>
            <a:pPr marL="0" indent="0">
              <a:buNone/>
            </a:pP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05605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3"/>
            <a:ext cx="5257800" cy="1262725"/>
          </a:xfrm>
        </p:spPr>
        <p:txBody>
          <a:bodyPr/>
          <a:lstStyle/>
          <a:p>
            <a:r>
              <a:rPr lang="en-CA" dirty="0"/>
              <a:t>Software subscription revenue is projected to grow to $130 Billion </a:t>
            </a:r>
            <a:r>
              <a:rPr lang="en-CA" dirty="0" smtClean="0"/>
              <a:t>in </a:t>
            </a:r>
            <a:r>
              <a:rPr lang="en-CA" dirty="0"/>
              <a:t>2016, a 21% increase over 2015, creating a “must have” SaaS contract negotiation competency within </a:t>
            </a:r>
            <a:r>
              <a:rPr lang="en-CA" dirty="0" smtClean="0"/>
              <a:t>IT.*</a:t>
            </a:r>
            <a:endParaRPr lang="en-CA" dirty="0"/>
          </a:p>
          <a:p>
            <a:r>
              <a:rPr lang="en-CA" dirty="0"/>
              <a:t>Too often, impatient internal stakeholders bring solutions into operation without consulting IT, leaving IT to inherit a </a:t>
            </a:r>
            <a:r>
              <a:rPr lang="en-CA" dirty="0" smtClean="0"/>
              <a:t>poorly </a:t>
            </a:r>
            <a:r>
              <a:rPr lang="en-CA" dirty="0"/>
              <a:t>negotiated contract without an implementation plan. </a:t>
            </a:r>
          </a:p>
          <a:p>
            <a:endParaRPr lang="en-CA" dirty="0"/>
          </a:p>
        </p:txBody>
      </p:sp>
      <p:sp>
        <p:nvSpPr>
          <p:cNvPr id="4" name="Text Placeholder 3"/>
          <p:cNvSpPr>
            <a:spLocks noGrp="1"/>
          </p:cNvSpPr>
          <p:nvPr>
            <p:ph type="body" sz="quarter" idx="11"/>
          </p:nvPr>
        </p:nvSpPr>
        <p:spPr>
          <a:xfrm>
            <a:off x="247848" y="3349560"/>
            <a:ext cx="5257800" cy="1198994"/>
          </a:xfrm>
        </p:spPr>
        <p:txBody>
          <a:bodyPr/>
          <a:lstStyle/>
          <a:p>
            <a:r>
              <a:rPr lang="en-US" dirty="0"/>
              <a:t>Internal stakeholders usually have different – and often </a:t>
            </a:r>
            <a:r>
              <a:rPr lang="en-US" dirty="0" smtClean="0"/>
              <a:t>conflicting </a:t>
            </a:r>
            <a:r>
              <a:rPr lang="en-US" dirty="0"/>
              <a:t>– needs and expectations that require careful facilitation and </a:t>
            </a:r>
            <a:r>
              <a:rPr lang="en-US" dirty="0" smtClean="0"/>
              <a:t>management. </a:t>
            </a:r>
            <a:endParaRPr lang="en-US" dirty="0"/>
          </a:p>
          <a:p>
            <a:r>
              <a:rPr lang="en-US" dirty="0"/>
              <a:t>SaaS solutions bring forth a unique form of “switching costs” </a:t>
            </a:r>
            <a:r>
              <a:rPr lang="en-US" dirty="0" smtClean="0"/>
              <a:t>that </a:t>
            </a:r>
            <a:r>
              <a:rPr lang="en-US" dirty="0"/>
              <a:t>can make a decision to migrate solutions </a:t>
            </a:r>
            <a:r>
              <a:rPr lang="en-US" dirty="0" smtClean="0"/>
              <a:t>financially, technically, </a:t>
            </a:r>
            <a:r>
              <a:rPr lang="en-US" dirty="0"/>
              <a:t>and politically </a:t>
            </a:r>
            <a:r>
              <a:rPr lang="en-US" dirty="0" smtClean="0"/>
              <a:t>painful.  </a:t>
            </a:r>
            <a:endParaRPr lang="en-US" dirty="0"/>
          </a:p>
        </p:txBody>
      </p:sp>
      <p:sp>
        <p:nvSpPr>
          <p:cNvPr id="5" name="Text Placeholder 4"/>
          <p:cNvSpPr>
            <a:spLocks noGrp="1"/>
          </p:cNvSpPr>
          <p:nvPr>
            <p:ph type="body" sz="quarter" idx="12"/>
          </p:nvPr>
        </p:nvSpPr>
        <p:spPr>
          <a:xfrm>
            <a:off x="255868" y="4978014"/>
            <a:ext cx="8623607" cy="1348761"/>
          </a:xfrm>
        </p:spPr>
        <p:txBody>
          <a:bodyPr/>
          <a:lstStyle/>
          <a:p>
            <a:r>
              <a:rPr lang="en-CA" dirty="0">
                <a:cs typeface="Roboto Regular"/>
              </a:rPr>
              <a:t>Work with your internal stakeholders to make sure they do not team up with the vendor instead of you. Build and lead </a:t>
            </a:r>
            <a:r>
              <a:rPr lang="en-CA" dirty="0" smtClean="0">
                <a:cs typeface="Roboto Regular"/>
              </a:rPr>
              <a:t>internal </a:t>
            </a:r>
            <a:r>
              <a:rPr lang="en-CA" dirty="0">
                <a:cs typeface="Roboto Regular"/>
              </a:rPr>
              <a:t>cross-functional teams </a:t>
            </a:r>
            <a:r>
              <a:rPr lang="en-CA" dirty="0" smtClean="0">
                <a:cs typeface="Roboto Regular"/>
              </a:rPr>
              <a:t>across </a:t>
            </a:r>
            <a:r>
              <a:rPr lang="en-CA" dirty="0">
                <a:cs typeface="Roboto Regular"/>
              </a:rPr>
              <a:t>the organization that can properly source and vet SaaS </a:t>
            </a:r>
            <a:r>
              <a:rPr lang="en-CA" dirty="0" smtClean="0">
                <a:cs typeface="Roboto Regular"/>
              </a:rPr>
              <a:t>options. </a:t>
            </a:r>
            <a:endParaRPr lang="en-CA" dirty="0">
              <a:cs typeface="Roboto Regular"/>
            </a:endParaRPr>
          </a:p>
          <a:p>
            <a:r>
              <a:rPr lang="en-CA" dirty="0">
                <a:cs typeface="Roboto Regular"/>
              </a:rPr>
              <a:t>Pay careful attention to contract terms and conditions, balanced with a focus on price in order to deliver value. </a:t>
            </a:r>
          </a:p>
          <a:p>
            <a:r>
              <a:rPr lang="en-CA" dirty="0">
                <a:cs typeface="Roboto Regular"/>
              </a:rPr>
              <a:t>Be proactive with </a:t>
            </a:r>
            <a:r>
              <a:rPr lang="en-CA" dirty="0" smtClean="0">
                <a:cs typeface="Roboto Regular"/>
              </a:rPr>
              <a:t>your </a:t>
            </a:r>
            <a:r>
              <a:rPr lang="en-CA" dirty="0">
                <a:cs typeface="Roboto Regular"/>
              </a:rPr>
              <a:t>contract review process and avoid vendor </a:t>
            </a:r>
            <a:r>
              <a:rPr lang="en-CA" dirty="0" smtClean="0">
                <a:cs typeface="Roboto Regular"/>
              </a:rPr>
              <a:t>pressure. </a:t>
            </a:r>
            <a:endParaRPr lang="en-CA" dirty="0">
              <a:cs typeface="Roboto Regular"/>
            </a:endParaRPr>
          </a:p>
          <a:p>
            <a:r>
              <a:rPr lang="en-CA" dirty="0">
                <a:cs typeface="Roboto Regular"/>
              </a:rPr>
              <a:t>Learn to negotiate in a way that prioritizes your organization's needs, and reach an agreement with your vendor that takes into account both parties’ best interests. </a:t>
            </a:r>
          </a:p>
        </p:txBody>
      </p:sp>
      <p:sp>
        <p:nvSpPr>
          <p:cNvPr id="6" name="Text Placeholder 5"/>
          <p:cNvSpPr>
            <a:spLocks noGrp="1"/>
          </p:cNvSpPr>
          <p:nvPr>
            <p:ph type="body" sz="quarter" idx="13"/>
          </p:nvPr>
        </p:nvSpPr>
        <p:spPr>
          <a:xfrm>
            <a:off x="5737241" y="1495997"/>
            <a:ext cx="3083231" cy="3141906"/>
          </a:xfrm>
        </p:spPr>
        <p:txBody>
          <a:bodyPr/>
          <a:lstStyle/>
          <a:p>
            <a:pPr marL="228600" indent="-228600">
              <a:spcBef>
                <a:spcPts val="600"/>
              </a:spcBef>
              <a:spcAft>
                <a:spcPts val="600"/>
              </a:spcAft>
              <a:buSzPct val="100000"/>
              <a:buFont typeface="+mj-lt"/>
              <a:buAutoNum type="arabicPeriod"/>
            </a:pPr>
            <a:r>
              <a:rPr lang="en-US" b="1" dirty="0" smtClean="0"/>
              <a:t>Focus on the terms and conditions, not just the price. </a:t>
            </a:r>
            <a:r>
              <a:rPr lang="en-US" dirty="0" smtClean="0"/>
              <a:t>Too often, </a:t>
            </a:r>
            <a:r>
              <a:rPr lang="en-CA" dirty="0" smtClean="0"/>
              <a:t>organizations </a:t>
            </a:r>
            <a:r>
              <a:rPr lang="en-CA" dirty="0"/>
              <a:t>focus on the </a:t>
            </a:r>
            <a:r>
              <a:rPr lang="en-CA" dirty="0" smtClean="0"/>
              <a:t>overall, price, </a:t>
            </a:r>
            <a:r>
              <a:rPr lang="en-CA" dirty="0"/>
              <a:t>neglecting to address core terms and conditions that can end up costing multiples of the initial licensing </a:t>
            </a:r>
            <a:r>
              <a:rPr lang="en-CA" dirty="0" smtClean="0"/>
              <a:t>price over the life of the contract.</a:t>
            </a:r>
            <a:endParaRPr lang="en-US" b="1" dirty="0"/>
          </a:p>
          <a:p>
            <a:pPr marL="228600" indent="-228600">
              <a:spcBef>
                <a:spcPts val="600"/>
              </a:spcBef>
              <a:spcAft>
                <a:spcPts val="600"/>
              </a:spcAft>
              <a:buSzPct val="100000"/>
              <a:buFont typeface="+mj-lt"/>
              <a:buAutoNum type="arabicPeriod"/>
            </a:pPr>
            <a:r>
              <a:rPr lang="en-US" b="1" dirty="0" smtClean="0"/>
              <a:t>Learning to negotiate is crucial. </a:t>
            </a:r>
            <a:r>
              <a:rPr lang="en-US" dirty="0" smtClean="0"/>
              <a:t>Those negotiating are often </a:t>
            </a:r>
            <a:r>
              <a:rPr lang="en-US" dirty="0"/>
              <a:t>not equipped with the </a:t>
            </a:r>
            <a:r>
              <a:rPr lang="en-US" dirty="0" smtClean="0"/>
              <a:t>requisite </a:t>
            </a:r>
            <a:r>
              <a:rPr lang="en-US" dirty="0"/>
              <a:t>skills, just by nature of their job </a:t>
            </a:r>
            <a:r>
              <a:rPr lang="en-US" dirty="0" smtClean="0"/>
              <a:t>description. Taking the time to understand </a:t>
            </a:r>
            <a:r>
              <a:rPr lang="en-US" dirty="0"/>
              <a:t>how and when to leverage your position takes time and effort, but can result in huge </a:t>
            </a:r>
            <a:r>
              <a:rPr lang="en-US" dirty="0" smtClean="0"/>
              <a:t>cost savings and decreased risk. </a:t>
            </a:r>
            <a:endParaRPr lang="en-US" dirty="0"/>
          </a:p>
        </p:txBody>
      </p:sp>
      <p:sp>
        <p:nvSpPr>
          <p:cNvPr id="8" name="Rectangle 7"/>
          <p:cNvSpPr/>
          <p:nvPr/>
        </p:nvSpPr>
        <p:spPr>
          <a:xfrm>
            <a:off x="8448977" y="6211359"/>
            <a:ext cx="428322" cy="230832"/>
          </a:xfrm>
          <a:prstGeom prst="rect">
            <a:avLst/>
          </a:prstGeom>
        </p:spPr>
        <p:txBody>
          <a:bodyPr wrap="none">
            <a:spAutoFit/>
          </a:bodyPr>
          <a:lstStyle/>
          <a:p>
            <a:r>
              <a:rPr lang="en-CA" sz="900" dirty="0" smtClean="0">
                <a:solidFill>
                  <a:srgbClr val="333333"/>
                </a:solidFill>
                <a:latin typeface="Helvetica" panose="020B0604020202020204" pitchFamily="34" charset="0"/>
                <a:hlinkClick r:id="rId3"/>
              </a:rPr>
              <a:t>*IDC</a:t>
            </a:r>
            <a:endParaRPr lang="en-CA" sz="900" dirty="0"/>
          </a:p>
        </p:txBody>
      </p:sp>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27224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SaaS represents a big portion of IT budgets</a:t>
            </a:r>
            <a:endParaRPr lang="en-CA" dirty="0"/>
          </a:p>
        </p:txBody>
      </p:sp>
      <p:sp>
        <p:nvSpPr>
          <p:cNvPr id="3" name="Rectangle 2"/>
          <p:cNvSpPr/>
          <p:nvPr/>
        </p:nvSpPr>
        <p:spPr bwMode="ltGray">
          <a:xfrm>
            <a:off x="-21839" y="1097620"/>
            <a:ext cx="9165839" cy="26766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814" y="3596247"/>
            <a:ext cx="3077860" cy="2190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410078" y="4139667"/>
            <a:ext cx="2541018" cy="1323439"/>
          </a:xfrm>
          <a:prstGeom prst="rect">
            <a:avLst/>
          </a:prstGeom>
          <a:noFill/>
        </p:spPr>
        <p:txBody>
          <a:bodyPr wrap="square" rtlCol="0">
            <a:spAutoFit/>
          </a:bodyPr>
          <a:lstStyle/>
          <a:p>
            <a:pPr algn="ctr"/>
            <a:r>
              <a:rPr lang="en-CA" sz="1600" dirty="0">
                <a:latin typeface="Arial" panose="020B0604020202020204" pitchFamily="34" charset="0"/>
                <a:cs typeface="Arial" panose="020B0604020202020204" pitchFamily="34" charset="0"/>
              </a:rPr>
              <a:t>By 2018, 59% of the total cloud workloads will be Software-as-a-Service (SaaS) workloads, up from 41% in </a:t>
            </a:r>
            <a:r>
              <a:rPr lang="en-CA" sz="1600" dirty="0" smtClean="0">
                <a:latin typeface="Arial" panose="020B0604020202020204" pitchFamily="34" charset="0"/>
                <a:cs typeface="Arial" panose="020B0604020202020204" pitchFamily="34" charset="0"/>
              </a:rPr>
              <a:t>2013.</a:t>
            </a:r>
            <a:r>
              <a:rPr lang="en-CA" sz="1600" baseline="30000" dirty="0" smtClean="0">
                <a:latin typeface="Arial" panose="020B0604020202020204" pitchFamily="34" charset="0"/>
                <a:cs typeface="Arial" panose="020B0604020202020204" pitchFamily="34" charset="0"/>
              </a:rPr>
              <a:t>1</a:t>
            </a:r>
            <a:r>
              <a:rPr lang="en-CA" sz="1600" dirty="0" smtClean="0">
                <a:latin typeface="Arial" panose="020B0604020202020204" pitchFamily="34" charset="0"/>
                <a:cs typeface="Arial" panose="020B0604020202020204" pitchFamily="34" charset="0"/>
              </a:rPr>
              <a:t> </a:t>
            </a:r>
            <a:endParaRPr lang="en-CA" sz="1600" b="1" dirty="0">
              <a:latin typeface="Arial" panose="020B0604020202020204" pitchFamily="34" charset="0"/>
              <a:cs typeface="Arial" panose="020B0604020202020204" pitchFamily="34" charset="0"/>
            </a:endParaRPr>
          </a:p>
        </p:txBody>
      </p:sp>
      <p:sp>
        <p:nvSpPr>
          <p:cNvPr id="29" name="TextBox 28"/>
          <p:cNvSpPr txBox="1"/>
          <p:nvPr/>
        </p:nvSpPr>
        <p:spPr>
          <a:xfrm>
            <a:off x="3335359" y="4002844"/>
            <a:ext cx="2621059" cy="2062103"/>
          </a:xfrm>
          <a:prstGeom prst="rect">
            <a:avLst/>
          </a:prstGeom>
          <a:noFill/>
        </p:spPr>
        <p:txBody>
          <a:bodyPr wrap="square" rtlCol="0">
            <a:spAutoFit/>
          </a:bodyPr>
          <a:lstStyle/>
          <a:p>
            <a:pPr algn="ctr"/>
            <a:r>
              <a:rPr lang="en-CA" sz="1600" dirty="0"/>
              <a:t>Centaur Partners’ analysis of SaaS </a:t>
            </a:r>
            <a:r>
              <a:rPr lang="en-CA" sz="1600" dirty="0" smtClean="0"/>
              <a:t>and </a:t>
            </a:r>
            <a:r>
              <a:rPr lang="en-CA" sz="1600" dirty="0"/>
              <a:t>cloud-based business application services revenue forecasts the market growing from $13.5B in 2011 to $32.8B in 2016, attaining a 19.5% </a:t>
            </a:r>
            <a:r>
              <a:rPr lang="en-CA" sz="1600" dirty="0" smtClean="0"/>
              <a:t>CAGR.</a:t>
            </a:r>
            <a:r>
              <a:rPr lang="en-CA" sz="1600" baseline="30000" dirty="0" smtClean="0"/>
              <a:t>2</a:t>
            </a:r>
            <a:endParaRPr lang="en-CA" sz="1600" b="1" baseline="30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0" name="TextBox 29"/>
          <p:cNvSpPr txBox="1"/>
          <p:nvPr/>
        </p:nvSpPr>
        <p:spPr>
          <a:xfrm>
            <a:off x="6497759" y="4002844"/>
            <a:ext cx="2068023" cy="2062103"/>
          </a:xfrm>
          <a:prstGeom prst="rect">
            <a:avLst/>
          </a:prstGeom>
          <a:noFill/>
        </p:spPr>
        <p:txBody>
          <a:bodyPr wrap="square" rtlCol="0">
            <a:spAutoFit/>
          </a:bodyPr>
          <a:lstStyle/>
          <a:p>
            <a:pPr algn="ctr"/>
            <a:r>
              <a:rPr lang="en-CA" sz="1600" dirty="0"/>
              <a:t>Enterprise cloud subscription revenues are </a:t>
            </a:r>
            <a:r>
              <a:rPr lang="en-CA" sz="1600" dirty="0" smtClean="0"/>
              <a:t>forecasted </a:t>
            </a:r>
            <a:r>
              <a:rPr lang="en-CA" sz="1600" dirty="0"/>
              <a:t>to reach $67B by 2018, attaining a CAGR of 17.3% in the </a:t>
            </a:r>
            <a:r>
              <a:rPr lang="en-CA" sz="1600" dirty="0" smtClean="0"/>
              <a:t>forecasted </a:t>
            </a:r>
            <a:r>
              <a:rPr lang="en-CA" sz="1600" dirty="0"/>
              <a:t>period.</a:t>
            </a:r>
            <a:r>
              <a:rPr lang="en-CA" sz="1600" baseline="30000" dirty="0"/>
              <a:t>3</a:t>
            </a:r>
            <a:r>
              <a:rPr lang="en-CA" sz="1600" dirty="0"/>
              <a:t>  </a:t>
            </a:r>
          </a:p>
        </p:txBody>
      </p:sp>
      <p:sp>
        <p:nvSpPr>
          <p:cNvPr id="31" name="Oval 30"/>
          <p:cNvSpPr/>
          <p:nvPr/>
        </p:nvSpPr>
        <p:spPr>
          <a:xfrm>
            <a:off x="913968" y="1686119"/>
            <a:ext cx="1396529" cy="1346061"/>
          </a:xfrm>
          <a:prstGeom prst="ellipse">
            <a:avLst/>
          </a:prstGeom>
          <a:noFill/>
          <a:ln w="38100">
            <a:solidFill>
              <a:srgbClr val="D9A210"/>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solidFill>
                <a:schemeClr val="accent2"/>
              </a:solidFill>
            </a:endParaRPr>
          </a:p>
        </p:txBody>
      </p:sp>
      <p:sp>
        <p:nvSpPr>
          <p:cNvPr id="32" name="Oval 30"/>
          <p:cNvSpPr/>
          <p:nvPr/>
        </p:nvSpPr>
        <p:spPr>
          <a:xfrm>
            <a:off x="3873737" y="1686119"/>
            <a:ext cx="1396529" cy="1346061"/>
          </a:xfrm>
          <a:prstGeom prst="ellipse">
            <a:avLst/>
          </a:prstGeom>
          <a:no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33" name="Oval 30"/>
          <p:cNvSpPr/>
          <p:nvPr/>
        </p:nvSpPr>
        <p:spPr>
          <a:xfrm>
            <a:off x="6833506" y="1715854"/>
            <a:ext cx="1396530" cy="1346061"/>
          </a:xfrm>
          <a:prstGeom prst="ellipse">
            <a:avLst/>
          </a:prstGeom>
          <a:noFill/>
          <a:ln w="38100">
            <a:solidFill>
              <a:srgbClr val="7CADD4"/>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accent3"/>
              </a:solidFill>
            </a:endParaRPr>
          </a:p>
        </p:txBody>
      </p:sp>
      <p:sp>
        <p:nvSpPr>
          <p:cNvPr id="36" name="Rectangle 35"/>
          <p:cNvSpPr/>
          <p:nvPr/>
        </p:nvSpPr>
        <p:spPr>
          <a:xfrm>
            <a:off x="3070047" y="3597600"/>
            <a:ext cx="3063834" cy="2162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109819" y="3596247"/>
            <a:ext cx="3034182" cy="217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304" y="3271112"/>
            <a:ext cx="1666204" cy="536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anose="020B0604020202020204" pitchFamily="34" charset="0"/>
                <a:cs typeface="Arial" panose="020B0604020202020204" pitchFamily="34" charset="0"/>
              </a:rPr>
              <a:t>19.5% CAGR</a:t>
            </a:r>
            <a:endParaRPr lang="en-US" b="1" dirty="0">
              <a:latin typeface="Arial" panose="020B0604020202020204" pitchFamily="34" charset="0"/>
              <a:cs typeface="Arial" panose="020B0604020202020204" pitchFamily="34" charset="0"/>
            </a:endParaRPr>
          </a:p>
        </p:txBody>
      </p:sp>
      <p:sp>
        <p:nvSpPr>
          <p:cNvPr id="39" name="Rectangle 38"/>
          <p:cNvSpPr/>
          <p:nvPr/>
        </p:nvSpPr>
        <p:spPr>
          <a:xfrm>
            <a:off x="6748638" y="3277709"/>
            <a:ext cx="1666204" cy="5361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anose="020B0604020202020204" pitchFamily="34" charset="0"/>
                <a:cs typeface="Arial" panose="020B0604020202020204" pitchFamily="34" charset="0"/>
              </a:rPr>
              <a:t>$67 billion</a:t>
            </a:r>
            <a:endParaRPr lang="en-US" sz="2000" b="1" dirty="0">
              <a:latin typeface="Arial" panose="020B0604020202020204" pitchFamily="34" charset="0"/>
              <a:cs typeface="Arial" panose="020B0604020202020204" pitchFamily="34" charset="0"/>
            </a:endParaRPr>
          </a:p>
        </p:txBody>
      </p:sp>
      <p:sp>
        <p:nvSpPr>
          <p:cNvPr id="40" name="Rectangle 39"/>
          <p:cNvSpPr/>
          <p:nvPr/>
        </p:nvSpPr>
        <p:spPr>
          <a:xfrm>
            <a:off x="716747" y="3277708"/>
            <a:ext cx="1666204" cy="536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59%</a:t>
            </a:r>
            <a:endParaRPr lang="en-US" sz="1200" b="1" dirty="0">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4269095" y="2061743"/>
            <a:ext cx="583970" cy="637058"/>
          </a:xfrm>
          <a:prstGeom prst="rect">
            <a:avLst/>
          </a:prstGeom>
        </p:spPr>
      </p:pic>
      <p:pic>
        <p:nvPicPr>
          <p:cNvPr id="42" name="Picture 4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07432" y="2084084"/>
            <a:ext cx="609600" cy="609600"/>
          </a:xfrm>
          <a:prstGeom prst="rect">
            <a:avLst/>
          </a:prstGeom>
        </p:spPr>
      </p:pic>
      <p:pic>
        <p:nvPicPr>
          <p:cNvPr id="43" name="Picture 4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341271" y="2131160"/>
            <a:ext cx="381000" cy="609600"/>
          </a:xfrm>
          <a:prstGeom prst="rect">
            <a:avLst/>
          </a:prstGeom>
        </p:spPr>
      </p:pic>
      <p:sp>
        <p:nvSpPr>
          <p:cNvPr id="6" name="Rectangle 5"/>
          <p:cNvSpPr/>
          <p:nvPr/>
        </p:nvSpPr>
        <p:spPr>
          <a:xfrm>
            <a:off x="1427315" y="6072787"/>
            <a:ext cx="6432182" cy="348813"/>
          </a:xfrm>
          <a:prstGeom prst="rect">
            <a:avLst/>
          </a:prstGeom>
        </p:spPr>
        <p:txBody>
          <a:bodyPr wrap="square">
            <a:spAutoFit/>
          </a:bodyPr>
          <a:lstStyle/>
          <a:p>
            <a:pPr algn="ctr"/>
            <a:r>
              <a:rPr lang="en-CA" sz="1000" baseline="-25000" dirty="0"/>
              <a:t> </a:t>
            </a:r>
            <a:r>
              <a:rPr lang="en-CA" sz="1000" baseline="-25000" dirty="0" smtClean="0"/>
              <a:t>1 </a:t>
            </a:r>
            <a:r>
              <a:rPr lang="en-CA" sz="1000" baseline="-25000" dirty="0" smtClean="0">
                <a:hlinkClick r:id="rId5"/>
              </a:rPr>
              <a:t>Cisco </a:t>
            </a:r>
            <a:r>
              <a:rPr lang="en-CA" sz="1000" baseline="-25000" dirty="0">
                <a:hlinkClick r:id="rId5"/>
              </a:rPr>
              <a:t>Global </a:t>
            </a:r>
            <a:r>
              <a:rPr lang="en-CA" sz="1000" baseline="-25000" dirty="0" smtClean="0">
                <a:hlinkClick r:id="rId5"/>
              </a:rPr>
              <a:t>Cloud </a:t>
            </a:r>
            <a:r>
              <a:rPr lang="en-CA" sz="1000" baseline="-25000" dirty="0">
                <a:hlinkClick r:id="rId5"/>
              </a:rPr>
              <a:t>Index: Forecast and Methodology, </a:t>
            </a:r>
            <a:r>
              <a:rPr lang="en-CA" sz="1000" baseline="-25000" dirty="0" smtClean="0">
                <a:hlinkClick r:id="rId5"/>
              </a:rPr>
              <a:t>2014–2019</a:t>
            </a:r>
            <a:r>
              <a:rPr lang="en-CA" sz="1000" baseline="-25000" dirty="0" smtClean="0"/>
              <a:t>; 2 </a:t>
            </a:r>
            <a:r>
              <a:rPr lang="en-CA" sz="1000" baseline="-25000" dirty="0" smtClean="0">
                <a:hlinkClick r:id="rId6"/>
              </a:rPr>
              <a:t>Introduction </a:t>
            </a:r>
            <a:r>
              <a:rPr lang="en-CA" sz="1000" baseline="-25000" dirty="0">
                <a:hlinkClick r:id="rId6"/>
              </a:rPr>
              <a:t>to Centaur Partners: SaaS Market Overview</a:t>
            </a:r>
            <a:r>
              <a:rPr lang="en-CA" sz="1000" baseline="-25000" dirty="0" smtClean="0">
                <a:hlinkClick r:id="rId6"/>
              </a:rPr>
              <a:t>,</a:t>
            </a:r>
            <a:r>
              <a:rPr lang="en-CA" sz="1000" baseline="-25000" dirty="0" smtClean="0"/>
              <a:t>; </a:t>
            </a:r>
          </a:p>
          <a:p>
            <a:pPr algn="ctr"/>
            <a:r>
              <a:rPr lang="en-CA" sz="1000" baseline="-25000" dirty="0" smtClean="0"/>
              <a:t>3 </a:t>
            </a:r>
            <a:r>
              <a:rPr lang="en-CA" sz="1000" baseline="-25000" dirty="0">
                <a:hlinkClick r:id="rId7"/>
              </a:rPr>
              <a:t>World’s Cloud Top 500 Applications Vendors: Worldwide Cloud Applications Market Forecast </a:t>
            </a:r>
            <a:r>
              <a:rPr lang="en-CA" sz="1000" baseline="-25000" dirty="0" smtClean="0">
                <a:hlinkClick r:id="rId7"/>
              </a:rPr>
              <a:t>2014-2018.</a:t>
            </a:r>
            <a:r>
              <a:rPr lang="en-CA" sz="1000" dirty="0" smtClean="0">
                <a:hlinkClick r:id="rId7"/>
              </a:rPr>
              <a:t> </a:t>
            </a:r>
            <a:endParaRPr lang="en-CA" sz="1000" baseline="-25000" dirty="0"/>
          </a:p>
        </p:txBody>
      </p:sp>
      <p:grpSp>
        <p:nvGrpSpPr>
          <p:cNvPr id="20" name="Group 19"/>
          <p:cNvGrpSpPr/>
          <p:nvPr/>
        </p:nvGrpSpPr>
        <p:grpSpPr>
          <a:xfrm>
            <a:off x="0" y="6422955"/>
            <a:ext cx="9144000" cy="437555"/>
            <a:chOff x="0" y="6422955"/>
            <a:chExt cx="9144000" cy="437555"/>
          </a:xfrm>
        </p:grpSpPr>
        <p:pic>
          <p:nvPicPr>
            <p:cNvPr id="21"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27485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4940951"/>
            <a:ext cx="9144000" cy="1521312"/>
          </a:xfrm>
          <a:prstGeom prst="rect">
            <a:avLst/>
          </a:prstGeom>
          <a:solidFill>
            <a:srgbClr val="243F5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a:t>SaaS contracts present a new twist on old </a:t>
            </a:r>
            <a:r>
              <a:rPr lang="en-CA" dirty="0" smtClean="0"/>
              <a:t>problems</a:t>
            </a:r>
            <a:endParaRPr lang="en-CA" dirty="0"/>
          </a:p>
        </p:txBody>
      </p:sp>
      <p:sp>
        <p:nvSpPr>
          <p:cNvPr id="3" name="Rectangle 2"/>
          <p:cNvSpPr/>
          <p:nvPr/>
        </p:nvSpPr>
        <p:spPr>
          <a:xfrm>
            <a:off x="4423201" y="5091531"/>
            <a:ext cx="4720799" cy="1409681"/>
          </a:xfrm>
          <a:prstGeom prst="rect">
            <a:avLst/>
          </a:prstGeom>
        </p:spPr>
        <p:txBody>
          <a:bodyPr wrap="square">
            <a:spAutoFit/>
          </a:bodyPr>
          <a:lstStyle/>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Internal stakeholder pressure for IT to take ownership of a business executed </a:t>
            </a: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contract.</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rPr>
              <a:t>Unanticipated costs: </a:t>
            </a:r>
            <a:r>
              <a:rPr lang="en-CA" sz="1600" b="1" dirty="0" smtClean="0">
                <a:solidFill>
                  <a:schemeClr val="bg1"/>
                </a:solidFill>
                <a:latin typeface="Arial" panose="020B0604020202020204" pitchFamily="34" charset="0"/>
                <a:ea typeface="Calibri" panose="020F0502020204030204" pitchFamily="34" charset="0"/>
                <a:cs typeface="Arial" panose="020B0604020202020204" pitchFamily="34" charset="0"/>
              </a:rPr>
              <a:t>storage</a:t>
            </a:r>
            <a:r>
              <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rPr>
              <a:t>, data, </a:t>
            </a:r>
            <a:r>
              <a:rPr lang="en-CA" sz="1600" b="1" dirty="0" smtClean="0">
                <a:solidFill>
                  <a:schemeClr val="bg1"/>
                </a:solidFill>
                <a:latin typeface="Arial" panose="020B0604020202020204" pitchFamily="34" charset="0"/>
                <a:ea typeface="Calibri" panose="020F0502020204030204" pitchFamily="34" charset="0"/>
                <a:cs typeface="Arial" panose="020B0604020202020204" pitchFamily="34" charset="0"/>
              </a:rPr>
              <a:t>support.</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rPr>
              <a:t>Data integration </a:t>
            </a:r>
            <a:r>
              <a:rPr lang="en-CA" sz="1600" b="1" dirty="0" smtClean="0">
                <a:solidFill>
                  <a:schemeClr val="bg1"/>
                </a:solidFill>
                <a:latin typeface="Arial" panose="020B0604020202020204" pitchFamily="34" charset="0"/>
                <a:ea typeface="Calibri" panose="020F0502020204030204" pitchFamily="34" charset="0"/>
                <a:cs typeface="Arial" panose="020B0604020202020204" pitchFamily="34" charset="0"/>
              </a:rPr>
              <a:t>challenges.</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fontAlgn="ctr">
              <a:lnSpc>
                <a:spcPct val="107000"/>
              </a:lnSpc>
              <a:buFont typeface="+mj-lt"/>
              <a:buAutoNum type="arabicPeriod"/>
              <a:tabLst>
                <a:tab pos="2286000" algn="l"/>
              </a:tabLst>
            </a:pPr>
            <a:r>
              <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rPr>
              <a:t>Limited support </a:t>
            </a:r>
            <a:r>
              <a:rPr lang="en-CA" sz="1600" b="1" dirty="0" smtClean="0">
                <a:solidFill>
                  <a:schemeClr val="bg1"/>
                </a:solidFill>
                <a:latin typeface="Arial" panose="020B0604020202020204" pitchFamily="34" charset="0"/>
                <a:ea typeface="Calibri" panose="020F0502020204030204" pitchFamily="34" charset="0"/>
                <a:cs typeface="Arial" panose="020B0604020202020204" pitchFamily="34" charset="0"/>
              </a:rPr>
              <a:t>options.</a:t>
            </a:r>
            <a:endParaRPr lang="en-CA"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1512449" y="2375791"/>
            <a:ext cx="2733945" cy="1903534"/>
          </a:xfrm>
          <a:prstGeom prst="rect">
            <a:avLst/>
          </a:prstGeom>
        </p:spPr>
        <p:txBody>
          <a:bodyPr wrap="square">
            <a:spAutoFit/>
          </a:bodyPr>
          <a:lstStyle/>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High switching costs</a:t>
            </a:r>
          </a:p>
          <a:p>
            <a:pPr fontAlgn="ctr">
              <a:lnSpc>
                <a:spcPct val="107000"/>
              </a:lnSpc>
              <a:tabLst>
                <a:tab pos="1371600" algn="l"/>
              </a:tabLst>
            </a:pPr>
            <a:endPar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Unexpected costs</a:t>
            </a: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Difficulty with implementation</a:t>
            </a:r>
          </a:p>
          <a:p>
            <a:pPr fontAlgn="ctr">
              <a:lnSpc>
                <a:spcPct val="107000"/>
              </a:lnSpc>
              <a:tabLst>
                <a:tab pos="1371600" algn="l"/>
              </a:tabLst>
            </a:pPr>
            <a:endParaRPr lang="en-CA" sz="1400" dirty="0">
              <a:latin typeface="Arial" panose="020B0604020202020204" pitchFamily="34" charset="0"/>
              <a:ea typeface="Calibri" panose="020F0502020204030204" pitchFamily="34" charset="0"/>
              <a:cs typeface="Arial" panose="020B0604020202020204" pitchFamily="34" charset="0"/>
            </a:endParaRPr>
          </a:p>
          <a:p>
            <a:pPr marL="1600200" marR="0" lvl="3" indent="-228600" fontAlgn="ctr">
              <a:lnSpc>
                <a:spcPct val="107000"/>
              </a:lnSpc>
              <a:spcBef>
                <a:spcPts val="0"/>
              </a:spcBef>
              <a:spcAft>
                <a:spcPts val="0"/>
              </a:spcAft>
              <a:buFont typeface="Arial" panose="020B0604020202020204" pitchFamily="34" charset="0"/>
              <a:buChar char="•"/>
              <a:tabLst>
                <a:tab pos="1828800" algn="l"/>
              </a:tabLst>
            </a:pPr>
            <a:endParaRPr lang="en-CA" sz="12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5277868" y="2331389"/>
            <a:ext cx="2915540" cy="1903534"/>
          </a:xfrm>
          <a:prstGeom prst="rect">
            <a:avLst/>
          </a:prstGeom>
        </p:spPr>
        <p:txBody>
          <a:bodyPr wrap="square">
            <a:spAutoFit/>
          </a:bodyPr>
          <a:lstStyle/>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Low level of technology procurement experience</a:t>
            </a: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High pressure to get </a:t>
            </a:r>
            <a:r>
              <a:rPr lang="en-CA"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the deal </a:t>
            </a: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done</a:t>
            </a:r>
            <a:endParaRPr lang="en-CA" sz="1400" dirty="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endPar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1371600" algn="l"/>
              </a:tabLst>
            </a:pPr>
            <a:r>
              <a:rPr lang="en-CA"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No skin in the game</a:t>
            </a:r>
          </a:p>
          <a:p>
            <a:pPr fontAlgn="ctr">
              <a:lnSpc>
                <a:spcPct val="107000"/>
              </a:lnSpc>
              <a:tabLst>
                <a:tab pos="1371600" algn="l"/>
              </a:tabLst>
            </a:pP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15" name="Rectangle 14"/>
          <p:cNvSpPr/>
          <p:nvPr/>
        </p:nvSpPr>
        <p:spPr>
          <a:xfrm>
            <a:off x="664898" y="5092299"/>
            <a:ext cx="3464088" cy="882742"/>
          </a:xfrm>
          <a:prstGeom prst="rect">
            <a:avLst/>
          </a:prstGeom>
        </p:spPr>
        <p:txBody>
          <a:bodyPr wrap="square">
            <a:spAutoFit/>
          </a:bodyPr>
          <a:lstStyle/>
          <a:p>
            <a:pPr fontAlgn="ctr">
              <a:lnSpc>
                <a:spcPct val="107000"/>
              </a:lnSpc>
              <a:tabLst>
                <a:tab pos="1828800" algn="l"/>
              </a:tabLst>
            </a:pPr>
            <a:r>
              <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Without proper planning </a:t>
            </a: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and </a:t>
            </a:r>
            <a:r>
              <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vetting of a SaaS solution, you may run into these </a:t>
            </a:r>
            <a:r>
              <a:rPr lang="en-CA" sz="16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issues:</a:t>
            </a:r>
            <a:endParaRPr lang="en-CA"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cxnSp>
        <p:nvCxnSpPr>
          <p:cNvPr id="19" name="Straight Arrow Connector 114"/>
          <p:cNvCxnSpPr/>
          <p:nvPr/>
        </p:nvCxnSpPr>
        <p:spPr>
          <a:xfrm>
            <a:off x="1060924" y="2749185"/>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114"/>
          <p:cNvCxnSpPr/>
          <p:nvPr/>
        </p:nvCxnSpPr>
        <p:spPr>
          <a:xfrm>
            <a:off x="1051312" y="3217478"/>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114"/>
          <p:cNvCxnSpPr/>
          <p:nvPr/>
        </p:nvCxnSpPr>
        <p:spPr>
          <a:xfrm>
            <a:off x="1051312" y="3681540"/>
            <a:ext cx="485342"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115"/>
          <p:cNvCxnSpPr/>
          <p:nvPr/>
        </p:nvCxnSpPr>
        <p:spPr>
          <a:xfrm>
            <a:off x="4875432" y="2749185"/>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115"/>
          <p:cNvCxnSpPr/>
          <p:nvPr/>
        </p:nvCxnSpPr>
        <p:spPr>
          <a:xfrm>
            <a:off x="4854630" y="3398412"/>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115"/>
          <p:cNvCxnSpPr/>
          <p:nvPr/>
        </p:nvCxnSpPr>
        <p:spPr>
          <a:xfrm>
            <a:off x="4867617" y="3847311"/>
            <a:ext cx="423238" cy="0"/>
          </a:xfrm>
          <a:prstGeom prst="straightConnector1">
            <a:avLst/>
          </a:prstGeom>
          <a:ln w="25400">
            <a:solidFill>
              <a:schemeClr val="accent3"/>
            </a:solidFill>
            <a:tailEnd type="arrow" w="lg" len="med"/>
          </a:ln>
        </p:spPr>
        <p:style>
          <a:lnRef idx="1">
            <a:schemeClr val="accent1"/>
          </a:lnRef>
          <a:fillRef idx="0">
            <a:schemeClr val="accent1"/>
          </a:fillRef>
          <a:effectRef idx="0">
            <a:schemeClr val="accent1"/>
          </a:effectRef>
          <a:fontRef idx="minor">
            <a:schemeClr val="tx1"/>
          </a:fontRef>
        </p:style>
      </p:cxnSp>
      <p:sp>
        <p:nvSpPr>
          <p:cNvPr id="24" name="Folded Corner 23"/>
          <p:cNvSpPr/>
          <p:nvPr/>
        </p:nvSpPr>
        <p:spPr>
          <a:xfrm>
            <a:off x="4854630" y="1321409"/>
            <a:ext cx="3317976" cy="339313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Folded Corner 27"/>
          <p:cNvSpPr/>
          <p:nvPr/>
        </p:nvSpPr>
        <p:spPr>
          <a:xfrm>
            <a:off x="1051312" y="1321409"/>
            <a:ext cx="3317976" cy="3393139"/>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1060924" y="1627628"/>
            <a:ext cx="3421999" cy="783869"/>
          </a:xfrm>
          <a:prstGeom prst="rect">
            <a:avLst/>
          </a:prstGeom>
        </p:spPr>
        <p:txBody>
          <a:bodyPr wrap="square">
            <a:spAutoFit/>
          </a:bodyPr>
          <a:lstStyle/>
          <a:p>
            <a:pPr fontAlgn="ctr">
              <a:lnSpc>
                <a:spcPct val="107000"/>
              </a:lnSpc>
              <a:tabLst>
                <a:tab pos="1371600" algn="l"/>
              </a:tabLst>
            </a:pPr>
            <a:r>
              <a:rPr lang="en-CA"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Poorly negotiated </a:t>
            </a:r>
            <a:r>
              <a:rPr lang="en-CA" sz="14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SaaS contract </a:t>
            </a:r>
            <a:r>
              <a:rPr lang="en-CA"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terms and pricing </a:t>
            </a:r>
            <a:r>
              <a:rPr lang="en-CA" sz="14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have serious </a:t>
            </a:r>
            <a:r>
              <a:rPr lang="en-CA"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negative consequences: </a:t>
            </a:r>
          </a:p>
        </p:txBody>
      </p:sp>
      <p:sp>
        <p:nvSpPr>
          <p:cNvPr id="9" name="Rectangle 8"/>
          <p:cNvSpPr/>
          <p:nvPr/>
        </p:nvSpPr>
        <p:spPr>
          <a:xfrm>
            <a:off x="5382957" y="1609016"/>
            <a:ext cx="3161356" cy="783869"/>
          </a:xfrm>
          <a:prstGeom prst="rect">
            <a:avLst/>
          </a:prstGeom>
        </p:spPr>
        <p:txBody>
          <a:bodyPr wrap="square">
            <a:spAutoFit/>
          </a:bodyPr>
          <a:lstStyle/>
          <a:p>
            <a:pPr lvl="0" fontAlgn="ctr">
              <a:lnSpc>
                <a:spcPct val="107000"/>
              </a:lnSpc>
              <a:tabLst>
                <a:tab pos="1371600" algn="l"/>
              </a:tabLst>
            </a:pPr>
            <a:r>
              <a:rPr lang="en-CA"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Vendors know their clients’ environments face internal </a:t>
            </a:r>
            <a:r>
              <a:rPr lang="en-CA" sz="14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challenges, </a:t>
            </a:r>
            <a:r>
              <a:rPr lang="en-CA"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including:</a:t>
            </a:r>
            <a:endParaRPr lang="en-CA" sz="14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p:txBody>
      </p:sp>
      <p:grpSp>
        <p:nvGrpSpPr>
          <p:cNvPr id="18" name="Group 17"/>
          <p:cNvGrpSpPr/>
          <p:nvPr/>
        </p:nvGrpSpPr>
        <p:grpSpPr>
          <a:xfrm>
            <a:off x="0" y="6422955"/>
            <a:ext cx="9144000" cy="437555"/>
            <a:chOff x="0" y="6422955"/>
            <a:chExt cx="9144000" cy="437555"/>
          </a:xfrm>
        </p:grpSpPr>
        <p:pic>
          <p:nvPicPr>
            <p:cNvPr id="20"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98251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571900" y="1133475"/>
            <a:ext cx="3211991" cy="5268397"/>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a:t>SaaS vendors are prepared to call </a:t>
            </a:r>
            <a:r>
              <a:rPr lang="en-CA" dirty="0" smtClean="0"/>
              <a:t>your bluff; </a:t>
            </a:r>
            <a:r>
              <a:rPr lang="en-CA" dirty="0"/>
              <a:t>they don’t believe IT is the “software deal” center any </a:t>
            </a:r>
            <a:r>
              <a:rPr lang="en-CA" dirty="0" smtClean="0"/>
              <a:t>longer</a:t>
            </a:r>
            <a:endParaRPr lang="en-CA" dirty="0"/>
          </a:p>
        </p:txBody>
      </p:sp>
      <p:sp>
        <p:nvSpPr>
          <p:cNvPr id="3" name="Rectangle 2"/>
          <p:cNvSpPr/>
          <p:nvPr/>
        </p:nvSpPr>
        <p:spPr>
          <a:xfrm>
            <a:off x="767808" y="1118725"/>
            <a:ext cx="2820605" cy="4983031"/>
          </a:xfrm>
          <a:prstGeom prst="rect">
            <a:avLst/>
          </a:prstGeom>
        </p:spPr>
        <p:txBody>
          <a:bodyPr wrap="square">
            <a:spAutoFit/>
          </a:bodyPr>
          <a:lstStyle/>
          <a:p>
            <a:pPr fontAlgn="ctr">
              <a:lnSpc>
                <a:spcPct val="107000"/>
              </a:lnSpc>
              <a:tabLst>
                <a:tab pos="1371600" algn="l"/>
              </a:tabLst>
            </a:pPr>
            <a:r>
              <a:rPr lang="en-CA" sz="1350" dirty="0">
                <a:latin typeface="Arial" panose="020B0604020202020204" pitchFamily="34" charset="0"/>
                <a:ea typeface="Times New Roman" panose="02020603050405020304" pitchFamily="18" charset="0"/>
                <a:cs typeface="Arial" panose="020B0604020202020204" pitchFamily="34" charset="0"/>
              </a:rPr>
              <a:t>When dealing with SaaS vendors, you are playing the vendor’s game. You are facing a worthy opponent who:</a:t>
            </a:r>
          </a:p>
          <a:p>
            <a:pPr fontAlgn="ctr">
              <a:lnSpc>
                <a:spcPct val="107000"/>
              </a:lnSpc>
              <a:tabLst>
                <a:tab pos="1371600" algn="l"/>
              </a:tabLst>
            </a:pPr>
            <a:endParaRPr lang="en-CA" sz="135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350" b="1" dirty="0">
                <a:latin typeface="Arial" panose="020B0604020202020204" pitchFamily="34" charset="0"/>
                <a:ea typeface="Times New Roman" panose="02020603050405020304" pitchFamily="18" charset="0"/>
                <a:cs typeface="Arial" panose="020B0604020202020204" pitchFamily="34" charset="0"/>
              </a:rPr>
              <a:t>Works full-time selling products within a relatively new subscription business </a:t>
            </a:r>
            <a:r>
              <a:rPr lang="en-CA" sz="1350" b="1" dirty="0" smtClean="0">
                <a:latin typeface="Arial" panose="020B0604020202020204" pitchFamily="34" charset="0"/>
                <a:ea typeface="Times New Roman" panose="02020603050405020304" pitchFamily="18" charset="0"/>
                <a:cs typeface="Arial" panose="020B0604020202020204" pitchFamily="34" charset="0"/>
              </a:rPr>
              <a:t>model. </a:t>
            </a:r>
            <a:r>
              <a:rPr lang="en-CA" sz="1350" dirty="0">
                <a:latin typeface="Arial" panose="020B0604020202020204" pitchFamily="34" charset="0"/>
                <a:ea typeface="Times New Roman" panose="02020603050405020304" pitchFamily="18" charset="0"/>
                <a:cs typeface="Arial" panose="020B0604020202020204" pitchFamily="34" charset="0"/>
              </a:rPr>
              <a:t>The vendor understands </a:t>
            </a:r>
            <a:r>
              <a:rPr lang="en-CA" sz="1350" dirty="0" smtClean="0">
                <a:latin typeface="Arial" panose="020B0604020202020204" pitchFamily="34" charset="0"/>
                <a:ea typeface="Times New Roman" panose="02020603050405020304" pitchFamily="18" charset="0"/>
                <a:cs typeface="Arial" panose="020B0604020202020204" pitchFamily="34" charset="0"/>
              </a:rPr>
              <a:t>its product </a:t>
            </a:r>
            <a:r>
              <a:rPr lang="en-CA" sz="1350" dirty="0">
                <a:latin typeface="Arial" panose="020B0604020202020204" pitchFamily="34" charset="0"/>
                <a:ea typeface="Times New Roman" panose="02020603050405020304" pitchFamily="18" charset="0"/>
                <a:cs typeface="Arial" panose="020B0604020202020204" pitchFamily="34" charset="0"/>
              </a:rPr>
              <a:t>– and how to license it – much better than you do.</a:t>
            </a:r>
          </a:p>
          <a:p>
            <a:pPr fontAlgn="ctr">
              <a:lnSpc>
                <a:spcPct val="107000"/>
              </a:lnSpc>
              <a:tabLst>
                <a:tab pos="1828800" algn="l"/>
              </a:tabLst>
            </a:pPr>
            <a:endParaRPr lang="en-CA" sz="135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350" b="1" dirty="0">
                <a:latin typeface="Arial" panose="020B0604020202020204" pitchFamily="34" charset="0"/>
                <a:ea typeface="Times New Roman" panose="02020603050405020304" pitchFamily="18" charset="0"/>
                <a:cs typeface="Arial" panose="020B0604020202020204" pitchFamily="34" charset="0"/>
              </a:rPr>
              <a:t>Has been highly trained. </a:t>
            </a:r>
            <a:r>
              <a:rPr lang="en-CA" sz="1350" dirty="0">
                <a:latin typeface="Arial" panose="020B0604020202020204" pitchFamily="34" charset="0"/>
                <a:ea typeface="Times New Roman" panose="02020603050405020304" pitchFamily="18" charset="0"/>
                <a:cs typeface="Arial" panose="020B0604020202020204" pitchFamily="34" charset="0"/>
              </a:rPr>
              <a:t>As a full-time salesperson, your vendor has been taught how to negotiate and </a:t>
            </a:r>
            <a:r>
              <a:rPr lang="en-CA" sz="1350" dirty="0" smtClean="0">
                <a:latin typeface="Arial" panose="020B0604020202020204" pitchFamily="34" charset="0"/>
                <a:ea typeface="Times New Roman" panose="02020603050405020304" pitchFamily="18" charset="0"/>
                <a:cs typeface="Arial" panose="020B0604020202020204" pitchFamily="34" charset="0"/>
              </a:rPr>
              <a:t>close </a:t>
            </a:r>
            <a:r>
              <a:rPr lang="en-CA" sz="1350" dirty="0">
                <a:latin typeface="Arial" panose="020B0604020202020204" pitchFamily="34" charset="0"/>
                <a:ea typeface="Times New Roman" panose="02020603050405020304" pitchFamily="18" charset="0"/>
                <a:cs typeface="Arial" panose="020B0604020202020204" pitchFamily="34" charset="0"/>
              </a:rPr>
              <a:t>a sale. </a:t>
            </a:r>
          </a:p>
          <a:p>
            <a:pPr fontAlgn="ctr">
              <a:lnSpc>
                <a:spcPct val="107000"/>
              </a:lnSpc>
              <a:tabLst>
                <a:tab pos="1828800" algn="l"/>
              </a:tabLst>
            </a:pPr>
            <a:endParaRPr lang="en-CA" sz="1350" dirty="0">
              <a:latin typeface="Arial" panose="020B0604020202020204" pitchFamily="34" charset="0"/>
              <a:ea typeface="Calibri" panose="020F0502020204030204" pitchFamily="34" charset="0"/>
              <a:cs typeface="Arial" panose="020B0604020202020204" pitchFamily="34" charset="0"/>
            </a:endParaRPr>
          </a:p>
          <a:p>
            <a:pPr fontAlgn="ctr">
              <a:lnSpc>
                <a:spcPct val="107000"/>
              </a:lnSpc>
              <a:tabLst>
                <a:tab pos="1828800" algn="l"/>
              </a:tabLst>
            </a:pPr>
            <a:r>
              <a:rPr lang="en-CA" sz="1350" b="1" dirty="0">
                <a:latin typeface="Arial" panose="020B0604020202020204" pitchFamily="34" charset="0"/>
                <a:ea typeface="Times New Roman" panose="02020603050405020304" pitchFamily="18" charset="0"/>
                <a:cs typeface="Arial" panose="020B0604020202020204" pitchFamily="34" charset="0"/>
              </a:rPr>
              <a:t>Possesses a large support team.</a:t>
            </a:r>
            <a:r>
              <a:rPr lang="en-CA" sz="1350" dirty="0">
                <a:latin typeface="Arial" panose="020B0604020202020204" pitchFamily="34" charset="0"/>
                <a:ea typeface="Times New Roman" panose="02020603050405020304" pitchFamily="18" charset="0"/>
                <a:cs typeface="Arial" panose="020B0604020202020204" pitchFamily="34" charset="0"/>
              </a:rPr>
              <a:t> It’s easy for </a:t>
            </a:r>
            <a:r>
              <a:rPr lang="en-CA" sz="1350" dirty="0" smtClean="0">
                <a:latin typeface="Arial" panose="020B0604020202020204" pitchFamily="34" charset="0"/>
                <a:ea typeface="Times New Roman" panose="02020603050405020304" pitchFamily="18" charset="0"/>
                <a:cs typeface="Arial" panose="020B0604020202020204" pitchFamily="34" charset="0"/>
              </a:rPr>
              <a:t>vendors to </a:t>
            </a:r>
            <a:r>
              <a:rPr lang="en-CA" sz="1350" dirty="0">
                <a:latin typeface="Arial" panose="020B0604020202020204" pitchFamily="34" charset="0"/>
                <a:ea typeface="Times New Roman" panose="02020603050405020304" pitchFamily="18" charset="0"/>
                <a:cs typeface="Arial" panose="020B0604020202020204" pitchFamily="34" charset="0"/>
              </a:rPr>
              <a:t>show the immediate business benefits of SaaS, but avoid the </a:t>
            </a:r>
            <a:r>
              <a:rPr lang="en-CA" sz="1350" dirty="0" smtClean="0">
                <a:latin typeface="Arial" panose="020B0604020202020204" pitchFamily="34" charset="0"/>
                <a:ea typeface="Times New Roman" panose="02020603050405020304" pitchFamily="18" charset="0"/>
                <a:cs typeface="Arial" panose="020B0604020202020204" pitchFamily="34" charset="0"/>
              </a:rPr>
              <a:t>long-term </a:t>
            </a:r>
            <a:r>
              <a:rPr lang="en-CA" sz="1350" dirty="0">
                <a:latin typeface="Arial" panose="020B0604020202020204" pitchFamily="34" charset="0"/>
                <a:ea typeface="Times New Roman" panose="02020603050405020304" pitchFamily="18" charset="0"/>
                <a:cs typeface="Arial" panose="020B0604020202020204" pitchFamily="34" charset="0"/>
              </a:rPr>
              <a:t>cost </a:t>
            </a:r>
            <a:r>
              <a:rPr lang="en-CA" sz="1350" dirty="0" smtClean="0">
                <a:latin typeface="Arial" panose="020B0604020202020204" pitchFamily="34" charset="0"/>
                <a:ea typeface="Times New Roman" panose="02020603050405020304" pitchFamily="18" charset="0"/>
                <a:cs typeface="Arial" panose="020B0604020202020204" pitchFamily="34" charset="0"/>
              </a:rPr>
              <a:t>discussion.</a:t>
            </a:r>
            <a:endParaRPr lang="en-CA" sz="135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4576682" y="4728593"/>
            <a:ext cx="4345558" cy="1673279"/>
          </a:xfrm>
          <a:prstGeom prst="rect">
            <a:avLst/>
          </a:prstGeom>
        </p:spPr>
        <p:txBody>
          <a:bodyPr wrap="square">
            <a:spAutoFit/>
          </a:bodyPr>
          <a:lstStyle/>
          <a:p>
            <a:pPr fontAlgn="ctr">
              <a:lnSpc>
                <a:spcPct val="107000"/>
              </a:lnSpc>
              <a:tabLst>
                <a:tab pos="2286000" algn="l"/>
              </a:tabLst>
            </a:pPr>
            <a:r>
              <a:rPr lang="en-CA" sz="1200" b="1" dirty="0" smtClean="0">
                <a:latin typeface="Arial" panose="020B0604020202020204" pitchFamily="34" charset="0"/>
                <a:ea typeface="Times New Roman" panose="02020603050405020304" pitchFamily="18" charset="0"/>
                <a:cs typeface="Arial" panose="020B0604020202020204" pitchFamily="34" charset="0"/>
              </a:rPr>
              <a:t>Divide </a:t>
            </a:r>
            <a:r>
              <a:rPr lang="en-CA" sz="1200" b="1" dirty="0">
                <a:latin typeface="Arial" panose="020B0604020202020204" pitchFamily="34" charset="0"/>
                <a:ea typeface="Times New Roman" panose="02020603050405020304" pitchFamily="18" charset="0"/>
                <a:cs typeface="Arial" panose="020B0604020202020204" pitchFamily="34" charset="0"/>
              </a:rPr>
              <a:t>and </a:t>
            </a:r>
            <a:r>
              <a:rPr lang="en-CA" sz="1200" b="1" dirty="0" smtClean="0">
                <a:latin typeface="Arial" panose="020B0604020202020204" pitchFamily="34" charset="0"/>
                <a:ea typeface="Times New Roman" panose="02020603050405020304" pitchFamily="18" charset="0"/>
                <a:cs typeface="Arial" panose="020B0604020202020204" pitchFamily="34" charset="0"/>
              </a:rPr>
              <a:t>Conquer. </a:t>
            </a:r>
            <a:r>
              <a:rPr lang="en-CA" sz="1200" dirty="0" smtClean="0">
                <a:latin typeface="Arial" panose="020B0604020202020204" pitchFamily="34" charset="0"/>
                <a:ea typeface="Times New Roman" panose="02020603050405020304" pitchFamily="18" charset="0"/>
                <a:cs typeface="Arial" panose="020B0604020202020204" pitchFamily="34" charset="0"/>
              </a:rPr>
              <a:t>Vendors will engage with different stakeholders within the organization, dividing the team.</a:t>
            </a:r>
          </a:p>
          <a:p>
            <a:pPr fontAlgn="ctr">
              <a:lnSpc>
                <a:spcPct val="107000"/>
              </a:lnSpc>
              <a:tabLst>
                <a:tab pos="2286000" algn="l"/>
              </a:tabLst>
            </a:pPr>
            <a:endParaRPr lang="en-CA" sz="1200" dirty="0" smtClean="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r>
              <a:rPr lang="en-CA" sz="1200" b="1" dirty="0" smtClean="0">
                <a:latin typeface="Arial" panose="020B0604020202020204" pitchFamily="34" charset="0"/>
                <a:ea typeface="Times New Roman" panose="02020603050405020304" pitchFamily="18" charset="0"/>
                <a:cs typeface="Arial" panose="020B0604020202020204" pitchFamily="34" charset="0"/>
              </a:rPr>
              <a:t>Land and Expand. </a:t>
            </a:r>
            <a:r>
              <a:rPr lang="en-CA" sz="1200" dirty="0">
                <a:latin typeface="Arial" panose="020B0604020202020204" pitchFamily="34" charset="0"/>
                <a:ea typeface="Times New Roman" panose="02020603050405020304" pitchFamily="18" charset="0"/>
                <a:cs typeface="Arial" panose="020B0604020202020204" pitchFamily="34" charset="0"/>
              </a:rPr>
              <a:t>Will offer enticing, </a:t>
            </a:r>
            <a:r>
              <a:rPr lang="en-CA" sz="1200" dirty="0" smtClean="0">
                <a:latin typeface="Arial" panose="020B0604020202020204" pitchFamily="34" charset="0"/>
                <a:ea typeface="Times New Roman" panose="02020603050405020304" pitchFamily="18" charset="0"/>
                <a:cs typeface="Arial" panose="020B0604020202020204" pitchFamily="34" charset="0"/>
              </a:rPr>
              <a:t>low-risk/low-cost </a:t>
            </a:r>
            <a:r>
              <a:rPr lang="en-CA" sz="1200" dirty="0">
                <a:latin typeface="Arial" panose="020B0604020202020204" pitchFamily="34" charset="0"/>
                <a:ea typeface="Times New Roman" panose="02020603050405020304" pitchFamily="18" charset="0"/>
                <a:cs typeface="Arial" panose="020B0604020202020204" pitchFamily="34" charset="0"/>
              </a:rPr>
              <a:t>options to start using the </a:t>
            </a:r>
            <a:r>
              <a:rPr lang="en-CA" sz="1200" dirty="0" smtClean="0">
                <a:latin typeface="Arial" panose="020B0604020202020204" pitchFamily="34" charset="0"/>
                <a:ea typeface="Times New Roman" panose="02020603050405020304" pitchFamily="18" charset="0"/>
                <a:cs typeface="Arial" panose="020B0604020202020204" pitchFamily="34" charset="0"/>
              </a:rPr>
              <a:t>product.</a:t>
            </a:r>
            <a:endParaRPr lang="en-CA" sz="1200" dirty="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endParaRPr lang="en-CA" sz="1200" b="1" dirty="0" smtClean="0">
              <a:latin typeface="Arial" panose="020B0604020202020204" pitchFamily="34" charset="0"/>
              <a:ea typeface="Times New Roman" panose="02020603050405020304" pitchFamily="18" charset="0"/>
              <a:cs typeface="Arial" panose="020B0604020202020204" pitchFamily="34" charset="0"/>
            </a:endParaRPr>
          </a:p>
          <a:p>
            <a:pPr fontAlgn="ctr">
              <a:lnSpc>
                <a:spcPct val="107000"/>
              </a:lnSpc>
              <a:tabLst>
                <a:tab pos="2286000" algn="l"/>
              </a:tabLst>
            </a:pPr>
            <a:r>
              <a:rPr lang="en-CA" sz="1200" b="1" dirty="0" smtClean="0">
                <a:latin typeface="Arial" panose="020B0604020202020204" pitchFamily="34" charset="0"/>
                <a:ea typeface="Times New Roman" panose="02020603050405020304" pitchFamily="18" charset="0"/>
                <a:cs typeface="Arial" panose="020B0604020202020204" pitchFamily="34" charset="0"/>
              </a:rPr>
              <a:t>Free trial/try </a:t>
            </a:r>
            <a:r>
              <a:rPr lang="en-CA" sz="1200" b="1" dirty="0">
                <a:latin typeface="Arial" panose="020B0604020202020204" pitchFamily="34" charset="0"/>
                <a:ea typeface="Times New Roman" panose="02020603050405020304" pitchFamily="18" charset="0"/>
                <a:cs typeface="Arial" panose="020B0604020202020204" pitchFamily="34" charset="0"/>
              </a:rPr>
              <a:t>before you </a:t>
            </a:r>
            <a:r>
              <a:rPr lang="en-CA" sz="1200" b="1" dirty="0" smtClean="0">
                <a:latin typeface="Arial" panose="020B0604020202020204" pitchFamily="34" charset="0"/>
                <a:ea typeface="Times New Roman" panose="02020603050405020304" pitchFamily="18" charset="0"/>
                <a:cs typeface="Arial" panose="020B0604020202020204" pitchFamily="34" charset="0"/>
              </a:rPr>
              <a:t>buy. </a:t>
            </a:r>
            <a:r>
              <a:rPr lang="en-CA" sz="1200" dirty="0" smtClean="0">
                <a:latin typeface="Arial" panose="020B0604020202020204" pitchFamily="34" charset="0"/>
                <a:ea typeface="Times New Roman" panose="02020603050405020304" pitchFamily="18" charset="0"/>
                <a:cs typeface="Arial" panose="020B0604020202020204" pitchFamily="34" charset="0"/>
              </a:rPr>
              <a:t>May contain auto sign-up terms.</a:t>
            </a:r>
            <a:endParaRPr lang="en-CA" sz="1200" b="1" dirty="0">
              <a:latin typeface="Arial" panose="020B0604020202020204" pitchFamily="34" charset="0"/>
              <a:ea typeface="Calibri" panose="020F050202020403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76088" y="1140853"/>
            <a:ext cx="4341316" cy="2899930"/>
          </a:xfrm>
          <a:prstGeom prst="rect">
            <a:avLst/>
          </a:prstGeom>
          <a:noFill/>
          <a:extLst>
            <a:ext uri="{909E8E84-426E-40DD-AFC4-6F175D3DCCD1}">
              <a14:hiddenFill xmlns:a14="http://schemas.microsoft.com/office/drawing/2010/main">
                <a:solidFill>
                  <a:srgbClr val="FFFFFF"/>
                </a:solidFill>
              </a14:hiddenFill>
            </a:ext>
          </a:extLst>
        </p:spPr>
      </p:pic>
      <p:sp>
        <p:nvSpPr>
          <p:cNvPr id="15" name="Oval 145407"/>
          <p:cNvSpPr/>
          <p:nvPr/>
        </p:nvSpPr>
        <p:spPr>
          <a:xfrm>
            <a:off x="4176088" y="4758689"/>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16" name="Oval 145407"/>
          <p:cNvSpPr/>
          <p:nvPr/>
        </p:nvSpPr>
        <p:spPr>
          <a:xfrm>
            <a:off x="4176088" y="534048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17" name="Oval 145407"/>
          <p:cNvSpPr/>
          <p:nvPr/>
        </p:nvSpPr>
        <p:spPr>
          <a:xfrm>
            <a:off x="4189082" y="5907569"/>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21" name="Rectangle 20"/>
          <p:cNvSpPr/>
          <p:nvPr/>
        </p:nvSpPr>
        <p:spPr>
          <a:xfrm>
            <a:off x="3749417" y="4079431"/>
            <a:ext cx="5029808" cy="685188"/>
          </a:xfrm>
          <a:prstGeom prst="rect">
            <a:avLst/>
          </a:prstGeom>
        </p:spPr>
        <p:txBody>
          <a:bodyPr wrap="square">
            <a:spAutoFit/>
          </a:bodyPr>
          <a:lstStyle/>
          <a:p>
            <a:pPr lvl="1" fontAlgn="ctr">
              <a:lnSpc>
                <a:spcPct val="107000"/>
              </a:lnSpc>
              <a:tabLst>
                <a:tab pos="2286000" algn="l"/>
              </a:tabLst>
            </a:pPr>
            <a:r>
              <a:rPr lang="en-CA" sz="1200" dirty="0">
                <a:latin typeface="Arial" panose="020B0604020202020204" pitchFamily="34" charset="0"/>
                <a:ea typeface="Times New Roman" panose="02020603050405020304" pitchFamily="18" charset="0"/>
                <a:cs typeface="Arial" panose="020B0604020202020204" pitchFamily="34" charset="0"/>
              </a:rPr>
              <a:t>Vendors have different approaches to help make their product indispensable to an organization – sometimes </a:t>
            </a:r>
            <a:r>
              <a:rPr lang="en-CA" sz="1200" dirty="0" smtClean="0">
                <a:latin typeface="Arial" panose="020B0604020202020204" pitchFamily="34" charset="0"/>
                <a:ea typeface="Times New Roman" panose="02020603050405020304" pitchFamily="18" charset="0"/>
                <a:cs typeface="Arial" panose="020B0604020202020204" pitchFamily="34" charset="0"/>
              </a:rPr>
              <a:t>bypassing </a:t>
            </a:r>
            <a:r>
              <a:rPr lang="en-CA" sz="1200" dirty="0">
                <a:latin typeface="Arial" panose="020B0604020202020204" pitchFamily="34" charset="0"/>
                <a:ea typeface="Times New Roman" panose="02020603050405020304" pitchFamily="18" charset="0"/>
                <a:cs typeface="Arial" panose="020B0604020202020204" pitchFamily="34" charset="0"/>
              </a:rPr>
              <a:t>IT completely. </a:t>
            </a:r>
          </a:p>
        </p:txBody>
      </p:sp>
      <p:cxnSp>
        <p:nvCxnSpPr>
          <p:cNvPr id="25" name="Straight Arrow Connector 114"/>
          <p:cNvCxnSpPr/>
          <p:nvPr/>
        </p:nvCxnSpPr>
        <p:spPr>
          <a:xfrm flipV="1">
            <a:off x="-12491" y="2773263"/>
            <a:ext cx="767808"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114"/>
          <p:cNvCxnSpPr/>
          <p:nvPr/>
        </p:nvCxnSpPr>
        <p:spPr>
          <a:xfrm flipV="1">
            <a:off x="-12491" y="3909267"/>
            <a:ext cx="767808"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114"/>
          <p:cNvCxnSpPr/>
          <p:nvPr/>
        </p:nvCxnSpPr>
        <p:spPr>
          <a:xfrm flipV="1">
            <a:off x="-5804" y="5035023"/>
            <a:ext cx="767808" cy="0"/>
          </a:xfrm>
          <a:prstGeom prst="straightConnector1">
            <a:avLst/>
          </a:prstGeom>
          <a:ln w="25400">
            <a:solidFill>
              <a:schemeClr val="accent2"/>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13081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SaaS </a:t>
            </a:r>
            <a:r>
              <a:rPr lang="en-CA" dirty="0" smtClean="0"/>
              <a:t>T&amp;Cs </a:t>
            </a:r>
            <a:r>
              <a:rPr lang="en-CA" dirty="0"/>
              <a:t>must address </a:t>
            </a:r>
            <a:r>
              <a:rPr lang="en-CA" dirty="0" smtClean="0"/>
              <a:t>the </a:t>
            </a:r>
            <a:r>
              <a:rPr lang="en-CA" dirty="0"/>
              <a:t>unique issues associated with </a:t>
            </a:r>
            <a:r>
              <a:rPr lang="en-CA" dirty="0" smtClean="0"/>
              <a:t>cloud-based solutions</a:t>
            </a:r>
            <a:endParaRPr lang="en-CA" dirty="0"/>
          </a:p>
        </p:txBody>
      </p:sp>
      <p:grpSp>
        <p:nvGrpSpPr>
          <p:cNvPr id="4" name="Group 3"/>
          <p:cNvGrpSpPr/>
          <p:nvPr/>
        </p:nvGrpSpPr>
        <p:grpSpPr>
          <a:xfrm>
            <a:off x="257174" y="2164692"/>
            <a:ext cx="2792193" cy="2550112"/>
            <a:chOff x="1801604" y="1600200"/>
            <a:chExt cx="4013616" cy="3962400"/>
          </a:xfrm>
        </p:grpSpPr>
        <p:grpSp>
          <p:nvGrpSpPr>
            <p:cNvPr id="8" name="Group 7"/>
            <p:cNvGrpSpPr/>
            <p:nvPr/>
          </p:nvGrpSpPr>
          <p:grpSpPr>
            <a:xfrm>
              <a:off x="1801604" y="1600200"/>
              <a:ext cx="4013616" cy="3962400"/>
              <a:chOff x="2949303" y="663494"/>
              <a:chExt cx="4734569" cy="4544995"/>
            </a:xfrm>
          </p:grpSpPr>
          <p:sp>
            <p:nvSpPr>
              <p:cNvPr id="10" name="Freeform 9"/>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4">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2949303" y="1045030"/>
                <a:ext cx="4724400" cy="3570643"/>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7" name="TextBox 6"/>
            <p:cNvSpPr txBox="1"/>
            <p:nvPr/>
          </p:nvSpPr>
          <p:spPr>
            <a:xfrm>
              <a:off x="2007865" y="3456119"/>
              <a:ext cx="3446074" cy="621697"/>
            </a:xfrm>
            <a:prstGeom prst="rect">
              <a:avLst/>
            </a:prstGeom>
            <a:noFill/>
          </p:spPr>
          <p:txBody>
            <a:bodyPr wrap="square" rtlCol="0">
              <a:spAutoFit/>
            </a:bodyPr>
            <a:lstStyle/>
            <a:p>
              <a:pPr algn="ctr"/>
              <a:r>
                <a:rPr lang="en-CA" sz="2000" b="1" dirty="0">
                  <a:solidFill>
                    <a:schemeClr val="bg1"/>
                  </a:solidFill>
                  <a:latin typeface="Arial" pitchFamily="34" charset="0"/>
                  <a:cs typeface="Arial" pitchFamily="34" charset="0"/>
                </a:rPr>
                <a:t>Integrations </a:t>
              </a:r>
            </a:p>
          </p:txBody>
        </p:sp>
      </p:grpSp>
      <p:grpSp>
        <p:nvGrpSpPr>
          <p:cNvPr id="14" name="Group 13"/>
          <p:cNvGrpSpPr/>
          <p:nvPr/>
        </p:nvGrpSpPr>
        <p:grpSpPr>
          <a:xfrm>
            <a:off x="3182483" y="2164692"/>
            <a:ext cx="2792183" cy="2571389"/>
            <a:chOff x="6373604" y="1600200"/>
            <a:chExt cx="4013616" cy="3962400"/>
          </a:xfrm>
        </p:grpSpPr>
        <p:grpSp>
          <p:nvGrpSpPr>
            <p:cNvPr id="15" name="Group 8"/>
            <p:cNvGrpSpPr/>
            <p:nvPr/>
          </p:nvGrpSpPr>
          <p:grpSpPr>
            <a:xfrm>
              <a:off x="6373604" y="1600200"/>
              <a:ext cx="4013616" cy="3962400"/>
              <a:chOff x="2949303" y="663494"/>
              <a:chExt cx="4734569" cy="4544995"/>
            </a:xfrm>
          </p:grpSpPr>
          <p:sp>
            <p:nvSpPr>
              <p:cNvPr id="19" name="Freeform 18"/>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19"/>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20"/>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2959451" y="1066801"/>
                <a:ext cx="4724400" cy="3570641"/>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18" name="TextBox 17"/>
            <p:cNvSpPr txBox="1"/>
            <p:nvPr/>
          </p:nvSpPr>
          <p:spPr>
            <a:xfrm>
              <a:off x="6661666" y="3339665"/>
              <a:ext cx="3446074" cy="616552"/>
            </a:xfrm>
            <a:prstGeom prst="rect">
              <a:avLst/>
            </a:prstGeom>
            <a:noFill/>
          </p:spPr>
          <p:txBody>
            <a:bodyPr wrap="square" rtlCol="0">
              <a:spAutoFit/>
            </a:bodyPr>
            <a:lstStyle/>
            <a:p>
              <a:pPr algn="ctr"/>
              <a:r>
                <a:rPr lang="en-CA" sz="20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IT Security</a:t>
              </a:r>
              <a:endParaRPr lang="en-CA" sz="20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grpSp>
      <p:grpSp>
        <p:nvGrpSpPr>
          <p:cNvPr id="23" name="Group 22"/>
          <p:cNvGrpSpPr/>
          <p:nvPr/>
        </p:nvGrpSpPr>
        <p:grpSpPr>
          <a:xfrm>
            <a:off x="6072607" y="2152478"/>
            <a:ext cx="2786197" cy="2550112"/>
            <a:chOff x="6373604" y="1600200"/>
            <a:chExt cx="4028571" cy="3962403"/>
          </a:xfrm>
          <a:solidFill>
            <a:srgbClr val="7CADD4"/>
          </a:solidFill>
        </p:grpSpPr>
        <p:grpSp>
          <p:nvGrpSpPr>
            <p:cNvPr id="24" name="Group 8"/>
            <p:cNvGrpSpPr/>
            <p:nvPr/>
          </p:nvGrpSpPr>
          <p:grpSpPr>
            <a:xfrm>
              <a:off x="6373604" y="1600200"/>
              <a:ext cx="4028571" cy="3962403"/>
              <a:chOff x="2949303" y="663494"/>
              <a:chExt cx="4752211" cy="4544995"/>
            </a:xfrm>
            <a:grpFill/>
          </p:grpSpPr>
          <p:sp>
            <p:nvSpPr>
              <p:cNvPr id="28" name="Freeform 27"/>
              <p:cNvSpPr/>
              <p:nvPr/>
            </p:nvSpPr>
            <p:spPr>
              <a:xfrm flipH="1">
                <a:off x="6831521" y="663494"/>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8"/>
              <p:cNvSpPr/>
              <p:nvPr/>
            </p:nvSpPr>
            <p:spPr>
              <a:xfrm rot="10800000">
                <a:off x="3496295" y="4761812"/>
                <a:ext cx="304800" cy="446677"/>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a:off x="2949303" y="4226922"/>
                <a:ext cx="852351" cy="740229"/>
              </a:xfrm>
              <a:custGeom>
                <a:avLst/>
                <a:gdLst>
                  <a:gd name="connsiteX0" fmla="*/ 4898 w 994409"/>
                  <a:gd name="connsiteY0" fmla="*/ 419101 h 812619"/>
                  <a:gd name="connsiteX1" fmla="*/ 857249 w 994409"/>
                  <a:gd name="connsiteY1" fmla="*/ 752203 h 812619"/>
                  <a:gd name="connsiteX2" fmla="*/ 827858 w 994409"/>
                  <a:gd name="connsiteY2" fmla="*/ 56606 h 812619"/>
                  <a:gd name="connsiteX3" fmla="*/ 4898 w 994409"/>
                  <a:gd name="connsiteY3" fmla="*/ 419101 h 812619"/>
                  <a:gd name="connsiteX0" fmla="*/ 0 w 989511"/>
                  <a:gd name="connsiteY0" fmla="*/ 362495 h 756013"/>
                  <a:gd name="connsiteX1" fmla="*/ 852351 w 989511"/>
                  <a:gd name="connsiteY1" fmla="*/ 695597 h 756013"/>
                  <a:gd name="connsiteX2" fmla="*/ 822960 w 989511"/>
                  <a:gd name="connsiteY2" fmla="*/ 0 h 756013"/>
                  <a:gd name="connsiteX3" fmla="*/ 0 w 989511"/>
                  <a:gd name="connsiteY3" fmla="*/ 362495 h 756013"/>
                  <a:gd name="connsiteX0" fmla="*/ 0 w 852351"/>
                  <a:gd name="connsiteY0" fmla="*/ 362495 h 756013"/>
                  <a:gd name="connsiteX1" fmla="*/ 852351 w 852351"/>
                  <a:gd name="connsiteY1" fmla="*/ 695597 h 756013"/>
                  <a:gd name="connsiteX2" fmla="*/ 822960 w 852351"/>
                  <a:gd name="connsiteY2" fmla="*/ 0 h 756013"/>
                  <a:gd name="connsiteX3" fmla="*/ 0 w 852351"/>
                  <a:gd name="connsiteY3" fmla="*/ 362495 h 756013"/>
                  <a:gd name="connsiteX0" fmla="*/ 0 w 852351"/>
                  <a:gd name="connsiteY0" fmla="*/ 362495 h 695597"/>
                  <a:gd name="connsiteX1" fmla="*/ 852351 w 852351"/>
                  <a:gd name="connsiteY1" fmla="*/ 695597 h 695597"/>
                  <a:gd name="connsiteX2" fmla="*/ 822960 w 852351"/>
                  <a:gd name="connsiteY2" fmla="*/ 0 h 695597"/>
                  <a:gd name="connsiteX3" fmla="*/ 0 w 852351"/>
                  <a:gd name="connsiteY3" fmla="*/ 362495 h 695597"/>
                  <a:gd name="connsiteX0" fmla="*/ 0 w 852351"/>
                  <a:gd name="connsiteY0" fmla="*/ 388621 h 721723"/>
                  <a:gd name="connsiteX1" fmla="*/ 852351 w 852351"/>
                  <a:gd name="connsiteY1" fmla="*/ 721723 h 721723"/>
                  <a:gd name="connsiteX2" fmla="*/ 832757 w 852351"/>
                  <a:gd name="connsiteY2" fmla="*/ 0 h 721723"/>
                  <a:gd name="connsiteX3" fmla="*/ 0 w 852351"/>
                  <a:gd name="connsiteY3" fmla="*/ 388621 h 721723"/>
                  <a:gd name="connsiteX0" fmla="*/ 0 w 852351"/>
                  <a:gd name="connsiteY0" fmla="*/ 407127 h 740229"/>
                  <a:gd name="connsiteX1" fmla="*/ 852351 w 852351"/>
                  <a:gd name="connsiteY1" fmla="*/ 740229 h 740229"/>
                  <a:gd name="connsiteX2" fmla="*/ 845231 w 852351"/>
                  <a:gd name="connsiteY2" fmla="*/ 0 h 740229"/>
                  <a:gd name="connsiteX3" fmla="*/ 0 w 852351"/>
                  <a:gd name="connsiteY3" fmla="*/ 407127 h 740229"/>
                </a:gdLst>
                <a:ahLst/>
                <a:cxnLst>
                  <a:cxn ang="0">
                    <a:pos x="connsiteX0" y="connsiteY0"/>
                  </a:cxn>
                  <a:cxn ang="0">
                    <a:pos x="connsiteX1" y="connsiteY1"/>
                  </a:cxn>
                  <a:cxn ang="0">
                    <a:pos x="connsiteX2" y="connsiteY2"/>
                  </a:cxn>
                  <a:cxn ang="0">
                    <a:pos x="connsiteX3" y="connsiteY3"/>
                  </a:cxn>
                </a:cxnLst>
                <a:rect l="l" t="t" r="r" b="b"/>
                <a:pathLst>
                  <a:path w="852351" h="740229">
                    <a:moveTo>
                      <a:pt x="0" y="407127"/>
                    </a:moveTo>
                    <a:lnTo>
                      <a:pt x="852351" y="740229"/>
                    </a:lnTo>
                    <a:cubicBezTo>
                      <a:pt x="849978" y="493486"/>
                      <a:pt x="847604" y="246743"/>
                      <a:pt x="845231" y="0"/>
                    </a:cubicBezTo>
                    <a:lnTo>
                      <a:pt x="0" y="407127"/>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30"/>
              <p:cNvSpPr/>
              <p:nvPr/>
            </p:nvSpPr>
            <p:spPr>
              <a:xfrm>
                <a:off x="2977115" y="1066799"/>
                <a:ext cx="4724399" cy="3570643"/>
              </a:xfrm>
              <a:custGeom>
                <a:avLst/>
                <a:gdLst>
                  <a:gd name="connsiteX0" fmla="*/ 0 w 4724400"/>
                  <a:gd name="connsiteY0" fmla="*/ 0 h 2362200"/>
                  <a:gd name="connsiteX1" fmla="*/ 4724400 w 4724400"/>
                  <a:gd name="connsiteY1" fmla="*/ 0 h 2362200"/>
                  <a:gd name="connsiteX2" fmla="*/ 4724400 w 4724400"/>
                  <a:gd name="connsiteY2" fmla="*/ 2362200 h 2362200"/>
                  <a:gd name="connsiteX3" fmla="*/ 0 w 4724400"/>
                  <a:gd name="connsiteY3" fmla="*/ 2362200 h 2362200"/>
                  <a:gd name="connsiteX4" fmla="*/ 0 w 4724400"/>
                  <a:gd name="connsiteY4" fmla="*/ 0 h 2362200"/>
                  <a:gd name="connsiteX0" fmla="*/ 0 w 4724400"/>
                  <a:gd name="connsiteY0" fmla="*/ 685800 h 3048000"/>
                  <a:gd name="connsiteX1" fmla="*/ 4724400 w 4724400"/>
                  <a:gd name="connsiteY1" fmla="*/ 0 h 3048000"/>
                  <a:gd name="connsiteX2" fmla="*/ 4724400 w 4724400"/>
                  <a:gd name="connsiteY2" fmla="*/ 3048000 h 3048000"/>
                  <a:gd name="connsiteX3" fmla="*/ 0 w 4724400"/>
                  <a:gd name="connsiteY3" fmla="*/ 3048000 h 3048000"/>
                  <a:gd name="connsiteX4" fmla="*/ 0 w 4724400"/>
                  <a:gd name="connsiteY4" fmla="*/ 685800 h 3048000"/>
                  <a:gd name="connsiteX0" fmla="*/ 0 w 4724400"/>
                  <a:gd name="connsiteY0" fmla="*/ 685800 h 3048000"/>
                  <a:gd name="connsiteX1" fmla="*/ 4724400 w 4724400"/>
                  <a:gd name="connsiteY1" fmla="*/ 0 h 3048000"/>
                  <a:gd name="connsiteX2" fmla="*/ 4724400 w 4724400"/>
                  <a:gd name="connsiteY2" fmla="*/ 2362200 h 3048000"/>
                  <a:gd name="connsiteX3" fmla="*/ 0 w 4724400"/>
                  <a:gd name="connsiteY3" fmla="*/ 3048000 h 3048000"/>
                  <a:gd name="connsiteX4" fmla="*/ 0 w 4724400"/>
                  <a:gd name="connsiteY4" fmla="*/ 68580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400" h="3048000">
                    <a:moveTo>
                      <a:pt x="0" y="685800"/>
                    </a:moveTo>
                    <a:lnTo>
                      <a:pt x="4724400" y="0"/>
                    </a:lnTo>
                    <a:lnTo>
                      <a:pt x="4724400" y="2362200"/>
                    </a:lnTo>
                    <a:lnTo>
                      <a:pt x="0" y="3048000"/>
                    </a:lnTo>
                    <a:lnTo>
                      <a:pt x="0" y="6858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a:endParaRPr lang="en-US" dirty="0"/>
              </a:p>
            </p:txBody>
          </p:sp>
        </p:grpSp>
        <p:sp>
          <p:nvSpPr>
            <p:cNvPr id="27" name="TextBox 26"/>
            <p:cNvSpPr txBox="1"/>
            <p:nvPr/>
          </p:nvSpPr>
          <p:spPr>
            <a:xfrm>
              <a:off x="6734883" y="3269226"/>
              <a:ext cx="3446073" cy="1099924"/>
            </a:xfrm>
            <a:prstGeom prst="rect">
              <a:avLst/>
            </a:prstGeom>
            <a:grpFill/>
          </p:spPr>
          <p:txBody>
            <a:bodyPr wrap="square" rtlCol="0">
              <a:spAutoFit/>
            </a:bodyPr>
            <a:lstStyle/>
            <a:p>
              <a:pPr lvl="0" algn="ctr"/>
              <a:r>
                <a:rPr lang="en-CA" sz="2000" b="1" dirty="0">
                  <a:solidFill>
                    <a:schemeClr val="bg1"/>
                  </a:solidFill>
                  <a:latin typeface="Arial" panose="020B0604020202020204" pitchFamily="34" charset="0"/>
                  <a:ea typeface="Times New Roman" panose="02020603050405020304" pitchFamily="18" charset="0"/>
                  <a:cs typeface="Arial" panose="020B0604020202020204" pitchFamily="34" charset="0"/>
                </a:rPr>
                <a:t>Data </a:t>
              </a:r>
              <a:r>
                <a:rPr lang="en-CA" sz="20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Management and Privacy </a:t>
              </a:r>
              <a:endParaRPr lang="en-CA" sz="2000" b="1" dirty="0">
                <a:solidFill>
                  <a:schemeClr val="bg1"/>
                </a:solidFill>
                <a:latin typeface="Arial" panose="020B0604020202020204" pitchFamily="34" charset="0"/>
                <a:cs typeface="Arial" panose="020B0604020202020204" pitchFamily="34" charset="0"/>
              </a:endParaRPr>
            </a:p>
          </p:txBody>
        </p:sp>
      </p:grpSp>
      <p:sp>
        <p:nvSpPr>
          <p:cNvPr id="32" name="TextBox 31"/>
          <p:cNvSpPr txBox="1"/>
          <p:nvPr/>
        </p:nvSpPr>
        <p:spPr>
          <a:xfrm flipH="1">
            <a:off x="300170" y="4871739"/>
            <a:ext cx="2743200" cy="1384995"/>
          </a:xfrm>
          <a:prstGeom prst="rect">
            <a:avLst/>
          </a:prstGeom>
          <a:noFill/>
        </p:spPr>
        <p:txBody>
          <a:bodyPr wrap="square" rtlCol="0">
            <a:spAutoFit/>
          </a:bodyPr>
          <a:lstStyle/>
          <a:p>
            <a:pPr algn="ctr"/>
            <a:r>
              <a:rPr lang="en-CA" sz="1400" dirty="0"/>
              <a:t>If you anticipate any integrations with </a:t>
            </a:r>
            <a:r>
              <a:rPr lang="en-CA" sz="1400" dirty="0" smtClean="0"/>
              <a:t>third-party </a:t>
            </a:r>
            <a:r>
              <a:rPr lang="en-CA" sz="1400" dirty="0"/>
              <a:t>software or systems, make sure this is addressed up front. If not, this can result in significant spend for the organization. </a:t>
            </a:r>
            <a:endParaRPr lang="en-US" sz="1400" dirty="0"/>
          </a:p>
        </p:txBody>
      </p:sp>
      <p:sp>
        <p:nvSpPr>
          <p:cNvPr id="33" name="TextBox 32"/>
          <p:cNvSpPr txBox="1"/>
          <p:nvPr/>
        </p:nvSpPr>
        <p:spPr>
          <a:xfrm flipH="1">
            <a:off x="3182483" y="4876074"/>
            <a:ext cx="2743200" cy="1384995"/>
          </a:xfrm>
          <a:prstGeom prst="rect">
            <a:avLst/>
          </a:prstGeom>
          <a:noFill/>
        </p:spPr>
        <p:txBody>
          <a:bodyPr wrap="square" rtlCol="0">
            <a:spAutoFit/>
          </a:bodyPr>
          <a:lstStyle/>
          <a:p>
            <a:pPr algn="ctr"/>
            <a:r>
              <a:rPr lang="en-CA" sz="1400" dirty="0"/>
              <a:t>An increasingly serious issue, ensure that your provider will keep your organization’s data secure, according to industry and organizational </a:t>
            </a:r>
            <a:r>
              <a:rPr lang="en-CA" sz="1400" dirty="0" smtClean="0"/>
              <a:t>IT </a:t>
            </a:r>
            <a:r>
              <a:rPr lang="en-CA" sz="1400" dirty="0"/>
              <a:t>s</a:t>
            </a:r>
            <a:r>
              <a:rPr lang="en-CA" sz="1400" dirty="0" smtClean="0"/>
              <a:t>ecurity </a:t>
            </a:r>
            <a:r>
              <a:rPr lang="en-CA" sz="1400" dirty="0"/>
              <a:t>standards. </a:t>
            </a:r>
            <a:endParaRPr lang="en-US" sz="1400" dirty="0"/>
          </a:p>
        </p:txBody>
      </p:sp>
      <p:sp>
        <p:nvSpPr>
          <p:cNvPr id="34" name="TextBox 33"/>
          <p:cNvSpPr txBox="1"/>
          <p:nvPr/>
        </p:nvSpPr>
        <p:spPr>
          <a:xfrm flipH="1">
            <a:off x="6026123" y="4870213"/>
            <a:ext cx="2822338" cy="1384995"/>
          </a:xfrm>
          <a:prstGeom prst="rect">
            <a:avLst/>
          </a:prstGeom>
          <a:noFill/>
        </p:spPr>
        <p:txBody>
          <a:bodyPr wrap="square" rtlCol="0">
            <a:spAutoFit/>
          </a:bodyPr>
          <a:lstStyle/>
          <a:p>
            <a:pPr algn="ctr"/>
            <a:r>
              <a:rPr lang="en-CA" sz="1400" dirty="0"/>
              <a:t>Your contract should make it clear who owns any data in the system, and how it will be returned to you upon termination. Otherwise, you risk corrupting or losing essential data. </a:t>
            </a:r>
            <a:endParaRPr lang="en-US" sz="1400" dirty="0"/>
          </a:p>
        </p:txBody>
      </p:sp>
      <p:sp>
        <p:nvSpPr>
          <p:cNvPr id="38" name="TextBox 37"/>
          <p:cNvSpPr txBox="1"/>
          <p:nvPr/>
        </p:nvSpPr>
        <p:spPr>
          <a:xfrm>
            <a:off x="634955" y="1244009"/>
            <a:ext cx="7584012" cy="923330"/>
          </a:xfrm>
          <a:prstGeom prst="rect">
            <a:avLst/>
          </a:prstGeom>
        </p:spPr>
        <p:txBody>
          <a:bodyPr wrap="square" rtlCol="0">
            <a:spAutoFit/>
          </a:bodyPr>
          <a:lstStyle/>
          <a:p>
            <a:pPr algn="ctr"/>
            <a:r>
              <a:rPr lang="en-CA" b="1" dirty="0" smtClean="0"/>
              <a:t>Price isn’t the only thing that affects the bottom line. </a:t>
            </a:r>
          </a:p>
          <a:p>
            <a:pPr algn="ctr"/>
            <a:r>
              <a:rPr lang="en-CA" b="1" dirty="0" smtClean="0"/>
              <a:t>Negotiating the terms and conditions in an agreement must take into account: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559" y="2866612"/>
            <a:ext cx="447787" cy="447787"/>
          </a:xfrm>
          <a:prstGeom prst="rect">
            <a:avLst/>
          </a:prstGeom>
        </p:spPr>
      </p:pic>
      <p:pic>
        <p:nvPicPr>
          <p:cNvPr id="39" name="Picture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7667" y="2847095"/>
            <a:ext cx="447787" cy="447787"/>
          </a:xfrm>
          <a:prstGeom prst="rect">
            <a:avLst/>
          </a:prstGeom>
        </p:spPr>
      </p:pic>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0245" y="2763511"/>
            <a:ext cx="447787" cy="447787"/>
          </a:xfrm>
          <a:prstGeom prst="rect">
            <a:avLst/>
          </a:prstGeom>
        </p:spPr>
      </p:pic>
      <p:grpSp>
        <p:nvGrpSpPr>
          <p:cNvPr id="35" name="Group 34"/>
          <p:cNvGrpSpPr/>
          <p:nvPr/>
        </p:nvGrpSpPr>
        <p:grpSpPr>
          <a:xfrm>
            <a:off x="0" y="6422955"/>
            <a:ext cx="9144000" cy="437555"/>
            <a:chOff x="0" y="6422955"/>
            <a:chExt cx="9144000" cy="437555"/>
          </a:xfrm>
        </p:grpSpPr>
        <p:pic>
          <p:nvPicPr>
            <p:cNvPr id="3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93794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276629" y="4269388"/>
            <a:ext cx="2216398" cy="1816536"/>
          </a:xfrm>
          <a:prstGeom prst="rect">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Isosceles Triangle 44"/>
          <p:cNvSpPr/>
          <p:nvPr/>
        </p:nvSpPr>
        <p:spPr>
          <a:xfrm rot="5400000">
            <a:off x="426029" y="5236780"/>
            <a:ext cx="1131789" cy="1443267"/>
          </a:xfrm>
          <a:prstGeom prst="triangle">
            <a:avLst>
              <a:gd name="adj" fmla="val 52054"/>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43" name="Isosceles Triangle 42"/>
          <p:cNvSpPr/>
          <p:nvPr/>
        </p:nvSpPr>
        <p:spPr>
          <a:xfrm rot="16200000">
            <a:off x="1205501" y="5236782"/>
            <a:ext cx="1131787" cy="1443265"/>
          </a:xfrm>
          <a:prstGeom prst="triangle">
            <a:avLst>
              <a:gd name="adj" fmla="val 52054"/>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8" name="Rectangle 7"/>
          <p:cNvSpPr/>
          <p:nvPr/>
        </p:nvSpPr>
        <p:spPr>
          <a:xfrm>
            <a:off x="-13506" y="1420211"/>
            <a:ext cx="9157506" cy="3057029"/>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36" name="Group 35"/>
          <p:cNvGrpSpPr/>
          <p:nvPr/>
        </p:nvGrpSpPr>
        <p:grpSpPr>
          <a:xfrm rot="10967266">
            <a:off x="505886" y="2027866"/>
            <a:ext cx="1801307" cy="1790324"/>
            <a:chOff x="3134771" y="4310805"/>
            <a:chExt cx="1801307" cy="1790324"/>
          </a:xfrm>
        </p:grpSpPr>
        <p:sp>
          <p:nvSpPr>
            <p:cNvPr id="13" name="Oval 12"/>
            <p:cNvSpPr/>
            <p:nvPr/>
          </p:nvSpPr>
          <p:spPr>
            <a:xfrm>
              <a:off x="3134771" y="4312163"/>
              <a:ext cx="1801307" cy="178761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Pie 16"/>
            <p:cNvSpPr/>
            <p:nvPr/>
          </p:nvSpPr>
          <p:spPr>
            <a:xfrm rot="1356485">
              <a:off x="3139357" y="4310805"/>
              <a:ext cx="1792134" cy="1790324"/>
            </a:xfrm>
            <a:prstGeom prst="pie">
              <a:avLst>
                <a:gd name="adj1" fmla="val 0"/>
                <a:gd name="adj2" fmla="val 15742596"/>
              </a:avLst>
            </a:prstGeom>
            <a:pattFill prst="lt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 name="Pie 4"/>
            <p:cNvSpPr/>
            <p:nvPr/>
          </p:nvSpPr>
          <p:spPr>
            <a:xfrm>
              <a:off x="3134771" y="4312163"/>
              <a:ext cx="1801307" cy="1787611"/>
            </a:xfrm>
            <a:prstGeom prst="pie">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3" name="Oval 2"/>
          <p:cNvSpPr/>
          <p:nvPr/>
        </p:nvSpPr>
        <p:spPr>
          <a:xfrm>
            <a:off x="8323761" y="423333"/>
            <a:ext cx="499533" cy="4995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Reduce overall IT spend by 5% or more with effective SaaS</a:t>
            </a:r>
            <a:br>
              <a:rPr lang="en-US" dirty="0"/>
            </a:br>
            <a:r>
              <a:rPr lang="en-US" dirty="0"/>
              <a:t>contract review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3827" y="536977"/>
            <a:ext cx="279399" cy="279399"/>
          </a:xfrm>
          <a:prstGeom prst="rect">
            <a:avLst/>
          </a:prstGeom>
        </p:spPr>
      </p:pic>
      <p:sp>
        <p:nvSpPr>
          <p:cNvPr id="31" name="Rectangle 30"/>
          <p:cNvSpPr/>
          <p:nvPr/>
        </p:nvSpPr>
        <p:spPr>
          <a:xfrm>
            <a:off x="3601649" y="4687849"/>
            <a:ext cx="5211269" cy="1577996"/>
          </a:xfrm>
          <a:prstGeom prst="rect">
            <a:avLst/>
          </a:prstGeom>
        </p:spPr>
        <p:txBody>
          <a:bodyPr wrap="square">
            <a:spAutoFit/>
          </a:bodyPr>
          <a:lstStyle/>
          <a:p>
            <a:pPr>
              <a:lnSpc>
                <a:spcPct val="107000"/>
              </a:lnSpc>
              <a:spcAft>
                <a:spcPts val="800"/>
              </a:spcAft>
            </a:pPr>
            <a:r>
              <a:rPr lang="en-US" sz="1400" i="1" dirty="0" smtClean="0">
                <a:latin typeface="+mj-lt"/>
                <a:ea typeface="Calibri" panose="020F0502020204030204" pitchFamily="34" charset="0"/>
                <a:cs typeface="Times New Roman" panose="02020603050405020304" pitchFamily="18" charset="0"/>
              </a:rPr>
              <a:t>By </a:t>
            </a:r>
            <a:r>
              <a:rPr lang="en-US" sz="1400" i="1" dirty="0">
                <a:latin typeface="+mj-lt"/>
                <a:ea typeface="Calibri" panose="020F0502020204030204" pitchFamily="34" charset="0"/>
                <a:cs typeface="Times New Roman" panose="02020603050405020304" pitchFamily="18" charset="0"/>
              </a:rPr>
              <a:t>having commercially-efficient contracts, effectively managing these throughout their operational </a:t>
            </a:r>
            <a:r>
              <a:rPr lang="en-US" sz="1400" i="1" dirty="0" smtClean="0">
                <a:latin typeface="+mj-lt"/>
                <a:ea typeface="Calibri" panose="020F0502020204030204" pitchFamily="34" charset="0"/>
                <a:cs typeface="Times New Roman" panose="02020603050405020304" pitchFamily="18" charset="0"/>
              </a:rPr>
              <a:t>life, </a:t>
            </a:r>
            <a:r>
              <a:rPr lang="en-US" sz="1400" i="1" dirty="0">
                <a:latin typeface="+mj-lt"/>
                <a:ea typeface="Calibri" panose="020F0502020204030204" pitchFamily="34" charset="0"/>
                <a:cs typeface="Times New Roman" panose="02020603050405020304" pitchFamily="18" charset="0"/>
              </a:rPr>
              <a:t>and minimizing waste in business activities with suppliers, an organization can typically save between 5% to 15% of contract spend</a:t>
            </a:r>
            <a:r>
              <a:rPr lang="en-US" sz="1400" i="1" dirty="0" smtClean="0">
                <a:latin typeface="+mj-lt"/>
                <a:ea typeface="Calibri" panose="020F0502020204030204" pitchFamily="34" charset="0"/>
                <a:cs typeface="Times New Roman" panose="02020603050405020304" pitchFamily="18" charset="0"/>
              </a:rPr>
              <a:t>. </a:t>
            </a:r>
          </a:p>
          <a:p>
            <a:pPr algn="r">
              <a:lnSpc>
                <a:spcPct val="107000"/>
              </a:lnSpc>
              <a:spcAft>
                <a:spcPts val="800"/>
              </a:spcAft>
            </a:pPr>
            <a:r>
              <a:rPr lang="en-US" sz="1200" dirty="0">
                <a:ea typeface="Calibri" panose="020F0502020204030204" pitchFamily="34" charset="0"/>
                <a:cs typeface="Times New Roman" panose="02020603050405020304" pitchFamily="18" charset="0"/>
              </a:rPr>
              <a:t>–</a:t>
            </a:r>
            <a:r>
              <a:rPr lang="en-US" sz="1200" dirty="0" smtClean="0">
                <a:ea typeface="Calibri" panose="020F0502020204030204" pitchFamily="34" charset="0"/>
                <a:cs typeface="Times New Roman" panose="02020603050405020304" pitchFamily="18" charset="0"/>
              </a:rPr>
              <a:t> EY**</a:t>
            </a:r>
            <a:endParaRPr lang="en-CA" sz="1200" dirty="0">
              <a:ea typeface="Calibri" panose="020F0502020204030204" pitchFamily="34" charset="0"/>
              <a:cs typeface="Times New Roman" panose="02020603050405020304" pitchFamily="18" charset="0"/>
            </a:endParaRPr>
          </a:p>
        </p:txBody>
      </p:sp>
      <p:sp>
        <p:nvSpPr>
          <p:cNvPr id="35" name="Rectangle 34"/>
          <p:cNvSpPr/>
          <p:nvPr/>
        </p:nvSpPr>
        <p:spPr>
          <a:xfrm>
            <a:off x="2898067" y="1585167"/>
            <a:ext cx="5964916" cy="2858475"/>
          </a:xfrm>
          <a:prstGeom prst="rect">
            <a:avLst/>
          </a:prstGeom>
        </p:spPr>
        <p:txBody>
          <a:bodyPr wrap="square">
            <a:spAutoFit/>
          </a:bodyPr>
          <a:lstStyle/>
          <a:p>
            <a:pPr algn="ctr">
              <a:lnSpc>
                <a:spcPct val="107000"/>
              </a:lnSpc>
            </a:pPr>
            <a:r>
              <a:rPr lang="en-CA" sz="1400" dirty="0" smtClean="0">
                <a:latin typeface="Arial" panose="020B0604020202020204" pitchFamily="34" charset="0"/>
                <a:ea typeface="Calibri" panose="020F0502020204030204" pitchFamily="34" charset="0"/>
                <a:cs typeface="Arial" panose="020B0604020202020204" pitchFamily="34" charset="0"/>
              </a:rPr>
              <a:t>25</a:t>
            </a:r>
            <a:r>
              <a:rPr lang="en-CA" sz="1400" dirty="0">
                <a:latin typeface="Arial" panose="020B0604020202020204" pitchFamily="34" charset="0"/>
                <a:ea typeface="Calibri" panose="020F0502020204030204" pitchFamily="34" charset="0"/>
                <a:cs typeface="Arial" panose="020B0604020202020204" pitchFamily="34" charset="0"/>
              </a:rPr>
              <a:t>% of </a:t>
            </a:r>
            <a:r>
              <a:rPr lang="en-CA" sz="1400" dirty="0" smtClean="0">
                <a:latin typeface="Arial" panose="020B0604020202020204" pitchFamily="34" charset="0"/>
                <a:ea typeface="Calibri" panose="020F0502020204030204" pitchFamily="34" charset="0"/>
                <a:cs typeface="Arial" panose="020B0604020202020204" pitchFamily="34" charset="0"/>
              </a:rPr>
              <a:t>the IT budget </a:t>
            </a:r>
            <a:r>
              <a:rPr lang="en-CA" sz="1400" dirty="0">
                <a:latin typeface="Arial" panose="020B0604020202020204" pitchFamily="34" charset="0"/>
                <a:ea typeface="Calibri" panose="020F0502020204030204" pitchFamily="34" charset="0"/>
                <a:cs typeface="Arial" panose="020B0604020202020204" pitchFamily="34" charset="0"/>
              </a:rPr>
              <a:t>is spent on </a:t>
            </a:r>
            <a:r>
              <a:rPr lang="en-CA" sz="1400" dirty="0" smtClean="0">
                <a:latin typeface="Arial" panose="020B0604020202020204" pitchFamily="34" charset="0"/>
                <a:ea typeface="Calibri" panose="020F0502020204030204" pitchFamily="34" charset="0"/>
                <a:cs typeface="Arial" panose="020B0604020202020204" pitchFamily="34" charset="0"/>
              </a:rPr>
              <a:t>software.*</a:t>
            </a:r>
          </a:p>
          <a:p>
            <a:pPr algn="ctr">
              <a:lnSpc>
                <a:spcPct val="107000"/>
              </a:lnSpc>
            </a:pPr>
            <a:endParaRPr lang="en-CA" sz="1400" dirty="0" smtClean="0">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n-CA" sz="1400" dirty="0" smtClean="0">
                <a:latin typeface="Arial" panose="020B0604020202020204" pitchFamily="34" charset="0"/>
                <a:ea typeface="Calibri" panose="020F0502020204030204" pitchFamily="34" charset="0"/>
                <a:cs typeface="Arial" panose="020B0604020202020204" pitchFamily="34" charset="0"/>
              </a:rPr>
              <a:t>Contract </a:t>
            </a:r>
            <a:r>
              <a:rPr lang="en-CA" sz="1400" dirty="0">
                <a:latin typeface="Arial" panose="020B0604020202020204" pitchFamily="34" charset="0"/>
                <a:ea typeface="Calibri" panose="020F0502020204030204" pitchFamily="34" charset="0"/>
                <a:cs typeface="Arial" panose="020B0604020202020204" pitchFamily="34" charset="0"/>
              </a:rPr>
              <a:t>review and negotiation can save </a:t>
            </a:r>
            <a:r>
              <a:rPr lang="en-CA" sz="1400" dirty="0" smtClean="0">
                <a:latin typeface="Arial" panose="020B0604020202020204" pitchFamily="34" charset="0"/>
                <a:ea typeface="Calibri" panose="020F0502020204030204" pitchFamily="34" charset="0"/>
                <a:cs typeface="Arial" panose="020B0604020202020204" pitchFamily="34" charset="0"/>
              </a:rPr>
              <a:t>~20</a:t>
            </a:r>
            <a:r>
              <a:rPr lang="en-CA" sz="1400" dirty="0">
                <a:latin typeface="Arial" panose="020B0604020202020204" pitchFamily="34" charset="0"/>
                <a:ea typeface="Calibri" panose="020F0502020204030204" pitchFamily="34" charset="0"/>
                <a:cs typeface="Arial" panose="020B0604020202020204" pitchFamily="34" charset="0"/>
              </a:rPr>
              <a:t>% of the contract </a:t>
            </a:r>
            <a:r>
              <a:rPr lang="en-CA" sz="1400" dirty="0" smtClean="0">
                <a:latin typeface="Arial" panose="020B0604020202020204" pitchFamily="34" charset="0"/>
                <a:ea typeface="Calibri" panose="020F0502020204030204" pitchFamily="34" charset="0"/>
                <a:cs typeface="Arial" panose="020B0604020202020204" pitchFamily="34" charset="0"/>
              </a:rPr>
              <a:t>value.</a:t>
            </a:r>
          </a:p>
          <a:p>
            <a:pPr algn="ctr">
              <a:lnSpc>
                <a:spcPct val="107000"/>
              </a:lnSpc>
            </a:pPr>
            <a:endParaRPr lang="en-CA" sz="14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n-CA" sz="1400" dirty="0">
                <a:latin typeface="Arial" panose="020B0604020202020204" pitchFamily="34" charset="0"/>
                <a:ea typeface="Calibri" panose="020F0502020204030204" pitchFamily="34" charset="0"/>
                <a:cs typeface="Arial" panose="020B0604020202020204" pitchFamily="34" charset="0"/>
              </a:rPr>
              <a:t>Conservatively, it’s possible to save 5% of the overall IT budget through comprehensive software </a:t>
            </a:r>
            <a:r>
              <a:rPr lang="en-CA" sz="1400" dirty="0" smtClean="0">
                <a:latin typeface="Arial" panose="020B0604020202020204" pitchFamily="34" charset="0"/>
                <a:ea typeface="Calibri" panose="020F0502020204030204" pitchFamily="34" charset="0"/>
                <a:cs typeface="Arial" panose="020B0604020202020204" pitchFamily="34" charset="0"/>
              </a:rPr>
              <a:t>and </a:t>
            </a:r>
            <a:r>
              <a:rPr lang="en-CA" sz="1400" dirty="0">
                <a:latin typeface="Arial" panose="020B0604020202020204" pitchFamily="34" charset="0"/>
                <a:ea typeface="Calibri" panose="020F0502020204030204" pitchFamily="34" charset="0"/>
                <a:cs typeface="Arial" panose="020B0604020202020204" pitchFamily="34" charset="0"/>
              </a:rPr>
              <a:t>SaaS contract review. </a:t>
            </a:r>
            <a:endParaRPr lang="en-CA" sz="1400" dirty="0" smtClean="0">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CA" sz="1400" dirty="0">
              <a:latin typeface="Arial" panose="020B0604020202020204" pitchFamily="34" charset="0"/>
              <a:ea typeface="Calibri" panose="020F0502020204030204" pitchFamily="34" charset="0"/>
              <a:cs typeface="Arial" panose="020B0604020202020204" pitchFamily="34" charset="0"/>
            </a:endParaRPr>
          </a:p>
          <a:p>
            <a:pPr marR="0" lvl="0" algn="ctr">
              <a:lnSpc>
                <a:spcPct val="107000"/>
              </a:lnSpc>
              <a:spcBef>
                <a:spcPts val="0"/>
              </a:spcBef>
              <a:spcAft>
                <a:spcPts val="0"/>
              </a:spcAft>
            </a:pP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a:t>
            </a:r>
            <a:r>
              <a:rPr lang="en-CA" sz="2800" b="1" dirty="0">
                <a:solidFill>
                  <a:srgbClr val="243F54"/>
                </a:solidFill>
                <a:latin typeface="Arial" panose="020B0604020202020204" pitchFamily="34" charset="0"/>
                <a:ea typeface="Calibri" panose="020F0502020204030204" pitchFamily="34" charset="0"/>
                <a:cs typeface="Arial" panose="020B0604020202020204" pitchFamily="34" charset="0"/>
              </a:rPr>
              <a:t>20</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a:t>
            </a:r>
            <a:r>
              <a:rPr lang="en-CA" sz="2800" b="1" dirty="0" smtClean="0">
                <a:solidFill>
                  <a:srgbClr val="243F54"/>
                </a:solidFill>
                <a:ea typeface="Calibri" panose="020F0502020204030204" pitchFamily="34" charset="0"/>
                <a:cs typeface="Arial" panose="020B0604020202020204" pitchFamily="34" charset="0"/>
              </a:rPr>
              <a:t>of</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 25% </a:t>
            </a:r>
            <a:r>
              <a:rPr lang="en-CA" sz="2800" b="1" dirty="0">
                <a:solidFill>
                  <a:srgbClr val="243F54"/>
                </a:solidFill>
                <a:latin typeface="Arial" panose="020B0604020202020204" pitchFamily="34" charset="0"/>
                <a:ea typeface="Calibri" panose="020F0502020204030204" pitchFamily="34" charset="0"/>
                <a:cs typeface="Arial" panose="020B0604020202020204" pitchFamily="34" charset="0"/>
              </a:rPr>
              <a:t>= 5</a:t>
            </a:r>
            <a:r>
              <a:rPr lang="en-CA" sz="2800" b="1" dirty="0" smtClean="0">
                <a:solidFill>
                  <a:srgbClr val="243F54"/>
                </a:solidFill>
                <a:latin typeface="Arial" panose="020B0604020202020204" pitchFamily="34" charset="0"/>
                <a:ea typeface="Calibri" panose="020F0502020204030204" pitchFamily="34" charset="0"/>
                <a:cs typeface="Arial" panose="020B0604020202020204" pitchFamily="34" charset="0"/>
              </a:rPr>
              <a:t>%</a:t>
            </a:r>
          </a:p>
          <a:p>
            <a:pPr marR="0" lvl="0" algn="ctr">
              <a:lnSpc>
                <a:spcPct val="107000"/>
              </a:lnSpc>
              <a:spcBef>
                <a:spcPts val="0"/>
              </a:spcBef>
              <a:spcAft>
                <a:spcPts val="0"/>
              </a:spcAft>
            </a:pPr>
            <a:endParaRPr lang="en-CA" sz="1400" b="1" dirty="0">
              <a:solidFill>
                <a:srgbClr val="243F54"/>
              </a:solidFill>
              <a:latin typeface="Arial" panose="020B0604020202020204" pitchFamily="34" charset="0"/>
              <a:ea typeface="Calibri" panose="020F0502020204030204" pitchFamily="34" charset="0"/>
              <a:cs typeface="Arial" panose="020B0604020202020204" pitchFamily="34" charset="0"/>
            </a:endParaRPr>
          </a:p>
          <a:p>
            <a:pPr marR="0" lvl="0" algn="ctr">
              <a:lnSpc>
                <a:spcPct val="107000"/>
              </a:lnSpc>
              <a:spcBef>
                <a:spcPts val="0"/>
              </a:spcBef>
              <a:spcAft>
                <a:spcPts val="0"/>
              </a:spcAft>
            </a:pPr>
            <a:r>
              <a:rPr lang="en-CA" sz="1400" dirty="0" smtClean="0">
                <a:latin typeface="Arial" panose="020B0604020202020204" pitchFamily="34" charset="0"/>
                <a:ea typeface="Calibri" panose="020F0502020204030204" pitchFamily="34" charset="0"/>
                <a:cs typeface="Arial" panose="020B0604020202020204" pitchFamily="34" charset="0"/>
              </a:rPr>
              <a:t>Therefore, in a $10 </a:t>
            </a:r>
            <a:r>
              <a:rPr lang="en-CA" sz="1400" dirty="0">
                <a:latin typeface="Arial" panose="020B0604020202020204" pitchFamily="34" charset="0"/>
                <a:ea typeface="Calibri" panose="020F0502020204030204" pitchFamily="34" charset="0"/>
                <a:cs typeface="Arial" panose="020B0604020202020204" pitchFamily="34" charset="0"/>
              </a:rPr>
              <a:t>million IT budget, </a:t>
            </a:r>
            <a:r>
              <a:rPr lang="en-CA" sz="1400" dirty="0" smtClean="0">
                <a:latin typeface="Arial" panose="020B0604020202020204" pitchFamily="34" charset="0"/>
                <a:ea typeface="Calibri" panose="020F0502020204030204" pitchFamily="34" charset="0"/>
                <a:cs typeface="Arial" panose="020B0604020202020204" pitchFamily="34" charset="0"/>
              </a:rPr>
              <a:t>systematic contract review can </a:t>
            </a:r>
            <a:r>
              <a:rPr lang="en-CA" sz="1400" dirty="0">
                <a:latin typeface="Arial" panose="020B0604020202020204" pitchFamily="34" charset="0"/>
                <a:ea typeface="Calibri" panose="020F0502020204030204" pitchFamily="34" charset="0"/>
                <a:cs typeface="Arial" panose="020B0604020202020204" pitchFamily="34" charset="0"/>
              </a:rPr>
              <a:t>cut </a:t>
            </a:r>
            <a:r>
              <a:rPr lang="en-CA" sz="1400" dirty="0" smtClean="0">
                <a:latin typeface="Arial" panose="020B0604020202020204" pitchFamily="34" charset="0"/>
                <a:ea typeface="Calibri" panose="020F0502020204030204" pitchFamily="34" charset="0"/>
                <a:cs typeface="Arial" panose="020B0604020202020204" pitchFamily="34" charset="0"/>
              </a:rPr>
              <a:t> approximately $500,000.</a:t>
            </a:r>
            <a:endParaRPr lang="en-CA" sz="1400" dirty="0">
              <a:latin typeface="Arial" panose="020B0604020202020204" pitchFamily="34" charset="0"/>
              <a:ea typeface="Calibri" panose="020F0502020204030204" pitchFamily="34" charset="0"/>
              <a:cs typeface="Arial" panose="020B0604020202020204" pitchFamily="34" charset="0"/>
            </a:endParaRPr>
          </a:p>
        </p:txBody>
      </p:sp>
      <p:pic>
        <p:nvPicPr>
          <p:cNvPr id="37" name="Picture 104"/>
          <p:cNvPicPr>
            <a:picLocks noChangeAspect="1"/>
          </p:cNvPicPr>
          <p:nvPr/>
        </p:nvPicPr>
        <p:blipFill rotWithShape="1">
          <a:blip r:embed="rId4"/>
          <a:srcRect l="34768" t="21801" r="35751" b="57796"/>
          <a:stretch/>
        </p:blipFill>
        <p:spPr>
          <a:xfrm>
            <a:off x="3107378" y="4626331"/>
            <a:ext cx="494271" cy="436606"/>
          </a:xfrm>
          <a:prstGeom prst="rect">
            <a:avLst/>
          </a:prstGeom>
        </p:spPr>
      </p:pic>
      <p:pic>
        <p:nvPicPr>
          <p:cNvPr id="38" name="Picture 105"/>
          <p:cNvPicPr>
            <a:picLocks noChangeAspect="1"/>
          </p:cNvPicPr>
          <p:nvPr/>
        </p:nvPicPr>
        <p:blipFill>
          <a:blip r:embed="rId5"/>
          <a:stretch>
            <a:fillRect/>
          </a:stretch>
        </p:blipFill>
        <p:spPr>
          <a:xfrm>
            <a:off x="8300810" y="5572067"/>
            <a:ext cx="512108" cy="377985"/>
          </a:xfrm>
          <a:prstGeom prst="rect">
            <a:avLst/>
          </a:prstGeom>
        </p:spPr>
      </p:pic>
      <p:sp>
        <p:nvSpPr>
          <p:cNvPr id="46" name="TextBox 45"/>
          <p:cNvSpPr txBox="1"/>
          <p:nvPr/>
        </p:nvSpPr>
        <p:spPr>
          <a:xfrm>
            <a:off x="426965" y="3002500"/>
            <a:ext cx="1060315" cy="253916"/>
          </a:xfrm>
          <a:prstGeom prst="rect">
            <a:avLst/>
          </a:prstGeom>
        </p:spPr>
        <p:txBody>
          <a:bodyPr wrap="square" rtlCol="0">
            <a:spAutoFit/>
          </a:bodyPr>
          <a:lstStyle/>
          <a:p>
            <a:pPr algn="ctr"/>
            <a:r>
              <a:rPr lang="en-CA" sz="1050" dirty="0" smtClean="0">
                <a:solidFill>
                  <a:schemeClr val="bg1"/>
                </a:solidFill>
              </a:rPr>
              <a:t>Software</a:t>
            </a:r>
            <a:r>
              <a:rPr lang="en-CA" sz="1050" dirty="0" smtClean="0"/>
              <a:t> </a:t>
            </a:r>
          </a:p>
        </p:txBody>
      </p:sp>
      <p:sp>
        <p:nvSpPr>
          <p:cNvPr id="48" name="TextBox 47"/>
          <p:cNvSpPr txBox="1"/>
          <p:nvPr/>
        </p:nvSpPr>
        <p:spPr>
          <a:xfrm>
            <a:off x="880570" y="1662950"/>
            <a:ext cx="1060315" cy="253916"/>
          </a:xfrm>
          <a:prstGeom prst="rect">
            <a:avLst/>
          </a:prstGeom>
        </p:spPr>
        <p:txBody>
          <a:bodyPr wrap="square" rtlCol="0">
            <a:spAutoFit/>
          </a:bodyPr>
          <a:lstStyle/>
          <a:p>
            <a:pPr algn="ctr"/>
            <a:r>
              <a:rPr lang="en-CA" sz="1050" dirty="0" smtClean="0"/>
              <a:t>IT Budget</a:t>
            </a:r>
          </a:p>
        </p:txBody>
      </p:sp>
      <p:sp>
        <p:nvSpPr>
          <p:cNvPr id="57" name="TextBox 56"/>
          <p:cNvSpPr txBox="1"/>
          <p:nvPr/>
        </p:nvSpPr>
        <p:spPr>
          <a:xfrm>
            <a:off x="297624" y="4057177"/>
            <a:ext cx="2551041" cy="253916"/>
          </a:xfrm>
          <a:prstGeom prst="rect">
            <a:avLst/>
          </a:prstGeom>
        </p:spPr>
        <p:txBody>
          <a:bodyPr wrap="square" rtlCol="0">
            <a:spAutoFit/>
          </a:bodyPr>
          <a:lstStyle/>
          <a:p>
            <a:pPr algn="ctr"/>
            <a:r>
              <a:rPr lang="en-CA" sz="1050" dirty="0" smtClean="0"/>
              <a:t>Money saved through contract review</a:t>
            </a:r>
          </a:p>
        </p:txBody>
      </p:sp>
      <p:cxnSp>
        <p:nvCxnSpPr>
          <p:cNvPr id="59" name="Straight Connector 58"/>
          <p:cNvCxnSpPr/>
          <p:nvPr/>
        </p:nvCxnSpPr>
        <p:spPr>
          <a:xfrm flipV="1">
            <a:off x="1152985" y="3619627"/>
            <a:ext cx="117560" cy="43755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5635" y="4605852"/>
            <a:ext cx="2237392" cy="1552733"/>
          </a:xfrm>
          <a:prstGeom prst="rect">
            <a:avLst/>
          </a:prstGeom>
          <a:effectLst/>
        </p:spPr>
        <p:txBody>
          <a:bodyPr wrap="square">
            <a:spAutoFit/>
          </a:bodyPr>
          <a:lstStyle/>
          <a:p>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M</a:t>
            </a: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onetary value realized with: </a:t>
            </a:r>
          </a:p>
          <a:p>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Airtight </a:t>
            </a: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contracts</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Well-negotiated contracts</a:t>
            </a:r>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Wingdings" panose="05000000000000000000" pitchFamily="2" charset="2"/>
              <a:buChar char="ü"/>
            </a:pP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Costs optimized </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Avoidance of excess fees </a:t>
            </a:r>
            <a:r>
              <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rPr>
              <a:t>from vendors</a:t>
            </a:r>
          </a:p>
          <a:p>
            <a:pPr marL="171450" indent="-171450">
              <a:lnSpc>
                <a:spcPct val="107000"/>
              </a:lnSpc>
              <a:buFont typeface="Wingdings" panose="05000000000000000000" pitchFamily="2" charset="2"/>
              <a:buChar char="ü"/>
            </a:pPr>
            <a:r>
              <a:rPr lang="en-CA" sz="1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Avoidance of re-purchasing software</a:t>
            </a:r>
            <a:endParaRPr lang="en-CA" sz="10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 name="TextBox 3"/>
          <p:cNvSpPr txBox="1"/>
          <p:nvPr/>
        </p:nvSpPr>
        <p:spPr>
          <a:xfrm>
            <a:off x="7760753" y="6191726"/>
            <a:ext cx="1346148" cy="261610"/>
          </a:xfrm>
          <a:prstGeom prst="rect">
            <a:avLst/>
          </a:prstGeom>
        </p:spPr>
        <p:txBody>
          <a:bodyPr wrap="square" rtlCol="0">
            <a:spAutoFit/>
          </a:bodyPr>
          <a:lstStyle/>
          <a:p>
            <a:r>
              <a:rPr lang="en-CA" sz="1100" dirty="0" smtClean="0"/>
              <a:t>*</a:t>
            </a:r>
            <a:r>
              <a:rPr lang="en-CA" sz="1100" dirty="0" smtClean="0">
                <a:hlinkClick r:id="rId6"/>
              </a:rPr>
              <a:t>Accenture</a:t>
            </a:r>
            <a:r>
              <a:rPr lang="en-CA" sz="1100" dirty="0" smtClean="0"/>
              <a:t>, **</a:t>
            </a:r>
            <a:r>
              <a:rPr lang="en-CA" sz="1100" dirty="0" smtClean="0">
                <a:hlinkClick r:id="rId7"/>
              </a:rPr>
              <a:t>EY</a:t>
            </a:r>
            <a:endParaRPr lang="en-CA" sz="1100" dirty="0" smtClean="0"/>
          </a:p>
        </p:txBody>
      </p:sp>
      <p:grpSp>
        <p:nvGrpSpPr>
          <p:cNvPr id="23" name="Group 22"/>
          <p:cNvGrpSpPr/>
          <p:nvPr/>
        </p:nvGrpSpPr>
        <p:grpSpPr>
          <a:xfrm>
            <a:off x="0" y="6422955"/>
            <a:ext cx="9144000" cy="437555"/>
            <a:chOff x="0" y="6422955"/>
            <a:chExt cx="9144000" cy="437555"/>
          </a:xfrm>
        </p:grpSpPr>
        <p:pic>
          <p:nvPicPr>
            <p:cNvPr id="24"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167019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1670</Words>
  <Application>Microsoft Office PowerPoint</Application>
  <PresentationFormat>On-screen Show (4:3)</PresentationFormat>
  <Paragraphs>178</Paragraphs>
  <Slides>12</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2" baseType="lpstr">
      <vt:lpstr>Arial</vt:lpstr>
      <vt:lpstr>Calibri</vt:lpstr>
      <vt:lpstr>Georgia</vt:lpstr>
      <vt:lpstr>Helvetica</vt:lpstr>
      <vt:lpstr>Open Sans</vt:lpstr>
      <vt:lpstr>Roboto Regular</vt:lpstr>
      <vt:lpstr>Times New Roman</vt:lpstr>
      <vt:lpstr>Wingdings</vt:lpstr>
      <vt:lpstr>Theme1</vt:lpstr>
      <vt:lpstr>PowerPoint Presentation</vt:lpstr>
      <vt:lpstr>PowerPoint Presentation</vt:lpstr>
      <vt:lpstr>Our understanding of the problem</vt:lpstr>
      <vt:lpstr>Executive Summary</vt:lpstr>
      <vt:lpstr>SaaS represents a big portion of IT budgets</vt:lpstr>
      <vt:lpstr>SaaS contracts present a new twist on old problems</vt:lpstr>
      <vt:lpstr>SaaS vendors are prepared to call your bluff; they don’t believe IT is the “software deal” center any longer</vt:lpstr>
      <vt:lpstr>SaaS T&amp;Cs must address the unique issues associated with cloud-based solutions</vt:lpstr>
      <vt:lpstr>Reduce overall IT spend by 5% or more with effective SaaS contract review </vt:lpstr>
      <vt:lpstr>PowerPoint Presentation</vt:lpstr>
      <vt:lpstr>Negotiate SaaS Agreements That Are Built to Last – project overview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2016-09-15T14:54:16Z</dcterms:created>
  <dcterms:modified xsi:type="dcterms:W3CDTF">2016-09-16T14:00:01Z</dcterms:modified>
</cp:coreProperties>
</file>