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95" r:id="rId1"/>
    <p:sldMasterId id="2147483867" r:id="rId2"/>
  </p:sldMasterIdLst>
  <p:notesMasterIdLst>
    <p:notesMasterId r:id="rId31"/>
  </p:notesMasterIdLst>
  <p:handoutMasterIdLst>
    <p:handoutMasterId r:id="rId32"/>
  </p:handoutMasterIdLst>
  <p:sldIdLst>
    <p:sldId id="278" r:id="rId3"/>
    <p:sldId id="403" r:id="rId4"/>
    <p:sldId id="484" r:id="rId5"/>
    <p:sldId id="399" r:id="rId6"/>
    <p:sldId id="633" r:id="rId7"/>
    <p:sldId id="637" r:id="rId8"/>
    <p:sldId id="622" r:id="rId9"/>
    <p:sldId id="668" r:id="rId10"/>
    <p:sldId id="631" r:id="rId11"/>
    <p:sldId id="634" r:id="rId12"/>
    <p:sldId id="635" r:id="rId13"/>
    <p:sldId id="488" r:id="rId14"/>
    <p:sldId id="535" r:id="rId15"/>
    <p:sldId id="644" r:id="rId16"/>
    <p:sldId id="581" r:id="rId17"/>
    <p:sldId id="642" r:id="rId18"/>
    <p:sldId id="643" r:id="rId19"/>
    <p:sldId id="503" r:id="rId20"/>
    <p:sldId id="493" r:id="rId21"/>
    <p:sldId id="646" r:id="rId22"/>
    <p:sldId id="505" r:id="rId23"/>
    <p:sldId id="623" r:id="rId24"/>
    <p:sldId id="725" r:id="rId25"/>
    <p:sldId id="485" r:id="rId26"/>
    <p:sldId id="426" r:id="rId27"/>
    <p:sldId id="410" r:id="rId28"/>
    <p:sldId id="731" r:id="rId29"/>
    <p:sldId id="732" r:id="rId30"/>
  </p:sldIdLst>
  <p:sldSz cx="9144000" cy="6858000" type="screen4x3"/>
  <p:notesSz cx="6858000" cy="9144000"/>
  <p:custShowLst>
    <p:custShow name="Custom Show 1" id="0">
      <p:sldLst>
        <p:sld r:id="rId3"/>
      </p:sldLst>
    </p:custShow>
  </p:custShowLst>
  <p:custDataLst>
    <p:tags r:id="rId3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0" name="Author" initials="A" lastIdx="0" clrIdx="9"/>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76B7"/>
    <a:srgbClr val="B0C534"/>
    <a:srgbClr val="CBDBE7"/>
    <a:srgbClr val="7CADD4"/>
    <a:srgbClr val="A24130"/>
    <a:srgbClr val="243F54"/>
    <a:srgbClr val="000000"/>
    <a:srgbClr val="365D7E"/>
    <a:srgbClr val="406F96"/>
    <a:srgbClr val="5A7D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3187" autoAdjust="0"/>
    <p:restoredTop sz="96586" autoAdjust="0"/>
  </p:normalViewPr>
  <p:slideViewPr>
    <p:cSldViewPr snapToGrid="0">
      <p:cViewPr varScale="1">
        <p:scale>
          <a:sx n="133" d="100"/>
          <a:sy n="133" d="100"/>
        </p:scale>
        <p:origin x="1764" y="126"/>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8" d="100"/>
          <a:sy n="88" d="100"/>
        </p:scale>
        <p:origin x="3822"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commentAuthors" Target="commentAuthor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gs" Target="tags/tag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Sheet1!$B$1</c:f>
              <c:strCache>
                <c:ptCount val="1"/>
                <c:pt idx="0">
                  <c:v>Most Difficult Aspects of Change Management</c:v>
                </c:pt>
              </c:strCache>
            </c:strRef>
          </c:tx>
          <c:invertIfNegative val="0"/>
          <c:dPt>
            <c:idx val="0"/>
            <c:invertIfNegative val="0"/>
            <c:bubble3D val="0"/>
            <c:spPr>
              <a:solidFill>
                <a:srgbClr val="243F54"/>
              </a:solidFill>
            </c:spPr>
          </c:dPt>
          <c:dPt>
            <c:idx val="1"/>
            <c:invertIfNegative val="0"/>
            <c:bubble3D val="0"/>
            <c:spPr>
              <a:solidFill>
                <a:srgbClr val="243F54"/>
              </a:solidFill>
            </c:spPr>
          </c:dPt>
          <c:dPt>
            <c:idx val="4"/>
            <c:invertIfNegative val="0"/>
            <c:bubble3D val="0"/>
            <c:spPr>
              <a:solidFill>
                <a:srgbClr val="B0C534"/>
              </a:solidFill>
            </c:spPr>
          </c:dPt>
          <c:dPt>
            <c:idx val="5"/>
            <c:invertIfNegative val="0"/>
            <c:bubble3D val="0"/>
            <c:spPr>
              <a:solidFill>
                <a:srgbClr val="B0C534"/>
              </a:solidFill>
            </c:spPr>
          </c:dPt>
          <c:dPt>
            <c:idx val="6"/>
            <c:invertIfNegative val="0"/>
            <c:bubble3D val="0"/>
            <c:spPr>
              <a:solidFill>
                <a:srgbClr val="B0C534"/>
              </a:solidFill>
            </c:spPr>
          </c:dPt>
          <c:dPt>
            <c:idx val="7"/>
            <c:invertIfNegative val="0"/>
            <c:bubble3D val="0"/>
            <c:spPr>
              <a:solidFill>
                <a:srgbClr val="B0C534"/>
              </a:solidFill>
            </c:spPr>
          </c:dPt>
          <c:dPt>
            <c:idx val="8"/>
            <c:invertIfNegative val="0"/>
            <c:bubble3D val="0"/>
            <c:spPr>
              <a:solidFill>
                <a:srgbClr val="B0C534"/>
              </a:solidFill>
            </c:spPr>
          </c:dPt>
          <c:dLbls>
            <c:spPr>
              <a:noFill/>
              <a:ln>
                <a:noFill/>
              </a:ln>
              <a:effectLst/>
            </c:spPr>
            <c:txPr>
              <a:bodyPr wrap="square" lIns="38100" tIns="19050" rIns="38100" bIns="19050" anchor="ctr">
                <a:spAutoFit/>
              </a:bodyPr>
              <a:lstStyle/>
              <a:p>
                <a:pPr>
                  <a:defRPr sz="1200"/>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1"/>
              </c:ext>
            </c:extLst>
          </c:dLbls>
          <c:cat>
            <c:strRef>
              <c:f>Sheet1!$A$2:$A$10</c:f>
              <c:strCache>
                <c:ptCount val="9"/>
                <c:pt idx="0">
                  <c:v>Talent</c:v>
                </c:pt>
                <c:pt idx="1">
                  <c:v>Cybersecurity</c:v>
                </c:pt>
                <c:pt idx="2">
                  <c:v>Reconfiguration</c:v>
                </c:pt>
                <c:pt idx="3">
                  <c:v>Regulation</c:v>
                </c:pt>
                <c:pt idx="4">
                  <c:v>Growth </c:v>
                </c:pt>
                <c:pt idx="5">
                  <c:v>Innovation</c:v>
                </c:pt>
                <c:pt idx="6">
                  <c:v>Customer</c:v>
                </c:pt>
                <c:pt idx="7">
                  <c:v>Cost</c:v>
                </c:pt>
                <c:pt idx="8">
                  <c:v>Performance</c:v>
                </c:pt>
              </c:strCache>
            </c:strRef>
          </c:cat>
          <c:val>
            <c:numRef>
              <c:f>Sheet1!$B$2:$B$10</c:f>
              <c:numCache>
                <c:formatCode>0%</c:formatCode>
                <c:ptCount val="9"/>
                <c:pt idx="0">
                  <c:v>0.12</c:v>
                </c:pt>
                <c:pt idx="1">
                  <c:v>0.18</c:v>
                </c:pt>
                <c:pt idx="2">
                  <c:v>0.19</c:v>
                </c:pt>
                <c:pt idx="3">
                  <c:v>0.21</c:v>
                </c:pt>
                <c:pt idx="4">
                  <c:v>0.45</c:v>
                </c:pt>
                <c:pt idx="5">
                  <c:v>0.45</c:v>
                </c:pt>
                <c:pt idx="6">
                  <c:v>0.45</c:v>
                </c:pt>
                <c:pt idx="7">
                  <c:v>0.45</c:v>
                </c:pt>
                <c:pt idx="8">
                  <c:v>0.48</c:v>
                </c:pt>
              </c:numCache>
            </c:numRef>
          </c:val>
        </c:ser>
        <c:dLbls>
          <c:showLegendKey val="0"/>
          <c:showVal val="0"/>
          <c:showCatName val="0"/>
          <c:showSerName val="0"/>
          <c:showPercent val="0"/>
          <c:showBubbleSize val="0"/>
        </c:dLbls>
        <c:gapWidth val="20"/>
        <c:axId val="239146424"/>
        <c:axId val="239146816"/>
      </c:barChart>
      <c:catAx>
        <c:axId val="239146424"/>
        <c:scaling>
          <c:orientation val="minMax"/>
        </c:scaling>
        <c:delete val="0"/>
        <c:axPos val="l"/>
        <c:numFmt formatCode="General" sourceLinked="0"/>
        <c:majorTickMark val="out"/>
        <c:minorTickMark val="none"/>
        <c:tickLblPos val="nextTo"/>
        <c:txPr>
          <a:bodyPr/>
          <a:lstStyle/>
          <a:p>
            <a:pPr>
              <a:defRPr sz="1100" b="1">
                <a:solidFill>
                  <a:schemeClr val="bg1">
                    <a:lumMod val="50000"/>
                  </a:schemeClr>
                </a:solidFill>
              </a:defRPr>
            </a:pPr>
            <a:endParaRPr lang="en-US"/>
          </a:p>
        </c:txPr>
        <c:crossAx val="239146816"/>
        <c:crosses val="autoZero"/>
        <c:auto val="1"/>
        <c:lblAlgn val="ctr"/>
        <c:lblOffset val="100"/>
        <c:noMultiLvlLbl val="0"/>
      </c:catAx>
      <c:valAx>
        <c:axId val="239146816"/>
        <c:scaling>
          <c:orientation val="minMax"/>
        </c:scaling>
        <c:delete val="0"/>
        <c:axPos val="b"/>
        <c:majorGridlines>
          <c:spPr>
            <a:ln>
              <a:solidFill>
                <a:schemeClr val="bg1"/>
              </a:solidFill>
            </a:ln>
          </c:spPr>
        </c:majorGridlines>
        <c:numFmt formatCode="0%" sourceLinked="1"/>
        <c:majorTickMark val="out"/>
        <c:minorTickMark val="none"/>
        <c:tickLblPos val="nextTo"/>
        <c:txPr>
          <a:bodyPr/>
          <a:lstStyle/>
          <a:p>
            <a:pPr>
              <a:defRPr sz="1200">
                <a:solidFill>
                  <a:schemeClr val="bg1">
                    <a:lumMod val="50000"/>
                  </a:schemeClr>
                </a:solidFill>
              </a:defRPr>
            </a:pPr>
            <a:endParaRPr lang="en-US"/>
          </a:p>
        </c:txPr>
        <c:crossAx val="239146424"/>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en-CA" sz="1200" b="1" dirty="0" smtClean="0"/>
              <a:t>67% of CEOs don’t understand how to use IT to transform the business.</a:t>
            </a:r>
          </a:p>
        </c:rich>
      </c:tx>
      <c:layout>
        <c:manualLayout>
          <c:xMode val="edge"/>
          <c:yMode val="edge"/>
          <c:x val="9.446745672041014E-2"/>
          <c:y val="1.3709679708948474E-3"/>
        </c:manualLayout>
      </c:layout>
      <c:overlay val="0"/>
      <c:spPr>
        <a:noFill/>
        <a:ln>
          <a:noFill/>
        </a:ln>
        <a:effectLst/>
      </c:spPr>
      <c:txPr>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3261454065427273"/>
          <c:y val="0.16945543142756611"/>
          <c:w val="0.54775191175786664"/>
          <c:h val="0.5541886280652778"/>
        </c:manualLayout>
      </c:layout>
      <c:pieChart>
        <c:varyColors val="1"/>
        <c:ser>
          <c:idx val="0"/>
          <c:order val="0"/>
          <c:tx>
            <c:strRef>
              <c:f>Sheet1!$B$1</c:f>
              <c:strCache>
                <c:ptCount val="1"/>
                <c:pt idx="0">
                  <c:v>%</c:v>
                </c:pt>
              </c:strCache>
            </c:strRef>
          </c:tx>
          <c:spPr>
            <a:ln>
              <a:noFill/>
            </a:ln>
          </c:spPr>
          <c:dPt>
            <c:idx val="0"/>
            <c:bubble3D val="0"/>
            <c:spPr>
              <a:solidFill>
                <a:schemeClr val="accent1"/>
              </a:solidFill>
              <a:ln w="19050">
                <a:noFill/>
              </a:ln>
              <a:effectLst/>
            </c:spPr>
          </c:dPt>
          <c:dPt>
            <c:idx val="1"/>
            <c:bubble3D val="0"/>
            <c:spPr>
              <a:solidFill>
                <a:schemeClr val="accent2"/>
              </a:solidFill>
              <a:ln w="19050">
                <a:noFill/>
              </a:ln>
              <a:effectLst/>
            </c:spPr>
          </c:dPt>
          <c:dPt>
            <c:idx val="2"/>
            <c:bubble3D val="0"/>
            <c:spPr>
              <a:solidFill>
                <a:schemeClr val="accent3"/>
              </a:solidFill>
              <a:ln w="19050">
                <a:noFill/>
              </a:ln>
              <a:effectLst/>
            </c:spPr>
          </c:dPt>
          <c:dPt>
            <c:idx val="3"/>
            <c:bubble3D val="0"/>
            <c:spPr>
              <a:solidFill>
                <a:schemeClr val="bg2">
                  <a:lumMod val="50000"/>
                </a:schemeClr>
              </a:solidFill>
              <a:ln w="19050">
                <a:noFill/>
              </a:ln>
              <a:effectLst/>
            </c:spPr>
          </c:dPt>
          <c:dLbls>
            <c:dLbl>
              <c:idx val="0"/>
              <c:layout>
                <c:manualLayout>
                  <c:x val="-0.19194564859016272"/>
                  <c:y val="-0.15550738906310774"/>
                </c:manualLayout>
              </c:layout>
              <c:dLblPos val="bestFit"/>
              <c:showLegendKey val="0"/>
              <c:showVal val="1"/>
              <c:showCatName val="0"/>
              <c:showSerName val="0"/>
              <c:showPercent val="0"/>
              <c:showBubbleSize val="0"/>
              <c:extLst>
                <c:ext xmlns:c15="http://schemas.microsoft.com/office/drawing/2012/chart" uri="{CE6537A1-D6FC-4f65-9D91-7224C49458BB}">
                  <c15:layout/>
                </c:ext>
              </c:extLst>
            </c:dLbl>
            <c:dLbl>
              <c:idx val="1"/>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2"/>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Sheet1!$A$2:$A$5</c:f>
              <c:strCache>
                <c:ptCount val="2"/>
                <c:pt idx="0">
                  <c:v>Don't understand how to IT</c:v>
                </c:pt>
                <c:pt idx="1">
                  <c:v>Understand how to use IT</c:v>
                </c:pt>
              </c:strCache>
            </c:strRef>
          </c:cat>
          <c:val>
            <c:numRef>
              <c:f>Sheet1!$B$2:$B$5</c:f>
              <c:numCache>
                <c:formatCode>0%</c:formatCode>
                <c:ptCount val="4"/>
                <c:pt idx="0">
                  <c:v>0.67</c:v>
                </c:pt>
                <c:pt idx="1">
                  <c:v>0.33</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r>
              <a:rPr lang="en-CA" sz="1200" b="1" dirty="0" smtClean="0"/>
              <a:t>72% of business leaders misjudge which services really matter to them.</a:t>
            </a:r>
          </a:p>
        </c:rich>
      </c:tx>
      <c:layout>
        <c:manualLayout>
          <c:xMode val="edge"/>
          <c:yMode val="edge"/>
          <c:x val="9.446745672041014E-2"/>
          <c:y val="1.3709679708948474E-3"/>
        </c:manualLayout>
      </c:layout>
      <c:overlay val="0"/>
      <c:spPr>
        <a:noFill/>
        <a:ln>
          <a:noFill/>
        </a:ln>
        <a:effectLst/>
      </c:spPr>
      <c:txPr>
        <a:bodyPr rot="0" spcFirstLastPara="1" vertOverflow="ellipsis" vert="horz" wrap="square" anchor="ctr" anchorCtr="1"/>
        <a:lstStyle/>
        <a:p>
          <a:pPr>
            <a:defRPr sz="12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3261454065427273"/>
          <c:y val="0.16945543142756611"/>
          <c:w val="0.54775191175786664"/>
          <c:h val="0.5541886280652778"/>
        </c:manualLayout>
      </c:layout>
      <c:pieChart>
        <c:varyColors val="1"/>
        <c:ser>
          <c:idx val="0"/>
          <c:order val="0"/>
          <c:tx>
            <c:strRef>
              <c:f>Sheet1!$B$1</c:f>
              <c:strCache>
                <c:ptCount val="1"/>
                <c:pt idx="0">
                  <c:v>%</c:v>
                </c:pt>
              </c:strCache>
            </c:strRef>
          </c:tx>
          <c:spPr>
            <a:ln>
              <a:noFill/>
            </a:ln>
          </c:spPr>
          <c:dPt>
            <c:idx val="0"/>
            <c:bubble3D val="0"/>
            <c:spPr>
              <a:solidFill>
                <a:schemeClr val="accent1"/>
              </a:solidFill>
              <a:ln w="19050">
                <a:noFill/>
              </a:ln>
              <a:effectLst/>
            </c:spPr>
          </c:dPt>
          <c:dPt>
            <c:idx val="1"/>
            <c:bubble3D val="0"/>
            <c:spPr>
              <a:solidFill>
                <a:schemeClr val="accent2"/>
              </a:solidFill>
              <a:ln w="19050">
                <a:noFill/>
              </a:ln>
              <a:effectLst/>
            </c:spPr>
          </c:dPt>
          <c:dPt>
            <c:idx val="2"/>
            <c:bubble3D val="0"/>
            <c:spPr>
              <a:solidFill>
                <a:schemeClr val="accent3"/>
              </a:solidFill>
              <a:ln w="19050">
                <a:noFill/>
              </a:ln>
              <a:effectLst/>
            </c:spPr>
          </c:dPt>
          <c:dPt>
            <c:idx val="3"/>
            <c:bubble3D val="0"/>
            <c:spPr>
              <a:solidFill>
                <a:schemeClr val="bg2">
                  <a:lumMod val="50000"/>
                </a:schemeClr>
              </a:solidFill>
              <a:ln w="19050">
                <a:noFill/>
              </a:ln>
              <a:effectLst/>
            </c:spPr>
          </c:dPt>
          <c:dLbls>
            <c:dLbl>
              <c:idx val="0"/>
              <c:layout>
                <c:manualLayout>
                  <c:x val="-0.15531095015417193"/>
                  <c:y val="-0.19796544062929511"/>
                </c:manualLayout>
              </c:layout>
              <c:dLblPos val="bestFit"/>
              <c:showLegendKey val="0"/>
              <c:showVal val="1"/>
              <c:showCatName val="0"/>
              <c:showSerName val="0"/>
              <c:showPercent val="0"/>
              <c:showBubbleSize val="0"/>
              <c:extLst>
                <c:ext xmlns:c15="http://schemas.microsoft.com/office/drawing/2012/chart" uri="{CE6537A1-D6FC-4f65-9D91-7224C49458BB}">
                  <c15:layout/>
                </c:ext>
              </c:extLst>
            </c:dLbl>
            <c:dLbl>
              <c:idx val="1"/>
              <c:delete val="1"/>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bg2"/>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layout/>
              </c:ext>
            </c:extLst>
          </c:dLbls>
          <c:cat>
            <c:strRef>
              <c:f>Sheet1!$A$2:$A$5</c:f>
              <c:strCache>
                <c:ptCount val="2"/>
                <c:pt idx="0">
                  <c:v>Misjudge</c:v>
                </c:pt>
                <c:pt idx="1">
                  <c:v>Judge correctly</c:v>
                </c:pt>
              </c:strCache>
            </c:strRef>
          </c:cat>
          <c:val>
            <c:numRef>
              <c:f>Sheet1!$B$2:$B$5</c:f>
              <c:numCache>
                <c:formatCode>0%</c:formatCode>
                <c:ptCount val="4"/>
                <c:pt idx="0">
                  <c:v>0.72</c:v>
                </c:pt>
                <c:pt idx="1">
                  <c:v>0.28000000000000003</c:v>
                </c:pt>
              </c:numCache>
            </c:numRef>
          </c:val>
        </c:ser>
        <c:dLbls>
          <c:showLegendKey val="0"/>
          <c:showVal val="0"/>
          <c:showCatName val="0"/>
          <c:showSerName val="0"/>
          <c:showPercent val="0"/>
          <c:showBubbleSize val="0"/>
          <c:showLeaderLines val="1"/>
        </c:dLbls>
        <c:firstSliceAng val="0"/>
      </c:pieChart>
      <c:spPr>
        <a:noFill/>
        <a:ln>
          <a:noFill/>
        </a:ln>
        <a:effectLst/>
      </c:spPr>
    </c:plotArea>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D006EA4-D462-4253-8FC7-D35175043F19}" type="datetimeFigureOut">
              <a:rPr lang="en-US" smtClean="0"/>
              <a:t>9/8/2016</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02DA24A-F480-4AA7-ACF1-F7D1E577F358}" type="slidenum">
              <a:rPr lang="en-US" smtClean="0"/>
              <a:t>‹#›</a:t>
            </a:fld>
            <a:endParaRPr lang="en-US" dirty="0"/>
          </a:p>
        </p:txBody>
      </p:sp>
    </p:spTree>
    <p:extLst>
      <p:ext uri="{BB962C8B-B14F-4D97-AF65-F5344CB8AC3E}">
        <p14:creationId xmlns:p14="http://schemas.microsoft.com/office/powerpoint/2010/main" val="14934097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E1B6C9-DAE3-4E7B-AB3C-9473EC02D78D}" type="datetimeFigureOut">
              <a:rPr lang="en-US" smtClean="0"/>
              <a:t>9/8/2016</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F1ACBD-245E-4A24-AC78-063168A88622}" type="slidenum">
              <a:rPr lang="en-US" smtClean="0"/>
              <a:t>‹#›</a:t>
            </a:fld>
            <a:endParaRPr lang="en-US" dirty="0"/>
          </a:p>
        </p:txBody>
      </p:sp>
    </p:spTree>
    <p:extLst>
      <p:ext uri="{BB962C8B-B14F-4D97-AF65-F5344CB8AC3E}">
        <p14:creationId xmlns:p14="http://schemas.microsoft.com/office/powerpoint/2010/main" val="14855990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srgbClr val="000000"/>
                </a:solidFill>
              </a:rPr>
              <a:pPr>
                <a:defRPr/>
              </a:pPr>
              <a:t>1</a:t>
            </a:fld>
            <a:endParaRPr lang="en-US" dirty="0">
              <a:solidFill>
                <a:srgbClr val="000000"/>
              </a:solidFill>
            </a:endParaRPr>
          </a:p>
        </p:txBody>
      </p:sp>
    </p:spTree>
    <p:extLst>
      <p:ext uri="{BB962C8B-B14F-4D97-AF65-F5344CB8AC3E}">
        <p14:creationId xmlns:p14="http://schemas.microsoft.com/office/powerpoint/2010/main" val="7193154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28</a:t>
            </a:fld>
            <a:endParaRPr lang="en-US" dirty="0">
              <a:solidFill>
                <a:prstClr val="black"/>
              </a:solidFill>
            </a:endParaRPr>
          </a:p>
        </p:txBody>
      </p:sp>
    </p:spTree>
    <p:extLst>
      <p:ext uri="{BB962C8B-B14F-4D97-AF65-F5344CB8AC3E}">
        <p14:creationId xmlns:p14="http://schemas.microsoft.com/office/powerpoint/2010/main" val="11335027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a:t>
            </a:fld>
            <a:endParaRPr lang="en-US" dirty="0"/>
          </a:p>
        </p:txBody>
      </p:sp>
    </p:spTree>
    <p:extLst>
      <p:ext uri="{BB962C8B-B14F-4D97-AF65-F5344CB8AC3E}">
        <p14:creationId xmlns:p14="http://schemas.microsoft.com/office/powerpoint/2010/main" val="38798466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4</a:t>
            </a:fld>
            <a:endParaRPr lang="en-US" dirty="0"/>
          </a:p>
        </p:txBody>
      </p:sp>
    </p:spTree>
    <p:extLst>
      <p:ext uri="{BB962C8B-B14F-4D97-AF65-F5344CB8AC3E}">
        <p14:creationId xmlns:p14="http://schemas.microsoft.com/office/powerpoint/2010/main" val="122558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5</a:t>
            </a:fld>
            <a:endParaRPr lang="en-US" dirty="0"/>
          </a:p>
        </p:txBody>
      </p:sp>
    </p:spTree>
    <p:extLst>
      <p:ext uri="{BB962C8B-B14F-4D97-AF65-F5344CB8AC3E}">
        <p14:creationId xmlns:p14="http://schemas.microsoft.com/office/powerpoint/2010/main" val="1732460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pPr/>
              <a:t>9</a:t>
            </a:fld>
            <a:endParaRPr lang="en-US" dirty="0"/>
          </a:p>
        </p:txBody>
      </p:sp>
    </p:spTree>
    <p:extLst>
      <p:ext uri="{BB962C8B-B14F-4D97-AF65-F5344CB8AC3E}">
        <p14:creationId xmlns:p14="http://schemas.microsoft.com/office/powerpoint/2010/main" val="41664686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20</a:t>
            </a:fld>
            <a:endParaRPr lang="en-US" dirty="0">
              <a:solidFill>
                <a:prstClr val="black"/>
              </a:solidFill>
            </a:endParaRPr>
          </a:p>
        </p:txBody>
      </p:sp>
    </p:spTree>
    <p:extLst>
      <p:ext uri="{BB962C8B-B14F-4D97-AF65-F5344CB8AC3E}">
        <p14:creationId xmlns:p14="http://schemas.microsoft.com/office/powerpoint/2010/main" val="23008736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t>25</a:t>
            </a:fld>
            <a:endParaRPr lang="en-US" dirty="0"/>
          </a:p>
        </p:txBody>
      </p:sp>
    </p:spTree>
    <p:extLst>
      <p:ext uri="{BB962C8B-B14F-4D97-AF65-F5344CB8AC3E}">
        <p14:creationId xmlns:p14="http://schemas.microsoft.com/office/powerpoint/2010/main" val="10901115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44C65BAA-4C92-45F9-B685-78236DC3BAD1}" type="slidenum">
              <a:rPr lang="en-US" smtClean="0">
                <a:solidFill>
                  <a:prstClr val="black"/>
                </a:solidFill>
              </a:rPr>
              <a:pPr>
                <a:defRPr/>
              </a:pPr>
              <a:t>26</a:t>
            </a:fld>
            <a:endParaRPr lang="en-US" dirty="0">
              <a:solidFill>
                <a:prstClr val="black"/>
              </a:solidFill>
            </a:endParaRPr>
          </a:p>
        </p:txBody>
      </p:sp>
    </p:spTree>
    <p:extLst>
      <p:ext uri="{BB962C8B-B14F-4D97-AF65-F5344CB8AC3E}">
        <p14:creationId xmlns:p14="http://schemas.microsoft.com/office/powerpoint/2010/main" val="34576337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5F1ACBD-245E-4A24-AC78-063168A88622}" type="slidenum">
              <a:rPr lang="en-US" smtClean="0">
                <a:solidFill>
                  <a:prstClr val="black"/>
                </a:solidFill>
              </a:rPr>
              <a:pPr/>
              <a:t>27</a:t>
            </a:fld>
            <a:endParaRPr lang="en-US" dirty="0">
              <a:solidFill>
                <a:prstClr val="black"/>
              </a:solidFill>
            </a:endParaRPr>
          </a:p>
        </p:txBody>
      </p:sp>
    </p:spTree>
    <p:extLst>
      <p:ext uri="{BB962C8B-B14F-4D97-AF65-F5344CB8AC3E}">
        <p14:creationId xmlns:p14="http://schemas.microsoft.com/office/powerpoint/2010/main" val="4321565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2.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 Id="rId4" Type="http://schemas.openxmlformats.org/officeDocument/2006/relationships/image" Target="../media/image8.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wmf"/><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4" Type="http://schemas.openxmlformats.org/officeDocument/2006/relationships/image" Target="../media/image8.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354402858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2392099"/>
      </p:ext>
    </p:extLst>
  </p:cSld>
  <p:clrMapOvr>
    <a:masterClrMapping/>
  </p:clrMapOvr>
  <p:timing>
    <p:tnLst>
      <p:par>
        <p:cTn id="1" dur="indefinite" restart="never" nodeType="tmRoot"/>
      </p:par>
    </p:tnLst>
  </p:timing>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19245184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PHASE</a:t>
            </a:r>
            <a:endParaRPr lang="en-CA" sz="4400" b="1" dirty="0">
              <a:solidFill>
                <a:schemeClr val="accent1"/>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4429571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2129235180"/>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824160603"/>
      </p:ext>
    </p:extLst>
  </p:cSld>
  <p:clrMapOvr>
    <a:masterClrMapping/>
  </p:clrMapOvr>
  <p:timing>
    <p:tnLst>
      <p:par>
        <p:cTn id="1" dur="indefinite" restart="never" nodeType="tmRoot"/>
      </p:par>
    </p:tnLst>
  </p:timing>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ver">
    <p:spTree>
      <p:nvGrpSpPr>
        <p:cNvPr id="1" name=""/>
        <p:cNvGrpSpPr/>
        <p:nvPr/>
      </p:nvGrpSpPr>
      <p:grpSpPr>
        <a:xfrm>
          <a:off x="0" y="0"/>
          <a:ext cx="0" cy="0"/>
          <a:chOff x="0" y="0"/>
          <a:chExt cx="0" cy="0"/>
        </a:xfrm>
      </p:grpSpPr>
      <p:grpSp>
        <p:nvGrpSpPr>
          <p:cNvPr id="3" name="Group 2"/>
          <p:cNvGrpSpPr/>
          <p:nvPr userDrawn="1"/>
        </p:nvGrpSpPr>
        <p:grpSpPr>
          <a:xfrm>
            <a:off x="3510" y="6090046"/>
            <a:ext cx="9140490" cy="767954"/>
            <a:chOff x="3510" y="6090046"/>
            <a:chExt cx="9140490" cy="767954"/>
          </a:xfrm>
        </p:grpSpPr>
        <p:sp>
          <p:nvSpPr>
            <p:cNvPr id="29" name="Rectangle 28"/>
            <p:cNvSpPr/>
            <p:nvPr/>
          </p:nvSpPr>
          <p:spPr>
            <a:xfrm>
              <a:off x="3510" y="6090046"/>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2" name="Group 1"/>
            <p:cNvGrpSpPr/>
            <p:nvPr userDrawn="1"/>
          </p:nvGrpSpPr>
          <p:grpSpPr>
            <a:xfrm>
              <a:off x="6696236" y="6090047"/>
              <a:ext cx="2447764" cy="767953"/>
              <a:chOff x="6696236" y="6090047"/>
              <a:chExt cx="2447764" cy="767953"/>
            </a:xfrm>
          </p:grpSpPr>
          <p:sp>
            <p:nvSpPr>
              <p:cNvPr id="31" name="Rectangle 30"/>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32" name="Picture 31"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sp>
        <p:nvSpPr>
          <p:cNvPr id="28" name="Text Placeholder 27"/>
          <p:cNvSpPr>
            <a:spLocks noGrp="1"/>
          </p:cNvSpPr>
          <p:nvPr>
            <p:ph type="body" sz="quarter" idx="15" hasCustomPrompt="1"/>
          </p:nvPr>
        </p:nvSpPr>
        <p:spPr>
          <a:xfrm>
            <a:off x="774700" y="3060698"/>
            <a:ext cx="7454900" cy="655267"/>
          </a:xfrm>
        </p:spPr>
        <p:txBody>
          <a:bodyPr/>
          <a:lstStyle>
            <a:lvl1pPr marL="0" indent="0">
              <a:lnSpc>
                <a:spcPts val="3200"/>
              </a:lnSpc>
              <a:buNone/>
              <a:defRPr sz="2800" baseline="0">
                <a:latin typeface="+mj-lt"/>
              </a:defRPr>
            </a:lvl1pPr>
            <a:lvl2pPr>
              <a:buNone/>
              <a:defRPr sz="2800">
                <a:latin typeface="+mj-lt"/>
              </a:defRPr>
            </a:lvl2pPr>
            <a:lvl3pPr>
              <a:buNone/>
              <a:defRPr sz="2800">
                <a:latin typeface="+mj-lt"/>
              </a:defRPr>
            </a:lvl3pPr>
            <a:lvl4pPr>
              <a:buNone/>
              <a:defRPr sz="2800">
                <a:latin typeface="+mj-lt"/>
              </a:defRPr>
            </a:lvl4pPr>
            <a:lvl5pPr>
              <a:buNone/>
              <a:defRPr sz="2800">
                <a:latin typeface="+mj-lt"/>
              </a:defRPr>
            </a:lvl5pPr>
          </a:lstStyle>
          <a:p>
            <a:pPr lvl="0"/>
            <a:r>
              <a:rPr lang="en-US" dirty="0" smtClean="0"/>
              <a:t>Headline (Georgia, 28pt)</a:t>
            </a:r>
            <a:endParaRPr lang="en-CA" dirty="0"/>
          </a:p>
        </p:txBody>
      </p:sp>
      <p:sp>
        <p:nvSpPr>
          <p:cNvPr id="30" name="Text Placeholder 29"/>
          <p:cNvSpPr>
            <a:spLocks noGrp="1"/>
          </p:cNvSpPr>
          <p:nvPr>
            <p:ph type="body" sz="quarter" idx="16" hasCustomPrompt="1"/>
          </p:nvPr>
        </p:nvSpPr>
        <p:spPr>
          <a:xfrm>
            <a:off x="774700" y="3724072"/>
            <a:ext cx="7467600" cy="508000"/>
          </a:xfrm>
        </p:spPr>
        <p:txBody>
          <a:bodyPr/>
          <a:lstStyle>
            <a:lvl1pPr marL="0" indent="0">
              <a:buNone/>
              <a:defRPr lang="en-US" sz="1400" baseline="0" dirty="0" smtClean="0"/>
            </a:lvl1pPr>
            <a:lvl2pPr marL="0" indent="0">
              <a:buNone/>
              <a:defRPr sz="1600"/>
            </a:lvl2pPr>
            <a:lvl3pPr marL="0" indent="0">
              <a:buNone/>
              <a:defRPr sz="1600"/>
            </a:lvl3pPr>
            <a:lvl4pPr marL="0" indent="0">
              <a:buNone/>
              <a:defRPr sz="1600"/>
            </a:lvl4pPr>
            <a:lvl5pPr marL="0" indent="0">
              <a:buNone/>
              <a:defRPr sz="1600"/>
            </a:lvl5pPr>
          </a:lstStyle>
          <a:p>
            <a:pPr lvl="0"/>
            <a:r>
              <a:rPr lang="en-US" dirty="0" smtClean="0"/>
              <a:t>Subhead (Arial, 14pt)</a:t>
            </a:r>
          </a:p>
        </p:txBody>
      </p:sp>
    </p:spTree>
    <p:extLst>
      <p:ext uri="{BB962C8B-B14F-4D97-AF65-F5344CB8AC3E}">
        <p14:creationId xmlns:p14="http://schemas.microsoft.com/office/powerpoint/2010/main" val="120000710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40237032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3763907326"/>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138467569"/>
      </p:ext>
    </p:extLst>
  </p:cSld>
  <p:clrMapOvr>
    <a:masterClrMapping/>
  </p:clrMapOvr>
  <p:timing>
    <p:tnLst>
      <p:par>
        <p:cTn id="1" dur="indefinite" restart="never" nodeType="tmRoot"/>
      </p:par>
    </p:tnLst>
  </p:timing>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2778"/>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105350354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Executive Brief">
    <p:spTree>
      <p:nvGrpSpPr>
        <p:cNvPr id="1" name=""/>
        <p:cNvGrpSpPr/>
        <p:nvPr/>
      </p:nvGrpSpPr>
      <p:grpSpPr>
        <a:xfrm>
          <a:off x="0" y="0"/>
          <a:ext cx="0" cy="0"/>
          <a:chOff x="0" y="0"/>
          <a:chExt cx="0" cy="0"/>
        </a:xfrm>
      </p:grpSpPr>
      <p:sp>
        <p:nvSpPr>
          <p:cNvPr id="3" name="Rectangle 2"/>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361140734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2795742408"/>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6376340"/>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2057999678"/>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93208585"/>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148864821"/>
      </p:ext>
    </p:extLst>
  </p:cSld>
  <p:clrMapOvr>
    <a:masterClrMapping/>
  </p:clrMapOvr>
  <p:timing>
    <p:tnLst>
      <p:par>
        <p:cTn id="1" dur="indefinite" restart="never" nodeType="tmRoot"/>
      </p:par>
    </p:tnLst>
  </p:timing>
  <p:hf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Header Activity Overview">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10" name="Rectangle 9"/>
          <p:cNvSpPr/>
          <p:nvPr userDrawn="1"/>
        </p:nvSpPr>
        <p:spPr>
          <a:xfrm>
            <a:off x="616688" y="1132006"/>
            <a:ext cx="8260611" cy="364691"/>
          </a:xfrm>
          <a:prstGeom prst="rect">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solidFill>
                <a:srgbClr val="333333"/>
              </a:solidFill>
            </a:endParaRPr>
          </a:p>
        </p:txBody>
      </p:sp>
      <p:grpSp>
        <p:nvGrpSpPr>
          <p:cNvPr id="11" name="Group 10"/>
          <p:cNvGrpSpPr/>
          <p:nvPr userDrawn="1"/>
        </p:nvGrpSpPr>
        <p:grpSpPr>
          <a:xfrm>
            <a:off x="251519" y="1132006"/>
            <a:ext cx="352780" cy="364690"/>
            <a:chOff x="6966056" y="197732"/>
            <a:chExt cx="751526" cy="785348"/>
          </a:xfrm>
          <a:solidFill>
            <a:srgbClr val="243F54"/>
          </a:solidFill>
        </p:grpSpPr>
        <p:sp>
          <p:nvSpPr>
            <p:cNvPr id="13" name="Rectangle 12"/>
            <p:cNvSpPr/>
            <p:nvPr/>
          </p:nvSpPr>
          <p:spPr>
            <a:xfrm>
              <a:off x="6966056" y="197732"/>
              <a:ext cx="751526" cy="785348"/>
            </a:xfrm>
            <a:prstGeom prst="rect">
              <a:avLst/>
            </a:prstGeom>
            <a:grpFill/>
            <a:ln>
              <a:solidFill>
                <a:srgbClr val="243F5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14" name="Picture 13" descr="on-site-workshops.png"/>
            <p:cNvPicPr>
              <a:picLocks noChangeAspect="1"/>
            </p:cNvPicPr>
            <p:nvPr/>
          </p:nvPicPr>
          <p:blipFill rotWithShape="1">
            <a:blip r:embed="rId2" cstate="print"/>
            <a:srcRect l="12204" t="22820" r="8463" b="22257"/>
            <a:stretch/>
          </p:blipFill>
          <p:spPr>
            <a:xfrm>
              <a:off x="6983446" y="336280"/>
              <a:ext cx="734136" cy="508248"/>
            </a:xfrm>
            <a:prstGeom prst="rect">
              <a:avLst/>
            </a:prstGeom>
            <a:grpFill/>
            <a:ln>
              <a:solidFill>
                <a:srgbClr val="243F54"/>
              </a:solidFill>
            </a:ln>
            <a:effectLst/>
          </p:spPr>
        </p:pic>
      </p:grpSp>
    </p:spTree>
    <p:extLst>
      <p:ext uri="{BB962C8B-B14F-4D97-AF65-F5344CB8AC3E}">
        <p14:creationId xmlns:p14="http://schemas.microsoft.com/office/powerpoint/2010/main" val="151465485"/>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Header Workshop Activit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20" name="Rectangle 19"/>
          <p:cNvSpPr/>
          <p:nvPr userDrawn="1"/>
        </p:nvSpPr>
        <p:spPr>
          <a:xfrm>
            <a:off x="323528" y="1164090"/>
            <a:ext cx="8496944" cy="364691"/>
          </a:xfrm>
          <a:prstGeom prst="rect">
            <a:avLst/>
          </a:prstGeom>
          <a:solidFill>
            <a:srgbClr val="2576B7"/>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grpSp>
        <p:nvGrpSpPr>
          <p:cNvPr id="22" name="Group 21"/>
          <p:cNvGrpSpPr/>
          <p:nvPr userDrawn="1"/>
        </p:nvGrpSpPr>
        <p:grpSpPr>
          <a:xfrm>
            <a:off x="331100" y="1176588"/>
            <a:ext cx="343389" cy="339694"/>
            <a:chOff x="6986062" y="224644"/>
            <a:chExt cx="731520" cy="731520"/>
          </a:xfrm>
          <a:noFill/>
          <a:effectLst/>
        </p:grpSpPr>
        <p:sp>
          <p:nvSpPr>
            <p:cNvPr id="23" name="Rectangle 22"/>
            <p:cNvSpPr/>
            <p:nvPr/>
          </p:nvSpPr>
          <p:spPr>
            <a:xfrm>
              <a:off x="6986062" y="224644"/>
              <a:ext cx="731520" cy="73152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24" name="Picture 23"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grpFill/>
            <a:effectLst>
              <a:outerShdw blurRad="50800" dist="38100" dir="2700000" algn="tl" rotWithShape="0">
                <a:prstClr val="black">
                  <a:alpha val="40000"/>
                </a:prstClr>
              </a:outerShdw>
            </a:effectLst>
          </p:spPr>
        </p:pic>
      </p:grpSp>
      <p:sp>
        <p:nvSpPr>
          <p:cNvPr id="27" name="Text Placeholder 26"/>
          <p:cNvSpPr>
            <a:spLocks noGrp="1"/>
          </p:cNvSpPr>
          <p:nvPr>
            <p:ph type="body" sz="quarter" idx="10" hasCustomPrompt="1"/>
          </p:nvPr>
        </p:nvSpPr>
        <p:spPr>
          <a:xfrm>
            <a:off x="692948" y="1173398"/>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
        <p:nvSpPr>
          <p:cNvPr id="28" name="Text Placeholder 26"/>
          <p:cNvSpPr>
            <a:spLocks noGrp="1"/>
          </p:cNvSpPr>
          <p:nvPr>
            <p:ph type="body" sz="quarter" idx="11" hasCustomPrompt="1"/>
          </p:nvPr>
        </p:nvSpPr>
        <p:spPr>
          <a:xfrm>
            <a:off x="1157097" y="1173398"/>
            <a:ext cx="7427054" cy="346075"/>
          </a:xfrm>
        </p:spPr>
        <p:txBody>
          <a:bodyPr anchor="ctr"/>
          <a:lstStyle>
            <a:lvl1pPr marL="0" indent="0">
              <a:buNone/>
              <a:defRPr sz="140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[Provide estimated time for workshop activity or other guidelines.]</a:t>
            </a:r>
          </a:p>
        </p:txBody>
      </p:sp>
    </p:spTree>
    <p:extLst>
      <p:ext uri="{BB962C8B-B14F-4D97-AF65-F5344CB8AC3E}">
        <p14:creationId xmlns:p14="http://schemas.microsoft.com/office/powerpoint/2010/main" val="3080945751"/>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Tool Pre-Work 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8" name="Rectangle 7"/>
          <p:cNvSpPr/>
          <p:nvPr userDrawn="1"/>
        </p:nvSpPr>
        <p:spPr>
          <a:xfrm>
            <a:off x="323528" y="1164849"/>
            <a:ext cx="8496944" cy="364691"/>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9" name="Picture 8" descr="best-practice-blueprints.png"/>
          <p:cNvPicPr>
            <a:picLocks noChangeAspect="1"/>
          </p:cNvPicPr>
          <p:nvPr userDrawn="1"/>
        </p:nvPicPr>
        <p:blipFill>
          <a:blip r:embed="rId2" cstate="print"/>
          <a:stretch>
            <a:fillRect/>
          </a:stretch>
        </p:blipFill>
        <p:spPr>
          <a:xfrm>
            <a:off x="334250" y="1175541"/>
            <a:ext cx="343307" cy="343307"/>
          </a:xfrm>
          <a:prstGeom prst="rect">
            <a:avLst/>
          </a:prstGeom>
          <a:solidFill>
            <a:srgbClr val="243F54"/>
          </a:solidFill>
          <a:effectLst/>
        </p:spPr>
      </p:pic>
      <p:sp>
        <p:nvSpPr>
          <p:cNvPr id="16" name="Text Placeholder 26"/>
          <p:cNvSpPr>
            <a:spLocks noGrp="1"/>
          </p:cNvSpPr>
          <p:nvPr>
            <p:ph type="body" sz="quarter" idx="10" hasCustomPrompt="1"/>
          </p:nvPr>
        </p:nvSpPr>
        <p:spPr>
          <a:xfrm>
            <a:off x="1194576" y="1174157"/>
            <a:ext cx="7420978"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[Tool Context]</a:t>
            </a:r>
          </a:p>
        </p:txBody>
      </p:sp>
      <p:sp>
        <p:nvSpPr>
          <p:cNvPr id="15" name="Text Placeholder 26"/>
          <p:cNvSpPr>
            <a:spLocks noGrp="1"/>
          </p:cNvSpPr>
          <p:nvPr>
            <p:ph type="body" sz="quarter" idx="11" hasCustomPrompt="1"/>
          </p:nvPr>
        </p:nvSpPr>
        <p:spPr>
          <a:xfrm>
            <a:off x="684997" y="1174157"/>
            <a:ext cx="445412" cy="346075"/>
          </a:xfrm>
        </p:spPr>
        <p:txBody>
          <a:bodyPr anchor="ctr"/>
          <a:lstStyle>
            <a:lvl1pPr marL="0" indent="0">
              <a:buNone/>
              <a:defRPr sz="1400" b="0" baseline="0">
                <a:solidFill>
                  <a:schemeClr val="bg1"/>
                </a:solidFill>
              </a:defRPr>
            </a:lvl1pPr>
            <a:lvl2pPr marL="180975" indent="0">
              <a:buNone/>
              <a:defRPr/>
            </a:lvl2pPr>
            <a:lvl3pPr marL="361950" indent="0">
              <a:buNone/>
              <a:defRPr/>
            </a:lvl3pPr>
            <a:lvl4pPr marL="542925" indent="0">
              <a:buNone/>
              <a:defRPr/>
            </a:lvl4pPr>
            <a:lvl5pPr marL="1828800" indent="0">
              <a:buNone/>
              <a:defRPr/>
            </a:lvl5pPr>
          </a:lstStyle>
          <a:p>
            <a:pPr lvl="0"/>
            <a:r>
              <a:rPr lang="en-US" dirty="0" smtClean="0"/>
              <a:t>#.#</a:t>
            </a:r>
          </a:p>
        </p:txBody>
      </p:sp>
    </p:spTree>
    <p:extLst>
      <p:ext uri="{BB962C8B-B14F-4D97-AF65-F5344CB8AC3E}">
        <p14:creationId xmlns:p14="http://schemas.microsoft.com/office/powerpoint/2010/main" val="2280876972"/>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913">
          <p15:clr>
            <a:srgbClr val="FBAE40"/>
          </p15:clr>
        </p15:guide>
        <p15:guide id="2" pos="2880">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cxnSp>
        <p:nvCxnSpPr>
          <p:cNvPr id="11" name="Straight Connector 10"/>
          <p:cNvCxnSpPr/>
          <p:nvPr userDrawn="1"/>
        </p:nvCxnSpPr>
        <p:spPr>
          <a:xfrm>
            <a:off x="268871" y="1708920"/>
            <a:ext cx="8601189" cy="0"/>
          </a:xfrm>
          <a:prstGeom prst="line">
            <a:avLst/>
          </a:prstGeom>
          <a:ln w="193675">
            <a:solidFill>
              <a:schemeClr val="bg1"/>
            </a:solidFill>
          </a:ln>
          <a:effectLst>
            <a:outerShdw blurRad="190500" dist="76200" dir="5400000" sx="97000" sy="97000" algn="tl" rotWithShape="0">
              <a:prstClr val="black">
                <a:alpha val="5000"/>
              </a:prstClr>
            </a:outerShdw>
          </a:effectLst>
        </p:spPr>
        <p:style>
          <a:lnRef idx="1">
            <a:schemeClr val="accent1"/>
          </a:lnRef>
          <a:fillRef idx="0">
            <a:schemeClr val="accent1"/>
          </a:fillRef>
          <a:effectRef idx="0">
            <a:schemeClr val="accent1"/>
          </a:effectRef>
          <a:fontRef idx="minor">
            <a:schemeClr val="tx1"/>
          </a:fontRef>
        </p:style>
      </p:cxnSp>
      <p:sp>
        <p:nvSpPr>
          <p:cNvPr id="4" name="Title 1"/>
          <p:cNvSpPr>
            <a:spLocks noGrp="1"/>
          </p:cNvSpPr>
          <p:nvPr>
            <p:ph type="title" hasCustomPrompt="1"/>
          </p:nvPr>
        </p:nvSpPr>
        <p:spPr>
          <a:xfrm>
            <a:off x="251520" y="256032"/>
            <a:ext cx="8625780" cy="864096"/>
          </a:xfrm>
        </p:spPr>
        <p:txBody>
          <a:bodyPr/>
          <a:lstStyle>
            <a:lvl1pPr algn="l">
              <a:lnSpc>
                <a:spcPts val="2600"/>
              </a:lnSpc>
              <a:defRPr sz="2400" baseline="0">
                <a:solidFill>
                  <a:schemeClr val="tx1"/>
                </a:solidFill>
              </a:defRPr>
            </a:lvl1pPr>
          </a:lstStyle>
          <a:p>
            <a:r>
              <a:rPr lang="en-US" dirty="0" smtClean="0"/>
              <a:t>Case study title</a:t>
            </a:r>
            <a:endParaRPr lang="en-CA" dirty="0"/>
          </a:p>
        </p:txBody>
      </p:sp>
    </p:spTree>
    <p:extLst>
      <p:ext uri="{BB962C8B-B14F-4D97-AF65-F5344CB8AC3E}">
        <p14:creationId xmlns:p14="http://schemas.microsoft.com/office/powerpoint/2010/main" val="277840003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Unbroken Phase Layout">
    <p:spTree>
      <p:nvGrpSpPr>
        <p:cNvPr id="1" name=""/>
        <p:cNvGrpSpPr/>
        <p:nvPr/>
      </p:nvGrpSpPr>
      <p:grpSpPr>
        <a:xfrm>
          <a:off x="0" y="0"/>
          <a:ext cx="0" cy="0"/>
          <a:chOff x="0" y="0"/>
          <a:chExt cx="0" cy="0"/>
        </a:xfrm>
      </p:grpSpPr>
      <p:sp>
        <p:nvSpPr>
          <p:cNvPr id="3" name="TextBox 2"/>
          <p:cNvSpPr txBox="1"/>
          <p:nvPr userDrawn="1"/>
        </p:nvSpPr>
        <p:spPr>
          <a:xfrm>
            <a:off x="4391566" y="4626678"/>
            <a:ext cx="2803790" cy="769441"/>
          </a:xfrm>
          <a:prstGeom prst="rect">
            <a:avLst/>
          </a:prstGeom>
          <a:noFill/>
        </p:spPr>
        <p:txBody>
          <a:bodyPr wrap="square" rtlCol="0">
            <a:spAutoFit/>
          </a:bodyPr>
          <a:lstStyle/>
          <a:p>
            <a:pPr algn="r"/>
            <a:r>
              <a:rPr lang="en-CA" sz="4400" b="1" dirty="0" smtClean="0">
                <a:solidFill>
                  <a:schemeClr val="accent1"/>
                </a:solidFill>
              </a:rPr>
              <a:t>PHASE</a:t>
            </a:r>
            <a:endParaRPr lang="en-CA" sz="4400" b="1" dirty="0">
              <a:solidFill>
                <a:schemeClr val="accent1"/>
              </a:solidFill>
            </a:endParaRPr>
          </a:p>
        </p:txBody>
      </p:sp>
      <p:cxnSp>
        <p:nvCxnSpPr>
          <p:cNvPr id="4" name="Straight Connector 3"/>
          <p:cNvCxnSpPr/>
          <p:nvPr userDrawn="1"/>
        </p:nvCxnSpPr>
        <p:spPr>
          <a:xfrm>
            <a:off x="3352800" y="57711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5" name="Oval 4"/>
          <p:cNvSpPr/>
          <p:nvPr userDrawn="1"/>
        </p:nvSpPr>
        <p:spPr>
          <a:xfrm>
            <a:off x="7215652" y="4550343"/>
            <a:ext cx="1400435" cy="1400435"/>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0000" b="1" dirty="0">
              <a:solidFill>
                <a:srgbClr val="243F54"/>
              </a:solidFill>
            </a:endParaRPr>
          </a:p>
        </p:txBody>
      </p:sp>
      <p:sp>
        <p:nvSpPr>
          <p:cNvPr id="7" name="Text Placeholder 6"/>
          <p:cNvSpPr>
            <a:spLocks noGrp="1"/>
          </p:cNvSpPr>
          <p:nvPr>
            <p:ph type="body" sz="quarter" idx="10" hasCustomPrompt="1"/>
          </p:nvPr>
        </p:nvSpPr>
        <p:spPr>
          <a:xfrm>
            <a:off x="666750" y="5395913"/>
            <a:ext cx="6418263" cy="374650"/>
          </a:xfrm>
        </p:spPr>
        <p:txBody>
          <a:bodyPr/>
          <a:lstStyle>
            <a:lvl1pPr marL="0" indent="0" algn="r">
              <a:buNone/>
              <a:defRPr sz="1800" baseline="0">
                <a:solidFill>
                  <a:schemeClr val="accent2"/>
                </a:solidFill>
              </a:defRPr>
            </a:lvl1pPr>
          </a:lstStyle>
          <a:p>
            <a:pPr lvl="0"/>
            <a:r>
              <a:rPr lang="en-CA" sz="1800" dirty="0" smtClean="0"/>
              <a:t>Replace with the title of your phase</a:t>
            </a:r>
            <a:endParaRPr lang="en-US" dirty="0"/>
          </a:p>
        </p:txBody>
      </p:sp>
      <p:sp>
        <p:nvSpPr>
          <p:cNvPr id="9" name="Text Placeholder 8"/>
          <p:cNvSpPr>
            <a:spLocks noGrp="1"/>
          </p:cNvSpPr>
          <p:nvPr>
            <p:ph type="body" sz="quarter" idx="11" hasCustomPrompt="1"/>
          </p:nvPr>
        </p:nvSpPr>
        <p:spPr>
          <a:xfrm>
            <a:off x="7196138" y="4549775"/>
            <a:ext cx="1439862" cy="1401763"/>
          </a:xfrm>
        </p:spPr>
        <p:txBody>
          <a:bodyPr anchor="ctr"/>
          <a:lstStyle>
            <a:lvl1pPr marL="0" indent="0" algn="ctr">
              <a:buNone/>
              <a:defRPr sz="8800">
                <a:solidFill>
                  <a:schemeClr val="accent1"/>
                </a:solidFill>
              </a:defRPr>
            </a:lvl1pPr>
          </a:lstStyle>
          <a:p>
            <a:pPr lvl="0"/>
            <a:r>
              <a:rPr lang="en-CA" sz="8800" dirty="0" smtClean="0"/>
              <a:t>#</a:t>
            </a:r>
            <a:endParaRPr lang="en-US" dirty="0"/>
          </a:p>
        </p:txBody>
      </p:sp>
      <p:cxnSp>
        <p:nvCxnSpPr>
          <p:cNvPr id="10" name="Straight Connector 9"/>
          <p:cNvCxnSpPr/>
          <p:nvPr userDrawn="1"/>
        </p:nvCxnSpPr>
        <p:spPr>
          <a:xfrm>
            <a:off x="3505200" y="5923517"/>
            <a:ext cx="3731664" cy="0"/>
          </a:xfrm>
          <a:prstGeom prst="line">
            <a:avLst/>
          </a:prstGeom>
          <a:ln w="3175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0396062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Only">
    <p:spTree>
      <p:nvGrpSpPr>
        <p:cNvPr id="1" name=""/>
        <p:cNvGrpSpPr/>
        <p:nvPr/>
      </p:nvGrpSpPr>
      <p:grpSpPr>
        <a:xfrm>
          <a:off x="0" y="0"/>
          <a:ext cx="0" cy="0"/>
          <a:chOff x="0" y="0"/>
          <a:chExt cx="0" cy="0"/>
        </a:xfrm>
      </p:grpSpPr>
      <p:cxnSp>
        <p:nvCxnSpPr>
          <p:cNvPr id="11" name="Straight Connector 10"/>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477908868"/>
      </p:ext>
    </p:extLst>
  </p:cSld>
  <p:clrMapOvr>
    <a:masterClrMapping/>
  </p:clrMapOvr>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roken Phase Layout">
    <p:spTree>
      <p:nvGrpSpPr>
        <p:cNvPr id="1" name=""/>
        <p:cNvGrpSpPr/>
        <p:nvPr/>
      </p:nvGrpSpPr>
      <p:grpSpPr>
        <a:xfrm>
          <a:off x="0" y="0"/>
          <a:ext cx="0" cy="0"/>
          <a:chOff x="0" y="0"/>
          <a:chExt cx="0" cy="0"/>
        </a:xfrm>
      </p:grpSpPr>
      <p:grpSp>
        <p:nvGrpSpPr>
          <p:cNvPr id="12" name="Group 11"/>
          <p:cNvGrpSpPr/>
          <p:nvPr userDrawn="1"/>
        </p:nvGrpSpPr>
        <p:grpSpPr>
          <a:xfrm>
            <a:off x="0" y="6090047"/>
            <a:ext cx="9144000" cy="767953"/>
            <a:chOff x="0" y="6090047"/>
            <a:chExt cx="9144000" cy="767953"/>
          </a:xfrm>
        </p:grpSpPr>
        <p:sp>
          <p:nvSpPr>
            <p:cNvPr id="13" name="Rectangle 12"/>
            <p:cNvSpPr/>
            <p:nvPr/>
          </p:nvSpPr>
          <p:spPr>
            <a:xfrm>
              <a:off x="0" y="6090047"/>
              <a:ext cx="6696236"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r>
                <a:rPr lang="en-CA" sz="800" dirty="0">
                  <a:solidFill>
                    <a:srgbClr val="ADB7C3"/>
                  </a:solidFill>
                </a:rPr>
                <a:t>Info-Tech Research Group, Inc. </a:t>
              </a:r>
              <a:r>
                <a:rPr lang="en-CA" sz="800" dirty="0" smtClean="0">
                  <a:solidFill>
                    <a:srgbClr val="ADB7C3"/>
                  </a:solidFill>
                </a:rPr>
                <a:t>is </a:t>
              </a:r>
              <a:r>
                <a:rPr lang="en-CA" sz="800" dirty="0">
                  <a:solidFill>
                    <a:srgbClr val="ADB7C3"/>
                  </a:solidFill>
                </a:rPr>
                <a:t>a global leader in providing IT research and advice.</a:t>
              </a:r>
              <a:br>
                <a:rPr lang="en-CA" sz="800" dirty="0">
                  <a:solidFill>
                    <a:srgbClr val="ADB7C3"/>
                  </a:solidFill>
                </a:rPr>
              </a:br>
              <a:r>
                <a:rPr lang="en-CA" sz="800" dirty="0">
                  <a:solidFill>
                    <a:srgbClr val="ADB7C3"/>
                  </a:solidFill>
                </a:rPr>
                <a:t>Info-Tech’s products and services combine actionable insight and relevant advice with</a:t>
              </a:r>
              <a:br>
                <a:rPr lang="en-CA" sz="800" dirty="0">
                  <a:solidFill>
                    <a:srgbClr val="ADB7C3"/>
                  </a:solidFill>
                </a:rPr>
              </a:br>
              <a:r>
                <a:rPr lang="en-CA" sz="800" dirty="0">
                  <a:solidFill>
                    <a:srgbClr val="ADB7C3"/>
                  </a:solidFill>
                </a:rPr>
                <a:t>ready-to-use tools and templates that cover the full spectrum of IT concerns.</a:t>
              </a:r>
              <a:br>
                <a:rPr lang="en-CA" sz="800" dirty="0">
                  <a:solidFill>
                    <a:srgbClr val="ADB7C3"/>
                  </a:solidFill>
                </a:rPr>
              </a:br>
              <a:r>
                <a:rPr lang="en-CA" sz="800" dirty="0">
                  <a:solidFill>
                    <a:srgbClr val="ADB7C3"/>
                  </a:solidFill>
                </a:rPr>
                <a:t>© </a:t>
              </a:r>
              <a:r>
                <a:rPr lang="en-CA" sz="800" dirty="0" smtClean="0">
                  <a:solidFill>
                    <a:srgbClr val="ADB7C3"/>
                  </a:solidFill>
                </a:rPr>
                <a:t>1997-2016 </a:t>
              </a:r>
              <a:r>
                <a:rPr lang="en-CA" sz="800" dirty="0">
                  <a:solidFill>
                    <a:srgbClr val="ADB7C3"/>
                  </a:solidFill>
                </a:rPr>
                <a:t>Info-Tech Research Group Inc.</a:t>
              </a:r>
            </a:p>
          </p:txBody>
        </p:sp>
        <p:grpSp>
          <p:nvGrpSpPr>
            <p:cNvPr id="14" name="Group 13"/>
            <p:cNvGrpSpPr/>
            <p:nvPr userDrawn="1"/>
          </p:nvGrpSpPr>
          <p:grpSpPr>
            <a:xfrm>
              <a:off x="6696236" y="6090047"/>
              <a:ext cx="2447764" cy="767953"/>
              <a:chOff x="6696236" y="6090047"/>
              <a:chExt cx="2447764" cy="767953"/>
            </a:xfrm>
          </p:grpSpPr>
          <p:sp>
            <p:nvSpPr>
              <p:cNvPr id="15" name="Rectangle 14"/>
              <p:cNvSpPr/>
              <p:nvPr/>
            </p:nvSpPr>
            <p:spPr>
              <a:xfrm>
                <a:off x="6696236" y="6090047"/>
                <a:ext cx="2447764" cy="767953"/>
              </a:xfrm>
              <a:prstGeom prst="rect">
                <a:avLst/>
              </a:prstGeom>
              <a:solidFill>
                <a:srgbClr val="2947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fontAlgn="base">
                  <a:spcBef>
                    <a:spcPct val="0"/>
                  </a:spcBef>
                  <a:spcAft>
                    <a:spcPct val="0"/>
                  </a:spcAft>
                </a:pPr>
                <a:endParaRPr lang="en-CA" sz="800" dirty="0">
                  <a:solidFill>
                    <a:srgbClr val="ADB7C3"/>
                  </a:solidFill>
                </a:endParaRPr>
              </a:p>
            </p:txBody>
          </p:sp>
          <p:pic>
            <p:nvPicPr>
              <p:cNvPr id="16" name="Picture 15" descr="Info-Tech_Logo_2013-On-Screen-WHITE(transparent-background).png"/>
              <p:cNvPicPr>
                <a:picLocks noChangeAspect="1"/>
              </p:cNvPicPr>
              <p:nvPr/>
            </p:nvPicPr>
            <p:blipFill>
              <a:blip r:embed="rId2" cstate="print"/>
              <a:stretch>
                <a:fillRect/>
              </a:stretch>
            </p:blipFill>
            <p:spPr>
              <a:xfrm>
                <a:off x="7020272" y="6309320"/>
                <a:ext cx="1697008" cy="339401"/>
              </a:xfrm>
              <a:prstGeom prst="rect">
                <a:avLst/>
              </a:prstGeom>
            </p:spPr>
          </p:pic>
        </p:grpSp>
      </p:grpSp>
      <p:cxnSp>
        <p:nvCxnSpPr>
          <p:cNvPr id="17" name="Straight Connector 16"/>
          <p:cNvCxnSpPr/>
          <p:nvPr userDrawn="1"/>
        </p:nvCxnSpPr>
        <p:spPr>
          <a:xfrm>
            <a:off x="789414" y="3320114"/>
            <a:ext cx="2490117" cy="0"/>
          </a:xfrm>
          <a:prstGeom prst="line">
            <a:avLst/>
          </a:prstGeom>
          <a:ln w="25400">
            <a:solidFill>
              <a:schemeClr val="bg1">
                <a:lumMod val="95000"/>
              </a:schemeClr>
            </a:solidFill>
          </a:ln>
        </p:spPr>
        <p:style>
          <a:lnRef idx="1">
            <a:schemeClr val="accent1"/>
          </a:lnRef>
          <a:fillRef idx="0">
            <a:schemeClr val="accent1"/>
          </a:fillRef>
          <a:effectRef idx="0">
            <a:schemeClr val="accent1"/>
          </a:effectRef>
          <a:fontRef idx="minor">
            <a:schemeClr val="tx1"/>
          </a:fontRef>
        </p:style>
      </p:cxnSp>
      <p:sp>
        <p:nvSpPr>
          <p:cNvPr id="18" name="Oval 17"/>
          <p:cNvSpPr/>
          <p:nvPr userDrawn="1"/>
        </p:nvSpPr>
        <p:spPr>
          <a:xfrm>
            <a:off x="2791118" y="2568440"/>
            <a:ext cx="786842" cy="786842"/>
          </a:xfrm>
          <a:prstGeom prst="ellipse">
            <a:avLst/>
          </a:prstGeom>
          <a:solidFill>
            <a:schemeClr val="bg1">
              <a:lumMod val="95000"/>
            </a:schemeClr>
          </a:solidFill>
          <a:ln>
            <a:noFill/>
          </a:ln>
          <a:effectLst>
            <a:outerShdw blurRad="25400" dist="25400" dir="2700000" algn="tl"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5400" b="1" dirty="0">
              <a:solidFill>
                <a:srgbClr val="29475F"/>
              </a:solidFill>
            </a:endParaRPr>
          </a:p>
        </p:txBody>
      </p:sp>
      <p:sp>
        <p:nvSpPr>
          <p:cNvPr id="19" name="Text Placeholder 7"/>
          <p:cNvSpPr>
            <a:spLocks noGrp="1"/>
          </p:cNvSpPr>
          <p:nvPr>
            <p:ph type="body" sz="quarter" idx="11" hasCustomPrompt="1"/>
          </p:nvPr>
        </p:nvSpPr>
        <p:spPr>
          <a:xfrm>
            <a:off x="788988" y="3355975"/>
            <a:ext cx="7269162" cy="663575"/>
          </a:xfrm>
        </p:spPr>
        <p:txBody>
          <a:bodyPr/>
          <a:lstStyle>
            <a:lvl1pPr marL="0" indent="0">
              <a:buNone/>
              <a:defRPr sz="2800" baseline="0">
                <a:solidFill>
                  <a:schemeClr val="accent3"/>
                </a:solidFill>
              </a:defRPr>
            </a:lvl1pPr>
          </a:lstStyle>
          <a:p>
            <a:pPr lvl="0"/>
            <a:r>
              <a:rPr lang="en-CA" sz="2800" dirty="0" smtClean="0"/>
              <a:t>Replace with Phase Title</a:t>
            </a:r>
            <a:endParaRPr lang="en-US" dirty="0"/>
          </a:p>
        </p:txBody>
      </p:sp>
      <p:sp>
        <p:nvSpPr>
          <p:cNvPr id="20" name="TextBox 19"/>
          <p:cNvSpPr txBox="1"/>
          <p:nvPr userDrawn="1"/>
        </p:nvSpPr>
        <p:spPr>
          <a:xfrm>
            <a:off x="763035" y="2585841"/>
            <a:ext cx="2036776" cy="769441"/>
          </a:xfrm>
          <a:prstGeom prst="rect">
            <a:avLst/>
          </a:prstGeom>
          <a:noFill/>
        </p:spPr>
        <p:txBody>
          <a:bodyPr wrap="none" lIns="0" rtlCol="0">
            <a:spAutoFit/>
          </a:bodyPr>
          <a:lstStyle/>
          <a:p>
            <a:r>
              <a:rPr lang="en-CA" sz="4400" b="1" dirty="0" smtClean="0">
                <a:solidFill>
                  <a:schemeClr val="accent1"/>
                </a:solidFill>
              </a:rPr>
              <a:t>PHASE</a:t>
            </a:r>
            <a:endParaRPr lang="en-CA" sz="4400" b="1" dirty="0">
              <a:solidFill>
                <a:schemeClr val="accent1"/>
              </a:solidFill>
            </a:endParaRPr>
          </a:p>
        </p:txBody>
      </p:sp>
      <p:sp>
        <p:nvSpPr>
          <p:cNvPr id="21" name="Text Placeholder 10"/>
          <p:cNvSpPr>
            <a:spLocks noGrp="1"/>
          </p:cNvSpPr>
          <p:nvPr>
            <p:ph type="body" sz="quarter" idx="12" hasCustomPrompt="1"/>
          </p:nvPr>
        </p:nvSpPr>
        <p:spPr>
          <a:xfrm>
            <a:off x="2794014" y="2576893"/>
            <a:ext cx="781050" cy="769937"/>
          </a:xfrm>
        </p:spPr>
        <p:txBody>
          <a:bodyPr anchor="ctr"/>
          <a:lstStyle>
            <a:lvl1pPr marL="0" indent="0" algn="ctr">
              <a:buNone/>
              <a:defRPr sz="5400">
                <a:solidFill>
                  <a:schemeClr val="accent1"/>
                </a:solidFill>
              </a:defRPr>
            </a:lvl1pPr>
          </a:lstStyle>
          <a:p>
            <a:pPr lvl="0"/>
            <a:r>
              <a:rPr lang="en-CA" sz="5400" dirty="0" smtClean="0"/>
              <a:t>#</a:t>
            </a:r>
            <a:endParaRPr lang="en-US" dirty="0"/>
          </a:p>
        </p:txBody>
      </p:sp>
      <p:sp>
        <p:nvSpPr>
          <p:cNvPr id="22" name="Text Placeholder 4"/>
          <p:cNvSpPr>
            <a:spLocks noGrp="1"/>
          </p:cNvSpPr>
          <p:nvPr>
            <p:ph type="body" sz="quarter" idx="13" hasCustomPrompt="1"/>
          </p:nvPr>
        </p:nvSpPr>
        <p:spPr>
          <a:xfrm>
            <a:off x="1578396" y="5622172"/>
            <a:ext cx="7289719" cy="457200"/>
          </a:xfrm>
        </p:spPr>
        <p:txBody>
          <a:bodyPr/>
          <a:lstStyle>
            <a:lvl1pPr marL="0" indent="0" algn="r">
              <a:buNone/>
              <a:defRPr sz="2000" baseline="0">
                <a:solidFill>
                  <a:schemeClr val="accent1"/>
                </a:solidFill>
              </a:defRPr>
            </a:lvl1pPr>
          </a:lstStyle>
          <a:p>
            <a:pPr lvl="0"/>
            <a:r>
              <a:rPr lang="en-CA" dirty="0" smtClean="0"/>
              <a:t>Blueprint Title</a:t>
            </a:r>
            <a:endParaRPr lang="en-CA" dirty="0"/>
          </a:p>
        </p:txBody>
      </p:sp>
    </p:spTree>
    <p:extLst>
      <p:ext uri="{BB962C8B-B14F-4D97-AF65-F5344CB8AC3E}">
        <p14:creationId xmlns:p14="http://schemas.microsoft.com/office/powerpoint/2010/main" val="346268226"/>
      </p:ext>
    </p:extLst>
  </p:cSld>
  <p:clrMapOvr>
    <a:masterClrMapping/>
  </p:clrMapOvr>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Blue slide intro">
    <p:bg>
      <p:bgPr>
        <a:solidFill>
          <a:srgbClr val="CBDBE7"/>
        </a:solidFill>
        <a:effectLst/>
      </p:bgPr>
    </p:bg>
    <p:spTree>
      <p:nvGrpSpPr>
        <p:cNvPr id="1" name=""/>
        <p:cNvGrpSpPr/>
        <p:nvPr/>
      </p:nvGrpSpPr>
      <p:grpSpPr>
        <a:xfrm>
          <a:off x="0" y="0"/>
          <a:ext cx="0" cy="0"/>
          <a:chOff x="0" y="0"/>
          <a:chExt cx="0" cy="0"/>
        </a:xfrm>
      </p:grpSpPr>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Rectangle 8"/>
          <p:cNvSpPr/>
          <p:nvPr userDrawn="1"/>
        </p:nvSpPr>
        <p:spPr>
          <a:xfrm>
            <a:off x="257182" y="3086541"/>
            <a:ext cx="8676000" cy="307777"/>
          </a:xfrm>
          <a:prstGeom prst="rect">
            <a:avLst/>
          </a:prstGeom>
          <a:solidFill>
            <a:srgbClr val="243F54"/>
          </a:solidFill>
        </p:spPr>
        <p:txBody>
          <a:bodyPr wrap="square">
            <a:spAutoFit/>
          </a:bodyPr>
          <a:lstStyle/>
          <a:p>
            <a:r>
              <a:rPr lang="en-US" sz="1400" b="1" dirty="0" smtClean="0">
                <a:solidFill>
                  <a:srgbClr val="FFFFFF"/>
                </a:solidFill>
              </a:rPr>
              <a:t>The following are sample activities that will be conducted by Info-Tech analysts with your team:</a:t>
            </a:r>
            <a:endParaRPr lang="en-US" sz="1400" b="1" dirty="0">
              <a:solidFill>
                <a:srgbClr val="FFFFFF"/>
              </a:solidFill>
            </a:endParaRPr>
          </a:p>
        </p:txBody>
      </p:sp>
      <p:sp>
        <p:nvSpPr>
          <p:cNvPr id="15" name="TextBox 14"/>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
        <p:nvSpPr>
          <p:cNvPr id="16"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Tree>
    <p:extLst>
      <p:ext uri="{BB962C8B-B14F-4D97-AF65-F5344CB8AC3E}">
        <p14:creationId xmlns:p14="http://schemas.microsoft.com/office/powerpoint/2010/main" val="4225731598"/>
      </p:ext>
    </p:extLst>
  </p:cSld>
  <p:clrMapOvr>
    <a:masterClrMapping/>
  </p:clrMapOvr>
  <p:timing>
    <p:tnLst>
      <p:par>
        <p:cTn id="1" dur="indefinite" restart="never" nodeType="tmRoot"/>
      </p:par>
    </p:tnLst>
  </p:timing>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Blue slide extra">
    <p:bg>
      <p:bgPr>
        <a:solidFill>
          <a:srgbClr val="CBDBE7"/>
        </a:solidFill>
        <a:effectLst/>
      </p:bgPr>
    </p:bg>
    <p:spTree>
      <p:nvGrpSpPr>
        <p:cNvPr id="1" name=""/>
        <p:cNvGrpSpPr/>
        <p:nvPr/>
      </p:nvGrpSpPr>
      <p:grpSpPr>
        <a:xfrm>
          <a:off x="0" y="0"/>
          <a:ext cx="0" cy="0"/>
          <a:chOff x="0" y="0"/>
          <a:chExt cx="0" cy="0"/>
        </a:xfrm>
      </p:grpSpPr>
      <p:cxnSp>
        <p:nvCxnSpPr>
          <p:cNvPr id="11" name="Straight Connector 10"/>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grpSp>
        <p:nvGrpSpPr>
          <p:cNvPr id="4" name="Group 3"/>
          <p:cNvGrpSpPr/>
          <p:nvPr userDrawn="1"/>
        </p:nvGrpSpPr>
        <p:grpSpPr>
          <a:xfrm>
            <a:off x="8198606" y="145554"/>
            <a:ext cx="812044" cy="804512"/>
            <a:chOff x="6986062" y="224644"/>
            <a:chExt cx="731520" cy="731520"/>
          </a:xfrm>
        </p:grpSpPr>
        <p:sp>
          <p:nvSpPr>
            <p:cNvPr id="5" name="Rectangle 4"/>
            <p:cNvSpPr/>
            <p:nvPr/>
          </p:nvSpPr>
          <p:spPr>
            <a:xfrm>
              <a:off x="6986062" y="224644"/>
              <a:ext cx="731520" cy="73152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CA" sz="1350" dirty="0">
                <a:solidFill>
                  <a:srgbClr val="FFFFFF"/>
                </a:solidFill>
              </a:endParaRPr>
            </a:p>
          </p:txBody>
        </p:sp>
        <p:pic>
          <p:nvPicPr>
            <p:cNvPr id="6" name="Picture 5" descr="on-site-workshops.png"/>
            <p:cNvPicPr>
              <a:picLocks noChangeAspect="1"/>
            </p:cNvPicPr>
            <p:nvPr/>
          </p:nvPicPr>
          <p:blipFill rotWithShape="1">
            <a:blip r:embed="rId2" cstate="print"/>
            <a:srcRect l="12204" t="22820" r="8463" b="22257"/>
            <a:stretch/>
          </p:blipFill>
          <p:spPr>
            <a:xfrm>
              <a:off x="7025382" y="364407"/>
              <a:ext cx="652879" cy="451994"/>
            </a:xfrm>
            <a:prstGeom prst="rect">
              <a:avLst/>
            </a:prstGeom>
            <a:effectLst>
              <a:outerShdw blurRad="50800" dist="38100" dir="2700000" algn="tl" rotWithShape="0">
                <a:prstClr val="black">
                  <a:alpha val="40000"/>
                </a:prstClr>
              </a:outerShdw>
            </a:effectLst>
          </p:spPr>
        </p:pic>
      </p:grpSp>
      <p:sp>
        <p:nvSpPr>
          <p:cNvPr id="9" name="Title 2"/>
          <p:cNvSpPr txBox="1">
            <a:spLocks/>
          </p:cNvSpPr>
          <p:nvPr userDrawn="1"/>
        </p:nvSpPr>
        <p:spPr bwMode="auto">
          <a:xfrm>
            <a:off x="251520" y="219704"/>
            <a:ext cx="8625780" cy="86409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rtl="0" eaLnBrk="1" fontAlgn="base" hangingPunct="1">
              <a:lnSpc>
                <a:spcPts val="2600"/>
              </a:lnSpc>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dirty="0">
                <a:solidFill>
                  <a:srgbClr val="333333"/>
                </a:solidFill>
              </a:rPr>
              <a:t>If you want additional support, have our analysts guide </a:t>
            </a:r>
            <a:br>
              <a:rPr lang="en-US" dirty="0">
                <a:solidFill>
                  <a:srgbClr val="333333"/>
                </a:solidFill>
              </a:rPr>
            </a:br>
            <a:r>
              <a:rPr lang="en-US" dirty="0">
                <a:solidFill>
                  <a:srgbClr val="333333"/>
                </a:solidFill>
              </a:rPr>
              <a:t>you through this phase </a:t>
            </a:r>
            <a:r>
              <a:rPr lang="en-US" dirty="0" smtClean="0">
                <a:solidFill>
                  <a:srgbClr val="333333"/>
                </a:solidFill>
              </a:rPr>
              <a:t>as part of an </a:t>
            </a:r>
            <a:r>
              <a:rPr lang="en-US" dirty="0">
                <a:solidFill>
                  <a:srgbClr val="333333"/>
                </a:solidFill>
              </a:rPr>
              <a:t>Info-Tech workshop</a:t>
            </a:r>
            <a:endParaRPr lang="en-CA" dirty="0">
              <a:solidFill>
                <a:srgbClr val="333333"/>
              </a:solidFill>
            </a:endParaRPr>
          </a:p>
        </p:txBody>
      </p:sp>
      <p:sp>
        <p:nvSpPr>
          <p:cNvPr id="10" name="TextBox 9"/>
          <p:cNvSpPr txBox="1"/>
          <p:nvPr userDrawn="1"/>
        </p:nvSpPr>
        <p:spPr>
          <a:xfrm>
            <a:off x="257182" y="1068995"/>
            <a:ext cx="8676000" cy="307777"/>
          </a:xfrm>
          <a:prstGeom prst="rect">
            <a:avLst/>
          </a:prstGeom>
          <a:solidFill>
            <a:srgbClr val="243F54"/>
          </a:solidFill>
        </p:spPr>
        <p:txBody>
          <a:bodyPr wrap="square" rtlCol="0">
            <a:spAutoFit/>
          </a:bodyPr>
          <a:lstStyle/>
          <a:p>
            <a:r>
              <a:rPr lang="en-US" sz="1400" b="1" dirty="0" smtClean="0">
                <a:solidFill>
                  <a:srgbClr val="FFFFFF"/>
                </a:solidFill>
              </a:rPr>
              <a:t>Book a workshop with our Info-Tech analysts:</a:t>
            </a:r>
            <a:endParaRPr lang="en-US" sz="1400" b="1" dirty="0">
              <a:solidFill>
                <a:srgbClr val="FFFFFF"/>
              </a:solidFill>
            </a:endParaRPr>
          </a:p>
        </p:txBody>
      </p:sp>
    </p:spTree>
    <p:extLst>
      <p:ext uri="{BB962C8B-B14F-4D97-AF65-F5344CB8AC3E}">
        <p14:creationId xmlns:p14="http://schemas.microsoft.com/office/powerpoint/2010/main" val="1079873020"/>
      </p:ext>
    </p:extLst>
  </p:cSld>
  <p:clrMapOvr>
    <a:masterClrMapping/>
  </p:clrMapOvr>
  <p:timing>
    <p:tnLst>
      <p:par>
        <p:cTn id="1" dur="indefinite" restart="never" nodeType="tmRoot"/>
      </p:par>
    </p:tnLst>
  </p:timing>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p:cSld name="Header">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Tree>
    <p:extLst>
      <p:ext uri="{BB962C8B-B14F-4D97-AF65-F5344CB8AC3E}">
        <p14:creationId xmlns:p14="http://schemas.microsoft.com/office/powerpoint/2010/main" val="1090108154"/>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Header / Bodycopy">
    <p:spTree>
      <p:nvGrpSpPr>
        <p:cNvPr id="1" name=""/>
        <p:cNvGrpSpPr/>
        <p:nvPr/>
      </p:nvGrpSpPr>
      <p:grpSpPr>
        <a:xfrm>
          <a:off x="0" y="0"/>
          <a:ext cx="0" cy="0"/>
          <a:chOff x="0" y="0"/>
          <a:chExt cx="0" cy="0"/>
        </a:xfrm>
      </p:grpSpPr>
      <p:cxnSp>
        <p:nvCxnSpPr>
          <p:cNvPr id="11" name="Straight Connector 10"/>
          <p:cNvCxnSpPr/>
          <p:nvPr/>
        </p:nvCxnSpPr>
        <p:spPr>
          <a:xfrm>
            <a:off x="323530"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
        <p:nvSpPr>
          <p:cNvPr id="12" name="Title 1"/>
          <p:cNvSpPr>
            <a:spLocks noGrp="1"/>
          </p:cNvSpPr>
          <p:nvPr>
            <p:ph type="title" hasCustomPrompt="1"/>
          </p:nvPr>
        </p:nvSpPr>
        <p:spPr>
          <a:xfrm>
            <a:off x="251520" y="260648"/>
            <a:ext cx="8625780" cy="864096"/>
          </a:xfrm>
        </p:spPr>
        <p:txBody>
          <a:bodyPr/>
          <a:lstStyle>
            <a:lvl1pPr algn="l">
              <a:lnSpc>
                <a:spcPts val="1950"/>
              </a:lnSpc>
              <a:defRPr sz="1800" baseline="0">
                <a:solidFill>
                  <a:schemeClr val="tx1"/>
                </a:solidFill>
              </a:defRPr>
            </a:lvl1pPr>
          </a:lstStyle>
          <a:p>
            <a:r>
              <a:rPr lang="en-US" dirty="0" smtClean="0"/>
              <a:t>Page Header (Georgia, 24pt) </a:t>
            </a:r>
            <a:endParaRPr lang="en-CA" dirty="0"/>
          </a:p>
        </p:txBody>
      </p:sp>
      <p:sp>
        <p:nvSpPr>
          <p:cNvPr id="5" name="TextBox 4"/>
          <p:cNvSpPr txBox="1"/>
          <p:nvPr userDrawn="1"/>
        </p:nvSpPr>
        <p:spPr>
          <a:xfrm>
            <a:off x="251521" y="1295400"/>
            <a:ext cx="8625780" cy="338554"/>
          </a:xfrm>
          <a:prstGeom prst="rect">
            <a:avLst/>
          </a:prstGeom>
          <a:noFill/>
        </p:spPr>
        <p:txBody>
          <a:bodyPr wrap="square" rtlCol="0">
            <a:spAutoFit/>
          </a:bodyPr>
          <a:lstStyle/>
          <a:p>
            <a:pPr marL="342900" indent="-342900">
              <a:buFont typeface="Symbol" panose="05050102010706020507" pitchFamily="18" charset="2"/>
              <a:buChar char=""/>
            </a:pPr>
            <a:endParaRPr lang="en-US" sz="1600"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01147023"/>
      </p:ext>
    </p:extLst>
  </p:cSld>
  <p:clrMapOvr>
    <a:masterClrMapping/>
  </p:clrMapOvr>
  <p:timing>
    <p:tnLst>
      <p:par>
        <p:cTn id="1" dur="indefinite" restart="never" nodeType="tmRoot"/>
      </p:par>
    </p:tnLst>
  </p:timing>
  <p:hf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userDrawn="1">
  <p:cSld name="Executive Brief slide">
    <p:spTree>
      <p:nvGrpSpPr>
        <p:cNvPr id="1" name=""/>
        <p:cNvGrpSpPr/>
        <p:nvPr/>
      </p:nvGrpSpPr>
      <p:grpSpPr>
        <a:xfrm>
          <a:off x="0" y="0"/>
          <a:ext cx="0" cy="0"/>
          <a:chOff x="0" y="0"/>
          <a:chExt cx="0" cy="0"/>
        </a:xfrm>
      </p:grpSpPr>
      <p:sp>
        <p:nvSpPr>
          <p:cNvPr id="3" name="Rectangle 2"/>
          <p:cNvSpPr/>
          <p:nvPr userDrawn="1"/>
        </p:nvSpPr>
        <p:spPr>
          <a:xfrm>
            <a:off x="0" y="-31214"/>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Brief slide</a:t>
            </a:r>
            <a:endParaRPr lang="en-CA"/>
          </a:p>
        </p:txBody>
      </p:sp>
    </p:spTree>
    <p:extLst>
      <p:ext uri="{BB962C8B-B14F-4D97-AF65-F5344CB8AC3E}">
        <p14:creationId xmlns:p14="http://schemas.microsoft.com/office/powerpoint/2010/main" val="381173167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cSld name="1_Header / Bodycop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spTree>
    <p:extLst>
      <p:ext uri="{BB962C8B-B14F-4D97-AF65-F5344CB8AC3E}">
        <p14:creationId xmlns:p14="http://schemas.microsoft.com/office/powerpoint/2010/main" val="2039776896"/>
      </p:ext>
    </p:extLst>
  </p:cSld>
  <p:clrMapOvr>
    <a:masterClrMapping/>
  </p:clrMapOvr>
  <p:timing>
    <p:tnLst>
      <p:par>
        <p:cTn id="1" dur="indefinite" restart="never" nodeType="tmRoot"/>
      </p:par>
    </p:tnLst>
  </p:timing>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cSld name="Activity Title Page">
    <p:spTree>
      <p:nvGrpSpPr>
        <p:cNvPr id="1" name=""/>
        <p:cNvGrpSpPr/>
        <p:nvPr/>
      </p:nvGrpSpPr>
      <p:grpSpPr>
        <a:xfrm>
          <a:off x="0" y="0"/>
          <a:ext cx="0" cy="0"/>
          <a:chOff x="0" y="0"/>
          <a:chExt cx="0" cy="0"/>
        </a:xfrm>
      </p:grpSpPr>
      <p:sp>
        <p:nvSpPr>
          <p:cNvPr id="23" name="Pentagon 22"/>
          <p:cNvSpPr/>
          <p:nvPr/>
        </p:nvSpPr>
        <p:spPr>
          <a:xfrm>
            <a:off x="0" y="411616"/>
            <a:ext cx="863588" cy="538410"/>
          </a:xfrm>
          <a:prstGeom prst="homePlate">
            <a:avLst>
              <a:gd name="adj" fmla="val 37631"/>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12" name="Title 1"/>
          <p:cNvSpPr>
            <a:spLocks noGrp="1"/>
          </p:cNvSpPr>
          <p:nvPr>
            <p:ph type="title" hasCustomPrompt="1"/>
          </p:nvPr>
        </p:nvSpPr>
        <p:spPr>
          <a:xfrm>
            <a:off x="863588" y="260648"/>
            <a:ext cx="8013712" cy="864096"/>
          </a:xfrm>
          <a:noFill/>
        </p:spPr>
        <p:txBody>
          <a:bodyPr/>
          <a:lstStyle>
            <a:lvl1pPr algn="l">
              <a:lnSpc>
                <a:spcPts val="2600"/>
              </a:lnSpc>
              <a:defRPr sz="2400" b="0" baseline="0">
                <a:solidFill>
                  <a:schemeClr val="tx1"/>
                </a:solidFill>
              </a:defRPr>
            </a:lvl1pPr>
          </a:lstStyle>
          <a:p>
            <a:r>
              <a:rPr lang="en-US" dirty="0" smtClean="0"/>
              <a:t>Page Header (Georgia, 24pt) </a:t>
            </a:r>
            <a:endParaRPr lang="en-CA" dirty="0"/>
          </a:p>
        </p:txBody>
      </p:sp>
      <p:sp>
        <p:nvSpPr>
          <p:cNvPr id="21" name="Text Placeholder 20"/>
          <p:cNvSpPr>
            <a:spLocks noGrp="1"/>
          </p:cNvSpPr>
          <p:nvPr>
            <p:ph type="body" sz="quarter" idx="10" hasCustomPrompt="1"/>
          </p:nvPr>
        </p:nvSpPr>
        <p:spPr>
          <a:xfrm>
            <a:off x="0" y="245442"/>
            <a:ext cx="641268" cy="891556"/>
          </a:xfrm>
        </p:spPr>
        <p:txBody>
          <a:bodyPr anchor="ctr"/>
          <a:lstStyle>
            <a:lvl1pPr algn="ctr">
              <a:buNone/>
              <a:defRPr sz="2000" b="1">
                <a:solidFill>
                  <a:schemeClr val="bg1"/>
                </a:solidFill>
              </a:defRPr>
            </a:lvl1pPr>
          </a:lstStyle>
          <a:p>
            <a:pPr lvl="0"/>
            <a:r>
              <a:rPr lang="en-US" dirty="0" smtClean="0"/>
              <a:t>#</a:t>
            </a:r>
            <a:endParaRPr lang="en-US" dirty="0"/>
          </a:p>
        </p:txBody>
      </p:sp>
    </p:spTree>
    <p:extLst>
      <p:ext uri="{BB962C8B-B14F-4D97-AF65-F5344CB8AC3E}">
        <p14:creationId xmlns:p14="http://schemas.microsoft.com/office/powerpoint/2010/main" val="2841109890"/>
      </p:ext>
    </p:extLst>
  </p:cSld>
  <p:clrMapOvr>
    <a:masterClrMapping/>
  </p:clrMapOvr>
  <p:timing>
    <p:tnLst>
      <p:par>
        <p:cTn id="1" dur="indefinite" restart="never" nodeType="tmRoot"/>
      </p:par>
    </p:tnLst>
  </p:timing>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Introduction">
    <p:spTree>
      <p:nvGrpSpPr>
        <p:cNvPr id="1" name=""/>
        <p:cNvGrpSpPr/>
        <p:nvPr/>
      </p:nvGrpSpPr>
      <p:grpSpPr>
        <a:xfrm>
          <a:off x="0" y="0"/>
          <a:ext cx="0" cy="0"/>
          <a:chOff x="0" y="0"/>
          <a:chExt cx="0" cy="0"/>
        </a:xfrm>
      </p:grpSpPr>
      <p:sp>
        <p:nvSpPr>
          <p:cNvPr id="23" name="Rectangle 22"/>
          <p:cNvSpPr/>
          <p:nvPr userDrawn="1"/>
        </p:nvSpPr>
        <p:spPr>
          <a:xfrm>
            <a:off x="0" y="-2778"/>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bg1"/>
                </a:solidFill>
                <a:latin typeface="+mn-lt"/>
              </a:defRPr>
            </a:lvl1pPr>
          </a:lstStyle>
          <a:p>
            <a:r>
              <a:rPr lang="en-US" smtClean="0"/>
              <a:t>Page header </a:t>
            </a:r>
            <a:endParaRPr lang="en-CA" dirty="0"/>
          </a:p>
        </p:txBody>
      </p:sp>
      <p:sp>
        <p:nvSpPr>
          <p:cNvPr id="25" name="Text Placeholder 41"/>
          <p:cNvSpPr>
            <a:spLocks noGrp="1"/>
          </p:cNvSpPr>
          <p:nvPr>
            <p:ph type="body" sz="quarter" idx="16" hasCustomPrompt="1"/>
          </p:nvPr>
        </p:nvSpPr>
        <p:spPr>
          <a:xfrm>
            <a:off x="246703"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8" name="Rectangle 7"/>
          <p:cNvSpPr/>
          <p:nvPr/>
        </p:nvSpPr>
        <p:spPr>
          <a:xfrm>
            <a:off x="251519"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is Designed For:</a:t>
            </a:r>
          </a:p>
        </p:txBody>
      </p:sp>
      <p:sp>
        <p:nvSpPr>
          <p:cNvPr id="9" name="Rectangle 8"/>
          <p:cNvSpPr/>
          <p:nvPr/>
        </p:nvSpPr>
        <p:spPr>
          <a:xfrm>
            <a:off x="4840036" y="1287191"/>
            <a:ext cx="4037263" cy="320040"/>
          </a:xfrm>
          <a:prstGeom prst="rect">
            <a:avLst/>
          </a:prstGeom>
          <a:solidFill>
            <a:srgbClr val="007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10" name="Rectangle 9"/>
          <p:cNvSpPr/>
          <p:nvPr/>
        </p:nvSpPr>
        <p:spPr>
          <a:xfrm>
            <a:off x="251519"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Assist:</a:t>
            </a:r>
            <a:endParaRPr lang="en-US" sz="1400" b="1" dirty="0"/>
          </a:p>
        </p:txBody>
      </p:sp>
      <p:sp>
        <p:nvSpPr>
          <p:cNvPr id="13" name="Rectangle 12"/>
          <p:cNvSpPr/>
          <p:nvPr/>
        </p:nvSpPr>
        <p:spPr>
          <a:xfrm>
            <a:off x="4840036" y="3928063"/>
            <a:ext cx="4041648" cy="320040"/>
          </a:xfrm>
          <a:prstGeom prst="rect">
            <a:avLst/>
          </a:prstGeom>
          <a:solidFill>
            <a:srgbClr val="2B9E3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a:t>This Research Will Help You:</a:t>
            </a:r>
          </a:p>
        </p:txBody>
      </p:sp>
      <p:sp>
        <p:nvSpPr>
          <p:cNvPr id="17" name="Text Placeholder 41"/>
          <p:cNvSpPr>
            <a:spLocks noGrp="1"/>
          </p:cNvSpPr>
          <p:nvPr>
            <p:ph type="body" sz="quarter" idx="26" hasCustomPrompt="1"/>
          </p:nvPr>
        </p:nvSpPr>
        <p:spPr>
          <a:xfrm>
            <a:off x="4835436" y="1607231"/>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8" name="Text Placeholder 41"/>
          <p:cNvSpPr>
            <a:spLocks noGrp="1"/>
          </p:cNvSpPr>
          <p:nvPr>
            <p:ph type="body" sz="quarter" idx="27" hasCustomPrompt="1"/>
          </p:nvPr>
        </p:nvSpPr>
        <p:spPr>
          <a:xfrm>
            <a:off x="246703" y="4252346"/>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9" name="Text Placeholder 41"/>
          <p:cNvSpPr>
            <a:spLocks noGrp="1"/>
          </p:cNvSpPr>
          <p:nvPr>
            <p:ph type="body" sz="quarter" idx="28" hasCustomPrompt="1"/>
          </p:nvPr>
        </p:nvSpPr>
        <p:spPr>
          <a:xfrm>
            <a:off x="4830836" y="4248103"/>
            <a:ext cx="4041648" cy="1677491"/>
          </a:xfrm>
        </p:spPr>
        <p:txBody>
          <a:bodyPr/>
          <a:lstStyle>
            <a:lvl1pPr marL="174625" indent="-174625">
              <a:lnSpc>
                <a:spcPct val="100000"/>
              </a:lnSpc>
              <a:spcBef>
                <a:spcPts val="500"/>
              </a:spcBef>
              <a:buClr>
                <a:schemeClr val="tx1"/>
              </a:buClr>
              <a:buSzPct val="120000"/>
              <a:buFont typeface="Wingdings" pitchFamily="2" charset="2"/>
              <a:buChar char="ü"/>
              <a:defRPr sz="1400" baseline="0"/>
            </a:lvl1pPr>
            <a:lvl2pPr marL="361950" indent="-180975">
              <a:lnSpc>
                <a:spcPct val="100000"/>
              </a:lnSpc>
              <a:spcBef>
                <a:spcPts val="500"/>
              </a:spcBef>
              <a:buClr>
                <a:schemeClr val="tx1"/>
              </a:buClr>
              <a:buSzPct val="120000"/>
              <a:buFont typeface="Arial" pitchFamily="34" charset="0"/>
              <a:buChar char="•"/>
              <a:defRPr sz="1400"/>
            </a:lvl2pPr>
            <a:lvl3pPr marL="542925" indent="-180975">
              <a:lnSpc>
                <a:spcPct val="100000"/>
              </a:lnSpc>
              <a:spcBef>
                <a:spcPts val="500"/>
              </a:spcBef>
              <a:buClr>
                <a:schemeClr val="tx1"/>
              </a:buClr>
              <a:buSzPct val="150000"/>
              <a:buFont typeface="Arial" pitchFamily="34" charset="0"/>
              <a:buChar char="◦"/>
              <a:defRPr sz="1400" baseline="0"/>
            </a:lvl3pPr>
            <a:lvl4pPr marL="714375" indent="-171450">
              <a:lnSpc>
                <a:spcPct val="100000"/>
              </a:lnSpc>
              <a:spcBef>
                <a:spcPts val="500"/>
              </a:spcBef>
              <a:buSzPct val="100000"/>
              <a:buFont typeface="Arial" pitchFamily="34" charset="0"/>
              <a:buChar char="–"/>
              <a:defRPr sz="14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14pt)</a:t>
            </a:r>
          </a:p>
          <a:p>
            <a:pPr lvl="1"/>
            <a:r>
              <a:rPr lang="en-US" dirty="0" smtClean="0"/>
              <a:t>Second Level (Arial, 14pt)</a:t>
            </a:r>
          </a:p>
          <a:p>
            <a:pPr lvl="2"/>
            <a:r>
              <a:rPr lang="en-US" dirty="0" smtClean="0"/>
              <a:t>Third Level (Arial, 14pt)</a:t>
            </a:r>
          </a:p>
          <a:p>
            <a:pPr lvl="3"/>
            <a:r>
              <a:rPr lang="en-US" dirty="0" smtClean="0"/>
              <a:t>Forth Level (Arial, 14pt)</a:t>
            </a:r>
          </a:p>
        </p:txBody>
      </p:sp>
      <p:sp>
        <p:nvSpPr>
          <p:cNvPr id="16" name="Rectangle 15"/>
          <p:cNvSpPr/>
          <p:nvPr userDrawn="1"/>
        </p:nvSpPr>
        <p:spPr>
          <a:xfrm>
            <a:off x="251519"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a:t>
            </a:r>
            <a:r>
              <a:rPr lang="en-US" sz="1400" b="1" dirty="0" smtClean="0">
                <a:solidFill>
                  <a:srgbClr val="FFFFFF"/>
                </a:solidFill>
              </a:rPr>
              <a:t>Is </a:t>
            </a:r>
            <a:r>
              <a:rPr lang="en-US" sz="1400" b="1" dirty="0">
                <a:solidFill>
                  <a:srgbClr val="FFFFFF"/>
                </a:solidFill>
              </a:rPr>
              <a:t>Designed For:</a:t>
            </a:r>
          </a:p>
        </p:txBody>
      </p:sp>
      <p:sp>
        <p:nvSpPr>
          <p:cNvPr id="20" name="Rectangle 19"/>
          <p:cNvSpPr/>
          <p:nvPr userDrawn="1"/>
        </p:nvSpPr>
        <p:spPr>
          <a:xfrm>
            <a:off x="4840036" y="1287191"/>
            <a:ext cx="4037263"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US" sz="1400" b="1" dirty="0">
                <a:solidFill>
                  <a:srgbClr val="FFFFFF"/>
                </a:solidFill>
              </a:rPr>
              <a:t>This Research Will Help You:</a:t>
            </a:r>
          </a:p>
        </p:txBody>
      </p:sp>
      <p:sp>
        <p:nvSpPr>
          <p:cNvPr id="21" name="Rectangle 20"/>
          <p:cNvSpPr/>
          <p:nvPr userDrawn="1"/>
        </p:nvSpPr>
        <p:spPr>
          <a:xfrm>
            <a:off x="251519"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This Research Will Also Assist:</a:t>
            </a:r>
            <a:endParaRPr lang="en-US" sz="1400" b="1" dirty="0"/>
          </a:p>
        </p:txBody>
      </p:sp>
      <p:sp>
        <p:nvSpPr>
          <p:cNvPr id="22" name="Rectangle 21"/>
          <p:cNvSpPr/>
          <p:nvPr userDrawn="1"/>
        </p:nvSpPr>
        <p:spPr>
          <a:xfrm>
            <a:off x="4840036" y="3928063"/>
            <a:ext cx="4041648"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sz="1400" b="1" dirty="0"/>
              <a:t>This Research Will Help </a:t>
            </a:r>
            <a:r>
              <a:rPr lang="en-US" sz="1400" b="1" dirty="0" smtClean="0"/>
              <a:t>Them:</a:t>
            </a:r>
            <a:endParaRPr lang="en-US" sz="1400" b="1" dirty="0"/>
          </a:p>
        </p:txBody>
      </p:sp>
    </p:spTree>
    <p:extLst>
      <p:ext uri="{BB962C8B-B14F-4D97-AF65-F5344CB8AC3E}">
        <p14:creationId xmlns:p14="http://schemas.microsoft.com/office/powerpoint/2010/main" val="81466098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1_Executive Summary">
    <p:spTree>
      <p:nvGrpSpPr>
        <p:cNvPr id="1" name=""/>
        <p:cNvGrpSpPr/>
        <p:nvPr/>
      </p:nvGrpSpPr>
      <p:grpSpPr>
        <a:xfrm>
          <a:off x="0" y="0"/>
          <a:ext cx="0" cy="0"/>
          <a:chOff x="0" y="0"/>
          <a:chExt cx="0" cy="0"/>
        </a:xfrm>
      </p:grpSpPr>
      <p:sp>
        <p:nvSpPr>
          <p:cNvPr id="17" name="Rectangle 16"/>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hasCustomPrompt="1"/>
          </p:nvPr>
        </p:nvSpPr>
        <p:spPr/>
        <p:txBody>
          <a:bodyPr/>
          <a:lstStyle>
            <a:lvl1pPr>
              <a:defRPr>
                <a:solidFill>
                  <a:schemeClr val="bg1"/>
                </a:solidFill>
                <a:latin typeface="+mn-lt"/>
              </a:defRPr>
            </a:lvl1pPr>
          </a:lstStyle>
          <a:p>
            <a:r>
              <a:rPr lang="en-US" smtClean="0"/>
              <a:t>Executive summary</a:t>
            </a:r>
            <a:endParaRPr lang="en-US" dirty="0"/>
          </a:p>
        </p:txBody>
      </p:sp>
      <p:sp>
        <p:nvSpPr>
          <p:cNvPr id="9" name="Rectangle 8"/>
          <p:cNvSpPr/>
          <p:nvPr userDrawn="1"/>
        </p:nvSpPr>
        <p:spPr>
          <a:xfrm>
            <a:off x="255868" y="4199835"/>
            <a:ext cx="8640578" cy="31281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CA" sz="1400" b="1" dirty="0"/>
              <a:t>Resolution</a:t>
            </a:r>
          </a:p>
        </p:txBody>
      </p:sp>
      <p:sp>
        <p:nvSpPr>
          <p:cNvPr id="13" name="Rectangle 12"/>
          <p:cNvSpPr/>
          <p:nvPr userDrawn="1"/>
        </p:nvSpPr>
        <p:spPr>
          <a:xfrm>
            <a:off x="247848" y="1210905"/>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dirty="0" smtClean="0"/>
              <a:t>Situation</a:t>
            </a:r>
            <a:endParaRPr lang="en-US" sz="1400" b="1" dirty="0"/>
          </a:p>
        </p:txBody>
      </p:sp>
      <p:sp>
        <p:nvSpPr>
          <p:cNvPr id="11" name="Rectangle 10"/>
          <p:cNvSpPr/>
          <p:nvPr userDrawn="1"/>
        </p:nvSpPr>
        <p:spPr>
          <a:xfrm>
            <a:off x="247848" y="2659744"/>
            <a:ext cx="5266944" cy="3200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400" b="1" dirty="0"/>
              <a:t>Complication</a:t>
            </a:r>
          </a:p>
        </p:txBody>
      </p:sp>
      <p:sp>
        <p:nvSpPr>
          <p:cNvPr id="20" name="Text Placeholder 19"/>
          <p:cNvSpPr>
            <a:spLocks noGrp="1"/>
          </p:cNvSpPr>
          <p:nvPr userDrawn="1">
            <p:ph type="body" sz="quarter" idx="10"/>
          </p:nvPr>
        </p:nvSpPr>
        <p:spPr>
          <a:xfrm>
            <a:off x="247848" y="1535364"/>
            <a:ext cx="5257800" cy="107899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1" name="Text Placeholder 19"/>
          <p:cNvSpPr>
            <a:spLocks noGrp="1"/>
          </p:cNvSpPr>
          <p:nvPr userDrawn="1">
            <p:ph type="body" sz="quarter" idx="11"/>
          </p:nvPr>
        </p:nvSpPr>
        <p:spPr>
          <a:xfrm>
            <a:off x="247848" y="2974004"/>
            <a:ext cx="5257800" cy="107698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2" name="Text Placeholder 19"/>
          <p:cNvSpPr>
            <a:spLocks noGrp="1"/>
          </p:cNvSpPr>
          <p:nvPr userDrawn="1">
            <p:ph type="body" sz="quarter" idx="12"/>
          </p:nvPr>
        </p:nvSpPr>
        <p:spPr>
          <a:xfrm>
            <a:off x="255868" y="4512653"/>
            <a:ext cx="8623607" cy="180843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endParaRPr lang="en-US" dirty="0"/>
          </a:p>
        </p:txBody>
      </p:sp>
      <p:sp>
        <p:nvSpPr>
          <p:cNvPr id="29" name="Text Placeholder 28"/>
          <p:cNvSpPr>
            <a:spLocks noGrp="1"/>
          </p:cNvSpPr>
          <p:nvPr>
            <p:ph type="body" sz="quarter" idx="13"/>
          </p:nvPr>
        </p:nvSpPr>
        <p:spPr>
          <a:xfrm>
            <a:off x="5737241" y="1495997"/>
            <a:ext cx="3083231" cy="2523241"/>
          </a:xfrm>
          <a:noFill/>
          <a:ln w="12700">
            <a:noFill/>
          </a:ln>
        </p:spPr>
        <p:style>
          <a:lnRef idx="2">
            <a:schemeClr val="dk1"/>
          </a:lnRef>
          <a:fillRef idx="1">
            <a:schemeClr val="lt1"/>
          </a:fillRef>
          <a:effectRef idx="0">
            <a:schemeClr val="dk1"/>
          </a:effectRef>
          <a:fontRef idx="minor">
            <a:schemeClr val="dk1"/>
          </a:fontRef>
        </p:style>
        <p:txBody>
          <a:bodyPr rtlCol="0" anchor="ctr"/>
          <a:lstStyle>
            <a:lvl1pPr>
              <a:defRPr lang="en-US" dirty="0">
                <a:solidFill>
                  <a:srgbClr val="333333"/>
                </a:solidFill>
              </a:defRPr>
            </a:lvl1pPr>
          </a:lstStyle>
          <a:p>
            <a:pPr marL="0" lvl="0" defTabSz="914400" latinLnBrk="0">
              <a:spcBef>
                <a:spcPct val="0"/>
              </a:spcBef>
            </a:pPr>
            <a:endParaRPr lang="en-US" dirty="0"/>
          </a:p>
        </p:txBody>
      </p:sp>
      <p:grpSp>
        <p:nvGrpSpPr>
          <p:cNvPr id="28" name="Group 27"/>
          <p:cNvGrpSpPr/>
          <p:nvPr/>
        </p:nvGrpSpPr>
        <p:grpSpPr>
          <a:xfrm>
            <a:off x="5736405" y="1210905"/>
            <a:ext cx="3084068" cy="285749"/>
            <a:chOff x="2267744" y="1844804"/>
            <a:chExt cx="3084068" cy="285749"/>
          </a:xfrm>
          <a:solidFill>
            <a:srgbClr val="B0C534"/>
          </a:solidFill>
        </p:grpSpPr>
        <p:sp>
          <p:nvSpPr>
            <p:cNvPr id="31" name="Round Same Side Corner Rectangle 97"/>
            <p:cNvSpPr/>
            <p:nvPr/>
          </p:nvSpPr>
          <p:spPr>
            <a:xfrm>
              <a:off x="2267744" y="1844804"/>
              <a:ext cx="3084068" cy="285749"/>
            </a:xfrm>
            <a:prstGeom prst="rect">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fontAlgn="base">
                <a:spcBef>
                  <a:spcPct val="0"/>
                </a:spcBef>
                <a:spcAft>
                  <a:spcPct val="0"/>
                </a:spcAft>
              </a:pPr>
              <a:r>
                <a:rPr lang="en-CA" sz="1100" i="1" dirty="0" smtClean="0">
                  <a:solidFill>
                    <a:srgbClr val="FFFFFF"/>
                  </a:solidFill>
                  <a:latin typeface="Georgia"/>
                </a:rPr>
                <a:t>Info-Tech Insight</a:t>
              </a:r>
              <a:endParaRPr lang="en-CA" sz="1100" i="1" dirty="0">
                <a:solidFill>
                  <a:srgbClr val="FFFFFF"/>
                </a:solidFill>
                <a:latin typeface="Georgia"/>
              </a:endParaRPr>
            </a:p>
          </p:txBody>
        </p:sp>
        <p:pic>
          <p:nvPicPr>
            <p:cNvPr id="32" name="Picture 31" descr="insight-sm.wmf"/>
            <p:cNvPicPr>
              <a:picLocks noChangeAspect="1"/>
            </p:cNvPicPr>
            <p:nvPr/>
          </p:nvPicPr>
          <p:blipFill>
            <a:blip r:embed="rId2" cstate="print"/>
            <a:stretch>
              <a:fillRect/>
            </a:stretch>
          </p:blipFill>
          <p:spPr>
            <a:xfrm>
              <a:off x="5043623" y="1889932"/>
              <a:ext cx="240000" cy="180000"/>
            </a:xfrm>
            <a:prstGeom prst="rect">
              <a:avLst/>
            </a:prstGeom>
            <a:solidFill>
              <a:schemeClr val="accent2"/>
            </a:solidFill>
            <a:ln>
              <a:solidFill>
                <a:schemeClr val="accent2"/>
              </a:solidFill>
            </a:ln>
          </p:spPr>
        </p:pic>
      </p:grpSp>
      <p:pic>
        <p:nvPicPr>
          <p:cNvPr id="23" name="Picture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209464" y="1266251"/>
            <a:ext cx="209348" cy="209348"/>
          </a:xfrm>
          <a:prstGeom prst="rect">
            <a:avLst/>
          </a:prstGeom>
        </p:spPr>
      </p:pic>
      <p:pic>
        <p:nvPicPr>
          <p:cNvPr id="30" name="Picture 2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596225" y="4252813"/>
            <a:ext cx="206861" cy="206861"/>
          </a:xfrm>
          <a:prstGeom prst="rect">
            <a:avLst/>
          </a:prstGeom>
        </p:spPr>
      </p:pic>
      <p:pic>
        <p:nvPicPr>
          <p:cNvPr id="3" name="Picture 2"/>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5209464" y="2716075"/>
            <a:ext cx="211099" cy="211099"/>
          </a:xfrm>
          <a:prstGeom prst="rect">
            <a:avLst/>
          </a:prstGeom>
        </p:spPr>
      </p:pic>
    </p:spTree>
    <p:extLst>
      <p:ext uri="{BB962C8B-B14F-4D97-AF65-F5344CB8AC3E}">
        <p14:creationId xmlns:p14="http://schemas.microsoft.com/office/powerpoint/2010/main" val="3355300488"/>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hree Sections">
    <p:spTree>
      <p:nvGrpSpPr>
        <p:cNvPr id="1" name=""/>
        <p:cNvGrpSpPr/>
        <p:nvPr/>
      </p:nvGrpSpPr>
      <p:grpSpPr>
        <a:xfrm>
          <a:off x="0" y="0"/>
          <a:ext cx="0" cy="0"/>
          <a:chOff x="0" y="0"/>
          <a:chExt cx="0" cy="0"/>
        </a:xfrm>
      </p:grpSpPr>
      <p:sp>
        <p:nvSpPr>
          <p:cNvPr id="10" name="Rectangle 9"/>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2" name="Text Placeholder 13"/>
          <p:cNvSpPr>
            <a:spLocks noGrp="1"/>
          </p:cNvSpPr>
          <p:nvPr>
            <p:ph type="body" sz="quarter" idx="12" hasCustomPrompt="1"/>
          </p:nvPr>
        </p:nvSpPr>
        <p:spPr>
          <a:xfrm>
            <a:off x="266219" y="4642215"/>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marL="0" indent="0">
              <a:buNone/>
              <a:defRPr lang="en-US" sz="1400" b="1" dirty="0" smtClean="0"/>
            </a:lvl1pPr>
          </a:lstStyle>
          <a:p>
            <a:pPr marL="0" lvl="0" defTabSz="914400" eaLnBrk="1" latinLnBrk="0" hangingPunct="1"/>
            <a:r>
              <a:rPr lang="en-US" dirty="0" smtClean="0"/>
              <a:t>Click to replace text (Arial, 14pt)</a:t>
            </a:r>
          </a:p>
        </p:txBody>
      </p:sp>
      <p:sp>
        <p:nvSpPr>
          <p:cNvPr id="11" name="Text Placeholder 13"/>
          <p:cNvSpPr>
            <a:spLocks noGrp="1"/>
          </p:cNvSpPr>
          <p:nvPr>
            <p:ph type="body" sz="quarter" idx="11" hasCustomPrompt="1"/>
          </p:nvPr>
        </p:nvSpPr>
        <p:spPr>
          <a:xfrm>
            <a:off x="266219" y="2931098"/>
            <a:ext cx="8613648" cy="320040"/>
          </a:xfr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buNone/>
              <a:defRPr lang="en-US" sz="1400" b="1" dirty="0" smtClean="0"/>
            </a:lvl1pPr>
          </a:lstStyle>
          <a:p>
            <a:pPr marL="0" lvl="0" defTabSz="914400" latinLnBrk="0"/>
            <a:r>
              <a:rPr lang="en-US" dirty="0" smtClean="0"/>
              <a:t>Click to replace text (Arial, 14pt)</a:t>
            </a:r>
          </a:p>
        </p:txBody>
      </p:sp>
      <p:sp>
        <p:nvSpPr>
          <p:cNvPr id="14" name="Text Placeholder 13"/>
          <p:cNvSpPr>
            <a:spLocks noGrp="1"/>
          </p:cNvSpPr>
          <p:nvPr>
            <p:ph type="body" sz="quarter" idx="10" hasCustomPrompt="1"/>
          </p:nvPr>
        </p:nvSpPr>
        <p:spPr>
          <a:xfrm>
            <a:off x="266219" y="1226948"/>
            <a:ext cx="8611080" cy="320040"/>
          </a:xfrm>
          <a:solidFill>
            <a:schemeClr val="accent1"/>
          </a:solidFill>
          <a:ln w="9525">
            <a:noFill/>
            <a:miter lim="800000"/>
            <a:headEnd/>
            <a:tailEnd/>
          </a:ln>
        </p:spPr>
        <p:style>
          <a:lnRef idx="2">
            <a:schemeClr val="accent1">
              <a:shade val="50000"/>
            </a:schemeClr>
          </a:lnRef>
          <a:fillRef idx="1">
            <a:schemeClr val="accent1"/>
          </a:fillRef>
          <a:effectRef idx="0">
            <a:schemeClr val="accent1"/>
          </a:effectRef>
          <a:fontRef idx="minor">
            <a:schemeClr val="lt1"/>
          </a:fontRef>
        </p:style>
        <p:txBody>
          <a:bodyPr vert="horz" wrap="square" lIns="91440" tIns="45720" rIns="91440" bIns="45720" numCol="1" rtlCol="0" anchor="ctr" anchorCtr="0" compatLnSpc="1">
            <a:prstTxWarp prst="textNoShape">
              <a:avLst/>
            </a:prstTxWarp>
          </a:bodyPr>
          <a:lstStyle>
            <a:lvl1pPr>
              <a:defRPr lang="en-US" sz="1400" b="1" dirty="0" smtClean="0">
                <a:solidFill>
                  <a:schemeClr val="lt1"/>
                </a:solidFill>
              </a:defRPr>
            </a:lvl1pPr>
          </a:lstStyle>
          <a:p>
            <a:pPr marL="0" lvl="0" indent="0" defTabSz="914400" latinLnBrk="0">
              <a:buNone/>
            </a:pPr>
            <a:r>
              <a:rPr lang="en-US" dirty="0" smtClean="0"/>
              <a:t>Click to replace text (Arial, 14pt)</a:t>
            </a:r>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smtClean="0"/>
              <a:t>Three sections</a:t>
            </a:r>
            <a:endParaRPr lang="en-US" dirty="0"/>
          </a:p>
        </p:txBody>
      </p:sp>
      <p:sp>
        <p:nvSpPr>
          <p:cNvPr id="13" name="Text Placeholder 12"/>
          <p:cNvSpPr>
            <a:spLocks noGrp="1"/>
          </p:cNvSpPr>
          <p:nvPr>
            <p:ph type="body" sz="quarter" idx="13"/>
          </p:nvPr>
        </p:nvSpPr>
        <p:spPr>
          <a:xfrm>
            <a:off x="266219" y="1546727"/>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5" name="Text Placeholder 12"/>
          <p:cNvSpPr>
            <a:spLocks noGrp="1"/>
          </p:cNvSpPr>
          <p:nvPr>
            <p:ph type="body" sz="quarter" idx="14"/>
          </p:nvPr>
        </p:nvSpPr>
        <p:spPr>
          <a:xfrm>
            <a:off x="266219" y="3257915"/>
            <a:ext cx="8595360" cy="1384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16" name="Text Placeholder 12"/>
          <p:cNvSpPr>
            <a:spLocks noGrp="1"/>
          </p:cNvSpPr>
          <p:nvPr>
            <p:ph type="body" sz="quarter" idx="15"/>
          </p:nvPr>
        </p:nvSpPr>
        <p:spPr>
          <a:xfrm>
            <a:off x="266219" y="4969032"/>
            <a:ext cx="8595360" cy="137752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17" name="Straight Connector 16"/>
          <p:cNvCxnSpPr/>
          <p:nvPr/>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621927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Small 1 Large">
    <p:spTree>
      <p:nvGrpSpPr>
        <p:cNvPr id="1" name=""/>
        <p:cNvGrpSpPr/>
        <p:nvPr/>
      </p:nvGrpSpPr>
      <p:grpSpPr>
        <a:xfrm>
          <a:off x="0" y="0"/>
          <a:ext cx="0" cy="0"/>
          <a:chOff x="0" y="0"/>
          <a:chExt cx="0" cy="0"/>
        </a:xfrm>
      </p:grpSpPr>
      <p:sp>
        <p:nvSpPr>
          <p:cNvPr id="15" name="Rectangle 14"/>
          <p:cNvSpPr/>
          <p:nvPr userDrawn="1"/>
        </p:nvSpPr>
        <p:spPr>
          <a:xfrm>
            <a:off x="0" y="1442"/>
            <a:ext cx="9144000" cy="112474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ext Placeholder 20"/>
          <p:cNvSpPr>
            <a:spLocks noGrp="1"/>
          </p:cNvSpPr>
          <p:nvPr>
            <p:ph type="body" sz="quarter" idx="12"/>
          </p:nvPr>
        </p:nvSpPr>
        <p:spPr>
          <a:xfrm>
            <a:off x="261455" y="3323354"/>
            <a:ext cx="8615844" cy="320040"/>
          </a:xfrm>
          <a:solidFill>
            <a:srgbClr val="243F54"/>
          </a:solidFill>
        </p:spPr>
        <p:txBody>
          <a:bodyPr/>
          <a:lstStyle>
            <a:lvl1pPr marL="0" indent="0">
              <a:defRPr sz="1400" b="1">
                <a:solidFill>
                  <a:schemeClr val="bg1"/>
                </a:solidFill>
              </a:defRPr>
            </a:lvl1pPr>
          </a:lstStyle>
          <a:p>
            <a:pPr marL="0" indent="0">
              <a:buNone/>
            </a:pPr>
            <a:r>
              <a:rPr lang="en-US" dirty="0" smtClean="0"/>
              <a:t>Deliverables Completed</a:t>
            </a:r>
            <a:endParaRPr lang="en-US" dirty="0"/>
          </a:p>
        </p:txBody>
      </p:sp>
      <p:sp>
        <p:nvSpPr>
          <p:cNvPr id="23" name="Text Placeholder 21"/>
          <p:cNvSpPr>
            <a:spLocks noGrp="1"/>
          </p:cNvSpPr>
          <p:nvPr>
            <p:ph type="body" sz="quarter" idx="11"/>
          </p:nvPr>
        </p:nvSpPr>
        <p:spPr>
          <a:xfrm>
            <a:off x="4612662"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a:t>Processes </a:t>
            </a:r>
            <a:r>
              <a:rPr lang="en-US" dirty="0" smtClean="0"/>
              <a:t>Optimized</a:t>
            </a:r>
            <a:endParaRPr lang="en-US" dirty="0"/>
          </a:p>
        </p:txBody>
      </p:sp>
      <p:sp>
        <p:nvSpPr>
          <p:cNvPr id="24" name="Text Placeholder 22"/>
          <p:cNvSpPr>
            <a:spLocks noGrp="1"/>
          </p:cNvSpPr>
          <p:nvPr>
            <p:ph type="body" sz="quarter" idx="10"/>
          </p:nvPr>
        </p:nvSpPr>
        <p:spPr>
          <a:xfrm>
            <a:off x="257727" y="1210647"/>
            <a:ext cx="4267532" cy="320040"/>
          </a:xfrm>
          <a:solidFill>
            <a:srgbClr val="243F54"/>
          </a:solidFill>
        </p:spPr>
        <p:txBody>
          <a:bodyPr/>
          <a:lstStyle>
            <a:lvl1pPr marL="0" indent="0">
              <a:defRPr sz="1400" b="1">
                <a:solidFill>
                  <a:schemeClr val="bg1"/>
                </a:solidFill>
              </a:defRPr>
            </a:lvl1pPr>
          </a:lstStyle>
          <a:p>
            <a:pPr marL="0" indent="0">
              <a:buNone/>
            </a:pPr>
            <a:r>
              <a:rPr lang="en-US" dirty="0" smtClean="0"/>
              <a:t>Knowledge Gained</a:t>
            </a:r>
            <a:endParaRPr lang="en-US" dirty="0"/>
          </a:p>
        </p:txBody>
      </p:sp>
      <p:sp>
        <p:nvSpPr>
          <p:cNvPr id="2" name="Title 1"/>
          <p:cNvSpPr>
            <a:spLocks noGrp="1"/>
          </p:cNvSpPr>
          <p:nvPr>
            <p:ph type="title" hasCustomPrompt="1"/>
          </p:nvPr>
        </p:nvSpPr>
        <p:spPr/>
        <p:txBody>
          <a:bodyPr/>
          <a:lstStyle>
            <a:lvl1pPr>
              <a:defRPr baseline="0">
                <a:solidFill>
                  <a:schemeClr val="bg1"/>
                </a:solidFill>
                <a:latin typeface="+mn-lt"/>
              </a:defRPr>
            </a:lvl1pPr>
          </a:lstStyle>
          <a:p>
            <a:r>
              <a:rPr lang="en-US" dirty="0" smtClean="0"/>
              <a:t>Two small sections, </a:t>
            </a:r>
            <a:r>
              <a:rPr lang="en-US" smtClean="0"/>
              <a:t>one large</a:t>
            </a:r>
            <a:endParaRPr lang="en-US" dirty="0"/>
          </a:p>
        </p:txBody>
      </p:sp>
      <p:sp>
        <p:nvSpPr>
          <p:cNvPr id="19" name="Text Placeholder 18"/>
          <p:cNvSpPr>
            <a:spLocks noGrp="1"/>
          </p:cNvSpPr>
          <p:nvPr>
            <p:ph type="body" sz="quarter" idx="13"/>
          </p:nvPr>
        </p:nvSpPr>
        <p:spPr>
          <a:xfrm>
            <a:off x="269541" y="1530350"/>
            <a:ext cx="4242816" cy="1693863"/>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sp>
        <p:nvSpPr>
          <p:cNvPr id="20" name="Text Placeholder 18"/>
          <p:cNvSpPr>
            <a:spLocks noGrp="1"/>
          </p:cNvSpPr>
          <p:nvPr>
            <p:ph type="body" sz="quarter" idx="14"/>
          </p:nvPr>
        </p:nvSpPr>
        <p:spPr>
          <a:xfrm>
            <a:off x="4624106" y="1530350"/>
            <a:ext cx="4242816" cy="1693863"/>
          </a:xfrm>
        </p:spPr>
        <p:txBody>
          <a:bodyPr/>
          <a:lstStyle>
            <a:lvl4pP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21" name="Text Placeholder 18"/>
          <p:cNvSpPr>
            <a:spLocks noGrp="1"/>
          </p:cNvSpPr>
          <p:nvPr>
            <p:ph type="body" sz="quarter" idx="15"/>
          </p:nvPr>
        </p:nvSpPr>
        <p:spPr>
          <a:xfrm>
            <a:off x="261455" y="3643394"/>
            <a:ext cx="8615844" cy="2701259"/>
          </a:xfrm>
        </p:spPr>
        <p:txBody>
          <a:bodyPr/>
          <a:lstStyle>
            <a:lvl4pPr>
              <a:defRPr/>
            </a:lvl4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p:txBody>
      </p:sp>
      <p:cxnSp>
        <p:nvCxnSpPr>
          <p:cNvPr id="9" name="Straight Connector 8"/>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60808" y="3376524"/>
            <a:ext cx="215115" cy="215115"/>
          </a:xfrm>
          <a:prstGeom prst="rect">
            <a:avLst/>
          </a:prstGeom>
        </p:spPr>
      </p:pic>
      <p:pic>
        <p:nvPicPr>
          <p:cNvPr id="14" name="Picture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81110" y="1253022"/>
            <a:ext cx="194813" cy="225573"/>
          </a:xfrm>
          <a:prstGeom prst="rect">
            <a:avLst/>
          </a:prstGeom>
        </p:spPr>
      </p:pic>
      <p:pic>
        <p:nvPicPr>
          <p:cNvPr id="18" name="Picture 17"/>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296998" y="1268794"/>
            <a:ext cx="139535" cy="197675"/>
          </a:xfrm>
          <a:prstGeom prst="rect">
            <a:avLst/>
          </a:prstGeom>
        </p:spPr>
      </p:pic>
    </p:spTree>
    <p:extLst>
      <p:ext uri="{BB962C8B-B14F-4D97-AF65-F5344CB8AC3E}">
        <p14:creationId xmlns:p14="http://schemas.microsoft.com/office/powerpoint/2010/main" val="352506387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Header / Body">
    <p:spTree>
      <p:nvGrpSpPr>
        <p:cNvPr id="1" name=""/>
        <p:cNvGrpSpPr/>
        <p:nvPr/>
      </p:nvGrpSpPr>
      <p:grpSpPr>
        <a:xfrm>
          <a:off x="0" y="0"/>
          <a:ext cx="0" cy="0"/>
          <a:chOff x="0" y="0"/>
          <a:chExt cx="0" cy="0"/>
        </a:xfrm>
      </p:grpSpPr>
      <p:sp>
        <p:nvSpPr>
          <p:cNvPr id="12" name="Title 1"/>
          <p:cNvSpPr>
            <a:spLocks noGrp="1"/>
          </p:cNvSpPr>
          <p:nvPr>
            <p:ph type="title" hasCustomPrompt="1"/>
          </p:nvPr>
        </p:nvSpPr>
        <p:spPr>
          <a:xfrm>
            <a:off x="251520" y="260648"/>
            <a:ext cx="8625780" cy="864096"/>
          </a:xfrm>
        </p:spPr>
        <p:txBody>
          <a:bodyPr/>
          <a:lstStyle>
            <a:lvl1pPr algn="l">
              <a:lnSpc>
                <a:spcPts val="2600"/>
              </a:lnSpc>
              <a:defRPr sz="2400" baseline="0">
                <a:solidFill>
                  <a:schemeClr val="tx1"/>
                </a:solidFill>
              </a:defRPr>
            </a:lvl1pPr>
          </a:lstStyle>
          <a:p>
            <a:r>
              <a:rPr lang="en-US" dirty="0" smtClean="0"/>
              <a:t>Page Header (Georgia, 24pt) </a:t>
            </a:r>
            <a:endParaRPr lang="en-CA" dirty="0"/>
          </a:p>
        </p:txBody>
      </p:sp>
      <p:sp>
        <p:nvSpPr>
          <p:cNvPr id="55" name="Text Placeholder 41"/>
          <p:cNvSpPr>
            <a:spLocks noGrp="1"/>
          </p:cNvSpPr>
          <p:nvPr>
            <p:ph type="body" sz="quarter" idx="16" hasCustomPrompt="1"/>
          </p:nvPr>
        </p:nvSpPr>
        <p:spPr>
          <a:xfrm>
            <a:off x="249302" y="1232756"/>
            <a:ext cx="8627997" cy="4973925"/>
          </a:xfrm>
        </p:spPr>
        <p:txBody>
          <a:bodyPr/>
          <a:lstStyle>
            <a:lvl1pPr marL="174625" indent="-174625">
              <a:lnSpc>
                <a:spcPct val="100000"/>
              </a:lnSpc>
              <a:spcBef>
                <a:spcPts val="500"/>
              </a:spcBef>
              <a:buClr>
                <a:schemeClr val="tx1"/>
              </a:buClr>
              <a:buSzPct val="120000"/>
              <a:buFont typeface="Arial" pitchFamily="34" charset="0"/>
              <a:buChar char="•"/>
              <a:defRPr sz="1200" baseline="0"/>
            </a:lvl1pPr>
            <a:lvl2pPr marL="361950" indent="-180975">
              <a:lnSpc>
                <a:spcPct val="100000"/>
              </a:lnSpc>
              <a:spcBef>
                <a:spcPts val="500"/>
              </a:spcBef>
              <a:buClr>
                <a:schemeClr val="tx1"/>
              </a:buClr>
              <a:buSzPct val="150000"/>
              <a:buFont typeface="Arial" pitchFamily="34" charset="0"/>
              <a:buChar char="◦"/>
              <a:defRPr sz="1200"/>
            </a:lvl2pPr>
            <a:lvl3pPr marL="542925" indent="-180975">
              <a:lnSpc>
                <a:spcPct val="100000"/>
              </a:lnSpc>
              <a:spcBef>
                <a:spcPts val="500"/>
              </a:spcBef>
              <a:buClr>
                <a:schemeClr val="tx1"/>
              </a:buClr>
              <a:buSzPct val="100000"/>
              <a:buFont typeface="Arial" pitchFamily="34" charset="0"/>
              <a:buChar char="–"/>
              <a:defRPr sz="1200" baseline="0"/>
            </a:lvl3pPr>
            <a:lvl4pPr marL="714375" indent="-171450">
              <a:lnSpc>
                <a:spcPct val="100000"/>
              </a:lnSpc>
              <a:spcBef>
                <a:spcPts val="500"/>
              </a:spcBef>
              <a:buSzPct val="100000"/>
              <a:buFont typeface="Wingdings" pitchFamily="2" charset="2"/>
              <a:buChar char="§"/>
              <a:defRPr sz="1200"/>
            </a:lvl4pPr>
            <a:lvl5pPr marL="1614488" indent="-174625">
              <a:lnSpc>
                <a:spcPts val="1350"/>
              </a:lnSpc>
              <a:spcBef>
                <a:spcPts val="500"/>
              </a:spcBef>
              <a:buSzPct val="150000"/>
              <a:buFont typeface="Arial" pitchFamily="34" charset="0"/>
              <a:buChar char="◦"/>
              <a:tabLst/>
              <a:defRPr sz="1200" baseline="0"/>
            </a:lvl5pPr>
          </a:lstStyle>
          <a:p>
            <a:pPr lvl="0"/>
            <a:r>
              <a:rPr lang="en-US" dirty="0" smtClean="0"/>
              <a:t>First Level (Arial, 12pt)</a:t>
            </a:r>
          </a:p>
          <a:p>
            <a:pPr lvl="1"/>
            <a:r>
              <a:rPr lang="en-US" dirty="0" smtClean="0"/>
              <a:t>Second Level (Arial, 12pt)</a:t>
            </a:r>
          </a:p>
          <a:p>
            <a:pPr lvl="2"/>
            <a:r>
              <a:rPr lang="en-US" dirty="0" smtClean="0"/>
              <a:t>Third Level (Arial, 12pt)</a:t>
            </a:r>
          </a:p>
          <a:p>
            <a:pPr lvl="3"/>
            <a:r>
              <a:rPr lang="en-US" dirty="0" smtClean="0"/>
              <a:t>Forth Level (Arial, 12pt)</a:t>
            </a:r>
          </a:p>
        </p:txBody>
      </p:sp>
      <p:cxnSp>
        <p:nvCxnSpPr>
          <p:cNvPr id="5" name="Straight Connector 4"/>
          <p:cNvCxnSpPr/>
          <p:nvPr userDrawn="1"/>
        </p:nvCxnSpPr>
        <p:spPr>
          <a:xfrm>
            <a:off x="323528" y="1124744"/>
            <a:ext cx="8496944" cy="0"/>
          </a:xfrm>
          <a:prstGeom prst="line">
            <a:avLst/>
          </a:prstGeom>
          <a:ln w="22225">
            <a:solidFill>
              <a:srgbClr val="45433E">
                <a:alpha val="41961"/>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606908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18" Type="http://schemas.openxmlformats.org/officeDocument/2006/relationships/slideLayout" Target="../slideLayouts/slideLayout32.xml"/><Relationship Id="rId3" Type="http://schemas.openxmlformats.org/officeDocument/2006/relationships/slideLayout" Target="../slideLayouts/slideLayout17.xml"/><Relationship Id="rId21" Type="http://schemas.openxmlformats.org/officeDocument/2006/relationships/slideLayout" Target="../slideLayouts/slideLayout35.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17" Type="http://schemas.openxmlformats.org/officeDocument/2006/relationships/slideLayout" Target="../slideLayouts/slideLayout31.xml"/><Relationship Id="rId2" Type="http://schemas.openxmlformats.org/officeDocument/2006/relationships/slideLayout" Target="../slideLayouts/slideLayout16.xml"/><Relationship Id="rId16" Type="http://schemas.openxmlformats.org/officeDocument/2006/relationships/slideLayout" Target="../slideLayouts/slideLayout30.xml"/><Relationship Id="rId20" Type="http://schemas.openxmlformats.org/officeDocument/2006/relationships/slideLayout" Target="../slideLayouts/slideLayout34.xml"/><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slideLayout" Target="../slideLayouts/slideLayout29.xml"/><Relationship Id="rId23" Type="http://schemas.openxmlformats.org/officeDocument/2006/relationships/theme" Target="../theme/theme2.xml"/><Relationship Id="rId10" Type="http://schemas.openxmlformats.org/officeDocument/2006/relationships/slideLayout" Target="../slideLayouts/slideLayout24.xml"/><Relationship Id="rId19" Type="http://schemas.openxmlformats.org/officeDocument/2006/relationships/slideLayout" Target="../slideLayouts/slideLayout33.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slideLayout" Target="../slideLayouts/slideLayout28.xml"/><Relationship Id="rId22" Type="http://schemas.openxmlformats.org/officeDocument/2006/relationships/slideLayout" Target="../slideLayouts/slideLayout3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1795235125"/>
      </p:ext>
    </p:extLst>
  </p:cSld>
  <p:clrMap bg1="lt1" tx1="dk1" bg2="lt2" tx2="dk2" accent1="accent1" accent2="accent2" accent3="accent3" accent4="accent4" accent5="accent5" accent6="accent6" hlink="hlink" folHlink="folHlink"/>
  <p:sldLayoutIdLst>
    <p:sldLayoutId id="2147483704" r:id="rId1"/>
    <p:sldLayoutId id="2147483765" r:id="rId2"/>
    <p:sldLayoutId id="2147483699" r:id="rId3"/>
    <p:sldLayoutId id="2147483702" r:id="rId4"/>
    <p:sldLayoutId id="2147483706" r:id="rId5"/>
    <p:sldLayoutId id="2147483721" r:id="rId6"/>
    <p:sldLayoutId id="2147483710" r:id="rId7"/>
    <p:sldLayoutId id="2147483711" r:id="rId8"/>
    <p:sldLayoutId id="2147483720" r:id="rId9"/>
    <p:sldLayoutId id="2147483726" r:id="rId10"/>
    <p:sldLayoutId id="2147483764" r:id="rId11"/>
    <p:sldLayoutId id="2147483762" r:id="rId12"/>
    <p:sldLayoutId id="2147483761" r:id="rId13"/>
    <p:sldLayoutId id="2147483763" r:id="rId14"/>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257174" y="255588"/>
            <a:ext cx="8620125" cy="87788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27" name="Text Placeholder 2"/>
          <p:cNvSpPr>
            <a:spLocks noGrp="1"/>
          </p:cNvSpPr>
          <p:nvPr>
            <p:ph type="body" idx="1"/>
          </p:nvPr>
        </p:nvSpPr>
        <p:spPr bwMode="auto">
          <a:xfrm>
            <a:off x="257174" y="1600200"/>
            <a:ext cx="8620125"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First Level</a:t>
            </a:r>
          </a:p>
          <a:p>
            <a:pPr lvl="1"/>
            <a:r>
              <a:rPr lang="en-US" dirty="0" smtClean="0"/>
              <a:t>Second Level</a:t>
            </a:r>
          </a:p>
          <a:p>
            <a:pPr lvl="2"/>
            <a:r>
              <a:rPr lang="en-US" dirty="0" smtClean="0"/>
              <a:t>Third Level</a:t>
            </a:r>
          </a:p>
          <a:p>
            <a:pPr lvl="3"/>
            <a:r>
              <a:rPr lang="en-US" dirty="0" smtClean="0"/>
              <a:t>Fourth Level</a:t>
            </a:r>
          </a:p>
        </p:txBody>
      </p:sp>
      <p:sp>
        <p:nvSpPr>
          <p:cNvPr id="8" name="Rectangle 7"/>
          <p:cNvSpPr/>
          <p:nvPr/>
        </p:nvSpPr>
        <p:spPr>
          <a:xfrm>
            <a:off x="0" y="6525344"/>
            <a:ext cx="8388424"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66700" algn="r" fontAlgn="base">
              <a:spcBef>
                <a:spcPct val="0"/>
              </a:spcBef>
              <a:spcAft>
                <a:spcPct val="0"/>
              </a:spcAft>
            </a:pPr>
            <a:r>
              <a:rPr lang="en-CA" sz="1000" dirty="0" smtClean="0">
                <a:solidFill>
                  <a:srgbClr val="FFFFFF"/>
                </a:solidFill>
              </a:rPr>
              <a:t>Info-Tech Research Group</a:t>
            </a:r>
            <a:endParaRPr lang="en-CA" sz="1000" dirty="0">
              <a:solidFill>
                <a:srgbClr val="FFFFFF"/>
              </a:solidFill>
            </a:endParaRPr>
          </a:p>
        </p:txBody>
      </p:sp>
      <p:sp>
        <p:nvSpPr>
          <p:cNvPr id="10" name="Rectangle 9"/>
          <p:cNvSpPr/>
          <p:nvPr/>
        </p:nvSpPr>
        <p:spPr>
          <a:xfrm>
            <a:off x="8388424" y="6525344"/>
            <a:ext cx="755576" cy="33802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smtClean="0">
                <a:solidFill>
                  <a:srgbClr val="FFFFFF"/>
                </a:solidFill>
              </a:rPr>
              <a:pPr marL="179388" fontAlgn="base">
                <a:spcBef>
                  <a:spcPct val="0"/>
                </a:spcBef>
                <a:spcAft>
                  <a:spcPct val="0"/>
                </a:spcAft>
              </a:pPr>
              <a:t>‹#›</a:t>
            </a:fld>
            <a:endParaRPr lang="en-CA" sz="1000" dirty="0">
              <a:solidFill>
                <a:srgbClr val="FFFFFF"/>
              </a:solidFill>
            </a:endParaRPr>
          </a:p>
        </p:txBody>
      </p:sp>
      <p:sp>
        <p:nvSpPr>
          <p:cNvPr id="13" name="Rectangle 12"/>
          <p:cNvSpPr/>
          <p:nvPr userDrawn="1"/>
        </p:nvSpPr>
        <p:spPr>
          <a:xfrm>
            <a:off x="0" y="6525344"/>
            <a:ext cx="8388424" cy="338028"/>
          </a:xfrm>
          <a:prstGeom prst="rect">
            <a:avLst/>
          </a:prstGeom>
          <a:solidFill>
            <a:srgbClr val="243F54"/>
          </a:solidFill>
          <a:ln w="25400" cap="flat" cmpd="sng" algn="ctr">
            <a:noFill/>
            <a:prstDash val="solid"/>
          </a:ln>
          <a:effectLst/>
        </p:spPr>
        <p:txBody>
          <a:bodyPr rtlCol="0" anchor="ctr"/>
          <a:lstStyle/>
          <a:p>
            <a:pPr marL="266700" marR="0" lvl="0" indent="0" algn="r" fontAlgn="base">
              <a:lnSpc>
                <a:spcPct val="100000"/>
              </a:lnSpc>
              <a:spcBef>
                <a:spcPct val="0"/>
              </a:spcBef>
              <a:spcAft>
                <a:spcPct val="0"/>
              </a:spcAft>
              <a:buClrTx/>
              <a:buSzTx/>
              <a:buFontTx/>
              <a:buNone/>
              <a:tabLst/>
            </a:pPr>
            <a:r>
              <a:rPr kumimoji="0" lang="en-CA" sz="1000" b="0" i="0" u="none" strike="noStrike" kern="0" cap="none" spc="0" normalizeH="0" baseline="0" dirty="0">
                <a:ln>
                  <a:noFill/>
                </a:ln>
                <a:solidFill>
                  <a:srgbClr val="FFFFFF"/>
                </a:solidFill>
                <a:effectLst/>
                <a:uLnTx/>
                <a:uFillTx/>
                <a:latin typeface="Arial"/>
              </a:rPr>
              <a:t>Info-Tech Research Group</a:t>
            </a:r>
          </a:p>
        </p:txBody>
      </p:sp>
      <p:sp>
        <p:nvSpPr>
          <p:cNvPr id="14" name="Rectangle 13"/>
          <p:cNvSpPr/>
          <p:nvPr userDrawn="1"/>
        </p:nvSpPr>
        <p:spPr>
          <a:xfrm>
            <a:off x="8388424" y="6525344"/>
            <a:ext cx="755576" cy="338028"/>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fontAlgn="base">
              <a:spcBef>
                <a:spcPct val="0"/>
              </a:spcBef>
              <a:spcAft>
                <a:spcPct val="0"/>
              </a:spcAft>
            </a:pPr>
            <a:fld id="{FF20F8B6-5AB9-41C4-A82C-4155E8A92B2C}" type="slidenum">
              <a:rPr lang="en-CA" sz="1000">
                <a:solidFill>
                  <a:srgbClr val="FFFFFF"/>
                </a:solidFill>
              </a:rPr>
              <a:pPr marL="179388" fontAlgn="base">
                <a:spcBef>
                  <a:spcPct val="0"/>
                </a:spcBef>
                <a:spcAft>
                  <a:spcPct val="0"/>
                </a:spcAft>
              </a:pPr>
              <a:t>‹#›</a:t>
            </a:fld>
            <a:endParaRPr lang="en-CA" sz="1000" dirty="0">
              <a:solidFill>
                <a:srgbClr val="FFFFFF"/>
              </a:solidFill>
            </a:endParaRPr>
          </a:p>
        </p:txBody>
      </p:sp>
    </p:spTree>
    <p:extLst>
      <p:ext uri="{BB962C8B-B14F-4D97-AF65-F5344CB8AC3E}">
        <p14:creationId xmlns:p14="http://schemas.microsoft.com/office/powerpoint/2010/main" val="2917321553"/>
      </p:ext>
    </p:extLst>
  </p:cSld>
  <p:clrMap bg1="lt1" tx1="dk1" bg2="lt2" tx2="dk2" accent1="accent1" accent2="accent2" accent3="accent3" accent4="accent4" accent5="accent5" accent6="accent6" hlink="hlink" folHlink="folHlink"/>
  <p:sldLayoutIdLst>
    <p:sldLayoutId id="2147483868" r:id="rId1"/>
    <p:sldLayoutId id="2147483869" r:id="rId2"/>
    <p:sldLayoutId id="2147483870" r:id="rId3"/>
    <p:sldLayoutId id="2147483871" r:id="rId4"/>
    <p:sldLayoutId id="2147483872" r:id="rId5"/>
    <p:sldLayoutId id="2147483873" r:id="rId6"/>
    <p:sldLayoutId id="2147483874" r:id="rId7"/>
    <p:sldLayoutId id="2147483875" r:id="rId8"/>
    <p:sldLayoutId id="2147483876" r:id="rId9"/>
    <p:sldLayoutId id="2147483877" r:id="rId10"/>
    <p:sldLayoutId id="2147483878" r:id="rId11"/>
    <p:sldLayoutId id="2147483879" r:id="rId12"/>
    <p:sldLayoutId id="2147483880" r:id="rId13"/>
    <p:sldLayoutId id="2147483881" r:id="rId14"/>
    <p:sldLayoutId id="2147483882" r:id="rId15"/>
    <p:sldLayoutId id="2147483883" r:id="rId16"/>
    <p:sldLayoutId id="2147483884" r:id="rId17"/>
    <p:sldLayoutId id="2147483885" r:id="rId18"/>
    <p:sldLayoutId id="2147483886" r:id="rId19"/>
    <p:sldLayoutId id="2147483887" r:id="rId20"/>
    <p:sldLayoutId id="2147483888" r:id="rId21"/>
    <p:sldLayoutId id="2147483889" r:id="rId22"/>
  </p:sldLayoutIdLst>
  <p:timing>
    <p:tnLst>
      <p:par>
        <p:cTn id="1" dur="indefinite" restart="never" nodeType="tmRoot"/>
      </p:par>
    </p:tnLst>
  </p:timing>
  <p:hf hdr="0" ftr="0" dt="0"/>
  <p:txStyles>
    <p:titleStyle>
      <a:lvl1pPr algn="l" rtl="0" eaLnBrk="1" fontAlgn="base" hangingPunct="1">
        <a:spcBef>
          <a:spcPct val="0"/>
        </a:spcBef>
        <a:spcAft>
          <a:spcPct val="0"/>
        </a:spcAft>
        <a:defRPr sz="2400" kern="1200" baseline="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26.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25.png"/><Relationship Id="rId5" Type="http://schemas.openxmlformats.org/officeDocument/2006/relationships/image" Target="../media/image24.png"/><Relationship Id="rId4" Type="http://schemas.openxmlformats.org/officeDocument/2006/relationships/image" Target="../media/image23.png"/></Relationships>
</file>

<file path=ppt/slides/_rels/slide27.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27.png"/></Relationships>
</file>

<file path=ppt/slides/_rels/slide28.xml.rels><?xml version="1.0" encoding="UTF-8" standalone="yes"?>
<Relationships xmlns="http://schemas.openxmlformats.org/package/2006/relationships"><Relationship Id="rId3" Type="http://schemas.openxmlformats.org/officeDocument/2006/relationships/hyperlink" Target="mailto:WorkshopBooking@InfoTech.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6.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jpg"/><Relationship Id="rId2" Type="http://schemas.openxmlformats.org/officeDocument/2006/relationships/notesSlide" Target="../notesSlides/notesSlide5.xml"/><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ueprint Title"/>
          <p:cNvSpPr>
            <a:spLocks noGrp="1"/>
          </p:cNvSpPr>
          <p:nvPr>
            <p:ph type="body" sz="quarter" idx="15"/>
          </p:nvPr>
        </p:nvSpPr>
        <p:spPr>
          <a:xfrm>
            <a:off x="774700" y="2803118"/>
            <a:ext cx="7454900" cy="920954"/>
          </a:xfrm>
        </p:spPr>
        <p:txBody>
          <a:bodyPr/>
          <a:lstStyle/>
          <a:p>
            <a:r>
              <a:rPr lang="en-US" dirty="0" smtClean="0"/>
              <a:t>Lead Strategic Decision Making With Service Portfolio Managemen</a:t>
            </a:r>
            <a:r>
              <a:rPr lang="en-US" dirty="0"/>
              <a:t>t</a:t>
            </a:r>
            <a:r>
              <a:rPr lang="en-US" dirty="0" smtClean="0"/>
              <a:t> </a:t>
            </a:r>
            <a:endParaRPr lang="en-US" dirty="0"/>
          </a:p>
        </p:txBody>
      </p:sp>
      <p:sp>
        <p:nvSpPr>
          <p:cNvPr id="5" name="Tagline"/>
          <p:cNvSpPr>
            <a:spLocks noGrp="1"/>
          </p:cNvSpPr>
          <p:nvPr>
            <p:ph type="body" sz="quarter" idx="16"/>
          </p:nvPr>
        </p:nvSpPr>
        <p:spPr/>
        <p:txBody>
          <a:bodyPr/>
          <a:lstStyle/>
          <a:p>
            <a:r>
              <a:rPr lang="en-US" dirty="0" smtClean="0">
                <a:cs typeface="Roboto Slab Bold"/>
              </a:rPr>
              <a:t>Ensure you are investing in high-value IT services with a well-managed service portfolio.</a:t>
            </a:r>
            <a:endParaRPr lang="en-US" dirty="0"/>
          </a:p>
        </p:txBody>
      </p:sp>
      <p:pic>
        <p:nvPicPr>
          <p:cNvPr id="6" name="Picture 5" descr="executive-brief-stamp.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55747" y="4138691"/>
            <a:ext cx="2279546" cy="1796282"/>
          </a:xfrm>
          <a:prstGeom prst="rect">
            <a:avLst/>
          </a:prstGeom>
        </p:spPr>
      </p:pic>
    </p:spTree>
    <p:extLst>
      <p:ext uri="{BB962C8B-B14F-4D97-AF65-F5344CB8AC3E}">
        <p14:creationId xmlns:p14="http://schemas.microsoft.com/office/powerpoint/2010/main" val="13836946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ounded Rectangle 63"/>
          <p:cNvSpPr/>
          <p:nvPr/>
        </p:nvSpPr>
        <p:spPr>
          <a:xfrm>
            <a:off x="6804101" y="1765933"/>
            <a:ext cx="2073197" cy="108375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p:nvPr>
        </p:nvSpPr>
        <p:spPr/>
        <p:txBody>
          <a:bodyPr/>
          <a:lstStyle/>
          <a:p>
            <a:r>
              <a:rPr lang="en-CA" dirty="0" smtClean="0"/>
              <a:t>You must follow the path to strategic partnership and create new business value</a:t>
            </a:r>
            <a:endParaRPr lang="en-CA" dirty="0"/>
          </a:p>
        </p:txBody>
      </p:sp>
      <p:sp>
        <p:nvSpPr>
          <p:cNvPr id="54" name="TextBox 53"/>
          <p:cNvSpPr txBox="1"/>
          <p:nvPr/>
        </p:nvSpPr>
        <p:spPr>
          <a:xfrm>
            <a:off x="3675696" y="6076280"/>
            <a:ext cx="1783080" cy="300082"/>
          </a:xfrm>
          <a:prstGeom prst="rect">
            <a:avLst/>
          </a:prstGeom>
          <a:noFill/>
        </p:spPr>
        <p:txBody>
          <a:bodyPr wrap="square" rtlCol="0">
            <a:spAutoFit/>
          </a:bodyPr>
          <a:lstStyle/>
          <a:p>
            <a:pPr algn="ctr"/>
            <a:r>
              <a:rPr lang="en-CA" sz="1350" b="1" dirty="0" smtClean="0"/>
              <a:t>Maturity</a:t>
            </a:r>
            <a:endParaRPr lang="en-CA" sz="1350" b="1" dirty="0"/>
          </a:p>
        </p:txBody>
      </p:sp>
      <p:grpSp>
        <p:nvGrpSpPr>
          <p:cNvPr id="59" name="Group 2"/>
          <p:cNvGrpSpPr/>
          <p:nvPr/>
        </p:nvGrpSpPr>
        <p:grpSpPr>
          <a:xfrm>
            <a:off x="447812" y="1812680"/>
            <a:ext cx="8717134" cy="10527206"/>
            <a:chOff x="618261" y="1548621"/>
            <a:chExt cx="8717134" cy="10527206"/>
          </a:xfrm>
        </p:grpSpPr>
        <p:grpSp>
          <p:nvGrpSpPr>
            <p:cNvPr id="47" name="Group 5"/>
            <p:cNvGrpSpPr/>
            <p:nvPr/>
          </p:nvGrpSpPr>
          <p:grpSpPr>
            <a:xfrm>
              <a:off x="720414" y="1640172"/>
              <a:ext cx="7784797" cy="10435655"/>
              <a:chOff x="828698" y="1832607"/>
              <a:chExt cx="7784797" cy="10435655"/>
            </a:xfrm>
          </p:grpSpPr>
          <p:sp>
            <p:nvSpPr>
              <p:cNvPr id="46" name="Arc 15"/>
              <p:cNvSpPr/>
              <p:nvPr/>
            </p:nvSpPr>
            <p:spPr>
              <a:xfrm rot="8227591">
                <a:off x="5105274" y="1832607"/>
                <a:ext cx="3508221" cy="975842"/>
              </a:xfrm>
              <a:prstGeom prst="arc">
                <a:avLst>
                  <a:gd name="adj1" fmla="val 16200000"/>
                  <a:gd name="adj2" fmla="val 21389831"/>
                </a:avLst>
              </a:prstGeom>
              <a:ln w="57150">
                <a:solidFill>
                  <a:srgbClr val="CBDBE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sz="1350" dirty="0"/>
              </a:p>
            </p:txBody>
          </p:sp>
          <p:sp>
            <p:nvSpPr>
              <p:cNvPr id="4" name="Rectangle 16"/>
              <p:cNvSpPr/>
              <p:nvPr/>
            </p:nvSpPr>
            <p:spPr>
              <a:xfrm>
                <a:off x="1155028" y="2296465"/>
                <a:ext cx="72189" cy="3636000"/>
              </a:xfrm>
              <a:prstGeom prst="rect">
                <a:avLst/>
              </a:prstGeom>
              <a:solidFill>
                <a:srgbClr val="CBDB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 name="Rectangle 17"/>
              <p:cNvSpPr/>
              <p:nvPr/>
            </p:nvSpPr>
            <p:spPr>
              <a:xfrm rot="5400000">
                <a:off x="4376934" y="2710561"/>
                <a:ext cx="72189" cy="6516000"/>
              </a:xfrm>
              <a:prstGeom prst="rect">
                <a:avLst/>
              </a:prstGeom>
              <a:solidFill>
                <a:srgbClr val="CBDB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1" name="Arc 18"/>
              <p:cNvSpPr/>
              <p:nvPr/>
            </p:nvSpPr>
            <p:spPr>
              <a:xfrm rot="18837963">
                <a:off x="-523627" y="4316042"/>
                <a:ext cx="9304545" cy="6599896"/>
              </a:xfrm>
              <a:prstGeom prst="arc">
                <a:avLst>
                  <a:gd name="adj1" fmla="val 15311611"/>
                  <a:gd name="adj2" fmla="val 0"/>
                </a:avLst>
              </a:prstGeom>
              <a:ln w="57150">
                <a:solidFill>
                  <a:srgbClr val="CBDBE7"/>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CA" sz="1350" dirty="0"/>
              </a:p>
            </p:txBody>
          </p:sp>
        </p:grpSp>
        <p:sp>
          <p:nvSpPr>
            <p:cNvPr id="48" name="Oval 6"/>
            <p:cNvSpPr/>
            <p:nvPr/>
          </p:nvSpPr>
          <p:spPr>
            <a:xfrm>
              <a:off x="5516796" y="3252476"/>
              <a:ext cx="324852" cy="28875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9" name="TextBox 7"/>
            <p:cNvSpPr txBox="1"/>
            <p:nvPr/>
          </p:nvSpPr>
          <p:spPr>
            <a:xfrm>
              <a:off x="1594877" y="5077590"/>
              <a:ext cx="1147999" cy="323165"/>
            </a:xfrm>
            <a:prstGeom prst="rect">
              <a:avLst/>
            </a:prstGeom>
            <a:noFill/>
          </p:spPr>
          <p:txBody>
            <a:bodyPr wrap="square" rtlCol="0">
              <a:spAutoFit/>
            </a:bodyPr>
            <a:lstStyle/>
            <a:p>
              <a:r>
                <a:rPr lang="en-CA" sz="1500" b="1" dirty="0" smtClean="0">
                  <a:solidFill>
                    <a:srgbClr val="2576B7"/>
                  </a:solidFill>
                </a:rPr>
                <a:t>Firefighter</a:t>
              </a:r>
              <a:endParaRPr lang="en-CA" sz="1500" b="1" dirty="0">
                <a:solidFill>
                  <a:srgbClr val="2576B7"/>
                </a:solidFill>
              </a:endParaRPr>
            </a:p>
          </p:txBody>
        </p:sp>
        <p:sp>
          <p:nvSpPr>
            <p:cNvPr id="50" name="TextBox 8"/>
            <p:cNvSpPr txBox="1"/>
            <p:nvPr/>
          </p:nvSpPr>
          <p:spPr>
            <a:xfrm>
              <a:off x="2179690" y="3450280"/>
              <a:ext cx="1097285" cy="553998"/>
            </a:xfrm>
            <a:prstGeom prst="rect">
              <a:avLst/>
            </a:prstGeom>
            <a:noFill/>
          </p:spPr>
          <p:txBody>
            <a:bodyPr wrap="square" rtlCol="0">
              <a:spAutoFit/>
            </a:bodyPr>
            <a:lstStyle/>
            <a:p>
              <a:r>
                <a:rPr lang="en-CA" sz="1500" b="1" dirty="0" smtClean="0">
                  <a:solidFill>
                    <a:srgbClr val="2576B7"/>
                  </a:solidFill>
                </a:rPr>
                <a:t>Trusted Operator</a:t>
              </a:r>
              <a:endParaRPr lang="en-CA" sz="1500" b="1" dirty="0">
                <a:solidFill>
                  <a:srgbClr val="2576B7"/>
                </a:solidFill>
              </a:endParaRPr>
            </a:p>
          </p:txBody>
        </p:sp>
        <p:sp>
          <p:nvSpPr>
            <p:cNvPr id="52" name="TextBox 9"/>
            <p:cNvSpPr txBox="1"/>
            <p:nvPr/>
          </p:nvSpPr>
          <p:spPr>
            <a:xfrm>
              <a:off x="7041660" y="1564056"/>
              <a:ext cx="2006087" cy="977191"/>
            </a:xfrm>
            <a:prstGeom prst="rect">
              <a:avLst/>
            </a:prstGeom>
            <a:noFill/>
          </p:spPr>
          <p:txBody>
            <a:bodyPr wrap="square" rtlCol="0">
              <a:spAutoFit/>
            </a:bodyPr>
            <a:lstStyle/>
            <a:p>
              <a:r>
                <a:rPr lang="en-CA" sz="1500" b="1" dirty="0" smtClean="0">
                  <a:solidFill>
                    <a:schemeClr val="bg1"/>
                  </a:solidFill>
                </a:rPr>
                <a:t>Strategic Partner </a:t>
              </a:r>
            </a:p>
            <a:p>
              <a:r>
                <a:rPr lang="en-CA" sz="1050" b="1" dirty="0" smtClean="0">
                  <a:solidFill>
                    <a:schemeClr val="bg1"/>
                  </a:solidFill>
                </a:rPr>
                <a:t>Measured by value-based performance. Drive growth, build agility, and lead innovation</a:t>
              </a:r>
              <a:r>
                <a:rPr lang="en-CA" sz="1100" b="1" dirty="0" smtClean="0">
                  <a:solidFill>
                    <a:schemeClr val="bg1"/>
                  </a:solidFill>
                </a:rPr>
                <a:t>. </a:t>
              </a:r>
              <a:endParaRPr lang="en-CA" sz="1100" b="1" dirty="0">
                <a:solidFill>
                  <a:schemeClr val="bg1"/>
                </a:solidFill>
              </a:endParaRPr>
            </a:p>
          </p:txBody>
        </p:sp>
        <p:sp>
          <p:nvSpPr>
            <p:cNvPr id="53" name="TextBox 10"/>
            <p:cNvSpPr txBox="1"/>
            <p:nvPr/>
          </p:nvSpPr>
          <p:spPr>
            <a:xfrm>
              <a:off x="7055110" y="4264702"/>
              <a:ext cx="2280285" cy="646331"/>
            </a:xfrm>
            <a:prstGeom prst="rect">
              <a:avLst/>
            </a:prstGeom>
            <a:noFill/>
          </p:spPr>
          <p:txBody>
            <a:bodyPr wrap="square" rtlCol="0">
              <a:spAutoFit/>
            </a:bodyPr>
            <a:lstStyle/>
            <a:p>
              <a:r>
                <a:rPr lang="en-CA" sz="1500" b="1" dirty="0" smtClean="0">
                  <a:solidFill>
                    <a:srgbClr val="243F54"/>
                  </a:solidFill>
                </a:rPr>
                <a:t>Utility</a:t>
              </a:r>
            </a:p>
            <a:p>
              <a:r>
                <a:rPr lang="en-CA" sz="1050" b="1" dirty="0" smtClean="0">
                  <a:solidFill>
                    <a:srgbClr val="243F54"/>
                  </a:solidFill>
                </a:rPr>
                <a:t>Measured by cost efficiency rather than value creation. </a:t>
              </a:r>
              <a:endParaRPr lang="en-CA" sz="1050" b="1" dirty="0">
                <a:solidFill>
                  <a:srgbClr val="243F54"/>
                </a:solidFill>
              </a:endParaRPr>
            </a:p>
          </p:txBody>
        </p:sp>
        <p:sp>
          <p:nvSpPr>
            <p:cNvPr id="55" name="TextBox 11"/>
            <p:cNvSpPr txBox="1"/>
            <p:nvPr/>
          </p:nvSpPr>
          <p:spPr>
            <a:xfrm rot="16200000">
              <a:off x="-830827" y="3709327"/>
              <a:ext cx="3198257" cy="300082"/>
            </a:xfrm>
            <a:prstGeom prst="rect">
              <a:avLst/>
            </a:prstGeom>
            <a:noFill/>
          </p:spPr>
          <p:txBody>
            <a:bodyPr wrap="square" rtlCol="0">
              <a:spAutoFit/>
            </a:bodyPr>
            <a:lstStyle/>
            <a:p>
              <a:pPr algn="ctr"/>
              <a:r>
                <a:rPr lang="en-CA" sz="1350" b="1" dirty="0" smtClean="0"/>
                <a:t>Capability</a:t>
              </a:r>
              <a:endParaRPr lang="en-CA" sz="1350" b="1" dirty="0"/>
            </a:p>
          </p:txBody>
        </p:sp>
        <p:sp>
          <p:nvSpPr>
            <p:cNvPr id="56" name="TextBox 12"/>
            <p:cNvSpPr txBox="1"/>
            <p:nvPr/>
          </p:nvSpPr>
          <p:spPr>
            <a:xfrm>
              <a:off x="806375" y="5804588"/>
              <a:ext cx="552926" cy="300082"/>
            </a:xfrm>
            <a:prstGeom prst="rect">
              <a:avLst/>
            </a:prstGeom>
            <a:noFill/>
          </p:spPr>
          <p:txBody>
            <a:bodyPr wrap="square" rtlCol="0">
              <a:spAutoFit/>
            </a:bodyPr>
            <a:lstStyle/>
            <a:p>
              <a:r>
                <a:rPr lang="en-CA" sz="1350" dirty="0"/>
                <a:t>Low</a:t>
              </a:r>
            </a:p>
          </p:txBody>
        </p:sp>
        <p:sp>
          <p:nvSpPr>
            <p:cNvPr id="57" name="TextBox 13"/>
            <p:cNvSpPr txBox="1"/>
            <p:nvPr/>
          </p:nvSpPr>
          <p:spPr>
            <a:xfrm>
              <a:off x="768301" y="1548621"/>
              <a:ext cx="552925" cy="300082"/>
            </a:xfrm>
            <a:prstGeom prst="rect">
              <a:avLst/>
            </a:prstGeom>
            <a:noFill/>
          </p:spPr>
          <p:txBody>
            <a:bodyPr wrap="square" rtlCol="0">
              <a:spAutoFit/>
            </a:bodyPr>
            <a:lstStyle/>
            <a:p>
              <a:r>
                <a:rPr lang="en-CA" sz="1350" dirty="0"/>
                <a:t>High</a:t>
              </a:r>
            </a:p>
          </p:txBody>
        </p:sp>
        <p:sp>
          <p:nvSpPr>
            <p:cNvPr id="51" name="TextBox 14"/>
            <p:cNvSpPr txBox="1"/>
            <p:nvPr/>
          </p:nvSpPr>
          <p:spPr>
            <a:xfrm>
              <a:off x="4386896" y="2738698"/>
              <a:ext cx="1366167" cy="553998"/>
            </a:xfrm>
            <a:prstGeom prst="rect">
              <a:avLst/>
            </a:prstGeom>
            <a:noFill/>
          </p:spPr>
          <p:txBody>
            <a:bodyPr wrap="square" rtlCol="0">
              <a:spAutoFit/>
            </a:bodyPr>
            <a:lstStyle/>
            <a:p>
              <a:r>
                <a:rPr lang="en-CA" sz="1500" b="1" dirty="0" smtClean="0">
                  <a:solidFill>
                    <a:srgbClr val="2576B7"/>
                  </a:solidFill>
                </a:rPr>
                <a:t>Service Provider</a:t>
              </a:r>
              <a:endParaRPr lang="en-CA" sz="1500" b="1" dirty="0">
                <a:solidFill>
                  <a:srgbClr val="2576B7"/>
                </a:solidFill>
              </a:endParaRPr>
            </a:p>
          </p:txBody>
        </p:sp>
      </p:grpSp>
      <p:sp>
        <p:nvSpPr>
          <p:cNvPr id="58" name="TextBox 57"/>
          <p:cNvSpPr txBox="1"/>
          <p:nvPr/>
        </p:nvSpPr>
        <p:spPr>
          <a:xfrm>
            <a:off x="1286622" y="1222588"/>
            <a:ext cx="6757465" cy="461665"/>
          </a:xfrm>
          <a:prstGeom prst="rect">
            <a:avLst/>
          </a:prstGeom>
        </p:spPr>
        <p:txBody>
          <a:bodyPr wrap="square" rtlCol="0">
            <a:spAutoFit/>
          </a:bodyPr>
          <a:lstStyle/>
          <a:p>
            <a:r>
              <a:rPr lang="en-CA" sz="2400" b="1" dirty="0" smtClean="0">
                <a:solidFill>
                  <a:schemeClr val="accent1"/>
                </a:solidFill>
              </a:rPr>
              <a:t>Take the path to become a strategic partner</a:t>
            </a:r>
          </a:p>
        </p:txBody>
      </p:sp>
      <p:sp>
        <p:nvSpPr>
          <p:cNvPr id="61" name="Rectangle 60"/>
          <p:cNvSpPr/>
          <p:nvPr/>
        </p:nvSpPr>
        <p:spPr>
          <a:xfrm>
            <a:off x="4601243" y="3862215"/>
            <a:ext cx="1745827" cy="1569660"/>
          </a:xfrm>
          <a:prstGeom prst="rect">
            <a:avLst/>
          </a:prstGeom>
        </p:spPr>
        <p:txBody>
          <a:bodyPr wrap="square">
            <a:spAutoFit/>
          </a:bodyPr>
          <a:lstStyle/>
          <a:p>
            <a:pPr algn="ctr"/>
            <a:r>
              <a:rPr lang="en-CA" sz="1200" b="1" dirty="0"/>
              <a:t>There is a critical point where cost reduction, efficiency </a:t>
            </a:r>
            <a:r>
              <a:rPr lang="en-CA" sz="1200" b="1" dirty="0" smtClean="0"/>
              <a:t>gains, </a:t>
            </a:r>
            <a:r>
              <a:rPr lang="en-CA" sz="1200" b="1" dirty="0"/>
              <a:t>and more effective work provide </a:t>
            </a:r>
            <a:r>
              <a:rPr lang="en-CA" sz="1200" b="1" dirty="0" smtClean="0"/>
              <a:t>a diminishing return on </a:t>
            </a:r>
            <a:r>
              <a:rPr lang="en-CA" sz="1200" b="1" dirty="0"/>
              <a:t>investment.</a:t>
            </a:r>
          </a:p>
        </p:txBody>
      </p:sp>
      <p:sp>
        <p:nvSpPr>
          <p:cNvPr id="63" name="Rectangle 62"/>
          <p:cNvSpPr/>
          <p:nvPr/>
        </p:nvSpPr>
        <p:spPr>
          <a:xfrm>
            <a:off x="1856125" y="1759252"/>
            <a:ext cx="4826375" cy="830997"/>
          </a:xfrm>
          <a:prstGeom prst="rect">
            <a:avLst/>
          </a:prstGeom>
        </p:spPr>
        <p:txBody>
          <a:bodyPr wrap="square">
            <a:spAutoFit/>
          </a:bodyPr>
          <a:lstStyle/>
          <a:p>
            <a:pPr algn="ctr"/>
            <a:r>
              <a:rPr lang="en-CA" sz="1200" b="1" dirty="0" smtClean="0"/>
              <a:t>Service portfolio management is </a:t>
            </a:r>
            <a:r>
              <a:rPr lang="en-CA" sz="1200" b="1" dirty="0"/>
              <a:t>based on understanding value and </a:t>
            </a:r>
            <a:r>
              <a:rPr lang="en-CA" sz="1200" b="1" dirty="0" smtClean="0"/>
              <a:t>managing/improving </a:t>
            </a:r>
            <a:r>
              <a:rPr lang="en-CA" sz="1200" b="1" dirty="0"/>
              <a:t>value in a measurable </a:t>
            </a:r>
            <a:r>
              <a:rPr lang="en-CA" sz="1200" b="1" dirty="0" smtClean="0"/>
              <a:t>way </a:t>
            </a:r>
            <a:r>
              <a:rPr lang="en-CA" sz="1200" b="1" dirty="0"/>
              <a:t>that enables IT to demonstrate strategic and transformative leadership.</a:t>
            </a:r>
          </a:p>
        </p:txBody>
      </p:sp>
      <p:sp>
        <p:nvSpPr>
          <p:cNvPr id="3" name="Down Arrow 2"/>
          <p:cNvSpPr/>
          <p:nvPr/>
        </p:nvSpPr>
        <p:spPr>
          <a:xfrm>
            <a:off x="5346347" y="3002757"/>
            <a:ext cx="324852" cy="384387"/>
          </a:xfrm>
          <a:prstGeom prst="down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21642961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TextBox 25"/>
          <p:cNvSpPr txBox="1"/>
          <p:nvPr/>
        </p:nvSpPr>
        <p:spPr>
          <a:xfrm>
            <a:off x="3720974" y="3027631"/>
            <a:ext cx="1665469" cy="769441"/>
          </a:xfrm>
          <a:prstGeom prst="rect">
            <a:avLst/>
          </a:prstGeom>
          <a:solidFill>
            <a:srgbClr val="CBDBE7"/>
          </a:solidFill>
        </p:spPr>
        <p:txBody>
          <a:bodyPr wrap="square" rtlCol="0">
            <a:spAutoFit/>
          </a:bodyPr>
          <a:lstStyle/>
          <a:p>
            <a:pPr algn="ctr" defTabSz="342900"/>
            <a:r>
              <a:rPr lang="en-US" sz="1100" b="1" dirty="0"/>
              <a:t>Embedding </a:t>
            </a:r>
            <a:r>
              <a:rPr lang="en-US" sz="1100" b="1" dirty="0" smtClean="0"/>
              <a:t>Service </a:t>
            </a:r>
            <a:r>
              <a:rPr lang="en-US" sz="1100" b="1" dirty="0"/>
              <a:t>Orientation in the O</a:t>
            </a:r>
            <a:r>
              <a:rPr lang="en-US" sz="1100" b="1" dirty="0" smtClean="0"/>
              <a:t>rganization</a:t>
            </a:r>
            <a:endParaRPr lang="en-US" sz="1100" b="1" dirty="0"/>
          </a:p>
          <a:p>
            <a:pPr defTabSz="342900"/>
            <a:endParaRPr lang="en-US" sz="1100" b="1" dirty="0"/>
          </a:p>
        </p:txBody>
      </p:sp>
      <p:sp>
        <p:nvSpPr>
          <p:cNvPr id="18" name="Rectangle 17"/>
          <p:cNvSpPr/>
          <p:nvPr/>
        </p:nvSpPr>
        <p:spPr>
          <a:xfrm>
            <a:off x="3726630" y="3795030"/>
            <a:ext cx="1659593" cy="1255714"/>
          </a:xfrm>
          <a:prstGeom prst="rect">
            <a:avLst/>
          </a:prstGeom>
          <a:solidFill>
            <a:srgbClr val="7CADD4"/>
          </a:solidFill>
          <a:ln w="25400" cap="flat" cmpd="sng" algn="ctr">
            <a:noFill/>
            <a:prstDash val="solid"/>
          </a:ln>
          <a:effectLst/>
        </p:spPr>
        <p:txBody>
          <a:bodyPr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7800" lvl="0"/>
            <a:r>
              <a:rPr lang="en-CA" sz="1200" dirty="0" smtClean="0">
                <a:solidFill>
                  <a:srgbClr val="333333"/>
                </a:solidFill>
              </a:rPr>
              <a:t>Leadership </a:t>
            </a:r>
            <a:r>
              <a:rPr lang="en-CA" sz="1200" dirty="0">
                <a:solidFill>
                  <a:srgbClr val="333333"/>
                </a:solidFill>
              </a:rPr>
              <a:t>must </a:t>
            </a:r>
            <a:r>
              <a:rPr lang="en-CA" sz="1200" dirty="0" smtClean="0">
                <a:solidFill>
                  <a:srgbClr val="333333"/>
                </a:solidFill>
              </a:rPr>
              <a:t>embed </a:t>
            </a:r>
            <a:r>
              <a:rPr lang="en-CA" sz="1200" dirty="0">
                <a:solidFill>
                  <a:srgbClr val="333333"/>
                </a:solidFill>
              </a:rPr>
              <a:t>business and </a:t>
            </a:r>
            <a:r>
              <a:rPr lang="en-CA" sz="1200" dirty="0" smtClean="0">
                <a:solidFill>
                  <a:srgbClr val="333333"/>
                </a:solidFill>
              </a:rPr>
              <a:t>service orientation</a:t>
            </a:r>
            <a:r>
              <a:rPr lang="en-CA" sz="1200" dirty="0">
                <a:solidFill>
                  <a:srgbClr val="333333"/>
                </a:solidFill>
              </a:rPr>
              <a:t> </a:t>
            </a:r>
            <a:r>
              <a:rPr lang="en-CA" sz="1200" dirty="0" smtClean="0">
                <a:solidFill>
                  <a:srgbClr val="333333"/>
                </a:solidFill>
              </a:rPr>
              <a:t>throughout IT.</a:t>
            </a:r>
            <a:endParaRPr lang="en-CA" sz="1200" dirty="0">
              <a:solidFill>
                <a:srgbClr val="333333"/>
              </a:solidFill>
            </a:endParaRPr>
          </a:p>
        </p:txBody>
      </p:sp>
      <p:sp>
        <p:nvSpPr>
          <p:cNvPr id="2" name="Title 1"/>
          <p:cNvSpPr>
            <a:spLocks noGrp="1"/>
          </p:cNvSpPr>
          <p:nvPr>
            <p:ph type="title"/>
          </p:nvPr>
        </p:nvSpPr>
        <p:spPr/>
        <p:txBody>
          <a:bodyPr/>
          <a:lstStyle/>
          <a:p>
            <a:r>
              <a:rPr lang="en-CA" dirty="0" smtClean="0">
                <a:ea typeface="Roboto Slab" pitchFamily="2" charset="0"/>
              </a:rPr>
              <a:t>Managing IT to provide business value is a </a:t>
            </a:r>
            <a:r>
              <a:rPr lang="en-CA" dirty="0">
                <a:ea typeface="Roboto Slab" pitchFamily="2" charset="0"/>
              </a:rPr>
              <a:t>21</a:t>
            </a:r>
            <a:r>
              <a:rPr lang="en-CA" baseline="30000" dirty="0">
                <a:ea typeface="Roboto Slab" pitchFamily="2" charset="0"/>
              </a:rPr>
              <a:t>st</a:t>
            </a:r>
            <a:r>
              <a:rPr lang="en-CA" dirty="0">
                <a:ea typeface="Roboto Slab" pitchFamily="2" charset="0"/>
              </a:rPr>
              <a:t> </a:t>
            </a:r>
            <a:r>
              <a:rPr lang="en-CA" dirty="0" smtClean="0">
                <a:ea typeface="Roboto Slab" pitchFamily="2" charset="0"/>
              </a:rPr>
              <a:t>century IT leadership imperative</a:t>
            </a:r>
            <a:endParaRPr lang="en-CA" dirty="0"/>
          </a:p>
        </p:txBody>
      </p:sp>
      <p:grpSp>
        <p:nvGrpSpPr>
          <p:cNvPr id="10" name="Group 9"/>
          <p:cNvGrpSpPr/>
          <p:nvPr/>
        </p:nvGrpSpPr>
        <p:grpSpPr>
          <a:xfrm>
            <a:off x="189359" y="2322094"/>
            <a:ext cx="1711307" cy="3580400"/>
            <a:chOff x="223539" y="2381866"/>
            <a:chExt cx="1711307" cy="3027334"/>
          </a:xfrm>
        </p:grpSpPr>
        <p:sp>
          <p:nvSpPr>
            <p:cNvPr id="11" name="Rectangle 10"/>
            <p:cNvSpPr/>
            <p:nvPr/>
          </p:nvSpPr>
          <p:spPr>
            <a:xfrm>
              <a:off x="270175" y="2565261"/>
              <a:ext cx="1664671" cy="2843939"/>
            </a:xfrm>
            <a:prstGeom prst="rect">
              <a:avLst/>
            </a:prstGeom>
            <a:solidFill>
              <a:srgbClr val="B0C534"/>
            </a:solidFill>
            <a:ln w="25400" cap="flat" cmpd="sng" algn="ctr">
              <a:noFill/>
              <a:prstDash val="solid"/>
            </a:ln>
            <a:effectLst/>
          </p:spPr>
          <p:txBody>
            <a:bodyPr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342900"/>
              <a:r>
                <a:rPr lang="en-US" sz="1200" b="1" dirty="0" smtClean="0"/>
                <a:t>Technology-Centric Service Delivery Proposition</a:t>
              </a:r>
            </a:p>
            <a:p>
              <a:pPr algn="ctr" defTabSz="342900"/>
              <a:endParaRPr lang="en-US" sz="1200" b="1" dirty="0" smtClean="0"/>
            </a:p>
            <a:p>
              <a:pPr marL="171450" indent="-171450" defTabSz="342900">
                <a:buFont typeface="Arial" panose="020B0604020202020204" pitchFamily="34" charset="0"/>
                <a:buChar char="•"/>
              </a:pPr>
              <a:r>
                <a:rPr lang="en-US" sz="1200" dirty="0" smtClean="0"/>
                <a:t>IT-aligned leadership behaviors.</a:t>
              </a:r>
            </a:p>
            <a:p>
              <a:pPr marL="171450" indent="-171450" defTabSz="342900">
                <a:buFont typeface="Arial" panose="020B0604020202020204" pitchFamily="34" charset="0"/>
                <a:buChar char="•"/>
              </a:pPr>
              <a:r>
                <a:rPr lang="en-US" sz="1200" dirty="0" smtClean="0"/>
                <a:t>Reactive leadership posture.</a:t>
              </a:r>
              <a:endParaRPr lang="en-US" sz="1200" dirty="0"/>
            </a:p>
            <a:p>
              <a:pPr marL="171450" indent="-171450" defTabSz="342900">
                <a:buFont typeface="Arial" panose="020B0604020202020204" pitchFamily="34" charset="0"/>
                <a:buChar char="•"/>
              </a:pPr>
              <a:r>
                <a:rPr lang="en-US" sz="1200" dirty="0"/>
                <a:t>T</a:t>
              </a:r>
              <a:r>
                <a:rPr lang="en-US" sz="1200" dirty="0" smtClean="0"/>
                <a:t>echnology focus.</a:t>
              </a:r>
              <a:endParaRPr lang="en-US" sz="1200" dirty="0"/>
            </a:p>
            <a:p>
              <a:pPr marL="171450" indent="-171450" defTabSz="342900">
                <a:buFont typeface="Arial" panose="020B0604020202020204" pitchFamily="34" charset="0"/>
                <a:buChar char="•"/>
              </a:pPr>
              <a:r>
                <a:rPr lang="en-US" sz="1200" dirty="0"/>
                <a:t>Discrete technology processes and </a:t>
              </a:r>
              <a:r>
                <a:rPr lang="en-US" sz="1200" dirty="0" smtClean="0"/>
                <a:t>siloes.</a:t>
              </a:r>
              <a:endParaRPr lang="en-US" sz="1200" dirty="0"/>
            </a:p>
            <a:p>
              <a:pPr marL="171450" indent="-171450" defTabSz="342900">
                <a:buFont typeface="Arial" panose="020B0604020202020204" pitchFamily="34" charset="0"/>
                <a:buChar char="•"/>
              </a:pPr>
              <a:r>
                <a:rPr lang="en-US" sz="1200" dirty="0"/>
                <a:t>Technology and IT function-related </a:t>
              </a:r>
              <a:r>
                <a:rPr lang="en-US" sz="1200" dirty="0" smtClean="0"/>
                <a:t>goals.</a:t>
              </a:r>
              <a:endParaRPr lang="en-US" sz="1200" dirty="0"/>
            </a:p>
            <a:p>
              <a:pPr algn="ctr" defTabSz="342900"/>
              <a:endParaRPr lang="en-US" sz="1200" b="1" dirty="0"/>
            </a:p>
          </p:txBody>
        </p:sp>
        <p:sp>
          <p:nvSpPr>
            <p:cNvPr id="12" name="Oval 11"/>
            <p:cNvSpPr/>
            <p:nvPr/>
          </p:nvSpPr>
          <p:spPr>
            <a:xfrm>
              <a:off x="223539" y="2381866"/>
              <a:ext cx="1003682" cy="331069"/>
            </a:xfrm>
            <a:prstGeom prst="ellipse">
              <a:avLst/>
            </a:prstGeom>
            <a:solidFill>
              <a:srgbClr val="7CADD4">
                <a:lumMod val="40000"/>
                <a:lumOff val="60000"/>
              </a:srgbClr>
            </a:solidFill>
            <a:ln w="25400" cap="flat" cmpd="sng" algn="ctr">
              <a:noFill/>
              <a:prstDash val="solid"/>
            </a:ln>
            <a:effectLst>
              <a:outerShdw blurRad="12700" dist="12700" dir="2700000" algn="tl" rotWithShape="0">
                <a:prstClr val="black">
                  <a:alpha val="5000"/>
                </a:prstClr>
              </a:outerShdw>
            </a:effectLst>
          </p:spPr>
          <p:txBody>
            <a:bodyPr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29475F"/>
                  </a:solidFill>
                  <a:effectLst/>
                  <a:uLnTx/>
                  <a:uFillTx/>
                  <a:latin typeface="Arial"/>
                  <a:ea typeface="+mn-ea"/>
                  <a:cs typeface="+mn-cs"/>
                </a:rPr>
                <a:t>Start</a:t>
              </a:r>
            </a:p>
          </p:txBody>
        </p:sp>
      </p:grpSp>
      <p:sp>
        <p:nvSpPr>
          <p:cNvPr id="15" name="Rectangle 14"/>
          <p:cNvSpPr/>
          <p:nvPr/>
        </p:nvSpPr>
        <p:spPr>
          <a:xfrm>
            <a:off x="1983961" y="3780695"/>
            <a:ext cx="1659593" cy="1275717"/>
          </a:xfrm>
          <a:prstGeom prst="rect">
            <a:avLst/>
          </a:prstGeom>
          <a:solidFill>
            <a:srgbClr val="7CADD4"/>
          </a:solidFill>
          <a:ln w="25400" cap="flat" cmpd="sng" algn="ctr">
            <a:noFill/>
            <a:prstDash val="solid"/>
          </a:ln>
          <a:effectLst/>
        </p:spPr>
        <p:txBody>
          <a:bodyPr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7800" lvl="0"/>
            <a:r>
              <a:rPr lang="en-CA" sz="1200" dirty="0">
                <a:solidFill>
                  <a:srgbClr val="333333"/>
                </a:solidFill>
              </a:rPr>
              <a:t>Leadership must develop the capability to execute at a high </a:t>
            </a:r>
            <a:r>
              <a:rPr lang="en-CA" sz="1200" dirty="0" smtClean="0">
                <a:solidFill>
                  <a:srgbClr val="333333"/>
                </a:solidFill>
              </a:rPr>
              <a:t>level.</a:t>
            </a:r>
            <a:endParaRPr lang="en-CA" sz="1200" dirty="0">
              <a:solidFill>
                <a:srgbClr val="333333"/>
              </a:solidFill>
            </a:endParaRPr>
          </a:p>
        </p:txBody>
      </p:sp>
      <p:sp>
        <p:nvSpPr>
          <p:cNvPr id="17" name="Right Arrow 16"/>
          <p:cNvSpPr/>
          <p:nvPr/>
        </p:nvSpPr>
        <p:spPr>
          <a:xfrm>
            <a:off x="2025586" y="5660760"/>
            <a:ext cx="4913964" cy="469721"/>
          </a:xfrm>
          <a:prstGeom prst="rightArrow">
            <a:avLst/>
          </a:prstGeom>
          <a:solidFill>
            <a:srgbClr val="CBDBE7"/>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350" dirty="0">
              <a:solidFill>
                <a:srgbClr val="FFFFFF"/>
              </a:solidFill>
            </a:endParaRPr>
          </a:p>
        </p:txBody>
      </p:sp>
      <p:sp>
        <p:nvSpPr>
          <p:cNvPr id="19" name="Rectangle 18"/>
          <p:cNvSpPr/>
          <p:nvPr/>
        </p:nvSpPr>
        <p:spPr>
          <a:xfrm>
            <a:off x="5466038" y="3795029"/>
            <a:ext cx="1659593" cy="1261383"/>
          </a:xfrm>
          <a:prstGeom prst="rect">
            <a:avLst/>
          </a:prstGeom>
          <a:solidFill>
            <a:srgbClr val="7CADD4"/>
          </a:solidFill>
          <a:ln w="25400" cap="flat" cmpd="sng" algn="ctr">
            <a:noFill/>
            <a:prstDash val="solid"/>
          </a:ln>
          <a:effectLst/>
        </p:spPr>
        <p:txBody>
          <a:bodyPr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77800" lvl="0"/>
            <a:r>
              <a:rPr lang="en-CA" sz="1200" dirty="0" smtClean="0">
                <a:solidFill>
                  <a:srgbClr val="333333"/>
                </a:solidFill>
              </a:rPr>
              <a:t>Leadership </a:t>
            </a:r>
            <a:r>
              <a:rPr lang="en-CA" sz="1200" dirty="0">
                <a:solidFill>
                  <a:srgbClr val="333333"/>
                </a:solidFill>
              </a:rPr>
              <a:t>must move beyond technical excellence and </a:t>
            </a:r>
            <a:r>
              <a:rPr lang="en-CA" sz="1200" dirty="0" smtClean="0">
                <a:solidFill>
                  <a:srgbClr val="333333"/>
                </a:solidFill>
              </a:rPr>
              <a:t>cultivate </a:t>
            </a:r>
            <a:r>
              <a:rPr lang="en-CA" sz="1200" dirty="0">
                <a:solidFill>
                  <a:srgbClr val="333333"/>
                </a:solidFill>
              </a:rPr>
              <a:t>a strategic business view. </a:t>
            </a:r>
          </a:p>
        </p:txBody>
      </p:sp>
      <p:sp>
        <p:nvSpPr>
          <p:cNvPr id="20" name="Isosceles Triangle 19"/>
          <p:cNvSpPr/>
          <p:nvPr/>
        </p:nvSpPr>
        <p:spPr>
          <a:xfrm rot="5400000">
            <a:off x="1845615" y="4360937"/>
            <a:ext cx="231319" cy="128622"/>
          </a:xfrm>
          <a:prstGeom prst="triangle">
            <a:avLst/>
          </a:prstGeom>
          <a:solidFill>
            <a:srgbClr val="2576B7"/>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21" name="Rectangle 20"/>
          <p:cNvSpPr/>
          <p:nvPr/>
        </p:nvSpPr>
        <p:spPr>
          <a:xfrm>
            <a:off x="7212628" y="2539999"/>
            <a:ext cx="1664671" cy="3348335"/>
          </a:xfrm>
          <a:prstGeom prst="rect">
            <a:avLst/>
          </a:prstGeom>
          <a:solidFill>
            <a:srgbClr val="B0C534"/>
          </a:solidFill>
          <a:ln w="25400" cap="flat" cmpd="sng" algn="ctr">
            <a:noFill/>
            <a:prstDash val="solid"/>
          </a:ln>
          <a:effectLst/>
        </p:spPr>
        <p:txBody>
          <a:bodyPr lIns="0" tIns="0" rIns="0" bIns="0" rtlCol="0"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defTabSz="342900"/>
            <a:r>
              <a:rPr lang="en-US" sz="1200" b="1" dirty="0" smtClean="0"/>
              <a:t>Business Value </a:t>
            </a:r>
            <a:r>
              <a:rPr lang="en-US" sz="1200" b="1" dirty="0"/>
              <a:t>Service Delivery Proposition</a:t>
            </a:r>
          </a:p>
          <a:p>
            <a:pPr algn="ctr" defTabSz="342900"/>
            <a:endParaRPr lang="en-US" sz="1200" b="1" dirty="0"/>
          </a:p>
          <a:p>
            <a:pPr marL="171450" indent="-171450" defTabSz="342900">
              <a:buFont typeface="Arial" panose="020B0604020202020204" pitchFamily="34" charset="0"/>
              <a:buChar char="•"/>
            </a:pPr>
            <a:r>
              <a:rPr lang="en-CA" sz="1200" dirty="0"/>
              <a:t>Enterprise-aligned leadership </a:t>
            </a:r>
            <a:r>
              <a:rPr lang="en-CA" sz="1200" dirty="0" smtClean="0"/>
              <a:t>behaviors.</a:t>
            </a:r>
            <a:endParaRPr lang="en-CA" sz="1200" dirty="0"/>
          </a:p>
          <a:p>
            <a:pPr marL="171450" indent="-171450" defTabSz="342900">
              <a:buFont typeface="Arial" panose="020B0604020202020204" pitchFamily="34" charset="0"/>
              <a:buChar char="•"/>
            </a:pPr>
            <a:r>
              <a:rPr lang="en-CA" sz="1200" dirty="0"/>
              <a:t>Business-critical goals </a:t>
            </a:r>
            <a:r>
              <a:rPr lang="en-CA" sz="1200" dirty="0" smtClean="0"/>
              <a:t>focus.</a:t>
            </a:r>
            <a:endParaRPr lang="en-CA" sz="1200" dirty="0"/>
          </a:p>
          <a:p>
            <a:pPr marL="171450" indent="-171450" defTabSz="342900">
              <a:buFont typeface="Arial" panose="020B0604020202020204" pitchFamily="34" charset="0"/>
              <a:buChar char="•"/>
            </a:pPr>
            <a:r>
              <a:rPr lang="en-CA" sz="1200" dirty="0"/>
              <a:t>Strategically integrated </a:t>
            </a:r>
            <a:r>
              <a:rPr lang="en-CA" sz="1200" dirty="0" smtClean="0"/>
              <a:t>services.</a:t>
            </a:r>
            <a:endParaRPr lang="en-CA" sz="1200" dirty="0"/>
          </a:p>
          <a:p>
            <a:pPr marL="171450" indent="-171450" defTabSz="342900">
              <a:buFont typeface="Arial" panose="020B0604020202020204" pitchFamily="34" charset="0"/>
              <a:buChar char="•"/>
            </a:pPr>
            <a:r>
              <a:rPr lang="en-CA" sz="1200" dirty="0"/>
              <a:t>Proactive leadership </a:t>
            </a:r>
            <a:r>
              <a:rPr lang="en-CA" sz="1200" dirty="0" smtClean="0"/>
              <a:t>posture.</a:t>
            </a:r>
            <a:endParaRPr lang="en-CA" sz="1200" dirty="0"/>
          </a:p>
          <a:p>
            <a:pPr marL="171450" indent="-171450" defTabSz="342900">
              <a:buFont typeface="Arial" panose="020B0604020202020204" pitchFamily="34" charset="0"/>
              <a:buChar char="•"/>
            </a:pPr>
            <a:r>
              <a:rPr lang="en-CA" sz="1200" dirty="0"/>
              <a:t>Strategic </a:t>
            </a:r>
            <a:r>
              <a:rPr lang="en-CA" sz="1200" dirty="0" smtClean="0"/>
              <a:t>partnership based on business outcomes.</a:t>
            </a:r>
            <a:endParaRPr lang="en-CA" sz="1200" dirty="0"/>
          </a:p>
        </p:txBody>
      </p:sp>
      <p:sp>
        <p:nvSpPr>
          <p:cNvPr id="22" name="Isosceles Triangle 21"/>
          <p:cNvSpPr/>
          <p:nvPr/>
        </p:nvSpPr>
        <p:spPr>
          <a:xfrm rot="5400000">
            <a:off x="3594056" y="4370837"/>
            <a:ext cx="231319" cy="132323"/>
          </a:xfrm>
          <a:prstGeom prst="triangle">
            <a:avLst/>
          </a:prstGeom>
          <a:solidFill>
            <a:srgbClr val="2576B7"/>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23" name="Isosceles Triangle 22"/>
          <p:cNvSpPr/>
          <p:nvPr/>
        </p:nvSpPr>
        <p:spPr>
          <a:xfrm rot="5400000">
            <a:off x="5333298" y="4360937"/>
            <a:ext cx="231319" cy="128622"/>
          </a:xfrm>
          <a:prstGeom prst="triangle">
            <a:avLst/>
          </a:prstGeom>
          <a:solidFill>
            <a:srgbClr val="2576B7"/>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24" name="Isosceles Triangle 23"/>
          <p:cNvSpPr/>
          <p:nvPr/>
        </p:nvSpPr>
        <p:spPr>
          <a:xfrm rot="5400000">
            <a:off x="7074282" y="4360937"/>
            <a:ext cx="231319" cy="128622"/>
          </a:xfrm>
          <a:prstGeom prst="triangle">
            <a:avLst/>
          </a:prstGeom>
          <a:solidFill>
            <a:srgbClr val="2576B7"/>
          </a:solidFill>
          <a:ln w="25400" cap="flat" cmpd="sng" algn="ctr">
            <a:noFill/>
            <a:prstDash val="solid"/>
          </a:ln>
          <a:effectLst/>
        </p:spPr>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600" b="0" i="0" u="none" strike="noStrike" kern="1200" cap="none" spc="0" normalizeH="0" baseline="0" noProof="0" dirty="0">
              <a:ln>
                <a:noFill/>
              </a:ln>
              <a:solidFill>
                <a:srgbClr val="FFFFFF"/>
              </a:solidFill>
              <a:effectLst/>
              <a:uLnTx/>
              <a:uFillTx/>
              <a:latin typeface="Arial"/>
              <a:ea typeface="+mn-ea"/>
              <a:cs typeface="+mn-cs"/>
            </a:endParaRPr>
          </a:p>
        </p:txBody>
      </p:sp>
      <p:sp>
        <p:nvSpPr>
          <p:cNvPr id="25" name="TextBox 24"/>
          <p:cNvSpPr txBox="1"/>
          <p:nvPr/>
        </p:nvSpPr>
        <p:spPr>
          <a:xfrm>
            <a:off x="1981838" y="3011254"/>
            <a:ext cx="1663293" cy="769441"/>
          </a:xfrm>
          <a:prstGeom prst="rect">
            <a:avLst/>
          </a:prstGeom>
          <a:solidFill>
            <a:srgbClr val="CBDBE7"/>
          </a:solidFill>
        </p:spPr>
        <p:txBody>
          <a:bodyPr wrap="square" rtlCol="0">
            <a:spAutoFit/>
          </a:bodyPr>
          <a:lstStyle/>
          <a:p>
            <a:pPr algn="ctr" defTabSz="342900"/>
            <a:r>
              <a:rPr lang="en-US" sz="1100" b="1" dirty="0"/>
              <a:t>Developing a Process </a:t>
            </a:r>
            <a:r>
              <a:rPr lang="en-US" sz="1100" b="1" dirty="0" smtClean="0"/>
              <a:t>and </a:t>
            </a:r>
            <a:r>
              <a:rPr lang="en-US" sz="1100" b="1" dirty="0"/>
              <a:t>Structure to Impact Business </a:t>
            </a:r>
            <a:r>
              <a:rPr lang="en-US" sz="1100" b="1" dirty="0" smtClean="0"/>
              <a:t>Decisions</a:t>
            </a:r>
          </a:p>
        </p:txBody>
      </p:sp>
      <p:sp>
        <p:nvSpPr>
          <p:cNvPr id="27" name="TextBox 26"/>
          <p:cNvSpPr txBox="1"/>
          <p:nvPr/>
        </p:nvSpPr>
        <p:spPr>
          <a:xfrm>
            <a:off x="5465321" y="3025588"/>
            <a:ext cx="1660310" cy="769441"/>
          </a:xfrm>
          <a:prstGeom prst="rect">
            <a:avLst/>
          </a:prstGeom>
          <a:solidFill>
            <a:srgbClr val="CBDBE7"/>
          </a:solidFill>
        </p:spPr>
        <p:txBody>
          <a:bodyPr wrap="square" rtlCol="0">
            <a:spAutoFit/>
          </a:bodyPr>
          <a:lstStyle/>
          <a:p>
            <a:pPr algn="ctr" defTabSz="342900"/>
            <a:r>
              <a:rPr lang="en-US" sz="1100" b="1" dirty="0" smtClean="0"/>
              <a:t>Building a Strategic Partnership</a:t>
            </a:r>
          </a:p>
          <a:p>
            <a:pPr algn="ctr" defTabSz="342900"/>
            <a:endParaRPr lang="en-US" sz="1100" b="1" dirty="0"/>
          </a:p>
          <a:p>
            <a:pPr algn="ctr" defTabSz="342900"/>
            <a:endParaRPr lang="en-US" sz="1100" b="1" dirty="0"/>
          </a:p>
        </p:txBody>
      </p:sp>
      <p:sp>
        <p:nvSpPr>
          <p:cNvPr id="29" name="TextBox 28"/>
          <p:cNvSpPr txBox="1"/>
          <p:nvPr/>
        </p:nvSpPr>
        <p:spPr>
          <a:xfrm>
            <a:off x="496942" y="1460564"/>
            <a:ext cx="8088922" cy="738664"/>
          </a:xfrm>
          <a:prstGeom prst="rect">
            <a:avLst/>
          </a:prstGeom>
          <a:noFill/>
        </p:spPr>
        <p:txBody>
          <a:bodyPr wrap="square" rtlCol="0">
            <a:spAutoFit/>
          </a:bodyPr>
          <a:lstStyle/>
          <a:p>
            <a:pPr algn="ctr"/>
            <a:r>
              <a:rPr lang="en-CA" sz="1400" b="1" dirty="0" smtClean="0">
                <a:solidFill>
                  <a:srgbClr val="333333"/>
                </a:solidFill>
              </a:rPr>
              <a:t>IT service delivery of the 21</a:t>
            </a:r>
            <a:r>
              <a:rPr lang="en-CA" sz="1400" b="1" baseline="30000" dirty="0" smtClean="0">
                <a:solidFill>
                  <a:srgbClr val="333333"/>
                </a:solidFill>
              </a:rPr>
              <a:t>st</a:t>
            </a:r>
            <a:r>
              <a:rPr lang="en-CA" sz="1400" b="1" dirty="0" smtClean="0">
                <a:solidFill>
                  <a:srgbClr val="333333"/>
                </a:solidFill>
              </a:rPr>
              <a:t> </a:t>
            </a:r>
            <a:r>
              <a:rPr lang="en-CA" sz="1400" b="1" dirty="0">
                <a:solidFill>
                  <a:srgbClr val="333333"/>
                </a:solidFill>
              </a:rPr>
              <a:t>c</a:t>
            </a:r>
            <a:r>
              <a:rPr lang="en-CA" sz="1400" b="1" dirty="0" smtClean="0">
                <a:solidFill>
                  <a:srgbClr val="333333"/>
                </a:solidFill>
              </a:rPr>
              <a:t>entury must focus </a:t>
            </a:r>
            <a:r>
              <a:rPr lang="en-CA" sz="1400" b="1" dirty="0">
                <a:solidFill>
                  <a:srgbClr val="333333"/>
                </a:solidFill>
              </a:rPr>
              <a:t>on </a:t>
            </a:r>
            <a:r>
              <a:rPr lang="en-CA" sz="1400" b="1" dirty="0" smtClean="0">
                <a:solidFill>
                  <a:srgbClr val="333333"/>
                </a:solidFill>
              </a:rPr>
              <a:t>enterprise-level </a:t>
            </a:r>
            <a:r>
              <a:rPr lang="en-CA" sz="1400" b="1" dirty="0">
                <a:solidFill>
                  <a:srgbClr val="333333"/>
                </a:solidFill>
              </a:rPr>
              <a:t>objectives and aim to empower the business, while deriving priorities from </a:t>
            </a:r>
            <a:r>
              <a:rPr lang="en-CA" sz="1400" b="1" dirty="0" smtClean="0">
                <a:solidFill>
                  <a:srgbClr val="333333"/>
                </a:solidFill>
              </a:rPr>
              <a:t>customer outcomes, business strategy, and the related strategic </a:t>
            </a:r>
            <a:r>
              <a:rPr lang="en-CA" sz="1400" b="1" dirty="0">
                <a:solidFill>
                  <a:srgbClr val="333333"/>
                </a:solidFill>
              </a:rPr>
              <a:t>technology needs.</a:t>
            </a:r>
          </a:p>
        </p:txBody>
      </p:sp>
    </p:spTree>
    <p:extLst>
      <p:ext uri="{BB962C8B-B14F-4D97-AF65-F5344CB8AC3E}">
        <p14:creationId xmlns:p14="http://schemas.microsoft.com/office/powerpoint/2010/main" val="14736815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Enable </a:t>
            </a:r>
            <a:r>
              <a:rPr lang="en-CA" dirty="0" smtClean="0"/>
              <a:t>significant </a:t>
            </a:r>
            <a:r>
              <a:rPr lang="en-CA" dirty="0"/>
              <a:t>improvement in business outcomes through </a:t>
            </a:r>
            <a:r>
              <a:rPr lang="en-CA" dirty="0" smtClean="0"/>
              <a:t>service portfolio management </a:t>
            </a:r>
            <a:endParaRPr lang="en-CA" dirty="0"/>
          </a:p>
        </p:txBody>
      </p:sp>
      <p:sp>
        <p:nvSpPr>
          <p:cNvPr id="3" name="TextBox 2"/>
          <p:cNvSpPr txBox="1"/>
          <p:nvPr/>
        </p:nvSpPr>
        <p:spPr>
          <a:xfrm>
            <a:off x="257174" y="1380551"/>
            <a:ext cx="8620125" cy="584775"/>
          </a:xfrm>
          <a:prstGeom prst="rect">
            <a:avLst/>
          </a:prstGeom>
          <a:solidFill>
            <a:schemeClr val="bg2">
              <a:lumMod val="95000"/>
            </a:schemeClr>
          </a:solidFill>
        </p:spPr>
        <p:txBody>
          <a:bodyPr wrap="square" rtlCol="0">
            <a:spAutoFit/>
          </a:bodyPr>
          <a:lstStyle/>
          <a:p>
            <a:r>
              <a:rPr lang="en-CA" sz="1600" b="1" dirty="0">
                <a:solidFill>
                  <a:schemeClr val="accent2"/>
                </a:solidFill>
              </a:rPr>
              <a:t>Service </a:t>
            </a:r>
            <a:r>
              <a:rPr lang="en-CA" sz="1600" b="1" dirty="0" smtClean="0">
                <a:solidFill>
                  <a:schemeClr val="accent2"/>
                </a:solidFill>
              </a:rPr>
              <a:t>portfolio management’s lifecycle </a:t>
            </a:r>
            <a:r>
              <a:rPr lang="en-CA" sz="1600" b="1" dirty="0">
                <a:solidFill>
                  <a:schemeClr val="accent2"/>
                </a:solidFill>
              </a:rPr>
              <a:t>view of services </a:t>
            </a:r>
            <a:r>
              <a:rPr lang="en-CA" sz="1600" b="1" dirty="0" smtClean="0">
                <a:solidFill>
                  <a:schemeClr val="accent2"/>
                </a:solidFill>
              </a:rPr>
              <a:t>and service value </a:t>
            </a:r>
            <a:r>
              <a:rPr lang="en-CA" sz="1600" b="1" dirty="0">
                <a:solidFill>
                  <a:schemeClr val="accent2"/>
                </a:solidFill>
              </a:rPr>
              <a:t>enables IT to become a strategic partner and leader by</a:t>
            </a:r>
            <a:r>
              <a:rPr lang="en-CA" sz="1600" b="1" dirty="0" smtClean="0">
                <a:solidFill>
                  <a:schemeClr val="accent2"/>
                </a:solidFill>
              </a:rPr>
              <a:t>:</a:t>
            </a:r>
            <a:endParaRPr lang="en-CA" b="1" i="1" dirty="0" smtClean="0"/>
          </a:p>
        </p:txBody>
      </p:sp>
      <p:grpSp>
        <p:nvGrpSpPr>
          <p:cNvPr id="4" name="Group 4"/>
          <p:cNvGrpSpPr/>
          <p:nvPr/>
        </p:nvGrpSpPr>
        <p:grpSpPr>
          <a:xfrm>
            <a:off x="257174" y="2265408"/>
            <a:ext cx="4128692" cy="1078268"/>
            <a:chOff x="256159" y="1682860"/>
            <a:chExt cx="4923451" cy="1078268"/>
          </a:xfrm>
        </p:grpSpPr>
        <p:sp>
          <p:nvSpPr>
            <p:cNvPr id="5" name="Rectangle 6"/>
            <p:cNvSpPr/>
            <p:nvPr/>
          </p:nvSpPr>
          <p:spPr>
            <a:xfrm>
              <a:off x="886622" y="1682860"/>
              <a:ext cx="4292988" cy="9900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300"/>
                </a:spcAft>
              </a:pPr>
              <a:r>
                <a:rPr lang="en-CA" sz="1400" b="1" dirty="0" smtClean="0">
                  <a:solidFill>
                    <a:schemeClr val="accent1"/>
                  </a:solidFill>
                </a:rPr>
                <a:t>Optimizing Investment</a:t>
              </a:r>
            </a:p>
            <a:p>
              <a:r>
                <a:rPr lang="en-CA" sz="1200" dirty="0" smtClean="0">
                  <a:solidFill>
                    <a:schemeClr val="tx1"/>
                  </a:solidFill>
                </a:rPr>
                <a:t>Optimize IT spend by driving investment in high-value services and removing low-value ones.</a:t>
              </a:r>
              <a:endParaRPr lang="en-CA" sz="1200" dirty="0">
                <a:solidFill>
                  <a:schemeClr val="tx1"/>
                </a:solidFill>
              </a:endParaRPr>
            </a:p>
          </p:txBody>
        </p:sp>
        <p:sp>
          <p:nvSpPr>
            <p:cNvPr id="6" name="TextBox 7"/>
            <p:cNvSpPr txBox="1"/>
            <p:nvPr/>
          </p:nvSpPr>
          <p:spPr>
            <a:xfrm>
              <a:off x="256159" y="1745465"/>
              <a:ext cx="1001865" cy="1015663"/>
            </a:xfrm>
            <a:prstGeom prst="rect">
              <a:avLst/>
            </a:prstGeom>
          </p:spPr>
          <p:txBody>
            <a:bodyPr wrap="square" rtlCol="0">
              <a:spAutoFit/>
            </a:bodyPr>
            <a:lstStyle/>
            <a:p>
              <a:r>
                <a:rPr lang="en-CA" sz="6000" b="1" dirty="0" smtClean="0">
                  <a:solidFill>
                    <a:srgbClr val="243F54"/>
                  </a:solidFill>
                </a:rPr>
                <a:t>1</a:t>
              </a:r>
            </a:p>
          </p:txBody>
        </p:sp>
      </p:grpSp>
      <p:grpSp>
        <p:nvGrpSpPr>
          <p:cNvPr id="7" name="Group 19"/>
          <p:cNvGrpSpPr/>
          <p:nvPr/>
        </p:nvGrpSpPr>
        <p:grpSpPr>
          <a:xfrm>
            <a:off x="242446" y="3616475"/>
            <a:ext cx="4135177" cy="1078268"/>
            <a:chOff x="261347" y="2887896"/>
            <a:chExt cx="4931185" cy="1078268"/>
          </a:xfrm>
        </p:grpSpPr>
        <p:sp>
          <p:nvSpPr>
            <p:cNvPr id="8" name="Rectangle 25"/>
            <p:cNvSpPr/>
            <p:nvPr/>
          </p:nvSpPr>
          <p:spPr>
            <a:xfrm>
              <a:off x="899544" y="2887896"/>
              <a:ext cx="4292988" cy="9900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300"/>
                </a:spcAft>
              </a:pPr>
              <a:r>
                <a:rPr lang="en-CA" sz="1400" b="1" dirty="0" smtClean="0">
                  <a:solidFill>
                    <a:schemeClr val="accent1"/>
                  </a:solidFill>
                </a:rPr>
                <a:t>Improving Decision Making</a:t>
              </a:r>
              <a:endParaRPr lang="en-CA" sz="1400" b="1" dirty="0">
                <a:solidFill>
                  <a:schemeClr val="accent1"/>
                </a:solidFill>
              </a:endParaRPr>
            </a:p>
            <a:p>
              <a:r>
                <a:rPr lang="en-CA" sz="1200" dirty="0" smtClean="0">
                  <a:solidFill>
                    <a:schemeClr val="tx1"/>
                  </a:solidFill>
                </a:rPr>
                <a:t>Provide easily accessible </a:t>
              </a:r>
              <a:r>
                <a:rPr lang="en-CA" sz="1200" dirty="0">
                  <a:solidFill>
                    <a:schemeClr val="tx1"/>
                  </a:solidFill>
                </a:rPr>
                <a:t>information to support active decision making for existing services – </a:t>
              </a:r>
              <a:r>
                <a:rPr lang="en-CA" sz="1200" dirty="0" smtClean="0">
                  <a:solidFill>
                    <a:schemeClr val="tx1"/>
                  </a:solidFill>
                </a:rPr>
                <a:t>improve, replace, maintain, or retire.</a:t>
              </a:r>
              <a:endParaRPr lang="en-CA" sz="1200" dirty="0">
                <a:solidFill>
                  <a:schemeClr val="tx1"/>
                </a:solidFill>
              </a:endParaRPr>
            </a:p>
          </p:txBody>
        </p:sp>
        <p:sp>
          <p:nvSpPr>
            <p:cNvPr id="9" name="TextBox 30"/>
            <p:cNvSpPr txBox="1"/>
            <p:nvPr/>
          </p:nvSpPr>
          <p:spPr>
            <a:xfrm>
              <a:off x="261347" y="2950501"/>
              <a:ext cx="1001865" cy="1015663"/>
            </a:xfrm>
            <a:prstGeom prst="rect">
              <a:avLst/>
            </a:prstGeom>
          </p:spPr>
          <p:txBody>
            <a:bodyPr wrap="square" rtlCol="0">
              <a:spAutoFit/>
            </a:bodyPr>
            <a:lstStyle/>
            <a:p>
              <a:r>
                <a:rPr lang="en-CA" sz="6000" b="1" dirty="0" smtClean="0">
                  <a:solidFill>
                    <a:srgbClr val="243F54"/>
                  </a:solidFill>
                </a:rPr>
                <a:t>2</a:t>
              </a:r>
            </a:p>
          </p:txBody>
        </p:sp>
      </p:grpSp>
      <p:grpSp>
        <p:nvGrpSpPr>
          <p:cNvPr id="10" name="Group 40"/>
          <p:cNvGrpSpPr/>
          <p:nvPr/>
        </p:nvGrpSpPr>
        <p:grpSpPr>
          <a:xfrm>
            <a:off x="236580" y="4967541"/>
            <a:ext cx="4141043" cy="1078268"/>
            <a:chOff x="241432" y="4093038"/>
            <a:chExt cx="4938180" cy="1078268"/>
          </a:xfrm>
        </p:grpSpPr>
        <p:sp>
          <p:nvSpPr>
            <p:cNvPr id="11" name="Rectangle 41"/>
            <p:cNvSpPr/>
            <p:nvPr/>
          </p:nvSpPr>
          <p:spPr>
            <a:xfrm>
              <a:off x="886624" y="4093038"/>
              <a:ext cx="4292988" cy="990000"/>
            </a:xfrm>
            <a:prstGeom prst="rect">
              <a:avLst/>
            </a:prstGeom>
            <a:solidFill>
              <a:srgbClr val="F2F2F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300"/>
                </a:spcAft>
              </a:pPr>
              <a:r>
                <a:rPr lang="en-CA" sz="1400" b="1" dirty="0" smtClean="0">
                  <a:solidFill>
                    <a:schemeClr val="accent1"/>
                  </a:solidFill>
                </a:rPr>
                <a:t>Aligning to Strategic Goals</a:t>
              </a:r>
            </a:p>
            <a:p>
              <a:r>
                <a:rPr lang="en-CA" sz="1200" dirty="0" smtClean="0">
                  <a:solidFill>
                    <a:schemeClr val="tx1"/>
                  </a:solidFill>
                </a:rPr>
                <a:t>Ensure </a:t>
              </a:r>
              <a:r>
                <a:rPr lang="en-CA" sz="1200" dirty="0">
                  <a:solidFill>
                    <a:schemeClr val="tx1"/>
                  </a:solidFill>
                </a:rPr>
                <a:t>all services are tied to the business goals </a:t>
              </a:r>
              <a:r>
                <a:rPr lang="en-CA" sz="1200" dirty="0" smtClean="0">
                  <a:solidFill>
                    <a:schemeClr val="tx1"/>
                  </a:solidFill>
                </a:rPr>
                <a:t>and functions that they provide or enable.</a:t>
              </a:r>
              <a:endParaRPr lang="en-CA" sz="1200" dirty="0">
                <a:solidFill>
                  <a:schemeClr val="tx1"/>
                </a:solidFill>
              </a:endParaRPr>
            </a:p>
          </p:txBody>
        </p:sp>
        <p:sp>
          <p:nvSpPr>
            <p:cNvPr id="12" name="TextBox 42"/>
            <p:cNvSpPr txBox="1"/>
            <p:nvPr/>
          </p:nvSpPr>
          <p:spPr>
            <a:xfrm>
              <a:off x="241432" y="4155643"/>
              <a:ext cx="1001865" cy="1015663"/>
            </a:xfrm>
            <a:prstGeom prst="rect">
              <a:avLst/>
            </a:prstGeom>
          </p:spPr>
          <p:txBody>
            <a:bodyPr wrap="square" rtlCol="0">
              <a:spAutoFit/>
            </a:bodyPr>
            <a:lstStyle/>
            <a:p>
              <a:r>
                <a:rPr lang="en-CA" sz="6000" b="1" dirty="0" smtClean="0">
                  <a:solidFill>
                    <a:srgbClr val="243F54"/>
                  </a:solidFill>
                </a:rPr>
                <a:t>3</a:t>
              </a:r>
            </a:p>
          </p:txBody>
        </p:sp>
      </p:grpSp>
      <p:grpSp>
        <p:nvGrpSpPr>
          <p:cNvPr id="13" name="Group 46"/>
          <p:cNvGrpSpPr/>
          <p:nvPr/>
        </p:nvGrpSpPr>
        <p:grpSpPr>
          <a:xfrm>
            <a:off x="4491778" y="2281493"/>
            <a:ext cx="4212357" cy="1031052"/>
            <a:chOff x="261347" y="5301229"/>
            <a:chExt cx="4212357" cy="1031052"/>
          </a:xfrm>
        </p:grpSpPr>
        <p:sp>
          <p:nvSpPr>
            <p:cNvPr id="14" name="TextBox 47"/>
            <p:cNvSpPr txBox="1"/>
            <p:nvPr/>
          </p:nvSpPr>
          <p:spPr>
            <a:xfrm>
              <a:off x="873704" y="5301229"/>
              <a:ext cx="3600000" cy="892552"/>
            </a:xfrm>
            <a:prstGeom prst="rect">
              <a:avLst/>
            </a:prstGeom>
            <a:solidFill>
              <a:schemeClr val="accent3">
                <a:lumMod val="40000"/>
                <a:lumOff val="60000"/>
              </a:schemeClr>
            </a:solidFill>
          </p:spPr>
          <p:txBody>
            <a:bodyPr wrap="square" rtlCol="0">
              <a:spAutoFit/>
            </a:bodyPr>
            <a:lstStyle/>
            <a:p>
              <a:r>
                <a:rPr lang="en-CA" sz="1400" b="1" dirty="0" smtClean="0">
                  <a:solidFill>
                    <a:schemeClr val="accent1"/>
                  </a:solidFill>
                </a:rPr>
                <a:t>Establishing a Framework for Value Assessment</a:t>
              </a:r>
            </a:p>
            <a:p>
              <a:r>
                <a:rPr lang="en-CA" sz="1200" dirty="0" smtClean="0"/>
                <a:t>Create </a:t>
              </a:r>
              <a:r>
                <a:rPr lang="en-CA" sz="1200" dirty="0"/>
                <a:t>a structure for assessing and prioritizing new ideas and </a:t>
              </a:r>
              <a:r>
                <a:rPr lang="en-CA" sz="1200" dirty="0" smtClean="0"/>
                <a:t>initiatives.</a:t>
              </a:r>
              <a:endParaRPr lang="en-CA" sz="1200" dirty="0"/>
            </a:p>
          </p:txBody>
        </p:sp>
        <p:sp>
          <p:nvSpPr>
            <p:cNvPr id="15" name="TextBox 48"/>
            <p:cNvSpPr txBox="1"/>
            <p:nvPr/>
          </p:nvSpPr>
          <p:spPr>
            <a:xfrm>
              <a:off x="261347" y="5316618"/>
              <a:ext cx="1001865" cy="1015663"/>
            </a:xfrm>
            <a:prstGeom prst="rect">
              <a:avLst/>
            </a:prstGeom>
          </p:spPr>
          <p:txBody>
            <a:bodyPr wrap="square" rtlCol="0">
              <a:spAutoFit/>
            </a:bodyPr>
            <a:lstStyle/>
            <a:p>
              <a:r>
                <a:rPr lang="en-CA" sz="6000" b="1" dirty="0">
                  <a:solidFill>
                    <a:srgbClr val="243F54"/>
                  </a:solidFill>
                </a:rPr>
                <a:t>4</a:t>
              </a:r>
              <a:endParaRPr lang="en-CA" sz="6000" b="1" dirty="0" smtClean="0">
                <a:solidFill>
                  <a:srgbClr val="243F54"/>
                </a:solidFill>
              </a:endParaRPr>
            </a:p>
          </p:txBody>
        </p:sp>
      </p:grpSp>
      <p:grpSp>
        <p:nvGrpSpPr>
          <p:cNvPr id="16" name="Group 46"/>
          <p:cNvGrpSpPr/>
          <p:nvPr/>
        </p:nvGrpSpPr>
        <p:grpSpPr>
          <a:xfrm>
            <a:off x="4491778" y="3649570"/>
            <a:ext cx="4212357" cy="1031052"/>
            <a:chOff x="261347" y="5301229"/>
            <a:chExt cx="4212357" cy="1031052"/>
          </a:xfrm>
        </p:grpSpPr>
        <p:sp>
          <p:nvSpPr>
            <p:cNvPr id="17" name="TextBox 47"/>
            <p:cNvSpPr txBox="1"/>
            <p:nvPr/>
          </p:nvSpPr>
          <p:spPr>
            <a:xfrm>
              <a:off x="873704" y="5301229"/>
              <a:ext cx="3600000" cy="861774"/>
            </a:xfrm>
            <a:prstGeom prst="rect">
              <a:avLst/>
            </a:prstGeom>
            <a:solidFill>
              <a:schemeClr val="accent3">
                <a:lumMod val="40000"/>
                <a:lumOff val="60000"/>
              </a:schemeClr>
            </a:solidFill>
          </p:spPr>
          <p:txBody>
            <a:bodyPr wrap="square" rtlCol="0">
              <a:spAutoFit/>
            </a:bodyPr>
            <a:lstStyle/>
            <a:p>
              <a:r>
                <a:rPr lang="en-CA" sz="1400" b="1" dirty="0" smtClean="0">
                  <a:solidFill>
                    <a:schemeClr val="accent1"/>
                  </a:solidFill>
                </a:rPr>
                <a:t>Building Service Orientation</a:t>
              </a:r>
            </a:p>
            <a:p>
              <a:pPr lvl="0"/>
              <a:r>
                <a:rPr lang="en-CA" sz="1200" dirty="0" smtClean="0"/>
                <a:t>Guarantee </a:t>
              </a:r>
              <a:r>
                <a:rPr lang="en-CA" sz="1200" dirty="0"/>
                <a:t>IT maintains a customer and service-oriented view of IT </a:t>
              </a:r>
              <a:r>
                <a:rPr lang="en-CA" sz="1200" dirty="0" smtClean="0"/>
                <a:t>services. Provide a tactical approach to a service perspective.</a:t>
              </a:r>
              <a:endParaRPr lang="en-CA" sz="1200" dirty="0"/>
            </a:p>
          </p:txBody>
        </p:sp>
        <p:sp>
          <p:nvSpPr>
            <p:cNvPr id="18" name="TextBox 48"/>
            <p:cNvSpPr txBox="1"/>
            <p:nvPr/>
          </p:nvSpPr>
          <p:spPr>
            <a:xfrm>
              <a:off x="261347" y="5316618"/>
              <a:ext cx="1001865" cy="1015663"/>
            </a:xfrm>
            <a:prstGeom prst="rect">
              <a:avLst/>
            </a:prstGeom>
          </p:spPr>
          <p:txBody>
            <a:bodyPr wrap="square" rtlCol="0">
              <a:spAutoFit/>
            </a:bodyPr>
            <a:lstStyle/>
            <a:p>
              <a:r>
                <a:rPr lang="en-CA" sz="6000" b="1" dirty="0">
                  <a:solidFill>
                    <a:srgbClr val="243F54"/>
                  </a:solidFill>
                </a:rPr>
                <a:t>5</a:t>
              </a:r>
              <a:endParaRPr lang="en-CA" sz="6000" b="1" dirty="0" smtClean="0">
                <a:solidFill>
                  <a:srgbClr val="243F54"/>
                </a:solidFill>
              </a:endParaRPr>
            </a:p>
          </p:txBody>
        </p:sp>
      </p:grpSp>
      <p:grpSp>
        <p:nvGrpSpPr>
          <p:cNvPr id="19" name="Group 46"/>
          <p:cNvGrpSpPr/>
          <p:nvPr/>
        </p:nvGrpSpPr>
        <p:grpSpPr>
          <a:xfrm>
            <a:off x="4485912" y="5017647"/>
            <a:ext cx="4212357" cy="1031052"/>
            <a:chOff x="261347" y="5301229"/>
            <a:chExt cx="4212357" cy="1031052"/>
          </a:xfrm>
        </p:grpSpPr>
        <p:sp>
          <p:nvSpPr>
            <p:cNvPr id="20" name="TextBox 47"/>
            <p:cNvSpPr txBox="1"/>
            <p:nvPr/>
          </p:nvSpPr>
          <p:spPr>
            <a:xfrm>
              <a:off x="873704" y="5301229"/>
              <a:ext cx="3600000" cy="861774"/>
            </a:xfrm>
            <a:prstGeom prst="rect">
              <a:avLst/>
            </a:prstGeom>
            <a:solidFill>
              <a:schemeClr val="accent3">
                <a:lumMod val="40000"/>
                <a:lumOff val="60000"/>
              </a:schemeClr>
            </a:solidFill>
          </p:spPr>
          <p:txBody>
            <a:bodyPr wrap="square" rtlCol="0">
              <a:spAutoFit/>
            </a:bodyPr>
            <a:lstStyle/>
            <a:p>
              <a:r>
                <a:rPr lang="en-CA" sz="1400" b="1" dirty="0" smtClean="0">
                  <a:solidFill>
                    <a:schemeClr val="accent1"/>
                  </a:solidFill>
                </a:rPr>
                <a:t>Preparing IT Capability </a:t>
              </a:r>
            </a:p>
            <a:p>
              <a:r>
                <a:rPr lang="en-CA" sz="1200" dirty="0" smtClean="0"/>
                <a:t>Make sure IT capabilities and resource impacts are part of strategic decision making.</a:t>
              </a:r>
            </a:p>
            <a:p>
              <a:endParaRPr lang="en-CA" sz="1200" dirty="0"/>
            </a:p>
          </p:txBody>
        </p:sp>
        <p:sp>
          <p:nvSpPr>
            <p:cNvPr id="21" name="TextBox 48"/>
            <p:cNvSpPr txBox="1"/>
            <p:nvPr/>
          </p:nvSpPr>
          <p:spPr>
            <a:xfrm>
              <a:off x="261347" y="5316618"/>
              <a:ext cx="1001865" cy="1015663"/>
            </a:xfrm>
            <a:prstGeom prst="rect">
              <a:avLst/>
            </a:prstGeom>
          </p:spPr>
          <p:txBody>
            <a:bodyPr wrap="square" rtlCol="0">
              <a:spAutoFit/>
            </a:bodyPr>
            <a:lstStyle/>
            <a:p>
              <a:r>
                <a:rPr lang="en-CA" sz="6000" b="1" dirty="0">
                  <a:solidFill>
                    <a:srgbClr val="243F54"/>
                  </a:solidFill>
                </a:rPr>
                <a:t>6</a:t>
              </a:r>
              <a:endParaRPr lang="en-CA" sz="6000" b="1" dirty="0" smtClean="0">
                <a:solidFill>
                  <a:srgbClr val="243F54"/>
                </a:solidFill>
              </a:endParaRPr>
            </a:p>
          </p:txBody>
        </p:sp>
      </p:grpSp>
    </p:spTree>
    <p:extLst>
      <p:ext uri="{BB962C8B-B14F-4D97-AF65-F5344CB8AC3E}">
        <p14:creationId xmlns:p14="http://schemas.microsoft.com/office/powerpoint/2010/main" val="17149825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Track and manage the entire lifecycle of services </a:t>
            </a:r>
            <a:endParaRPr lang="en-CA" dirty="0"/>
          </a:p>
        </p:txBody>
      </p:sp>
      <p:grpSp>
        <p:nvGrpSpPr>
          <p:cNvPr id="74" name="Group 3"/>
          <p:cNvGrpSpPr/>
          <p:nvPr/>
        </p:nvGrpSpPr>
        <p:grpSpPr>
          <a:xfrm>
            <a:off x="395263" y="1432174"/>
            <a:ext cx="3362208" cy="4876776"/>
            <a:chOff x="1683577" y="1523957"/>
            <a:chExt cx="3362208" cy="4876776"/>
          </a:xfrm>
        </p:grpSpPr>
        <p:cxnSp>
          <p:nvCxnSpPr>
            <p:cNvPr id="75" name="Straight Connector 4"/>
            <p:cNvCxnSpPr>
              <a:stCxn id="77" idx="0"/>
              <a:endCxn id="79" idx="2"/>
            </p:cNvCxnSpPr>
            <p:nvPr/>
          </p:nvCxnSpPr>
          <p:spPr>
            <a:xfrm flipH="1">
              <a:off x="2088593" y="3423730"/>
              <a:ext cx="1754687" cy="2933"/>
            </a:xfrm>
            <a:prstGeom prst="line">
              <a:avLst/>
            </a:prstGeom>
            <a:noFill/>
            <a:ln w="19050" cap="flat" cmpd="sng" algn="ctr">
              <a:solidFill>
                <a:srgbClr val="FFFFFF">
                  <a:lumMod val="50000"/>
                </a:srgbClr>
              </a:solidFill>
              <a:prstDash val="dash"/>
            </a:ln>
            <a:effectLst/>
          </p:spPr>
        </p:cxnSp>
        <p:sp>
          <p:nvSpPr>
            <p:cNvPr id="76" name="Oval 5"/>
            <p:cNvSpPr/>
            <p:nvPr/>
          </p:nvSpPr>
          <p:spPr>
            <a:xfrm rot="10800000" flipH="1" flipV="1">
              <a:off x="3028773" y="2473843"/>
              <a:ext cx="1629013" cy="1629013"/>
            </a:xfrm>
            <a:prstGeom prst="ellipse">
              <a:avLst/>
            </a:prstGeom>
            <a:solidFill>
              <a:srgbClr val="A24130">
                <a:lumMod val="20000"/>
                <a:lumOff val="80000"/>
                <a:alpha val="70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77" name="Oval 6"/>
            <p:cNvSpPr/>
            <p:nvPr/>
          </p:nvSpPr>
          <p:spPr>
            <a:xfrm rot="10800000" flipH="1" flipV="1">
              <a:off x="2640775" y="3423730"/>
              <a:ext cx="2405010" cy="2405010"/>
            </a:xfrm>
            <a:prstGeom prst="ellipse">
              <a:avLst/>
            </a:prstGeom>
            <a:solidFill>
              <a:srgbClr val="5A7D5C">
                <a:lumMod val="40000"/>
                <a:lumOff val="60000"/>
                <a:alpha val="70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78" name="Oval 7"/>
            <p:cNvSpPr/>
            <p:nvPr/>
          </p:nvSpPr>
          <p:spPr>
            <a:xfrm rot="10800000" flipH="1" flipV="1">
              <a:off x="3436027" y="5586226"/>
              <a:ext cx="814507" cy="814507"/>
            </a:xfrm>
            <a:prstGeom prst="ellipse">
              <a:avLst/>
            </a:prstGeom>
            <a:solidFill>
              <a:srgbClr val="D9A210">
                <a:lumMod val="20000"/>
                <a:lumOff val="80000"/>
                <a:alpha val="70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79" name="Left Brace 8"/>
            <p:cNvSpPr/>
            <p:nvPr/>
          </p:nvSpPr>
          <p:spPr>
            <a:xfrm rot="10800000" flipH="1">
              <a:off x="1960577" y="3426663"/>
              <a:ext cx="128016" cy="2971136"/>
            </a:xfrm>
            <a:prstGeom prst="leftBrace">
              <a:avLst/>
            </a:prstGeom>
            <a:noFill/>
            <a:ln w="19050" cap="flat" cmpd="sng" algn="ctr">
              <a:solidFill>
                <a:srgbClr val="FFFFFF">
                  <a:lumMod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333333"/>
                </a:solidFill>
                <a:effectLst/>
                <a:uLnTx/>
                <a:uFillTx/>
                <a:latin typeface="Arial"/>
                <a:ea typeface="+mn-ea"/>
                <a:cs typeface="+mn-cs"/>
              </a:endParaRPr>
            </a:p>
          </p:txBody>
        </p:sp>
        <p:sp>
          <p:nvSpPr>
            <p:cNvPr id="80" name="Left Brace 9"/>
            <p:cNvSpPr/>
            <p:nvPr/>
          </p:nvSpPr>
          <p:spPr>
            <a:xfrm rot="10800000" flipH="1">
              <a:off x="2504881" y="2473845"/>
              <a:ext cx="126266" cy="1629011"/>
            </a:xfrm>
            <a:prstGeom prst="leftBrace">
              <a:avLst/>
            </a:prstGeom>
            <a:noFill/>
            <a:ln w="19050" cap="flat" cmpd="sng" algn="ctr">
              <a:solidFill>
                <a:srgbClr val="FFFFFF">
                  <a:lumMod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333333"/>
                </a:solidFill>
                <a:effectLst/>
                <a:uLnTx/>
                <a:uFillTx/>
                <a:latin typeface="Arial"/>
                <a:ea typeface="+mn-ea"/>
                <a:cs typeface="+mn-cs"/>
              </a:endParaRPr>
            </a:p>
          </p:txBody>
        </p:sp>
        <p:sp>
          <p:nvSpPr>
            <p:cNvPr id="81" name="TextBox 10"/>
            <p:cNvSpPr txBox="1"/>
            <p:nvPr/>
          </p:nvSpPr>
          <p:spPr>
            <a:xfrm rot="16200000" flipH="1">
              <a:off x="1976955" y="3149850"/>
              <a:ext cx="776175" cy="276999"/>
            </a:xfrm>
            <a:prstGeom prst="rect">
              <a:avLst/>
            </a:prstGeom>
            <a:solidFill>
              <a:srgbClr val="FFFFFF">
                <a:lumMod val="95000"/>
              </a:srgbClr>
            </a:solid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200" b="1" i="0" u="none" strike="noStrike" kern="0" cap="none" spc="0" normalizeH="0" baseline="0" noProof="0" dirty="0" smtClean="0">
                  <a:ln>
                    <a:noFill/>
                  </a:ln>
                  <a:solidFill>
                    <a:srgbClr val="333333"/>
                  </a:solidFill>
                  <a:effectLst/>
                  <a:uLnTx/>
                  <a:uFillTx/>
                </a:rPr>
                <a:t>Pipeline</a:t>
              </a:r>
              <a:endParaRPr kumimoji="0" lang="en-US" sz="1200" b="1" i="0" u="none" strike="noStrike" kern="0" cap="none" spc="0" normalizeH="0" baseline="0" noProof="0" dirty="0" smtClean="0">
                <a:ln>
                  <a:noFill/>
                </a:ln>
                <a:solidFill>
                  <a:srgbClr val="333333"/>
                </a:solidFill>
                <a:effectLst/>
                <a:uLnTx/>
                <a:uFillTx/>
              </a:endParaRPr>
            </a:p>
          </p:txBody>
        </p:sp>
        <p:sp>
          <p:nvSpPr>
            <p:cNvPr id="82" name="TextBox 11"/>
            <p:cNvSpPr txBox="1"/>
            <p:nvPr/>
          </p:nvSpPr>
          <p:spPr>
            <a:xfrm rot="16200000" flipH="1">
              <a:off x="1153464" y="4773732"/>
              <a:ext cx="1337226" cy="276999"/>
            </a:xfrm>
            <a:prstGeom prst="rect">
              <a:avLst/>
            </a:prstGeom>
            <a:solidFill>
              <a:srgbClr val="FFFFFF">
                <a:lumMod val="95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200" b="1" i="0" u="none" strike="noStrike" kern="0" cap="none" spc="0" normalizeH="0" baseline="0" noProof="0" dirty="0" smtClean="0">
                  <a:ln>
                    <a:noFill/>
                  </a:ln>
                  <a:solidFill>
                    <a:srgbClr val="333333"/>
                  </a:solidFill>
                  <a:effectLst/>
                  <a:uLnTx/>
                  <a:uFillTx/>
                </a:rPr>
                <a:t>Service Catalog</a:t>
              </a:r>
              <a:endParaRPr kumimoji="0" lang="en-US" sz="1200" b="1" i="0" u="none" strike="noStrike" kern="0" cap="none" spc="0" normalizeH="0" baseline="0" noProof="0" dirty="0" smtClean="0">
                <a:ln>
                  <a:noFill/>
                </a:ln>
                <a:solidFill>
                  <a:srgbClr val="333333"/>
                </a:solidFill>
                <a:effectLst/>
                <a:uLnTx/>
                <a:uFillTx/>
              </a:endParaRPr>
            </a:p>
          </p:txBody>
        </p:sp>
        <p:sp>
          <p:nvSpPr>
            <p:cNvPr id="86" name="TextBox 12"/>
            <p:cNvSpPr txBox="1"/>
            <p:nvPr/>
          </p:nvSpPr>
          <p:spPr>
            <a:xfrm>
              <a:off x="2654334" y="5778037"/>
              <a:ext cx="764953" cy="430887"/>
            </a:xfrm>
            <a:prstGeom prst="rect">
              <a:avLst/>
            </a:prstGeom>
            <a:solidFill>
              <a:srgbClr val="FFFFFF">
                <a:lumMod val="95000"/>
              </a:srgbClr>
            </a:solid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050" b="1" i="0" u="none" strike="noStrike" kern="0" cap="none" spc="0" normalizeH="0" baseline="0" noProof="0" dirty="0" smtClean="0">
                  <a:ln>
                    <a:noFill/>
                  </a:ln>
                  <a:solidFill>
                    <a:srgbClr val="333333"/>
                  </a:solidFill>
                  <a:effectLst/>
                  <a:uLnTx/>
                  <a:uFillTx/>
                </a:rPr>
                <a:t>Retired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050" b="1" i="0" u="none" strike="noStrike" kern="0" cap="none" spc="0" normalizeH="0" baseline="0" noProof="0" dirty="0" smtClean="0">
                  <a:ln>
                    <a:noFill/>
                  </a:ln>
                  <a:solidFill>
                    <a:srgbClr val="333333"/>
                  </a:solidFill>
                  <a:effectLst/>
                  <a:uLnTx/>
                  <a:uFillTx/>
                </a:rPr>
                <a:t>Services</a:t>
              </a:r>
              <a:endParaRPr kumimoji="0" lang="en-US" sz="1050" b="1" i="0" u="none" strike="noStrike" kern="0" cap="none" spc="0" normalizeH="0" baseline="0" noProof="0" dirty="0" smtClean="0">
                <a:ln>
                  <a:noFill/>
                </a:ln>
                <a:solidFill>
                  <a:srgbClr val="333333"/>
                </a:solidFill>
                <a:effectLst/>
                <a:uLnTx/>
                <a:uFillTx/>
              </a:endParaRPr>
            </a:p>
          </p:txBody>
        </p:sp>
        <p:cxnSp>
          <p:nvCxnSpPr>
            <p:cNvPr id="87" name="Straight Connector 13"/>
            <p:cNvCxnSpPr>
              <a:stCxn id="80" idx="2"/>
              <a:endCxn id="76" idx="0"/>
            </p:cNvCxnSpPr>
            <p:nvPr/>
          </p:nvCxnSpPr>
          <p:spPr>
            <a:xfrm flipV="1">
              <a:off x="2631147" y="2473843"/>
              <a:ext cx="1212133" cy="2"/>
            </a:xfrm>
            <a:prstGeom prst="line">
              <a:avLst/>
            </a:prstGeom>
            <a:noFill/>
            <a:ln w="19050" cap="flat" cmpd="sng" algn="ctr">
              <a:solidFill>
                <a:srgbClr val="FFFFFF">
                  <a:lumMod val="50000"/>
                </a:srgbClr>
              </a:solidFill>
              <a:prstDash val="dash"/>
            </a:ln>
            <a:effectLst/>
          </p:spPr>
        </p:cxnSp>
        <p:cxnSp>
          <p:nvCxnSpPr>
            <p:cNvPr id="88" name="Straight Connector 14"/>
            <p:cNvCxnSpPr>
              <a:stCxn id="80" idx="0"/>
              <a:endCxn id="76" idx="4"/>
            </p:cNvCxnSpPr>
            <p:nvPr/>
          </p:nvCxnSpPr>
          <p:spPr>
            <a:xfrm>
              <a:off x="2631147" y="4102856"/>
              <a:ext cx="1212133" cy="0"/>
            </a:xfrm>
            <a:prstGeom prst="line">
              <a:avLst/>
            </a:prstGeom>
            <a:noFill/>
            <a:ln w="19050" cap="flat" cmpd="sng" algn="ctr">
              <a:solidFill>
                <a:srgbClr val="FFFFFF">
                  <a:lumMod val="50000"/>
                </a:srgbClr>
              </a:solidFill>
              <a:prstDash val="dash"/>
            </a:ln>
            <a:effectLst/>
          </p:spPr>
        </p:cxnSp>
        <p:cxnSp>
          <p:nvCxnSpPr>
            <p:cNvPr id="89" name="Straight Connector 15"/>
            <p:cNvCxnSpPr>
              <a:stCxn id="78" idx="4"/>
              <a:endCxn id="79" idx="0"/>
            </p:cNvCxnSpPr>
            <p:nvPr/>
          </p:nvCxnSpPr>
          <p:spPr>
            <a:xfrm flipH="1" flipV="1">
              <a:off x="2088593" y="6397799"/>
              <a:ext cx="1754688" cy="2934"/>
            </a:xfrm>
            <a:prstGeom prst="line">
              <a:avLst/>
            </a:prstGeom>
            <a:noFill/>
            <a:ln w="19050" cap="flat" cmpd="sng" algn="ctr">
              <a:solidFill>
                <a:srgbClr val="FFFFFF">
                  <a:lumMod val="50000"/>
                </a:srgbClr>
              </a:solidFill>
              <a:prstDash val="dash"/>
            </a:ln>
            <a:effectLst/>
          </p:spPr>
        </p:cxnSp>
        <p:sp>
          <p:nvSpPr>
            <p:cNvPr id="90" name="Rectangle 16"/>
            <p:cNvSpPr/>
            <p:nvPr/>
          </p:nvSpPr>
          <p:spPr>
            <a:xfrm>
              <a:off x="3208787" y="1523957"/>
              <a:ext cx="1448999" cy="810911"/>
            </a:xfrm>
            <a:prstGeom prst="rect">
              <a:avLst/>
            </a:prstGeom>
            <a:solidFill>
              <a:srgbClr val="FFFFFF">
                <a:lumMod val="85000"/>
              </a:srgbClr>
            </a:solidFill>
            <a:ln w="25400" cap="flat" cmpd="sng" algn="ctr">
              <a:noFill/>
              <a:prstDash val="solid"/>
            </a:ln>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endParaRPr lang="en-CA" sz="1000" b="1" kern="0" dirty="0" smtClean="0">
                <a:latin typeface="Arial"/>
              </a:endParaRPr>
            </a:p>
            <a:p>
              <a:pPr marL="0" marR="0" lvl="0" indent="0" algn="ctr" defTabSz="914400" eaLnBrk="1" fontAlgn="auto" latinLnBrk="0" hangingPunct="1">
                <a:lnSpc>
                  <a:spcPct val="100000"/>
                </a:lnSpc>
                <a:spcBef>
                  <a:spcPts val="0"/>
                </a:spcBef>
                <a:spcAft>
                  <a:spcPts val="0"/>
                </a:spcAft>
                <a:buClrTx/>
                <a:buSzTx/>
                <a:buFontTx/>
                <a:buNone/>
                <a:tabLst/>
                <a:defRPr/>
              </a:pPr>
              <a:r>
                <a:rPr lang="en-CA" sz="1600" b="1" kern="0" dirty="0" smtClean="0">
                  <a:latin typeface="Arial"/>
                </a:rPr>
                <a:t>Service Intake</a:t>
              </a:r>
              <a:endParaRPr kumimoji="0" lang="en-US" sz="1200" b="1" i="0" u="none" strike="noStrike" kern="0" cap="none" spc="0" normalizeH="0" baseline="0" noProof="0" dirty="0" smtClean="0">
                <a:ln>
                  <a:noFill/>
                </a:ln>
                <a:effectLst/>
                <a:uLnTx/>
                <a:uFillTx/>
                <a:latin typeface="Arial"/>
              </a:endParaRPr>
            </a:p>
          </p:txBody>
        </p:sp>
        <p:cxnSp>
          <p:nvCxnSpPr>
            <p:cNvPr id="91" name="Straight Arrow Connector 17"/>
            <p:cNvCxnSpPr/>
            <p:nvPr/>
          </p:nvCxnSpPr>
          <p:spPr>
            <a:xfrm rot="1320000">
              <a:off x="3933287" y="2334869"/>
              <a:ext cx="95151" cy="214776"/>
            </a:xfrm>
            <a:prstGeom prst="straightConnector1">
              <a:avLst/>
            </a:prstGeom>
            <a:noFill/>
            <a:ln w="28575" cap="flat" cmpd="sng" algn="ctr">
              <a:solidFill>
                <a:srgbClr val="FFFFFF">
                  <a:lumMod val="65000"/>
                </a:srgbClr>
              </a:solidFill>
              <a:prstDash val="solid"/>
              <a:tailEnd type="triangle"/>
            </a:ln>
            <a:effectLst/>
          </p:spPr>
        </p:cxnSp>
      </p:grpSp>
      <p:sp>
        <p:nvSpPr>
          <p:cNvPr id="3" name="TextBox 2"/>
          <p:cNvSpPr txBox="1"/>
          <p:nvPr/>
        </p:nvSpPr>
        <p:spPr>
          <a:xfrm>
            <a:off x="4346327" y="1751720"/>
            <a:ext cx="3960000" cy="492443"/>
          </a:xfrm>
          <a:prstGeom prst="rect">
            <a:avLst/>
          </a:prstGeom>
        </p:spPr>
        <p:txBody>
          <a:bodyPr wrap="square" rtlCol="0">
            <a:spAutoFit/>
          </a:bodyPr>
          <a:lstStyle/>
          <a:p>
            <a:r>
              <a:rPr lang="en-CA" sz="1300" dirty="0"/>
              <a:t>When a new service is proposed, it is </a:t>
            </a:r>
            <a:r>
              <a:rPr lang="en-CA" sz="1300" dirty="0" smtClean="0"/>
              <a:t>added to </a:t>
            </a:r>
            <a:r>
              <a:rPr lang="en-CA" sz="1300" dirty="0"/>
              <a:t>the service portfolio through </a:t>
            </a:r>
            <a:r>
              <a:rPr lang="en-CA" sz="1300" dirty="0" smtClean="0"/>
              <a:t>the </a:t>
            </a:r>
            <a:r>
              <a:rPr lang="en-CA" sz="1300" dirty="0"/>
              <a:t>service intake </a:t>
            </a:r>
            <a:r>
              <a:rPr lang="en-CA" sz="1300" dirty="0" smtClean="0"/>
              <a:t>process. </a:t>
            </a:r>
            <a:endParaRPr lang="en-CA" sz="1200" dirty="0" smtClean="0"/>
          </a:p>
        </p:txBody>
      </p:sp>
      <p:sp>
        <p:nvSpPr>
          <p:cNvPr id="25" name="TextBox 24"/>
          <p:cNvSpPr txBox="1"/>
          <p:nvPr/>
        </p:nvSpPr>
        <p:spPr>
          <a:xfrm>
            <a:off x="6016116" y="1409436"/>
            <a:ext cx="2916870" cy="307777"/>
          </a:xfrm>
          <a:prstGeom prst="rect">
            <a:avLst/>
          </a:prstGeom>
        </p:spPr>
        <p:txBody>
          <a:bodyPr wrap="square" rtlCol="0">
            <a:spAutoFit/>
          </a:bodyPr>
          <a:lstStyle/>
          <a:p>
            <a:r>
              <a:rPr lang="en-CA" sz="1400" b="1" dirty="0"/>
              <a:t>Inception</a:t>
            </a:r>
            <a:endParaRPr lang="en-CA" sz="1200" dirty="0"/>
          </a:p>
        </p:txBody>
      </p:sp>
      <p:sp>
        <p:nvSpPr>
          <p:cNvPr id="26" name="TextBox 25"/>
          <p:cNvSpPr txBox="1"/>
          <p:nvPr/>
        </p:nvSpPr>
        <p:spPr>
          <a:xfrm>
            <a:off x="6016115" y="5978641"/>
            <a:ext cx="2799639" cy="307777"/>
          </a:xfrm>
          <a:prstGeom prst="rect">
            <a:avLst/>
          </a:prstGeom>
        </p:spPr>
        <p:txBody>
          <a:bodyPr wrap="square" rtlCol="0">
            <a:spAutoFit/>
          </a:bodyPr>
          <a:lstStyle/>
          <a:p>
            <a:r>
              <a:rPr lang="en-CA" sz="1400" b="1" dirty="0"/>
              <a:t>Retirement</a:t>
            </a:r>
            <a:endParaRPr lang="en-CA" sz="1200" dirty="0" smtClean="0"/>
          </a:p>
        </p:txBody>
      </p:sp>
      <p:sp>
        <p:nvSpPr>
          <p:cNvPr id="27" name="TextBox 26"/>
          <p:cNvSpPr txBox="1"/>
          <p:nvPr/>
        </p:nvSpPr>
        <p:spPr>
          <a:xfrm>
            <a:off x="4346327" y="2926763"/>
            <a:ext cx="3960000" cy="492443"/>
          </a:xfrm>
          <a:prstGeom prst="rect">
            <a:avLst/>
          </a:prstGeom>
        </p:spPr>
        <p:txBody>
          <a:bodyPr wrap="square" rtlCol="0">
            <a:spAutoFit/>
          </a:bodyPr>
          <a:lstStyle/>
          <a:p>
            <a:r>
              <a:rPr lang="en-CA" sz="1300" dirty="0"/>
              <a:t>The service </a:t>
            </a:r>
            <a:r>
              <a:rPr lang="en-CA" sz="1300" dirty="0" smtClean="0"/>
              <a:t>pipeline contains </a:t>
            </a:r>
            <a:r>
              <a:rPr lang="en-CA" sz="1300" dirty="0"/>
              <a:t>services that are proposed, </a:t>
            </a:r>
            <a:r>
              <a:rPr lang="en-CA" sz="1300" dirty="0" smtClean="0"/>
              <a:t>assessed, </a:t>
            </a:r>
            <a:r>
              <a:rPr lang="en-CA" sz="1300" dirty="0"/>
              <a:t>and </a:t>
            </a:r>
            <a:r>
              <a:rPr lang="en-CA" sz="1300" dirty="0" smtClean="0"/>
              <a:t>in-development/rejected. </a:t>
            </a:r>
            <a:endParaRPr lang="en-CA" sz="1200" dirty="0" smtClean="0"/>
          </a:p>
        </p:txBody>
      </p:sp>
      <p:sp>
        <p:nvSpPr>
          <p:cNvPr id="28" name="TextBox 27"/>
          <p:cNvSpPr txBox="1"/>
          <p:nvPr/>
        </p:nvSpPr>
        <p:spPr>
          <a:xfrm>
            <a:off x="4346327" y="4130354"/>
            <a:ext cx="3960000" cy="492443"/>
          </a:xfrm>
          <a:prstGeom prst="rect">
            <a:avLst/>
          </a:prstGeom>
        </p:spPr>
        <p:txBody>
          <a:bodyPr wrap="square" rtlCol="0">
            <a:spAutoFit/>
          </a:bodyPr>
          <a:lstStyle/>
          <a:p>
            <a:r>
              <a:rPr lang="en-CA" sz="1300" dirty="0"/>
              <a:t>The </a:t>
            </a:r>
            <a:r>
              <a:rPr lang="en-CA" sz="1300" dirty="0" smtClean="0"/>
              <a:t>service catalog tracks </a:t>
            </a:r>
            <a:r>
              <a:rPr lang="en-CA" sz="1300" dirty="0"/>
              <a:t>all active services that are deployed to the users. </a:t>
            </a:r>
            <a:endParaRPr lang="en-CA" sz="1200" dirty="0" smtClean="0"/>
          </a:p>
        </p:txBody>
      </p:sp>
      <p:sp>
        <p:nvSpPr>
          <p:cNvPr id="29" name="TextBox 28"/>
          <p:cNvSpPr txBox="1"/>
          <p:nvPr/>
        </p:nvSpPr>
        <p:spPr>
          <a:xfrm>
            <a:off x="4346327" y="5168129"/>
            <a:ext cx="3960000" cy="492443"/>
          </a:xfrm>
          <a:prstGeom prst="rect">
            <a:avLst/>
          </a:prstGeom>
        </p:spPr>
        <p:txBody>
          <a:bodyPr wrap="square" rtlCol="0">
            <a:spAutoFit/>
          </a:bodyPr>
          <a:lstStyle/>
          <a:p>
            <a:r>
              <a:rPr lang="en-CA" sz="1300" dirty="0"/>
              <a:t>Services that are no longer valuable </a:t>
            </a:r>
            <a:r>
              <a:rPr lang="en-CA" sz="1300" dirty="0" smtClean="0"/>
              <a:t>are taken out of active service and may be decommissioned.</a:t>
            </a:r>
            <a:endParaRPr lang="en-CA" sz="1200" dirty="0"/>
          </a:p>
        </p:txBody>
      </p:sp>
      <p:sp>
        <p:nvSpPr>
          <p:cNvPr id="6" name="Chevron 70"/>
          <p:cNvSpPr/>
          <p:nvPr/>
        </p:nvSpPr>
        <p:spPr>
          <a:xfrm rot="5400000">
            <a:off x="6363559" y="2402043"/>
            <a:ext cx="156411" cy="234782"/>
          </a:xfrm>
          <a:prstGeom prst="chevron">
            <a:avLst/>
          </a:prstGeom>
          <a:solidFill>
            <a:srgbClr val="7CAD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30" name="Chevron 71"/>
          <p:cNvSpPr/>
          <p:nvPr/>
        </p:nvSpPr>
        <p:spPr>
          <a:xfrm rot="5400000">
            <a:off x="6363559" y="3662937"/>
            <a:ext cx="156411" cy="234782"/>
          </a:xfrm>
          <a:prstGeom prst="chevron">
            <a:avLst/>
          </a:prstGeom>
          <a:solidFill>
            <a:srgbClr val="7CAD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31" name="Chevron 72"/>
          <p:cNvSpPr/>
          <p:nvPr/>
        </p:nvSpPr>
        <p:spPr>
          <a:xfrm rot="5400000">
            <a:off x="6363559" y="4756404"/>
            <a:ext cx="156411" cy="234782"/>
          </a:xfrm>
          <a:prstGeom prst="chevron">
            <a:avLst/>
          </a:prstGeom>
          <a:solidFill>
            <a:srgbClr val="7CAD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
        <p:nvSpPr>
          <p:cNvPr id="32" name="Chevron 31"/>
          <p:cNvSpPr/>
          <p:nvPr/>
        </p:nvSpPr>
        <p:spPr>
          <a:xfrm rot="5400000">
            <a:off x="6363559" y="5682444"/>
            <a:ext cx="156411" cy="234782"/>
          </a:xfrm>
          <a:prstGeom prst="chevron">
            <a:avLst/>
          </a:prstGeom>
          <a:solidFill>
            <a:srgbClr val="7CAD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solidFill>
                <a:schemeClr val="tx1"/>
              </a:solidFill>
            </a:endParaRPr>
          </a:p>
        </p:txBody>
      </p:sp>
    </p:spTree>
    <p:extLst>
      <p:ext uri="{BB962C8B-B14F-4D97-AF65-F5344CB8AC3E}">
        <p14:creationId xmlns:p14="http://schemas.microsoft.com/office/powerpoint/2010/main" val="2811195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4511843" y="2409672"/>
            <a:ext cx="4365456" cy="2231144"/>
          </a:xfrm>
          <a:prstGeom prst="rect">
            <a:avLst/>
          </a:prstGeom>
          <a:solidFill>
            <a:srgbClr val="CBDB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6" name="Rectangle 15"/>
          <p:cNvSpPr/>
          <p:nvPr/>
        </p:nvSpPr>
        <p:spPr>
          <a:xfrm>
            <a:off x="257174" y="2409672"/>
            <a:ext cx="4254668" cy="2231144"/>
          </a:xfrm>
          <a:prstGeom prst="rect">
            <a:avLst/>
          </a:prstGeom>
          <a:solidFill>
            <a:srgbClr val="7CAD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p:nvPr>
        </p:nvSpPr>
        <p:spPr/>
        <p:txBody>
          <a:bodyPr/>
          <a:lstStyle/>
          <a:p>
            <a:r>
              <a:rPr lang="en-CA" dirty="0"/>
              <a:t>Service </a:t>
            </a:r>
            <a:r>
              <a:rPr lang="en-CA" dirty="0" smtClean="0"/>
              <a:t>portfolio management is </a:t>
            </a:r>
            <a:r>
              <a:rPr lang="en-CA" dirty="0"/>
              <a:t>not </a:t>
            </a:r>
            <a:r>
              <a:rPr lang="en-CA" dirty="0" smtClean="0"/>
              <a:t>project portfolio management, </a:t>
            </a:r>
            <a:r>
              <a:rPr lang="en-CA" dirty="0"/>
              <a:t>but they </a:t>
            </a:r>
            <a:r>
              <a:rPr lang="en-CA" i="1" dirty="0"/>
              <a:t>are</a:t>
            </a:r>
            <a:r>
              <a:rPr lang="en-CA" dirty="0"/>
              <a:t> </a:t>
            </a:r>
            <a:r>
              <a:rPr lang="en-CA" dirty="0" smtClean="0"/>
              <a:t>related</a:t>
            </a:r>
            <a:endParaRPr lang="en-CA" dirty="0"/>
          </a:p>
        </p:txBody>
      </p:sp>
      <p:sp>
        <p:nvSpPr>
          <p:cNvPr id="3" name="Rectangle 2"/>
          <p:cNvSpPr/>
          <p:nvPr/>
        </p:nvSpPr>
        <p:spPr>
          <a:xfrm>
            <a:off x="4888462" y="2556502"/>
            <a:ext cx="3894592" cy="1523494"/>
          </a:xfrm>
          <a:prstGeom prst="rect">
            <a:avLst/>
          </a:prstGeom>
        </p:spPr>
        <p:txBody>
          <a:bodyPr wrap="square">
            <a:spAutoFit/>
          </a:bodyPr>
          <a:lstStyle/>
          <a:p>
            <a:r>
              <a:rPr lang="en-CA" sz="1400" b="1" dirty="0">
                <a:solidFill>
                  <a:schemeClr val="accent1"/>
                </a:solidFill>
              </a:rPr>
              <a:t>Project Portfolio </a:t>
            </a:r>
            <a:r>
              <a:rPr lang="en-CA" sz="1400" b="1" dirty="0" smtClean="0">
                <a:solidFill>
                  <a:schemeClr val="accent1"/>
                </a:solidFill>
              </a:rPr>
              <a:t>Management</a:t>
            </a:r>
            <a:endParaRPr lang="en-CA" sz="1400" b="1" dirty="0">
              <a:solidFill>
                <a:schemeClr val="accent1"/>
              </a:solidFill>
            </a:endParaRPr>
          </a:p>
          <a:p>
            <a:r>
              <a:rPr lang="en-CA" sz="1400" b="1" dirty="0"/>
              <a:t/>
            </a:r>
            <a:br>
              <a:rPr lang="en-CA" sz="1400" b="1" dirty="0"/>
            </a:br>
            <a:r>
              <a:rPr lang="en-CA" sz="1300" dirty="0"/>
              <a:t>Project </a:t>
            </a:r>
            <a:r>
              <a:rPr lang="en-CA" sz="1300" dirty="0" smtClean="0"/>
              <a:t>portfolio management is </a:t>
            </a:r>
            <a:r>
              <a:rPr lang="en-CA" sz="1300" dirty="0"/>
              <a:t>a high-level view of the </a:t>
            </a:r>
            <a:r>
              <a:rPr lang="en-CA" sz="1300" i="1" dirty="0"/>
              <a:t>p</a:t>
            </a:r>
            <a:r>
              <a:rPr lang="en-CA" sz="1300" i="1" dirty="0" smtClean="0"/>
              <a:t>rojects</a:t>
            </a:r>
            <a:r>
              <a:rPr lang="en-CA" sz="1300" dirty="0" smtClean="0"/>
              <a:t> </a:t>
            </a:r>
            <a:r>
              <a:rPr lang="en-CA" sz="1300" dirty="0"/>
              <a:t>an organization is implementing through </a:t>
            </a:r>
            <a:r>
              <a:rPr lang="en-CA" sz="1300" dirty="0" smtClean="0"/>
              <a:t>its </a:t>
            </a:r>
            <a:r>
              <a:rPr lang="en-CA" sz="1300" dirty="0"/>
              <a:t>project </a:t>
            </a:r>
            <a:r>
              <a:rPr lang="en-CA" sz="1300" dirty="0" smtClean="0"/>
              <a:t>lifecycles, prioritizing approved projects/programs </a:t>
            </a:r>
            <a:r>
              <a:rPr lang="en-CA" sz="1300" dirty="0"/>
              <a:t>and making sure </a:t>
            </a:r>
            <a:r>
              <a:rPr lang="en-CA" sz="1300" dirty="0" smtClean="0"/>
              <a:t>they are </a:t>
            </a:r>
            <a:r>
              <a:rPr lang="en-CA" sz="1300" dirty="0"/>
              <a:t>executed to </a:t>
            </a:r>
            <a:r>
              <a:rPr lang="en-CA" sz="1300" dirty="0" smtClean="0"/>
              <a:t>completion</a:t>
            </a:r>
            <a:r>
              <a:rPr lang="en-CA" sz="1300" dirty="0"/>
              <a:t>.</a:t>
            </a:r>
          </a:p>
        </p:txBody>
      </p:sp>
      <p:sp>
        <p:nvSpPr>
          <p:cNvPr id="4" name="Rectangle 3"/>
          <p:cNvSpPr/>
          <p:nvPr/>
        </p:nvSpPr>
        <p:spPr>
          <a:xfrm>
            <a:off x="257174" y="2556502"/>
            <a:ext cx="4010568" cy="1492716"/>
          </a:xfrm>
          <a:prstGeom prst="rect">
            <a:avLst/>
          </a:prstGeom>
        </p:spPr>
        <p:txBody>
          <a:bodyPr wrap="square">
            <a:spAutoFit/>
          </a:bodyPr>
          <a:lstStyle/>
          <a:p>
            <a:r>
              <a:rPr lang="en-CA" sz="1400" b="1" dirty="0">
                <a:solidFill>
                  <a:schemeClr val="bg1"/>
                </a:solidFill>
              </a:rPr>
              <a:t>Service Portfolio </a:t>
            </a:r>
            <a:r>
              <a:rPr lang="en-CA" sz="1400" b="1" dirty="0" smtClean="0">
                <a:solidFill>
                  <a:schemeClr val="bg1"/>
                </a:solidFill>
              </a:rPr>
              <a:t>Management</a:t>
            </a:r>
            <a:endParaRPr lang="en-CA" sz="1400" b="1" dirty="0">
              <a:solidFill>
                <a:schemeClr val="bg1"/>
              </a:solidFill>
            </a:endParaRPr>
          </a:p>
          <a:p>
            <a:endParaRPr lang="en-CA" sz="1200" dirty="0">
              <a:solidFill>
                <a:schemeClr val="bg1"/>
              </a:solidFill>
            </a:endParaRPr>
          </a:p>
          <a:p>
            <a:r>
              <a:rPr lang="en-CA" sz="1300" dirty="0">
                <a:solidFill>
                  <a:schemeClr val="bg1"/>
                </a:solidFill>
              </a:rPr>
              <a:t>Service </a:t>
            </a:r>
            <a:r>
              <a:rPr lang="en-CA" sz="1300" dirty="0" smtClean="0">
                <a:solidFill>
                  <a:schemeClr val="bg1"/>
                </a:solidFill>
              </a:rPr>
              <a:t>portfolio management is </a:t>
            </a:r>
            <a:r>
              <a:rPr lang="en-CA" sz="1300" dirty="0">
                <a:solidFill>
                  <a:schemeClr val="bg1"/>
                </a:solidFill>
              </a:rPr>
              <a:t>a high-level view of </a:t>
            </a:r>
            <a:r>
              <a:rPr lang="en-CA" sz="1300" i="1" dirty="0">
                <a:solidFill>
                  <a:schemeClr val="bg1"/>
                </a:solidFill>
              </a:rPr>
              <a:t>s</a:t>
            </a:r>
            <a:r>
              <a:rPr lang="en-CA" sz="1300" i="1" dirty="0" smtClean="0">
                <a:solidFill>
                  <a:schemeClr val="bg1"/>
                </a:solidFill>
              </a:rPr>
              <a:t>ervices</a:t>
            </a:r>
            <a:r>
              <a:rPr lang="en-CA" sz="1300" dirty="0" smtClean="0">
                <a:solidFill>
                  <a:schemeClr val="bg1"/>
                </a:solidFill>
              </a:rPr>
              <a:t> through their lifecycle. This starts with the intake and assessment of new/changed </a:t>
            </a:r>
            <a:r>
              <a:rPr lang="en-CA" sz="1300" dirty="0">
                <a:solidFill>
                  <a:schemeClr val="bg1"/>
                </a:solidFill>
              </a:rPr>
              <a:t>service ideas based on </a:t>
            </a:r>
            <a:r>
              <a:rPr lang="en-CA" sz="1300" dirty="0" smtClean="0">
                <a:solidFill>
                  <a:schemeClr val="bg1"/>
                </a:solidFill>
              </a:rPr>
              <a:t>an </a:t>
            </a:r>
            <a:r>
              <a:rPr lang="en-CA" sz="1300" dirty="0">
                <a:solidFill>
                  <a:schemeClr val="bg1"/>
                </a:solidFill>
              </a:rPr>
              <a:t>initial business case, </a:t>
            </a:r>
            <a:r>
              <a:rPr lang="en-CA" sz="1300" dirty="0" smtClean="0">
                <a:solidFill>
                  <a:schemeClr val="bg1"/>
                </a:solidFill>
              </a:rPr>
              <a:t>and extends until an active service is retired.</a:t>
            </a:r>
            <a:endParaRPr lang="en-CA" sz="1300" dirty="0">
              <a:solidFill>
                <a:schemeClr val="bg1"/>
              </a:solidFill>
            </a:endParaRPr>
          </a:p>
        </p:txBody>
      </p:sp>
      <p:sp>
        <p:nvSpPr>
          <p:cNvPr id="11" name="Rectangle 10"/>
          <p:cNvSpPr/>
          <p:nvPr/>
        </p:nvSpPr>
        <p:spPr>
          <a:xfrm>
            <a:off x="236251" y="4890076"/>
            <a:ext cx="8641048" cy="1169551"/>
          </a:xfrm>
          <a:prstGeom prst="rect">
            <a:avLst/>
          </a:prstGeom>
        </p:spPr>
        <p:txBody>
          <a:bodyPr wrap="square">
            <a:spAutoFit/>
          </a:bodyPr>
          <a:lstStyle/>
          <a:p>
            <a:r>
              <a:rPr lang="en-CA" sz="1400" dirty="0"/>
              <a:t>Project </a:t>
            </a:r>
            <a:r>
              <a:rPr lang="en-CA" sz="1400" dirty="0" smtClean="0"/>
              <a:t>portfolio management sits </a:t>
            </a:r>
            <a:r>
              <a:rPr lang="en-CA" sz="1400" dirty="0"/>
              <a:t>within the overarching view of the </a:t>
            </a:r>
            <a:r>
              <a:rPr lang="en-CA" sz="1400" dirty="0" smtClean="0"/>
              <a:t>service portfolio management process. </a:t>
            </a:r>
            <a:endParaRPr lang="en-CA" sz="1400" dirty="0"/>
          </a:p>
          <a:p>
            <a:endParaRPr lang="en-CA" sz="1400" b="1" i="1" dirty="0">
              <a:solidFill>
                <a:srgbClr val="2576B7"/>
              </a:solidFill>
            </a:endParaRPr>
          </a:p>
          <a:p>
            <a:r>
              <a:rPr lang="en-CA" sz="1400" b="1" dirty="0">
                <a:solidFill>
                  <a:srgbClr val="2576B7"/>
                </a:solidFill>
              </a:rPr>
              <a:t>Service </a:t>
            </a:r>
            <a:r>
              <a:rPr lang="en-CA" sz="1400" b="1" dirty="0" smtClean="0">
                <a:solidFill>
                  <a:srgbClr val="2576B7"/>
                </a:solidFill>
              </a:rPr>
              <a:t>portfolio management outputs </a:t>
            </a:r>
            <a:r>
              <a:rPr lang="en-CA" sz="1400" b="1" dirty="0">
                <a:solidFill>
                  <a:srgbClr val="2576B7"/>
                </a:solidFill>
              </a:rPr>
              <a:t>are a direct input into </a:t>
            </a:r>
            <a:r>
              <a:rPr lang="en-CA" sz="1400" b="1" dirty="0" smtClean="0">
                <a:solidFill>
                  <a:srgbClr val="2576B7"/>
                </a:solidFill>
              </a:rPr>
              <a:t>project portfolio management, </a:t>
            </a:r>
            <a:r>
              <a:rPr lang="en-CA" sz="1400" b="1" dirty="0">
                <a:solidFill>
                  <a:srgbClr val="2576B7"/>
                </a:solidFill>
              </a:rPr>
              <a:t>and the output of </a:t>
            </a:r>
            <a:r>
              <a:rPr lang="en-CA" sz="1400" b="1" dirty="0" smtClean="0">
                <a:solidFill>
                  <a:srgbClr val="2576B7"/>
                </a:solidFill>
              </a:rPr>
              <a:t>project portfolio management provides </a:t>
            </a:r>
            <a:r>
              <a:rPr lang="en-CA" sz="1400" b="1" dirty="0">
                <a:solidFill>
                  <a:srgbClr val="2576B7"/>
                </a:solidFill>
              </a:rPr>
              <a:t>input back into </a:t>
            </a:r>
            <a:r>
              <a:rPr lang="en-CA" sz="1400" b="1" dirty="0" smtClean="0">
                <a:solidFill>
                  <a:srgbClr val="2576B7"/>
                </a:solidFill>
              </a:rPr>
              <a:t>service portfolio management upon </a:t>
            </a:r>
            <a:r>
              <a:rPr lang="en-CA" sz="1400" b="1" dirty="0">
                <a:solidFill>
                  <a:srgbClr val="2576B7"/>
                </a:solidFill>
              </a:rPr>
              <a:t>project completion. </a:t>
            </a:r>
            <a:endParaRPr lang="en-CA" sz="1400" dirty="0"/>
          </a:p>
        </p:txBody>
      </p:sp>
      <p:sp>
        <p:nvSpPr>
          <p:cNvPr id="12" name="Rectangle 11"/>
          <p:cNvSpPr/>
          <p:nvPr/>
        </p:nvSpPr>
        <p:spPr>
          <a:xfrm>
            <a:off x="236251" y="1463236"/>
            <a:ext cx="8602579" cy="523220"/>
          </a:xfrm>
          <a:prstGeom prst="rect">
            <a:avLst/>
          </a:prstGeom>
        </p:spPr>
        <p:txBody>
          <a:bodyPr wrap="square">
            <a:spAutoFit/>
          </a:bodyPr>
          <a:lstStyle/>
          <a:p>
            <a:r>
              <a:rPr lang="en-CA" sz="1400" dirty="0"/>
              <a:t>While all forms of </a:t>
            </a:r>
            <a:r>
              <a:rPr lang="en-CA" sz="1400" dirty="0" smtClean="0"/>
              <a:t>portfolio management are similar </a:t>
            </a:r>
            <a:r>
              <a:rPr lang="en-CA" sz="1400" dirty="0"/>
              <a:t>in terms of governing</a:t>
            </a:r>
            <a:r>
              <a:rPr lang="en-CA" sz="1400" i="1" dirty="0"/>
              <a:t> </a:t>
            </a:r>
            <a:r>
              <a:rPr lang="en-CA" sz="1400" dirty="0"/>
              <a:t>portfolios and ensuring the right investment decisions are made, they vary in scope. </a:t>
            </a:r>
          </a:p>
        </p:txBody>
      </p:sp>
      <p:grpSp>
        <p:nvGrpSpPr>
          <p:cNvPr id="9" name="Group 96"/>
          <p:cNvGrpSpPr/>
          <p:nvPr/>
        </p:nvGrpSpPr>
        <p:grpSpPr>
          <a:xfrm>
            <a:off x="7533663" y="1957625"/>
            <a:ext cx="523779" cy="521441"/>
            <a:chOff x="7329655" y="2165386"/>
            <a:chExt cx="1265650" cy="1260000"/>
          </a:xfrm>
        </p:grpSpPr>
        <p:grpSp>
          <p:nvGrpSpPr>
            <p:cNvPr id="10" name="Group 44"/>
            <p:cNvGrpSpPr>
              <a:grpSpLocks noChangeAspect="1"/>
            </p:cNvGrpSpPr>
            <p:nvPr/>
          </p:nvGrpSpPr>
          <p:grpSpPr>
            <a:xfrm rot="20692475">
              <a:off x="7329655" y="2165386"/>
              <a:ext cx="1265650" cy="1260000"/>
              <a:chOff x="1588866" y="1733032"/>
              <a:chExt cx="4735356" cy="4714216"/>
            </a:xfrm>
            <a:effectLst>
              <a:outerShdw blurRad="254000" dist="38100" dir="2700000" algn="tl" rotWithShape="0">
                <a:prstClr val="black">
                  <a:alpha val="40000"/>
                </a:prstClr>
              </a:outerShdw>
            </a:effectLst>
          </p:grpSpPr>
          <p:sp>
            <p:nvSpPr>
              <p:cNvPr id="14" name="Trapezoid 7"/>
              <p:cNvSpPr>
                <a:spLocks noChangeAspect="1"/>
              </p:cNvSpPr>
              <p:nvPr/>
            </p:nvSpPr>
            <p:spPr>
              <a:xfrm rot="2700000">
                <a:off x="4949490" y="2288131"/>
                <a:ext cx="719996" cy="941739"/>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5" name="Trapezoid 54"/>
              <p:cNvSpPr>
                <a:spLocks noChangeAspect="1"/>
              </p:cNvSpPr>
              <p:nvPr/>
            </p:nvSpPr>
            <p:spPr>
              <a:xfrm rot="5400000">
                <a:off x="5493352" y="3604811"/>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8" name="Trapezoid 55"/>
              <p:cNvSpPr>
                <a:spLocks noChangeAspect="1"/>
              </p:cNvSpPr>
              <p:nvPr/>
            </p:nvSpPr>
            <p:spPr>
              <a:xfrm rot="8082627">
                <a:off x="4942158" y="4980028"/>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Trapezoid 56"/>
              <p:cNvSpPr>
                <a:spLocks noChangeAspect="1"/>
              </p:cNvSpPr>
              <p:nvPr/>
            </p:nvSpPr>
            <p:spPr>
              <a:xfrm>
                <a:off x="3597958" y="1733032"/>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0" name="Trapezoid 57"/>
              <p:cNvSpPr>
                <a:spLocks noChangeAspect="1"/>
              </p:cNvSpPr>
              <p:nvPr/>
            </p:nvSpPr>
            <p:spPr>
              <a:xfrm rot="18900000">
                <a:off x="2246531" y="2268229"/>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1" name="Trapezoid 58"/>
              <p:cNvSpPr>
                <a:spLocks noChangeAspect="1"/>
              </p:cNvSpPr>
              <p:nvPr/>
            </p:nvSpPr>
            <p:spPr>
              <a:xfrm rot="16200000">
                <a:off x="1699736" y="3623493"/>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Trapezoid 59"/>
              <p:cNvSpPr>
                <a:spLocks noChangeAspect="1"/>
              </p:cNvSpPr>
              <p:nvPr/>
            </p:nvSpPr>
            <p:spPr>
              <a:xfrm rot="13500000">
                <a:off x="2251543" y="4969903"/>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3" name="Trapezoid 60"/>
              <p:cNvSpPr>
                <a:spLocks noChangeAspect="1"/>
              </p:cNvSpPr>
              <p:nvPr/>
            </p:nvSpPr>
            <p:spPr>
              <a:xfrm rot="10800000">
                <a:off x="3591422" y="5505508"/>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24" name="Group 53"/>
              <p:cNvGrpSpPr/>
              <p:nvPr/>
            </p:nvGrpSpPr>
            <p:grpSpPr>
              <a:xfrm>
                <a:off x="2073339" y="2215153"/>
                <a:ext cx="3779998" cy="3779998"/>
                <a:chOff x="2073339" y="2215153"/>
                <a:chExt cx="3779998" cy="3779998"/>
              </a:xfrm>
            </p:grpSpPr>
            <p:sp>
              <p:nvSpPr>
                <p:cNvPr id="25" name="Oval 62"/>
                <p:cNvSpPr>
                  <a:spLocks noChangeAspect="1"/>
                </p:cNvSpPr>
                <p:nvPr/>
              </p:nvSpPr>
              <p:spPr>
                <a:xfrm>
                  <a:off x="2073339" y="2215153"/>
                  <a:ext cx="3779998" cy="3779998"/>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6" name="Oval 63"/>
                <p:cNvSpPr>
                  <a:spLocks noChangeAspect="1"/>
                </p:cNvSpPr>
                <p:nvPr/>
              </p:nvSpPr>
              <p:spPr>
                <a:xfrm>
                  <a:off x="2539555" y="2692843"/>
                  <a:ext cx="2836798" cy="2836799"/>
                </a:xfrm>
                <a:prstGeom prst="ellipse">
                  <a:avLst/>
                </a:prstGeom>
                <a:solidFill>
                  <a:schemeClr val="bg1"/>
                </a:solidFill>
                <a:ln>
                  <a:solidFill>
                    <a:schemeClr val="accent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pic>
          <p:nvPicPr>
            <p:cNvPr id="13" name="Picture 6"/>
            <p:cNvPicPr>
              <a:picLocks noChangeAspect="1"/>
            </p:cNvPicPr>
            <p:nvPr/>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rot="20838070">
              <a:off x="7781860" y="2581240"/>
              <a:ext cx="386365" cy="447371"/>
            </a:xfrm>
            <a:prstGeom prst="rect">
              <a:avLst/>
            </a:prstGeom>
          </p:spPr>
        </p:pic>
      </p:grpSp>
      <p:grpSp>
        <p:nvGrpSpPr>
          <p:cNvPr id="27" name="Group 124"/>
          <p:cNvGrpSpPr/>
          <p:nvPr/>
        </p:nvGrpSpPr>
        <p:grpSpPr>
          <a:xfrm>
            <a:off x="7966959" y="2314000"/>
            <a:ext cx="523779" cy="521441"/>
            <a:chOff x="7329655" y="2165386"/>
            <a:chExt cx="1265650" cy="1260000"/>
          </a:xfrm>
        </p:grpSpPr>
        <p:grpSp>
          <p:nvGrpSpPr>
            <p:cNvPr id="28" name="Group 125"/>
            <p:cNvGrpSpPr>
              <a:grpSpLocks noChangeAspect="1"/>
            </p:cNvGrpSpPr>
            <p:nvPr/>
          </p:nvGrpSpPr>
          <p:grpSpPr>
            <a:xfrm rot="20692475">
              <a:off x="7329655" y="2165386"/>
              <a:ext cx="1265650" cy="1260000"/>
              <a:chOff x="1588866" y="1733032"/>
              <a:chExt cx="4735356" cy="4714216"/>
            </a:xfrm>
            <a:effectLst>
              <a:outerShdw blurRad="254000" dist="38100" dir="2700000" algn="tl" rotWithShape="0">
                <a:prstClr val="black">
                  <a:alpha val="40000"/>
                </a:prstClr>
              </a:outerShdw>
            </a:effectLst>
          </p:grpSpPr>
          <p:sp>
            <p:nvSpPr>
              <p:cNvPr id="30" name="Trapezoid 81"/>
              <p:cNvSpPr>
                <a:spLocks noChangeAspect="1"/>
              </p:cNvSpPr>
              <p:nvPr/>
            </p:nvSpPr>
            <p:spPr>
              <a:xfrm rot="2700000">
                <a:off x="4949490" y="2288131"/>
                <a:ext cx="719996" cy="941739"/>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1" name="Trapezoid 82"/>
              <p:cNvSpPr>
                <a:spLocks noChangeAspect="1"/>
              </p:cNvSpPr>
              <p:nvPr/>
            </p:nvSpPr>
            <p:spPr>
              <a:xfrm rot="5400000">
                <a:off x="5493352" y="3604811"/>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2" name="Trapezoid 83"/>
              <p:cNvSpPr>
                <a:spLocks noChangeAspect="1"/>
              </p:cNvSpPr>
              <p:nvPr/>
            </p:nvSpPr>
            <p:spPr>
              <a:xfrm rot="8082627">
                <a:off x="4942158" y="4980028"/>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3" name="Trapezoid 84"/>
              <p:cNvSpPr>
                <a:spLocks noChangeAspect="1"/>
              </p:cNvSpPr>
              <p:nvPr/>
            </p:nvSpPr>
            <p:spPr>
              <a:xfrm>
                <a:off x="3597958" y="1733032"/>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4" name="Trapezoid 85"/>
              <p:cNvSpPr>
                <a:spLocks noChangeAspect="1"/>
              </p:cNvSpPr>
              <p:nvPr/>
            </p:nvSpPr>
            <p:spPr>
              <a:xfrm rot="18900000">
                <a:off x="2246531" y="2268229"/>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5" name="Trapezoid 86"/>
              <p:cNvSpPr>
                <a:spLocks noChangeAspect="1"/>
              </p:cNvSpPr>
              <p:nvPr/>
            </p:nvSpPr>
            <p:spPr>
              <a:xfrm rot="16200000">
                <a:off x="1699736" y="3623493"/>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6" name="Trapezoid 87"/>
              <p:cNvSpPr>
                <a:spLocks noChangeAspect="1"/>
              </p:cNvSpPr>
              <p:nvPr/>
            </p:nvSpPr>
            <p:spPr>
              <a:xfrm rot="13500000">
                <a:off x="2251543" y="4969903"/>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7" name="Trapezoid 88"/>
              <p:cNvSpPr>
                <a:spLocks noChangeAspect="1"/>
              </p:cNvSpPr>
              <p:nvPr/>
            </p:nvSpPr>
            <p:spPr>
              <a:xfrm rot="10800000">
                <a:off x="3591422" y="5505508"/>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38" name="Group 135"/>
              <p:cNvGrpSpPr/>
              <p:nvPr/>
            </p:nvGrpSpPr>
            <p:grpSpPr>
              <a:xfrm>
                <a:off x="2073352" y="2215152"/>
                <a:ext cx="3780000" cy="3780000"/>
                <a:chOff x="2073352" y="2215152"/>
                <a:chExt cx="3780000" cy="3780000"/>
              </a:xfrm>
            </p:grpSpPr>
            <p:sp>
              <p:nvSpPr>
                <p:cNvPr id="39" name="Oval 90"/>
                <p:cNvSpPr>
                  <a:spLocks noChangeAspect="1"/>
                </p:cNvSpPr>
                <p:nvPr/>
              </p:nvSpPr>
              <p:spPr>
                <a:xfrm>
                  <a:off x="2073352" y="2215152"/>
                  <a:ext cx="3780000" cy="3780000"/>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0" name="Oval 91"/>
                <p:cNvSpPr>
                  <a:spLocks noChangeAspect="1"/>
                </p:cNvSpPr>
                <p:nvPr/>
              </p:nvSpPr>
              <p:spPr>
                <a:xfrm>
                  <a:off x="2539558" y="2692840"/>
                  <a:ext cx="2836800" cy="2836800"/>
                </a:xfrm>
                <a:prstGeom prst="ellipse">
                  <a:avLst/>
                </a:prstGeom>
                <a:solidFill>
                  <a:schemeClr val="bg1"/>
                </a:solidFill>
                <a:ln>
                  <a:solidFill>
                    <a:schemeClr val="accent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pic>
          <p:nvPicPr>
            <p:cNvPr id="29" name="Picture 80"/>
            <p:cNvPicPr>
              <a:picLocks noChangeAspect="1"/>
            </p:cNvPicPr>
            <p:nvPr/>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rot="20838070">
              <a:off x="7781861" y="2581240"/>
              <a:ext cx="386366" cy="447371"/>
            </a:xfrm>
            <a:prstGeom prst="rect">
              <a:avLst/>
            </a:prstGeom>
          </p:spPr>
        </p:pic>
      </p:grpSp>
      <p:grpSp>
        <p:nvGrpSpPr>
          <p:cNvPr id="41" name="Group 96"/>
          <p:cNvGrpSpPr/>
          <p:nvPr/>
        </p:nvGrpSpPr>
        <p:grpSpPr>
          <a:xfrm>
            <a:off x="8137049" y="1786602"/>
            <a:ext cx="523779" cy="521441"/>
            <a:chOff x="7329655" y="2165386"/>
            <a:chExt cx="1265650" cy="1260000"/>
          </a:xfrm>
        </p:grpSpPr>
        <p:grpSp>
          <p:nvGrpSpPr>
            <p:cNvPr id="42" name="Group 44"/>
            <p:cNvGrpSpPr>
              <a:grpSpLocks noChangeAspect="1"/>
            </p:cNvGrpSpPr>
            <p:nvPr/>
          </p:nvGrpSpPr>
          <p:grpSpPr>
            <a:xfrm rot="20692475">
              <a:off x="7329655" y="2165386"/>
              <a:ext cx="1265650" cy="1260000"/>
              <a:chOff x="1588866" y="1733032"/>
              <a:chExt cx="4735356" cy="4714216"/>
            </a:xfrm>
            <a:effectLst>
              <a:outerShdw blurRad="254000" dist="38100" dir="2700000" algn="tl" rotWithShape="0">
                <a:prstClr val="black">
                  <a:alpha val="40000"/>
                </a:prstClr>
              </a:outerShdw>
            </a:effectLst>
          </p:grpSpPr>
          <p:sp>
            <p:nvSpPr>
              <p:cNvPr id="44" name="Trapezoid 109"/>
              <p:cNvSpPr>
                <a:spLocks noChangeAspect="1"/>
              </p:cNvSpPr>
              <p:nvPr/>
            </p:nvSpPr>
            <p:spPr>
              <a:xfrm rot="2700000">
                <a:off x="4949490" y="2288131"/>
                <a:ext cx="719996" cy="941739"/>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5" name="Trapezoid 110"/>
              <p:cNvSpPr>
                <a:spLocks noChangeAspect="1"/>
              </p:cNvSpPr>
              <p:nvPr/>
            </p:nvSpPr>
            <p:spPr>
              <a:xfrm rot="5400000">
                <a:off x="5493352" y="3604811"/>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6" name="Trapezoid 111"/>
              <p:cNvSpPr>
                <a:spLocks noChangeAspect="1"/>
              </p:cNvSpPr>
              <p:nvPr/>
            </p:nvSpPr>
            <p:spPr>
              <a:xfrm rot="8082627">
                <a:off x="4942158" y="4980028"/>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7" name="Trapezoid 112"/>
              <p:cNvSpPr>
                <a:spLocks noChangeAspect="1"/>
              </p:cNvSpPr>
              <p:nvPr/>
            </p:nvSpPr>
            <p:spPr>
              <a:xfrm>
                <a:off x="3597958" y="1733032"/>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8" name="Trapezoid 113"/>
              <p:cNvSpPr>
                <a:spLocks noChangeAspect="1"/>
              </p:cNvSpPr>
              <p:nvPr/>
            </p:nvSpPr>
            <p:spPr>
              <a:xfrm rot="18900000">
                <a:off x="2246531" y="2268229"/>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49" name="Trapezoid 114"/>
              <p:cNvSpPr>
                <a:spLocks noChangeAspect="1"/>
              </p:cNvSpPr>
              <p:nvPr/>
            </p:nvSpPr>
            <p:spPr>
              <a:xfrm rot="16200000">
                <a:off x="1699736" y="3623493"/>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0" name="Trapezoid 115"/>
              <p:cNvSpPr>
                <a:spLocks noChangeAspect="1"/>
              </p:cNvSpPr>
              <p:nvPr/>
            </p:nvSpPr>
            <p:spPr>
              <a:xfrm rot="13500000">
                <a:off x="2251543" y="4969903"/>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1" name="Trapezoid 116"/>
              <p:cNvSpPr>
                <a:spLocks noChangeAspect="1"/>
              </p:cNvSpPr>
              <p:nvPr/>
            </p:nvSpPr>
            <p:spPr>
              <a:xfrm rot="10800000">
                <a:off x="3591422" y="5505508"/>
                <a:ext cx="720000" cy="941740"/>
              </a:xfrm>
              <a:prstGeom prst="trapezoid">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nvGrpSpPr>
              <p:cNvPr id="52" name="Group 53"/>
              <p:cNvGrpSpPr/>
              <p:nvPr/>
            </p:nvGrpSpPr>
            <p:grpSpPr>
              <a:xfrm>
                <a:off x="2073339" y="2215153"/>
                <a:ext cx="3779998" cy="3779998"/>
                <a:chOff x="2073339" y="2215153"/>
                <a:chExt cx="3779998" cy="3779998"/>
              </a:xfrm>
            </p:grpSpPr>
            <p:sp>
              <p:nvSpPr>
                <p:cNvPr id="53" name="Oval 118"/>
                <p:cNvSpPr>
                  <a:spLocks noChangeAspect="1"/>
                </p:cNvSpPr>
                <p:nvPr/>
              </p:nvSpPr>
              <p:spPr>
                <a:xfrm>
                  <a:off x="2073339" y="2215153"/>
                  <a:ext cx="3779998" cy="3779998"/>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54" name="Oval 119"/>
                <p:cNvSpPr>
                  <a:spLocks noChangeAspect="1"/>
                </p:cNvSpPr>
                <p:nvPr/>
              </p:nvSpPr>
              <p:spPr>
                <a:xfrm>
                  <a:off x="2539555" y="2692843"/>
                  <a:ext cx="2836798" cy="2836799"/>
                </a:xfrm>
                <a:prstGeom prst="ellipse">
                  <a:avLst/>
                </a:prstGeom>
                <a:solidFill>
                  <a:schemeClr val="bg1"/>
                </a:solidFill>
                <a:ln>
                  <a:solidFill>
                    <a:schemeClr val="accent1"/>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grpSp>
        </p:grpSp>
        <p:pic>
          <p:nvPicPr>
            <p:cNvPr id="43" name="Picture 108"/>
            <p:cNvPicPr>
              <a:picLocks noChangeAspect="1"/>
            </p:cNvPicPr>
            <p:nvPr/>
          </p:nvPicPr>
          <p:blipFill>
            <a:blip r:embed="rId2" cstate="print">
              <a:duotone>
                <a:prstClr val="black"/>
                <a:schemeClr val="accent1">
                  <a:tint val="45000"/>
                  <a:satMod val="400000"/>
                </a:schemeClr>
              </a:duotone>
              <a:extLst>
                <a:ext uri="{28A0092B-C50C-407E-A947-70E740481C1C}">
                  <a14:useLocalDpi xmlns:a14="http://schemas.microsoft.com/office/drawing/2010/main" val="0"/>
                </a:ext>
              </a:extLst>
            </a:blip>
            <a:stretch>
              <a:fillRect/>
            </a:stretch>
          </p:blipFill>
          <p:spPr>
            <a:xfrm rot="20838070">
              <a:off x="7781860" y="2581240"/>
              <a:ext cx="386365" cy="447371"/>
            </a:xfrm>
            <a:prstGeom prst="rect">
              <a:avLst/>
            </a:prstGeom>
          </p:spPr>
        </p:pic>
      </p:grpSp>
    </p:spTree>
    <p:extLst>
      <p:ext uri="{BB962C8B-B14F-4D97-AF65-F5344CB8AC3E}">
        <p14:creationId xmlns:p14="http://schemas.microsoft.com/office/powerpoint/2010/main" val="3209966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Service </a:t>
            </a:r>
            <a:r>
              <a:rPr lang="en-CA" dirty="0" smtClean="0"/>
              <a:t>portfolio management is not project portfolio management; it </a:t>
            </a:r>
            <a:r>
              <a:rPr lang="en-CA" i="1" dirty="0"/>
              <a:t>encompasses</a:t>
            </a:r>
            <a:r>
              <a:rPr lang="en-CA" dirty="0"/>
              <a:t> </a:t>
            </a:r>
            <a:r>
              <a:rPr lang="en-CA" dirty="0" smtClean="0"/>
              <a:t>project portfolio management</a:t>
            </a:r>
            <a:endParaRPr lang="en-CA" dirty="0"/>
          </a:p>
        </p:txBody>
      </p:sp>
      <p:grpSp>
        <p:nvGrpSpPr>
          <p:cNvPr id="4" name="Group 4"/>
          <p:cNvGrpSpPr/>
          <p:nvPr/>
        </p:nvGrpSpPr>
        <p:grpSpPr>
          <a:xfrm>
            <a:off x="257174" y="1197870"/>
            <a:ext cx="5684740" cy="5100854"/>
            <a:chOff x="257174" y="1133475"/>
            <a:chExt cx="5684740" cy="5100854"/>
          </a:xfrm>
        </p:grpSpPr>
        <p:grpSp>
          <p:nvGrpSpPr>
            <p:cNvPr id="74" name="Group 5"/>
            <p:cNvGrpSpPr/>
            <p:nvPr/>
          </p:nvGrpSpPr>
          <p:grpSpPr>
            <a:xfrm>
              <a:off x="257174" y="1133475"/>
              <a:ext cx="5684740" cy="5100854"/>
              <a:chOff x="1683577" y="1299879"/>
              <a:chExt cx="5684740" cy="5100854"/>
            </a:xfrm>
          </p:grpSpPr>
          <p:cxnSp>
            <p:nvCxnSpPr>
              <p:cNvPr id="91" name="Straight Arrow Connector 28"/>
              <p:cNvCxnSpPr>
                <a:stCxn id="90" idx="2"/>
              </p:cNvCxnSpPr>
              <p:nvPr/>
            </p:nvCxnSpPr>
            <p:spPr>
              <a:xfrm>
                <a:off x="3838074" y="2295397"/>
                <a:ext cx="5206" cy="144000"/>
              </a:xfrm>
              <a:prstGeom prst="straightConnector1">
                <a:avLst/>
              </a:prstGeom>
              <a:noFill/>
              <a:ln w="28575" cap="flat" cmpd="sng" algn="ctr">
                <a:solidFill>
                  <a:srgbClr val="FFFFFF">
                    <a:lumMod val="65000"/>
                  </a:srgbClr>
                </a:solidFill>
                <a:prstDash val="solid"/>
                <a:tailEnd type="triangle"/>
              </a:ln>
              <a:effectLst/>
            </p:spPr>
          </p:cxnSp>
          <p:cxnSp>
            <p:nvCxnSpPr>
              <p:cNvPr id="75" name="Straight Connector 9"/>
              <p:cNvCxnSpPr>
                <a:stCxn id="77" idx="0"/>
                <a:endCxn id="79" idx="2"/>
              </p:cNvCxnSpPr>
              <p:nvPr/>
            </p:nvCxnSpPr>
            <p:spPr>
              <a:xfrm flipH="1">
                <a:off x="2088593" y="3423730"/>
                <a:ext cx="1754687" cy="2933"/>
              </a:xfrm>
              <a:prstGeom prst="line">
                <a:avLst/>
              </a:prstGeom>
              <a:noFill/>
              <a:ln w="19050" cap="flat" cmpd="sng" algn="ctr">
                <a:solidFill>
                  <a:srgbClr val="FFFFFF">
                    <a:lumMod val="50000"/>
                  </a:srgbClr>
                </a:solidFill>
                <a:prstDash val="dash"/>
              </a:ln>
              <a:effectLst/>
            </p:spPr>
          </p:cxnSp>
          <p:sp>
            <p:nvSpPr>
              <p:cNvPr id="76" name="Oval 10"/>
              <p:cNvSpPr/>
              <p:nvPr/>
            </p:nvSpPr>
            <p:spPr>
              <a:xfrm rot="10800000" flipH="1" flipV="1">
                <a:off x="3028773" y="2473843"/>
                <a:ext cx="1629013" cy="1629013"/>
              </a:xfrm>
              <a:prstGeom prst="ellipse">
                <a:avLst/>
              </a:prstGeom>
              <a:solidFill>
                <a:srgbClr val="A24130">
                  <a:lumMod val="20000"/>
                  <a:lumOff val="80000"/>
                  <a:alpha val="70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77" name="Oval 11"/>
              <p:cNvSpPr/>
              <p:nvPr/>
            </p:nvSpPr>
            <p:spPr>
              <a:xfrm rot="10800000" flipH="1" flipV="1">
                <a:off x="2640775" y="3423730"/>
                <a:ext cx="2405010" cy="2405010"/>
              </a:xfrm>
              <a:prstGeom prst="ellipse">
                <a:avLst/>
              </a:prstGeom>
              <a:solidFill>
                <a:srgbClr val="5A7D5C">
                  <a:lumMod val="40000"/>
                  <a:lumOff val="60000"/>
                  <a:alpha val="70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78" name="Oval 12"/>
              <p:cNvSpPr/>
              <p:nvPr/>
            </p:nvSpPr>
            <p:spPr>
              <a:xfrm rot="10800000" flipH="1" flipV="1">
                <a:off x="3436027" y="5586226"/>
                <a:ext cx="814507" cy="814507"/>
              </a:xfrm>
              <a:prstGeom prst="ellipse">
                <a:avLst/>
              </a:prstGeom>
              <a:solidFill>
                <a:srgbClr val="D9A210">
                  <a:lumMod val="20000"/>
                  <a:lumOff val="80000"/>
                  <a:alpha val="70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79" name="Left Brace 13"/>
              <p:cNvSpPr/>
              <p:nvPr/>
            </p:nvSpPr>
            <p:spPr>
              <a:xfrm rot="10800000" flipH="1">
                <a:off x="1960577" y="3426663"/>
                <a:ext cx="128016" cy="2971136"/>
              </a:xfrm>
              <a:prstGeom prst="leftBrace">
                <a:avLst/>
              </a:prstGeom>
              <a:noFill/>
              <a:ln w="19050" cap="flat" cmpd="sng" algn="ctr">
                <a:solidFill>
                  <a:srgbClr val="FFFFFF">
                    <a:lumMod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333333"/>
                  </a:solidFill>
                  <a:effectLst/>
                  <a:uLnTx/>
                  <a:uFillTx/>
                  <a:latin typeface="Arial"/>
                  <a:ea typeface="+mn-ea"/>
                  <a:cs typeface="+mn-cs"/>
                </a:endParaRPr>
              </a:p>
            </p:txBody>
          </p:sp>
          <p:sp>
            <p:nvSpPr>
              <p:cNvPr id="80" name="Left Brace 14"/>
              <p:cNvSpPr/>
              <p:nvPr/>
            </p:nvSpPr>
            <p:spPr>
              <a:xfrm rot="10800000" flipH="1">
                <a:off x="2504881" y="2473845"/>
                <a:ext cx="126266" cy="1629011"/>
              </a:xfrm>
              <a:prstGeom prst="leftBrace">
                <a:avLst/>
              </a:prstGeom>
              <a:noFill/>
              <a:ln w="19050" cap="flat" cmpd="sng" algn="ctr">
                <a:solidFill>
                  <a:srgbClr val="FFFFFF">
                    <a:lumMod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smtClean="0">
                  <a:ln>
                    <a:noFill/>
                  </a:ln>
                  <a:solidFill>
                    <a:srgbClr val="333333"/>
                  </a:solidFill>
                  <a:effectLst/>
                  <a:uLnTx/>
                  <a:uFillTx/>
                  <a:latin typeface="Arial"/>
                  <a:ea typeface="+mn-ea"/>
                  <a:cs typeface="+mn-cs"/>
                </a:endParaRPr>
              </a:p>
            </p:txBody>
          </p:sp>
          <p:sp>
            <p:nvSpPr>
              <p:cNvPr id="81" name="TextBox 15"/>
              <p:cNvSpPr txBox="1"/>
              <p:nvPr/>
            </p:nvSpPr>
            <p:spPr>
              <a:xfrm rot="16200000" flipH="1">
                <a:off x="1976955" y="3149850"/>
                <a:ext cx="776175" cy="276999"/>
              </a:xfrm>
              <a:prstGeom prst="rect">
                <a:avLst/>
              </a:prstGeom>
              <a:solidFill>
                <a:srgbClr val="FFFFFF">
                  <a:lumMod val="95000"/>
                </a:srgbClr>
              </a:solid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200" b="1" i="0" u="none" strike="noStrike" kern="0" cap="none" spc="0" normalizeH="0" baseline="0" noProof="0" dirty="0" smtClean="0">
                    <a:ln>
                      <a:noFill/>
                    </a:ln>
                    <a:solidFill>
                      <a:srgbClr val="333333"/>
                    </a:solidFill>
                    <a:effectLst/>
                    <a:uLnTx/>
                    <a:uFillTx/>
                  </a:rPr>
                  <a:t>Pipeline</a:t>
                </a:r>
                <a:endParaRPr kumimoji="0" lang="en-US" sz="1200" b="1" i="0" u="none" strike="noStrike" kern="0" cap="none" spc="0" normalizeH="0" baseline="0" noProof="0" dirty="0" smtClean="0">
                  <a:ln>
                    <a:noFill/>
                  </a:ln>
                  <a:solidFill>
                    <a:srgbClr val="333333"/>
                  </a:solidFill>
                  <a:effectLst/>
                  <a:uLnTx/>
                  <a:uFillTx/>
                </a:endParaRPr>
              </a:p>
            </p:txBody>
          </p:sp>
          <p:sp>
            <p:nvSpPr>
              <p:cNvPr id="82" name="TextBox 16"/>
              <p:cNvSpPr txBox="1"/>
              <p:nvPr/>
            </p:nvSpPr>
            <p:spPr>
              <a:xfrm rot="16200000" flipH="1">
                <a:off x="1153464" y="4773732"/>
                <a:ext cx="1337226" cy="276999"/>
              </a:xfrm>
              <a:prstGeom prst="rect">
                <a:avLst/>
              </a:prstGeom>
              <a:solidFill>
                <a:srgbClr val="FFFFFF">
                  <a:lumMod val="95000"/>
                </a:srgbClr>
              </a:solid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200" b="1" i="0" u="none" strike="noStrike" kern="0" cap="none" spc="0" normalizeH="0" baseline="0" noProof="0" dirty="0" smtClean="0">
                    <a:ln>
                      <a:noFill/>
                    </a:ln>
                    <a:solidFill>
                      <a:srgbClr val="333333"/>
                    </a:solidFill>
                    <a:effectLst/>
                    <a:uLnTx/>
                    <a:uFillTx/>
                  </a:rPr>
                  <a:t>Service Catalog</a:t>
                </a:r>
                <a:endParaRPr kumimoji="0" lang="en-US" sz="1200" b="1" i="0" u="none" strike="noStrike" kern="0" cap="none" spc="0" normalizeH="0" baseline="0" noProof="0" dirty="0" smtClean="0">
                  <a:ln>
                    <a:noFill/>
                  </a:ln>
                  <a:solidFill>
                    <a:srgbClr val="333333"/>
                  </a:solidFill>
                  <a:effectLst/>
                  <a:uLnTx/>
                  <a:uFillTx/>
                </a:endParaRPr>
              </a:p>
            </p:txBody>
          </p:sp>
          <p:sp>
            <p:nvSpPr>
              <p:cNvPr id="83" name="Rectangle 17"/>
              <p:cNvSpPr/>
              <p:nvPr/>
            </p:nvSpPr>
            <p:spPr>
              <a:xfrm>
                <a:off x="5913282" y="2900262"/>
                <a:ext cx="1455035" cy="2314660"/>
              </a:xfrm>
              <a:prstGeom prst="rect">
                <a:avLst/>
              </a:prstGeom>
              <a:solidFill>
                <a:srgbClr val="29475F">
                  <a:lumMod val="20000"/>
                  <a:lumOff val="80000"/>
                </a:srgbClr>
              </a:solidFill>
              <a:ln w="25400" cap="flat" cmpd="sng" algn="ctr">
                <a:solidFill>
                  <a:srgbClr val="29475F">
                    <a:lumMod val="20000"/>
                    <a:lumOff val="80000"/>
                  </a:srgbClr>
                </a:solidFill>
                <a:prstDash val="solid"/>
              </a:ln>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400" b="1" i="0" u="none" strike="noStrike" kern="0" cap="none" spc="0" normalizeH="0" baseline="0" noProof="0" dirty="0" smtClean="0">
                    <a:ln>
                      <a:noFill/>
                    </a:ln>
                    <a:effectLst/>
                    <a:uLnTx/>
                    <a:uFillTx/>
                    <a:latin typeface="Arial"/>
                    <a:ea typeface="+mn-ea"/>
                    <a:cs typeface="+mn-cs"/>
                  </a:rPr>
                  <a:t>Project Portfolio Mgmt.</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500" b="1" i="0" u="none" strike="noStrike" kern="0" cap="none" spc="0" normalizeH="0" baseline="0" noProof="0" dirty="0" smtClean="0">
                  <a:ln>
                    <a:noFill/>
                  </a:ln>
                  <a:effectLst/>
                  <a:uLnTx/>
                  <a:uFillTx/>
                  <a:latin typeface="Arial"/>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200" b="1" i="0" u="none" strike="noStrike" kern="0" cap="none" spc="0" normalizeH="0" baseline="0" noProof="0" dirty="0" smtClean="0">
                    <a:ln>
                      <a:noFill/>
                    </a:ln>
                    <a:effectLst/>
                    <a:uLnTx/>
                    <a:uFillTx/>
                    <a:latin typeface="Arial"/>
                    <a:ea typeface="+mn-ea"/>
                    <a:cs typeface="+mn-cs"/>
                  </a:rPr>
                  <a:t>Project Proposal</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200" b="1" i="0" u="none" strike="noStrike" kern="0" cap="none" spc="0" normalizeH="0" baseline="0" noProof="0" dirty="0" smtClean="0">
                  <a:ln>
                    <a:noFill/>
                  </a:ln>
                  <a:effectLst/>
                  <a:uLnTx/>
                  <a:uFillTx/>
                  <a:latin typeface="Arial"/>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200" b="1" i="0" u="none" strike="noStrike" kern="0" cap="none" spc="0" normalizeH="0" baseline="0" noProof="0" dirty="0" smtClean="0">
                    <a:ln>
                      <a:noFill/>
                    </a:ln>
                    <a:effectLst/>
                    <a:uLnTx/>
                    <a:uFillTx/>
                    <a:latin typeface="Arial"/>
                    <a:ea typeface="+mn-ea"/>
                    <a:cs typeface="+mn-cs"/>
                  </a:rPr>
                  <a:t>Steering Committee</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200" b="1" i="0" u="none" strike="noStrike" kern="0" cap="none" spc="0" normalizeH="0" baseline="0" noProof="0" dirty="0" smtClean="0">
                  <a:ln>
                    <a:noFill/>
                  </a:ln>
                  <a:effectLst/>
                  <a:uLnTx/>
                  <a:uFillTx/>
                  <a:latin typeface="Arial"/>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200" b="1" i="0" u="none" strike="noStrike" kern="0" cap="none" spc="0" normalizeH="0" baseline="0" noProof="0" dirty="0" smtClean="0">
                    <a:ln>
                      <a:noFill/>
                    </a:ln>
                    <a:effectLst/>
                    <a:uLnTx/>
                    <a:uFillTx/>
                    <a:latin typeface="Arial"/>
                    <a:ea typeface="+mn-ea"/>
                    <a:cs typeface="+mn-cs"/>
                  </a:rPr>
                  <a:t>Approval Stage</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200" b="1" i="0" u="none" strike="noStrike" kern="0" cap="none" spc="0" normalizeH="0" baseline="0" noProof="0" dirty="0" smtClean="0">
                  <a:ln>
                    <a:noFill/>
                  </a:ln>
                  <a:effectLst/>
                  <a:uLnTx/>
                  <a:uFillTx/>
                  <a:latin typeface="Arial"/>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200" b="1" i="0" u="none" strike="noStrike" kern="0" cap="none" spc="0" normalizeH="0" baseline="0" noProof="0" dirty="0" smtClean="0">
                    <a:ln>
                      <a:noFill/>
                    </a:ln>
                    <a:effectLst/>
                    <a:uLnTx/>
                    <a:uFillTx/>
                    <a:latin typeface="Arial"/>
                    <a:ea typeface="+mn-ea"/>
                    <a:cs typeface="+mn-cs"/>
                  </a:rPr>
                  <a:t>Execution</a:t>
                </a:r>
                <a:endParaRPr kumimoji="0" lang="en-US" sz="1200" b="1" i="0" u="none" strike="noStrike" kern="0" cap="none" spc="0" normalizeH="0" baseline="0" noProof="0" dirty="0" smtClean="0">
                  <a:ln>
                    <a:noFill/>
                  </a:ln>
                  <a:effectLst/>
                  <a:uLnTx/>
                  <a:uFillTx/>
                  <a:latin typeface="Arial"/>
                  <a:ea typeface="+mn-ea"/>
                  <a:cs typeface="+mn-cs"/>
                </a:endParaRPr>
              </a:p>
            </p:txBody>
          </p:sp>
          <p:cxnSp>
            <p:nvCxnSpPr>
              <p:cNvPr id="84" name="Curved Connector 18"/>
              <p:cNvCxnSpPr>
                <a:endCxn id="83" idx="0"/>
              </p:cNvCxnSpPr>
              <p:nvPr/>
            </p:nvCxnSpPr>
            <p:spPr>
              <a:xfrm flipV="1">
                <a:off x="3374620" y="2900262"/>
                <a:ext cx="3266180" cy="523470"/>
              </a:xfrm>
              <a:prstGeom prst="curvedConnector4">
                <a:avLst>
                  <a:gd name="adj1" fmla="val 38863"/>
                  <a:gd name="adj2" fmla="val 143670"/>
                </a:avLst>
              </a:prstGeom>
              <a:noFill/>
              <a:ln w="28575" cap="flat" cmpd="sng" algn="ctr">
                <a:solidFill>
                  <a:srgbClr val="FFFFFF">
                    <a:lumMod val="65000"/>
                  </a:srgbClr>
                </a:solidFill>
                <a:prstDash val="solid"/>
                <a:tailEnd type="triangle"/>
              </a:ln>
              <a:effectLst/>
            </p:spPr>
          </p:cxnSp>
          <p:cxnSp>
            <p:nvCxnSpPr>
              <p:cNvPr id="85" name="Curved Connector 19"/>
              <p:cNvCxnSpPr>
                <a:stCxn id="76" idx="4"/>
                <a:endCxn id="83" idx="2"/>
              </p:cNvCxnSpPr>
              <p:nvPr/>
            </p:nvCxnSpPr>
            <p:spPr>
              <a:xfrm rot="16200000" flipH="1">
                <a:off x="4686007" y="3260129"/>
                <a:ext cx="1112066" cy="2797520"/>
              </a:xfrm>
              <a:prstGeom prst="curvedConnector3">
                <a:avLst>
                  <a:gd name="adj1" fmla="val 120556"/>
                </a:avLst>
              </a:prstGeom>
              <a:noFill/>
              <a:ln w="28575" cap="flat" cmpd="sng" algn="ctr">
                <a:solidFill>
                  <a:srgbClr val="FFFFFF">
                    <a:lumMod val="65000"/>
                  </a:srgbClr>
                </a:solidFill>
                <a:prstDash val="solid"/>
                <a:headEnd type="triangle" w="med" len="med"/>
                <a:tailEnd type="none" w="med" len="med"/>
              </a:ln>
              <a:effectLst/>
            </p:spPr>
          </p:cxnSp>
          <p:sp>
            <p:nvSpPr>
              <p:cNvPr id="86" name="TextBox 20"/>
              <p:cNvSpPr txBox="1"/>
              <p:nvPr/>
            </p:nvSpPr>
            <p:spPr>
              <a:xfrm>
                <a:off x="2654334" y="5778037"/>
                <a:ext cx="764953" cy="430887"/>
              </a:xfrm>
              <a:prstGeom prst="rect">
                <a:avLst/>
              </a:prstGeom>
              <a:solidFill>
                <a:srgbClr val="FFFFFF">
                  <a:lumMod val="95000"/>
                </a:srgbClr>
              </a:solidFill>
            </p:spPr>
            <p:txBody>
              <a:bodyPr wrap="none" rtlCol="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050" b="1" i="0" u="none" strike="noStrike" kern="0" cap="none" spc="0" normalizeH="0" baseline="0" noProof="0" dirty="0" smtClean="0">
                    <a:ln>
                      <a:noFill/>
                    </a:ln>
                    <a:solidFill>
                      <a:srgbClr val="333333"/>
                    </a:solidFill>
                    <a:effectLst/>
                    <a:uLnTx/>
                    <a:uFillTx/>
                  </a:rPr>
                  <a:t>Retired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050" b="1" i="0" u="none" strike="noStrike" kern="0" cap="none" spc="0" normalizeH="0" baseline="0" noProof="0" dirty="0" smtClean="0">
                    <a:ln>
                      <a:noFill/>
                    </a:ln>
                    <a:solidFill>
                      <a:srgbClr val="333333"/>
                    </a:solidFill>
                    <a:effectLst/>
                    <a:uLnTx/>
                    <a:uFillTx/>
                  </a:rPr>
                  <a:t>Services</a:t>
                </a:r>
                <a:endParaRPr kumimoji="0" lang="en-US" sz="1050" b="1" i="0" u="none" strike="noStrike" kern="0" cap="none" spc="0" normalizeH="0" baseline="0" noProof="0" dirty="0" smtClean="0">
                  <a:ln>
                    <a:noFill/>
                  </a:ln>
                  <a:solidFill>
                    <a:srgbClr val="333333"/>
                  </a:solidFill>
                  <a:effectLst/>
                  <a:uLnTx/>
                  <a:uFillTx/>
                </a:endParaRPr>
              </a:p>
            </p:txBody>
          </p:sp>
          <p:cxnSp>
            <p:nvCxnSpPr>
              <p:cNvPr id="87" name="Straight Connector 21"/>
              <p:cNvCxnSpPr>
                <a:stCxn id="80" idx="2"/>
                <a:endCxn id="76" idx="0"/>
              </p:cNvCxnSpPr>
              <p:nvPr/>
            </p:nvCxnSpPr>
            <p:spPr>
              <a:xfrm flipV="1">
                <a:off x="2631147" y="2473843"/>
                <a:ext cx="1212133" cy="2"/>
              </a:xfrm>
              <a:prstGeom prst="line">
                <a:avLst/>
              </a:prstGeom>
              <a:noFill/>
              <a:ln w="19050" cap="flat" cmpd="sng" algn="ctr">
                <a:solidFill>
                  <a:srgbClr val="FFFFFF">
                    <a:lumMod val="50000"/>
                  </a:srgbClr>
                </a:solidFill>
                <a:prstDash val="dash"/>
              </a:ln>
              <a:effectLst/>
            </p:spPr>
          </p:cxnSp>
          <p:cxnSp>
            <p:nvCxnSpPr>
              <p:cNvPr id="88" name="Straight Connector 22"/>
              <p:cNvCxnSpPr>
                <a:stCxn id="80" idx="0"/>
                <a:endCxn id="76" idx="4"/>
              </p:cNvCxnSpPr>
              <p:nvPr/>
            </p:nvCxnSpPr>
            <p:spPr>
              <a:xfrm>
                <a:off x="2631147" y="4102856"/>
                <a:ext cx="1212133" cy="0"/>
              </a:xfrm>
              <a:prstGeom prst="line">
                <a:avLst/>
              </a:prstGeom>
              <a:noFill/>
              <a:ln w="19050" cap="flat" cmpd="sng" algn="ctr">
                <a:solidFill>
                  <a:srgbClr val="FFFFFF">
                    <a:lumMod val="50000"/>
                  </a:srgbClr>
                </a:solidFill>
                <a:prstDash val="dash"/>
              </a:ln>
              <a:effectLst/>
            </p:spPr>
          </p:cxnSp>
          <p:cxnSp>
            <p:nvCxnSpPr>
              <p:cNvPr id="89" name="Straight Connector 23"/>
              <p:cNvCxnSpPr>
                <a:stCxn id="78" idx="4"/>
                <a:endCxn id="79" idx="0"/>
              </p:cNvCxnSpPr>
              <p:nvPr/>
            </p:nvCxnSpPr>
            <p:spPr>
              <a:xfrm flipH="1" flipV="1">
                <a:off x="2088593" y="6397799"/>
                <a:ext cx="1754688" cy="2934"/>
              </a:xfrm>
              <a:prstGeom prst="line">
                <a:avLst/>
              </a:prstGeom>
              <a:noFill/>
              <a:ln w="19050" cap="flat" cmpd="sng" algn="ctr">
                <a:solidFill>
                  <a:srgbClr val="FFFFFF">
                    <a:lumMod val="50000"/>
                  </a:srgbClr>
                </a:solidFill>
                <a:prstDash val="dash"/>
              </a:ln>
              <a:effectLst/>
            </p:spPr>
          </p:cxnSp>
          <p:sp>
            <p:nvSpPr>
              <p:cNvPr id="90" name="Rectangle 24"/>
              <p:cNvSpPr/>
              <p:nvPr/>
            </p:nvSpPr>
            <p:spPr>
              <a:xfrm>
                <a:off x="3113574" y="1299879"/>
                <a:ext cx="1448999" cy="995518"/>
              </a:xfrm>
              <a:prstGeom prst="rect">
                <a:avLst/>
              </a:prstGeom>
              <a:solidFill>
                <a:srgbClr val="FFFFFF">
                  <a:lumMod val="85000"/>
                </a:srgbClr>
              </a:solidFill>
              <a:ln w="25400" cap="flat" cmpd="sng" algn="ctr">
                <a:noFill/>
                <a:prstDash val="solid"/>
              </a:ln>
              <a:effectLst/>
            </p:spPr>
            <p:txBody>
              <a:bodyPr rtlCol="0" anchor="t"/>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effectLst/>
                    <a:uLnTx/>
                    <a:uFillTx/>
                    <a:latin typeface="Arial"/>
                    <a:ea typeface="+mn-ea"/>
                    <a:cs typeface="+mn-cs"/>
                  </a:rPr>
                  <a:t>Service Intake</a:t>
                </a:r>
              </a:p>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700" b="1" i="0" u="none" strike="noStrike" kern="0" cap="none" spc="0" normalizeH="0" baseline="0" noProof="0" dirty="0" smtClean="0">
                  <a:ln>
                    <a:noFill/>
                  </a:ln>
                  <a:effectLst/>
                  <a:uLnTx/>
                  <a:uFillTx/>
                  <a:latin typeface="Arial"/>
                  <a:ea typeface="+mn-ea"/>
                  <a:cs typeface="+mn-cs"/>
                </a:endParaRPr>
              </a:p>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200" b="1" i="0" u="none" strike="noStrike" kern="0" cap="none" spc="0" normalizeH="0" baseline="0" noProof="0" dirty="0" smtClean="0">
                    <a:ln>
                      <a:noFill/>
                    </a:ln>
                    <a:effectLst/>
                    <a:uLnTx/>
                    <a:uFillTx/>
                    <a:latin typeface="Arial"/>
                    <a:ea typeface="+mn-ea"/>
                    <a:cs typeface="+mn-cs"/>
                  </a:rPr>
                  <a:t>New Services</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1" i="0" u="none" strike="noStrike" kern="0" cap="none" spc="0" normalizeH="0" baseline="0" noProof="0" dirty="0" smtClean="0">
                    <a:ln>
                      <a:noFill/>
                    </a:ln>
                    <a:effectLst/>
                    <a:uLnTx/>
                    <a:uFillTx/>
                    <a:latin typeface="Arial"/>
                    <a:ea typeface="+mn-ea"/>
                    <a:cs typeface="+mn-cs"/>
                  </a:rPr>
                  <a:t>+ </a:t>
                </a:r>
              </a:p>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200" b="1" i="0" u="none" strike="noStrike" kern="0" cap="none" spc="0" normalizeH="0" baseline="0" noProof="0" dirty="0" smtClean="0">
                    <a:ln>
                      <a:noFill/>
                    </a:ln>
                    <a:effectLst/>
                    <a:uLnTx/>
                    <a:uFillTx/>
                    <a:latin typeface="Arial"/>
                    <a:ea typeface="+mn-ea"/>
                    <a:cs typeface="+mn-cs"/>
                  </a:rPr>
                  <a:t>Existing Services</a:t>
                </a:r>
                <a:endParaRPr kumimoji="0" lang="en-US" sz="1200" b="1" i="0" u="none" strike="noStrike" kern="0" cap="none" spc="0" normalizeH="0" baseline="0" noProof="0" dirty="0" smtClean="0">
                  <a:ln>
                    <a:noFill/>
                  </a:ln>
                  <a:effectLst/>
                  <a:uLnTx/>
                  <a:uFillTx/>
                  <a:latin typeface="Arial"/>
                  <a:ea typeface="+mn-ea"/>
                  <a:cs typeface="+mn-cs"/>
                </a:endParaRPr>
              </a:p>
            </p:txBody>
          </p:sp>
        </p:grpSp>
        <p:sp>
          <p:nvSpPr>
            <p:cNvPr id="92" name="TextBox 6"/>
            <p:cNvSpPr txBox="1"/>
            <p:nvPr/>
          </p:nvSpPr>
          <p:spPr>
            <a:xfrm>
              <a:off x="3637742" y="2275977"/>
              <a:ext cx="1140056" cy="230832"/>
            </a:xfrm>
            <a:prstGeom prst="rect">
              <a:avLst/>
            </a:prstGeom>
            <a:solidFill>
              <a:srgbClr val="A24130">
                <a:lumMod val="20000"/>
                <a:lumOff val="80000"/>
              </a:srgbClr>
            </a:solidFill>
            <a:ln>
              <a:noFill/>
            </a:ln>
          </p:spPr>
          <p:txBody>
            <a:bodyPr wrap="none" rtlCol="0">
              <a:spAutoFit/>
            </a:bodyPr>
            <a:lstStyle>
              <a:defPPr>
                <a:defRPr lang="en-US"/>
              </a:defPPr>
              <a:lvl1pPr>
                <a:defRPr sz="800" b="1"/>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CA" sz="900" b="1" i="0" u="none" strike="noStrike" kern="0" cap="none" spc="0" normalizeH="0" baseline="0" noProof="0" dirty="0">
                  <a:ln>
                    <a:noFill/>
                  </a:ln>
                  <a:solidFill>
                    <a:srgbClr val="333333"/>
                  </a:solidFill>
                  <a:effectLst/>
                  <a:uLnTx/>
                  <a:uFillTx/>
                </a:rPr>
                <a:t>Status: </a:t>
              </a:r>
              <a:r>
                <a:rPr kumimoji="0" lang="en-CA" sz="900" b="1" i="0" u="none" strike="noStrike" kern="0" cap="none" spc="0" normalizeH="0" baseline="0" noProof="0" dirty="0" smtClean="0">
                  <a:ln>
                    <a:noFill/>
                  </a:ln>
                  <a:solidFill>
                    <a:srgbClr val="333333"/>
                  </a:solidFill>
                  <a:effectLst/>
                  <a:uLnTx/>
                  <a:uFillTx/>
                </a:rPr>
                <a:t>Proposed</a:t>
              </a:r>
              <a:endParaRPr kumimoji="0" lang="en-US" sz="900" b="1" i="0" u="none" strike="noStrike" kern="0" cap="none" spc="0" normalizeH="0" baseline="0" noProof="0" dirty="0">
                <a:ln>
                  <a:noFill/>
                </a:ln>
                <a:solidFill>
                  <a:srgbClr val="333333"/>
                </a:solidFill>
                <a:effectLst/>
                <a:uLnTx/>
                <a:uFillTx/>
              </a:endParaRPr>
            </a:p>
          </p:txBody>
        </p:sp>
        <p:sp>
          <p:nvSpPr>
            <p:cNvPr id="93" name="TextBox 7"/>
            <p:cNvSpPr txBox="1"/>
            <p:nvPr/>
          </p:nvSpPr>
          <p:spPr>
            <a:xfrm>
              <a:off x="2190599" y="4481221"/>
              <a:ext cx="954107" cy="230832"/>
            </a:xfrm>
            <a:prstGeom prst="rect">
              <a:avLst/>
            </a:prstGeom>
            <a:solidFill>
              <a:srgbClr val="5A7D5C">
                <a:lumMod val="20000"/>
                <a:lumOff val="80000"/>
              </a:srgbClr>
            </a:solidFill>
            <a:ln>
              <a:no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CA" sz="900" b="1" i="0" u="none" strike="noStrike" kern="0" cap="none" spc="0" normalizeH="0" baseline="0" noProof="0" dirty="0" smtClean="0">
                  <a:ln>
                    <a:noFill/>
                  </a:ln>
                  <a:solidFill>
                    <a:srgbClr val="333333"/>
                  </a:solidFill>
                  <a:effectLst/>
                  <a:uLnTx/>
                  <a:uFillTx/>
                </a:rPr>
                <a:t>Status: Active</a:t>
              </a:r>
              <a:endParaRPr kumimoji="0" lang="en-US" sz="900" b="1" i="0" u="none" strike="noStrike" kern="0" cap="none" spc="0" normalizeH="0" baseline="0" noProof="0" dirty="0" smtClean="0">
                <a:ln>
                  <a:noFill/>
                </a:ln>
                <a:solidFill>
                  <a:srgbClr val="333333"/>
                </a:solidFill>
                <a:effectLst/>
                <a:uLnTx/>
                <a:uFillTx/>
              </a:endParaRPr>
            </a:p>
          </p:txBody>
        </p:sp>
        <p:sp>
          <p:nvSpPr>
            <p:cNvPr id="94" name="TextBox 8"/>
            <p:cNvSpPr txBox="1"/>
            <p:nvPr/>
          </p:nvSpPr>
          <p:spPr>
            <a:xfrm>
              <a:off x="3546665" y="5316089"/>
              <a:ext cx="1467068" cy="230832"/>
            </a:xfrm>
            <a:prstGeom prst="rect">
              <a:avLst/>
            </a:prstGeom>
            <a:solidFill>
              <a:srgbClr val="D17D08">
                <a:lumMod val="20000"/>
                <a:lumOff val="80000"/>
              </a:srgbClr>
            </a:solidFill>
            <a:ln>
              <a:noFill/>
            </a:ln>
          </p:spPr>
          <p:txBody>
            <a:bodyPr wrap="none" rtlCol="0">
              <a:spAutoFit/>
            </a:bodyPr>
            <a:lstStyle>
              <a:defPPr>
                <a:defRPr lang="en-US"/>
              </a:defPPr>
              <a:lvl1pPr>
                <a:defRPr sz="800" b="1"/>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CA" sz="900" b="1" i="0" u="none" strike="noStrike" kern="0" cap="none" spc="0" normalizeH="0" baseline="0" noProof="0" dirty="0">
                  <a:ln>
                    <a:noFill/>
                  </a:ln>
                  <a:solidFill>
                    <a:srgbClr val="333333"/>
                  </a:solidFill>
                  <a:effectLst/>
                  <a:uLnTx/>
                  <a:uFillTx/>
                </a:rPr>
                <a:t>Status: </a:t>
              </a:r>
              <a:r>
                <a:rPr kumimoji="0" lang="en-CA" sz="900" b="1" i="0" u="none" strike="noStrike" kern="0" cap="none" spc="0" normalizeH="0" baseline="0" noProof="0" dirty="0" smtClean="0">
                  <a:ln>
                    <a:noFill/>
                  </a:ln>
                  <a:solidFill>
                    <a:srgbClr val="333333"/>
                  </a:solidFill>
                  <a:effectLst/>
                  <a:uLnTx/>
                  <a:uFillTx/>
                </a:rPr>
                <a:t>In</a:t>
              </a:r>
              <a:r>
                <a:rPr kumimoji="0" lang="en-CA" sz="900" b="1" i="0" u="none" strike="noStrike" kern="0" cap="none" spc="0" normalizeH="0" noProof="0" dirty="0" smtClean="0">
                  <a:ln>
                    <a:noFill/>
                  </a:ln>
                  <a:solidFill>
                    <a:srgbClr val="333333"/>
                  </a:solidFill>
                  <a:effectLst/>
                  <a:uLnTx/>
                  <a:uFillTx/>
                </a:rPr>
                <a:t> </a:t>
              </a:r>
              <a:r>
                <a:rPr kumimoji="0" lang="en-CA" sz="900" b="1" i="0" u="none" strike="noStrike" kern="0" cap="none" spc="0" normalizeH="0" baseline="0" noProof="0" dirty="0" smtClean="0">
                  <a:ln>
                    <a:noFill/>
                  </a:ln>
                  <a:solidFill>
                    <a:srgbClr val="333333"/>
                  </a:solidFill>
                  <a:effectLst/>
                  <a:uLnTx/>
                  <a:uFillTx/>
                </a:rPr>
                <a:t>Development</a:t>
              </a:r>
              <a:endParaRPr kumimoji="0" lang="en-US" sz="900" b="1" i="0" u="none" strike="noStrike" kern="0" cap="none" spc="0" normalizeH="0" baseline="0" noProof="0" dirty="0">
                <a:ln>
                  <a:noFill/>
                </a:ln>
                <a:solidFill>
                  <a:srgbClr val="333333"/>
                </a:solidFill>
                <a:effectLst/>
                <a:uLnTx/>
                <a:uFillTx/>
              </a:endParaRPr>
            </a:p>
          </p:txBody>
        </p:sp>
      </p:grpSp>
      <p:sp>
        <p:nvSpPr>
          <p:cNvPr id="3" name="TextBox 2"/>
          <p:cNvSpPr txBox="1"/>
          <p:nvPr/>
        </p:nvSpPr>
        <p:spPr>
          <a:xfrm>
            <a:off x="6028592" y="2314591"/>
            <a:ext cx="2677526" cy="3554819"/>
          </a:xfrm>
          <a:prstGeom prst="rect">
            <a:avLst/>
          </a:prstGeom>
        </p:spPr>
        <p:txBody>
          <a:bodyPr wrap="square" rtlCol="0">
            <a:spAutoFit/>
          </a:bodyPr>
          <a:lstStyle/>
          <a:p>
            <a:r>
              <a:rPr lang="en-CA" sz="1250" dirty="0" smtClean="0"/>
              <a:t>Service portfolio management feeds into project portfolio management. </a:t>
            </a:r>
          </a:p>
          <a:p>
            <a:endParaRPr lang="en-CA" sz="1250" dirty="0"/>
          </a:p>
          <a:p>
            <a:endParaRPr lang="en-CA" sz="1250" dirty="0"/>
          </a:p>
          <a:p>
            <a:r>
              <a:rPr lang="en-CA" sz="1250" dirty="0" smtClean="0"/>
              <a:t>After </a:t>
            </a:r>
            <a:r>
              <a:rPr lang="en-CA" sz="1250" dirty="0"/>
              <a:t>a new service or service </a:t>
            </a:r>
            <a:r>
              <a:rPr lang="en-CA" sz="1250" dirty="0" smtClean="0"/>
              <a:t>improvement </a:t>
            </a:r>
            <a:r>
              <a:rPr lang="en-CA" sz="1250" dirty="0"/>
              <a:t>initiative is assessed and approved, </a:t>
            </a:r>
            <a:r>
              <a:rPr lang="en-CA" sz="1250" dirty="0" smtClean="0"/>
              <a:t>project portfolio management </a:t>
            </a:r>
            <a:r>
              <a:rPr lang="en-CA" sz="1250" dirty="0"/>
              <a:t>is the process to ensure the service is </a:t>
            </a:r>
            <a:r>
              <a:rPr lang="en-CA" sz="1250" dirty="0" smtClean="0"/>
              <a:t>planned and implemented on time</a:t>
            </a:r>
            <a:r>
              <a:rPr lang="en-CA" sz="1250" dirty="0"/>
              <a:t>, </a:t>
            </a:r>
            <a:r>
              <a:rPr lang="en-CA" sz="1250" dirty="0" smtClean="0"/>
              <a:t>in scope, on budget, and </a:t>
            </a:r>
            <a:r>
              <a:rPr lang="en-CA" sz="1250" dirty="0"/>
              <a:t>delivers the expected business value. </a:t>
            </a:r>
          </a:p>
          <a:p>
            <a:endParaRPr lang="en-CA" sz="1250" dirty="0"/>
          </a:p>
          <a:p>
            <a:endParaRPr lang="en-CA" sz="1250" dirty="0"/>
          </a:p>
          <a:p>
            <a:r>
              <a:rPr lang="en-CA" sz="1250" dirty="0" smtClean="0"/>
              <a:t>The </a:t>
            </a:r>
            <a:r>
              <a:rPr lang="en-CA" sz="1250" dirty="0"/>
              <a:t>finished project </a:t>
            </a:r>
            <a:r>
              <a:rPr lang="en-CA" sz="1250" dirty="0" smtClean="0"/>
              <a:t>produces </a:t>
            </a:r>
            <a:r>
              <a:rPr lang="en-CA" sz="1250" dirty="0"/>
              <a:t>an active service that is ready to be deployed to </a:t>
            </a:r>
            <a:r>
              <a:rPr lang="en-CA" sz="1250" dirty="0" smtClean="0"/>
              <a:t>customers. </a:t>
            </a:r>
            <a:endParaRPr lang="en-CA" sz="1250" dirty="0"/>
          </a:p>
        </p:txBody>
      </p:sp>
      <p:sp>
        <p:nvSpPr>
          <p:cNvPr id="26" name="TextBox 104"/>
          <p:cNvSpPr txBox="1"/>
          <p:nvPr/>
        </p:nvSpPr>
        <p:spPr>
          <a:xfrm>
            <a:off x="5986294" y="1921352"/>
            <a:ext cx="1140056" cy="230832"/>
          </a:xfrm>
          <a:prstGeom prst="rect">
            <a:avLst/>
          </a:prstGeom>
          <a:solidFill>
            <a:srgbClr val="A24130">
              <a:lumMod val="20000"/>
              <a:lumOff val="80000"/>
            </a:srgbClr>
          </a:solidFill>
          <a:ln>
            <a:noFill/>
          </a:ln>
        </p:spPr>
        <p:txBody>
          <a:bodyPr wrap="none" rtlCol="0">
            <a:spAutoFit/>
          </a:bodyPr>
          <a:lstStyle>
            <a:defPPr>
              <a:defRPr lang="en-US"/>
            </a:defPPr>
            <a:lvl1pPr>
              <a:defRPr sz="800" b="1"/>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CA" sz="900" b="1" i="0" u="none" strike="noStrike" kern="0" cap="none" spc="0" normalizeH="0" baseline="0" noProof="0" dirty="0">
                <a:ln>
                  <a:noFill/>
                </a:ln>
                <a:solidFill>
                  <a:srgbClr val="333333"/>
                </a:solidFill>
                <a:effectLst/>
                <a:uLnTx/>
                <a:uFillTx/>
              </a:rPr>
              <a:t>Status: </a:t>
            </a:r>
            <a:r>
              <a:rPr kumimoji="0" lang="en-CA" sz="900" b="1" i="0" u="none" strike="noStrike" kern="0" cap="none" spc="0" normalizeH="0" baseline="0" noProof="0" dirty="0" smtClean="0">
                <a:ln>
                  <a:noFill/>
                </a:ln>
                <a:solidFill>
                  <a:srgbClr val="333333"/>
                </a:solidFill>
                <a:effectLst/>
                <a:uLnTx/>
                <a:uFillTx/>
              </a:rPr>
              <a:t>Proposed</a:t>
            </a:r>
            <a:endParaRPr kumimoji="0" lang="en-US" sz="900" b="1" i="0" u="none" strike="noStrike" kern="0" cap="none" spc="0" normalizeH="0" baseline="0" noProof="0" dirty="0">
              <a:ln>
                <a:noFill/>
              </a:ln>
              <a:solidFill>
                <a:srgbClr val="333333"/>
              </a:solidFill>
              <a:effectLst/>
              <a:uLnTx/>
              <a:uFillTx/>
            </a:endParaRPr>
          </a:p>
        </p:txBody>
      </p:sp>
      <p:sp>
        <p:nvSpPr>
          <p:cNvPr id="27" name="TextBox 105"/>
          <p:cNvSpPr txBox="1"/>
          <p:nvPr/>
        </p:nvSpPr>
        <p:spPr>
          <a:xfrm>
            <a:off x="6028592" y="3059988"/>
            <a:ext cx="1473480" cy="230832"/>
          </a:xfrm>
          <a:prstGeom prst="rect">
            <a:avLst/>
          </a:prstGeom>
          <a:solidFill>
            <a:srgbClr val="D17D08">
              <a:lumMod val="20000"/>
              <a:lumOff val="80000"/>
            </a:srgbClr>
          </a:solidFill>
          <a:ln>
            <a:noFill/>
          </a:ln>
        </p:spPr>
        <p:txBody>
          <a:bodyPr wrap="none" rtlCol="0">
            <a:spAutoFit/>
          </a:bodyPr>
          <a:lstStyle>
            <a:defPPr>
              <a:defRPr lang="en-US"/>
            </a:defPPr>
            <a:lvl1pPr>
              <a:defRPr sz="800" b="1"/>
            </a:lvl1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CA" sz="900" b="1" i="0" u="none" strike="noStrike" kern="0" cap="none" spc="0" normalizeH="0" baseline="0" noProof="0" dirty="0">
                <a:ln>
                  <a:noFill/>
                </a:ln>
                <a:solidFill>
                  <a:srgbClr val="333333"/>
                </a:solidFill>
                <a:effectLst/>
                <a:uLnTx/>
                <a:uFillTx/>
              </a:rPr>
              <a:t>Status: </a:t>
            </a:r>
            <a:r>
              <a:rPr kumimoji="0" lang="en-CA" sz="900" b="1" i="0" u="none" strike="noStrike" kern="0" cap="none" spc="0" normalizeH="0" baseline="0" noProof="0" dirty="0" smtClean="0">
                <a:ln>
                  <a:noFill/>
                </a:ln>
                <a:solidFill>
                  <a:srgbClr val="333333"/>
                </a:solidFill>
                <a:effectLst/>
                <a:uLnTx/>
                <a:uFillTx/>
              </a:rPr>
              <a:t>In</a:t>
            </a:r>
            <a:r>
              <a:rPr kumimoji="0" lang="en-CA" sz="900" b="1" i="0" u="none" strike="noStrike" kern="0" cap="none" spc="0" normalizeH="0" noProof="0" dirty="0" smtClean="0">
                <a:ln>
                  <a:noFill/>
                </a:ln>
                <a:solidFill>
                  <a:srgbClr val="333333"/>
                </a:solidFill>
                <a:effectLst/>
                <a:uLnTx/>
                <a:uFillTx/>
              </a:rPr>
              <a:t> </a:t>
            </a:r>
            <a:r>
              <a:rPr kumimoji="0" lang="en-CA" sz="900" b="1" i="0" u="none" strike="noStrike" kern="0" cap="none" spc="0" normalizeH="0" baseline="0" noProof="0" dirty="0" smtClean="0">
                <a:ln>
                  <a:noFill/>
                </a:ln>
                <a:solidFill>
                  <a:srgbClr val="333333"/>
                </a:solidFill>
                <a:effectLst/>
                <a:uLnTx/>
                <a:uFillTx/>
              </a:rPr>
              <a:t>Development</a:t>
            </a:r>
            <a:endParaRPr kumimoji="0" lang="en-US" sz="900" b="1" i="0" u="none" strike="noStrike" kern="0" cap="none" spc="0" normalizeH="0" baseline="0" noProof="0" dirty="0">
              <a:ln>
                <a:noFill/>
              </a:ln>
              <a:solidFill>
                <a:srgbClr val="333333"/>
              </a:solidFill>
              <a:effectLst/>
              <a:uLnTx/>
              <a:uFillTx/>
            </a:endParaRPr>
          </a:p>
        </p:txBody>
      </p:sp>
      <p:sp>
        <p:nvSpPr>
          <p:cNvPr id="28" name="TextBox 106"/>
          <p:cNvSpPr txBox="1"/>
          <p:nvPr/>
        </p:nvSpPr>
        <p:spPr>
          <a:xfrm>
            <a:off x="6028592" y="4975600"/>
            <a:ext cx="954107" cy="230832"/>
          </a:xfrm>
          <a:prstGeom prst="rect">
            <a:avLst/>
          </a:prstGeom>
          <a:solidFill>
            <a:srgbClr val="5A7D5C">
              <a:lumMod val="20000"/>
              <a:lumOff val="80000"/>
            </a:srgbClr>
          </a:solidFill>
          <a:ln>
            <a:noFill/>
          </a:ln>
        </p:spPr>
        <p:txBody>
          <a:bodyPr wrap="non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CA" sz="900" b="1" i="0" u="none" strike="noStrike" kern="0" cap="none" spc="0" normalizeH="0" baseline="0" noProof="0" dirty="0" smtClean="0">
                <a:ln>
                  <a:noFill/>
                </a:ln>
                <a:solidFill>
                  <a:srgbClr val="333333"/>
                </a:solidFill>
                <a:effectLst/>
                <a:uLnTx/>
                <a:uFillTx/>
              </a:rPr>
              <a:t>Status: Active</a:t>
            </a:r>
            <a:endParaRPr kumimoji="0" lang="en-US" sz="900" b="1" i="0" u="none" strike="noStrike" kern="0" cap="none" spc="0" normalizeH="0" baseline="0" noProof="0" dirty="0" smtClean="0">
              <a:ln>
                <a:noFill/>
              </a:ln>
              <a:solidFill>
                <a:srgbClr val="333333"/>
              </a:solidFill>
              <a:effectLst/>
              <a:uLnTx/>
              <a:uFillTx/>
            </a:endParaRPr>
          </a:p>
        </p:txBody>
      </p:sp>
      <p:sp>
        <p:nvSpPr>
          <p:cNvPr id="5" name="Down Arrow 4"/>
          <p:cNvSpPr/>
          <p:nvPr/>
        </p:nvSpPr>
        <p:spPr>
          <a:xfrm>
            <a:off x="5179227" y="3790741"/>
            <a:ext cx="70338" cy="965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0" name="Down Arrow 29"/>
          <p:cNvSpPr/>
          <p:nvPr/>
        </p:nvSpPr>
        <p:spPr>
          <a:xfrm>
            <a:off x="5178084" y="4329212"/>
            <a:ext cx="70338" cy="965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31" name="Down Arrow 30"/>
          <p:cNvSpPr/>
          <p:nvPr/>
        </p:nvSpPr>
        <p:spPr>
          <a:xfrm>
            <a:off x="5176941" y="4705868"/>
            <a:ext cx="70338" cy="9658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val="399792209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Don’t let conventional wisdom become your roadblock</a:t>
            </a:r>
            <a:endParaRPr lang="en-CA" dirty="0"/>
          </a:p>
        </p:txBody>
      </p:sp>
      <p:graphicFrame>
        <p:nvGraphicFramePr>
          <p:cNvPr id="4" name="Table 2"/>
          <p:cNvGraphicFramePr>
            <a:graphicFrameLocks noGrp="1"/>
          </p:cNvGraphicFramePr>
          <p:nvPr>
            <p:extLst>
              <p:ext uri="{D42A27DB-BD31-4B8C-83A1-F6EECF244321}">
                <p14:modId xmlns:p14="http://schemas.microsoft.com/office/powerpoint/2010/main" val="210842747"/>
              </p:ext>
            </p:extLst>
          </p:nvPr>
        </p:nvGraphicFramePr>
        <p:xfrm>
          <a:off x="257174" y="1542547"/>
          <a:ext cx="8620126" cy="4328864"/>
        </p:xfrm>
        <a:graphic>
          <a:graphicData uri="http://schemas.openxmlformats.org/drawingml/2006/table">
            <a:tbl>
              <a:tblPr firstRow="1" bandRow="1">
                <a:tableStyleId>{D27102A9-8310-4765-A935-A1911B00CA55}</a:tableStyleId>
              </a:tblPr>
              <a:tblGrid>
                <a:gridCol w="545432"/>
                <a:gridCol w="2782806"/>
                <a:gridCol w="4757898"/>
                <a:gridCol w="533990"/>
              </a:tblGrid>
              <a:tr h="1459341">
                <a:tc rowSpan="3">
                  <a:txBody>
                    <a:bodyPr/>
                    <a:lstStyle/>
                    <a:p>
                      <a:pPr algn="ctr"/>
                      <a:r>
                        <a:rPr lang="en-CA" sz="1800" b="1" dirty="0" smtClean="0">
                          <a:solidFill>
                            <a:schemeClr val="bg2"/>
                          </a:solidFill>
                        </a:rPr>
                        <a:t>Conventional</a:t>
                      </a:r>
                      <a:r>
                        <a:rPr lang="en-CA" sz="1800" b="1" baseline="0" dirty="0" smtClean="0">
                          <a:solidFill>
                            <a:schemeClr val="bg2"/>
                          </a:solidFill>
                        </a:rPr>
                        <a:t> Wisdom </a:t>
                      </a:r>
                      <a:endParaRPr lang="en-CA" sz="1800" b="1" dirty="0">
                        <a:solidFill>
                          <a:schemeClr val="bg2"/>
                        </a:solidFill>
                      </a:endParaRPr>
                    </a:p>
                  </a:txBody>
                  <a:tcPr vert="vert270"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accent2"/>
                    </a:solidFill>
                  </a:tcPr>
                </a:tc>
                <a:tc>
                  <a:txBody>
                    <a:bodyPr/>
                    <a:lstStyle/>
                    <a:p>
                      <a:pPr marL="0" marR="0" indent="0" algn="ctr"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CA" sz="1200" b="0" dirty="0" smtClean="0"/>
                        <a:t>Service</a:t>
                      </a:r>
                      <a:r>
                        <a:rPr lang="en-CA" sz="1200" b="0" baseline="0" dirty="0" smtClean="0"/>
                        <a:t> portfolios are not well suited to implement in smaller organizations.</a:t>
                      </a:r>
                      <a:endParaRPr lang="en-CA" sz="1200" b="0" dirty="0" smtClean="0"/>
                    </a:p>
                    <a:p>
                      <a:pPr marL="0" indent="0" algn="ctr">
                        <a:spcAft>
                          <a:spcPts val="600"/>
                        </a:spcAft>
                        <a:buFont typeface="Arial" panose="020B0604020202020204" pitchFamily="34" charset="0"/>
                        <a:buNone/>
                      </a:pPr>
                      <a:endParaRPr lang="en-CA" sz="1200" b="0" baseline="0" dirty="0" smtClean="0"/>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2F2F2"/>
                    </a:solidFill>
                  </a:tcPr>
                </a:tc>
                <a:tc>
                  <a:txBody>
                    <a:bodyPr/>
                    <a:lstStyle/>
                    <a:p>
                      <a:pPr marL="0" indent="0" algn="ctr">
                        <a:buFont typeface="Arial" panose="020B0604020202020204" pitchFamily="34" charset="0"/>
                        <a:buNone/>
                      </a:pPr>
                      <a:r>
                        <a:rPr lang="en-CA" sz="1200" b="1" i="1" dirty="0" smtClean="0">
                          <a:solidFill>
                            <a:srgbClr val="2576B7"/>
                          </a:solidFill>
                        </a:rPr>
                        <a:t>Size does</a:t>
                      </a:r>
                      <a:r>
                        <a:rPr lang="en-CA" sz="1200" b="1" i="1" baseline="0" dirty="0" smtClean="0">
                          <a:solidFill>
                            <a:srgbClr val="2576B7"/>
                          </a:solidFill>
                        </a:rPr>
                        <a:t> not limit implementation of the service portfolio; the main requirement is maturity and service stability.</a:t>
                      </a:r>
                    </a:p>
                    <a:p>
                      <a:pPr marL="0" indent="0" algn="ctr">
                        <a:buFont typeface="Arial" panose="020B0604020202020204" pitchFamily="34" charset="0"/>
                        <a:buNone/>
                      </a:pPr>
                      <a:endParaRPr lang="en-CA" sz="600" b="0" baseline="0" dirty="0" smtClean="0"/>
                    </a:p>
                    <a:p>
                      <a:pPr marL="0" indent="0" algn="ctr">
                        <a:buFont typeface="Arial" panose="020B0604020202020204" pitchFamily="34" charset="0"/>
                        <a:buNone/>
                      </a:pPr>
                      <a:r>
                        <a:rPr lang="en-CA" sz="1200" b="0" baseline="0" dirty="0" smtClean="0"/>
                        <a:t>All organizations will gain value and insight from an active understanding of the value proposition of their services. </a:t>
                      </a:r>
                      <a:endParaRPr lang="en-CA" sz="1200" b="0" dirty="0" smtClean="0"/>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2F2F2"/>
                    </a:solidFill>
                  </a:tcPr>
                </a:tc>
                <a:tc rowSpan="3">
                  <a:txBody>
                    <a:bodyPr/>
                    <a:lstStyle/>
                    <a:p>
                      <a:pPr algn="ctr"/>
                      <a:r>
                        <a:rPr lang="en-CA" sz="1800" b="1" dirty="0" smtClean="0">
                          <a:solidFill>
                            <a:schemeClr val="bg2"/>
                          </a:solidFill>
                        </a:rPr>
                        <a:t>Info-Tech</a:t>
                      </a:r>
                      <a:r>
                        <a:rPr lang="en-CA" sz="1800" b="1" baseline="0" dirty="0" smtClean="0">
                          <a:solidFill>
                            <a:schemeClr val="bg2"/>
                          </a:solidFill>
                        </a:rPr>
                        <a:t> Perspective</a:t>
                      </a:r>
                      <a:endParaRPr lang="en-CA" sz="1800" b="1" dirty="0">
                        <a:solidFill>
                          <a:schemeClr val="bg2"/>
                        </a:solidFill>
                      </a:endParaRPr>
                    </a:p>
                  </a:txBody>
                  <a:tcPr vert="vert">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accent2"/>
                    </a:solidFill>
                  </a:tcPr>
                </a:tc>
              </a:tr>
              <a:tr h="1647936">
                <a:tc vMerge="1">
                  <a:txBody>
                    <a:bodyPr/>
                    <a:lstStyle/>
                    <a:p>
                      <a:pPr algn="ctr"/>
                      <a:endParaRPr lang="en-CA" sz="1200" b="1" dirty="0">
                        <a:solidFill>
                          <a:schemeClr val="bg2"/>
                        </a:solidFill>
                      </a:endParaRPr>
                    </a:p>
                  </a:txBody>
                  <a:tcPr vert="vert270">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accent2"/>
                    </a:solidFill>
                  </a:tcPr>
                </a:tc>
                <a:tc>
                  <a:txBody>
                    <a:bodyPr/>
                    <a:lstStyle/>
                    <a:p>
                      <a:pPr marL="0" marR="0" indent="0" algn="ctr"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CA" sz="1200" b="0" dirty="0" smtClean="0"/>
                        <a:t>The effort to establish a service portfolio is too difficult.</a:t>
                      </a:r>
                    </a:p>
                    <a:p>
                      <a:pPr marL="0" indent="0" algn="ctr">
                        <a:spcAft>
                          <a:spcPts val="600"/>
                        </a:spcAft>
                        <a:buFont typeface="Arial" panose="020B0604020202020204" pitchFamily="34" charset="0"/>
                        <a:buNone/>
                      </a:pPr>
                      <a:endParaRPr lang="en-CA" sz="1200" b="0" dirty="0" smtClean="0"/>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2F2F2"/>
                    </a:solidFill>
                  </a:tcPr>
                </a:tc>
                <a:tc>
                  <a:txBody>
                    <a:bodyPr/>
                    <a:lstStyle/>
                    <a:p>
                      <a:pPr marL="0" indent="0" algn="ctr">
                        <a:buFont typeface="Arial" panose="020B0604020202020204" pitchFamily="34" charset="0"/>
                        <a:buNone/>
                      </a:pPr>
                      <a:r>
                        <a:rPr lang="en-CA" sz="1200" b="1" i="1" dirty="0" smtClean="0">
                          <a:solidFill>
                            <a:srgbClr val="2576B7"/>
                          </a:solidFill>
                        </a:rPr>
                        <a:t>While medium effort</a:t>
                      </a:r>
                      <a:r>
                        <a:rPr lang="en-CA" sz="1200" b="1" i="1" baseline="0" dirty="0" smtClean="0">
                          <a:solidFill>
                            <a:srgbClr val="2576B7"/>
                          </a:solidFill>
                        </a:rPr>
                        <a:t> is required, this is a mature high-reward process that can drive your business forward.</a:t>
                      </a:r>
                    </a:p>
                    <a:p>
                      <a:pPr marL="0" indent="0" algn="ctr">
                        <a:buFont typeface="Arial" panose="020B0604020202020204" pitchFamily="34" charset="0"/>
                        <a:buNone/>
                      </a:pPr>
                      <a:endParaRPr lang="en-CA" sz="600" b="0" baseline="0" dirty="0" smtClean="0"/>
                    </a:p>
                    <a:p>
                      <a:pPr marL="0" indent="0" algn="ctr">
                        <a:buFont typeface="Arial" panose="020B0604020202020204" pitchFamily="34" charset="0"/>
                        <a:buNone/>
                      </a:pPr>
                      <a:r>
                        <a:rPr lang="en-CA" sz="1200" b="0" baseline="0" dirty="0" smtClean="0"/>
                        <a:t>The value assessment and portfolio approach reduces your up-front effort so that you will realize the benefit sooner.</a:t>
                      </a:r>
                      <a:endParaRPr lang="en-CA" sz="1200" b="0" dirty="0"/>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2F2F2"/>
                    </a:solidFill>
                  </a:tcPr>
                </a:tc>
                <a:tc vMerge="1">
                  <a:txBody>
                    <a:bodyPr/>
                    <a:lstStyle/>
                    <a:p>
                      <a:pPr algn="ctr"/>
                      <a:endParaRPr lang="en-CA" sz="1200" b="1" dirty="0">
                        <a:solidFill>
                          <a:schemeClr val="bg2"/>
                        </a:solidFill>
                      </a:endParaRPr>
                    </a:p>
                  </a:txBody>
                  <a:tcPr vert="vert">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accent2"/>
                    </a:solidFill>
                  </a:tcPr>
                </a:tc>
              </a:tr>
              <a:tr h="1221587">
                <a:tc vMerge="1">
                  <a:txBody>
                    <a:bodyPr/>
                    <a:lstStyle/>
                    <a:p>
                      <a:pPr algn="ctr"/>
                      <a:endParaRPr lang="en-CA" sz="1200" b="1" dirty="0">
                        <a:solidFill>
                          <a:schemeClr val="bg2"/>
                        </a:solidFill>
                      </a:endParaRPr>
                    </a:p>
                  </a:txBody>
                  <a:tcPr vert="vert270">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accent2"/>
                    </a:solidFill>
                  </a:tcPr>
                </a:tc>
                <a:tc>
                  <a:txBody>
                    <a:bodyPr/>
                    <a:lstStyle/>
                    <a:p>
                      <a:pPr marL="0" marR="0" indent="0" algn="ctr"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CA" sz="1200" b="0" dirty="0" smtClean="0"/>
                        <a:t>Value assessment is the same as</a:t>
                      </a:r>
                      <a:r>
                        <a:rPr lang="en-CA" sz="1200" b="0" baseline="0" dirty="0" smtClean="0"/>
                        <a:t> application rationalization.</a:t>
                      </a:r>
                      <a:endParaRPr lang="en-CA" sz="1200" b="0" dirty="0" smtClean="0"/>
                    </a:p>
                    <a:p>
                      <a:pPr marL="0" marR="0" indent="0" algn="ctr"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endParaRPr lang="en-CA" sz="1200" b="0" baseline="0" dirty="0" smtClean="0"/>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2F2F2"/>
                    </a:solidFill>
                  </a:tcPr>
                </a:tc>
                <a:tc>
                  <a:txBody>
                    <a:bodyPr/>
                    <a:lstStyle/>
                    <a:p>
                      <a:pPr marL="0" indent="0" algn="ctr">
                        <a:buFont typeface="Arial" panose="020B0604020202020204" pitchFamily="34" charset="0"/>
                        <a:buNone/>
                      </a:pPr>
                      <a:r>
                        <a:rPr lang="en-CA" sz="1200" b="1" i="1" dirty="0" smtClean="0">
                          <a:solidFill>
                            <a:srgbClr val="2576B7"/>
                          </a:solidFill>
                        </a:rPr>
                        <a:t>The</a:t>
                      </a:r>
                      <a:r>
                        <a:rPr lang="en-CA" sz="1200" b="1" i="1" baseline="0" dirty="0" smtClean="0">
                          <a:solidFill>
                            <a:srgbClr val="2576B7"/>
                          </a:solidFill>
                        </a:rPr>
                        <a:t> s</a:t>
                      </a:r>
                      <a:r>
                        <a:rPr lang="en-CA" sz="1200" b="1" i="1" dirty="0" smtClean="0">
                          <a:solidFill>
                            <a:srgbClr val="2576B7"/>
                          </a:solidFill>
                        </a:rPr>
                        <a:t>ervice</a:t>
                      </a:r>
                      <a:r>
                        <a:rPr lang="en-CA" sz="1200" b="1" i="1" baseline="0" dirty="0" smtClean="0">
                          <a:solidFill>
                            <a:srgbClr val="2576B7"/>
                          </a:solidFill>
                        </a:rPr>
                        <a:t> portfolio is always driven from an outside-in perspective of services and business outcomes. </a:t>
                      </a:r>
                    </a:p>
                    <a:p>
                      <a:pPr marL="0" indent="0" algn="ctr">
                        <a:buFont typeface="Arial" panose="020B0604020202020204" pitchFamily="34" charset="0"/>
                        <a:buNone/>
                      </a:pPr>
                      <a:endParaRPr lang="en-CA" sz="600" b="0" baseline="0" dirty="0" smtClean="0"/>
                    </a:p>
                    <a:p>
                      <a:pPr marL="0" indent="0" algn="ctr">
                        <a:buFont typeface="Arial" panose="020B0604020202020204" pitchFamily="34" charset="0"/>
                        <a:buNone/>
                      </a:pPr>
                      <a:r>
                        <a:rPr lang="en-CA" sz="1200" b="0" baseline="0" dirty="0" smtClean="0"/>
                        <a:t>It looks at services and related outcomes across their lifecycle, beyond simply the applications or technology that are used.</a:t>
                      </a:r>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2F2F2"/>
                    </a:solidFill>
                  </a:tcPr>
                </a:tc>
                <a:tc vMerge="1">
                  <a:txBody>
                    <a:bodyPr/>
                    <a:lstStyle/>
                    <a:p>
                      <a:pPr algn="ctr"/>
                      <a:endParaRPr lang="en-CA" sz="1200" b="1" dirty="0">
                        <a:solidFill>
                          <a:schemeClr val="bg2"/>
                        </a:solidFill>
                      </a:endParaRPr>
                    </a:p>
                  </a:txBody>
                  <a:tcPr vert="vert">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accent2"/>
                    </a:solidFill>
                  </a:tcPr>
                </a:tc>
              </a:tr>
            </a:tbl>
          </a:graphicData>
        </a:graphic>
      </p:graphicFrame>
    </p:spTree>
    <p:extLst>
      <p:ext uri="{BB962C8B-B14F-4D97-AF65-F5344CB8AC3E}">
        <p14:creationId xmlns:p14="http://schemas.microsoft.com/office/powerpoint/2010/main" val="38544018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CA" dirty="0" smtClean="0"/>
              <a:t>Don’t let conventional wisdom become your roadblock</a:t>
            </a:r>
            <a:endParaRPr lang="en-CA" dirty="0"/>
          </a:p>
        </p:txBody>
      </p:sp>
      <p:graphicFrame>
        <p:nvGraphicFramePr>
          <p:cNvPr id="4" name="Table 2"/>
          <p:cNvGraphicFramePr>
            <a:graphicFrameLocks noGrp="1"/>
          </p:cNvGraphicFramePr>
          <p:nvPr>
            <p:extLst>
              <p:ext uri="{D42A27DB-BD31-4B8C-83A1-F6EECF244321}">
                <p14:modId xmlns:p14="http://schemas.microsoft.com/office/powerpoint/2010/main" val="3451646190"/>
              </p:ext>
            </p:extLst>
          </p:nvPr>
        </p:nvGraphicFramePr>
        <p:xfrm>
          <a:off x="257174" y="1542549"/>
          <a:ext cx="8620126" cy="4413083"/>
        </p:xfrm>
        <a:graphic>
          <a:graphicData uri="http://schemas.openxmlformats.org/drawingml/2006/table">
            <a:tbl>
              <a:tblPr firstRow="1" bandRow="1">
                <a:tableStyleId>{D27102A9-8310-4765-A935-A1911B00CA55}</a:tableStyleId>
              </a:tblPr>
              <a:tblGrid>
                <a:gridCol w="545432"/>
                <a:gridCol w="2782806"/>
                <a:gridCol w="4757898"/>
                <a:gridCol w="533990"/>
              </a:tblGrid>
              <a:tr h="1349675">
                <a:tc rowSpan="3">
                  <a:txBody>
                    <a:bodyPr/>
                    <a:lstStyle/>
                    <a:p>
                      <a:pPr algn="ctr"/>
                      <a:r>
                        <a:rPr lang="en-CA" sz="1800" b="1" dirty="0" smtClean="0">
                          <a:solidFill>
                            <a:schemeClr val="bg2"/>
                          </a:solidFill>
                        </a:rPr>
                        <a:t>Conventional</a:t>
                      </a:r>
                      <a:r>
                        <a:rPr lang="en-CA" sz="1800" b="1" baseline="0" dirty="0" smtClean="0">
                          <a:solidFill>
                            <a:schemeClr val="bg2"/>
                          </a:solidFill>
                        </a:rPr>
                        <a:t> Wisdom </a:t>
                      </a:r>
                      <a:endParaRPr lang="en-CA" sz="1800" b="1" dirty="0">
                        <a:solidFill>
                          <a:schemeClr val="bg2"/>
                        </a:solidFill>
                      </a:endParaRPr>
                    </a:p>
                  </a:txBody>
                  <a:tcPr vert="vert270"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accent2"/>
                    </a:solidFill>
                  </a:tcPr>
                </a:tc>
                <a:tc>
                  <a:txBody>
                    <a:bodyPr/>
                    <a:lstStyle/>
                    <a:p>
                      <a:pPr marL="0" marR="0" indent="0" algn="ctr"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CA" sz="1200" b="0" dirty="0" smtClean="0"/>
                        <a:t>Only cost</a:t>
                      </a:r>
                      <a:r>
                        <a:rPr lang="en-CA" sz="1200" b="0" baseline="0" dirty="0" smtClean="0"/>
                        <a:t> reduction matters. </a:t>
                      </a:r>
                      <a:endParaRPr lang="en-CA" sz="1200" b="0" dirty="0" smtClean="0"/>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2F2F2"/>
                    </a:solidFill>
                  </a:tcPr>
                </a:tc>
                <a:tc>
                  <a:txBody>
                    <a:bodyPr/>
                    <a:lstStyle/>
                    <a:p>
                      <a:pPr marL="0" indent="0" algn="ctr">
                        <a:buFont typeface="Arial" panose="020B0604020202020204" pitchFamily="34" charset="0"/>
                        <a:buNone/>
                      </a:pPr>
                      <a:r>
                        <a:rPr lang="en-CA" sz="1200" b="1" i="1" dirty="0" smtClean="0">
                          <a:solidFill>
                            <a:srgbClr val="2576B7"/>
                          </a:solidFill>
                        </a:rPr>
                        <a:t>There are many factors</a:t>
                      </a:r>
                      <a:r>
                        <a:rPr lang="en-CA" sz="1200" b="1" i="1" baseline="0" dirty="0" smtClean="0">
                          <a:solidFill>
                            <a:srgbClr val="2576B7"/>
                          </a:solidFill>
                        </a:rPr>
                        <a:t> other than cost and revenue that drive the value of a service.</a:t>
                      </a:r>
                    </a:p>
                    <a:p>
                      <a:pPr marL="0" indent="0" algn="ctr">
                        <a:buFont typeface="Arial" panose="020B0604020202020204" pitchFamily="34" charset="0"/>
                        <a:buNone/>
                      </a:pPr>
                      <a:endParaRPr lang="en-CA" sz="600" b="0" baseline="0" dirty="0" smtClean="0"/>
                    </a:p>
                    <a:p>
                      <a:pPr marL="0" indent="0" algn="ctr">
                        <a:buFont typeface="Arial" panose="020B0604020202020204" pitchFamily="34" charset="0"/>
                        <a:buNone/>
                      </a:pPr>
                      <a:r>
                        <a:rPr lang="en-CA" sz="1200" b="0" baseline="0" dirty="0" smtClean="0"/>
                        <a:t>When you assess the value of your services and initiatives, include criteria based on quality and risk in combination with financial impact, in order to make holistic, consistent, and organization-specific decisions.</a:t>
                      </a:r>
                      <a:endParaRPr lang="en-CA" sz="1200" b="0" dirty="0" smtClean="0"/>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2F2F2"/>
                    </a:solidFill>
                  </a:tcPr>
                </a:tc>
                <a:tc rowSpan="3">
                  <a:txBody>
                    <a:bodyPr/>
                    <a:lstStyle/>
                    <a:p>
                      <a:pPr algn="ctr"/>
                      <a:r>
                        <a:rPr lang="en-CA" sz="1800" b="1" dirty="0" smtClean="0">
                          <a:solidFill>
                            <a:schemeClr val="bg2"/>
                          </a:solidFill>
                        </a:rPr>
                        <a:t>Info-Tech</a:t>
                      </a:r>
                      <a:r>
                        <a:rPr lang="en-CA" sz="1800" b="1" baseline="0" dirty="0" smtClean="0">
                          <a:solidFill>
                            <a:schemeClr val="bg2"/>
                          </a:solidFill>
                        </a:rPr>
                        <a:t> Perspective</a:t>
                      </a:r>
                      <a:endParaRPr lang="en-CA" sz="1800" b="1" dirty="0">
                        <a:solidFill>
                          <a:schemeClr val="bg2"/>
                        </a:solidFill>
                      </a:endParaRPr>
                    </a:p>
                  </a:txBody>
                  <a:tcPr vert="vert">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accent2"/>
                    </a:solidFill>
                  </a:tcPr>
                </a:tc>
              </a:tr>
              <a:tr h="1517274">
                <a:tc vMerge="1">
                  <a:txBody>
                    <a:bodyPr/>
                    <a:lstStyle/>
                    <a:p>
                      <a:pPr algn="ctr"/>
                      <a:endParaRPr lang="en-CA" sz="1200" b="1" dirty="0">
                        <a:solidFill>
                          <a:schemeClr val="bg2"/>
                        </a:solidFill>
                      </a:endParaRPr>
                    </a:p>
                  </a:txBody>
                  <a:tcPr vert="vert270">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accent2"/>
                    </a:solidFill>
                  </a:tcPr>
                </a:tc>
                <a:tc>
                  <a:txBody>
                    <a:bodyPr/>
                    <a:lstStyle/>
                    <a:p>
                      <a:pPr marL="0" marR="0" indent="0" algn="ctr" defTabSz="9144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CA" sz="1200" b="0" dirty="0" smtClean="0"/>
                        <a:t>To add a service, something else has to be removed.</a:t>
                      </a:r>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2F2F2"/>
                    </a:solidFill>
                  </a:tcPr>
                </a:tc>
                <a:tc>
                  <a:txBody>
                    <a:bodyPr/>
                    <a:lstStyle/>
                    <a:p>
                      <a:pPr marL="0" indent="0" algn="ctr">
                        <a:buFont typeface="Arial" panose="020B0604020202020204" pitchFamily="34" charset="0"/>
                        <a:buNone/>
                      </a:pPr>
                      <a:r>
                        <a:rPr lang="en-CA" sz="1200" b="1" i="1" dirty="0" smtClean="0">
                          <a:solidFill>
                            <a:srgbClr val="2576B7"/>
                          </a:solidFill>
                        </a:rPr>
                        <a:t>This can be true in terms of work that can be performed during a particular fiscal year but not in service valuation. </a:t>
                      </a:r>
                    </a:p>
                    <a:p>
                      <a:pPr marL="0" indent="0" algn="ctr">
                        <a:buFont typeface="Arial" panose="020B0604020202020204" pitchFamily="34" charset="0"/>
                        <a:buNone/>
                      </a:pPr>
                      <a:endParaRPr lang="en-CA" sz="600" b="1" i="1" dirty="0" smtClean="0">
                        <a:solidFill>
                          <a:srgbClr val="2576B7"/>
                        </a:solidFill>
                      </a:endParaRPr>
                    </a:p>
                    <a:p>
                      <a:pPr marL="0" indent="0" algn="ctr">
                        <a:buFont typeface="Arial" panose="020B0604020202020204" pitchFamily="34" charset="0"/>
                        <a:buNone/>
                      </a:pPr>
                      <a:r>
                        <a:rPr lang="en-CA" sz="1200" b="0" i="0" dirty="0" smtClean="0">
                          <a:solidFill>
                            <a:schemeClr val="tx1"/>
                          </a:solidFill>
                        </a:rPr>
                        <a:t>Structured value assessment through the service portfolio drives decision</a:t>
                      </a:r>
                      <a:r>
                        <a:rPr lang="en-CA" sz="1200" b="0" i="0" baseline="0" dirty="0" smtClean="0">
                          <a:solidFill>
                            <a:schemeClr val="tx1"/>
                          </a:solidFill>
                        </a:rPr>
                        <a:t> </a:t>
                      </a:r>
                      <a:r>
                        <a:rPr lang="en-CA" sz="1200" b="0" i="0" dirty="0" smtClean="0">
                          <a:solidFill>
                            <a:schemeClr val="tx1"/>
                          </a:solidFill>
                        </a:rPr>
                        <a:t>making without pre-existing expectation and expands your options.</a:t>
                      </a:r>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2F2F2"/>
                    </a:solidFill>
                  </a:tcPr>
                </a:tc>
                <a:tc vMerge="1">
                  <a:txBody>
                    <a:bodyPr/>
                    <a:lstStyle/>
                    <a:p>
                      <a:pPr algn="ctr"/>
                      <a:endParaRPr lang="en-CA" sz="1200" b="1" dirty="0">
                        <a:solidFill>
                          <a:schemeClr val="bg2"/>
                        </a:solidFill>
                      </a:endParaRPr>
                    </a:p>
                  </a:txBody>
                  <a:tcPr vert="vert">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chemeClr val="accent2"/>
                    </a:solidFill>
                  </a:tcPr>
                </a:tc>
              </a:tr>
              <a:tr h="1546134">
                <a:tc vMerge="1">
                  <a:txBody>
                    <a:bodyPr/>
                    <a:lstStyle/>
                    <a:p>
                      <a:endParaRPr lang="en-CA"/>
                    </a:p>
                  </a:txBody>
                  <a:tcPr/>
                </a:tc>
                <a:tc>
                  <a:txBody>
                    <a:bodyPr/>
                    <a:lstStyle/>
                    <a:p>
                      <a:pPr algn="ctr"/>
                      <a:r>
                        <a:rPr lang="en-CA" sz="1200" dirty="0" smtClean="0"/>
                        <a:t>Enterprise services are utilities.</a:t>
                      </a:r>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2F2F2"/>
                    </a:solidFill>
                  </a:tcPr>
                </a:tc>
                <a:tc>
                  <a:txBody>
                    <a:bodyPr/>
                    <a:lstStyle/>
                    <a:p>
                      <a:pPr marL="0" indent="0" algn="ctr">
                        <a:buFont typeface="Arial" panose="020B0604020202020204" pitchFamily="34" charset="0"/>
                        <a:buNone/>
                      </a:pPr>
                      <a:r>
                        <a:rPr lang="en-CA" sz="1200" b="1" i="1" dirty="0" smtClean="0">
                          <a:solidFill>
                            <a:srgbClr val="2576B7"/>
                          </a:solidFill>
                        </a:rPr>
                        <a:t>When assessing the value of internal</a:t>
                      </a:r>
                      <a:r>
                        <a:rPr lang="en-CA" sz="1200" b="1" i="1" baseline="0" dirty="0" smtClean="0">
                          <a:solidFill>
                            <a:srgbClr val="2576B7"/>
                          </a:solidFill>
                        </a:rPr>
                        <a:t> services like email, their use in supporting or enabling critical business outcomes needs to be understood.</a:t>
                      </a:r>
                    </a:p>
                    <a:p>
                      <a:pPr marL="0" indent="0" algn="ctr">
                        <a:buFont typeface="Arial" panose="020B0604020202020204" pitchFamily="34" charset="0"/>
                        <a:buNone/>
                      </a:pPr>
                      <a:endParaRPr lang="en-CA" sz="600" baseline="0" dirty="0" smtClean="0"/>
                    </a:p>
                    <a:p>
                      <a:pPr marL="0" indent="0" algn="ctr">
                        <a:buFont typeface="Arial" panose="020B0604020202020204" pitchFamily="34" charset="0"/>
                        <a:buNone/>
                      </a:pPr>
                      <a:r>
                        <a:rPr lang="en-CA" sz="1200" baseline="0" dirty="0" smtClean="0"/>
                        <a:t>Articulate the impact and outcome of not providing these services by developing an understanding of their </a:t>
                      </a:r>
                      <a:r>
                        <a:rPr lang="en-CA" sz="1200" b="1" i="1" baseline="0" dirty="0" smtClean="0"/>
                        <a:t>business-enabling value </a:t>
                      </a:r>
                      <a:r>
                        <a:rPr lang="en-CA" sz="1200" baseline="0" dirty="0" smtClean="0"/>
                        <a:t>using the service portfolio.</a:t>
                      </a:r>
                    </a:p>
                  </a:txBody>
                  <a:tcPr anchor="ctr">
                    <a:lnL w="28575" cap="flat" cmpd="sng" algn="ctr">
                      <a:solidFill>
                        <a:schemeClr val="bg2"/>
                      </a:solidFill>
                      <a:prstDash val="solid"/>
                      <a:round/>
                      <a:headEnd type="none" w="med" len="med"/>
                      <a:tailEnd type="none" w="med" len="med"/>
                    </a:lnL>
                    <a:lnR w="28575" cap="flat" cmpd="sng" algn="ctr">
                      <a:solidFill>
                        <a:schemeClr val="bg2"/>
                      </a:solidFill>
                      <a:prstDash val="solid"/>
                      <a:round/>
                      <a:headEnd type="none" w="med" len="med"/>
                      <a:tailEnd type="none" w="med" len="med"/>
                    </a:lnR>
                    <a:lnT w="28575" cap="flat" cmpd="sng" algn="ctr">
                      <a:solidFill>
                        <a:schemeClr val="bg2"/>
                      </a:solidFill>
                      <a:prstDash val="solid"/>
                      <a:round/>
                      <a:headEnd type="none" w="med" len="med"/>
                      <a:tailEnd type="none" w="med" len="med"/>
                    </a:lnT>
                    <a:lnB w="28575" cap="flat" cmpd="sng" algn="ctr">
                      <a:solidFill>
                        <a:schemeClr val="bg2"/>
                      </a:solidFill>
                      <a:prstDash val="solid"/>
                      <a:round/>
                      <a:headEnd type="none" w="med" len="med"/>
                      <a:tailEnd type="none" w="med" len="med"/>
                    </a:lnB>
                    <a:solidFill>
                      <a:srgbClr val="F2F2F2"/>
                    </a:solidFill>
                  </a:tcPr>
                </a:tc>
                <a:tc vMerge="1">
                  <a:txBody>
                    <a:bodyPr/>
                    <a:lstStyle/>
                    <a:p>
                      <a:endParaRPr lang="en-CA"/>
                    </a:p>
                  </a:txBody>
                  <a:tcPr/>
                </a:tc>
              </a:tr>
            </a:tbl>
          </a:graphicData>
        </a:graphic>
      </p:graphicFrame>
    </p:spTree>
    <p:extLst>
      <p:ext uri="{BB962C8B-B14F-4D97-AF65-F5344CB8AC3E}">
        <p14:creationId xmlns:p14="http://schemas.microsoft.com/office/powerpoint/2010/main" val="5232837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Establish your credibility with </a:t>
            </a:r>
            <a:r>
              <a:rPr lang="en-CA" dirty="0"/>
              <a:t>the business before implementing </a:t>
            </a:r>
            <a:r>
              <a:rPr lang="en-CA" dirty="0" smtClean="0"/>
              <a:t>service portfolio management</a:t>
            </a:r>
            <a:endParaRPr lang="en-CA" dirty="0"/>
          </a:p>
        </p:txBody>
      </p:sp>
      <p:sp>
        <p:nvSpPr>
          <p:cNvPr id="4" name="TextBox 3"/>
          <p:cNvSpPr txBox="1"/>
          <p:nvPr/>
        </p:nvSpPr>
        <p:spPr>
          <a:xfrm>
            <a:off x="404861" y="5745770"/>
            <a:ext cx="8368542" cy="292388"/>
          </a:xfrm>
          <a:prstGeom prst="rect">
            <a:avLst/>
          </a:prstGeom>
        </p:spPr>
        <p:txBody>
          <a:bodyPr wrap="square" rtlCol="0">
            <a:spAutoFit/>
          </a:bodyPr>
          <a:lstStyle/>
          <a:p>
            <a:pPr algn="ctr"/>
            <a:r>
              <a:rPr lang="en-CA" sz="1300" b="1" dirty="0"/>
              <a:t>Preferably, the organization should </a:t>
            </a:r>
            <a:r>
              <a:rPr lang="en-CA" sz="1300" b="1" dirty="0" smtClean="0"/>
              <a:t>also </a:t>
            </a:r>
            <a:r>
              <a:rPr lang="en-CA" sz="1300" b="1" dirty="0"/>
              <a:t>have </a:t>
            </a:r>
            <a:r>
              <a:rPr lang="en-CA" sz="1300" b="1" dirty="0" smtClean="0"/>
              <a:t>an active, maintained </a:t>
            </a:r>
            <a:r>
              <a:rPr lang="en-CA" sz="1300" b="1" dirty="0"/>
              <a:t>service catalog in </a:t>
            </a:r>
            <a:r>
              <a:rPr lang="en-CA" sz="1300" b="1" dirty="0" smtClean="0"/>
              <a:t>place.</a:t>
            </a:r>
            <a:endParaRPr lang="en-CA" b="1" i="1" dirty="0"/>
          </a:p>
        </p:txBody>
      </p:sp>
      <p:sp>
        <p:nvSpPr>
          <p:cNvPr id="5" name="TextBox 4"/>
          <p:cNvSpPr txBox="1"/>
          <p:nvPr/>
        </p:nvSpPr>
        <p:spPr>
          <a:xfrm>
            <a:off x="404089" y="1273797"/>
            <a:ext cx="8473210" cy="1338828"/>
          </a:xfrm>
          <a:prstGeom prst="rect">
            <a:avLst/>
          </a:prstGeom>
        </p:spPr>
        <p:txBody>
          <a:bodyPr wrap="square" rtlCol="0">
            <a:spAutoFit/>
          </a:bodyPr>
          <a:lstStyle/>
          <a:p>
            <a:r>
              <a:rPr lang="en-CA" sz="1500" b="1" dirty="0"/>
              <a:t>Consistent operational excellence is the foundation upon which strategic partnership and innovation are built. </a:t>
            </a:r>
            <a:r>
              <a:rPr lang="en-CA" sz="1500" b="1" dirty="0" smtClean="0"/>
              <a:t>No </a:t>
            </a:r>
            <a:r>
              <a:rPr lang="en-CA" sz="1500" b="1" dirty="0"/>
              <a:t>one will trust you to lead until you have your operational house in order.</a:t>
            </a:r>
            <a:endParaRPr lang="en-CA" b="1" i="1" dirty="0" smtClean="0"/>
          </a:p>
          <a:p>
            <a:endParaRPr lang="en-CA" b="1" i="1" dirty="0"/>
          </a:p>
          <a:p>
            <a:endParaRPr lang="en-CA" b="1" i="1" dirty="0" smtClean="0"/>
          </a:p>
        </p:txBody>
      </p:sp>
      <p:sp>
        <p:nvSpPr>
          <p:cNvPr id="6" name="Rectangle 10"/>
          <p:cNvSpPr/>
          <p:nvPr/>
        </p:nvSpPr>
        <p:spPr>
          <a:xfrm>
            <a:off x="2675163" y="2576427"/>
            <a:ext cx="3827939" cy="2582995"/>
          </a:xfrm>
          <a:prstGeom prst="rect">
            <a:avLst/>
          </a:prstGeom>
          <a:solidFill>
            <a:schemeClr val="bg1">
              <a:lumMod val="95000"/>
            </a:schemeClr>
          </a:solidFill>
          <a:ln w="6350" cap="flat" cmpd="sng" algn="ctr">
            <a:noFill/>
            <a:prstDash val="solid"/>
            <a:miter lim="800000"/>
          </a:ln>
          <a:effectLst>
            <a:outerShdw blurRad="12700" dir="2700000" algn="ctr" rotWithShape="0">
              <a:srgbClr val="000000">
                <a:alpha val="2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prstClr val="black"/>
              </a:solidFill>
              <a:effectLst/>
              <a:uLnTx/>
              <a:uFillTx/>
              <a:latin typeface="Calibri" panose="020F0502020204030204"/>
              <a:ea typeface="+mn-ea"/>
              <a:cs typeface="+mn-cs"/>
            </a:endParaRPr>
          </a:p>
        </p:txBody>
      </p:sp>
      <p:sp>
        <p:nvSpPr>
          <p:cNvPr id="7" name="Rounded Rectangle 11"/>
          <p:cNvSpPr/>
          <p:nvPr/>
        </p:nvSpPr>
        <p:spPr>
          <a:xfrm>
            <a:off x="1441961" y="4162638"/>
            <a:ext cx="1850355" cy="1179236"/>
          </a:xfrm>
          <a:prstGeom prst="roundRect">
            <a:avLst/>
          </a:prstGeom>
          <a:solidFill>
            <a:srgbClr val="D6D6D6"/>
          </a:solidFill>
          <a:ln w="6350" cap="flat" cmpd="sng" algn="ctr">
            <a:noFill/>
            <a:prstDash val="solid"/>
            <a:miter lim="800000"/>
          </a:ln>
          <a:effectLst>
            <a:outerShdw blurRad="12700" dir="2700000" algn="ctr" rotWithShape="0">
              <a:srgbClr val="000000">
                <a:alpha val="2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prstClr val="black"/>
              </a:solidFill>
              <a:effectLst/>
              <a:uLnTx/>
              <a:uFillTx/>
              <a:latin typeface="Calibri" panose="020F0502020204030204"/>
              <a:ea typeface="+mn-ea"/>
              <a:cs typeface="+mn-cs"/>
            </a:endParaRPr>
          </a:p>
        </p:txBody>
      </p:sp>
      <p:sp>
        <p:nvSpPr>
          <p:cNvPr id="8" name="Rounded Rectangle 18"/>
          <p:cNvSpPr/>
          <p:nvPr/>
        </p:nvSpPr>
        <p:spPr>
          <a:xfrm>
            <a:off x="5719202" y="2344549"/>
            <a:ext cx="1850355" cy="1179236"/>
          </a:xfrm>
          <a:prstGeom prst="roundRect">
            <a:avLst/>
          </a:prstGeom>
          <a:solidFill>
            <a:schemeClr val="accent2">
              <a:lumMod val="40000"/>
              <a:lumOff val="60000"/>
            </a:schemeClr>
          </a:solidFill>
          <a:ln w="6350" cap="flat" cmpd="sng" algn="ctr">
            <a:noFill/>
            <a:prstDash val="solid"/>
            <a:miter lim="800000"/>
          </a:ln>
          <a:effectLst>
            <a:outerShdw blurRad="12700" dir="2700000" algn="ctr" rotWithShape="0">
              <a:srgbClr val="000000">
                <a:alpha val="2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prstClr val="black"/>
              </a:solidFill>
              <a:effectLst/>
              <a:uLnTx/>
              <a:uFillTx/>
              <a:latin typeface="Calibri" panose="020F0502020204030204"/>
              <a:ea typeface="+mn-ea"/>
              <a:cs typeface="+mn-cs"/>
            </a:endParaRPr>
          </a:p>
        </p:txBody>
      </p:sp>
      <p:sp>
        <p:nvSpPr>
          <p:cNvPr id="9" name="Rounded Rectangle 19"/>
          <p:cNvSpPr/>
          <p:nvPr/>
        </p:nvSpPr>
        <p:spPr>
          <a:xfrm>
            <a:off x="1385914" y="2297076"/>
            <a:ext cx="1850355" cy="1179236"/>
          </a:xfrm>
          <a:prstGeom prst="roundRect">
            <a:avLst/>
          </a:prstGeom>
          <a:solidFill>
            <a:srgbClr val="CBDBE8"/>
          </a:solidFill>
          <a:ln w="6350" cap="flat" cmpd="sng" algn="ctr">
            <a:noFill/>
            <a:prstDash val="solid"/>
            <a:miter lim="800000"/>
          </a:ln>
          <a:effectLst>
            <a:outerShdw blurRad="12700" dir="2700000" algn="ctr" rotWithShape="0">
              <a:srgbClr val="000000">
                <a:alpha val="2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1" i="0" u="none" strike="noStrike" kern="0" cap="none" spc="0" normalizeH="0" baseline="0" noProof="0" dirty="0" smtClean="0">
              <a:ln>
                <a:noFill/>
              </a:ln>
              <a:effectLst/>
              <a:uLnTx/>
              <a:uFillTx/>
              <a:ea typeface="+mn-ea"/>
              <a:cs typeface="Arial" panose="020B0604020202020204" pitchFamily="34" charset="0"/>
            </a:endParaRPr>
          </a:p>
        </p:txBody>
      </p:sp>
      <p:grpSp>
        <p:nvGrpSpPr>
          <p:cNvPr id="10" name="Group 20"/>
          <p:cNvGrpSpPr/>
          <p:nvPr/>
        </p:nvGrpSpPr>
        <p:grpSpPr>
          <a:xfrm>
            <a:off x="3456536" y="2824629"/>
            <a:ext cx="2353340" cy="1984660"/>
            <a:chOff x="4907691" y="2221122"/>
            <a:chExt cx="2075935" cy="1971948"/>
          </a:xfrm>
        </p:grpSpPr>
        <p:sp>
          <p:nvSpPr>
            <p:cNvPr id="11" name="Isosceles Triangle 21"/>
            <p:cNvSpPr/>
            <p:nvPr/>
          </p:nvSpPr>
          <p:spPr>
            <a:xfrm>
              <a:off x="4974625" y="2221122"/>
              <a:ext cx="1942069" cy="1971948"/>
            </a:xfrm>
            <a:prstGeom prst="triangle">
              <a:avLst/>
            </a:prstGeom>
            <a:solidFill>
              <a:schemeClr val="bg2">
                <a:lumMod val="50000"/>
              </a:schemeClr>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prstClr val="white"/>
                </a:solidFill>
                <a:effectLst/>
                <a:uLnTx/>
                <a:uFillTx/>
                <a:latin typeface="Calibri" panose="020F0502020204030204"/>
                <a:ea typeface="+mn-ea"/>
                <a:cs typeface="+mn-cs"/>
              </a:endParaRPr>
            </a:p>
          </p:txBody>
        </p:sp>
        <p:sp>
          <p:nvSpPr>
            <p:cNvPr id="12" name="TextBox 22"/>
            <p:cNvSpPr txBox="1"/>
            <p:nvPr/>
          </p:nvSpPr>
          <p:spPr>
            <a:xfrm>
              <a:off x="4907691" y="3245713"/>
              <a:ext cx="2075935" cy="923330"/>
            </a:xfrm>
            <a:prstGeom prst="rect">
              <a:avLst/>
            </a:prstGeom>
            <a:noFill/>
          </p:spPr>
          <p:txBody>
            <a:bodyPr wrap="square" rtlCol="0">
              <a:spAutoFit/>
            </a:bodyPr>
            <a:lstStyle/>
            <a:p>
              <a:pPr algn="ctr"/>
              <a:r>
                <a:rPr lang="en-CA" dirty="0" smtClean="0">
                  <a:solidFill>
                    <a:schemeClr val="bg1"/>
                  </a:solidFill>
                </a:rPr>
                <a:t>Service</a:t>
              </a:r>
            </a:p>
            <a:p>
              <a:pPr algn="ctr"/>
              <a:r>
                <a:rPr lang="en-CA" dirty="0" smtClean="0">
                  <a:solidFill>
                    <a:schemeClr val="bg1"/>
                  </a:solidFill>
                </a:rPr>
                <a:t> Portfolio Management</a:t>
              </a:r>
              <a:endParaRPr lang="en-CA" dirty="0">
                <a:solidFill>
                  <a:schemeClr val="bg1"/>
                </a:solidFill>
              </a:endParaRPr>
            </a:p>
          </p:txBody>
        </p:sp>
      </p:grpSp>
      <p:sp>
        <p:nvSpPr>
          <p:cNvPr id="13" name="TextBox 23"/>
          <p:cNvSpPr txBox="1"/>
          <p:nvPr/>
        </p:nvSpPr>
        <p:spPr>
          <a:xfrm>
            <a:off x="1331248" y="2584703"/>
            <a:ext cx="1883457" cy="523220"/>
          </a:xfrm>
          <a:prstGeom prst="rect">
            <a:avLst/>
          </a:prstGeom>
        </p:spPr>
        <p:txBody>
          <a:bodyPr wrap="square" rtlCol="0">
            <a:spAutoFit/>
          </a:bodyPr>
          <a:lstStyle/>
          <a:p>
            <a:pPr algn="ctr"/>
            <a:r>
              <a:rPr lang="en-CA" sz="1400" b="1" dirty="0" smtClean="0">
                <a:solidFill>
                  <a:srgbClr val="243F54"/>
                </a:solidFill>
              </a:rPr>
              <a:t>Stable IT Environment</a:t>
            </a:r>
          </a:p>
        </p:txBody>
      </p:sp>
      <p:sp>
        <p:nvSpPr>
          <p:cNvPr id="14" name="TextBox 24"/>
          <p:cNvSpPr txBox="1"/>
          <p:nvPr/>
        </p:nvSpPr>
        <p:spPr>
          <a:xfrm>
            <a:off x="6173272" y="2667593"/>
            <a:ext cx="1315303" cy="523220"/>
          </a:xfrm>
          <a:prstGeom prst="rect">
            <a:avLst/>
          </a:prstGeom>
        </p:spPr>
        <p:txBody>
          <a:bodyPr wrap="square" rtlCol="0">
            <a:spAutoFit/>
          </a:bodyPr>
          <a:lstStyle/>
          <a:p>
            <a:r>
              <a:rPr lang="en-CA" sz="1400" b="1" dirty="0" smtClean="0">
                <a:solidFill>
                  <a:srgbClr val="243F54"/>
                </a:solidFill>
              </a:rPr>
              <a:t>Proactive Thinking</a:t>
            </a:r>
          </a:p>
        </p:txBody>
      </p:sp>
      <p:sp>
        <p:nvSpPr>
          <p:cNvPr id="15" name="TextBox 25"/>
          <p:cNvSpPr txBox="1"/>
          <p:nvPr/>
        </p:nvSpPr>
        <p:spPr>
          <a:xfrm>
            <a:off x="1704017" y="4533625"/>
            <a:ext cx="1137917" cy="523220"/>
          </a:xfrm>
          <a:prstGeom prst="rect">
            <a:avLst/>
          </a:prstGeom>
        </p:spPr>
        <p:txBody>
          <a:bodyPr wrap="square" rtlCol="0">
            <a:spAutoFit/>
          </a:bodyPr>
          <a:lstStyle/>
          <a:p>
            <a:pPr algn="ctr"/>
            <a:r>
              <a:rPr lang="en-CA" sz="1400" b="1" dirty="0" smtClean="0">
                <a:solidFill>
                  <a:srgbClr val="243F54"/>
                </a:solidFill>
              </a:rPr>
              <a:t>Service Orientation</a:t>
            </a:r>
          </a:p>
        </p:txBody>
      </p:sp>
      <p:sp>
        <p:nvSpPr>
          <p:cNvPr id="16" name="Rounded Rectangle 26"/>
          <p:cNvSpPr/>
          <p:nvPr/>
        </p:nvSpPr>
        <p:spPr>
          <a:xfrm>
            <a:off x="5801853" y="4303325"/>
            <a:ext cx="1850355" cy="1179236"/>
          </a:xfrm>
          <a:prstGeom prst="roundRect">
            <a:avLst/>
          </a:prstGeom>
          <a:solidFill>
            <a:srgbClr val="E5EFF6"/>
          </a:solidFill>
          <a:ln w="6350" cap="flat" cmpd="sng" algn="ctr">
            <a:noFill/>
            <a:prstDash val="solid"/>
            <a:miter lim="800000"/>
          </a:ln>
          <a:effectLst>
            <a:outerShdw blurRad="12700" dir="2700000" algn="ctr" rotWithShape="0">
              <a:srgbClr val="000000">
                <a:alpha val="20000"/>
              </a:srgb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prstClr val="black"/>
              </a:solidFill>
              <a:effectLst/>
              <a:uLnTx/>
              <a:uFillTx/>
              <a:latin typeface="Calibri" panose="020F0502020204030204"/>
              <a:ea typeface="+mn-ea"/>
              <a:cs typeface="+mn-cs"/>
            </a:endParaRPr>
          </a:p>
        </p:txBody>
      </p:sp>
      <p:sp>
        <p:nvSpPr>
          <p:cNvPr id="17" name="TextBox 27"/>
          <p:cNvSpPr txBox="1"/>
          <p:nvPr/>
        </p:nvSpPr>
        <p:spPr>
          <a:xfrm>
            <a:off x="5813162" y="4568243"/>
            <a:ext cx="1764228" cy="738664"/>
          </a:xfrm>
          <a:prstGeom prst="rect">
            <a:avLst/>
          </a:prstGeom>
        </p:spPr>
        <p:txBody>
          <a:bodyPr wrap="square" rtlCol="0">
            <a:spAutoFit/>
          </a:bodyPr>
          <a:lstStyle/>
          <a:p>
            <a:pPr algn="ctr"/>
            <a:r>
              <a:rPr lang="en-CA" sz="1400" b="1" dirty="0" smtClean="0"/>
              <a:t>Business Relationship Management </a:t>
            </a:r>
            <a:endParaRPr lang="en-CA" sz="1400" b="1" dirty="0" smtClean="0">
              <a:solidFill>
                <a:srgbClr val="243F54"/>
              </a:solidFill>
            </a:endParaRPr>
          </a:p>
        </p:txBody>
      </p:sp>
      <p:sp>
        <p:nvSpPr>
          <p:cNvPr id="18" name="Rectangle 28"/>
          <p:cNvSpPr/>
          <p:nvPr/>
        </p:nvSpPr>
        <p:spPr>
          <a:xfrm>
            <a:off x="3723282" y="2158680"/>
            <a:ext cx="1731699" cy="307777"/>
          </a:xfrm>
          <a:prstGeom prst="rect">
            <a:avLst/>
          </a:prstGeom>
        </p:spPr>
        <p:txBody>
          <a:bodyPr wrap="square">
            <a:spAutoFit/>
          </a:bodyPr>
          <a:lstStyle/>
          <a:p>
            <a:r>
              <a:rPr lang="en-CA" sz="1400" b="1" dirty="0"/>
              <a:t>Core </a:t>
            </a:r>
            <a:r>
              <a:rPr lang="en-CA" sz="1400" b="1" dirty="0" smtClean="0"/>
              <a:t>Elements</a:t>
            </a:r>
            <a:endParaRPr lang="en-CA" sz="1400" dirty="0"/>
          </a:p>
        </p:txBody>
      </p:sp>
    </p:spTree>
    <p:extLst>
      <p:ext uri="{BB962C8B-B14F-4D97-AF65-F5344CB8AC3E}">
        <p14:creationId xmlns:p14="http://schemas.microsoft.com/office/powerpoint/2010/main" val="36349660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Ensure your organizational structure and culture support service portfolio management </a:t>
            </a:r>
            <a:endParaRPr lang="en-CA" dirty="0"/>
          </a:p>
        </p:txBody>
      </p:sp>
      <p:sp>
        <p:nvSpPr>
          <p:cNvPr id="3" name="Rectangle 2"/>
          <p:cNvSpPr/>
          <p:nvPr/>
        </p:nvSpPr>
        <p:spPr>
          <a:xfrm>
            <a:off x="249303" y="1232756"/>
            <a:ext cx="8627996" cy="697644"/>
          </a:xfrm>
          <a:prstGeom prst="rect">
            <a:avLst/>
          </a:prstGeom>
          <a:solidFill>
            <a:schemeClr val="accent3"/>
          </a:solidFill>
          <a:ln w="38100">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CA" b="1" dirty="0" smtClean="0"/>
              <a:t>Process implementations are </a:t>
            </a:r>
            <a:r>
              <a:rPr lang="en-CA" b="1" dirty="0"/>
              <a:t>most effective when paired with a</a:t>
            </a:r>
            <a:r>
              <a:rPr lang="en-CA" b="1" dirty="0" smtClean="0"/>
              <a:t> culture and organizational structure </a:t>
            </a:r>
            <a:r>
              <a:rPr lang="en-CA" b="1" dirty="0"/>
              <a:t>that reinforces and enables </a:t>
            </a:r>
            <a:r>
              <a:rPr lang="en-CA" b="1" dirty="0" smtClean="0"/>
              <a:t>them.</a:t>
            </a:r>
            <a:endParaRPr lang="en-CA" b="1" dirty="0"/>
          </a:p>
        </p:txBody>
      </p:sp>
      <p:sp>
        <p:nvSpPr>
          <p:cNvPr id="4" name="Rectangle 3"/>
          <p:cNvSpPr/>
          <p:nvPr/>
        </p:nvSpPr>
        <p:spPr>
          <a:xfrm>
            <a:off x="3848300" y="2191678"/>
            <a:ext cx="5028998" cy="3539430"/>
          </a:xfrm>
          <a:prstGeom prst="rect">
            <a:avLst/>
          </a:prstGeom>
        </p:spPr>
        <p:txBody>
          <a:bodyPr wrap="square">
            <a:spAutoFit/>
          </a:bodyPr>
          <a:lstStyle/>
          <a:p>
            <a:r>
              <a:rPr lang="en-CA" sz="1600" dirty="0" smtClean="0"/>
              <a:t>Implementing service portfolio management requires </a:t>
            </a:r>
            <a:r>
              <a:rPr lang="en-CA" sz="1600" b="1" dirty="0" smtClean="0">
                <a:solidFill>
                  <a:srgbClr val="2576B7"/>
                </a:solidFill>
              </a:rPr>
              <a:t>adjustments </a:t>
            </a:r>
            <a:r>
              <a:rPr lang="en-CA" sz="1600" dirty="0" smtClean="0"/>
              <a:t>to the way decisions are made in an organization, and a </a:t>
            </a:r>
            <a:r>
              <a:rPr lang="en-CA" sz="1600" b="1" dirty="0" smtClean="0">
                <a:solidFill>
                  <a:srgbClr val="2576B7"/>
                </a:solidFill>
              </a:rPr>
              <a:t>consistent perspective</a:t>
            </a:r>
            <a:r>
              <a:rPr lang="en-CA" sz="1600" b="1" dirty="0"/>
              <a:t> </a:t>
            </a:r>
            <a:r>
              <a:rPr lang="en-CA" sz="1600" dirty="0" smtClean="0"/>
              <a:t>of the context of value across the organization. </a:t>
            </a:r>
          </a:p>
          <a:p>
            <a:endParaRPr lang="en-CA" sz="1600" dirty="0"/>
          </a:p>
          <a:p>
            <a:r>
              <a:rPr lang="en-CA" sz="1600" dirty="0" smtClean="0"/>
              <a:t>This is a </a:t>
            </a:r>
            <a:r>
              <a:rPr lang="en-CA" sz="1600" b="1" dirty="0" smtClean="0">
                <a:solidFill>
                  <a:srgbClr val="2576B7"/>
                </a:solidFill>
              </a:rPr>
              <a:t>transformative change </a:t>
            </a:r>
            <a:r>
              <a:rPr lang="en-CA" sz="1600" dirty="0" smtClean="0"/>
              <a:t>and, like any organizational or strategic change, is impacted by the </a:t>
            </a:r>
            <a:r>
              <a:rPr lang="en-CA" sz="1600" b="1" dirty="0" smtClean="0">
                <a:solidFill>
                  <a:srgbClr val="2576B7"/>
                </a:solidFill>
              </a:rPr>
              <a:t>behavior and design of the business.</a:t>
            </a:r>
          </a:p>
          <a:p>
            <a:endParaRPr lang="en-CA" sz="1600" dirty="0"/>
          </a:p>
          <a:p>
            <a:r>
              <a:rPr lang="en-CA" sz="1600" dirty="0" smtClean="0"/>
              <a:t>To ensure the process successfully embeds in the organization, it has to be </a:t>
            </a:r>
            <a:r>
              <a:rPr lang="en-CA" sz="1600" b="1" dirty="0" smtClean="0">
                <a:solidFill>
                  <a:srgbClr val="2576B7"/>
                </a:solidFill>
              </a:rPr>
              <a:t>implemented and optimized to the organization’s structure, and enabled through cultural/behavioral reinforcement.</a:t>
            </a:r>
            <a:endParaRPr lang="en-CA" sz="1600" b="1" dirty="0">
              <a:solidFill>
                <a:srgbClr val="2576B7"/>
              </a:solidFill>
            </a:endParaRPr>
          </a:p>
        </p:txBody>
      </p:sp>
      <p:grpSp>
        <p:nvGrpSpPr>
          <p:cNvPr id="8" name="Group 7"/>
          <p:cNvGrpSpPr/>
          <p:nvPr/>
        </p:nvGrpSpPr>
        <p:grpSpPr>
          <a:xfrm>
            <a:off x="360633" y="2293481"/>
            <a:ext cx="3487667" cy="3683849"/>
            <a:chOff x="161840" y="1588585"/>
            <a:chExt cx="3487667" cy="3683849"/>
          </a:xfrm>
        </p:grpSpPr>
        <p:pic>
          <p:nvPicPr>
            <p:cNvPr id="9" name="Picture 8"/>
            <p:cNvPicPr>
              <a:picLocks noChangeAspect="1"/>
            </p:cNvPicPr>
            <p:nvPr/>
          </p:nvPicPr>
          <p:blipFill rotWithShape="1">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p:blipFill>
          <p:spPr>
            <a:xfrm>
              <a:off x="161840" y="1855687"/>
              <a:ext cx="3487667" cy="3416747"/>
            </a:xfrm>
            <a:prstGeom prst="rect">
              <a:avLst/>
            </a:prstGeom>
          </p:spPr>
        </p:pic>
        <p:pic>
          <p:nvPicPr>
            <p:cNvPr id="10" name="Picture 25"/>
            <p:cNvPicPr>
              <a:picLocks noChangeAspect="1"/>
            </p:cNvPicPr>
            <p:nvPr/>
          </p:nvPicPr>
          <p:blipFill rotWithShape="1">
            <a:blip r:embed="rId3" cstate="print">
              <a:duotone>
                <a:schemeClr val="accent6">
                  <a:shade val="45000"/>
                  <a:satMod val="135000"/>
                </a:schemeClr>
                <a:prstClr val="white"/>
              </a:duotone>
              <a:extLst>
                <a:ext uri="{28A0092B-C50C-407E-A947-70E740481C1C}">
                  <a14:useLocalDpi xmlns:a14="http://schemas.microsoft.com/office/drawing/2010/main" val="0"/>
                </a:ext>
              </a:extLst>
            </a:blip>
            <a:srcRect/>
            <a:stretch/>
          </p:blipFill>
          <p:spPr>
            <a:xfrm>
              <a:off x="1192268" y="1588585"/>
              <a:ext cx="1232564" cy="750013"/>
            </a:xfrm>
            <a:prstGeom prst="rect">
              <a:avLst/>
            </a:prstGeom>
          </p:spPr>
        </p:pic>
      </p:grpSp>
    </p:spTree>
    <p:extLst>
      <p:ext uri="{BB962C8B-B14F-4D97-AF65-F5344CB8AC3E}">
        <p14:creationId xmlns:p14="http://schemas.microsoft.com/office/powerpoint/2010/main" val="1268421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title"/>
          </p:nvPr>
        </p:nvSpPr>
        <p:spPr/>
        <p:txBody>
          <a:bodyPr/>
          <a:lstStyle/>
          <a:p>
            <a:r>
              <a:rPr lang="en-US" dirty="0" smtClean="0"/>
              <a:t>Our understanding of the problem</a:t>
            </a:r>
            <a:endParaRPr lang="en-US" dirty="0"/>
          </a:p>
        </p:txBody>
      </p:sp>
      <p:sp>
        <p:nvSpPr>
          <p:cNvPr id="13" name="Text Placeholder 12"/>
          <p:cNvSpPr>
            <a:spLocks noGrp="1"/>
          </p:cNvSpPr>
          <p:nvPr>
            <p:ph type="body" sz="quarter" idx="16"/>
          </p:nvPr>
        </p:nvSpPr>
        <p:spPr/>
        <p:txBody>
          <a:bodyPr/>
          <a:lstStyle/>
          <a:p>
            <a:r>
              <a:rPr lang="en-US" dirty="0" smtClean="0"/>
              <a:t>CIO</a:t>
            </a:r>
          </a:p>
          <a:p>
            <a:r>
              <a:rPr lang="en-US" dirty="0" smtClean="0"/>
              <a:t>CTO</a:t>
            </a:r>
          </a:p>
          <a:p>
            <a:r>
              <a:rPr lang="en-US" dirty="0" smtClean="0"/>
              <a:t>VP IT</a:t>
            </a:r>
          </a:p>
          <a:p>
            <a:r>
              <a:rPr lang="en-US" dirty="0" smtClean="0"/>
              <a:t>Client Program/Portfolio Manager</a:t>
            </a:r>
          </a:p>
        </p:txBody>
      </p:sp>
      <p:sp>
        <p:nvSpPr>
          <p:cNvPr id="14" name="Text Placeholder 13"/>
          <p:cNvSpPr>
            <a:spLocks noGrp="1"/>
          </p:cNvSpPr>
          <p:nvPr>
            <p:ph type="body" sz="quarter" idx="26"/>
          </p:nvPr>
        </p:nvSpPr>
        <p:spPr>
          <a:xfrm>
            <a:off x="4835436" y="1607231"/>
            <a:ext cx="4041648" cy="2071151"/>
          </a:xfrm>
        </p:spPr>
        <p:txBody>
          <a:bodyPr/>
          <a:lstStyle/>
          <a:p>
            <a:r>
              <a:rPr lang="en-US" dirty="0" smtClean="0"/>
              <a:t>Identify and articulate the value IT services provided for the business.</a:t>
            </a:r>
          </a:p>
          <a:p>
            <a:r>
              <a:rPr lang="en-US" dirty="0" smtClean="0"/>
              <a:t>Optimize your IT spend on high-value services and initiatives.</a:t>
            </a:r>
          </a:p>
          <a:p>
            <a:r>
              <a:rPr lang="en-US" dirty="0" smtClean="0"/>
              <a:t>Drive strategic innovation and revenue generation with improved information and decision making.</a:t>
            </a:r>
          </a:p>
          <a:p>
            <a:r>
              <a:rPr lang="en-US" dirty="0" smtClean="0"/>
              <a:t>Become a strategic business partner.</a:t>
            </a:r>
            <a:endParaRPr lang="en-US" dirty="0"/>
          </a:p>
        </p:txBody>
      </p:sp>
      <p:sp>
        <p:nvSpPr>
          <p:cNvPr id="15" name="Text Placeholder 14"/>
          <p:cNvSpPr>
            <a:spLocks noGrp="1"/>
          </p:cNvSpPr>
          <p:nvPr>
            <p:ph type="body" sz="quarter" idx="27"/>
          </p:nvPr>
        </p:nvSpPr>
        <p:spPr/>
        <p:txBody>
          <a:bodyPr/>
          <a:lstStyle/>
          <a:p>
            <a:r>
              <a:rPr lang="en-US" dirty="0"/>
              <a:t>CEO </a:t>
            </a:r>
          </a:p>
          <a:p>
            <a:r>
              <a:rPr lang="en-US" dirty="0" smtClean="0"/>
              <a:t>Service Delivery Manager</a:t>
            </a:r>
          </a:p>
          <a:p>
            <a:r>
              <a:rPr lang="en-US" dirty="0" smtClean="0"/>
              <a:t>Business Relationship Manager</a:t>
            </a:r>
            <a:endParaRPr lang="en-US" dirty="0"/>
          </a:p>
        </p:txBody>
      </p:sp>
      <p:sp>
        <p:nvSpPr>
          <p:cNvPr id="16" name="Text Placeholder 15"/>
          <p:cNvSpPr>
            <a:spLocks noGrp="1"/>
          </p:cNvSpPr>
          <p:nvPr>
            <p:ph type="body" sz="quarter" idx="28"/>
          </p:nvPr>
        </p:nvSpPr>
        <p:spPr>
          <a:xfrm>
            <a:off x="4830836" y="4248103"/>
            <a:ext cx="4041648" cy="2038397"/>
          </a:xfrm>
        </p:spPr>
        <p:txBody>
          <a:bodyPr/>
          <a:lstStyle/>
          <a:p>
            <a:r>
              <a:rPr lang="en-US" dirty="0" smtClean="0"/>
              <a:t>Identify improvement opportunities to increase service value.</a:t>
            </a:r>
          </a:p>
          <a:p>
            <a:r>
              <a:rPr lang="en-US" dirty="0" smtClean="0"/>
              <a:t>Understand the importance placed on service initiatives in a business context.</a:t>
            </a:r>
          </a:p>
          <a:p>
            <a:r>
              <a:rPr lang="en-US" dirty="0" smtClean="0"/>
              <a:t>Manage the Business/IT relationship by helping to ensure alignment of purpose.</a:t>
            </a:r>
          </a:p>
          <a:p>
            <a:r>
              <a:rPr lang="en-US" dirty="0" smtClean="0"/>
              <a:t>Ensure common understanding of value in service discussions.</a:t>
            </a:r>
            <a:endParaRPr lang="en-US" dirty="0"/>
          </a:p>
        </p:txBody>
      </p:sp>
    </p:spTree>
    <p:extLst>
      <p:ext uri="{BB962C8B-B14F-4D97-AF65-F5344CB8AC3E}">
        <p14:creationId xmlns:p14="http://schemas.microsoft.com/office/powerpoint/2010/main" val="261990021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1976806" y="2385482"/>
            <a:ext cx="1596072" cy="1063862"/>
          </a:xfrm>
          <a:prstGeom prst="roundRect">
            <a:avLst>
              <a:gd name="adj" fmla="val 7002"/>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00" b="1" dirty="0">
              <a:solidFill>
                <a:srgbClr val="333333"/>
              </a:solidFill>
            </a:endParaRPr>
          </a:p>
        </p:txBody>
      </p:sp>
      <p:sp>
        <p:nvSpPr>
          <p:cNvPr id="8" name="Rounded Rectangle 7"/>
          <p:cNvSpPr/>
          <p:nvPr/>
        </p:nvSpPr>
        <p:spPr>
          <a:xfrm>
            <a:off x="4201371" y="1199445"/>
            <a:ext cx="1828153" cy="1063861"/>
          </a:xfrm>
          <a:prstGeom prst="roundRect">
            <a:avLst>
              <a:gd name="adj" fmla="val 7002"/>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00" b="1" dirty="0">
              <a:solidFill>
                <a:srgbClr val="333333"/>
              </a:solidFill>
            </a:endParaRPr>
          </a:p>
        </p:txBody>
      </p:sp>
      <p:sp>
        <p:nvSpPr>
          <p:cNvPr id="9" name="Rounded Rectangle 8"/>
          <p:cNvSpPr/>
          <p:nvPr/>
        </p:nvSpPr>
        <p:spPr>
          <a:xfrm>
            <a:off x="418240" y="3059810"/>
            <a:ext cx="1323283" cy="1063861"/>
          </a:xfrm>
          <a:prstGeom prst="roundRect">
            <a:avLst>
              <a:gd name="adj" fmla="val 7002"/>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endParaRPr lang="en-US" sz="1400" b="1" dirty="0">
              <a:solidFill>
                <a:srgbClr val="333333"/>
              </a:solidFill>
            </a:endParaRPr>
          </a:p>
        </p:txBody>
      </p:sp>
      <p:sp>
        <p:nvSpPr>
          <p:cNvPr id="12" name="Rectangle 11"/>
          <p:cNvSpPr/>
          <p:nvPr/>
        </p:nvSpPr>
        <p:spPr>
          <a:xfrm>
            <a:off x="5878007" y="2055260"/>
            <a:ext cx="444020" cy="388069"/>
          </a:xfrm>
          <a:prstGeom prst="rect">
            <a:avLst/>
          </a:prstGeom>
          <a:solidFill>
            <a:srgbClr val="2576B7"/>
          </a:solidFill>
          <a:ln>
            <a:solidFill>
              <a:srgbClr val="B0C5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FFFFFF"/>
                </a:solidFill>
                <a:latin typeface="Georgia"/>
              </a:rPr>
              <a:t>3</a:t>
            </a:r>
            <a:endParaRPr lang="en-US" sz="1200" b="1" dirty="0">
              <a:solidFill>
                <a:srgbClr val="FFFFFF"/>
              </a:solidFill>
              <a:latin typeface="Georgia"/>
            </a:endParaRPr>
          </a:p>
        </p:txBody>
      </p:sp>
      <p:sp>
        <p:nvSpPr>
          <p:cNvPr id="18" name="TextBox 17"/>
          <p:cNvSpPr txBox="1"/>
          <p:nvPr/>
        </p:nvSpPr>
        <p:spPr>
          <a:xfrm>
            <a:off x="454344" y="1797506"/>
            <a:ext cx="2320498" cy="1600438"/>
          </a:xfrm>
          <a:prstGeom prst="rect">
            <a:avLst/>
          </a:prstGeom>
        </p:spPr>
        <p:txBody>
          <a:bodyPr wrap="square" rtlCol="0">
            <a:spAutoFit/>
          </a:bodyPr>
          <a:lstStyle/>
          <a:p>
            <a:r>
              <a:rPr lang="en-CA" sz="1400" dirty="0">
                <a:solidFill>
                  <a:srgbClr val="333333"/>
                </a:solidFill>
              </a:rPr>
              <a:t>Value assessment and </a:t>
            </a:r>
            <a:r>
              <a:rPr lang="en-CA" sz="1400" dirty="0" smtClean="0">
                <a:solidFill>
                  <a:srgbClr val="333333"/>
                </a:solidFill>
              </a:rPr>
              <a:t>portfolio </a:t>
            </a:r>
            <a:r>
              <a:rPr lang="en-CA" sz="1400" dirty="0">
                <a:solidFill>
                  <a:srgbClr val="333333"/>
                </a:solidFill>
              </a:rPr>
              <a:t>management </a:t>
            </a:r>
            <a:r>
              <a:rPr lang="en-CA" sz="1400" b="1" dirty="0">
                <a:solidFill>
                  <a:srgbClr val="2576B7"/>
                </a:solidFill>
              </a:rPr>
              <a:t>require </a:t>
            </a:r>
            <a:r>
              <a:rPr lang="en-CA" sz="1400" dirty="0">
                <a:solidFill>
                  <a:srgbClr val="333333"/>
                </a:solidFill>
              </a:rPr>
              <a:t>governing committee members to have </a:t>
            </a:r>
            <a:r>
              <a:rPr lang="en-CA" sz="1400" b="1" dirty="0">
                <a:solidFill>
                  <a:srgbClr val="2576B7"/>
                </a:solidFill>
              </a:rPr>
              <a:t>a </a:t>
            </a:r>
            <a:r>
              <a:rPr lang="en-CA" sz="1400" b="1" dirty="0" smtClean="0">
                <a:solidFill>
                  <a:srgbClr val="2576B7"/>
                </a:solidFill>
              </a:rPr>
              <a:t>consistent and aligned </a:t>
            </a:r>
            <a:r>
              <a:rPr lang="en-CA" sz="1400" b="1" dirty="0">
                <a:solidFill>
                  <a:srgbClr val="2576B7"/>
                </a:solidFill>
              </a:rPr>
              <a:t>perspective </a:t>
            </a:r>
            <a:r>
              <a:rPr lang="en-CA" sz="1400" dirty="0">
                <a:solidFill>
                  <a:srgbClr val="333333"/>
                </a:solidFill>
              </a:rPr>
              <a:t>of business value creation.</a:t>
            </a:r>
          </a:p>
        </p:txBody>
      </p:sp>
      <p:sp>
        <p:nvSpPr>
          <p:cNvPr id="22" name="Rectangle 3"/>
          <p:cNvSpPr/>
          <p:nvPr/>
        </p:nvSpPr>
        <p:spPr>
          <a:xfrm>
            <a:off x="-1" y="0"/>
            <a:ext cx="9144001" cy="11845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spcAft>
                <a:spcPts val="800"/>
              </a:spcAft>
            </a:pPr>
            <a:r>
              <a:rPr lang="en-CA" sz="2400" dirty="0" smtClean="0"/>
              <a:t>Reinforce </a:t>
            </a:r>
            <a:r>
              <a:rPr lang="en-CA" sz="2400" dirty="0"/>
              <a:t>and influence </a:t>
            </a:r>
            <a:r>
              <a:rPr lang="en-CA" sz="2400" dirty="0" smtClean="0"/>
              <a:t>behaviors through service portfolio management  </a:t>
            </a:r>
            <a:endParaRPr lang="en-US" sz="2400" dirty="0">
              <a:solidFill>
                <a:srgbClr val="FFFFFF"/>
              </a:solidFill>
            </a:endParaRPr>
          </a:p>
        </p:txBody>
      </p:sp>
      <p:sp>
        <p:nvSpPr>
          <p:cNvPr id="23" name="Rectangle 22"/>
          <p:cNvSpPr/>
          <p:nvPr/>
        </p:nvSpPr>
        <p:spPr>
          <a:xfrm>
            <a:off x="2976837" y="1555855"/>
            <a:ext cx="444020" cy="388069"/>
          </a:xfrm>
          <a:prstGeom prst="rect">
            <a:avLst/>
          </a:prstGeom>
          <a:solidFill>
            <a:srgbClr val="2576B7"/>
          </a:solidFill>
          <a:ln>
            <a:solidFill>
              <a:srgbClr val="B0C5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FFFFFF"/>
                </a:solidFill>
                <a:latin typeface="Georgia"/>
              </a:rPr>
              <a:t>2</a:t>
            </a:r>
            <a:endParaRPr lang="en-US" sz="1200" b="1" dirty="0">
              <a:solidFill>
                <a:srgbClr val="FFFFFF"/>
              </a:solidFill>
              <a:latin typeface="Georgia"/>
            </a:endParaRPr>
          </a:p>
        </p:txBody>
      </p:sp>
      <p:sp>
        <p:nvSpPr>
          <p:cNvPr id="24" name="Rectangle 23"/>
          <p:cNvSpPr/>
          <p:nvPr/>
        </p:nvSpPr>
        <p:spPr>
          <a:xfrm>
            <a:off x="418240" y="1297005"/>
            <a:ext cx="444020" cy="388069"/>
          </a:xfrm>
          <a:prstGeom prst="rect">
            <a:avLst/>
          </a:prstGeom>
          <a:solidFill>
            <a:srgbClr val="2576B7"/>
          </a:solidFill>
          <a:ln>
            <a:solidFill>
              <a:srgbClr val="B0C5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FFFFFF"/>
                </a:solidFill>
                <a:latin typeface="Georgia"/>
              </a:rPr>
              <a:t>1</a:t>
            </a:r>
            <a:endParaRPr lang="en-US" sz="1200" b="1" dirty="0">
              <a:solidFill>
                <a:srgbClr val="FFFFFF"/>
              </a:solidFill>
              <a:latin typeface="Georgia"/>
            </a:endParaRPr>
          </a:p>
        </p:txBody>
      </p:sp>
      <p:sp>
        <p:nvSpPr>
          <p:cNvPr id="25" name="TextBox 24"/>
          <p:cNvSpPr txBox="1"/>
          <p:nvPr/>
        </p:nvSpPr>
        <p:spPr>
          <a:xfrm>
            <a:off x="3010125" y="1976805"/>
            <a:ext cx="2717766" cy="2031325"/>
          </a:xfrm>
          <a:prstGeom prst="rect">
            <a:avLst/>
          </a:prstGeom>
        </p:spPr>
        <p:txBody>
          <a:bodyPr wrap="square" rtlCol="0">
            <a:spAutoFit/>
          </a:bodyPr>
          <a:lstStyle/>
          <a:p>
            <a:r>
              <a:rPr lang="en-CA" sz="1400" b="1" dirty="0" smtClean="0">
                <a:solidFill>
                  <a:srgbClr val="2576B7"/>
                </a:solidFill>
              </a:rPr>
              <a:t>Roles and responsibilities </a:t>
            </a:r>
            <a:r>
              <a:rPr lang="en-CA" sz="1400" dirty="0">
                <a:solidFill>
                  <a:srgbClr val="333333"/>
                </a:solidFill>
              </a:rPr>
              <a:t>of committee</a:t>
            </a:r>
            <a:r>
              <a:rPr lang="en-CA" sz="1400" dirty="0" smtClean="0">
                <a:solidFill>
                  <a:srgbClr val="2576B7"/>
                </a:solidFill>
              </a:rPr>
              <a:t> </a:t>
            </a:r>
            <a:r>
              <a:rPr lang="en-CA" sz="1400" dirty="0" smtClean="0">
                <a:solidFill>
                  <a:srgbClr val="333333"/>
                </a:solidFill>
              </a:rPr>
              <a:t>members must be </a:t>
            </a:r>
            <a:r>
              <a:rPr lang="en-CA" sz="1400" b="1" dirty="0" smtClean="0">
                <a:solidFill>
                  <a:srgbClr val="2576B7"/>
                </a:solidFill>
              </a:rPr>
              <a:t>adjusted</a:t>
            </a:r>
            <a:r>
              <a:rPr lang="en-CA" sz="1400" dirty="0" smtClean="0">
                <a:solidFill>
                  <a:srgbClr val="333333"/>
                </a:solidFill>
              </a:rPr>
              <a:t> to ensure decisions are </a:t>
            </a:r>
            <a:r>
              <a:rPr lang="en-CA" sz="1400" dirty="0">
                <a:solidFill>
                  <a:srgbClr val="333333"/>
                </a:solidFill>
              </a:rPr>
              <a:t>aligned</a:t>
            </a:r>
            <a:r>
              <a:rPr lang="en-CA" sz="1400" dirty="0" smtClean="0">
                <a:solidFill>
                  <a:srgbClr val="333333"/>
                </a:solidFill>
              </a:rPr>
              <a:t> with this perspective, and </a:t>
            </a:r>
            <a:r>
              <a:rPr lang="en-CA" sz="1400" b="1" dirty="0" smtClean="0">
                <a:solidFill>
                  <a:srgbClr val="2576B7"/>
                </a:solidFill>
              </a:rPr>
              <a:t>enforced</a:t>
            </a:r>
            <a:r>
              <a:rPr lang="en-CA" sz="1400" dirty="0" smtClean="0">
                <a:solidFill>
                  <a:srgbClr val="333333"/>
                </a:solidFill>
              </a:rPr>
              <a:t> through process (e.g. voting/assessment exemptions where there is a conflict of interest).</a:t>
            </a:r>
            <a:endParaRPr lang="en-CA" sz="1400" dirty="0">
              <a:solidFill>
                <a:srgbClr val="333333"/>
              </a:solidFill>
            </a:endParaRPr>
          </a:p>
        </p:txBody>
      </p:sp>
      <p:sp>
        <p:nvSpPr>
          <p:cNvPr id="28" name="TextBox 27"/>
          <p:cNvSpPr txBox="1"/>
          <p:nvPr/>
        </p:nvSpPr>
        <p:spPr>
          <a:xfrm>
            <a:off x="6029525" y="2582756"/>
            <a:ext cx="2772638" cy="954107"/>
          </a:xfrm>
          <a:prstGeom prst="rect">
            <a:avLst/>
          </a:prstGeom>
        </p:spPr>
        <p:txBody>
          <a:bodyPr wrap="square" rtlCol="0">
            <a:spAutoFit/>
          </a:bodyPr>
          <a:lstStyle/>
          <a:p>
            <a:r>
              <a:rPr lang="en-CA" sz="1400" b="1" dirty="0" smtClean="0">
                <a:solidFill>
                  <a:schemeClr val="accent2"/>
                </a:solidFill>
              </a:rPr>
              <a:t>Decision making </a:t>
            </a:r>
            <a:r>
              <a:rPr lang="en-CA" sz="1400" b="1" dirty="0">
                <a:solidFill>
                  <a:schemeClr val="accent2"/>
                </a:solidFill>
              </a:rPr>
              <a:t>must comply</a:t>
            </a:r>
            <a:r>
              <a:rPr lang="en-CA" sz="1400" dirty="0">
                <a:solidFill>
                  <a:srgbClr val="333333"/>
                </a:solidFill>
              </a:rPr>
              <a:t>, and be seen to comply, with the portfolio process to maintain credibility.</a:t>
            </a:r>
          </a:p>
        </p:txBody>
      </p:sp>
      <p:sp>
        <p:nvSpPr>
          <p:cNvPr id="29" name="TextBox 28"/>
          <p:cNvSpPr txBox="1"/>
          <p:nvPr/>
        </p:nvSpPr>
        <p:spPr>
          <a:xfrm>
            <a:off x="392554" y="4181484"/>
            <a:ext cx="2530178" cy="1169551"/>
          </a:xfrm>
          <a:prstGeom prst="rect">
            <a:avLst/>
          </a:prstGeom>
        </p:spPr>
        <p:txBody>
          <a:bodyPr wrap="square" rtlCol="0">
            <a:spAutoFit/>
          </a:bodyPr>
          <a:lstStyle/>
          <a:p>
            <a:r>
              <a:rPr lang="en-CA" sz="1400" b="1" dirty="0">
                <a:solidFill>
                  <a:srgbClr val="2576B7"/>
                </a:solidFill>
              </a:rPr>
              <a:t>Terms of </a:t>
            </a:r>
            <a:r>
              <a:rPr lang="en-CA" sz="1400" b="1" dirty="0" smtClean="0">
                <a:solidFill>
                  <a:srgbClr val="2576B7"/>
                </a:solidFill>
              </a:rPr>
              <a:t>reference </a:t>
            </a:r>
            <a:r>
              <a:rPr lang="en-CA" sz="1400" dirty="0">
                <a:solidFill>
                  <a:srgbClr val="333333"/>
                </a:solidFill>
              </a:rPr>
              <a:t>for the governing committee must reflect the </a:t>
            </a:r>
            <a:r>
              <a:rPr lang="en-CA" sz="1400" b="1" dirty="0">
                <a:solidFill>
                  <a:srgbClr val="2576B7"/>
                </a:solidFill>
              </a:rPr>
              <a:t>diverse </a:t>
            </a:r>
            <a:r>
              <a:rPr lang="en-CA" sz="1400" b="1" dirty="0" smtClean="0">
                <a:solidFill>
                  <a:srgbClr val="2576B7"/>
                </a:solidFill>
              </a:rPr>
              <a:t>views and contexts of value</a:t>
            </a:r>
            <a:r>
              <a:rPr lang="en-CA" sz="1400" dirty="0">
                <a:solidFill>
                  <a:srgbClr val="333333"/>
                </a:solidFill>
              </a:rPr>
              <a:t> </a:t>
            </a:r>
            <a:r>
              <a:rPr lang="en-CA" sz="1400" dirty="0" smtClean="0">
                <a:solidFill>
                  <a:srgbClr val="333333"/>
                </a:solidFill>
              </a:rPr>
              <a:t>that are valid in the organization.</a:t>
            </a:r>
            <a:endParaRPr lang="en-CA" sz="1400" dirty="0">
              <a:solidFill>
                <a:srgbClr val="333333"/>
              </a:solidFill>
            </a:endParaRPr>
          </a:p>
        </p:txBody>
      </p:sp>
      <p:sp>
        <p:nvSpPr>
          <p:cNvPr id="30" name="TextBox 29"/>
          <p:cNvSpPr txBox="1"/>
          <p:nvPr/>
        </p:nvSpPr>
        <p:spPr>
          <a:xfrm>
            <a:off x="2994827" y="4659036"/>
            <a:ext cx="2663195" cy="738664"/>
          </a:xfrm>
          <a:prstGeom prst="rect">
            <a:avLst/>
          </a:prstGeom>
        </p:spPr>
        <p:txBody>
          <a:bodyPr wrap="square" rtlCol="0">
            <a:spAutoFit/>
          </a:bodyPr>
          <a:lstStyle/>
          <a:p>
            <a:r>
              <a:rPr lang="en-CA" sz="1400" b="1" dirty="0">
                <a:solidFill>
                  <a:schemeClr val="accent2"/>
                </a:solidFill>
              </a:rPr>
              <a:t>Organizational culture must embrace intake</a:t>
            </a:r>
            <a:r>
              <a:rPr lang="en-CA" sz="1400" dirty="0">
                <a:solidFill>
                  <a:srgbClr val="333333"/>
                </a:solidFill>
              </a:rPr>
              <a:t> of ideas from </a:t>
            </a:r>
            <a:r>
              <a:rPr lang="en-CA" sz="1400" dirty="0" smtClean="0">
                <a:solidFill>
                  <a:srgbClr val="333333"/>
                </a:solidFill>
              </a:rPr>
              <a:t>all areas of the organization.</a:t>
            </a:r>
            <a:endParaRPr lang="en-CA" sz="1400" dirty="0">
              <a:solidFill>
                <a:srgbClr val="333333"/>
              </a:solidFill>
            </a:endParaRPr>
          </a:p>
        </p:txBody>
      </p:sp>
      <p:sp>
        <p:nvSpPr>
          <p:cNvPr id="32" name="TextBox 31"/>
          <p:cNvSpPr txBox="1"/>
          <p:nvPr/>
        </p:nvSpPr>
        <p:spPr>
          <a:xfrm>
            <a:off x="6029525" y="4697673"/>
            <a:ext cx="2813686" cy="1600438"/>
          </a:xfrm>
          <a:prstGeom prst="rect">
            <a:avLst/>
          </a:prstGeom>
        </p:spPr>
        <p:txBody>
          <a:bodyPr wrap="square" rtlCol="0">
            <a:spAutoFit/>
          </a:bodyPr>
          <a:lstStyle/>
          <a:p>
            <a:r>
              <a:rPr lang="en-CA" sz="1400" b="1" dirty="0">
                <a:solidFill>
                  <a:schemeClr val="accent2"/>
                </a:solidFill>
              </a:rPr>
              <a:t>Compliance requirements </a:t>
            </a:r>
            <a:r>
              <a:rPr lang="en-CA" sz="1400" dirty="0">
                <a:solidFill>
                  <a:srgbClr val="333333"/>
                </a:solidFill>
              </a:rPr>
              <a:t>for the </a:t>
            </a:r>
            <a:r>
              <a:rPr lang="en-CA" sz="1400" dirty="0" smtClean="0">
                <a:solidFill>
                  <a:srgbClr val="333333"/>
                </a:solidFill>
              </a:rPr>
              <a:t>approach </a:t>
            </a:r>
            <a:r>
              <a:rPr lang="en-CA" sz="1400" b="1" dirty="0" smtClean="0">
                <a:solidFill>
                  <a:schemeClr val="accent2"/>
                </a:solidFill>
              </a:rPr>
              <a:t>need </a:t>
            </a:r>
            <a:r>
              <a:rPr lang="en-CA" sz="1400" b="1" dirty="0">
                <a:solidFill>
                  <a:schemeClr val="accent2"/>
                </a:solidFill>
              </a:rPr>
              <a:t>to be communicated </a:t>
            </a:r>
            <a:r>
              <a:rPr lang="en-CA" sz="1400" dirty="0">
                <a:solidFill>
                  <a:srgbClr val="333333"/>
                </a:solidFill>
              </a:rPr>
              <a:t>within the organization</a:t>
            </a:r>
            <a:r>
              <a:rPr lang="en-CA" sz="1400" dirty="0" smtClean="0">
                <a:solidFill>
                  <a:srgbClr val="333333"/>
                </a:solidFill>
              </a:rPr>
              <a:t>. </a:t>
            </a:r>
          </a:p>
          <a:p>
            <a:r>
              <a:rPr lang="en-CA" sz="1400" dirty="0" smtClean="0">
                <a:solidFill>
                  <a:srgbClr val="333333"/>
                </a:solidFill>
              </a:rPr>
              <a:t>Leadership </a:t>
            </a:r>
            <a:r>
              <a:rPr lang="en-CA" sz="1400" dirty="0">
                <a:solidFill>
                  <a:srgbClr val="333333"/>
                </a:solidFill>
              </a:rPr>
              <a:t>expectations must be adjusted within the organization to support it</a:t>
            </a:r>
            <a:r>
              <a:rPr lang="en-CA" sz="1400" dirty="0" smtClean="0">
                <a:solidFill>
                  <a:srgbClr val="333333"/>
                </a:solidFill>
              </a:rPr>
              <a:t>.</a:t>
            </a:r>
            <a:endParaRPr lang="en-CA" sz="1400" dirty="0">
              <a:solidFill>
                <a:srgbClr val="333333"/>
              </a:solidFill>
            </a:endParaRPr>
          </a:p>
        </p:txBody>
      </p:sp>
      <p:sp>
        <p:nvSpPr>
          <p:cNvPr id="33" name="Rectangle 32"/>
          <p:cNvSpPr/>
          <p:nvPr/>
        </p:nvSpPr>
        <p:spPr>
          <a:xfrm>
            <a:off x="5878007" y="4290104"/>
            <a:ext cx="444020" cy="388069"/>
          </a:xfrm>
          <a:prstGeom prst="rect">
            <a:avLst/>
          </a:prstGeom>
          <a:solidFill>
            <a:srgbClr val="2576B7"/>
          </a:solidFill>
          <a:ln>
            <a:solidFill>
              <a:srgbClr val="B0C5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FFFFFF"/>
                </a:solidFill>
                <a:latin typeface="Georgia"/>
              </a:rPr>
              <a:t>6</a:t>
            </a:r>
            <a:endParaRPr lang="en-US" sz="1200" b="1" dirty="0">
              <a:solidFill>
                <a:srgbClr val="FFFFFF"/>
              </a:solidFill>
              <a:latin typeface="Georgia"/>
            </a:endParaRPr>
          </a:p>
        </p:txBody>
      </p:sp>
      <p:sp>
        <p:nvSpPr>
          <p:cNvPr id="38" name="Rectangle 37"/>
          <p:cNvSpPr/>
          <p:nvPr/>
        </p:nvSpPr>
        <p:spPr>
          <a:xfrm>
            <a:off x="3010125" y="4155865"/>
            <a:ext cx="444020" cy="388069"/>
          </a:xfrm>
          <a:prstGeom prst="rect">
            <a:avLst/>
          </a:prstGeom>
          <a:solidFill>
            <a:srgbClr val="2576B7"/>
          </a:solidFill>
          <a:ln>
            <a:solidFill>
              <a:srgbClr val="B0C5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FFFFFF"/>
                </a:solidFill>
                <a:latin typeface="Georgia"/>
              </a:rPr>
              <a:t>5</a:t>
            </a:r>
            <a:endParaRPr lang="en-US" sz="1200" b="1" dirty="0">
              <a:solidFill>
                <a:srgbClr val="FFFFFF"/>
              </a:solidFill>
              <a:latin typeface="Georgia"/>
            </a:endParaRPr>
          </a:p>
        </p:txBody>
      </p:sp>
      <p:sp>
        <p:nvSpPr>
          <p:cNvPr id="39" name="Rectangle 38"/>
          <p:cNvSpPr/>
          <p:nvPr/>
        </p:nvSpPr>
        <p:spPr>
          <a:xfrm>
            <a:off x="359932" y="3658616"/>
            <a:ext cx="444020" cy="388069"/>
          </a:xfrm>
          <a:prstGeom prst="rect">
            <a:avLst/>
          </a:prstGeom>
          <a:solidFill>
            <a:srgbClr val="2576B7"/>
          </a:solidFill>
          <a:ln>
            <a:solidFill>
              <a:srgbClr val="B0C5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rgbClr val="FFFFFF"/>
                </a:solidFill>
                <a:latin typeface="Georgia"/>
              </a:rPr>
              <a:t>4</a:t>
            </a:r>
            <a:endParaRPr lang="en-US" sz="1200" b="1" dirty="0">
              <a:solidFill>
                <a:srgbClr val="FFFFFF"/>
              </a:solidFill>
              <a:latin typeface="Georgia"/>
            </a:endParaRPr>
          </a:p>
        </p:txBody>
      </p:sp>
      <p:sp>
        <p:nvSpPr>
          <p:cNvPr id="2" name="TextBox 1"/>
          <p:cNvSpPr txBox="1"/>
          <p:nvPr/>
        </p:nvSpPr>
        <p:spPr>
          <a:xfrm>
            <a:off x="875183" y="1442189"/>
            <a:ext cx="2101653" cy="276999"/>
          </a:xfrm>
          <a:prstGeom prst="rect">
            <a:avLst/>
          </a:prstGeom>
        </p:spPr>
        <p:txBody>
          <a:bodyPr wrap="square" rtlCol="0">
            <a:spAutoFit/>
          </a:bodyPr>
          <a:lstStyle/>
          <a:p>
            <a:r>
              <a:rPr lang="en-CA" sz="1200" b="1" dirty="0" smtClean="0"/>
              <a:t>Align Value Context</a:t>
            </a:r>
          </a:p>
        </p:txBody>
      </p:sp>
      <p:sp>
        <p:nvSpPr>
          <p:cNvPr id="21" name="TextBox 20"/>
          <p:cNvSpPr txBox="1"/>
          <p:nvPr/>
        </p:nvSpPr>
        <p:spPr>
          <a:xfrm>
            <a:off x="6324061" y="2156825"/>
            <a:ext cx="2498371" cy="276999"/>
          </a:xfrm>
          <a:prstGeom prst="rect">
            <a:avLst/>
          </a:prstGeom>
        </p:spPr>
        <p:txBody>
          <a:bodyPr wrap="square" rtlCol="0">
            <a:spAutoFit/>
          </a:bodyPr>
          <a:lstStyle/>
          <a:p>
            <a:r>
              <a:rPr lang="en-CA" sz="1200" b="1" dirty="0" smtClean="0"/>
              <a:t>Make Transparent Decisions</a:t>
            </a:r>
          </a:p>
        </p:txBody>
      </p:sp>
      <p:sp>
        <p:nvSpPr>
          <p:cNvPr id="26" name="TextBox 25"/>
          <p:cNvSpPr txBox="1"/>
          <p:nvPr/>
        </p:nvSpPr>
        <p:spPr>
          <a:xfrm>
            <a:off x="3496314" y="1654696"/>
            <a:ext cx="2231577" cy="276999"/>
          </a:xfrm>
          <a:prstGeom prst="rect">
            <a:avLst/>
          </a:prstGeom>
        </p:spPr>
        <p:txBody>
          <a:bodyPr wrap="square" rtlCol="0">
            <a:spAutoFit/>
          </a:bodyPr>
          <a:lstStyle/>
          <a:p>
            <a:r>
              <a:rPr lang="en-CA" sz="1200" b="1" dirty="0" smtClean="0"/>
              <a:t>Define Committee Members</a:t>
            </a:r>
          </a:p>
        </p:txBody>
      </p:sp>
      <p:sp>
        <p:nvSpPr>
          <p:cNvPr id="27" name="TextBox 26"/>
          <p:cNvSpPr txBox="1"/>
          <p:nvPr/>
        </p:nvSpPr>
        <p:spPr>
          <a:xfrm>
            <a:off x="863031" y="3789413"/>
            <a:ext cx="1970890" cy="276999"/>
          </a:xfrm>
          <a:prstGeom prst="rect">
            <a:avLst/>
          </a:prstGeom>
        </p:spPr>
        <p:txBody>
          <a:bodyPr wrap="square" rtlCol="0">
            <a:spAutoFit/>
          </a:bodyPr>
          <a:lstStyle/>
          <a:p>
            <a:r>
              <a:rPr lang="en-CA" sz="1200" b="1" dirty="0" smtClean="0"/>
              <a:t>Embed Value Approach</a:t>
            </a:r>
          </a:p>
        </p:txBody>
      </p:sp>
      <p:sp>
        <p:nvSpPr>
          <p:cNvPr id="31" name="TextBox 30"/>
          <p:cNvSpPr txBox="1"/>
          <p:nvPr/>
        </p:nvSpPr>
        <p:spPr>
          <a:xfrm>
            <a:off x="3491983" y="4243170"/>
            <a:ext cx="1970890" cy="276999"/>
          </a:xfrm>
          <a:prstGeom prst="rect">
            <a:avLst/>
          </a:prstGeom>
        </p:spPr>
        <p:txBody>
          <a:bodyPr wrap="square" rtlCol="0">
            <a:spAutoFit/>
          </a:bodyPr>
          <a:lstStyle/>
          <a:p>
            <a:r>
              <a:rPr lang="en-CA" sz="1200" b="1" dirty="0" smtClean="0"/>
              <a:t>Embrace Ideation</a:t>
            </a:r>
          </a:p>
        </p:txBody>
      </p:sp>
      <p:sp>
        <p:nvSpPr>
          <p:cNvPr id="34" name="TextBox 33"/>
          <p:cNvSpPr txBox="1"/>
          <p:nvPr/>
        </p:nvSpPr>
        <p:spPr>
          <a:xfrm>
            <a:off x="6325606" y="4382037"/>
            <a:ext cx="2332042" cy="276999"/>
          </a:xfrm>
          <a:prstGeom prst="rect">
            <a:avLst/>
          </a:prstGeom>
        </p:spPr>
        <p:txBody>
          <a:bodyPr wrap="square" rtlCol="0">
            <a:spAutoFit/>
          </a:bodyPr>
          <a:lstStyle/>
          <a:p>
            <a:r>
              <a:rPr lang="en-CA" sz="1200" b="1" dirty="0" smtClean="0"/>
              <a:t>Communicate </a:t>
            </a:r>
          </a:p>
        </p:txBody>
      </p:sp>
    </p:spTree>
    <p:extLst>
      <p:ext uri="{BB962C8B-B14F-4D97-AF65-F5344CB8AC3E}">
        <p14:creationId xmlns:p14="http://schemas.microsoft.com/office/powerpoint/2010/main" val="19177999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Info-Tech’s service portfolio management approach aligns with COBIT 5</a:t>
            </a:r>
            <a:endParaRPr lang="en-CA" dirty="0"/>
          </a:p>
        </p:txBody>
      </p:sp>
      <p:sp>
        <p:nvSpPr>
          <p:cNvPr id="3" name="TextBox 2"/>
          <p:cNvSpPr txBox="1"/>
          <p:nvPr/>
        </p:nvSpPr>
        <p:spPr>
          <a:xfrm>
            <a:off x="2774373" y="1214759"/>
            <a:ext cx="5872162" cy="4847481"/>
          </a:xfrm>
          <a:prstGeom prst="rect">
            <a:avLst/>
          </a:prstGeom>
        </p:spPr>
        <p:txBody>
          <a:bodyPr wrap="square" rtlCol="0">
            <a:spAutoFit/>
          </a:bodyPr>
          <a:lstStyle/>
          <a:p>
            <a:r>
              <a:rPr lang="en-CA" b="1" dirty="0"/>
              <a:t>Core </a:t>
            </a:r>
            <a:r>
              <a:rPr lang="en-CA" b="1" dirty="0" smtClean="0"/>
              <a:t>outcomes of service portfolio management based </a:t>
            </a:r>
            <a:r>
              <a:rPr lang="en-CA" b="1" dirty="0"/>
              <a:t>on COBIT 5.0:</a:t>
            </a:r>
          </a:p>
          <a:p>
            <a:endParaRPr lang="en-CA" b="1" i="1" dirty="0"/>
          </a:p>
          <a:p>
            <a:pPr marL="342900" indent="-342900">
              <a:buFont typeface="+mj-lt"/>
              <a:buAutoNum type="arabicPeriod"/>
            </a:pPr>
            <a:r>
              <a:rPr lang="en-CA" sz="1500" dirty="0"/>
              <a:t>Ensure an appropriate investment mix of services is defined and aligned with enterprise </a:t>
            </a:r>
            <a:r>
              <a:rPr lang="en-CA" sz="1500" dirty="0" smtClean="0"/>
              <a:t>strategy.</a:t>
            </a:r>
            <a:endParaRPr lang="en-CA" sz="1600" dirty="0"/>
          </a:p>
          <a:p>
            <a:pPr marL="342900" indent="-342900">
              <a:buFont typeface="+mj-lt"/>
              <a:buAutoNum type="arabicPeriod"/>
            </a:pPr>
            <a:endParaRPr lang="en-CA" sz="1200" dirty="0"/>
          </a:p>
          <a:p>
            <a:pPr marL="342900" indent="-342900">
              <a:buFont typeface="+mj-lt"/>
              <a:buAutoNum type="arabicPeriod"/>
            </a:pPr>
            <a:r>
              <a:rPr lang="en-CA" sz="1500" dirty="0"/>
              <a:t>Business cases are evaluated and prioritized before funds are </a:t>
            </a:r>
            <a:r>
              <a:rPr lang="en-CA" sz="1500" dirty="0" smtClean="0"/>
              <a:t>allocated.</a:t>
            </a:r>
            <a:endParaRPr lang="en-CA" sz="1600" dirty="0"/>
          </a:p>
          <a:p>
            <a:pPr marL="342900" indent="-342900">
              <a:buFont typeface="+mj-lt"/>
              <a:buAutoNum type="arabicPeriod"/>
            </a:pPr>
            <a:endParaRPr lang="en-CA" sz="1200" dirty="0"/>
          </a:p>
          <a:p>
            <a:pPr marL="342900" indent="-342900">
              <a:buFont typeface="+mj-lt"/>
              <a:buAutoNum type="arabicPeriod"/>
            </a:pPr>
            <a:r>
              <a:rPr lang="en-CA" sz="1500" dirty="0"/>
              <a:t>A comprehensive and accurate view of the service portfolio performance </a:t>
            </a:r>
            <a:r>
              <a:rPr lang="en-CA" sz="1500" dirty="0" smtClean="0"/>
              <a:t>exists.</a:t>
            </a:r>
            <a:endParaRPr lang="en-CA" sz="1600" dirty="0"/>
          </a:p>
          <a:p>
            <a:pPr marL="342900" indent="-342900">
              <a:buFont typeface="+mj-lt"/>
              <a:buAutoNum type="arabicPeriod"/>
            </a:pPr>
            <a:endParaRPr lang="en-CA" sz="1200" dirty="0"/>
          </a:p>
          <a:p>
            <a:pPr marL="342900" indent="-342900">
              <a:buFont typeface="+mj-lt"/>
              <a:buAutoNum type="arabicPeriod"/>
            </a:pPr>
            <a:r>
              <a:rPr lang="en-CA" sz="1500" dirty="0"/>
              <a:t>Analyze business requirements and the way in which IT-enabled services and service levels support business processes. Discuss and agree on potential services and service levels with the business, and compare them with the current service portfolio to identify new or changed services or service level </a:t>
            </a:r>
            <a:r>
              <a:rPr lang="en-CA" sz="1500" dirty="0" smtClean="0"/>
              <a:t>options.</a:t>
            </a:r>
            <a:endParaRPr lang="en-CA" sz="1600" dirty="0"/>
          </a:p>
          <a:p>
            <a:pPr marL="342900" indent="-342900">
              <a:buFont typeface="+mj-lt"/>
              <a:buAutoNum type="arabicPeriod"/>
            </a:pPr>
            <a:endParaRPr lang="en-CA" sz="1200" dirty="0"/>
          </a:p>
          <a:p>
            <a:pPr marL="342900" indent="-342900">
              <a:buFont typeface="+mj-lt"/>
              <a:buAutoNum type="arabicPeriod"/>
            </a:pPr>
            <a:r>
              <a:rPr lang="en-CA" sz="1500" dirty="0"/>
              <a:t>Benefits have been realized due to benefit </a:t>
            </a:r>
            <a:r>
              <a:rPr lang="en-CA" sz="1500" dirty="0" smtClean="0"/>
              <a:t>monitoring.</a:t>
            </a:r>
            <a:endParaRPr lang="en-CA" sz="1600" dirty="0"/>
          </a:p>
        </p:txBody>
      </p:sp>
      <p:sp>
        <p:nvSpPr>
          <p:cNvPr id="5" name="TextBox 6"/>
          <p:cNvSpPr txBox="1"/>
          <p:nvPr/>
        </p:nvSpPr>
        <p:spPr>
          <a:xfrm>
            <a:off x="353917" y="3370889"/>
            <a:ext cx="2301571" cy="2123658"/>
          </a:xfrm>
          <a:prstGeom prst="rect">
            <a:avLst/>
          </a:prstGeom>
        </p:spPr>
        <p:txBody>
          <a:bodyPr wrap="square" rtlCol="0">
            <a:spAutoFit/>
          </a:bodyPr>
          <a:lstStyle/>
          <a:p>
            <a:pPr algn="ctr"/>
            <a:r>
              <a:rPr lang="en-CA" sz="1200" b="1" dirty="0" smtClean="0">
                <a:solidFill>
                  <a:srgbClr val="333333"/>
                </a:solidFill>
              </a:rPr>
              <a:t>COBIT5 </a:t>
            </a:r>
            <a:r>
              <a:rPr lang="en-CA" sz="1200" dirty="0" smtClean="0">
                <a:solidFill>
                  <a:srgbClr val="333333"/>
                </a:solidFill>
              </a:rPr>
              <a:t>is used in the process of defining and refining the IT value scenarios used in our top-down value identification methodology.</a:t>
            </a:r>
          </a:p>
          <a:p>
            <a:pPr algn="ctr"/>
            <a:endParaRPr lang="en-CA" sz="1200" b="1" dirty="0">
              <a:solidFill>
                <a:srgbClr val="333333"/>
              </a:solidFill>
            </a:endParaRPr>
          </a:p>
          <a:p>
            <a:pPr algn="ctr"/>
            <a:r>
              <a:rPr lang="en-CA" sz="1200" dirty="0" smtClean="0">
                <a:solidFill>
                  <a:srgbClr val="333333"/>
                </a:solidFill>
              </a:rPr>
              <a:t>The values align with the governance perspective aligned to benefits realization, risk optimization, and resource optimization.</a:t>
            </a:r>
          </a:p>
        </p:txBody>
      </p:sp>
      <p:sp>
        <p:nvSpPr>
          <p:cNvPr id="6" name="Oval 145407"/>
          <p:cNvSpPr/>
          <p:nvPr/>
        </p:nvSpPr>
        <p:spPr>
          <a:xfrm>
            <a:off x="2706950" y="2003895"/>
            <a:ext cx="400594"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1</a:t>
            </a:r>
            <a:endParaRPr lang="en-US" b="1" dirty="0"/>
          </a:p>
        </p:txBody>
      </p:sp>
      <p:sp>
        <p:nvSpPr>
          <p:cNvPr id="7" name="Oval 145408"/>
          <p:cNvSpPr/>
          <p:nvPr/>
        </p:nvSpPr>
        <p:spPr>
          <a:xfrm>
            <a:off x="2706950" y="2732014"/>
            <a:ext cx="400594"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2</a:t>
            </a:r>
            <a:endParaRPr lang="en-US" b="1" dirty="0"/>
          </a:p>
        </p:txBody>
      </p:sp>
      <p:sp>
        <p:nvSpPr>
          <p:cNvPr id="8" name="Oval 145410"/>
          <p:cNvSpPr/>
          <p:nvPr/>
        </p:nvSpPr>
        <p:spPr>
          <a:xfrm>
            <a:off x="2706950" y="3367157"/>
            <a:ext cx="400594"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3</a:t>
            </a:r>
            <a:endParaRPr lang="en-US" b="1" dirty="0"/>
          </a:p>
        </p:txBody>
      </p:sp>
      <p:sp>
        <p:nvSpPr>
          <p:cNvPr id="9" name="Oval 145407"/>
          <p:cNvSpPr/>
          <p:nvPr/>
        </p:nvSpPr>
        <p:spPr>
          <a:xfrm>
            <a:off x="2706950" y="4032124"/>
            <a:ext cx="400594"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4</a:t>
            </a:r>
            <a:endParaRPr lang="en-US" b="1" dirty="0"/>
          </a:p>
        </p:txBody>
      </p:sp>
      <p:sp>
        <p:nvSpPr>
          <p:cNvPr id="10" name="Oval 145408"/>
          <p:cNvSpPr/>
          <p:nvPr/>
        </p:nvSpPr>
        <p:spPr>
          <a:xfrm>
            <a:off x="2706950" y="5494547"/>
            <a:ext cx="400594" cy="400594"/>
          </a:xfrm>
          <a:prstGeom prst="ellipse">
            <a:avLst/>
          </a:prstGeom>
          <a:solidFill>
            <a:schemeClr val="accent2"/>
          </a:solidFill>
          <a:ln>
            <a:noFill/>
          </a:ln>
          <a:effectLst>
            <a:outerShdw blurRad="12700" dist="12700" dir="2700000" algn="tl" rotWithShape="0">
              <a:prstClr val="black">
                <a:alpha val="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5</a:t>
            </a:r>
            <a:endParaRPr lang="en-US" b="1" dirty="0"/>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6514" y="1680317"/>
            <a:ext cx="1476375" cy="523875"/>
          </a:xfrm>
          <a:prstGeom prst="rect">
            <a:avLst/>
          </a:prstGeom>
        </p:spPr>
      </p:pic>
    </p:spTree>
    <p:extLst>
      <p:ext uri="{BB962C8B-B14F-4D97-AF65-F5344CB8AC3E}">
        <p14:creationId xmlns:p14="http://schemas.microsoft.com/office/powerpoint/2010/main" val="6828472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Develop and act on relevant metrics for the service portfolio </a:t>
            </a:r>
            <a:endParaRPr lang="en-CA" dirty="0"/>
          </a:p>
        </p:txBody>
      </p:sp>
      <p:sp>
        <p:nvSpPr>
          <p:cNvPr id="5" name="Freeform 8"/>
          <p:cNvSpPr/>
          <p:nvPr/>
        </p:nvSpPr>
        <p:spPr>
          <a:xfrm>
            <a:off x="312796" y="2164540"/>
            <a:ext cx="8564504" cy="2343065"/>
          </a:xfrm>
          <a:custGeom>
            <a:avLst/>
            <a:gdLst>
              <a:gd name="connsiteX0" fmla="*/ 0 w 8564504"/>
              <a:gd name="connsiteY0" fmla="*/ 0 h 2234925"/>
              <a:gd name="connsiteX1" fmla="*/ 8564504 w 8564504"/>
              <a:gd name="connsiteY1" fmla="*/ 0 h 2234925"/>
              <a:gd name="connsiteX2" fmla="*/ 8564504 w 8564504"/>
              <a:gd name="connsiteY2" fmla="*/ 2234925 h 2234925"/>
              <a:gd name="connsiteX3" fmla="*/ 0 w 8564504"/>
              <a:gd name="connsiteY3" fmla="*/ 2234925 h 2234925"/>
              <a:gd name="connsiteX4" fmla="*/ 0 w 8564504"/>
              <a:gd name="connsiteY4" fmla="*/ 0 h 2234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64504" h="2234925">
                <a:moveTo>
                  <a:pt x="0" y="0"/>
                </a:moveTo>
                <a:lnTo>
                  <a:pt x="8564504" y="0"/>
                </a:lnTo>
                <a:lnTo>
                  <a:pt x="8564504" y="2234925"/>
                </a:lnTo>
                <a:lnTo>
                  <a:pt x="0" y="2234925"/>
                </a:lnTo>
                <a:lnTo>
                  <a:pt x="0" y="0"/>
                </a:lnTo>
                <a:close/>
              </a:path>
            </a:pathLst>
          </a:custGeom>
          <a:solidFill>
            <a:srgbClr val="CBDBE7">
              <a:alpha val="90000"/>
            </a:srgbClr>
          </a:solidFill>
          <a:ln>
            <a:no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64701" tIns="324000" rIns="664701" bIns="99568" numCol="1" spcCol="1270" anchor="t" anchorCtr="0">
            <a:noAutofit/>
          </a:bodyPr>
          <a:lstStyle/>
          <a:p>
            <a:pPr marL="342900" lvl="1" indent="-342900" algn="l" defTabSz="622300">
              <a:lnSpc>
                <a:spcPct val="90000"/>
              </a:lnSpc>
              <a:spcBef>
                <a:spcPct val="0"/>
              </a:spcBef>
              <a:spcAft>
                <a:spcPts val="600"/>
              </a:spcAft>
              <a:buFont typeface="+mj-lt"/>
              <a:buAutoNum type="arabicPeriod"/>
            </a:pPr>
            <a:r>
              <a:rPr lang="en-CA" sz="1400" kern="1200" dirty="0" smtClean="0">
                <a:solidFill>
                  <a:srgbClr val="333333"/>
                </a:solidFill>
                <a:latin typeface="+mn-lt"/>
                <a:ea typeface="Calibri" panose="020F0502020204030204" pitchFamily="34" charset="0"/>
                <a:cs typeface="Times New Roman" panose="02020603050405020304" pitchFamily="18" charset="0"/>
              </a:rPr>
              <a:t>Percent of IT value drivers mapped to business value drivers.</a:t>
            </a:r>
            <a:endParaRPr lang="en-CA" sz="1400" kern="1200" dirty="0">
              <a:latin typeface="+mn-lt"/>
            </a:endParaRPr>
          </a:p>
          <a:p>
            <a:pPr marL="342900" lvl="1" indent="-342900" algn="l" defTabSz="622300">
              <a:lnSpc>
                <a:spcPct val="90000"/>
              </a:lnSpc>
              <a:spcBef>
                <a:spcPct val="0"/>
              </a:spcBef>
              <a:spcAft>
                <a:spcPts val="600"/>
              </a:spcAft>
              <a:buFont typeface="+mj-lt"/>
              <a:buAutoNum type="arabicPeriod"/>
            </a:pPr>
            <a:r>
              <a:rPr lang="en-CA" sz="1400" kern="1200" dirty="0" smtClean="0">
                <a:solidFill>
                  <a:srgbClr val="333333"/>
                </a:solidFill>
                <a:latin typeface="+mn-lt"/>
                <a:ea typeface="Calibri" panose="020F0502020204030204" pitchFamily="34" charset="0"/>
                <a:cs typeface="Times New Roman" panose="02020603050405020304" pitchFamily="18" charset="0"/>
              </a:rPr>
              <a:t>Amount ($) of revenue generated from approved investments.</a:t>
            </a:r>
            <a:endParaRPr lang="en-CA" sz="1400" kern="1200" dirty="0">
              <a:latin typeface="+mn-lt"/>
            </a:endParaRPr>
          </a:p>
          <a:p>
            <a:pPr marL="342900" lvl="1" indent="-342900" defTabSz="622300">
              <a:lnSpc>
                <a:spcPct val="90000"/>
              </a:lnSpc>
              <a:spcBef>
                <a:spcPct val="0"/>
              </a:spcBef>
              <a:spcAft>
                <a:spcPts val="600"/>
              </a:spcAft>
              <a:buFont typeface="+mj-lt"/>
              <a:buAutoNum type="arabicPeriod"/>
            </a:pPr>
            <a:r>
              <a:rPr lang="en-CA" sz="1400" dirty="0">
                <a:solidFill>
                  <a:srgbClr val="333333"/>
                </a:solidFill>
                <a:ea typeface="Calibri" panose="020F0502020204030204" pitchFamily="34" charset="0"/>
                <a:cs typeface="Times New Roman" panose="02020603050405020304" pitchFamily="18" charset="0"/>
              </a:rPr>
              <a:t>Percent </a:t>
            </a:r>
            <a:r>
              <a:rPr lang="en-CA" sz="1400" kern="1200" dirty="0" smtClean="0">
                <a:solidFill>
                  <a:srgbClr val="333333"/>
                </a:solidFill>
                <a:latin typeface="+mn-lt"/>
                <a:ea typeface="Calibri" panose="020F0502020204030204" pitchFamily="34" charset="0"/>
                <a:cs typeface="Times New Roman" panose="02020603050405020304" pitchFamily="18" charset="0"/>
              </a:rPr>
              <a:t>of approved IT services where expected benefits/ROI are realized.</a:t>
            </a:r>
            <a:endParaRPr lang="en-CA" sz="1400" kern="1200" dirty="0">
              <a:solidFill>
                <a:srgbClr val="333333"/>
              </a:solidFill>
              <a:latin typeface="+mn-lt"/>
              <a:ea typeface="Calibri" panose="020F0502020204030204" pitchFamily="34" charset="0"/>
              <a:cs typeface="Times New Roman" panose="02020603050405020304" pitchFamily="18" charset="0"/>
            </a:endParaRPr>
          </a:p>
          <a:p>
            <a:pPr marL="342900" lvl="1" indent="-342900" defTabSz="622300">
              <a:lnSpc>
                <a:spcPct val="90000"/>
              </a:lnSpc>
              <a:spcBef>
                <a:spcPct val="0"/>
              </a:spcBef>
              <a:spcAft>
                <a:spcPts val="600"/>
              </a:spcAft>
              <a:buFont typeface="+mj-lt"/>
              <a:buAutoNum type="arabicPeriod"/>
            </a:pPr>
            <a:r>
              <a:rPr lang="en-CA" sz="1400" dirty="0">
                <a:solidFill>
                  <a:srgbClr val="333333"/>
                </a:solidFill>
                <a:ea typeface="Calibri" panose="020F0502020204030204" pitchFamily="34" charset="0"/>
                <a:cs typeface="Times New Roman" panose="02020603050405020304" pitchFamily="18" charset="0"/>
              </a:rPr>
              <a:t>Percent </a:t>
            </a:r>
            <a:r>
              <a:rPr lang="en-CA" sz="1400" kern="1200" dirty="0" smtClean="0">
                <a:solidFill>
                  <a:srgbClr val="333333"/>
                </a:solidFill>
                <a:latin typeface="+mn-lt"/>
                <a:ea typeface="Calibri" panose="020F0502020204030204" pitchFamily="34" charset="0"/>
                <a:cs typeface="Times New Roman" panose="02020603050405020304" pitchFamily="18" charset="0"/>
              </a:rPr>
              <a:t>of IT-enabled investments where claimed benefits are met or exceeded.</a:t>
            </a:r>
          </a:p>
          <a:p>
            <a:pPr marL="342900" lvl="1" indent="-342900" defTabSz="622300">
              <a:lnSpc>
                <a:spcPct val="90000"/>
              </a:lnSpc>
              <a:spcBef>
                <a:spcPct val="0"/>
              </a:spcBef>
              <a:spcAft>
                <a:spcPts val="600"/>
              </a:spcAft>
              <a:buFont typeface="+mj-lt"/>
              <a:buAutoNum type="arabicPeriod"/>
            </a:pPr>
            <a:r>
              <a:rPr lang="en-CA" sz="1400" dirty="0">
                <a:solidFill>
                  <a:srgbClr val="333333"/>
                </a:solidFill>
                <a:ea typeface="Calibri" panose="020F0502020204030204" pitchFamily="34" charset="0"/>
                <a:cs typeface="Times New Roman" panose="02020603050405020304" pitchFamily="18" charset="0"/>
              </a:rPr>
              <a:t>Percent </a:t>
            </a:r>
            <a:r>
              <a:rPr lang="en-CA" sz="1400" kern="1200" dirty="0" smtClean="0">
                <a:solidFill>
                  <a:srgbClr val="333333"/>
                </a:solidFill>
                <a:latin typeface="+mn-lt"/>
                <a:ea typeface="Calibri" panose="020F0502020204030204" pitchFamily="34" charset="0"/>
                <a:cs typeface="Times New Roman" panose="02020603050405020304" pitchFamily="18" charset="0"/>
              </a:rPr>
              <a:t>of investments where realised benefits have been measured and compared to  business case expectations.</a:t>
            </a:r>
            <a:endParaRPr lang="en-CA" sz="1400" kern="1200" dirty="0">
              <a:solidFill>
                <a:srgbClr val="333333"/>
              </a:solidFill>
              <a:latin typeface="+mn-lt"/>
              <a:ea typeface="Calibri" panose="020F0502020204030204" pitchFamily="34" charset="0"/>
              <a:cs typeface="Times New Roman" panose="02020603050405020304" pitchFamily="18" charset="0"/>
            </a:endParaRPr>
          </a:p>
          <a:p>
            <a:pPr marL="342900" lvl="1" indent="-342900" defTabSz="622300">
              <a:lnSpc>
                <a:spcPct val="90000"/>
              </a:lnSpc>
              <a:spcBef>
                <a:spcPct val="0"/>
              </a:spcBef>
              <a:spcAft>
                <a:spcPts val="600"/>
              </a:spcAft>
              <a:buFont typeface="+mj-lt"/>
              <a:buAutoNum type="arabicPeriod"/>
            </a:pPr>
            <a:r>
              <a:rPr lang="en-CA" sz="1400" dirty="0">
                <a:solidFill>
                  <a:srgbClr val="333333"/>
                </a:solidFill>
                <a:ea typeface="Calibri" panose="020F0502020204030204" pitchFamily="34" charset="0"/>
                <a:cs typeface="Times New Roman" panose="02020603050405020304" pitchFamily="18" charset="0"/>
              </a:rPr>
              <a:t>Percent </a:t>
            </a:r>
            <a:r>
              <a:rPr lang="en-CA" sz="1400" kern="1200" dirty="0" smtClean="0">
                <a:solidFill>
                  <a:srgbClr val="333333"/>
                </a:solidFill>
                <a:latin typeface="+mn-lt"/>
                <a:ea typeface="Calibri" panose="020F0502020204030204" pitchFamily="34" charset="0"/>
                <a:cs typeface="Times New Roman" panose="02020603050405020304" pitchFamily="18" charset="0"/>
              </a:rPr>
              <a:t>of IT spend (IT investment) aligned with organizational value priorities.</a:t>
            </a:r>
            <a:endParaRPr lang="en-CA" sz="1400" kern="1200" dirty="0">
              <a:solidFill>
                <a:srgbClr val="333333"/>
              </a:solidFill>
              <a:latin typeface="+mn-lt"/>
              <a:ea typeface="Calibri" panose="020F0502020204030204" pitchFamily="34" charset="0"/>
              <a:cs typeface="Times New Roman" panose="02020603050405020304" pitchFamily="18" charset="0"/>
            </a:endParaRPr>
          </a:p>
        </p:txBody>
      </p:sp>
      <p:sp>
        <p:nvSpPr>
          <p:cNvPr id="7" name="Freeform 9"/>
          <p:cNvSpPr/>
          <p:nvPr/>
        </p:nvSpPr>
        <p:spPr>
          <a:xfrm>
            <a:off x="741020" y="1924986"/>
            <a:ext cx="6287725" cy="479105"/>
          </a:xfrm>
          <a:custGeom>
            <a:avLst/>
            <a:gdLst>
              <a:gd name="connsiteX0" fmla="*/ 0 w 5995152"/>
              <a:gd name="connsiteY0" fmla="*/ 144576 h 867440"/>
              <a:gd name="connsiteX1" fmla="*/ 144576 w 5995152"/>
              <a:gd name="connsiteY1" fmla="*/ 0 h 867440"/>
              <a:gd name="connsiteX2" fmla="*/ 5850576 w 5995152"/>
              <a:gd name="connsiteY2" fmla="*/ 0 h 867440"/>
              <a:gd name="connsiteX3" fmla="*/ 5995152 w 5995152"/>
              <a:gd name="connsiteY3" fmla="*/ 144576 h 867440"/>
              <a:gd name="connsiteX4" fmla="*/ 5995152 w 5995152"/>
              <a:gd name="connsiteY4" fmla="*/ 722864 h 867440"/>
              <a:gd name="connsiteX5" fmla="*/ 5850576 w 5995152"/>
              <a:gd name="connsiteY5" fmla="*/ 867440 h 867440"/>
              <a:gd name="connsiteX6" fmla="*/ 144576 w 5995152"/>
              <a:gd name="connsiteY6" fmla="*/ 867440 h 867440"/>
              <a:gd name="connsiteX7" fmla="*/ 0 w 5995152"/>
              <a:gd name="connsiteY7" fmla="*/ 722864 h 867440"/>
              <a:gd name="connsiteX8" fmla="*/ 0 w 5995152"/>
              <a:gd name="connsiteY8" fmla="*/ 144576 h 86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95152" h="867440">
                <a:moveTo>
                  <a:pt x="0" y="144576"/>
                </a:moveTo>
                <a:cubicBezTo>
                  <a:pt x="0" y="64729"/>
                  <a:pt x="64729" y="0"/>
                  <a:pt x="144576" y="0"/>
                </a:cubicBezTo>
                <a:lnTo>
                  <a:pt x="5850576" y="0"/>
                </a:lnTo>
                <a:cubicBezTo>
                  <a:pt x="5930423" y="0"/>
                  <a:pt x="5995152" y="64729"/>
                  <a:pt x="5995152" y="144576"/>
                </a:cubicBezTo>
                <a:lnTo>
                  <a:pt x="5995152" y="722864"/>
                </a:lnTo>
                <a:cubicBezTo>
                  <a:pt x="5995152" y="802711"/>
                  <a:pt x="5930423" y="867440"/>
                  <a:pt x="5850576" y="867440"/>
                </a:cubicBezTo>
                <a:lnTo>
                  <a:pt x="144576" y="867440"/>
                </a:lnTo>
                <a:cubicBezTo>
                  <a:pt x="64729" y="867440"/>
                  <a:pt x="0" y="802711"/>
                  <a:pt x="0" y="722864"/>
                </a:cubicBezTo>
                <a:lnTo>
                  <a:pt x="0" y="144576"/>
                </a:lnTo>
                <a:close/>
              </a:path>
            </a:pathLst>
          </a:custGeom>
          <a:solidFill>
            <a:srgbClr val="B0C53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68948" tIns="42345" rIns="268948" bIns="42345" numCol="1" spcCol="1270" anchor="ctr" anchorCtr="0">
            <a:noAutofit/>
          </a:bodyPr>
          <a:lstStyle/>
          <a:p>
            <a:pPr lvl="0" algn="l" defTabSz="800100">
              <a:lnSpc>
                <a:spcPct val="90000"/>
              </a:lnSpc>
              <a:spcBef>
                <a:spcPct val="0"/>
              </a:spcBef>
              <a:spcAft>
                <a:spcPct val="35000"/>
              </a:spcAft>
            </a:pPr>
            <a:r>
              <a:rPr lang="en-CA" sz="1800" kern="1200" dirty="0" smtClean="0"/>
              <a:t>Process Goals and Metrics for Service Portfolio Mgmt.</a:t>
            </a:r>
            <a:endParaRPr lang="en-CA" sz="1800" kern="1200" dirty="0"/>
          </a:p>
        </p:txBody>
      </p:sp>
      <p:sp>
        <p:nvSpPr>
          <p:cNvPr id="6" name="TextBox 5"/>
          <p:cNvSpPr txBox="1"/>
          <p:nvPr/>
        </p:nvSpPr>
        <p:spPr>
          <a:xfrm>
            <a:off x="4659966" y="4230607"/>
            <a:ext cx="4374619" cy="276999"/>
          </a:xfrm>
          <a:prstGeom prst="rect">
            <a:avLst/>
          </a:prstGeom>
        </p:spPr>
        <p:txBody>
          <a:bodyPr wrap="square" rtlCol="0">
            <a:spAutoFit/>
          </a:bodyPr>
          <a:lstStyle/>
          <a:p>
            <a:r>
              <a:rPr lang="en-CA" sz="1200" b="1" dirty="0" smtClean="0"/>
              <a:t>Source: COBIT 5 and the metrics development approach</a:t>
            </a:r>
          </a:p>
        </p:txBody>
      </p:sp>
      <p:graphicFrame>
        <p:nvGraphicFramePr>
          <p:cNvPr id="3" name="Table 11"/>
          <p:cNvGraphicFramePr>
            <a:graphicFrameLocks noGrp="1"/>
          </p:cNvGraphicFramePr>
          <p:nvPr>
            <p:extLst>
              <p:ext uri="{D42A27DB-BD31-4B8C-83A1-F6EECF244321}">
                <p14:modId xmlns:p14="http://schemas.microsoft.com/office/powerpoint/2010/main" val="2580286179"/>
              </p:ext>
            </p:extLst>
          </p:nvPr>
        </p:nvGraphicFramePr>
        <p:xfrm>
          <a:off x="741020" y="4694887"/>
          <a:ext cx="7837893" cy="1649236"/>
        </p:xfrm>
        <a:graphic>
          <a:graphicData uri="http://schemas.openxmlformats.org/drawingml/2006/table">
            <a:tbl>
              <a:tblPr firstCol="1">
                <a:tableStyleId>{F2DE63D5-997A-4646-A377-4702673A728D}</a:tableStyleId>
              </a:tblPr>
              <a:tblGrid>
                <a:gridCol w="538869"/>
                <a:gridCol w="1171977"/>
                <a:gridCol w="6127047"/>
              </a:tblGrid>
              <a:tr h="351734">
                <a:tc rowSpan="3">
                  <a:txBody>
                    <a:bodyPr/>
                    <a:lstStyle/>
                    <a:p>
                      <a:pPr algn="ctr"/>
                      <a:r>
                        <a:rPr lang="en-CA" sz="1600" b="1" dirty="0" smtClean="0">
                          <a:solidFill>
                            <a:schemeClr val="bg1"/>
                          </a:solidFill>
                        </a:rPr>
                        <a:t>EXAMPLE</a:t>
                      </a:r>
                      <a:endParaRPr lang="en-CA" sz="1600" b="1" dirty="0">
                        <a:solidFill>
                          <a:schemeClr val="bg1"/>
                        </a:solidFill>
                      </a:endParaRPr>
                    </a:p>
                  </a:txBody>
                  <a:tcPr vert="vert270" anchor="ctr">
                    <a:solidFill>
                      <a:schemeClr val="accent2"/>
                    </a:solidFill>
                  </a:tcPr>
                </a:tc>
                <a:tc>
                  <a:txBody>
                    <a:bodyPr/>
                    <a:lstStyle/>
                    <a:p>
                      <a:pPr algn="ctr"/>
                      <a:r>
                        <a:rPr lang="en-CA" sz="1400" b="0" dirty="0" smtClean="0"/>
                        <a:t>Metric</a:t>
                      </a:r>
                      <a:endParaRPr lang="en-CA" sz="1400" b="0" dirty="0"/>
                    </a:p>
                  </a:txBody>
                  <a:tcPr anchor="ctr">
                    <a:solidFill>
                      <a:srgbClr val="CBDBE7"/>
                    </a:solidFill>
                  </a:tcPr>
                </a:tc>
                <a:tc>
                  <a:txBody>
                    <a:bodyPr/>
                    <a:lstStyle/>
                    <a:p>
                      <a:r>
                        <a:rPr lang="en-CA" sz="1400" kern="1200" dirty="0" smtClean="0">
                          <a:solidFill>
                            <a:srgbClr val="333333"/>
                          </a:solidFill>
                          <a:latin typeface="+mn-lt"/>
                          <a:ea typeface="Calibri" panose="020F0502020204030204" pitchFamily="34" charset="0"/>
                          <a:cs typeface="Times New Roman" panose="02020603050405020304" pitchFamily="18" charset="0"/>
                        </a:rPr>
                        <a:t>Percent</a:t>
                      </a:r>
                      <a:r>
                        <a:rPr lang="en-CA" sz="1400" i="0" dirty="0" smtClean="0"/>
                        <a:t> of IT-enabled investments where claimed benefits are met or exceeded.</a:t>
                      </a:r>
                      <a:endParaRPr lang="en-CA" sz="1400" i="0" dirty="0"/>
                    </a:p>
                  </a:txBody>
                  <a:tcPr/>
                </a:tc>
              </a:tr>
              <a:tr h="565538">
                <a:tc vMerge="1">
                  <a:txBody>
                    <a:bodyPr/>
                    <a:lstStyle/>
                    <a:p>
                      <a:endParaRPr lang="en-CA" dirty="0"/>
                    </a:p>
                  </a:txBody>
                  <a:tcPr>
                    <a:solidFill>
                      <a:srgbClr val="CBDBE7"/>
                    </a:solidFill>
                  </a:tcPr>
                </a:tc>
                <a:tc>
                  <a:txBody>
                    <a:bodyPr/>
                    <a:lstStyle/>
                    <a:p>
                      <a:pPr algn="ctr"/>
                      <a:r>
                        <a:rPr lang="en-CA" sz="1400" dirty="0" smtClean="0"/>
                        <a:t>Prerequisite</a:t>
                      </a:r>
                      <a:endParaRPr lang="en-CA" sz="1400" dirty="0"/>
                    </a:p>
                  </a:txBody>
                  <a:tcPr anchor="ctr">
                    <a:solidFill>
                      <a:srgbClr val="CBDBE7"/>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i="0" dirty="0" smtClean="0">
                          <a:solidFill>
                            <a:schemeClr val="tx1"/>
                          </a:solidFill>
                        </a:rPr>
                        <a:t>This metric requires active measurement of the actual vs. expected benefits of a service or initiative. </a:t>
                      </a:r>
                    </a:p>
                  </a:txBody>
                  <a:tcPr/>
                </a:tc>
              </a:tr>
              <a:tr h="565538">
                <a:tc vMerge="1">
                  <a:txBody>
                    <a:bodyPr/>
                    <a:lstStyle/>
                    <a:p>
                      <a:endParaRPr lang="en-CA" dirty="0"/>
                    </a:p>
                  </a:txBody>
                  <a:tcPr>
                    <a:solidFill>
                      <a:srgbClr val="CBDBE7"/>
                    </a:solidFill>
                  </a:tcPr>
                </a:tc>
                <a:tc>
                  <a:txBody>
                    <a:bodyPr/>
                    <a:lstStyle/>
                    <a:p>
                      <a:pPr algn="ctr"/>
                      <a:r>
                        <a:rPr lang="en-CA" sz="1400" dirty="0" smtClean="0"/>
                        <a:t>Calculation</a:t>
                      </a:r>
                      <a:endParaRPr lang="en-CA" sz="1400" dirty="0"/>
                    </a:p>
                  </a:txBody>
                  <a:tcPr anchor="ctr">
                    <a:solidFill>
                      <a:srgbClr val="CBDBE7"/>
                    </a:solidFill>
                  </a:tcPr>
                </a:tc>
                <a:tc>
                  <a:txBody>
                    <a:bodyPr/>
                    <a:lstStyle/>
                    <a:p>
                      <a:r>
                        <a:rPr lang="en-CA" sz="1400" i="0" dirty="0" smtClean="0">
                          <a:solidFill>
                            <a:schemeClr val="tx1"/>
                          </a:solidFill>
                        </a:rPr>
                        <a:t>(Number of approved investments meeting or exceeding expected / total number of approved investments) *100.</a:t>
                      </a:r>
                      <a:endParaRPr lang="en-CA" sz="1400" i="0" dirty="0">
                        <a:solidFill>
                          <a:schemeClr val="tx1"/>
                        </a:solidFill>
                      </a:endParaRPr>
                    </a:p>
                  </a:txBody>
                  <a:tcPr/>
                </a:tc>
              </a:tr>
            </a:tbl>
          </a:graphicData>
        </a:graphic>
      </p:graphicFrame>
      <p:sp>
        <p:nvSpPr>
          <p:cNvPr id="9" name="TextBox 12"/>
          <p:cNvSpPr txBox="1"/>
          <p:nvPr/>
        </p:nvSpPr>
        <p:spPr>
          <a:xfrm>
            <a:off x="312796" y="1429927"/>
            <a:ext cx="7868992" cy="307777"/>
          </a:xfrm>
          <a:prstGeom prst="rect">
            <a:avLst/>
          </a:prstGeom>
        </p:spPr>
        <p:txBody>
          <a:bodyPr wrap="square" rtlCol="0">
            <a:spAutoFit/>
          </a:bodyPr>
          <a:lstStyle/>
          <a:p>
            <a:r>
              <a:rPr lang="en-CA" sz="1400" b="1" dirty="0" smtClean="0"/>
              <a:t>The process goals and metrics measure the effectiveness of the process put in place. </a:t>
            </a:r>
          </a:p>
        </p:txBody>
      </p:sp>
    </p:spTree>
    <p:extLst>
      <p:ext uri="{BB962C8B-B14F-4D97-AF65-F5344CB8AC3E}">
        <p14:creationId xmlns:p14="http://schemas.microsoft.com/office/powerpoint/2010/main" val="28852099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Develop and act on relevant metrics for the service portfolio </a:t>
            </a:r>
            <a:endParaRPr lang="en-CA" dirty="0"/>
          </a:p>
        </p:txBody>
      </p:sp>
      <p:sp>
        <p:nvSpPr>
          <p:cNvPr id="5" name="Freeform 8"/>
          <p:cNvSpPr/>
          <p:nvPr/>
        </p:nvSpPr>
        <p:spPr>
          <a:xfrm>
            <a:off x="312796" y="1971357"/>
            <a:ext cx="8564504" cy="2530347"/>
          </a:xfrm>
          <a:custGeom>
            <a:avLst/>
            <a:gdLst>
              <a:gd name="connsiteX0" fmla="*/ 0 w 8564504"/>
              <a:gd name="connsiteY0" fmla="*/ 0 h 2234925"/>
              <a:gd name="connsiteX1" fmla="*/ 8564504 w 8564504"/>
              <a:gd name="connsiteY1" fmla="*/ 0 h 2234925"/>
              <a:gd name="connsiteX2" fmla="*/ 8564504 w 8564504"/>
              <a:gd name="connsiteY2" fmla="*/ 2234925 h 2234925"/>
              <a:gd name="connsiteX3" fmla="*/ 0 w 8564504"/>
              <a:gd name="connsiteY3" fmla="*/ 2234925 h 2234925"/>
              <a:gd name="connsiteX4" fmla="*/ 0 w 8564504"/>
              <a:gd name="connsiteY4" fmla="*/ 0 h 2234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564504" h="2234925">
                <a:moveTo>
                  <a:pt x="0" y="0"/>
                </a:moveTo>
                <a:lnTo>
                  <a:pt x="8564504" y="0"/>
                </a:lnTo>
                <a:lnTo>
                  <a:pt x="8564504" y="2234925"/>
                </a:lnTo>
                <a:lnTo>
                  <a:pt x="0" y="2234925"/>
                </a:lnTo>
                <a:lnTo>
                  <a:pt x="0" y="0"/>
                </a:lnTo>
                <a:close/>
              </a:path>
            </a:pathLst>
          </a:custGeom>
          <a:solidFill>
            <a:srgbClr val="CBDBE7">
              <a:alpha val="90000"/>
            </a:srgbClr>
          </a:solidFill>
          <a:ln>
            <a:noFill/>
          </a:ln>
        </p:spPr>
        <p:style>
          <a:lnRef idx="2">
            <a:scrgbClr r="0" g="0" b="0"/>
          </a:lnRef>
          <a:fillRef idx="1">
            <a:scrgbClr r="0" g="0" b="0"/>
          </a:fillRef>
          <a:effectRef idx="0">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64701" tIns="324000" rIns="664701" bIns="99568" numCol="1" spcCol="1270" anchor="t" anchorCtr="0">
            <a:noAutofit/>
          </a:bodyPr>
          <a:lstStyle/>
          <a:p>
            <a:pPr marL="342900" lvl="1" indent="-342900" defTabSz="622300">
              <a:lnSpc>
                <a:spcPct val="90000"/>
              </a:lnSpc>
              <a:spcBef>
                <a:spcPct val="0"/>
              </a:spcBef>
              <a:spcAft>
                <a:spcPts val="600"/>
              </a:spcAft>
              <a:buFont typeface="+mj-lt"/>
              <a:buAutoNum type="arabicPeriod"/>
            </a:pPr>
            <a:r>
              <a:rPr lang="en-CA" sz="1400" dirty="0">
                <a:solidFill>
                  <a:srgbClr val="333333"/>
                </a:solidFill>
                <a:ea typeface="Calibri" panose="020F0502020204030204" pitchFamily="34" charset="0"/>
                <a:cs typeface="Times New Roman" panose="02020603050405020304" pitchFamily="18" charset="0"/>
              </a:rPr>
              <a:t>Percent</a:t>
            </a:r>
            <a:r>
              <a:rPr lang="en-CA" sz="1400" dirty="0" smtClean="0">
                <a:solidFill>
                  <a:srgbClr val="333333"/>
                </a:solidFill>
                <a:ea typeface="Calibri" panose="020F0502020204030204" pitchFamily="34" charset="0"/>
                <a:cs typeface="Times New Roman" panose="02020603050405020304" pitchFamily="18" charset="0"/>
              </a:rPr>
              <a:t> </a:t>
            </a:r>
            <a:r>
              <a:rPr lang="en-CA" sz="1400" dirty="0">
                <a:solidFill>
                  <a:srgbClr val="333333"/>
                </a:solidFill>
                <a:ea typeface="Calibri" panose="020F0502020204030204" pitchFamily="34" charset="0"/>
                <a:cs typeface="Times New Roman" panose="02020603050405020304" pitchFamily="18" charset="0"/>
              </a:rPr>
              <a:t>of IT investments that have traceability to enterprise </a:t>
            </a:r>
            <a:r>
              <a:rPr lang="en-CA" sz="1400" dirty="0" smtClean="0">
                <a:solidFill>
                  <a:srgbClr val="333333"/>
                </a:solidFill>
                <a:ea typeface="Calibri" panose="020F0502020204030204" pitchFamily="34" charset="0"/>
                <a:cs typeface="Times New Roman" panose="02020603050405020304" pitchFamily="18" charset="0"/>
              </a:rPr>
              <a:t>strategy.</a:t>
            </a:r>
            <a:endParaRPr lang="en-CA" sz="1400" dirty="0"/>
          </a:p>
          <a:p>
            <a:pPr marL="342900" lvl="1" indent="-342900" defTabSz="622300">
              <a:lnSpc>
                <a:spcPct val="90000"/>
              </a:lnSpc>
              <a:spcBef>
                <a:spcPct val="0"/>
              </a:spcBef>
              <a:spcAft>
                <a:spcPts val="600"/>
              </a:spcAft>
              <a:buFont typeface="+mj-lt"/>
              <a:buAutoNum type="arabicPeriod"/>
            </a:pPr>
            <a:r>
              <a:rPr lang="en-CA" sz="1400" dirty="0">
                <a:solidFill>
                  <a:srgbClr val="333333"/>
                </a:solidFill>
                <a:ea typeface="Calibri" panose="020F0502020204030204" pitchFamily="34" charset="0"/>
                <a:cs typeface="Times New Roman" panose="02020603050405020304" pitchFamily="18" charset="0"/>
              </a:rPr>
              <a:t>Degree to which enterprise management is satisfied with IT’s contribution to enterprise </a:t>
            </a:r>
            <a:r>
              <a:rPr lang="en-CA" sz="1400" dirty="0" smtClean="0">
                <a:solidFill>
                  <a:srgbClr val="333333"/>
                </a:solidFill>
                <a:ea typeface="Calibri" panose="020F0502020204030204" pitchFamily="34" charset="0"/>
                <a:cs typeface="Times New Roman" panose="02020603050405020304" pitchFamily="18" charset="0"/>
              </a:rPr>
              <a:t>strategy.</a:t>
            </a:r>
            <a:endParaRPr lang="en-CA" sz="1400" dirty="0">
              <a:solidFill>
                <a:srgbClr val="333333"/>
              </a:solidFill>
              <a:ea typeface="Calibri" panose="020F0502020204030204" pitchFamily="34" charset="0"/>
              <a:cs typeface="Times New Roman" panose="02020603050405020304" pitchFamily="18" charset="0"/>
            </a:endParaRPr>
          </a:p>
          <a:p>
            <a:pPr marL="342900" lvl="1" indent="-342900" defTabSz="622300">
              <a:lnSpc>
                <a:spcPct val="90000"/>
              </a:lnSpc>
              <a:spcBef>
                <a:spcPct val="0"/>
              </a:spcBef>
              <a:spcAft>
                <a:spcPts val="600"/>
              </a:spcAft>
              <a:buFont typeface="+mj-lt"/>
              <a:buAutoNum type="arabicPeriod"/>
            </a:pPr>
            <a:r>
              <a:rPr lang="en-CA" sz="1400" dirty="0">
                <a:solidFill>
                  <a:srgbClr val="333333"/>
                </a:solidFill>
                <a:ea typeface="Calibri" panose="020F0502020204030204" pitchFamily="34" charset="0"/>
                <a:cs typeface="Times New Roman" panose="02020603050405020304" pitchFamily="18" charset="0"/>
              </a:rPr>
              <a:t>Percent</a:t>
            </a:r>
            <a:r>
              <a:rPr lang="en-CA" sz="1400" dirty="0" smtClean="0">
                <a:solidFill>
                  <a:srgbClr val="333333"/>
                </a:solidFill>
                <a:ea typeface="Calibri" panose="020F0502020204030204" pitchFamily="34" charset="0"/>
                <a:cs typeface="Times New Roman" panose="02020603050405020304" pitchFamily="18" charset="0"/>
              </a:rPr>
              <a:t> </a:t>
            </a:r>
            <a:r>
              <a:rPr lang="en-CA" sz="1400" dirty="0">
                <a:solidFill>
                  <a:srgbClr val="333333"/>
                </a:solidFill>
                <a:ea typeface="Calibri" panose="020F0502020204030204" pitchFamily="34" charset="0"/>
                <a:cs typeface="Times New Roman" panose="02020603050405020304" pitchFamily="18" charset="0"/>
              </a:rPr>
              <a:t>of changes from the investment </a:t>
            </a:r>
            <a:r>
              <a:rPr lang="en-CA" sz="1400" dirty="0" smtClean="0">
                <a:solidFill>
                  <a:srgbClr val="333333"/>
                </a:solidFill>
                <a:ea typeface="Calibri" panose="020F0502020204030204" pitchFamily="34" charset="0"/>
                <a:cs typeface="Times New Roman" panose="02020603050405020304" pitchFamily="18" charset="0"/>
              </a:rPr>
              <a:t>program </a:t>
            </a:r>
            <a:r>
              <a:rPr lang="en-CA" sz="1400" dirty="0">
                <a:solidFill>
                  <a:srgbClr val="333333"/>
                </a:solidFill>
                <a:ea typeface="Calibri" panose="020F0502020204030204" pitchFamily="34" charset="0"/>
                <a:cs typeface="Times New Roman" panose="02020603050405020304" pitchFamily="18" charset="0"/>
              </a:rPr>
              <a:t>reflected in the relevant IT </a:t>
            </a:r>
            <a:r>
              <a:rPr lang="en-CA" sz="1400" dirty="0" smtClean="0">
                <a:solidFill>
                  <a:srgbClr val="333333"/>
                </a:solidFill>
                <a:ea typeface="Calibri" panose="020F0502020204030204" pitchFamily="34" charset="0"/>
                <a:cs typeface="Times New Roman" panose="02020603050405020304" pitchFamily="18" charset="0"/>
              </a:rPr>
              <a:t>portfolios.</a:t>
            </a:r>
            <a:endParaRPr lang="en-CA" sz="1400" dirty="0">
              <a:solidFill>
                <a:srgbClr val="333333"/>
              </a:solidFill>
              <a:ea typeface="Calibri" panose="020F0502020204030204" pitchFamily="34" charset="0"/>
              <a:cs typeface="Times New Roman" panose="02020603050405020304" pitchFamily="18" charset="0"/>
            </a:endParaRPr>
          </a:p>
          <a:p>
            <a:pPr marL="342900" lvl="1" indent="-342900" defTabSz="622300">
              <a:lnSpc>
                <a:spcPct val="90000"/>
              </a:lnSpc>
              <a:spcBef>
                <a:spcPct val="0"/>
              </a:spcBef>
              <a:spcAft>
                <a:spcPts val="600"/>
              </a:spcAft>
              <a:buFont typeface="+mj-lt"/>
              <a:buAutoNum type="arabicPeriod"/>
            </a:pPr>
            <a:r>
              <a:rPr lang="en-CA" sz="1400" dirty="0">
                <a:solidFill>
                  <a:srgbClr val="333333"/>
                </a:solidFill>
                <a:ea typeface="Calibri" panose="020F0502020204030204" pitchFamily="34" charset="0"/>
                <a:cs typeface="Times New Roman" panose="02020603050405020304" pitchFamily="18" charset="0"/>
              </a:rPr>
              <a:t>Percent</a:t>
            </a:r>
            <a:r>
              <a:rPr lang="en-CA" sz="1400" dirty="0" smtClean="0">
                <a:solidFill>
                  <a:srgbClr val="333333"/>
                </a:solidFill>
                <a:ea typeface="Calibri" panose="020F0502020204030204" pitchFamily="34" charset="0"/>
                <a:cs typeface="Times New Roman" panose="02020603050405020304" pitchFamily="18" charset="0"/>
              </a:rPr>
              <a:t> </a:t>
            </a:r>
            <a:r>
              <a:rPr lang="en-CA" sz="1400" dirty="0">
                <a:solidFill>
                  <a:srgbClr val="333333"/>
                </a:solidFill>
                <a:ea typeface="Calibri" panose="020F0502020204030204" pitchFamily="34" charset="0"/>
                <a:cs typeface="Times New Roman" panose="02020603050405020304" pitchFamily="18" charset="0"/>
              </a:rPr>
              <a:t>of investments where realised benefits have been measured and compared to  business case </a:t>
            </a:r>
            <a:r>
              <a:rPr lang="en-CA" sz="1400" dirty="0" smtClean="0">
                <a:solidFill>
                  <a:srgbClr val="333333"/>
                </a:solidFill>
                <a:ea typeface="Calibri" panose="020F0502020204030204" pitchFamily="34" charset="0"/>
                <a:cs typeface="Times New Roman" panose="02020603050405020304" pitchFamily="18" charset="0"/>
              </a:rPr>
              <a:t>expectations.</a:t>
            </a:r>
            <a:endParaRPr lang="en-CA" sz="1400" dirty="0">
              <a:solidFill>
                <a:srgbClr val="333333"/>
              </a:solidFill>
              <a:ea typeface="Calibri" panose="020F0502020204030204" pitchFamily="34" charset="0"/>
              <a:cs typeface="Times New Roman" panose="02020603050405020304" pitchFamily="18" charset="0"/>
            </a:endParaRPr>
          </a:p>
          <a:p>
            <a:pPr marL="342900" lvl="1" indent="-342900" defTabSz="622300">
              <a:lnSpc>
                <a:spcPct val="90000"/>
              </a:lnSpc>
              <a:spcBef>
                <a:spcPct val="0"/>
              </a:spcBef>
              <a:spcAft>
                <a:spcPts val="600"/>
              </a:spcAft>
              <a:buFont typeface="+mj-lt"/>
              <a:buAutoNum type="arabicPeriod"/>
            </a:pPr>
            <a:r>
              <a:rPr lang="en-CA" sz="1400" dirty="0">
                <a:solidFill>
                  <a:srgbClr val="333333"/>
                </a:solidFill>
                <a:ea typeface="Calibri" panose="020F0502020204030204" pitchFamily="34" charset="0"/>
                <a:cs typeface="Times New Roman" panose="02020603050405020304" pitchFamily="18" charset="0"/>
              </a:rPr>
              <a:t>Percent</a:t>
            </a:r>
            <a:r>
              <a:rPr lang="en-CA" sz="1400" dirty="0" smtClean="0">
                <a:solidFill>
                  <a:srgbClr val="333333"/>
                </a:solidFill>
                <a:ea typeface="Calibri" panose="020F0502020204030204" pitchFamily="34" charset="0"/>
                <a:cs typeface="Times New Roman" panose="02020603050405020304" pitchFamily="18" charset="0"/>
              </a:rPr>
              <a:t> </a:t>
            </a:r>
            <a:r>
              <a:rPr lang="en-CA" sz="1400" dirty="0">
                <a:solidFill>
                  <a:srgbClr val="333333"/>
                </a:solidFill>
                <a:ea typeface="Calibri" panose="020F0502020204030204" pitchFamily="34" charset="0"/>
                <a:cs typeface="Times New Roman" panose="02020603050405020304" pitchFamily="18" charset="0"/>
              </a:rPr>
              <a:t>of enterprise strategic goals and requirements supported by IT strategic </a:t>
            </a:r>
            <a:r>
              <a:rPr lang="en-CA" sz="1400" dirty="0" smtClean="0">
                <a:solidFill>
                  <a:srgbClr val="333333"/>
                </a:solidFill>
                <a:ea typeface="Calibri" panose="020F0502020204030204" pitchFamily="34" charset="0"/>
                <a:cs typeface="Times New Roman" panose="02020603050405020304" pitchFamily="18" charset="0"/>
              </a:rPr>
              <a:t>goals.</a:t>
            </a:r>
            <a:endParaRPr lang="en-CA" sz="1400" dirty="0">
              <a:solidFill>
                <a:srgbClr val="333333"/>
              </a:solidFill>
              <a:ea typeface="Calibri" panose="020F0502020204030204" pitchFamily="34" charset="0"/>
              <a:cs typeface="Times New Roman" panose="02020603050405020304" pitchFamily="18" charset="0"/>
            </a:endParaRPr>
          </a:p>
          <a:p>
            <a:pPr marL="342900" lvl="1" indent="-342900" defTabSz="622300">
              <a:lnSpc>
                <a:spcPct val="90000"/>
              </a:lnSpc>
              <a:spcBef>
                <a:spcPct val="0"/>
              </a:spcBef>
              <a:spcAft>
                <a:spcPts val="600"/>
              </a:spcAft>
              <a:buFont typeface="+mj-lt"/>
              <a:buAutoNum type="arabicPeriod"/>
            </a:pPr>
            <a:r>
              <a:rPr lang="en-CA" sz="1400" dirty="0" smtClean="0">
                <a:solidFill>
                  <a:srgbClr val="333333"/>
                </a:solidFill>
                <a:ea typeface="Calibri" panose="020F0502020204030204" pitchFamily="34" charset="0"/>
                <a:cs typeface="Times New Roman" panose="02020603050405020304" pitchFamily="18" charset="0"/>
              </a:rPr>
              <a:t>Number </a:t>
            </a:r>
            <a:r>
              <a:rPr lang="en-CA" sz="1400" dirty="0">
                <a:solidFill>
                  <a:srgbClr val="333333"/>
                </a:solidFill>
                <a:ea typeface="Calibri" panose="020F0502020204030204" pitchFamily="34" charset="0"/>
                <a:cs typeface="Times New Roman" panose="02020603050405020304" pitchFamily="18" charset="0"/>
              </a:rPr>
              <a:t>of services retired based on value assessment and related cost </a:t>
            </a:r>
            <a:r>
              <a:rPr lang="en-CA" sz="1400" dirty="0" smtClean="0">
                <a:solidFill>
                  <a:srgbClr val="333333"/>
                </a:solidFill>
                <a:ea typeface="Calibri" panose="020F0502020204030204" pitchFamily="34" charset="0"/>
                <a:cs typeface="Times New Roman" panose="02020603050405020304" pitchFamily="18" charset="0"/>
              </a:rPr>
              <a:t>savings.</a:t>
            </a:r>
            <a:endParaRPr lang="en-CA" sz="1400" dirty="0">
              <a:solidFill>
                <a:srgbClr val="333333"/>
              </a:solidFill>
              <a:ea typeface="Calibri" panose="020F0502020204030204" pitchFamily="34" charset="0"/>
              <a:cs typeface="Times New Roman" panose="02020603050405020304" pitchFamily="18" charset="0"/>
            </a:endParaRPr>
          </a:p>
        </p:txBody>
      </p:sp>
      <p:sp>
        <p:nvSpPr>
          <p:cNvPr id="7" name="Freeform 9"/>
          <p:cNvSpPr/>
          <p:nvPr/>
        </p:nvSpPr>
        <p:spPr>
          <a:xfrm>
            <a:off x="741020" y="1731803"/>
            <a:ext cx="6287725" cy="479105"/>
          </a:xfrm>
          <a:custGeom>
            <a:avLst/>
            <a:gdLst>
              <a:gd name="connsiteX0" fmla="*/ 0 w 5995152"/>
              <a:gd name="connsiteY0" fmla="*/ 144576 h 867440"/>
              <a:gd name="connsiteX1" fmla="*/ 144576 w 5995152"/>
              <a:gd name="connsiteY1" fmla="*/ 0 h 867440"/>
              <a:gd name="connsiteX2" fmla="*/ 5850576 w 5995152"/>
              <a:gd name="connsiteY2" fmla="*/ 0 h 867440"/>
              <a:gd name="connsiteX3" fmla="*/ 5995152 w 5995152"/>
              <a:gd name="connsiteY3" fmla="*/ 144576 h 867440"/>
              <a:gd name="connsiteX4" fmla="*/ 5995152 w 5995152"/>
              <a:gd name="connsiteY4" fmla="*/ 722864 h 867440"/>
              <a:gd name="connsiteX5" fmla="*/ 5850576 w 5995152"/>
              <a:gd name="connsiteY5" fmla="*/ 867440 h 867440"/>
              <a:gd name="connsiteX6" fmla="*/ 144576 w 5995152"/>
              <a:gd name="connsiteY6" fmla="*/ 867440 h 867440"/>
              <a:gd name="connsiteX7" fmla="*/ 0 w 5995152"/>
              <a:gd name="connsiteY7" fmla="*/ 722864 h 867440"/>
              <a:gd name="connsiteX8" fmla="*/ 0 w 5995152"/>
              <a:gd name="connsiteY8" fmla="*/ 144576 h 86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995152" h="867440">
                <a:moveTo>
                  <a:pt x="0" y="144576"/>
                </a:moveTo>
                <a:cubicBezTo>
                  <a:pt x="0" y="64729"/>
                  <a:pt x="64729" y="0"/>
                  <a:pt x="144576" y="0"/>
                </a:cubicBezTo>
                <a:lnTo>
                  <a:pt x="5850576" y="0"/>
                </a:lnTo>
                <a:cubicBezTo>
                  <a:pt x="5930423" y="0"/>
                  <a:pt x="5995152" y="64729"/>
                  <a:pt x="5995152" y="144576"/>
                </a:cubicBezTo>
                <a:lnTo>
                  <a:pt x="5995152" y="722864"/>
                </a:lnTo>
                <a:cubicBezTo>
                  <a:pt x="5995152" y="802711"/>
                  <a:pt x="5930423" y="867440"/>
                  <a:pt x="5850576" y="867440"/>
                </a:cubicBezTo>
                <a:lnTo>
                  <a:pt x="144576" y="867440"/>
                </a:lnTo>
                <a:cubicBezTo>
                  <a:pt x="64729" y="867440"/>
                  <a:pt x="0" y="802711"/>
                  <a:pt x="0" y="722864"/>
                </a:cubicBezTo>
                <a:lnTo>
                  <a:pt x="0" y="144576"/>
                </a:lnTo>
                <a:close/>
              </a:path>
            </a:pathLst>
          </a:custGeom>
          <a:solidFill>
            <a:srgbClr val="B0C534"/>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68948" tIns="42345" rIns="268948" bIns="42345" numCol="1" spcCol="1270" anchor="ctr" anchorCtr="0">
            <a:noAutofit/>
          </a:bodyPr>
          <a:lstStyle/>
          <a:p>
            <a:pPr lvl="0" defTabSz="800100">
              <a:lnSpc>
                <a:spcPct val="90000"/>
              </a:lnSpc>
              <a:spcBef>
                <a:spcPct val="0"/>
              </a:spcBef>
              <a:spcAft>
                <a:spcPct val="35000"/>
              </a:spcAft>
            </a:pPr>
            <a:r>
              <a:rPr lang="en-CA" dirty="0" smtClean="0"/>
              <a:t>IT Goals </a:t>
            </a:r>
            <a:r>
              <a:rPr lang="en-CA" dirty="0"/>
              <a:t>and Metrics for Service Portfolio Mgmt.</a:t>
            </a:r>
          </a:p>
        </p:txBody>
      </p:sp>
      <p:sp>
        <p:nvSpPr>
          <p:cNvPr id="6" name="TextBox 5"/>
          <p:cNvSpPr txBox="1"/>
          <p:nvPr/>
        </p:nvSpPr>
        <p:spPr>
          <a:xfrm>
            <a:off x="4644336" y="4224705"/>
            <a:ext cx="4374619" cy="276999"/>
          </a:xfrm>
          <a:prstGeom prst="rect">
            <a:avLst/>
          </a:prstGeom>
        </p:spPr>
        <p:txBody>
          <a:bodyPr wrap="square" rtlCol="0">
            <a:spAutoFit/>
          </a:bodyPr>
          <a:lstStyle/>
          <a:p>
            <a:r>
              <a:rPr lang="en-CA" sz="1200" b="1" i="1" dirty="0" smtClean="0"/>
              <a:t>Source: COBIT 5 and the metrics development approach</a:t>
            </a:r>
          </a:p>
        </p:txBody>
      </p:sp>
      <p:graphicFrame>
        <p:nvGraphicFramePr>
          <p:cNvPr id="3" name="Table 2"/>
          <p:cNvGraphicFramePr>
            <a:graphicFrameLocks noGrp="1"/>
          </p:cNvGraphicFramePr>
          <p:nvPr>
            <p:extLst>
              <p:ext uri="{D42A27DB-BD31-4B8C-83A1-F6EECF244321}">
                <p14:modId xmlns:p14="http://schemas.microsoft.com/office/powerpoint/2010/main" val="1687518026"/>
              </p:ext>
            </p:extLst>
          </p:nvPr>
        </p:nvGraphicFramePr>
        <p:xfrm>
          <a:off x="573862" y="4651106"/>
          <a:ext cx="8042372" cy="1815218"/>
        </p:xfrm>
        <a:graphic>
          <a:graphicData uri="http://schemas.openxmlformats.org/drawingml/2006/table">
            <a:tbl>
              <a:tblPr firstCol="1">
                <a:tableStyleId>{F2DE63D5-997A-4646-A377-4702673A728D}</a:tableStyleId>
              </a:tblPr>
              <a:tblGrid>
                <a:gridCol w="552927"/>
                <a:gridCol w="1202552"/>
                <a:gridCol w="6286893"/>
              </a:tblGrid>
              <a:tr h="351734">
                <a:tc rowSpan="3">
                  <a:txBody>
                    <a:bodyPr/>
                    <a:lstStyle/>
                    <a:p>
                      <a:pPr algn="ctr"/>
                      <a:r>
                        <a:rPr lang="en-CA" sz="1600" b="1" dirty="0" smtClean="0">
                          <a:solidFill>
                            <a:schemeClr val="bg1"/>
                          </a:solidFill>
                        </a:rPr>
                        <a:t>EXAMPLE</a:t>
                      </a:r>
                      <a:endParaRPr lang="en-CA" sz="1600" b="1" dirty="0">
                        <a:solidFill>
                          <a:schemeClr val="bg1"/>
                        </a:solidFill>
                      </a:endParaRPr>
                    </a:p>
                  </a:txBody>
                  <a:tcPr vert="vert270" anchor="ctr">
                    <a:solidFill>
                      <a:schemeClr val="accent2"/>
                    </a:solidFill>
                  </a:tcPr>
                </a:tc>
                <a:tc>
                  <a:txBody>
                    <a:bodyPr/>
                    <a:lstStyle/>
                    <a:p>
                      <a:pPr algn="ctr"/>
                      <a:r>
                        <a:rPr lang="en-CA" sz="1400" b="0" dirty="0" smtClean="0"/>
                        <a:t>Metric</a:t>
                      </a:r>
                      <a:endParaRPr lang="en-CA" sz="1400" b="0" dirty="0"/>
                    </a:p>
                  </a:txBody>
                  <a:tcPr anchor="ctr">
                    <a:solidFill>
                      <a:srgbClr val="CBDBE7"/>
                    </a:solidFill>
                  </a:tcPr>
                </a:tc>
                <a:tc>
                  <a:txBody>
                    <a:bodyPr/>
                    <a:lstStyle/>
                    <a:p>
                      <a:r>
                        <a:rPr lang="en-CA" sz="1400" kern="1200" dirty="0" smtClean="0">
                          <a:solidFill>
                            <a:srgbClr val="333333"/>
                          </a:solidFill>
                          <a:latin typeface="+mn-lt"/>
                          <a:ea typeface="Calibri" panose="020F0502020204030204" pitchFamily="34" charset="0"/>
                          <a:cs typeface="Times New Roman" panose="02020603050405020304" pitchFamily="18" charset="0"/>
                        </a:rPr>
                        <a:t>Percent</a:t>
                      </a:r>
                      <a:r>
                        <a:rPr lang="en-CA" sz="1400" i="0" dirty="0" smtClean="0"/>
                        <a:t> of services retired based on value assessment and related cost savings.</a:t>
                      </a:r>
                    </a:p>
                  </a:txBody>
                  <a:tcPr/>
                </a:tc>
              </a:tr>
              <a:tr h="565538">
                <a:tc vMerge="1">
                  <a:txBody>
                    <a:bodyPr/>
                    <a:lstStyle/>
                    <a:p>
                      <a:endParaRPr lang="en-CA" dirty="0"/>
                    </a:p>
                  </a:txBody>
                  <a:tcPr>
                    <a:solidFill>
                      <a:srgbClr val="CBDBE7"/>
                    </a:solidFill>
                  </a:tcPr>
                </a:tc>
                <a:tc>
                  <a:txBody>
                    <a:bodyPr/>
                    <a:lstStyle/>
                    <a:p>
                      <a:pPr algn="ctr"/>
                      <a:r>
                        <a:rPr lang="en-CA" sz="1400" dirty="0" smtClean="0"/>
                        <a:t>Prerequisite</a:t>
                      </a:r>
                      <a:endParaRPr lang="en-CA" sz="1400" dirty="0"/>
                    </a:p>
                  </a:txBody>
                  <a:tcPr anchor="ctr">
                    <a:solidFill>
                      <a:srgbClr val="CBDBE7"/>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i="0" dirty="0" smtClean="0">
                          <a:solidFill>
                            <a:schemeClr val="tx1"/>
                          </a:solidFill>
                        </a:rPr>
                        <a:t>This metric requires service-based costing information to be available.</a:t>
                      </a:r>
                      <a:r>
                        <a:rPr lang="en-CA" sz="1400" i="0" baseline="0" dirty="0" smtClean="0">
                          <a:solidFill>
                            <a:schemeClr val="tx1"/>
                          </a:solidFill>
                        </a:rPr>
                        <a:t> It</a:t>
                      </a:r>
                      <a:r>
                        <a:rPr lang="en-CA" sz="1400" i="0" dirty="0" smtClean="0">
                          <a:solidFill>
                            <a:schemeClr val="tx1"/>
                          </a:solidFill>
                        </a:rPr>
                        <a:t> identifies cost savings from value-based service removal.</a:t>
                      </a:r>
                    </a:p>
                  </a:txBody>
                  <a:tcPr/>
                </a:tc>
              </a:tr>
              <a:tr h="565538">
                <a:tc vMerge="1">
                  <a:txBody>
                    <a:bodyPr/>
                    <a:lstStyle/>
                    <a:p>
                      <a:endParaRPr lang="en-CA" dirty="0"/>
                    </a:p>
                  </a:txBody>
                  <a:tcPr>
                    <a:solidFill>
                      <a:srgbClr val="CBDBE7"/>
                    </a:solidFill>
                  </a:tcPr>
                </a:tc>
                <a:tc>
                  <a:txBody>
                    <a:bodyPr/>
                    <a:lstStyle/>
                    <a:p>
                      <a:pPr algn="ctr"/>
                      <a:r>
                        <a:rPr lang="en-CA" sz="1400" dirty="0" smtClean="0"/>
                        <a:t>Calculation</a:t>
                      </a:r>
                      <a:endParaRPr lang="en-CA" sz="1400" dirty="0"/>
                    </a:p>
                  </a:txBody>
                  <a:tcPr anchor="ctr">
                    <a:solidFill>
                      <a:srgbClr val="CBDBE7"/>
                    </a:solidFill>
                  </a:tcPr>
                </a:tc>
                <a:tc>
                  <a:txBody>
                    <a:bodyPr/>
                    <a:lstStyle/>
                    <a:p>
                      <a:pPr marL="342900" indent="-342900">
                        <a:buFont typeface="+mj-lt"/>
                        <a:buAutoNum type="arabicPeriod"/>
                      </a:pPr>
                      <a:r>
                        <a:rPr lang="en-CA" sz="1400" i="0" dirty="0" smtClean="0">
                          <a:solidFill>
                            <a:schemeClr val="tx1"/>
                          </a:solidFill>
                        </a:rPr>
                        <a:t>Count of total number of services retired based on value assessments.</a:t>
                      </a:r>
                    </a:p>
                    <a:p>
                      <a:pPr marL="342900" indent="-342900">
                        <a:buFont typeface="+mj-lt"/>
                        <a:buAutoNum type="arabicPeriod"/>
                      </a:pPr>
                      <a:r>
                        <a:rPr lang="en-CA" sz="1400" i="0" dirty="0" smtClean="0">
                          <a:solidFill>
                            <a:schemeClr val="tx1"/>
                          </a:solidFill>
                        </a:rPr>
                        <a:t>Combined dollar amount of costs recovered or redirected after retirement/decommissioning. </a:t>
                      </a:r>
                    </a:p>
                  </a:txBody>
                  <a:tcPr/>
                </a:tc>
              </a:tr>
            </a:tbl>
          </a:graphicData>
        </a:graphic>
      </p:graphicFrame>
      <p:sp>
        <p:nvSpPr>
          <p:cNvPr id="9" name="TextBox 12"/>
          <p:cNvSpPr txBox="1"/>
          <p:nvPr/>
        </p:nvSpPr>
        <p:spPr>
          <a:xfrm>
            <a:off x="312796" y="1274624"/>
            <a:ext cx="7868992" cy="307777"/>
          </a:xfrm>
          <a:prstGeom prst="rect">
            <a:avLst/>
          </a:prstGeom>
        </p:spPr>
        <p:txBody>
          <a:bodyPr wrap="square" rtlCol="0">
            <a:spAutoFit/>
          </a:bodyPr>
          <a:lstStyle/>
          <a:p>
            <a:r>
              <a:rPr lang="en-CA" sz="1400" b="1" dirty="0" smtClean="0"/>
              <a:t>The IT goals and metrics measure the benefits of the process. </a:t>
            </a:r>
          </a:p>
        </p:txBody>
      </p:sp>
    </p:spTree>
    <p:extLst>
      <p:ext uri="{BB962C8B-B14F-4D97-AF65-F5344CB8AC3E}">
        <p14:creationId xmlns:p14="http://schemas.microsoft.com/office/powerpoint/2010/main" val="4997731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p:nvPr/>
        </p:nvSpPr>
        <p:spPr>
          <a:xfrm>
            <a:off x="1" y="1777640"/>
            <a:ext cx="4908284" cy="4756022"/>
          </a:xfrm>
          <a:prstGeom prst="rect">
            <a:avLst/>
          </a:prstGeom>
          <a:solidFill>
            <a:schemeClr val="tx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lgn="ctr">
              <a:spcAft>
                <a:spcPts val="800"/>
              </a:spcAft>
            </a:pPr>
            <a:endParaRPr lang="en-CA" sz="1200" dirty="0">
              <a:latin typeface="+mj-lt"/>
            </a:endParaRPr>
          </a:p>
        </p:txBody>
      </p:sp>
      <p:sp>
        <p:nvSpPr>
          <p:cNvPr id="2" name="Rectangle 3"/>
          <p:cNvSpPr/>
          <p:nvPr/>
        </p:nvSpPr>
        <p:spPr>
          <a:xfrm>
            <a:off x="-1" y="-27316"/>
            <a:ext cx="9144001" cy="118457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270000" tIns="90000" rIns="270000" bIns="90000" rtlCol="0" anchor="ctr"/>
          <a:lstStyle/>
          <a:p>
            <a:pPr>
              <a:spcAft>
                <a:spcPts val="800"/>
              </a:spcAft>
            </a:pPr>
            <a:r>
              <a:rPr lang="en-CA" sz="2400" dirty="0"/>
              <a:t>Executive Brief case study </a:t>
            </a:r>
            <a:r>
              <a:rPr lang="en-CA" sz="2400" dirty="0" smtClean="0"/>
              <a:t>– Healthcare Integration</a:t>
            </a:r>
            <a:endParaRPr lang="en-CA" sz="2400" dirty="0">
              <a:latin typeface="+mj-lt"/>
            </a:endParaRPr>
          </a:p>
        </p:txBody>
      </p:sp>
      <p:sp>
        <p:nvSpPr>
          <p:cNvPr id="4" name="TextBox 3"/>
          <p:cNvSpPr txBox="1"/>
          <p:nvPr/>
        </p:nvSpPr>
        <p:spPr>
          <a:xfrm>
            <a:off x="251521" y="1970942"/>
            <a:ext cx="4656763" cy="4385816"/>
          </a:xfrm>
          <a:prstGeom prst="rect">
            <a:avLst/>
          </a:prstGeom>
        </p:spPr>
        <p:txBody>
          <a:bodyPr wrap="square" rtlCol="0">
            <a:spAutoFit/>
          </a:bodyPr>
          <a:lstStyle/>
          <a:p>
            <a:pPr>
              <a:spcAft>
                <a:spcPts val="600"/>
              </a:spcAft>
            </a:pPr>
            <a:r>
              <a:rPr lang="en-CA" sz="1400" b="1" dirty="0" smtClean="0">
                <a:solidFill>
                  <a:schemeClr val="bg1"/>
                </a:solidFill>
              </a:rPr>
              <a:t>The Situation</a:t>
            </a:r>
          </a:p>
          <a:p>
            <a:pPr>
              <a:spcAft>
                <a:spcPts val="600"/>
              </a:spcAft>
            </a:pPr>
            <a:r>
              <a:rPr lang="en-CA" sz="1400" dirty="0" smtClean="0">
                <a:solidFill>
                  <a:schemeClr val="bg1"/>
                </a:solidFill>
              </a:rPr>
              <a:t>A </a:t>
            </a:r>
            <a:r>
              <a:rPr lang="en-CA" sz="1200" dirty="0" smtClean="0">
                <a:solidFill>
                  <a:schemeClr val="bg1"/>
                </a:solidFill>
              </a:rPr>
              <a:t>change in the government’s mandate for jurisdictional involvement in electronic healthcare provision, paired with a need to align different healthcare organizations, changed the healthcare organization’s objective from technology owner/supplier, to integrator, support owner, governor, and enabler.</a:t>
            </a:r>
            <a:endParaRPr lang="en-CA" sz="1200" dirty="0">
              <a:solidFill>
                <a:schemeClr val="bg1"/>
              </a:solidFill>
            </a:endParaRPr>
          </a:p>
          <a:p>
            <a:pPr>
              <a:spcBef>
                <a:spcPts val="600"/>
              </a:spcBef>
              <a:spcAft>
                <a:spcPts val="600"/>
              </a:spcAft>
            </a:pPr>
            <a:r>
              <a:rPr lang="en-CA" sz="1400" b="1" dirty="0" smtClean="0">
                <a:solidFill>
                  <a:schemeClr val="bg1"/>
                </a:solidFill>
              </a:rPr>
              <a:t>The Initiative</a:t>
            </a:r>
          </a:p>
          <a:p>
            <a:pPr>
              <a:spcBef>
                <a:spcPts val="600"/>
              </a:spcBef>
              <a:spcAft>
                <a:spcPts val="600"/>
              </a:spcAft>
            </a:pPr>
            <a:r>
              <a:rPr lang="en-CA" sz="1200" dirty="0">
                <a:solidFill>
                  <a:schemeClr val="bg2"/>
                </a:solidFill>
              </a:rPr>
              <a:t>Business and IT groups </a:t>
            </a:r>
            <a:r>
              <a:rPr lang="en-CA" sz="1200" dirty="0" smtClean="0">
                <a:solidFill>
                  <a:schemeClr val="bg2"/>
                </a:solidFill>
              </a:rPr>
              <a:t>within the governance committee were </a:t>
            </a:r>
            <a:r>
              <a:rPr lang="en-CA" sz="1200" dirty="0">
                <a:solidFill>
                  <a:schemeClr val="bg2"/>
                </a:solidFill>
              </a:rPr>
              <a:t>involved in </a:t>
            </a:r>
            <a:r>
              <a:rPr lang="en-CA" sz="1200" dirty="0" smtClean="0">
                <a:solidFill>
                  <a:schemeClr val="bg2"/>
                </a:solidFill>
              </a:rPr>
              <a:t>a Governance Optimization initiative which included developing a </a:t>
            </a:r>
            <a:r>
              <a:rPr lang="en-CA" sz="1200" dirty="0">
                <a:solidFill>
                  <a:schemeClr val="bg2"/>
                </a:solidFill>
              </a:rPr>
              <a:t>revised intake structure and </a:t>
            </a:r>
            <a:r>
              <a:rPr lang="en-CA" sz="1200" dirty="0" smtClean="0">
                <a:solidFill>
                  <a:schemeClr val="bg2"/>
                </a:solidFill>
              </a:rPr>
              <a:t>initiative assessment </a:t>
            </a:r>
            <a:r>
              <a:rPr lang="en-CA" sz="1200" dirty="0">
                <a:solidFill>
                  <a:schemeClr val="bg2"/>
                </a:solidFill>
              </a:rPr>
              <a:t>criteria which was then </a:t>
            </a:r>
            <a:r>
              <a:rPr lang="en-CA" sz="1200" dirty="0" smtClean="0">
                <a:solidFill>
                  <a:schemeClr val="bg2"/>
                </a:solidFill>
              </a:rPr>
              <a:t>approved and socialized </a:t>
            </a:r>
            <a:r>
              <a:rPr lang="en-CA" sz="1200" dirty="0">
                <a:solidFill>
                  <a:schemeClr val="bg2"/>
                </a:solidFill>
              </a:rPr>
              <a:t>across the </a:t>
            </a:r>
            <a:r>
              <a:rPr lang="en-CA" sz="1200" dirty="0" smtClean="0">
                <a:solidFill>
                  <a:schemeClr val="bg2"/>
                </a:solidFill>
              </a:rPr>
              <a:t>organization.</a:t>
            </a:r>
            <a:endParaRPr lang="en-CA" sz="1200" dirty="0"/>
          </a:p>
          <a:p>
            <a:pPr>
              <a:spcBef>
                <a:spcPts val="600"/>
              </a:spcBef>
              <a:spcAft>
                <a:spcPts val="600"/>
              </a:spcAft>
            </a:pPr>
            <a:r>
              <a:rPr lang="en-CA" sz="1200" dirty="0" smtClean="0">
                <a:solidFill>
                  <a:schemeClr val="bg1"/>
                </a:solidFill>
              </a:rPr>
              <a:t>The governance committee’s purpose, roles, responsibilities, and authority was revised and membership expanded to represent all value contexts.</a:t>
            </a:r>
          </a:p>
          <a:p>
            <a:pPr>
              <a:spcBef>
                <a:spcPts val="600"/>
              </a:spcBef>
              <a:spcAft>
                <a:spcPts val="600"/>
              </a:spcAft>
            </a:pPr>
            <a:r>
              <a:rPr lang="en-CA" sz="1200" dirty="0" smtClean="0">
                <a:solidFill>
                  <a:schemeClr val="bg1"/>
                </a:solidFill>
              </a:rPr>
              <a:t>Active services were reviewed consistently to confirm they were still valuable in providing or enabling core clinical outcomes and met the cost-optimization requirement for reuse and interoperability.</a:t>
            </a:r>
            <a:endParaRPr lang="en-CA" sz="1100" dirty="0">
              <a:solidFill>
                <a:schemeClr val="bg1"/>
              </a:solidFill>
            </a:endParaRPr>
          </a:p>
        </p:txBody>
      </p:sp>
      <p:grpSp>
        <p:nvGrpSpPr>
          <p:cNvPr id="12" name="Group 5"/>
          <p:cNvGrpSpPr/>
          <p:nvPr/>
        </p:nvGrpSpPr>
        <p:grpSpPr>
          <a:xfrm>
            <a:off x="-1" y="1139383"/>
            <a:ext cx="9144001" cy="796519"/>
            <a:chOff x="-2" y="294436"/>
            <a:chExt cx="9144001" cy="796519"/>
          </a:xfrm>
          <a:solidFill>
            <a:srgbClr val="B0C534"/>
          </a:solidFill>
        </p:grpSpPr>
        <p:sp>
          <p:nvSpPr>
            <p:cNvPr id="13" name="Rectangle 6"/>
            <p:cNvSpPr/>
            <p:nvPr/>
          </p:nvSpPr>
          <p:spPr>
            <a:xfrm>
              <a:off x="-2" y="294436"/>
              <a:ext cx="9144001" cy="796519"/>
            </a:xfrm>
            <a:prstGeom prst="rect">
              <a:avLst/>
            </a:prstGeom>
            <a:grpFill/>
            <a:ln>
              <a:noFill/>
            </a:ln>
            <a:effectLst>
              <a:outerShdw dist="127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684000" rtlCol="0" anchor="ctr"/>
            <a:lstStyle/>
            <a:p>
              <a:pPr marL="176213" lvl="0" algn="l"/>
              <a:r>
                <a:rPr lang="en-CA" sz="2800" b="1" dirty="0" smtClean="0"/>
                <a:t>CASE STUDY</a:t>
              </a:r>
              <a:endParaRPr lang="en-CA" sz="2800" b="1" dirty="0"/>
            </a:p>
          </p:txBody>
        </p:sp>
        <p:sp>
          <p:nvSpPr>
            <p:cNvPr id="14" name="TextBox 7"/>
            <p:cNvSpPr txBox="1"/>
            <p:nvPr/>
          </p:nvSpPr>
          <p:spPr>
            <a:xfrm>
              <a:off x="3312463" y="522606"/>
              <a:ext cx="2276967" cy="369332"/>
            </a:xfrm>
            <a:prstGeom prst="rect">
              <a:avLst/>
            </a:prstGeom>
            <a:grpFill/>
          </p:spPr>
          <p:txBody>
            <a:bodyPr wrap="square" rtlCol="0">
              <a:spAutoFit/>
            </a:bodyPr>
            <a:lstStyle/>
            <a:p>
              <a:pPr algn="r">
                <a:lnSpc>
                  <a:spcPct val="150000"/>
                </a:lnSpc>
              </a:pPr>
              <a:r>
                <a:rPr lang="en-CA" sz="1200" b="1" dirty="0" smtClean="0">
                  <a:solidFill>
                    <a:schemeClr val="bg1"/>
                  </a:solidFill>
                </a:rPr>
                <a:t>Industry – Health care</a:t>
              </a:r>
            </a:p>
          </p:txBody>
        </p:sp>
        <p:cxnSp>
          <p:nvCxnSpPr>
            <p:cNvPr id="15" name="Straight Connector 8"/>
            <p:cNvCxnSpPr/>
            <p:nvPr/>
          </p:nvCxnSpPr>
          <p:spPr>
            <a:xfrm>
              <a:off x="3312464" y="430860"/>
              <a:ext cx="0" cy="501833"/>
            </a:xfrm>
            <a:prstGeom prst="line">
              <a:avLst/>
            </a:prstGeom>
            <a:grpFill/>
            <a:ln>
              <a:solidFill>
                <a:schemeClr val="bg1"/>
              </a:solidFill>
            </a:ln>
          </p:spPr>
          <p:style>
            <a:lnRef idx="1">
              <a:schemeClr val="accent1"/>
            </a:lnRef>
            <a:fillRef idx="0">
              <a:schemeClr val="accent1"/>
            </a:fillRef>
            <a:effectRef idx="0">
              <a:schemeClr val="accent1"/>
            </a:effectRef>
            <a:fontRef idx="minor">
              <a:schemeClr val="tx1"/>
            </a:fontRef>
          </p:style>
        </p:cxnSp>
        <p:pic>
          <p:nvPicPr>
            <p:cNvPr id="16"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1520" y="489954"/>
              <a:ext cx="416696" cy="442739"/>
            </a:xfrm>
            <a:prstGeom prst="rect">
              <a:avLst/>
            </a:prstGeom>
            <a:grpFill/>
            <a:ln>
              <a:noFill/>
            </a:ln>
            <a:effectLst>
              <a:outerShdw blurRad="25400" dist="25400" dir="2700000" algn="tl" rotWithShape="0">
                <a:prstClr val="black">
                  <a:alpha val="15000"/>
                </a:prstClr>
              </a:outerShdw>
            </a:effectLst>
          </p:spPr>
        </p:pic>
      </p:grpSp>
      <p:sp>
        <p:nvSpPr>
          <p:cNvPr id="5" name="Rectangle 4"/>
          <p:cNvSpPr/>
          <p:nvPr/>
        </p:nvSpPr>
        <p:spPr>
          <a:xfrm>
            <a:off x="4908283" y="1938367"/>
            <a:ext cx="4069461" cy="4555093"/>
          </a:xfrm>
          <a:prstGeom prst="rect">
            <a:avLst/>
          </a:prstGeom>
        </p:spPr>
        <p:txBody>
          <a:bodyPr wrap="square">
            <a:spAutoFit/>
          </a:bodyPr>
          <a:lstStyle/>
          <a:p>
            <a:pPr>
              <a:spcBef>
                <a:spcPts val="600"/>
              </a:spcBef>
              <a:spcAft>
                <a:spcPts val="600"/>
              </a:spcAft>
            </a:pPr>
            <a:r>
              <a:rPr lang="en-CA" b="1" dirty="0"/>
              <a:t>The </a:t>
            </a:r>
            <a:r>
              <a:rPr lang="en-CA" b="1" dirty="0" smtClean="0"/>
              <a:t>Result</a:t>
            </a:r>
          </a:p>
          <a:p>
            <a:pPr>
              <a:spcBef>
                <a:spcPts val="600"/>
              </a:spcBef>
              <a:spcAft>
                <a:spcPts val="600"/>
              </a:spcAft>
            </a:pPr>
            <a:r>
              <a:rPr lang="en-CA" sz="1200" dirty="0" smtClean="0"/>
              <a:t>Executive support and buy-in was required to overcome initial resistance to the changes, but communication of the necessity to change around the modified mandate allowed the initiative to move forward.</a:t>
            </a:r>
          </a:p>
          <a:p>
            <a:pPr>
              <a:spcBef>
                <a:spcPts val="600"/>
              </a:spcBef>
              <a:spcAft>
                <a:spcPts val="600"/>
              </a:spcAft>
            </a:pPr>
            <a:r>
              <a:rPr lang="en-CA" sz="1200" dirty="0" smtClean="0"/>
              <a:t>The revised approach improved the agility and effectiveness of decision making and </a:t>
            </a:r>
            <a:r>
              <a:rPr lang="en-CA" sz="1400" b="1" dirty="0" smtClean="0">
                <a:solidFill>
                  <a:srgbClr val="2576B7"/>
                </a:solidFill>
              </a:rPr>
              <a:t>resulted in </a:t>
            </a:r>
            <a:r>
              <a:rPr lang="en-CA" sz="1200" dirty="0" smtClean="0"/>
              <a:t>the removal or replacement of low-value services and the </a:t>
            </a:r>
            <a:r>
              <a:rPr lang="en-CA" sz="1400" b="1" dirty="0" smtClean="0">
                <a:solidFill>
                  <a:srgbClr val="2576B7"/>
                </a:solidFill>
              </a:rPr>
              <a:t>recovery of 20% of budgeted operating expenses </a:t>
            </a:r>
            <a:r>
              <a:rPr lang="en-CA" sz="1200" dirty="0" smtClean="0"/>
              <a:t>which were redirected to optimize more critical or legislatively required services.</a:t>
            </a:r>
          </a:p>
          <a:p>
            <a:pPr>
              <a:spcBef>
                <a:spcPts val="600"/>
              </a:spcBef>
              <a:spcAft>
                <a:spcPts val="600"/>
              </a:spcAft>
            </a:pPr>
            <a:r>
              <a:rPr lang="en-CA" sz="1200" dirty="0" smtClean="0"/>
              <a:t>The optimized handling of initiatives </a:t>
            </a:r>
            <a:r>
              <a:rPr lang="en-CA" sz="1400" b="1" dirty="0" smtClean="0">
                <a:solidFill>
                  <a:srgbClr val="2576B7"/>
                </a:solidFill>
              </a:rPr>
              <a:t>enabled the prioritization and accelerated completion of two critical, highly visible integration services</a:t>
            </a:r>
            <a:r>
              <a:rPr lang="en-CA" sz="1200" b="1" dirty="0" smtClean="0">
                <a:solidFill>
                  <a:srgbClr val="2576B7"/>
                </a:solidFill>
              </a:rPr>
              <a:t>.</a:t>
            </a:r>
            <a:r>
              <a:rPr lang="en-CA" sz="1200" dirty="0" smtClean="0"/>
              <a:t> These initiatives had a publicly announced release date and were critical for the organization’s reputation. The value context inputs from architecture allowed for a more agile software development approach to be implemented, tied to leveraging existing IT capabilities.</a:t>
            </a:r>
            <a:endParaRPr lang="en-CA" sz="1200" dirty="0"/>
          </a:p>
        </p:txBody>
      </p:sp>
    </p:spTree>
    <p:extLst>
      <p:ext uri="{BB962C8B-B14F-4D97-AF65-F5344CB8AC3E}">
        <p14:creationId xmlns:p14="http://schemas.microsoft.com/office/powerpoint/2010/main" val="8677039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these icons to help direct you as you navigate this research </a:t>
            </a:r>
            <a:endParaRPr lang="en-US" dirty="0"/>
          </a:p>
        </p:txBody>
      </p:sp>
      <p:grpSp>
        <p:nvGrpSpPr>
          <p:cNvPr id="4" name="Group 3"/>
          <p:cNvGrpSpPr/>
          <p:nvPr/>
        </p:nvGrpSpPr>
        <p:grpSpPr>
          <a:xfrm>
            <a:off x="726140" y="3283099"/>
            <a:ext cx="7590771" cy="320040"/>
            <a:chOff x="807719" y="2308678"/>
            <a:chExt cx="7388352" cy="320040"/>
          </a:xfrm>
        </p:grpSpPr>
        <p:sp>
          <p:nvSpPr>
            <p:cNvPr id="10" name="Rectangle 9"/>
            <p:cNvSpPr/>
            <p:nvPr/>
          </p:nvSpPr>
          <p:spPr>
            <a:xfrm>
              <a:off x="807719" y="2308678"/>
              <a:ext cx="7388352" cy="320040"/>
            </a:xfrm>
            <a:prstGeom prst="rect">
              <a:avLst/>
            </a:prstGeom>
            <a:solidFill>
              <a:srgbClr val="2576B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a:p>
          </p:txBody>
        </p:sp>
        <p:pic>
          <p:nvPicPr>
            <p:cNvPr id="5" name="Picture 4" descr="on-site-workshops.png"/>
            <p:cNvPicPr>
              <a:picLocks noChangeAspect="1"/>
            </p:cNvPicPr>
            <p:nvPr/>
          </p:nvPicPr>
          <p:blipFill rotWithShape="1">
            <a:blip r:embed="rId3" cstate="print"/>
            <a:srcRect l="12204" t="22820" r="8463" b="22257"/>
            <a:stretch/>
          </p:blipFill>
          <p:spPr>
            <a:xfrm>
              <a:off x="861308" y="2374042"/>
              <a:ext cx="276998" cy="197924"/>
            </a:xfrm>
            <a:prstGeom prst="rect">
              <a:avLst/>
            </a:prstGeom>
            <a:effectLst>
              <a:outerShdw blurRad="50800" dist="38100" dir="2700000" algn="tl" rotWithShape="0">
                <a:prstClr val="black">
                  <a:alpha val="40000"/>
                </a:prstClr>
              </a:outerShdw>
            </a:effectLst>
          </p:spPr>
        </p:pic>
      </p:grpSp>
      <p:grpSp>
        <p:nvGrpSpPr>
          <p:cNvPr id="6" name="Group 5"/>
          <p:cNvGrpSpPr/>
          <p:nvPr/>
        </p:nvGrpSpPr>
        <p:grpSpPr>
          <a:xfrm>
            <a:off x="725159" y="1847009"/>
            <a:ext cx="7591753" cy="343307"/>
            <a:chOff x="807719" y="3498849"/>
            <a:chExt cx="7388352" cy="343307"/>
          </a:xfrm>
        </p:grpSpPr>
        <p:sp>
          <p:nvSpPr>
            <p:cNvPr id="12" name="Rectangle 11"/>
            <p:cNvSpPr/>
            <p:nvPr/>
          </p:nvSpPr>
          <p:spPr>
            <a:xfrm>
              <a:off x="807719" y="3511852"/>
              <a:ext cx="7388352" cy="320040"/>
            </a:xfrm>
            <a:prstGeom prst="rect">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200" dirty="0"/>
            </a:p>
          </p:txBody>
        </p:sp>
        <p:pic>
          <p:nvPicPr>
            <p:cNvPr id="13" name="Picture 12" descr="best-practice-blueprints.png"/>
            <p:cNvPicPr>
              <a:picLocks noChangeAspect="1"/>
            </p:cNvPicPr>
            <p:nvPr/>
          </p:nvPicPr>
          <p:blipFill>
            <a:blip r:embed="rId4" cstate="print"/>
            <a:stretch>
              <a:fillRect/>
            </a:stretch>
          </p:blipFill>
          <p:spPr>
            <a:xfrm>
              <a:off x="828153" y="3498849"/>
              <a:ext cx="343307" cy="343307"/>
            </a:xfrm>
            <a:prstGeom prst="rect">
              <a:avLst/>
            </a:prstGeom>
            <a:noFill/>
            <a:effectLst/>
          </p:spPr>
        </p:pic>
      </p:grpSp>
      <p:sp>
        <p:nvSpPr>
          <p:cNvPr id="18" name="TextBox 17"/>
          <p:cNvSpPr txBox="1"/>
          <p:nvPr/>
        </p:nvSpPr>
        <p:spPr>
          <a:xfrm>
            <a:off x="725160" y="2196046"/>
            <a:ext cx="7470912" cy="738664"/>
          </a:xfrm>
          <a:prstGeom prst="rect">
            <a:avLst/>
          </a:prstGeom>
          <a:noFill/>
        </p:spPr>
        <p:txBody>
          <a:bodyPr wrap="square" rtlCol="0">
            <a:spAutoFit/>
          </a:bodyPr>
          <a:lstStyle/>
          <a:p>
            <a:r>
              <a:rPr lang="en-US" sz="1400" dirty="0" smtClean="0"/>
              <a:t>This icon denotes a slide where a supporting Info-Tech tool or template will help you perform the activity or step associated with the slide. Refer to the supporting tool or template to get the best results and proceed to the next step of the project.</a:t>
            </a:r>
            <a:endParaRPr lang="en-US" sz="1400" dirty="0"/>
          </a:p>
        </p:txBody>
      </p:sp>
      <p:sp>
        <p:nvSpPr>
          <p:cNvPr id="20" name="TextBox 19"/>
          <p:cNvSpPr txBox="1"/>
          <p:nvPr/>
        </p:nvSpPr>
        <p:spPr>
          <a:xfrm>
            <a:off x="725159" y="3608153"/>
            <a:ext cx="7538435" cy="738664"/>
          </a:xfrm>
          <a:prstGeom prst="rect">
            <a:avLst/>
          </a:prstGeom>
          <a:noFill/>
        </p:spPr>
        <p:txBody>
          <a:bodyPr wrap="square" rtlCol="0">
            <a:spAutoFit/>
          </a:bodyPr>
          <a:lstStyle/>
          <a:p>
            <a:r>
              <a:rPr lang="en-US" sz="1400" dirty="0" smtClean="0"/>
              <a:t>This icon denotes a slide with an associated activity. The activity can be performed either as part of your project or with the support of Info-Tech team members, who will come onsite to facilitate a workshop for your organization.</a:t>
            </a:r>
            <a:endParaRPr lang="en-US" sz="1400" dirty="0"/>
          </a:p>
        </p:txBody>
      </p:sp>
      <p:sp>
        <p:nvSpPr>
          <p:cNvPr id="23" name="TextBox 22"/>
          <p:cNvSpPr txBox="1"/>
          <p:nvPr/>
        </p:nvSpPr>
        <p:spPr>
          <a:xfrm>
            <a:off x="349857" y="1238736"/>
            <a:ext cx="8470615" cy="523220"/>
          </a:xfrm>
          <a:prstGeom prst="rect">
            <a:avLst/>
          </a:prstGeom>
          <a:noFill/>
        </p:spPr>
        <p:txBody>
          <a:bodyPr wrap="square" rtlCol="0">
            <a:spAutoFit/>
          </a:bodyPr>
          <a:lstStyle/>
          <a:p>
            <a:r>
              <a:rPr lang="en-US" sz="1400" dirty="0" smtClean="0"/>
              <a:t>Use these icons to help guide you through each step of the blueprint and direct you to content related to the recommended activities. </a:t>
            </a:r>
            <a:endParaRPr lang="en-US" sz="1400" dirty="0"/>
          </a:p>
        </p:txBody>
      </p:sp>
    </p:spTree>
    <p:extLst>
      <p:ext uri="{BB962C8B-B14F-4D97-AF65-F5344CB8AC3E}">
        <p14:creationId xmlns:p14="http://schemas.microsoft.com/office/powerpoint/2010/main" val="42392308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ounded Rectangle 44"/>
          <p:cNvSpPr/>
          <p:nvPr/>
        </p:nvSpPr>
        <p:spPr>
          <a:xfrm>
            <a:off x="4749479" y="1513326"/>
            <a:ext cx="4051318" cy="3577758"/>
          </a:xfrm>
          <a:prstGeom prst="roundRect">
            <a:avLst>
              <a:gd name="adj" fmla="val 5611"/>
            </a:avLst>
          </a:prstGeom>
          <a:solidFill>
            <a:srgbClr val="2B9E36">
              <a:lumMod val="20000"/>
              <a:lumOff val="80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46" name="Rounded Rectangle 45"/>
          <p:cNvSpPr/>
          <p:nvPr/>
        </p:nvSpPr>
        <p:spPr>
          <a:xfrm>
            <a:off x="361346" y="1513326"/>
            <a:ext cx="4051318" cy="3577758"/>
          </a:xfrm>
          <a:prstGeom prst="roundRect">
            <a:avLst>
              <a:gd name="adj" fmla="val 5611"/>
            </a:avLst>
          </a:prstGeom>
          <a:solidFill>
            <a:srgbClr val="FFFFFF">
              <a:lumMod val="95000"/>
            </a:srgbClr>
          </a:solidFill>
          <a:ln w="25400" cap="flat" cmpd="sng" algn="ctr">
            <a:noFill/>
            <a:prstDash val="sysDash"/>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47" name="Rectangle 46"/>
          <p:cNvSpPr/>
          <p:nvPr/>
        </p:nvSpPr>
        <p:spPr>
          <a:xfrm>
            <a:off x="0" y="5446707"/>
            <a:ext cx="9144000" cy="1064160"/>
          </a:xfrm>
          <a:prstGeom prst="rect">
            <a:avLst/>
          </a:prstGeom>
          <a:solidFill>
            <a:srgbClr val="FFFFFF">
              <a:lumMod val="95000"/>
            </a:srgbClr>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cxnSp>
        <p:nvCxnSpPr>
          <p:cNvPr id="48" name="Straight Arrow Connector 47"/>
          <p:cNvCxnSpPr>
            <a:stCxn id="60" idx="2"/>
          </p:cNvCxnSpPr>
          <p:nvPr/>
        </p:nvCxnSpPr>
        <p:spPr>
          <a:xfrm>
            <a:off x="811401" y="2920539"/>
            <a:ext cx="7769458" cy="0"/>
          </a:xfrm>
          <a:prstGeom prst="straightConnector1">
            <a:avLst/>
          </a:prstGeom>
          <a:noFill/>
          <a:ln w="38100" cap="flat" cmpd="sng" algn="ctr">
            <a:solidFill>
              <a:srgbClr val="FFFFFF">
                <a:lumMod val="85000"/>
              </a:srgbClr>
            </a:solidFill>
            <a:prstDash val="sysDot"/>
            <a:tailEnd type="triangle" w="lg" len="med"/>
          </a:ln>
          <a:effectLst/>
        </p:spPr>
      </p:cxnSp>
      <p:grpSp>
        <p:nvGrpSpPr>
          <p:cNvPr id="49" name="Group 48"/>
          <p:cNvGrpSpPr/>
          <p:nvPr/>
        </p:nvGrpSpPr>
        <p:grpSpPr>
          <a:xfrm>
            <a:off x="6944182" y="2025295"/>
            <a:ext cx="1636677" cy="2763778"/>
            <a:chOff x="6637354" y="1574599"/>
            <a:chExt cx="1636677" cy="2763778"/>
          </a:xfrm>
        </p:grpSpPr>
        <p:sp>
          <p:nvSpPr>
            <p:cNvPr id="50" name="Oval 49"/>
            <p:cNvSpPr/>
            <p:nvPr/>
          </p:nvSpPr>
          <p:spPr>
            <a:xfrm>
              <a:off x="7103277" y="2114599"/>
              <a:ext cx="711200" cy="711200"/>
            </a:xfrm>
            <a:prstGeom prst="ellipse">
              <a:avLst/>
            </a:prstGeom>
            <a:solidFill>
              <a:srgbClr val="497EA9"/>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51" name="TextBox 50"/>
            <p:cNvSpPr txBox="1"/>
            <p:nvPr/>
          </p:nvSpPr>
          <p:spPr>
            <a:xfrm>
              <a:off x="6654031" y="1574599"/>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497EA9"/>
                  </a:solidFill>
                  <a:effectLst/>
                  <a:uLnTx/>
                  <a:uFillTx/>
                </a:rPr>
                <a:t>Consulting</a:t>
              </a:r>
            </a:p>
          </p:txBody>
        </p:sp>
        <p:sp>
          <p:nvSpPr>
            <p:cNvPr id="52" name="TextBox 51"/>
            <p:cNvSpPr txBox="1"/>
            <p:nvPr/>
          </p:nvSpPr>
          <p:spPr>
            <a:xfrm>
              <a:off x="6637354" y="2898377"/>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does not have the time or the knowledge to take this project on. We need assistance through the entirety of this project.”</a:t>
              </a:r>
            </a:p>
          </p:txBody>
        </p:sp>
        <p:pic>
          <p:nvPicPr>
            <p:cNvPr id="53" name="Picture 5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298890" y="2321902"/>
              <a:ext cx="336908" cy="336908"/>
            </a:xfrm>
            <a:prstGeom prst="rect">
              <a:avLst/>
            </a:prstGeom>
            <a:noFill/>
          </p:spPr>
        </p:pic>
      </p:grpSp>
      <p:grpSp>
        <p:nvGrpSpPr>
          <p:cNvPr id="54" name="Group 53"/>
          <p:cNvGrpSpPr/>
          <p:nvPr/>
        </p:nvGrpSpPr>
        <p:grpSpPr>
          <a:xfrm>
            <a:off x="2334987" y="1877373"/>
            <a:ext cx="2129440" cy="2937609"/>
            <a:chOff x="2807522" y="2074912"/>
            <a:chExt cx="2129440" cy="2937609"/>
          </a:xfrm>
        </p:grpSpPr>
        <p:sp>
          <p:nvSpPr>
            <p:cNvPr id="55" name="Oval 54"/>
            <p:cNvSpPr/>
            <p:nvPr/>
          </p:nvSpPr>
          <p:spPr>
            <a:xfrm>
              <a:off x="3507029" y="2759255"/>
              <a:ext cx="711200" cy="711200"/>
            </a:xfrm>
            <a:prstGeom prst="ellipse">
              <a:avLst/>
            </a:prstGeom>
            <a:solidFill>
              <a:srgbClr val="365D7E"/>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56" name="TextBox 55"/>
            <p:cNvSpPr txBox="1"/>
            <p:nvPr/>
          </p:nvSpPr>
          <p:spPr>
            <a:xfrm>
              <a:off x="2807522" y="2074912"/>
              <a:ext cx="212944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b="1" i="0" u="none" strike="noStrike" kern="0" cap="none" spc="0" normalizeH="0" baseline="0" noProof="0" dirty="0" smtClean="0">
                  <a:ln>
                    <a:noFill/>
                  </a:ln>
                  <a:solidFill>
                    <a:srgbClr val="365D7E"/>
                  </a:solidFill>
                  <a:effectLst/>
                  <a:uLnTx/>
                  <a:uFillTx/>
                </a:rPr>
                <a:t>Guided Implementation</a:t>
              </a:r>
            </a:p>
          </p:txBody>
        </p:sp>
        <p:sp>
          <p:nvSpPr>
            <p:cNvPr id="57" name="TextBox 56"/>
            <p:cNvSpPr txBox="1"/>
            <p:nvPr/>
          </p:nvSpPr>
          <p:spPr>
            <a:xfrm>
              <a:off x="3062242" y="357252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knows that we need to fix a process, but we need assistance to determine where to focus. Some check-ins along the way would help keep us on track.”</a:t>
              </a:r>
            </a:p>
          </p:txBody>
        </p:sp>
        <p:pic>
          <p:nvPicPr>
            <p:cNvPr id="58" name="Picture 5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03563" y="2934823"/>
              <a:ext cx="337358" cy="337358"/>
            </a:xfrm>
            <a:prstGeom prst="rect">
              <a:avLst/>
            </a:prstGeom>
            <a:noFill/>
          </p:spPr>
        </p:pic>
      </p:grpSp>
      <p:grpSp>
        <p:nvGrpSpPr>
          <p:cNvPr id="59" name="Group 58"/>
          <p:cNvGrpSpPr/>
          <p:nvPr/>
        </p:nvGrpSpPr>
        <p:grpSpPr>
          <a:xfrm>
            <a:off x="367160" y="2025295"/>
            <a:ext cx="1628660" cy="2794213"/>
            <a:chOff x="1266026" y="2731218"/>
            <a:chExt cx="1628660" cy="2794213"/>
          </a:xfrm>
        </p:grpSpPr>
        <p:sp>
          <p:nvSpPr>
            <p:cNvPr id="60" name="Oval 59"/>
            <p:cNvSpPr/>
            <p:nvPr/>
          </p:nvSpPr>
          <p:spPr>
            <a:xfrm>
              <a:off x="1710267" y="3270862"/>
              <a:ext cx="711200" cy="711200"/>
            </a:xfrm>
            <a:prstGeom prst="ellipse">
              <a:avLst/>
            </a:prstGeom>
            <a:solidFill>
              <a:srgbClr val="29475F"/>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61" name="TextBox 60"/>
            <p:cNvSpPr txBox="1"/>
            <p:nvPr/>
          </p:nvSpPr>
          <p:spPr>
            <a:xfrm>
              <a:off x="1266026" y="2731218"/>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29475F"/>
                  </a:solidFill>
                  <a:effectLst/>
                  <a:uLnTx/>
                  <a:uFillTx/>
                </a:rPr>
                <a:t>DIY Toolkit</a:t>
              </a:r>
            </a:p>
          </p:txBody>
        </p:sp>
        <p:sp>
          <p:nvSpPr>
            <p:cNvPr id="62" name="TextBox 61"/>
            <p:cNvSpPr txBox="1"/>
            <p:nvPr/>
          </p:nvSpPr>
          <p:spPr>
            <a:xfrm>
              <a:off x="1274686" y="4085431"/>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“Our team has already made this critical project a priority, and we have the time and capability, but some guidance along the way would be helpful.”</a:t>
              </a:r>
            </a:p>
          </p:txBody>
        </p:sp>
        <p:pic>
          <p:nvPicPr>
            <p:cNvPr id="63" name="Picture 6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17010" y="3443543"/>
              <a:ext cx="295188" cy="337358"/>
            </a:xfrm>
            <a:prstGeom prst="rect">
              <a:avLst/>
            </a:prstGeom>
          </p:spPr>
        </p:pic>
      </p:grpSp>
      <p:grpSp>
        <p:nvGrpSpPr>
          <p:cNvPr id="64" name="Group 63"/>
          <p:cNvGrpSpPr/>
          <p:nvPr/>
        </p:nvGrpSpPr>
        <p:grpSpPr>
          <a:xfrm>
            <a:off x="4969850" y="2025295"/>
            <a:ext cx="1635165" cy="2795710"/>
            <a:chOff x="4834633" y="1938352"/>
            <a:chExt cx="1635165" cy="2795710"/>
          </a:xfrm>
        </p:grpSpPr>
        <p:sp>
          <p:nvSpPr>
            <p:cNvPr id="65" name="Oval 64"/>
            <p:cNvSpPr/>
            <p:nvPr/>
          </p:nvSpPr>
          <p:spPr>
            <a:xfrm>
              <a:off x="5292675" y="2492289"/>
              <a:ext cx="711200" cy="711200"/>
            </a:xfrm>
            <a:prstGeom prst="ellipse">
              <a:avLst/>
            </a:prstGeom>
            <a:solidFill>
              <a:srgbClr val="3F6D93"/>
            </a:solidFill>
            <a:ln w="25400" cap="flat" cmpd="sng" algn="ctr">
              <a:noFill/>
              <a:prstDash val="solid"/>
            </a:ln>
            <a:effectLst>
              <a:outerShdw blurRad="25400" dist="25400" dir="2700000" algn="tl" rotWithShape="0">
                <a:prstClr val="black">
                  <a:alpha val="15000"/>
                </a:prstClr>
              </a:outerShdw>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CA" sz="1800" b="0" i="0" u="none" strike="noStrike" kern="0" cap="none" spc="0" normalizeH="0" baseline="0" noProof="0" dirty="0" smtClean="0">
                <a:ln>
                  <a:noFill/>
                </a:ln>
                <a:solidFill>
                  <a:srgbClr val="FFFFFF"/>
                </a:solidFill>
                <a:effectLst/>
                <a:uLnTx/>
                <a:uFillTx/>
                <a:latin typeface="Arial"/>
                <a:ea typeface="+mn-ea"/>
                <a:cs typeface="+mn-cs"/>
              </a:endParaRPr>
            </a:p>
          </p:txBody>
        </p:sp>
        <p:sp>
          <p:nvSpPr>
            <p:cNvPr id="66" name="TextBox 65"/>
            <p:cNvSpPr txBox="1"/>
            <p:nvPr/>
          </p:nvSpPr>
          <p:spPr>
            <a:xfrm>
              <a:off x="4834633" y="1938352"/>
              <a:ext cx="1620000" cy="540000"/>
            </a:xfrm>
            <a:prstGeom prst="rect">
              <a:avLst/>
            </a:prstGeom>
            <a:noFill/>
          </p:spPr>
          <p:txBody>
            <a:bodyPr wrap="square" rtlCol="0" anchor="ctr">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800" b="1" i="0" u="none" strike="noStrike" kern="0" cap="none" spc="0" normalizeH="0" baseline="0" noProof="0" dirty="0" smtClean="0">
                  <a:ln>
                    <a:noFill/>
                  </a:ln>
                  <a:solidFill>
                    <a:srgbClr val="3F6D93"/>
                  </a:solidFill>
                  <a:effectLst/>
                  <a:uLnTx/>
                  <a:uFillTx/>
                </a:rPr>
                <a:t>Workshop</a:t>
              </a:r>
            </a:p>
          </p:txBody>
        </p:sp>
        <p:sp>
          <p:nvSpPr>
            <p:cNvPr id="67" name="TextBox 66"/>
            <p:cNvSpPr txBox="1"/>
            <p:nvPr/>
          </p:nvSpPr>
          <p:spPr>
            <a:xfrm>
              <a:off x="4849798" y="3294062"/>
              <a:ext cx="1620000" cy="1440000"/>
            </a:xfrm>
            <a:prstGeom prst="rect">
              <a:avLst/>
            </a:prstGeom>
            <a:noFill/>
          </p:spPr>
          <p:txBody>
            <a:bodyPr wrap="square" rtlCol="0">
              <a:no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100" b="0" i="0" u="none" strike="noStrike" kern="0" cap="none" spc="0" normalizeH="0" baseline="0" noProof="0" dirty="0" smtClean="0">
                  <a:ln>
                    <a:noFill/>
                  </a:ln>
                  <a:solidFill>
                    <a:srgbClr val="29475F"/>
                  </a:solidFill>
                  <a:effectLst/>
                  <a:uLnTx/>
                  <a:uFillTx/>
                </a:rPr>
                <a:t>“We need to hit the ground running and get this project kicked off immediately. Our team has the ability to take this over once we get a framework and strategy in place.”</a:t>
              </a:r>
            </a:p>
          </p:txBody>
        </p:sp>
        <p:pic>
          <p:nvPicPr>
            <p:cNvPr id="68" name="Picture 6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463905" y="2727129"/>
              <a:ext cx="361456" cy="240970"/>
            </a:xfrm>
            <a:prstGeom prst="rect">
              <a:avLst/>
            </a:prstGeom>
            <a:noFill/>
          </p:spPr>
        </p:pic>
      </p:grpSp>
      <p:sp>
        <p:nvSpPr>
          <p:cNvPr id="69" name="Rectangle 68"/>
          <p:cNvSpPr/>
          <p:nvPr/>
        </p:nvSpPr>
        <p:spPr>
          <a:xfrm>
            <a:off x="968616" y="5734955"/>
            <a:ext cx="7290778" cy="338554"/>
          </a:xfrm>
          <a:prstGeom prst="rect">
            <a:avLst/>
          </a:prstGeom>
        </p:spPr>
        <p:txBody>
          <a:bodyPr wrap="non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CA" sz="1600" b="1" i="0" u="none" strike="noStrike" kern="0" cap="none" spc="0" normalizeH="0" baseline="0" noProof="0" dirty="0" smtClean="0">
                <a:ln>
                  <a:noFill/>
                </a:ln>
                <a:solidFill>
                  <a:srgbClr val="29475F"/>
                </a:solidFill>
                <a:effectLst/>
                <a:uLnTx/>
                <a:uFillTx/>
              </a:rPr>
              <a:t>Diagnostics and consistent frameworks used throughout all four options</a:t>
            </a:r>
          </a:p>
        </p:txBody>
      </p:sp>
      <p:sp>
        <p:nvSpPr>
          <p:cNvPr id="3" name="Title 2"/>
          <p:cNvSpPr>
            <a:spLocks noGrp="1"/>
          </p:cNvSpPr>
          <p:nvPr>
            <p:ph type="title"/>
          </p:nvPr>
        </p:nvSpPr>
        <p:spPr>
          <a:xfrm>
            <a:off x="257175" y="255588"/>
            <a:ext cx="8554316" cy="877887"/>
          </a:xfrm>
        </p:spPr>
        <p:txBody>
          <a:bodyPr/>
          <a:lstStyle/>
          <a:p>
            <a:pPr lvl="0">
              <a:lnSpc>
                <a:spcPts val="2600"/>
              </a:lnSpc>
              <a:defRPr/>
            </a:pPr>
            <a:r>
              <a:rPr lang="en-CA" dirty="0"/>
              <a:t>Info-Tech offers various levels of support to best suit your needs</a:t>
            </a:r>
          </a:p>
        </p:txBody>
      </p:sp>
    </p:spTree>
    <p:extLst>
      <p:ext uri="{BB962C8B-B14F-4D97-AF65-F5344CB8AC3E}">
        <p14:creationId xmlns:p14="http://schemas.microsoft.com/office/powerpoint/2010/main" val="396034451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67116533"/>
              </p:ext>
            </p:extLst>
          </p:nvPr>
        </p:nvGraphicFramePr>
        <p:xfrm>
          <a:off x="111057" y="1708216"/>
          <a:ext cx="8876824" cy="4754880"/>
        </p:xfrm>
        <a:graphic>
          <a:graphicData uri="http://schemas.openxmlformats.org/drawingml/2006/table">
            <a:tbl>
              <a:tblPr firstRow="1" bandRow="1">
                <a:tableStyleId>{5C22544A-7EE6-4342-B048-85BDC9FD1C3A}</a:tableStyleId>
              </a:tblPr>
              <a:tblGrid>
                <a:gridCol w="1217558"/>
                <a:gridCol w="1336102"/>
                <a:gridCol w="1580791"/>
                <a:gridCol w="1580791"/>
                <a:gridCol w="1580791"/>
                <a:gridCol w="1580791"/>
              </a:tblGrid>
              <a:tr h="3054962">
                <a:tc>
                  <a:txBody>
                    <a:bodyPr/>
                    <a:lstStyle/>
                    <a:p>
                      <a:pPr algn="ctr"/>
                      <a:r>
                        <a:rPr lang="en-CA" sz="1000" dirty="0" smtClean="0">
                          <a:solidFill>
                            <a:schemeClr val="bg1"/>
                          </a:solidFill>
                        </a:rPr>
                        <a:t>Best-Practice Toolkit</a:t>
                      </a:r>
                      <a:endParaRPr lang="en-CA" sz="1000"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43F54"/>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1.1   Establish and understand the service portfolio process by setting up the service portfolio worksheet.</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 </a:t>
                      </a:r>
                    </a:p>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1.2   Understand at a high level the steps involved in managing the service portfolio.</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kumimoji="0" lang="en-US" sz="10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1.3   Adapt the service portfolio worksheet and create a plan to begin documenting services in the worksheet.</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2.1   Understand the need for a value assessment framework.</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kumimoji="0" lang="en-US" sz="10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2.2   Identify the organizational context of value through a holistic look at business objectives.</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kumimoji="0" lang="en-US" sz="10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2.3   Determine the influence of organizational structure and culture on new services.</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kumimoji="0" lang="en-US" sz="10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2.4   Leverage Info-Tech’s Value Assessment Tool to validate and determine service value. </a:t>
                      </a:r>
                      <a:endParaRPr kumimoji="0" lang="en-CA" sz="1000" b="1" i="0" u="none" strike="noStrike" kern="1200" cap="none" spc="0" normalizeH="0" baseline="0" noProof="0" dirty="0" smtClean="0">
                        <a:ln>
                          <a:noFill/>
                        </a:ln>
                        <a:solidFill>
                          <a:srgbClr val="333333"/>
                        </a:solidFill>
                        <a:effectLst/>
                        <a:uLnTx/>
                        <a:uFillTx/>
                        <a:latin typeface="+mn-lt"/>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3.1   Create a centralized intake process to manage all new service ideas.</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kumimoji="0" lang="en-US" sz="10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3.2   Manage and assess all service proposals consistently using the Value Assessment Framework.</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kumimoji="0" lang="en-US" sz="10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3.3   Create a process to hand over approved service ideas to the project management office.</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kumimoji="0" lang="en-US" sz="10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3.4   Transfer completed initiatives to the service catalog.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4.1   Continuously validate the value of existing service through the Value Assessment Framework.</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kumimoji="0" lang="en-US" sz="10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4.2   Determine the future of service based on the value and usage of the service.</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kumimoji="0" lang="en-US" sz="10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4.3   Take the appropriate next step for the service, whether it is to improve, replace, maintain, or retire. </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5.1   Communicate and implement the service portfolio within the organization.</a:t>
                      </a:r>
                    </a:p>
                    <a:p>
                      <a:pPr marL="0" marR="0" lvl="0" indent="0" algn="l" defTabSz="914400" rtl="0" eaLnBrk="1" fontAlgn="auto" latinLnBrk="0" hangingPunct="1">
                        <a:lnSpc>
                          <a:spcPct val="100000"/>
                        </a:lnSpc>
                        <a:spcBef>
                          <a:spcPts val="0"/>
                        </a:spcBef>
                        <a:spcAft>
                          <a:spcPts val="0"/>
                        </a:spcAft>
                        <a:buClrTx/>
                        <a:buSzTx/>
                        <a:buFont typeface="+mj-lt"/>
                        <a:buNone/>
                        <a:tabLst/>
                        <a:defRPr/>
                      </a:pPr>
                      <a:endParaRPr kumimoji="0" lang="en-US" sz="10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5.2   Create a mechanism to identify changes within the organization and to seek out continuous improvement opportunities for the service portfolio management process and procedures.</a:t>
                      </a:r>
                    </a:p>
                    <a:p>
                      <a:pPr>
                        <a:spcAft>
                          <a:spcPts val="600"/>
                        </a:spcAft>
                      </a:pPr>
                      <a:endParaRPr lang="en-CA" sz="1000" dirty="0" smtClean="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r h="1442230">
                <a:tc>
                  <a:txBody>
                    <a:bodyPr/>
                    <a:lstStyle/>
                    <a:p>
                      <a:pPr algn="ctr"/>
                      <a:r>
                        <a:rPr lang="en-CA" sz="1000" b="1" dirty="0" smtClean="0">
                          <a:solidFill>
                            <a:schemeClr val="bg1"/>
                          </a:solidFill>
                        </a:rPr>
                        <a:t>Guided Implementations</a:t>
                      </a:r>
                      <a:endParaRPr lang="en-CA" sz="1000" b="1" dirty="0">
                        <a:solidFill>
                          <a:schemeClr val="bg1"/>
                        </a:solidFill>
                      </a:endParaRPr>
                    </a:p>
                  </a:txBody>
                  <a:tcPr anchor="b">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6A1C5"/>
                    </a:solidFill>
                  </a:tcPr>
                </a:tc>
                <a:tc>
                  <a:txBody>
                    <a:bodyPr/>
                    <a:lstStyle/>
                    <a:p>
                      <a:pPr marL="228600" indent="-228600">
                        <a:spcAft>
                          <a:spcPts val="600"/>
                        </a:spcAft>
                        <a:buSzPct val="150000"/>
                        <a:buBlip>
                          <a:blip r:embed="rId3"/>
                        </a:buBlip>
                      </a:pPr>
                      <a:r>
                        <a:rPr lang="en-US" sz="1000" b="0" dirty="0" smtClean="0">
                          <a:cs typeface="Open Sans"/>
                        </a:rPr>
                        <a:t>Review the Service</a:t>
                      </a:r>
                      <a:r>
                        <a:rPr lang="en-US" sz="1000" b="0" baseline="0" dirty="0" smtClean="0">
                          <a:cs typeface="Open Sans"/>
                        </a:rPr>
                        <a:t> Portfolio Worksheet.</a:t>
                      </a:r>
                      <a:endParaRPr lang="en-US" sz="1000" b="0" dirty="0" smtClean="0">
                        <a:cs typeface="Open Sans"/>
                      </a:endParaRPr>
                    </a:p>
                    <a:p>
                      <a:pPr marL="228600" indent="-228600">
                        <a:spcAft>
                          <a:spcPts val="600"/>
                        </a:spcAft>
                        <a:buSzPct val="150000"/>
                        <a:buBlip>
                          <a:blip r:embed="rId3"/>
                        </a:buBlip>
                      </a:pPr>
                      <a:r>
                        <a:rPr lang="en-US" sz="1000" b="0" dirty="0" smtClean="0">
                          <a:cs typeface="Open Sans"/>
                        </a:rPr>
                        <a:t>Adapt the Service Portfolio Worksheet.</a:t>
                      </a:r>
                      <a:endParaRPr lang="en-US" sz="1000" b="0" dirty="0" smtClean="0">
                        <a:latin typeface="Arial" pitchFamily="34" charset="0"/>
                        <a:cs typeface="Arial" pitchFamily="34" charset="0"/>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Complete</a:t>
                      </a:r>
                      <a:r>
                        <a:rPr lang="en-US" sz="1000" b="0" baseline="0" dirty="0" smtClean="0">
                          <a:cs typeface="Open Sans"/>
                        </a:rPr>
                        <a:t> the culture and organizational structure assessment.</a:t>
                      </a:r>
                      <a:endParaRPr lang="en-US" sz="1000" b="0" dirty="0" smtClean="0">
                        <a:cs typeface="Open Sans"/>
                      </a:endParaRPr>
                    </a:p>
                    <a:p>
                      <a:pPr marL="228600" indent="-228600">
                        <a:spcAft>
                          <a:spcPts val="600"/>
                        </a:spcAft>
                        <a:buSzPct val="150000"/>
                        <a:buBlip>
                          <a:blip r:embed="rId3"/>
                        </a:buBlip>
                      </a:pPr>
                      <a:r>
                        <a:rPr lang="en-US" sz="1000" b="0" dirty="0" smtClean="0">
                          <a:cs typeface="Open Sans"/>
                        </a:rPr>
                        <a:t>Complete</a:t>
                      </a:r>
                      <a:r>
                        <a:rPr lang="en-US" sz="1000" b="0" baseline="0" dirty="0" smtClean="0">
                          <a:cs typeface="Open Sans"/>
                        </a:rPr>
                        <a:t> the Value Assessment Tool for different services.</a:t>
                      </a: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Review and design</a:t>
                      </a:r>
                      <a:r>
                        <a:rPr lang="en-US" sz="1000" b="0" baseline="0" dirty="0" smtClean="0">
                          <a:cs typeface="Open Sans"/>
                        </a:rPr>
                        <a:t> the service intake process.</a:t>
                      </a:r>
                    </a:p>
                    <a:p>
                      <a:pPr marL="228600" indent="-228600">
                        <a:spcAft>
                          <a:spcPts val="600"/>
                        </a:spcAft>
                        <a:buSzPct val="150000"/>
                        <a:buBlip>
                          <a:blip r:embed="rId3"/>
                        </a:buBlip>
                      </a:pPr>
                      <a:r>
                        <a:rPr lang="en-US" sz="1000" b="0" baseline="0" dirty="0" smtClean="0">
                          <a:latin typeface="Arial" pitchFamily="34" charset="0"/>
                          <a:cs typeface="Arial" pitchFamily="34" charset="0"/>
                        </a:rPr>
                        <a:t>Review and adapt the service intake form.</a:t>
                      </a:r>
                      <a:endParaRPr lang="en-US" sz="1000" b="0" dirty="0" smtClean="0">
                        <a:latin typeface="Arial" pitchFamily="34" charset="0"/>
                        <a:cs typeface="Arial" pitchFamily="34" charset="0"/>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Assess</a:t>
                      </a:r>
                      <a:r>
                        <a:rPr lang="en-US" sz="1000" b="0" baseline="0" dirty="0" smtClean="0">
                          <a:cs typeface="Open Sans"/>
                        </a:rPr>
                        <a:t> the value of a few existing services.</a:t>
                      </a:r>
                    </a:p>
                    <a:p>
                      <a:pPr marL="228600" indent="-228600">
                        <a:spcAft>
                          <a:spcPts val="600"/>
                        </a:spcAft>
                        <a:buSzPct val="150000"/>
                        <a:buBlip>
                          <a:blip r:embed="rId3"/>
                        </a:buBlip>
                      </a:pPr>
                      <a:r>
                        <a:rPr lang="en-US" sz="1000" b="0" baseline="0" dirty="0" smtClean="0">
                          <a:cs typeface="Open Sans"/>
                        </a:rPr>
                        <a:t>Determine the appropriate next steps for the assessed services.</a:t>
                      </a:r>
                      <a:endParaRPr lang="en-US" sz="1000" b="0" dirty="0" smtClean="0">
                        <a:cs typeface="Open Sans"/>
                      </a:endParaRPr>
                    </a:p>
                    <a:p>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marL="228600" indent="-228600">
                        <a:spcAft>
                          <a:spcPts val="600"/>
                        </a:spcAft>
                        <a:buSzPct val="150000"/>
                        <a:buBlip>
                          <a:blip r:embed="rId3"/>
                        </a:buBlip>
                      </a:pPr>
                      <a:r>
                        <a:rPr lang="en-US" sz="1000" b="0" dirty="0" smtClean="0">
                          <a:cs typeface="Open Sans"/>
                        </a:rPr>
                        <a:t>Create a communication plan.</a:t>
                      </a:r>
                      <a:endParaRPr lang="en-US" sz="1000" b="0" baseline="0" dirty="0" smtClean="0">
                        <a:cs typeface="Open Sans"/>
                      </a:endParaRPr>
                    </a:p>
                    <a:p>
                      <a:pPr marL="228600" indent="-228600">
                        <a:spcAft>
                          <a:spcPts val="600"/>
                        </a:spcAft>
                        <a:buSzPct val="150000"/>
                        <a:buBlip>
                          <a:blip r:embed="rId3"/>
                        </a:buBlip>
                      </a:pPr>
                      <a:r>
                        <a:rPr lang="en-US" sz="1000" b="0" baseline="0" dirty="0" smtClean="0">
                          <a:cs typeface="Open Sans"/>
                        </a:rPr>
                        <a:t>Create a monitoring process to address feedback.</a:t>
                      </a:r>
                      <a:endParaRPr lang="en-US" sz="1000" b="0" dirty="0" smtClean="0">
                        <a:cs typeface="Open San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CA" sz="1000" dirty="0">
                        <a:solidFill>
                          <a:schemeClr val="tx1"/>
                        </a:solidFill>
                      </a:endParaRPr>
                    </a:p>
                  </a:txBody>
                  <a:tcP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r>
            </a:tbl>
          </a:graphicData>
        </a:graphic>
      </p:graphicFrame>
      <p:pic>
        <p:nvPicPr>
          <p:cNvPr id="26" name="Picture 25"/>
          <p:cNvPicPr>
            <a:picLocks noChangeAspect="1"/>
          </p:cNvPicPr>
          <p:nvPr/>
        </p:nvPicPr>
        <p:blipFill>
          <a:blip r:embed="rId4" cstate="print">
            <a:clrChange>
              <a:clrFrom>
                <a:srgbClr val="36A1C5"/>
              </a:clrFrom>
              <a:clrTo>
                <a:srgbClr val="36A1C5">
                  <a:alpha val="0"/>
                </a:srgbClr>
              </a:clrTo>
            </a:clrChange>
            <a:extLst>
              <a:ext uri="{28A0092B-C50C-407E-A947-70E740481C1C}">
                <a14:useLocalDpi xmlns:a14="http://schemas.microsoft.com/office/drawing/2010/main" val="0"/>
              </a:ext>
            </a:extLst>
          </a:blip>
          <a:stretch>
            <a:fillRect/>
          </a:stretch>
        </p:blipFill>
        <p:spPr>
          <a:xfrm>
            <a:off x="230911" y="4998197"/>
            <a:ext cx="974520" cy="877885"/>
          </a:xfrm>
          <a:prstGeom prst="rect">
            <a:avLst/>
          </a:prstGeom>
        </p:spPr>
      </p:pic>
      <p:pic>
        <p:nvPicPr>
          <p:cNvPr id="27" name="Picture 26" descr="best-practice-blueprints.png"/>
          <p:cNvPicPr>
            <a:picLocks noChangeAspect="1"/>
          </p:cNvPicPr>
          <p:nvPr/>
        </p:nvPicPr>
        <p:blipFill>
          <a:blip r:embed="rId5" cstate="print">
            <a:clrChange>
              <a:clrFrom>
                <a:srgbClr val="000000">
                  <a:alpha val="0"/>
                </a:srgbClr>
              </a:clrFrom>
              <a:clrTo>
                <a:srgbClr val="000000">
                  <a:alpha val="0"/>
                </a:srgbClr>
              </a:clrTo>
            </a:clrChange>
          </a:blip>
          <a:stretch>
            <a:fillRect/>
          </a:stretch>
        </p:blipFill>
        <p:spPr>
          <a:xfrm>
            <a:off x="111056" y="1928410"/>
            <a:ext cx="1094375" cy="1088500"/>
          </a:xfrm>
          <a:prstGeom prst="rect">
            <a:avLst/>
          </a:prstGeom>
          <a:solidFill>
            <a:schemeClr val="accent1">
              <a:alpha val="0"/>
            </a:schemeClr>
          </a:solidFill>
          <a:effectLst/>
        </p:spPr>
      </p:pic>
      <p:sp>
        <p:nvSpPr>
          <p:cNvPr id="29" name="Chevron 28"/>
          <p:cNvSpPr/>
          <p:nvPr/>
        </p:nvSpPr>
        <p:spPr>
          <a:xfrm>
            <a:off x="1034246" y="1242646"/>
            <a:ext cx="1732464" cy="414216"/>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rgbClr val="FFFFFF"/>
                </a:solidFill>
              </a:rPr>
              <a:t>1. Establish the Service Portfolio</a:t>
            </a:r>
            <a:endParaRPr lang="en-US" sz="900" dirty="0">
              <a:solidFill>
                <a:srgbClr val="FFFFFF"/>
              </a:solidFill>
            </a:endParaRPr>
          </a:p>
        </p:txBody>
      </p:sp>
      <p:sp>
        <p:nvSpPr>
          <p:cNvPr id="39" name="Chevron 38"/>
          <p:cNvSpPr/>
          <p:nvPr/>
        </p:nvSpPr>
        <p:spPr>
          <a:xfrm>
            <a:off x="2766710" y="1242646"/>
            <a:ext cx="1639842" cy="411510"/>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rgbClr val="FFFFFF"/>
                </a:solidFill>
              </a:rPr>
              <a:t>2. </a:t>
            </a:r>
            <a:r>
              <a:rPr lang="en-US" sz="900" dirty="0"/>
              <a:t>Develop a Value Assessment </a:t>
            </a:r>
            <a:r>
              <a:rPr lang="en-US" sz="900" dirty="0" smtClean="0"/>
              <a:t>Framework</a:t>
            </a:r>
            <a:endParaRPr lang="en-US" sz="900" dirty="0">
              <a:solidFill>
                <a:srgbClr val="FFFFFF"/>
              </a:solidFill>
            </a:endParaRPr>
          </a:p>
        </p:txBody>
      </p:sp>
      <p:sp>
        <p:nvSpPr>
          <p:cNvPr id="40" name="Chevron 39"/>
          <p:cNvSpPr/>
          <p:nvPr/>
        </p:nvSpPr>
        <p:spPr>
          <a:xfrm>
            <a:off x="4406551" y="1242646"/>
            <a:ext cx="1547595" cy="411510"/>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smtClean="0">
                <a:solidFill>
                  <a:srgbClr val="FFFFFF"/>
                </a:solidFill>
              </a:rPr>
              <a:t>3. </a:t>
            </a:r>
            <a:r>
              <a:rPr lang="en-US" sz="900" dirty="0"/>
              <a:t>Manage Intake and Assessment of Initiatives</a:t>
            </a:r>
          </a:p>
        </p:txBody>
      </p:sp>
      <p:sp>
        <p:nvSpPr>
          <p:cNvPr id="41" name="Chevron 40"/>
          <p:cNvSpPr/>
          <p:nvPr/>
        </p:nvSpPr>
        <p:spPr>
          <a:xfrm>
            <a:off x="5954146" y="1242646"/>
            <a:ext cx="1547595" cy="411510"/>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smtClean="0">
                <a:solidFill>
                  <a:srgbClr val="FFFFFF"/>
                </a:solidFill>
              </a:rPr>
              <a:t>4. Assess Active Services</a:t>
            </a:r>
            <a:endParaRPr lang="en-US" sz="900" dirty="0">
              <a:solidFill>
                <a:srgbClr val="FFFFFF"/>
              </a:solidFill>
            </a:endParaRPr>
          </a:p>
        </p:txBody>
      </p:sp>
      <p:sp>
        <p:nvSpPr>
          <p:cNvPr id="3" name="Title 2"/>
          <p:cNvSpPr>
            <a:spLocks noGrp="1"/>
          </p:cNvSpPr>
          <p:nvPr>
            <p:ph type="title"/>
          </p:nvPr>
        </p:nvSpPr>
        <p:spPr/>
        <p:txBody>
          <a:bodyPr/>
          <a:lstStyle/>
          <a:p>
            <a:r>
              <a:rPr lang="en-US" dirty="0"/>
              <a:t>Lead Strategic </a:t>
            </a:r>
            <a:r>
              <a:rPr lang="en-US" dirty="0" smtClean="0"/>
              <a:t>Decision Making </a:t>
            </a:r>
            <a:r>
              <a:rPr lang="en-US" dirty="0"/>
              <a:t>W</a:t>
            </a:r>
            <a:r>
              <a:rPr lang="en-US" dirty="0" smtClean="0"/>
              <a:t>ith </a:t>
            </a:r>
            <a:r>
              <a:rPr lang="en-US" dirty="0"/>
              <a:t>Service Portfolio Management – project overview </a:t>
            </a:r>
          </a:p>
        </p:txBody>
      </p:sp>
      <p:sp>
        <p:nvSpPr>
          <p:cNvPr id="12" name="Chevron 11"/>
          <p:cNvSpPr/>
          <p:nvPr/>
        </p:nvSpPr>
        <p:spPr>
          <a:xfrm>
            <a:off x="7501742" y="1242646"/>
            <a:ext cx="1642258" cy="411510"/>
          </a:xfrm>
          <a:prstGeom prst="chevron">
            <a:avLst/>
          </a:prstGeom>
          <a:solidFill>
            <a:srgbClr val="243F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900" dirty="0" smtClean="0">
                <a:solidFill>
                  <a:srgbClr val="FFFFFF"/>
                </a:solidFill>
              </a:rPr>
              <a:t>5. </a:t>
            </a:r>
            <a:r>
              <a:rPr lang="en-US" sz="900" dirty="0"/>
              <a:t>Manage and Communicate the Service Portfolio</a:t>
            </a:r>
          </a:p>
        </p:txBody>
      </p:sp>
    </p:spTree>
    <p:extLst>
      <p:ext uri="{BB962C8B-B14F-4D97-AF65-F5344CB8AC3E}">
        <p14:creationId xmlns:p14="http://schemas.microsoft.com/office/powerpoint/2010/main" val="138866879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Workshop overview </a:t>
            </a:r>
            <a:endParaRPr lang="en-US" dirty="0"/>
          </a:p>
        </p:txBody>
      </p:sp>
      <p:sp>
        <p:nvSpPr>
          <p:cNvPr id="12" name="Text Placeholder 2"/>
          <p:cNvSpPr txBox="1">
            <a:spLocks/>
          </p:cNvSpPr>
          <p:nvPr/>
        </p:nvSpPr>
        <p:spPr bwMode="auto">
          <a:xfrm>
            <a:off x="639475" y="1143778"/>
            <a:ext cx="8199437" cy="34607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marL="180975" indent="-180975" algn="l" rtl="0" eaLnBrk="1" fontAlgn="base" hangingPunct="1">
              <a:spcBef>
                <a:spcPct val="20000"/>
              </a:spcBef>
              <a:spcAft>
                <a:spcPct val="0"/>
              </a:spcAft>
              <a:buClr>
                <a:schemeClr val="tx1"/>
              </a:buClr>
              <a:buSzPct val="120000"/>
              <a:buFont typeface="Arial" pitchFamily="34" charset="0"/>
              <a:buChar char="•"/>
              <a:defRPr sz="1200" kern="1200">
                <a:solidFill>
                  <a:schemeClr val="tx1"/>
                </a:solidFill>
                <a:latin typeface="+mn-lt"/>
                <a:ea typeface="+mn-ea"/>
                <a:cs typeface="+mn-cs"/>
              </a:defRPr>
            </a:lvl1pPr>
            <a:lvl2pPr marL="361950" indent="-180975" algn="l" rtl="0" eaLnBrk="1" fontAlgn="base" hangingPunct="1">
              <a:spcBef>
                <a:spcPct val="20000"/>
              </a:spcBef>
              <a:spcAft>
                <a:spcPct val="0"/>
              </a:spcAft>
              <a:buClr>
                <a:schemeClr val="tx1"/>
              </a:buClr>
              <a:buSzPct val="150000"/>
              <a:buFont typeface="Arial" pitchFamily="34" charset="0"/>
              <a:buChar char="◦"/>
              <a:defRPr sz="1200" kern="1200">
                <a:solidFill>
                  <a:schemeClr val="tx1"/>
                </a:solidFill>
                <a:latin typeface="+mn-lt"/>
                <a:ea typeface="+mn-ea"/>
                <a:cs typeface="+mn-cs"/>
              </a:defRPr>
            </a:lvl2pPr>
            <a:lvl3pPr marL="542925" indent="-180975" algn="l" rtl="0" eaLnBrk="1" fontAlgn="base" hangingPunct="1">
              <a:spcBef>
                <a:spcPct val="20000"/>
              </a:spcBef>
              <a:spcAft>
                <a:spcPct val="0"/>
              </a:spcAft>
              <a:buClr>
                <a:schemeClr val="tx1"/>
              </a:buClr>
              <a:buFont typeface="Arial" pitchFamily="34" charset="0"/>
              <a:buChar char="–"/>
              <a:defRPr sz="1200" kern="1200">
                <a:solidFill>
                  <a:schemeClr val="tx1"/>
                </a:solidFill>
                <a:latin typeface="+mn-lt"/>
                <a:ea typeface="+mn-ea"/>
                <a:cs typeface="+mn-cs"/>
              </a:defRPr>
            </a:lvl3pPr>
            <a:lvl4pPr marL="714375" indent="-171450" algn="l" rtl="0" eaLnBrk="1" fontAlgn="base" hangingPunct="1">
              <a:spcBef>
                <a:spcPct val="20000"/>
              </a:spcBef>
              <a:spcAft>
                <a:spcPct val="0"/>
              </a:spcAft>
              <a:buClr>
                <a:schemeClr val="tx1"/>
              </a:buClr>
              <a:buFont typeface="Wingdings" pitchFamily="2" charset="2"/>
              <a:buChar char="§"/>
              <a:defRPr sz="12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Clr>
                <a:srgbClr val="333333"/>
              </a:buClr>
              <a:buFont typeface="Arial" pitchFamily="34" charset="0"/>
              <a:buNone/>
            </a:pPr>
            <a:r>
              <a:rPr lang="en-US" sz="1400" dirty="0" smtClean="0">
                <a:solidFill>
                  <a:srgbClr val="333333"/>
                </a:solidFill>
              </a:rPr>
              <a:t>Contact your account representative or e</a:t>
            </a:r>
            <a:r>
              <a:rPr lang="en-US" sz="1400" dirty="0" smtClean="0">
                <a:solidFill>
                  <a:srgbClr val="333333"/>
                </a:solidFill>
                <a:cs typeface="Open Sans"/>
              </a:rPr>
              <a:t>mail </a:t>
            </a:r>
            <a:r>
              <a:rPr lang="en-US" sz="1400" dirty="0" smtClean="0">
                <a:solidFill>
                  <a:srgbClr val="333333"/>
                </a:solidFill>
                <a:cs typeface="Open Sans"/>
                <a:hlinkClick r:id="rId3"/>
              </a:rPr>
              <a:t>Workshops@InfoTech.com</a:t>
            </a:r>
            <a:r>
              <a:rPr lang="en-US" sz="1400" dirty="0" smtClean="0">
                <a:solidFill>
                  <a:srgbClr val="333333"/>
                </a:solidFill>
                <a:cs typeface="Open Sans"/>
              </a:rPr>
              <a:t> for more information.</a:t>
            </a:r>
            <a:endParaRPr lang="en-US" sz="1400" dirty="0">
              <a:solidFill>
                <a:srgbClr val="333333"/>
              </a:solidFill>
            </a:endParaRPr>
          </a:p>
        </p:txBody>
      </p:sp>
      <p:graphicFrame>
        <p:nvGraphicFramePr>
          <p:cNvPr id="14" name="Table 2"/>
          <p:cNvGraphicFramePr>
            <a:graphicFrameLocks noGrp="1"/>
          </p:cNvGraphicFramePr>
          <p:nvPr>
            <p:extLst>
              <p:ext uri="{D42A27DB-BD31-4B8C-83A1-F6EECF244321}">
                <p14:modId xmlns:p14="http://schemas.microsoft.com/office/powerpoint/2010/main" val="2601657524"/>
              </p:ext>
            </p:extLst>
          </p:nvPr>
        </p:nvGraphicFramePr>
        <p:xfrm>
          <a:off x="251519" y="1677686"/>
          <a:ext cx="8479886" cy="4399729"/>
        </p:xfrm>
        <a:graphic>
          <a:graphicData uri="http://schemas.openxmlformats.org/drawingml/2006/table">
            <a:tbl>
              <a:tblPr firstRow="1" bandRow="1">
                <a:tableStyleId>{5C22544A-7EE6-4342-B048-85BDC9FD1C3A}</a:tableStyleId>
              </a:tblPr>
              <a:tblGrid>
                <a:gridCol w="395810"/>
                <a:gridCol w="2021019"/>
                <a:gridCol w="2021019"/>
                <a:gridCol w="2021019"/>
                <a:gridCol w="2021019"/>
              </a:tblGrid>
              <a:tr h="261637">
                <a:tc>
                  <a:txBody>
                    <a:bodyPr/>
                    <a:lstStyle/>
                    <a:p>
                      <a:pPr algn="ctr"/>
                      <a:endParaRPr lang="en-CA" sz="1200" b="1" dirty="0">
                        <a:solidFill>
                          <a:schemeClr val="bg1"/>
                        </a:solidFill>
                      </a:endParaRPr>
                    </a:p>
                  </a:txBody>
                  <a:tcPr anchor="ctr">
                    <a:lnL w="12700" cap="flat" cmpd="sng" algn="ctr">
                      <a:no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CA" sz="1200" b="1" dirty="0" smtClean="0">
                          <a:solidFill>
                            <a:schemeClr val="bg1"/>
                          </a:solidFill>
                        </a:rPr>
                        <a:t>Workshop Day 1</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1E3346"/>
                    </a:solidFill>
                  </a:tcPr>
                </a:tc>
                <a:tc>
                  <a:txBody>
                    <a:bodyPr/>
                    <a:lstStyle/>
                    <a:p>
                      <a:pPr algn="ctr"/>
                      <a:r>
                        <a:rPr lang="en-CA" sz="1200" b="1" dirty="0" smtClean="0">
                          <a:solidFill>
                            <a:schemeClr val="bg1"/>
                          </a:solidFill>
                        </a:rPr>
                        <a:t>Workshop Day 2</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264158"/>
                    </a:solidFill>
                  </a:tcPr>
                </a:tc>
                <a:tc>
                  <a:txBody>
                    <a:bodyPr/>
                    <a:lstStyle/>
                    <a:p>
                      <a:pPr algn="ctr"/>
                      <a:r>
                        <a:rPr lang="en-CA" sz="1200" b="1" dirty="0" smtClean="0">
                          <a:solidFill>
                            <a:schemeClr val="bg1"/>
                          </a:solidFill>
                        </a:rPr>
                        <a:t>Workshop Day 3</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345978"/>
                    </a:solidFill>
                  </a:tcPr>
                </a:tc>
                <a:tc>
                  <a:txBody>
                    <a:bodyPr/>
                    <a:lstStyle/>
                    <a:p>
                      <a:pPr algn="ctr"/>
                      <a:r>
                        <a:rPr lang="en-CA" sz="1200" b="1" dirty="0" smtClean="0">
                          <a:solidFill>
                            <a:schemeClr val="bg1"/>
                          </a:solidFill>
                        </a:rPr>
                        <a:t>Workshop Day 4</a:t>
                      </a:r>
                      <a:endParaRPr lang="en-CA" sz="1200" b="1" dirty="0">
                        <a:solidFill>
                          <a:schemeClr val="bg1"/>
                        </a:solidFill>
                      </a:endParaRPr>
                    </a:p>
                  </a:txBody>
                  <a:tcPr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406F96"/>
                    </a:solidFill>
                  </a:tcPr>
                </a:tc>
              </a:tr>
              <a:tr h="2575239">
                <a:tc>
                  <a:txBody>
                    <a:bodyPr/>
                    <a:lstStyle/>
                    <a:p>
                      <a:pPr marL="216000" indent="-457200" algn="ctr">
                        <a:spcAft>
                          <a:spcPts val="500"/>
                        </a:spcAft>
                      </a:pPr>
                      <a:r>
                        <a:rPr lang="en-CA" sz="1200" b="1" baseline="0" dirty="0" smtClean="0">
                          <a:solidFill>
                            <a:schemeClr val="bg1"/>
                          </a:solidFill>
                        </a:rPr>
                        <a:t>Activities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0" marR="0" indent="0" algn="ctr" defTabSz="914400" rtl="0" eaLnBrk="1" fontAlgn="auto" latinLnBrk="0" hangingPunct="1">
                        <a:lnSpc>
                          <a:spcPct val="100000"/>
                        </a:lnSpc>
                        <a:spcBef>
                          <a:spcPts val="0"/>
                        </a:spcBef>
                        <a:spcAft>
                          <a:spcPts val="1200"/>
                        </a:spcAft>
                        <a:buClrTx/>
                        <a:buSzTx/>
                        <a:buFontTx/>
                        <a:buNone/>
                        <a:tabLst/>
                        <a:defRPr/>
                      </a:pPr>
                      <a:r>
                        <a:rPr lang="en-CA" sz="1000" b="1" dirty="0" smtClean="0">
                          <a:solidFill>
                            <a:schemeClr val="tx1"/>
                          </a:solidFill>
                        </a:rPr>
                        <a:t>Set up the Service Portfolio Worksheet and assess</a:t>
                      </a:r>
                      <a:r>
                        <a:rPr lang="en-CA" sz="1000" b="1" baseline="0" dirty="0" smtClean="0">
                          <a:solidFill>
                            <a:schemeClr val="tx1"/>
                          </a:solidFill>
                        </a:rPr>
                        <a:t> service value</a:t>
                      </a:r>
                    </a:p>
                    <a:p>
                      <a:pPr marL="216000" indent="-457200">
                        <a:spcAft>
                          <a:spcPts val="0"/>
                        </a:spcAft>
                      </a:pPr>
                      <a:r>
                        <a:rPr lang="en-CA" sz="1000" b="0" dirty="0" smtClean="0">
                          <a:solidFill>
                            <a:schemeClr val="tx1"/>
                          </a:solidFill>
                        </a:rPr>
                        <a:t>1.1 Review the Service Portfolio Worksheet.</a:t>
                      </a:r>
                    </a:p>
                    <a:p>
                      <a:pPr marL="216000" indent="-457200">
                        <a:spcAft>
                          <a:spcPts val="0"/>
                        </a:spcAft>
                      </a:pPr>
                      <a:r>
                        <a:rPr lang="en-CA" sz="1000" b="0" dirty="0" smtClean="0">
                          <a:solidFill>
                            <a:schemeClr val="tx1"/>
                          </a:solidFill>
                        </a:rPr>
                        <a:t>1.2 Adapt the Service Portfolio Worksheet.</a:t>
                      </a:r>
                    </a:p>
                    <a:p>
                      <a:pPr marL="216000" indent="-457200">
                        <a:spcAft>
                          <a:spcPts val="0"/>
                        </a:spcAft>
                      </a:pPr>
                      <a:r>
                        <a:rPr lang="en-CA" sz="1000" b="0" dirty="0" smtClean="0">
                          <a:solidFill>
                            <a:schemeClr val="tx1"/>
                          </a:solidFill>
                        </a:rPr>
                        <a:t>1.3 Understand value from business context.</a:t>
                      </a:r>
                    </a:p>
                    <a:p>
                      <a:pPr marL="216000" indent="-457200">
                        <a:spcAft>
                          <a:spcPts val="0"/>
                        </a:spcAft>
                      </a:pPr>
                      <a:r>
                        <a:rPr lang="en-CA" sz="1000" b="0" dirty="0" smtClean="0">
                          <a:solidFill>
                            <a:schemeClr val="tx1"/>
                          </a:solidFill>
                        </a:rPr>
                        <a:t>1.4 Determine the governing body.</a:t>
                      </a:r>
                    </a:p>
                    <a:p>
                      <a:pPr marL="216000" indent="-457200">
                        <a:spcAft>
                          <a:spcPts val="0"/>
                        </a:spcAft>
                      </a:pPr>
                      <a:r>
                        <a:rPr lang="en-CA" sz="1000" b="0" dirty="0" smtClean="0">
                          <a:solidFill>
                            <a:schemeClr val="tx1"/>
                          </a:solidFill>
                        </a:rPr>
                        <a:t>1.5 Assess culture and</a:t>
                      </a:r>
                      <a:r>
                        <a:rPr lang="en-CA" sz="1000" b="0" baseline="0" dirty="0" smtClean="0">
                          <a:solidFill>
                            <a:schemeClr val="tx1"/>
                          </a:solidFill>
                        </a:rPr>
                        <a:t> </a:t>
                      </a:r>
                      <a:r>
                        <a:rPr lang="en-CA" sz="1000" b="0" dirty="0" smtClean="0">
                          <a:solidFill>
                            <a:schemeClr val="tx1"/>
                          </a:solidFill>
                        </a:rPr>
                        <a:t>organizational structure.</a:t>
                      </a:r>
                    </a:p>
                    <a:p>
                      <a:pPr marL="216000" indent="-457200">
                        <a:spcAft>
                          <a:spcPts val="0"/>
                        </a:spcAft>
                      </a:pPr>
                      <a:r>
                        <a:rPr lang="en-CA" sz="1000" b="0" baseline="0" dirty="0" smtClean="0">
                          <a:solidFill>
                            <a:schemeClr val="tx1"/>
                          </a:solidFill>
                        </a:rPr>
                        <a:t>1.6 </a:t>
                      </a:r>
                      <a:r>
                        <a:rPr lang="en-CA" sz="1000" b="0" dirty="0" smtClean="0">
                          <a:solidFill>
                            <a:schemeClr val="tx1"/>
                          </a:solidFill>
                        </a:rPr>
                        <a:t>Complete the value assessment.</a:t>
                      </a:r>
                    </a:p>
                    <a:p>
                      <a:pPr marL="216000" indent="-457200">
                        <a:spcAft>
                          <a:spcPts val="0"/>
                        </a:spcAft>
                      </a:pPr>
                      <a:r>
                        <a:rPr lang="en-CA" sz="1000" b="0" baseline="0" dirty="0" smtClean="0">
                          <a:solidFill>
                            <a:schemeClr val="tx1"/>
                          </a:solidFill>
                        </a:rPr>
                        <a:t>1.7 </a:t>
                      </a:r>
                      <a:r>
                        <a:rPr lang="en-CA" sz="1000" b="0" dirty="0" smtClean="0">
                          <a:solidFill>
                            <a:schemeClr val="tx1"/>
                          </a:solidFill>
                        </a:rPr>
                        <a:t>Discuss value assessment score.</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Create a service intake process </a:t>
                      </a:r>
                      <a:endParaRPr lang="en-CA" sz="1000" b="1" baseline="0" dirty="0" smtClean="0">
                        <a:solidFill>
                          <a:schemeClr val="tx1"/>
                        </a:solidFill>
                      </a:endParaRPr>
                    </a:p>
                    <a:p>
                      <a:pPr marL="216000" indent="-457200">
                        <a:spcAft>
                          <a:spcPts val="0"/>
                        </a:spcAft>
                      </a:pPr>
                      <a:r>
                        <a:rPr lang="en-CA" sz="1000" b="0" dirty="0" smtClean="0">
                          <a:solidFill>
                            <a:schemeClr val="tx1"/>
                          </a:solidFill>
                        </a:rPr>
                        <a:t>2.1 Review or design a service intake process.</a:t>
                      </a:r>
                    </a:p>
                    <a:p>
                      <a:pPr marL="216000" indent="-457200">
                        <a:spcAft>
                          <a:spcPts val="0"/>
                        </a:spcAft>
                      </a:pPr>
                      <a:r>
                        <a:rPr lang="en-CA" sz="1000" b="0" dirty="0" smtClean="0">
                          <a:solidFill>
                            <a:schemeClr val="tx1"/>
                          </a:solidFill>
                        </a:rPr>
                        <a:t>2.2 Review the service intake form.</a:t>
                      </a:r>
                    </a:p>
                    <a:p>
                      <a:pPr marL="216000" indent="-457200">
                        <a:spcAft>
                          <a:spcPts val="0"/>
                        </a:spcAft>
                      </a:pPr>
                      <a:r>
                        <a:rPr lang="en-CA" sz="1000" b="0" dirty="0" smtClean="0">
                          <a:solidFill>
                            <a:schemeClr val="tx1"/>
                          </a:solidFill>
                        </a:rPr>
                        <a:t>2.3</a:t>
                      </a:r>
                      <a:r>
                        <a:rPr lang="en-CA" sz="1000" b="0" baseline="0" dirty="0" smtClean="0">
                          <a:solidFill>
                            <a:schemeClr val="tx1"/>
                          </a:solidFill>
                        </a:rPr>
                        <a:t> </a:t>
                      </a:r>
                      <a:r>
                        <a:rPr lang="en-CA" sz="1000" b="0" dirty="0" smtClean="0">
                          <a:solidFill>
                            <a:schemeClr val="tx1"/>
                          </a:solidFill>
                        </a:rPr>
                        <a:t>Design a process to assess and transfer service ideas.</a:t>
                      </a:r>
                    </a:p>
                    <a:p>
                      <a:pPr marL="216000" indent="-457200">
                        <a:spcAft>
                          <a:spcPts val="0"/>
                        </a:spcAft>
                      </a:pPr>
                      <a:r>
                        <a:rPr lang="en-CA" sz="1000" b="0" dirty="0" smtClean="0">
                          <a:solidFill>
                            <a:schemeClr val="tx1"/>
                          </a:solidFill>
                        </a:rPr>
                        <a:t>2.4 Design a process to transfer completed services to the service catalog.</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Assess active services</a:t>
                      </a:r>
                    </a:p>
                    <a:p>
                      <a:pPr marL="216000" indent="-457200">
                        <a:spcAft>
                          <a:spcPts val="0"/>
                        </a:spcAft>
                      </a:pPr>
                      <a:r>
                        <a:rPr lang="en-CA" sz="1000" b="0" dirty="0" smtClean="0">
                          <a:solidFill>
                            <a:schemeClr val="tx1"/>
                          </a:solidFill>
                        </a:rPr>
                        <a:t>3.1 Discuss/review management of active services.</a:t>
                      </a:r>
                    </a:p>
                    <a:p>
                      <a:pPr marL="216000" indent="-457200">
                        <a:spcAft>
                          <a:spcPts val="0"/>
                        </a:spcAft>
                      </a:pPr>
                      <a:r>
                        <a:rPr lang="en-CA" sz="1000" b="0" dirty="0" smtClean="0">
                          <a:solidFill>
                            <a:schemeClr val="tx1"/>
                          </a:solidFill>
                        </a:rPr>
                        <a:t>3.2 Complete a value assessment for an active service.</a:t>
                      </a:r>
                    </a:p>
                    <a:p>
                      <a:pPr marL="216000" indent="-457200">
                        <a:spcAft>
                          <a:spcPts val="0"/>
                        </a:spcAft>
                      </a:pPr>
                      <a:r>
                        <a:rPr lang="en-CA" sz="1000" b="0" dirty="0" smtClean="0">
                          <a:solidFill>
                            <a:schemeClr val="tx1"/>
                          </a:solidFill>
                        </a:rPr>
                        <a:t>3.3</a:t>
                      </a:r>
                      <a:r>
                        <a:rPr lang="en-CA" sz="1000" b="0" baseline="0" dirty="0" smtClean="0">
                          <a:solidFill>
                            <a:schemeClr val="tx1"/>
                          </a:solidFill>
                        </a:rPr>
                        <a:t> </a:t>
                      </a:r>
                      <a:r>
                        <a:rPr lang="en-CA" sz="1000" b="0" dirty="0" smtClean="0">
                          <a:solidFill>
                            <a:schemeClr val="tx1"/>
                          </a:solidFill>
                        </a:rPr>
                        <a:t>Determine service value and usage.</a:t>
                      </a:r>
                    </a:p>
                    <a:p>
                      <a:pPr marL="216000" indent="-457200">
                        <a:spcAft>
                          <a:spcPts val="0"/>
                        </a:spcAft>
                      </a:pPr>
                      <a:r>
                        <a:rPr lang="en-CA" sz="1000" b="0" dirty="0" smtClean="0">
                          <a:solidFill>
                            <a:schemeClr val="tx1"/>
                          </a:solidFill>
                        </a:rPr>
                        <a:t>3.4</a:t>
                      </a:r>
                      <a:r>
                        <a:rPr lang="en-CA" sz="1000" b="0" baseline="0" dirty="0" smtClean="0">
                          <a:solidFill>
                            <a:schemeClr val="tx1"/>
                          </a:solidFill>
                        </a:rPr>
                        <a:t> </a:t>
                      </a:r>
                      <a:r>
                        <a:rPr lang="en-CA" sz="1000" b="0" dirty="0" smtClean="0">
                          <a:solidFill>
                            <a:schemeClr val="tx1"/>
                          </a:solidFill>
                        </a:rPr>
                        <a:t>Determine the next step for the service.</a:t>
                      </a:r>
                    </a:p>
                    <a:p>
                      <a:pPr marL="216000" indent="-457200">
                        <a:spcAft>
                          <a:spcPts val="0"/>
                        </a:spcAft>
                      </a:pPr>
                      <a:r>
                        <a:rPr lang="en-CA" sz="1000" b="0" dirty="0" smtClean="0">
                          <a:solidFill>
                            <a:schemeClr val="tx1"/>
                          </a:solidFill>
                        </a:rPr>
                        <a:t>3.5</a:t>
                      </a:r>
                      <a:r>
                        <a:rPr lang="en-CA" sz="1000" b="0" baseline="0" dirty="0" smtClean="0">
                          <a:solidFill>
                            <a:schemeClr val="tx1"/>
                          </a:solidFill>
                        </a:rPr>
                        <a:t> </a:t>
                      </a:r>
                      <a:r>
                        <a:rPr lang="en-CA" sz="1000" b="0" dirty="0" smtClean="0">
                          <a:solidFill>
                            <a:schemeClr val="tx1"/>
                          </a:solidFill>
                        </a:rPr>
                        <a:t>Document the decision regarding service outcome.</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algn="ctr">
                        <a:spcAft>
                          <a:spcPts val="1200"/>
                        </a:spcAft>
                      </a:pPr>
                      <a:r>
                        <a:rPr lang="en-CA" sz="1000" b="1" dirty="0" smtClean="0">
                          <a:solidFill>
                            <a:schemeClr val="tx1"/>
                          </a:solidFill>
                        </a:rPr>
                        <a:t>Communicate and implement the process</a:t>
                      </a:r>
                    </a:p>
                    <a:p>
                      <a:pPr marL="216000" indent="-457200">
                        <a:spcAft>
                          <a:spcPts val="0"/>
                        </a:spcAft>
                      </a:pPr>
                      <a:r>
                        <a:rPr lang="en-CA" sz="1000" b="0" dirty="0" smtClean="0">
                          <a:solidFill>
                            <a:schemeClr val="tx1"/>
                          </a:solidFill>
                        </a:rPr>
                        <a:t>4.1 Create a communication plan for service portfolio and value assessment.</a:t>
                      </a:r>
                    </a:p>
                    <a:p>
                      <a:pPr marL="216000" indent="-457200">
                        <a:spcAft>
                          <a:spcPts val="0"/>
                        </a:spcAft>
                      </a:pPr>
                      <a:r>
                        <a:rPr lang="en-CA" sz="1000" b="0" dirty="0" smtClean="0">
                          <a:solidFill>
                            <a:schemeClr val="tx1"/>
                          </a:solidFill>
                        </a:rPr>
                        <a:t>4.2</a:t>
                      </a:r>
                      <a:r>
                        <a:rPr lang="en-CA" sz="1000" b="0" baseline="0" dirty="0" smtClean="0">
                          <a:solidFill>
                            <a:schemeClr val="tx1"/>
                          </a:solidFill>
                        </a:rPr>
                        <a:t> </a:t>
                      </a:r>
                      <a:r>
                        <a:rPr lang="en-CA" sz="1000" b="0" dirty="0" smtClean="0">
                          <a:solidFill>
                            <a:schemeClr val="tx1"/>
                          </a:solidFill>
                        </a:rPr>
                        <a:t>Create a communication plan for service intake.</a:t>
                      </a:r>
                    </a:p>
                    <a:p>
                      <a:pPr marL="216000" indent="-457200">
                        <a:spcAft>
                          <a:spcPts val="0"/>
                        </a:spcAft>
                      </a:pPr>
                      <a:r>
                        <a:rPr lang="en-CA" sz="1000" b="0" dirty="0" smtClean="0">
                          <a:solidFill>
                            <a:schemeClr val="tx1"/>
                          </a:solidFill>
                        </a:rPr>
                        <a:t>4.3</a:t>
                      </a:r>
                      <a:r>
                        <a:rPr lang="en-CA" sz="1000" b="0" baseline="0" dirty="0" smtClean="0">
                          <a:solidFill>
                            <a:schemeClr val="tx1"/>
                          </a:solidFill>
                        </a:rPr>
                        <a:t> </a:t>
                      </a:r>
                      <a:r>
                        <a:rPr lang="en-CA" sz="1000" b="0" dirty="0" smtClean="0">
                          <a:solidFill>
                            <a:schemeClr val="tx1"/>
                          </a:solidFill>
                        </a:rPr>
                        <a:t>Create a procedure to continuously validate the process.</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r h="1290769">
                <a:tc>
                  <a:txBody>
                    <a:bodyPr/>
                    <a:lstStyle/>
                    <a:p>
                      <a:pPr marL="216000" marR="0" indent="-457200" algn="ctr" defTabSz="914400" rtl="0" eaLnBrk="1" fontAlgn="auto" latinLnBrk="0" hangingPunct="1">
                        <a:lnSpc>
                          <a:spcPct val="100000"/>
                        </a:lnSpc>
                        <a:spcBef>
                          <a:spcPts val="0"/>
                        </a:spcBef>
                        <a:spcAft>
                          <a:spcPts val="500"/>
                        </a:spcAft>
                        <a:buClrTx/>
                        <a:buSzTx/>
                        <a:buFontTx/>
                        <a:buNone/>
                        <a:tabLst/>
                        <a:defRPr/>
                      </a:pPr>
                      <a:r>
                        <a:rPr lang="en-CA" sz="1200" b="1" dirty="0" smtClean="0">
                          <a:solidFill>
                            <a:srgbClr val="FFFFFF"/>
                          </a:solidFill>
                        </a:rPr>
                        <a:t>Deliverables</a:t>
                      </a:r>
                    </a:p>
                  </a:txBody>
                  <a:tcPr vert="vert270" anchor="ct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chemeClr val="accent1">
                        <a:lumMod val="50000"/>
                      </a:schemeClr>
                    </a:solidFill>
                  </a:tcPr>
                </a:tc>
                <a:tc>
                  <a:txBody>
                    <a:bodyPr/>
                    <a:lstStyle/>
                    <a:p>
                      <a:pPr marL="144000" indent="-144000">
                        <a:spcAft>
                          <a:spcPts val="0"/>
                        </a:spcAft>
                        <a:buClrTx/>
                        <a:buFont typeface="+mj-lt"/>
                        <a:buAutoNum type="arabicPeriod"/>
                      </a:pPr>
                      <a:r>
                        <a:rPr lang="en-CA" sz="1000" b="0" i="0" baseline="0" dirty="0" smtClean="0">
                          <a:solidFill>
                            <a:schemeClr val="tx1"/>
                          </a:solidFill>
                        </a:rPr>
                        <a:t>Service Portfolio Worksheet</a:t>
                      </a:r>
                    </a:p>
                    <a:p>
                      <a:pPr marL="144000" indent="-144000">
                        <a:spcAft>
                          <a:spcPts val="0"/>
                        </a:spcAft>
                        <a:buClrTx/>
                        <a:buFont typeface="+mj-lt"/>
                        <a:buAutoNum type="arabicPeriod"/>
                      </a:pPr>
                      <a:r>
                        <a:rPr lang="en-CA" sz="1000" b="0" baseline="0" dirty="0" smtClean="0">
                          <a:solidFill>
                            <a:schemeClr val="tx1"/>
                          </a:solidFill>
                        </a:rPr>
                        <a:t>Identification of organizational structure and culture</a:t>
                      </a:r>
                    </a:p>
                    <a:p>
                      <a:pPr marL="144000" indent="-144000">
                        <a:spcAft>
                          <a:spcPts val="0"/>
                        </a:spcAft>
                        <a:buClrTx/>
                        <a:buFont typeface="+mj-lt"/>
                        <a:buAutoNum type="arabicPeriod"/>
                      </a:pPr>
                      <a:r>
                        <a:rPr lang="en-CA" sz="1000" b="0" baseline="0" dirty="0" smtClean="0">
                          <a:solidFill>
                            <a:schemeClr val="tx1"/>
                          </a:solidFill>
                        </a:rPr>
                        <a:t>Value assessment for different services</a:t>
                      </a:r>
                    </a:p>
                    <a:p>
                      <a:pPr marL="228600" indent="-228600">
                        <a:spcAft>
                          <a:spcPts val="0"/>
                        </a:spcAft>
                        <a:buClrTx/>
                        <a:buFont typeface="+mj-lt"/>
                        <a:buAutoNum type="arabicPeriod"/>
                      </a:pPr>
                      <a:endParaRPr lang="en-CA" sz="1000" b="0" i="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marR="0" indent="-144000" algn="l" defTabSz="914400" rtl="0" eaLnBrk="1" fontAlgn="auto" latinLnBrk="0" hangingPunct="1">
                        <a:lnSpc>
                          <a:spcPct val="100000"/>
                        </a:lnSpc>
                        <a:spcBef>
                          <a:spcPts val="0"/>
                        </a:spcBef>
                        <a:spcAft>
                          <a:spcPts val="0"/>
                        </a:spcAft>
                        <a:buClrTx/>
                        <a:buSzTx/>
                        <a:buFont typeface="+mj-lt"/>
                        <a:buAutoNum type="arabicPeriod"/>
                        <a:tabLst/>
                        <a:defRPr/>
                      </a:pPr>
                      <a:r>
                        <a:rPr lang="en-CA" sz="1000" b="0" dirty="0" smtClean="0">
                          <a:solidFill>
                            <a:schemeClr val="tx1"/>
                          </a:solidFill>
                        </a:rPr>
                        <a:t>Service Intake Form</a:t>
                      </a:r>
                      <a:endParaRPr lang="en-CA" sz="1000" b="0" baseline="0" dirty="0" smtClean="0">
                        <a:solidFill>
                          <a:schemeClr val="tx1"/>
                        </a:solidFill>
                      </a:endParaRPr>
                    </a:p>
                    <a:p>
                      <a:pPr marL="144000" indent="-144000">
                        <a:spcAft>
                          <a:spcPts val="0"/>
                        </a:spcAft>
                        <a:buClrTx/>
                        <a:buFont typeface="+mj-lt"/>
                        <a:buAutoNum type="arabicPeriod"/>
                      </a:pP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baseline="0" dirty="0" smtClean="0">
                          <a:solidFill>
                            <a:schemeClr val="tx1"/>
                          </a:solidFill>
                        </a:rPr>
                        <a:t>Operating procedures for services based on value assessment result</a:t>
                      </a: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c>
                  <a:txBody>
                    <a:bodyPr/>
                    <a:lstStyle/>
                    <a:p>
                      <a:pPr marL="144000" indent="-144000">
                        <a:spcAft>
                          <a:spcPts val="0"/>
                        </a:spcAft>
                        <a:buClrTx/>
                        <a:buFont typeface="+mj-lt"/>
                        <a:buAutoNum type="arabicPeriod"/>
                      </a:pPr>
                      <a:r>
                        <a:rPr lang="en-CA" sz="1000" b="0" dirty="0" smtClean="0">
                          <a:solidFill>
                            <a:schemeClr val="tx1"/>
                          </a:solidFill>
                        </a:rPr>
                        <a:t>Service portfolio communication plan</a:t>
                      </a:r>
                    </a:p>
                    <a:p>
                      <a:pPr marL="144000" indent="-144000">
                        <a:spcAft>
                          <a:spcPts val="0"/>
                        </a:spcAft>
                        <a:buClrTx/>
                        <a:buFont typeface="+mj-lt"/>
                        <a:buAutoNum type="arabicPeriod"/>
                      </a:pPr>
                      <a:r>
                        <a:rPr lang="en-CA" sz="1000" b="0" baseline="0" dirty="0" smtClean="0">
                          <a:solidFill>
                            <a:schemeClr val="tx1"/>
                          </a:solidFill>
                        </a:rPr>
                        <a:t>Service portfolio implementation/post-implementation plan</a:t>
                      </a:r>
                    </a:p>
                    <a:p>
                      <a:pPr marL="144000" indent="-144000">
                        <a:spcAft>
                          <a:spcPts val="0"/>
                        </a:spcAft>
                        <a:buClrTx/>
                        <a:buFont typeface="+mj-lt"/>
                        <a:buAutoNum type="arabicPeriod"/>
                      </a:pPr>
                      <a:endParaRPr lang="en-CA" sz="1000" b="0" baseline="0" dirty="0" smtClean="0">
                        <a:solidFill>
                          <a:schemeClr val="tx1"/>
                        </a:solidFill>
                      </a:endParaRPr>
                    </a:p>
                  </a:txBody>
                  <a:tcPr>
                    <a:lnL w="19050" cap="flat" cmpd="sng" algn="ctr">
                      <a:solidFill>
                        <a:schemeClr val="bg1"/>
                      </a:solidFill>
                      <a:prstDash val="solid"/>
                      <a:round/>
                      <a:headEnd type="none" w="med" len="med"/>
                      <a:tailEnd type="none" w="med" len="med"/>
                    </a:lnL>
                    <a:lnR w="19050" cap="flat" cmpd="sng" algn="ctr">
                      <a:solidFill>
                        <a:schemeClr val="bg1"/>
                      </a:solidFill>
                      <a:prstDash val="solid"/>
                      <a:round/>
                      <a:headEnd type="none" w="med" len="med"/>
                      <a:tailEnd type="none" w="med" len="med"/>
                    </a:lnR>
                    <a:lnT w="19050" cap="flat" cmpd="sng" algn="ctr">
                      <a:solidFill>
                        <a:schemeClr val="bg1"/>
                      </a:solidFill>
                      <a:prstDash val="solid"/>
                      <a:round/>
                      <a:headEnd type="none" w="med" len="med"/>
                      <a:tailEnd type="none" w="med" len="med"/>
                    </a:lnT>
                    <a:lnB w="1905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solidFill>
                      <a:srgbClr val="F2F2F2"/>
                    </a:solidFill>
                  </a:tcPr>
                </a:tc>
              </a:tr>
            </a:tbl>
          </a:graphicData>
        </a:graphic>
      </p:graphicFrame>
    </p:spTree>
    <p:extLst>
      <p:ext uri="{BB962C8B-B14F-4D97-AF65-F5344CB8AC3E}">
        <p14:creationId xmlns:p14="http://schemas.microsoft.com/office/powerpoint/2010/main" val="4116867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243F54"/>
        </a:solidFill>
        <a:effectLst/>
      </p:bgPr>
    </p:bg>
    <p:spTree>
      <p:nvGrpSpPr>
        <p:cNvPr id="1" name=""/>
        <p:cNvGrpSpPr/>
        <p:nvPr/>
      </p:nvGrpSpPr>
      <p:grpSpPr>
        <a:xfrm>
          <a:off x="0" y="0"/>
          <a:ext cx="0" cy="0"/>
          <a:chOff x="0" y="0"/>
          <a:chExt cx="0" cy="0"/>
        </a:xfrm>
      </p:grpSpPr>
      <p:sp>
        <p:nvSpPr>
          <p:cNvPr id="8" name="TextBox 7"/>
          <p:cNvSpPr txBox="1"/>
          <p:nvPr/>
        </p:nvSpPr>
        <p:spPr>
          <a:xfrm>
            <a:off x="1151133" y="2015670"/>
            <a:ext cx="7207055" cy="3795911"/>
          </a:xfrm>
          <a:prstGeom prst="rect">
            <a:avLst/>
          </a:prstGeom>
        </p:spPr>
        <p:txBody>
          <a:bodyPr wrap="square" rtlCol="0">
            <a:spAutoFit/>
          </a:bodyPr>
          <a:lstStyle/>
          <a:p>
            <a:pPr>
              <a:spcAft>
                <a:spcPts val="500"/>
              </a:spcAft>
            </a:pPr>
            <a:r>
              <a:rPr lang="en-CA" sz="1600" i="1" dirty="0" smtClean="0">
                <a:solidFill>
                  <a:schemeClr val="bg1"/>
                </a:solidFill>
                <a:latin typeface="+mj-lt"/>
              </a:rPr>
              <a:t>Organizations are being driven to innovate and transform by the digital world and CIO</a:t>
            </a:r>
            <a:r>
              <a:rPr lang="en-CA" sz="1600" i="1" dirty="0">
                <a:solidFill>
                  <a:schemeClr val="bg1"/>
                </a:solidFill>
                <a:latin typeface="+mj-lt"/>
              </a:rPr>
              <a:t>s</a:t>
            </a:r>
            <a:r>
              <a:rPr lang="en-CA" sz="1600" i="1" dirty="0" smtClean="0">
                <a:solidFill>
                  <a:schemeClr val="bg1"/>
                </a:solidFill>
                <a:latin typeface="+mj-lt"/>
              </a:rPr>
              <a:t> are perfectly positioned to emerge as strategic business leaders. To do so, IT has to establish its credibility and provide visible knowledge and value in the strategic space.</a:t>
            </a:r>
          </a:p>
          <a:p>
            <a:pPr>
              <a:spcAft>
                <a:spcPts val="500"/>
              </a:spcAft>
            </a:pPr>
            <a:endParaRPr lang="en-CA" sz="1600" i="1" dirty="0">
              <a:solidFill>
                <a:schemeClr val="bg1"/>
              </a:solidFill>
              <a:latin typeface="+mj-lt"/>
            </a:endParaRPr>
          </a:p>
          <a:p>
            <a:pPr>
              <a:spcAft>
                <a:spcPts val="500"/>
              </a:spcAft>
            </a:pPr>
            <a:r>
              <a:rPr lang="en-CA" sz="1600" i="1" dirty="0" smtClean="0">
                <a:solidFill>
                  <a:schemeClr val="bg1"/>
                </a:solidFill>
                <a:latin typeface="+mj-lt"/>
              </a:rPr>
              <a:t>This is a process that starts by establishing trust through operational excellence, and peaks with the development of a dynamic perspective of service value through the creation and management of the service portfolio.</a:t>
            </a:r>
          </a:p>
          <a:p>
            <a:pPr>
              <a:spcAft>
                <a:spcPts val="500"/>
              </a:spcAft>
            </a:pPr>
            <a:endParaRPr lang="en-CA" sz="1600" i="1" dirty="0">
              <a:solidFill>
                <a:schemeClr val="bg1"/>
              </a:solidFill>
              <a:latin typeface="+mj-lt"/>
            </a:endParaRPr>
          </a:p>
          <a:p>
            <a:pPr>
              <a:spcAft>
                <a:spcPts val="500"/>
              </a:spcAft>
            </a:pPr>
            <a:r>
              <a:rPr lang="en-CA" sz="1600" i="1" dirty="0" smtClean="0">
                <a:solidFill>
                  <a:schemeClr val="bg1"/>
                </a:solidFill>
                <a:latin typeface="+mj-lt"/>
              </a:rPr>
              <a:t>This active view of service value enables true innovation and leadership, while ensuring service benefits are realized and IT spend is allocated where it matters most to support business outcomes.</a:t>
            </a:r>
            <a:r>
              <a:rPr lang="en-CA" sz="1600" i="1" dirty="0">
                <a:solidFill>
                  <a:schemeClr val="bg1"/>
                </a:solidFill>
                <a:latin typeface="+mj-lt"/>
              </a:rPr>
              <a:t/>
            </a:r>
            <a:br>
              <a:rPr lang="en-CA" sz="1600" i="1" dirty="0">
                <a:solidFill>
                  <a:schemeClr val="bg1"/>
                </a:solidFill>
                <a:latin typeface="+mj-lt"/>
              </a:rPr>
            </a:br>
            <a:r>
              <a:rPr lang="en-CA" sz="1600" b="1" i="1" dirty="0">
                <a:solidFill>
                  <a:schemeClr val="bg1"/>
                </a:solidFill>
                <a:latin typeface="+mj-lt"/>
              </a:rPr>
              <a:t/>
            </a:r>
            <a:br>
              <a:rPr lang="en-CA" sz="1600" b="1" i="1" dirty="0">
                <a:solidFill>
                  <a:schemeClr val="bg1"/>
                </a:solidFill>
                <a:latin typeface="+mj-lt"/>
              </a:rPr>
            </a:br>
            <a:endParaRPr lang="en-CA" sz="1600" b="1" i="1" dirty="0" smtClean="0">
              <a:solidFill>
                <a:schemeClr val="bg1"/>
              </a:solidFill>
              <a:latin typeface="+mj-lt"/>
            </a:endParaRPr>
          </a:p>
        </p:txBody>
      </p:sp>
      <p:sp>
        <p:nvSpPr>
          <p:cNvPr id="9" name="TextBox 8"/>
          <p:cNvSpPr txBox="1"/>
          <p:nvPr/>
        </p:nvSpPr>
        <p:spPr>
          <a:xfrm>
            <a:off x="3203042" y="5424862"/>
            <a:ext cx="4460917" cy="738664"/>
          </a:xfrm>
          <a:prstGeom prst="rect">
            <a:avLst/>
          </a:prstGeom>
        </p:spPr>
        <p:txBody>
          <a:bodyPr wrap="square" rtlCol="0">
            <a:spAutoFit/>
          </a:bodyPr>
          <a:lstStyle/>
          <a:p>
            <a:pPr algn="r"/>
            <a:r>
              <a:rPr lang="en-CA" sz="1400" b="1" i="1" dirty="0" smtClean="0">
                <a:solidFill>
                  <a:schemeClr val="bg1"/>
                </a:solidFill>
              </a:rPr>
              <a:t>Valence Howden, </a:t>
            </a:r>
          </a:p>
          <a:p>
            <a:pPr algn="r"/>
            <a:r>
              <a:rPr lang="en-CA" sz="1400" i="1" dirty="0" smtClean="0">
                <a:solidFill>
                  <a:schemeClr val="bg1"/>
                </a:solidFill>
              </a:rPr>
              <a:t>Senior Manager, CIO Advisory </a:t>
            </a:r>
            <a:br>
              <a:rPr lang="en-CA" sz="1400" i="1" dirty="0" smtClean="0">
                <a:solidFill>
                  <a:schemeClr val="bg1"/>
                </a:solidFill>
              </a:rPr>
            </a:br>
            <a:r>
              <a:rPr lang="en-CA" sz="1400" i="1" dirty="0" smtClean="0">
                <a:solidFill>
                  <a:schemeClr val="bg1"/>
                </a:solidFill>
              </a:rPr>
              <a:t>Info-Tech Research Group</a:t>
            </a:r>
          </a:p>
        </p:txBody>
      </p:sp>
      <p:sp>
        <p:nvSpPr>
          <p:cNvPr id="10" name="TextBox 9"/>
          <p:cNvSpPr txBox="1"/>
          <p:nvPr/>
        </p:nvSpPr>
        <p:spPr>
          <a:xfrm>
            <a:off x="545852" y="1453603"/>
            <a:ext cx="8159450" cy="338554"/>
          </a:xfrm>
          <a:prstGeom prst="rect">
            <a:avLst/>
          </a:prstGeom>
        </p:spPr>
        <p:txBody>
          <a:bodyPr wrap="square" rtlCol="0">
            <a:spAutoFit/>
          </a:bodyPr>
          <a:lstStyle/>
          <a:p>
            <a:r>
              <a:rPr lang="en-CA" sz="1600" b="1" dirty="0" smtClean="0">
                <a:solidFill>
                  <a:schemeClr val="bg1"/>
                </a:solidFill>
              </a:rPr>
              <a:t>Become a strategic value creator by establishing a dynamic view of service value.</a:t>
            </a:r>
            <a:endParaRPr lang="en-CA" sz="1600" b="1" dirty="0">
              <a:solidFill>
                <a:schemeClr val="bg1"/>
              </a:solidFill>
            </a:endParaRPr>
          </a:p>
        </p:txBody>
      </p:sp>
      <p:sp>
        <p:nvSpPr>
          <p:cNvPr id="11" name="Rectangle 10"/>
          <p:cNvSpPr/>
          <p:nvPr/>
        </p:nvSpPr>
        <p:spPr>
          <a:xfrm>
            <a:off x="1" y="356594"/>
            <a:ext cx="9144000" cy="1097009"/>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33400"/>
            <a:r>
              <a:rPr lang="en-CA" sz="4000" b="1" dirty="0">
                <a:solidFill>
                  <a:schemeClr val="bg1"/>
                </a:solidFill>
              </a:rPr>
              <a:t>ANALYST PERSPECTIVE </a:t>
            </a:r>
          </a:p>
        </p:txBody>
      </p:sp>
      <p:pic>
        <p:nvPicPr>
          <p:cNvPr id="14" name="Picture 100"/>
          <p:cNvPicPr>
            <a:picLocks noChangeAspect="1"/>
          </p:cNvPicPr>
          <p:nvPr/>
        </p:nvPicPr>
        <p:blipFill>
          <a:blip r:embed="rId2"/>
          <a:stretch>
            <a:fillRect/>
          </a:stretch>
        </p:blipFill>
        <p:spPr>
          <a:xfrm>
            <a:off x="545852" y="1870968"/>
            <a:ext cx="678666" cy="619651"/>
          </a:xfrm>
          <a:prstGeom prst="rect">
            <a:avLst/>
          </a:prstGeom>
        </p:spPr>
      </p:pic>
      <p:pic>
        <p:nvPicPr>
          <p:cNvPr id="15" name="Picture 101"/>
          <p:cNvPicPr>
            <a:picLocks noChangeAspect="1"/>
          </p:cNvPicPr>
          <p:nvPr/>
        </p:nvPicPr>
        <p:blipFill>
          <a:blip r:embed="rId3"/>
          <a:stretch>
            <a:fillRect/>
          </a:stretch>
        </p:blipFill>
        <p:spPr>
          <a:xfrm>
            <a:off x="8048767" y="4886355"/>
            <a:ext cx="656535" cy="538507"/>
          </a:xfrm>
          <a:prstGeom prst="rect">
            <a:avLst/>
          </a:prstGeom>
        </p:spPr>
      </p:pic>
    </p:spTree>
    <p:extLst>
      <p:ext uri="{BB962C8B-B14F-4D97-AF65-F5344CB8AC3E}">
        <p14:creationId xmlns:p14="http://schemas.microsoft.com/office/powerpoint/2010/main" val="37850940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Text Placeholder 2"/>
          <p:cNvSpPr>
            <a:spLocks noGrp="1"/>
          </p:cNvSpPr>
          <p:nvPr>
            <p:ph type="body" sz="quarter" idx="10"/>
          </p:nvPr>
        </p:nvSpPr>
        <p:spPr/>
        <p:txBody>
          <a:bodyPr/>
          <a:lstStyle/>
          <a:p>
            <a:r>
              <a:rPr lang="en-US" dirty="0"/>
              <a:t>CIOs are not able to differentiate between high and low-value </a:t>
            </a:r>
            <a:r>
              <a:rPr lang="en-US" dirty="0" smtClean="0"/>
              <a:t>services.</a:t>
            </a:r>
            <a:endParaRPr lang="en-US" sz="1100" dirty="0"/>
          </a:p>
          <a:p>
            <a:r>
              <a:rPr lang="en-US" dirty="0"/>
              <a:t>The modern CEO expects IT to innovate and generate revenue for the </a:t>
            </a:r>
            <a:r>
              <a:rPr lang="en-US" dirty="0" smtClean="0"/>
              <a:t>organization.</a:t>
            </a:r>
            <a:endParaRPr lang="en-US" sz="1100" dirty="0"/>
          </a:p>
          <a:p>
            <a:r>
              <a:rPr lang="en-US" dirty="0"/>
              <a:t>IT departments have trouble reacting quickly to competitive shifts in the </a:t>
            </a:r>
            <a:r>
              <a:rPr lang="en-US" dirty="0" smtClean="0"/>
              <a:t>market.</a:t>
            </a:r>
            <a:endParaRPr lang="en-US" sz="1100" dirty="0"/>
          </a:p>
        </p:txBody>
      </p:sp>
      <p:sp>
        <p:nvSpPr>
          <p:cNvPr id="4" name="Text Placeholder 3"/>
          <p:cNvSpPr>
            <a:spLocks noGrp="1"/>
          </p:cNvSpPr>
          <p:nvPr>
            <p:ph type="body" sz="quarter" idx="11"/>
          </p:nvPr>
        </p:nvSpPr>
        <p:spPr/>
        <p:txBody>
          <a:bodyPr/>
          <a:lstStyle/>
          <a:p>
            <a:r>
              <a:rPr lang="en-US" dirty="0"/>
              <a:t>There are no standardized processes for the intake of new ideas and no consistent view of the drivers </a:t>
            </a:r>
            <a:r>
              <a:rPr lang="en-US" dirty="0" smtClean="0"/>
              <a:t>needed </a:t>
            </a:r>
            <a:r>
              <a:rPr lang="en-US" dirty="0"/>
              <a:t>to assess </a:t>
            </a:r>
            <a:r>
              <a:rPr lang="en-US" dirty="0" smtClean="0"/>
              <a:t>the </a:t>
            </a:r>
            <a:r>
              <a:rPr lang="en-US" dirty="0"/>
              <a:t>value of these ideas.</a:t>
            </a:r>
          </a:p>
          <a:p>
            <a:r>
              <a:rPr lang="en-US" dirty="0"/>
              <a:t>IT </a:t>
            </a:r>
            <a:r>
              <a:rPr lang="en-US" dirty="0" smtClean="0"/>
              <a:t>is </a:t>
            </a:r>
            <a:r>
              <a:rPr lang="en-US" dirty="0"/>
              <a:t>spending money on </a:t>
            </a:r>
            <a:r>
              <a:rPr lang="en-US" dirty="0" smtClean="0"/>
              <a:t>low-value </a:t>
            </a:r>
            <a:r>
              <a:rPr lang="en-US" dirty="0"/>
              <a:t>services and doesn’t have the ability to understand and track value in order to prioritize IT </a:t>
            </a:r>
            <a:r>
              <a:rPr lang="en-US" dirty="0" smtClean="0"/>
              <a:t>investment.</a:t>
            </a:r>
            <a:endParaRPr lang="en-US" dirty="0"/>
          </a:p>
          <a:p>
            <a:r>
              <a:rPr lang="en-US" dirty="0"/>
              <a:t>CIOs are not trusted to drive </a:t>
            </a:r>
            <a:r>
              <a:rPr lang="en-US" dirty="0" smtClean="0"/>
              <a:t>innovation.</a:t>
            </a:r>
            <a:endParaRPr lang="en-US" dirty="0"/>
          </a:p>
        </p:txBody>
      </p:sp>
      <p:sp>
        <p:nvSpPr>
          <p:cNvPr id="5" name="Text Placeholder 4"/>
          <p:cNvSpPr>
            <a:spLocks noGrp="1"/>
          </p:cNvSpPr>
          <p:nvPr>
            <p:ph type="body" sz="quarter" idx="12"/>
          </p:nvPr>
        </p:nvSpPr>
        <p:spPr>
          <a:xfrm>
            <a:off x="255868" y="4512652"/>
            <a:ext cx="8623607" cy="1935039"/>
          </a:xfrm>
        </p:spPr>
        <p:txBody>
          <a:bodyPr/>
          <a:lstStyle/>
          <a:p>
            <a:r>
              <a:rPr lang="en-CA" dirty="0"/>
              <a:t>Optimize IT investments by prioritizing services that provide more value to the business, ensuring that you do not waste money on </a:t>
            </a:r>
            <a:r>
              <a:rPr lang="en-CA" dirty="0" smtClean="0"/>
              <a:t>low-value </a:t>
            </a:r>
            <a:r>
              <a:rPr lang="en-CA" dirty="0"/>
              <a:t>or out-of-date IT services. </a:t>
            </a:r>
          </a:p>
          <a:p>
            <a:r>
              <a:rPr lang="en-CA" dirty="0"/>
              <a:t>Ensure that services are directly linked to business objectives, goals, and </a:t>
            </a:r>
            <a:r>
              <a:rPr lang="en-CA" dirty="0" smtClean="0"/>
              <a:t>needs, keeping </a:t>
            </a:r>
            <a:r>
              <a:rPr lang="en-CA" dirty="0"/>
              <a:t>IT </a:t>
            </a:r>
            <a:r>
              <a:rPr lang="en-CA" dirty="0" smtClean="0"/>
              <a:t>embedded </a:t>
            </a:r>
            <a:r>
              <a:rPr lang="en-CA" dirty="0"/>
              <a:t>in the strategic vision of the organization. </a:t>
            </a:r>
          </a:p>
          <a:p>
            <a:r>
              <a:rPr lang="en-CA" dirty="0"/>
              <a:t>Enable the business to understand the impact of IT capabilities on business strategy. </a:t>
            </a:r>
          </a:p>
          <a:p>
            <a:r>
              <a:rPr lang="en-CA" dirty="0"/>
              <a:t>Ensure that IT maintains a strategic and tactical view of the services and their value.</a:t>
            </a:r>
          </a:p>
          <a:p>
            <a:r>
              <a:rPr lang="en-CA" dirty="0" smtClean="0"/>
              <a:t>Drive agility and innovation by having a streamlined view of your business value context and a consistent intake of ideas.</a:t>
            </a:r>
            <a:endParaRPr lang="en-CA" dirty="0"/>
          </a:p>
          <a:p>
            <a:r>
              <a:rPr lang="en-CA" dirty="0" smtClean="0"/>
              <a:t>Provide strategic leadership and create new revenue by understanding the relative value of new ideas vs. existing services.</a:t>
            </a:r>
            <a:endParaRPr lang="en-CA" dirty="0"/>
          </a:p>
          <a:p>
            <a:endParaRPr lang="en-US" dirty="0"/>
          </a:p>
        </p:txBody>
      </p:sp>
      <p:sp>
        <p:nvSpPr>
          <p:cNvPr id="6" name="Text Placeholder 5"/>
          <p:cNvSpPr>
            <a:spLocks noGrp="1"/>
          </p:cNvSpPr>
          <p:nvPr>
            <p:ph type="body" sz="quarter" idx="13"/>
          </p:nvPr>
        </p:nvSpPr>
        <p:spPr>
          <a:xfrm>
            <a:off x="5654114" y="1595219"/>
            <a:ext cx="3223185" cy="2523241"/>
          </a:xfrm>
        </p:spPr>
        <p:txBody>
          <a:bodyPr/>
          <a:lstStyle/>
          <a:p>
            <a:pPr marL="228600" indent="-228600">
              <a:spcBef>
                <a:spcPts val="600"/>
              </a:spcBef>
              <a:spcAft>
                <a:spcPts val="600"/>
              </a:spcAft>
              <a:buSzPct val="100000"/>
              <a:buFont typeface="+mj-lt"/>
              <a:buAutoNum type="arabicPeriod"/>
            </a:pPr>
            <a:r>
              <a:rPr lang="en-US" dirty="0" smtClean="0"/>
              <a:t>The service portfolio empowers IT to be a catalyst in business strategy, change, and growth</a:t>
            </a:r>
            <a:r>
              <a:rPr lang="en-US" dirty="0" smtClean="0">
                <a:solidFill>
                  <a:srgbClr val="333333"/>
                </a:solidFill>
              </a:rPr>
              <a:t>. </a:t>
            </a:r>
          </a:p>
          <a:p>
            <a:pPr marL="228600" indent="-228600">
              <a:spcBef>
                <a:spcPts val="600"/>
              </a:spcBef>
              <a:spcAft>
                <a:spcPts val="600"/>
              </a:spcAft>
              <a:buSzPct val="100000"/>
              <a:buFont typeface="+mj-lt"/>
              <a:buAutoNum type="arabicPeriod"/>
            </a:pPr>
            <a:r>
              <a:rPr lang="en-US" dirty="0" smtClean="0">
                <a:solidFill>
                  <a:srgbClr val="333333"/>
                </a:solidFill>
              </a:rPr>
              <a:t>IT </a:t>
            </a:r>
            <a:r>
              <a:rPr lang="en-US" dirty="0" smtClean="0"/>
              <a:t>must </a:t>
            </a:r>
            <a:r>
              <a:rPr lang="en-US" dirty="0" smtClean="0">
                <a:solidFill>
                  <a:srgbClr val="333333"/>
                </a:solidFill>
              </a:rPr>
              <a:t>drive value-based investment </a:t>
            </a:r>
            <a:r>
              <a:rPr lang="en-US" dirty="0" smtClean="0"/>
              <a:t>by </a:t>
            </a:r>
            <a:r>
              <a:rPr lang="en-US" dirty="0" smtClean="0">
                <a:solidFill>
                  <a:srgbClr val="333333"/>
                </a:solidFill>
              </a:rPr>
              <a:t>understanding </a:t>
            </a:r>
            <a:r>
              <a:rPr lang="en-US" dirty="0" smtClean="0"/>
              <a:t>value </a:t>
            </a:r>
            <a:r>
              <a:rPr lang="en-US" dirty="0" smtClean="0">
                <a:solidFill>
                  <a:srgbClr val="333333"/>
                </a:solidFill>
              </a:rPr>
              <a:t>of </a:t>
            </a:r>
            <a:r>
              <a:rPr lang="en-US" dirty="0" smtClean="0"/>
              <a:t>all services in the portfolio. </a:t>
            </a:r>
          </a:p>
          <a:p>
            <a:pPr marL="228600" indent="-228600">
              <a:spcBef>
                <a:spcPts val="600"/>
              </a:spcBef>
              <a:spcAft>
                <a:spcPts val="600"/>
              </a:spcAft>
              <a:buSzPct val="100000"/>
              <a:buFont typeface="+mj-lt"/>
              <a:buAutoNum type="arabicPeriod"/>
            </a:pPr>
            <a:r>
              <a:rPr lang="en-US" dirty="0" smtClean="0"/>
              <a:t>Organizations must assess the </a:t>
            </a:r>
            <a:r>
              <a:rPr lang="en-US" dirty="0" smtClean="0">
                <a:solidFill>
                  <a:srgbClr val="333333"/>
                </a:solidFill>
              </a:rPr>
              <a:t>value </a:t>
            </a:r>
            <a:r>
              <a:rPr lang="en-US" dirty="0" smtClean="0"/>
              <a:t>of their services </a:t>
            </a:r>
            <a:r>
              <a:rPr lang="en-US" i="1" dirty="0" smtClean="0"/>
              <a:t>throughout their lifecycle </a:t>
            </a:r>
            <a:r>
              <a:rPr lang="en-US" dirty="0" smtClean="0"/>
              <a:t>to optimize business outcomes and IT spend.</a:t>
            </a:r>
            <a:endParaRPr lang="en-US" dirty="0">
              <a:solidFill>
                <a:srgbClr val="333333"/>
              </a:solidFill>
            </a:endParaRPr>
          </a:p>
        </p:txBody>
      </p:sp>
    </p:spTree>
    <p:extLst>
      <p:ext uri="{BB962C8B-B14F-4D97-AF65-F5344CB8AC3E}">
        <p14:creationId xmlns:p14="http://schemas.microsoft.com/office/powerpoint/2010/main" val="6198852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236776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6" name="Straight Connector 5"/>
          <p:cNvCxnSpPr/>
          <p:nvPr/>
        </p:nvCxnSpPr>
        <p:spPr>
          <a:xfrm>
            <a:off x="328526" y="529309"/>
            <a:ext cx="1229278"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7" name="Chevron 6"/>
          <p:cNvSpPr/>
          <p:nvPr/>
        </p:nvSpPr>
        <p:spPr>
          <a:xfrm rot="5400000">
            <a:off x="1718483" y="365518"/>
            <a:ext cx="110766" cy="432123"/>
          </a:xfrm>
          <a:prstGeom prst="chevron">
            <a:avLst>
              <a:gd name="adj" fmla="val 102439"/>
            </a:avLst>
          </a:prstGeom>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cxnSp>
        <p:nvCxnSpPr>
          <p:cNvPr id="8" name="Straight Connector 7"/>
          <p:cNvCxnSpPr/>
          <p:nvPr/>
        </p:nvCxnSpPr>
        <p:spPr>
          <a:xfrm>
            <a:off x="1989928" y="531242"/>
            <a:ext cx="7165502"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62916" y="673866"/>
            <a:ext cx="8412486" cy="584775"/>
          </a:xfrm>
          <a:prstGeom prst="rect">
            <a:avLst/>
          </a:prstGeom>
          <a:noFill/>
        </p:spPr>
        <p:txBody>
          <a:bodyPr wrap="square" rtlCol="0">
            <a:spAutoFit/>
          </a:bodyPr>
          <a:lstStyle/>
          <a:p>
            <a:r>
              <a:rPr lang="en-US" sz="3200" dirty="0" smtClean="0">
                <a:solidFill>
                  <a:schemeClr val="bg1"/>
                </a:solidFill>
                <a:ea typeface="Roboto" panose="02000000000000000000" pitchFamily="2" charset="0"/>
              </a:rPr>
              <a:t>Service Portfolio Management </a:t>
            </a:r>
            <a:endParaRPr lang="en-US" sz="3200" dirty="0">
              <a:solidFill>
                <a:schemeClr val="bg1"/>
              </a:solidFill>
              <a:ea typeface="Roboto Light" panose="02000000000000000000" pitchFamily="2" charset="0"/>
            </a:endParaRPr>
          </a:p>
        </p:txBody>
      </p:sp>
      <p:sp>
        <p:nvSpPr>
          <p:cNvPr id="11" name="TextBox 10"/>
          <p:cNvSpPr txBox="1"/>
          <p:nvPr/>
        </p:nvSpPr>
        <p:spPr>
          <a:xfrm>
            <a:off x="462916" y="1219771"/>
            <a:ext cx="8412486" cy="923330"/>
          </a:xfrm>
          <a:prstGeom prst="rect">
            <a:avLst/>
          </a:prstGeom>
          <a:noFill/>
        </p:spPr>
        <p:txBody>
          <a:bodyPr wrap="square" rtlCol="0">
            <a:spAutoFit/>
          </a:bodyPr>
          <a:lstStyle/>
          <a:p>
            <a:r>
              <a:rPr lang="en-CA" dirty="0">
                <a:solidFill>
                  <a:schemeClr val="bg1"/>
                </a:solidFill>
              </a:rPr>
              <a:t>The </a:t>
            </a:r>
            <a:r>
              <a:rPr lang="en-CA" dirty="0" smtClean="0">
                <a:solidFill>
                  <a:schemeClr val="bg1"/>
                </a:solidFill>
              </a:rPr>
              <a:t>service portfolio is </a:t>
            </a:r>
            <a:r>
              <a:rPr lang="en-CA" dirty="0">
                <a:solidFill>
                  <a:schemeClr val="bg1"/>
                </a:solidFill>
              </a:rPr>
              <a:t>an overarching document used to track and manage the lifecycle of all services, including active services, services in the pipeline for </a:t>
            </a:r>
            <a:r>
              <a:rPr lang="en-CA" dirty="0" smtClean="0">
                <a:solidFill>
                  <a:schemeClr val="bg1"/>
                </a:solidFill>
              </a:rPr>
              <a:t>development, </a:t>
            </a:r>
            <a:r>
              <a:rPr lang="en-CA" dirty="0">
                <a:solidFill>
                  <a:schemeClr val="bg1"/>
                </a:solidFill>
              </a:rPr>
              <a:t>and those that are no longer offered.</a:t>
            </a:r>
          </a:p>
        </p:txBody>
      </p:sp>
      <p:sp>
        <p:nvSpPr>
          <p:cNvPr id="28" name="TextBox 27"/>
          <p:cNvSpPr txBox="1"/>
          <p:nvPr/>
        </p:nvSpPr>
        <p:spPr>
          <a:xfrm>
            <a:off x="2554987" y="2558143"/>
            <a:ext cx="4034025" cy="307777"/>
          </a:xfrm>
          <a:prstGeom prst="rect">
            <a:avLst/>
          </a:prstGeom>
          <a:noFill/>
        </p:spPr>
        <p:txBody>
          <a:bodyPr wrap="square" rtlCol="0">
            <a:spAutoFit/>
          </a:bodyPr>
          <a:lstStyle/>
          <a:p>
            <a:pPr lvl="0"/>
            <a:r>
              <a:rPr lang="en-CA" sz="1400" b="1" dirty="0" smtClean="0">
                <a:solidFill>
                  <a:schemeClr val="tx2">
                    <a:lumMod val="60000"/>
                    <a:lumOff val="40000"/>
                  </a:schemeClr>
                </a:solidFill>
                <a:ea typeface="Roboto Slab" pitchFamily="2" charset="0"/>
                <a:cs typeface="Roboto Slab Bold"/>
              </a:rPr>
              <a:t>Measure services by value, not technology.</a:t>
            </a:r>
            <a:endParaRPr lang="en-CA" sz="1400" b="1" dirty="0">
              <a:solidFill>
                <a:schemeClr val="tx2">
                  <a:lumMod val="60000"/>
                  <a:lumOff val="40000"/>
                </a:schemeClr>
              </a:solidFill>
              <a:ea typeface="Roboto Slab" pitchFamily="2" charset="0"/>
              <a:cs typeface="Roboto Slab Bold"/>
            </a:endParaRPr>
          </a:p>
        </p:txBody>
      </p:sp>
      <p:sp>
        <p:nvSpPr>
          <p:cNvPr id="18" name="TextBox 17"/>
          <p:cNvSpPr txBox="1"/>
          <p:nvPr/>
        </p:nvSpPr>
        <p:spPr>
          <a:xfrm>
            <a:off x="188307" y="3337740"/>
            <a:ext cx="588102" cy="684803"/>
          </a:xfrm>
          <a:prstGeom prst="rect">
            <a:avLst/>
          </a:prstGeom>
          <a:noFill/>
        </p:spPr>
        <p:txBody>
          <a:bodyPr wrap="square" rtlCol="0">
            <a:spAutoFit/>
          </a:bodyPr>
          <a:lstStyle/>
          <a:p>
            <a:pPr algn="r">
              <a:lnSpc>
                <a:spcPct val="70000"/>
              </a:lnSpc>
              <a:spcBef>
                <a:spcPts val="300"/>
              </a:spcBef>
            </a:pPr>
            <a:r>
              <a:rPr lang="en-US" sz="5500" b="1" dirty="0" smtClean="0">
                <a:solidFill>
                  <a:schemeClr val="accent2"/>
                </a:solidFill>
                <a:cs typeface="Roboto Black"/>
              </a:rPr>
              <a:t>1</a:t>
            </a:r>
          </a:p>
        </p:txBody>
      </p:sp>
      <p:sp>
        <p:nvSpPr>
          <p:cNvPr id="29" name="TextBox 28"/>
          <p:cNvSpPr txBox="1"/>
          <p:nvPr/>
        </p:nvSpPr>
        <p:spPr>
          <a:xfrm>
            <a:off x="219957" y="4344235"/>
            <a:ext cx="588102" cy="697242"/>
          </a:xfrm>
          <a:prstGeom prst="rect">
            <a:avLst/>
          </a:prstGeom>
          <a:noFill/>
        </p:spPr>
        <p:txBody>
          <a:bodyPr wrap="square" rtlCol="0">
            <a:spAutoFit/>
          </a:bodyPr>
          <a:lstStyle/>
          <a:p>
            <a:pPr algn="r">
              <a:lnSpc>
                <a:spcPct val="70000"/>
              </a:lnSpc>
              <a:spcBef>
                <a:spcPts val="300"/>
              </a:spcBef>
            </a:pPr>
            <a:r>
              <a:rPr lang="en-US" sz="5500" b="1" dirty="0" smtClean="0">
                <a:solidFill>
                  <a:schemeClr val="accent2"/>
                </a:solidFill>
                <a:cs typeface="Roboto Black"/>
              </a:rPr>
              <a:t>2</a:t>
            </a:r>
          </a:p>
        </p:txBody>
      </p:sp>
      <p:sp>
        <p:nvSpPr>
          <p:cNvPr id="30" name="TextBox 29"/>
          <p:cNvSpPr txBox="1"/>
          <p:nvPr/>
        </p:nvSpPr>
        <p:spPr>
          <a:xfrm>
            <a:off x="207383" y="5380687"/>
            <a:ext cx="588102" cy="684803"/>
          </a:xfrm>
          <a:prstGeom prst="rect">
            <a:avLst/>
          </a:prstGeom>
          <a:noFill/>
        </p:spPr>
        <p:txBody>
          <a:bodyPr wrap="square" rtlCol="0">
            <a:spAutoFit/>
          </a:bodyPr>
          <a:lstStyle/>
          <a:p>
            <a:pPr algn="r">
              <a:lnSpc>
                <a:spcPct val="70000"/>
              </a:lnSpc>
              <a:spcBef>
                <a:spcPts val="300"/>
              </a:spcBef>
            </a:pPr>
            <a:r>
              <a:rPr lang="en-US" sz="5500" b="1" dirty="0" smtClean="0">
                <a:solidFill>
                  <a:schemeClr val="accent2"/>
                </a:solidFill>
                <a:cs typeface="Roboto Black"/>
              </a:rPr>
              <a:t>3</a:t>
            </a:r>
          </a:p>
        </p:txBody>
      </p:sp>
      <p:sp>
        <p:nvSpPr>
          <p:cNvPr id="32" name="TextBox 31"/>
          <p:cNvSpPr txBox="1"/>
          <p:nvPr/>
        </p:nvSpPr>
        <p:spPr>
          <a:xfrm>
            <a:off x="682446" y="3293014"/>
            <a:ext cx="8308034" cy="954107"/>
          </a:xfrm>
          <a:prstGeom prst="rect">
            <a:avLst/>
          </a:prstGeom>
          <a:noFill/>
        </p:spPr>
        <p:txBody>
          <a:bodyPr wrap="square" rtlCol="0">
            <a:spAutoFit/>
          </a:bodyPr>
          <a:lstStyle/>
          <a:p>
            <a:r>
              <a:rPr lang="en-CA" sz="1400" b="1" dirty="0" smtClean="0">
                <a:solidFill>
                  <a:schemeClr val="accent1"/>
                </a:solidFill>
              </a:rPr>
              <a:t>Clarify and articulate service value.</a:t>
            </a:r>
          </a:p>
          <a:p>
            <a:r>
              <a:rPr lang="en-CA" sz="1400" dirty="0">
                <a:solidFill>
                  <a:schemeClr val="bg1">
                    <a:lumMod val="50000"/>
                  </a:schemeClr>
                </a:solidFill>
                <a:ea typeface="Roboto" panose="02000000000000000000" pitchFamily="2" charset="0"/>
              </a:rPr>
              <a:t>Gain the ability to differentiate noise from value. </a:t>
            </a:r>
            <a:r>
              <a:rPr lang="en-CA" sz="1400" dirty="0" smtClean="0">
                <a:solidFill>
                  <a:schemeClr val="bg1">
                    <a:lumMod val="50000"/>
                  </a:schemeClr>
                </a:solidFill>
              </a:rPr>
              <a:t>Perform consistent assessment </a:t>
            </a:r>
            <a:r>
              <a:rPr lang="en-CA" sz="1400" dirty="0">
                <a:solidFill>
                  <a:schemeClr val="bg1">
                    <a:lumMod val="50000"/>
                  </a:schemeClr>
                </a:solidFill>
              </a:rPr>
              <a:t>of IT services </a:t>
            </a:r>
            <a:r>
              <a:rPr lang="en-CA" sz="1400" dirty="0" smtClean="0">
                <a:solidFill>
                  <a:schemeClr val="bg1">
                    <a:lumMod val="50000"/>
                  </a:schemeClr>
                </a:solidFill>
              </a:rPr>
              <a:t>to confirm </a:t>
            </a:r>
            <a:r>
              <a:rPr lang="en-CA" sz="1400" dirty="0">
                <a:solidFill>
                  <a:schemeClr val="bg1">
                    <a:lumMod val="50000"/>
                  </a:schemeClr>
                </a:solidFill>
              </a:rPr>
              <a:t>they are aligned with strategic business goals, </a:t>
            </a:r>
            <a:r>
              <a:rPr lang="en-CA" sz="1400" dirty="0" smtClean="0">
                <a:solidFill>
                  <a:schemeClr val="bg1">
                    <a:lumMod val="50000"/>
                  </a:schemeClr>
                </a:solidFill>
              </a:rPr>
              <a:t>enabling service prioritization </a:t>
            </a:r>
            <a:r>
              <a:rPr lang="en-CA" sz="1400" dirty="0">
                <a:solidFill>
                  <a:schemeClr val="bg1">
                    <a:lumMod val="50000"/>
                  </a:schemeClr>
                </a:solidFill>
              </a:rPr>
              <a:t>according to their value.</a:t>
            </a:r>
          </a:p>
        </p:txBody>
      </p:sp>
      <p:sp>
        <p:nvSpPr>
          <p:cNvPr id="33" name="TextBox 32"/>
          <p:cNvSpPr txBox="1"/>
          <p:nvPr/>
        </p:nvSpPr>
        <p:spPr>
          <a:xfrm>
            <a:off x="682720" y="5310223"/>
            <a:ext cx="8307760" cy="523220"/>
          </a:xfrm>
          <a:prstGeom prst="rect">
            <a:avLst/>
          </a:prstGeom>
          <a:noFill/>
        </p:spPr>
        <p:txBody>
          <a:bodyPr wrap="square" rtlCol="0">
            <a:spAutoFit/>
          </a:bodyPr>
          <a:lstStyle/>
          <a:p>
            <a:r>
              <a:rPr lang="en-CA" sz="1400" b="1" dirty="0">
                <a:solidFill>
                  <a:schemeClr val="accent1"/>
                </a:solidFill>
                <a:cs typeface="Roboto Slab Bold"/>
              </a:rPr>
              <a:t>Support strategic </a:t>
            </a:r>
            <a:r>
              <a:rPr lang="en-CA" sz="1400" b="1" dirty="0" smtClean="0">
                <a:solidFill>
                  <a:schemeClr val="accent1"/>
                </a:solidFill>
                <a:cs typeface="Roboto Slab Bold"/>
              </a:rPr>
              <a:t>outcomes.</a:t>
            </a:r>
            <a:endParaRPr lang="en-US" sz="1400" b="1" dirty="0">
              <a:solidFill>
                <a:schemeClr val="accent1"/>
              </a:solidFill>
              <a:cs typeface="Roboto Slab Bold"/>
            </a:endParaRPr>
          </a:p>
          <a:p>
            <a:r>
              <a:rPr lang="en-CA" sz="1400" dirty="0">
                <a:solidFill>
                  <a:schemeClr val="bg1">
                    <a:lumMod val="50000"/>
                  </a:schemeClr>
                </a:solidFill>
                <a:cs typeface="Roboto Regular"/>
              </a:rPr>
              <a:t>The service portfolio supports the strategic </a:t>
            </a:r>
            <a:r>
              <a:rPr lang="en-CA" sz="1400" dirty="0" smtClean="0">
                <a:solidFill>
                  <a:schemeClr val="bg1">
                    <a:lumMod val="50000"/>
                  </a:schemeClr>
                </a:solidFill>
                <a:cs typeface="Roboto Regular"/>
              </a:rPr>
              <a:t>“long game” </a:t>
            </a:r>
            <a:r>
              <a:rPr lang="en-CA" sz="1400" dirty="0">
                <a:solidFill>
                  <a:schemeClr val="bg1">
                    <a:lumMod val="50000"/>
                  </a:schemeClr>
                </a:solidFill>
                <a:cs typeface="Roboto Regular"/>
              </a:rPr>
              <a:t>in ensuring benefits are realized for IT services</a:t>
            </a:r>
            <a:r>
              <a:rPr lang="en-CA" sz="1400" dirty="0" smtClean="0">
                <a:solidFill>
                  <a:schemeClr val="bg1">
                    <a:lumMod val="50000"/>
                  </a:schemeClr>
                </a:solidFill>
                <a:cs typeface="Roboto Regular"/>
              </a:rPr>
              <a:t>.</a:t>
            </a:r>
            <a:endParaRPr lang="en-CA" sz="1400" dirty="0">
              <a:solidFill>
                <a:schemeClr val="bg1">
                  <a:lumMod val="50000"/>
                </a:schemeClr>
              </a:solidFill>
              <a:cs typeface="Roboto Regular"/>
            </a:endParaRPr>
          </a:p>
        </p:txBody>
      </p:sp>
      <p:sp>
        <p:nvSpPr>
          <p:cNvPr id="35" name="TextBox 34"/>
          <p:cNvSpPr txBox="1"/>
          <p:nvPr/>
        </p:nvSpPr>
        <p:spPr>
          <a:xfrm>
            <a:off x="691020" y="4298660"/>
            <a:ext cx="8299460" cy="738664"/>
          </a:xfrm>
          <a:prstGeom prst="rect">
            <a:avLst/>
          </a:prstGeom>
          <a:noFill/>
        </p:spPr>
        <p:txBody>
          <a:bodyPr wrap="square" rtlCol="0">
            <a:spAutoFit/>
          </a:bodyPr>
          <a:lstStyle/>
          <a:p>
            <a:r>
              <a:rPr lang="en-CA" sz="1400" b="1" dirty="0" smtClean="0">
                <a:solidFill>
                  <a:schemeClr val="accent1"/>
                </a:solidFill>
                <a:cs typeface="Roboto Slab Bold"/>
              </a:rPr>
              <a:t>Enable decision making.</a:t>
            </a:r>
            <a:endParaRPr lang="en-US" sz="1400" b="1" dirty="0">
              <a:solidFill>
                <a:schemeClr val="accent1"/>
              </a:solidFill>
              <a:cs typeface="Roboto Slab Bold"/>
            </a:endParaRPr>
          </a:p>
          <a:p>
            <a:r>
              <a:rPr lang="en-CA" sz="1400" dirty="0" smtClean="0">
                <a:solidFill>
                  <a:schemeClr val="bg1">
                    <a:lumMod val="50000"/>
                  </a:schemeClr>
                </a:solidFill>
                <a:ea typeface="Roboto" panose="02000000000000000000" pitchFamily="2" charset="0"/>
              </a:rPr>
              <a:t>Knowledge of the relative value of services enables </a:t>
            </a:r>
            <a:r>
              <a:rPr lang="en-CA" sz="1400" dirty="0">
                <a:solidFill>
                  <a:schemeClr val="bg1">
                    <a:lumMod val="50000"/>
                  </a:schemeClr>
                </a:solidFill>
                <a:ea typeface="Roboto" panose="02000000000000000000" pitchFamily="2" charset="0"/>
              </a:rPr>
              <a:t>more intelligent </a:t>
            </a:r>
            <a:r>
              <a:rPr lang="en-CA" sz="1400" dirty="0" smtClean="0">
                <a:solidFill>
                  <a:schemeClr val="bg1">
                    <a:lumMod val="50000"/>
                  </a:schemeClr>
                </a:solidFill>
                <a:ea typeface="Roboto" panose="02000000000000000000" pitchFamily="2" charset="0"/>
              </a:rPr>
              <a:t>decision making related to </a:t>
            </a:r>
            <a:r>
              <a:rPr lang="en-CA" sz="1400" dirty="0">
                <a:solidFill>
                  <a:schemeClr val="bg1">
                    <a:lumMod val="50000"/>
                  </a:schemeClr>
                </a:solidFill>
                <a:ea typeface="Roboto" panose="02000000000000000000" pitchFamily="2" charset="0"/>
              </a:rPr>
              <a:t>service creation, enhancement, </a:t>
            </a:r>
            <a:r>
              <a:rPr lang="en-CA" sz="1400" dirty="0" smtClean="0">
                <a:solidFill>
                  <a:schemeClr val="bg1">
                    <a:lumMod val="50000"/>
                  </a:schemeClr>
                </a:solidFill>
                <a:ea typeface="Roboto" panose="02000000000000000000" pitchFamily="2" charset="0"/>
              </a:rPr>
              <a:t>replacement, </a:t>
            </a:r>
            <a:r>
              <a:rPr lang="en-CA" sz="1400" dirty="0">
                <a:solidFill>
                  <a:schemeClr val="bg1">
                    <a:lumMod val="50000"/>
                  </a:schemeClr>
                </a:solidFill>
                <a:ea typeface="Roboto" panose="02000000000000000000" pitchFamily="2" charset="0"/>
              </a:rPr>
              <a:t>and retirement</a:t>
            </a:r>
            <a:r>
              <a:rPr lang="en-CA" sz="1400" dirty="0" smtClean="0">
                <a:solidFill>
                  <a:schemeClr val="bg1">
                    <a:lumMod val="50000"/>
                  </a:schemeClr>
                </a:solidFill>
                <a:ea typeface="Roboto" panose="02000000000000000000" pitchFamily="2" charset="0"/>
              </a:rPr>
              <a:t>.</a:t>
            </a:r>
            <a:endParaRPr lang="en-CA" sz="1400" dirty="0">
              <a:solidFill>
                <a:schemeClr val="bg1">
                  <a:lumMod val="50000"/>
                </a:schemeClr>
              </a:solidFill>
              <a:ea typeface="Roboto" panose="02000000000000000000" pitchFamily="2" charset="0"/>
            </a:endParaRPr>
          </a:p>
        </p:txBody>
      </p:sp>
    </p:spTree>
    <p:extLst>
      <p:ext uri="{BB962C8B-B14F-4D97-AF65-F5344CB8AC3E}">
        <p14:creationId xmlns:p14="http://schemas.microsoft.com/office/powerpoint/2010/main" val="25550312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rot="5400000">
            <a:off x="3465777" y="-1249306"/>
            <a:ext cx="2202922" cy="8620127"/>
          </a:xfrm>
          <a:prstGeom prst="rect">
            <a:avLst/>
          </a:prstGeom>
          <a:solidFill>
            <a:schemeClr val="accent4">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CA" dirty="0"/>
          </a:p>
        </p:txBody>
      </p:sp>
      <p:cxnSp>
        <p:nvCxnSpPr>
          <p:cNvPr id="11" name="Straight Connector 10"/>
          <p:cNvCxnSpPr/>
          <p:nvPr/>
        </p:nvCxnSpPr>
        <p:spPr>
          <a:xfrm>
            <a:off x="2921056" y="3583942"/>
            <a:ext cx="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CA" dirty="0"/>
              <a:t>Assess </a:t>
            </a:r>
            <a:r>
              <a:rPr lang="en-CA" dirty="0" smtClean="0"/>
              <a:t>and </a:t>
            </a:r>
            <a:r>
              <a:rPr lang="en-CA" dirty="0"/>
              <a:t>articulate the value of a </a:t>
            </a:r>
            <a:r>
              <a:rPr lang="en-CA" dirty="0" smtClean="0"/>
              <a:t>service</a:t>
            </a:r>
            <a:endParaRPr lang="en-CA" dirty="0"/>
          </a:p>
        </p:txBody>
      </p:sp>
      <p:sp>
        <p:nvSpPr>
          <p:cNvPr id="6" name="Rectangle 5"/>
          <p:cNvSpPr/>
          <p:nvPr/>
        </p:nvSpPr>
        <p:spPr>
          <a:xfrm>
            <a:off x="264944" y="2119057"/>
            <a:ext cx="4387763" cy="1492716"/>
          </a:xfrm>
          <a:prstGeom prst="rect">
            <a:avLst/>
          </a:prstGeom>
        </p:spPr>
        <p:txBody>
          <a:bodyPr wrap="square">
            <a:spAutoFit/>
          </a:bodyPr>
          <a:lstStyle/>
          <a:p>
            <a:r>
              <a:rPr lang="en-CA" sz="1300" dirty="0"/>
              <a:t>IT’s strategic importance is often directly related to how close IT services and capabilities are to </a:t>
            </a:r>
            <a:r>
              <a:rPr lang="en-CA" sz="1300" dirty="0" smtClean="0"/>
              <a:t>the fulfillment of </a:t>
            </a:r>
            <a:r>
              <a:rPr lang="en-CA" sz="1300" dirty="0"/>
              <a:t>business strategy</a:t>
            </a:r>
            <a:r>
              <a:rPr lang="en-CA" sz="1300" dirty="0" smtClean="0"/>
              <a:t>.</a:t>
            </a:r>
            <a:endParaRPr lang="en-CA" sz="1300" dirty="0"/>
          </a:p>
          <a:p>
            <a:endParaRPr lang="en-CA" sz="1300" dirty="0"/>
          </a:p>
          <a:p>
            <a:r>
              <a:rPr lang="en-CA" sz="1300" dirty="0"/>
              <a:t>The </a:t>
            </a:r>
            <a:r>
              <a:rPr lang="en-CA" sz="1300" dirty="0" smtClean="0"/>
              <a:t>more actively it is required for the product or service provided </a:t>
            </a:r>
            <a:r>
              <a:rPr lang="en-CA" sz="1300" dirty="0"/>
              <a:t>to the consumer, the more visibly strategic its value is to the </a:t>
            </a:r>
            <a:r>
              <a:rPr lang="en-CA" sz="1300" dirty="0" smtClean="0"/>
              <a:t>organization.</a:t>
            </a:r>
            <a:endParaRPr lang="en-CA" sz="1300" dirty="0"/>
          </a:p>
        </p:txBody>
      </p:sp>
      <p:sp>
        <p:nvSpPr>
          <p:cNvPr id="7" name="Rectangle 6"/>
          <p:cNvSpPr/>
          <p:nvPr/>
        </p:nvSpPr>
        <p:spPr>
          <a:xfrm>
            <a:off x="4736366" y="2097717"/>
            <a:ext cx="4049501" cy="1892826"/>
          </a:xfrm>
          <a:prstGeom prst="rect">
            <a:avLst/>
          </a:prstGeom>
        </p:spPr>
        <p:txBody>
          <a:bodyPr wrap="square">
            <a:spAutoFit/>
          </a:bodyPr>
          <a:lstStyle/>
          <a:p>
            <a:r>
              <a:rPr lang="en-CA" sz="1300" dirty="0" smtClean="0"/>
              <a:t>IT and Business leaders </a:t>
            </a:r>
            <a:r>
              <a:rPr lang="en-CA" sz="1300" dirty="0"/>
              <a:t>often rush to judgement when it comes to deciding the value of </a:t>
            </a:r>
            <a:r>
              <a:rPr lang="en-CA" sz="1300" dirty="0" smtClean="0"/>
              <a:t>a </a:t>
            </a:r>
            <a:r>
              <a:rPr lang="en-CA" sz="1300" dirty="0"/>
              <a:t>service, and assess solely on the basis of revenue and cost.</a:t>
            </a:r>
          </a:p>
          <a:p>
            <a:endParaRPr lang="en-CA" sz="1300" dirty="0"/>
          </a:p>
          <a:p>
            <a:r>
              <a:rPr lang="en-CA" sz="1300" dirty="0"/>
              <a:t>Organizations often don’t understand the different ways that services provide value, especially in qualitative ways that are not easily articulated in </a:t>
            </a:r>
            <a:r>
              <a:rPr lang="en-CA" sz="1300" dirty="0" smtClean="0"/>
              <a:t>numbers.</a:t>
            </a:r>
            <a:endParaRPr lang="en-CA" sz="1300" dirty="0"/>
          </a:p>
          <a:p>
            <a:endParaRPr lang="en-CA" sz="1300" dirty="0"/>
          </a:p>
        </p:txBody>
      </p:sp>
      <p:sp>
        <p:nvSpPr>
          <p:cNvPr id="8" name="Rectangle 7"/>
          <p:cNvSpPr/>
          <p:nvPr/>
        </p:nvSpPr>
        <p:spPr>
          <a:xfrm>
            <a:off x="2458826" y="4965271"/>
            <a:ext cx="6113674" cy="1092607"/>
          </a:xfrm>
          <a:prstGeom prst="rect">
            <a:avLst/>
          </a:prstGeom>
        </p:spPr>
        <p:txBody>
          <a:bodyPr wrap="square">
            <a:spAutoFit/>
          </a:bodyPr>
          <a:lstStyle/>
          <a:p>
            <a:r>
              <a:rPr lang="en-CA" sz="1300" dirty="0" smtClean="0"/>
              <a:t>Drive strategy by developing your service portfolio and aligning the context of value, and the assessment of new and existing services in your organization. This will allow you to optimize your spend by directing funds where they matter most, allow you to effectively and consistently assess ideas, and spearhead innovation, revenue creation, and achievement of business value outcomes. </a:t>
            </a:r>
            <a:endParaRPr lang="en-CA" sz="1300" dirty="0"/>
          </a:p>
        </p:txBody>
      </p:sp>
      <p:sp>
        <p:nvSpPr>
          <p:cNvPr id="14" name="TextBox 13"/>
          <p:cNvSpPr txBox="1"/>
          <p:nvPr/>
        </p:nvSpPr>
        <p:spPr>
          <a:xfrm>
            <a:off x="1528011" y="1497631"/>
            <a:ext cx="2538663" cy="369332"/>
          </a:xfrm>
          <a:prstGeom prst="rect">
            <a:avLst/>
          </a:prstGeom>
        </p:spPr>
        <p:txBody>
          <a:bodyPr wrap="square" rtlCol="0">
            <a:spAutoFit/>
          </a:bodyPr>
          <a:lstStyle/>
          <a:p>
            <a:r>
              <a:rPr lang="en-CA" b="1" dirty="0" smtClean="0">
                <a:solidFill>
                  <a:srgbClr val="7CADD4"/>
                </a:solidFill>
              </a:rPr>
              <a:t>The Goal </a:t>
            </a:r>
          </a:p>
        </p:txBody>
      </p:sp>
      <p:sp>
        <p:nvSpPr>
          <p:cNvPr id="15" name="TextBox 14"/>
          <p:cNvSpPr txBox="1"/>
          <p:nvPr/>
        </p:nvSpPr>
        <p:spPr>
          <a:xfrm>
            <a:off x="5925552" y="1514211"/>
            <a:ext cx="2538663" cy="369332"/>
          </a:xfrm>
          <a:prstGeom prst="rect">
            <a:avLst/>
          </a:prstGeom>
        </p:spPr>
        <p:txBody>
          <a:bodyPr wrap="square" rtlCol="0">
            <a:spAutoFit/>
          </a:bodyPr>
          <a:lstStyle/>
          <a:p>
            <a:r>
              <a:rPr lang="en-CA" b="1" dirty="0" smtClean="0">
                <a:solidFill>
                  <a:srgbClr val="7CADD4"/>
                </a:solidFill>
              </a:rPr>
              <a:t>The Problem </a:t>
            </a:r>
          </a:p>
        </p:txBody>
      </p:sp>
      <p:sp>
        <p:nvSpPr>
          <p:cNvPr id="16" name="TextBox 15"/>
          <p:cNvSpPr txBox="1"/>
          <p:nvPr/>
        </p:nvSpPr>
        <p:spPr>
          <a:xfrm>
            <a:off x="3646320" y="4554043"/>
            <a:ext cx="2538663" cy="369332"/>
          </a:xfrm>
          <a:prstGeom prst="rect">
            <a:avLst/>
          </a:prstGeom>
        </p:spPr>
        <p:txBody>
          <a:bodyPr wrap="square" rtlCol="0">
            <a:spAutoFit/>
          </a:bodyPr>
          <a:lstStyle/>
          <a:p>
            <a:r>
              <a:rPr lang="en-CA" b="1" dirty="0" smtClean="0">
                <a:solidFill>
                  <a:srgbClr val="7CADD4"/>
                </a:solidFill>
              </a:rPr>
              <a:t>The Solution</a:t>
            </a:r>
          </a:p>
        </p:txBody>
      </p:sp>
      <p:cxnSp>
        <p:nvCxnSpPr>
          <p:cNvPr id="17" name="Straight Connector 16"/>
          <p:cNvCxnSpPr/>
          <p:nvPr/>
        </p:nvCxnSpPr>
        <p:spPr>
          <a:xfrm rot="5400000">
            <a:off x="3582941" y="3074750"/>
            <a:ext cx="2124000" cy="0"/>
          </a:xfrm>
          <a:prstGeom prst="line">
            <a:avLst/>
          </a:prstGeom>
          <a:ln>
            <a:solidFill>
              <a:schemeClr val="accent2"/>
            </a:solidFill>
          </a:ln>
        </p:spPr>
        <p:style>
          <a:lnRef idx="1">
            <a:schemeClr val="accent1"/>
          </a:lnRef>
          <a:fillRef idx="0">
            <a:schemeClr val="accent1"/>
          </a:fillRef>
          <a:effectRef idx="0">
            <a:schemeClr val="accent1"/>
          </a:effectRef>
          <a:fontRef idx="minor">
            <a:schemeClr val="tx1"/>
          </a:fontRef>
        </p:style>
      </p:cxnSp>
      <p:pic>
        <p:nvPicPr>
          <p:cNvPr id="18" name="Picture 17"/>
          <p:cNvPicPr>
            <a:picLocks noChangeAspect="1"/>
          </p:cNvPicPr>
          <p:nvPr/>
        </p:nvPicPr>
        <p:blipFill>
          <a:blip r:embed="rId2"/>
          <a:stretch>
            <a:fillRect/>
          </a:stretch>
        </p:blipFill>
        <p:spPr>
          <a:xfrm>
            <a:off x="7142492" y="3680369"/>
            <a:ext cx="1780522" cy="1243006"/>
          </a:xfrm>
          <a:prstGeom prst="rect">
            <a:avLst/>
          </a:prstGeom>
        </p:spPr>
      </p:pic>
      <p:pic>
        <p:nvPicPr>
          <p:cNvPr id="22" name="Picture 21"/>
          <p:cNvPicPr/>
          <p:nvPr/>
        </p:nvPicPr>
        <p:blipFill rotWithShape="1">
          <a:blip r:embed="rId3" cstate="print">
            <a:extLst>
              <a:ext uri="{28A0092B-C50C-407E-A947-70E740481C1C}">
                <a14:useLocalDpi xmlns:a14="http://schemas.microsoft.com/office/drawing/2010/main" val="0"/>
              </a:ext>
            </a:extLst>
          </a:blip>
          <a:srcRect b="-93"/>
          <a:stretch/>
        </p:blipFill>
        <p:spPr bwMode="auto">
          <a:xfrm>
            <a:off x="708861" y="4432900"/>
            <a:ext cx="1638300" cy="1570857"/>
          </a:xfrm>
          <a:prstGeom prst="rect">
            <a:avLst/>
          </a:prstGeom>
          <a:noFill/>
          <a:ln>
            <a:noFill/>
          </a:ln>
        </p:spPr>
      </p:pic>
    </p:spTree>
    <p:extLst>
      <p:ext uri="{BB962C8B-B14F-4D97-AF65-F5344CB8AC3E}">
        <p14:creationId xmlns:p14="http://schemas.microsoft.com/office/powerpoint/2010/main" val="42049324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Driving strategic business </a:t>
            </a:r>
            <a:r>
              <a:rPr lang="en-CA" dirty="0" smtClean="0"/>
              <a:t>outcomes </a:t>
            </a:r>
            <a:r>
              <a:rPr lang="en-CA" dirty="0"/>
              <a:t>is the </a:t>
            </a:r>
            <a:r>
              <a:rPr lang="en-CA" dirty="0" smtClean="0"/>
              <a:t>top </a:t>
            </a:r>
            <a:r>
              <a:rPr lang="en-CA" dirty="0"/>
              <a:t>priority for </a:t>
            </a:r>
            <a:r>
              <a:rPr lang="en-CA" dirty="0" smtClean="0"/>
              <a:t>a CIO</a:t>
            </a:r>
            <a:endParaRPr lang="en-CA" dirty="0"/>
          </a:p>
        </p:txBody>
      </p:sp>
      <p:sp>
        <p:nvSpPr>
          <p:cNvPr id="3" name="TextBox 34"/>
          <p:cNvSpPr txBox="1"/>
          <p:nvPr/>
        </p:nvSpPr>
        <p:spPr>
          <a:xfrm>
            <a:off x="257174" y="1540370"/>
            <a:ext cx="4829146"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solidFill>
                  <a:schemeClr val="bg1">
                    <a:lumMod val="50000"/>
                  </a:schemeClr>
                </a:solidFill>
              </a:rPr>
              <a:t>Working alongside the business to improve outcomes is top of the list on the CIO’s agenda </a:t>
            </a:r>
            <a:endParaRPr lang="en-US" sz="1400" b="1" dirty="0">
              <a:solidFill>
                <a:schemeClr val="bg1">
                  <a:lumMod val="50000"/>
                </a:schemeClr>
              </a:solidFill>
            </a:endParaRPr>
          </a:p>
        </p:txBody>
      </p:sp>
      <p:graphicFrame>
        <p:nvGraphicFramePr>
          <p:cNvPr id="4" name="Chart 3"/>
          <p:cNvGraphicFramePr/>
          <p:nvPr>
            <p:extLst>
              <p:ext uri="{D42A27DB-BD31-4B8C-83A1-F6EECF244321}">
                <p14:modId xmlns:p14="http://schemas.microsoft.com/office/powerpoint/2010/main" val="4188565214"/>
              </p:ext>
            </p:extLst>
          </p:nvPr>
        </p:nvGraphicFramePr>
        <p:xfrm>
          <a:off x="215888" y="2142992"/>
          <a:ext cx="4517797" cy="3985612"/>
        </p:xfrm>
        <a:graphic>
          <a:graphicData uri="http://schemas.openxmlformats.org/drawingml/2006/chart">
            <c:chart xmlns:c="http://schemas.openxmlformats.org/drawingml/2006/chart" xmlns:r="http://schemas.openxmlformats.org/officeDocument/2006/relationships" r:id="rId2"/>
          </a:graphicData>
        </a:graphic>
      </p:graphicFrame>
      <p:sp>
        <p:nvSpPr>
          <p:cNvPr id="5" name="Shape 4"/>
          <p:cNvSpPr/>
          <p:nvPr/>
        </p:nvSpPr>
        <p:spPr>
          <a:xfrm rot="18657616" flipV="1">
            <a:off x="3766431" y="4154885"/>
            <a:ext cx="1682338" cy="1499038"/>
          </a:xfrm>
          <a:prstGeom prst="swooshArrow">
            <a:avLst>
              <a:gd name="adj1" fmla="val 25000"/>
              <a:gd name="adj2" fmla="val 25000"/>
            </a:avLst>
          </a:prstGeom>
          <a:solidFill>
            <a:srgbClr val="7F919F">
              <a:alpha val="24000"/>
            </a:srgb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US" dirty="0">
              <a:solidFill>
                <a:srgbClr val="333333">
                  <a:hueOff val="0"/>
                  <a:satOff val="0"/>
                  <a:lumOff val="0"/>
                  <a:alphaOff val="0"/>
                </a:srgbClr>
              </a:solidFill>
            </a:endParaRPr>
          </a:p>
        </p:txBody>
      </p:sp>
      <p:sp>
        <p:nvSpPr>
          <p:cNvPr id="6" name="Shape 5"/>
          <p:cNvSpPr/>
          <p:nvPr/>
        </p:nvSpPr>
        <p:spPr>
          <a:xfrm rot="1287027">
            <a:off x="3893492" y="2038906"/>
            <a:ext cx="1528738" cy="1420619"/>
          </a:xfrm>
          <a:prstGeom prst="swooshArrow">
            <a:avLst>
              <a:gd name="adj1" fmla="val 25000"/>
              <a:gd name="adj2" fmla="val 25000"/>
            </a:avLst>
          </a:prstGeom>
          <a:solidFill>
            <a:srgbClr val="7F919F">
              <a:alpha val="24000"/>
            </a:srgb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US" dirty="0">
              <a:solidFill>
                <a:srgbClr val="333333">
                  <a:hueOff val="0"/>
                  <a:satOff val="0"/>
                  <a:lumOff val="0"/>
                  <a:alphaOff val="0"/>
                </a:srgbClr>
              </a:solidFill>
            </a:endParaRPr>
          </a:p>
        </p:txBody>
      </p:sp>
      <p:sp>
        <p:nvSpPr>
          <p:cNvPr id="7" name="Shape 6"/>
          <p:cNvSpPr/>
          <p:nvPr/>
        </p:nvSpPr>
        <p:spPr>
          <a:xfrm rot="588231">
            <a:off x="4013422" y="3141930"/>
            <a:ext cx="1424522" cy="1175951"/>
          </a:xfrm>
          <a:prstGeom prst="swooshArrow">
            <a:avLst>
              <a:gd name="adj1" fmla="val 25000"/>
              <a:gd name="adj2" fmla="val 25000"/>
            </a:avLst>
          </a:prstGeom>
          <a:solidFill>
            <a:srgbClr val="7F919F">
              <a:alpha val="24000"/>
            </a:srgbClr>
          </a:solidFill>
        </p:spPr>
        <p:style>
          <a:lnRef idx="0">
            <a:schemeClr val="accent1">
              <a:hueOff val="0"/>
              <a:satOff val="0"/>
              <a:lumOff val="0"/>
              <a:alphaOff val="0"/>
            </a:schemeClr>
          </a:lnRef>
          <a:fillRef idx="1">
            <a:schemeClr val="accent1">
              <a:tint val="40000"/>
              <a:hueOff val="0"/>
              <a:satOff val="0"/>
              <a:lumOff val="0"/>
              <a:alphaOff val="0"/>
            </a:schemeClr>
          </a:fillRef>
          <a:effectRef idx="0">
            <a:schemeClr val="accent1">
              <a:tint val="40000"/>
              <a:hueOff val="0"/>
              <a:satOff val="0"/>
              <a:lumOff val="0"/>
              <a:alphaOff val="0"/>
            </a:schemeClr>
          </a:effectRef>
          <a:fontRef idx="minor">
            <a:schemeClr val="dk1">
              <a:hueOff val="0"/>
              <a:satOff val="0"/>
              <a:lumOff val="0"/>
              <a:alphaOff val="0"/>
            </a:schemeClr>
          </a:fontRef>
        </p:style>
        <p:txBody>
          <a:bodyPr/>
          <a:lstStyle/>
          <a:p>
            <a:endParaRPr lang="en-US" dirty="0">
              <a:solidFill>
                <a:srgbClr val="333333">
                  <a:hueOff val="0"/>
                  <a:satOff val="0"/>
                  <a:lumOff val="0"/>
                  <a:alphaOff val="0"/>
                </a:srgbClr>
              </a:solidFill>
            </a:endParaRPr>
          </a:p>
        </p:txBody>
      </p:sp>
      <p:sp>
        <p:nvSpPr>
          <p:cNvPr id="10" name="Notched Right Arrow 9"/>
          <p:cNvSpPr/>
          <p:nvPr/>
        </p:nvSpPr>
        <p:spPr>
          <a:xfrm rot="16200000" flipV="1">
            <a:off x="4190165" y="3521557"/>
            <a:ext cx="3313670" cy="672955"/>
          </a:xfrm>
          <a:prstGeom prst="notchedRightArrow">
            <a:avLst>
              <a:gd name="adj1" fmla="val 47499"/>
              <a:gd name="adj2" fmla="val 34689"/>
            </a:avLst>
          </a:prstGeom>
          <a:solidFill>
            <a:schemeClr val="accent1"/>
          </a:solidFill>
        </p:spPr>
        <p:style>
          <a:lnRef idx="0">
            <a:schemeClr val="accent2">
              <a:hueOff val="0"/>
              <a:satOff val="0"/>
              <a:lumOff val="0"/>
              <a:alphaOff val="0"/>
            </a:schemeClr>
          </a:lnRef>
          <a:fillRef idx="1">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txBody>
          <a:bodyPr/>
          <a:lstStyle/>
          <a:p>
            <a:endParaRPr lang="en-CA" dirty="0"/>
          </a:p>
        </p:txBody>
      </p:sp>
      <p:sp>
        <p:nvSpPr>
          <p:cNvPr id="11" name="Oval 10"/>
          <p:cNvSpPr/>
          <p:nvPr/>
        </p:nvSpPr>
        <p:spPr>
          <a:xfrm>
            <a:off x="5726120" y="2649588"/>
            <a:ext cx="236185" cy="236261"/>
          </a:xfrm>
          <a:prstGeom prst="ellipse">
            <a:avLst/>
          </a:prstGeom>
          <a:solidFill>
            <a:schemeClr val="bg1"/>
          </a:solidFill>
          <a:ln>
            <a:no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nchor="ctr"/>
          <a:lstStyle>
            <a:defPPr>
              <a:defRPr lang="en-US"/>
            </a:defPPr>
            <a:lvl1pPr marL="0" algn="l" defTabSz="914400" rtl="0" eaLnBrk="1" latinLnBrk="0" hangingPunct="1">
              <a:defRPr sz="1800" kern="1200">
                <a:solidFill>
                  <a:schemeClr val="dk1">
                    <a:hueOff val="0"/>
                    <a:satOff val="0"/>
                    <a:lumOff val="0"/>
                    <a:alphaOff val="0"/>
                  </a:schemeClr>
                </a:solidFill>
                <a:latin typeface="+mn-lt"/>
                <a:ea typeface="+mn-ea"/>
                <a:cs typeface="+mn-cs"/>
              </a:defRPr>
            </a:lvl1pPr>
            <a:lvl2pPr marL="457200" algn="l" defTabSz="914400" rtl="0" eaLnBrk="1" latinLnBrk="0" hangingPunct="1">
              <a:defRPr sz="1800" kern="1200">
                <a:solidFill>
                  <a:schemeClr val="dk1">
                    <a:hueOff val="0"/>
                    <a:satOff val="0"/>
                    <a:lumOff val="0"/>
                    <a:alphaOff val="0"/>
                  </a:schemeClr>
                </a:solidFill>
                <a:latin typeface="+mn-lt"/>
                <a:ea typeface="+mn-ea"/>
                <a:cs typeface="+mn-cs"/>
              </a:defRPr>
            </a:lvl2pPr>
            <a:lvl3pPr marL="914400" algn="l" defTabSz="914400" rtl="0" eaLnBrk="1" latinLnBrk="0" hangingPunct="1">
              <a:defRPr sz="1800" kern="1200">
                <a:solidFill>
                  <a:schemeClr val="dk1">
                    <a:hueOff val="0"/>
                    <a:satOff val="0"/>
                    <a:lumOff val="0"/>
                    <a:alphaOff val="0"/>
                  </a:schemeClr>
                </a:solidFill>
                <a:latin typeface="+mn-lt"/>
                <a:ea typeface="+mn-ea"/>
                <a:cs typeface="+mn-cs"/>
              </a:defRPr>
            </a:lvl3pPr>
            <a:lvl4pPr marL="1371600" algn="l" defTabSz="914400" rtl="0" eaLnBrk="1" latinLnBrk="0" hangingPunct="1">
              <a:defRPr sz="1800" kern="1200">
                <a:solidFill>
                  <a:schemeClr val="dk1">
                    <a:hueOff val="0"/>
                    <a:satOff val="0"/>
                    <a:lumOff val="0"/>
                    <a:alphaOff val="0"/>
                  </a:schemeClr>
                </a:solidFill>
                <a:latin typeface="+mn-lt"/>
                <a:ea typeface="+mn-ea"/>
                <a:cs typeface="+mn-cs"/>
              </a:defRPr>
            </a:lvl4pPr>
            <a:lvl5pPr marL="1828800" algn="l" defTabSz="914400" rtl="0" eaLnBrk="1" latinLnBrk="0" hangingPunct="1">
              <a:defRPr sz="1800" kern="1200">
                <a:solidFill>
                  <a:schemeClr val="dk1">
                    <a:hueOff val="0"/>
                    <a:satOff val="0"/>
                    <a:lumOff val="0"/>
                    <a:alphaOff val="0"/>
                  </a:schemeClr>
                </a:solidFill>
                <a:latin typeface="+mn-lt"/>
                <a:ea typeface="+mn-ea"/>
                <a:cs typeface="+mn-cs"/>
              </a:defRPr>
            </a:lvl5pPr>
            <a:lvl6pPr marL="2286000" algn="l" defTabSz="914400" rtl="0" eaLnBrk="1" latinLnBrk="0" hangingPunct="1">
              <a:defRPr sz="1800" kern="1200">
                <a:solidFill>
                  <a:schemeClr val="dk1">
                    <a:hueOff val="0"/>
                    <a:satOff val="0"/>
                    <a:lumOff val="0"/>
                    <a:alphaOff val="0"/>
                  </a:schemeClr>
                </a:solidFill>
                <a:latin typeface="+mn-lt"/>
                <a:ea typeface="+mn-ea"/>
                <a:cs typeface="+mn-cs"/>
              </a:defRPr>
            </a:lvl6pPr>
            <a:lvl7pPr marL="2743200" algn="l" defTabSz="914400" rtl="0" eaLnBrk="1" latinLnBrk="0" hangingPunct="1">
              <a:defRPr sz="1800" kern="1200">
                <a:solidFill>
                  <a:schemeClr val="dk1">
                    <a:hueOff val="0"/>
                    <a:satOff val="0"/>
                    <a:lumOff val="0"/>
                    <a:alphaOff val="0"/>
                  </a:schemeClr>
                </a:solidFill>
                <a:latin typeface="+mn-lt"/>
                <a:ea typeface="+mn-ea"/>
                <a:cs typeface="+mn-cs"/>
              </a:defRPr>
            </a:lvl7pPr>
            <a:lvl8pPr marL="3200400" algn="l" defTabSz="914400" rtl="0" eaLnBrk="1" latinLnBrk="0" hangingPunct="1">
              <a:defRPr sz="1800" kern="1200">
                <a:solidFill>
                  <a:schemeClr val="dk1">
                    <a:hueOff val="0"/>
                    <a:satOff val="0"/>
                    <a:lumOff val="0"/>
                    <a:alphaOff val="0"/>
                  </a:schemeClr>
                </a:solidFill>
                <a:latin typeface="+mn-lt"/>
                <a:ea typeface="+mn-ea"/>
                <a:cs typeface="+mn-cs"/>
              </a:defRPr>
            </a:lvl8pPr>
            <a:lvl9pPr marL="3657600" algn="l" defTabSz="914400" rtl="0" eaLnBrk="1" latinLnBrk="0" hangingPunct="1">
              <a:defRPr sz="1800" kern="1200">
                <a:solidFill>
                  <a:schemeClr val="dk1">
                    <a:hueOff val="0"/>
                    <a:satOff val="0"/>
                    <a:lumOff val="0"/>
                    <a:alphaOff val="0"/>
                  </a:schemeClr>
                </a:solidFill>
                <a:latin typeface="+mn-lt"/>
                <a:ea typeface="+mn-ea"/>
                <a:cs typeface="+mn-cs"/>
              </a:defRPr>
            </a:lvl9pPr>
          </a:lstStyle>
          <a:p>
            <a:pPr algn="ctr"/>
            <a:r>
              <a:rPr lang="en-CA" sz="1400" b="1" dirty="0" smtClean="0">
                <a:solidFill>
                  <a:srgbClr val="A24130"/>
                </a:solidFill>
              </a:rPr>
              <a:t>1</a:t>
            </a:r>
            <a:endParaRPr lang="en-CA" sz="1400" b="1" dirty="0">
              <a:solidFill>
                <a:srgbClr val="A24130"/>
              </a:solidFill>
            </a:endParaRPr>
          </a:p>
        </p:txBody>
      </p:sp>
      <p:sp>
        <p:nvSpPr>
          <p:cNvPr id="12" name="Oval 11"/>
          <p:cNvSpPr/>
          <p:nvPr/>
        </p:nvSpPr>
        <p:spPr>
          <a:xfrm>
            <a:off x="5726120" y="3123982"/>
            <a:ext cx="236185" cy="236261"/>
          </a:xfrm>
          <a:prstGeom prst="ellipse">
            <a:avLst/>
          </a:prstGeom>
          <a:solidFill>
            <a:schemeClr val="bg1"/>
          </a:solidFill>
          <a:ln>
            <a:no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nchor="ctr"/>
          <a:lstStyle>
            <a:defPPr>
              <a:defRPr lang="en-US"/>
            </a:defPPr>
            <a:lvl1pPr marL="0" algn="l" defTabSz="914400" rtl="0" eaLnBrk="1" latinLnBrk="0" hangingPunct="1">
              <a:defRPr sz="1800" kern="1200">
                <a:solidFill>
                  <a:schemeClr val="dk1">
                    <a:hueOff val="0"/>
                    <a:satOff val="0"/>
                    <a:lumOff val="0"/>
                    <a:alphaOff val="0"/>
                  </a:schemeClr>
                </a:solidFill>
                <a:latin typeface="+mn-lt"/>
                <a:ea typeface="+mn-ea"/>
                <a:cs typeface="+mn-cs"/>
              </a:defRPr>
            </a:lvl1pPr>
            <a:lvl2pPr marL="457200" algn="l" defTabSz="914400" rtl="0" eaLnBrk="1" latinLnBrk="0" hangingPunct="1">
              <a:defRPr sz="1800" kern="1200">
                <a:solidFill>
                  <a:schemeClr val="dk1">
                    <a:hueOff val="0"/>
                    <a:satOff val="0"/>
                    <a:lumOff val="0"/>
                    <a:alphaOff val="0"/>
                  </a:schemeClr>
                </a:solidFill>
                <a:latin typeface="+mn-lt"/>
                <a:ea typeface="+mn-ea"/>
                <a:cs typeface="+mn-cs"/>
              </a:defRPr>
            </a:lvl2pPr>
            <a:lvl3pPr marL="914400" algn="l" defTabSz="914400" rtl="0" eaLnBrk="1" latinLnBrk="0" hangingPunct="1">
              <a:defRPr sz="1800" kern="1200">
                <a:solidFill>
                  <a:schemeClr val="dk1">
                    <a:hueOff val="0"/>
                    <a:satOff val="0"/>
                    <a:lumOff val="0"/>
                    <a:alphaOff val="0"/>
                  </a:schemeClr>
                </a:solidFill>
                <a:latin typeface="+mn-lt"/>
                <a:ea typeface="+mn-ea"/>
                <a:cs typeface="+mn-cs"/>
              </a:defRPr>
            </a:lvl3pPr>
            <a:lvl4pPr marL="1371600" algn="l" defTabSz="914400" rtl="0" eaLnBrk="1" latinLnBrk="0" hangingPunct="1">
              <a:defRPr sz="1800" kern="1200">
                <a:solidFill>
                  <a:schemeClr val="dk1">
                    <a:hueOff val="0"/>
                    <a:satOff val="0"/>
                    <a:lumOff val="0"/>
                    <a:alphaOff val="0"/>
                  </a:schemeClr>
                </a:solidFill>
                <a:latin typeface="+mn-lt"/>
                <a:ea typeface="+mn-ea"/>
                <a:cs typeface="+mn-cs"/>
              </a:defRPr>
            </a:lvl4pPr>
            <a:lvl5pPr marL="1828800" algn="l" defTabSz="914400" rtl="0" eaLnBrk="1" latinLnBrk="0" hangingPunct="1">
              <a:defRPr sz="1800" kern="1200">
                <a:solidFill>
                  <a:schemeClr val="dk1">
                    <a:hueOff val="0"/>
                    <a:satOff val="0"/>
                    <a:lumOff val="0"/>
                    <a:alphaOff val="0"/>
                  </a:schemeClr>
                </a:solidFill>
                <a:latin typeface="+mn-lt"/>
                <a:ea typeface="+mn-ea"/>
                <a:cs typeface="+mn-cs"/>
              </a:defRPr>
            </a:lvl5pPr>
            <a:lvl6pPr marL="2286000" algn="l" defTabSz="914400" rtl="0" eaLnBrk="1" latinLnBrk="0" hangingPunct="1">
              <a:defRPr sz="1800" kern="1200">
                <a:solidFill>
                  <a:schemeClr val="dk1">
                    <a:hueOff val="0"/>
                    <a:satOff val="0"/>
                    <a:lumOff val="0"/>
                    <a:alphaOff val="0"/>
                  </a:schemeClr>
                </a:solidFill>
                <a:latin typeface="+mn-lt"/>
                <a:ea typeface="+mn-ea"/>
                <a:cs typeface="+mn-cs"/>
              </a:defRPr>
            </a:lvl6pPr>
            <a:lvl7pPr marL="2743200" algn="l" defTabSz="914400" rtl="0" eaLnBrk="1" latinLnBrk="0" hangingPunct="1">
              <a:defRPr sz="1800" kern="1200">
                <a:solidFill>
                  <a:schemeClr val="dk1">
                    <a:hueOff val="0"/>
                    <a:satOff val="0"/>
                    <a:lumOff val="0"/>
                    <a:alphaOff val="0"/>
                  </a:schemeClr>
                </a:solidFill>
                <a:latin typeface="+mn-lt"/>
                <a:ea typeface="+mn-ea"/>
                <a:cs typeface="+mn-cs"/>
              </a:defRPr>
            </a:lvl7pPr>
            <a:lvl8pPr marL="3200400" algn="l" defTabSz="914400" rtl="0" eaLnBrk="1" latinLnBrk="0" hangingPunct="1">
              <a:defRPr sz="1800" kern="1200">
                <a:solidFill>
                  <a:schemeClr val="dk1">
                    <a:hueOff val="0"/>
                    <a:satOff val="0"/>
                    <a:lumOff val="0"/>
                    <a:alphaOff val="0"/>
                  </a:schemeClr>
                </a:solidFill>
                <a:latin typeface="+mn-lt"/>
                <a:ea typeface="+mn-ea"/>
                <a:cs typeface="+mn-cs"/>
              </a:defRPr>
            </a:lvl8pPr>
            <a:lvl9pPr marL="3657600" algn="l" defTabSz="914400" rtl="0" eaLnBrk="1" latinLnBrk="0" hangingPunct="1">
              <a:defRPr sz="1800" kern="1200">
                <a:solidFill>
                  <a:schemeClr val="dk1">
                    <a:hueOff val="0"/>
                    <a:satOff val="0"/>
                    <a:lumOff val="0"/>
                    <a:alphaOff val="0"/>
                  </a:schemeClr>
                </a:solidFill>
                <a:latin typeface="+mn-lt"/>
                <a:ea typeface="+mn-ea"/>
                <a:cs typeface="+mn-cs"/>
              </a:defRPr>
            </a:lvl9pPr>
          </a:lstStyle>
          <a:p>
            <a:pPr algn="ctr"/>
            <a:r>
              <a:rPr lang="en-CA" sz="1600" b="1" dirty="0" smtClean="0">
                <a:solidFill>
                  <a:srgbClr val="A24130"/>
                </a:solidFill>
              </a:rPr>
              <a:t>2</a:t>
            </a:r>
            <a:endParaRPr lang="en-CA" sz="1600" b="1" dirty="0">
              <a:solidFill>
                <a:srgbClr val="A24130"/>
              </a:solidFill>
            </a:endParaRPr>
          </a:p>
        </p:txBody>
      </p:sp>
      <p:sp>
        <p:nvSpPr>
          <p:cNvPr id="13" name="Oval 12"/>
          <p:cNvSpPr/>
          <p:nvPr/>
        </p:nvSpPr>
        <p:spPr>
          <a:xfrm>
            <a:off x="5726120" y="3585756"/>
            <a:ext cx="236185" cy="236261"/>
          </a:xfrm>
          <a:prstGeom prst="ellipse">
            <a:avLst/>
          </a:prstGeom>
          <a:solidFill>
            <a:schemeClr val="bg1"/>
          </a:solidFill>
          <a:ln>
            <a:no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nchor="ctr"/>
          <a:lstStyle>
            <a:defPPr>
              <a:defRPr lang="en-US"/>
            </a:defPPr>
            <a:lvl1pPr marL="0" algn="l" defTabSz="914400" rtl="0" eaLnBrk="1" latinLnBrk="0" hangingPunct="1">
              <a:defRPr sz="1800" kern="1200">
                <a:solidFill>
                  <a:schemeClr val="dk1">
                    <a:hueOff val="0"/>
                    <a:satOff val="0"/>
                    <a:lumOff val="0"/>
                    <a:alphaOff val="0"/>
                  </a:schemeClr>
                </a:solidFill>
                <a:latin typeface="+mn-lt"/>
                <a:ea typeface="+mn-ea"/>
                <a:cs typeface="+mn-cs"/>
              </a:defRPr>
            </a:lvl1pPr>
            <a:lvl2pPr marL="457200" algn="l" defTabSz="914400" rtl="0" eaLnBrk="1" latinLnBrk="0" hangingPunct="1">
              <a:defRPr sz="1800" kern="1200">
                <a:solidFill>
                  <a:schemeClr val="dk1">
                    <a:hueOff val="0"/>
                    <a:satOff val="0"/>
                    <a:lumOff val="0"/>
                    <a:alphaOff val="0"/>
                  </a:schemeClr>
                </a:solidFill>
                <a:latin typeface="+mn-lt"/>
                <a:ea typeface="+mn-ea"/>
                <a:cs typeface="+mn-cs"/>
              </a:defRPr>
            </a:lvl2pPr>
            <a:lvl3pPr marL="914400" algn="l" defTabSz="914400" rtl="0" eaLnBrk="1" latinLnBrk="0" hangingPunct="1">
              <a:defRPr sz="1800" kern="1200">
                <a:solidFill>
                  <a:schemeClr val="dk1">
                    <a:hueOff val="0"/>
                    <a:satOff val="0"/>
                    <a:lumOff val="0"/>
                    <a:alphaOff val="0"/>
                  </a:schemeClr>
                </a:solidFill>
                <a:latin typeface="+mn-lt"/>
                <a:ea typeface="+mn-ea"/>
                <a:cs typeface="+mn-cs"/>
              </a:defRPr>
            </a:lvl3pPr>
            <a:lvl4pPr marL="1371600" algn="l" defTabSz="914400" rtl="0" eaLnBrk="1" latinLnBrk="0" hangingPunct="1">
              <a:defRPr sz="1800" kern="1200">
                <a:solidFill>
                  <a:schemeClr val="dk1">
                    <a:hueOff val="0"/>
                    <a:satOff val="0"/>
                    <a:lumOff val="0"/>
                    <a:alphaOff val="0"/>
                  </a:schemeClr>
                </a:solidFill>
                <a:latin typeface="+mn-lt"/>
                <a:ea typeface="+mn-ea"/>
                <a:cs typeface="+mn-cs"/>
              </a:defRPr>
            </a:lvl4pPr>
            <a:lvl5pPr marL="1828800" algn="l" defTabSz="914400" rtl="0" eaLnBrk="1" latinLnBrk="0" hangingPunct="1">
              <a:defRPr sz="1800" kern="1200">
                <a:solidFill>
                  <a:schemeClr val="dk1">
                    <a:hueOff val="0"/>
                    <a:satOff val="0"/>
                    <a:lumOff val="0"/>
                    <a:alphaOff val="0"/>
                  </a:schemeClr>
                </a:solidFill>
                <a:latin typeface="+mn-lt"/>
                <a:ea typeface="+mn-ea"/>
                <a:cs typeface="+mn-cs"/>
              </a:defRPr>
            </a:lvl5pPr>
            <a:lvl6pPr marL="2286000" algn="l" defTabSz="914400" rtl="0" eaLnBrk="1" latinLnBrk="0" hangingPunct="1">
              <a:defRPr sz="1800" kern="1200">
                <a:solidFill>
                  <a:schemeClr val="dk1">
                    <a:hueOff val="0"/>
                    <a:satOff val="0"/>
                    <a:lumOff val="0"/>
                    <a:alphaOff val="0"/>
                  </a:schemeClr>
                </a:solidFill>
                <a:latin typeface="+mn-lt"/>
                <a:ea typeface="+mn-ea"/>
                <a:cs typeface="+mn-cs"/>
              </a:defRPr>
            </a:lvl6pPr>
            <a:lvl7pPr marL="2743200" algn="l" defTabSz="914400" rtl="0" eaLnBrk="1" latinLnBrk="0" hangingPunct="1">
              <a:defRPr sz="1800" kern="1200">
                <a:solidFill>
                  <a:schemeClr val="dk1">
                    <a:hueOff val="0"/>
                    <a:satOff val="0"/>
                    <a:lumOff val="0"/>
                    <a:alphaOff val="0"/>
                  </a:schemeClr>
                </a:solidFill>
                <a:latin typeface="+mn-lt"/>
                <a:ea typeface="+mn-ea"/>
                <a:cs typeface="+mn-cs"/>
              </a:defRPr>
            </a:lvl7pPr>
            <a:lvl8pPr marL="3200400" algn="l" defTabSz="914400" rtl="0" eaLnBrk="1" latinLnBrk="0" hangingPunct="1">
              <a:defRPr sz="1800" kern="1200">
                <a:solidFill>
                  <a:schemeClr val="dk1">
                    <a:hueOff val="0"/>
                    <a:satOff val="0"/>
                    <a:lumOff val="0"/>
                    <a:alphaOff val="0"/>
                  </a:schemeClr>
                </a:solidFill>
                <a:latin typeface="+mn-lt"/>
                <a:ea typeface="+mn-ea"/>
                <a:cs typeface="+mn-cs"/>
              </a:defRPr>
            </a:lvl8pPr>
            <a:lvl9pPr marL="3657600" algn="l" defTabSz="914400" rtl="0" eaLnBrk="1" latinLnBrk="0" hangingPunct="1">
              <a:defRPr sz="1800" kern="1200">
                <a:solidFill>
                  <a:schemeClr val="dk1">
                    <a:hueOff val="0"/>
                    <a:satOff val="0"/>
                    <a:lumOff val="0"/>
                    <a:alphaOff val="0"/>
                  </a:schemeClr>
                </a:solidFill>
                <a:latin typeface="+mn-lt"/>
                <a:ea typeface="+mn-ea"/>
                <a:cs typeface="+mn-cs"/>
              </a:defRPr>
            </a:lvl9pPr>
          </a:lstStyle>
          <a:p>
            <a:pPr algn="ctr"/>
            <a:r>
              <a:rPr lang="en-CA" sz="1600" b="1" dirty="0" smtClean="0">
                <a:solidFill>
                  <a:srgbClr val="A24130"/>
                </a:solidFill>
              </a:rPr>
              <a:t>3</a:t>
            </a:r>
            <a:endParaRPr lang="en-CA" sz="1600" b="1" dirty="0">
              <a:solidFill>
                <a:srgbClr val="A24130"/>
              </a:solidFill>
            </a:endParaRPr>
          </a:p>
        </p:txBody>
      </p:sp>
      <p:sp>
        <p:nvSpPr>
          <p:cNvPr id="14" name="Oval 13"/>
          <p:cNvSpPr/>
          <p:nvPr/>
        </p:nvSpPr>
        <p:spPr>
          <a:xfrm>
            <a:off x="5726120" y="4034387"/>
            <a:ext cx="236185" cy="236261"/>
          </a:xfrm>
          <a:prstGeom prst="ellipse">
            <a:avLst/>
          </a:prstGeom>
          <a:solidFill>
            <a:schemeClr val="bg1"/>
          </a:solidFill>
          <a:ln>
            <a:no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nchor="ctr"/>
          <a:lstStyle>
            <a:defPPr>
              <a:defRPr lang="en-US"/>
            </a:defPPr>
            <a:lvl1pPr marL="0" algn="l" defTabSz="914400" rtl="0" eaLnBrk="1" latinLnBrk="0" hangingPunct="1">
              <a:defRPr sz="1800" kern="1200">
                <a:solidFill>
                  <a:schemeClr val="dk1">
                    <a:hueOff val="0"/>
                    <a:satOff val="0"/>
                    <a:lumOff val="0"/>
                    <a:alphaOff val="0"/>
                  </a:schemeClr>
                </a:solidFill>
                <a:latin typeface="+mn-lt"/>
                <a:ea typeface="+mn-ea"/>
                <a:cs typeface="+mn-cs"/>
              </a:defRPr>
            </a:lvl1pPr>
            <a:lvl2pPr marL="457200" algn="l" defTabSz="914400" rtl="0" eaLnBrk="1" latinLnBrk="0" hangingPunct="1">
              <a:defRPr sz="1800" kern="1200">
                <a:solidFill>
                  <a:schemeClr val="dk1">
                    <a:hueOff val="0"/>
                    <a:satOff val="0"/>
                    <a:lumOff val="0"/>
                    <a:alphaOff val="0"/>
                  </a:schemeClr>
                </a:solidFill>
                <a:latin typeface="+mn-lt"/>
                <a:ea typeface="+mn-ea"/>
                <a:cs typeface="+mn-cs"/>
              </a:defRPr>
            </a:lvl2pPr>
            <a:lvl3pPr marL="914400" algn="l" defTabSz="914400" rtl="0" eaLnBrk="1" latinLnBrk="0" hangingPunct="1">
              <a:defRPr sz="1800" kern="1200">
                <a:solidFill>
                  <a:schemeClr val="dk1">
                    <a:hueOff val="0"/>
                    <a:satOff val="0"/>
                    <a:lumOff val="0"/>
                    <a:alphaOff val="0"/>
                  </a:schemeClr>
                </a:solidFill>
                <a:latin typeface="+mn-lt"/>
                <a:ea typeface="+mn-ea"/>
                <a:cs typeface="+mn-cs"/>
              </a:defRPr>
            </a:lvl3pPr>
            <a:lvl4pPr marL="1371600" algn="l" defTabSz="914400" rtl="0" eaLnBrk="1" latinLnBrk="0" hangingPunct="1">
              <a:defRPr sz="1800" kern="1200">
                <a:solidFill>
                  <a:schemeClr val="dk1">
                    <a:hueOff val="0"/>
                    <a:satOff val="0"/>
                    <a:lumOff val="0"/>
                    <a:alphaOff val="0"/>
                  </a:schemeClr>
                </a:solidFill>
                <a:latin typeface="+mn-lt"/>
                <a:ea typeface="+mn-ea"/>
                <a:cs typeface="+mn-cs"/>
              </a:defRPr>
            </a:lvl4pPr>
            <a:lvl5pPr marL="1828800" algn="l" defTabSz="914400" rtl="0" eaLnBrk="1" latinLnBrk="0" hangingPunct="1">
              <a:defRPr sz="1800" kern="1200">
                <a:solidFill>
                  <a:schemeClr val="dk1">
                    <a:hueOff val="0"/>
                    <a:satOff val="0"/>
                    <a:lumOff val="0"/>
                    <a:alphaOff val="0"/>
                  </a:schemeClr>
                </a:solidFill>
                <a:latin typeface="+mn-lt"/>
                <a:ea typeface="+mn-ea"/>
                <a:cs typeface="+mn-cs"/>
              </a:defRPr>
            </a:lvl5pPr>
            <a:lvl6pPr marL="2286000" algn="l" defTabSz="914400" rtl="0" eaLnBrk="1" latinLnBrk="0" hangingPunct="1">
              <a:defRPr sz="1800" kern="1200">
                <a:solidFill>
                  <a:schemeClr val="dk1">
                    <a:hueOff val="0"/>
                    <a:satOff val="0"/>
                    <a:lumOff val="0"/>
                    <a:alphaOff val="0"/>
                  </a:schemeClr>
                </a:solidFill>
                <a:latin typeface="+mn-lt"/>
                <a:ea typeface="+mn-ea"/>
                <a:cs typeface="+mn-cs"/>
              </a:defRPr>
            </a:lvl6pPr>
            <a:lvl7pPr marL="2743200" algn="l" defTabSz="914400" rtl="0" eaLnBrk="1" latinLnBrk="0" hangingPunct="1">
              <a:defRPr sz="1800" kern="1200">
                <a:solidFill>
                  <a:schemeClr val="dk1">
                    <a:hueOff val="0"/>
                    <a:satOff val="0"/>
                    <a:lumOff val="0"/>
                    <a:alphaOff val="0"/>
                  </a:schemeClr>
                </a:solidFill>
                <a:latin typeface="+mn-lt"/>
                <a:ea typeface="+mn-ea"/>
                <a:cs typeface="+mn-cs"/>
              </a:defRPr>
            </a:lvl7pPr>
            <a:lvl8pPr marL="3200400" algn="l" defTabSz="914400" rtl="0" eaLnBrk="1" latinLnBrk="0" hangingPunct="1">
              <a:defRPr sz="1800" kern="1200">
                <a:solidFill>
                  <a:schemeClr val="dk1">
                    <a:hueOff val="0"/>
                    <a:satOff val="0"/>
                    <a:lumOff val="0"/>
                    <a:alphaOff val="0"/>
                  </a:schemeClr>
                </a:solidFill>
                <a:latin typeface="+mn-lt"/>
                <a:ea typeface="+mn-ea"/>
                <a:cs typeface="+mn-cs"/>
              </a:defRPr>
            </a:lvl8pPr>
            <a:lvl9pPr marL="3657600" algn="l" defTabSz="914400" rtl="0" eaLnBrk="1" latinLnBrk="0" hangingPunct="1">
              <a:defRPr sz="1800" kern="1200">
                <a:solidFill>
                  <a:schemeClr val="dk1">
                    <a:hueOff val="0"/>
                    <a:satOff val="0"/>
                    <a:lumOff val="0"/>
                    <a:alphaOff val="0"/>
                  </a:schemeClr>
                </a:solidFill>
                <a:latin typeface="+mn-lt"/>
                <a:ea typeface="+mn-ea"/>
                <a:cs typeface="+mn-cs"/>
              </a:defRPr>
            </a:lvl9pPr>
          </a:lstStyle>
          <a:p>
            <a:pPr algn="ctr"/>
            <a:r>
              <a:rPr lang="en-CA" sz="1600" b="1" dirty="0" smtClean="0">
                <a:solidFill>
                  <a:srgbClr val="A24130"/>
                </a:solidFill>
              </a:rPr>
              <a:t>4</a:t>
            </a:r>
            <a:endParaRPr lang="en-CA" sz="1600" b="1" dirty="0">
              <a:solidFill>
                <a:srgbClr val="A24130"/>
              </a:solidFill>
            </a:endParaRPr>
          </a:p>
        </p:txBody>
      </p:sp>
      <p:sp>
        <p:nvSpPr>
          <p:cNvPr id="15" name="Oval 14"/>
          <p:cNvSpPr/>
          <p:nvPr/>
        </p:nvSpPr>
        <p:spPr>
          <a:xfrm>
            <a:off x="5726120" y="4510358"/>
            <a:ext cx="236185" cy="236261"/>
          </a:xfrm>
          <a:prstGeom prst="ellipse">
            <a:avLst/>
          </a:prstGeom>
          <a:solidFill>
            <a:schemeClr val="bg1"/>
          </a:solidFill>
          <a:ln>
            <a:no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nchor="ctr"/>
          <a:lstStyle>
            <a:defPPr>
              <a:defRPr lang="en-US"/>
            </a:defPPr>
            <a:lvl1pPr marL="0" algn="l" defTabSz="914400" rtl="0" eaLnBrk="1" latinLnBrk="0" hangingPunct="1">
              <a:defRPr sz="1800" kern="1200">
                <a:solidFill>
                  <a:schemeClr val="dk1">
                    <a:hueOff val="0"/>
                    <a:satOff val="0"/>
                    <a:lumOff val="0"/>
                    <a:alphaOff val="0"/>
                  </a:schemeClr>
                </a:solidFill>
                <a:latin typeface="+mn-lt"/>
                <a:ea typeface="+mn-ea"/>
                <a:cs typeface="+mn-cs"/>
              </a:defRPr>
            </a:lvl1pPr>
            <a:lvl2pPr marL="457200" algn="l" defTabSz="914400" rtl="0" eaLnBrk="1" latinLnBrk="0" hangingPunct="1">
              <a:defRPr sz="1800" kern="1200">
                <a:solidFill>
                  <a:schemeClr val="dk1">
                    <a:hueOff val="0"/>
                    <a:satOff val="0"/>
                    <a:lumOff val="0"/>
                    <a:alphaOff val="0"/>
                  </a:schemeClr>
                </a:solidFill>
                <a:latin typeface="+mn-lt"/>
                <a:ea typeface="+mn-ea"/>
                <a:cs typeface="+mn-cs"/>
              </a:defRPr>
            </a:lvl2pPr>
            <a:lvl3pPr marL="914400" algn="l" defTabSz="914400" rtl="0" eaLnBrk="1" latinLnBrk="0" hangingPunct="1">
              <a:defRPr sz="1800" kern="1200">
                <a:solidFill>
                  <a:schemeClr val="dk1">
                    <a:hueOff val="0"/>
                    <a:satOff val="0"/>
                    <a:lumOff val="0"/>
                    <a:alphaOff val="0"/>
                  </a:schemeClr>
                </a:solidFill>
                <a:latin typeface="+mn-lt"/>
                <a:ea typeface="+mn-ea"/>
                <a:cs typeface="+mn-cs"/>
              </a:defRPr>
            </a:lvl3pPr>
            <a:lvl4pPr marL="1371600" algn="l" defTabSz="914400" rtl="0" eaLnBrk="1" latinLnBrk="0" hangingPunct="1">
              <a:defRPr sz="1800" kern="1200">
                <a:solidFill>
                  <a:schemeClr val="dk1">
                    <a:hueOff val="0"/>
                    <a:satOff val="0"/>
                    <a:lumOff val="0"/>
                    <a:alphaOff val="0"/>
                  </a:schemeClr>
                </a:solidFill>
                <a:latin typeface="+mn-lt"/>
                <a:ea typeface="+mn-ea"/>
                <a:cs typeface="+mn-cs"/>
              </a:defRPr>
            </a:lvl4pPr>
            <a:lvl5pPr marL="1828800" algn="l" defTabSz="914400" rtl="0" eaLnBrk="1" latinLnBrk="0" hangingPunct="1">
              <a:defRPr sz="1800" kern="1200">
                <a:solidFill>
                  <a:schemeClr val="dk1">
                    <a:hueOff val="0"/>
                    <a:satOff val="0"/>
                    <a:lumOff val="0"/>
                    <a:alphaOff val="0"/>
                  </a:schemeClr>
                </a:solidFill>
                <a:latin typeface="+mn-lt"/>
                <a:ea typeface="+mn-ea"/>
                <a:cs typeface="+mn-cs"/>
              </a:defRPr>
            </a:lvl5pPr>
            <a:lvl6pPr marL="2286000" algn="l" defTabSz="914400" rtl="0" eaLnBrk="1" latinLnBrk="0" hangingPunct="1">
              <a:defRPr sz="1800" kern="1200">
                <a:solidFill>
                  <a:schemeClr val="dk1">
                    <a:hueOff val="0"/>
                    <a:satOff val="0"/>
                    <a:lumOff val="0"/>
                    <a:alphaOff val="0"/>
                  </a:schemeClr>
                </a:solidFill>
                <a:latin typeface="+mn-lt"/>
                <a:ea typeface="+mn-ea"/>
                <a:cs typeface="+mn-cs"/>
              </a:defRPr>
            </a:lvl6pPr>
            <a:lvl7pPr marL="2743200" algn="l" defTabSz="914400" rtl="0" eaLnBrk="1" latinLnBrk="0" hangingPunct="1">
              <a:defRPr sz="1800" kern="1200">
                <a:solidFill>
                  <a:schemeClr val="dk1">
                    <a:hueOff val="0"/>
                    <a:satOff val="0"/>
                    <a:lumOff val="0"/>
                    <a:alphaOff val="0"/>
                  </a:schemeClr>
                </a:solidFill>
                <a:latin typeface="+mn-lt"/>
                <a:ea typeface="+mn-ea"/>
                <a:cs typeface="+mn-cs"/>
              </a:defRPr>
            </a:lvl7pPr>
            <a:lvl8pPr marL="3200400" algn="l" defTabSz="914400" rtl="0" eaLnBrk="1" latinLnBrk="0" hangingPunct="1">
              <a:defRPr sz="1800" kern="1200">
                <a:solidFill>
                  <a:schemeClr val="dk1">
                    <a:hueOff val="0"/>
                    <a:satOff val="0"/>
                    <a:lumOff val="0"/>
                    <a:alphaOff val="0"/>
                  </a:schemeClr>
                </a:solidFill>
                <a:latin typeface="+mn-lt"/>
                <a:ea typeface="+mn-ea"/>
                <a:cs typeface="+mn-cs"/>
              </a:defRPr>
            </a:lvl8pPr>
            <a:lvl9pPr marL="3657600" algn="l" defTabSz="914400" rtl="0" eaLnBrk="1" latinLnBrk="0" hangingPunct="1">
              <a:defRPr sz="1800" kern="1200">
                <a:solidFill>
                  <a:schemeClr val="dk1">
                    <a:hueOff val="0"/>
                    <a:satOff val="0"/>
                    <a:lumOff val="0"/>
                    <a:alphaOff val="0"/>
                  </a:schemeClr>
                </a:solidFill>
                <a:latin typeface="+mn-lt"/>
                <a:ea typeface="+mn-ea"/>
                <a:cs typeface="+mn-cs"/>
              </a:defRPr>
            </a:lvl9pPr>
          </a:lstStyle>
          <a:p>
            <a:pPr algn="ctr"/>
            <a:r>
              <a:rPr lang="en-CA" sz="1600" b="1" dirty="0" smtClean="0">
                <a:solidFill>
                  <a:srgbClr val="A24130"/>
                </a:solidFill>
              </a:rPr>
              <a:t>5</a:t>
            </a:r>
            <a:endParaRPr lang="en-CA" sz="1600" b="1" dirty="0">
              <a:solidFill>
                <a:srgbClr val="A24130"/>
              </a:solidFill>
            </a:endParaRPr>
          </a:p>
        </p:txBody>
      </p:sp>
      <p:sp>
        <p:nvSpPr>
          <p:cNvPr id="17" name="Oval 16"/>
          <p:cNvSpPr/>
          <p:nvPr/>
        </p:nvSpPr>
        <p:spPr>
          <a:xfrm>
            <a:off x="5726120" y="5022230"/>
            <a:ext cx="236185" cy="236261"/>
          </a:xfrm>
          <a:prstGeom prst="ellipse">
            <a:avLst/>
          </a:prstGeom>
          <a:solidFill>
            <a:schemeClr val="bg1"/>
          </a:solidFill>
          <a:ln>
            <a:noFill/>
          </a:ln>
        </p:spPr>
        <p:style>
          <a:lnRef idx="2">
            <a:schemeClr val="accent2">
              <a:shade val="80000"/>
              <a:hueOff val="0"/>
              <a:satOff val="0"/>
              <a:lumOff val="0"/>
              <a:alphaOff val="0"/>
            </a:schemeClr>
          </a:lnRef>
          <a:fillRef idx="1">
            <a:schemeClr val="lt1">
              <a:hueOff val="0"/>
              <a:satOff val="0"/>
              <a:lumOff val="0"/>
              <a:alphaOff val="0"/>
            </a:schemeClr>
          </a:fillRef>
          <a:effectRef idx="0">
            <a:schemeClr val="lt1">
              <a:hueOff val="0"/>
              <a:satOff val="0"/>
              <a:lumOff val="0"/>
              <a:alphaOff val="0"/>
            </a:schemeClr>
          </a:effectRef>
          <a:fontRef idx="minor">
            <a:schemeClr val="dk1">
              <a:hueOff val="0"/>
              <a:satOff val="0"/>
              <a:lumOff val="0"/>
              <a:alphaOff val="0"/>
            </a:schemeClr>
          </a:fontRef>
        </p:style>
        <p:txBody>
          <a:bodyPr anchor="ctr"/>
          <a:lstStyle>
            <a:defPPr>
              <a:defRPr lang="en-US"/>
            </a:defPPr>
            <a:lvl1pPr marL="0" algn="l" defTabSz="914400" rtl="0" eaLnBrk="1" latinLnBrk="0" hangingPunct="1">
              <a:defRPr sz="1800" kern="1200">
                <a:solidFill>
                  <a:schemeClr val="dk1">
                    <a:hueOff val="0"/>
                    <a:satOff val="0"/>
                    <a:lumOff val="0"/>
                    <a:alphaOff val="0"/>
                  </a:schemeClr>
                </a:solidFill>
                <a:latin typeface="+mn-lt"/>
                <a:ea typeface="+mn-ea"/>
                <a:cs typeface="+mn-cs"/>
              </a:defRPr>
            </a:lvl1pPr>
            <a:lvl2pPr marL="457200" algn="l" defTabSz="914400" rtl="0" eaLnBrk="1" latinLnBrk="0" hangingPunct="1">
              <a:defRPr sz="1800" kern="1200">
                <a:solidFill>
                  <a:schemeClr val="dk1">
                    <a:hueOff val="0"/>
                    <a:satOff val="0"/>
                    <a:lumOff val="0"/>
                    <a:alphaOff val="0"/>
                  </a:schemeClr>
                </a:solidFill>
                <a:latin typeface="+mn-lt"/>
                <a:ea typeface="+mn-ea"/>
                <a:cs typeface="+mn-cs"/>
              </a:defRPr>
            </a:lvl2pPr>
            <a:lvl3pPr marL="914400" algn="l" defTabSz="914400" rtl="0" eaLnBrk="1" latinLnBrk="0" hangingPunct="1">
              <a:defRPr sz="1800" kern="1200">
                <a:solidFill>
                  <a:schemeClr val="dk1">
                    <a:hueOff val="0"/>
                    <a:satOff val="0"/>
                    <a:lumOff val="0"/>
                    <a:alphaOff val="0"/>
                  </a:schemeClr>
                </a:solidFill>
                <a:latin typeface="+mn-lt"/>
                <a:ea typeface="+mn-ea"/>
                <a:cs typeface="+mn-cs"/>
              </a:defRPr>
            </a:lvl3pPr>
            <a:lvl4pPr marL="1371600" algn="l" defTabSz="914400" rtl="0" eaLnBrk="1" latinLnBrk="0" hangingPunct="1">
              <a:defRPr sz="1800" kern="1200">
                <a:solidFill>
                  <a:schemeClr val="dk1">
                    <a:hueOff val="0"/>
                    <a:satOff val="0"/>
                    <a:lumOff val="0"/>
                    <a:alphaOff val="0"/>
                  </a:schemeClr>
                </a:solidFill>
                <a:latin typeface="+mn-lt"/>
                <a:ea typeface="+mn-ea"/>
                <a:cs typeface="+mn-cs"/>
              </a:defRPr>
            </a:lvl4pPr>
            <a:lvl5pPr marL="1828800" algn="l" defTabSz="914400" rtl="0" eaLnBrk="1" latinLnBrk="0" hangingPunct="1">
              <a:defRPr sz="1800" kern="1200">
                <a:solidFill>
                  <a:schemeClr val="dk1">
                    <a:hueOff val="0"/>
                    <a:satOff val="0"/>
                    <a:lumOff val="0"/>
                    <a:alphaOff val="0"/>
                  </a:schemeClr>
                </a:solidFill>
                <a:latin typeface="+mn-lt"/>
                <a:ea typeface="+mn-ea"/>
                <a:cs typeface="+mn-cs"/>
              </a:defRPr>
            </a:lvl5pPr>
            <a:lvl6pPr marL="2286000" algn="l" defTabSz="914400" rtl="0" eaLnBrk="1" latinLnBrk="0" hangingPunct="1">
              <a:defRPr sz="1800" kern="1200">
                <a:solidFill>
                  <a:schemeClr val="dk1">
                    <a:hueOff val="0"/>
                    <a:satOff val="0"/>
                    <a:lumOff val="0"/>
                    <a:alphaOff val="0"/>
                  </a:schemeClr>
                </a:solidFill>
                <a:latin typeface="+mn-lt"/>
                <a:ea typeface="+mn-ea"/>
                <a:cs typeface="+mn-cs"/>
              </a:defRPr>
            </a:lvl6pPr>
            <a:lvl7pPr marL="2743200" algn="l" defTabSz="914400" rtl="0" eaLnBrk="1" latinLnBrk="0" hangingPunct="1">
              <a:defRPr sz="1800" kern="1200">
                <a:solidFill>
                  <a:schemeClr val="dk1">
                    <a:hueOff val="0"/>
                    <a:satOff val="0"/>
                    <a:lumOff val="0"/>
                    <a:alphaOff val="0"/>
                  </a:schemeClr>
                </a:solidFill>
                <a:latin typeface="+mn-lt"/>
                <a:ea typeface="+mn-ea"/>
                <a:cs typeface="+mn-cs"/>
              </a:defRPr>
            </a:lvl7pPr>
            <a:lvl8pPr marL="3200400" algn="l" defTabSz="914400" rtl="0" eaLnBrk="1" latinLnBrk="0" hangingPunct="1">
              <a:defRPr sz="1800" kern="1200">
                <a:solidFill>
                  <a:schemeClr val="dk1">
                    <a:hueOff val="0"/>
                    <a:satOff val="0"/>
                    <a:lumOff val="0"/>
                    <a:alphaOff val="0"/>
                  </a:schemeClr>
                </a:solidFill>
                <a:latin typeface="+mn-lt"/>
                <a:ea typeface="+mn-ea"/>
                <a:cs typeface="+mn-cs"/>
              </a:defRPr>
            </a:lvl8pPr>
            <a:lvl9pPr marL="3657600" algn="l" defTabSz="914400" rtl="0" eaLnBrk="1" latinLnBrk="0" hangingPunct="1">
              <a:defRPr sz="1800" kern="1200">
                <a:solidFill>
                  <a:schemeClr val="dk1">
                    <a:hueOff val="0"/>
                    <a:satOff val="0"/>
                    <a:lumOff val="0"/>
                    <a:alphaOff val="0"/>
                  </a:schemeClr>
                </a:solidFill>
                <a:latin typeface="+mn-lt"/>
                <a:ea typeface="+mn-ea"/>
                <a:cs typeface="+mn-cs"/>
              </a:defRPr>
            </a:lvl9pPr>
          </a:lstStyle>
          <a:p>
            <a:pPr algn="ctr"/>
            <a:r>
              <a:rPr lang="en-CA" sz="1600" b="1" dirty="0" smtClean="0">
                <a:solidFill>
                  <a:srgbClr val="A24130"/>
                </a:solidFill>
              </a:rPr>
              <a:t>6</a:t>
            </a:r>
            <a:endParaRPr lang="en-CA" sz="1600" b="1" dirty="0">
              <a:solidFill>
                <a:srgbClr val="A24130"/>
              </a:solidFill>
            </a:endParaRPr>
          </a:p>
        </p:txBody>
      </p:sp>
      <p:sp>
        <p:nvSpPr>
          <p:cNvPr id="19" name="Rectangle 18"/>
          <p:cNvSpPr/>
          <p:nvPr/>
        </p:nvSpPr>
        <p:spPr>
          <a:xfrm>
            <a:off x="5961193" y="2511511"/>
            <a:ext cx="3011228" cy="2893100"/>
          </a:xfrm>
          <a:prstGeom prst="rect">
            <a:avLst/>
          </a:prstGeom>
        </p:spPr>
        <p:txBody>
          <a:bodyPr wrap="square">
            <a:spAutoFit/>
          </a:bodyPr>
          <a:lstStyle/>
          <a:p>
            <a:r>
              <a:rPr lang="en-CA" sz="1300" dirty="0">
                <a:solidFill>
                  <a:srgbClr val="243F54"/>
                </a:solidFill>
              </a:rPr>
              <a:t>Understanding strategic business </a:t>
            </a:r>
            <a:r>
              <a:rPr lang="en-CA" sz="1300" dirty="0" smtClean="0">
                <a:solidFill>
                  <a:srgbClr val="243F54"/>
                </a:solidFill>
              </a:rPr>
              <a:t>priorities</a:t>
            </a:r>
          </a:p>
          <a:p>
            <a:endParaRPr lang="en-CA" sz="1300" dirty="0">
              <a:solidFill>
                <a:srgbClr val="243F54"/>
              </a:solidFill>
            </a:endParaRPr>
          </a:p>
          <a:p>
            <a:r>
              <a:rPr lang="en-CA" sz="1300" dirty="0">
                <a:solidFill>
                  <a:srgbClr val="243F54"/>
                </a:solidFill>
              </a:rPr>
              <a:t>Influence with </a:t>
            </a:r>
            <a:r>
              <a:rPr lang="en-CA" sz="1300" dirty="0" smtClean="0">
                <a:solidFill>
                  <a:srgbClr val="243F54"/>
                </a:solidFill>
              </a:rPr>
              <a:t>internal stakeholders</a:t>
            </a:r>
          </a:p>
          <a:p>
            <a:endParaRPr lang="en-CA" sz="1300" dirty="0" smtClean="0">
              <a:solidFill>
                <a:srgbClr val="243F54"/>
              </a:solidFill>
            </a:endParaRPr>
          </a:p>
          <a:p>
            <a:r>
              <a:rPr lang="en-CA" sz="1300" dirty="0" smtClean="0">
                <a:solidFill>
                  <a:srgbClr val="243F54"/>
                </a:solidFill>
              </a:rPr>
              <a:t>Technology </a:t>
            </a:r>
            <a:r>
              <a:rPr lang="en-CA" sz="1300" dirty="0">
                <a:solidFill>
                  <a:srgbClr val="243F54"/>
                </a:solidFill>
              </a:rPr>
              <a:t>vision and leadership</a:t>
            </a:r>
          </a:p>
          <a:p>
            <a:endParaRPr lang="en-CA" sz="1300" dirty="0" smtClean="0">
              <a:solidFill>
                <a:srgbClr val="243F54"/>
              </a:solidFill>
            </a:endParaRPr>
          </a:p>
          <a:p>
            <a:r>
              <a:rPr lang="en-CA" sz="1300" dirty="0" smtClean="0">
                <a:solidFill>
                  <a:srgbClr val="243F54"/>
                </a:solidFill>
              </a:rPr>
              <a:t>Ability </a:t>
            </a:r>
            <a:r>
              <a:rPr lang="en-CA" sz="1300" dirty="0">
                <a:solidFill>
                  <a:srgbClr val="243F54"/>
                </a:solidFill>
              </a:rPr>
              <a:t>to lead fast-changing complex </a:t>
            </a:r>
            <a:r>
              <a:rPr lang="en-CA" sz="1300" dirty="0" smtClean="0">
                <a:solidFill>
                  <a:srgbClr val="243F54"/>
                </a:solidFill>
              </a:rPr>
              <a:t>environments</a:t>
            </a:r>
          </a:p>
          <a:p>
            <a:endParaRPr lang="en-CA" sz="1300" dirty="0">
              <a:solidFill>
                <a:srgbClr val="243F54"/>
              </a:solidFill>
            </a:endParaRPr>
          </a:p>
          <a:p>
            <a:r>
              <a:rPr lang="en-CA" sz="1300" dirty="0">
                <a:solidFill>
                  <a:srgbClr val="243F54"/>
                </a:solidFill>
              </a:rPr>
              <a:t>Communication skills</a:t>
            </a:r>
          </a:p>
          <a:p>
            <a:endParaRPr lang="en-CA" sz="1300" dirty="0" smtClean="0">
              <a:solidFill>
                <a:srgbClr val="243F54"/>
              </a:solidFill>
            </a:endParaRPr>
          </a:p>
          <a:p>
            <a:endParaRPr lang="en-CA" sz="800" dirty="0" smtClean="0">
              <a:solidFill>
                <a:srgbClr val="243F54"/>
              </a:solidFill>
            </a:endParaRPr>
          </a:p>
          <a:p>
            <a:r>
              <a:rPr lang="en-CA" sz="1300" dirty="0" smtClean="0">
                <a:solidFill>
                  <a:srgbClr val="243F54"/>
                </a:solidFill>
              </a:rPr>
              <a:t>Talent </a:t>
            </a:r>
            <a:r>
              <a:rPr lang="en-CA" sz="1300" dirty="0">
                <a:solidFill>
                  <a:srgbClr val="243F54"/>
                </a:solidFill>
              </a:rPr>
              <a:t>management</a:t>
            </a:r>
          </a:p>
        </p:txBody>
      </p:sp>
      <p:sp>
        <p:nvSpPr>
          <p:cNvPr id="21" name="TextBox 34"/>
          <p:cNvSpPr txBox="1"/>
          <p:nvPr/>
        </p:nvSpPr>
        <p:spPr>
          <a:xfrm>
            <a:off x="5527660" y="1683030"/>
            <a:ext cx="3444761" cy="307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a:solidFill>
                  <a:schemeClr val="bg1">
                    <a:lumMod val="50000"/>
                  </a:schemeClr>
                </a:solidFill>
              </a:rPr>
              <a:t>Top 6 CIO job competencies </a:t>
            </a:r>
            <a:r>
              <a:rPr lang="en-US" sz="1400" b="1" dirty="0" smtClean="0">
                <a:solidFill>
                  <a:schemeClr val="bg1">
                    <a:lumMod val="50000"/>
                  </a:schemeClr>
                </a:solidFill>
              </a:rPr>
              <a:t>required</a:t>
            </a:r>
            <a:endParaRPr lang="en-US" sz="1400" b="1" dirty="0">
              <a:solidFill>
                <a:schemeClr val="bg1">
                  <a:lumMod val="50000"/>
                </a:schemeClr>
              </a:solidFill>
            </a:endParaRPr>
          </a:p>
        </p:txBody>
      </p:sp>
      <p:sp>
        <p:nvSpPr>
          <p:cNvPr id="22" name="Chevron 21"/>
          <p:cNvSpPr/>
          <p:nvPr/>
        </p:nvSpPr>
        <p:spPr>
          <a:xfrm>
            <a:off x="5334922" y="1601471"/>
            <a:ext cx="175600" cy="360040"/>
          </a:xfrm>
          <a:prstGeom prst="chevron">
            <a:avLst/>
          </a:prstGeom>
          <a:solidFill>
            <a:srgbClr val="CBDB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D9A210"/>
              </a:solidFill>
            </a:endParaRPr>
          </a:p>
        </p:txBody>
      </p:sp>
      <p:sp>
        <p:nvSpPr>
          <p:cNvPr id="8" name="TextBox 7"/>
          <p:cNvSpPr txBox="1"/>
          <p:nvPr/>
        </p:nvSpPr>
        <p:spPr>
          <a:xfrm>
            <a:off x="5642013" y="5925315"/>
            <a:ext cx="3235286" cy="246221"/>
          </a:xfrm>
          <a:prstGeom prst="rect">
            <a:avLst/>
          </a:prstGeom>
        </p:spPr>
        <p:txBody>
          <a:bodyPr wrap="square" rtlCol="0">
            <a:spAutoFit/>
          </a:bodyPr>
          <a:lstStyle/>
          <a:p>
            <a:r>
              <a:rPr lang="en-CA" sz="1000" dirty="0" smtClean="0"/>
              <a:t>Source: Deloitte 2015 CIO Survey </a:t>
            </a:r>
          </a:p>
        </p:txBody>
      </p:sp>
    </p:spTree>
    <p:extLst>
      <p:ext uri="{BB962C8B-B14F-4D97-AF65-F5344CB8AC3E}">
        <p14:creationId xmlns:p14="http://schemas.microsoft.com/office/powerpoint/2010/main" val="20784716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p:nvPr/>
        </p:nvSpPr>
        <p:spPr>
          <a:xfrm>
            <a:off x="257173" y="1133474"/>
            <a:ext cx="8633005" cy="1017297"/>
          </a:xfrm>
          <a:prstGeom prst="rect">
            <a:avLst/>
          </a:prstGeom>
          <a:solidFill>
            <a:srgbClr val="CBDB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 name="Title 1"/>
          <p:cNvSpPr>
            <a:spLocks noGrp="1"/>
          </p:cNvSpPr>
          <p:nvPr>
            <p:ph type="title"/>
          </p:nvPr>
        </p:nvSpPr>
        <p:spPr/>
        <p:txBody>
          <a:bodyPr/>
          <a:lstStyle/>
          <a:p>
            <a:r>
              <a:rPr lang="en-CA" dirty="0"/>
              <a:t>Manage </a:t>
            </a:r>
            <a:r>
              <a:rPr lang="en-CA" dirty="0" smtClean="0"/>
              <a:t>the service portfolio to </a:t>
            </a:r>
            <a:r>
              <a:rPr lang="en-CA" dirty="0"/>
              <a:t>effectively make decisions, prove </a:t>
            </a:r>
            <a:r>
              <a:rPr lang="en-CA" dirty="0" smtClean="0"/>
              <a:t>success, </a:t>
            </a:r>
            <a:r>
              <a:rPr lang="en-CA" dirty="0"/>
              <a:t>and analyze challenges</a:t>
            </a:r>
          </a:p>
        </p:txBody>
      </p:sp>
      <p:sp>
        <p:nvSpPr>
          <p:cNvPr id="4" name="Rectangle 3"/>
          <p:cNvSpPr/>
          <p:nvPr/>
        </p:nvSpPr>
        <p:spPr>
          <a:xfrm>
            <a:off x="257173" y="1365160"/>
            <a:ext cx="8620125" cy="2200602"/>
          </a:xfrm>
          <a:prstGeom prst="rect">
            <a:avLst/>
          </a:prstGeom>
        </p:spPr>
        <p:txBody>
          <a:bodyPr wrap="square">
            <a:spAutoFit/>
          </a:bodyPr>
          <a:lstStyle/>
          <a:p>
            <a:r>
              <a:rPr lang="en-CA" b="1" dirty="0">
                <a:solidFill>
                  <a:schemeClr val="bg1"/>
                </a:solidFill>
                <a:latin typeface="cronos-pro"/>
              </a:rPr>
              <a:t>Despite a global IT spend of over $4 </a:t>
            </a:r>
            <a:r>
              <a:rPr lang="en-CA" b="1" dirty="0" smtClean="0">
                <a:solidFill>
                  <a:schemeClr val="bg1"/>
                </a:solidFill>
                <a:latin typeface="cronos-pro"/>
              </a:rPr>
              <a:t>trillion</a:t>
            </a:r>
            <a:r>
              <a:rPr lang="en-CA" b="1" dirty="0">
                <a:solidFill>
                  <a:schemeClr val="bg1"/>
                </a:solidFill>
                <a:latin typeface="cronos-pro"/>
              </a:rPr>
              <a:t>, 67%</a:t>
            </a:r>
            <a:r>
              <a:rPr lang="en-CA" dirty="0">
                <a:solidFill>
                  <a:srgbClr val="333333"/>
                </a:solidFill>
                <a:latin typeface="cronos-pro"/>
              </a:rPr>
              <a:t> </a:t>
            </a:r>
            <a:r>
              <a:rPr lang="en-CA" b="1" dirty="0">
                <a:solidFill>
                  <a:schemeClr val="bg1"/>
                </a:solidFill>
                <a:latin typeface="cronos-pro"/>
              </a:rPr>
              <a:t>of CEOs </a:t>
            </a:r>
            <a:r>
              <a:rPr lang="en-CA" b="1" dirty="0" smtClean="0">
                <a:solidFill>
                  <a:schemeClr val="bg1"/>
                </a:solidFill>
                <a:latin typeface="cronos-pro"/>
              </a:rPr>
              <a:t>and </a:t>
            </a:r>
            <a:r>
              <a:rPr lang="en-CA" b="1" dirty="0">
                <a:solidFill>
                  <a:schemeClr val="bg1"/>
                </a:solidFill>
                <a:latin typeface="cronos-pro"/>
              </a:rPr>
              <a:t>CIOs are misaligned on how IT </a:t>
            </a:r>
            <a:r>
              <a:rPr lang="en-CA" b="1" dirty="0" smtClean="0">
                <a:solidFill>
                  <a:schemeClr val="bg1"/>
                </a:solidFill>
                <a:latin typeface="cronos-pro"/>
              </a:rPr>
              <a:t>should enable </a:t>
            </a:r>
            <a:r>
              <a:rPr lang="en-CA" b="1" dirty="0">
                <a:solidFill>
                  <a:schemeClr val="bg1"/>
                </a:solidFill>
                <a:latin typeface="cronos-pro"/>
              </a:rPr>
              <a:t>the business. </a:t>
            </a:r>
          </a:p>
          <a:p>
            <a:endParaRPr lang="en-CA" dirty="0">
              <a:solidFill>
                <a:srgbClr val="333333"/>
              </a:solidFill>
              <a:latin typeface="cronos-pro"/>
            </a:endParaRPr>
          </a:p>
          <a:p>
            <a:r>
              <a:rPr lang="en-CA" sz="1400" dirty="0">
                <a:solidFill>
                  <a:srgbClr val="333333"/>
                </a:solidFill>
                <a:latin typeface="cronos-pro"/>
              </a:rPr>
              <a:t>With the dramatic increase in digital technology </a:t>
            </a:r>
            <a:r>
              <a:rPr lang="en-CA" sz="1400" dirty="0" smtClean="0">
                <a:solidFill>
                  <a:srgbClr val="333333"/>
                </a:solidFill>
                <a:latin typeface="cronos-pro"/>
              </a:rPr>
              <a:t>and business’ </a:t>
            </a:r>
            <a:r>
              <a:rPr lang="en-CA" sz="1400" dirty="0">
                <a:solidFill>
                  <a:srgbClr val="333333"/>
                </a:solidFill>
                <a:latin typeface="cronos-pro"/>
              </a:rPr>
              <a:t>appetite to </a:t>
            </a:r>
            <a:r>
              <a:rPr lang="en-CA" sz="1400" dirty="0" smtClean="0">
                <a:solidFill>
                  <a:srgbClr val="333333"/>
                </a:solidFill>
                <a:latin typeface="cronos-pro"/>
              </a:rPr>
              <a:t>use new technologies to enable </a:t>
            </a:r>
            <a:r>
              <a:rPr lang="en-CA" sz="1400" dirty="0">
                <a:solidFill>
                  <a:srgbClr val="333333"/>
                </a:solidFill>
                <a:latin typeface="cronos-pro"/>
              </a:rPr>
              <a:t>their own </a:t>
            </a:r>
            <a:r>
              <a:rPr lang="en-CA" sz="1400" dirty="0" smtClean="0">
                <a:solidFill>
                  <a:srgbClr val="333333"/>
                </a:solidFill>
                <a:latin typeface="cronos-pro"/>
              </a:rPr>
              <a:t>innovations, </a:t>
            </a:r>
            <a:r>
              <a:rPr lang="en-CA" sz="1400" dirty="0">
                <a:solidFill>
                  <a:srgbClr val="333333"/>
                </a:solidFill>
                <a:latin typeface="cronos-pro"/>
              </a:rPr>
              <a:t>CIOs are challenged with the need to rapidly understand business inputs, </a:t>
            </a:r>
            <a:r>
              <a:rPr lang="en-CA" sz="1400" dirty="0" smtClean="0">
                <a:solidFill>
                  <a:srgbClr val="333333"/>
                </a:solidFill>
                <a:latin typeface="cronos-pro"/>
              </a:rPr>
              <a:t>improve stakeholder </a:t>
            </a:r>
            <a:r>
              <a:rPr lang="en-CA" sz="1400" dirty="0">
                <a:solidFill>
                  <a:srgbClr val="333333"/>
                </a:solidFill>
                <a:latin typeface="cronos-pro"/>
              </a:rPr>
              <a:t>satisfaction, and </a:t>
            </a:r>
            <a:r>
              <a:rPr lang="en-CA" sz="1400" dirty="0" smtClean="0">
                <a:solidFill>
                  <a:srgbClr val="333333"/>
                </a:solidFill>
                <a:latin typeface="cronos-pro"/>
              </a:rPr>
              <a:t>assess </a:t>
            </a:r>
            <a:r>
              <a:rPr lang="en-CA" sz="1400" dirty="0">
                <a:solidFill>
                  <a:srgbClr val="333333"/>
                </a:solidFill>
                <a:latin typeface="cronos-pro"/>
              </a:rPr>
              <a:t>their own </a:t>
            </a:r>
            <a:r>
              <a:rPr lang="en-CA" sz="1400" dirty="0" smtClean="0">
                <a:solidFill>
                  <a:srgbClr val="333333"/>
                </a:solidFill>
                <a:latin typeface="cronos-pro"/>
              </a:rPr>
              <a:t>teams’ </a:t>
            </a:r>
            <a:r>
              <a:rPr lang="en-CA" sz="1400" dirty="0">
                <a:solidFill>
                  <a:srgbClr val="333333"/>
                </a:solidFill>
                <a:latin typeface="cronos-pro"/>
              </a:rPr>
              <a:t>internal capabilities. </a:t>
            </a:r>
          </a:p>
          <a:p>
            <a:endParaRPr lang="en-CA" sz="1100" dirty="0">
              <a:solidFill>
                <a:srgbClr val="333333"/>
              </a:solidFill>
              <a:latin typeface="cronos-pro"/>
            </a:endParaRPr>
          </a:p>
          <a:p>
            <a:pPr algn="ctr"/>
            <a:r>
              <a:rPr lang="en-CA" sz="1500" b="1" dirty="0">
                <a:solidFill>
                  <a:srgbClr val="2576B7"/>
                </a:solidFill>
                <a:latin typeface="cronos-pro"/>
              </a:rPr>
              <a:t>A </a:t>
            </a:r>
            <a:r>
              <a:rPr lang="en-CA" sz="1500" b="1" dirty="0" smtClean="0">
                <a:solidFill>
                  <a:srgbClr val="2576B7"/>
                </a:solidFill>
                <a:latin typeface="cronos-pro"/>
              </a:rPr>
              <a:t>model </a:t>
            </a:r>
            <a:r>
              <a:rPr lang="en-CA" sz="1500" b="1" dirty="0">
                <a:solidFill>
                  <a:srgbClr val="2576B7"/>
                </a:solidFill>
                <a:latin typeface="cronos-pro"/>
              </a:rPr>
              <a:t>is needed to enable the CIO to rapidly make decisions, prove </a:t>
            </a:r>
            <a:r>
              <a:rPr lang="en-CA" sz="1500" b="1" dirty="0" smtClean="0">
                <a:solidFill>
                  <a:srgbClr val="2576B7"/>
                </a:solidFill>
                <a:latin typeface="cronos-pro"/>
              </a:rPr>
              <a:t>success, and identify opportunities and challenges. Service portfolio management is </a:t>
            </a:r>
            <a:r>
              <a:rPr lang="en-CA" sz="1500" b="1" dirty="0">
                <a:solidFill>
                  <a:srgbClr val="2576B7"/>
                </a:solidFill>
                <a:latin typeface="cronos-pro"/>
              </a:rPr>
              <a:t>that model. </a:t>
            </a:r>
            <a:endParaRPr lang="en-CA" sz="1500" b="1" dirty="0">
              <a:solidFill>
                <a:srgbClr val="2576B7"/>
              </a:solidFill>
            </a:endParaRPr>
          </a:p>
        </p:txBody>
      </p:sp>
      <p:graphicFrame>
        <p:nvGraphicFramePr>
          <p:cNvPr id="6" name="Chart 2"/>
          <p:cNvGraphicFramePr/>
          <p:nvPr>
            <p:extLst>
              <p:ext uri="{D42A27DB-BD31-4B8C-83A1-F6EECF244321}">
                <p14:modId xmlns:p14="http://schemas.microsoft.com/office/powerpoint/2010/main" val="1240654773"/>
              </p:ext>
            </p:extLst>
          </p:nvPr>
        </p:nvGraphicFramePr>
        <p:xfrm>
          <a:off x="868919" y="3678181"/>
          <a:ext cx="3445504" cy="317002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Chart 10"/>
          <p:cNvGraphicFramePr/>
          <p:nvPr>
            <p:extLst>
              <p:ext uri="{D42A27DB-BD31-4B8C-83A1-F6EECF244321}">
                <p14:modId xmlns:p14="http://schemas.microsoft.com/office/powerpoint/2010/main" val="3161859217"/>
              </p:ext>
            </p:extLst>
          </p:nvPr>
        </p:nvGraphicFramePr>
        <p:xfrm>
          <a:off x="4949375" y="3678181"/>
          <a:ext cx="3445504" cy="3170023"/>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11"/>
          <p:cNvSpPr txBox="1"/>
          <p:nvPr/>
        </p:nvSpPr>
        <p:spPr>
          <a:xfrm>
            <a:off x="3292057" y="5908047"/>
            <a:ext cx="3082816" cy="246221"/>
          </a:xfrm>
          <a:prstGeom prst="rect">
            <a:avLst/>
          </a:prstGeom>
        </p:spPr>
        <p:txBody>
          <a:bodyPr wrap="square" rtlCol="0">
            <a:spAutoFit/>
          </a:bodyPr>
          <a:lstStyle/>
          <a:p>
            <a:r>
              <a:rPr lang="en-CA" sz="1000" dirty="0" smtClean="0"/>
              <a:t>Source: Info-Tech’s CIO/CXO Alignment Diagnostic</a:t>
            </a:r>
          </a:p>
        </p:txBody>
      </p:sp>
    </p:spTree>
    <p:extLst>
      <p:ext uri="{BB962C8B-B14F-4D97-AF65-F5344CB8AC3E}">
        <p14:creationId xmlns:p14="http://schemas.microsoft.com/office/powerpoint/2010/main" val="37121218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Rectangle 3"/>
          <p:cNvSpPr/>
          <p:nvPr/>
        </p:nvSpPr>
        <p:spPr>
          <a:xfrm>
            <a:off x="257174" y="1105231"/>
            <a:ext cx="8625780" cy="5225328"/>
          </a:xfrm>
          <a:prstGeom prst="rect">
            <a:avLst/>
          </a:prstGeom>
          <a:solidFill>
            <a:schemeClr val="bg1">
              <a:lumMod val="95000"/>
            </a:schemeClr>
          </a:solidFill>
          <a:ln>
            <a:noFill/>
          </a:ln>
          <a:effectLst>
            <a:outerShdw blurRad="25400" dist="25400" dir="2700000" algn="t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273801" y="148102"/>
            <a:ext cx="8620125" cy="877887"/>
          </a:xfrm>
        </p:spPr>
        <p:txBody>
          <a:bodyPr/>
          <a:lstStyle/>
          <a:p>
            <a:r>
              <a:rPr lang="en-CA" dirty="0"/>
              <a:t>Enable agility and innovation in </a:t>
            </a:r>
            <a:r>
              <a:rPr lang="en-CA" dirty="0" smtClean="0"/>
              <a:t>the </a:t>
            </a:r>
            <a:r>
              <a:rPr lang="en-CA" dirty="0"/>
              <a:t>changing digital </a:t>
            </a:r>
            <a:r>
              <a:rPr lang="en-CA" dirty="0" smtClean="0"/>
              <a:t>environment by </a:t>
            </a:r>
            <a:r>
              <a:rPr lang="en-CA" dirty="0"/>
              <a:t>understanding </a:t>
            </a:r>
            <a:r>
              <a:rPr lang="en-CA" dirty="0" smtClean="0"/>
              <a:t>your </a:t>
            </a:r>
            <a:r>
              <a:rPr lang="en-CA" dirty="0"/>
              <a:t>service portfolio</a:t>
            </a:r>
            <a:endParaRPr lang="en-US" dirty="0"/>
          </a:p>
        </p:txBody>
      </p:sp>
      <p:sp>
        <p:nvSpPr>
          <p:cNvPr id="85" name="Rectangle 84"/>
          <p:cNvSpPr/>
          <p:nvPr/>
        </p:nvSpPr>
        <p:spPr>
          <a:xfrm>
            <a:off x="468846" y="3669910"/>
            <a:ext cx="1978594" cy="1831271"/>
          </a:xfrm>
          <a:prstGeom prst="rect">
            <a:avLst/>
          </a:prstGeom>
          <a:noFill/>
          <a:effectLst/>
        </p:spPr>
        <p:txBody>
          <a:bodyPr wrap="square" anchor="ctr">
            <a:spAutoFit/>
          </a:bodyPr>
          <a:lstStyle/>
          <a:p>
            <a:pPr>
              <a:spcBef>
                <a:spcPts val="1200"/>
              </a:spcBef>
              <a:spcAft>
                <a:spcPts val="600"/>
              </a:spcAft>
            </a:pPr>
            <a:r>
              <a:rPr lang="en-US" sz="1300" b="1" dirty="0" smtClean="0">
                <a:solidFill>
                  <a:schemeClr val="accent2"/>
                </a:solidFill>
              </a:rPr>
              <a:t>Framework</a:t>
            </a:r>
            <a:r>
              <a:rPr lang="en-US" sz="1200" b="1" dirty="0" smtClean="0">
                <a:solidFill>
                  <a:schemeClr val="accent2"/>
                </a:solidFill>
              </a:rPr>
              <a:t> </a:t>
            </a:r>
            <a:endParaRPr lang="en-US" sz="1200" b="1" dirty="0" smtClean="0">
              <a:solidFill>
                <a:schemeClr val="accent1"/>
              </a:solidFill>
            </a:endParaRPr>
          </a:p>
          <a:p>
            <a:r>
              <a:rPr lang="en-CA" sz="1200" dirty="0"/>
              <a:t>A consistent framework around value assessment allows for more rapid assessment of new and innovative ideas, accelerating the move from ideation to </a:t>
            </a:r>
            <a:r>
              <a:rPr lang="en-CA" sz="1200" dirty="0" smtClean="0"/>
              <a:t>development.</a:t>
            </a:r>
            <a:endParaRPr lang="en-CA" sz="1200" dirty="0"/>
          </a:p>
        </p:txBody>
      </p:sp>
      <p:sp>
        <p:nvSpPr>
          <p:cNvPr id="90" name="Rectangle 89"/>
          <p:cNvSpPr/>
          <p:nvPr/>
        </p:nvSpPr>
        <p:spPr>
          <a:xfrm>
            <a:off x="450743" y="1492531"/>
            <a:ext cx="1996697" cy="2031325"/>
          </a:xfrm>
          <a:prstGeom prst="rect">
            <a:avLst/>
          </a:prstGeom>
          <a:noFill/>
          <a:effectLst/>
        </p:spPr>
        <p:txBody>
          <a:bodyPr wrap="square" anchor="ctr">
            <a:spAutoFit/>
          </a:bodyPr>
          <a:lstStyle/>
          <a:p>
            <a:pPr>
              <a:spcBef>
                <a:spcPts val="1200"/>
              </a:spcBef>
              <a:spcAft>
                <a:spcPts val="600"/>
              </a:spcAft>
            </a:pPr>
            <a:r>
              <a:rPr lang="en-US" sz="1300" b="1" dirty="0" smtClean="0">
                <a:solidFill>
                  <a:schemeClr val="accent2"/>
                </a:solidFill>
              </a:rPr>
              <a:t>Alignment </a:t>
            </a:r>
            <a:endParaRPr lang="en-US" sz="1300" b="1" dirty="0" smtClean="0">
              <a:solidFill>
                <a:schemeClr val="accent1"/>
              </a:solidFill>
            </a:endParaRPr>
          </a:p>
          <a:p>
            <a:r>
              <a:rPr lang="en-CA" sz="1200" dirty="0"/>
              <a:t>Service alignment with business goals can identify critical business functions and outcomes that are under-served by current IT </a:t>
            </a:r>
            <a:r>
              <a:rPr lang="en-CA" sz="1200" dirty="0" smtClean="0"/>
              <a:t>services. This will highlight new opportunities and  improvement needs.</a:t>
            </a:r>
            <a:endParaRPr lang="en-CA" sz="1200" dirty="0"/>
          </a:p>
        </p:txBody>
      </p:sp>
      <p:sp>
        <p:nvSpPr>
          <p:cNvPr id="93" name="TextBox 92"/>
          <p:cNvSpPr txBox="1"/>
          <p:nvPr/>
        </p:nvSpPr>
        <p:spPr>
          <a:xfrm>
            <a:off x="2576731" y="4780521"/>
            <a:ext cx="4327088" cy="1215717"/>
          </a:xfrm>
          <a:prstGeom prst="rect">
            <a:avLst/>
          </a:prstGeom>
          <a:solidFill>
            <a:schemeClr val="bg1"/>
          </a:solidFill>
          <a:effectLst>
            <a:outerShdw blurRad="50800" dist="38100" dir="2700000" algn="tl" rotWithShape="0">
              <a:prstClr val="black">
                <a:alpha val="40000"/>
              </a:prstClr>
            </a:outerShdw>
          </a:effectLst>
        </p:spPr>
        <p:txBody>
          <a:bodyPr wrap="square" rtlCol="0" anchor="ctr">
            <a:spAutoFit/>
          </a:bodyPr>
          <a:lstStyle/>
          <a:p>
            <a:pPr algn="ctr">
              <a:spcBef>
                <a:spcPts val="1200"/>
              </a:spcBef>
              <a:spcAft>
                <a:spcPts val="600"/>
              </a:spcAft>
            </a:pPr>
            <a:r>
              <a:rPr lang="en-US" sz="1600" b="1" dirty="0" smtClean="0">
                <a:solidFill>
                  <a:srgbClr val="2576B7"/>
                </a:solidFill>
              </a:rPr>
              <a:t>Promote and Cultivate Innovation Through Service Portfolio Management </a:t>
            </a:r>
          </a:p>
          <a:p>
            <a:r>
              <a:rPr lang="en-CA" sz="1200" dirty="0"/>
              <a:t>Understanding the usage and active value of </a:t>
            </a:r>
            <a:r>
              <a:rPr lang="en-CA" sz="1200" dirty="0" smtClean="0"/>
              <a:t>services </a:t>
            </a:r>
            <a:r>
              <a:rPr lang="en-CA" sz="1200" dirty="0"/>
              <a:t>drives innovation when combined with </a:t>
            </a:r>
            <a:r>
              <a:rPr lang="en-CA" sz="1200" dirty="0" smtClean="0"/>
              <a:t>a dynamic understanding </a:t>
            </a:r>
            <a:r>
              <a:rPr lang="en-CA" sz="1200" dirty="0"/>
              <a:t>of your market </a:t>
            </a:r>
            <a:r>
              <a:rPr lang="en-CA" sz="1200" dirty="0" smtClean="0"/>
              <a:t>space.</a:t>
            </a:r>
            <a:endParaRPr lang="en-CA" sz="1200" dirty="0"/>
          </a:p>
        </p:txBody>
      </p:sp>
      <p:sp>
        <p:nvSpPr>
          <p:cNvPr id="154" name="Rectangle 153"/>
          <p:cNvSpPr/>
          <p:nvPr/>
        </p:nvSpPr>
        <p:spPr>
          <a:xfrm>
            <a:off x="6594808" y="2145572"/>
            <a:ext cx="2242410" cy="2400657"/>
          </a:xfrm>
          <a:prstGeom prst="rect">
            <a:avLst/>
          </a:prstGeom>
          <a:noFill/>
          <a:effectLst/>
        </p:spPr>
        <p:txBody>
          <a:bodyPr wrap="square" anchor="ctr">
            <a:spAutoFit/>
          </a:bodyPr>
          <a:lstStyle/>
          <a:p>
            <a:pPr>
              <a:spcBef>
                <a:spcPts val="1200"/>
              </a:spcBef>
              <a:spcAft>
                <a:spcPts val="600"/>
              </a:spcAft>
            </a:pPr>
            <a:r>
              <a:rPr lang="en-US" sz="1300" b="1" dirty="0" smtClean="0">
                <a:solidFill>
                  <a:schemeClr val="accent2"/>
                </a:solidFill>
              </a:rPr>
              <a:t>Structure </a:t>
            </a:r>
            <a:endParaRPr lang="en-US" sz="1300" b="1" dirty="0" smtClean="0">
              <a:solidFill>
                <a:schemeClr val="accent1"/>
              </a:solidFill>
            </a:endParaRPr>
          </a:p>
          <a:p>
            <a:r>
              <a:rPr lang="en-CA" sz="1200" dirty="0" smtClean="0"/>
              <a:t>It is critical to have a structure </a:t>
            </a:r>
            <a:r>
              <a:rPr lang="en-CA" sz="1200" dirty="0"/>
              <a:t>that </a:t>
            </a:r>
            <a:r>
              <a:rPr lang="en-CA" sz="1200" dirty="0" smtClean="0"/>
              <a:t>simplifies the ability to see the impact </a:t>
            </a:r>
            <a:r>
              <a:rPr lang="en-CA" sz="1200" dirty="0"/>
              <a:t>of emerging technologies </a:t>
            </a:r>
            <a:r>
              <a:rPr lang="en-CA" sz="1200" dirty="0" smtClean="0"/>
              <a:t>against </a:t>
            </a:r>
            <a:r>
              <a:rPr lang="en-CA" sz="1200" dirty="0"/>
              <a:t>existing </a:t>
            </a:r>
            <a:r>
              <a:rPr lang="en-CA" sz="1200" dirty="0" smtClean="0"/>
              <a:t>services and initiatives. </a:t>
            </a:r>
          </a:p>
          <a:p>
            <a:endParaRPr lang="en-CA" sz="1200" dirty="0" smtClean="0"/>
          </a:p>
          <a:p>
            <a:r>
              <a:rPr lang="en-CA" sz="1200" dirty="0" smtClean="0"/>
              <a:t>This enhances decision making and can reduce costs by re-prioritizing or eliminating planned service initiatives before they are launched</a:t>
            </a:r>
            <a:r>
              <a:rPr lang="en-US" sz="1200" dirty="0" smtClean="0"/>
              <a:t>.</a:t>
            </a:r>
            <a:endParaRPr lang="en-US" sz="12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268" name="Picture 26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05162" y="1508910"/>
            <a:ext cx="3084068" cy="3076636"/>
          </a:xfrm>
          <a:prstGeom prst="rect">
            <a:avLst/>
          </a:prstGeom>
        </p:spPr>
      </p:pic>
    </p:spTree>
    <p:extLst>
      <p:ext uri="{BB962C8B-B14F-4D97-AF65-F5344CB8AC3E}">
        <p14:creationId xmlns:p14="http://schemas.microsoft.com/office/powerpoint/2010/main" val="1443233061"/>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aa79565a41421d0e5a461827ab8a64c2a6dcf93"/>
  <p:tag name="ISPRING_RESOURCE_PATHS_HASH_2" val="b4f66ad4a07985a5d9c49e97317bbc23e3ea47f"/>
</p:tagLst>
</file>

<file path=ppt/theme/theme1.xml><?xml version="1.0" encoding="utf-8"?>
<a:theme xmlns:a="http://schemas.openxmlformats.org/drawingml/2006/main" name="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2.xml><?xml version="1.0" encoding="utf-8"?>
<a:theme xmlns:a="http://schemas.openxmlformats.org/drawingml/2006/main" name="4_Theme1">
  <a:themeElements>
    <a:clrScheme name="Harmony">
      <a:dk1>
        <a:srgbClr val="333333"/>
      </a:dk1>
      <a:lt1>
        <a:srgbClr val="FFFFFF"/>
      </a:lt1>
      <a:dk2>
        <a:srgbClr val="333333"/>
      </a:dk2>
      <a:lt2>
        <a:srgbClr val="FFFFFF"/>
      </a:lt2>
      <a:accent1>
        <a:srgbClr val="29475F"/>
      </a:accent1>
      <a:accent2>
        <a:srgbClr val="B0C534"/>
      </a:accent2>
      <a:accent3>
        <a:srgbClr val="96B8D2"/>
      </a:accent3>
      <a:accent4>
        <a:srgbClr val="FFFFFF"/>
      </a:accent4>
      <a:accent5>
        <a:srgbClr val="FFFFFF"/>
      </a:accent5>
      <a:accent6>
        <a:srgbClr val="FFFFFF"/>
      </a:accent6>
      <a:hlink>
        <a:srgbClr val="2576B7"/>
      </a:hlink>
      <a:folHlink>
        <a:srgbClr val="C77709"/>
      </a:folHlink>
    </a:clrScheme>
    <a:fontScheme name="InfoTech">
      <a:majorFont>
        <a:latin typeface="Georgia"/>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lstStyle>
        <a:defPPr>
          <a:defRPr b="1" i="1" dirty="0" smtClean="0"/>
        </a:defPPr>
      </a:lstStyle>
    </a:txDef>
  </a:objectDefaults>
  <a:extraClrSchemeLst/>
  <a:extLst>
    <a:ext uri="{05A4C25C-085E-4340-85A3-A5531E510DB2}">
      <thm15:themeFamily xmlns:thm15="http://schemas.microsoft.com/office/thememl/2012/main" name="Theme1" id="{EBFD412A-D0D7-4935-89A2-AA989FD4DBC8}" vid="{7B7BA5CB-5882-4576-92F3-CD74C431C82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4268</Words>
  <Application>Microsoft Office PowerPoint</Application>
  <PresentationFormat>On-screen Show (4:3)</PresentationFormat>
  <Paragraphs>465</Paragraphs>
  <Slides>28</Slides>
  <Notes>10</Notes>
  <HiddenSlides>0</HiddenSlides>
  <MMClips>0</MMClips>
  <ScaleCrop>false</ScaleCrop>
  <HeadingPairs>
    <vt:vector size="8" baseType="variant">
      <vt:variant>
        <vt:lpstr>Fonts Used</vt:lpstr>
      </vt:variant>
      <vt:variant>
        <vt:i4>14</vt:i4>
      </vt:variant>
      <vt:variant>
        <vt:lpstr>Theme</vt:lpstr>
      </vt:variant>
      <vt:variant>
        <vt:i4>2</vt:i4>
      </vt:variant>
      <vt:variant>
        <vt:lpstr>Slide Titles</vt:lpstr>
      </vt:variant>
      <vt:variant>
        <vt:i4>28</vt:i4>
      </vt:variant>
      <vt:variant>
        <vt:lpstr>Custom Shows</vt:lpstr>
      </vt:variant>
      <vt:variant>
        <vt:i4>1</vt:i4>
      </vt:variant>
    </vt:vector>
  </HeadingPairs>
  <TitlesOfParts>
    <vt:vector size="45" baseType="lpstr">
      <vt:lpstr>Arial</vt:lpstr>
      <vt:lpstr>Calibri</vt:lpstr>
      <vt:lpstr>cronos-pro</vt:lpstr>
      <vt:lpstr>Georgia</vt:lpstr>
      <vt:lpstr>Open Sans</vt:lpstr>
      <vt:lpstr>Roboto</vt:lpstr>
      <vt:lpstr>Roboto Black</vt:lpstr>
      <vt:lpstr>Roboto Light</vt:lpstr>
      <vt:lpstr>Roboto Regular</vt:lpstr>
      <vt:lpstr>Roboto Slab</vt:lpstr>
      <vt:lpstr>Roboto Slab Bold</vt:lpstr>
      <vt:lpstr>Symbol</vt:lpstr>
      <vt:lpstr>Times New Roman</vt:lpstr>
      <vt:lpstr>Wingdings</vt:lpstr>
      <vt:lpstr>Theme1</vt:lpstr>
      <vt:lpstr>4_Theme1</vt:lpstr>
      <vt:lpstr>PowerPoint Presentation</vt:lpstr>
      <vt:lpstr>Our understanding of the problem</vt:lpstr>
      <vt:lpstr>PowerPoint Presentation</vt:lpstr>
      <vt:lpstr>Executive summary</vt:lpstr>
      <vt:lpstr>PowerPoint Presentation</vt:lpstr>
      <vt:lpstr>Assess and articulate the value of a service</vt:lpstr>
      <vt:lpstr>Driving strategic business outcomes is the top priority for a CIO</vt:lpstr>
      <vt:lpstr>Manage the service portfolio to effectively make decisions, prove success, and analyze challenges</vt:lpstr>
      <vt:lpstr>Enable agility and innovation in the changing digital environment by understanding your service portfolio</vt:lpstr>
      <vt:lpstr>You must follow the path to strategic partnership and create new business value</vt:lpstr>
      <vt:lpstr>Managing IT to provide business value is a 21st century IT leadership imperative</vt:lpstr>
      <vt:lpstr>Enable significant improvement in business outcomes through service portfolio management </vt:lpstr>
      <vt:lpstr>Track and manage the entire lifecycle of services </vt:lpstr>
      <vt:lpstr>Service portfolio management is not project portfolio management, but they are related</vt:lpstr>
      <vt:lpstr>Service portfolio management is not project portfolio management; it encompasses project portfolio management</vt:lpstr>
      <vt:lpstr>Don’t let conventional wisdom become your roadblock</vt:lpstr>
      <vt:lpstr>Don’t let conventional wisdom become your roadblock</vt:lpstr>
      <vt:lpstr>Establish your credibility with the business before implementing service portfolio management</vt:lpstr>
      <vt:lpstr>Ensure your organizational structure and culture support service portfolio management </vt:lpstr>
      <vt:lpstr>PowerPoint Presentation</vt:lpstr>
      <vt:lpstr>Info-Tech’s service portfolio management approach aligns with COBIT 5</vt:lpstr>
      <vt:lpstr>Develop and act on relevant metrics for the service portfolio </vt:lpstr>
      <vt:lpstr>Develop and act on relevant metrics for the service portfolio </vt:lpstr>
      <vt:lpstr>PowerPoint Presentation</vt:lpstr>
      <vt:lpstr>Use these icons to help direct you as you navigate this research </vt:lpstr>
      <vt:lpstr>Info-Tech offers various levels of support to best suit your needs</vt:lpstr>
      <vt:lpstr>Lead Strategic Decision Making With Service Portfolio Management – project overview </vt:lpstr>
      <vt:lpstr>Workshop overview </vt:lpstr>
      <vt:lpstr>Custom Show 1</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2016-09-08T13:10:31Z</dcterms:created>
  <dcterms:modified xsi:type="dcterms:W3CDTF">2016-09-08T13:18:57Z</dcterms:modified>
</cp:coreProperties>
</file>