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</p:sldMasterIdLst>
  <p:notesMasterIdLst>
    <p:notesMasterId r:id="rId19"/>
  </p:notesMasterIdLst>
  <p:handoutMasterIdLst>
    <p:handoutMasterId r:id="rId20"/>
  </p:handoutMasterIdLst>
  <p:sldIdLst>
    <p:sldId id="772" r:id="rId2"/>
    <p:sldId id="485" r:id="rId3"/>
    <p:sldId id="403" r:id="rId4"/>
    <p:sldId id="399" r:id="rId5"/>
    <p:sldId id="695" r:id="rId6"/>
    <p:sldId id="705" r:id="rId7"/>
    <p:sldId id="698" r:id="rId8"/>
    <p:sldId id="692" r:id="rId9"/>
    <p:sldId id="757" r:id="rId10"/>
    <p:sldId id="700" r:id="rId11"/>
    <p:sldId id="767" r:id="rId12"/>
    <p:sldId id="769" r:id="rId13"/>
    <p:sldId id="410" r:id="rId14"/>
    <p:sldId id="771" r:id="rId15"/>
    <p:sldId id="411" r:id="rId16"/>
    <p:sldId id="413" r:id="rId17"/>
    <p:sldId id="773" r:id="rId18"/>
  </p:sldIdLst>
  <p:sldSz cx="9144000" cy="6858000" type="screen4x3"/>
  <p:notesSz cx="6950075" cy="9236075"/>
  <p:custShowLst>
    <p:custShow name="Custom Show 1" id="0">
      <p:sldLst/>
    </p:custShow>
  </p:custShow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" name="Author" initials="A" lastIdx="0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DD4"/>
    <a:srgbClr val="7F919F"/>
    <a:srgbClr val="E8C770"/>
    <a:srgbClr val="B0C534"/>
    <a:srgbClr val="66ADC1"/>
    <a:srgbClr val="29475F"/>
    <a:srgbClr val="FCFCFC"/>
    <a:srgbClr val="2B9E36"/>
    <a:srgbClr val="B23F00"/>
    <a:srgbClr val="82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27" autoAdjust="0"/>
    <p:restoredTop sz="89868" autoAdjust="0"/>
  </p:normalViewPr>
  <p:slideViewPr>
    <p:cSldViewPr snapToGrid="0">
      <p:cViewPr varScale="1">
        <p:scale>
          <a:sx n="88" d="100"/>
          <a:sy n="88" d="100"/>
        </p:scale>
        <p:origin x="2016" y="96"/>
      </p:cViewPr>
      <p:guideLst/>
    </p:cSldViewPr>
  </p:slideViewPr>
  <p:outlineViewPr>
    <p:cViewPr>
      <p:scale>
        <a:sx n="33" d="100"/>
        <a:sy n="33" d="100"/>
      </p:scale>
      <p:origin x="0" y="-350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924"/>
    </p:cViewPr>
  </p:sorter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52BD5-27AD-4FB2-83D9-95B882A3A2F3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B9669F1A-9DEF-426F-AFF8-94BA1CA16E33}">
      <dgm:prSet phldrT="[Text]"/>
      <dgm:spPr/>
      <dgm:t>
        <a:bodyPr/>
        <a:lstStyle/>
        <a:p>
          <a:r>
            <a:rPr lang="en-CA" smtClean="0"/>
            <a:t>On- Premises</a:t>
          </a:r>
          <a:endParaRPr lang="en-CA"/>
        </a:p>
      </dgm:t>
    </dgm:pt>
    <dgm:pt modelId="{ACDFA318-CC18-4E98-ACDF-B9A131848C8B}" type="parTrans" cxnId="{BBDEEA0F-F24C-4A6C-BA99-CDAE5C3D3988}">
      <dgm:prSet/>
      <dgm:spPr/>
      <dgm:t>
        <a:bodyPr/>
        <a:lstStyle/>
        <a:p>
          <a:endParaRPr lang="en-CA"/>
        </a:p>
      </dgm:t>
    </dgm:pt>
    <dgm:pt modelId="{2A20EF7B-75DB-4421-80F2-4EA99C22C95B}" type="sibTrans" cxnId="{BBDEEA0F-F24C-4A6C-BA99-CDAE5C3D3988}">
      <dgm:prSet/>
      <dgm:spPr/>
      <dgm:t>
        <a:bodyPr/>
        <a:lstStyle/>
        <a:p>
          <a:endParaRPr lang="en-CA"/>
        </a:p>
      </dgm:t>
    </dgm:pt>
    <dgm:pt modelId="{1C6B3DFF-D381-40A8-9424-47F3B3F3B769}">
      <dgm:prSet phldrT="[Text]"/>
      <dgm:spPr/>
      <dgm:t>
        <a:bodyPr/>
        <a:lstStyle/>
        <a:p>
          <a:r>
            <a:rPr lang="en-CA" smtClean="0"/>
            <a:t>Cloud</a:t>
          </a:r>
          <a:endParaRPr lang="en-CA"/>
        </a:p>
      </dgm:t>
    </dgm:pt>
    <dgm:pt modelId="{21F7574F-878E-4A95-9CF0-258194BC387B}" type="parTrans" cxnId="{92CB8077-BD07-4508-9927-630420064D94}">
      <dgm:prSet/>
      <dgm:spPr/>
      <dgm:t>
        <a:bodyPr/>
        <a:lstStyle/>
        <a:p>
          <a:endParaRPr lang="en-CA"/>
        </a:p>
      </dgm:t>
    </dgm:pt>
    <dgm:pt modelId="{CF885FD9-1646-47D5-83D3-AB10B84D51C5}" type="sibTrans" cxnId="{92CB8077-BD07-4508-9927-630420064D94}">
      <dgm:prSet/>
      <dgm:spPr/>
      <dgm:t>
        <a:bodyPr/>
        <a:lstStyle/>
        <a:p>
          <a:endParaRPr lang="en-CA"/>
        </a:p>
      </dgm:t>
    </dgm:pt>
    <dgm:pt modelId="{2C7AB228-1E65-4319-93E3-51F10D14FE35}">
      <dgm:prSet phldrT="[Text]"/>
      <dgm:spPr/>
      <dgm:t>
        <a:bodyPr/>
        <a:lstStyle/>
        <a:p>
          <a:r>
            <a:rPr lang="en-CA" smtClean="0"/>
            <a:t>Hosted</a:t>
          </a:r>
          <a:endParaRPr lang="en-CA"/>
        </a:p>
      </dgm:t>
    </dgm:pt>
    <dgm:pt modelId="{3FE417A9-5324-4DC4-96A6-C563F2E87170}" type="parTrans" cxnId="{3F31092B-566B-4E25-B0EB-2D70587A8BCB}">
      <dgm:prSet/>
      <dgm:spPr/>
      <dgm:t>
        <a:bodyPr/>
        <a:lstStyle/>
        <a:p>
          <a:endParaRPr lang="en-CA"/>
        </a:p>
      </dgm:t>
    </dgm:pt>
    <dgm:pt modelId="{AE3F10BA-B42A-4CE8-878B-446F06DC2B75}" type="sibTrans" cxnId="{3F31092B-566B-4E25-B0EB-2D70587A8BCB}">
      <dgm:prSet/>
      <dgm:spPr/>
      <dgm:t>
        <a:bodyPr/>
        <a:lstStyle/>
        <a:p>
          <a:endParaRPr lang="en-CA"/>
        </a:p>
      </dgm:t>
    </dgm:pt>
    <dgm:pt modelId="{3C9C7D31-70D6-41C9-AF5F-7D6F72FBE6D2}" type="pres">
      <dgm:prSet presAssocID="{73852BD5-27AD-4FB2-83D9-95B882A3A2F3}" presName="compositeShape" presStyleCnt="0">
        <dgm:presLayoutVars>
          <dgm:chMax val="7"/>
          <dgm:dir/>
          <dgm:resizeHandles val="exact"/>
        </dgm:presLayoutVars>
      </dgm:prSet>
      <dgm:spPr/>
    </dgm:pt>
    <dgm:pt modelId="{1148A83F-5400-4A1F-84E5-173828096AD7}" type="pres">
      <dgm:prSet presAssocID="{B9669F1A-9DEF-426F-AFF8-94BA1CA16E33}" presName="circ1" presStyleLbl="vennNode1" presStyleIdx="0" presStyleCnt="3"/>
      <dgm:spPr/>
      <dgm:t>
        <a:bodyPr/>
        <a:lstStyle/>
        <a:p>
          <a:endParaRPr lang="en-CA"/>
        </a:p>
      </dgm:t>
    </dgm:pt>
    <dgm:pt modelId="{EED4E183-E1CF-49C7-881C-98DE6E3264F4}" type="pres">
      <dgm:prSet presAssocID="{B9669F1A-9DEF-426F-AFF8-94BA1CA16E3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B34DE45-3716-459C-8670-F5B4E2E40A79}" type="pres">
      <dgm:prSet presAssocID="{1C6B3DFF-D381-40A8-9424-47F3B3F3B769}" presName="circ2" presStyleLbl="vennNode1" presStyleIdx="1" presStyleCnt="3" custLinFactNeighborX="526" custLinFactNeighborY="2319"/>
      <dgm:spPr/>
      <dgm:t>
        <a:bodyPr/>
        <a:lstStyle/>
        <a:p>
          <a:endParaRPr lang="en-CA"/>
        </a:p>
      </dgm:t>
    </dgm:pt>
    <dgm:pt modelId="{D76A0BC2-B1DA-4610-82BE-02F0959960E8}" type="pres">
      <dgm:prSet presAssocID="{1C6B3DFF-D381-40A8-9424-47F3B3F3B76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815236F-BE3F-42CD-B7CE-8F0F805E7265}" type="pres">
      <dgm:prSet presAssocID="{2C7AB228-1E65-4319-93E3-51F10D14FE35}" presName="circ3" presStyleLbl="vennNode1" presStyleIdx="2" presStyleCnt="3"/>
      <dgm:spPr/>
      <dgm:t>
        <a:bodyPr/>
        <a:lstStyle/>
        <a:p>
          <a:endParaRPr lang="en-CA"/>
        </a:p>
      </dgm:t>
    </dgm:pt>
    <dgm:pt modelId="{7A0A202A-345B-43C9-993D-C28B15018CF7}" type="pres">
      <dgm:prSet presAssocID="{2C7AB228-1E65-4319-93E3-51F10D14FE3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502CEE0-577C-40AD-987C-F5E9FEB25500}" type="presOf" srcId="{73852BD5-27AD-4FB2-83D9-95B882A3A2F3}" destId="{3C9C7D31-70D6-41C9-AF5F-7D6F72FBE6D2}" srcOrd="0" destOrd="0" presId="urn:microsoft.com/office/officeart/2005/8/layout/venn1"/>
    <dgm:cxn modelId="{BBDEEA0F-F24C-4A6C-BA99-CDAE5C3D3988}" srcId="{73852BD5-27AD-4FB2-83D9-95B882A3A2F3}" destId="{B9669F1A-9DEF-426F-AFF8-94BA1CA16E33}" srcOrd="0" destOrd="0" parTransId="{ACDFA318-CC18-4E98-ACDF-B9A131848C8B}" sibTransId="{2A20EF7B-75DB-4421-80F2-4EA99C22C95B}"/>
    <dgm:cxn modelId="{29869B76-803A-4203-99D0-733616FED309}" type="presOf" srcId="{1C6B3DFF-D381-40A8-9424-47F3B3F3B769}" destId="{CB34DE45-3716-459C-8670-F5B4E2E40A79}" srcOrd="0" destOrd="0" presId="urn:microsoft.com/office/officeart/2005/8/layout/venn1"/>
    <dgm:cxn modelId="{3F31092B-566B-4E25-B0EB-2D70587A8BCB}" srcId="{73852BD5-27AD-4FB2-83D9-95B882A3A2F3}" destId="{2C7AB228-1E65-4319-93E3-51F10D14FE35}" srcOrd="2" destOrd="0" parTransId="{3FE417A9-5324-4DC4-96A6-C563F2E87170}" sibTransId="{AE3F10BA-B42A-4CE8-878B-446F06DC2B75}"/>
    <dgm:cxn modelId="{061318AA-E702-47A9-AE15-B743DD7941E3}" type="presOf" srcId="{2C7AB228-1E65-4319-93E3-51F10D14FE35}" destId="{7A0A202A-345B-43C9-993D-C28B15018CF7}" srcOrd="1" destOrd="0" presId="urn:microsoft.com/office/officeart/2005/8/layout/venn1"/>
    <dgm:cxn modelId="{92CB8077-BD07-4508-9927-630420064D94}" srcId="{73852BD5-27AD-4FB2-83D9-95B882A3A2F3}" destId="{1C6B3DFF-D381-40A8-9424-47F3B3F3B769}" srcOrd="1" destOrd="0" parTransId="{21F7574F-878E-4A95-9CF0-258194BC387B}" sibTransId="{CF885FD9-1646-47D5-83D3-AB10B84D51C5}"/>
    <dgm:cxn modelId="{8E88FB8A-274B-4D0B-9A4D-3CF9DF2A428B}" type="presOf" srcId="{B9669F1A-9DEF-426F-AFF8-94BA1CA16E33}" destId="{1148A83F-5400-4A1F-84E5-173828096AD7}" srcOrd="0" destOrd="0" presId="urn:microsoft.com/office/officeart/2005/8/layout/venn1"/>
    <dgm:cxn modelId="{822283D5-AE4B-4CD6-BE8A-662F9A1AE25D}" type="presOf" srcId="{1C6B3DFF-D381-40A8-9424-47F3B3F3B769}" destId="{D76A0BC2-B1DA-4610-82BE-02F0959960E8}" srcOrd="1" destOrd="0" presId="urn:microsoft.com/office/officeart/2005/8/layout/venn1"/>
    <dgm:cxn modelId="{9D84A035-2640-4DFD-9816-56847B4957AA}" type="presOf" srcId="{B9669F1A-9DEF-426F-AFF8-94BA1CA16E33}" destId="{EED4E183-E1CF-49C7-881C-98DE6E3264F4}" srcOrd="1" destOrd="0" presId="urn:microsoft.com/office/officeart/2005/8/layout/venn1"/>
    <dgm:cxn modelId="{7C52ECE6-C04F-4262-BC3C-380523DA24DD}" type="presOf" srcId="{2C7AB228-1E65-4319-93E3-51F10D14FE35}" destId="{6815236F-BE3F-42CD-B7CE-8F0F805E7265}" srcOrd="0" destOrd="0" presId="urn:microsoft.com/office/officeart/2005/8/layout/venn1"/>
    <dgm:cxn modelId="{44384443-CF6B-4B8B-AFCA-50F0E9509C40}" type="presParOf" srcId="{3C9C7D31-70D6-41C9-AF5F-7D6F72FBE6D2}" destId="{1148A83F-5400-4A1F-84E5-173828096AD7}" srcOrd="0" destOrd="0" presId="urn:microsoft.com/office/officeart/2005/8/layout/venn1"/>
    <dgm:cxn modelId="{2C92440A-8155-41FD-BC78-62440706BE3E}" type="presParOf" srcId="{3C9C7D31-70D6-41C9-AF5F-7D6F72FBE6D2}" destId="{EED4E183-E1CF-49C7-881C-98DE6E3264F4}" srcOrd="1" destOrd="0" presId="urn:microsoft.com/office/officeart/2005/8/layout/venn1"/>
    <dgm:cxn modelId="{5F2061B5-CAB9-4CDA-B4A6-9423C1B57254}" type="presParOf" srcId="{3C9C7D31-70D6-41C9-AF5F-7D6F72FBE6D2}" destId="{CB34DE45-3716-459C-8670-F5B4E2E40A79}" srcOrd="2" destOrd="0" presId="urn:microsoft.com/office/officeart/2005/8/layout/venn1"/>
    <dgm:cxn modelId="{81DB07A9-A9DD-4635-901F-EB840ABB92BF}" type="presParOf" srcId="{3C9C7D31-70D6-41C9-AF5F-7D6F72FBE6D2}" destId="{D76A0BC2-B1DA-4610-82BE-02F0959960E8}" srcOrd="3" destOrd="0" presId="urn:microsoft.com/office/officeart/2005/8/layout/venn1"/>
    <dgm:cxn modelId="{D5DEB7AC-5E5F-4431-93C8-F04DE01D342D}" type="presParOf" srcId="{3C9C7D31-70D6-41C9-AF5F-7D6F72FBE6D2}" destId="{6815236F-BE3F-42CD-B7CE-8F0F805E7265}" srcOrd="4" destOrd="0" presId="urn:microsoft.com/office/officeart/2005/8/layout/venn1"/>
    <dgm:cxn modelId="{8A752684-E74C-4F80-87DC-6F4A5BCF6463}" type="presParOf" srcId="{3C9C7D31-70D6-41C9-AF5F-7D6F72FBE6D2}" destId="{7A0A202A-345B-43C9-993D-C28B15018CF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74A5F-0781-475A-87D5-EABA8C5F6EAD}" type="doc">
      <dgm:prSet loTypeId="urn:microsoft.com/office/officeart/2005/8/layout/cycle1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CA"/>
        </a:p>
      </dgm:t>
    </dgm:pt>
    <dgm:pt modelId="{AA93F3E1-FEF5-4C8A-87BE-E51A337827AE}">
      <dgm:prSet phldrT="[Text]" custT="1"/>
      <dgm:spPr/>
      <dgm:t>
        <a:bodyPr/>
        <a:lstStyle/>
        <a:p>
          <a:r>
            <a:rPr lang="en-CA" sz="1000" b="1" i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Hybrid</a:t>
          </a:r>
          <a:endParaRPr lang="en-CA" sz="1000" b="1" i="1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727EC9-195F-4451-9C52-CA5050386E82}" type="parTrans" cxnId="{FB72CC46-4C8C-4383-9C0A-D2E9187D4E3C}">
      <dgm:prSet/>
      <dgm:spPr/>
      <dgm:t>
        <a:bodyPr/>
        <a:lstStyle/>
        <a:p>
          <a:endParaRPr lang="en-CA"/>
        </a:p>
      </dgm:t>
    </dgm:pt>
    <dgm:pt modelId="{1AEAA1F0-7F1F-4439-9EFB-BC38F315FBFB}" type="sibTrans" cxnId="{FB72CC46-4C8C-4383-9C0A-D2E9187D4E3C}">
      <dgm:prSet/>
      <dgm:spPr/>
      <dgm:t>
        <a:bodyPr/>
        <a:lstStyle/>
        <a:p>
          <a:endParaRPr lang="en-CA"/>
        </a:p>
      </dgm:t>
    </dgm:pt>
    <dgm:pt modelId="{D2A11CE6-1E84-40B1-83EA-346D901D8F06}">
      <dgm:prSet phldrT="[Text]" custT="1"/>
      <dgm:spPr/>
      <dgm:t>
        <a:bodyPr/>
        <a:lstStyle/>
        <a:p>
          <a:r>
            <a:rPr lang="en-CA" sz="1000" b="1" i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Hybrid</a:t>
          </a:r>
          <a:endParaRPr lang="en-CA" sz="1000" b="1" i="1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3B8020-D3A5-42D7-A8F6-6269FDED095F}" type="parTrans" cxnId="{154CB59C-B3DD-4CEC-A569-74BB855A7C1D}">
      <dgm:prSet/>
      <dgm:spPr/>
      <dgm:t>
        <a:bodyPr/>
        <a:lstStyle/>
        <a:p>
          <a:endParaRPr lang="en-CA"/>
        </a:p>
      </dgm:t>
    </dgm:pt>
    <dgm:pt modelId="{B16454AC-1D64-4FF6-9ED2-3011DCC224BD}" type="sibTrans" cxnId="{154CB59C-B3DD-4CEC-A569-74BB855A7C1D}">
      <dgm:prSet/>
      <dgm:spPr/>
      <dgm:t>
        <a:bodyPr/>
        <a:lstStyle/>
        <a:p>
          <a:endParaRPr lang="en-CA"/>
        </a:p>
      </dgm:t>
    </dgm:pt>
    <dgm:pt modelId="{CC6F312D-BA53-4CEE-8F47-4217494CEB7C}">
      <dgm:prSet phldrT="[Text]" custT="1"/>
      <dgm:spPr/>
      <dgm:t>
        <a:bodyPr/>
        <a:lstStyle/>
        <a:p>
          <a:r>
            <a:rPr lang="en-CA" sz="1000" b="1" i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Hybrid</a:t>
          </a:r>
          <a:endParaRPr lang="en-CA" sz="1000" b="1" i="1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1C4387-AC9D-4855-925D-B885887B65B0}" type="parTrans" cxnId="{99D11283-ADCD-4058-8AE9-788CA1972104}">
      <dgm:prSet/>
      <dgm:spPr/>
      <dgm:t>
        <a:bodyPr/>
        <a:lstStyle/>
        <a:p>
          <a:endParaRPr lang="en-CA"/>
        </a:p>
      </dgm:t>
    </dgm:pt>
    <dgm:pt modelId="{09CB4406-264F-4BE7-BE5F-1596FEB47875}" type="sibTrans" cxnId="{99D11283-ADCD-4058-8AE9-788CA1972104}">
      <dgm:prSet/>
      <dgm:spPr/>
      <dgm:t>
        <a:bodyPr/>
        <a:lstStyle/>
        <a:p>
          <a:endParaRPr lang="en-CA"/>
        </a:p>
      </dgm:t>
    </dgm:pt>
    <dgm:pt modelId="{89BFC028-3B93-45A4-B1FA-19C80067AF3F}" type="pres">
      <dgm:prSet presAssocID="{8B574A5F-0781-475A-87D5-EABA8C5F6E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4C67D51-F562-407E-B876-67633C6EEFC7}" type="pres">
      <dgm:prSet presAssocID="{AA93F3E1-FEF5-4C8A-87BE-E51A337827AE}" presName="dummy" presStyleCnt="0"/>
      <dgm:spPr/>
    </dgm:pt>
    <dgm:pt modelId="{293C1674-68CB-4C18-8ADE-2A237A2BC579}" type="pres">
      <dgm:prSet presAssocID="{AA93F3E1-FEF5-4C8A-87BE-E51A337827AE}" presName="node" presStyleLbl="revTx" presStyleIdx="0" presStyleCnt="3" custScaleX="1238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800DB5-2696-4A0B-B126-6797BB6BA2DF}" type="pres">
      <dgm:prSet presAssocID="{1AEAA1F0-7F1F-4439-9EFB-BC38F315FBFB}" presName="sibTrans" presStyleLbl="node1" presStyleIdx="0" presStyleCnt="3" custLinFactNeighborX="-4229" custLinFactNeighborY="13789"/>
      <dgm:spPr/>
      <dgm:t>
        <a:bodyPr/>
        <a:lstStyle/>
        <a:p>
          <a:endParaRPr lang="en-CA"/>
        </a:p>
      </dgm:t>
    </dgm:pt>
    <dgm:pt modelId="{E87AC9D2-7926-4A66-ACCB-3DC7C31F7B23}" type="pres">
      <dgm:prSet presAssocID="{D2A11CE6-1E84-40B1-83EA-346D901D8F06}" presName="dummy" presStyleCnt="0"/>
      <dgm:spPr/>
    </dgm:pt>
    <dgm:pt modelId="{C535441C-A17C-4DC0-8618-9DFFA42C7A8D}" type="pres">
      <dgm:prSet presAssocID="{D2A11CE6-1E84-40B1-83EA-346D901D8F06}" presName="node" presStyleLbl="revTx" presStyleIdx="1" presStyleCnt="3" custScaleX="1238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EB34EF8-EED5-4DF5-B474-7E48745DF2BB}" type="pres">
      <dgm:prSet presAssocID="{B16454AC-1D64-4FF6-9ED2-3011DCC224BD}" presName="sibTrans" presStyleLbl="node1" presStyleIdx="1" presStyleCnt="3"/>
      <dgm:spPr/>
      <dgm:t>
        <a:bodyPr/>
        <a:lstStyle/>
        <a:p>
          <a:endParaRPr lang="en-CA"/>
        </a:p>
      </dgm:t>
    </dgm:pt>
    <dgm:pt modelId="{454D55D6-1D13-4CBE-8092-EF548E362C1E}" type="pres">
      <dgm:prSet presAssocID="{CC6F312D-BA53-4CEE-8F47-4217494CEB7C}" presName="dummy" presStyleCnt="0"/>
      <dgm:spPr/>
    </dgm:pt>
    <dgm:pt modelId="{3EAFFA0E-1181-4036-A252-B10EF55968D6}" type="pres">
      <dgm:prSet presAssocID="{CC6F312D-BA53-4CEE-8F47-4217494CEB7C}" presName="node" presStyleLbl="revTx" presStyleIdx="2" presStyleCnt="3" custScaleX="1238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31D46FA-AADB-41A5-9414-FFE1E7ACD8F9}" type="pres">
      <dgm:prSet presAssocID="{09CB4406-264F-4BE7-BE5F-1596FEB47875}" presName="sibTrans" presStyleLbl="node1" presStyleIdx="2" presStyleCnt="3"/>
      <dgm:spPr/>
      <dgm:t>
        <a:bodyPr/>
        <a:lstStyle/>
        <a:p>
          <a:endParaRPr lang="en-CA"/>
        </a:p>
      </dgm:t>
    </dgm:pt>
  </dgm:ptLst>
  <dgm:cxnLst>
    <dgm:cxn modelId="{F752F26F-79DF-4D44-8CBD-7950CB91B81A}" type="presOf" srcId="{8B574A5F-0781-475A-87D5-EABA8C5F6EAD}" destId="{89BFC028-3B93-45A4-B1FA-19C80067AF3F}" srcOrd="0" destOrd="0" presId="urn:microsoft.com/office/officeart/2005/8/layout/cycle1"/>
    <dgm:cxn modelId="{FB72CC46-4C8C-4383-9C0A-D2E9187D4E3C}" srcId="{8B574A5F-0781-475A-87D5-EABA8C5F6EAD}" destId="{AA93F3E1-FEF5-4C8A-87BE-E51A337827AE}" srcOrd="0" destOrd="0" parTransId="{2D727EC9-195F-4451-9C52-CA5050386E82}" sibTransId="{1AEAA1F0-7F1F-4439-9EFB-BC38F315FBFB}"/>
    <dgm:cxn modelId="{68FCFE50-2876-4713-AAA5-6F42A76FB613}" type="presOf" srcId="{09CB4406-264F-4BE7-BE5F-1596FEB47875}" destId="{231D46FA-AADB-41A5-9414-FFE1E7ACD8F9}" srcOrd="0" destOrd="0" presId="urn:microsoft.com/office/officeart/2005/8/layout/cycle1"/>
    <dgm:cxn modelId="{99D11283-ADCD-4058-8AE9-788CA1972104}" srcId="{8B574A5F-0781-475A-87D5-EABA8C5F6EAD}" destId="{CC6F312D-BA53-4CEE-8F47-4217494CEB7C}" srcOrd="2" destOrd="0" parTransId="{481C4387-AC9D-4855-925D-B885887B65B0}" sibTransId="{09CB4406-264F-4BE7-BE5F-1596FEB47875}"/>
    <dgm:cxn modelId="{3811C25C-52B1-413D-8E9B-6D1A32045869}" type="presOf" srcId="{B16454AC-1D64-4FF6-9ED2-3011DCC224BD}" destId="{6EB34EF8-EED5-4DF5-B474-7E48745DF2BB}" srcOrd="0" destOrd="0" presId="urn:microsoft.com/office/officeart/2005/8/layout/cycle1"/>
    <dgm:cxn modelId="{3129979B-4532-44C1-AB62-5AB837217314}" type="presOf" srcId="{1AEAA1F0-7F1F-4439-9EFB-BC38F315FBFB}" destId="{6F800DB5-2696-4A0B-B126-6797BB6BA2DF}" srcOrd="0" destOrd="0" presId="urn:microsoft.com/office/officeart/2005/8/layout/cycle1"/>
    <dgm:cxn modelId="{94DCD05A-B86B-4C43-96AA-7EA663E1F2B5}" type="presOf" srcId="{D2A11CE6-1E84-40B1-83EA-346D901D8F06}" destId="{C535441C-A17C-4DC0-8618-9DFFA42C7A8D}" srcOrd="0" destOrd="0" presId="urn:microsoft.com/office/officeart/2005/8/layout/cycle1"/>
    <dgm:cxn modelId="{154CB59C-B3DD-4CEC-A569-74BB855A7C1D}" srcId="{8B574A5F-0781-475A-87D5-EABA8C5F6EAD}" destId="{D2A11CE6-1E84-40B1-83EA-346D901D8F06}" srcOrd="1" destOrd="0" parTransId="{463B8020-D3A5-42D7-A8F6-6269FDED095F}" sibTransId="{B16454AC-1D64-4FF6-9ED2-3011DCC224BD}"/>
    <dgm:cxn modelId="{FB301E00-DAAF-484E-AABD-609BBCCC7280}" type="presOf" srcId="{AA93F3E1-FEF5-4C8A-87BE-E51A337827AE}" destId="{293C1674-68CB-4C18-8ADE-2A237A2BC579}" srcOrd="0" destOrd="0" presId="urn:microsoft.com/office/officeart/2005/8/layout/cycle1"/>
    <dgm:cxn modelId="{04B4BE8F-8736-4487-8386-474114B48D68}" type="presOf" srcId="{CC6F312D-BA53-4CEE-8F47-4217494CEB7C}" destId="{3EAFFA0E-1181-4036-A252-B10EF55968D6}" srcOrd="0" destOrd="0" presId="urn:microsoft.com/office/officeart/2005/8/layout/cycle1"/>
    <dgm:cxn modelId="{29A01D77-E5E7-4844-89D8-D10E075BEC74}" type="presParOf" srcId="{89BFC028-3B93-45A4-B1FA-19C80067AF3F}" destId="{D4C67D51-F562-407E-B876-67633C6EEFC7}" srcOrd="0" destOrd="0" presId="urn:microsoft.com/office/officeart/2005/8/layout/cycle1"/>
    <dgm:cxn modelId="{083FFFA1-0836-44F0-BD6F-2E605BE00ADB}" type="presParOf" srcId="{89BFC028-3B93-45A4-B1FA-19C80067AF3F}" destId="{293C1674-68CB-4C18-8ADE-2A237A2BC579}" srcOrd="1" destOrd="0" presId="urn:microsoft.com/office/officeart/2005/8/layout/cycle1"/>
    <dgm:cxn modelId="{49AD16AC-044C-4421-9074-4DBF7AACA735}" type="presParOf" srcId="{89BFC028-3B93-45A4-B1FA-19C80067AF3F}" destId="{6F800DB5-2696-4A0B-B126-6797BB6BA2DF}" srcOrd="2" destOrd="0" presId="urn:microsoft.com/office/officeart/2005/8/layout/cycle1"/>
    <dgm:cxn modelId="{604B4602-B2F4-4318-B5B0-788920FFDDC7}" type="presParOf" srcId="{89BFC028-3B93-45A4-B1FA-19C80067AF3F}" destId="{E87AC9D2-7926-4A66-ACCB-3DC7C31F7B23}" srcOrd="3" destOrd="0" presId="urn:microsoft.com/office/officeart/2005/8/layout/cycle1"/>
    <dgm:cxn modelId="{8186C25B-98D4-4D78-9FD2-E171F0B7DDF7}" type="presParOf" srcId="{89BFC028-3B93-45A4-B1FA-19C80067AF3F}" destId="{C535441C-A17C-4DC0-8618-9DFFA42C7A8D}" srcOrd="4" destOrd="0" presId="urn:microsoft.com/office/officeart/2005/8/layout/cycle1"/>
    <dgm:cxn modelId="{486D1C6B-74BA-4F88-B982-9F5350C99BE4}" type="presParOf" srcId="{89BFC028-3B93-45A4-B1FA-19C80067AF3F}" destId="{6EB34EF8-EED5-4DF5-B474-7E48745DF2BB}" srcOrd="5" destOrd="0" presId="urn:microsoft.com/office/officeart/2005/8/layout/cycle1"/>
    <dgm:cxn modelId="{42EEAE1D-1F0D-4031-BD71-4326437DD99A}" type="presParOf" srcId="{89BFC028-3B93-45A4-B1FA-19C80067AF3F}" destId="{454D55D6-1D13-4CBE-8092-EF548E362C1E}" srcOrd="6" destOrd="0" presId="urn:microsoft.com/office/officeart/2005/8/layout/cycle1"/>
    <dgm:cxn modelId="{4B211908-6DBB-4E5E-A71E-BD1A9281F866}" type="presParOf" srcId="{89BFC028-3B93-45A4-B1FA-19C80067AF3F}" destId="{3EAFFA0E-1181-4036-A252-B10EF55968D6}" srcOrd="7" destOrd="0" presId="urn:microsoft.com/office/officeart/2005/8/layout/cycle1"/>
    <dgm:cxn modelId="{69DBE09D-2068-4CE8-AF0C-978EDA314EB6}" type="presParOf" srcId="{89BFC028-3B93-45A4-B1FA-19C80067AF3F}" destId="{231D46FA-AADB-41A5-9414-FFE1E7ACD8F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8A83F-5400-4A1F-84E5-173828096AD7}">
      <dsp:nvSpPr>
        <dsp:cNvPr id="0" name=""/>
        <dsp:cNvSpPr/>
      </dsp:nvSpPr>
      <dsp:spPr>
        <a:xfrm>
          <a:off x="969516" y="39450"/>
          <a:ext cx="1893609" cy="18936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smtClean="0"/>
            <a:t>On- Premises</a:t>
          </a:r>
          <a:endParaRPr lang="en-CA" sz="2600" kern="1200"/>
        </a:p>
      </dsp:txBody>
      <dsp:txXfrm>
        <a:off x="1221997" y="370831"/>
        <a:ext cx="1388647" cy="852124"/>
      </dsp:txXfrm>
    </dsp:sp>
    <dsp:sp modelId="{CB34DE45-3716-459C-8670-F5B4E2E40A79}">
      <dsp:nvSpPr>
        <dsp:cNvPr id="0" name=""/>
        <dsp:cNvSpPr/>
      </dsp:nvSpPr>
      <dsp:spPr>
        <a:xfrm>
          <a:off x="1662754" y="1262406"/>
          <a:ext cx="1893609" cy="18936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smtClean="0"/>
            <a:t>Cloud</a:t>
          </a:r>
          <a:endParaRPr lang="en-CA" sz="2600" kern="1200"/>
        </a:p>
      </dsp:txBody>
      <dsp:txXfrm>
        <a:off x="2241882" y="1751588"/>
        <a:ext cx="1136165" cy="1041485"/>
      </dsp:txXfrm>
    </dsp:sp>
    <dsp:sp modelId="{6815236F-BE3F-42CD-B7CE-8F0F805E7265}">
      <dsp:nvSpPr>
        <dsp:cNvPr id="0" name=""/>
        <dsp:cNvSpPr/>
      </dsp:nvSpPr>
      <dsp:spPr>
        <a:xfrm>
          <a:off x="286238" y="1222956"/>
          <a:ext cx="1893609" cy="18936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smtClean="0"/>
            <a:t>Hosted</a:t>
          </a:r>
          <a:endParaRPr lang="en-CA" sz="2600" kern="1200"/>
        </a:p>
      </dsp:txBody>
      <dsp:txXfrm>
        <a:off x="464553" y="1712138"/>
        <a:ext cx="1136165" cy="1041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C1674-68CB-4C18-8ADE-2A237A2BC579}">
      <dsp:nvSpPr>
        <dsp:cNvPr id="0" name=""/>
        <dsp:cNvSpPr/>
      </dsp:nvSpPr>
      <dsp:spPr>
        <a:xfrm>
          <a:off x="679291" y="82766"/>
          <a:ext cx="521283" cy="421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b="1" i="1" kern="120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Hybrid</a:t>
          </a:r>
          <a:endParaRPr lang="en-CA" sz="1000" b="1" i="1" kern="120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9291" y="82766"/>
        <a:ext cx="521283" cy="421034"/>
      </dsp:txXfrm>
    </dsp:sp>
    <dsp:sp modelId="{6F800DB5-2696-4A0B-B126-6797BB6BA2DF}">
      <dsp:nvSpPr>
        <dsp:cNvPr id="0" name=""/>
        <dsp:cNvSpPr/>
      </dsp:nvSpPr>
      <dsp:spPr>
        <a:xfrm>
          <a:off x="45801" y="137178"/>
          <a:ext cx="995750" cy="995750"/>
        </a:xfrm>
        <a:prstGeom prst="circularArrow">
          <a:avLst>
            <a:gd name="adj1" fmla="val 8245"/>
            <a:gd name="adj2" fmla="val 575840"/>
            <a:gd name="adj3" fmla="val 2448393"/>
            <a:gd name="adj4" fmla="val 50874"/>
            <a:gd name="adj5" fmla="val 961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35441C-A17C-4DC0-8618-9DFFA42C7A8D}">
      <dsp:nvSpPr>
        <dsp:cNvPr id="0" name=""/>
        <dsp:cNvSpPr/>
      </dsp:nvSpPr>
      <dsp:spPr>
        <a:xfrm>
          <a:off x="325145" y="696164"/>
          <a:ext cx="521283" cy="421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b="1" i="1" kern="120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Hybrid</a:t>
          </a:r>
          <a:endParaRPr lang="en-CA" sz="1000" b="1" i="1" kern="120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5145" y="696164"/>
        <a:ext cx="521283" cy="421034"/>
      </dsp:txXfrm>
    </dsp:sp>
    <dsp:sp modelId="{6EB34EF8-EED5-4DF5-B474-7E48745DF2BB}">
      <dsp:nvSpPr>
        <dsp:cNvPr id="0" name=""/>
        <dsp:cNvSpPr/>
      </dsp:nvSpPr>
      <dsp:spPr>
        <a:xfrm>
          <a:off x="87912" y="-125"/>
          <a:ext cx="995750" cy="995750"/>
        </a:xfrm>
        <a:prstGeom prst="circularArrow">
          <a:avLst>
            <a:gd name="adj1" fmla="val 8245"/>
            <a:gd name="adj2" fmla="val 575840"/>
            <a:gd name="adj3" fmla="val 10173285"/>
            <a:gd name="adj4" fmla="val 7775767"/>
            <a:gd name="adj5" fmla="val 961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AFFA0E-1181-4036-A252-B10EF55968D6}">
      <dsp:nvSpPr>
        <dsp:cNvPr id="0" name=""/>
        <dsp:cNvSpPr/>
      </dsp:nvSpPr>
      <dsp:spPr>
        <a:xfrm>
          <a:off x="-28999" y="82766"/>
          <a:ext cx="521283" cy="421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b="1" i="1" kern="120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Hybrid</a:t>
          </a:r>
          <a:endParaRPr lang="en-CA" sz="1000" b="1" i="1" kern="120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28999" y="82766"/>
        <a:ext cx="521283" cy="421034"/>
      </dsp:txXfrm>
    </dsp:sp>
    <dsp:sp modelId="{231D46FA-AADB-41A5-9414-FFE1E7ACD8F9}">
      <dsp:nvSpPr>
        <dsp:cNvPr id="0" name=""/>
        <dsp:cNvSpPr/>
      </dsp:nvSpPr>
      <dsp:spPr>
        <a:xfrm>
          <a:off x="87912" y="-125"/>
          <a:ext cx="995750" cy="995750"/>
        </a:xfrm>
        <a:prstGeom prst="circularArrow">
          <a:avLst>
            <a:gd name="adj1" fmla="val 8245"/>
            <a:gd name="adj2" fmla="val 575840"/>
            <a:gd name="adj3" fmla="val 16417229"/>
            <a:gd name="adj4" fmla="val 15406931"/>
            <a:gd name="adj5" fmla="val 961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63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95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33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13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69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7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45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6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3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26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1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6090047"/>
            <a:ext cx="9144000" cy="767953"/>
            <a:chOff x="0" y="6090047"/>
            <a:chExt cx="9144000" cy="767953"/>
          </a:xfrm>
        </p:grpSpPr>
        <p:sp>
          <p:nvSpPr>
            <p:cNvPr id="29" name="Rectangle 28"/>
            <p:cNvSpPr/>
            <p:nvPr/>
          </p:nvSpPr>
          <p:spPr>
            <a:xfrm>
              <a:off x="0" y="6090047"/>
              <a:ext cx="6696236" cy="767953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>
                  <a:solidFill>
                    <a:srgbClr val="ADB7C3"/>
                  </a:solidFill>
                </a:rPr>
                <a:t>Info-Tech Research Group, Inc. </a:t>
              </a:r>
              <a:r>
                <a:rPr lang="en-CA" sz="800" smtClean="0">
                  <a:solidFill>
                    <a:srgbClr val="ADB7C3"/>
                  </a:solidFill>
                </a:rPr>
                <a:t>is </a:t>
              </a:r>
              <a:r>
                <a:rPr lang="en-CA" sz="800">
                  <a:solidFill>
                    <a:srgbClr val="ADB7C3"/>
                  </a:solidFill>
                </a:rPr>
                <a:t>a global leader in providing IT research and advice.</a:t>
              </a:r>
              <a:br>
                <a:rPr lang="en-CA" sz="800">
                  <a:solidFill>
                    <a:srgbClr val="ADB7C3"/>
                  </a:solidFill>
                </a:rPr>
              </a:br>
              <a:r>
                <a:rPr lang="en-CA" sz="800">
                  <a:solidFill>
                    <a:srgbClr val="ADB7C3"/>
                  </a:solidFill>
                </a:rPr>
                <a:t>Info-Tech’s products and services combine actionable insight and relevant advice with</a:t>
              </a:r>
              <a:br>
                <a:rPr lang="en-CA" sz="800">
                  <a:solidFill>
                    <a:srgbClr val="ADB7C3"/>
                  </a:solidFill>
                </a:rPr>
              </a:br>
              <a:r>
                <a:rPr lang="en-CA" sz="800">
                  <a:solidFill>
                    <a:srgbClr val="ADB7C3"/>
                  </a:solidFill>
                </a:rPr>
                <a:t>ready-to-use tools and templates that cover the full spectrum of IT concerns.</a:t>
              </a:r>
              <a:br>
                <a:rPr lang="en-CA" sz="800">
                  <a:solidFill>
                    <a:srgbClr val="ADB7C3"/>
                  </a:solidFill>
                </a:rPr>
              </a:br>
              <a:r>
                <a:rPr lang="en-CA" sz="800">
                  <a:solidFill>
                    <a:srgbClr val="ADB7C3"/>
                  </a:solidFill>
                </a:rPr>
                <a:t>© </a:t>
              </a:r>
              <a:r>
                <a:rPr lang="en-CA" sz="800" smtClean="0">
                  <a:solidFill>
                    <a:srgbClr val="ADB7C3"/>
                  </a:solidFill>
                </a:rPr>
                <a:t>1997-2016 </a:t>
              </a:r>
              <a:r>
                <a:rPr lang="en-CA" sz="800">
                  <a:solidFill>
                    <a:srgbClr val="ADB7C3"/>
                  </a:solidFill>
                </a:rPr>
                <a:t>Info-Tech Research Group Inc.</a:t>
              </a:r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6696236" y="6090047"/>
              <a:ext cx="2447764" cy="767953"/>
              <a:chOff x="6696236" y="6090047"/>
              <a:chExt cx="2447764" cy="76795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696236" y="6090047"/>
                <a:ext cx="2447764" cy="767953"/>
              </a:xfrm>
              <a:prstGeom prst="rect">
                <a:avLst/>
              </a:prstGeom>
              <a:solidFill>
                <a:srgbClr val="29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>
                  <a:solidFill>
                    <a:srgbClr val="ADB7C3"/>
                  </a:solidFill>
                </a:endParaRPr>
              </a:p>
            </p:txBody>
          </p:sp>
          <p:pic>
            <p:nvPicPr>
              <p:cNvPr id="32" name="Picture 31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</p:spPr>
          </p:pic>
        </p:grpSp>
      </p:grp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774700" y="3060698"/>
            <a:ext cx="7454900" cy="655267"/>
          </a:xfrm>
        </p:spPr>
        <p:txBody>
          <a:bodyPr/>
          <a:lstStyle>
            <a:lvl1pPr marL="0" indent="0">
              <a:lnSpc>
                <a:spcPts val="3200"/>
              </a:lnSpc>
              <a:buNone/>
              <a:defRPr sz="2800" baseline="0">
                <a:latin typeface="+mj-lt"/>
              </a:defRPr>
            </a:lvl1pPr>
            <a:lvl2pPr>
              <a:buNone/>
              <a:defRPr sz="2800">
                <a:latin typeface="+mj-lt"/>
              </a:defRPr>
            </a:lvl2pPr>
            <a:lvl3pPr>
              <a:buNone/>
              <a:defRPr sz="2800">
                <a:latin typeface="+mj-lt"/>
              </a:defRPr>
            </a:lvl3pPr>
            <a:lvl4pPr>
              <a:buNone/>
              <a:defRPr sz="2800">
                <a:latin typeface="+mj-lt"/>
              </a:defRPr>
            </a:lvl4pPr>
            <a:lvl5pPr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 smtClean="0"/>
              <a:t>Headline (Georgia, 28pt)</a:t>
            </a:r>
            <a:endParaRPr lang="en-CA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774700" y="3724072"/>
            <a:ext cx="7467600" cy="508000"/>
          </a:xfrm>
        </p:spPr>
        <p:txBody>
          <a:bodyPr/>
          <a:lstStyle>
            <a:lvl1pPr marL="0" indent="0">
              <a:buNone/>
              <a:defRPr lang="en-US" sz="1400" baseline="0" dirty="0" smtClean="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Subhead (Arial, 14pt)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0432" y="214890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0" smtClean="0">
                <a:solidFill>
                  <a:schemeClr val="bg1"/>
                </a:solidFill>
              </a:rPr>
              <a:t>V4</a:t>
            </a:r>
            <a:endParaRPr lang="en-CA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2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broken Ph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391566" y="4626678"/>
            <a:ext cx="2803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400" b="1" smtClean="0">
                <a:solidFill>
                  <a:schemeClr val="accent1"/>
                </a:solidFill>
              </a:rPr>
              <a:t>PHASE</a:t>
            </a:r>
            <a:endParaRPr lang="en-CA" sz="4400" b="1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352800" y="5771117"/>
            <a:ext cx="3731664" cy="0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 userDrawn="1"/>
        </p:nvSpPr>
        <p:spPr>
          <a:xfrm>
            <a:off x="7215652" y="4550343"/>
            <a:ext cx="1400435" cy="14004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000" b="1">
              <a:solidFill>
                <a:srgbClr val="243F54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6750" y="5395913"/>
            <a:ext cx="6418263" cy="374650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sz="1800" dirty="0" smtClean="0"/>
              <a:t>Replace with the title of your phase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196138" y="4549775"/>
            <a:ext cx="1439862" cy="1401763"/>
          </a:xfrm>
        </p:spPr>
        <p:txBody>
          <a:bodyPr anchor="ctr"/>
          <a:lstStyle>
            <a:lvl1pPr marL="0" indent="0" algn="ctr">
              <a:buNone/>
              <a:defRPr sz="8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sz="8800" dirty="0" smtClean="0"/>
              <a:t>#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05200" y="5923517"/>
            <a:ext cx="3731664" cy="0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9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ken Ph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090047"/>
            <a:ext cx="9144000" cy="767953"/>
            <a:chOff x="0" y="6090047"/>
            <a:chExt cx="9144000" cy="767953"/>
          </a:xfrm>
        </p:grpSpPr>
        <p:sp>
          <p:nvSpPr>
            <p:cNvPr id="13" name="Rectangle 12"/>
            <p:cNvSpPr/>
            <p:nvPr/>
          </p:nvSpPr>
          <p:spPr>
            <a:xfrm>
              <a:off x="0" y="6090047"/>
              <a:ext cx="6696236" cy="767953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>
                  <a:solidFill>
                    <a:srgbClr val="ADB7C3"/>
                  </a:solidFill>
                </a:rPr>
                <a:t>Info-Tech Research Group, Inc. </a:t>
              </a:r>
              <a:r>
                <a:rPr lang="en-CA" sz="800" smtClean="0">
                  <a:solidFill>
                    <a:srgbClr val="ADB7C3"/>
                  </a:solidFill>
                </a:rPr>
                <a:t>is </a:t>
              </a:r>
              <a:r>
                <a:rPr lang="en-CA" sz="800">
                  <a:solidFill>
                    <a:srgbClr val="ADB7C3"/>
                  </a:solidFill>
                </a:rPr>
                <a:t>a global leader in providing IT research and advice.</a:t>
              </a:r>
              <a:br>
                <a:rPr lang="en-CA" sz="800">
                  <a:solidFill>
                    <a:srgbClr val="ADB7C3"/>
                  </a:solidFill>
                </a:rPr>
              </a:br>
              <a:r>
                <a:rPr lang="en-CA" sz="800">
                  <a:solidFill>
                    <a:srgbClr val="ADB7C3"/>
                  </a:solidFill>
                </a:rPr>
                <a:t>Info-Tech’s products and services combine actionable insight and relevant advice with</a:t>
              </a:r>
              <a:br>
                <a:rPr lang="en-CA" sz="800">
                  <a:solidFill>
                    <a:srgbClr val="ADB7C3"/>
                  </a:solidFill>
                </a:rPr>
              </a:br>
              <a:r>
                <a:rPr lang="en-CA" sz="800">
                  <a:solidFill>
                    <a:srgbClr val="ADB7C3"/>
                  </a:solidFill>
                </a:rPr>
                <a:t>ready-to-use tools and templates that cover the full spectrum of IT concerns.</a:t>
              </a:r>
              <a:br>
                <a:rPr lang="en-CA" sz="800">
                  <a:solidFill>
                    <a:srgbClr val="ADB7C3"/>
                  </a:solidFill>
                </a:rPr>
              </a:br>
              <a:r>
                <a:rPr lang="en-CA" sz="800">
                  <a:solidFill>
                    <a:srgbClr val="ADB7C3"/>
                  </a:solidFill>
                </a:rPr>
                <a:t>© </a:t>
              </a:r>
              <a:r>
                <a:rPr lang="en-CA" sz="800" smtClean="0">
                  <a:solidFill>
                    <a:srgbClr val="ADB7C3"/>
                  </a:solidFill>
                </a:rPr>
                <a:t>1997-2016 </a:t>
              </a:r>
              <a:r>
                <a:rPr lang="en-CA" sz="800">
                  <a:solidFill>
                    <a:srgbClr val="ADB7C3"/>
                  </a:solidFill>
                </a:rPr>
                <a:t>Info-Tech Research Group Inc.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6696236" y="6090047"/>
              <a:ext cx="2447764" cy="767953"/>
              <a:chOff x="6696236" y="6090047"/>
              <a:chExt cx="2447764" cy="76795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6236" y="6090047"/>
                <a:ext cx="2447764" cy="767953"/>
              </a:xfrm>
              <a:prstGeom prst="rect">
                <a:avLst/>
              </a:prstGeom>
              <a:solidFill>
                <a:srgbClr val="29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>
                  <a:solidFill>
                    <a:srgbClr val="ADB7C3"/>
                  </a:solidFill>
                </a:endParaRPr>
              </a:p>
            </p:txBody>
          </p:sp>
          <p:pic>
            <p:nvPicPr>
              <p:cNvPr id="16" name="Picture 15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</p:spPr>
          </p:pic>
        </p:grpSp>
      </p:grpSp>
      <p:cxnSp>
        <p:nvCxnSpPr>
          <p:cNvPr id="17" name="Straight Connector 16"/>
          <p:cNvCxnSpPr/>
          <p:nvPr userDrawn="1"/>
        </p:nvCxnSpPr>
        <p:spPr>
          <a:xfrm>
            <a:off x="789414" y="3320114"/>
            <a:ext cx="2490117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2791118" y="2568440"/>
            <a:ext cx="786842" cy="7868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5400" b="1">
              <a:solidFill>
                <a:schemeClr val="accent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88988" y="3355975"/>
            <a:ext cx="7269162" cy="66357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sz="2800" dirty="0" smtClean="0"/>
              <a:t>Replace with Phase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63035" y="2585841"/>
            <a:ext cx="2036776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CA" sz="4400" b="1" smtClean="0">
                <a:solidFill>
                  <a:schemeClr val="accent1"/>
                </a:solidFill>
              </a:rPr>
              <a:t>PHASE</a:t>
            </a:r>
            <a:endParaRPr lang="en-CA" sz="4400" b="1">
              <a:solidFill>
                <a:schemeClr val="accent1"/>
              </a:solidFill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94014" y="2576893"/>
            <a:ext cx="781050" cy="769937"/>
          </a:xfr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sz="5400" dirty="0" smtClean="0"/>
              <a:t>#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78396" y="5622172"/>
            <a:ext cx="728971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 smtClean="0"/>
              <a:t>Blueprint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923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extra">
    <p:bg>
      <p:bgPr>
        <a:solidFill>
          <a:srgbClr val="CBD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8198606" y="145554"/>
            <a:ext cx="812044" cy="804512"/>
            <a:chOff x="6986062" y="224644"/>
            <a:chExt cx="731520" cy="731520"/>
          </a:xfrm>
        </p:grpSpPr>
        <p:sp>
          <p:nvSpPr>
            <p:cNvPr id="5" name="Rectangle 4"/>
            <p:cNvSpPr/>
            <p:nvPr/>
          </p:nvSpPr>
          <p:spPr>
            <a:xfrm>
              <a:off x="6986062" y="224644"/>
              <a:ext cx="731520" cy="731520"/>
            </a:xfrm>
            <a:prstGeom prst="rect">
              <a:avLst/>
            </a:prstGeom>
            <a:solidFill>
              <a:srgbClr val="257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350">
                <a:solidFill>
                  <a:srgbClr val="FFFFFF"/>
                </a:solidFill>
              </a:endParaRPr>
            </a:p>
          </p:txBody>
        </p:sp>
        <p:pic>
          <p:nvPicPr>
            <p:cNvPr id="6" name="Picture 5" descr="on-site-workshops.png"/>
            <p:cNvPicPr>
              <a:picLocks noChangeAspect="1"/>
            </p:cNvPicPr>
            <p:nvPr/>
          </p:nvPicPr>
          <p:blipFill rotWithShape="1">
            <a:blip r:embed="rId2" cstate="print"/>
            <a:srcRect l="12204" t="22820" r="8463" b="22257"/>
            <a:stretch/>
          </p:blipFill>
          <p:spPr>
            <a:xfrm>
              <a:off x="7025382" y="364407"/>
              <a:ext cx="652879" cy="4519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Title 2"/>
          <p:cNvSpPr txBox="1">
            <a:spLocks/>
          </p:cNvSpPr>
          <p:nvPr userDrawn="1"/>
        </p:nvSpPr>
        <p:spPr bwMode="auto">
          <a:xfrm>
            <a:off x="251520" y="219704"/>
            <a:ext cx="86257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rgbClr val="333333"/>
                </a:solidFill>
              </a:rPr>
              <a:t>If you want additional support, have our analysts guide </a:t>
            </a:r>
            <a:br>
              <a:rPr lang="en-US">
                <a:solidFill>
                  <a:srgbClr val="333333"/>
                </a:solidFill>
              </a:rPr>
            </a:br>
            <a:r>
              <a:rPr lang="en-US">
                <a:solidFill>
                  <a:srgbClr val="333333"/>
                </a:solidFill>
              </a:rPr>
              <a:t>you through this phase </a:t>
            </a:r>
            <a:r>
              <a:rPr lang="en-US" smtClean="0">
                <a:solidFill>
                  <a:srgbClr val="333333"/>
                </a:solidFill>
              </a:rPr>
              <a:t>as part of an </a:t>
            </a:r>
            <a:r>
              <a:rPr lang="en-US">
                <a:solidFill>
                  <a:srgbClr val="333333"/>
                </a:solidFill>
              </a:rPr>
              <a:t>Info-Tech workshop</a:t>
            </a:r>
            <a:endParaRPr lang="en-CA">
              <a:solidFill>
                <a:srgbClr val="333333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7182" y="1068995"/>
            <a:ext cx="8676000" cy="307777"/>
          </a:xfrm>
          <a:prstGeom prst="rect">
            <a:avLst/>
          </a:prstGeom>
          <a:solidFill>
            <a:srgbClr val="243F54"/>
          </a:solidFill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FFFFFF"/>
                </a:solidFill>
              </a:rPr>
              <a:t>Book a workshop with our Info-Tech analysts:</a:t>
            </a:r>
            <a:endParaRPr 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606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cutive Brie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31214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Executive Brief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53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cutive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442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Executive Brief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336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/ Subhead /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257176" y="1362075"/>
            <a:ext cx="8620124" cy="6572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 sz="1800" b="1" baseline="0"/>
            </a:lvl1pPr>
            <a:lvl2pPr marL="228600" indent="-228600">
              <a:defRPr sz="1400"/>
            </a:lvl2pPr>
            <a:lvl3pPr marL="228600" indent="-228600">
              <a:defRPr sz="1400"/>
            </a:lvl3pPr>
            <a:lvl4pPr marL="228600" indent="-228600">
              <a:defRPr sz="1400"/>
            </a:lvl4pPr>
            <a:lvl5pPr marL="228600" indent="-228600">
              <a:defRPr sz="1400"/>
            </a:lvl5pPr>
          </a:lstStyle>
          <a:p>
            <a:pPr lvl="0"/>
            <a:r>
              <a:rPr lang="en-US" dirty="0" smtClean="0"/>
              <a:t>Page Subhead (Arial, 18pt Bold)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02" y="2022215"/>
            <a:ext cx="8627997" cy="4313785"/>
          </a:xfrm>
        </p:spPr>
        <p:txBody>
          <a:bodyPr/>
          <a:lstStyle>
            <a:lvl1pPr marL="174625" indent="-174625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200" baseline="0"/>
            </a:lvl1pPr>
            <a:lvl2pPr marL="361950" indent="-180975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200"/>
            </a:lvl2pPr>
            <a:lvl3pPr marL="542925" indent="-180975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baseline="0"/>
            </a:lvl3pPr>
            <a:lvl4pPr marL="714375" indent="-171450">
              <a:lnSpc>
                <a:spcPts val="135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12pt)</a:t>
            </a:r>
          </a:p>
          <a:p>
            <a:pPr lvl="1"/>
            <a:r>
              <a:rPr lang="en-US" dirty="0" smtClean="0"/>
              <a:t>Second Level (Arial, 12pt)</a:t>
            </a:r>
          </a:p>
          <a:p>
            <a:pPr lvl="2"/>
            <a:r>
              <a:rPr lang="en-US" dirty="0" smtClean="0"/>
              <a:t>Third Level (Arial, 12pt)</a:t>
            </a:r>
          </a:p>
          <a:p>
            <a:pPr lvl="3"/>
            <a:r>
              <a:rPr lang="en-US" dirty="0" smtClean="0"/>
              <a:t>Forth Level (Arial, 12pt)</a:t>
            </a:r>
          </a:p>
        </p:txBody>
      </p:sp>
    </p:spTree>
    <p:extLst>
      <p:ext uri="{BB962C8B-B14F-4D97-AF65-F5344CB8AC3E}">
        <p14:creationId xmlns:p14="http://schemas.microsoft.com/office/powerpoint/2010/main" val="2757254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31214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Executive Brief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18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790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-31214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n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Page header</a:t>
            </a:r>
            <a:endParaRPr lang="en-CA" dirty="0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6703" y="1607231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19" y="1287191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This Research is Designed For: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0036" y="1287191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19" y="3928063"/>
            <a:ext cx="4041648" cy="320040"/>
          </a:xfrm>
          <a:prstGeom prst="rect">
            <a:avLst/>
          </a:prstGeom>
          <a:solidFill>
            <a:srgbClr val="2B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smtClean="0"/>
              <a:t>This Research Will Assist:</a:t>
            </a:r>
            <a:endParaRPr lang="en-US" sz="1400" b="1"/>
          </a:p>
        </p:txBody>
      </p:sp>
      <p:sp>
        <p:nvSpPr>
          <p:cNvPr id="13" name="Rectangle 12"/>
          <p:cNvSpPr/>
          <p:nvPr/>
        </p:nvSpPr>
        <p:spPr>
          <a:xfrm>
            <a:off x="4840036" y="3928063"/>
            <a:ext cx="4041648" cy="320040"/>
          </a:xfrm>
          <a:prstGeom prst="rect">
            <a:avLst/>
          </a:prstGeom>
          <a:solidFill>
            <a:srgbClr val="2B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/>
              <a:t>This Research Will Help You: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4835436" y="1607231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246703" y="4252346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28" hasCustomPrompt="1"/>
          </p:nvPr>
        </p:nvSpPr>
        <p:spPr>
          <a:xfrm>
            <a:off x="4830836" y="4248103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19" y="1287191"/>
            <a:ext cx="4037263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This Research </a:t>
            </a:r>
            <a:r>
              <a:rPr lang="en-US" sz="1400" b="1" smtClean="0">
                <a:solidFill>
                  <a:srgbClr val="FFFFFF"/>
                </a:solidFill>
              </a:rPr>
              <a:t>Is </a:t>
            </a:r>
            <a:r>
              <a:rPr lang="en-US" sz="1400" b="1">
                <a:solidFill>
                  <a:srgbClr val="FFFFFF"/>
                </a:solidFill>
              </a:rPr>
              <a:t>Designed For: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840036" y="1287191"/>
            <a:ext cx="4037263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251519" y="3928063"/>
            <a:ext cx="4041648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smtClean="0"/>
              <a:t>This Research Will Also Assist:</a:t>
            </a:r>
            <a:endParaRPr lang="en-US" sz="1400" b="1"/>
          </a:p>
        </p:txBody>
      </p:sp>
      <p:sp>
        <p:nvSpPr>
          <p:cNvPr id="22" name="Rectangle 21"/>
          <p:cNvSpPr/>
          <p:nvPr userDrawn="1"/>
        </p:nvSpPr>
        <p:spPr>
          <a:xfrm>
            <a:off x="4840036" y="3928063"/>
            <a:ext cx="4041648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/>
              <a:t>This Research Will Help </a:t>
            </a:r>
            <a:r>
              <a:rPr lang="en-US" sz="1400" b="1" smtClean="0"/>
              <a:t>Them: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81466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-31214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Executive summary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5868" y="4502575"/>
            <a:ext cx="8640578" cy="312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400" b="1"/>
              <a:t>Resolution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47848" y="1210905"/>
            <a:ext cx="5266944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smtClean="0"/>
              <a:t>Situation</a:t>
            </a:r>
            <a:endParaRPr lang="en-US" sz="1400" b="1"/>
          </a:p>
        </p:txBody>
      </p:sp>
      <p:sp>
        <p:nvSpPr>
          <p:cNvPr id="11" name="Rectangle 10"/>
          <p:cNvSpPr/>
          <p:nvPr userDrawn="1"/>
        </p:nvSpPr>
        <p:spPr>
          <a:xfrm>
            <a:off x="247848" y="2745799"/>
            <a:ext cx="5266944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/>
              <a:t>Complication</a:t>
            </a: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47848" y="1535364"/>
            <a:ext cx="5257800" cy="116753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11"/>
          </p:nvPr>
        </p:nvSpPr>
        <p:spPr>
          <a:xfrm>
            <a:off x="247848" y="3108740"/>
            <a:ext cx="5257800" cy="135093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 userDrawn="1">
            <p:ph type="body" sz="quarter" idx="12"/>
          </p:nvPr>
        </p:nvSpPr>
        <p:spPr>
          <a:xfrm>
            <a:off x="255868" y="4841533"/>
            <a:ext cx="8623607" cy="14851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5737241" y="1495997"/>
            <a:ext cx="3083231" cy="2523241"/>
          </a:xfr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en-US" dirty="0">
                <a:solidFill>
                  <a:srgbClr val="333333"/>
                </a:solidFill>
              </a:defRPr>
            </a:lvl1pPr>
          </a:lstStyle>
          <a:p>
            <a:pPr marL="0" lvl="0" defTabSz="914400" latinLnBrk="0">
              <a:spcBef>
                <a:spcPct val="0"/>
              </a:spcBef>
            </a:pP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736405" y="1210905"/>
            <a:ext cx="3084068" cy="285749"/>
            <a:chOff x="2267744" y="1844804"/>
            <a:chExt cx="3084068" cy="285749"/>
          </a:xfrm>
          <a:solidFill>
            <a:srgbClr val="B0C534"/>
          </a:solidFill>
        </p:grpSpPr>
        <p:sp>
          <p:nvSpPr>
            <p:cNvPr id="31" name="Round Same Side Corner Rectangle 97"/>
            <p:cNvSpPr/>
            <p:nvPr/>
          </p:nvSpPr>
          <p:spPr>
            <a:xfrm>
              <a:off x="2267744" y="1844804"/>
              <a:ext cx="3084068" cy="28574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100" i="1" smtClean="0">
                  <a:solidFill>
                    <a:srgbClr val="FFFFFF"/>
                  </a:solidFill>
                  <a:latin typeface="Georgia"/>
                </a:rPr>
                <a:t>Info-Tech Insight</a:t>
              </a:r>
              <a:endParaRPr lang="en-CA" sz="1100" i="1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32" name="Picture 31" descr="insight-sm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3623" y="1889932"/>
              <a:ext cx="24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</p:pic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4" y="1266251"/>
            <a:ext cx="209348" cy="2093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11" y="4555553"/>
            <a:ext cx="206861" cy="206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4" y="2788515"/>
            <a:ext cx="211099" cy="2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0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1214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66219" y="4642215"/>
            <a:ext cx="8613648" cy="32004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400" b="1" dirty="0" smtClean="0"/>
            </a:lvl1pPr>
          </a:lstStyle>
          <a:p>
            <a:pPr marL="0" lvl="0" defTabSz="914400" eaLnBrk="1" latinLnBrk="0" hangingPunct="1"/>
            <a:r>
              <a:rPr lang="en-US" dirty="0" smtClean="0"/>
              <a:t>Click to replace text (Arial, 14pt)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66219" y="2931098"/>
            <a:ext cx="8613648" cy="32004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400" b="1" dirty="0" smtClean="0"/>
            </a:lvl1pPr>
          </a:lstStyle>
          <a:p>
            <a:pPr marL="0" lvl="0" defTabSz="914400" latinLnBrk="0"/>
            <a:r>
              <a:rPr lang="en-US" dirty="0" smtClean="0"/>
              <a:t>Click to replace text (Arial, 14pt)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6219" y="1226948"/>
            <a:ext cx="8611080" cy="320040"/>
          </a:xfrm>
          <a:solidFill>
            <a:schemeClr val="accent1"/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en-US" sz="1400" b="1" dirty="0" smtClean="0">
                <a:solidFill>
                  <a:schemeClr val="lt1"/>
                </a:solidFill>
              </a:defRPr>
            </a:lvl1pPr>
          </a:lstStyle>
          <a:p>
            <a:pPr marL="0" lvl="0" indent="0" defTabSz="914400" latinLnBrk="0">
              <a:buNone/>
            </a:pPr>
            <a:r>
              <a:rPr lang="en-US" dirty="0" smtClean="0"/>
              <a:t>Click to replace text (Arial, 14pt)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Three sections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66219" y="1546727"/>
            <a:ext cx="8595360" cy="1384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66219" y="3257915"/>
            <a:ext cx="8595360" cy="1384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6219" y="4969032"/>
            <a:ext cx="8595360" cy="13775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5621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ll 1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31214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261455" y="3323354"/>
            <a:ext cx="8615844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Deliverables Completed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612662" y="1210647"/>
            <a:ext cx="4267532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Processes </a:t>
            </a:r>
            <a:r>
              <a:rPr lang="en-US" dirty="0" smtClean="0"/>
              <a:t>Optimized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57727" y="1210647"/>
            <a:ext cx="4267532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Knowledge Gained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Two small sections, </a:t>
            </a:r>
            <a:r>
              <a:rPr lang="en-US" smtClean="0"/>
              <a:t>one large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69541" y="1530350"/>
            <a:ext cx="4242816" cy="169386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624106" y="1530350"/>
            <a:ext cx="4242816" cy="169386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261455" y="3643394"/>
            <a:ext cx="8615844" cy="2701259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8" y="3376524"/>
            <a:ext cx="215115" cy="215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10" y="1253022"/>
            <a:ext cx="194813" cy="2255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98" y="1268794"/>
            <a:ext cx="139535" cy="1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6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3920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68871" y="1708920"/>
            <a:ext cx="8601189" cy="0"/>
          </a:xfrm>
          <a:prstGeom prst="line">
            <a:avLst/>
          </a:prstGeom>
          <a:ln w="193675">
            <a:solidFill>
              <a:schemeClr val="bg1"/>
            </a:solidFill>
          </a:ln>
          <a:effectLst>
            <a:outerShdw blurRad="190500" dist="76200" dir="5400000" sx="97000" sy="97000" algn="tl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56032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Case study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51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4" y="255588"/>
            <a:ext cx="86201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4" y="1600200"/>
            <a:ext cx="8620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25344"/>
            <a:ext cx="8388424" cy="33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smtClean="0">
                <a:solidFill>
                  <a:srgbClr val="FFFFFF"/>
                </a:solidFill>
              </a:rPr>
              <a:t>Info-Tech Research Group</a:t>
            </a:r>
            <a:endParaRPr lang="en-CA" sz="1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8424" y="6525344"/>
            <a:ext cx="755576" cy="33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/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525344"/>
            <a:ext cx="8388424" cy="338028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66700"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0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Info-Tech Research Group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388424" y="6525344"/>
            <a:ext cx="755576" cy="338028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>
                <a:solidFill>
                  <a:srgbClr val="FFFFFF"/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65" r:id="rId2"/>
    <p:sldLayoutId id="2147483699" r:id="rId3"/>
    <p:sldLayoutId id="2147483706" r:id="rId4"/>
    <p:sldLayoutId id="2147483721" r:id="rId5"/>
    <p:sldLayoutId id="2147483710" r:id="rId6"/>
    <p:sldLayoutId id="2147483711" r:id="rId7"/>
    <p:sldLayoutId id="2147483726" r:id="rId8"/>
    <p:sldLayoutId id="2147483764" r:id="rId9"/>
    <p:sldLayoutId id="2147483762" r:id="rId10"/>
    <p:sldLayoutId id="2147483761" r:id="rId11"/>
    <p:sldLayoutId id="2147483763" r:id="rId12"/>
    <p:sldLayoutId id="2147483801" r:id="rId13"/>
    <p:sldLayoutId id="2147483802" r:id="rId14"/>
    <p:sldLayoutId id="214748380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hyperlink" Target="http://www.sonus.net/resources/press-releases/nearly-three-out-four-companies-have-adopted-unified-communications-sip" TargetMode="External"/><Relationship Id="rId10" Type="http://schemas.openxmlformats.org/officeDocument/2006/relationships/diagramData" Target="../diagrams/data2.xml"/><Relationship Id="rId4" Type="http://schemas.openxmlformats.org/officeDocument/2006/relationships/image" Target="../media/image2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15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1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8.png"/><Relationship Id="rId7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2.png"/><Relationship Id="rId7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WorkshopBooking@InfoTech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infotech.com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Relationship Id="rId5" Type="http://schemas.openxmlformats.org/officeDocument/2006/relationships/hyperlink" Target="https://www.pwc.co.uk/communications/assets/unified-communications-report-march-2015.pdf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Relationship Id="rId4" Type="http://schemas.openxmlformats.org/officeDocument/2006/relationships/hyperlink" Target="http://www.softwareadvice.com/resources/voip-software-smb-buyer-trends-201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economics.com/article.cfm?id=205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implement-a-new-collaboration-platform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infotech.com/research/ss/modernize-communications-and-collaboration-infrastructure/modernize-communications-and-collaboration-infrastructure-phases-1-3?utm_source=SS_Sample&amp;utm_medium=Collateral&amp;utm_campaign=Collateral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71252" y="2718767"/>
            <a:ext cx="7454900" cy="655267"/>
          </a:xfrm>
        </p:spPr>
        <p:txBody>
          <a:bodyPr/>
          <a:lstStyle/>
          <a:p>
            <a:r>
              <a:rPr lang="en-US" dirty="0"/>
              <a:t>Modernize Communications and Collaboration Infrastructure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Your legacy telephony infrastructure is dragging you down – modern communications and collaboration technology can dramatically improve productivity.</a:t>
            </a:r>
          </a:p>
          <a:p>
            <a:endParaRPr lang="en-CA" dirty="0"/>
          </a:p>
        </p:txBody>
      </p:sp>
      <p:pic>
        <p:nvPicPr>
          <p:cNvPr id="5" name="Picture 4" descr="sample-titlebar-itrgNEW.gif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b="40634"/>
          <a:stretch>
            <a:fillRect/>
          </a:stretch>
        </p:blipFill>
        <p:spPr>
          <a:xfrm>
            <a:off x="0" y="5402461"/>
            <a:ext cx="9144000" cy="86409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6266557"/>
            <a:ext cx="9144000" cy="591443"/>
            <a:chOff x="0" y="6266557"/>
            <a:chExt cx="9144000" cy="591443"/>
          </a:xfrm>
        </p:grpSpPr>
        <p:sp>
          <p:nvSpPr>
            <p:cNvPr id="9" name="Rectangle 8"/>
            <p:cNvSpPr/>
            <p:nvPr/>
          </p:nvSpPr>
          <p:spPr>
            <a:xfrm>
              <a:off x="0" y="6266557"/>
              <a:ext cx="7308304" cy="591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4625" algn="r"/>
              <a:r>
                <a:rPr lang="en-CA" sz="800" dirty="0" smtClean="0">
                  <a:solidFill>
                    <a:schemeClr val="bg1">
                      <a:lumMod val="65000"/>
                    </a:schemeClr>
                  </a:solidFill>
                </a:rPr>
                <a:t>Info-Tech's products and services combine actionable insight and relevant advice with ready-to-use tools</a:t>
              </a:r>
              <a:br>
                <a:rPr lang="en-CA" sz="800" dirty="0" smtClean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CA" sz="800" dirty="0" smtClean="0">
                  <a:solidFill>
                    <a:schemeClr val="bg1">
                      <a:lumMod val="65000"/>
                    </a:schemeClr>
                  </a:solidFill>
                </a:rPr>
                <a:t>and templates that cover the full spectrum of IT concerns.© 1997 - 2016 Info-Tech Research Group</a:t>
              </a:r>
              <a:endParaRPr lang="en-CA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08304" y="6266557"/>
              <a:ext cx="1835696" cy="591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 descr="itrg-logo-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9512" y="6360368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2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-Point Star 10"/>
          <p:cNvSpPr/>
          <p:nvPr/>
        </p:nvSpPr>
        <p:spPr>
          <a:xfrm>
            <a:off x="257174" y="3505673"/>
            <a:ext cx="941992" cy="353085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64638" y="4310148"/>
            <a:ext cx="5213677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Leverage a </a:t>
            </a:r>
            <a:r>
              <a:rPr lang="en-CA"/>
              <a:t>h</a:t>
            </a:r>
            <a:r>
              <a:rPr lang="en-CA" smtClean="0"/>
              <a:t>ybrid solution model to invest in your communications infrastructure and avoid a “rip and replace”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5905" y="1227028"/>
            <a:ext cx="8651394" cy="808037"/>
          </a:xfrm>
        </p:spPr>
        <p:txBody>
          <a:bodyPr/>
          <a:lstStyle/>
          <a:p>
            <a:pPr marL="0" indent="0">
              <a:buNone/>
            </a:pPr>
            <a:r>
              <a:rPr lang="en-CA" sz="1600" b="1" dirty="0" smtClean="0"/>
              <a:t>Sixty-five percent </a:t>
            </a:r>
            <a:r>
              <a:rPr lang="en-CA" sz="1600" b="1" dirty="0"/>
              <a:t>of UC deployments are o</a:t>
            </a:r>
            <a:r>
              <a:rPr lang="en-CA" sz="1600" b="1" dirty="0" smtClean="0"/>
              <a:t>n-premises, </a:t>
            </a:r>
            <a:r>
              <a:rPr lang="en-CA" sz="1600" b="1" dirty="0"/>
              <a:t>but demand for </a:t>
            </a:r>
            <a:r>
              <a:rPr lang="en-CA" sz="1600" b="1" dirty="0" smtClean="0"/>
              <a:t>cloud </a:t>
            </a:r>
            <a:r>
              <a:rPr lang="en-CA" sz="1600" b="1" dirty="0"/>
              <a:t>solutions will likely result in hybrid UC solutions emerging as the go-forward standard.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283888" y="5046672"/>
            <a:ext cx="533400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Instead of having to rip and replace, an overlay may be far more effective for your business. Hold onto your PBX until its end of life and get the </a:t>
            </a:r>
            <a:r>
              <a:rPr lang="en-CA" sz="1200" i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framework </a:t>
            </a:r>
            <a:r>
              <a:rPr lang="en-CA" sz="12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 need </a:t>
            </a:r>
            <a:r>
              <a:rPr lang="en-CA" sz="1200" i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a bridge to tie the systems together. </a:t>
            </a:r>
            <a:r>
              <a:rPr lang="en-CA" sz="12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Then this also gives you </a:t>
            </a:r>
            <a:r>
              <a:rPr lang="en-CA" sz="1200" i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leverage </a:t>
            </a:r>
            <a:r>
              <a:rPr lang="en-CA" sz="12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use more than one vendor and you’re not locked in.</a:t>
            </a:r>
            <a:endParaRPr lang="en-CA" sz="1200" i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242" y="6004282"/>
            <a:ext cx="497012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smtClean="0"/>
              <a:t>– Brendan </a:t>
            </a:r>
            <a:r>
              <a:rPr lang="en-CA" sz="1200" err="1" smtClean="0"/>
              <a:t>Ziolo</a:t>
            </a:r>
            <a:r>
              <a:rPr lang="en-CA" sz="1200" smtClean="0"/>
              <a:t>, </a:t>
            </a:r>
            <a:r>
              <a:rPr lang="en-CA" sz="1200"/>
              <a:t>Head of Large Enterprise Strategy, Alcatel-Lucent</a:t>
            </a:r>
          </a:p>
        </p:txBody>
      </p:sp>
      <p:pic>
        <p:nvPicPr>
          <p:cNvPr id="7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8" y="5035268"/>
            <a:ext cx="292633" cy="219475"/>
          </a:xfrm>
          <a:prstGeom prst="rect">
            <a:avLst/>
          </a:prstGeom>
        </p:spPr>
      </p:pic>
      <p:pic>
        <p:nvPicPr>
          <p:cNvPr id="8" name="Picture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44" y="5624665"/>
            <a:ext cx="274344" cy="2865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7757" y="1864178"/>
            <a:ext cx="5239914" cy="22057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CA" b="1" i="1" dirty="0" smtClean="0"/>
              <a:t>Deployment Models:</a:t>
            </a:r>
          </a:p>
          <a:p>
            <a:pPr>
              <a:spcAft>
                <a:spcPts val="400"/>
              </a:spcAft>
            </a:pPr>
            <a:r>
              <a:rPr lang="en-CA" sz="1600" b="1" dirty="0" smtClean="0">
                <a:solidFill>
                  <a:schemeClr val="accent1"/>
                </a:solidFill>
              </a:rPr>
              <a:t>On-Premises: </a:t>
            </a:r>
            <a:r>
              <a:rPr lang="en-CA" sz="1400" dirty="0" smtClean="0"/>
              <a:t>Internal IP PBX/Solution</a:t>
            </a:r>
          </a:p>
          <a:p>
            <a:pPr>
              <a:spcAft>
                <a:spcPts val="400"/>
              </a:spcAft>
            </a:pPr>
            <a:r>
              <a:rPr lang="en-CA" sz="1600" b="1" dirty="0" smtClean="0">
                <a:solidFill>
                  <a:schemeClr val="accent1"/>
                </a:solidFill>
              </a:rPr>
              <a:t>Hosted: </a:t>
            </a:r>
            <a:r>
              <a:rPr lang="en-CA" sz="1400" dirty="0" smtClean="0"/>
              <a:t>External IP PBX/Solution; Private cloud with dedicated infrastructure</a:t>
            </a:r>
            <a:endParaRPr lang="en-CA" sz="1600" dirty="0" smtClean="0"/>
          </a:p>
          <a:p>
            <a:pPr lvl="0">
              <a:spcAft>
                <a:spcPts val="400"/>
              </a:spcAft>
            </a:pPr>
            <a:r>
              <a:rPr lang="en-CA" sz="1600" b="1" dirty="0" smtClean="0">
                <a:solidFill>
                  <a:schemeClr val="accent1"/>
                </a:solidFill>
              </a:rPr>
              <a:t>Cloud: </a:t>
            </a:r>
            <a:r>
              <a:rPr lang="en-CA" sz="1400" dirty="0" smtClean="0"/>
              <a:t>External IP PBX/Solution; </a:t>
            </a:r>
            <a:r>
              <a:rPr lang="en-CA" sz="1400" dirty="0" smtClean="0">
                <a:solidFill>
                  <a:schemeClr val="tx2"/>
                </a:solidFill>
              </a:rPr>
              <a:t>Shared </a:t>
            </a:r>
            <a:r>
              <a:rPr lang="en-CA" sz="1400" dirty="0">
                <a:solidFill>
                  <a:schemeClr val="tx2"/>
                </a:solidFill>
              </a:rPr>
              <a:t>infrastructure with other clients accessible </a:t>
            </a:r>
            <a:r>
              <a:rPr lang="en-CA" sz="1400" dirty="0" smtClean="0">
                <a:solidFill>
                  <a:schemeClr val="tx2"/>
                </a:solidFill>
              </a:rPr>
              <a:t>online</a:t>
            </a:r>
          </a:p>
          <a:p>
            <a:pPr>
              <a:spcAft>
                <a:spcPts val="400"/>
              </a:spcAft>
            </a:pPr>
            <a:r>
              <a:rPr lang="en-CA" sz="1600" b="1" i="1" dirty="0" smtClean="0">
                <a:solidFill>
                  <a:schemeClr val="tx2"/>
                </a:solidFill>
              </a:rPr>
              <a:t>Hybrid: </a:t>
            </a:r>
            <a:r>
              <a:rPr lang="en-CA" sz="1400" dirty="0" smtClean="0"/>
              <a:t>Combine any aspect of the above deployment models and movement can occur in any </a:t>
            </a:r>
            <a:r>
              <a:rPr lang="en-CA" sz="1400" dirty="0"/>
              <a:t>direction. </a:t>
            </a:r>
            <a:endParaRPr lang="en-CA" sz="1400" b="1" i="1" dirty="0">
              <a:solidFill>
                <a:schemeClr val="accent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4638" y="4310148"/>
            <a:ext cx="5307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400" b="1" i="1" dirty="0">
                <a:solidFill>
                  <a:schemeClr val="tx2"/>
                </a:solidFill>
                <a:latin typeface="+mj-lt"/>
              </a:rPr>
              <a:t>The deployment model that best fits your business is </a:t>
            </a:r>
            <a:r>
              <a:rPr lang="en-CA" sz="1400" b="1" i="1" dirty="0" smtClean="0">
                <a:solidFill>
                  <a:schemeClr val="tx2"/>
                </a:solidFill>
                <a:latin typeface="+mj-lt"/>
              </a:rPr>
              <a:t>dependent </a:t>
            </a:r>
            <a:r>
              <a:rPr lang="en-CA" sz="1400" b="1" i="1" dirty="0">
                <a:solidFill>
                  <a:schemeClr val="tx2"/>
                </a:solidFill>
                <a:latin typeface="+mj-lt"/>
              </a:rPr>
              <a:t>on your current </a:t>
            </a:r>
            <a:r>
              <a:rPr lang="en-CA" sz="1400" b="1" i="1" dirty="0" smtClean="0">
                <a:solidFill>
                  <a:schemeClr val="tx2"/>
                </a:solidFill>
                <a:latin typeface="+mj-lt"/>
              </a:rPr>
              <a:t>and future business </a:t>
            </a:r>
            <a:r>
              <a:rPr lang="en-CA" sz="1400" b="1" i="1" dirty="0">
                <a:solidFill>
                  <a:schemeClr val="tx2"/>
                </a:solidFill>
                <a:latin typeface="+mj-lt"/>
              </a:rPr>
              <a:t>needs.</a:t>
            </a:r>
            <a:endParaRPr lang="en-US" sz="1400" b="1" i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4841658"/>
              </p:ext>
            </p:extLst>
          </p:nvPr>
        </p:nvGraphicFramePr>
        <p:xfrm>
          <a:off x="5311176" y="2300900"/>
          <a:ext cx="3832642" cy="315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15639376"/>
              </p:ext>
            </p:extLst>
          </p:nvPr>
        </p:nvGraphicFramePr>
        <p:xfrm>
          <a:off x="6641709" y="3481781"/>
          <a:ext cx="1171575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Rectangle 11"/>
          <p:cNvSpPr/>
          <p:nvPr/>
        </p:nvSpPr>
        <p:spPr>
          <a:xfrm>
            <a:off x="7740455" y="1507935"/>
            <a:ext cx="10198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 dirty="0"/>
              <a:t>Source: </a:t>
            </a:r>
            <a:r>
              <a:rPr lang="en-CA" sz="1000" dirty="0" smtClean="0">
                <a:hlinkClick r:id="rId15"/>
              </a:rPr>
              <a:t>Sonus</a:t>
            </a:r>
            <a:endParaRPr lang="en-CA" sz="1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6" name="Picture 3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itrg-logo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49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733299" y="1100818"/>
            <a:ext cx="2615671" cy="53513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/>
          <p:cNvSpPr/>
          <p:nvPr/>
        </p:nvSpPr>
        <p:spPr>
          <a:xfrm>
            <a:off x="6349991" y="1100817"/>
            <a:ext cx="2538762" cy="53513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1113991" y="1100817"/>
            <a:ext cx="2600316" cy="5351335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1" name="Straight Connector 50"/>
          <p:cNvCxnSpPr/>
          <p:nvPr/>
        </p:nvCxnSpPr>
        <p:spPr>
          <a:xfrm>
            <a:off x="6917474" y="3264400"/>
            <a:ext cx="310299" cy="424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987283" y="2318528"/>
            <a:ext cx="310299" cy="424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19065" y="3304479"/>
            <a:ext cx="310299" cy="424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78882" y="2314997"/>
            <a:ext cx="310299" cy="424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32285" y="3304903"/>
            <a:ext cx="310299" cy="424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85492" y="4258212"/>
            <a:ext cx="310299" cy="424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92102" y="2315421"/>
            <a:ext cx="310299" cy="424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730409" y="1846815"/>
            <a:ext cx="8922" cy="3168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181230" y="1813362"/>
            <a:ext cx="26628" cy="427059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547446" y="1729235"/>
            <a:ext cx="1240" cy="4284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Follow Info-Tech’s methodology to </a:t>
            </a:r>
            <a:r>
              <a:rPr lang="en-US" smtClean="0"/>
              <a:t>modernize communications and collaboration infrastructure</a:t>
            </a:r>
            <a:endParaRPr lang="en-CA"/>
          </a:p>
        </p:txBody>
      </p:sp>
      <p:sp>
        <p:nvSpPr>
          <p:cNvPr id="3" name="Rounded Rectangle 2"/>
          <p:cNvSpPr/>
          <p:nvPr/>
        </p:nvSpPr>
        <p:spPr>
          <a:xfrm>
            <a:off x="1221530" y="1147595"/>
            <a:ext cx="2376000" cy="7023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b="1">
                <a:solidFill>
                  <a:srgbClr val="333333"/>
                </a:solidFill>
              </a:rPr>
              <a:t>Phase 1</a:t>
            </a:r>
            <a:r>
              <a:rPr lang="en-CA" sz="1400">
                <a:solidFill>
                  <a:srgbClr val="333333"/>
                </a:solidFill>
              </a:rPr>
              <a:t>: </a:t>
            </a:r>
            <a:r>
              <a:rPr lang="en-CA" sz="1400" smtClean="0">
                <a:solidFill>
                  <a:srgbClr val="333333"/>
                </a:solidFill>
              </a:rPr>
              <a:t>Assess Infrastructure</a:t>
            </a:r>
            <a:endParaRPr lang="en-CA" sz="1400">
              <a:solidFill>
                <a:srgbClr val="33333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28925" y="1149278"/>
            <a:ext cx="2412000" cy="7023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b="1">
                <a:solidFill>
                  <a:srgbClr val="333333"/>
                </a:solidFill>
              </a:rPr>
              <a:t>Phase 2</a:t>
            </a:r>
            <a:r>
              <a:rPr lang="en-CA" sz="1400">
                <a:solidFill>
                  <a:srgbClr val="333333"/>
                </a:solidFill>
              </a:rPr>
              <a:t>: </a:t>
            </a:r>
            <a:r>
              <a:rPr lang="en-CA" sz="1400" smtClean="0">
                <a:solidFill>
                  <a:srgbClr val="333333"/>
                </a:solidFill>
              </a:rPr>
              <a:t>Define the Target State</a:t>
            </a:r>
            <a:endParaRPr lang="en-CA" sz="1400">
              <a:solidFill>
                <a:srgbClr val="333333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13702" y="1139199"/>
            <a:ext cx="2412000" cy="71239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b="1">
                <a:solidFill>
                  <a:srgbClr val="333333"/>
                </a:solidFill>
              </a:rPr>
              <a:t>Phase 3</a:t>
            </a:r>
            <a:r>
              <a:rPr lang="en-CA" sz="1400">
                <a:solidFill>
                  <a:srgbClr val="333333"/>
                </a:solidFill>
              </a:rPr>
              <a:t>: </a:t>
            </a:r>
            <a:r>
              <a:rPr lang="en-CA" sz="1400" smtClean="0">
                <a:solidFill>
                  <a:srgbClr val="333333"/>
                </a:solidFill>
              </a:rPr>
              <a:t>Advance the Project</a:t>
            </a:r>
            <a:endParaRPr lang="en-CA" sz="1400">
              <a:solidFill>
                <a:srgbClr val="33333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13700" y="3785323"/>
            <a:ext cx="1620000" cy="839309"/>
          </a:xfrm>
          <a:prstGeom prst="roundRect">
            <a:avLst/>
          </a:prstGeom>
          <a:ln w="19050"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200" smtClean="0">
                <a:solidFill>
                  <a:srgbClr val="333333"/>
                </a:solidFill>
              </a:rPr>
              <a:t>Build the roadmap and compare option costs</a:t>
            </a:r>
            <a:endParaRPr lang="en-CA" sz="1200">
              <a:solidFill>
                <a:srgbClr val="333333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79583" y="2858644"/>
            <a:ext cx="1620000" cy="839309"/>
          </a:xfrm>
          <a:prstGeom prst="roundRect">
            <a:avLst/>
          </a:prstGeom>
          <a:ln w="19050">
            <a:solidFill>
              <a:srgbClr val="7CADD4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 algn="ctr"/>
            <a:r>
              <a:rPr lang="en-US" sz="1200" smtClean="0">
                <a:solidFill>
                  <a:srgbClr val="333333"/>
                </a:solidFill>
              </a:rPr>
              <a:t>Assess people, process, and technology</a:t>
            </a:r>
            <a:endParaRPr lang="en-US" sz="1200">
              <a:solidFill>
                <a:srgbClr val="333333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80249" y="1930853"/>
            <a:ext cx="1620000" cy="83930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200" smtClean="0">
                <a:solidFill>
                  <a:srgbClr val="333333"/>
                </a:solidFill>
              </a:rPr>
              <a:t>Preliminary assessment</a:t>
            </a:r>
            <a:endParaRPr lang="en-CA" sz="1200">
              <a:solidFill>
                <a:srgbClr val="333333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22749" y="2952991"/>
            <a:ext cx="651258" cy="652274"/>
          </a:xfrm>
          <a:prstGeom prst="ellipse">
            <a:avLst/>
          </a:prstGeom>
          <a:solidFill>
            <a:srgbClr val="7CA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1.2</a:t>
            </a:r>
          </a:p>
        </p:txBody>
      </p:sp>
      <p:sp>
        <p:nvSpPr>
          <p:cNvPr id="15" name="Oval 14"/>
          <p:cNvSpPr/>
          <p:nvPr/>
        </p:nvSpPr>
        <p:spPr>
          <a:xfrm>
            <a:off x="3864365" y="3923445"/>
            <a:ext cx="651258" cy="6522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2</a:t>
            </a:r>
            <a:r>
              <a:rPr lang="en-US" sz="2000" b="1" smtClean="0">
                <a:solidFill>
                  <a:srgbClr val="FFFFFF"/>
                </a:solidFill>
              </a:rPr>
              <a:t>.3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22749" y="1982537"/>
            <a:ext cx="651258" cy="6522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1.1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92793" y="2869439"/>
            <a:ext cx="1620000" cy="839309"/>
          </a:xfrm>
          <a:prstGeom prst="roundRect">
            <a:avLst/>
          </a:prstGeom>
          <a:ln w="19050">
            <a:solidFill>
              <a:srgbClr val="7CADD4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 algn="ctr"/>
            <a:r>
              <a:rPr lang="en-US" sz="1200" smtClean="0">
                <a:solidFill>
                  <a:srgbClr val="333333"/>
                </a:solidFill>
              </a:rPr>
              <a:t>Evaluate the deployment options</a:t>
            </a:r>
            <a:endParaRPr lang="en-US" sz="1200">
              <a:solidFill>
                <a:srgbClr val="333333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7794" y="1937506"/>
            <a:ext cx="1620000" cy="83930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200" smtClean="0">
                <a:solidFill>
                  <a:srgbClr val="333333"/>
                </a:solidFill>
              </a:rPr>
              <a:t>Align business needs and goals</a:t>
            </a:r>
            <a:endParaRPr lang="en-CA" sz="1200">
              <a:solidFill>
                <a:srgbClr val="333333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59626" y="2962957"/>
            <a:ext cx="651258" cy="652274"/>
          </a:xfrm>
          <a:prstGeom prst="ellipse">
            <a:avLst/>
          </a:prstGeom>
          <a:solidFill>
            <a:srgbClr val="7CA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2.2</a:t>
            </a:r>
          </a:p>
        </p:txBody>
      </p:sp>
      <p:sp>
        <p:nvSpPr>
          <p:cNvPr id="22" name="Oval 21"/>
          <p:cNvSpPr/>
          <p:nvPr/>
        </p:nvSpPr>
        <p:spPr>
          <a:xfrm>
            <a:off x="3859626" y="1992503"/>
            <a:ext cx="651258" cy="6522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2.1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138604" y="2887316"/>
            <a:ext cx="1620000" cy="839309"/>
          </a:xfrm>
          <a:prstGeom prst="roundRect">
            <a:avLst/>
          </a:prstGeom>
          <a:ln w="19050">
            <a:solidFill>
              <a:srgbClr val="7CADD4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 algn="ctr"/>
            <a:r>
              <a:rPr lang="en-US" sz="1200" smtClean="0">
                <a:solidFill>
                  <a:srgbClr val="333333"/>
                </a:solidFill>
              </a:rPr>
              <a:t>Gain project approval</a:t>
            </a:r>
            <a:endParaRPr lang="en-US" sz="1200">
              <a:solidFill>
                <a:srgbClr val="333333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138604" y="1968964"/>
            <a:ext cx="1620000" cy="83930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200" smtClean="0">
                <a:solidFill>
                  <a:srgbClr val="333333"/>
                </a:solidFill>
              </a:rPr>
              <a:t>Draft the RFP</a:t>
            </a:r>
            <a:endParaRPr lang="en-CA" sz="1200">
              <a:solidFill>
                <a:srgbClr val="333333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13702" y="2948210"/>
            <a:ext cx="651258" cy="652274"/>
          </a:xfrm>
          <a:prstGeom prst="ellipse">
            <a:avLst/>
          </a:prstGeom>
          <a:solidFill>
            <a:srgbClr val="7CA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3.2</a:t>
            </a:r>
          </a:p>
        </p:txBody>
      </p:sp>
      <p:sp>
        <p:nvSpPr>
          <p:cNvPr id="28" name="Oval 27"/>
          <p:cNvSpPr/>
          <p:nvPr/>
        </p:nvSpPr>
        <p:spPr>
          <a:xfrm>
            <a:off x="6413702" y="1977756"/>
            <a:ext cx="651258" cy="6522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168819" y="4233099"/>
            <a:ext cx="2423778" cy="384345"/>
          </a:xfrm>
          <a:prstGeom prst="roundRect">
            <a:avLst/>
          </a:prstGeom>
          <a:gradFill flip="none" rotWithShape="1">
            <a:gsLst>
              <a:gs pos="0">
                <a:srgbClr val="B0C534">
                  <a:tint val="66000"/>
                  <a:satMod val="160000"/>
                </a:srgbClr>
              </a:gs>
              <a:gs pos="50000">
                <a:srgbClr val="B0C534">
                  <a:tint val="44500"/>
                  <a:satMod val="160000"/>
                </a:srgbClr>
              </a:gs>
              <a:gs pos="100000">
                <a:srgbClr val="B0C53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smtClean="0">
                <a:solidFill>
                  <a:srgbClr val="333333"/>
                </a:solidFill>
              </a:rPr>
              <a:t>Communications Infrastructure Roadmap Tool – Tech Debt</a:t>
            </a:r>
            <a:endParaRPr lang="en-CA" sz="1200">
              <a:solidFill>
                <a:srgbClr val="333333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68819" y="4725535"/>
            <a:ext cx="2423778" cy="384345"/>
          </a:xfrm>
          <a:prstGeom prst="roundRect">
            <a:avLst/>
          </a:prstGeom>
          <a:gradFill flip="none" rotWithShape="1">
            <a:gsLst>
              <a:gs pos="0">
                <a:srgbClr val="B0C534">
                  <a:tint val="66000"/>
                  <a:satMod val="160000"/>
                </a:srgbClr>
              </a:gs>
              <a:gs pos="50000">
                <a:srgbClr val="B0C534">
                  <a:tint val="44500"/>
                  <a:satMod val="160000"/>
                </a:srgbClr>
              </a:gs>
              <a:gs pos="100000">
                <a:srgbClr val="B0C53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rgbClr val="333333"/>
                </a:solidFill>
              </a:rPr>
              <a:t>Team Skills Inventory Tool</a:t>
            </a:r>
            <a:endParaRPr lang="en-CA" sz="1200" dirty="0">
              <a:solidFill>
                <a:srgbClr val="333333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867579" y="4670825"/>
            <a:ext cx="2360001" cy="384345"/>
          </a:xfrm>
          <a:prstGeom prst="roundRect">
            <a:avLst/>
          </a:prstGeom>
          <a:gradFill flip="none" rotWithShape="1">
            <a:gsLst>
              <a:gs pos="0">
                <a:srgbClr val="B0C534">
                  <a:tint val="66000"/>
                  <a:satMod val="160000"/>
                </a:srgbClr>
              </a:gs>
              <a:gs pos="50000">
                <a:srgbClr val="B0C534">
                  <a:tint val="44500"/>
                  <a:satMod val="160000"/>
                </a:srgbClr>
              </a:gs>
              <a:gs pos="100000">
                <a:srgbClr val="B0C53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smtClean="0">
                <a:solidFill>
                  <a:srgbClr val="333333"/>
                </a:solidFill>
              </a:rPr>
              <a:t>Stakeholder Engagement Workbook</a:t>
            </a:r>
            <a:endParaRPr lang="en-CA" sz="1200">
              <a:solidFill>
                <a:srgbClr val="333333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867579" y="5581979"/>
            <a:ext cx="2360000" cy="384345"/>
          </a:xfrm>
          <a:prstGeom prst="roundRect">
            <a:avLst/>
          </a:prstGeom>
          <a:gradFill flip="none" rotWithShape="1">
            <a:gsLst>
              <a:gs pos="0">
                <a:srgbClr val="B0C534">
                  <a:tint val="66000"/>
                  <a:satMod val="160000"/>
                </a:srgbClr>
              </a:gs>
              <a:gs pos="50000">
                <a:srgbClr val="B0C534">
                  <a:tint val="44500"/>
                  <a:satMod val="160000"/>
                </a:srgbClr>
              </a:gs>
              <a:gs pos="100000">
                <a:srgbClr val="B0C53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smtClean="0">
                <a:solidFill>
                  <a:srgbClr val="333333"/>
                </a:solidFill>
              </a:rPr>
              <a:t>Short- and Long-Term Initiative Timelines</a:t>
            </a:r>
            <a:endParaRPr lang="en-CA" sz="1200">
              <a:solidFill>
                <a:srgbClr val="333333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67580" y="6035439"/>
            <a:ext cx="2359999" cy="357269"/>
          </a:xfrm>
          <a:prstGeom prst="roundRect">
            <a:avLst/>
          </a:prstGeom>
          <a:gradFill flip="none" rotWithShape="1">
            <a:gsLst>
              <a:gs pos="0">
                <a:srgbClr val="B0C534">
                  <a:tint val="66000"/>
                  <a:satMod val="160000"/>
                </a:srgbClr>
              </a:gs>
              <a:gs pos="50000">
                <a:srgbClr val="B0C534">
                  <a:tint val="44500"/>
                  <a:satMod val="160000"/>
                </a:srgbClr>
              </a:gs>
              <a:gs pos="100000">
                <a:srgbClr val="B0C53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rgbClr val="333333"/>
                </a:solidFill>
              </a:rPr>
              <a:t>TCO Tool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452922" y="4233099"/>
            <a:ext cx="2304000" cy="384345"/>
          </a:xfrm>
          <a:prstGeom prst="roundRect">
            <a:avLst/>
          </a:prstGeom>
          <a:gradFill flip="none" rotWithShape="1">
            <a:gsLst>
              <a:gs pos="0">
                <a:srgbClr val="B0C534">
                  <a:tint val="66000"/>
                  <a:satMod val="160000"/>
                </a:srgbClr>
              </a:gs>
              <a:gs pos="50000">
                <a:srgbClr val="B0C534">
                  <a:tint val="44500"/>
                  <a:satMod val="160000"/>
                </a:srgbClr>
              </a:gs>
              <a:gs pos="100000">
                <a:srgbClr val="B0C53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smtClean="0">
                <a:solidFill>
                  <a:srgbClr val="333333"/>
                </a:solidFill>
              </a:rPr>
              <a:t>Request for Proposal Template</a:t>
            </a:r>
            <a:endParaRPr lang="en-CA" sz="1200">
              <a:solidFill>
                <a:srgbClr val="33333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460422" y="4724272"/>
            <a:ext cx="2290736" cy="384345"/>
          </a:xfrm>
          <a:prstGeom prst="roundRect">
            <a:avLst/>
          </a:prstGeom>
          <a:gradFill flip="none" rotWithShape="1">
            <a:gsLst>
              <a:gs pos="0">
                <a:srgbClr val="B0C534">
                  <a:tint val="66000"/>
                  <a:satMod val="160000"/>
                </a:srgbClr>
              </a:gs>
              <a:gs pos="50000">
                <a:srgbClr val="B0C534">
                  <a:tint val="44500"/>
                  <a:satMod val="160000"/>
                </a:srgbClr>
              </a:gs>
              <a:gs pos="100000">
                <a:srgbClr val="B0C53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smtClean="0">
                <a:solidFill>
                  <a:srgbClr val="333333"/>
                </a:solidFill>
              </a:rPr>
              <a:t>Executive Presentation Deck</a:t>
            </a:r>
            <a:endParaRPr lang="en-CA" sz="1200">
              <a:solidFill>
                <a:srgbClr val="333333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867579" y="5120882"/>
            <a:ext cx="2360001" cy="384345"/>
          </a:xfrm>
          <a:prstGeom prst="roundRect">
            <a:avLst/>
          </a:prstGeom>
          <a:gradFill flip="none" rotWithShape="1">
            <a:gsLst>
              <a:gs pos="0">
                <a:srgbClr val="B0C534">
                  <a:tint val="66000"/>
                  <a:satMod val="160000"/>
                </a:srgbClr>
              </a:gs>
              <a:gs pos="50000">
                <a:srgbClr val="B0C534">
                  <a:tint val="44500"/>
                  <a:satMod val="160000"/>
                </a:srgbClr>
              </a:gs>
              <a:gs pos="100000">
                <a:srgbClr val="B0C53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smtClean="0">
                <a:solidFill>
                  <a:srgbClr val="333333"/>
                </a:solidFill>
              </a:rPr>
              <a:t>Business Requirements Document Template</a:t>
            </a:r>
            <a:endParaRPr lang="en-CA" sz="1200">
              <a:solidFill>
                <a:srgbClr val="3333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684" y="1358978"/>
            <a:ext cx="80034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200" b="1" smtClean="0"/>
              <a:t>Phases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9693" y="2035150"/>
            <a:ext cx="80034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200" b="1" smtClean="0"/>
              <a:t>Steps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0294" y="4737708"/>
            <a:ext cx="93714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200" b="1" smtClean="0"/>
              <a:t>Tools and Templates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6348970" y="1100816"/>
            <a:ext cx="1" cy="535133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888753" y="1100814"/>
            <a:ext cx="5659" cy="535133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714307" y="1100817"/>
            <a:ext cx="19823" cy="535133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113991" y="1087993"/>
            <a:ext cx="5410" cy="536415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1168819" y="5207174"/>
            <a:ext cx="2423778" cy="384345"/>
          </a:xfrm>
          <a:prstGeom prst="roundRect">
            <a:avLst/>
          </a:prstGeom>
          <a:gradFill flip="none" rotWithShape="1">
            <a:gsLst>
              <a:gs pos="0">
                <a:srgbClr val="B0C534">
                  <a:tint val="66000"/>
                  <a:satMod val="160000"/>
                </a:srgbClr>
              </a:gs>
              <a:gs pos="50000">
                <a:srgbClr val="B0C534">
                  <a:tint val="44500"/>
                  <a:satMod val="160000"/>
                </a:srgbClr>
              </a:gs>
              <a:gs pos="100000">
                <a:srgbClr val="B0C53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smtClean="0">
                <a:solidFill>
                  <a:srgbClr val="333333"/>
                </a:solidFill>
              </a:rPr>
              <a:t>MACDs Workflows Template</a:t>
            </a:r>
            <a:endParaRPr lang="en-CA" sz="1200">
              <a:solidFill>
                <a:srgbClr val="333333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168819" y="5699610"/>
            <a:ext cx="2423778" cy="384345"/>
          </a:xfrm>
          <a:prstGeom prst="roundRect">
            <a:avLst/>
          </a:prstGeom>
          <a:gradFill flip="none" rotWithShape="1">
            <a:gsLst>
              <a:gs pos="0">
                <a:srgbClr val="B0C534">
                  <a:tint val="66000"/>
                  <a:satMod val="160000"/>
                </a:srgbClr>
              </a:gs>
              <a:gs pos="50000">
                <a:srgbClr val="B0C534">
                  <a:tint val="44500"/>
                  <a:satMod val="160000"/>
                </a:srgbClr>
              </a:gs>
              <a:gs pos="100000">
                <a:srgbClr val="B0C53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smtClean="0">
                <a:solidFill>
                  <a:srgbClr val="333333"/>
                </a:solidFill>
              </a:rPr>
              <a:t>Platform Assessment</a:t>
            </a:r>
            <a:endParaRPr lang="en-CA" sz="1200">
              <a:solidFill>
                <a:srgbClr val="333333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58" name="Picture 3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58" descr="itrg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7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695" y="3233560"/>
            <a:ext cx="216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Tech Debt and Platform Assessment </a:t>
            </a:r>
            <a:r>
              <a:rPr lang="en-US" sz="1200"/>
              <a:t>(Excel</a:t>
            </a:r>
            <a:r>
              <a:rPr lang="en-US" sz="1200" smtClean="0"/>
              <a:t>) </a:t>
            </a:r>
            <a:endParaRPr lang="en-US" sz="1200"/>
          </a:p>
        </p:txBody>
      </p:sp>
      <p:sp>
        <p:nvSpPr>
          <p:cNvPr id="13" name="TextBox 12"/>
          <p:cNvSpPr txBox="1"/>
          <p:nvPr/>
        </p:nvSpPr>
        <p:spPr>
          <a:xfrm>
            <a:off x="1751186" y="3203062"/>
            <a:ext cx="289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Team Skills Inventory </a:t>
            </a:r>
          </a:p>
          <a:p>
            <a:pPr algn="ctr"/>
            <a:r>
              <a:rPr lang="en-US" sz="1200" dirty="0" smtClean="0"/>
              <a:t>Tool (PowerPoint)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24180" y="5536934"/>
            <a:ext cx="216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Communication Infrastructure Roadmap Tool (Excel)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213004" y="3237741"/>
            <a:ext cx="265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Stakeholder Engagement </a:t>
            </a:r>
          </a:p>
          <a:p>
            <a:pPr algn="ctr"/>
            <a:r>
              <a:rPr lang="en-US" sz="1200" smtClean="0"/>
              <a:t>Workbook (Excel)</a:t>
            </a:r>
            <a:endParaRPr lang="en-US" sz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Info-Tech delivers: Use </a:t>
            </a:r>
            <a:r>
              <a:rPr lang="en-US" dirty="0" smtClean="0"/>
              <a:t>our tools and </a:t>
            </a:r>
            <a:r>
              <a:rPr lang="en-US" dirty="0"/>
              <a:t>templates to accelerate </a:t>
            </a:r>
            <a:r>
              <a:rPr lang="en-US" dirty="0" smtClean="0"/>
              <a:t>your modernization project to </a:t>
            </a:r>
            <a:r>
              <a:rPr lang="en-US" dirty="0"/>
              <a:t>completion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284961" y="3246700"/>
            <a:ext cx="291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Business Requirements </a:t>
            </a:r>
          </a:p>
          <a:p>
            <a:pPr algn="ctr"/>
            <a:r>
              <a:rPr lang="en-US" sz="1200" smtClean="0"/>
              <a:t>Document (Word)</a:t>
            </a:r>
            <a:endParaRPr lang="en-US" sz="1200"/>
          </a:p>
        </p:txBody>
      </p:sp>
      <p:sp>
        <p:nvSpPr>
          <p:cNvPr id="21" name="TextBox 20"/>
          <p:cNvSpPr txBox="1"/>
          <p:nvPr/>
        </p:nvSpPr>
        <p:spPr>
          <a:xfrm>
            <a:off x="2327201" y="5672135"/>
            <a:ext cx="216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Communications TCO-ROI Comparison Calculator (Excel)</a:t>
            </a:r>
            <a:endParaRPr lang="en-US" sz="1200"/>
          </a:p>
        </p:txBody>
      </p:sp>
      <p:sp>
        <p:nvSpPr>
          <p:cNvPr id="23" name="TextBox 22"/>
          <p:cNvSpPr txBox="1"/>
          <p:nvPr/>
        </p:nvSpPr>
        <p:spPr>
          <a:xfrm>
            <a:off x="4841501" y="5727414"/>
            <a:ext cx="162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UC Solution RFP Template</a:t>
            </a:r>
          </a:p>
          <a:p>
            <a:pPr algn="ctr"/>
            <a:r>
              <a:rPr lang="en-US" sz="1200" smtClean="0"/>
              <a:t>(Word)</a:t>
            </a:r>
            <a:endParaRPr lang="en-US" sz="1200"/>
          </a:p>
        </p:txBody>
      </p:sp>
      <p:sp>
        <p:nvSpPr>
          <p:cNvPr id="24" name="TextBox 23"/>
          <p:cNvSpPr txBox="1"/>
          <p:nvPr/>
        </p:nvSpPr>
        <p:spPr>
          <a:xfrm>
            <a:off x="6659036" y="5680895"/>
            <a:ext cx="216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Modernize Communications Infrastructure Executive Presentation (PowerPoint)</a:t>
            </a:r>
            <a:endParaRPr lang="en-US" sz="1200"/>
          </a:p>
        </p:txBody>
      </p:sp>
      <p:grpSp>
        <p:nvGrpSpPr>
          <p:cNvPr id="2" name="Group 1"/>
          <p:cNvGrpSpPr/>
          <p:nvPr/>
        </p:nvGrpSpPr>
        <p:grpSpPr>
          <a:xfrm>
            <a:off x="208237" y="1404060"/>
            <a:ext cx="1999973" cy="1789921"/>
            <a:chOff x="208237" y="1404060"/>
            <a:chExt cx="1999973" cy="17899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237" y="1404060"/>
              <a:ext cx="1999973" cy="93371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701" y="2285173"/>
              <a:ext cx="1961044" cy="77744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l="-2" r="41" b="21196"/>
            <a:stretch/>
          </p:blipFill>
          <p:spPr>
            <a:xfrm>
              <a:off x="1020113" y="2221521"/>
              <a:ext cx="1188097" cy="97246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615" y="4494993"/>
            <a:ext cx="1175559" cy="10023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37" y="4288364"/>
            <a:ext cx="1473040" cy="6554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t="-1056" r="24620"/>
          <a:stretch/>
        </p:blipFill>
        <p:spPr>
          <a:xfrm>
            <a:off x="2336643" y="1401623"/>
            <a:ext cx="1886127" cy="14706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993" y="2036323"/>
            <a:ext cx="1596463" cy="10262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9872" y="1465064"/>
            <a:ext cx="1289250" cy="16686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6586" y="4083138"/>
            <a:ext cx="1258375" cy="16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2916" y="4093281"/>
            <a:ext cx="2132952" cy="159971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7528" y="3840832"/>
            <a:ext cx="2147358" cy="9638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21204" y="4322736"/>
            <a:ext cx="1808259" cy="9785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5"/>
          <a:srcRect r="114" b="47793"/>
          <a:stretch/>
        </p:blipFill>
        <p:spPr>
          <a:xfrm>
            <a:off x="2379447" y="4751430"/>
            <a:ext cx="1583738" cy="8595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13540" y="1401623"/>
            <a:ext cx="1884465" cy="17867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25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30" name="Picture 3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7" descr="itrg-logo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1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ounded Rectangle 192"/>
          <p:cNvSpPr/>
          <p:nvPr/>
        </p:nvSpPr>
        <p:spPr>
          <a:xfrm>
            <a:off x="4751460" y="1513326"/>
            <a:ext cx="4051318" cy="3577758"/>
          </a:xfrm>
          <a:prstGeom prst="roundRect">
            <a:avLst>
              <a:gd name="adj" fmla="val 5611"/>
            </a:avLst>
          </a:prstGeom>
          <a:solidFill>
            <a:srgbClr val="2B9E36">
              <a:lumMod val="20000"/>
              <a:lumOff val="80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363327" y="1513326"/>
            <a:ext cx="4051318" cy="3577758"/>
          </a:xfrm>
          <a:prstGeom prst="roundRect">
            <a:avLst>
              <a:gd name="adj" fmla="val 5611"/>
            </a:avLst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0" y="5446707"/>
            <a:ext cx="9144000" cy="106416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196" name="Straight Arrow Connector 195"/>
          <p:cNvCxnSpPr>
            <a:stCxn id="208" idx="2"/>
          </p:cNvCxnSpPr>
          <p:nvPr/>
        </p:nvCxnSpPr>
        <p:spPr>
          <a:xfrm>
            <a:off x="813382" y="2920539"/>
            <a:ext cx="7840761" cy="0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85000"/>
              </a:srgbClr>
            </a:solidFill>
            <a:prstDash val="sysDot"/>
            <a:tailEnd type="triangle" w="lg" len="med"/>
          </a:ln>
          <a:effectLst/>
        </p:spPr>
      </p:cxnSp>
      <p:grpSp>
        <p:nvGrpSpPr>
          <p:cNvPr id="197" name="Group 196"/>
          <p:cNvGrpSpPr/>
          <p:nvPr/>
        </p:nvGrpSpPr>
        <p:grpSpPr>
          <a:xfrm>
            <a:off x="6932311" y="2025295"/>
            <a:ext cx="1636677" cy="2763778"/>
            <a:chOff x="6637354" y="1574599"/>
            <a:chExt cx="1636677" cy="2763778"/>
          </a:xfrm>
        </p:grpSpPr>
        <p:sp>
          <p:nvSpPr>
            <p:cNvPr id="198" name="Oval 197"/>
            <p:cNvSpPr/>
            <p:nvPr/>
          </p:nvSpPr>
          <p:spPr>
            <a:xfrm>
              <a:off x="7103277" y="2114599"/>
              <a:ext cx="711200" cy="711200"/>
            </a:xfrm>
            <a:prstGeom prst="ellipse">
              <a:avLst/>
            </a:prstGeom>
            <a:solidFill>
              <a:srgbClr val="497EA9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6654031" y="1574599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497EA9"/>
                  </a:solidFill>
                  <a:effectLst/>
                  <a:uLnTx/>
                  <a:uFillTx/>
                </a:rPr>
                <a:t>Consulting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6637354" y="2898377"/>
              <a:ext cx="1620000" cy="1440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“Our team does not have the time or the knowledge to take this project on. We need assistance through the entirety of this project.”</a:t>
              </a:r>
            </a:p>
          </p:txBody>
        </p: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890" y="2321902"/>
              <a:ext cx="336908" cy="336908"/>
            </a:xfrm>
            <a:prstGeom prst="rect">
              <a:avLst/>
            </a:prstGeom>
            <a:noFill/>
          </p:spPr>
        </p:pic>
      </p:grpSp>
      <p:grpSp>
        <p:nvGrpSpPr>
          <p:cNvPr id="202" name="Group 201"/>
          <p:cNvGrpSpPr/>
          <p:nvPr/>
        </p:nvGrpSpPr>
        <p:grpSpPr>
          <a:xfrm>
            <a:off x="2336968" y="1877373"/>
            <a:ext cx="2129440" cy="2937609"/>
            <a:chOff x="2807522" y="2074912"/>
            <a:chExt cx="2129440" cy="2937609"/>
          </a:xfrm>
        </p:grpSpPr>
        <p:sp>
          <p:nvSpPr>
            <p:cNvPr id="203" name="Oval 202"/>
            <p:cNvSpPr/>
            <p:nvPr/>
          </p:nvSpPr>
          <p:spPr>
            <a:xfrm>
              <a:off x="3507029" y="2759255"/>
              <a:ext cx="711200" cy="711200"/>
            </a:xfrm>
            <a:prstGeom prst="ellipse">
              <a:avLst/>
            </a:prstGeom>
            <a:solidFill>
              <a:srgbClr val="365D7E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807522" y="2074912"/>
              <a:ext cx="212944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365D7E"/>
                  </a:solidFill>
                  <a:effectLst/>
                  <a:uLnTx/>
                  <a:uFillTx/>
                </a:rPr>
                <a:t>Guided Implementation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3062242" y="3572521"/>
              <a:ext cx="1620000" cy="1440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“Our team knows that we need to fix a process, but we need assistance to determine where to focus. Some check-ins along the way would help keep us on track.”</a:t>
              </a:r>
            </a:p>
          </p:txBody>
        </p:sp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563" y="2934823"/>
              <a:ext cx="337358" cy="337358"/>
            </a:xfrm>
            <a:prstGeom prst="rect">
              <a:avLst/>
            </a:prstGeom>
            <a:noFill/>
          </p:spPr>
        </p:pic>
      </p:grpSp>
      <p:grpSp>
        <p:nvGrpSpPr>
          <p:cNvPr id="207" name="Group 206"/>
          <p:cNvGrpSpPr/>
          <p:nvPr/>
        </p:nvGrpSpPr>
        <p:grpSpPr>
          <a:xfrm>
            <a:off x="369141" y="2025295"/>
            <a:ext cx="1628660" cy="2794213"/>
            <a:chOff x="1266026" y="2731218"/>
            <a:chExt cx="1628660" cy="2794213"/>
          </a:xfrm>
        </p:grpSpPr>
        <p:sp>
          <p:nvSpPr>
            <p:cNvPr id="208" name="Oval 207"/>
            <p:cNvSpPr/>
            <p:nvPr/>
          </p:nvSpPr>
          <p:spPr>
            <a:xfrm>
              <a:off x="1710267" y="3270862"/>
              <a:ext cx="711200" cy="711200"/>
            </a:xfrm>
            <a:prstGeom prst="ellipse">
              <a:avLst/>
            </a:prstGeom>
            <a:solidFill>
              <a:srgbClr val="29475F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266026" y="2731218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DIY Toolkit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274686" y="4085431"/>
              <a:ext cx="1620000" cy="1440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“Our team has already made this critical project a priority, and we have the time and capability, but some guidance along the way would be helpful.”</a:t>
              </a:r>
            </a:p>
          </p:txBody>
        </p:sp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010" y="3443543"/>
              <a:ext cx="295188" cy="337358"/>
            </a:xfrm>
            <a:prstGeom prst="rect">
              <a:avLst/>
            </a:prstGeom>
          </p:spPr>
        </p:pic>
      </p:grpSp>
      <p:grpSp>
        <p:nvGrpSpPr>
          <p:cNvPr id="212" name="Group 211"/>
          <p:cNvGrpSpPr/>
          <p:nvPr/>
        </p:nvGrpSpPr>
        <p:grpSpPr>
          <a:xfrm>
            <a:off x="4957979" y="2025295"/>
            <a:ext cx="1635165" cy="2795710"/>
            <a:chOff x="4834633" y="1938352"/>
            <a:chExt cx="1635165" cy="2795710"/>
          </a:xfrm>
        </p:grpSpPr>
        <p:sp>
          <p:nvSpPr>
            <p:cNvPr id="213" name="Oval 212"/>
            <p:cNvSpPr/>
            <p:nvPr/>
          </p:nvSpPr>
          <p:spPr>
            <a:xfrm>
              <a:off x="5292675" y="2492289"/>
              <a:ext cx="711200" cy="711200"/>
            </a:xfrm>
            <a:prstGeom prst="ellipse">
              <a:avLst/>
            </a:prstGeom>
            <a:solidFill>
              <a:srgbClr val="3F6D93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834633" y="1938352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3F6D93"/>
                  </a:solidFill>
                  <a:effectLst/>
                  <a:uLnTx/>
                  <a:uFillTx/>
                </a:rPr>
                <a:t>Workshop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4849798" y="3294062"/>
              <a:ext cx="1620000" cy="1440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“We need to hit the ground running and get this project kicked off immediately. Our team has the ability to take this over once we get a framework and strategy in place.”</a:t>
              </a:r>
            </a:p>
          </p:txBody>
        </p:sp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905" y="2727129"/>
              <a:ext cx="361456" cy="240970"/>
            </a:xfrm>
            <a:prstGeom prst="rect">
              <a:avLst/>
            </a:prstGeom>
            <a:noFill/>
          </p:spPr>
        </p:pic>
      </p:grpSp>
      <p:sp>
        <p:nvSpPr>
          <p:cNvPr id="217" name="Rectangle 216"/>
          <p:cNvSpPr/>
          <p:nvPr/>
        </p:nvSpPr>
        <p:spPr>
          <a:xfrm>
            <a:off x="897860" y="5734955"/>
            <a:ext cx="7290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0" cap="none" spc="0" normalizeH="0" baseline="0" noProof="0" smtClean="0">
                <a:ln>
                  <a:noFill/>
                </a:ln>
                <a:solidFill>
                  <a:srgbClr val="29475F"/>
                </a:solidFill>
                <a:effectLst/>
                <a:uLnTx/>
                <a:uFillTx/>
              </a:rPr>
              <a:t>Diagnostics and consistent frameworks used throughout all four options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4" y="255588"/>
            <a:ext cx="8545604" cy="877887"/>
          </a:xfrm>
        </p:spPr>
        <p:txBody>
          <a:bodyPr/>
          <a:lstStyle/>
          <a:p>
            <a:pPr lvl="0"/>
            <a:r>
              <a:rPr lang="en-CA"/>
              <a:t>Info-Tech offers various levels of support to best suit your </a:t>
            </a:r>
            <a:r>
              <a:rPr lang="en-CA" smtClean="0"/>
              <a:t>needs</a:t>
            </a:r>
            <a:endParaRPr lang="en-CA"/>
          </a:p>
        </p:txBody>
      </p:sp>
      <p:grpSp>
        <p:nvGrpSpPr>
          <p:cNvPr id="28" name="Group 27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29" name="Picture 3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 descr="itrg-logo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03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Measured value for Guided Implementations (GIs)</a:t>
            </a:r>
          </a:p>
        </p:txBody>
      </p:sp>
      <p:sp>
        <p:nvSpPr>
          <p:cNvPr id="16" name="Text Placeholder 7"/>
          <p:cNvSpPr txBox="1">
            <a:spLocks/>
          </p:cNvSpPr>
          <p:nvPr/>
        </p:nvSpPr>
        <p:spPr bwMode="auto">
          <a:xfrm>
            <a:off x="257176" y="1232756"/>
            <a:ext cx="8620124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ysClr val="windowText" lastClr="000000"/>
              </a:buClr>
              <a:defRPr/>
            </a:pPr>
            <a:r>
              <a:rPr lang="en-US" smtClean="0">
                <a:solidFill>
                  <a:srgbClr val="333333"/>
                </a:solidFill>
              </a:rPr>
              <a:t>Engaging in GIs doesn’t just offer valuable project advice, it also results in significant cost savings. </a:t>
            </a:r>
            <a:endParaRPr lang="en-US">
              <a:solidFill>
                <a:srgbClr val="333333"/>
              </a:solidFill>
            </a:endParaRPr>
          </a:p>
        </p:txBody>
      </p:sp>
      <p:graphicFrame>
        <p:nvGraphicFramePr>
          <p:cNvPr id="1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69236"/>
              </p:ext>
            </p:extLst>
          </p:nvPr>
        </p:nvGraphicFramePr>
        <p:xfrm>
          <a:off x="318928" y="1950721"/>
          <a:ext cx="8558372" cy="3138232"/>
        </p:xfrm>
        <a:graphic>
          <a:graphicData uri="http://schemas.openxmlformats.org/drawingml/2006/table">
            <a:tbl>
              <a:tblPr firstRow="1" firstCol="1" bandRow="1"/>
              <a:tblGrid>
                <a:gridCol w="2090164"/>
                <a:gridCol w="6468208"/>
              </a:tblGrid>
              <a:tr h="255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smtClean="0">
                          <a:solidFill>
                            <a:schemeClr val="bg1"/>
                          </a:solidFill>
                          <a:effectLst/>
                        </a:rPr>
                        <a:t>GI</a:t>
                      </a:r>
                      <a:endParaRPr lang="en-CA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9" marR="5983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bg1"/>
                          </a:solidFill>
                          <a:effectLst/>
                        </a:rPr>
                        <a:t>Measured Value</a:t>
                      </a:r>
                      <a:endParaRPr lang="en-CA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9" marR="5983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82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r>
                        <a:rPr lang="en-CA" sz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1:</a:t>
                      </a:r>
                    </a:p>
                  </a:txBody>
                  <a:tcPr marL="59839" marR="5983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kern="12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Time,</a:t>
                      </a:r>
                      <a:r>
                        <a:rPr lang="en-CA" sz="1200" b="0" kern="1200" baseline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value, and resources saved by using Info-Tech’s methodology to inventory IT skills, build process flow diagrams, inventory and evaluate infrastructure, engage stakeholders, develop a project vision, and assess your current state. 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example, 2 FTEs * 10 days * $80,000/year = </a:t>
                      </a:r>
                      <a:r>
                        <a:rPr lang="en-CA" sz="1200" b="1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$6,200</a:t>
                      </a:r>
                    </a:p>
                  </a:txBody>
                  <a:tcPr marL="59839" marR="5983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82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Phase 2: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9" marR="5983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kern="12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Time,</a:t>
                      </a:r>
                      <a:r>
                        <a:rPr lang="en-CA" sz="1200" b="0" kern="1200" baseline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value, and resources saved by using Info-Tech’s tools and templates to engage stakeholders, conduct a focus group, build a business requirements document, and evaluate project cost and benefit.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kern="1200" baseline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example, 2 FTEs * 10 days * $80,000/year = </a:t>
                      </a:r>
                      <a:r>
                        <a:rPr lang="en-CA" sz="1200" b="1" kern="1200" baseline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$6,200</a:t>
                      </a:r>
                      <a:endParaRPr lang="en-CA" sz="1200" b="0" baseline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39" marR="5983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82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Phase 3:</a:t>
                      </a:r>
                    </a:p>
                  </a:txBody>
                  <a:tcPr marL="59839" marR="5983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kern="12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Time,</a:t>
                      </a:r>
                      <a:r>
                        <a:rPr lang="en-CA" sz="1200" b="0" kern="1200" baseline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value, and resources saved by following Info-Tech’s tools and methodology to build an RFP, executive presentation, and project roadmap.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kern="1200" baseline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example, 1 FTEs * 10 days * $80,000/year = </a:t>
                      </a:r>
                      <a:r>
                        <a:rPr lang="en-CA" sz="1200" b="1" kern="1200" baseline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$3,000</a:t>
                      </a:r>
                      <a:endParaRPr lang="en-CA" sz="1200" baseline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39" marR="5983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988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savings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9" marR="5983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$15,400</a:t>
                      </a:r>
                    </a:p>
                  </a:txBody>
                  <a:tcPr marL="59839" marR="59839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6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2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22353"/>
              </p:ext>
            </p:extLst>
          </p:nvPr>
        </p:nvGraphicFramePr>
        <p:xfrm>
          <a:off x="86984" y="1533495"/>
          <a:ext cx="8844580" cy="49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600"/>
                <a:gridCol w="2626666"/>
                <a:gridCol w="2532495"/>
                <a:gridCol w="2493819"/>
              </a:tblGrid>
              <a:tr h="1393057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CA" sz="1000" dirty="0" smtClean="0">
                          <a:solidFill>
                            <a:schemeClr val="bg1"/>
                          </a:solidFill>
                        </a:rPr>
                        <a:t>Best-Practice Toolkit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F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CA" sz="1000" dirty="0" smtClean="0">
                          <a:solidFill>
                            <a:schemeClr val="tx1"/>
                          </a:solidFill>
                        </a:rPr>
                        <a:t>1.1 Preliminary</a:t>
                      </a:r>
                      <a:r>
                        <a:rPr lang="en-CA" sz="1000" baseline="0" dirty="0" smtClean="0">
                          <a:solidFill>
                            <a:schemeClr val="tx1"/>
                          </a:solidFill>
                        </a:rPr>
                        <a:t> assessment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CA" sz="1000" b="0" baseline="0" dirty="0" smtClean="0">
                          <a:solidFill>
                            <a:schemeClr val="tx1"/>
                          </a:solidFill>
                        </a:rPr>
                        <a:t>Communications Infrastructure Roadmap</a:t>
                      </a:r>
                      <a:endParaRPr lang="en-CA" sz="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CA" sz="1000" dirty="0" smtClean="0">
                          <a:solidFill>
                            <a:schemeClr val="tx1"/>
                          </a:solidFill>
                        </a:rPr>
                        <a:t>1.2 People, process, technology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IT Team Skills Inventory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Process Map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High-Level System Map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Readiness Assessment Checklist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Inventory Evaluation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2.1 Align business needs and goals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Stakeholder Engagement Workbook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Focus Group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Sample Business Requirements Doc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2.2 Evaluate the options</a:t>
                      </a:r>
                      <a:endParaRPr kumimoji="0" lang="en-CA" sz="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2.3 Build the roadmap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Communications Infrastructure Roadmap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TCO-ROI Comparison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CA" sz="1000" baseline="0" smtClean="0">
                          <a:solidFill>
                            <a:schemeClr val="tx1"/>
                          </a:solidFill>
                        </a:rPr>
                        <a:t>3.1 Draft the RFP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Sample RFP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CA" sz="1000" baseline="0" smtClean="0">
                          <a:solidFill>
                            <a:schemeClr val="tx1"/>
                          </a:solidFill>
                        </a:rPr>
                        <a:t>3.2 Gain management approval</a:t>
                      </a:r>
                      <a:endParaRPr lang="en-CA" sz="90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Executive Presentation Deck</a:t>
                      </a:r>
                      <a:endParaRPr lang="en-CA" sz="1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5657">
                <a:tc>
                  <a:txBody>
                    <a:bodyPr/>
                    <a:lstStyle/>
                    <a:p>
                      <a:pPr algn="ctr"/>
                      <a:r>
                        <a:rPr lang="en-CA" sz="1000" b="1" smtClean="0">
                          <a:solidFill>
                            <a:schemeClr val="bg1"/>
                          </a:solidFill>
                        </a:rPr>
                        <a:t>Guided Implementations</a:t>
                      </a:r>
                      <a:endParaRPr lang="en-CA" sz="1000" b="1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1C5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SzPct val="150000"/>
                        <a:buBlip>
                          <a:blip r:embed="rId3"/>
                        </a:buBlip>
                      </a:pPr>
                      <a:r>
                        <a:rPr lang="en-US" sz="1000" b="0" dirty="0" smtClean="0">
                          <a:cs typeface="Open Sans"/>
                        </a:rPr>
                        <a:t>Gain a notional picture of your “tech debt.” Determine</a:t>
                      </a:r>
                      <a:r>
                        <a:rPr lang="en-US" sz="1000" b="0" baseline="0" dirty="0" smtClean="0">
                          <a:cs typeface="Open Sans"/>
                        </a:rPr>
                        <a:t> methodology and goals for a deeper assessment.</a:t>
                      </a:r>
                      <a:endParaRPr lang="en-US" sz="1000" b="0" dirty="0" smtClean="0">
                        <a:cs typeface="Open Sans"/>
                      </a:endParaRPr>
                    </a:p>
                    <a:p>
                      <a:pPr marL="228600" indent="-228600">
                        <a:spcAft>
                          <a:spcPts val="600"/>
                        </a:spcAft>
                        <a:buSzPct val="150000"/>
                        <a:buBlip>
                          <a:blip r:embed="rId3"/>
                        </a:buBlip>
                      </a:pPr>
                      <a:r>
                        <a:rPr lang="en-US" sz="1000" b="0" dirty="0" smtClean="0">
                          <a:cs typeface="Open Sans"/>
                        </a:rPr>
                        <a:t>Check in with analyst on progress. Brainstorm</a:t>
                      </a:r>
                      <a:r>
                        <a:rPr lang="en-US" sz="1000" b="0" baseline="0" dirty="0" smtClean="0">
                          <a:cs typeface="Open Sans"/>
                        </a:rPr>
                        <a:t> solutions to any current or upcoming obstacles.</a:t>
                      </a:r>
                      <a:endParaRPr lang="en-US" sz="1000" b="0" dirty="0" smtClean="0">
                        <a:cs typeface="Open Sans"/>
                      </a:endParaRPr>
                    </a:p>
                    <a:p>
                      <a:pPr marL="228600" indent="-228600">
                        <a:spcAft>
                          <a:spcPts val="600"/>
                        </a:spcAft>
                        <a:buSzPct val="150000"/>
                        <a:buBlip>
                          <a:blip r:embed="rId3"/>
                        </a:buBlip>
                      </a:pPr>
                      <a:endParaRPr lang="en-US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000" b="0" dirty="0" smtClean="0">
                          <a:cs typeface="Open Sans"/>
                        </a:rPr>
                        <a:t>Discuss</a:t>
                      </a:r>
                      <a:r>
                        <a:rPr lang="en-US" sz="1000" b="0" baseline="0" dirty="0" smtClean="0">
                          <a:cs typeface="Open Sans"/>
                        </a:rPr>
                        <a:t> and </a:t>
                      </a:r>
                      <a:r>
                        <a:rPr lang="en-US" sz="1000" b="0" dirty="0" smtClean="0">
                          <a:cs typeface="Open Sans"/>
                        </a:rPr>
                        <a:t>gain a clear picture of</a:t>
                      </a:r>
                      <a:r>
                        <a:rPr lang="en-US" sz="1000" b="0" baseline="0" dirty="0" smtClean="0">
                          <a:cs typeface="Open Sans"/>
                        </a:rPr>
                        <a:t> business needs and goals for documenting purposes.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SzPct val="150000"/>
                        <a:buBlip>
                          <a:blip r:embed="rId3"/>
                        </a:buBlip>
                      </a:pPr>
                      <a:r>
                        <a:rPr lang="en-US" sz="1000" b="0" dirty="0" smtClean="0">
                          <a:cs typeface="Open Sans"/>
                        </a:rPr>
                        <a:t>Gain</a:t>
                      </a:r>
                      <a:r>
                        <a:rPr lang="en-US" sz="1000" b="0" baseline="0" dirty="0" smtClean="0">
                          <a:cs typeface="Open Sans"/>
                        </a:rPr>
                        <a:t> a working knowledge of the deployment model options available and how they relate to your business.</a:t>
                      </a:r>
                      <a:endParaRPr lang="en-US" sz="1000" b="0" dirty="0" smtClean="0">
                        <a:cs typeface="Open Sans"/>
                      </a:endParaRPr>
                    </a:p>
                    <a:p>
                      <a:pPr marL="228600" indent="-228600">
                        <a:spcAft>
                          <a:spcPts val="600"/>
                        </a:spcAft>
                        <a:buSzPct val="150000"/>
                        <a:buBlip>
                          <a:blip r:embed="rId3"/>
                        </a:buBlip>
                      </a:pPr>
                      <a:r>
                        <a:rPr lang="en-US" sz="1000" b="0" baseline="0" dirty="0" smtClean="0">
                          <a:cs typeface="Open Sans"/>
                        </a:rPr>
                        <a:t>High-level gap analysis between current and future state; make plan to gather data for </a:t>
                      </a:r>
                      <a:r>
                        <a:rPr lang="en-US" sz="1000" b="0" baseline="0" dirty="0" err="1" smtClean="0">
                          <a:cs typeface="Open Sans"/>
                        </a:rPr>
                        <a:t>TCO</a:t>
                      </a:r>
                      <a:r>
                        <a:rPr lang="en-US" sz="1000" b="0" baseline="0" dirty="0" smtClean="0">
                          <a:cs typeface="Open Sans"/>
                        </a:rPr>
                        <a:t>/ROI.</a:t>
                      </a:r>
                      <a:endParaRPr lang="en-US" sz="1000" b="0" dirty="0" smtClean="0">
                        <a:cs typeface="Open San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SzPct val="150000"/>
                        <a:buBlip>
                          <a:blip r:embed="rId3"/>
                        </a:buBlip>
                      </a:pPr>
                      <a:r>
                        <a:rPr lang="en-US" sz="1000" b="0" dirty="0" smtClean="0">
                          <a:cs typeface="Open Sans"/>
                        </a:rPr>
                        <a:t>Gain expert</a:t>
                      </a:r>
                      <a:r>
                        <a:rPr lang="en-US" sz="1000" b="0" baseline="0" dirty="0" smtClean="0">
                          <a:cs typeface="Open Sans"/>
                        </a:rPr>
                        <a:t> insight from Info-Tech analysts on how to approach and draft your RFP. Leverage Info-Tech as a sounding board and ensure your RFP misses nothing critical to obtain a successful response.</a:t>
                      </a:r>
                      <a:endParaRPr lang="en-US" sz="1000" b="0" dirty="0" smtClean="0">
                        <a:cs typeface="Open Sans"/>
                      </a:endParaRPr>
                    </a:p>
                    <a:p>
                      <a:pPr marL="228600" indent="-228600">
                        <a:spcAft>
                          <a:spcPts val="600"/>
                        </a:spcAft>
                        <a:buSzPct val="150000"/>
                        <a:buBlip>
                          <a:blip r:embed="rId3"/>
                        </a:buBlip>
                      </a:pPr>
                      <a:r>
                        <a:rPr lang="en-US" sz="1000" b="0" dirty="0" smtClean="0">
                          <a:latin typeface="Arial" pitchFamily="34" charset="0"/>
                          <a:cs typeface="Arial" pitchFamily="34" charset="0"/>
                        </a:rPr>
                        <a:t>Ready</a:t>
                      </a:r>
                      <a:r>
                        <a:rPr lang="en-US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to take this project to upper management? Let our analysts give you experienced and objective insight on how to present the case for modernization.</a:t>
                      </a:r>
                      <a:endParaRPr lang="en-US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3564">
                <a:tc>
                  <a:txBody>
                    <a:bodyPr/>
                    <a:lstStyle/>
                    <a:p>
                      <a:pPr algn="ctr"/>
                      <a:r>
                        <a:rPr lang="en-CA" sz="1000" b="1" smtClean="0">
                          <a:solidFill>
                            <a:schemeClr val="bg1"/>
                          </a:solidFill>
                        </a:rPr>
                        <a:t>Onsite</a:t>
                      </a:r>
                      <a:r>
                        <a:rPr lang="en-CA" sz="1000" b="1" baseline="0" smtClean="0">
                          <a:solidFill>
                            <a:schemeClr val="bg1"/>
                          </a:solidFill>
                        </a:rPr>
                        <a:t> Workshop</a:t>
                      </a:r>
                      <a:endParaRPr lang="en-CA" sz="1000" b="1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76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b="1" smtClean="0"/>
                        <a:t>Module</a:t>
                      </a:r>
                      <a:r>
                        <a:rPr lang="en-CA" sz="1000" b="1" baseline="0" smtClean="0"/>
                        <a:t> 1</a:t>
                      </a:r>
                      <a:r>
                        <a:rPr lang="en-CA" sz="1000" b="1" smtClean="0"/>
                        <a:t>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000" smtClean="0"/>
                        <a:t>Communications</a:t>
                      </a:r>
                      <a:r>
                        <a:rPr lang="en-CA" sz="1000" baseline="0" smtClean="0"/>
                        <a:t> Infrastructure</a:t>
                      </a:r>
                      <a:endParaRPr lang="en-CA" sz="1000" smtClean="0"/>
                    </a:p>
                    <a:p>
                      <a:endParaRPr lang="en-CA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b="1" smtClean="0"/>
                        <a:t>Module</a:t>
                      </a:r>
                      <a:r>
                        <a:rPr lang="en-CA" sz="1000" b="1" baseline="0" smtClean="0"/>
                        <a:t> 2</a:t>
                      </a:r>
                      <a:r>
                        <a:rPr lang="en-CA" sz="1000" b="1" smtClean="0"/>
                        <a:t>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000" smtClean="0"/>
                        <a:t>Evaluate the Options</a:t>
                      </a:r>
                      <a:r>
                        <a:rPr lang="en-CA" sz="1000" baseline="0" smtClean="0"/>
                        <a:t> &amp; Gap Analysis</a:t>
                      </a:r>
                      <a:endParaRPr lang="en-CA" sz="1000" smtClean="0"/>
                    </a:p>
                    <a:p>
                      <a:endParaRPr lang="en-CA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b="1" smtClean="0"/>
                        <a:t>Module</a:t>
                      </a:r>
                      <a:r>
                        <a:rPr lang="en-CA" sz="1000" b="1" baseline="0" smtClean="0"/>
                        <a:t> 3</a:t>
                      </a:r>
                      <a:r>
                        <a:rPr lang="en-CA" sz="1000" b="1" smtClean="0"/>
                        <a:t>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000" smtClean="0"/>
                        <a:t>Build</a:t>
                      </a:r>
                      <a:r>
                        <a:rPr lang="en-CA" sz="1000" baseline="0" smtClean="0"/>
                        <a:t> the Deliverables</a:t>
                      </a:r>
                      <a:endParaRPr lang="en-CA" sz="1000" smtClean="0"/>
                    </a:p>
                    <a:p>
                      <a:endParaRPr lang="en-CA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199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b="1" smtClean="0"/>
                        <a:t>Phase 1 Outcome: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000" smtClean="0"/>
                        <a:t>Completed assessment</a:t>
                      </a:r>
                      <a:r>
                        <a:rPr lang="en-CA" sz="1000" baseline="0" smtClean="0"/>
                        <a:t> of existing communications infrastructure</a:t>
                      </a:r>
                      <a:endParaRPr lang="en-CA" sz="10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b="1" smtClean="0"/>
                        <a:t>Phase 2 Outcome: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000" smtClean="0"/>
                        <a:t>BRD,</a:t>
                      </a:r>
                      <a:r>
                        <a:rPr lang="en-CA" sz="1000" baseline="0" smtClean="0"/>
                        <a:t> gap analysis, technical requirements, project roadmap, </a:t>
                      </a:r>
                      <a:r>
                        <a:rPr lang="en-CA" sz="1000" smtClean="0"/>
                        <a:t>TCO/ROI</a:t>
                      </a:r>
                      <a:endParaRPr lang="en-CA" sz="10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00" b="1" dirty="0" smtClean="0"/>
                        <a:t>Phase 3 Outcome: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000" baseline="0" dirty="0" smtClean="0"/>
                        <a:t>RFP, executive presentation deck</a:t>
                      </a:r>
                      <a:endParaRPr lang="en-CA" sz="1000" dirty="0" smtClean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36A1C5"/>
              </a:clrFrom>
              <a:clrTo>
                <a:srgbClr val="36A1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3" y="3493492"/>
            <a:ext cx="974520" cy="877885"/>
          </a:xfrm>
          <a:prstGeom prst="rect">
            <a:avLst/>
          </a:prstGeom>
        </p:spPr>
      </p:pic>
      <p:pic>
        <p:nvPicPr>
          <p:cNvPr id="20" name="Picture 19" descr="best-practice-blueprints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26" y="1628958"/>
            <a:ext cx="1094375" cy="1088500"/>
          </a:xfrm>
          <a:prstGeom prst="rect">
            <a:avLst/>
          </a:prstGeom>
          <a:solidFill>
            <a:schemeClr val="accent1">
              <a:alpha val="0"/>
            </a:schemeClr>
          </a:solidFill>
          <a:effectLst/>
        </p:spPr>
      </p:pic>
      <p:pic>
        <p:nvPicPr>
          <p:cNvPr id="21" name="Picture 20" descr="on-site-workshops.png"/>
          <p:cNvPicPr>
            <a:picLocks noChangeAspect="1"/>
          </p:cNvPicPr>
          <p:nvPr/>
        </p:nvPicPr>
        <p:blipFill rotWithShape="1">
          <a:blip r:embed="rId6" cstate="print"/>
          <a:srcRect l="12204" t="22820" r="8463" b="22257"/>
          <a:stretch/>
        </p:blipFill>
        <p:spPr>
          <a:xfrm>
            <a:off x="304762" y="5012951"/>
            <a:ext cx="695502" cy="446966"/>
          </a:xfrm>
          <a:prstGeom prst="rect">
            <a:avLst/>
          </a:prstGeom>
          <a:effectLst/>
        </p:spPr>
      </p:pic>
      <p:sp>
        <p:nvSpPr>
          <p:cNvPr id="15" name="Chevron 14"/>
          <p:cNvSpPr/>
          <p:nvPr/>
        </p:nvSpPr>
        <p:spPr>
          <a:xfrm>
            <a:off x="1301687" y="1106459"/>
            <a:ext cx="2782058" cy="444439"/>
          </a:xfrm>
          <a:prstGeom prst="chevron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1. Assess communications infrastructure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3919153" y="1106459"/>
            <a:ext cx="2697480" cy="444439"/>
          </a:xfrm>
          <a:prstGeom prst="chevron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2. Define the target state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6460133" y="1106459"/>
            <a:ext cx="2532888" cy="444439"/>
          </a:xfrm>
          <a:prstGeom prst="chevron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3. Advance the project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3" y="172372"/>
            <a:ext cx="8629686" cy="877887"/>
          </a:xfrm>
        </p:spPr>
        <p:txBody>
          <a:bodyPr/>
          <a:lstStyle/>
          <a:p>
            <a:r>
              <a:rPr lang="en-US" smtClean="0"/>
              <a:t>Modernize Communications and Collaboration Infrastructure –</a:t>
            </a:r>
            <a:br>
              <a:rPr lang="en-US" smtClean="0"/>
            </a:br>
            <a:r>
              <a:rPr lang="en-US" smtClean="0"/>
              <a:t>project overview</a:t>
            </a:r>
            <a:endParaRPr lang="en-CA"/>
          </a:p>
        </p:txBody>
      </p:sp>
      <p:grpSp>
        <p:nvGrpSpPr>
          <p:cNvPr id="10" name="Group 9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1" name="Picture 3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itrg-logo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18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Workshop overview </a:t>
            </a:r>
            <a:endParaRPr lang="en-US" noProof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639475" y="1143778"/>
            <a:ext cx="81994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3333"/>
              </a:buClr>
              <a:buFont typeface="Arial" pitchFamily="34" charset="0"/>
              <a:buNone/>
            </a:pPr>
            <a:r>
              <a:rPr lang="en-US" sz="1400" smtClean="0">
                <a:solidFill>
                  <a:srgbClr val="333333"/>
                </a:solidFill>
              </a:rPr>
              <a:t>Contact your account representative or e</a:t>
            </a:r>
            <a:r>
              <a:rPr lang="en-US" sz="1400" smtClean="0">
                <a:solidFill>
                  <a:srgbClr val="333333"/>
                </a:solidFill>
                <a:cs typeface="Open Sans"/>
              </a:rPr>
              <a:t>mail </a:t>
            </a:r>
            <a:r>
              <a:rPr lang="en-US" sz="1400" smtClean="0">
                <a:solidFill>
                  <a:srgbClr val="333333"/>
                </a:solidFill>
                <a:cs typeface="Open Sans"/>
                <a:hlinkClick r:id="rId3"/>
              </a:rPr>
              <a:t>Workshops@InfoTech.com</a:t>
            </a:r>
            <a:r>
              <a:rPr lang="en-US" sz="1400" smtClean="0">
                <a:solidFill>
                  <a:srgbClr val="333333"/>
                </a:solidFill>
                <a:cs typeface="Open Sans"/>
              </a:rPr>
              <a:t> for more information.</a:t>
            </a:r>
            <a:endParaRPr lang="en-US" sz="1400">
              <a:solidFill>
                <a:srgbClr val="333333"/>
              </a:solidFill>
            </a:endParaRPr>
          </a:p>
        </p:txBody>
      </p:sp>
      <p:graphicFrame>
        <p:nvGraphicFramePr>
          <p:cNvPr id="1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343297"/>
              </p:ext>
            </p:extLst>
          </p:nvPr>
        </p:nvGraphicFramePr>
        <p:xfrm>
          <a:off x="251519" y="1677686"/>
          <a:ext cx="8625780" cy="460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620"/>
                <a:gridCol w="2055790"/>
                <a:gridCol w="2055790"/>
                <a:gridCol w="2055790"/>
                <a:gridCol w="2055790"/>
              </a:tblGrid>
              <a:tr h="287991">
                <a:tc>
                  <a:txBody>
                    <a:bodyPr/>
                    <a:lstStyle/>
                    <a:p>
                      <a:pPr algn="ctr"/>
                      <a:endParaRPr lang="en-CA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smtClean="0">
                          <a:solidFill>
                            <a:schemeClr val="bg1"/>
                          </a:solidFill>
                        </a:rPr>
                        <a:t>Workshop Day 1</a:t>
                      </a:r>
                      <a:endParaRPr lang="en-CA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33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smtClean="0">
                          <a:solidFill>
                            <a:schemeClr val="bg1"/>
                          </a:solidFill>
                        </a:rPr>
                        <a:t>Workshop Day 2</a:t>
                      </a:r>
                      <a:endParaRPr lang="en-CA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1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smtClean="0">
                          <a:solidFill>
                            <a:schemeClr val="bg1"/>
                          </a:solidFill>
                        </a:rPr>
                        <a:t>Workshop Day 3</a:t>
                      </a:r>
                      <a:endParaRPr lang="en-CA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59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smtClean="0">
                          <a:solidFill>
                            <a:schemeClr val="bg1"/>
                          </a:solidFill>
                        </a:rPr>
                        <a:t>Workshop Day 4</a:t>
                      </a:r>
                      <a:endParaRPr lang="en-CA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F96"/>
                    </a:solidFill>
                  </a:tcPr>
                </a:tc>
              </a:tr>
              <a:tr h="2440068">
                <a:tc>
                  <a:txBody>
                    <a:bodyPr/>
                    <a:lstStyle/>
                    <a:p>
                      <a:pPr marL="216000" indent="-457200" algn="ctr">
                        <a:spcAft>
                          <a:spcPts val="500"/>
                        </a:spcAft>
                      </a:pPr>
                      <a:r>
                        <a:rPr lang="en-CA" sz="1200" b="1" baseline="0" smtClean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Task – Assess the Communications Infrastructure</a:t>
                      </a:r>
                    </a:p>
                    <a:p>
                      <a:pPr marL="216000" indent="-457200">
                        <a:spcAft>
                          <a:spcPts val="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1.1 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Identify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pain points</a:t>
                      </a:r>
                    </a:p>
                    <a:p>
                      <a:pPr marL="216000" indent="-457200">
                        <a:spcAft>
                          <a:spcPts val="0"/>
                        </a:spcAft>
                      </a:pPr>
                      <a:r>
                        <a:rPr lang="en-CA" sz="1000" b="1" baseline="0" smtClean="0">
                          <a:solidFill>
                            <a:schemeClr val="tx1"/>
                          </a:solidFill>
                        </a:rPr>
                        <a:t>1.2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Skills inventory</a:t>
                      </a:r>
                      <a:endParaRPr lang="en-CA" sz="1000" b="0" smtClean="0">
                        <a:solidFill>
                          <a:schemeClr val="tx1"/>
                        </a:solidFill>
                      </a:endParaRPr>
                    </a:p>
                    <a:p>
                      <a:pPr marL="216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1.3 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Define and rationalize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template configuration needs</a:t>
                      </a:r>
                      <a:endParaRPr lang="en-CA" sz="1000" b="1" smtClean="0">
                        <a:solidFill>
                          <a:schemeClr val="tx1"/>
                        </a:solidFill>
                      </a:endParaRPr>
                    </a:p>
                    <a:p>
                      <a:pPr marL="216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1.4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 Define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standard service requests – map workflow</a:t>
                      </a:r>
                    </a:p>
                    <a:p>
                      <a:pPr marL="216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baseline="0" smtClean="0">
                          <a:solidFill>
                            <a:schemeClr val="tx1"/>
                          </a:solidFill>
                        </a:rPr>
                        <a:t>1.5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Discuss/examine site type(s) and existing technology</a:t>
                      </a:r>
                    </a:p>
                    <a:p>
                      <a:pPr marL="216000" indent="-457200">
                        <a:spcAft>
                          <a:spcPts val="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1.6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 Determine network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state and readiness</a:t>
                      </a:r>
                      <a:endParaRPr lang="en-CA" sz="1000" b="0" smtClean="0">
                        <a:solidFill>
                          <a:schemeClr val="tx1"/>
                        </a:solidFill>
                      </a:endParaRPr>
                    </a:p>
                    <a:p>
                      <a:pPr marL="216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1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Task – Learn &amp;</a:t>
                      </a:r>
                      <a:r>
                        <a:rPr lang="en-CA" sz="1000" b="1" baseline="0" smtClean="0">
                          <a:solidFill>
                            <a:schemeClr val="tx1"/>
                          </a:solidFill>
                        </a:rPr>
                        <a:t> Evaluate Options to Define Future</a:t>
                      </a:r>
                    </a:p>
                    <a:p>
                      <a:pPr marL="216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2.1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 Focus group meeting</a:t>
                      </a:r>
                    </a:p>
                    <a:p>
                      <a:pPr marL="216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2.2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 Define business needs and goals</a:t>
                      </a:r>
                    </a:p>
                    <a:p>
                      <a:pPr marL="216000" indent="-457200">
                        <a:spcAft>
                          <a:spcPts val="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2.3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 Define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solution options</a:t>
                      </a:r>
                      <a:endParaRPr lang="en-CA" sz="1000" b="0" smtClean="0">
                        <a:solidFill>
                          <a:schemeClr val="tx1"/>
                        </a:solidFill>
                      </a:endParaRPr>
                    </a:p>
                    <a:p>
                      <a:pPr marL="216000" indent="-457200">
                        <a:spcAft>
                          <a:spcPts val="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2.4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 Evaluate options</a:t>
                      </a:r>
                    </a:p>
                    <a:p>
                      <a:pPr marL="216000" indent="-457200">
                        <a:spcAft>
                          <a:spcPts val="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2.5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 Discuss business value and readiness for options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Task – Identify and Close the Gaps</a:t>
                      </a:r>
                    </a:p>
                    <a:p>
                      <a:pPr marL="216000" indent="-457200">
                        <a:spcAft>
                          <a:spcPts val="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3.1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Identify gaps </a:t>
                      </a:r>
                    </a:p>
                    <a:p>
                      <a:pPr marL="216000" indent="-457200">
                        <a:spcAft>
                          <a:spcPts val="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3.2 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Examine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and evaluate ways to remedy gaps</a:t>
                      </a:r>
                      <a:endParaRPr lang="en-CA" sz="1000" b="0" smtClean="0">
                        <a:solidFill>
                          <a:schemeClr val="tx1"/>
                        </a:solidFill>
                      </a:endParaRPr>
                    </a:p>
                    <a:p>
                      <a:pPr marL="216000" indent="-457200">
                        <a:spcAft>
                          <a:spcPts val="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3.3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 Introduce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draft of BRD – determine specific business requirements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Task – Build the Roadmap</a:t>
                      </a:r>
                    </a:p>
                    <a:p>
                      <a:pPr marL="216000" indent="-457200">
                        <a:spcAft>
                          <a:spcPts val="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4.1 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Introduce RFP template</a:t>
                      </a:r>
                    </a:p>
                    <a:p>
                      <a:pPr marL="216000" indent="-457200">
                        <a:spcAft>
                          <a:spcPts val="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4.2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 Develop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statement of work</a:t>
                      </a:r>
                      <a:endParaRPr lang="en-CA" sz="1000" b="0" smtClean="0">
                        <a:solidFill>
                          <a:schemeClr val="tx1"/>
                        </a:solidFill>
                      </a:endParaRPr>
                    </a:p>
                    <a:p>
                      <a:pPr marL="216000" indent="-457200">
                        <a:spcAft>
                          <a:spcPts val="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4.3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 Document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technical requirements</a:t>
                      </a:r>
                      <a:endParaRPr lang="en-CA" sz="1000" b="0" smtClean="0">
                        <a:solidFill>
                          <a:schemeClr val="tx1"/>
                        </a:solidFill>
                      </a:endParaRPr>
                    </a:p>
                    <a:p>
                      <a:pPr marL="216000" indent="-457200">
                        <a:spcAft>
                          <a:spcPts val="0"/>
                        </a:spcAft>
                      </a:pPr>
                      <a:r>
                        <a:rPr lang="en-CA" sz="1000" b="1" smtClean="0">
                          <a:solidFill>
                            <a:schemeClr val="tx1"/>
                          </a:solidFill>
                        </a:rPr>
                        <a:t>4.4</a:t>
                      </a: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 Cost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benefit analysis</a:t>
                      </a:r>
                    </a:p>
                    <a:p>
                      <a:pPr marL="216000" indent="-457200">
                        <a:spcAft>
                          <a:spcPts val="0"/>
                        </a:spcAft>
                      </a:pPr>
                      <a:r>
                        <a:rPr lang="en-CA" sz="1000" b="1" baseline="0" smtClean="0">
                          <a:solidFill>
                            <a:schemeClr val="tx1"/>
                          </a:solidFill>
                        </a:rPr>
                        <a:t>4.5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Money, effort, disruption analysis</a:t>
                      </a:r>
                      <a:endParaRPr lang="en-CA" sz="1000" b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79845">
                <a:tc>
                  <a:txBody>
                    <a:bodyPr/>
                    <a:lstStyle/>
                    <a:p>
                      <a:pPr marL="2160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smtClean="0">
                          <a:solidFill>
                            <a:srgbClr val="FFFFFF"/>
                          </a:solidFill>
                        </a:rPr>
                        <a:t>Deliverables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en-CA" sz="1000" b="0" i="0" baseline="0" smtClean="0">
                          <a:solidFill>
                            <a:schemeClr val="tx1"/>
                          </a:solidFill>
                        </a:rPr>
                        <a:t>Documented IT skills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en-CA" sz="1000" b="0" i="0" baseline="0" smtClean="0">
                          <a:solidFill>
                            <a:schemeClr val="tx1"/>
                          </a:solidFill>
                        </a:rPr>
                        <a:t>Documented process maps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en-CA" sz="1000" b="0" i="0" baseline="0" smtClean="0">
                          <a:solidFill>
                            <a:schemeClr val="tx1"/>
                          </a:solidFill>
                        </a:rPr>
                        <a:t>Complete list of relevant communications and collaboration technologies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en-CA" sz="1000" b="0" i="0" baseline="0" smtClean="0">
                          <a:solidFill>
                            <a:schemeClr val="tx1"/>
                          </a:solidFill>
                        </a:rPr>
                        <a:t>Completed readiness checklist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endParaRPr lang="en-CA" sz="1000" b="0" i="0" baseline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Assessment of business needs and goals</a:t>
                      </a:r>
                    </a:p>
                    <a:p>
                      <a:pPr marL="144000" indent="-144000"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Understanding of potential future state solution options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en-CA" sz="1000" b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 of future state</a:t>
                      </a:r>
                    </a:p>
                    <a:p>
                      <a:pPr marL="144000" indent="-144000"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Identification of gaps</a:t>
                      </a:r>
                    </a:p>
                    <a:p>
                      <a:pPr marL="144000" indent="-144000"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en-CA" sz="1000" b="0" baseline="0" smtClean="0">
                          <a:solidFill>
                            <a:schemeClr val="tx1"/>
                          </a:solidFill>
                        </a:rPr>
                        <a:t>Identification of key business requirements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First draft of RFP (including business</a:t>
                      </a:r>
                      <a:r>
                        <a:rPr lang="en-CA" sz="1000" b="0" baseline="0" dirty="0" smtClean="0">
                          <a:solidFill>
                            <a:schemeClr val="tx1"/>
                          </a:solidFill>
                        </a:rPr>
                        <a:t> requirements, technical/functional requirements, cost benefit analysis)</a:t>
                      </a:r>
                    </a:p>
                    <a:p>
                      <a:pPr marL="144000" indent="-144000"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endParaRPr lang="en-CA" sz="10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6" name="Picture 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itrg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9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Info-Tech Research Group Helps IT Professionals To:</a:t>
            </a:r>
            <a:endParaRPr lang="en-CA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0" y="3789040"/>
            <a:ext cx="914400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ts val="0"/>
              </a:spcBef>
              <a:buClr>
                <a:schemeClr val="tx1"/>
              </a:buClr>
              <a:buSzPct val="120000"/>
            </a:pPr>
            <a:r>
              <a:rPr lang="en-CA" b="1" dirty="0" smtClean="0">
                <a:latin typeface="+mn-lt"/>
              </a:rPr>
              <a:t>Sign up for free trial membership to get practical</a:t>
            </a:r>
          </a:p>
          <a:p>
            <a:pPr lvl="0" algn="ctr" eaLnBrk="0" hangingPunct="0">
              <a:spcBef>
                <a:spcPts val="0"/>
              </a:spcBef>
              <a:buClr>
                <a:schemeClr val="tx1"/>
              </a:buClr>
              <a:buSzPct val="120000"/>
            </a:pPr>
            <a:r>
              <a:rPr lang="en-CA" b="1" dirty="0" smtClean="0">
                <a:latin typeface="+mn-lt"/>
              </a:rPr>
              <a:t>solutions for your IT challenges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6672262" y="6097434"/>
            <a:ext cx="2246697" cy="32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r" defTabSz="914400" rtl="0" eaLnBrk="0" fontAlgn="base" latinLnBrk="0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/>
            </a:pPr>
            <a:r>
              <a:rPr lang="en-CA" sz="1400" b="1" dirty="0" smtClean="0">
                <a:latin typeface="+mn-lt"/>
                <a:hlinkClick r:id="rId2"/>
              </a:rPr>
              <a:t>www.infotech.com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green_button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1738" y="4476933"/>
            <a:ext cx="4200525" cy="619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176" y="1628800"/>
            <a:ext cx="3018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Quickly get up to speed</a:t>
            </a:r>
            <a:br>
              <a:rPr lang="en-CA" sz="1400" dirty="0" smtClean="0"/>
            </a:br>
            <a:r>
              <a:rPr lang="en-CA" sz="1400" dirty="0" smtClean="0"/>
              <a:t>with new technologies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Make the right technology</a:t>
            </a:r>
            <a:br>
              <a:rPr lang="en-CA" sz="1400" dirty="0" smtClean="0"/>
            </a:br>
            <a:r>
              <a:rPr lang="en-CA" sz="1400" dirty="0" smtClean="0"/>
              <a:t>purchasing decisions – fast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Deliver critical IT</a:t>
            </a:r>
            <a:br>
              <a:rPr lang="en-CA" sz="1400" dirty="0" smtClean="0"/>
            </a:br>
            <a:r>
              <a:rPr lang="en-CA" sz="1400" dirty="0" smtClean="0"/>
              <a:t>projects, on time and</a:t>
            </a:r>
            <a:br>
              <a:rPr lang="en-CA" sz="1400" dirty="0" smtClean="0"/>
            </a:br>
            <a:r>
              <a:rPr lang="en-CA" sz="1400" dirty="0" smtClean="0"/>
              <a:t>within budget</a:t>
            </a:r>
          </a:p>
          <a:p>
            <a:endParaRPr lang="en-CA" sz="1400" dirty="0"/>
          </a:p>
        </p:txBody>
      </p:sp>
      <p:sp>
        <p:nvSpPr>
          <p:cNvPr id="9" name="Rectangle 8"/>
          <p:cNvSpPr/>
          <p:nvPr/>
        </p:nvSpPr>
        <p:spPr>
          <a:xfrm>
            <a:off x="3095836" y="1628800"/>
            <a:ext cx="30186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Manage business expectations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Justify IT spending and</a:t>
            </a:r>
            <a:br>
              <a:rPr lang="en-CA" sz="1400" dirty="0" smtClean="0"/>
            </a:br>
            <a:r>
              <a:rPr lang="en-CA" sz="1400" dirty="0" smtClean="0"/>
              <a:t>prove the value of IT</a:t>
            </a:r>
            <a:r>
              <a:rPr lang="en-CA" sz="1400" dirty="0"/>
              <a:t/>
            </a:r>
            <a:br>
              <a:rPr lang="en-CA" sz="1400" dirty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Train IT staff and effectively</a:t>
            </a:r>
            <a:br>
              <a:rPr lang="en-CA" sz="1400" dirty="0" smtClean="0"/>
            </a:br>
            <a:r>
              <a:rPr lang="en-CA" sz="1400" dirty="0" smtClean="0"/>
              <a:t>manage an IT department</a:t>
            </a:r>
          </a:p>
        </p:txBody>
      </p:sp>
      <p:sp>
        <p:nvSpPr>
          <p:cNvPr id="14" name="Text Placeholder 41"/>
          <p:cNvSpPr>
            <a:spLocks noGrp="1"/>
          </p:cNvSpPr>
          <p:nvPr>
            <p:ph type="body" sz="quarter" idx="4294967295"/>
          </p:nvPr>
        </p:nvSpPr>
        <p:spPr>
          <a:xfrm>
            <a:off x="2215390" y="5233017"/>
            <a:ext cx="4713221" cy="825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50"/>
              </a:lnSpc>
              <a:spcBef>
                <a:spcPts val="500"/>
              </a:spcBef>
              <a:buClr>
                <a:schemeClr val="bg1"/>
              </a:buClr>
              <a:buSzPct val="25000"/>
              <a:buFont typeface="Arial" pitchFamily="34" charset="0"/>
              <a:buChar char="•"/>
              <a:defRPr sz="1200" i="1" baseline="0">
                <a:solidFill>
                  <a:schemeClr val="tx1"/>
                </a:solidFill>
                <a:latin typeface="+mj-lt"/>
              </a:defRPr>
            </a:lvl1pPr>
            <a:lvl2pPr marL="361950" indent="-180975">
              <a:lnSpc>
                <a:spcPts val="135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itchFamily="34" charset="0"/>
              <a:buChar char="-"/>
              <a:defRPr sz="1000">
                <a:solidFill>
                  <a:schemeClr val="tx1"/>
                </a:solidFill>
              </a:defRPr>
            </a:lvl2pPr>
            <a:lvl3pPr marL="895350" indent="-176213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/>
            </a:lvl3pPr>
            <a:lvl4pPr marL="1254125" indent="-174625">
              <a:lnSpc>
                <a:spcPts val="135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 algn="ctr">
              <a:defRPr/>
            </a:pPr>
            <a:r>
              <a:rPr lang="en-CA" dirty="0" smtClean="0"/>
              <a:t>“Info-Tech helps me to be proactive instead of reactive –</a:t>
            </a:r>
            <a:br>
              <a:rPr lang="en-CA" dirty="0" smtClean="0"/>
            </a:br>
            <a:r>
              <a:rPr lang="en-CA" dirty="0" smtClean="0"/>
              <a:t>a cardinal rule in a stable and leading edge IT environment.</a:t>
            </a:r>
          </a:p>
          <a:p>
            <a:pPr lvl="1" algn="ctr">
              <a:buNone/>
              <a:defRPr/>
            </a:pPr>
            <a:r>
              <a:rPr lang="en-CA" dirty="0" smtClean="0"/>
              <a:t>- ARCS Commercial Mortgage Co., LP</a:t>
            </a:r>
            <a:endParaRPr lang="en-US" dirty="0" smtClean="0"/>
          </a:p>
        </p:txBody>
      </p:sp>
      <p:pic>
        <p:nvPicPr>
          <p:cNvPr id="15" name="Picture 14" descr="report_thumbnail-itr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2731" y="1578285"/>
            <a:ext cx="2454020" cy="2138747"/>
          </a:xfrm>
          <a:prstGeom prst="rect">
            <a:avLst/>
          </a:prstGeom>
        </p:spPr>
      </p:pic>
      <p:sp>
        <p:nvSpPr>
          <p:cNvPr id="20" name="Text Placeholder 3"/>
          <p:cNvSpPr txBox="1">
            <a:spLocks/>
          </p:cNvSpPr>
          <p:nvPr/>
        </p:nvSpPr>
        <p:spPr bwMode="auto">
          <a:xfrm>
            <a:off x="287524" y="6097434"/>
            <a:ext cx="2762784" cy="3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/>
            </a:pPr>
            <a:r>
              <a:rPr lang="en-CA" sz="1200" b="1" dirty="0" smtClean="0">
                <a:latin typeface="+mn-lt"/>
              </a:rPr>
              <a:t>Toll Free: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1-888-670-8889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027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itrg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3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134" y="2015670"/>
            <a:ext cx="6589368" cy="348557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ability to work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anytime from anywhere on any device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is now the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norm, not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the exception –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unless you’re still relying on legacy telephony infrastructure.</a:t>
            </a:r>
          </a:p>
          <a:p>
            <a:pPr>
              <a:spcAft>
                <a:spcPts val="500"/>
              </a:spcAft>
            </a:pP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In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our personal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lives, technology is seamless, and we expect it to be. If it’s not, we upgrade to the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shiniest next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best thing. Why doesn’t this happen in the workplace? </a:t>
            </a:r>
          </a:p>
          <a:p>
            <a:pPr>
              <a:spcAft>
                <a:spcPts val="500"/>
              </a:spcAft>
            </a:pP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Plain and simple, the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lack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of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modern communications in your environment is reducing the effectiveness of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your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people and business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processes. </a:t>
            </a:r>
          </a:p>
          <a:p>
            <a:pPr>
              <a:spcAft>
                <a:spcPts val="500"/>
              </a:spcAft>
            </a:pP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VoIP and UC are 15+ year old technologies. Both are mature. It’s no longer a topic for discussion. VoIP and UC are the proven way forward, and they’re just the first step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. What’s stopping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you from moving forward?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042" y="5424862"/>
            <a:ext cx="4460917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400" b="1" i="1" smtClean="0">
                <a:solidFill>
                  <a:schemeClr val="bg1"/>
                </a:solidFill>
              </a:rPr>
              <a:t>Brad Wells, </a:t>
            </a:r>
          </a:p>
          <a:p>
            <a:pPr algn="r"/>
            <a:r>
              <a:rPr lang="en-CA" sz="1400" i="1" smtClean="0">
                <a:solidFill>
                  <a:schemeClr val="bg1"/>
                </a:solidFill>
              </a:rPr>
              <a:t>Research Director, Infrastructure </a:t>
            </a:r>
            <a:br>
              <a:rPr lang="en-CA" sz="1400" i="1" smtClean="0">
                <a:solidFill>
                  <a:schemeClr val="bg1"/>
                </a:solidFill>
              </a:rPr>
            </a:br>
            <a:r>
              <a:rPr lang="en-CA" sz="1400" i="1" smtClean="0">
                <a:solidFill>
                  <a:schemeClr val="bg1"/>
                </a:solidFill>
              </a:rPr>
              <a:t>Info-Tech Research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852" y="1542496"/>
            <a:ext cx="859814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435100">
              <a:tabLst>
                <a:tab pos="177800" algn="l"/>
              </a:tabLst>
            </a:pPr>
            <a:r>
              <a:rPr lang="en-CA" sz="1600" b="1">
                <a:solidFill>
                  <a:schemeClr val="bg1"/>
                </a:solidFill>
              </a:rPr>
              <a:t>Employees expect more flexibility in the </a:t>
            </a:r>
            <a:r>
              <a:rPr lang="en-CA" sz="1600" b="1" smtClean="0">
                <a:solidFill>
                  <a:schemeClr val="bg1"/>
                </a:solidFill>
              </a:rPr>
              <a:t>workplace</a:t>
            </a:r>
            <a:r>
              <a:rPr lang="en-CA" sz="16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25283"/>
            <a:ext cx="9144000" cy="109700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8500"/>
            <a:r>
              <a:rPr lang="en-CA" sz="4000" b="1" smtClean="0">
                <a:solidFill>
                  <a:schemeClr val="bg1"/>
                </a:solidFill>
              </a:rPr>
              <a:t>ANALYST </a:t>
            </a:r>
            <a:r>
              <a:rPr lang="en-CA" sz="4000" b="1">
                <a:solidFill>
                  <a:schemeClr val="bg1"/>
                </a:solidFill>
              </a:rPr>
              <a:t>PERSPECTIVE </a:t>
            </a:r>
          </a:p>
        </p:txBody>
      </p:sp>
      <p:pic>
        <p:nvPicPr>
          <p:cNvPr id="8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52" y="1925923"/>
            <a:ext cx="678666" cy="619651"/>
          </a:xfrm>
          <a:prstGeom prst="rect">
            <a:avLst/>
          </a:prstGeom>
        </p:spPr>
      </p:pic>
      <p:pic>
        <p:nvPicPr>
          <p:cNvPr id="9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79" y="5155608"/>
            <a:ext cx="656535" cy="538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44" y="138420"/>
            <a:ext cx="1483580" cy="14835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1" name="Picture 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itrg-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22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Our understanding of the problem</a:t>
            </a:r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IT Managers</a:t>
            </a:r>
          </a:p>
          <a:p>
            <a:r>
              <a:rPr lang="en-US" smtClean="0"/>
              <a:t>Network/Infrastructure Managers</a:t>
            </a:r>
          </a:p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35436" y="1607231"/>
            <a:ext cx="4041648" cy="2278969"/>
          </a:xfrm>
        </p:spPr>
        <p:txBody>
          <a:bodyPr/>
          <a:lstStyle/>
          <a:p>
            <a:r>
              <a:rPr lang="en-US" dirty="0" smtClean="0"/>
              <a:t>Develop a clear snapshot of the current state of communications infrastructure</a:t>
            </a:r>
          </a:p>
          <a:p>
            <a:r>
              <a:rPr lang="en-US" dirty="0" smtClean="0"/>
              <a:t>Understand your business and technical requirements</a:t>
            </a:r>
          </a:p>
          <a:p>
            <a:r>
              <a:rPr lang="en-US" dirty="0" smtClean="0"/>
              <a:t>Define a desired target state that aligns with business needs, goals, and end-user needs </a:t>
            </a:r>
          </a:p>
          <a:p>
            <a:r>
              <a:rPr lang="en-US" dirty="0" smtClean="0"/>
              <a:t>Build an RFP for a UC solution.</a:t>
            </a:r>
          </a:p>
          <a:p>
            <a:r>
              <a:rPr lang="en-US" dirty="0" smtClean="0"/>
              <a:t>Develop a communications deck to pitch modernization to senior management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mtClean="0"/>
              <a:t>CIOs</a:t>
            </a:r>
          </a:p>
          <a:p>
            <a:r>
              <a:rPr lang="en-US" smtClean="0"/>
              <a:t>IT Directors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mtClean="0"/>
              <a:t>Ensure their organization’s IT capabilities support the evolving business needs</a:t>
            </a:r>
          </a:p>
          <a:p>
            <a:r>
              <a:rPr lang="en-US" smtClean="0"/>
              <a:t>Understand and articulate the need and benefit of implementing or refreshing communications-related infrastructure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8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9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Executive summary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5868" y="3104787"/>
            <a:ext cx="5257801" cy="1371962"/>
          </a:xfrm>
        </p:spPr>
        <p:txBody>
          <a:bodyPr/>
          <a:lstStyle/>
          <a:p>
            <a:r>
              <a:rPr lang="en-US" smtClean="0"/>
              <a:t>Poorly-defined </a:t>
            </a:r>
            <a:r>
              <a:rPr lang="en-US"/>
              <a:t>technical requirements can result </a:t>
            </a:r>
            <a:r>
              <a:rPr lang="en-US" smtClean="0"/>
              <a:t>in </a:t>
            </a:r>
            <a:r>
              <a:rPr lang="en-US"/>
              <a:t>failure to meet </a:t>
            </a:r>
            <a:r>
              <a:rPr lang="en-US" smtClean="0"/>
              <a:t>the needs of the business.</a:t>
            </a:r>
          </a:p>
          <a:p>
            <a:r>
              <a:rPr lang="en-CA" smtClean="0"/>
              <a:t>A </a:t>
            </a:r>
            <a:r>
              <a:rPr lang="en-CA"/>
              <a:t>wide range of </a:t>
            </a:r>
            <a:r>
              <a:rPr lang="en-CA" smtClean="0"/>
              <a:t>deployment options (on-premises to </a:t>
            </a:r>
            <a:r>
              <a:rPr lang="en-CA"/>
              <a:t>managed c</a:t>
            </a:r>
            <a:r>
              <a:rPr lang="en-CA" smtClean="0"/>
              <a:t>loud services) makes it </a:t>
            </a:r>
            <a:r>
              <a:rPr lang="en-CA"/>
              <a:t>difficult to find the best solution</a:t>
            </a:r>
            <a:r>
              <a:rPr lang="en-CA" smtClean="0"/>
              <a:t>.</a:t>
            </a:r>
          </a:p>
          <a:p>
            <a:r>
              <a:rPr lang="en-US"/>
              <a:t>Modernizing your communications infrastructure can be an expensive project and getting business buy-in may be tough.</a:t>
            </a:r>
          </a:p>
          <a:p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Organizations are losing productivity from managing the </a:t>
            </a:r>
            <a:r>
              <a:rPr lang="en-US" dirty="0"/>
              <a:t>limitations of yesterday’s </a:t>
            </a:r>
            <a:r>
              <a:rPr lang="en-US" dirty="0" smtClean="0"/>
              <a:t>technology. The business is changing and the current solution no longer adequately connects </a:t>
            </a:r>
            <a:r>
              <a:rPr lang="en-US" dirty="0"/>
              <a:t>e</a:t>
            </a:r>
            <a:r>
              <a:rPr lang="en-US" dirty="0" smtClean="0"/>
              <a:t>nd users. </a:t>
            </a:r>
          </a:p>
          <a:p>
            <a:r>
              <a:rPr lang="en-US" dirty="0" smtClean="0"/>
              <a:t>You need a solution that meets budgetary requirements and improves internal and external communication, productivity, and the ability to work together.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55868" y="4838699"/>
            <a:ext cx="8623607" cy="1487959"/>
          </a:xfrm>
        </p:spPr>
        <p:txBody>
          <a:bodyPr/>
          <a:lstStyle/>
          <a:p>
            <a:r>
              <a:rPr lang="en-CA" dirty="0"/>
              <a:t>Define a comprehensive set of requirements </a:t>
            </a:r>
            <a:r>
              <a:rPr lang="en-CA" dirty="0" smtClean="0"/>
              <a:t>(across people, process, and technology) at </a:t>
            </a:r>
            <a:r>
              <a:rPr lang="en-CA" dirty="0"/>
              <a:t>the start of the </a:t>
            </a:r>
            <a:r>
              <a:rPr lang="en-CA" dirty="0" smtClean="0"/>
              <a:t>project. Communication </a:t>
            </a:r>
            <a:r>
              <a:rPr lang="en-CA" dirty="0"/>
              <a:t>solutions are long-term </a:t>
            </a:r>
            <a:r>
              <a:rPr lang="en-CA" dirty="0" smtClean="0"/>
              <a:t>commitments </a:t>
            </a:r>
            <a:r>
              <a:rPr lang="en-CA" dirty="0"/>
              <a:t>and mistakes in planning will be amplified during implementation</a:t>
            </a:r>
            <a:r>
              <a:rPr lang="en-CA" dirty="0" smtClean="0"/>
              <a:t>.</a:t>
            </a:r>
          </a:p>
          <a:p>
            <a:r>
              <a:rPr lang="en-CA" dirty="0"/>
              <a:t>Analyze the </a:t>
            </a:r>
            <a:r>
              <a:rPr lang="en-CA" dirty="0" smtClean="0"/>
              <a:t>pros and cons </a:t>
            </a:r>
            <a:r>
              <a:rPr lang="en-CA" dirty="0"/>
              <a:t>of each d</a:t>
            </a:r>
            <a:r>
              <a:rPr lang="en-CA" dirty="0" smtClean="0"/>
              <a:t>eployment option </a:t>
            </a:r>
            <a:r>
              <a:rPr lang="en-CA" dirty="0"/>
              <a:t>and identify </a:t>
            </a:r>
            <a:r>
              <a:rPr lang="en-CA" dirty="0" smtClean="0"/>
              <a:t>a communications solution </a:t>
            </a:r>
            <a:r>
              <a:rPr lang="en-CA" dirty="0"/>
              <a:t>that balances your budget and </a:t>
            </a:r>
            <a:r>
              <a:rPr lang="en-CA" dirty="0" smtClean="0"/>
              <a:t>communications objectives and requirements.</a:t>
            </a:r>
          </a:p>
          <a:p>
            <a:r>
              <a:rPr lang="en-CA" dirty="0" smtClean="0"/>
              <a:t>Create an effective RFP by outlining your specific business and technical needs and goals. </a:t>
            </a:r>
            <a:endParaRPr lang="en-US" dirty="0" smtClean="0"/>
          </a:p>
          <a:p>
            <a:r>
              <a:rPr lang="en-US" dirty="0" smtClean="0"/>
              <a:t>Make the case for </a:t>
            </a:r>
            <a:r>
              <a:rPr lang="en-US" dirty="0"/>
              <a:t>your </a:t>
            </a:r>
            <a:r>
              <a:rPr lang="en-US" dirty="0" smtClean="0"/>
              <a:t>communications infrastructure modernization project and </a:t>
            </a:r>
            <a:r>
              <a:rPr lang="en-US" dirty="0"/>
              <a:t>be prepared to support </a:t>
            </a:r>
            <a:r>
              <a:rPr lang="en-US" dirty="0" smtClean="0"/>
              <a:t>it.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37241" y="1483561"/>
            <a:ext cx="3083231" cy="3088440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b="1" smtClean="0"/>
              <a:t>Project scope and assessment take more time than you think.</a:t>
            </a:r>
            <a:r>
              <a:rPr lang="en-US" b="1" noProof="0" smtClean="0">
                <a:solidFill>
                  <a:srgbClr val="333333"/>
                </a:solidFill>
              </a:rPr>
              <a:t/>
            </a:r>
            <a:br>
              <a:rPr lang="en-US" b="1" noProof="0" smtClean="0">
                <a:solidFill>
                  <a:srgbClr val="333333"/>
                </a:solidFill>
              </a:rPr>
            </a:br>
            <a:r>
              <a:rPr lang="en-US" noProof="0" smtClean="0">
                <a:solidFill>
                  <a:srgbClr val="333333"/>
                </a:solidFill>
              </a:rPr>
              <a:t>Defining project scope and assessing the existing solution make up</a:t>
            </a:r>
            <a:r>
              <a:rPr lang="en-US" noProof="0" smtClean="0"/>
              <a:t> 60% of project time</a:t>
            </a:r>
            <a:r>
              <a:rPr lang="en-US" smtClean="0"/>
              <a:t>. Being thorough here will make the difference moving forward.</a:t>
            </a:r>
            <a:endParaRPr lang="en-US" noProof="0" smtClean="0">
              <a:solidFill>
                <a:srgbClr val="333333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b="1" smtClean="0"/>
              <a:t>It’s </a:t>
            </a:r>
            <a:r>
              <a:rPr lang="en-US" b="1"/>
              <a:t>not about the </a:t>
            </a:r>
            <a:r>
              <a:rPr lang="en-US" b="1" smtClean="0"/>
              <a:t>technology.</a:t>
            </a:r>
            <a:r>
              <a:rPr lang="en-US" b="1" noProof="0" smtClean="0">
                <a:solidFill>
                  <a:srgbClr val="333333"/>
                </a:solidFill>
              </a:rPr>
              <a:t/>
            </a:r>
            <a:br>
              <a:rPr lang="en-US" b="1" noProof="0" smtClean="0">
                <a:solidFill>
                  <a:srgbClr val="333333"/>
                </a:solidFill>
              </a:rPr>
            </a:br>
            <a:r>
              <a:rPr lang="en-US" noProof="0" smtClean="0">
                <a:solidFill>
                  <a:srgbClr val="333333"/>
                </a:solidFill>
              </a:rPr>
              <a:t>Don’t focus solely on tech without considering the requirements of your </a:t>
            </a:r>
            <a:r>
              <a:rPr lang="en-US" i="1" noProof="0" smtClean="0">
                <a:solidFill>
                  <a:srgbClr val="333333"/>
                </a:solidFill>
              </a:rPr>
              <a:t>people</a:t>
            </a:r>
            <a:r>
              <a:rPr lang="en-US" noProof="0" smtClean="0">
                <a:solidFill>
                  <a:srgbClr val="333333"/>
                </a:solidFill>
              </a:rPr>
              <a:t> and </a:t>
            </a:r>
            <a:r>
              <a:rPr lang="en-US" i="1" noProof="0" smtClean="0">
                <a:solidFill>
                  <a:srgbClr val="333333"/>
                </a:solidFill>
              </a:rPr>
              <a:t>process</a:t>
            </a:r>
            <a:r>
              <a:rPr lang="en-US" noProof="0" smtClean="0">
                <a:solidFill>
                  <a:srgbClr val="333333"/>
                </a:solidFill>
              </a:rPr>
              <a:t>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b="1" smtClean="0"/>
              <a:t>Business first</a:t>
            </a:r>
            <a:r>
              <a:rPr lang="en-US" b="1"/>
              <a:t>. </a:t>
            </a:r>
            <a:r>
              <a:rPr lang="en-US" b="1" smtClean="0"/>
              <a:t>IT </a:t>
            </a:r>
            <a:r>
              <a:rPr lang="en-US" b="1"/>
              <a:t>second.</a:t>
            </a:r>
            <a:r>
              <a:rPr lang="en-US" b="1" noProof="0" smtClean="0">
                <a:solidFill>
                  <a:srgbClr val="333333"/>
                </a:solidFill>
              </a:rPr>
              <a:t/>
            </a:r>
            <a:br>
              <a:rPr lang="en-US" b="1" noProof="0" smtClean="0">
                <a:solidFill>
                  <a:srgbClr val="333333"/>
                </a:solidFill>
              </a:rPr>
            </a:br>
            <a:r>
              <a:rPr lang="en-US" smtClean="0"/>
              <a:t>Ensure your IT team communicates with the business throughout the process and establishes business requirements.</a:t>
            </a:r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8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Failure to modernize wastes an opportunity for significant productivity and efficiency gains</a:t>
            </a:r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3474002" y="2522555"/>
            <a:ext cx="5663504" cy="3320426"/>
            <a:chOff x="251520" y="2767620"/>
            <a:chExt cx="6288285" cy="3555514"/>
          </a:xfrm>
        </p:grpSpPr>
        <p:pic>
          <p:nvPicPr>
            <p:cNvPr id="10" name="Picture 9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34908" y="3144793"/>
              <a:ext cx="1527179" cy="317834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871710" y="3043201"/>
              <a:ext cx="3286029" cy="327383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6700" y="3272386"/>
              <a:ext cx="1724025" cy="2801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100" b="1" smtClean="0"/>
                <a:t>Productivity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700" y="4276404"/>
              <a:ext cx="1724025" cy="2801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100" b="1" smtClean="0"/>
                <a:t>Efficiency gains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700" y="4778413"/>
              <a:ext cx="1724025" cy="2801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100" b="1" smtClean="0"/>
                <a:t>Collaboration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" y="5280422"/>
              <a:ext cx="1724025" cy="2801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100" b="1" smtClean="0"/>
                <a:t>Employee demand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6700" y="5782429"/>
              <a:ext cx="1724025" cy="46139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100" b="1" smtClean="0"/>
                <a:t>Employee well-being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6700" y="3774394"/>
              <a:ext cx="1724025" cy="2801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100" b="1" dirty="0" smtClean="0"/>
                <a:t>Opex savings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0" y="2767620"/>
              <a:ext cx="1910655" cy="49435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200" b="1" i="1" smtClean="0">
                  <a:latin typeface="+mj-lt"/>
                </a:rPr>
                <a:t>Drivers of UC Adoption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40335" y="2767620"/>
              <a:ext cx="1910655" cy="29661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200" b="1" i="1" smtClean="0">
                  <a:latin typeface="+mj-lt"/>
                </a:rPr>
                <a:t>Expected Benefits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29150" y="2767620"/>
              <a:ext cx="1910655" cy="29661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200" b="1" i="1" smtClean="0">
                  <a:latin typeface="+mj-lt"/>
                </a:rPr>
                <a:t>Realized Benefits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80395" y="5840731"/>
            <a:ext cx="1716596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000" smtClean="0"/>
              <a:t>Source: </a:t>
            </a:r>
            <a:r>
              <a:rPr lang="en-CA" sz="1000" smtClean="0">
                <a:solidFill>
                  <a:schemeClr val="bg1">
                    <a:lumMod val="65000"/>
                  </a:schemeClr>
                </a:solidFill>
                <a:hlinkClick r:id="rId5"/>
              </a:rPr>
              <a:t>PwC</a:t>
            </a:r>
            <a:endParaRPr lang="en-CA" sz="100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45343" y="5444433"/>
            <a:ext cx="2088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78693" y="5015808"/>
            <a:ext cx="216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523604" y="4520508"/>
            <a:ext cx="1404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087862" y="4101408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377574" y="3606108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416687" y="3148908"/>
            <a:ext cx="684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22966" y="5146682"/>
            <a:ext cx="12755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smtClean="0"/>
              <a:t>6.75x more!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61698" y="4720079"/>
            <a:ext cx="96964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i="1" smtClean="0"/>
              <a:t>5x more!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1521" y="1251076"/>
            <a:ext cx="8750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smtClean="0"/>
              <a:t>Unified communications (UC), for example, </a:t>
            </a:r>
            <a:r>
              <a:rPr lang="en-CA" sz="1600" b="1"/>
              <a:t>is an increasingly mature technology that businesses are using to achieve real benefits. For every business driver of UC adoption, the actual benefits realized are greater than expected. </a:t>
            </a:r>
            <a:endParaRPr lang="en-CA" sz="1600" b="1" smtClean="0"/>
          </a:p>
        </p:txBody>
      </p:sp>
      <p:sp>
        <p:nvSpPr>
          <p:cNvPr id="31" name="Rectangle 30"/>
          <p:cNvSpPr/>
          <p:nvPr/>
        </p:nvSpPr>
        <p:spPr>
          <a:xfrm>
            <a:off x="260113" y="2292007"/>
            <a:ext cx="308667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1400" dirty="0" smtClean="0"/>
              <a:t>Most businesses make the decision to adopt UC based on business reasons (as they should),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i="1" dirty="0" smtClean="0"/>
              <a:t>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i="1" dirty="0" smtClean="0"/>
              <a:t>Opex Savings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i="1" dirty="0" smtClean="0"/>
              <a:t>Efficiency gains</a:t>
            </a:r>
            <a:endParaRPr lang="en-CA" sz="1400" dirty="0"/>
          </a:p>
          <a:p>
            <a:r>
              <a:rPr lang="en-CA" sz="1400" dirty="0" smtClean="0"/>
              <a:t>What most organizations don’t expect is that UC significantly benefits a business’ employee-base too.</a:t>
            </a:r>
            <a:r>
              <a:rPr lang="en-CA" sz="1400" dirty="0"/>
              <a:t> While collaboration, employee demand, and well-being </a:t>
            </a:r>
            <a:r>
              <a:rPr lang="en-CA" sz="1400" dirty="0" smtClean="0"/>
              <a:t>were initially </a:t>
            </a:r>
            <a:r>
              <a:rPr lang="en-CA" sz="1400" dirty="0"/>
              <a:t>less highly prized, 62%, 57</a:t>
            </a:r>
            <a:r>
              <a:rPr lang="en-CA" sz="1400" dirty="0" smtClean="0"/>
              <a:t>%, </a:t>
            </a:r>
            <a:r>
              <a:rPr lang="en-CA" sz="1400" dirty="0"/>
              <a:t>and 54</a:t>
            </a:r>
            <a:r>
              <a:rPr lang="en-CA" sz="1400" dirty="0" smtClean="0"/>
              <a:t>%, respectively, of </a:t>
            </a:r>
            <a:r>
              <a:rPr lang="en-CA" sz="1400" dirty="0"/>
              <a:t>all UC buyers </a:t>
            </a:r>
            <a:r>
              <a:rPr lang="en-CA" sz="1400" dirty="0" smtClean="0"/>
              <a:t>reported realization </a:t>
            </a:r>
            <a:r>
              <a:rPr lang="en-CA" sz="1400" dirty="0"/>
              <a:t>of these </a:t>
            </a:r>
            <a:r>
              <a:rPr lang="en-CA" sz="1400" dirty="0" smtClean="0"/>
              <a:t>soft benefits post-deployment</a:t>
            </a:r>
            <a:r>
              <a:rPr lang="en-CA" sz="1400" dirty="0"/>
              <a:t>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32" name="Picture 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 descr="itrg-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01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88" y="214969"/>
            <a:ext cx="8620125" cy="877887"/>
          </a:xfrm>
        </p:spPr>
        <p:txBody>
          <a:bodyPr/>
          <a:lstStyle/>
          <a:p>
            <a:r>
              <a:rPr lang="en-CA" smtClean="0"/>
              <a:t>First, redefine how you think about communications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00088" y="1231243"/>
            <a:ext cx="8677212" cy="614363"/>
          </a:xfrm>
        </p:spPr>
        <p:txBody>
          <a:bodyPr/>
          <a:lstStyle/>
          <a:p>
            <a:pPr marL="0" indent="0">
              <a:buNone/>
            </a:pPr>
            <a:r>
              <a:rPr lang="en-CA" sz="1600" b="1" smtClean="0"/>
              <a:t>Communications infrastructure is the foundation for your employees and business to function, interact, and produce quality content, ideas, and end results</a:t>
            </a:r>
            <a:r>
              <a:rPr lang="en-CA" sz="160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269" y="2100676"/>
            <a:ext cx="2654413" cy="19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326381" y="2937631"/>
            <a:ext cx="5704668" cy="87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488" indent="-174625" algn="l" rtl="0" eaLnBrk="1" fontAlgn="base" hangingPunct="1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SzPct val="150000"/>
              <a:buFont typeface="Arial" pitchFamily="34" charset="0"/>
              <a:buChar char="◦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10000"/>
            </a:pPr>
            <a:r>
              <a:rPr lang="en-CA" sz="1400" smtClean="0"/>
              <a:t>End-to-end tools</a:t>
            </a:r>
          </a:p>
          <a:p>
            <a:pPr>
              <a:buClrTx/>
              <a:buSzPct val="110000"/>
            </a:pPr>
            <a:r>
              <a:rPr lang="en-CA" sz="1400"/>
              <a:t>C</a:t>
            </a:r>
            <a:r>
              <a:rPr lang="en-CA" sz="1400" smtClean="0"/>
              <a:t>all quality</a:t>
            </a:r>
          </a:p>
          <a:p>
            <a:pPr>
              <a:buClrTx/>
              <a:buSzPct val="110000"/>
            </a:pPr>
            <a:r>
              <a:rPr lang="en-CA" sz="1400"/>
              <a:t>I</a:t>
            </a:r>
            <a:r>
              <a:rPr lang="en-CA" sz="1400" smtClean="0"/>
              <a:t>nstant messaging</a:t>
            </a:r>
          </a:p>
          <a:p>
            <a:pPr marL="0" indent="0">
              <a:buClrTx/>
              <a:buSzPct val="110000"/>
              <a:buNone/>
            </a:pPr>
            <a:endParaRPr lang="en-CA" sz="1400" smtClean="0"/>
          </a:p>
          <a:p>
            <a:pPr>
              <a:buClrTx/>
              <a:buSzPct val="110000"/>
            </a:pPr>
            <a:r>
              <a:rPr lang="en-CA" sz="1400" smtClean="0"/>
              <a:t>Presence</a:t>
            </a:r>
          </a:p>
          <a:p>
            <a:pPr>
              <a:buClrTx/>
              <a:buSzPct val="110000"/>
            </a:pPr>
            <a:r>
              <a:rPr lang="en-CA" sz="1400"/>
              <a:t>V</a:t>
            </a:r>
            <a:r>
              <a:rPr lang="en-CA" sz="1400" smtClean="0"/>
              <a:t>ideo conferencing</a:t>
            </a:r>
          </a:p>
          <a:p>
            <a:pPr>
              <a:buClrTx/>
              <a:buSzPct val="110000"/>
            </a:pPr>
            <a:r>
              <a:rPr lang="en-CA" sz="1400"/>
              <a:t>D</a:t>
            </a:r>
            <a:r>
              <a:rPr lang="en-CA" sz="1400" smtClean="0"/>
              <a:t>ocument management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51520" y="4742418"/>
            <a:ext cx="8517262" cy="17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488" indent="-174625" algn="l" rtl="0" eaLnBrk="1" fontAlgn="base" hangingPunct="1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SzPct val="150000"/>
              <a:buFont typeface="Arial" pitchFamily="34" charset="0"/>
              <a:buChar char="◦"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CA" sz="1600" smtClean="0"/>
              <a:t>Enable your team to work together anywhere, anytime, and in any way to benefit from:</a:t>
            </a:r>
          </a:p>
          <a:p>
            <a:pPr>
              <a:buClr>
                <a:srgbClr val="00B05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CA" sz="1600" smtClean="0"/>
              <a:t>Immediate access and availability to coworkers</a:t>
            </a:r>
          </a:p>
          <a:p>
            <a:pPr>
              <a:buClr>
                <a:srgbClr val="00B05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CA" sz="1600" smtClean="0"/>
              <a:t>Better and more fluid productivity</a:t>
            </a:r>
          </a:p>
          <a:p>
            <a:pPr>
              <a:buClr>
                <a:srgbClr val="00B05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CA" sz="1600" smtClean="0"/>
              <a:t>Accurate and real-time representation and relation of ideas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6380" y="2161678"/>
            <a:ext cx="5596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smtClean="0"/>
              <a:t>It </a:t>
            </a:r>
            <a:r>
              <a:rPr lang="en-CA" sz="1600" b="1"/>
              <a:t>isn’t </a:t>
            </a:r>
            <a:r>
              <a:rPr lang="en-CA" sz="1600" b="1" smtClean="0"/>
              <a:t>simply </a:t>
            </a:r>
            <a:r>
              <a:rPr lang="en-CA" sz="1600" b="1"/>
              <a:t>about having a better </a:t>
            </a:r>
            <a:r>
              <a:rPr lang="en-CA" sz="1600" b="1" smtClean="0"/>
              <a:t>phone. </a:t>
            </a:r>
            <a:endParaRPr lang="en-CA" sz="1600" b="1"/>
          </a:p>
        </p:txBody>
      </p:sp>
      <p:sp>
        <p:nvSpPr>
          <p:cNvPr id="5" name="Rectangle 4"/>
          <p:cNvSpPr/>
          <p:nvPr/>
        </p:nvSpPr>
        <p:spPr>
          <a:xfrm>
            <a:off x="251520" y="4299745"/>
            <a:ext cx="8517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smtClean="0"/>
              <a:t>It </a:t>
            </a:r>
            <a:r>
              <a:rPr lang="en-CA" sz="1600" b="1" i="1" smtClean="0"/>
              <a:t>is</a:t>
            </a:r>
            <a:r>
              <a:rPr lang="en-CA" sz="1600" b="1" smtClean="0"/>
              <a:t> about building a </a:t>
            </a:r>
            <a:r>
              <a:rPr lang="en-CA" sz="1600" b="1" i="1">
                <a:solidFill>
                  <a:srgbClr val="C00000"/>
                </a:solidFill>
              </a:rPr>
              <a:t>holistic network </a:t>
            </a:r>
            <a:r>
              <a:rPr lang="en-CA" sz="1600" b="1"/>
              <a:t>that brings business and people together.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6380" y="2568299"/>
            <a:ext cx="3950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/>
              <a:t>Communications </a:t>
            </a:r>
            <a:r>
              <a:rPr lang="en-CA" sz="1600" smtClean="0"/>
              <a:t>infrastructure </a:t>
            </a:r>
            <a:r>
              <a:rPr lang="en-CA" sz="1600"/>
              <a:t>is not </a:t>
            </a:r>
            <a:r>
              <a:rPr lang="en-CA" sz="1600" smtClean="0"/>
              <a:t>just:</a:t>
            </a:r>
            <a:endParaRPr lang="en-CA" sz="1600"/>
          </a:p>
        </p:txBody>
      </p:sp>
      <p:grpSp>
        <p:nvGrpSpPr>
          <p:cNvPr id="10" name="Group 9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1" name="Picture 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itrg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3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626" y="1254529"/>
            <a:ext cx="6615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CA" b="1" smtClean="0"/>
              <a:t>Failure </a:t>
            </a:r>
            <a:r>
              <a:rPr lang="en-CA" b="1"/>
              <a:t>to address t</a:t>
            </a:r>
            <a:r>
              <a:rPr lang="en-CA" b="1" smtClean="0"/>
              <a:t>echnical debt </a:t>
            </a:r>
            <a:r>
              <a:rPr lang="en-CA" b="1"/>
              <a:t>by continuing with legacy communications infrastructure constrains </a:t>
            </a:r>
            <a:r>
              <a:rPr lang="en-CA" b="1" smtClean="0"/>
              <a:t>people </a:t>
            </a:r>
            <a:r>
              <a:rPr lang="en-CA" b="1"/>
              <a:t>and </a:t>
            </a:r>
            <a:r>
              <a:rPr lang="en-CA" b="1" smtClean="0"/>
              <a:t>process.</a:t>
            </a:r>
            <a:endParaRPr lang="en-CA" b="1"/>
          </a:p>
        </p:txBody>
      </p:sp>
      <p:sp>
        <p:nvSpPr>
          <p:cNvPr id="9" name="TextBox 8"/>
          <p:cNvSpPr txBox="1"/>
          <p:nvPr/>
        </p:nvSpPr>
        <p:spPr>
          <a:xfrm>
            <a:off x="272300" y="2220679"/>
            <a:ext cx="4949024" cy="153888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1400" smtClean="0"/>
              <a:t>Most think tech </a:t>
            </a:r>
            <a:r>
              <a:rPr lang="en-CA" sz="1400"/>
              <a:t>d</a:t>
            </a:r>
            <a:r>
              <a:rPr lang="en-CA" sz="1400" smtClean="0"/>
              <a:t>ebt is just about dumping old technology and they forget the interconnected nature of </a:t>
            </a:r>
            <a:r>
              <a:rPr lang="en-CA" sz="1400" b="1" i="1"/>
              <a:t>p</a:t>
            </a:r>
            <a:r>
              <a:rPr lang="en-CA" sz="1400" b="1" i="1" smtClean="0"/>
              <a:t>eople</a:t>
            </a:r>
            <a:r>
              <a:rPr lang="en-CA" sz="1400" smtClean="0"/>
              <a:t>, </a:t>
            </a:r>
            <a:r>
              <a:rPr lang="en-CA" sz="1400" b="1" i="1"/>
              <a:t>p</a:t>
            </a:r>
            <a:r>
              <a:rPr lang="en-CA" sz="1400" b="1" i="1" smtClean="0"/>
              <a:t>rocess</a:t>
            </a:r>
            <a:r>
              <a:rPr lang="en-CA" sz="1400" smtClean="0"/>
              <a:t>, and </a:t>
            </a:r>
            <a:r>
              <a:rPr lang="en-CA" sz="1400" b="1" i="1"/>
              <a:t>t</a:t>
            </a:r>
            <a:r>
              <a:rPr lang="en-CA" sz="1400" b="1" i="1" smtClean="0"/>
              <a:t>echnology</a:t>
            </a:r>
            <a:r>
              <a:rPr lang="en-CA" sz="1400" smtClean="0"/>
              <a:t>. Remember: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CA" sz="1400" smtClean="0"/>
              <a:t>People are either limited or enabled by the right tools.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CA" sz="1400" smtClean="0"/>
              <a:t>Effective technology enables the processes in place to better serve the business.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" t="-182" r="-470"/>
          <a:stretch/>
        </p:blipFill>
        <p:spPr>
          <a:xfrm>
            <a:off x="6890551" y="1294794"/>
            <a:ext cx="1986749" cy="5102456"/>
          </a:xfrm>
          <a:prstGeom prst="rect">
            <a:avLst/>
          </a:prstGeom>
          <a:effectLst>
            <a:reflection stA="45000" endPos="0" dist="50800" dir="5400000" sy="-100000" algn="bl" rotWithShape="0"/>
          </a:effectLst>
        </p:spPr>
      </p:pic>
      <p:sp>
        <p:nvSpPr>
          <p:cNvPr id="3" name="Left Bracket 2"/>
          <p:cNvSpPr/>
          <p:nvPr/>
        </p:nvSpPr>
        <p:spPr>
          <a:xfrm>
            <a:off x="6867551" y="4508204"/>
            <a:ext cx="255182" cy="1543316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Left Bracket 10"/>
          <p:cNvSpPr/>
          <p:nvPr/>
        </p:nvSpPr>
        <p:spPr>
          <a:xfrm>
            <a:off x="6867551" y="3240207"/>
            <a:ext cx="255182" cy="1167244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Left Bracket 11"/>
          <p:cNvSpPr/>
          <p:nvPr/>
        </p:nvSpPr>
        <p:spPr>
          <a:xfrm>
            <a:off x="6857572" y="1754372"/>
            <a:ext cx="255182" cy="141246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212970" y="2137436"/>
            <a:ext cx="16688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b="1" i="1" smtClean="0">
                <a:solidFill>
                  <a:srgbClr val="00B050"/>
                </a:solidFill>
              </a:rPr>
              <a:t>People, process, technology all performing strongly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7894" y="3615189"/>
            <a:ext cx="127396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b="1" i="1" smtClean="0">
                <a:solidFill>
                  <a:srgbClr val="E9C770"/>
                </a:solidFill>
              </a:rPr>
              <a:t>Something isn’t working...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8615" y="4956696"/>
            <a:ext cx="10732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b="1" i="1" smtClean="0">
                <a:solidFill>
                  <a:srgbClr val="C00000"/>
                </a:solidFill>
              </a:rPr>
              <a:t>Deep in technical </a:t>
            </a:r>
            <a:r>
              <a:rPr lang="en-CA" sz="1200" b="1" i="1">
                <a:solidFill>
                  <a:srgbClr val="C00000"/>
                </a:solidFill>
              </a:rPr>
              <a:t>d</a:t>
            </a:r>
            <a:r>
              <a:rPr lang="en-CA" sz="1200" b="1" i="1" smtClean="0">
                <a:solidFill>
                  <a:srgbClr val="C00000"/>
                </a:solidFill>
              </a:rPr>
              <a:t>ebt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6460" y="4529135"/>
            <a:ext cx="2365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 smtClean="0"/>
              <a:t>End-of-life </a:t>
            </a:r>
            <a:r>
              <a:rPr lang="en-CA" sz="1200" i="1"/>
              <a:t>system </a:t>
            </a:r>
            <a:r>
              <a:rPr lang="en-CA" sz="1200" i="1" smtClean="0"/>
              <a:t>problems</a:t>
            </a:r>
            <a:endParaRPr lang="en-CA" sz="1200" i="1"/>
          </a:p>
        </p:txBody>
      </p:sp>
      <p:sp>
        <p:nvSpPr>
          <p:cNvPr id="20" name="Rectangle 19"/>
          <p:cNvSpPr/>
          <p:nvPr/>
        </p:nvSpPr>
        <p:spPr>
          <a:xfrm>
            <a:off x="916460" y="4892130"/>
            <a:ext cx="2584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 smtClean="0"/>
              <a:t>Lack of call routing functionality</a:t>
            </a:r>
            <a:endParaRPr lang="en-CA" sz="1200" i="1"/>
          </a:p>
        </p:txBody>
      </p:sp>
      <p:sp>
        <p:nvSpPr>
          <p:cNvPr id="22" name="Rectangle 21"/>
          <p:cNvSpPr/>
          <p:nvPr/>
        </p:nvSpPr>
        <p:spPr>
          <a:xfrm>
            <a:off x="916460" y="5265331"/>
            <a:ext cx="15174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200" i="1" smtClean="0"/>
              <a:t>Lack of scalability</a:t>
            </a:r>
            <a:endParaRPr lang="en-CA" sz="1200" i="1"/>
          </a:p>
        </p:txBody>
      </p:sp>
      <p:sp>
        <p:nvSpPr>
          <p:cNvPr id="23" name="TextBox 22"/>
          <p:cNvSpPr txBox="1"/>
          <p:nvPr/>
        </p:nvSpPr>
        <p:spPr>
          <a:xfrm>
            <a:off x="272300" y="3845690"/>
            <a:ext cx="532200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smtClean="0"/>
              <a:t>The top reasons businesses with legacy PBX solutions are now evaluating VoIP are: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300" y="6213303"/>
            <a:ext cx="4866142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Source: Harris, Daniel. “</a:t>
            </a:r>
            <a:r>
              <a:rPr lang="en-CA" sz="1000" dirty="0" smtClean="0">
                <a:hlinkClick r:id="rId4"/>
              </a:rPr>
              <a:t>VoIP Software Small Business Buyer Report - 2015</a:t>
            </a:r>
            <a:r>
              <a:rPr lang="en-CA" sz="1000" dirty="0" smtClean="0"/>
              <a:t>.” </a:t>
            </a:r>
            <a:endParaRPr lang="en-CA" sz="1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160" y="4830575"/>
            <a:ext cx="803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>
                <a:solidFill>
                  <a:srgbClr val="C00000"/>
                </a:solidFill>
                <a:latin typeface="+mj-lt"/>
              </a:rPr>
              <a:t>26% </a:t>
            </a:r>
            <a:endParaRPr lang="en-CA" sz="20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2160" y="4430465"/>
            <a:ext cx="724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 smtClean="0">
                <a:solidFill>
                  <a:srgbClr val="C00000"/>
                </a:solidFill>
                <a:latin typeface="+mj-lt"/>
              </a:rPr>
              <a:t>52%</a:t>
            </a:r>
            <a:endParaRPr lang="en-CA" sz="20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2160" y="5188069"/>
            <a:ext cx="696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 smtClean="0">
                <a:solidFill>
                  <a:srgbClr val="C00000"/>
                </a:solidFill>
                <a:latin typeface="+mj-lt"/>
              </a:rPr>
              <a:t>13%</a:t>
            </a:r>
            <a:endParaRPr lang="en-CA" sz="20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159" y="5646555"/>
            <a:ext cx="571811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smtClean="0"/>
              <a:t>If you are experiencing these problems or other reoccurring problems and limitations, you are probably </a:t>
            </a:r>
            <a:r>
              <a:rPr lang="en-CA" sz="1400" b="1" smtClean="0">
                <a:solidFill>
                  <a:srgbClr val="C00000"/>
                </a:solidFill>
              </a:rPr>
              <a:t>deep in technical </a:t>
            </a:r>
            <a:r>
              <a:rPr lang="en-CA" sz="1400" b="1">
                <a:solidFill>
                  <a:srgbClr val="C00000"/>
                </a:solidFill>
              </a:rPr>
              <a:t>d</a:t>
            </a:r>
            <a:r>
              <a:rPr lang="en-CA" sz="1400" b="1" smtClean="0">
                <a:solidFill>
                  <a:srgbClr val="C00000"/>
                </a:solidFill>
              </a:rPr>
              <a:t>ebt</a:t>
            </a:r>
            <a:r>
              <a:rPr lang="en-CA" sz="140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00" y="205285"/>
            <a:ext cx="8620125" cy="877887"/>
          </a:xfrm>
        </p:spPr>
        <p:txBody>
          <a:bodyPr/>
          <a:lstStyle/>
          <a:p>
            <a:r>
              <a:rPr lang="en-CA"/>
              <a:t>Mitigate technical debt to power business </a:t>
            </a:r>
            <a:r>
              <a:rPr lang="en-CA" smtClean="0"/>
              <a:t>agility</a:t>
            </a:r>
            <a:endParaRPr lang="en-CA"/>
          </a:p>
        </p:txBody>
      </p:sp>
      <p:grpSp>
        <p:nvGrpSpPr>
          <p:cNvPr id="21" name="Group 20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24" name="Picture 3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 descr="itrg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91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Prioritize investments in technology that earn your business the highest reward</a:t>
            </a:r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5890510" y="3232570"/>
            <a:ext cx="2738361" cy="230832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28600" indent="-228600">
              <a:buSzPct val="95000"/>
              <a:buAutoNum type="arabicPeriod"/>
            </a:pPr>
            <a:r>
              <a:rPr lang="en-CA" sz="1400" b="1" i="1" smtClean="0">
                <a:solidFill>
                  <a:srgbClr val="C00000"/>
                </a:solidFill>
              </a:rPr>
              <a:t>Unified Communications</a:t>
            </a:r>
            <a:endParaRPr lang="en-CA" sz="1400" b="1" i="1">
              <a:solidFill>
                <a:srgbClr val="C00000"/>
              </a:solidFill>
            </a:endParaRPr>
          </a:p>
          <a:p>
            <a:pPr marL="228600" indent="-228600">
              <a:buSzPct val="95000"/>
              <a:buAutoNum type="arabicPeriod"/>
            </a:pPr>
            <a:r>
              <a:rPr lang="en-CA" sz="1000"/>
              <a:t>IaaS</a:t>
            </a:r>
          </a:p>
          <a:p>
            <a:pPr marL="228600" indent="-228600">
              <a:buSzPct val="95000"/>
              <a:buAutoNum type="arabicPeriod"/>
            </a:pPr>
            <a:r>
              <a:rPr lang="en-CA" sz="1000"/>
              <a:t>Desktop Virtualization</a:t>
            </a:r>
          </a:p>
          <a:p>
            <a:pPr marL="228600" indent="-228600">
              <a:buSzPct val="95000"/>
              <a:buAutoNum type="arabicPeriod"/>
            </a:pPr>
            <a:r>
              <a:rPr lang="en-CA" sz="1000"/>
              <a:t>PaaS</a:t>
            </a:r>
          </a:p>
          <a:p>
            <a:pPr marL="228600" indent="-228600">
              <a:buSzPct val="95000"/>
              <a:buAutoNum type="arabicPeriod"/>
            </a:pPr>
            <a:r>
              <a:rPr lang="en-CA" sz="1000"/>
              <a:t>Mobile Apps</a:t>
            </a:r>
          </a:p>
          <a:p>
            <a:pPr marL="228600" indent="-228600">
              <a:buSzPct val="95000"/>
              <a:buAutoNum type="arabicPeriod"/>
            </a:pPr>
            <a:r>
              <a:rPr lang="en-CA" sz="1000" smtClean="0"/>
              <a:t>Software-Defined </a:t>
            </a:r>
            <a:r>
              <a:rPr lang="en-CA" sz="1000"/>
              <a:t>Storage</a:t>
            </a:r>
          </a:p>
          <a:p>
            <a:pPr marL="228600" indent="-228600">
              <a:buSzPct val="95000"/>
              <a:buAutoNum type="arabicPeriod"/>
            </a:pPr>
            <a:r>
              <a:rPr lang="en-CA" sz="1000"/>
              <a:t>Human Capital </a:t>
            </a:r>
            <a:r>
              <a:rPr lang="en-CA" sz="1000" smtClean="0"/>
              <a:t>Management</a:t>
            </a:r>
          </a:p>
          <a:p>
            <a:pPr marL="228600" indent="-228600">
              <a:buSzPct val="95000"/>
              <a:buAutoNum type="arabicPeriod"/>
            </a:pPr>
            <a:r>
              <a:rPr lang="en-CA" sz="1000" smtClean="0"/>
              <a:t>Social/Collaboration</a:t>
            </a:r>
            <a:endParaRPr lang="en-CA" sz="1000"/>
          </a:p>
          <a:p>
            <a:pPr marL="228600" indent="-228600">
              <a:buSzPct val="95000"/>
              <a:buAutoNum type="arabicPeriod"/>
            </a:pPr>
            <a:r>
              <a:rPr lang="en-CA" sz="1000"/>
              <a:t>SaaS</a:t>
            </a:r>
          </a:p>
          <a:p>
            <a:pPr marL="228600" indent="-228600">
              <a:buSzPct val="95000"/>
              <a:buAutoNum type="arabicPeriod"/>
            </a:pPr>
            <a:r>
              <a:rPr lang="en-CA" sz="1000"/>
              <a:t>CRM</a:t>
            </a:r>
          </a:p>
          <a:p>
            <a:pPr marL="228600" indent="-228600">
              <a:buSzPct val="95000"/>
              <a:buAutoNum type="arabicPeriod"/>
            </a:pPr>
            <a:r>
              <a:rPr lang="en-CA" sz="1000"/>
              <a:t>Tablets</a:t>
            </a:r>
          </a:p>
          <a:p>
            <a:pPr marL="228600" indent="-228600">
              <a:buSzPct val="95000"/>
              <a:buAutoNum type="arabicPeriod"/>
            </a:pPr>
            <a:r>
              <a:rPr lang="en-CA" sz="1000"/>
              <a:t>Supply Chain </a:t>
            </a:r>
            <a:r>
              <a:rPr lang="en-CA" sz="1000" smtClean="0"/>
              <a:t>Management</a:t>
            </a:r>
          </a:p>
          <a:p>
            <a:pPr marL="228600" indent="-228600">
              <a:buSzPct val="95000"/>
              <a:buAutoNum type="arabicPeriod"/>
            </a:pPr>
            <a:r>
              <a:rPr lang="en-CA" sz="1000" smtClean="0"/>
              <a:t>Data </a:t>
            </a:r>
            <a:r>
              <a:rPr lang="en-CA" sz="1000"/>
              <a:t>Warehouse</a:t>
            </a:r>
          </a:p>
          <a:p>
            <a:pPr marL="228600" indent="-228600">
              <a:buSzPct val="95000"/>
              <a:buAutoNum type="arabicPeriod"/>
            </a:pPr>
            <a:r>
              <a:rPr lang="en-CA" sz="1000"/>
              <a:t>ERP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51520" y="2039610"/>
            <a:ext cx="5298081" cy="4209384"/>
            <a:chOff x="2847495" y="1186334"/>
            <a:chExt cx="5298081" cy="4209384"/>
          </a:xfrm>
        </p:grpSpPr>
        <p:grpSp>
          <p:nvGrpSpPr>
            <p:cNvPr id="69" name="Group 68"/>
            <p:cNvGrpSpPr/>
            <p:nvPr/>
          </p:nvGrpSpPr>
          <p:grpSpPr>
            <a:xfrm>
              <a:off x="3368390" y="1188663"/>
              <a:ext cx="4543130" cy="4207055"/>
              <a:chOff x="4178497" y="1219200"/>
              <a:chExt cx="4543130" cy="4207055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848350" y="1322223"/>
                <a:ext cx="1533525" cy="3743325"/>
                <a:chOff x="5848350" y="1322223"/>
                <a:chExt cx="1533525" cy="3743325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848350" y="1322223"/>
                  <a:ext cx="482" cy="3743325"/>
                </a:xfrm>
                <a:prstGeom prst="line">
                  <a:avLst/>
                </a:prstGeom>
                <a:ln>
                  <a:solidFill>
                    <a:schemeClr val="accent6">
                      <a:lumMod val="8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7381875" y="1338659"/>
                  <a:ext cx="0" cy="3726889"/>
                </a:xfrm>
                <a:prstGeom prst="line">
                  <a:avLst/>
                </a:prstGeom>
                <a:ln>
                  <a:solidFill>
                    <a:schemeClr val="accent6">
                      <a:lumMod val="8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 rot="5400000">
                <a:off x="5929852" y="1013802"/>
                <a:ext cx="1285877" cy="4178977"/>
                <a:chOff x="6248398" y="1474623"/>
                <a:chExt cx="1285877" cy="3759761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6248398" y="1474623"/>
                  <a:ext cx="0" cy="3743325"/>
                </a:xfrm>
                <a:prstGeom prst="line">
                  <a:avLst/>
                </a:prstGeom>
                <a:ln>
                  <a:solidFill>
                    <a:schemeClr val="accent6">
                      <a:lumMod val="8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7534275" y="1491059"/>
                  <a:ext cx="0" cy="3743325"/>
                </a:xfrm>
                <a:prstGeom prst="line">
                  <a:avLst/>
                </a:prstGeom>
                <a:ln>
                  <a:solidFill>
                    <a:schemeClr val="accent6">
                      <a:lumMod val="8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/>
              <p:nvPr/>
            </p:nvGrpSpPr>
            <p:grpSpPr>
              <a:xfrm>
                <a:off x="4486274" y="1219200"/>
                <a:ext cx="4176000" cy="3852000"/>
                <a:chOff x="4505324" y="1771650"/>
                <a:chExt cx="4176000" cy="38520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505324" y="5619750"/>
                  <a:ext cx="4176000" cy="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4524375" y="1771650"/>
                  <a:ext cx="0" cy="385200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8"/>
              <p:cNvSpPr txBox="1"/>
              <p:nvPr/>
            </p:nvSpPr>
            <p:spPr>
              <a:xfrm rot="16200000">
                <a:off x="3217961" y="2942134"/>
                <a:ext cx="2228850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CA" sz="1400" b="1" i="1" smtClean="0"/>
                  <a:t>Cost Success (Risk)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659811" y="5118478"/>
                <a:ext cx="2096839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CA" sz="1400" b="1" i="1" smtClean="0"/>
                  <a:t>ROI Success (Reward)</a:t>
                </a:r>
              </a:p>
            </p:txBody>
          </p:sp>
          <p:sp>
            <p:nvSpPr>
              <p:cNvPr id="31" name="Flowchart: Connector 30"/>
              <p:cNvSpPr/>
              <p:nvPr/>
            </p:nvSpPr>
            <p:spPr>
              <a:xfrm>
                <a:off x="8124825" y="1378301"/>
                <a:ext cx="324000" cy="313200"/>
              </a:xfrm>
              <a:prstGeom prst="flowChartConnector">
                <a:avLst/>
              </a:prstGeom>
              <a:solidFill>
                <a:srgbClr val="C00000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mtClean="0"/>
                  <a:t>1</a:t>
                </a:r>
                <a:endParaRPr lang="en-CA"/>
              </a:p>
            </p:txBody>
          </p:sp>
          <p:sp>
            <p:nvSpPr>
              <p:cNvPr id="32" name="Flowchart: Connector 31"/>
              <p:cNvSpPr/>
              <p:nvPr/>
            </p:nvSpPr>
            <p:spPr>
              <a:xfrm>
                <a:off x="7924800" y="1734343"/>
                <a:ext cx="323850" cy="31432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b="1" smtClean="0"/>
                  <a:t>2</a:t>
                </a:r>
                <a:endParaRPr lang="en-CA" sz="1200" b="1"/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7523892" y="1548085"/>
                <a:ext cx="323850" cy="31432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b="1"/>
                  <a:t>3</a:t>
                </a:r>
              </a:p>
            </p:txBody>
          </p:sp>
          <p:sp>
            <p:nvSpPr>
              <p:cNvPr id="34" name="Flowchart: Connector 33"/>
              <p:cNvSpPr/>
              <p:nvPr/>
            </p:nvSpPr>
            <p:spPr>
              <a:xfrm>
                <a:off x="8247512" y="2144965"/>
                <a:ext cx="323850" cy="31432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b="1"/>
                  <a:t>4</a:t>
                </a:r>
              </a:p>
            </p:txBody>
          </p:sp>
          <p:sp>
            <p:nvSpPr>
              <p:cNvPr id="35" name="Flowchart: Connector 34"/>
              <p:cNvSpPr/>
              <p:nvPr/>
            </p:nvSpPr>
            <p:spPr>
              <a:xfrm>
                <a:off x="6704743" y="1231360"/>
                <a:ext cx="323850" cy="31432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b="1" smtClean="0"/>
                  <a:t>5</a:t>
                </a:r>
                <a:endParaRPr lang="en-CA" sz="1200" b="1"/>
              </a:p>
            </p:txBody>
          </p:sp>
          <p:sp>
            <p:nvSpPr>
              <p:cNvPr id="36" name="Flowchart: Connector 35"/>
              <p:cNvSpPr/>
              <p:nvPr/>
            </p:nvSpPr>
            <p:spPr>
              <a:xfrm>
                <a:off x="7847742" y="2209776"/>
                <a:ext cx="323850" cy="31432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b="1" smtClean="0"/>
                  <a:t>6</a:t>
                </a:r>
                <a:endParaRPr lang="en-CA" sz="1200" b="1"/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7170836" y="1585752"/>
                <a:ext cx="323850" cy="31432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b="1" smtClean="0"/>
                  <a:t>7</a:t>
                </a:r>
                <a:endParaRPr lang="en-CA" sz="1200" b="1"/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7259250" y="1964695"/>
                <a:ext cx="323850" cy="31432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b="1" smtClean="0"/>
                  <a:t>8</a:t>
                </a:r>
                <a:endParaRPr lang="en-CA" sz="1200" b="1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7491413" y="2274041"/>
                <a:ext cx="323850" cy="31432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b="1"/>
                  <a:t>9</a:t>
                </a: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8128099" y="3165522"/>
                <a:ext cx="371770" cy="314325"/>
                <a:chOff x="2206527" y="1946240"/>
                <a:chExt cx="371770" cy="314325"/>
              </a:xfrm>
            </p:grpSpPr>
            <p:sp>
              <p:nvSpPr>
                <p:cNvPr id="39" name="Flowchart: Connector 38"/>
                <p:cNvSpPr/>
                <p:nvPr/>
              </p:nvSpPr>
              <p:spPr>
                <a:xfrm>
                  <a:off x="2213074" y="1946240"/>
                  <a:ext cx="323850" cy="314325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00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06527" y="1971496"/>
                  <a:ext cx="37177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CA" sz="1200" b="1" smtClean="0">
                      <a:solidFill>
                        <a:schemeClr val="bg1"/>
                      </a:solidFill>
                    </a:rPr>
                    <a:t>10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6638776" y="2445814"/>
                <a:ext cx="368497" cy="314325"/>
                <a:chOff x="2187477" y="1946240"/>
                <a:chExt cx="368497" cy="314325"/>
              </a:xfrm>
            </p:grpSpPr>
            <p:sp>
              <p:nvSpPr>
                <p:cNvPr id="46" name="Flowchart: Connector 45"/>
                <p:cNvSpPr/>
                <p:nvPr/>
              </p:nvSpPr>
              <p:spPr>
                <a:xfrm>
                  <a:off x="2213074" y="1946240"/>
                  <a:ext cx="323850" cy="314325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00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2187477" y="1961971"/>
                  <a:ext cx="36849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CA" sz="1200" b="1" smtClean="0">
                      <a:solidFill>
                        <a:schemeClr val="bg1"/>
                      </a:solidFill>
                    </a:rPr>
                    <a:t>11</a:t>
                  </a: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8353130" y="4224985"/>
                <a:ext cx="368497" cy="314325"/>
                <a:chOff x="2187477" y="1946240"/>
                <a:chExt cx="368497" cy="314325"/>
              </a:xfrm>
            </p:grpSpPr>
            <p:sp>
              <p:nvSpPr>
                <p:cNvPr id="49" name="Flowchart: Connector 48"/>
                <p:cNvSpPr/>
                <p:nvPr/>
              </p:nvSpPr>
              <p:spPr>
                <a:xfrm>
                  <a:off x="2213074" y="1946240"/>
                  <a:ext cx="323850" cy="314325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00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2187477" y="1961971"/>
                  <a:ext cx="36849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CA" sz="1200" b="1" smtClean="0">
                      <a:solidFill>
                        <a:schemeClr val="bg1"/>
                      </a:solidFill>
                    </a:rPr>
                    <a:t>12</a:t>
                  </a: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7013378" y="3410309"/>
                <a:ext cx="368497" cy="314325"/>
                <a:chOff x="2187477" y="1946240"/>
                <a:chExt cx="368497" cy="314325"/>
              </a:xfrm>
            </p:grpSpPr>
            <p:sp>
              <p:nvSpPr>
                <p:cNvPr id="52" name="Flowchart: Connector 51"/>
                <p:cNvSpPr/>
                <p:nvPr/>
              </p:nvSpPr>
              <p:spPr>
                <a:xfrm>
                  <a:off x="2213074" y="1946240"/>
                  <a:ext cx="323850" cy="314325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00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187477" y="1961971"/>
                  <a:ext cx="36849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CA" sz="1200" b="1" smtClean="0">
                      <a:solidFill>
                        <a:schemeClr val="bg1"/>
                      </a:solidFill>
                    </a:rPr>
                    <a:t>13</a:t>
                  </a: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4981427" y="4311471"/>
                <a:ext cx="368497" cy="314325"/>
                <a:chOff x="2187477" y="1946240"/>
                <a:chExt cx="368497" cy="314325"/>
              </a:xfrm>
            </p:grpSpPr>
            <p:sp>
              <p:nvSpPr>
                <p:cNvPr id="55" name="Flowchart: Connector 54"/>
                <p:cNvSpPr/>
                <p:nvPr/>
              </p:nvSpPr>
              <p:spPr>
                <a:xfrm>
                  <a:off x="2213074" y="1946240"/>
                  <a:ext cx="323850" cy="314325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00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2187477" y="1961971"/>
                  <a:ext cx="36849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CA" sz="1200" b="1" smtClean="0">
                      <a:solidFill>
                        <a:schemeClr val="bg1"/>
                      </a:solidFill>
                    </a:rPr>
                    <a:t>14</a:t>
                  </a:r>
                </a:p>
              </p:txBody>
            </p:sp>
          </p:grpSp>
        </p:grpSp>
        <p:sp>
          <p:nvSpPr>
            <p:cNvPr id="71" name="TextBox 70"/>
            <p:cNvSpPr txBox="1"/>
            <p:nvPr/>
          </p:nvSpPr>
          <p:spPr>
            <a:xfrm>
              <a:off x="7070740" y="5118719"/>
              <a:ext cx="1074836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200" smtClean="0"/>
                <a:t>High Reward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47495" y="1186334"/>
              <a:ext cx="82570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200" smtClean="0"/>
                <a:t>Low Risk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270289" y="6213808"/>
            <a:ext cx="18806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/>
              <a:t>Source: </a:t>
            </a:r>
            <a:r>
              <a:rPr lang="en-CA" sz="1000" smtClean="0">
                <a:hlinkClick r:id="rId3"/>
              </a:rPr>
              <a:t>Computer Economics</a:t>
            </a:r>
            <a:endParaRPr lang="en-CA" sz="1000"/>
          </a:p>
        </p:txBody>
      </p:sp>
      <p:sp>
        <p:nvSpPr>
          <p:cNvPr id="86" name="TextBox 85"/>
          <p:cNvSpPr txBox="1"/>
          <p:nvPr/>
        </p:nvSpPr>
        <p:spPr>
          <a:xfrm>
            <a:off x="5707155" y="2039610"/>
            <a:ext cx="3105072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2000" i="1" smtClean="0">
                <a:solidFill>
                  <a:schemeClr val="tx2"/>
                </a:solidFill>
                <a:latin typeface="+mj-lt"/>
              </a:rPr>
              <a:t>UC was rated the #1 technology investment choice in 2015!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277538"/>
            <a:ext cx="865825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smtClean="0"/>
              <a:t>For the enterprise, no other technology has better cost success and ROI success than UC. It’s tested, proven, and mature.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58" name="Picture 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58" descr="itrg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80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>
            <a:stCxn id="23" idx="3"/>
          </p:cNvCxnSpPr>
          <p:nvPr/>
        </p:nvCxnSpPr>
        <p:spPr>
          <a:xfrm flipV="1">
            <a:off x="4578218" y="3277274"/>
            <a:ext cx="9966" cy="65464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0"/>
            <a:endCxn id="29" idx="8"/>
          </p:cNvCxnSpPr>
          <p:nvPr/>
        </p:nvCxnSpPr>
        <p:spPr>
          <a:xfrm>
            <a:off x="2291907" y="1723406"/>
            <a:ext cx="371162" cy="69790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2"/>
            <a:endCxn id="30" idx="4"/>
          </p:cNvCxnSpPr>
          <p:nvPr/>
        </p:nvCxnSpPr>
        <p:spPr>
          <a:xfrm flipH="1">
            <a:off x="6502730" y="1723406"/>
            <a:ext cx="340843" cy="69790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communications &amp; collaboration go hand-in-hand: build a strategy that addresses both</a:t>
            </a:r>
            <a:endParaRPr lang="en-US" dirty="0"/>
          </a:p>
        </p:txBody>
      </p:sp>
      <p:grpSp>
        <p:nvGrpSpPr>
          <p:cNvPr id="3" name="Group 34"/>
          <p:cNvGrpSpPr/>
          <p:nvPr/>
        </p:nvGrpSpPr>
        <p:grpSpPr>
          <a:xfrm>
            <a:off x="6843573" y="1311926"/>
            <a:ext cx="1962354" cy="3573982"/>
            <a:chOff x="5543072" y="1413510"/>
            <a:chExt cx="3296128" cy="1749140"/>
          </a:xfrm>
        </p:grpSpPr>
        <p:sp>
          <p:nvSpPr>
            <p:cNvPr id="19" name="Rectangle 18"/>
            <p:cNvSpPr/>
            <p:nvPr/>
          </p:nvSpPr>
          <p:spPr>
            <a:xfrm>
              <a:off x="5543549" y="1816274"/>
              <a:ext cx="3295651" cy="13463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50000"/>
                </a:schemeClr>
              </a:solidFill>
            </a:ln>
            <a:effectLst>
              <a:outerShdw blurRad="25400" dist="25400" dir="3600000" sx="98000" sy="98000" algn="ctr" rotWithShape="0">
                <a:schemeClr val="accent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1775" lvl="0" indent="-231775" algn="l">
                <a:buFont typeface="Arial" panose="020B0604020202020204" pitchFamily="34" charset="0"/>
                <a:buChar char="•"/>
              </a:pPr>
              <a:r>
                <a:rPr lang="en-US" sz="1200" smtClean="0">
                  <a:solidFill>
                    <a:schemeClr val="tx1"/>
                  </a:solidFill>
                </a:rPr>
                <a:t>Focus on enabling knowledge sharing and team-based productivity.</a:t>
              </a:r>
            </a:p>
            <a:p>
              <a:pPr marL="171450" lvl="0" indent="-171450" algn="l">
                <a:buFont typeface="Arial" panose="020B0604020202020204" pitchFamily="34" charset="0"/>
                <a:buChar char="•"/>
              </a:pPr>
              <a:endParaRPr lang="en-US" sz="1200" smtClean="0">
                <a:solidFill>
                  <a:schemeClr val="tx1"/>
                </a:solidFill>
              </a:endParaRPr>
            </a:p>
            <a:p>
              <a:pPr marL="231775" lvl="0" indent="-231775" algn="l">
                <a:buFont typeface="Arial" panose="020B0604020202020204" pitchFamily="34" charset="0"/>
                <a:buChar char="•"/>
              </a:pPr>
              <a:r>
                <a:rPr lang="en-US" sz="1200" smtClean="0">
                  <a:solidFill>
                    <a:schemeClr val="tx1"/>
                  </a:solidFill>
                </a:rPr>
                <a:t>Allows employees to efficiently share ideas.</a:t>
              </a:r>
            </a:p>
            <a:p>
              <a:pPr marL="171450" lvl="0" indent="-171450" algn="l">
                <a:buFont typeface="Arial" panose="020B0604020202020204" pitchFamily="34" charset="0"/>
                <a:buChar char="•"/>
              </a:pPr>
              <a:endParaRPr lang="en-US" sz="1200" smtClean="0">
                <a:solidFill>
                  <a:schemeClr val="tx1"/>
                </a:solidFill>
              </a:endParaRPr>
            </a:p>
            <a:p>
              <a:pPr marL="231775" lvl="0" indent="-231775" algn="l">
                <a:buFont typeface="Arial" panose="020B0604020202020204" pitchFamily="34" charset="0"/>
                <a:buChar char="•"/>
              </a:pPr>
              <a:r>
                <a:rPr lang="en-US" sz="1200" smtClean="0">
                  <a:solidFill>
                    <a:schemeClr val="tx1"/>
                  </a:solidFill>
                </a:rPr>
                <a:t>Business value derived from creation of high-performing knowledge workers and project teams.</a:t>
              </a:r>
            </a:p>
          </p:txBody>
        </p:sp>
        <p:sp>
          <p:nvSpPr>
            <p:cNvPr id="20" name="Round Same Side Corner Rectangle 19"/>
            <p:cNvSpPr/>
            <p:nvPr/>
          </p:nvSpPr>
          <p:spPr>
            <a:xfrm>
              <a:off x="5543072" y="1413510"/>
              <a:ext cx="3295651" cy="402764"/>
            </a:xfrm>
            <a:prstGeom prst="round2SameRect">
              <a:avLst>
                <a:gd name="adj1" fmla="val 11859"/>
                <a:gd name="adj2" fmla="val 0"/>
              </a:avLst>
            </a:prstGeom>
            <a:solidFill>
              <a:srgbClr val="D7E299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400" b="1" i="1" smtClean="0">
                  <a:solidFill>
                    <a:schemeClr val="tx1"/>
                  </a:solidFill>
                </a:rPr>
                <a:t>Collaboration</a:t>
              </a:r>
              <a:endParaRPr lang="en-CA" sz="14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2566538" y="3931921"/>
            <a:ext cx="4023360" cy="1535597"/>
            <a:chOff x="5543072" y="1413510"/>
            <a:chExt cx="3296128" cy="1491845"/>
          </a:xfrm>
        </p:grpSpPr>
        <p:sp>
          <p:nvSpPr>
            <p:cNvPr id="22" name="Rectangle 21"/>
            <p:cNvSpPr/>
            <p:nvPr/>
          </p:nvSpPr>
          <p:spPr>
            <a:xfrm>
              <a:off x="5543549" y="1680015"/>
              <a:ext cx="3295651" cy="12253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25400" dist="25400" dir="3600000" sx="98000" sy="98000" algn="ctr" rotWithShape="0">
                <a:schemeClr val="accent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3363" indent="-233363" algn="l">
                <a:buFont typeface="Arial" panose="020B0604020202020204" pitchFamily="34" charset="0"/>
                <a:buChar char="•"/>
              </a:pPr>
              <a:r>
                <a:rPr lang="en-US" sz="1200" smtClean="0">
                  <a:solidFill>
                    <a:schemeClr val="tx1"/>
                  </a:solidFill>
                </a:rPr>
                <a:t>Focus on optimizing employee-to-employee and team-based collaboration through enhanced use of real-time communication tools and presence.</a:t>
              </a:r>
            </a:p>
          </p:txBody>
        </p:sp>
        <p:sp>
          <p:nvSpPr>
            <p:cNvPr id="23" name="Round Same Side Corner Rectangle 22"/>
            <p:cNvSpPr/>
            <p:nvPr/>
          </p:nvSpPr>
          <p:spPr>
            <a:xfrm>
              <a:off x="5543072" y="1413510"/>
              <a:ext cx="3296128" cy="477477"/>
            </a:xfrm>
            <a:prstGeom prst="round2SameRect">
              <a:avLst>
                <a:gd name="adj1" fmla="val 11859"/>
                <a:gd name="adj2" fmla="val 0"/>
              </a:avLst>
            </a:prstGeom>
            <a:solidFill>
              <a:srgbClr val="E1B500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400" b="1" i="1" smtClean="0">
                  <a:solidFill>
                    <a:schemeClr val="tx1"/>
                  </a:solidFill>
                </a:rPr>
                <a:t>Communication-Enabled Collaboration</a:t>
              </a:r>
              <a:endParaRPr lang="en-CA" sz="14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326232" y="1311926"/>
            <a:ext cx="1965675" cy="3573982"/>
            <a:chOff x="5543072" y="1413510"/>
            <a:chExt cx="3295650" cy="1749140"/>
          </a:xfrm>
        </p:grpSpPr>
        <p:sp>
          <p:nvSpPr>
            <p:cNvPr id="25" name="Rectangle 24"/>
            <p:cNvSpPr/>
            <p:nvPr/>
          </p:nvSpPr>
          <p:spPr>
            <a:xfrm>
              <a:off x="5543072" y="1816274"/>
              <a:ext cx="3295650" cy="13463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>
                  <a:lumMod val="50000"/>
                </a:schemeClr>
              </a:solidFill>
            </a:ln>
            <a:effectLst>
              <a:outerShdw blurRad="25400" dist="25400" dir="3600000" sx="98000" sy="98000" algn="ctr" rotWithShape="0">
                <a:schemeClr val="accent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1775" lvl="0" indent="-231775" algn="l">
                <a:buFont typeface="Arial" panose="020B0604020202020204" pitchFamily="34" charset="0"/>
                <a:buChar char="•"/>
              </a:pPr>
              <a:r>
                <a:rPr lang="en-US" sz="1200" smtClean="0">
                  <a:solidFill>
                    <a:schemeClr val="tx1"/>
                  </a:solidFill>
                </a:rPr>
                <a:t>Focus on enabling individual productivity.</a:t>
              </a:r>
              <a:endParaRPr lang="en-US" sz="1200" b="1" smtClean="0">
                <a:solidFill>
                  <a:schemeClr val="tx1"/>
                </a:solidFill>
              </a:endParaRPr>
            </a:p>
            <a:p>
              <a:pPr marL="231775" lvl="0" indent="-231775" algn="l">
                <a:buFont typeface="Arial" panose="020B0604020202020204" pitchFamily="34" charset="0"/>
                <a:buChar char="•"/>
              </a:pPr>
              <a:endParaRPr lang="en-US" sz="1200" b="1" smtClean="0">
                <a:solidFill>
                  <a:schemeClr val="tx1"/>
                </a:solidFill>
              </a:endParaRPr>
            </a:p>
            <a:p>
              <a:pPr marL="231775" lvl="0" indent="-231775" algn="l">
                <a:buFont typeface="Arial" panose="020B0604020202020204" pitchFamily="34" charset="0"/>
                <a:buChar char="•"/>
              </a:pPr>
              <a:r>
                <a:rPr lang="en-US" sz="1200" smtClean="0">
                  <a:solidFill>
                    <a:schemeClr val="tx1"/>
                  </a:solidFill>
                </a:rPr>
                <a:t>Allows employees to efficiently communicate whenever/wherever/ however makes the most sense.</a:t>
              </a:r>
            </a:p>
            <a:p>
              <a:pPr marL="231775" lvl="0" indent="-231775" algn="l">
                <a:buFont typeface="Arial" panose="020B0604020202020204" pitchFamily="34" charset="0"/>
                <a:buChar char="•"/>
              </a:pPr>
              <a:endParaRPr lang="en-US" sz="1200" smtClean="0">
                <a:solidFill>
                  <a:schemeClr val="tx1"/>
                </a:solidFill>
              </a:endParaRPr>
            </a:p>
            <a:p>
              <a:pPr marL="231775" lvl="0" indent="-231775" algn="l">
                <a:buFont typeface="Arial" panose="020B0604020202020204" pitchFamily="34" charset="0"/>
                <a:buChar char="•"/>
              </a:pPr>
              <a:r>
                <a:rPr lang="en-US" sz="1200" smtClean="0">
                  <a:solidFill>
                    <a:schemeClr val="tx1"/>
                  </a:solidFill>
                </a:rPr>
                <a:t>Business value derived from reduced impediments to communication.</a:t>
              </a: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5543072" y="1413510"/>
              <a:ext cx="3295650" cy="402764"/>
            </a:xfrm>
            <a:prstGeom prst="round2SameRect">
              <a:avLst>
                <a:gd name="adj1" fmla="val 11859"/>
                <a:gd name="adj2" fmla="val 0"/>
              </a:avLst>
            </a:prstGeom>
            <a:solidFill>
              <a:srgbClr val="7FBACB"/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400" b="1" i="1" smtClean="0">
                  <a:solidFill>
                    <a:schemeClr val="tx1"/>
                  </a:solidFill>
                </a:rPr>
                <a:t>Unified Communications</a:t>
              </a:r>
              <a:endParaRPr lang="en-CA" sz="14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2663067" y="1311926"/>
            <a:ext cx="3839662" cy="2218761"/>
            <a:chOff x="2669292" y="1633474"/>
            <a:chExt cx="3580505" cy="2069006"/>
          </a:xfrm>
        </p:grpSpPr>
        <p:sp>
          <p:nvSpPr>
            <p:cNvPr id="29" name="Freeform 28"/>
            <p:cNvSpPr/>
            <p:nvPr/>
          </p:nvSpPr>
          <p:spPr>
            <a:xfrm>
              <a:off x="2669292" y="1633474"/>
              <a:ext cx="2069007" cy="2069006"/>
            </a:xfrm>
            <a:custGeom>
              <a:avLst/>
              <a:gdLst>
                <a:gd name="connsiteX0" fmla="*/ 0 w 2069006"/>
                <a:gd name="connsiteY0" fmla="*/ 1034503 h 2069006"/>
                <a:gd name="connsiteX1" fmla="*/ 303000 w 2069006"/>
                <a:gd name="connsiteY1" fmla="*/ 302999 h 2069006"/>
                <a:gd name="connsiteX2" fmla="*/ 1034505 w 2069006"/>
                <a:gd name="connsiteY2" fmla="*/ 1 h 2069006"/>
                <a:gd name="connsiteX3" fmla="*/ 1766009 w 2069006"/>
                <a:gd name="connsiteY3" fmla="*/ 303001 h 2069006"/>
                <a:gd name="connsiteX4" fmla="*/ 2069007 w 2069006"/>
                <a:gd name="connsiteY4" fmla="*/ 1034506 h 2069006"/>
                <a:gd name="connsiteX5" fmla="*/ 1766008 w 2069006"/>
                <a:gd name="connsiteY5" fmla="*/ 1766010 h 2069006"/>
                <a:gd name="connsiteX6" fmla="*/ 1034504 w 2069006"/>
                <a:gd name="connsiteY6" fmla="*/ 2069009 h 2069006"/>
                <a:gd name="connsiteX7" fmla="*/ 303000 w 2069006"/>
                <a:gd name="connsiteY7" fmla="*/ 1766009 h 2069006"/>
                <a:gd name="connsiteX8" fmla="*/ 2 w 2069006"/>
                <a:gd name="connsiteY8" fmla="*/ 1034504 h 2069006"/>
                <a:gd name="connsiteX9" fmla="*/ 0 w 2069006"/>
                <a:gd name="connsiteY9" fmla="*/ 1034503 h 206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9006" h="2069006">
                  <a:moveTo>
                    <a:pt x="0" y="1034503"/>
                  </a:moveTo>
                  <a:cubicBezTo>
                    <a:pt x="0" y="760136"/>
                    <a:pt x="108993" y="497006"/>
                    <a:pt x="303000" y="302999"/>
                  </a:cubicBezTo>
                  <a:cubicBezTo>
                    <a:pt x="497007" y="108992"/>
                    <a:pt x="760137" y="1"/>
                    <a:pt x="1034505" y="1"/>
                  </a:cubicBezTo>
                  <a:cubicBezTo>
                    <a:pt x="1308872" y="1"/>
                    <a:pt x="1572002" y="108994"/>
                    <a:pt x="1766009" y="303001"/>
                  </a:cubicBezTo>
                  <a:cubicBezTo>
                    <a:pt x="1960016" y="497008"/>
                    <a:pt x="2069007" y="760138"/>
                    <a:pt x="2069007" y="1034506"/>
                  </a:cubicBezTo>
                  <a:cubicBezTo>
                    <a:pt x="2069007" y="1308873"/>
                    <a:pt x="1960015" y="1572003"/>
                    <a:pt x="1766008" y="1766010"/>
                  </a:cubicBezTo>
                  <a:cubicBezTo>
                    <a:pt x="1572001" y="1960017"/>
                    <a:pt x="1308871" y="2069009"/>
                    <a:pt x="1034504" y="2069009"/>
                  </a:cubicBezTo>
                  <a:cubicBezTo>
                    <a:pt x="760137" y="2069009"/>
                    <a:pt x="497007" y="1960017"/>
                    <a:pt x="303000" y="1766009"/>
                  </a:cubicBezTo>
                  <a:cubicBezTo>
                    <a:pt x="108993" y="1572002"/>
                    <a:pt x="1" y="1308872"/>
                    <a:pt x="2" y="1034504"/>
                  </a:cubicBezTo>
                  <a:cubicBezTo>
                    <a:pt x="1" y="1034504"/>
                    <a:pt x="1" y="1034503"/>
                    <a:pt x="0" y="1034503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88915" tIns="243981" rIns="587151" bIns="2439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smtClean="0"/>
                <a:t>Unified Communications</a:t>
              </a:r>
              <a:endParaRPr lang="en-US" sz="1200" b="1" kern="12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180791" y="1633474"/>
              <a:ext cx="2069006" cy="2069006"/>
            </a:xfrm>
            <a:custGeom>
              <a:avLst/>
              <a:gdLst>
                <a:gd name="connsiteX0" fmla="*/ 0 w 2069006"/>
                <a:gd name="connsiteY0" fmla="*/ 1034503 h 2069006"/>
                <a:gd name="connsiteX1" fmla="*/ 303000 w 2069006"/>
                <a:gd name="connsiteY1" fmla="*/ 302999 h 2069006"/>
                <a:gd name="connsiteX2" fmla="*/ 1034505 w 2069006"/>
                <a:gd name="connsiteY2" fmla="*/ 1 h 2069006"/>
                <a:gd name="connsiteX3" fmla="*/ 1766009 w 2069006"/>
                <a:gd name="connsiteY3" fmla="*/ 303001 h 2069006"/>
                <a:gd name="connsiteX4" fmla="*/ 2069007 w 2069006"/>
                <a:gd name="connsiteY4" fmla="*/ 1034506 h 2069006"/>
                <a:gd name="connsiteX5" fmla="*/ 1766008 w 2069006"/>
                <a:gd name="connsiteY5" fmla="*/ 1766010 h 2069006"/>
                <a:gd name="connsiteX6" fmla="*/ 1034504 w 2069006"/>
                <a:gd name="connsiteY6" fmla="*/ 2069009 h 2069006"/>
                <a:gd name="connsiteX7" fmla="*/ 303000 w 2069006"/>
                <a:gd name="connsiteY7" fmla="*/ 1766009 h 2069006"/>
                <a:gd name="connsiteX8" fmla="*/ 2 w 2069006"/>
                <a:gd name="connsiteY8" fmla="*/ 1034504 h 2069006"/>
                <a:gd name="connsiteX9" fmla="*/ 0 w 2069006"/>
                <a:gd name="connsiteY9" fmla="*/ 1034503 h 206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9006" h="2069006">
                  <a:moveTo>
                    <a:pt x="0" y="1034503"/>
                  </a:moveTo>
                  <a:cubicBezTo>
                    <a:pt x="0" y="760136"/>
                    <a:pt x="108993" y="497006"/>
                    <a:pt x="303000" y="302999"/>
                  </a:cubicBezTo>
                  <a:cubicBezTo>
                    <a:pt x="497007" y="108992"/>
                    <a:pt x="760137" y="1"/>
                    <a:pt x="1034505" y="1"/>
                  </a:cubicBezTo>
                  <a:cubicBezTo>
                    <a:pt x="1308872" y="1"/>
                    <a:pt x="1572002" y="108994"/>
                    <a:pt x="1766009" y="303001"/>
                  </a:cubicBezTo>
                  <a:cubicBezTo>
                    <a:pt x="1960016" y="497008"/>
                    <a:pt x="2069007" y="760138"/>
                    <a:pt x="2069007" y="1034506"/>
                  </a:cubicBezTo>
                  <a:cubicBezTo>
                    <a:pt x="2069007" y="1308873"/>
                    <a:pt x="1960015" y="1572003"/>
                    <a:pt x="1766008" y="1766010"/>
                  </a:cubicBezTo>
                  <a:cubicBezTo>
                    <a:pt x="1572001" y="1960017"/>
                    <a:pt x="1308871" y="2069009"/>
                    <a:pt x="1034504" y="2069009"/>
                  </a:cubicBezTo>
                  <a:cubicBezTo>
                    <a:pt x="760137" y="2069009"/>
                    <a:pt x="497007" y="1960017"/>
                    <a:pt x="303000" y="1766009"/>
                  </a:cubicBezTo>
                  <a:cubicBezTo>
                    <a:pt x="108993" y="1572002"/>
                    <a:pt x="1" y="1308872"/>
                    <a:pt x="2" y="1034504"/>
                  </a:cubicBezTo>
                  <a:cubicBezTo>
                    <a:pt x="1" y="1034504"/>
                    <a:pt x="1" y="1034503"/>
                    <a:pt x="0" y="1034503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87150" tIns="243981" rIns="288916" bIns="2439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smtClean="0"/>
                <a:t>Collaboration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7194" y="5606403"/>
            <a:ext cx="8689613" cy="795170"/>
            <a:chOff x="337456" y="5494564"/>
            <a:chExt cx="8689613" cy="795170"/>
          </a:xfrm>
        </p:grpSpPr>
        <p:sp>
          <p:nvSpPr>
            <p:cNvPr id="80" name="Rectangle 97"/>
            <p:cNvSpPr/>
            <p:nvPr/>
          </p:nvSpPr>
          <p:spPr>
            <a:xfrm>
              <a:off x="337456" y="5494564"/>
              <a:ext cx="8689613" cy="7901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25400" dist="254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25525"/>
              <a:r>
                <a:rPr lang="en-CA" sz="1200" smtClean="0">
                  <a:solidFill>
                    <a:schemeClr val="tx1"/>
                  </a:solidFill>
                </a:rPr>
                <a:t>Unified communications and enterprise collaboration </a:t>
              </a:r>
              <a:r>
                <a:rPr lang="en-CA" sz="1200">
                  <a:solidFill>
                    <a:schemeClr val="tx1"/>
                  </a:solidFill>
                </a:rPr>
                <a:t>strategies are complementary, not mutually exclusive. Implementation </a:t>
              </a:r>
              <a:r>
                <a:rPr lang="en-CA" sz="1200" smtClean="0">
                  <a:solidFill>
                    <a:schemeClr val="tx1"/>
                  </a:solidFill>
                </a:rPr>
                <a:t>strategy </a:t>
              </a:r>
              <a:r>
                <a:rPr lang="en-CA" sz="1200">
                  <a:solidFill>
                    <a:schemeClr val="tx1"/>
                  </a:solidFill>
                </a:rPr>
                <a:t>for one impacts the other. For more about </a:t>
              </a:r>
              <a:r>
                <a:rPr lang="en-CA" sz="1200" smtClean="0">
                  <a:solidFill>
                    <a:schemeClr val="tx1"/>
                  </a:solidFill>
                </a:rPr>
                <a:t>collaboration-centric implementation </a:t>
              </a:r>
              <a:r>
                <a:rPr lang="en-CA" sz="1200">
                  <a:solidFill>
                    <a:schemeClr val="tx1"/>
                  </a:solidFill>
                </a:rPr>
                <a:t>and optimization, </a:t>
              </a:r>
              <a:r>
                <a:rPr lang="en-CA" sz="1200" b="1">
                  <a:solidFill>
                    <a:schemeClr val="tx1"/>
                  </a:solidFill>
                </a:rPr>
                <a:t>see Info-Tech’s solution set, </a:t>
              </a:r>
              <a:r>
                <a:rPr lang="en-CA" sz="1200" b="1" i="1" smtClean="0">
                  <a:solidFill>
                    <a:schemeClr val="tx1"/>
                  </a:solidFill>
                  <a:hlinkClick r:id="rId3"/>
                </a:rPr>
                <a:t>Implement a Collaboration Platform</a:t>
              </a:r>
              <a:r>
                <a:rPr lang="en-CA" sz="1200" b="1" smtClean="0">
                  <a:solidFill>
                    <a:schemeClr val="tx1"/>
                  </a:solidFill>
                </a:rPr>
                <a:t>.</a:t>
              </a:r>
              <a:endParaRPr lang="en-CA" sz="1200" b="1" u="sng">
                <a:solidFill>
                  <a:schemeClr val="tx1"/>
                </a:solidFill>
              </a:endParaRPr>
            </a:p>
          </p:txBody>
        </p:sp>
        <p:pic>
          <p:nvPicPr>
            <p:cNvPr id="81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56" y="5494565"/>
              <a:ext cx="750614" cy="79516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24" name="Picture 3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itrg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3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heme/theme1.xml><?xml version="1.0" encoding="utf-8"?>
<a:theme xmlns:a="http://schemas.openxmlformats.org/drawingml/2006/main" name="Theme1">
  <a:themeElements>
    <a:clrScheme name="Essence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07698"/>
      </a:accent1>
      <a:accent2>
        <a:srgbClr val="B0C534"/>
      </a:accent2>
      <a:accent3>
        <a:srgbClr val="66ADC1"/>
      </a:accent3>
      <a:accent4>
        <a:srgbClr val="FFFFFF"/>
      </a:accent4>
      <a:accent5>
        <a:srgbClr val="FFFFFF"/>
      </a:accent5>
      <a:accent6>
        <a:srgbClr val="FFFFFF"/>
      </a:accent6>
      <a:hlink>
        <a:srgbClr val="2576B7"/>
      </a:hlink>
      <a:folHlink>
        <a:srgbClr val="C77709"/>
      </a:folHlink>
    </a:clrScheme>
    <a:fontScheme name="InfoTech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b="1" 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2425</Words>
  <Application>Microsoft Office PowerPoint</Application>
  <PresentationFormat>On-screen Show (4:3)</PresentationFormat>
  <Paragraphs>342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Arial</vt:lpstr>
      <vt:lpstr>Calibri</vt:lpstr>
      <vt:lpstr>Georgia</vt:lpstr>
      <vt:lpstr>Open Sans</vt:lpstr>
      <vt:lpstr>Times New Roman</vt:lpstr>
      <vt:lpstr>Wingdings</vt:lpstr>
      <vt:lpstr>Theme1</vt:lpstr>
      <vt:lpstr>PowerPoint Presentation</vt:lpstr>
      <vt:lpstr>PowerPoint Presentation</vt:lpstr>
      <vt:lpstr>Our understanding of the problem</vt:lpstr>
      <vt:lpstr>Executive summary</vt:lpstr>
      <vt:lpstr>Failure to modernize wastes an opportunity for significant productivity and efficiency gains</vt:lpstr>
      <vt:lpstr>First, redefine how you think about communications</vt:lpstr>
      <vt:lpstr>Mitigate technical debt to power business agility</vt:lpstr>
      <vt:lpstr>Prioritize investments in technology that earn your business the highest reward</vt:lpstr>
      <vt:lpstr>Unified communications &amp; collaboration go hand-in-hand: build a strategy that addresses both</vt:lpstr>
      <vt:lpstr>Leverage a hybrid solution model to invest in your communications infrastructure and avoid a “rip and replace”</vt:lpstr>
      <vt:lpstr>Follow Info-Tech’s methodology to modernize communications and collaboration infrastructure</vt:lpstr>
      <vt:lpstr>Info-Tech delivers: Use our tools and templates to accelerate your modernization project to completion</vt:lpstr>
      <vt:lpstr>Info-Tech offers various levels of support to best suit your needs</vt:lpstr>
      <vt:lpstr>Measured value for Guided Implementations (GIs)</vt:lpstr>
      <vt:lpstr>Modernize Communications and Collaboration Infrastructure – project overview</vt:lpstr>
      <vt:lpstr>Workshop overview </vt:lpstr>
      <vt:lpstr>Info-Tech Research Group Helps IT Professionals To: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2016-07-25T19:18:38Z</dcterms:created>
  <dcterms:modified xsi:type="dcterms:W3CDTF">2016-07-26T13:31:59Z</dcterms:modified>
  <cp:contentStatus/>
</cp:coreProperties>
</file>