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0"/>
  </p:notesMasterIdLst>
  <p:handoutMasterIdLst>
    <p:handoutMasterId r:id="rId21"/>
  </p:handoutMasterIdLst>
  <p:sldIdLst>
    <p:sldId id="750" r:id="rId2"/>
    <p:sldId id="484" r:id="rId3"/>
    <p:sldId id="403" r:id="rId4"/>
    <p:sldId id="399" r:id="rId5"/>
    <p:sldId id="723" r:id="rId6"/>
    <p:sldId id="716" r:id="rId7"/>
    <p:sldId id="516" r:id="rId8"/>
    <p:sldId id="690" r:id="rId9"/>
    <p:sldId id="632" r:id="rId10"/>
    <p:sldId id="693" r:id="rId11"/>
    <p:sldId id="692" r:id="rId12"/>
    <p:sldId id="721" r:id="rId13"/>
    <p:sldId id="717" r:id="rId14"/>
    <p:sldId id="426" r:id="rId15"/>
    <p:sldId id="410" r:id="rId16"/>
    <p:sldId id="743" r:id="rId17"/>
    <p:sldId id="744" r:id="rId18"/>
    <p:sldId id="413" r:id="rId19"/>
  </p:sldIdLst>
  <p:sldSz cx="9144000" cy="6858000" type="screen4x3"/>
  <p:notesSz cx="6858000" cy="9144000"/>
  <p:custShowLst>
    <p:custShow name="Custom Show 1" id="0">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Brief" id="{84FCD5F7-ADF0-4D52-A454-FEA42EA2FD55}">
          <p14:sldIdLst>
            <p14:sldId id="750"/>
            <p14:sldId id="484"/>
            <p14:sldId id="403"/>
            <p14:sldId id="399"/>
            <p14:sldId id="723"/>
            <p14:sldId id="716"/>
            <p14:sldId id="516"/>
            <p14:sldId id="690"/>
            <p14:sldId id="632"/>
            <p14:sldId id="693"/>
            <p14:sldId id="692"/>
            <p14:sldId id="721"/>
            <p14:sldId id="717"/>
            <p14:sldId id="426"/>
            <p14:sldId id="410"/>
            <p14:sldId id="743"/>
            <p14:sldId id="744"/>
            <p14:sldId id="413"/>
          </p14:sldIdLst>
        </p14:section>
      </p14:sectionLst>
    </p:ext>
    <p:ext uri="{EFAFB233-063F-42B5-8137-9DF3F51BA10A}">
      <p15:sldGuideLst xmlns:p15="http://schemas.microsoft.com/office/powerpoint/2012/main">
        <p15:guide id="1" orient="horz" pos="3498"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2A94C"/>
    <a:srgbClr val="000000"/>
    <a:srgbClr val="A24130"/>
    <a:srgbClr val="243F54"/>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318" autoAdjust="0"/>
  </p:normalViewPr>
  <p:slideViewPr>
    <p:cSldViewPr snapToGrid="0">
      <p:cViewPr varScale="1">
        <p:scale>
          <a:sx n="116" d="100"/>
          <a:sy n="116" d="100"/>
        </p:scale>
        <p:origin x="2244" y="108"/>
      </p:cViewPr>
      <p:guideLst>
        <p:guide orient="horz" pos="3498"/>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smtClean="0"/>
              <a:t>IT’s Effectiveness in Enabling Business Objectives</a:t>
            </a:r>
            <a:endParaRPr lang="en-US" sz="1800" dirty="0"/>
          </a:p>
        </c:rich>
      </c:tx>
      <c:layout>
        <c:manualLayout>
          <c:xMode val="edge"/>
          <c:yMode val="edge"/>
          <c:x val="0.18826127975864401"/>
          <c:y val="5.3194200806540401E-2"/>
        </c:manualLayout>
      </c:layout>
      <c:overlay val="0"/>
      <c:spPr>
        <a:noFill/>
        <a:ln>
          <a:noFill/>
        </a:ln>
        <a:effectLst/>
      </c:spPr>
    </c:title>
    <c:autoTitleDeleted val="0"/>
    <c:plotArea>
      <c:layout>
        <c:manualLayout>
          <c:layoutTarget val="inner"/>
          <c:xMode val="edge"/>
          <c:yMode val="edge"/>
          <c:x val="7.2896486908871905E-2"/>
          <c:y val="7.5541145856933001E-2"/>
          <c:w val="0.91022996937035106"/>
          <c:h val="0.74594969965110403"/>
        </c:manualLayout>
      </c:layout>
      <c:barChart>
        <c:barDir val="col"/>
        <c:grouping val="clustered"/>
        <c:varyColors val="0"/>
        <c:ser>
          <c:idx val="0"/>
          <c:order val="0"/>
          <c:tx>
            <c:strRef>
              <c:f>Sheet2!$D$2</c:f>
              <c:strCache>
                <c:ptCount val="1"/>
                <c:pt idx="0">
                  <c:v>2011</c:v>
                </c:pt>
              </c:strCache>
            </c:strRef>
          </c:tx>
          <c:spPr>
            <a:solidFill>
              <a:srgbClr val="29475F"/>
            </a:solidFill>
            <a:ln w="9525" cap="flat" cmpd="sng" algn="ctr">
              <a:noFill/>
              <a:round/>
            </a:ln>
            <a:effectLst/>
          </c:spPr>
          <c:invertIfNegative val="0"/>
          <c:dLbls>
            <c:spPr>
              <a:noFill/>
              <a:ln>
                <a:noFill/>
              </a:ln>
              <a:effectLst/>
            </c:spPr>
            <c:txPr>
              <a:bodyPr rot="0" spcFirstLastPara="1" vertOverflow="overflow" horzOverflow="overflow"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Sheet2!$C$3:$C$7</c:f>
              <c:strCache>
                <c:ptCount val="5"/>
                <c:pt idx="0">
                  <c:v>Share Knowledge</c:v>
                </c:pt>
                <c:pt idx="1">
                  <c:v>Deliver Productivity Gains</c:v>
                </c:pt>
                <c:pt idx="2">
                  <c:v>Track Customer Profitability</c:v>
                </c:pt>
                <c:pt idx="3">
                  <c:v>Create New Products</c:v>
                </c:pt>
                <c:pt idx="4">
                  <c:v>Enter New Markets</c:v>
                </c:pt>
              </c:strCache>
            </c:strRef>
          </c:cat>
          <c:val>
            <c:numRef>
              <c:f>Sheet2!$D$3:$D$7</c:f>
              <c:numCache>
                <c:formatCode>0%</c:formatCode>
                <c:ptCount val="5"/>
                <c:pt idx="0">
                  <c:v>0.77</c:v>
                </c:pt>
                <c:pt idx="1">
                  <c:v>0.72</c:v>
                </c:pt>
                <c:pt idx="2">
                  <c:v>0.67</c:v>
                </c:pt>
                <c:pt idx="3">
                  <c:v>0.59</c:v>
                </c:pt>
                <c:pt idx="4">
                  <c:v>0.56999999999999995</c:v>
                </c:pt>
              </c:numCache>
            </c:numRef>
          </c:val>
        </c:ser>
        <c:ser>
          <c:idx val="1"/>
          <c:order val="1"/>
          <c:tx>
            <c:strRef>
              <c:f>Sheet2!$E$2</c:f>
              <c:strCache>
                <c:ptCount val="1"/>
                <c:pt idx="0">
                  <c:v>2012</c:v>
                </c:pt>
              </c:strCache>
            </c:strRef>
          </c:tx>
          <c:spPr>
            <a:solidFill>
              <a:srgbClr val="7F919F"/>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Sheet2!$C$3:$C$7</c:f>
              <c:strCache>
                <c:ptCount val="5"/>
                <c:pt idx="0">
                  <c:v>Share Knowledge</c:v>
                </c:pt>
                <c:pt idx="1">
                  <c:v>Deliver Productivity Gains</c:v>
                </c:pt>
                <c:pt idx="2">
                  <c:v>Track Customer Profitability</c:v>
                </c:pt>
                <c:pt idx="3">
                  <c:v>Create New Products</c:v>
                </c:pt>
                <c:pt idx="4">
                  <c:v>Enter New Markets</c:v>
                </c:pt>
              </c:strCache>
            </c:strRef>
          </c:cat>
          <c:val>
            <c:numRef>
              <c:f>Sheet2!$E$3:$E$7</c:f>
              <c:numCache>
                <c:formatCode>0%</c:formatCode>
                <c:ptCount val="5"/>
                <c:pt idx="0">
                  <c:v>0.78</c:v>
                </c:pt>
                <c:pt idx="1">
                  <c:v>0.71</c:v>
                </c:pt>
                <c:pt idx="2">
                  <c:v>0.71</c:v>
                </c:pt>
                <c:pt idx="3">
                  <c:v>0.62</c:v>
                </c:pt>
                <c:pt idx="4">
                  <c:v>0.56999999999999995</c:v>
                </c:pt>
              </c:numCache>
            </c:numRef>
          </c:val>
        </c:ser>
        <c:ser>
          <c:idx val="2"/>
          <c:order val="2"/>
          <c:tx>
            <c:strRef>
              <c:f>Sheet2!$F$2</c:f>
              <c:strCache>
                <c:ptCount val="1"/>
                <c:pt idx="0">
                  <c:v>2013</c:v>
                </c:pt>
              </c:strCache>
            </c:strRef>
          </c:tx>
          <c:spPr>
            <a:solidFill>
              <a:srgbClr val="A24130"/>
            </a:solidFill>
            <a:ln w="9525" cap="flat" cmpd="sng" algn="ctr">
              <a:no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Sheet2!$C$3:$C$7</c:f>
              <c:strCache>
                <c:ptCount val="5"/>
                <c:pt idx="0">
                  <c:v>Share Knowledge</c:v>
                </c:pt>
                <c:pt idx="1">
                  <c:v>Deliver Productivity Gains</c:v>
                </c:pt>
                <c:pt idx="2">
                  <c:v>Track Customer Profitability</c:v>
                </c:pt>
                <c:pt idx="3">
                  <c:v>Create New Products</c:v>
                </c:pt>
                <c:pt idx="4">
                  <c:v>Enter New Markets</c:v>
                </c:pt>
              </c:strCache>
            </c:strRef>
          </c:cat>
          <c:val>
            <c:numRef>
              <c:f>Sheet2!$F$3:$F$7</c:f>
              <c:numCache>
                <c:formatCode>0%</c:formatCode>
                <c:ptCount val="5"/>
                <c:pt idx="0">
                  <c:v>0.71</c:v>
                </c:pt>
                <c:pt idx="1">
                  <c:v>0.65</c:v>
                </c:pt>
                <c:pt idx="2">
                  <c:v>0.62</c:v>
                </c:pt>
                <c:pt idx="3">
                  <c:v>0.49</c:v>
                </c:pt>
                <c:pt idx="4">
                  <c:v>0.37</c:v>
                </c:pt>
              </c:numCache>
            </c:numRef>
          </c:val>
        </c:ser>
        <c:dLbls>
          <c:dLblPos val="inEnd"/>
          <c:showLegendKey val="0"/>
          <c:showVal val="1"/>
          <c:showCatName val="0"/>
          <c:showSerName val="0"/>
          <c:showPercent val="0"/>
          <c:showBubbleSize val="0"/>
        </c:dLbls>
        <c:gapWidth val="65"/>
        <c:axId val="252674032"/>
        <c:axId val="253255520"/>
      </c:barChart>
      <c:catAx>
        <c:axId val="252674032"/>
        <c:scaling>
          <c:orientation val="minMax"/>
        </c:scaling>
        <c:delete val="0"/>
        <c:axPos val="b"/>
        <c:numFmt formatCode="General" sourceLinked="1"/>
        <c:majorTickMark val="out"/>
        <c:minorTickMark val="none"/>
        <c:tickLblPos val="nextTo"/>
        <c:spPr>
          <a:noFill/>
          <a:ln w="6350" cap="flat" cmpd="sng" algn="ctr">
            <a:solidFill>
              <a:schemeClr val="bg1"/>
            </a:solidFill>
            <a:round/>
          </a:ln>
          <a:effectLst/>
        </c:spPr>
        <c:txPr>
          <a:bodyPr rot="-60000000" spcFirstLastPara="1" vertOverflow="ellipsis" vert="horz" wrap="square" anchor="ctr" anchorCtr="1"/>
          <a:lstStyle/>
          <a:p>
            <a:pPr>
              <a:defRPr sz="1000" b="1" i="0" u="none" strike="noStrike" kern="1200" cap="none" baseline="0">
                <a:solidFill>
                  <a:schemeClr val="dk1">
                    <a:lumMod val="75000"/>
                    <a:lumOff val="25000"/>
                  </a:schemeClr>
                </a:solidFill>
                <a:latin typeface="+mn-lt"/>
                <a:ea typeface="+mn-ea"/>
                <a:cs typeface="+mn-cs"/>
              </a:defRPr>
            </a:pPr>
            <a:endParaRPr lang="en-US"/>
          </a:p>
        </c:txPr>
        <c:crossAx val="253255520"/>
        <c:crosses val="autoZero"/>
        <c:auto val="1"/>
        <c:lblAlgn val="ctr"/>
        <c:lblOffset val="100"/>
        <c:noMultiLvlLbl val="0"/>
      </c:catAx>
      <c:valAx>
        <c:axId val="253255520"/>
        <c:scaling>
          <c:orientation val="minMax"/>
          <c:max val="1"/>
        </c:scaling>
        <c:delete val="0"/>
        <c:axPos val="l"/>
        <c:majorGridlines>
          <c:spPr>
            <a:ln w="9525" cap="flat" cmpd="sng" algn="ctr">
              <a:no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dk1">
                    <a:lumMod val="75000"/>
                    <a:lumOff val="25000"/>
                  </a:schemeClr>
                </a:solidFill>
                <a:latin typeface="+mn-lt"/>
                <a:ea typeface="+mn-ea"/>
                <a:cs typeface="+mn-cs"/>
              </a:defRPr>
            </a:pPr>
            <a:endParaRPr lang="en-US"/>
          </a:p>
        </c:txPr>
        <c:crossAx val="2526740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D1C16-FEF8-4076-972C-C4E6E100071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CA"/>
        </a:p>
      </dgm:t>
    </dgm:pt>
    <dgm:pt modelId="{27C530A8-7FCF-4B8C-A979-5F126EC9706F}">
      <dgm:prSet phldrT="[Text]" custT="1"/>
      <dgm:spPr>
        <a:solidFill>
          <a:schemeClr val="accent3">
            <a:alpha val="50000"/>
          </a:schemeClr>
        </a:solidFill>
        <a:ln w="12700">
          <a:solidFill>
            <a:schemeClr val="accent1"/>
          </a:solidFill>
        </a:ln>
      </dgm:spPr>
      <dgm:t>
        <a:bodyPr/>
        <a:lstStyle/>
        <a:p>
          <a:r>
            <a:rPr lang="en-CA" sz="1600" b="1" i="0" dirty="0" smtClean="0">
              <a:solidFill>
                <a:schemeClr val="accent1"/>
              </a:solidFill>
            </a:rPr>
            <a:t>Customer</a:t>
          </a:r>
          <a:endParaRPr lang="en-CA" sz="1600" b="1" i="0" dirty="0">
            <a:solidFill>
              <a:schemeClr val="accent1"/>
            </a:solidFill>
          </a:endParaRPr>
        </a:p>
      </dgm:t>
    </dgm:pt>
    <dgm:pt modelId="{FA5BACDE-4DC9-493A-849E-086B81E18CD2}" type="parTrans" cxnId="{07CE7F08-D72E-451C-BC67-6AA7E3DC2525}">
      <dgm:prSet/>
      <dgm:spPr/>
      <dgm:t>
        <a:bodyPr/>
        <a:lstStyle/>
        <a:p>
          <a:endParaRPr lang="en-CA" sz="1200"/>
        </a:p>
      </dgm:t>
    </dgm:pt>
    <dgm:pt modelId="{929C236A-2845-4AEA-B53E-283B18040383}" type="sibTrans" cxnId="{07CE7F08-D72E-451C-BC67-6AA7E3DC2525}">
      <dgm:prSet/>
      <dgm:spPr/>
      <dgm:t>
        <a:bodyPr/>
        <a:lstStyle/>
        <a:p>
          <a:endParaRPr lang="en-CA" sz="1200"/>
        </a:p>
      </dgm:t>
    </dgm:pt>
    <dgm:pt modelId="{95BB0BC2-0003-473B-8310-1FE94440D9F7}">
      <dgm:prSet phldrT="[Text]" custT="1"/>
      <dgm:spPr>
        <a:solidFill>
          <a:schemeClr val="accent1">
            <a:alpha val="75000"/>
          </a:schemeClr>
        </a:solidFill>
        <a:ln w="12700">
          <a:solidFill>
            <a:schemeClr val="accent1"/>
          </a:solidFill>
        </a:ln>
      </dgm:spPr>
      <dgm:t>
        <a:bodyPr/>
        <a:lstStyle/>
        <a:p>
          <a:r>
            <a:rPr lang="en-CA" sz="1600" b="1" i="0" dirty="0" smtClean="0">
              <a:solidFill>
                <a:schemeClr val="bg1"/>
              </a:solidFill>
            </a:rPr>
            <a:t>Business</a:t>
          </a:r>
          <a:endParaRPr lang="en-CA" sz="1600" b="1" i="0" dirty="0">
            <a:solidFill>
              <a:schemeClr val="bg1"/>
            </a:solidFill>
          </a:endParaRPr>
        </a:p>
      </dgm:t>
    </dgm:pt>
    <dgm:pt modelId="{AF5FD08B-FAE3-44E8-A3CE-66A6AD47509F}" type="parTrans" cxnId="{699C0615-F9E0-4C6D-8CCA-ECBCEEA3E9E1}">
      <dgm:prSet/>
      <dgm:spPr/>
      <dgm:t>
        <a:bodyPr/>
        <a:lstStyle/>
        <a:p>
          <a:endParaRPr lang="en-CA" sz="1200"/>
        </a:p>
      </dgm:t>
    </dgm:pt>
    <dgm:pt modelId="{94554A43-0E93-4D9B-8970-CDF4B58E39CD}" type="sibTrans" cxnId="{699C0615-F9E0-4C6D-8CCA-ECBCEEA3E9E1}">
      <dgm:prSet/>
      <dgm:spPr/>
      <dgm:t>
        <a:bodyPr/>
        <a:lstStyle/>
        <a:p>
          <a:endParaRPr lang="en-CA" sz="1200"/>
        </a:p>
      </dgm:t>
    </dgm:pt>
    <dgm:pt modelId="{4DCCC3B4-BD17-4D2A-A68E-D69FA1D9D188}">
      <dgm:prSet phldrT="[Text]" custT="1"/>
      <dgm:spPr>
        <a:solidFill>
          <a:schemeClr val="accent2">
            <a:alpha val="50000"/>
          </a:schemeClr>
        </a:solidFill>
        <a:ln w="12700">
          <a:solidFill>
            <a:schemeClr val="accent1"/>
          </a:solidFill>
        </a:ln>
      </dgm:spPr>
      <dgm:t>
        <a:bodyPr/>
        <a:lstStyle/>
        <a:p>
          <a:r>
            <a:rPr lang="en-CA" sz="1600" b="1" i="0" dirty="0" smtClean="0">
              <a:solidFill>
                <a:schemeClr val="accent1"/>
              </a:solidFill>
            </a:rPr>
            <a:t>Employee</a:t>
          </a:r>
          <a:endParaRPr lang="en-CA" sz="1200" b="1" i="0" dirty="0">
            <a:solidFill>
              <a:schemeClr val="accent1"/>
            </a:solidFill>
          </a:endParaRPr>
        </a:p>
      </dgm:t>
    </dgm:pt>
    <dgm:pt modelId="{B805B7C8-DC75-4B46-B543-BFABCBC79C1C}" type="parTrans" cxnId="{E4BC6B38-A053-4929-8FC7-E2F1F67B0D44}">
      <dgm:prSet/>
      <dgm:spPr/>
      <dgm:t>
        <a:bodyPr/>
        <a:lstStyle/>
        <a:p>
          <a:endParaRPr lang="en-CA" sz="1200"/>
        </a:p>
      </dgm:t>
    </dgm:pt>
    <dgm:pt modelId="{378C81D0-E5AE-4BDF-A5D5-220CD39FF710}" type="sibTrans" cxnId="{E4BC6B38-A053-4929-8FC7-E2F1F67B0D44}">
      <dgm:prSet/>
      <dgm:spPr/>
      <dgm:t>
        <a:bodyPr/>
        <a:lstStyle/>
        <a:p>
          <a:endParaRPr lang="en-CA" sz="1200"/>
        </a:p>
      </dgm:t>
    </dgm:pt>
    <dgm:pt modelId="{1410655D-5A1E-419B-AE70-EEBF301D63D1}" type="pres">
      <dgm:prSet presAssocID="{17DD1C16-FEF8-4076-972C-C4E6E1000715}" presName="compositeShape" presStyleCnt="0">
        <dgm:presLayoutVars>
          <dgm:chMax val="7"/>
          <dgm:dir/>
          <dgm:resizeHandles val="exact"/>
        </dgm:presLayoutVars>
      </dgm:prSet>
      <dgm:spPr/>
      <dgm:t>
        <a:bodyPr/>
        <a:lstStyle/>
        <a:p>
          <a:endParaRPr lang="en-CA"/>
        </a:p>
      </dgm:t>
    </dgm:pt>
    <dgm:pt modelId="{546E3442-3F03-471C-9EC9-B40E819771A2}" type="pres">
      <dgm:prSet presAssocID="{27C530A8-7FCF-4B8C-A979-5F126EC9706F}" presName="circ1" presStyleLbl="vennNode1" presStyleIdx="0" presStyleCnt="3"/>
      <dgm:spPr/>
      <dgm:t>
        <a:bodyPr/>
        <a:lstStyle/>
        <a:p>
          <a:endParaRPr lang="en-CA"/>
        </a:p>
      </dgm:t>
    </dgm:pt>
    <dgm:pt modelId="{88047DC8-AF4A-4CDE-8D26-27558CA306CB}" type="pres">
      <dgm:prSet presAssocID="{27C530A8-7FCF-4B8C-A979-5F126EC9706F}" presName="circ1Tx" presStyleLbl="revTx" presStyleIdx="0" presStyleCnt="0">
        <dgm:presLayoutVars>
          <dgm:chMax val="0"/>
          <dgm:chPref val="0"/>
          <dgm:bulletEnabled val="1"/>
        </dgm:presLayoutVars>
      </dgm:prSet>
      <dgm:spPr/>
      <dgm:t>
        <a:bodyPr/>
        <a:lstStyle/>
        <a:p>
          <a:endParaRPr lang="en-CA"/>
        </a:p>
      </dgm:t>
    </dgm:pt>
    <dgm:pt modelId="{DADE89CE-D05F-4BF0-AB0C-426DE3CF8C80}" type="pres">
      <dgm:prSet presAssocID="{95BB0BC2-0003-473B-8310-1FE94440D9F7}" presName="circ2" presStyleLbl="vennNode1" presStyleIdx="1" presStyleCnt="3"/>
      <dgm:spPr/>
      <dgm:t>
        <a:bodyPr/>
        <a:lstStyle/>
        <a:p>
          <a:endParaRPr lang="en-CA"/>
        </a:p>
      </dgm:t>
    </dgm:pt>
    <dgm:pt modelId="{AC7A0942-43FC-4797-AB19-6FCC1592CC32}" type="pres">
      <dgm:prSet presAssocID="{95BB0BC2-0003-473B-8310-1FE94440D9F7}" presName="circ2Tx" presStyleLbl="revTx" presStyleIdx="0" presStyleCnt="0">
        <dgm:presLayoutVars>
          <dgm:chMax val="0"/>
          <dgm:chPref val="0"/>
          <dgm:bulletEnabled val="1"/>
        </dgm:presLayoutVars>
      </dgm:prSet>
      <dgm:spPr/>
      <dgm:t>
        <a:bodyPr/>
        <a:lstStyle/>
        <a:p>
          <a:endParaRPr lang="en-CA"/>
        </a:p>
      </dgm:t>
    </dgm:pt>
    <dgm:pt modelId="{A9125525-3311-422B-BD8C-52E617A6EADB}" type="pres">
      <dgm:prSet presAssocID="{4DCCC3B4-BD17-4D2A-A68E-D69FA1D9D188}" presName="circ3" presStyleLbl="vennNode1" presStyleIdx="2" presStyleCnt="3"/>
      <dgm:spPr/>
      <dgm:t>
        <a:bodyPr/>
        <a:lstStyle/>
        <a:p>
          <a:endParaRPr lang="en-CA"/>
        </a:p>
      </dgm:t>
    </dgm:pt>
    <dgm:pt modelId="{227E5370-B9DF-4F47-8FC3-63B07963C512}" type="pres">
      <dgm:prSet presAssocID="{4DCCC3B4-BD17-4D2A-A68E-D69FA1D9D188}" presName="circ3Tx" presStyleLbl="revTx" presStyleIdx="0" presStyleCnt="0">
        <dgm:presLayoutVars>
          <dgm:chMax val="0"/>
          <dgm:chPref val="0"/>
          <dgm:bulletEnabled val="1"/>
        </dgm:presLayoutVars>
      </dgm:prSet>
      <dgm:spPr/>
      <dgm:t>
        <a:bodyPr/>
        <a:lstStyle/>
        <a:p>
          <a:endParaRPr lang="en-CA"/>
        </a:p>
      </dgm:t>
    </dgm:pt>
  </dgm:ptLst>
  <dgm:cxnLst>
    <dgm:cxn modelId="{A03075C3-D984-42E1-BD67-07B260988DBD}" type="presOf" srcId="{4DCCC3B4-BD17-4D2A-A68E-D69FA1D9D188}" destId="{A9125525-3311-422B-BD8C-52E617A6EADB}" srcOrd="0" destOrd="0" presId="urn:microsoft.com/office/officeart/2005/8/layout/venn1"/>
    <dgm:cxn modelId="{699C0615-F9E0-4C6D-8CCA-ECBCEEA3E9E1}" srcId="{17DD1C16-FEF8-4076-972C-C4E6E1000715}" destId="{95BB0BC2-0003-473B-8310-1FE94440D9F7}" srcOrd="1" destOrd="0" parTransId="{AF5FD08B-FAE3-44E8-A3CE-66A6AD47509F}" sibTransId="{94554A43-0E93-4D9B-8970-CDF4B58E39CD}"/>
    <dgm:cxn modelId="{4E5515EC-E8CE-416C-8B41-E392DA680854}" type="presOf" srcId="{95BB0BC2-0003-473B-8310-1FE94440D9F7}" destId="{AC7A0942-43FC-4797-AB19-6FCC1592CC32}" srcOrd="1" destOrd="0" presId="urn:microsoft.com/office/officeart/2005/8/layout/venn1"/>
    <dgm:cxn modelId="{3CE0C8A5-906E-4721-AE3B-C185D9D6E8E0}" type="presOf" srcId="{17DD1C16-FEF8-4076-972C-C4E6E1000715}" destId="{1410655D-5A1E-419B-AE70-EEBF301D63D1}" srcOrd="0" destOrd="0" presId="urn:microsoft.com/office/officeart/2005/8/layout/venn1"/>
    <dgm:cxn modelId="{2A52F59A-F58F-4A28-8B34-5BD9A0358782}" type="presOf" srcId="{95BB0BC2-0003-473B-8310-1FE94440D9F7}" destId="{DADE89CE-D05F-4BF0-AB0C-426DE3CF8C80}" srcOrd="0" destOrd="0" presId="urn:microsoft.com/office/officeart/2005/8/layout/venn1"/>
    <dgm:cxn modelId="{6A291708-F304-4EDE-9F28-D2D9B1975AD4}" type="presOf" srcId="{27C530A8-7FCF-4B8C-A979-5F126EC9706F}" destId="{546E3442-3F03-471C-9EC9-B40E819771A2}" srcOrd="0" destOrd="0" presId="urn:microsoft.com/office/officeart/2005/8/layout/venn1"/>
    <dgm:cxn modelId="{E4BC6B38-A053-4929-8FC7-E2F1F67B0D44}" srcId="{17DD1C16-FEF8-4076-972C-C4E6E1000715}" destId="{4DCCC3B4-BD17-4D2A-A68E-D69FA1D9D188}" srcOrd="2" destOrd="0" parTransId="{B805B7C8-DC75-4B46-B543-BFABCBC79C1C}" sibTransId="{378C81D0-E5AE-4BDF-A5D5-220CD39FF710}"/>
    <dgm:cxn modelId="{07CE7F08-D72E-451C-BC67-6AA7E3DC2525}" srcId="{17DD1C16-FEF8-4076-972C-C4E6E1000715}" destId="{27C530A8-7FCF-4B8C-A979-5F126EC9706F}" srcOrd="0" destOrd="0" parTransId="{FA5BACDE-4DC9-493A-849E-086B81E18CD2}" sibTransId="{929C236A-2845-4AEA-B53E-283B18040383}"/>
    <dgm:cxn modelId="{C9F92DB6-C9C9-461D-80F6-BF152CEED481}" type="presOf" srcId="{4DCCC3B4-BD17-4D2A-A68E-D69FA1D9D188}" destId="{227E5370-B9DF-4F47-8FC3-63B07963C512}" srcOrd="1" destOrd="0" presId="urn:microsoft.com/office/officeart/2005/8/layout/venn1"/>
    <dgm:cxn modelId="{AA5093AD-78C3-410E-95C7-EEE49238A46E}" type="presOf" srcId="{27C530A8-7FCF-4B8C-A979-5F126EC9706F}" destId="{88047DC8-AF4A-4CDE-8D26-27558CA306CB}" srcOrd="1" destOrd="0" presId="urn:microsoft.com/office/officeart/2005/8/layout/venn1"/>
    <dgm:cxn modelId="{8B43B5FF-755A-434A-A06D-6990D448088B}" type="presParOf" srcId="{1410655D-5A1E-419B-AE70-EEBF301D63D1}" destId="{546E3442-3F03-471C-9EC9-B40E819771A2}" srcOrd="0" destOrd="0" presId="urn:microsoft.com/office/officeart/2005/8/layout/venn1"/>
    <dgm:cxn modelId="{132CC103-30C1-4877-B133-3DDEC7E13446}" type="presParOf" srcId="{1410655D-5A1E-419B-AE70-EEBF301D63D1}" destId="{88047DC8-AF4A-4CDE-8D26-27558CA306CB}" srcOrd="1" destOrd="0" presId="urn:microsoft.com/office/officeart/2005/8/layout/venn1"/>
    <dgm:cxn modelId="{C725DF0E-46FE-4DEE-90A7-EA4F5BDDA34D}" type="presParOf" srcId="{1410655D-5A1E-419B-AE70-EEBF301D63D1}" destId="{DADE89CE-D05F-4BF0-AB0C-426DE3CF8C80}" srcOrd="2" destOrd="0" presId="urn:microsoft.com/office/officeart/2005/8/layout/venn1"/>
    <dgm:cxn modelId="{6D919963-811D-45B2-BF4B-16FEDC42D99F}" type="presParOf" srcId="{1410655D-5A1E-419B-AE70-EEBF301D63D1}" destId="{AC7A0942-43FC-4797-AB19-6FCC1592CC32}" srcOrd="3" destOrd="0" presId="urn:microsoft.com/office/officeart/2005/8/layout/venn1"/>
    <dgm:cxn modelId="{425018FA-9097-4EB2-A823-C327F740F465}" type="presParOf" srcId="{1410655D-5A1E-419B-AE70-EEBF301D63D1}" destId="{A9125525-3311-422B-BD8C-52E617A6EADB}" srcOrd="4" destOrd="0" presId="urn:microsoft.com/office/officeart/2005/8/layout/venn1"/>
    <dgm:cxn modelId="{5AB90F71-FBE4-458C-B192-8349C63D39AD}" type="presParOf" srcId="{1410655D-5A1E-419B-AE70-EEBF301D63D1}" destId="{227E5370-B9DF-4F47-8FC3-63B07963C512}"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E3442-3F03-471C-9EC9-B40E819771A2}">
      <dsp:nvSpPr>
        <dsp:cNvPr id="0" name=""/>
        <dsp:cNvSpPr/>
      </dsp:nvSpPr>
      <dsp:spPr>
        <a:xfrm>
          <a:off x="1187127" y="33789"/>
          <a:ext cx="1621889" cy="1621889"/>
        </a:xfrm>
        <a:prstGeom prst="ellipse">
          <a:avLst/>
        </a:prstGeom>
        <a:solidFill>
          <a:schemeClr val="accent3">
            <a:alpha val="50000"/>
          </a:schemeClr>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CA" sz="1600" b="1" i="0" kern="1200" dirty="0" smtClean="0">
              <a:solidFill>
                <a:schemeClr val="accent1"/>
              </a:solidFill>
            </a:rPr>
            <a:t>Customer</a:t>
          </a:r>
          <a:endParaRPr lang="en-CA" sz="1600" b="1" i="0" kern="1200" dirty="0">
            <a:solidFill>
              <a:schemeClr val="accent1"/>
            </a:solidFill>
          </a:endParaRPr>
        </a:p>
      </dsp:txBody>
      <dsp:txXfrm>
        <a:off x="1403379" y="317620"/>
        <a:ext cx="1189385" cy="729850"/>
      </dsp:txXfrm>
    </dsp:sp>
    <dsp:sp modelId="{DADE89CE-D05F-4BF0-AB0C-426DE3CF8C80}">
      <dsp:nvSpPr>
        <dsp:cNvPr id="0" name=""/>
        <dsp:cNvSpPr/>
      </dsp:nvSpPr>
      <dsp:spPr>
        <a:xfrm>
          <a:off x="1772359" y="1047470"/>
          <a:ext cx="1621889" cy="1621889"/>
        </a:xfrm>
        <a:prstGeom prst="ellipse">
          <a:avLst/>
        </a:prstGeom>
        <a:solidFill>
          <a:schemeClr val="accent1">
            <a:alpha val="75000"/>
          </a:schemeClr>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CA" sz="1600" b="1" i="0" kern="1200" dirty="0" smtClean="0">
              <a:solidFill>
                <a:schemeClr val="bg1"/>
              </a:solidFill>
            </a:rPr>
            <a:t>Business</a:t>
          </a:r>
          <a:endParaRPr lang="en-CA" sz="1600" b="1" i="0" kern="1200" dirty="0">
            <a:solidFill>
              <a:schemeClr val="bg1"/>
            </a:solidFill>
          </a:endParaRPr>
        </a:p>
      </dsp:txBody>
      <dsp:txXfrm>
        <a:off x="2268387" y="1466458"/>
        <a:ext cx="973133" cy="892039"/>
      </dsp:txXfrm>
    </dsp:sp>
    <dsp:sp modelId="{A9125525-3311-422B-BD8C-52E617A6EADB}">
      <dsp:nvSpPr>
        <dsp:cNvPr id="0" name=""/>
        <dsp:cNvSpPr/>
      </dsp:nvSpPr>
      <dsp:spPr>
        <a:xfrm>
          <a:off x="601896" y="1047470"/>
          <a:ext cx="1621889" cy="1621889"/>
        </a:xfrm>
        <a:prstGeom prst="ellipse">
          <a:avLst/>
        </a:prstGeom>
        <a:solidFill>
          <a:schemeClr val="accent2">
            <a:alpha val="50000"/>
          </a:schemeClr>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CA" sz="1600" b="1" i="0" kern="1200" dirty="0" smtClean="0">
              <a:solidFill>
                <a:schemeClr val="accent1"/>
              </a:solidFill>
            </a:rPr>
            <a:t>Employee</a:t>
          </a:r>
          <a:endParaRPr lang="en-CA" sz="1200" b="1" i="0" kern="1200" dirty="0">
            <a:solidFill>
              <a:schemeClr val="accent1"/>
            </a:solidFill>
          </a:endParaRPr>
        </a:p>
      </dsp:txBody>
      <dsp:txXfrm>
        <a:off x="754623" y="1466458"/>
        <a:ext cx="973133" cy="89203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8788"/>
          </a:xfrm>
          <a:prstGeom prst="rect">
            <a:avLst/>
          </a:prstGeom>
        </p:spPr>
        <p:txBody>
          <a:bodyPr vert="horz" lIns="91438" tIns="45719" rIns="91438" bIns="45719" rtlCol="0"/>
          <a:lstStyle>
            <a:lvl1pPr algn="r">
              <a:defRPr sz="1200"/>
            </a:lvl1pPr>
          </a:lstStyle>
          <a:p>
            <a:fld id="{ED006EA4-D462-4253-8FC7-D35175043F19}" type="datetimeFigureOut">
              <a:rPr lang="en-US" smtClean="0"/>
              <a:t>7/19/2016</a:t>
            </a:fld>
            <a:endParaRPr lang="en-US"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38" tIns="45719" rIns="91438" bIns="45719"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884614" y="0"/>
            <a:ext cx="2971800" cy="458788"/>
          </a:xfrm>
          <a:prstGeom prst="rect">
            <a:avLst/>
          </a:prstGeom>
        </p:spPr>
        <p:txBody>
          <a:bodyPr vert="horz" lIns="91438" tIns="45719" rIns="91438" bIns="45719" rtlCol="0"/>
          <a:lstStyle>
            <a:lvl1pPr algn="r">
              <a:defRPr sz="1200"/>
            </a:lvl1pPr>
          </a:lstStyle>
          <a:p>
            <a:fld id="{34E1B6C9-DAE3-4E7B-AB3C-9473EC02D78D}" type="datetimeFigureOut">
              <a:rPr lang="en-US" smtClean="0"/>
              <a:t>7/19/2016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685800" y="4400551"/>
            <a:ext cx="5486400" cy="3600450"/>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38" tIns="45719" rIns="91438" bIns="45719"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a:t>
            </a:fld>
            <a:endParaRPr lang="en-US" dirty="0"/>
          </a:p>
        </p:txBody>
      </p:sp>
    </p:spTree>
    <p:extLst>
      <p:ext uri="{BB962C8B-B14F-4D97-AF65-F5344CB8AC3E}">
        <p14:creationId xmlns:p14="http://schemas.microsoft.com/office/powerpoint/2010/main" val="2113008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210550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717916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788978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9134563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478245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3768572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603122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201173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4268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910344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802443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197243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401543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080986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4272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978140"/>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292400"/>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55541"/>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595701"/>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3034471"/>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26" r:id="rId6"/>
    <p:sldLayoutId id="2147483764" r:id="rId7"/>
    <p:sldLayoutId id="2147483761" r:id="rId8"/>
    <p:sldLayoutId id="2147483763" r:id="rId9"/>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2.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a:t>Become a Transformational CIO</a:t>
            </a:r>
          </a:p>
        </p:txBody>
      </p:sp>
      <p:sp>
        <p:nvSpPr>
          <p:cNvPr id="3" name="Text Placeholder 2"/>
          <p:cNvSpPr>
            <a:spLocks noGrp="1"/>
          </p:cNvSpPr>
          <p:nvPr>
            <p:ph type="body" sz="quarter" idx="16"/>
          </p:nvPr>
        </p:nvSpPr>
        <p:spPr>
          <a:xfrm>
            <a:off x="774700" y="3724072"/>
            <a:ext cx="4878968" cy="508000"/>
          </a:xfrm>
        </p:spPr>
        <p:txBody>
          <a:bodyPr/>
          <a:lstStyle/>
          <a:p>
            <a:r>
              <a:rPr lang="en-US" dirty="0"/>
              <a:t>Collaborate with the business to lead transformation and leave behind a legacy of </a:t>
            </a:r>
            <a:r>
              <a:rPr lang="en-US" dirty="0" smtClean="0"/>
              <a:t>growth.</a:t>
            </a:r>
            <a:endParaRPr lang="en-US" dirty="0"/>
          </a:p>
        </p:txBody>
      </p:sp>
      <p:pic>
        <p:nvPicPr>
          <p:cNvPr id="5" name="Picture 4"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476629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way for the new CIO – the one who can initiate and co-lead business change</a:t>
            </a:r>
            <a:endParaRPr lang="en-US" dirty="0"/>
          </a:p>
        </p:txBody>
      </p:sp>
      <p:cxnSp>
        <p:nvCxnSpPr>
          <p:cNvPr id="3" name="Straight Connector 2"/>
          <p:cNvCxnSpPr/>
          <p:nvPr/>
        </p:nvCxnSpPr>
        <p:spPr>
          <a:xfrm>
            <a:off x="2590681" y="3023116"/>
            <a:ext cx="1401475" cy="0"/>
          </a:xfrm>
          <a:prstGeom prst="line">
            <a:avLst/>
          </a:prstGeom>
          <a:ln w="19050">
            <a:solidFill>
              <a:srgbClr val="42A94C"/>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 21"/>
          <p:cNvGrpSpPr/>
          <p:nvPr/>
        </p:nvGrpSpPr>
        <p:grpSpPr>
          <a:xfrm>
            <a:off x="446429" y="2255491"/>
            <a:ext cx="2146344" cy="4079032"/>
            <a:chOff x="471897" y="1352303"/>
            <a:chExt cx="3452031" cy="5151194"/>
          </a:xfrm>
        </p:grpSpPr>
        <p:pic>
          <p:nvPicPr>
            <p:cNvPr id="9" name="Picture 2" descr="http://www.infotech.com/assets/guest/infographic/tower.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827584" y="1352303"/>
              <a:ext cx="3096344" cy="51511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3"/>
            <p:cNvSpPr/>
            <p:nvPr/>
          </p:nvSpPr>
          <p:spPr>
            <a:xfrm>
              <a:off x="611560" y="1484784"/>
              <a:ext cx="792088" cy="95584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1" name="Rectangle 24"/>
            <p:cNvSpPr/>
            <p:nvPr/>
          </p:nvSpPr>
          <p:spPr>
            <a:xfrm>
              <a:off x="612706" y="4665223"/>
              <a:ext cx="792088" cy="10680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Rectangle 25"/>
            <p:cNvSpPr/>
            <p:nvPr/>
          </p:nvSpPr>
          <p:spPr>
            <a:xfrm>
              <a:off x="611560" y="3227956"/>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3" name="Rectangle 26"/>
            <p:cNvSpPr/>
            <p:nvPr/>
          </p:nvSpPr>
          <p:spPr>
            <a:xfrm>
              <a:off x="471897" y="3460602"/>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sp>
        <p:nvSpPr>
          <p:cNvPr id="18" name="TextBox 17"/>
          <p:cNvSpPr txBox="1"/>
          <p:nvPr/>
        </p:nvSpPr>
        <p:spPr>
          <a:xfrm>
            <a:off x="2813926" y="2855688"/>
            <a:ext cx="4722410" cy="523220"/>
          </a:xfrm>
          <a:prstGeom prst="rect">
            <a:avLst/>
          </a:prstGeom>
          <a:noFill/>
        </p:spPr>
        <p:txBody>
          <a:bodyPr wrap="square" rtlCol="0">
            <a:spAutoFit/>
          </a:bodyPr>
          <a:lstStyle/>
          <a:p>
            <a:pPr algn="ctr">
              <a:defRPr/>
            </a:pPr>
            <a:r>
              <a:rPr lang="en-US" sz="1600" b="1" kern="0" dirty="0" smtClean="0">
                <a:solidFill>
                  <a:srgbClr val="42A94C"/>
                </a:solidFill>
              </a:rPr>
              <a:t>Innovator – Transforms</a:t>
            </a:r>
            <a:r>
              <a:rPr lang="en-US" sz="1600" b="1" kern="0" dirty="0" smtClean="0">
                <a:solidFill>
                  <a:srgbClr val="00B050"/>
                </a:solidFill>
              </a:rPr>
              <a:t/>
            </a:r>
            <a:br>
              <a:rPr lang="en-US" sz="1600" b="1" kern="0" dirty="0" smtClean="0">
                <a:solidFill>
                  <a:srgbClr val="00B050"/>
                </a:solidFill>
              </a:rPr>
            </a:br>
            <a:r>
              <a:rPr lang="en-US" sz="1200" kern="0" dirty="0" smtClean="0">
                <a:solidFill>
                  <a:srgbClr val="333333"/>
                </a:solidFill>
              </a:rPr>
              <a:t>Reliable Technology </a:t>
            </a:r>
            <a:r>
              <a:rPr lang="en-US" sz="1200" b="1" kern="0" dirty="0" smtClean="0">
                <a:solidFill>
                  <a:srgbClr val="333333"/>
                </a:solidFill>
              </a:rPr>
              <a:t>Innovation</a:t>
            </a:r>
            <a:endParaRPr lang="en-US" sz="1200" b="1" kern="0" dirty="0">
              <a:solidFill>
                <a:srgbClr val="333333"/>
              </a:solidFill>
            </a:endParaRPr>
          </a:p>
        </p:txBody>
      </p:sp>
      <p:sp>
        <p:nvSpPr>
          <p:cNvPr id="19" name="TextBox 105"/>
          <p:cNvSpPr txBox="1"/>
          <p:nvPr/>
        </p:nvSpPr>
        <p:spPr>
          <a:xfrm>
            <a:off x="2813926" y="3705165"/>
            <a:ext cx="5883507" cy="2185214"/>
          </a:xfrm>
          <a:prstGeom prst="rect">
            <a:avLst/>
          </a:prstGeom>
          <a:noFill/>
        </p:spPr>
        <p:txBody>
          <a:bodyPr wrap="square" rtlCol="0">
            <a:spAutoFit/>
          </a:bodyPr>
          <a:lstStyle/>
          <a:p>
            <a:pPr algn="ctr"/>
            <a:r>
              <a:rPr lang="en-US" sz="1600" i="1" dirty="0" smtClean="0">
                <a:solidFill>
                  <a:schemeClr val="bg1">
                    <a:lumMod val="50000"/>
                  </a:schemeClr>
                </a:solidFill>
                <a:latin typeface="+mj-lt"/>
              </a:rPr>
              <a:t>A more strategic role involves the CIO teaming with peer executives to infuse technology-powered business objectives into early strategy discussions. As a key contributing player, a strategic CIO can introduce emerging technology opportunities to which only they may be privy. They can make recommendations, and perhaps suggest new business models, to the executive team.</a:t>
            </a:r>
          </a:p>
          <a:p>
            <a:pPr algn="ctr"/>
            <a:endParaRPr lang="en-US" sz="1200" i="1" dirty="0" smtClean="0">
              <a:solidFill>
                <a:schemeClr val="bg1">
                  <a:lumMod val="50000"/>
                </a:schemeClr>
              </a:solidFill>
              <a:latin typeface="+mj-lt"/>
            </a:endParaRPr>
          </a:p>
          <a:p>
            <a:pPr algn="r"/>
            <a:r>
              <a:rPr lang="en-US" sz="1200" dirty="0" smtClean="0">
                <a:solidFill>
                  <a:schemeClr val="bg1">
                    <a:lumMod val="50000"/>
                  </a:schemeClr>
                </a:solidFill>
              </a:rPr>
              <a:t>– Dean Samuels, Alcatel-Lucent</a:t>
            </a:r>
            <a:endParaRPr lang="en-US" sz="1200" dirty="0">
              <a:solidFill>
                <a:schemeClr val="bg1">
                  <a:lumMod val="50000"/>
                </a:schemeClr>
              </a:solidFill>
            </a:endParaRPr>
          </a:p>
        </p:txBody>
      </p:sp>
      <p:pic>
        <p:nvPicPr>
          <p:cNvPr id="20" name="Picture 108"/>
          <p:cNvPicPr>
            <a:picLocks/>
          </p:cNvPicPr>
          <p:nvPr/>
        </p:nvPicPr>
        <p:blipFill>
          <a:blip r:embed="rId4"/>
          <a:stretch>
            <a:fillRect/>
          </a:stretch>
        </p:blipFill>
        <p:spPr>
          <a:xfrm>
            <a:off x="2726376" y="3705165"/>
            <a:ext cx="360000" cy="260425"/>
          </a:xfrm>
          <a:prstGeom prst="rect">
            <a:avLst/>
          </a:prstGeom>
        </p:spPr>
      </p:pic>
      <p:pic>
        <p:nvPicPr>
          <p:cNvPr id="21" name="Picture 109"/>
          <p:cNvPicPr>
            <a:picLocks noChangeAspect="1"/>
          </p:cNvPicPr>
          <p:nvPr/>
        </p:nvPicPr>
        <p:blipFill>
          <a:blip r:embed="rId5"/>
          <a:stretch>
            <a:fillRect/>
          </a:stretch>
        </p:blipFill>
        <p:spPr>
          <a:xfrm>
            <a:off x="6831695" y="5215748"/>
            <a:ext cx="360000" cy="328501"/>
          </a:xfrm>
          <a:prstGeom prst="rect">
            <a:avLst/>
          </a:prstGeom>
        </p:spPr>
      </p:pic>
      <p:sp>
        <p:nvSpPr>
          <p:cNvPr id="14" name="Rectangle 36"/>
          <p:cNvSpPr/>
          <p:nvPr/>
        </p:nvSpPr>
        <p:spPr>
          <a:xfrm>
            <a:off x="257172" y="1133475"/>
            <a:ext cx="8729809" cy="738664"/>
          </a:xfrm>
          <a:prstGeom prst="rect">
            <a:avLst/>
          </a:prstGeom>
        </p:spPr>
        <p:txBody>
          <a:bodyPr wrap="square">
            <a:spAutoFit/>
          </a:bodyPr>
          <a:lstStyle/>
          <a:p>
            <a:r>
              <a:rPr lang="en-US" altLang="en-US" sz="1400" dirty="0" smtClean="0">
                <a:ea typeface="ＭＳ Ｐゴシック" charset="-128"/>
              </a:rPr>
              <a:t>The profile of a CIO who helps the organization transform is one who can actively identify opportunities for transformation, team up with business peers to plan and initiate the transformation, work with organizational peers to drive lasting change, and set a precedent of continuously seeking new opportunities.  </a:t>
            </a:r>
            <a:endParaRPr lang="en-US" altLang="en-US" sz="1400" b="1" dirty="0"/>
          </a:p>
        </p:txBody>
      </p:sp>
    </p:spTree>
    <p:extLst>
      <p:ext uri="{BB962C8B-B14F-4D97-AF65-F5344CB8AC3E}">
        <p14:creationId xmlns:p14="http://schemas.microsoft.com/office/powerpoint/2010/main" val="2400131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tackle transformation on an ad hoc basis – plan for it and build the capability to transform</a:t>
            </a:r>
            <a:endParaRPr lang="en-US" dirty="0"/>
          </a:p>
        </p:txBody>
      </p:sp>
      <p:sp>
        <p:nvSpPr>
          <p:cNvPr id="9" name="Rectangle 8"/>
          <p:cNvSpPr/>
          <p:nvPr/>
        </p:nvSpPr>
        <p:spPr>
          <a:xfrm>
            <a:off x="257173" y="1196974"/>
            <a:ext cx="8620126" cy="646331"/>
          </a:xfrm>
          <a:prstGeom prst="rect">
            <a:avLst/>
          </a:prstGeom>
        </p:spPr>
        <p:txBody>
          <a:bodyPr wrap="square">
            <a:spAutoFit/>
          </a:bodyPr>
          <a:lstStyle/>
          <a:p>
            <a:r>
              <a:rPr lang="en-US" altLang="en-US" sz="1200" b="1" dirty="0" smtClean="0">
                <a:ea typeface="ＭＳ Ｐゴシック" charset="-128"/>
              </a:rPr>
              <a:t>A CIO’s impact will only go as far as the IT organization can deliver on its promises, and if the CIO sits and waits for opportunities, very few will come.</a:t>
            </a:r>
            <a:r>
              <a:rPr lang="en-US" altLang="en-US" sz="1200" dirty="0" smtClean="0">
                <a:ea typeface="ＭＳ Ｐゴシック" charset="-128"/>
              </a:rPr>
              <a:t> Establishing the capability to transform will provide the CIO with the confidence to commit to change and the ability to follow through. </a:t>
            </a:r>
            <a:endParaRPr lang="en-US" altLang="en-US" sz="1400" b="1" dirty="0"/>
          </a:p>
        </p:txBody>
      </p:sp>
      <p:grpSp>
        <p:nvGrpSpPr>
          <p:cNvPr id="26" name="Group 4"/>
          <p:cNvGrpSpPr/>
          <p:nvPr/>
        </p:nvGrpSpPr>
        <p:grpSpPr>
          <a:xfrm>
            <a:off x="1928299" y="1988579"/>
            <a:ext cx="5023874" cy="4310053"/>
            <a:chOff x="1928299" y="1988579"/>
            <a:chExt cx="5023874" cy="4310053"/>
          </a:xfrm>
        </p:grpSpPr>
        <p:grpSp>
          <p:nvGrpSpPr>
            <p:cNvPr id="4" name="Group 4"/>
            <p:cNvGrpSpPr/>
            <p:nvPr/>
          </p:nvGrpSpPr>
          <p:grpSpPr>
            <a:xfrm>
              <a:off x="1928299" y="2604221"/>
              <a:ext cx="5023874" cy="3694411"/>
              <a:chOff x="1928299" y="2134209"/>
              <a:chExt cx="5023874" cy="3694411"/>
            </a:xfrm>
          </p:grpSpPr>
          <p:sp>
            <p:nvSpPr>
              <p:cNvPr id="3" name="Isosceles Triangle 5"/>
              <p:cNvSpPr/>
              <p:nvPr/>
            </p:nvSpPr>
            <p:spPr>
              <a:xfrm>
                <a:off x="3255564" y="4144199"/>
                <a:ext cx="2376000" cy="1684421"/>
              </a:xfrm>
              <a:prstGeom prst="triangle">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i="1" dirty="0" smtClean="0">
                    <a:solidFill>
                      <a:schemeClr val="accent1"/>
                    </a:solidFill>
                  </a:rPr>
                  <a:t>Leadership style</a:t>
                </a:r>
                <a:endParaRPr lang="en-CA" sz="1100" i="1" dirty="0">
                  <a:solidFill>
                    <a:schemeClr val="accent1"/>
                  </a:solidFill>
                </a:endParaRPr>
              </a:p>
            </p:txBody>
          </p:sp>
          <p:sp>
            <p:nvSpPr>
              <p:cNvPr id="11" name="Isosceles Triangle 6"/>
              <p:cNvSpPr/>
              <p:nvPr/>
            </p:nvSpPr>
            <p:spPr>
              <a:xfrm>
                <a:off x="4576173" y="2197708"/>
                <a:ext cx="2376000" cy="1684421"/>
              </a:xfrm>
              <a:prstGeom prst="triangle">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i="1" dirty="0" smtClean="0">
                    <a:solidFill>
                      <a:schemeClr val="accent1"/>
                    </a:solidFill>
                  </a:rPr>
                  <a:t>Transformation-enabled IT</a:t>
                </a:r>
                <a:endParaRPr lang="en-CA" sz="1100" i="1" dirty="0">
                  <a:solidFill>
                    <a:schemeClr val="accent1"/>
                  </a:solidFill>
                </a:endParaRPr>
              </a:p>
            </p:txBody>
          </p:sp>
          <p:sp>
            <p:nvSpPr>
              <p:cNvPr id="12" name="Isosceles Triangle 7"/>
              <p:cNvSpPr/>
              <p:nvPr/>
            </p:nvSpPr>
            <p:spPr>
              <a:xfrm>
                <a:off x="1928299" y="2197709"/>
                <a:ext cx="2376000" cy="1684421"/>
              </a:xfrm>
              <a:prstGeom prst="triangle">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100" i="1" dirty="0" smtClean="0">
                    <a:solidFill>
                      <a:schemeClr val="accent1"/>
                    </a:solidFill>
                  </a:rPr>
                  <a:t>Proven operational competence</a:t>
                </a:r>
                <a:endParaRPr lang="en-CA" sz="1100" i="1" dirty="0">
                  <a:solidFill>
                    <a:schemeClr val="accent1"/>
                  </a:solidFill>
                </a:endParaRPr>
              </a:p>
            </p:txBody>
          </p:sp>
          <p:sp>
            <p:nvSpPr>
              <p:cNvPr id="16" name="Flowchart: Merge 9"/>
              <p:cNvSpPr/>
              <p:nvPr/>
            </p:nvSpPr>
            <p:spPr>
              <a:xfrm>
                <a:off x="3252236" y="2134209"/>
                <a:ext cx="2376000" cy="1684421"/>
              </a:xfrm>
              <a:prstGeom prst="flowChartMerge">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r>
                  <a:rPr lang="en-CA" sz="1100" i="1" dirty="0" smtClean="0">
                    <a:solidFill>
                      <a:schemeClr val="accent1"/>
                    </a:solidFill>
                  </a:rPr>
                  <a:t>Ability to build business partnerships</a:t>
                </a:r>
                <a:endParaRPr lang="en-CA" sz="1100" i="1" dirty="0">
                  <a:solidFill>
                    <a:schemeClr val="accent1"/>
                  </a:solidFill>
                </a:endParaRPr>
              </a:p>
            </p:txBody>
          </p:sp>
          <p:sp>
            <p:nvSpPr>
              <p:cNvPr id="17" name="Flowchart: Merge 12"/>
              <p:cNvSpPr/>
              <p:nvPr/>
            </p:nvSpPr>
            <p:spPr>
              <a:xfrm>
                <a:off x="4576173" y="4076558"/>
                <a:ext cx="2376000" cy="1684421"/>
              </a:xfrm>
              <a:prstGeom prst="flowChartMerge">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r>
                  <a:rPr lang="en-CA" sz="1100" i="1" dirty="0" smtClean="0">
                    <a:solidFill>
                      <a:schemeClr val="accent1"/>
                    </a:solidFill>
                  </a:rPr>
                  <a:t>Customer centricity</a:t>
                </a:r>
                <a:endParaRPr lang="en-CA" sz="1100" i="1" dirty="0">
                  <a:solidFill>
                    <a:schemeClr val="accent1"/>
                  </a:solidFill>
                </a:endParaRPr>
              </a:p>
            </p:txBody>
          </p:sp>
          <p:sp>
            <p:nvSpPr>
              <p:cNvPr id="18" name="Flowchart: Merge 13"/>
              <p:cNvSpPr/>
              <p:nvPr/>
            </p:nvSpPr>
            <p:spPr>
              <a:xfrm>
                <a:off x="1928299" y="4076558"/>
                <a:ext cx="2376000" cy="1684421"/>
              </a:xfrm>
              <a:prstGeom prst="flowChartMerge">
                <a:avLst/>
              </a:prstGeom>
              <a:solidFill>
                <a:schemeClr val="bg1"/>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endParaRPr lang="en-CA" sz="1100" dirty="0">
                  <a:solidFill>
                    <a:schemeClr val="accent1"/>
                  </a:solidFill>
                </a:endParaRPr>
              </a:p>
              <a:p>
                <a:pPr algn="ctr"/>
                <a:endParaRPr lang="en-CA" sz="1100" dirty="0" smtClean="0">
                  <a:solidFill>
                    <a:schemeClr val="accent1"/>
                  </a:solidFill>
                </a:endParaRPr>
              </a:p>
              <a:p>
                <a:pPr algn="ctr"/>
                <a:r>
                  <a:rPr lang="en-CA" sz="1100" i="1" dirty="0" smtClean="0">
                    <a:solidFill>
                      <a:schemeClr val="accent1"/>
                    </a:solidFill>
                  </a:rPr>
                  <a:t>Measurement and adaptability</a:t>
                </a:r>
                <a:endParaRPr lang="en-CA" sz="1100" i="1" dirty="0">
                  <a:solidFill>
                    <a:schemeClr val="accent1"/>
                  </a:solidFill>
                </a:endParaRPr>
              </a:p>
            </p:txBody>
          </p:sp>
        </p:grpSp>
        <p:sp>
          <p:nvSpPr>
            <p:cNvPr id="25" name="TextBox 24"/>
            <p:cNvSpPr txBox="1"/>
            <p:nvPr/>
          </p:nvSpPr>
          <p:spPr>
            <a:xfrm>
              <a:off x="2410050" y="1988579"/>
              <a:ext cx="4060371" cy="506256"/>
            </a:xfrm>
            <a:prstGeom prst="rect">
              <a:avLst/>
            </a:prstGeom>
            <a:solidFill>
              <a:schemeClr val="accent2"/>
            </a:solidFill>
            <a:ln>
              <a:solidFill>
                <a:schemeClr val="accent2"/>
              </a:solidFill>
            </a:ln>
          </p:spPr>
          <p:txBody>
            <a:bodyPr wrap="square" lIns="144000" tIns="144000" rIns="144000" bIns="144000" rtlCol="0">
              <a:spAutoFit/>
            </a:bodyPr>
            <a:lstStyle/>
            <a:p>
              <a:pPr algn="ctr"/>
              <a:r>
                <a:rPr lang="en-CA" sz="1400" b="1" dirty="0" smtClean="0">
                  <a:solidFill>
                    <a:schemeClr val="bg1"/>
                  </a:solidFill>
                </a:rPr>
                <a:t>Key Elements of Transformation Leadership</a:t>
              </a:r>
            </a:p>
          </p:txBody>
        </p:sp>
      </p:grpSp>
    </p:spTree>
    <p:extLst>
      <p:ext uri="{BB962C8B-B14F-4D97-AF65-F5344CB8AC3E}">
        <p14:creationId xmlns:p14="http://schemas.microsoft.com/office/powerpoint/2010/main" val="2416074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can’t measure it, you can’t manage it</a:t>
            </a:r>
            <a:endParaRPr lang="en-US" dirty="0"/>
          </a:p>
        </p:txBody>
      </p:sp>
      <p:sp>
        <p:nvSpPr>
          <p:cNvPr id="3" name="Text Placeholder 2"/>
          <p:cNvSpPr>
            <a:spLocks noGrp="1"/>
          </p:cNvSpPr>
          <p:nvPr>
            <p:ph type="body" sz="quarter" idx="4294967295"/>
          </p:nvPr>
        </p:nvSpPr>
        <p:spPr>
          <a:xfrm>
            <a:off x="292098" y="1190508"/>
            <a:ext cx="8550275" cy="1004887"/>
          </a:xfrm>
        </p:spPr>
        <p:txBody>
          <a:bodyPr/>
          <a:lstStyle/>
          <a:p>
            <a:pPr marL="0" indent="0">
              <a:buNone/>
            </a:pPr>
            <a:r>
              <a:rPr lang="en-US" sz="1400" dirty="0" smtClean="0"/>
              <a:t>A primary reason that transformational initiatives fail is the lack of clear metrics that can guide execution and gauge success. Transformational projects typically involve many different moving parts and can span numerous years, which makes measurement a significant challenge. </a:t>
            </a:r>
            <a:endParaRPr lang="en-US" sz="1400" i="1" dirty="0"/>
          </a:p>
        </p:txBody>
      </p:sp>
      <p:grpSp>
        <p:nvGrpSpPr>
          <p:cNvPr id="23" name="Group 22"/>
          <p:cNvGrpSpPr/>
          <p:nvPr/>
        </p:nvGrpSpPr>
        <p:grpSpPr>
          <a:xfrm>
            <a:off x="353683" y="2584423"/>
            <a:ext cx="8462477" cy="2864673"/>
            <a:chOff x="179017" y="2299751"/>
            <a:chExt cx="8462477" cy="2864673"/>
          </a:xfrm>
        </p:grpSpPr>
        <p:grpSp>
          <p:nvGrpSpPr>
            <p:cNvPr id="11" name="Group 10"/>
            <p:cNvGrpSpPr/>
            <p:nvPr/>
          </p:nvGrpSpPr>
          <p:grpSpPr>
            <a:xfrm>
              <a:off x="254303" y="2299751"/>
              <a:ext cx="8387191" cy="2703149"/>
              <a:chOff x="324641" y="2489533"/>
              <a:chExt cx="8387191" cy="2703149"/>
            </a:xfrm>
          </p:grpSpPr>
          <p:graphicFrame>
            <p:nvGraphicFramePr>
              <p:cNvPr id="10" name="Diagram 10"/>
              <p:cNvGraphicFramePr/>
              <p:nvPr>
                <p:extLst>
                  <p:ext uri="{D42A27DB-BD31-4B8C-83A1-F6EECF244321}">
                    <p14:modId xmlns:p14="http://schemas.microsoft.com/office/powerpoint/2010/main" val="2082992112"/>
                  </p:ext>
                </p:extLst>
              </p:nvPr>
            </p:nvGraphicFramePr>
            <p:xfrm>
              <a:off x="4715687" y="2489533"/>
              <a:ext cx="3996145" cy="27031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oup 4"/>
              <p:cNvGrpSpPr/>
              <p:nvPr/>
            </p:nvGrpSpPr>
            <p:grpSpPr>
              <a:xfrm>
                <a:off x="324641" y="2643482"/>
                <a:ext cx="4242594" cy="2402341"/>
                <a:chOff x="324641" y="2384347"/>
                <a:chExt cx="4242594" cy="2402341"/>
              </a:xfrm>
            </p:grpSpPr>
            <p:sp>
              <p:nvSpPr>
                <p:cNvPr id="9" name="Text Placeholder 2"/>
                <p:cNvSpPr txBox="1">
                  <a:spLocks/>
                </p:cNvSpPr>
                <p:nvPr/>
              </p:nvSpPr>
              <p:spPr bwMode="auto">
                <a:xfrm>
                  <a:off x="324641" y="2384347"/>
                  <a:ext cx="4101819" cy="1917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dirty="0">
                      <a:solidFill>
                        <a:schemeClr val="tx2"/>
                      </a:solidFill>
                    </a:rPr>
                    <a:t>A transformational leader maintains these metrics at a high level while transitioning their responsibilities from operations to strategy:</a:t>
                  </a:r>
                </a:p>
                <a:p>
                  <a:endParaRPr lang="en-CA" sz="1600" dirty="0" smtClean="0"/>
                </a:p>
              </p:txBody>
            </p:sp>
            <p:grpSp>
              <p:nvGrpSpPr>
                <p:cNvPr id="8" name="Group 7"/>
                <p:cNvGrpSpPr/>
                <p:nvPr/>
              </p:nvGrpSpPr>
              <p:grpSpPr>
                <a:xfrm>
                  <a:off x="1078762" y="3277699"/>
                  <a:ext cx="3488473" cy="1508989"/>
                  <a:chOff x="1053896" y="4336210"/>
                  <a:chExt cx="3488473" cy="1508989"/>
                </a:xfrm>
              </p:grpSpPr>
              <p:sp>
                <p:nvSpPr>
                  <p:cNvPr id="19" name="Text Placeholder 2"/>
                  <p:cNvSpPr txBox="1">
                    <a:spLocks/>
                  </p:cNvSpPr>
                  <p:nvPr/>
                </p:nvSpPr>
                <p:spPr bwMode="auto">
                  <a:xfrm>
                    <a:off x="1474619" y="4899619"/>
                    <a:ext cx="3067750" cy="3637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IT Employee Engagement</a:t>
                    </a:r>
                  </a:p>
                </p:txBody>
              </p:sp>
              <p:grpSp>
                <p:nvGrpSpPr>
                  <p:cNvPr id="7" name="Group 6"/>
                  <p:cNvGrpSpPr/>
                  <p:nvPr/>
                </p:nvGrpSpPr>
                <p:grpSpPr>
                  <a:xfrm>
                    <a:off x="1053896" y="4336210"/>
                    <a:ext cx="3470195" cy="1508989"/>
                    <a:chOff x="1053896" y="4336210"/>
                    <a:chExt cx="3470195" cy="1508989"/>
                  </a:xfrm>
                </p:grpSpPr>
                <p:grpSp>
                  <p:nvGrpSpPr>
                    <p:cNvPr id="13" name="Group 12"/>
                    <p:cNvGrpSpPr/>
                    <p:nvPr/>
                  </p:nvGrpSpPr>
                  <p:grpSpPr>
                    <a:xfrm>
                      <a:off x="1053896" y="4336210"/>
                      <a:ext cx="3470195" cy="955264"/>
                      <a:chOff x="1081669" y="2635503"/>
                      <a:chExt cx="3470195" cy="955264"/>
                    </a:xfrm>
                  </p:grpSpPr>
                  <p:sp>
                    <p:nvSpPr>
                      <p:cNvPr id="14" name="Text Placeholder 2"/>
                      <p:cNvSpPr txBox="1">
                        <a:spLocks/>
                      </p:cNvSpPr>
                      <p:nvPr/>
                    </p:nvSpPr>
                    <p:spPr bwMode="auto">
                      <a:xfrm>
                        <a:off x="1484114" y="2653925"/>
                        <a:ext cx="3067750" cy="3637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Customer Satisfaction</a:t>
                        </a:r>
                        <a:endParaRPr lang="en-CA" sz="1400" b="1" dirty="0"/>
                      </a:p>
                    </p:txBody>
                  </p:sp>
                  <p:sp>
                    <p:nvSpPr>
                      <p:cNvPr id="16" name="Oval 145407"/>
                      <p:cNvSpPr/>
                      <p:nvPr/>
                    </p:nvSpPr>
                    <p:spPr>
                      <a:xfrm>
                        <a:off x="1081669" y="2635503"/>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17" name="Oval 145408"/>
                      <p:cNvSpPr/>
                      <p:nvPr/>
                    </p:nvSpPr>
                    <p:spPr>
                      <a:xfrm>
                        <a:off x="1081669" y="3190173"/>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grpSp>
                <p:sp>
                  <p:nvSpPr>
                    <p:cNvPr id="18" name="Text Placeholder 2"/>
                    <p:cNvSpPr txBox="1">
                      <a:spLocks/>
                    </p:cNvSpPr>
                    <p:nvPr/>
                  </p:nvSpPr>
                  <p:spPr bwMode="auto">
                    <a:xfrm>
                      <a:off x="1454490" y="5444605"/>
                      <a:ext cx="3067750" cy="363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sz="1400" b="1" dirty="0" smtClean="0"/>
                        <a:t>Business Satisfaction with IT</a:t>
                      </a:r>
                      <a:endParaRPr lang="en-CA" sz="1400" b="1" dirty="0"/>
                    </a:p>
                  </p:txBody>
                </p:sp>
                <p:sp>
                  <p:nvSpPr>
                    <p:cNvPr id="20" name="Oval 145408"/>
                    <p:cNvSpPr/>
                    <p:nvPr/>
                  </p:nvSpPr>
                  <p:spPr>
                    <a:xfrm>
                      <a:off x="1053896" y="5444605"/>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grpSp>
            </p:grpSp>
          </p:grpSp>
          <p:sp>
            <p:nvSpPr>
              <p:cNvPr id="21" name="Multiply 20"/>
              <p:cNvSpPr/>
              <p:nvPr/>
            </p:nvSpPr>
            <p:spPr>
              <a:xfrm>
                <a:off x="6560822" y="3867212"/>
                <a:ext cx="305874" cy="270841"/>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dirty="0"/>
              </a:p>
            </p:txBody>
          </p:sp>
        </p:grpSp>
        <p:sp>
          <p:nvSpPr>
            <p:cNvPr id="22" name="Rectangle 21"/>
            <p:cNvSpPr/>
            <p:nvPr/>
          </p:nvSpPr>
          <p:spPr>
            <a:xfrm>
              <a:off x="179017" y="2299751"/>
              <a:ext cx="4252391" cy="2864673"/>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cxnSp>
        <p:nvCxnSpPr>
          <p:cNvPr id="25" name="Elbow Connector 24"/>
          <p:cNvCxnSpPr/>
          <p:nvPr/>
        </p:nvCxnSpPr>
        <p:spPr>
          <a:xfrm>
            <a:off x="4606074" y="3296875"/>
            <a:ext cx="2132541" cy="800647"/>
          </a:xfrm>
          <a:prstGeom prst="bentConnector3">
            <a:avLst/>
          </a:prstGeom>
          <a:ln w="3175">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5065781" y="5449097"/>
            <a:ext cx="3504615" cy="506256"/>
            <a:chOff x="3027629" y="5714304"/>
            <a:chExt cx="3504615" cy="506256"/>
          </a:xfrm>
        </p:grpSpPr>
        <p:sp>
          <p:nvSpPr>
            <p:cNvPr id="32" name="TextBox 3"/>
            <p:cNvSpPr txBox="1"/>
            <p:nvPr/>
          </p:nvSpPr>
          <p:spPr>
            <a:xfrm>
              <a:off x="3027629" y="5714304"/>
              <a:ext cx="3504615" cy="506256"/>
            </a:xfrm>
            <a:prstGeom prst="rect">
              <a:avLst/>
            </a:prstGeom>
            <a:solidFill>
              <a:srgbClr val="264158"/>
            </a:solidFill>
            <a:ln>
              <a:solidFill>
                <a:schemeClr val="accent1"/>
              </a:solidFill>
            </a:ln>
          </p:spPr>
          <p:txBody>
            <a:bodyPr wrap="square" lIns="144000" tIns="144000" rIns="144000" bIns="144000" rtlCol="0">
              <a:spAutoFit/>
            </a:bodyPr>
            <a:lstStyle/>
            <a:p>
              <a:pPr algn="ctr"/>
              <a:r>
                <a:rPr lang="en-CA" sz="1400" b="1" dirty="0" smtClean="0">
                  <a:solidFill>
                    <a:schemeClr val="bg1"/>
                  </a:solidFill>
                </a:rPr>
                <a:t>% Operations vs. % Strategy</a:t>
              </a:r>
              <a:endParaRPr lang="en-CA" sz="1400" b="1" dirty="0">
                <a:solidFill>
                  <a:schemeClr val="bg1"/>
                </a:solidFill>
              </a:endParaRPr>
            </a:p>
          </p:txBody>
        </p:sp>
        <p:cxnSp>
          <p:nvCxnSpPr>
            <p:cNvPr id="33" name="Straight Arrow Connector 32"/>
            <p:cNvCxnSpPr/>
            <p:nvPr/>
          </p:nvCxnSpPr>
          <p:spPr>
            <a:xfrm flipH="1">
              <a:off x="3429656" y="5775151"/>
              <a:ext cx="8546" cy="384561"/>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6133973" y="5773122"/>
              <a:ext cx="1424" cy="369757"/>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37662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US" sz="2400" dirty="0" smtClean="0"/>
              <a:t>Follow the journey of a transformational CIO</a:t>
            </a:r>
            <a:endParaRPr lang="en-US" sz="2400" dirty="0">
              <a:latin typeface="+mj-lt"/>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4" name="TextBox 3"/>
          <p:cNvSpPr txBox="1"/>
          <p:nvPr/>
        </p:nvSpPr>
        <p:spPr>
          <a:xfrm>
            <a:off x="227373" y="2016272"/>
            <a:ext cx="4656763" cy="4293483"/>
          </a:xfrm>
          <a:prstGeom prst="rect">
            <a:avLst/>
          </a:prstGeom>
        </p:spPr>
        <p:txBody>
          <a:bodyPr wrap="square" rtlCol="0">
            <a:spAutoFit/>
          </a:bodyPr>
          <a:lstStyle/>
          <a:p>
            <a:pPr>
              <a:spcAft>
                <a:spcPts val="600"/>
              </a:spcAft>
            </a:pPr>
            <a:r>
              <a:rPr lang="en-US" sz="1200" b="1" dirty="0" smtClean="0">
                <a:solidFill>
                  <a:schemeClr val="bg1"/>
                </a:solidFill>
              </a:rPr>
              <a:t>Cincinnati Public Schools</a:t>
            </a:r>
          </a:p>
          <a:p>
            <a:pPr>
              <a:spcBef>
                <a:spcPts val="600"/>
              </a:spcBef>
              <a:spcAft>
                <a:spcPts val="600"/>
              </a:spcAft>
            </a:pPr>
            <a:r>
              <a:rPr lang="en-US" sz="1200" dirty="0" smtClean="0">
                <a:solidFill>
                  <a:schemeClr val="bg1"/>
                </a:solidFill>
              </a:rPr>
              <a:t>CPS is a school board with 5,000 teachers and staff that is responsible for providing education to over 17,000 students. Historically, the IT department was considered a supporting branch of the organization, focused on providing tools to staff and teachers. Most projects were operational in nature and there was a constant tension on resources: staff benefit vs. student benefit. </a:t>
            </a:r>
          </a:p>
          <a:p>
            <a:pPr>
              <a:spcBef>
                <a:spcPts val="600"/>
              </a:spcBef>
              <a:spcAft>
                <a:spcPts val="600"/>
              </a:spcAft>
            </a:pPr>
            <a:r>
              <a:rPr lang="en-US" sz="1200" b="1" dirty="0" smtClean="0">
                <a:solidFill>
                  <a:schemeClr val="bg1"/>
                </a:solidFill>
              </a:rPr>
              <a:t>Solution</a:t>
            </a:r>
          </a:p>
          <a:p>
            <a:pPr>
              <a:spcAft>
                <a:spcPts val="600"/>
              </a:spcAft>
            </a:pPr>
            <a:r>
              <a:rPr lang="en-US" sz="1200" dirty="0" smtClean="0">
                <a:solidFill>
                  <a:schemeClr val="bg1"/>
                </a:solidFill>
              </a:rPr>
              <a:t>The CIO, Sarah Trimble-Oliver, identified an opportunity to shift the mentality of IT, and in turn, other parts of the organization, to the end customer – students. She also actively sought staff and curriculum partners and created an environment that fosters innovation focused on providing better learning experiences for students.</a:t>
            </a:r>
          </a:p>
          <a:p>
            <a:pPr>
              <a:spcAft>
                <a:spcPts val="600"/>
              </a:spcAft>
            </a:pPr>
            <a:r>
              <a:rPr lang="en-US" sz="1200" b="1" dirty="0" smtClean="0">
                <a:solidFill>
                  <a:schemeClr val="bg1"/>
                </a:solidFill>
              </a:rPr>
              <a:t>Results</a:t>
            </a:r>
          </a:p>
          <a:p>
            <a:pPr>
              <a:spcAft>
                <a:spcPts val="600"/>
              </a:spcAft>
            </a:pPr>
            <a:r>
              <a:rPr lang="en-US" sz="1200" dirty="0" smtClean="0">
                <a:solidFill>
                  <a:schemeClr val="bg1"/>
                </a:solidFill>
              </a:rPr>
              <a:t>Students now benefit from an overhauled way of learning: 1-to-1 devices, distance learning, digital curriculum, and technology integrated in the classrooms. This has led to a higher rate of technology adoption across schools, better student experience, and increased competitiveness and ability to attract students. </a:t>
            </a:r>
            <a:endParaRPr lang="en-US" sz="1200" dirty="0">
              <a:solidFill>
                <a:schemeClr val="bg1"/>
              </a:solidFill>
            </a:endParaRPr>
          </a:p>
        </p:txBody>
      </p:sp>
      <p:sp>
        <p:nvSpPr>
          <p:cNvPr id="5" name="TextBox 4"/>
          <p:cNvSpPr txBox="1"/>
          <p:nvPr/>
        </p:nvSpPr>
        <p:spPr>
          <a:xfrm>
            <a:off x="5608320" y="2180672"/>
            <a:ext cx="2913888" cy="307777"/>
          </a:xfrm>
          <a:prstGeom prst="rect">
            <a:avLst/>
          </a:prstGeom>
          <a:ln>
            <a:solidFill>
              <a:schemeClr val="accent1"/>
            </a:solidFill>
          </a:ln>
        </p:spPr>
        <p:txBody>
          <a:bodyPr wrap="square" rtlCol="0">
            <a:spAutoFit/>
          </a:bodyPr>
          <a:lstStyle/>
          <a:p>
            <a:pPr algn="ctr"/>
            <a:r>
              <a:rPr lang="en-US" sz="1400" b="1" dirty="0" smtClean="0">
                <a:solidFill>
                  <a:schemeClr val="accent1"/>
                </a:solidFill>
              </a:rPr>
              <a:t>Sarah Trimble-Oliver’s Journey</a:t>
            </a:r>
            <a:endParaRPr lang="en-US" sz="1400" b="1" dirty="0">
              <a:solidFill>
                <a:schemeClr val="accent1"/>
              </a:solidFill>
            </a:endParaRP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Education</a:t>
              </a:r>
            </a:p>
            <a:p>
              <a:r>
                <a:rPr lang="en-CA" b="0" i="1" dirty="0" smtClean="0"/>
                <a:t>Info-Tech Research Group</a:t>
              </a:r>
            </a:p>
          </p:txBody>
        </p:sp>
      </p:grpSp>
      <p:sp>
        <p:nvSpPr>
          <p:cNvPr id="23" name="Rectangle 22"/>
          <p:cNvSpPr/>
          <p:nvPr/>
        </p:nvSpPr>
        <p:spPr>
          <a:xfrm>
            <a:off x="5741581" y="2702442"/>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Created a customer-centric vision</a:t>
            </a:r>
            <a:endParaRPr lang="en-US" sz="1100" b="1" dirty="0"/>
          </a:p>
        </p:txBody>
      </p:sp>
      <p:sp>
        <p:nvSpPr>
          <p:cNvPr id="24" name="Rectangle 23"/>
          <p:cNvSpPr/>
          <p:nvPr/>
        </p:nvSpPr>
        <p:spPr>
          <a:xfrm>
            <a:off x="5741581" y="3388608"/>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Built business partnerships</a:t>
            </a:r>
            <a:endParaRPr lang="en-US" sz="1100" b="1" dirty="0"/>
          </a:p>
        </p:txBody>
      </p:sp>
      <p:sp>
        <p:nvSpPr>
          <p:cNvPr id="25" name="Rectangle 24"/>
          <p:cNvSpPr/>
          <p:nvPr/>
        </p:nvSpPr>
        <p:spPr>
          <a:xfrm>
            <a:off x="5741581" y="4074774"/>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Established the capability to lead business change</a:t>
            </a:r>
            <a:endParaRPr lang="en-US" sz="1100" b="1" dirty="0"/>
          </a:p>
        </p:txBody>
      </p:sp>
      <p:sp>
        <p:nvSpPr>
          <p:cNvPr id="26" name="Rectangle 25"/>
          <p:cNvSpPr/>
          <p:nvPr/>
        </p:nvSpPr>
        <p:spPr>
          <a:xfrm>
            <a:off x="5741581" y="4760940"/>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Adopted a leadership style focused on achieving the new vision</a:t>
            </a:r>
            <a:endParaRPr lang="en-US" sz="1100" b="1" dirty="0"/>
          </a:p>
        </p:txBody>
      </p:sp>
      <p:sp>
        <p:nvSpPr>
          <p:cNvPr id="27" name="Rectangle 26"/>
          <p:cNvSpPr/>
          <p:nvPr/>
        </p:nvSpPr>
        <p:spPr>
          <a:xfrm>
            <a:off x="5741581" y="5447106"/>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Created a system for continuous improvement and innovation</a:t>
            </a:r>
            <a:endParaRPr lang="en-US" sz="1100" b="1" dirty="0"/>
          </a:p>
        </p:txBody>
      </p:sp>
      <p:cxnSp>
        <p:nvCxnSpPr>
          <p:cNvPr id="29" name="Straight Arrow Connector 28"/>
          <p:cNvCxnSpPr>
            <a:stCxn id="23" idx="2"/>
            <a:endCxn id="24" idx="0"/>
          </p:cNvCxnSpPr>
          <p:nvPr/>
        </p:nvCxnSpPr>
        <p:spPr>
          <a:xfrm>
            <a:off x="7081284" y="3095847"/>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2"/>
            <a:endCxn id="25" idx="0"/>
          </p:cNvCxnSpPr>
          <p:nvPr/>
        </p:nvCxnSpPr>
        <p:spPr>
          <a:xfrm>
            <a:off x="7081284" y="3782013"/>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5" idx="2"/>
            <a:endCxn id="26" idx="0"/>
          </p:cNvCxnSpPr>
          <p:nvPr/>
        </p:nvCxnSpPr>
        <p:spPr>
          <a:xfrm>
            <a:off x="7081284" y="4468179"/>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6" idx="2"/>
            <a:endCxn id="27" idx="0"/>
          </p:cNvCxnSpPr>
          <p:nvPr/>
        </p:nvCxnSpPr>
        <p:spPr>
          <a:xfrm>
            <a:off x="7081284" y="5154345"/>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028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2" name="Title 1"/>
          <p:cNvSpPr>
            <a:spLocks noGrp="1"/>
          </p:cNvSpPr>
          <p:nvPr>
            <p:ph type="title"/>
          </p:nvPr>
        </p:nvSpPr>
        <p:spPr/>
        <p:txBody>
          <a:bodyPr/>
          <a:lstStyle/>
          <a:p>
            <a:pPr lvl="0">
              <a:lnSpc>
                <a:spcPts val="2600"/>
              </a:lnSpc>
              <a:defRPr/>
            </a:pPr>
            <a:r>
              <a:rPr lang="en-US" dirty="0" smtClean="0">
                <a:latin typeface="Arial" panose="020B0604020202020204" pitchFamily="34" charset="0"/>
                <a:cs typeface="Arial" panose="020B0604020202020204" pitchFamily="34" charset="0"/>
              </a:rPr>
              <a:t>Info-Tech offers various levels of support to best suit your needs</a:t>
            </a:r>
            <a:endParaRPr lang="en-US" dirty="0">
              <a:latin typeface="Arial" panose="020B0604020202020204" pitchFamily="34" charset="0"/>
              <a:cs typeface="Arial" panose="020B0604020202020204" pitchFamily="34" charset="0"/>
            </a:endParaRPr>
          </a:p>
        </p:txBody>
      </p:sp>
      <p:sp>
        <p:nvSpPr>
          <p:cNvPr id="26" name="Rectangle 25"/>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27" name="Rectangle 26"/>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88286493"/>
              </p:ext>
            </p:extLst>
          </p:nvPr>
        </p:nvGraphicFramePr>
        <p:xfrm>
          <a:off x="975984" y="1589010"/>
          <a:ext cx="7006713" cy="4896338"/>
        </p:xfrm>
        <a:graphic>
          <a:graphicData uri="http://schemas.openxmlformats.org/drawingml/2006/table">
            <a:tbl>
              <a:tblPr firstRow="1" bandRow="1">
                <a:tableStyleId>{5C22544A-7EE6-4342-B048-85BDC9FD1C3A}</a:tableStyleId>
              </a:tblPr>
              <a:tblGrid>
                <a:gridCol w="1192707"/>
                <a:gridCol w="1938002"/>
                <a:gridCol w="1938002"/>
                <a:gridCol w="1938002"/>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Collect the necessary data.</a:t>
                      </a:r>
                      <a:endParaRPr lang="en-CA" sz="400" b="0" dirty="0" smtClean="0">
                        <a:solidFill>
                          <a:schemeClr val="tx1"/>
                        </a:solidFill>
                      </a:endParaRPr>
                    </a:p>
                    <a:p>
                      <a:pPr>
                        <a:spcAft>
                          <a:spcPts val="600"/>
                        </a:spcAft>
                      </a:pPr>
                      <a:r>
                        <a:rPr lang="en-CA" sz="1000" dirty="0" smtClean="0">
                          <a:solidFill>
                            <a:schemeClr val="tx1"/>
                          </a:solidFill>
                        </a:rPr>
                        <a:t>1.2 Conduct a leadership</a:t>
                      </a:r>
                      <a:r>
                        <a:rPr lang="en-CA" sz="1000" baseline="0" dirty="0" smtClean="0">
                          <a:solidFill>
                            <a:schemeClr val="tx1"/>
                          </a:solidFill>
                        </a:rPr>
                        <a:t> </a:t>
                      </a:r>
                      <a:r>
                        <a:rPr lang="en-CA" sz="1000" dirty="0" smtClean="0">
                          <a:solidFill>
                            <a:schemeClr val="tx1"/>
                          </a:solidFill>
                        </a:rPr>
                        <a:t>self-assessment.</a:t>
                      </a:r>
                    </a:p>
                    <a:p>
                      <a:pPr>
                        <a:spcAft>
                          <a:spcPts val="600"/>
                        </a:spcAft>
                      </a:pPr>
                      <a:r>
                        <a:rPr lang="en-CA" sz="1000" dirty="0" smtClean="0">
                          <a:solidFill>
                            <a:schemeClr val="tx1"/>
                          </a:solidFill>
                        </a:rPr>
                        <a:t>1.3</a:t>
                      </a:r>
                      <a:r>
                        <a:rPr lang="en-CA" sz="1000" baseline="0" dirty="0" smtClean="0">
                          <a:solidFill>
                            <a:schemeClr val="tx1"/>
                          </a:solidFill>
                        </a:rPr>
                        <a:t> Establish your transformational CIO mandate.</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Evaluate and prioritize potential partners.</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Create a plan to establish business partnerships.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Assess</a:t>
                      </a:r>
                      <a:r>
                        <a:rPr lang="en-CA" sz="1000" baseline="0" dirty="0" smtClean="0">
                          <a:solidFill>
                            <a:schemeClr val="tx1"/>
                          </a:solidFill>
                        </a:rPr>
                        <a:t> transformational capabilities.</a:t>
                      </a:r>
                    </a:p>
                    <a:p>
                      <a:pPr>
                        <a:spcAft>
                          <a:spcPts val="600"/>
                        </a:spcAft>
                      </a:pPr>
                      <a:r>
                        <a:rPr lang="en-CA" sz="1000" baseline="0" dirty="0" smtClean="0">
                          <a:solidFill>
                            <a:schemeClr val="tx1"/>
                          </a:solidFill>
                        </a:rPr>
                        <a:t>3.2 Plan to address maturity gaps.</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Identify data collection techniques.</a:t>
                      </a:r>
                    </a:p>
                    <a:p>
                      <a:pPr marL="228600" indent="-228600">
                        <a:spcAft>
                          <a:spcPts val="600"/>
                        </a:spcAft>
                        <a:buSzPct val="150000"/>
                        <a:buBlip>
                          <a:blip r:embed="rId3"/>
                        </a:buBlip>
                      </a:pPr>
                      <a:r>
                        <a:rPr lang="en-CA" sz="1000" b="0" dirty="0" smtClean="0">
                          <a:cs typeface="Open Sans"/>
                        </a:rPr>
                        <a:t>Validate your decision to proceed.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Identify and prioritize potential partners.</a:t>
                      </a:r>
                    </a:p>
                    <a:p>
                      <a:pPr marL="228600" indent="-228600">
                        <a:spcAft>
                          <a:spcPts val="600"/>
                        </a:spcAft>
                        <a:buSzPct val="150000"/>
                        <a:buBlip>
                          <a:blip r:embed="rId3"/>
                        </a:buBlip>
                      </a:pPr>
                      <a:r>
                        <a:rPr lang="en-CA" sz="1000" b="0" dirty="0" smtClean="0">
                          <a:cs typeface="Open Sans"/>
                        </a:rPr>
                        <a:t>Create a plan to establish partnerships.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Define and assess capabilities.</a:t>
                      </a:r>
                    </a:p>
                    <a:p>
                      <a:pPr marL="228600" indent="-228600">
                        <a:spcAft>
                          <a:spcPts val="600"/>
                        </a:spcAft>
                        <a:buSzPct val="150000"/>
                        <a:buBlip>
                          <a:blip r:embed="rId3"/>
                        </a:buBlip>
                      </a:pPr>
                      <a:r>
                        <a:rPr lang="en-CA" sz="1000" b="0" dirty="0" smtClean="0">
                          <a:cs typeface="Open Sans"/>
                        </a:rPr>
                        <a:t>Address maturity gaps.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Determine readiness to become a transformational</a:t>
                      </a:r>
                      <a:r>
                        <a:rPr lang="en-CA" sz="1000" baseline="0" dirty="0" smtClean="0"/>
                        <a:t> CIO</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Build business partnerships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Establish IT’s ability to transform</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dirty="0" smtClean="0"/>
                        <a:t>Decision</a:t>
                      </a:r>
                      <a:r>
                        <a:rPr lang="en-CA" sz="1000" baseline="0" dirty="0" smtClean="0"/>
                        <a:t> to undertake the role evolution.</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Results:</a:t>
                      </a:r>
                    </a:p>
                    <a:p>
                      <a:pPr marL="171450" indent="-171450">
                        <a:buFont typeface="Arial" panose="020B0604020202020204" pitchFamily="34" charset="0"/>
                        <a:buChar char="•"/>
                      </a:pPr>
                      <a:r>
                        <a:rPr lang="en-CA" sz="1000" dirty="0" smtClean="0"/>
                        <a:t>Plan</a:t>
                      </a:r>
                      <a:r>
                        <a:rPr lang="en-CA" sz="1000" baseline="0" dirty="0" smtClean="0"/>
                        <a:t> to establish business partnerships.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Results:</a:t>
                      </a:r>
                    </a:p>
                    <a:p>
                      <a:pPr marL="171450" indent="-171450">
                        <a:buFont typeface="Arial" panose="020B0604020202020204" pitchFamily="34" charset="0"/>
                        <a:buChar char="•"/>
                      </a:pPr>
                      <a:r>
                        <a:rPr lang="en-CA" sz="1000" dirty="0" smtClean="0"/>
                        <a:t>Capability assessment and plan</a:t>
                      </a:r>
                      <a:r>
                        <a:rPr lang="en-CA" sz="1000" baseline="0" dirty="0" smtClean="0"/>
                        <a:t> to address gaps.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059983" y="3482880"/>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000056" y="1751239"/>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1171240" y="4912502"/>
            <a:ext cx="752006" cy="483279"/>
          </a:xfrm>
          <a:prstGeom prst="rect">
            <a:avLst/>
          </a:prstGeom>
          <a:effectLst/>
        </p:spPr>
      </p:pic>
      <p:sp>
        <p:nvSpPr>
          <p:cNvPr id="29" name="Chevron 28"/>
          <p:cNvSpPr/>
          <p:nvPr/>
        </p:nvSpPr>
        <p:spPr>
          <a:xfrm>
            <a:off x="2173789" y="113577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FFFFFF"/>
                </a:solidFill>
              </a:rPr>
              <a:t>Are you ready to lead transformation?</a:t>
            </a:r>
            <a:endParaRPr lang="en-US" sz="1150" b="1" dirty="0">
              <a:solidFill>
                <a:srgbClr val="FFFFFF"/>
              </a:solidFill>
            </a:endParaRPr>
          </a:p>
        </p:txBody>
      </p:sp>
      <p:sp>
        <p:nvSpPr>
          <p:cNvPr id="39" name="Chevron 38"/>
          <p:cNvSpPr/>
          <p:nvPr/>
        </p:nvSpPr>
        <p:spPr>
          <a:xfrm>
            <a:off x="4112317" y="11357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FFFFFF"/>
                </a:solidFill>
              </a:rPr>
              <a:t>Build business partnerships</a:t>
            </a:r>
            <a:endParaRPr lang="en-US" sz="1150" b="1" dirty="0">
              <a:solidFill>
                <a:srgbClr val="FFFFFF"/>
              </a:solidFill>
            </a:endParaRPr>
          </a:p>
        </p:txBody>
      </p:sp>
      <p:sp>
        <p:nvSpPr>
          <p:cNvPr id="40" name="Chevron 39"/>
          <p:cNvSpPr/>
          <p:nvPr/>
        </p:nvSpPr>
        <p:spPr>
          <a:xfrm>
            <a:off x="6050845" y="1135776"/>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ctr"/>
          <a:lstStyle/>
          <a:p>
            <a:pPr algn="ctr"/>
            <a:r>
              <a:rPr lang="en-US" sz="1100" b="1" dirty="0" smtClean="0">
                <a:solidFill>
                  <a:srgbClr val="FFFFFF"/>
                </a:solidFill>
              </a:rPr>
              <a:t>Develop the capability to transform</a:t>
            </a:r>
            <a:endParaRPr lang="en-US" sz="1150" b="1" dirty="0">
              <a:solidFill>
                <a:srgbClr val="FFFFFF"/>
              </a:solidFill>
            </a:endParaRPr>
          </a:p>
        </p:txBody>
      </p:sp>
      <p:sp>
        <p:nvSpPr>
          <p:cNvPr id="4" name="Title 3"/>
          <p:cNvSpPr>
            <a:spLocks noGrp="1"/>
          </p:cNvSpPr>
          <p:nvPr>
            <p:ph type="title"/>
          </p:nvPr>
        </p:nvSpPr>
        <p:spPr>
          <a:xfrm>
            <a:off x="249278" y="243510"/>
            <a:ext cx="8620125" cy="877887"/>
          </a:xfrm>
        </p:spPr>
        <p:txBody>
          <a:bodyPr/>
          <a:lstStyle/>
          <a:p>
            <a:r>
              <a:rPr lang="en-US" dirty="0"/>
              <a:t>Become a </a:t>
            </a:r>
            <a:r>
              <a:rPr lang="en-US" dirty="0" smtClean="0"/>
              <a:t>Transformational CIO </a:t>
            </a:r>
            <a:r>
              <a:rPr lang="en-US" dirty="0"/>
              <a:t>– blueprint overview</a:t>
            </a:r>
          </a:p>
        </p:txBody>
      </p:sp>
    </p:spTree>
    <p:extLst>
      <p:ext uri="{BB962C8B-B14F-4D97-AF65-F5344CB8AC3E}">
        <p14:creationId xmlns:p14="http://schemas.microsoft.com/office/powerpoint/2010/main" val="2482545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19842112"/>
              </p:ext>
            </p:extLst>
          </p:nvPr>
        </p:nvGraphicFramePr>
        <p:xfrm>
          <a:off x="975984" y="1589010"/>
          <a:ext cx="7006713" cy="4710164"/>
        </p:xfrm>
        <a:graphic>
          <a:graphicData uri="http://schemas.openxmlformats.org/drawingml/2006/table">
            <a:tbl>
              <a:tblPr firstRow="1" bandRow="1">
                <a:tableStyleId>{5C22544A-7EE6-4342-B048-85BDC9FD1C3A}</a:tableStyleId>
              </a:tblPr>
              <a:tblGrid>
                <a:gridCol w="1192707"/>
                <a:gridCol w="1938002"/>
                <a:gridCol w="1938002"/>
                <a:gridCol w="1938002"/>
              </a:tblGrid>
              <a:tr h="1421227">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4.1 Identify the value streams that support your organization’s key goals.</a:t>
                      </a:r>
                    </a:p>
                    <a:p>
                      <a:pPr>
                        <a:spcAft>
                          <a:spcPts val="600"/>
                        </a:spcAft>
                      </a:pPr>
                      <a:r>
                        <a:rPr lang="en-CA" sz="1000" dirty="0" smtClean="0">
                          <a:solidFill>
                            <a:schemeClr val="tx1"/>
                          </a:solidFill>
                        </a:rPr>
                        <a:t>4.2 </a:t>
                      </a:r>
                      <a:r>
                        <a:rPr lang="en-GB" sz="1000" dirty="0" smtClean="0">
                          <a:solidFill>
                            <a:schemeClr val="tx2"/>
                          </a:solidFill>
                        </a:rPr>
                        <a:t>Map the capabilities that enable customer value creation.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5.1 Spread skill discovery throughout the IT department.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5.2 Model the office of the CIO to distribute IT leadership responsibilities and enable transformation.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6.0</a:t>
                      </a:r>
                      <a:r>
                        <a:rPr lang="en-CA" sz="1000" baseline="0" dirty="0" smtClean="0">
                          <a:solidFill>
                            <a:schemeClr val="tx1"/>
                          </a:solidFill>
                        </a:rPr>
                        <a:t> Build a dashboard to help you track transformation success.</a:t>
                      </a:r>
                    </a:p>
                    <a:p>
                      <a:pPr>
                        <a:spcAft>
                          <a:spcPts val="600"/>
                        </a:spcAft>
                      </a:pP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cs typeface="Open Sans"/>
                        </a:rPr>
                        <a:t>Discuss the ways in which your organization creates value for customers.</a:t>
                      </a:r>
                    </a:p>
                    <a:p>
                      <a:pPr marL="228600" indent="-228600">
                        <a:spcAft>
                          <a:spcPts val="600"/>
                        </a:spcAft>
                        <a:buSzPct val="150000"/>
                        <a:buBlip>
                          <a:blip r:embed="rId3"/>
                        </a:buBlip>
                      </a:pPr>
                      <a:r>
                        <a:rPr lang="en-CA" sz="1000" b="0" dirty="0" smtClean="0">
                          <a:cs typeface="Open Sans"/>
                        </a:rPr>
                        <a:t>Outline the different value streams and select one to focus 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Review how the IT department is progressing in terms of skill discovery.</a:t>
                      </a:r>
                    </a:p>
                    <a:p>
                      <a:pPr marL="228600" indent="-228600">
                        <a:spcAft>
                          <a:spcPts val="600"/>
                        </a:spcAft>
                        <a:buSzPct val="150000"/>
                        <a:buBlip>
                          <a:blip r:embed="rId3"/>
                        </a:buBlip>
                      </a:pPr>
                      <a:r>
                        <a:rPr lang="en-CA" sz="1000" b="0" dirty="0" smtClean="0">
                          <a:cs typeface="Open Sans"/>
                        </a:rPr>
                        <a:t>Discuss best practices to creating/modeling the office of the CIO function.</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Open Sans"/>
                        </a:rPr>
                        <a:t>Discuss the ways your organization is currently tracking, or could be tracking, the key transformation metrics.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24841">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4</a:t>
                      </a:r>
                      <a:r>
                        <a:rPr lang="en-CA" sz="1000" b="1" dirty="0" smtClean="0"/>
                        <a:t>:</a:t>
                      </a:r>
                    </a:p>
                    <a:p>
                      <a:pPr marL="0" indent="0">
                        <a:buFont typeface="Arial" panose="020B0604020202020204" pitchFamily="34" charset="0"/>
                        <a:buNone/>
                      </a:pPr>
                      <a:r>
                        <a:rPr lang="en-CA" sz="1000" dirty="0" smtClean="0"/>
                        <a:t>Shift IT’s focus to the customer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5</a:t>
                      </a:r>
                      <a:r>
                        <a:rPr lang="en-CA" sz="1000" b="1" dirty="0" smtClean="0"/>
                        <a:t>:</a:t>
                      </a:r>
                    </a:p>
                    <a:p>
                      <a:pPr marL="0" indent="0">
                        <a:buFont typeface="Arial" panose="020B0604020202020204" pitchFamily="34" charset="0"/>
                        <a:buNone/>
                      </a:pPr>
                      <a:r>
                        <a:rPr lang="en-CA" sz="1000" dirty="0" smtClean="0"/>
                        <a:t>Transformation leadership and sustaining the capability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6</a:t>
                      </a:r>
                      <a:r>
                        <a:rPr lang="en-CA" sz="1000" b="1" dirty="0" smtClean="0"/>
                        <a:t>:</a:t>
                      </a:r>
                    </a:p>
                    <a:p>
                      <a:pPr marL="0" indent="0">
                        <a:buFont typeface="Arial" panose="020B0604020202020204" pitchFamily="34" charset="0"/>
                        <a:buNone/>
                      </a:pPr>
                      <a:r>
                        <a:rPr lang="en-CA" sz="1000" dirty="0" smtClean="0"/>
                        <a:t>Transformation leadership and sustaining the capability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4 Results:</a:t>
                      </a:r>
                    </a:p>
                    <a:p>
                      <a:pPr marL="171450" indent="-171450">
                        <a:buFont typeface="Arial" panose="020B0604020202020204" pitchFamily="34" charset="0"/>
                        <a:buChar char="•"/>
                      </a:pPr>
                      <a:r>
                        <a:rPr lang="en-CA" sz="1000" dirty="0" smtClean="0"/>
                        <a:t>Value Stream</a:t>
                      </a:r>
                      <a:r>
                        <a:rPr lang="en-CA" sz="1000" baseline="0" dirty="0" smtClean="0"/>
                        <a:t> Map</a:t>
                      </a:r>
                    </a:p>
                    <a:p>
                      <a:pPr marL="171450" indent="-171450">
                        <a:buFont typeface="Arial" panose="020B0604020202020204" pitchFamily="34" charset="0"/>
                        <a:buChar char="•"/>
                      </a:pPr>
                      <a:r>
                        <a:rPr lang="en-CA" sz="1000" baseline="0" dirty="0" smtClean="0"/>
                        <a:t>Business Capability Map</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5 Results:</a:t>
                      </a:r>
                    </a:p>
                    <a:p>
                      <a:pPr marL="171450" indent="-171450">
                        <a:buFont typeface="Arial" panose="020B0604020202020204" pitchFamily="34" charset="0"/>
                        <a:buChar char="•"/>
                      </a:pPr>
                      <a:r>
                        <a:rPr lang="en-CA" sz="1000" dirty="0" smtClean="0"/>
                        <a:t>A</a:t>
                      </a:r>
                      <a:r>
                        <a:rPr lang="en-CA" sz="1000" baseline="0" dirty="0" smtClean="0"/>
                        <a:t> model for the office of the CIO</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6 Results:</a:t>
                      </a:r>
                    </a:p>
                    <a:p>
                      <a:pPr marL="171450" indent="-171450">
                        <a:buFont typeface="Arial" panose="020B0604020202020204" pitchFamily="34" charset="0"/>
                        <a:buChar char="•"/>
                      </a:pPr>
                      <a:r>
                        <a:rPr lang="en-CA" sz="1000" dirty="0" smtClean="0"/>
                        <a:t>A</a:t>
                      </a:r>
                      <a:r>
                        <a:rPr lang="en-CA" sz="1000" baseline="0" dirty="0" smtClean="0"/>
                        <a:t> dashboard to track transformation success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059983" y="3482880"/>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000056" y="1751239"/>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1171240" y="4694017"/>
            <a:ext cx="752006" cy="483279"/>
          </a:xfrm>
          <a:prstGeom prst="rect">
            <a:avLst/>
          </a:prstGeom>
          <a:effectLst/>
        </p:spPr>
      </p:pic>
      <p:sp>
        <p:nvSpPr>
          <p:cNvPr id="29" name="Chevron 28"/>
          <p:cNvSpPr/>
          <p:nvPr/>
        </p:nvSpPr>
        <p:spPr>
          <a:xfrm>
            <a:off x="2173789" y="1135778"/>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Shift IT’s focus to the customer</a:t>
            </a:r>
            <a:endParaRPr lang="en-US" sz="1200" b="1" dirty="0"/>
          </a:p>
        </p:txBody>
      </p:sp>
      <p:sp>
        <p:nvSpPr>
          <p:cNvPr id="39" name="Chevron 38"/>
          <p:cNvSpPr/>
          <p:nvPr/>
        </p:nvSpPr>
        <p:spPr>
          <a:xfrm>
            <a:off x="4112317" y="1135777"/>
            <a:ext cx="2074686"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Transformational leadership</a:t>
            </a:r>
            <a:endParaRPr lang="en-US" sz="1200" b="1" dirty="0"/>
          </a:p>
        </p:txBody>
      </p:sp>
      <p:sp>
        <p:nvSpPr>
          <p:cNvPr id="40" name="Chevron 39"/>
          <p:cNvSpPr/>
          <p:nvPr/>
        </p:nvSpPr>
        <p:spPr>
          <a:xfrm>
            <a:off x="6050845" y="1135776"/>
            <a:ext cx="214181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b="1" dirty="0">
                <a:solidFill>
                  <a:srgbClr val="FFFFFF"/>
                </a:solidFill>
              </a:rPr>
              <a:t>Sustain the transformation </a:t>
            </a:r>
            <a:r>
              <a:rPr lang="en-US" sz="1100" b="1" dirty="0" smtClean="0">
                <a:solidFill>
                  <a:srgbClr val="FFFFFF"/>
                </a:solidFill>
              </a:rPr>
              <a:t>capability</a:t>
            </a:r>
            <a:endParaRPr lang="en-US" sz="1150" b="1" dirty="0">
              <a:solidFill>
                <a:srgbClr val="FFFFFF"/>
              </a:solidFill>
            </a:endParaRPr>
          </a:p>
        </p:txBody>
      </p:sp>
      <p:sp>
        <p:nvSpPr>
          <p:cNvPr id="4" name="Title 3"/>
          <p:cNvSpPr>
            <a:spLocks noGrp="1"/>
          </p:cNvSpPr>
          <p:nvPr>
            <p:ph type="title"/>
          </p:nvPr>
        </p:nvSpPr>
        <p:spPr>
          <a:xfrm>
            <a:off x="249278" y="243510"/>
            <a:ext cx="8620125" cy="877887"/>
          </a:xfrm>
        </p:spPr>
        <p:txBody>
          <a:bodyPr/>
          <a:lstStyle/>
          <a:p>
            <a:r>
              <a:rPr lang="en-US" dirty="0" smtClean="0"/>
              <a:t>Become a Transformational CIO – blueprint overview continued</a:t>
            </a:r>
            <a:endParaRPr lang="en-US" dirty="0"/>
          </a:p>
        </p:txBody>
      </p:sp>
    </p:spTree>
    <p:extLst>
      <p:ext uri="{BB962C8B-B14F-4D97-AF65-F5344CB8AC3E}">
        <p14:creationId xmlns:p14="http://schemas.microsoft.com/office/powerpoint/2010/main" val="3052856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5" name="Table 2"/>
          <p:cNvGraphicFramePr>
            <a:graphicFrameLocks noGrp="1"/>
          </p:cNvGraphicFramePr>
          <p:nvPr>
            <p:extLst>
              <p:ext uri="{D42A27DB-BD31-4B8C-83A1-F6EECF244321}">
                <p14:modId xmlns:p14="http://schemas.microsoft.com/office/powerpoint/2010/main" val="1253895722"/>
              </p:ext>
            </p:extLst>
          </p:nvPr>
        </p:nvGraphicFramePr>
        <p:xfrm>
          <a:off x="251519" y="1677686"/>
          <a:ext cx="8625781" cy="4594405"/>
        </p:xfrm>
        <a:graphic>
          <a:graphicData uri="http://schemas.openxmlformats.org/drawingml/2006/table">
            <a:tbl>
              <a:tblPr firstRow="1" bandRow="1">
                <a:tableStyleId>{5C22544A-7EE6-4342-B048-85BDC9FD1C3A}</a:tableStyleId>
              </a:tblPr>
              <a:tblGrid>
                <a:gridCol w="325131"/>
                <a:gridCol w="1660130"/>
                <a:gridCol w="1660130"/>
                <a:gridCol w="1660130"/>
                <a:gridCol w="1660130"/>
                <a:gridCol w="1660130"/>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Preparation</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CA" sz="1000" b="1" dirty="0" smtClean="0"/>
                        <a:t>Determine readiness to become a transformational</a:t>
                      </a:r>
                      <a:r>
                        <a:rPr lang="en-CA" sz="1000" b="1" baseline="0" dirty="0" smtClean="0"/>
                        <a:t> CIO</a:t>
                      </a:r>
                      <a:endParaRPr lang="en-CA" sz="1000" b="1" baseline="0" dirty="0" smtClean="0">
                        <a:solidFill>
                          <a:schemeClr val="tx1"/>
                        </a:solidFill>
                      </a:endParaRPr>
                    </a:p>
                    <a:p>
                      <a:pPr marL="216000" indent="-457200">
                        <a:spcAft>
                          <a:spcPts val="0"/>
                        </a:spcAft>
                      </a:pPr>
                      <a:r>
                        <a:rPr lang="en-CA" sz="1000" b="1" dirty="0" smtClean="0">
                          <a:solidFill>
                            <a:schemeClr val="tx1"/>
                          </a:solidFill>
                        </a:rPr>
                        <a:t>1.1</a:t>
                      </a:r>
                      <a:r>
                        <a:rPr lang="en-CA" sz="1000" b="0" dirty="0" smtClean="0">
                          <a:solidFill>
                            <a:schemeClr val="tx1"/>
                          </a:solidFill>
                        </a:rPr>
                        <a:t> Select </a:t>
                      </a:r>
                      <a:r>
                        <a:rPr lang="en-CA" sz="1000" b="0" baseline="0" dirty="0" smtClean="0">
                          <a:solidFill>
                            <a:schemeClr val="tx1"/>
                          </a:solidFill>
                        </a:rPr>
                        <a:t>data collection techniques.</a:t>
                      </a:r>
                    </a:p>
                    <a:p>
                      <a:pPr marL="216000" indent="-457200">
                        <a:spcAft>
                          <a:spcPts val="0"/>
                        </a:spcAft>
                      </a:pPr>
                      <a:r>
                        <a:rPr lang="en-CA" sz="1000" b="1" dirty="0" smtClean="0">
                          <a:solidFill>
                            <a:schemeClr val="tx1"/>
                          </a:solidFill>
                        </a:rPr>
                        <a:t>1.2</a:t>
                      </a:r>
                      <a:r>
                        <a:rPr lang="en-CA" sz="1000" b="0" dirty="0" smtClean="0">
                          <a:solidFill>
                            <a:schemeClr val="tx1"/>
                          </a:solidFill>
                        </a:rPr>
                        <a:t> Conduct</a:t>
                      </a:r>
                      <a:r>
                        <a:rPr lang="en-CA" sz="1000" b="0" baseline="0" dirty="0" smtClean="0">
                          <a:solidFill>
                            <a:schemeClr val="tx1"/>
                          </a:solidFill>
                        </a:rPr>
                        <a:t> diagnostic programs.</a:t>
                      </a:r>
                    </a:p>
                    <a:p>
                      <a:pPr marL="216000" indent="-457200">
                        <a:spcAft>
                          <a:spcPts val="0"/>
                        </a:spcAft>
                      </a:pPr>
                      <a:r>
                        <a:rPr lang="en-CA" sz="1000" b="1" dirty="0" smtClean="0">
                          <a:solidFill>
                            <a:schemeClr val="tx1"/>
                          </a:solidFill>
                        </a:rPr>
                        <a:t>1.3</a:t>
                      </a:r>
                      <a:r>
                        <a:rPr lang="en-CA" sz="1000" b="0" dirty="0" smtClean="0">
                          <a:solidFill>
                            <a:schemeClr val="tx1"/>
                          </a:solidFill>
                        </a:rPr>
                        <a:t> Review</a:t>
                      </a:r>
                      <a:r>
                        <a:rPr lang="en-CA" sz="1000" b="0" baseline="0" dirty="0" smtClean="0">
                          <a:solidFill>
                            <a:schemeClr val="tx1"/>
                          </a:solidFill>
                        </a:rPr>
                        <a:t> results and define readiness.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Build business partnerships</a:t>
                      </a:r>
                      <a:endParaRPr lang="en-CA" sz="1000" b="1" baseline="0" dirty="0" smtClean="0">
                        <a:solidFill>
                          <a:schemeClr val="tx1"/>
                        </a:solidFill>
                      </a:endParaRPr>
                    </a:p>
                    <a:p>
                      <a:pPr marL="216000" indent="-457200">
                        <a:spcAft>
                          <a:spcPts val="0"/>
                        </a:spcAft>
                      </a:pPr>
                      <a:r>
                        <a:rPr lang="en-CA" sz="1000" b="1" dirty="0" smtClean="0">
                          <a:solidFill>
                            <a:schemeClr val="tx1"/>
                          </a:solidFill>
                        </a:rPr>
                        <a:t>2.1</a:t>
                      </a:r>
                      <a:r>
                        <a:rPr lang="en-CA" sz="1000" b="0" dirty="0" smtClean="0">
                          <a:solidFill>
                            <a:schemeClr val="tx1"/>
                          </a:solidFill>
                        </a:rPr>
                        <a:t> Identify potential</a:t>
                      </a:r>
                      <a:r>
                        <a:rPr lang="en-CA" sz="1000" b="0" baseline="0" dirty="0" smtClean="0">
                          <a:solidFill>
                            <a:schemeClr val="tx1"/>
                          </a:solidFill>
                        </a:rPr>
                        <a:t> business partners.</a:t>
                      </a:r>
                    </a:p>
                    <a:p>
                      <a:pPr marL="216000" indent="-457200">
                        <a:spcAft>
                          <a:spcPts val="0"/>
                        </a:spcAft>
                      </a:pPr>
                      <a:r>
                        <a:rPr lang="en-CA" sz="1000" b="1" dirty="0" smtClean="0">
                          <a:solidFill>
                            <a:schemeClr val="tx1"/>
                          </a:solidFill>
                        </a:rPr>
                        <a:t>2.2</a:t>
                      </a:r>
                      <a:r>
                        <a:rPr lang="en-CA" sz="1000" b="0" dirty="0" smtClean="0">
                          <a:solidFill>
                            <a:schemeClr val="tx1"/>
                          </a:solidFill>
                        </a:rPr>
                        <a:t> Evaluate and prioritize list of potential</a:t>
                      </a:r>
                      <a:r>
                        <a:rPr lang="en-CA" sz="1000" b="0" baseline="0" dirty="0" smtClean="0">
                          <a:solidFill>
                            <a:schemeClr val="tx1"/>
                          </a:solidFill>
                        </a:rPr>
                        <a:t> partners.</a:t>
                      </a:r>
                    </a:p>
                    <a:p>
                      <a:pPr marL="216000" indent="-457200">
                        <a:spcAft>
                          <a:spcPts val="0"/>
                        </a:spcAft>
                      </a:pPr>
                      <a:r>
                        <a:rPr lang="en-CA" sz="1000" b="1" dirty="0" smtClean="0">
                          <a:solidFill>
                            <a:schemeClr val="tx1"/>
                          </a:solidFill>
                        </a:rPr>
                        <a:t>2.3</a:t>
                      </a:r>
                      <a:r>
                        <a:rPr lang="en-CA" sz="1000" b="0" dirty="0" smtClean="0">
                          <a:solidFill>
                            <a:schemeClr val="tx1"/>
                          </a:solidFill>
                        </a:rPr>
                        <a:t> Create</a:t>
                      </a:r>
                      <a:r>
                        <a:rPr lang="en-CA" sz="1000" b="0" baseline="0" dirty="0" smtClean="0">
                          <a:solidFill>
                            <a:schemeClr val="tx1"/>
                          </a:solidFill>
                        </a:rPr>
                        <a:t> a plan to establish the target partnerships.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Establish IT’s ability to transform</a:t>
                      </a:r>
                    </a:p>
                    <a:p>
                      <a:pPr marL="216000" indent="-457200">
                        <a:spcAft>
                          <a:spcPts val="0"/>
                        </a:spcAft>
                      </a:pPr>
                      <a:r>
                        <a:rPr lang="en-CA" sz="1000" b="1" dirty="0" smtClean="0">
                          <a:solidFill>
                            <a:schemeClr val="tx1"/>
                          </a:solidFill>
                        </a:rPr>
                        <a:t>3.1 </a:t>
                      </a:r>
                      <a:r>
                        <a:rPr lang="en-CA" sz="1000" b="0" dirty="0" smtClean="0">
                          <a:solidFill>
                            <a:schemeClr val="tx1"/>
                          </a:solidFill>
                        </a:rPr>
                        <a:t>Define</a:t>
                      </a:r>
                      <a:r>
                        <a:rPr lang="en-CA" sz="1000" b="0" baseline="0" dirty="0" smtClean="0">
                          <a:solidFill>
                            <a:schemeClr val="tx1"/>
                          </a:solidFill>
                        </a:rPr>
                        <a:t> </a:t>
                      </a:r>
                      <a:r>
                        <a:rPr lang="en-CA" sz="1000" b="0" dirty="0" smtClean="0">
                          <a:solidFill>
                            <a:schemeClr val="tx1"/>
                          </a:solidFill>
                        </a:rPr>
                        <a:t>transformation</a:t>
                      </a:r>
                      <a:r>
                        <a:rPr lang="en-CA" sz="1000" b="0" baseline="0" dirty="0" smtClean="0">
                          <a:solidFill>
                            <a:schemeClr val="tx1"/>
                          </a:solidFill>
                        </a:rPr>
                        <a:t> as a capability.</a:t>
                      </a:r>
                    </a:p>
                    <a:p>
                      <a:pPr marL="216000" indent="-457200">
                        <a:spcAft>
                          <a:spcPts val="0"/>
                        </a:spcAft>
                      </a:pPr>
                      <a:r>
                        <a:rPr lang="en-CA" sz="1000" b="1" dirty="0" smtClean="0">
                          <a:solidFill>
                            <a:schemeClr val="tx1"/>
                          </a:solidFill>
                        </a:rPr>
                        <a:t>3.2 </a:t>
                      </a:r>
                      <a:r>
                        <a:rPr lang="en-CA" sz="1000" b="0" dirty="0" smtClean="0">
                          <a:solidFill>
                            <a:schemeClr val="tx1"/>
                          </a:solidFill>
                        </a:rPr>
                        <a:t>Assess</a:t>
                      </a:r>
                      <a:r>
                        <a:rPr lang="en-CA" sz="1000" b="0" baseline="0" dirty="0" smtClean="0">
                          <a:solidFill>
                            <a:schemeClr val="tx1"/>
                          </a:solidFill>
                        </a:rPr>
                        <a:t> </a:t>
                      </a:r>
                      <a:r>
                        <a:rPr lang="en-CA" sz="1000" b="0" dirty="0" smtClean="0">
                          <a:solidFill>
                            <a:schemeClr val="tx1"/>
                          </a:solidFill>
                        </a:rPr>
                        <a:t>the current and target transformation</a:t>
                      </a:r>
                      <a:r>
                        <a:rPr lang="en-CA" sz="1000" b="0" baseline="0" dirty="0" smtClean="0">
                          <a:solidFill>
                            <a:schemeClr val="tx1"/>
                          </a:solidFill>
                        </a:rPr>
                        <a:t> </a:t>
                      </a:r>
                      <a:r>
                        <a:rPr lang="en-CA" sz="1000" b="0" dirty="0" smtClean="0">
                          <a:solidFill>
                            <a:schemeClr val="tx1"/>
                          </a:solidFill>
                        </a:rPr>
                        <a:t>capability</a:t>
                      </a:r>
                      <a:r>
                        <a:rPr lang="en-CA" sz="1000" b="0" baseline="0" dirty="0" smtClean="0">
                          <a:solidFill>
                            <a:schemeClr val="tx1"/>
                          </a:solidFill>
                        </a:rPr>
                        <a:t> maturity.</a:t>
                      </a:r>
                      <a:endParaRPr lang="en-CA" sz="1000" b="0" dirty="0" smtClean="0">
                        <a:solidFill>
                          <a:schemeClr val="tx1"/>
                        </a:solidFill>
                      </a:endParaRPr>
                    </a:p>
                    <a:p>
                      <a:pPr marL="216000" indent="-457200">
                        <a:spcAft>
                          <a:spcPts val="0"/>
                        </a:spcAft>
                      </a:pPr>
                      <a:r>
                        <a:rPr lang="en-CA" sz="1000" b="1" dirty="0" smtClean="0">
                          <a:solidFill>
                            <a:schemeClr val="tx1"/>
                          </a:solidFill>
                        </a:rPr>
                        <a:t>3.3</a:t>
                      </a:r>
                      <a:r>
                        <a:rPr lang="en-CA" sz="1000" b="0" dirty="0" smtClean="0">
                          <a:solidFill>
                            <a:schemeClr val="tx1"/>
                          </a:solidFill>
                        </a:rPr>
                        <a:t> Develop a roadmap to address gaps.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Shift IT’s focus to the customer</a:t>
                      </a:r>
                    </a:p>
                    <a:p>
                      <a:pPr marL="216000" indent="-457200">
                        <a:spcAft>
                          <a:spcPts val="0"/>
                        </a:spcAft>
                      </a:pPr>
                      <a:r>
                        <a:rPr lang="en-CA" sz="1000" b="1" dirty="0" smtClean="0">
                          <a:solidFill>
                            <a:schemeClr val="tx1"/>
                          </a:solidFill>
                        </a:rPr>
                        <a:t>4.1 </a:t>
                      </a:r>
                      <a:r>
                        <a:rPr lang="en-CA" sz="1000" b="0" dirty="0" smtClean="0">
                          <a:solidFill>
                            <a:schemeClr val="tx1"/>
                          </a:solidFill>
                        </a:rPr>
                        <a:t>Analyze value streams that impact the customer.</a:t>
                      </a:r>
                    </a:p>
                    <a:p>
                      <a:pPr marL="216000" indent="-457200">
                        <a:spcAft>
                          <a:spcPts val="0"/>
                        </a:spcAft>
                      </a:pPr>
                      <a:r>
                        <a:rPr lang="en-CA" sz="1000" b="1" dirty="0" smtClean="0">
                          <a:solidFill>
                            <a:schemeClr val="tx1"/>
                          </a:solidFill>
                        </a:rPr>
                        <a:t>4.2</a:t>
                      </a:r>
                      <a:r>
                        <a:rPr lang="en-CA" sz="1000" b="0" baseline="0" dirty="0" smtClean="0">
                          <a:solidFill>
                            <a:schemeClr val="tx1"/>
                          </a:solidFill>
                        </a:rPr>
                        <a:t> Map business capabilities to value streams.</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CA" sz="1000" b="1" dirty="0" smtClean="0">
                          <a:solidFill>
                            <a:schemeClr val="tx1"/>
                          </a:solidFill>
                        </a:rPr>
                        <a:t>Transformation leadership and sustaining the capability</a:t>
                      </a:r>
                    </a:p>
                    <a:p>
                      <a:pPr marL="216000" indent="-457200">
                        <a:spcAft>
                          <a:spcPts val="0"/>
                        </a:spcAft>
                      </a:pPr>
                      <a:r>
                        <a:rPr lang="en-CA" sz="1000" b="1" baseline="0" dirty="0" smtClean="0">
                          <a:solidFill>
                            <a:schemeClr val="tx1"/>
                          </a:solidFill>
                        </a:rPr>
                        <a:t>5.1 </a:t>
                      </a:r>
                      <a:r>
                        <a:rPr lang="en-CA" sz="1000" b="0" dirty="0" smtClean="0">
                          <a:solidFill>
                            <a:schemeClr val="tx1"/>
                          </a:solidFill>
                        </a:rPr>
                        <a:t>Set</a:t>
                      </a:r>
                      <a:r>
                        <a:rPr lang="en-CA" sz="1000" b="0" baseline="0" dirty="0" smtClean="0">
                          <a:solidFill>
                            <a:schemeClr val="tx1"/>
                          </a:solidFill>
                        </a:rPr>
                        <a:t> the structure for the office of the CIO.</a:t>
                      </a:r>
                      <a:endParaRPr lang="en-CA" sz="1000" b="0" dirty="0" smtClean="0">
                        <a:solidFill>
                          <a:schemeClr val="tx1"/>
                        </a:solidFill>
                      </a:endParaRPr>
                    </a:p>
                    <a:p>
                      <a:pPr marL="216000" indent="-457200">
                        <a:spcAft>
                          <a:spcPts val="0"/>
                        </a:spcAft>
                      </a:pPr>
                      <a:r>
                        <a:rPr lang="en-CA" sz="1000" b="1" dirty="0" smtClean="0">
                          <a:solidFill>
                            <a:schemeClr val="tx1"/>
                          </a:solidFill>
                        </a:rPr>
                        <a:t>5.2</a:t>
                      </a:r>
                      <a:r>
                        <a:rPr lang="en-CA" sz="1000" b="0" dirty="0" smtClean="0">
                          <a:solidFill>
                            <a:schemeClr val="tx1"/>
                          </a:solidFill>
                        </a:rPr>
                        <a:t> Assess current leadership skills and needs.</a:t>
                      </a:r>
                    </a:p>
                    <a:p>
                      <a:pPr marL="216000" indent="-457200">
                        <a:spcAft>
                          <a:spcPts val="0"/>
                        </a:spcAft>
                      </a:pPr>
                      <a:r>
                        <a:rPr lang="en-CA" sz="1000" b="1" dirty="0" smtClean="0">
                          <a:solidFill>
                            <a:schemeClr val="tx1"/>
                          </a:solidFill>
                        </a:rPr>
                        <a:t>5.3</a:t>
                      </a:r>
                      <a:r>
                        <a:rPr lang="en-CA" sz="1000" b="0" dirty="0" smtClean="0">
                          <a:solidFill>
                            <a:schemeClr val="tx1"/>
                          </a:solidFill>
                        </a:rPr>
                        <a:t> Spread</a:t>
                      </a:r>
                      <a:r>
                        <a:rPr lang="en-CA" sz="1000" b="0" baseline="0" dirty="0" smtClean="0">
                          <a:solidFill>
                            <a:schemeClr val="tx1"/>
                          </a:solidFill>
                        </a:rPr>
                        <a:t> a culture of self-discovery. </a:t>
                      </a:r>
                      <a:endParaRPr lang="en-CA" sz="1000" b="0" dirty="0" smtClean="0">
                        <a:solidFill>
                          <a:schemeClr val="tx1"/>
                        </a:solidFill>
                      </a:endParaRPr>
                    </a:p>
                    <a:p>
                      <a:pPr marL="216000" indent="-457200">
                        <a:spcAft>
                          <a:spcPts val="0"/>
                        </a:spcAft>
                      </a:pPr>
                      <a:r>
                        <a:rPr lang="en-CA" sz="1000" b="1" dirty="0" smtClean="0">
                          <a:solidFill>
                            <a:schemeClr val="tx1"/>
                          </a:solidFill>
                        </a:rPr>
                        <a:t>5.4</a:t>
                      </a:r>
                      <a:r>
                        <a:rPr lang="en-CA" sz="1000" b="0" dirty="0" smtClean="0">
                          <a:solidFill>
                            <a:schemeClr val="tx1"/>
                          </a:solidFill>
                        </a:rPr>
                        <a:t> Maintain</a:t>
                      </a:r>
                      <a:r>
                        <a:rPr lang="en-CA" sz="1000" b="0" baseline="0" dirty="0" smtClean="0">
                          <a:solidFill>
                            <a:schemeClr val="tx1"/>
                          </a:solidFill>
                        </a:rPr>
                        <a:t> the transformation capability.</a:t>
                      </a:r>
                      <a:endParaRPr lang="en-CA" sz="1000" b="0" dirty="0" smtClean="0">
                        <a:solidFill>
                          <a:schemeClr val="tx1"/>
                        </a:solidFill>
                      </a:endParaRPr>
                    </a:p>
                    <a:p>
                      <a:pPr algn="l">
                        <a:spcAft>
                          <a:spcPts val="0"/>
                        </a:spcAft>
                      </a:pP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44000" indent="-144000">
                        <a:spcAft>
                          <a:spcPts val="0"/>
                        </a:spcAft>
                        <a:buClrTx/>
                        <a:buFont typeface="+mj-lt"/>
                        <a:buAutoNum type="arabicPeriod"/>
                      </a:pPr>
                      <a:r>
                        <a:rPr lang="en-CA" sz="1000" b="0" dirty="0" smtClean="0">
                          <a:solidFill>
                            <a:schemeClr val="tx1"/>
                          </a:solidFill>
                        </a:rPr>
                        <a:t>CIO Business</a:t>
                      </a:r>
                      <a:r>
                        <a:rPr lang="en-CA" sz="1000" b="0" baseline="0" dirty="0" smtClean="0">
                          <a:solidFill>
                            <a:schemeClr val="tx1"/>
                          </a:solidFill>
                        </a:rPr>
                        <a:t> Vision Diagnostic</a:t>
                      </a:r>
                    </a:p>
                    <a:p>
                      <a:pPr marL="144000" indent="-144000">
                        <a:spcAft>
                          <a:spcPts val="0"/>
                        </a:spcAft>
                        <a:buClrTx/>
                        <a:buFont typeface="+mj-lt"/>
                        <a:buAutoNum type="arabicPeriod"/>
                      </a:pPr>
                      <a:r>
                        <a:rPr lang="en-CA" sz="1000" b="0" baseline="0" dirty="0" smtClean="0">
                          <a:solidFill>
                            <a:schemeClr val="tx1"/>
                          </a:solidFill>
                        </a:rPr>
                        <a:t>CIO-CXO Alignment Program</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Partnership</a:t>
                      </a:r>
                      <a:r>
                        <a:rPr lang="en-CA" sz="1000" b="0" baseline="0" dirty="0" smtClean="0">
                          <a:solidFill>
                            <a:schemeClr val="tx1"/>
                          </a:solidFill>
                        </a:rPr>
                        <a:t> strategy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Transformation</a:t>
                      </a:r>
                      <a:r>
                        <a:rPr lang="en-CA" sz="1000" b="0" baseline="0" dirty="0" smtClean="0">
                          <a:solidFill>
                            <a:schemeClr val="tx1"/>
                          </a:solidFill>
                        </a:rPr>
                        <a:t> capability assessment</a:t>
                      </a:r>
                    </a:p>
                    <a:p>
                      <a:pPr marL="144000" indent="-144000">
                        <a:spcAft>
                          <a:spcPts val="0"/>
                        </a:spcAft>
                        <a:buClrTx/>
                        <a:buFont typeface="+mj-lt"/>
                        <a:buAutoNum type="arabicPeriod"/>
                      </a:pPr>
                      <a:r>
                        <a:rPr lang="en-CA" sz="1000" b="0" dirty="0" smtClean="0">
                          <a:solidFill>
                            <a:schemeClr val="tx1"/>
                          </a:solidFill>
                        </a:rPr>
                        <a:t>Roadmap</a:t>
                      </a:r>
                      <a:r>
                        <a:rPr lang="en-CA" sz="1000" b="0" baseline="0" dirty="0" smtClean="0">
                          <a:solidFill>
                            <a:schemeClr val="tx1"/>
                          </a:solidFill>
                        </a:rPr>
                        <a:t> to developing the transformation capability</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Value stream maps</a:t>
                      </a:r>
                    </a:p>
                    <a:p>
                      <a:pPr marL="144000" indent="-144000">
                        <a:spcAft>
                          <a:spcPts val="0"/>
                        </a:spcAft>
                        <a:buClrTx/>
                        <a:buFont typeface="+mj-lt"/>
                        <a:buAutoNum type="arabicPeriod"/>
                      </a:pPr>
                      <a:r>
                        <a:rPr lang="en-CA" sz="1000" b="0" dirty="0" smtClean="0">
                          <a:solidFill>
                            <a:schemeClr val="tx1"/>
                          </a:solidFill>
                        </a:rPr>
                        <a:t>Business capability map</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OCIO</a:t>
                      </a:r>
                      <a:r>
                        <a:rPr lang="en-CA" sz="1000" b="0" baseline="0" dirty="0" smtClean="0">
                          <a:solidFill>
                            <a:schemeClr val="tx1"/>
                          </a:solidFill>
                        </a:rPr>
                        <a:t> structure document</a:t>
                      </a:r>
                    </a:p>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Transformation</a:t>
                      </a:r>
                      <a:r>
                        <a:rPr lang="en-CA" sz="1000" b="0" baseline="0" dirty="0" smtClean="0">
                          <a:solidFill>
                            <a:schemeClr val="tx1"/>
                          </a:solidFill>
                        </a:rPr>
                        <a:t>al leadership dashboard</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2015670"/>
            <a:ext cx="6589368" cy="3480440"/>
          </a:xfrm>
          <a:prstGeom prst="rect">
            <a:avLst/>
          </a:prstGeom>
        </p:spPr>
        <p:txBody>
          <a:bodyPr wrap="square" rtlCol="0">
            <a:spAutoFit/>
          </a:bodyPr>
          <a:lstStyle/>
          <a:p>
            <a:pPr>
              <a:spcAft>
                <a:spcPts val="500"/>
              </a:spcAft>
            </a:pPr>
            <a:r>
              <a:rPr lang="en-US" i="1" dirty="0" smtClean="0">
                <a:solidFill>
                  <a:schemeClr val="bg1"/>
                </a:solidFill>
                <a:latin typeface="+mj-lt"/>
              </a:rPr>
              <a:t>In a business environment that is changing more rapidly than ever before, businesses are increasingly relying on technology to create a competitive advantage. Business leaders are actively seeking innovative technological solutions to support their transformation agendas. CIOs can either take part in shaping the business transformations or take the risk of being relegated to back-office IT. </a:t>
            </a:r>
          </a:p>
          <a:p>
            <a:pPr>
              <a:spcAft>
                <a:spcPts val="500"/>
              </a:spcAft>
            </a:pPr>
            <a:r>
              <a:rPr lang="en-US" i="1" dirty="0" smtClean="0">
                <a:solidFill>
                  <a:schemeClr val="bg1"/>
                </a:solidFill>
                <a:latin typeface="+mj-lt"/>
              </a:rPr>
              <a:t>A transformational CIO is a business leader who actively approaches business peers with opportunities for transformation, and who seeks to co-lead business change. In order to step into this role, the CIO has to build the capability to transform and elevate the stature of IT.</a:t>
            </a:r>
            <a:endParaRPr lang="en-US" sz="1600" b="1" i="1" dirty="0">
              <a:solidFill>
                <a:schemeClr val="bg1"/>
              </a:solidFill>
              <a:latin typeface="+mj-lt"/>
            </a:endParaRPr>
          </a:p>
        </p:txBody>
      </p:sp>
      <p:sp>
        <p:nvSpPr>
          <p:cNvPr id="9" name="TextBox 8"/>
          <p:cNvSpPr txBox="1"/>
          <p:nvPr/>
        </p:nvSpPr>
        <p:spPr>
          <a:xfrm>
            <a:off x="3203042" y="5564827"/>
            <a:ext cx="4460917" cy="738664"/>
          </a:xfrm>
          <a:prstGeom prst="rect">
            <a:avLst/>
          </a:prstGeom>
        </p:spPr>
        <p:txBody>
          <a:bodyPr wrap="square" rtlCol="0">
            <a:spAutoFit/>
          </a:bodyPr>
          <a:lstStyle/>
          <a:p>
            <a:pPr algn="r"/>
            <a:r>
              <a:rPr lang="en-US" sz="1400" b="1" i="1" dirty="0" smtClean="0">
                <a:solidFill>
                  <a:schemeClr val="bg1"/>
                </a:solidFill>
              </a:rPr>
              <a:t>Gopi Bheemavarapu, </a:t>
            </a:r>
          </a:p>
          <a:p>
            <a:pPr algn="r"/>
            <a:r>
              <a:rPr lang="en-US" sz="1400" i="1" dirty="0" smtClean="0">
                <a:solidFill>
                  <a:schemeClr val="bg1"/>
                </a:solidFill>
              </a:rPr>
              <a:t>Senior Manager, CIO Advisory </a:t>
            </a:r>
            <a:br>
              <a:rPr lang="en-US" sz="1400" i="1" dirty="0" smtClean="0">
                <a:solidFill>
                  <a:schemeClr val="bg1"/>
                </a:solidFill>
              </a:rPr>
            </a:br>
            <a:r>
              <a:rPr lang="en-US" sz="1400" i="1" dirty="0" smtClean="0">
                <a:solidFill>
                  <a:schemeClr val="bg1"/>
                </a:solidFill>
              </a:rPr>
              <a:t>Info-Tech Research Group</a:t>
            </a:r>
          </a:p>
        </p:txBody>
      </p:sp>
      <p:sp>
        <p:nvSpPr>
          <p:cNvPr id="10" name="TextBox 9"/>
          <p:cNvSpPr txBox="1"/>
          <p:nvPr/>
        </p:nvSpPr>
        <p:spPr>
          <a:xfrm>
            <a:off x="545852" y="1505464"/>
            <a:ext cx="6461004" cy="338554"/>
          </a:xfrm>
          <a:prstGeom prst="rect">
            <a:avLst/>
          </a:prstGeom>
        </p:spPr>
        <p:txBody>
          <a:bodyPr wrap="square" rtlCol="0">
            <a:spAutoFit/>
          </a:bodyPr>
          <a:lstStyle/>
          <a:p>
            <a:r>
              <a:rPr lang="en-US" sz="1600" b="1" dirty="0" smtClean="0">
                <a:solidFill>
                  <a:schemeClr val="bg1"/>
                </a:solidFill>
              </a:rPr>
              <a:t>Elevate your role and embrace the role of a business leader.</a:t>
            </a:r>
            <a:endParaRPr lang="en-US" sz="1600" b="1" dirty="0">
              <a:solidFill>
                <a:schemeClr val="bg1"/>
              </a:solidFill>
            </a:endParaRPr>
          </a:p>
        </p:txBody>
      </p:sp>
      <p:sp>
        <p:nvSpPr>
          <p:cNvPr id="11" name="Rectangle 10"/>
          <p:cNvSpPr/>
          <p:nvPr/>
        </p:nvSpPr>
        <p:spPr>
          <a:xfrm>
            <a:off x="1" y="356594"/>
            <a:ext cx="9143999"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a:t>
            </a:r>
            <a:endParaRPr lang="en-US" sz="4000" b="1" dirty="0">
              <a:solidFill>
                <a:schemeClr val="bg1"/>
              </a:solidFill>
            </a:endParaRPr>
          </a:p>
        </p:txBody>
      </p:sp>
      <p:pic>
        <p:nvPicPr>
          <p:cNvPr id="14" name="Picture 108"/>
          <p:cNvPicPr>
            <a:picLocks noChangeAspect="1"/>
          </p:cNvPicPr>
          <p:nvPr/>
        </p:nvPicPr>
        <p:blipFill>
          <a:blip r:embed="rId3"/>
          <a:stretch>
            <a:fillRect/>
          </a:stretch>
        </p:blipFill>
        <p:spPr>
          <a:xfrm>
            <a:off x="545852" y="1855124"/>
            <a:ext cx="693419" cy="501622"/>
          </a:xfrm>
          <a:prstGeom prst="rect">
            <a:avLst/>
          </a:prstGeom>
        </p:spPr>
      </p:pic>
      <p:pic>
        <p:nvPicPr>
          <p:cNvPr id="15" name="Picture 109"/>
          <p:cNvPicPr>
            <a:picLocks noChangeAspect="1"/>
          </p:cNvPicPr>
          <p:nvPr/>
        </p:nvPicPr>
        <p:blipFill>
          <a:blip r:embed="rId4"/>
          <a:stretch>
            <a:fillRect/>
          </a:stretch>
        </p:blipFill>
        <p:spPr>
          <a:xfrm>
            <a:off x="7524000" y="4949116"/>
            <a:ext cx="674751" cy="615711"/>
          </a:xfrm>
          <a:prstGeom prst="rect">
            <a:avLst/>
          </a:prstGeom>
        </p:spPr>
      </p:pic>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CIOs </a:t>
            </a:r>
          </a:p>
          <a:p>
            <a:r>
              <a:rPr lang="en-US" dirty="0" smtClean="0"/>
              <a:t>CIOs who aspire to be CEOs</a:t>
            </a:r>
          </a:p>
          <a:p>
            <a:r>
              <a:rPr lang="en-US" dirty="0" smtClean="0"/>
              <a:t>Chief innovation officers </a:t>
            </a:r>
          </a:p>
          <a:p>
            <a:endParaRPr lang="en-US" dirty="0"/>
          </a:p>
        </p:txBody>
      </p:sp>
      <p:sp>
        <p:nvSpPr>
          <p:cNvPr id="14" name="Text Placeholder 13"/>
          <p:cNvSpPr>
            <a:spLocks noGrp="1"/>
          </p:cNvSpPr>
          <p:nvPr>
            <p:ph type="body" sz="quarter" idx="26"/>
          </p:nvPr>
        </p:nvSpPr>
        <p:spPr/>
        <p:txBody>
          <a:bodyPr/>
          <a:lstStyle/>
          <a:p>
            <a:r>
              <a:rPr lang="en-US" dirty="0" smtClean="0"/>
              <a:t>Craft your brand as a business leader.</a:t>
            </a:r>
          </a:p>
          <a:p>
            <a:r>
              <a:rPr lang="en-US" dirty="0" smtClean="0"/>
              <a:t>Identify and capitalize on growth opportunities. </a:t>
            </a:r>
          </a:p>
          <a:p>
            <a:r>
              <a:rPr lang="en-US" dirty="0" smtClean="0"/>
              <a:t>Establish crucial business partnerships.</a:t>
            </a:r>
          </a:p>
          <a:p>
            <a:r>
              <a:rPr lang="en-US" dirty="0" smtClean="0"/>
              <a:t>Initiate business transformation.</a:t>
            </a:r>
          </a:p>
          <a:p>
            <a:r>
              <a:rPr lang="en-US" dirty="0" smtClean="0"/>
              <a:t>Navigate business transformations.</a:t>
            </a:r>
          </a:p>
          <a:p>
            <a:endParaRPr lang="en-US" dirty="0" smtClean="0"/>
          </a:p>
          <a:p>
            <a:pPr marL="0" indent="0">
              <a:buNone/>
            </a:pPr>
            <a:endParaRPr lang="en-US" dirty="0"/>
          </a:p>
        </p:txBody>
      </p:sp>
      <p:sp>
        <p:nvSpPr>
          <p:cNvPr id="15" name="Text Placeholder 14"/>
          <p:cNvSpPr>
            <a:spLocks noGrp="1"/>
          </p:cNvSpPr>
          <p:nvPr>
            <p:ph type="body" sz="quarter" idx="27"/>
          </p:nvPr>
        </p:nvSpPr>
        <p:spPr/>
        <p:txBody>
          <a:bodyPr/>
          <a:lstStyle/>
          <a:p>
            <a:r>
              <a:rPr lang="en-US" dirty="0" smtClean="0"/>
              <a:t>Operationally-focused CIOs </a:t>
            </a:r>
          </a:p>
          <a:p>
            <a:r>
              <a:rPr lang="en-US" dirty="0" smtClean="0"/>
              <a:t>CTOs</a:t>
            </a:r>
          </a:p>
          <a:p>
            <a:r>
              <a:rPr lang="en-US" dirty="0" smtClean="0"/>
              <a:t>Heads of Enterprise Architecture</a:t>
            </a:r>
          </a:p>
          <a:p>
            <a:r>
              <a:rPr lang="en-US" dirty="0" smtClean="0"/>
              <a:t>IT leaders who aspire to be CIOs</a:t>
            </a:r>
            <a:endParaRPr lang="en-US" dirty="0"/>
          </a:p>
        </p:txBody>
      </p:sp>
      <p:sp>
        <p:nvSpPr>
          <p:cNvPr id="16" name="Text Placeholder 15"/>
          <p:cNvSpPr>
            <a:spLocks noGrp="1"/>
          </p:cNvSpPr>
          <p:nvPr>
            <p:ph type="body" sz="quarter" idx="28"/>
          </p:nvPr>
        </p:nvSpPr>
        <p:spPr/>
        <p:txBody>
          <a:bodyPr/>
          <a:lstStyle/>
          <a:p>
            <a:r>
              <a:rPr lang="en-US" dirty="0" smtClean="0"/>
              <a:t>Be involved in the strategic planning process for the business, not just for IT.</a:t>
            </a:r>
          </a:p>
          <a:p>
            <a:r>
              <a:rPr lang="en-US" dirty="0" smtClean="0"/>
              <a:t>Acquire an understanding of how to influence the direction of business transformations.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35364"/>
            <a:ext cx="5257800" cy="1425994"/>
          </a:xfrm>
        </p:spPr>
        <p:txBody>
          <a:bodyPr/>
          <a:lstStyle/>
          <a:p>
            <a:r>
              <a:rPr lang="en-US" dirty="0"/>
              <a:t>Businesses and industries are changing faster than ever before following the lead of technology, particularly with the advent of </a:t>
            </a:r>
            <a:r>
              <a:rPr lang="en-US" dirty="0" smtClean="0"/>
              <a:t>“</a:t>
            </a:r>
            <a:r>
              <a:rPr lang="en-US" dirty="0"/>
              <a:t>digital” </a:t>
            </a:r>
            <a:r>
              <a:rPr lang="en-US" dirty="0" smtClean="0"/>
              <a:t>(Karalee Close, Boston Consulting Group). </a:t>
            </a:r>
            <a:endParaRPr lang="en-US" dirty="0"/>
          </a:p>
          <a:p>
            <a:r>
              <a:rPr lang="en-US" dirty="0"/>
              <a:t>The ability to successfully transform a business has become critical to achieving growth and long-term success </a:t>
            </a:r>
            <a:r>
              <a:rPr lang="en-US" dirty="0" smtClean="0"/>
              <a:t>(Faeste et al.).</a:t>
            </a:r>
            <a:endParaRPr lang="en-US" dirty="0"/>
          </a:p>
          <a:p>
            <a:r>
              <a:rPr lang="en-US" dirty="0"/>
              <a:t>Technology is often the focus of business </a:t>
            </a:r>
            <a:r>
              <a:rPr lang="en-US" dirty="0" smtClean="0"/>
              <a:t>transformations (Harvard Red Hat Report, 2014).</a:t>
            </a:r>
            <a:endParaRPr lang="en-US" dirty="0"/>
          </a:p>
        </p:txBody>
      </p:sp>
      <p:sp>
        <p:nvSpPr>
          <p:cNvPr id="4" name="Text Placeholder 3"/>
          <p:cNvSpPr>
            <a:spLocks noGrp="1"/>
          </p:cNvSpPr>
          <p:nvPr>
            <p:ph type="body" sz="quarter" idx="11"/>
          </p:nvPr>
        </p:nvSpPr>
        <p:spPr>
          <a:xfrm>
            <a:off x="247848" y="3292400"/>
            <a:ext cx="5344060" cy="1251320"/>
          </a:xfrm>
        </p:spPr>
        <p:txBody>
          <a:bodyPr/>
          <a:lstStyle/>
          <a:p>
            <a:r>
              <a:rPr lang="en-US" dirty="0">
                <a:solidFill>
                  <a:schemeClr val="tx2"/>
                </a:solidFill>
              </a:rPr>
              <a:t>Fewer than 40% </a:t>
            </a:r>
            <a:r>
              <a:rPr lang="en-US" dirty="0" smtClean="0">
                <a:solidFill>
                  <a:schemeClr val="tx2"/>
                </a:solidFill>
              </a:rPr>
              <a:t>of transformations achieve </a:t>
            </a:r>
            <a:r>
              <a:rPr lang="en-US" dirty="0">
                <a:solidFill>
                  <a:schemeClr val="tx2"/>
                </a:solidFill>
              </a:rPr>
              <a:t>the desired </a:t>
            </a:r>
            <a:r>
              <a:rPr lang="en-US" dirty="0" smtClean="0">
                <a:solidFill>
                  <a:schemeClr val="tx2"/>
                </a:solidFill>
              </a:rPr>
              <a:t>benefits (Isernet et al., McKinsey &amp; Company).</a:t>
            </a:r>
            <a:r>
              <a:rPr lang="en-US" baseline="30000" dirty="0" smtClean="0">
                <a:solidFill>
                  <a:schemeClr val="tx2"/>
                </a:solidFill>
              </a:rPr>
              <a:t> </a:t>
            </a:r>
            <a:endParaRPr lang="en-US" dirty="0">
              <a:solidFill>
                <a:schemeClr val="tx2"/>
              </a:solidFill>
            </a:endParaRPr>
          </a:p>
          <a:p>
            <a:r>
              <a:rPr lang="en-US" dirty="0">
                <a:solidFill>
                  <a:schemeClr val="tx2"/>
                </a:solidFill>
              </a:rPr>
              <a:t>Many CIOs are still not perceived as strategic business partners and are only involved to help implement </a:t>
            </a:r>
            <a:r>
              <a:rPr lang="en-US" dirty="0" smtClean="0">
                <a:solidFill>
                  <a:schemeClr val="tx2"/>
                </a:solidFill>
              </a:rPr>
              <a:t>change </a:t>
            </a:r>
            <a:r>
              <a:rPr lang="en-US" dirty="0" smtClean="0"/>
              <a:t>(</a:t>
            </a:r>
            <a:r>
              <a:rPr lang="en-US" dirty="0"/>
              <a:t>Harvard Red Hat </a:t>
            </a:r>
            <a:r>
              <a:rPr lang="en-US" dirty="0" smtClean="0"/>
              <a:t>Report, 2014).</a:t>
            </a:r>
            <a:endParaRPr lang="en-US" dirty="0"/>
          </a:p>
          <a:p>
            <a:r>
              <a:rPr lang="en-US" dirty="0" smtClean="0">
                <a:solidFill>
                  <a:schemeClr val="tx2"/>
                </a:solidFill>
              </a:rPr>
              <a:t>CIOs </a:t>
            </a:r>
            <a:r>
              <a:rPr lang="en-US" dirty="0">
                <a:solidFill>
                  <a:schemeClr val="tx2"/>
                </a:solidFill>
              </a:rPr>
              <a:t>have traditionally not been well positioned to lead business transformations.</a:t>
            </a:r>
          </a:p>
          <a:p>
            <a:endParaRPr lang="en-US" dirty="0"/>
          </a:p>
        </p:txBody>
      </p:sp>
      <p:sp>
        <p:nvSpPr>
          <p:cNvPr id="5" name="Text Placeholder 4"/>
          <p:cNvSpPr>
            <a:spLocks noGrp="1"/>
          </p:cNvSpPr>
          <p:nvPr>
            <p:ph type="body" sz="quarter" idx="12"/>
          </p:nvPr>
        </p:nvSpPr>
        <p:spPr>
          <a:xfrm>
            <a:off x="255868" y="4855541"/>
            <a:ext cx="8623607" cy="1582966"/>
          </a:xfrm>
        </p:spPr>
        <p:txBody>
          <a:bodyPr/>
          <a:lstStyle/>
          <a:p>
            <a:r>
              <a:rPr lang="en-US" dirty="0" smtClean="0"/>
              <a:t>CIOs need to prove that they have the ability to think of the business first and technology second.</a:t>
            </a:r>
          </a:p>
          <a:p>
            <a:r>
              <a:rPr lang="en-US" dirty="0" smtClean="0"/>
              <a:t>CIOs need to create partnerships with business peers to identify opportunities for growth and co-create value.</a:t>
            </a:r>
          </a:p>
          <a:p>
            <a:r>
              <a:rPr lang="en-US" dirty="0" smtClean="0"/>
              <a:t>The IT organization needs to evolve to be able to plan for and implement business transformation.</a:t>
            </a:r>
          </a:p>
          <a:p>
            <a:r>
              <a:rPr lang="en-US" dirty="0" smtClean="0"/>
              <a:t>The CIO needs to instill a culture of customer centricity within the IT organization to align IT and business success.</a:t>
            </a:r>
          </a:p>
          <a:p>
            <a:r>
              <a:rPr lang="en-US" dirty="0" smtClean="0"/>
              <a:t>The CIO has to adopt a new leadership style: focus on developing the leaders of tomorrow and step away from operational activities.</a:t>
            </a:r>
            <a:endParaRPr lang="en-US" dirty="0"/>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smtClean="0">
                <a:solidFill>
                  <a:srgbClr val="333333"/>
                </a:solidFill>
              </a:rPr>
              <a:t>Don’t take an ad hoc approach to transformation. </a:t>
            </a:r>
            <a:r>
              <a:rPr lang="en-US" dirty="0"/>
              <a:t>B</a:t>
            </a:r>
            <a:r>
              <a:rPr lang="en-US" dirty="0" smtClean="0">
                <a:solidFill>
                  <a:srgbClr val="333333"/>
                </a:solidFill>
              </a:rPr>
              <a:t>uild the capability to identify opportunities, and plan for and implement change.</a:t>
            </a:r>
          </a:p>
          <a:p>
            <a:pPr marL="228600" indent="-228600">
              <a:spcBef>
                <a:spcPts val="600"/>
              </a:spcBef>
              <a:spcAft>
                <a:spcPts val="600"/>
              </a:spcAft>
              <a:buSzPct val="100000"/>
              <a:buFont typeface="+mj-lt"/>
              <a:buAutoNum type="arabicPeriod"/>
            </a:pPr>
            <a:r>
              <a:rPr lang="en-US" b="1" dirty="0" smtClean="0"/>
              <a:t>You’re not in it alone.</a:t>
            </a:r>
            <a:r>
              <a:rPr lang="en-US" dirty="0" smtClean="0"/>
              <a:t> Build business partnerships and co-lead transformation.</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b="1" dirty="0" smtClean="0">
                <a:solidFill>
                  <a:srgbClr val="333333"/>
                </a:solidFill>
              </a:rPr>
              <a:t>Your legacy matters. </a:t>
            </a:r>
            <a:r>
              <a:rPr lang="en-US" dirty="0"/>
              <a:t>S</a:t>
            </a:r>
            <a:r>
              <a:rPr lang="en-US" dirty="0" smtClean="0">
                <a:solidFill>
                  <a:srgbClr val="333333"/>
                </a:solidFill>
              </a:rPr>
              <a:t>trive to create a competitive and empowering environment for your team and they will help you transform the organization.</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Navigating a very different environment</a:t>
            </a:r>
            <a:endParaRPr lang="en-US" dirty="0"/>
          </a:p>
        </p:txBody>
      </p:sp>
      <p:sp>
        <p:nvSpPr>
          <p:cNvPr id="16" name="Rectangle 15"/>
          <p:cNvSpPr/>
          <p:nvPr/>
        </p:nvSpPr>
        <p:spPr>
          <a:xfrm>
            <a:off x="140007" y="1125522"/>
            <a:ext cx="8854458" cy="844810"/>
          </a:xfrm>
          <a:prstGeom prst="rect">
            <a:avLst/>
          </a:prstGeom>
          <a:solidFill>
            <a:schemeClr val="bg1"/>
          </a:solidFill>
          <a:ln w="3175">
            <a:noFill/>
            <a:prstDash val="sysDot"/>
          </a:ln>
        </p:spPr>
        <p:txBody>
          <a:bodyPr wrap="square" lIns="144000" tIns="144000" rIns="144000" bIns="144000">
            <a:spAutoFit/>
          </a:bodyPr>
          <a:lstStyle/>
          <a:p>
            <a:r>
              <a:rPr lang="en-US" altLang="en-US" sz="1200" b="1" dirty="0" smtClean="0">
                <a:ea typeface="ＭＳ Ｐゴシック" charset="-128"/>
              </a:rPr>
              <a:t>The new business landscape is governed by frequent change, and business cycles have sped up considerably. </a:t>
            </a:r>
            <a:r>
              <a:rPr lang="en-US" altLang="en-US" sz="1200" dirty="0" smtClean="0">
                <a:ea typeface="ＭＳ Ｐゴシック" charset="-128"/>
              </a:rPr>
              <a:t>Organizations need to adapt and react faster than before – that task gets even more complicated when one accounts for the rate of technology change.</a:t>
            </a:r>
            <a:endParaRPr lang="en-US" altLang="en-US" sz="1200" b="1" dirty="0"/>
          </a:p>
        </p:txBody>
      </p:sp>
      <p:grpSp>
        <p:nvGrpSpPr>
          <p:cNvPr id="25" name="Group 24"/>
          <p:cNvGrpSpPr/>
          <p:nvPr/>
        </p:nvGrpSpPr>
        <p:grpSpPr>
          <a:xfrm>
            <a:off x="1627410" y="2210027"/>
            <a:ext cx="5879651" cy="3964426"/>
            <a:chOff x="2141992" y="2190263"/>
            <a:chExt cx="5879651" cy="3964426"/>
          </a:xfrm>
        </p:grpSpPr>
        <p:sp>
          <p:nvSpPr>
            <p:cNvPr id="10" name="Rectangle 9"/>
            <p:cNvSpPr/>
            <p:nvPr/>
          </p:nvSpPr>
          <p:spPr>
            <a:xfrm>
              <a:off x="2141992" y="4815500"/>
              <a:ext cx="2034785" cy="584775"/>
            </a:xfrm>
            <a:prstGeom prst="rect">
              <a:avLst/>
            </a:prstGeom>
          </p:spPr>
          <p:txBody>
            <a:bodyPr wrap="square">
              <a:spAutoFit/>
            </a:bodyPr>
            <a:lstStyle/>
            <a:p>
              <a:pPr eaLnBrk="1" hangingPunct="1"/>
              <a:r>
                <a:rPr lang="en-US" altLang="en-US" sz="1600" b="1" dirty="0" smtClean="0"/>
                <a:t>Old Business Cycles</a:t>
              </a:r>
              <a:endParaRPr lang="en-US" altLang="en-US" sz="1600" b="1" dirty="0"/>
            </a:p>
          </p:txBody>
        </p:sp>
        <p:sp>
          <p:nvSpPr>
            <p:cNvPr id="11" name="Rectangle 10"/>
            <p:cNvSpPr/>
            <p:nvPr/>
          </p:nvSpPr>
          <p:spPr>
            <a:xfrm>
              <a:off x="4999341" y="2262994"/>
              <a:ext cx="2056726" cy="584775"/>
            </a:xfrm>
            <a:prstGeom prst="rect">
              <a:avLst/>
            </a:prstGeom>
          </p:spPr>
          <p:txBody>
            <a:bodyPr wrap="square">
              <a:spAutoFit/>
            </a:bodyPr>
            <a:lstStyle/>
            <a:p>
              <a:pPr eaLnBrk="1" hangingPunct="1"/>
              <a:r>
                <a:rPr lang="en-US" altLang="en-US" sz="1600" b="1" dirty="0" smtClean="0"/>
                <a:t>New Business Cycles</a:t>
              </a:r>
              <a:endParaRPr lang="en-US" altLang="en-US" sz="1600" b="1" dirty="0"/>
            </a:p>
          </p:txBody>
        </p:sp>
        <p:cxnSp>
          <p:nvCxnSpPr>
            <p:cNvPr id="12" name="Straight Arrow Connector 11"/>
            <p:cNvCxnSpPr/>
            <p:nvPr/>
          </p:nvCxnSpPr>
          <p:spPr>
            <a:xfrm>
              <a:off x="7014522" y="2190263"/>
              <a:ext cx="0" cy="3252222"/>
            </a:xfrm>
            <a:prstGeom prst="straightConnector1">
              <a:avLst/>
            </a:prstGeom>
            <a:ln>
              <a:headEnd type="triangle" w="lg" len="med"/>
              <a:tailEnd type="triangle" w="lg" len="med"/>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flipV="1">
              <a:off x="2141992" y="5589954"/>
              <a:ext cx="4838231" cy="0"/>
            </a:xfrm>
            <a:prstGeom prst="straightConnector1">
              <a:avLst/>
            </a:prstGeom>
            <a:ln>
              <a:headEnd type="triangle" w="lg" len="med"/>
              <a:tailEnd type="triangle" w="lg" len="med"/>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223283" y="5662246"/>
              <a:ext cx="4604539" cy="492443"/>
            </a:xfrm>
            <a:prstGeom prst="rect">
              <a:avLst/>
            </a:prstGeom>
            <a:noFill/>
          </p:spPr>
          <p:txBody>
            <a:bodyPr wrap="square" rtlCol="0">
              <a:spAutoFit/>
            </a:bodyPr>
            <a:lstStyle/>
            <a:p>
              <a:pPr algn="r"/>
              <a:r>
                <a:rPr lang="en-US" sz="1400" i="1" dirty="0" smtClean="0"/>
                <a:t>Frequency </a:t>
              </a:r>
            </a:p>
            <a:p>
              <a:pPr algn="r"/>
              <a:r>
                <a:rPr lang="en-US" sz="1200" dirty="0" smtClean="0"/>
                <a:t>New cycles come faster</a:t>
              </a:r>
              <a:endParaRPr lang="en-US" sz="1200" dirty="0"/>
            </a:p>
          </p:txBody>
        </p:sp>
        <p:sp>
          <p:nvSpPr>
            <p:cNvPr id="15" name="TextBox 14"/>
            <p:cNvSpPr txBox="1"/>
            <p:nvPr/>
          </p:nvSpPr>
          <p:spPr>
            <a:xfrm>
              <a:off x="7014523" y="2393773"/>
              <a:ext cx="1007120" cy="1046440"/>
            </a:xfrm>
            <a:prstGeom prst="rect">
              <a:avLst/>
            </a:prstGeom>
            <a:noFill/>
          </p:spPr>
          <p:txBody>
            <a:bodyPr wrap="square" rtlCol="0">
              <a:spAutoFit/>
            </a:bodyPr>
            <a:lstStyle/>
            <a:p>
              <a:r>
                <a:rPr lang="en-US" sz="1400" i="1" dirty="0" smtClean="0"/>
                <a:t>Amplitude</a:t>
              </a:r>
            </a:p>
            <a:p>
              <a:r>
                <a:rPr lang="en-US" sz="1200" dirty="0" smtClean="0"/>
                <a:t>New cycles have greater volatility</a:t>
              </a:r>
              <a:endParaRPr lang="en-US" sz="1200" dirty="0"/>
            </a:p>
          </p:txBody>
        </p:sp>
        <p:sp>
          <p:nvSpPr>
            <p:cNvPr id="24" name="Freeform 23"/>
            <p:cNvSpPr/>
            <p:nvPr/>
          </p:nvSpPr>
          <p:spPr>
            <a:xfrm>
              <a:off x="2247448" y="2290339"/>
              <a:ext cx="4580374" cy="3202471"/>
            </a:xfrm>
            <a:custGeom>
              <a:avLst/>
              <a:gdLst>
                <a:gd name="connsiteX0" fmla="*/ 0 w 2751826"/>
                <a:gd name="connsiteY0" fmla="*/ 2786333 h 4477382"/>
                <a:gd name="connsiteX1" fmla="*/ 388188 w 2751826"/>
                <a:gd name="connsiteY1" fmla="*/ 2147978 h 4477382"/>
                <a:gd name="connsiteX2" fmla="*/ 707366 w 2751826"/>
                <a:gd name="connsiteY2" fmla="*/ 3312544 h 4477382"/>
                <a:gd name="connsiteX3" fmla="*/ 1121434 w 2751826"/>
                <a:gd name="connsiteY3" fmla="*/ 1837427 h 4477382"/>
                <a:gd name="connsiteX4" fmla="*/ 1371600 w 2751826"/>
                <a:gd name="connsiteY4" fmla="*/ 3597216 h 4477382"/>
                <a:gd name="connsiteX5" fmla="*/ 1613139 w 2751826"/>
                <a:gd name="connsiteY5" fmla="*/ 1380227 h 4477382"/>
                <a:gd name="connsiteX6" fmla="*/ 1751162 w 2751826"/>
                <a:gd name="connsiteY6" fmla="*/ 3743865 h 4477382"/>
                <a:gd name="connsiteX7" fmla="*/ 2001328 w 2751826"/>
                <a:gd name="connsiteY7" fmla="*/ 983412 h 4477382"/>
                <a:gd name="connsiteX8" fmla="*/ 2027207 w 2751826"/>
                <a:gd name="connsiteY8" fmla="*/ 3847382 h 4477382"/>
                <a:gd name="connsiteX9" fmla="*/ 2199736 w 2751826"/>
                <a:gd name="connsiteY9" fmla="*/ 914401 h 4477382"/>
                <a:gd name="connsiteX10" fmla="*/ 2242868 w 2751826"/>
                <a:gd name="connsiteY10" fmla="*/ 4045790 h 4477382"/>
                <a:gd name="connsiteX11" fmla="*/ 2294626 w 2751826"/>
                <a:gd name="connsiteY11" fmla="*/ 785005 h 4477382"/>
                <a:gd name="connsiteX12" fmla="*/ 2320505 w 2751826"/>
                <a:gd name="connsiteY12" fmla="*/ 4097548 h 4477382"/>
                <a:gd name="connsiteX13" fmla="*/ 2372264 w 2751826"/>
                <a:gd name="connsiteY13" fmla="*/ 638356 h 4477382"/>
                <a:gd name="connsiteX14" fmla="*/ 2424022 w 2751826"/>
                <a:gd name="connsiteY14" fmla="*/ 4063042 h 4477382"/>
                <a:gd name="connsiteX15" fmla="*/ 2467154 w 2751826"/>
                <a:gd name="connsiteY15" fmla="*/ 629729 h 4477382"/>
                <a:gd name="connsiteX16" fmla="*/ 2518913 w 2751826"/>
                <a:gd name="connsiteY16" fmla="*/ 4278703 h 4477382"/>
                <a:gd name="connsiteX17" fmla="*/ 2562045 w 2751826"/>
                <a:gd name="connsiteY17" fmla="*/ 362310 h 4477382"/>
                <a:gd name="connsiteX18" fmla="*/ 2639683 w 2751826"/>
                <a:gd name="connsiteY18" fmla="*/ 4477110 h 4477382"/>
                <a:gd name="connsiteX19" fmla="*/ 2665562 w 2751826"/>
                <a:gd name="connsiteY19" fmla="*/ 129397 h 4477382"/>
                <a:gd name="connsiteX20" fmla="*/ 2700068 w 2751826"/>
                <a:gd name="connsiteY20" fmla="*/ 4425352 h 4477382"/>
                <a:gd name="connsiteX21" fmla="*/ 2700068 w 2751826"/>
                <a:gd name="connsiteY21" fmla="*/ 1 h 4477382"/>
                <a:gd name="connsiteX22" fmla="*/ 2751826 w 2751826"/>
                <a:gd name="connsiteY22" fmla="*/ 4408099 h 4477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51826" h="4477382">
                  <a:moveTo>
                    <a:pt x="0" y="2786333"/>
                  </a:moveTo>
                  <a:cubicBezTo>
                    <a:pt x="135147" y="2423304"/>
                    <a:pt x="270294" y="2060276"/>
                    <a:pt x="388188" y="2147978"/>
                  </a:cubicBezTo>
                  <a:cubicBezTo>
                    <a:pt x="506082" y="2235680"/>
                    <a:pt x="585158" y="3364303"/>
                    <a:pt x="707366" y="3312544"/>
                  </a:cubicBezTo>
                  <a:cubicBezTo>
                    <a:pt x="829574" y="3260786"/>
                    <a:pt x="1010728" y="1789982"/>
                    <a:pt x="1121434" y="1837427"/>
                  </a:cubicBezTo>
                  <a:cubicBezTo>
                    <a:pt x="1232140" y="1884872"/>
                    <a:pt x="1289649" y="3673416"/>
                    <a:pt x="1371600" y="3597216"/>
                  </a:cubicBezTo>
                  <a:cubicBezTo>
                    <a:pt x="1453551" y="3521016"/>
                    <a:pt x="1549879" y="1355785"/>
                    <a:pt x="1613139" y="1380227"/>
                  </a:cubicBezTo>
                  <a:cubicBezTo>
                    <a:pt x="1676399" y="1404669"/>
                    <a:pt x="1686464" y="3810001"/>
                    <a:pt x="1751162" y="3743865"/>
                  </a:cubicBezTo>
                  <a:cubicBezTo>
                    <a:pt x="1815860" y="3677729"/>
                    <a:pt x="1955321" y="966159"/>
                    <a:pt x="2001328" y="983412"/>
                  </a:cubicBezTo>
                  <a:cubicBezTo>
                    <a:pt x="2047335" y="1000665"/>
                    <a:pt x="1994139" y="3858884"/>
                    <a:pt x="2027207" y="3847382"/>
                  </a:cubicBezTo>
                  <a:cubicBezTo>
                    <a:pt x="2060275" y="3835880"/>
                    <a:pt x="2163793" y="881333"/>
                    <a:pt x="2199736" y="914401"/>
                  </a:cubicBezTo>
                  <a:cubicBezTo>
                    <a:pt x="2235679" y="947469"/>
                    <a:pt x="2227053" y="4067356"/>
                    <a:pt x="2242868" y="4045790"/>
                  </a:cubicBezTo>
                  <a:cubicBezTo>
                    <a:pt x="2258683" y="4024224"/>
                    <a:pt x="2281686" y="776379"/>
                    <a:pt x="2294626" y="785005"/>
                  </a:cubicBezTo>
                  <a:cubicBezTo>
                    <a:pt x="2307566" y="793631"/>
                    <a:pt x="2307565" y="4121989"/>
                    <a:pt x="2320505" y="4097548"/>
                  </a:cubicBezTo>
                  <a:cubicBezTo>
                    <a:pt x="2333445" y="4073107"/>
                    <a:pt x="2355011" y="644107"/>
                    <a:pt x="2372264" y="638356"/>
                  </a:cubicBezTo>
                  <a:cubicBezTo>
                    <a:pt x="2389517" y="632605"/>
                    <a:pt x="2408207" y="4064480"/>
                    <a:pt x="2424022" y="4063042"/>
                  </a:cubicBezTo>
                  <a:cubicBezTo>
                    <a:pt x="2439837" y="4061604"/>
                    <a:pt x="2451339" y="593786"/>
                    <a:pt x="2467154" y="629729"/>
                  </a:cubicBezTo>
                  <a:cubicBezTo>
                    <a:pt x="2482969" y="665672"/>
                    <a:pt x="2503098" y="4323273"/>
                    <a:pt x="2518913" y="4278703"/>
                  </a:cubicBezTo>
                  <a:cubicBezTo>
                    <a:pt x="2534728" y="4234133"/>
                    <a:pt x="2541917" y="329242"/>
                    <a:pt x="2562045" y="362310"/>
                  </a:cubicBezTo>
                  <a:cubicBezTo>
                    <a:pt x="2582173" y="395378"/>
                    <a:pt x="2622430" y="4515929"/>
                    <a:pt x="2639683" y="4477110"/>
                  </a:cubicBezTo>
                  <a:cubicBezTo>
                    <a:pt x="2656936" y="4438291"/>
                    <a:pt x="2655498" y="138023"/>
                    <a:pt x="2665562" y="129397"/>
                  </a:cubicBezTo>
                  <a:cubicBezTo>
                    <a:pt x="2675626" y="120771"/>
                    <a:pt x="2694317" y="4446918"/>
                    <a:pt x="2700068" y="4425352"/>
                  </a:cubicBezTo>
                  <a:cubicBezTo>
                    <a:pt x="2705819" y="4403786"/>
                    <a:pt x="2691442" y="2876"/>
                    <a:pt x="2700068" y="1"/>
                  </a:cubicBezTo>
                  <a:cubicBezTo>
                    <a:pt x="2708694" y="-2874"/>
                    <a:pt x="2741762" y="3812876"/>
                    <a:pt x="2751826" y="4408099"/>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extLst>
      <p:ext uri="{BB962C8B-B14F-4D97-AF65-F5344CB8AC3E}">
        <p14:creationId xmlns:p14="http://schemas.microsoft.com/office/powerpoint/2010/main" val="1893832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79"/>
          <p:cNvSpPr txBox="1"/>
          <p:nvPr/>
        </p:nvSpPr>
        <p:spPr bwMode="auto">
          <a:xfrm>
            <a:off x="494966" y="1234446"/>
            <a:ext cx="8144540" cy="984885"/>
          </a:xfrm>
          <a:prstGeom prst="rect">
            <a:avLst/>
          </a:prstGeom>
          <a:solidFill>
            <a:schemeClr val="bg1"/>
          </a:solidFill>
        </p:spPr>
        <p:txBody>
          <a:bodyPr wrap="square">
            <a:spAutoFit/>
          </a:bodyPr>
          <a:lstStyle/>
          <a:p>
            <a:pPr eaLnBrk="1" fontAlgn="auto" hangingPunct="1">
              <a:spcBef>
                <a:spcPts val="0"/>
              </a:spcBef>
              <a:spcAft>
                <a:spcPts val="0"/>
              </a:spcAft>
              <a:defRPr/>
            </a:pPr>
            <a:r>
              <a:rPr lang="en-US" sz="1600" b="1" dirty="0" smtClean="0">
                <a:latin typeface="+mn-lt"/>
                <a:ea typeface="+mn-ea"/>
              </a:rPr>
              <a:t>Key questions regarding the CIO as a leader of transformation: </a:t>
            </a:r>
          </a:p>
          <a:p>
            <a:pPr eaLnBrk="1" fontAlgn="auto" hangingPunct="1">
              <a:spcBef>
                <a:spcPts val="0"/>
              </a:spcBef>
              <a:spcAft>
                <a:spcPts val="0"/>
              </a:spcAft>
              <a:defRPr/>
            </a:pPr>
            <a:r>
              <a:rPr lang="en-US" sz="1400" dirty="0" smtClean="0">
                <a:latin typeface="+mn-lt"/>
                <a:ea typeface="+mn-ea"/>
              </a:rPr>
              <a:t>Which of the following best represents the current role of your organization’s CIO? Which of the following CIO roles would enable the most valuable and effective technology-driven business innovation in your organization in the future?</a:t>
            </a:r>
          </a:p>
        </p:txBody>
      </p:sp>
      <p:sp>
        <p:nvSpPr>
          <p:cNvPr id="2" name="Title 1"/>
          <p:cNvSpPr>
            <a:spLocks noGrp="1"/>
          </p:cNvSpPr>
          <p:nvPr>
            <p:ph type="title"/>
          </p:nvPr>
        </p:nvSpPr>
        <p:spPr/>
        <p:txBody>
          <a:bodyPr/>
          <a:lstStyle/>
          <a:p>
            <a:r>
              <a:rPr lang="en-US" dirty="0" smtClean="0"/>
              <a:t>Business transformations are becoming more common, but the CIO rarely leads the effort</a:t>
            </a:r>
            <a:endParaRPr lang="en-US" dirty="0"/>
          </a:p>
        </p:txBody>
      </p:sp>
      <p:sp>
        <p:nvSpPr>
          <p:cNvPr id="3" name="Rectangle 2"/>
          <p:cNvSpPr/>
          <p:nvPr/>
        </p:nvSpPr>
        <p:spPr>
          <a:xfrm>
            <a:off x="1466111" y="2519326"/>
            <a:ext cx="612000" cy="2923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70%</a:t>
            </a:r>
            <a:endParaRPr lang="en-US" sz="1200" b="1" dirty="0"/>
          </a:p>
        </p:txBody>
      </p:sp>
      <p:sp>
        <p:nvSpPr>
          <p:cNvPr id="4" name="Rectangle 3"/>
          <p:cNvSpPr/>
          <p:nvPr/>
        </p:nvSpPr>
        <p:spPr>
          <a:xfrm>
            <a:off x="2072167" y="5145567"/>
            <a:ext cx="612000" cy="2977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6%</a:t>
            </a:r>
            <a:endParaRPr lang="en-US" sz="1200" b="1" dirty="0"/>
          </a:p>
        </p:txBody>
      </p:sp>
      <p:sp>
        <p:nvSpPr>
          <p:cNvPr id="5" name="Rectangle 4"/>
          <p:cNvSpPr/>
          <p:nvPr/>
        </p:nvSpPr>
        <p:spPr>
          <a:xfrm>
            <a:off x="3664688" y="4560777"/>
            <a:ext cx="612000" cy="8825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18%</a:t>
            </a:r>
            <a:endParaRPr lang="en-US" sz="1200" b="1" dirty="0"/>
          </a:p>
        </p:txBody>
      </p:sp>
      <p:sp>
        <p:nvSpPr>
          <p:cNvPr id="6" name="Rectangle 5"/>
          <p:cNvSpPr/>
          <p:nvPr/>
        </p:nvSpPr>
        <p:spPr>
          <a:xfrm>
            <a:off x="4270744" y="3646376"/>
            <a:ext cx="612000" cy="17969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37%</a:t>
            </a:r>
            <a:endParaRPr lang="en-US" sz="1200" b="1" dirty="0"/>
          </a:p>
        </p:txBody>
      </p:sp>
      <p:sp>
        <p:nvSpPr>
          <p:cNvPr id="7" name="Rectangle 6"/>
          <p:cNvSpPr/>
          <p:nvPr/>
        </p:nvSpPr>
        <p:spPr>
          <a:xfrm>
            <a:off x="5863265" y="4752163"/>
            <a:ext cx="612000" cy="6911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12%</a:t>
            </a:r>
            <a:endParaRPr lang="en-US" sz="1200" b="1" dirty="0"/>
          </a:p>
        </p:txBody>
      </p:sp>
      <p:sp>
        <p:nvSpPr>
          <p:cNvPr id="8" name="Rectangle 7"/>
          <p:cNvSpPr/>
          <p:nvPr/>
        </p:nvSpPr>
        <p:spPr>
          <a:xfrm>
            <a:off x="6469321" y="3082852"/>
            <a:ext cx="612000" cy="23604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t>57%</a:t>
            </a:r>
            <a:endParaRPr lang="en-US" sz="1200" b="1" dirty="0"/>
          </a:p>
        </p:txBody>
      </p:sp>
      <p:sp>
        <p:nvSpPr>
          <p:cNvPr id="9" name="TextBox 79"/>
          <p:cNvSpPr txBox="1"/>
          <p:nvPr/>
        </p:nvSpPr>
        <p:spPr bwMode="auto">
          <a:xfrm>
            <a:off x="1103966" y="5432447"/>
            <a:ext cx="2017347" cy="461665"/>
          </a:xfrm>
          <a:prstGeom prst="rect">
            <a:avLst/>
          </a:prstGeom>
          <a:solidFill>
            <a:schemeClr val="bg1"/>
          </a:solidFill>
        </p:spPr>
        <p:txBody>
          <a:bodyPr wrap="none">
            <a:spAutoFit/>
          </a:bodyPr>
          <a:lstStyle/>
          <a:p>
            <a:pPr eaLnBrk="1" fontAlgn="auto" hangingPunct="1">
              <a:spcBef>
                <a:spcPts val="0"/>
              </a:spcBef>
              <a:spcAft>
                <a:spcPts val="0"/>
              </a:spcAft>
              <a:defRPr/>
            </a:pPr>
            <a:r>
              <a:rPr lang="en-US" sz="1200" i="1" dirty="0" smtClean="0"/>
              <a:t>Runs IT function in support</a:t>
            </a:r>
          </a:p>
          <a:p>
            <a:pPr eaLnBrk="1" fontAlgn="auto" hangingPunct="1">
              <a:spcBef>
                <a:spcPts val="0"/>
              </a:spcBef>
              <a:spcAft>
                <a:spcPts val="0"/>
              </a:spcAft>
              <a:defRPr/>
            </a:pPr>
            <a:r>
              <a:rPr lang="en-US" sz="1100" b="1" dirty="0" smtClean="0"/>
              <a:t> </a:t>
            </a:r>
            <a:r>
              <a:rPr lang="en-US" sz="1200" i="1" dirty="0" smtClean="0"/>
              <a:t>of business operations</a:t>
            </a:r>
            <a:endParaRPr lang="en-US" sz="1200" i="1" dirty="0"/>
          </a:p>
        </p:txBody>
      </p:sp>
      <p:sp>
        <p:nvSpPr>
          <p:cNvPr id="10" name="TextBox 79"/>
          <p:cNvSpPr txBox="1"/>
          <p:nvPr/>
        </p:nvSpPr>
        <p:spPr bwMode="auto">
          <a:xfrm>
            <a:off x="3333778" y="5437863"/>
            <a:ext cx="2036135" cy="646331"/>
          </a:xfrm>
          <a:prstGeom prst="rect">
            <a:avLst/>
          </a:prstGeom>
          <a:solidFill>
            <a:schemeClr val="bg1"/>
          </a:solidFill>
        </p:spPr>
        <p:txBody>
          <a:bodyPr wrap="none">
            <a:spAutoFit/>
          </a:bodyPr>
          <a:lstStyle/>
          <a:p>
            <a:pPr algn="ctr">
              <a:defRPr/>
            </a:pPr>
            <a:r>
              <a:rPr lang="en-US" sz="1200" i="1" dirty="0" smtClean="0"/>
              <a:t>Leads business technology</a:t>
            </a:r>
          </a:p>
          <a:p>
            <a:pPr algn="ctr">
              <a:defRPr/>
            </a:pPr>
            <a:r>
              <a:rPr lang="en-US" sz="1200" i="1" dirty="0" smtClean="0"/>
              <a:t>transformation as company</a:t>
            </a:r>
          </a:p>
          <a:p>
            <a:pPr algn="ctr">
              <a:defRPr/>
            </a:pPr>
            <a:r>
              <a:rPr lang="en-US" sz="1200" i="1" dirty="0" smtClean="0"/>
              <a:t> changes</a:t>
            </a:r>
            <a:endParaRPr lang="en-US" sz="1200" i="1" dirty="0"/>
          </a:p>
        </p:txBody>
      </p:sp>
      <p:sp>
        <p:nvSpPr>
          <p:cNvPr id="11" name="TextBox 79"/>
          <p:cNvSpPr txBox="1"/>
          <p:nvPr/>
        </p:nvSpPr>
        <p:spPr bwMode="auto">
          <a:xfrm>
            <a:off x="5581750" y="5432448"/>
            <a:ext cx="1912559" cy="646331"/>
          </a:xfrm>
          <a:prstGeom prst="rect">
            <a:avLst/>
          </a:prstGeom>
          <a:solidFill>
            <a:schemeClr val="bg1"/>
          </a:solidFill>
        </p:spPr>
        <p:txBody>
          <a:bodyPr wrap="square">
            <a:spAutoFit/>
          </a:bodyPr>
          <a:lstStyle/>
          <a:p>
            <a:pPr algn="ctr">
              <a:defRPr/>
            </a:pPr>
            <a:r>
              <a:rPr lang="en-US" sz="1200" i="1" dirty="0" smtClean="0"/>
              <a:t>Drives technology-driven business</a:t>
            </a:r>
          </a:p>
          <a:p>
            <a:pPr algn="ctr">
              <a:defRPr/>
            </a:pPr>
            <a:r>
              <a:rPr lang="en-US" sz="1200" i="1" dirty="0" smtClean="0"/>
              <a:t>innovation and strategy</a:t>
            </a:r>
            <a:endParaRPr lang="en-US" sz="1200" i="1" dirty="0"/>
          </a:p>
        </p:txBody>
      </p:sp>
      <p:grpSp>
        <p:nvGrpSpPr>
          <p:cNvPr id="18" name="Group 17"/>
          <p:cNvGrpSpPr/>
          <p:nvPr/>
        </p:nvGrpSpPr>
        <p:grpSpPr>
          <a:xfrm>
            <a:off x="6480669" y="2363424"/>
            <a:ext cx="1599226" cy="515527"/>
            <a:chOff x="6469321" y="2126010"/>
            <a:chExt cx="1599226" cy="515527"/>
          </a:xfrm>
        </p:grpSpPr>
        <p:sp>
          <p:nvSpPr>
            <p:cNvPr id="12" name="Rectangle 11"/>
            <p:cNvSpPr/>
            <p:nvPr/>
          </p:nvSpPr>
          <p:spPr>
            <a:xfrm>
              <a:off x="6469321" y="2158409"/>
              <a:ext cx="186660" cy="1807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Rectangle 12"/>
            <p:cNvSpPr/>
            <p:nvPr/>
          </p:nvSpPr>
          <p:spPr>
            <a:xfrm>
              <a:off x="6469321" y="2416508"/>
              <a:ext cx="186660" cy="1807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Box 79"/>
            <p:cNvSpPr txBox="1"/>
            <p:nvPr/>
          </p:nvSpPr>
          <p:spPr bwMode="auto">
            <a:xfrm>
              <a:off x="6655981" y="2379927"/>
              <a:ext cx="1412566" cy="261610"/>
            </a:xfrm>
            <a:prstGeom prst="rect">
              <a:avLst/>
            </a:prstGeom>
            <a:solidFill>
              <a:schemeClr val="bg1"/>
            </a:solidFill>
          </p:spPr>
          <p:txBody>
            <a:bodyPr wrap="none">
              <a:spAutoFit/>
            </a:bodyPr>
            <a:lstStyle/>
            <a:p>
              <a:pPr eaLnBrk="1" fontAlgn="auto" hangingPunct="1">
                <a:spcBef>
                  <a:spcPts val="0"/>
                </a:spcBef>
                <a:spcAft>
                  <a:spcPts val="0"/>
                </a:spcAft>
                <a:defRPr/>
              </a:pPr>
              <a:r>
                <a:rPr lang="en-CA" sz="1100" b="1" dirty="0" smtClean="0">
                  <a:latin typeface="+mn-lt"/>
                  <a:ea typeface="+mn-ea"/>
                </a:rPr>
                <a:t>Most valuable role</a:t>
              </a:r>
            </a:p>
          </p:txBody>
        </p:sp>
        <p:sp>
          <p:nvSpPr>
            <p:cNvPr id="15" name="TextBox 79"/>
            <p:cNvSpPr txBox="1"/>
            <p:nvPr/>
          </p:nvSpPr>
          <p:spPr bwMode="auto">
            <a:xfrm>
              <a:off x="6655981" y="2126010"/>
              <a:ext cx="990977" cy="261610"/>
            </a:xfrm>
            <a:prstGeom prst="rect">
              <a:avLst/>
            </a:prstGeom>
            <a:solidFill>
              <a:schemeClr val="bg1"/>
            </a:solidFill>
          </p:spPr>
          <p:txBody>
            <a:bodyPr wrap="none">
              <a:spAutoFit/>
            </a:bodyPr>
            <a:lstStyle/>
            <a:p>
              <a:pPr eaLnBrk="1" fontAlgn="auto" hangingPunct="1">
                <a:spcBef>
                  <a:spcPts val="0"/>
                </a:spcBef>
                <a:spcAft>
                  <a:spcPts val="0"/>
                </a:spcAft>
                <a:defRPr/>
              </a:pPr>
              <a:r>
                <a:rPr lang="en-CA" sz="1100" b="1" dirty="0" smtClean="0">
                  <a:latin typeface="+mn-lt"/>
                  <a:ea typeface="+mn-ea"/>
                </a:rPr>
                <a:t>Current role</a:t>
              </a:r>
            </a:p>
          </p:txBody>
        </p:sp>
      </p:grpSp>
      <p:sp>
        <p:nvSpPr>
          <p:cNvPr id="17" name="TextBox 79"/>
          <p:cNvSpPr txBox="1"/>
          <p:nvPr/>
        </p:nvSpPr>
        <p:spPr bwMode="auto">
          <a:xfrm>
            <a:off x="257174" y="6001063"/>
            <a:ext cx="2470548" cy="253916"/>
          </a:xfrm>
          <a:prstGeom prst="rect">
            <a:avLst/>
          </a:prstGeom>
          <a:solidFill>
            <a:schemeClr val="bg1"/>
          </a:solidFill>
        </p:spPr>
        <p:txBody>
          <a:bodyPr wrap="none">
            <a:spAutoFit/>
          </a:bodyPr>
          <a:lstStyle/>
          <a:p>
            <a:pPr eaLnBrk="1" fontAlgn="auto" hangingPunct="1">
              <a:spcBef>
                <a:spcPts val="0"/>
              </a:spcBef>
              <a:spcAft>
                <a:spcPts val="0"/>
              </a:spcAft>
              <a:defRPr/>
            </a:pPr>
            <a:r>
              <a:rPr lang="en-US" sz="1050" dirty="0" smtClean="0"/>
              <a:t>Adapted from: Harvard Red Hat report</a:t>
            </a:r>
            <a:endParaRPr lang="en-US" sz="1050" dirty="0"/>
          </a:p>
        </p:txBody>
      </p:sp>
    </p:spTree>
    <p:extLst>
      <p:ext uri="{BB962C8B-B14F-4D97-AF65-F5344CB8AC3E}">
        <p14:creationId xmlns:p14="http://schemas.microsoft.com/office/powerpoint/2010/main" val="2188749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5507665" y="2116470"/>
            <a:ext cx="3039512" cy="3646968"/>
          </a:xfrm>
          <a:prstGeom prst="rect">
            <a:avLst/>
          </a:prstGeom>
          <a:solidFill>
            <a:schemeClr val="accent2">
              <a:lumMod val="20000"/>
              <a:lumOff val="80000"/>
            </a:schemeClr>
          </a:solidFill>
          <a:ln w="2857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i="1" dirty="0" smtClean="0">
                <a:solidFill>
                  <a:schemeClr val="tx2"/>
                </a:solidFill>
              </a:rPr>
              <a:t>Business Transformation</a:t>
            </a:r>
            <a:endParaRPr lang="en-US" dirty="0"/>
          </a:p>
        </p:txBody>
      </p:sp>
      <p:sp>
        <p:nvSpPr>
          <p:cNvPr id="5" name="Rectangle 5"/>
          <p:cNvSpPr/>
          <p:nvPr/>
        </p:nvSpPr>
        <p:spPr>
          <a:xfrm>
            <a:off x="967563" y="2116470"/>
            <a:ext cx="4540102" cy="3646968"/>
          </a:xfrm>
          <a:prstGeom prst="rect">
            <a:avLst/>
          </a:prstGeom>
          <a:solidFill>
            <a:schemeClr val="accent3">
              <a:lumMod val="20000"/>
              <a:lumOff val="80000"/>
            </a:schemeClr>
          </a:solidFill>
          <a:ln w="28575">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i="1" dirty="0" smtClean="0">
                <a:solidFill>
                  <a:schemeClr val="tx2"/>
                </a:solidFill>
              </a:rPr>
              <a:t>Incremental Change</a:t>
            </a:r>
            <a:endParaRPr lang="en-US" sz="1200" b="1" i="1" dirty="0">
              <a:solidFill>
                <a:schemeClr val="tx2"/>
              </a:solidFill>
            </a:endParaRPr>
          </a:p>
        </p:txBody>
      </p:sp>
      <p:graphicFrame>
        <p:nvGraphicFramePr>
          <p:cNvPr id="8" name="Chart 1"/>
          <p:cNvGraphicFramePr>
            <a:graphicFrameLocks/>
          </p:cNvGraphicFramePr>
          <p:nvPr>
            <p:extLst>
              <p:ext uri="{D42A27DB-BD31-4B8C-83A1-F6EECF244321}">
                <p14:modId xmlns:p14="http://schemas.microsoft.com/office/powerpoint/2010/main" val="757553459"/>
              </p:ext>
            </p:extLst>
          </p:nvPr>
        </p:nvGraphicFramePr>
        <p:xfrm>
          <a:off x="395535" y="1264356"/>
          <a:ext cx="8279233" cy="4943584"/>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6"/>
          <p:cNvSpPr>
            <a:spLocks noGrp="1"/>
          </p:cNvSpPr>
          <p:nvPr>
            <p:ph type="title"/>
          </p:nvPr>
        </p:nvSpPr>
        <p:spPr/>
        <p:txBody>
          <a:bodyPr/>
          <a:lstStyle/>
          <a:p>
            <a:r>
              <a:rPr lang="en-US" dirty="0" smtClean="0"/>
              <a:t>CIOs haven’t historically been perceived as very effective in identifying opportunities for and driving business change</a:t>
            </a:r>
            <a:endParaRPr lang="en-US" dirty="0"/>
          </a:p>
        </p:txBody>
      </p:sp>
      <p:sp>
        <p:nvSpPr>
          <p:cNvPr id="6" name="Rectangle 2"/>
          <p:cNvSpPr/>
          <p:nvPr/>
        </p:nvSpPr>
        <p:spPr>
          <a:xfrm>
            <a:off x="94976" y="6215710"/>
            <a:ext cx="4955072" cy="24622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rgbClr val="333333"/>
                </a:solidFill>
              </a:rPr>
              <a:t>Source: Naufal Khan and Johnson </a:t>
            </a:r>
            <a:r>
              <a:rPr lang="en-US" sz="1000" dirty="0" smtClean="0">
                <a:solidFill>
                  <a:srgbClr val="333333"/>
                </a:solidFill>
              </a:rPr>
              <a:t>Sikes, McKinsey </a:t>
            </a:r>
            <a:r>
              <a:rPr lang="en-US" sz="1000" dirty="0">
                <a:solidFill>
                  <a:srgbClr val="333333"/>
                </a:solidFill>
              </a:rPr>
              <a:t>&amp; </a:t>
            </a:r>
            <a:r>
              <a:rPr lang="en-US" sz="1000" dirty="0" smtClean="0">
                <a:solidFill>
                  <a:srgbClr val="333333"/>
                </a:solidFill>
              </a:rPr>
              <a:t>Company</a:t>
            </a:r>
            <a:endParaRPr lang="en-US" sz="1000" dirty="0">
              <a:solidFill>
                <a:srgbClr val="333333"/>
              </a:solidFill>
            </a:endParaRPr>
          </a:p>
        </p:txBody>
      </p:sp>
    </p:spTree>
    <p:extLst>
      <p:ext uri="{BB962C8B-B14F-4D97-AF65-F5344CB8AC3E}">
        <p14:creationId xmlns:p14="http://schemas.microsoft.com/office/powerpoint/2010/main" val="467082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CIOs have a decision to make – get involved and evolve, or stagnate</a:t>
            </a:r>
            <a:endParaRPr lang="en-US" dirty="0"/>
          </a:p>
        </p:txBody>
      </p:sp>
      <p:sp>
        <p:nvSpPr>
          <p:cNvPr id="23" name="Rectangle 102"/>
          <p:cNvSpPr/>
          <p:nvPr/>
        </p:nvSpPr>
        <p:spPr>
          <a:xfrm>
            <a:off x="413209" y="1216797"/>
            <a:ext cx="7149909" cy="1798918"/>
          </a:xfrm>
          <a:prstGeom prst="rect">
            <a:avLst/>
          </a:prstGeom>
          <a:solidFill>
            <a:schemeClr val="bg1">
              <a:lumMod val="95000"/>
            </a:schemeClr>
          </a:solidFill>
          <a:ln>
            <a:solidFill>
              <a:schemeClr val="accent1"/>
            </a:solidFill>
          </a:ln>
        </p:spPr>
        <p:txBody>
          <a:bodyPr wrap="square" lIns="144000" tIns="144000" rIns="144000" bIns="144000">
            <a:spAutoFit/>
          </a:bodyPr>
          <a:lstStyle/>
          <a:p>
            <a:r>
              <a:rPr lang="en-US" altLang="en-US" sz="1400" dirty="0" smtClean="0">
                <a:ea typeface="ＭＳ Ｐゴシック" charset="-128"/>
              </a:rPr>
              <a:t>This isn’t just about the CIO’s direct impact to the organization, it’s also about the legacy that the CIO will leave behind. </a:t>
            </a:r>
          </a:p>
          <a:p>
            <a:endParaRPr lang="en-US" altLang="en-US" sz="1400" dirty="0" smtClean="0">
              <a:ea typeface="ＭＳ Ｐゴシック" charset="-128"/>
            </a:endParaRPr>
          </a:p>
          <a:p>
            <a:r>
              <a:rPr lang="en-US" altLang="en-US" sz="1400" dirty="0" smtClean="0">
                <a:ea typeface="ＭＳ Ｐゴシック" charset="-128"/>
              </a:rPr>
              <a:t>If a CIO is willing to jump into the foray of business leadership and actively seek out opportunities to co-lead business transformation, they will be perceived as a business leader that helps drive the organization forward, as opposed to just a technology leader.</a:t>
            </a:r>
            <a:endParaRPr lang="en-US" altLang="en-US" sz="1400" b="1" dirty="0"/>
          </a:p>
        </p:txBody>
      </p:sp>
      <p:grpSp>
        <p:nvGrpSpPr>
          <p:cNvPr id="25" name="Group 24"/>
          <p:cNvGrpSpPr/>
          <p:nvPr/>
        </p:nvGrpSpPr>
        <p:grpSpPr>
          <a:xfrm>
            <a:off x="1007036" y="3362584"/>
            <a:ext cx="6802065" cy="2959587"/>
            <a:chOff x="1657721" y="2978487"/>
            <a:chExt cx="6802065" cy="2959587"/>
          </a:xfrm>
        </p:grpSpPr>
        <p:grpSp>
          <p:nvGrpSpPr>
            <p:cNvPr id="3" name="Group 28"/>
            <p:cNvGrpSpPr>
              <a:grpSpLocks/>
            </p:cNvGrpSpPr>
            <p:nvPr/>
          </p:nvGrpSpPr>
          <p:grpSpPr bwMode="auto">
            <a:xfrm>
              <a:off x="1725297" y="2978487"/>
              <a:ext cx="6734489" cy="2959587"/>
              <a:chOff x="730582" y="2166498"/>
              <a:chExt cx="4182217" cy="2958498"/>
            </a:xfrm>
          </p:grpSpPr>
          <p:sp>
            <p:nvSpPr>
              <p:cNvPr id="4" name="TextBox 29"/>
              <p:cNvSpPr txBox="1">
                <a:spLocks noChangeArrowheads="1"/>
              </p:cNvSpPr>
              <p:nvPr/>
            </p:nvSpPr>
            <p:spPr bwMode="auto">
              <a:xfrm>
                <a:off x="1183064" y="2166498"/>
                <a:ext cx="316880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dirty="0">
                    <a:solidFill>
                      <a:srgbClr val="666666"/>
                    </a:solidFill>
                  </a:rPr>
                  <a:t>Future</a:t>
                </a:r>
                <a:r>
                  <a:rPr lang="en-US" altLang="en-US" sz="1800" b="1" dirty="0"/>
                  <a:t> </a:t>
                </a:r>
                <a:r>
                  <a:rPr lang="en-US" altLang="en-US" sz="1800" b="1" dirty="0">
                    <a:solidFill>
                      <a:srgbClr val="666666"/>
                    </a:solidFill>
                  </a:rPr>
                  <a:t>of</a:t>
                </a:r>
                <a:r>
                  <a:rPr lang="en-US" altLang="en-US" sz="1800" b="1" dirty="0"/>
                  <a:t> </a:t>
                </a:r>
                <a:r>
                  <a:rPr lang="en-US" altLang="en-US" sz="1800" b="1" dirty="0">
                    <a:solidFill>
                      <a:srgbClr val="666666"/>
                    </a:solidFill>
                  </a:rPr>
                  <a:t>IT</a:t>
                </a:r>
              </a:p>
            </p:txBody>
          </p:sp>
          <p:grpSp>
            <p:nvGrpSpPr>
              <p:cNvPr id="5" name="Group 30"/>
              <p:cNvGrpSpPr>
                <a:grpSpLocks/>
              </p:cNvGrpSpPr>
              <p:nvPr/>
            </p:nvGrpSpPr>
            <p:grpSpPr bwMode="auto">
              <a:xfrm>
                <a:off x="730582" y="2188715"/>
                <a:ext cx="4182217" cy="2936281"/>
                <a:chOff x="730582" y="2188715"/>
                <a:chExt cx="4182217" cy="2936281"/>
              </a:xfrm>
            </p:grpSpPr>
            <p:cxnSp>
              <p:nvCxnSpPr>
                <p:cNvPr id="6" name="Straight Connector 65"/>
                <p:cNvCxnSpPr/>
                <p:nvPr/>
              </p:nvCxnSpPr>
              <p:spPr>
                <a:xfrm>
                  <a:off x="873726" y="2431513"/>
                  <a:ext cx="0" cy="227881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6"/>
                <p:cNvCxnSpPr/>
                <p:nvPr/>
              </p:nvCxnSpPr>
              <p:spPr>
                <a:xfrm>
                  <a:off x="873726" y="4710324"/>
                  <a:ext cx="3950345"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TextBox 33"/>
                <p:cNvSpPr txBox="1">
                  <a:spLocks noChangeArrowheads="1"/>
                </p:cNvSpPr>
                <p:nvPr/>
              </p:nvSpPr>
              <p:spPr bwMode="auto">
                <a:xfrm>
                  <a:off x="730582"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1990</a:t>
                  </a:r>
                </a:p>
              </p:txBody>
            </p:sp>
            <p:sp>
              <p:nvSpPr>
                <p:cNvPr id="9" name="TextBox 34"/>
                <p:cNvSpPr txBox="1">
                  <a:spLocks noChangeArrowheads="1"/>
                </p:cNvSpPr>
                <p:nvPr/>
              </p:nvSpPr>
              <p:spPr bwMode="auto">
                <a:xfrm>
                  <a:off x="1937679"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2000</a:t>
                  </a:r>
                </a:p>
              </p:txBody>
            </p:sp>
            <p:sp>
              <p:nvSpPr>
                <p:cNvPr id="10" name="TextBox 35"/>
                <p:cNvSpPr txBox="1">
                  <a:spLocks noChangeArrowheads="1"/>
                </p:cNvSpPr>
                <p:nvPr/>
              </p:nvSpPr>
              <p:spPr bwMode="auto">
                <a:xfrm>
                  <a:off x="3144776"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2010</a:t>
                  </a:r>
                </a:p>
              </p:txBody>
            </p:sp>
            <p:sp>
              <p:nvSpPr>
                <p:cNvPr id="11" name="TextBox 36"/>
                <p:cNvSpPr txBox="1">
                  <a:spLocks noChangeArrowheads="1"/>
                </p:cNvSpPr>
                <p:nvPr/>
              </p:nvSpPr>
              <p:spPr bwMode="auto">
                <a:xfrm>
                  <a:off x="4351872" y="4709774"/>
                  <a:ext cx="524503"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dirty="0">
                      <a:solidFill>
                        <a:srgbClr val="29475F"/>
                      </a:solidFill>
                    </a:rPr>
                    <a:t>2020</a:t>
                  </a:r>
                </a:p>
              </p:txBody>
            </p:sp>
            <p:sp>
              <p:nvSpPr>
                <p:cNvPr id="12" name="TextBox 37"/>
                <p:cNvSpPr txBox="1">
                  <a:spLocks noChangeArrowheads="1"/>
                </p:cNvSpPr>
                <p:nvPr/>
              </p:nvSpPr>
              <p:spPr bwMode="auto">
                <a:xfrm>
                  <a:off x="1537454" y="3505822"/>
                  <a:ext cx="914696" cy="4614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CA" altLang="en-US" sz="1200" b="1" dirty="0">
                      <a:solidFill>
                        <a:srgbClr val="A24130"/>
                      </a:solidFill>
                    </a:rPr>
                    <a:t>Value of the IT Function</a:t>
                  </a:r>
                </a:p>
              </p:txBody>
            </p:sp>
            <p:sp>
              <p:nvSpPr>
                <p:cNvPr id="13" name="TextBox 38"/>
                <p:cNvSpPr txBox="1">
                  <a:spLocks noChangeArrowheads="1"/>
                </p:cNvSpPr>
                <p:nvPr/>
              </p:nvSpPr>
              <p:spPr bwMode="auto">
                <a:xfrm>
                  <a:off x="2290014" y="4847997"/>
                  <a:ext cx="914696"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CA" altLang="en-US" sz="1200" b="1" dirty="0"/>
                    <a:t>Time</a:t>
                  </a:r>
                </a:p>
              </p:txBody>
            </p:sp>
            <p:sp>
              <p:nvSpPr>
                <p:cNvPr id="14" name="Freeform 73"/>
                <p:cNvSpPr/>
                <p:nvPr/>
              </p:nvSpPr>
              <p:spPr>
                <a:xfrm>
                  <a:off x="885557" y="3239253"/>
                  <a:ext cx="2871813" cy="790284"/>
                </a:xfrm>
                <a:custGeom>
                  <a:avLst/>
                  <a:gdLst>
                    <a:gd name="connsiteX0" fmla="*/ 0 w 2871788"/>
                    <a:gd name="connsiteY0" fmla="*/ 789622 h 789622"/>
                    <a:gd name="connsiteX1" fmla="*/ 1185863 w 2871788"/>
                    <a:gd name="connsiteY1" fmla="*/ 3810 h 789622"/>
                    <a:gd name="connsiteX2" fmla="*/ 2157413 w 2871788"/>
                    <a:gd name="connsiteY2" fmla="*/ 475297 h 789622"/>
                    <a:gd name="connsiteX3" fmla="*/ 2871788 w 2871788"/>
                    <a:gd name="connsiteY3" fmla="*/ 118110 h 789622"/>
                  </a:gdLst>
                  <a:ahLst/>
                  <a:cxnLst>
                    <a:cxn ang="0">
                      <a:pos x="connsiteX0" y="connsiteY0"/>
                    </a:cxn>
                    <a:cxn ang="0">
                      <a:pos x="connsiteX1" y="connsiteY1"/>
                    </a:cxn>
                    <a:cxn ang="0">
                      <a:pos x="connsiteX2" y="connsiteY2"/>
                    </a:cxn>
                    <a:cxn ang="0">
                      <a:pos x="connsiteX3" y="connsiteY3"/>
                    </a:cxn>
                  </a:cxnLst>
                  <a:rect l="l" t="t" r="r" b="b"/>
                  <a:pathLst>
                    <a:path w="2871788" h="789622">
                      <a:moveTo>
                        <a:pt x="0" y="789622"/>
                      </a:moveTo>
                      <a:cubicBezTo>
                        <a:pt x="413147" y="422909"/>
                        <a:pt x="826294" y="56197"/>
                        <a:pt x="1185863" y="3810"/>
                      </a:cubicBezTo>
                      <a:cubicBezTo>
                        <a:pt x="1545432" y="-48578"/>
                        <a:pt x="1876426" y="456247"/>
                        <a:pt x="2157413" y="475297"/>
                      </a:cubicBezTo>
                      <a:cubicBezTo>
                        <a:pt x="2438400" y="494347"/>
                        <a:pt x="2655094" y="306228"/>
                        <a:pt x="2871788" y="118110"/>
                      </a:cubicBezTo>
                    </a:path>
                  </a:pathLst>
                </a:custGeom>
                <a:noFill/>
                <a:ln>
                  <a:solidFill>
                    <a:srgbClr val="A2413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dirty="0"/>
                </a:p>
              </p:txBody>
            </p:sp>
            <p:cxnSp>
              <p:nvCxnSpPr>
                <p:cNvPr id="15" name="Straight Connector 74"/>
                <p:cNvCxnSpPr/>
                <p:nvPr/>
              </p:nvCxnSpPr>
              <p:spPr>
                <a:xfrm flipV="1">
                  <a:off x="3757370" y="2496576"/>
                  <a:ext cx="856713" cy="856935"/>
                </a:xfrm>
                <a:prstGeom prst="line">
                  <a:avLst/>
                </a:prstGeom>
                <a:ln w="28575">
                  <a:solidFill>
                    <a:srgbClr val="A24130"/>
                  </a:solidFill>
                  <a:prstDash val="dash"/>
                </a:ln>
              </p:spPr>
              <p:style>
                <a:lnRef idx="1">
                  <a:schemeClr val="accent1"/>
                </a:lnRef>
                <a:fillRef idx="0">
                  <a:schemeClr val="accent1"/>
                </a:fillRef>
                <a:effectRef idx="0">
                  <a:schemeClr val="accent1"/>
                </a:effectRef>
                <a:fontRef idx="minor">
                  <a:schemeClr val="tx1"/>
                </a:fontRef>
              </p:style>
            </p:cxnSp>
            <p:sp>
              <p:nvSpPr>
                <p:cNvPr id="16" name="Arc 75"/>
                <p:cNvSpPr/>
                <p:nvPr/>
              </p:nvSpPr>
              <p:spPr>
                <a:xfrm rot="807058">
                  <a:off x="2712357" y="3361446"/>
                  <a:ext cx="2054534" cy="295166"/>
                </a:xfrm>
                <a:prstGeom prst="arc">
                  <a:avLst/>
                </a:prstGeom>
                <a:ln w="28575">
                  <a:solidFill>
                    <a:srgbClr val="A24130"/>
                  </a:solidFill>
                  <a:prstDash val="dash"/>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CA" dirty="0"/>
                </a:p>
              </p:txBody>
            </p:sp>
            <p:cxnSp>
              <p:nvCxnSpPr>
                <p:cNvPr id="17" name="Straight Arrow Connector 76"/>
                <p:cNvCxnSpPr/>
                <p:nvPr/>
              </p:nvCxnSpPr>
              <p:spPr>
                <a:xfrm>
                  <a:off x="900345" y="3142452"/>
                  <a:ext cx="2871813" cy="0"/>
                </a:xfrm>
                <a:prstGeom prst="straightConnector1">
                  <a:avLst/>
                </a:prstGeom>
                <a:ln w="12700">
                  <a:solidFill>
                    <a:srgbClr val="7F919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Box 77"/>
                <p:cNvSpPr txBox="1"/>
                <p:nvPr/>
              </p:nvSpPr>
              <p:spPr>
                <a:xfrm>
                  <a:off x="1668330" y="2863154"/>
                  <a:ext cx="916049" cy="253823"/>
                </a:xfrm>
                <a:prstGeom prst="rect">
                  <a:avLst/>
                </a:prstGeom>
                <a:solidFill>
                  <a:schemeClr val="bg1"/>
                </a:solidFill>
              </p:spPr>
              <p:txBody>
                <a:bodyPr wrap="none">
                  <a:spAutoFit/>
                </a:bodyPr>
                <a:lstStyle/>
                <a:p>
                  <a:pPr eaLnBrk="1" fontAlgn="auto" hangingPunct="1">
                    <a:spcBef>
                      <a:spcPts val="0"/>
                    </a:spcBef>
                    <a:spcAft>
                      <a:spcPts val="0"/>
                    </a:spcAft>
                    <a:defRPr/>
                  </a:pPr>
                  <a:r>
                    <a:rPr lang="en-CA" sz="1050" b="1" dirty="0">
                      <a:solidFill>
                        <a:srgbClr val="29475F"/>
                      </a:solidFill>
                      <a:latin typeface="+mn-lt"/>
                      <a:ea typeface="+mn-ea"/>
                    </a:rPr>
                    <a:t>IT as a Technologist</a:t>
                  </a:r>
                </a:p>
              </p:txBody>
            </p:sp>
            <p:cxnSp>
              <p:nvCxnSpPr>
                <p:cNvPr id="19" name="Straight Arrow Connector 78"/>
                <p:cNvCxnSpPr/>
                <p:nvPr/>
              </p:nvCxnSpPr>
              <p:spPr>
                <a:xfrm>
                  <a:off x="3739624" y="3843868"/>
                  <a:ext cx="1034168" cy="0"/>
                </a:xfrm>
                <a:prstGeom prst="straightConnector1">
                  <a:avLst/>
                </a:prstGeom>
                <a:ln w="12700">
                  <a:solidFill>
                    <a:srgbClr val="7F919F"/>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79"/>
                <p:cNvSpPr txBox="1"/>
                <p:nvPr/>
              </p:nvSpPr>
              <p:spPr>
                <a:xfrm>
                  <a:off x="3798683" y="3865884"/>
                  <a:ext cx="916049" cy="253823"/>
                </a:xfrm>
                <a:prstGeom prst="rect">
                  <a:avLst/>
                </a:prstGeom>
                <a:solidFill>
                  <a:schemeClr val="bg1"/>
                </a:solidFill>
              </p:spPr>
              <p:txBody>
                <a:bodyPr wrap="none">
                  <a:spAutoFit/>
                </a:bodyPr>
                <a:lstStyle/>
                <a:p>
                  <a:pPr eaLnBrk="1" fontAlgn="auto" hangingPunct="1">
                    <a:spcBef>
                      <a:spcPts val="0"/>
                    </a:spcBef>
                    <a:spcAft>
                      <a:spcPts val="0"/>
                    </a:spcAft>
                    <a:defRPr/>
                  </a:pPr>
                  <a:r>
                    <a:rPr lang="en-CA" sz="1050" b="1" dirty="0">
                      <a:solidFill>
                        <a:srgbClr val="29475F"/>
                      </a:solidFill>
                      <a:latin typeface="+mn-lt"/>
                      <a:ea typeface="+mn-ea"/>
                    </a:rPr>
                    <a:t>IT as a Technologist</a:t>
                  </a:r>
                </a:p>
              </p:txBody>
            </p:sp>
            <p:cxnSp>
              <p:nvCxnSpPr>
                <p:cNvPr id="21" name="Straight Arrow Connector 80"/>
                <p:cNvCxnSpPr/>
                <p:nvPr/>
              </p:nvCxnSpPr>
              <p:spPr>
                <a:xfrm>
                  <a:off x="3757370" y="2490228"/>
                  <a:ext cx="1033182" cy="0"/>
                </a:xfrm>
                <a:prstGeom prst="straightConnector1">
                  <a:avLst/>
                </a:prstGeom>
                <a:ln w="12700">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TextBox 81"/>
                <p:cNvSpPr txBox="1"/>
                <p:nvPr/>
              </p:nvSpPr>
              <p:spPr>
                <a:xfrm>
                  <a:off x="3628222" y="2188715"/>
                  <a:ext cx="1284577" cy="253823"/>
                </a:xfrm>
                <a:prstGeom prst="rect">
                  <a:avLst/>
                </a:prstGeom>
                <a:solidFill>
                  <a:schemeClr val="bg1">
                    <a:alpha val="50000"/>
                  </a:schemeClr>
                </a:solidFill>
              </p:spPr>
              <p:txBody>
                <a:bodyPr>
                  <a:spAutoFit/>
                </a:bodyPr>
                <a:lstStyle/>
                <a:p>
                  <a:pPr eaLnBrk="1" fontAlgn="auto" hangingPunct="1">
                    <a:spcBef>
                      <a:spcPts val="0"/>
                    </a:spcBef>
                    <a:spcAft>
                      <a:spcPts val="0"/>
                    </a:spcAft>
                    <a:defRPr/>
                  </a:pPr>
                  <a:r>
                    <a:rPr lang="en-CA" sz="1050" b="1" dirty="0">
                      <a:solidFill>
                        <a:srgbClr val="29475F"/>
                      </a:solidFill>
                      <a:latin typeface="+mn-lt"/>
                      <a:ea typeface="+mn-ea"/>
                    </a:rPr>
                    <a:t>IT as a Business Transformer</a:t>
                  </a:r>
                </a:p>
              </p:txBody>
            </p:sp>
          </p:grpSp>
        </p:grpSp>
        <p:sp>
          <p:nvSpPr>
            <p:cNvPr id="24" name="TextBox 38"/>
            <p:cNvSpPr txBox="1">
              <a:spLocks noChangeArrowheads="1"/>
            </p:cNvSpPr>
            <p:nvPr/>
          </p:nvSpPr>
          <p:spPr bwMode="auto">
            <a:xfrm rot="16200000">
              <a:off x="1059819" y="4166469"/>
              <a:ext cx="1472905" cy="2771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CA" altLang="en-US" sz="1200" b="1" dirty="0" smtClean="0"/>
                <a:t>Value</a:t>
              </a:r>
              <a:endParaRPr lang="en-CA" altLang="en-US" sz="1200" b="1" dirty="0"/>
            </a:p>
          </p:txBody>
        </p:sp>
      </p:grpSp>
      <p:sp>
        <p:nvSpPr>
          <p:cNvPr id="26" name="Rounded Rectangle 25"/>
          <p:cNvSpPr/>
          <p:nvPr/>
        </p:nvSpPr>
        <p:spPr>
          <a:xfrm>
            <a:off x="5740588" y="3279831"/>
            <a:ext cx="2068513" cy="568528"/>
          </a:xfrm>
          <a:prstGeom prst="roundRect">
            <a:avLst/>
          </a:prstGeom>
          <a:no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8" name="Elbow Connector 27"/>
          <p:cNvCxnSpPr>
            <a:stCxn id="23" idx="3"/>
            <a:endCxn id="26" idx="3"/>
          </p:cNvCxnSpPr>
          <p:nvPr/>
        </p:nvCxnSpPr>
        <p:spPr>
          <a:xfrm>
            <a:off x="7563118" y="2116256"/>
            <a:ext cx="245983" cy="1447839"/>
          </a:xfrm>
          <a:prstGeom prst="bentConnector3">
            <a:avLst>
              <a:gd name="adj1" fmla="val 192933"/>
            </a:avLst>
          </a:prstGeom>
          <a:ln>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1953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5"/>
          <p:cNvSpPr txBox="1"/>
          <p:nvPr/>
        </p:nvSpPr>
        <p:spPr>
          <a:xfrm>
            <a:off x="487680" y="1842822"/>
            <a:ext cx="8095488" cy="3847207"/>
          </a:xfrm>
          <a:prstGeom prst="rect">
            <a:avLst/>
          </a:prstGeom>
          <a:noFill/>
        </p:spPr>
        <p:txBody>
          <a:bodyPr wrap="square" rtlCol="0">
            <a:spAutoFit/>
          </a:bodyPr>
          <a:lstStyle/>
          <a:p>
            <a:pPr algn="ctr">
              <a:lnSpc>
                <a:spcPct val="200000"/>
              </a:lnSpc>
            </a:pPr>
            <a:r>
              <a:rPr lang="en-US" i="1" dirty="0" smtClean="0">
                <a:solidFill>
                  <a:schemeClr val="bg1">
                    <a:lumMod val="50000"/>
                  </a:schemeClr>
                </a:solidFill>
                <a:latin typeface="+mj-lt"/>
              </a:rPr>
              <a:t>What role does IT play? Are they the ones that you call when the Internet is broken or you need to get a projector fixed or an application doesn’t work? Or, are they the folks that you call when you’re trying to figure out a new strategic initiative for the company as a whole and you want IT at the table? Or, is IT coming to you with different business objectives that actually are substantial and are not about technology?</a:t>
            </a:r>
          </a:p>
          <a:p>
            <a:pPr algn="r"/>
            <a:endParaRPr lang="en-US" sz="1400" dirty="0" smtClean="0">
              <a:solidFill>
                <a:schemeClr val="bg1">
                  <a:lumMod val="50000"/>
                </a:schemeClr>
              </a:solidFill>
              <a:latin typeface="+mj-lt"/>
            </a:endParaRPr>
          </a:p>
          <a:p>
            <a:pPr algn="r"/>
            <a:r>
              <a:rPr lang="en-US" sz="1400" dirty="0" smtClean="0">
                <a:solidFill>
                  <a:schemeClr val="bg1">
                    <a:lumMod val="50000"/>
                  </a:schemeClr>
                </a:solidFill>
              </a:rPr>
              <a:t>– Tim Crawford, DevOps (Are you a transformational CIO?)</a:t>
            </a:r>
            <a:endParaRPr lang="en-US" sz="1400" dirty="0">
              <a:solidFill>
                <a:schemeClr val="bg1">
                  <a:lumMod val="50000"/>
                </a:schemeClr>
              </a:solidFill>
            </a:endParaRPr>
          </a:p>
        </p:txBody>
      </p:sp>
      <p:sp>
        <p:nvSpPr>
          <p:cNvPr id="2" name="Title 1"/>
          <p:cNvSpPr>
            <a:spLocks noGrp="1"/>
          </p:cNvSpPr>
          <p:nvPr>
            <p:ph type="title"/>
          </p:nvPr>
        </p:nvSpPr>
        <p:spPr/>
        <p:txBody>
          <a:bodyPr/>
          <a:lstStyle/>
          <a:p>
            <a:r>
              <a:rPr lang="en-US" dirty="0" smtClean="0"/>
              <a:t>The CIO needs to take the opportunity and elevate the stature of IT as a business leader</a:t>
            </a:r>
            <a:endParaRPr lang="en-US" dirty="0"/>
          </a:p>
        </p:txBody>
      </p:sp>
      <p:pic>
        <p:nvPicPr>
          <p:cNvPr id="5" name="Picture 108"/>
          <p:cNvPicPr>
            <a:picLocks noChangeAspect="1"/>
          </p:cNvPicPr>
          <p:nvPr/>
        </p:nvPicPr>
        <p:blipFill>
          <a:blip r:embed="rId3"/>
          <a:stretch>
            <a:fillRect/>
          </a:stretch>
        </p:blipFill>
        <p:spPr>
          <a:xfrm>
            <a:off x="164757" y="1883022"/>
            <a:ext cx="573074" cy="414564"/>
          </a:xfrm>
          <a:prstGeom prst="rect">
            <a:avLst/>
          </a:prstGeom>
        </p:spPr>
      </p:pic>
      <p:pic>
        <p:nvPicPr>
          <p:cNvPr id="6" name="Picture 109"/>
          <p:cNvPicPr>
            <a:picLocks noChangeAspect="1"/>
          </p:cNvPicPr>
          <p:nvPr/>
        </p:nvPicPr>
        <p:blipFill>
          <a:blip r:embed="rId4"/>
          <a:stretch>
            <a:fillRect/>
          </a:stretch>
        </p:blipFill>
        <p:spPr>
          <a:xfrm>
            <a:off x="6748568" y="4745756"/>
            <a:ext cx="557645" cy="508852"/>
          </a:xfrm>
          <a:prstGeom prst="rect">
            <a:avLst/>
          </a:prstGeom>
        </p:spPr>
      </p:pic>
    </p:spTree>
    <p:extLst>
      <p:ext uri="{BB962C8B-B14F-4D97-AF65-F5344CB8AC3E}">
        <p14:creationId xmlns:p14="http://schemas.microsoft.com/office/powerpoint/2010/main" val="10217726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2385</Words>
  <Application>Microsoft Office PowerPoint</Application>
  <PresentationFormat>On-screen Show (4:3)</PresentationFormat>
  <Paragraphs>288</Paragraphs>
  <Slides>18</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18</vt:i4>
      </vt:variant>
      <vt:variant>
        <vt:lpstr>Custom Shows</vt:lpstr>
      </vt:variant>
      <vt:variant>
        <vt:i4>1</vt:i4>
      </vt:variant>
    </vt:vector>
  </HeadingPairs>
  <TitlesOfParts>
    <vt:vector size="26" baseType="lpstr">
      <vt:lpstr>ＭＳ Ｐゴシック</vt: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Navigating a very different environment</vt:lpstr>
      <vt:lpstr>Business transformations are becoming more common, but the CIO rarely leads the effort</vt:lpstr>
      <vt:lpstr>CIOs haven’t historically been perceived as very effective in identifying opportunities for and driving business change</vt:lpstr>
      <vt:lpstr>CIOs have a decision to make – get involved and evolve, or stagnate</vt:lpstr>
      <vt:lpstr>The CIO needs to take the opportunity and elevate the stature of IT as a business leader</vt:lpstr>
      <vt:lpstr>Make way for the new CIO – the one who can initiate and co-lead business change</vt:lpstr>
      <vt:lpstr>Don’t tackle transformation on an ad hoc basis – plan for it and build the capability to transform</vt:lpstr>
      <vt:lpstr>If you can’t measure it, you can’t manage it</vt:lpstr>
      <vt:lpstr>PowerPoint Presentation</vt:lpstr>
      <vt:lpstr>Use these icons to help direct you as you navigate this research </vt:lpstr>
      <vt:lpstr>Info-Tech offers various levels of support to best suit your needs</vt:lpstr>
      <vt:lpstr>Become a Transformational CIO – blueprint overview</vt:lpstr>
      <vt:lpstr>Become a Transformational CIO – blueprint overview continued</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2016-07-19T20:08:27Z</dcterms:created>
  <dcterms:modified xsi:type="dcterms:W3CDTF">2016-07-19T20:10:29Z</dcterms:modified>
</cp:coreProperties>
</file>