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4"/>
  </p:notesMasterIdLst>
  <p:handoutMasterIdLst>
    <p:handoutMasterId r:id="rId25"/>
  </p:handoutMasterIdLst>
  <p:sldIdLst>
    <p:sldId id="483" r:id="rId2"/>
    <p:sldId id="484" r:id="rId3"/>
    <p:sldId id="403" r:id="rId4"/>
    <p:sldId id="399" r:id="rId5"/>
    <p:sldId id="548" r:id="rId6"/>
    <p:sldId id="547" r:id="rId7"/>
    <p:sldId id="545" r:id="rId8"/>
    <p:sldId id="537" r:id="rId9"/>
    <p:sldId id="724" r:id="rId10"/>
    <p:sldId id="553" r:id="rId11"/>
    <p:sldId id="562" r:id="rId12"/>
    <p:sldId id="917" r:id="rId13"/>
    <p:sldId id="560" r:id="rId14"/>
    <p:sldId id="894" r:id="rId15"/>
    <p:sldId id="558" r:id="rId16"/>
    <p:sldId id="410" r:id="rId17"/>
    <p:sldId id="426" r:id="rId18"/>
    <p:sldId id="921" r:id="rId19"/>
    <p:sldId id="551" r:id="rId20"/>
    <p:sldId id="667" r:id="rId21"/>
    <p:sldId id="936" r:id="rId22"/>
    <p:sldId id="934" r:id="rId23"/>
  </p:sldIdLst>
  <p:sldSz cx="9144000" cy="6858000" type="screen4x3"/>
  <p:notesSz cx="6858000" cy="9144000"/>
  <p:custShowLst>
    <p:custShow name="Custom Show 1" id="0">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87" userDrawn="1">
          <p15:clr>
            <a:srgbClr val="F26B43"/>
          </p15:clr>
        </p15:guide>
        <p15:guide id="3" pos="1973" userDrawn="1">
          <p15:clr>
            <a:srgbClr val="F26B43"/>
          </p15:clr>
        </p15:guide>
        <p15:guide id="4" orient="horz" pos="1230" userDrawn="1">
          <p15:clr>
            <a:srgbClr val="F26B43"/>
          </p15:clr>
        </p15:guide>
        <p15:guide id="5" orient="horz" pos="3045" userDrawn="1">
          <p15:clr>
            <a:srgbClr val="F26B43"/>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49"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B8D"/>
    <a:srgbClr val="5F5F5F"/>
    <a:srgbClr val="6294BB"/>
    <a:srgbClr val="2576B7"/>
    <a:srgbClr val="525252"/>
    <a:srgbClr val="A24130"/>
    <a:srgbClr val="29475F"/>
    <a:srgbClr val="F2F2F2"/>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6938" autoAdjust="0"/>
  </p:normalViewPr>
  <p:slideViewPr>
    <p:cSldViewPr snapToGrid="0">
      <p:cViewPr varScale="1">
        <p:scale>
          <a:sx n="118" d="100"/>
          <a:sy n="118" d="100"/>
        </p:scale>
        <p:origin x="2106" y="108"/>
      </p:cViewPr>
      <p:guideLst>
        <p:guide orient="horz" pos="2160"/>
        <p:guide pos="3787"/>
        <p:guide pos="1973"/>
        <p:guide orient="horz" pos="1230"/>
        <p:guide orient="horz" pos="304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638"/>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smtClean="0">
                <a:solidFill>
                  <a:schemeClr val="accent2"/>
                </a:solidFill>
              </a:rPr>
              <a:t>Perceived Internal Barriers to</a:t>
            </a:r>
            <a:r>
              <a:rPr lang="en-US" sz="1200" baseline="0" dirty="0" smtClean="0">
                <a:solidFill>
                  <a:schemeClr val="accent2"/>
                </a:solidFill>
              </a:rPr>
              <a:t> CSD (%)</a:t>
            </a:r>
            <a:endParaRPr lang="en-US" sz="1200" dirty="0">
              <a:solidFill>
                <a:schemeClr val="accent2"/>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5"/>
              <c:layout>
                <c:manualLayout>
                  <c:x val="-3.1640437076513304E-3"/>
                  <c:y val="5.121715347159544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Internal politics</c:v>
                </c:pt>
                <c:pt idx="1">
                  <c:v>Finance</c:v>
                </c:pt>
                <c:pt idx="2">
                  <c:v>Organizational complexity</c:v>
                </c:pt>
                <c:pt idx="3">
                  <c:v>Poor experience of outsourcing</c:v>
                </c:pt>
                <c:pt idx="4">
                  <c:v>Executive resistance</c:v>
                </c:pt>
                <c:pt idx="5">
                  <c:v>Island cultures</c:v>
                </c:pt>
              </c:strCache>
            </c:strRef>
          </c:cat>
          <c:val>
            <c:numRef>
              <c:f>Sheet1!$B$2:$B$7</c:f>
              <c:numCache>
                <c:formatCode>General</c:formatCode>
                <c:ptCount val="6"/>
                <c:pt idx="0">
                  <c:v>0.04</c:v>
                </c:pt>
                <c:pt idx="1">
                  <c:v>0.04</c:v>
                </c:pt>
                <c:pt idx="2">
                  <c:v>0.04</c:v>
                </c:pt>
                <c:pt idx="3">
                  <c:v>0.04</c:v>
                </c:pt>
                <c:pt idx="4">
                  <c:v>0.25</c:v>
                </c:pt>
                <c:pt idx="5">
                  <c:v>0.56000000000000005</c:v>
                </c:pt>
              </c:numCache>
            </c:numRef>
          </c:val>
        </c:ser>
        <c:dLbls>
          <c:dLblPos val="outEnd"/>
          <c:showLegendKey val="0"/>
          <c:showVal val="1"/>
          <c:showCatName val="0"/>
          <c:showSerName val="0"/>
          <c:showPercent val="0"/>
          <c:showBubbleSize val="0"/>
        </c:dLbls>
        <c:gapWidth val="182"/>
        <c:axId val="296144080"/>
        <c:axId val="296143296"/>
      </c:barChart>
      <c:catAx>
        <c:axId val="296144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96143296"/>
        <c:crosses val="autoZero"/>
        <c:auto val="1"/>
        <c:lblAlgn val="ctr"/>
        <c:lblOffset val="100"/>
        <c:noMultiLvlLbl val="0"/>
      </c:catAx>
      <c:valAx>
        <c:axId val="296143296"/>
        <c:scaling>
          <c:orientation val="minMax"/>
        </c:scaling>
        <c:delete val="0"/>
        <c:axPos val="b"/>
        <c:majorGridlines>
          <c:spPr>
            <a:ln w="9525" cap="flat" cmpd="sng" algn="ctr">
              <a:solidFill>
                <a:schemeClr val="accent3"/>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14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1425E-6E51-40A0-A0A5-665611C9427C}"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n-CA"/>
        </a:p>
      </dgm:t>
    </dgm:pt>
    <dgm:pt modelId="{559EC501-27C6-429C-B63E-FD64AE8628AB}">
      <dgm:prSet phldrT="[Text]" custT="1"/>
      <dgm:spPr/>
      <dgm:t>
        <a:bodyPr/>
        <a:lstStyle/>
        <a:p>
          <a:r>
            <a:rPr lang="en-CA" sz="1200" dirty="0" smtClean="0"/>
            <a:t>Consolidated Service Desk</a:t>
          </a:r>
          <a:endParaRPr lang="en-CA" sz="1200" dirty="0"/>
        </a:p>
      </dgm:t>
    </dgm:pt>
    <dgm:pt modelId="{55298C82-217D-4C05-9536-2B37D8223E1D}" type="parTrans" cxnId="{D1D545B9-BE43-4FC9-93EC-A00D6539220F}">
      <dgm:prSet/>
      <dgm:spPr/>
      <dgm:t>
        <a:bodyPr/>
        <a:lstStyle/>
        <a:p>
          <a:endParaRPr lang="en-CA">
            <a:solidFill>
              <a:schemeClr val="bg1"/>
            </a:solidFill>
          </a:endParaRPr>
        </a:p>
      </dgm:t>
    </dgm:pt>
    <dgm:pt modelId="{D91B18DB-A02B-46B7-A53A-AE8CD9F775DA}" type="sibTrans" cxnId="{D1D545B9-BE43-4FC9-93EC-A00D6539220F}">
      <dgm:prSet/>
      <dgm:spPr/>
      <dgm:t>
        <a:bodyPr/>
        <a:lstStyle/>
        <a:p>
          <a:endParaRPr lang="en-CA">
            <a:solidFill>
              <a:schemeClr val="bg1"/>
            </a:solidFill>
          </a:endParaRPr>
        </a:p>
      </dgm:t>
    </dgm:pt>
    <dgm:pt modelId="{5419308F-313C-4288-8CDF-20E5E1685F7C}">
      <dgm:prSet phldrT="[Text]" custT="1"/>
      <dgm:spPr/>
      <dgm:t>
        <a:bodyPr/>
        <a:lstStyle/>
        <a:p>
          <a:r>
            <a:rPr lang="en-CA" sz="1200" dirty="0" smtClean="0"/>
            <a:t>End-user group #1</a:t>
          </a:r>
          <a:endParaRPr lang="en-CA" sz="1200" dirty="0"/>
        </a:p>
      </dgm:t>
    </dgm:pt>
    <dgm:pt modelId="{63F9CFDC-D409-449D-94D0-9E61FD002510}" type="parTrans" cxnId="{88C40419-7ED2-416D-A887-7D2815F3BB4B}">
      <dgm:prSet/>
      <dgm:spPr>
        <a:ln>
          <a:solidFill>
            <a:schemeClr val="accent3"/>
          </a:solidFill>
        </a:ln>
      </dgm:spPr>
      <dgm:t>
        <a:bodyPr/>
        <a:lstStyle/>
        <a:p>
          <a:endParaRPr lang="en-CA">
            <a:solidFill>
              <a:schemeClr val="bg1"/>
            </a:solidFill>
          </a:endParaRPr>
        </a:p>
      </dgm:t>
    </dgm:pt>
    <dgm:pt modelId="{8F8B7F34-FBB9-43B0-B286-AFF371DFE05D}" type="sibTrans" cxnId="{88C40419-7ED2-416D-A887-7D2815F3BB4B}">
      <dgm:prSet/>
      <dgm:spPr/>
      <dgm:t>
        <a:bodyPr/>
        <a:lstStyle/>
        <a:p>
          <a:endParaRPr lang="en-CA">
            <a:solidFill>
              <a:schemeClr val="bg1"/>
            </a:solidFill>
          </a:endParaRPr>
        </a:p>
      </dgm:t>
    </dgm:pt>
    <dgm:pt modelId="{FCB312C4-054C-4619-96B2-AF72A62E2124}">
      <dgm:prSet phldrT="[Text]" custT="1"/>
      <dgm:spPr/>
      <dgm:t>
        <a:bodyPr/>
        <a:lstStyle/>
        <a:p>
          <a:r>
            <a:rPr lang="en-CA" sz="1200" smtClean="0"/>
            <a:t>End-user group #2</a:t>
          </a:r>
          <a:endParaRPr lang="en-CA" sz="1200" dirty="0"/>
        </a:p>
      </dgm:t>
    </dgm:pt>
    <dgm:pt modelId="{13610E7A-5C22-466D-82FC-BA37C9BCD9D3}" type="parTrans" cxnId="{E96D855B-4092-457C-B1E6-94687233C3FB}">
      <dgm:prSet/>
      <dgm:spPr>
        <a:ln>
          <a:solidFill>
            <a:schemeClr val="accent3"/>
          </a:solidFill>
        </a:ln>
      </dgm:spPr>
      <dgm:t>
        <a:bodyPr/>
        <a:lstStyle/>
        <a:p>
          <a:endParaRPr lang="en-CA">
            <a:solidFill>
              <a:schemeClr val="bg1"/>
            </a:solidFill>
          </a:endParaRPr>
        </a:p>
      </dgm:t>
    </dgm:pt>
    <dgm:pt modelId="{4D0C9C0F-4A32-48AA-A3F4-F9C886BD7DC3}" type="sibTrans" cxnId="{E96D855B-4092-457C-B1E6-94687233C3FB}">
      <dgm:prSet/>
      <dgm:spPr/>
      <dgm:t>
        <a:bodyPr/>
        <a:lstStyle/>
        <a:p>
          <a:endParaRPr lang="en-CA">
            <a:solidFill>
              <a:schemeClr val="bg1"/>
            </a:solidFill>
          </a:endParaRPr>
        </a:p>
      </dgm:t>
    </dgm:pt>
    <dgm:pt modelId="{464EBCCC-DB93-4F23-B1A8-A180D40EFDB2}">
      <dgm:prSet phldrT="[Text]" custT="1"/>
      <dgm:spPr/>
      <dgm:t>
        <a:bodyPr/>
        <a:lstStyle/>
        <a:p>
          <a:r>
            <a:rPr lang="en-CA" sz="1200" smtClean="0"/>
            <a:t>End-user group #3</a:t>
          </a:r>
          <a:endParaRPr lang="en-CA" sz="1200" dirty="0"/>
        </a:p>
      </dgm:t>
    </dgm:pt>
    <dgm:pt modelId="{9510A103-E303-437E-A1E0-438E653725F3}" type="parTrans" cxnId="{AF519C7F-513F-43CC-A930-AC247E9E20E7}">
      <dgm:prSet/>
      <dgm:spPr>
        <a:ln>
          <a:solidFill>
            <a:schemeClr val="accent3"/>
          </a:solidFill>
        </a:ln>
      </dgm:spPr>
      <dgm:t>
        <a:bodyPr/>
        <a:lstStyle/>
        <a:p>
          <a:endParaRPr lang="en-CA">
            <a:solidFill>
              <a:schemeClr val="bg1"/>
            </a:solidFill>
          </a:endParaRPr>
        </a:p>
      </dgm:t>
    </dgm:pt>
    <dgm:pt modelId="{FAD371F3-B74E-44F2-B480-BE233C0E49E9}" type="sibTrans" cxnId="{AF519C7F-513F-43CC-A930-AC247E9E20E7}">
      <dgm:prSet/>
      <dgm:spPr/>
      <dgm:t>
        <a:bodyPr/>
        <a:lstStyle/>
        <a:p>
          <a:endParaRPr lang="en-CA">
            <a:solidFill>
              <a:schemeClr val="bg1"/>
            </a:solidFill>
          </a:endParaRPr>
        </a:p>
      </dgm:t>
    </dgm:pt>
    <dgm:pt modelId="{F50BE25B-AEA6-4C3C-815C-1AE926B8369A}">
      <dgm:prSet phldrT="[Text]" custT="1"/>
      <dgm:spPr/>
      <dgm:t>
        <a:bodyPr/>
        <a:lstStyle/>
        <a:p>
          <a:r>
            <a:rPr lang="en-CA" sz="1200" dirty="0" smtClean="0"/>
            <a:t>End-user group #4</a:t>
          </a:r>
          <a:endParaRPr lang="en-CA" sz="1200" dirty="0"/>
        </a:p>
      </dgm:t>
    </dgm:pt>
    <dgm:pt modelId="{293ABE13-10C0-4BC0-AA96-58BB47EAEBC4}" type="parTrans" cxnId="{08E09BAA-398C-4707-BAEE-7C639FBEE094}">
      <dgm:prSet/>
      <dgm:spPr>
        <a:ln>
          <a:solidFill>
            <a:schemeClr val="accent3"/>
          </a:solidFill>
        </a:ln>
      </dgm:spPr>
      <dgm:t>
        <a:bodyPr/>
        <a:lstStyle/>
        <a:p>
          <a:endParaRPr lang="en-CA">
            <a:solidFill>
              <a:schemeClr val="bg1"/>
            </a:solidFill>
          </a:endParaRPr>
        </a:p>
      </dgm:t>
    </dgm:pt>
    <dgm:pt modelId="{A0317B9C-48EA-4630-8185-DD9059CBBFF6}" type="sibTrans" cxnId="{08E09BAA-398C-4707-BAEE-7C639FBEE094}">
      <dgm:prSet/>
      <dgm:spPr/>
      <dgm:t>
        <a:bodyPr/>
        <a:lstStyle/>
        <a:p>
          <a:endParaRPr lang="en-CA">
            <a:solidFill>
              <a:schemeClr val="bg1"/>
            </a:solidFill>
          </a:endParaRPr>
        </a:p>
      </dgm:t>
    </dgm:pt>
    <dgm:pt modelId="{0F019200-8EF2-45C5-A330-E0D973939C2A}" type="pres">
      <dgm:prSet presAssocID="{D2F1425E-6E51-40A0-A0A5-665611C9427C}" presName="Name0" presStyleCnt="0">
        <dgm:presLayoutVars>
          <dgm:chMax val="1"/>
          <dgm:dir/>
          <dgm:animLvl val="ctr"/>
          <dgm:resizeHandles val="exact"/>
        </dgm:presLayoutVars>
      </dgm:prSet>
      <dgm:spPr/>
      <dgm:t>
        <a:bodyPr/>
        <a:lstStyle/>
        <a:p>
          <a:endParaRPr lang="en-CA"/>
        </a:p>
      </dgm:t>
    </dgm:pt>
    <dgm:pt modelId="{388FF9FE-2247-49A7-9CD5-72941EDE2456}" type="pres">
      <dgm:prSet presAssocID="{559EC501-27C6-429C-B63E-FD64AE8628AB}" presName="centerShape" presStyleLbl="node0" presStyleIdx="0" presStyleCnt="1" custScaleX="134013" custScaleY="134013" custLinFactNeighborX="-32" custLinFactNeighborY="-5333"/>
      <dgm:spPr/>
      <dgm:t>
        <a:bodyPr/>
        <a:lstStyle/>
        <a:p>
          <a:endParaRPr lang="en-CA"/>
        </a:p>
      </dgm:t>
    </dgm:pt>
    <dgm:pt modelId="{C6D80FB5-8146-44F9-A5D5-F166DF405FC6}" type="pres">
      <dgm:prSet presAssocID="{63F9CFDC-D409-449D-94D0-9E61FD002510}" presName="parTrans" presStyleLbl="sibTrans2D1" presStyleIdx="0" presStyleCnt="4"/>
      <dgm:spPr/>
      <dgm:t>
        <a:bodyPr/>
        <a:lstStyle/>
        <a:p>
          <a:endParaRPr lang="en-CA"/>
        </a:p>
      </dgm:t>
    </dgm:pt>
    <dgm:pt modelId="{ACFB63AC-8111-454E-94EC-5757E953A0FF}" type="pres">
      <dgm:prSet presAssocID="{63F9CFDC-D409-449D-94D0-9E61FD002510}" presName="connectorText" presStyleLbl="sibTrans2D1" presStyleIdx="0" presStyleCnt="4"/>
      <dgm:spPr/>
      <dgm:t>
        <a:bodyPr/>
        <a:lstStyle/>
        <a:p>
          <a:endParaRPr lang="en-CA"/>
        </a:p>
      </dgm:t>
    </dgm:pt>
    <dgm:pt modelId="{D64E2F6D-250B-44FF-A6F9-12B9C47F5313}" type="pres">
      <dgm:prSet presAssocID="{5419308F-313C-4288-8CDF-20E5E1685F7C}" presName="node" presStyleLbl="node1" presStyleIdx="0" presStyleCnt="4" custScaleX="70984" custScaleY="70982" custRadScaleRad="108451" custRadScaleInc="-891">
        <dgm:presLayoutVars>
          <dgm:bulletEnabled val="1"/>
        </dgm:presLayoutVars>
      </dgm:prSet>
      <dgm:spPr/>
      <dgm:t>
        <a:bodyPr/>
        <a:lstStyle/>
        <a:p>
          <a:endParaRPr lang="en-CA"/>
        </a:p>
      </dgm:t>
    </dgm:pt>
    <dgm:pt modelId="{695F8E99-E571-40B1-96DE-A12727791D79}" type="pres">
      <dgm:prSet presAssocID="{13610E7A-5C22-466D-82FC-BA37C9BCD9D3}" presName="parTrans" presStyleLbl="sibTrans2D1" presStyleIdx="1" presStyleCnt="4"/>
      <dgm:spPr/>
      <dgm:t>
        <a:bodyPr/>
        <a:lstStyle/>
        <a:p>
          <a:endParaRPr lang="en-CA"/>
        </a:p>
      </dgm:t>
    </dgm:pt>
    <dgm:pt modelId="{E6E91F46-A57D-445F-88A1-DD621B443E50}" type="pres">
      <dgm:prSet presAssocID="{13610E7A-5C22-466D-82FC-BA37C9BCD9D3}" presName="connectorText" presStyleLbl="sibTrans2D1" presStyleIdx="1" presStyleCnt="4"/>
      <dgm:spPr/>
      <dgm:t>
        <a:bodyPr/>
        <a:lstStyle/>
        <a:p>
          <a:endParaRPr lang="en-CA"/>
        </a:p>
      </dgm:t>
    </dgm:pt>
    <dgm:pt modelId="{EC753B98-EBC8-46CF-B619-87A92E0014B4}" type="pres">
      <dgm:prSet presAssocID="{FCB312C4-054C-4619-96B2-AF72A62E2124}" presName="node" presStyleLbl="node1" presStyleIdx="1" presStyleCnt="4" custScaleX="68630" custScaleY="68630" custRadScaleRad="100745" custRadScaleInc="-11747">
        <dgm:presLayoutVars>
          <dgm:bulletEnabled val="1"/>
        </dgm:presLayoutVars>
      </dgm:prSet>
      <dgm:spPr/>
      <dgm:t>
        <a:bodyPr/>
        <a:lstStyle/>
        <a:p>
          <a:endParaRPr lang="en-CA"/>
        </a:p>
      </dgm:t>
    </dgm:pt>
    <dgm:pt modelId="{E69524B8-7551-472A-AC63-E2BBEB4CFDFB}" type="pres">
      <dgm:prSet presAssocID="{9510A103-E303-437E-A1E0-438E653725F3}" presName="parTrans" presStyleLbl="sibTrans2D1" presStyleIdx="2" presStyleCnt="4"/>
      <dgm:spPr/>
      <dgm:t>
        <a:bodyPr/>
        <a:lstStyle/>
        <a:p>
          <a:endParaRPr lang="en-CA"/>
        </a:p>
      </dgm:t>
    </dgm:pt>
    <dgm:pt modelId="{3E182139-E80D-41A9-A7D3-EC9EAAB55E45}" type="pres">
      <dgm:prSet presAssocID="{9510A103-E303-437E-A1E0-438E653725F3}" presName="connectorText" presStyleLbl="sibTrans2D1" presStyleIdx="2" presStyleCnt="4"/>
      <dgm:spPr/>
      <dgm:t>
        <a:bodyPr/>
        <a:lstStyle/>
        <a:p>
          <a:endParaRPr lang="en-CA"/>
        </a:p>
      </dgm:t>
    </dgm:pt>
    <dgm:pt modelId="{AA3DA65A-E670-4303-971C-9DE7B1E8CD1D}" type="pres">
      <dgm:prSet presAssocID="{464EBCCC-DB93-4F23-B1A8-A180D40EFDB2}" presName="node" presStyleLbl="node1" presStyleIdx="2" presStyleCnt="4" custScaleX="69457" custScaleY="69455" custRadScaleRad="91576" custRadScaleInc="-1072">
        <dgm:presLayoutVars>
          <dgm:bulletEnabled val="1"/>
        </dgm:presLayoutVars>
      </dgm:prSet>
      <dgm:spPr/>
      <dgm:t>
        <a:bodyPr/>
        <a:lstStyle/>
        <a:p>
          <a:endParaRPr lang="en-CA"/>
        </a:p>
      </dgm:t>
    </dgm:pt>
    <dgm:pt modelId="{B7FE9267-05B2-4EEB-86B6-2619E0DFDAB2}" type="pres">
      <dgm:prSet presAssocID="{293ABE13-10C0-4BC0-AA96-58BB47EAEBC4}" presName="parTrans" presStyleLbl="sibTrans2D1" presStyleIdx="3" presStyleCnt="4"/>
      <dgm:spPr/>
      <dgm:t>
        <a:bodyPr/>
        <a:lstStyle/>
        <a:p>
          <a:endParaRPr lang="en-CA"/>
        </a:p>
      </dgm:t>
    </dgm:pt>
    <dgm:pt modelId="{AD4C4480-CD54-4B03-BA45-82A0A64AAEDE}" type="pres">
      <dgm:prSet presAssocID="{293ABE13-10C0-4BC0-AA96-58BB47EAEBC4}" presName="connectorText" presStyleLbl="sibTrans2D1" presStyleIdx="3" presStyleCnt="4"/>
      <dgm:spPr/>
      <dgm:t>
        <a:bodyPr/>
        <a:lstStyle/>
        <a:p>
          <a:endParaRPr lang="en-CA"/>
        </a:p>
      </dgm:t>
    </dgm:pt>
    <dgm:pt modelId="{7AFA0B53-3872-45F8-A12C-6270B2706A43}" type="pres">
      <dgm:prSet presAssocID="{F50BE25B-AEA6-4C3C-815C-1AE926B8369A}" presName="node" presStyleLbl="node1" presStyleIdx="3" presStyleCnt="4" custScaleX="72518" custScaleY="72518" custRadScaleRad="100872" custRadScaleInc="11732">
        <dgm:presLayoutVars>
          <dgm:bulletEnabled val="1"/>
        </dgm:presLayoutVars>
      </dgm:prSet>
      <dgm:spPr/>
      <dgm:t>
        <a:bodyPr/>
        <a:lstStyle/>
        <a:p>
          <a:endParaRPr lang="en-CA"/>
        </a:p>
      </dgm:t>
    </dgm:pt>
  </dgm:ptLst>
  <dgm:cxnLst>
    <dgm:cxn modelId="{6E2FDBEC-109E-4D8A-BA79-C1617E79D20B}" type="presOf" srcId="{9510A103-E303-437E-A1E0-438E653725F3}" destId="{E69524B8-7551-472A-AC63-E2BBEB4CFDFB}" srcOrd="0" destOrd="0" presId="urn:microsoft.com/office/officeart/2005/8/layout/radial5"/>
    <dgm:cxn modelId="{35926046-E9B2-4FB6-8788-19EC7153C514}" type="presOf" srcId="{293ABE13-10C0-4BC0-AA96-58BB47EAEBC4}" destId="{B7FE9267-05B2-4EEB-86B6-2619E0DFDAB2}" srcOrd="0" destOrd="0" presId="urn:microsoft.com/office/officeart/2005/8/layout/radial5"/>
    <dgm:cxn modelId="{08E09BAA-398C-4707-BAEE-7C639FBEE094}" srcId="{559EC501-27C6-429C-B63E-FD64AE8628AB}" destId="{F50BE25B-AEA6-4C3C-815C-1AE926B8369A}" srcOrd="3" destOrd="0" parTransId="{293ABE13-10C0-4BC0-AA96-58BB47EAEBC4}" sibTransId="{A0317B9C-48EA-4630-8185-DD9059CBBFF6}"/>
    <dgm:cxn modelId="{A40D0B04-9BC5-4E29-BE7A-975685E5BEF0}" type="presOf" srcId="{63F9CFDC-D409-449D-94D0-9E61FD002510}" destId="{C6D80FB5-8146-44F9-A5D5-F166DF405FC6}" srcOrd="0" destOrd="0" presId="urn:microsoft.com/office/officeart/2005/8/layout/radial5"/>
    <dgm:cxn modelId="{AB97F50C-D25C-4BF5-8274-AC1DD2E138E8}" type="presOf" srcId="{9510A103-E303-437E-A1E0-438E653725F3}" destId="{3E182139-E80D-41A9-A7D3-EC9EAAB55E45}" srcOrd="1" destOrd="0" presId="urn:microsoft.com/office/officeart/2005/8/layout/radial5"/>
    <dgm:cxn modelId="{132DCC52-0DB4-4038-88D7-076F06072A06}" type="presOf" srcId="{F50BE25B-AEA6-4C3C-815C-1AE926B8369A}" destId="{7AFA0B53-3872-45F8-A12C-6270B2706A43}" srcOrd="0" destOrd="0" presId="urn:microsoft.com/office/officeart/2005/8/layout/radial5"/>
    <dgm:cxn modelId="{BF0AA7C6-BBEE-456B-961E-8B788D2BABFC}" type="presOf" srcId="{13610E7A-5C22-466D-82FC-BA37C9BCD9D3}" destId="{E6E91F46-A57D-445F-88A1-DD621B443E50}" srcOrd="1" destOrd="0" presId="urn:microsoft.com/office/officeart/2005/8/layout/radial5"/>
    <dgm:cxn modelId="{DAE5AB71-390D-48B5-8168-4A97CA4D5170}" type="presOf" srcId="{D2F1425E-6E51-40A0-A0A5-665611C9427C}" destId="{0F019200-8EF2-45C5-A330-E0D973939C2A}" srcOrd="0" destOrd="0" presId="urn:microsoft.com/office/officeart/2005/8/layout/radial5"/>
    <dgm:cxn modelId="{6E8F77E0-528F-463F-BA6C-18E62335426E}" type="presOf" srcId="{5419308F-313C-4288-8CDF-20E5E1685F7C}" destId="{D64E2F6D-250B-44FF-A6F9-12B9C47F5313}" srcOrd="0" destOrd="0" presId="urn:microsoft.com/office/officeart/2005/8/layout/radial5"/>
    <dgm:cxn modelId="{D1D545B9-BE43-4FC9-93EC-A00D6539220F}" srcId="{D2F1425E-6E51-40A0-A0A5-665611C9427C}" destId="{559EC501-27C6-429C-B63E-FD64AE8628AB}" srcOrd="0" destOrd="0" parTransId="{55298C82-217D-4C05-9536-2B37D8223E1D}" sibTransId="{D91B18DB-A02B-46B7-A53A-AE8CD9F775DA}"/>
    <dgm:cxn modelId="{4612AA94-A804-4E30-860C-B945824C7F56}" type="presOf" srcId="{464EBCCC-DB93-4F23-B1A8-A180D40EFDB2}" destId="{AA3DA65A-E670-4303-971C-9DE7B1E8CD1D}" srcOrd="0" destOrd="0" presId="urn:microsoft.com/office/officeart/2005/8/layout/radial5"/>
    <dgm:cxn modelId="{AF519C7F-513F-43CC-A930-AC247E9E20E7}" srcId="{559EC501-27C6-429C-B63E-FD64AE8628AB}" destId="{464EBCCC-DB93-4F23-B1A8-A180D40EFDB2}" srcOrd="2" destOrd="0" parTransId="{9510A103-E303-437E-A1E0-438E653725F3}" sibTransId="{FAD371F3-B74E-44F2-B480-BE233C0E49E9}"/>
    <dgm:cxn modelId="{17A8AD57-F169-4264-9E5B-9A69A3851CCB}" type="presOf" srcId="{63F9CFDC-D409-449D-94D0-9E61FD002510}" destId="{ACFB63AC-8111-454E-94EC-5757E953A0FF}" srcOrd="1" destOrd="0" presId="urn:microsoft.com/office/officeart/2005/8/layout/radial5"/>
    <dgm:cxn modelId="{1BBAA48C-4E32-41A1-BE0C-0258498D93AC}" type="presOf" srcId="{13610E7A-5C22-466D-82FC-BA37C9BCD9D3}" destId="{695F8E99-E571-40B1-96DE-A12727791D79}" srcOrd="0" destOrd="0" presId="urn:microsoft.com/office/officeart/2005/8/layout/radial5"/>
    <dgm:cxn modelId="{88C40419-7ED2-416D-A887-7D2815F3BB4B}" srcId="{559EC501-27C6-429C-B63E-FD64AE8628AB}" destId="{5419308F-313C-4288-8CDF-20E5E1685F7C}" srcOrd="0" destOrd="0" parTransId="{63F9CFDC-D409-449D-94D0-9E61FD002510}" sibTransId="{8F8B7F34-FBB9-43B0-B286-AFF371DFE05D}"/>
    <dgm:cxn modelId="{1C7A6A4C-EBAE-4F52-A0A2-4F757B95197D}" type="presOf" srcId="{FCB312C4-054C-4619-96B2-AF72A62E2124}" destId="{EC753B98-EBC8-46CF-B619-87A92E0014B4}" srcOrd="0" destOrd="0" presId="urn:microsoft.com/office/officeart/2005/8/layout/radial5"/>
    <dgm:cxn modelId="{8FA803B8-623D-43B6-BF2C-A4C3714FAA79}" type="presOf" srcId="{559EC501-27C6-429C-B63E-FD64AE8628AB}" destId="{388FF9FE-2247-49A7-9CD5-72941EDE2456}" srcOrd="0" destOrd="0" presId="urn:microsoft.com/office/officeart/2005/8/layout/radial5"/>
    <dgm:cxn modelId="{E96D855B-4092-457C-B1E6-94687233C3FB}" srcId="{559EC501-27C6-429C-B63E-FD64AE8628AB}" destId="{FCB312C4-054C-4619-96B2-AF72A62E2124}" srcOrd="1" destOrd="0" parTransId="{13610E7A-5C22-466D-82FC-BA37C9BCD9D3}" sibTransId="{4D0C9C0F-4A32-48AA-A3F4-F9C886BD7DC3}"/>
    <dgm:cxn modelId="{11DE8C41-3A59-47CC-A374-BAA375B7F8AF}" type="presOf" srcId="{293ABE13-10C0-4BC0-AA96-58BB47EAEBC4}" destId="{AD4C4480-CD54-4B03-BA45-82A0A64AAEDE}" srcOrd="1" destOrd="0" presId="urn:microsoft.com/office/officeart/2005/8/layout/radial5"/>
    <dgm:cxn modelId="{D1673508-4CE9-499E-AA1A-AFD04A637FCB}" type="presParOf" srcId="{0F019200-8EF2-45C5-A330-E0D973939C2A}" destId="{388FF9FE-2247-49A7-9CD5-72941EDE2456}" srcOrd="0" destOrd="0" presId="urn:microsoft.com/office/officeart/2005/8/layout/radial5"/>
    <dgm:cxn modelId="{490E872B-D585-4CD0-BA01-AD7AE730C730}" type="presParOf" srcId="{0F019200-8EF2-45C5-A330-E0D973939C2A}" destId="{C6D80FB5-8146-44F9-A5D5-F166DF405FC6}" srcOrd="1" destOrd="0" presId="urn:microsoft.com/office/officeart/2005/8/layout/radial5"/>
    <dgm:cxn modelId="{BB9655E3-3F77-4F0E-9230-244B7D63920A}" type="presParOf" srcId="{C6D80FB5-8146-44F9-A5D5-F166DF405FC6}" destId="{ACFB63AC-8111-454E-94EC-5757E953A0FF}" srcOrd="0" destOrd="0" presId="urn:microsoft.com/office/officeart/2005/8/layout/radial5"/>
    <dgm:cxn modelId="{5079E1B6-37FE-41D8-BEB4-AE1A337D1F96}" type="presParOf" srcId="{0F019200-8EF2-45C5-A330-E0D973939C2A}" destId="{D64E2F6D-250B-44FF-A6F9-12B9C47F5313}" srcOrd="2" destOrd="0" presId="urn:microsoft.com/office/officeart/2005/8/layout/radial5"/>
    <dgm:cxn modelId="{04A823E2-B334-47C6-913C-0AA151555334}" type="presParOf" srcId="{0F019200-8EF2-45C5-A330-E0D973939C2A}" destId="{695F8E99-E571-40B1-96DE-A12727791D79}" srcOrd="3" destOrd="0" presId="urn:microsoft.com/office/officeart/2005/8/layout/radial5"/>
    <dgm:cxn modelId="{1E5EE418-3CF8-412D-94E8-346D18EFF001}" type="presParOf" srcId="{695F8E99-E571-40B1-96DE-A12727791D79}" destId="{E6E91F46-A57D-445F-88A1-DD621B443E50}" srcOrd="0" destOrd="0" presId="urn:microsoft.com/office/officeart/2005/8/layout/radial5"/>
    <dgm:cxn modelId="{FCAE5AA0-3060-45A3-BA2D-636BCA0D18B3}" type="presParOf" srcId="{0F019200-8EF2-45C5-A330-E0D973939C2A}" destId="{EC753B98-EBC8-46CF-B619-87A92E0014B4}" srcOrd="4" destOrd="0" presId="urn:microsoft.com/office/officeart/2005/8/layout/radial5"/>
    <dgm:cxn modelId="{01664F5E-E2D3-492C-831E-457F0FBD4F88}" type="presParOf" srcId="{0F019200-8EF2-45C5-A330-E0D973939C2A}" destId="{E69524B8-7551-472A-AC63-E2BBEB4CFDFB}" srcOrd="5" destOrd="0" presId="urn:microsoft.com/office/officeart/2005/8/layout/radial5"/>
    <dgm:cxn modelId="{29031F2A-8773-45A2-96EB-B3AE05CA2D77}" type="presParOf" srcId="{E69524B8-7551-472A-AC63-E2BBEB4CFDFB}" destId="{3E182139-E80D-41A9-A7D3-EC9EAAB55E45}" srcOrd="0" destOrd="0" presId="urn:microsoft.com/office/officeart/2005/8/layout/radial5"/>
    <dgm:cxn modelId="{A36FE070-ACC8-4BD6-99C5-FDF0FADFACED}" type="presParOf" srcId="{0F019200-8EF2-45C5-A330-E0D973939C2A}" destId="{AA3DA65A-E670-4303-971C-9DE7B1E8CD1D}" srcOrd="6" destOrd="0" presId="urn:microsoft.com/office/officeart/2005/8/layout/radial5"/>
    <dgm:cxn modelId="{20EEDCD6-C4FD-4B6C-B2DE-FAE44A6D7147}" type="presParOf" srcId="{0F019200-8EF2-45C5-A330-E0D973939C2A}" destId="{B7FE9267-05B2-4EEB-86B6-2619E0DFDAB2}" srcOrd="7" destOrd="0" presId="urn:microsoft.com/office/officeart/2005/8/layout/radial5"/>
    <dgm:cxn modelId="{F4384D40-D818-4E98-8457-9076310059A4}" type="presParOf" srcId="{B7FE9267-05B2-4EEB-86B6-2619E0DFDAB2}" destId="{AD4C4480-CD54-4B03-BA45-82A0A64AAEDE}" srcOrd="0" destOrd="0" presId="urn:microsoft.com/office/officeart/2005/8/layout/radial5"/>
    <dgm:cxn modelId="{79B300E8-6AA0-4C11-A977-0E421AC1A67D}" type="presParOf" srcId="{0F019200-8EF2-45C5-A330-E0D973939C2A}" destId="{7AFA0B53-3872-45F8-A12C-6270B2706A4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FF9FE-2247-49A7-9CD5-72941EDE2456}">
      <dsp:nvSpPr>
        <dsp:cNvPr id="0" name=""/>
        <dsp:cNvSpPr/>
      </dsp:nvSpPr>
      <dsp:spPr>
        <a:xfrm>
          <a:off x="1574677" y="1151397"/>
          <a:ext cx="1420571" cy="142057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Consolidated Service Desk</a:t>
          </a:r>
          <a:endParaRPr lang="en-CA" sz="1200" kern="1200" dirty="0"/>
        </a:p>
      </dsp:txBody>
      <dsp:txXfrm>
        <a:off x="1782715" y="1359435"/>
        <a:ext cx="1004495" cy="1004495"/>
      </dsp:txXfrm>
    </dsp:sp>
    <dsp:sp modelId="{C6D80FB5-8146-44F9-A5D5-F166DF405FC6}">
      <dsp:nvSpPr>
        <dsp:cNvPr id="0" name=""/>
        <dsp:cNvSpPr/>
      </dsp:nvSpPr>
      <dsp:spPr>
        <a:xfrm rot="16175569">
          <a:off x="2182226" y="794722"/>
          <a:ext cx="192869" cy="3604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solidFill>
            <a:schemeClr val="accent3"/>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solidFill>
              <a:schemeClr val="bg1"/>
            </a:solidFill>
          </a:endParaRPr>
        </a:p>
      </dsp:txBody>
      <dsp:txXfrm rot="10800000">
        <a:off x="2211362" y="895734"/>
        <a:ext cx="135008" cy="216244"/>
      </dsp:txXfrm>
    </dsp:sp>
    <dsp:sp modelId="{D64E2F6D-250B-44FF-A6F9-12B9C47F5313}">
      <dsp:nvSpPr>
        <dsp:cNvPr id="0" name=""/>
        <dsp:cNvSpPr/>
      </dsp:nvSpPr>
      <dsp:spPr>
        <a:xfrm>
          <a:off x="1898431" y="35102"/>
          <a:ext cx="752448" cy="75242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End-user group #1</a:t>
          </a:r>
          <a:endParaRPr lang="en-CA" sz="1200" kern="1200" dirty="0"/>
        </a:p>
      </dsp:txBody>
      <dsp:txXfrm>
        <a:off x="2008624" y="145292"/>
        <a:ext cx="532062" cy="532046"/>
      </dsp:txXfrm>
    </dsp:sp>
    <dsp:sp modelId="{695F8E99-E571-40B1-96DE-A12727791D79}">
      <dsp:nvSpPr>
        <dsp:cNvPr id="0" name=""/>
        <dsp:cNvSpPr/>
      </dsp:nvSpPr>
      <dsp:spPr>
        <a:xfrm rot="47408">
          <a:off x="3086465" y="1694049"/>
          <a:ext cx="219957" cy="3604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solidFill>
            <a:schemeClr val="accent3"/>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solidFill>
              <a:schemeClr val="bg1"/>
            </a:solidFill>
          </a:endParaRPr>
        </a:p>
      </dsp:txBody>
      <dsp:txXfrm>
        <a:off x="3086468" y="1765676"/>
        <a:ext cx="153970" cy="216244"/>
      </dsp:txXfrm>
    </dsp:sp>
    <dsp:sp modelId="{EC753B98-EBC8-46CF-B619-87A92E0014B4}">
      <dsp:nvSpPr>
        <dsp:cNvPr id="0" name=""/>
        <dsp:cNvSpPr/>
      </dsp:nvSpPr>
      <dsp:spPr>
        <a:xfrm>
          <a:off x="3410121" y="1518469"/>
          <a:ext cx="727495" cy="72749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smtClean="0"/>
            <a:t>End-user group #2</a:t>
          </a:r>
          <a:endParaRPr lang="en-CA" sz="1200" kern="1200" dirty="0"/>
        </a:p>
      </dsp:txBody>
      <dsp:txXfrm>
        <a:off x="3516660" y="1625008"/>
        <a:ext cx="514417" cy="514417"/>
      </dsp:txXfrm>
    </dsp:sp>
    <dsp:sp modelId="{E69524B8-7551-472A-AC63-E2BBEB4CFDFB}">
      <dsp:nvSpPr>
        <dsp:cNvPr id="0" name=""/>
        <dsp:cNvSpPr/>
      </dsp:nvSpPr>
      <dsp:spPr>
        <a:xfrm rot="5371924">
          <a:off x="2176399" y="2604218"/>
          <a:ext cx="232199" cy="3604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solidFill>
            <a:schemeClr val="accent3"/>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solidFill>
              <a:schemeClr val="bg1"/>
            </a:solidFill>
          </a:endParaRPr>
        </a:p>
      </dsp:txBody>
      <dsp:txXfrm>
        <a:off x="2210945" y="2641471"/>
        <a:ext cx="162539" cy="216244"/>
      </dsp:txXfrm>
    </dsp:sp>
    <dsp:sp modelId="{AA3DA65A-E670-4303-971C-9DE7B1E8CD1D}">
      <dsp:nvSpPr>
        <dsp:cNvPr id="0" name=""/>
        <dsp:cNvSpPr/>
      </dsp:nvSpPr>
      <dsp:spPr>
        <a:xfrm>
          <a:off x="1929217" y="3010031"/>
          <a:ext cx="736261" cy="73624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smtClean="0"/>
            <a:t>End-user group #3</a:t>
          </a:r>
          <a:endParaRPr lang="en-CA" sz="1200" kern="1200" dirty="0"/>
        </a:p>
      </dsp:txBody>
      <dsp:txXfrm>
        <a:off x="2037040" y="3117851"/>
        <a:ext cx="520615" cy="520600"/>
      </dsp:txXfrm>
    </dsp:sp>
    <dsp:sp modelId="{B7FE9267-05B2-4EEB-86B6-2619E0DFDAB2}">
      <dsp:nvSpPr>
        <dsp:cNvPr id="0" name=""/>
        <dsp:cNvSpPr/>
      </dsp:nvSpPr>
      <dsp:spPr>
        <a:xfrm rot="10752587">
          <a:off x="1278963" y="1693913"/>
          <a:ext cx="209032" cy="36040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solidFill>
            <a:schemeClr val="accent3"/>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solidFill>
              <a:schemeClr val="bg1"/>
            </a:solidFill>
          </a:endParaRPr>
        </a:p>
      </dsp:txBody>
      <dsp:txXfrm rot="10800000">
        <a:off x="1341670" y="1765563"/>
        <a:ext cx="146322" cy="216244"/>
      </dsp:txXfrm>
    </dsp:sp>
    <dsp:sp modelId="{7AFA0B53-3872-45F8-A12C-6270B2706A43}">
      <dsp:nvSpPr>
        <dsp:cNvPr id="0" name=""/>
        <dsp:cNvSpPr/>
      </dsp:nvSpPr>
      <dsp:spPr>
        <a:xfrm>
          <a:off x="411709" y="1497864"/>
          <a:ext cx="768708" cy="76870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200" kern="1200" dirty="0" smtClean="0"/>
            <a:t>End-user group #4</a:t>
          </a:r>
          <a:endParaRPr lang="en-CA" sz="1200" kern="1200" dirty="0"/>
        </a:p>
      </dsp:txBody>
      <dsp:txXfrm>
        <a:off x="524284" y="1610439"/>
        <a:ext cx="543558" cy="54355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163104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19</a:t>
            </a:fld>
            <a:endParaRPr lang="en-US" dirty="0"/>
          </a:p>
        </p:txBody>
      </p:sp>
    </p:spTree>
    <p:extLst>
      <p:ext uri="{BB962C8B-B14F-4D97-AF65-F5344CB8AC3E}">
        <p14:creationId xmlns:p14="http://schemas.microsoft.com/office/powerpoint/2010/main" val="343654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4111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0844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240360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93241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419717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extLst>
      <p:ext uri="{BB962C8B-B14F-4D97-AF65-F5344CB8AC3E}">
        <p14:creationId xmlns:p14="http://schemas.microsoft.com/office/powerpoint/2010/main" val="163634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05911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13</a:t>
            </a:fld>
            <a:endParaRPr lang="en-US" dirty="0"/>
          </a:p>
        </p:txBody>
      </p:sp>
    </p:spTree>
    <p:extLst>
      <p:ext uri="{BB962C8B-B14F-4D97-AF65-F5344CB8AC3E}">
        <p14:creationId xmlns:p14="http://schemas.microsoft.com/office/powerpoint/2010/main" val="167154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247824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783875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402716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6780069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5" name="Rectangle 14"/>
          <p:cNvSpPr/>
          <p:nvPr userDrawn="1"/>
        </p:nvSpPr>
        <p:spPr>
          <a:xfrm>
            <a:off x="1362083" y="1132006"/>
            <a:ext cx="751521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16" name="Group 15"/>
          <p:cNvGrpSpPr/>
          <p:nvPr userDrawn="1"/>
        </p:nvGrpSpPr>
        <p:grpSpPr>
          <a:xfrm>
            <a:off x="295589" y="1136566"/>
            <a:ext cx="343389" cy="339694"/>
            <a:chOff x="6986062" y="224644"/>
            <a:chExt cx="731520" cy="731520"/>
          </a:xfrm>
        </p:grpSpPr>
        <p:sp>
          <p:nvSpPr>
            <p:cNvPr id="17" name="Rectangle 16"/>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8" name="Picture 17"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19" name="Rectangle 18"/>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0" name="Text Placeholder 26"/>
          <p:cNvSpPr>
            <a:spLocks noGrp="1"/>
          </p:cNvSpPr>
          <p:nvPr>
            <p:ph type="body" sz="quarter" idx="10" hasCustomPrompt="1"/>
          </p:nvPr>
        </p:nvSpPr>
        <p:spPr>
          <a:xfrm>
            <a:off x="704850" y="1132702"/>
            <a:ext cx="72310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1" name="Text Placeholder 26"/>
          <p:cNvSpPr>
            <a:spLocks noGrp="1"/>
          </p:cNvSpPr>
          <p:nvPr>
            <p:ph type="body" sz="quarter" idx="11" hasCustomPrompt="1"/>
          </p:nvPr>
        </p:nvSpPr>
        <p:spPr>
          <a:xfrm>
            <a:off x="1516117" y="1124744"/>
            <a:ext cx="7361182"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28250077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ctivity - Basic">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62217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01955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110989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Rectangle 22"/>
          <p:cNvSpPr/>
          <p:nvPr userDrawn="1"/>
        </p:nvSpPr>
        <p:spPr>
          <a:xfrm>
            <a:off x="0" y="-2916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3864" y="-7341"/>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21" r:id="rId6"/>
    <p:sldLayoutId id="2147483710" r:id="rId7"/>
    <p:sldLayoutId id="2147483711" r:id="rId8"/>
    <p:sldLayoutId id="2147483726" r:id="rId9"/>
    <p:sldLayoutId id="2147483764" r:id="rId10"/>
    <p:sldLayoutId id="2147483762" r:id="rId11"/>
    <p:sldLayoutId id="2147483761" r:id="rId12"/>
    <p:sldLayoutId id="2147483763" r:id="rId13"/>
    <p:sldLayoutId id="2147483768" r:id="rId14"/>
    <p:sldLayoutId id="2147483773" r:id="rId15"/>
    <p:sldLayoutId id="2147483803" r:id="rId16"/>
    <p:sldLayoutId id="2147483804" r:id="rId17"/>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nfotech.com/browse/management-and-governa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infotech.com/research/consolidate-service-desk-assessment-tool"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hyperlink" Target="https://www.infotech.com/research/service-desk-consolidation-news-bulletin-faq-template" TargetMode="External"/><Relationship Id="rId5" Type="http://schemas.openxmlformats.org/officeDocument/2006/relationships/image" Target="../media/image39.png"/><Relationship Id="rId10" Type="http://schemas.openxmlformats.org/officeDocument/2006/relationships/hyperlink" Target="https://www.infotech.com/research/service-desk-consolidation-communications-and-training-plan-template" TargetMode="External"/><Relationship Id="rId4" Type="http://schemas.openxmlformats.org/officeDocument/2006/relationships/hyperlink" Target="https://www.infotech.com/research/consolidate-service-desk-scorecard-tool" TargetMode="External"/><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t&amp;rct=j&amp;q=&amp;esrc=s&amp;source=web&amp;cd=1&amp;cad=rja&amp;uact=8&amp;ved=0ahUKEwix9pHXtZvMAhUKu4MKHeE1CDEQFggcMAA&amp;url=http://www.servicedeskinstitute.com/admin/includes/download.php?id%3D539&amp;usg=AFQjCNEoDmv8gj_eonXAnFhoAcLsMWHAbw" TargetMode="External"/><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Build a </a:t>
            </a:r>
            <a:r>
              <a:rPr lang="en-US" dirty="0" smtClean="0"/>
              <a:t>Service Desk Consolidation Strategy</a:t>
            </a:r>
            <a:endParaRPr lang="en-US" dirty="0"/>
          </a:p>
          <a:p>
            <a:endParaRPr lang="en-US" dirty="0"/>
          </a:p>
        </p:txBody>
      </p:sp>
      <p:sp>
        <p:nvSpPr>
          <p:cNvPr id="3" name="Text Placeholder 2"/>
          <p:cNvSpPr>
            <a:spLocks noGrp="1"/>
          </p:cNvSpPr>
          <p:nvPr>
            <p:ph type="body" sz="quarter" idx="16"/>
          </p:nvPr>
        </p:nvSpPr>
        <p:spPr/>
        <p:txBody>
          <a:bodyPr/>
          <a:lstStyle/>
          <a:p>
            <a:r>
              <a:rPr lang="en-US" dirty="0"/>
              <a:t>Manage the dark side of </a:t>
            </a:r>
            <a:r>
              <a:rPr lang="en-US" dirty="0" smtClean="0"/>
              <a:t>growth.</a:t>
            </a:r>
            <a:endParaRPr lang="en-US" dirty="0"/>
          </a:p>
        </p:txBody>
      </p:sp>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289752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78" y="1288408"/>
            <a:ext cx="5421664" cy="4846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3"/>
          <p:cNvSpPr/>
          <p:nvPr/>
        </p:nvSpPr>
        <p:spPr>
          <a:xfrm>
            <a:off x="325975" y="1201494"/>
            <a:ext cx="5621114" cy="5009064"/>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p:cNvSpPr/>
          <p:nvPr/>
        </p:nvSpPr>
        <p:spPr>
          <a:xfrm>
            <a:off x="341774" y="1380741"/>
            <a:ext cx="5595872" cy="3447098"/>
          </a:xfrm>
          <a:prstGeom prst="rect">
            <a:avLst/>
          </a:prstGeom>
        </p:spPr>
        <p:txBody>
          <a:bodyPr wrap="square" anchor="ctr">
            <a:spAutoFit/>
          </a:bodyPr>
          <a:lstStyle/>
          <a:p>
            <a:pPr lvl="0">
              <a:spcBef>
                <a:spcPts val="600"/>
              </a:spcBef>
              <a:spcAft>
                <a:spcPts val="600"/>
              </a:spcAft>
            </a:pPr>
            <a:r>
              <a:rPr lang="en-US" sz="1200" dirty="0"/>
              <a:t>The foundation of a successful </a:t>
            </a:r>
            <a:r>
              <a:rPr lang="en-US" sz="1200" dirty="0" smtClean="0"/>
              <a:t>service desk consolidation initiative </a:t>
            </a:r>
            <a:r>
              <a:rPr lang="en-US" sz="1200" dirty="0"/>
              <a:t>is a robust current state </a:t>
            </a:r>
            <a:r>
              <a:rPr lang="en-US" sz="1200" dirty="0" smtClean="0"/>
              <a:t>assessment. Given the project’s complexity, however, determining the right level of detail to include in the evaluation of existing service desks can be challenging. </a:t>
            </a:r>
            <a:endParaRPr lang="en-CA" sz="1200" dirty="0"/>
          </a:p>
          <a:p>
            <a:pPr lvl="0">
              <a:spcBef>
                <a:spcPts val="600"/>
              </a:spcBef>
              <a:spcAft>
                <a:spcPts val="600"/>
              </a:spcAft>
            </a:pPr>
            <a:r>
              <a:rPr lang="en-US" sz="1200" dirty="0"/>
              <a:t>The Info-Tech </a:t>
            </a:r>
            <a:r>
              <a:rPr lang="en-US" sz="1200" dirty="0" smtClean="0"/>
              <a:t>approach to service desk consolidation includes:</a:t>
            </a:r>
          </a:p>
          <a:p>
            <a:pPr marL="171450" indent="-171450">
              <a:spcBef>
                <a:spcPts val="600"/>
              </a:spcBef>
              <a:spcAft>
                <a:spcPts val="600"/>
              </a:spcAft>
              <a:buFont typeface="Arial" panose="020B0604020202020204" pitchFamily="34" charset="0"/>
              <a:buChar char="•"/>
            </a:pPr>
            <a:r>
              <a:rPr lang="en-US" sz="1200" dirty="0">
                <a:solidFill>
                  <a:srgbClr val="A24130"/>
                </a:solidFill>
              </a:rPr>
              <a:t>E</a:t>
            </a:r>
            <a:r>
              <a:rPr lang="en-US" sz="1200" dirty="0" smtClean="0">
                <a:solidFill>
                  <a:srgbClr val="A24130"/>
                </a:solidFill>
              </a:rPr>
              <a:t>nvisioning exercises </a:t>
            </a:r>
            <a:r>
              <a:rPr lang="en-US" sz="1200" dirty="0" smtClean="0"/>
              <a:t>to set project scope and garner executive support. </a:t>
            </a:r>
          </a:p>
          <a:p>
            <a:pPr marL="171450" indent="-171450">
              <a:spcBef>
                <a:spcPts val="600"/>
              </a:spcBef>
              <a:spcAft>
                <a:spcPts val="600"/>
              </a:spcAft>
              <a:buFont typeface="Arial" panose="020B0604020202020204" pitchFamily="34" charset="0"/>
              <a:buChar char="•"/>
            </a:pPr>
            <a:r>
              <a:rPr lang="en-US" sz="1200" dirty="0">
                <a:solidFill>
                  <a:srgbClr val="A24130"/>
                </a:solidFill>
              </a:rPr>
              <a:t>S</a:t>
            </a:r>
            <a:r>
              <a:rPr lang="en-US" sz="1200" dirty="0" smtClean="0">
                <a:solidFill>
                  <a:srgbClr val="A24130"/>
                </a:solidFill>
              </a:rPr>
              <a:t>urveys and interviews</a:t>
            </a:r>
            <a:r>
              <a:rPr lang="en-US" sz="1200" dirty="0" smtClean="0"/>
              <a:t> to identify the current </a:t>
            </a:r>
            <a:r>
              <a:rPr lang="en-US" sz="1200" dirty="0"/>
              <a:t>state </a:t>
            </a:r>
            <a:r>
              <a:rPr lang="en-US" sz="1200" dirty="0" smtClean="0"/>
              <a:t>of people, processes, technologies, and service level agreements (</a:t>
            </a:r>
            <a:r>
              <a:rPr lang="en-US" sz="1200" dirty="0" err="1" smtClean="0"/>
              <a:t>SLAs</a:t>
            </a:r>
            <a:r>
              <a:rPr lang="en-US" sz="1200" dirty="0" smtClean="0"/>
              <a:t>) in each </a:t>
            </a:r>
            <a:r>
              <a:rPr lang="en-US" sz="1200" dirty="0"/>
              <a:t>service </a:t>
            </a:r>
            <a:r>
              <a:rPr lang="en-US" sz="1200" dirty="0" smtClean="0"/>
              <a:t>desk, and to establish a baseline for the consolidated service desk.</a:t>
            </a:r>
          </a:p>
          <a:p>
            <a:pPr marL="171450" indent="-171450">
              <a:spcBef>
                <a:spcPts val="600"/>
              </a:spcBef>
              <a:spcAft>
                <a:spcPts val="600"/>
              </a:spcAft>
              <a:buFont typeface="Arial" panose="020B0604020202020204" pitchFamily="34" charset="0"/>
              <a:buChar char="•"/>
            </a:pPr>
            <a:r>
              <a:rPr lang="en-CA" sz="1200" dirty="0">
                <a:solidFill>
                  <a:srgbClr val="A24130"/>
                </a:solidFill>
              </a:rPr>
              <a:t>S</a:t>
            </a:r>
            <a:r>
              <a:rPr lang="en-CA" sz="1200" dirty="0" smtClean="0">
                <a:solidFill>
                  <a:srgbClr val="A24130"/>
                </a:solidFill>
              </a:rPr>
              <a:t>ervice desk comparison tools</a:t>
            </a:r>
            <a:r>
              <a:rPr lang="en-CA" sz="1200" dirty="0" smtClean="0"/>
              <a:t> to gather the results of the current state assessment for analysis and identify current best practices for migration to the consolidated service desk.</a:t>
            </a:r>
          </a:p>
          <a:p>
            <a:pPr marL="171450" indent="-171450">
              <a:spcBef>
                <a:spcPts val="600"/>
              </a:spcBef>
              <a:spcAft>
                <a:spcPts val="600"/>
              </a:spcAft>
              <a:buFont typeface="Arial" panose="020B0604020202020204" pitchFamily="34" charset="0"/>
              <a:buChar char="•"/>
            </a:pPr>
            <a:r>
              <a:rPr lang="en-CA" sz="1200" dirty="0" smtClean="0">
                <a:solidFill>
                  <a:srgbClr val="A24130"/>
                </a:solidFill>
              </a:rPr>
              <a:t>Case studies </a:t>
            </a:r>
            <a:r>
              <a:rPr lang="en-CA" sz="1200" dirty="0" smtClean="0"/>
              <a:t>to illustrate the full scope of the project and identify how different organizations deal with key challenges.</a:t>
            </a:r>
            <a:endParaRPr lang="en-CA" sz="1200" dirty="0"/>
          </a:p>
        </p:txBody>
      </p:sp>
      <p:sp>
        <p:nvSpPr>
          <p:cNvPr id="2" name="Title 1"/>
          <p:cNvSpPr>
            <a:spLocks noGrp="1"/>
          </p:cNvSpPr>
          <p:nvPr>
            <p:ph type="title"/>
          </p:nvPr>
        </p:nvSpPr>
        <p:spPr/>
        <p:txBody>
          <a:bodyPr/>
          <a:lstStyle/>
          <a:p>
            <a:r>
              <a:rPr lang="en-CA" dirty="0" smtClean="0"/>
              <a:t>Info-Tech’s approach to service desk consolidation draws on key metrics to establish a baseline and a target state</a:t>
            </a:r>
            <a:endParaRPr lang="en-CA" dirty="0"/>
          </a:p>
        </p:txBody>
      </p:sp>
      <p:pic>
        <p:nvPicPr>
          <p:cNvPr id="9" name="Picture 8" descr="insight-sm.wmf"/>
          <p:cNvPicPr>
            <a:picLocks noChangeAspect="1"/>
          </p:cNvPicPr>
          <p:nvPr/>
        </p:nvPicPr>
        <p:blipFill>
          <a:blip r:embed="rId3" cstate="print"/>
          <a:stretch>
            <a:fillRect/>
          </a:stretch>
        </p:blipFill>
        <p:spPr>
          <a:xfrm>
            <a:off x="8419139" y="4068093"/>
            <a:ext cx="252880" cy="180000"/>
          </a:xfrm>
          <a:prstGeom prst="rect">
            <a:avLst/>
          </a:prstGeom>
        </p:spPr>
      </p:pic>
      <p:grpSp>
        <p:nvGrpSpPr>
          <p:cNvPr id="32" name="Group 30"/>
          <p:cNvGrpSpPr/>
          <p:nvPr/>
        </p:nvGrpSpPr>
        <p:grpSpPr>
          <a:xfrm>
            <a:off x="6069364" y="1236953"/>
            <a:ext cx="2750172" cy="2715615"/>
            <a:chOff x="288651" y="4819733"/>
            <a:chExt cx="9709190" cy="2715615"/>
          </a:xfrm>
        </p:grpSpPr>
        <p:sp>
          <p:nvSpPr>
            <p:cNvPr id="35" name="Round Same Side Corner Rectangle 97"/>
            <p:cNvSpPr/>
            <p:nvPr/>
          </p:nvSpPr>
          <p:spPr>
            <a:xfrm>
              <a:off x="288651" y="4819733"/>
              <a:ext cx="9709190" cy="285749"/>
            </a:xfrm>
            <a:prstGeom prst="rect">
              <a:avLst/>
            </a:prstGeom>
            <a:solidFill>
              <a:srgbClr val="A24130"/>
            </a:solidFill>
            <a:ln w="25400">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Info-Tech Insight</a:t>
              </a:r>
              <a:endParaRPr lang="en-CA" sz="1200" i="1" dirty="0">
                <a:solidFill>
                  <a:srgbClr val="FFFFFF"/>
                </a:solidFill>
                <a:latin typeface="Georgia"/>
              </a:endParaRPr>
            </a:p>
          </p:txBody>
        </p:sp>
        <p:sp>
          <p:nvSpPr>
            <p:cNvPr id="34" name="Text Placeholder 12"/>
            <p:cNvSpPr txBox="1">
              <a:spLocks/>
            </p:cNvSpPr>
            <p:nvPr/>
          </p:nvSpPr>
          <p:spPr>
            <a:xfrm>
              <a:off x="288651" y="5110001"/>
              <a:ext cx="9709190" cy="2425347"/>
            </a:xfrm>
            <a:prstGeom prst="rect">
              <a:avLst/>
            </a:prstGeom>
            <a:ln w="25400">
              <a:solidFill>
                <a:srgbClr val="A24130"/>
              </a:solidFill>
            </a:ln>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300"/>
                </a:spcAft>
                <a:buNone/>
              </a:pPr>
              <a:r>
                <a:rPr lang="en-CA" dirty="0" smtClean="0">
                  <a:solidFill>
                    <a:srgbClr val="000000"/>
                  </a:solidFill>
                  <a:latin typeface="Arial" panose="020B0604020202020204" pitchFamily="34" charset="0"/>
                  <a:ea typeface="Calibri" panose="020F0502020204030204" pitchFamily="34" charset="0"/>
                </a:rPr>
                <a:t>The two key hurdles that a successful service desk consolidation must overcome are organizational complexity and resistance to change.</a:t>
              </a:r>
            </a:p>
            <a:p>
              <a:pPr marL="0" indent="0">
                <a:spcBef>
                  <a:spcPts val="300"/>
                </a:spcBef>
                <a:spcAft>
                  <a:spcPts val="300"/>
                </a:spcAft>
                <a:buNone/>
              </a:pPr>
              <a:r>
                <a:rPr lang="en-CA" dirty="0" smtClean="0">
                  <a:solidFill>
                    <a:srgbClr val="000000"/>
                  </a:solidFill>
                  <a:latin typeface="Arial" panose="020B0604020202020204" pitchFamily="34" charset="0"/>
                  <a:ea typeface="Calibri" panose="020F0502020204030204" pitchFamily="34" charset="0"/>
                </a:rPr>
                <a:t>Effective planning during the current state assessment can overcome these challenges. </a:t>
              </a:r>
            </a:p>
            <a:p>
              <a:pPr marL="0" indent="0">
                <a:spcBef>
                  <a:spcPts val="300"/>
                </a:spcBef>
                <a:spcAft>
                  <a:spcPts val="300"/>
                </a:spcAft>
                <a:buNone/>
              </a:pPr>
              <a:r>
                <a:rPr lang="en-CA" dirty="0" smtClean="0">
                  <a:solidFill>
                    <a:srgbClr val="000000"/>
                  </a:solidFill>
                  <a:latin typeface="Arial" panose="020B0604020202020204" pitchFamily="34" charset="0"/>
                  <a:ea typeface="Calibri" panose="020F0502020204030204" pitchFamily="34" charset="0"/>
                </a:rPr>
                <a:t>Identify </a:t>
              </a:r>
              <a:r>
                <a:rPr lang="en-CA" dirty="0" smtClean="0">
                  <a:latin typeface="Arial" panose="020B0604020202020204" pitchFamily="34" charset="0"/>
                  <a:ea typeface="Calibri" panose="020F0502020204030204" pitchFamily="34" charset="0"/>
                </a:rPr>
                <a:t>existing best practices </a:t>
              </a:r>
              <a:r>
                <a:rPr lang="en-CA" dirty="0" smtClean="0">
                  <a:solidFill>
                    <a:srgbClr val="000000"/>
                  </a:solidFill>
                  <a:latin typeface="Arial" panose="020B0604020202020204" pitchFamily="34" charset="0"/>
                  <a:ea typeface="Calibri" panose="020F0502020204030204" pitchFamily="34" charset="0"/>
                </a:rPr>
                <a:t>for migration to the consolidated service desk to foster agent engagement and get the consolidated service desk up quickly. </a:t>
              </a:r>
              <a:endParaRPr lang="en-CA" dirty="0">
                <a:solidFill>
                  <a:schemeClr val="tx2"/>
                </a:solidFill>
              </a:endParaRPr>
            </a:p>
          </p:txBody>
        </p:sp>
      </p:grpSp>
      <p:sp>
        <p:nvSpPr>
          <p:cNvPr id="4" name="Rectangle 3"/>
          <p:cNvSpPr/>
          <p:nvPr/>
        </p:nvSpPr>
        <p:spPr>
          <a:xfrm>
            <a:off x="428878" y="4996921"/>
            <a:ext cx="5421664" cy="1130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CA" sz="1200" dirty="0">
                <a:solidFill>
                  <a:schemeClr val="tx1"/>
                </a:solidFill>
              </a:rPr>
              <a:t>The project blueprint walks through a method that helps identify which processes and technologies from each service desk work best, and </a:t>
            </a:r>
            <a:r>
              <a:rPr lang="en-CA" sz="1200" dirty="0" smtClean="0">
                <a:solidFill>
                  <a:schemeClr val="tx1"/>
                </a:solidFill>
              </a:rPr>
              <a:t>it draws </a:t>
            </a:r>
            <a:r>
              <a:rPr lang="en-CA" sz="1200" dirty="0">
                <a:solidFill>
                  <a:schemeClr val="tx1"/>
                </a:solidFill>
              </a:rPr>
              <a:t>on them to build a target state for the consolidated service desk. </a:t>
            </a:r>
            <a:endParaRPr lang="en-CA" sz="1200" dirty="0" smtClean="0">
              <a:solidFill>
                <a:schemeClr val="tx1"/>
              </a:solidFill>
            </a:endParaRPr>
          </a:p>
          <a:p>
            <a:pPr>
              <a:spcBef>
                <a:spcPts val="600"/>
              </a:spcBef>
              <a:spcAft>
                <a:spcPts val="600"/>
              </a:spcAft>
            </a:pPr>
            <a:r>
              <a:rPr lang="en-CA" sz="1200" dirty="0" smtClean="0">
                <a:solidFill>
                  <a:schemeClr val="tx1"/>
                </a:solidFill>
              </a:rPr>
              <a:t>Inspiring </a:t>
            </a:r>
            <a:r>
              <a:rPr lang="en-CA" sz="1200" dirty="0">
                <a:solidFill>
                  <a:schemeClr val="tx1"/>
                </a:solidFill>
              </a:rPr>
              <a:t>your target state from internal tools and best practices is much more efficient than developing new tools and processes from scratch.</a:t>
            </a:r>
          </a:p>
        </p:txBody>
      </p:sp>
      <p:pic>
        <p:nvPicPr>
          <p:cNvPr id="24" name="Picture 44" descr="insight-sm.wmf"/>
          <p:cNvPicPr>
            <a:picLocks noChangeAspect="1"/>
          </p:cNvPicPr>
          <p:nvPr/>
        </p:nvPicPr>
        <p:blipFill>
          <a:blip r:embed="rId3" cstate="print"/>
          <a:stretch>
            <a:fillRect/>
          </a:stretch>
        </p:blipFill>
        <p:spPr>
          <a:xfrm>
            <a:off x="8389383" y="1288408"/>
            <a:ext cx="312392" cy="234294"/>
          </a:xfrm>
          <a:prstGeom prst="rect">
            <a:avLst/>
          </a:prstGeom>
          <a:noFill/>
          <a:ln>
            <a:noFill/>
          </a:ln>
        </p:spPr>
      </p:pic>
      <p:pic>
        <p:nvPicPr>
          <p:cNvPr id="5" name="Picture 4"/>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6069471" y="4013650"/>
            <a:ext cx="2749959" cy="2249586"/>
          </a:xfrm>
          <a:prstGeom prst="rect">
            <a:avLst/>
          </a:prstGeom>
        </p:spPr>
      </p:pic>
    </p:spTree>
    <p:extLst>
      <p:ext uri="{BB962C8B-B14F-4D97-AF65-F5344CB8AC3E}">
        <p14:creationId xmlns:p14="http://schemas.microsoft.com/office/powerpoint/2010/main" val="360875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ectangle 250"/>
          <p:cNvSpPr/>
          <p:nvPr/>
        </p:nvSpPr>
        <p:spPr>
          <a:xfrm>
            <a:off x="4790042" y="1166601"/>
            <a:ext cx="4112797" cy="5187820"/>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p:txBody>
      </p:sp>
      <p:sp>
        <p:nvSpPr>
          <p:cNvPr id="250" name="Rectangle 249"/>
          <p:cNvSpPr/>
          <p:nvPr/>
        </p:nvSpPr>
        <p:spPr>
          <a:xfrm>
            <a:off x="2349492" y="1167323"/>
            <a:ext cx="2409528" cy="5187820"/>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p:txBody>
      </p:sp>
      <p:sp>
        <p:nvSpPr>
          <p:cNvPr id="248" name="Rectangle 247"/>
          <p:cNvSpPr/>
          <p:nvPr/>
        </p:nvSpPr>
        <p:spPr>
          <a:xfrm>
            <a:off x="267513" y="1167323"/>
            <a:ext cx="2058534" cy="5194400"/>
          </a:xfrm>
          <a:prstGeom prst="rect">
            <a:avLst/>
          </a:prstGeom>
          <a:solidFill>
            <a:schemeClr val="accent4">
              <a:lumMod val="9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p:txBody>
      </p:sp>
      <p:sp>
        <p:nvSpPr>
          <p:cNvPr id="2" name="Title 1"/>
          <p:cNvSpPr>
            <a:spLocks noGrp="1"/>
          </p:cNvSpPr>
          <p:nvPr>
            <p:ph type="title"/>
          </p:nvPr>
        </p:nvSpPr>
        <p:spPr>
          <a:noFill/>
        </p:spPr>
        <p:txBody>
          <a:bodyPr/>
          <a:lstStyle/>
          <a:p>
            <a:r>
              <a:rPr lang="en-CA" dirty="0" smtClean="0"/>
              <a:t>A consolidation project should include the following steps and may involve multiple transition phases to complete</a:t>
            </a:r>
            <a:endParaRPr lang="en-CA" dirty="0"/>
          </a:p>
        </p:txBody>
      </p:sp>
      <p:sp>
        <p:nvSpPr>
          <p:cNvPr id="4" name="Chevron 3"/>
          <p:cNvSpPr/>
          <p:nvPr/>
        </p:nvSpPr>
        <p:spPr>
          <a:xfrm>
            <a:off x="923137" y="1817465"/>
            <a:ext cx="1108545" cy="706582"/>
          </a:xfrm>
          <a:prstGeom prst="chevron">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8900000" scaled="1"/>
            <a:tileRect/>
          </a:gradFill>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sz="1200" dirty="0">
              <a:solidFill>
                <a:schemeClr val="bg1"/>
              </a:solidFill>
            </a:endParaRPr>
          </a:p>
        </p:txBody>
      </p:sp>
      <p:sp>
        <p:nvSpPr>
          <p:cNvPr id="272" name="Freeform 271"/>
          <p:cNvSpPr/>
          <p:nvPr/>
        </p:nvSpPr>
        <p:spPr>
          <a:xfrm>
            <a:off x="4583910" y="2042292"/>
            <a:ext cx="3354343" cy="2224164"/>
          </a:xfrm>
          <a:custGeom>
            <a:avLst/>
            <a:gdLst>
              <a:gd name="connsiteX0" fmla="*/ 1324476 w 3354343"/>
              <a:gd name="connsiteY0" fmla="*/ 0 h 2224164"/>
              <a:gd name="connsiteX1" fmla="*/ 2114592 w 3354343"/>
              <a:gd name="connsiteY1" fmla="*/ 157753 h 2224164"/>
              <a:gd name="connsiteX2" fmla="*/ 2115664 w 3354343"/>
              <a:gd name="connsiteY2" fmla="*/ 158264 h 2224164"/>
              <a:gd name="connsiteX3" fmla="*/ 1375112 w 3354343"/>
              <a:gd name="connsiteY3" fmla="*/ 225591 h 2224164"/>
              <a:gd name="connsiteX4" fmla="*/ 1544412 w 3354343"/>
              <a:gd name="connsiteY4" fmla="*/ 995408 h 2224164"/>
              <a:gd name="connsiteX5" fmla="*/ 1572058 w 3354343"/>
              <a:gd name="connsiteY5" fmla="*/ 1015643 h 2224164"/>
              <a:gd name="connsiteX6" fmla="*/ 1402759 w 3354343"/>
              <a:gd name="connsiteY6" fmla="*/ 245826 h 2224164"/>
              <a:gd name="connsiteX7" fmla="*/ 2155763 w 3354343"/>
              <a:gd name="connsiteY7" fmla="*/ 177367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115664 w 3354343"/>
              <a:gd name="connsiteY2" fmla="*/ 158264 h 2224164"/>
              <a:gd name="connsiteX3" fmla="*/ 1375112 w 3354343"/>
              <a:gd name="connsiteY3" fmla="*/ 225591 h 2224164"/>
              <a:gd name="connsiteX4" fmla="*/ 1544412 w 3354343"/>
              <a:gd name="connsiteY4" fmla="*/ 995408 h 2224164"/>
              <a:gd name="connsiteX5" fmla="*/ 1572058 w 3354343"/>
              <a:gd name="connsiteY5" fmla="*/ 1015643 h 2224164"/>
              <a:gd name="connsiteX6" fmla="*/ 1805638 w 3354343"/>
              <a:gd name="connsiteY6" fmla="*/ 440476 h 2224164"/>
              <a:gd name="connsiteX7" fmla="*/ 2155763 w 3354343"/>
              <a:gd name="connsiteY7" fmla="*/ 177367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115664 w 3354343"/>
              <a:gd name="connsiteY2" fmla="*/ 158264 h 2224164"/>
              <a:gd name="connsiteX3" fmla="*/ 1375112 w 3354343"/>
              <a:gd name="connsiteY3" fmla="*/ 225591 h 2224164"/>
              <a:gd name="connsiteX4" fmla="*/ 1544412 w 3354343"/>
              <a:gd name="connsiteY4" fmla="*/ 995408 h 2224164"/>
              <a:gd name="connsiteX5" fmla="*/ 1730493 w 3354343"/>
              <a:gd name="connsiteY5" fmla="*/ 1065437 h 2224164"/>
              <a:gd name="connsiteX6" fmla="*/ 1805638 w 3354343"/>
              <a:gd name="connsiteY6" fmla="*/ 440476 h 2224164"/>
              <a:gd name="connsiteX7" fmla="*/ 2155763 w 3354343"/>
              <a:gd name="connsiteY7" fmla="*/ 177367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115664 w 3354343"/>
              <a:gd name="connsiteY2" fmla="*/ 158264 h 2224164"/>
              <a:gd name="connsiteX3" fmla="*/ 1375112 w 3354343"/>
              <a:gd name="connsiteY3" fmla="*/ 225591 h 2224164"/>
              <a:gd name="connsiteX4" fmla="*/ 1544412 w 3354343"/>
              <a:gd name="connsiteY4" fmla="*/ 995408 h 2224164"/>
              <a:gd name="connsiteX5" fmla="*/ 1730493 w 3354343"/>
              <a:gd name="connsiteY5" fmla="*/ 1065437 h 2224164"/>
              <a:gd name="connsiteX6" fmla="*/ 1805638 w 3354343"/>
              <a:gd name="connsiteY6" fmla="*/ 440476 h 2224164"/>
              <a:gd name="connsiteX7" fmla="*/ 2445474 w 3354343"/>
              <a:gd name="connsiteY7" fmla="*/ 335803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115664 w 3354343"/>
              <a:gd name="connsiteY2" fmla="*/ 158264 h 2224164"/>
              <a:gd name="connsiteX3" fmla="*/ 1375112 w 3354343"/>
              <a:gd name="connsiteY3" fmla="*/ 225591 h 2224164"/>
              <a:gd name="connsiteX4" fmla="*/ 1544412 w 3354343"/>
              <a:gd name="connsiteY4" fmla="*/ 995408 h 2224164"/>
              <a:gd name="connsiteX5" fmla="*/ 1830081 w 3354343"/>
              <a:gd name="connsiteY5" fmla="*/ 1110705 h 2224164"/>
              <a:gd name="connsiteX6" fmla="*/ 1805638 w 3354343"/>
              <a:gd name="connsiteY6" fmla="*/ 440476 h 2224164"/>
              <a:gd name="connsiteX7" fmla="*/ 2445474 w 3354343"/>
              <a:gd name="connsiteY7" fmla="*/ 335803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115664 w 3354343"/>
              <a:gd name="connsiteY2" fmla="*/ 158264 h 2224164"/>
              <a:gd name="connsiteX3" fmla="*/ 1375112 w 3354343"/>
              <a:gd name="connsiteY3" fmla="*/ 225591 h 2224164"/>
              <a:gd name="connsiteX4" fmla="*/ 1544412 w 3354343"/>
              <a:gd name="connsiteY4" fmla="*/ 995408 h 2224164"/>
              <a:gd name="connsiteX5" fmla="*/ 1830081 w 3354343"/>
              <a:gd name="connsiteY5" fmla="*/ 1110705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115664 w 3354343"/>
              <a:gd name="connsiteY2" fmla="*/ 158264 h 2224164"/>
              <a:gd name="connsiteX3" fmla="*/ 1764411 w 3354343"/>
              <a:gd name="connsiteY3" fmla="*/ 420240 h 2224164"/>
              <a:gd name="connsiteX4" fmla="*/ 1544412 w 3354343"/>
              <a:gd name="connsiteY4" fmla="*/ 995408 h 2224164"/>
              <a:gd name="connsiteX5" fmla="*/ 1830081 w 3354343"/>
              <a:gd name="connsiteY5" fmla="*/ 1110705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28009 w 3354343"/>
              <a:gd name="connsiteY2" fmla="*/ 321226 h 2224164"/>
              <a:gd name="connsiteX3" fmla="*/ 1764411 w 3354343"/>
              <a:gd name="connsiteY3" fmla="*/ 420240 h 2224164"/>
              <a:gd name="connsiteX4" fmla="*/ 1544412 w 3354343"/>
              <a:gd name="connsiteY4" fmla="*/ 995408 h 2224164"/>
              <a:gd name="connsiteX5" fmla="*/ 1830081 w 3354343"/>
              <a:gd name="connsiteY5" fmla="*/ 1110705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28009 w 3354343"/>
              <a:gd name="connsiteY2" fmla="*/ 321226 h 2224164"/>
              <a:gd name="connsiteX3" fmla="*/ 1764411 w 3354343"/>
              <a:gd name="connsiteY3" fmla="*/ 397607 h 2224164"/>
              <a:gd name="connsiteX4" fmla="*/ 1544412 w 3354343"/>
              <a:gd name="connsiteY4" fmla="*/ 995408 h 2224164"/>
              <a:gd name="connsiteX5" fmla="*/ 1830081 w 3354343"/>
              <a:gd name="connsiteY5" fmla="*/ 1110705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28009 w 3354343"/>
              <a:gd name="connsiteY2" fmla="*/ 321226 h 2224164"/>
              <a:gd name="connsiteX3" fmla="*/ 1764411 w 3354343"/>
              <a:gd name="connsiteY3" fmla="*/ 397607 h 2224164"/>
              <a:gd name="connsiteX4" fmla="*/ 1788855 w 3354343"/>
              <a:gd name="connsiteY4" fmla="*/ 1104050 h 2224164"/>
              <a:gd name="connsiteX5" fmla="*/ 1830081 w 3354343"/>
              <a:gd name="connsiteY5" fmla="*/ 1110705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67753 w 3354343"/>
              <a:gd name="connsiteY17" fmla="*/ 116502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28009 w 3354343"/>
              <a:gd name="connsiteY2" fmla="*/ 321226 h 2224164"/>
              <a:gd name="connsiteX3" fmla="*/ 1764411 w 3354343"/>
              <a:gd name="connsiteY3" fmla="*/ 397607 h 2224164"/>
              <a:gd name="connsiteX4" fmla="*/ 1788855 w 3354343"/>
              <a:gd name="connsiteY4" fmla="*/ 1104050 h 2224164"/>
              <a:gd name="connsiteX5" fmla="*/ 1830081 w 3354343"/>
              <a:gd name="connsiteY5" fmla="*/ 1110705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28009 w 3354343"/>
              <a:gd name="connsiteY2" fmla="*/ 321226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5220 w 3354343"/>
              <a:gd name="connsiteY2" fmla="*/ 318029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1174 w 3354343"/>
              <a:gd name="connsiteY2" fmla="*/ 313983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1174 w 3354343"/>
              <a:gd name="connsiteY2" fmla="*/ 313983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800922 w 3354343"/>
              <a:gd name="connsiteY18" fmla="*/ 1124850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1174 w 3354343"/>
              <a:gd name="connsiteY2" fmla="*/ 313983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692940 w 3354343"/>
              <a:gd name="connsiteY18" fmla="*/ 1136677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1174 w 3354343"/>
              <a:gd name="connsiteY2" fmla="*/ 313983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659603 w 3354343"/>
              <a:gd name="connsiteY18" fmla="*/ 1146202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1174 w 3354343"/>
              <a:gd name="connsiteY2" fmla="*/ 313983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803967 w 3354343"/>
              <a:gd name="connsiteY17" fmla="*/ 1137864 h 2224164"/>
              <a:gd name="connsiteX18" fmla="*/ 659603 w 3354343"/>
              <a:gd name="connsiteY18" fmla="*/ 1146202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 name="connsiteX0" fmla="*/ 1324476 w 3354343"/>
              <a:gd name="connsiteY0" fmla="*/ 0 h 2224164"/>
              <a:gd name="connsiteX1" fmla="*/ 2114592 w 3354343"/>
              <a:gd name="connsiteY1" fmla="*/ 157753 h 2224164"/>
              <a:gd name="connsiteX2" fmla="*/ 2411174 w 3354343"/>
              <a:gd name="connsiteY2" fmla="*/ 313983 h 2224164"/>
              <a:gd name="connsiteX3" fmla="*/ 1764411 w 3354343"/>
              <a:gd name="connsiteY3" fmla="*/ 397607 h 2224164"/>
              <a:gd name="connsiteX4" fmla="*/ 1788855 w 3354343"/>
              <a:gd name="connsiteY4" fmla="*/ 1104050 h 2224164"/>
              <a:gd name="connsiteX5" fmla="*/ 1826884 w 3354343"/>
              <a:gd name="connsiteY5" fmla="*/ 1126691 h 2224164"/>
              <a:gd name="connsiteX6" fmla="*/ 1805638 w 3354343"/>
              <a:gd name="connsiteY6" fmla="*/ 440476 h 2224164"/>
              <a:gd name="connsiteX7" fmla="*/ 2472634 w 3354343"/>
              <a:gd name="connsiteY7" fmla="*/ 353910 h 2224164"/>
              <a:gd name="connsiteX8" fmla="*/ 2292031 w 3354343"/>
              <a:gd name="connsiteY8" fmla="*/ 242285 h 2224164"/>
              <a:gd name="connsiteX9" fmla="*/ 3354343 w 3354343"/>
              <a:gd name="connsiteY9" fmla="*/ 2007425 h 2224164"/>
              <a:gd name="connsiteX10" fmla="*/ 3347404 w 3354343"/>
              <a:gd name="connsiteY10" fmla="*/ 2174610 h 2224164"/>
              <a:gd name="connsiteX11" fmla="*/ 3341201 w 3354343"/>
              <a:gd name="connsiteY11" fmla="*/ 2224164 h 2224164"/>
              <a:gd name="connsiteX12" fmla="*/ 2898134 w 3354343"/>
              <a:gd name="connsiteY12" fmla="*/ 1647457 h 2224164"/>
              <a:gd name="connsiteX13" fmla="*/ 2338641 w 3354343"/>
              <a:gd name="connsiteY13" fmla="*/ 2150519 h 2224164"/>
              <a:gd name="connsiteX14" fmla="*/ 2350629 w 3354343"/>
              <a:gd name="connsiteY14" fmla="*/ 2007425 h 2224164"/>
              <a:gd name="connsiteX15" fmla="*/ 1324475 w 3354343"/>
              <a:gd name="connsiteY15" fmla="*/ 1003713 h 2224164"/>
              <a:gd name="connsiteX16" fmla="*/ 835349 w 3354343"/>
              <a:gd name="connsiteY16" fmla="*/ 1124856 h 2224164"/>
              <a:gd name="connsiteX17" fmla="*/ 757234 w 3354343"/>
              <a:gd name="connsiteY17" fmla="*/ 1136677 h 2224164"/>
              <a:gd name="connsiteX18" fmla="*/ 659603 w 3354343"/>
              <a:gd name="connsiteY18" fmla="*/ 1146202 h 2224164"/>
              <a:gd name="connsiteX19" fmla="*/ 19513 w 3354343"/>
              <a:gd name="connsiteY19" fmla="*/ 1254954 h 2224164"/>
              <a:gd name="connsiteX20" fmla="*/ 0 w 3354343"/>
              <a:gd name="connsiteY20" fmla="*/ 488322 h 2224164"/>
              <a:gd name="connsiteX21" fmla="*/ 33292 w 3354343"/>
              <a:gd name="connsiteY21" fmla="*/ 458398 h 2224164"/>
              <a:gd name="connsiteX22" fmla="*/ 1324476 w 3354343"/>
              <a:gd name="connsiteY22" fmla="*/ 0 h 22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54343" h="2224164">
                <a:moveTo>
                  <a:pt x="1324476" y="0"/>
                </a:moveTo>
                <a:cubicBezTo>
                  <a:pt x="1604742" y="0"/>
                  <a:pt x="1871742" y="56172"/>
                  <a:pt x="2114592" y="157753"/>
                </a:cubicBezTo>
                <a:lnTo>
                  <a:pt x="2411174" y="313983"/>
                </a:lnTo>
                <a:lnTo>
                  <a:pt x="1764411" y="397607"/>
                </a:lnTo>
                <a:lnTo>
                  <a:pt x="1788855" y="1104050"/>
                </a:lnTo>
                <a:lnTo>
                  <a:pt x="1826884" y="1126691"/>
                </a:lnTo>
                <a:lnTo>
                  <a:pt x="1805638" y="440476"/>
                </a:lnTo>
                <a:lnTo>
                  <a:pt x="2472634" y="353910"/>
                </a:lnTo>
                <a:lnTo>
                  <a:pt x="2292031" y="242285"/>
                </a:lnTo>
                <a:cubicBezTo>
                  <a:pt x="2912654" y="570083"/>
                  <a:pt x="3354343" y="1245215"/>
                  <a:pt x="3354343" y="2007425"/>
                </a:cubicBezTo>
                <a:cubicBezTo>
                  <a:pt x="3354343" y="2063725"/>
                  <a:pt x="3352000" y="2119483"/>
                  <a:pt x="3347404" y="2174610"/>
                </a:cubicBezTo>
                <a:lnTo>
                  <a:pt x="3341201" y="2224164"/>
                </a:lnTo>
                <a:lnTo>
                  <a:pt x="2898134" y="1647457"/>
                </a:lnTo>
                <a:lnTo>
                  <a:pt x="2338641" y="2150519"/>
                </a:lnTo>
                <a:lnTo>
                  <a:pt x="2350629" y="2007425"/>
                </a:lnTo>
                <a:cubicBezTo>
                  <a:pt x="2350629" y="1453090"/>
                  <a:pt x="1891204" y="1003713"/>
                  <a:pt x="1324475" y="1003713"/>
                </a:cubicBezTo>
                <a:cubicBezTo>
                  <a:pt x="1147372" y="1003713"/>
                  <a:pt x="980749" y="1047598"/>
                  <a:pt x="835349" y="1124856"/>
                </a:cubicBezTo>
                <a:lnTo>
                  <a:pt x="757234" y="1136677"/>
                </a:lnTo>
                <a:cubicBezTo>
                  <a:pt x="709113" y="1139456"/>
                  <a:pt x="700084" y="1141439"/>
                  <a:pt x="659603" y="1146202"/>
                </a:cubicBezTo>
                <a:lnTo>
                  <a:pt x="19513" y="1254954"/>
                </a:lnTo>
                <a:lnTo>
                  <a:pt x="0" y="488322"/>
                </a:lnTo>
                <a:lnTo>
                  <a:pt x="33292" y="458398"/>
                </a:lnTo>
                <a:cubicBezTo>
                  <a:pt x="384173" y="172027"/>
                  <a:pt x="834010" y="0"/>
                  <a:pt x="1324476" y="0"/>
                </a:cubicBezTo>
                <a:close/>
              </a:path>
            </a:pathLst>
          </a:custGeom>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schemeClr val="tx1"/>
              </a:solidFill>
            </a:endParaRPr>
          </a:p>
        </p:txBody>
      </p:sp>
      <p:sp>
        <p:nvSpPr>
          <p:cNvPr id="269" name="Freeform 268"/>
          <p:cNvSpPr/>
          <p:nvPr/>
        </p:nvSpPr>
        <p:spPr>
          <a:xfrm>
            <a:off x="3897894" y="2551646"/>
            <a:ext cx="2749585" cy="3477343"/>
          </a:xfrm>
          <a:custGeom>
            <a:avLst/>
            <a:gdLst>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2784 w 2749585"/>
              <a:gd name="connsiteY15" fmla="*/ 1944020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54539 w 2749585"/>
              <a:gd name="connsiteY20" fmla="*/ 2002982 h 3477343"/>
              <a:gd name="connsiteX21" fmla="*/ 1102784 w 2749585"/>
              <a:gd name="connsiteY21" fmla="*/ 1944020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2784 w 2749585"/>
              <a:gd name="connsiteY15" fmla="*/ 1944020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57361 w 2749585"/>
              <a:gd name="connsiteY20" fmla="*/ 2014271 h 3477343"/>
              <a:gd name="connsiteX21" fmla="*/ 1102784 w 2749585"/>
              <a:gd name="connsiteY21" fmla="*/ 1944020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2784 w 2749585"/>
              <a:gd name="connsiteY15" fmla="*/ 1944020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29139 w 2749585"/>
              <a:gd name="connsiteY20" fmla="*/ 1952182 h 3477343"/>
              <a:gd name="connsiteX21" fmla="*/ 1102784 w 2749585"/>
              <a:gd name="connsiteY21" fmla="*/ 1944020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2784 w 2749585"/>
              <a:gd name="connsiteY15" fmla="*/ 1944020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63005 w 2749585"/>
              <a:gd name="connsiteY20" fmla="*/ 2000160 h 3477343"/>
              <a:gd name="connsiteX21" fmla="*/ 1102784 w 2749585"/>
              <a:gd name="connsiteY21" fmla="*/ 1944020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2784 w 2749585"/>
              <a:gd name="connsiteY15" fmla="*/ 1944020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63005 w 2749585"/>
              <a:gd name="connsiteY20" fmla="*/ 2000160 h 3477343"/>
              <a:gd name="connsiteX21" fmla="*/ 1102784 w 2749585"/>
              <a:gd name="connsiteY21" fmla="*/ 1944020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2784 w 2749585"/>
              <a:gd name="connsiteY15" fmla="*/ 1944020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63005 w 2749585"/>
              <a:gd name="connsiteY20" fmla="*/ 2000160 h 3477343"/>
              <a:gd name="connsiteX21" fmla="*/ 1102784 w 2749585"/>
              <a:gd name="connsiteY21" fmla="*/ 1944020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05606 w 2749585"/>
              <a:gd name="connsiteY15" fmla="*/ 1938375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63005 w 2749585"/>
              <a:gd name="connsiteY20" fmla="*/ 2000160 h 3477343"/>
              <a:gd name="connsiteX21" fmla="*/ 1105606 w 2749585"/>
              <a:gd name="connsiteY21" fmla="*/ 1938375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13698 w 2749585"/>
              <a:gd name="connsiteY15" fmla="*/ 1934329 h 3477343"/>
              <a:gd name="connsiteX16" fmla="*/ 1034632 w 2749585"/>
              <a:gd name="connsiteY16" fmla="*/ 2620234 h 3477343"/>
              <a:gd name="connsiteX17" fmla="*/ 355290 w 2749585"/>
              <a:gd name="connsiteY17" fmla="*/ 2600157 h 3477343"/>
              <a:gd name="connsiteX18" fmla="*/ 407045 w 2749585"/>
              <a:gd name="connsiteY18" fmla="*/ 2659118 h 3477343"/>
              <a:gd name="connsiteX19" fmla="*/ 1086387 w 2749585"/>
              <a:gd name="connsiteY19" fmla="*/ 2679195 h 3477343"/>
              <a:gd name="connsiteX20" fmla="*/ 1163005 w 2749585"/>
              <a:gd name="connsiteY20" fmla="*/ 2000160 h 3477343"/>
              <a:gd name="connsiteX21" fmla="*/ 1113698 w 2749585"/>
              <a:gd name="connsiteY21" fmla="*/ 1934329 h 3477343"/>
              <a:gd name="connsiteX0" fmla="*/ 650669 w 2749585"/>
              <a:gd name="connsiteY0" fmla="*/ 0 h 3477343"/>
              <a:gd name="connsiteX1" fmla="*/ 670604 w 2749585"/>
              <a:gd name="connsiteY1" fmla="*/ 783214 h 3477343"/>
              <a:gd name="connsiteX2" fmla="*/ 1429937 w 2749585"/>
              <a:gd name="connsiteY2" fmla="*/ 656786 h 3477343"/>
              <a:gd name="connsiteX3" fmla="*/ 1377137 w 2749585"/>
              <a:gd name="connsiteY3" fmla="*/ 695405 h 3477343"/>
              <a:gd name="connsiteX4" fmla="*/ 1003712 w 2749585"/>
              <a:gd name="connsiteY4" fmla="*/ 1469918 h 3477343"/>
              <a:gd name="connsiteX5" fmla="*/ 2029866 w 2749585"/>
              <a:gd name="connsiteY5" fmla="*/ 2473630 h 3477343"/>
              <a:gd name="connsiteX6" fmla="*/ 2134784 w 2749585"/>
              <a:gd name="connsiteY6" fmla="*/ 2468448 h 3477343"/>
              <a:gd name="connsiteX7" fmla="*/ 2147354 w 2749585"/>
              <a:gd name="connsiteY7" fmla="*/ 2466572 h 3477343"/>
              <a:gd name="connsiteX8" fmla="*/ 2749585 w 2749585"/>
              <a:gd name="connsiteY8" fmla="*/ 2868182 h 3477343"/>
              <a:gd name="connsiteX9" fmla="*/ 2366816 w 2749585"/>
              <a:gd name="connsiteY9" fmla="*/ 3447447 h 3477343"/>
              <a:gd name="connsiteX10" fmla="*/ 2237409 w 2749585"/>
              <a:gd name="connsiteY10" fmla="*/ 3466979 h 3477343"/>
              <a:gd name="connsiteX11" fmla="*/ 2029867 w 2749585"/>
              <a:gd name="connsiteY11" fmla="*/ 3477343 h 3477343"/>
              <a:gd name="connsiteX12" fmla="*/ 0 w 2749585"/>
              <a:gd name="connsiteY12" fmla="*/ 1469918 h 3477343"/>
              <a:gd name="connsiteX13" fmla="*/ 594534 w 2749585"/>
              <a:gd name="connsiteY13" fmla="*/ 50454 h 3477343"/>
              <a:gd name="connsiteX14" fmla="*/ 650669 w 2749585"/>
              <a:gd name="connsiteY14" fmla="*/ 0 h 3477343"/>
              <a:gd name="connsiteX15" fmla="*/ 1113698 w 2749585"/>
              <a:gd name="connsiteY15" fmla="*/ 1934329 h 3477343"/>
              <a:gd name="connsiteX16" fmla="*/ 1034632 w 2749585"/>
              <a:gd name="connsiteY16" fmla="*/ 2620234 h 3477343"/>
              <a:gd name="connsiteX17" fmla="*/ 355290 w 2749585"/>
              <a:gd name="connsiteY17" fmla="*/ 2600157 h 3477343"/>
              <a:gd name="connsiteX18" fmla="*/ 394907 w 2749585"/>
              <a:gd name="connsiteY18" fmla="*/ 2659118 h 3477343"/>
              <a:gd name="connsiteX19" fmla="*/ 1086387 w 2749585"/>
              <a:gd name="connsiteY19" fmla="*/ 2679195 h 3477343"/>
              <a:gd name="connsiteX20" fmla="*/ 1163005 w 2749585"/>
              <a:gd name="connsiteY20" fmla="*/ 2000160 h 3477343"/>
              <a:gd name="connsiteX21" fmla="*/ 1113698 w 2749585"/>
              <a:gd name="connsiteY21" fmla="*/ 1934329 h 347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49585" h="3477343">
                <a:moveTo>
                  <a:pt x="650669" y="0"/>
                </a:moveTo>
                <a:lnTo>
                  <a:pt x="670604" y="783214"/>
                </a:lnTo>
                <a:lnTo>
                  <a:pt x="1429937" y="656786"/>
                </a:lnTo>
                <a:lnTo>
                  <a:pt x="1377137" y="695405"/>
                </a:lnTo>
                <a:cubicBezTo>
                  <a:pt x="1149077" y="879501"/>
                  <a:pt x="1003712" y="1158105"/>
                  <a:pt x="1003712" y="1469918"/>
                </a:cubicBezTo>
                <a:cubicBezTo>
                  <a:pt x="1003712" y="2024253"/>
                  <a:pt x="1463137" y="2473630"/>
                  <a:pt x="2029866" y="2473630"/>
                </a:cubicBezTo>
                <a:cubicBezTo>
                  <a:pt x="2065287" y="2473630"/>
                  <a:pt x="2100288" y="2471875"/>
                  <a:pt x="2134784" y="2468448"/>
                </a:cubicBezTo>
                <a:lnTo>
                  <a:pt x="2147354" y="2466572"/>
                </a:lnTo>
                <a:lnTo>
                  <a:pt x="2749585" y="2868182"/>
                </a:lnTo>
                <a:lnTo>
                  <a:pt x="2366816" y="3447447"/>
                </a:lnTo>
                <a:lnTo>
                  <a:pt x="2237409" y="3466979"/>
                </a:lnTo>
                <a:cubicBezTo>
                  <a:pt x="2169171" y="3473832"/>
                  <a:pt x="2099934" y="3477343"/>
                  <a:pt x="2029867" y="3477343"/>
                </a:cubicBezTo>
                <a:cubicBezTo>
                  <a:pt x="908802" y="3477343"/>
                  <a:pt x="0" y="2578588"/>
                  <a:pt x="0" y="1469918"/>
                </a:cubicBezTo>
                <a:cubicBezTo>
                  <a:pt x="0" y="915583"/>
                  <a:pt x="227201" y="413727"/>
                  <a:pt x="594534" y="50454"/>
                </a:cubicBezTo>
                <a:lnTo>
                  <a:pt x="650669" y="0"/>
                </a:lnTo>
                <a:close/>
                <a:moveTo>
                  <a:pt x="1113698" y="1934329"/>
                </a:moveTo>
                <a:lnTo>
                  <a:pt x="1034632" y="2620234"/>
                </a:lnTo>
                <a:lnTo>
                  <a:pt x="355290" y="2600157"/>
                </a:lnTo>
                <a:lnTo>
                  <a:pt x="394907" y="2659118"/>
                </a:lnTo>
                <a:lnTo>
                  <a:pt x="1086387" y="2679195"/>
                </a:lnTo>
                <a:lnTo>
                  <a:pt x="1163005" y="2000160"/>
                </a:lnTo>
                <a:cubicBezTo>
                  <a:pt x="1106242" y="1936291"/>
                  <a:pt x="1133772" y="1953042"/>
                  <a:pt x="1113698" y="1934329"/>
                </a:cubicBezTo>
                <a:close/>
              </a:path>
            </a:pathLst>
          </a:custGeom>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schemeClr val="tx1"/>
              </a:solidFill>
            </a:endParaRPr>
          </a:p>
        </p:txBody>
      </p:sp>
      <p:sp>
        <p:nvSpPr>
          <p:cNvPr id="267" name="Freeform 266"/>
          <p:cNvSpPr/>
          <p:nvPr/>
        </p:nvSpPr>
        <p:spPr>
          <a:xfrm>
            <a:off x="6152318" y="3752696"/>
            <a:ext cx="1770534" cy="2234232"/>
          </a:xfrm>
          <a:custGeom>
            <a:avLst/>
            <a:gdLst>
              <a:gd name="connsiteX0" fmla="*/ 1329803 w 1770534"/>
              <a:gd name="connsiteY0" fmla="*/ 0 h 2234232"/>
              <a:gd name="connsiteX1" fmla="*/ 1770534 w 1770534"/>
              <a:gd name="connsiteY1" fmla="*/ 573666 h 2234232"/>
              <a:gd name="connsiteX2" fmla="*/ 1766135 w 1770534"/>
              <a:gd name="connsiteY2" fmla="*/ 608806 h 2234232"/>
              <a:gd name="connsiteX3" fmla="*/ 367282 w 1770534"/>
              <a:gd name="connsiteY3" fmla="*/ 2195400 h 2234232"/>
              <a:gd name="connsiteX4" fmla="*/ 214573 w 1770534"/>
              <a:gd name="connsiteY4" fmla="*/ 2234232 h 2234232"/>
              <a:gd name="connsiteX5" fmla="*/ 598487 w 1770534"/>
              <a:gd name="connsiteY5" fmla="*/ 1653232 h 2234232"/>
              <a:gd name="connsiteX6" fmla="*/ 0 w 1770534"/>
              <a:gd name="connsiteY6" fmla="*/ 1254118 h 2234232"/>
              <a:gd name="connsiteX7" fmla="*/ 68807 w 1770534"/>
              <a:gd name="connsiteY7" fmla="*/ 1236812 h 2234232"/>
              <a:gd name="connsiteX8" fmla="*/ 735898 w 1770534"/>
              <a:gd name="connsiteY8" fmla="*/ 600145 h 2234232"/>
              <a:gd name="connsiteX9" fmla="*/ 757872 w 1770534"/>
              <a:gd name="connsiteY9" fmla="*/ 514246 h 2234232"/>
              <a:gd name="connsiteX10" fmla="*/ 1329803 w 1770534"/>
              <a:gd name="connsiteY10" fmla="*/ 0 h 223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0534" h="2234232">
                <a:moveTo>
                  <a:pt x="1329803" y="0"/>
                </a:moveTo>
                <a:lnTo>
                  <a:pt x="1770534" y="573666"/>
                </a:lnTo>
                <a:lnTo>
                  <a:pt x="1766135" y="608806"/>
                </a:lnTo>
                <a:cubicBezTo>
                  <a:pt x="1640004" y="1361636"/>
                  <a:pt x="1090290" y="1973008"/>
                  <a:pt x="367282" y="2195400"/>
                </a:cubicBezTo>
                <a:lnTo>
                  <a:pt x="214573" y="2234232"/>
                </a:lnTo>
                <a:lnTo>
                  <a:pt x="598487" y="1653232"/>
                </a:lnTo>
                <a:lnTo>
                  <a:pt x="0" y="1254118"/>
                </a:lnTo>
                <a:lnTo>
                  <a:pt x="68807" y="1236812"/>
                </a:lnTo>
                <a:cubicBezTo>
                  <a:pt x="382093" y="1141501"/>
                  <a:pt x="631017" y="903300"/>
                  <a:pt x="735898" y="600145"/>
                </a:cubicBezTo>
                <a:lnTo>
                  <a:pt x="757872" y="514246"/>
                </a:lnTo>
                <a:lnTo>
                  <a:pt x="1329803" y="0"/>
                </a:lnTo>
                <a:close/>
              </a:path>
            </a:pathLst>
          </a:custGeom>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schemeClr val="tx1"/>
              </a:solidFill>
            </a:endParaRPr>
          </a:p>
        </p:txBody>
      </p:sp>
      <p:sp>
        <p:nvSpPr>
          <p:cNvPr id="45" name="Chevron 44"/>
          <p:cNvSpPr/>
          <p:nvPr/>
        </p:nvSpPr>
        <p:spPr>
          <a:xfrm>
            <a:off x="1719723" y="1817465"/>
            <a:ext cx="1167759" cy="706582"/>
          </a:xfrm>
          <a:prstGeom prst="chevron">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8900000" scaled="1"/>
            <a:tileRect/>
          </a:gradFill>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sz="1200" dirty="0">
              <a:solidFill>
                <a:schemeClr val="bg1"/>
              </a:solidFill>
            </a:endParaRPr>
          </a:p>
        </p:txBody>
      </p:sp>
      <p:sp>
        <p:nvSpPr>
          <p:cNvPr id="48" name="Chevron 47"/>
          <p:cNvSpPr/>
          <p:nvPr/>
        </p:nvSpPr>
        <p:spPr>
          <a:xfrm>
            <a:off x="8148008" y="1885686"/>
            <a:ext cx="843075" cy="790804"/>
          </a:xfrm>
          <a:custGeom>
            <a:avLst/>
            <a:gdLst>
              <a:gd name="connsiteX0" fmla="*/ 0 w 1163273"/>
              <a:gd name="connsiteY0" fmla="*/ 0 h 706582"/>
              <a:gd name="connsiteX1" fmla="*/ 809982 w 1163273"/>
              <a:gd name="connsiteY1" fmla="*/ 0 h 706582"/>
              <a:gd name="connsiteX2" fmla="*/ 1163273 w 1163273"/>
              <a:gd name="connsiteY2" fmla="*/ 353291 h 706582"/>
              <a:gd name="connsiteX3" fmla="*/ 809982 w 1163273"/>
              <a:gd name="connsiteY3" fmla="*/ 706582 h 706582"/>
              <a:gd name="connsiteX4" fmla="*/ 0 w 1163273"/>
              <a:gd name="connsiteY4" fmla="*/ 706582 h 706582"/>
              <a:gd name="connsiteX5" fmla="*/ 353291 w 1163273"/>
              <a:gd name="connsiteY5" fmla="*/ 353291 h 706582"/>
              <a:gd name="connsiteX6" fmla="*/ 0 w 1163273"/>
              <a:gd name="connsiteY6" fmla="*/ 0 h 706582"/>
              <a:gd name="connsiteX0" fmla="*/ 36094 w 1163273"/>
              <a:gd name="connsiteY0" fmla="*/ 0 h 766740"/>
              <a:gd name="connsiteX1" fmla="*/ 809982 w 1163273"/>
              <a:gd name="connsiteY1" fmla="*/ 60158 h 766740"/>
              <a:gd name="connsiteX2" fmla="*/ 1163273 w 1163273"/>
              <a:gd name="connsiteY2" fmla="*/ 413449 h 766740"/>
              <a:gd name="connsiteX3" fmla="*/ 809982 w 1163273"/>
              <a:gd name="connsiteY3" fmla="*/ 766740 h 766740"/>
              <a:gd name="connsiteX4" fmla="*/ 0 w 1163273"/>
              <a:gd name="connsiteY4" fmla="*/ 766740 h 766740"/>
              <a:gd name="connsiteX5" fmla="*/ 353291 w 1163273"/>
              <a:gd name="connsiteY5" fmla="*/ 413449 h 766740"/>
              <a:gd name="connsiteX6" fmla="*/ 36094 w 1163273"/>
              <a:gd name="connsiteY6" fmla="*/ 0 h 766740"/>
              <a:gd name="connsiteX0" fmla="*/ 36094 w 1163273"/>
              <a:gd name="connsiteY0" fmla="*/ 0 h 790804"/>
              <a:gd name="connsiteX1" fmla="*/ 809982 w 1163273"/>
              <a:gd name="connsiteY1" fmla="*/ 60158 h 790804"/>
              <a:gd name="connsiteX2" fmla="*/ 1163273 w 1163273"/>
              <a:gd name="connsiteY2" fmla="*/ 413449 h 790804"/>
              <a:gd name="connsiteX3" fmla="*/ 809982 w 1163273"/>
              <a:gd name="connsiteY3" fmla="*/ 766740 h 790804"/>
              <a:gd name="connsiteX4" fmla="*/ 0 w 1163273"/>
              <a:gd name="connsiteY4" fmla="*/ 790804 h 790804"/>
              <a:gd name="connsiteX5" fmla="*/ 353291 w 1163273"/>
              <a:gd name="connsiteY5" fmla="*/ 413449 h 790804"/>
              <a:gd name="connsiteX6" fmla="*/ 36094 w 1163273"/>
              <a:gd name="connsiteY6" fmla="*/ 0 h 790804"/>
              <a:gd name="connsiteX0" fmla="*/ 0 w 1175305"/>
              <a:gd name="connsiteY0" fmla="*/ 0 h 790804"/>
              <a:gd name="connsiteX1" fmla="*/ 822014 w 1175305"/>
              <a:gd name="connsiteY1" fmla="*/ 60158 h 790804"/>
              <a:gd name="connsiteX2" fmla="*/ 1175305 w 1175305"/>
              <a:gd name="connsiteY2" fmla="*/ 413449 h 790804"/>
              <a:gd name="connsiteX3" fmla="*/ 822014 w 1175305"/>
              <a:gd name="connsiteY3" fmla="*/ 766740 h 790804"/>
              <a:gd name="connsiteX4" fmla="*/ 12032 w 1175305"/>
              <a:gd name="connsiteY4" fmla="*/ 790804 h 790804"/>
              <a:gd name="connsiteX5" fmla="*/ 365323 w 1175305"/>
              <a:gd name="connsiteY5" fmla="*/ 413449 h 790804"/>
              <a:gd name="connsiteX6" fmla="*/ 0 w 1175305"/>
              <a:gd name="connsiteY6" fmla="*/ 0 h 790804"/>
              <a:gd name="connsiteX0" fmla="*/ 13736 w 1189041"/>
              <a:gd name="connsiteY0" fmla="*/ 0 h 790804"/>
              <a:gd name="connsiteX1" fmla="*/ 835750 w 1189041"/>
              <a:gd name="connsiteY1" fmla="*/ 60158 h 790804"/>
              <a:gd name="connsiteX2" fmla="*/ 1189041 w 1189041"/>
              <a:gd name="connsiteY2" fmla="*/ 413449 h 790804"/>
              <a:gd name="connsiteX3" fmla="*/ 835750 w 1189041"/>
              <a:gd name="connsiteY3" fmla="*/ 766740 h 790804"/>
              <a:gd name="connsiteX4" fmla="*/ 0 w 1189041"/>
              <a:gd name="connsiteY4" fmla="*/ 790804 h 790804"/>
              <a:gd name="connsiteX5" fmla="*/ 379059 w 1189041"/>
              <a:gd name="connsiteY5" fmla="*/ 413449 h 790804"/>
              <a:gd name="connsiteX6" fmla="*/ 13736 w 1189041"/>
              <a:gd name="connsiteY6" fmla="*/ 0 h 790804"/>
              <a:gd name="connsiteX0" fmla="*/ 13736 w 1189041"/>
              <a:gd name="connsiteY0" fmla="*/ 0 h 790804"/>
              <a:gd name="connsiteX1" fmla="*/ 835750 w 1189041"/>
              <a:gd name="connsiteY1" fmla="*/ 60158 h 790804"/>
              <a:gd name="connsiteX2" fmla="*/ 1189041 w 1189041"/>
              <a:gd name="connsiteY2" fmla="*/ 413449 h 790804"/>
              <a:gd name="connsiteX3" fmla="*/ 835750 w 1189041"/>
              <a:gd name="connsiteY3" fmla="*/ 766740 h 790804"/>
              <a:gd name="connsiteX4" fmla="*/ 0 w 1189041"/>
              <a:gd name="connsiteY4" fmla="*/ 790804 h 790804"/>
              <a:gd name="connsiteX5" fmla="*/ 468066 w 1189041"/>
              <a:gd name="connsiteY5" fmla="*/ 397818 h 790804"/>
              <a:gd name="connsiteX6" fmla="*/ 13736 w 1189041"/>
              <a:gd name="connsiteY6" fmla="*/ 0 h 790804"/>
              <a:gd name="connsiteX0" fmla="*/ 13736 w 1189041"/>
              <a:gd name="connsiteY0" fmla="*/ 0 h 790804"/>
              <a:gd name="connsiteX1" fmla="*/ 835750 w 1189041"/>
              <a:gd name="connsiteY1" fmla="*/ 60158 h 790804"/>
              <a:gd name="connsiteX2" fmla="*/ 1189041 w 1189041"/>
              <a:gd name="connsiteY2" fmla="*/ 413449 h 790804"/>
              <a:gd name="connsiteX3" fmla="*/ 835750 w 1189041"/>
              <a:gd name="connsiteY3" fmla="*/ 766740 h 790804"/>
              <a:gd name="connsiteX4" fmla="*/ 0 w 1189041"/>
              <a:gd name="connsiteY4" fmla="*/ 790804 h 790804"/>
              <a:gd name="connsiteX5" fmla="*/ 490317 w 1189041"/>
              <a:gd name="connsiteY5" fmla="*/ 397818 h 790804"/>
              <a:gd name="connsiteX6" fmla="*/ 13736 w 1189041"/>
              <a:gd name="connsiteY6" fmla="*/ 0 h 790804"/>
              <a:gd name="connsiteX0" fmla="*/ 13736 w 1189041"/>
              <a:gd name="connsiteY0" fmla="*/ 0 h 790804"/>
              <a:gd name="connsiteX1" fmla="*/ 891378 w 1189041"/>
              <a:gd name="connsiteY1" fmla="*/ 52343 h 790804"/>
              <a:gd name="connsiteX2" fmla="*/ 1189041 w 1189041"/>
              <a:gd name="connsiteY2" fmla="*/ 413449 h 790804"/>
              <a:gd name="connsiteX3" fmla="*/ 835750 w 1189041"/>
              <a:gd name="connsiteY3" fmla="*/ 766740 h 790804"/>
              <a:gd name="connsiteX4" fmla="*/ 0 w 1189041"/>
              <a:gd name="connsiteY4" fmla="*/ 790804 h 790804"/>
              <a:gd name="connsiteX5" fmla="*/ 490317 w 1189041"/>
              <a:gd name="connsiteY5" fmla="*/ 397818 h 790804"/>
              <a:gd name="connsiteX6" fmla="*/ 13736 w 1189041"/>
              <a:gd name="connsiteY6" fmla="*/ 0 h 790804"/>
              <a:gd name="connsiteX0" fmla="*/ 13736 w 1189041"/>
              <a:gd name="connsiteY0" fmla="*/ 0 h 790804"/>
              <a:gd name="connsiteX1" fmla="*/ 891378 w 1189041"/>
              <a:gd name="connsiteY1" fmla="*/ 52343 h 790804"/>
              <a:gd name="connsiteX2" fmla="*/ 1189041 w 1189041"/>
              <a:gd name="connsiteY2" fmla="*/ 413449 h 790804"/>
              <a:gd name="connsiteX3" fmla="*/ 780121 w 1189041"/>
              <a:gd name="connsiteY3" fmla="*/ 766740 h 790804"/>
              <a:gd name="connsiteX4" fmla="*/ 0 w 1189041"/>
              <a:gd name="connsiteY4" fmla="*/ 790804 h 790804"/>
              <a:gd name="connsiteX5" fmla="*/ 490317 w 1189041"/>
              <a:gd name="connsiteY5" fmla="*/ 397818 h 790804"/>
              <a:gd name="connsiteX6" fmla="*/ 13736 w 1189041"/>
              <a:gd name="connsiteY6" fmla="*/ 0 h 790804"/>
              <a:gd name="connsiteX0" fmla="*/ 13736 w 1189041"/>
              <a:gd name="connsiteY0" fmla="*/ 0 h 790804"/>
              <a:gd name="connsiteX1" fmla="*/ 835750 w 1189041"/>
              <a:gd name="connsiteY1" fmla="*/ 60158 h 790804"/>
              <a:gd name="connsiteX2" fmla="*/ 1189041 w 1189041"/>
              <a:gd name="connsiteY2" fmla="*/ 413449 h 790804"/>
              <a:gd name="connsiteX3" fmla="*/ 780121 w 1189041"/>
              <a:gd name="connsiteY3" fmla="*/ 766740 h 790804"/>
              <a:gd name="connsiteX4" fmla="*/ 0 w 1189041"/>
              <a:gd name="connsiteY4" fmla="*/ 790804 h 790804"/>
              <a:gd name="connsiteX5" fmla="*/ 490317 w 1189041"/>
              <a:gd name="connsiteY5" fmla="*/ 397818 h 790804"/>
              <a:gd name="connsiteX6" fmla="*/ 13736 w 1189041"/>
              <a:gd name="connsiteY6" fmla="*/ 0 h 790804"/>
              <a:gd name="connsiteX0" fmla="*/ 13736 w 1189041"/>
              <a:gd name="connsiteY0" fmla="*/ 0 h 790804"/>
              <a:gd name="connsiteX1" fmla="*/ 817067 w 1189041"/>
              <a:gd name="connsiteY1" fmla="*/ 45719 h 790804"/>
              <a:gd name="connsiteX2" fmla="*/ 1189041 w 1189041"/>
              <a:gd name="connsiteY2" fmla="*/ 413449 h 790804"/>
              <a:gd name="connsiteX3" fmla="*/ 780121 w 1189041"/>
              <a:gd name="connsiteY3" fmla="*/ 766740 h 790804"/>
              <a:gd name="connsiteX4" fmla="*/ 0 w 1189041"/>
              <a:gd name="connsiteY4" fmla="*/ 790804 h 790804"/>
              <a:gd name="connsiteX5" fmla="*/ 490317 w 1189041"/>
              <a:gd name="connsiteY5" fmla="*/ 397818 h 790804"/>
              <a:gd name="connsiteX6" fmla="*/ 13736 w 1189041"/>
              <a:gd name="connsiteY6" fmla="*/ 0 h 790804"/>
              <a:gd name="connsiteX0" fmla="*/ 13736 w 1189041"/>
              <a:gd name="connsiteY0" fmla="*/ 0 h 790804"/>
              <a:gd name="connsiteX1" fmla="*/ 817067 w 1189041"/>
              <a:gd name="connsiteY1" fmla="*/ 45719 h 790804"/>
              <a:gd name="connsiteX2" fmla="*/ 1189041 w 1189041"/>
              <a:gd name="connsiteY2" fmla="*/ 413449 h 790804"/>
              <a:gd name="connsiteX3" fmla="*/ 772565 w 1189041"/>
              <a:gd name="connsiteY3" fmla="*/ 779360 h 790804"/>
              <a:gd name="connsiteX4" fmla="*/ 0 w 1189041"/>
              <a:gd name="connsiteY4" fmla="*/ 790804 h 790804"/>
              <a:gd name="connsiteX5" fmla="*/ 490317 w 1189041"/>
              <a:gd name="connsiteY5" fmla="*/ 397818 h 790804"/>
              <a:gd name="connsiteX6" fmla="*/ 13736 w 1189041"/>
              <a:gd name="connsiteY6" fmla="*/ 0 h 790804"/>
              <a:gd name="connsiteX0" fmla="*/ 13736 w 1189041"/>
              <a:gd name="connsiteY0" fmla="*/ 0 h 794991"/>
              <a:gd name="connsiteX1" fmla="*/ 817067 w 1189041"/>
              <a:gd name="connsiteY1" fmla="*/ 45719 h 794991"/>
              <a:gd name="connsiteX2" fmla="*/ 1189041 w 1189041"/>
              <a:gd name="connsiteY2" fmla="*/ 413449 h 794991"/>
              <a:gd name="connsiteX3" fmla="*/ 794815 w 1189041"/>
              <a:gd name="connsiteY3" fmla="*/ 794991 h 794991"/>
              <a:gd name="connsiteX4" fmla="*/ 0 w 1189041"/>
              <a:gd name="connsiteY4" fmla="*/ 790804 h 794991"/>
              <a:gd name="connsiteX5" fmla="*/ 490317 w 1189041"/>
              <a:gd name="connsiteY5" fmla="*/ 397818 h 794991"/>
              <a:gd name="connsiteX6" fmla="*/ 13736 w 1189041"/>
              <a:gd name="connsiteY6" fmla="*/ 0 h 794991"/>
              <a:gd name="connsiteX0" fmla="*/ 13736 w 1189041"/>
              <a:gd name="connsiteY0" fmla="*/ 0 h 794991"/>
              <a:gd name="connsiteX1" fmla="*/ 761438 w 1189041"/>
              <a:gd name="connsiteY1" fmla="*/ 22273 h 794991"/>
              <a:gd name="connsiteX2" fmla="*/ 1189041 w 1189041"/>
              <a:gd name="connsiteY2" fmla="*/ 413449 h 794991"/>
              <a:gd name="connsiteX3" fmla="*/ 794815 w 1189041"/>
              <a:gd name="connsiteY3" fmla="*/ 794991 h 794991"/>
              <a:gd name="connsiteX4" fmla="*/ 0 w 1189041"/>
              <a:gd name="connsiteY4" fmla="*/ 790804 h 794991"/>
              <a:gd name="connsiteX5" fmla="*/ 490317 w 1189041"/>
              <a:gd name="connsiteY5" fmla="*/ 397818 h 794991"/>
              <a:gd name="connsiteX6" fmla="*/ 13736 w 1189041"/>
              <a:gd name="connsiteY6" fmla="*/ 0 h 794991"/>
              <a:gd name="connsiteX0" fmla="*/ 13736 w 1189041"/>
              <a:gd name="connsiteY0" fmla="*/ 0 h 794991"/>
              <a:gd name="connsiteX1" fmla="*/ 761438 w 1189041"/>
              <a:gd name="connsiteY1" fmla="*/ 22273 h 794991"/>
              <a:gd name="connsiteX2" fmla="*/ 1189041 w 1189041"/>
              <a:gd name="connsiteY2" fmla="*/ 413449 h 794991"/>
              <a:gd name="connsiteX3" fmla="*/ 794815 w 1189041"/>
              <a:gd name="connsiteY3" fmla="*/ 794991 h 794991"/>
              <a:gd name="connsiteX4" fmla="*/ 0 w 1189041"/>
              <a:gd name="connsiteY4" fmla="*/ 790804 h 794991"/>
              <a:gd name="connsiteX5" fmla="*/ 534821 w 1189041"/>
              <a:gd name="connsiteY5" fmla="*/ 405634 h 794991"/>
              <a:gd name="connsiteX6" fmla="*/ 13736 w 1189041"/>
              <a:gd name="connsiteY6" fmla="*/ 0 h 794991"/>
              <a:gd name="connsiteX0" fmla="*/ 13736 w 1189041"/>
              <a:gd name="connsiteY0" fmla="*/ 0 h 794991"/>
              <a:gd name="connsiteX1" fmla="*/ 839318 w 1189041"/>
              <a:gd name="connsiteY1" fmla="*/ 30088 h 794991"/>
              <a:gd name="connsiteX2" fmla="*/ 1189041 w 1189041"/>
              <a:gd name="connsiteY2" fmla="*/ 413449 h 794991"/>
              <a:gd name="connsiteX3" fmla="*/ 794815 w 1189041"/>
              <a:gd name="connsiteY3" fmla="*/ 794991 h 794991"/>
              <a:gd name="connsiteX4" fmla="*/ 0 w 1189041"/>
              <a:gd name="connsiteY4" fmla="*/ 790804 h 794991"/>
              <a:gd name="connsiteX5" fmla="*/ 534821 w 1189041"/>
              <a:gd name="connsiteY5" fmla="*/ 405634 h 794991"/>
              <a:gd name="connsiteX6" fmla="*/ 13736 w 1189041"/>
              <a:gd name="connsiteY6" fmla="*/ 0 h 794991"/>
              <a:gd name="connsiteX0" fmla="*/ 13736 w 1189041"/>
              <a:gd name="connsiteY0" fmla="*/ 0 h 790804"/>
              <a:gd name="connsiteX1" fmla="*/ 839318 w 1189041"/>
              <a:gd name="connsiteY1" fmla="*/ 30088 h 790804"/>
              <a:gd name="connsiteX2" fmla="*/ 1189041 w 1189041"/>
              <a:gd name="connsiteY2" fmla="*/ 413449 h 790804"/>
              <a:gd name="connsiteX3" fmla="*/ 850443 w 1189041"/>
              <a:gd name="connsiteY3" fmla="*/ 779360 h 790804"/>
              <a:gd name="connsiteX4" fmla="*/ 0 w 1189041"/>
              <a:gd name="connsiteY4" fmla="*/ 790804 h 790804"/>
              <a:gd name="connsiteX5" fmla="*/ 534821 w 1189041"/>
              <a:gd name="connsiteY5" fmla="*/ 405634 h 790804"/>
              <a:gd name="connsiteX6" fmla="*/ 13736 w 1189041"/>
              <a:gd name="connsiteY6" fmla="*/ 0 h 790804"/>
              <a:gd name="connsiteX0" fmla="*/ 13736 w 1189041"/>
              <a:gd name="connsiteY0" fmla="*/ 0 h 790804"/>
              <a:gd name="connsiteX1" fmla="*/ 839318 w 1189041"/>
              <a:gd name="connsiteY1" fmla="*/ 30088 h 790804"/>
              <a:gd name="connsiteX2" fmla="*/ 1189041 w 1189041"/>
              <a:gd name="connsiteY2" fmla="*/ 413449 h 790804"/>
              <a:gd name="connsiteX3" fmla="*/ 850443 w 1189041"/>
              <a:gd name="connsiteY3" fmla="*/ 779360 h 790804"/>
              <a:gd name="connsiteX4" fmla="*/ 0 w 1189041"/>
              <a:gd name="connsiteY4" fmla="*/ 790804 h 790804"/>
              <a:gd name="connsiteX5" fmla="*/ 512569 w 1189041"/>
              <a:gd name="connsiteY5" fmla="*/ 397818 h 790804"/>
              <a:gd name="connsiteX6" fmla="*/ 13736 w 1189041"/>
              <a:gd name="connsiteY6" fmla="*/ 0 h 790804"/>
              <a:gd name="connsiteX0" fmla="*/ 13736 w 1200166"/>
              <a:gd name="connsiteY0" fmla="*/ 0 h 790804"/>
              <a:gd name="connsiteX1" fmla="*/ 839318 w 1200166"/>
              <a:gd name="connsiteY1" fmla="*/ 30088 h 790804"/>
              <a:gd name="connsiteX2" fmla="*/ 1200166 w 1200166"/>
              <a:gd name="connsiteY2" fmla="*/ 413449 h 790804"/>
              <a:gd name="connsiteX3" fmla="*/ 850443 w 1200166"/>
              <a:gd name="connsiteY3" fmla="*/ 779360 h 790804"/>
              <a:gd name="connsiteX4" fmla="*/ 0 w 1200166"/>
              <a:gd name="connsiteY4" fmla="*/ 790804 h 790804"/>
              <a:gd name="connsiteX5" fmla="*/ 512569 w 1200166"/>
              <a:gd name="connsiteY5" fmla="*/ 397818 h 790804"/>
              <a:gd name="connsiteX6" fmla="*/ 13736 w 1200166"/>
              <a:gd name="connsiteY6" fmla="*/ 0 h 79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66" h="790804">
                <a:moveTo>
                  <a:pt x="13736" y="0"/>
                </a:moveTo>
                <a:lnTo>
                  <a:pt x="839318" y="30088"/>
                </a:lnTo>
                <a:lnTo>
                  <a:pt x="1200166" y="413449"/>
                </a:lnTo>
                <a:lnTo>
                  <a:pt x="850443" y="779360"/>
                </a:lnTo>
                <a:lnTo>
                  <a:pt x="0" y="790804"/>
                </a:lnTo>
                <a:lnTo>
                  <a:pt x="512569" y="397818"/>
                </a:lnTo>
                <a:lnTo>
                  <a:pt x="13736" y="0"/>
                </a:lnTo>
                <a:close/>
              </a:path>
            </a:pathLst>
          </a:custGeom>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sz="1200" dirty="0">
              <a:solidFill>
                <a:schemeClr val="bg1"/>
              </a:solidFill>
            </a:endParaRPr>
          </a:p>
        </p:txBody>
      </p:sp>
      <p:sp>
        <p:nvSpPr>
          <p:cNvPr id="50" name="TextBox 49"/>
          <p:cNvSpPr txBox="1"/>
          <p:nvPr/>
        </p:nvSpPr>
        <p:spPr>
          <a:xfrm>
            <a:off x="4056742" y="4169077"/>
            <a:ext cx="874540" cy="646331"/>
          </a:xfrm>
          <a:prstGeom prst="rect">
            <a:avLst/>
          </a:prstGeom>
          <a:ln>
            <a:noFill/>
          </a:ln>
          <a:effectLst>
            <a:outerShdw blurRad="57785" dist="33020" dir="3180000" algn="ctr">
              <a:srgbClr val="000000">
                <a:alpha val="30000"/>
              </a:srgbClr>
            </a:outerShdw>
          </a:effectLst>
        </p:spPr>
        <p:txBody>
          <a:bodyPr wrap="square" rtlCol="0">
            <a:spAutoFit/>
          </a:bodyPr>
          <a:lstStyle/>
          <a:p>
            <a:pPr algn="ctr"/>
            <a:r>
              <a:rPr lang="en-CA" sz="1200" dirty="0" smtClean="0">
                <a:solidFill>
                  <a:schemeClr val="bg1"/>
                </a:solidFill>
              </a:rPr>
              <a:t>Assess logistics and cost</a:t>
            </a:r>
          </a:p>
        </p:txBody>
      </p:sp>
      <p:sp>
        <p:nvSpPr>
          <p:cNvPr id="52" name="TextBox 51"/>
          <p:cNvSpPr txBox="1"/>
          <p:nvPr/>
        </p:nvSpPr>
        <p:spPr>
          <a:xfrm>
            <a:off x="6637669" y="4638979"/>
            <a:ext cx="1142523" cy="461665"/>
          </a:xfrm>
          <a:prstGeom prst="rect">
            <a:avLst/>
          </a:prstGeom>
          <a:ln>
            <a:noFill/>
          </a:ln>
          <a:effectLst>
            <a:outerShdw blurRad="57785" dist="33020" dir="3180000" algn="ctr">
              <a:srgbClr val="000000">
                <a:alpha val="30000"/>
              </a:srgbClr>
            </a:outerShdw>
          </a:effectLst>
        </p:spPr>
        <p:txBody>
          <a:bodyPr wrap="square" rtlCol="0">
            <a:spAutoFit/>
          </a:bodyPr>
          <a:lstStyle/>
          <a:p>
            <a:pPr algn="ctr"/>
            <a:r>
              <a:rPr lang="en-CA" sz="1200" dirty="0" smtClean="0">
                <a:solidFill>
                  <a:schemeClr val="bg1"/>
                </a:solidFill>
              </a:rPr>
              <a:t>Communicate changes</a:t>
            </a:r>
          </a:p>
        </p:txBody>
      </p:sp>
      <p:sp>
        <p:nvSpPr>
          <p:cNvPr id="53" name="TextBox 52"/>
          <p:cNvSpPr txBox="1"/>
          <p:nvPr/>
        </p:nvSpPr>
        <p:spPr>
          <a:xfrm>
            <a:off x="6622466" y="3063093"/>
            <a:ext cx="1166608" cy="461665"/>
          </a:xfrm>
          <a:prstGeom prst="rect">
            <a:avLst/>
          </a:prstGeom>
          <a:ln>
            <a:noFill/>
          </a:ln>
          <a:effectLst>
            <a:outerShdw blurRad="57785" dist="33020" dir="3180000" algn="ctr">
              <a:srgbClr val="000000">
                <a:alpha val="30000"/>
              </a:srgbClr>
            </a:outerShdw>
          </a:effectLst>
        </p:spPr>
        <p:txBody>
          <a:bodyPr wrap="square" rtlCol="0">
            <a:spAutoFit/>
          </a:bodyPr>
          <a:lstStyle/>
          <a:p>
            <a:pPr algn="ctr"/>
            <a:r>
              <a:rPr lang="en-CA" sz="1200" dirty="0" smtClean="0">
                <a:solidFill>
                  <a:schemeClr val="bg1"/>
                </a:solidFill>
              </a:rPr>
              <a:t>Make the transition</a:t>
            </a:r>
          </a:p>
        </p:txBody>
      </p:sp>
      <p:sp>
        <p:nvSpPr>
          <p:cNvPr id="55" name="TextBox 54"/>
          <p:cNvSpPr txBox="1"/>
          <p:nvPr/>
        </p:nvSpPr>
        <p:spPr>
          <a:xfrm>
            <a:off x="4617260" y="2178592"/>
            <a:ext cx="1706922" cy="830997"/>
          </a:xfrm>
          <a:prstGeom prst="rect">
            <a:avLst/>
          </a:prstGeom>
          <a:ln>
            <a:noFill/>
          </a:ln>
          <a:effectLst>
            <a:outerShdw blurRad="57785" dist="33020" dir="3180000" algn="ctr">
              <a:srgbClr val="000000">
                <a:alpha val="30000"/>
              </a:srgbClr>
            </a:outerShdw>
          </a:effectLst>
        </p:spPr>
        <p:txBody>
          <a:bodyPr wrap="square" rtlCol="0">
            <a:spAutoFit/>
          </a:bodyPr>
          <a:lstStyle/>
          <a:p>
            <a:pPr algn="r"/>
            <a:r>
              <a:rPr lang="en-CA" sz="1200" dirty="0" smtClean="0">
                <a:solidFill>
                  <a:schemeClr val="bg1"/>
                </a:solidFill>
              </a:rPr>
              <a:t>Evaluate </a:t>
            </a:r>
          </a:p>
          <a:p>
            <a:pPr algn="r"/>
            <a:r>
              <a:rPr lang="en-CA" sz="1200" dirty="0" smtClean="0">
                <a:solidFill>
                  <a:schemeClr val="bg1"/>
                </a:solidFill>
              </a:rPr>
              <a:t>and prepare for next transition phase (if applicable)</a:t>
            </a:r>
          </a:p>
        </p:txBody>
      </p:sp>
      <p:sp>
        <p:nvSpPr>
          <p:cNvPr id="23" name="Circular Arrow 22"/>
          <p:cNvSpPr/>
          <p:nvPr/>
        </p:nvSpPr>
        <p:spPr>
          <a:xfrm>
            <a:off x="3461225" y="2036626"/>
            <a:ext cx="1472226" cy="2012804"/>
          </a:xfrm>
          <a:custGeom>
            <a:avLst/>
            <a:gdLst>
              <a:gd name="connsiteX0" fmla="*/ 3206643 w 5420809"/>
              <a:gd name="connsiteY0" fmla="*/ 492819 h 5418471"/>
              <a:gd name="connsiteX1" fmla="*/ 4500441 w 5420809"/>
              <a:gd name="connsiteY1" fmla="*/ 1310104 h 5418471"/>
              <a:gd name="connsiteX2" fmla="*/ 4890738 w 5420809"/>
              <a:gd name="connsiteY2" fmla="*/ 1161410 h 5418471"/>
              <a:gd name="connsiteX3" fmla="*/ 4496579 w 5420809"/>
              <a:gd name="connsiteY3" fmla="*/ 2028742 h 5418471"/>
              <a:gd name="connsiteX4" fmla="*/ 3397729 w 5420809"/>
              <a:gd name="connsiteY4" fmla="*/ 1730214 h 5418471"/>
              <a:gd name="connsiteX5" fmla="*/ 3777970 w 5420809"/>
              <a:gd name="connsiteY5" fmla="*/ 1585350 h 5418471"/>
              <a:gd name="connsiteX6" fmla="*/ 3048967 w 5420809"/>
              <a:gd name="connsiteY6" fmla="*/ 1197070 h 5418471"/>
              <a:gd name="connsiteX7" fmla="*/ 3206643 w 5420809"/>
              <a:gd name="connsiteY7" fmla="*/ 492819 h 5418471"/>
              <a:gd name="connsiteX0" fmla="*/ 157676 w 1841771"/>
              <a:gd name="connsiteY0" fmla="*/ 0 h 1847651"/>
              <a:gd name="connsiteX1" fmla="*/ 1451474 w 1841771"/>
              <a:gd name="connsiteY1" fmla="*/ 817285 h 1847651"/>
              <a:gd name="connsiteX2" fmla="*/ 1841771 w 1841771"/>
              <a:gd name="connsiteY2" fmla="*/ 668591 h 1847651"/>
              <a:gd name="connsiteX3" fmla="*/ 1052758 w 1841771"/>
              <a:gd name="connsiteY3" fmla="*/ 1847651 h 1847651"/>
              <a:gd name="connsiteX4" fmla="*/ 348762 w 1841771"/>
              <a:gd name="connsiteY4" fmla="*/ 1237395 h 1847651"/>
              <a:gd name="connsiteX5" fmla="*/ 729003 w 1841771"/>
              <a:gd name="connsiteY5" fmla="*/ 1092531 h 1847651"/>
              <a:gd name="connsiteX6" fmla="*/ 0 w 1841771"/>
              <a:gd name="connsiteY6" fmla="*/ 704251 h 1847651"/>
              <a:gd name="connsiteX7" fmla="*/ 157676 w 1841771"/>
              <a:gd name="connsiteY7" fmla="*/ 0 h 1847651"/>
              <a:gd name="connsiteX0" fmla="*/ 157676 w 1675516"/>
              <a:gd name="connsiteY0" fmla="*/ 0 h 1847651"/>
              <a:gd name="connsiteX1" fmla="*/ 1451474 w 1675516"/>
              <a:gd name="connsiteY1" fmla="*/ 817285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139747 w 1675516"/>
              <a:gd name="connsiteY1" fmla="*/ 1035494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139747 w 1675516"/>
              <a:gd name="connsiteY1" fmla="*/ 1035494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274829 w 1675516"/>
              <a:gd name="connsiteY1" fmla="*/ 1056276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274829 w 1675516"/>
              <a:gd name="connsiteY1" fmla="*/ 1056276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39394 w 1675516"/>
              <a:gd name="connsiteY5" fmla="*/ 1186049 h 1847651"/>
              <a:gd name="connsiteX6" fmla="*/ 0 w 1675516"/>
              <a:gd name="connsiteY6" fmla="*/ 704251 h 1847651"/>
              <a:gd name="connsiteX7" fmla="*/ 157676 w 1675516"/>
              <a:gd name="connsiteY7" fmla="*/ 0 h 1847651"/>
              <a:gd name="connsiteX0" fmla="*/ 157676 w 1675516"/>
              <a:gd name="connsiteY0" fmla="*/ 0 h 1847651"/>
              <a:gd name="connsiteX1" fmla="*/ 1316392 w 1675516"/>
              <a:gd name="connsiteY1" fmla="*/ 1129012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39394 w 1675516"/>
              <a:gd name="connsiteY5" fmla="*/ 1186049 h 1847651"/>
              <a:gd name="connsiteX6" fmla="*/ 0 w 1675516"/>
              <a:gd name="connsiteY6" fmla="*/ 704251 h 1847651"/>
              <a:gd name="connsiteX7" fmla="*/ 157676 w 1675516"/>
              <a:gd name="connsiteY7" fmla="*/ 0 h 1847651"/>
              <a:gd name="connsiteX0" fmla="*/ 157676 w 1675516"/>
              <a:gd name="connsiteY0" fmla="*/ 0 h 1847651"/>
              <a:gd name="connsiteX1" fmla="*/ 1306002 w 1675516"/>
              <a:gd name="connsiteY1" fmla="*/ 1170576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39394 w 1675516"/>
              <a:gd name="connsiteY5" fmla="*/ 1186049 h 1847651"/>
              <a:gd name="connsiteX6" fmla="*/ 0 w 1675516"/>
              <a:gd name="connsiteY6" fmla="*/ 704251 h 1847651"/>
              <a:gd name="connsiteX7" fmla="*/ 157676 w 1675516"/>
              <a:gd name="connsiteY7" fmla="*/ 0 h 1847651"/>
              <a:gd name="connsiteX0" fmla="*/ 157676 w 1675516"/>
              <a:gd name="connsiteY0" fmla="*/ 0 h 1806087"/>
              <a:gd name="connsiteX1" fmla="*/ 1306002 w 1675516"/>
              <a:gd name="connsiteY1" fmla="*/ 1170576 h 1806087"/>
              <a:gd name="connsiteX2" fmla="*/ 1675516 w 1675516"/>
              <a:gd name="connsiteY2" fmla="*/ 1219309 h 1806087"/>
              <a:gd name="connsiteX3" fmla="*/ 1042367 w 1675516"/>
              <a:gd name="connsiteY3" fmla="*/ 1806087 h 1806087"/>
              <a:gd name="connsiteX4" fmla="*/ 348762 w 1675516"/>
              <a:gd name="connsiteY4" fmla="*/ 1237395 h 1806087"/>
              <a:gd name="connsiteX5" fmla="*/ 739394 w 1675516"/>
              <a:gd name="connsiteY5" fmla="*/ 1186049 h 1806087"/>
              <a:gd name="connsiteX6" fmla="*/ 0 w 1675516"/>
              <a:gd name="connsiteY6" fmla="*/ 704251 h 1806087"/>
              <a:gd name="connsiteX7" fmla="*/ 157676 w 1675516"/>
              <a:gd name="connsiteY7" fmla="*/ 0 h 1806087"/>
              <a:gd name="connsiteX0" fmla="*/ 594094 w 1675516"/>
              <a:gd name="connsiteY0" fmla="*/ 0 h 1993123"/>
              <a:gd name="connsiteX1" fmla="*/ 1306002 w 1675516"/>
              <a:gd name="connsiteY1" fmla="*/ 1357612 h 1993123"/>
              <a:gd name="connsiteX2" fmla="*/ 1675516 w 1675516"/>
              <a:gd name="connsiteY2" fmla="*/ 1406345 h 1993123"/>
              <a:gd name="connsiteX3" fmla="*/ 1042367 w 1675516"/>
              <a:gd name="connsiteY3" fmla="*/ 1993123 h 1993123"/>
              <a:gd name="connsiteX4" fmla="*/ 348762 w 1675516"/>
              <a:gd name="connsiteY4" fmla="*/ 1424431 h 1993123"/>
              <a:gd name="connsiteX5" fmla="*/ 739394 w 1675516"/>
              <a:gd name="connsiteY5" fmla="*/ 1373085 h 1993123"/>
              <a:gd name="connsiteX6" fmla="*/ 0 w 1675516"/>
              <a:gd name="connsiteY6" fmla="*/ 891287 h 1993123"/>
              <a:gd name="connsiteX7" fmla="*/ 594094 w 1675516"/>
              <a:gd name="connsiteY7" fmla="*/ 0 h 1993123"/>
              <a:gd name="connsiteX0" fmla="*/ 261585 w 1343007"/>
              <a:gd name="connsiteY0" fmla="*/ 0 h 1993123"/>
              <a:gd name="connsiteX1" fmla="*/ 973493 w 1343007"/>
              <a:gd name="connsiteY1" fmla="*/ 1357612 h 1993123"/>
              <a:gd name="connsiteX2" fmla="*/ 1343007 w 1343007"/>
              <a:gd name="connsiteY2" fmla="*/ 1406345 h 1993123"/>
              <a:gd name="connsiteX3" fmla="*/ 709858 w 1343007"/>
              <a:gd name="connsiteY3" fmla="*/ 1993123 h 1993123"/>
              <a:gd name="connsiteX4" fmla="*/ 16253 w 1343007"/>
              <a:gd name="connsiteY4" fmla="*/ 1424431 h 1993123"/>
              <a:gd name="connsiteX5" fmla="*/ 406885 w 1343007"/>
              <a:gd name="connsiteY5" fmla="*/ 1373085 h 1993123"/>
              <a:gd name="connsiteX6" fmla="*/ 0 w 1343007"/>
              <a:gd name="connsiteY6" fmla="*/ 537996 h 1993123"/>
              <a:gd name="connsiteX7" fmla="*/ 261585 w 1343007"/>
              <a:gd name="connsiteY7" fmla="*/ 0 h 1993123"/>
              <a:gd name="connsiteX0" fmla="*/ 396666 w 1478088"/>
              <a:gd name="connsiteY0" fmla="*/ 0 h 1993123"/>
              <a:gd name="connsiteX1" fmla="*/ 1108574 w 1478088"/>
              <a:gd name="connsiteY1" fmla="*/ 1357612 h 1993123"/>
              <a:gd name="connsiteX2" fmla="*/ 1478088 w 1478088"/>
              <a:gd name="connsiteY2" fmla="*/ 1406345 h 1993123"/>
              <a:gd name="connsiteX3" fmla="*/ 844939 w 1478088"/>
              <a:gd name="connsiteY3" fmla="*/ 1993123 h 1993123"/>
              <a:gd name="connsiteX4" fmla="*/ 151334 w 1478088"/>
              <a:gd name="connsiteY4" fmla="*/ 1424431 h 1993123"/>
              <a:gd name="connsiteX5" fmla="*/ 541966 w 1478088"/>
              <a:gd name="connsiteY5" fmla="*/ 1373085 h 1993123"/>
              <a:gd name="connsiteX6" fmla="*/ 0 w 1478088"/>
              <a:gd name="connsiteY6" fmla="*/ 621123 h 1993123"/>
              <a:gd name="connsiteX7" fmla="*/ 396666 w 1478088"/>
              <a:gd name="connsiteY7" fmla="*/ 0 h 1993123"/>
              <a:gd name="connsiteX0" fmla="*/ 396666 w 1478088"/>
              <a:gd name="connsiteY0" fmla="*/ 0 h 1941169"/>
              <a:gd name="connsiteX1" fmla="*/ 1108574 w 1478088"/>
              <a:gd name="connsiteY1" fmla="*/ 1357612 h 1941169"/>
              <a:gd name="connsiteX2" fmla="*/ 1478088 w 1478088"/>
              <a:gd name="connsiteY2" fmla="*/ 1406345 h 1941169"/>
              <a:gd name="connsiteX3" fmla="*/ 1167057 w 1478088"/>
              <a:gd name="connsiteY3" fmla="*/ 1941169 h 1941169"/>
              <a:gd name="connsiteX4" fmla="*/ 151334 w 1478088"/>
              <a:gd name="connsiteY4" fmla="*/ 1424431 h 1941169"/>
              <a:gd name="connsiteX5" fmla="*/ 541966 w 1478088"/>
              <a:gd name="connsiteY5" fmla="*/ 1373085 h 1941169"/>
              <a:gd name="connsiteX6" fmla="*/ 0 w 1478088"/>
              <a:gd name="connsiteY6" fmla="*/ 621123 h 1941169"/>
              <a:gd name="connsiteX7" fmla="*/ 396666 w 1478088"/>
              <a:gd name="connsiteY7" fmla="*/ 0 h 1941169"/>
              <a:gd name="connsiteX0" fmla="*/ 396666 w 1665124"/>
              <a:gd name="connsiteY0" fmla="*/ 0 h 1941169"/>
              <a:gd name="connsiteX1" fmla="*/ 1108574 w 1665124"/>
              <a:gd name="connsiteY1" fmla="*/ 1357612 h 1941169"/>
              <a:gd name="connsiteX2" fmla="*/ 1665124 w 1665124"/>
              <a:gd name="connsiteY2" fmla="*/ 1292045 h 1941169"/>
              <a:gd name="connsiteX3" fmla="*/ 1167057 w 1665124"/>
              <a:gd name="connsiteY3" fmla="*/ 1941169 h 1941169"/>
              <a:gd name="connsiteX4" fmla="*/ 151334 w 1665124"/>
              <a:gd name="connsiteY4" fmla="*/ 1424431 h 1941169"/>
              <a:gd name="connsiteX5" fmla="*/ 541966 w 1665124"/>
              <a:gd name="connsiteY5" fmla="*/ 1373085 h 1941169"/>
              <a:gd name="connsiteX6" fmla="*/ 0 w 1665124"/>
              <a:gd name="connsiteY6" fmla="*/ 621123 h 1941169"/>
              <a:gd name="connsiteX7" fmla="*/ 396666 w 1665124"/>
              <a:gd name="connsiteY7" fmla="*/ 0 h 1941169"/>
              <a:gd name="connsiteX0" fmla="*/ 396666 w 1665124"/>
              <a:gd name="connsiteY0" fmla="*/ 0 h 1941169"/>
              <a:gd name="connsiteX1" fmla="*/ 1222874 w 1665124"/>
              <a:gd name="connsiteY1" fmla="*/ 1295267 h 1941169"/>
              <a:gd name="connsiteX2" fmla="*/ 1665124 w 1665124"/>
              <a:gd name="connsiteY2" fmla="*/ 1292045 h 1941169"/>
              <a:gd name="connsiteX3" fmla="*/ 1167057 w 1665124"/>
              <a:gd name="connsiteY3" fmla="*/ 1941169 h 1941169"/>
              <a:gd name="connsiteX4" fmla="*/ 151334 w 1665124"/>
              <a:gd name="connsiteY4" fmla="*/ 1424431 h 1941169"/>
              <a:gd name="connsiteX5" fmla="*/ 541966 w 1665124"/>
              <a:gd name="connsiteY5" fmla="*/ 1373085 h 1941169"/>
              <a:gd name="connsiteX6" fmla="*/ 0 w 1665124"/>
              <a:gd name="connsiteY6" fmla="*/ 621123 h 1941169"/>
              <a:gd name="connsiteX7" fmla="*/ 396666 w 1665124"/>
              <a:gd name="connsiteY7" fmla="*/ 0 h 1941169"/>
              <a:gd name="connsiteX0" fmla="*/ 396666 w 1665124"/>
              <a:gd name="connsiteY0" fmla="*/ 0 h 1941169"/>
              <a:gd name="connsiteX1" fmla="*/ 1222874 w 1665124"/>
              <a:gd name="connsiteY1" fmla="*/ 1295267 h 1941169"/>
              <a:gd name="connsiteX2" fmla="*/ 1665124 w 1665124"/>
              <a:gd name="connsiteY2" fmla="*/ 1292045 h 1941169"/>
              <a:gd name="connsiteX3" fmla="*/ 1167057 w 1665124"/>
              <a:gd name="connsiteY3" fmla="*/ 1941169 h 1941169"/>
              <a:gd name="connsiteX4" fmla="*/ 151334 w 1665124"/>
              <a:gd name="connsiteY4" fmla="*/ 1424431 h 1941169"/>
              <a:gd name="connsiteX5" fmla="*/ 645875 w 1665124"/>
              <a:gd name="connsiteY5" fmla="*/ 1352303 h 1941169"/>
              <a:gd name="connsiteX6" fmla="*/ 0 w 1665124"/>
              <a:gd name="connsiteY6" fmla="*/ 621123 h 1941169"/>
              <a:gd name="connsiteX7" fmla="*/ 396666 w 1665124"/>
              <a:gd name="connsiteY7" fmla="*/ 0 h 1941169"/>
              <a:gd name="connsiteX0" fmla="*/ 396666 w 1665124"/>
              <a:gd name="connsiteY0" fmla="*/ 0 h 1941169"/>
              <a:gd name="connsiteX1" fmla="*/ 1222874 w 1665124"/>
              <a:gd name="connsiteY1" fmla="*/ 1295267 h 1941169"/>
              <a:gd name="connsiteX2" fmla="*/ 1665124 w 1665124"/>
              <a:gd name="connsiteY2" fmla="*/ 1292045 h 1941169"/>
              <a:gd name="connsiteX3" fmla="*/ 1167057 w 1665124"/>
              <a:gd name="connsiteY3" fmla="*/ 1941169 h 1941169"/>
              <a:gd name="connsiteX4" fmla="*/ 151334 w 1665124"/>
              <a:gd name="connsiteY4" fmla="*/ 1424431 h 1941169"/>
              <a:gd name="connsiteX5" fmla="*/ 645875 w 1665124"/>
              <a:gd name="connsiteY5" fmla="*/ 1352303 h 1941169"/>
              <a:gd name="connsiteX6" fmla="*/ 0 w 1665124"/>
              <a:gd name="connsiteY6" fmla="*/ 621123 h 1941169"/>
              <a:gd name="connsiteX7" fmla="*/ 396666 w 1665124"/>
              <a:gd name="connsiteY7" fmla="*/ 0 h 1941169"/>
              <a:gd name="connsiteX0" fmla="*/ 396666 w 1665124"/>
              <a:gd name="connsiteY0" fmla="*/ 0 h 1941169"/>
              <a:gd name="connsiteX1" fmla="*/ 1222874 w 1665124"/>
              <a:gd name="connsiteY1" fmla="*/ 1295267 h 1941169"/>
              <a:gd name="connsiteX2" fmla="*/ 1665124 w 1665124"/>
              <a:gd name="connsiteY2" fmla="*/ 1292045 h 1941169"/>
              <a:gd name="connsiteX3" fmla="*/ 1073538 w 1665124"/>
              <a:gd name="connsiteY3" fmla="*/ 1941169 h 1941169"/>
              <a:gd name="connsiteX4" fmla="*/ 151334 w 1665124"/>
              <a:gd name="connsiteY4" fmla="*/ 1424431 h 1941169"/>
              <a:gd name="connsiteX5" fmla="*/ 645875 w 1665124"/>
              <a:gd name="connsiteY5" fmla="*/ 1352303 h 1941169"/>
              <a:gd name="connsiteX6" fmla="*/ 0 w 1665124"/>
              <a:gd name="connsiteY6" fmla="*/ 621123 h 1941169"/>
              <a:gd name="connsiteX7" fmla="*/ 396666 w 1665124"/>
              <a:gd name="connsiteY7" fmla="*/ 0 h 1941169"/>
              <a:gd name="connsiteX0" fmla="*/ 396666 w 1665124"/>
              <a:gd name="connsiteY0" fmla="*/ 0 h 1941169"/>
              <a:gd name="connsiteX1" fmla="*/ 1222874 w 1665124"/>
              <a:gd name="connsiteY1" fmla="*/ 1295267 h 1941169"/>
              <a:gd name="connsiteX2" fmla="*/ 1665124 w 1665124"/>
              <a:gd name="connsiteY2" fmla="*/ 1292045 h 1941169"/>
              <a:gd name="connsiteX3" fmla="*/ 1073538 w 1665124"/>
              <a:gd name="connsiteY3" fmla="*/ 1941169 h 1941169"/>
              <a:gd name="connsiteX4" fmla="*/ 172116 w 1665124"/>
              <a:gd name="connsiteY4" fmla="*/ 1642640 h 1941169"/>
              <a:gd name="connsiteX5" fmla="*/ 645875 w 1665124"/>
              <a:gd name="connsiteY5" fmla="*/ 1352303 h 1941169"/>
              <a:gd name="connsiteX6" fmla="*/ 0 w 1665124"/>
              <a:gd name="connsiteY6" fmla="*/ 621123 h 1941169"/>
              <a:gd name="connsiteX7" fmla="*/ 396666 w 1665124"/>
              <a:gd name="connsiteY7" fmla="*/ 0 h 1941169"/>
              <a:gd name="connsiteX0" fmla="*/ 396666 w 1665124"/>
              <a:gd name="connsiteY0" fmla="*/ 0 h 1941169"/>
              <a:gd name="connsiteX1" fmla="*/ 1222874 w 1665124"/>
              <a:gd name="connsiteY1" fmla="*/ 1295267 h 1941169"/>
              <a:gd name="connsiteX2" fmla="*/ 1665124 w 1665124"/>
              <a:gd name="connsiteY2" fmla="*/ 1292045 h 1941169"/>
              <a:gd name="connsiteX3" fmla="*/ 1073538 w 1665124"/>
              <a:gd name="connsiteY3" fmla="*/ 1941169 h 1941169"/>
              <a:gd name="connsiteX4" fmla="*/ 172116 w 1665124"/>
              <a:gd name="connsiteY4" fmla="*/ 1642640 h 1941169"/>
              <a:gd name="connsiteX5" fmla="*/ 656266 w 1665124"/>
              <a:gd name="connsiteY5" fmla="*/ 1414649 h 1941169"/>
              <a:gd name="connsiteX6" fmla="*/ 0 w 1665124"/>
              <a:gd name="connsiteY6" fmla="*/ 621123 h 1941169"/>
              <a:gd name="connsiteX7" fmla="*/ 396666 w 1665124"/>
              <a:gd name="connsiteY7" fmla="*/ 0 h 1941169"/>
              <a:gd name="connsiteX0" fmla="*/ 396666 w 1665124"/>
              <a:gd name="connsiteY0" fmla="*/ 0 h 1941169"/>
              <a:gd name="connsiteX1" fmla="*/ 1243656 w 1665124"/>
              <a:gd name="connsiteY1" fmla="*/ 1295267 h 1941169"/>
              <a:gd name="connsiteX2" fmla="*/ 1665124 w 1665124"/>
              <a:gd name="connsiteY2" fmla="*/ 1292045 h 1941169"/>
              <a:gd name="connsiteX3" fmla="*/ 1073538 w 1665124"/>
              <a:gd name="connsiteY3" fmla="*/ 1941169 h 1941169"/>
              <a:gd name="connsiteX4" fmla="*/ 172116 w 1665124"/>
              <a:gd name="connsiteY4" fmla="*/ 1642640 h 1941169"/>
              <a:gd name="connsiteX5" fmla="*/ 656266 w 1665124"/>
              <a:gd name="connsiteY5" fmla="*/ 1414649 h 1941169"/>
              <a:gd name="connsiteX6" fmla="*/ 0 w 1665124"/>
              <a:gd name="connsiteY6" fmla="*/ 621123 h 1941169"/>
              <a:gd name="connsiteX7" fmla="*/ 396666 w 1665124"/>
              <a:gd name="connsiteY7" fmla="*/ 0 h 1941169"/>
              <a:gd name="connsiteX0" fmla="*/ 396666 w 1644342"/>
              <a:gd name="connsiteY0" fmla="*/ 0 h 1941169"/>
              <a:gd name="connsiteX1" fmla="*/ 1243656 w 1644342"/>
              <a:gd name="connsiteY1" fmla="*/ 1295267 h 1941169"/>
              <a:gd name="connsiteX2" fmla="*/ 1644342 w 1644342"/>
              <a:gd name="connsiteY2" fmla="*/ 1198527 h 1941169"/>
              <a:gd name="connsiteX3" fmla="*/ 1073538 w 1644342"/>
              <a:gd name="connsiteY3" fmla="*/ 1941169 h 1941169"/>
              <a:gd name="connsiteX4" fmla="*/ 172116 w 1644342"/>
              <a:gd name="connsiteY4" fmla="*/ 1642640 h 1941169"/>
              <a:gd name="connsiteX5" fmla="*/ 656266 w 1644342"/>
              <a:gd name="connsiteY5" fmla="*/ 1414649 h 1941169"/>
              <a:gd name="connsiteX6" fmla="*/ 0 w 1644342"/>
              <a:gd name="connsiteY6" fmla="*/ 621123 h 1941169"/>
              <a:gd name="connsiteX7" fmla="*/ 396666 w 1644342"/>
              <a:gd name="connsiteY7" fmla="*/ 0 h 1941169"/>
              <a:gd name="connsiteX0" fmla="*/ 396666 w 1644342"/>
              <a:gd name="connsiteY0" fmla="*/ 0 h 1909997"/>
              <a:gd name="connsiteX1" fmla="*/ 1243656 w 1644342"/>
              <a:gd name="connsiteY1" fmla="*/ 1295267 h 1909997"/>
              <a:gd name="connsiteX2" fmla="*/ 1644342 w 1644342"/>
              <a:gd name="connsiteY2" fmla="*/ 1198527 h 1909997"/>
              <a:gd name="connsiteX3" fmla="*/ 1177447 w 1644342"/>
              <a:gd name="connsiteY3" fmla="*/ 1909997 h 1909997"/>
              <a:gd name="connsiteX4" fmla="*/ 172116 w 1644342"/>
              <a:gd name="connsiteY4" fmla="*/ 1642640 h 1909997"/>
              <a:gd name="connsiteX5" fmla="*/ 656266 w 1644342"/>
              <a:gd name="connsiteY5" fmla="*/ 1414649 h 1909997"/>
              <a:gd name="connsiteX6" fmla="*/ 0 w 1644342"/>
              <a:gd name="connsiteY6" fmla="*/ 621123 h 1909997"/>
              <a:gd name="connsiteX7" fmla="*/ 396666 w 1644342"/>
              <a:gd name="connsiteY7" fmla="*/ 0 h 1909997"/>
              <a:gd name="connsiteX0" fmla="*/ 492919 w 1644342"/>
              <a:gd name="connsiteY0" fmla="*/ 0 h 1909997"/>
              <a:gd name="connsiteX1" fmla="*/ 1243656 w 1644342"/>
              <a:gd name="connsiteY1" fmla="*/ 1295267 h 1909997"/>
              <a:gd name="connsiteX2" fmla="*/ 1644342 w 1644342"/>
              <a:gd name="connsiteY2" fmla="*/ 1198527 h 1909997"/>
              <a:gd name="connsiteX3" fmla="*/ 1177447 w 1644342"/>
              <a:gd name="connsiteY3" fmla="*/ 1909997 h 1909997"/>
              <a:gd name="connsiteX4" fmla="*/ 172116 w 1644342"/>
              <a:gd name="connsiteY4" fmla="*/ 1642640 h 1909997"/>
              <a:gd name="connsiteX5" fmla="*/ 656266 w 1644342"/>
              <a:gd name="connsiteY5" fmla="*/ 1414649 h 1909997"/>
              <a:gd name="connsiteX6" fmla="*/ 0 w 1644342"/>
              <a:gd name="connsiteY6" fmla="*/ 621123 h 1909997"/>
              <a:gd name="connsiteX7" fmla="*/ 492919 w 1644342"/>
              <a:gd name="connsiteY7" fmla="*/ 0 h 1909997"/>
              <a:gd name="connsiteX0" fmla="*/ 468856 w 1644342"/>
              <a:gd name="connsiteY0" fmla="*/ 0 h 1958123"/>
              <a:gd name="connsiteX1" fmla="*/ 1243656 w 1644342"/>
              <a:gd name="connsiteY1" fmla="*/ 1343393 h 1958123"/>
              <a:gd name="connsiteX2" fmla="*/ 1644342 w 1644342"/>
              <a:gd name="connsiteY2" fmla="*/ 1246653 h 1958123"/>
              <a:gd name="connsiteX3" fmla="*/ 1177447 w 1644342"/>
              <a:gd name="connsiteY3" fmla="*/ 1958123 h 1958123"/>
              <a:gd name="connsiteX4" fmla="*/ 172116 w 1644342"/>
              <a:gd name="connsiteY4" fmla="*/ 1690766 h 1958123"/>
              <a:gd name="connsiteX5" fmla="*/ 656266 w 1644342"/>
              <a:gd name="connsiteY5" fmla="*/ 1462775 h 1958123"/>
              <a:gd name="connsiteX6" fmla="*/ 0 w 1644342"/>
              <a:gd name="connsiteY6" fmla="*/ 669249 h 1958123"/>
              <a:gd name="connsiteX7" fmla="*/ 468856 w 1644342"/>
              <a:gd name="connsiteY7" fmla="*/ 0 h 1958123"/>
              <a:gd name="connsiteX0" fmla="*/ 468856 w 1644342"/>
              <a:gd name="connsiteY0" fmla="*/ 0 h 1958123"/>
              <a:gd name="connsiteX1" fmla="*/ 1243656 w 1644342"/>
              <a:gd name="connsiteY1" fmla="*/ 1343393 h 1958123"/>
              <a:gd name="connsiteX2" fmla="*/ 1644342 w 1644342"/>
              <a:gd name="connsiteY2" fmla="*/ 1246653 h 1958123"/>
              <a:gd name="connsiteX3" fmla="*/ 1177447 w 1644342"/>
              <a:gd name="connsiteY3" fmla="*/ 1958123 h 1958123"/>
              <a:gd name="connsiteX4" fmla="*/ 172116 w 1644342"/>
              <a:gd name="connsiteY4" fmla="*/ 1690766 h 1958123"/>
              <a:gd name="connsiteX5" fmla="*/ 656266 w 1644342"/>
              <a:gd name="connsiteY5" fmla="*/ 1462775 h 1958123"/>
              <a:gd name="connsiteX6" fmla="*/ 0 w 1644342"/>
              <a:gd name="connsiteY6" fmla="*/ 669249 h 1958123"/>
              <a:gd name="connsiteX7" fmla="*/ 468856 w 1644342"/>
              <a:gd name="connsiteY7" fmla="*/ 0 h 1958123"/>
              <a:gd name="connsiteX0" fmla="*/ 468856 w 1644342"/>
              <a:gd name="connsiteY0" fmla="*/ 0 h 1958123"/>
              <a:gd name="connsiteX1" fmla="*/ 1243656 w 1644342"/>
              <a:gd name="connsiteY1" fmla="*/ 1343393 h 1958123"/>
              <a:gd name="connsiteX2" fmla="*/ 1644342 w 1644342"/>
              <a:gd name="connsiteY2" fmla="*/ 1246653 h 1958123"/>
              <a:gd name="connsiteX3" fmla="*/ 1177447 w 1644342"/>
              <a:gd name="connsiteY3" fmla="*/ 1958123 h 1958123"/>
              <a:gd name="connsiteX4" fmla="*/ 172116 w 1644342"/>
              <a:gd name="connsiteY4" fmla="*/ 1690766 h 1958123"/>
              <a:gd name="connsiteX5" fmla="*/ 656266 w 1644342"/>
              <a:gd name="connsiteY5" fmla="*/ 1462775 h 1958123"/>
              <a:gd name="connsiteX6" fmla="*/ 0 w 1644342"/>
              <a:gd name="connsiteY6" fmla="*/ 669249 h 1958123"/>
              <a:gd name="connsiteX7" fmla="*/ 468856 w 1644342"/>
              <a:gd name="connsiteY7" fmla="*/ 0 h 1958123"/>
              <a:gd name="connsiteX0" fmla="*/ 470573 w 1646059"/>
              <a:gd name="connsiteY0" fmla="*/ 22589 h 1980712"/>
              <a:gd name="connsiteX1" fmla="*/ 1245373 w 1646059"/>
              <a:gd name="connsiteY1" fmla="*/ 1365982 h 1980712"/>
              <a:gd name="connsiteX2" fmla="*/ 1646059 w 1646059"/>
              <a:gd name="connsiteY2" fmla="*/ 1269242 h 1980712"/>
              <a:gd name="connsiteX3" fmla="*/ 1179164 w 1646059"/>
              <a:gd name="connsiteY3" fmla="*/ 1980712 h 1980712"/>
              <a:gd name="connsiteX4" fmla="*/ 173833 w 1646059"/>
              <a:gd name="connsiteY4" fmla="*/ 1713355 h 1980712"/>
              <a:gd name="connsiteX5" fmla="*/ 657983 w 1646059"/>
              <a:gd name="connsiteY5" fmla="*/ 1485364 h 1980712"/>
              <a:gd name="connsiteX6" fmla="*/ 1717 w 1646059"/>
              <a:gd name="connsiteY6" fmla="*/ 691838 h 1980712"/>
              <a:gd name="connsiteX7" fmla="*/ 667173 w 1646059"/>
              <a:gd name="connsiteY7" fmla="*/ 638202 h 1980712"/>
              <a:gd name="connsiteX8" fmla="*/ 470573 w 1646059"/>
              <a:gd name="connsiteY8" fmla="*/ 22589 h 1980712"/>
              <a:gd name="connsiteX0" fmla="*/ 340374 w 1515860"/>
              <a:gd name="connsiteY0" fmla="*/ 22589 h 1980712"/>
              <a:gd name="connsiteX1" fmla="*/ 1115174 w 1515860"/>
              <a:gd name="connsiteY1" fmla="*/ 1365982 h 1980712"/>
              <a:gd name="connsiteX2" fmla="*/ 1515860 w 1515860"/>
              <a:gd name="connsiteY2" fmla="*/ 1269242 h 1980712"/>
              <a:gd name="connsiteX3" fmla="*/ 1048965 w 1515860"/>
              <a:gd name="connsiteY3" fmla="*/ 1980712 h 1980712"/>
              <a:gd name="connsiteX4" fmla="*/ 43634 w 1515860"/>
              <a:gd name="connsiteY4" fmla="*/ 1713355 h 1980712"/>
              <a:gd name="connsiteX5" fmla="*/ 527784 w 1515860"/>
              <a:gd name="connsiteY5" fmla="*/ 1485364 h 1980712"/>
              <a:gd name="connsiteX6" fmla="*/ 2147 w 1515860"/>
              <a:gd name="connsiteY6" fmla="*/ 832515 h 1980712"/>
              <a:gd name="connsiteX7" fmla="*/ 536974 w 1515860"/>
              <a:gd name="connsiteY7" fmla="*/ 638202 h 1980712"/>
              <a:gd name="connsiteX8" fmla="*/ 340374 w 1515860"/>
              <a:gd name="connsiteY8" fmla="*/ 22589 h 1980712"/>
              <a:gd name="connsiteX0" fmla="*/ 330368 w 1505854"/>
              <a:gd name="connsiteY0" fmla="*/ 22589 h 1980712"/>
              <a:gd name="connsiteX1" fmla="*/ 1105168 w 1505854"/>
              <a:gd name="connsiteY1" fmla="*/ 1365982 h 1980712"/>
              <a:gd name="connsiteX2" fmla="*/ 1505854 w 1505854"/>
              <a:gd name="connsiteY2" fmla="*/ 1269242 h 1980712"/>
              <a:gd name="connsiteX3" fmla="*/ 1038959 w 1505854"/>
              <a:gd name="connsiteY3" fmla="*/ 1980712 h 1980712"/>
              <a:gd name="connsiteX4" fmla="*/ 33628 w 1505854"/>
              <a:gd name="connsiteY4" fmla="*/ 1713355 h 1980712"/>
              <a:gd name="connsiteX5" fmla="*/ 517778 w 1505854"/>
              <a:gd name="connsiteY5" fmla="*/ 1485364 h 1980712"/>
              <a:gd name="connsiteX6" fmla="*/ 2189 w 1505854"/>
              <a:gd name="connsiteY6" fmla="*/ 792321 h 1980712"/>
              <a:gd name="connsiteX7" fmla="*/ 526968 w 1505854"/>
              <a:gd name="connsiteY7" fmla="*/ 638202 h 1980712"/>
              <a:gd name="connsiteX8" fmla="*/ 330368 w 1505854"/>
              <a:gd name="connsiteY8" fmla="*/ 22589 h 1980712"/>
              <a:gd name="connsiteX0" fmla="*/ 344574 w 1520060"/>
              <a:gd name="connsiteY0" fmla="*/ 22589 h 1980712"/>
              <a:gd name="connsiteX1" fmla="*/ 1119374 w 1520060"/>
              <a:gd name="connsiteY1" fmla="*/ 1365982 h 1980712"/>
              <a:gd name="connsiteX2" fmla="*/ 1520060 w 1520060"/>
              <a:gd name="connsiteY2" fmla="*/ 1269242 h 1980712"/>
              <a:gd name="connsiteX3" fmla="*/ 1053165 w 1520060"/>
              <a:gd name="connsiteY3" fmla="*/ 1980712 h 1980712"/>
              <a:gd name="connsiteX4" fmla="*/ 47834 w 1520060"/>
              <a:gd name="connsiteY4" fmla="*/ 1713355 h 1980712"/>
              <a:gd name="connsiteX5" fmla="*/ 531984 w 1520060"/>
              <a:gd name="connsiteY5" fmla="*/ 1485364 h 1980712"/>
              <a:gd name="connsiteX6" fmla="*/ 16395 w 1520060"/>
              <a:gd name="connsiteY6" fmla="*/ 792321 h 1980712"/>
              <a:gd name="connsiteX7" fmla="*/ 541174 w 1520060"/>
              <a:gd name="connsiteY7" fmla="*/ 638202 h 1980712"/>
              <a:gd name="connsiteX8" fmla="*/ 344574 w 1520060"/>
              <a:gd name="connsiteY8" fmla="*/ 22589 h 1980712"/>
              <a:gd name="connsiteX0" fmla="*/ 344574 w 1520060"/>
              <a:gd name="connsiteY0" fmla="*/ 22589 h 1980712"/>
              <a:gd name="connsiteX1" fmla="*/ 1119374 w 1520060"/>
              <a:gd name="connsiteY1" fmla="*/ 1365982 h 1980712"/>
              <a:gd name="connsiteX2" fmla="*/ 1520060 w 1520060"/>
              <a:gd name="connsiteY2" fmla="*/ 1269242 h 1980712"/>
              <a:gd name="connsiteX3" fmla="*/ 1053165 w 1520060"/>
              <a:gd name="connsiteY3" fmla="*/ 1980712 h 1980712"/>
              <a:gd name="connsiteX4" fmla="*/ 47834 w 1520060"/>
              <a:gd name="connsiteY4" fmla="*/ 1713355 h 1980712"/>
              <a:gd name="connsiteX5" fmla="*/ 531984 w 1520060"/>
              <a:gd name="connsiteY5" fmla="*/ 1485364 h 1980712"/>
              <a:gd name="connsiteX6" fmla="*/ 16395 w 1520060"/>
              <a:gd name="connsiteY6" fmla="*/ 732031 h 1980712"/>
              <a:gd name="connsiteX7" fmla="*/ 541174 w 1520060"/>
              <a:gd name="connsiteY7" fmla="*/ 638202 h 1980712"/>
              <a:gd name="connsiteX8" fmla="*/ 344574 w 1520060"/>
              <a:gd name="connsiteY8" fmla="*/ 22589 h 1980712"/>
              <a:gd name="connsiteX0" fmla="*/ 343622 w 1519108"/>
              <a:gd name="connsiteY0" fmla="*/ 23837 h 1981960"/>
              <a:gd name="connsiteX1" fmla="*/ 1118422 w 1519108"/>
              <a:gd name="connsiteY1" fmla="*/ 1367230 h 1981960"/>
              <a:gd name="connsiteX2" fmla="*/ 1519108 w 1519108"/>
              <a:gd name="connsiteY2" fmla="*/ 1270490 h 1981960"/>
              <a:gd name="connsiteX3" fmla="*/ 1052213 w 1519108"/>
              <a:gd name="connsiteY3" fmla="*/ 1981960 h 1981960"/>
              <a:gd name="connsiteX4" fmla="*/ 46882 w 1519108"/>
              <a:gd name="connsiteY4" fmla="*/ 1714603 h 1981960"/>
              <a:gd name="connsiteX5" fmla="*/ 531032 w 1519108"/>
              <a:gd name="connsiteY5" fmla="*/ 1486612 h 1981960"/>
              <a:gd name="connsiteX6" fmla="*/ 15443 w 1519108"/>
              <a:gd name="connsiteY6" fmla="*/ 733279 h 1981960"/>
              <a:gd name="connsiteX7" fmla="*/ 580415 w 1519108"/>
              <a:gd name="connsiteY7" fmla="*/ 599257 h 1981960"/>
              <a:gd name="connsiteX8" fmla="*/ 343622 w 1519108"/>
              <a:gd name="connsiteY8" fmla="*/ 23837 h 1981960"/>
              <a:gd name="connsiteX0" fmla="*/ 343622 w 1519108"/>
              <a:gd name="connsiteY0" fmla="*/ 22073 h 1980196"/>
              <a:gd name="connsiteX1" fmla="*/ 1118422 w 1519108"/>
              <a:gd name="connsiteY1" fmla="*/ 1365466 h 1980196"/>
              <a:gd name="connsiteX2" fmla="*/ 1519108 w 1519108"/>
              <a:gd name="connsiteY2" fmla="*/ 1268726 h 1980196"/>
              <a:gd name="connsiteX3" fmla="*/ 1052213 w 1519108"/>
              <a:gd name="connsiteY3" fmla="*/ 1980196 h 1980196"/>
              <a:gd name="connsiteX4" fmla="*/ 46882 w 1519108"/>
              <a:gd name="connsiteY4" fmla="*/ 1712839 h 1980196"/>
              <a:gd name="connsiteX5" fmla="*/ 531032 w 1519108"/>
              <a:gd name="connsiteY5" fmla="*/ 1484848 h 1980196"/>
              <a:gd name="connsiteX6" fmla="*/ 15443 w 1519108"/>
              <a:gd name="connsiteY6" fmla="*/ 731515 h 1980196"/>
              <a:gd name="connsiteX7" fmla="*/ 580415 w 1519108"/>
              <a:gd name="connsiteY7" fmla="*/ 597493 h 1980196"/>
              <a:gd name="connsiteX8" fmla="*/ 343622 w 1519108"/>
              <a:gd name="connsiteY8" fmla="*/ 22073 h 1980196"/>
              <a:gd name="connsiteX0" fmla="*/ 343782 w 1519268"/>
              <a:gd name="connsiteY0" fmla="*/ 21613 h 1979736"/>
              <a:gd name="connsiteX1" fmla="*/ 1118582 w 1519268"/>
              <a:gd name="connsiteY1" fmla="*/ 1365006 h 1979736"/>
              <a:gd name="connsiteX2" fmla="*/ 1519268 w 1519268"/>
              <a:gd name="connsiteY2" fmla="*/ 1268266 h 1979736"/>
              <a:gd name="connsiteX3" fmla="*/ 1052373 w 1519268"/>
              <a:gd name="connsiteY3" fmla="*/ 1979736 h 1979736"/>
              <a:gd name="connsiteX4" fmla="*/ 47042 w 1519268"/>
              <a:gd name="connsiteY4" fmla="*/ 1712379 h 1979736"/>
              <a:gd name="connsiteX5" fmla="*/ 531192 w 1519268"/>
              <a:gd name="connsiteY5" fmla="*/ 1484388 h 1979736"/>
              <a:gd name="connsiteX6" fmla="*/ 15603 w 1519268"/>
              <a:gd name="connsiteY6" fmla="*/ 731055 h 1979736"/>
              <a:gd name="connsiteX7" fmla="*/ 573431 w 1519268"/>
              <a:gd name="connsiteY7" fmla="*/ 613701 h 1979736"/>
              <a:gd name="connsiteX8" fmla="*/ 343782 w 1519268"/>
              <a:gd name="connsiteY8" fmla="*/ 21613 h 1979736"/>
              <a:gd name="connsiteX0" fmla="*/ 344966 w 1520452"/>
              <a:gd name="connsiteY0" fmla="*/ 21613 h 1979736"/>
              <a:gd name="connsiteX1" fmla="*/ 1119766 w 1520452"/>
              <a:gd name="connsiteY1" fmla="*/ 1365006 h 1979736"/>
              <a:gd name="connsiteX2" fmla="*/ 1520452 w 1520452"/>
              <a:gd name="connsiteY2" fmla="*/ 1268266 h 1979736"/>
              <a:gd name="connsiteX3" fmla="*/ 1053557 w 1520452"/>
              <a:gd name="connsiteY3" fmla="*/ 1979736 h 1979736"/>
              <a:gd name="connsiteX4" fmla="*/ 48226 w 1520452"/>
              <a:gd name="connsiteY4" fmla="*/ 1712379 h 1979736"/>
              <a:gd name="connsiteX5" fmla="*/ 532376 w 1520452"/>
              <a:gd name="connsiteY5" fmla="*/ 1484388 h 1979736"/>
              <a:gd name="connsiteX6" fmla="*/ 16787 w 1520452"/>
              <a:gd name="connsiteY6" fmla="*/ 731055 h 1979736"/>
              <a:gd name="connsiteX7" fmla="*/ 574615 w 1520452"/>
              <a:gd name="connsiteY7" fmla="*/ 613701 h 1979736"/>
              <a:gd name="connsiteX8" fmla="*/ 344966 w 1520452"/>
              <a:gd name="connsiteY8" fmla="*/ 21613 h 1979736"/>
              <a:gd name="connsiteX0" fmla="*/ 345616 w 1521102"/>
              <a:gd name="connsiteY0" fmla="*/ 22072 h 1980195"/>
              <a:gd name="connsiteX1" fmla="*/ 1120416 w 1521102"/>
              <a:gd name="connsiteY1" fmla="*/ 1365465 h 1980195"/>
              <a:gd name="connsiteX2" fmla="*/ 1521102 w 1521102"/>
              <a:gd name="connsiteY2" fmla="*/ 1268725 h 1980195"/>
              <a:gd name="connsiteX3" fmla="*/ 1054207 w 1521102"/>
              <a:gd name="connsiteY3" fmla="*/ 1980195 h 1980195"/>
              <a:gd name="connsiteX4" fmla="*/ 48876 w 1521102"/>
              <a:gd name="connsiteY4" fmla="*/ 1712838 h 1980195"/>
              <a:gd name="connsiteX5" fmla="*/ 533026 w 1521102"/>
              <a:gd name="connsiteY5" fmla="*/ 1484847 h 1980195"/>
              <a:gd name="connsiteX6" fmla="*/ 17437 w 1521102"/>
              <a:gd name="connsiteY6" fmla="*/ 731514 h 1980195"/>
              <a:gd name="connsiteX7" fmla="*/ 551453 w 1521102"/>
              <a:gd name="connsiteY7" fmla="*/ 597491 h 1980195"/>
              <a:gd name="connsiteX8" fmla="*/ 345616 w 1521102"/>
              <a:gd name="connsiteY8" fmla="*/ 22072 h 1980195"/>
              <a:gd name="connsiteX0" fmla="*/ 317890 w 1493376"/>
              <a:gd name="connsiteY0" fmla="*/ 22072 h 1980195"/>
              <a:gd name="connsiteX1" fmla="*/ 1092690 w 1493376"/>
              <a:gd name="connsiteY1" fmla="*/ 1365465 h 1980195"/>
              <a:gd name="connsiteX2" fmla="*/ 1493376 w 1493376"/>
              <a:gd name="connsiteY2" fmla="*/ 1268725 h 1980195"/>
              <a:gd name="connsiteX3" fmla="*/ 1026481 w 1493376"/>
              <a:gd name="connsiteY3" fmla="*/ 1980195 h 1980195"/>
              <a:gd name="connsiteX4" fmla="*/ 21150 w 1493376"/>
              <a:gd name="connsiteY4" fmla="*/ 1712838 h 1980195"/>
              <a:gd name="connsiteX5" fmla="*/ 505300 w 1493376"/>
              <a:gd name="connsiteY5" fmla="*/ 1484847 h 1980195"/>
              <a:gd name="connsiteX6" fmla="*/ 18286 w 1493376"/>
              <a:gd name="connsiteY6" fmla="*/ 724370 h 1980195"/>
              <a:gd name="connsiteX7" fmla="*/ 523727 w 1493376"/>
              <a:gd name="connsiteY7" fmla="*/ 597491 h 1980195"/>
              <a:gd name="connsiteX8" fmla="*/ 317890 w 1493376"/>
              <a:gd name="connsiteY8" fmla="*/ 22072 h 1980195"/>
              <a:gd name="connsiteX0" fmla="*/ 303603 w 1493376"/>
              <a:gd name="connsiteY0" fmla="*/ 22484 h 1966319"/>
              <a:gd name="connsiteX1" fmla="*/ 1092690 w 1493376"/>
              <a:gd name="connsiteY1" fmla="*/ 1351589 h 1966319"/>
              <a:gd name="connsiteX2" fmla="*/ 1493376 w 1493376"/>
              <a:gd name="connsiteY2" fmla="*/ 1254849 h 1966319"/>
              <a:gd name="connsiteX3" fmla="*/ 1026481 w 1493376"/>
              <a:gd name="connsiteY3" fmla="*/ 1966319 h 1966319"/>
              <a:gd name="connsiteX4" fmla="*/ 21150 w 1493376"/>
              <a:gd name="connsiteY4" fmla="*/ 1698962 h 1966319"/>
              <a:gd name="connsiteX5" fmla="*/ 505300 w 1493376"/>
              <a:gd name="connsiteY5" fmla="*/ 1470971 h 1966319"/>
              <a:gd name="connsiteX6" fmla="*/ 18286 w 1493376"/>
              <a:gd name="connsiteY6" fmla="*/ 710494 h 1966319"/>
              <a:gd name="connsiteX7" fmla="*/ 523727 w 1493376"/>
              <a:gd name="connsiteY7" fmla="*/ 583615 h 1966319"/>
              <a:gd name="connsiteX8" fmla="*/ 303603 w 1493376"/>
              <a:gd name="connsiteY8" fmla="*/ 22484 h 1966319"/>
              <a:gd name="connsiteX0" fmla="*/ 282864 w 1472637"/>
              <a:gd name="connsiteY0" fmla="*/ 22484 h 1966319"/>
              <a:gd name="connsiteX1" fmla="*/ 1071951 w 1472637"/>
              <a:gd name="connsiteY1" fmla="*/ 1351589 h 1966319"/>
              <a:gd name="connsiteX2" fmla="*/ 1472637 w 1472637"/>
              <a:gd name="connsiteY2" fmla="*/ 1254849 h 1966319"/>
              <a:gd name="connsiteX3" fmla="*/ 1005742 w 1472637"/>
              <a:gd name="connsiteY3" fmla="*/ 1966319 h 1966319"/>
              <a:gd name="connsiteX4" fmla="*/ 411 w 1472637"/>
              <a:gd name="connsiteY4" fmla="*/ 1698962 h 1966319"/>
              <a:gd name="connsiteX5" fmla="*/ 484561 w 1472637"/>
              <a:gd name="connsiteY5" fmla="*/ 1470971 h 1966319"/>
              <a:gd name="connsiteX6" fmla="*/ 18978 w 1472637"/>
              <a:gd name="connsiteY6" fmla="*/ 720019 h 1966319"/>
              <a:gd name="connsiteX7" fmla="*/ 502988 w 1472637"/>
              <a:gd name="connsiteY7" fmla="*/ 583615 h 1966319"/>
              <a:gd name="connsiteX8" fmla="*/ 282864 w 1472637"/>
              <a:gd name="connsiteY8" fmla="*/ 22484 h 1966319"/>
              <a:gd name="connsiteX0" fmla="*/ 282864 w 1472637"/>
              <a:gd name="connsiteY0" fmla="*/ 22484 h 1966319"/>
              <a:gd name="connsiteX1" fmla="*/ 1071951 w 1472637"/>
              <a:gd name="connsiteY1" fmla="*/ 1334920 h 1966319"/>
              <a:gd name="connsiteX2" fmla="*/ 1472637 w 1472637"/>
              <a:gd name="connsiteY2" fmla="*/ 1254849 h 1966319"/>
              <a:gd name="connsiteX3" fmla="*/ 1005742 w 1472637"/>
              <a:gd name="connsiteY3" fmla="*/ 1966319 h 1966319"/>
              <a:gd name="connsiteX4" fmla="*/ 411 w 1472637"/>
              <a:gd name="connsiteY4" fmla="*/ 1698962 h 1966319"/>
              <a:gd name="connsiteX5" fmla="*/ 484561 w 1472637"/>
              <a:gd name="connsiteY5" fmla="*/ 1470971 h 1966319"/>
              <a:gd name="connsiteX6" fmla="*/ 18978 w 1472637"/>
              <a:gd name="connsiteY6" fmla="*/ 720019 h 1966319"/>
              <a:gd name="connsiteX7" fmla="*/ 502988 w 1472637"/>
              <a:gd name="connsiteY7" fmla="*/ 583615 h 1966319"/>
              <a:gd name="connsiteX8" fmla="*/ 282864 w 1472637"/>
              <a:gd name="connsiteY8" fmla="*/ 22484 h 1966319"/>
              <a:gd name="connsiteX0" fmla="*/ 282864 w 1472637"/>
              <a:gd name="connsiteY0" fmla="*/ 22484 h 1966319"/>
              <a:gd name="connsiteX1" fmla="*/ 1064807 w 1472637"/>
              <a:gd name="connsiteY1" fmla="*/ 1327776 h 1966319"/>
              <a:gd name="connsiteX2" fmla="*/ 1472637 w 1472637"/>
              <a:gd name="connsiteY2" fmla="*/ 1254849 h 1966319"/>
              <a:gd name="connsiteX3" fmla="*/ 1005742 w 1472637"/>
              <a:gd name="connsiteY3" fmla="*/ 1966319 h 1966319"/>
              <a:gd name="connsiteX4" fmla="*/ 411 w 1472637"/>
              <a:gd name="connsiteY4" fmla="*/ 1698962 h 1966319"/>
              <a:gd name="connsiteX5" fmla="*/ 484561 w 1472637"/>
              <a:gd name="connsiteY5" fmla="*/ 1470971 h 1966319"/>
              <a:gd name="connsiteX6" fmla="*/ 18978 w 1472637"/>
              <a:gd name="connsiteY6" fmla="*/ 720019 h 1966319"/>
              <a:gd name="connsiteX7" fmla="*/ 502988 w 1472637"/>
              <a:gd name="connsiteY7" fmla="*/ 583615 h 1966319"/>
              <a:gd name="connsiteX8" fmla="*/ 282864 w 1472637"/>
              <a:gd name="connsiteY8" fmla="*/ 22484 h 1966319"/>
              <a:gd name="connsiteX0" fmla="*/ 282864 w 1472637"/>
              <a:gd name="connsiteY0" fmla="*/ 22484 h 1966319"/>
              <a:gd name="connsiteX1" fmla="*/ 1064807 w 1472637"/>
              <a:gd name="connsiteY1" fmla="*/ 1327776 h 1966319"/>
              <a:gd name="connsiteX2" fmla="*/ 1472637 w 1472637"/>
              <a:gd name="connsiteY2" fmla="*/ 1254849 h 1966319"/>
              <a:gd name="connsiteX3" fmla="*/ 1005742 w 1472637"/>
              <a:gd name="connsiteY3" fmla="*/ 1966319 h 1966319"/>
              <a:gd name="connsiteX4" fmla="*/ 411 w 1472637"/>
              <a:gd name="connsiteY4" fmla="*/ 1698962 h 1966319"/>
              <a:gd name="connsiteX5" fmla="*/ 486943 w 1472637"/>
              <a:gd name="connsiteY5" fmla="*/ 1482877 h 1966319"/>
              <a:gd name="connsiteX6" fmla="*/ 18978 w 1472637"/>
              <a:gd name="connsiteY6" fmla="*/ 720019 h 1966319"/>
              <a:gd name="connsiteX7" fmla="*/ 502988 w 1472637"/>
              <a:gd name="connsiteY7" fmla="*/ 583615 h 1966319"/>
              <a:gd name="connsiteX8" fmla="*/ 282864 w 1472637"/>
              <a:gd name="connsiteY8" fmla="*/ 22484 h 1966319"/>
              <a:gd name="connsiteX0" fmla="*/ 282453 w 1472226"/>
              <a:gd name="connsiteY0" fmla="*/ 21892 h 1965727"/>
              <a:gd name="connsiteX1" fmla="*/ 1064396 w 1472226"/>
              <a:gd name="connsiteY1" fmla="*/ 1327184 h 1965727"/>
              <a:gd name="connsiteX2" fmla="*/ 1472226 w 1472226"/>
              <a:gd name="connsiteY2" fmla="*/ 1254257 h 1965727"/>
              <a:gd name="connsiteX3" fmla="*/ 1005331 w 1472226"/>
              <a:gd name="connsiteY3" fmla="*/ 1965727 h 1965727"/>
              <a:gd name="connsiteX4" fmla="*/ 0 w 1472226"/>
              <a:gd name="connsiteY4" fmla="*/ 1698370 h 1965727"/>
              <a:gd name="connsiteX5" fmla="*/ 486532 w 1472226"/>
              <a:gd name="connsiteY5" fmla="*/ 1482285 h 1965727"/>
              <a:gd name="connsiteX6" fmla="*/ 18567 w 1472226"/>
              <a:gd name="connsiteY6" fmla="*/ 719427 h 1965727"/>
              <a:gd name="connsiteX7" fmla="*/ 554531 w 1472226"/>
              <a:gd name="connsiteY7" fmla="*/ 603804 h 1965727"/>
              <a:gd name="connsiteX8" fmla="*/ 282453 w 1472226"/>
              <a:gd name="connsiteY8" fmla="*/ 21892 h 1965727"/>
              <a:gd name="connsiteX0" fmla="*/ 282453 w 1472226"/>
              <a:gd name="connsiteY0" fmla="*/ 21892 h 1965727"/>
              <a:gd name="connsiteX1" fmla="*/ 1064396 w 1472226"/>
              <a:gd name="connsiteY1" fmla="*/ 1327184 h 1965727"/>
              <a:gd name="connsiteX2" fmla="*/ 1472226 w 1472226"/>
              <a:gd name="connsiteY2" fmla="*/ 1254257 h 1965727"/>
              <a:gd name="connsiteX3" fmla="*/ 1005331 w 1472226"/>
              <a:gd name="connsiteY3" fmla="*/ 1965727 h 1965727"/>
              <a:gd name="connsiteX4" fmla="*/ 0 w 1472226"/>
              <a:gd name="connsiteY4" fmla="*/ 1698370 h 1965727"/>
              <a:gd name="connsiteX5" fmla="*/ 486532 w 1472226"/>
              <a:gd name="connsiteY5" fmla="*/ 1482285 h 1965727"/>
              <a:gd name="connsiteX6" fmla="*/ 39348 w 1472226"/>
              <a:gd name="connsiteY6" fmla="*/ 750600 h 1965727"/>
              <a:gd name="connsiteX7" fmla="*/ 554531 w 1472226"/>
              <a:gd name="connsiteY7" fmla="*/ 603804 h 1965727"/>
              <a:gd name="connsiteX8" fmla="*/ 282453 w 1472226"/>
              <a:gd name="connsiteY8" fmla="*/ 21892 h 1965727"/>
              <a:gd name="connsiteX0" fmla="*/ 282453 w 1472226"/>
              <a:gd name="connsiteY0" fmla="*/ 20537 h 2016326"/>
              <a:gd name="connsiteX1" fmla="*/ 1064396 w 1472226"/>
              <a:gd name="connsiteY1" fmla="*/ 1377783 h 2016326"/>
              <a:gd name="connsiteX2" fmla="*/ 1472226 w 1472226"/>
              <a:gd name="connsiteY2" fmla="*/ 1304856 h 2016326"/>
              <a:gd name="connsiteX3" fmla="*/ 1005331 w 1472226"/>
              <a:gd name="connsiteY3" fmla="*/ 2016326 h 2016326"/>
              <a:gd name="connsiteX4" fmla="*/ 0 w 1472226"/>
              <a:gd name="connsiteY4" fmla="*/ 1748969 h 2016326"/>
              <a:gd name="connsiteX5" fmla="*/ 486532 w 1472226"/>
              <a:gd name="connsiteY5" fmla="*/ 1532884 h 2016326"/>
              <a:gd name="connsiteX6" fmla="*/ 39348 w 1472226"/>
              <a:gd name="connsiteY6" fmla="*/ 801199 h 2016326"/>
              <a:gd name="connsiteX7" fmla="*/ 554531 w 1472226"/>
              <a:gd name="connsiteY7" fmla="*/ 654403 h 2016326"/>
              <a:gd name="connsiteX8" fmla="*/ 282453 w 1472226"/>
              <a:gd name="connsiteY8" fmla="*/ 20537 h 2016326"/>
              <a:gd name="connsiteX0" fmla="*/ 282453 w 1472226"/>
              <a:gd name="connsiteY0" fmla="*/ 20537 h 2016326"/>
              <a:gd name="connsiteX1" fmla="*/ 1064396 w 1472226"/>
              <a:gd name="connsiteY1" fmla="*/ 1377783 h 2016326"/>
              <a:gd name="connsiteX2" fmla="*/ 1472226 w 1472226"/>
              <a:gd name="connsiteY2" fmla="*/ 1304856 h 2016326"/>
              <a:gd name="connsiteX3" fmla="*/ 1005331 w 1472226"/>
              <a:gd name="connsiteY3" fmla="*/ 2016326 h 2016326"/>
              <a:gd name="connsiteX4" fmla="*/ 0 w 1472226"/>
              <a:gd name="connsiteY4" fmla="*/ 1748969 h 2016326"/>
              <a:gd name="connsiteX5" fmla="*/ 486532 w 1472226"/>
              <a:gd name="connsiteY5" fmla="*/ 1532884 h 2016326"/>
              <a:gd name="connsiteX6" fmla="*/ 39348 w 1472226"/>
              <a:gd name="connsiteY6" fmla="*/ 801199 h 2016326"/>
              <a:gd name="connsiteX7" fmla="*/ 533749 w 1472226"/>
              <a:gd name="connsiteY7" fmla="*/ 654403 h 2016326"/>
              <a:gd name="connsiteX8" fmla="*/ 282453 w 1472226"/>
              <a:gd name="connsiteY8" fmla="*/ 20537 h 2016326"/>
              <a:gd name="connsiteX0" fmla="*/ 282453 w 1472226"/>
              <a:gd name="connsiteY0" fmla="*/ 20537 h 2016326"/>
              <a:gd name="connsiteX1" fmla="*/ 1064396 w 1472226"/>
              <a:gd name="connsiteY1" fmla="*/ 1377783 h 2016326"/>
              <a:gd name="connsiteX2" fmla="*/ 1472226 w 1472226"/>
              <a:gd name="connsiteY2" fmla="*/ 1304856 h 2016326"/>
              <a:gd name="connsiteX3" fmla="*/ 1005331 w 1472226"/>
              <a:gd name="connsiteY3" fmla="*/ 2016326 h 2016326"/>
              <a:gd name="connsiteX4" fmla="*/ 0 w 1472226"/>
              <a:gd name="connsiteY4" fmla="*/ 1748969 h 2016326"/>
              <a:gd name="connsiteX5" fmla="*/ 486532 w 1472226"/>
              <a:gd name="connsiteY5" fmla="*/ 1532884 h 2016326"/>
              <a:gd name="connsiteX6" fmla="*/ 39348 w 1472226"/>
              <a:gd name="connsiteY6" fmla="*/ 775697 h 2016326"/>
              <a:gd name="connsiteX7" fmla="*/ 533749 w 1472226"/>
              <a:gd name="connsiteY7" fmla="*/ 654403 h 2016326"/>
              <a:gd name="connsiteX8" fmla="*/ 282453 w 1472226"/>
              <a:gd name="connsiteY8" fmla="*/ 20537 h 2016326"/>
              <a:gd name="connsiteX0" fmla="*/ 282453 w 1472226"/>
              <a:gd name="connsiteY0" fmla="*/ 20537 h 2016326"/>
              <a:gd name="connsiteX1" fmla="*/ 1064396 w 1472226"/>
              <a:gd name="connsiteY1" fmla="*/ 1377783 h 2016326"/>
              <a:gd name="connsiteX2" fmla="*/ 1472226 w 1472226"/>
              <a:gd name="connsiteY2" fmla="*/ 1304856 h 2016326"/>
              <a:gd name="connsiteX3" fmla="*/ 1005331 w 1472226"/>
              <a:gd name="connsiteY3" fmla="*/ 2016326 h 2016326"/>
              <a:gd name="connsiteX4" fmla="*/ 0 w 1472226"/>
              <a:gd name="connsiteY4" fmla="*/ 1748969 h 2016326"/>
              <a:gd name="connsiteX5" fmla="*/ 486532 w 1472226"/>
              <a:gd name="connsiteY5" fmla="*/ 1532884 h 2016326"/>
              <a:gd name="connsiteX6" fmla="*/ 39348 w 1472226"/>
              <a:gd name="connsiteY6" fmla="*/ 775697 h 2016326"/>
              <a:gd name="connsiteX7" fmla="*/ 533749 w 1472226"/>
              <a:gd name="connsiteY7" fmla="*/ 654403 h 2016326"/>
              <a:gd name="connsiteX8" fmla="*/ 282453 w 1472226"/>
              <a:gd name="connsiteY8" fmla="*/ 20537 h 2016326"/>
              <a:gd name="connsiteX0" fmla="*/ 282453 w 1472226"/>
              <a:gd name="connsiteY0" fmla="*/ 20537 h 2016326"/>
              <a:gd name="connsiteX1" fmla="*/ 1064396 w 1472226"/>
              <a:gd name="connsiteY1" fmla="*/ 1377783 h 2016326"/>
              <a:gd name="connsiteX2" fmla="*/ 1472226 w 1472226"/>
              <a:gd name="connsiteY2" fmla="*/ 1304856 h 2016326"/>
              <a:gd name="connsiteX3" fmla="*/ 1005331 w 1472226"/>
              <a:gd name="connsiteY3" fmla="*/ 2016326 h 2016326"/>
              <a:gd name="connsiteX4" fmla="*/ 0 w 1472226"/>
              <a:gd name="connsiteY4" fmla="*/ 1748969 h 2016326"/>
              <a:gd name="connsiteX5" fmla="*/ 486532 w 1472226"/>
              <a:gd name="connsiteY5" fmla="*/ 1532884 h 2016326"/>
              <a:gd name="connsiteX6" fmla="*/ 39348 w 1472226"/>
              <a:gd name="connsiteY6" fmla="*/ 775697 h 2016326"/>
              <a:gd name="connsiteX7" fmla="*/ 533749 w 1472226"/>
              <a:gd name="connsiteY7" fmla="*/ 654403 h 2016326"/>
              <a:gd name="connsiteX8" fmla="*/ 282453 w 1472226"/>
              <a:gd name="connsiteY8" fmla="*/ 20537 h 2016326"/>
              <a:gd name="connsiteX0" fmla="*/ 304311 w 1472226"/>
              <a:gd name="connsiteY0" fmla="*/ 20274 h 2026992"/>
              <a:gd name="connsiteX1" fmla="*/ 1064396 w 1472226"/>
              <a:gd name="connsiteY1" fmla="*/ 1388449 h 2026992"/>
              <a:gd name="connsiteX2" fmla="*/ 1472226 w 1472226"/>
              <a:gd name="connsiteY2" fmla="*/ 1315522 h 2026992"/>
              <a:gd name="connsiteX3" fmla="*/ 1005331 w 1472226"/>
              <a:gd name="connsiteY3" fmla="*/ 2026992 h 2026992"/>
              <a:gd name="connsiteX4" fmla="*/ 0 w 1472226"/>
              <a:gd name="connsiteY4" fmla="*/ 1759635 h 2026992"/>
              <a:gd name="connsiteX5" fmla="*/ 486532 w 1472226"/>
              <a:gd name="connsiteY5" fmla="*/ 1543550 h 2026992"/>
              <a:gd name="connsiteX6" fmla="*/ 39348 w 1472226"/>
              <a:gd name="connsiteY6" fmla="*/ 786363 h 2026992"/>
              <a:gd name="connsiteX7" fmla="*/ 533749 w 1472226"/>
              <a:gd name="connsiteY7" fmla="*/ 665069 h 2026992"/>
              <a:gd name="connsiteX8" fmla="*/ 304311 w 1472226"/>
              <a:gd name="connsiteY8" fmla="*/ 20274 h 2026992"/>
              <a:gd name="connsiteX0" fmla="*/ 304311 w 1472226"/>
              <a:gd name="connsiteY0" fmla="*/ 17054 h 2023772"/>
              <a:gd name="connsiteX1" fmla="*/ 1064396 w 1472226"/>
              <a:gd name="connsiteY1" fmla="*/ 1385229 h 2023772"/>
              <a:gd name="connsiteX2" fmla="*/ 1472226 w 1472226"/>
              <a:gd name="connsiteY2" fmla="*/ 1312302 h 2023772"/>
              <a:gd name="connsiteX3" fmla="*/ 1005331 w 1472226"/>
              <a:gd name="connsiteY3" fmla="*/ 2023772 h 2023772"/>
              <a:gd name="connsiteX4" fmla="*/ 0 w 1472226"/>
              <a:gd name="connsiteY4" fmla="*/ 1756415 h 2023772"/>
              <a:gd name="connsiteX5" fmla="*/ 486532 w 1472226"/>
              <a:gd name="connsiteY5" fmla="*/ 1540330 h 2023772"/>
              <a:gd name="connsiteX6" fmla="*/ 39348 w 1472226"/>
              <a:gd name="connsiteY6" fmla="*/ 783143 h 2023772"/>
              <a:gd name="connsiteX7" fmla="*/ 533749 w 1472226"/>
              <a:gd name="connsiteY7" fmla="*/ 661849 h 2023772"/>
              <a:gd name="connsiteX8" fmla="*/ 304311 w 1472226"/>
              <a:gd name="connsiteY8" fmla="*/ 17054 h 2023772"/>
              <a:gd name="connsiteX0" fmla="*/ 304311 w 1472226"/>
              <a:gd name="connsiteY0" fmla="*/ 17054 h 2023772"/>
              <a:gd name="connsiteX1" fmla="*/ 1064396 w 1472226"/>
              <a:gd name="connsiteY1" fmla="*/ 1385229 h 2023772"/>
              <a:gd name="connsiteX2" fmla="*/ 1472226 w 1472226"/>
              <a:gd name="connsiteY2" fmla="*/ 1312302 h 2023772"/>
              <a:gd name="connsiteX3" fmla="*/ 1005331 w 1472226"/>
              <a:gd name="connsiteY3" fmla="*/ 2023772 h 2023772"/>
              <a:gd name="connsiteX4" fmla="*/ 0 w 1472226"/>
              <a:gd name="connsiteY4" fmla="*/ 1756415 h 2023772"/>
              <a:gd name="connsiteX5" fmla="*/ 486532 w 1472226"/>
              <a:gd name="connsiteY5" fmla="*/ 1540330 h 2023772"/>
              <a:gd name="connsiteX6" fmla="*/ 39348 w 1472226"/>
              <a:gd name="connsiteY6" fmla="*/ 783143 h 2023772"/>
              <a:gd name="connsiteX7" fmla="*/ 533749 w 1472226"/>
              <a:gd name="connsiteY7" fmla="*/ 661849 h 2023772"/>
              <a:gd name="connsiteX8" fmla="*/ 304311 w 1472226"/>
              <a:gd name="connsiteY8" fmla="*/ 17054 h 2023772"/>
              <a:gd name="connsiteX0" fmla="*/ 289739 w 1472226"/>
              <a:gd name="connsiteY0" fmla="*/ 17054 h 2023772"/>
              <a:gd name="connsiteX1" fmla="*/ 1064396 w 1472226"/>
              <a:gd name="connsiteY1" fmla="*/ 1385229 h 2023772"/>
              <a:gd name="connsiteX2" fmla="*/ 1472226 w 1472226"/>
              <a:gd name="connsiteY2" fmla="*/ 1312302 h 2023772"/>
              <a:gd name="connsiteX3" fmla="*/ 1005331 w 1472226"/>
              <a:gd name="connsiteY3" fmla="*/ 2023772 h 2023772"/>
              <a:gd name="connsiteX4" fmla="*/ 0 w 1472226"/>
              <a:gd name="connsiteY4" fmla="*/ 1756415 h 2023772"/>
              <a:gd name="connsiteX5" fmla="*/ 486532 w 1472226"/>
              <a:gd name="connsiteY5" fmla="*/ 1540330 h 2023772"/>
              <a:gd name="connsiteX6" fmla="*/ 39348 w 1472226"/>
              <a:gd name="connsiteY6" fmla="*/ 783143 h 2023772"/>
              <a:gd name="connsiteX7" fmla="*/ 533749 w 1472226"/>
              <a:gd name="connsiteY7" fmla="*/ 661849 h 2023772"/>
              <a:gd name="connsiteX8" fmla="*/ 289739 w 1472226"/>
              <a:gd name="connsiteY8" fmla="*/ 17054 h 2023772"/>
              <a:gd name="connsiteX0" fmla="*/ 289739 w 1472226"/>
              <a:gd name="connsiteY0" fmla="*/ 16280 h 2022998"/>
              <a:gd name="connsiteX1" fmla="*/ 1064396 w 1472226"/>
              <a:gd name="connsiteY1" fmla="*/ 1384455 h 2022998"/>
              <a:gd name="connsiteX2" fmla="*/ 1472226 w 1472226"/>
              <a:gd name="connsiteY2" fmla="*/ 1311528 h 2022998"/>
              <a:gd name="connsiteX3" fmla="*/ 1005331 w 1472226"/>
              <a:gd name="connsiteY3" fmla="*/ 2022998 h 2022998"/>
              <a:gd name="connsiteX4" fmla="*/ 0 w 1472226"/>
              <a:gd name="connsiteY4" fmla="*/ 1755641 h 2022998"/>
              <a:gd name="connsiteX5" fmla="*/ 486532 w 1472226"/>
              <a:gd name="connsiteY5" fmla="*/ 1539556 h 2022998"/>
              <a:gd name="connsiteX6" fmla="*/ 39348 w 1472226"/>
              <a:gd name="connsiteY6" fmla="*/ 782369 h 2022998"/>
              <a:gd name="connsiteX7" fmla="*/ 533749 w 1472226"/>
              <a:gd name="connsiteY7" fmla="*/ 661075 h 2022998"/>
              <a:gd name="connsiteX8" fmla="*/ 289739 w 1472226"/>
              <a:gd name="connsiteY8" fmla="*/ 16280 h 2022998"/>
              <a:gd name="connsiteX0" fmla="*/ 271524 w 1472226"/>
              <a:gd name="connsiteY0" fmla="*/ 16135 h 2030139"/>
              <a:gd name="connsiteX1" fmla="*/ 1064396 w 1472226"/>
              <a:gd name="connsiteY1" fmla="*/ 1391596 h 2030139"/>
              <a:gd name="connsiteX2" fmla="*/ 1472226 w 1472226"/>
              <a:gd name="connsiteY2" fmla="*/ 1318669 h 2030139"/>
              <a:gd name="connsiteX3" fmla="*/ 1005331 w 1472226"/>
              <a:gd name="connsiteY3" fmla="*/ 2030139 h 2030139"/>
              <a:gd name="connsiteX4" fmla="*/ 0 w 1472226"/>
              <a:gd name="connsiteY4" fmla="*/ 1762782 h 2030139"/>
              <a:gd name="connsiteX5" fmla="*/ 486532 w 1472226"/>
              <a:gd name="connsiteY5" fmla="*/ 1546697 h 2030139"/>
              <a:gd name="connsiteX6" fmla="*/ 39348 w 1472226"/>
              <a:gd name="connsiteY6" fmla="*/ 789510 h 2030139"/>
              <a:gd name="connsiteX7" fmla="*/ 533749 w 1472226"/>
              <a:gd name="connsiteY7" fmla="*/ 668216 h 2030139"/>
              <a:gd name="connsiteX8" fmla="*/ 271524 w 1472226"/>
              <a:gd name="connsiteY8" fmla="*/ 16135 h 2030139"/>
              <a:gd name="connsiteX0" fmla="*/ 271524 w 1472226"/>
              <a:gd name="connsiteY0" fmla="*/ 16135 h 2030139"/>
              <a:gd name="connsiteX1" fmla="*/ 1075325 w 1472226"/>
              <a:gd name="connsiteY1" fmla="*/ 1391596 h 2030139"/>
              <a:gd name="connsiteX2" fmla="*/ 1472226 w 1472226"/>
              <a:gd name="connsiteY2" fmla="*/ 1318669 h 2030139"/>
              <a:gd name="connsiteX3" fmla="*/ 1005331 w 1472226"/>
              <a:gd name="connsiteY3" fmla="*/ 2030139 h 2030139"/>
              <a:gd name="connsiteX4" fmla="*/ 0 w 1472226"/>
              <a:gd name="connsiteY4" fmla="*/ 1762782 h 2030139"/>
              <a:gd name="connsiteX5" fmla="*/ 486532 w 1472226"/>
              <a:gd name="connsiteY5" fmla="*/ 1546697 h 2030139"/>
              <a:gd name="connsiteX6" fmla="*/ 39348 w 1472226"/>
              <a:gd name="connsiteY6" fmla="*/ 789510 h 2030139"/>
              <a:gd name="connsiteX7" fmla="*/ 533749 w 1472226"/>
              <a:gd name="connsiteY7" fmla="*/ 668216 h 2030139"/>
              <a:gd name="connsiteX8" fmla="*/ 271524 w 1472226"/>
              <a:gd name="connsiteY8" fmla="*/ 16135 h 2030139"/>
              <a:gd name="connsiteX0" fmla="*/ 271524 w 1472226"/>
              <a:gd name="connsiteY0" fmla="*/ 16135 h 2030139"/>
              <a:gd name="connsiteX1" fmla="*/ 1075325 w 1472226"/>
              <a:gd name="connsiteY1" fmla="*/ 1391596 h 2030139"/>
              <a:gd name="connsiteX2" fmla="*/ 1472226 w 1472226"/>
              <a:gd name="connsiteY2" fmla="*/ 1318669 h 2030139"/>
              <a:gd name="connsiteX3" fmla="*/ 1005331 w 1472226"/>
              <a:gd name="connsiteY3" fmla="*/ 2030139 h 2030139"/>
              <a:gd name="connsiteX4" fmla="*/ 0 w 1472226"/>
              <a:gd name="connsiteY4" fmla="*/ 1762782 h 2030139"/>
              <a:gd name="connsiteX5" fmla="*/ 486532 w 1472226"/>
              <a:gd name="connsiteY5" fmla="*/ 1546697 h 2030139"/>
              <a:gd name="connsiteX6" fmla="*/ 39348 w 1472226"/>
              <a:gd name="connsiteY6" fmla="*/ 789510 h 2030139"/>
              <a:gd name="connsiteX7" fmla="*/ 533749 w 1472226"/>
              <a:gd name="connsiteY7" fmla="*/ 668216 h 2030139"/>
              <a:gd name="connsiteX8" fmla="*/ 271524 w 1472226"/>
              <a:gd name="connsiteY8" fmla="*/ 16135 h 2030139"/>
              <a:gd name="connsiteX0" fmla="*/ 271524 w 1472226"/>
              <a:gd name="connsiteY0" fmla="*/ 15991 h 2029995"/>
              <a:gd name="connsiteX1" fmla="*/ 1075325 w 1472226"/>
              <a:gd name="connsiteY1" fmla="*/ 1391452 h 2029995"/>
              <a:gd name="connsiteX2" fmla="*/ 1472226 w 1472226"/>
              <a:gd name="connsiteY2" fmla="*/ 1318525 h 2029995"/>
              <a:gd name="connsiteX3" fmla="*/ 1005331 w 1472226"/>
              <a:gd name="connsiteY3" fmla="*/ 2029995 h 2029995"/>
              <a:gd name="connsiteX4" fmla="*/ 0 w 1472226"/>
              <a:gd name="connsiteY4" fmla="*/ 1762638 h 2029995"/>
              <a:gd name="connsiteX5" fmla="*/ 486532 w 1472226"/>
              <a:gd name="connsiteY5" fmla="*/ 1546553 h 2029995"/>
              <a:gd name="connsiteX6" fmla="*/ 39348 w 1472226"/>
              <a:gd name="connsiteY6" fmla="*/ 789366 h 2029995"/>
              <a:gd name="connsiteX7" fmla="*/ 533749 w 1472226"/>
              <a:gd name="connsiteY7" fmla="*/ 675598 h 2029995"/>
              <a:gd name="connsiteX8" fmla="*/ 271524 w 1472226"/>
              <a:gd name="connsiteY8" fmla="*/ 15991 h 2029995"/>
              <a:gd name="connsiteX0" fmla="*/ 271524 w 1472226"/>
              <a:gd name="connsiteY0" fmla="*/ 15991 h 2029995"/>
              <a:gd name="connsiteX1" fmla="*/ 1075325 w 1472226"/>
              <a:gd name="connsiteY1" fmla="*/ 1391452 h 2029995"/>
              <a:gd name="connsiteX2" fmla="*/ 1472226 w 1472226"/>
              <a:gd name="connsiteY2" fmla="*/ 1318525 h 2029995"/>
              <a:gd name="connsiteX3" fmla="*/ 1005331 w 1472226"/>
              <a:gd name="connsiteY3" fmla="*/ 2029995 h 2029995"/>
              <a:gd name="connsiteX4" fmla="*/ 0 w 1472226"/>
              <a:gd name="connsiteY4" fmla="*/ 1762638 h 2029995"/>
              <a:gd name="connsiteX5" fmla="*/ 486532 w 1472226"/>
              <a:gd name="connsiteY5" fmla="*/ 1546553 h 2029995"/>
              <a:gd name="connsiteX6" fmla="*/ 61926 w 1472226"/>
              <a:gd name="connsiteY6" fmla="*/ 800655 h 2029995"/>
              <a:gd name="connsiteX7" fmla="*/ 533749 w 1472226"/>
              <a:gd name="connsiteY7" fmla="*/ 675598 h 2029995"/>
              <a:gd name="connsiteX8" fmla="*/ 271524 w 1472226"/>
              <a:gd name="connsiteY8" fmla="*/ 15991 h 2029995"/>
              <a:gd name="connsiteX0" fmla="*/ 271524 w 1472226"/>
              <a:gd name="connsiteY0" fmla="*/ 15991 h 2029995"/>
              <a:gd name="connsiteX1" fmla="*/ 1075325 w 1472226"/>
              <a:gd name="connsiteY1" fmla="*/ 1391452 h 2029995"/>
              <a:gd name="connsiteX2" fmla="*/ 1472226 w 1472226"/>
              <a:gd name="connsiteY2" fmla="*/ 1318525 h 2029995"/>
              <a:gd name="connsiteX3" fmla="*/ 1005331 w 1472226"/>
              <a:gd name="connsiteY3" fmla="*/ 2029995 h 2029995"/>
              <a:gd name="connsiteX4" fmla="*/ 0 w 1472226"/>
              <a:gd name="connsiteY4" fmla="*/ 1762638 h 2029995"/>
              <a:gd name="connsiteX5" fmla="*/ 486532 w 1472226"/>
              <a:gd name="connsiteY5" fmla="*/ 1546553 h 2029995"/>
              <a:gd name="connsiteX6" fmla="*/ 61926 w 1472226"/>
              <a:gd name="connsiteY6" fmla="*/ 800655 h 2029995"/>
              <a:gd name="connsiteX7" fmla="*/ 533749 w 1472226"/>
              <a:gd name="connsiteY7" fmla="*/ 675598 h 2029995"/>
              <a:gd name="connsiteX8" fmla="*/ 271524 w 1472226"/>
              <a:gd name="connsiteY8" fmla="*/ 15991 h 2029995"/>
              <a:gd name="connsiteX0" fmla="*/ 271524 w 1472226"/>
              <a:gd name="connsiteY0" fmla="*/ 15991 h 2029995"/>
              <a:gd name="connsiteX1" fmla="*/ 1075325 w 1472226"/>
              <a:gd name="connsiteY1" fmla="*/ 1391452 h 2029995"/>
              <a:gd name="connsiteX2" fmla="*/ 1472226 w 1472226"/>
              <a:gd name="connsiteY2" fmla="*/ 1318525 h 2029995"/>
              <a:gd name="connsiteX3" fmla="*/ 1005331 w 1472226"/>
              <a:gd name="connsiteY3" fmla="*/ 2029995 h 2029995"/>
              <a:gd name="connsiteX4" fmla="*/ 0 w 1472226"/>
              <a:gd name="connsiteY4" fmla="*/ 1762638 h 2029995"/>
              <a:gd name="connsiteX5" fmla="*/ 486532 w 1472226"/>
              <a:gd name="connsiteY5" fmla="*/ 1546553 h 2029995"/>
              <a:gd name="connsiteX6" fmla="*/ 61926 w 1472226"/>
              <a:gd name="connsiteY6" fmla="*/ 800655 h 2029995"/>
              <a:gd name="connsiteX7" fmla="*/ 533749 w 1472226"/>
              <a:gd name="connsiteY7" fmla="*/ 675598 h 2029995"/>
              <a:gd name="connsiteX8" fmla="*/ 271524 w 1472226"/>
              <a:gd name="connsiteY8" fmla="*/ 15991 h 2029995"/>
              <a:gd name="connsiteX0" fmla="*/ 271524 w 1472226"/>
              <a:gd name="connsiteY0" fmla="*/ 15991 h 2029995"/>
              <a:gd name="connsiteX1" fmla="*/ 1075325 w 1472226"/>
              <a:gd name="connsiteY1" fmla="*/ 1391452 h 2029995"/>
              <a:gd name="connsiteX2" fmla="*/ 1472226 w 1472226"/>
              <a:gd name="connsiteY2" fmla="*/ 1318525 h 2029995"/>
              <a:gd name="connsiteX3" fmla="*/ 1005331 w 1472226"/>
              <a:gd name="connsiteY3" fmla="*/ 2029995 h 2029995"/>
              <a:gd name="connsiteX4" fmla="*/ 0 w 1472226"/>
              <a:gd name="connsiteY4" fmla="*/ 1762638 h 2029995"/>
              <a:gd name="connsiteX5" fmla="*/ 486532 w 1472226"/>
              <a:gd name="connsiteY5" fmla="*/ 1546553 h 2029995"/>
              <a:gd name="connsiteX6" fmla="*/ 58163 w 1472226"/>
              <a:gd name="connsiteY6" fmla="*/ 796892 h 2029995"/>
              <a:gd name="connsiteX7" fmla="*/ 533749 w 1472226"/>
              <a:gd name="connsiteY7" fmla="*/ 675598 h 2029995"/>
              <a:gd name="connsiteX8" fmla="*/ 271524 w 1472226"/>
              <a:gd name="connsiteY8" fmla="*/ 15991 h 2029995"/>
              <a:gd name="connsiteX0" fmla="*/ 271524 w 1472226"/>
              <a:gd name="connsiteY0" fmla="*/ 15991 h 2029995"/>
              <a:gd name="connsiteX1" fmla="*/ 1075325 w 1472226"/>
              <a:gd name="connsiteY1" fmla="*/ 1391452 h 2029995"/>
              <a:gd name="connsiteX2" fmla="*/ 1472226 w 1472226"/>
              <a:gd name="connsiteY2" fmla="*/ 1318525 h 2029995"/>
              <a:gd name="connsiteX3" fmla="*/ 1005331 w 1472226"/>
              <a:gd name="connsiteY3" fmla="*/ 2029995 h 2029995"/>
              <a:gd name="connsiteX4" fmla="*/ 0 w 1472226"/>
              <a:gd name="connsiteY4" fmla="*/ 1762638 h 2029995"/>
              <a:gd name="connsiteX5" fmla="*/ 486532 w 1472226"/>
              <a:gd name="connsiteY5" fmla="*/ 1546553 h 2029995"/>
              <a:gd name="connsiteX6" fmla="*/ 58163 w 1472226"/>
              <a:gd name="connsiteY6" fmla="*/ 796892 h 2029995"/>
              <a:gd name="connsiteX7" fmla="*/ 533749 w 1472226"/>
              <a:gd name="connsiteY7" fmla="*/ 675598 h 2029995"/>
              <a:gd name="connsiteX8" fmla="*/ 271524 w 1472226"/>
              <a:gd name="connsiteY8" fmla="*/ 15991 h 2029995"/>
              <a:gd name="connsiteX0" fmla="*/ 271524 w 1472226"/>
              <a:gd name="connsiteY0" fmla="*/ 12260 h 2026264"/>
              <a:gd name="connsiteX1" fmla="*/ 1075325 w 1472226"/>
              <a:gd name="connsiteY1" fmla="*/ 1387721 h 2026264"/>
              <a:gd name="connsiteX2" fmla="*/ 1472226 w 1472226"/>
              <a:gd name="connsiteY2" fmla="*/ 1314794 h 2026264"/>
              <a:gd name="connsiteX3" fmla="*/ 1005331 w 1472226"/>
              <a:gd name="connsiteY3" fmla="*/ 2026264 h 2026264"/>
              <a:gd name="connsiteX4" fmla="*/ 0 w 1472226"/>
              <a:gd name="connsiteY4" fmla="*/ 1758907 h 2026264"/>
              <a:gd name="connsiteX5" fmla="*/ 486532 w 1472226"/>
              <a:gd name="connsiteY5" fmla="*/ 1542822 h 2026264"/>
              <a:gd name="connsiteX6" fmla="*/ 58163 w 1472226"/>
              <a:gd name="connsiteY6" fmla="*/ 793161 h 2026264"/>
              <a:gd name="connsiteX7" fmla="*/ 533749 w 1472226"/>
              <a:gd name="connsiteY7" fmla="*/ 671867 h 2026264"/>
              <a:gd name="connsiteX8" fmla="*/ 271524 w 1472226"/>
              <a:gd name="connsiteY8" fmla="*/ 12260 h 2026264"/>
              <a:gd name="connsiteX0" fmla="*/ 271524 w 1472226"/>
              <a:gd name="connsiteY0" fmla="*/ 12260 h 2026264"/>
              <a:gd name="connsiteX1" fmla="*/ 1075325 w 1472226"/>
              <a:gd name="connsiteY1" fmla="*/ 1387721 h 2026264"/>
              <a:gd name="connsiteX2" fmla="*/ 1472226 w 1472226"/>
              <a:gd name="connsiteY2" fmla="*/ 1314794 h 2026264"/>
              <a:gd name="connsiteX3" fmla="*/ 1005331 w 1472226"/>
              <a:gd name="connsiteY3" fmla="*/ 2026264 h 2026264"/>
              <a:gd name="connsiteX4" fmla="*/ 0 w 1472226"/>
              <a:gd name="connsiteY4" fmla="*/ 1758907 h 2026264"/>
              <a:gd name="connsiteX5" fmla="*/ 486532 w 1472226"/>
              <a:gd name="connsiteY5" fmla="*/ 1542822 h 2026264"/>
              <a:gd name="connsiteX6" fmla="*/ 58163 w 1472226"/>
              <a:gd name="connsiteY6" fmla="*/ 793161 h 2026264"/>
              <a:gd name="connsiteX7" fmla="*/ 533749 w 1472226"/>
              <a:gd name="connsiteY7" fmla="*/ 671867 h 2026264"/>
              <a:gd name="connsiteX8" fmla="*/ 271524 w 1472226"/>
              <a:gd name="connsiteY8" fmla="*/ 12260 h 2026264"/>
              <a:gd name="connsiteX0" fmla="*/ 279616 w 1472226"/>
              <a:gd name="connsiteY0" fmla="*/ 12448 h 2014314"/>
              <a:gd name="connsiteX1" fmla="*/ 1075325 w 1472226"/>
              <a:gd name="connsiteY1" fmla="*/ 1375771 h 2014314"/>
              <a:gd name="connsiteX2" fmla="*/ 1472226 w 1472226"/>
              <a:gd name="connsiteY2" fmla="*/ 1302844 h 2014314"/>
              <a:gd name="connsiteX3" fmla="*/ 1005331 w 1472226"/>
              <a:gd name="connsiteY3" fmla="*/ 2014314 h 2014314"/>
              <a:gd name="connsiteX4" fmla="*/ 0 w 1472226"/>
              <a:gd name="connsiteY4" fmla="*/ 1746957 h 2014314"/>
              <a:gd name="connsiteX5" fmla="*/ 486532 w 1472226"/>
              <a:gd name="connsiteY5" fmla="*/ 1530872 h 2014314"/>
              <a:gd name="connsiteX6" fmla="*/ 58163 w 1472226"/>
              <a:gd name="connsiteY6" fmla="*/ 781211 h 2014314"/>
              <a:gd name="connsiteX7" fmla="*/ 533749 w 1472226"/>
              <a:gd name="connsiteY7" fmla="*/ 659917 h 2014314"/>
              <a:gd name="connsiteX8" fmla="*/ 279616 w 1472226"/>
              <a:gd name="connsiteY8" fmla="*/ 12448 h 2014314"/>
              <a:gd name="connsiteX0" fmla="*/ 279616 w 1472226"/>
              <a:gd name="connsiteY0" fmla="*/ 10938 h 2012804"/>
              <a:gd name="connsiteX1" fmla="*/ 1075325 w 1472226"/>
              <a:gd name="connsiteY1" fmla="*/ 1374261 h 2012804"/>
              <a:gd name="connsiteX2" fmla="*/ 1472226 w 1472226"/>
              <a:gd name="connsiteY2" fmla="*/ 1301334 h 2012804"/>
              <a:gd name="connsiteX3" fmla="*/ 1005331 w 1472226"/>
              <a:gd name="connsiteY3" fmla="*/ 2012804 h 2012804"/>
              <a:gd name="connsiteX4" fmla="*/ 0 w 1472226"/>
              <a:gd name="connsiteY4" fmla="*/ 1745447 h 2012804"/>
              <a:gd name="connsiteX5" fmla="*/ 486532 w 1472226"/>
              <a:gd name="connsiteY5" fmla="*/ 1529362 h 2012804"/>
              <a:gd name="connsiteX6" fmla="*/ 58163 w 1472226"/>
              <a:gd name="connsiteY6" fmla="*/ 779701 h 2012804"/>
              <a:gd name="connsiteX7" fmla="*/ 533749 w 1472226"/>
              <a:gd name="connsiteY7" fmla="*/ 658407 h 2012804"/>
              <a:gd name="connsiteX8" fmla="*/ 279616 w 1472226"/>
              <a:gd name="connsiteY8" fmla="*/ 10938 h 2012804"/>
              <a:gd name="connsiteX0" fmla="*/ 279616 w 1472226"/>
              <a:gd name="connsiteY0" fmla="*/ 10938 h 2012804"/>
              <a:gd name="connsiteX1" fmla="*/ 1075325 w 1472226"/>
              <a:gd name="connsiteY1" fmla="*/ 1374261 h 2012804"/>
              <a:gd name="connsiteX2" fmla="*/ 1472226 w 1472226"/>
              <a:gd name="connsiteY2" fmla="*/ 1301334 h 2012804"/>
              <a:gd name="connsiteX3" fmla="*/ 1005331 w 1472226"/>
              <a:gd name="connsiteY3" fmla="*/ 2012804 h 2012804"/>
              <a:gd name="connsiteX4" fmla="*/ 0 w 1472226"/>
              <a:gd name="connsiteY4" fmla="*/ 1745447 h 2012804"/>
              <a:gd name="connsiteX5" fmla="*/ 486532 w 1472226"/>
              <a:gd name="connsiteY5" fmla="*/ 1529362 h 2012804"/>
              <a:gd name="connsiteX6" fmla="*/ 58163 w 1472226"/>
              <a:gd name="connsiteY6" fmla="*/ 779701 h 2012804"/>
              <a:gd name="connsiteX7" fmla="*/ 533749 w 1472226"/>
              <a:gd name="connsiteY7" fmla="*/ 658407 h 2012804"/>
              <a:gd name="connsiteX8" fmla="*/ 279616 w 1472226"/>
              <a:gd name="connsiteY8" fmla="*/ 10938 h 201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226" h="2012804">
                <a:moveTo>
                  <a:pt x="279616" y="10938"/>
                </a:moveTo>
                <a:cubicBezTo>
                  <a:pt x="718031" y="10616"/>
                  <a:pt x="1155756" y="727719"/>
                  <a:pt x="1075325" y="1374261"/>
                </a:cubicBezTo>
                <a:lnTo>
                  <a:pt x="1472226" y="1301334"/>
                </a:lnTo>
                <a:lnTo>
                  <a:pt x="1005331" y="2012804"/>
                </a:lnTo>
                <a:lnTo>
                  <a:pt x="0" y="1745447"/>
                </a:lnTo>
                <a:lnTo>
                  <a:pt x="486532" y="1529362"/>
                </a:lnTo>
                <a:cubicBezTo>
                  <a:pt x="283136" y="1066285"/>
                  <a:pt x="195357" y="829471"/>
                  <a:pt x="58163" y="779701"/>
                </a:cubicBezTo>
                <a:cubicBezTo>
                  <a:pt x="159734" y="755564"/>
                  <a:pt x="405600" y="686604"/>
                  <a:pt x="533749" y="658407"/>
                </a:cubicBezTo>
                <a:cubicBezTo>
                  <a:pt x="521457" y="607156"/>
                  <a:pt x="170616" y="-95382"/>
                  <a:pt x="279616" y="10938"/>
                </a:cubicBezTo>
                <a:close/>
              </a:path>
            </a:pathLst>
          </a:custGeom>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sz="1200" dirty="0">
              <a:solidFill>
                <a:schemeClr val="bg1"/>
              </a:solidFill>
            </a:endParaRPr>
          </a:p>
        </p:txBody>
      </p:sp>
      <p:sp>
        <p:nvSpPr>
          <p:cNvPr id="49" name="Chevron 48"/>
          <p:cNvSpPr/>
          <p:nvPr/>
        </p:nvSpPr>
        <p:spPr>
          <a:xfrm>
            <a:off x="2581950" y="1817466"/>
            <a:ext cx="1358328" cy="962081"/>
          </a:xfrm>
          <a:custGeom>
            <a:avLst/>
            <a:gdLst>
              <a:gd name="connsiteX0" fmla="*/ 0 w 1454727"/>
              <a:gd name="connsiteY0" fmla="*/ 0 h 706582"/>
              <a:gd name="connsiteX1" fmla="*/ 1101436 w 1454727"/>
              <a:gd name="connsiteY1" fmla="*/ 0 h 706582"/>
              <a:gd name="connsiteX2" fmla="*/ 1454727 w 1454727"/>
              <a:gd name="connsiteY2" fmla="*/ 353291 h 706582"/>
              <a:gd name="connsiteX3" fmla="*/ 1101436 w 1454727"/>
              <a:gd name="connsiteY3" fmla="*/ 706582 h 706582"/>
              <a:gd name="connsiteX4" fmla="*/ 0 w 1454727"/>
              <a:gd name="connsiteY4" fmla="*/ 706582 h 706582"/>
              <a:gd name="connsiteX5" fmla="*/ 353291 w 1454727"/>
              <a:gd name="connsiteY5" fmla="*/ 353291 h 706582"/>
              <a:gd name="connsiteX6" fmla="*/ 0 w 1454727"/>
              <a:gd name="connsiteY6" fmla="*/ 0 h 706582"/>
              <a:gd name="connsiteX0" fmla="*/ 0 w 1454727"/>
              <a:gd name="connsiteY0" fmla="*/ 0 h 955964"/>
              <a:gd name="connsiteX1" fmla="*/ 1101436 w 1454727"/>
              <a:gd name="connsiteY1" fmla="*/ 0 h 955964"/>
              <a:gd name="connsiteX2" fmla="*/ 1454727 w 1454727"/>
              <a:gd name="connsiteY2" fmla="*/ 353291 h 955964"/>
              <a:gd name="connsiteX3" fmla="*/ 862445 w 1454727"/>
              <a:gd name="connsiteY3" fmla="*/ 955964 h 955964"/>
              <a:gd name="connsiteX4" fmla="*/ 0 w 1454727"/>
              <a:gd name="connsiteY4" fmla="*/ 706582 h 955964"/>
              <a:gd name="connsiteX5" fmla="*/ 353291 w 1454727"/>
              <a:gd name="connsiteY5" fmla="*/ 353291 h 955964"/>
              <a:gd name="connsiteX6" fmla="*/ 0 w 1454727"/>
              <a:gd name="connsiteY6" fmla="*/ 0 h 955964"/>
              <a:gd name="connsiteX0" fmla="*/ 0 w 1371600"/>
              <a:gd name="connsiteY0" fmla="*/ 0 h 955964"/>
              <a:gd name="connsiteX1" fmla="*/ 1101436 w 1371600"/>
              <a:gd name="connsiteY1" fmla="*/ 0 h 955964"/>
              <a:gd name="connsiteX2" fmla="*/ 1371600 w 1371600"/>
              <a:gd name="connsiteY2" fmla="*/ 831273 h 955964"/>
              <a:gd name="connsiteX3" fmla="*/ 862445 w 1371600"/>
              <a:gd name="connsiteY3" fmla="*/ 955964 h 955964"/>
              <a:gd name="connsiteX4" fmla="*/ 0 w 1371600"/>
              <a:gd name="connsiteY4" fmla="*/ 706582 h 955964"/>
              <a:gd name="connsiteX5" fmla="*/ 353291 w 1371600"/>
              <a:gd name="connsiteY5" fmla="*/ 353291 h 955964"/>
              <a:gd name="connsiteX6" fmla="*/ 0 w 1371600"/>
              <a:gd name="connsiteY6" fmla="*/ 0 h 955964"/>
              <a:gd name="connsiteX0" fmla="*/ 0 w 1371600"/>
              <a:gd name="connsiteY0" fmla="*/ 0 h 955964"/>
              <a:gd name="connsiteX1" fmla="*/ 1070264 w 1371600"/>
              <a:gd name="connsiteY1" fmla="*/ 187036 h 955964"/>
              <a:gd name="connsiteX2" fmla="*/ 1371600 w 1371600"/>
              <a:gd name="connsiteY2" fmla="*/ 831273 h 955964"/>
              <a:gd name="connsiteX3" fmla="*/ 862445 w 1371600"/>
              <a:gd name="connsiteY3" fmla="*/ 955964 h 955964"/>
              <a:gd name="connsiteX4" fmla="*/ 0 w 1371600"/>
              <a:gd name="connsiteY4" fmla="*/ 706582 h 955964"/>
              <a:gd name="connsiteX5" fmla="*/ 353291 w 1371600"/>
              <a:gd name="connsiteY5" fmla="*/ 353291 h 955964"/>
              <a:gd name="connsiteX6" fmla="*/ 0 w 1371600"/>
              <a:gd name="connsiteY6" fmla="*/ 0 h 955964"/>
              <a:gd name="connsiteX0" fmla="*/ 0 w 1371600"/>
              <a:gd name="connsiteY0" fmla="*/ 0 h 955964"/>
              <a:gd name="connsiteX1" fmla="*/ 1070264 w 1371600"/>
              <a:gd name="connsiteY1" fmla="*/ 187036 h 955964"/>
              <a:gd name="connsiteX2" fmla="*/ 1371600 w 1371600"/>
              <a:gd name="connsiteY2" fmla="*/ 831273 h 955964"/>
              <a:gd name="connsiteX3" fmla="*/ 862445 w 1371600"/>
              <a:gd name="connsiteY3" fmla="*/ 955964 h 955964"/>
              <a:gd name="connsiteX4" fmla="*/ 23443 w 1371600"/>
              <a:gd name="connsiteY4" fmla="*/ 714398 h 955964"/>
              <a:gd name="connsiteX5" fmla="*/ 353291 w 1371600"/>
              <a:gd name="connsiteY5" fmla="*/ 353291 h 955964"/>
              <a:gd name="connsiteX6" fmla="*/ 0 w 1371600"/>
              <a:gd name="connsiteY6" fmla="*/ 0 h 955964"/>
              <a:gd name="connsiteX0" fmla="*/ 0 w 1371600"/>
              <a:gd name="connsiteY0" fmla="*/ 0 h 955964"/>
              <a:gd name="connsiteX1" fmla="*/ 1070264 w 1371600"/>
              <a:gd name="connsiteY1" fmla="*/ 187036 h 955964"/>
              <a:gd name="connsiteX2" fmla="*/ 1371600 w 1371600"/>
              <a:gd name="connsiteY2" fmla="*/ 831273 h 955964"/>
              <a:gd name="connsiteX3" fmla="*/ 862445 w 1371600"/>
              <a:gd name="connsiteY3" fmla="*/ 955964 h 955964"/>
              <a:gd name="connsiteX4" fmla="*/ 7814 w 1371600"/>
              <a:gd name="connsiteY4" fmla="*/ 706583 h 955964"/>
              <a:gd name="connsiteX5" fmla="*/ 353291 w 1371600"/>
              <a:gd name="connsiteY5" fmla="*/ 353291 h 955964"/>
              <a:gd name="connsiteX6" fmla="*/ 0 w 1371600"/>
              <a:gd name="connsiteY6" fmla="*/ 0 h 955964"/>
              <a:gd name="connsiteX0" fmla="*/ 0 w 1358155"/>
              <a:gd name="connsiteY0" fmla="*/ 0 h 955964"/>
              <a:gd name="connsiteX1" fmla="*/ 1070264 w 1358155"/>
              <a:gd name="connsiteY1" fmla="*/ 187036 h 955964"/>
              <a:gd name="connsiteX2" fmla="*/ 1358155 w 1358155"/>
              <a:gd name="connsiteY2" fmla="*/ 841359 h 955964"/>
              <a:gd name="connsiteX3" fmla="*/ 862445 w 1358155"/>
              <a:gd name="connsiteY3" fmla="*/ 955964 h 955964"/>
              <a:gd name="connsiteX4" fmla="*/ 7814 w 1358155"/>
              <a:gd name="connsiteY4" fmla="*/ 706583 h 955964"/>
              <a:gd name="connsiteX5" fmla="*/ 353291 w 1358155"/>
              <a:gd name="connsiteY5" fmla="*/ 353291 h 955964"/>
              <a:gd name="connsiteX6" fmla="*/ 0 w 1358155"/>
              <a:gd name="connsiteY6" fmla="*/ 0 h 955964"/>
              <a:gd name="connsiteX0" fmla="*/ 0 w 1358155"/>
              <a:gd name="connsiteY0" fmla="*/ 0 h 955964"/>
              <a:gd name="connsiteX1" fmla="*/ 1066902 w 1358155"/>
              <a:gd name="connsiteY1" fmla="*/ 193760 h 955964"/>
              <a:gd name="connsiteX2" fmla="*/ 1358155 w 1358155"/>
              <a:gd name="connsiteY2" fmla="*/ 841359 h 955964"/>
              <a:gd name="connsiteX3" fmla="*/ 862445 w 1358155"/>
              <a:gd name="connsiteY3" fmla="*/ 955964 h 955964"/>
              <a:gd name="connsiteX4" fmla="*/ 7814 w 1358155"/>
              <a:gd name="connsiteY4" fmla="*/ 706583 h 955964"/>
              <a:gd name="connsiteX5" fmla="*/ 353291 w 1358155"/>
              <a:gd name="connsiteY5" fmla="*/ 353291 h 955964"/>
              <a:gd name="connsiteX6" fmla="*/ 0 w 1358155"/>
              <a:gd name="connsiteY6" fmla="*/ 0 h 955964"/>
              <a:gd name="connsiteX0" fmla="*/ 0 w 1358155"/>
              <a:gd name="connsiteY0" fmla="*/ 0 h 955964"/>
              <a:gd name="connsiteX1" fmla="*/ 1066902 w 1358155"/>
              <a:gd name="connsiteY1" fmla="*/ 193760 h 955964"/>
              <a:gd name="connsiteX2" fmla="*/ 1358155 w 1358155"/>
              <a:gd name="connsiteY2" fmla="*/ 841359 h 955964"/>
              <a:gd name="connsiteX3" fmla="*/ 862445 w 1358155"/>
              <a:gd name="connsiteY3" fmla="*/ 955964 h 955964"/>
              <a:gd name="connsiteX4" fmla="*/ 288960 w 1358155"/>
              <a:gd name="connsiteY4" fmla="*/ 754285 h 955964"/>
              <a:gd name="connsiteX5" fmla="*/ 7814 w 1358155"/>
              <a:gd name="connsiteY5" fmla="*/ 706583 h 955964"/>
              <a:gd name="connsiteX6" fmla="*/ 353291 w 1358155"/>
              <a:gd name="connsiteY6" fmla="*/ 353291 h 955964"/>
              <a:gd name="connsiteX7" fmla="*/ 0 w 1358155"/>
              <a:gd name="connsiteY7" fmla="*/ 0 h 955964"/>
              <a:gd name="connsiteX0" fmla="*/ 0 w 1358155"/>
              <a:gd name="connsiteY0" fmla="*/ 0 h 956262"/>
              <a:gd name="connsiteX1" fmla="*/ 1066902 w 1358155"/>
              <a:gd name="connsiteY1" fmla="*/ 193760 h 956262"/>
              <a:gd name="connsiteX2" fmla="*/ 1358155 w 1358155"/>
              <a:gd name="connsiteY2" fmla="*/ 841359 h 956262"/>
              <a:gd name="connsiteX3" fmla="*/ 862445 w 1358155"/>
              <a:gd name="connsiteY3" fmla="*/ 955964 h 956262"/>
              <a:gd name="connsiteX4" fmla="*/ 631817 w 1358155"/>
              <a:gd name="connsiteY4" fmla="*/ 851776 h 956262"/>
              <a:gd name="connsiteX5" fmla="*/ 288960 w 1358155"/>
              <a:gd name="connsiteY5" fmla="*/ 754285 h 956262"/>
              <a:gd name="connsiteX6" fmla="*/ 7814 w 1358155"/>
              <a:gd name="connsiteY6" fmla="*/ 706583 h 956262"/>
              <a:gd name="connsiteX7" fmla="*/ 353291 w 1358155"/>
              <a:gd name="connsiteY7" fmla="*/ 353291 h 956262"/>
              <a:gd name="connsiteX8" fmla="*/ 0 w 1358155"/>
              <a:gd name="connsiteY8" fmla="*/ 0 h 956262"/>
              <a:gd name="connsiteX0" fmla="*/ 0 w 1358155"/>
              <a:gd name="connsiteY0" fmla="*/ 0 h 959243"/>
              <a:gd name="connsiteX1" fmla="*/ 1066902 w 1358155"/>
              <a:gd name="connsiteY1" fmla="*/ 193760 h 959243"/>
              <a:gd name="connsiteX2" fmla="*/ 1358155 w 1358155"/>
              <a:gd name="connsiteY2" fmla="*/ 841359 h 959243"/>
              <a:gd name="connsiteX3" fmla="*/ 862445 w 1358155"/>
              <a:gd name="connsiteY3" fmla="*/ 955964 h 959243"/>
              <a:gd name="connsiteX4" fmla="*/ 809968 w 1358155"/>
              <a:gd name="connsiteY4" fmla="*/ 912288 h 959243"/>
              <a:gd name="connsiteX5" fmla="*/ 631817 w 1358155"/>
              <a:gd name="connsiteY5" fmla="*/ 851776 h 959243"/>
              <a:gd name="connsiteX6" fmla="*/ 288960 w 1358155"/>
              <a:gd name="connsiteY6" fmla="*/ 754285 h 959243"/>
              <a:gd name="connsiteX7" fmla="*/ 7814 w 1358155"/>
              <a:gd name="connsiteY7" fmla="*/ 706583 h 959243"/>
              <a:gd name="connsiteX8" fmla="*/ 353291 w 1358155"/>
              <a:gd name="connsiteY8" fmla="*/ 353291 h 959243"/>
              <a:gd name="connsiteX9" fmla="*/ 0 w 1358155"/>
              <a:gd name="connsiteY9" fmla="*/ 0 h 959243"/>
              <a:gd name="connsiteX0" fmla="*/ 0 w 1358155"/>
              <a:gd name="connsiteY0" fmla="*/ 0 h 949905"/>
              <a:gd name="connsiteX1" fmla="*/ 1066902 w 1358155"/>
              <a:gd name="connsiteY1" fmla="*/ 193760 h 949905"/>
              <a:gd name="connsiteX2" fmla="*/ 1358155 w 1358155"/>
              <a:gd name="connsiteY2" fmla="*/ 841359 h 949905"/>
              <a:gd name="connsiteX3" fmla="*/ 956563 w 1358155"/>
              <a:gd name="connsiteY3" fmla="*/ 945879 h 949905"/>
              <a:gd name="connsiteX4" fmla="*/ 809968 w 1358155"/>
              <a:gd name="connsiteY4" fmla="*/ 912288 h 949905"/>
              <a:gd name="connsiteX5" fmla="*/ 631817 w 1358155"/>
              <a:gd name="connsiteY5" fmla="*/ 851776 h 949905"/>
              <a:gd name="connsiteX6" fmla="*/ 288960 w 1358155"/>
              <a:gd name="connsiteY6" fmla="*/ 754285 h 949905"/>
              <a:gd name="connsiteX7" fmla="*/ 7814 w 1358155"/>
              <a:gd name="connsiteY7" fmla="*/ 706583 h 949905"/>
              <a:gd name="connsiteX8" fmla="*/ 353291 w 1358155"/>
              <a:gd name="connsiteY8" fmla="*/ 353291 h 949905"/>
              <a:gd name="connsiteX9" fmla="*/ 0 w 1358155"/>
              <a:gd name="connsiteY9" fmla="*/ 0 h 949905"/>
              <a:gd name="connsiteX0" fmla="*/ 0 w 1358155"/>
              <a:gd name="connsiteY0" fmla="*/ 0 h 955200"/>
              <a:gd name="connsiteX1" fmla="*/ 1066902 w 1358155"/>
              <a:gd name="connsiteY1" fmla="*/ 193760 h 955200"/>
              <a:gd name="connsiteX2" fmla="*/ 1358155 w 1358155"/>
              <a:gd name="connsiteY2" fmla="*/ 841359 h 955200"/>
              <a:gd name="connsiteX3" fmla="*/ 956563 w 1358155"/>
              <a:gd name="connsiteY3" fmla="*/ 945879 h 955200"/>
              <a:gd name="connsiteX4" fmla="*/ 809968 w 1358155"/>
              <a:gd name="connsiteY4" fmla="*/ 912288 h 955200"/>
              <a:gd name="connsiteX5" fmla="*/ 631817 w 1358155"/>
              <a:gd name="connsiteY5" fmla="*/ 851776 h 955200"/>
              <a:gd name="connsiteX6" fmla="*/ 288960 w 1358155"/>
              <a:gd name="connsiteY6" fmla="*/ 754285 h 955200"/>
              <a:gd name="connsiteX7" fmla="*/ 7814 w 1358155"/>
              <a:gd name="connsiteY7" fmla="*/ 706583 h 955200"/>
              <a:gd name="connsiteX8" fmla="*/ 353291 w 1358155"/>
              <a:gd name="connsiteY8" fmla="*/ 353291 h 955200"/>
              <a:gd name="connsiteX9" fmla="*/ 0 w 1358155"/>
              <a:gd name="connsiteY9" fmla="*/ 0 h 955200"/>
              <a:gd name="connsiteX0" fmla="*/ 0 w 1358155"/>
              <a:gd name="connsiteY0" fmla="*/ 0 h 955200"/>
              <a:gd name="connsiteX1" fmla="*/ 1066902 w 1358155"/>
              <a:gd name="connsiteY1" fmla="*/ 193760 h 955200"/>
              <a:gd name="connsiteX2" fmla="*/ 1358155 w 1358155"/>
              <a:gd name="connsiteY2" fmla="*/ 841359 h 955200"/>
              <a:gd name="connsiteX3" fmla="*/ 956563 w 1358155"/>
              <a:gd name="connsiteY3" fmla="*/ 945879 h 955200"/>
              <a:gd name="connsiteX4" fmla="*/ 809968 w 1358155"/>
              <a:gd name="connsiteY4" fmla="*/ 912288 h 955200"/>
              <a:gd name="connsiteX5" fmla="*/ 631817 w 1358155"/>
              <a:gd name="connsiteY5" fmla="*/ 851776 h 955200"/>
              <a:gd name="connsiteX6" fmla="*/ 480557 w 1358155"/>
              <a:gd name="connsiteY6" fmla="*/ 791263 h 955200"/>
              <a:gd name="connsiteX7" fmla="*/ 288960 w 1358155"/>
              <a:gd name="connsiteY7" fmla="*/ 754285 h 955200"/>
              <a:gd name="connsiteX8" fmla="*/ 7814 w 1358155"/>
              <a:gd name="connsiteY8" fmla="*/ 706583 h 955200"/>
              <a:gd name="connsiteX9" fmla="*/ 353291 w 1358155"/>
              <a:gd name="connsiteY9" fmla="*/ 353291 h 955200"/>
              <a:gd name="connsiteX10" fmla="*/ 0 w 1358155"/>
              <a:gd name="connsiteY10" fmla="*/ 0 h 955200"/>
              <a:gd name="connsiteX0" fmla="*/ 0 w 1358155"/>
              <a:gd name="connsiteY0" fmla="*/ 0 h 955200"/>
              <a:gd name="connsiteX1" fmla="*/ 1066902 w 1358155"/>
              <a:gd name="connsiteY1" fmla="*/ 193760 h 955200"/>
              <a:gd name="connsiteX2" fmla="*/ 1358155 w 1358155"/>
              <a:gd name="connsiteY2" fmla="*/ 841359 h 955200"/>
              <a:gd name="connsiteX3" fmla="*/ 956563 w 1358155"/>
              <a:gd name="connsiteY3" fmla="*/ 945879 h 955200"/>
              <a:gd name="connsiteX4" fmla="*/ 809968 w 1358155"/>
              <a:gd name="connsiteY4" fmla="*/ 912288 h 955200"/>
              <a:gd name="connsiteX5" fmla="*/ 658708 w 1358155"/>
              <a:gd name="connsiteY5" fmla="*/ 851776 h 955200"/>
              <a:gd name="connsiteX6" fmla="*/ 480557 w 1358155"/>
              <a:gd name="connsiteY6" fmla="*/ 791263 h 955200"/>
              <a:gd name="connsiteX7" fmla="*/ 288960 w 1358155"/>
              <a:gd name="connsiteY7" fmla="*/ 754285 h 955200"/>
              <a:gd name="connsiteX8" fmla="*/ 7814 w 1358155"/>
              <a:gd name="connsiteY8" fmla="*/ 706583 h 955200"/>
              <a:gd name="connsiteX9" fmla="*/ 353291 w 1358155"/>
              <a:gd name="connsiteY9" fmla="*/ 353291 h 955200"/>
              <a:gd name="connsiteX10" fmla="*/ 0 w 1358155"/>
              <a:gd name="connsiteY10" fmla="*/ 0 h 955200"/>
              <a:gd name="connsiteX0" fmla="*/ 0 w 1358155"/>
              <a:gd name="connsiteY0" fmla="*/ 0 h 955200"/>
              <a:gd name="connsiteX1" fmla="*/ 1066902 w 1358155"/>
              <a:gd name="connsiteY1" fmla="*/ 193760 h 955200"/>
              <a:gd name="connsiteX2" fmla="*/ 1358155 w 1358155"/>
              <a:gd name="connsiteY2" fmla="*/ 841359 h 955200"/>
              <a:gd name="connsiteX3" fmla="*/ 956563 w 1358155"/>
              <a:gd name="connsiteY3" fmla="*/ 945879 h 955200"/>
              <a:gd name="connsiteX4" fmla="*/ 809968 w 1358155"/>
              <a:gd name="connsiteY4" fmla="*/ 912288 h 955200"/>
              <a:gd name="connsiteX5" fmla="*/ 658708 w 1358155"/>
              <a:gd name="connsiteY5" fmla="*/ 851776 h 955200"/>
              <a:gd name="connsiteX6" fmla="*/ 480557 w 1358155"/>
              <a:gd name="connsiteY6" fmla="*/ 791263 h 955200"/>
              <a:gd name="connsiteX7" fmla="*/ 288960 w 1358155"/>
              <a:gd name="connsiteY7" fmla="*/ 754285 h 955200"/>
              <a:gd name="connsiteX8" fmla="*/ 7814 w 1358155"/>
              <a:gd name="connsiteY8" fmla="*/ 706583 h 955200"/>
              <a:gd name="connsiteX9" fmla="*/ 353291 w 1358155"/>
              <a:gd name="connsiteY9" fmla="*/ 353291 h 955200"/>
              <a:gd name="connsiteX10" fmla="*/ 0 w 1358155"/>
              <a:gd name="connsiteY10" fmla="*/ 0 h 955200"/>
              <a:gd name="connsiteX0" fmla="*/ 0 w 1358155"/>
              <a:gd name="connsiteY0" fmla="*/ 0 h 955200"/>
              <a:gd name="connsiteX1" fmla="*/ 1066902 w 1358155"/>
              <a:gd name="connsiteY1" fmla="*/ 193760 h 955200"/>
              <a:gd name="connsiteX2" fmla="*/ 1358155 w 1358155"/>
              <a:gd name="connsiteY2" fmla="*/ 841359 h 955200"/>
              <a:gd name="connsiteX3" fmla="*/ 956563 w 1358155"/>
              <a:gd name="connsiteY3" fmla="*/ 945879 h 955200"/>
              <a:gd name="connsiteX4" fmla="*/ 809968 w 1358155"/>
              <a:gd name="connsiteY4" fmla="*/ 912288 h 955200"/>
              <a:gd name="connsiteX5" fmla="*/ 658708 w 1358155"/>
              <a:gd name="connsiteY5" fmla="*/ 851776 h 955200"/>
              <a:gd name="connsiteX6" fmla="*/ 480557 w 1358155"/>
              <a:gd name="connsiteY6" fmla="*/ 791263 h 955200"/>
              <a:gd name="connsiteX7" fmla="*/ 288960 w 1358155"/>
              <a:gd name="connsiteY7" fmla="*/ 754285 h 955200"/>
              <a:gd name="connsiteX8" fmla="*/ 7814 w 1358155"/>
              <a:gd name="connsiteY8" fmla="*/ 706583 h 955200"/>
              <a:gd name="connsiteX9" fmla="*/ 353291 w 1358155"/>
              <a:gd name="connsiteY9" fmla="*/ 353291 h 955200"/>
              <a:gd name="connsiteX10" fmla="*/ 0 w 1358155"/>
              <a:gd name="connsiteY10" fmla="*/ 0 h 955200"/>
              <a:gd name="connsiteX0" fmla="*/ 0 w 1358155"/>
              <a:gd name="connsiteY0" fmla="*/ 0 h 962081"/>
              <a:gd name="connsiteX1" fmla="*/ 1066902 w 1358155"/>
              <a:gd name="connsiteY1" fmla="*/ 193760 h 962081"/>
              <a:gd name="connsiteX2" fmla="*/ 1358155 w 1358155"/>
              <a:gd name="connsiteY2" fmla="*/ 841359 h 962081"/>
              <a:gd name="connsiteX3" fmla="*/ 956563 w 1358155"/>
              <a:gd name="connsiteY3" fmla="*/ 945879 h 962081"/>
              <a:gd name="connsiteX4" fmla="*/ 857027 w 1358155"/>
              <a:gd name="connsiteY4" fmla="*/ 942544 h 962081"/>
              <a:gd name="connsiteX5" fmla="*/ 658708 w 1358155"/>
              <a:gd name="connsiteY5" fmla="*/ 851776 h 962081"/>
              <a:gd name="connsiteX6" fmla="*/ 480557 w 1358155"/>
              <a:gd name="connsiteY6" fmla="*/ 791263 h 962081"/>
              <a:gd name="connsiteX7" fmla="*/ 288960 w 1358155"/>
              <a:gd name="connsiteY7" fmla="*/ 754285 h 962081"/>
              <a:gd name="connsiteX8" fmla="*/ 7814 w 1358155"/>
              <a:gd name="connsiteY8" fmla="*/ 706583 h 962081"/>
              <a:gd name="connsiteX9" fmla="*/ 353291 w 1358155"/>
              <a:gd name="connsiteY9" fmla="*/ 353291 h 962081"/>
              <a:gd name="connsiteX10" fmla="*/ 0 w 1358155"/>
              <a:gd name="connsiteY10" fmla="*/ 0 h 962081"/>
              <a:gd name="connsiteX0" fmla="*/ 0 w 1358155"/>
              <a:gd name="connsiteY0" fmla="*/ 0 h 962081"/>
              <a:gd name="connsiteX1" fmla="*/ 300442 w 1358155"/>
              <a:gd name="connsiteY1" fmla="*/ 37675 h 962081"/>
              <a:gd name="connsiteX2" fmla="*/ 1066902 w 1358155"/>
              <a:gd name="connsiteY2" fmla="*/ 193760 h 962081"/>
              <a:gd name="connsiteX3" fmla="*/ 1358155 w 1358155"/>
              <a:gd name="connsiteY3" fmla="*/ 841359 h 962081"/>
              <a:gd name="connsiteX4" fmla="*/ 956563 w 1358155"/>
              <a:gd name="connsiteY4" fmla="*/ 945879 h 962081"/>
              <a:gd name="connsiteX5" fmla="*/ 857027 w 1358155"/>
              <a:gd name="connsiteY5" fmla="*/ 942544 h 962081"/>
              <a:gd name="connsiteX6" fmla="*/ 658708 w 1358155"/>
              <a:gd name="connsiteY6" fmla="*/ 851776 h 962081"/>
              <a:gd name="connsiteX7" fmla="*/ 480557 w 1358155"/>
              <a:gd name="connsiteY7" fmla="*/ 791263 h 962081"/>
              <a:gd name="connsiteX8" fmla="*/ 288960 w 1358155"/>
              <a:gd name="connsiteY8" fmla="*/ 754285 h 962081"/>
              <a:gd name="connsiteX9" fmla="*/ 7814 w 1358155"/>
              <a:gd name="connsiteY9" fmla="*/ 706583 h 962081"/>
              <a:gd name="connsiteX10" fmla="*/ 353291 w 1358155"/>
              <a:gd name="connsiteY10" fmla="*/ 353291 h 962081"/>
              <a:gd name="connsiteX11" fmla="*/ 0 w 1358155"/>
              <a:gd name="connsiteY11" fmla="*/ 0 h 962081"/>
              <a:gd name="connsiteX0" fmla="*/ 0 w 1358155"/>
              <a:gd name="connsiteY0" fmla="*/ 0 h 962081"/>
              <a:gd name="connsiteX1" fmla="*/ 300442 w 1358155"/>
              <a:gd name="connsiteY1" fmla="*/ 37675 h 962081"/>
              <a:gd name="connsiteX2" fmla="*/ 590153 w 1358155"/>
              <a:gd name="connsiteY2" fmla="*/ 79067 h 962081"/>
              <a:gd name="connsiteX3" fmla="*/ 1066902 w 1358155"/>
              <a:gd name="connsiteY3" fmla="*/ 193760 h 962081"/>
              <a:gd name="connsiteX4" fmla="*/ 1358155 w 1358155"/>
              <a:gd name="connsiteY4" fmla="*/ 841359 h 962081"/>
              <a:gd name="connsiteX5" fmla="*/ 956563 w 1358155"/>
              <a:gd name="connsiteY5" fmla="*/ 945879 h 962081"/>
              <a:gd name="connsiteX6" fmla="*/ 857027 w 1358155"/>
              <a:gd name="connsiteY6" fmla="*/ 942544 h 962081"/>
              <a:gd name="connsiteX7" fmla="*/ 658708 w 1358155"/>
              <a:gd name="connsiteY7" fmla="*/ 851776 h 962081"/>
              <a:gd name="connsiteX8" fmla="*/ 480557 w 1358155"/>
              <a:gd name="connsiteY8" fmla="*/ 791263 h 962081"/>
              <a:gd name="connsiteX9" fmla="*/ 288960 w 1358155"/>
              <a:gd name="connsiteY9" fmla="*/ 754285 h 962081"/>
              <a:gd name="connsiteX10" fmla="*/ 7814 w 1358155"/>
              <a:gd name="connsiteY10" fmla="*/ 706583 h 962081"/>
              <a:gd name="connsiteX11" fmla="*/ 353291 w 1358155"/>
              <a:gd name="connsiteY11" fmla="*/ 353291 h 962081"/>
              <a:gd name="connsiteX12" fmla="*/ 0 w 1358155"/>
              <a:gd name="connsiteY12"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79067 h 962081"/>
              <a:gd name="connsiteX4" fmla="*/ 1066902 w 1358155"/>
              <a:gd name="connsiteY4" fmla="*/ 193760 h 962081"/>
              <a:gd name="connsiteX5" fmla="*/ 1358155 w 1358155"/>
              <a:gd name="connsiteY5" fmla="*/ 841359 h 962081"/>
              <a:gd name="connsiteX6" fmla="*/ 956563 w 1358155"/>
              <a:gd name="connsiteY6" fmla="*/ 945879 h 962081"/>
              <a:gd name="connsiteX7" fmla="*/ 857027 w 1358155"/>
              <a:gd name="connsiteY7" fmla="*/ 942544 h 962081"/>
              <a:gd name="connsiteX8" fmla="*/ 658708 w 1358155"/>
              <a:gd name="connsiteY8" fmla="*/ 851776 h 962081"/>
              <a:gd name="connsiteX9" fmla="*/ 480557 w 1358155"/>
              <a:gd name="connsiteY9" fmla="*/ 791263 h 962081"/>
              <a:gd name="connsiteX10" fmla="*/ 288960 w 1358155"/>
              <a:gd name="connsiteY10" fmla="*/ 754285 h 962081"/>
              <a:gd name="connsiteX11" fmla="*/ 7814 w 1358155"/>
              <a:gd name="connsiteY11" fmla="*/ 706583 h 962081"/>
              <a:gd name="connsiteX12" fmla="*/ 353291 w 1358155"/>
              <a:gd name="connsiteY12" fmla="*/ 353291 h 962081"/>
              <a:gd name="connsiteX13" fmla="*/ 0 w 1358155"/>
              <a:gd name="connsiteY13"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79067 h 962081"/>
              <a:gd name="connsiteX4" fmla="*/ 744414 w 1358155"/>
              <a:gd name="connsiteY4" fmla="*/ 101645 h 962081"/>
              <a:gd name="connsiteX5" fmla="*/ 1066902 w 1358155"/>
              <a:gd name="connsiteY5" fmla="*/ 193760 h 962081"/>
              <a:gd name="connsiteX6" fmla="*/ 1358155 w 1358155"/>
              <a:gd name="connsiteY6" fmla="*/ 841359 h 962081"/>
              <a:gd name="connsiteX7" fmla="*/ 956563 w 1358155"/>
              <a:gd name="connsiteY7" fmla="*/ 945879 h 962081"/>
              <a:gd name="connsiteX8" fmla="*/ 857027 w 1358155"/>
              <a:gd name="connsiteY8" fmla="*/ 942544 h 962081"/>
              <a:gd name="connsiteX9" fmla="*/ 658708 w 1358155"/>
              <a:gd name="connsiteY9" fmla="*/ 851776 h 962081"/>
              <a:gd name="connsiteX10" fmla="*/ 480557 w 1358155"/>
              <a:gd name="connsiteY10" fmla="*/ 791263 h 962081"/>
              <a:gd name="connsiteX11" fmla="*/ 288960 w 1358155"/>
              <a:gd name="connsiteY11" fmla="*/ 754285 h 962081"/>
              <a:gd name="connsiteX12" fmla="*/ 7814 w 1358155"/>
              <a:gd name="connsiteY12" fmla="*/ 706583 h 962081"/>
              <a:gd name="connsiteX13" fmla="*/ 353291 w 1358155"/>
              <a:gd name="connsiteY13" fmla="*/ 353291 h 962081"/>
              <a:gd name="connsiteX14" fmla="*/ 0 w 1358155"/>
              <a:gd name="connsiteY14"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79067 h 962081"/>
              <a:gd name="connsiteX4" fmla="*/ 744414 w 1358155"/>
              <a:gd name="connsiteY4" fmla="*/ 101645 h 962081"/>
              <a:gd name="connsiteX5" fmla="*/ 932538 w 1358155"/>
              <a:gd name="connsiteY5" fmla="*/ 139275 h 962081"/>
              <a:gd name="connsiteX6" fmla="*/ 1066902 w 1358155"/>
              <a:gd name="connsiteY6" fmla="*/ 193760 h 962081"/>
              <a:gd name="connsiteX7" fmla="*/ 1358155 w 1358155"/>
              <a:gd name="connsiteY7" fmla="*/ 841359 h 962081"/>
              <a:gd name="connsiteX8" fmla="*/ 956563 w 1358155"/>
              <a:gd name="connsiteY8" fmla="*/ 945879 h 962081"/>
              <a:gd name="connsiteX9" fmla="*/ 857027 w 1358155"/>
              <a:gd name="connsiteY9" fmla="*/ 942544 h 962081"/>
              <a:gd name="connsiteX10" fmla="*/ 658708 w 1358155"/>
              <a:gd name="connsiteY10" fmla="*/ 851776 h 962081"/>
              <a:gd name="connsiteX11" fmla="*/ 480557 w 1358155"/>
              <a:gd name="connsiteY11" fmla="*/ 791263 h 962081"/>
              <a:gd name="connsiteX12" fmla="*/ 288960 w 1358155"/>
              <a:gd name="connsiteY12" fmla="*/ 754285 h 962081"/>
              <a:gd name="connsiteX13" fmla="*/ 7814 w 1358155"/>
              <a:gd name="connsiteY13" fmla="*/ 706583 h 962081"/>
              <a:gd name="connsiteX14" fmla="*/ 353291 w 1358155"/>
              <a:gd name="connsiteY14" fmla="*/ 353291 h 962081"/>
              <a:gd name="connsiteX15" fmla="*/ 0 w 1358155"/>
              <a:gd name="connsiteY15"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79067 h 962081"/>
              <a:gd name="connsiteX4" fmla="*/ 650352 w 1358155"/>
              <a:gd name="connsiteY4" fmla="*/ 86593 h 962081"/>
              <a:gd name="connsiteX5" fmla="*/ 744414 w 1358155"/>
              <a:gd name="connsiteY5" fmla="*/ 101645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64016 h 962081"/>
              <a:gd name="connsiteX4" fmla="*/ 650352 w 1358155"/>
              <a:gd name="connsiteY4" fmla="*/ 86593 h 962081"/>
              <a:gd name="connsiteX5" fmla="*/ 744414 w 1358155"/>
              <a:gd name="connsiteY5" fmla="*/ 101645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64016 h 962081"/>
              <a:gd name="connsiteX4" fmla="*/ 669165 w 1358155"/>
              <a:gd name="connsiteY4" fmla="*/ 75304 h 962081"/>
              <a:gd name="connsiteX5" fmla="*/ 744414 w 1358155"/>
              <a:gd name="connsiteY5" fmla="*/ 101645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64016 h 962081"/>
              <a:gd name="connsiteX4" fmla="*/ 669165 w 1358155"/>
              <a:gd name="connsiteY4" fmla="*/ 75304 h 962081"/>
              <a:gd name="connsiteX5" fmla="*/ 774514 w 1358155"/>
              <a:gd name="connsiteY5" fmla="*/ 94119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62228 w 1358155"/>
              <a:gd name="connsiteY2" fmla="*/ 52727 h 962081"/>
              <a:gd name="connsiteX3" fmla="*/ 590153 w 1358155"/>
              <a:gd name="connsiteY3" fmla="*/ 64016 h 962081"/>
              <a:gd name="connsiteX4" fmla="*/ 669165 w 1358155"/>
              <a:gd name="connsiteY4" fmla="*/ 75304 h 962081"/>
              <a:gd name="connsiteX5" fmla="*/ 774514 w 1358155"/>
              <a:gd name="connsiteY5" fmla="*/ 94119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590153 w 1358155"/>
              <a:gd name="connsiteY3" fmla="*/ 64016 h 962081"/>
              <a:gd name="connsiteX4" fmla="*/ 669165 w 1358155"/>
              <a:gd name="connsiteY4" fmla="*/ 75304 h 962081"/>
              <a:gd name="connsiteX5" fmla="*/ 774514 w 1358155"/>
              <a:gd name="connsiteY5" fmla="*/ 94119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16490 w 1358155"/>
              <a:gd name="connsiteY3" fmla="*/ 71541 h 962081"/>
              <a:gd name="connsiteX4" fmla="*/ 669165 w 1358155"/>
              <a:gd name="connsiteY4" fmla="*/ 75304 h 962081"/>
              <a:gd name="connsiteX5" fmla="*/ 774514 w 1358155"/>
              <a:gd name="connsiteY5" fmla="*/ 94119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16490 w 1358155"/>
              <a:gd name="connsiteY3" fmla="*/ 71541 h 962081"/>
              <a:gd name="connsiteX4" fmla="*/ 725602 w 1358155"/>
              <a:gd name="connsiteY4" fmla="*/ 90356 h 962081"/>
              <a:gd name="connsiteX5" fmla="*/ 774514 w 1358155"/>
              <a:gd name="connsiteY5" fmla="*/ 94119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16490 w 1358155"/>
              <a:gd name="connsiteY3" fmla="*/ 71541 h 962081"/>
              <a:gd name="connsiteX4" fmla="*/ 725602 w 1358155"/>
              <a:gd name="connsiteY4" fmla="*/ 90356 h 962081"/>
              <a:gd name="connsiteX5" fmla="*/ 819665 w 1358155"/>
              <a:gd name="connsiteY5" fmla="*/ 105408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16490 w 1358155"/>
              <a:gd name="connsiteY3" fmla="*/ 71541 h 962081"/>
              <a:gd name="connsiteX4" fmla="*/ 725602 w 1358155"/>
              <a:gd name="connsiteY4" fmla="*/ 90356 h 962081"/>
              <a:gd name="connsiteX5" fmla="*/ 857289 w 1358155"/>
              <a:gd name="connsiteY5" fmla="*/ 120460 h 962081"/>
              <a:gd name="connsiteX6" fmla="*/ 932538 w 1358155"/>
              <a:gd name="connsiteY6" fmla="*/ 139275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16490 w 1358155"/>
              <a:gd name="connsiteY3" fmla="*/ 71541 h 962081"/>
              <a:gd name="connsiteX4" fmla="*/ 725602 w 1358155"/>
              <a:gd name="connsiteY4" fmla="*/ 90356 h 962081"/>
              <a:gd name="connsiteX5" fmla="*/ 857289 w 1358155"/>
              <a:gd name="connsiteY5" fmla="*/ 120460 h 962081"/>
              <a:gd name="connsiteX6" fmla="*/ 962638 w 1358155"/>
              <a:gd name="connsiteY6" fmla="*/ 150564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05203 w 1358155"/>
              <a:gd name="connsiteY3" fmla="*/ 75304 h 962081"/>
              <a:gd name="connsiteX4" fmla="*/ 725602 w 1358155"/>
              <a:gd name="connsiteY4" fmla="*/ 90356 h 962081"/>
              <a:gd name="connsiteX5" fmla="*/ 857289 w 1358155"/>
              <a:gd name="connsiteY5" fmla="*/ 120460 h 962081"/>
              <a:gd name="connsiteX6" fmla="*/ 962638 w 1358155"/>
              <a:gd name="connsiteY6" fmla="*/ 150564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05203 w 1358155"/>
              <a:gd name="connsiteY3" fmla="*/ 75304 h 962081"/>
              <a:gd name="connsiteX4" fmla="*/ 725602 w 1358155"/>
              <a:gd name="connsiteY4" fmla="*/ 90356 h 962081"/>
              <a:gd name="connsiteX5" fmla="*/ 857289 w 1358155"/>
              <a:gd name="connsiteY5" fmla="*/ 120460 h 962081"/>
              <a:gd name="connsiteX6" fmla="*/ 962638 w 1358155"/>
              <a:gd name="connsiteY6" fmla="*/ 150564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05203 w 1358155"/>
              <a:gd name="connsiteY3" fmla="*/ 75304 h 962081"/>
              <a:gd name="connsiteX4" fmla="*/ 725602 w 1358155"/>
              <a:gd name="connsiteY4" fmla="*/ 90356 h 962081"/>
              <a:gd name="connsiteX5" fmla="*/ 857289 w 1358155"/>
              <a:gd name="connsiteY5" fmla="*/ 120460 h 962081"/>
              <a:gd name="connsiteX6" fmla="*/ 962638 w 1358155"/>
              <a:gd name="connsiteY6" fmla="*/ 150564 h 962081"/>
              <a:gd name="connsiteX7" fmla="*/ 1066902 w 1358155"/>
              <a:gd name="connsiteY7" fmla="*/ 19376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 name="connsiteX0" fmla="*/ 0 w 1358155"/>
              <a:gd name="connsiteY0" fmla="*/ 0 h 962081"/>
              <a:gd name="connsiteX1" fmla="*/ 300442 w 1358155"/>
              <a:gd name="connsiteY1" fmla="*/ 37675 h 962081"/>
              <a:gd name="connsiteX2" fmla="*/ 481041 w 1358155"/>
              <a:gd name="connsiteY2" fmla="*/ 56490 h 962081"/>
              <a:gd name="connsiteX3" fmla="*/ 605203 w 1358155"/>
              <a:gd name="connsiteY3" fmla="*/ 75304 h 962081"/>
              <a:gd name="connsiteX4" fmla="*/ 725602 w 1358155"/>
              <a:gd name="connsiteY4" fmla="*/ 90356 h 962081"/>
              <a:gd name="connsiteX5" fmla="*/ 857289 w 1358155"/>
              <a:gd name="connsiteY5" fmla="*/ 120460 h 962081"/>
              <a:gd name="connsiteX6" fmla="*/ 962638 w 1358155"/>
              <a:gd name="connsiteY6" fmla="*/ 150564 h 962081"/>
              <a:gd name="connsiteX7" fmla="*/ 1095220 w 1358155"/>
              <a:gd name="connsiteY7" fmla="*/ 213990 h 962081"/>
              <a:gd name="connsiteX8" fmla="*/ 1358155 w 1358155"/>
              <a:gd name="connsiteY8" fmla="*/ 841359 h 962081"/>
              <a:gd name="connsiteX9" fmla="*/ 956563 w 1358155"/>
              <a:gd name="connsiteY9" fmla="*/ 945879 h 962081"/>
              <a:gd name="connsiteX10" fmla="*/ 857027 w 1358155"/>
              <a:gd name="connsiteY10" fmla="*/ 942544 h 962081"/>
              <a:gd name="connsiteX11" fmla="*/ 658708 w 1358155"/>
              <a:gd name="connsiteY11" fmla="*/ 851776 h 962081"/>
              <a:gd name="connsiteX12" fmla="*/ 480557 w 1358155"/>
              <a:gd name="connsiteY12" fmla="*/ 791263 h 962081"/>
              <a:gd name="connsiteX13" fmla="*/ 288960 w 1358155"/>
              <a:gd name="connsiteY13" fmla="*/ 754285 h 962081"/>
              <a:gd name="connsiteX14" fmla="*/ 7814 w 1358155"/>
              <a:gd name="connsiteY14" fmla="*/ 706583 h 962081"/>
              <a:gd name="connsiteX15" fmla="*/ 353291 w 1358155"/>
              <a:gd name="connsiteY15" fmla="*/ 353291 h 962081"/>
              <a:gd name="connsiteX16" fmla="*/ 0 w 1358155"/>
              <a:gd name="connsiteY16" fmla="*/ 0 h 96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8155" h="962081">
                <a:moveTo>
                  <a:pt x="0" y="0"/>
                </a:moveTo>
                <a:cubicBezTo>
                  <a:pt x="92622" y="17576"/>
                  <a:pt x="181482" y="20099"/>
                  <a:pt x="300442" y="37675"/>
                </a:cubicBezTo>
                <a:cubicBezTo>
                  <a:pt x="373718" y="47717"/>
                  <a:pt x="432756" y="49591"/>
                  <a:pt x="481041" y="56490"/>
                </a:cubicBezTo>
                <a:cubicBezTo>
                  <a:pt x="529326" y="63389"/>
                  <a:pt x="573222" y="68405"/>
                  <a:pt x="605203" y="75304"/>
                </a:cubicBezTo>
                <a:cubicBezTo>
                  <a:pt x="829070" y="112307"/>
                  <a:pt x="699892" y="86593"/>
                  <a:pt x="725602" y="90356"/>
                </a:cubicBezTo>
                <a:cubicBezTo>
                  <a:pt x="751312" y="94119"/>
                  <a:pt x="810885" y="112934"/>
                  <a:pt x="857289" y="120460"/>
                </a:cubicBezTo>
                <a:cubicBezTo>
                  <a:pt x="919997" y="136766"/>
                  <a:pt x="899930" y="134258"/>
                  <a:pt x="962638" y="150564"/>
                </a:cubicBezTo>
                <a:lnTo>
                  <a:pt x="1095220" y="213990"/>
                </a:lnTo>
                <a:lnTo>
                  <a:pt x="1358155" y="841359"/>
                </a:lnTo>
                <a:lnTo>
                  <a:pt x="956563" y="945879"/>
                </a:lnTo>
                <a:cubicBezTo>
                  <a:pt x="850633" y="974509"/>
                  <a:pt x="895465" y="959909"/>
                  <a:pt x="857027" y="942544"/>
                </a:cubicBezTo>
                <a:cubicBezTo>
                  <a:pt x="818589" y="925179"/>
                  <a:pt x="815010" y="910608"/>
                  <a:pt x="658708" y="851776"/>
                </a:cubicBezTo>
                <a:cubicBezTo>
                  <a:pt x="559549" y="813115"/>
                  <a:pt x="537700" y="807512"/>
                  <a:pt x="480557" y="791263"/>
                </a:cubicBezTo>
                <a:cubicBezTo>
                  <a:pt x="423414" y="775015"/>
                  <a:pt x="367190" y="770079"/>
                  <a:pt x="288960" y="754285"/>
                </a:cubicBezTo>
                <a:lnTo>
                  <a:pt x="7814" y="706583"/>
                </a:lnTo>
                <a:lnTo>
                  <a:pt x="353291" y="353291"/>
                </a:lnTo>
                <a:lnTo>
                  <a:pt x="0" y="0"/>
                </a:lnTo>
                <a:close/>
              </a:path>
            </a:pathLst>
          </a:custGeom>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1200" dirty="0" smtClean="0">
                <a:solidFill>
                  <a:schemeClr val="bg1"/>
                </a:solidFill>
              </a:rPr>
              <a:t>Design</a:t>
            </a:r>
          </a:p>
          <a:p>
            <a:pPr algn="ctr"/>
            <a:r>
              <a:rPr lang="en-CA" sz="1200" dirty="0" smtClean="0">
                <a:solidFill>
                  <a:schemeClr val="bg1"/>
                </a:solidFill>
              </a:rPr>
              <a:t>target state</a:t>
            </a:r>
            <a:endParaRPr lang="en-CA" sz="1200" dirty="0">
              <a:solidFill>
                <a:schemeClr val="bg1"/>
              </a:solidFill>
            </a:endParaRPr>
          </a:p>
        </p:txBody>
      </p:sp>
      <p:sp>
        <p:nvSpPr>
          <p:cNvPr id="47" name="Circular Arrow 22"/>
          <p:cNvSpPr/>
          <p:nvPr/>
        </p:nvSpPr>
        <p:spPr>
          <a:xfrm rot="16522043">
            <a:off x="6952764" y="1700648"/>
            <a:ext cx="1404854" cy="1601445"/>
          </a:xfrm>
          <a:custGeom>
            <a:avLst/>
            <a:gdLst>
              <a:gd name="connsiteX0" fmla="*/ 3206643 w 5420809"/>
              <a:gd name="connsiteY0" fmla="*/ 492819 h 5418471"/>
              <a:gd name="connsiteX1" fmla="*/ 4500441 w 5420809"/>
              <a:gd name="connsiteY1" fmla="*/ 1310104 h 5418471"/>
              <a:gd name="connsiteX2" fmla="*/ 4890738 w 5420809"/>
              <a:gd name="connsiteY2" fmla="*/ 1161410 h 5418471"/>
              <a:gd name="connsiteX3" fmla="*/ 4496579 w 5420809"/>
              <a:gd name="connsiteY3" fmla="*/ 2028742 h 5418471"/>
              <a:gd name="connsiteX4" fmla="*/ 3397729 w 5420809"/>
              <a:gd name="connsiteY4" fmla="*/ 1730214 h 5418471"/>
              <a:gd name="connsiteX5" fmla="*/ 3777970 w 5420809"/>
              <a:gd name="connsiteY5" fmla="*/ 1585350 h 5418471"/>
              <a:gd name="connsiteX6" fmla="*/ 3048967 w 5420809"/>
              <a:gd name="connsiteY6" fmla="*/ 1197070 h 5418471"/>
              <a:gd name="connsiteX7" fmla="*/ 3206643 w 5420809"/>
              <a:gd name="connsiteY7" fmla="*/ 492819 h 5418471"/>
              <a:gd name="connsiteX0" fmla="*/ 157676 w 1841771"/>
              <a:gd name="connsiteY0" fmla="*/ 0 h 1847651"/>
              <a:gd name="connsiteX1" fmla="*/ 1451474 w 1841771"/>
              <a:gd name="connsiteY1" fmla="*/ 817285 h 1847651"/>
              <a:gd name="connsiteX2" fmla="*/ 1841771 w 1841771"/>
              <a:gd name="connsiteY2" fmla="*/ 668591 h 1847651"/>
              <a:gd name="connsiteX3" fmla="*/ 1052758 w 1841771"/>
              <a:gd name="connsiteY3" fmla="*/ 1847651 h 1847651"/>
              <a:gd name="connsiteX4" fmla="*/ 348762 w 1841771"/>
              <a:gd name="connsiteY4" fmla="*/ 1237395 h 1847651"/>
              <a:gd name="connsiteX5" fmla="*/ 729003 w 1841771"/>
              <a:gd name="connsiteY5" fmla="*/ 1092531 h 1847651"/>
              <a:gd name="connsiteX6" fmla="*/ 0 w 1841771"/>
              <a:gd name="connsiteY6" fmla="*/ 704251 h 1847651"/>
              <a:gd name="connsiteX7" fmla="*/ 157676 w 1841771"/>
              <a:gd name="connsiteY7" fmla="*/ 0 h 1847651"/>
              <a:gd name="connsiteX0" fmla="*/ 157676 w 1675516"/>
              <a:gd name="connsiteY0" fmla="*/ 0 h 1847651"/>
              <a:gd name="connsiteX1" fmla="*/ 1451474 w 1675516"/>
              <a:gd name="connsiteY1" fmla="*/ 817285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139747 w 1675516"/>
              <a:gd name="connsiteY1" fmla="*/ 1035494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139747 w 1675516"/>
              <a:gd name="connsiteY1" fmla="*/ 1035494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274829 w 1675516"/>
              <a:gd name="connsiteY1" fmla="*/ 1056276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29003 w 1675516"/>
              <a:gd name="connsiteY5" fmla="*/ 1092531 h 1847651"/>
              <a:gd name="connsiteX6" fmla="*/ 0 w 1675516"/>
              <a:gd name="connsiteY6" fmla="*/ 704251 h 1847651"/>
              <a:gd name="connsiteX7" fmla="*/ 157676 w 1675516"/>
              <a:gd name="connsiteY7" fmla="*/ 0 h 1847651"/>
              <a:gd name="connsiteX0" fmla="*/ 157676 w 1675516"/>
              <a:gd name="connsiteY0" fmla="*/ 0 h 1847651"/>
              <a:gd name="connsiteX1" fmla="*/ 1274829 w 1675516"/>
              <a:gd name="connsiteY1" fmla="*/ 1056276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39394 w 1675516"/>
              <a:gd name="connsiteY5" fmla="*/ 1186049 h 1847651"/>
              <a:gd name="connsiteX6" fmla="*/ 0 w 1675516"/>
              <a:gd name="connsiteY6" fmla="*/ 704251 h 1847651"/>
              <a:gd name="connsiteX7" fmla="*/ 157676 w 1675516"/>
              <a:gd name="connsiteY7" fmla="*/ 0 h 1847651"/>
              <a:gd name="connsiteX0" fmla="*/ 157676 w 1675516"/>
              <a:gd name="connsiteY0" fmla="*/ 0 h 1847651"/>
              <a:gd name="connsiteX1" fmla="*/ 1316392 w 1675516"/>
              <a:gd name="connsiteY1" fmla="*/ 1129012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39394 w 1675516"/>
              <a:gd name="connsiteY5" fmla="*/ 1186049 h 1847651"/>
              <a:gd name="connsiteX6" fmla="*/ 0 w 1675516"/>
              <a:gd name="connsiteY6" fmla="*/ 704251 h 1847651"/>
              <a:gd name="connsiteX7" fmla="*/ 157676 w 1675516"/>
              <a:gd name="connsiteY7" fmla="*/ 0 h 1847651"/>
              <a:gd name="connsiteX0" fmla="*/ 157676 w 1675516"/>
              <a:gd name="connsiteY0" fmla="*/ 0 h 1847651"/>
              <a:gd name="connsiteX1" fmla="*/ 1306002 w 1675516"/>
              <a:gd name="connsiteY1" fmla="*/ 1170576 h 1847651"/>
              <a:gd name="connsiteX2" fmla="*/ 1675516 w 1675516"/>
              <a:gd name="connsiteY2" fmla="*/ 1219309 h 1847651"/>
              <a:gd name="connsiteX3" fmla="*/ 1052758 w 1675516"/>
              <a:gd name="connsiteY3" fmla="*/ 1847651 h 1847651"/>
              <a:gd name="connsiteX4" fmla="*/ 348762 w 1675516"/>
              <a:gd name="connsiteY4" fmla="*/ 1237395 h 1847651"/>
              <a:gd name="connsiteX5" fmla="*/ 739394 w 1675516"/>
              <a:gd name="connsiteY5" fmla="*/ 1186049 h 1847651"/>
              <a:gd name="connsiteX6" fmla="*/ 0 w 1675516"/>
              <a:gd name="connsiteY6" fmla="*/ 704251 h 1847651"/>
              <a:gd name="connsiteX7" fmla="*/ 157676 w 1675516"/>
              <a:gd name="connsiteY7" fmla="*/ 0 h 1847651"/>
              <a:gd name="connsiteX0" fmla="*/ 157676 w 1675516"/>
              <a:gd name="connsiteY0" fmla="*/ 0 h 1806087"/>
              <a:gd name="connsiteX1" fmla="*/ 1306002 w 1675516"/>
              <a:gd name="connsiteY1" fmla="*/ 1170576 h 1806087"/>
              <a:gd name="connsiteX2" fmla="*/ 1675516 w 1675516"/>
              <a:gd name="connsiteY2" fmla="*/ 1219309 h 1806087"/>
              <a:gd name="connsiteX3" fmla="*/ 1042367 w 1675516"/>
              <a:gd name="connsiteY3" fmla="*/ 1806087 h 1806087"/>
              <a:gd name="connsiteX4" fmla="*/ 348762 w 1675516"/>
              <a:gd name="connsiteY4" fmla="*/ 1237395 h 1806087"/>
              <a:gd name="connsiteX5" fmla="*/ 739394 w 1675516"/>
              <a:gd name="connsiteY5" fmla="*/ 1186049 h 1806087"/>
              <a:gd name="connsiteX6" fmla="*/ 0 w 1675516"/>
              <a:gd name="connsiteY6" fmla="*/ 704251 h 1806087"/>
              <a:gd name="connsiteX7" fmla="*/ 157676 w 1675516"/>
              <a:gd name="connsiteY7" fmla="*/ 0 h 1806087"/>
              <a:gd name="connsiteX0" fmla="*/ 157676 w 1675516"/>
              <a:gd name="connsiteY0" fmla="*/ 0 h 1806087"/>
              <a:gd name="connsiteX1" fmla="*/ 1273369 w 1675516"/>
              <a:gd name="connsiteY1" fmla="*/ 1267572 h 1806087"/>
              <a:gd name="connsiteX2" fmla="*/ 1675516 w 1675516"/>
              <a:gd name="connsiteY2" fmla="*/ 1219309 h 1806087"/>
              <a:gd name="connsiteX3" fmla="*/ 1042367 w 1675516"/>
              <a:gd name="connsiteY3" fmla="*/ 1806087 h 1806087"/>
              <a:gd name="connsiteX4" fmla="*/ 348762 w 1675516"/>
              <a:gd name="connsiteY4" fmla="*/ 1237395 h 1806087"/>
              <a:gd name="connsiteX5" fmla="*/ 739394 w 1675516"/>
              <a:gd name="connsiteY5" fmla="*/ 1186049 h 1806087"/>
              <a:gd name="connsiteX6" fmla="*/ 0 w 1675516"/>
              <a:gd name="connsiteY6" fmla="*/ 704251 h 1806087"/>
              <a:gd name="connsiteX7" fmla="*/ 157676 w 1675516"/>
              <a:gd name="connsiteY7" fmla="*/ 0 h 1806087"/>
              <a:gd name="connsiteX0" fmla="*/ 157676 w 1675516"/>
              <a:gd name="connsiteY0" fmla="*/ 0 h 1806087"/>
              <a:gd name="connsiteX1" fmla="*/ 1273369 w 1675516"/>
              <a:gd name="connsiteY1" fmla="*/ 1267572 h 1806087"/>
              <a:gd name="connsiteX2" fmla="*/ 1675516 w 1675516"/>
              <a:gd name="connsiteY2" fmla="*/ 1219309 h 1806087"/>
              <a:gd name="connsiteX3" fmla="*/ 1042367 w 1675516"/>
              <a:gd name="connsiteY3" fmla="*/ 1806087 h 1806087"/>
              <a:gd name="connsiteX4" fmla="*/ 348762 w 1675516"/>
              <a:gd name="connsiteY4" fmla="*/ 1237395 h 1806087"/>
              <a:gd name="connsiteX5" fmla="*/ 745226 w 1675516"/>
              <a:gd name="connsiteY5" fmla="*/ 1248121 h 1806087"/>
              <a:gd name="connsiteX6" fmla="*/ 0 w 1675516"/>
              <a:gd name="connsiteY6" fmla="*/ 704251 h 1806087"/>
              <a:gd name="connsiteX7" fmla="*/ 157676 w 1675516"/>
              <a:gd name="connsiteY7" fmla="*/ 0 h 1806087"/>
              <a:gd name="connsiteX0" fmla="*/ 157676 w 1675516"/>
              <a:gd name="connsiteY0" fmla="*/ 0 h 1806087"/>
              <a:gd name="connsiteX1" fmla="*/ 1273369 w 1675516"/>
              <a:gd name="connsiteY1" fmla="*/ 1267572 h 1806087"/>
              <a:gd name="connsiteX2" fmla="*/ 1675516 w 1675516"/>
              <a:gd name="connsiteY2" fmla="*/ 1219309 h 1806087"/>
              <a:gd name="connsiteX3" fmla="*/ 1042367 w 1675516"/>
              <a:gd name="connsiteY3" fmla="*/ 1806087 h 1806087"/>
              <a:gd name="connsiteX4" fmla="*/ 384658 w 1675516"/>
              <a:gd name="connsiteY4" fmla="*/ 1286205 h 1806087"/>
              <a:gd name="connsiteX5" fmla="*/ 745226 w 1675516"/>
              <a:gd name="connsiteY5" fmla="*/ 1248121 h 1806087"/>
              <a:gd name="connsiteX6" fmla="*/ 0 w 1675516"/>
              <a:gd name="connsiteY6" fmla="*/ 704251 h 1806087"/>
              <a:gd name="connsiteX7" fmla="*/ 157676 w 1675516"/>
              <a:gd name="connsiteY7" fmla="*/ 0 h 1806087"/>
              <a:gd name="connsiteX0" fmla="*/ 632015 w 2149855"/>
              <a:gd name="connsiteY0" fmla="*/ 0 h 1806087"/>
              <a:gd name="connsiteX1" fmla="*/ 1747708 w 2149855"/>
              <a:gd name="connsiteY1" fmla="*/ 1267572 h 1806087"/>
              <a:gd name="connsiteX2" fmla="*/ 2149855 w 2149855"/>
              <a:gd name="connsiteY2" fmla="*/ 1219309 h 1806087"/>
              <a:gd name="connsiteX3" fmla="*/ 1516706 w 2149855"/>
              <a:gd name="connsiteY3" fmla="*/ 1806087 h 1806087"/>
              <a:gd name="connsiteX4" fmla="*/ 858997 w 2149855"/>
              <a:gd name="connsiteY4" fmla="*/ 1286205 h 1806087"/>
              <a:gd name="connsiteX5" fmla="*/ 1219565 w 2149855"/>
              <a:gd name="connsiteY5" fmla="*/ 1248121 h 1806087"/>
              <a:gd name="connsiteX6" fmla="*/ 0 w 2149855"/>
              <a:gd name="connsiteY6" fmla="*/ 715235 h 1806087"/>
              <a:gd name="connsiteX7" fmla="*/ 632015 w 2149855"/>
              <a:gd name="connsiteY7" fmla="*/ 0 h 1806087"/>
              <a:gd name="connsiteX0" fmla="*/ 632015 w 2149855"/>
              <a:gd name="connsiteY0" fmla="*/ 0 h 1673448"/>
              <a:gd name="connsiteX1" fmla="*/ 1747708 w 2149855"/>
              <a:gd name="connsiteY1" fmla="*/ 1267572 h 1673448"/>
              <a:gd name="connsiteX2" fmla="*/ 2149855 w 2149855"/>
              <a:gd name="connsiteY2" fmla="*/ 1219309 h 1673448"/>
              <a:gd name="connsiteX3" fmla="*/ 1543029 w 2149855"/>
              <a:gd name="connsiteY3" fmla="*/ 1673448 h 1673448"/>
              <a:gd name="connsiteX4" fmla="*/ 858997 w 2149855"/>
              <a:gd name="connsiteY4" fmla="*/ 1286205 h 1673448"/>
              <a:gd name="connsiteX5" fmla="*/ 1219565 w 2149855"/>
              <a:gd name="connsiteY5" fmla="*/ 1248121 h 1673448"/>
              <a:gd name="connsiteX6" fmla="*/ 0 w 2149855"/>
              <a:gd name="connsiteY6" fmla="*/ 715235 h 1673448"/>
              <a:gd name="connsiteX7" fmla="*/ 632015 w 2149855"/>
              <a:gd name="connsiteY7" fmla="*/ 0 h 1673448"/>
              <a:gd name="connsiteX0" fmla="*/ 632015 w 2149855"/>
              <a:gd name="connsiteY0" fmla="*/ 0 h 1743971"/>
              <a:gd name="connsiteX1" fmla="*/ 1747708 w 2149855"/>
              <a:gd name="connsiteY1" fmla="*/ 1267572 h 1743971"/>
              <a:gd name="connsiteX2" fmla="*/ 2149855 w 2149855"/>
              <a:gd name="connsiteY2" fmla="*/ 1219309 h 1743971"/>
              <a:gd name="connsiteX3" fmla="*/ 1622566 w 2149855"/>
              <a:gd name="connsiteY3" fmla="*/ 1743971 h 1743971"/>
              <a:gd name="connsiteX4" fmla="*/ 858997 w 2149855"/>
              <a:gd name="connsiteY4" fmla="*/ 1286205 h 1743971"/>
              <a:gd name="connsiteX5" fmla="*/ 1219565 w 2149855"/>
              <a:gd name="connsiteY5" fmla="*/ 1248121 h 1743971"/>
              <a:gd name="connsiteX6" fmla="*/ 0 w 2149855"/>
              <a:gd name="connsiteY6" fmla="*/ 715235 h 1743971"/>
              <a:gd name="connsiteX7" fmla="*/ 632015 w 2149855"/>
              <a:gd name="connsiteY7" fmla="*/ 0 h 1743971"/>
              <a:gd name="connsiteX0" fmla="*/ 602957 w 2120797"/>
              <a:gd name="connsiteY0" fmla="*/ 0 h 1743971"/>
              <a:gd name="connsiteX1" fmla="*/ 1718650 w 2120797"/>
              <a:gd name="connsiteY1" fmla="*/ 1267572 h 1743971"/>
              <a:gd name="connsiteX2" fmla="*/ 2120797 w 2120797"/>
              <a:gd name="connsiteY2" fmla="*/ 1219309 h 1743971"/>
              <a:gd name="connsiteX3" fmla="*/ 1593508 w 2120797"/>
              <a:gd name="connsiteY3" fmla="*/ 1743971 h 1743971"/>
              <a:gd name="connsiteX4" fmla="*/ 829939 w 2120797"/>
              <a:gd name="connsiteY4" fmla="*/ 1286205 h 1743971"/>
              <a:gd name="connsiteX5" fmla="*/ 1190507 w 2120797"/>
              <a:gd name="connsiteY5" fmla="*/ 1248121 h 1743971"/>
              <a:gd name="connsiteX6" fmla="*/ 0 w 2120797"/>
              <a:gd name="connsiteY6" fmla="*/ 952826 h 1743971"/>
              <a:gd name="connsiteX7" fmla="*/ 602957 w 2120797"/>
              <a:gd name="connsiteY7" fmla="*/ 0 h 1743971"/>
              <a:gd name="connsiteX0" fmla="*/ 602957 w 2120797"/>
              <a:gd name="connsiteY0" fmla="*/ 0 h 1682622"/>
              <a:gd name="connsiteX1" fmla="*/ 1718650 w 2120797"/>
              <a:gd name="connsiteY1" fmla="*/ 1267572 h 1682622"/>
              <a:gd name="connsiteX2" fmla="*/ 2120797 w 2120797"/>
              <a:gd name="connsiteY2" fmla="*/ 1219309 h 1682622"/>
              <a:gd name="connsiteX3" fmla="*/ 1568371 w 2120797"/>
              <a:gd name="connsiteY3" fmla="*/ 1682622 h 1682622"/>
              <a:gd name="connsiteX4" fmla="*/ 829939 w 2120797"/>
              <a:gd name="connsiteY4" fmla="*/ 1286205 h 1682622"/>
              <a:gd name="connsiteX5" fmla="*/ 1190507 w 2120797"/>
              <a:gd name="connsiteY5" fmla="*/ 1248121 h 1682622"/>
              <a:gd name="connsiteX6" fmla="*/ 0 w 2120797"/>
              <a:gd name="connsiteY6" fmla="*/ 952826 h 1682622"/>
              <a:gd name="connsiteX7" fmla="*/ 602957 w 2120797"/>
              <a:gd name="connsiteY7" fmla="*/ 0 h 1682622"/>
              <a:gd name="connsiteX0" fmla="*/ 602957 w 2120797"/>
              <a:gd name="connsiteY0" fmla="*/ 0 h 1682622"/>
              <a:gd name="connsiteX1" fmla="*/ 1718650 w 2120797"/>
              <a:gd name="connsiteY1" fmla="*/ 1267572 h 1682622"/>
              <a:gd name="connsiteX2" fmla="*/ 2120797 w 2120797"/>
              <a:gd name="connsiteY2" fmla="*/ 1219309 h 1682622"/>
              <a:gd name="connsiteX3" fmla="*/ 1568371 w 2120797"/>
              <a:gd name="connsiteY3" fmla="*/ 1682622 h 1682622"/>
              <a:gd name="connsiteX4" fmla="*/ 730545 w 2120797"/>
              <a:gd name="connsiteY4" fmla="*/ 1318263 h 1682622"/>
              <a:gd name="connsiteX5" fmla="*/ 1190507 w 2120797"/>
              <a:gd name="connsiteY5" fmla="*/ 1248121 h 1682622"/>
              <a:gd name="connsiteX6" fmla="*/ 0 w 2120797"/>
              <a:gd name="connsiteY6" fmla="*/ 952826 h 1682622"/>
              <a:gd name="connsiteX7" fmla="*/ 602957 w 2120797"/>
              <a:gd name="connsiteY7" fmla="*/ 0 h 1682622"/>
              <a:gd name="connsiteX0" fmla="*/ 602957 w 2120797"/>
              <a:gd name="connsiteY0" fmla="*/ 0 h 1682622"/>
              <a:gd name="connsiteX1" fmla="*/ 1718650 w 2120797"/>
              <a:gd name="connsiteY1" fmla="*/ 1267572 h 1682622"/>
              <a:gd name="connsiteX2" fmla="*/ 2120797 w 2120797"/>
              <a:gd name="connsiteY2" fmla="*/ 1219309 h 1682622"/>
              <a:gd name="connsiteX3" fmla="*/ 1568371 w 2120797"/>
              <a:gd name="connsiteY3" fmla="*/ 1682622 h 1682622"/>
              <a:gd name="connsiteX4" fmla="*/ 730545 w 2120797"/>
              <a:gd name="connsiteY4" fmla="*/ 1318263 h 1682622"/>
              <a:gd name="connsiteX5" fmla="*/ 1000786 w 2120797"/>
              <a:gd name="connsiteY5" fmla="*/ 1248540 h 1682622"/>
              <a:gd name="connsiteX6" fmla="*/ 0 w 2120797"/>
              <a:gd name="connsiteY6" fmla="*/ 952826 h 1682622"/>
              <a:gd name="connsiteX7" fmla="*/ 602957 w 2120797"/>
              <a:gd name="connsiteY7" fmla="*/ 0 h 1682622"/>
              <a:gd name="connsiteX0" fmla="*/ 602957 w 2120797"/>
              <a:gd name="connsiteY0" fmla="*/ 0 h 1692021"/>
              <a:gd name="connsiteX1" fmla="*/ 1718650 w 2120797"/>
              <a:gd name="connsiteY1" fmla="*/ 1267572 h 1692021"/>
              <a:gd name="connsiteX2" fmla="*/ 2120797 w 2120797"/>
              <a:gd name="connsiteY2" fmla="*/ 1219309 h 1692021"/>
              <a:gd name="connsiteX3" fmla="*/ 1431562 w 2120797"/>
              <a:gd name="connsiteY3" fmla="*/ 1692021 h 1692021"/>
              <a:gd name="connsiteX4" fmla="*/ 730545 w 2120797"/>
              <a:gd name="connsiteY4" fmla="*/ 1318263 h 1692021"/>
              <a:gd name="connsiteX5" fmla="*/ 1000786 w 2120797"/>
              <a:gd name="connsiteY5" fmla="*/ 1248540 h 1692021"/>
              <a:gd name="connsiteX6" fmla="*/ 0 w 2120797"/>
              <a:gd name="connsiteY6" fmla="*/ 952826 h 1692021"/>
              <a:gd name="connsiteX7" fmla="*/ 602957 w 2120797"/>
              <a:gd name="connsiteY7" fmla="*/ 0 h 1692021"/>
              <a:gd name="connsiteX0" fmla="*/ 602957 w 2120797"/>
              <a:gd name="connsiteY0" fmla="*/ 0 h 1692021"/>
              <a:gd name="connsiteX1" fmla="*/ 1718650 w 2120797"/>
              <a:gd name="connsiteY1" fmla="*/ 1267572 h 1692021"/>
              <a:gd name="connsiteX2" fmla="*/ 2120797 w 2120797"/>
              <a:gd name="connsiteY2" fmla="*/ 1219309 h 1692021"/>
              <a:gd name="connsiteX3" fmla="*/ 1431562 w 2120797"/>
              <a:gd name="connsiteY3" fmla="*/ 1692021 h 1692021"/>
              <a:gd name="connsiteX4" fmla="*/ 730545 w 2120797"/>
              <a:gd name="connsiteY4" fmla="*/ 1318263 h 1692021"/>
              <a:gd name="connsiteX5" fmla="*/ 1056909 w 2120797"/>
              <a:gd name="connsiteY5" fmla="*/ 1282530 h 1692021"/>
              <a:gd name="connsiteX6" fmla="*/ 0 w 2120797"/>
              <a:gd name="connsiteY6" fmla="*/ 952826 h 1692021"/>
              <a:gd name="connsiteX7" fmla="*/ 602957 w 2120797"/>
              <a:gd name="connsiteY7" fmla="*/ 0 h 1692021"/>
              <a:gd name="connsiteX0" fmla="*/ 602957 w 2120797"/>
              <a:gd name="connsiteY0" fmla="*/ 0 h 1730710"/>
              <a:gd name="connsiteX1" fmla="*/ 1718650 w 2120797"/>
              <a:gd name="connsiteY1" fmla="*/ 1267572 h 1730710"/>
              <a:gd name="connsiteX2" fmla="*/ 2120797 w 2120797"/>
              <a:gd name="connsiteY2" fmla="*/ 1219309 h 1730710"/>
              <a:gd name="connsiteX3" fmla="*/ 1419280 w 2120797"/>
              <a:gd name="connsiteY3" fmla="*/ 1730710 h 1730710"/>
              <a:gd name="connsiteX4" fmla="*/ 730545 w 2120797"/>
              <a:gd name="connsiteY4" fmla="*/ 1318263 h 1730710"/>
              <a:gd name="connsiteX5" fmla="*/ 1056909 w 2120797"/>
              <a:gd name="connsiteY5" fmla="*/ 1282530 h 1730710"/>
              <a:gd name="connsiteX6" fmla="*/ 0 w 2120797"/>
              <a:gd name="connsiteY6" fmla="*/ 952826 h 1730710"/>
              <a:gd name="connsiteX7" fmla="*/ 602957 w 2120797"/>
              <a:gd name="connsiteY7" fmla="*/ 0 h 1730710"/>
              <a:gd name="connsiteX0" fmla="*/ 602957 w 2120797"/>
              <a:gd name="connsiteY0" fmla="*/ 0 h 1730710"/>
              <a:gd name="connsiteX1" fmla="*/ 1718650 w 2120797"/>
              <a:gd name="connsiteY1" fmla="*/ 1267572 h 1730710"/>
              <a:gd name="connsiteX2" fmla="*/ 2120797 w 2120797"/>
              <a:gd name="connsiteY2" fmla="*/ 1219309 h 1730710"/>
              <a:gd name="connsiteX3" fmla="*/ 1419280 w 2120797"/>
              <a:gd name="connsiteY3" fmla="*/ 1730710 h 1730710"/>
              <a:gd name="connsiteX4" fmla="*/ 730545 w 2120797"/>
              <a:gd name="connsiteY4" fmla="*/ 1318263 h 1730710"/>
              <a:gd name="connsiteX5" fmla="*/ 1056909 w 2120797"/>
              <a:gd name="connsiteY5" fmla="*/ 1282530 h 1730710"/>
              <a:gd name="connsiteX6" fmla="*/ 0 w 2120797"/>
              <a:gd name="connsiteY6" fmla="*/ 952826 h 1730710"/>
              <a:gd name="connsiteX7" fmla="*/ 649625 w 2120797"/>
              <a:gd name="connsiteY7" fmla="*/ 568303 h 1730710"/>
              <a:gd name="connsiteX8" fmla="*/ 602957 w 2120797"/>
              <a:gd name="connsiteY8" fmla="*/ 0 h 1730710"/>
              <a:gd name="connsiteX0" fmla="*/ 577821 w 2095661"/>
              <a:gd name="connsiteY0" fmla="*/ 0 h 1730710"/>
              <a:gd name="connsiteX1" fmla="*/ 1693514 w 2095661"/>
              <a:gd name="connsiteY1" fmla="*/ 1267572 h 1730710"/>
              <a:gd name="connsiteX2" fmla="*/ 2095661 w 2095661"/>
              <a:gd name="connsiteY2" fmla="*/ 1219309 h 1730710"/>
              <a:gd name="connsiteX3" fmla="*/ 1394144 w 2095661"/>
              <a:gd name="connsiteY3" fmla="*/ 1730710 h 1730710"/>
              <a:gd name="connsiteX4" fmla="*/ 705409 w 2095661"/>
              <a:gd name="connsiteY4" fmla="*/ 1318263 h 1730710"/>
              <a:gd name="connsiteX5" fmla="*/ 1031773 w 2095661"/>
              <a:gd name="connsiteY5" fmla="*/ 1282530 h 1730710"/>
              <a:gd name="connsiteX6" fmla="*/ 0 w 2095661"/>
              <a:gd name="connsiteY6" fmla="*/ 1014175 h 1730710"/>
              <a:gd name="connsiteX7" fmla="*/ 624489 w 2095661"/>
              <a:gd name="connsiteY7" fmla="*/ 568303 h 1730710"/>
              <a:gd name="connsiteX8" fmla="*/ 577821 w 2095661"/>
              <a:gd name="connsiteY8" fmla="*/ 0 h 1730710"/>
              <a:gd name="connsiteX0" fmla="*/ 970116 w 2095661"/>
              <a:gd name="connsiteY0" fmla="*/ -1 h 1631509"/>
              <a:gd name="connsiteX1" fmla="*/ 1693514 w 2095661"/>
              <a:gd name="connsiteY1" fmla="*/ 1168371 h 1631509"/>
              <a:gd name="connsiteX2" fmla="*/ 2095661 w 2095661"/>
              <a:gd name="connsiteY2" fmla="*/ 1120108 h 1631509"/>
              <a:gd name="connsiteX3" fmla="*/ 1394144 w 2095661"/>
              <a:gd name="connsiteY3" fmla="*/ 1631509 h 1631509"/>
              <a:gd name="connsiteX4" fmla="*/ 705409 w 2095661"/>
              <a:gd name="connsiteY4" fmla="*/ 1219062 h 1631509"/>
              <a:gd name="connsiteX5" fmla="*/ 1031773 w 2095661"/>
              <a:gd name="connsiteY5" fmla="*/ 1183329 h 1631509"/>
              <a:gd name="connsiteX6" fmla="*/ 0 w 2095661"/>
              <a:gd name="connsiteY6" fmla="*/ 914974 h 1631509"/>
              <a:gd name="connsiteX7" fmla="*/ 624489 w 2095661"/>
              <a:gd name="connsiteY7" fmla="*/ 469102 h 1631509"/>
              <a:gd name="connsiteX8" fmla="*/ 970116 w 2095661"/>
              <a:gd name="connsiteY8" fmla="*/ -1 h 1631509"/>
              <a:gd name="connsiteX0" fmla="*/ 970116 w 2095661"/>
              <a:gd name="connsiteY0" fmla="*/ 0 h 1631510"/>
              <a:gd name="connsiteX1" fmla="*/ 1693514 w 2095661"/>
              <a:gd name="connsiteY1" fmla="*/ 1168372 h 1631510"/>
              <a:gd name="connsiteX2" fmla="*/ 2095661 w 2095661"/>
              <a:gd name="connsiteY2" fmla="*/ 1120109 h 1631510"/>
              <a:gd name="connsiteX3" fmla="*/ 1394144 w 2095661"/>
              <a:gd name="connsiteY3" fmla="*/ 1631510 h 1631510"/>
              <a:gd name="connsiteX4" fmla="*/ 705409 w 2095661"/>
              <a:gd name="connsiteY4" fmla="*/ 1219063 h 1631510"/>
              <a:gd name="connsiteX5" fmla="*/ 1031773 w 2095661"/>
              <a:gd name="connsiteY5" fmla="*/ 1183330 h 1631510"/>
              <a:gd name="connsiteX6" fmla="*/ 0 w 2095661"/>
              <a:gd name="connsiteY6" fmla="*/ 914975 h 1631510"/>
              <a:gd name="connsiteX7" fmla="*/ 579039 w 2095661"/>
              <a:gd name="connsiteY7" fmla="*/ 383919 h 1631510"/>
              <a:gd name="connsiteX8" fmla="*/ 970116 w 2095661"/>
              <a:gd name="connsiteY8" fmla="*/ 0 h 1631510"/>
              <a:gd name="connsiteX0" fmla="*/ 871757 w 2095661"/>
              <a:gd name="connsiteY0" fmla="*/ 0 h 1725673"/>
              <a:gd name="connsiteX1" fmla="*/ 1693514 w 2095661"/>
              <a:gd name="connsiteY1" fmla="*/ 1262535 h 1725673"/>
              <a:gd name="connsiteX2" fmla="*/ 2095661 w 2095661"/>
              <a:gd name="connsiteY2" fmla="*/ 1214272 h 1725673"/>
              <a:gd name="connsiteX3" fmla="*/ 1394144 w 2095661"/>
              <a:gd name="connsiteY3" fmla="*/ 1725673 h 1725673"/>
              <a:gd name="connsiteX4" fmla="*/ 705409 w 2095661"/>
              <a:gd name="connsiteY4" fmla="*/ 1313226 h 1725673"/>
              <a:gd name="connsiteX5" fmla="*/ 1031773 w 2095661"/>
              <a:gd name="connsiteY5" fmla="*/ 1277493 h 1725673"/>
              <a:gd name="connsiteX6" fmla="*/ 0 w 2095661"/>
              <a:gd name="connsiteY6" fmla="*/ 1009138 h 1725673"/>
              <a:gd name="connsiteX7" fmla="*/ 579039 w 2095661"/>
              <a:gd name="connsiteY7" fmla="*/ 478082 h 1725673"/>
              <a:gd name="connsiteX8" fmla="*/ 871757 w 2095661"/>
              <a:gd name="connsiteY8" fmla="*/ 0 h 1725673"/>
              <a:gd name="connsiteX0" fmla="*/ 871757 w 2095661"/>
              <a:gd name="connsiteY0" fmla="*/ 0 h 1725673"/>
              <a:gd name="connsiteX1" fmla="*/ 1693514 w 2095661"/>
              <a:gd name="connsiteY1" fmla="*/ 1262535 h 1725673"/>
              <a:gd name="connsiteX2" fmla="*/ 2095661 w 2095661"/>
              <a:gd name="connsiteY2" fmla="*/ 1214272 h 1725673"/>
              <a:gd name="connsiteX3" fmla="*/ 1394144 w 2095661"/>
              <a:gd name="connsiteY3" fmla="*/ 1725673 h 1725673"/>
              <a:gd name="connsiteX4" fmla="*/ 705409 w 2095661"/>
              <a:gd name="connsiteY4" fmla="*/ 1313226 h 1725673"/>
              <a:gd name="connsiteX5" fmla="*/ 1031773 w 2095661"/>
              <a:gd name="connsiteY5" fmla="*/ 1277493 h 1725673"/>
              <a:gd name="connsiteX6" fmla="*/ 0 w 2095661"/>
              <a:gd name="connsiteY6" fmla="*/ 1009138 h 1725673"/>
              <a:gd name="connsiteX7" fmla="*/ 558725 w 2095661"/>
              <a:gd name="connsiteY7" fmla="*/ 454247 h 1725673"/>
              <a:gd name="connsiteX8" fmla="*/ 871757 w 2095661"/>
              <a:gd name="connsiteY8" fmla="*/ 0 h 1725673"/>
              <a:gd name="connsiteX0" fmla="*/ 876579 w 2100483"/>
              <a:gd name="connsiteY0" fmla="*/ 0 h 1725673"/>
              <a:gd name="connsiteX1" fmla="*/ 1698336 w 2100483"/>
              <a:gd name="connsiteY1" fmla="*/ 1262535 h 1725673"/>
              <a:gd name="connsiteX2" fmla="*/ 2100483 w 2100483"/>
              <a:gd name="connsiteY2" fmla="*/ 1214272 h 1725673"/>
              <a:gd name="connsiteX3" fmla="*/ 1398966 w 2100483"/>
              <a:gd name="connsiteY3" fmla="*/ 1725673 h 1725673"/>
              <a:gd name="connsiteX4" fmla="*/ 710231 w 2100483"/>
              <a:gd name="connsiteY4" fmla="*/ 1313226 h 1725673"/>
              <a:gd name="connsiteX5" fmla="*/ 1036595 w 2100483"/>
              <a:gd name="connsiteY5" fmla="*/ 1277493 h 1725673"/>
              <a:gd name="connsiteX6" fmla="*/ 0 w 2100483"/>
              <a:gd name="connsiteY6" fmla="*/ 971623 h 1725673"/>
              <a:gd name="connsiteX7" fmla="*/ 563547 w 2100483"/>
              <a:gd name="connsiteY7" fmla="*/ 454247 h 1725673"/>
              <a:gd name="connsiteX8" fmla="*/ 876579 w 2100483"/>
              <a:gd name="connsiteY8" fmla="*/ 0 h 1725673"/>
              <a:gd name="connsiteX0" fmla="*/ 650477 w 2100483"/>
              <a:gd name="connsiteY0" fmla="*/ 0 h 1874138"/>
              <a:gd name="connsiteX1" fmla="*/ 1698336 w 2100483"/>
              <a:gd name="connsiteY1" fmla="*/ 1411000 h 1874138"/>
              <a:gd name="connsiteX2" fmla="*/ 2100483 w 2100483"/>
              <a:gd name="connsiteY2" fmla="*/ 1362737 h 1874138"/>
              <a:gd name="connsiteX3" fmla="*/ 1398966 w 2100483"/>
              <a:gd name="connsiteY3" fmla="*/ 1874138 h 1874138"/>
              <a:gd name="connsiteX4" fmla="*/ 710231 w 2100483"/>
              <a:gd name="connsiteY4" fmla="*/ 1461691 h 1874138"/>
              <a:gd name="connsiteX5" fmla="*/ 1036595 w 2100483"/>
              <a:gd name="connsiteY5" fmla="*/ 1425958 h 1874138"/>
              <a:gd name="connsiteX6" fmla="*/ 0 w 2100483"/>
              <a:gd name="connsiteY6" fmla="*/ 1120088 h 1874138"/>
              <a:gd name="connsiteX7" fmla="*/ 563547 w 2100483"/>
              <a:gd name="connsiteY7" fmla="*/ 602712 h 1874138"/>
              <a:gd name="connsiteX8" fmla="*/ 650477 w 2100483"/>
              <a:gd name="connsiteY8" fmla="*/ 0 h 1874138"/>
              <a:gd name="connsiteX0" fmla="*/ 294667 w 2100483"/>
              <a:gd name="connsiteY0" fmla="*/ 0 h 2176302"/>
              <a:gd name="connsiteX1" fmla="*/ 1698336 w 2100483"/>
              <a:gd name="connsiteY1" fmla="*/ 1713164 h 2176302"/>
              <a:gd name="connsiteX2" fmla="*/ 2100483 w 2100483"/>
              <a:gd name="connsiteY2" fmla="*/ 1664901 h 2176302"/>
              <a:gd name="connsiteX3" fmla="*/ 1398966 w 2100483"/>
              <a:gd name="connsiteY3" fmla="*/ 2176302 h 2176302"/>
              <a:gd name="connsiteX4" fmla="*/ 710231 w 2100483"/>
              <a:gd name="connsiteY4" fmla="*/ 1763855 h 2176302"/>
              <a:gd name="connsiteX5" fmla="*/ 1036595 w 2100483"/>
              <a:gd name="connsiteY5" fmla="*/ 1728122 h 2176302"/>
              <a:gd name="connsiteX6" fmla="*/ 0 w 2100483"/>
              <a:gd name="connsiteY6" fmla="*/ 1422252 h 2176302"/>
              <a:gd name="connsiteX7" fmla="*/ 563547 w 2100483"/>
              <a:gd name="connsiteY7" fmla="*/ 904876 h 2176302"/>
              <a:gd name="connsiteX8" fmla="*/ 294667 w 2100483"/>
              <a:gd name="connsiteY8" fmla="*/ 0 h 2176302"/>
              <a:gd name="connsiteX0" fmla="*/ 294667 w 2100483"/>
              <a:gd name="connsiteY0" fmla="*/ 0 h 2176302"/>
              <a:gd name="connsiteX1" fmla="*/ 1698336 w 2100483"/>
              <a:gd name="connsiteY1" fmla="*/ 1713164 h 2176302"/>
              <a:gd name="connsiteX2" fmla="*/ 2100483 w 2100483"/>
              <a:gd name="connsiteY2" fmla="*/ 1664901 h 2176302"/>
              <a:gd name="connsiteX3" fmla="*/ 1398966 w 2100483"/>
              <a:gd name="connsiteY3" fmla="*/ 2176302 h 2176302"/>
              <a:gd name="connsiteX4" fmla="*/ 710231 w 2100483"/>
              <a:gd name="connsiteY4" fmla="*/ 1763855 h 2176302"/>
              <a:gd name="connsiteX5" fmla="*/ 1036595 w 2100483"/>
              <a:gd name="connsiteY5" fmla="*/ 1728122 h 2176302"/>
              <a:gd name="connsiteX6" fmla="*/ 0 w 2100483"/>
              <a:gd name="connsiteY6" fmla="*/ 1422252 h 2176302"/>
              <a:gd name="connsiteX7" fmla="*/ 603231 w 2100483"/>
              <a:gd name="connsiteY7" fmla="*/ 765184 h 2176302"/>
              <a:gd name="connsiteX8" fmla="*/ 294667 w 2100483"/>
              <a:gd name="connsiteY8" fmla="*/ 0 h 2176302"/>
              <a:gd name="connsiteX0" fmla="*/ 189325 w 2100483"/>
              <a:gd name="connsiteY0" fmla="*/ 0 h 2211209"/>
              <a:gd name="connsiteX1" fmla="*/ 1698336 w 2100483"/>
              <a:gd name="connsiteY1" fmla="*/ 1748071 h 2211209"/>
              <a:gd name="connsiteX2" fmla="*/ 2100483 w 2100483"/>
              <a:gd name="connsiteY2" fmla="*/ 1699808 h 2211209"/>
              <a:gd name="connsiteX3" fmla="*/ 1398966 w 2100483"/>
              <a:gd name="connsiteY3" fmla="*/ 2211209 h 2211209"/>
              <a:gd name="connsiteX4" fmla="*/ 710231 w 2100483"/>
              <a:gd name="connsiteY4" fmla="*/ 1798762 h 2211209"/>
              <a:gd name="connsiteX5" fmla="*/ 1036595 w 2100483"/>
              <a:gd name="connsiteY5" fmla="*/ 1763029 h 2211209"/>
              <a:gd name="connsiteX6" fmla="*/ 0 w 2100483"/>
              <a:gd name="connsiteY6" fmla="*/ 1457159 h 2211209"/>
              <a:gd name="connsiteX7" fmla="*/ 603231 w 2100483"/>
              <a:gd name="connsiteY7" fmla="*/ 800091 h 2211209"/>
              <a:gd name="connsiteX8" fmla="*/ 189325 w 2100483"/>
              <a:gd name="connsiteY8" fmla="*/ 0 h 2211209"/>
              <a:gd name="connsiteX0" fmla="*/ 189325 w 2100483"/>
              <a:gd name="connsiteY0" fmla="*/ 903 h 2212112"/>
              <a:gd name="connsiteX1" fmla="*/ 1698336 w 2100483"/>
              <a:gd name="connsiteY1" fmla="*/ 1748974 h 2212112"/>
              <a:gd name="connsiteX2" fmla="*/ 2100483 w 2100483"/>
              <a:gd name="connsiteY2" fmla="*/ 1700711 h 2212112"/>
              <a:gd name="connsiteX3" fmla="*/ 1398966 w 2100483"/>
              <a:gd name="connsiteY3" fmla="*/ 2212112 h 2212112"/>
              <a:gd name="connsiteX4" fmla="*/ 710231 w 2100483"/>
              <a:gd name="connsiteY4" fmla="*/ 1799665 h 2212112"/>
              <a:gd name="connsiteX5" fmla="*/ 1036595 w 2100483"/>
              <a:gd name="connsiteY5" fmla="*/ 1763932 h 2212112"/>
              <a:gd name="connsiteX6" fmla="*/ 0 w 2100483"/>
              <a:gd name="connsiteY6" fmla="*/ 1458062 h 2212112"/>
              <a:gd name="connsiteX7" fmla="*/ 603231 w 2100483"/>
              <a:gd name="connsiteY7" fmla="*/ 800994 h 2212112"/>
              <a:gd name="connsiteX8" fmla="*/ 189325 w 2100483"/>
              <a:gd name="connsiteY8" fmla="*/ 903 h 2212112"/>
              <a:gd name="connsiteX0" fmla="*/ 189325 w 2100483"/>
              <a:gd name="connsiteY0" fmla="*/ 903 h 2212112"/>
              <a:gd name="connsiteX1" fmla="*/ 1698336 w 2100483"/>
              <a:gd name="connsiteY1" fmla="*/ 1748974 h 2212112"/>
              <a:gd name="connsiteX2" fmla="*/ 2100483 w 2100483"/>
              <a:gd name="connsiteY2" fmla="*/ 1700711 h 2212112"/>
              <a:gd name="connsiteX3" fmla="*/ 1398966 w 2100483"/>
              <a:gd name="connsiteY3" fmla="*/ 2212112 h 2212112"/>
              <a:gd name="connsiteX4" fmla="*/ 710231 w 2100483"/>
              <a:gd name="connsiteY4" fmla="*/ 1799665 h 2212112"/>
              <a:gd name="connsiteX5" fmla="*/ 1036595 w 2100483"/>
              <a:gd name="connsiteY5" fmla="*/ 1763932 h 2212112"/>
              <a:gd name="connsiteX6" fmla="*/ 0 w 2100483"/>
              <a:gd name="connsiteY6" fmla="*/ 1458062 h 2212112"/>
              <a:gd name="connsiteX7" fmla="*/ 529136 w 2100483"/>
              <a:gd name="connsiteY7" fmla="*/ 785012 h 2212112"/>
              <a:gd name="connsiteX8" fmla="*/ 189325 w 2100483"/>
              <a:gd name="connsiteY8" fmla="*/ 903 h 2212112"/>
              <a:gd name="connsiteX0" fmla="*/ 130854 w 2042012"/>
              <a:gd name="connsiteY0" fmla="*/ 903 h 2212112"/>
              <a:gd name="connsiteX1" fmla="*/ 1639865 w 2042012"/>
              <a:gd name="connsiteY1" fmla="*/ 1748974 h 2212112"/>
              <a:gd name="connsiteX2" fmla="*/ 2042012 w 2042012"/>
              <a:gd name="connsiteY2" fmla="*/ 1700711 h 2212112"/>
              <a:gd name="connsiteX3" fmla="*/ 1340495 w 2042012"/>
              <a:gd name="connsiteY3" fmla="*/ 2212112 h 2212112"/>
              <a:gd name="connsiteX4" fmla="*/ 651760 w 2042012"/>
              <a:gd name="connsiteY4" fmla="*/ 1799665 h 2212112"/>
              <a:gd name="connsiteX5" fmla="*/ 978124 w 2042012"/>
              <a:gd name="connsiteY5" fmla="*/ 1763932 h 2212112"/>
              <a:gd name="connsiteX6" fmla="*/ 0 w 2042012"/>
              <a:gd name="connsiteY6" fmla="*/ 1464580 h 2212112"/>
              <a:gd name="connsiteX7" fmla="*/ 470665 w 2042012"/>
              <a:gd name="connsiteY7" fmla="*/ 785012 h 2212112"/>
              <a:gd name="connsiteX8" fmla="*/ 130854 w 2042012"/>
              <a:gd name="connsiteY8" fmla="*/ 903 h 2212112"/>
              <a:gd name="connsiteX0" fmla="*/ 199628 w 2110786"/>
              <a:gd name="connsiteY0" fmla="*/ 903 h 2212112"/>
              <a:gd name="connsiteX1" fmla="*/ 1708639 w 2110786"/>
              <a:gd name="connsiteY1" fmla="*/ 1748974 h 2212112"/>
              <a:gd name="connsiteX2" fmla="*/ 2110786 w 2110786"/>
              <a:gd name="connsiteY2" fmla="*/ 1700711 h 2212112"/>
              <a:gd name="connsiteX3" fmla="*/ 1409269 w 2110786"/>
              <a:gd name="connsiteY3" fmla="*/ 2212112 h 2212112"/>
              <a:gd name="connsiteX4" fmla="*/ 720534 w 2110786"/>
              <a:gd name="connsiteY4" fmla="*/ 1799665 h 2212112"/>
              <a:gd name="connsiteX5" fmla="*/ 1046898 w 2110786"/>
              <a:gd name="connsiteY5" fmla="*/ 1763932 h 2212112"/>
              <a:gd name="connsiteX6" fmla="*/ 0 w 2110786"/>
              <a:gd name="connsiteY6" fmla="*/ 1321805 h 2212112"/>
              <a:gd name="connsiteX7" fmla="*/ 539439 w 2110786"/>
              <a:gd name="connsiteY7" fmla="*/ 785012 h 2212112"/>
              <a:gd name="connsiteX8" fmla="*/ 199628 w 2110786"/>
              <a:gd name="connsiteY8" fmla="*/ 903 h 2212112"/>
              <a:gd name="connsiteX0" fmla="*/ 747146 w 2110786"/>
              <a:gd name="connsiteY0" fmla="*/ 1545 h 1719366"/>
              <a:gd name="connsiteX1" fmla="*/ 1708639 w 2110786"/>
              <a:gd name="connsiteY1" fmla="*/ 1256228 h 1719366"/>
              <a:gd name="connsiteX2" fmla="*/ 2110786 w 2110786"/>
              <a:gd name="connsiteY2" fmla="*/ 1207965 h 1719366"/>
              <a:gd name="connsiteX3" fmla="*/ 1409269 w 2110786"/>
              <a:gd name="connsiteY3" fmla="*/ 1719366 h 1719366"/>
              <a:gd name="connsiteX4" fmla="*/ 720534 w 2110786"/>
              <a:gd name="connsiteY4" fmla="*/ 1306919 h 1719366"/>
              <a:gd name="connsiteX5" fmla="*/ 1046898 w 2110786"/>
              <a:gd name="connsiteY5" fmla="*/ 1271186 h 1719366"/>
              <a:gd name="connsiteX6" fmla="*/ 0 w 2110786"/>
              <a:gd name="connsiteY6" fmla="*/ 829059 h 1719366"/>
              <a:gd name="connsiteX7" fmla="*/ 539439 w 2110786"/>
              <a:gd name="connsiteY7" fmla="*/ 292266 h 1719366"/>
              <a:gd name="connsiteX8" fmla="*/ 747146 w 2110786"/>
              <a:gd name="connsiteY8" fmla="*/ 1545 h 1719366"/>
              <a:gd name="connsiteX0" fmla="*/ 747146 w 2110786"/>
              <a:gd name="connsiteY0" fmla="*/ 1545 h 1719366"/>
              <a:gd name="connsiteX1" fmla="*/ 1708639 w 2110786"/>
              <a:gd name="connsiteY1" fmla="*/ 1256228 h 1719366"/>
              <a:gd name="connsiteX2" fmla="*/ 2110786 w 2110786"/>
              <a:gd name="connsiteY2" fmla="*/ 1207965 h 1719366"/>
              <a:gd name="connsiteX3" fmla="*/ 1409269 w 2110786"/>
              <a:gd name="connsiteY3" fmla="*/ 1719366 h 1719366"/>
              <a:gd name="connsiteX4" fmla="*/ 720534 w 2110786"/>
              <a:gd name="connsiteY4" fmla="*/ 1306919 h 1719366"/>
              <a:gd name="connsiteX5" fmla="*/ 1046898 w 2110786"/>
              <a:gd name="connsiteY5" fmla="*/ 1271186 h 1719366"/>
              <a:gd name="connsiteX6" fmla="*/ 0 w 2110786"/>
              <a:gd name="connsiteY6" fmla="*/ 829059 h 1719366"/>
              <a:gd name="connsiteX7" fmla="*/ 423896 w 2110786"/>
              <a:gd name="connsiteY7" fmla="*/ 491954 h 1719366"/>
              <a:gd name="connsiteX8" fmla="*/ 747146 w 2110786"/>
              <a:gd name="connsiteY8" fmla="*/ 1545 h 1719366"/>
              <a:gd name="connsiteX0" fmla="*/ 747146 w 2110786"/>
              <a:gd name="connsiteY0" fmla="*/ 1545 h 1719366"/>
              <a:gd name="connsiteX1" fmla="*/ 1708639 w 2110786"/>
              <a:gd name="connsiteY1" fmla="*/ 1256228 h 1719366"/>
              <a:gd name="connsiteX2" fmla="*/ 2110786 w 2110786"/>
              <a:gd name="connsiteY2" fmla="*/ 1207965 h 1719366"/>
              <a:gd name="connsiteX3" fmla="*/ 1409269 w 2110786"/>
              <a:gd name="connsiteY3" fmla="*/ 1719366 h 1719366"/>
              <a:gd name="connsiteX4" fmla="*/ 720534 w 2110786"/>
              <a:gd name="connsiteY4" fmla="*/ 1306919 h 1719366"/>
              <a:gd name="connsiteX5" fmla="*/ 1046898 w 2110786"/>
              <a:gd name="connsiteY5" fmla="*/ 1271186 h 1719366"/>
              <a:gd name="connsiteX6" fmla="*/ 0 w 2110786"/>
              <a:gd name="connsiteY6" fmla="*/ 829059 h 1719366"/>
              <a:gd name="connsiteX7" fmla="*/ 423896 w 2110786"/>
              <a:gd name="connsiteY7" fmla="*/ 491954 h 1719366"/>
              <a:gd name="connsiteX8" fmla="*/ 747146 w 2110786"/>
              <a:gd name="connsiteY8" fmla="*/ 1545 h 1719366"/>
              <a:gd name="connsiteX0" fmla="*/ 747146 w 2110786"/>
              <a:gd name="connsiteY0" fmla="*/ 1545 h 1719366"/>
              <a:gd name="connsiteX1" fmla="*/ 1708639 w 2110786"/>
              <a:gd name="connsiteY1" fmla="*/ 1256228 h 1719366"/>
              <a:gd name="connsiteX2" fmla="*/ 2110786 w 2110786"/>
              <a:gd name="connsiteY2" fmla="*/ 1207965 h 1719366"/>
              <a:gd name="connsiteX3" fmla="*/ 1409269 w 2110786"/>
              <a:gd name="connsiteY3" fmla="*/ 1719366 h 1719366"/>
              <a:gd name="connsiteX4" fmla="*/ 720534 w 2110786"/>
              <a:gd name="connsiteY4" fmla="*/ 1306919 h 1719366"/>
              <a:gd name="connsiteX5" fmla="*/ 1046898 w 2110786"/>
              <a:gd name="connsiteY5" fmla="*/ 1271186 h 1719366"/>
              <a:gd name="connsiteX6" fmla="*/ 0 w 2110786"/>
              <a:gd name="connsiteY6" fmla="*/ 829059 h 1719366"/>
              <a:gd name="connsiteX7" fmla="*/ 423896 w 2110786"/>
              <a:gd name="connsiteY7" fmla="*/ 491954 h 1719366"/>
              <a:gd name="connsiteX8" fmla="*/ 747146 w 2110786"/>
              <a:gd name="connsiteY8" fmla="*/ 1545 h 1719366"/>
              <a:gd name="connsiteX0" fmla="*/ 747146 w 2110786"/>
              <a:gd name="connsiteY0" fmla="*/ 1545 h 1719366"/>
              <a:gd name="connsiteX1" fmla="*/ 1708639 w 2110786"/>
              <a:gd name="connsiteY1" fmla="*/ 1256228 h 1719366"/>
              <a:gd name="connsiteX2" fmla="*/ 2110786 w 2110786"/>
              <a:gd name="connsiteY2" fmla="*/ 1207965 h 1719366"/>
              <a:gd name="connsiteX3" fmla="*/ 1409269 w 2110786"/>
              <a:gd name="connsiteY3" fmla="*/ 1719366 h 1719366"/>
              <a:gd name="connsiteX4" fmla="*/ 720534 w 2110786"/>
              <a:gd name="connsiteY4" fmla="*/ 1306919 h 1719366"/>
              <a:gd name="connsiteX5" fmla="*/ 1046898 w 2110786"/>
              <a:gd name="connsiteY5" fmla="*/ 1271186 h 1719366"/>
              <a:gd name="connsiteX6" fmla="*/ 0 w 2110786"/>
              <a:gd name="connsiteY6" fmla="*/ 829059 h 1719366"/>
              <a:gd name="connsiteX7" fmla="*/ 491999 w 2110786"/>
              <a:gd name="connsiteY7" fmla="*/ 472525 h 1719366"/>
              <a:gd name="connsiteX8" fmla="*/ 747146 w 2110786"/>
              <a:gd name="connsiteY8" fmla="*/ 1545 h 1719366"/>
              <a:gd name="connsiteX0" fmla="*/ 1053650 w 2110786"/>
              <a:gd name="connsiteY0" fmla="*/ 1616 h 1688868"/>
              <a:gd name="connsiteX1" fmla="*/ 1708639 w 2110786"/>
              <a:gd name="connsiteY1" fmla="*/ 1225730 h 1688868"/>
              <a:gd name="connsiteX2" fmla="*/ 2110786 w 2110786"/>
              <a:gd name="connsiteY2" fmla="*/ 1177467 h 1688868"/>
              <a:gd name="connsiteX3" fmla="*/ 1409269 w 2110786"/>
              <a:gd name="connsiteY3" fmla="*/ 1688868 h 1688868"/>
              <a:gd name="connsiteX4" fmla="*/ 720534 w 2110786"/>
              <a:gd name="connsiteY4" fmla="*/ 1276421 h 1688868"/>
              <a:gd name="connsiteX5" fmla="*/ 1046898 w 2110786"/>
              <a:gd name="connsiteY5" fmla="*/ 1240688 h 1688868"/>
              <a:gd name="connsiteX6" fmla="*/ 0 w 2110786"/>
              <a:gd name="connsiteY6" fmla="*/ 798561 h 1688868"/>
              <a:gd name="connsiteX7" fmla="*/ 491999 w 2110786"/>
              <a:gd name="connsiteY7" fmla="*/ 442027 h 1688868"/>
              <a:gd name="connsiteX8" fmla="*/ 1053650 w 2110786"/>
              <a:gd name="connsiteY8" fmla="*/ 1616 h 1688868"/>
              <a:gd name="connsiteX0" fmla="*/ 1053650 w 2110786"/>
              <a:gd name="connsiteY0" fmla="*/ 0 h 1687252"/>
              <a:gd name="connsiteX1" fmla="*/ 1708639 w 2110786"/>
              <a:gd name="connsiteY1" fmla="*/ 1224114 h 1687252"/>
              <a:gd name="connsiteX2" fmla="*/ 2110786 w 2110786"/>
              <a:gd name="connsiteY2" fmla="*/ 1175851 h 1687252"/>
              <a:gd name="connsiteX3" fmla="*/ 1409269 w 2110786"/>
              <a:gd name="connsiteY3" fmla="*/ 1687252 h 1687252"/>
              <a:gd name="connsiteX4" fmla="*/ 720534 w 2110786"/>
              <a:gd name="connsiteY4" fmla="*/ 1274805 h 1687252"/>
              <a:gd name="connsiteX5" fmla="*/ 1046898 w 2110786"/>
              <a:gd name="connsiteY5" fmla="*/ 1239072 h 1687252"/>
              <a:gd name="connsiteX6" fmla="*/ 0 w 2110786"/>
              <a:gd name="connsiteY6" fmla="*/ 796945 h 1687252"/>
              <a:gd name="connsiteX7" fmla="*/ 491999 w 2110786"/>
              <a:gd name="connsiteY7" fmla="*/ 440411 h 1687252"/>
              <a:gd name="connsiteX8" fmla="*/ 1053650 w 2110786"/>
              <a:gd name="connsiteY8" fmla="*/ 0 h 1687252"/>
              <a:gd name="connsiteX0" fmla="*/ 803980 w 2110786"/>
              <a:gd name="connsiteY0" fmla="*/ 0 h 1824975"/>
              <a:gd name="connsiteX1" fmla="*/ 1708639 w 2110786"/>
              <a:gd name="connsiteY1" fmla="*/ 1361837 h 1824975"/>
              <a:gd name="connsiteX2" fmla="*/ 2110786 w 2110786"/>
              <a:gd name="connsiteY2" fmla="*/ 1313574 h 1824975"/>
              <a:gd name="connsiteX3" fmla="*/ 1409269 w 2110786"/>
              <a:gd name="connsiteY3" fmla="*/ 1824975 h 1824975"/>
              <a:gd name="connsiteX4" fmla="*/ 720534 w 2110786"/>
              <a:gd name="connsiteY4" fmla="*/ 1412528 h 1824975"/>
              <a:gd name="connsiteX5" fmla="*/ 1046898 w 2110786"/>
              <a:gd name="connsiteY5" fmla="*/ 1376795 h 1824975"/>
              <a:gd name="connsiteX6" fmla="*/ 0 w 2110786"/>
              <a:gd name="connsiteY6" fmla="*/ 934668 h 1824975"/>
              <a:gd name="connsiteX7" fmla="*/ 491999 w 2110786"/>
              <a:gd name="connsiteY7" fmla="*/ 578134 h 1824975"/>
              <a:gd name="connsiteX8" fmla="*/ 803980 w 2110786"/>
              <a:gd name="connsiteY8" fmla="*/ 0 h 1824975"/>
              <a:gd name="connsiteX0" fmla="*/ 803980 w 2110786"/>
              <a:gd name="connsiteY0" fmla="*/ 0 h 1824975"/>
              <a:gd name="connsiteX1" fmla="*/ 1708639 w 2110786"/>
              <a:gd name="connsiteY1" fmla="*/ 1361837 h 1824975"/>
              <a:gd name="connsiteX2" fmla="*/ 2110786 w 2110786"/>
              <a:gd name="connsiteY2" fmla="*/ 1313574 h 1824975"/>
              <a:gd name="connsiteX3" fmla="*/ 1409269 w 2110786"/>
              <a:gd name="connsiteY3" fmla="*/ 1824975 h 1824975"/>
              <a:gd name="connsiteX4" fmla="*/ 720534 w 2110786"/>
              <a:gd name="connsiteY4" fmla="*/ 1412528 h 1824975"/>
              <a:gd name="connsiteX5" fmla="*/ 1046898 w 2110786"/>
              <a:gd name="connsiteY5" fmla="*/ 1376795 h 1824975"/>
              <a:gd name="connsiteX6" fmla="*/ 0 w 2110786"/>
              <a:gd name="connsiteY6" fmla="*/ 934668 h 1824975"/>
              <a:gd name="connsiteX7" fmla="*/ 491998 w 2110786"/>
              <a:gd name="connsiteY7" fmla="*/ 578135 h 1824975"/>
              <a:gd name="connsiteX8" fmla="*/ 803980 w 2110786"/>
              <a:gd name="connsiteY8" fmla="*/ 0 h 1824975"/>
              <a:gd name="connsiteX0" fmla="*/ 803980 w 2110786"/>
              <a:gd name="connsiteY0" fmla="*/ 0 h 1824975"/>
              <a:gd name="connsiteX1" fmla="*/ 1708639 w 2110786"/>
              <a:gd name="connsiteY1" fmla="*/ 1361837 h 1824975"/>
              <a:gd name="connsiteX2" fmla="*/ 2110786 w 2110786"/>
              <a:gd name="connsiteY2" fmla="*/ 1313574 h 1824975"/>
              <a:gd name="connsiteX3" fmla="*/ 1409269 w 2110786"/>
              <a:gd name="connsiteY3" fmla="*/ 1824975 h 1824975"/>
              <a:gd name="connsiteX4" fmla="*/ 720534 w 2110786"/>
              <a:gd name="connsiteY4" fmla="*/ 1412528 h 1824975"/>
              <a:gd name="connsiteX5" fmla="*/ 1046898 w 2110786"/>
              <a:gd name="connsiteY5" fmla="*/ 1376795 h 1824975"/>
              <a:gd name="connsiteX6" fmla="*/ 0 w 2110786"/>
              <a:gd name="connsiteY6" fmla="*/ 934668 h 1824975"/>
              <a:gd name="connsiteX7" fmla="*/ 465765 w 2110786"/>
              <a:gd name="connsiteY7" fmla="*/ 609438 h 1824975"/>
              <a:gd name="connsiteX8" fmla="*/ 803980 w 2110786"/>
              <a:gd name="connsiteY8" fmla="*/ 0 h 1824975"/>
              <a:gd name="connsiteX0" fmla="*/ 803980 w 2110786"/>
              <a:gd name="connsiteY0" fmla="*/ 0 h 1824975"/>
              <a:gd name="connsiteX1" fmla="*/ 1708639 w 2110786"/>
              <a:gd name="connsiteY1" fmla="*/ 1361837 h 1824975"/>
              <a:gd name="connsiteX2" fmla="*/ 2110786 w 2110786"/>
              <a:gd name="connsiteY2" fmla="*/ 1313574 h 1824975"/>
              <a:gd name="connsiteX3" fmla="*/ 1409269 w 2110786"/>
              <a:gd name="connsiteY3" fmla="*/ 1824975 h 1824975"/>
              <a:gd name="connsiteX4" fmla="*/ 720534 w 2110786"/>
              <a:gd name="connsiteY4" fmla="*/ 1412528 h 1824975"/>
              <a:gd name="connsiteX5" fmla="*/ 1046898 w 2110786"/>
              <a:gd name="connsiteY5" fmla="*/ 1376795 h 1824975"/>
              <a:gd name="connsiteX6" fmla="*/ 0 w 2110786"/>
              <a:gd name="connsiteY6" fmla="*/ 934668 h 1824975"/>
              <a:gd name="connsiteX7" fmla="*/ 465765 w 2110786"/>
              <a:gd name="connsiteY7" fmla="*/ 609438 h 1824975"/>
              <a:gd name="connsiteX8" fmla="*/ 803980 w 2110786"/>
              <a:gd name="connsiteY8" fmla="*/ 0 h 1824975"/>
              <a:gd name="connsiteX0" fmla="*/ 803980 w 2110786"/>
              <a:gd name="connsiteY0" fmla="*/ 0 h 1824975"/>
              <a:gd name="connsiteX1" fmla="*/ 1708639 w 2110786"/>
              <a:gd name="connsiteY1" fmla="*/ 1361837 h 1824975"/>
              <a:gd name="connsiteX2" fmla="*/ 2110786 w 2110786"/>
              <a:gd name="connsiteY2" fmla="*/ 1313574 h 1824975"/>
              <a:gd name="connsiteX3" fmla="*/ 1409269 w 2110786"/>
              <a:gd name="connsiteY3" fmla="*/ 1824975 h 1824975"/>
              <a:gd name="connsiteX4" fmla="*/ 720534 w 2110786"/>
              <a:gd name="connsiteY4" fmla="*/ 1412528 h 1824975"/>
              <a:gd name="connsiteX5" fmla="*/ 1046898 w 2110786"/>
              <a:gd name="connsiteY5" fmla="*/ 1376795 h 1824975"/>
              <a:gd name="connsiteX6" fmla="*/ 0 w 2110786"/>
              <a:gd name="connsiteY6" fmla="*/ 934668 h 1824975"/>
              <a:gd name="connsiteX7" fmla="*/ 465765 w 2110786"/>
              <a:gd name="connsiteY7" fmla="*/ 609438 h 1824975"/>
              <a:gd name="connsiteX8" fmla="*/ 803980 w 2110786"/>
              <a:gd name="connsiteY8" fmla="*/ 0 h 1824975"/>
              <a:gd name="connsiteX0" fmla="*/ 803980 w 2110786"/>
              <a:gd name="connsiteY0" fmla="*/ 0 h 1824975"/>
              <a:gd name="connsiteX1" fmla="*/ 1708639 w 2110786"/>
              <a:gd name="connsiteY1" fmla="*/ 1361837 h 1824975"/>
              <a:gd name="connsiteX2" fmla="*/ 2110786 w 2110786"/>
              <a:gd name="connsiteY2" fmla="*/ 1313574 h 1824975"/>
              <a:gd name="connsiteX3" fmla="*/ 1409269 w 2110786"/>
              <a:gd name="connsiteY3" fmla="*/ 1824975 h 1824975"/>
              <a:gd name="connsiteX4" fmla="*/ 720534 w 2110786"/>
              <a:gd name="connsiteY4" fmla="*/ 1412528 h 1824975"/>
              <a:gd name="connsiteX5" fmla="*/ 1046898 w 2110786"/>
              <a:gd name="connsiteY5" fmla="*/ 1376795 h 1824975"/>
              <a:gd name="connsiteX6" fmla="*/ 0 w 2110786"/>
              <a:gd name="connsiteY6" fmla="*/ 934668 h 1824975"/>
              <a:gd name="connsiteX7" fmla="*/ 476704 w 2110786"/>
              <a:gd name="connsiteY7" fmla="*/ 616062 h 1824975"/>
              <a:gd name="connsiteX8" fmla="*/ 803980 w 2110786"/>
              <a:gd name="connsiteY8" fmla="*/ 0 h 1824975"/>
              <a:gd name="connsiteX0" fmla="*/ 803980 w 2102437"/>
              <a:gd name="connsiteY0" fmla="*/ 0 h 1824975"/>
              <a:gd name="connsiteX1" fmla="*/ 1708639 w 2102437"/>
              <a:gd name="connsiteY1" fmla="*/ 1361837 h 1824975"/>
              <a:gd name="connsiteX2" fmla="*/ 2102438 w 2102437"/>
              <a:gd name="connsiteY2" fmla="*/ 1238161 h 1824975"/>
              <a:gd name="connsiteX3" fmla="*/ 1409269 w 2102437"/>
              <a:gd name="connsiteY3" fmla="*/ 1824975 h 1824975"/>
              <a:gd name="connsiteX4" fmla="*/ 720534 w 2102437"/>
              <a:gd name="connsiteY4" fmla="*/ 1412528 h 1824975"/>
              <a:gd name="connsiteX5" fmla="*/ 1046898 w 2102437"/>
              <a:gd name="connsiteY5" fmla="*/ 1376795 h 1824975"/>
              <a:gd name="connsiteX6" fmla="*/ 0 w 2102437"/>
              <a:gd name="connsiteY6" fmla="*/ 934668 h 1824975"/>
              <a:gd name="connsiteX7" fmla="*/ 476704 w 2102437"/>
              <a:gd name="connsiteY7" fmla="*/ 616062 h 1824975"/>
              <a:gd name="connsiteX8" fmla="*/ 803980 w 2102437"/>
              <a:gd name="connsiteY8" fmla="*/ 0 h 1824975"/>
              <a:gd name="connsiteX0" fmla="*/ 803980 w 2102438"/>
              <a:gd name="connsiteY0" fmla="*/ 0 h 1824975"/>
              <a:gd name="connsiteX1" fmla="*/ 1708639 w 2102438"/>
              <a:gd name="connsiteY1" fmla="*/ 1361837 h 1824975"/>
              <a:gd name="connsiteX2" fmla="*/ 2102438 w 2102438"/>
              <a:gd name="connsiteY2" fmla="*/ 1238161 h 1824975"/>
              <a:gd name="connsiteX3" fmla="*/ 1409269 w 2102438"/>
              <a:gd name="connsiteY3" fmla="*/ 1824975 h 1824975"/>
              <a:gd name="connsiteX4" fmla="*/ 716359 w 2102438"/>
              <a:gd name="connsiteY4" fmla="*/ 1374822 h 1824975"/>
              <a:gd name="connsiteX5" fmla="*/ 1046898 w 2102438"/>
              <a:gd name="connsiteY5" fmla="*/ 1376795 h 1824975"/>
              <a:gd name="connsiteX6" fmla="*/ 0 w 2102438"/>
              <a:gd name="connsiteY6" fmla="*/ 934668 h 1824975"/>
              <a:gd name="connsiteX7" fmla="*/ 476704 w 2102438"/>
              <a:gd name="connsiteY7" fmla="*/ 616062 h 1824975"/>
              <a:gd name="connsiteX8" fmla="*/ 803980 w 2102438"/>
              <a:gd name="connsiteY8" fmla="*/ 0 h 1824975"/>
              <a:gd name="connsiteX0" fmla="*/ 803980 w 2076048"/>
              <a:gd name="connsiteY0" fmla="*/ 0 h 1824975"/>
              <a:gd name="connsiteX1" fmla="*/ 1708639 w 2076048"/>
              <a:gd name="connsiteY1" fmla="*/ 1361837 h 1824975"/>
              <a:gd name="connsiteX2" fmla="*/ 2076049 w 2076048"/>
              <a:gd name="connsiteY2" fmla="*/ 1202226 h 1824975"/>
              <a:gd name="connsiteX3" fmla="*/ 1409269 w 2076048"/>
              <a:gd name="connsiteY3" fmla="*/ 1824975 h 1824975"/>
              <a:gd name="connsiteX4" fmla="*/ 716359 w 2076048"/>
              <a:gd name="connsiteY4" fmla="*/ 1374822 h 1824975"/>
              <a:gd name="connsiteX5" fmla="*/ 1046898 w 2076048"/>
              <a:gd name="connsiteY5" fmla="*/ 1376795 h 1824975"/>
              <a:gd name="connsiteX6" fmla="*/ 0 w 2076048"/>
              <a:gd name="connsiteY6" fmla="*/ 934668 h 1824975"/>
              <a:gd name="connsiteX7" fmla="*/ 476704 w 2076048"/>
              <a:gd name="connsiteY7" fmla="*/ 616062 h 1824975"/>
              <a:gd name="connsiteX8" fmla="*/ 803980 w 2076048"/>
              <a:gd name="connsiteY8" fmla="*/ 0 h 1824975"/>
              <a:gd name="connsiteX0" fmla="*/ 803980 w 2076049"/>
              <a:gd name="connsiteY0" fmla="*/ 0 h 1824975"/>
              <a:gd name="connsiteX1" fmla="*/ 1708639 w 2076049"/>
              <a:gd name="connsiteY1" fmla="*/ 1361837 h 1824975"/>
              <a:gd name="connsiteX2" fmla="*/ 2076049 w 2076049"/>
              <a:gd name="connsiteY2" fmla="*/ 1202226 h 1824975"/>
              <a:gd name="connsiteX3" fmla="*/ 1409269 w 2076049"/>
              <a:gd name="connsiteY3" fmla="*/ 1824975 h 1824975"/>
              <a:gd name="connsiteX4" fmla="*/ 757663 w 2076049"/>
              <a:gd name="connsiteY4" fmla="*/ 1343000 h 1824975"/>
              <a:gd name="connsiteX5" fmla="*/ 1046898 w 2076049"/>
              <a:gd name="connsiteY5" fmla="*/ 1376795 h 1824975"/>
              <a:gd name="connsiteX6" fmla="*/ 0 w 2076049"/>
              <a:gd name="connsiteY6" fmla="*/ 934668 h 1824975"/>
              <a:gd name="connsiteX7" fmla="*/ 476704 w 2076049"/>
              <a:gd name="connsiteY7" fmla="*/ 616062 h 1824975"/>
              <a:gd name="connsiteX8" fmla="*/ 803980 w 2076049"/>
              <a:gd name="connsiteY8" fmla="*/ 0 h 1824975"/>
              <a:gd name="connsiteX0" fmla="*/ 803980 w 2005595"/>
              <a:gd name="connsiteY0" fmla="*/ 0 h 1824975"/>
              <a:gd name="connsiteX1" fmla="*/ 1708639 w 2005595"/>
              <a:gd name="connsiteY1" fmla="*/ 1361837 h 1824975"/>
              <a:gd name="connsiteX2" fmla="*/ 2005594 w 2005595"/>
              <a:gd name="connsiteY2" fmla="*/ 1274411 h 1824975"/>
              <a:gd name="connsiteX3" fmla="*/ 1409269 w 2005595"/>
              <a:gd name="connsiteY3" fmla="*/ 1824975 h 1824975"/>
              <a:gd name="connsiteX4" fmla="*/ 757663 w 2005595"/>
              <a:gd name="connsiteY4" fmla="*/ 1343000 h 1824975"/>
              <a:gd name="connsiteX5" fmla="*/ 1046898 w 2005595"/>
              <a:gd name="connsiteY5" fmla="*/ 1376795 h 1824975"/>
              <a:gd name="connsiteX6" fmla="*/ 0 w 2005595"/>
              <a:gd name="connsiteY6" fmla="*/ 934668 h 1824975"/>
              <a:gd name="connsiteX7" fmla="*/ 476704 w 2005595"/>
              <a:gd name="connsiteY7" fmla="*/ 616062 h 1824975"/>
              <a:gd name="connsiteX8" fmla="*/ 803980 w 2005595"/>
              <a:gd name="connsiteY8" fmla="*/ 0 h 1824975"/>
              <a:gd name="connsiteX0" fmla="*/ 803980 w 2005594"/>
              <a:gd name="connsiteY0" fmla="*/ 0 h 1824975"/>
              <a:gd name="connsiteX1" fmla="*/ 1708639 w 2005594"/>
              <a:gd name="connsiteY1" fmla="*/ 1361837 h 1824975"/>
              <a:gd name="connsiteX2" fmla="*/ 2005594 w 2005594"/>
              <a:gd name="connsiteY2" fmla="*/ 1274411 h 1824975"/>
              <a:gd name="connsiteX3" fmla="*/ 1409269 w 2005594"/>
              <a:gd name="connsiteY3" fmla="*/ 1824975 h 1824975"/>
              <a:gd name="connsiteX4" fmla="*/ 797252 w 2005594"/>
              <a:gd name="connsiteY4" fmla="*/ 1396903 h 1824975"/>
              <a:gd name="connsiteX5" fmla="*/ 1046898 w 2005594"/>
              <a:gd name="connsiteY5" fmla="*/ 1376795 h 1824975"/>
              <a:gd name="connsiteX6" fmla="*/ 0 w 2005594"/>
              <a:gd name="connsiteY6" fmla="*/ 934668 h 1824975"/>
              <a:gd name="connsiteX7" fmla="*/ 476704 w 2005594"/>
              <a:gd name="connsiteY7" fmla="*/ 616062 h 1824975"/>
              <a:gd name="connsiteX8" fmla="*/ 803980 w 2005594"/>
              <a:gd name="connsiteY8" fmla="*/ 0 h 1824975"/>
              <a:gd name="connsiteX0" fmla="*/ 578309 w 2005594"/>
              <a:gd name="connsiteY0" fmla="*/ 0 h 1940120"/>
              <a:gd name="connsiteX1" fmla="*/ 1708639 w 2005594"/>
              <a:gd name="connsiteY1" fmla="*/ 1476982 h 1940120"/>
              <a:gd name="connsiteX2" fmla="*/ 2005594 w 2005594"/>
              <a:gd name="connsiteY2" fmla="*/ 1389556 h 1940120"/>
              <a:gd name="connsiteX3" fmla="*/ 1409269 w 2005594"/>
              <a:gd name="connsiteY3" fmla="*/ 1940120 h 1940120"/>
              <a:gd name="connsiteX4" fmla="*/ 797252 w 2005594"/>
              <a:gd name="connsiteY4" fmla="*/ 1512048 h 1940120"/>
              <a:gd name="connsiteX5" fmla="*/ 1046898 w 2005594"/>
              <a:gd name="connsiteY5" fmla="*/ 1491940 h 1940120"/>
              <a:gd name="connsiteX6" fmla="*/ 0 w 2005594"/>
              <a:gd name="connsiteY6" fmla="*/ 1049813 h 1940120"/>
              <a:gd name="connsiteX7" fmla="*/ 476704 w 2005594"/>
              <a:gd name="connsiteY7" fmla="*/ 731207 h 1940120"/>
              <a:gd name="connsiteX8" fmla="*/ 578309 w 2005594"/>
              <a:gd name="connsiteY8" fmla="*/ 0 h 1940120"/>
              <a:gd name="connsiteX0" fmla="*/ 578309 w 2005594"/>
              <a:gd name="connsiteY0" fmla="*/ 0 h 1940120"/>
              <a:gd name="connsiteX1" fmla="*/ 1708639 w 2005594"/>
              <a:gd name="connsiteY1" fmla="*/ 1476982 h 1940120"/>
              <a:gd name="connsiteX2" fmla="*/ 2005594 w 2005594"/>
              <a:gd name="connsiteY2" fmla="*/ 1389556 h 1940120"/>
              <a:gd name="connsiteX3" fmla="*/ 1409269 w 2005594"/>
              <a:gd name="connsiteY3" fmla="*/ 1940120 h 1940120"/>
              <a:gd name="connsiteX4" fmla="*/ 797252 w 2005594"/>
              <a:gd name="connsiteY4" fmla="*/ 1512048 h 1940120"/>
              <a:gd name="connsiteX5" fmla="*/ 1046898 w 2005594"/>
              <a:gd name="connsiteY5" fmla="*/ 1491940 h 1940120"/>
              <a:gd name="connsiteX6" fmla="*/ 0 w 2005594"/>
              <a:gd name="connsiteY6" fmla="*/ 1049813 h 1940120"/>
              <a:gd name="connsiteX7" fmla="*/ 501008 w 2005594"/>
              <a:gd name="connsiteY7" fmla="*/ 748289 h 1940120"/>
              <a:gd name="connsiteX8" fmla="*/ 578309 w 2005594"/>
              <a:gd name="connsiteY8" fmla="*/ 0 h 1940120"/>
              <a:gd name="connsiteX0" fmla="*/ 578309 w 2005594"/>
              <a:gd name="connsiteY0" fmla="*/ 0 h 1940120"/>
              <a:gd name="connsiteX1" fmla="*/ 1708639 w 2005594"/>
              <a:gd name="connsiteY1" fmla="*/ 1476982 h 1940120"/>
              <a:gd name="connsiteX2" fmla="*/ 2005594 w 2005594"/>
              <a:gd name="connsiteY2" fmla="*/ 1389556 h 1940120"/>
              <a:gd name="connsiteX3" fmla="*/ 1409269 w 2005594"/>
              <a:gd name="connsiteY3" fmla="*/ 1940120 h 1940120"/>
              <a:gd name="connsiteX4" fmla="*/ 797252 w 2005594"/>
              <a:gd name="connsiteY4" fmla="*/ 1512048 h 1940120"/>
              <a:gd name="connsiteX5" fmla="*/ 1046898 w 2005594"/>
              <a:gd name="connsiteY5" fmla="*/ 1491940 h 1940120"/>
              <a:gd name="connsiteX6" fmla="*/ 0 w 2005594"/>
              <a:gd name="connsiteY6" fmla="*/ 1049813 h 1940120"/>
              <a:gd name="connsiteX7" fmla="*/ 501008 w 2005594"/>
              <a:gd name="connsiteY7" fmla="*/ 748289 h 1940120"/>
              <a:gd name="connsiteX8" fmla="*/ 578309 w 2005594"/>
              <a:gd name="connsiteY8" fmla="*/ 0 h 1940120"/>
              <a:gd name="connsiteX0" fmla="*/ 578309 w 2005594"/>
              <a:gd name="connsiteY0" fmla="*/ 0 h 1940120"/>
              <a:gd name="connsiteX1" fmla="*/ 1708639 w 2005594"/>
              <a:gd name="connsiteY1" fmla="*/ 1476982 h 1940120"/>
              <a:gd name="connsiteX2" fmla="*/ 2005594 w 2005594"/>
              <a:gd name="connsiteY2" fmla="*/ 1389556 h 1940120"/>
              <a:gd name="connsiteX3" fmla="*/ 1409269 w 2005594"/>
              <a:gd name="connsiteY3" fmla="*/ 1940120 h 1940120"/>
              <a:gd name="connsiteX4" fmla="*/ 797252 w 2005594"/>
              <a:gd name="connsiteY4" fmla="*/ 1512048 h 1940120"/>
              <a:gd name="connsiteX5" fmla="*/ 1046898 w 2005594"/>
              <a:gd name="connsiteY5" fmla="*/ 1491940 h 1940120"/>
              <a:gd name="connsiteX6" fmla="*/ 0 w 2005594"/>
              <a:gd name="connsiteY6" fmla="*/ 1049813 h 1940120"/>
              <a:gd name="connsiteX7" fmla="*/ 501008 w 2005594"/>
              <a:gd name="connsiteY7" fmla="*/ 748289 h 1940120"/>
              <a:gd name="connsiteX8" fmla="*/ 578309 w 2005594"/>
              <a:gd name="connsiteY8" fmla="*/ 0 h 194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5594" h="1940120">
                <a:moveTo>
                  <a:pt x="578309" y="0"/>
                </a:moveTo>
                <a:cubicBezTo>
                  <a:pt x="979741" y="88643"/>
                  <a:pt x="1810929" y="845012"/>
                  <a:pt x="1708639" y="1476982"/>
                </a:cubicBezTo>
                <a:lnTo>
                  <a:pt x="2005594" y="1389556"/>
                </a:lnTo>
                <a:lnTo>
                  <a:pt x="1409269" y="1940120"/>
                </a:lnTo>
                <a:lnTo>
                  <a:pt x="797252" y="1512048"/>
                </a:lnTo>
                <a:lnTo>
                  <a:pt x="1046898" y="1491940"/>
                </a:lnTo>
                <a:cubicBezTo>
                  <a:pt x="843502" y="1299027"/>
                  <a:pt x="273665" y="1110992"/>
                  <a:pt x="0" y="1049813"/>
                </a:cubicBezTo>
                <a:cubicBezTo>
                  <a:pt x="87919" y="905245"/>
                  <a:pt x="536677" y="770768"/>
                  <a:pt x="501008" y="748289"/>
                </a:cubicBezTo>
                <a:cubicBezTo>
                  <a:pt x="807253" y="842554"/>
                  <a:pt x="470559" y="163470"/>
                  <a:pt x="578309" y="0"/>
                </a:cubicBezTo>
                <a:close/>
              </a:path>
            </a:pathLst>
          </a:cu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8900000" scaled="1"/>
            <a:tileRect/>
          </a:gradFill>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solidFill>
                <a:schemeClr val="tx1"/>
              </a:solidFill>
            </a:endParaRPr>
          </a:p>
        </p:txBody>
      </p:sp>
      <p:sp>
        <p:nvSpPr>
          <p:cNvPr id="54" name="TextBox 53"/>
          <p:cNvSpPr txBox="1"/>
          <p:nvPr/>
        </p:nvSpPr>
        <p:spPr>
          <a:xfrm>
            <a:off x="7150291" y="2107915"/>
            <a:ext cx="1166608" cy="461665"/>
          </a:xfrm>
          <a:prstGeom prst="rect">
            <a:avLst/>
          </a:prstGeom>
          <a:ln>
            <a:noFill/>
          </a:ln>
          <a:effectLst>
            <a:outerShdw blurRad="57785" dist="33020" dir="3180000" algn="ctr">
              <a:srgbClr val="000000">
                <a:alpha val="30000"/>
              </a:srgbClr>
            </a:outerShdw>
          </a:effectLst>
        </p:spPr>
        <p:txBody>
          <a:bodyPr wrap="square" rtlCol="0">
            <a:spAutoFit/>
          </a:bodyPr>
          <a:lstStyle/>
          <a:p>
            <a:pPr algn="ctr"/>
            <a:r>
              <a:rPr lang="en-CA" sz="1200" dirty="0" smtClean="0">
                <a:solidFill>
                  <a:schemeClr val="bg1"/>
                </a:solidFill>
              </a:rPr>
              <a:t>Evaluate </a:t>
            </a:r>
          </a:p>
          <a:p>
            <a:pPr algn="ctr"/>
            <a:r>
              <a:rPr lang="en-CA" sz="1200" dirty="0" smtClean="0">
                <a:solidFill>
                  <a:schemeClr val="bg1"/>
                </a:solidFill>
              </a:rPr>
              <a:t>and stabilize</a:t>
            </a:r>
          </a:p>
        </p:txBody>
      </p:sp>
      <p:sp>
        <p:nvSpPr>
          <p:cNvPr id="3" name="Rectangle 2"/>
          <p:cNvSpPr/>
          <p:nvPr/>
        </p:nvSpPr>
        <p:spPr>
          <a:xfrm>
            <a:off x="1984451" y="1939923"/>
            <a:ext cx="798264" cy="461665"/>
          </a:xfrm>
          <a:prstGeom prst="rect">
            <a:avLst/>
          </a:prstGeom>
        </p:spPr>
        <p:txBody>
          <a:bodyPr wrap="square">
            <a:spAutoFit/>
          </a:bodyPr>
          <a:lstStyle/>
          <a:p>
            <a:pPr algn="ctr"/>
            <a:r>
              <a:rPr lang="en-CA" sz="1200" dirty="0">
                <a:solidFill>
                  <a:schemeClr val="bg1"/>
                </a:solidFill>
              </a:rPr>
              <a:t>Measure baseline</a:t>
            </a:r>
            <a:endParaRPr lang="en-CA" sz="1200" dirty="0"/>
          </a:p>
        </p:txBody>
      </p:sp>
      <p:sp>
        <p:nvSpPr>
          <p:cNvPr id="5" name="Rectangle 4"/>
          <p:cNvSpPr/>
          <p:nvPr/>
        </p:nvSpPr>
        <p:spPr>
          <a:xfrm>
            <a:off x="1177776" y="1939923"/>
            <a:ext cx="750701" cy="461665"/>
          </a:xfrm>
          <a:prstGeom prst="rect">
            <a:avLst/>
          </a:prstGeom>
        </p:spPr>
        <p:txBody>
          <a:bodyPr wrap="square">
            <a:spAutoFit/>
          </a:bodyPr>
          <a:lstStyle/>
          <a:p>
            <a:pPr algn="ctr"/>
            <a:r>
              <a:rPr lang="en-CA" sz="1200" dirty="0">
                <a:solidFill>
                  <a:schemeClr val="bg1"/>
                </a:solidFill>
              </a:rPr>
              <a:t>Develop vision</a:t>
            </a:r>
          </a:p>
        </p:txBody>
      </p:sp>
      <p:sp>
        <p:nvSpPr>
          <p:cNvPr id="34" name="Pentagon 33"/>
          <p:cNvSpPr/>
          <p:nvPr/>
        </p:nvSpPr>
        <p:spPr>
          <a:xfrm>
            <a:off x="181248" y="1817465"/>
            <a:ext cx="1051570" cy="706582"/>
          </a:xfrm>
          <a:prstGeom prst="homePlate">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sz="1200" dirty="0">
              <a:solidFill>
                <a:schemeClr val="bg1"/>
              </a:solidFill>
            </a:endParaRPr>
          </a:p>
        </p:txBody>
      </p:sp>
      <p:sp>
        <p:nvSpPr>
          <p:cNvPr id="6" name="Chevron 5"/>
          <p:cNvSpPr/>
          <p:nvPr/>
        </p:nvSpPr>
        <p:spPr>
          <a:xfrm rot="2080516" flipV="1">
            <a:off x="4410738" y="4710264"/>
            <a:ext cx="2095614" cy="1298343"/>
          </a:xfrm>
          <a:custGeom>
            <a:avLst/>
            <a:gdLst>
              <a:gd name="connsiteX0" fmla="*/ 0 w 2638440"/>
              <a:gd name="connsiteY0" fmla="*/ 0 h 1260768"/>
              <a:gd name="connsiteX1" fmla="*/ 2008056 w 2638440"/>
              <a:gd name="connsiteY1" fmla="*/ 0 h 1260768"/>
              <a:gd name="connsiteX2" fmla="*/ 2638440 w 2638440"/>
              <a:gd name="connsiteY2" fmla="*/ 630384 h 1260768"/>
              <a:gd name="connsiteX3" fmla="*/ 2008056 w 2638440"/>
              <a:gd name="connsiteY3" fmla="*/ 1260768 h 1260768"/>
              <a:gd name="connsiteX4" fmla="*/ 0 w 2638440"/>
              <a:gd name="connsiteY4" fmla="*/ 1260768 h 1260768"/>
              <a:gd name="connsiteX5" fmla="*/ 630384 w 2638440"/>
              <a:gd name="connsiteY5" fmla="*/ 630384 h 1260768"/>
              <a:gd name="connsiteX6" fmla="*/ 0 w 2638440"/>
              <a:gd name="connsiteY6" fmla="*/ 0 h 1260768"/>
              <a:gd name="connsiteX0" fmla="*/ 0 w 2638440"/>
              <a:gd name="connsiteY0" fmla="*/ 0 h 1260799"/>
              <a:gd name="connsiteX1" fmla="*/ 2008056 w 2638440"/>
              <a:gd name="connsiteY1" fmla="*/ 0 h 1260799"/>
              <a:gd name="connsiteX2" fmla="*/ 2638440 w 2638440"/>
              <a:gd name="connsiteY2" fmla="*/ 630384 h 1260799"/>
              <a:gd name="connsiteX3" fmla="*/ 2008056 w 2638440"/>
              <a:gd name="connsiteY3" fmla="*/ 1260768 h 1260799"/>
              <a:gd name="connsiteX4" fmla="*/ 1166585 w 2638440"/>
              <a:gd name="connsiteY4" fmla="*/ 1038806 h 1260799"/>
              <a:gd name="connsiteX5" fmla="*/ 0 w 2638440"/>
              <a:gd name="connsiteY5" fmla="*/ 1260768 h 1260799"/>
              <a:gd name="connsiteX6" fmla="*/ 630384 w 2638440"/>
              <a:gd name="connsiteY6" fmla="*/ 630384 h 1260799"/>
              <a:gd name="connsiteX7" fmla="*/ 0 w 2638440"/>
              <a:gd name="connsiteY7" fmla="*/ 0 h 1260799"/>
              <a:gd name="connsiteX0" fmla="*/ 0 w 2638440"/>
              <a:gd name="connsiteY0" fmla="*/ 0 h 1260803"/>
              <a:gd name="connsiteX1" fmla="*/ 2008056 w 2638440"/>
              <a:gd name="connsiteY1" fmla="*/ 0 h 1260803"/>
              <a:gd name="connsiteX2" fmla="*/ 2638440 w 2638440"/>
              <a:gd name="connsiteY2" fmla="*/ 630384 h 1260803"/>
              <a:gd name="connsiteX3" fmla="*/ 2008056 w 2638440"/>
              <a:gd name="connsiteY3" fmla="*/ 1260768 h 1260803"/>
              <a:gd name="connsiteX4" fmla="*/ 1166585 w 2638440"/>
              <a:gd name="connsiteY4" fmla="*/ 1038806 h 1260803"/>
              <a:gd name="connsiteX5" fmla="*/ 0 w 2638440"/>
              <a:gd name="connsiteY5" fmla="*/ 1260768 h 1260803"/>
              <a:gd name="connsiteX6" fmla="*/ 630384 w 2638440"/>
              <a:gd name="connsiteY6" fmla="*/ 630384 h 1260803"/>
              <a:gd name="connsiteX7" fmla="*/ 0 w 2638440"/>
              <a:gd name="connsiteY7" fmla="*/ 0 h 1260803"/>
              <a:gd name="connsiteX0" fmla="*/ 0 w 2638440"/>
              <a:gd name="connsiteY0" fmla="*/ 0 h 1273656"/>
              <a:gd name="connsiteX1" fmla="*/ 2008056 w 2638440"/>
              <a:gd name="connsiteY1" fmla="*/ 0 h 1273656"/>
              <a:gd name="connsiteX2" fmla="*/ 2638440 w 2638440"/>
              <a:gd name="connsiteY2" fmla="*/ 630384 h 1273656"/>
              <a:gd name="connsiteX3" fmla="*/ 1999163 w 2638440"/>
              <a:gd name="connsiteY3" fmla="*/ 1273623 h 1273656"/>
              <a:gd name="connsiteX4" fmla="*/ 1166585 w 2638440"/>
              <a:gd name="connsiteY4" fmla="*/ 1038806 h 1273656"/>
              <a:gd name="connsiteX5" fmla="*/ 0 w 2638440"/>
              <a:gd name="connsiteY5" fmla="*/ 1260768 h 1273656"/>
              <a:gd name="connsiteX6" fmla="*/ 630384 w 2638440"/>
              <a:gd name="connsiteY6" fmla="*/ 630384 h 1273656"/>
              <a:gd name="connsiteX7" fmla="*/ 0 w 2638440"/>
              <a:gd name="connsiteY7" fmla="*/ 0 h 1273656"/>
              <a:gd name="connsiteX0" fmla="*/ 0 w 2638440"/>
              <a:gd name="connsiteY0" fmla="*/ 0 h 1273623"/>
              <a:gd name="connsiteX1" fmla="*/ 2008056 w 2638440"/>
              <a:gd name="connsiteY1" fmla="*/ 0 h 1273623"/>
              <a:gd name="connsiteX2" fmla="*/ 2638440 w 2638440"/>
              <a:gd name="connsiteY2" fmla="*/ 630384 h 1273623"/>
              <a:gd name="connsiteX3" fmla="*/ 1999163 w 2638440"/>
              <a:gd name="connsiteY3" fmla="*/ 1273623 h 1273623"/>
              <a:gd name="connsiteX4" fmla="*/ 1166585 w 2638440"/>
              <a:gd name="connsiteY4" fmla="*/ 1038806 h 1273623"/>
              <a:gd name="connsiteX5" fmla="*/ 0 w 2638440"/>
              <a:gd name="connsiteY5" fmla="*/ 1260768 h 1273623"/>
              <a:gd name="connsiteX6" fmla="*/ 630384 w 2638440"/>
              <a:gd name="connsiteY6" fmla="*/ 630384 h 1273623"/>
              <a:gd name="connsiteX7" fmla="*/ 0 w 2638440"/>
              <a:gd name="connsiteY7" fmla="*/ 0 h 1273623"/>
              <a:gd name="connsiteX0" fmla="*/ 0 w 2859562"/>
              <a:gd name="connsiteY0" fmla="*/ 0 h 1273623"/>
              <a:gd name="connsiteX1" fmla="*/ 2008056 w 2859562"/>
              <a:gd name="connsiteY1" fmla="*/ 0 h 1273623"/>
              <a:gd name="connsiteX2" fmla="*/ 2859562 w 2859562"/>
              <a:gd name="connsiteY2" fmla="*/ 1134975 h 1273623"/>
              <a:gd name="connsiteX3" fmla="*/ 1999163 w 2859562"/>
              <a:gd name="connsiteY3" fmla="*/ 1273623 h 1273623"/>
              <a:gd name="connsiteX4" fmla="*/ 1166585 w 2859562"/>
              <a:gd name="connsiteY4" fmla="*/ 1038806 h 1273623"/>
              <a:gd name="connsiteX5" fmla="*/ 0 w 2859562"/>
              <a:gd name="connsiteY5" fmla="*/ 1260768 h 1273623"/>
              <a:gd name="connsiteX6" fmla="*/ 630384 w 2859562"/>
              <a:gd name="connsiteY6" fmla="*/ 630384 h 1273623"/>
              <a:gd name="connsiteX7" fmla="*/ 0 w 2859562"/>
              <a:gd name="connsiteY7" fmla="*/ 0 h 1273623"/>
              <a:gd name="connsiteX0" fmla="*/ 0 w 2859562"/>
              <a:gd name="connsiteY0" fmla="*/ 0 h 1273623"/>
              <a:gd name="connsiteX1" fmla="*/ 2469808 w 2859562"/>
              <a:gd name="connsiteY1" fmla="*/ 252915 h 1273623"/>
              <a:gd name="connsiteX2" fmla="*/ 2859562 w 2859562"/>
              <a:gd name="connsiteY2" fmla="*/ 1134975 h 1273623"/>
              <a:gd name="connsiteX3" fmla="*/ 1999163 w 2859562"/>
              <a:gd name="connsiteY3" fmla="*/ 1273623 h 1273623"/>
              <a:gd name="connsiteX4" fmla="*/ 1166585 w 2859562"/>
              <a:gd name="connsiteY4" fmla="*/ 1038806 h 1273623"/>
              <a:gd name="connsiteX5" fmla="*/ 0 w 2859562"/>
              <a:gd name="connsiteY5" fmla="*/ 1260768 h 1273623"/>
              <a:gd name="connsiteX6" fmla="*/ 630384 w 2859562"/>
              <a:gd name="connsiteY6" fmla="*/ 630384 h 1273623"/>
              <a:gd name="connsiteX7" fmla="*/ 0 w 2859562"/>
              <a:gd name="connsiteY7" fmla="*/ 0 h 1273623"/>
              <a:gd name="connsiteX0" fmla="*/ 0 w 2859562"/>
              <a:gd name="connsiteY0" fmla="*/ 0 h 1273623"/>
              <a:gd name="connsiteX1" fmla="*/ 2469808 w 2859562"/>
              <a:gd name="connsiteY1" fmla="*/ 252915 h 1273623"/>
              <a:gd name="connsiteX2" fmla="*/ 2859562 w 2859562"/>
              <a:gd name="connsiteY2" fmla="*/ 1134975 h 1273623"/>
              <a:gd name="connsiteX3" fmla="*/ 1999163 w 2859562"/>
              <a:gd name="connsiteY3" fmla="*/ 1273623 h 1273623"/>
              <a:gd name="connsiteX4" fmla="*/ 1067248 w 2859562"/>
              <a:gd name="connsiteY4" fmla="*/ 1152388 h 1273623"/>
              <a:gd name="connsiteX5" fmla="*/ 0 w 2859562"/>
              <a:gd name="connsiteY5" fmla="*/ 1260768 h 1273623"/>
              <a:gd name="connsiteX6" fmla="*/ 630384 w 2859562"/>
              <a:gd name="connsiteY6" fmla="*/ 630384 h 1273623"/>
              <a:gd name="connsiteX7" fmla="*/ 0 w 2859562"/>
              <a:gd name="connsiteY7" fmla="*/ 0 h 1273623"/>
              <a:gd name="connsiteX0" fmla="*/ 0 w 2859562"/>
              <a:gd name="connsiteY0" fmla="*/ 0 h 1273623"/>
              <a:gd name="connsiteX1" fmla="*/ 2469808 w 2859562"/>
              <a:gd name="connsiteY1" fmla="*/ 252915 h 1273623"/>
              <a:gd name="connsiteX2" fmla="*/ 2859562 w 2859562"/>
              <a:gd name="connsiteY2" fmla="*/ 1134975 h 1273623"/>
              <a:gd name="connsiteX3" fmla="*/ 1999163 w 2859562"/>
              <a:gd name="connsiteY3" fmla="*/ 1273623 h 1273623"/>
              <a:gd name="connsiteX4" fmla="*/ 1067248 w 2859562"/>
              <a:gd name="connsiteY4" fmla="*/ 1152388 h 1273623"/>
              <a:gd name="connsiteX5" fmla="*/ 0 w 2859562"/>
              <a:gd name="connsiteY5" fmla="*/ 1260768 h 1273623"/>
              <a:gd name="connsiteX6" fmla="*/ 630384 w 2859562"/>
              <a:gd name="connsiteY6" fmla="*/ 630384 h 1273623"/>
              <a:gd name="connsiteX7" fmla="*/ 0 w 2859562"/>
              <a:gd name="connsiteY7" fmla="*/ 0 h 1273623"/>
              <a:gd name="connsiteX0" fmla="*/ 0 w 2859562"/>
              <a:gd name="connsiteY0" fmla="*/ 0 h 1273623"/>
              <a:gd name="connsiteX1" fmla="*/ 2469808 w 2859562"/>
              <a:gd name="connsiteY1" fmla="*/ 252915 h 1273623"/>
              <a:gd name="connsiteX2" fmla="*/ 2859562 w 2859562"/>
              <a:gd name="connsiteY2" fmla="*/ 1134975 h 1273623"/>
              <a:gd name="connsiteX3" fmla="*/ 1999163 w 2859562"/>
              <a:gd name="connsiteY3" fmla="*/ 1273623 h 1273623"/>
              <a:gd name="connsiteX4" fmla="*/ 1067248 w 2859562"/>
              <a:gd name="connsiteY4" fmla="*/ 1152388 h 1273623"/>
              <a:gd name="connsiteX5" fmla="*/ 0 w 2859562"/>
              <a:gd name="connsiteY5" fmla="*/ 1260768 h 1273623"/>
              <a:gd name="connsiteX6" fmla="*/ 630384 w 2859562"/>
              <a:gd name="connsiteY6" fmla="*/ 630384 h 1273623"/>
              <a:gd name="connsiteX7" fmla="*/ 0 w 2859562"/>
              <a:gd name="connsiteY7" fmla="*/ 0 h 1273623"/>
              <a:gd name="connsiteX0" fmla="*/ 0 w 2859562"/>
              <a:gd name="connsiteY0" fmla="*/ 0 h 1432118"/>
              <a:gd name="connsiteX1" fmla="*/ 2469808 w 2859562"/>
              <a:gd name="connsiteY1" fmla="*/ 252915 h 1432118"/>
              <a:gd name="connsiteX2" fmla="*/ 2859562 w 2859562"/>
              <a:gd name="connsiteY2" fmla="*/ 1134975 h 1432118"/>
              <a:gd name="connsiteX3" fmla="*/ 1634073 w 2859562"/>
              <a:gd name="connsiteY3" fmla="*/ 1432118 h 1432118"/>
              <a:gd name="connsiteX4" fmla="*/ 1067248 w 2859562"/>
              <a:gd name="connsiteY4" fmla="*/ 1152388 h 1432118"/>
              <a:gd name="connsiteX5" fmla="*/ 0 w 2859562"/>
              <a:gd name="connsiteY5" fmla="*/ 1260768 h 1432118"/>
              <a:gd name="connsiteX6" fmla="*/ 630384 w 2859562"/>
              <a:gd name="connsiteY6" fmla="*/ 630384 h 1432118"/>
              <a:gd name="connsiteX7" fmla="*/ 0 w 2859562"/>
              <a:gd name="connsiteY7" fmla="*/ 0 h 1432118"/>
              <a:gd name="connsiteX0" fmla="*/ 0 w 2720551"/>
              <a:gd name="connsiteY0" fmla="*/ 0 h 1439574"/>
              <a:gd name="connsiteX1" fmla="*/ 2469808 w 2720551"/>
              <a:gd name="connsiteY1" fmla="*/ 252915 h 1439574"/>
              <a:gd name="connsiteX2" fmla="*/ 2720551 w 2720551"/>
              <a:gd name="connsiteY2" fmla="*/ 1439574 h 1439574"/>
              <a:gd name="connsiteX3" fmla="*/ 1634073 w 2720551"/>
              <a:gd name="connsiteY3" fmla="*/ 1432118 h 1439574"/>
              <a:gd name="connsiteX4" fmla="*/ 1067248 w 2720551"/>
              <a:gd name="connsiteY4" fmla="*/ 1152388 h 1439574"/>
              <a:gd name="connsiteX5" fmla="*/ 0 w 2720551"/>
              <a:gd name="connsiteY5" fmla="*/ 1260768 h 1439574"/>
              <a:gd name="connsiteX6" fmla="*/ 630384 w 2720551"/>
              <a:gd name="connsiteY6" fmla="*/ 630384 h 1439574"/>
              <a:gd name="connsiteX7" fmla="*/ 0 w 2720551"/>
              <a:gd name="connsiteY7" fmla="*/ 0 h 1439574"/>
              <a:gd name="connsiteX0" fmla="*/ 0 w 2729853"/>
              <a:gd name="connsiteY0" fmla="*/ 0 h 1439574"/>
              <a:gd name="connsiteX1" fmla="*/ 2729853 w 2729853"/>
              <a:gd name="connsiteY1" fmla="*/ 619132 h 1439574"/>
              <a:gd name="connsiteX2" fmla="*/ 2720551 w 2729853"/>
              <a:gd name="connsiteY2" fmla="*/ 1439574 h 1439574"/>
              <a:gd name="connsiteX3" fmla="*/ 1634073 w 2729853"/>
              <a:gd name="connsiteY3" fmla="*/ 1432118 h 1439574"/>
              <a:gd name="connsiteX4" fmla="*/ 1067248 w 2729853"/>
              <a:gd name="connsiteY4" fmla="*/ 1152388 h 1439574"/>
              <a:gd name="connsiteX5" fmla="*/ 0 w 2729853"/>
              <a:gd name="connsiteY5" fmla="*/ 1260768 h 1439574"/>
              <a:gd name="connsiteX6" fmla="*/ 630384 w 2729853"/>
              <a:gd name="connsiteY6" fmla="*/ 630384 h 1439574"/>
              <a:gd name="connsiteX7" fmla="*/ 0 w 2729853"/>
              <a:gd name="connsiteY7" fmla="*/ 0 h 1439574"/>
              <a:gd name="connsiteX0" fmla="*/ 0 w 2729853"/>
              <a:gd name="connsiteY0" fmla="*/ 0 h 1439574"/>
              <a:gd name="connsiteX1" fmla="*/ 2729853 w 2729853"/>
              <a:gd name="connsiteY1" fmla="*/ 619132 h 1439574"/>
              <a:gd name="connsiteX2" fmla="*/ 2720551 w 2729853"/>
              <a:gd name="connsiteY2" fmla="*/ 1439574 h 1439574"/>
              <a:gd name="connsiteX3" fmla="*/ 1634073 w 2729853"/>
              <a:gd name="connsiteY3" fmla="*/ 1432118 h 1439574"/>
              <a:gd name="connsiteX4" fmla="*/ 1067248 w 2729853"/>
              <a:gd name="connsiteY4" fmla="*/ 1152388 h 1439574"/>
              <a:gd name="connsiteX5" fmla="*/ 0 w 2729853"/>
              <a:gd name="connsiteY5" fmla="*/ 1260768 h 1439574"/>
              <a:gd name="connsiteX6" fmla="*/ 630384 w 2729853"/>
              <a:gd name="connsiteY6" fmla="*/ 630384 h 1439574"/>
              <a:gd name="connsiteX7" fmla="*/ 0 w 2729853"/>
              <a:gd name="connsiteY7" fmla="*/ 0 h 1439574"/>
              <a:gd name="connsiteX0" fmla="*/ 0 w 2729853"/>
              <a:gd name="connsiteY0" fmla="*/ 38588 h 1478162"/>
              <a:gd name="connsiteX1" fmla="*/ 1463885 w 2729853"/>
              <a:gd name="connsiteY1" fmla="*/ 98756 h 1478162"/>
              <a:gd name="connsiteX2" fmla="*/ 2729853 w 2729853"/>
              <a:gd name="connsiteY2" fmla="*/ 657720 h 1478162"/>
              <a:gd name="connsiteX3" fmla="*/ 2720551 w 2729853"/>
              <a:gd name="connsiteY3" fmla="*/ 1478162 h 1478162"/>
              <a:gd name="connsiteX4" fmla="*/ 1634073 w 2729853"/>
              <a:gd name="connsiteY4" fmla="*/ 1470706 h 1478162"/>
              <a:gd name="connsiteX5" fmla="*/ 1067248 w 2729853"/>
              <a:gd name="connsiteY5" fmla="*/ 1190976 h 1478162"/>
              <a:gd name="connsiteX6" fmla="*/ 0 w 2729853"/>
              <a:gd name="connsiteY6" fmla="*/ 1299356 h 1478162"/>
              <a:gd name="connsiteX7" fmla="*/ 630384 w 2729853"/>
              <a:gd name="connsiteY7" fmla="*/ 668972 h 1478162"/>
              <a:gd name="connsiteX8" fmla="*/ 0 w 2729853"/>
              <a:gd name="connsiteY8" fmla="*/ 38588 h 1478162"/>
              <a:gd name="connsiteX0" fmla="*/ 0 w 2729853"/>
              <a:gd name="connsiteY0" fmla="*/ 41108 h 1480682"/>
              <a:gd name="connsiteX1" fmla="*/ 1470507 w 2729853"/>
              <a:gd name="connsiteY1" fmla="*/ 93704 h 1480682"/>
              <a:gd name="connsiteX2" fmla="*/ 2729853 w 2729853"/>
              <a:gd name="connsiteY2" fmla="*/ 660240 h 1480682"/>
              <a:gd name="connsiteX3" fmla="*/ 2720551 w 2729853"/>
              <a:gd name="connsiteY3" fmla="*/ 1480682 h 1480682"/>
              <a:gd name="connsiteX4" fmla="*/ 1634073 w 2729853"/>
              <a:gd name="connsiteY4" fmla="*/ 1473226 h 1480682"/>
              <a:gd name="connsiteX5" fmla="*/ 1067248 w 2729853"/>
              <a:gd name="connsiteY5" fmla="*/ 1193496 h 1480682"/>
              <a:gd name="connsiteX6" fmla="*/ 0 w 2729853"/>
              <a:gd name="connsiteY6" fmla="*/ 1301876 h 1480682"/>
              <a:gd name="connsiteX7" fmla="*/ 630384 w 2729853"/>
              <a:gd name="connsiteY7" fmla="*/ 671492 h 1480682"/>
              <a:gd name="connsiteX8" fmla="*/ 0 w 2729853"/>
              <a:gd name="connsiteY8" fmla="*/ 41108 h 1480682"/>
              <a:gd name="connsiteX0" fmla="*/ 0 w 2729853"/>
              <a:gd name="connsiteY0" fmla="*/ 41108 h 1480682"/>
              <a:gd name="connsiteX1" fmla="*/ 1470507 w 2729853"/>
              <a:gd name="connsiteY1" fmla="*/ 93704 h 1480682"/>
              <a:gd name="connsiteX2" fmla="*/ 2729853 w 2729853"/>
              <a:gd name="connsiteY2" fmla="*/ 660240 h 1480682"/>
              <a:gd name="connsiteX3" fmla="*/ 2720551 w 2729853"/>
              <a:gd name="connsiteY3" fmla="*/ 1480682 h 1480682"/>
              <a:gd name="connsiteX4" fmla="*/ 1634073 w 2729853"/>
              <a:gd name="connsiteY4" fmla="*/ 1473226 h 1480682"/>
              <a:gd name="connsiteX5" fmla="*/ 1067248 w 2729853"/>
              <a:gd name="connsiteY5" fmla="*/ 1193496 h 1480682"/>
              <a:gd name="connsiteX6" fmla="*/ 0 w 2729853"/>
              <a:gd name="connsiteY6" fmla="*/ 1301876 h 1480682"/>
              <a:gd name="connsiteX7" fmla="*/ 630384 w 2729853"/>
              <a:gd name="connsiteY7" fmla="*/ 671492 h 1480682"/>
              <a:gd name="connsiteX8" fmla="*/ 0 w 2729853"/>
              <a:gd name="connsiteY8" fmla="*/ 41108 h 1480682"/>
              <a:gd name="connsiteX0" fmla="*/ 0 w 2729853"/>
              <a:gd name="connsiteY0" fmla="*/ 37757 h 1477331"/>
              <a:gd name="connsiteX1" fmla="*/ 1470507 w 2729853"/>
              <a:gd name="connsiteY1" fmla="*/ 90353 h 1477331"/>
              <a:gd name="connsiteX2" fmla="*/ 2729853 w 2729853"/>
              <a:gd name="connsiteY2" fmla="*/ 656889 h 1477331"/>
              <a:gd name="connsiteX3" fmla="*/ 2720551 w 2729853"/>
              <a:gd name="connsiteY3" fmla="*/ 1477331 h 1477331"/>
              <a:gd name="connsiteX4" fmla="*/ 1634073 w 2729853"/>
              <a:gd name="connsiteY4" fmla="*/ 1469875 h 1477331"/>
              <a:gd name="connsiteX5" fmla="*/ 1067248 w 2729853"/>
              <a:gd name="connsiteY5" fmla="*/ 1190145 h 1477331"/>
              <a:gd name="connsiteX6" fmla="*/ 0 w 2729853"/>
              <a:gd name="connsiteY6" fmla="*/ 1298525 h 1477331"/>
              <a:gd name="connsiteX7" fmla="*/ 630384 w 2729853"/>
              <a:gd name="connsiteY7" fmla="*/ 668141 h 1477331"/>
              <a:gd name="connsiteX8" fmla="*/ 0 w 2729853"/>
              <a:gd name="connsiteY8" fmla="*/ 37757 h 1477331"/>
              <a:gd name="connsiteX0" fmla="*/ 0 w 3057438"/>
              <a:gd name="connsiteY0" fmla="*/ 68752 h 1441267"/>
              <a:gd name="connsiteX1" fmla="*/ 1798092 w 3057438"/>
              <a:gd name="connsiteY1" fmla="*/ 54289 h 1441267"/>
              <a:gd name="connsiteX2" fmla="*/ 3057438 w 3057438"/>
              <a:gd name="connsiteY2" fmla="*/ 620825 h 1441267"/>
              <a:gd name="connsiteX3" fmla="*/ 3048136 w 3057438"/>
              <a:gd name="connsiteY3" fmla="*/ 1441267 h 1441267"/>
              <a:gd name="connsiteX4" fmla="*/ 1961658 w 3057438"/>
              <a:gd name="connsiteY4" fmla="*/ 1433811 h 1441267"/>
              <a:gd name="connsiteX5" fmla="*/ 1394833 w 3057438"/>
              <a:gd name="connsiteY5" fmla="*/ 1154081 h 1441267"/>
              <a:gd name="connsiteX6" fmla="*/ 327585 w 3057438"/>
              <a:gd name="connsiteY6" fmla="*/ 1262461 h 1441267"/>
              <a:gd name="connsiteX7" fmla="*/ 957969 w 3057438"/>
              <a:gd name="connsiteY7" fmla="*/ 632077 h 1441267"/>
              <a:gd name="connsiteX8" fmla="*/ 0 w 3057438"/>
              <a:gd name="connsiteY8" fmla="*/ 68752 h 1441267"/>
              <a:gd name="connsiteX0" fmla="*/ 24 w 3057462"/>
              <a:gd name="connsiteY0" fmla="*/ 100830 h 1473345"/>
              <a:gd name="connsiteX1" fmla="*/ 908734 w 3057462"/>
              <a:gd name="connsiteY1" fmla="*/ 2756 h 1473345"/>
              <a:gd name="connsiteX2" fmla="*/ 1798116 w 3057462"/>
              <a:gd name="connsiteY2" fmla="*/ 86367 h 1473345"/>
              <a:gd name="connsiteX3" fmla="*/ 3057462 w 3057462"/>
              <a:gd name="connsiteY3" fmla="*/ 652903 h 1473345"/>
              <a:gd name="connsiteX4" fmla="*/ 3048160 w 3057462"/>
              <a:gd name="connsiteY4" fmla="*/ 1473345 h 1473345"/>
              <a:gd name="connsiteX5" fmla="*/ 1961682 w 3057462"/>
              <a:gd name="connsiteY5" fmla="*/ 1465889 h 1473345"/>
              <a:gd name="connsiteX6" fmla="*/ 1394857 w 3057462"/>
              <a:gd name="connsiteY6" fmla="*/ 1186159 h 1473345"/>
              <a:gd name="connsiteX7" fmla="*/ 327609 w 3057462"/>
              <a:gd name="connsiteY7" fmla="*/ 1294539 h 1473345"/>
              <a:gd name="connsiteX8" fmla="*/ 957993 w 3057462"/>
              <a:gd name="connsiteY8" fmla="*/ 664155 h 1473345"/>
              <a:gd name="connsiteX9" fmla="*/ 24 w 3057462"/>
              <a:gd name="connsiteY9" fmla="*/ 100830 h 1473345"/>
              <a:gd name="connsiteX0" fmla="*/ 24 w 3057462"/>
              <a:gd name="connsiteY0" fmla="*/ 100581 h 1473096"/>
              <a:gd name="connsiteX1" fmla="*/ 908734 w 3057462"/>
              <a:gd name="connsiteY1" fmla="*/ 2507 h 1473096"/>
              <a:gd name="connsiteX2" fmla="*/ 1798116 w 3057462"/>
              <a:gd name="connsiteY2" fmla="*/ 86118 h 1473096"/>
              <a:gd name="connsiteX3" fmla="*/ 3057462 w 3057462"/>
              <a:gd name="connsiteY3" fmla="*/ 652654 h 1473096"/>
              <a:gd name="connsiteX4" fmla="*/ 3048160 w 3057462"/>
              <a:gd name="connsiteY4" fmla="*/ 1473096 h 1473096"/>
              <a:gd name="connsiteX5" fmla="*/ 1961682 w 3057462"/>
              <a:gd name="connsiteY5" fmla="*/ 1465640 h 1473096"/>
              <a:gd name="connsiteX6" fmla="*/ 1394857 w 3057462"/>
              <a:gd name="connsiteY6" fmla="*/ 1185910 h 1473096"/>
              <a:gd name="connsiteX7" fmla="*/ 327609 w 3057462"/>
              <a:gd name="connsiteY7" fmla="*/ 1294290 h 1473096"/>
              <a:gd name="connsiteX8" fmla="*/ 957993 w 3057462"/>
              <a:gd name="connsiteY8" fmla="*/ 663906 h 1473096"/>
              <a:gd name="connsiteX9" fmla="*/ 24 w 3057462"/>
              <a:gd name="connsiteY9" fmla="*/ 100581 h 1473096"/>
              <a:gd name="connsiteX0" fmla="*/ 24 w 3057462"/>
              <a:gd name="connsiteY0" fmla="*/ 113813 h 1486328"/>
              <a:gd name="connsiteX1" fmla="*/ 921980 w 3057462"/>
              <a:gd name="connsiteY1" fmla="*/ 594 h 1486328"/>
              <a:gd name="connsiteX2" fmla="*/ 1798116 w 3057462"/>
              <a:gd name="connsiteY2" fmla="*/ 99350 h 1486328"/>
              <a:gd name="connsiteX3" fmla="*/ 3057462 w 3057462"/>
              <a:gd name="connsiteY3" fmla="*/ 665886 h 1486328"/>
              <a:gd name="connsiteX4" fmla="*/ 3048160 w 3057462"/>
              <a:gd name="connsiteY4" fmla="*/ 1486328 h 1486328"/>
              <a:gd name="connsiteX5" fmla="*/ 1961682 w 3057462"/>
              <a:gd name="connsiteY5" fmla="*/ 1478872 h 1486328"/>
              <a:gd name="connsiteX6" fmla="*/ 1394857 w 3057462"/>
              <a:gd name="connsiteY6" fmla="*/ 1199142 h 1486328"/>
              <a:gd name="connsiteX7" fmla="*/ 327609 w 3057462"/>
              <a:gd name="connsiteY7" fmla="*/ 1307522 h 1486328"/>
              <a:gd name="connsiteX8" fmla="*/ 957993 w 3057462"/>
              <a:gd name="connsiteY8" fmla="*/ 677138 h 1486328"/>
              <a:gd name="connsiteX9" fmla="*/ 24 w 3057462"/>
              <a:gd name="connsiteY9" fmla="*/ 113813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340852 w 3070705"/>
              <a:gd name="connsiteY7" fmla="*/ 1307522 h 1486328"/>
              <a:gd name="connsiteX8" fmla="*/ 971236 w 3070705"/>
              <a:gd name="connsiteY8" fmla="*/ 677138 h 1486328"/>
              <a:gd name="connsiteX9" fmla="*/ 23 w 3070705"/>
              <a:gd name="connsiteY9"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340852 w 3070705"/>
              <a:gd name="connsiteY7" fmla="*/ 1307522 h 1486328"/>
              <a:gd name="connsiteX8" fmla="*/ 882850 w 3070705"/>
              <a:gd name="connsiteY8" fmla="*/ 583988 h 1486328"/>
              <a:gd name="connsiteX9" fmla="*/ 23 w 3070705"/>
              <a:gd name="connsiteY9"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340852 w 3070705"/>
              <a:gd name="connsiteY7" fmla="*/ 1307522 h 1486328"/>
              <a:gd name="connsiteX8" fmla="*/ 883572 w 3070705"/>
              <a:gd name="connsiteY8" fmla="*/ 550794 h 1486328"/>
              <a:gd name="connsiteX9" fmla="*/ 23 w 3070705"/>
              <a:gd name="connsiteY9"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782629 w 3070705"/>
              <a:gd name="connsiteY7" fmla="*/ 1227034 h 1486328"/>
              <a:gd name="connsiteX8" fmla="*/ 340852 w 3070705"/>
              <a:gd name="connsiteY8" fmla="*/ 1307522 h 1486328"/>
              <a:gd name="connsiteX9" fmla="*/ 883572 w 3070705"/>
              <a:gd name="connsiteY9" fmla="*/ 550794 h 1486328"/>
              <a:gd name="connsiteX10" fmla="*/ 23 w 3070705"/>
              <a:gd name="connsiteY10"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782629 w 3070705"/>
              <a:gd name="connsiteY7" fmla="*/ 1227034 h 1486328"/>
              <a:gd name="connsiteX8" fmla="*/ 384259 w 3070705"/>
              <a:gd name="connsiteY8" fmla="*/ 1241706 h 1486328"/>
              <a:gd name="connsiteX9" fmla="*/ 883572 w 3070705"/>
              <a:gd name="connsiteY9" fmla="*/ 550794 h 1486328"/>
              <a:gd name="connsiteX10" fmla="*/ 23 w 3070705"/>
              <a:gd name="connsiteY10"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782629 w 3070705"/>
              <a:gd name="connsiteY7" fmla="*/ 1227034 h 1486328"/>
              <a:gd name="connsiteX8" fmla="*/ 384259 w 3070705"/>
              <a:gd name="connsiteY8" fmla="*/ 1241706 h 1486328"/>
              <a:gd name="connsiteX9" fmla="*/ 883572 w 3070705"/>
              <a:gd name="connsiteY9" fmla="*/ 550794 h 1486328"/>
              <a:gd name="connsiteX10" fmla="*/ 23 w 3070705"/>
              <a:gd name="connsiteY10"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08100 w 3070705"/>
              <a:gd name="connsiteY6" fmla="*/ 1199142 h 1486328"/>
              <a:gd name="connsiteX7" fmla="*/ 870230 w 3070705"/>
              <a:gd name="connsiteY7" fmla="*/ 1207793 h 1486328"/>
              <a:gd name="connsiteX8" fmla="*/ 384259 w 3070705"/>
              <a:gd name="connsiteY8" fmla="*/ 1241706 h 1486328"/>
              <a:gd name="connsiteX9" fmla="*/ 883572 w 3070705"/>
              <a:gd name="connsiteY9" fmla="*/ 550794 h 1486328"/>
              <a:gd name="connsiteX10" fmla="*/ 23 w 3070705"/>
              <a:gd name="connsiteY10"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53014 w 3070705"/>
              <a:gd name="connsiteY6" fmla="*/ 1212523 h 1486328"/>
              <a:gd name="connsiteX7" fmla="*/ 870230 w 3070705"/>
              <a:gd name="connsiteY7" fmla="*/ 1207793 h 1486328"/>
              <a:gd name="connsiteX8" fmla="*/ 384259 w 3070705"/>
              <a:gd name="connsiteY8" fmla="*/ 1241706 h 1486328"/>
              <a:gd name="connsiteX9" fmla="*/ 883572 w 3070705"/>
              <a:gd name="connsiteY9" fmla="*/ 550794 h 1486328"/>
              <a:gd name="connsiteX10" fmla="*/ 23 w 3070705"/>
              <a:gd name="connsiteY10" fmla="*/ 128958 h 1486328"/>
              <a:gd name="connsiteX0" fmla="*/ 23 w 3070705"/>
              <a:gd name="connsiteY0" fmla="*/ 128958 h 1486328"/>
              <a:gd name="connsiteX1" fmla="*/ 935223 w 3070705"/>
              <a:gd name="connsiteY1" fmla="*/ 594 h 1486328"/>
              <a:gd name="connsiteX2" fmla="*/ 1811359 w 3070705"/>
              <a:gd name="connsiteY2" fmla="*/ 99350 h 1486328"/>
              <a:gd name="connsiteX3" fmla="*/ 3070705 w 3070705"/>
              <a:gd name="connsiteY3" fmla="*/ 665886 h 1486328"/>
              <a:gd name="connsiteX4" fmla="*/ 3061403 w 3070705"/>
              <a:gd name="connsiteY4" fmla="*/ 1486328 h 1486328"/>
              <a:gd name="connsiteX5" fmla="*/ 1974925 w 3070705"/>
              <a:gd name="connsiteY5" fmla="*/ 1478872 h 1486328"/>
              <a:gd name="connsiteX6" fmla="*/ 1453014 w 3070705"/>
              <a:gd name="connsiteY6" fmla="*/ 1212523 h 1486328"/>
              <a:gd name="connsiteX7" fmla="*/ 870230 w 3070705"/>
              <a:gd name="connsiteY7" fmla="*/ 1207793 h 1486328"/>
              <a:gd name="connsiteX8" fmla="*/ 384259 w 3070705"/>
              <a:gd name="connsiteY8" fmla="*/ 1241706 h 1486328"/>
              <a:gd name="connsiteX9" fmla="*/ 883572 w 3070705"/>
              <a:gd name="connsiteY9" fmla="*/ 550794 h 1486328"/>
              <a:gd name="connsiteX10" fmla="*/ 23 w 3070705"/>
              <a:gd name="connsiteY10" fmla="*/ 128958 h 1486328"/>
              <a:gd name="connsiteX0" fmla="*/ 23 w 3070705"/>
              <a:gd name="connsiteY0" fmla="*/ 137873 h 1495243"/>
              <a:gd name="connsiteX1" fmla="*/ 933091 w 3070705"/>
              <a:gd name="connsiteY1" fmla="*/ 256 h 1495243"/>
              <a:gd name="connsiteX2" fmla="*/ 1811359 w 3070705"/>
              <a:gd name="connsiteY2" fmla="*/ 108265 h 1495243"/>
              <a:gd name="connsiteX3" fmla="*/ 3070705 w 3070705"/>
              <a:gd name="connsiteY3" fmla="*/ 674801 h 1495243"/>
              <a:gd name="connsiteX4" fmla="*/ 3061403 w 3070705"/>
              <a:gd name="connsiteY4" fmla="*/ 1495243 h 1495243"/>
              <a:gd name="connsiteX5" fmla="*/ 1974925 w 3070705"/>
              <a:gd name="connsiteY5" fmla="*/ 1487787 h 1495243"/>
              <a:gd name="connsiteX6" fmla="*/ 1453014 w 3070705"/>
              <a:gd name="connsiteY6" fmla="*/ 1221438 h 1495243"/>
              <a:gd name="connsiteX7" fmla="*/ 870230 w 3070705"/>
              <a:gd name="connsiteY7" fmla="*/ 1216708 h 1495243"/>
              <a:gd name="connsiteX8" fmla="*/ 384259 w 3070705"/>
              <a:gd name="connsiteY8" fmla="*/ 1250621 h 1495243"/>
              <a:gd name="connsiteX9" fmla="*/ 883572 w 3070705"/>
              <a:gd name="connsiteY9" fmla="*/ 559709 h 1495243"/>
              <a:gd name="connsiteX10" fmla="*/ 23 w 3070705"/>
              <a:gd name="connsiteY10" fmla="*/ 137873 h 1495243"/>
              <a:gd name="connsiteX0" fmla="*/ 23 w 3070705"/>
              <a:gd name="connsiteY0" fmla="*/ 137617 h 1494987"/>
              <a:gd name="connsiteX1" fmla="*/ 933091 w 3070705"/>
              <a:gd name="connsiteY1" fmla="*/ 0 h 1494987"/>
              <a:gd name="connsiteX2" fmla="*/ 1811359 w 3070705"/>
              <a:gd name="connsiteY2" fmla="*/ 108009 h 1494987"/>
              <a:gd name="connsiteX3" fmla="*/ 3070705 w 3070705"/>
              <a:gd name="connsiteY3" fmla="*/ 674545 h 1494987"/>
              <a:gd name="connsiteX4" fmla="*/ 3061403 w 3070705"/>
              <a:gd name="connsiteY4" fmla="*/ 1494987 h 1494987"/>
              <a:gd name="connsiteX5" fmla="*/ 1974925 w 3070705"/>
              <a:gd name="connsiteY5" fmla="*/ 1487531 h 1494987"/>
              <a:gd name="connsiteX6" fmla="*/ 1453014 w 3070705"/>
              <a:gd name="connsiteY6" fmla="*/ 1221182 h 1494987"/>
              <a:gd name="connsiteX7" fmla="*/ 870230 w 3070705"/>
              <a:gd name="connsiteY7" fmla="*/ 1216452 h 1494987"/>
              <a:gd name="connsiteX8" fmla="*/ 384259 w 3070705"/>
              <a:gd name="connsiteY8" fmla="*/ 1250365 h 1494987"/>
              <a:gd name="connsiteX9" fmla="*/ 883572 w 3070705"/>
              <a:gd name="connsiteY9" fmla="*/ 559453 h 1494987"/>
              <a:gd name="connsiteX10" fmla="*/ 23 w 3070705"/>
              <a:gd name="connsiteY10" fmla="*/ 137617 h 1494987"/>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453014 w 3070705"/>
              <a:gd name="connsiteY6" fmla="*/ 1221281 h 1495086"/>
              <a:gd name="connsiteX7" fmla="*/ 870230 w 3070705"/>
              <a:gd name="connsiteY7" fmla="*/ 1216551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471363 w 3070705"/>
              <a:gd name="connsiteY6" fmla="*/ 1235366 h 1495086"/>
              <a:gd name="connsiteX7" fmla="*/ 870230 w 3070705"/>
              <a:gd name="connsiteY7" fmla="*/ 1216551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471363 w 3070705"/>
              <a:gd name="connsiteY6" fmla="*/ 1235366 h 1495086"/>
              <a:gd name="connsiteX7" fmla="*/ 870230 w 3070705"/>
              <a:gd name="connsiteY7" fmla="*/ 1216551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568419 w 3070705"/>
              <a:gd name="connsiteY6" fmla="*/ 1276345 h 1495086"/>
              <a:gd name="connsiteX7" fmla="*/ 870230 w 3070705"/>
              <a:gd name="connsiteY7" fmla="*/ 1216551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568419 w 3070705"/>
              <a:gd name="connsiteY6" fmla="*/ 1276345 h 1495086"/>
              <a:gd name="connsiteX7" fmla="*/ 870230 w 3070705"/>
              <a:gd name="connsiteY7" fmla="*/ 1216551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568419 w 3070705"/>
              <a:gd name="connsiteY6" fmla="*/ 1276345 h 1495086"/>
              <a:gd name="connsiteX7" fmla="*/ 870230 w 3070705"/>
              <a:gd name="connsiteY7" fmla="*/ 1216551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568419 w 3070705"/>
              <a:gd name="connsiteY6" fmla="*/ 1276345 h 1495086"/>
              <a:gd name="connsiteX7" fmla="*/ 859860 w 3070705"/>
              <a:gd name="connsiteY7" fmla="*/ 1210875 h 1495086"/>
              <a:gd name="connsiteX8" fmla="*/ 384259 w 3070705"/>
              <a:gd name="connsiteY8" fmla="*/ 1250464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568419 w 3070705"/>
              <a:gd name="connsiteY6" fmla="*/ 1276345 h 1495086"/>
              <a:gd name="connsiteX7" fmla="*/ 859860 w 3070705"/>
              <a:gd name="connsiteY7" fmla="*/ 1210875 h 1495086"/>
              <a:gd name="connsiteX8" fmla="*/ 390912 w 3070705"/>
              <a:gd name="connsiteY8" fmla="*/ 1266233 h 1495086"/>
              <a:gd name="connsiteX9" fmla="*/ 883572 w 3070705"/>
              <a:gd name="connsiteY9" fmla="*/ 559552 h 1495086"/>
              <a:gd name="connsiteX10" fmla="*/ 23 w 3070705"/>
              <a:gd name="connsiteY10" fmla="*/ 137716 h 1495086"/>
              <a:gd name="connsiteX0" fmla="*/ 23 w 3070705"/>
              <a:gd name="connsiteY0" fmla="*/ 137716 h 1495086"/>
              <a:gd name="connsiteX1" fmla="*/ 933091 w 3070705"/>
              <a:gd name="connsiteY1" fmla="*/ 99 h 1495086"/>
              <a:gd name="connsiteX2" fmla="*/ 1811359 w 3070705"/>
              <a:gd name="connsiteY2" fmla="*/ 108108 h 1495086"/>
              <a:gd name="connsiteX3" fmla="*/ 3070705 w 3070705"/>
              <a:gd name="connsiteY3" fmla="*/ 674644 h 1495086"/>
              <a:gd name="connsiteX4" fmla="*/ 3061403 w 3070705"/>
              <a:gd name="connsiteY4" fmla="*/ 1495086 h 1495086"/>
              <a:gd name="connsiteX5" fmla="*/ 1974925 w 3070705"/>
              <a:gd name="connsiteY5" fmla="*/ 1487630 h 1495086"/>
              <a:gd name="connsiteX6" fmla="*/ 1568419 w 3070705"/>
              <a:gd name="connsiteY6" fmla="*/ 1276345 h 1495086"/>
              <a:gd name="connsiteX7" fmla="*/ 859860 w 3070705"/>
              <a:gd name="connsiteY7" fmla="*/ 1210875 h 1495086"/>
              <a:gd name="connsiteX8" fmla="*/ 390912 w 3070705"/>
              <a:gd name="connsiteY8" fmla="*/ 1266233 h 1495086"/>
              <a:gd name="connsiteX9" fmla="*/ 877723 w 3070705"/>
              <a:gd name="connsiteY9" fmla="*/ 560394 h 1495086"/>
              <a:gd name="connsiteX10" fmla="*/ 23 w 3070705"/>
              <a:gd name="connsiteY10" fmla="*/ 137716 h 1495086"/>
              <a:gd name="connsiteX0" fmla="*/ 23 w 3074162"/>
              <a:gd name="connsiteY0" fmla="*/ 135825 h 1495086"/>
              <a:gd name="connsiteX1" fmla="*/ 936548 w 3074162"/>
              <a:gd name="connsiteY1" fmla="*/ 99 h 1495086"/>
              <a:gd name="connsiteX2" fmla="*/ 1814816 w 3074162"/>
              <a:gd name="connsiteY2" fmla="*/ 108108 h 1495086"/>
              <a:gd name="connsiteX3" fmla="*/ 3074162 w 3074162"/>
              <a:gd name="connsiteY3" fmla="*/ 674644 h 1495086"/>
              <a:gd name="connsiteX4" fmla="*/ 3064860 w 3074162"/>
              <a:gd name="connsiteY4" fmla="*/ 1495086 h 1495086"/>
              <a:gd name="connsiteX5" fmla="*/ 1978382 w 3074162"/>
              <a:gd name="connsiteY5" fmla="*/ 1487630 h 1495086"/>
              <a:gd name="connsiteX6" fmla="*/ 1571876 w 3074162"/>
              <a:gd name="connsiteY6" fmla="*/ 1276345 h 1495086"/>
              <a:gd name="connsiteX7" fmla="*/ 863317 w 3074162"/>
              <a:gd name="connsiteY7" fmla="*/ 1210875 h 1495086"/>
              <a:gd name="connsiteX8" fmla="*/ 394369 w 3074162"/>
              <a:gd name="connsiteY8" fmla="*/ 1266233 h 1495086"/>
              <a:gd name="connsiteX9" fmla="*/ 881180 w 3074162"/>
              <a:gd name="connsiteY9" fmla="*/ 560394 h 1495086"/>
              <a:gd name="connsiteX10" fmla="*/ 23 w 3074162"/>
              <a:gd name="connsiteY10" fmla="*/ 135825 h 1495086"/>
              <a:gd name="connsiteX0" fmla="*/ 7 w 3074146"/>
              <a:gd name="connsiteY0" fmla="*/ 135825 h 1495086"/>
              <a:gd name="connsiteX1" fmla="*/ 936532 w 3074146"/>
              <a:gd name="connsiteY1" fmla="*/ 99 h 1495086"/>
              <a:gd name="connsiteX2" fmla="*/ 1814800 w 3074146"/>
              <a:gd name="connsiteY2" fmla="*/ 108108 h 1495086"/>
              <a:gd name="connsiteX3" fmla="*/ 3074146 w 3074146"/>
              <a:gd name="connsiteY3" fmla="*/ 674644 h 1495086"/>
              <a:gd name="connsiteX4" fmla="*/ 3064844 w 3074146"/>
              <a:gd name="connsiteY4" fmla="*/ 1495086 h 1495086"/>
              <a:gd name="connsiteX5" fmla="*/ 1978366 w 3074146"/>
              <a:gd name="connsiteY5" fmla="*/ 1487630 h 1495086"/>
              <a:gd name="connsiteX6" fmla="*/ 1571860 w 3074146"/>
              <a:gd name="connsiteY6" fmla="*/ 1276345 h 1495086"/>
              <a:gd name="connsiteX7" fmla="*/ 863301 w 3074146"/>
              <a:gd name="connsiteY7" fmla="*/ 1210875 h 1495086"/>
              <a:gd name="connsiteX8" fmla="*/ 394353 w 3074146"/>
              <a:gd name="connsiteY8" fmla="*/ 1266233 h 1495086"/>
              <a:gd name="connsiteX9" fmla="*/ 881164 w 3074146"/>
              <a:gd name="connsiteY9" fmla="*/ 560394 h 1495086"/>
              <a:gd name="connsiteX10" fmla="*/ 7 w 3074146"/>
              <a:gd name="connsiteY10" fmla="*/ 135825 h 1495086"/>
              <a:gd name="connsiteX0" fmla="*/ 7 w 3074146"/>
              <a:gd name="connsiteY0" fmla="*/ 136009 h 1495270"/>
              <a:gd name="connsiteX1" fmla="*/ 936532 w 3074146"/>
              <a:gd name="connsiteY1" fmla="*/ 283 h 1495270"/>
              <a:gd name="connsiteX2" fmla="*/ 1821975 w 3074146"/>
              <a:gd name="connsiteY2" fmla="*/ 100089 h 1495270"/>
              <a:gd name="connsiteX3" fmla="*/ 3074146 w 3074146"/>
              <a:gd name="connsiteY3" fmla="*/ 674828 h 1495270"/>
              <a:gd name="connsiteX4" fmla="*/ 3064844 w 3074146"/>
              <a:gd name="connsiteY4" fmla="*/ 1495270 h 1495270"/>
              <a:gd name="connsiteX5" fmla="*/ 1978366 w 3074146"/>
              <a:gd name="connsiteY5" fmla="*/ 1487814 h 1495270"/>
              <a:gd name="connsiteX6" fmla="*/ 1571860 w 3074146"/>
              <a:gd name="connsiteY6" fmla="*/ 1276529 h 1495270"/>
              <a:gd name="connsiteX7" fmla="*/ 863301 w 3074146"/>
              <a:gd name="connsiteY7" fmla="*/ 1211059 h 1495270"/>
              <a:gd name="connsiteX8" fmla="*/ 394353 w 3074146"/>
              <a:gd name="connsiteY8" fmla="*/ 1266417 h 1495270"/>
              <a:gd name="connsiteX9" fmla="*/ 881164 w 3074146"/>
              <a:gd name="connsiteY9" fmla="*/ 560578 h 1495270"/>
              <a:gd name="connsiteX10" fmla="*/ 7 w 3074146"/>
              <a:gd name="connsiteY10" fmla="*/ 136009 h 1495270"/>
              <a:gd name="connsiteX0" fmla="*/ 7 w 3074146"/>
              <a:gd name="connsiteY0" fmla="*/ 136009 h 1495270"/>
              <a:gd name="connsiteX1" fmla="*/ 936532 w 3074146"/>
              <a:gd name="connsiteY1" fmla="*/ 283 h 1495270"/>
              <a:gd name="connsiteX2" fmla="*/ 1821975 w 3074146"/>
              <a:gd name="connsiteY2" fmla="*/ 100089 h 1495270"/>
              <a:gd name="connsiteX3" fmla="*/ 2615446 w 3074146"/>
              <a:gd name="connsiteY3" fmla="*/ 386866 h 1495270"/>
              <a:gd name="connsiteX4" fmla="*/ 3074146 w 3074146"/>
              <a:gd name="connsiteY4" fmla="*/ 674828 h 1495270"/>
              <a:gd name="connsiteX5" fmla="*/ 3064844 w 3074146"/>
              <a:gd name="connsiteY5" fmla="*/ 1495270 h 1495270"/>
              <a:gd name="connsiteX6" fmla="*/ 1978366 w 3074146"/>
              <a:gd name="connsiteY6" fmla="*/ 1487814 h 1495270"/>
              <a:gd name="connsiteX7" fmla="*/ 1571860 w 3074146"/>
              <a:gd name="connsiteY7" fmla="*/ 1276529 h 1495270"/>
              <a:gd name="connsiteX8" fmla="*/ 863301 w 3074146"/>
              <a:gd name="connsiteY8" fmla="*/ 1211059 h 1495270"/>
              <a:gd name="connsiteX9" fmla="*/ 394353 w 3074146"/>
              <a:gd name="connsiteY9" fmla="*/ 1266417 h 1495270"/>
              <a:gd name="connsiteX10" fmla="*/ 881164 w 3074146"/>
              <a:gd name="connsiteY10" fmla="*/ 560578 h 1495270"/>
              <a:gd name="connsiteX11" fmla="*/ 7 w 3074146"/>
              <a:gd name="connsiteY11" fmla="*/ 136009 h 1495270"/>
              <a:gd name="connsiteX0" fmla="*/ 7 w 3074146"/>
              <a:gd name="connsiteY0" fmla="*/ 136009 h 1495270"/>
              <a:gd name="connsiteX1" fmla="*/ 936532 w 3074146"/>
              <a:gd name="connsiteY1" fmla="*/ 283 h 1495270"/>
              <a:gd name="connsiteX2" fmla="*/ 1821975 w 3074146"/>
              <a:gd name="connsiteY2" fmla="*/ 100089 h 1495270"/>
              <a:gd name="connsiteX3" fmla="*/ 2615446 w 3074146"/>
              <a:gd name="connsiteY3" fmla="*/ 386866 h 1495270"/>
              <a:gd name="connsiteX4" fmla="*/ 3074146 w 3074146"/>
              <a:gd name="connsiteY4" fmla="*/ 674828 h 1495270"/>
              <a:gd name="connsiteX5" fmla="*/ 3064844 w 3074146"/>
              <a:gd name="connsiteY5" fmla="*/ 1495270 h 1495270"/>
              <a:gd name="connsiteX6" fmla="*/ 1978366 w 3074146"/>
              <a:gd name="connsiteY6" fmla="*/ 1487814 h 1495270"/>
              <a:gd name="connsiteX7" fmla="*/ 1571860 w 3074146"/>
              <a:gd name="connsiteY7" fmla="*/ 1276529 h 1495270"/>
              <a:gd name="connsiteX8" fmla="*/ 863301 w 3074146"/>
              <a:gd name="connsiteY8" fmla="*/ 1211059 h 1495270"/>
              <a:gd name="connsiteX9" fmla="*/ 394353 w 3074146"/>
              <a:gd name="connsiteY9" fmla="*/ 1266417 h 1495270"/>
              <a:gd name="connsiteX10" fmla="*/ 881164 w 3074146"/>
              <a:gd name="connsiteY10" fmla="*/ 560578 h 1495270"/>
              <a:gd name="connsiteX11" fmla="*/ 7 w 3074146"/>
              <a:gd name="connsiteY11" fmla="*/ 136009 h 1495270"/>
              <a:gd name="connsiteX0" fmla="*/ 7 w 3064844"/>
              <a:gd name="connsiteY0" fmla="*/ 136009 h 1495270"/>
              <a:gd name="connsiteX1" fmla="*/ 936532 w 3064844"/>
              <a:gd name="connsiteY1" fmla="*/ 283 h 1495270"/>
              <a:gd name="connsiteX2" fmla="*/ 1821975 w 3064844"/>
              <a:gd name="connsiteY2" fmla="*/ 100089 h 1495270"/>
              <a:gd name="connsiteX3" fmla="*/ 2615446 w 3064844"/>
              <a:gd name="connsiteY3" fmla="*/ 386866 h 1495270"/>
              <a:gd name="connsiteX4" fmla="*/ 3062449 w 3064844"/>
              <a:gd name="connsiteY4" fmla="*/ 676515 h 1495270"/>
              <a:gd name="connsiteX5" fmla="*/ 3064844 w 3064844"/>
              <a:gd name="connsiteY5" fmla="*/ 1495270 h 1495270"/>
              <a:gd name="connsiteX6" fmla="*/ 1978366 w 3064844"/>
              <a:gd name="connsiteY6" fmla="*/ 1487814 h 1495270"/>
              <a:gd name="connsiteX7" fmla="*/ 1571860 w 3064844"/>
              <a:gd name="connsiteY7" fmla="*/ 1276529 h 1495270"/>
              <a:gd name="connsiteX8" fmla="*/ 863301 w 3064844"/>
              <a:gd name="connsiteY8" fmla="*/ 1211059 h 1495270"/>
              <a:gd name="connsiteX9" fmla="*/ 394353 w 3064844"/>
              <a:gd name="connsiteY9" fmla="*/ 1266417 h 1495270"/>
              <a:gd name="connsiteX10" fmla="*/ 881164 w 3064844"/>
              <a:gd name="connsiteY10" fmla="*/ 560578 h 1495270"/>
              <a:gd name="connsiteX11" fmla="*/ 7 w 3064844"/>
              <a:gd name="connsiteY11" fmla="*/ 136009 h 1495270"/>
              <a:gd name="connsiteX0" fmla="*/ 7 w 3064844"/>
              <a:gd name="connsiteY0" fmla="*/ 136009 h 1495270"/>
              <a:gd name="connsiteX1" fmla="*/ 936532 w 3064844"/>
              <a:gd name="connsiteY1" fmla="*/ 283 h 1495270"/>
              <a:gd name="connsiteX2" fmla="*/ 1821975 w 3064844"/>
              <a:gd name="connsiteY2" fmla="*/ 100089 h 1495270"/>
              <a:gd name="connsiteX3" fmla="*/ 2615446 w 3064844"/>
              <a:gd name="connsiteY3" fmla="*/ 386866 h 1495270"/>
              <a:gd name="connsiteX4" fmla="*/ 3062449 w 3064844"/>
              <a:gd name="connsiteY4" fmla="*/ 676515 h 1495270"/>
              <a:gd name="connsiteX5" fmla="*/ 3064844 w 3064844"/>
              <a:gd name="connsiteY5" fmla="*/ 1495270 h 1495270"/>
              <a:gd name="connsiteX6" fmla="*/ 1978366 w 3064844"/>
              <a:gd name="connsiteY6" fmla="*/ 1487814 h 1495270"/>
              <a:gd name="connsiteX7" fmla="*/ 1571860 w 3064844"/>
              <a:gd name="connsiteY7" fmla="*/ 1276529 h 1495270"/>
              <a:gd name="connsiteX8" fmla="*/ 863301 w 3064844"/>
              <a:gd name="connsiteY8" fmla="*/ 1211059 h 1495270"/>
              <a:gd name="connsiteX9" fmla="*/ 394353 w 3064844"/>
              <a:gd name="connsiteY9" fmla="*/ 1266417 h 1495270"/>
              <a:gd name="connsiteX10" fmla="*/ 881164 w 3064844"/>
              <a:gd name="connsiteY10" fmla="*/ 560578 h 1495270"/>
              <a:gd name="connsiteX11" fmla="*/ 7 w 3064844"/>
              <a:gd name="connsiteY11" fmla="*/ 136009 h 1495270"/>
              <a:gd name="connsiteX0" fmla="*/ 7 w 3096226"/>
              <a:gd name="connsiteY0" fmla="*/ 136009 h 1495270"/>
              <a:gd name="connsiteX1" fmla="*/ 936532 w 3096226"/>
              <a:gd name="connsiteY1" fmla="*/ 283 h 1495270"/>
              <a:gd name="connsiteX2" fmla="*/ 1821975 w 3096226"/>
              <a:gd name="connsiteY2" fmla="*/ 100089 h 1495270"/>
              <a:gd name="connsiteX3" fmla="*/ 2615446 w 3096226"/>
              <a:gd name="connsiteY3" fmla="*/ 386866 h 1495270"/>
              <a:gd name="connsiteX4" fmla="*/ 3096213 w 3096226"/>
              <a:gd name="connsiteY4" fmla="*/ 678818 h 1495270"/>
              <a:gd name="connsiteX5" fmla="*/ 3064844 w 3096226"/>
              <a:gd name="connsiteY5" fmla="*/ 1495270 h 1495270"/>
              <a:gd name="connsiteX6" fmla="*/ 1978366 w 3096226"/>
              <a:gd name="connsiteY6" fmla="*/ 1487814 h 1495270"/>
              <a:gd name="connsiteX7" fmla="*/ 1571860 w 3096226"/>
              <a:gd name="connsiteY7" fmla="*/ 1276529 h 1495270"/>
              <a:gd name="connsiteX8" fmla="*/ 863301 w 3096226"/>
              <a:gd name="connsiteY8" fmla="*/ 1211059 h 1495270"/>
              <a:gd name="connsiteX9" fmla="*/ 394353 w 3096226"/>
              <a:gd name="connsiteY9" fmla="*/ 1266417 h 1495270"/>
              <a:gd name="connsiteX10" fmla="*/ 881164 w 3096226"/>
              <a:gd name="connsiteY10" fmla="*/ 560578 h 1495270"/>
              <a:gd name="connsiteX11" fmla="*/ 7 w 3096226"/>
              <a:gd name="connsiteY11" fmla="*/ 136009 h 1495270"/>
              <a:gd name="connsiteX0" fmla="*/ 7 w 3096227"/>
              <a:gd name="connsiteY0" fmla="*/ 136009 h 1495270"/>
              <a:gd name="connsiteX1" fmla="*/ 936532 w 3096227"/>
              <a:gd name="connsiteY1" fmla="*/ 283 h 1495270"/>
              <a:gd name="connsiteX2" fmla="*/ 1821975 w 3096227"/>
              <a:gd name="connsiteY2" fmla="*/ 100089 h 1495270"/>
              <a:gd name="connsiteX3" fmla="*/ 2615446 w 3096227"/>
              <a:gd name="connsiteY3" fmla="*/ 386866 h 1495270"/>
              <a:gd name="connsiteX4" fmla="*/ 3096213 w 3096227"/>
              <a:gd name="connsiteY4" fmla="*/ 678818 h 1495270"/>
              <a:gd name="connsiteX5" fmla="*/ 3064844 w 3096227"/>
              <a:gd name="connsiteY5" fmla="*/ 1495270 h 1495270"/>
              <a:gd name="connsiteX6" fmla="*/ 1978366 w 3096227"/>
              <a:gd name="connsiteY6" fmla="*/ 1487814 h 1495270"/>
              <a:gd name="connsiteX7" fmla="*/ 1571860 w 3096227"/>
              <a:gd name="connsiteY7" fmla="*/ 1276529 h 1495270"/>
              <a:gd name="connsiteX8" fmla="*/ 863301 w 3096227"/>
              <a:gd name="connsiteY8" fmla="*/ 1211059 h 1495270"/>
              <a:gd name="connsiteX9" fmla="*/ 394353 w 3096227"/>
              <a:gd name="connsiteY9" fmla="*/ 1266417 h 1495270"/>
              <a:gd name="connsiteX10" fmla="*/ 881164 w 3096227"/>
              <a:gd name="connsiteY10" fmla="*/ 560578 h 1495270"/>
              <a:gd name="connsiteX11" fmla="*/ 7 w 3096227"/>
              <a:gd name="connsiteY11" fmla="*/ 136009 h 1495270"/>
              <a:gd name="connsiteX0" fmla="*/ 7 w 3103136"/>
              <a:gd name="connsiteY0" fmla="*/ 136009 h 1516223"/>
              <a:gd name="connsiteX1" fmla="*/ 936532 w 3103136"/>
              <a:gd name="connsiteY1" fmla="*/ 283 h 1516223"/>
              <a:gd name="connsiteX2" fmla="*/ 1821975 w 3103136"/>
              <a:gd name="connsiteY2" fmla="*/ 100089 h 1516223"/>
              <a:gd name="connsiteX3" fmla="*/ 2615446 w 3103136"/>
              <a:gd name="connsiteY3" fmla="*/ 386866 h 1516223"/>
              <a:gd name="connsiteX4" fmla="*/ 3096213 w 3103136"/>
              <a:gd name="connsiteY4" fmla="*/ 678818 h 1516223"/>
              <a:gd name="connsiteX5" fmla="*/ 3103136 w 3103136"/>
              <a:gd name="connsiteY5" fmla="*/ 1516223 h 1516223"/>
              <a:gd name="connsiteX6" fmla="*/ 1978366 w 3103136"/>
              <a:gd name="connsiteY6" fmla="*/ 1487814 h 1516223"/>
              <a:gd name="connsiteX7" fmla="*/ 1571860 w 3103136"/>
              <a:gd name="connsiteY7" fmla="*/ 1276529 h 1516223"/>
              <a:gd name="connsiteX8" fmla="*/ 863301 w 3103136"/>
              <a:gd name="connsiteY8" fmla="*/ 1211059 h 1516223"/>
              <a:gd name="connsiteX9" fmla="*/ 394353 w 3103136"/>
              <a:gd name="connsiteY9" fmla="*/ 1266417 h 1516223"/>
              <a:gd name="connsiteX10" fmla="*/ 881164 w 3103136"/>
              <a:gd name="connsiteY10" fmla="*/ 560578 h 1516223"/>
              <a:gd name="connsiteX11" fmla="*/ 7 w 3103136"/>
              <a:gd name="connsiteY11" fmla="*/ 136009 h 1516223"/>
              <a:gd name="connsiteX0" fmla="*/ 7 w 3121283"/>
              <a:gd name="connsiteY0" fmla="*/ 136009 h 1516223"/>
              <a:gd name="connsiteX1" fmla="*/ 936532 w 3121283"/>
              <a:gd name="connsiteY1" fmla="*/ 283 h 1516223"/>
              <a:gd name="connsiteX2" fmla="*/ 1821975 w 3121283"/>
              <a:gd name="connsiteY2" fmla="*/ 100089 h 1516223"/>
              <a:gd name="connsiteX3" fmla="*/ 2615446 w 3121283"/>
              <a:gd name="connsiteY3" fmla="*/ 386866 h 1516223"/>
              <a:gd name="connsiteX4" fmla="*/ 3121261 w 3121283"/>
              <a:gd name="connsiteY4" fmla="*/ 714915 h 1516223"/>
              <a:gd name="connsiteX5" fmla="*/ 3103136 w 3121283"/>
              <a:gd name="connsiteY5" fmla="*/ 1516223 h 1516223"/>
              <a:gd name="connsiteX6" fmla="*/ 1978366 w 3121283"/>
              <a:gd name="connsiteY6" fmla="*/ 1487814 h 1516223"/>
              <a:gd name="connsiteX7" fmla="*/ 1571860 w 3121283"/>
              <a:gd name="connsiteY7" fmla="*/ 1276529 h 1516223"/>
              <a:gd name="connsiteX8" fmla="*/ 863301 w 3121283"/>
              <a:gd name="connsiteY8" fmla="*/ 1211059 h 1516223"/>
              <a:gd name="connsiteX9" fmla="*/ 394353 w 3121283"/>
              <a:gd name="connsiteY9" fmla="*/ 1266417 h 1516223"/>
              <a:gd name="connsiteX10" fmla="*/ 881164 w 3121283"/>
              <a:gd name="connsiteY10" fmla="*/ 560578 h 1516223"/>
              <a:gd name="connsiteX11" fmla="*/ 7 w 3121283"/>
              <a:gd name="connsiteY11" fmla="*/ 136009 h 1516223"/>
              <a:gd name="connsiteX0" fmla="*/ 7 w 3121284"/>
              <a:gd name="connsiteY0" fmla="*/ 136009 h 1516223"/>
              <a:gd name="connsiteX1" fmla="*/ 936532 w 3121284"/>
              <a:gd name="connsiteY1" fmla="*/ 283 h 1516223"/>
              <a:gd name="connsiteX2" fmla="*/ 1821975 w 3121284"/>
              <a:gd name="connsiteY2" fmla="*/ 100089 h 1516223"/>
              <a:gd name="connsiteX3" fmla="*/ 2615446 w 3121284"/>
              <a:gd name="connsiteY3" fmla="*/ 386866 h 1516223"/>
              <a:gd name="connsiteX4" fmla="*/ 3121261 w 3121284"/>
              <a:gd name="connsiteY4" fmla="*/ 714915 h 1516223"/>
              <a:gd name="connsiteX5" fmla="*/ 3103136 w 3121284"/>
              <a:gd name="connsiteY5" fmla="*/ 1516223 h 1516223"/>
              <a:gd name="connsiteX6" fmla="*/ 2046100 w 3121284"/>
              <a:gd name="connsiteY6" fmla="*/ 1491289 h 1516223"/>
              <a:gd name="connsiteX7" fmla="*/ 1571860 w 3121284"/>
              <a:gd name="connsiteY7" fmla="*/ 1276529 h 1516223"/>
              <a:gd name="connsiteX8" fmla="*/ 863301 w 3121284"/>
              <a:gd name="connsiteY8" fmla="*/ 1211059 h 1516223"/>
              <a:gd name="connsiteX9" fmla="*/ 394353 w 3121284"/>
              <a:gd name="connsiteY9" fmla="*/ 1266417 h 1516223"/>
              <a:gd name="connsiteX10" fmla="*/ 881164 w 3121284"/>
              <a:gd name="connsiteY10" fmla="*/ 560578 h 1516223"/>
              <a:gd name="connsiteX11" fmla="*/ 7 w 3121284"/>
              <a:gd name="connsiteY11" fmla="*/ 136009 h 151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1284" h="1516223">
                <a:moveTo>
                  <a:pt x="7" y="136009"/>
                </a:moveTo>
                <a:cubicBezTo>
                  <a:pt x="-2364" y="91483"/>
                  <a:pt x="636850" y="2693"/>
                  <a:pt x="936532" y="283"/>
                </a:cubicBezTo>
                <a:cubicBezTo>
                  <a:pt x="1272330" y="-715"/>
                  <a:pt x="1467536" y="-4388"/>
                  <a:pt x="1821975" y="100089"/>
                </a:cubicBezTo>
                <a:cubicBezTo>
                  <a:pt x="2103657" y="168234"/>
                  <a:pt x="2406751" y="291076"/>
                  <a:pt x="2615446" y="386866"/>
                </a:cubicBezTo>
                <a:cubicBezTo>
                  <a:pt x="2808987" y="482450"/>
                  <a:pt x="3028311" y="591731"/>
                  <a:pt x="3121261" y="714915"/>
                </a:cubicBezTo>
                <a:cubicBezTo>
                  <a:pt x="3122059" y="987833"/>
                  <a:pt x="3102338" y="1243305"/>
                  <a:pt x="3103136" y="1516223"/>
                </a:cubicBezTo>
                <a:lnTo>
                  <a:pt x="2046100" y="1491289"/>
                </a:lnTo>
                <a:cubicBezTo>
                  <a:pt x="1827051" y="1374277"/>
                  <a:pt x="1904606" y="1431331"/>
                  <a:pt x="1571860" y="1276529"/>
                </a:cubicBezTo>
                <a:cubicBezTo>
                  <a:pt x="1277600" y="1186006"/>
                  <a:pt x="1041176" y="1192996"/>
                  <a:pt x="863301" y="1211059"/>
                </a:cubicBezTo>
                <a:cubicBezTo>
                  <a:pt x="685426" y="1229122"/>
                  <a:pt x="423123" y="1262256"/>
                  <a:pt x="394353" y="1266417"/>
                </a:cubicBezTo>
                <a:lnTo>
                  <a:pt x="881164" y="560578"/>
                </a:lnTo>
                <a:lnTo>
                  <a:pt x="7" y="1360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TextBox 50"/>
          <p:cNvSpPr txBox="1"/>
          <p:nvPr/>
        </p:nvSpPr>
        <p:spPr>
          <a:xfrm>
            <a:off x="5085881" y="5144340"/>
            <a:ext cx="1083395" cy="646331"/>
          </a:xfrm>
          <a:prstGeom prst="rect">
            <a:avLst/>
          </a:prstGeom>
          <a:ln>
            <a:noFill/>
          </a:ln>
          <a:effectLst>
            <a:outerShdw blurRad="57785" dist="33020" dir="3180000" algn="ctr">
              <a:srgbClr val="000000">
                <a:alpha val="30000"/>
              </a:srgbClr>
            </a:outerShdw>
          </a:effectLst>
        </p:spPr>
        <p:txBody>
          <a:bodyPr wrap="square" rtlCol="0">
            <a:spAutoFit/>
          </a:bodyPr>
          <a:lstStyle/>
          <a:p>
            <a:pPr algn="ctr"/>
            <a:r>
              <a:rPr lang="en-CA" sz="1200" dirty="0" smtClean="0">
                <a:solidFill>
                  <a:schemeClr val="bg1"/>
                </a:solidFill>
              </a:rPr>
              <a:t>Develop project plan and roadmap</a:t>
            </a:r>
          </a:p>
        </p:txBody>
      </p:sp>
      <p:sp>
        <p:nvSpPr>
          <p:cNvPr id="38" name="Rectangle 37"/>
          <p:cNvSpPr/>
          <p:nvPr/>
        </p:nvSpPr>
        <p:spPr>
          <a:xfrm>
            <a:off x="119288" y="1885686"/>
            <a:ext cx="1063407" cy="461665"/>
          </a:xfrm>
          <a:prstGeom prst="rect">
            <a:avLst/>
          </a:prstGeom>
        </p:spPr>
        <p:txBody>
          <a:bodyPr wrap="square">
            <a:spAutoFit/>
          </a:bodyPr>
          <a:lstStyle/>
          <a:p>
            <a:pPr algn="ctr"/>
            <a:r>
              <a:rPr lang="en-CA" sz="1200" dirty="0" smtClean="0">
                <a:solidFill>
                  <a:schemeClr val="bg1"/>
                </a:solidFill>
              </a:rPr>
              <a:t>Identify stakeholders</a:t>
            </a:r>
            <a:endParaRPr lang="en-CA" sz="1200" dirty="0"/>
          </a:p>
        </p:txBody>
      </p:sp>
      <p:sp>
        <p:nvSpPr>
          <p:cNvPr id="7" name="Rectangle 6"/>
          <p:cNvSpPr/>
          <p:nvPr/>
        </p:nvSpPr>
        <p:spPr>
          <a:xfrm>
            <a:off x="8461693" y="2124589"/>
            <a:ext cx="441146" cy="276999"/>
          </a:xfrm>
          <a:prstGeom prst="rect">
            <a:avLst/>
          </a:prstGeom>
        </p:spPr>
        <p:txBody>
          <a:bodyPr wrap="none">
            <a:spAutoFit/>
          </a:bodyPr>
          <a:lstStyle/>
          <a:p>
            <a:pPr algn="ctr"/>
            <a:r>
              <a:rPr lang="en-CA" sz="1200" dirty="0">
                <a:solidFill>
                  <a:schemeClr val="bg1"/>
                </a:solidFill>
              </a:rPr>
              <a:t>CSI</a:t>
            </a:r>
          </a:p>
        </p:txBody>
      </p:sp>
      <p:sp>
        <p:nvSpPr>
          <p:cNvPr id="8" name="Rectangle 7"/>
          <p:cNvSpPr/>
          <p:nvPr/>
        </p:nvSpPr>
        <p:spPr>
          <a:xfrm flipH="1">
            <a:off x="129484" y="1173903"/>
            <a:ext cx="2297874" cy="461665"/>
          </a:xfrm>
          <a:prstGeom prst="rect">
            <a:avLst/>
          </a:prstGeom>
        </p:spPr>
        <p:txBody>
          <a:bodyPr wrap="square">
            <a:spAutoFit/>
          </a:bodyPr>
          <a:lstStyle/>
          <a:p>
            <a:pPr algn="ctr"/>
            <a:r>
              <a:rPr lang="en-CA" sz="1200" b="1" dirty="0"/>
              <a:t>Phase 1: </a:t>
            </a:r>
            <a:endParaRPr lang="en-CA" sz="1200" b="1" dirty="0" smtClean="0"/>
          </a:p>
          <a:p>
            <a:pPr algn="ctr"/>
            <a:r>
              <a:rPr lang="en-CA" sz="1200" dirty="0" smtClean="0"/>
              <a:t>Develop </a:t>
            </a:r>
            <a:r>
              <a:rPr lang="en-CA" sz="1200" dirty="0"/>
              <a:t>a Shared Vision</a:t>
            </a:r>
          </a:p>
        </p:txBody>
      </p:sp>
      <p:sp>
        <p:nvSpPr>
          <p:cNvPr id="9" name="Rectangle 8"/>
          <p:cNvSpPr/>
          <p:nvPr/>
        </p:nvSpPr>
        <p:spPr>
          <a:xfrm>
            <a:off x="2510966" y="1178438"/>
            <a:ext cx="2123633" cy="461665"/>
          </a:xfrm>
          <a:prstGeom prst="rect">
            <a:avLst/>
          </a:prstGeom>
        </p:spPr>
        <p:txBody>
          <a:bodyPr wrap="square">
            <a:spAutoFit/>
          </a:bodyPr>
          <a:lstStyle/>
          <a:p>
            <a:pPr algn="ctr"/>
            <a:r>
              <a:rPr lang="en-CA" sz="1200" b="1" dirty="0"/>
              <a:t>Phase 2: </a:t>
            </a:r>
            <a:endParaRPr lang="en-CA" sz="1200" b="1" dirty="0" smtClean="0"/>
          </a:p>
          <a:p>
            <a:pPr algn="ctr"/>
            <a:r>
              <a:rPr lang="en-CA" sz="1200" dirty="0" smtClean="0"/>
              <a:t>Design </a:t>
            </a:r>
            <a:r>
              <a:rPr lang="en-CA" sz="1200" dirty="0"/>
              <a:t>the Consolidation</a:t>
            </a:r>
          </a:p>
        </p:txBody>
      </p:sp>
      <p:sp>
        <p:nvSpPr>
          <p:cNvPr id="10" name="Rectangle 9"/>
          <p:cNvSpPr/>
          <p:nvPr/>
        </p:nvSpPr>
        <p:spPr>
          <a:xfrm>
            <a:off x="6002827" y="1206522"/>
            <a:ext cx="1455399" cy="461665"/>
          </a:xfrm>
          <a:prstGeom prst="rect">
            <a:avLst/>
          </a:prstGeom>
        </p:spPr>
        <p:txBody>
          <a:bodyPr wrap="none">
            <a:spAutoFit/>
          </a:bodyPr>
          <a:lstStyle/>
          <a:p>
            <a:pPr algn="ctr"/>
            <a:r>
              <a:rPr lang="en-CA" sz="1200" b="1" dirty="0"/>
              <a:t>Phase 3: </a:t>
            </a:r>
            <a:endParaRPr lang="en-CA" sz="1200" b="1" dirty="0" smtClean="0"/>
          </a:p>
          <a:p>
            <a:pPr algn="ctr"/>
            <a:r>
              <a:rPr lang="en-CA" sz="1200" dirty="0" smtClean="0"/>
              <a:t>Plan </a:t>
            </a:r>
            <a:r>
              <a:rPr lang="en-CA" sz="1200" dirty="0"/>
              <a:t>the </a:t>
            </a:r>
            <a:r>
              <a:rPr lang="en-CA" sz="1200" dirty="0" smtClean="0"/>
              <a:t>Transition</a:t>
            </a:r>
            <a:endParaRPr lang="en-CA" sz="1200" dirty="0"/>
          </a:p>
        </p:txBody>
      </p:sp>
      <p:sp>
        <p:nvSpPr>
          <p:cNvPr id="12" name="Rectangle 11"/>
          <p:cNvSpPr/>
          <p:nvPr/>
        </p:nvSpPr>
        <p:spPr>
          <a:xfrm>
            <a:off x="3752617" y="2716770"/>
            <a:ext cx="805167" cy="830997"/>
          </a:xfrm>
          <a:prstGeom prst="rect">
            <a:avLst/>
          </a:prstGeom>
        </p:spPr>
        <p:txBody>
          <a:bodyPr wrap="square">
            <a:spAutoFit/>
          </a:bodyPr>
          <a:lstStyle/>
          <a:p>
            <a:pPr algn="ctr"/>
            <a:r>
              <a:rPr lang="en-CA" sz="1200" dirty="0">
                <a:solidFill>
                  <a:schemeClr val="bg1"/>
                </a:solidFill>
              </a:rPr>
              <a:t>Assess </a:t>
            </a:r>
          </a:p>
          <a:p>
            <a:pPr algn="ctr"/>
            <a:r>
              <a:rPr lang="en-CA" sz="1200" dirty="0">
                <a:solidFill>
                  <a:schemeClr val="bg1"/>
                </a:solidFill>
              </a:rPr>
              <a:t>gaps to </a:t>
            </a:r>
          </a:p>
          <a:p>
            <a:pPr algn="ctr"/>
            <a:r>
              <a:rPr lang="en-CA" sz="1200" dirty="0">
                <a:solidFill>
                  <a:schemeClr val="bg1"/>
                </a:solidFill>
              </a:rPr>
              <a:t>reach</a:t>
            </a:r>
          </a:p>
          <a:p>
            <a:pPr algn="ctr"/>
            <a:r>
              <a:rPr lang="en-CA" sz="1200" dirty="0">
                <a:solidFill>
                  <a:schemeClr val="bg1"/>
                </a:solidFill>
              </a:rPr>
              <a:t> target</a:t>
            </a:r>
          </a:p>
        </p:txBody>
      </p:sp>
      <p:sp>
        <p:nvSpPr>
          <p:cNvPr id="11" name="TextBox 10"/>
          <p:cNvSpPr txBox="1"/>
          <p:nvPr/>
        </p:nvSpPr>
        <p:spPr>
          <a:xfrm>
            <a:off x="709544" y="4234472"/>
            <a:ext cx="2448105"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CA" sz="1200" dirty="0" smtClean="0"/>
              <a:t>Whether or not your project requires multiple transition waves to complete the consolidation depends on the complexity of the environment.</a:t>
            </a:r>
          </a:p>
          <a:p>
            <a:endParaRPr lang="en-CA" sz="1200" dirty="0"/>
          </a:p>
          <a:p>
            <a:r>
              <a:rPr lang="en-CA" sz="1200" dirty="0" smtClean="0"/>
              <a:t>For a more detailed breakdown of this project’s steps and deliverables, see the next slide.</a:t>
            </a:r>
          </a:p>
        </p:txBody>
      </p:sp>
    </p:spTree>
    <p:extLst>
      <p:ext uri="{BB962C8B-B14F-4D97-AF65-F5344CB8AC3E}">
        <p14:creationId xmlns:p14="http://schemas.microsoft.com/office/powerpoint/2010/main" val="2877352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733299" y="1100817"/>
            <a:ext cx="2615671" cy="5429457"/>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61" name="Rectangle 60"/>
          <p:cNvSpPr/>
          <p:nvPr/>
        </p:nvSpPr>
        <p:spPr>
          <a:xfrm>
            <a:off x="6349991" y="1100816"/>
            <a:ext cx="2538762" cy="5429457"/>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29" name="Rectangle 28"/>
          <p:cNvSpPr/>
          <p:nvPr/>
        </p:nvSpPr>
        <p:spPr>
          <a:xfrm>
            <a:off x="1113990" y="1100817"/>
            <a:ext cx="2615671" cy="5429457"/>
          </a:xfrm>
          <a:prstGeom prst="rect">
            <a:avLst/>
          </a:prstGeom>
          <a:solidFill>
            <a:schemeClr val="accent5">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cxnSp>
        <p:nvCxnSpPr>
          <p:cNvPr id="51" name="Straight Connector 50"/>
          <p:cNvCxnSpPr/>
          <p:nvPr/>
        </p:nvCxnSpPr>
        <p:spPr>
          <a:xfrm>
            <a:off x="6917474" y="3306758"/>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a:xfrm>
            <a:off x="6987283" y="2372677"/>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p:nvPr/>
        </p:nvCxnSpPr>
        <p:spPr>
          <a:xfrm>
            <a:off x="4419065" y="3288881"/>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a:off x="4478882" y="2372677"/>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a:off x="1732285" y="3304903"/>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7" name="Straight Connector 46"/>
          <p:cNvCxnSpPr/>
          <p:nvPr/>
        </p:nvCxnSpPr>
        <p:spPr>
          <a:xfrm>
            <a:off x="1725411" y="4258212"/>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 name="Straight Connector 4"/>
          <p:cNvCxnSpPr/>
          <p:nvPr/>
        </p:nvCxnSpPr>
        <p:spPr>
          <a:xfrm>
            <a:off x="1792102" y="2315421"/>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a:xfrm flipH="1">
            <a:off x="6730409" y="1846815"/>
            <a:ext cx="8922" cy="361832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4181230" y="1813362"/>
            <a:ext cx="7998" cy="4162136"/>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flipH="1">
            <a:off x="1547446" y="1729235"/>
            <a:ext cx="1240" cy="3632119"/>
          </a:xfrm>
          <a:prstGeom prst="line">
            <a:avLst/>
          </a:prstGeom>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a:t>Follow Info-Tech’s methodology to </a:t>
            </a:r>
            <a:r>
              <a:rPr lang="en-US" dirty="0" smtClean="0"/>
              <a:t>develop a service desk consolidation strategy</a:t>
            </a:r>
            <a:endParaRPr lang="en-CA" dirty="0"/>
          </a:p>
        </p:txBody>
      </p:sp>
      <p:sp>
        <p:nvSpPr>
          <p:cNvPr id="3" name="Rounded Rectangle 2"/>
          <p:cNvSpPr/>
          <p:nvPr/>
        </p:nvSpPr>
        <p:spPr>
          <a:xfrm>
            <a:off x="1221530" y="1147595"/>
            <a:ext cx="2413692" cy="7023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b="1" dirty="0">
                <a:solidFill>
                  <a:srgbClr val="333333"/>
                </a:solidFill>
              </a:rPr>
              <a:t>Phase 1</a:t>
            </a:r>
            <a:r>
              <a:rPr lang="en-CA" sz="1400" dirty="0">
                <a:solidFill>
                  <a:srgbClr val="333333"/>
                </a:solidFill>
              </a:rPr>
              <a:t>: Develop a Shared Vision</a:t>
            </a:r>
          </a:p>
        </p:txBody>
      </p:sp>
      <p:sp>
        <p:nvSpPr>
          <p:cNvPr id="6" name="Rounded Rectangle 5"/>
          <p:cNvSpPr/>
          <p:nvPr/>
        </p:nvSpPr>
        <p:spPr>
          <a:xfrm>
            <a:off x="3828926" y="1149278"/>
            <a:ext cx="2390701" cy="7023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b="1" dirty="0">
                <a:solidFill>
                  <a:srgbClr val="333333"/>
                </a:solidFill>
              </a:rPr>
              <a:t>Phase 2</a:t>
            </a:r>
            <a:r>
              <a:rPr lang="en-CA" sz="1400" dirty="0">
                <a:solidFill>
                  <a:srgbClr val="333333"/>
                </a:solidFill>
              </a:rPr>
              <a:t>: Design the Consolidated Service Desk</a:t>
            </a:r>
          </a:p>
        </p:txBody>
      </p:sp>
      <p:sp>
        <p:nvSpPr>
          <p:cNvPr id="7" name="Rounded Rectangle 6"/>
          <p:cNvSpPr/>
          <p:nvPr/>
        </p:nvSpPr>
        <p:spPr>
          <a:xfrm>
            <a:off x="6413702" y="1139199"/>
            <a:ext cx="2352456" cy="71239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b="1" dirty="0">
                <a:solidFill>
                  <a:srgbClr val="333333"/>
                </a:solidFill>
              </a:rPr>
              <a:t>Phase 3</a:t>
            </a:r>
            <a:r>
              <a:rPr lang="en-CA" sz="1400" dirty="0">
                <a:solidFill>
                  <a:srgbClr val="333333"/>
                </a:solidFill>
              </a:rPr>
              <a:t>: Plan the </a:t>
            </a:r>
            <a:r>
              <a:rPr lang="en-CA" sz="1400" dirty="0" smtClean="0">
                <a:solidFill>
                  <a:srgbClr val="333333"/>
                </a:solidFill>
              </a:rPr>
              <a:t>Transition</a:t>
            </a:r>
            <a:endParaRPr lang="en-CA" sz="1400" dirty="0">
              <a:solidFill>
                <a:srgbClr val="333333"/>
              </a:solidFill>
            </a:endParaRPr>
          </a:p>
        </p:txBody>
      </p:sp>
      <p:sp>
        <p:nvSpPr>
          <p:cNvPr id="11" name="Rounded Rectangle 10"/>
          <p:cNvSpPr/>
          <p:nvPr/>
        </p:nvSpPr>
        <p:spPr>
          <a:xfrm>
            <a:off x="1972084" y="3785323"/>
            <a:ext cx="1612554" cy="839309"/>
          </a:xfrm>
          <a:prstGeom prst="roundRect">
            <a:avLst/>
          </a:prstGeom>
          <a:ln w="19050">
            <a:solidFill>
              <a:schemeClr val="accent1"/>
            </a:solidFill>
          </a:ln>
          <a:effectLst>
            <a:outerShdw blurRad="40000" dist="20000" dir="5400000" rotWithShape="0">
              <a:srgbClr val="000000">
                <a:alpha val="0"/>
              </a:srgbClr>
            </a:outerShdw>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Conduct a full assessment of each service desk</a:t>
            </a:r>
          </a:p>
        </p:txBody>
      </p:sp>
      <p:sp>
        <p:nvSpPr>
          <p:cNvPr id="12" name="Rounded Rectangle 11"/>
          <p:cNvSpPr/>
          <p:nvPr/>
        </p:nvSpPr>
        <p:spPr>
          <a:xfrm>
            <a:off x="1979583" y="2858644"/>
            <a:ext cx="1612554" cy="839309"/>
          </a:xfrm>
          <a:prstGeom prst="roundRect">
            <a:avLst/>
          </a:prstGeom>
          <a:ln w="19050">
            <a:solidFill>
              <a:schemeClr val="accent1">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200" dirty="0">
                <a:solidFill>
                  <a:srgbClr val="333333"/>
                </a:solidFill>
              </a:rPr>
              <a:t>Develop a vision to give the project direction</a:t>
            </a:r>
          </a:p>
        </p:txBody>
      </p:sp>
      <p:sp>
        <p:nvSpPr>
          <p:cNvPr id="13" name="Rounded Rectangle 12"/>
          <p:cNvSpPr/>
          <p:nvPr/>
        </p:nvSpPr>
        <p:spPr>
          <a:xfrm>
            <a:off x="1980249" y="1930853"/>
            <a:ext cx="1627553" cy="839308"/>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Identify and engage key stakeholders</a:t>
            </a:r>
          </a:p>
        </p:txBody>
      </p:sp>
      <p:sp>
        <p:nvSpPr>
          <p:cNvPr id="14" name="Oval 13"/>
          <p:cNvSpPr/>
          <p:nvPr/>
        </p:nvSpPr>
        <p:spPr>
          <a:xfrm>
            <a:off x="1222749" y="2952991"/>
            <a:ext cx="651258" cy="6522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1.2</a:t>
            </a:r>
          </a:p>
        </p:txBody>
      </p:sp>
      <p:sp>
        <p:nvSpPr>
          <p:cNvPr id="15" name="Oval 14"/>
          <p:cNvSpPr/>
          <p:nvPr/>
        </p:nvSpPr>
        <p:spPr>
          <a:xfrm>
            <a:off x="1222749" y="3923445"/>
            <a:ext cx="651258" cy="652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1.3</a:t>
            </a:r>
          </a:p>
        </p:txBody>
      </p:sp>
      <p:sp>
        <p:nvSpPr>
          <p:cNvPr id="16" name="Oval 15"/>
          <p:cNvSpPr/>
          <p:nvPr/>
        </p:nvSpPr>
        <p:spPr>
          <a:xfrm>
            <a:off x="1222749" y="1982537"/>
            <a:ext cx="651258" cy="652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1.1</a:t>
            </a:r>
          </a:p>
        </p:txBody>
      </p:sp>
      <p:sp>
        <p:nvSpPr>
          <p:cNvPr id="18" name="Rounded Rectangle 17"/>
          <p:cNvSpPr/>
          <p:nvPr/>
        </p:nvSpPr>
        <p:spPr>
          <a:xfrm>
            <a:off x="4592793" y="2869439"/>
            <a:ext cx="1612554" cy="839309"/>
          </a:xfrm>
          <a:prstGeom prst="roundRect">
            <a:avLst/>
          </a:prstGeom>
          <a:ln w="19050">
            <a:solidFill>
              <a:schemeClr val="accent1">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200" dirty="0" smtClean="0">
                <a:solidFill>
                  <a:srgbClr val="333333"/>
                </a:solidFill>
              </a:rPr>
              <a:t>Assess logistics and cost of consolidation</a:t>
            </a:r>
            <a:endParaRPr lang="en-US" sz="1200" dirty="0">
              <a:solidFill>
                <a:srgbClr val="333333"/>
              </a:solidFill>
            </a:endParaRPr>
          </a:p>
        </p:txBody>
      </p:sp>
      <p:sp>
        <p:nvSpPr>
          <p:cNvPr id="19" name="Rounded Rectangle 18"/>
          <p:cNvSpPr/>
          <p:nvPr/>
        </p:nvSpPr>
        <p:spPr>
          <a:xfrm>
            <a:off x="4577794" y="1953235"/>
            <a:ext cx="1627553" cy="839308"/>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smtClean="0">
                <a:solidFill>
                  <a:srgbClr val="333333"/>
                </a:solidFill>
              </a:rPr>
              <a:t>Design </a:t>
            </a:r>
            <a:r>
              <a:rPr lang="en-CA" sz="1200" dirty="0">
                <a:solidFill>
                  <a:srgbClr val="333333"/>
                </a:solidFill>
              </a:rPr>
              <a:t>target consolidated </a:t>
            </a:r>
            <a:r>
              <a:rPr lang="en-CA" sz="1200" dirty="0" smtClean="0">
                <a:solidFill>
                  <a:srgbClr val="333333"/>
                </a:solidFill>
              </a:rPr>
              <a:t>service desk</a:t>
            </a:r>
            <a:endParaRPr lang="en-CA" sz="1200" dirty="0">
              <a:solidFill>
                <a:srgbClr val="333333"/>
              </a:solidFill>
            </a:endParaRPr>
          </a:p>
        </p:txBody>
      </p:sp>
      <p:sp>
        <p:nvSpPr>
          <p:cNvPr id="20" name="Oval 19"/>
          <p:cNvSpPr/>
          <p:nvPr/>
        </p:nvSpPr>
        <p:spPr>
          <a:xfrm>
            <a:off x="3859626" y="2962956"/>
            <a:ext cx="651258" cy="6522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2.2</a:t>
            </a:r>
          </a:p>
        </p:txBody>
      </p:sp>
      <p:sp>
        <p:nvSpPr>
          <p:cNvPr id="22" name="Oval 21"/>
          <p:cNvSpPr/>
          <p:nvPr/>
        </p:nvSpPr>
        <p:spPr>
          <a:xfrm>
            <a:off x="3859626" y="2046752"/>
            <a:ext cx="651258" cy="652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2.1</a:t>
            </a:r>
          </a:p>
        </p:txBody>
      </p:sp>
      <p:sp>
        <p:nvSpPr>
          <p:cNvPr id="24" name="Rounded Rectangle 23"/>
          <p:cNvSpPr/>
          <p:nvPr/>
        </p:nvSpPr>
        <p:spPr>
          <a:xfrm>
            <a:off x="7138604" y="2887316"/>
            <a:ext cx="1612554" cy="839309"/>
          </a:xfrm>
          <a:prstGeom prst="roundRect">
            <a:avLst/>
          </a:prstGeom>
          <a:ln w="19050">
            <a:solidFill>
              <a:schemeClr val="accent1">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200" dirty="0" smtClean="0">
                <a:solidFill>
                  <a:srgbClr val="333333"/>
                </a:solidFill>
              </a:rPr>
              <a:t>Communicate the change</a:t>
            </a:r>
            <a:endParaRPr lang="en-US" sz="1200" dirty="0">
              <a:solidFill>
                <a:srgbClr val="333333"/>
              </a:solidFill>
            </a:endParaRPr>
          </a:p>
        </p:txBody>
      </p:sp>
      <p:sp>
        <p:nvSpPr>
          <p:cNvPr id="25" name="Rounded Rectangle 24"/>
          <p:cNvSpPr/>
          <p:nvPr/>
        </p:nvSpPr>
        <p:spPr>
          <a:xfrm>
            <a:off x="7138604" y="1953235"/>
            <a:ext cx="1627553" cy="839308"/>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Build </a:t>
            </a:r>
            <a:r>
              <a:rPr lang="en-CA" sz="1200" dirty="0" smtClean="0">
                <a:solidFill>
                  <a:srgbClr val="333333"/>
                </a:solidFill>
              </a:rPr>
              <a:t>the project roadmap</a:t>
            </a:r>
            <a:endParaRPr lang="en-CA" sz="1200" dirty="0">
              <a:solidFill>
                <a:srgbClr val="333333"/>
              </a:solidFill>
            </a:endParaRPr>
          </a:p>
        </p:txBody>
      </p:sp>
      <p:sp>
        <p:nvSpPr>
          <p:cNvPr id="26" name="Oval 25"/>
          <p:cNvSpPr/>
          <p:nvPr/>
        </p:nvSpPr>
        <p:spPr>
          <a:xfrm>
            <a:off x="6413702" y="2980833"/>
            <a:ext cx="651258" cy="6522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3.2</a:t>
            </a:r>
          </a:p>
        </p:txBody>
      </p:sp>
      <p:sp>
        <p:nvSpPr>
          <p:cNvPr id="28" name="Oval 27"/>
          <p:cNvSpPr/>
          <p:nvPr/>
        </p:nvSpPr>
        <p:spPr>
          <a:xfrm>
            <a:off x="6413702" y="2046752"/>
            <a:ext cx="651258" cy="652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3.1</a:t>
            </a:r>
          </a:p>
        </p:txBody>
      </p:sp>
      <p:sp>
        <p:nvSpPr>
          <p:cNvPr id="35" name="Rounded Rectangle 34"/>
          <p:cNvSpPr/>
          <p:nvPr/>
        </p:nvSpPr>
        <p:spPr>
          <a:xfrm>
            <a:off x="1175859" y="4713115"/>
            <a:ext cx="2423778"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Executive Presentation</a:t>
            </a:r>
          </a:p>
        </p:txBody>
      </p:sp>
      <p:sp>
        <p:nvSpPr>
          <p:cNvPr id="36" name="Rounded Rectangle 35"/>
          <p:cNvSpPr/>
          <p:nvPr/>
        </p:nvSpPr>
        <p:spPr>
          <a:xfrm>
            <a:off x="1175859" y="5205551"/>
            <a:ext cx="2423778"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Consolidate Service Desk Assessment Tool</a:t>
            </a:r>
          </a:p>
        </p:txBody>
      </p:sp>
      <p:sp>
        <p:nvSpPr>
          <p:cNvPr id="38" name="Rounded Rectangle 37"/>
          <p:cNvSpPr/>
          <p:nvPr/>
        </p:nvSpPr>
        <p:spPr>
          <a:xfrm>
            <a:off x="3859626" y="4226586"/>
            <a:ext cx="2360001"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Consolidate Service Desk Scorecard </a:t>
            </a:r>
            <a:r>
              <a:rPr lang="en-CA" sz="1200" dirty="0">
                <a:solidFill>
                  <a:srgbClr val="333333"/>
                </a:solidFill>
              </a:rPr>
              <a:t>Tool</a:t>
            </a:r>
          </a:p>
        </p:txBody>
      </p:sp>
      <p:sp>
        <p:nvSpPr>
          <p:cNvPr id="39" name="Rounded Rectangle 38"/>
          <p:cNvSpPr/>
          <p:nvPr/>
        </p:nvSpPr>
        <p:spPr>
          <a:xfrm>
            <a:off x="3859626" y="5208826"/>
            <a:ext cx="2360000"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Service Desk Efficiency Calculator</a:t>
            </a:r>
          </a:p>
        </p:txBody>
      </p:sp>
      <p:sp>
        <p:nvSpPr>
          <p:cNvPr id="40" name="Rounded Rectangle 39"/>
          <p:cNvSpPr/>
          <p:nvPr/>
        </p:nvSpPr>
        <p:spPr>
          <a:xfrm>
            <a:off x="3859627" y="5693533"/>
            <a:ext cx="2359999"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Service Desk Consolidation TCO Comparison Tool</a:t>
            </a:r>
            <a:endParaRPr lang="en-CA" sz="1200" dirty="0">
              <a:solidFill>
                <a:srgbClr val="333333"/>
              </a:solidFill>
            </a:endParaRPr>
          </a:p>
        </p:txBody>
      </p:sp>
      <p:sp>
        <p:nvSpPr>
          <p:cNvPr id="41" name="Rounded Rectangle 40"/>
          <p:cNvSpPr/>
          <p:nvPr/>
        </p:nvSpPr>
        <p:spPr>
          <a:xfrm>
            <a:off x="6452922" y="4233099"/>
            <a:ext cx="2305735"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Service Desk Consolidation Roadmap</a:t>
            </a:r>
            <a:endParaRPr lang="en-CA" sz="1200" dirty="0">
              <a:solidFill>
                <a:srgbClr val="333333"/>
              </a:solidFill>
            </a:endParaRPr>
          </a:p>
        </p:txBody>
      </p:sp>
      <p:sp>
        <p:nvSpPr>
          <p:cNvPr id="42" name="Rounded Rectangle 41"/>
          <p:cNvSpPr/>
          <p:nvPr/>
        </p:nvSpPr>
        <p:spPr>
          <a:xfrm>
            <a:off x="6460422" y="4724272"/>
            <a:ext cx="2290736"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Communications </a:t>
            </a:r>
            <a:r>
              <a:rPr lang="en-CA" sz="1200" dirty="0" smtClean="0">
                <a:solidFill>
                  <a:srgbClr val="333333"/>
                </a:solidFill>
              </a:rPr>
              <a:t>and Training Plan Template</a:t>
            </a:r>
            <a:endParaRPr lang="en-CA" sz="1200" dirty="0">
              <a:solidFill>
                <a:srgbClr val="333333"/>
              </a:solidFill>
            </a:endParaRPr>
          </a:p>
        </p:txBody>
      </p:sp>
      <p:sp>
        <p:nvSpPr>
          <p:cNvPr id="54" name="Rounded Rectangle 53"/>
          <p:cNvSpPr/>
          <p:nvPr/>
        </p:nvSpPr>
        <p:spPr>
          <a:xfrm>
            <a:off x="6452922" y="5203604"/>
            <a:ext cx="2290736"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News Bulletin &amp; FAQ Template</a:t>
            </a:r>
            <a:endParaRPr lang="en-CA" sz="1200" dirty="0">
              <a:solidFill>
                <a:srgbClr val="333333"/>
              </a:solidFill>
            </a:endParaRPr>
          </a:p>
        </p:txBody>
      </p:sp>
      <p:sp>
        <p:nvSpPr>
          <p:cNvPr id="55" name="Rounded Rectangle 54"/>
          <p:cNvSpPr/>
          <p:nvPr/>
        </p:nvSpPr>
        <p:spPr>
          <a:xfrm>
            <a:off x="3859626" y="4716390"/>
            <a:ext cx="2360001" cy="384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Consolidated Service Desk SOP</a:t>
            </a:r>
            <a:endParaRPr lang="en-CA" sz="1200" dirty="0">
              <a:solidFill>
                <a:srgbClr val="333333"/>
              </a:solidFill>
            </a:endParaRPr>
          </a:p>
        </p:txBody>
      </p:sp>
      <p:sp>
        <p:nvSpPr>
          <p:cNvPr id="10" name="TextBox 9"/>
          <p:cNvSpPr txBox="1"/>
          <p:nvPr/>
        </p:nvSpPr>
        <p:spPr>
          <a:xfrm>
            <a:off x="295684" y="1358978"/>
            <a:ext cx="800348" cy="276999"/>
          </a:xfrm>
          <a:prstGeom prst="rect">
            <a:avLst/>
          </a:prstGeom>
        </p:spPr>
        <p:txBody>
          <a:bodyPr wrap="square" rtlCol="0">
            <a:spAutoFit/>
          </a:bodyPr>
          <a:lstStyle/>
          <a:p>
            <a:pPr algn="r"/>
            <a:r>
              <a:rPr lang="en-CA" sz="1200" b="1" dirty="0" smtClean="0"/>
              <a:t>Phases</a:t>
            </a:r>
          </a:p>
        </p:txBody>
      </p:sp>
      <p:sp>
        <p:nvSpPr>
          <p:cNvPr id="56" name="TextBox 55"/>
          <p:cNvSpPr txBox="1"/>
          <p:nvPr/>
        </p:nvSpPr>
        <p:spPr>
          <a:xfrm>
            <a:off x="299693" y="2035150"/>
            <a:ext cx="800348" cy="276999"/>
          </a:xfrm>
          <a:prstGeom prst="rect">
            <a:avLst/>
          </a:prstGeom>
        </p:spPr>
        <p:txBody>
          <a:bodyPr wrap="square" rtlCol="0">
            <a:spAutoFit/>
          </a:bodyPr>
          <a:lstStyle/>
          <a:p>
            <a:pPr algn="r"/>
            <a:r>
              <a:rPr lang="en-CA" sz="1200" b="1" dirty="0" smtClean="0"/>
              <a:t>Steps</a:t>
            </a:r>
          </a:p>
        </p:txBody>
      </p:sp>
      <p:sp>
        <p:nvSpPr>
          <p:cNvPr id="57" name="TextBox 56"/>
          <p:cNvSpPr txBox="1"/>
          <p:nvPr/>
        </p:nvSpPr>
        <p:spPr>
          <a:xfrm>
            <a:off x="180294" y="4737708"/>
            <a:ext cx="937146" cy="461665"/>
          </a:xfrm>
          <a:prstGeom prst="rect">
            <a:avLst/>
          </a:prstGeom>
        </p:spPr>
        <p:txBody>
          <a:bodyPr wrap="square" rtlCol="0">
            <a:spAutoFit/>
          </a:bodyPr>
          <a:lstStyle/>
          <a:p>
            <a:pPr algn="r"/>
            <a:r>
              <a:rPr lang="en-CA" sz="1200" b="1" dirty="0" smtClean="0"/>
              <a:t>Tools and Templates</a:t>
            </a:r>
          </a:p>
        </p:txBody>
      </p:sp>
      <p:cxnSp>
        <p:nvCxnSpPr>
          <p:cNvPr id="67" name="Straight Connector 66"/>
          <p:cNvCxnSpPr/>
          <p:nvPr/>
        </p:nvCxnSpPr>
        <p:spPr>
          <a:xfrm flipH="1">
            <a:off x="6348970" y="1100816"/>
            <a:ext cx="1" cy="5429457"/>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Straight Connector 68"/>
          <p:cNvCxnSpPr/>
          <p:nvPr/>
        </p:nvCxnSpPr>
        <p:spPr>
          <a:xfrm flipH="1">
            <a:off x="8894412" y="1100814"/>
            <a:ext cx="1" cy="5429459"/>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Straight Connector 69"/>
          <p:cNvCxnSpPr/>
          <p:nvPr/>
        </p:nvCxnSpPr>
        <p:spPr>
          <a:xfrm flipH="1">
            <a:off x="3734129" y="1100817"/>
            <a:ext cx="1" cy="5429456"/>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a:xfrm flipH="1">
            <a:off x="1119401" y="1087993"/>
            <a:ext cx="1" cy="544228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2551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3"/>
          <p:cNvSpPr/>
          <p:nvPr/>
        </p:nvSpPr>
        <p:spPr>
          <a:xfrm>
            <a:off x="251519" y="1177221"/>
            <a:ext cx="8625780" cy="5265909"/>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CA" dirty="0" smtClean="0"/>
              <a:t>Service </a:t>
            </a:r>
            <a:r>
              <a:rPr lang="en-CA" dirty="0"/>
              <a:t>desk consolidation </a:t>
            </a:r>
            <a:r>
              <a:rPr lang="en-CA" dirty="0" smtClean="0"/>
              <a:t>is the first of several optimization projects </a:t>
            </a:r>
            <a:r>
              <a:rPr lang="en-US" dirty="0" smtClean="0"/>
              <a:t>focused on building essential best practices</a:t>
            </a:r>
            <a:endParaRPr lang="en-US" dirty="0"/>
          </a:p>
        </p:txBody>
      </p:sp>
      <p:sp>
        <p:nvSpPr>
          <p:cNvPr id="24" name="Rectangle 23"/>
          <p:cNvSpPr/>
          <p:nvPr/>
        </p:nvSpPr>
        <p:spPr>
          <a:xfrm>
            <a:off x="303999" y="4861475"/>
            <a:ext cx="1851757" cy="1492716"/>
          </a:xfrm>
          <a:prstGeom prst="rect">
            <a:avLst/>
          </a:prstGeom>
          <a:noFill/>
          <a:effectLst/>
        </p:spPr>
        <p:txBody>
          <a:bodyPr wrap="square" anchor="ctr">
            <a:spAutoFit/>
          </a:bodyPr>
          <a:lstStyle/>
          <a:p>
            <a:pPr>
              <a:spcBef>
                <a:spcPts val="1200"/>
              </a:spcBef>
              <a:spcAft>
                <a:spcPts val="600"/>
              </a:spcAft>
            </a:pPr>
            <a:r>
              <a:rPr lang="en-US" sz="1400" b="1" dirty="0" smtClean="0">
                <a:solidFill>
                  <a:schemeClr val="accent1"/>
                </a:solidFill>
              </a:rPr>
              <a:t>Consolidate</a:t>
            </a:r>
          </a:p>
          <a:p>
            <a:r>
              <a:rPr lang="en-US" sz="1200" dirty="0" smtClean="0">
                <a:latin typeface="Arial" panose="020B0604020202020204" pitchFamily="34" charset="0"/>
                <a:ea typeface="Times New Roman" panose="02020603050405020304" pitchFamily="18" charset="0"/>
                <a:cs typeface="Times New Roman" panose="02020603050405020304" pitchFamily="18" charset="0"/>
              </a:rPr>
              <a:t>Build a strategic roadmap to consolidate service desks to reduce end-user support costs and sustain end-user satisfaction.</a:t>
            </a:r>
            <a:endParaRPr lang="en-US" sz="1200" dirty="0">
              <a:solidFill>
                <a:schemeClr val="accent2"/>
              </a:solidFill>
            </a:endParaRPr>
          </a:p>
        </p:txBody>
      </p:sp>
      <p:grpSp>
        <p:nvGrpSpPr>
          <p:cNvPr id="4" name="Group 5"/>
          <p:cNvGrpSpPr/>
          <p:nvPr/>
        </p:nvGrpSpPr>
        <p:grpSpPr>
          <a:xfrm>
            <a:off x="2316262" y="5693597"/>
            <a:ext cx="409645" cy="409826"/>
            <a:chOff x="3763066" y="5339434"/>
            <a:chExt cx="1066758" cy="1067228"/>
          </a:xfrm>
        </p:grpSpPr>
        <p:grpSp>
          <p:nvGrpSpPr>
            <p:cNvPr id="5" name="Group 4"/>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12" name="Trapezoid 11"/>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rapezoid 14"/>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rapezoid 15"/>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rapezoid 16"/>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rapezoid 17"/>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rapezoid 18"/>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rapezoid 19"/>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rapezoid 20"/>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3"/>
              <p:cNvGrpSpPr/>
              <p:nvPr/>
            </p:nvGrpSpPr>
            <p:grpSpPr>
              <a:xfrm>
                <a:off x="2073352" y="2215152"/>
                <a:ext cx="3780000" cy="3780000"/>
                <a:chOff x="2073352" y="2215152"/>
                <a:chExt cx="3780000" cy="3780000"/>
              </a:xfrm>
              <a:grpFill/>
            </p:grpSpPr>
            <p:sp>
              <p:nvSpPr>
                <p:cNvPr id="25" name="Oval 24"/>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4" name="Picture 83"/>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sp>
        <p:nvSpPr>
          <p:cNvPr id="85" name="Rectangle 84"/>
          <p:cNvSpPr/>
          <p:nvPr/>
        </p:nvSpPr>
        <p:spPr>
          <a:xfrm>
            <a:off x="302477" y="2920493"/>
            <a:ext cx="1978594" cy="1646605"/>
          </a:xfrm>
          <a:prstGeom prst="rect">
            <a:avLst/>
          </a:prstGeom>
          <a:noFill/>
          <a:effectLst/>
        </p:spPr>
        <p:txBody>
          <a:bodyPr wrap="square" anchor="ctr">
            <a:spAutoFit/>
          </a:bodyPr>
          <a:lstStyle/>
          <a:p>
            <a:pPr>
              <a:spcBef>
                <a:spcPts val="1200"/>
              </a:spcBef>
              <a:spcAft>
                <a:spcPts val="600"/>
              </a:spcAft>
            </a:pPr>
            <a:r>
              <a:rPr lang="en-US" sz="1200" b="1" dirty="0" smtClean="0">
                <a:solidFill>
                  <a:schemeClr val="accent2"/>
                </a:solidFill>
              </a:rPr>
              <a:t>Standardize</a:t>
            </a:r>
            <a:endParaRPr lang="en-US" sz="1200" b="1" dirty="0" smtClean="0">
              <a:solidFill>
                <a:schemeClr val="accent1"/>
              </a:solidFill>
            </a:endParaRPr>
          </a:p>
          <a:p>
            <a:r>
              <a:rPr lang="en-US" sz="1200" dirty="0" smtClean="0">
                <a:latin typeface="Arial" panose="020B0604020202020204" pitchFamily="34" charset="0"/>
                <a:ea typeface="Times New Roman" panose="02020603050405020304" pitchFamily="18" charset="0"/>
                <a:cs typeface="Times New Roman" panose="02020603050405020304" pitchFamily="18" charset="0"/>
              </a:rPr>
              <a:t>Build essential incident, service request, and knowledge management processes to create a sustainable service desk that meets business needs.</a:t>
            </a:r>
            <a:endParaRPr lang="en-US" sz="1200" dirty="0">
              <a:solidFill>
                <a:schemeClr val="accent2"/>
              </a:solidFill>
            </a:endParaRPr>
          </a:p>
        </p:txBody>
      </p:sp>
      <p:grpSp>
        <p:nvGrpSpPr>
          <p:cNvPr id="7" name="Group 94"/>
          <p:cNvGrpSpPr/>
          <p:nvPr/>
        </p:nvGrpSpPr>
        <p:grpSpPr>
          <a:xfrm rot="524270">
            <a:off x="2207710" y="3458599"/>
            <a:ext cx="566309" cy="568849"/>
            <a:chOff x="2316809" y="2288224"/>
            <a:chExt cx="1260000" cy="1265650"/>
          </a:xfrm>
        </p:grpSpPr>
        <p:grpSp>
          <p:nvGrpSpPr>
            <p:cNvPr id="8"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34" name="Trapezoid 33"/>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rapezoid 34"/>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Trapezoid 35"/>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rapezoid 36"/>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Trapezoid 37"/>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rapezoid 38"/>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Trapezoid 39"/>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Trapezoid 40"/>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41"/>
              <p:cNvGrpSpPr/>
              <p:nvPr/>
            </p:nvGrpSpPr>
            <p:grpSpPr>
              <a:xfrm>
                <a:off x="2073352" y="2215152"/>
                <a:ext cx="3780000" cy="3780000"/>
                <a:chOff x="2073352" y="2215152"/>
                <a:chExt cx="3780000" cy="3780000"/>
              </a:xfrm>
              <a:grpFill/>
            </p:grpSpPr>
            <p:sp>
              <p:nvSpPr>
                <p:cNvPr id="43" name="Oval 42"/>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7" name="Picture 86"/>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sp>
        <p:nvSpPr>
          <p:cNvPr id="90" name="Rectangle 89"/>
          <p:cNvSpPr/>
          <p:nvPr/>
        </p:nvSpPr>
        <p:spPr>
          <a:xfrm>
            <a:off x="270237" y="1174310"/>
            <a:ext cx="1996697" cy="1461939"/>
          </a:xfrm>
          <a:prstGeom prst="rect">
            <a:avLst/>
          </a:prstGeom>
          <a:noFill/>
          <a:effectLst/>
        </p:spPr>
        <p:txBody>
          <a:bodyPr wrap="square" anchor="ctr">
            <a:spAutoFit/>
          </a:bodyPr>
          <a:lstStyle/>
          <a:p>
            <a:pPr>
              <a:spcBef>
                <a:spcPts val="1200"/>
              </a:spcBef>
              <a:spcAft>
                <a:spcPts val="600"/>
              </a:spcAft>
            </a:pPr>
            <a:r>
              <a:rPr lang="en-US" sz="1200" b="1" dirty="0" smtClean="0">
                <a:solidFill>
                  <a:schemeClr val="accent2"/>
                </a:solidFill>
              </a:rPr>
              <a:t>Extend</a:t>
            </a:r>
            <a:endParaRPr lang="en-US" sz="1200" b="1" dirty="0" smtClean="0">
              <a:solidFill>
                <a:schemeClr val="accent1"/>
              </a:solidFill>
            </a:endParaRPr>
          </a:p>
          <a:p>
            <a:r>
              <a:rPr lang="en-US" sz="1200" dirty="0" smtClean="0">
                <a:latin typeface="Arial" panose="020B0604020202020204" pitchFamily="34" charset="0"/>
                <a:ea typeface="Calibri" panose="020F0502020204030204" pitchFamily="34" charset="0"/>
                <a:cs typeface="Times New Roman" panose="02020603050405020304" pitchFamily="18" charset="0"/>
              </a:rPr>
              <a:t>Facilitate the extension of service management best practices to other business functions to improve productivity and position IT as a strategic partner.</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3" name="TextBox 92"/>
          <p:cNvSpPr txBox="1"/>
          <p:nvPr/>
        </p:nvSpPr>
        <p:spPr>
          <a:xfrm>
            <a:off x="3195483" y="3993380"/>
            <a:ext cx="2747559" cy="2285241"/>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p>
            <a:pPr algn="ctr">
              <a:spcBef>
                <a:spcPts val="1200"/>
              </a:spcBef>
              <a:spcAft>
                <a:spcPts val="600"/>
              </a:spcAft>
            </a:pPr>
            <a:r>
              <a:rPr lang="en-US" sz="1200" b="1" dirty="0">
                <a:solidFill>
                  <a:schemeClr val="accent2"/>
                </a:solidFill>
              </a:rPr>
              <a:t>Our Approach to the Service Desk</a:t>
            </a:r>
          </a:p>
          <a:p>
            <a:pPr algn="ctr">
              <a:spcBef>
                <a:spcPts val="300"/>
              </a:spcBef>
              <a:spcAft>
                <a:spcPts val="300"/>
              </a:spcAft>
            </a:pPr>
            <a:r>
              <a:rPr lang="en-US" sz="1200" dirty="0"/>
              <a:t>Service desk optimization goes beyond the blind adoption of </a:t>
            </a:r>
            <a:r>
              <a:rPr lang="en-US" sz="1200" dirty="0" smtClean="0"/>
              <a:t>best practices.</a:t>
            </a:r>
            <a:endParaRPr lang="en-US" sz="1200" dirty="0"/>
          </a:p>
          <a:p>
            <a:pPr algn="ctr">
              <a:spcBef>
                <a:spcPts val="300"/>
              </a:spcBef>
              <a:spcAft>
                <a:spcPts val="300"/>
              </a:spcAft>
            </a:pPr>
            <a:r>
              <a:rPr lang="en-US" sz="1200" dirty="0"/>
              <a:t>Info-Tech’s approach focuses on controlling support costs and making the most of IT’s service management expertise to improve productivity.</a:t>
            </a:r>
          </a:p>
          <a:p>
            <a:pPr algn="ctr">
              <a:spcBef>
                <a:spcPts val="300"/>
              </a:spcBef>
            </a:pPr>
            <a:r>
              <a:rPr lang="en-US" sz="1200" dirty="0" smtClean="0"/>
              <a:t>Complete </a:t>
            </a:r>
            <a:r>
              <a:rPr lang="en-US" sz="1200" dirty="0"/>
              <a:t>the projects sequentially </a:t>
            </a:r>
          </a:p>
          <a:p>
            <a:pPr algn="ctr"/>
            <a:r>
              <a:rPr lang="en-US" sz="1200" dirty="0"/>
              <a:t>or in any order.</a:t>
            </a:r>
          </a:p>
        </p:txBody>
      </p:sp>
      <p:grpSp>
        <p:nvGrpSpPr>
          <p:cNvPr id="10" name="Group 96"/>
          <p:cNvGrpSpPr/>
          <p:nvPr/>
        </p:nvGrpSpPr>
        <p:grpSpPr>
          <a:xfrm>
            <a:off x="2600390" y="1218631"/>
            <a:ext cx="523779" cy="521441"/>
            <a:chOff x="7329655" y="2165386"/>
            <a:chExt cx="1265650" cy="1260000"/>
          </a:xfrm>
        </p:grpSpPr>
        <p:grpSp>
          <p:nvGrpSpPr>
            <p:cNvPr id="11" name="Group 44"/>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46" name="Trapezoid 45"/>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Trapezoid 46"/>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rapezoid 47"/>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rapezoid 48"/>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rapezoid 49"/>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rapezoid 50"/>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rapezoid 51"/>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Trapezoid 52"/>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53"/>
              <p:cNvGrpSpPr/>
              <p:nvPr/>
            </p:nvGrpSpPr>
            <p:grpSpPr>
              <a:xfrm>
                <a:off x="2073339" y="2215153"/>
                <a:ext cx="3779998" cy="3779998"/>
                <a:chOff x="2073339" y="2215153"/>
                <a:chExt cx="3779998" cy="3779998"/>
              </a:xfrm>
            </p:grpSpPr>
            <p:sp>
              <p:nvSpPr>
                <p:cNvPr id="55" name="Oval 54"/>
                <p:cNvSpPr>
                  <a:spLocks noChangeAspect="1"/>
                </p:cNvSpPr>
                <p:nvPr/>
              </p:nvSpPr>
              <p:spPr>
                <a:xfrm>
                  <a:off x="2073339" y="2215153"/>
                  <a:ext cx="3779998" cy="377999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a:spLocks noChangeAspect="1"/>
                </p:cNvSpPr>
                <p:nvPr/>
              </p:nvSpPr>
              <p:spPr>
                <a:xfrm>
                  <a:off x="2539555" y="2692843"/>
                  <a:ext cx="2836798" cy="2836799"/>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9" name="Picture 88"/>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0" y="2581240"/>
              <a:ext cx="386365" cy="447371"/>
            </a:xfrm>
            <a:prstGeom prst="rect">
              <a:avLst/>
            </a:prstGeom>
          </p:spPr>
        </p:pic>
      </p:grpSp>
      <p:grpSp>
        <p:nvGrpSpPr>
          <p:cNvPr id="14" name="Group 118"/>
          <p:cNvGrpSpPr>
            <a:grpSpLocks noChangeAspect="1"/>
          </p:cNvGrpSpPr>
          <p:nvPr/>
        </p:nvGrpSpPr>
        <p:grpSpPr>
          <a:xfrm rot="833861">
            <a:off x="3316961" y="1293310"/>
            <a:ext cx="2524785" cy="2504227"/>
            <a:chOff x="10004092" y="-1618361"/>
            <a:chExt cx="4754219" cy="4715508"/>
          </a:xfrm>
          <a:effectLst>
            <a:outerShdw blurRad="254000" sx="102000" sy="102000" algn="ctr" rotWithShape="0">
              <a:srgbClr val="000000">
                <a:alpha val="40000"/>
              </a:srgbClr>
            </a:outerShdw>
          </a:effectLst>
        </p:grpSpPr>
        <p:sp>
          <p:nvSpPr>
            <p:cNvPr id="100" name="Trapezoid 60"/>
            <p:cNvSpPr>
              <a:spLocks/>
            </p:cNvSpPr>
            <p:nvPr/>
          </p:nvSpPr>
          <p:spPr>
            <a:xfrm>
              <a:off x="12095156" y="-1618361"/>
              <a:ext cx="576001" cy="94173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1" name="Trapezoid 61"/>
            <p:cNvSpPr>
              <a:spLocks noChangeAspect="1"/>
            </p:cNvSpPr>
            <p:nvPr/>
          </p:nvSpPr>
          <p:spPr>
            <a:xfrm rot="10800000">
              <a:off x="12094772" y="2173712"/>
              <a:ext cx="576000" cy="923435"/>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Trapezoid 62"/>
            <p:cNvSpPr>
              <a:spLocks/>
            </p:cNvSpPr>
            <p:nvPr/>
          </p:nvSpPr>
          <p:spPr>
            <a:xfrm rot="12120000">
              <a:off x="11429654" y="2036970"/>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Trapezoid 267"/>
            <p:cNvSpPr>
              <a:spLocks/>
            </p:cNvSpPr>
            <p:nvPr/>
          </p:nvSpPr>
          <p:spPr>
            <a:xfrm rot="13500000">
              <a:off x="10771413" y="1618152"/>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 name="Trapezoid 268"/>
            <p:cNvSpPr>
              <a:spLocks/>
            </p:cNvSpPr>
            <p:nvPr/>
          </p:nvSpPr>
          <p:spPr>
            <a:xfrm rot="14820000">
              <a:off x="10350713" y="1003823"/>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5" name="Trapezoid 269"/>
            <p:cNvSpPr>
              <a:spLocks/>
            </p:cNvSpPr>
            <p:nvPr/>
          </p:nvSpPr>
          <p:spPr>
            <a:xfrm rot="16200000">
              <a:off x="10186962" y="232099"/>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Trapezoid 270"/>
            <p:cNvSpPr>
              <a:spLocks/>
            </p:cNvSpPr>
            <p:nvPr/>
          </p:nvSpPr>
          <p:spPr>
            <a:xfrm rot="5400000">
              <a:off x="13999441" y="290339"/>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Trapezoid 271"/>
            <p:cNvSpPr>
              <a:spLocks/>
            </p:cNvSpPr>
            <p:nvPr/>
          </p:nvSpPr>
          <p:spPr>
            <a:xfrm rot="6720000">
              <a:off x="13837189" y="1064518"/>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Trapezoid 272"/>
            <p:cNvSpPr>
              <a:spLocks/>
            </p:cNvSpPr>
            <p:nvPr/>
          </p:nvSpPr>
          <p:spPr>
            <a:xfrm rot="8100000">
              <a:off x="13411113" y="1657488"/>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Trapezoid 273"/>
            <p:cNvSpPr>
              <a:spLocks/>
            </p:cNvSpPr>
            <p:nvPr/>
          </p:nvSpPr>
          <p:spPr>
            <a:xfrm rot="9420000">
              <a:off x="12820920" y="2038469"/>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0" name="Trapezoid 274"/>
            <p:cNvSpPr>
              <a:spLocks/>
            </p:cNvSpPr>
            <p:nvPr/>
          </p:nvSpPr>
          <p:spPr>
            <a:xfrm rot="4020000">
              <a:off x="13848082" y="-449547"/>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1" name="Trapezoid 275"/>
            <p:cNvSpPr>
              <a:spLocks/>
            </p:cNvSpPr>
            <p:nvPr/>
          </p:nvSpPr>
          <p:spPr>
            <a:xfrm rot="2700000">
              <a:off x="13450072" y="-1052741"/>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Trapezoid 276"/>
            <p:cNvSpPr>
              <a:spLocks/>
            </p:cNvSpPr>
            <p:nvPr/>
          </p:nvSpPr>
          <p:spPr>
            <a:xfrm rot="1320000">
              <a:off x="12872260" y="-1467818"/>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3" name="Trapezoid 277"/>
            <p:cNvSpPr>
              <a:spLocks/>
            </p:cNvSpPr>
            <p:nvPr/>
          </p:nvSpPr>
          <p:spPr>
            <a:xfrm rot="20220000">
              <a:off x="11390735" y="-1503706"/>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Trapezoid 278"/>
            <p:cNvSpPr>
              <a:spLocks/>
            </p:cNvSpPr>
            <p:nvPr/>
          </p:nvSpPr>
          <p:spPr>
            <a:xfrm rot="18900000">
              <a:off x="10765480" y="-1104830"/>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5" name="Trapezoid 279"/>
            <p:cNvSpPr>
              <a:spLocks/>
            </p:cNvSpPr>
            <p:nvPr/>
          </p:nvSpPr>
          <p:spPr>
            <a:xfrm rot="17520000">
              <a:off x="10336826" y="-466495"/>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7" name="Oval 280"/>
            <p:cNvSpPr/>
            <p:nvPr/>
          </p:nvSpPr>
          <p:spPr>
            <a:xfrm>
              <a:off x="10472094" y="-1176028"/>
              <a:ext cx="3821359" cy="38213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8" name="Oval 281"/>
            <p:cNvSpPr>
              <a:spLocks noChangeAspect="1"/>
            </p:cNvSpPr>
            <p:nvPr/>
          </p:nvSpPr>
          <p:spPr>
            <a:xfrm rot="20766139">
              <a:off x="10948170" y="-702573"/>
              <a:ext cx="3037942" cy="2880579"/>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i="1" dirty="0">
                  <a:solidFill>
                    <a:schemeClr val="tx1"/>
                  </a:solidFill>
                </a:rPr>
                <a:t>Info-Tech’s</a:t>
              </a:r>
            </a:p>
            <a:p>
              <a:pPr algn="ctr"/>
              <a:r>
                <a:rPr lang="en-CA" sz="1200" b="1" i="1" dirty="0" smtClean="0">
                  <a:solidFill>
                    <a:schemeClr val="tx1"/>
                  </a:solidFill>
                </a:rPr>
                <a:t>Service </a:t>
              </a:r>
              <a:r>
                <a:rPr lang="en-CA" sz="1200" b="1" i="1" dirty="0">
                  <a:solidFill>
                    <a:schemeClr val="tx1"/>
                  </a:solidFill>
                </a:rPr>
                <a:t>Desk </a:t>
              </a:r>
            </a:p>
            <a:p>
              <a:pPr algn="ctr"/>
              <a:r>
                <a:rPr lang="en-CA" sz="1200" b="1" i="1" dirty="0" smtClean="0">
                  <a:solidFill>
                    <a:schemeClr val="tx1"/>
                  </a:solidFill>
                </a:rPr>
                <a:t>Methodology aligns with the ITIL framework</a:t>
              </a:r>
              <a:endParaRPr lang="en-CA" sz="1200" b="1" i="1" dirty="0">
                <a:solidFill>
                  <a:schemeClr val="tx1"/>
                </a:solidFill>
              </a:endParaRPr>
            </a:p>
          </p:txBody>
        </p:sp>
      </p:grpSp>
      <p:grpSp>
        <p:nvGrpSpPr>
          <p:cNvPr id="22" name="Group 68"/>
          <p:cNvGrpSpPr/>
          <p:nvPr/>
        </p:nvGrpSpPr>
        <p:grpSpPr>
          <a:xfrm>
            <a:off x="2654959" y="5413187"/>
            <a:ext cx="409645" cy="409826"/>
            <a:chOff x="3763066" y="5339434"/>
            <a:chExt cx="1066758" cy="1067228"/>
          </a:xfrm>
        </p:grpSpPr>
        <p:grpSp>
          <p:nvGrpSpPr>
            <p:cNvPr id="23" name="Group 69"/>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72" name="Trapezoid 71"/>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Trapezoid 72"/>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Trapezoid 73"/>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Trapezoid 74"/>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rapezoid 75"/>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Trapezoid 76"/>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rapezoid 77"/>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Trapezoid 78"/>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6" name="Group 79"/>
              <p:cNvGrpSpPr/>
              <p:nvPr/>
            </p:nvGrpSpPr>
            <p:grpSpPr>
              <a:xfrm>
                <a:off x="2073352" y="2215152"/>
                <a:ext cx="3780000" cy="3780000"/>
                <a:chOff x="2073352" y="2215152"/>
                <a:chExt cx="3780000" cy="3780000"/>
              </a:xfrm>
              <a:grpFill/>
            </p:grpSpPr>
            <p:sp>
              <p:nvSpPr>
                <p:cNvPr id="81" name="Oval 80"/>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Oval 81"/>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71" name="Picture 70"/>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27" name="Group 82"/>
          <p:cNvGrpSpPr/>
          <p:nvPr/>
        </p:nvGrpSpPr>
        <p:grpSpPr>
          <a:xfrm>
            <a:off x="2218503" y="5205121"/>
            <a:ext cx="409645" cy="409826"/>
            <a:chOff x="3763066" y="5339434"/>
            <a:chExt cx="1066758" cy="1067228"/>
          </a:xfrm>
        </p:grpSpPr>
        <p:grpSp>
          <p:nvGrpSpPr>
            <p:cNvPr id="28" name="Group 85"/>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91" name="Trapezoid 90"/>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Trapezoid 91"/>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Trapezoid 95"/>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Trapezoid 97"/>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9" name="Trapezoid 98"/>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6" name="Trapezoid 115"/>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Trapezoid 119"/>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1" name="Trapezoid 120"/>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9" name="Group 121"/>
              <p:cNvGrpSpPr/>
              <p:nvPr/>
            </p:nvGrpSpPr>
            <p:grpSpPr>
              <a:xfrm>
                <a:off x="2073352" y="2215152"/>
                <a:ext cx="3780000" cy="3780000"/>
                <a:chOff x="2073352" y="2215152"/>
                <a:chExt cx="3780000" cy="3780000"/>
              </a:xfrm>
              <a:grpFill/>
            </p:grpSpPr>
            <p:sp>
              <p:nvSpPr>
                <p:cNvPr id="123" name="Oval 122"/>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4" name="Oval 123"/>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8" name="Picture 87"/>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30" name="Group 124"/>
          <p:cNvGrpSpPr/>
          <p:nvPr/>
        </p:nvGrpSpPr>
        <p:grpSpPr>
          <a:xfrm>
            <a:off x="2425613" y="1752135"/>
            <a:ext cx="523779" cy="521441"/>
            <a:chOff x="7329655" y="2165386"/>
            <a:chExt cx="1265650" cy="1260000"/>
          </a:xfrm>
        </p:grpSpPr>
        <p:grpSp>
          <p:nvGrpSpPr>
            <p:cNvPr id="31" name="Group 125"/>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128" name="Trapezoid 127"/>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9" name="Trapezoid 128"/>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0" name="Trapezoid 129"/>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1" name="Trapezoid 130"/>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2" name="Trapezoid 131"/>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3" name="Trapezoid 132"/>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4" name="Trapezoid 133"/>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5" name="Trapezoid 134"/>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4" name="Group 135"/>
              <p:cNvGrpSpPr/>
              <p:nvPr/>
            </p:nvGrpSpPr>
            <p:grpSpPr>
              <a:xfrm>
                <a:off x="2073352" y="2215152"/>
                <a:ext cx="3780000" cy="3780000"/>
                <a:chOff x="2073352" y="2215152"/>
                <a:chExt cx="3780000" cy="3780000"/>
              </a:xfrm>
            </p:grpSpPr>
            <p:sp>
              <p:nvSpPr>
                <p:cNvPr id="137" name="Oval 136"/>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8" name="Oval 137"/>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27" name="Picture 126"/>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sp>
        <p:nvSpPr>
          <p:cNvPr id="139" name="Rectangle 138"/>
          <p:cNvSpPr/>
          <p:nvPr/>
        </p:nvSpPr>
        <p:spPr>
          <a:xfrm>
            <a:off x="6862413" y="2879027"/>
            <a:ext cx="1978594" cy="1708160"/>
          </a:xfrm>
          <a:prstGeom prst="rect">
            <a:avLst/>
          </a:prstGeom>
          <a:noFill/>
          <a:effectLst/>
        </p:spPr>
        <p:txBody>
          <a:bodyPr wrap="square" anchor="ctr">
            <a:spAutoFit/>
          </a:bodyPr>
          <a:lstStyle/>
          <a:p>
            <a:pPr algn="r">
              <a:spcBef>
                <a:spcPts val="1200"/>
              </a:spcBef>
              <a:spcAft>
                <a:spcPts val="600"/>
              </a:spcAft>
            </a:pPr>
            <a:r>
              <a:rPr lang="en-US" sz="1200" b="1" dirty="0" smtClean="0">
                <a:solidFill>
                  <a:schemeClr val="accent2"/>
                </a:solidFill>
              </a:rPr>
              <a:t>Adopt Lean</a:t>
            </a:r>
          </a:p>
          <a:p>
            <a:pPr algn="r"/>
            <a:r>
              <a:rPr lang="en-US" sz="1200" dirty="0" smtClean="0">
                <a:latin typeface="Arial" panose="020B0604020202020204" pitchFamily="34" charset="0"/>
                <a:ea typeface="Times New Roman" panose="02020603050405020304" pitchFamily="18" charset="0"/>
                <a:cs typeface="Times New Roman" panose="02020603050405020304" pitchFamily="18" charset="0"/>
              </a:rPr>
              <a:t>Build essential incident, service request, and knowledge management processes to create a sustainable service desk that boosts business value.</a:t>
            </a:r>
            <a:endParaRPr lang="en-US" sz="1200" dirty="0">
              <a:solidFill>
                <a:schemeClr val="accent2"/>
              </a:solidFill>
            </a:endParaRPr>
          </a:p>
        </p:txBody>
      </p:sp>
      <p:sp>
        <p:nvSpPr>
          <p:cNvPr id="154" name="Rectangle 153"/>
          <p:cNvSpPr/>
          <p:nvPr/>
        </p:nvSpPr>
        <p:spPr>
          <a:xfrm>
            <a:off x="6845519" y="1159105"/>
            <a:ext cx="1996697" cy="1646605"/>
          </a:xfrm>
          <a:prstGeom prst="rect">
            <a:avLst/>
          </a:prstGeom>
          <a:noFill/>
          <a:effectLst/>
        </p:spPr>
        <p:txBody>
          <a:bodyPr wrap="square" anchor="ctr">
            <a:spAutoFit/>
          </a:bodyPr>
          <a:lstStyle/>
          <a:p>
            <a:pPr algn="r">
              <a:spcBef>
                <a:spcPts val="1200"/>
              </a:spcBef>
              <a:spcAft>
                <a:spcPts val="600"/>
              </a:spcAft>
            </a:pPr>
            <a:r>
              <a:rPr lang="en-US" sz="1200" b="1" dirty="0" smtClean="0">
                <a:solidFill>
                  <a:schemeClr val="accent2"/>
                </a:solidFill>
              </a:rPr>
              <a:t>Improve</a:t>
            </a:r>
            <a:endParaRPr lang="en-US" sz="1200" b="1" dirty="0" smtClean="0">
              <a:solidFill>
                <a:schemeClr val="accent1"/>
              </a:solidFill>
            </a:endParaRPr>
          </a:p>
          <a:p>
            <a:pPr algn="r"/>
            <a:r>
              <a:rPr lang="en-US" sz="1200" dirty="0" smtClean="0"/>
              <a:t>Build a continual improvement plan for the service desk to review and evaluate key processes and services, and manage the progress of improvement initiatives.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25" name="Group 154"/>
          <p:cNvGrpSpPr/>
          <p:nvPr/>
        </p:nvGrpSpPr>
        <p:grpSpPr>
          <a:xfrm>
            <a:off x="6145312" y="3245588"/>
            <a:ext cx="523779" cy="521441"/>
            <a:chOff x="7329655" y="2165386"/>
            <a:chExt cx="1265650" cy="1260000"/>
          </a:xfrm>
        </p:grpSpPr>
        <p:grpSp>
          <p:nvGrpSpPr>
            <p:cNvPr id="226" name="Group 155"/>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158" name="Trapezoid 157"/>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9" name="Trapezoid 158"/>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0" name="Trapezoid 159"/>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1" name="Trapezoid 160"/>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2" name="Trapezoid 161"/>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3" name="Trapezoid 162"/>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4" name="Trapezoid 163"/>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5" name="Trapezoid 164"/>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7" name="Group 165"/>
              <p:cNvGrpSpPr/>
              <p:nvPr/>
            </p:nvGrpSpPr>
            <p:grpSpPr>
              <a:xfrm>
                <a:off x="2073352" y="2215152"/>
                <a:ext cx="3780000" cy="3780000"/>
                <a:chOff x="2073352" y="2215152"/>
                <a:chExt cx="3780000" cy="3780000"/>
              </a:xfrm>
            </p:grpSpPr>
            <p:sp>
              <p:nvSpPr>
                <p:cNvPr id="167" name="Oval 166"/>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8" name="Oval 167"/>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57" name="Picture 156"/>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grpSp>
        <p:nvGrpSpPr>
          <p:cNvPr id="237" name="Group 168"/>
          <p:cNvGrpSpPr/>
          <p:nvPr/>
        </p:nvGrpSpPr>
        <p:grpSpPr>
          <a:xfrm>
            <a:off x="6415286" y="3711899"/>
            <a:ext cx="523779" cy="521441"/>
            <a:chOff x="7329655" y="2165386"/>
            <a:chExt cx="1265650" cy="1260000"/>
          </a:xfrm>
        </p:grpSpPr>
        <p:grpSp>
          <p:nvGrpSpPr>
            <p:cNvPr id="240" name="Group 169"/>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172" name="Trapezoid 171"/>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3" name="Trapezoid 172"/>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4" name="Trapezoid 173"/>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5" name="Trapezoid 174"/>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6" name="Trapezoid 175"/>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7" name="Trapezoid 176"/>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8" name="Trapezoid 177"/>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9" name="Trapezoid 178"/>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41" name="Group 179"/>
              <p:cNvGrpSpPr/>
              <p:nvPr/>
            </p:nvGrpSpPr>
            <p:grpSpPr>
              <a:xfrm>
                <a:off x="2073352" y="2215152"/>
                <a:ext cx="3780000" cy="3780000"/>
                <a:chOff x="2073352" y="2215152"/>
                <a:chExt cx="3780000" cy="3780000"/>
              </a:xfrm>
            </p:grpSpPr>
            <p:sp>
              <p:nvSpPr>
                <p:cNvPr id="181" name="Oval 180"/>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2" name="Oval 181"/>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71" name="Picture 17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grpSp>
        <p:nvGrpSpPr>
          <p:cNvPr id="251" name="Group 182"/>
          <p:cNvGrpSpPr/>
          <p:nvPr/>
        </p:nvGrpSpPr>
        <p:grpSpPr>
          <a:xfrm>
            <a:off x="6026303" y="1714230"/>
            <a:ext cx="409645" cy="409826"/>
            <a:chOff x="3763066" y="5339434"/>
            <a:chExt cx="1066758" cy="1067228"/>
          </a:xfrm>
        </p:grpSpPr>
        <p:grpSp>
          <p:nvGrpSpPr>
            <p:cNvPr id="254" name="Group 183"/>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186" name="Trapezoid 185"/>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7" name="Trapezoid 186"/>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8" name="Trapezoid 187"/>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9" name="Trapezoid 188"/>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0" name="Trapezoid 189"/>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1" name="Trapezoid 190"/>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2" name="Trapezoid 191"/>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3" name="Trapezoid 192"/>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55" name="Group 193"/>
              <p:cNvGrpSpPr/>
              <p:nvPr/>
            </p:nvGrpSpPr>
            <p:grpSpPr>
              <a:xfrm>
                <a:off x="2073352" y="2215152"/>
                <a:ext cx="3780000" cy="3780000"/>
                <a:chOff x="2073352" y="2215152"/>
                <a:chExt cx="3780000" cy="3780000"/>
              </a:xfrm>
              <a:grpFill/>
            </p:grpSpPr>
            <p:sp>
              <p:nvSpPr>
                <p:cNvPr id="195" name="Oval 194"/>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Oval 195"/>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85" name="Picture 184"/>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32" name="Group 225"/>
          <p:cNvGrpSpPr/>
          <p:nvPr/>
        </p:nvGrpSpPr>
        <p:grpSpPr>
          <a:xfrm>
            <a:off x="6496976" y="1420273"/>
            <a:ext cx="409645" cy="409826"/>
            <a:chOff x="3763066" y="5339434"/>
            <a:chExt cx="1066758" cy="1067228"/>
          </a:xfrm>
        </p:grpSpPr>
        <p:grpSp>
          <p:nvGrpSpPr>
            <p:cNvPr id="33" name="Group 226"/>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229" name="Trapezoid 228"/>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0" name="Trapezoid 229"/>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1" name="Trapezoid 230"/>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2" name="Trapezoid 231"/>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3" name="Trapezoid 232"/>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4" name="Trapezoid 233"/>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5" name="Trapezoid 234"/>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6" name="Trapezoid 235"/>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2" name="Group 236"/>
              <p:cNvGrpSpPr/>
              <p:nvPr/>
            </p:nvGrpSpPr>
            <p:grpSpPr>
              <a:xfrm>
                <a:off x="2073352" y="2215152"/>
                <a:ext cx="3780000" cy="3780000"/>
                <a:chOff x="2073352" y="2215152"/>
                <a:chExt cx="3780000" cy="3780000"/>
              </a:xfrm>
              <a:grpFill/>
            </p:grpSpPr>
            <p:sp>
              <p:nvSpPr>
                <p:cNvPr id="238" name="Oval 237"/>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9" name="Oval 238"/>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28" name="Picture 227"/>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45" name="Group 239"/>
          <p:cNvGrpSpPr/>
          <p:nvPr/>
        </p:nvGrpSpPr>
        <p:grpSpPr>
          <a:xfrm>
            <a:off x="6060520" y="1212207"/>
            <a:ext cx="409645" cy="409826"/>
            <a:chOff x="3763066" y="5339434"/>
            <a:chExt cx="1066758" cy="1067228"/>
          </a:xfrm>
        </p:grpSpPr>
        <p:grpSp>
          <p:nvGrpSpPr>
            <p:cNvPr id="54" name="Group 240"/>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243" name="Trapezoid 242"/>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4" name="Trapezoid 243"/>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5" name="Trapezoid 244"/>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6" name="Trapezoid 245"/>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7" name="Trapezoid 246"/>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8" name="Trapezoid 247"/>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9" name="Trapezoid 248"/>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0" name="Trapezoid 249"/>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7" name="Group 250"/>
              <p:cNvGrpSpPr/>
              <p:nvPr/>
            </p:nvGrpSpPr>
            <p:grpSpPr>
              <a:xfrm>
                <a:off x="2073352" y="2215152"/>
                <a:ext cx="3780000" cy="3780000"/>
                <a:chOff x="2073352" y="2215152"/>
                <a:chExt cx="3780000" cy="3780000"/>
              </a:xfrm>
              <a:grpFill/>
            </p:grpSpPr>
            <p:sp>
              <p:nvSpPr>
                <p:cNvPr id="252" name="Oval 251"/>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3" name="Oval 252"/>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42" name="Picture 241"/>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59" name="Group 58"/>
          <p:cNvGrpSpPr/>
          <p:nvPr/>
        </p:nvGrpSpPr>
        <p:grpSpPr>
          <a:xfrm>
            <a:off x="6123332" y="5053098"/>
            <a:ext cx="811958" cy="910259"/>
            <a:chOff x="6123331" y="4808632"/>
            <a:chExt cx="1099789" cy="1232936"/>
          </a:xfrm>
        </p:grpSpPr>
        <p:grpSp>
          <p:nvGrpSpPr>
            <p:cNvPr id="183" name="Group 94"/>
            <p:cNvGrpSpPr/>
            <p:nvPr/>
          </p:nvGrpSpPr>
          <p:grpSpPr>
            <a:xfrm rot="524270">
              <a:off x="6123331" y="5472719"/>
              <a:ext cx="566309" cy="568849"/>
              <a:chOff x="2316809" y="2288224"/>
              <a:chExt cx="1260000" cy="1265650"/>
            </a:xfrm>
          </p:grpSpPr>
          <p:grpSp>
            <p:nvGrpSpPr>
              <p:cNvPr id="184"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197" name="Trapezoid 196"/>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8" name="Trapezoid 197"/>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9" name="Trapezoid 198"/>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0" name="Trapezoid 199"/>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1" name="Trapezoid 200"/>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2" name="Trapezoid 201"/>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3" name="Trapezoid 202"/>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4" name="Trapezoid 203"/>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05" name="Group 41"/>
                <p:cNvGrpSpPr/>
                <p:nvPr/>
              </p:nvGrpSpPr>
              <p:grpSpPr>
                <a:xfrm>
                  <a:off x="2073352" y="2215152"/>
                  <a:ext cx="3780000" cy="3780000"/>
                  <a:chOff x="2073352" y="2215152"/>
                  <a:chExt cx="3780000" cy="3780000"/>
                </a:xfrm>
                <a:grpFill/>
              </p:grpSpPr>
              <p:sp>
                <p:nvSpPr>
                  <p:cNvPr id="206" name="Oval 205"/>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7" name="Oval 206"/>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94" name="Picture 193"/>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grpSp>
          <p:nvGrpSpPr>
            <p:cNvPr id="208" name="Group 94"/>
            <p:cNvGrpSpPr/>
            <p:nvPr/>
          </p:nvGrpSpPr>
          <p:grpSpPr>
            <a:xfrm rot="524270">
              <a:off x="6202387" y="4808632"/>
              <a:ext cx="566309" cy="568849"/>
              <a:chOff x="2316809" y="2288224"/>
              <a:chExt cx="1260000" cy="1265650"/>
            </a:xfrm>
          </p:grpSpPr>
          <p:grpSp>
            <p:nvGrpSpPr>
              <p:cNvPr id="209"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211" name="Trapezoid 210"/>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2" name="Trapezoid 211"/>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3" name="Trapezoid 212"/>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4" name="Trapezoid 213"/>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5" name="Trapezoid 214"/>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6" name="Trapezoid 215"/>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7" name="Trapezoid 216"/>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8" name="Trapezoid 217"/>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9" name="Group 41"/>
                <p:cNvGrpSpPr/>
                <p:nvPr/>
              </p:nvGrpSpPr>
              <p:grpSpPr>
                <a:xfrm>
                  <a:off x="2073352" y="2215152"/>
                  <a:ext cx="3780000" cy="3780000"/>
                  <a:chOff x="2073352" y="2215152"/>
                  <a:chExt cx="3780000" cy="3780000"/>
                </a:xfrm>
                <a:grpFill/>
              </p:grpSpPr>
              <p:sp>
                <p:nvSpPr>
                  <p:cNvPr id="220" name="Oval 219"/>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1" name="Oval 220"/>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10" name="Picture 209"/>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grpSp>
          <p:nvGrpSpPr>
            <p:cNvPr id="222" name="Group 94"/>
            <p:cNvGrpSpPr/>
            <p:nvPr/>
          </p:nvGrpSpPr>
          <p:grpSpPr>
            <a:xfrm rot="524270">
              <a:off x="6656811" y="5212107"/>
              <a:ext cx="566309" cy="568849"/>
              <a:chOff x="2316809" y="2288224"/>
              <a:chExt cx="1260000" cy="1265650"/>
            </a:xfrm>
          </p:grpSpPr>
          <p:grpSp>
            <p:nvGrpSpPr>
              <p:cNvPr id="223"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257" name="Trapezoid 256"/>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8" name="Trapezoid 257"/>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9" name="Trapezoid 258"/>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0" name="Trapezoid 259"/>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1" name="Trapezoid 260"/>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2" name="Trapezoid 261"/>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3" name="Trapezoid 262"/>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4" name="Trapezoid 263"/>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65" name="Group 41"/>
                <p:cNvGrpSpPr/>
                <p:nvPr/>
              </p:nvGrpSpPr>
              <p:grpSpPr>
                <a:xfrm>
                  <a:off x="2073352" y="2215152"/>
                  <a:ext cx="3780000" cy="3780000"/>
                  <a:chOff x="2073352" y="2215152"/>
                  <a:chExt cx="3780000" cy="3780000"/>
                </a:xfrm>
                <a:grpFill/>
              </p:grpSpPr>
              <p:sp>
                <p:nvSpPr>
                  <p:cNvPr id="266" name="Oval 265"/>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7" name="Oval 266"/>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56" name="Picture 255"/>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grpSp>
      <p:sp>
        <p:nvSpPr>
          <p:cNvPr id="58" name="Rectangle 57"/>
          <p:cNvSpPr/>
          <p:nvPr/>
        </p:nvSpPr>
        <p:spPr>
          <a:xfrm>
            <a:off x="7042499" y="4673977"/>
            <a:ext cx="1784460" cy="1646605"/>
          </a:xfrm>
          <a:prstGeom prst="rect">
            <a:avLst/>
          </a:prstGeom>
        </p:spPr>
        <p:txBody>
          <a:bodyPr wrap="square">
            <a:spAutoFit/>
          </a:bodyPr>
          <a:lstStyle/>
          <a:p>
            <a:pPr algn="r">
              <a:spcBef>
                <a:spcPts val="1200"/>
              </a:spcBef>
              <a:spcAft>
                <a:spcPts val="600"/>
              </a:spcAft>
            </a:pPr>
            <a:r>
              <a:rPr lang="en-US" sz="1200" b="1" dirty="0" smtClean="0">
                <a:solidFill>
                  <a:schemeClr val="accent2"/>
                </a:solidFill>
              </a:rPr>
              <a:t>Select and Implement</a:t>
            </a:r>
            <a:endParaRPr lang="en-US" sz="1200" b="1" dirty="0">
              <a:solidFill>
                <a:schemeClr val="accent1"/>
              </a:solidFill>
            </a:endParaRPr>
          </a:p>
          <a:p>
            <a:pPr algn="r"/>
            <a:r>
              <a:rPr lang="en-US" sz="1200" dirty="0" smtClean="0">
                <a:latin typeface="Arial" panose="020B0604020202020204" pitchFamily="34" charset="0"/>
                <a:ea typeface="Times New Roman" panose="02020603050405020304" pitchFamily="18" charset="0"/>
                <a:cs typeface="Times New Roman" panose="02020603050405020304" pitchFamily="18" charset="0"/>
              </a:rPr>
              <a:t>Review mid-market and enterprise service desk tools, select an ITSM solution, and build an implementation plan to ensure your investment meets your needs.</a:t>
            </a:r>
            <a:endParaRPr lang="en-US" sz="1200" dirty="0">
              <a:solidFill>
                <a:schemeClr val="accent2"/>
              </a:solidFill>
            </a:endParaRPr>
          </a:p>
        </p:txBody>
      </p:sp>
      <p:sp>
        <p:nvSpPr>
          <p:cNvPr id="60" name="Rounded Rectangle 59"/>
          <p:cNvSpPr/>
          <p:nvPr/>
        </p:nvSpPr>
        <p:spPr>
          <a:xfrm>
            <a:off x="265586" y="4811939"/>
            <a:ext cx="1844934" cy="1591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3439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Info-Tech draws on the COBIT framework, which focuses on consistent delivery of IT services across the organization</a:t>
            </a:r>
            <a:endParaRPr lang="en-US" dirty="0"/>
          </a:p>
        </p:txBody>
      </p:sp>
      <p:sp>
        <p:nvSpPr>
          <p:cNvPr id="9" name="Rectangle 13"/>
          <p:cNvSpPr/>
          <p:nvPr/>
        </p:nvSpPr>
        <p:spPr>
          <a:xfrm>
            <a:off x="6697747" y="2275156"/>
            <a:ext cx="2078966" cy="4084234"/>
          </a:xfrm>
          <a:prstGeom prst="rect">
            <a:avLst/>
          </a:prstGeom>
          <a:solidFill>
            <a:schemeClr val="accent1">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hlinkClick r:id="rId2"/>
          </p:cNvPr>
          <p:cNvPicPr>
            <a:picLocks noChangeAspect="1"/>
          </p:cNvPicPr>
          <p:nvPr/>
        </p:nvPicPr>
        <p:blipFill>
          <a:blip r:embed="rId3"/>
          <a:stretch>
            <a:fillRect/>
          </a:stretch>
        </p:blipFill>
        <p:spPr>
          <a:xfrm>
            <a:off x="257174" y="1133475"/>
            <a:ext cx="8668712" cy="5388072"/>
          </a:xfrm>
          <a:prstGeom prst="rect">
            <a:avLst/>
          </a:prstGeom>
        </p:spPr>
      </p:pic>
      <p:sp>
        <p:nvSpPr>
          <p:cNvPr id="11" name="Rounded Rectangle 12"/>
          <p:cNvSpPr/>
          <p:nvPr/>
        </p:nvSpPr>
        <p:spPr>
          <a:xfrm>
            <a:off x="4588184" y="5146535"/>
            <a:ext cx="849664" cy="67972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215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729244"/>
            <a:ext cx="3141585"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4" name="TextBox 3"/>
          <p:cNvSpPr txBox="1"/>
          <p:nvPr/>
        </p:nvSpPr>
        <p:spPr>
          <a:xfrm>
            <a:off x="1" y="2029173"/>
            <a:ext cx="3132138" cy="3877985"/>
          </a:xfrm>
          <a:prstGeom prst="rect">
            <a:avLst/>
          </a:prstGeom>
        </p:spPr>
        <p:txBody>
          <a:bodyPr wrap="square" rtlCol="0">
            <a:spAutoFit/>
          </a:bodyPr>
          <a:lstStyle/>
          <a:p>
            <a:pPr>
              <a:spcAft>
                <a:spcPts val="600"/>
              </a:spcAft>
            </a:pPr>
            <a:r>
              <a:rPr lang="en-CA" sz="1200" b="1" dirty="0" smtClean="0">
                <a:solidFill>
                  <a:schemeClr val="bg1"/>
                </a:solidFill>
              </a:rPr>
              <a:t>Background</a:t>
            </a:r>
          </a:p>
          <a:p>
            <a:pPr>
              <a:spcAft>
                <a:spcPts val="600"/>
              </a:spcAft>
            </a:pPr>
            <a:r>
              <a:rPr lang="en-CA" sz="1200" dirty="0" smtClean="0">
                <a:solidFill>
                  <a:schemeClr val="bg1"/>
                </a:solidFill>
              </a:rPr>
              <a:t>Until 2011, three disparate information technology organizations offered IT services, while each college had local IT officers responsible for purchasing and IT management.</a:t>
            </a:r>
            <a:endParaRPr lang="en-CA" sz="1200" dirty="0">
              <a:solidFill>
                <a:schemeClr val="bg1"/>
              </a:solidFill>
            </a:endParaRPr>
          </a:p>
          <a:p>
            <a:pPr>
              <a:spcBef>
                <a:spcPts val="600"/>
              </a:spcBef>
              <a:spcAft>
                <a:spcPts val="600"/>
              </a:spcAft>
            </a:pPr>
            <a:r>
              <a:rPr lang="en-CA" sz="1200" b="1" dirty="0" smtClean="0">
                <a:solidFill>
                  <a:schemeClr val="bg1"/>
                </a:solidFill>
              </a:rPr>
              <a:t>ITS Service Desk Consolidation Project</a:t>
            </a:r>
          </a:p>
          <a:p>
            <a:pPr>
              <a:spcAft>
                <a:spcPts val="600"/>
              </a:spcAft>
            </a:pPr>
            <a:r>
              <a:rPr lang="en-CA" sz="1200" dirty="0" smtClean="0">
                <a:solidFill>
                  <a:schemeClr val="bg1"/>
                </a:solidFill>
              </a:rPr>
              <a:t>Oxford merged the administration of these three IT organizations into IT Services (ITS) in 2012, and began planning for the consolidation of five independent help desks into a single robust service desk.</a:t>
            </a:r>
          </a:p>
          <a:p>
            <a:pPr>
              <a:spcAft>
                <a:spcPts val="600"/>
              </a:spcAft>
            </a:pPr>
            <a:r>
              <a:rPr lang="en-CA" sz="1200" b="1" dirty="0" smtClean="0">
                <a:solidFill>
                  <a:schemeClr val="bg1"/>
                </a:solidFill>
              </a:rPr>
              <a:t>Complication</a:t>
            </a:r>
          </a:p>
          <a:p>
            <a:pPr>
              <a:spcAft>
                <a:spcPts val="600"/>
              </a:spcAft>
            </a:pPr>
            <a:r>
              <a:rPr lang="en-CA" sz="1200" dirty="0" smtClean="0">
                <a:solidFill>
                  <a:schemeClr val="bg1"/>
                </a:solidFill>
              </a:rPr>
              <a:t>The relative autonomy of the five service desks had led to the proliferation of different tools and processes, licensing headaches, and confusion from end users about where to acquire IT service. </a:t>
            </a:r>
          </a:p>
        </p:txBody>
      </p:sp>
      <p:sp>
        <p:nvSpPr>
          <p:cNvPr id="35" name="Rectangle 3"/>
          <p:cNvSpPr/>
          <p:nvPr/>
        </p:nvSpPr>
        <p:spPr>
          <a:xfrm>
            <a:off x="-319" y="-17458"/>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smtClean="0"/>
              <a:t>Oxford University IT Service Desk successfully undertook a consolidation project to merge five help desks into one</a:t>
            </a:r>
            <a:endParaRPr lang="en-CA" sz="2400" dirty="0">
              <a:latin typeface="+mj-lt"/>
            </a:endParaRPr>
          </a:p>
        </p:txBody>
      </p:sp>
      <p:grpSp>
        <p:nvGrpSpPr>
          <p:cNvPr id="36" name="Group 35"/>
          <p:cNvGrpSpPr/>
          <p:nvPr/>
        </p:nvGrpSpPr>
        <p:grpSpPr>
          <a:xfrm>
            <a:off x="-1" y="1139383"/>
            <a:ext cx="9144001" cy="796519"/>
            <a:chOff x="-2" y="294436"/>
            <a:chExt cx="9144001" cy="796519"/>
          </a:xfrm>
          <a:solidFill>
            <a:schemeClr val="accent3"/>
          </a:solidFill>
        </p:grpSpPr>
        <p:sp>
          <p:nvSpPr>
            <p:cNvPr id="37" name="Rectangle 36"/>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38" name="TextBox 37"/>
            <p:cNvSpPr txBox="1"/>
            <p:nvPr/>
          </p:nvSpPr>
          <p:spPr>
            <a:xfrm>
              <a:off x="3260376" y="374666"/>
              <a:ext cx="870437" cy="646331"/>
            </a:xfrm>
            <a:prstGeom prst="rect">
              <a:avLst/>
            </a:prstGeom>
            <a:solidFill>
              <a:schemeClr val="accent1"/>
            </a:solidFill>
          </p:spPr>
          <p:txBody>
            <a:bodyPr wrap="square" rtlCol="0">
              <a:spAutoFit/>
            </a:bodyPr>
            <a:lstStyle/>
            <a:p>
              <a:pPr algn="r">
                <a:lnSpc>
                  <a:spcPct val="150000"/>
                </a:lnSpc>
              </a:pPr>
              <a:r>
                <a:rPr lang="en-CA" sz="1200" i="1" dirty="0" smtClean="0">
                  <a:solidFill>
                    <a:schemeClr val="bg1"/>
                  </a:solidFill>
                </a:rPr>
                <a:t>Industry</a:t>
              </a:r>
            </a:p>
            <a:p>
              <a:pPr algn="r">
                <a:lnSpc>
                  <a:spcPct val="150000"/>
                </a:lnSpc>
              </a:pPr>
              <a:r>
                <a:rPr lang="en-CA" sz="1200" i="1" dirty="0" smtClean="0">
                  <a:solidFill>
                    <a:schemeClr val="bg1"/>
                  </a:solidFill>
                </a:rPr>
                <a:t>Source</a:t>
              </a:r>
              <a:endParaRPr lang="en-CA" sz="1200" i="1" dirty="0">
                <a:solidFill>
                  <a:schemeClr val="bg1"/>
                </a:solidFill>
              </a:endParaRPr>
            </a:p>
          </p:txBody>
        </p:sp>
        <p:cxnSp>
          <p:nvCxnSpPr>
            <p:cNvPr id="39" name="Straight Connector 38"/>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41"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Higher Education</a:t>
              </a:r>
            </a:p>
            <a:p>
              <a:r>
                <a:rPr lang="en-CA" dirty="0" smtClean="0"/>
                <a:t>Oxford University, IT Services</a:t>
              </a:r>
            </a:p>
          </p:txBody>
        </p:sp>
      </p:grpSp>
      <p:grpSp>
        <p:nvGrpSpPr>
          <p:cNvPr id="9" name="Group 10"/>
          <p:cNvGrpSpPr/>
          <p:nvPr/>
        </p:nvGrpSpPr>
        <p:grpSpPr>
          <a:xfrm>
            <a:off x="3243528" y="2473271"/>
            <a:ext cx="5771260" cy="2228020"/>
            <a:chOff x="3196440" y="2415040"/>
            <a:chExt cx="5771260" cy="2228020"/>
          </a:xfrm>
        </p:grpSpPr>
        <p:sp>
          <p:nvSpPr>
            <p:cNvPr id="34" name="TextBox 11"/>
            <p:cNvSpPr txBox="1"/>
            <p:nvPr/>
          </p:nvSpPr>
          <p:spPr>
            <a:xfrm>
              <a:off x="6122591" y="2415040"/>
              <a:ext cx="2845109" cy="2031325"/>
            </a:xfrm>
            <a:prstGeom prst="rect">
              <a:avLst/>
            </a:prstGeom>
          </p:spPr>
          <p:txBody>
            <a:bodyPr wrap="square" rtlCol="0">
              <a:spAutoFit/>
            </a:bodyPr>
            <a:lstStyle/>
            <a:p>
              <a:pPr>
                <a:spcAft>
                  <a:spcPts val="600"/>
                </a:spcAft>
              </a:pPr>
              <a:r>
                <a:rPr lang="en-CA" sz="1200" b="1" dirty="0" smtClean="0"/>
                <a:t>Oxford University IT at a Glance</a:t>
              </a:r>
            </a:p>
            <a:p>
              <a:pPr marL="171450" indent="-171450">
                <a:spcAft>
                  <a:spcPts val="600"/>
                </a:spcAft>
                <a:buFont typeface="Arial" panose="020B0604020202020204" pitchFamily="34" charset="0"/>
                <a:buChar char="•"/>
              </a:pPr>
              <a:r>
                <a:rPr lang="en-CA" sz="1200" dirty="0" smtClean="0"/>
                <a:t>One of the world’s oldest and most prestigious universities.</a:t>
              </a:r>
            </a:p>
            <a:p>
              <a:pPr marL="171450" indent="-171450">
                <a:spcAft>
                  <a:spcPts val="600"/>
                </a:spcAft>
                <a:buFont typeface="Arial" panose="020B0604020202020204" pitchFamily="34" charset="0"/>
                <a:buChar char="•"/>
              </a:pPr>
              <a:r>
                <a:rPr lang="en-CA" sz="1200" dirty="0" smtClean="0"/>
                <a:t>36 colleges </a:t>
              </a:r>
              <a:r>
                <a:rPr lang="en-CA" sz="1200" dirty="0"/>
                <a:t>with 100+ departments</a:t>
              </a:r>
              <a:r>
                <a:rPr lang="en-CA" sz="1200" dirty="0" smtClean="0"/>
                <a:t>.</a:t>
              </a:r>
            </a:p>
            <a:p>
              <a:pPr marL="171450" indent="-171450">
                <a:spcAft>
                  <a:spcPts val="600"/>
                </a:spcAft>
                <a:buFont typeface="Arial" panose="020B0604020202020204" pitchFamily="34" charset="0"/>
                <a:buChar char="•"/>
              </a:pPr>
              <a:r>
                <a:rPr lang="en-CA" sz="1200" dirty="0" smtClean="0"/>
                <a:t>Over 40,000 IT end users.</a:t>
              </a:r>
            </a:p>
            <a:p>
              <a:pPr marL="171450" indent="-171450">
                <a:spcAft>
                  <a:spcPts val="600"/>
                </a:spcAft>
                <a:buFont typeface="Arial" panose="020B0604020202020204" pitchFamily="34" charset="0"/>
                <a:buChar char="•"/>
              </a:pPr>
              <a:r>
                <a:rPr lang="en-CA" sz="1200" dirty="0" smtClean="0"/>
                <a:t>Roughly 350 ITS staff in 40 teams.</a:t>
              </a:r>
            </a:p>
            <a:p>
              <a:pPr marL="171450" indent="-171450">
                <a:spcAft>
                  <a:spcPts val="600"/>
                </a:spcAft>
                <a:buFont typeface="Arial" panose="020B0604020202020204" pitchFamily="34" charset="0"/>
                <a:buChar char="•"/>
              </a:pPr>
              <a:r>
                <a:rPr lang="en-CA" sz="1200" dirty="0" smtClean="0"/>
                <a:t>300 more distributed IT staff.</a:t>
              </a:r>
            </a:p>
            <a:p>
              <a:pPr marL="171450" indent="-171450">
                <a:spcAft>
                  <a:spcPts val="600"/>
                </a:spcAft>
                <a:buFont typeface="Arial" panose="020B0604020202020204" pitchFamily="34" charset="0"/>
                <a:buChar char="•"/>
              </a:pPr>
              <a:r>
                <a:rPr lang="en-CA" sz="1200" dirty="0" smtClean="0"/>
                <a:t>Offers more than 80 services.</a:t>
              </a:r>
            </a:p>
          </p:txBody>
        </p:sp>
        <p:grpSp>
          <p:nvGrpSpPr>
            <p:cNvPr id="7" name="Group 12"/>
            <p:cNvGrpSpPr/>
            <p:nvPr/>
          </p:nvGrpSpPr>
          <p:grpSpPr>
            <a:xfrm>
              <a:off x="3196440" y="2565701"/>
              <a:ext cx="2778389" cy="2077359"/>
              <a:chOff x="6049447" y="3214137"/>
              <a:chExt cx="2778389" cy="2077359"/>
            </a:xfrm>
          </p:grpSpPr>
          <p:grpSp>
            <p:nvGrpSpPr>
              <p:cNvPr id="2" name="Group 13"/>
              <p:cNvGrpSpPr/>
              <p:nvPr/>
            </p:nvGrpSpPr>
            <p:grpSpPr>
              <a:xfrm>
                <a:off x="6050690" y="3214137"/>
                <a:ext cx="2777146" cy="2077359"/>
                <a:chOff x="3489982" y="2646504"/>
                <a:chExt cx="2912206" cy="2077359"/>
              </a:xfrm>
            </p:grpSpPr>
            <p:grpSp>
              <p:nvGrpSpPr>
                <p:cNvPr id="99" name="Group 17"/>
                <p:cNvGrpSpPr/>
                <p:nvPr/>
              </p:nvGrpSpPr>
              <p:grpSpPr>
                <a:xfrm>
                  <a:off x="3489982" y="2646504"/>
                  <a:ext cx="2912206" cy="2077359"/>
                  <a:chOff x="3489982" y="2532204"/>
                  <a:chExt cx="2912206" cy="2077359"/>
                </a:xfrm>
              </p:grpSpPr>
              <p:sp>
                <p:nvSpPr>
                  <p:cNvPr id="68" name="Snip Same Side Corner Rectangle 19"/>
                  <p:cNvSpPr/>
                  <p:nvPr/>
                </p:nvSpPr>
                <p:spPr>
                  <a:xfrm>
                    <a:off x="4459125" y="4131811"/>
                    <a:ext cx="963625" cy="47775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t>Computing Services</a:t>
                    </a:r>
                    <a:endParaRPr lang="en-CA" sz="1000" dirty="0"/>
                  </a:p>
                </p:txBody>
              </p:sp>
              <p:sp>
                <p:nvSpPr>
                  <p:cNvPr id="69" name="Snip Same Side Corner Rectangle 20"/>
                  <p:cNvSpPr/>
                  <p:nvPr/>
                </p:nvSpPr>
                <p:spPr>
                  <a:xfrm>
                    <a:off x="5485031" y="4131811"/>
                    <a:ext cx="917157" cy="477752"/>
                  </a:xfrm>
                  <a:prstGeom prst="snip2SameRect">
                    <a:avLst/>
                  </a:prstGeom>
                  <a:solidFill>
                    <a:srgbClr val="227E2B"/>
                  </a:solidFill>
                  <a:ln>
                    <a:solidFill>
                      <a:srgbClr val="1A5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t>ICT Support Team</a:t>
                    </a:r>
                    <a:endParaRPr lang="en-CA" sz="1000" dirty="0"/>
                  </a:p>
                </p:txBody>
              </p:sp>
              <p:sp>
                <p:nvSpPr>
                  <p:cNvPr id="70" name="Snip Same Side Corner Rectangle 21"/>
                  <p:cNvSpPr/>
                  <p:nvPr/>
                </p:nvSpPr>
                <p:spPr>
                  <a:xfrm>
                    <a:off x="3489982" y="4131811"/>
                    <a:ext cx="917157" cy="477752"/>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000" dirty="0" smtClean="0"/>
                      <a:t>Business Services &amp; Projects</a:t>
                    </a:r>
                    <a:endParaRPr lang="en-CA" sz="1000" dirty="0"/>
                  </a:p>
                </p:txBody>
              </p:sp>
              <p:grpSp>
                <p:nvGrpSpPr>
                  <p:cNvPr id="91" name="Group 22"/>
                  <p:cNvGrpSpPr/>
                  <p:nvPr/>
                </p:nvGrpSpPr>
                <p:grpSpPr>
                  <a:xfrm>
                    <a:off x="3534483" y="2532204"/>
                    <a:ext cx="2773952" cy="1433507"/>
                    <a:chOff x="3488889" y="2450584"/>
                    <a:chExt cx="2773952" cy="1433507"/>
                  </a:xfrm>
                </p:grpSpPr>
                <p:sp>
                  <p:nvSpPr>
                    <p:cNvPr id="74" name="Rounded Rectangle 23"/>
                    <p:cNvSpPr/>
                    <p:nvPr/>
                  </p:nvSpPr>
                  <p:spPr>
                    <a:xfrm>
                      <a:off x="5533192" y="3697460"/>
                      <a:ext cx="729649" cy="180199"/>
                    </a:xfrm>
                    <a:prstGeom prst="roundRect">
                      <a:avLst/>
                    </a:prstGeom>
                    <a:solidFill>
                      <a:srgbClr val="227E2B"/>
                    </a:solidFill>
                    <a:ln>
                      <a:solidFill>
                        <a:srgbClr val="1A5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b="1" dirty="0"/>
                    </a:p>
                  </p:txBody>
                </p:sp>
                <p:sp>
                  <p:nvSpPr>
                    <p:cNvPr id="79" name="Rounded Rectangle 24"/>
                    <p:cNvSpPr/>
                    <p:nvPr/>
                  </p:nvSpPr>
                  <p:spPr>
                    <a:xfrm>
                      <a:off x="4530519" y="3703892"/>
                      <a:ext cx="729649" cy="18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b="1" dirty="0"/>
                    </a:p>
                  </p:txBody>
                </p:sp>
                <p:sp>
                  <p:nvSpPr>
                    <p:cNvPr id="83" name="Rounded Rectangle 25"/>
                    <p:cNvSpPr/>
                    <p:nvPr/>
                  </p:nvSpPr>
                  <p:spPr>
                    <a:xfrm>
                      <a:off x="3488889" y="3698789"/>
                      <a:ext cx="729649" cy="1801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sz="1050" b="1" dirty="0"/>
                    </a:p>
                  </p:txBody>
                </p:sp>
                <p:grpSp>
                  <p:nvGrpSpPr>
                    <p:cNvPr id="90" name="Group 26"/>
                    <p:cNvGrpSpPr/>
                    <p:nvPr/>
                  </p:nvGrpSpPr>
                  <p:grpSpPr>
                    <a:xfrm>
                      <a:off x="3543850" y="2450584"/>
                      <a:ext cx="712664" cy="1159883"/>
                      <a:chOff x="3543850" y="2450584"/>
                      <a:chExt cx="712664" cy="1159883"/>
                    </a:xfrm>
                  </p:grpSpPr>
                  <p:sp>
                    <p:nvSpPr>
                      <p:cNvPr id="61" name="Down Arrow 31"/>
                      <p:cNvSpPr/>
                      <p:nvPr/>
                    </p:nvSpPr>
                    <p:spPr>
                      <a:xfrm rot="10800000">
                        <a:off x="3543850" y="2450584"/>
                        <a:ext cx="265724" cy="104465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6" name="Down Arrow 32"/>
                      <p:cNvSpPr/>
                      <p:nvPr/>
                    </p:nvSpPr>
                    <p:spPr>
                      <a:xfrm rot="10800000">
                        <a:off x="3990790" y="3002023"/>
                        <a:ext cx="265724" cy="60844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grpSp>
                <p:grpSp>
                  <p:nvGrpSpPr>
                    <p:cNvPr id="89" name="Group 27"/>
                    <p:cNvGrpSpPr/>
                    <p:nvPr/>
                  </p:nvGrpSpPr>
                  <p:grpSpPr>
                    <a:xfrm>
                      <a:off x="4589347" y="2450584"/>
                      <a:ext cx="701672" cy="1134513"/>
                      <a:chOff x="4589347" y="2450584"/>
                      <a:chExt cx="701672" cy="1134513"/>
                    </a:xfrm>
                  </p:grpSpPr>
                  <p:sp>
                    <p:nvSpPr>
                      <p:cNvPr id="85" name="Down Arrow 29"/>
                      <p:cNvSpPr/>
                      <p:nvPr/>
                    </p:nvSpPr>
                    <p:spPr>
                      <a:xfrm rot="10800000">
                        <a:off x="4589347" y="2450584"/>
                        <a:ext cx="265724" cy="1041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Down Arrow 30"/>
                      <p:cNvSpPr/>
                      <p:nvPr/>
                    </p:nvSpPr>
                    <p:spPr>
                      <a:xfrm rot="10800000">
                        <a:off x="5025295" y="3010773"/>
                        <a:ext cx="265724" cy="574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8" name="Down Arrow 28"/>
                    <p:cNvSpPr/>
                    <p:nvPr/>
                  </p:nvSpPr>
                  <p:spPr>
                    <a:xfrm rot="10800000">
                      <a:off x="5704384" y="2450584"/>
                      <a:ext cx="265723" cy="1034884"/>
                    </a:xfrm>
                    <a:prstGeom prst="downArrow">
                      <a:avLst/>
                    </a:prstGeom>
                    <a:solidFill>
                      <a:srgbClr val="227E2B"/>
                    </a:solidFill>
                    <a:ln>
                      <a:solidFill>
                        <a:srgbClr val="1A5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02" name="Rounded Rectangle 18"/>
                <p:cNvSpPr/>
                <p:nvPr/>
              </p:nvSpPr>
              <p:spPr>
                <a:xfrm>
                  <a:off x="3714490" y="3460982"/>
                  <a:ext cx="2184609" cy="18872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CA" sz="1200" dirty="0" smtClean="0"/>
                    <a:t>Help Desks</a:t>
                  </a:r>
                  <a:endParaRPr lang="en-CA" sz="1200" dirty="0"/>
                </a:p>
              </p:txBody>
            </p:sp>
          </p:grpSp>
          <p:sp>
            <p:nvSpPr>
              <p:cNvPr id="5" name="TextBox 14"/>
              <p:cNvSpPr txBox="1"/>
              <p:nvPr/>
            </p:nvSpPr>
            <p:spPr>
              <a:xfrm>
                <a:off x="6049447" y="4455176"/>
                <a:ext cx="821058" cy="246221"/>
              </a:xfrm>
              <a:prstGeom prst="rect">
                <a:avLst/>
              </a:prstGeom>
            </p:spPr>
            <p:txBody>
              <a:bodyPr wrap="none" rtlCol="0">
                <a:spAutoFit/>
              </a:bodyPr>
              <a:lstStyle/>
              <a:p>
                <a:pPr algn="r"/>
                <a:r>
                  <a:rPr lang="en-CA" sz="1000" b="1" dirty="0" smtClean="0">
                    <a:solidFill>
                      <a:schemeClr val="bg1"/>
                    </a:solidFill>
                  </a:rPr>
                  <a:t>Processes</a:t>
                </a:r>
              </a:p>
            </p:txBody>
          </p:sp>
          <p:sp>
            <p:nvSpPr>
              <p:cNvPr id="6" name="Rectangle 15"/>
              <p:cNvSpPr/>
              <p:nvPr/>
            </p:nvSpPr>
            <p:spPr>
              <a:xfrm>
                <a:off x="7011835" y="4429331"/>
                <a:ext cx="821058" cy="246221"/>
              </a:xfrm>
              <a:prstGeom prst="rect">
                <a:avLst/>
              </a:prstGeom>
            </p:spPr>
            <p:txBody>
              <a:bodyPr wrap="none">
                <a:spAutoFit/>
              </a:bodyPr>
              <a:lstStyle/>
              <a:p>
                <a:pPr algn="r"/>
                <a:r>
                  <a:rPr lang="en-CA" sz="1000" b="1" dirty="0">
                    <a:solidFill>
                      <a:schemeClr val="bg1"/>
                    </a:solidFill>
                  </a:rPr>
                  <a:t>Processes</a:t>
                </a:r>
              </a:p>
            </p:txBody>
          </p:sp>
          <p:sp>
            <p:nvSpPr>
              <p:cNvPr id="50" name="Rectangle 16"/>
              <p:cNvSpPr/>
              <p:nvPr/>
            </p:nvSpPr>
            <p:spPr>
              <a:xfrm>
                <a:off x="7969323" y="4429331"/>
                <a:ext cx="821058" cy="246221"/>
              </a:xfrm>
              <a:prstGeom prst="rect">
                <a:avLst/>
              </a:prstGeom>
            </p:spPr>
            <p:txBody>
              <a:bodyPr wrap="none">
                <a:spAutoFit/>
              </a:bodyPr>
              <a:lstStyle/>
              <a:p>
                <a:pPr algn="r"/>
                <a:r>
                  <a:rPr lang="en-CA" sz="1000" b="1" dirty="0">
                    <a:solidFill>
                      <a:schemeClr val="bg1"/>
                    </a:solidFill>
                  </a:rPr>
                  <a:t>Processes</a:t>
                </a:r>
              </a:p>
            </p:txBody>
          </p:sp>
        </p:grpSp>
      </p:grpSp>
      <p:grpSp>
        <p:nvGrpSpPr>
          <p:cNvPr id="8" name="Group 7"/>
          <p:cNvGrpSpPr/>
          <p:nvPr/>
        </p:nvGrpSpPr>
        <p:grpSpPr>
          <a:xfrm>
            <a:off x="3169367" y="4908554"/>
            <a:ext cx="5678360" cy="1358151"/>
            <a:chOff x="3216257" y="4908554"/>
            <a:chExt cx="5678360" cy="1358151"/>
          </a:xfrm>
        </p:grpSpPr>
        <p:sp>
          <p:nvSpPr>
            <p:cNvPr id="52" name="TextBox 105"/>
            <p:cNvSpPr txBox="1"/>
            <p:nvPr/>
          </p:nvSpPr>
          <p:spPr>
            <a:xfrm>
              <a:off x="3298674" y="4958655"/>
              <a:ext cx="5345851" cy="1308050"/>
            </a:xfrm>
            <a:prstGeom prst="rect">
              <a:avLst/>
            </a:prstGeom>
            <a:noFill/>
          </p:spPr>
          <p:txBody>
            <a:bodyPr wrap="square" rtlCol="0">
              <a:spAutoFit/>
            </a:bodyPr>
            <a:lstStyle/>
            <a:p>
              <a:pPr algn="r">
                <a:spcAft>
                  <a:spcPts val="600"/>
                </a:spcAft>
              </a:pPr>
              <a:r>
                <a:rPr lang="en-CA" sz="1200" i="1" dirty="0">
                  <a:latin typeface="+mj-lt"/>
                </a:rPr>
                <a:t>IT Services are aiming to provide a consolidated</a:t>
              </a:r>
              <a:r>
                <a:rPr lang="en-CA" sz="1100" i="1" dirty="0">
                  <a:latin typeface="+mj-lt"/>
                </a:rPr>
                <a:t> </a:t>
              </a:r>
              <a:r>
                <a:rPr lang="en-CA" sz="1200" i="1" dirty="0">
                  <a:latin typeface="+mj-lt"/>
                </a:rPr>
                <a:t>service which provides a unified and coherent experience for users. </a:t>
              </a:r>
              <a:r>
                <a:rPr lang="en-CA" sz="1200" i="1" dirty="0" smtClean="0">
                  <a:latin typeface="+mj-lt"/>
                </a:rPr>
                <a:t>The </a:t>
              </a:r>
              <a:r>
                <a:rPr lang="en-CA" sz="1200" i="1" dirty="0">
                  <a:latin typeface="+mj-lt"/>
                </a:rPr>
                <a:t>aim is to deliver a </a:t>
              </a:r>
              <a:r>
                <a:rPr lang="en-CA" sz="1200" i="1" dirty="0" smtClean="0">
                  <a:latin typeface="+mj-lt"/>
                </a:rPr>
                <a:t>‘joined-up’ </a:t>
              </a:r>
              <a:r>
                <a:rPr lang="en-CA" sz="1200" i="1" dirty="0">
                  <a:latin typeface="+mj-lt"/>
                </a:rPr>
                <a:t>customer experience when users are asking for any form of help from IT Services. It will be easier for users to obtain support for their IT – whatever the need, service or </a:t>
              </a:r>
              <a:r>
                <a:rPr lang="en-CA" sz="1200" i="1" dirty="0" smtClean="0">
                  <a:latin typeface="+mj-lt"/>
                </a:rPr>
                <a:t>system.</a:t>
              </a:r>
              <a:r>
                <a:rPr lang="en-CA" sz="1200" b="1" i="1" dirty="0" smtClean="0">
                  <a:latin typeface="+mj-lt"/>
                </a:rPr>
                <a:t> </a:t>
              </a:r>
              <a:r>
                <a:rPr lang="en-CA" sz="1200" b="1" i="1" dirty="0">
                  <a:latin typeface="+mj-lt"/>
                </a:rPr>
                <a:t> </a:t>
              </a:r>
              <a:endParaRPr lang="en-CA" sz="1200" b="1" i="1" dirty="0" smtClean="0">
                <a:latin typeface="+mj-lt"/>
              </a:endParaRPr>
            </a:p>
            <a:p>
              <a:pPr algn="r"/>
              <a:r>
                <a:rPr lang="en-CA" sz="1200" dirty="0"/>
                <a:t>– </a:t>
              </a:r>
              <a:r>
                <a:rPr lang="en-CA" sz="1200" dirty="0" smtClean="0"/>
                <a:t>Oxford University, IT Services</a:t>
              </a:r>
              <a:endParaRPr lang="en-US" sz="1200" dirty="0"/>
            </a:p>
          </p:txBody>
        </p:sp>
        <p:pic>
          <p:nvPicPr>
            <p:cNvPr id="57" name="Picture 106"/>
            <p:cNvPicPr>
              <a:picLocks noChangeAspect="1"/>
            </p:cNvPicPr>
            <p:nvPr/>
          </p:nvPicPr>
          <p:blipFill>
            <a:blip r:embed="rId3"/>
            <a:stretch>
              <a:fillRect/>
            </a:stretch>
          </p:blipFill>
          <p:spPr>
            <a:xfrm>
              <a:off x="8518206" y="5665337"/>
              <a:ext cx="376411" cy="341558"/>
            </a:xfrm>
            <a:prstGeom prst="rect">
              <a:avLst/>
            </a:prstGeom>
          </p:spPr>
        </p:pic>
        <p:pic>
          <p:nvPicPr>
            <p:cNvPr id="58" name="Picture 107"/>
            <p:cNvPicPr>
              <a:picLocks noChangeAspect="1"/>
            </p:cNvPicPr>
            <p:nvPr/>
          </p:nvPicPr>
          <p:blipFill>
            <a:blip r:embed="rId4"/>
            <a:stretch>
              <a:fillRect/>
            </a:stretch>
          </p:blipFill>
          <p:spPr>
            <a:xfrm>
              <a:off x="3216257" y="4908554"/>
              <a:ext cx="347502" cy="249958"/>
            </a:xfrm>
            <a:prstGeom prst="rect">
              <a:avLst/>
            </a:prstGeom>
          </p:spPr>
        </p:pic>
      </p:grpSp>
      <p:pic>
        <p:nvPicPr>
          <p:cNvPr id="44" name="Picture 43"/>
          <p:cNvPicPr>
            <a:picLocks noChangeAspect="1"/>
          </p:cNvPicPr>
          <p:nvPr/>
        </p:nvPicPr>
        <p:blipFill>
          <a:blip r:embed="rId5"/>
          <a:stretch>
            <a:fillRect/>
          </a:stretch>
        </p:blipFill>
        <p:spPr>
          <a:xfrm>
            <a:off x="6902179" y="1018433"/>
            <a:ext cx="1326682" cy="1326682"/>
          </a:xfrm>
          <a:prstGeom prst="rect">
            <a:avLst/>
          </a:prstGeom>
        </p:spPr>
      </p:pic>
      <p:sp>
        <p:nvSpPr>
          <p:cNvPr id="45" name="Right Triangle 44"/>
          <p:cNvSpPr/>
          <p:nvPr/>
        </p:nvSpPr>
        <p:spPr>
          <a:xfrm flipH="1" flipV="1">
            <a:off x="7871766" y="-22164"/>
            <a:ext cx="1272234" cy="1152022"/>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46" name="TextBox 45"/>
          <p:cNvSpPr txBox="1"/>
          <p:nvPr/>
        </p:nvSpPr>
        <p:spPr>
          <a:xfrm>
            <a:off x="8382271" y="78794"/>
            <a:ext cx="632517" cy="523220"/>
          </a:xfrm>
          <a:prstGeom prst="rect">
            <a:avLst/>
          </a:prstGeom>
        </p:spPr>
        <p:txBody>
          <a:bodyPr wrap="square" rtlCol="0">
            <a:spAutoFit/>
          </a:bodyPr>
          <a:lstStyle/>
          <a:p>
            <a:pPr algn="r"/>
            <a:r>
              <a:rPr lang="en-CA" sz="1400" b="1" dirty="0" smtClean="0"/>
              <a:t>Part 1/6</a:t>
            </a:r>
          </a:p>
        </p:txBody>
      </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02415" y="1975939"/>
            <a:ext cx="595589" cy="576000"/>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58321" y="1986966"/>
            <a:ext cx="572170" cy="580115"/>
          </a:xfrm>
          <a:prstGeom prst="rect">
            <a:avLst/>
          </a:prstGeom>
        </p:spPr>
      </p:pic>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04208" y="2551546"/>
            <a:ext cx="572170" cy="580115"/>
          </a:xfrm>
          <a:prstGeom prst="rect">
            <a:avLst/>
          </a:prstGeom>
        </p:spPr>
      </p:pic>
      <p:pic>
        <p:nvPicPr>
          <p:cNvPr id="55" name="Picture 5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51979" y="1981593"/>
            <a:ext cx="607561" cy="576000"/>
          </a:xfrm>
          <a:prstGeom prst="rect">
            <a:avLst/>
          </a:prstGeom>
        </p:spPr>
      </p:pic>
      <p:pic>
        <p:nvPicPr>
          <p:cNvPr id="56" name="Picture 5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02773" y="2568505"/>
            <a:ext cx="607561" cy="576000"/>
          </a:xfrm>
          <a:prstGeom prst="rect">
            <a:avLst/>
          </a:prstGeom>
        </p:spPr>
      </p:pic>
    </p:spTree>
    <p:extLst>
      <p:ext uri="{BB962C8B-B14F-4D97-AF65-F5344CB8AC3E}">
        <p14:creationId xmlns:p14="http://schemas.microsoft.com/office/powerpoint/2010/main" val="60270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13009"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4596"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6769"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38677"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47834"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p:txBody>
          <a:bodyPr/>
          <a:lstStyle/>
          <a:p>
            <a:pPr lvl="0">
              <a:lnSpc>
                <a:spcPts val="2600"/>
              </a:lnSpc>
              <a:defRPr/>
            </a:pPr>
            <a:r>
              <a:rPr lang="en-CA">
                <a:latin typeface="Arial" panose="020B0604020202020204" pitchFamily="34" charset="0"/>
                <a:cs typeface="Arial" panose="020B0604020202020204" pitchFamily="34" charset="0"/>
              </a:rPr>
              <a:t>Info-Tech offers various levels of support to best suit your needs</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198797393"/>
              </p:ext>
            </p:extLst>
          </p:nvPr>
        </p:nvGraphicFramePr>
        <p:xfrm>
          <a:off x="86984" y="1578619"/>
          <a:ext cx="8799876" cy="4876937"/>
        </p:xfrm>
        <a:graphic>
          <a:graphicData uri="http://schemas.openxmlformats.org/drawingml/2006/table">
            <a:tbl>
              <a:tblPr firstRow="1" bandRow="1">
                <a:tableStyleId>{5C22544A-7EE6-4342-B048-85BDC9FD1C3A}</a:tableStyleId>
              </a:tblPr>
              <a:tblGrid>
                <a:gridCol w="1191600"/>
                <a:gridCol w="2536092"/>
                <a:gridCol w="2536092"/>
                <a:gridCol w="2536092"/>
              </a:tblGrid>
              <a:tr h="1164581">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Identify and engage key stakeholders</a:t>
                      </a:r>
                      <a:endParaRPr lang="en-CA" sz="1000" b="0" dirty="0" smtClean="0">
                        <a:solidFill>
                          <a:schemeClr val="tx1"/>
                        </a:solidFill>
                      </a:endParaRPr>
                    </a:p>
                    <a:p>
                      <a:pPr>
                        <a:spcAft>
                          <a:spcPts val="600"/>
                        </a:spcAft>
                      </a:pPr>
                      <a:r>
                        <a:rPr lang="en-CA" sz="1000" dirty="0" smtClean="0">
                          <a:solidFill>
                            <a:schemeClr val="tx1"/>
                          </a:solidFill>
                        </a:rPr>
                        <a:t>1.2 Develop</a:t>
                      </a:r>
                      <a:r>
                        <a:rPr lang="en-CA" sz="1000" baseline="0" dirty="0" smtClean="0">
                          <a:solidFill>
                            <a:schemeClr val="tx1"/>
                          </a:solidFill>
                        </a:rPr>
                        <a:t> a vision to give the project direction</a:t>
                      </a:r>
                      <a:endParaRPr lang="en-CA" sz="1000" dirty="0" smtClean="0">
                        <a:solidFill>
                          <a:schemeClr val="tx1"/>
                        </a:solidFill>
                      </a:endParaRPr>
                    </a:p>
                    <a:p>
                      <a:pPr>
                        <a:spcAft>
                          <a:spcPts val="600"/>
                        </a:spcAft>
                      </a:pPr>
                      <a:r>
                        <a:rPr lang="en-CA" sz="1000" dirty="0" smtClean="0">
                          <a:solidFill>
                            <a:schemeClr val="tx1"/>
                          </a:solidFill>
                        </a:rPr>
                        <a:t>1.3 Conduct a full assessment of each</a:t>
                      </a:r>
                      <a:r>
                        <a:rPr lang="en-CA" sz="1000" baseline="0" dirty="0" smtClean="0">
                          <a:solidFill>
                            <a:schemeClr val="tx1"/>
                          </a:solidFill>
                        </a:rPr>
                        <a:t> service desk</a:t>
                      </a:r>
                      <a:endParaRPr lang="en-CA" sz="10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Design target consolidated service desk</a:t>
                      </a:r>
                      <a:endParaRPr kumimoji="0" lang="en-CA" sz="1000" b="0" i="0" u="none" strike="noStrike" kern="1200" cap="none" spc="0" normalizeH="0" baseline="0" noProof="0" dirty="0" smtClean="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Assess logistics and cost of consolidation</a:t>
                      </a: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Build</a:t>
                      </a:r>
                      <a:r>
                        <a:rPr lang="en-CA" sz="1000" baseline="0" dirty="0" smtClean="0">
                          <a:solidFill>
                            <a:schemeClr val="tx1"/>
                          </a:solidFill>
                        </a:rPr>
                        <a:t> project roadmap</a:t>
                      </a:r>
                    </a:p>
                    <a:p>
                      <a:pPr>
                        <a:spcAft>
                          <a:spcPts val="600"/>
                        </a:spcAft>
                      </a:pPr>
                      <a:r>
                        <a:rPr lang="en-CA" sz="1000" baseline="0" dirty="0" smtClean="0">
                          <a:solidFill>
                            <a:schemeClr val="tx1"/>
                          </a:solidFill>
                        </a:rPr>
                        <a:t>3.2 Communicate the change</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853076">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900" b="0" dirty="0" smtClean="0">
                          <a:cs typeface="Open Sans"/>
                        </a:rPr>
                        <a:t>Build the project team</a:t>
                      </a:r>
                      <a:r>
                        <a:rPr lang="en-US" sz="900" b="0" baseline="0" dirty="0" smtClean="0">
                          <a:cs typeface="Open Sans"/>
                        </a:rPr>
                        <a:t> and </a:t>
                      </a:r>
                      <a:r>
                        <a:rPr lang="en-US" sz="900" b="0" dirty="0" smtClean="0">
                          <a:cs typeface="Open Sans"/>
                        </a:rPr>
                        <a:t>define their roles and responsibilities, then identify key stakeholders and formulate an engagement plan</a:t>
                      </a:r>
                    </a:p>
                    <a:p>
                      <a:pPr marL="228600" indent="-228600">
                        <a:spcAft>
                          <a:spcPts val="600"/>
                        </a:spcAft>
                        <a:buSzPct val="150000"/>
                        <a:buBlip>
                          <a:blip r:embed="rId3"/>
                        </a:buBlip>
                      </a:pPr>
                      <a:r>
                        <a:rPr lang="en-US" sz="900" b="0" dirty="0" smtClean="0">
                          <a:cs typeface="Open Sans"/>
                        </a:rPr>
                        <a:t>Develop</a:t>
                      </a:r>
                      <a:r>
                        <a:rPr lang="en-US" sz="900" b="0" baseline="0" dirty="0" smtClean="0">
                          <a:cs typeface="Open Sans"/>
                        </a:rPr>
                        <a:t> an executive visioning session plan to formulate and get buy-in for the goals and vision of the consolidation</a:t>
                      </a:r>
                      <a:endParaRPr lang="en-US" sz="900" b="0" dirty="0" smtClean="0">
                        <a:cs typeface="Open Sans"/>
                      </a:endParaRPr>
                    </a:p>
                    <a:p>
                      <a:pPr marL="228600" indent="-228600">
                        <a:spcAft>
                          <a:spcPts val="600"/>
                        </a:spcAft>
                        <a:buSzPct val="150000"/>
                        <a:buBlip>
                          <a:blip r:embed="rId3"/>
                        </a:buBlip>
                      </a:pPr>
                      <a:r>
                        <a:rPr lang="en-US" sz="900" b="0" dirty="0" smtClean="0">
                          <a:latin typeface="Arial" pitchFamily="34" charset="0"/>
                          <a:cs typeface="Arial" pitchFamily="34" charset="0"/>
                        </a:rPr>
                        <a:t>Use diagnostics</a:t>
                      </a:r>
                      <a:r>
                        <a:rPr lang="en-US" sz="900" b="0" baseline="0" dirty="0" smtClean="0">
                          <a:latin typeface="Arial" pitchFamily="34" charset="0"/>
                          <a:cs typeface="Arial" pitchFamily="34" charset="0"/>
                        </a:rPr>
                        <a:t> results and the service desk assessment tool to evaluate the maturity and environment of each service desk</a:t>
                      </a:r>
                      <a:endParaRPr lang="en-US" sz="9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900" b="0" dirty="0" smtClean="0">
                          <a:cs typeface="Open Sans"/>
                        </a:rPr>
                        <a:t>Define the target</a:t>
                      </a:r>
                      <a:r>
                        <a:rPr lang="en-US" sz="900" b="0" baseline="0" dirty="0" smtClean="0">
                          <a:cs typeface="Open Sans"/>
                        </a:rPr>
                        <a:t> state of the consolidated service desk in detail</a:t>
                      </a:r>
                    </a:p>
                    <a:p>
                      <a:pPr marL="228600" indent="-228600">
                        <a:spcAft>
                          <a:spcPts val="600"/>
                        </a:spcAft>
                        <a:buSzPct val="150000"/>
                        <a:buBlip>
                          <a:blip r:embed="rId3"/>
                        </a:buBlip>
                      </a:pPr>
                      <a:r>
                        <a:rPr lang="en-US" sz="900" b="0" baseline="0" dirty="0" smtClean="0">
                          <a:cs typeface="Open Sans"/>
                        </a:rPr>
                        <a:t>Identify requirements for the consolidation, broken down by people, process, technology and by short- vs. long-term needs</a:t>
                      </a:r>
                      <a:endParaRPr lang="en-US" sz="900" b="0" dirty="0" smtClean="0">
                        <a:cs typeface="Open Sans"/>
                      </a:endParaRPr>
                    </a:p>
                    <a:p>
                      <a:pPr marL="228600" indent="-228600">
                        <a:spcAft>
                          <a:spcPts val="600"/>
                        </a:spcAft>
                        <a:buSzPct val="150000"/>
                        <a:buBlip>
                          <a:blip r:embed="rId3"/>
                        </a:buBlip>
                      </a:pPr>
                      <a:r>
                        <a:rPr lang="en-US" sz="900" b="0" dirty="0" smtClean="0">
                          <a:latin typeface="Arial" pitchFamily="34" charset="0"/>
                          <a:cs typeface="Arial" pitchFamily="34" charset="0"/>
                        </a:rPr>
                        <a:t>Plan</a:t>
                      </a:r>
                      <a:r>
                        <a:rPr lang="en-US" sz="900" b="0" baseline="0" dirty="0" smtClean="0">
                          <a:latin typeface="Arial" pitchFamily="34" charset="0"/>
                          <a:cs typeface="Arial" pitchFamily="34" charset="0"/>
                        </a:rPr>
                        <a:t> the logistics of the consolidation for process, technology, and facilities, and evaluate the cost and cost savings of consolidation with a TCO tool</a:t>
                      </a:r>
                      <a:endParaRPr lang="en-CA" sz="9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900" b="0" dirty="0" smtClean="0">
                          <a:cs typeface="Open Sans"/>
                        </a:rPr>
                        <a:t>Identify</a:t>
                      </a:r>
                      <a:r>
                        <a:rPr lang="en-US" sz="900" b="0" baseline="0" dirty="0" smtClean="0">
                          <a:cs typeface="Open Sans"/>
                        </a:rPr>
                        <a:t> specific initiatives for the consolidation project and evaluate the risks and dependencies for each,  then plot initiatives on a detailed project roadmap</a:t>
                      </a:r>
                      <a:endParaRPr lang="en-US" sz="900" b="0" dirty="0" smtClean="0">
                        <a:cs typeface="Open Sans"/>
                      </a:endParaRPr>
                    </a:p>
                    <a:p>
                      <a:pPr marL="228600" indent="-228600">
                        <a:spcAft>
                          <a:spcPts val="600"/>
                        </a:spcAft>
                        <a:buSzPct val="150000"/>
                        <a:buBlip>
                          <a:blip r:embed="rId3"/>
                        </a:buBlip>
                      </a:pPr>
                      <a:r>
                        <a:rPr lang="en-US" sz="900" b="0" dirty="0" smtClean="0">
                          <a:cs typeface="Open Sans"/>
                        </a:rPr>
                        <a:t>Brainstorm potential objections and questions and develop a communications plan with targeted messaging for each stakeholder</a:t>
                      </a:r>
                      <a:r>
                        <a:rPr lang="en-US" sz="900" b="0" baseline="0" dirty="0" smtClean="0">
                          <a:cs typeface="Open Sans"/>
                        </a:rPr>
                        <a:t> group</a:t>
                      </a:r>
                      <a:endParaRPr lang="en-US" sz="900" b="0" dirty="0" smtClean="0">
                        <a:cs typeface="Open Sans"/>
                      </a:endParaRPr>
                    </a:p>
                    <a:p>
                      <a:pPr marL="0" indent="0">
                        <a:spcAft>
                          <a:spcPts val="600"/>
                        </a:spcAft>
                        <a:buSzPct val="150000"/>
                        <a:buNone/>
                      </a:pPr>
                      <a:endParaRPr lang="en-US" sz="900" b="0" dirty="0" smtClean="0">
                        <a:latin typeface="Arial" pitchFamily="34" charset="0"/>
                        <a:cs typeface="Arial" pitchFamily="34" charset="0"/>
                      </a:endParaRPr>
                    </a:p>
                    <a:p>
                      <a:endParaRPr lang="en-CA" sz="9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19496">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 </a:t>
                      </a:r>
                      <a:r>
                        <a:rPr lang="en-CA" sz="1000" dirty="0" smtClean="0"/>
                        <a:t>Engage stakeholders to develop a vision for the service desk</a:t>
                      </a:r>
                    </a:p>
                    <a:p>
                      <a:endParaRPr lang="en-CA" sz="1000" dirty="0" smtClean="0"/>
                    </a:p>
                    <a:p>
                      <a:pPr marL="0" indent="0">
                        <a:buFont typeface="Arial" panose="020B0604020202020204" pitchFamily="34" charset="0"/>
                        <a:buNone/>
                      </a:pPr>
                      <a:r>
                        <a:rPr lang="en-CA" sz="1000" b="1" dirty="0" smtClean="0"/>
                        <a:t>Module 2</a:t>
                      </a:r>
                      <a:r>
                        <a:rPr lang="en-CA" sz="1000" b="1" baseline="0" dirty="0" smtClean="0"/>
                        <a:t>: </a:t>
                      </a:r>
                      <a:r>
                        <a:rPr lang="en-CA" sz="1000" baseline="0" dirty="0" smtClean="0"/>
                        <a:t>Conduct a full assessment of each service desk</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Design target consolidated service desk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4</a:t>
                      </a:r>
                      <a:r>
                        <a:rPr lang="en-CA" sz="1000" b="1" dirty="0" smtClean="0"/>
                        <a:t>:</a:t>
                      </a:r>
                    </a:p>
                    <a:p>
                      <a:pPr marL="0" indent="0">
                        <a:buFont typeface="Arial" panose="020B0604020202020204" pitchFamily="34" charset="0"/>
                        <a:buNone/>
                      </a:pPr>
                      <a:r>
                        <a:rPr lang="en-CA" sz="1000" dirty="0" smtClean="0"/>
                        <a:t>Plan for</a:t>
                      </a:r>
                      <a:r>
                        <a:rPr lang="en-CA" sz="1000" baseline="0" dirty="0" smtClean="0"/>
                        <a:t> the transition</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Outcomes:</a:t>
                      </a:r>
                    </a:p>
                    <a:p>
                      <a:pPr marL="171450" indent="-171450">
                        <a:buFont typeface="Arial" panose="020B0604020202020204" pitchFamily="34" charset="0"/>
                        <a:buChar char="•"/>
                      </a:pPr>
                      <a:r>
                        <a:rPr lang="en-CA" sz="1000" dirty="0" smtClean="0"/>
                        <a:t>Stakeholder</a:t>
                      </a:r>
                      <a:r>
                        <a:rPr lang="en-CA" sz="1000" baseline="0" dirty="0" smtClean="0"/>
                        <a:t> engagement and executive buy-in</a:t>
                      </a:r>
                    </a:p>
                    <a:p>
                      <a:pPr marL="171450" indent="-171450">
                        <a:buFont typeface="Arial" panose="020B0604020202020204" pitchFamily="34" charset="0"/>
                        <a:buChar char="•"/>
                      </a:pPr>
                      <a:r>
                        <a:rPr lang="en-CA" sz="1000" baseline="0" dirty="0" smtClean="0"/>
                        <a:t>Vision for the consolidation</a:t>
                      </a:r>
                    </a:p>
                    <a:p>
                      <a:pPr marL="171450" indent="-171450">
                        <a:buFont typeface="Arial" panose="020B0604020202020204" pitchFamily="34" charset="0"/>
                        <a:buChar char="•"/>
                      </a:pPr>
                      <a:r>
                        <a:rPr lang="en-CA" sz="1000" baseline="0" dirty="0" smtClean="0"/>
                        <a:t>Comprehensive assessment of each service desk’s performance</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Outcomes:</a:t>
                      </a:r>
                    </a:p>
                    <a:p>
                      <a:pPr marL="171450" indent="-171450">
                        <a:buFont typeface="Arial" panose="020B0604020202020204" pitchFamily="34" charset="0"/>
                        <a:buChar char="•"/>
                      </a:pPr>
                      <a:r>
                        <a:rPr lang="en-CA" sz="1000" dirty="0" smtClean="0"/>
                        <a:t>Defined requirements, logistics</a:t>
                      </a:r>
                      <a:r>
                        <a:rPr lang="en-CA" sz="1000" baseline="0" dirty="0" smtClean="0"/>
                        <a:t> plan,</a:t>
                      </a:r>
                      <a:r>
                        <a:rPr lang="en-CA" sz="1000" dirty="0" smtClean="0"/>
                        <a:t> and target state for the consolidated service desk</a:t>
                      </a:r>
                    </a:p>
                    <a:p>
                      <a:pPr marL="171450" indent="-171450">
                        <a:buFont typeface="Arial" panose="020B0604020202020204" pitchFamily="34" charset="0"/>
                        <a:buChar char="•"/>
                      </a:pPr>
                      <a:r>
                        <a:rPr lang="en-CA" sz="1000" dirty="0" smtClean="0"/>
                        <a:t>TCO comparison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Outcomes:</a:t>
                      </a:r>
                    </a:p>
                    <a:p>
                      <a:pPr marL="171450" indent="-171450">
                        <a:buFont typeface="Arial" panose="020B0604020202020204" pitchFamily="34" charset="0"/>
                        <a:buChar char="•"/>
                      </a:pPr>
                      <a:r>
                        <a:rPr lang="en-CA" sz="1000" dirty="0" smtClean="0"/>
                        <a:t>Detailed consolidation</a:t>
                      </a:r>
                      <a:r>
                        <a:rPr lang="en-CA" sz="1000" baseline="0" dirty="0" smtClean="0"/>
                        <a:t> project roadmap</a:t>
                      </a:r>
                    </a:p>
                    <a:p>
                      <a:pPr marL="171450" indent="-171450">
                        <a:buFont typeface="Arial" panose="020B0604020202020204" pitchFamily="34" charset="0"/>
                        <a:buChar char="•"/>
                      </a:pPr>
                      <a:r>
                        <a:rPr lang="en-CA" sz="1000" baseline="0" dirty="0" smtClean="0"/>
                        <a:t>Communications plan and FAQs</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95463" y="3069804"/>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35536" y="1432656"/>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306720" y="4632660"/>
            <a:ext cx="752006" cy="483279"/>
          </a:xfrm>
          <a:prstGeom prst="rect">
            <a:avLst/>
          </a:prstGeom>
          <a:effectLst/>
        </p:spPr>
      </p:pic>
      <p:sp>
        <p:nvSpPr>
          <p:cNvPr id="15" name="Chevron 14"/>
          <p:cNvSpPr/>
          <p:nvPr/>
        </p:nvSpPr>
        <p:spPr>
          <a:xfrm>
            <a:off x="1301687" y="1125385"/>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1. Develop shared vision</a:t>
            </a:r>
            <a:endParaRPr lang="en-US" sz="1400" dirty="0">
              <a:solidFill>
                <a:srgbClr val="FFFFFF"/>
              </a:solidFill>
            </a:endParaRPr>
          </a:p>
        </p:txBody>
      </p:sp>
      <p:sp>
        <p:nvSpPr>
          <p:cNvPr id="16" name="Chevron 15"/>
          <p:cNvSpPr/>
          <p:nvPr/>
        </p:nvSpPr>
        <p:spPr>
          <a:xfrm>
            <a:off x="3838233" y="1125384"/>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2. Design consolidation</a:t>
            </a:r>
            <a:endParaRPr lang="en-US" sz="1400" dirty="0">
              <a:solidFill>
                <a:srgbClr val="FFFFFF"/>
              </a:solidFill>
            </a:endParaRPr>
          </a:p>
        </p:txBody>
      </p:sp>
      <p:sp>
        <p:nvSpPr>
          <p:cNvPr id="17" name="Chevron 16"/>
          <p:cNvSpPr/>
          <p:nvPr/>
        </p:nvSpPr>
        <p:spPr>
          <a:xfrm>
            <a:off x="6371121" y="1125384"/>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3. Plan transition</a:t>
            </a:r>
            <a:endParaRPr lang="en-US" sz="1400" dirty="0">
              <a:solidFill>
                <a:srgbClr val="FFFFFF"/>
              </a:solidFill>
            </a:endParaRPr>
          </a:p>
        </p:txBody>
      </p:sp>
      <p:sp>
        <p:nvSpPr>
          <p:cNvPr id="4" name="Title 3"/>
          <p:cNvSpPr>
            <a:spLocks noGrp="1"/>
          </p:cNvSpPr>
          <p:nvPr>
            <p:ph type="title"/>
          </p:nvPr>
        </p:nvSpPr>
        <p:spPr>
          <a:noFill/>
        </p:spPr>
        <p:txBody>
          <a:bodyPr/>
          <a:lstStyle/>
          <a:p>
            <a:r>
              <a:rPr lang="en-US" dirty="0"/>
              <a:t>Build a Service Desk Consolidation </a:t>
            </a:r>
            <a:r>
              <a:rPr lang="en-US"/>
              <a:t>Strategy </a:t>
            </a:r>
            <a:r>
              <a:rPr lang="en-US" dirty="0"/>
              <a:t>–</a:t>
            </a:r>
            <a:r>
              <a:rPr lang="en-US"/>
              <a:t> project </a:t>
            </a:r>
            <a:r>
              <a:rPr lang="en-US" dirty="0"/>
              <a:t>overview</a:t>
            </a:r>
            <a:endParaRPr lang="en-CA" dirty="0"/>
          </a:p>
        </p:txBody>
      </p:sp>
    </p:spTree>
    <p:extLst>
      <p:ext uri="{BB962C8B-B14F-4D97-AF65-F5344CB8AC3E}">
        <p14:creationId xmlns:p14="http://schemas.microsoft.com/office/powerpoint/2010/main" val="1765693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695" y="3233560"/>
            <a:ext cx="2168088" cy="461665"/>
          </a:xfrm>
          <a:prstGeom prst="rect">
            <a:avLst/>
          </a:prstGeom>
          <a:noFill/>
        </p:spPr>
        <p:txBody>
          <a:bodyPr wrap="square" rtlCol="0">
            <a:spAutoFit/>
          </a:bodyPr>
          <a:lstStyle/>
          <a:p>
            <a:pPr algn="ctr"/>
            <a:r>
              <a:rPr lang="en-US" sz="1200" dirty="0"/>
              <a:t>Service Desk </a:t>
            </a:r>
            <a:r>
              <a:rPr lang="en-US" sz="1200" dirty="0" smtClean="0"/>
              <a:t>Assessment </a:t>
            </a:r>
            <a:r>
              <a:rPr lang="en-US" sz="1200" dirty="0"/>
              <a:t>Tool (Excel</a:t>
            </a:r>
            <a:r>
              <a:rPr lang="en-US" sz="1200" dirty="0" smtClean="0"/>
              <a:t>) </a:t>
            </a:r>
            <a:endParaRPr lang="en-US" sz="1200" dirty="0"/>
          </a:p>
        </p:txBody>
      </p:sp>
      <p:sp>
        <p:nvSpPr>
          <p:cNvPr id="13" name="TextBox 12"/>
          <p:cNvSpPr txBox="1"/>
          <p:nvPr/>
        </p:nvSpPr>
        <p:spPr>
          <a:xfrm>
            <a:off x="2321854" y="3180395"/>
            <a:ext cx="2086472" cy="461665"/>
          </a:xfrm>
          <a:prstGeom prst="rect">
            <a:avLst/>
          </a:prstGeom>
          <a:noFill/>
        </p:spPr>
        <p:txBody>
          <a:bodyPr wrap="square" rtlCol="0">
            <a:spAutoFit/>
          </a:bodyPr>
          <a:lstStyle/>
          <a:p>
            <a:pPr algn="ctr"/>
            <a:r>
              <a:rPr lang="en-US" sz="1200" dirty="0" smtClean="0"/>
              <a:t>Executive </a:t>
            </a:r>
          </a:p>
          <a:p>
            <a:pPr algn="ctr"/>
            <a:r>
              <a:rPr lang="en-US" sz="1200" dirty="0" smtClean="0"/>
              <a:t>Presentation (PowerPoint)</a:t>
            </a:r>
            <a:endParaRPr lang="en-US" sz="1200" dirty="0"/>
          </a:p>
        </p:txBody>
      </p:sp>
      <p:sp>
        <p:nvSpPr>
          <p:cNvPr id="17" name="TextBox 16"/>
          <p:cNvSpPr txBox="1"/>
          <p:nvPr/>
        </p:nvSpPr>
        <p:spPr>
          <a:xfrm>
            <a:off x="124180" y="5536934"/>
            <a:ext cx="2168088" cy="646331"/>
          </a:xfrm>
          <a:prstGeom prst="rect">
            <a:avLst/>
          </a:prstGeom>
          <a:noFill/>
        </p:spPr>
        <p:txBody>
          <a:bodyPr wrap="square" rtlCol="0">
            <a:spAutoFit/>
          </a:bodyPr>
          <a:lstStyle/>
          <a:p>
            <a:pPr algn="ctr"/>
            <a:r>
              <a:rPr lang="en-US" sz="1200" dirty="0" smtClean="0"/>
              <a:t>Service Desk </a:t>
            </a:r>
          </a:p>
          <a:p>
            <a:pPr algn="ctr"/>
            <a:r>
              <a:rPr lang="en-US" sz="1200" dirty="0" smtClean="0"/>
              <a:t>Consolidation Roadmap (Excel)</a:t>
            </a:r>
            <a:endParaRPr lang="en-US" sz="1200" dirty="0"/>
          </a:p>
        </p:txBody>
      </p:sp>
      <p:sp>
        <p:nvSpPr>
          <p:cNvPr id="19" name="TextBox 18"/>
          <p:cNvSpPr txBox="1"/>
          <p:nvPr/>
        </p:nvSpPr>
        <p:spPr>
          <a:xfrm>
            <a:off x="4213004" y="3237741"/>
            <a:ext cx="2657253" cy="461665"/>
          </a:xfrm>
          <a:prstGeom prst="rect">
            <a:avLst/>
          </a:prstGeom>
          <a:noFill/>
        </p:spPr>
        <p:txBody>
          <a:bodyPr wrap="square" rtlCol="0">
            <a:spAutoFit/>
          </a:bodyPr>
          <a:lstStyle/>
          <a:p>
            <a:pPr algn="ctr"/>
            <a:r>
              <a:rPr lang="en-US" sz="1200" dirty="0" smtClean="0"/>
              <a:t>Service Desk Scorecard Comparison Tool (Excel)</a:t>
            </a:r>
            <a:endParaRPr lang="en-US" sz="1200" dirty="0"/>
          </a:p>
        </p:txBody>
      </p:sp>
      <p:sp>
        <p:nvSpPr>
          <p:cNvPr id="3" name="Title 2"/>
          <p:cNvSpPr>
            <a:spLocks noGrp="1"/>
          </p:cNvSpPr>
          <p:nvPr>
            <p:ph type="title"/>
          </p:nvPr>
        </p:nvSpPr>
        <p:spPr>
          <a:noFill/>
        </p:spPr>
        <p:txBody>
          <a:bodyPr/>
          <a:lstStyle/>
          <a:p>
            <a:r>
              <a:rPr lang="en-US" dirty="0"/>
              <a:t>Info-Tech delivers: Use </a:t>
            </a:r>
            <a:r>
              <a:rPr lang="en-US" dirty="0" smtClean="0"/>
              <a:t>our tools and </a:t>
            </a:r>
            <a:r>
              <a:rPr lang="en-US" dirty="0"/>
              <a:t>templates to accelerate </a:t>
            </a:r>
            <a:r>
              <a:rPr lang="en-US" dirty="0" smtClean="0"/>
              <a:t>your project to </a:t>
            </a:r>
            <a:r>
              <a:rPr lang="en-US" dirty="0"/>
              <a:t>completion</a:t>
            </a:r>
            <a:endParaRPr lang="en-CA" dirty="0"/>
          </a:p>
        </p:txBody>
      </p:sp>
      <p:grpSp>
        <p:nvGrpSpPr>
          <p:cNvPr id="7" name="Group 6"/>
          <p:cNvGrpSpPr/>
          <p:nvPr/>
        </p:nvGrpSpPr>
        <p:grpSpPr>
          <a:xfrm>
            <a:off x="6284961" y="1338718"/>
            <a:ext cx="2916238" cy="2369647"/>
            <a:chOff x="2918239" y="1311411"/>
            <a:chExt cx="2916238" cy="2369647"/>
          </a:xfrm>
        </p:grpSpPr>
        <p:sp>
          <p:nvSpPr>
            <p:cNvPr id="6" name="TextBox 5"/>
            <p:cNvSpPr txBox="1"/>
            <p:nvPr/>
          </p:nvSpPr>
          <p:spPr>
            <a:xfrm>
              <a:off x="2918239" y="3219393"/>
              <a:ext cx="2916238" cy="461665"/>
            </a:xfrm>
            <a:prstGeom prst="rect">
              <a:avLst/>
            </a:prstGeom>
            <a:noFill/>
          </p:spPr>
          <p:txBody>
            <a:bodyPr wrap="square" rtlCol="0">
              <a:spAutoFit/>
            </a:bodyPr>
            <a:lstStyle/>
            <a:p>
              <a:pPr algn="ctr"/>
              <a:r>
                <a:rPr lang="en-US" sz="1200" dirty="0" smtClean="0"/>
                <a:t>Service </a:t>
              </a:r>
              <a:r>
                <a:rPr lang="en-US" sz="1200" dirty="0"/>
                <a:t>Desk </a:t>
              </a:r>
              <a:endParaRPr lang="en-US" sz="1200" dirty="0" smtClean="0"/>
            </a:p>
            <a:p>
              <a:pPr algn="ctr"/>
              <a:r>
                <a:rPr lang="en-US" sz="1200" dirty="0" smtClean="0"/>
                <a:t>Efficiency </a:t>
              </a:r>
              <a:r>
                <a:rPr lang="en-US" sz="1200" dirty="0"/>
                <a:t>Calculator (Excel)</a:t>
              </a:r>
            </a:p>
          </p:txBody>
        </p:sp>
        <p:pic>
          <p:nvPicPr>
            <p:cNvPr id="9" name="Picture 8"/>
            <p:cNvPicPr>
              <a:picLocks noChangeAspect="1"/>
            </p:cNvPicPr>
            <p:nvPr/>
          </p:nvPicPr>
          <p:blipFill>
            <a:blip r:embed="rId3"/>
            <a:stretch>
              <a:fillRect/>
            </a:stretch>
          </p:blipFill>
          <p:spPr>
            <a:xfrm>
              <a:off x="3259871" y="1311411"/>
              <a:ext cx="1478769" cy="8640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4353659" y="1557187"/>
              <a:ext cx="1119524" cy="1376019"/>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stretch>
              <a:fillRect/>
            </a:stretch>
          </p:blipFill>
          <p:spPr>
            <a:xfrm>
              <a:off x="3250161" y="2261315"/>
              <a:ext cx="1488265" cy="864000"/>
            </a:xfrm>
            <a:prstGeom prst="rect">
              <a:avLst/>
            </a:prstGeom>
            <a:effectLst>
              <a:outerShdw blurRad="50800" dist="38100" dir="2700000" algn="tl" rotWithShape="0">
                <a:prstClr val="black">
                  <a:alpha val="40000"/>
                </a:prstClr>
              </a:outerShdw>
            </a:effectLst>
          </p:spPr>
        </p:pic>
      </p:grpSp>
      <p:pic>
        <p:nvPicPr>
          <p:cNvPr id="12" name="Picture 11"/>
          <p:cNvPicPr>
            <a:picLocks noChangeAspect="1"/>
          </p:cNvPicPr>
          <p:nvPr/>
        </p:nvPicPr>
        <p:blipFill rotWithShape="1">
          <a:blip r:embed="rId6"/>
          <a:srcRect t="9320"/>
          <a:stretch/>
        </p:blipFill>
        <p:spPr>
          <a:xfrm>
            <a:off x="255781" y="4228945"/>
            <a:ext cx="1904886" cy="118785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281746" y="1423420"/>
            <a:ext cx="1881986" cy="1756975"/>
          </a:xfrm>
          <a:prstGeom prst="rect">
            <a:avLst/>
          </a:prstGeom>
          <a:ln>
            <a:solidFill>
              <a:schemeClr val="bg1">
                <a:lumMod val="75000"/>
              </a:schemeClr>
            </a:solidFill>
          </a:ln>
        </p:spPr>
      </p:pic>
      <p:sp>
        <p:nvSpPr>
          <p:cNvPr id="21" name="TextBox 20"/>
          <p:cNvSpPr txBox="1"/>
          <p:nvPr/>
        </p:nvSpPr>
        <p:spPr>
          <a:xfrm>
            <a:off x="2424305" y="5672135"/>
            <a:ext cx="2168088" cy="461665"/>
          </a:xfrm>
          <a:prstGeom prst="rect">
            <a:avLst/>
          </a:prstGeom>
          <a:noFill/>
        </p:spPr>
        <p:txBody>
          <a:bodyPr wrap="square" rtlCol="0">
            <a:spAutoFit/>
          </a:bodyPr>
          <a:lstStyle/>
          <a:p>
            <a:pPr algn="ctr"/>
            <a:r>
              <a:rPr lang="en-US" sz="1200" dirty="0" smtClean="0"/>
              <a:t>Service Desk Consolidation TCO Tool (Excel)</a:t>
            </a:r>
            <a:endParaRPr lang="en-US" sz="1200" dirty="0"/>
          </a:p>
        </p:txBody>
      </p:sp>
      <p:sp>
        <p:nvSpPr>
          <p:cNvPr id="23" name="TextBox 22"/>
          <p:cNvSpPr txBox="1"/>
          <p:nvPr/>
        </p:nvSpPr>
        <p:spPr>
          <a:xfrm>
            <a:off x="4616735" y="5721599"/>
            <a:ext cx="2168088" cy="461665"/>
          </a:xfrm>
          <a:prstGeom prst="rect">
            <a:avLst/>
          </a:prstGeom>
          <a:noFill/>
        </p:spPr>
        <p:txBody>
          <a:bodyPr wrap="square" rtlCol="0">
            <a:spAutoFit/>
          </a:bodyPr>
          <a:lstStyle/>
          <a:p>
            <a:pPr algn="ctr"/>
            <a:r>
              <a:rPr lang="en-US" sz="1200"/>
              <a:t>Communications </a:t>
            </a:r>
            <a:r>
              <a:rPr lang="en-US" sz="1200" dirty="0"/>
              <a:t>and</a:t>
            </a:r>
            <a:r>
              <a:rPr lang="en-US" sz="1200"/>
              <a:t> Training Plan </a:t>
            </a:r>
            <a:r>
              <a:rPr lang="en-US" sz="1200" dirty="0"/>
              <a:t>(Word)</a:t>
            </a:r>
          </a:p>
        </p:txBody>
      </p:sp>
      <p:sp>
        <p:nvSpPr>
          <p:cNvPr id="24" name="TextBox 23"/>
          <p:cNvSpPr txBox="1"/>
          <p:nvPr/>
        </p:nvSpPr>
        <p:spPr>
          <a:xfrm>
            <a:off x="6659036" y="5680895"/>
            <a:ext cx="2168088" cy="646331"/>
          </a:xfrm>
          <a:prstGeom prst="rect">
            <a:avLst/>
          </a:prstGeom>
          <a:noFill/>
        </p:spPr>
        <p:txBody>
          <a:bodyPr wrap="square" rtlCol="0">
            <a:spAutoFit/>
          </a:bodyPr>
          <a:lstStyle/>
          <a:p>
            <a:pPr algn="ctr"/>
            <a:r>
              <a:rPr lang="en-US" sz="1200"/>
              <a:t>Consolidation </a:t>
            </a:r>
            <a:r>
              <a:rPr lang="en-US" sz="1200" dirty="0"/>
              <a:t>News</a:t>
            </a:r>
            <a:r>
              <a:rPr lang="en-US" sz="1200"/>
              <a:t> Bulletin </a:t>
            </a:r>
            <a:r>
              <a:rPr lang="en-US" sz="1200" dirty="0"/>
              <a:t>&amp; FAQ </a:t>
            </a:r>
            <a:r>
              <a:rPr lang="en-US" sz="1200"/>
              <a:t>Template (</a:t>
            </a:r>
            <a:r>
              <a:rPr lang="en-US" sz="1200" smtClean="0"/>
              <a:t>PowerPoint)</a:t>
            </a:r>
            <a:endParaRPr lang="en-US" sz="1200" dirty="0"/>
          </a:p>
        </p:txBody>
      </p:sp>
      <p:pic>
        <p:nvPicPr>
          <p:cNvPr id="14" name="Picture 13"/>
          <p:cNvPicPr>
            <a:picLocks noChangeAspect="1"/>
          </p:cNvPicPr>
          <p:nvPr/>
        </p:nvPicPr>
        <p:blipFill>
          <a:blip r:embed="rId8"/>
          <a:stretch>
            <a:fillRect/>
          </a:stretch>
        </p:blipFill>
        <p:spPr>
          <a:xfrm>
            <a:off x="4609686" y="1416221"/>
            <a:ext cx="1852661" cy="933786"/>
          </a:xfrm>
          <a:prstGeom prst="rect">
            <a:avLst/>
          </a:prstGeom>
        </p:spPr>
      </p:pic>
      <p:pic>
        <p:nvPicPr>
          <p:cNvPr id="15" name="Picture 14"/>
          <p:cNvPicPr>
            <a:picLocks noChangeAspect="1"/>
          </p:cNvPicPr>
          <p:nvPr/>
        </p:nvPicPr>
        <p:blipFill>
          <a:blip r:embed="rId9"/>
          <a:stretch>
            <a:fillRect/>
          </a:stretch>
        </p:blipFill>
        <p:spPr>
          <a:xfrm>
            <a:off x="4607915" y="2337778"/>
            <a:ext cx="1854432" cy="823803"/>
          </a:xfrm>
          <a:prstGeom prst="rect">
            <a:avLst/>
          </a:prstGeom>
        </p:spPr>
      </p:pic>
      <p:pic>
        <p:nvPicPr>
          <p:cNvPr id="16" name="Picture 15"/>
          <p:cNvPicPr>
            <a:picLocks noChangeAspect="1"/>
          </p:cNvPicPr>
          <p:nvPr/>
        </p:nvPicPr>
        <p:blipFill>
          <a:blip r:embed="rId10"/>
          <a:stretch>
            <a:fillRect/>
          </a:stretch>
        </p:blipFill>
        <p:spPr>
          <a:xfrm>
            <a:off x="2445286" y="4228945"/>
            <a:ext cx="2126127" cy="1187858"/>
          </a:xfrm>
          <a:prstGeom prst="rect">
            <a:avLst/>
          </a:prstGeom>
          <a:ln>
            <a:solidFill>
              <a:schemeClr val="bg1">
                <a:lumMod val="75000"/>
              </a:schemeClr>
            </a:solidFill>
          </a:ln>
        </p:spPr>
      </p:pic>
      <p:pic>
        <p:nvPicPr>
          <p:cNvPr id="25" name="Picture 24"/>
          <p:cNvPicPr>
            <a:picLocks noChangeAspect="1"/>
          </p:cNvPicPr>
          <p:nvPr/>
        </p:nvPicPr>
        <p:blipFill rotWithShape="1">
          <a:blip r:embed="rId11"/>
          <a:srcRect b="9187"/>
          <a:stretch/>
        </p:blipFill>
        <p:spPr>
          <a:xfrm>
            <a:off x="5012762" y="4049315"/>
            <a:ext cx="1376034" cy="1625854"/>
          </a:xfrm>
          <a:prstGeom prst="rect">
            <a:avLst/>
          </a:prstGeom>
          <a:ln>
            <a:solidFill>
              <a:schemeClr val="bg1">
                <a:lumMod val="75000"/>
              </a:schemeClr>
            </a:solidFill>
          </a:ln>
        </p:spPr>
      </p:pic>
      <p:pic>
        <p:nvPicPr>
          <p:cNvPr id="26" name="Picture 25"/>
          <p:cNvPicPr>
            <a:picLocks noChangeAspect="1"/>
          </p:cNvPicPr>
          <p:nvPr/>
        </p:nvPicPr>
        <p:blipFill>
          <a:blip r:embed="rId12"/>
          <a:stretch>
            <a:fillRect/>
          </a:stretch>
        </p:blipFill>
        <p:spPr>
          <a:xfrm>
            <a:off x="7109872" y="4068881"/>
            <a:ext cx="1266415" cy="1630989"/>
          </a:xfrm>
          <a:prstGeom prst="rect">
            <a:avLst/>
          </a:prstGeom>
          <a:ln>
            <a:solidFill>
              <a:schemeClr val="bg1">
                <a:lumMod val="75000"/>
              </a:schemeClr>
            </a:solidFill>
          </a:ln>
        </p:spPr>
      </p:pic>
      <p:pic>
        <p:nvPicPr>
          <p:cNvPr id="4" name="Picture 17"/>
          <p:cNvPicPr>
            <a:picLocks noChangeAspect="1"/>
          </p:cNvPicPr>
          <p:nvPr/>
        </p:nvPicPr>
        <p:blipFill>
          <a:blip r:embed="rId13"/>
          <a:stretch>
            <a:fillRect/>
          </a:stretch>
        </p:blipFill>
        <p:spPr>
          <a:xfrm>
            <a:off x="2347952" y="1542179"/>
            <a:ext cx="2034276" cy="1523262"/>
          </a:xfrm>
          <a:prstGeom prst="rect">
            <a:avLst/>
          </a:prstGeom>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215332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51134" y="1959026"/>
            <a:ext cx="6589368" cy="3939540"/>
          </a:xfrm>
          <a:prstGeom prst="rect">
            <a:avLst/>
          </a:prstGeom>
        </p:spPr>
        <p:txBody>
          <a:bodyPr wrap="square" rtlCol="0">
            <a:spAutoFit/>
          </a:bodyPr>
          <a:lstStyle/>
          <a:p>
            <a:pPr>
              <a:spcBef>
                <a:spcPts val="300"/>
              </a:spcBef>
              <a:spcAft>
                <a:spcPts val="300"/>
              </a:spcAft>
            </a:pPr>
            <a:r>
              <a:rPr lang="en-CA" sz="1600" i="1" dirty="0" smtClean="0">
                <a:solidFill>
                  <a:schemeClr val="bg1"/>
                </a:solidFill>
                <a:latin typeface="+mj-lt"/>
              </a:rPr>
              <a:t>It’s tempting </a:t>
            </a:r>
            <a:r>
              <a:rPr lang="en-CA" sz="1600" i="1" dirty="0">
                <a:solidFill>
                  <a:schemeClr val="bg1"/>
                </a:solidFill>
                <a:latin typeface="+mj-lt"/>
              </a:rPr>
              <a:t>to focus </a:t>
            </a:r>
            <a:r>
              <a:rPr lang="en-CA" sz="1600" i="1" dirty="0" smtClean="0">
                <a:solidFill>
                  <a:schemeClr val="bg1"/>
                </a:solidFill>
                <a:latin typeface="+mj-lt"/>
              </a:rPr>
              <a:t>strategic planning </a:t>
            </a:r>
            <a:r>
              <a:rPr lang="en-CA" sz="1600" i="1" dirty="0">
                <a:solidFill>
                  <a:schemeClr val="bg1"/>
                </a:solidFill>
                <a:latin typeface="+mj-lt"/>
              </a:rPr>
              <a:t>on </a:t>
            </a:r>
            <a:r>
              <a:rPr lang="en-CA" sz="1600" i="1" dirty="0" smtClean="0">
                <a:solidFill>
                  <a:schemeClr val="bg1"/>
                </a:solidFill>
                <a:latin typeface="+mj-lt"/>
              </a:rPr>
              <a:t>the processes </a:t>
            </a:r>
            <a:r>
              <a:rPr lang="en-CA" sz="1600" i="1" dirty="0">
                <a:solidFill>
                  <a:schemeClr val="bg1"/>
                </a:solidFill>
                <a:latin typeface="+mj-lt"/>
              </a:rPr>
              <a:t>and </a:t>
            </a:r>
            <a:r>
              <a:rPr lang="en-CA" sz="1600" i="1" dirty="0" smtClean="0">
                <a:solidFill>
                  <a:schemeClr val="bg1"/>
                </a:solidFill>
                <a:latin typeface="+mj-lt"/>
              </a:rPr>
              <a:t>technology that will underpin the consolidated service desk. Consistent processes and a reliable tool will cement the consolidation, but they are not what will hold you back.</a:t>
            </a:r>
          </a:p>
          <a:p>
            <a:pPr>
              <a:spcBef>
                <a:spcPts val="300"/>
              </a:spcBef>
              <a:spcAft>
                <a:spcPts val="300"/>
              </a:spcAft>
            </a:pPr>
            <a:r>
              <a:rPr lang="en-CA" sz="1600" i="1" dirty="0" smtClean="0">
                <a:solidFill>
                  <a:schemeClr val="bg1"/>
                </a:solidFill>
                <a:latin typeface="+mj-lt"/>
              </a:rPr>
              <a:t>The </a:t>
            </a:r>
            <a:r>
              <a:rPr lang="en-CA" sz="1600" i="1" dirty="0">
                <a:solidFill>
                  <a:schemeClr val="bg1"/>
                </a:solidFill>
                <a:latin typeface="+mj-lt"/>
              </a:rPr>
              <a:t>most common barrier to </a:t>
            </a:r>
            <a:r>
              <a:rPr lang="en-CA" sz="1600" i="1" dirty="0" smtClean="0">
                <a:solidFill>
                  <a:schemeClr val="bg1"/>
                </a:solidFill>
                <a:latin typeface="+mj-lt"/>
              </a:rPr>
              <a:t>a successful consolidation </a:t>
            </a:r>
            <a:r>
              <a:rPr lang="en-CA" sz="1600" i="1" dirty="0">
                <a:solidFill>
                  <a:schemeClr val="bg1"/>
                </a:solidFill>
                <a:latin typeface="+mj-lt"/>
              </a:rPr>
              <a:t>is workforce resistance to change. </a:t>
            </a:r>
            <a:r>
              <a:rPr lang="en-CA" sz="1600" i="1" dirty="0" smtClean="0">
                <a:solidFill>
                  <a:schemeClr val="bg1"/>
                </a:solidFill>
                <a:latin typeface="+mj-lt"/>
              </a:rPr>
              <a:t>Cultural difference, perceived </a:t>
            </a:r>
            <a:r>
              <a:rPr lang="en-CA" sz="1600" i="1" dirty="0">
                <a:solidFill>
                  <a:schemeClr val="bg1"/>
                </a:solidFill>
                <a:latin typeface="+mj-lt"/>
              </a:rPr>
              <a:t>risks, </a:t>
            </a:r>
            <a:r>
              <a:rPr lang="en-CA" sz="1600" i="1" dirty="0" smtClean="0">
                <a:solidFill>
                  <a:schemeClr val="bg1"/>
                </a:solidFill>
                <a:latin typeface="+mj-lt"/>
              </a:rPr>
              <a:t>and organizational inertia can </a:t>
            </a:r>
            <a:r>
              <a:rPr lang="en-CA" sz="1600" i="1" dirty="0">
                <a:solidFill>
                  <a:schemeClr val="bg1"/>
                </a:solidFill>
                <a:latin typeface="+mj-lt"/>
              </a:rPr>
              <a:t>hinder </a:t>
            </a:r>
            <a:r>
              <a:rPr lang="en-CA" sz="1600" i="1" dirty="0" smtClean="0">
                <a:solidFill>
                  <a:schemeClr val="bg1"/>
                </a:solidFill>
                <a:latin typeface="+mj-lt"/>
              </a:rPr>
              <a:t>data gathering, deter collaboration, and impede </a:t>
            </a:r>
            <a:r>
              <a:rPr lang="en-CA" sz="1600" i="1" dirty="0">
                <a:solidFill>
                  <a:schemeClr val="bg1"/>
                </a:solidFill>
                <a:latin typeface="+mj-lt"/>
              </a:rPr>
              <a:t>progress from the start</a:t>
            </a:r>
            <a:r>
              <a:rPr lang="en-CA" sz="1600" i="1" dirty="0" smtClean="0">
                <a:solidFill>
                  <a:schemeClr val="bg1"/>
                </a:solidFill>
                <a:latin typeface="+mj-lt"/>
              </a:rPr>
              <a:t>.</a:t>
            </a:r>
          </a:p>
          <a:p>
            <a:pPr>
              <a:spcBef>
                <a:spcPts val="300"/>
              </a:spcBef>
              <a:spcAft>
                <a:spcPts val="300"/>
              </a:spcAft>
            </a:pPr>
            <a:r>
              <a:rPr lang="en-CA" sz="1600" i="1" dirty="0" smtClean="0">
                <a:solidFill>
                  <a:schemeClr val="bg1"/>
                </a:solidFill>
                <a:latin typeface="+mj-lt"/>
              </a:rPr>
              <a:t>Building a consolidated service </a:t>
            </a:r>
            <a:r>
              <a:rPr lang="en-CA" sz="1600" i="1" dirty="0">
                <a:solidFill>
                  <a:schemeClr val="bg1"/>
                </a:solidFill>
                <a:latin typeface="+mj-lt"/>
              </a:rPr>
              <a:t>desk </a:t>
            </a:r>
            <a:r>
              <a:rPr lang="en-CA" sz="1600" i="1" dirty="0" smtClean="0">
                <a:solidFill>
                  <a:schemeClr val="bg1"/>
                </a:solidFill>
                <a:latin typeface="+mj-lt"/>
              </a:rPr>
              <a:t>is first and foremost an </a:t>
            </a:r>
            <a:r>
              <a:rPr lang="en-CA" sz="1600" i="1" dirty="0">
                <a:solidFill>
                  <a:schemeClr val="bg1"/>
                </a:solidFill>
                <a:latin typeface="+mj-lt"/>
              </a:rPr>
              <a:t>exercise in organizational change. </a:t>
            </a:r>
            <a:r>
              <a:rPr lang="en-CA" sz="1600" i="1" dirty="0" smtClean="0">
                <a:solidFill>
                  <a:schemeClr val="bg1"/>
                </a:solidFill>
                <a:latin typeface="+mj-lt"/>
              </a:rPr>
              <a:t>Garner </a:t>
            </a:r>
            <a:r>
              <a:rPr lang="en-CA" sz="1600" i="1" dirty="0">
                <a:solidFill>
                  <a:schemeClr val="bg1"/>
                </a:solidFill>
                <a:latin typeface="+mj-lt"/>
              </a:rPr>
              <a:t>executive support for the project, </a:t>
            </a:r>
            <a:r>
              <a:rPr lang="en-CA" sz="1600" i="1" dirty="0" smtClean="0">
                <a:solidFill>
                  <a:schemeClr val="bg1"/>
                </a:solidFill>
                <a:latin typeface="+mj-lt"/>
              </a:rPr>
              <a:t>enlist a team of volunteers to lead the change, and communicate with key stakeholders early </a:t>
            </a:r>
            <a:r>
              <a:rPr lang="en-CA" sz="1600" i="1" dirty="0">
                <a:solidFill>
                  <a:schemeClr val="bg1"/>
                </a:solidFill>
                <a:latin typeface="+mj-lt"/>
              </a:rPr>
              <a:t>and </a:t>
            </a:r>
            <a:r>
              <a:rPr lang="en-CA" sz="1600" i="1" dirty="0" smtClean="0">
                <a:solidFill>
                  <a:schemeClr val="bg1"/>
                </a:solidFill>
                <a:latin typeface="+mj-lt"/>
              </a:rPr>
              <a:t>often. The key is to create a shared vision for the project and engage those who will be most affected.</a:t>
            </a:r>
            <a:r>
              <a:rPr lang="en-CA" sz="1600" i="1" dirty="0">
                <a:solidFill>
                  <a:schemeClr val="bg1"/>
                </a:solidFill>
                <a:latin typeface="+mj-lt"/>
              </a:rPr>
              <a:t/>
            </a:r>
            <a:br>
              <a:rPr lang="en-CA" sz="1600" i="1" dirty="0">
                <a:solidFill>
                  <a:schemeClr val="bg1"/>
                </a:solidFill>
                <a:latin typeface="+mj-lt"/>
              </a:rPr>
            </a:br>
            <a:r>
              <a:rPr lang="en-CA" sz="1600" b="1" i="1" dirty="0" smtClean="0">
                <a:solidFill>
                  <a:schemeClr val="bg1"/>
                </a:solidFill>
                <a:latin typeface="+mj-lt"/>
              </a:rPr>
              <a:t/>
            </a:r>
            <a:br>
              <a:rPr lang="en-CA" sz="1600" b="1" i="1" dirty="0" smtClean="0">
                <a:solidFill>
                  <a:schemeClr val="bg1"/>
                </a:solidFill>
                <a:latin typeface="+mj-lt"/>
              </a:rPr>
            </a:br>
            <a:endParaRPr lang="en-CA" sz="1600" b="1" i="1" dirty="0" smtClean="0">
              <a:solidFill>
                <a:schemeClr val="bg1"/>
              </a:solidFill>
              <a:latin typeface="+mj-lt"/>
            </a:endParaRPr>
          </a:p>
        </p:txBody>
      </p:sp>
      <p:sp>
        <p:nvSpPr>
          <p:cNvPr id="9" name="TextBox 8"/>
          <p:cNvSpPr txBox="1"/>
          <p:nvPr/>
        </p:nvSpPr>
        <p:spPr>
          <a:xfrm>
            <a:off x="3203042" y="5529234"/>
            <a:ext cx="4460917" cy="738664"/>
          </a:xfrm>
          <a:prstGeom prst="rect">
            <a:avLst/>
          </a:prstGeom>
        </p:spPr>
        <p:txBody>
          <a:bodyPr wrap="square" rtlCol="0">
            <a:spAutoFit/>
          </a:bodyPr>
          <a:lstStyle/>
          <a:p>
            <a:pPr algn="r"/>
            <a:r>
              <a:rPr lang="en-CA" sz="1400" b="1" i="1">
                <a:solidFill>
                  <a:schemeClr val="bg1"/>
                </a:solidFill>
              </a:rPr>
              <a:t>Sandi </a:t>
            </a:r>
            <a:r>
              <a:rPr lang="en-CA" sz="1400" b="1" i="1" smtClean="0">
                <a:solidFill>
                  <a:schemeClr val="bg1"/>
                </a:solidFill>
              </a:rPr>
              <a:t>Conrad</a:t>
            </a:r>
            <a:endParaRPr lang="en-CA" sz="1400" b="1" i="1" dirty="0">
              <a:solidFill>
                <a:schemeClr val="bg1"/>
              </a:solidFill>
            </a:endParaRPr>
          </a:p>
          <a:p>
            <a:pPr algn="r"/>
            <a:r>
              <a:rPr lang="en-CA" sz="1400" i="1">
                <a:solidFill>
                  <a:schemeClr val="bg1"/>
                </a:solidFill>
              </a:rPr>
              <a:t>Senior </a:t>
            </a:r>
            <a:r>
              <a:rPr lang="en-CA" sz="1400" i="1" smtClean="0">
                <a:solidFill>
                  <a:schemeClr val="bg1"/>
                </a:solidFill>
              </a:rPr>
              <a:t>Director, </a:t>
            </a:r>
            <a:r>
              <a:rPr lang="en-CA" sz="1400" i="1" dirty="0">
                <a:solidFill>
                  <a:schemeClr val="bg1"/>
                </a:solidFill>
              </a:rPr>
              <a:t>Infrastructure Practice</a:t>
            </a:r>
            <a:br>
              <a:rPr lang="en-CA" sz="1400" i="1" dirty="0">
                <a:solidFill>
                  <a:schemeClr val="bg1"/>
                </a:solidFill>
              </a:rPr>
            </a:br>
            <a:r>
              <a:rPr lang="en-CA" sz="1400" i="1" dirty="0">
                <a:solidFill>
                  <a:schemeClr val="bg1"/>
                </a:solidFill>
              </a:rPr>
              <a:t>Info-Tech Research Group</a:t>
            </a:r>
          </a:p>
        </p:txBody>
      </p:sp>
      <p:sp>
        <p:nvSpPr>
          <p:cNvPr id="10" name="TextBox 9"/>
          <p:cNvSpPr txBox="1"/>
          <p:nvPr/>
        </p:nvSpPr>
        <p:spPr>
          <a:xfrm>
            <a:off x="545852" y="1485086"/>
            <a:ext cx="7028293" cy="338554"/>
          </a:xfrm>
          <a:prstGeom prst="rect">
            <a:avLst/>
          </a:prstGeom>
        </p:spPr>
        <p:txBody>
          <a:bodyPr wrap="square" rtlCol="0">
            <a:spAutoFit/>
          </a:bodyPr>
          <a:lstStyle/>
          <a:p>
            <a:r>
              <a:rPr lang="en-CA" sz="1600" b="1" dirty="0" smtClean="0">
                <a:solidFill>
                  <a:schemeClr val="bg1"/>
                </a:solidFill>
              </a:rPr>
              <a:t>A successful service desk consolidation begins and ends with people.</a:t>
            </a:r>
            <a:endParaRPr lang="en-CA" sz="16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8"/>
          <p:cNvPicPr>
            <a:picLocks noChangeAspect="1"/>
          </p:cNvPicPr>
          <p:nvPr/>
        </p:nvPicPr>
        <p:blipFill>
          <a:blip r:embed="rId2"/>
          <a:stretch>
            <a:fillRect/>
          </a:stretch>
        </p:blipFill>
        <p:spPr>
          <a:xfrm>
            <a:off x="545852" y="1855124"/>
            <a:ext cx="693419" cy="501622"/>
          </a:xfrm>
          <a:prstGeom prst="rect">
            <a:avLst/>
          </a:prstGeom>
        </p:spPr>
      </p:pic>
      <p:pic>
        <p:nvPicPr>
          <p:cNvPr id="15" name="Picture 109"/>
          <p:cNvPicPr>
            <a:picLocks noChangeAspect="1"/>
          </p:cNvPicPr>
          <p:nvPr/>
        </p:nvPicPr>
        <p:blipFill>
          <a:blip r:embed="rId3"/>
          <a:stretch>
            <a:fillRect/>
          </a:stretch>
        </p:blipFill>
        <p:spPr>
          <a:xfrm>
            <a:off x="7663959" y="5023811"/>
            <a:ext cx="674751" cy="615711"/>
          </a:xfrm>
          <a:prstGeom prst="rect">
            <a:avLst/>
          </a:prstGeom>
        </p:spPr>
      </p:pic>
    </p:spTree>
    <p:extLst>
      <p:ext uri="{BB962C8B-B14F-4D97-AF65-F5344CB8AC3E}">
        <p14:creationId xmlns:p14="http://schemas.microsoft.com/office/powerpoint/2010/main" val="227367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Measured value for Guided Implementations (GIs)</a:t>
            </a:r>
          </a:p>
        </p:txBody>
      </p:sp>
      <p:sp>
        <p:nvSpPr>
          <p:cNvPr id="16" name="Text Placeholder 7"/>
          <p:cNvSpPr txBox="1">
            <a:spLocks/>
          </p:cNvSpPr>
          <p:nvPr/>
        </p:nvSpPr>
        <p:spPr bwMode="auto">
          <a:xfrm>
            <a:off x="257176" y="1232756"/>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1" fontAlgn="base" hangingPunct="1">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1" fontAlgn="base" hangingPunct="1">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1" fontAlgn="base" hangingPunct="1">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ysClr val="windowText" lastClr="000000"/>
              </a:buClr>
              <a:defRPr/>
            </a:pPr>
            <a:r>
              <a:rPr lang="en-US" dirty="0" smtClean="0">
                <a:solidFill>
                  <a:srgbClr val="333333"/>
                </a:solidFill>
              </a:rPr>
              <a:t>Engaging in GIs doesn’t just offer valuable project advice, it also results in significant cost savings. </a:t>
            </a:r>
            <a:endParaRPr lang="en-US" dirty="0">
              <a:solidFill>
                <a:srgbClr val="333333"/>
              </a:solidFill>
            </a:endParaRPr>
          </a:p>
        </p:txBody>
      </p:sp>
      <p:graphicFrame>
        <p:nvGraphicFramePr>
          <p:cNvPr id="17" name="Table 1"/>
          <p:cNvGraphicFramePr>
            <a:graphicFrameLocks noGrp="1"/>
          </p:cNvGraphicFramePr>
          <p:nvPr>
            <p:extLst>
              <p:ext uri="{D42A27DB-BD31-4B8C-83A1-F6EECF244321}">
                <p14:modId xmlns:p14="http://schemas.microsoft.com/office/powerpoint/2010/main" val="1699733602"/>
              </p:ext>
            </p:extLst>
          </p:nvPr>
        </p:nvGraphicFramePr>
        <p:xfrm>
          <a:off x="318928" y="1950721"/>
          <a:ext cx="8558372" cy="3138232"/>
        </p:xfrm>
        <a:graphic>
          <a:graphicData uri="http://schemas.openxmlformats.org/drawingml/2006/table">
            <a:tbl>
              <a:tblPr firstRow="1" firstCol="1" bandRow="1"/>
              <a:tblGrid>
                <a:gridCol w="2090164"/>
                <a:gridCol w="6468208"/>
              </a:tblGrid>
              <a:tr h="25539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bg1"/>
                          </a:solidFill>
                          <a:effectLst/>
                        </a:rPr>
                        <a:t>GI</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a:solidFill>
                            <a:schemeClr val="bg1"/>
                          </a:solidFill>
                          <a:effectLst/>
                        </a:rPr>
                        <a:t>Measured Value</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ea typeface="+mn-ea"/>
                          <a:cs typeface="+mn-cs"/>
                        </a:rPr>
                        <a:t>Phase</a:t>
                      </a:r>
                      <a:r>
                        <a:rPr lang="en-CA" sz="1200" baseline="0" dirty="0" smtClean="0">
                          <a:solidFill>
                            <a:schemeClr val="tx1"/>
                          </a:solidFill>
                          <a:effectLst/>
                          <a:latin typeface="+mn-lt"/>
                          <a:ea typeface="+mn-ea"/>
                          <a:cs typeface="+mn-cs"/>
                        </a:rPr>
                        <a:t> 1:</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200" b="0" kern="1200" dirty="0" smtClean="0">
                          <a:solidFill>
                            <a:schemeClr val="tx1"/>
                          </a:solidFill>
                          <a:effectLst/>
                          <a:latin typeface="Arial"/>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methodology to engage stakeholders, develop a project vision, and assess your current state. </a:t>
                      </a:r>
                    </a:p>
                    <a:p>
                      <a:pPr marL="171450" marR="0" indent="-171450" algn="l">
                        <a:spcBef>
                          <a:spcPts val="0"/>
                        </a:spcBef>
                        <a:spcAft>
                          <a:spcPts val="0"/>
                        </a:spcAft>
                        <a:buFont typeface="Arial" panose="020B0604020202020204" pitchFamily="34" charset="0"/>
                        <a:buChar char="•"/>
                      </a:pPr>
                      <a:r>
                        <a:rPr lang="en-CA" sz="1200" b="0" baseline="0" dirty="0" smtClean="0">
                          <a:solidFill>
                            <a:schemeClr val="tx1"/>
                          </a:solidFill>
                          <a:effectLst/>
                          <a:latin typeface="+mn-lt"/>
                          <a:ea typeface="Calibri" panose="020F0502020204030204" pitchFamily="34" charset="0"/>
                          <a:cs typeface="Arial" panose="020B0604020202020204" pitchFamily="34" charset="0"/>
                        </a:rPr>
                        <a:t>For example, 2 FTEs * 10 days * $80,000/year = </a:t>
                      </a:r>
                      <a:r>
                        <a:rPr lang="en-CA" sz="1200" b="1" baseline="0" dirty="0" smtClean="0">
                          <a:solidFill>
                            <a:schemeClr val="tx1"/>
                          </a:solidFill>
                          <a:effectLst/>
                          <a:latin typeface="+mn-lt"/>
                          <a:ea typeface="Calibri" panose="020F0502020204030204" pitchFamily="34" charset="0"/>
                          <a:cs typeface="Arial" panose="020B0604020202020204" pitchFamily="34" charset="0"/>
                        </a:rPr>
                        <a:t>$6,200</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rPr>
                        <a:t>Phase 2:</a:t>
                      </a:r>
                      <a:endParaRPr lang="en-CA" sz="12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200" b="0" kern="1200" dirty="0" smtClean="0">
                          <a:solidFill>
                            <a:schemeClr val="tx1"/>
                          </a:solidFill>
                          <a:effectLst/>
                          <a:latin typeface="Arial"/>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tools and templates to design the consolidated service desk and evaluate cost and logistics.</a:t>
                      </a:r>
                    </a:p>
                    <a:p>
                      <a:pPr marL="171450" marR="0" indent="-171450" algn="l">
                        <a:spcBef>
                          <a:spcPts val="0"/>
                        </a:spcBef>
                        <a:spcAft>
                          <a:spcPts val="0"/>
                        </a:spcAft>
                        <a:buFont typeface="Arial" panose="020B0604020202020204" pitchFamily="34" charset="0"/>
                        <a:buChar char="•"/>
                      </a:pP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For example, 2 FTEs * 5 days * $80,000/year = </a:t>
                      </a:r>
                      <a:r>
                        <a:rPr lang="en-CA" sz="1200" b="1" kern="1200" baseline="0" dirty="0" smtClean="0">
                          <a:solidFill>
                            <a:schemeClr val="tx1"/>
                          </a:solidFill>
                          <a:effectLst/>
                          <a:latin typeface="Arial"/>
                          <a:ea typeface="Calibri" panose="020F0502020204030204" pitchFamily="34" charset="0"/>
                          <a:cs typeface="Arial" panose="020B0604020202020204" pitchFamily="34" charset="0"/>
                        </a:rPr>
                        <a:t>$3,100</a:t>
                      </a:r>
                      <a:endParaRPr lang="en-CA" sz="1200" b="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rPr>
                        <a:t>Phase 3:</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200" b="0" kern="1200" dirty="0" smtClean="0">
                          <a:solidFill>
                            <a:schemeClr val="tx1"/>
                          </a:solidFill>
                          <a:effectLst/>
                          <a:latin typeface="Arial"/>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following Info-Tech’s tools and methodology to build a project roadmap and communications plan. </a:t>
                      </a:r>
                    </a:p>
                    <a:p>
                      <a:pPr marL="171450" marR="0" indent="-171450" algn="l">
                        <a:spcBef>
                          <a:spcPts val="0"/>
                        </a:spcBef>
                        <a:spcAft>
                          <a:spcPts val="0"/>
                        </a:spcAft>
                        <a:buFont typeface="Arial" panose="020B0604020202020204" pitchFamily="34" charset="0"/>
                        <a:buChar char="•"/>
                      </a:pP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For example, 1 FTE * 5 days * $80,000/year = </a:t>
                      </a:r>
                      <a:r>
                        <a:rPr lang="en-CA" sz="1200" b="1" kern="1200" baseline="0" dirty="0" smtClean="0">
                          <a:solidFill>
                            <a:schemeClr val="tx1"/>
                          </a:solidFill>
                          <a:effectLst/>
                          <a:latin typeface="Arial"/>
                          <a:ea typeface="Calibri" panose="020F0502020204030204" pitchFamily="34" charset="0"/>
                          <a:cs typeface="Arial" panose="020B0604020202020204" pitchFamily="34" charset="0"/>
                        </a:rPr>
                        <a:t>$1,500</a:t>
                      </a:r>
                      <a:endParaRPr lang="en-CA" sz="120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3988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ea typeface="Calibri" panose="020F0502020204030204" pitchFamily="34" charset="0"/>
                          <a:cs typeface="Times New Roman" panose="02020603050405020304" pitchFamily="18" charset="0"/>
                        </a:rPr>
                        <a:t>Total savings</a:t>
                      </a:r>
                      <a:endParaRPr lang="en-CA" sz="12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CA" sz="1200" b="1" baseline="0" dirty="0" smtClean="0">
                          <a:solidFill>
                            <a:schemeClr val="tx1"/>
                          </a:solidFill>
                          <a:effectLst/>
                          <a:latin typeface="+mn-lt"/>
                          <a:ea typeface="Calibri" panose="020F0502020204030204" pitchFamily="34" charset="0"/>
                          <a:cs typeface="Times New Roman" panose="02020603050405020304" pitchFamily="18" charset="0"/>
                        </a:rPr>
                        <a:t>$10,800</a:t>
                      </a:r>
                    </a:p>
                  </a:txBody>
                  <a:tcPr marL="59839" marR="59839"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bl>
          </a:graphicData>
        </a:graphic>
      </p:graphicFrame>
    </p:spTree>
    <p:extLst>
      <p:ext uri="{BB962C8B-B14F-4D97-AF65-F5344CB8AC3E}">
        <p14:creationId xmlns:p14="http://schemas.microsoft.com/office/powerpoint/2010/main" val="32379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Workshop overview </a:t>
            </a:r>
            <a:endParaRPr lang="en-CA"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954417919"/>
              </p:ext>
            </p:extLst>
          </p:nvPr>
        </p:nvGraphicFramePr>
        <p:xfrm>
          <a:off x="259110" y="1519719"/>
          <a:ext cx="8625781" cy="4957575"/>
        </p:xfrm>
        <a:graphic>
          <a:graphicData uri="http://schemas.openxmlformats.org/drawingml/2006/table">
            <a:tbl>
              <a:tblPr firstRow="1" bandRow="1">
                <a:tableStyleId>{5C22544A-7EE6-4342-B048-85BDC9FD1C3A}</a:tableStyleId>
              </a:tblPr>
              <a:tblGrid>
                <a:gridCol w="325131"/>
                <a:gridCol w="1660130"/>
                <a:gridCol w="1660130"/>
                <a:gridCol w="1660130"/>
                <a:gridCol w="1660130"/>
                <a:gridCol w="1660130"/>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Pre-Workshop</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2700108">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spcAft>
                          <a:spcPts val="1200"/>
                        </a:spcAft>
                      </a:pPr>
                      <a:r>
                        <a:rPr lang="en-CA" sz="1000" b="1" dirty="0" smtClean="0">
                          <a:solidFill>
                            <a:schemeClr val="tx1"/>
                          </a:solidFill>
                        </a:rPr>
                        <a:t>Module 0: </a:t>
                      </a:r>
                      <a:r>
                        <a:rPr lang="en-CA" sz="1000" b="0" dirty="0" smtClean="0">
                          <a:solidFill>
                            <a:schemeClr val="tx1"/>
                          </a:solidFill>
                        </a:rPr>
                        <a:t>Gather relevant data</a:t>
                      </a:r>
                    </a:p>
                    <a:p>
                      <a:pPr marL="216000" indent="-457200">
                        <a:spcAft>
                          <a:spcPts val="0"/>
                        </a:spcAft>
                      </a:pPr>
                      <a:r>
                        <a:rPr lang="en-CA" sz="1000" b="1" dirty="0" smtClean="0">
                          <a:solidFill>
                            <a:schemeClr val="tx1"/>
                          </a:solidFill>
                        </a:rPr>
                        <a:t>0.1 </a:t>
                      </a:r>
                      <a:r>
                        <a:rPr lang="en-CA" sz="1000" b="0" dirty="0" smtClean="0">
                          <a:solidFill>
                            <a:schemeClr val="tx1"/>
                          </a:solidFill>
                        </a:rPr>
                        <a:t>Conduct CIO Business Vision Survey</a:t>
                      </a:r>
                    </a:p>
                    <a:p>
                      <a:pPr marL="216000" indent="-457200">
                        <a:spcAft>
                          <a:spcPts val="0"/>
                        </a:spcAft>
                      </a:pPr>
                      <a:r>
                        <a:rPr lang="en-CA" sz="1000" b="1" dirty="0" smtClean="0">
                          <a:solidFill>
                            <a:schemeClr val="tx1"/>
                          </a:solidFill>
                        </a:rPr>
                        <a:t>0.2 </a:t>
                      </a:r>
                      <a:r>
                        <a:rPr lang="en-CA" sz="1000" b="0" dirty="0" smtClean="0">
                          <a:solidFill>
                            <a:schemeClr val="tx1"/>
                          </a:solidFill>
                        </a:rPr>
                        <a:t>Conduct End-User Satisfaction Survey</a:t>
                      </a:r>
                    </a:p>
                    <a:p>
                      <a:pPr marL="216000" indent="-457200">
                        <a:spcAft>
                          <a:spcPts val="0"/>
                        </a:spcAft>
                      </a:pPr>
                      <a:r>
                        <a:rPr lang="en-CA" sz="1000" b="1" dirty="0" smtClean="0">
                          <a:solidFill>
                            <a:schemeClr val="tx1"/>
                          </a:solidFill>
                        </a:rPr>
                        <a:t>0.3 </a:t>
                      </a:r>
                      <a:r>
                        <a:rPr lang="en-CA" sz="1000" b="0" dirty="0" smtClean="0">
                          <a:solidFill>
                            <a:schemeClr val="tx1"/>
                          </a:solidFill>
                        </a:rPr>
                        <a:t>Measure Agent</a:t>
                      </a:r>
                      <a:r>
                        <a:rPr lang="en-CA" sz="1000" b="0" baseline="0" dirty="0" smtClean="0">
                          <a:solidFill>
                            <a:schemeClr val="tx1"/>
                          </a:solidFill>
                        </a:rPr>
                        <a:t> Satisfaction</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t>Module</a:t>
                      </a:r>
                      <a:r>
                        <a:rPr lang="en-CA" sz="1000" b="1" baseline="0" dirty="0" smtClean="0"/>
                        <a:t> 1</a:t>
                      </a:r>
                      <a:r>
                        <a:rPr lang="en-CA" sz="1000" b="1" dirty="0" smtClean="0"/>
                        <a:t>: </a:t>
                      </a:r>
                      <a:r>
                        <a:rPr lang="en-CA" sz="1000" dirty="0" smtClean="0"/>
                        <a:t>Engage stakeholders to develop a vision for the service desk</a:t>
                      </a:r>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1.1</a:t>
                      </a:r>
                      <a:r>
                        <a:rPr lang="en-CA" sz="1000" b="0" dirty="0" smtClean="0">
                          <a:solidFill>
                            <a:schemeClr val="tx1"/>
                          </a:solidFill>
                        </a:rPr>
                        <a:t> Identify</a:t>
                      </a:r>
                      <a:r>
                        <a:rPr lang="en-CA" sz="1000" b="0" baseline="0" dirty="0" smtClean="0">
                          <a:solidFill>
                            <a:schemeClr val="tx1"/>
                          </a:solidFill>
                        </a:rPr>
                        <a:t> key stakeholders and develop an engagement plan</a:t>
                      </a:r>
                    </a:p>
                    <a:p>
                      <a:pPr marL="216000" indent="-457200">
                        <a:spcAft>
                          <a:spcPts val="0"/>
                        </a:spcAft>
                      </a:pPr>
                      <a:r>
                        <a:rPr lang="en-CA" sz="1000" b="1" dirty="0" smtClean="0">
                          <a:solidFill>
                            <a:schemeClr val="tx1"/>
                          </a:solidFill>
                        </a:rPr>
                        <a:t>1.2</a:t>
                      </a:r>
                      <a:r>
                        <a:rPr lang="en-CA" sz="1000" b="0" dirty="0" smtClean="0">
                          <a:solidFill>
                            <a:schemeClr val="tx1"/>
                          </a:solidFill>
                        </a:rPr>
                        <a:t> Brainstorm</a:t>
                      </a:r>
                      <a:r>
                        <a:rPr lang="en-CA" sz="1000" b="0" baseline="0" dirty="0" smtClean="0">
                          <a:solidFill>
                            <a:schemeClr val="tx1"/>
                          </a:solidFill>
                        </a:rPr>
                        <a:t> desired service desk attributes</a:t>
                      </a:r>
                      <a:endParaRPr lang="en-CA" sz="1000" b="0" dirty="0" smtClean="0">
                        <a:solidFill>
                          <a:schemeClr val="tx1"/>
                        </a:solidFill>
                      </a:endParaRPr>
                    </a:p>
                    <a:p>
                      <a:pPr marL="216000" indent="-457200">
                        <a:spcAft>
                          <a:spcPts val="0"/>
                        </a:spcAft>
                      </a:pPr>
                      <a:r>
                        <a:rPr lang="en-CA" sz="1000" b="1" dirty="0" smtClean="0">
                          <a:solidFill>
                            <a:schemeClr val="tx1"/>
                          </a:solidFill>
                        </a:rPr>
                        <a:t>1.3</a:t>
                      </a:r>
                      <a:r>
                        <a:rPr lang="en-CA" sz="1000" b="0" dirty="0" smtClean="0">
                          <a:solidFill>
                            <a:schemeClr val="tx1"/>
                          </a:solidFill>
                        </a:rPr>
                        <a:t> Conduct an executive visioning session to craft a vision for the consolidated service desk</a:t>
                      </a:r>
                    </a:p>
                    <a:p>
                      <a:pPr marL="216000" indent="-457200">
                        <a:spcAft>
                          <a:spcPts val="0"/>
                        </a:spcAft>
                      </a:pPr>
                      <a:r>
                        <a:rPr lang="en-CA" sz="1000" b="1" dirty="0" smtClean="0">
                          <a:solidFill>
                            <a:schemeClr val="tx1"/>
                          </a:solidFill>
                        </a:rPr>
                        <a:t>1.4</a:t>
                      </a:r>
                      <a:r>
                        <a:rPr lang="en-CA" sz="1000" b="0" dirty="0" smtClean="0">
                          <a:solidFill>
                            <a:schemeClr val="tx1"/>
                          </a:solidFill>
                        </a:rPr>
                        <a:t> Define project goals, principles, and KPIs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buFont typeface="Arial" panose="020B0604020202020204" pitchFamily="34" charset="0"/>
                        <a:buNone/>
                      </a:pPr>
                      <a:r>
                        <a:rPr lang="en-CA" sz="1000" b="1" dirty="0" smtClean="0"/>
                        <a:t>Module 2</a:t>
                      </a:r>
                      <a:r>
                        <a:rPr lang="en-CA" sz="1000" b="1" baseline="0" dirty="0" smtClean="0"/>
                        <a:t>: </a:t>
                      </a:r>
                      <a:r>
                        <a:rPr lang="en-CA" sz="1000" baseline="0" dirty="0" smtClean="0"/>
                        <a:t>Conduct a full assessment of each service desk</a:t>
                      </a:r>
                      <a:endParaRPr lang="en-CA" sz="1000" dirty="0" smtClean="0"/>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2.1 </a:t>
                      </a:r>
                      <a:r>
                        <a:rPr lang="en-CA" sz="1000" b="0" dirty="0" smtClean="0">
                          <a:solidFill>
                            <a:schemeClr val="tx1"/>
                          </a:solidFill>
                        </a:rPr>
                        <a:t>Review the results of diagnostic</a:t>
                      </a:r>
                      <a:r>
                        <a:rPr lang="en-CA" sz="1000" b="0" baseline="0" dirty="0" smtClean="0">
                          <a:solidFill>
                            <a:schemeClr val="tx1"/>
                          </a:solidFill>
                        </a:rPr>
                        <a:t> programs</a:t>
                      </a:r>
                      <a:endParaRPr lang="en-CA" sz="1000" b="0" dirty="0" smtClean="0">
                        <a:solidFill>
                          <a:schemeClr val="tx1"/>
                        </a:solidFill>
                      </a:endParaRPr>
                    </a:p>
                    <a:p>
                      <a:pPr marL="216000" indent="-457200">
                        <a:spcAft>
                          <a:spcPts val="0"/>
                        </a:spcAft>
                      </a:pPr>
                      <a:r>
                        <a:rPr lang="en-CA" sz="1000" b="1" dirty="0" smtClean="0">
                          <a:solidFill>
                            <a:schemeClr val="tx1"/>
                          </a:solidFill>
                        </a:rPr>
                        <a:t>2.2 </a:t>
                      </a:r>
                      <a:r>
                        <a:rPr lang="en-CA" sz="1000" b="0" dirty="0" smtClean="0">
                          <a:solidFill>
                            <a:schemeClr val="tx1"/>
                          </a:solidFill>
                        </a:rPr>
                        <a:t>Map</a:t>
                      </a:r>
                      <a:r>
                        <a:rPr lang="en-CA" sz="1000" b="0" baseline="0" dirty="0" smtClean="0">
                          <a:solidFill>
                            <a:schemeClr val="tx1"/>
                          </a:solidFill>
                        </a:rPr>
                        <a:t> organizational structure and roles for each service desk</a:t>
                      </a:r>
                      <a:endParaRPr lang="en-CA" sz="1000" b="0" dirty="0" smtClean="0">
                        <a:solidFill>
                          <a:schemeClr val="tx1"/>
                        </a:solidFill>
                      </a:endParaRPr>
                    </a:p>
                    <a:p>
                      <a:pPr marL="216000" indent="-457200">
                        <a:spcAft>
                          <a:spcPts val="0"/>
                        </a:spcAft>
                      </a:pPr>
                      <a:r>
                        <a:rPr lang="en-CA" sz="1000" b="1" dirty="0" smtClean="0">
                          <a:solidFill>
                            <a:schemeClr val="tx1"/>
                          </a:solidFill>
                        </a:rPr>
                        <a:t>2.3</a:t>
                      </a:r>
                      <a:r>
                        <a:rPr lang="en-CA" sz="1000" b="0" dirty="0" smtClean="0">
                          <a:solidFill>
                            <a:schemeClr val="tx1"/>
                          </a:solidFill>
                        </a:rPr>
                        <a:t> Assess overall maturity</a:t>
                      </a:r>
                      <a:r>
                        <a:rPr lang="en-CA" sz="1000" b="0" baseline="0" dirty="0" smtClean="0">
                          <a:solidFill>
                            <a:schemeClr val="tx1"/>
                          </a:solidFill>
                        </a:rPr>
                        <a:t> and environment of each service desk</a:t>
                      </a:r>
                      <a:endParaRPr lang="en-CA" sz="1000" b="0" dirty="0" smtClean="0">
                        <a:solidFill>
                          <a:schemeClr val="tx1"/>
                        </a:solidFill>
                      </a:endParaRPr>
                    </a:p>
                    <a:p>
                      <a:pPr marL="216000" indent="-457200">
                        <a:spcAft>
                          <a:spcPts val="0"/>
                        </a:spcAft>
                      </a:pPr>
                      <a:r>
                        <a:rPr lang="en-CA" sz="1000" b="1" dirty="0" smtClean="0">
                          <a:solidFill>
                            <a:schemeClr val="tx1"/>
                          </a:solidFill>
                        </a:rPr>
                        <a:t>2.4</a:t>
                      </a:r>
                      <a:r>
                        <a:rPr lang="en-CA" sz="1000" b="0" dirty="0" smtClean="0">
                          <a:solidFill>
                            <a:schemeClr val="tx1"/>
                          </a:solidFill>
                        </a:rPr>
                        <a:t> Assess current information system environment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Design target consolidated service desk</a:t>
                      </a:r>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3.1 </a:t>
                      </a:r>
                      <a:r>
                        <a:rPr lang="en-CA" sz="1000" b="0" dirty="0" smtClean="0">
                          <a:solidFill>
                            <a:schemeClr val="tx1"/>
                          </a:solidFill>
                        </a:rPr>
                        <a:t>Identify requirements for target consolidated service desk</a:t>
                      </a:r>
                    </a:p>
                    <a:p>
                      <a:pPr marL="216000" indent="-457200">
                        <a:spcAft>
                          <a:spcPts val="0"/>
                        </a:spcAft>
                      </a:pPr>
                      <a:r>
                        <a:rPr lang="en-CA" sz="1000" b="1" dirty="0" smtClean="0">
                          <a:solidFill>
                            <a:schemeClr val="tx1"/>
                          </a:solidFill>
                        </a:rPr>
                        <a:t>3.2</a:t>
                      </a:r>
                      <a:r>
                        <a:rPr lang="en-CA" sz="1000" b="0" dirty="0" smtClean="0">
                          <a:solidFill>
                            <a:schemeClr val="tx1"/>
                          </a:solidFill>
                        </a:rPr>
                        <a:t> Build requirements</a:t>
                      </a:r>
                      <a:r>
                        <a:rPr lang="en-CA" sz="1000" b="0" baseline="0" dirty="0" smtClean="0">
                          <a:solidFill>
                            <a:schemeClr val="tx1"/>
                          </a:solidFill>
                        </a:rPr>
                        <a:t> document and shortlist for ITSM tool</a:t>
                      </a:r>
                      <a:endParaRPr lang="en-CA" sz="1000" b="0" dirty="0" smtClean="0">
                        <a:solidFill>
                          <a:schemeClr val="tx1"/>
                        </a:solidFill>
                      </a:endParaRPr>
                    </a:p>
                    <a:p>
                      <a:pPr marL="216000" indent="-457200">
                        <a:spcAft>
                          <a:spcPts val="0"/>
                        </a:spcAft>
                      </a:pPr>
                      <a:r>
                        <a:rPr lang="en-CA" sz="1000" b="1" dirty="0" smtClean="0">
                          <a:solidFill>
                            <a:schemeClr val="tx1"/>
                          </a:solidFill>
                        </a:rPr>
                        <a:t>3.3</a:t>
                      </a:r>
                      <a:r>
                        <a:rPr lang="en-CA" sz="1000" b="0" dirty="0" smtClean="0">
                          <a:solidFill>
                            <a:schemeClr val="tx1"/>
                          </a:solidFill>
                        </a:rPr>
                        <a:t> Use the scorecard comparison tool to assess the gap between existing service desks and target state</a:t>
                      </a:r>
                    </a:p>
                    <a:p>
                      <a:pPr marL="216000" indent="-457200">
                        <a:spcAft>
                          <a:spcPts val="0"/>
                        </a:spcAft>
                      </a:pPr>
                      <a:r>
                        <a:rPr lang="en-CA" sz="1000" b="1" dirty="0" smtClean="0">
                          <a:solidFill>
                            <a:schemeClr val="tx1"/>
                          </a:solidFill>
                        </a:rPr>
                        <a:t>3.4 </a:t>
                      </a:r>
                      <a:r>
                        <a:rPr lang="en-CA" sz="1000" b="0" baseline="0" dirty="0" smtClean="0">
                          <a:solidFill>
                            <a:schemeClr val="tx1"/>
                          </a:solidFill>
                        </a:rPr>
                        <a:t>Document standardized processes for new service desk</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t>Module</a:t>
                      </a:r>
                      <a:r>
                        <a:rPr lang="en-CA" sz="1000" b="1" baseline="0" dirty="0" smtClean="0"/>
                        <a:t> 4</a:t>
                      </a:r>
                      <a:r>
                        <a:rPr lang="en-CA" sz="1000" b="1" dirty="0" smtClean="0"/>
                        <a:t>:</a:t>
                      </a:r>
                    </a:p>
                    <a:p>
                      <a:pPr marL="0" indent="0">
                        <a:buFont typeface="Arial" panose="020B0604020202020204" pitchFamily="34" charset="0"/>
                        <a:buNone/>
                      </a:pPr>
                      <a:r>
                        <a:rPr lang="en-CA" sz="1000" dirty="0" smtClean="0"/>
                        <a:t>Plan for</a:t>
                      </a:r>
                      <a:r>
                        <a:rPr lang="en-CA" sz="1000" baseline="0" dirty="0" smtClean="0"/>
                        <a:t> the transition</a:t>
                      </a:r>
                      <a:endParaRPr lang="en-CA" sz="1000" dirty="0" smtClean="0"/>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4.1 </a:t>
                      </a:r>
                      <a:r>
                        <a:rPr lang="en-CA" sz="1000" b="0" dirty="0" smtClean="0">
                          <a:solidFill>
                            <a:schemeClr val="tx1"/>
                          </a:solidFill>
                        </a:rPr>
                        <a:t>Plan the logistics of the transition </a:t>
                      </a:r>
                    </a:p>
                    <a:p>
                      <a:pPr marL="216000" indent="-457200">
                        <a:spcAft>
                          <a:spcPts val="0"/>
                        </a:spcAft>
                      </a:pPr>
                      <a:r>
                        <a:rPr lang="en-CA" sz="1000" b="1" dirty="0" smtClean="0">
                          <a:solidFill>
                            <a:schemeClr val="tx1"/>
                          </a:solidFill>
                        </a:rPr>
                        <a:t>4.2</a:t>
                      </a:r>
                      <a:r>
                        <a:rPr lang="en-CA" sz="1000" b="0" dirty="0" smtClean="0">
                          <a:solidFill>
                            <a:schemeClr val="tx1"/>
                          </a:solidFill>
                        </a:rPr>
                        <a:t> Assess the cost and</a:t>
                      </a:r>
                      <a:r>
                        <a:rPr lang="en-CA" sz="1000" b="0" baseline="0" dirty="0" smtClean="0">
                          <a:solidFill>
                            <a:schemeClr val="tx1"/>
                          </a:solidFill>
                        </a:rPr>
                        <a:t> savings of consolidation to refine business case</a:t>
                      </a:r>
                    </a:p>
                    <a:p>
                      <a:pPr marL="216000" indent="-457200">
                        <a:spcAft>
                          <a:spcPts val="0"/>
                        </a:spcAft>
                      </a:pPr>
                      <a:r>
                        <a:rPr lang="en-CA" sz="1000" b="1" dirty="0" smtClean="0">
                          <a:solidFill>
                            <a:schemeClr val="tx1"/>
                          </a:solidFill>
                        </a:rPr>
                        <a:t>4.3</a:t>
                      </a:r>
                      <a:r>
                        <a:rPr lang="en-CA" sz="1000" b="0" dirty="0" smtClean="0">
                          <a:solidFill>
                            <a:schemeClr val="tx1"/>
                          </a:solidFill>
                        </a:rPr>
                        <a:t> Identify</a:t>
                      </a:r>
                      <a:r>
                        <a:rPr lang="en-CA" sz="1000" b="0" baseline="0" dirty="0" smtClean="0">
                          <a:solidFill>
                            <a:schemeClr val="tx1"/>
                          </a:solidFill>
                        </a:rPr>
                        <a:t> initiatives and d</a:t>
                      </a:r>
                      <a:r>
                        <a:rPr lang="en-CA" sz="1000" b="0" dirty="0" smtClean="0">
                          <a:solidFill>
                            <a:schemeClr val="tx1"/>
                          </a:solidFill>
                        </a:rPr>
                        <a:t>evelop a project roadmap</a:t>
                      </a:r>
                    </a:p>
                    <a:p>
                      <a:pPr marL="216000" indent="-457200">
                        <a:spcAft>
                          <a:spcPts val="0"/>
                        </a:spcAft>
                      </a:pPr>
                      <a:r>
                        <a:rPr lang="en-CA" sz="1000" b="1" dirty="0" smtClean="0">
                          <a:solidFill>
                            <a:schemeClr val="tx1"/>
                          </a:solidFill>
                        </a:rPr>
                        <a:t>4.4</a:t>
                      </a:r>
                      <a:r>
                        <a:rPr lang="en-CA" sz="1000" b="0" dirty="0" smtClean="0">
                          <a:solidFill>
                            <a:schemeClr val="tx1"/>
                          </a:solidFill>
                        </a:rPr>
                        <a:t> Plan communications</a:t>
                      </a:r>
                      <a:r>
                        <a:rPr lang="en-CA" sz="1000" b="0" baseline="0" dirty="0" smtClean="0">
                          <a:solidFill>
                            <a:schemeClr val="tx1"/>
                          </a:solidFill>
                        </a:rPr>
                        <a:t> for each stakeholder group</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530144">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smtClean="0">
                          <a:solidFill>
                            <a:schemeClr val="tx1"/>
                          </a:solidFill>
                        </a:rPr>
                        <a:t>CIO Business Vision Survey Diagnostic Results</a:t>
                      </a:r>
                    </a:p>
                    <a:p>
                      <a:pPr marL="228600" indent="-228600">
                        <a:spcAft>
                          <a:spcPts val="0"/>
                        </a:spcAft>
                        <a:buClrTx/>
                        <a:buFont typeface="+mj-lt"/>
                        <a:buAutoNum type="arabicPeriod"/>
                      </a:pPr>
                      <a:r>
                        <a:rPr lang="en-CA" sz="1000" b="0" i="0" baseline="0" dirty="0" smtClean="0">
                          <a:solidFill>
                            <a:schemeClr val="tx1"/>
                          </a:solidFill>
                        </a:rPr>
                        <a:t>End-User Satisfaction Survey Diagnostic Results</a:t>
                      </a:r>
                    </a:p>
                    <a:p>
                      <a:pPr marL="228600" indent="-228600">
                        <a:spcAft>
                          <a:spcPts val="0"/>
                        </a:spcAft>
                        <a:buClrTx/>
                        <a:buFont typeface="+mj-lt"/>
                        <a:buAutoNum type="arabicPeriod"/>
                      </a:pPr>
                      <a:endParaRPr lang="en-CA" sz="1000" b="0" i="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smtClean="0">
                          <a:solidFill>
                            <a:schemeClr val="tx1"/>
                          </a:solidFill>
                        </a:rPr>
                        <a:t>Stakeholder Engagement Workbook</a:t>
                      </a:r>
                    </a:p>
                    <a:p>
                      <a:pPr marL="144000" indent="-144000">
                        <a:spcAft>
                          <a:spcPts val="0"/>
                        </a:spcAft>
                        <a:buClrTx/>
                        <a:buFont typeface="+mj-lt"/>
                        <a:buAutoNum type="arabicPeriod"/>
                      </a:pPr>
                      <a:r>
                        <a:rPr lang="en-CA" sz="1000" b="0" baseline="0" dirty="0" smtClean="0">
                          <a:solidFill>
                            <a:schemeClr val="tx1"/>
                          </a:solidFill>
                        </a:rPr>
                        <a:t>Executive Presentation</a:t>
                      </a:r>
                    </a:p>
                    <a:p>
                      <a:pPr marL="144000" indent="-144000">
                        <a:spcAft>
                          <a:spcPts val="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Consolidate Service Desk Assessment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smtClean="0">
                          <a:solidFill>
                            <a:schemeClr val="tx1"/>
                          </a:solidFill>
                        </a:rPr>
                        <a:t>Consolidate Service Desk Scorecard Tool</a:t>
                      </a:r>
                    </a:p>
                    <a:p>
                      <a:pPr marL="144000" indent="-144000">
                        <a:spcAft>
                          <a:spcPts val="0"/>
                        </a:spcAft>
                        <a:buClrTx/>
                        <a:buFont typeface="+mj-lt"/>
                        <a:buAutoNum type="arabicPeriod"/>
                      </a:pPr>
                      <a:r>
                        <a:rPr lang="en-CA" sz="1000" dirty="0" smtClean="0">
                          <a:solidFill>
                            <a:schemeClr val="tx1"/>
                          </a:solidFill>
                          <a:ea typeface="Calibri" panose="020F0502020204030204" pitchFamily="34" charset="0"/>
                          <a:cs typeface="ArialMT"/>
                        </a:rPr>
                        <a:t>Consolidated Service Desk SOP</a:t>
                      </a: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Consolidation TCO Tool</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smtClean="0">
                          <a:solidFill>
                            <a:schemeClr val="tx1"/>
                          </a:solidFill>
                        </a:rPr>
                        <a:t>Executive Presentation</a:t>
                      </a:r>
                    </a:p>
                    <a:p>
                      <a:pPr marL="144000" indent="-144000">
                        <a:spcAft>
                          <a:spcPts val="0"/>
                        </a:spcAft>
                        <a:buClrTx/>
                        <a:buFont typeface="+mj-lt"/>
                        <a:buAutoNum type="arabicPeriod"/>
                      </a:pPr>
                      <a:r>
                        <a:rPr lang="en-CA" sz="1000" b="0" baseline="0" dirty="0" smtClean="0">
                          <a:solidFill>
                            <a:schemeClr val="tx1"/>
                          </a:solidFill>
                        </a:rPr>
                        <a:t>Consolidation Roadmap</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dirty="0" smtClean="0">
                          <a:solidFill>
                            <a:schemeClr val="tx1"/>
                          </a:solidFill>
                        </a:rPr>
                        <a:t>Communications Plan</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smtClean="0">
                          <a:solidFill>
                            <a:schemeClr val="tx1"/>
                          </a:solidFill>
                        </a:rPr>
                        <a:t>News Bulletin &amp; FAQ Template</a:t>
                      </a:r>
                    </a:p>
                    <a:p>
                      <a:pPr marL="144000" indent="-144000">
                        <a:spcAft>
                          <a:spcPts val="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3547102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p:spPr>
        <p:txBody>
          <a:bodyPr/>
          <a:lstStyle/>
          <a:p>
            <a:pPr marL="0" indent="0">
              <a:buNone/>
            </a:pPr>
            <a:r>
              <a:rPr lang="en-US" dirty="0" smtClean="0"/>
              <a:t>Phase 1 Insight</a:t>
            </a:r>
            <a:endParaRPr lang="en-US" dirty="0"/>
          </a:p>
        </p:txBody>
      </p:sp>
      <p:sp>
        <p:nvSpPr>
          <p:cNvPr id="7" name="Title 6"/>
          <p:cNvSpPr>
            <a:spLocks noGrp="1"/>
          </p:cNvSpPr>
          <p:nvPr>
            <p:ph type="title"/>
          </p:nvPr>
        </p:nvSpPr>
        <p:spPr/>
        <p:txBody>
          <a:bodyPr/>
          <a:lstStyle/>
          <a:p>
            <a:r>
              <a:rPr lang="en-US" dirty="0" smtClean="0"/>
              <a:t>Insight breakdown</a:t>
            </a:r>
            <a:endParaRPr lang="en-US" dirty="0"/>
          </a:p>
        </p:txBody>
      </p:sp>
      <p:sp>
        <p:nvSpPr>
          <p:cNvPr id="6" name="Text Placeholder 5"/>
          <p:cNvSpPr>
            <a:spLocks noGrp="1"/>
          </p:cNvSpPr>
          <p:nvPr>
            <p:ph type="body" sz="quarter" idx="14"/>
          </p:nvPr>
        </p:nvSpPr>
        <p:spPr>
          <a:xfrm>
            <a:off x="266219" y="3325404"/>
            <a:ext cx="4908481" cy="1384300"/>
          </a:xfrm>
        </p:spPr>
        <p:txBody>
          <a:bodyPr/>
          <a:lstStyle/>
          <a:p>
            <a:pPr marL="0" indent="0">
              <a:buNone/>
            </a:pPr>
            <a:r>
              <a:rPr lang="en-US" b="1" dirty="0"/>
              <a:t>Select the target state that is right for your organization. </a:t>
            </a:r>
            <a:r>
              <a:rPr lang="en-US" dirty="0"/>
              <a:t>Don’t feel </a:t>
            </a:r>
            <a:r>
              <a:rPr lang="en-US"/>
              <a:t>pressured </a:t>
            </a:r>
            <a:r>
              <a:rPr lang="en-US" dirty="0"/>
              <a:t>to</a:t>
            </a:r>
            <a:r>
              <a:rPr lang="en-US"/>
              <a:t> move </a:t>
            </a:r>
            <a:r>
              <a:rPr lang="en-US" dirty="0"/>
              <a:t>to a complete consolidation with a single point of contact if it wouldn’t be compatible with your organization’s needs and abilities, or if it wouldn’t be adopted by your end users. Design an appropriate level of standardization and centralization for the service desk and reinforce and improve processes moving forward.</a:t>
            </a:r>
          </a:p>
        </p:txBody>
      </p:sp>
      <p:sp>
        <p:nvSpPr>
          <p:cNvPr id="8" name="Text Placeholder 7"/>
          <p:cNvSpPr>
            <a:spLocks noGrp="1"/>
          </p:cNvSpPr>
          <p:nvPr>
            <p:ph type="body" sz="quarter" idx="15"/>
          </p:nvPr>
        </p:nvSpPr>
        <p:spPr>
          <a:xfrm>
            <a:off x="257174" y="5028260"/>
            <a:ext cx="4845190" cy="1377523"/>
          </a:xfrm>
        </p:spPr>
        <p:txBody>
          <a:bodyPr/>
          <a:lstStyle/>
          <a:p>
            <a:pPr marL="0" indent="0">
              <a:buNone/>
            </a:pPr>
            <a:r>
              <a:rPr lang="en-US" b="1" dirty="0"/>
              <a:t>Getting people on board </a:t>
            </a:r>
            <a:r>
              <a:rPr lang="en-US" b="1"/>
              <a:t>is </a:t>
            </a:r>
            <a:r>
              <a:rPr lang="en-US" b="1" smtClean="0"/>
              <a:t>key </a:t>
            </a:r>
            <a:r>
              <a:rPr lang="en-US" b="1" dirty="0"/>
              <a:t>to the success of the consolidation</a:t>
            </a:r>
            <a:r>
              <a:rPr lang="en-US" dirty="0"/>
              <a:t>, and a communication plan is essential to do so. Develop targeted messaging for each stakeholder group, keeping in mind that your end users are just as critical to success as your staff. Know your audience, communicate to them often and openly, and ensure that every communication has a purpose</a:t>
            </a:r>
            <a:r>
              <a:rPr lang="en-US" dirty="0" smtClean="0"/>
              <a:t>.</a:t>
            </a:r>
            <a:endParaRPr lang="en-US" dirty="0"/>
          </a:p>
        </p:txBody>
      </p:sp>
      <p:sp>
        <p:nvSpPr>
          <p:cNvPr id="9" name="Text Placeholder 8"/>
          <p:cNvSpPr>
            <a:spLocks noGrp="1"/>
          </p:cNvSpPr>
          <p:nvPr>
            <p:ph type="body" sz="quarter" idx="13"/>
          </p:nvPr>
        </p:nvSpPr>
        <p:spPr>
          <a:xfrm>
            <a:off x="266220" y="1588623"/>
            <a:ext cx="4978110" cy="1384300"/>
          </a:xfrm>
        </p:spPr>
        <p:txBody>
          <a:bodyPr/>
          <a:lstStyle/>
          <a:p>
            <a:pPr marL="0" indent="0">
              <a:buNone/>
            </a:pPr>
            <a:r>
              <a:rPr lang="en-US" b="1" dirty="0">
                <a:latin typeface="Arial" panose="020B0604020202020204" pitchFamily="34" charset="0"/>
                <a:ea typeface="Times New Roman" panose="02020603050405020304" pitchFamily="18" charset="0"/>
                <a:cs typeface="Times New Roman" panose="02020603050405020304" pitchFamily="18" charset="0"/>
              </a:rPr>
              <a:t>Don’t get bogged down in the details. </a:t>
            </a:r>
            <a:r>
              <a:rPr lang="en-CA" dirty="0"/>
              <a:t>A detailed current state assessment is a necessary first step for a consolidation project, but determining the right level of detail to include in the evaluation can be challenging. Gather enough data to establish a baseline and make an informed decision about how to consolidate, but don’t waste time collecting and evaluating unnecessary information that will only distract and slow down the project, losing management interest and buy-in</a:t>
            </a:r>
            <a:r>
              <a:rPr lang="en-CA" dirty="0" smtClean="0"/>
              <a:t>.</a:t>
            </a:r>
            <a:endParaRPr lang="en-CA" dirty="0"/>
          </a:p>
        </p:txBody>
      </p:sp>
      <p:sp>
        <p:nvSpPr>
          <p:cNvPr id="10" name="Rectangle 9"/>
          <p:cNvSpPr/>
          <p:nvPr/>
        </p:nvSpPr>
        <p:spPr>
          <a:xfrm>
            <a:off x="7053367" y="1575093"/>
            <a:ext cx="1798502" cy="1200329"/>
          </a:xfrm>
          <a:prstGeom prst="rect">
            <a:avLst/>
          </a:prstGeom>
        </p:spPr>
        <p:txBody>
          <a:bodyPr wrap="square">
            <a:spAutoFit/>
          </a:bodyPr>
          <a:lstStyle/>
          <a:p>
            <a:r>
              <a:rPr lang="en-CA" sz="1200" dirty="0"/>
              <a:t>Leverage </a:t>
            </a:r>
            <a:r>
              <a:rPr lang="en-CA" sz="1200"/>
              <a:t>the </a:t>
            </a:r>
            <a:r>
              <a:rPr lang="en-US" sz="1200" i="1" dirty="0">
                <a:solidFill>
                  <a:srgbClr val="0070C0"/>
                </a:solidFill>
                <a:hlinkClick r:id="rId3"/>
              </a:rPr>
              <a:t>Consolidate</a:t>
            </a:r>
            <a:r>
              <a:rPr lang="en-US" sz="1200" i="1">
                <a:solidFill>
                  <a:srgbClr val="0070C0"/>
                </a:solidFill>
                <a:hlinkClick r:id="rId3"/>
              </a:rPr>
              <a:t> Service </a:t>
            </a:r>
            <a:r>
              <a:rPr lang="en-US" sz="1200" i="1" dirty="0">
                <a:solidFill>
                  <a:srgbClr val="0070C0"/>
                </a:solidFill>
                <a:hlinkClick r:id="rId3"/>
              </a:rPr>
              <a:t>Desk Assessment Tool</a:t>
            </a:r>
            <a:r>
              <a:rPr lang="en-US" sz="1200" dirty="0">
                <a:solidFill>
                  <a:srgbClr val="0070C0"/>
                </a:solidFill>
              </a:rPr>
              <a:t> </a:t>
            </a:r>
            <a:r>
              <a:rPr lang="en-US" sz="1200" dirty="0"/>
              <a:t>to gather the data you need to evaluate your existing service desks.</a:t>
            </a:r>
          </a:p>
        </p:txBody>
      </p:sp>
      <p:sp>
        <p:nvSpPr>
          <p:cNvPr id="11" name="TextBox 10"/>
          <p:cNvSpPr txBox="1"/>
          <p:nvPr/>
        </p:nvSpPr>
        <p:spPr>
          <a:xfrm>
            <a:off x="6216827" y="1236050"/>
            <a:ext cx="1662545" cy="307777"/>
          </a:xfrm>
          <a:prstGeom prst="rect">
            <a:avLst/>
          </a:prstGeom>
        </p:spPr>
        <p:txBody>
          <a:bodyPr wrap="square" rtlCol="0">
            <a:spAutoFit/>
          </a:bodyPr>
          <a:lstStyle/>
          <a:p>
            <a:pPr algn="r"/>
            <a:r>
              <a:rPr lang="en-CA" sz="1400" b="1" dirty="0" smtClean="0">
                <a:solidFill>
                  <a:schemeClr val="bg1"/>
                </a:solidFill>
              </a:rPr>
              <a:t>How we can help</a:t>
            </a:r>
          </a:p>
        </p:txBody>
      </p:sp>
      <p:sp>
        <p:nvSpPr>
          <p:cNvPr id="13" name="Text Placeholder 1"/>
          <p:cNvSpPr txBox="1">
            <a:spLocks/>
          </p:cNvSpPr>
          <p:nvPr/>
        </p:nvSpPr>
        <p:spPr bwMode="auto">
          <a:xfrm>
            <a:off x="266219" y="2959153"/>
            <a:ext cx="8611080" cy="32004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400" b="1" kern="1200" dirty="0" smtClean="0">
                <a:solidFill>
                  <a:schemeClr val="l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lt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lt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CA" dirty="0" smtClean="0"/>
              <a:t>Phase 2 Insight</a:t>
            </a:r>
            <a:endParaRPr lang="en-CA" dirty="0"/>
          </a:p>
        </p:txBody>
      </p:sp>
      <p:sp>
        <p:nvSpPr>
          <p:cNvPr id="14" name="TextBox 13"/>
          <p:cNvSpPr txBox="1"/>
          <p:nvPr/>
        </p:nvSpPr>
        <p:spPr>
          <a:xfrm>
            <a:off x="6216827" y="2947309"/>
            <a:ext cx="1662545" cy="307777"/>
          </a:xfrm>
          <a:prstGeom prst="rect">
            <a:avLst/>
          </a:prstGeom>
        </p:spPr>
        <p:txBody>
          <a:bodyPr wrap="square" rtlCol="0">
            <a:spAutoFit/>
          </a:bodyPr>
          <a:lstStyle/>
          <a:p>
            <a:pPr algn="r"/>
            <a:r>
              <a:rPr lang="en-CA" sz="1400" b="1" dirty="0" smtClean="0">
                <a:solidFill>
                  <a:schemeClr val="bg1"/>
                </a:solidFill>
              </a:rPr>
              <a:t>How we can help</a:t>
            </a:r>
          </a:p>
        </p:txBody>
      </p:sp>
      <p:sp>
        <p:nvSpPr>
          <p:cNvPr id="16" name="Text Placeholder 1"/>
          <p:cNvSpPr txBox="1">
            <a:spLocks/>
          </p:cNvSpPr>
          <p:nvPr/>
        </p:nvSpPr>
        <p:spPr bwMode="auto">
          <a:xfrm>
            <a:off x="259650" y="4680094"/>
            <a:ext cx="8611080" cy="32004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cap="flat" cmpd="sng" algn="ctr">
            <a:no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lang="en-US" sz="1400" b="1" kern="1200" dirty="0" smtClean="0">
                <a:solidFill>
                  <a:schemeClr val="l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lt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lt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CA" dirty="0" smtClean="0"/>
              <a:t>Phase 3 Insight</a:t>
            </a:r>
            <a:endParaRPr lang="en-CA" dirty="0"/>
          </a:p>
        </p:txBody>
      </p:sp>
      <p:sp>
        <p:nvSpPr>
          <p:cNvPr id="17" name="TextBox 16"/>
          <p:cNvSpPr txBox="1"/>
          <p:nvPr/>
        </p:nvSpPr>
        <p:spPr>
          <a:xfrm>
            <a:off x="6216826" y="4682513"/>
            <a:ext cx="1662545" cy="307777"/>
          </a:xfrm>
          <a:prstGeom prst="rect">
            <a:avLst/>
          </a:prstGeom>
        </p:spPr>
        <p:txBody>
          <a:bodyPr wrap="square" rtlCol="0">
            <a:spAutoFit/>
          </a:bodyPr>
          <a:lstStyle/>
          <a:p>
            <a:pPr algn="r"/>
            <a:r>
              <a:rPr lang="en-CA" sz="1400" b="1" dirty="0" smtClean="0">
                <a:solidFill>
                  <a:schemeClr val="bg1"/>
                </a:solidFill>
              </a:rPr>
              <a:t>How we can help</a:t>
            </a:r>
          </a:p>
        </p:txBody>
      </p:sp>
      <p:sp>
        <p:nvSpPr>
          <p:cNvPr id="18" name="Rectangle 17"/>
          <p:cNvSpPr/>
          <p:nvPr/>
        </p:nvSpPr>
        <p:spPr>
          <a:xfrm>
            <a:off x="7053367" y="3266930"/>
            <a:ext cx="1818854" cy="1384995"/>
          </a:xfrm>
          <a:prstGeom prst="rect">
            <a:avLst/>
          </a:prstGeom>
        </p:spPr>
        <p:txBody>
          <a:bodyPr wrap="square">
            <a:spAutoFit/>
          </a:bodyPr>
          <a:lstStyle/>
          <a:p>
            <a:r>
              <a:rPr lang="en-US" sz="1200" dirty="0"/>
              <a:t>Leverage the </a:t>
            </a:r>
            <a:r>
              <a:rPr lang="en-CA" sz="1200" i="1" dirty="0">
                <a:hlinkClick r:id="rId4"/>
              </a:rPr>
              <a:t>Consolidate Service Desk </a:t>
            </a:r>
            <a:r>
              <a:rPr lang="en-CA" sz="1200" i="1" dirty="0" smtClean="0">
                <a:hlinkClick r:id="rId4"/>
              </a:rPr>
              <a:t>Scorecard Tool</a:t>
            </a:r>
            <a:r>
              <a:rPr lang="en-CA" sz="1200" i="1" dirty="0" smtClean="0"/>
              <a:t> </a:t>
            </a:r>
            <a:r>
              <a:rPr lang="en-US" sz="1200" dirty="0" smtClean="0"/>
              <a:t>to </a:t>
            </a:r>
            <a:r>
              <a:rPr lang="en-US" sz="1200" dirty="0"/>
              <a:t>analyze the gap between your existing processes and your target state.</a:t>
            </a:r>
          </a:p>
        </p:txBody>
      </p:sp>
      <p:pic>
        <p:nvPicPr>
          <p:cNvPr id="19" name="Picture 18"/>
          <p:cNvPicPr>
            <a:picLocks noChangeAspect="1"/>
          </p:cNvPicPr>
          <p:nvPr/>
        </p:nvPicPr>
        <p:blipFill>
          <a:blip r:embed="rId5"/>
          <a:stretch>
            <a:fillRect/>
          </a:stretch>
        </p:blipFill>
        <p:spPr>
          <a:xfrm>
            <a:off x="5630581" y="1646984"/>
            <a:ext cx="1310486" cy="1223437"/>
          </a:xfrm>
          <a:prstGeom prst="rect">
            <a:avLst/>
          </a:prstGeom>
          <a:ln>
            <a:solidFill>
              <a:schemeClr val="bg1">
                <a:lumMod val="75000"/>
              </a:schemeClr>
            </a:solidFill>
          </a:ln>
        </p:spPr>
      </p:pic>
      <p:pic>
        <p:nvPicPr>
          <p:cNvPr id="20" name="Picture 19"/>
          <p:cNvPicPr>
            <a:picLocks noChangeAspect="1"/>
          </p:cNvPicPr>
          <p:nvPr/>
        </p:nvPicPr>
        <p:blipFill>
          <a:blip r:embed="rId6"/>
          <a:stretch>
            <a:fillRect/>
          </a:stretch>
        </p:blipFill>
        <p:spPr>
          <a:xfrm>
            <a:off x="5579901" y="3307298"/>
            <a:ext cx="1468197" cy="740007"/>
          </a:xfrm>
          <a:prstGeom prst="rect">
            <a:avLst/>
          </a:prstGeom>
        </p:spPr>
      </p:pic>
      <p:pic>
        <p:nvPicPr>
          <p:cNvPr id="21" name="Picture 20"/>
          <p:cNvPicPr>
            <a:picLocks noChangeAspect="1"/>
          </p:cNvPicPr>
          <p:nvPr/>
        </p:nvPicPr>
        <p:blipFill>
          <a:blip r:embed="rId7"/>
          <a:stretch>
            <a:fillRect/>
          </a:stretch>
        </p:blipFill>
        <p:spPr>
          <a:xfrm>
            <a:off x="5579901" y="3956718"/>
            <a:ext cx="1478544" cy="656821"/>
          </a:xfrm>
          <a:prstGeom prst="rect">
            <a:avLst/>
          </a:prstGeom>
        </p:spPr>
      </p:pic>
      <p:pic>
        <p:nvPicPr>
          <p:cNvPr id="22" name="Picture 21"/>
          <p:cNvPicPr>
            <a:picLocks noChangeAspect="1"/>
          </p:cNvPicPr>
          <p:nvPr/>
        </p:nvPicPr>
        <p:blipFill rotWithShape="1">
          <a:blip r:embed="rId8"/>
          <a:srcRect b="9187"/>
          <a:stretch/>
        </p:blipFill>
        <p:spPr>
          <a:xfrm>
            <a:off x="5184100" y="5093607"/>
            <a:ext cx="959212" cy="1133358"/>
          </a:xfrm>
          <a:prstGeom prst="rect">
            <a:avLst/>
          </a:prstGeom>
          <a:ln>
            <a:solidFill>
              <a:schemeClr val="bg1">
                <a:lumMod val="75000"/>
              </a:schemeClr>
            </a:solidFill>
          </a:ln>
        </p:spPr>
      </p:pic>
      <p:pic>
        <p:nvPicPr>
          <p:cNvPr id="23" name="Picture 22"/>
          <p:cNvPicPr>
            <a:picLocks noChangeAspect="1"/>
          </p:cNvPicPr>
          <p:nvPr/>
        </p:nvPicPr>
        <p:blipFill>
          <a:blip r:embed="rId9"/>
          <a:stretch>
            <a:fillRect/>
          </a:stretch>
        </p:blipFill>
        <p:spPr>
          <a:xfrm>
            <a:off x="6143312" y="5094969"/>
            <a:ext cx="888376" cy="1144120"/>
          </a:xfrm>
          <a:prstGeom prst="rect">
            <a:avLst/>
          </a:prstGeom>
          <a:ln>
            <a:solidFill>
              <a:schemeClr val="bg1">
                <a:lumMod val="75000"/>
              </a:schemeClr>
            </a:solidFill>
          </a:ln>
        </p:spPr>
      </p:pic>
      <p:sp>
        <p:nvSpPr>
          <p:cNvPr id="24" name="Rectangle 23"/>
          <p:cNvSpPr/>
          <p:nvPr/>
        </p:nvSpPr>
        <p:spPr>
          <a:xfrm>
            <a:off x="7053367" y="5066864"/>
            <a:ext cx="1798502" cy="1200329"/>
          </a:xfrm>
          <a:prstGeom prst="rect">
            <a:avLst/>
          </a:prstGeom>
        </p:spPr>
        <p:txBody>
          <a:bodyPr wrap="square">
            <a:spAutoFit/>
          </a:bodyPr>
          <a:lstStyle/>
          <a:p>
            <a:r>
              <a:rPr lang="en-US" sz="1200" dirty="0"/>
              <a:t>Leverage the </a:t>
            </a:r>
            <a:r>
              <a:rPr lang="en-US" sz="1200" i="1" dirty="0">
                <a:solidFill>
                  <a:srgbClr val="0070C0"/>
                </a:solidFill>
                <a:hlinkClick r:id="rId10"/>
              </a:rPr>
              <a:t>Communications Plan</a:t>
            </a:r>
            <a:r>
              <a:rPr lang="en-US" sz="1200" i="1" dirty="0">
                <a:solidFill>
                  <a:srgbClr val="0070C0"/>
                </a:solidFill>
              </a:rPr>
              <a:t> </a:t>
            </a:r>
            <a:r>
              <a:rPr lang="en-US" sz="1200" dirty="0"/>
              <a:t>and </a:t>
            </a:r>
            <a:r>
              <a:rPr lang="en-CA" sz="1200" i="1" dirty="0" smtClean="0">
                <a:solidFill>
                  <a:srgbClr val="0070C0"/>
                </a:solidFill>
                <a:hlinkClick r:id="rId11"/>
              </a:rPr>
              <a:t>Consolidation News Bulletin &amp; FAQ Template</a:t>
            </a:r>
            <a:r>
              <a:rPr lang="en-US" sz="1200" dirty="0" smtClean="0"/>
              <a:t> </a:t>
            </a:r>
            <a:r>
              <a:rPr lang="en-US" sz="1200" dirty="0"/>
              <a:t>to plan your communications.</a:t>
            </a:r>
          </a:p>
        </p:txBody>
      </p:sp>
    </p:spTree>
    <p:extLst>
      <p:ext uri="{BB962C8B-B14F-4D97-AF65-F5344CB8AC3E}">
        <p14:creationId xmlns:p14="http://schemas.microsoft.com/office/powerpoint/2010/main" val="59773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51520" y="1607231"/>
            <a:ext cx="4041648" cy="2519292"/>
          </a:xfrm>
        </p:spPr>
        <p:txBody>
          <a:bodyPr/>
          <a:lstStyle/>
          <a:p>
            <a:pPr lvl="0">
              <a:spcBef>
                <a:spcPts val="600"/>
              </a:spcBef>
              <a:spcAft>
                <a:spcPts val="600"/>
              </a:spcAft>
            </a:pPr>
            <a:r>
              <a:rPr lang="en-US" dirty="0" smtClean="0"/>
              <a:t>CIOs </a:t>
            </a:r>
            <a:r>
              <a:rPr lang="en-US" dirty="0"/>
              <a:t>who need to reduce support costs and improve customer service.</a:t>
            </a:r>
            <a:endParaRPr lang="en-CA" dirty="0"/>
          </a:p>
          <a:p>
            <a:pPr lvl="0">
              <a:spcBef>
                <a:spcPts val="600"/>
              </a:spcBef>
              <a:spcAft>
                <a:spcPts val="600"/>
              </a:spcAft>
            </a:pPr>
            <a:r>
              <a:rPr lang="en-US" dirty="0"/>
              <a:t>IT leaders tasked with the merger of </a:t>
            </a:r>
            <a:r>
              <a:rPr lang="en-US" dirty="0" smtClean="0"/>
              <a:t>two or more </a:t>
            </a:r>
            <a:r>
              <a:rPr lang="en-US" dirty="0"/>
              <a:t>IT organizations.</a:t>
            </a:r>
            <a:endParaRPr lang="en-CA" dirty="0"/>
          </a:p>
          <a:p>
            <a:pPr lvl="0">
              <a:spcBef>
                <a:spcPts val="600"/>
              </a:spcBef>
              <a:spcAft>
                <a:spcPts val="600"/>
              </a:spcAft>
            </a:pPr>
            <a:r>
              <a:rPr lang="en-US" dirty="0"/>
              <a:t>Service managers implementing a </a:t>
            </a:r>
            <a:r>
              <a:rPr lang="en-US" dirty="0" smtClean="0"/>
              <a:t>shared service </a:t>
            </a:r>
            <a:r>
              <a:rPr lang="en-US" dirty="0"/>
              <a:t>desk </a:t>
            </a:r>
            <a:r>
              <a:rPr lang="en-US" dirty="0" smtClean="0"/>
              <a:t>tool.</a:t>
            </a:r>
          </a:p>
          <a:p>
            <a:pPr lvl="0">
              <a:spcBef>
                <a:spcPts val="600"/>
              </a:spcBef>
              <a:spcAft>
                <a:spcPts val="600"/>
              </a:spcAft>
            </a:pPr>
            <a:r>
              <a:rPr lang="en-US" dirty="0" smtClean="0"/>
              <a:t>Organizations rationalizing IT service management (</a:t>
            </a:r>
            <a:r>
              <a:rPr lang="en-US" dirty="0" err="1" smtClean="0"/>
              <a:t>ITSM</a:t>
            </a:r>
            <a:r>
              <a:rPr lang="en-US" dirty="0" smtClean="0"/>
              <a:t>) </a:t>
            </a:r>
            <a:r>
              <a:rPr lang="en-US" dirty="0"/>
              <a:t>processes</a:t>
            </a:r>
            <a:r>
              <a:rPr lang="en-US" dirty="0" smtClean="0"/>
              <a:t>.</a:t>
            </a:r>
            <a:endParaRPr lang="en-US" dirty="0"/>
          </a:p>
        </p:txBody>
      </p:sp>
      <p:sp>
        <p:nvSpPr>
          <p:cNvPr id="14" name="Text Placeholder 13"/>
          <p:cNvSpPr>
            <a:spLocks noGrp="1"/>
          </p:cNvSpPr>
          <p:nvPr>
            <p:ph type="body" sz="quarter" idx="26"/>
          </p:nvPr>
        </p:nvSpPr>
        <p:spPr>
          <a:xfrm>
            <a:off x="4835436" y="1607231"/>
            <a:ext cx="4041648" cy="2519292"/>
          </a:xfrm>
        </p:spPr>
        <p:txBody>
          <a:bodyPr/>
          <a:lstStyle/>
          <a:p>
            <a:pPr lvl="0">
              <a:spcBef>
                <a:spcPts val="600"/>
              </a:spcBef>
              <a:spcAft>
                <a:spcPts val="600"/>
              </a:spcAft>
            </a:pPr>
            <a:r>
              <a:rPr lang="en-US" dirty="0" smtClean="0"/>
              <a:t>Develop a shared vision for the consolidated service desk.</a:t>
            </a:r>
          </a:p>
          <a:p>
            <a:pPr lvl="0">
              <a:spcBef>
                <a:spcPts val="600"/>
              </a:spcBef>
              <a:spcAft>
                <a:spcPts val="600"/>
              </a:spcAft>
            </a:pPr>
            <a:r>
              <a:rPr lang="en-US" dirty="0" smtClean="0"/>
              <a:t>Assess key metrics </a:t>
            </a:r>
            <a:r>
              <a:rPr lang="en-US" dirty="0"/>
              <a:t>and report on </a:t>
            </a:r>
            <a:r>
              <a:rPr lang="en-US" dirty="0" smtClean="0"/>
              <a:t>existing service </a:t>
            </a:r>
            <a:r>
              <a:rPr lang="en-US" dirty="0"/>
              <a:t>desk </a:t>
            </a:r>
            <a:r>
              <a:rPr lang="en-US" dirty="0" smtClean="0"/>
              <a:t>architecture.</a:t>
            </a:r>
            <a:endParaRPr lang="en-CA" dirty="0"/>
          </a:p>
          <a:p>
            <a:pPr lvl="0">
              <a:spcBef>
                <a:spcPts val="600"/>
              </a:spcBef>
              <a:spcAft>
                <a:spcPts val="600"/>
              </a:spcAft>
            </a:pPr>
            <a:r>
              <a:rPr lang="en-US" dirty="0" smtClean="0"/>
              <a:t>Design a target service desk architecture and assess how to meet the new requirements.</a:t>
            </a:r>
            <a:endParaRPr lang="en-CA" dirty="0"/>
          </a:p>
          <a:p>
            <a:pPr lvl="0">
              <a:spcBef>
                <a:spcPts val="600"/>
              </a:spcBef>
              <a:spcAft>
                <a:spcPts val="600"/>
              </a:spcAft>
            </a:pPr>
            <a:r>
              <a:rPr lang="en-US" dirty="0" smtClean="0"/>
              <a:t>Deploy a strategic roadmap to build the consolidated service desk architecture.</a:t>
            </a:r>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535363"/>
            <a:ext cx="5257800" cy="1108243"/>
          </a:xfrm>
        </p:spPr>
        <p:txBody>
          <a:bodyPr anchor="ctr"/>
          <a:lstStyle/>
          <a:p>
            <a:pPr marL="0" indent="0">
              <a:spcBef>
                <a:spcPts val="300"/>
              </a:spcBef>
              <a:spcAft>
                <a:spcPts val="300"/>
              </a:spcAft>
              <a:buNone/>
            </a:pPr>
            <a:r>
              <a:rPr lang="en-US" b="1" dirty="0"/>
              <a:t>Every organization must grow to </a:t>
            </a:r>
            <a:r>
              <a:rPr lang="en-US" b="1" dirty="0" smtClean="0"/>
              <a:t>survive</a:t>
            </a:r>
            <a:r>
              <a:rPr lang="en-US" dirty="0" smtClean="0"/>
              <a:t>. Good </a:t>
            </a:r>
            <a:r>
              <a:rPr lang="en-US" dirty="0"/>
              <a:t>growth makes an organization more agile, responsive, and competitive, </a:t>
            </a:r>
            <a:r>
              <a:rPr lang="en-US" dirty="0" smtClean="0"/>
              <a:t>which leads </a:t>
            </a:r>
            <a:r>
              <a:rPr lang="en-US" dirty="0"/>
              <a:t>to further growth</a:t>
            </a:r>
            <a:r>
              <a:rPr lang="en-US" dirty="0" smtClean="0"/>
              <a:t>. </a:t>
            </a:r>
          </a:p>
          <a:p>
            <a:pPr marL="0" indent="0">
              <a:spcBef>
                <a:spcPts val="300"/>
              </a:spcBef>
              <a:spcAft>
                <a:spcPts val="300"/>
              </a:spcAft>
              <a:buNone/>
            </a:pPr>
            <a:r>
              <a:rPr lang="en-US" dirty="0" smtClean="0"/>
              <a:t>The </a:t>
            </a:r>
            <a:r>
              <a:rPr lang="en-US" dirty="0"/>
              <a:t>proliferation of service desks is a hallmark of good growth when it </a:t>
            </a:r>
            <a:r>
              <a:rPr lang="en-US" dirty="0" smtClean="0"/>
              <a:t>empowers the service of diverse end users, </a:t>
            </a:r>
            <a:r>
              <a:rPr lang="en-US" dirty="0"/>
              <a:t>geographies, or technologies</a:t>
            </a:r>
            <a:r>
              <a:rPr lang="en-US" dirty="0" smtClean="0"/>
              <a:t>.</a:t>
            </a:r>
            <a:endParaRPr lang="en-US" dirty="0"/>
          </a:p>
        </p:txBody>
      </p:sp>
      <p:sp>
        <p:nvSpPr>
          <p:cNvPr id="4" name="Text Placeholder 3"/>
          <p:cNvSpPr>
            <a:spLocks noGrp="1"/>
          </p:cNvSpPr>
          <p:nvPr>
            <p:ph type="body" sz="quarter" idx="11"/>
          </p:nvPr>
        </p:nvSpPr>
        <p:spPr>
          <a:xfrm>
            <a:off x="247848" y="2974004"/>
            <a:ext cx="5257800" cy="1208252"/>
          </a:xfrm>
        </p:spPr>
        <p:txBody>
          <a:bodyPr anchor="ctr"/>
          <a:lstStyle/>
          <a:p>
            <a:pPr marL="0" indent="0">
              <a:spcBef>
                <a:spcPts val="300"/>
              </a:spcBef>
              <a:spcAft>
                <a:spcPts val="300"/>
              </a:spcAft>
              <a:buNone/>
            </a:pPr>
            <a:r>
              <a:rPr lang="en-US" b="1" dirty="0" smtClean="0"/>
              <a:t>Growth </a:t>
            </a:r>
            <a:r>
              <a:rPr lang="en-US" b="1" dirty="0"/>
              <a:t>has its dark </a:t>
            </a:r>
            <a:r>
              <a:rPr lang="en-US" b="1" dirty="0" smtClean="0"/>
              <a:t>side.</a:t>
            </a:r>
            <a:r>
              <a:rPr lang="en-US" dirty="0" smtClean="0"/>
              <a:t> </a:t>
            </a:r>
            <a:r>
              <a:rPr lang="en-US" dirty="0"/>
              <a:t>Bad </a:t>
            </a:r>
            <a:r>
              <a:rPr lang="en-US" dirty="0" smtClean="0"/>
              <a:t>growth within a business can hinder </a:t>
            </a:r>
            <a:r>
              <a:rPr lang="en-US" dirty="0"/>
              <a:t>agility, responsiveness, and competitiveness, </a:t>
            </a:r>
            <a:r>
              <a:rPr lang="en-US" dirty="0" smtClean="0"/>
              <a:t>leading to stagnation.</a:t>
            </a:r>
          </a:p>
          <a:p>
            <a:pPr marL="0" indent="0">
              <a:spcBef>
                <a:spcPts val="300"/>
              </a:spcBef>
              <a:spcAft>
                <a:spcPts val="300"/>
              </a:spcAft>
              <a:buNone/>
            </a:pPr>
            <a:r>
              <a:rPr lang="en-US" dirty="0" smtClean="0"/>
              <a:t>Supporting a large number of service </a:t>
            </a:r>
            <a:r>
              <a:rPr lang="en-US" dirty="0"/>
              <a:t>desks </a:t>
            </a:r>
            <a:r>
              <a:rPr lang="en-US" dirty="0" smtClean="0"/>
              <a:t>can be costly and inefficient</a:t>
            </a:r>
            <a:r>
              <a:rPr lang="en-US" dirty="0"/>
              <a:t>, and </a:t>
            </a:r>
            <a:r>
              <a:rPr lang="en-US" dirty="0" smtClean="0"/>
              <a:t>produce poor </a:t>
            </a:r>
            <a:r>
              <a:rPr lang="en-US" dirty="0"/>
              <a:t>or inconsistent customer </a:t>
            </a:r>
            <a:r>
              <a:rPr lang="en-US" dirty="0" smtClean="0"/>
              <a:t>service, especially when each service desk uses different ITSM processes and technologies.</a:t>
            </a:r>
            <a:endParaRPr lang="en-US" dirty="0"/>
          </a:p>
        </p:txBody>
      </p:sp>
      <p:sp>
        <p:nvSpPr>
          <p:cNvPr id="5" name="Text Placeholder 4"/>
          <p:cNvSpPr>
            <a:spLocks noGrp="1"/>
          </p:cNvSpPr>
          <p:nvPr>
            <p:ph type="body" sz="quarter" idx="12"/>
          </p:nvPr>
        </p:nvSpPr>
        <p:spPr/>
        <p:txBody>
          <a:bodyPr anchor="ctr"/>
          <a:lstStyle/>
          <a:p>
            <a:pPr marL="0" indent="0">
              <a:spcBef>
                <a:spcPts val="300"/>
              </a:spcBef>
              <a:spcAft>
                <a:spcPts val="300"/>
              </a:spcAft>
              <a:buNone/>
            </a:pPr>
            <a:r>
              <a:rPr lang="en-US" b="1" dirty="0" smtClean="0"/>
              <a:t>Manage the dark side of growth. </a:t>
            </a:r>
            <a:r>
              <a:rPr lang="en-US" dirty="0" smtClean="0"/>
              <a:t>Consolidating service desks can help standardize ITSM processes, improve </a:t>
            </a:r>
            <a:r>
              <a:rPr lang="en-US" dirty="0"/>
              <a:t>customer </a:t>
            </a:r>
            <a:r>
              <a:rPr lang="en-US" dirty="0" smtClean="0"/>
              <a:t>service, improve service desk efficiency, and reduce total support costs. A consolidation is a highly visible and mission critical project, and one </a:t>
            </a:r>
            <a:r>
              <a:rPr lang="en-US" dirty="0"/>
              <a:t>that will change the public face of </a:t>
            </a:r>
            <a:r>
              <a:rPr lang="en-US" dirty="0" smtClean="0"/>
              <a:t>IT. Organizations need to get it right. </a:t>
            </a:r>
          </a:p>
          <a:p>
            <a:pPr marL="0" indent="0">
              <a:spcBef>
                <a:spcPts val="300"/>
              </a:spcBef>
              <a:spcAft>
                <a:spcPts val="300"/>
              </a:spcAft>
              <a:buNone/>
            </a:pPr>
            <a:r>
              <a:rPr lang="en-CA" dirty="0"/>
              <a:t>Building a consolidated service desk is </a:t>
            </a:r>
            <a:r>
              <a:rPr lang="en-CA" dirty="0" smtClean="0"/>
              <a:t>an </a:t>
            </a:r>
            <a:r>
              <a:rPr lang="en-CA" dirty="0"/>
              <a:t>exercise in organizational change. </a:t>
            </a:r>
            <a:r>
              <a:rPr lang="en-CA" dirty="0" smtClean="0"/>
              <a:t>The success of the project will hinge on how well the organization engages those who will be most affected by the change. Build a guiding coalition for the project, create a shared vision, enlist </a:t>
            </a:r>
            <a:r>
              <a:rPr lang="en-CA" dirty="0"/>
              <a:t>a team of volunteers to lead the change, and communicate with key stakeholders early and often</a:t>
            </a:r>
            <a:r>
              <a:rPr lang="en-CA" dirty="0" smtClean="0"/>
              <a:t>.</a:t>
            </a:r>
          </a:p>
          <a:p>
            <a:pPr marL="0" indent="0">
              <a:spcBef>
                <a:spcPts val="300"/>
              </a:spcBef>
              <a:spcAft>
                <a:spcPts val="300"/>
              </a:spcAft>
              <a:buNone/>
            </a:pPr>
            <a:r>
              <a:rPr lang="en-CA" dirty="0" smtClean="0"/>
              <a:t>Use a structured approach to </a:t>
            </a:r>
            <a:r>
              <a:rPr lang="en-US" dirty="0" smtClean="0"/>
              <a:t>facilitate the development of a shared strategic vision, design a detailed consolidated architecture, and anticipate resistance to change to ensure the organization reaps project benefits.</a:t>
            </a:r>
            <a:endParaRPr lang="en-US" dirty="0"/>
          </a:p>
        </p:txBody>
      </p:sp>
      <p:sp>
        <p:nvSpPr>
          <p:cNvPr id="6" name="Text Placeholder 5"/>
          <p:cNvSpPr>
            <a:spLocks noGrp="1"/>
          </p:cNvSpPr>
          <p:nvPr>
            <p:ph type="body" sz="quarter" idx="13"/>
          </p:nvPr>
        </p:nvSpPr>
        <p:spPr>
          <a:xfrm>
            <a:off x="5676900" y="1535363"/>
            <a:ext cx="3267272" cy="2686259"/>
          </a:xfrm>
          <a:noFill/>
        </p:spPr>
        <p:txBody>
          <a:bodyPr/>
          <a:lstStyle/>
          <a:p>
            <a:pPr marL="228600" indent="-228600">
              <a:spcBef>
                <a:spcPts val="600"/>
              </a:spcBef>
              <a:spcAft>
                <a:spcPts val="600"/>
              </a:spcAft>
              <a:buSzPct val="100000"/>
              <a:buFont typeface="+mj-lt"/>
              <a:buAutoNum type="arabicPeriod"/>
            </a:pPr>
            <a:r>
              <a:rPr lang="en-US" b="1" dirty="0" smtClean="0"/>
              <a:t>Every step should put people first.</a:t>
            </a:r>
            <a:r>
              <a:rPr lang="en-US" dirty="0" smtClean="0"/>
              <a:t> It’s tempting to focus the strategy on designing processes and technologies for the target architecture. However, the most common barrier to success is workforce resistance to change.</a:t>
            </a:r>
          </a:p>
          <a:p>
            <a:pPr marL="228600" indent="-228600">
              <a:spcBef>
                <a:spcPts val="600"/>
              </a:spcBef>
              <a:spcAft>
                <a:spcPts val="600"/>
              </a:spcAft>
              <a:buSzPct val="100000"/>
              <a:buFont typeface="+mj-lt"/>
              <a:buAutoNum type="arabicPeriod"/>
            </a:pPr>
            <a:r>
              <a:rPr lang="en-US" b="1" dirty="0" smtClean="0"/>
              <a:t>A consolidated service desk is an investment, not a cost-reduction program. </a:t>
            </a:r>
            <a:r>
              <a:rPr lang="en-US" dirty="0"/>
              <a:t>Focus </a:t>
            </a:r>
            <a:r>
              <a:rPr lang="en-US" dirty="0" smtClean="0"/>
              <a:t>on </a:t>
            </a:r>
            <a:r>
              <a:rPr lang="en-US" dirty="0"/>
              <a:t>efficiency, customer service, and end-user satisfaction. Cost savings, and there will be many, should be seen as an indirect consequence of the pursuit of efficiency and customer service</a:t>
            </a:r>
            <a:r>
              <a:rPr lang="en-US" dirty="0" smtClean="0"/>
              <a:t>.</a:t>
            </a:r>
            <a:endParaRPr lang="en-CA" dirty="0"/>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Focus the service desk consolidation project on improving customer service to overcome resistance to change</a:t>
            </a:r>
            <a:endParaRPr lang="en-US" dirty="0"/>
          </a:p>
        </p:txBody>
      </p:sp>
      <p:sp>
        <p:nvSpPr>
          <p:cNvPr id="19" name="Rectangle 3"/>
          <p:cNvSpPr/>
          <p:nvPr/>
        </p:nvSpPr>
        <p:spPr>
          <a:xfrm>
            <a:off x="339634" y="1172166"/>
            <a:ext cx="8457536" cy="5188174"/>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solidFill>
                <a:schemeClr val="tx1"/>
              </a:solidFill>
            </a:endParaRPr>
          </a:p>
        </p:txBody>
      </p:sp>
      <p:sp>
        <p:nvSpPr>
          <p:cNvPr id="21" name="TextBox 7"/>
          <p:cNvSpPr txBox="1"/>
          <p:nvPr/>
        </p:nvSpPr>
        <p:spPr>
          <a:xfrm>
            <a:off x="380013" y="1195437"/>
            <a:ext cx="4204170" cy="738664"/>
          </a:xfrm>
          <a:prstGeom prst="rect">
            <a:avLst/>
          </a:prstGeom>
          <a:noFill/>
        </p:spPr>
        <p:txBody>
          <a:bodyPr wrap="square" rtlCol="0">
            <a:spAutoFit/>
          </a:bodyPr>
          <a:lstStyle/>
          <a:p>
            <a:pPr>
              <a:spcBef>
                <a:spcPts val="600"/>
              </a:spcBef>
              <a:spcAft>
                <a:spcPts val="600"/>
              </a:spcAft>
            </a:pPr>
            <a:r>
              <a:rPr lang="en-US" sz="1400" b="1" dirty="0"/>
              <a:t>Emphasizing cost reduction as the most important motivation for the consolidation project is </a:t>
            </a:r>
            <a:r>
              <a:rPr lang="en-US" sz="1400" b="1" dirty="0" smtClean="0"/>
              <a:t>risky.</a:t>
            </a:r>
            <a:endParaRPr lang="en-CA" sz="1400" b="1" dirty="0" smtClean="0">
              <a:solidFill>
                <a:srgbClr val="A24130"/>
              </a:solidFill>
            </a:endParaRPr>
          </a:p>
        </p:txBody>
      </p:sp>
      <p:sp>
        <p:nvSpPr>
          <p:cNvPr id="35" name="Rectangle 34"/>
          <p:cNvSpPr/>
          <p:nvPr/>
        </p:nvSpPr>
        <p:spPr>
          <a:xfrm>
            <a:off x="374683" y="1906410"/>
            <a:ext cx="4286368" cy="2903359"/>
          </a:xfrm>
          <a:prstGeom prst="rect">
            <a:avLst/>
          </a:prstGeom>
        </p:spPr>
        <p:txBody>
          <a:bodyPr wrap="square">
            <a:spAutoFit/>
          </a:bodyPr>
          <a:lstStyle/>
          <a:p>
            <a:pPr>
              <a:spcBef>
                <a:spcPts val="400"/>
              </a:spcBef>
              <a:spcAft>
                <a:spcPts val="400"/>
              </a:spcAft>
            </a:pPr>
            <a:r>
              <a:rPr lang="en-CA" sz="1200" b="1" dirty="0" smtClean="0">
                <a:solidFill>
                  <a:srgbClr val="A24130"/>
                </a:solidFill>
              </a:rPr>
              <a:t>End-user </a:t>
            </a:r>
            <a:r>
              <a:rPr lang="en-CA" sz="1200" b="1" dirty="0">
                <a:solidFill>
                  <a:srgbClr val="A24130"/>
                </a:solidFill>
              </a:rPr>
              <a:t>satisfaction is a more reliable measure of a successful </a:t>
            </a:r>
            <a:r>
              <a:rPr lang="en-CA" sz="1200" b="1" dirty="0" smtClean="0">
                <a:solidFill>
                  <a:srgbClr val="A24130"/>
                </a:solidFill>
              </a:rPr>
              <a:t>consolidation.</a:t>
            </a:r>
            <a:endParaRPr lang="en-CA" sz="1200" b="1" dirty="0">
              <a:solidFill>
                <a:srgbClr val="A24130"/>
              </a:solidFill>
            </a:endParaRPr>
          </a:p>
          <a:p>
            <a:pPr marL="171450" indent="-171450">
              <a:spcBef>
                <a:spcPts val="400"/>
              </a:spcBef>
              <a:spcAft>
                <a:spcPts val="400"/>
              </a:spcAft>
              <a:buFont typeface="Arial" panose="020B0604020202020204" pitchFamily="34" charset="0"/>
              <a:buChar char="•"/>
            </a:pPr>
            <a:r>
              <a:rPr lang="en-US" sz="1200" dirty="0" smtClean="0"/>
              <a:t>Too many variables affect the impact of the consolidation on the operating costs of the service desk to predict the outcome reliably.</a:t>
            </a:r>
          </a:p>
          <a:p>
            <a:pPr marL="171450" indent="-171450">
              <a:spcBef>
                <a:spcPts val="400"/>
              </a:spcBef>
              <a:spcAft>
                <a:spcPts val="400"/>
              </a:spcAft>
              <a:buFont typeface="Arial" panose="020B0604020202020204" pitchFamily="34" charset="0"/>
              <a:buChar char="•"/>
            </a:pPr>
            <a:r>
              <a:rPr lang="en-US" sz="1200" dirty="0" smtClean="0"/>
              <a:t>Potential reductions in costs are unlikely to overcome organizational resistance to change.</a:t>
            </a:r>
          </a:p>
          <a:p>
            <a:pPr marL="171450" indent="-171450">
              <a:spcBef>
                <a:spcPts val="400"/>
              </a:spcBef>
              <a:spcAft>
                <a:spcPts val="400"/>
              </a:spcAft>
              <a:buFont typeface="Arial" panose="020B0604020202020204" pitchFamily="34" charset="0"/>
              <a:buChar char="•"/>
            </a:pPr>
            <a:r>
              <a:rPr lang="en-US" sz="1200" dirty="0" smtClean="0"/>
              <a:t>Successful service desk consolidations can increase ticket volume as agents capture tickets more consistently and increase customer service</a:t>
            </a:r>
            <a:r>
              <a:rPr lang="en-US" sz="1200" dirty="0"/>
              <a:t>.</a:t>
            </a:r>
            <a:r>
              <a:rPr lang="en-US" sz="1200" dirty="0" smtClean="0"/>
              <a:t> </a:t>
            </a:r>
          </a:p>
          <a:p>
            <a:pPr>
              <a:spcBef>
                <a:spcPts val="400"/>
              </a:spcBef>
              <a:spcAft>
                <a:spcPts val="400"/>
              </a:spcAft>
            </a:pPr>
            <a:r>
              <a:rPr lang="en-US" sz="1200" dirty="0" smtClean="0"/>
              <a:t>The project will generate many cost </a:t>
            </a:r>
            <a:r>
              <a:rPr lang="en-US" sz="1200" dirty="0"/>
              <a:t>savings, </a:t>
            </a:r>
            <a:r>
              <a:rPr lang="en-US" sz="1200" dirty="0" smtClean="0"/>
              <a:t>but they will take time to manifest, and are best seen as </a:t>
            </a:r>
            <a:r>
              <a:rPr lang="en-US" sz="1200" dirty="0"/>
              <a:t>an indirect consequence of the pursuit of </a:t>
            </a:r>
            <a:r>
              <a:rPr lang="en-US" sz="1200" dirty="0" smtClean="0"/>
              <a:t>customer service.</a:t>
            </a:r>
            <a:endParaRPr lang="en-CA" sz="1200" dirty="0"/>
          </a:p>
        </p:txBody>
      </p:sp>
      <p:sp>
        <p:nvSpPr>
          <p:cNvPr id="101" name="Rectangle 4"/>
          <p:cNvSpPr/>
          <p:nvPr/>
        </p:nvSpPr>
        <p:spPr>
          <a:xfrm>
            <a:off x="4858609" y="1244627"/>
            <a:ext cx="3870159" cy="5004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72000" rtlCol="0" anchor="t"/>
          <a:lstStyle/>
          <a:p>
            <a:pPr>
              <a:spcBef>
                <a:spcPts val="300"/>
              </a:spcBef>
              <a:spcAft>
                <a:spcPts val="300"/>
              </a:spcAft>
            </a:pPr>
            <a:endParaRPr lang="en-CA" sz="1400" dirty="0">
              <a:solidFill>
                <a:schemeClr val="tx1"/>
              </a:solidFill>
            </a:endParaRPr>
          </a:p>
        </p:txBody>
      </p:sp>
      <p:grpSp>
        <p:nvGrpSpPr>
          <p:cNvPr id="9" name="Group 8"/>
          <p:cNvGrpSpPr/>
          <p:nvPr/>
        </p:nvGrpSpPr>
        <p:grpSpPr>
          <a:xfrm>
            <a:off x="4964611" y="3433601"/>
            <a:ext cx="3715702" cy="1415772"/>
            <a:chOff x="4662457" y="1311992"/>
            <a:chExt cx="3715702" cy="1415772"/>
          </a:xfrm>
        </p:grpSpPr>
        <p:grpSp>
          <p:nvGrpSpPr>
            <p:cNvPr id="23" name="Group 22"/>
            <p:cNvGrpSpPr/>
            <p:nvPr/>
          </p:nvGrpSpPr>
          <p:grpSpPr>
            <a:xfrm>
              <a:off x="4662457" y="1361009"/>
              <a:ext cx="1007472" cy="1008740"/>
              <a:chOff x="2718971" y="3361891"/>
              <a:chExt cx="2545046" cy="2548250"/>
            </a:xfrm>
          </p:grpSpPr>
          <p:sp>
            <p:nvSpPr>
              <p:cNvPr id="24" name="Freeform 7"/>
              <p:cNvSpPr>
                <a:spLocks/>
              </p:cNvSpPr>
              <p:nvPr/>
            </p:nvSpPr>
            <p:spPr bwMode="auto">
              <a:xfrm flipV="1">
                <a:off x="2718971" y="4579724"/>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p:nvSpPr>
            <p:spPr bwMode="auto">
              <a:xfrm rot="5400000" flipV="1">
                <a:off x="3691331" y="457410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flipV="1">
                <a:off x="3691330" y="360416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rot="5400000" flipV="1">
                <a:off x="2718970" y="3598538"/>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grpSp>
        <p:sp>
          <p:nvSpPr>
            <p:cNvPr id="29" name="TextBox 28"/>
            <p:cNvSpPr txBox="1"/>
            <p:nvPr/>
          </p:nvSpPr>
          <p:spPr>
            <a:xfrm>
              <a:off x="4858393" y="1706568"/>
              <a:ext cx="619080" cy="276999"/>
            </a:xfrm>
            <a:prstGeom prst="rect">
              <a:avLst/>
            </a:prstGeom>
            <a:solidFill>
              <a:srgbClr val="D9D9D9"/>
            </a:solidFill>
            <a:effectLst>
              <a:softEdge rad="63500"/>
            </a:effectLst>
          </p:spPr>
          <p:txBody>
            <a:bodyPr wrap="none" rtlCol="0">
              <a:spAutoFit/>
            </a:bodyPr>
            <a:lstStyle/>
            <a:p>
              <a:r>
                <a:rPr lang="en-CA" sz="1200" b="1" i="1" dirty="0" smtClean="0"/>
                <a:t>42.1%</a:t>
              </a:r>
            </a:p>
          </p:txBody>
        </p:sp>
        <p:sp>
          <p:nvSpPr>
            <p:cNvPr id="4" name="Rectangle 3"/>
            <p:cNvSpPr/>
            <p:nvPr/>
          </p:nvSpPr>
          <p:spPr>
            <a:xfrm>
              <a:off x="5718626" y="1311992"/>
              <a:ext cx="2659533" cy="1415772"/>
            </a:xfrm>
            <a:prstGeom prst="rect">
              <a:avLst/>
            </a:prstGeom>
          </p:spPr>
          <p:txBody>
            <a:bodyPr wrap="square">
              <a:spAutoFit/>
            </a:bodyPr>
            <a:lstStyle/>
            <a:p>
              <a:pPr>
                <a:spcBef>
                  <a:spcPts val="600"/>
                </a:spcBef>
                <a:spcAft>
                  <a:spcPts val="600"/>
                </a:spcAft>
              </a:pPr>
              <a:r>
                <a:rPr lang="en-CA" sz="1200" dirty="0"/>
                <a:t>On average, end users who were satisfied with service desk </a:t>
              </a:r>
              <a:r>
                <a:rPr lang="en-CA" sz="1200" b="1" i="1" dirty="0">
                  <a:solidFill>
                    <a:srgbClr val="A24130"/>
                  </a:solidFill>
                </a:rPr>
                <a:t>effectiveness</a:t>
              </a:r>
              <a:r>
                <a:rPr lang="en-CA" sz="1200" dirty="0">
                  <a:solidFill>
                    <a:srgbClr val="A24130"/>
                  </a:solidFill>
                </a:rPr>
                <a:t> </a:t>
              </a:r>
              <a:r>
                <a:rPr lang="en-CA" sz="1200" dirty="0"/>
                <a:t>rated all other IT services 42.1% higher than dissatisfied end users</a:t>
              </a:r>
              <a:r>
                <a:rPr lang="en-CA" sz="1200" dirty="0" smtClean="0"/>
                <a:t>.</a:t>
              </a:r>
            </a:p>
            <a:p>
              <a:pPr>
                <a:spcBef>
                  <a:spcPts val="600"/>
                </a:spcBef>
                <a:spcAft>
                  <a:spcPts val="600"/>
                </a:spcAft>
              </a:pPr>
              <a:r>
                <a:rPr lang="en-CA" sz="800" dirty="0"/>
                <a:t>Source: Info-Tech Research </a:t>
              </a:r>
              <a:r>
                <a:rPr lang="en-CA" sz="800" dirty="0" smtClean="0"/>
                <a:t>Group, End-User Satisfaction Survey (</a:t>
              </a:r>
              <a:r>
                <a:rPr lang="en-CA" sz="800" dirty="0"/>
                <a:t>2015, </a:t>
              </a:r>
              <a:r>
                <a:rPr lang="en-CA" sz="800" i="1" dirty="0"/>
                <a:t>n </a:t>
              </a:r>
              <a:r>
                <a:rPr lang="en-CA" sz="800" dirty="0"/>
                <a:t>= </a:t>
              </a:r>
              <a:r>
                <a:rPr lang="en-CA" sz="800" dirty="0" smtClean="0"/>
                <a:t>133)</a:t>
              </a:r>
              <a:endParaRPr lang="en-US" sz="800" dirty="0"/>
            </a:p>
          </p:txBody>
        </p:sp>
      </p:grpSp>
      <p:grpSp>
        <p:nvGrpSpPr>
          <p:cNvPr id="8" name="Group 7"/>
          <p:cNvGrpSpPr/>
          <p:nvPr/>
        </p:nvGrpSpPr>
        <p:grpSpPr>
          <a:xfrm>
            <a:off x="4971267" y="4914874"/>
            <a:ext cx="3748922" cy="1263406"/>
            <a:chOff x="4662457" y="2818573"/>
            <a:chExt cx="3748922" cy="1263406"/>
          </a:xfrm>
        </p:grpSpPr>
        <p:grpSp>
          <p:nvGrpSpPr>
            <p:cNvPr id="30" name="Group 29"/>
            <p:cNvGrpSpPr/>
            <p:nvPr/>
          </p:nvGrpSpPr>
          <p:grpSpPr>
            <a:xfrm>
              <a:off x="4662457" y="2818573"/>
              <a:ext cx="1007472" cy="1008740"/>
              <a:chOff x="2718971" y="3361891"/>
              <a:chExt cx="2545046" cy="2548250"/>
            </a:xfrm>
          </p:grpSpPr>
          <p:sp>
            <p:nvSpPr>
              <p:cNvPr id="31" name="Freeform 7"/>
              <p:cNvSpPr>
                <a:spLocks/>
              </p:cNvSpPr>
              <p:nvPr/>
            </p:nvSpPr>
            <p:spPr bwMode="auto">
              <a:xfrm flipV="1">
                <a:off x="2718971" y="4579724"/>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32" name="Freeform 7"/>
              <p:cNvSpPr>
                <a:spLocks/>
              </p:cNvSpPr>
              <p:nvPr/>
            </p:nvSpPr>
            <p:spPr bwMode="auto">
              <a:xfrm rot="5400000" flipV="1">
                <a:off x="3691331" y="457410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p:nvSpPr>
            <p:spPr bwMode="auto">
              <a:xfrm flipV="1">
                <a:off x="3691330" y="360416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34" name="Freeform 7"/>
              <p:cNvSpPr>
                <a:spLocks/>
              </p:cNvSpPr>
              <p:nvPr/>
            </p:nvSpPr>
            <p:spPr bwMode="auto">
              <a:xfrm rot="5400000" flipV="1">
                <a:off x="2718970" y="3598538"/>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grpSp>
        <p:sp>
          <p:nvSpPr>
            <p:cNvPr id="36" name="TextBox 35"/>
            <p:cNvSpPr txBox="1"/>
            <p:nvPr/>
          </p:nvSpPr>
          <p:spPr>
            <a:xfrm>
              <a:off x="4858393" y="3155819"/>
              <a:ext cx="619080" cy="276999"/>
            </a:xfrm>
            <a:prstGeom prst="rect">
              <a:avLst/>
            </a:prstGeom>
            <a:solidFill>
              <a:srgbClr val="D9D9D9"/>
            </a:solidFill>
            <a:effectLst>
              <a:softEdge rad="63500"/>
            </a:effectLst>
          </p:spPr>
          <p:txBody>
            <a:bodyPr wrap="none" rtlCol="0">
              <a:spAutoFit/>
            </a:bodyPr>
            <a:lstStyle/>
            <a:p>
              <a:r>
                <a:rPr lang="en-CA" sz="1200" b="1" i="1" dirty="0" smtClean="0"/>
                <a:t>38.0%</a:t>
              </a:r>
            </a:p>
          </p:txBody>
        </p:sp>
        <p:sp>
          <p:nvSpPr>
            <p:cNvPr id="5" name="Rectangle 4"/>
            <p:cNvSpPr/>
            <p:nvPr/>
          </p:nvSpPr>
          <p:spPr>
            <a:xfrm>
              <a:off x="5678508" y="2850873"/>
              <a:ext cx="2732871" cy="1231106"/>
            </a:xfrm>
            <a:prstGeom prst="rect">
              <a:avLst/>
            </a:prstGeom>
          </p:spPr>
          <p:txBody>
            <a:bodyPr wrap="square">
              <a:spAutoFit/>
            </a:bodyPr>
            <a:lstStyle/>
            <a:p>
              <a:pPr>
                <a:spcBef>
                  <a:spcPts val="600"/>
                </a:spcBef>
                <a:spcAft>
                  <a:spcPts val="600"/>
                </a:spcAft>
              </a:pPr>
              <a:r>
                <a:rPr lang="en-CA" sz="1200" dirty="0"/>
                <a:t>On average, end users who were satisfied with service desk </a:t>
              </a:r>
              <a:r>
                <a:rPr lang="en-CA" sz="1200" b="1" i="1" dirty="0">
                  <a:solidFill>
                    <a:srgbClr val="A24130"/>
                  </a:solidFill>
                </a:rPr>
                <a:t>timeliness</a:t>
              </a:r>
              <a:r>
                <a:rPr lang="en-CA" sz="1200" dirty="0">
                  <a:solidFill>
                    <a:srgbClr val="A24130"/>
                  </a:solidFill>
                </a:rPr>
                <a:t> </a:t>
              </a:r>
              <a:r>
                <a:rPr lang="en-CA" sz="1200" dirty="0"/>
                <a:t>rated all other IT services 38.0% higher than dissatisfied end users</a:t>
              </a:r>
              <a:r>
                <a:rPr lang="en-CA" sz="1200" dirty="0" smtClean="0"/>
                <a:t>.</a:t>
              </a:r>
            </a:p>
            <a:p>
              <a:pPr>
                <a:spcBef>
                  <a:spcPts val="600"/>
                </a:spcBef>
                <a:spcAft>
                  <a:spcPts val="600"/>
                </a:spcAft>
              </a:pPr>
              <a:r>
                <a:rPr lang="en-CA" sz="800" dirty="0"/>
                <a:t>Source: Info-Tech Research </a:t>
              </a:r>
              <a:r>
                <a:rPr lang="en-CA" sz="800" dirty="0" smtClean="0"/>
                <a:t>Group,</a:t>
              </a:r>
              <a:r>
                <a:rPr lang="en-CA" sz="800" dirty="0"/>
                <a:t> </a:t>
              </a:r>
              <a:r>
                <a:rPr lang="en-CA" sz="800" dirty="0" smtClean="0"/>
                <a:t>End-User </a:t>
              </a:r>
              <a:r>
                <a:rPr lang="en-CA" sz="800" dirty="0"/>
                <a:t>Satisfaction Survey</a:t>
              </a:r>
              <a:r>
                <a:rPr lang="en-CA" sz="800" dirty="0" smtClean="0"/>
                <a:t> </a:t>
              </a:r>
              <a:r>
                <a:rPr lang="en-CA" sz="800" dirty="0"/>
                <a:t>(2015, </a:t>
              </a:r>
              <a:r>
                <a:rPr lang="en-CA" sz="800" i="1" dirty="0"/>
                <a:t>n </a:t>
              </a:r>
              <a:r>
                <a:rPr lang="en-CA" sz="800" dirty="0"/>
                <a:t>= </a:t>
              </a:r>
              <a:r>
                <a:rPr lang="en-CA" sz="800" dirty="0" smtClean="0"/>
                <a:t>133)</a:t>
              </a:r>
              <a:endParaRPr lang="en-CA" sz="1200" dirty="0"/>
            </a:p>
          </p:txBody>
        </p:sp>
      </p:grpSp>
      <p:grpSp>
        <p:nvGrpSpPr>
          <p:cNvPr id="7" name="Group 6"/>
          <p:cNvGrpSpPr/>
          <p:nvPr/>
        </p:nvGrpSpPr>
        <p:grpSpPr>
          <a:xfrm>
            <a:off x="4964611" y="2024421"/>
            <a:ext cx="3715702" cy="1231106"/>
            <a:chOff x="4662253" y="4284704"/>
            <a:chExt cx="3715702" cy="1231106"/>
          </a:xfrm>
        </p:grpSpPr>
        <p:grpSp>
          <p:nvGrpSpPr>
            <p:cNvPr id="37" name="Group 36"/>
            <p:cNvGrpSpPr/>
            <p:nvPr/>
          </p:nvGrpSpPr>
          <p:grpSpPr>
            <a:xfrm>
              <a:off x="4662253" y="4346194"/>
              <a:ext cx="1007472" cy="1008740"/>
              <a:chOff x="2718971" y="3361891"/>
              <a:chExt cx="2545046" cy="2548250"/>
            </a:xfrm>
          </p:grpSpPr>
          <p:sp>
            <p:nvSpPr>
              <p:cNvPr id="38" name="Freeform 7"/>
              <p:cNvSpPr>
                <a:spLocks/>
              </p:cNvSpPr>
              <p:nvPr/>
            </p:nvSpPr>
            <p:spPr bwMode="auto">
              <a:xfrm flipV="1">
                <a:off x="2718971" y="4579724"/>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39" name="Freeform 7"/>
              <p:cNvSpPr>
                <a:spLocks/>
              </p:cNvSpPr>
              <p:nvPr/>
            </p:nvSpPr>
            <p:spPr bwMode="auto">
              <a:xfrm rot="5400000" flipV="1">
                <a:off x="3691331" y="457410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flipV="1">
                <a:off x="3691330" y="3604161"/>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sp>
            <p:nvSpPr>
              <p:cNvPr id="41" name="Freeform 7"/>
              <p:cNvSpPr>
                <a:spLocks/>
              </p:cNvSpPr>
              <p:nvPr/>
            </p:nvSpPr>
            <p:spPr bwMode="auto">
              <a:xfrm rot="5400000" flipV="1">
                <a:off x="2718970" y="3598538"/>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bg1">
                      <a:lumMod val="65000"/>
                    </a:schemeClr>
                  </a:gs>
                  <a:gs pos="100000">
                    <a:schemeClr val="bg1">
                      <a:lumMod val="85000"/>
                    </a:schemeClr>
                  </a:gs>
                </a:gsLst>
                <a:lin ang="2700000" scaled="0"/>
              </a:gradFill>
              <a:ln w="6350">
                <a:solidFill>
                  <a:schemeClr val="tx1">
                    <a:alpha val="80000"/>
                  </a:schemeClr>
                </a:solidFill>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en-US" dirty="0"/>
              </a:p>
            </p:txBody>
          </p:sp>
        </p:grpSp>
        <p:sp>
          <p:nvSpPr>
            <p:cNvPr id="42" name="TextBox 41"/>
            <p:cNvSpPr txBox="1"/>
            <p:nvPr/>
          </p:nvSpPr>
          <p:spPr>
            <a:xfrm>
              <a:off x="4743608" y="4612554"/>
              <a:ext cx="827471" cy="461665"/>
            </a:xfrm>
            <a:prstGeom prst="rect">
              <a:avLst/>
            </a:prstGeom>
            <a:solidFill>
              <a:srgbClr val="D9D9D9"/>
            </a:solidFill>
            <a:effectLst>
              <a:softEdge rad="63500"/>
            </a:effectLst>
          </p:spPr>
          <p:txBody>
            <a:bodyPr wrap="none" rtlCol="0">
              <a:spAutoFit/>
            </a:bodyPr>
            <a:lstStyle/>
            <a:p>
              <a:pPr algn="ctr"/>
              <a:r>
                <a:rPr lang="en-CA" sz="1200" b="1" i="1" dirty="0" smtClean="0"/>
                <a:t>2nd </a:t>
              </a:r>
            </a:p>
            <a:p>
              <a:pPr algn="ctr"/>
              <a:r>
                <a:rPr lang="en-CA" sz="1200" b="1" i="1" dirty="0" smtClean="0"/>
                <a:t>out of 45</a:t>
              </a:r>
            </a:p>
          </p:txBody>
        </p:sp>
        <p:sp>
          <p:nvSpPr>
            <p:cNvPr id="6" name="Rectangle 5"/>
            <p:cNvSpPr/>
            <p:nvPr/>
          </p:nvSpPr>
          <p:spPr>
            <a:xfrm>
              <a:off x="5703155" y="4284704"/>
              <a:ext cx="2674800" cy="1231106"/>
            </a:xfrm>
            <a:prstGeom prst="rect">
              <a:avLst/>
            </a:prstGeom>
          </p:spPr>
          <p:txBody>
            <a:bodyPr>
              <a:spAutoFit/>
            </a:bodyPr>
            <a:lstStyle/>
            <a:p>
              <a:pPr>
                <a:spcBef>
                  <a:spcPts val="600"/>
                </a:spcBef>
                <a:spcAft>
                  <a:spcPts val="600"/>
                </a:spcAft>
              </a:pPr>
              <a:r>
                <a:rPr lang="en-CA" sz="1200" dirty="0" smtClean="0"/>
                <a:t>On average, IT leaders and process owners rank the service desk 2</a:t>
              </a:r>
              <a:r>
                <a:rPr lang="en-CA" sz="1200" baseline="30000" dirty="0" smtClean="0"/>
                <a:t>nd</a:t>
              </a:r>
              <a:r>
                <a:rPr lang="en-CA" sz="1200" dirty="0" smtClean="0"/>
                <a:t> in terms of </a:t>
              </a:r>
              <a:r>
                <a:rPr lang="en-CA" sz="1200" b="1" i="1" dirty="0" smtClean="0">
                  <a:solidFill>
                    <a:schemeClr val="accent2"/>
                  </a:solidFill>
                </a:rPr>
                <a:t>importance </a:t>
              </a:r>
              <a:r>
                <a:rPr lang="en-CA" sz="1200" dirty="0" smtClean="0"/>
                <a:t>out of 45 core IT processes.</a:t>
              </a:r>
              <a:endParaRPr lang="en-CA" sz="1200" dirty="0"/>
            </a:p>
            <a:p>
              <a:pPr>
                <a:spcBef>
                  <a:spcPts val="600"/>
                </a:spcBef>
                <a:spcAft>
                  <a:spcPts val="600"/>
                </a:spcAft>
              </a:pPr>
              <a:r>
                <a:rPr lang="en-CA" sz="800" dirty="0"/>
                <a:t>Source: Info-Tech Research </a:t>
              </a:r>
              <a:r>
                <a:rPr lang="en-CA" sz="800" dirty="0" smtClean="0"/>
                <a:t>Group, Management and Governance Diagnostic </a:t>
              </a:r>
              <a:r>
                <a:rPr lang="en-CA" sz="800" dirty="0"/>
                <a:t>(2015, </a:t>
              </a:r>
              <a:r>
                <a:rPr lang="en-CA" sz="800" i="1" dirty="0"/>
                <a:t>n </a:t>
              </a:r>
              <a:r>
                <a:rPr lang="en-CA" sz="800" dirty="0"/>
                <a:t>= </a:t>
              </a:r>
              <a:r>
                <a:rPr lang="en-CA" sz="800" dirty="0" smtClean="0"/>
                <a:t>486)</a:t>
              </a:r>
              <a:endParaRPr lang="en-CA" sz="1200" dirty="0"/>
            </a:p>
          </p:txBody>
        </p:sp>
      </p:grpSp>
      <p:graphicFrame>
        <p:nvGraphicFramePr>
          <p:cNvPr id="49" name="Table 2"/>
          <p:cNvGraphicFramePr>
            <a:graphicFrameLocks noGrp="1"/>
          </p:cNvGraphicFramePr>
          <p:nvPr>
            <p:extLst>
              <p:ext uri="{D42A27DB-BD31-4B8C-83A1-F6EECF244321}">
                <p14:modId xmlns:p14="http://schemas.microsoft.com/office/powerpoint/2010/main" val="839815305"/>
              </p:ext>
            </p:extLst>
          </p:nvPr>
        </p:nvGraphicFramePr>
        <p:xfrm>
          <a:off x="410575" y="4809769"/>
          <a:ext cx="4281779" cy="1453615"/>
        </p:xfrm>
        <a:graphic>
          <a:graphicData uri="http://schemas.openxmlformats.org/drawingml/2006/table">
            <a:tbl>
              <a:tblPr firstRow="1" bandRow="1">
                <a:effectLst>
                  <a:outerShdw blurRad="50800" dist="38100" dir="2700000" algn="tl" rotWithShape="0">
                    <a:prstClr val="black">
                      <a:alpha val="40000"/>
                    </a:prstClr>
                  </a:outerShdw>
                </a:effectLst>
              </a:tblPr>
              <a:tblGrid>
                <a:gridCol w="4281779"/>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b="0" i="1" dirty="0" smtClean="0">
                          <a:solidFill>
                            <a:schemeClr val="bg1"/>
                          </a:solidFill>
                          <a:latin typeface="+mj-lt"/>
                        </a:rPr>
                        <a:t>Info-Tech Insight</a:t>
                      </a:r>
                      <a:r>
                        <a:rPr lang="en-US" sz="1100" b="0" dirty="0" smtClean="0">
                          <a:solidFill>
                            <a:schemeClr val="bg1"/>
                          </a:solidFill>
                          <a:latin typeface="+mj-lt"/>
                        </a:rPr>
                        <a:t> </a:t>
                      </a:r>
                      <a:endParaRPr lang="en-US" sz="1100" b="0" dirty="0">
                        <a:solidFill>
                          <a:schemeClr val="bg1"/>
                        </a:solidFill>
                        <a:latin typeface="+mj-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697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nSpc>
                          <a:spcPct val="107000"/>
                        </a:lnSpc>
                        <a:spcBef>
                          <a:spcPts val="0"/>
                        </a:spcBef>
                        <a:spcAft>
                          <a:spcPts val="800"/>
                        </a:spcAft>
                      </a:pPr>
                      <a:r>
                        <a:rPr lang="en-US" sz="1200" dirty="0" smtClean="0">
                          <a:latin typeface="Arial" panose="020B0604020202020204" pitchFamily="34" charset="0"/>
                          <a:ea typeface="Times New Roman" panose="02020603050405020304" pitchFamily="18" charset="0"/>
                          <a:cs typeface="Times New Roman" panose="02020603050405020304" pitchFamily="18" charset="0"/>
                        </a:rPr>
                        <a:t>Business units facing a service desk consolidation are often </a:t>
                      </a:r>
                      <a:r>
                        <a:rPr lang="en-US" sz="1200" baseline="0" dirty="0" smtClean="0">
                          <a:latin typeface="Arial" panose="020B0604020202020204" pitchFamily="34" charset="0"/>
                          <a:ea typeface="Times New Roman" panose="02020603050405020304" pitchFamily="18" charset="0"/>
                          <a:cs typeface="Times New Roman" panose="02020603050405020304" pitchFamily="18" charset="0"/>
                        </a:rPr>
                        <a:t>concerned that the project will lead to a loss of access to IT resources. Focus on building a customer-focused consolidated service desk to assuage those fears and earn their support.</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a:txBody>
                  <a:tcPr marL="144000" marR="144000" marT="108000" marB="10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1" name="Picture 50" descr="insight-sm.wmf"/>
          <p:cNvPicPr>
            <a:picLocks noChangeAspect="1"/>
          </p:cNvPicPr>
          <p:nvPr/>
        </p:nvPicPr>
        <p:blipFill>
          <a:blip r:embed="rId2" cstate="print"/>
          <a:stretch>
            <a:fillRect/>
          </a:stretch>
        </p:blipFill>
        <p:spPr>
          <a:xfrm>
            <a:off x="4327236" y="4857174"/>
            <a:ext cx="240000" cy="180000"/>
          </a:xfrm>
          <a:prstGeom prst="rect">
            <a:avLst/>
          </a:prstGeom>
        </p:spPr>
      </p:pic>
      <p:sp>
        <p:nvSpPr>
          <p:cNvPr id="13" name="Rectangle 12"/>
          <p:cNvSpPr/>
          <p:nvPr/>
        </p:nvSpPr>
        <p:spPr>
          <a:xfrm>
            <a:off x="4914739" y="1412488"/>
            <a:ext cx="3814029" cy="461665"/>
          </a:xfrm>
          <a:prstGeom prst="rect">
            <a:avLst/>
          </a:prstGeom>
        </p:spPr>
        <p:txBody>
          <a:bodyPr wrap="square">
            <a:spAutoFit/>
          </a:bodyPr>
          <a:lstStyle/>
          <a:p>
            <a:r>
              <a:rPr lang="en-US" sz="1200" b="1" dirty="0" smtClean="0"/>
              <a:t>End users</a:t>
            </a:r>
            <a:r>
              <a:rPr lang="en-US" sz="1200" b="1" dirty="0"/>
              <a:t>, IT leaders, and process owners recognize the importance of </a:t>
            </a:r>
            <a:r>
              <a:rPr lang="en-US" sz="1200" b="1" dirty="0" smtClean="0"/>
              <a:t>the service </a:t>
            </a:r>
            <a:r>
              <a:rPr lang="en-US" sz="1200" b="1" dirty="0"/>
              <a:t>desk.</a:t>
            </a:r>
            <a:endParaRPr lang="en-CA" sz="1200" b="1" dirty="0"/>
          </a:p>
        </p:txBody>
      </p:sp>
    </p:spTree>
    <p:extLst>
      <p:ext uri="{BB962C8B-B14F-4D97-AF65-F5344CB8AC3E}">
        <p14:creationId xmlns:p14="http://schemas.microsoft.com/office/powerpoint/2010/main" val="276714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Overcome the perceived barriers from </a:t>
            </a:r>
            <a:r>
              <a:rPr lang="en-CA" dirty="0"/>
              <a:t>differing service </a:t>
            </a:r>
            <a:r>
              <a:rPr lang="en-CA" dirty="0" smtClean="0"/>
              <a:t>unit cultures to pursue a consolidated service desk (CSD)</a:t>
            </a:r>
            <a:endParaRPr lang="en-CA" dirty="0"/>
          </a:p>
        </p:txBody>
      </p:sp>
      <p:grpSp>
        <p:nvGrpSpPr>
          <p:cNvPr id="17" name="Group 16"/>
          <p:cNvGrpSpPr/>
          <p:nvPr/>
        </p:nvGrpSpPr>
        <p:grpSpPr>
          <a:xfrm>
            <a:off x="339634" y="1172166"/>
            <a:ext cx="8457536" cy="5188174"/>
            <a:chOff x="339634" y="1172166"/>
            <a:chExt cx="8457536" cy="5188174"/>
          </a:xfrm>
        </p:grpSpPr>
        <p:sp>
          <p:nvSpPr>
            <p:cNvPr id="14" name="Rectangle 3"/>
            <p:cNvSpPr/>
            <p:nvPr/>
          </p:nvSpPr>
          <p:spPr>
            <a:xfrm>
              <a:off x="339634" y="1172166"/>
              <a:ext cx="8457536" cy="5188174"/>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solidFill>
                  <a:schemeClr val="tx1"/>
                </a:solidFill>
              </a:endParaRPr>
            </a:p>
          </p:txBody>
        </p:sp>
        <p:sp>
          <p:nvSpPr>
            <p:cNvPr id="16" name="Rectangle 15"/>
            <p:cNvSpPr/>
            <p:nvPr/>
          </p:nvSpPr>
          <p:spPr>
            <a:xfrm>
              <a:off x="399011" y="1271655"/>
              <a:ext cx="5612852" cy="386998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2" name="Chart 11"/>
            <p:cNvGraphicFramePr/>
            <p:nvPr>
              <p:extLst>
                <p:ext uri="{D42A27DB-BD31-4B8C-83A1-F6EECF244321}">
                  <p14:modId xmlns:p14="http://schemas.microsoft.com/office/powerpoint/2010/main" val="2785663347"/>
                </p:ext>
              </p:extLst>
            </p:nvPr>
          </p:nvGraphicFramePr>
          <p:xfrm>
            <a:off x="496852" y="1694495"/>
            <a:ext cx="5248789" cy="324254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962781" y="4926192"/>
              <a:ext cx="1914307" cy="215444"/>
            </a:xfrm>
            <a:prstGeom prst="rect">
              <a:avLst/>
            </a:prstGeom>
          </p:spPr>
          <p:txBody>
            <a:bodyPr wrap="none" rtlCol="0">
              <a:spAutoFit/>
            </a:bodyPr>
            <a:lstStyle/>
            <a:p>
              <a:r>
                <a:rPr lang="en-CA" sz="800" dirty="0" smtClean="0">
                  <a:hlinkClick r:id="rId3"/>
                </a:rPr>
                <a:t>Service Desk Institute</a:t>
              </a:r>
              <a:r>
                <a:rPr lang="en-CA" sz="800" dirty="0" smtClean="0"/>
                <a:t> (n = 168, 2007)</a:t>
              </a:r>
            </a:p>
          </p:txBody>
        </p:sp>
      </p:grpSp>
      <p:sp>
        <p:nvSpPr>
          <p:cNvPr id="13" name="Rectangle 12"/>
          <p:cNvSpPr/>
          <p:nvPr/>
        </p:nvSpPr>
        <p:spPr>
          <a:xfrm>
            <a:off x="6203373" y="1351734"/>
            <a:ext cx="2508365" cy="3724096"/>
          </a:xfrm>
          <a:prstGeom prst="rect">
            <a:avLst/>
          </a:prstGeom>
        </p:spPr>
        <p:txBody>
          <a:bodyPr wrap="square">
            <a:spAutoFit/>
          </a:bodyPr>
          <a:lstStyle/>
          <a:p>
            <a:pPr>
              <a:spcBef>
                <a:spcPts val="600"/>
              </a:spcBef>
              <a:spcAft>
                <a:spcPts val="600"/>
              </a:spcAft>
            </a:pPr>
            <a:r>
              <a:rPr lang="en-CA" sz="1200" dirty="0"/>
              <a:t>In most organizations, the </a:t>
            </a:r>
            <a:r>
              <a:rPr lang="en-CA" sz="1200" dirty="0" smtClean="0"/>
              <a:t>greatest hurdles that consolidation projects face are </a:t>
            </a:r>
            <a:r>
              <a:rPr lang="en-CA" sz="1200" dirty="0"/>
              <a:t>related to </a:t>
            </a:r>
            <a:r>
              <a:rPr lang="en-CA" sz="1200" dirty="0">
                <a:solidFill>
                  <a:schemeClr val="accent2"/>
                </a:solidFill>
              </a:rPr>
              <a:t>people</a:t>
            </a:r>
            <a:r>
              <a:rPr lang="en-CA" sz="1200" dirty="0"/>
              <a:t> rather than </a:t>
            </a:r>
            <a:r>
              <a:rPr lang="en-CA" sz="1200" dirty="0">
                <a:solidFill>
                  <a:schemeClr val="accent2"/>
                </a:solidFill>
              </a:rPr>
              <a:t>process</a:t>
            </a:r>
            <a:r>
              <a:rPr lang="en-CA" sz="1200" dirty="0"/>
              <a:t> or </a:t>
            </a:r>
            <a:r>
              <a:rPr lang="en-CA" sz="1200" dirty="0">
                <a:solidFill>
                  <a:schemeClr val="accent2"/>
                </a:solidFill>
              </a:rPr>
              <a:t>technology</a:t>
            </a:r>
            <a:r>
              <a:rPr lang="en-CA" sz="1200" dirty="0"/>
              <a:t>.</a:t>
            </a:r>
          </a:p>
          <a:p>
            <a:pPr>
              <a:spcBef>
                <a:spcPts val="600"/>
              </a:spcBef>
              <a:spcAft>
                <a:spcPts val="600"/>
              </a:spcAft>
            </a:pPr>
            <a:r>
              <a:rPr lang="en-CA" sz="1200" dirty="0" smtClean="0"/>
              <a:t>In a survey of </a:t>
            </a:r>
            <a:r>
              <a:rPr lang="en-CA" sz="1200" dirty="0" smtClean="0">
                <a:solidFill>
                  <a:schemeClr val="accent2"/>
                </a:solidFill>
              </a:rPr>
              <a:t>168</a:t>
            </a:r>
            <a:r>
              <a:rPr lang="en-CA" sz="1200" dirty="0" smtClean="0"/>
              <a:t> service delivery organizations without a consolidated service desk, the Service Desk Institute found that the largest internal barrier to putting in place a consolidated service desk was organizational resistance to change.</a:t>
            </a:r>
          </a:p>
          <a:p>
            <a:pPr>
              <a:spcBef>
                <a:spcPts val="600"/>
              </a:spcBef>
              <a:spcAft>
                <a:spcPts val="600"/>
              </a:spcAft>
            </a:pPr>
            <a:r>
              <a:rPr lang="en-CA" sz="1200" dirty="0" smtClean="0"/>
              <a:t>Specifically, more than </a:t>
            </a:r>
            <a:r>
              <a:rPr lang="en-CA" sz="1200" dirty="0" smtClean="0">
                <a:solidFill>
                  <a:schemeClr val="accent2"/>
                </a:solidFill>
              </a:rPr>
              <a:t>56</a:t>
            </a:r>
            <a:r>
              <a:rPr lang="en-CA" sz="1200" dirty="0">
                <a:solidFill>
                  <a:schemeClr val="accent2"/>
                </a:solidFill>
              </a:rPr>
              <a:t>%</a:t>
            </a:r>
            <a:r>
              <a:rPr lang="en-CA" sz="1200" dirty="0"/>
              <a:t> of </a:t>
            </a:r>
            <a:r>
              <a:rPr lang="en-CA" sz="1200" dirty="0" smtClean="0"/>
              <a:t>respondents reported that the </a:t>
            </a:r>
            <a:r>
              <a:rPr lang="en-CA" sz="1200" dirty="0"/>
              <a:t>different cultures of each service </a:t>
            </a:r>
            <a:r>
              <a:rPr lang="en-CA" sz="1200" dirty="0" smtClean="0"/>
              <a:t/>
            </a:r>
            <a:br>
              <a:rPr lang="en-CA" sz="1200" dirty="0" smtClean="0"/>
            </a:br>
            <a:r>
              <a:rPr lang="en-CA" sz="1200" dirty="0" smtClean="0"/>
              <a:t>unit </a:t>
            </a:r>
            <a:r>
              <a:rPr lang="en-CA" sz="1200" dirty="0"/>
              <a:t>would hinder the level of collaboration such an initiative </a:t>
            </a:r>
            <a:r>
              <a:rPr lang="en-CA" sz="1200" dirty="0" smtClean="0"/>
              <a:t/>
            </a:r>
            <a:br>
              <a:rPr lang="en-CA" sz="1200" dirty="0" smtClean="0"/>
            </a:br>
            <a:r>
              <a:rPr lang="en-CA" sz="1200" dirty="0" smtClean="0"/>
              <a:t>would require.</a:t>
            </a:r>
          </a:p>
        </p:txBody>
      </p:sp>
      <p:sp>
        <p:nvSpPr>
          <p:cNvPr id="24" name="TextBox 23"/>
          <p:cNvSpPr txBox="1"/>
          <p:nvPr/>
        </p:nvSpPr>
        <p:spPr>
          <a:xfrm>
            <a:off x="700584" y="1332230"/>
            <a:ext cx="5009705" cy="338554"/>
          </a:xfrm>
          <a:prstGeom prst="rect">
            <a:avLst/>
          </a:prstGeom>
        </p:spPr>
        <p:txBody>
          <a:bodyPr wrap="none" rtlCol="0">
            <a:spAutoFit/>
          </a:bodyPr>
          <a:lstStyle/>
          <a:p>
            <a:r>
              <a:rPr lang="en-CA" sz="1600" dirty="0" smtClean="0"/>
              <a:t>Island cultures are the largest barrier to consolidation</a:t>
            </a:r>
          </a:p>
        </p:txBody>
      </p:sp>
      <p:graphicFrame>
        <p:nvGraphicFramePr>
          <p:cNvPr id="29" name="Table 1"/>
          <p:cNvGraphicFramePr>
            <a:graphicFrameLocks noGrp="1"/>
          </p:cNvGraphicFramePr>
          <p:nvPr>
            <p:extLst>
              <p:ext uri="{D42A27DB-BD31-4B8C-83A1-F6EECF244321}">
                <p14:modId xmlns:p14="http://schemas.microsoft.com/office/powerpoint/2010/main" val="2893312115"/>
              </p:ext>
            </p:extLst>
          </p:nvPr>
        </p:nvGraphicFramePr>
        <p:xfrm>
          <a:off x="399011" y="5237739"/>
          <a:ext cx="8312727" cy="960692"/>
        </p:xfrm>
        <a:graphic>
          <a:graphicData uri="http://schemas.openxmlformats.org/drawingml/2006/table">
            <a:tbl>
              <a:tblPr firstRow="1" bandRow="1">
                <a:effectLst>
                  <a:outerShdw blurRad="50800" dist="38100" dir="2700000" algn="tl" rotWithShape="0">
                    <a:prstClr val="black">
                      <a:alpha val="40000"/>
                    </a:prstClr>
                  </a:outerShdw>
                </a:effectLst>
              </a:tblPr>
              <a:tblGrid>
                <a:gridCol w="8312727"/>
              </a:tblGrid>
              <a:tr h="2377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100" b="0" i="1" dirty="0" smtClean="0">
                          <a:solidFill>
                            <a:schemeClr val="bg1"/>
                          </a:solidFill>
                          <a:latin typeface="+mj-lt"/>
                        </a:rPr>
                        <a:t>Info-Tech Insight</a:t>
                      </a:r>
                      <a:r>
                        <a:rPr lang="en-US" sz="1100" b="0" dirty="0" smtClean="0">
                          <a:solidFill>
                            <a:schemeClr val="bg1"/>
                          </a:solidFill>
                          <a:latin typeface="+mj-lt"/>
                        </a:rPr>
                        <a:t> </a:t>
                      </a:r>
                      <a:endParaRPr lang="en-US" sz="1100" b="0" dirty="0">
                        <a:solidFill>
                          <a:schemeClr val="bg1"/>
                        </a:solidFill>
                        <a:latin typeface="+mj-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7016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CA" sz="1200" dirty="0" smtClean="0">
                          <a:solidFill>
                            <a:schemeClr val="tx1"/>
                          </a:solidFill>
                        </a:rPr>
                        <a:t>Use a phased approach to overcome resistance</a:t>
                      </a:r>
                      <a:r>
                        <a:rPr lang="en-CA" sz="1200" baseline="0" dirty="0" smtClean="0">
                          <a:solidFill>
                            <a:schemeClr val="tx1"/>
                          </a:solidFill>
                        </a:rPr>
                        <a:t> to change</a:t>
                      </a:r>
                      <a:r>
                        <a:rPr lang="en-CA" sz="1200" dirty="0" smtClean="0">
                          <a:solidFill>
                            <a:schemeClr val="tx1"/>
                          </a:solidFill>
                        </a:rPr>
                        <a:t>. Focus</a:t>
                      </a:r>
                      <a:r>
                        <a:rPr lang="en-CA" sz="1200" baseline="0" dirty="0" smtClean="0">
                          <a:solidFill>
                            <a:schemeClr val="tx1"/>
                          </a:solidFill>
                        </a:rPr>
                        <a:t> on q</a:t>
                      </a:r>
                      <a:r>
                        <a:rPr lang="en-CA" sz="1200" dirty="0" smtClean="0">
                          <a:solidFill>
                            <a:schemeClr val="tx1"/>
                          </a:solidFill>
                        </a:rPr>
                        <a:t>uick-win implementations</a:t>
                      </a:r>
                      <a:r>
                        <a:rPr lang="en-CA" sz="1200" baseline="0" dirty="0" smtClean="0">
                          <a:solidFill>
                            <a:schemeClr val="tx1"/>
                          </a:solidFill>
                        </a:rPr>
                        <a:t> that </a:t>
                      </a:r>
                      <a:r>
                        <a:rPr lang="en-CA" sz="1200" dirty="0" smtClean="0">
                          <a:solidFill>
                            <a:schemeClr val="tx1"/>
                          </a:solidFill>
                        </a:rPr>
                        <a:t>bring two or three service desks together in a short time frame and add additional service desks over time.</a:t>
                      </a:r>
                      <a:endParaRPr lang="en-CA" sz="1200" dirty="0">
                        <a:solidFill>
                          <a:schemeClr val="tx1"/>
                        </a:solidFill>
                      </a:endParaRPr>
                    </a:p>
                  </a:txBody>
                  <a:tcPr marL="144000" marR="144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31" name="Picture 30" descr="insight-sm.wmf"/>
          <p:cNvPicPr>
            <a:picLocks noChangeAspect="1"/>
          </p:cNvPicPr>
          <p:nvPr/>
        </p:nvPicPr>
        <p:blipFill>
          <a:blip r:embed="rId4" cstate="print"/>
          <a:stretch>
            <a:fillRect/>
          </a:stretch>
        </p:blipFill>
        <p:spPr>
          <a:xfrm>
            <a:off x="8394455" y="5277935"/>
            <a:ext cx="240000" cy="180000"/>
          </a:xfrm>
          <a:prstGeom prst="rect">
            <a:avLst/>
          </a:prstGeom>
        </p:spPr>
      </p:pic>
    </p:spTree>
    <p:extLst>
      <p:ext uri="{BB962C8B-B14F-4D97-AF65-F5344CB8AC3E}">
        <p14:creationId xmlns:p14="http://schemas.microsoft.com/office/powerpoint/2010/main" val="341585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 the costly proliferation of service desks that can come with organizational growth</a:t>
            </a:r>
            <a:endParaRPr lang="en-US" dirty="0"/>
          </a:p>
        </p:txBody>
      </p:sp>
      <p:sp>
        <p:nvSpPr>
          <p:cNvPr id="19" name="Rectangle 3"/>
          <p:cNvSpPr/>
          <p:nvPr/>
        </p:nvSpPr>
        <p:spPr>
          <a:xfrm>
            <a:off x="339634" y="1172166"/>
            <a:ext cx="8457536" cy="5188174"/>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a:solidFill>
                <a:schemeClr val="tx1"/>
              </a:solidFill>
            </a:endParaRPr>
          </a:p>
        </p:txBody>
      </p:sp>
      <p:sp>
        <p:nvSpPr>
          <p:cNvPr id="20" name="Rectangle 4"/>
          <p:cNvSpPr/>
          <p:nvPr/>
        </p:nvSpPr>
        <p:spPr>
          <a:xfrm>
            <a:off x="407445" y="3106393"/>
            <a:ext cx="4036365" cy="22437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72000" rtlCol="0" anchor="t"/>
          <a:lstStyle/>
          <a:p>
            <a:pPr>
              <a:spcBef>
                <a:spcPts val="300"/>
              </a:spcBef>
              <a:spcAft>
                <a:spcPts val="300"/>
              </a:spcAft>
            </a:pPr>
            <a:r>
              <a:rPr lang="en-US" sz="1200" dirty="0" smtClean="0">
                <a:solidFill>
                  <a:schemeClr val="tx1"/>
                </a:solidFill>
              </a:rPr>
              <a:t>As </a:t>
            </a:r>
            <a:r>
              <a:rPr lang="en-US" sz="1200" dirty="0">
                <a:solidFill>
                  <a:schemeClr val="tx1"/>
                </a:solidFill>
              </a:rPr>
              <a:t>organizations grow organically and through mergers, their IT functions create multiple service desks across the enterprise to support:</a:t>
            </a:r>
            <a:endParaRPr lang="en-CA" sz="1200" dirty="0">
              <a:solidFill>
                <a:schemeClr val="tx1"/>
              </a:solidFill>
            </a:endParaRPr>
          </a:p>
          <a:p>
            <a:pPr marL="355600" lvl="1" indent="-171450">
              <a:buFont typeface="Arial" panose="020B0604020202020204" pitchFamily="34" charset="0"/>
              <a:buChar char="•"/>
            </a:pPr>
            <a:r>
              <a:rPr lang="en-US" sz="1200" dirty="0">
                <a:solidFill>
                  <a:schemeClr val="tx1"/>
                </a:solidFill>
              </a:rPr>
              <a:t>Large, diverse user constituencies.</a:t>
            </a:r>
            <a:endParaRPr lang="en-CA" sz="1200" dirty="0">
              <a:solidFill>
                <a:schemeClr val="tx1"/>
              </a:solidFill>
            </a:endParaRPr>
          </a:p>
          <a:p>
            <a:pPr marL="355600" lvl="1" indent="-171450">
              <a:buFont typeface="Arial" panose="020B0604020202020204" pitchFamily="34" charset="0"/>
              <a:buChar char="•"/>
            </a:pPr>
            <a:r>
              <a:rPr lang="en-US" sz="1200" dirty="0">
                <a:solidFill>
                  <a:schemeClr val="tx1"/>
                </a:solidFill>
              </a:rPr>
              <a:t>Rapidly increasing call volumes.</a:t>
            </a:r>
            <a:endParaRPr lang="en-CA" sz="1200" dirty="0">
              <a:solidFill>
                <a:schemeClr val="tx1"/>
              </a:solidFill>
            </a:endParaRPr>
          </a:p>
          <a:p>
            <a:pPr marL="355600" lvl="1" indent="-171450">
              <a:buFont typeface="Arial" panose="020B0604020202020204" pitchFamily="34" charset="0"/>
              <a:buChar char="•"/>
            </a:pPr>
            <a:r>
              <a:rPr lang="en-US" sz="1200" dirty="0">
                <a:solidFill>
                  <a:schemeClr val="tx1"/>
                </a:solidFill>
              </a:rPr>
              <a:t>Broader geographic coverage.</a:t>
            </a:r>
            <a:endParaRPr lang="en-CA" sz="1200" dirty="0">
              <a:solidFill>
                <a:schemeClr val="tx1"/>
              </a:solidFill>
            </a:endParaRPr>
          </a:p>
          <a:p>
            <a:pPr marL="355600" lvl="1" indent="-171450">
              <a:buFont typeface="Arial" panose="020B0604020202020204" pitchFamily="34" charset="0"/>
              <a:buChar char="•"/>
            </a:pPr>
            <a:r>
              <a:rPr lang="en-US" sz="1200" dirty="0">
                <a:solidFill>
                  <a:schemeClr val="tx1"/>
                </a:solidFill>
              </a:rPr>
              <a:t>A growing range of products and </a:t>
            </a:r>
            <a:r>
              <a:rPr lang="en-US" sz="1200" dirty="0" smtClean="0">
                <a:solidFill>
                  <a:schemeClr val="tx1"/>
                </a:solidFill>
              </a:rPr>
              <a:t>services.</a:t>
            </a:r>
          </a:p>
          <a:p>
            <a:pPr indent="-273050">
              <a:spcBef>
                <a:spcPts val="600"/>
              </a:spcBef>
              <a:spcAft>
                <a:spcPts val="300"/>
              </a:spcAft>
            </a:pPr>
            <a:r>
              <a:rPr lang="en-US" sz="1200" dirty="0" smtClean="0">
                <a:solidFill>
                  <a:schemeClr val="tx1"/>
                </a:solidFill>
              </a:rPr>
              <a:t>A hallmark of bad growth is the proliferation of </a:t>
            </a:r>
            <a:r>
              <a:rPr lang="en-US" sz="1200" b="1" dirty="0" smtClean="0">
                <a:solidFill>
                  <a:schemeClr val="tx1"/>
                </a:solidFill>
              </a:rPr>
              <a:t>redundant and often incompatible ITSM services and processes</a:t>
            </a:r>
            <a:r>
              <a:rPr lang="en-US" sz="1200" dirty="0" smtClean="0">
                <a:solidFill>
                  <a:schemeClr val="tx1"/>
                </a:solidFill>
              </a:rPr>
              <a:t>. </a:t>
            </a:r>
          </a:p>
          <a:p>
            <a:pPr marL="355600" lvl="1" indent="-171450">
              <a:buFont typeface="Arial" panose="020B0604020202020204" pitchFamily="34" charset="0"/>
              <a:buChar char="•"/>
            </a:pPr>
            <a:endParaRPr lang="en-CA" sz="1200" dirty="0">
              <a:solidFill>
                <a:schemeClr val="tx1"/>
              </a:solidFill>
            </a:endParaRPr>
          </a:p>
          <a:p>
            <a:pPr>
              <a:spcBef>
                <a:spcPts val="300"/>
              </a:spcBef>
              <a:spcAft>
                <a:spcPts val="300"/>
              </a:spcAft>
            </a:pPr>
            <a:endParaRPr lang="en-CA" sz="1400" dirty="0">
              <a:solidFill>
                <a:schemeClr val="tx1"/>
              </a:solidFill>
            </a:endParaRPr>
          </a:p>
        </p:txBody>
      </p:sp>
      <p:sp>
        <p:nvSpPr>
          <p:cNvPr id="21" name="TextBox 7"/>
          <p:cNvSpPr txBox="1"/>
          <p:nvPr/>
        </p:nvSpPr>
        <p:spPr>
          <a:xfrm>
            <a:off x="403103" y="1186557"/>
            <a:ext cx="4101737" cy="461665"/>
          </a:xfrm>
          <a:prstGeom prst="rect">
            <a:avLst/>
          </a:prstGeom>
          <a:noFill/>
        </p:spPr>
        <p:txBody>
          <a:bodyPr wrap="square" rtlCol="0">
            <a:spAutoFit/>
          </a:bodyPr>
          <a:lstStyle/>
          <a:p>
            <a:pPr>
              <a:spcBef>
                <a:spcPts val="300"/>
              </a:spcBef>
              <a:spcAft>
                <a:spcPts val="300"/>
              </a:spcAft>
            </a:pPr>
            <a:r>
              <a:rPr lang="en-CA" sz="2400" b="1" dirty="0" smtClean="0">
                <a:solidFill>
                  <a:srgbClr val="A24130"/>
                </a:solidFill>
              </a:rPr>
              <a:t>Good and bad growth</a:t>
            </a:r>
          </a:p>
        </p:txBody>
      </p:sp>
      <p:sp>
        <p:nvSpPr>
          <p:cNvPr id="25" name="Rectangle 12"/>
          <p:cNvSpPr/>
          <p:nvPr/>
        </p:nvSpPr>
        <p:spPr>
          <a:xfrm>
            <a:off x="407446" y="5447829"/>
            <a:ext cx="4033925" cy="8154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252000" bIns="72000" rtlCol="0" anchor="ctr"/>
          <a:lstStyle/>
          <a:p>
            <a:r>
              <a:rPr lang="en-US" sz="1200" b="1" dirty="0" smtClean="0">
                <a:solidFill>
                  <a:schemeClr val="accent2"/>
                </a:solidFill>
              </a:rPr>
              <a:t>Project triggers</a:t>
            </a:r>
            <a:r>
              <a:rPr lang="en-US" sz="1200" dirty="0" smtClean="0">
                <a:solidFill>
                  <a:schemeClr val="tx1"/>
                </a:solidFill>
              </a:rPr>
              <a:t>:</a:t>
            </a:r>
            <a:endParaRPr lang="en-CA" sz="1200" b="1" dirty="0">
              <a:solidFill>
                <a:schemeClr val="tx1"/>
              </a:solidFill>
            </a:endParaRPr>
          </a:p>
          <a:p>
            <a:pPr marL="355600" lvl="1" indent="-171450">
              <a:buFont typeface="Arial" panose="020B0604020202020204" pitchFamily="34" charset="0"/>
              <a:buChar char="•"/>
            </a:pPr>
            <a:r>
              <a:rPr lang="en-US" sz="1200" dirty="0" smtClean="0">
                <a:solidFill>
                  <a:schemeClr val="tx1"/>
                </a:solidFill>
              </a:rPr>
              <a:t>Organizational mergers</a:t>
            </a:r>
            <a:endParaRPr lang="en-CA" sz="1200" dirty="0">
              <a:solidFill>
                <a:schemeClr val="tx1"/>
              </a:solidFill>
            </a:endParaRPr>
          </a:p>
          <a:p>
            <a:pPr marL="355600" lvl="1" indent="-171450">
              <a:buFont typeface="Arial" panose="020B0604020202020204" pitchFamily="34" charset="0"/>
              <a:buChar char="•"/>
            </a:pPr>
            <a:r>
              <a:rPr lang="en-US" sz="1200" dirty="0" smtClean="0">
                <a:solidFill>
                  <a:schemeClr val="tx1"/>
                </a:solidFill>
              </a:rPr>
              <a:t>ITSM tool purchase</a:t>
            </a:r>
            <a:endParaRPr lang="en-CA" sz="1200" dirty="0">
              <a:solidFill>
                <a:schemeClr val="tx1"/>
              </a:solidFill>
            </a:endParaRPr>
          </a:p>
          <a:p>
            <a:pPr marL="355600" lvl="1" indent="-171450">
              <a:buFont typeface="Arial" panose="020B0604020202020204" pitchFamily="34" charset="0"/>
              <a:buChar char="•"/>
            </a:pPr>
            <a:r>
              <a:rPr lang="en-US" sz="1200" dirty="0" smtClean="0">
                <a:solidFill>
                  <a:schemeClr val="tx1"/>
                </a:solidFill>
              </a:rPr>
              <a:t>Service quality or cost-reduction initiatives</a:t>
            </a:r>
            <a:endParaRPr lang="en-CA" sz="1200" dirty="0">
              <a:solidFill>
                <a:schemeClr val="tx1"/>
              </a:solidFill>
            </a:endParaRPr>
          </a:p>
        </p:txBody>
      </p:sp>
      <p:sp>
        <p:nvSpPr>
          <p:cNvPr id="35" name="Rectangle 34"/>
          <p:cNvSpPr/>
          <p:nvPr/>
        </p:nvSpPr>
        <p:spPr>
          <a:xfrm>
            <a:off x="403103" y="1582641"/>
            <a:ext cx="4041587" cy="1461939"/>
          </a:xfrm>
          <a:prstGeom prst="rect">
            <a:avLst/>
          </a:prstGeom>
        </p:spPr>
        <p:txBody>
          <a:bodyPr wrap="square">
            <a:spAutoFit/>
          </a:bodyPr>
          <a:lstStyle/>
          <a:p>
            <a:pPr>
              <a:spcBef>
                <a:spcPts val="300"/>
              </a:spcBef>
              <a:spcAft>
                <a:spcPts val="300"/>
              </a:spcAft>
            </a:pPr>
            <a:r>
              <a:rPr lang="en-US" sz="1200" dirty="0"/>
              <a:t>Every organization must grow to survive, and </a:t>
            </a:r>
            <a:r>
              <a:rPr lang="en-US" sz="1200" dirty="0" smtClean="0"/>
              <a:t>relies </a:t>
            </a:r>
            <a:r>
              <a:rPr lang="en-US" sz="1200" dirty="0"/>
              <a:t>heavily on its IT infrastructure to do that. </a:t>
            </a:r>
            <a:r>
              <a:rPr lang="en-US" sz="1200" b="1" dirty="0"/>
              <a:t>Good growth </a:t>
            </a:r>
            <a:r>
              <a:rPr lang="en-US" sz="1200" dirty="0"/>
              <a:t>makes an organization more agile, responsive, and competitive, and leads to further growth. </a:t>
            </a:r>
            <a:endParaRPr lang="en-US" sz="1200" dirty="0" smtClean="0"/>
          </a:p>
          <a:p>
            <a:pPr>
              <a:spcBef>
                <a:spcPts val="300"/>
              </a:spcBef>
              <a:spcAft>
                <a:spcPts val="300"/>
              </a:spcAft>
            </a:pPr>
            <a:r>
              <a:rPr lang="en-US" sz="1200" dirty="0" smtClean="0"/>
              <a:t>However</a:t>
            </a:r>
            <a:r>
              <a:rPr lang="en-US" sz="1200" dirty="0"/>
              <a:t>, growth has its dark side. </a:t>
            </a:r>
            <a:r>
              <a:rPr lang="en-US" sz="1200" b="1" dirty="0"/>
              <a:t>Bad growth </a:t>
            </a:r>
            <a:r>
              <a:rPr lang="en-US" sz="1200" dirty="0"/>
              <a:t>hobbles agility, responsiveness, and competitiveness, and leads to stagnation</a:t>
            </a:r>
            <a:r>
              <a:rPr lang="en-US" sz="1200" dirty="0" smtClean="0"/>
              <a:t>.</a:t>
            </a:r>
            <a:endParaRPr lang="en-CA" sz="1200" dirty="0"/>
          </a:p>
        </p:txBody>
      </p:sp>
      <p:sp>
        <p:nvSpPr>
          <p:cNvPr id="101" name="Rectangle 4"/>
          <p:cNvSpPr/>
          <p:nvPr/>
        </p:nvSpPr>
        <p:spPr>
          <a:xfrm>
            <a:off x="4617849" y="1306090"/>
            <a:ext cx="4126461" cy="49604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72000" rtlCol="0" anchor="t"/>
          <a:lstStyle/>
          <a:p>
            <a:pPr>
              <a:spcBef>
                <a:spcPts val="300"/>
              </a:spcBef>
              <a:spcAft>
                <a:spcPts val="300"/>
              </a:spcAft>
            </a:pPr>
            <a:endParaRPr lang="en-CA" sz="1400" dirty="0">
              <a:solidFill>
                <a:schemeClr val="tx1"/>
              </a:solidFill>
            </a:endParaRPr>
          </a:p>
        </p:txBody>
      </p:sp>
      <p:sp>
        <p:nvSpPr>
          <p:cNvPr id="88" name="Freeform 87"/>
          <p:cNvSpPr>
            <a:spLocks noChangeAspect="1"/>
          </p:cNvSpPr>
          <p:nvPr/>
        </p:nvSpPr>
        <p:spPr bwMode="auto">
          <a:xfrm rot="5400000" flipV="1">
            <a:off x="4811524" y="4553983"/>
            <a:ext cx="494652" cy="334142"/>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tx1"/>
            </a:solidFill>
          </a:ln>
          <a:effectLst/>
          <a:scene3d>
            <a:camera prst="orthographicFront">
              <a:rot lat="0" lon="20100000" rev="0"/>
            </a:camera>
            <a:lightRig rig="threePt" dir="t"/>
          </a:scene3d>
          <a:sp3d extrusionH="63500"/>
        </p:spPr>
        <p:txBody>
          <a:bodyPr vert="horz" wrap="square" lIns="91440" tIns="45720" rIns="91440" bIns="45720" numCol="1" anchor="t" anchorCtr="0" compatLnSpc="1">
            <a:prstTxWarp prst="textNoShape">
              <a:avLst/>
            </a:prstTxWarp>
          </a:bodyPr>
          <a:lstStyle/>
          <a:p>
            <a:endParaRPr lang="en-US" dirty="0"/>
          </a:p>
        </p:txBody>
      </p:sp>
      <p:sp>
        <p:nvSpPr>
          <p:cNvPr id="89" name="Freeform 7"/>
          <p:cNvSpPr>
            <a:spLocks noChangeAspect="1"/>
          </p:cNvSpPr>
          <p:nvPr/>
        </p:nvSpPr>
        <p:spPr bwMode="auto">
          <a:xfrm flipV="1">
            <a:off x="4819854" y="3536360"/>
            <a:ext cx="477993" cy="34578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tx1"/>
            </a:solidFill>
          </a:ln>
          <a:effectLst/>
          <a:scene3d>
            <a:camera prst="orthographicFront">
              <a:rot lat="21300000" lon="20100000" rev="21564000"/>
            </a:camera>
            <a:lightRig rig="threePt" dir="t"/>
          </a:scene3d>
          <a:sp3d extrusionH="63500"/>
        </p:spPr>
        <p:txBody>
          <a:bodyPr vert="horz" wrap="square" lIns="91440" tIns="45720" rIns="91440" bIns="45720" numCol="1" anchor="t" anchorCtr="0" compatLnSpc="1">
            <a:prstTxWarp prst="textNoShape">
              <a:avLst/>
            </a:prstTxWarp>
          </a:bodyPr>
          <a:lstStyle/>
          <a:p>
            <a:endParaRPr lang="en-US" dirty="0"/>
          </a:p>
        </p:txBody>
      </p:sp>
      <p:sp>
        <p:nvSpPr>
          <p:cNvPr id="90" name="Freeform 7"/>
          <p:cNvSpPr>
            <a:spLocks noChangeAspect="1"/>
          </p:cNvSpPr>
          <p:nvPr/>
        </p:nvSpPr>
        <p:spPr bwMode="auto">
          <a:xfrm rot="5400000" flipV="1">
            <a:off x="4811524" y="2283253"/>
            <a:ext cx="494652" cy="334142"/>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tx1"/>
            </a:solidFill>
          </a:ln>
          <a:effectLst/>
          <a:scene3d>
            <a:camera prst="orthographicFront">
              <a:rot lat="0" lon="20100000" rev="0"/>
            </a:camera>
            <a:lightRig rig="threePt" dir="t"/>
          </a:scene3d>
          <a:sp3d extrusionH="63500"/>
        </p:spPr>
        <p:txBody>
          <a:bodyPr vert="horz" wrap="square" lIns="91440" tIns="45720" rIns="91440" bIns="45720" numCol="1" anchor="t" anchorCtr="0" compatLnSpc="1">
            <a:prstTxWarp prst="textNoShape">
              <a:avLst/>
            </a:prstTxWarp>
          </a:bodyPr>
          <a:lstStyle/>
          <a:p>
            <a:endParaRPr lang="en-US" dirty="0"/>
          </a:p>
        </p:txBody>
      </p:sp>
      <p:sp>
        <p:nvSpPr>
          <p:cNvPr id="91" name="Freeform 7"/>
          <p:cNvSpPr>
            <a:spLocks noChangeAspect="1"/>
          </p:cNvSpPr>
          <p:nvPr/>
        </p:nvSpPr>
        <p:spPr bwMode="auto">
          <a:xfrm flipV="1">
            <a:off x="4819854" y="5544590"/>
            <a:ext cx="477993" cy="34578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tx1"/>
            </a:solidFill>
          </a:ln>
          <a:effectLst/>
          <a:scene3d>
            <a:camera prst="orthographicFront">
              <a:rot lat="0" lon="20100000" rev="0"/>
            </a:camera>
            <a:lightRig rig="threePt" dir="t"/>
          </a:scene3d>
          <a:sp3d extrusionH="63500"/>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5238631" y="3484777"/>
            <a:ext cx="1242355" cy="461665"/>
          </a:xfrm>
          <a:prstGeom prst="rect">
            <a:avLst/>
          </a:prstGeom>
        </p:spPr>
        <p:txBody>
          <a:bodyPr wrap="square" rtlCol="0">
            <a:spAutoFit/>
          </a:bodyPr>
          <a:lstStyle/>
          <a:p>
            <a:r>
              <a:rPr lang="en-CA" sz="1200" b="1" i="1" dirty="0" smtClean="0"/>
              <a:t>Inconsistent Processes</a:t>
            </a:r>
          </a:p>
        </p:txBody>
      </p:sp>
      <p:sp>
        <p:nvSpPr>
          <p:cNvPr id="92" name="TextBox 91"/>
          <p:cNvSpPr txBox="1"/>
          <p:nvPr/>
        </p:nvSpPr>
        <p:spPr>
          <a:xfrm>
            <a:off x="5238631" y="5491947"/>
            <a:ext cx="1242355" cy="461665"/>
          </a:xfrm>
          <a:prstGeom prst="rect">
            <a:avLst/>
          </a:prstGeom>
        </p:spPr>
        <p:txBody>
          <a:bodyPr wrap="square" rtlCol="0">
            <a:spAutoFit/>
          </a:bodyPr>
          <a:lstStyle/>
          <a:p>
            <a:r>
              <a:rPr lang="en-CA" sz="1200" b="1" i="1" dirty="0" smtClean="0"/>
              <a:t>Low Customer Satisfaction</a:t>
            </a:r>
          </a:p>
        </p:txBody>
      </p:sp>
      <p:sp>
        <p:nvSpPr>
          <p:cNvPr id="93" name="TextBox 92"/>
          <p:cNvSpPr txBox="1"/>
          <p:nvPr/>
        </p:nvSpPr>
        <p:spPr>
          <a:xfrm>
            <a:off x="5238631" y="4470256"/>
            <a:ext cx="1242355" cy="461665"/>
          </a:xfrm>
          <a:prstGeom prst="rect">
            <a:avLst/>
          </a:prstGeom>
        </p:spPr>
        <p:txBody>
          <a:bodyPr wrap="square" rtlCol="0">
            <a:spAutoFit/>
          </a:bodyPr>
          <a:lstStyle/>
          <a:p>
            <a:r>
              <a:rPr lang="en-CA" sz="1200" b="1" i="1" dirty="0" smtClean="0"/>
              <a:t>Lack of Data Integration</a:t>
            </a:r>
          </a:p>
        </p:txBody>
      </p:sp>
      <p:sp>
        <p:nvSpPr>
          <p:cNvPr id="94" name="TextBox 93"/>
          <p:cNvSpPr txBox="1"/>
          <p:nvPr/>
        </p:nvSpPr>
        <p:spPr>
          <a:xfrm>
            <a:off x="5238631" y="2216770"/>
            <a:ext cx="1242355" cy="461665"/>
          </a:xfrm>
          <a:prstGeom prst="rect">
            <a:avLst/>
          </a:prstGeom>
        </p:spPr>
        <p:txBody>
          <a:bodyPr wrap="square" rtlCol="0">
            <a:spAutoFit/>
          </a:bodyPr>
          <a:lstStyle/>
          <a:p>
            <a:r>
              <a:rPr lang="en-CA" sz="1200" b="1" i="1" dirty="0" smtClean="0"/>
              <a:t>Incompatible</a:t>
            </a:r>
          </a:p>
          <a:p>
            <a:r>
              <a:rPr lang="en-CA" sz="1200" b="1" i="1" dirty="0" smtClean="0"/>
              <a:t>Technologies</a:t>
            </a:r>
          </a:p>
        </p:txBody>
      </p:sp>
      <p:sp>
        <p:nvSpPr>
          <p:cNvPr id="11" name="Rectangle 10"/>
          <p:cNvSpPr/>
          <p:nvPr/>
        </p:nvSpPr>
        <p:spPr>
          <a:xfrm>
            <a:off x="6521831" y="2167518"/>
            <a:ext cx="2206632" cy="1157368"/>
          </a:xfrm>
          <a:prstGeom prst="rect">
            <a:avLst/>
          </a:prstGeom>
        </p:spPr>
        <p:txBody>
          <a:bodyPr wrap="square">
            <a:spAutoFit/>
          </a:bodyPr>
          <a:lstStyle/>
          <a:p>
            <a:pPr marL="90488" indent="-90488">
              <a:lnSpc>
                <a:spcPct val="107000"/>
              </a:lnSpc>
              <a:spcBef>
                <a:spcPts val="100"/>
              </a:spcBef>
              <a:spcAft>
                <a:spcPts val="100"/>
              </a:spcAft>
              <a:buFont typeface="Arial" panose="020B0604020202020204" pitchFamily="34" charset="0"/>
              <a:buChar char="•"/>
            </a:pPr>
            <a:r>
              <a:rPr lang="en-CA" sz="1200" dirty="0">
                <a:latin typeface="Arial" panose="020B0604020202020204" pitchFamily="34" charset="0"/>
                <a:ea typeface="Times New Roman" panose="02020603050405020304" pitchFamily="18" charset="0"/>
                <a:cs typeface="Times New Roman" panose="02020603050405020304" pitchFamily="18" charset="0"/>
              </a:rPr>
              <a:t>Inability to negotiate volume discounts.</a:t>
            </a:r>
          </a:p>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Costly skill set maintenance.</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Increased support costs.</a:t>
            </a:r>
          </a:p>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Increased shadow IT.</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p:cNvSpPr txBox="1"/>
          <p:nvPr/>
        </p:nvSpPr>
        <p:spPr>
          <a:xfrm>
            <a:off x="5275643" y="1744596"/>
            <a:ext cx="1004074" cy="307777"/>
          </a:xfrm>
          <a:prstGeom prst="rect">
            <a:avLst/>
          </a:prstGeom>
        </p:spPr>
        <p:txBody>
          <a:bodyPr wrap="none" rtlCol="0">
            <a:spAutoFit/>
          </a:bodyPr>
          <a:lstStyle/>
          <a:p>
            <a:r>
              <a:rPr lang="en-CA" sz="1400" b="1" dirty="0" smtClean="0">
                <a:solidFill>
                  <a:schemeClr val="accent2"/>
                </a:solidFill>
              </a:rPr>
              <a:t>Challenge</a:t>
            </a:r>
          </a:p>
        </p:txBody>
      </p:sp>
      <p:sp>
        <p:nvSpPr>
          <p:cNvPr id="96" name="TextBox 95"/>
          <p:cNvSpPr txBox="1"/>
          <p:nvPr/>
        </p:nvSpPr>
        <p:spPr>
          <a:xfrm>
            <a:off x="6937511" y="1744596"/>
            <a:ext cx="736093" cy="307777"/>
          </a:xfrm>
          <a:prstGeom prst="rect">
            <a:avLst/>
          </a:prstGeom>
        </p:spPr>
        <p:txBody>
          <a:bodyPr wrap="none" rtlCol="0">
            <a:spAutoFit/>
          </a:bodyPr>
          <a:lstStyle/>
          <a:p>
            <a:r>
              <a:rPr lang="en-CA" sz="1400" b="1" dirty="0" smtClean="0">
                <a:solidFill>
                  <a:schemeClr val="accent2"/>
                </a:solidFill>
              </a:rPr>
              <a:t>Impact</a:t>
            </a:r>
          </a:p>
        </p:txBody>
      </p:sp>
      <p:sp>
        <p:nvSpPr>
          <p:cNvPr id="98" name="Rectangle 97"/>
          <p:cNvSpPr/>
          <p:nvPr/>
        </p:nvSpPr>
        <p:spPr>
          <a:xfrm>
            <a:off x="6533846" y="3423031"/>
            <a:ext cx="2194617" cy="1195840"/>
          </a:xfrm>
          <a:prstGeom prst="rect">
            <a:avLst/>
          </a:prstGeom>
        </p:spPr>
        <p:txBody>
          <a:bodyPr wrap="square">
            <a:spAutoFit/>
          </a:bodyPr>
          <a:lstStyle/>
          <a:p>
            <a:pPr marL="90488" indent="-90488">
              <a:lnSpc>
                <a:spcPct val="107000"/>
              </a:lnSpc>
              <a:spcBef>
                <a:spcPts val="100"/>
              </a:spcBef>
              <a:spcAft>
                <a:spcPts val="1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Low efficiency.</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a:p>
            <a:pPr marL="90488" indent="-90488">
              <a:lnSpc>
                <a:spcPct val="107000"/>
              </a:lnSpc>
              <a:spcBef>
                <a:spcPts val="100"/>
              </a:spcBef>
              <a:spcAft>
                <a:spcPts val="1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High support costs.</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a:p>
            <a:pPr marL="90488" indent="-90488">
              <a:lnSpc>
                <a:spcPct val="107000"/>
              </a:lnSpc>
              <a:spcBef>
                <a:spcPts val="100"/>
              </a:spcBef>
              <a:spcAft>
                <a:spcPts val="1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Inconsistent support quality</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a:t>
            </a:r>
          </a:p>
          <a:p>
            <a:pPr marL="90488" indent="-90488">
              <a:lnSpc>
                <a:spcPct val="107000"/>
              </a:lnSpc>
              <a:spcBef>
                <a:spcPts val="100"/>
              </a:spcBef>
              <a:spcAft>
                <a:spcPts val="100"/>
              </a:spcAft>
              <a:buFont typeface="Arial" panose="020B0604020202020204" pitchFamily="34" charset="0"/>
              <a:buChar char="•"/>
            </a:pPr>
            <a:r>
              <a:rPr lang="en-CA" sz="1200" dirty="0">
                <a:latin typeface="Arial" panose="020B0604020202020204" pitchFamily="34" charset="0"/>
                <a:ea typeface="Times New Roman" panose="02020603050405020304" pitchFamily="18" charset="0"/>
                <a:cs typeface="Times New Roman" panose="02020603050405020304" pitchFamily="18" charset="0"/>
              </a:rPr>
              <a:t>Less staffing flexibility.</a:t>
            </a:r>
          </a:p>
          <a:p>
            <a:pPr marL="90488" indent="-90488">
              <a:lnSpc>
                <a:spcPct val="107000"/>
              </a:lnSpc>
              <a:spcBef>
                <a:spcPts val="200"/>
              </a:spcBef>
              <a:spcAft>
                <a:spcPts val="200"/>
              </a:spcAft>
              <a:buFont typeface="Arial" panose="020B0604020202020204" pitchFamily="34" charset="0"/>
              <a:buChar char="•"/>
            </a:pPr>
            <a:endParaRPr lang="en-CA" sz="12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99" name="Rectangle 98"/>
          <p:cNvSpPr/>
          <p:nvPr/>
        </p:nvSpPr>
        <p:spPr>
          <a:xfrm>
            <a:off x="6533846" y="4465805"/>
            <a:ext cx="2194617" cy="971100"/>
          </a:xfrm>
          <a:prstGeom prst="rect">
            <a:avLst/>
          </a:prstGeom>
        </p:spPr>
        <p:txBody>
          <a:bodyPr wrap="square">
            <a:spAutoFit/>
          </a:bodyPr>
          <a:lstStyle/>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Only partial view of IT.</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a:p>
            <a:pPr marL="90488" indent="-90488">
              <a:lnSpc>
                <a:spcPct val="107000"/>
              </a:lnSpc>
              <a:spcBef>
                <a:spcPts val="100"/>
              </a:spcBef>
              <a:spcAft>
                <a:spcPts val="100"/>
              </a:spcAft>
              <a:buFont typeface="Arial" panose="020B0604020202020204" pitchFamily="34" charset="0"/>
              <a:buChar char="•"/>
            </a:pPr>
            <a:r>
              <a:rPr lang="en-CA" sz="1200" dirty="0">
                <a:latin typeface="Arial" panose="020B0604020202020204" pitchFamily="34" charset="0"/>
                <a:ea typeface="Times New Roman" panose="02020603050405020304" pitchFamily="18" charset="0"/>
                <a:cs typeface="Times New Roman" panose="02020603050405020304" pitchFamily="18" charset="0"/>
              </a:rPr>
              <a:t>Inefficient workflows. </a:t>
            </a:r>
          </a:p>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Limited troubleshooting ability.</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0" name="Rectangle 99"/>
          <p:cNvSpPr/>
          <p:nvPr/>
        </p:nvSpPr>
        <p:spPr>
          <a:xfrm>
            <a:off x="6533846" y="5477137"/>
            <a:ext cx="2194617" cy="722185"/>
          </a:xfrm>
          <a:prstGeom prst="rect">
            <a:avLst/>
          </a:prstGeom>
        </p:spPr>
        <p:txBody>
          <a:bodyPr wrap="square">
            <a:spAutoFit/>
          </a:bodyPr>
          <a:lstStyle/>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Fewer IT supporters.</a:t>
            </a:r>
          </a:p>
          <a:p>
            <a:pPr marL="90488" indent="-90488">
              <a:lnSpc>
                <a:spcPct val="107000"/>
              </a:lnSpc>
              <a:spcBef>
                <a:spcPts val="100"/>
              </a:spcBef>
              <a:spcAft>
                <a:spcPts val="100"/>
              </a:spcAft>
              <a:buFont typeface="Arial" panose="020B0604020202020204" pitchFamily="34" charset="0"/>
              <a:buChar char="•"/>
            </a:pPr>
            <a:r>
              <a:rPr lang="en-CA" sz="1200" dirty="0" smtClean="0">
                <a:latin typeface="Arial" panose="020B0604020202020204" pitchFamily="34" charset="0"/>
                <a:ea typeface="Times New Roman" panose="02020603050405020304" pitchFamily="18" charset="0"/>
                <a:cs typeface="Times New Roman" panose="02020603050405020304" pitchFamily="18" charset="0"/>
              </a:rPr>
              <a:t>Lack of organizational support.</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4324265" y="1398705"/>
            <a:ext cx="4472905" cy="292388"/>
          </a:xfrm>
          <a:prstGeom prst="rect">
            <a:avLst/>
          </a:prstGeom>
        </p:spPr>
        <p:txBody>
          <a:bodyPr wrap="square" rtlCol="0">
            <a:spAutoFit/>
          </a:bodyPr>
          <a:lstStyle/>
          <a:p>
            <a:pPr algn="r"/>
            <a:r>
              <a:rPr lang="en-CA" sz="1300" b="1" dirty="0" smtClean="0"/>
              <a:t>Challenges arising from service desk proliferation:</a:t>
            </a:r>
          </a:p>
        </p:txBody>
      </p:sp>
    </p:spTree>
    <p:extLst>
      <p:ext uri="{BB962C8B-B14F-4D97-AF65-F5344CB8AC3E}">
        <p14:creationId xmlns:p14="http://schemas.microsoft.com/office/powerpoint/2010/main" val="3148592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p:nvPr/>
        </p:nvSpPr>
        <p:spPr>
          <a:xfrm>
            <a:off x="335572" y="1332365"/>
            <a:ext cx="8457676" cy="4978342"/>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CA" sz="1200" dirty="0">
              <a:solidFill>
                <a:schemeClr val="tx1"/>
              </a:solidFill>
            </a:endParaRPr>
          </a:p>
        </p:txBody>
      </p:sp>
      <p:sp>
        <p:nvSpPr>
          <p:cNvPr id="2" name="Title 1"/>
          <p:cNvSpPr>
            <a:spLocks noGrp="1"/>
          </p:cNvSpPr>
          <p:nvPr>
            <p:ph type="title"/>
          </p:nvPr>
        </p:nvSpPr>
        <p:spPr/>
        <p:txBody>
          <a:bodyPr/>
          <a:lstStyle/>
          <a:p>
            <a:r>
              <a:rPr lang="en-CA" dirty="0" smtClean="0"/>
              <a:t>Consolidate service desks to integrate the resources, processes, and technology of your support ecosystem</a:t>
            </a:r>
            <a:endParaRPr lang="en-CA" dirty="0"/>
          </a:p>
        </p:txBody>
      </p:sp>
      <p:sp>
        <p:nvSpPr>
          <p:cNvPr id="35" name="AutoShape 3"/>
          <p:cNvSpPr>
            <a:spLocks noChangeAspect="1" noChangeArrowheads="1" noTextEdit="1"/>
          </p:cNvSpPr>
          <p:nvPr/>
        </p:nvSpPr>
        <p:spPr bwMode="auto">
          <a:xfrm>
            <a:off x="726294" y="5121188"/>
            <a:ext cx="1109402" cy="10572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CA" sz="1200" dirty="0"/>
          </a:p>
        </p:txBody>
      </p:sp>
      <p:sp>
        <p:nvSpPr>
          <p:cNvPr id="16" name="Rectangle 15"/>
          <p:cNvSpPr/>
          <p:nvPr/>
        </p:nvSpPr>
        <p:spPr>
          <a:xfrm>
            <a:off x="4232135" y="1416105"/>
            <a:ext cx="4499172" cy="48600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pPr>
            <a:r>
              <a:rPr lang="en-US" sz="1200" i="1" dirty="0" smtClean="0">
                <a:solidFill>
                  <a:schemeClr val="tx1"/>
                </a:solidFill>
              </a:rPr>
              <a:t>A successful consolidation can significantly reduce cost per transaction, speed up service delivery, and improve the customer experience through:</a:t>
            </a:r>
          </a:p>
          <a:p>
            <a:pPr marL="355600" lvl="1" indent="-171450">
              <a:buFont typeface="Arial" panose="020B0604020202020204" pitchFamily="34" charset="0"/>
              <a:buChar char="•"/>
            </a:pPr>
            <a:r>
              <a:rPr lang="en-US" sz="1200" dirty="0" smtClean="0">
                <a:solidFill>
                  <a:schemeClr val="tx1"/>
                </a:solidFill>
              </a:rPr>
              <a:t>Single </a:t>
            </a:r>
            <a:r>
              <a:rPr lang="en-US" sz="1200" dirty="0">
                <a:solidFill>
                  <a:schemeClr val="tx1"/>
                </a:solidFill>
              </a:rPr>
              <a:t>point of contact for </a:t>
            </a:r>
            <a:r>
              <a:rPr lang="en-US" sz="1200" dirty="0" smtClean="0">
                <a:solidFill>
                  <a:schemeClr val="tx1"/>
                </a:solidFill>
              </a:rPr>
              <a:t>end users</a:t>
            </a:r>
            <a:r>
              <a:rPr lang="en-US" sz="1200" dirty="0">
                <a:solidFill>
                  <a:schemeClr val="tx1"/>
                </a:solidFill>
              </a:rPr>
              <a:t>.</a:t>
            </a:r>
          </a:p>
          <a:p>
            <a:pPr marL="355600" lvl="1" indent="-171450">
              <a:buFont typeface="Arial" panose="020B0604020202020204" pitchFamily="34" charset="0"/>
              <a:buChar char="•"/>
            </a:pPr>
            <a:r>
              <a:rPr lang="en-US" sz="1200" dirty="0" smtClean="0">
                <a:solidFill>
                  <a:schemeClr val="tx1"/>
                </a:solidFill>
              </a:rPr>
              <a:t>Integrated </a:t>
            </a:r>
            <a:r>
              <a:rPr lang="en-US" sz="1200" dirty="0">
                <a:solidFill>
                  <a:schemeClr val="tx1"/>
                </a:solidFill>
              </a:rPr>
              <a:t>ITSM solution where it makes sense.</a:t>
            </a:r>
          </a:p>
          <a:p>
            <a:pPr marL="355600" lvl="1" indent="-171450">
              <a:buFont typeface="Arial" panose="020B0604020202020204" pitchFamily="34" charset="0"/>
              <a:buChar char="•"/>
            </a:pPr>
            <a:r>
              <a:rPr lang="en-US" sz="1200" dirty="0" smtClean="0">
                <a:solidFill>
                  <a:schemeClr val="tx1"/>
                </a:solidFill>
              </a:rPr>
              <a:t>Standardized processes.</a:t>
            </a:r>
            <a:endParaRPr lang="en-US" sz="1200" dirty="0">
              <a:solidFill>
                <a:schemeClr val="tx1"/>
              </a:solidFill>
            </a:endParaRPr>
          </a:p>
          <a:p>
            <a:pPr marL="355600" lvl="1" indent="-171450">
              <a:buFont typeface="Arial" panose="020B0604020202020204" pitchFamily="34" charset="0"/>
              <a:buChar char="•"/>
            </a:pPr>
            <a:r>
              <a:rPr lang="en-US" sz="1200" dirty="0" smtClean="0">
                <a:solidFill>
                  <a:schemeClr val="tx1"/>
                </a:solidFill>
              </a:rPr>
              <a:t>Staffing integration.</a:t>
            </a:r>
            <a:endParaRPr lang="en-US" sz="1200" dirty="0">
              <a:solidFill>
                <a:schemeClr val="tx1"/>
              </a:solidFill>
            </a:endParaRPr>
          </a:p>
          <a:p>
            <a:pPr lvl="0"/>
            <a:endParaRPr lang="en-US" sz="1200" dirty="0" smtClean="0">
              <a:solidFill>
                <a:schemeClr val="tx1"/>
              </a:solidFill>
            </a:endParaRPr>
          </a:p>
          <a:p>
            <a:pPr lvl="0"/>
            <a:endParaRPr lang="en-US" sz="1200" dirty="0">
              <a:solidFill>
                <a:schemeClr val="tx1"/>
              </a:solidFill>
            </a:endParaRPr>
          </a:p>
          <a:p>
            <a:pPr lvl="0"/>
            <a:endParaRPr lang="en-US" sz="1200" dirty="0" smtClean="0">
              <a:solidFill>
                <a:schemeClr val="tx1"/>
              </a:solidFill>
            </a:endParaRPr>
          </a:p>
          <a:p>
            <a:pPr lvl="0"/>
            <a:endParaRPr lang="en-US" sz="1200" dirty="0">
              <a:solidFill>
                <a:schemeClr val="tx1"/>
              </a:solidFill>
            </a:endParaRPr>
          </a:p>
          <a:p>
            <a:pPr lvl="0"/>
            <a:endParaRPr lang="en-US" sz="1200" dirty="0" smtClean="0">
              <a:solidFill>
                <a:schemeClr val="tx1"/>
              </a:solidFill>
            </a:endParaRPr>
          </a:p>
          <a:p>
            <a:pPr lvl="0"/>
            <a:endParaRPr lang="en-US" sz="1200" dirty="0">
              <a:solidFill>
                <a:schemeClr val="tx1"/>
              </a:solidFill>
            </a:endParaRPr>
          </a:p>
          <a:p>
            <a:pPr lvl="0"/>
            <a:endParaRPr lang="en-US" sz="1200" dirty="0" smtClean="0">
              <a:solidFill>
                <a:schemeClr val="tx1"/>
              </a:solidFill>
            </a:endParaRPr>
          </a:p>
          <a:p>
            <a:pPr lvl="0"/>
            <a:endParaRPr lang="en-US" sz="1200" dirty="0">
              <a:solidFill>
                <a:schemeClr val="tx1"/>
              </a:solidFill>
            </a:endParaRPr>
          </a:p>
          <a:p>
            <a:pPr lvl="0"/>
            <a:endParaRPr lang="en-US" sz="1200" dirty="0" smtClean="0">
              <a:solidFill>
                <a:schemeClr val="tx1"/>
              </a:solidFill>
            </a:endParaRPr>
          </a:p>
          <a:p>
            <a:pPr lvl="0"/>
            <a:endParaRPr lang="en-US" sz="1200" dirty="0">
              <a:solidFill>
                <a:schemeClr val="tx1"/>
              </a:solidFill>
            </a:endParaRPr>
          </a:p>
          <a:p>
            <a:pPr lvl="0"/>
            <a:endParaRPr lang="en-US" sz="1200" dirty="0" smtClean="0">
              <a:solidFill>
                <a:schemeClr val="tx1"/>
              </a:solidFill>
            </a:endParaRPr>
          </a:p>
          <a:p>
            <a:pPr lvl="0"/>
            <a:endParaRPr lang="en-US" sz="1200" dirty="0">
              <a:solidFill>
                <a:schemeClr val="tx1"/>
              </a:solidFill>
            </a:endParaRPr>
          </a:p>
          <a:p>
            <a:pPr lvl="0"/>
            <a:endParaRPr lang="en-US" sz="1200" dirty="0" smtClean="0">
              <a:solidFill>
                <a:schemeClr val="tx1"/>
              </a:solidFill>
            </a:endParaRPr>
          </a:p>
          <a:p>
            <a:pPr marL="177800" lvl="0" indent="-177800">
              <a:buFont typeface="Arial" panose="020B0604020202020204" pitchFamily="34" charset="0"/>
              <a:buChar char="•"/>
            </a:pPr>
            <a:endParaRPr lang="en-US" sz="1200" dirty="0">
              <a:solidFill>
                <a:schemeClr val="tx1"/>
              </a:solidFill>
            </a:endParaRPr>
          </a:p>
          <a:p>
            <a:pPr marL="228600" lvl="0" indent="-228600">
              <a:buAutoNum type="arabicPeriod"/>
            </a:pPr>
            <a:endParaRPr lang="en-US" sz="1200" dirty="0">
              <a:solidFill>
                <a:schemeClr val="tx1"/>
              </a:solidFill>
            </a:endParaRPr>
          </a:p>
          <a:p>
            <a:pPr marL="228600" lvl="0" indent="-228600">
              <a:buAutoNum type="arabicPeriod"/>
            </a:pPr>
            <a:endParaRPr lang="en-US" sz="1200" dirty="0" smtClean="0">
              <a:solidFill>
                <a:schemeClr val="tx1"/>
              </a:solidFill>
            </a:endParaRPr>
          </a:p>
          <a:p>
            <a:pPr marL="228600" lvl="0" indent="-228600">
              <a:buAutoNum type="arabicPeriod"/>
            </a:pPr>
            <a:endParaRPr lang="en-US" sz="1200" dirty="0">
              <a:solidFill>
                <a:schemeClr val="tx1"/>
              </a:solidFill>
            </a:endParaRPr>
          </a:p>
          <a:p>
            <a:pPr marL="228600" lvl="0" indent="-228600">
              <a:buAutoNum type="arabicPeriod"/>
            </a:pPr>
            <a:endParaRPr lang="en-US" sz="1200" dirty="0" smtClean="0">
              <a:solidFill>
                <a:schemeClr val="tx1"/>
              </a:solidFill>
            </a:endParaRPr>
          </a:p>
        </p:txBody>
      </p:sp>
      <p:sp>
        <p:nvSpPr>
          <p:cNvPr id="22" name="Oval 21"/>
          <p:cNvSpPr/>
          <p:nvPr/>
        </p:nvSpPr>
        <p:spPr>
          <a:xfrm>
            <a:off x="1088378" y="2638298"/>
            <a:ext cx="2219916" cy="2219916"/>
          </a:xfrm>
          <a:prstGeom prst="ellipse">
            <a:avLst/>
          </a:prstGeom>
          <a:no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Diagram 18"/>
          <p:cNvGraphicFramePr/>
          <p:nvPr>
            <p:extLst>
              <p:ext uri="{D42A27DB-BD31-4B8C-83A1-F6EECF244321}">
                <p14:modId xmlns:p14="http://schemas.microsoft.com/office/powerpoint/2010/main" val="2357032061"/>
              </p:ext>
            </p:extLst>
          </p:nvPr>
        </p:nvGraphicFramePr>
        <p:xfrm>
          <a:off x="-77273" y="1871482"/>
          <a:ext cx="4551218" cy="403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TextBox 7"/>
          <p:cNvSpPr txBox="1"/>
          <p:nvPr/>
        </p:nvSpPr>
        <p:spPr>
          <a:xfrm>
            <a:off x="394865" y="1448474"/>
            <a:ext cx="3721334" cy="307777"/>
          </a:xfrm>
          <a:prstGeom prst="rect">
            <a:avLst/>
          </a:prstGeom>
          <a:noFill/>
        </p:spPr>
        <p:txBody>
          <a:bodyPr wrap="square" rtlCol="0">
            <a:spAutoFit/>
          </a:bodyPr>
          <a:lstStyle/>
          <a:p>
            <a:pPr>
              <a:spcBef>
                <a:spcPts val="300"/>
              </a:spcBef>
              <a:spcAft>
                <a:spcPts val="300"/>
              </a:spcAft>
            </a:pPr>
            <a:r>
              <a:rPr lang="en-CA" sz="1400" b="1" dirty="0" smtClean="0">
                <a:solidFill>
                  <a:srgbClr val="A24130"/>
                </a:solidFill>
              </a:rPr>
              <a:t>What project benefits can you anticipate?</a:t>
            </a:r>
          </a:p>
        </p:txBody>
      </p:sp>
      <p:graphicFrame>
        <p:nvGraphicFramePr>
          <p:cNvPr id="25" name="Table 24"/>
          <p:cNvGraphicFramePr>
            <a:graphicFrameLocks noGrp="1"/>
          </p:cNvGraphicFramePr>
          <p:nvPr>
            <p:extLst>
              <p:ext uri="{D42A27DB-BD31-4B8C-83A1-F6EECF244321}">
                <p14:modId xmlns:p14="http://schemas.microsoft.com/office/powerpoint/2010/main" val="1896665820"/>
              </p:ext>
            </p:extLst>
          </p:nvPr>
        </p:nvGraphicFramePr>
        <p:xfrm>
          <a:off x="4288779" y="3007731"/>
          <a:ext cx="4385882" cy="3219237"/>
        </p:xfrm>
        <a:graphic>
          <a:graphicData uri="http://schemas.openxmlformats.org/drawingml/2006/table">
            <a:tbl>
              <a:tblPr firstRow="1" bandRow="1">
                <a:tableStyleId>{F5AB1C69-6EDB-4FF4-983F-18BD219EF322}</a:tableStyleId>
              </a:tblPr>
              <a:tblGrid>
                <a:gridCol w="1776450"/>
                <a:gridCol w="2609432"/>
              </a:tblGrid>
              <a:tr h="383367">
                <a:tc>
                  <a:txBody>
                    <a:bodyPr/>
                    <a:lstStyle/>
                    <a:p>
                      <a:r>
                        <a:rPr lang="en-CA" sz="1200" dirty="0" smtClean="0"/>
                        <a:t>Project</a:t>
                      </a:r>
                      <a:r>
                        <a:rPr lang="en-CA" sz="1200" baseline="0" dirty="0" smtClean="0"/>
                        <a:t> </a:t>
                      </a:r>
                      <a:r>
                        <a:rPr lang="en-CA" sz="1200" dirty="0" smtClean="0"/>
                        <a:t>Outcome</a:t>
                      </a:r>
                      <a:endParaRPr lang="en-CA" sz="1200" dirty="0"/>
                    </a:p>
                  </a:txBody>
                  <a:tcPr anchor="ctr"/>
                </a:tc>
                <a:tc>
                  <a:txBody>
                    <a:bodyPr/>
                    <a:lstStyle/>
                    <a:p>
                      <a:r>
                        <a:rPr lang="en-CA" sz="1200" dirty="0" smtClean="0"/>
                        <a:t>Expected Benefit</a:t>
                      </a:r>
                      <a:endParaRPr lang="en-CA" sz="1200" dirty="0"/>
                    </a:p>
                  </a:txBody>
                  <a:tcPr anchor="ctr"/>
                </a:tc>
              </a:tr>
              <a:tr h="850761">
                <a:tc>
                  <a:txBody>
                    <a:bodyPr/>
                    <a:lstStyle/>
                    <a:p>
                      <a:r>
                        <a:rPr lang="en-US" sz="1200" i="1" dirty="0" smtClean="0">
                          <a:solidFill>
                            <a:schemeClr val="accent2"/>
                          </a:solidFill>
                        </a:rPr>
                        <a:t>Integrated information</a:t>
                      </a:r>
                      <a:endParaRPr lang="en-CA" sz="1200" i="1" dirty="0">
                        <a:solidFill>
                          <a:schemeClr val="accent2"/>
                        </a:solidFill>
                      </a:endParaRPr>
                    </a:p>
                  </a:txBody>
                  <a:tcPr/>
                </a:tc>
                <a:tc>
                  <a:txBody>
                    <a:bodyPr/>
                    <a:lstStyle/>
                    <a:p>
                      <a:r>
                        <a:rPr lang="en-CA" sz="1200" dirty="0" smtClean="0"/>
                        <a:t>The</a:t>
                      </a:r>
                      <a:r>
                        <a:rPr lang="en-CA" sz="1200" baseline="0" dirty="0" smtClean="0"/>
                        <a:t> capacity to produce quick, accurate, and segmented reports of service levels across the organization.</a:t>
                      </a:r>
                      <a:endParaRPr lang="en-CA" sz="1200" dirty="0"/>
                    </a:p>
                  </a:txBody>
                  <a:tcPr/>
                </a:tc>
              </a:tr>
              <a:tr h="661703">
                <a:tc>
                  <a:txBody>
                    <a:bodyPr/>
                    <a:lstStyle/>
                    <a:p>
                      <a:r>
                        <a:rPr lang="en-CA" sz="1200" i="1" dirty="0" smtClean="0">
                          <a:solidFill>
                            <a:schemeClr val="accent2"/>
                          </a:solidFill>
                        </a:rPr>
                        <a:t>Integrated</a:t>
                      </a:r>
                      <a:r>
                        <a:rPr lang="en-CA" sz="1200" i="1" baseline="0" dirty="0" smtClean="0">
                          <a:solidFill>
                            <a:schemeClr val="accent2"/>
                          </a:solidFill>
                        </a:rPr>
                        <a:t> staffing</a:t>
                      </a:r>
                      <a:endParaRPr lang="en-CA" sz="1200" i="1" dirty="0">
                        <a:solidFill>
                          <a:schemeClr val="accent2"/>
                        </a:solidFill>
                      </a:endParaRPr>
                    </a:p>
                  </a:txBody>
                  <a:tcPr/>
                </a:tc>
                <a:tc>
                  <a:txBody>
                    <a:bodyPr/>
                    <a:lstStyle/>
                    <a:p>
                      <a:r>
                        <a:rPr lang="en-CA" sz="1200" dirty="0" smtClean="0"/>
                        <a:t>Flexible management</a:t>
                      </a:r>
                      <a:r>
                        <a:rPr lang="en-CA" sz="1200" baseline="0" dirty="0" smtClean="0"/>
                        <a:t> of resources that better responds to organizational needs.</a:t>
                      </a:r>
                      <a:endParaRPr lang="en-CA" sz="1200" dirty="0"/>
                    </a:p>
                  </a:txBody>
                  <a:tcPr/>
                </a:tc>
              </a:tr>
              <a:tr h="661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accent2"/>
                          </a:solidFill>
                        </a:rPr>
                        <a:t>Integrated technology</a:t>
                      </a:r>
                      <a:endParaRPr lang="en-US" sz="1200" dirty="0" smtClean="0">
                        <a:solidFill>
                          <a:schemeClr val="tx1"/>
                        </a:solidFill>
                      </a:endParaRPr>
                    </a:p>
                  </a:txBody>
                  <a:tcPr/>
                </a:tc>
                <a:tc>
                  <a:txBody>
                    <a:bodyPr/>
                    <a:lstStyle/>
                    <a:p>
                      <a:r>
                        <a:rPr lang="en-US" sz="1200" dirty="0" smtClean="0">
                          <a:solidFill>
                            <a:schemeClr val="tx1"/>
                          </a:solidFill>
                        </a:rPr>
                        <a:t>Reduced tool procurement costs, improved data integration, and increased</a:t>
                      </a:r>
                      <a:r>
                        <a:rPr lang="en-US" sz="1200" baseline="0" dirty="0" smtClean="0">
                          <a:solidFill>
                            <a:schemeClr val="tx1"/>
                          </a:solidFill>
                        </a:rPr>
                        <a:t> </a:t>
                      </a:r>
                      <a:r>
                        <a:rPr lang="en-US" sz="1200" dirty="0" smtClean="0">
                          <a:solidFill>
                            <a:schemeClr val="tx1"/>
                          </a:solidFill>
                        </a:rPr>
                        <a:t>information security.</a:t>
                      </a:r>
                      <a:endParaRPr lang="en-CA" sz="1200" dirty="0"/>
                    </a:p>
                  </a:txBody>
                  <a:tcPr/>
                </a:tc>
              </a:tr>
              <a:tr h="661703">
                <a:tc>
                  <a:txBody>
                    <a:bodyPr/>
                    <a:lstStyle/>
                    <a:p>
                      <a:r>
                        <a:rPr lang="en-CA" sz="1200" i="1" dirty="0" smtClean="0">
                          <a:solidFill>
                            <a:schemeClr val="accent2"/>
                          </a:solidFill>
                        </a:rPr>
                        <a:t>Standardized processes</a:t>
                      </a:r>
                    </a:p>
                  </a:txBody>
                  <a:tcPr/>
                </a:tc>
                <a:tc>
                  <a:txBody>
                    <a:bodyPr/>
                    <a:lstStyle/>
                    <a:p>
                      <a:r>
                        <a:rPr lang="en-CA" sz="1200" dirty="0" smtClean="0"/>
                        <a:t>Efficient </a:t>
                      </a:r>
                      <a:r>
                        <a:rPr lang="en-CA" sz="1200" baseline="0" dirty="0" smtClean="0"/>
                        <a:t>and timely customer service and a more consistent customer experience.</a:t>
                      </a:r>
                      <a:endParaRPr lang="en-CA" sz="1200" dirty="0"/>
                    </a:p>
                  </a:txBody>
                  <a:tcPr/>
                </a:tc>
              </a:tr>
            </a:tbl>
          </a:graphicData>
        </a:graphic>
      </p:graphicFrame>
    </p:spTree>
    <p:extLst>
      <p:ext uri="{BB962C8B-B14F-4D97-AF65-F5344CB8AC3E}">
        <p14:creationId xmlns:p14="http://schemas.microsoft.com/office/powerpoint/2010/main" val="36145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noFill/>
        </p:spPr>
        <p:txBody>
          <a:bodyPr/>
          <a:lstStyle/>
          <a:p>
            <a:r>
              <a:rPr lang="en-CA" dirty="0" smtClean="0"/>
              <a:t>Standardized and consolidated </a:t>
            </a:r>
            <a:r>
              <a:rPr lang="en-CA" dirty="0"/>
              <a:t>service </a:t>
            </a:r>
            <a:r>
              <a:rPr lang="en-CA" dirty="0" smtClean="0"/>
              <a:t>desks will optimize infrastructure, </a:t>
            </a:r>
            <a:r>
              <a:rPr lang="en-CA" dirty="0"/>
              <a:t>services, and </a:t>
            </a:r>
            <a:r>
              <a:rPr lang="en-CA" dirty="0" smtClean="0"/>
              <a:t>resources benefits</a:t>
            </a:r>
            <a:endParaRPr lang="en-US" dirty="0"/>
          </a:p>
        </p:txBody>
      </p:sp>
      <p:sp>
        <p:nvSpPr>
          <p:cNvPr id="6" name="Text Placeholder 3"/>
          <p:cNvSpPr txBox="1">
            <a:spLocks/>
          </p:cNvSpPr>
          <p:nvPr/>
        </p:nvSpPr>
        <p:spPr>
          <a:xfrm>
            <a:off x="413626" y="1121488"/>
            <a:ext cx="4691545" cy="5037509"/>
          </a:xfrm>
          <a:prstGeom prst="rect">
            <a:avLst/>
          </a:prstGeom>
        </p:spPr>
        <p:txBody>
          <a:bodyPr anchor="ct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Clr>
                <a:srgbClr val="333333"/>
              </a:buClr>
            </a:pPr>
            <a:r>
              <a:rPr lang="en-CA" sz="1600" dirty="0" smtClean="0">
                <a:solidFill>
                  <a:srgbClr val="333333"/>
                </a:solidFill>
              </a:rPr>
              <a:t>To set up a functioning service desk, the organization will need to invest resources to build and integrate tier 1, tier 2, and tier 3 capabilities to manage incidents and requests. </a:t>
            </a:r>
          </a:p>
          <a:p>
            <a:pPr>
              <a:spcBef>
                <a:spcPts val="600"/>
              </a:spcBef>
              <a:spcAft>
                <a:spcPts val="600"/>
              </a:spcAft>
              <a:buClr>
                <a:srgbClr val="333333"/>
              </a:buClr>
            </a:pPr>
            <a:r>
              <a:rPr lang="en-CA" sz="1600" dirty="0" smtClean="0">
                <a:solidFill>
                  <a:srgbClr val="333333"/>
                </a:solidFill>
              </a:rPr>
              <a:t>The typical service desk (</a:t>
            </a:r>
            <a:r>
              <a:rPr lang="en-CA" sz="1600" b="1" dirty="0">
                <a:solidFill>
                  <a:srgbClr val="333333"/>
                </a:solidFill>
              </a:rPr>
              <a:t>F</a:t>
            </a:r>
            <a:r>
              <a:rPr lang="en-CA" sz="1600" b="1" dirty="0" smtClean="0">
                <a:solidFill>
                  <a:srgbClr val="333333"/>
                </a:solidFill>
              </a:rPr>
              <a:t>igure 1</a:t>
            </a:r>
            <a:r>
              <a:rPr lang="en-CA" sz="1600" dirty="0" smtClean="0">
                <a:solidFill>
                  <a:srgbClr val="333333"/>
                </a:solidFill>
              </a:rPr>
              <a:t>) can address a certain number of tickets from all three tiers. If your tickets in a given tier are less than that number, you are paying for 100% of service costs but consuming only a portion of it.</a:t>
            </a:r>
          </a:p>
          <a:p>
            <a:pPr>
              <a:spcBef>
                <a:spcPts val="600"/>
              </a:spcBef>
              <a:spcAft>
                <a:spcPts val="600"/>
              </a:spcAft>
              <a:buClr>
                <a:srgbClr val="333333"/>
              </a:buClr>
            </a:pPr>
            <a:r>
              <a:rPr lang="en-CA" sz="1600" dirty="0" smtClean="0">
                <a:solidFill>
                  <a:srgbClr val="333333"/>
                </a:solidFill>
              </a:rPr>
              <a:t>The consolidated model (</a:t>
            </a:r>
            <a:r>
              <a:rPr lang="en-CA" sz="1600" b="1" dirty="0">
                <a:solidFill>
                  <a:srgbClr val="333333"/>
                </a:solidFill>
              </a:rPr>
              <a:t>F</a:t>
            </a:r>
            <a:r>
              <a:rPr lang="en-CA" sz="1600" b="1" dirty="0" smtClean="0">
                <a:solidFill>
                  <a:srgbClr val="333333"/>
                </a:solidFill>
              </a:rPr>
              <a:t>igure 2</a:t>
            </a:r>
            <a:r>
              <a:rPr lang="en-CA" sz="1600" dirty="0" smtClean="0">
                <a:solidFill>
                  <a:srgbClr val="333333"/>
                </a:solidFill>
              </a:rPr>
              <a:t>) reduces the service cost by reducing unused capacity.</a:t>
            </a:r>
          </a:p>
          <a:p>
            <a:pPr>
              <a:spcBef>
                <a:spcPts val="600"/>
              </a:spcBef>
              <a:spcAft>
                <a:spcPts val="600"/>
              </a:spcAft>
              <a:buClr>
                <a:srgbClr val="333333"/>
              </a:buClr>
            </a:pPr>
            <a:r>
              <a:rPr lang="en-CA" sz="1600" dirty="0" smtClean="0">
                <a:solidFill>
                  <a:srgbClr val="333333"/>
                </a:solidFill>
              </a:rPr>
              <a:t>Benefits of consolidation include a single service </a:t>
            </a:r>
            <a:r>
              <a:rPr lang="en-CA" sz="1600" dirty="0">
                <a:solidFill>
                  <a:srgbClr val="333333"/>
                </a:solidFill>
              </a:rPr>
              <a:t>desk </a:t>
            </a:r>
            <a:r>
              <a:rPr lang="en-CA" sz="1600" dirty="0" smtClean="0">
                <a:solidFill>
                  <a:srgbClr val="333333"/>
                </a:solidFill>
              </a:rPr>
              <a:t>solution, a single point of contact for the business, data integration, process standardization, and consolidated administration, reporting, and management.</a:t>
            </a:r>
            <a:endParaRPr lang="en-CA" sz="1600" dirty="0">
              <a:solidFill>
                <a:srgbClr val="333333"/>
              </a:solidFill>
            </a:endParaRPr>
          </a:p>
        </p:txBody>
      </p:sp>
      <p:grpSp>
        <p:nvGrpSpPr>
          <p:cNvPr id="24" name="Group 23"/>
          <p:cNvGrpSpPr/>
          <p:nvPr/>
        </p:nvGrpSpPr>
        <p:grpSpPr>
          <a:xfrm>
            <a:off x="5261623" y="1309636"/>
            <a:ext cx="3430876" cy="4061166"/>
            <a:chOff x="5406314" y="2266509"/>
            <a:chExt cx="3430876" cy="4061166"/>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l="19120" r="20003" b="8664"/>
            <a:stretch/>
          </p:blipFill>
          <p:spPr>
            <a:xfrm>
              <a:off x="5682793" y="2637860"/>
              <a:ext cx="1079219" cy="1080000"/>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16694" r="16694"/>
            <a:stretch/>
          </p:blipFill>
          <p:spPr>
            <a:xfrm>
              <a:off x="7481814" y="2637860"/>
              <a:ext cx="1078573" cy="1080000"/>
            </a:xfrm>
            <a:prstGeom prst="rect">
              <a:avLst/>
            </a:prstGeom>
          </p:spPr>
        </p:pic>
        <p:sp>
          <p:nvSpPr>
            <p:cNvPr id="33" name="TextBox 8"/>
            <p:cNvSpPr txBox="1"/>
            <p:nvPr/>
          </p:nvSpPr>
          <p:spPr>
            <a:xfrm>
              <a:off x="5406314" y="2266509"/>
              <a:ext cx="163217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600" b="1" dirty="0" smtClean="0">
                  <a:solidFill>
                    <a:srgbClr val="333333"/>
                  </a:solidFill>
                </a:rPr>
                <a:t>Service Desk 1</a:t>
              </a:r>
              <a:endParaRPr lang="en-US" sz="1600" b="1" dirty="0">
                <a:solidFill>
                  <a:srgbClr val="333333"/>
                </a:solidFill>
              </a:endParaRPr>
            </a:p>
          </p:txBody>
        </p:sp>
        <p:sp>
          <p:nvSpPr>
            <p:cNvPr id="34" name="TextBox 9"/>
            <p:cNvSpPr txBox="1"/>
            <p:nvPr/>
          </p:nvSpPr>
          <p:spPr>
            <a:xfrm>
              <a:off x="7205012" y="2266509"/>
              <a:ext cx="163217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600" b="1" dirty="0" smtClean="0">
                  <a:solidFill>
                    <a:srgbClr val="333333"/>
                  </a:solidFill>
                </a:rPr>
                <a:t>Service Desk 2</a:t>
              </a:r>
              <a:endParaRPr lang="en-US" sz="1600" b="1" dirty="0">
                <a:solidFill>
                  <a:srgbClr val="333333"/>
                </a:solidFill>
              </a:endParaRPr>
            </a:p>
          </p:txBody>
        </p:sp>
        <p:sp>
          <p:nvSpPr>
            <p:cNvPr id="35" name="Rectangle 34"/>
            <p:cNvSpPr/>
            <p:nvPr/>
          </p:nvSpPr>
          <p:spPr>
            <a:xfrm>
              <a:off x="5579499" y="3818651"/>
              <a:ext cx="322322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200" b="1" i="1" dirty="0" smtClean="0">
                  <a:solidFill>
                    <a:srgbClr val="333333"/>
                  </a:solidFill>
                </a:rPr>
                <a:t>Figure 1 </a:t>
              </a:r>
              <a:r>
                <a:rPr lang="en-CA" sz="1200" i="1" dirty="0" smtClean="0">
                  <a:solidFill>
                    <a:srgbClr val="333333"/>
                  </a:solidFill>
                </a:rPr>
                <a:t>– Service provisioning with </a:t>
              </a:r>
            </a:p>
            <a:p>
              <a:pPr algn="ctr" fontAlgn="base">
                <a:spcBef>
                  <a:spcPct val="0"/>
                </a:spcBef>
                <a:spcAft>
                  <a:spcPct val="0"/>
                </a:spcAft>
              </a:pPr>
              <a:r>
                <a:rPr lang="en-CA" sz="1200" i="1" dirty="0" smtClean="0">
                  <a:solidFill>
                    <a:srgbClr val="333333"/>
                  </a:solidFill>
                </a:rPr>
                <a:t>distinct service desks</a:t>
              </a:r>
              <a:endParaRPr lang="en-US" sz="1200" dirty="0">
                <a:solidFill>
                  <a:srgbClr val="333333"/>
                </a:solidFill>
              </a:endParaRPr>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l="15150" r="15592"/>
            <a:stretch/>
          </p:blipFill>
          <p:spPr>
            <a:xfrm>
              <a:off x="6630396" y="4324065"/>
              <a:ext cx="1121430" cy="1080000"/>
            </a:xfrm>
            <a:prstGeom prst="rect">
              <a:avLst/>
            </a:prstGeom>
          </p:spPr>
        </p:pic>
        <p:sp>
          <p:nvSpPr>
            <p:cNvPr id="37" name="Rectangle 36"/>
            <p:cNvSpPr/>
            <p:nvPr/>
          </p:nvSpPr>
          <p:spPr>
            <a:xfrm>
              <a:off x="5579499" y="5447814"/>
              <a:ext cx="322322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200" b="1" i="1" dirty="0" smtClean="0">
                  <a:solidFill>
                    <a:srgbClr val="333333"/>
                  </a:solidFill>
                </a:rPr>
                <a:t>Figure 2</a:t>
              </a:r>
              <a:r>
                <a:rPr lang="en-CA" sz="1200" i="1" dirty="0" smtClean="0">
                  <a:solidFill>
                    <a:srgbClr val="333333"/>
                  </a:solidFill>
                </a:rPr>
                <a:t> – Service provisioning with </a:t>
              </a:r>
            </a:p>
            <a:p>
              <a:pPr algn="ctr" fontAlgn="base">
                <a:spcBef>
                  <a:spcPct val="0"/>
                </a:spcBef>
                <a:spcAft>
                  <a:spcPct val="0"/>
                </a:spcAft>
              </a:pPr>
              <a:r>
                <a:rPr lang="en-CA" sz="1200" i="1" dirty="0" smtClean="0">
                  <a:solidFill>
                    <a:srgbClr val="333333"/>
                  </a:solidFill>
                </a:rPr>
                <a:t>Consolidated service providers</a:t>
              </a:r>
              <a:endParaRPr lang="en-US" sz="1200" dirty="0">
                <a:solidFill>
                  <a:srgbClr val="333333"/>
                </a:solidFill>
              </a:endParaRPr>
            </a:p>
          </p:txBody>
        </p:sp>
        <p:sp>
          <p:nvSpPr>
            <p:cNvPr id="38" name="Rectangle 37"/>
            <p:cNvSpPr/>
            <p:nvPr/>
          </p:nvSpPr>
          <p:spPr>
            <a:xfrm>
              <a:off x="6256586" y="6076940"/>
              <a:ext cx="197992" cy="193694"/>
            </a:xfrm>
            <a:prstGeom prst="rect">
              <a:avLst/>
            </a:prstGeom>
            <a:solidFill>
              <a:schemeClr val="accent1"/>
            </a:solidFill>
            <a:ln>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endParaRPr>
            </a:p>
          </p:txBody>
        </p:sp>
        <p:sp>
          <p:nvSpPr>
            <p:cNvPr id="39" name="TextBox 16"/>
            <p:cNvSpPr txBox="1"/>
            <p:nvPr/>
          </p:nvSpPr>
          <p:spPr>
            <a:xfrm>
              <a:off x="6557646" y="6019898"/>
              <a:ext cx="142372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400" b="1" dirty="0" smtClean="0">
                  <a:solidFill>
                    <a:srgbClr val="333333"/>
                  </a:solidFill>
                </a:rPr>
                <a:t>Tier 1 capacity</a:t>
              </a:r>
              <a:endParaRPr lang="en-US" sz="1400" b="1" dirty="0">
                <a:solidFill>
                  <a:srgbClr val="333333"/>
                </a:solidFill>
              </a:endParaRPr>
            </a:p>
          </p:txBody>
        </p:sp>
      </p:grpSp>
      <p:sp>
        <p:nvSpPr>
          <p:cNvPr id="25" name="Rectangle 24"/>
          <p:cNvSpPr/>
          <p:nvPr/>
        </p:nvSpPr>
        <p:spPr>
          <a:xfrm>
            <a:off x="6107052" y="5384374"/>
            <a:ext cx="197992" cy="193694"/>
          </a:xfrm>
          <a:prstGeom prst="rect">
            <a:avLst/>
          </a:prstGeom>
          <a:solidFill>
            <a:srgbClr val="D3CB8D"/>
          </a:solidFill>
          <a:ln>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endParaRPr>
          </a:p>
        </p:txBody>
      </p:sp>
      <p:sp>
        <p:nvSpPr>
          <p:cNvPr id="26" name="TextBox 18"/>
          <p:cNvSpPr txBox="1"/>
          <p:nvPr/>
        </p:nvSpPr>
        <p:spPr>
          <a:xfrm>
            <a:off x="6410177" y="5327332"/>
            <a:ext cx="142372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400" b="1" dirty="0" smtClean="0">
                <a:solidFill>
                  <a:srgbClr val="333333"/>
                </a:solidFill>
              </a:rPr>
              <a:t>Tier 2 capacity</a:t>
            </a:r>
            <a:endParaRPr lang="en-US" sz="1400" b="1" dirty="0">
              <a:solidFill>
                <a:srgbClr val="333333"/>
              </a:solidFill>
            </a:endParaRPr>
          </a:p>
        </p:txBody>
      </p:sp>
      <p:sp>
        <p:nvSpPr>
          <p:cNvPr id="27" name="Rectangle 26"/>
          <p:cNvSpPr/>
          <p:nvPr/>
        </p:nvSpPr>
        <p:spPr>
          <a:xfrm>
            <a:off x="6107052" y="5648681"/>
            <a:ext cx="197992" cy="193694"/>
          </a:xfrm>
          <a:prstGeom prst="rect">
            <a:avLst/>
          </a:prstGeom>
          <a:solidFill>
            <a:schemeClr val="bg1">
              <a:lumMod val="85000"/>
            </a:schemeClr>
          </a:solidFill>
          <a:ln>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endParaRPr>
          </a:p>
        </p:txBody>
      </p:sp>
      <p:sp>
        <p:nvSpPr>
          <p:cNvPr id="28" name="TextBox 20"/>
          <p:cNvSpPr txBox="1"/>
          <p:nvPr/>
        </p:nvSpPr>
        <p:spPr>
          <a:xfrm>
            <a:off x="6410179" y="5591639"/>
            <a:ext cx="142372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400" b="1" dirty="0" smtClean="0">
                <a:solidFill>
                  <a:srgbClr val="333333"/>
                </a:solidFill>
              </a:rPr>
              <a:t>Tier 3 capacity</a:t>
            </a:r>
            <a:endParaRPr lang="en-US" sz="1400" b="1" dirty="0">
              <a:solidFill>
                <a:srgbClr val="333333"/>
              </a:solidFill>
            </a:endParaRPr>
          </a:p>
        </p:txBody>
      </p:sp>
      <p:sp>
        <p:nvSpPr>
          <p:cNvPr id="29" name="Rectangle 28"/>
          <p:cNvSpPr/>
          <p:nvPr/>
        </p:nvSpPr>
        <p:spPr>
          <a:xfrm>
            <a:off x="6107052" y="5913049"/>
            <a:ext cx="197992" cy="193694"/>
          </a:xfrm>
          <a:prstGeom prst="rect">
            <a:avLst/>
          </a:prstGeom>
          <a:solidFill>
            <a:srgbClr val="7B7B7B"/>
          </a:solidFill>
          <a:ln>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a:solidFill>
                <a:srgbClr val="FFFFFF"/>
              </a:solidFill>
            </a:endParaRPr>
          </a:p>
        </p:txBody>
      </p:sp>
      <p:sp>
        <p:nvSpPr>
          <p:cNvPr id="30" name="TextBox 22"/>
          <p:cNvSpPr txBox="1"/>
          <p:nvPr/>
        </p:nvSpPr>
        <p:spPr>
          <a:xfrm>
            <a:off x="6412955" y="5856007"/>
            <a:ext cx="160492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A" sz="1400" b="1" dirty="0" smtClean="0">
                <a:solidFill>
                  <a:srgbClr val="333333"/>
                </a:solidFill>
              </a:rPr>
              <a:t>Unused capacity</a:t>
            </a:r>
            <a:endParaRPr lang="en-US" sz="1400" b="1" dirty="0">
              <a:solidFill>
                <a:srgbClr val="333333"/>
              </a:solidFill>
            </a:endParaRPr>
          </a:p>
        </p:txBody>
      </p:sp>
    </p:spTree>
    <p:extLst>
      <p:ext uri="{BB962C8B-B14F-4D97-AF65-F5344CB8AC3E}">
        <p14:creationId xmlns:p14="http://schemas.microsoft.com/office/powerpoint/2010/main" val="3756909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lgn="r">
          <a:defRPr sz="1200" b="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4108</Words>
  <Application>Microsoft Office PowerPoint</Application>
  <PresentationFormat>On-screen Show (4:3)</PresentationFormat>
  <Paragraphs>469</Paragraphs>
  <Slides>22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31" baseType="lpstr">
      <vt:lpstr>Arial</vt:lpstr>
      <vt:lpstr>ArialMT</vt:lpstr>
      <vt:lpstr>Calibri</vt:lpstr>
      <vt:lpstr>Georgia</vt:lpstr>
      <vt:lpstr>Open Sans</vt:lpstr>
      <vt:lpstr>Times New Roman</vt:lpstr>
      <vt:lpstr>Wingdings</vt:lpstr>
      <vt:lpstr>Theme1</vt:lpstr>
      <vt:lpstr>PowerPoint Presentation</vt:lpstr>
      <vt:lpstr>PowerPoint Presentation</vt:lpstr>
      <vt:lpstr>Our understanding of the problem</vt:lpstr>
      <vt:lpstr>Executive summary</vt:lpstr>
      <vt:lpstr>Focus the service desk consolidation project on improving customer service to overcome resistance to change</vt:lpstr>
      <vt:lpstr>Overcome the perceived barriers from differing service unit cultures to pursue a consolidated service desk (CSD)</vt:lpstr>
      <vt:lpstr>Avoid the costly proliferation of service desks that can come with organizational growth</vt:lpstr>
      <vt:lpstr>Consolidate service desks to integrate the resources, processes, and technology of your support ecosystem</vt:lpstr>
      <vt:lpstr>Standardized and consolidated service desks will optimize infrastructure, services, and resources benefits</vt:lpstr>
      <vt:lpstr>Info-Tech’s approach to service desk consolidation draws on key metrics to establish a baseline and a target state</vt:lpstr>
      <vt:lpstr>A consolidation project should include the following steps and may involve multiple transition phases to complete</vt:lpstr>
      <vt:lpstr>Follow Info-Tech’s methodology to develop a service desk consolidation strategy</vt:lpstr>
      <vt:lpstr>Service desk consolidation is the first of several optimization projects focused on building essential best practices</vt:lpstr>
      <vt:lpstr>Info-Tech draws on the COBIT framework, which focuses on consistent delivery of IT services across the organization</vt:lpstr>
      <vt:lpstr>PowerPoint Presentation</vt:lpstr>
      <vt:lpstr>Info-Tech offers various levels of support to best suit your needs</vt:lpstr>
      <vt:lpstr>Use these icons to help direct you as you navigate this research </vt:lpstr>
      <vt:lpstr>Build a Service Desk Consolidation Strategy – project overview</vt:lpstr>
      <vt:lpstr>Info-Tech delivers: Use our tools and templates to accelerate your project to completion</vt:lpstr>
      <vt:lpstr>Measured value for Guided Implementations (GIs)</vt:lpstr>
      <vt:lpstr>Workshop overview </vt:lpstr>
      <vt:lpstr>Insight breakdown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2016-07-06T14:01:41Z</dcterms:created>
  <dcterms:modified xsi:type="dcterms:W3CDTF">2016-07-06T17:03:44Z</dcterms:modified>
</cp:coreProperties>
</file>