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fntdata" ContentType="application/x-fontdata"/>
  <Default Extension="gif" ContentType="image/gif"/>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3.xml" ContentType="application/vnd.openxmlformats-officedocument.presentationml.notesSlide+xml"/>
  <Override PartName="/ppt/tags/tag10.xml" ContentType="application/vnd.openxmlformats-officedocument.presentationml.tags+xml"/>
  <Override PartName="/ppt/notesSlides/notesSlide4.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notesSlides/notesSlide6.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notesSlides/notesSlide7.xml" ContentType="application/vnd.openxmlformats-officedocument.presentationml.notesSlide+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embedTrueTypeFonts="1" saveSubsetFonts="1">
  <p:sldMasterIdLst>
    <p:sldMasterId id="2147483661" r:id="rId1"/>
    <p:sldMasterId id="2147483699" r:id="rId2"/>
  </p:sldMasterIdLst>
  <p:notesMasterIdLst>
    <p:notesMasterId r:id="rId14"/>
  </p:notesMasterIdLst>
  <p:handoutMasterIdLst>
    <p:handoutMasterId r:id="rId15"/>
  </p:handoutMasterIdLst>
  <p:sldIdLst>
    <p:sldId id="256" r:id="rId3"/>
    <p:sldId id="257" r:id="rId4"/>
    <p:sldId id="259" r:id="rId5"/>
    <p:sldId id="260" r:id="rId6"/>
    <p:sldId id="261" r:id="rId7"/>
    <p:sldId id="271" r:id="rId8"/>
    <p:sldId id="273" r:id="rId9"/>
    <p:sldId id="344" r:id="rId10"/>
    <p:sldId id="345" r:id="rId11"/>
    <p:sldId id="346" r:id="rId12"/>
    <p:sldId id="347" r:id="rId13"/>
  </p:sldIdLst>
  <p:sldSz cx="9144000" cy="6858000" type="screen4x3"/>
  <p:notesSz cx="6950075" cy="9236075"/>
  <p:embeddedFontLst>
    <p:embeddedFont>
      <p:font typeface="Calibri" panose="020F0502020204030204" pitchFamily="34" charset="0"/>
      <p:regular r:id="rId16"/>
      <p:bold r:id="rId17"/>
      <p:italic r:id="rId18"/>
      <p:boldItalic r:id="rId19"/>
    </p:embeddedFont>
    <p:embeddedFont>
      <p:font typeface="Helvetica" panose="020B0604020202020204" pitchFamily="34" charset="0"/>
      <p:regular r:id="rId20"/>
      <p:bold r:id="rId21"/>
      <p:italic r:id="rId22"/>
      <p:boldItalic r:id="rId23"/>
    </p:embeddedFont>
    <p:embeddedFont>
      <p:font typeface="Georgia" panose="02040502050405020303" pitchFamily="18" charset="0"/>
      <p:regular r:id="rId24"/>
      <p:bold r:id="rId25"/>
      <p:italic r:id="rId26"/>
      <p:boldItalic r:id="rId27"/>
    </p:embeddedFont>
  </p:embeddedFontLst>
  <p:custDataLst>
    <p:tags r:id="rId28"/>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032">
          <p15:clr>
            <a:srgbClr val="A4A3A4"/>
          </p15:clr>
        </p15:guide>
        <p15:guide id="2" orient="horz" pos="173">
          <p15:clr>
            <a:srgbClr val="A4A3A4"/>
          </p15:clr>
        </p15:guide>
        <p15:guide id="3" orient="horz" pos="432">
          <p15:clr>
            <a:srgbClr val="A4A3A4"/>
          </p15:clr>
        </p15:guide>
        <p15:guide id="4" orient="horz" pos="1958">
          <p15:clr>
            <a:srgbClr val="A4A3A4"/>
          </p15:clr>
        </p15:guide>
        <p15:guide id="5" orient="horz" pos="4291">
          <p15:clr>
            <a:srgbClr val="A4A3A4"/>
          </p15:clr>
        </p15:guide>
        <p15:guide id="6" orient="horz" pos="2995">
          <p15:clr>
            <a:srgbClr val="A4A3A4"/>
          </p15:clr>
        </p15:guide>
        <p15:guide id="7" orient="horz" pos="691">
          <p15:clr>
            <a:srgbClr val="A4A3A4"/>
          </p15:clr>
        </p15:guide>
        <p15:guide id="8" orient="horz" pos="2477">
          <p15:clr>
            <a:srgbClr val="A4A3A4"/>
          </p15:clr>
        </p15:guide>
        <p15:guide id="9" orient="horz" pos="3542">
          <p15:clr>
            <a:srgbClr val="A4A3A4"/>
          </p15:clr>
        </p15:guide>
        <p15:guide id="10" pos="230">
          <p15:clr>
            <a:srgbClr val="A4A3A4"/>
          </p15:clr>
        </p15:guide>
        <p15:guide id="11" pos="979">
          <p15:clr>
            <a:srgbClr val="A4A3A4"/>
          </p15:clr>
        </p15:guide>
        <p15:guide id="12" pos="202">
          <p15:clr>
            <a:srgbClr val="A4A3A4"/>
          </p15:clr>
        </p15:guide>
        <p15:guide id="13" pos="5616">
          <p15:clr>
            <a:srgbClr val="A4A3A4"/>
          </p15:clr>
        </p15:guide>
        <p15:guide id="14" pos="5098">
          <p15:clr>
            <a:srgbClr val="A4A3A4"/>
          </p15:clr>
        </p15:guide>
        <p15:guide id="15" pos="4579">
          <p15:clr>
            <a:srgbClr val="A4A3A4"/>
          </p15:clr>
        </p15:guide>
        <p15:guide id="16" pos="691">
          <p15:clr>
            <a:srgbClr val="A4A3A4"/>
          </p15:clr>
        </p15:guide>
        <p15:guide id="17" pos="3571">
          <p15:clr>
            <a:srgbClr val="A4A3A4"/>
          </p15:clr>
        </p15:guide>
        <p15:guide id="18" pos="3600">
          <p15:clr>
            <a:srgbClr val="A4A3A4"/>
          </p15:clr>
        </p15:guide>
        <p15:guide id="19" pos="2477">
          <p15:clr>
            <a:srgbClr val="A4A3A4"/>
          </p15:clr>
        </p15:guide>
        <p15:guide id="20" pos="4003">
          <p15:clr>
            <a:srgbClr val="A4A3A4"/>
          </p15:clr>
        </p15:guide>
      </p15:sldGuideLst>
    </p:ext>
    <p:ext uri="{2D200454-40CA-4A62-9FC3-DE9A4176ACB9}">
      <p15:notesGuideLst xmlns:p15="http://schemas.microsoft.com/office/powerpoint/2012/main">
        <p15:guide id="1" orient="horz" pos="2909">
          <p15:clr>
            <a:srgbClr val="A4A3A4"/>
          </p15:clr>
        </p15:guide>
        <p15:guide id="2" pos="218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36B41"/>
    <a:srgbClr val="C77709"/>
    <a:srgbClr val="000000"/>
    <a:srgbClr val="D17D08"/>
    <a:srgbClr val="C8DAE8"/>
    <a:srgbClr val="92B5D0"/>
    <a:srgbClr val="C4BE98"/>
    <a:srgbClr val="746B41"/>
    <a:srgbClr val="902E2E"/>
    <a:srgbClr val="7FAC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310" autoAdjust="0"/>
  </p:normalViewPr>
  <p:slideViewPr>
    <p:cSldViewPr snapToObjects="1">
      <p:cViewPr varScale="1">
        <p:scale>
          <a:sx n="116" d="100"/>
          <a:sy n="116" d="100"/>
        </p:scale>
        <p:origin x="2244" y="108"/>
      </p:cViewPr>
      <p:guideLst>
        <p:guide orient="horz" pos="4032"/>
        <p:guide orient="horz" pos="173"/>
        <p:guide orient="horz" pos="432"/>
        <p:guide orient="horz" pos="1958"/>
        <p:guide orient="horz" pos="4291"/>
        <p:guide orient="horz" pos="2995"/>
        <p:guide orient="horz" pos="691"/>
        <p:guide orient="horz" pos="2477"/>
        <p:guide orient="horz" pos="3542"/>
        <p:guide pos="230"/>
        <p:guide pos="979"/>
        <p:guide pos="202"/>
        <p:guide pos="5616"/>
        <p:guide pos="5098"/>
        <p:guide pos="4579"/>
        <p:guide pos="691"/>
        <p:guide pos="3571"/>
        <p:guide pos="3600"/>
        <p:guide pos="2477"/>
        <p:guide pos="4003"/>
      </p:guideLst>
    </p:cSldViewPr>
  </p:slideViewPr>
  <p:outlineViewPr>
    <p:cViewPr>
      <p:scale>
        <a:sx n="33" d="100"/>
        <a:sy n="33" d="100"/>
      </p:scale>
      <p:origin x="0" y="-11454"/>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80" d="100"/>
          <a:sy n="80" d="100"/>
        </p:scale>
        <p:origin x="-1974" y="-90"/>
      </p:cViewPr>
      <p:guideLst>
        <p:guide orient="horz" pos="2909"/>
        <p:guide pos="2189"/>
      </p:guideLst>
    </p:cSldViewPr>
  </p:notesViewPr>
  <p:gridSpacing cx="45720" cy="4572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font" Target="fonts/font3.fntdata"/><Relationship Id="rId26" Type="http://schemas.openxmlformats.org/officeDocument/2006/relationships/font" Target="fonts/font11.fntdata"/><Relationship Id="rId3" Type="http://schemas.openxmlformats.org/officeDocument/2006/relationships/slide" Target="slides/slide1.xml"/><Relationship Id="rId21" Type="http://schemas.openxmlformats.org/officeDocument/2006/relationships/font" Target="fonts/font6.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font" Target="fonts/font2.fntdata"/><Relationship Id="rId25" Type="http://schemas.openxmlformats.org/officeDocument/2006/relationships/font" Target="fonts/font10.fntdata"/><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font" Target="fonts/font1.fntdata"/><Relationship Id="rId20" Type="http://schemas.openxmlformats.org/officeDocument/2006/relationships/font" Target="fonts/font5.fntdata"/><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9.fntdata"/><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handoutMaster" Target="handoutMasters/handoutMaster1.xml"/><Relationship Id="rId23" Type="http://schemas.openxmlformats.org/officeDocument/2006/relationships/font" Target="fonts/font8.fntdata"/><Relationship Id="rId28"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font" Target="fonts/font4.fntdata"/><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 Id="rId22" Type="http://schemas.openxmlformats.org/officeDocument/2006/relationships/font" Target="fonts/font7.fntdata"/><Relationship Id="rId27" Type="http://schemas.openxmlformats.org/officeDocument/2006/relationships/font" Target="fonts/font12.fntdata"/><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8101856533988295"/>
          <c:y val="5.5537984310857921E-2"/>
          <c:w val="0.61699301348800295"/>
          <c:h val="0.81930901339075701"/>
        </c:manualLayout>
      </c:layout>
      <c:doughnutChart>
        <c:varyColors val="1"/>
        <c:ser>
          <c:idx val="0"/>
          <c:order val="0"/>
          <c:tx>
            <c:strRef>
              <c:f>Sheet1!$B$1</c:f>
              <c:strCache>
                <c:ptCount val="1"/>
                <c:pt idx="0">
                  <c:v>Column1</c:v>
                </c:pt>
              </c:strCache>
            </c:strRef>
          </c:tx>
          <c:dPt>
            <c:idx val="0"/>
            <c:bubble3D val="0"/>
            <c:spPr>
              <a:solidFill>
                <a:srgbClr val="243F54">
                  <a:lumMod val="40000"/>
                  <a:lumOff val="60000"/>
                </a:srgbClr>
              </a:solidFill>
            </c:spPr>
          </c:dPt>
          <c:dPt>
            <c:idx val="1"/>
            <c:bubble3D val="0"/>
            <c:spPr>
              <a:solidFill>
                <a:srgbClr val="243F54">
                  <a:lumMod val="20000"/>
                  <a:lumOff val="80000"/>
                </a:srgbClr>
              </a:solidFill>
            </c:spPr>
          </c:dPt>
          <c:dPt>
            <c:idx val="2"/>
            <c:bubble3D val="0"/>
            <c:spPr>
              <a:solidFill>
                <a:srgbClr val="FFFFFF">
                  <a:lumMod val="95000"/>
                </a:srgbClr>
              </a:solidFill>
            </c:spPr>
          </c:dPt>
          <c:dPt>
            <c:idx val="3"/>
            <c:bubble3D val="0"/>
            <c:spPr>
              <a:solidFill>
                <a:srgbClr val="243F54">
                  <a:lumMod val="60000"/>
                  <a:lumOff val="40000"/>
                </a:srgbClr>
              </a:solidFill>
            </c:spPr>
          </c:dPt>
          <c:dLbls>
            <c:spPr>
              <a:noFill/>
              <a:ln>
                <a:noFill/>
              </a:ln>
              <a:effectLst/>
            </c:spPr>
            <c:txPr>
              <a:bodyPr/>
              <a:lstStyle/>
              <a:p>
                <a:pPr>
                  <a:defRPr sz="1050" b="1"/>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Sheet1!$A$2:$A$5</c:f>
              <c:strCache>
                <c:ptCount val="4"/>
                <c:pt idx="0">
                  <c:v>Usability</c:v>
                </c:pt>
                <c:pt idx="1">
                  <c:v>Affordability</c:v>
                </c:pt>
                <c:pt idx="2">
                  <c:v>Architecture</c:v>
                </c:pt>
                <c:pt idx="3">
                  <c:v>Features</c:v>
                </c:pt>
              </c:strCache>
            </c:strRef>
          </c:cat>
          <c:val>
            <c:numRef>
              <c:f>Sheet1!$B$2:$B$5</c:f>
              <c:numCache>
                <c:formatCode>0%</c:formatCode>
                <c:ptCount val="4"/>
                <c:pt idx="0">
                  <c:v>0.3</c:v>
                </c:pt>
                <c:pt idx="1">
                  <c:v>0.05</c:v>
                </c:pt>
                <c:pt idx="2">
                  <c:v>0.35</c:v>
                </c:pt>
                <c:pt idx="3">
                  <c:v>0.3</c:v>
                </c:pt>
              </c:numCache>
            </c:numRef>
          </c:val>
        </c:ser>
        <c:dLbls>
          <c:showLegendKey val="0"/>
          <c:showVal val="1"/>
          <c:showCatName val="0"/>
          <c:showSerName val="0"/>
          <c:showPercent val="0"/>
          <c:showBubbleSize val="0"/>
          <c:showLeaderLines val="1"/>
        </c:dLbls>
        <c:firstSliceAng val="0"/>
        <c:holeSize val="50"/>
      </c:doughnutChart>
    </c:plotArea>
    <c:plotVisOnly val="1"/>
    <c:dispBlanksAs val="zero"/>
    <c:showDLblsOverMax val="0"/>
  </c:chart>
  <c:spPr>
    <a:ln>
      <a:noFill/>
    </a:ln>
  </c:spPr>
  <c:txPr>
    <a:bodyPr/>
    <a:lstStyle/>
    <a:p>
      <a:pPr>
        <a:defRPr sz="18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Column1</c:v>
                </c:pt>
              </c:strCache>
            </c:strRef>
          </c:tx>
          <c:dPt>
            <c:idx val="0"/>
            <c:bubble3D val="0"/>
            <c:spPr>
              <a:solidFill>
                <a:srgbClr val="998F57">
                  <a:lumMod val="75000"/>
                </a:srgbClr>
              </a:solidFill>
            </c:spPr>
          </c:dPt>
          <c:dPt>
            <c:idx val="1"/>
            <c:bubble3D val="0"/>
            <c:spPr>
              <a:solidFill>
                <a:srgbClr val="243F54"/>
              </a:solidFill>
            </c:spPr>
          </c:dPt>
          <c:dPt>
            <c:idx val="2"/>
            <c:bubble3D val="0"/>
            <c:spPr>
              <a:solidFill>
                <a:schemeClr val="accent1">
                  <a:lumMod val="20000"/>
                  <a:lumOff val="80000"/>
                </a:schemeClr>
              </a:solidFill>
            </c:spPr>
          </c:dPt>
          <c:dLbls>
            <c:dLbl>
              <c:idx val="2"/>
              <c:delete val="1"/>
              <c:extLst>
                <c:ext xmlns:c15="http://schemas.microsoft.com/office/drawing/2012/chart" uri="{CE6537A1-D6FC-4f65-9D91-7224C49458BB}"/>
              </c:extLst>
            </c:dLbl>
            <c:spPr>
              <a:noFill/>
              <a:ln>
                <a:noFill/>
              </a:ln>
              <a:effectLst/>
            </c:spPr>
            <c:txPr>
              <a:bodyPr/>
              <a:lstStyle/>
              <a:p>
                <a:pPr>
                  <a:defRPr sz="1050" b="1">
                    <a:solidFill>
                      <a:schemeClr val="bg1"/>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Sheet1!$A$2:$A$4</c:f>
              <c:strCache>
                <c:ptCount val="2"/>
                <c:pt idx="0">
                  <c:v>Vendor</c:v>
                </c:pt>
                <c:pt idx="1">
                  <c:v>Product</c:v>
                </c:pt>
              </c:strCache>
            </c:strRef>
          </c:cat>
          <c:val>
            <c:numRef>
              <c:f>Sheet1!$B$2:$B$4</c:f>
              <c:numCache>
                <c:formatCode>0%</c:formatCode>
                <c:ptCount val="3"/>
                <c:pt idx="0">
                  <c:v>0.5</c:v>
                </c:pt>
                <c:pt idx="1">
                  <c:v>0.5</c:v>
                </c:pt>
              </c:numCache>
            </c:numRef>
          </c:val>
        </c:ser>
        <c:dLbls>
          <c:showLegendKey val="0"/>
          <c:showVal val="0"/>
          <c:showCatName val="0"/>
          <c:showSerName val="0"/>
          <c:showPercent val="0"/>
          <c:showBubbleSize val="0"/>
          <c:showLeaderLines val="1"/>
        </c:dLbls>
        <c:firstSliceAng val="90"/>
        <c:holeSize val="50"/>
      </c:doughnutChart>
    </c:plotArea>
    <c:plotVisOnly val="1"/>
    <c:dispBlanksAs val="zero"/>
    <c:showDLblsOverMax val="0"/>
  </c:chart>
  <c:spPr>
    <a:ln>
      <a:noFill/>
    </a:ln>
  </c:spPr>
  <c:txPr>
    <a:bodyPr/>
    <a:lstStyle/>
    <a:p>
      <a:pPr>
        <a:defRPr sz="18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8110236220472442"/>
          <c:y val="8.3383991505871502E-2"/>
          <c:w val="0.62731350798131358"/>
          <c:h val="0.833232016988257"/>
        </c:manualLayout>
      </c:layout>
      <c:doughnutChart>
        <c:varyColors val="1"/>
        <c:ser>
          <c:idx val="0"/>
          <c:order val="0"/>
          <c:tx>
            <c:strRef>
              <c:f>Sheet1!$B$1</c:f>
              <c:strCache>
                <c:ptCount val="1"/>
                <c:pt idx="0">
                  <c:v>Column1</c:v>
                </c:pt>
              </c:strCache>
            </c:strRef>
          </c:tx>
          <c:dPt>
            <c:idx val="0"/>
            <c:bubble3D val="0"/>
            <c:spPr>
              <a:solidFill>
                <a:srgbClr val="998F57">
                  <a:lumMod val="60000"/>
                  <a:lumOff val="40000"/>
                </a:srgbClr>
              </a:solidFill>
            </c:spPr>
          </c:dPt>
          <c:dPt>
            <c:idx val="1"/>
            <c:bubble3D val="0"/>
            <c:spPr>
              <a:solidFill>
                <a:srgbClr val="998F57">
                  <a:lumMod val="40000"/>
                  <a:lumOff val="60000"/>
                </a:srgbClr>
              </a:solidFill>
            </c:spPr>
          </c:dPt>
          <c:dPt>
            <c:idx val="2"/>
            <c:bubble3D val="0"/>
            <c:spPr>
              <a:solidFill>
                <a:srgbClr val="998F57">
                  <a:lumMod val="20000"/>
                  <a:lumOff val="80000"/>
                </a:srgbClr>
              </a:solidFill>
            </c:spPr>
          </c:dPt>
          <c:dPt>
            <c:idx val="3"/>
            <c:bubble3D val="0"/>
            <c:spPr>
              <a:solidFill>
                <a:srgbClr val="998F57"/>
              </a:solidFill>
            </c:spPr>
          </c:dPt>
          <c:dLbls>
            <c:spPr>
              <a:noFill/>
              <a:ln>
                <a:noFill/>
              </a:ln>
              <a:effectLst/>
            </c:spPr>
            <c:txPr>
              <a:bodyPr/>
              <a:lstStyle/>
              <a:p>
                <a:pPr>
                  <a:defRPr sz="1050" b="1"/>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Sheet1!$A$2:$A$5</c:f>
              <c:strCache>
                <c:ptCount val="4"/>
                <c:pt idx="0">
                  <c:v>Strategy</c:v>
                </c:pt>
                <c:pt idx="1">
                  <c:v>Reach</c:v>
                </c:pt>
                <c:pt idx="2">
                  <c:v>Channel</c:v>
                </c:pt>
                <c:pt idx="3">
                  <c:v>Viability</c:v>
                </c:pt>
              </c:strCache>
            </c:strRef>
          </c:cat>
          <c:val>
            <c:numRef>
              <c:f>Sheet1!$B$2:$B$5</c:f>
              <c:numCache>
                <c:formatCode>0%</c:formatCode>
                <c:ptCount val="4"/>
                <c:pt idx="0">
                  <c:v>0.3</c:v>
                </c:pt>
                <c:pt idx="1">
                  <c:v>0.3</c:v>
                </c:pt>
                <c:pt idx="2">
                  <c:v>0.15</c:v>
                </c:pt>
                <c:pt idx="3">
                  <c:v>0.25</c:v>
                </c:pt>
              </c:numCache>
            </c:numRef>
          </c:val>
        </c:ser>
        <c:dLbls>
          <c:showLegendKey val="0"/>
          <c:showVal val="1"/>
          <c:showCatName val="0"/>
          <c:showSerName val="0"/>
          <c:showPercent val="0"/>
          <c:showBubbleSize val="0"/>
          <c:showLeaderLines val="1"/>
        </c:dLbls>
        <c:firstSliceAng val="0"/>
        <c:holeSize val="50"/>
      </c:doughnutChart>
    </c:plotArea>
    <c:plotVisOnly val="1"/>
    <c:dispBlanksAs val="zero"/>
    <c:showDLblsOverMax val="0"/>
  </c:chart>
  <c:spPr>
    <a:ln>
      <a:noFill/>
    </a:ln>
  </c:spPr>
  <c:txPr>
    <a:bodyPr/>
    <a:lstStyle/>
    <a:p>
      <a:pPr>
        <a:defRPr sz="1800"/>
      </a:pPr>
      <a:endParaRPr lang="en-US"/>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CA" dirty="0"/>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110B9C36-03F4-41DF-9FFD-B4483F722394}" type="datetimeFigureOut">
              <a:rPr lang="en-CA" smtClean="0"/>
              <a:pPr/>
              <a:t>7/04/16</a:t>
            </a:fld>
            <a:endParaRPr lang="en-CA" dirty="0"/>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2426C72D-894C-4E56-B9CB-84AA6ABBA4F8}" type="slidenum">
              <a:rPr lang="en-CA" smtClean="0"/>
              <a:pPr/>
              <a:t>‹#›</a:t>
            </a:fld>
            <a:endParaRPr lang="en-CA" dirty="0"/>
          </a:p>
        </p:txBody>
      </p:sp>
    </p:spTree>
    <p:extLst>
      <p:ext uri="{BB962C8B-B14F-4D97-AF65-F5344CB8AC3E}">
        <p14:creationId xmlns:p14="http://schemas.microsoft.com/office/powerpoint/2010/main" val="11211206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3011699" cy="461804"/>
          </a:xfrm>
          <a:prstGeom prst="rect">
            <a:avLst/>
          </a:prstGeom>
          <a:noFill/>
          <a:ln w="9525">
            <a:noFill/>
            <a:miter lim="800000"/>
            <a:headEnd/>
            <a:tailEnd/>
          </a:ln>
        </p:spPr>
        <p:txBody>
          <a:bodyPr vert="horz" wrap="square" lIns="92492" tIns="46246" rIns="92492" bIns="46246" numCol="1" anchor="t" anchorCtr="0" compatLnSpc="1">
            <a:prstTxWarp prst="textNoShape">
              <a:avLst/>
            </a:prstTxWarp>
          </a:bodyPr>
          <a:lstStyle>
            <a:lvl1pPr algn="l">
              <a:defRPr sz="1200"/>
            </a:lvl1pPr>
          </a:lstStyle>
          <a:p>
            <a:pPr>
              <a:defRPr/>
            </a:pPr>
            <a:endParaRPr lang="en-US" dirty="0"/>
          </a:p>
        </p:txBody>
      </p:sp>
      <p:sp>
        <p:nvSpPr>
          <p:cNvPr id="7171" name="Rectangle 8194"/>
          <p:cNvSpPr>
            <a:spLocks noGrp="1" noChangeArrowheads="1"/>
          </p:cNvSpPr>
          <p:nvPr>
            <p:ph type="dt" idx="1"/>
          </p:nvPr>
        </p:nvSpPr>
        <p:spPr bwMode="auto">
          <a:xfrm>
            <a:off x="3936768" y="0"/>
            <a:ext cx="3011699" cy="461804"/>
          </a:xfrm>
          <a:prstGeom prst="rect">
            <a:avLst/>
          </a:prstGeom>
          <a:noFill/>
          <a:ln w="9525">
            <a:noFill/>
            <a:miter lim="800000"/>
            <a:headEnd/>
            <a:tailEnd/>
          </a:ln>
        </p:spPr>
        <p:txBody>
          <a:bodyPr vert="horz" wrap="square" lIns="92492" tIns="46246" rIns="92492" bIns="46246" numCol="1" anchor="t" anchorCtr="0" compatLnSpc="1">
            <a:prstTxWarp prst="textNoShape">
              <a:avLst/>
            </a:prstTxWarp>
          </a:bodyPr>
          <a:lstStyle>
            <a:lvl1pPr algn="r">
              <a:defRPr sz="1200"/>
            </a:lvl1pPr>
          </a:lstStyle>
          <a:p>
            <a:pPr>
              <a:defRPr/>
            </a:pPr>
            <a:endParaRPr lang="en-US" dirty="0"/>
          </a:p>
        </p:txBody>
      </p:sp>
      <p:sp>
        <p:nvSpPr>
          <p:cNvPr id="8196" name="Slide Image Placeholder 8195"/>
          <p:cNvSpPr>
            <a:spLocks noGrp="1" noRot="1" noChangeAspect="1" noChangeArrowheads="1" noTextEdit="1"/>
          </p:cNvSpPr>
          <p:nvPr>
            <p:ph type="sldImg" idx="2"/>
          </p:nvPr>
        </p:nvSpPr>
        <p:spPr bwMode="auto">
          <a:xfrm>
            <a:off x="1165225" y="692150"/>
            <a:ext cx="4619625" cy="3463925"/>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95008" y="4387136"/>
            <a:ext cx="5560060" cy="4156234"/>
          </a:xfrm>
          <a:prstGeom prst="rect">
            <a:avLst/>
          </a:prstGeom>
          <a:noFill/>
          <a:ln w="9525" cap="flat" cmpd="sng" algn="ctr">
            <a:noFill/>
            <a:prstDash val="solid"/>
            <a:miter lim="800000"/>
            <a:headEnd type="none" w="med" len="med"/>
            <a:tailEnd type="none" w="med" len="med"/>
          </a:ln>
          <a:effectLst/>
        </p:spPr>
        <p:txBody>
          <a:bodyPr vert="horz" wrap="square" lIns="92492" tIns="46246" rIns="92492" bIns="4624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772668"/>
            <a:ext cx="3011699" cy="461804"/>
          </a:xfrm>
          <a:prstGeom prst="rect">
            <a:avLst/>
          </a:prstGeom>
          <a:noFill/>
          <a:ln w="9525">
            <a:noFill/>
            <a:miter lim="800000"/>
            <a:headEnd/>
            <a:tailEnd/>
          </a:ln>
        </p:spPr>
        <p:txBody>
          <a:bodyPr vert="horz" wrap="square" lIns="92492" tIns="46246" rIns="92492" bIns="46246" numCol="1" anchor="b" anchorCtr="0" compatLnSpc="1">
            <a:prstTxWarp prst="textNoShape">
              <a:avLst/>
            </a:prstTxWarp>
          </a:bodyPr>
          <a:lstStyle>
            <a:lvl1pPr algn="l">
              <a:defRPr sz="1200"/>
            </a:lvl1pPr>
          </a:lstStyle>
          <a:p>
            <a:pPr>
              <a:defRPr/>
            </a:pPr>
            <a:endParaRPr lang="en-US" dirty="0"/>
          </a:p>
        </p:txBody>
      </p:sp>
      <p:sp>
        <p:nvSpPr>
          <p:cNvPr id="15367" name="Slide Number Placeholder 15366"/>
          <p:cNvSpPr>
            <a:spLocks noGrp="1" noChangeArrowheads="1"/>
          </p:cNvSpPr>
          <p:nvPr>
            <p:ph type="sldNum" sz="quarter" idx="5"/>
          </p:nvPr>
        </p:nvSpPr>
        <p:spPr bwMode="auto">
          <a:xfrm>
            <a:off x="3936768" y="8772668"/>
            <a:ext cx="3011699" cy="461804"/>
          </a:xfrm>
          <a:prstGeom prst="rect">
            <a:avLst/>
          </a:prstGeom>
          <a:noFill/>
          <a:ln w="9525" cap="flat" cmpd="sng" algn="ctr">
            <a:noFill/>
            <a:prstDash val="solid"/>
            <a:miter lim="800000"/>
            <a:headEnd type="none" w="med" len="med"/>
            <a:tailEnd type="none" w="med" len="med"/>
          </a:ln>
          <a:effectLst/>
        </p:spPr>
        <p:txBody>
          <a:bodyPr vert="horz" wrap="square" lIns="92492" tIns="46246" rIns="92492" bIns="46246"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dirty="0"/>
          </a:p>
        </p:txBody>
      </p:sp>
    </p:spTree>
    <p:extLst>
      <p:ext uri="{BB962C8B-B14F-4D97-AF65-F5344CB8AC3E}">
        <p14:creationId xmlns:p14="http://schemas.microsoft.com/office/powerpoint/2010/main" val="37867235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35113761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10</a:t>
            </a:fld>
            <a:endParaRPr lang="en-US" dirty="0">
              <a:solidFill>
                <a:srgbClr val="000000"/>
              </a:solidFill>
            </a:endParaRPr>
          </a:p>
        </p:txBody>
      </p:sp>
    </p:spTree>
    <p:extLst>
      <p:ext uri="{BB962C8B-B14F-4D97-AF65-F5344CB8AC3E}">
        <p14:creationId xmlns:p14="http://schemas.microsoft.com/office/powerpoint/2010/main" val="778995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2</a:t>
            </a:fld>
            <a:endParaRPr lang="en-US" dirty="0">
              <a:solidFill>
                <a:srgbClr val="000000"/>
              </a:solidFill>
            </a:endParaRPr>
          </a:p>
        </p:txBody>
      </p:sp>
    </p:spTree>
    <p:extLst>
      <p:ext uri="{BB962C8B-B14F-4D97-AF65-F5344CB8AC3E}">
        <p14:creationId xmlns:p14="http://schemas.microsoft.com/office/powerpoint/2010/main" val="3722807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3</a:t>
            </a:fld>
            <a:endParaRPr lang="en-US" dirty="0">
              <a:solidFill>
                <a:srgbClr val="000000"/>
              </a:solidFill>
            </a:endParaRPr>
          </a:p>
        </p:txBody>
      </p:sp>
    </p:spTree>
    <p:extLst>
      <p:ext uri="{BB962C8B-B14F-4D97-AF65-F5344CB8AC3E}">
        <p14:creationId xmlns:p14="http://schemas.microsoft.com/office/powerpoint/2010/main" val="1221974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4</a:t>
            </a:fld>
            <a:endParaRPr lang="en-US" dirty="0">
              <a:solidFill>
                <a:srgbClr val="000000"/>
              </a:solidFill>
            </a:endParaRPr>
          </a:p>
        </p:txBody>
      </p:sp>
    </p:spTree>
    <p:extLst>
      <p:ext uri="{BB962C8B-B14F-4D97-AF65-F5344CB8AC3E}">
        <p14:creationId xmlns:p14="http://schemas.microsoft.com/office/powerpoint/2010/main" val="9114230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5</a:t>
            </a:fld>
            <a:endParaRPr lang="en-US" dirty="0">
              <a:solidFill>
                <a:srgbClr val="000000"/>
              </a:solidFill>
            </a:endParaRPr>
          </a:p>
        </p:txBody>
      </p:sp>
    </p:spTree>
    <p:extLst>
      <p:ext uri="{BB962C8B-B14F-4D97-AF65-F5344CB8AC3E}">
        <p14:creationId xmlns:p14="http://schemas.microsoft.com/office/powerpoint/2010/main" val="1953583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6</a:t>
            </a:fld>
            <a:endParaRPr lang="en-US" dirty="0">
              <a:solidFill>
                <a:srgbClr val="000000"/>
              </a:solidFill>
            </a:endParaRPr>
          </a:p>
        </p:txBody>
      </p:sp>
    </p:spTree>
    <p:extLst>
      <p:ext uri="{BB962C8B-B14F-4D97-AF65-F5344CB8AC3E}">
        <p14:creationId xmlns:p14="http://schemas.microsoft.com/office/powerpoint/2010/main" val="38547285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7</a:t>
            </a:fld>
            <a:endParaRPr lang="en-US" dirty="0">
              <a:solidFill>
                <a:srgbClr val="000000"/>
              </a:solidFill>
            </a:endParaRPr>
          </a:p>
        </p:txBody>
      </p:sp>
    </p:spTree>
    <p:extLst>
      <p:ext uri="{BB962C8B-B14F-4D97-AF65-F5344CB8AC3E}">
        <p14:creationId xmlns:p14="http://schemas.microsoft.com/office/powerpoint/2010/main" val="13888506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8</a:t>
            </a:fld>
            <a:endParaRPr lang="en-US" dirty="0">
              <a:solidFill>
                <a:srgbClr val="000000"/>
              </a:solidFill>
            </a:endParaRPr>
          </a:p>
        </p:txBody>
      </p:sp>
    </p:spTree>
    <p:extLst>
      <p:ext uri="{BB962C8B-B14F-4D97-AF65-F5344CB8AC3E}">
        <p14:creationId xmlns:p14="http://schemas.microsoft.com/office/powerpoint/2010/main" val="38631772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9</a:t>
            </a:fld>
            <a:endParaRPr lang="en-US" dirty="0">
              <a:solidFill>
                <a:srgbClr val="000000"/>
              </a:solidFill>
            </a:endParaRPr>
          </a:p>
        </p:txBody>
      </p:sp>
    </p:spTree>
    <p:extLst>
      <p:ext uri="{BB962C8B-B14F-4D97-AF65-F5344CB8AC3E}">
        <p14:creationId xmlns:p14="http://schemas.microsoft.com/office/powerpoint/2010/main" val="3675386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61767720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289593244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10" name="Rectangle 9"/>
          <p:cNvSpPr/>
          <p:nvPr/>
        </p:nvSpPr>
        <p:spPr>
          <a:xfrm>
            <a:off x="6408204" y="6525344"/>
            <a:ext cx="273579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indent="0" algn="l"/>
            <a:fld id="{FF20F8B6-5AB9-41C4-A82C-4155E8A92B2C}" type="slidenum">
              <a:rPr lang="en-CA" sz="1000" smtClean="0"/>
              <a:pPr marL="2151063" indent="0" algn="l"/>
              <a:t>‹#›</a:t>
            </a:fld>
            <a:endParaRPr lang="en-CA" sz="1000" dirty="0"/>
          </a:p>
        </p:txBody>
      </p:sp>
      <p:sp>
        <p:nvSpPr>
          <p:cNvPr id="9" name="Rectangle 8"/>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r"/>
            <a:r>
              <a:rPr lang="en-CA" sz="1000" dirty="0" smtClean="0"/>
              <a:t>Info-Tech Research Group</a:t>
            </a:r>
            <a:endParaRPr lang="en-CA" sz="1000" dirty="0"/>
          </a:p>
        </p:txBody>
      </p:sp>
      <p:sp>
        <p:nvSpPr>
          <p:cNvPr id="6" name="Rectangle 5"/>
          <p:cNvSpPr/>
          <p:nvPr userDrawn="1"/>
        </p:nvSpPr>
        <p:spPr>
          <a:xfrm>
            <a:off x="0" y="6517136"/>
            <a:ext cx="4389120" cy="3380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l"/>
            <a:r>
              <a:rPr lang="en-CA" sz="1000" dirty="0" smtClean="0">
                <a:solidFill>
                  <a:schemeClr val="bg1"/>
                </a:solidFill>
              </a:rPr>
              <a:t>Vendor Landscape: Unified Communications as a Service</a:t>
            </a:r>
            <a:endParaRPr lang="en-CA" sz="10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8" r:id="rId2"/>
    <p:sldLayoutId id="2147483695" r:id="rId3"/>
    <p:sldLayoutId id="2147483698" r:id="rId4"/>
    <p:sldLayoutId id="2147483680" r:id="rId5"/>
    <p:sldLayoutId id="2147483697" r:id="rId6"/>
    <p:sldLayoutId id="2147483696" r:id="rId7"/>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grpSp>
        <p:nvGrpSpPr>
          <p:cNvPr id="11" name="Group 10"/>
          <p:cNvGrpSpPr/>
          <p:nvPr userDrawn="1"/>
        </p:nvGrpSpPr>
        <p:grpSpPr>
          <a:xfrm>
            <a:off x="0" y="6525344"/>
            <a:ext cx="9144000" cy="338028"/>
            <a:chOff x="0" y="6525344"/>
            <a:chExt cx="9144000" cy="338028"/>
          </a:xfrm>
        </p:grpSpPr>
        <p:sp>
          <p:nvSpPr>
            <p:cNvPr id="8" name="Rectangle 7"/>
            <p:cNvSpPr/>
            <p:nvPr userDrawn="1"/>
          </p:nvSpPr>
          <p:spPr>
            <a:xfrm>
              <a:off x="0" y="6525344"/>
              <a:ext cx="6408204"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l"/>
              <a:r>
                <a:rPr lang="en-CA" sz="1000" dirty="0" smtClean="0">
                  <a:solidFill>
                    <a:srgbClr val="FFFFFF"/>
                  </a:solidFill>
                </a:rPr>
                <a:t>Info-Tech Research Group</a:t>
              </a:r>
              <a:endParaRPr lang="en-CA" sz="1000" dirty="0">
                <a:solidFill>
                  <a:srgbClr val="FFFFFF"/>
                </a:solidFill>
              </a:endParaRPr>
            </a:p>
          </p:txBody>
        </p:sp>
        <p:sp>
          <p:nvSpPr>
            <p:cNvPr id="10" name="Rectangle 9"/>
            <p:cNvSpPr/>
            <p:nvPr userDrawn="1"/>
          </p:nvSpPr>
          <p:spPr>
            <a:xfrm>
              <a:off x="6408204" y="6525344"/>
              <a:ext cx="2735796"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algn="l"/>
              <a:fld id="{FF20F8B6-5AB9-41C4-A82C-4155E8A92B2C}" type="slidenum">
                <a:rPr lang="en-CA" sz="1000" smtClean="0">
                  <a:solidFill>
                    <a:srgbClr val="FFFFFF"/>
                  </a:solidFill>
                </a:rPr>
                <a:pPr marL="2151063" algn="l"/>
                <a:t>‹#›</a:t>
              </a:fld>
              <a:endParaRPr lang="en-CA" sz="1000" dirty="0">
                <a:solidFill>
                  <a:srgbClr val="FFFFFF"/>
                </a:solidFill>
              </a:endParaRPr>
            </a:p>
          </p:txBody>
        </p:sp>
      </p:grpSp>
    </p:spTree>
    <p:extLst>
      <p:ext uri="{BB962C8B-B14F-4D97-AF65-F5344CB8AC3E}">
        <p14:creationId xmlns:p14="http://schemas.microsoft.com/office/powerpoint/2010/main" val="3323168463"/>
      </p:ext>
    </p:extLst>
  </p:cSld>
  <p:clrMap bg1="lt1" tx1="dk1" bg2="lt2" tx2="dk2" accent1="accent1" accent2="accent2" accent3="accent3" accent4="accent4" accent5="accent5" accent6="accent6" hlink="hlink" folHlink="folHlink"/>
  <p:sldLayoutIdLst>
    <p:sldLayoutId id="2147483700" r:id="rId1"/>
    <p:sldLayoutId id="2147483701" r:id="rId2"/>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nfotech.com/research/ss/vendor-landscape-unified-communications-as-a-service?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gif"/></Relationships>
</file>

<file path=ppt/slides/_rels/slide10.xml.rels><?xml version="1.0" encoding="UTF-8" standalone="yes"?>
<Relationships xmlns="http://schemas.openxmlformats.org/package/2006/relationships"><Relationship Id="rId3" Type="http://schemas.openxmlformats.org/officeDocument/2006/relationships/hyperlink" Target="https://www.infotech.com/research/ss/vendor-landscape-unified-communications-as-a-service?utm_source=SS_Sample&amp;utm_medium=Collateral&amp;utm_campaign=Collateral"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hyperlink" Target="https://www.infotech.com/research/ss/vendor-landscape-unified-communications-as-a-service?utm_source=SS_Sample&amp;utm_medium=Collateral&amp;utm_campaign=Collateral" TargetMode="External"/><Relationship Id="rId7" Type="http://schemas.openxmlformats.org/officeDocument/2006/relationships/image" Target="../media/image4.png"/><Relationship Id="rId2" Type="http://schemas.openxmlformats.org/officeDocument/2006/relationships/hyperlink" Target="http://www.infotech.com/" TargetMode="External"/><Relationship Id="rId1" Type="http://schemas.openxmlformats.org/officeDocument/2006/relationships/slideLayout" Target="../slideLayouts/slideLayout9.xml"/><Relationship Id="rId6" Type="http://schemas.openxmlformats.org/officeDocument/2006/relationships/image" Target="../media/image3.png"/><Relationship Id="rId5" Type="http://schemas.openxmlformats.org/officeDocument/2006/relationships/image" Target="../media/image9.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hyperlink" Target="https://www.infotech.com/research/ss/vendor-landscape-unified-communications-as-a-service?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image" Target="../media/image5.emf"/><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oleObject" Target="../embeddings/oleObject1.bin"/><Relationship Id="rId17" Type="http://schemas.openxmlformats.org/officeDocument/2006/relationships/image" Target="../media/image4.png"/><Relationship Id="rId2" Type="http://schemas.openxmlformats.org/officeDocument/2006/relationships/tags" Target="../tags/tag2.xml"/><Relationship Id="rId16" Type="http://schemas.openxmlformats.org/officeDocument/2006/relationships/image" Target="../media/image3.png"/><Relationship Id="rId1" Type="http://schemas.openxmlformats.org/officeDocument/2006/relationships/vmlDrawing" Target="../drawings/vmlDrawing1.vml"/><Relationship Id="rId6" Type="http://schemas.openxmlformats.org/officeDocument/2006/relationships/tags" Target="../tags/tag6.xml"/><Relationship Id="rId11" Type="http://schemas.openxmlformats.org/officeDocument/2006/relationships/notesSlide" Target="../notesSlides/notesSlide3.xml"/><Relationship Id="rId5" Type="http://schemas.openxmlformats.org/officeDocument/2006/relationships/tags" Target="../tags/tag5.xml"/><Relationship Id="rId15" Type="http://schemas.openxmlformats.org/officeDocument/2006/relationships/hyperlink" Target="https://www.infotech.com/research/ss/vendor-landscape-unified-communications-as-a-service?utm_source=SS_Sample&amp;utm_medium=Collateral&amp;utm_campaign=Collateral" TargetMode="External"/><Relationship Id="rId10" Type="http://schemas.openxmlformats.org/officeDocument/2006/relationships/slideLayout" Target="../slideLayouts/slideLayout2.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2.xml"/><Relationship Id="rId7" Type="http://schemas.openxmlformats.org/officeDocument/2006/relationships/hyperlink" Target="https://www.infotech.com/research/ss/vendor-landscape-unified-communications-as-a-service?utm_source=SS_Sample&amp;utm_medium=Collateral&amp;utm_campaign=Collateral" TargetMode="External"/><Relationship Id="rId2" Type="http://schemas.openxmlformats.org/officeDocument/2006/relationships/tags" Target="../tags/tag10.xml"/><Relationship Id="rId1" Type="http://schemas.openxmlformats.org/officeDocument/2006/relationships/vmlDrawing" Target="../drawings/vmlDrawing2.vml"/><Relationship Id="rId6" Type="http://schemas.openxmlformats.org/officeDocument/2006/relationships/image" Target="../media/image5.emf"/><Relationship Id="rId5" Type="http://schemas.openxmlformats.org/officeDocument/2006/relationships/oleObject" Target="../embeddings/oleObject2.bin"/><Relationship Id="rId4" Type="http://schemas.openxmlformats.org/officeDocument/2006/relationships/notesSlide" Target="../notesSlides/notesSlide4.xml"/><Relationship Id="rId9"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tags" Target="../tags/tag17.xml"/><Relationship Id="rId13" Type="http://schemas.openxmlformats.org/officeDocument/2006/relationships/tags" Target="../tags/tag22.xml"/><Relationship Id="rId18" Type="http://schemas.openxmlformats.org/officeDocument/2006/relationships/tags" Target="../tags/tag27.xml"/><Relationship Id="rId26" Type="http://schemas.openxmlformats.org/officeDocument/2006/relationships/image" Target="../media/image5.emf"/><Relationship Id="rId3" Type="http://schemas.openxmlformats.org/officeDocument/2006/relationships/tags" Target="../tags/tag12.xml"/><Relationship Id="rId21" Type="http://schemas.openxmlformats.org/officeDocument/2006/relationships/tags" Target="../tags/tag30.xml"/><Relationship Id="rId7" Type="http://schemas.openxmlformats.org/officeDocument/2006/relationships/tags" Target="../tags/tag16.xml"/><Relationship Id="rId12" Type="http://schemas.openxmlformats.org/officeDocument/2006/relationships/tags" Target="../tags/tag21.xml"/><Relationship Id="rId17" Type="http://schemas.openxmlformats.org/officeDocument/2006/relationships/tags" Target="../tags/tag26.xml"/><Relationship Id="rId25" Type="http://schemas.openxmlformats.org/officeDocument/2006/relationships/oleObject" Target="../embeddings/oleObject3.bin"/><Relationship Id="rId2" Type="http://schemas.openxmlformats.org/officeDocument/2006/relationships/tags" Target="../tags/tag11.xml"/><Relationship Id="rId16" Type="http://schemas.openxmlformats.org/officeDocument/2006/relationships/tags" Target="../tags/tag25.xml"/><Relationship Id="rId20" Type="http://schemas.openxmlformats.org/officeDocument/2006/relationships/tags" Target="../tags/tag29.xml"/><Relationship Id="rId29" Type="http://schemas.openxmlformats.org/officeDocument/2006/relationships/chart" Target="../charts/chart3.xml"/><Relationship Id="rId1" Type="http://schemas.openxmlformats.org/officeDocument/2006/relationships/vmlDrawing" Target="../drawings/vmlDrawing3.vml"/><Relationship Id="rId6" Type="http://schemas.openxmlformats.org/officeDocument/2006/relationships/tags" Target="../tags/tag15.xml"/><Relationship Id="rId11" Type="http://schemas.openxmlformats.org/officeDocument/2006/relationships/tags" Target="../tags/tag20.xml"/><Relationship Id="rId24" Type="http://schemas.openxmlformats.org/officeDocument/2006/relationships/notesSlide" Target="../notesSlides/notesSlide5.xml"/><Relationship Id="rId32" Type="http://schemas.openxmlformats.org/officeDocument/2006/relationships/image" Target="../media/image4.png"/><Relationship Id="rId5" Type="http://schemas.openxmlformats.org/officeDocument/2006/relationships/tags" Target="../tags/tag14.xml"/><Relationship Id="rId15" Type="http://schemas.openxmlformats.org/officeDocument/2006/relationships/tags" Target="../tags/tag24.xml"/><Relationship Id="rId23" Type="http://schemas.openxmlformats.org/officeDocument/2006/relationships/slideLayout" Target="../slideLayouts/slideLayout7.xml"/><Relationship Id="rId28" Type="http://schemas.openxmlformats.org/officeDocument/2006/relationships/chart" Target="../charts/chart2.xml"/><Relationship Id="rId10" Type="http://schemas.openxmlformats.org/officeDocument/2006/relationships/tags" Target="../tags/tag19.xml"/><Relationship Id="rId19" Type="http://schemas.openxmlformats.org/officeDocument/2006/relationships/tags" Target="../tags/tag28.xml"/><Relationship Id="rId31" Type="http://schemas.openxmlformats.org/officeDocument/2006/relationships/image" Target="../media/image3.png"/><Relationship Id="rId4" Type="http://schemas.openxmlformats.org/officeDocument/2006/relationships/tags" Target="../tags/tag13.xml"/><Relationship Id="rId9" Type="http://schemas.openxmlformats.org/officeDocument/2006/relationships/tags" Target="../tags/tag18.xml"/><Relationship Id="rId14" Type="http://schemas.openxmlformats.org/officeDocument/2006/relationships/tags" Target="../tags/tag23.xml"/><Relationship Id="rId22" Type="http://schemas.openxmlformats.org/officeDocument/2006/relationships/tags" Target="../tags/tag31.xml"/><Relationship Id="rId27" Type="http://schemas.openxmlformats.org/officeDocument/2006/relationships/chart" Target="../charts/chart1.xml"/><Relationship Id="rId30" Type="http://schemas.openxmlformats.org/officeDocument/2006/relationships/hyperlink" Target="https://www.infotech.com/research/ss/vendor-landscape-unified-communications-as-a-service?utm_source=SS_Sample&amp;utm_medium=Collateral&amp;utm_campaign=Collateral" TargetMode="External"/></Relationships>
</file>

<file path=ppt/slides/_rels/slide6.xml.rels><?xml version="1.0" encoding="UTF-8" standalone="yes"?>
<Relationships xmlns="http://schemas.openxmlformats.org/package/2006/relationships"><Relationship Id="rId8" Type="http://schemas.openxmlformats.org/officeDocument/2006/relationships/tags" Target="../tags/tag39.xml"/><Relationship Id="rId13" Type="http://schemas.openxmlformats.org/officeDocument/2006/relationships/tags" Target="../tags/tag44.xml"/><Relationship Id="rId18" Type="http://schemas.openxmlformats.org/officeDocument/2006/relationships/image" Target="../media/image3.png"/><Relationship Id="rId3" Type="http://schemas.openxmlformats.org/officeDocument/2006/relationships/tags" Target="../tags/tag34.xml"/><Relationship Id="rId7" Type="http://schemas.openxmlformats.org/officeDocument/2006/relationships/tags" Target="../tags/tag38.xml"/><Relationship Id="rId12" Type="http://schemas.openxmlformats.org/officeDocument/2006/relationships/tags" Target="../tags/tag43.xml"/><Relationship Id="rId17" Type="http://schemas.openxmlformats.org/officeDocument/2006/relationships/hyperlink" Target="https://www.infotech.com/research/ss/vendor-landscape-unified-communications-as-a-service?utm_source=SS_Sample&amp;utm_medium=Collateral&amp;utm_campaign=Collateral" TargetMode="External"/><Relationship Id="rId2" Type="http://schemas.openxmlformats.org/officeDocument/2006/relationships/tags" Target="../tags/tag33.xml"/><Relationship Id="rId16" Type="http://schemas.openxmlformats.org/officeDocument/2006/relationships/image" Target="../media/image6.png"/><Relationship Id="rId1" Type="http://schemas.openxmlformats.org/officeDocument/2006/relationships/tags" Target="../tags/tag32.xml"/><Relationship Id="rId6" Type="http://schemas.openxmlformats.org/officeDocument/2006/relationships/tags" Target="../tags/tag37.xml"/><Relationship Id="rId11" Type="http://schemas.openxmlformats.org/officeDocument/2006/relationships/tags" Target="../tags/tag42.xml"/><Relationship Id="rId5" Type="http://schemas.openxmlformats.org/officeDocument/2006/relationships/tags" Target="../tags/tag36.xml"/><Relationship Id="rId15" Type="http://schemas.openxmlformats.org/officeDocument/2006/relationships/notesSlide" Target="../notesSlides/notesSlide6.xml"/><Relationship Id="rId10" Type="http://schemas.openxmlformats.org/officeDocument/2006/relationships/tags" Target="../tags/tag41.xml"/><Relationship Id="rId19" Type="http://schemas.openxmlformats.org/officeDocument/2006/relationships/image" Target="../media/image4.png"/><Relationship Id="rId4" Type="http://schemas.openxmlformats.org/officeDocument/2006/relationships/tags" Target="../tags/tag35.xml"/><Relationship Id="rId9" Type="http://schemas.openxmlformats.org/officeDocument/2006/relationships/tags" Target="../tags/tag40.xml"/><Relationship Id="rId14"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tags" Target="../tags/tag52.xml"/><Relationship Id="rId13" Type="http://schemas.openxmlformats.org/officeDocument/2006/relationships/tags" Target="../tags/tag57.xml"/><Relationship Id="rId18" Type="http://schemas.openxmlformats.org/officeDocument/2006/relationships/tags" Target="../tags/tag62.xml"/><Relationship Id="rId26" Type="http://schemas.openxmlformats.org/officeDocument/2006/relationships/notesSlide" Target="../notesSlides/notesSlide7.xml"/><Relationship Id="rId3" Type="http://schemas.openxmlformats.org/officeDocument/2006/relationships/tags" Target="../tags/tag47.xml"/><Relationship Id="rId21" Type="http://schemas.openxmlformats.org/officeDocument/2006/relationships/tags" Target="../tags/tag65.xml"/><Relationship Id="rId7" Type="http://schemas.openxmlformats.org/officeDocument/2006/relationships/tags" Target="../tags/tag51.xml"/><Relationship Id="rId12" Type="http://schemas.openxmlformats.org/officeDocument/2006/relationships/tags" Target="../tags/tag56.xml"/><Relationship Id="rId17" Type="http://schemas.openxmlformats.org/officeDocument/2006/relationships/tags" Target="../tags/tag61.xml"/><Relationship Id="rId25" Type="http://schemas.openxmlformats.org/officeDocument/2006/relationships/slideLayout" Target="../slideLayouts/slideLayout3.xml"/><Relationship Id="rId2" Type="http://schemas.openxmlformats.org/officeDocument/2006/relationships/tags" Target="../tags/tag46.xml"/><Relationship Id="rId16" Type="http://schemas.openxmlformats.org/officeDocument/2006/relationships/tags" Target="../tags/tag60.xml"/><Relationship Id="rId20" Type="http://schemas.openxmlformats.org/officeDocument/2006/relationships/tags" Target="../tags/tag64.xml"/><Relationship Id="rId29" Type="http://schemas.openxmlformats.org/officeDocument/2006/relationships/image" Target="../media/image4.png"/><Relationship Id="rId1" Type="http://schemas.openxmlformats.org/officeDocument/2006/relationships/tags" Target="../tags/tag45.xml"/><Relationship Id="rId6" Type="http://schemas.openxmlformats.org/officeDocument/2006/relationships/tags" Target="../tags/tag50.xml"/><Relationship Id="rId11" Type="http://schemas.openxmlformats.org/officeDocument/2006/relationships/tags" Target="../tags/tag55.xml"/><Relationship Id="rId24" Type="http://schemas.openxmlformats.org/officeDocument/2006/relationships/tags" Target="../tags/tag68.xml"/><Relationship Id="rId5" Type="http://schemas.openxmlformats.org/officeDocument/2006/relationships/tags" Target="../tags/tag49.xml"/><Relationship Id="rId15" Type="http://schemas.openxmlformats.org/officeDocument/2006/relationships/tags" Target="../tags/tag59.xml"/><Relationship Id="rId23" Type="http://schemas.openxmlformats.org/officeDocument/2006/relationships/tags" Target="../tags/tag67.xml"/><Relationship Id="rId28" Type="http://schemas.openxmlformats.org/officeDocument/2006/relationships/image" Target="../media/image3.png"/><Relationship Id="rId10" Type="http://schemas.openxmlformats.org/officeDocument/2006/relationships/tags" Target="../tags/tag54.xml"/><Relationship Id="rId19" Type="http://schemas.openxmlformats.org/officeDocument/2006/relationships/tags" Target="../tags/tag63.xml"/><Relationship Id="rId4" Type="http://schemas.openxmlformats.org/officeDocument/2006/relationships/tags" Target="../tags/tag48.xml"/><Relationship Id="rId9" Type="http://schemas.openxmlformats.org/officeDocument/2006/relationships/tags" Target="../tags/tag53.xml"/><Relationship Id="rId14" Type="http://schemas.openxmlformats.org/officeDocument/2006/relationships/tags" Target="../tags/tag58.xml"/><Relationship Id="rId22" Type="http://schemas.openxmlformats.org/officeDocument/2006/relationships/tags" Target="../tags/tag66.xml"/><Relationship Id="rId27" Type="http://schemas.openxmlformats.org/officeDocument/2006/relationships/hyperlink" Target="https://www.infotech.com/research/ss/vendor-landscape-unified-communications-as-a-service?utm_source=SS_Sample&amp;utm_medium=Collateral&amp;utm_campaign=Collateral" TargetMode="External"/></Relationships>
</file>

<file path=ppt/slides/_rels/slide8.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tags" Target="../tags/tag70.xml"/><Relationship Id="rId7" Type="http://schemas.openxmlformats.org/officeDocument/2006/relationships/oleObject" Target="../embeddings/oleObject4.bin"/><Relationship Id="rId2" Type="http://schemas.openxmlformats.org/officeDocument/2006/relationships/tags" Target="../tags/tag69.xml"/><Relationship Id="rId1" Type="http://schemas.openxmlformats.org/officeDocument/2006/relationships/vmlDrawing" Target="../drawings/vmlDrawing4.vml"/><Relationship Id="rId6" Type="http://schemas.openxmlformats.org/officeDocument/2006/relationships/notesSlide" Target="../notesSlides/notesSlide8.xml"/><Relationship Id="rId11" Type="http://schemas.openxmlformats.org/officeDocument/2006/relationships/image" Target="../media/image4.png"/><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tags" Target="../tags/tag71.xml"/><Relationship Id="rId9" Type="http://schemas.openxmlformats.org/officeDocument/2006/relationships/hyperlink" Target="https://www.infotech.com/research/ss/vendor-landscape-unified-communications-as-a-service?utm_source=SS_Sample&amp;utm_medium=Collateral&amp;utm_campaign=Collatera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infotech.com/research/ss/vendor-landscape-unified-communications-as-a-service?utm_source=SS_Sample&amp;utm_medium=Collateral&amp;utm_campaign=Collateral"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name="Title">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a:xfrm>
            <a:off x="774700" y="3081018"/>
            <a:ext cx="7454900" cy="655267"/>
          </a:xfrm>
        </p:spPr>
        <p:txBody>
          <a:bodyPr/>
          <a:lstStyle/>
          <a:p>
            <a:pPr lvl="0"/>
            <a:r>
              <a:rPr lang="en-CA" dirty="0" smtClean="0"/>
              <a:t>Vendor Landscape: Unified Communications as a Service</a:t>
            </a:r>
            <a:endParaRPr lang="en-US" dirty="0" smtClean="0"/>
          </a:p>
        </p:txBody>
      </p:sp>
      <p:sp>
        <p:nvSpPr>
          <p:cNvPr id="8" name="Text Placeholder 7"/>
          <p:cNvSpPr>
            <a:spLocks noGrp="1"/>
          </p:cNvSpPr>
          <p:nvPr>
            <p:ph type="body" sz="quarter" idx="16"/>
          </p:nvPr>
        </p:nvSpPr>
        <p:spPr>
          <a:xfrm>
            <a:off x="774700" y="3972560"/>
            <a:ext cx="7467600" cy="508000"/>
          </a:xfrm>
        </p:spPr>
        <p:txBody>
          <a:bodyPr/>
          <a:lstStyle/>
          <a:p>
            <a:r>
              <a:rPr lang="en-CA" dirty="0" smtClean="0"/>
              <a:t>UC in the cloud never looked so good. Today, communication means collaboration. And collaboration is good for business.</a:t>
            </a:r>
            <a:endParaRPr lang="en-CA" dirty="0"/>
          </a:p>
        </p:txBody>
      </p:sp>
      <p:grpSp>
        <p:nvGrpSpPr>
          <p:cNvPr id="4" name="Group 3"/>
          <p:cNvGrpSpPr/>
          <p:nvPr/>
        </p:nvGrpSpPr>
        <p:grpSpPr>
          <a:xfrm>
            <a:off x="0" y="5402461"/>
            <a:ext cx="9144000" cy="1455539"/>
            <a:chOff x="0" y="5402461"/>
            <a:chExt cx="9144000" cy="1455539"/>
          </a:xfrm>
        </p:grpSpPr>
        <p:pic>
          <p:nvPicPr>
            <p:cNvPr id="5" name="Picture 4"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6" name="Group 5"/>
            <p:cNvGrpSpPr/>
            <p:nvPr/>
          </p:nvGrpSpPr>
          <p:grpSpPr>
            <a:xfrm>
              <a:off x="0" y="6266557"/>
              <a:ext cx="9144000" cy="591443"/>
              <a:chOff x="0" y="6266557"/>
              <a:chExt cx="9144000" cy="591443"/>
            </a:xfrm>
          </p:grpSpPr>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1997 - 2016 Info-Tech Research Group</a:t>
                </a:r>
                <a:endParaRPr lang="en-CA" sz="800" dirty="0">
                  <a:solidFill>
                    <a:schemeClr val="bg1">
                      <a:lumMod val="65000"/>
                    </a:schemeClr>
                  </a:solidFill>
                </a:endParaRPr>
              </a:p>
            </p:txBody>
          </p:sp>
          <p:sp>
            <p:nvSpPr>
              <p:cNvPr id="10" name="Rectangle 9"/>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1" name="Picture 10"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grpSp>
    </p:spTree>
    <p:extLst>
      <p:ext uri="{BB962C8B-B14F-4D97-AF65-F5344CB8AC3E}">
        <p14:creationId xmlns:p14="http://schemas.microsoft.com/office/powerpoint/2010/main" val="1005468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CA" dirty="0" smtClean="0"/>
              <a:t>Vendor Landscape Methodology:</a:t>
            </a:r>
            <a:br>
              <a:rPr lang="en-CA" dirty="0" smtClean="0"/>
            </a:br>
            <a:r>
              <a:rPr lang="en-CA" dirty="0" smtClean="0"/>
              <a:t>Vendor/Product Selection &amp; Information Gathering</a:t>
            </a:r>
            <a:endParaRPr lang="en-CA" dirty="0"/>
          </a:p>
        </p:txBody>
      </p:sp>
      <p:sp>
        <p:nvSpPr>
          <p:cNvPr id="3" name="Text Placeholder 2"/>
          <p:cNvSpPr>
            <a:spLocks noGrp="1"/>
          </p:cNvSpPr>
          <p:nvPr>
            <p:ph type="body" sz="quarter" idx="16"/>
          </p:nvPr>
        </p:nvSpPr>
        <p:spPr>
          <a:xfrm>
            <a:off x="249302" y="1279525"/>
            <a:ext cx="8627997" cy="4973925"/>
          </a:xfrm>
        </p:spPr>
        <p:txBody>
          <a:bodyPr/>
          <a:lstStyle/>
          <a:p>
            <a:pPr marL="0" indent="0">
              <a:lnSpc>
                <a:spcPct val="100000"/>
              </a:lnSpc>
              <a:spcBef>
                <a:spcPts val="0"/>
              </a:spcBef>
              <a:spcAft>
                <a:spcPts val="600"/>
              </a:spcAft>
              <a:buNone/>
            </a:pPr>
            <a:r>
              <a:rPr lang="en-CA" sz="1050" dirty="0" smtClean="0"/>
              <a:t>Info-Tech works closely with its client base to solicit guidance in terms of understanding the vendors with whom clients wish to work and the products that they wish evaluated; this demand pool forms the basis of the vendor selection process for Vendor Landscapes. Balancing this demand, Info-Tech also relies upon the deep subject matter expertise and market awareness of its Senior, Lead, and Principle Research Analysts to ensure that appropriate solutions are included in the evaluation. As an aspect of that expertise and awareness, Info-Tech’s analysts may, at their discretion, determine the specific capabilities that are required of the products under evaluation, and include in the Vendor Landscape only those solutions that meet all specified requirements. </a:t>
            </a:r>
          </a:p>
          <a:p>
            <a:pPr marL="0" indent="0">
              <a:lnSpc>
                <a:spcPct val="100000"/>
              </a:lnSpc>
              <a:spcBef>
                <a:spcPts val="0"/>
              </a:spcBef>
              <a:spcAft>
                <a:spcPts val="600"/>
              </a:spcAft>
              <a:buNone/>
            </a:pPr>
            <a:r>
              <a:rPr lang="en-CA" sz="1050" dirty="0" smtClean="0"/>
              <a:t>Information on vendors and products is gathered in a number of ways via a number of channels.</a:t>
            </a:r>
          </a:p>
          <a:p>
            <a:pPr marL="0" indent="0">
              <a:lnSpc>
                <a:spcPct val="100000"/>
              </a:lnSpc>
              <a:spcBef>
                <a:spcPts val="0"/>
              </a:spcBef>
              <a:spcAft>
                <a:spcPts val="0"/>
              </a:spcAft>
              <a:buNone/>
            </a:pPr>
            <a:r>
              <a:rPr lang="en-CA" sz="1050" dirty="0" smtClean="0"/>
              <a:t>Initially, a request package is submitted to vendors to solicit information on a broad range of topics. The request package includes:</a:t>
            </a:r>
          </a:p>
          <a:p>
            <a:pPr lvl="0">
              <a:lnSpc>
                <a:spcPct val="100000"/>
              </a:lnSpc>
              <a:spcBef>
                <a:spcPts val="0"/>
              </a:spcBef>
              <a:spcAft>
                <a:spcPts val="0"/>
              </a:spcAft>
            </a:pPr>
            <a:r>
              <a:rPr lang="en-CA" sz="1050" dirty="0" smtClean="0"/>
              <a:t>A detailed survey.</a:t>
            </a:r>
          </a:p>
          <a:p>
            <a:pPr lvl="0">
              <a:lnSpc>
                <a:spcPct val="100000"/>
              </a:lnSpc>
              <a:spcBef>
                <a:spcPts val="0"/>
              </a:spcBef>
              <a:spcAft>
                <a:spcPts val="0"/>
              </a:spcAft>
            </a:pPr>
            <a:r>
              <a:rPr lang="en-CA" sz="1050" dirty="0" smtClean="0"/>
              <a:t>A pricing scenario (see Vendor Landscape Methodology: Price Evaluation and Pricing Scenario, below).</a:t>
            </a:r>
          </a:p>
          <a:p>
            <a:pPr lvl="0">
              <a:lnSpc>
                <a:spcPct val="100000"/>
              </a:lnSpc>
              <a:spcBef>
                <a:spcPts val="0"/>
              </a:spcBef>
              <a:spcAft>
                <a:spcPts val="0"/>
              </a:spcAft>
            </a:pPr>
            <a:r>
              <a:rPr lang="en-CA" sz="1050" dirty="0" smtClean="0"/>
              <a:t>A request for reference clients.</a:t>
            </a:r>
          </a:p>
          <a:p>
            <a:pPr lvl="0">
              <a:lnSpc>
                <a:spcPct val="100000"/>
              </a:lnSpc>
              <a:spcBef>
                <a:spcPts val="0"/>
              </a:spcBef>
              <a:spcAft>
                <a:spcPts val="600"/>
              </a:spcAft>
            </a:pPr>
            <a:r>
              <a:rPr lang="en-CA" sz="1050" dirty="0" smtClean="0"/>
              <a:t>A request for a briefing and, where applicable, guided product demonstration.</a:t>
            </a:r>
          </a:p>
          <a:p>
            <a:pPr marL="0" indent="0">
              <a:lnSpc>
                <a:spcPct val="100000"/>
              </a:lnSpc>
              <a:spcBef>
                <a:spcPts val="0"/>
              </a:spcBef>
              <a:spcAft>
                <a:spcPts val="600"/>
              </a:spcAft>
              <a:buNone/>
            </a:pPr>
            <a:r>
              <a:rPr lang="en-CA" sz="1050" dirty="0" smtClean="0"/>
              <a:t>These request packages are distributed approximately twelve weeks prior to the initiation of the actual research project to allow vendors ample time to consolidate the required information and schedule appropriate resources.</a:t>
            </a:r>
          </a:p>
          <a:p>
            <a:pPr marL="0" indent="0">
              <a:lnSpc>
                <a:spcPct val="100000"/>
              </a:lnSpc>
              <a:spcBef>
                <a:spcPts val="0"/>
              </a:spcBef>
              <a:spcAft>
                <a:spcPts val="600"/>
              </a:spcAft>
              <a:buNone/>
            </a:pPr>
            <a:r>
              <a:rPr lang="en-CA" sz="1050" dirty="0" smtClean="0"/>
              <a:t>During the course of the research project, briefings and demonstrations are scheduled (generally for one hour each session, though more time is scheduled as required) to allow the analyst team to discuss the information provided in the survey, validate vendor claims, and gain direct exposure to the evaluated products. Additionally, an end-user survey is circulated to Info-Tech’s client base and vendor-supplied reference accounts are interviewed to solicit their feedback on their experiences with the evaluated solutions and with the vendors of those solutions.</a:t>
            </a:r>
          </a:p>
          <a:p>
            <a:pPr marL="0" indent="0">
              <a:lnSpc>
                <a:spcPct val="100000"/>
              </a:lnSpc>
              <a:spcBef>
                <a:spcPts val="0"/>
              </a:spcBef>
              <a:spcAft>
                <a:spcPts val="600"/>
              </a:spcAft>
              <a:buNone/>
            </a:pPr>
            <a:r>
              <a:rPr lang="en-CA" sz="1050" dirty="0" smtClean="0"/>
              <a:t>These materials are supplemented by a thorough review of all product briefs, technical manuals, and publicly available marketing materials about the product, as well as about the vendor itself.</a:t>
            </a:r>
          </a:p>
          <a:p>
            <a:pPr marL="0" indent="0">
              <a:lnSpc>
                <a:spcPct val="100000"/>
              </a:lnSpc>
              <a:spcBef>
                <a:spcPts val="0"/>
              </a:spcBef>
              <a:spcAft>
                <a:spcPts val="600"/>
              </a:spcAft>
              <a:buNone/>
            </a:pPr>
            <a:r>
              <a:rPr lang="en-CA" sz="1050" dirty="0" smtClean="0"/>
              <a:t>Refusal by a vendor to supply completed surveys or submit to participation in briefings and demonstrations does not eliminate a vendor from inclusion in the evaluation. Where analyst and client input has determined that a vendor belongs in a particular evaluation, it will be evaluated as best as possible based on publicly available materials only. As these materials are not as comprehensive as a survey, briefing, and demonstration, the possibility exists that the evaluation may not be as thorough or accurate. Since Info-Tech includes vendors regardless of vendor participation, it is always in the vendor’s best interest to participate fully.</a:t>
            </a:r>
          </a:p>
          <a:p>
            <a:pPr marL="0" indent="0">
              <a:lnSpc>
                <a:spcPct val="100000"/>
              </a:lnSpc>
              <a:spcBef>
                <a:spcPts val="0"/>
              </a:spcBef>
              <a:spcAft>
                <a:spcPts val="600"/>
              </a:spcAft>
              <a:buNone/>
            </a:pPr>
            <a:r>
              <a:rPr lang="en-CA" sz="1050" dirty="0" smtClean="0"/>
              <a:t>All information is recorded and catalogued, as required, to facilitate scoring and for future reference.</a:t>
            </a:r>
            <a:endParaRPr lang="en-CA" sz="1050" dirty="0"/>
          </a:p>
        </p:txBody>
      </p:sp>
      <p:grpSp>
        <p:nvGrpSpPr>
          <p:cNvPr id="4" name="Group 3"/>
          <p:cNvGrpSpPr/>
          <p:nvPr/>
        </p:nvGrpSpPr>
        <p:grpSpPr>
          <a:xfrm>
            <a:off x="0" y="6422955"/>
            <a:ext cx="9144000" cy="437555"/>
            <a:chOff x="0" y="6422955"/>
            <a:chExt cx="9144000" cy="437555"/>
          </a:xfrm>
        </p:grpSpPr>
        <p:pic>
          <p:nvPicPr>
            <p:cNvPr id="5"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6" name="Picture 5"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1358042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0" hangingPunct="0">
              <a:spcBef>
                <a:spcPts val="0"/>
              </a:spcBef>
              <a:buClr>
                <a:srgbClr val="333333"/>
              </a:buClr>
              <a:buSzPct val="120000"/>
            </a:pPr>
            <a:r>
              <a:rPr lang="en-CA" b="1" dirty="0" smtClean="0">
                <a:solidFill>
                  <a:srgbClr val="333333"/>
                </a:solidFill>
                <a:latin typeface="Arial"/>
              </a:rPr>
              <a:t>Sign up for free trial membership to get practical</a:t>
            </a:r>
          </a:p>
          <a:p>
            <a:pPr eaLnBrk="0" hangingPunct="0">
              <a:spcBef>
                <a:spcPts val="0"/>
              </a:spcBef>
              <a:buClr>
                <a:srgbClr val="333333"/>
              </a:buClr>
              <a:buSzPct val="120000"/>
            </a:pPr>
            <a:r>
              <a:rPr lang="en-CA" b="1" dirty="0" smtClean="0">
                <a:solidFill>
                  <a:srgbClr val="333333"/>
                </a:solidFill>
                <a:latin typeface="Arial"/>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algn="r" eaLnBrk="0" hangingPunct="0">
              <a:lnSpc>
                <a:spcPts val="1350"/>
              </a:lnSpc>
              <a:spcBef>
                <a:spcPts val="500"/>
              </a:spcBef>
              <a:buClr>
                <a:srgbClr val="333333"/>
              </a:buClr>
              <a:buSzPct val="120000"/>
              <a:buFont typeface="Arial" pitchFamily="34" charset="0"/>
              <a:buNone/>
              <a:defRPr/>
            </a:pPr>
            <a:r>
              <a:rPr lang="en-CA" sz="1400" b="1" dirty="0" smtClean="0">
                <a:solidFill>
                  <a:srgbClr val="333333"/>
                </a:solidFill>
                <a:latin typeface="Arial"/>
                <a:hlinkClick r:id="rId2"/>
              </a:rPr>
              <a:t>www.infotech.com</a:t>
            </a:r>
            <a:endParaRPr lang="en-CA" sz="1400" dirty="0">
              <a:solidFill>
                <a:srgbClr val="333333"/>
              </a:solidFill>
              <a:latin typeface="Arial"/>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solidFill>
                  <a:srgbClr val="333333"/>
                </a:solidFill>
              </a:rPr>
              <a:t>Quickly get up to speed</a:t>
            </a:r>
            <a:br>
              <a:rPr lang="en-CA" sz="1400" dirty="0" smtClean="0">
                <a:solidFill>
                  <a:srgbClr val="333333"/>
                </a:solidFill>
              </a:rPr>
            </a:br>
            <a:r>
              <a:rPr lang="en-CA" sz="1400" dirty="0" smtClean="0">
                <a:solidFill>
                  <a:srgbClr val="333333"/>
                </a:solidFill>
              </a:rPr>
              <a:t>with new technologies</a:t>
            </a:r>
            <a:br>
              <a:rPr lang="en-CA" sz="1400" dirty="0" smtClean="0">
                <a:solidFill>
                  <a:srgbClr val="333333"/>
                </a:solidFill>
              </a:rPr>
            </a:br>
            <a:endParaRPr lang="en-CA" sz="1400" dirty="0" smtClean="0">
              <a:solidFill>
                <a:srgbClr val="333333"/>
              </a:solidFill>
            </a:endParaRPr>
          </a:p>
          <a:p>
            <a:pPr marL="342900" indent="-342900" algn="l">
              <a:buFont typeface="Wingdings" pitchFamily="2" charset="2"/>
              <a:buChar char="ü"/>
            </a:pPr>
            <a:r>
              <a:rPr lang="en-CA" sz="1400" dirty="0" smtClean="0">
                <a:solidFill>
                  <a:srgbClr val="333333"/>
                </a:solidFill>
              </a:rPr>
              <a:t>Make the right technology</a:t>
            </a:r>
            <a:br>
              <a:rPr lang="en-CA" sz="1400" dirty="0" smtClean="0">
                <a:solidFill>
                  <a:srgbClr val="333333"/>
                </a:solidFill>
              </a:rPr>
            </a:br>
            <a:r>
              <a:rPr lang="en-CA" sz="1400" dirty="0" smtClean="0">
                <a:solidFill>
                  <a:srgbClr val="333333"/>
                </a:solidFill>
              </a:rPr>
              <a:t>purchasing decisions – fast</a:t>
            </a:r>
            <a:br>
              <a:rPr lang="en-CA" sz="1400" dirty="0" smtClean="0">
                <a:solidFill>
                  <a:srgbClr val="333333"/>
                </a:solidFill>
              </a:rPr>
            </a:br>
            <a:endParaRPr lang="en-CA" sz="1400" dirty="0" smtClean="0">
              <a:solidFill>
                <a:srgbClr val="333333"/>
              </a:solidFill>
            </a:endParaRPr>
          </a:p>
          <a:p>
            <a:pPr marL="342900" indent="-342900" algn="l">
              <a:buFont typeface="Wingdings" pitchFamily="2" charset="2"/>
              <a:buChar char="ü"/>
            </a:pPr>
            <a:r>
              <a:rPr lang="en-CA" sz="1400" dirty="0" smtClean="0">
                <a:solidFill>
                  <a:srgbClr val="333333"/>
                </a:solidFill>
              </a:rPr>
              <a:t>Deliver critical IT</a:t>
            </a:r>
            <a:br>
              <a:rPr lang="en-CA" sz="1400" dirty="0" smtClean="0">
                <a:solidFill>
                  <a:srgbClr val="333333"/>
                </a:solidFill>
              </a:rPr>
            </a:br>
            <a:r>
              <a:rPr lang="en-CA" sz="1400" dirty="0" smtClean="0">
                <a:solidFill>
                  <a:srgbClr val="333333"/>
                </a:solidFill>
              </a:rPr>
              <a:t>projects, on time and</a:t>
            </a:r>
            <a:br>
              <a:rPr lang="en-CA" sz="1400" dirty="0" smtClean="0">
                <a:solidFill>
                  <a:srgbClr val="333333"/>
                </a:solidFill>
              </a:rPr>
            </a:br>
            <a:r>
              <a:rPr lang="en-CA" sz="1400" dirty="0" smtClean="0">
                <a:solidFill>
                  <a:srgbClr val="333333"/>
                </a:solidFill>
              </a:rPr>
              <a:t>within budget</a:t>
            </a:r>
          </a:p>
          <a:p>
            <a:endParaRPr lang="en-CA" sz="1400" dirty="0">
              <a:solidFill>
                <a:srgbClr val="333333"/>
              </a:solidFill>
            </a:endParaRPr>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solidFill>
                  <a:srgbClr val="333333"/>
                </a:solidFill>
              </a:rPr>
              <a:t>Manage business expectations</a:t>
            </a:r>
            <a:br>
              <a:rPr lang="en-CA" sz="1400" dirty="0" smtClean="0">
                <a:solidFill>
                  <a:srgbClr val="333333"/>
                </a:solidFill>
              </a:rPr>
            </a:br>
            <a:endParaRPr lang="en-CA" sz="1400" dirty="0" smtClean="0">
              <a:solidFill>
                <a:srgbClr val="333333"/>
              </a:solidFill>
            </a:endParaRPr>
          </a:p>
          <a:p>
            <a:pPr marL="342900" indent="-342900" algn="l">
              <a:buFont typeface="Wingdings" pitchFamily="2" charset="2"/>
              <a:buChar char="ü"/>
            </a:pPr>
            <a:r>
              <a:rPr lang="en-CA" sz="1400" dirty="0" smtClean="0">
                <a:solidFill>
                  <a:srgbClr val="333333"/>
                </a:solidFill>
              </a:rPr>
              <a:t>Justify IT spending and</a:t>
            </a:r>
            <a:br>
              <a:rPr lang="en-CA" sz="1400" dirty="0" smtClean="0">
                <a:solidFill>
                  <a:srgbClr val="333333"/>
                </a:solidFill>
              </a:rPr>
            </a:br>
            <a:r>
              <a:rPr lang="en-CA" sz="1400" dirty="0" smtClean="0">
                <a:solidFill>
                  <a:srgbClr val="333333"/>
                </a:solidFill>
              </a:rPr>
              <a:t>prove the value of IT</a:t>
            </a:r>
            <a:r>
              <a:rPr lang="en-CA" sz="1400" dirty="0">
                <a:solidFill>
                  <a:srgbClr val="333333"/>
                </a:solidFill>
              </a:rPr>
              <a:t/>
            </a:r>
            <a:br>
              <a:rPr lang="en-CA" sz="1400" dirty="0">
                <a:solidFill>
                  <a:srgbClr val="333333"/>
                </a:solidFill>
              </a:rPr>
            </a:br>
            <a:endParaRPr lang="en-CA" sz="1400" dirty="0" smtClean="0">
              <a:solidFill>
                <a:srgbClr val="333333"/>
              </a:solidFill>
            </a:endParaRPr>
          </a:p>
          <a:p>
            <a:pPr marL="342900" indent="-342900" algn="l">
              <a:buFont typeface="Wingdings" pitchFamily="2" charset="2"/>
              <a:buChar char="ü"/>
            </a:pPr>
            <a:r>
              <a:rPr lang="en-CA" sz="1400" dirty="0" smtClean="0">
                <a:solidFill>
                  <a:srgbClr val="333333"/>
                </a:solidFill>
              </a:rPr>
              <a:t>Train IT staff and effectively</a:t>
            </a:r>
            <a:br>
              <a:rPr lang="en-CA" sz="1400" dirty="0" smtClean="0">
                <a:solidFill>
                  <a:srgbClr val="333333"/>
                </a:solidFill>
              </a:rPr>
            </a:br>
            <a:r>
              <a:rPr lang="en-CA" sz="1400" dirty="0" smtClean="0">
                <a:solidFill>
                  <a:srgbClr val="333333"/>
                </a:solidFill>
              </a:rPr>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algn="l" eaLnBrk="0" hangingPunct="0">
              <a:lnSpc>
                <a:spcPts val="1350"/>
              </a:lnSpc>
              <a:spcBef>
                <a:spcPts val="500"/>
              </a:spcBef>
              <a:buClr>
                <a:srgbClr val="333333"/>
              </a:buClr>
              <a:buSzPct val="120000"/>
              <a:buFont typeface="Arial" pitchFamily="34" charset="0"/>
              <a:buNone/>
              <a:defRPr/>
            </a:pPr>
            <a:r>
              <a:rPr lang="en-CA" sz="1200" b="1" dirty="0" smtClean="0">
                <a:solidFill>
                  <a:srgbClr val="333333"/>
                </a:solidFill>
                <a:latin typeface="Arial"/>
              </a:rPr>
              <a:t>Toll Free: </a:t>
            </a:r>
            <a:r>
              <a:rPr lang="en-CA" sz="1200" dirty="0" smtClean="0">
                <a:solidFill>
                  <a:srgbClr val="333333"/>
                </a:solidFill>
                <a:latin typeface="Arial"/>
              </a:rPr>
              <a:t>1-888-670-8889</a:t>
            </a:r>
            <a:endParaRPr lang="en-CA" sz="1200" dirty="0">
              <a:solidFill>
                <a:srgbClr val="333333"/>
              </a:solidFill>
              <a:latin typeface="Arial"/>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654966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Introduction">
    <p:spTree>
      <p:nvGrpSpPr>
        <p:cNvPr id="1" name=""/>
        <p:cNvGrpSpPr/>
        <p:nvPr/>
      </p:nvGrpSpPr>
      <p:grpSpPr>
        <a:xfrm>
          <a:off x="0" y="0"/>
          <a:ext cx="0" cy="0"/>
          <a:chOff x="0" y="0"/>
          <a:chExt cx="0" cy="0"/>
        </a:xfrm>
      </p:grpSpPr>
      <p:sp>
        <p:nvSpPr>
          <p:cNvPr id="19" name="Text Placeholder 18"/>
          <p:cNvSpPr>
            <a:spLocks noGrp="1"/>
          </p:cNvSpPr>
          <p:nvPr>
            <p:ph type="body" sz="quarter" idx="19"/>
          </p:nvPr>
        </p:nvSpPr>
        <p:spPr>
          <a:xfrm>
            <a:off x="320674" y="1179510"/>
            <a:ext cx="8502651" cy="923609"/>
          </a:xfrm>
        </p:spPr>
        <p:txBody>
          <a:bodyPr/>
          <a:lstStyle/>
          <a:p>
            <a:r>
              <a:rPr lang="en-CA" sz="1700" dirty="0" smtClean="0"/>
              <a:t>Unified communications as a service (UCaaS) has </a:t>
            </a:r>
            <a:r>
              <a:rPr lang="en-CA" sz="1700" dirty="0"/>
              <a:t>brought the tools necessary to maximize flexibility, collaboration, and user mobility at all levels of the </a:t>
            </a:r>
            <a:r>
              <a:rPr lang="en-CA" sz="1700" dirty="0" smtClean="0"/>
              <a:t>organization. Cloud enables easier deployment and management.</a:t>
            </a:r>
            <a:endParaRPr lang="en-CA" sz="1700" dirty="0"/>
          </a:p>
          <a:p>
            <a:endParaRPr lang="en-CA" sz="1700" dirty="0" smtClean="0">
              <a:solidFill>
                <a:srgbClr val="FF0000"/>
              </a:solidFill>
            </a:endParaRPr>
          </a:p>
          <a:p>
            <a:endParaRPr lang="en-CA" sz="1600" dirty="0"/>
          </a:p>
        </p:txBody>
      </p:sp>
      <p:sp>
        <p:nvSpPr>
          <p:cNvPr id="7" name="Title"/>
          <p:cNvSpPr>
            <a:spLocks noGrp="1"/>
          </p:cNvSpPr>
          <p:nvPr>
            <p:ph type="title"/>
          </p:nvPr>
        </p:nvSpPr>
        <p:spPr/>
        <p:txBody>
          <a:bodyPr/>
          <a:lstStyle/>
          <a:p>
            <a:r>
              <a:rPr lang="en-CA" dirty="0" smtClean="0"/>
              <a:t>Introduction</a:t>
            </a:r>
            <a:endParaRPr lang="en-CA" dirty="0"/>
          </a:p>
        </p:txBody>
      </p:sp>
      <p:sp>
        <p:nvSpPr>
          <p:cNvPr id="18" name="Text Placeholder 17"/>
          <p:cNvSpPr>
            <a:spLocks noGrp="1"/>
          </p:cNvSpPr>
          <p:nvPr>
            <p:ph type="body" sz="quarter" idx="16"/>
          </p:nvPr>
        </p:nvSpPr>
        <p:spPr>
          <a:xfrm>
            <a:off x="320672" y="2742565"/>
            <a:ext cx="4159251" cy="3337877"/>
          </a:xfrm>
        </p:spPr>
        <p:txBody>
          <a:bodyPr/>
          <a:lstStyle/>
          <a:p>
            <a:pPr>
              <a:lnSpc>
                <a:spcPct val="100000"/>
              </a:lnSpc>
              <a:spcBef>
                <a:spcPts val="600"/>
              </a:spcBef>
            </a:pPr>
            <a:r>
              <a:rPr lang="en-CA" sz="1400" dirty="0"/>
              <a:t>Enterprises seeking to select a </a:t>
            </a:r>
            <a:r>
              <a:rPr lang="en-CA" sz="1400" dirty="0" smtClean="0"/>
              <a:t>hosted solution </a:t>
            </a:r>
            <a:r>
              <a:rPr lang="en-CA" sz="1400" dirty="0"/>
              <a:t>for </a:t>
            </a:r>
            <a:r>
              <a:rPr lang="en-CA" sz="1400" dirty="0" smtClean="0"/>
              <a:t>UC</a:t>
            </a:r>
            <a:r>
              <a:rPr lang="en-CA" sz="1400" dirty="0"/>
              <a:t>.</a:t>
            </a:r>
          </a:p>
          <a:p>
            <a:pPr>
              <a:lnSpc>
                <a:spcPct val="100000"/>
              </a:lnSpc>
            </a:pPr>
            <a:endParaRPr lang="en-CA" sz="1400" dirty="0" smtClean="0">
              <a:solidFill>
                <a:srgbClr val="FF0000"/>
              </a:solidFill>
            </a:endParaRPr>
          </a:p>
          <a:p>
            <a:pPr>
              <a:spcBef>
                <a:spcPts val="600"/>
              </a:spcBef>
            </a:pPr>
            <a:r>
              <a:rPr lang="en-CA" sz="1400" dirty="0" smtClean="0"/>
              <a:t>UCaaS </a:t>
            </a:r>
            <a:r>
              <a:rPr lang="en-CA" sz="1400" dirty="0"/>
              <a:t>use cases may include:</a:t>
            </a:r>
          </a:p>
          <a:p>
            <a:pPr lvl="1">
              <a:spcBef>
                <a:spcPts val="800"/>
              </a:spcBef>
            </a:pPr>
            <a:r>
              <a:rPr lang="en-CA" sz="1400" dirty="0"/>
              <a:t>Full inbound and outbound contact center and core IPT capabilities.</a:t>
            </a:r>
          </a:p>
          <a:p>
            <a:pPr lvl="1">
              <a:spcBef>
                <a:spcPts val="800"/>
              </a:spcBef>
            </a:pPr>
            <a:r>
              <a:rPr lang="en-CA" sz="1400" dirty="0"/>
              <a:t>Flexibility for remote, mobile, and teleworker communications.</a:t>
            </a:r>
          </a:p>
          <a:p>
            <a:pPr lvl="1">
              <a:spcBef>
                <a:spcPts val="800"/>
              </a:spcBef>
            </a:pPr>
            <a:r>
              <a:rPr lang="en-CA" sz="1400" dirty="0"/>
              <a:t>Integration with dedicated video conferencing platforms and collaboration tools.</a:t>
            </a:r>
          </a:p>
          <a:p>
            <a:pPr lvl="1">
              <a:spcBef>
                <a:spcPts val="800"/>
              </a:spcBef>
            </a:pPr>
            <a:r>
              <a:rPr lang="en-CA" sz="1400" dirty="0"/>
              <a:t>A spectrum of deployment options including </a:t>
            </a:r>
            <a:r>
              <a:rPr lang="en-CA" sz="1400" dirty="0" smtClean="0"/>
              <a:t>on-premise, UCaaS, </a:t>
            </a:r>
            <a:r>
              <a:rPr lang="en-CA" sz="1400" dirty="0"/>
              <a:t>and hybrid approaches.</a:t>
            </a:r>
          </a:p>
        </p:txBody>
      </p:sp>
      <p:sp>
        <p:nvSpPr>
          <p:cNvPr id="20" name="Text Placeholder 19"/>
          <p:cNvSpPr>
            <a:spLocks noGrp="1"/>
          </p:cNvSpPr>
          <p:nvPr>
            <p:ph type="body" sz="quarter" idx="21"/>
          </p:nvPr>
        </p:nvSpPr>
        <p:spPr>
          <a:xfrm>
            <a:off x="320673" y="2239963"/>
            <a:ext cx="4159250" cy="365760"/>
          </a:xfrm>
        </p:spPr>
        <p:txBody>
          <a:bodyPr/>
          <a:lstStyle/>
          <a:p>
            <a:r>
              <a:rPr lang="en-CA" dirty="0" smtClean="0"/>
              <a:t>This Research Is Designed For:</a:t>
            </a:r>
            <a:endParaRPr lang="en-CA" dirty="0"/>
          </a:p>
        </p:txBody>
      </p:sp>
      <p:sp>
        <p:nvSpPr>
          <p:cNvPr id="21" name="Text Placeholder 20"/>
          <p:cNvSpPr>
            <a:spLocks noGrp="1"/>
          </p:cNvSpPr>
          <p:nvPr>
            <p:ph type="body" sz="quarter" idx="22"/>
          </p:nvPr>
        </p:nvSpPr>
        <p:spPr>
          <a:xfrm>
            <a:off x="4664073" y="2239963"/>
            <a:ext cx="4159250" cy="365760"/>
          </a:xfrm>
        </p:spPr>
        <p:txBody>
          <a:bodyPr/>
          <a:lstStyle/>
          <a:p>
            <a:r>
              <a:rPr lang="en-CA" dirty="0" smtClean="0"/>
              <a:t>This Research Will Help You:</a:t>
            </a:r>
            <a:endParaRPr lang="en-CA" dirty="0"/>
          </a:p>
        </p:txBody>
      </p:sp>
      <p:sp>
        <p:nvSpPr>
          <p:cNvPr id="22" name="Text Placeholder 21"/>
          <p:cNvSpPr>
            <a:spLocks noGrp="1"/>
          </p:cNvSpPr>
          <p:nvPr>
            <p:ph type="body" sz="quarter" idx="23"/>
          </p:nvPr>
        </p:nvSpPr>
        <p:spPr>
          <a:xfrm>
            <a:off x="4664073" y="2742566"/>
            <a:ext cx="4159250" cy="2376264"/>
          </a:xfrm>
        </p:spPr>
        <p:txBody>
          <a:bodyPr/>
          <a:lstStyle/>
          <a:p>
            <a:pPr>
              <a:lnSpc>
                <a:spcPct val="100000"/>
              </a:lnSpc>
              <a:spcBef>
                <a:spcPts val="600"/>
              </a:spcBef>
            </a:pPr>
            <a:r>
              <a:rPr lang="en-CA" sz="1400" dirty="0"/>
              <a:t>Understand what’s new in the </a:t>
            </a:r>
            <a:r>
              <a:rPr lang="en-CA" sz="1400" dirty="0" smtClean="0"/>
              <a:t>UCaaS </a:t>
            </a:r>
            <a:r>
              <a:rPr lang="en-CA" sz="1400" dirty="0"/>
              <a:t>market.</a:t>
            </a:r>
          </a:p>
          <a:p>
            <a:pPr>
              <a:lnSpc>
                <a:spcPct val="100000"/>
              </a:lnSpc>
              <a:spcBef>
                <a:spcPts val="600"/>
              </a:spcBef>
            </a:pPr>
            <a:endParaRPr lang="en-CA" sz="1400" dirty="0"/>
          </a:p>
          <a:p>
            <a:pPr>
              <a:lnSpc>
                <a:spcPct val="100000"/>
              </a:lnSpc>
              <a:spcBef>
                <a:spcPts val="600"/>
              </a:spcBef>
            </a:pPr>
            <a:r>
              <a:rPr lang="en-CA" sz="1400" dirty="0"/>
              <a:t>Evaluate </a:t>
            </a:r>
            <a:r>
              <a:rPr lang="en-CA" sz="1400" dirty="0" smtClean="0"/>
              <a:t>UCaaS </a:t>
            </a:r>
            <a:r>
              <a:rPr lang="en-CA" sz="1400" dirty="0"/>
              <a:t>vendors and products for your enterprise needs.</a:t>
            </a:r>
          </a:p>
          <a:p>
            <a:pPr>
              <a:lnSpc>
                <a:spcPct val="100000"/>
              </a:lnSpc>
              <a:spcBef>
                <a:spcPts val="600"/>
              </a:spcBef>
            </a:pPr>
            <a:endParaRPr lang="en-CA" sz="1400" dirty="0"/>
          </a:p>
          <a:p>
            <a:pPr>
              <a:lnSpc>
                <a:spcPct val="100000"/>
              </a:lnSpc>
              <a:spcBef>
                <a:spcPts val="600"/>
              </a:spcBef>
            </a:pPr>
            <a:r>
              <a:rPr lang="en-CA" sz="1400" dirty="0"/>
              <a:t>Determine which products are most appropriate for particular use cases and scenarios.</a:t>
            </a:r>
          </a:p>
        </p:txBody>
      </p:sp>
      <p:cxnSp>
        <p:nvCxnSpPr>
          <p:cNvPr id="8" name="Straight Connector 7"/>
          <p:cNvCxnSpPr/>
          <p:nvPr/>
        </p:nvCxnSpPr>
        <p:spPr>
          <a:xfrm rot="5400000">
            <a:off x="3383866" y="3931015"/>
            <a:ext cx="2376261"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9" name="Group 8"/>
          <p:cNvGrpSpPr/>
          <p:nvPr/>
        </p:nvGrpSpPr>
        <p:grpSpPr>
          <a:xfrm>
            <a:off x="0" y="6422955"/>
            <a:ext cx="9144000" cy="437555"/>
            <a:chOff x="0" y="6422955"/>
            <a:chExt cx="9144000" cy="437555"/>
          </a:xfrm>
        </p:grpSpPr>
        <p:pic>
          <p:nvPicPr>
            <p:cNvPr id="10"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1" name="Picture 10"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002672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Market Overview">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993448" name="think-cell Slide" r:id="rId12" imgW="360" imgH="360" progId="TCLayout.ActiveDocument.1">
                  <p:embed/>
                </p:oleObj>
              </mc:Choice>
              <mc:Fallback>
                <p:oleObj name="think-cell Slide" r:id="rId12" imgW="360" imgH="360" progId="TCLayout.ActiveDocument.1">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Rounded Rectangle 6"/>
          <p:cNvSpPr/>
          <p:nvPr>
            <p:custDataLst>
              <p:tags r:id="rId3"/>
            </p:custDataLst>
          </p:nvPr>
        </p:nvSpPr>
        <p:spPr>
          <a:xfrm rot="10800000">
            <a:off x="320040" y="4983480"/>
            <a:ext cx="4160520"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endParaRPr lang="en-CA" b="1" i="1" dirty="0">
              <a:solidFill>
                <a:srgbClr val="333333"/>
              </a:solidFill>
            </a:endParaRPr>
          </a:p>
        </p:txBody>
      </p:sp>
      <p:sp>
        <p:nvSpPr>
          <p:cNvPr id="8" name="Rounded Rectangle 7"/>
          <p:cNvSpPr/>
          <p:nvPr>
            <p:custDataLst>
              <p:tags r:id="rId4"/>
            </p:custDataLst>
          </p:nvPr>
        </p:nvSpPr>
        <p:spPr>
          <a:xfrm rot="10800000">
            <a:off x="4663440" y="4983480"/>
            <a:ext cx="4160520"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endParaRPr lang="en-CA" b="1" i="1" dirty="0">
              <a:solidFill>
                <a:srgbClr val="333333"/>
              </a:solidFill>
            </a:endParaRPr>
          </a:p>
        </p:txBody>
      </p:sp>
      <p:sp>
        <p:nvSpPr>
          <p:cNvPr id="2" name="Title"/>
          <p:cNvSpPr>
            <a:spLocks noGrp="1"/>
          </p:cNvSpPr>
          <p:nvPr>
            <p:ph type="title"/>
            <p:custDataLst>
              <p:tags r:id="rId5"/>
            </p:custDataLst>
          </p:nvPr>
        </p:nvSpPr>
        <p:spPr/>
        <p:txBody>
          <a:bodyPr/>
          <a:lstStyle/>
          <a:p>
            <a:r>
              <a:rPr lang="en-US" dirty="0" smtClean="0"/>
              <a:t>Market overview</a:t>
            </a:r>
            <a:endParaRPr lang="en-US" dirty="0"/>
          </a:p>
        </p:txBody>
      </p:sp>
      <p:sp>
        <p:nvSpPr>
          <p:cNvPr id="5" name="Rectangle 4"/>
          <p:cNvSpPr/>
          <p:nvPr>
            <p:custDataLst>
              <p:tags r:id="rId6"/>
            </p:custDataLst>
          </p:nvPr>
        </p:nvSpPr>
        <p:spPr>
          <a:xfrm>
            <a:off x="4664075" y="1552218"/>
            <a:ext cx="4159250" cy="3724096"/>
          </a:xfrm>
          <a:prstGeom prst="rect">
            <a:avLst/>
          </a:prstGeom>
        </p:spPr>
        <p:txBody>
          <a:bodyPr wrap="square">
            <a:spAutoFit/>
          </a:bodyPr>
          <a:lstStyle/>
          <a:p>
            <a:pPr marL="169863" indent="-169863" algn="l">
              <a:spcBef>
                <a:spcPts val="600"/>
              </a:spcBef>
              <a:spcAft>
                <a:spcPts val="600"/>
              </a:spcAft>
              <a:buFont typeface="Arial" pitchFamily="34" charset="0"/>
              <a:buChar char="•"/>
            </a:pPr>
            <a:r>
              <a:rPr lang="en-US" sz="1200" dirty="0" smtClean="0"/>
              <a:t>The </a:t>
            </a:r>
            <a:r>
              <a:rPr lang="en-US" sz="1200" dirty="0"/>
              <a:t>role of the </a:t>
            </a:r>
            <a:r>
              <a:rPr lang="en-US" sz="1200" dirty="0" smtClean="0"/>
              <a:t>cloud continues </a:t>
            </a:r>
            <a:r>
              <a:rPr lang="en-US" sz="1200" dirty="0"/>
              <a:t>to grow – both for delivering UCaaS and as a target for application integration opportunities. </a:t>
            </a:r>
            <a:r>
              <a:rPr lang="en-US" sz="1200" dirty="0" smtClean="0"/>
              <a:t>However, transitioning from an on-premise infrastructure to the cloud is not a one-step process. While pure cloud deployments remain primarily attractive to SMBs rather than large enterprises, hybrid is and will remain the common path forward for many enterprises. </a:t>
            </a:r>
          </a:p>
          <a:p>
            <a:pPr marL="169863" indent="-169863" algn="l">
              <a:spcBef>
                <a:spcPts val="600"/>
              </a:spcBef>
              <a:spcAft>
                <a:spcPts val="600"/>
              </a:spcAft>
              <a:buFont typeface="Arial" pitchFamily="34" charset="0"/>
              <a:buChar char="•"/>
            </a:pPr>
            <a:r>
              <a:rPr lang="en-US" sz="1200" dirty="0" smtClean="0"/>
              <a:t>A growing remote workforce and changing workplace flexibility continue to drive demand for mobile UC offerings and innovation. Anything and everything new in UC is mobile-centric today. The </a:t>
            </a:r>
            <a:r>
              <a:rPr lang="en-US" sz="1200" dirty="0"/>
              <a:t>continuing rise of </a:t>
            </a:r>
            <a:r>
              <a:rPr lang="en-US" sz="1200" dirty="0" smtClean="0"/>
              <a:t>bring your own device </a:t>
            </a:r>
            <a:r>
              <a:rPr lang="en-US" sz="1200" dirty="0"/>
              <a:t>(BYOD) initiatives </a:t>
            </a:r>
            <a:r>
              <a:rPr lang="en-US" sz="1200" dirty="0" smtClean="0"/>
              <a:t>adds to this mobile demand.</a:t>
            </a:r>
          </a:p>
          <a:p>
            <a:pPr marL="169863" indent="-169863" algn="l">
              <a:spcBef>
                <a:spcPts val="600"/>
              </a:spcBef>
              <a:spcAft>
                <a:spcPts val="600"/>
              </a:spcAft>
              <a:buFont typeface="Arial" pitchFamily="34" charset="0"/>
              <a:buChar char="•"/>
            </a:pPr>
            <a:r>
              <a:rPr lang="en-US" sz="1200" dirty="0" smtClean="0"/>
              <a:t>A drive toward collaboration has already begun a shift in UC from a UCaaS model to a Platform-as-a-Service (PaaS) model, where the driving force is team collaboration and developer customization.</a:t>
            </a:r>
          </a:p>
        </p:txBody>
      </p:sp>
      <p:sp>
        <p:nvSpPr>
          <p:cNvPr id="16" name="Rounded Rectangle 15"/>
          <p:cNvSpPr/>
          <p:nvPr>
            <p:custDataLst>
              <p:tags r:id="rId7"/>
            </p:custDataLst>
          </p:nvPr>
        </p:nvSpPr>
        <p:spPr>
          <a:xfrm>
            <a:off x="320675" y="1189038"/>
            <a:ext cx="4159250"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CA" b="1" i="1" dirty="0" smtClean="0">
                <a:solidFill>
                  <a:srgbClr val="333333"/>
                </a:solidFill>
              </a:rPr>
              <a:t>How it got here</a:t>
            </a:r>
            <a:endParaRPr lang="en-CA" b="1" i="1" dirty="0">
              <a:solidFill>
                <a:srgbClr val="333333"/>
              </a:solidFill>
            </a:endParaRPr>
          </a:p>
        </p:txBody>
      </p:sp>
      <p:sp>
        <p:nvSpPr>
          <p:cNvPr id="17" name="Rounded Rectangle 16"/>
          <p:cNvSpPr/>
          <p:nvPr>
            <p:custDataLst>
              <p:tags r:id="rId8"/>
            </p:custDataLst>
          </p:nvPr>
        </p:nvSpPr>
        <p:spPr>
          <a:xfrm>
            <a:off x="4664075" y="1189038"/>
            <a:ext cx="4159250"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CA" b="1" i="1" dirty="0" smtClean="0">
                <a:solidFill>
                  <a:srgbClr val="333333"/>
                </a:solidFill>
              </a:rPr>
              <a:t>Where it’s going</a:t>
            </a:r>
            <a:endParaRPr lang="en-CA" b="1" i="1" dirty="0">
              <a:solidFill>
                <a:srgbClr val="333333"/>
              </a:solidFill>
            </a:endParaRPr>
          </a:p>
        </p:txBody>
      </p:sp>
      <p:grpSp>
        <p:nvGrpSpPr>
          <p:cNvPr id="9" name="Group 135"/>
          <p:cNvGrpSpPr/>
          <p:nvPr>
            <p:custDataLst>
              <p:tags r:id="rId9"/>
            </p:custDataLst>
          </p:nvPr>
        </p:nvGrpSpPr>
        <p:grpSpPr>
          <a:xfrm>
            <a:off x="502920" y="5439509"/>
            <a:ext cx="8374380" cy="843916"/>
            <a:chOff x="575788" y="4503405"/>
            <a:chExt cx="8244361" cy="843916"/>
          </a:xfrm>
        </p:grpSpPr>
        <p:sp>
          <p:nvSpPr>
            <p:cNvPr id="10" name="Rounded Rectangle 9"/>
            <p:cNvSpPr/>
            <p:nvPr/>
          </p:nvSpPr>
          <p:spPr>
            <a:xfrm>
              <a:off x="575788" y="4509120"/>
              <a:ext cx="8244361"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28000" algn="l"/>
              <a:r>
                <a:rPr lang="en-CA" sz="1200" dirty="0" smtClean="0">
                  <a:solidFill>
                    <a:schemeClr val="tx1"/>
                  </a:solidFill>
                </a:rPr>
                <a:t>As the market evolves, capabilities that were once cutting edge become default and new functionality becomes differentiating. A consolidated presence and IM desktop client has become a Table Stakes capability and should no longer be used to differentiate solutions. Instead focus on mobile feature parity and application/platform integration to get the best fit for your requirements. </a:t>
              </a:r>
            </a:p>
          </p:txBody>
        </p:sp>
        <p:pic>
          <p:nvPicPr>
            <p:cNvPr id="11" name="Picture 10"/>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575788" y="4503405"/>
              <a:ext cx="778950" cy="838201"/>
            </a:xfrm>
            <a:prstGeom prst="rect">
              <a:avLst/>
            </a:prstGeom>
          </p:spPr>
        </p:pic>
      </p:grpSp>
      <p:sp>
        <p:nvSpPr>
          <p:cNvPr id="3" name="Rectangle 2"/>
          <p:cNvSpPr/>
          <p:nvPr/>
        </p:nvSpPr>
        <p:spPr>
          <a:xfrm>
            <a:off x="336550" y="1560513"/>
            <a:ext cx="4189730" cy="3724096"/>
          </a:xfrm>
          <a:prstGeom prst="rect">
            <a:avLst/>
          </a:prstGeom>
        </p:spPr>
        <p:txBody>
          <a:bodyPr wrap="square">
            <a:spAutoFit/>
          </a:bodyPr>
          <a:lstStyle/>
          <a:p>
            <a:pPr marL="169863" indent="-169863" algn="l">
              <a:spcBef>
                <a:spcPts val="600"/>
              </a:spcBef>
              <a:spcAft>
                <a:spcPts val="600"/>
              </a:spcAft>
              <a:buFont typeface="Arial" pitchFamily="34" charset="0"/>
              <a:buChar char="•"/>
            </a:pPr>
            <a:r>
              <a:rPr lang="en-US" sz="1200" dirty="0" smtClean="0"/>
              <a:t>Over a decade of hype about UC has overshadowed the improvements in the variety, quality, and potential of UC solutions available. Today</a:t>
            </a:r>
            <a:r>
              <a:rPr lang="en-US" sz="1200" dirty="0"/>
              <a:t>, </a:t>
            </a:r>
            <a:r>
              <a:rPr lang="en-US" sz="1200" dirty="0" smtClean="0"/>
              <a:t>UC </a:t>
            </a:r>
            <a:r>
              <a:rPr lang="en-US" sz="1200" dirty="0"/>
              <a:t>is reaching a point of critical mass and maturity. </a:t>
            </a:r>
            <a:r>
              <a:rPr lang="en-US" sz="1200" dirty="0" smtClean="0"/>
              <a:t>Since </a:t>
            </a:r>
            <a:r>
              <a:rPr lang="en-US" sz="1200" dirty="0"/>
              <a:t>2014, </a:t>
            </a:r>
            <a:r>
              <a:rPr lang="en-US" sz="1200" dirty="0" smtClean="0"/>
              <a:t>UCaaS </a:t>
            </a:r>
            <a:r>
              <a:rPr lang="en-US" sz="1200" dirty="0"/>
              <a:t>has </a:t>
            </a:r>
            <a:r>
              <a:rPr lang="en-US" sz="1200" dirty="0" smtClean="0"/>
              <a:t>disrupted the market, increasingly become </a:t>
            </a:r>
            <a:r>
              <a:rPr lang="en-US" sz="1200" dirty="0"/>
              <a:t>a viable </a:t>
            </a:r>
            <a:r>
              <a:rPr lang="en-US" sz="1200" dirty="0" smtClean="0"/>
              <a:t>option, </a:t>
            </a:r>
            <a:r>
              <a:rPr lang="en-US" sz="1200" dirty="0"/>
              <a:t>and </a:t>
            </a:r>
            <a:r>
              <a:rPr lang="en-US" sz="1200" dirty="0" smtClean="0"/>
              <a:t>is another </a:t>
            </a:r>
            <a:r>
              <a:rPr lang="en-US" sz="1200" dirty="0"/>
              <a:t>point of differentiation between vendors.</a:t>
            </a:r>
          </a:p>
          <a:p>
            <a:pPr marL="169863" indent="-169863" algn="l">
              <a:spcBef>
                <a:spcPts val="600"/>
              </a:spcBef>
              <a:spcAft>
                <a:spcPts val="600"/>
              </a:spcAft>
              <a:buFont typeface="Arial" pitchFamily="34" charset="0"/>
              <a:buChar char="•"/>
            </a:pPr>
            <a:r>
              <a:rPr lang="en-US" sz="1200" dirty="0" smtClean="0"/>
              <a:t>The top </a:t>
            </a:r>
            <a:r>
              <a:rPr lang="en-US" sz="1200" dirty="0"/>
              <a:t>business drivers for </a:t>
            </a:r>
            <a:r>
              <a:rPr lang="en-US" sz="1200" dirty="0" smtClean="0"/>
              <a:t>UC are collaboration and productivity. UC </a:t>
            </a:r>
            <a:r>
              <a:rPr lang="en-US" sz="1200" dirty="0"/>
              <a:t>has developed into </a:t>
            </a:r>
            <a:r>
              <a:rPr lang="en-US" sz="1200" dirty="0" smtClean="0"/>
              <a:t>unified communications and collaboration </a:t>
            </a:r>
            <a:r>
              <a:rPr lang="en-US" sz="1200" dirty="0"/>
              <a:t>(UCC</a:t>
            </a:r>
            <a:r>
              <a:rPr lang="en-US" sz="1200" dirty="0" smtClean="0"/>
              <a:t>), taking </a:t>
            </a:r>
            <a:r>
              <a:rPr lang="en-US" sz="1200" dirty="0"/>
              <a:t>a greater focus on enabling internal </a:t>
            </a:r>
            <a:r>
              <a:rPr lang="en-US" sz="1200" dirty="0" smtClean="0"/>
              <a:t>collaboration and business integration.</a:t>
            </a:r>
            <a:endParaRPr lang="en-US" sz="1200" dirty="0"/>
          </a:p>
          <a:p>
            <a:pPr marL="169863" indent="-169863" algn="l">
              <a:spcBef>
                <a:spcPts val="600"/>
              </a:spcBef>
              <a:spcAft>
                <a:spcPts val="600"/>
              </a:spcAft>
              <a:buFont typeface="Arial" pitchFamily="34" charset="0"/>
              <a:buChar char="•"/>
            </a:pPr>
            <a:r>
              <a:rPr lang="en-US" sz="1200" dirty="0" smtClean="0"/>
              <a:t>Initially</a:t>
            </a:r>
            <a:r>
              <a:rPr lang="en-US" sz="1200" dirty="0"/>
              <a:t>, the business </a:t>
            </a:r>
            <a:r>
              <a:rPr lang="en-US" sz="1200" dirty="0" smtClean="0"/>
              <a:t>value of </a:t>
            </a:r>
            <a:r>
              <a:rPr lang="en-US" sz="1200" dirty="0"/>
              <a:t>UC </a:t>
            </a:r>
            <a:r>
              <a:rPr lang="en-US" sz="1200" dirty="0" smtClean="0"/>
              <a:t>lacked clarity; it was an isolated element of infrastructure. Now, UC or some consistent collaboration tool is critical for reliable communication. In 2015, rated </a:t>
            </a:r>
            <a:r>
              <a:rPr lang="en-US" sz="1200" dirty="0"/>
              <a:t>with the highest cost success and ROI success, UC was the </a:t>
            </a:r>
            <a:r>
              <a:rPr lang="en-US" sz="1200" dirty="0" smtClean="0"/>
              <a:t>number one </a:t>
            </a:r>
            <a:r>
              <a:rPr lang="en-US" sz="1200" dirty="0"/>
              <a:t>tech investment </a:t>
            </a:r>
            <a:r>
              <a:rPr lang="en-US" sz="1200" dirty="0" smtClean="0"/>
              <a:t>choice according </a:t>
            </a:r>
            <a:r>
              <a:rPr lang="en-US" sz="1200" dirty="0"/>
              <a:t>to Computer Economics. </a:t>
            </a:r>
          </a:p>
        </p:txBody>
      </p:sp>
      <p:grpSp>
        <p:nvGrpSpPr>
          <p:cNvPr id="13" name="Group 12"/>
          <p:cNvGrpSpPr/>
          <p:nvPr/>
        </p:nvGrpSpPr>
        <p:grpSpPr>
          <a:xfrm>
            <a:off x="0" y="6422955"/>
            <a:ext cx="9144000" cy="437555"/>
            <a:chOff x="0" y="6422955"/>
            <a:chExt cx="9144000" cy="437555"/>
          </a:xfrm>
        </p:grpSpPr>
        <p:pic>
          <p:nvPicPr>
            <p:cNvPr id="14" name="Picture 3">
              <a:hlinkClick r:id="rId15"/>
            </p:cNvPr>
            <p:cNvPicPr>
              <a:picLocks noChangeAspect="1" noChangeArrowheads="1"/>
            </p:cNvPicPr>
            <p:nvPr/>
          </p:nvPicPr>
          <p:blipFill>
            <a:blip r:embed="rId16" cstate="print"/>
            <a:srcRect/>
            <a:stretch>
              <a:fillRect/>
            </a:stretch>
          </p:blipFill>
          <p:spPr bwMode="auto">
            <a:xfrm>
              <a:off x="0" y="6422955"/>
              <a:ext cx="9144000" cy="437555"/>
            </a:xfrm>
            <a:prstGeom prst="rect">
              <a:avLst/>
            </a:prstGeom>
            <a:noFill/>
            <a:ln w="9525">
              <a:noFill/>
              <a:miter lim="800000"/>
              <a:headEnd/>
              <a:tailEnd/>
            </a:ln>
          </p:spPr>
        </p:pic>
        <p:pic>
          <p:nvPicPr>
            <p:cNvPr id="15" name="Picture 14" descr="itrg-logo.png"/>
            <p:cNvPicPr>
              <a:picLocks noChangeAspect="1"/>
            </p:cNvPicPr>
            <p:nvPr/>
          </p:nvPicPr>
          <p:blipFill>
            <a:blip r:embed="rId1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7867867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Vendor Selection">
    <p:spTree>
      <p:nvGrpSpPr>
        <p:cNvPr id="1" name=""/>
        <p:cNvGrpSpPr/>
        <p:nvPr/>
      </p:nvGrpSpPr>
      <p:grpSpPr>
        <a:xfrm>
          <a:off x="0" y="0"/>
          <a:ext cx="0" cy="0"/>
          <a:chOff x="0" y="0"/>
          <a:chExt cx="0" cy="0"/>
        </a:xfrm>
      </p:grpSpPr>
      <p:graphicFrame>
        <p:nvGraphicFramePr>
          <p:cNvPr id="12" name="Object 11"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994455" name="think-cell Slide" r:id="rId5" imgW="360" imgH="360" progId="TCLayout.ActiveDocument.1">
                  <p:embed/>
                </p:oleObj>
              </mc:Choice>
              <mc:Fallback>
                <p:oleObj name="think-cell Slide" r:id="rId5" imgW="360" imgH="360" progId="TCLayout.ActiveDocument.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Title"/>
          <p:cNvSpPr>
            <a:spLocks noGrp="1"/>
          </p:cNvSpPr>
          <p:nvPr>
            <p:ph type="title"/>
          </p:nvPr>
        </p:nvSpPr>
        <p:spPr/>
        <p:txBody>
          <a:bodyPr/>
          <a:lstStyle/>
          <a:p>
            <a:pPr lvl="0"/>
            <a:r>
              <a:rPr lang="en-US" dirty="0" smtClean="0"/>
              <a:t>Unified communications vendor selection / knock-out criteria: market share, mind share, and platform coverage</a:t>
            </a:r>
            <a:endParaRPr lang="en-US" dirty="0"/>
          </a:p>
        </p:txBody>
      </p:sp>
      <p:grpSp>
        <p:nvGrpSpPr>
          <p:cNvPr id="15" name="Group 33"/>
          <p:cNvGrpSpPr/>
          <p:nvPr/>
        </p:nvGrpSpPr>
        <p:grpSpPr>
          <a:xfrm>
            <a:off x="313085" y="2194560"/>
            <a:ext cx="8502650" cy="4297680"/>
            <a:chOff x="5543549" y="2722423"/>
            <a:chExt cx="3295651" cy="3911626"/>
          </a:xfrm>
        </p:grpSpPr>
        <p:sp>
          <p:nvSpPr>
            <p:cNvPr id="18" name="Vendor Overview"/>
            <p:cNvSpPr/>
            <p:nvPr/>
          </p:nvSpPr>
          <p:spPr>
            <a:xfrm>
              <a:off x="5543549" y="2980555"/>
              <a:ext cx="3295651" cy="3653494"/>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33363" indent="-233363" algn="l">
                <a:spcBef>
                  <a:spcPts val="1200"/>
                </a:spcBef>
                <a:spcAft>
                  <a:spcPts val="0"/>
                </a:spcAft>
                <a:buFont typeface="Arial" pitchFamily="34" charset="0"/>
                <a:buChar char="•"/>
              </a:pPr>
              <a:r>
                <a:rPr lang="en-US" sz="1200" b="1" dirty="0" smtClean="0">
                  <a:solidFill>
                    <a:schemeClr val="tx1"/>
                  </a:solidFill>
                </a:rPr>
                <a:t>Avaya.</a:t>
              </a:r>
              <a:r>
                <a:rPr lang="en-US" sz="1200" dirty="0" smtClean="0">
                  <a:solidFill>
                    <a:schemeClr val="tx1"/>
                  </a:solidFill>
                </a:rPr>
                <a:t> Long-time player in the world of IPT and UC, Avaya brings a well-developed UC solution to the market. </a:t>
              </a:r>
            </a:p>
            <a:p>
              <a:pPr marL="233363" indent="-233363" algn="l">
                <a:spcBef>
                  <a:spcPts val="1200"/>
                </a:spcBef>
                <a:spcAft>
                  <a:spcPts val="0"/>
                </a:spcAft>
                <a:buFont typeface="Arial" pitchFamily="34" charset="0"/>
                <a:buChar char="•"/>
              </a:pPr>
              <a:r>
                <a:rPr lang="en-US" sz="1200" b="1" dirty="0" smtClean="0">
                  <a:solidFill>
                    <a:schemeClr val="tx1"/>
                  </a:solidFill>
                </a:rPr>
                <a:t>ALE.</a:t>
              </a:r>
              <a:r>
                <a:rPr lang="en-US" sz="1200" dirty="0" smtClean="0">
                  <a:solidFill>
                    <a:schemeClr val="tx1"/>
                  </a:solidFill>
                </a:rPr>
                <a:t> </a:t>
              </a:r>
              <a:r>
                <a:rPr lang="en-CA" sz="1200" dirty="0">
                  <a:solidFill>
                    <a:schemeClr val="tx1"/>
                  </a:solidFill>
                </a:rPr>
                <a:t>A “world of conversations” mindset underpins a comprehensive IPT/UC strategy.</a:t>
              </a:r>
            </a:p>
            <a:p>
              <a:pPr marL="233363" indent="-233363" algn="l">
                <a:spcBef>
                  <a:spcPts val="1200"/>
                </a:spcBef>
                <a:spcAft>
                  <a:spcPts val="0"/>
                </a:spcAft>
                <a:buFont typeface="Arial" pitchFamily="34" charset="0"/>
                <a:buChar char="•"/>
              </a:pPr>
              <a:r>
                <a:rPr lang="en-US" sz="1200" b="1" dirty="0" smtClean="0">
                  <a:solidFill>
                    <a:schemeClr val="tx1"/>
                  </a:solidFill>
                </a:rPr>
                <a:t>Cisco.</a:t>
              </a:r>
              <a:r>
                <a:rPr lang="en-US" sz="1200" dirty="0" smtClean="0">
                  <a:solidFill>
                    <a:schemeClr val="tx1"/>
                  </a:solidFill>
                </a:rPr>
                <a:t> </a:t>
              </a:r>
              <a:r>
                <a:rPr lang="en-CA" sz="1200" dirty="0">
                  <a:solidFill>
                    <a:schemeClr val="tx1"/>
                  </a:solidFill>
                </a:rPr>
                <a:t>Networking, IPT, collaboration, and </a:t>
              </a:r>
              <a:r>
                <a:rPr lang="en-CA" sz="1200" dirty="0" smtClean="0">
                  <a:solidFill>
                    <a:schemeClr val="tx1"/>
                  </a:solidFill>
                </a:rPr>
                <a:t>video: </a:t>
              </a:r>
              <a:r>
                <a:rPr lang="en-CA" sz="1200" dirty="0">
                  <a:solidFill>
                    <a:schemeClr val="tx1"/>
                  </a:solidFill>
                </a:rPr>
                <a:t>Cisco has an extensive offering.</a:t>
              </a:r>
            </a:p>
            <a:p>
              <a:pPr marL="233363" indent="-233363" algn="l">
                <a:spcBef>
                  <a:spcPts val="1200"/>
                </a:spcBef>
                <a:spcAft>
                  <a:spcPts val="0"/>
                </a:spcAft>
                <a:buFont typeface="Arial" pitchFamily="34" charset="0"/>
                <a:buChar char="•"/>
              </a:pPr>
              <a:r>
                <a:rPr lang="en-US" sz="1200" b="1" dirty="0" smtClean="0">
                  <a:solidFill>
                    <a:schemeClr val="tx1"/>
                  </a:solidFill>
                </a:rPr>
                <a:t>Interactive Intelligence.</a:t>
              </a:r>
              <a:r>
                <a:rPr lang="en-US" sz="1200" dirty="0" smtClean="0">
                  <a:solidFill>
                    <a:schemeClr val="tx1"/>
                  </a:solidFill>
                </a:rPr>
                <a:t> </a:t>
              </a:r>
              <a:r>
                <a:rPr lang="en-US" sz="1200" dirty="0">
                  <a:solidFill>
                    <a:schemeClr val="tx1"/>
                  </a:solidFill>
                  <a:latin typeface="Arial" pitchFamily="34" charset="0"/>
                  <a:cs typeface="Arial" pitchFamily="34" charset="0"/>
                </a:rPr>
                <a:t>Contact Center heritage drives a unique approach in the delivery of UC value</a:t>
              </a:r>
              <a:r>
                <a:rPr lang="en-US" sz="1200" dirty="0" smtClean="0">
                  <a:solidFill>
                    <a:schemeClr val="tx1"/>
                  </a:solidFill>
                  <a:latin typeface="Arial" pitchFamily="34" charset="0"/>
                  <a:cs typeface="Arial" pitchFamily="34" charset="0"/>
                </a:rPr>
                <a:t>.</a:t>
              </a:r>
              <a:endParaRPr lang="en-US" sz="1200" dirty="0" smtClean="0">
                <a:solidFill>
                  <a:schemeClr val="tx1"/>
                </a:solidFill>
              </a:endParaRPr>
            </a:p>
            <a:p>
              <a:pPr marL="233363" indent="-233363" algn="l">
                <a:spcBef>
                  <a:spcPts val="1200"/>
                </a:spcBef>
                <a:spcAft>
                  <a:spcPts val="0"/>
                </a:spcAft>
                <a:buFont typeface="Arial" pitchFamily="34" charset="0"/>
                <a:buChar char="•"/>
              </a:pPr>
              <a:r>
                <a:rPr lang="en-US" sz="1200" b="1" dirty="0" smtClean="0">
                  <a:solidFill>
                    <a:schemeClr val="tx1"/>
                  </a:solidFill>
                </a:rPr>
                <a:t>Microsoft.</a:t>
              </a:r>
              <a:r>
                <a:rPr lang="en-US" sz="1200" dirty="0" smtClean="0">
                  <a:solidFill>
                    <a:schemeClr val="tx1"/>
                  </a:solidFill>
                </a:rPr>
                <a:t> </a:t>
              </a:r>
              <a:r>
                <a:rPr lang="en-CA" sz="1200" dirty="0">
                  <a:solidFill>
                    <a:schemeClr val="tx1"/>
                  </a:solidFill>
                </a:rPr>
                <a:t>The “over the top” UC solution has viable IPT options to complement its substantial edge for IPT/UC integration into common productivity tools.</a:t>
              </a:r>
            </a:p>
            <a:p>
              <a:pPr marL="233363" indent="-233363" algn="l">
                <a:spcBef>
                  <a:spcPts val="1200"/>
                </a:spcBef>
                <a:spcAft>
                  <a:spcPts val="0"/>
                </a:spcAft>
                <a:buFont typeface="Arial" pitchFamily="34" charset="0"/>
                <a:buChar char="•"/>
              </a:pPr>
              <a:r>
                <a:rPr lang="en-US" sz="1200" b="1" dirty="0" smtClean="0">
                  <a:solidFill>
                    <a:schemeClr val="tx1"/>
                  </a:solidFill>
                </a:rPr>
                <a:t>Mitel. </a:t>
              </a:r>
              <a:r>
                <a:rPr lang="en-CA" sz="1200" dirty="0">
                  <a:solidFill>
                    <a:schemeClr val="tx1"/>
                  </a:solidFill>
                </a:rPr>
                <a:t>A telephony-centric vendor that has put all its eggs into one basket, focusing on becoming a software vendor developing IPT/UC platforms. </a:t>
              </a:r>
            </a:p>
            <a:p>
              <a:pPr marL="233363" indent="-233363" algn="l">
                <a:spcBef>
                  <a:spcPts val="1200"/>
                </a:spcBef>
                <a:spcAft>
                  <a:spcPts val="0"/>
                </a:spcAft>
                <a:buFont typeface="Arial" pitchFamily="34" charset="0"/>
                <a:buChar char="•"/>
              </a:pPr>
              <a:r>
                <a:rPr lang="en-CA" sz="1200" b="1" dirty="0">
                  <a:solidFill>
                    <a:schemeClr val="tx1"/>
                  </a:solidFill>
                </a:rPr>
                <a:t>NEC.</a:t>
              </a:r>
              <a:r>
                <a:rPr lang="en-CA" sz="1200" dirty="0">
                  <a:solidFill>
                    <a:schemeClr val="tx1"/>
                  </a:solidFill>
                </a:rPr>
                <a:t> Looking to translate a long history in telephony into success in the IPT/UC space.</a:t>
              </a:r>
            </a:p>
            <a:p>
              <a:pPr marL="233363" indent="-233363" algn="l">
                <a:spcBef>
                  <a:spcPts val="1200"/>
                </a:spcBef>
                <a:spcAft>
                  <a:spcPts val="0"/>
                </a:spcAft>
                <a:buFont typeface="Arial" pitchFamily="34" charset="0"/>
                <a:buChar char="•"/>
              </a:pPr>
              <a:r>
                <a:rPr lang="en-US" sz="1200" b="1" dirty="0" smtClean="0">
                  <a:solidFill>
                    <a:schemeClr val="tx1"/>
                  </a:solidFill>
                </a:rPr>
                <a:t>ShoreTel.</a:t>
              </a:r>
              <a:r>
                <a:rPr lang="en-US" sz="1200" dirty="0" smtClean="0">
                  <a:solidFill>
                    <a:schemeClr val="tx1"/>
                  </a:solidFill>
                </a:rPr>
                <a:t> </a:t>
              </a:r>
              <a:r>
                <a:rPr lang="en-CA" sz="1200" dirty="0">
                  <a:solidFill>
                    <a:schemeClr val="tx1"/>
                  </a:solidFill>
                </a:rPr>
                <a:t>With an IP telephony focus from the very start, UC has always been a core </a:t>
              </a:r>
              <a:r>
                <a:rPr lang="en-CA" sz="1200" dirty="0" smtClean="0">
                  <a:solidFill>
                    <a:schemeClr val="tx1"/>
                  </a:solidFill>
                </a:rPr>
                <a:t>focus.</a:t>
              </a:r>
              <a:endParaRPr lang="en-CA" sz="1200" dirty="0">
                <a:solidFill>
                  <a:schemeClr val="tx1"/>
                </a:solidFill>
              </a:endParaRPr>
            </a:p>
            <a:p>
              <a:pPr marL="233363" indent="-233363" algn="l">
                <a:spcBef>
                  <a:spcPts val="1200"/>
                </a:spcBef>
                <a:spcAft>
                  <a:spcPts val="0"/>
                </a:spcAft>
                <a:buFont typeface="Arial" pitchFamily="34" charset="0"/>
                <a:buChar char="•"/>
              </a:pPr>
              <a:r>
                <a:rPr lang="en-US" sz="1200" b="1" dirty="0" smtClean="0">
                  <a:solidFill>
                    <a:schemeClr val="tx1"/>
                  </a:solidFill>
                </a:rPr>
                <a:t>Toshiba.</a:t>
              </a:r>
              <a:r>
                <a:rPr lang="en-US" sz="1200" dirty="0" smtClean="0">
                  <a:solidFill>
                    <a:schemeClr val="tx1"/>
                  </a:solidFill>
                </a:rPr>
                <a:t> </a:t>
              </a:r>
              <a:r>
                <a:rPr lang="en-CA" sz="1200" dirty="0">
                  <a:solidFill>
                    <a:schemeClr val="tx1"/>
                  </a:solidFill>
                </a:rPr>
                <a:t>A straightforward approach to UC for small businesses, </a:t>
              </a:r>
              <a:r>
                <a:rPr lang="en-CA" sz="1200" dirty="0" smtClean="0">
                  <a:solidFill>
                    <a:schemeClr val="tx1"/>
                  </a:solidFill>
                </a:rPr>
                <a:t>complementing its IPT </a:t>
              </a:r>
              <a:r>
                <a:rPr lang="en-CA" sz="1200" dirty="0">
                  <a:solidFill>
                    <a:schemeClr val="tx1"/>
                  </a:solidFill>
                </a:rPr>
                <a:t>offerings.</a:t>
              </a:r>
            </a:p>
            <a:p>
              <a:pPr marL="233363" indent="-233363" algn="l">
                <a:spcBef>
                  <a:spcPts val="1200"/>
                </a:spcBef>
                <a:spcAft>
                  <a:spcPts val="0"/>
                </a:spcAft>
                <a:buFont typeface="Arial" pitchFamily="34" charset="0"/>
                <a:buChar char="•"/>
              </a:pPr>
              <a:r>
                <a:rPr lang="en-US" sz="1200" b="1" dirty="0" smtClean="0">
                  <a:solidFill>
                    <a:schemeClr val="tx1"/>
                  </a:solidFill>
                </a:rPr>
                <a:t>Unify. </a:t>
              </a:r>
              <a:r>
                <a:rPr lang="en-US" sz="1200" dirty="0" smtClean="0">
                  <a:solidFill>
                    <a:schemeClr val="tx1"/>
                  </a:solidFill>
                </a:rPr>
                <a:t>Previously SEN, now rebranded as Unify. </a:t>
              </a:r>
              <a:r>
                <a:rPr lang="en-US" sz="1200" dirty="0">
                  <a:solidFill>
                    <a:schemeClr val="tx1"/>
                  </a:solidFill>
                  <a:latin typeface="Arial" pitchFamily="34" charset="0"/>
                  <a:cs typeface="Arial" pitchFamily="34" charset="0"/>
                </a:rPr>
                <a:t>Extending European IP telephony market share leadership through a comprehensive IPT/UC strategy</a:t>
              </a:r>
              <a:r>
                <a:rPr lang="en-US" sz="1200" dirty="0" smtClean="0">
                  <a:solidFill>
                    <a:schemeClr val="tx1"/>
                  </a:solidFill>
                  <a:latin typeface="Arial" pitchFamily="34" charset="0"/>
                  <a:cs typeface="Arial" pitchFamily="34" charset="0"/>
                </a:rPr>
                <a:t>.</a:t>
              </a:r>
              <a:endParaRPr lang="en-US" sz="1200" b="1" dirty="0" smtClean="0">
                <a:solidFill>
                  <a:schemeClr val="tx1"/>
                </a:solidFill>
              </a:endParaRPr>
            </a:p>
          </p:txBody>
        </p:sp>
        <p:sp>
          <p:nvSpPr>
            <p:cNvPr id="19" name="Round Same Side Corner Rectangle 18"/>
            <p:cNvSpPr/>
            <p:nvPr/>
          </p:nvSpPr>
          <p:spPr>
            <a:xfrm>
              <a:off x="5543549" y="2722423"/>
              <a:ext cx="3295650" cy="258132"/>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smtClean="0">
                  <a:solidFill>
                    <a:srgbClr val="FFFFFF"/>
                  </a:solidFill>
                </a:rPr>
                <a:t>Included in this Vendor Landscape:</a:t>
              </a:r>
              <a:endParaRPr lang="en-CA" sz="1400" b="1" dirty="0">
                <a:solidFill>
                  <a:srgbClr val="FFFFFF"/>
                </a:solidFill>
              </a:endParaRPr>
            </a:p>
          </p:txBody>
        </p:sp>
      </p:grpSp>
      <p:sp>
        <p:nvSpPr>
          <p:cNvPr id="20" name="Text Placeholder 2"/>
          <p:cNvSpPr>
            <a:spLocks noGrp="1"/>
          </p:cNvSpPr>
          <p:nvPr>
            <p:ph type="body" sz="quarter" idx="4294967295"/>
          </p:nvPr>
        </p:nvSpPr>
        <p:spPr>
          <a:xfrm>
            <a:off x="320675" y="1234441"/>
            <a:ext cx="8502650" cy="960120"/>
          </a:xfrm>
          <a:prstGeom prst="rect">
            <a:avLst/>
          </a:prstGeom>
        </p:spPr>
        <p:txBody>
          <a:bodyPr>
            <a:noAutofit/>
          </a:bodyPr>
          <a:lstStyle/>
          <a:p>
            <a:pPr marL="182563" indent="-182563">
              <a:buFont typeface="Arial" pitchFamily="34" charset="0"/>
              <a:buChar char="•"/>
            </a:pPr>
            <a:r>
              <a:rPr lang="en-US" dirty="0" smtClean="0"/>
              <a:t>As cloud deployment increasingly becomes a more trusted and advantageous option, traditional UC providers have been forced to adapt to meet the needs of the market. </a:t>
            </a:r>
          </a:p>
          <a:p>
            <a:pPr marL="182563" indent="-182563">
              <a:buFont typeface="Arial" pitchFamily="34" charset="0"/>
              <a:buChar char="•"/>
            </a:pPr>
            <a:r>
              <a:rPr lang="en-US" dirty="0" smtClean="0"/>
              <a:t>For this Vendor Landscape, Info-Tech focused on those vendors that offer broad capabilities across multiple platforms and that have a strong market presence and/or reputational presence among mid-sized and large enterprises.</a:t>
            </a:r>
          </a:p>
        </p:txBody>
      </p:sp>
      <p:grpSp>
        <p:nvGrpSpPr>
          <p:cNvPr id="8" name="Group 7"/>
          <p:cNvGrpSpPr/>
          <p:nvPr/>
        </p:nvGrpSpPr>
        <p:grpSpPr>
          <a:xfrm>
            <a:off x="0" y="6422955"/>
            <a:ext cx="9144000" cy="437555"/>
            <a:chOff x="0" y="6422955"/>
            <a:chExt cx="9144000" cy="437555"/>
          </a:xfrm>
        </p:grpSpPr>
        <p:pic>
          <p:nvPicPr>
            <p:cNvPr id="9" name="Picture 3">
              <a:hlinkClick r:id="rId7"/>
            </p:cNvPr>
            <p:cNvPicPr>
              <a:picLocks noChangeAspect="1" noChangeArrowheads="1"/>
            </p:cNvPicPr>
            <p:nvPr/>
          </p:nvPicPr>
          <p:blipFill>
            <a:blip r:embed="rId8" cstate="print"/>
            <a:srcRect/>
            <a:stretch>
              <a:fillRect/>
            </a:stretch>
          </p:blipFill>
          <p:spPr bwMode="auto">
            <a:xfrm>
              <a:off x="0" y="6422955"/>
              <a:ext cx="9144000" cy="437555"/>
            </a:xfrm>
            <a:prstGeom prst="rect">
              <a:avLst/>
            </a:prstGeom>
            <a:noFill/>
            <a:ln w="9525">
              <a:noFill/>
              <a:miter lim="800000"/>
              <a:headEnd/>
              <a:tailEnd/>
            </a:ln>
          </p:spPr>
        </p:pic>
        <p:pic>
          <p:nvPicPr>
            <p:cNvPr id="10" name="Picture 9" descr="itrg-logo.png"/>
            <p:cNvPicPr>
              <a:picLocks noChangeAspect="1"/>
            </p:cNvPicPr>
            <p:nvPr/>
          </p:nvPicPr>
          <p:blipFill>
            <a:blip r:embed="rId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1921942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Criteria">
    <p:spTree>
      <p:nvGrpSpPr>
        <p:cNvPr id="1" name=""/>
        <p:cNvGrpSpPr/>
        <p:nvPr/>
      </p:nvGrpSpPr>
      <p:grpSpPr>
        <a:xfrm>
          <a:off x="0" y="0"/>
          <a:ext cx="0" cy="0"/>
          <a:chOff x="0" y="0"/>
          <a:chExt cx="0" cy="0"/>
        </a:xfrm>
      </p:grpSpPr>
      <p:graphicFrame>
        <p:nvGraphicFramePr>
          <p:cNvPr id="76" name="Object 75"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995476" name="think-cell Slide" r:id="rId25" imgW="360" imgH="360" progId="TCLayout.ActiveDocument.1">
                  <p:embed/>
                </p:oleObj>
              </mc:Choice>
              <mc:Fallback>
                <p:oleObj name="think-cell Slide" r:id="rId25" imgW="360" imgH="360" progId="TCLayout.ActiveDocument.1">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57" name="Group 33"/>
          <p:cNvGrpSpPr/>
          <p:nvPr>
            <p:custDataLst>
              <p:tags r:id="rId3"/>
            </p:custDataLst>
          </p:nvPr>
        </p:nvGrpSpPr>
        <p:grpSpPr>
          <a:xfrm>
            <a:off x="5486400" y="1189038"/>
            <a:ext cx="3336924" cy="5257483"/>
            <a:chOff x="5543549" y="1518107"/>
            <a:chExt cx="3295651" cy="4947232"/>
          </a:xfrm>
        </p:grpSpPr>
        <p:sp>
          <p:nvSpPr>
            <p:cNvPr id="58" name="Rectangle 57"/>
            <p:cNvSpPr/>
            <p:nvPr/>
          </p:nvSpPr>
          <p:spPr>
            <a:xfrm>
              <a:off x="5543549" y="1775939"/>
              <a:ext cx="3295651" cy="4689400"/>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33363" indent="-233363" algn="l">
                <a:lnSpc>
                  <a:spcPct val="150000"/>
                </a:lnSpc>
                <a:spcBef>
                  <a:spcPts val="300"/>
                </a:spcBef>
                <a:spcAft>
                  <a:spcPts val="300"/>
                </a:spcAft>
              </a:pPr>
              <a:endParaRPr lang="en-US" sz="1200" b="1" i="1" dirty="0" smtClean="0">
                <a:solidFill>
                  <a:srgbClr val="333333">
                    <a:lumMod val="50000"/>
                  </a:srgbClr>
                </a:solidFill>
                <a:latin typeface="Georgia" pitchFamily="18" charset="0"/>
              </a:endParaRPr>
            </a:p>
          </p:txBody>
        </p:sp>
        <p:sp>
          <p:nvSpPr>
            <p:cNvPr id="59" name="Round Same Side Corner Rectangle 58"/>
            <p:cNvSpPr/>
            <p:nvPr/>
          </p:nvSpPr>
          <p:spPr>
            <a:xfrm>
              <a:off x="5543549" y="1518107"/>
              <a:ext cx="3295650" cy="258132"/>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smtClean="0">
                  <a:solidFill>
                    <a:srgbClr val="FFFFFF"/>
                  </a:solidFill>
                </a:rPr>
                <a:t>Criteria Weighting:</a:t>
              </a:r>
              <a:endParaRPr lang="en-CA" sz="1400" b="1" dirty="0">
                <a:solidFill>
                  <a:srgbClr val="FFFFFF"/>
                </a:solidFill>
              </a:endParaRPr>
            </a:p>
          </p:txBody>
        </p:sp>
      </p:grpSp>
      <p:sp>
        <p:nvSpPr>
          <p:cNvPr id="2" name="Title"/>
          <p:cNvSpPr>
            <a:spLocks noGrp="1"/>
          </p:cNvSpPr>
          <p:nvPr>
            <p:ph type="title"/>
            <p:custDataLst>
              <p:tags r:id="rId4"/>
            </p:custDataLst>
          </p:nvPr>
        </p:nvSpPr>
        <p:spPr/>
        <p:txBody>
          <a:bodyPr/>
          <a:lstStyle/>
          <a:p>
            <a:r>
              <a:rPr lang="en-US" dirty="0" smtClean="0"/>
              <a:t>Unified communications criteria and weighting factors</a:t>
            </a:r>
            <a:endParaRPr lang="en-US" dirty="0"/>
          </a:p>
        </p:txBody>
      </p:sp>
      <p:graphicFrame>
        <p:nvGraphicFramePr>
          <p:cNvPr id="43" name="Chart 42"/>
          <p:cNvGraphicFramePr/>
          <p:nvPr>
            <p:extLst>
              <p:ext uri="{D42A27DB-BD31-4B8C-83A1-F6EECF244321}">
                <p14:modId xmlns:p14="http://schemas.microsoft.com/office/powerpoint/2010/main" val="3866719006"/>
              </p:ext>
            </p:extLst>
          </p:nvPr>
        </p:nvGraphicFramePr>
        <p:xfrm>
          <a:off x="5943600" y="1463040"/>
          <a:ext cx="2422525" cy="1824319"/>
        </p:xfrm>
        <a:graphic>
          <a:graphicData uri="http://schemas.openxmlformats.org/drawingml/2006/chart">
            <c:chart xmlns:c="http://schemas.openxmlformats.org/drawingml/2006/chart" xmlns:r="http://schemas.openxmlformats.org/officeDocument/2006/relationships" r:id="rId27"/>
          </a:graphicData>
        </a:graphic>
      </p:graphicFrame>
      <p:graphicFrame>
        <p:nvGraphicFramePr>
          <p:cNvPr id="50" name="Chart 49"/>
          <p:cNvGraphicFramePr/>
          <p:nvPr>
            <p:extLst>
              <p:ext uri="{D42A27DB-BD31-4B8C-83A1-F6EECF244321}">
                <p14:modId xmlns:p14="http://schemas.microsoft.com/office/powerpoint/2010/main" val="645672430"/>
              </p:ext>
            </p:extLst>
          </p:nvPr>
        </p:nvGraphicFramePr>
        <p:xfrm>
          <a:off x="6263640" y="3063875"/>
          <a:ext cx="1737360" cy="1737360"/>
        </p:xfrm>
        <a:graphic>
          <a:graphicData uri="http://schemas.openxmlformats.org/drawingml/2006/chart">
            <c:chart xmlns:c="http://schemas.openxmlformats.org/drawingml/2006/chart" xmlns:r="http://schemas.openxmlformats.org/officeDocument/2006/relationships" r:id="rId28"/>
          </a:graphicData>
        </a:graphic>
      </p:graphicFrame>
      <p:sp>
        <p:nvSpPr>
          <p:cNvPr id="35" name="Flowchart: Stored Data 20"/>
          <p:cNvSpPr>
            <a:spLocks noChangeArrowheads="1"/>
          </p:cNvSpPr>
          <p:nvPr>
            <p:custDataLst>
              <p:tags r:id="rId5"/>
            </p:custDataLst>
          </p:nvPr>
        </p:nvSpPr>
        <p:spPr bwMode="auto">
          <a:xfrm flipH="1">
            <a:off x="1814606" y="4572001"/>
            <a:ext cx="3474720" cy="457200"/>
          </a:xfrm>
          <a:prstGeom prst="rect">
            <a:avLst/>
          </a:prstGeom>
          <a:solidFill>
            <a:schemeClr val="accent2">
              <a:lumMod val="20000"/>
              <a:lumOff val="80000"/>
            </a:schemeClr>
          </a:solidFill>
          <a:ln w="6350">
            <a:noFill/>
            <a:miter lim="800000"/>
            <a:headEnd/>
            <a:tailEnd/>
          </a:ln>
          <a:effectLst/>
        </p:spPr>
        <p:txBody>
          <a:bodyPr anchor="ctr"/>
          <a:lstStyle/>
          <a:p>
            <a:pPr algn="l">
              <a:defRPr/>
            </a:pPr>
            <a:r>
              <a:rPr lang="en-US" sz="1200" dirty="0" smtClean="0">
                <a:solidFill>
                  <a:srgbClr val="FFFFFF">
                    <a:lumMod val="10000"/>
                  </a:srgbClr>
                </a:solidFill>
                <a:latin typeface="Arial" pitchFamily="34" charset="0"/>
                <a:cs typeface="Arial" pitchFamily="34" charset="0"/>
              </a:rPr>
              <a:t>Vendor is committed to the space and has a future product and portfolio roadmap.</a:t>
            </a:r>
            <a:endParaRPr lang="en-US" sz="1200" dirty="0">
              <a:solidFill>
                <a:srgbClr val="FFFFFF">
                  <a:lumMod val="10000"/>
                </a:srgbClr>
              </a:solidFill>
              <a:latin typeface="Arial" pitchFamily="34" charset="0"/>
              <a:cs typeface="Arial" pitchFamily="34" charset="0"/>
            </a:endParaRPr>
          </a:p>
        </p:txBody>
      </p:sp>
      <p:sp>
        <p:nvSpPr>
          <p:cNvPr id="36" name="Rectangle 15"/>
          <p:cNvSpPr>
            <a:spLocks noChangeArrowheads="1"/>
          </p:cNvSpPr>
          <p:nvPr>
            <p:custDataLst>
              <p:tags r:id="rId6"/>
            </p:custDataLst>
          </p:nvPr>
        </p:nvSpPr>
        <p:spPr bwMode="auto">
          <a:xfrm flipH="1">
            <a:off x="305846" y="4572001"/>
            <a:ext cx="1463040" cy="457200"/>
          </a:xfrm>
          <a:prstGeom prst="rect">
            <a:avLst/>
          </a:prstGeom>
          <a:solidFill>
            <a:schemeClr val="accent2">
              <a:lumMod val="20000"/>
              <a:lumOff val="80000"/>
            </a:schemeClr>
          </a:solidFill>
          <a:ln w="25400">
            <a:noFill/>
            <a:miter lim="800000"/>
            <a:headEnd/>
            <a:tailEnd/>
          </a:ln>
          <a:effectLst/>
        </p:spPr>
        <p:txBody>
          <a:bodyPr anchor="ctr"/>
          <a:lstStyle/>
          <a:p>
            <a:pPr algn="r">
              <a:defRPr/>
            </a:pPr>
            <a:r>
              <a:rPr lang="en-US" sz="1400" dirty="0" smtClean="0">
                <a:solidFill>
                  <a:srgbClr val="FFFFFF">
                    <a:lumMod val="10000"/>
                  </a:srgbClr>
                </a:solidFill>
                <a:latin typeface="Arial" pitchFamily="34" charset="0"/>
                <a:cs typeface="Arial" pitchFamily="34" charset="0"/>
              </a:rPr>
              <a:t>Strategy</a:t>
            </a:r>
            <a:endParaRPr lang="en-US" sz="1400" dirty="0">
              <a:solidFill>
                <a:srgbClr val="FFFFFF">
                  <a:lumMod val="10000"/>
                </a:srgbClr>
              </a:solidFill>
              <a:latin typeface="Arial" pitchFamily="34" charset="0"/>
              <a:cs typeface="Arial" pitchFamily="34" charset="0"/>
            </a:endParaRPr>
          </a:p>
        </p:txBody>
      </p:sp>
      <p:sp>
        <p:nvSpPr>
          <p:cNvPr id="38" name="Flowchart: Stored Data 21"/>
          <p:cNvSpPr>
            <a:spLocks noChangeArrowheads="1"/>
          </p:cNvSpPr>
          <p:nvPr>
            <p:custDataLst>
              <p:tags r:id="rId7"/>
            </p:custDataLst>
          </p:nvPr>
        </p:nvSpPr>
        <p:spPr bwMode="auto">
          <a:xfrm flipH="1">
            <a:off x="1814606" y="5074921"/>
            <a:ext cx="3474720" cy="457200"/>
          </a:xfrm>
          <a:prstGeom prst="rect">
            <a:avLst/>
          </a:prstGeom>
          <a:solidFill>
            <a:schemeClr val="accent2">
              <a:lumMod val="40000"/>
              <a:lumOff val="60000"/>
            </a:schemeClr>
          </a:solidFill>
          <a:ln w="6350">
            <a:noFill/>
            <a:miter lim="800000"/>
            <a:headEnd/>
            <a:tailEnd/>
          </a:ln>
          <a:effectLst/>
        </p:spPr>
        <p:txBody>
          <a:bodyPr anchor="ctr"/>
          <a:lstStyle/>
          <a:p>
            <a:pPr algn="l">
              <a:defRPr/>
            </a:pPr>
            <a:r>
              <a:rPr lang="en-US" sz="1200" dirty="0" smtClean="0">
                <a:solidFill>
                  <a:srgbClr val="FFFFFF">
                    <a:lumMod val="10000"/>
                  </a:srgbClr>
                </a:solidFill>
                <a:latin typeface="Arial" pitchFamily="34" charset="0"/>
                <a:cs typeface="Arial" pitchFamily="34" charset="0"/>
              </a:rPr>
              <a:t>Vendor offers global coverage and is able to sell and provide post-sales support. </a:t>
            </a:r>
            <a:endParaRPr lang="en-US" sz="1200" dirty="0">
              <a:solidFill>
                <a:srgbClr val="FFFFFF">
                  <a:lumMod val="10000"/>
                </a:srgbClr>
              </a:solidFill>
              <a:latin typeface="Arial" pitchFamily="34" charset="0"/>
              <a:cs typeface="Arial" pitchFamily="34" charset="0"/>
            </a:endParaRPr>
          </a:p>
        </p:txBody>
      </p:sp>
      <p:sp>
        <p:nvSpPr>
          <p:cNvPr id="39" name="Rectangle 38"/>
          <p:cNvSpPr>
            <a:spLocks noChangeArrowheads="1"/>
          </p:cNvSpPr>
          <p:nvPr>
            <p:custDataLst>
              <p:tags r:id="rId8"/>
            </p:custDataLst>
          </p:nvPr>
        </p:nvSpPr>
        <p:spPr bwMode="auto">
          <a:xfrm flipH="1">
            <a:off x="305846" y="5074921"/>
            <a:ext cx="1463040" cy="457200"/>
          </a:xfrm>
          <a:prstGeom prst="rect">
            <a:avLst/>
          </a:prstGeom>
          <a:solidFill>
            <a:schemeClr val="accent2">
              <a:lumMod val="40000"/>
              <a:lumOff val="60000"/>
            </a:schemeClr>
          </a:solidFill>
          <a:ln w="25400">
            <a:noFill/>
            <a:miter lim="800000"/>
            <a:headEnd/>
            <a:tailEnd/>
          </a:ln>
          <a:effectLst/>
        </p:spPr>
        <p:txBody>
          <a:bodyPr anchor="ctr"/>
          <a:lstStyle/>
          <a:p>
            <a:pPr algn="r">
              <a:defRPr/>
            </a:pPr>
            <a:r>
              <a:rPr lang="en-US" sz="1400" dirty="0" smtClean="0">
                <a:solidFill>
                  <a:srgbClr val="FFFFFF">
                    <a:lumMod val="10000"/>
                  </a:srgbClr>
                </a:solidFill>
                <a:latin typeface="Arial" pitchFamily="34" charset="0"/>
                <a:cs typeface="Arial" pitchFamily="34" charset="0"/>
              </a:rPr>
              <a:t>Reach</a:t>
            </a:r>
            <a:endParaRPr lang="en-US" sz="1400" dirty="0">
              <a:solidFill>
                <a:srgbClr val="FFFFFF">
                  <a:lumMod val="10000"/>
                </a:srgbClr>
              </a:solidFill>
              <a:latin typeface="Arial" pitchFamily="34" charset="0"/>
              <a:cs typeface="Arial" pitchFamily="34" charset="0"/>
            </a:endParaRPr>
          </a:p>
        </p:txBody>
      </p:sp>
      <p:sp>
        <p:nvSpPr>
          <p:cNvPr id="41" name="Flowchart: Stored Data 19"/>
          <p:cNvSpPr>
            <a:spLocks noChangeArrowheads="1"/>
          </p:cNvSpPr>
          <p:nvPr>
            <p:custDataLst>
              <p:tags r:id="rId9"/>
            </p:custDataLst>
          </p:nvPr>
        </p:nvSpPr>
        <p:spPr bwMode="auto">
          <a:xfrm flipH="1">
            <a:off x="1814606" y="4069081"/>
            <a:ext cx="3474720" cy="457200"/>
          </a:xfrm>
          <a:prstGeom prst="rect">
            <a:avLst/>
          </a:prstGeom>
          <a:solidFill>
            <a:schemeClr val="accent2">
              <a:lumMod val="40000"/>
              <a:lumOff val="60000"/>
            </a:schemeClr>
          </a:solidFill>
          <a:ln w="6350">
            <a:noFill/>
            <a:miter lim="800000"/>
            <a:headEnd/>
            <a:tailEnd/>
          </a:ln>
        </p:spPr>
        <p:txBody>
          <a:bodyPr anchor="ctr"/>
          <a:lstStyle/>
          <a:p>
            <a:pPr algn="l"/>
            <a:r>
              <a:rPr lang="en-US" sz="1200" dirty="0" smtClean="0">
                <a:solidFill>
                  <a:srgbClr val="FFFFFF">
                    <a:lumMod val="10000"/>
                  </a:srgbClr>
                </a:solidFill>
                <a:latin typeface="Arial" pitchFamily="34" charset="0"/>
                <a:cs typeface="Arial" pitchFamily="34" charset="0"/>
              </a:rPr>
              <a:t>Vendor is profitable, knowledgeable, and will be around for the long term.</a:t>
            </a:r>
          </a:p>
        </p:txBody>
      </p:sp>
      <p:sp>
        <p:nvSpPr>
          <p:cNvPr id="42" name="Rectangle 15"/>
          <p:cNvSpPr>
            <a:spLocks noChangeArrowheads="1"/>
          </p:cNvSpPr>
          <p:nvPr>
            <p:custDataLst>
              <p:tags r:id="rId10"/>
            </p:custDataLst>
          </p:nvPr>
        </p:nvSpPr>
        <p:spPr bwMode="auto">
          <a:xfrm flipH="1">
            <a:off x="305846" y="4069081"/>
            <a:ext cx="1463040" cy="457200"/>
          </a:xfrm>
          <a:prstGeom prst="rect">
            <a:avLst/>
          </a:prstGeom>
          <a:solidFill>
            <a:schemeClr val="accent2">
              <a:lumMod val="40000"/>
              <a:lumOff val="60000"/>
            </a:schemeClr>
          </a:solidFill>
          <a:ln w="25400">
            <a:noFill/>
            <a:miter lim="800000"/>
            <a:headEnd/>
            <a:tailEnd/>
          </a:ln>
          <a:effectLst/>
        </p:spPr>
        <p:txBody>
          <a:bodyPr anchor="ctr"/>
          <a:lstStyle/>
          <a:p>
            <a:pPr algn="r">
              <a:defRPr/>
            </a:pPr>
            <a:r>
              <a:rPr lang="en-US" sz="1400" dirty="0" smtClean="0">
                <a:solidFill>
                  <a:srgbClr val="FFFFFF">
                    <a:lumMod val="10000"/>
                  </a:srgbClr>
                </a:solidFill>
                <a:latin typeface="Arial" pitchFamily="34" charset="0"/>
                <a:cs typeface="Arial" pitchFamily="34" charset="0"/>
              </a:rPr>
              <a:t>Viability</a:t>
            </a:r>
            <a:endParaRPr lang="en-US" sz="1400" dirty="0">
              <a:solidFill>
                <a:srgbClr val="FFFFFF">
                  <a:lumMod val="10000"/>
                </a:srgbClr>
              </a:solidFill>
              <a:latin typeface="Arial" pitchFamily="34" charset="0"/>
              <a:cs typeface="Arial" pitchFamily="34" charset="0"/>
            </a:endParaRPr>
          </a:p>
        </p:txBody>
      </p:sp>
      <p:sp>
        <p:nvSpPr>
          <p:cNvPr id="48" name="Flowchart: Stored Data 21"/>
          <p:cNvSpPr>
            <a:spLocks noChangeArrowheads="1"/>
          </p:cNvSpPr>
          <p:nvPr>
            <p:custDataLst>
              <p:tags r:id="rId11"/>
            </p:custDataLst>
          </p:nvPr>
        </p:nvSpPr>
        <p:spPr bwMode="auto">
          <a:xfrm flipH="1">
            <a:off x="1814606" y="5577841"/>
            <a:ext cx="3474720" cy="457200"/>
          </a:xfrm>
          <a:prstGeom prst="rect">
            <a:avLst/>
          </a:prstGeom>
          <a:solidFill>
            <a:schemeClr val="accent2">
              <a:lumMod val="20000"/>
              <a:lumOff val="80000"/>
            </a:schemeClr>
          </a:solidFill>
          <a:ln w="6350">
            <a:noFill/>
            <a:miter lim="800000"/>
            <a:headEnd/>
            <a:tailEnd/>
          </a:ln>
          <a:effectLst/>
        </p:spPr>
        <p:txBody>
          <a:bodyPr anchor="ctr"/>
          <a:lstStyle/>
          <a:p>
            <a:pPr algn="l">
              <a:defRPr/>
            </a:pPr>
            <a:r>
              <a:rPr lang="en-US" sz="1200" dirty="0" smtClean="0">
                <a:solidFill>
                  <a:srgbClr val="FFFFFF">
                    <a:lumMod val="10000"/>
                  </a:srgbClr>
                </a:solidFill>
                <a:latin typeface="Arial" pitchFamily="34" charset="0"/>
                <a:cs typeface="Arial" pitchFamily="34" charset="0"/>
              </a:rPr>
              <a:t>Vendor channel strategy is appropriate and the channels themselves are strong. </a:t>
            </a:r>
            <a:endParaRPr lang="en-US" sz="1200" dirty="0">
              <a:solidFill>
                <a:srgbClr val="FFFFFF">
                  <a:lumMod val="10000"/>
                </a:srgbClr>
              </a:solidFill>
              <a:latin typeface="Arial" pitchFamily="34" charset="0"/>
              <a:cs typeface="Arial" pitchFamily="34" charset="0"/>
            </a:endParaRPr>
          </a:p>
        </p:txBody>
      </p:sp>
      <p:sp>
        <p:nvSpPr>
          <p:cNvPr id="49" name="Rectangle 48"/>
          <p:cNvSpPr>
            <a:spLocks noChangeArrowheads="1"/>
          </p:cNvSpPr>
          <p:nvPr>
            <p:custDataLst>
              <p:tags r:id="rId12"/>
            </p:custDataLst>
          </p:nvPr>
        </p:nvSpPr>
        <p:spPr bwMode="auto">
          <a:xfrm flipH="1">
            <a:off x="305846" y="5577841"/>
            <a:ext cx="1463040" cy="457200"/>
          </a:xfrm>
          <a:prstGeom prst="rect">
            <a:avLst/>
          </a:prstGeom>
          <a:solidFill>
            <a:schemeClr val="accent2">
              <a:lumMod val="20000"/>
              <a:lumOff val="80000"/>
            </a:schemeClr>
          </a:solidFill>
          <a:ln w="25400">
            <a:noFill/>
            <a:miter lim="800000"/>
            <a:headEnd/>
            <a:tailEnd/>
          </a:ln>
          <a:effectLst/>
        </p:spPr>
        <p:txBody>
          <a:bodyPr anchor="ctr"/>
          <a:lstStyle/>
          <a:p>
            <a:pPr algn="r">
              <a:defRPr/>
            </a:pPr>
            <a:r>
              <a:rPr lang="en-US" sz="1400" dirty="0" smtClean="0">
                <a:solidFill>
                  <a:srgbClr val="FFFFFF">
                    <a:lumMod val="10000"/>
                  </a:srgbClr>
                </a:solidFill>
                <a:latin typeface="Arial" pitchFamily="34" charset="0"/>
                <a:cs typeface="Arial" pitchFamily="34" charset="0"/>
              </a:rPr>
              <a:t>Channel</a:t>
            </a:r>
            <a:endParaRPr lang="en-US" sz="1400" dirty="0">
              <a:solidFill>
                <a:srgbClr val="FFFFFF">
                  <a:lumMod val="10000"/>
                </a:srgbClr>
              </a:solidFill>
              <a:latin typeface="Arial" pitchFamily="34" charset="0"/>
              <a:cs typeface="Arial" pitchFamily="34" charset="0"/>
            </a:endParaRPr>
          </a:p>
        </p:txBody>
      </p:sp>
      <p:sp>
        <p:nvSpPr>
          <p:cNvPr id="22" name="Flowchart: Stored Data 21"/>
          <p:cNvSpPr>
            <a:spLocks noChangeArrowheads="1"/>
          </p:cNvSpPr>
          <p:nvPr>
            <p:custDataLst>
              <p:tags r:id="rId13"/>
            </p:custDataLst>
          </p:nvPr>
        </p:nvSpPr>
        <p:spPr bwMode="auto">
          <a:xfrm flipH="1">
            <a:off x="1814606" y="2606041"/>
            <a:ext cx="3474720" cy="457200"/>
          </a:xfrm>
          <a:prstGeom prst="rect">
            <a:avLst/>
          </a:prstGeom>
          <a:solidFill>
            <a:schemeClr val="accent1">
              <a:lumMod val="40000"/>
              <a:lumOff val="60000"/>
            </a:schemeClr>
          </a:solidFill>
          <a:ln w="6350">
            <a:noFill/>
            <a:miter lim="800000"/>
            <a:headEnd/>
            <a:tailEnd/>
          </a:ln>
          <a:effectLst/>
        </p:spPr>
        <p:txBody>
          <a:bodyPr anchor="ctr"/>
          <a:lstStyle/>
          <a:p>
            <a:pPr algn="l">
              <a:defRPr/>
            </a:pPr>
            <a:r>
              <a:rPr lang="en-CA" sz="1200" dirty="0">
                <a:solidFill>
                  <a:srgbClr val="FFFFFF">
                    <a:lumMod val="10000"/>
                  </a:srgbClr>
                </a:solidFill>
                <a:latin typeface="Arial" pitchFamily="34" charset="0"/>
                <a:cs typeface="Arial" pitchFamily="34" charset="0"/>
              </a:rPr>
              <a:t>Implementing and operating the solution is affordable given the technology.</a:t>
            </a:r>
            <a:endParaRPr lang="en-US" sz="1200" dirty="0">
              <a:solidFill>
                <a:srgbClr val="FFFFFF">
                  <a:lumMod val="10000"/>
                </a:srgbClr>
              </a:solidFill>
              <a:latin typeface="Arial" pitchFamily="34" charset="0"/>
              <a:cs typeface="Arial" pitchFamily="34" charset="0"/>
            </a:endParaRPr>
          </a:p>
        </p:txBody>
      </p:sp>
      <p:sp>
        <p:nvSpPr>
          <p:cNvPr id="23" name="Rectangle 22"/>
          <p:cNvSpPr>
            <a:spLocks noChangeArrowheads="1"/>
          </p:cNvSpPr>
          <p:nvPr>
            <p:custDataLst>
              <p:tags r:id="rId14"/>
            </p:custDataLst>
          </p:nvPr>
        </p:nvSpPr>
        <p:spPr bwMode="auto">
          <a:xfrm flipH="1">
            <a:off x="305846" y="2606041"/>
            <a:ext cx="1463040" cy="457200"/>
          </a:xfrm>
          <a:prstGeom prst="rect">
            <a:avLst/>
          </a:prstGeom>
          <a:solidFill>
            <a:schemeClr val="accent1">
              <a:lumMod val="40000"/>
              <a:lumOff val="60000"/>
            </a:schemeClr>
          </a:solidFill>
          <a:ln w="25400">
            <a:noFill/>
            <a:miter lim="800000"/>
            <a:headEnd/>
            <a:tailEnd/>
          </a:ln>
          <a:effectLst/>
        </p:spPr>
        <p:txBody>
          <a:bodyPr anchor="ctr"/>
          <a:lstStyle/>
          <a:p>
            <a:pPr algn="r">
              <a:defRPr/>
            </a:pPr>
            <a:r>
              <a:rPr lang="en-US" sz="1400" dirty="0" smtClean="0">
                <a:solidFill>
                  <a:srgbClr val="FFFFFF">
                    <a:lumMod val="10000"/>
                  </a:srgbClr>
                </a:solidFill>
                <a:latin typeface="Arial" pitchFamily="34" charset="0"/>
                <a:cs typeface="Arial" pitchFamily="34" charset="0"/>
              </a:rPr>
              <a:t>Affordability</a:t>
            </a:r>
            <a:endParaRPr lang="en-US" sz="1400" dirty="0">
              <a:solidFill>
                <a:srgbClr val="FFFFFF">
                  <a:lumMod val="10000"/>
                </a:srgbClr>
              </a:solidFill>
              <a:latin typeface="Arial" pitchFamily="34" charset="0"/>
              <a:cs typeface="Arial" pitchFamily="34" charset="0"/>
            </a:endParaRPr>
          </a:p>
        </p:txBody>
      </p:sp>
      <p:sp>
        <p:nvSpPr>
          <p:cNvPr id="45" name="Flowchart: Stored Data 21"/>
          <p:cNvSpPr>
            <a:spLocks noChangeArrowheads="1"/>
          </p:cNvSpPr>
          <p:nvPr>
            <p:custDataLst>
              <p:tags r:id="rId15"/>
            </p:custDataLst>
          </p:nvPr>
        </p:nvSpPr>
        <p:spPr bwMode="auto">
          <a:xfrm flipH="1">
            <a:off x="1814606" y="3108961"/>
            <a:ext cx="3474720" cy="457200"/>
          </a:xfrm>
          <a:prstGeom prst="rect">
            <a:avLst/>
          </a:prstGeom>
          <a:solidFill>
            <a:schemeClr val="accent1">
              <a:lumMod val="20000"/>
              <a:lumOff val="80000"/>
            </a:schemeClr>
          </a:solidFill>
          <a:ln w="6350">
            <a:noFill/>
            <a:miter lim="800000"/>
            <a:headEnd/>
            <a:tailEnd/>
          </a:ln>
          <a:effectLst/>
        </p:spPr>
        <p:txBody>
          <a:bodyPr anchor="ctr"/>
          <a:lstStyle/>
          <a:p>
            <a:pPr algn="l">
              <a:defRPr/>
            </a:pPr>
            <a:r>
              <a:rPr lang="en-US" sz="1200" dirty="0" smtClean="0">
                <a:solidFill>
                  <a:srgbClr val="FFFFFF">
                    <a:lumMod val="10000"/>
                  </a:srgbClr>
                </a:solidFill>
                <a:latin typeface="Arial" pitchFamily="34" charset="0"/>
                <a:cs typeface="Arial" pitchFamily="34" charset="0"/>
              </a:rPr>
              <a:t>Multiple deployment options and extensive integration capabilities are available.</a:t>
            </a:r>
            <a:endParaRPr lang="en-US" sz="1200" dirty="0">
              <a:solidFill>
                <a:srgbClr val="FFFFFF">
                  <a:lumMod val="10000"/>
                </a:srgbClr>
              </a:solidFill>
              <a:latin typeface="Arial" pitchFamily="34" charset="0"/>
              <a:cs typeface="Arial" pitchFamily="34" charset="0"/>
            </a:endParaRPr>
          </a:p>
        </p:txBody>
      </p:sp>
      <p:sp>
        <p:nvSpPr>
          <p:cNvPr id="46" name="Rectangle 45"/>
          <p:cNvSpPr>
            <a:spLocks noChangeArrowheads="1"/>
          </p:cNvSpPr>
          <p:nvPr>
            <p:custDataLst>
              <p:tags r:id="rId16"/>
            </p:custDataLst>
          </p:nvPr>
        </p:nvSpPr>
        <p:spPr bwMode="auto">
          <a:xfrm flipH="1">
            <a:off x="305846" y="3108961"/>
            <a:ext cx="1463040" cy="457200"/>
          </a:xfrm>
          <a:prstGeom prst="rect">
            <a:avLst/>
          </a:prstGeom>
          <a:solidFill>
            <a:schemeClr val="accent1">
              <a:lumMod val="20000"/>
              <a:lumOff val="80000"/>
            </a:schemeClr>
          </a:solidFill>
          <a:ln w="25400">
            <a:noFill/>
            <a:miter lim="800000"/>
            <a:headEnd/>
            <a:tailEnd/>
          </a:ln>
          <a:effectLst/>
        </p:spPr>
        <p:txBody>
          <a:bodyPr anchor="ctr"/>
          <a:lstStyle/>
          <a:p>
            <a:pPr algn="r">
              <a:defRPr/>
            </a:pPr>
            <a:r>
              <a:rPr lang="en-US" sz="1400" dirty="0" smtClean="0">
                <a:solidFill>
                  <a:srgbClr val="FFFFFF">
                    <a:lumMod val="10000"/>
                  </a:srgbClr>
                </a:solidFill>
                <a:latin typeface="Arial" pitchFamily="34" charset="0"/>
                <a:cs typeface="Arial" pitchFamily="34" charset="0"/>
              </a:rPr>
              <a:t>Architecture</a:t>
            </a:r>
            <a:endParaRPr lang="en-US" sz="1400" dirty="0">
              <a:solidFill>
                <a:srgbClr val="FFFFFF">
                  <a:lumMod val="10000"/>
                </a:srgbClr>
              </a:solidFill>
              <a:latin typeface="Arial" pitchFamily="34" charset="0"/>
              <a:cs typeface="Arial" pitchFamily="34" charset="0"/>
            </a:endParaRPr>
          </a:p>
        </p:txBody>
      </p:sp>
      <p:sp>
        <p:nvSpPr>
          <p:cNvPr id="26" name="Flowchart: Stored Data 20"/>
          <p:cNvSpPr>
            <a:spLocks noChangeArrowheads="1"/>
          </p:cNvSpPr>
          <p:nvPr>
            <p:custDataLst>
              <p:tags r:id="rId17"/>
            </p:custDataLst>
          </p:nvPr>
        </p:nvSpPr>
        <p:spPr bwMode="auto">
          <a:xfrm flipH="1">
            <a:off x="1814606" y="2103121"/>
            <a:ext cx="3474720" cy="457200"/>
          </a:xfrm>
          <a:prstGeom prst="rect">
            <a:avLst/>
          </a:prstGeom>
          <a:solidFill>
            <a:schemeClr val="accent1">
              <a:lumMod val="20000"/>
              <a:lumOff val="80000"/>
            </a:schemeClr>
          </a:solidFill>
          <a:ln w="6350">
            <a:noFill/>
            <a:miter lim="800000"/>
            <a:headEnd/>
            <a:tailEnd/>
          </a:ln>
          <a:effectLst/>
        </p:spPr>
        <p:txBody>
          <a:bodyPr anchor="ctr"/>
          <a:lstStyle/>
          <a:p>
            <a:pPr algn="l">
              <a:defRPr/>
            </a:pPr>
            <a:r>
              <a:rPr lang="en-US" sz="1200" dirty="0" smtClean="0">
                <a:solidFill>
                  <a:srgbClr val="FFFFFF">
                    <a:lumMod val="10000"/>
                  </a:srgbClr>
                </a:solidFill>
                <a:latin typeface="Arial" pitchFamily="34" charset="0"/>
                <a:cs typeface="Arial" pitchFamily="34" charset="0"/>
              </a:rPr>
              <a:t>The end-user and administrative interfaces are intuitive and offer streamlined workflow.</a:t>
            </a:r>
          </a:p>
        </p:txBody>
      </p:sp>
      <p:sp>
        <p:nvSpPr>
          <p:cNvPr id="78" name="Rectangle 77"/>
          <p:cNvSpPr>
            <a:spLocks noChangeArrowheads="1"/>
          </p:cNvSpPr>
          <p:nvPr>
            <p:custDataLst>
              <p:tags r:id="rId18"/>
            </p:custDataLst>
          </p:nvPr>
        </p:nvSpPr>
        <p:spPr bwMode="auto">
          <a:xfrm flipH="1">
            <a:off x="305846" y="2103121"/>
            <a:ext cx="1463040" cy="457200"/>
          </a:xfrm>
          <a:prstGeom prst="rect">
            <a:avLst/>
          </a:prstGeom>
          <a:solidFill>
            <a:schemeClr val="accent1">
              <a:lumMod val="20000"/>
              <a:lumOff val="80000"/>
            </a:schemeClr>
          </a:solidFill>
          <a:ln w="25400">
            <a:noFill/>
            <a:miter lim="800000"/>
            <a:headEnd/>
            <a:tailEnd/>
          </a:ln>
          <a:effectLst/>
        </p:spPr>
        <p:txBody>
          <a:bodyPr anchor="ctr"/>
          <a:lstStyle/>
          <a:p>
            <a:pPr algn="r">
              <a:defRPr/>
            </a:pPr>
            <a:r>
              <a:rPr lang="en-US" sz="1400" dirty="0" smtClean="0">
                <a:solidFill>
                  <a:srgbClr val="FFFFFF">
                    <a:lumMod val="10000"/>
                  </a:srgbClr>
                </a:solidFill>
                <a:latin typeface="Arial" pitchFamily="34" charset="0"/>
                <a:cs typeface="Arial" pitchFamily="34" charset="0"/>
              </a:rPr>
              <a:t>Usability</a:t>
            </a:r>
            <a:endParaRPr lang="en-US" sz="1400" dirty="0">
              <a:solidFill>
                <a:srgbClr val="FFFFFF">
                  <a:lumMod val="10000"/>
                </a:srgbClr>
              </a:solidFill>
              <a:latin typeface="Arial" pitchFamily="34" charset="0"/>
              <a:cs typeface="Arial" pitchFamily="34" charset="0"/>
            </a:endParaRPr>
          </a:p>
        </p:txBody>
      </p:sp>
      <p:sp>
        <p:nvSpPr>
          <p:cNvPr id="24" name="Flowchart: Stored Data 19"/>
          <p:cNvSpPr>
            <a:spLocks noChangeArrowheads="1"/>
          </p:cNvSpPr>
          <p:nvPr>
            <p:custDataLst>
              <p:tags r:id="rId19"/>
            </p:custDataLst>
          </p:nvPr>
        </p:nvSpPr>
        <p:spPr bwMode="auto">
          <a:xfrm flipH="1">
            <a:off x="1814606" y="1599566"/>
            <a:ext cx="3474720" cy="457200"/>
          </a:xfrm>
          <a:prstGeom prst="rect">
            <a:avLst/>
          </a:prstGeom>
          <a:solidFill>
            <a:schemeClr val="accent1">
              <a:lumMod val="40000"/>
              <a:lumOff val="60000"/>
            </a:schemeClr>
          </a:solidFill>
          <a:ln w="6350">
            <a:noFill/>
            <a:miter lim="800000"/>
            <a:headEnd/>
            <a:tailEnd/>
          </a:ln>
        </p:spPr>
        <p:txBody>
          <a:bodyPr anchor="ctr"/>
          <a:lstStyle/>
          <a:p>
            <a:pPr algn="l"/>
            <a:r>
              <a:rPr lang="en-US" sz="1200" dirty="0" smtClean="0">
                <a:solidFill>
                  <a:srgbClr val="FFFFFF">
                    <a:lumMod val="10000"/>
                  </a:srgbClr>
                </a:solidFill>
                <a:latin typeface="Arial" pitchFamily="34" charset="0"/>
                <a:cs typeface="Arial" pitchFamily="34" charset="0"/>
              </a:rPr>
              <a:t>The solution provides basic and advanced feature/functionality.</a:t>
            </a:r>
          </a:p>
        </p:txBody>
      </p:sp>
      <p:sp>
        <p:nvSpPr>
          <p:cNvPr id="79" name="Rectangle 78"/>
          <p:cNvSpPr>
            <a:spLocks noChangeArrowheads="1"/>
          </p:cNvSpPr>
          <p:nvPr>
            <p:custDataLst>
              <p:tags r:id="rId20"/>
            </p:custDataLst>
          </p:nvPr>
        </p:nvSpPr>
        <p:spPr bwMode="auto">
          <a:xfrm flipH="1">
            <a:off x="305846" y="1600201"/>
            <a:ext cx="1463040" cy="457200"/>
          </a:xfrm>
          <a:prstGeom prst="rect">
            <a:avLst/>
          </a:prstGeom>
          <a:solidFill>
            <a:schemeClr val="accent1">
              <a:lumMod val="40000"/>
              <a:lumOff val="60000"/>
            </a:schemeClr>
          </a:solidFill>
          <a:ln w="25400">
            <a:noFill/>
            <a:miter lim="800000"/>
            <a:headEnd/>
            <a:tailEnd/>
          </a:ln>
          <a:effectLst/>
        </p:spPr>
        <p:txBody>
          <a:bodyPr anchor="ctr"/>
          <a:lstStyle/>
          <a:p>
            <a:pPr algn="r">
              <a:defRPr/>
            </a:pPr>
            <a:r>
              <a:rPr lang="en-US" sz="1400" dirty="0" smtClean="0">
                <a:solidFill>
                  <a:srgbClr val="FFFFFF">
                    <a:lumMod val="10000"/>
                  </a:srgbClr>
                </a:solidFill>
                <a:latin typeface="Arial" pitchFamily="34" charset="0"/>
                <a:cs typeface="Arial" pitchFamily="34" charset="0"/>
              </a:rPr>
              <a:t>Features</a:t>
            </a:r>
            <a:endParaRPr lang="en-US" sz="1400" dirty="0">
              <a:solidFill>
                <a:srgbClr val="FFFFFF">
                  <a:lumMod val="10000"/>
                </a:srgbClr>
              </a:solidFill>
              <a:latin typeface="Arial" pitchFamily="34" charset="0"/>
              <a:cs typeface="Arial" pitchFamily="34" charset="0"/>
            </a:endParaRPr>
          </a:p>
        </p:txBody>
      </p:sp>
      <p:graphicFrame>
        <p:nvGraphicFramePr>
          <p:cNvPr id="54" name="Chart 53"/>
          <p:cNvGraphicFramePr/>
          <p:nvPr>
            <p:extLst>
              <p:ext uri="{D42A27DB-BD31-4B8C-83A1-F6EECF244321}">
                <p14:modId xmlns:p14="http://schemas.microsoft.com/office/powerpoint/2010/main" val="50538033"/>
              </p:ext>
            </p:extLst>
          </p:nvPr>
        </p:nvGraphicFramePr>
        <p:xfrm>
          <a:off x="5943600" y="4668555"/>
          <a:ext cx="2423160" cy="1824319"/>
        </p:xfrm>
        <a:graphic>
          <a:graphicData uri="http://schemas.openxmlformats.org/drawingml/2006/chart">
            <c:chart xmlns:c="http://schemas.openxmlformats.org/drawingml/2006/chart" xmlns:r="http://schemas.openxmlformats.org/officeDocument/2006/relationships" r:id="rId29"/>
          </a:graphicData>
        </a:graphic>
      </p:graphicFrame>
      <p:sp>
        <p:nvSpPr>
          <p:cNvPr id="65" name="TextBox 64"/>
          <p:cNvSpPr txBox="1"/>
          <p:nvPr/>
        </p:nvSpPr>
        <p:spPr>
          <a:xfrm>
            <a:off x="5577840" y="1554480"/>
            <a:ext cx="1005840" cy="276999"/>
          </a:xfrm>
          <a:prstGeom prst="rect">
            <a:avLst/>
          </a:prstGeom>
          <a:noFill/>
        </p:spPr>
        <p:txBody>
          <a:bodyPr wrap="square" rtlCol="0">
            <a:spAutoFit/>
          </a:bodyPr>
          <a:lstStyle/>
          <a:p>
            <a:pPr algn="r"/>
            <a:r>
              <a:rPr lang="en-US" sz="1200" dirty="0" smtClean="0">
                <a:solidFill>
                  <a:srgbClr val="333333"/>
                </a:solidFill>
              </a:rPr>
              <a:t>Features</a:t>
            </a:r>
            <a:endParaRPr lang="en-US" sz="1200" dirty="0">
              <a:solidFill>
                <a:srgbClr val="333333"/>
              </a:solidFill>
            </a:endParaRPr>
          </a:p>
        </p:txBody>
      </p:sp>
      <p:sp>
        <p:nvSpPr>
          <p:cNvPr id="66" name="TextBox 65"/>
          <p:cNvSpPr txBox="1"/>
          <p:nvPr/>
        </p:nvSpPr>
        <p:spPr>
          <a:xfrm>
            <a:off x="7727415" y="1554480"/>
            <a:ext cx="1005840" cy="276999"/>
          </a:xfrm>
          <a:prstGeom prst="rect">
            <a:avLst/>
          </a:prstGeom>
          <a:noFill/>
        </p:spPr>
        <p:txBody>
          <a:bodyPr wrap="square" rtlCol="0">
            <a:spAutoFit/>
          </a:bodyPr>
          <a:lstStyle/>
          <a:p>
            <a:pPr algn="l"/>
            <a:r>
              <a:rPr lang="en-US" sz="1200" dirty="0" smtClean="0">
                <a:solidFill>
                  <a:srgbClr val="333333"/>
                </a:solidFill>
              </a:rPr>
              <a:t>Usability</a:t>
            </a:r>
            <a:endParaRPr lang="en-US" sz="1200" dirty="0">
              <a:solidFill>
                <a:srgbClr val="333333"/>
              </a:solidFill>
            </a:endParaRPr>
          </a:p>
        </p:txBody>
      </p:sp>
      <p:sp>
        <p:nvSpPr>
          <p:cNvPr id="67" name="TextBox 66"/>
          <p:cNvSpPr txBox="1"/>
          <p:nvPr/>
        </p:nvSpPr>
        <p:spPr>
          <a:xfrm>
            <a:off x="5577840" y="2786876"/>
            <a:ext cx="1005105" cy="276999"/>
          </a:xfrm>
          <a:prstGeom prst="rect">
            <a:avLst/>
          </a:prstGeom>
          <a:noFill/>
        </p:spPr>
        <p:txBody>
          <a:bodyPr wrap="square" rtlCol="0">
            <a:spAutoFit/>
          </a:bodyPr>
          <a:lstStyle/>
          <a:p>
            <a:pPr algn="r"/>
            <a:r>
              <a:rPr lang="en-US" sz="1200" dirty="0" smtClean="0">
                <a:solidFill>
                  <a:srgbClr val="333333"/>
                </a:solidFill>
              </a:rPr>
              <a:t>Architecture</a:t>
            </a:r>
          </a:p>
        </p:txBody>
      </p:sp>
      <p:sp>
        <p:nvSpPr>
          <p:cNvPr id="68" name="TextBox 67"/>
          <p:cNvSpPr txBox="1"/>
          <p:nvPr/>
        </p:nvSpPr>
        <p:spPr>
          <a:xfrm>
            <a:off x="7795241" y="2577239"/>
            <a:ext cx="1005840" cy="276999"/>
          </a:xfrm>
          <a:prstGeom prst="rect">
            <a:avLst/>
          </a:prstGeom>
          <a:noFill/>
        </p:spPr>
        <p:txBody>
          <a:bodyPr wrap="square" rtlCol="0">
            <a:spAutoFit/>
          </a:bodyPr>
          <a:lstStyle/>
          <a:p>
            <a:pPr algn="l"/>
            <a:r>
              <a:rPr lang="en-US" sz="1200" dirty="0" smtClean="0">
                <a:solidFill>
                  <a:srgbClr val="333333"/>
                </a:solidFill>
              </a:rPr>
              <a:t>Affordability</a:t>
            </a:r>
            <a:endParaRPr lang="en-US" sz="1200" dirty="0">
              <a:solidFill>
                <a:srgbClr val="333333"/>
              </a:solidFill>
            </a:endParaRPr>
          </a:p>
        </p:txBody>
      </p:sp>
      <p:sp>
        <p:nvSpPr>
          <p:cNvPr id="69" name="TextBox 68"/>
          <p:cNvSpPr txBox="1"/>
          <p:nvPr/>
        </p:nvSpPr>
        <p:spPr>
          <a:xfrm>
            <a:off x="6629718" y="3063875"/>
            <a:ext cx="1005840" cy="276999"/>
          </a:xfrm>
          <a:prstGeom prst="rect">
            <a:avLst/>
          </a:prstGeom>
          <a:noFill/>
        </p:spPr>
        <p:txBody>
          <a:bodyPr wrap="square" rtlCol="0" anchor="ctr">
            <a:spAutoFit/>
          </a:bodyPr>
          <a:lstStyle/>
          <a:p>
            <a:r>
              <a:rPr lang="en-US" sz="1200" b="1" dirty="0" smtClean="0">
                <a:solidFill>
                  <a:srgbClr val="333333"/>
                </a:solidFill>
              </a:rPr>
              <a:t>Product</a:t>
            </a:r>
            <a:endParaRPr lang="en-US" sz="1200" b="1" dirty="0">
              <a:solidFill>
                <a:srgbClr val="333333"/>
              </a:solidFill>
            </a:endParaRPr>
          </a:p>
        </p:txBody>
      </p:sp>
      <p:sp>
        <p:nvSpPr>
          <p:cNvPr id="70" name="TextBox 69"/>
          <p:cNvSpPr txBox="1"/>
          <p:nvPr/>
        </p:nvSpPr>
        <p:spPr>
          <a:xfrm>
            <a:off x="6629718" y="4526280"/>
            <a:ext cx="1005840" cy="274320"/>
          </a:xfrm>
          <a:prstGeom prst="rect">
            <a:avLst/>
          </a:prstGeom>
          <a:noFill/>
        </p:spPr>
        <p:txBody>
          <a:bodyPr wrap="square" rtlCol="0" anchor="ctr">
            <a:spAutoFit/>
          </a:bodyPr>
          <a:lstStyle/>
          <a:p>
            <a:r>
              <a:rPr lang="en-US" sz="1200" b="1" dirty="0" smtClean="0">
                <a:solidFill>
                  <a:srgbClr val="333333"/>
                </a:solidFill>
              </a:rPr>
              <a:t>Vendor</a:t>
            </a:r>
            <a:endParaRPr lang="en-US" sz="1200" b="1" dirty="0">
              <a:solidFill>
                <a:srgbClr val="333333"/>
              </a:solidFill>
            </a:endParaRPr>
          </a:p>
        </p:txBody>
      </p:sp>
      <p:sp>
        <p:nvSpPr>
          <p:cNvPr id="71" name="TextBox 70"/>
          <p:cNvSpPr txBox="1"/>
          <p:nvPr/>
        </p:nvSpPr>
        <p:spPr>
          <a:xfrm>
            <a:off x="5670539" y="4801235"/>
            <a:ext cx="1005840" cy="276999"/>
          </a:xfrm>
          <a:prstGeom prst="rect">
            <a:avLst/>
          </a:prstGeom>
          <a:noFill/>
        </p:spPr>
        <p:txBody>
          <a:bodyPr wrap="square" rtlCol="0">
            <a:spAutoFit/>
          </a:bodyPr>
          <a:lstStyle/>
          <a:p>
            <a:pPr algn="r"/>
            <a:r>
              <a:rPr lang="en-US" sz="1200" dirty="0" smtClean="0">
                <a:solidFill>
                  <a:srgbClr val="333333"/>
                </a:solidFill>
              </a:rPr>
              <a:t>Viability</a:t>
            </a:r>
            <a:endParaRPr lang="en-US" sz="1200" dirty="0">
              <a:solidFill>
                <a:srgbClr val="333333"/>
              </a:solidFill>
            </a:endParaRPr>
          </a:p>
        </p:txBody>
      </p:sp>
      <p:sp>
        <p:nvSpPr>
          <p:cNvPr id="72" name="TextBox 71"/>
          <p:cNvSpPr txBox="1"/>
          <p:nvPr/>
        </p:nvSpPr>
        <p:spPr>
          <a:xfrm>
            <a:off x="7725628" y="4801235"/>
            <a:ext cx="1005840" cy="276999"/>
          </a:xfrm>
          <a:prstGeom prst="rect">
            <a:avLst/>
          </a:prstGeom>
          <a:noFill/>
        </p:spPr>
        <p:txBody>
          <a:bodyPr wrap="square" rtlCol="0">
            <a:spAutoFit/>
          </a:bodyPr>
          <a:lstStyle/>
          <a:p>
            <a:pPr algn="l"/>
            <a:r>
              <a:rPr lang="en-US" sz="1200" dirty="0" smtClean="0">
                <a:solidFill>
                  <a:srgbClr val="333333"/>
                </a:solidFill>
              </a:rPr>
              <a:t>Strategy</a:t>
            </a:r>
            <a:endParaRPr lang="en-US" sz="1200" dirty="0">
              <a:solidFill>
                <a:srgbClr val="333333"/>
              </a:solidFill>
            </a:endParaRPr>
          </a:p>
        </p:txBody>
      </p:sp>
      <p:sp>
        <p:nvSpPr>
          <p:cNvPr id="73" name="TextBox 72"/>
          <p:cNvSpPr txBox="1"/>
          <p:nvPr/>
        </p:nvSpPr>
        <p:spPr>
          <a:xfrm>
            <a:off x="5476293" y="5905432"/>
            <a:ext cx="1005840" cy="276999"/>
          </a:xfrm>
          <a:prstGeom prst="rect">
            <a:avLst/>
          </a:prstGeom>
          <a:noFill/>
        </p:spPr>
        <p:txBody>
          <a:bodyPr wrap="square" rtlCol="0">
            <a:spAutoFit/>
          </a:bodyPr>
          <a:lstStyle/>
          <a:p>
            <a:pPr algn="r"/>
            <a:r>
              <a:rPr lang="en-US" sz="1200" dirty="0" smtClean="0">
                <a:solidFill>
                  <a:srgbClr val="333333"/>
                </a:solidFill>
              </a:rPr>
              <a:t>Channel</a:t>
            </a:r>
            <a:endParaRPr lang="en-US" sz="1200" dirty="0">
              <a:solidFill>
                <a:srgbClr val="333333"/>
              </a:solidFill>
            </a:endParaRPr>
          </a:p>
        </p:txBody>
      </p:sp>
      <p:sp>
        <p:nvSpPr>
          <p:cNvPr id="74" name="TextBox 73"/>
          <p:cNvSpPr txBox="1"/>
          <p:nvPr/>
        </p:nvSpPr>
        <p:spPr>
          <a:xfrm>
            <a:off x="7725628" y="6077764"/>
            <a:ext cx="1005840" cy="276999"/>
          </a:xfrm>
          <a:prstGeom prst="rect">
            <a:avLst/>
          </a:prstGeom>
          <a:noFill/>
        </p:spPr>
        <p:txBody>
          <a:bodyPr wrap="square" rtlCol="0">
            <a:spAutoFit/>
          </a:bodyPr>
          <a:lstStyle/>
          <a:p>
            <a:pPr algn="l"/>
            <a:r>
              <a:rPr lang="en-US" sz="1200" dirty="0" smtClean="0">
                <a:solidFill>
                  <a:srgbClr val="333333"/>
                </a:solidFill>
              </a:rPr>
              <a:t>Reach</a:t>
            </a:r>
          </a:p>
        </p:txBody>
      </p:sp>
      <p:sp>
        <p:nvSpPr>
          <p:cNvPr id="75" name="Flowchart: Stored Data 19"/>
          <p:cNvSpPr>
            <a:spLocks noChangeArrowheads="1"/>
          </p:cNvSpPr>
          <p:nvPr>
            <p:custDataLst>
              <p:tags r:id="rId21"/>
            </p:custDataLst>
          </p:nvPr>
        </p:nvSpPr>
        <p:spPr bwMode="auto">
          <a:xfrm flipH="1">
            <a:off x="306479" y="1188404"/>
            <a:ext cx="4983480" cy="366076"/>
          </a:xfrm>
          <a:prstGeom prst="rect">
            <a:avLst/>
          </a:prstGeom>
          <a:solidFill>
            <a:schemeClr val="accent1"/>
          </a:solidFill>
          <a:ln w="6350">
            <a:noFill/>
            <a:miter lim="800000"/>
            <a:headEnd/>
            <a:tailEnd/>
          </a:ln>
        </p:spPr>
        <p:txBody>
          <a:bodyPr anchor="ctr"/>
          <a:lstStyle/>
          <a:p>
            <a:pPr>
              <a:defRPr/>
            </a:pPr>
            <a:r>
              <a:rPr lang="en-US" sz="1400" b="1" dirty="0" smtClean="0">
                <a:solidFill>
                  <a:srgbClr val="FFFFFF"/>
                </a:solidFill>
                <a:latin typeface="Arial" pitchFamily="34" charset="0"/>
                <a:cs typeface="Arial" pitchFamily="34" charset="0"/>
              </a:rPr>
              <a:t>Product Evaluation Criteria</a:t>
            </a:r>
            <a:endParaRPr lang="en-US" sz="1400" b="1" dirty="0">
              <a:solidFill>
                <a:srgbClr val="FFFFFF"/>
              </a:solidFill>
              <a:latin typeface="Arial" pitchFamily="34" charset="0"/>
              <a:cs typeface="Arial" pitchFamily="34" charset="0"/>
            </a:endParaRPr>
          </a:p>
        </p:txBody>
      </p:sp>
      <p:sp>
        <p:nvSpPr>
          <p:cNvPr id="77" name="Flowchart: Stored Data 19"/>
          <p:cNvSpPr>
            <a:spLocks noChangeArrowheads="1"/>
          </p:cNvSpPr>
          <p:nvPr>
            <p:custDataLst>
              <p:tags r:id="rId22"/>
            </p:custDataLst>
          </p:nvPr>
        </p:nvSpPr>
        <p:spPr bwMode="auto">
          <a:xfrm flipH="1">
            <a:off x="305845" y="3656966"/>
            <a:ext cx="4983480" cy="366076"/>
          </a:xfrm>
          <a:prstGeom prst="rect">
            <a:avLst/>
          </a:prstGeom>
          <a:solidFill>
            <a:schemeClr val="accent2">
              <a:lumMod val="75000"/>
            </a:schemeClr>
          </a:solidFill>
          <a:ln w="6350">
            <a:noFill/>
            <a:miter lim="800000"/>
            <a:headEnd/>
            <a:tailEnd/>
          </a:ln>
        </p:spPr>
        <p:txBody>
          <a:bodyPr anchor="ctr"/>
          <a:lstStyle/>
          <a:p>
            <a:pPr>
              <a:defRPr/>
            </a:pPr>
            <a:r>
              <a:rPr lang="en-US" sz="1400" b="1" dirty="0" smtClean="0">
                <a:solidFill>
                  <a:srgbClr val="FFFFFF"/>
                </a:solidFill>
                <a:latin typeface="Arial" pitchFamily="34" charset="0"/>
                <a:cs typeface="Arial" pitchFamily="34" charset="0"/>
              </a:rPr>
              <a:t>Vendor Evaluation Criteria</a:t>
            </a:r>
            <a:endParaRPr lang="en-US" sz="1400" b="1" dirty="0">
              <a:solidFill>
                <a:srgbClr val="FFFFFF"/>
              </a:solidFill>
              <a:latin typeface="Arial" pitchFamily="34" charset="0"/>
              <a:cs typeface="Arial" pitchFamily="34" charset="0"/>
            </a:endParaRPr>
          </a:p>
        </p:txBody>
      </p:sp>
      <p:grpSp>
        <p:nvGrpSpPr>
          <p:cNvPr id="40" name="Group 39"/>
          <p:cNvGrpSpPr/>
          <p:nvPr/>
        </p:nvGrpSpPr>
        <p:grpSpPr>
          <a:xfrm>
            <a:off x="0" y="6422955"/>
            <a:ext cx="9144000" cy="437555"/>
            <a:chOff x="0" y="6422955"/>
            <a:chExt cx="9144000" cy="437555"/>
          </a:xfrm>
        </p:grpSpPr>
        <p:pic>
          <p:nvPicPr>
            <p:cNvPr id="44" name="Picture 3">
              <a:hlinkClick r:id="rId30"/>
            </p:cNvPr>
            <p:cNvPicPr>
              <a:picLocks noChangeAspect="1" noChangeArrowheads="1"/>
            </p:cNvPicPr>
            <p:nvPr/>
          </p:nvPicPr>
          <p:blipFill>
            <a:blip r:embed="rId31" cstate="print"/>
            <a:srcRect/>
            <a:stretch>
              <a:fillRect/>
            </a:stretch>
          </p:blipFill>
          <p:spPr bwMode="auto">
            <a:xfrm>
              <a:off x="0" y="6422955"/>
              <a:ext cx="9144000" cy="437555"/>
            </a:xfrm>
            <a:prstGeom prst="rect">
              <a:avLst/>
            </a:prstGeom>
            <a:noFill/>
            <a:ln w="9525">
              <a:noFill/>
              <a:miter lim="800000"/>
              <a:headEnd/>
              <a:tailEnd/>
            </a:ln>
          </p:spPr>
        </p:pic>
        <p:pic>
          <p:nvPicPr>
            <p:cNvPr id="47" name="Picture 46" descr="itrg-logo.png"/>
            <p:cNvPicPr>
              <a:picLocks noChangeAspect="1"/>
            </p:cNvPicPr>
            <p:nvPr/>
          </p:nvPicPr>
          <p:blipFill>
            <a:blip r:embed="rId32"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4066303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Table Stakes 5">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dirty="0" smtClean="0"/>
              <a:t>Table Stakes represent the minimum standard; without these, a product doesn’t even get reviewed</a:t>
            </a:r>
            <a:endParaRPr lang="en-US" dirty="0"/>
          </a:p>
        </p:txBody>
      </p:sp>
      <p:grpSp>
        <p:nvGrpSpPr>
          <p:cNvPr id="3" name="Group 136"/>
          <p:cNvGrpSpPr/>
          <p:nvPr/>
        </p:nvGrpSpPr>
        <p:grpSpPr>
          <a:xfrm>
            <a:off x="371507" y="5409219"/>
            <a:ext cx="8386727" cy="838202"/>
            <a:chOff x="433099" y="3598910"/>
            <a:chExt cx="8386727" cy="838202"/>
          </a:xfrm>
        </p:grpSpPr>
        <p:sp>
          <p:nvSpPr>
            <p:cNvPr id="97" name="Rounded Rectangle 96"/>
            <p:cNvSpPr/>
            <p:nvPr/>
          </p:nvSpPr>
          <p:spPr>
            <a:xfrm>
              <a:off x="433099" y="3598911"/>
              <a:ext cx="8386727"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28000" algn="l"/>
              <a:r>
                <a:rPr lang="en-US" sz="1200" dirty="0" smtClean="0">
                  <a:solidFill>
                    <a:srgbClr val="333333"/>
                  </a:solidFill>
                </a:rPr>
                <a:t>If Table Stakes are all you need from your </a:t>
              </a:r>
              <a:r>
                <a:rPr lang="en-US" sz="1200" dirty="0" smtClean="0">
                  <a:solidFill>
                    <a:schemeClr val="tx1"/>
                  </a:solidFill>
                </a:rPr>
                <a:t>unified communication </a:t>
              </a:r>
              <a:r>
                <a:rPr lang="en-US" sz="1200" dirty="0" smtClean="0">
                  <a:solidFill>
                    <a:srgbClr val="333333"/>
                  </a:solidFill>
                </a:rPr>
                <a:t>solution, the only true differentiator for the organization is price. Otherwise, dig deeper to find the best price to value for your needs.</a:t>
              </a:r>
            </a:p>
          </p:txBody>
        </p:sp>
        <p:pic>
          <p:nvPicPr>
            <p:cNvPr id="98" name="Picture 97"/>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433100" y="3598910"/>
              <a:ext cx="791235" cy="838201"/>
            </a:xfrm>
            <a:prstGeom prst="rect">
              <a:avLst/>
            </a:prstGeom>
          </p:spPr>
        </p:pic>
      </p:grpSp>
      <p:sp>
        <p:nvSpPr>
          <p:cNvPr id="95" name="Rectangle 94"/>
          <p:cNvSpPr/>
          <p:nvPr/>
        </p:nvSpPr>
        <p:spPr>
          <a:xfrm>
            <a:off x="5486400" y="1537514"/>
            <a:ext cx="3336925" cy="1754326"/>
          </a:xfrm>
          <a:prstGeom prst="rect">
            <a:avLst/>
          </a:prstGeom>
        </p:spPr>
        <p:txBody>
          <a:bodyPr wrap="square">
            <a:spAutoFit/>
          </a:bodyPr>
          <a:lstStyle/>
          <a:p>
            <a:pPr algn="l"/>
            <a:r>
              <a:rPr lang="en-US" sz="1200" dirty="0" smtClean="0">
                <a:solidFill>
                  <a:srgbClr val="333333"/>
                </a:solidFill>
              </a:rPr>
              <a:t>The products assessed in this Vendor Landscape</a:t>
            </a:r>
            <a:r>
              <a:rPr lang="en-US" sz="1200" baseline="30000" dirty="0" smtClean="0">
                <a:solidFill>
                  <a:srgbClr val="333333"/>
                </a:solidFill>
              </a:rPr>
              <a:t>TM</a:t>
            </a:r>
            <a:r>
              <a:rPr lang="en-US" sz="1200" dirty="0" smtClean="0">
                <a:solidFill>
                  <a:srgbClr val="333333"/>
                </a:solidFill>
              </a:rPr>
              <a:t> meet, at the very least, the requirements outlined as Table Stakes. </a:t>
            </a:r>
          </a:p>
          <a:p>
            <a:pPr algn="l"/>
            <a:endParaRPr lang="en-US" sz="1200" dirty="0" smtClean="0">
              <a:solidFill>
                <a:srgbClr val="333333"/>
              </a:solidFill>
            </a:endParaRPr>
          </a:p>
          <a:p>
            <a:pPr algn="l"/>
            <a:r>
              <a:rPr lang="en-US" sz="1200" dirty="0" smtClean="0">
                <a:solidFill>
                  <a:srgbClr val="333333"/>
                </a:solidFill>
              </a:rPr>
              <a:t>Many of the vendors go above and beyond the outlined Table Stakes, some even do so in multiple categories. This section aims to highlight the products’ capabilities </a:t>
            </a:r>
            <a:r>
              <a:rPr lang="en-US" sz="1200" b="1" dirty="0" smtClean="0">
                <a:solidFill>
                  <a:srgbClr val="333333"/>
                </a:solidFill>
              </a:rPr>
              <a:t>in excess </a:t>
            </a:r>
            <a:r>
              <a:rPr lang="en-US" sz="1200" dirty="0" smtClean="0">
                <a:solidFill>
                  <a:srgbClr val="333333"/>
                </a:solidFill>
              </a:rPr>
              <a:t>of the criteria listed here. </a:t>
            </a:r>
            <a:endParaRPr lang="en-US" sz="1200" dirty="0">
              <a:solidFill>
                <a:srgbClr val="333333"/>
              </a:solidFill>
            </a:endParaRPr>
          </a:p>
        </p:txBody>
      </p:sp>
      <p:sp>
        <p:nvSpPr>
          <p:cNvPr id="106" name="Rounded Rectangle 105"/>
          <p:cNvSpPr/>
          <p:nvPr/>
        </p:nvSpPr>
        <p:spPr>
          <a:xfrm>
            <a:off x="320675" y="1188720"/>
            <a:ext cx="4971405" cy="365760"/>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b="1" i="1" dirty="0" smtClean="0">
                <a:solidFill>
                  <a:srgbClr val="333333"/>
                </a:solidFill>
              </a:rPr>
              <a:t>The Table Stakes</a:t>
            </a:r>
            <a:endParaRPr lang="en-CA" b="1" i="1" dirty="0">
              <a:solidFill>
                <a:srgbClr val="333333"/>
              </a:solidFill>
            </a:endParaRPr>
          </a:p>
        </p:txBody>
      </p:sp>
      <p:sp>
        <p:nvSpPr>
          <p:cNvPr id="107" name="Rounded Rectangle 106"/>
          <p:cNvSpPr/>
          <p:nvPr/>
        </p:nvSpPr>
        <p:spPr>
          <a:xfrm>
            <a:off x="5486400" y="1188720"/>
            <a:ext cx="3336925"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b="1" i="1" dirty="0" smtClean="0">
                <a:solidFill>
                  <a:srgbClr val="333333"/>
                </a:solidFill>
              </a:rPr>
              <a:t>What Does This Mean?</a:t>
            </a:r>
            <a:endParaRPr lang="en-CA" b="1" i="1" dirty="0">
              <a:solidFill>
                <a:srgbClr val="333333"/>
              </a:solidFill>
            </a:endParaRPr>
          </a:p>
        </p:txBody>
      </p:sp>
      <p:sp>
        <p:nvSpPr>
          <p:cNvPr id="10" name="Flowchart: Stored Data 21"/>
          <p:cNvSpPr>
            <a:spLocks noChangeArrowheads="1"/>
          </p:cNvSpPr>
          <p:nvPr>
            <p:custDataLst>
              <p:tags r:id="rId1"/>
            </p:custDataLst>
          </p:nvPr>
        </p:nvSpPr>
        <p:spPr bwMode="auto">
          <a:xfrm flipH="1">
            <a:off x="1828167" y="3108960"/>
            <a:ext cx="3474720" cy="502920"/>
          </a:xfrm>
          <a:prstGeom prst="rect">
            <a:avLst/>
          </a:prstGeom>
          <a:solidFill>
            <a:schemeClr val="bg2">
              <a:lumMod val="85000"/>
            </a:schemeClr>
          </a:solidFill>
          <a:ln w="6350">
            <a:noFill/>
            <a:miter lim="800000"/>
            <a:headEnd/>
            <a:tailEnd/>
          </a:ln>
          <a:effectLst/>
        </p:spPr>
        <p:txBody>
          <a:bodyPr anchor="ctr"/>
          <a:lstStyle/>
          <a:p>
            <a:pPr algn="l"/>
            <a:r>
              <a:rPr lang="en-US" sz="1200" dirty="0">
                <a:latin typeface="Arial" pitchFamily="34" charset="0"/>
                <a:cs typeface="Arial" pitchFamily="34" charset="0"/>
              </a:rPr>
              <a:t>Native integrations with other UC solutions, such as Microsoft </a:t>
            </a:r>
            <a:r>
              <a:rPr lang="en-US" sz="1200" dirty="0" smtClean="0">
                <a:latin typeface="Arial" pitchFamily="34" charset="0"/>
                <a:cs typeface="Arial" pitchFamily="34" charset="0"/>
              </a:rPr>
              <a:t>S4B </a:t>
            </a:r>
            <a:r>
              <a:rPr lang="en-US" sz="1200" dirty="0">
                <a:latin typeface="Arial" pitchFamily="34" charset="0"/>
                <a:cs typeface="Arial" pitchFamily="34" charset="0"/>
              </a:rPr>
              <a:t>and IBM Sametime.</a:t>
            </a:r>
          </a:p>
        </p:txBody>
      </p:sp>
      <p:sp>
        <p:nvSpPr>
          <p:cNvPr id="11" name="Rectangle 10"/>
          <p:cNvSpPr>
            <a:spLocks noChangeArrowheads="1"/>
          </p:cNvSpPr>
          <p:nvPr>
            <p:custDataLst>
              <p:tags r:id="rId2"/>
            </p:custDataLst>
          </p:nvPr>
        </p:nvSpPr>
        <p:spPr bwMode="auto">
          <a:xfrm flipH="1">
            <a:off x="319407" y="3108960"/>
            <a:ext cx="1463040" cy="502920"/>
          </a:xfrm>
          <a:prstGeom prst="rect">
            <a:avLst/>
          </a:prstGeom>
          <a:solidFill>
            <a:schemeClr val="bg2">
              <a:lumMod val="85000"/>
            </a:schemeClr>
          </a:solidFill>
          <a:ln w="25400">
            <a:noFill/>
            <a:miter lim="800000"/>
            <a:headEnd/>
            <a:tailEnd/>
          </a:ln>
          <a:effectLst/>
        </p:spPr>
        <p:txBody>
          <a:bodyPr anchor="ctr"/>
          <a:lstStyle/>
          <a:p>
            <a:pPr algn="r">
              <a:defRPr/>
            </a:pPr>
            <a:r>
              <a:rPr lang="en-US" sz="1200" dirty="0">
                <a:latin typeface="Arial" pitchFamily="34" charset="0"/>
                <a:cs typeface="Arial" pitchFamily="34" charset="0"/>
              </a:rPr>
              <a:t>Integration </a:t>
            </a:r>
            <a:r>
              <a:rPr lang="en-US" sz="1200" dirty="0" smtClean="0">
                <a:latin typeface="Arial" pitchFamily="34" charset="0"/>
                <a:cs typeface="Arial" pitchFamily="34" charset="0"/>
              </a:rPr>
              <a:t>With Other </a:t>
            </a:r>
            <a:r>
              <a:rPr lang="en-US" sz="1200" dirty="0">
                <a:latin typeface="Arial" pitchFamily="34" charset="0"/>
                <a:cs typeface="Arial" pitchFamily="34" charset="0"/>
              </a:rPr>
              <a:t>UC Solutions</a:t>
            </a:r>
          </a:p>
        </p:txBody>
      </p:sp>
      <p:sp>
        <p:nvSpPr>
          <p:cNvPr id="12" name="Flowchart: Stored Data 21"/>
          <p:cNvSpPr>
            <a:spLocks noChangeArrowheads="1"/>
          </p:cNvSpPr>
          <p:nvPr>
            <p:custDataLst>
              <p:tags r:id="rId3"/>
            </p:custDataLst>
          </p:nvPr>
        </p:nvSpPr>
        <p:spPr bwMode="auto">
          <a:xfrm flipH="1">
            <a:off x="1828167" y="3657600"/>
            <a:ext cx="3474720" cy="502920"/>
          </a:xfrm>
          <a:prstGeom prst="rect">
            <a:avLst/>
          </a:prstGeom>
          <a:solidFill>
            <a:schemeClr val="bg2">
              <a:lumMod val="95000"/>
            </a:schemeClr>
          </a:solidFill>
          <a:ln w="6350">
            <a:noFill/>
            <a:miter lim="800000"/>
            <a:headEnd/>
            <a:tailEnd/>
          </a:ln>
          <a:effectLst/>
        </p:spPr>
        <p:txBody>
          <a:bodyPr anchor="ctr"/>
          <a:lstStyle/>
          <a:p>
            <a:pPr algn="l"/>
            <a:r>
              <a:rPr lang="en-US" sz="1200" dirty="0">
                <a:latin typeface="Arial" pitchFamily="34" charset="0"/>
                <a:cs typeface="Arial" pitchFamily="34" charset="0"/>
              </a:rPr>
              <a:t>Ability to handle IP faxes and support delivery of fax, voicemail, and email to a single client</a:t>
            </a:r>
            <a:r>
              <a:rPr lang="en-US" sz="1200" dirty="0" smtClean="0">
                <a:latin typeface="Arial" pitchFamily="34" charset="0"/>
                <a:cs typeface="Arial" pitchFamily="34" charset="0"/>
              </a:rPr>
              <a:t>.</a:t>
            </a:r>
            <a:endParaRPr lang="en-US" sz="1200" dirty="0">
              <a:latin typeface="Arial" pitchFamily="34" charset="0"/>
              <a:cs typeface="Arial" pitchFamily="34" charset="0"/>
            </a:endParaRPr>
          </a:p>
        </p:txBody>
      </p:sp>
      <p:sp>
        <p:nvSpPr>
          <p:cNvPr id="13" name="Rectangle 12"/>
          <p:cNvSpPr>
            <a:spLocks noChangeArrowheads="1"/>
          </p:cNvSpPr>
          <p:nvPr>
            <p:custDataLst>
              <p:tags r:id="rId4"/>
            </p:custDataLst>
          </p:nvPr>
        </p:nvSpPr>
        <p:spPr bwMode="auto">
          <a:xfrm flipH="1">
            <a:off x="319407" y="3657600"/>
            <a:ext cx="1463040" cy="502920"/>
          </a:xfrm>
          <a:prstGeom prst="rect">
            <a:avLst/>
          </a:prstGeom>
          <a:solidFill>
            <a:schemeClr val="bg2">
              <a:lumMod val="95000"/>
            </a:schemeClr>
          </a:solidFill>
          <a:ln w="25400">
            <a:noFill/>
            <a:miter lim="800000"/>
            <a:headEnd/>
            <a:tailEnd/>
          </a:ln>
          <a:effectLst/>
        </p:spPr>
        <p:txBody>
          <a:bodyPr anchor="ctr"/>
          <a:lstStyle/>
          <a:p>
            <a:pPr algn="r">
              <a:defRPr/>
            </a:pPr>
            <a:r>
              <a:rPr lang="en-US" sz="1200" dirty="0">
                <a:latin typeface="Arial" pitchFamily="34" charset="0"/>
                <a:cs typeface="Arial" pitchFamily="34" charset="0"/>
              </a:rPr>
              <a:t>IP Fax </a:t>
            </a:r>
            <a:r>
              <a:rPr lang="en-US" sz="1200" dirty="0" smtClean="0">
                <a:latin typeface="Arial" pitchFamily="34" charset="0"/>
                <a:cs typeface="Arial" pitchFamily="34" charset="0"/>
              </a:rPr>
              <a:t>and </a:t>
            </a:r>
            <a:r>
              <a:rPr lang="en-US" sz="1200" dirty="0">
                <a:latin typeface="Arial" pitchFamily="34" charset="0"/>
                <a:cs typeface="Arial" pitchFamily="34" charset="0"/>
              </a:rPr>
              <a:t>Unified Messaging</a:t>
            </a:r>
          </a:p>
        </p:txBody>
      </p:sp>
      <p:sp>
        <p:nvSpPr>
          <p:cNvPr id="14" name="Flowchart: Stored Data 20"/>
          <p:cNvSpPr>
            <a:spLocks noChangeArrowheads="1"/>
          </p:cNvSpPr>
          <p:nvPr>
            <p:custDataLst>
              <p:tags r:id="rId5"/>
            </p:custDataLst>
          </p:nvPr>
        </p:nvSpPr>
        <p:spPr bwMode="auto">
          <a:xfrm flipH="1">
            <a:off x="1828167" y="2560320"/>
            <a:ext cx="3474720" cy="502920"/>
          </a:xfrm>
          <a:prstGeom prst="rect">
            <a:avLst/>
          </a:prstGeom>
          <a:solidFill>
            <a:schemeClr val="bg2">
              <a:lumMod val="95000"/>
            </a:schemeClr>
          </a:solidFill>
          <a:ln w="6350">
            <a:noFill/>
            <a:miter lim="800000"/>
            <a:headEnd/>
            <a:tailEnd/>
          </a:ln>
          <a:effectLst/>
        </p:spPr>
        <p:txBody>
          <a:bodyPr anchor="ctr"/>
          <a:lstStyle/>
          <a:p>
            <a:pPr algn="l"/>
            <a:r>
              <a:rPr lang="en-US" sz="1200" dirty="0">
                <a:latin typeface="Arial" pitchFamily="34" charset="0"/>
                <a:cs typeface="Arial" pitchFamily="34" charset="0"/>
              </a:rPr>
              <a:t>Integration with common collaboration platforms, such as Microsoft SharePoint and IBM Quickr.</a:t>
            </a:r>
            <a:endParaRPr lang="en-US" sz="1200" dirty="0">
              <a:solidFill>
                <a:srgbClr val="FF0000"/>
              </a:solidFill>
              <a:latin typeface="Arial" pitchFamily="34" charset="0"/>
              <a:cs typeface="Arial" pitchFamily="34" charset="0"/>
            </a:endParaRPr>
          </a:p>
        </p:txBody>
      </p:sp>
      <p:sp>
        <p:nvSpPr>
          <p:cNvPr id="15" name="Rectangle 14"/>
          <p:cNvSpPr>
            <a:spLocks noChangeArrowheads="1"/>
          </p:cNvSpPr>
          <p:nvPr>
            <p:custDataLst>
              <p:tags r:id="rId6"/>
            </p:custDataLst>
          </p:nvPr>
        </p:nvSpPr>
        <p:spPr bwMode="auto">
          <a:xfrm flipH="1">
            <a:off x="319407" y="2560320"/>
            <a:ext cx="1463040" cy="502920"/>
          </a:xfrm>
          <a:prstGeom prst="rect">
            <a:avLst/>
          </a:prstGeom>
          <a:solidFill>
            <a:schemeClr val="bg2">
              <a:lumMod val="95000"/>
            </a:schemeClr>
          </a:solidFill>
          <a:ln w="25400">
            <a:noFill/>
            <a:miter lim="800000"/>
            <a:headEnd/>
            <a:tailEnd/>
          </a:ln>
          <a:effectLst/>
        </p:spPr>
        <p:txBody>
          <a:bodyPr anchor="ctr"/>
          <a:lstStyle/>
          <a:p>
            <a:pPr algn="r">
              <a:defRPr/>
            </a:pPr>
            <a:r>
              <a:rPr lang="en-US" sz="1200" dirty="0">
                <a:latin typeface="Arial" pitchFamily="34" charset="0"/>
                <a:cs typeface="Arial" pitchFamily="34" charset="0"/>
              </a:rPr>
              <a:t>Collaboration </a:t>
            </a:r>
            <a:r>
              <a:rPr lang="en-US" sz="1200" dirty="0" smtClean="0">
                <a:latin typeface="Arial" pitchFamily="34" charset="0"/>
                <a:cs typeface="Arial" pitchFamily="34" charset="0"/>
              </a:rPr>
              <a:t>Platform</a:t>
            </a:r>
            <a:endParaRPr lang="en-US" sz="1200" dirty="0">
              <a:latin typeface="Arial" pitchFamily="34" charset="0"/>
              <a:cs typeface="Arial" pitchFamily="34" charset="0"/>
            </a:endParaRPr>
          </a:p>
        </p:txBody>
      </p:sp>
      <p:sp>
        <p:nvSpPr>
          <p:cNvPr id="16" name="Flowchart: Stored Data 19"/>
          <p:cNvSpPr>
            <a:spLocks noChangeArrowheads="1"/>
          </p:cNvSpPr>
          <p:nvPr>
            <p:custDataLst>
              <p:tags r:id="rId7"/>
            </p:custDataLst>
          </p:nvPr>
        </p:nvSpPr>
        <p:spPr bwMode="auto">
          <a:xfrm flipH="1">
            <a:off x="1828167" y="2011362"/>
            <a:ext cx="3474720" cy="502920"/>
          </a:xfrm>
          <a:prstGeom prst="rect">
            <a:avLst/>
          </a:prstGeom>
          <a:solidFill>
            <a:schemeClr val="bg2">
              <a:lumMod val="85000"/>
            </a:schemeClr>
          </a:solidFill>
          <a:ln w="6350">
            <a:noFill/>
            <a:miter lim="800000"/>
            <a:headEnd/>
            <a:tailEnd/>
          </a:ln>
        </p:spPr>
        <p:txBody>
          <a:bodyPr anchor="ctr"/>
          <a:lstStyle/>
          <a:p>
            <a:pPr algn="l"/>
            <a:r>
              <a:rPr lang="en-US" sz="1200" dirty="0"/>
              <a:t>Product links to vendor’s own (or others’) </a:t>
            </a:r>
            <a:r>
              <a:rPr lang="en-US" sz="1200" dirty="0" smtClean="0"/>
              <a:t>IPT </a:t>
            </a:r>
            <a:r>
              <a:rPr lang="en-US" sz="1200" dirty="0"/>
              <a:t>system for voice communications.</a:t>
            </a:r>
          </a:p>
        </p:txBody>
      </p:sp>
      <p:sp>
        <p:nvSpPr>
          <p:cNvPr id="17" name="Rectangle 16"/>
          <p:cNvSpPr>
            <a:spLocks noChangeArrowheads="1"/>
          </p:cNvSpPr>
          <p:nvPr>
            <p:custDataLst>
              <p:tags r:id="rId8"/>
            </p:custDataLst>
          </p:nvPr>
        </p:nvSpPr>
        <p:spPr bwMode="auto">
          <a:xfrm flipH="1">
            <a:off x="319407" y="2011997"/>
            <a:ext cx="1463040" cy="502920"/>
          </a:xfrm>
          <a:prstGeom prst="rect">
            <a:avLst/>
          </a:prstGeom>
          <a:solidFill>
            <a:schemeClr val="bg2">
              <a:lumMod val="85000"/>
            </a:schemeClr>
          </a:solidFill>
          <a:ln w="25400">
            <a:noFill/>
            <a:miter lim="800000"/>
            <a:headEnd/>
            <a:tailEnd/>
          </a:ln>
          <a:effectLst/>
        </p:spPr>
        <p:txBody>
          <a:bodyPr anchor="ctr"/>
          <a:lstStyle/>
          <a:p>
            <a:pPr algn="r">
              <a:defRPr/>
            </a:pPr>
            <a:r>
              <a:rPr lang="en-US" sz="1200" dirty="0">
                <a:latin typeface="Arial" pitchFamily="34" charset="0"/>
                <a:cs typeface="Arial" pitchFamily="34" charset="0"/>
              </a:rPr>
              <a:t>Basic IP Telephony</a:t>
            </a:r>
          </a:p>
        </p:txBody>
      </p:sp>
      <p:sp>
        <p:nvSpPr>
          <p:cNvPr id="18" name="Flowchart: Stored Data 21"/>
          <p:cNvSpPr>
            <a:spLocks noChangeArrowheads="1"/>
          </p:cNvSpPr>
          <p:nvPr>
            <p:custDataLst>
              <p:tags r:id="rId9"/>
            </p:custDataLst>
          </p:nvPr>
        </p:nvSpPr>
        <p:spPr bwMode="auto">
          <a:xfrm flipH="1">
            <a:off x="1828800" y="4206240"/>
            <a:ext cx="3474720" cy="502920"/>
          </a:xfrm>
          <a:prstGeom prst="rect">
            <a:avLst/>
          </a:prstGeom>
          <a:solidFill>
            <a:schemeClr val="bg2">
              <a:lumMod val="85000"/>
            </a:schemeClr>
          </a:solidFill>
          <a:ln w="6350">
            <a:noFill/>
            <a:miter lim="800000"/>
            <a:headEnd/>
            <a:tailEnd/>
          </a:ln>
          <a:effectLst/>
        </p:spPr>
        <p:txBody>
          <a:bodyPr anchor="ctr"/>
          <a:lstStyle/>
          <a:p>
            <a:pPr algn="l"/>
            <a:r>
              <a:rPr lang="en-US" sz="1200" dirty="0"/>
              <a:t>Pre-built integrations plus APIs and/or SDKs for developing custom application integrations.</a:t>
            </a:r>
            <a:endParaRPr lang="en-US" sz="1200" dirty="0">
              <a:latin typeface="Arial" pitchFamily="34" charset="0"/>
              <a:cs typeface="Arial" pitchFamily="34" charset="0"/>
            </a:endParaRPr>
          </a:p>
        </p:txBody>
      </p:sp>
      <p:sp>
        <p:nvSpPr>
          <p:cNvPr id="19" name="Rectangle 18"/>
          <p:cNvSpPr>
            <a:spLocks noChangeArrowheads="1"/>
          </p:cNvSpPr>
          <p:nvPr>
            <p:custDataLst>
              <p:tags r:id="rId10"/>
            </p:custDataLst>
          </p:nvPr>
        </p:nvSpPr>
        <p:spPr bwMode="auto">
          <a:xfrm flipH="1">
            <a:off x="320040" y="4206240"/>
            <a:ext cx="1463040" cy="502920"/>
          </a:xfrm>
          <a:prstGeom prst="rect">
            <a:avLst/>
          </a:prstGeom>
          <a:solidFill>
            <a:schemeClr val="bg2">
              <a:lumMod val="85000"/>
            </a:schemeClr>
          </a:solidFill>
          <a:ln w="25400">
            <a:noFill/>
            <a:miter lim="800000"/>
            <a:headEnd/>
            <a:tailEnd/>
          </a:ln>
          <a:effectLst/>
        </p:spPr>
        <p:txBody>
          <a:bodyPr anchor="ctr"/>
          <a:lstStyle/>
          <a:p>
            <a:pPr algn="r">
              <a:defRPr/>
            </a:pPr>
            <a:r>
              <a:rPr lang="en-US" sz="1200" dirty="0">
                <a:latin typeface="Arial" pitchFamily="34" charset="0"/>
                <a:cs typeface="Arial" pitchFamily="34" charset="0"/>
              </a:rPr>
              <a:t>Application Integration</a:t>
            </a:r>
          </a:p>
        </p:txBody>
      </p:sp>
      <p:sp>
        <p:nvSpPr>
          <p:cNvPr id="24" name="Flowchart: Stored Data 19"/>
          <p:cNvSpPr>
            <a:spLocks noChangeArrowheads="1"/>
          </p:cNvSpPr>
          <p:nvPr>
            <p:custDataLst>
              <p:tags r:id="rId11"/>
            </p:custDataLst>
          </p:nvPr>
        </p:nvSpPr>
        <p:spPr bwMode="auto">
          <a:xfrm flipH="1">
            <a:off x="1828800" y="1600200"/>
            <a:ext cx="3474720" cy="365760"/>
          </a:xfrm>
          <a:prstGeom prst="rect">
            <a:avLst/>
          </a:prstGeom>
          <a:solidFill>
            <a:schemeClr val="accent1"/>
          </a:solidFill>
          <a:ln w="6350">
            <a:noFill/>
            <a:miter lim="800000"/>
            <a:headEnd/>
            <a:tailEnd/>
          </a:ln>
        </p:spPr>
        <p:txBody>
          <a:bodyPr anchor="ctr"/>
          <a:lstStyle/>
          <a:p>
            <a:r>
              <a:rPr lang="en-US" sz="1400" b="1" dirty="0" smtClean="0">
                <a:solidFill>
                  <a:srgbClr val="FFFFFF"/>
                </a:solidFill>
                <a:latin typeface="Arial" pitchFamily="34" charset="0"/>
                <a:cs typeface="Arial" pitchFamily="34" charset="0"/>
              </a:rPr>
              <a:t>What it is:</a:t>
            </a:r>
          </a:p>
        </p:txBody>
      </p:sp>
      <p:sp>
        <p:nvSpPr>
          <p:cNvPr id="25" name="Rectangle 24"/>
          <p:cNvSpPr>
            <a:spLocks noChangeArrowheads="1"/>
          </p:cNvSpPr>
          <p:nvPr>
            <p:custDataLst>
              <p:tags r:id="rId12"/>
            </p:custDataLst>
          </p:nvPr>
        </p:nvSpPr>
        <p:spPr bwMode="auto">
          <a:xfrm flipH="1">
            <a:off x="320039" y="1600835"/>
            <a:ext cx="1508127" cy="365760"/>
          </a:xfrm>
          <a:prstGeom prst="rect">
            <a:avLst/>
          </a:prstGeom>
          <a:solidFill>
            <a:schemeClr val="accent1"/>
          </a:solidFill>
          <a:ln w="25400">
            <a:noFill/>
            <a:miter lim="800000"/>
            <a:headEnd/>
            <a:tailEnd/>
          </a:ln>
          <a:effectLst/>
        </p:spPr>
        <p:txBody>
          <a:bodyPr anchor="ctr"/>
          <a:lstStyle/>
          <a:p>
            <a:pPr>
              <a:defRPr/>
            </a:pPr>
            <a:r>
              <a:rPr lang="en-US" sz="1400" b="1" dirty="0" smtClean="0">
                <a:solidFill>
                  <a:srgbClr val="FFFFFF"/>
                </a:solidFill>
                <a:latin typeface="Arial" pitchFamily="34" charset="0"/>
                <a:cs typeface="Arial" pitchFamily="34" charset="0"/>
              </a:rPr>
              <a:t>Feature</a:t>
            </a:r>
            <a:endParaRPr lang="en-US" sz="1400" b="1" dirty="0">
              <a:solidFill>
                <a:srgbClr val="FFFFFF"/>
              </a:solidFill>
              <a:latin typeface="Arial" pitchFamily="34" charset="0"/>
              <a:cs typeface="Arial" pitchFamily="34" charset="0"/>
            </a:endParaRPr>
          </a:p>
        </p:txBody>
      </p:sp>
      <p:sp>
        <p:nvSpPr>
          <p:cNvPr id="23" name="Rounded Rectangle 22"/>
          <p:cNvSpPr/>
          <p:nvPr>
            <p:custDataLst>
              <p:tags r:id="rId13"/>
            </p:custDataLst>
          </p:nvPr>
        </p:nvSpPr>
        <p:spPr>
          <a:xfrm rot="10800000">
            <a:off x="5486400" y="4343400"/>
            <a:ext cx="3337560"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endParaRPr lang="en-CA" b="1" i="1" dirty="0">
              <a:solidFill>
                <a:srgbClr val="333333"/>
              </a:solidFill>
            </a:endParaRPr>
          </a:p>
        </p:txBody>
      </p:sp>
      <p:grpSp>
        <p:nvGrpSpPr>
          <p:cNvPr id="22" name="Group 21"/>
          <p:cNvGrpSpPr/>
          <p:nvPr/>
        </p:nvGrpSpPr>
        <p:grpSpPr>
          <a:xfrm>
            <a:off x="0" y="6422955"/>
            <a:ext cx="9144000" cy="437555"/>
            <a:chOff x="0" y="6422955"/>
            <a:chExt cx="9144000" cy="437555"/>
          </a:xfrm>
        </p:grpSpPr>
        <p:pic>
          <p:nvPicPr>
            <p:cNvPr id="26" name="Picture 3">
              <a:hlinkClick r:id="rId17"/>
            </p:cNvPr>
            <p:cNvPicPr>
              <a:picLocks noChangeAspect="1" noChangeArrowheads="1"/>
            </p:cNvPicPr>
            <p:nvPr/>
          </p:nvPicPr>
          <p:blipFill>
            <a:blip r:embed="rId18" cstate="print"/>
            <a:srcRect/>
            <a:stretch>
              <a:fillRect/>
            </a:stretch>
          </p:blipFill>
          <p:spPr bwMode="auto">
            <a:xfrm>
              <a:off x="0" y="6422955"/>
              <a:ext cx="9144000" cy="437555"/>
            </a:xfrm>
            <a:prstGeom prst="rect">
              <a:avLst/>
            </a:prstGeom>
            <a:noFill/>
            <a:ln w="9525">
              <a:noFill/>
              <a:miter lim="800000"/>
              <a:headEnd/>
              <a:tailEnd/>
            </a:ln>
          </p:spPr>
        </p:pic>
        <p:pic>
          <p:nvPicPr>
            <p:cNvPr id="27" name="Picture 26" descr="itrg-logo.png"/>
            <p:cNvPicPr>
              <a:picLocks noChangeAspect="1"/>
            </p:cNvPicPr>
            <p:nvPr/>
          </p:nvPicPr>
          <p:blipFill>
            <a:blip r:embed="rId1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2004837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Advanced Features 10">
    <p:spTree>
      <p:nvGrpSpPr>
        <p:cNvPr id="1" name=""/>
        <p:cNvGrpSpPr/>
        <p:nvPr/>
      </p:nvGrpSpPr>
      <p:grpSpPr>
        <a:xfrm>
          <a:off x="0" y="0"/>
          <a:ext cx="0" cy="0"/>
          <a:chOff x="0" y="0"/>
          <a:chExt cx="0" cy="0"/>
        </a:xfrm>
      </p:grpSpPr>
      <p:sp>
        <p:nvSpPr>
          <p:cNvPr id="24" name="Title"/>
          <p:cNvSpPr>
            <a:spLocks noGrp="1"/>
          </p:cNvSpPr>
          <p:nvPr>
            <p:ph type="title"/>
          </p:nvPr>
        </p:nvSpPr>
        <p:spPr/>
        <p:txBody>
          <a:bodyPr/>
          <a:lstStyle/>
          <a:p>
            <a:r>
              <a:rPr lang="en-US" dirty="0" smtClean="0"/>
              <a:t>Advanced Features are the capabilities that allow for granular market differentiation</a:t>
            </a:r>
            <a:endParaRPr lang="en-US" dirty="0"/>
          </a:p>
        </p:txBody>
      </p:sp>
      <p:sp>
        <p:nvSpPr>
          <p:cNvPr id="42" name="Rounded Rectangle 41"/>
          <p:cNvSpPr/>
          <p:nvPr/>
        </p:nvSpPr>
        <p:spPr>
          <a:xfrm>
            <a:off x="3836622" y="1182688"/>
            <a:ext cx="4986703"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b="1" i="1" dirty="0" smtClean="0">
                <a:solidFill>
                  <a:srgbClr val="333333"/>
                </a:solidFill>
              </a:rPr>
              <a:t>Advanced Features</a:t>
            </a:r>
            <a:endParaRPr lang="en-CA" b="1" i="1" dirty="0">
              <a:solidFill>
                <a:srgbClr val="333333"/>
              </a:solidFill>
            </a:endParaRPr>
          </a:p>
        </p:txBody>
      </p:sp>
      <p:sp>
        <p:nvSpPr>
          <p:cNvPr id="43" name="Rectangle 42"/>
          <p:cNvSpPr/>
          <p:nvPr/>
        </p:nvSpPr>
        <p:spPr>
          <a:xfrm>
            <a:off x="323410" y="1541085"/>
            <a:ext cx="3334190" cy="1384995"/>
          </a:xfrm>
          <a:prstGeom prst="rect">
            <a:avLst/>
          </a:prstGeom>
        </p:spPr>
        <p:txBody>
          <a:bodyPr wrap="square">
            <a:spAutoFit/>
          </a:bodyPr>
          <a:lstStyle/>
          <a:p>
            <a:pPr algn="l"/>
            <a:r>
              <a:rPr lang="en-US" sz="1200" dirty="0" smtClean="0">
                <a:solidFill>
                  <a:srgbClr val="333333"/>
                </a:solidFill>
              </a:rPr>
              <a:t>Info-Tech scored each vendor’s features offering as a summation of their individual scores across the listed advanced features. Vendors were given one point for each feature the product inherently provided. Some categories were scored on a more granular scale with vendors receiving half points.</a:t>
            </a:r>
          </a:p>
        </p:txBody>
      </p:sp>
      <p:sp>
        <p:nvSpPr>
          <p:cNvPr id="44" name="Rounded Rectangle 43"/>
          <p:cNvSpPr/>
          <p:nvPr/>
        </p:nvSpPr>
        <p:spPr>
          <a:xfrm>
            <a:off x="323411" y="1182687"/>
            <a:ext cx="3334190"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b="1" i="1" dirty="0" smtClean="0">
                <a:solidFill>
                  <a:srgbClr val="333333"/>
                </a:solidFill>
              </a:rPr>
              <a:t>Scoring Methodology</a:t>
            </a:r>
            <a:endParaRPr lang="en-CA" b="1" i="1" dirty="0">
              <a:solidFill>
                <a:srgbClr val="333333"/>
              </a:solidFill>
            </a:endParaRPr>
          </a:p>
        </p:txBody>
      </p:sp>
      <p:sp>
        <p:nvSpPr>
          <p:cNvPr id="7" name="Flowchart: Stored Data 21"/>
          <p:cNvSpPr>
            <a:spLocks noChangeArrowheads="1"/>
          </p:cNvSpPr>
          <p:nvPr>
            <p:custDataLst>
              <p:tags r:id="rId1"/>
            </p:custDataLst>
          </p:nvPr>
        </p:nvSpPr>
        <p:spPr bwMode="auto">
          <a:xfrm flipH="1">
            <a:off x="5348607" y="2834640"/>
            <a:ext cx="3474720" cy="365760"/>
          </a:xfrm>
          <a:prstGeom prst="rect">
            <a:avLst/>
          </a:prstGeom>
          <a:solidFill>
            <a:schemeClr val="bg2">
              <a:lumMod val="85000"/>
            </a:schemeClr>
          </a:solidFill>
          <a:ln w="6350">
            <a:noFill/>
            <a:miter lim="800000"/>
            <a:headEnd/>
            <a:tailEnd/>
          </a:ln>
          <a:effectLst/>
        </p:spPr>
        <p:txBody>
          <a:bodyPr anchor="ctr"/>
          <a:lstStyle/>
          <a:p>
            <a:pPr algn="l"/>
            <a:r>
              <a:rPr lang="en-US" sz="1200" dirty="0"/>
              <a:t>Ability to transfer calls to/from mobile devices and to/from networks during a call</a:t>
            </a:r>
            <a:r>
              <a:rPr lang="en-US" sz="1200" dirty="0" smtClean="0"/>
              <a:t>.</a:t>
            </a:r>
            <a:endParaRPr lang="en-US" sz="1200" dirty="0"/>
          </a:p>
        </p:txBody>
      </p:sp>
      <p:sp>
        <p:nvSpPr>
          <p:cNvPr id="8" name="Rectangle 7"/>
          <p:cNvSpPr>
            <a:spLocks noChangeArrowheads="1"/>
          </p:cNvSpPr>
          <p:nvPr>
            <p:custDataLst>
              <p:tags r:id="rId2"/>
            </p:custDataLst>
          </p:nvPr>
        </p:nvSpPr>
        <p:spPr bwMode="auto">
          <a:xfrm flipH="1">
            <a:off x="3839847" y="2834640"/>
            <a:ext cx="1463040" cy="365760"/>
          </a:xfrm>
          <a:prstGeom prst="rect">
            <a:avLst/>
          </a:prstGeom>
          <a:solidFill>
            <a:schemeClr val="bg2">
              <a:lumMod val="85000"/>
            </a:schemeClr>
          </a:solidFill>
          <a:ln w="25400">
            <a:noFill/>
            <a:miter lim="800000"/>
            <a:headEnd/>
            <a:tailEnd/>
          </a:ln>
          <a:effectLst/>
        </p:spPr>
        <p:txBody>
          <a:bodyPr anchor="ctr"/>
          <a:lstStyle/>
          <a:p>
            <a:pPr algn="r">
              <a:defRPr/>
            </a:pPr>
            <a:r>
              <a:rPr lang="en-US" sz="1200" dirty="0">
                <a:latin typeface="Arial" pitchFamily="34" charset="0"/>
                <a:cs typeface="Arial" pitchFamily="34" charset="0"/>
              </a:rPr>
              <a:t>Fixed Mobile Convergence</a:t>
            </a:r>
          </a:p>
        </p:txBody>
      </p:sp>
      <p:sp>
        <p:nvSpPr>
          <p:cNvPr id="9" name="Flowchart: Stored Data 21"/>
          <p:cNvSpPr>
            <a:spLocks noChangeArrowheads="1"/>
          </p:cNvSpPr>
          <p:nvPr>
            <p:custDataLst>
              <p:tags r:id="rId3"/>
            </p:custDataLst>
          </p:nvPr>
        </p:nvSpPr>
        <p:spPr bwMode="auto">
          <a:xfrm flipH="1">
            <a:off x="5348607" y="3246120"/>
            <a:ext cx="3474720" cy="365760"/>
          </a:xfrm>
          <a:prstGeom prst="rect">
            <a:avLst/>
          </a:prstGeom>
          <a:solidFill>
            <a:schemeClr val="bg2">
              <a:lumMod val="95000"/>
            </a:schemeClr>
          </a:solidFill>
          <a:ln w="6350">
            <a:noFill/>
            <a:miter lim="800000"/>
            <a:headEnd/>
            <a:tailEnd/>
          </a:ln>
          <a:effectLst/>
        </p:spPr>
        <p:txBody>
          <a:bodyPr anchor="ctr"/>
          <a:lstStyle/>
          <a:p>
            <a:pPr algn="l"/>
            <a:r>
              <a:rPr lang="en-US" sz="1200" dirty="0"/>
              <a:t>Handsets that can automatically initiate a VPN session to head office without intervention</a:t>
            </a:r>
            <a:r>
              <a:rPr lang="en-US" sz="1200" dirty="0" smtClean="0"/>
              <a:t>.</a:t>
            </a:r>
            <a:endParaRPr lang="en-US" sz="1200" dirty="0">
              <a:solidFill>
                <a:srgbClr val="FF0000"/>
              </a:solidFill>
              <a:latin typeface="Arial" pitchFamily="34" charset="0"/>
              <a:cs typeface="Arial" pitchFamily="34" charset="0"/>
            </a:endParaRPr>
          </a:p>
        </p:txBody>
      </p:sp>
      <p:sp>
        <p:nvSpPr>
          <p:cNvPr id="10" name="Rectangle 9"/>
          <p:cNvSpPr>
            <a:spLocks noChangeArrowheads="1"/>
          </p:cNvSpPr>
          <p:nvPr>
            <p:custDataLst>
              <p:tags r:id="rId4"/>
            </p:custDataLst>
          </p:nvPr>
        </p:nvSpPr>
        <p:spPr bwMode="auto">
          <a:xfrm flipH="1">
            <a:off x="3839847" y="3246120"/>
            <a:ext cx="1463040" cy="365760"/>
          </a:xfrm>
          <a:prstGeom prst="rect">
            <a:avLst/>
          </a:prstGeom>
          <a:solidFill>
            <a:schemeClr val="bg2">
              <a:lumMod val="95000"/>
            </a:schemeClr>
          </a:solidFill>
          <a:ln w="25400">
            <a:noFill/>
            <a:miter lim="800000"/>
            <a:headEnd/>
            <a:tailEnd/>
          </a:ln>
          <a:effectLst/>
        </p:spPr>
        <p:txBody>
          <a:bodyPr anchor="ctr"/>
          <a:lstStyle/>
          <a:p>
            <a:pPr algn="r">
              <a:defRPr/>
            </a:pPr>
            <a:r>
              <a:rPr lang="en-US" sz="1200" dirty="0">
                <a:latin typeface="Arial" pitchFamily="34" charset="0"/>
                <a:cs typeface="Arial" pitchFamily="34" charset="0"/>
              </a:rPr>
              <a:t>Teleworker VPN Initiation</a:t>
            </a:r>
          </a:p>
        </p:txBody>
      </p:sp>
      <p:sp>
        <p:nvSpPr>
          <p:cNvPr id="11" name="Flowchart: Stored Data 20"/>
          <p:cNvSpPr>
            <a:spLocks noChangeArrowheads="1"/>
          </p:cNvSpPr>
          <p:nvPr>
            <p:custDataLst>
              <p:tags r:id="rId5"/>
            </p:custDataLst>
          </p:nvPr>
        </p:nvSpPr>
        <p:spPr bwMode="auto">
          <a:xfrm flipH="1">
            <a:off x="5348607" y="2423160"/>
            <a:ext cx="3474720" cy="365760"/>
          </a:xfrm>
          <a:prstGeom prst="rect">
            <a:avLst/>
          </a:prstGeom>
          <a:solidFill>
            <a:schemeClr val="bg2">
              <a:lumMod val="95000"/>
            </a:schemeClr>
          </a:solidFill>
          <a:ln w="6350">
            <a:noFill/>
            <a:miter lim="800000"/>
            <a:headEnd/>
            <a:tailEnd/>
          </a:ln>
          <a:effectLst/>
        </p:spPr>
        <p:txBody>
          <a:bodyPr anchor="ctr"/>
          <a:lstStyle/>
          <a:p>
            <a:pPr algn="l"/>
            <a:r>
              <a:rPr lang="en-US" sz="1200" dirty="0">
                <a:latin typeface="Arial" pitchFamily="34" charset="0"/>
                <a:cs typeface="Arial" pitchFamily="34" charset="0"/>
              </a:rPr>
              <a:t>Supports both inbound and outbound contact center capabilities</a:t>
            </a:r>
            <a:r>
              <a:rPr lang="en-US" sz="1200" dirty="0" smtClean="0">
                <a:latin typeface="Arial" pitchFamily="34" charset="0"/>
                <a:cs typeface="Arial" pitchFamily="34" charset="0"/>
              </a:rPr>
              <a:t>.</a:t>
            </a:r>
            <a:endParaRPr lang="en-US" sz="1200" dirty="0">
              <a:latin typeface="Arial" pitchFamily="34" charset="0"/>
              <a:cs typeface="Arial" pitchFamily="34" charset="0"/>
            </a:endParaRPr>
          </a:p>
        </p:txBody>
      </p:sp>
      <p:sp>
        <p:nvSpPr>
          <p:cNvPr id="12" name="Rectangle 11"/>
          <p:cNvSpPr>
            <a:spLocks noChangeArrowheads="1"/>
          </p:cNvSpPr>
          <p:nvPr>
            <p:custDataLst>
              <p:tags r:id="rId6"/>
            </p:custDataLst>
          </p:nvPr>
        </p:nvSpPr>
        <p:spPr bwMode="auto">
          <a:xfrm flipH="1">
            <a:off x="3839847" y="2423160"/>
            <a:ext cx="1463040" cy="365760"/>
          </a:xfrm>
          <a:prstGeom prst="rect">
            <a:avLst/>
          </a:prstGeom>
          <a:solidFill>
            <a:schemeClr val="bg2">
              <a:lumMod val="95000"/>
            </a:schemeClr>
          </a:solidFill>
          <a:ln w="25400">
            <a:noFill/>
            <a:miter lim="800000"/>
            <a:headEnd/>
            <a:tailEnd/>
          </a:ln>
          <a:effectLst/>
        </p:spPr>
        <p:txBody>
          <a:bodyPr anchor="ctr"/>
          <a:lstStyle/>
          <a:p>
            <a:pPr algn="r">
              <a:defRPr/>
            </a:pPr>
            <a:r>
              <a:rPr lang="en-US" sz="1200" dirty="0">
                <a:latin typeface="Arial" pitchFamily="34" charset="0"/>
                <a:cs typeface="Arial" pitchFamily="34" charset="0"/>
              </a:rPr>
              <a:t>Contact Center Solution</a:t>
            </a:r>
          </a:p>
        </p:txBody>
      </p:sp>
      <p:sp>
        <p:nvSpPr>
          <p:cNvPr id="13" name="Flowchart: Stored Data 19"/>
          <p:cNvSpPr>
            <a:spLocks noChangeArrowheads="1"/>
          </p:cNvSpPr>
          <p:nvPr>
            <p:custDataLst>
              <p:tags r:id="rId7"/>
            </p:custDataLst>
          </p:nvPr>
        </p:nvSpPr>
        <p:spPr bwMode="auto">
          <a:xfrm flipH="1">
            <a:off x="5348607" y="2011362"/>
            <a:ext cx="3474720" cy="365760"/>
          </a:xfrm>
          <a:prstGeom prst="rect">
            <a:avLst/>
          </a:prstGeom>
          <a:solidFill>
            <a:schemeClr val="bg2">
              <a:lumMod val="85000"/>
            </a:schemeClr>
          </a:solidFill>
          <a:ln w="6350">
            <a:noFill/>
            <a:miter lim="800000"/>
            <a:headEnd/>
            <a:tailEnd/>
          </a:ln>
        </p:spPr>
        <p:txBody>
          <a:bodyPr anchor="ctr"/>
          <a:lstStyle/>
          <a:p>
            <a:pPr algn="l"/>
            <a:r>
              <a:rPr lang="en-US" sz="1200" dirty="0">
                <a:latin typeface="Arial" pitchFamily="34" charset="0"/>
                <a:cs typeface="Arial" pitchFamily="34" charset="0"/>
              </a:rPr>
              <a:t>Feature parity across a range of smartphones and tablets</a:t>
            </a:r>
            <a:r>
              <a:rPr lang="en-US" sz="1200" dirty="0" smtClean="0">
                <a:latin typeface="Arial" pitchFamily="34" charset="0"/>
                <a:cs typeface="Arial" pitchFamily="34" charset="0"/>
              </a:rPr>
              <a:t>.</a:t>
            </a:r>
            <a:endParaRPr lang="en-US" sz="1200" dirty="0">
              <a:latin typeface="Arial" pitchFamily="34" charset="0"/>
              <a:cs typeface="Arial" pitchFamily="34" charset="0"/>
            </a:endParaRPr>
          </a:p>
        </p:txBody>
      </p:sp>
      <p:sp>
        <p:nvSpPr>
          <p:cNvPr id="14" name="Rectangle 13"/>
          <p:cNvSpPr>
            <a:spLocks noChangeArrowheads="1"/>
          </p:cNvSpPr>
          <p:nvPr>
            <p:custDataLst>
              <p:tags r:id="rId8"/>
            </p:custDataLst>
          </p:nvPr>
        </p:nvSpPr>
        <p:spPr bwMode="auto">
          <a:xfrm flipH="1">
            <a:off x="3839847" y="2011997"/>
            <a:ext cx="1463040" cy="365760"/>
          </a:xfrm>
          <a:prstGeom prst="rect">
            <a:avLst/>
          </a:prstGeom>
          <a:solidFill>
            <a:schemeClr val="bg2">
              <a:lumMod val="85000"/>
            </a:schemeClr>
          </a:solidFill>
          <a:ln w="25400">
            <a:noFill/>
            <a:miter lim="800000"/>
            <a:headEnd/>
            <a:tailEnd/>
          </a:ln>
          <a:effectLst/>
        </p:spPr>
        <p:txBody>
          <a:bodyPr anchor="ctr"/>
          <a:lstStyle/>
          <a:p>
            <a:pPr algn="r">
              <a:defRPr/>
            </a:pPr>
            <a:r>
              <a:rPr lang="en-US" sz="1200" dirty="0" smtClean="0">
                <a:latin typeface="Arial" pitchFamily="34" charset="0"/>
                <a:cs typeface="Arial" pitchFamily="34" charset="0"/>
              </a:rPr>
              <a:t>Multimedia </a:t>
            </a:r>
            <a:r>
              <a:rPr lang="en-US" sz="1200" dirty="0">
                <a:latin typeface="Arial" pitchFamily="34" charset="0"/>
                <a:cs typeface="Arial" pitchFamily="34" charset="0"/>
              </a:rPr>
              <a:t>Mobility</a:t>
            </a:r>
          </a:p>
        </p:txBody>
      </p:sp>
      <p:sp>
        <p:nvSpPr>
          <p:cNvPr id="16" name="Flowchart: Stored Data 21"/>
          <p:cNvSpPr>
            <a:spLocks noChangeArrowheads="1"/>
          </p:cNvSpPr>
          <p:nvPr>
            <p:custDataLst>
              <p:tags r:id="rId9"/>
            </p:custDataLst>
          </p:nvPr>
        </p:nvSpPr>
        <p:spPr bwMode="auto">
          <a:xfrm flipH="1">
            <a:off x="5349240" y="3657600"/>
            <a:ext cx="3474720" cy="365760"/>
          </a:xfrm>
          <a:prstGeom prst="rect">
            <a:avLst/>
          </a:prstGeom>
          <a:solidFill>
            <a:schemeClr val="bg2">
              <a:lumMod val="85000"/>
            </a:schemeClr>
          </a:solidFill>
          <a:ln w="6350">
            <a:noFill/>
            <a:miter lim="800000"/>
            <a:headEnd/>
            <a:tailEnd/>
          </a:ln>
          <a:effectLst/>
        </p:spPr>
        <p:txBody>
          <a:bodyPr anchor="ctr"/>
          <a:lstStyle/>
          <a:p>
            <a:pPr algn="l"/>
            <a:r>
              <a:rPr lang="en-US" sz="1200" dirty="0">
                <a:latin typeface="Arial" pitchFamily="34" charset="0"/>
                <a:cs typeface="Arial" pitchFamily="34" charset="0"/>
              </a:rPr>
              <a:t>Analog, digital, and fax gateways to enable maximum interoperability.</a:t>
            </a:r>
          </a:p>
        </p:txBody>
      </p:sp>
      <p:sp>
        <p:nvSpPr>
          <p:cNvPr id="17" name="Rectangle 16"/>
          <p:cNvSpPr>
            <a:spLocks noChangeArrowheads="1"/>
          </p:cNvSpPr>
          <p:nvPr>
            <p:custDataLst>
              <p:tags r:id="rId10"/>
            </p:custDataLst>
          </p:nvPr>
        </p:nvSpPr>
        <p:spPr bwMode="auto">
          <a:xfrm flipH="1">
            <a:off x="3840480" y="3657600"/>
            <a:ext cx="1463040" cy="365760"/>
          </a:xfrm>
          <a:prstGeom prst="rect">
            <a:avLst/>
          </a:prstGeom>
          <a:solidFill>
            <a:schemeClr val="bg2">
              <a:lumMod val="85000"/>
            </a:schemeClr>
          </a:solidFill>
          <a:ln w="25400">
            <a:noFill/>
            <a:miter lim="800000"/>
            <a:headEnd/>
            <a:tailEnd/>
          </a:ln>
          <a:effectLst/>
        </p:spPr>
        <p:txBody>
          <a:bodyPr anchor="ctr"/>
          <a:lstStyle/>
          <a:p>
            <a:pPr algn="r">
              <a:defRPr/>
            </a:pPr>
            <a:r>
              <a:rPr lang="en-US" sz="1200" dirty="0">
                <a:latin typeface="Arial" pitchFamily="34" charset="0"/>
                <a:cs typeface="Arial" pitchFamily="34" charset="0"/>
              </a:rPr>
              <a:t>Gateways</a:t>
            </a:r>
          </a:p>
        </p:txBody>
      </p:sp>
      <p:sp>
        <p:nvSpPr>
          <p:cNvPr id="18" name="Flowchart: Stored Data 21"/>
          <p:cNvSpPr>
            <a:spLocks noChangeArrowheads="1"/>
          </p:cNvSpPr>
          <p:nvPr>
            <p:custDataLst>
              <p:tags r:id="rId11"/>
            </p:custDataLst>
          </p:nvPr>
        </p:nvSpPr>
        <p:spPr bwMode="auto">
          <a:xfrm flipH="1">
            <a:off x="5349240" y="4069080"/>
            <a:ext cx="3474720" cy="365760"/>
          </a:xfrm>
          <a:prstGeom prst="rect">
            <a:avLst/>
          </a:prstGeom>
          <a:solidFill>
            <a:schemeClr val="bg2">
              <a:lumMod val="95000"/>
            </a:schemeClr>
          </a:solidFill>
          <a:ln w="6350">
            <a:noFill/>
            <a:miter lim="800000"/>
            <a:headEnd/>
            <a:tailEnd/>
          </a:ln>
          <a:effectLst/>
        </p:spPr>
        <p:txBody>
          <a:bodyPr anchor="ctr"/>
          <a:lstStyle/>
          <a:p>
            <a:pPr algn="l"/>
            <a:r>
              <a:rPr lang="en-US" sz="1200" dirty="0"/>
              <a:t>Availability and IM aggregation, and federation with other communication applications</a:t>
            </a:r>
            <a:r>
              <a:rPr lang="en-US" sz="1200" dirty="0" smtClean="0"/>
              <a:t>.</a:t>
            </a:r>
            <a:endParaRPr lang="en-US" sz="1200" dirty="0"/>
          </a:p>
        </p:txBody>
      </p:sp>
      <p:sp>
        <p:nvSpPr>
          <p:cNvPr id="19" name="Rectangle 18"/>
          <p:cNvSpPr>
            <a:spLocks noChangeArrowheads="1"/>
          </p:cNvSpPr>
          <p:nvPr>
            <p:custDataLst>
              <p:tags r:id="rId12"/>
            </p:custDataLst>
          </p:nvPr>
        </p:nvSpPr>
        <p:spPr bwMode="auto">
          <a:xfrm flipH="1">
            <a:off x="3840480" y="4069080"/>
            <a:ext cx="1463040" cy="365760"/>
          </a:xfrm>
          <a:prstGeom prst="rect">
            <a:avLst/>
          </a:prstGeom>
          <a:solidFill>
            <a:schemeClr val="bg2">
              <a:lumMod val="95000"/>
            </a:schemeClr>
          </a:solidFill>
          <a:ln w="25400">
            <a:noFill/>
            <a:miter lim="800000"/>
            <a:headEnd/>
            <a:tailEnd/>
          </a:ln>
          <a:effectLst/>
        </p:spPr>
        <p:txBody>
          <a:bodyPr anchor="ctr"/>
          <a:lstStyle/>
          <a:p>
            <a:pPr algn="r">
              <a:defRPr/>
            </a:pPr>
            <a:r>
              <a:rPr lang="en-US" sz="1200" dirty="0">
                <a:latin typeface="Arial" pitchFamily="34" charset="0"/>
                <a:cs typeface="Arial" pitchFamily="34" charset="0"/>
              </a:rPr>
              <a:t>Presence </a:t>
            </a:r>
            <a:r>
              <a:rPr lang="en-US" sz="1200" dirty="0" smtClean="0">
                <a:latin typeface="Arial" pitchFamily="34" charset="0"/>
                <a:cs typeface="Arial" pitchFamily="34" charset="0"/>
              </a:rPr>
              <a:t>and </a:t>
            </a:r>
            <a:r>
              <a:rPr lang="en-US" sz="1200" dirty="0">
                <a:latin typeface="Arial" pitchFamily="34" charset="0"/>
                <a:cs typeface="Arial" pitchFamily="34" charset="0"/>
              </a:rPr>
              <a:t>IM</a:t>
            </a:r>
          </a:p>
        </p:txBody>
      </p:sp>
      <p:sp>
        <p:nvSpPr>
          <p:cNvPr id="20" name="Flowchart: Stored Data 21"/>
          <p:cNvSpPr>
            <a:spLocks noChangeArrowheads="1"/>
          </p:cNvSpPr>
          <p:nvPr>
            <p:custDataLst>
              <p:tags r:id="rId13"/>
            </p:custDataLst>
          </p:nvPr>
        </p:nvSpPr>
        <p:spPr bwMode="auto">
          <a:xfrm flipH="1">
            <a:off x="5349240" y="4480560"/>
            <a:ext cx="3474720" cy="365760"/>
          </a:xfrm>
          <a:prstGeom prst="rect">
            <a:avLst/>
          </a:prstGeom>
          <a:solidFill>
            <a:schemeClr val="bg2">
              <a:lumMod val="85000"/>
            </a:schemeClr>
          </a:solidFill>
          <a:ln w="6350">
            <a:noFill/>
            <a:miter lim="800000"/>
            <a:headEnd/>
            <a:tailEnd/>
          </a:ln>
          <a:effectLst/>
        </p:spPr>
        <p:txBody>
          <a:bodyPr anchor="ctr"/>
          <a:lstStyle/>
          <a:p>
            <a:pPr algn="l"/>
            <a:r>
              <a:rPr lang="en-US" sz="1200" dirty="0">
                <a:latin typeface="Arial" pitchFamily="34" charset="0"/>
                <a:cs typeface="Arial" pitchFamily="34" charset="0"/>
              </a:rPr>
              <a:t>Multi-party screen </a:t>
            </a:r>
            <a:r>
              <a:rPr lang="en-US" sz="1200" dirty="0" smtClean="0">
                <a:latin typeface="Arial" pitchFamily="34" charset="0"/>
                <a:cs typeface="Arial" pitchFamily="34" charset="0"/>
              </a:rPr>
              <a:t>sharing </a:t>
            </a:r>
            <a:r>
              <a:rPr lang="en-US" sz="1200" dirty="0">
                <a:latin typeface="Arial" pitchFamily="34" charset="0"/>
                <a:cs typeface="Arial" pitchFamily="34" charset="0"/>
              </a:rPr>
              <a:t>and peer-to-peer or multi-party video conferencing.</a:t>
            </a:r>
          </a:p>
        </p:txBody>
      </p:sp>
      <p:sp>
        <p:nvSpPr>
          <p:cNvPr id="21" name="Rectangle 20"/>
          <p:cNvSpPr>
            <a:spLocks noChangeArrowheads="1"/>
          </p:cNvSpPr>
          <p:nvPr>
            <p:custDataLst>
              <p:tags r:id="rId14"/>
            </p:custDataLst>
          </p:nvPr>
        </p:nvSpPr>
        <p:spPr bwMode="auto">
          <a:xfrm flipH="1">
            <a:off x="3840480" y="4480560"/>
            <a:ext cx="1463040" cy="365760"/>
          </a:xfrm>
          <a:prstGeom prst="rect">
            <a:avLst/>
          </a:prstGeom>
          <a:solidFill>
            <a:schemeClr val="bg2">
              <a:lumMod val="85000"/>
            </a:schemeClr>
          </a:solidFill>
          <a:ln w="25400">
            <a:noFill/>
            <a:miter lim="800000"/>
            <a:headEnd/>
            <a:tailEnd/>
          </a:ln>
          <a:effectLst/>
        </p:spPr>
        <p:txBody>
          <a:bodyPr anchor="ctr"/>
          <a:lstStyle/>
          <a:p>
            <a:pPr algn="r">
              <a:defRPr/>
            </a:pPr>
            <a:r>
              <a:rPr lang="en-US" sz="1200" dirty="0">
                <a:latin typeface="Arial" pitchFamily="34" charset="0"/>
                <a:cs typeface="Arial" pitchFamily="34" charset="0"/>
              </a:rPr>
              <a:t>Web </a:t>
            </a:r>
            <a:r>
              <a:rPr lang="en-US" sz="1200" dirty="0" smtClean="0">
                <a:latin typeface="Arial" pitchFamily="34" charset="0"/>
                <a:cs typeface="Arial" pitchFamily="34" charset="0"/>
              </a:rPr>
              <a:t>and </a:t>
            </a:r>
            <a:r>
              <a:rPr lang="en-US" sz="1200" dirty="0">
                <a:latin typeface="Arial" pitchFamily="34" charset="0"/>
                <a:cs typeface="Arial" pitchFamily="34" charset="0"/>
              </a:rPr>
              <a:t>Desktop Conferencing</a:t>
            </a:r>
          </a:p>
        </p:txBody>
      </p:sp>
      <p:sp>
        <p:nvSpPr>
          <p:cNvPr id="22" name="Flowchart: Stored Data 21"/>
          <p:cNvSpPr>
            <a:spLocks noChangeArrowheads="1"/>
          </p:cNvSpPr>
          <p:nvPr>
            <p:custDataLst>
              <p:tags r:id="rId15"/>
            </p:custDataLst>
          </p:nvPr>
        </p:nvSpPr>
        <p:spPr bwMode="auto">
          <a:xfrm flipH="1">
            <a:off x="5349240" y="4892040"/>
            <a:ext cx="3474720" cy="365760"/>
          </a:xfrm>
          <a:prstGeom prst="rect">
            <a:avLst/>
          </a:prstGeom>
          <a:solidFill>
            <a:schemeClr val="bg2">
              <a:lumMod val="95000"/>
            </a:schemeClr>
          </a:solidFill>
          <a:ln w="6350">
            <a:noFill/>
            <a:miter lim="800000"/>
            <a:headEnd/>
            <a:tailEnd/>
          </a:ln>
          <a:effectLst/>
        </p:spPr>
        <p:txBody>
          <a:bodyPr anchor="ctr"/>
          <a:lstStyle/>
          <a:p>
            <a:pPr algn="l"/>
            <a:r>
              <a:rPr lang="en-US" sz="1200" dirty="0" smtClean="0">
                <a:latin typeface="Arial" pitchFamily="34" charset="0"/>
                <a:cs typeface="Arial" pitchFamily="34" charset="0"/>
              </a:rPr>
              <a:t>Out-of-the-box </a:t>
            </a:r>
            <a:r>
              <a:rPr lang="en-US" sz="1200" dirty="0">
                <a:latin typeface="Arial" pitchFamily="34" charset="0"/>
                <a:cs typeface="Arial" pitchFamily="34" charset="0"/>
              </a:rPr>
              <a:t>integration with external social media services.</a:t>
            </a:r>
          </a:p>
        </p:txBody>
      </p:sp>
      <p:sp>
        <p:nvSpPr>
          <p:cNvPr id="23" name="Rectangle 22"/>
          <p:cNvSpPr>
            <a:spLocks noChangeArrowheads="1"/>
          </p:cNvSpPr>
          <p:nvPr>
            <p:custDataLst>
              <p:tags r:id="rId16"/>
            </p:custDataLst>
          </p:nvPr>
        </p:nvSpPr>
        <p:spPr bwMode="auto">
          <a:xfrm flipH="1">
            <a:off x="3840480" y="4892040"/>
            <a:ext cx="1463040" cy="365760"/>
          </a:xfrm>
          <a:prstGeom prst="rect">
            <a:avLst/>
          </a:prstGeom>
          <a:solidFill>
            <a:schemeClr val="bg2">
              <a:lumMod val="95000"/>
            </a:schemeClr>
          </a:solidFill>
          <a:ln w="25400">
            <a:noFill/>
            <a:miter lim="800000"/>
            <a:headEnd/>
            <a:tailEnd/>
          </a:ln>
          <a:effectLst/>
        </p:spPr>
        <p:txBody>
          <a:bodyPr anchor="ctr"/>
          <a:lstStyle/>
          <a:p>
            <a:pPr algn="r">
              <a:defRPr/>
            </a:pPr>
            <a:r>
              <a:rPr lang="en-US" sz="1200" dirty="0">
                <a:latin typeface="Arial" pitchFamily="34" charset="0"/>
                <a:cs typeface="Arial" pitchFamily="34" charset="0"/>
              </a:rPr>
              <a:t>Social Media</a:t>
            </a:r>
          </a:p>
        </p:txBody>
      </p:sp>
      <p:sp>
        <p:nvSpPr>
          <p:cNvPr id="25" name="Flowchart: Stored Data 21"/>
          <p:cNvSpPr>
            <a:spLocks noChangeArrowheads="1"/>
          </p:cNvSpPr>
          <p:nvPr>
            <p:custDataLst>
              <p:tags r:id="rId17"/>
            </p:custDataLst>
          </p:nvPr>
        </p:nvSpPr>
        <p:spPr bwMode="auto">
          <a:xfrm flipH="1">
            <a:off x="5349240" y="5303520"/>
            <a:ext cx="3474720" cy="365760"/>
          </a:xfrm>
          <a:prstGeom prst="rect">
            <a:avLst/>
          </a:prstGeom>
          <a:solidFill>
            <a:schemeClr val="bg2">
              <a:lumMod val="85000"/>
            </a:schemeClr>
          </a:solidFill>
          <a:ln w="6350">
            <a:noFill/>
            <a:miter lim="800000"/>
            <a:headEnd/>
            <a:tailEnd/>
          </a:ln>
          <a:effectLst/>
        </p:spPr>
        <p:txBody>
          <a:bodyPr anchor="ctr"/>
          <a:lstStyle/>
          <a:p>
            <a:pPr algn="l"/>
            <a:r>
              <a:rPr lang="en-US" sz="1200" dirty="0" smtClean="0">
                <a:latin typeface="Arial" pitchFamily="34" charset="0"/>
                <a:cs typeface="Arial" pitchFamily="34" charset="0"/>
              </a:rPr>
              <a:t>Multimedia </a:t>
            </a:r>
            <a:r>
              <a:rPr lang="en-US" sz="1200" dirty="0">
                <a:latin typeface="Arial" pitchFamily="34" charset="0"/>
                <a:cs typeface="Arial" pitchFamily="34" charset="0"/>
              </a:rPr>
              <a:t>recording and tagging of content for search and sharing</a:t>
            </a:r>
            <a:r>
              <a:rPr lang="en-US" sz="1200" dirty="0" smtClean="0">
                <a:latin typeface="Arial" pitchFamily="34" charset="0"/>
                <a:cs typeface="Arial" pitchFamily="34" charset="0"/>
              </a:rPr>
              <a:t>.</a:t>
            </a:r>
            <a:endParaRPr lang="en-US" sz="1200" dirty="0">
              <a:latin typeface="Arial" pitchFamily="34" charset="0"/>
              <a:cs typeface="Arial" pitchFamily="34" charset="0"/>
            </a:endParaRPr>
          </a:p>
        </p:txBody>
      </p:sp>
      <p:sp>
        <p:nvSpPr>
          <p:cNvPr id="26" name="Rectangle 25"/>
          <p:cNvSpPr>
            <a:spLocks noChangeArrowheads="1"/>
          </p:cNvSpPr>
          <p:nvPr>
            <p:custDataLst>
              <p:tags r:id="rId18"/>
            </p:custDataLst>
          </p:nvPr>
        </p:nvSpPr>
        <p:spPr bwMode="auto">
          <a:xfrm flipH="1">
            <a:off x="3840480" y="5303520"/>
            <a:ext cx="1463040" cy="365760"/>
          </a:xfrm>
          <a:prstGeom prst="rect">
            <a:avLst/>
          </a:prstGeom>
          <a:solidFill>
            <a:schemeClr val="bg2">
              <a:lumMod val="85000"/>
            </a:schemeClr>
          </a:solidFill>
          <a:ln w="25400">
            <a:noFill/>
            <a:miter lim="800000"/>
            <a:headEnd/>
            <a:tailEnd/>
          </a:ln>
          <a:effectLst/>
        </p:spPr>
        <p:txBody>
          <a:bodyPr anchor="ctr"/>
          <a:lstStyle/>
          <a:p>
            <a:pPr algn="r">
              <a:defRPr/>
            </a:pPr>
            <a:r>
              <a:rPr lang="en-US" sz="1200" dirty="0">
                <a:latin typeface="Arial" pitchFamily="34" charset="0"/>
                <a:cs typeface="Arial" pitchFamily="34" charset="0"/>
              </a:rPr>
              <a:t>Recording </a:t>
            </a:r>
            <a:r>
              <a:rPr lang="en-US" sz="1200" dirty="0" smtClean="0">
                <a:latin typeface="Arial" pitchFamily="34" charset="0"/>
                <a:cs typeface="Arial" pitchFamily="34" charset="0"/>
              </a:rPr>
              <a:t>and </a:t>
            </a:r>
            <a:r>
              <a:rPr lang="en-US" sz="1200" dirty="0">
                <a:latin typeface="Arial" pitchFamily="34" charset="0"/>
                <a:cs typeface="Arial" pitchFamily="34" charset="0"/>
              </a:rPr>
              <a:t>Analytics</a:t>
            </a:r>
          </a:p>
        </p:txBody>
      </p:sp>
      <p:sp>
        <p:nvSpPr>
          <p:cNvPr id="27" name="Flowchart: Stored Data 21"/>
          <p:cNvSpPr>
            <a:spLocks noChangeArrowheads="1"/>
          </p:cNvSpPr>
          <p:nvPr>
            <p:custDataLst>
              <p:tags r:id="rId19"/>
            </p:custDataLst>
          </p:nvPr>
        </p:nvSpPr>
        <p:spPr bwMode="auto">
          <a:xfrm flipH="1">
            <a:off x="5349240" y="5715000"/>
            <a:ext cx="3474720" cy="365760"/>
          </a:xfrm>
          <a:prstGeom prst="rect">
            <a:avLst/>
          </a:prstGeom>
          <a:solidFill>
            <a:schemeClr val="bg2">
              <a:lumMod val="95000"/>
            </a:schemeClr>
          </a:solidFill>
          <a:ln w="6350">
            <a:noFill/>
            <a:miter lim="800000"/>
            <a:headEnd/>
            <a:tailEnd/>
          </a:ln>
          <a:effectLst/>
        </p:spPr>
        <p:txBody>
          <a:bodyPr anchor="ctr"/>
          <a:lstStyle/>
          <a:p>
            <a:pPr algn="l"/>
            <a:r>
              <a:rPr lang="en-US" sz="1200" dirty="0" smtClean="0">
                <a:latin typeface="Arial" pitchFamily="34" charset="0"/>
                <a:cs typeface="Arial" pitchFamily="34" charset="0"/>
              </a:rPr>
              <a:t>Collaboration-focused application which allows for persistent internal group IM and file share.</a:t>
            </a:r>
          </a:p>
        </p:txBody>
      </p:sp>
      <p:sp>
        <p:nvSpPr>
          <p:cNvPr id="28" name="Rectangle 27"/>
          <p:cNvSpPr>
            <a:spLocks noChangeArrowheads="1"/>
          </p:cNvSpPr>
          <p:nvPr>
            <p:custDataLst>
              <p:tags r:id="rId20"/>
            </p:custDataLst>
          </p:nvPr>
        </p:nvSpPr>
        <p:spPr bwMode="auto">
          <a:xfrm flipH="1">
            <a:off x="3840480" y="5715000"/>
            <a:ext cx="1463040" cy="365760"/>
          </a:xfrm>
          <a:prstGeom prst="rect">
            <a:avLst/>
          </a:prstGeom>
          <a:solidFill>
            <a:schemeClr val="bg2">
              <a:lumMod val="95000"/>
            </a:schemeClr>
          </a:solidFill>
          <a:ln w="25400">
            <a:noFill/>
            <a:miter lim="800000"/>
            <a:headEnd/>
            <a:tailEnd/>
          </a:ln>
          <a:effectLst/>
        </p:spPr>
        <p:txBody>
          <a:bodyPr anchor="ctr"/>
          <a:lstStyle/>
          <a:p>
            <a:pPr algn="r">
              <a:defRPr/>
            </a:pPr>
            <a:r>
              <a:rPr lang="en-US" sz="1200" dirty="0" smtClean="0">
                <a:latin typeface="Arial" pitchFamily="34" charset="0"/>
                <a:cs typeface="Arial" pitchFamily="34" charset="0"/>
              </a:rPr>
              <a:t>Continuous UCC</a:t>
            </a:r>
            <a:endParaRPr lang="en-US" sz="1200" dirty="0">
              <a:latin typeface="Arial" pitchFamily="34" charset="0"/>
              <a:cs typeface="Arial" pitchFamily="34" charset="0"/>
            </a:endParaRPr>
          </a:p>
        </p:txBody>
      </p:sp>
      <p:sp>
        <p:nvSpPr>
          <p:cNvPr id="30" name="Flowchart: Stored Data 19"/>
          <p:cNvSpPr>
            <a:spLocks noChangeArrowheads="1"/>
          </p:cNvSpPr>
          <p:nvPr>
            <p:custDataLst>
              <p:tags r:id="rId21"/>
            </p:custDataLst>
          </p:nvPr>
        </p:nvSpPr>
        <p:spPr bwMode="auto">
          <a:xfrm flipH="1">
            <a:off x="5349240" y="1600200"/>
            <a:ext cx="3474720" cy="365760"/>
          </a:xfrm>
          <a:prstGeom prst="rect">
            <a:avLst/>
          </a:prstGeom>
          <a:solidFill>
            <a:schemeClr val="accent1"/>
          </a:solidFill>
          <a:ln w="6350">
            <a:noFill/>
            <a:miter lim="800000"/>
            <a:headEnd/>
            <a:tailEnd/>
          </a:ln>
        </p:spPr>
        <p:txBody>
          <a:bodyPr anchor="ctr"/>
          <a:lstStyle/>
          <a:p>
            <a:r>
              <a:rPr lang="en-US" sz="1400" b="1" dirty="0" smtClean="0">
                <a:solidFill>
                  <a:srgbClr val="FFFFFF"/>
                </a:solidFill>
                <a:latin typeface="Arial" pitchFamily="34" charset="0"/>
                <a:cs typeface="Arial" pitchFamily="34" charset="0"/>
              </a:rPr>
              <a:t>What we looked for:</a:t>
            </a:r>
          </a:p>
        </p:txBody>
      </p:sp>
      <p:sp>
        <p:nvSpPr>
          <p:cNvPr id="31" name="Rectangle 30"/>
          <p:cNvSpPr>
            <a:spLocks noChangeArrowheads="1"/>
          </p:cNvSpPr>
          <p:nvPr>
            <p:custDataLst>
              <p:tags r:id="rId22"/>
            </p:custDataLst>
          </p:nvPr>
        </p:nvSpPr>
        <p:spPr bwMode="auto">
          <a:xfrm flipH="1">
            <a:off x="3840479" y="1600835"/>
            <a:ext cx="1508127" cy="365760"/>
          </a:xfrm>
          <a:prstGeom prst="rect">
            <a:avLst/>
          </a:prstGeom>
          <a:solidFill>
            <a:schemeClr val="accent1"/>
          </a:solidFill>
          <a:ln w="25400">
            <a:noFill/>
            <a:miter lim="800000"/>
            <a:headEnd/>
            <a:tailEnd/>
          </a:ln>
          <a:effectLst/>
        </p:spPr>
        <p:txBody>
          <a:bodyPr anchor="ctr"/>
          <a:lstStyle/>
          <a:p>
            <a:pPr>
              <a:defRPr/>
            </a:pPr>
            <a:r>
              <a:rPr lang="en-US" sz="1400" b="1" dirty="0" smtClean="0">
                <a:solidFill>
                  <a:srgbClr val="FFFFFF"/>
                </a:solidFill>
                <a:latin typeface="Arial" pitchFamily="34" charset="0"/>
                <a:cs typeface="Arial" pitchFamily="34" charset="0"/>
              </a:rPr>
              <a:t>Feature</a:t>
            </a:r>
            <a:endParaRPr lang="en-US" sz="1400" b="1" dirty="0">
              <a:solidFill>
                <a:srgbClr val="FFFFFF"/>
              </a:solidFill>
              <a:latin typeface="Arial" pitchFamily="34" charset="0"/>
              <a:cs typeface="Arial" pitchFamily="34" charset="0"/>
            </a:endParaRPr>
          </a:p>
        </p:txBody>
      </p:sp>
      <p:sp>
        <p:nvSpPr>
          <p:cNvPr id="32" name="Rounded Rectangle 31"/>
          <p:cNvSpPr/>
          <p:nvPr>
            <p:custDataLst>
              <p:tags r:id="rId23"/>
            </p:custDataLst>
          </p:nvPr>
        </p:nvSpPr>
        <p:spPr>
          <a:xfrm rot="10800000">
            <a:off x="320040" y="5715000"/>
            <a:ext cx="3337560"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endParaRPr lang="en-CA" b="1" i="1" dirty="0">
              <a:solidFill>
                <a:srgbClr val="333333"/>
              </a:solidFill>
            </a:endParaRPr>
          </a:p>
        </p:txBody>
      </p:sp>
      <p:sp>
        <p:nvSpPr>
          <p:cNvPr id="34" name="TextBox 33"/>
          <p:cNvSpPr txBox="1"/>
          <p:nvPr>
            <p:custDataLst>
              <p:tags r:id="rId24"/>
            </p:custDataLst>
          </p:nvPr>
        </p:nvSpPr>
        <p:spPr>
          <a:xfrm>
            <a:off x="1" y="6246654"/>
            <a:ext cx="9143999" cy="246221"/>
          </a:xfrm>
          <a:prstGeom prst="rect">
            <a:avLst/>
          </a:prstGeom>
          <a:noFill/>
        </p:spPr>
        <p:txBody>
          <a:bodyPr wrap="square" rtlCol="0">
            <a:spAutoFit/>
          </a:bodyPr>
          <a:lstStyle/>
          <a:p>
            <a:r>
              <a:rPr lang="en-US" sz="1000" dirty="0" smtClean="0">
                <a:solidFill>
                  <a:srgbClr val="333333"/>
                </a:solidFill>
                <a:latin typeface="Arial"/>
              </a:rPr>
              <a:t>For an explanation of how Advanced Features are determined, see </a:t>
            </a:r>
            <a:r>
              <a:rPr lang="en-US" sz="1000" dirty="0" smtClean="0">
                <a:solidFill>
                  <a:srgbClr val="333333"/>
                </a:solidFill>
                <a:hlinkClick r:id="" action="ppaction://noaction"/>
              </a:rPr>
              <a:t>Information Presentation – Feature Ranks (Stoplights)</a:t>
            </a:r>
            <a:r>
              <a:rPr lang="en-US" sz="1000" dirty="0" smtClean="0">
                <a:solidFill>
                  <a:srgbClr val="333333"/>
                </a:solidFill>
              </a:rPr>
              <a:t> in the Appendix</a:t>
            </a:r>
            <a:r>
              <a:rPr lang="en-US" sz="1000" dirty="0" smtClean="0">
                <a:solidFill>
                  <a:srgbClr val="333333"/>
                </a:solidFill>
                <a:latin typeface="Arial"/>
              </a:rPr>
              <a:t>.</a:t>
            </a:r>
          </a:p>
        </p:txBody>
      </p:sp>
      <p:grpSp>
        <p:nvGrpSpPr>
          <p:cNvPr id="33" name="Group 32"/>
          <p:cNvGrpSpPr/>
          <p:nvPr/>
        </p:nvGrpSpPr>
        <p:grpSpPr>
          <a:xfrm>
            <a:off x="0" y="6422955"/>
            <a:ext cx="9144000" cy="437555"/>
            <a:chOff x="0" y="6422955"/>
            <a:chExt cx="9144000" cy="437555"/>
          </a:xfrm>
        </p:grpSpPr>
        <p:pic>
          <p:nvPicPr>
            <p:cNvPr id="35" name="Picture 3">
              <a:hlinkClick r:id="rId27"/>
            </p:cNvPr>
            <p:cNvPicPr>
              <a:picLocks noChangeAspect="1" noChangeArrowheads="1"/>
            </p:cNvPicPr>
            <p:nvPr/>
          </p:nvPicPr>
          <p:blipFill>
            <a:blip r:embed="rId28" cstate="print"/>
            <a:srcRect/>
            <a:stretch>
              <a:fillRect/>
            </a:stretch>
          </p:blipFill>
          <p:spPr bwMode="auto">
            <a:xfrm>
              <a:off x="0" y="6422955"/>
              <a:ext cx="9144000" cy="437555"/>
            </a:xfrm>
            <a:prstGeom prst="rect">
              <a:avLst/>
            </a:prstGeom>
            <a:noFill/>
            <a:ln w="9525">
              <a:noFill/>
              <a:miter lim="800000"/>
              <a:headEnd/>
              <a:tailEnd/>
            </a:ln>
          </p:spPr>
        </p:pic>
        <p:pic>
          <p:nvPicPr>
            <p:cNvPr id="36" name="Picture 35" descr="itrg-logo.png"/>
            <p:cNvPicPr>
              <a:picLocks noChangeAspect="1"/>
            </p:cNvPicPr>
            <p:nvPr/>
          </p:nvPicPr>
          <p:blipFill>
            <a:blip r:embed="rId2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5818692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10" hidden="1"/>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071244" name="think-cell Slide" r:id="rId7" imgW="360" imgH="360" progId="TCLayout.ActiveDocument.1">
                  <p:embed/>
                </p:oleObj>
              </mc:Choice>
              <mc:Fallback>
                <p:oleObj name="think-cell Slide" r:id="rId7" imgW="360" imgH="360" progId="TCLayout.ActiveDocument.1">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itle"/>
          <p:cNvSpPr>
            <a:spLocks noGrp="1"/>
          </p:cNvSpPr>
          <p:nvPr>
            <p:ph type="title"/>
            <p:custDataLst>
              <p:tags r:id="rId3"/>
            </p:custDataLst>
          </p:nvPr>
        </p:nvSpPr>
        <p:spPr/>
        <p:txBody>
          <a:bodyPr/>
          <a:lstStyle/>
          <a:p>
            <a:r>
              <a:rPr lang="en-US" dirty="0" smtClean="0"/>
              <a:t>Appendix</a:t>
            </a:r>
            <a:endParaRPr lang="en-US" dirty="0"/>
          </a:p>
        </p:txBody>
      </p:sp>
      <p:sp>
        <p:nvSpPr>
          <p:cNvPr id="3" name="Text Placeholder 2"/>
          <p:cNvSpPr txBox="1">
            <a:spLocks/>
          </p:cNvSpPr>
          <p:nvPr>
            <p:custDataLst>
              <p:tags r:id="rId4"/>
            </p:custDataLst>
          </p:nvPr>
        </p:nvSpPr>
        <p:spPr>
          <a:xfrm>
            <a:off x="249302" y="1279525"/>
            <a:ext cx="8627997" cy="4973925"/>
          </a:xfrm>
          <a:prstGeom prst="rect">
            <a:avLst/>
          </a:prstGeom>
        </p:spPr>
        <p:txBody>
          <a:bodyPr/>
          <a:lstStyle/>
          <a:p>
            <a:pPr marL="342900" indent="-342900" algn="l" eaLnBrk="0" hangingPunct="0">
              <a:spcBef>
                <a:spcPts val="1200"/>
              </a:spcBef>
              <a:buClr>
                <a:srgbClr val="333333"/>
              </a:buClr>
              <a:buSzPct val="100000"/>
              <a:buFont typeface="+mj-lt"/>
              <a:buAutoNum type="arabicPeriod"/>
              <a:defRPr/>
            </a:pPr>
            <a:r>
              <a:rPr lang="en-US" sz="1400" dirty="0" smtClean="0">
                <a:solidFill>
                  <a:srgbClr val="333333"/>
                </a:solidFill>
                <a:latin typeface="Arial"/>
              </a:rPr>
              <a:t>Vendor Landscape Methodology: Overview</a:t>
            </a:r>
          </a:p>
          <a:p>
            <a:pPr marL="342900" indent="-342900" algn="l" eaLnBrk="0" hangingPunct="0">
              <a:spcBef>
                <a:spcPts val="1200"/>
              </a:spcBef>
              <a:buClr>
                <a:srgbClr val="333333"/>
              </a:buClr>
              <a:buSzPct val="100000"/>
              <a:buFont typeface="+mj-lt"/>
              <a:buAutoNum type="arabicPeriod"/>
              <a:defRPr/>
            </a:pPr>
            <a:r>
              <a:rPr lang="en-US" sz="1400" dirty="0" smtClean="0">
                <a:solidFill>
                  <a:srgbClr val="333333"/>
                </a:solidFill>
                <a:latin typeface="Arial"/>
              </a:rPr>
              <a:t>Vendor Landscape Methodology: Product Selection &amp; Information Gathering</a:t>
            </a:r>
          </a:p>
          <a:p>
            <a:pPr marL="342900" indent="-342900" algn="l" eaLnBrk="0" hangingPunct="0">
              <a:spcBef>
                <a:spcPts val="1200"/>
              </a:spcBef>
              <a:buClr>
                <a:srgbClr val="333333"/>
              </a:buClr>
              <a:buSzPct val="100000"/>
              <a:buFont typeface="+mj-lt"/>
              <a:buAutoNum type="arabicPeriod"/>
              <a:defRPr/>
            </a:pPr>
            <a:r>
              <a:rPr lang="en-US" sz="1400" dirty="0" smtClean="0">
                <a:solidFill>
                  <a:srgbClr val="333333"/>
                </a:solidFill>
                <a:latin typeface="Arial"/>
              </a:rPr>
              <a:t>Vendor Landscape Methodology: Scoring</a:t>
            </a:r>
          </a:p>
          <a:p>
            <a:pPr marL="342900" indent="-342900" algn="l" eaLnBrk="0" hangingPunct="0">
              <a:spcBef>
                <a:spcPts val="1200"/>
              </a:spcBef>
              <a:buClr>
                <a:srgbClr val="333333"/>
              </a:buClr>
              <a:buSzPct val="100000"/>
              <a:buFont typeface="+mj-lt"/>
              <a:buAutoNum type="arabicPeriod"/>
              <a:defRPr/>
            </a:pPr>
            <a:r>
              <a:rPr lang="en-US" sz="1400" dirty="0" smtClean="0">
                <a:solidFill>
                  <a:srgbClr val="333333"/>
                </a:solidFill>
                <a:latin typeface="Arial"/>
              </a:rPr>
              <a:t>Vendor Landscape Methodology: Information Presentation</a:t>
            </a:r>
          </a:p>
          <a:p>
            <a:pPr marL="342900" indent="-342900" algn="l" eaLnBrk="0" hangingPunct="0">
              <a:spcBef>
                <a:spcPts val="1200"/>
              </a:spcBef>
              <a:buClr>
                <a:srgbClr val="333333"/>
              </a:buClr>
              <a:buSzPct val="100000"/>
              <a:buFont typeface="+mj-lt"/>
              <a:buAutoNum type="arabicPeriod"/>
              <a:defRPr/>
            </a:pPr>
            <a:r>
              <a:rPr lang="en-US" sz="1400" dirty="0" smtClean="0">
                <a:solidFill>
                  <a:srgbClr val="333333"/>
                </a:solidFill>
                <a:latin typeface="Arial"/>
              </a:rPr>
              <a:t>Vendor Landscape Methodology: Fact Check &amp; Publication</a:t>
            </a:r>
          </a:p>
          <a:p>
            <a:pPr marL="342900" indent="-342900" algn="l" eaLnBrk="0" hangingPunct="0">
              <a:spcBef>
                <a:spcPts val="1200"/>
              </a:spcBef>
              <a:buClr>
                <a:srgbClr val="333333"/>
              </a:buClr>
              <a:buSzPct val="100000"/>
              <a:buFont typeface="+mj-lt"/>
              <a:buAutoNum type="arabicPeriod"/>
              <a:defRPr/>
            </a:pPr>
            <a:r>
              <a:rPr lang="en-US" sz="1400" dirty="0" smtClean="0">
                <a:solidFill>
                  <a:srgbClr val="333333"/>
                </a:solidFill>
                <a:latin typeface="Arial"/>
              </a:rPr>
              <a:t>Product Pricing Scenario</a:t>
            </a:r>
          </a:p>
        </p:txBody>
      </p:sp>
      <p:grpSp>
        <p:nvGrpSpPr>
          <p:cNvPr id="5" name="Group 4"/>
          <p:cNvGrpSpPr/>
          <p:nvPr/>
        </p:nvGrpSpPr>
        <p:grpSpPr>
          <a:xfrm>
            <a:off x="0" y="6422955"/>
            <a:ext cx="9144000" cy="437555"/>
            <a:chOff x="0" y="6422955"/>
            <a:chExt cx="9144000" cy="437555"/>
          </a:xfrm>
        </p:grpSpPr>
        <p:pic>
          <p:nvPicPr>
            <p:cNvPr id="6" name="Picture 3">
              <a:hlinkClick r:id="rId9"/>
            </p:cNvPr>
            <p:cNvPicPr>
              <a:picLocks noChangeAspect="1" noChangeArrowheads="1"/>
            </p:cNvPicPr>
            <p:nvPr/>
          </p:nvPicPr>
          <p:blipFill>
            <a:blip r:embed="rId10" cstate="print"/>
            <a:srcRect/>
            <a:stretch>
              <a:fillRect/>
            </a:stretch>
          </p:blipFill>
          <p:spPr bwMode="auto">
            <a:xfrm>
              <a:off x="0" y="6422955"/>
              <a:ext cx="9144000" cy="437555"/>
            </a:xfrm>
            <a:prstGeom prst="rect">
              <a:avLst/>
            </a:prstGeom>
            <a:noFill/>
            <a:ln w="9525">
              <a:noFill/>
              <a:miter lim="800000"/>
              <a:headEnd/>
              <a:tailEnd/>
            </a:ln>
          </p:spPr>
        </p:pic>
        <p:pic>
          <p:nvPicPr>
            <p:cNvPr id="8" name="Picture 7" descr="itrg-logo.png"/>
            <p:cNvPicPr>
              <a:picLocks noChangeAspect="1"/>
            </p:cNvPicPr>
            <p:nvPr/>
          </p:nvPicPr>
          <p:blipFill>
            <a:blip r:embed="rId11"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8564664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CA" dirty="0" smtClean="0"/>
              <a:t>Vendor Landscape Methodology:</a:t>
            </a:r>
            <a:br>
              <a:rPr lang="en-CA" dirty="0" smtClean="0"/>
            </a:br>
            <a:r>
              <a:rPr lang="en-CA" dirty="0" smtClean="0"/>
              <a:t>Overview</a:t>
            </a:r>
            <a:endParaRPr lang="en-CA" dirty="0"/>
          </a:p>
        </p:txBody>
      </p:sp>
      <p:sp>
        <p:nvSpPr>
          <p:cNvPr id="3" name="Text Placeholder 2"/>
          <p:cNvSpPr>
            <a:spLocks noGrp="1"/>
          </p:cNvSpPr>
          <p:nvPr>
            <p:ph type="body" sz="quarter" idx="16"/>
          </p:nvPr>
        </p:nvSpPr>
        <p:spPr>
          <a:xfrm>
            <a:off x="249302" y="1279525"/>
            <a:ext cx="8627997" cy="5166995"/>
          </a:xfrm>
        </p:spPr>
        <p:txBody>
          <a:bodyPr/>
          <a:lstStyle/>
          <a:p>
            <a:pPr marL="0" indent="0">
              <a:lnSpc>
                <a:spcPct val="100000"/>
              </a:lnSpc>
              <a:spcBef>
                <a:spcPts val="0"/>
              </a:spcBef>
              <a:spcAft>
                <a:spcPts val="600"/>
              </a:spcAft>
              <a:buNone/>
            </a:pPr>
            <a:r>
              <a:rPr lang="en-CA" sz="1050" dirty="0" smtClean="0"/>
              <a:t>Info-Tech’s Vendor Landscapes are research materials that review a particular IT market space, evaluating the strengths and abilities of both the products available in that space, as well as the vendors of those products. These materials are created by a team of dedicated analysts operating under the direction of a senior subject matter expert over a period of six weeks.</a:t>
            </a:r>
          </a:p>
          <a:p>
            <a:pPr marL="0" indent="0">
              <a:lnSpc>
                <a:spcPct val="100000"/>
              </a:lnSpc>
              <a:spcBef>
                <a:spcPts val="0"/>
              </a:spcBef>
              <a:spcAft>
                <a:spcPts val="0"/>
              </a:spcAft>
              <a:buNone/>
            </a:pPr>
            <a:r>
              <a:rPr lang="en-CA" sz="1050" dirty="0" smtClean="0"/>
              <a:t>Evaluations weigh selected vendors and their products (collectively “solutions”) on the following eight criteria to determine overall standing:</a:t>
            </a:r>
          </a:p>
          <a:p>
            <a:pPr marL="231775" indent="-122238">
              <a:lnSpc>
                <a:spcPct val="100000"/>
              </a:lnSpc>
              <a:spcBef>
                <a:spcPts val="0"/>
              </a:spcBef>
              <a:spcAft>
                <a:spcPts val="0"/>
              </a:spcAft>
            </a:pPr>
            <a:r>
              <a:rPr lang="en-CA" sz="1050" dirty="0" smtClean="0"/>
              <a:t>Features: The presence of advanced and market-differentiating capabilities.</a:t>
            </a:r>
          </a:p>
          <a:p>
            <a:pPr marL="231775" indent="-122238">
              <a:lnSpc>
                <a:spcPct val="100000"/>
              </a:lnSpc>
              <a:spcBef>
                <a:spcPts val="0"/>
              </a:spcBef>
              <a:spcAft>
                <a:spcPts val="0"/>
              </a:spcAft>
            </a:pPr>
            <a:r>
              <a:rPr lang="en-CA" sz="1050" dirty="0" smtClean="0"/>
              <a:t>Usability: The intuitiveness, power, and integrated nature of administrative consoles and client software components.</a:t>
            </a:r>
          </a:p>
          <a:p>
            <a:pPr marL="231775" indent="-122238">
              <a:lnSpc>
                <a:spcPct val="100000"/>
              </a:lnSpc>
              <a:spcBef>
                <a:spcPts val="0"/>
              </a:spcBef>
              <a:spcAft>
                <a:spcPts val="0"/>
              </a:spcAft>
            </a:pPr>
            <a:r>
              <a:rPr lang="en-CA" sz="1050" dirty="0" smtClean="0"/>
              <a:t>Affordability: The three-year total cost of ownership of the solution.</a:t>
            </a:r>
          </a:p>
          <a:p>
            <a:pPr marL="231775" indent="-122238">
              <a:lnSpc>
                <a:spcPct val="100000"/>
              </a:lnSpc>
              <a:spcBef>
                <a:spcPts val="0"/>
              </a:spcBef>
              <a:spcAft>
                <a:spcPts val="0"/>
              </a:spcAft>
            </a:pPr>
            <a:r>
              <a:rPr lang="en-CA" sz="1050" dirty="0" smtClean="0"/>
              <a:t>Architecture: The degree of integration with the vendor’s other tools, flexibility of deployment, and breadth of platform applicability.</a:t>
            </a:r>
          </a:p>
          <a:p>
            <a:pPr marL="231775" indent="-122238">
              <a:lnSpc>
                <a:spcPct val="100000"/>
              </a:lnSpc>
              <a:spcBef>
                <a:spcPts val="0"/>
              </a:spcBef>
              <a:spcAft>
                <a:spcPts val="0"/>
              </a:spcAft>
            </a:pPr>
            <a:r>
              <a:rPr lang="en-CA" sz="1050" dirty="0" smtClean="0"/>
              <a:t>Viability: The stability of the company as measured by its history in the market, the size of its client base, and its financial performance.</a:t>
            </a:r>
          </a:p>
          <a:p>
            <a:pPr marL="231775" indent="-122238">
              <a:lnSpc>
                <a:spcPct val="100000"/>
              </a:lnSpc>
              <a:spcBef>
                <a:spcPts val="0"/>
              </a:spcBef>
              <a:spcAft>
                <a:spcPts val="0"/>
              </a:spcAft>
            </a:pPr>
            <a:r>
              <a:rPr lang="en-CA" sz="1050" dirty="0" smtClean="0"/>
              <a:t>Strategy: The commitment to both the market-space, as well as to the various sized clients (small, mid-sized, and enterprise clients).</a:t>
            </a:r>
          </a:p>
          <a:p>
            <a:pPr marL="231775" indent="-122238">
              <a:lnSpc>
                <a:spcPct val="100000"/>
              </a:lnSpc>
              <a:spcBef>
                <a:spcPts val="0"/>
              </a:spcBef>
              <a:spcAft>
                <a:spcPts val="0"/>
              </a:spcAft>
            </a:pPr>
            <a:r>
              <a:rPr lang="en-CA" sz="1050" dirty="0" smtClean="0"/>
              <a:t>Reach: The ability of the vendor to support its products on a global scale.</a:t>
            </a:r>
          </a:p>
          <a:p>
            <a:pPr marL="231775" indent="-122238">
              <a:lnSpc>
                <a:spcPct val="100000"/>
              </a:lnSpc>
              <a:spcBef>
                <a:spcPts val="0"/>
              </a:spcBef>
              <a:spcAft>
                <a:spcPts val="600"/>
              </a:spcAft>
            </a:pPr>
            <a:r>
              <a:rPr lang="en-CA" sz="1050" dirty="0" smtClean="0"/>
              <a:t>Channel: The measure of the size of the vendor’s channel partner program, as well as any channel strengthening strategies.</a:t>
            </a:r>
          </a:p>
          <a:p>
            <a:pPr marL="0" indent="0">
              <a:lnSpc>
                <a:spcPct val="100000"/>
              </a:lnSpc>
              <a:spcBef>
                <a:spcPts val="0"/>
              </a:spcBef>
              <a:spcAft>
                <a:spcPts val="0"/>
              </a:spcAft>
              <a:buNone/>
            </a:pPr>
            <a:r>
              <a:rPr lang="en-CA" sz="1050" dirty="0" smtClean="0"/>
              <a:t>Evaluated solutions are plotted on a standard two by two matrix:</a:t>
            </a:r>
          </a:p>
          <a:p>
            <a:pPr marL="231775" indent="-122238">
              <a:lnSpc>
                <a:spcPct val="100000"/>
              </a:lnSpc>
              <a:spcBef>
                <a:spcPts val="0"/>
              </a:spcBef>
              <a:spcAft>
                <a:spcPts val="0"/>
              </a:spcAft>
            </a:pPr>
            <a:r>
              <a:rPr lang="en-CA" sz="1050" dirty="0" smtClean="0"/>
              <a:t>Champions: Both the product and the vendor receive scores that are above the average score for the evaluated group.</a:t>
            </a:r>
          </a:p>
          <a:p>
            <a:pPr marL="231775" indent="-122238">
              <a:lnSpc>
                <a:spcPct val="100000"/>
              </a:lnSpc>
              <a:spcBef>
                <a:spcPts val="0"/>
              </a:spcBef>
              <a:spcAft>
                <a:spcPts val="0"/>
              </a:spcAft>
            </a:pPr>
            <a:r>
              <a:rPr lang="en-CA" sz="1050" dirty="0" smtClean="0"/>
              <a:t>Innovators: The product receives a score that is above the average score for the evaluated group, but the vendor receives a score that is below the average score for the evaluated group.</a:t>
            </a:r>
          </a:p>
          <a:p>
            <a:pPr marL="231775" indent="-122238">
              <a:lnSpc>
                <a:spcPct val="100000"/>
              </a:lnSpc>
              <a:spcBef>
                <a:spcPts val="0"/>
              </a:spcBef>
              <a:spcAft>
                <a:spcPts val="0"/>
              </a:spcAft>
            </a:pPr>
            <a:r>
              <a:rPr lang="en-CA" sz="1050" dirty="0" smtClean="0"/>
              <a:t>Market Pillars: The product receives a score that is below the average score for the evaluated group, but the vendor receives a score that is above the average score for the evaluated group.</a:t>
            </a:r>
          </a:p>
          <a:p>
            <a:pPr marL="231775" indent="-122238">
              <a:lnSpc>
                <a:spcPct val="100000"/>
              </a:lnSpc>
              <a:spcBef>
                <a:spcPts val="0"/>
              </a:spcBef>
              <a:spcAft>
                <a:spcPts val="600"/>
              </a:spcAft>
            </a:pPr>
            <a:r>
              <a:rPr lang="en-CA" sz="1050" dirty="0" smtClean="0"/>
              <a:t>Emerging Players: Both the product and the vendor receive scores that are below the average score for the evaluated group.</a:t>
            </a:r>
          </a:p>
          <a:p>
            <a:pPr marL="0" indent="0">
              <a:lnSpc>
                <a:spcPct val="100000"/>
              </a:lnSpc>
              <a:spcBef>
                <a:spcPts val="0"/>
              </a:spcBef>
              <a:buNone/>
            </a:pPr>
            <a:r>
              <a:rPr lang="en-CA" sz="1050" dirty="0" smtClean="0"/>
              <a:t>Info-Tech’s Vendor Landscapes are researched and produced according to a strictly adhered to process that includes the following steps:</a:t>
            </a:r>
          </a:p>
          <a:p>
            <a:pPr marL="231775" lvl="0" indent="-122238">
              <a:lnSpc>
                <a:spcPct val="100000"/>
              </a:lnSpc>
              <a:spcBef>
                <a:spcPts val="0"/>
              </a:spcBef>
            </a:pPr>
            <a:r>
              <a:rPr lang="en-CA" sz="1050" dirty="0" smtClean="0"/>
              <a:t>Vendor/product selection</a:t>
            </a:r>
          </a:p>
          <a:p>
            <a:pPr marL="231775" lvl="0" indent="-122238">
              <a:lnSpc>
                <a:spcPct val="100000"/>
              </a:lnSpc>
              <a:spcBef>
                <a:spcPts val="0"/>
              </a:spcBef>
            </a:pPr>
            <a:r>
              <a:rPr lang="en-CA" sz="1050" dirty="0" smtClean="0"/>
              <a:t>Information gathering</a:t>
            </a:r>
          </a:p>
          <a:p>
            <a:pPr marL="231775" lvl="0" indent="-122238">
              <a:lnSpc>
                <a:spcPct val="100000"/>
              </a:lnSpc>
              <a:spcBef>
                <a:spcPts val="0"/>
              </a:spcBef>
            </a:pPr>
            <a:r>
              <a:rPr lang="en-CA" sz="1050" dirty="0" smtClean="0"/>
              <a:t>Vendor/product scoring</a:t>
            </a:r>
          </a:p>
          <a:p>
            <a:pPr marL="231775" lvl="0" indent="-122238">
              <a:lnSpc>
                <a:spcPct val="100000"/>
              </a:lnSpc>
              <a:spcBef>
                <a:spcPts val="0"/>
              </a:spcBef>
            </a:pPr>
            <a:r>
              <a:rPr lang="en-CA" sz="1050" dirty="0" smtClean="0"/>
              <a:t>Information presentation</a:t>
            </a:r>
          </a:p>
          <a:p>
            <a:pPr marL="231775" lvl="0" indent="-122238">
              <a:lnSpc>
                <a:spcPct val="100000"/>
              </a:lnSpc>
              <a:spcBef>
                <a:spcPts val="0"/>
              </a:spcBef>
            </a:pPr>
            <a:r>
              <a:rPr lang="en-CA" sz="1050" dirty="0" smtClean="0"/>
              <a:t>Fact checking</a:t>
            </a:r>
          </a:p>
          <a:p>
            <a:pPr marL="231775" lvl="0" indent="-122238">
              <a:lnSpc>
                <a:spcPct val="100000"/>
              </a:lnSpc>
              <a:spcBef>
                <a:spcPts val="0"/>
              </a:spcBef>
              <a:spcAft>
                <a:spcPts val="600"/>
              </a:spcAft>
            </a:pPr>
            <a:r>
              <a:rPr lang="en-CA" sz="1050" dirty="0" smtClean="0"/>
              <a:t>Publication</a:t>
            </a:r>
          </a:p>
          <a:p>
            <a:pPr marL="0" indent="0">
              <a:lnSpc>
                <a:spcPct val="100000"/>
              </a:lnSpc>
              <a:spcBef>
                <a:spcPts val="0"/>
              </a:spcBef>
              <a:buNone/>
            </a:pPr>
            <a:r>
              <a:rPr lang="en-CA" sz="1050" dirty="0" smtClean="0"/>
              <a:t>This document outlines how each of these steps is conducted.</a:t>
            </a:r>
            <a:endParaRPr lang="en-CA" sz="1050" dirty="0"/>
          </a:p>
        </p:txBody>
      </p:sp>
      <p:grpSp>
        <p:nvGrpSpPr>
          <p:cNvPr id="4" name="Group 3"/>
          <p:cNvGrpSpPr/>
          <p:nvPr/>
        </p:nvGrpSpPr>
        <p:grpSpPr>
          <a:xfrm>
            <a:off x="0" y="6422955"/>
            <a:ext cx="9144000" cy="437555"/>
            <a:chOff x="0" y="6422955"/>
            <a:chExt cx="9144000" cy="437555"/>
          </a:xfrm>
        </p:grpSpPr>
        <p:pic>
          <p:nvPicPr>
            <p:cNvPr id="5"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6" name="Picture 5"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31507513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GENSWF_OUTPUT_FILE_NAME" val="Anti-Malware-VL-Storyboard-flash"/>
  <p:tag name="THINKCELLPRESENTATIONDONOTDELETE" val="&lt;?xml version=&quot;1.0&quot; encoding=&quot;UTF-16&quot; standalone=&quot;yes&quot;?&gt;&#10;&lt;root reqver=&quot;17839&quot;&gt;&lt;version val=&quot;21129&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1&quot;&gt;&lt;elem m_fUsage=&quot;2.71000000000000000000E+000&quot;&gt;&lt;m_ppcolschidx val=&quot;0&quot;/&gt;&lt;m_rgb r=&quot;d1&quot; g=&quot;7d&quot; b=&quot;8&quot;/&gt;&lt;/elem&gt;&lt;/m_vecMRU&gt;&lt;/m_mruColor&gt;&lt;m_mapectfillschemeMRU&gt;&lt;key val=&quot;1&quot;/&gt;&lt;elem&gt;&lt;m_nPartnerID val=&quot;530&quot;/&gt;&lt;m_nIndex val=&quot;2&quot;/&gt;&lt;/elem&gt;&lt;/m_mapectfillschemeMRU&gt;&lt;m_eweekdayFirstOfWeek val=&quot;1&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858"/>
  <p:tag name="ISPRING_RESOURCE_PATHS_HASH_2" val="9ca6c882ec90ccf3703b866a55cdb93e76c042"/>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g8iKZnCSV0Of5GB4Q0ME6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fRcL3MjiJ0WWlUjLnB2Ba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_MVtwGAmQkigkpPLDiPAX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Mjsa.h1kuE2K.PqnxvYuug"/>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Mjsa.h1kuE2K.PqnxvYuu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_MVtwGAmQkigkpPLDiPAXw"/>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hxDvQhPQEm9uKW3Q8.bgQ"/>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_MVtwGAmQkigkpPLDiPAXw"/>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hUXwKMf.UGT770YWD.Pnw"/>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hxDvQhPQEm9uKW3Q8.bgQ"/>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_MVtwGAmQkigkpPLDiPAX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KRQzgBV2KUikyJDJEJkD6Q"/>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4ypwNA3q7Eieyrrs0alirA"/>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hxDvQhPQEm9uKW3Q8.bgQ"/>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LnSPTs3P8EuG7ErO8LmH3w"/>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tTYd8BNbhEu1JwXivR6klw"/>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aXxYIUrSvE2ADqaQygT1ag"/>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p.zgEApi8B0OOo76kR7zzk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GFIgv1KgIEmGs6o1y6asG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pv4IxXRV20mpb2k121Jkzw"/>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InfoTech">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InfoTech">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InfoTech">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0</TotalTime>
  <Words>2417</Words>
  <Application>Microsoft Office PowerPoint</Application>
  <PresentationFormat>On-screen Show (4:3)</PresentationFormat>
  <Paragraphs>186</Paragraphs>
  <Slides>11</Slides>
  <Notes>10</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11</vt:i4>
      </vt:variant>
    </vt:vector>
  </HeadingPairs>
  <TitlesOfParts>
    <vt:vector size="19" baseType="lpstr">
      <vt:lpstr>Calibri</vt:lpstr>
      <vt:lpstr>Helvetica</vt:lpstr>
      <vt:lpstr>Georgia</vt:lpstr>
      <vt:lpstr>Arial</vt:lpstr>
      <vt:lpstr>Wingdings</vt:lpstr>
      <vt:lpstr>Office Theme</vt:lpstr>
      <vt:lpstr>1_Office Theme</vt:lpstr>
      <vt:lpstr>think-cell Slide</vt:lpstr>
      <vt:lpstr>PowerPoint Presentation</vt:lpstr>
      <vt:lpstr>Introduction</vt:lpstr>
      <vt:lpstr>Market overview</vt:lpstr>
      <vt:lpstr>Unified communications vendor selection / knock-out criteria: market share, mind share, and platform coverage</vt:lpstr>
      <vt:lpstr>Unified communications criteria and weighting factors</vt:lpstr>
      <vt:lpstr>Table Stakes represent the minimum standard; without these, a product doesn’t even get reviewed</vt:lpstr>
      <vt:lpstr>Advanced Features are the capabilities that allow for granular market differentiation</vt:lpstr>
      <vt:lpstr>Appendix</vt:lpstr>
      <vt:lpstr>Vendor Landscape Methodology: Overview</vt:lpstr>
      <vt:lpstr>Vendor Landscape Methodology: Vendor/Product Selection &amp; Information Gathering</vt:lpstr>
      <vt:lpstr>Info-Tech Research Group Helps IT Professionals To: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2016-07-04T19:22:00Z</dcterms:created>
  <dcterms:modified xsi:type="dcterms:W3CDTF">2016-07-04T20:36:33Z</dcterms:modified>
</cp:coreProperties>
</file>