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681" r:id="rId3"/>
    <p:sldId id="403" r:id="rId4"/>
    <p:sldId id="399" r:id="rId5"/>
    <p:sldId id="658" r:id="rId6"/>
    <p:sldId id="659" r:id="rId7"/>
    <p:sldId id="660" r:id="rId8"/>
    <p:sldId id="723" r:id="rId9"/>
    <p:sldId id="662" r:id="rId10"/>
    <p:sldId id="666" r:id="rId11"/>
    <p:sldId id="722" r:id="rId12"/>
    <p:sldId id="724"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1" userDrawn="1">
          <p15:clr>
            <a:srgbClr val="A4A3A4"/>
          </p15:clr>
        </p15:guide>
        <p15:guide id="2" pos="204" userDrawn="1">
          <p15:clr>
            <a:srgbClr val="A4A3A4"/>
          </p15:clr>
        </p15:guide>
        <p15:guide id="3" pos="555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2B9E36"/>
    <a:srgbClr val="5A7D5C"/>
    <a:srgbClr val="989898"/>
    <a:srgbClr val="13294F"/>
    <a:srgbClr val="2D3E20"/>
    <a:srgbClr val="61271D"/>
    <a:srgbClr val="B0C534"/>
    <a:srgbClr val="E9BCB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433" autoAdjust="0"/>
  </p:normalViewPr>
  <p:slideViewPr>
    <p:cSldViewPr snapToGrid="0">
      <p:cViewPr varScale="1">
        <p:scale>
          <a:sx n="92" d="100"/>
          <a:sy n="92" d="100"/>
        </p:scale>
        <p:origin x="1974" y="90"/>
      </p:cViewPr>
      <p:guideLst>
        <p:guide orient="horz" pos="731"/>
        <p:guide pos="204"/>
        <p:guide pos="555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8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research1.sharepoint.infotech.com/ResearchProduction/ProjectsinProgress/FY2016C2-2/Applications/MattTrevor%20-%20PPM%20Dashboards%20and%20Reports/Draft%20BP/Chart%20Formatted%20for%20Dashboards%20and%20Reports%20(Aggregate%20Data%20Onl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1400" b="0" i="0" u="none" strike="noStrike" baseline="0" dirty="0">
                <a:solidFill>
                  <a:schemeClr val="accent1"/>
                </a:solidFill>
                <a:effectLst/>
              </a:rPr>
              <a:t>Reported Confidence in the Effectiveness of Portfolio Reporting </a:t>
            </a:r>
            <a:r>
              <a:rPr lang="en-CA" sz="1400" b="0" i="0" u="none" strike="noStrike" baseline="0" dirty="0">
                <a:solidFill>
                  <a:schemeClr val="accent1"/>
                </a:solidFill>
              </a:rPr>
              <a:t> </a:t>
            </a:r>
            <a:endParaRPr lang="en-CA" sz="1400" dirty="0">
              <a:solidFill>
                <a:schemeClr val="accent1"/>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2"/>
            </a:solidFill>
            <a:ln>
              <a:noFill/>
            </a:ln>
            <a:effectLst/>
          </c:spPr>
          <c:invertIfNegative val="0"/>
          <c:dPt>
            <c:idx val="0"/>
            <c:invertIfNegative val="0"/>
            <c:bubble3D val="0"/>
            <c:spPr>
              <a:solidFill>
                <a:schemeClr val="tx1">
                  <a:lumMod val="60000"/>
                  <a:lumOff val="40000"/>
                </a:schemeClr>
              </a:solidFill>
              <a:ln>
                <a:noFill/>
              </a:ln>
              <a:effectLst/>
            </c:spPr>
          </c:dPt>
          <c:dPt>
            <c:idx val="1"/>
            <c:invertIfNegative val="0"/>
            <c:bubble3D val="0"/>
            <c:spPr>
              <a:solidFill>
                <a:schemeClr val="accent1"/>
              </a:solidFill>
              <a:ln>
                <a:noFill/>
              </a:ln>
              <a:effectLst/>
            </c:spPr>
          </c:dPt>
          <c:cat>
            <c:strRef>
              <c:f>Sheet1!$T$9:$T$11</c:f>
              <c:strCache>
                <c:ptCount val="3"/>
                <c:pt idx="0">
                  <c:v>Completeness</c:v>
                </c:pt>
                <c:pt idx="1">
                  <c:v>Currency of Data</c:v>
                </c:pt>
                <c:pt idx="2">
                  <c:v>Awareness of Resource Capacity </c:v>
                </c:pt>
              </c:strCache>
            </c:strRef>
          </c:cat>
          <c:val>
            <c:numRef>
              <c:f>Sheet1!$U$9:$U$11</c:f>
              <c:numCache>
                <c:formatCode>0%</c:formatCode>
                <c:ptCount val="3"/>
                <c:pt idx="0">
                  <c:v>0.36</c:v>
                </c:pt>
                <c:pt idx="1">
                  <c:v>0.37</c:v>
                </c:pt>
                <c:pt idx="2">
                  <c:v>0.28000000000000003</c:v>
                </c:pt>
              </c:numCache>
            </c:numRef>
          </c:val>
        </c:ser>
        <c:dLbls>
          <c:showLegendKey val="0"/>
          <c:showVal val="0"/>
          <c:showCatName val="0"/>
          <c:showSerName val="0"/>
          <c:showPercent val="0"/>
          <c:showBubbleSize val="0"/>
        </c:dLbls>
        <c:gapWidth val="182"/>
        <c:axId val="278998384"/>
        <c:axId val="278998776"/>
      </c:barChart>
      <c:catAx>
        <c:axId val="278998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accent1"/>
                </a:solidFill>
                <a:latin typeface="+mn-lt"/>
                <a:ea typeface="+mn-ea"/>
                <a:cs typeface="+mn-cs"/>
              </a:defRPr>
            </a:pPr>
            <a:endParaRPr lang="en-US"/>
          </a:p>
        </c:txPr>
        <c:crossAx val="278998776"/>
        <c:crosses val="autoZero"/>
        <c:auto val="1"/>
        <c:lblAlgn val="ctr"/>
        <c:lblOffset val="100"/>
        <c:noMultiLvlLbl val="0"/>
      </c:catAx>
      <c:valAx>
        <c:axId val="27899877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high"/>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78998384"/>
        <c:crosses val="autoZero"/>
        <c:crossBetween val="between"/>
      </c:valAx>
      <c:spPr>
        <a:noFill/>
        <a:ln>
          <a:noFill/>
        </a:ln>
        <a:effectLst/>
      </c:spPr>
    </c:plotArea>
    <c:plotVisOnly val="1"/>
    <c:dispBlanksAs val="gap"/>
    <c:showDLblsOverMax val="0"/>
  </c:chart>
  <c:spPr>
    <a:noFill/>
    <a:ln>
      <a:solidFill>
        <a:schemeClr val="accent3"/>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accent1"/>
                </a:solidFill>
                <a:latin typeface="+mn-lt"/>
                <a:ea typeface="+mn-ea"/>
                <a:cs typeface="+mn-cs"/>
              </a:defRPr>
            </a:pPr>
            <a:r>
              <a:rPr lang="en-CA" dirty="0">
                <a:solidFill>
                  <a:schemeClr val="accent1"/>
                </a:solidFill>
              </a:rPr>
              <a:t>Can you generate a PPM report?</a:t>
            </a:r>
          </a:p>
        </c:rich>
      </c:tx>
      <c:layout>
        <c:manualLayout>
          <c:xMode val="edge"/>
          <c:yMode val="edge"/>
          <c:x val="0.21258774584994608"/>
          <c:y val="3.09791855760503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accent1"/>
              </a:solidFill>
              <a:latin typeface="+mn-lt"/>
              <a:ea typeface="+mn-ea"/>
              <a:cs typeface="+mn-cs"/>
            </a:defRPr>
          </a:pPr>
          <a:endParaRPr lang="en-US"/>
        </a:p>
      </c:txPr>
    </c:title>
    <c:autoTitleDeleted val="0"/>
    <c:plotArea>
      <c:layout/>
      <c:barChart>
        <c:barDir val="col"/>
        <c:grouping val="percentStacked"/>
        <c:varyColors val="0"/>
        <c:ser>
          <c:idx val="0"/>
          <c:order val="0"/>
          <c:tx>
            <c:strRef>
              <c:f>Sheet1!$C$6</c:f>
              <c:strCache>
                <c:ptCount val="1"/>
                <c:pt idx="0">
                  <c:v>No</c:v>
                </c:pt>
              </c:strCache>
            </c:strRef>
          </c:tx>
          <c:spPr>
            <a:solidFill>
              <a:schemeClr val="accent2"/>
            </a:solidFill>
            <a:ln>
              <a:noFill/>
            </a:ln>
            <a:effectLst/>
          </c:spPr>
          <c:invertIfNegative val="0"/>
          <c:cat>
            <c:strRef>
              <c:f>Sheet1!$B$7:$B$9</c:f>
              <c:strCache>
                <c:ptCount val="3"/>
                <c:pt idx="0">
                  <c:v>Commercial</c:v>
                </c:pt>
                <c:pt idx="1">
                  <c:v>Homemade</c:v>
                </c:pt>
                <c:pt idx="2">
                  <c:v>NoSolution</c:v>
                </c:pt>
              </c:strCache>
            </c:strRef>
          </c:cat>
          <c:val>
            <c:numRef>
              <c:f>Sheet1!$C$7:$C$9</c:f>
              <c:numCache>
                <c:formatCode>General</c:formatCode>
                <c:ptCount val="3"/>
                <c:pt idx="0">
                  <c:v>58</c:v>
                </c:pt>
                <c:pt idx="1">
                  <c:v>131</c:v>
                </c:pt>
                <c:pt idx="2">
                  <c:v>70</c:v>
                </c:pt>
              </c:numCache>
            </c:numRef>
          </c:val>
        </c:ser>
        <c:ser>
          <c:idx val="1"/>
          <c:order val="1"/>
          <c:tx>
            <c:strRef>
              <c:f>Sheet1!$D$6</c:f>
              <c:strCache>
                <c:ptCount val="1"/>
                <c:pt idx="0">
                  <c:v>Yes</c:v>
                </c:pt>
              </c:strCache>
            </c:strRef>
          </c:tx>
          <c:spPr>
            <a:solidFill>
              <a:schemeClr val="accent1"/>
            </a:solidFill>
            <a:ln>
              <a:noFill/>
            </a:ln>
            <a:effectLst/>
          </c:spPr>
          <c:invertIfNegative val="0"/>
          <c:cat>
            <c:strRef>
              <c:f>Sheet1!$B$7:$B$9</c:f>
              <c:strCache>
                <c:ptCount val="3"/>
                <c:pt idx="0">
                  <c:v>Commercial</c:v>
                </c:pt>
                <c:pt idx="1">
                  <c:v>Homemade</c:v>
                </c:pt>
                <c:pt idx="2">
                  <c:v>NoSolution</c:v>
                </c:pt>
              </c:strCache>
            </c:strRef>
          </c:cat>
          <c:val>
            <c:numRef>
              <c:f>Sheet1!$D$7:$D$9</c:f>
              <c:numCache>
                <c:formatCode>General</c:formatCode>
                <c:ptCount val="3"/>
                <c:pt idx="0">
                  <c:v>58</c:v>
                </c:pt>
                <c:pt idx="1">
                  <c:v>48</c:v>
                </c:pt>
                <c:pt idx="2">
                  <c:v>4</c:v>
                </c:pt>
              </c:numCache>
            </c:numRef>
          </c:val>
        </c:ser>
        <c:ser>
          <c:idx val="2"/>
          <c:order val="2"/>
          <c:tx>
            <c:strRef>
              <c:f>Sheet1!$E$6</c:f>
              <c:strCache>
                <c:ptCount val="1"/>
                <c:pt idx="0">
                  <c:v>No Response</c:v>
                </c:pt>
              </c:strCache>
            </c:strRef>
          </c:tx>
          <c:spPr>
            <a:solidFill>
              <a:schemeClr val="bg1">
                <a:lumMod val="85000"/>
              </a:schemeClr>
            </a:solidFill>
            <a:ln>
              <a:noFill/>
            </a:ln>
            <a:effectLst/>
          </c:spPr>
          <c:invertIfNegative val="0"/>
          <c:cat>
            <c:strRef>
              <c:f>Sheet1!$B$7:$B$9</c:f>
              <c:strCache>
                <c:ptCount val="3"/>
                <c:pt idx="0">
                  <c:v>Commercial</c:v>
                </c:pt>
                <c:pt idx="1">
                  <c:v>Homemade</c:v>
                </c:pt>
                <c:pt idx="2">
                  <c:v>NoSolution</c:v>
                </c:pt>
              </c:strCache>
            </c:strRef>
          </c:cat>
          <c:val>
            <c:numRef>
              <c:f>Sheet1!$E$7:$E$9</c:f>
              <c:numCache>
                <c:formatCode>General</c:formatCode>
                <c:ptCount val="3"/>
                <c:pt idx="0">
                  <c:v>27</c:v>
                </c:pt>
                <c:pt idx="1">
                  <c:v>20</c:v>
                </c:pt>
                <c:pt idx="2">
                  <c:v>17</c:v>
                </c:pt>
              </c:numCache>
            </c:numRef>
          </c:val>
        </c:ser>
        <c:dLbls>
          <c:showLegendKey val="0"/>
          <c:showVal val="0"/>
          <c:showCatName val="0"/>
          <c:showSerName val="0"/>
          <c:showPercent val="0"/>
          <c:showBubbleSize val="0"/>
        </c:dLbls>
        <c:gapWidth val="219"/>
        <c:overlap val="100"/>
        <c:axId val="412588848"/>
        <c:axId val="412589240"/>
      </c:barChart>
      <c:catAx>
        <c:axId val="41258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1"/>
                </a:solidFill>
                <a:latin typeface="+mn-lt"/>
                <a:ea typeface="+mn-ea"/>
                <a:cs typeface="+mn-cs"/>
              </a:defRPr>
            </a:pPr>
            <a:endParaRPr lang="en-US"/>
          </a:p>
        </c:txPr>
        <c:crossAx val="412589240"/>
        <c:crosses val="autoZero"/>
        <c:auto val="1"/>
        <c:lblAlgn val="ctr"/>
        <c:lblOffset val="100"/>
        <c:noMultiLvlLbl val="0"/>
      </c:catAx>
      <c:valAx>
        <c:axId val="412589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25888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accent1"/>
                </a:solidFill>
                <a:latin typeface="+mn-lt"/>
                <a:ea typeface="+mn-ea"/>
                <a:cs typeface="+mn-cs"/>
              </a:defRPr>
            </a:pPr>
            <a:r>
              <a:rPr lang="en-US" dirty="0">
                <a:solidFill>
                  <a:schemeClr val="accent1"/>
                </a:solidFill>
              </a:rPr>
              <a:t>Can</a:t>
            </a:r>
            <a:r>
              <a:rPr lang="en-US" baseline="0" dirty="0">
                <a:solidFill>
                  <a:schemeClr val="accent1"/>
                </a:solidFill>
              </a:rPr>
              <a:t> you generate a PPM report?</a:t>
            </a:r>
          </a:p>
          <a:p>
            <a:pPr>
              <a:defRPr>
                <a:solidFill>
                  <a:schemeClr val="accent1"/>
                </a:solidFill>
              </a:defRPr>
            </a:pPr>
            <a:r>
              <a:rPr lang="en-US" baseline="0" dirty="0">
                <a:solidFill>
                  <a:schemeClr val="accent1"/>
                </a:solidFill>
              </a:rPr>
              <a:t>(Totals for all kinds of PPM </a:t>
            </a:r>
            <a:r>
              <a:rPr lang="en-US" baseline="0" dirty="0" smtClean="0">
                <a:solidFill>
                  <a:schemeClr val="accent1"/>
                </a:solidFill>
              </a:rPr>
              <a:t>solutions</a:t>
            </a:r>
            <a:r>
              <a:rPr lang="en-US" baseline="0" dirty="0">
                <a:solidFill>
                  <a:schemeClr val="accent1"/>
                </a:solidFill>
              </a:rPr>
              <a:t>)</a:t>
            </a:r>
            <a:endParaRPr lang="en-US" dirty="0">
              <a:solidFill>
                <a:schemeClr val="accent1"/>
              </a:solidFill>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accent1"/>
              </a:solidFill>
              <a:latin typeface="+mn-lt"/>
              <a:ea typeface="+mn-ea"/>
              <a:cs typeface="+mn-cs"/>
            </a:defRPr>
          </a:pPr>
          <a:endParaRPr lang="en-US"/>
        </a:p>
      </c:txPr>
    </c:title>
    <c:autoTitleDeleted val="0"/>
    <c:plotArea>
      <c:layout/>
      <c:pieChart>
        <c:varyColors val="1"/>
        <c:ser>
          <c:idx val="3"/>
          <c:order val="3"/>
          <c:tx>
            <c:strRef>
              <c:f>Sheet1!$B$41</c:f>
              <c:strCache>
                <c:ptCount val="1"/>
                <c:pt idx="0">
                  <c:v>Grand Total</c:v>
                </c:pt>
              </c:strCache>
            </c:strRef>
          </c:tx>
          <c:dPt>
            <c:idx val="0"/>
            <c:bubble3D val="0"/>
            <c:spPr>
              <a:solidFill>
                <a:schemeClr val="accent2"/>
              </a:solidFill>
              <a:ln w="19050">
                <a:solidFill>
                  <a:schemeClr val="lt1"/>
                </a:solidFill>
              </a:ln>
              <a:effectLst/>
            </c:spPr>
          </c:dPt>
          <c:dPt>
            <c:idx val="1"/>
            <c:bubble3D val="0"/>
            <c:spPr>
              <a:solidFill>
                <a:schemeClr val="accent1"/>
              </a:solidFill>
              <a:ln w="19050">
                <a:solidFill>
                  <a:schemeClr val="lt1"/>
                </a:solidFill>
              </a:ln>
              <a:effectLst/>
            </c:spPr>
          </c:dPt>
          <c:dPt>
            <c:idx val="2"/>
            <c:bubble3D val="0"/>
            <c:spPr>
              <a:solidFill>
                <a:schemeClr val="accent3"/>
              </a:solidFill>
              <a:ln w="19050">
                <a:solidFill>
                  <a:schemeClr val="lt1"/>
                </a:solidFill>
              </a:ln>
              <a:effectLst/>
            </c:spPr>
          </c:dPt>
          <c:dLbls>
            <c:dLbl>
              <c:idx val="0"/>
              <c:layout>
                <c:manualLayout>
                  <c:x val="-0.1524324239906166"/>
                  <c:y val="-5.8824972673640459E-2"/>
                </c:manualLayout>
              </c:layout>
              <c:dLblPos val="bestFit"/>
              <c:showLegendKey val="0"/>
              <c:showVal val="0"/>
              <c:showCatName val="1"/>
              <c:showSerName val="0"/>
              <c:showPercent val="0"/>
              <c:showBubbleSize val="0"/>
              <c:extLst>
                <c:ext xmlns:c15="http://schemas.microsoft.com/office/drawing/2012/chart" uri="{CE6537A1-D6FC-4f65-9D91-7224C49458BB}">
                  <c15:layout/>
                </c:ext>
              </c:extLst>
            </c:dLbl>
            <c:dLbl>
              <c:idx val="1"/>
              <c:layout>
                <c:manualLayout>
                  <c:x val="0.15507966780051399"/>
                  <c:y val="-2.9406229796588836E-2"/>
                </c:manualLayout>
              </c:layout>
              <c:dLblPos val="bestFi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Sheet1!$C$37:$E$37</c:f>
              <c:strCache>
                <c:ptCount val="3"/>
                <c:pt idx="0">
                  <c:v>No</c:v>
                </c:pt>
                <c:pt idx="1">
                  <c:v>Yes</c:v>
                </c:pt>
                <c:pt idx="2">
                  <c:v>No Response</c:v>
                </c:pt>
              </c:strCache>
            </c:strRef>
          </c:cat>
          <c:val>
            <c:numRef>
              <c:f>Sheet1!$C$41:$E$41</c:f>
              <c:numCache>
                <c:formatCode>General</c:formatCode>
                <c:ptCount val="3"/>
                <c:pt idx="0">
                  <c:v>259</c:v>
                </c:pt>
                <c:pt idx="1">
                  <c:v>110</c:v>
                </c:pt>
                <c:pt idx="2">
                  <c:v>64</c:v>
                </c:pt>
              </c:numCache>
            </c:numRef>
          </c:val>
        </c:ser>
        <c:dLbls>
          <c:dLblPos val="bestFit"/>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Sheet1!$B$38</c15:sqref>
                        </c15:formulaRef>
                      </c:ext>
                    </c:extLst>
                    <c:strCache>
                      <c:ptCount val="1"/>
                      <c:pt idx="0">
                        <c:v>Commercial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Sheet1!$C$37:$E$37</c15:sqref>
                        </c15:formulaRef>
                      </c:ext>
                    </c:extLst>
                    <c:strCache>
                      <c:ptCount val="3"/>
                      <c:pt idx="0">
                        <c:v>No</c:v>
                      </c:pt>
                      <c:pt idx="1">
                        <c:v>Yes</c:v>
                      </c:pt>
                      <c:pt idx="2">
                        <c:v>No Response</c:v>
                      </c:pt>
                    </c:strCache>
                  </c:strRef>
                </c:cat>
                <c:val>
                  <c:numRef>
                    <c:extLst>
                      <c:ext uri="{02D57815-91ED-43cb-92C2-25804820EDAC}">
                        <c15:formulaRef>
                          <c15:sqref>Sheet1!$C$38:$E$38</c15:sqref>
                        </c15:formulaRef>
                      </c:ext>
                    </c:extLst>
                    <c:numCache>
                      <c:formatCode>General</c:formatCode>
                      <c:ptCount val="3"/>
                      <c:pt idx="0">
                        <c:v>58</c:v>
                      </c:pt>
                      <c:pt idx="1">
                        <c:v>58</c:v>
                      </c:pt>
                      <c:pt idx="2">
                        <c:v>27</c:v>
                      </c:pt>
                    </c:numCache>
                  </c:numRef>
                </c:val>
              </c15:ser>
            </c15:filteredPieSeries>
            <c15:filteredPieSeries>
              <c15:ser>
                <c:idx val="1"/>
                <c:order val="1"/>
                <c:tx>
                  <c:strRef>
                    <c:extLst xmlns:c15="http://schemas.microsoft.com/office/drawing/2012/chart">
                      <c:ext xmlns:c15="http://schemas.microsoft.com/office/drawing/2012/chart" uri="{02D57815-91ED-43cb-92C2-25804820EDAC}">
                        <c15:formulaRef>
                          <c15:sqref>Sheet1!$B$39</c15:sqref>
                        </c15:formulaRef>
                      </c:ext>
                    </c:extLst>
                    <c:strCache>
                      <c:ptCount val="1"/>
                      <c:pt idx="0">
                        <c:v>Homemade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Sheet1!$C$37:$E$37</c15:sqref>
                        </c15:formulaRef>
                      </c:ext>
                    </c:extLst>
                    <c:strCache>
                      <c:ptCount val="3"/>
                      <c:pt idx="0">
                        <c:v>No</c:v>
                      </c:pt>
                      <c:pt idx="1">
                        <c:v>Yes</c:v>
                      </c:pt>
                      <c:pt idx="2">
                        <c:v>No Response</c:v>
                      </c:pt>
                    </c:strCache>
                  </c:strRef>
                </c:cat>
                <c:val>
                  <c:numRef>
                    <c:extLst xmlns:c15="http://schemas.microsoft.com/office/drawing/2012/chart">
                      <c:ext xmlns:c15="http://schemas.microsoft.com/office/drawing/2012/chart" uri="{02D57815-91ED-43cb-92C2-25804820EDAC}">
                        <c15:formulaRef>
                          <c15:sqref>Sheet1!$C$39:$E$39</c15:sqref>
                        </c15:formulaRef>
                      </c:ext>
                    </c:extLst>
                    <c:numCache>
                      <c:formatCode>General</c:formatCode>
                      <c:ptCount val="3"/>
                      <c:pt idx="0">
                        <c:v>131</c:v>
                      </c:pt>
                      <c:pt idx="1">
                        <c:v>48</c:v>
                      </c:pt>
                      <c:pt idx="2">
                        <c:v>20</c:v>
                      </c:pt>
                    </c:numCache>
                  </c:numRef>
                </c:val>
              </c15:ser>
            </c15:filteredPieSeries>
            <c15:filteredPieSeries>
              <c15:ser>
                <c:idx val="2"/>
                <c:order val="2"/>
                <c:tx>
                  <c:strRef>
                    <c:extLst xmlns:c15="http://schemas.microsoft.com/office/drawing/2012/chart">
                      <c:ext xmlns:c15="http://schemas.microsoft.com/office/drawing/2012/chart" uri="{02D57815-91ED-43cb-92C2-25804820EDAC}">
                        <c15:formulaRef>
                          <c15:sqref>Sheet1!$B$40</c15:sqref>
                        </c15:formulaRef>
                      </c:ext>
                    </c:extLst>
                    <c:strCache>
                      <c:ptCount val="1"/>
                      <c:pt idx="0">
                        <c:v>NoSolution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Sheet1!$C$37:$E$37</c15:sqref>
                        </c15:formulaRef>
                      </c:ext>
                    </c:extLst>
                    <c:strCache>
                      <c:ptCount val="3"/>
                      <c:pt idx="0">
                        <c:v>No</c:v>
                      </c:pt>
                      <c:pt idx="1">
                        <c:v>Yes</c:v>
                      </c:pt>
                      <c:pt idx="2">
                        <c:v>No Response</c:v>
                      </c:pt>
                    </c:strCache>
                  </c:strRef>
                </c:cat>
                <c:val>
                  <c:numRef>
                    <c:extLst xmlns:c15="http://schemas.microsoft.com/office/drawing/2012/chart">
                      <c:ext xmlns:c15="http://schemas.microsoft.com/office/drawing/2012/chart" uri="{02D57815-91ED-43cb-92C2-25804820EDAC}">
                        <c15:formulaRef>
                          <c15:sqref>Sheet1!$C$40:$E$40</c15:sqref>
                        </c15:formulaRef>
                      </c:ext>
                    </c:extLst>
                    <c:numCache>
                      <c:formatCode>General</c:formatCode>
                      <c:ptCount val="3"/>
                      <c:pt idx="0">
                        <c:v>70</c:v>
                      </c:pt>
                      <c:pt idx="1">
                        <c:v>4</c:v>
                      </c:pt>
                      <c:pt idx="2">
                        <c:v>17</c:v>
                      </c:pt>
                    </c:numCache>
                  </c:numRef>
                </c:val>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6/20/2016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6/20/2016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501704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4111483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828789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680701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509339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024024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618819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259480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513331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1" r:id="rId10"/>
    <p:sldLayoutId id="2147483763" r:id="rId11"/>
    <p:sldLayoutId id="2147483766"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enhance-ppm-dashboards-and-report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enhance-ppm-dashboards-and-report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enhance-ppm-dashboards-and-reports?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enhance-ppm-dashboards-and-reports?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hyperlink" Target="https://www.infotech.com/research/ss/enhance-ppm-dashboards-and-reports?utm_source=SS_Sample&amp;utm_medium=Collateral&amp;utm_campaign=Collateral"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enhance-ppm-dashboards-and-report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enhance-ppm-dashboards-and-reports?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enhance-ppm-dashboards-and-reports?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infotech.com/research/ss/enhance-ppm-dashboards-and-reports?utm_source=SS_Sample&amp;utm_medium=Collateral&amp;utm_campaign=Collateral" TargetMode="Externa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https://www.infotech.com/research/ss/enhance-ppm-dashboards-and-reports?utm_source=SS_Sample&amp;utm_medium=Collateral&amp;utm_campaign=Collateral" TargetMode="Externa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enhance-ppm-dashboards-and-reports?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enhance-ppm-dashboards-and-reports?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Enhance PPM Dashboards and Reports </a:t>
            </a:r>
            <a:endParaRPr lang="en-US" dirty="0"/>
          </a:p>
        </p:txBody>
      </p:sp>
      <p:sp>
        <p:nvSpPr>
          <p:cNvPr id="5" name="Tagline"/>
          <p:cNvSpPr>
            <a:spLocks noGrp="1"/>
          </p:cNvSpPr>
          <p:nvPr>
            <p:ph type="body" sz="quarter" idx="16"/>
          </p:nvPr>
        </p:nvSpPr>
        <p:spPr/>
        <p:txBody>
          <a:bodyPr/>
          <a:lstStyle/>
          <a:p>
            <a:r>
              <a:rPr lang="en-US" dirty="0" smtClean="0"/>
              <a:t>Empower decision makers through improved information and decision-making support.</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Ensure sustainable long-term success of your PPM dashboard and reporting enhancement project </a:t>
            </a:r>
            <a:endParaRPr lang="en-US" dirty="0"/>
          </a:p>
        </p:txBody>
      </p:sp>
      <p:pic>
        <p:nvPicPr>
          <p:cNvPr id="3" name="Picture 2"/>
          <p:cNvPicPr>
            <a:picLocks noChangeAspect="1"/>
          </p:cNvPicPr>
          <p:nvPr/>
        </p:nvPicPr>
        <p:blipFill>
          <a:blip r:embed="rId3"/>
          <a:stretch>
            <a:fillRect/>
          </a:stretch>
        </p:blipFill>
        <p:spPr>
          <a:xfrm>
            <a:off x="2130382" y="1234120"/>
            <a:ext cx="4883237" cy="3252941"/>
          </a:xfrm>
          <a:prstGeom prst="rect">
            <a:avLst/>
          </a:prstGeom>
        </p:spPr>
      </p:pic>
      <p:sp>
        <p:nvSpPr>
          <p:cNvPr id="4" name="Rectangle 3"/>
          <p:cNvSpPr/>
          <p:nvPr/>
        </p:nvSpPr>
        <p:spPr>
          <a:xfrm>
            <a:off x="261938" y="4694798"/>
            <a:ext cx="8620125" cy="1200329"/>
          </a:xfrm>
          <a:prstGeom prst="rect">
            <a:avLst/>
          </a:prstGeom>
        </p:spPr>
        <p:txBody>
          <a:bodyPr wrap="square">
            <a:spAutoFit/>
          </a:bodyPr>
          <a:lstStyle/>
          <a:p>
            <a:r>
              <a:rPr lang="en-US" b="1" dirty="0" smtClean="0">
                <a:solidFill>
                  <a:schemeClr val="accent2"/>
                </a:solidFill>
              </a:rPr>
              <a:t>This blueprint will help you plan for organizational change and for transitioning from a project to a PPM dashboard and reporting program to help ensure sustainable long-term benefits of enhancing PPM dashboards and reports. </a:t>
            </a:r>
            <a:endParaRPr lang="en-US" b="1" dirty="0">
              <a:solidFill>
                <a:schemeClr val="accent2"/>
              </a:solidFill>
            </a:endParaRPr>
          </a:p>
        </p:txBody>
      </p:sp>
      <p:grpSp>
        <p:nvGrpSpPr>
          <p:cNvPr id="6" name="Group 5"/>
          <p:cNvGrpSpPr/>
          <p:nvPr/>
        </p:nvGrpSpPr>
        <p:grpSpPr>
          <a:xfrm>
            <a:off x="0" y="6422955"/>
            <a:ext cx="9144000" cy="437555"/>
            <a:chOff x="0" y="6422955"/>
            <a:chExt cx="9144000" cy="437555"/>
          </a:xfrm>
        </p:grpSpPr>
        <p:pic>
          <p:nvPicPr>
            <p:cNvPr id="7"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31978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0"/>
          <p:cNvGrpSpPr/>
          <p:nvPr/>
        </p:nvGrpSpPr>
        <p:grpSpPr>
          <a:xfrm>
            <a:off x="252000" y="2518470"/>
            <a:ext cx="8640000" cy="3908884"/>
            <a:chOff x="6304543" y="3022388"/>
            <a:chExt cx="14625028" cy="4273115"/>
          </a:xfrm>
        </p:grpSpPr>
        <p:sp>
          <p:nvSpPr>
            <p:cNvPr id="8" name="Rectangle 23"/>
            <p:cNvSpPr/>
            <p:nvPr/>
          </p:nvSpPr>
          <p:spPr>
            <a:xfrm>
              <a:off x="6304543" y="3022388"/>
              <a:ext cx="14625028" cy="337665"/>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solidFill>
                    <a:srgbClr val="FFFFFF"/>
                  </a:solidFill>
                </a:rPr>
                <a:t>Our project blueprint will help you enhance PPM dashboards and reports by:</a:t>
              </a:r>
            </a:p>
          </p:txBody>
        </p:sp>
        <p:sp>
          <p:nvSpPr>
            <p:cNvPr id="9" name="Rectangle 22"/>
            <p:cNvSpPr/>
            <p:nvPr/>
          </p:nvSpPr>
          <p:spPr>
            <a:xfrm>
              <a:off x="6304543" y="3360054"/>
              <a:ext cx="14625028" cy="3935449"/>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CA" sz="1100" dirty="0">
                <a:solidFill>
                  <a:schemeClr val="bg1"/>
                </a:solidFill>
              </a:endParaRPr>
            </a:p>
          </p:txBody>
        </p:sp>
      </p:grpSp>
      <p:sp>
        <p:nvSpPr>
          <p:cNvPr id="2" name="Title 1"/>
          <p:cNvSpPr>
            <a:spLocks noGrp="1"/>
          </p:cNvSpPr>
          <p:nvPr>
            <p:ph type="title"/>
          </p:nvPr>
        </p:nvSpPr>
        <p:spPr/>
        <p:txBody>
          <a:bodyPr/>
          <a:lstStyle/>
          <a:p>
            <a:r>
              <a:rPr lang="en-US" dirty="0" smtClean="0"/>
              <a:t>How Info-Tech will help you enhance your PPM dashboards and reports</a:t>
            </a:r>
            <a:endParaRPr lang="en-US" dirty="0"/>
          </a:p>
        </p:txBody>
      </p:sp>
      <p:sp>
        <p:nvSpPr>
          <p:cNvPr id="5" name="Rectangle 4"/>
          <p:cNvSpPr/>
          <p:nvPr/>
        </p:nvSpPr>
        <p:spPr>
          <a:xfrm>
            <a:off x="967236" y="3033069"/>
            <a:ext cx="3600000" cy="1323439"/>
          </a:xfrm>
          <a:prstGeom prst="rect">
            <a:avLst/>
          </a:prstGeom>
        </p:spPr>
        <p:txBody>
          <a:bodyPr wrap="square" anchor="ctr">
            <a:spAutoFit/>
          </a:bodyPr>
          <a:lstStyle/>
          <a:p>
            <a:r>
              <a:rPr lang="en-US" sz="2000" b="1" dirty="0" smtClean="0">
                <a:solidFill>
                  <a:schemeClr val="bg1"/>
                </a:solidFill>
              </a:rPr>
              <a:t>Matching dashboards and reports to the actual and specific needs of PPM decision makers.</a:t>
            </a:r>
          </a:p>
        </p:txBody>
      </p:sp>
      <p:sp>
        <p:nvSpPr>
          <p:cNvPr id="6" name="Rectangle 5"/>
          <p:cNvSpPr/>
          <p:nvPr/>
        </p:nvSpPr>
        <p:spPr>
          <a:xfrm>
            <a:off x="5277299" y="4700398"/>
            <a:ext cx="3600000" cy="1620000"/>
          </a:xfrm>
          <a:prstGeom prst="rect">
            <a:avLst/>
          </a:prstGeom>
        </p:spPr>
        <p:txBody>
          <a:bodyPr anchor="ctr">
            <a:spAutoFit/>
          </a:bodyPr>
          <a:lstStyle/>
          <a:p>
            <a:r>
              <a:rPr lang="en-US" sz="2000" b="1" dirty="0" smtClean="0">
                <a:solidFill>
                  <a:schemeClr val="bg1"/>
                </a:solidFill>
              </a:rPr>
              <a:t>Providing ready-to-use templates including a comprehensive </a:t>
            </a:r>
            <a:r>
              <a:rPr lang="en-US" sz="2000" b="1" i="1" dirty="0" smtClean="0">
                <a:solidFill>
                  <a:schemeClr val="bg1"/>
                </a:solidFill>
              </a:rPr>
              <a:t>PPM Executive Dashboard Template.</a:t>
            </a:r>
            <a:endParaRPr lang="en-US" sz="2000" b="1" i="1" dirty="0">
              <a:solidFill>
                <a:schemeClr val="bg1"/>
              </a:solidFill>
            </a:endParaRPr>
          </a:p>
        </p:txBody>
      </p:sp>
      <p:sp>
        <p:nvSpPr>
          <p:cNvPr id="4" name="Rectangle 3"/>
          <p:cNvSpPr/>
          <p:nvPr/>
        </p:nvSpPr>
        <p:spPr>
          <a:xfrm>
            <a:off x="974382" y="4665541"/>
            <a:ext cx="3600000" cy="1620000"/>
          </a:xfrm>
          <a:prstGeom prst="rect">
            <a:avLst/>
          </a:prstGeom>
        </p:spPr>
        <p:txBody>
          <a:bodyPr anchor="ctr">
            <a:spAutoFit/>
          </a:bodyPr>
          <a:lstStyle/>
          <a:p>
            <a:pPr lvl="0"/>
            <a:r>
              <a:rPr lang="en-US" sz="2000" b="1" dirty="0" smtClean="0">
                <a:solidFill>
                  <a:schemeClr val="bg1"/>
                </a:solidFill>
              </a:rPr>
              <a:t>Outlining tips and guidelines for designs that are based upon insights from behavior and cognitive sciences.</a:t>
            </a:r>
            <a:endParaRPr lang="en-US" sz="2000" b="1" dirty="0">
              <a:solidFill>
                <a:schemeClr val="bg1"/>
              </a:solidFill>
            </a:endParaRPr>
          </a:p>
        </p:txBody>
      </p:sp>
      <p:sp>
        <p:nvSpPr>
          <p:cNvPr id="10" name="Rectangle 9"/>
          <p:cNvSpPr/>
          <p:nvPr/>
        </p:nvSpPr>
        <p:spPr>
          <a:xfrm>
            <a:off x="5277299" y="3033068"/>
            <a:ext cx="3600000" cy="1323439"/>
          </a:xfrm>
          <a:prstGeom prst="rect">
            <a:avLst/>
          </a:prstGeom>
        </p:spPr>
        <p:txBody>
          <a:bodyPr anchor="ctr">
            <a:spAutoFit/>
          </a:bodyPr>
          <a:lstStyle/>
          <a:p>
            <a:pPr lvl="0"/>
            <a:r>
              <a:rPr lang="en-US" sz="2000" b="1" dirty="0" smtClean="0">
                <a:solidFill>
                  <a:schemeClr val="bg1"/>
                </a:solidFill>
              </a:rPr>
              <a:t>Identifying opportunities for engaging PPM stakeholders in dashboards and reports throughout the project.</a:t>
            </a:r>
            <a:endParaRPr lang="en-US" sz="2000" b="1" dirty="0">
              <a:solidFill>
                <a:schemeClr val="bg1"/>
              </a:solidFill>
            </a:endParaRPr>
          </a:p>
        </p:txBody>
      </p:sp>
      <p:sp>
        <p:nvSpPr>
          <p:cNvPr id="12" name="Rectangle 11"/>
          <p:cNvSpPr/>
          <p:nvPr/>
        </p:nvSpPr>
        <p:spPr>
          <a:xfrm>
            <a:off x="252001" y="1133475"/>
            <a:ext cx="8640000" cy="1384995"/>
          </a:xfrm>
          <a:prstGeom prst="rect">
            <a:avLst/>
          </a:prstGeom>
        </p:spPr>
        <p:txBody>
          <a:bodyPr wrap="square">
            <a:spAutoFit/>
          </a:bodyPr>
          <a:lstStyle/>
          <a:p>
            <a:r>
              <a:rPr lang="en-US" sz="1200" dirty="0" smtClean="0"/>
              <a:t>Dashboards and reports are often viewed as confusing, inaccurate, or purposeless, resulting in under-utilization. Using up scarce resource hours producing ineffective reports results in significant waste. The good news is that it doesn’t have to be this way. </a:t>
            </a:r>
          </a:p>
          <a:p>
            <a:endParaRPr lang="en-US" sz="1200" dirty="0" smtClean="0"/>
          </a:p>
          <a:p>
            <a:r>
              <a:rPr lang="en-US" sz="1200" dirty="0" smtClean="0"/>
              <a:t>Well-designed dashboards and reports help actively engage stakeholders in managing the project portfolio by communicating information and by providing support to key PPM decision makers. Reports that are used and that increase PPM success prove a worthwhile investment of resource hours. </a:t>
            </a:r>
            <a:endParaRPr lang="en-US" sz="1200" dirty="0"/>
          </a:p>
        </p:txBody>
      </p:sp>
      <p:cxnSp>
        <p:nvCxnSpPr>
          <p:cNvPr id="14" name="Straight Connector 13"/>
          <p:cNvCxnSpPr/>
          <p:nvPr/>
        </p:nvCxnSpPr>
        <p:spPr>
          <a:xfrm>
            <a:off x="4569618" y="2895580"/>
            <a:ext cx="4764" cy="1620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69618" y="4671302"/>
            <a:ext cx="4764" cy="1620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569618" y="451059"/>
            <a:ext cx="4764" cy="8280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Oval 145407"/>
          <p:cNvSpPr/>
          <p:nvPr/>
        </p:nvSpPr>
        <p:spPr>
          <a:xfrm>
            <a:off x="479043" y="3038169"/>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1</a:t>
            </a:r>
            <a:endParaRPr lang="en-US" b="1" dirty="0">
              <a:solidFill>
                <a:srgbClr val="FFFFFF"/>
              </a:solidFill>
            </a:endParaRPr>
          </a:p>
        </p:txBody>
      </p:sp>
      <p:sp>
        <p:nvSpPr>
          <p:cNvPr id="19" name="Oval 145408"/>
          <p:cNvSpPr/>
          <p:nvPr/>
        </p:nvSpPr>
        <p:spPr>
          <a:xfrm>
            <a:off x="479043" y="4799492"/>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2</a:t>
            </a:r>
            <a:endParaRPr lang="en-US" b="1" dirty="0">
              <a:solidFill>
                <a:srgbClr val="FFFFFF"/>
              </a:solidFill>
            </a:endParaRPr>
          </a:p>
        </p:txBody>
      </p:sp>
      <p:sp>
        <p:nvSpPr>
          <p:cNvPr id="20" name="Oval 145410"/>
          <p:cNvSpPr/>
          <p:nvPr/>
        </p:nvSpPr>
        <p:spPr>
          <a:xfrm>
            <a:off x="4725543" y="3044376"/>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3</a:t>
            </a:r>
            <a:endParaRPr lang="en-US" b="1" dirty="0">
              <a:solidFill>
                <a:srgbClr val="FFFFFF"/>
              </a:solidFill>
            </a:endParaRPr>
          </a:p>
        </p:txBody>
      </p:sp>
      <p:sp>
        <p:nvSpPr>
          <p:cNvPr id="21" name="Oval 145410"/>
          <p:cNvSpPr/>
          <p:nvPr/>
        </p:nvSpPr>
        <p:spPr>
          <a:xfrm>
            <a:off x="4725543" y="4799492"/>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4</a:t>
            </a:r>
            <a:endParaRPr lang="en-US" b="1" dirty="0">
              <a:solidFill>
                <a:srgbClr val="FFFFFF"/>
              </a:solidFill>
            </a:endParaRPr>
          </a:p>
        </p:txBody>
      </p:sp>
      <p:grpSp>
        <p:nvGrpSpPr>
          <p:cNvPr id="22" name="Group 21"/>
          <p:cNvGrpSpPr/>
          <p:nvPr/>
        </p:nvGrpSpPr>
        <p:grpSpPr>
          <a:xfrm>
            <a:off x="0" y="6422955"/>
            <a:ext cx="9144000" cy="437555"/>
            <a:chOff x="0" y="6422955"/>
            <a:chExt cx="9144000" cy="437555"/>
          </a:xfrm>
        </p:grpSpPr>
        <p:pic>
          <p:nvPicPr>
            <p:cNvPr id="2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58793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95703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527118" y="2011310"/>
            <a:ext cx="8175622" cy="3544560"/>
          </a:xfrm>
          <a:prstGeom prst="rect">
            <a:avLst/>
          </a:prstGeom>
        </p:spPr>
        <p:txBody>
          <a:bodyPr wrap="square" rtlCol="0">
            <a:spAutoFit/>
          </a:bodyPr>
          <a:lstStyle/>
          <a:p>
            <a:pPr>
              <a:spcAft>
                <a:spcPts val="500"/>
              </a:spcAft>
            </a:pPr>
            <a:r>
              <a:rPr lang="en-US" i="1" dirty="0" smtClean="0">
                <a:solidFill>
                  <a:schemeClr val="bg1"/>
                </a:solidFill>
                <a:latin typeface="+mj-lt"/>
              </a:rPr>
              <a:t>PPM decision makers lack the dashboards and reports they need to make decisions effectively and confidently, or they find ones they do have too cluttered, confusing, or vague. </a:t>
            </a:r>
          </a:p>
          <a:p>
            <a:pPr>
              <a:spcAft>
                <a:spcPts val="500"/>
              </a:spcAft>
            </a:pPr>
            <a:r>
              <a:rPr lang="en-US" i="1" dirty="0" smtClean="0">
                <a:solidFill>
                  <a:schemeClr val="bg1"/>
                </a:solidFill>
                <a:latin typeface="+mj-lt"/>
              </a:rPr>
              <a:t>There is plenty of blame for poor PPM reporting to go around. However, when it comes to accountability for poor PPM reporting, the answer is clear: PPM decision makers are accountable for getting the reports and dashboards they need from their PMO or portfolio managers. </a:t>
            </a:r>
          </a:p>
          <a:p>
            <a:pPr>
              <a:spcAft>
                <a:spcPts val="500"/>
              </a:spcAft>
            </a:pPr>
            <a:r>
              <a:rPr lang="en-US" i="1" dirty="0" smtClean="0">
                <a:solidFill>
                  <a:schemeClr val="bg1"/>
                </a:solidFill>
                <a:latin typeface="+mj-lt"/>
              </a:rPr>
              <a:t>Our project blueprint guides PPM decision makers – and those who design and maintain dashboards and reports for them – through an enhancement project that will facilitate communication, increase decision-maker engagement, and ensure that resources spent on dashboards and reports are used as efficiently as possible. </a:t>
            </a:r>
          </a:p>
        </p:txBody>
      </p:sp>
      <p:sp>
        <p:nvSpPr>
          <p:cNvPr id="9" name="TextBox 8"/>
          <p:cNvSpPr txBox="1"/>
          <p:nvPr/>
        </p:nvSpPr>
        <p:spPr>
          <a:xfrm>
            <a:off x="4783268" y="5796962"/>
            <a:ext cx="3464673" cy="738664"/>
          </a:xfrm>
          <a:prstGeom prst="rect">
            <a:avLst/>
          </a:prstGeom>
        </p:spPr>
        <p:txBody>
          <a:bodyPr wrap="square" rtlCol="0">
            <a:spAutoFit/>
          </a:bodyPr>
          <a:lstStyle/>
          <a:p>
            <a:pPr algn="r"/>
            <a:r>
              <a:rPr lang="en-US" sz="1400" b="1" i="1" dirty="0" smtClean="0">
                <a:solidFill>
                  <a:schemeClr val="bg1"/>
                </a:solidFill>
              </a:rPr>
              <a:t>Trevor Bieber, PhD </a:t>
            </a:r>
          </a:p>
          <a:p>
            <a:pPr algn="r"/>
            <a:r>
              <a:rPr lang="en-US" sz="1400" i="1" dirty="0" smtClean="0">
                <a:solidFill>
                  <a:schemeClr val="bg1"/>
                </a:solidFill>
              </a:rPr>
              <a:t>Consulting Analyst, PMO Research</a:t>
            </a:r>
            <a:br>
              <a:rPr lang="en-US" sz="1400" i="1" dirty="0" smtClean="0">
                <a:solidFill>
                  <a:schemeClr val="bg1"/>
                </a:solidFill>
              </a:rPr>
            </a:br>
            <a:r>
              <a:rPr lang="en-US" sz="1400" i="1" dirty="0" smtClean="0">
                <a:solidFill>
                  <a:schemeClr val="bg1"/>
                </a:solidFill>
              </a:rPr>
              <a:t>Info-Tech Research Group</a:t>
            </a:r>
          </a:p>
        </p:txBody>
      </p:sp>
      <p:sp>
        <p:nvSpPr>
          <p:cNvPr id="10" name="TextBox 9"/>
          <p:cNvSpPr txBox="1"/>
          <p:nvPr/>
        </p:nvSpPr>
        <p:spPr>
          <a:xfrm>
            <a:off x="460017" y="1492047"/>
            <a:ext cx="8309824" cy="338554"/>
          </a:xfrm>
          <a:prstGeom prst="rect">
            <a:avLst/>
          </a:prstGeom>
        </p:spPr>
        <p:txBody>
          <a:bodyPr wrap="square" rtlCol="0">
            <a:spAutoFit/>
          </a:bodyPr>
          <a:lstStyle/>
          <a:p>
            <a:r>
              <a:rPr lang="en-US" sz="1600" b="1" dirty="0" smtClean="0">
                <a:solidFill>
                  <a:schemeClr val="bg1"/>
                </a:solidFill>
              </a:rPr>
              <a:t>Reclaim decision-making power through enhanced PPM dashboards and reports.</a:t>
            </a:r>
            <a:endParaRPr lang="en-US"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 </a:t>
            </a:r>
            <a:endParaRPr lang="en-US" sz="4000" b="1" dirty="0">
              <a:solidFill>
                <a:schemeClr val="bg1"/>
              </a:solidFill>
            </a:endParaRPr>
          </a:p>
        </p:txBody>
      </p:sp>
      <p:pic>
        <p:nvPicPr>
          <p:cNvPr id="14" name="Picture 108"/>
          <p:cNvPicPr>
            <a:picLocks noChangeAspect="1"/>
          </p:cNvPicPr>
          <p:nvPr/>
        </p:nvPicPr>
        <p:blipFill>
          <a:blip r:embed="rId3"/>
          <a:stretch>
            <a:fillRect/>
          </a:stretch>
        </p:blipFill>
        <p:spPr>
          <a:xfrm>
            <a:off x="0" y="1652698"/>
            <a:ext cx="693419" cy="501622"/>
          </a:xfrm>
          <a:prstGeom prst="rect">
            <a:avLst/>
          </a:prstGeom>
        </p:spPr>
      </p:pic>
      <p:pic>
        <p:nvPicPr>
          <p:cNvPr id="15" name="Picture 109"/>
          <p:cNvPicPr>
            <a:picLocks noChangeAspect="1"/>
          </p:cNvPicPr>
          <p:nvPr/>
        </p:nvPicPr>
        <p:blipFill>
          <a:blip r:embed="rId4"/>
          <a:stretch>
            <a:fillRect/>
          </a:stretch>
        </p:blipFill>
        <p:spPr>
          <a:xfrm>
            <a:off x="8095090" y="5148702"/>
            <a:ext cx="674751" cy="615711"/>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32598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Project Portfolio Managers (PMO Directors and Managers)</a:t>
            </a:r>
          </a:p>
          <a:p>
            <a:r>
              <a:rPr lang="en-US" dirty="0" smtClean="0"/>
              <a:t>CIO</a:t>
            </a:r>
          </a:p>
          <a:p>
            <a:r>
              <a:rPr lang="en-US" dirty="0" smtClean="0"/>
              <a:t>Those accountable and responsible for PPM-related decision making (Senior Leaders, Senior Managers, Steering Committee Members, etc.)</a:t>
            </a:r>
            <a:endParaRPr lang="en-US" dirty="0"/>
          </a:p>
        </p:txBody>
      </p:sp>
      <p:sp>
        <p:nvSpPr>
          <p:cNvPr id="14" name="Text Placeholder 13"/>
          <p:cNvSpPr>
            <a:spLocks noGrp="1"/>
          </p:cNvSpPr>
          <p:nvPr>
            <p:ph type="body" sz="quarter" idx="26"/>
          </p:nvPr>
        </p:nvSpPr>
        <p:spPr/>
        <p:txBody>
          <a:bodyPr/>
          <a:lstStyle/>
          <a:p>
            <a:r>
              <a:rPr lang="en-US" dirty="0" smtClean="0"/>
              <a:t>Review and improve existing project portfolio management (PPM) dashboards and reporting.</a:t>
            </a:r>
          </a:p>
          <a:p>
            <a:r>
              <a:rPr lang="en-US" dirty="0" smtClean="0"/>
              <a:t>Create effective PPM dashboards and reports.</a:t>
            </a:r>
          </a:p>
          <a:p>
            <a:r>
              <a:rPr lang="en-US" dirty="0" smtClean="0"/>
              <a:t>Enhance and improve support for core project portfolio management decision makers.</a:t>
            </a:r>
          </a:p>
          <a:p>
            <a:r>
              <a:rPr lang="en-US" dirty="0" smtClean="0"/>
              <a:t>Implement and manage PPM dashboard and reporting programs in a way that ensures long-term sustainable adoption. </a:t>
            </a:r>
            <a:endParaRPr lang="en-US" dirty="0"/>
          </a:p>
        </p:txBody>
      </p:sp>
      <p:sp>
        <p:nvSpPr>
          <p:cNvPr id="15" name="Text Placeholder 14"/>
          <p:cNvSpPr>
            <a:spLocks noGrp="1"/>
          </p:cNvSpPr>
          <p:nvPr>
            <p:ph type="body" sz="quarter" idx="27"/>
          </p:nvPr>
        </p:nvSpPr>
        <p:spPr/>
        <p:txBody>
          <a:bodyPr/>
          <a:lstStyle/>
          <a:p>
            <a:r>
              <a:rPr lang="en-US" dirty="0" smtClean="0"/>
              <a:t>PMO Administrators (especially those who are responsible for regularly maintaining and producing PPM dashboards and reports)</a:t>
            </a:r>
          </a:p>
          <a:p>
            <a:r>
              <a:rPr lang="en-US" dirty="0" smtClean="0"/>
              <a:t>Project managers and IT staff charged with designing and implementing PPM dashboards to support the PMO and core PPM decision makers</a:t>
            </a:r>
            <a:endParaRPr lang="en-US" dirty="0"/>
          </a:p>
        </p:txBody>
      </p:sp>
      <p:sp>
        <p:nvSpPr>
          <p:cNvPr id="16" name="Text Placeholder 15"/>
          <p:cNvSpPr>
            <a:spLocks noGrp="1"/>
          </p:cNvSpPr>
          <p:nvPr>
            <p:ph type="body" sz="quarter" idx="28"/>
          </p:nvPr>
        </p:nvSpPr>
        <p:spPr/>
        <p:txBody>
          <a:bodyPr/>
          <a:lstStyle/>
          <a:p>
            <a:r>
              <a:rPr lang="en-US" dirty="0" smtClean="0"/>
              <a:t>Plan, execute, monitor, and evaluate a PPM dashboards and reporting project.</a:t>
            </a:r>
          </a:p>
          <a:p>
            <a:r>
              <a:rPr lang="en-US" dirty="0" smtClean="0"/>
              <a:t>Understand key insights for designing effective and focused dashboards and reporting.</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Your organization has introduced project portfolio management (PPM) processes as part of its strategy to increase PPM maturity.</a:t>
            </a:r>
          </a:p>
          <a:p>
            <a:r>
              <a:rPr lang="en-US" dirty="0"/>
              <a:t>These new processes require new levels of visibility and information availability about the project </a:t>
            </a:r>
            <a:r>
              <a:rPr lang="en-US" dirty="0" smtClean="0"/>
              <a:t>portfolio. </a:t>
            </a:r>
          </a:p>
          <a:p>
            <a:r>
              <a:rPr lang="en-US" dirty="0" smtClean="0"/>
              <a:t>Key stakeholders are requesting new/improved dashboards and reports.</a:t>
            </a:r>
          </a:p>
        </p:txBody>
      </p:sp>
      <p:sp>
        <p:nvSpPr>
          <p:cNvPr id="4" name="Text Placeholder 3"/>
          <p:cNvSpPr>
            <a:spLocks noGrp="1"/>
          </p:cNvSpPr>
          <p:nvPr>
            <p:ph type="body" sz="quarter" idx="11"/>
          </p:nvPr>
        </p:nvSpPr>
        <p:spPr>
          <a:xfrm>
            <a:off x="247848" y="2974004"/>
            <a:ext cx="5257800" cy="1209807"/>
          </a:xfrm>
        </p:spPr>
        <p:txBody>
          <a:bodyPr/>
          <a:lstStyle/>
          <a:p>
            <a:r>
              <a:rPr lang="en-US" dirty="0" smtClean="0"/>
              <a:t>Often PPM dashboards and reports provide too much information and are difficult to navigate. This results in information overload and end-user disengagement.</a:t>
            </a:r>
          </a:p>
          <a:p>
            <a:r>
              <a:rPr lang="en-US" dirty="0" smtClean="0"/>
              <a:t>PPM dashboards and reports are laborious to maintain; ineffective dashboards waste scarce resources, delay decisions, and negatively impact the perceived value of the PMO.  </a:t>
            </a:r>
            <a:endParaRPr lang="en-US" dirty="0"/>
          </a:p>
        </p:txBody>
      </p:sp>
      <p:sp>
        <p:nvSpPr>
          <p:cNvPr id="5" name="Text Placeholder 4"/>
          <p:cNvSpPr>
            <a:spLocks noGrp="1"/>
          </p:cNvSpPr>
          <p:nvPr>
            <p:ph type="body" sz="quarter" idx="12"/>
          </p:nvPr>
        </p:nvSpPr>
        <p:spPr/>
        <p:txBody>
          <a:bodyPr/>
          <a:lstStyle/>
          <a:p>
            <a:r>
              <a:rPr lang="en-US" dirty="0" smtClean="0"/>
              <a:t>Clarify the purpose of PPM dashboards and reports. Establish a focused understanding of PPM decision-support needs and identify who is ultimately accountable for core PPM decisions and for the PPM dashboard and reporting program. </a:t>
            </a:r>
          </a:p>
          <a:p>
            <a:r>
              <a:rPr lang="en-US" dirty="0" smtClean="0"/>
              <a:t>If you already have PPM dashboards and reports at your organization, begin by conducting a thorough review of all existing dashboards and reports. Evaluate the level of need, effort, usage, and satisfaction of each and then reconcile the reporting and dashboard inventory with your existing PPM strategies and needs. Eliminate any unnecessary or ineffective dashboards and identify dashboard and reporting gaps.</a:t>
            </a:r>
          </a:p>
          <a:p>
            <a:r>
              <a:rPr lang="en-US" dirty="0" smtClean="0"/>
              <a:t>Identify any dashboard or report that needs to be created or re-designed. Design and plan the new and improved dashboards, taking into account the needs of key stakeholders and key insights about information processing and decision making in your designs. </a:t>
            </a:r>
            <a:endParaRPr lang="en-US" dirty="0"/>
          </a:p>
        </p:txBody>
      </p:sp>
      <p:sp>
        <p:nvSpPr>
          <p:cNvPr id="6" name="Text Placeholder 5"/>
          <p:cNvSpPr>
            <a:spLocks noGrp="1"/>
          </p:cNvSpPr>
          <p:nvPr>
            <p:ph type="body" sz="quarter" idx="13"/>
          </p:nvPr>
        </p:nvSpPr>
        <p:spPr>
          <a:xfrm>
            <a:off x="5728615" y="1527746"/>
            <a:ext cx="3083231" cy="2523241"/>
          </a:xfrm>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Choose wisely: </a:t>
            </a:r>
            <a:r>
              <a:rPr lang="en-US" dirty="0" smtClean="0"/>
              <a:t>Highly effective dashboards provide focused decision-making support for a clearly delineated PPM decision. </a:t>
            </a:r>
            <a:endParaRPr lang="en-US" b="1" dirty="0" smtClean="0">
              <a:solidFill>
                <a:srgbClr val="333333"/>
              </a:solidFill>
            </a:endParaRPr>
          </a:p>
          <a:p>
            <a:pPr marL="228600" indent="-228600">
              <a:spcBef>
                <a:spcPts val="600"/>
              </a:spcBef>
              <a:spcAft>
                <a:spcPts val="600"/>
              </a:spcAft>
              <a:buSzPct val="100000"/>
              <a:buFont typeface="+mj-lt"/>
              <a:buAutoNum type="arabicPeriod"/>
            </a:pPr>
            <a:r>
              <a:rPr lang="en-US" b="1" dirty="0"/>
              <a:t>Avoid information </a:t>
            </a:r>
            <a:r>
              <a:rPr lang="en-US" b="1" dirty="0" smtClean="0"/>
              <a:t>overload</a:t>
            </a:r>
            <a:r>
              <a:rPr lang="en-US" b="1" dirty="0" smtClean="0">
                <a:solidFill>
                  <a:srgbClr val="333333"/>
                </a:solidFill>
              </a:rPr>
              <a:t>: </a:t>
            </a:r>
            <a:r>
              <a:rPr lang="en-US" dirty="0" smtClean="0"/>
              <a:t>Empower portfolio managers by supplying the right amount of information the right way.  </a:t>
            </a:r>
          </a:p>
          <a:p>
            <a:pPr marL="228600" indent="-228600">
              <a:spcBef>
                <a:spcPts val="600"/>
              </a:spcBef>
              <a:spcAft>
                <a:spcPts val="600"/>
              </a:spcAft>
              <a:buSzPct val="100000"/>
              <a:buFont typeface="+mj-lt"/>
              <a:buAutoNum type="arabicPeriod"/>
            </a:pPr>
            <a:r>
              <a:rPr lang="en-US" b="1" dirty="0" smtClean="0">
                <a:solidFill>
                  <a:srgbClr val="333333"/>
                </a:solidFill>
              </a:rPr>
              <a:t>Manage PPM engagement: </a:t>
            </a:r>
            <a:r>
              <a:rPr lang="en-US" dirty="0" smtClean="0"/>
              <a:t>Carefully </a:t>
            </a:r>
            <a:r>
              <a:rPr lang="en-US" dirty="0"/>
              <a:t>designed and effective dashboards ensure </a:t>
            </a:r>
            <a:r>
              <a:rPr lang="en-US" dirty="0" smtClean="0"/>
              <a:t>the long-term optimal engagement of senior managers.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26329" y="4061183"/>
            <a:ext cx="3875797" cy="169277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ysClr val="windowText" lastClr="000000"/>
                </a:solidFill>
              </a:ln>
            </a:endParaRPr>
          </a:p>
        </p:txBody>
      </p:sp>
      <p:sp>
        <p:nvSpPr>
          <p:cNvPr id="9" name="Title 8"/>
          <p:cNvSpPr>
            <a:spLocks noGrp="1"/>
          </p:cNvSpPr>
          <p:nvPr>
            <p:ph type="title"/>
          </p:nvPr>
        </p:nvSpPr>
        <p:spPr/>
        <p:txBody>
          <a:bodyPr/>
          <a:lstStyle/>
          <a:p>
            <a:r>
              <a:rPr lang="en-US" dirty="0" smtClean="0"/>
              <a:t>Dissatisfaction with PPM dashboards and reporting is widespread </a:t>
            </a:r>
            <a:endParaRPr lang="en-US" dirty="0"/>
          </a:p>
        </p:txBody>
      </p:sp>
      <p:sp>
        <p:nvSpPr>
          <p:cNvPr id="3" name="Text Placeholder 2"/>
          <p:cNvSpPr>
            <a:spLocks noGrp="1"/>
          </p:cNvSpPr>
          <p:nvPr>
            <p:ph type="body" sz="quarter" idx="4294967295"/>
          </p:nvPr>
        </p:nvSpPr>
        <p:spPr>
          <a:xfrm>
            <a:off x="514865" y="4468338"/>
            <a:ext cx="3786188" cy="1506537"/>
          </a:xfrm>
        </p:spPr>
        <p:txBody>
          <a:bodyPr/>
          <a:lstStyle/>
          <a:p>
            <a:pPr marL="0" indent="0">
              <a:buNone/>
            </a:pPr>
            <a:r>
              <a:rPr lang="en-US" sz="1600" dirty="0" smtClean="0"/>
              <a:t>A large majority of Info-Tech’s clients participating in our project portfolio management diagnostic program report significant </a:t>
            </a:r>
            <a:r>
              <a:rPr lang="en-US" sz="1600" b="1" i="1" dirty="0" smtClean="0">
                <a:solidFill>
                  <a:schemeClr val="accent2"/>
                </a:solidFill>
              </a:rPr>
              <a:t>dissatisfaction </a:t>
            </a:r>
            <a:r>
              <a:rPr lang="en-US" sz="1600" dirty="0" smtClean="0"/>
              <a:t>with their organization’s current PPM reporting and dashboards.</a:t>
            </a:r>
            <a:endParaRPr lang="en-US" dirty="0" smtClean="0"/>
          </a:p>
        </p:txBody>
      </p:sp>
      <p:sp>
        <p:nvSpPr>
          <p:cNvPr id="6" name="Rectangle 5"/>
          <p:cNvSpPr/>
          <p:nvPr/>
        </p:nvSpPr>
        <p:spPr>
          <a:xfrm>
            <a:off x="4815014" y="1502228"/>
            <a:ext cx="3805881" cy="2095445"/>
          </a:xfrm>
          <a:prstGeom prst="rect">
            <a:avLst/>
          </a:prstGeom>
        </p:spPr>
        <p:txBody>
          <a:bodyPr wrap="square">
            <a:spAutoFit/>
          </a:bodyPr>
          <a:lstStyle/>
          <a:p>
            <a:pPr marL="174625" indent="-174625" fontAlgn="base">
              <a:spcBef>
                <a:spcPts val="500"/>
              </a:spcBef>
              <a:spcAft>
                <a:spcPct val="0"/>
              </a:spcAft>
              <a:buClr>
                <a:srgbClr val="333333"/>
              </a:buClr>
              <a:buSzPct val="120000"/>
              <a:buFont typeface="Arial" pitchFamily="34" charset="0"/>
              <a:buChar char="•"/>
            </a:pPr>
            <a:r>
              <a:rPr lang="en-US" sz="1400" dirty="0" smtClean="0">
                <a:solidFill>
                  <a:srgbClr val="333333"/>
                </a:solidFill>
              </a:rPr>
              <a:t>Dashboards and reports are one of the primary ways that the PMO communicates and engages with senior managers and leadership in project portfolio management activities. </a:t>
            </a:r>
          </a:p>
          <a:p>
            <a:pPr marL="174625" indent="-174625" fontAlgn="base">
              <a:spcBef>
                <a:spcPts val="500"/>
              </a:spcBef>
              <a:spcAft>
                <a:spcPct val="0"/>
              </a:spcAft>
              <a:buClr>
                <a:srgbClr val="333333"/>
              </a:buClr>
              <a:buSzPct val="120000"/>
              <a:buFont typeface="Arial" pitchFamily="34" charset="0"/>
              <a:buChar char="•"/>
            </a:pPr>
            <a:r>
              <a:rPr lang="en-US" sz="1400" dirty="0" smtClean="0">
                <a:solidFill>
                  <a:srgbClr val="333333"/>
                </a:solidFill>
              </a:rPr>
              <a:t>This means </a:t>
            </a:r>
            <a:r>
              <a:rPr lang="en-US" sz="1400" b="1" i="1" dirty="0" smtClean="0">
                <a:solidFill>
                  <a:srgbClr val="333333"/>
                </a:solidFill>
              </a:rPr>
              <a:t>most organizations are </a:t>
            </a:r>
            <a:r>
              <a:rPr lang="en-US" sz="1400" b="1" i="1" dirty="0" smtClean="0">
                <a:solidFill>
                  <a:srgbClr val="A24130"/>
                </a:solidFill>
              </a:rPr>
              <a:t>failing</a:t>
            </a:r>
            <a:r>
              <a:rPr lang="en-US" sz="1400" b="1" i="1" dirty="0" smtClean="0">
                <a:solidFill>
                  <a:srgbClr val="333333"/>
                </a:solidFill>
              </a:rPr>
              <a:t> their senior managers and leaders</a:t>
            </a:r>
            <a:r>
              <a:rPr lang="en-US" sz="1400" dirty="0" smtClean="0">
                <a:solidFill>
                  <a:srgbClr val="333333"/>
                </a:solidFill>
              </a:rPr>
              <a:t> by failing to communicate and engage with them effectively. </a:t>
            </a:r>
          </a:p>
        </p:txBody>
      </p:sp>
      <p:sp>
        <p:nvSpPr>
          <p:cNvPr id="8" name="TextBox 7"/>
          <p:cNvSpPr txBox="1"/>
          <p:nvPr/>
        </p:nvSpPr>
        <p:spPr>
          <a:xfrm>
            <a:off x="441399" y="3866578"/>
            <a:ext cx="4023509" cy="553998"/>
          </a:xfrm>
          <a:prstGeom prst="rect">
            <a:avLst/>
          </a:prstGeom>
        </p:spPr>
        <p:txBody>
          <a:bodyPr wrap="square" rtlCol="0">
            <a:spAutoFit/>
          </a:bodyPr>
          <a:lstStyle/>
          <a:p>
            <a:r>
              <a:rPr lang="en-US" sz="1000" i="1" dirty="0" smtClean="0">
                <a:solidFill>
                  <a:srgbClr val="333333"/>
                </a:solidFill>
              </a:rPr>
              <a:t>Source: Info-Tech Research Group: PPM Diagnostic Program (Diagnostic Survey Reponses)</a:t>
            </a:r>
          </a:p>
          <a:p>
            <a:r>
              <a:rPr lang="en-US" sz="1000" i="1" dirty="0" smtClean="0">
                <a:solidFill>
                  <a:srgbClr val="333333"/>
                </a:solidFill>
              </a:rPr>
              <a:t>N=101 organizations (as of August 2015)</a:t>
            </a:r>
          </a:p>
        </p:txBody>
      </p:sp>
      <p:graphicFrame>
        <p:nvGraphicFramePr>
          <p:cNvPr id="7" name="Chart 6"/>
          <p:cNvGraphicFramePr>
            <a:graphicFrameLocks/>
          </p:cNvGraphicFramePr>
          <p:nvPr>
            <p:extLst>
              <p:ext uri="{D42A27DB-BD31-4B8C-83A1-F6EECF244321}">
                <p14:modId xmlns:p14="http://schemas.microsoft.com/office/powerpoint/2010/main" val="820507997"/>
              </p:ext>
            </p:extLst>
          </p:nvPr>
        </p:nvGraphicFramePr>
        <p:xfrm>
          <a:off x="514865" y="1281086"/>
          <a:ext cx="3950043" cy="253773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5029199" y="4061183"/>
            <a:ext cx="3772927" cy="1692771"/>
          </a:xfrm>
          <a:prstGeom prst="rect">
            <a:avLst/>
          </a:prstGeom>
        </p:spPr>
        <p:txBody>
          <a:bodyPr wrap="square">
            <a:spAutoFit/>
          </a:bodyPr>
          <a:lstStyle/>
          <a:p>
            <a:r>
              <a:rPr lang="en-US" sz="2000" b="1" dirty="0" smtClean="0">
                <a:solidFill>
                  <a:schemeClr val="accent2"/>
                </a:solidFill>
              </a:rPr>
              <a:t>Support and re-engage senior managers through a carefully planned project to enhance PPM dashboards and reporting.</a:t>
            </a:r>
            <a:endParaRPr lang="en-US" sz="2000" b="1" dirty="0">
              <a:solidFill>
                <a:schemeClr val="accent2"/>
              </a:solidFill>
            </a:endParaRPr>
          </a:p>
        </p:txBody>
      </p:sp>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42223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Organizations struggle with reports and dashboards, regardless of the kind of PPM solution they employ</a:t>
            </a:r>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3440054502"/>
              </p:ext>
            </p:extLst>
          </p:nvPr>
        </p:nvGraphicFramePr>
        <p:xfrm>
          <a:off x="4139417" y="1830410"/>
          <a:ext cx="4549218" cy="31971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8" name="Chart 57"/>
          <p:cNvGraphicFramePr>
            <a:graphicFrameLocks/>
          </p:cNvGraphicFramePr>
          <p:nvPr>
            <p:extLst>
              <p:ext uri="{D42A27DB-BD31-4B8C-83A1-F6EECF244321}">
                <p14:modId xmlns:p14="http://schemas.microsoft.com/office/powerpoint/2010/main" val="141665216"/>
              </p:ext>
            </p:extLst>
          </p:nvPr>
        </p:nvGraphicFramePr>
        <p:xfrm>
          <a:off x="-366003" y="1830410"/>
          <a:ext cx="4930411" cy="3197181"/>
        </p:xfrm>
        <a:graphic>
          <a:graphicData uri="http://schemas.openxmlformats.org/drawingml/2006/chart">
            <c:chart xmlns:c="http://schemas.openxmlformats.org/drawingml/2006/chart" xmlns:r="http://schemas.openxmlformats.org/officeDocument/2006/relationships" r:id="rId4"/>
          </a:graphicData>
        </a:graphic>
      </p:graphicFrame>
      <p:sp>
        <p:nvSpPr>
          <p:cNvPr id="59" name="TextBox 58"/>
          <p:cNvSpPr txBox="1"/>
          <p:nvPr/>
        </p:nvSpPr>
        <p:spPr>
          <a:xfrm>
            <a:off x="662369" y="5042510"/>
            <a:ext cx="2873665" cy="369332"/>
          </a:xfrm>
          <a:prstGeom prst="rect">
            <a:avLst/>
          </a:prstGeom>
          <a:noFill/>
          <a:ln>
            <a:solidFill>
              <a:schemeClr val="accent3"/>
            </a:solidFill>
          </a:ln>
        </p:spPr>
        <p:txBody>
          <a:bodyPr wrap="square" rtlCol="0">
            <a:spAutoFit/>
          </a:bodyPr>
          <a:lstStyle/>
          <a:p>
            <a:pPr algn="ctr"/>
            <a:r>
              <a:rPr lang="en-US" sz="900" dirty="0" smtClean="0">
                <a:solidFill>
                  <a:srgbClr val="FFFFFF">
                    <a:lumMod val="50000"/>
                  </a:srgbClr>
                </a:solidFill>
              </a:rPr>
              <a:t>Source: Info-Tech Research Group (2016), </a:t>
            </a:r>
            <a:r>
              <a:rPr lang="en-US" sz="900" i="1" dirty="0" smtClean="0">
                <a:solidFill>
                  <a:srgbClr val="FFFFFF">
                    <a:lumMod val="50000"/>
                  </a:srgbClr>
                </a:solidFill>
              </a:rPr>
              <a:t>N=433</a:t>
            </a:r>
          </a:p>
          <a:p>
            <a:pPr algn="ctr"/>
            <a:r>
              <a:rPr lang="en-US" sz="900" i="1" dirty="0" smtClean="0">
                <a:solidFill>
                  <a:srgbClr val="FFFFFF">
                    <a:lumMod val="50000"/>
                  </a:srgbClr>
                </a:solidFill>
              </a:rPr>
              <a:t>January 2016</a:t>
            </a:r>
            <a:endParaRPr lang="en-US" sz="900" i="1" dirty="0">
              <a:solidFill>
                <a:srgbClr val="FFFFFF">
                  <a:lumMod val="50000"/>
                </a:srgbClr>
              </a:solidFill>
            </a:endParaRPr>
          </a:p>
        </p:txBody>
      </p:sp>
      <p:sp>
        <p:nvSpPr>
          <p:cNvPr id="60" name="TextBox 59"/>
          <p:cNvSpPr txBox="1"/>
          <p:nvPr/>
        </p:nvSpPr>
        <p:spPr>
          <a:xfrm>
            <a:off x="4977193" y="5042510"/>
            <a:ext cx="2873665" cy="369332"/>
          </a:xfrm>
          <a:prstGeom prst="rect">
            <a:avLst/>
          </a:prstGeom>
          <a:noFill/>
          <a:ln>
            <a:solidFill>
              <a:schemeClr val="accent3"/>
            </a:solidFill>
          </a:ln>
        </p:spPr>
        <p:txBody>
          <a:bodyPr wrap="square" rtlCol="0">
            <a:spAutoFit/>
          </a:bodyPr>
          <a:lstStyle/>
          <a:p>
            <a:pPr algn="ctr"/>
            <a:r>
              <a:rPr lang="en-US" sz="900" dirty="0" smtClean="0">
                <a:solidFill>
                  <a:srgbClr val="FFFFFF">
                    <a:lumMod val="50000"/>
                  </a:srgbClr>
                </a:solidFill>
              </a:rPr>
              <a:t>Source: Info-Tech Research Group (2016), </a:t>
            </a:r>
            <a:r>
              <a:rPr lang="en-US" sz="900" i="1" dirty="0" smtClean="0">
                <a:solidFill>
                  <a:srgbClr val="FFFFFF">
                    <a:lumMod val="50000"/>
                  </a:srgbClr>
                </a:solidFill>
              </a:rPr>
              <a:t>N=433</a:t>
            </a:r>
          </a:p>
          <a:p>
            <a:pPr algn="ctr"/>
            <a:r>
              <a:rPr lang="en-US" sz="900" i="1" dirty="0" smtClean="0">
                <a:solidFill>
                  <a:srgbClr val="FFFFFF">
                    <a:lumMod val="50000"/>
                  </a:srgbClr>
                </a:solidFill>
              </a:rPr>
              <a:t>January 2016</a:t>
            </a:r>
            <a:endParaRPr lang="en-US" sz="900" i="1" dirty="0">
              <a:solidFill>
                <a:srgbClr val="FFFFFF">
                  <a:lumMod val="50000"/>
                </a:srgbClr>
              </a:solidFill>
            </a:endParaRPr>
          </a:p>
        </p:txBody>
      </p:sp>
      <p:sp>
        <p:nvSpPr>
          <p:cNvPr id="62" name="TextBox 61"/>
          <p:cNvSpPr txBox="1"/>
          <p:nvPr/>
        </p:nvSpPr>
        <p:spPr>
          <a:xfrm>
            <a:off x="257173" y="1124744"/>
            <a:ext cx="8620125" cy="523220"/>
          </a:xfrm>
          <a:prstGeom prst="rect">
            <a:avLst/>
          </a:prstGeom>
        </p:spPr>
        <p:txBody>
          <a:bodyPr wrap="square" rtlCol="0">
            <a:spAutoFit/>
          </a:bodyPr>
          <a:lstStyle/>
          <a:p>
            <a:r>
              <a:rPr lang="en-US" sz="1400" dirty="0" smtClean="0">
                <a:solidFill>
                  <a:srgbClr val="333333"/>
                </a:solidFill>
              </a:rPr>
              <a:t>More than half of the respondents to a recent Info-Tech survey indicated they cannot produce PPM reports regardless of the technology option used: commercial or internally developed “homegrown” solutions. </a:t>
            </a:r>
          </a:p>
        </p:txBody>
      </p:sp>
      <p:sp>
        <p:nvSpPr>
          <p:cNvPr id="3" name="Rectangle 2"/>
          <p:cNvSpPr/>
          <p:nvPr/>
        </p:nvSpPr>
        <p:spPr>
          <a:xfrm>
            <a:off x="257173" y="5518934"/>
            <a:ext cx="8620125" cy="707886"/>
          </a:xfrm>
          <a:prstGeom prst="rect">
            <a:avLst/>
          </a:prstGeom>
        </p:spPr>
        <p:txBody>
          <a:bodyPr wrap="square">
            <a:spAutoFit/>
          </a:bodyPr>
          <a:lstStyle/>
          <a:p>
            <a:r>
              <a:rPr lang="en-US" sz="2000" b="1" dirty="0" smtClean="0">
                <a:solidFill>
                  <a:schemeClr val="accent2"/>
                </a:solidFill>
              </a:rPr>
              <a:t>Organizations must look beyond software solutions to address underlying impediments to successful PPM reports and dashboards. </a:t>
            </a:r>
            <a:endParaRPr lang="en-US" sz="2000" b="1" dirty="0">
              <a:solidFill>
                <a:schemeClr val="accent2"/>
              </a:solidFill>
            </a:endParaRPr>
          </a:p>
        </p:txBody>
      </p:sp>
      <p:grpSp>
        <p:nvGrpSpPr>
          <p:cNvPr id="9" name="Group 8"/>
          <p:cNvGrpSpPr/>
          <p:nvPr/>
        </p:nvGrpSpPr>
        <p:grpSpPr>
          <a:xfrm>
            <a:off x="0" y="6422955"/>
            <a:ext cx="9144000" cy="437555"/>
            <a:chOff x="0" y="6422955"/>
            <a:chExt cx="9144000" cy="437555"/>
          </a:xfrm>
        </p:grpSpPr>
        <p:pic>
          <p:nvPicPr>
            <p:cNvPr id="1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18220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34000"/>
            <a:ext cx="4988538" cy="5384177"/>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p:txBody>
          <a:bodyPr/>
          <a:lstStyle/>
          <a:p>
            <a:r>
              <a:rPr lang="en-US" dirty="0" smtClean="0"/>
              <a:t>Provide </a:t>
            </a:r>
            <a:r>
              <a:rPr lang="en-US" b="1" i="1" dirty="0" smtClean="0"/>
              <a:t>better support </a:t>
            </a:r>
            <a:r>
              <a:rPr lang="en-US" dirty="0" smtClean="0"/>
              <a:t>for PPM decision makers with enhanced PPM dashboards and reports</a:t>
            </a:r>
            <a:endParaRPr lang="en-US" dirty="0"/>
          </a:p>
        </p:txBody>
      </p:sp>
      <p:sp>
        <p:nvSpPr>
          <p:cNvPr id="3" name="Text Placeholder 2"/>
          <p:cNvSpPr>
            <a:spLocks noGrp="1"/>
          </p:cNvSpPr>
          <p:nvPr>
            <p:ph type="body" sz="quarter" idx="4294967295"/>
          </p:nvPr>
        </p:nvSpPr>
        <p:spPr>
          <a:xfrm>
            <a:off x="5118885" y="1263459"/>
            <a:ext cx="3889375" cy="5038725"/>
          </a:xfrm>
        </p:spPr>
        <p:txBody>
          <a:bodyPr/>
          <a:lstStyle/>
          <a:p>
            <a:r>
              <a:rPr lang="en-US" sz="1600" dirty="0" smtClean="0"/>
              <a:t>Improved project portfolio decision making is correlated with improved project portfolio performance.</a:t>
            </a:r>
          </a:p>
          <a:p>
            <a:endParaRPr lang="en-US" sz="1600" dirty="0" smtClean="0"/>
          </a:p>
          <a:p>
            <a:r>
              <a:rPr lang="en-US" sz="1600" dirty="0" smtClean="0"/>
              <a:t>Effective project portfolio governance systems will include decision-support structures.</a:t>
            </a:r>
          </a:p>
          <a:p>
            <a:endParaRPr lang="en-US" sz="1600" dirty="0" smtClean="0"/>
          </a:p>
          <a:p>
            <a:r>
              <a:rPr lang="en-US" sz="1600" dirty="0" smtClean="0"/>
              <a:t>PPM dashboards and reports are central components of the PPM decision-support system. </a:t>
            </a:r>
          </a:p>
          <a:p>
            <a:endParaRPr lang="en-US" sz="1600" dirty="0" smtClean="0"/>
          </a:p>
          <a:p>
            <a:r>
              <a:rPr lang="en-US" sz="1600" dirty="0" smtClean="0"/>
              <a:t>Given the high impact that the quality of PPM decision making has on PPM performance, dedicating time and resources to carefully planning and maintaining PPM dashboards and reports is a good investment.</a:t>
            </a:r>
            <a:endParaRPr lang="en-US" sz="1600" dirty="0"/>
          </a:p>
        </p:txBody>
      </p:sp>
      <p:grpSp>
        <p:nvGrpSpPr>
          <p:cNvPr id="17" name="Group 16"/>
          <p:cNvGrpSpPr/>
          <p:nvPr/>
        </p:nvGrpSpPr>
        <p:grpSpPr>
          <a:xfrm>
            <a:off x="229135" y="1263459"/>
            <a:ext cx="4572000" cy="1938992"/>
            <a:chOff x="-4764" y="1125562"/>
            <a:chExt cx="4572000" cy="1938992"/>
          </a:xfrm>
          <a:noFill/>
        </p:grpSpPr>
        <p:sp>
          <p:nvSpPr>
            <p:cNvPr id="16" name="Rectangle 15"/>
            <p:cNvSpPr/>
            <p:nvPr/>
          </p:nvSpPr>
          <p:spPr>
            <a:xfrm>
              <a:off x="-4764" y="1125562"/>
              <a:ext cx="4572000" cy="1938992"/>
            </a:xfrm>
            <a:prstGeom prst="rect">
              <a:avLst/>
            </a:prstGeom>
            <a:grpFill/>
          </p:spPr>
          <p:txBody>
            <a:bodyPr>
              <a:spAutoFit/>
            </a:bodyPr>
            <a:lstStyle/>
            <a:p>
              <a:pPr lvl="1"/>
              <a:r>
                <a:rPr lang="en-CA" sz="1600" b="1" dirty="0">
                  <a:solidFill>
                    <a:schemeClr val="accent2"/>
                  </a:solidFill>
                </a:rPr>
                <a:t>Poor </a:t>
              </a:r>
              <a:r>
                <a:rPr lang="en-CA" sz="1600" b="1" dirty="0" smtClean="0">
                  <a:solidFill>
                    <a:schemeClr val="accent2"/>
                  </a:solidFill>
                </a:rPr>
                <a:t>decision making </a:t>
              </a:r>
              <a:r>
                <a:rPr lang="en-CA" sz="1600" b="1" dirty="0">
                  <a:solidFill>
                    <a:schemeClr val="accent2"/>
                  </a:solidFill>
                </a:rPr>
                <a:t>impacts </a:t>
              </a:r>
              <a:r>
                <a:rPr lang="en-CA" sz="2000" b="1" dirty="0">
                  <a:solidFill>
                    <a:schemeClr val="accent2"/>
                  </a:solidFill>
                </a:rPr>
                <a:t>47%</a:t>
              </a:r>
              <a:r>
                <a:rPr lang="en-CA" sz="1600" b="1" dirty="0">
                  <a:solidFill>
                    <a:schemeClr val="accent2"/>
                  </a:solidFill>
                </a:rPr>
                <a:t> of all unsuccessful projects</a:t>
              </a:r>
              <a:r>
                <a:rPr lang="en-CA" sz="1600" b="1" dirty="0" smtClean="0">
                  <a:solidFill>
                    <a:schemeClr val="accent2"/>
                  </a:solidFill>
                </a:rPr>
                <a:t>.</a:t>
              </a:r>
              <a:endParaRPr lang="en-CA" sz="1600" b="1" dirty="0">
                <a:solidFill>
                  <a:schemeClr val="accent2"/>
                </a:solidFill>
              </a:endParaRPr>
            </a:p>
            <a:p>
              <a:pPr lvl="1"/>
              <a:endParaRPr lang="en-CA" sz="1600" b="1" dirty="0">
                <a:solidFill>
                  <a:schemeClr val="accent2"/>
                </a:solidFill>
              </a:endParaRPr>
            </a:p>
            <a:p>
              <a:pPr lvl="1"/>
              <a:r>
                <a:rPr lang="en-CA" sz="2000" b="1" dirty="0" smtClean="0">
                  <a:solidFill>
                    <a:schemeClr val="accent2"/>
                  </a:solidFill>
                </a:rPr>
                <a:t>Eighty-one percent </a:t>
              </a:r>
              <a:r>
                <a:rPr lang="en-CA" sz="1600" b="1" dirty="0" smtClean="0">
                  <a:solidFill>
                    <a:schemeClr val="accent2"/>
                  </a:solidFill>
                </a:rPr>
                <a:t>of decision makers </a:t>
              </a:r>
              <a:r>
                <a:rPr lang="en-CA" sz="1600" b="1" dirty="0">
                  <a:solidFill>
                    <a:schemeClr val="accent2"/>
                  </a:solidFill>
                </a:rPr>
                <a:t>indicated that they </a:t>
              </a:r>
              <a:r>
                <a:rPr lang="en-CA" sz="1600" b="1" i="1" dirty="0">
                  <a:solidFill>
                    <a:schemeClr val="accent2"/>
                  </a:solidFill>
                </a:rPr>
                <a:t>do not </a:t>
              </a:r>
              <a:r>
                <a:rPr lang="en-CA" sz="1600" b="1" dirty="0">
                  <a:solidFill>
                    <a:schemeClr val="accent2"/>
                  </a:solidFill>
                </a:rPr>
                <a:t>always have access to the information they </a:t>
              </a:r>
              <a:r>
                <a:rPr lang="en-CA" sz="1600" b="1" i="1" dirty="0" smtClean="0">
                  <a:solidFill>
                    <a:schemeClr val="accent2"/>
                  </a:solidFill>
                </a:rPr>
                <a:t>need.</a:t>
              </a:r>
              <a:endParaRPr lang="en-CA" sz="1600" b="1" dirty="0">
                <a:solidFill>
                  <a:schemeClr val="accent2"/>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43" y="1977415"/>
              <a:ext cx="432000" cy="432000"/>
            </a:xfrm>
            <a:prstGeom prst="rect">
              <a:avLst/>
            </a:prstGeom>
            <a:grpFill/>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43" y="1205512"/>
              <a:ext cx="432000" cy="432000"/>
            </a:xfrm>
            <a:prstGeom prst="rect">
              <a:avLst/>
            </a:prstGeom>
            <a:grpFill/>
          </p:spPr>
        </p:pic>
      </p:grpSp>
      <p:grpSp>
        <p:nvGrpSpPr>
          <p:cNvPr id="18" name="Group 17"/>
          <p:cNvGrpSpPr/>
          <p:nvPr/>
        </p:nvGrpSpPr>
        <p:grpSpPr>
          <a:xfrm>
            <a:off x="257174" y="3528623"/>
            <a:ext cx="4582069" cy="2554545"/>
            <a:chOff x="41174" y="3347067"/>
            <a:chExt cx="4582069" cy="2554545"/>
          </a:xfrm>
        </p:grpSpPr>
        <p:sp>
          <p:nvSpPr>
            <p:cNvPr id="15" name="Rectangle 14"/>
            <p:cNvSpPr/>
            <p:nvPr/>
          </p:nvSpPr>
          <p:spPr>
            <a:xfrm>
              <a:off x="51243" y="3347067"/>
              <a:ext cx="4572000" cy="2554545"/>
            </a:xfrm>
            <a:prstGeom prst="rect">
              <a:avLst/>
            </a:prstGeom>
            <a:noFill/>
          </p:spPr>
          <p:txBody>
            <a:bodyPr>
              <a:spAutoFit/>
            </a:bodyPr>
            <a:lstStyle/>
            <a:p>
              <a:pPr lvl="0"/>
              <a:r>
                <a:rPr lang="en-CA" sz="1600" b="1" dirty="0">
                  <a:solidFill>
                    <a:schemeClr val="tx2">
                      <a:lumMod val="50000"/>
                    </a:schemeClr>
                  </a:solidFill>
                </a:rPr>
                <a:t>Removing barriers to good </a:t>
              </a:r>
              <a:r>
                <a:rPr lang="en-CA" sz="1600" b="1" dirty="0" smtClean="0">
                  <a:solidFill>
                    <a:schemeClr val="tx2">
                      <a:lumMod val="50000"/>
                    </a:schemeClr>
                  </a:solidFill>
                </a:rPr>
                <a:t>decision making correlates to:</a:t>
              </a:r>
            </a:p>
            <a:p>
              <a:pPr lvl="0"/>
              <a:r>
                <a:rPr lang="en-CA" sz="1600" b="1" dirty="0" smtClean="0">
                  <a:solidFill>
                    <a:schemeClr val="tx2">
                      <a:lumMod val="50000"/>
                    </a:schemeClr>
                  </a:solidFill>
                </a:rPr>
                <a:t> </a:t>
              </a:r>
              <a:endParaRPr lang="en-CA" sz="1600" b="1" dirty="0">
                <a:solidFill>
                  <a:schemeClr val="tx2">
                    <a:lumMod val="50000"/>
                  </a:schemeClr>
                </a:solidFill>
              </a:endParaRPr>
            </a:p>
            <a:p>
              <a:pPr marL="468000" lvl="1"/>
              <a:r>
                <a:rPr lang="en-CA" sz="1600" b="1" dirty="0">
                  <a:solidFill>
                    <a:srgbClr val="2B9E36"/>
                  </a:solidFill>
                </a:rPr>
                <a:t>A</a:t>
              </a:r>
              <a:r>
                <a:rPr lang="en-CA" sz="1600" b="1" dirty="0" smtClean="0">
                  <a:solidFill>
                    <a:srgbClr val="2B9E36"/>
                  </a:solidFill>
                </a:rPr>
                <a:t> </a:t>
              </a:r>
              <a:r>
                <a:rPr lang="en-CA" sz="1600" b="1" dirty="0">
                  <a:solidFill>
                    <a:srgbClr val="2B9E36"/>
                  </a:solidFill>
                </a:rPr>
                <a:t>79% increase in projects that meet their original goals, </a:t>
              </a:r>
            </a:p>
            <a:p>
              <a:pPr marL="753750" lvl="1" indent="-285750">
                <a:buFontTx/>
                <a:buChar char="-"/>
              </a:pPr>
              <a:endParaRPr lang="en-CA" sz="1600" b="1" dirty="0">
                <a:solidFill>
                  <a:srgbClr val="2B9E36"/>
                </a:solidFill>
              </a:endParaRPr>
            </a:p>
            <a:p>
              <a:pPr marL="468000" lvl="1"/>
              <a:r>
                <a:rPr lang="en-CA" sz="1600" b="1" dirty="0">
                  <a:solidFill>
                    <a:srgbClr val="2B9E36"/>
                  </a:solidFill>
                </a:rPr>
                <a:t>A</a:t>
              </a:r>
              <a:r>
                <a:rPr lang="en-CA" sz="1600" b="1" dirty="0" smtClean="0">
                  <a:solidFill>
                    <a:srgbClr val="2B9E36"/>
                  </a:solidFill>
                </a:rPr>
                <a:t> </a:t>
              </a:r>
              <a:r>
                <a:rPr lang="en-CA" sz="1600" b="1" dirty="0">
                  <a:solidFill>
                    <a:srgbClr val="2B9E36"/>
                  </a:solidFill>
                </a:rPr>
                <a:t>110% increase in on budget projects, </a:t>
              </a:r>
            </a:p>
            <a:p>
              <a:pPr marL="753750" lvl="1" indent="-285750">
                <a:buFontTx/>
                <a:buChar char="-"/>
              </a:pPr>
              <a:endParaRPr lang="en-CA" sz="1600" b="1" dirty="0" smtClean="0">
                <a:solidFill>
                  <a:srgbClr val="2B9E36"/>
                </a:solidFill>
              </a:endParaRPr>
            </a:p>
            <a:p>
              <a:pPr marL="468000" lvl="1"/>
              <a:r>
                <a:rPr lang="en-CA" sz="1600" b="1" dirty="0">
                  <a:solidFill>
                    <a:srgbClr val="2B9E36"/>
                  </a:solidFill>
                </a:rPr>
                <a:t>A</a:t>
              </a:r>
              <a:r>
                <a:rPr lang="en-CA" sz="1600" b="1" dirty="0" smtClean="0">
                  <a:solidFill>
                    <a:srgbClr val="2B9E36"/>
                  </a:solidFill>
                </a:rPr>
                <a:t>nd </a:t>
              </a:r>
              <a:r>
                <a:rPr lang="en-CA" sz="1600" b="1" dirty="0">
                  <a:solidFill>
                    <a:srgbClr val="2B9E36"/>
                  </a:solidFill>
                </a:rPr>
                <a:t>a 128% increase in projects completed on time</a:t>
              </a:r>
              <a:r>
                <a:rPr lang="en-CA" sz="1600" b="1" dirty="0" smtClean="0">
                  <a:solidFill>
                    <a:srgbClr val="2B9E36"/>
                  </a:solidFill>
                </a:rPr>
                <a:t>.</a:t>
              </a:r>
              <a:endParaRPr lang="en-CA" sz="1600" b="1" dirty="0">
                <a:solidFill>
                  <a:srgbClr val="2B9E36"/>
                </a:solidFill>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74" y="5397904"/>
              <a:ext cx="432000" cy="432000"/>
            </a:xfrm>
            <a:prstGeom prst="rect">
              <a:avLst/>
            </a:prstGeom>
            <a:noFill/>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74" y="4725283"/>
              <a:ext cx="432000" cy="432000"/>
            </a:xfrm>
            <a:prstGeom prst="rect">
              <a:avLst/>
            </a:prstGeom>
            <a:noFill/>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74" y="3970798"/>
              <a:ext cx="432000" cy="432000"/>
            </a:xfrm>
            <a:prstGeom prst="rect">
              <a:avLst/>
            </a:prstGeom>
            <a:noFill/>
          </p:spPr>
        </p:pic>
      </p:grpSp>
      <p:sp>
        <p:nvSpPr>
          <p:cNvPr id="19" name="Rectangle 18"/>
          <p:cNvSpPr/>
          <p:nvPr/>
        </p:nvSpPr>
        <p:spPr>
          <a:xfrm>
            <a:off x="51244" y="6144724"/>
            <a:ext cx="4749892" cy="430887"/>
          </a:xfrm>
          <a:prstGeom prst="rect">
            <a:avLst/>
          </a:prstGeom>
        </p:spPr>
        <p:txBody>
          <a:bodyPr wrap="square">
            <a:spAutoFit/>
          </a:bodyPr>
          <a:lstStyle/>
          <a:p>
            <a:pPr algn="r"/>
            <a:r>
              <a:rPr lang="en-US" sz="1100" dirty="0" smtClean="0"/>
              <a:t>(PMI, Capturing the Value of Project Management Through Decision Making, 2015)</a:t>
            </a:r>
            <a:endParaRPr lang="en-US" sz="1100" dirty="0"/>
          </a:p>
        </p:txBody>
      </p:sp>
      <p:grpSp>
        <p:nvGrpSpPr>
          <p:cNvPr id="20" name="Group 19"/>
          <p:cNvGrpSpPr/>
          <p:nvPr/>
        </p:nvGrpSpPr>
        <p:grpSpPr>
          <a:xfrm>
            <a:off x="0" y="6422955"/>
            <a:ext cx="9144000" cy="437555"/>
            <a:chOff x="0" y="6422955"/>
            <a:chExt cx="9144000" cy="437555"/>
          </a:xfrm>
        </p:grpSpPr>
        <p:pic>
          <p:nvPicPr>
            <p:cNvPr id="2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11225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99" y="255588"/>
            <a:ext cx="8748803" cy="877887"/>
          </a:xfrm>
        </p:spPr>
        <p:txBody>
          <a:bodyPr/>
          <a:lstStyle/>
          <a:p>
            <a:r>
              <a:rPr lang="en-US" b="1" dirty="0" smtClean="0"/>
              <a:t>Demonstrate the value of the PMO</a:t>
            </a:r>
            <a:br>
              <a:rPr lang="en-US" b="1" dirty="0" smtClean="0"/>
            </a:br>
            <a:r>
              <a:rPr lang="en-US" sz="2000" dirty="0" smtClean="0"/>
              <a:t>Don’t just show leadership what the PMO is doing: </a:t>
            </a:r>
            <a:r>
              <a:rPr lang="en-US" sz="2000" b="1" dirty="0" smtClean="0"/>
              <a:t>do something for them </a:t>
            </a:r>
            <a:endParaRPr lang="en-US" sz="2000" b="1" dirty="0"/>
          </a:p>
        </p:txBody>
      </p:sp>
      <p:sp>
        <p:nvSpPr>
          <p:cNvPr id="9" name="Rectangle 8"/>
          <p:cNvSpPr/>
          <p:nvPr/>
        </p:nvSpPr>
        <p:spPr>
          <a:xfrm>
            <a:off x="125356" y="4347231"/>
            <a:ext cx="5827227" cy="2069797"/>
          </a:xfrm>
          <a:prstGeom prst="rect">
            <a:avLst/>
          </a:prstGeom>
        </p:spPr>
        <p:txBody>
          <a:bodyPr wrap="square">
            <a:spAutoFit/>
          </a:bodyPr>
          <a:lstStyle/>
          <a:p>
            <a:pPr lvl="0" fontAlgn="base">
              <a:spcBef>
                <a:spcPts val="500"/>
              </a:spcBef>
              <a:spcAft>
                <a:spcPct val="0"/>
              </a:spcAft>
              <a:buClr>
                <a:srgbClr val="333333"/>
              </a:buClr>
              <a:buSzPct val="120000"/>
            </a:pPr>
            <a:r>
              <a:rPr lang="en-US" b="1" dirty="0" smtClean="0">
                <a:solidFill>
                  <a:srgbClr val="333333"/>
                </a:solidFill>
              </a:rPr>
              <a:t>Portfolio transparency is about providing information, not about “showing off.”</a:t>
            </a:r>
          </a:p>
          <a:p>
            <a:pPr lvl="0" fontAlgn="base">
              <a:spcBef>
                <a:spcPts val="500"/>
              </a:spcBef>
              <a:spcAft>
                <a:spcPct val="0"/>
              </a:spcAft>
              <a:buClr>
                <a:srgbClr val="333333"/>
              </a:buClr>
              <a:buSzPct val="120000"/>
            </a:pPr>
            <a:r>
              <a:rPr lang="en-US" sz="1600" dirty="0" smtClean="0">
                <a:solidFill>
                  <a:srgbClr val="333333"/>
                </a:solidFill>
              </a:rPr>
              <a:t>Transparency supports effective decision making by:</a:t>
            </a:r>
          </a:p>
          <a:p>
            <a:pPr marL="174625" lvl="0" indent="-174625" fontAlgn="base">
              <a:spcBef>
                <a:spcPts val="500"/>
              </a:spcBef>
              <a:spcAft>
                <a:spcPct val="0"/>
              </a:spcAft>
              <a:buClr>
                <a:srgbClr val="333333"/>
              </a:buClr>
              <a:buSzPct val="120000"/>
              <a:buFont typeface="Arial" pitchFamily="34" charset="0"/>
              <a:buChar char="•"/>
            </a:pPr>
            <a:r>
              <a:rPr lang="en-US" sz="1600" dirty="0" smtClean="0">
                <a:solidFill>
                  <a:srgbClr val="333333"/>
                </a:solidFill>
              </a:rPr>
              <a:t>Making information more </a:t>
            </a:r>
            <a:r>
              <a:rPr lang="en-US" sz="1600" i="1" dirty="0" smtClean="0">
                <a:solidFill>
                  <a:srgbClr val="333333"/>
                </a:solidFill>
              </a:rPr>
              <a:t>available</a:t>
            </a:r>
            <a:r>
              <a:rPr lang="en-US" sz="1600" dirty="0" smtClean="0">
                <a:solidFill>
                  <a:srgbClr val="333333"/>
                </a:solidFill>
              </a:rPr>
              <a:t> to decision makers and those affected by decisions (transparency).</a:t>
            </a:r>
          </a:p>
          <a:p>
            <a:pPr marL="174625" lvl="0" indent="-174625" fontAlgn="base">
              <a:spcBef>
                <a:spcPts val="500"/>
              </a:spcBef>
              <a:spcAft>
                <a:spcPct val="0"/>
              </a:spcAft>
              <a:buClr>
                <a:srgbClr val="333333"/>
              </a:buClr>
              <a:buSzPct val="120000"/>
              <a:buFont typeface="Arial" pitchFamily="34" charset="0"/>
              <a:buChar char="•"/>
            </a:pPr>
            <a:r>
              <a:rPr lang="en-US" sz="1600" dirty="0" smtClean="0">
                <a:solidFill>
                  <a:srgbClr val="333333"/>
                </a:solidFill>
              </a:rPr>
              <a:t>Keeping those with decision-making authority </a:t>
            </a:r>
            <a:r>
              <a:rPr lang="en-US" sz="1600" i="1" dirty="0" smtClean="0">
                <a:solidFill>
                  <a:srgbClr val="333333"/>
                </a:solidFill>
              </a:rPr>
              <a:t>engaged,</a:t>
            </a:r>
            <a:r>
              <a:rPr lang="en-US" sz="1600" dirty="0" smtClean="0">
                <a:solidFill>
                  <a:srgbClr val="333333"/>
                </a:solidFill>
              </a:rPr>
              <a:t> ensuring more timely and informed responses.</a:t>
            </a:r>
            <a:endParaRPr lang="en-US" sz="1600" dirty="0">
              <a:solidFill>
                <a:srgbClr val="333333"/>
              </a:solidFill>
            </a:endParaRPr>
          </a:p>
        </p:txBody>
      </p:sp>
      <p:sp>
        <p:nvSpPr>
          <p:cNvPr id="15" name="Rectangle 14"/>
          <p:cNvSpPr/>
          <p:nvPr/>
        </p:nvSpPr>
        <p:spPr>
          <a:xfrm>
            <a:off x="150879" y="1242507"/>
            <a:ext cx="5801704" cy="2995692"/>
          </a:xfrm>
          <a:prstGeom prst="rect">
            <a:avLst/>
          </a:prstGeom>
        </p:spPr>
        <p:txBody>
          <a:bodyPr wrap="square">
            <a:spAutoFit/>
          </a:bodyPr>
          <a:lstStyle/>
          <a:p>
            <a:pPr fontAlgn="base">
              <a:spcBef>
                <a:spcPts val="500"/>
              </a:spcBef>
              <a:spcAft>
                <a:spcPct val="0"/>
              </a:spcAft>
              <a:buClr>
                <a:srgbClr val="333333"/>
              </a:buClr>
              <a:buSzPct val="120000"/>
            </a:pPr>
            <a:r>
              <a:rPr lang="en-US" sz="2000" b="1" dirty="0" smtClean="0">
                <a:solidFill>
                  <a:srgbClr val="333333"/>
                </a:solidFill>
              </a:rPr>
              <a:t>Avoid Dashboard and Reporting “Narcissism” </a:t>
            </a:r>
          </a:p>
          <a:p>
            <a:pPr marL="0" lvl="1" fontAlgn="base">
              <a:spcBef>
                <a:spcPts val="500"/>
              </a:spcBef>
              <a:spcAft>
                <a:spcPct val="0"/>
              </a:spcAft>
              <a:buClr>
                <a:srgbClr val="333333"/>
              </a:buClr>
              <a:buSzPct val="120000"/>
            </a:pPr>
            <a:r>
              <a:rPr lang="en-US" sz="1600" dirty="0" smtClean="0">
                <a:solidFill>
                  <a:srgbClr val="333333"/>
                </a:solidFill>
              </a:rPr>
              <a:t>It is tempting to produce reports and dashboards that </a:t>
            </a:r>
            <a:r>
              <a:rPr lang="en-US" sz="1600" i="1" dirty="0" smtClean="0">
                <a:solidFill>
                  <a:srgbClr val="333333"/>
                </a:solidFill>
              </a:rPr>
              <a:t>only</a:t>
            </a:r>
            <a:r>
              <a:rPr lang="en-US" sz="1600" dirty="0" smtClean="0">
                <a:solidFill>
                  <a:srgbClr val="333333"/>
                </a:solidFill>
              </a:rPr>
              <a:t> say, “Look how much we are doing!” While this can be one part of reporting, it cannot be the whole point of it. </a:t>
            </a:r>
          </a:p>
          <a:p>
            <a:pPr fontAlgn="base">
              <a:spcBef>
                <a:spcPts val="500"/>
              </a:spcBef>
              <a:spcAft>
                <a:spcPct val="0"/>
              </a:spcAft>
              <a:buClr>
                <a:srgbClr val="333333"/>
              </a:buClr>
              <a:buSzPct val="120000"/>
            </a:pPr>
            <a:endParaRPr lang="en-US" sz="1200" b="1" dirty="0" smtClean="0">
              <a:solidFill>
                <a:srgbClr val="333333"/>
              </a:solidFill>
            </a:endParaRPr>
          </a:p>
          <a:p>
            <a:pPr fontAlgn="base">
              <a:spcBef>
                <a:spcPts val="500"/>
              </a:spcBef>
              <a:spcAft>
                <a:spcPct val="0"/>
              </a:spcAft>
              <a:buClr>
                <a:srgbClr val="333333"/>
              </a:buClr>
              <a:buSzPct val="120000"/>
            </a:pPr>
            <a:r>
              <a:rPr lang="en-US" sz="2000" dirty="0" smtClean="0">
                <a:solidFill>
                  <a:schemeClr val="accent2"/>
                </a:solidFill>
              </a:rPr>
              <a:t>Reports and dashboards are </a:t>
            </a:r>
            <a:r>
              <a:rPr lang="en-US" sz="2000" b="1" i="1" dirty="0" smtClean="0">
                <a:solidFill>
                  <a:schemeClr val="accent2"/>
                </a:solidFill>
              </a:rPr>
              <a:t>not</a:t>
            </a:r>
            <a:r>
              <a:rPr lang="en-US" sz="2000" i="1" dirty="0" smtClean="0">
                <a:solidFill>
                  <a:schemeClr val="accent2"/>
                </a:solidFill>
              </a:rPr>
              <a:t> about the PMO: they are about </a:t>
            </a:r>
            <a:r>
              <a:rPr lang="en-US" sz="2000" b="1" i="1" dirty="0" smtClean="0">
                <a:solidFill>
                  <a:schemeClr val="accent2"/>
                </a:solidFill>
              </a:rPr>
              <a:t>supporting key decision makers.</a:t>
            </a:r>
            <a:r>
              <a:rPr lang="en-US" sz="2000" i="1" dirty="0" smtClean="0">
                <a:solidFill>
                  <a:schemeClr val="accent2"/>
                </a:solidFill>
              </a:rPr>
              <a:t> </a:t>
            </a:r>
          </a:p>
          <a:p>
            <a:pPr fontAlgn="base">
              <a:spcBef>
                <a:spcPts val="500"/>
              </a:spcBef>
              <a:spcAft>
                <a:spcPct val="0"/>
              </a:spcAft>
              <a:buClr>
                <a:srgbClr val="333333"/>
              </a:buClr>
              <a:buSzPct val="120000"/>
            </a:pPr>
            <a:r>
              <a:rPr lang="en-US" sz="1600" dirty="0" smtClean="0">
                <a:solidFill>
                  <a:srgbClr val="333333"/>
                </a:solidFill>
              </a:rPr>
              <a:t>Reports and dashboards that do not put decision makers’ needs </a:t>
            </a:r>
            <a:r>
              <a:rPr lang="en-US" sz="1600" i="1" dirty="0" smtClean="0">
                <a:solidFill>
                  <a:srgbClr val="333333"/>
                </a:solidFill>
              </a:rPr>
              <a:t>first,</a:t>
            </a:r>
            <a:r>
              <a:rPr lang="en-US" sz="1600" dirty="0" smtClean="0">
                <a:solidFill>
                  <a:srgbClr val="333333"/>
                </a:solidFill>
              </a:rPr>
              <a:t> will fail in the long term.</a:t>
            </a:r>
            <a:endParaRPr lang="en-US" sz="1600" dirty="0">
              <a:solidFill>
                <a:srgbClr val="333333"/>
              </a:solidFill>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7497" y="1301437"/>
            <a:ext cx="3058479" cy="2036983"/>
          </a:xfrm>
          <a:prstGeom prst="rect">
            <a:avLst/>
          </a:prstGeom>
        </p:spPr>
      </p:pic>
      <p:sp>
        <p:nvSpPr>
          <p:cNvPr id="17" name="TextBox 16"/>
          <p:cNvSpPr txBox="1"/>
          <p:nvPr/>
        </p:nvSpPr>
        <p:spPr>
          <a:xfrm>
            <a:off x="5874939" y="3554706"/>
            <a:ext cx="3131038" cy="2939266"/>
          </a:xfrm>
          <a:prstGeom prst="rect">
            <a:avLst/>
          </a:prstGeom>
        </p:spPr>
        <p:txBody>
          <a:bodyPr wrap="square" rtlCol="0">
            <a:spAutoFit/>
          </a:bodyPr>
          <a:lstStyle/>
          <a:p>
            <a:pPr>
              <a:spcAft>
                <a:spcPts val="600"/>
              </a:spcAft>
            </a:pPr>
            <a:r>
              <a:rPr lang="en-US" sz="1200" i="1" dirty="0" smtClean="0"/>
              <a:t>Narcissus was a highly successful hunter in Ancient Greek mythology. He was also known for being very handsome. One day he saw his own reflection in a pool of water and became obsessed with its beauty (not realizing it was his own reflection). Eventually his focus on his own image took over his whole life. He stopped doing everything – including hunting – except admiring his own reflection in the pool. This fixation on his own appearance ended in tragedy.</a:t>
            </a:r>
          </a:p>
          <a:p>
            <a:r>
              <a:rPr lang="en-US" sz="1200" i="1" dirty="0" smtClean="0"/>
              <a:t>This classic myth is a good warning of the danger reports and dashboards can pose for PMOs who lose sight of their purpose. </a:t>
            </a:r>
          </a:p>
        </p:txBody>
      </p:sp>
      <p:grpSp>
        <p:nvGrpSpPr>
          <p:cNvPr id="7" name="Group 6"/>
          <p:cNvGrpSpPr/>
          <p:nvPr/>
        </p:nvGrpSpPr>
        <p:grpSpPr>
          <a:xfrm>
            <a:off x="0" y="6422955"/>
            <a:ext cx="9144000" cy="437555"/>
            <a:chOff x="0" y="6422955"/>
            <a:chExt cx="9144000" cy="437555"/>
          </a:xfrm>
        </p:grpSpPr>
        <p:pic>
          <p:nvPicPr>
            <p:cNvPr id="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99509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smtClean="0"/>
              <a:t>Promote </a:t>
            </a:r>
            <a:r>
              <a:rPr lang="en-US" b="1" i="1" dirty="0" smtClean="0"/>
              <a:t>effective</a:t>
            </a:r>
            <a:r>
              <a:rPr lang="en-US" dirty="0" smtClean="0"/>
              <a:t> senior management engagement in project portfolio management</a:t>
            </a:r>
            <a:endParaRPr lang="en-US" dirty="0"/>
          </a:p>
        </p:txBody>
      </p:sp>
      <p:sp>
        <p:nvSpPr>
          <p:cNvPr id="3" name="Text Placeholder 2"/>
          <p:cNvSpPr>
            <a:spLocks noGrp="1"/>
          </p:cNvSpPr>
          <p:nvPr>
            <p:ph type="body" sz="quarter" idx="4294967295"/>
          </p:nvPr>
        </p:nvSpPr>
        <p:spPr>
          <a:xfrm>
            <a:off x="289439" y="1169988"/>
            <a:ext cx="8439478" cy="338137"/>
          </a:xfrm>
        </p:spPr>
        <p:txBody>
          <a:bodyPr/>
          <a:lstStyle/>
          <a:p>
            <a:pPr marL="0" indent="0">
              <a:buNone/>
            </a:pPr>
            <a:r>
              <a:rPr lang="en-US" sz="1600" dirty="0" smtClean="0"/>
              <a:t>Executive support and engagement is one of the most important factors for PPM success. </a:t>
            </a:r>
            <a:endParaRPr lang="en-US" dirty="0"/>
          </a:p>
        </p:txBody>
      </p:sp>
      <p:grpSp>
        <p:nvGrpSpPr>
          <p:cNvPr id="6" name="Group 5"/>
          <p:cNvGrpSpPr>
            <a:grpSpLocks noChangeAspect="1"/>
          </p:cNvGrpSpPr>
          <p:nvPr/>
        </p:nvGrpSpPr>
        <p:grpSpPr>
          <a:xfrm>
            <a:off x="512795" y="1912040"/>
            <a:ext cx="4779573" cy="4644000"/>
            <a:chOff x="1897273" y="1124744"/>
            <a:chExt cx="7139373" cy="6936893"/>
          </a:xfrm>
        </p:grpSpPr>
        <p:grpSp>
          <p:nvGrpSpPr>
            <p:cNvPr id="7" name="Group 6"/>
            <p:cNvGrpSpPr/>
            <p:nvPr/>
          </p:nvGrpSpPr>
          <p:grpSpPr>
            <a:xfrm>
              <a:off x="2670462" y="1124744"/>
              <a:ext cx="3600000" cy="6936893"/>
              <a:chOff x="2514599" y="1548245"/>
              <a:chExt cx="3600000" cy="6936893"/>
            </a:xfrm>
          </p:grpSpPr>
          <p:cxnSp>
            <p:nvCxnSpPr>
              <p:cNvPr id="14" name="Straight Connector 13"/>
              <p:cNvCxnSpPr/>
              <p:nvPr/>
            </p:nvCxnSpPr>
            <p:spPr>
              <a:xfrm>
                <a:off x="2514599" y="1548245"/>
                <a:ext cx="0" cy="3600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14599" y="5127464"/>
                <a:ext cx="3600000" cy="103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rc 15"/>
              <p:cNvSpPr/>
              <p:nvPr/>
            </p:nvSpPr>
            <p:spPr>
              <a:xfrm rot="16200000">
                <a:off x="1700323" y="4150847"/>
                <a:ext cx="5228551" cy="3440032"/>
              </a:xfrm>
              <a:prstGeom prst="arc">
                <a:avLst>
                  <a:gd name="adj1" fmla="val 17606570"/>
                  <a:gd name="adj2" fmla="val 5408539"/>
                </a:avLst>
              </a:pr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solidFill>
                    <a:srgbClr val="333333"/>
                  </a:solidFill>
                </a:endParaRPr>
              </a:p>
            </p:txBody>
          </p:sp>
        </p:grpSp>
        <p:sp>
          <p:nvSpPr>
            <p:cNvPr id="8" name="TextBox 7"/>
            <p:cNvSpPr txBox="1"/>
            <p:nvPr/>
          </p:nvSpPr>
          <p:spPr>
            <a:xfrm>
              <a:off x="3249605" y="4873126"/>
              <a:ext cx="2687694" cy="505709"/>
            </a:xfrm>
            <a:prstGeom prst="rect">
              <a:avLst/>
            </a:prstGeom>
          </p:spPr>
          <p:txBody>
            <a:bodyPr wrap="square" rtlCol="0">
              <a:spAutoFit/>
            </a:bodyPr>
            <a:lstStyle/>
            <a:p>
              <a:r>
                <a:rPr lang="en-CA" sz="1600" b="1" dirty="0" smtClean="0">
                  <a:solidFill>
                    <a:srgbClr val="333333"/>
                  </a:solidFill>
                </a:rPr>
                <a:t>SM Involvement</a:t>
              </a:r>
            </a:p>
          </p:txBody>
        </p:sp>
        <p:sp>
          <p:nvSpPr>
            <p:cNvPr id="9" name="TextBox 8"/>
            <p:cNvSpPr txBox="1"/>
            <p:nvPr/>
          </p:nvSpPr>
          <p:spPr>
            <a:xfrm>
              <a:off x="1897273" y="2005353"/>
              <a:ext cx="643627" cy="1859737"/>
            </a:xfrm>
            <a:prstGeom prst="rect">
              <a:avLst/>
            </a:prstGeom>
          </p:spPr>
          <p:txBody>
            <a:bodyPr vert="vert270" wrap="square" rtlCol="0">
              <a:spAutoFit/>
            </a:bodyPr>
            <a:lstStyle/>
            <a:p>
              <a:r>
                <a:rPr lang="en-CA" sz="1600" b="1" dirty="0" smtClean="0">
                  <a:solidFill>
                    <a:srgbClr val="333333"/>
                  </a:solidFill>
                </a:rPr>
                <a:t>Net Benefit</a:t>
              </a:r>
            </a:p>
          </p:txBody>
        </p:sp>
        <p:sp>
          <p:nvSpPr>
            <p:cNvPr id="10" name="TextBox 9"/>
            <p:cNvSpPr txBox="1"/>
            <p:nvPr/>
          </p:nvSpPr>
          <p:spPr>
            <a:xfrm rot="2700000">
              <a:off x="1772029" y="4650578"/>
              <a:ext cx="1301629" cy="597655"/>
            </a:xfrm>
            <a:prstGeom prst="rect">
              <a:avLst/>
            </a:prstGeom>
          </p:spPr>
          <p:txBody>
            <a:bodyPr wrap="square" rtlCol="0">
              <a:spAutoFit/>
            </a:bodyPr>
            <a:lstStyle/>
            <a:p>
              <a:pPr algn="ctr"/>
              <a:r>
                <a:rPr lang="en-CA" sz="1000" dirty="0" smtClean="0">
                  <a:solidFill>
                    <a:srgbClr val="333333"/>
                  </a:solidFill>
                </a:rPr>
                <a:t>No</a:t>
              </a:r>
            </a:p>
            <a:p>
              <a:pPr algn="ctr"/>
              <a:r>
                <a:rPr lang="en-CA" sz="1000" dirty="0" smtClean="0">
                  <a:solidFill>
                    <a:srgbClr val="333333"/>
                  </a:solidFill>
                </a:rPr>
                <a:t>Involvement</a:t>
              </a:r>
            </a:p>
          </p:txBody>
        </p:sp>
        <p:sp>
          <p:nvSpPr>
            <p:cNvPr id="11" name="TextBox 10"/>
            <p:cNvSpPr txBox="1"/>
            <p:nvPr/>
          </p:nvSpPr>
          <p:spPr>
            <a:xfrm>
              <a:off x="2842301" y="2047661"/>
              <a:ext cx="1794670" cy="689604"/>
            </a:xfrm>
            <a:prstGeom prst="rect">
              <a:avLst/>
            </a:prstGeom>
          </p:spPr>
          <p:txBody>
            <a:bodyPr wrap="square" rtlCol="0">
              <a:spAutoFit/>
            </a:bodyPr>
            <a:lstStyle/>
            <a:p>
              <a:r>
                <a:rPr lang="en-CA" sz="1200" dirty="0" smtClean="0">
                  <a:solidFill>
                    <a:srgbClr val="333333"/>
                  </a:solidFill>
                </a:rPr>
                <a:t>Portfolio-Level Engagement</a:t>
              </a:r>
            </a:p>
          </p:txBody>
        </p:sp>
        <p:sp>
          <p:nvSpPr>
            <p:cNvPr id="12" name="TextBox 11"/>
            <p:cNvSpPr txBox="1"/>
            <p:nvPr/>
          </p:nvSpPr>
          <p:spPr>
            <a:xfrm>
              <a:off x="5375242" y="2347748"/>
              <a:ext cx="2290291" cy="689604"/>
            </a:xfrm>
            <a:prstGeom prst="rect">
              <a:avLst/>
            </a:prstGeom>
          </p:spPr>
          <p:txBody>
            <a:bodyPr wrap="square" rtlCol="0">
              <a:spAutoFit/>
            </a:bodyPr>
            <a:lstStyle/>
            <a:p>
              <a:r>
                <a:rPr lang="en-CA" sz="1200" dirty="0" smtClean="0">
                  <a:solidFill>
                    <a:srgbClr val="333333"/>
                  </a:solidFill>
                </a:rPr>
                <a:t>Micro-Managing at the Task Level</a:t>
              </a:r>
            </a:p>
          </p:txBody>
        </p:sp>
        <p:sp>
          <p:nvSpPr>
            <p:cNvPr id="13" name="TextBox 12"/>
            <p:cNvSpPr txBox="1"/>
            <p:nvPr/>
          </p:nvSpPr>
          <p:spPr>
            <a:xfrm>
              <a:off x="6301336" y="3718141"/>
              <a:ext cx="2735310" cy="689604"/>
            </a:xfrm>
            <a:prstGeom prst="rect">
              <a:avLst/>
            </a:prstGeom>
          </p:spPr>
          <p:txBody>
            <a:bodyPr wrap="square" rtlCol="0">
              <a:spAutoFit/>
            </a:bodyPr>
            <a:lstStyle/>
            <a:p>
              <a:r>
                <a:rPr lang="en-CA" sz="1200" dirty="0" smtClean="0">
                  <a:solidFill>
                    <a:srgbClr val="333333"/>
                  </a:solidFill>
                </a:rPr>
                <a:t>Direct Interference with Project Work</a:t>
              </a:r>
            </a:p>
          </p:txBody>
        </p:sp>
      </p:grpSp>
      <p:sp>
        <p:nvSpPr>
          <p:cNvPr id="17" name="TextBox 16"/>
          <p:cNvSpPr txBox="1"/>
          <p:nvPr/>
        </p:nvSpPr>
        <p:spPr>
          <a:xfrm>
            <a:off x="5292368" y="2088637"/>
            <a:ext cx="3436549" cy="3262432"/>
          </a:xfrm>
          <a:prstGeom prst="rect">
            <a:avLst/>
          </a:prstGeom>
          <a:solidFill>
            <a:schemeClr val="accent1"/>
          </a:solidFill>
          <a:ln>
            <a:solidFill>
              <a:schemeClr val="accent1"/>
            </a:solidFill>
          </a:ln>
        </p:spPr>
        <p:txBody>
          <a:bodyPr wrap="square" rtlCol="0">
            <a:spAutoFit/>
          </a:bodyPr>
          <a:lstStyle/>
          <a:p>
            <a:r>
              <a:rPr lang="en-US" sz="1500" dirty="0" smtClean="0">
                <a:solidFill>
                  <a:schemeClr val="bg1"/>
                </a:solidFill>
              </a:rPr>
              <a:t>Studies indicate that the net cost-benefit impact of senior manager involvement (SMI) produces an inverted-U shape. Portfolio performance increases as they engage in structured portfolio-level tasks (such as intake, prioritization, resource planning, etc.) but starts to decline as they become more and more involved in the details of the projects in the portfolio.</a:t>
            </a:r>
          </a:p>
          <a:p>
            <a:endParaRPr lang="en-US" sz="1100" b="1" i="1" dirty="0" smtClean="0">
              <a:solidFill>
                <a:schemeClr val="bg1"/>
              </a:solidFill>
            </a:endParaRPr>
          </a:p>
          <a:p>
            <a:r>
              <a:rPr lang="en-US" sz="1000" i="1" dirty="0" smtClean="0">
                <a:solidFill>
                  <a:schemeClr val="bg1"/>
                </a:solidFill>
              </a:rPr>
              <a:t>(See: Bonner, Rueket, and Walker, 2002; Unger, Kock, Gemünden, and Jonas, 2012; McComb, Kennedy, Green, and Compton, 2008; Beringer, Jonas, and Kock, 2013)</a:t>
            </a:r>
          </a:p>
        </p:txBody>
      </p:sp>
      <p:sp>
        <p:nvSpPr>
          <p:cNvPr id="18" name="TextBox 17"/>
          <p:cNvSpPr txBox="1"/>
          <p:nvPr/>
        </p:nvSpPr>
        <p:spPr>
          <a:xfrm>
            <a:off x="697858" y="5190357"/>
            <a:ext cx="3727300" cy="400110"/>
          </a:xfrm>
          <a:prstGeom prst="rect">
            <a:avLst/>
          </a:prstGeom>
        </p:spPr>
        <p:txBody>
          <a:bodyPr wrap="square" rtlCol="0">
            <a:spAutoFit/>
          </a:bodyPr>
          <a:lstStyle/>
          <a:p>
            <a:r>
              <a:rPr lang="en-US" sz="1000" dirty="0" smtClean="0">
                <a:solidFill>
                  <a:srgbClr val="333333"/>
                </a:solidFill>
              </a:rPr>
              <a:t>*This chart is intended as an illustration of the general findings and not a representation of the actual data in the studies.  </a:t>
            </a:r>
          </a:p>
        </p:txBody>
      </p:sp>
      <p:sp>
        <p:nvSpPr>
          <p:cNvPr id="4" name="Rectangle 3"/>
          <p:cNvSpPr/>
          <p:nvPr/>
        </p:nvSpPr>
        <p:spPr>
          <a:xfrm>
            <a:off x="834212" y="1511930"/>
            <a:ext cx="7475577" cy="369332"/>
          </a:xfrm>
          <a:prstGeom prst="rect">
            <a:avLst/>
          </a:prstGeom>
        </p:spPr>
        <p:txBody>
          <a:bodyPr wrap="square">
            <a:spAutoFit/>
          </a:bodyPr>
          <a:lstStyle/>
          <a:p>
            <a:r>
              <a:rPr lang="en-US" dirty="0" smtClean="0"/>
              <a:t>However, studies show that </a:t>
            </a:r>
            <a:r>
              <a:rPr lang="en-US" b="1" i="1" dirty="0" smtClean="0"/>
              <a:t>not all engagement is good engagement.</a:t>
            </a:r>
            <a:r>
              <a:rPr lang="en-US" dirty="0" smtClean="0"/>
              <a:t> </a:t>
            </a:r>
            <a:endParaRPr lang="en-US" dirty="0"/>
          </a:p>
        </p:txBody>
      </p:sp>
      <p:sp>
        <p:nvSpPr>
          <p:cNvPr id="5" name="Rectangle 4"/>
          <p:cNvSpPr/>
          <p:nvPr/>
        </p:nvSpPr>
        <p:spPr>
          <a:xfrm>
            <a:off x="289439" y="5590467"/>
            <a:ext cx="8601791" cy="707886"/>
          </a:xfrm>
          <a:prstGeom prst="rect">
            <a:avLst/>
          </a:prstGeom>
        </p:spPr>
        <p:txBody>
          <a:bodyPr wrap="square">
            <a:spAutoFit/>
          </a:bodyPr>
          <a:lstStyle/>
          <a:p>
            <a:r>
              <a:rPr lang="en-US" sz="2000" b="1" dirty="0" smtClean="0">
                <a:solidFill>
                  <a:schemeClr val="accent2"/>
                </a:solidFill>
              </a:rPr>
              <a:t>Engage senior managers </a:t>
            </a:r>
            <a:r>
              <a:rPr lang="en-US" sz="2000" b="1" i="1" dirty="0" smtClean="0">
                <a:solidFill>
                  <a:schemeClr val="accent2"/>
                </a:solidFill>
              </a:rPr>
              <a:t>at the right level </a:t>
            </a:r>
            <a:r>
              <a:rPr lang="en-US" sz="2000" dirty="0" smtClean="0">
                <a:solidFill>
                  <a:schemeClr val="accent2"/>
                </a:solidFill>
              </a:rPr>
              <a:t>and </a:t>
            </a:r>
            <a:r>
              <a:rPr lang="en-US" sz="2000" b="1" i="1" dirty="0" smtClean="0">
                <a:solidFill>
                  <a:schemeClr val="accent2"/>
                </a:solidFill>
              </a:rPr>
              <a:t>in the right way </a:t>
            </a:r>
            <a:r>
              <a:rPr lang="en-US" sz="2000" dirty="0" smtClean="0">
                <a:solidFill>
                  <a:schemeClr val="accent2"/>
                </a:solidFill>
              </a:rPr>
              <a:t>through carefully designed PPM dashboards and reports. </a:t>
            </a:r>
            <a:endParaRPr lang="en-US" sz="2000" dirty="0">
              <a:solidFill>
                <a:schemeClr val="accent2"/>
              </a:solidFill>
            </a:endParaRPr>
          </a:p>
        </p:txBody>
      </p:sp>
      <p:cxnSp>
        <p:nvCxnSpPr>
          <p:cNvPr id="20" name="Straight Arrow Connector 19"/>
          <p:cNvCxnSpPr/>
          <p:nvPr/>
        </p:nvCxnSpPr>
        <p:spPr>
          <a:xfrm flipV="1">
            <a:off x="1030418" y="1888747"/>
            <a:ext cx="1" cy="19684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0" y="6422955"/>
            <a:ext cx="9144000" cy="437555"/>
            <a:chOff x="0" y="6422955"/>
            <a:chExt cx="9144000" cy="437555"/>
          </a:xfrm>
        </p:grpSpPr>
        <p:pic>
          <p:nvPicPr>
            <p:cNvPr id="22"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614872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1770</Words>
  <Application>Microsoft Office PowerPoint</Application>
  <PresentationFormat>On-screen Show (4:3)</PresentationFormat>
  <Paragraphs>139</Paragraphs>
  <Slides>12</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8" baseType="lpstr">
      <vt:lpstr>Arial</vt:lpstr>
      <vt:lpstr>Calibri</vt:lpstr>
      <vt:lpstr>Georgia</vt:lpstr>
      <vt:lpstr>Wingdings</vt:lpstr>
      <vt:lpstr>Theme1</vt:lpstr>
      <vt:lpstr>PowerPoint Presentation</vt:lpstr>
      <vt:lpstr>PowerPoint Presentation</vt:lpstr>
      <vt:lpstr>Our understanding of the problem</vt:lpstr>
      <vt:lpstr>Executive summary</vt:lpstr>
      <vt:lpstr>Dissatisfaction with PPM dashboards and reporting is widespread </vt:lpstr>
      <vt:lpstr>Organizations struggle with reports and dashboards, regardless of the kind of PPM solution they employ</vt:lpstr>
      <vt:lpstr>Provide better support for PPM decision makers with enhanced PPM dashboards and reports</vt:lpstr>
      <vt:lpstr>Demonstrate the value of the PMO Don’t just show leadership what the PMO is doing: do something for them </vt:lpstr>
      <vt:lpstr>Promote effective senior management engagement in project portfolio management</vt:lpstr>
      <vt:lpstr>Ensure sustainable long-term success of your PPM dashboard and reporting enhancement project </vt:lpstr>
      <vt:lpstr>How Info-Tech will help you enhance your PPM dashboards and reports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2016-06-21T02:40:38Z</dcterms:created>
  <dcterms:modified xsi:type="dcterms:W3CDTF">2016-06-21T03:04:03Z</dcterms:modified>
</cp:coreProperties>
</file>