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5" r:id="rId1"/>
    <p:sldMasterId id="2147483766" r:id="rId2"/>
  </p:sldMasterIdLst>
  <p:notesMasterIdLst>
    <p:notesMasterId r:id="rId15"/>
  </p:notesMasterIdLst>
  <p:handoutMasterIdLst>
    <p:handoutMasterId r:id="rId16"/>
  </p:handoutMasterIdLst>
  <p:sldIdLst>
    <p:sldId id="278" r:id="rId3"/>
    <p:sldId id="484" r:id="rId4"/>
    <p:sldId id="403" r:id="rId5"/>
    <p:sldId id="399" r:id="rId6"/>
    <p:sldId id="510" r:id="rId7"/>
    <p:sldId id="577" r:id="rId8"/>
    <p:sldId id="511" r:id="rId9"/>
    <p:sldId id="694" r:id="rId10"/>
    <p:sldId id="512" r:id="rId11"/>
    <p:sldId id="515" r:id="rId12"/>
    <p:sldId id="516" r:id="rId13"/>
    <p:sldId id="695" r:id="rId14"/>
  </p:sldIdLst>
  <p:sldSz cx="9144000" cy="6858000" type="screen4x3"/>
  <p:notesSz cx="6858000" cy="9144000"/>
  <p:custShowLst>
    <p:custShow name="Custom Show 1" id="0">
      <p:sldLst>
        <p:sld r:id="rId3"/>
      </p:sldLst>
    </p:custShow>
  </p:custShowLst>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1" name="Author" initials="A" lastIdx="0" clrIdx="1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9AA5"/>
    <a:srgbClr val="F2F2F2"/>
    <a:srgbClr val="7CADD4"/>
    <a:srgbClr val="BFBFBF"/>
    <a:srgbClr val="29475F"/>
    <a:srgbClr val="95B9D6"/>
    <a:srgbClr val="000000"/>
    <a:srgbClr val="2576B7"/>
    <a:srgbClr val="243F54"/>
    <a:srgbClr val="A241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187" autoAdjust="0"/>
    <p:restoredTop sz="96433" autoAdjust="0"/>
  </p:normalViewPr>
  <p:slideViewPr>
    <p:cSldViewPr snapToGrid="0">
      <p:cViewPr varScale="1">
        <p:scale>
          <a:sx n="116" d="100"/>
          <a:sy n="116" d="100"/>
        </p:scale>
        <p:origin x="2244"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7840"/>
    </p:cViewPr>
  </p:sorterViewPr>
  <p:notesViewPr>
    <p:cSldViewPr snapToGrid="0">
      <p:cViewPr varScale="1">
        <p:scale>
          <a:sx n="90" d="100"/>
          <a:sy n="90" d="100"/>
        </p:scale>
        <p:origin x="369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cat>
            <c:numRef>
              <c:f>Sheet1!$A$2:$A$7</c:f>
              <c:numCache>
                <c:formatCode>General</c:formatCode>
                <c:ptCount val="6"/>
                <c:pt idx="0">
                  <c:v>2010</c:v>
                </c:pt>
                <c:pt idx="1">
                  <c:v>2011</c:v>
                </c:pt>
                <c:pt idx="2">
                  <c:v>2012</c:v>
                </c:pt>
                <c:pt idx="3">
                  <c:v>2013</c:v>
                </c:pt>
                <c:pt idx="4">
                  <c:v>2014</c:v>
                </c:pt>
                <c:pt idx="5">
                  <c:v>2015</c:v>
                </c:pt>
              </c:numCache>
            </c:numRef>
          </c:cat>
          <c:val>
            <c:numRef>
              <c:f>Sheet1!$B$2:$B$7</c:f>
              <c:numCache>
                <c:formatCode>0</c:formatCode>
                <c:ptCount val="6"/>
                <c:pt idx="0">
                  <c:v>33217</c:v>
                </c:pt>
                <c:pt idx="1">
                  <c:v>51992</c:v>
                </c:pt>
                <c:pt idx="2">
                  <c:v>79151</c:v>
                </c:pt>
                <c:pt idx="3">
                  <c:v>123157</c:v>
                </c:pt>
                <c:pt idx="4">
                  <c:v>197234</c:v>
                </c:pt>
                <c:pt idx="5">
                  <c:v>302995</c:v>
                </c:pt>
              </c:numCache>
            </c:numRef>
          </c:val>
        </c:ser>
        <c:dLbls>
          <c:showLegendKey val="0"/>
          <c:showVal val="0"/>
          <c:showCatName val="0"/>
          <c:showSerName val="0"/>
          <c:showPercent val="0"/>
          <c:showBubbleSize val="0"/>
        </c:dLbls>
        <c:gapWidth val="84"/>
        <c:axId val="622905960"/>
        <c:axId val="622906352"/>
      </c:barChart>
      <c:catAx>
        <c:axId val="622905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n-US"/>
          </a:p>
        </c:txPr>
        <c:crossAx val="622906352"/>
        <c:crosses val="autoZero"/>
        <c:auto val="1"/>
        <c:lblAlgn val="ctr"/>
        <c:lblOffset val="100"/>
        <c:noMultiLvlLbl val="0"/>
      </c:catAx>
      <c:valAx>
        <c:axId val="62290635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229059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006EA4-D462-4253-8FC7-D35175043F19}" type="datetimeFigureOut">
              <a:rPr lang="en-US" smtClean="0"/>
              <a:t>6/14/2016</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2DA24A-F480-4AA7-ACF1-F7D1E577F358}" type="slidenum">
              <a:rPr lang="en-US" smtClean="0"/>
              <a:t>‹#›</a:t>
            </a:fld>
            <a:endParaRPr lang="en-US" dirty="0"/>
          </a:p>
        </p:txBody>
      </p:sp>
    </p:spTree>
    <p:extLst>
      <p:ext uri="{BB962C8B-B14F-4D97-AF65-F5344CB8AC3E}">
        <p14:creationId xmlns:p14="http://schemas.microsoft.com/office/powerpoint/2010/main" val="1493409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E1B6C9-DAE3-4E7B-AB3C-9473EC02D78D}" type="datetimeFigureOut">
              <a:rPr lang="en-US" smtClean="0"/>
              <a:t>6/14/2016</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F1ACBD-245E-4A24-AC78-063168A88622}" type="slidenum">
              <a:rPr lang="en-US" smtClean="0"/>
              <a:t>‹#›</a:t>
            </a:fld>
            <a:endParaRPr lang="en-US" dirty="0"/>
          </a:p>
        </p:txBody>
      </p:sp>
    </p:spTree>
    <p:extLst>
      <p:ext uri="{BB962C8B-B14F-4D97-AF65-F5344CB8AC3E}">
        <p14:creationId xmlns:p14="http://schemas.microsoft.com/office/powerpoint/2010/main" val="148559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719315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10</a:t>
            </a:fld>
            <a:endParaRPr lang="en-US" dirty="0"/>
          </a:p>
        </p:txBody>
      </p:sp>
    </p:spTree>
    <p:extLst>
      <p:ext uri="{BB962C8B-B14F-4D97-AF65-F5344CB8AC3E}">
        <p14:creationId xmlns:p14="http://schemas.microsoft.com/office/powerpoint/2010/main" val="3818422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11</a:t>
            </a:fld>
            <a:endParaRPr lang="en-US" dirty="0"/>
          </a:p>
        </p:txBody>
      </p:sp>
    </p:spTree>
    <p:extLst>
      <p:ext uri="{BB962C8B-B14F-4D97-AF65-F5344CB8AC3E}">
        <p14:creationId xmlns:p14="http://schemas.microsoft.com/office/powerpoint/2010/main" val="1416188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2</a:t>
            </a:fld>
            <a:endParaRPr lang="en-US" dirty="0"/>
          </a:p>
        </p:txBody>
      </p:sp>
    </p:spTree>
    <p:extLst>
      <p:ext uri="{BB962C8B-B14F-4D97-AF65-F5344CB8AC3E}">
        <p14:creationId xmlns:p14="http://schemas.microsoft.com/office/powerpoint/2010/main" val="794383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3</a:t>
            </a:fld>
            <a:endParaRPr lang="en-US" dirty="0"/>
          </a:p>
        </p:txBody>
      </p:sp>
    </p:spTree>
    <p:extLst>
      <p:ext uri="{BB962C8B-B14F-4D97-AF65-F5344CB8AC3E}">
        <p14:creationId xmlns:p14="http://schemas.microsoft.com/office/powerpoint/2010/main" val="3144001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4</a:t>
            </a:fld>
            <a:endParaRPr lang="en-US" dirty="0"/>
          </a:p>
        </p:txBody>
      </p:sp>
    </p:spTree>
    <p:extLst>
      <p:ext uri="{BB962C8B-B14F-4D97-AF65-F5344CB8AC3E}">
        <p14:creationId xmlns:p14="http://schemas.microsoft.com/office/powerpoint/2010/main" val="3898375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5</a:t>
            </a:fld>
            <a:endParaRPr lang="en-US" dirty="0"/>
          </a:p>
        </p:txBody>
      </p:sp>
    </p:spTree>
    <p:extLst>
      <p:ext uri="{BB962C8B-B14F-4D97-AF65-F5344CB8AC3E}">
        <p14:creationId xmlns:p14="http://schemas.microsoft.com/office/powerpoint/2010/main" val="1072882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6</a:t>
            </a:fld>
            <a:endParaRPr lang="en-US" dirty="0"/>
          </a:p>
        </p:txBody>
      </p:sp>
    </p:spTree>
    <p:extLst>
      <p:ext uri="{BB962C8B-B14F-4D97-AF65-F5344CB8AC3E}">
        <p14:creationId xmlns:p14="http://schemas.microsoft.com/office/powerpoint/2010/main" val="3000078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7</a:t>
            </a:fld>
            <a:endParaRPr lang="en-US" dirty="0"/>
          </a:p>
        </p:txBody>
      </p:sp>
    </p:spTree>
    <p:extLst>
      <p:ext uri="{BB962C8B-B14F-4D97-AF65-F5344CB8AC3E}">
        <p14:creationId xmlns:p14="http://schemas.microsoft.com/office/powerpoint/2010/main" val="806401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8</a:t>
            </a:fld>
            <a:endParaRPr lang="en-US" dirty="0"/>
          </a:p>
        </p:txBody>
      </p:sp>
    </p:spTree>
    <p:extLst>
      <p:ext uri="{BB962C8B-B14F-4D97-AF65-F5344CB8AC3E}">
        <p14:creationId xmlns:p14="http://schemas.microsoft.com/office/powerpoint/2010/main" val="3628054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9</a:t>
            </a:fld>
            <a:endParaRPr lang="en-US" dirty="0"/>
          </a:p>
        </p:txBody>
      </p:sp>
    </p:spTree>
    <p:extLst>
      <p:ext uri="{BB962C8B-B14F-4D97-AF65-F5344CB8AC3E}">
        <p14:creationId xmlns:p14="http://schemas.microsoft.com/office/powerpoint/2010/main" val="22851733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grpSp>
        <p:nvGrpSpPr>
          <p:cNvPr id="3" name="Group 2"/>
          <p:cNvGrpSpPr/>
          <p:nvPr userDrawn="1"/>
        </p:nvGrpSpPr>
        <p:grpSpPr>
          <a:xfrm>
            <a:off x="3510" y="6090046"/>
            <a:ext cx="9140490" cy="767954"/>
            <a:chOff x="3510" y="6090046"/>
            <a:chExt cx="9140490" cy="767954"/>
          </a:xfrm>
        </p:grpSpPr>
        <p:sp>
          <p:nvSpPr>
            <p:cNvPr id="29" name="Rectangle 28"/>
            <p:cNvSpPr/>
            <p:nvPr/>
          </p:nvSpPr>
          <p:spPr>
            <a:xfrm>
              <a:off x="3510" y="6090046"/>
              <a:ext cx="6696236" cy="767954"/>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a:t>
              </a:r>
              <a:r>
                <a:rPr lang="en-CA" sz="800" dirty="0" smtClean="0">
                  <a:solidFill>
                    <a:srgbClr val="ADB7C3"/>
                  </a:solidFill>
                </a:rPr>
                <a:t>is </a:t>
              </a:r>
              <a:r>
                <a:rPr lang="en-CA" sz="800" dirty="0">
                  <a:solidFill>
                    <a:srgbClr val="ADB7C3"/>
                  </a:solidFill>
                </a:rPr>
                <a:t>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1997-2016 </a:t>
              </a:r>
              <a:r>
                <a:rPr lang="en-CA" sz="800" dirty="0">
                  <a:solidFill>
                    <a:srgbClr val="ADB7C3"/>
                  </a:solidFill>
                </a:rPr>
                <a:t>Info-Tech Research Group Inc.</a:t>
              </a:r>
            </a:p>
          </p:txBody>
        </p:sp>
        <p:grpSp>
          <p:nvGrpSpPr>
            <p:cNvPr id="2" name="Group 1"/>
            <p:cNvGrpSpPr/>
            <p:nvPr userDrawn="1"/>
          </p:nvGrpSpPr>
          <p:grpSpPr>
            <a:xfrm>
              <a:off x="6696236" y="6090047"/>
              <a:ext cx="2447764" cy="767953"/>
              <a:chOff x="6696236" y="6090047"/>
              <a:chExt cx="2447764" cy="767953"/>
            </a:xfrm>
          </p:grpSpPr>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spTree>
    <p:extLst>
      <p:ext uri="{BB962C8B-B14F-4D97-AF65-F5344CB8AC3E}">
        <p14:creationId xmlns:p14="http://schemas.microsoft.com/office/powerpoint/2010/main" val="35440285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spTree>
    <p:extLst>
      <p:ext uri="{BB962C8B-B14F-4D97-AF65-F5344CB8AC3E}">
        <p14:creationId xmlns:p14="http://schemas.microsoft.com/office/powerpoint/2010/main" val="99748903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7318516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xecutive Brief">
    <p:spTree>
      <p:nvGrpSpPr>
        <p:cNvPr id="1" name=""/>
        <p:cNvGrpSpPr/>
        <p:nvPr/>
      </p:nvGrpSpPr>
      <p:grpSpPr>
        <a:xfrm>
          <a:off x="0" y="0"/>
          <a:ext cx="0" cy="0"/>
          <a:chOff x="0" y="0"/>
          <a:chExt cx="0" cy="0"/>
        </a:xfrm>
      </p:grpSpPr>
      <p:sp>
        <p:nvSpPr>
          <p:cNvPr id="3" name="Rectangle 2"/>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smtClean="0"/>
              <a:t>Executive Brief slide</a:t>
            </a:r>
            <a:endParaRPr lang="en-CA"/>
          </a:p>
        </p:txBody>
      </p:sp>
      <p:sp>
        <p:nvSpPr>
          <p:cNvPr id="5" name="Rectangle 4"/>
          <p:cNvSpPr/>
          <p:nvPr userDrawn="1"/>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Info-Tech Research Group</a:t>
            </a:r>
            <a:endParaRPr lang="en-CA" sz="1000" dirty="0">
              <a:solidFill>
                <a:srgbClr val="FFFFFF"/>
              </a:solidFill>
            </a:endParaRPr>
          </a:p>
        </p:txBody>
      </p:sp>
      <p:sp>
        <p:nvSpPr>
          <p:cNvPr id="6" name="Rectangle 5"/>
          <p:cNvSpPr/>
          <p:nvPr userDrawn="1"/>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7" name="Rectangle 6"/>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pPr>
            <a:r>
              <a:rPr lang="en-CA" sz="1000" kern="0" dirty="0">
                <a:solidFill>
                  <a:srgbClr val="FFFFFF"/>
                </a:solidFill>
              </a:rPr>
              <a:t>Info-Tech Research Group</a:t>
            </a:r>
          </a:p>
        </p:txBody>
      </p:sp>
      <p:sp>
        <p:nvSpPr>
          <p:cNvPr id="8" name="Rectangle 7"/>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2136887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Header Onl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4" name="Rectangle 3"/>
          <p:cNvSpPr/>
          <p:nvPr userDrawn="1"/>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Info-Tech Research Group</a:t>
            </a:r>
            <a:endParaRPr lang="en-CA" sz="1000" dirty="0">
              <a:solidFill>
                <a:srgbClr val="FFFFFF"/>
              </a:solidFill>
            </a:endParaRPr>
          </a:p>
        </p:txBody>
      </p:sp>
      <p:sp>
        <p:nvSpPr>
          <p:cNvPr id="5" name="Rectangle 4"/>
          <p:cNvSpPr/>
          <p:nvPr userDrawn="1"/>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6" name="Rectangle 5"/>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7" name="Rectangle 6"/>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47790886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Introduction">
    <p:spTree>
      <p:nvGrpSpPr>
        <p:cNvPr id="1" name=""/>
        <p:cNvGrpSpPr/>
        <p:nvPr/>
      </p:nvGrpSpPr>
      <p:grpSpPr>
        <a:xfrm>
          <a:off x="0" y="0"/>
          <a:ext cx="0" cy="0"/>
          <a:chOff x="0" y="0"/>
          <a:chExt cx="0" cy="0"/>
        </a:xfrm>
      </p:grpSpPr>
      <p:sp>
        <p:nvSpPr>
          <p:cNvPr id="23" name="Rectangle 22"/>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bg1"/>
              </a:solidFill>
            </a:endParaRP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bg1"/>
                </a:solidFill>
                <a:latin typeface="+mn-lt"/>
              </a:defRPr>
            </a:lvl1pPr>
          </a:lstStyle>
          <a:p>
            <a:r>
              <a:rPr lang="en-US" smtClean="0"/>
              <a:t>Page header</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10" name="Rectangle 9"/>
          <p:cNvSpPr/>
          <p:nvPr/>
        </p:nvSpPr>
        <p:spPr>
          <a:xfrm>
            <a:off x="251519"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t>This Research Will Assist:</a:t>
            </a:r>
            <a:endParaRPr lang="en-US" sz="1400" b="1" dirty="0"/>
          </a:p>
        </p:txBody>
      </p:sp>
      <p:sp>
        <p:nvSpPr>
          <p:cNvPr id="13" name="Rectangle 12"/>
          <p:cNvSpPr/>
          <p:nvPr/>
        </p:nvSpPr>
        <p:spPr>
          <a:xfrm>
            <a:off x="4840036"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This Research Will Help You:</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8" name="Text Placeholder 41"/>
          <p:cNvSpPr>
            <a:spLocks noGrp="1"/>
          </p:cNvSpPr>
          <p:nvPr>
            <p:ph type="body" sz="quarter" idx="27" hasCustomPrompt="1"/>
          </p:nvPr>
        </p:nvSpPr>
        <p:spPr>
          <a:xfrm>
            <a:off x="246703" y="425234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9" name="Text Placeholder 41"/>
          <p:cNvSpPr>
            <a:spLocks noGrp="1"/>
          </p:cNvSpPr>
          <p:nvPr>
            <p:ph type="body" sz="quarter" idx="28" hasCustomPrompt="1"/>
          </p:nvPr>
        </p:nvSpPr>
        <p:spPr>
          <a:xfrm>
            <a:off x="4830836" y="4248103"/>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6" name="Rectangle 15"/>
          <p:cNvSpPr/>
          <p:nvPr userDrawn="1"/>
        </p:nvSpPr>
        <p:spPr>
          <a:xfrm>
            <a:off x="251519"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a:t>
            </a:r>
            <a:r>
              <a:rPr lang="en-US" sz="1400" b="1" dirty="0" smtClean="0">
                <a:solidFill>
                  <a:srgbClr val="FFFFFF"/>
                </a:solidFill>
              </a:rPr>
              <a:t>Is </a:t>
            </a:r>
            <a:r>
              <a:rPr lang="en-US" sz="1400" b="1" dirty="0">
                <a:solidFill>
                  <a:srgbClr val="FFFFFF"/>
                </a:solidFill>
              </a:rPr>
              <a:t>Designed For:</a:t>
            </a:r>
          </a:p>
        </p:txBody>
      </p:sp>
      <p:sp>
        <p:nvSpPr>
          <p:cNvPr id="20" name="Rectangle 19"/>
          <p:cNvSpPr/>
          <p:nvPr userDrawn="1"/>
        </p:nvSpPr>
        <p:spPr>
          <a:xfrm>
            <a:off x="4840036"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21" name="Rectangle 20"/>
          <p:cNvSpPr/>
          <p:nvPr userDrawn="1"/>
        </p:nvSpPr>
        <p:spPr>
          <a:xfrm>
            <a:off x="251519"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t>This Research Will Also Assist:</a:t>
            </a:r>
            <a:endParaRPr lang="en-US" sz="1400" b="1" dirty="0"/>
          </a:p>
        </p:txBody>
      </p:sp>
      <p:sp>
        <p:nvSpPr>
          <p:cNvPr id="22" name="Rectangle 21"/>
          <p:cNvSpPr/>
          <p:nvPr userDrawn="1"/>
        </p:nvSpPr>
        <p:spPr>
          <a:xfrm>
            <a:off x="4840036"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b="1" dirty="0"/>
              <a:t>This Research Will Help </a:t>
            </a:r>
            <a:r>
              <a:rPr lang="en-US" sz="1400" b="1" dirty="0" smtClean="0"/>
              <a:t>Them:</a:t>
            </a:r>
            <a:endParaRPr lang="en-US" sz="1400" b="1" dirty="0"/>
          </a:p>
        </p:txBody>
      </p:sp>
      <p:sp>
        <p:nvSpPr>
          <p:cNvPr id="24" name="Rectangle 23"/>
          <p:cNvSpPr/>
          <p:nvPr userDrawn="1"/>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Info-Tech Research Group</a:t>
            </a:r>
            <a:endParaRPr lang="en-CA" sz="1000" dirty="0">
              <a:solidFill>
                <a:srgbClr val="FFFFFF"/>
              </a:solidFill>
            </a:endParaRPr>
          </a:p>
        </p:txBody>
      </p:sp>
      <p:sp>
        <p:nvSpPr>
          <p:cNvPr id="26" name="Rectangle 25"/>
          <p:cNvSpPr/>
          <p:nvPr userDrawn="1"/>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27" name="Rectangle 26"/>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28" name="Rectangle 27"/>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8146609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Executive Summary">
    <p:spTree>
      <p:nvGrpSpPr>
        <p:cNvPr id="1" name=""/>
        <p:cNvGrpSpPr/>
        <p:nvPr/>
      </p:nvGrpSpPr>
      <p:grpSpPr>
        <a:xfrm>
          <a:off x="0" y="0"/>
          <a:ext cx="0" cy="0"/>
          <a:chOff x="0" y="0"/>
          <a:chExt cx="0" cy="0"/>
        </a:xfrm>
      </p:grpSpPr>
      <p:sp>
        <p:nvSpPr>
          <p:cNvPr id="17" name="Rectangle 16"/>
          <p:cNvSpPr/>
          <p:nvPr userDrawn="1"/>
        </p:nvSpPr>
        <p:spPr>
          <a:xfrm>
            <a:off x="-4007" y="-9146"/>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bg1"/>
              </a:solidFill>
            </a:endParaRPr>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smtClean="0"/>
              <a:t>Executive summary</a:t>
            </a:r>
            <a:endParaRPr lang="en-US" dirty="0"/>
          </a:p>
        </p:txBody>
      </p:sp>
      <p:sp>
        <p:nvSpPr>
          <p:cNvPr id="9" name="Rectangle 8"/>
          <p:cNvSpPr/>
          <p:nvPr userDrawn="1"/>
        </p:nvSpPr>
        <p:spPr>
          <a:xfrm>
            <a:off x="255868" y="4199835"/>
            <a:ext cx="8640578" cy="312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CA" sz="1400" b="1" dirty="0"/>
              <a:t>Resolution</a:t>
            </a:r>
          </a:p>
        </p:txBody>
      </p:sp>
      <p:sp>
        <p:nvSpPr>
          <p:cNvPr id="13" name="Rectangle 12"/>
          <p:cNvSpPr/>
          <p:nvPr userDrawn="1"/>
        </p:nvSpPr>
        <p:spPr>
          <a:xfrm>
            <a:off x="247848" y="1210905"/>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t>Situation</a:t>
            </a:r>
            <a:endParaRPr lang="en-US" sz="1400" b="1" dirty="0"/>
          </a:p>
        </p:txBody>
      </p:sp>
      <p:sp>
        <p:nvSpPr>
          <p:cNvPr id="11" name="Rectangle 10"/>
          <p:cNvSpPr/>
          <p:nvPr userDrawn="1"/>
        </p:nvSpPr>
        <p:spPr>
          <a:xfrm>
            <a:off x="247848" y="2659744"/>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t>Complication</a:t>
            </a:r>
          </a:p>
        </p:txBody>
      </p:sp>
      <p:sp>
        <p:nvSpPr>
          <p:cNvPr id="20" name="Text Placeholder 19"/>
          <p:cNvSpPr>
            <a:spLocks noGrp="1"/>
          </p:cNvSpPr>
          <p:nvPr userDrawn="1">
            <p:ph type="body" sz="quarter" idx="10"/>
          </p:nvPr>
        </p:nvSpPr>
        <p:spPr>
          <a:xfrm>
            <a:off x="247848" y="1535364"/>
            <a:ext cx="5257800"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47848" y="2974004"/>
            <a:ext cx="5257800"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55868" y="4512653"/>
            <a:ext cx="8623607"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9" name="Text Placeholder 28"/>
          <p:cNvSpPr>
            <a:spLocks noGrp="1"/>
          </p:cNvSpPr>
          <p:nvPr>
            <p:ph type="body" sz="quarter" idx="13"/>
          </p:nvPr>
        </p:nvSpPr>
        <p:spPr>
          <a:xfrm>
            <a:off x="5737241" y="1495997"/>
            <a:ext cx="3083231" cy="2523241"/>
          </a:xfrm>
          <a:noFill/>
          <a:ln w="12700">
            <a:noFill/>
          </a:ln>
        </p:spPr>
        <p:style>
          <a:lnRef idx="2">
            <a:schemeClr val="dk1"/>
          </a:lnRef>
          <a:fillRef idx="1">
            <a:schemeClr val="lt1"/>
          </a:fillRef>
          <a:effectRef idx="0">
            <a:schemeClr val="dk1"/>
          </a:effectRef>
          <a:fontRef idx="minor">
            <a:schemeClr val="dk1"/>
          </a:fontRef>
        </p:style>
        <p:txBody>
          <a:bodyPr rtlCol="0" anchor="ctr"/>
          <a:lstStyle>
            <a:lvl1pPr>
              <a:defRPr lang="en-US" dirty="0">
                <a:solidFill>
                  <a:srgbClr val="333333"/>
                </a:solidFill>
              </a:defRPr>
            </a:lvl1pPr>
          </a:lstStyle>
          <a:p>
            <a:pPr marL="0" lvl="0" defTabSz="914400" latinLnBrk="0">
              <a:spcBef>
                <a:spcPct val="0"/>
              </a:spcBef>
            </a:pPr>
            <a:endParaRPr lang="en-US" dirty="0"/>
          </a:p>
        </p:txBody>
      </p:sp>
      <p:grpSp>
        <p:nvGrpSpPr>
          <p:cNvPr id="28" name="Group 27"/>
          <p:cNvGrpSpPr/>
          <p:nvPr/>
        </p:nvGrpSpPr>
        <p:grpSpPr>
          <a:xfrm>
            <a:off x="5736405" y="1210905"/>
            <a:ext cx="3084068" cy="285749"/>
            <a:chOff x="2267744" y="1844804"/>
            <a:chExt cx="3084068" cy="285749"/>
          </a:xfrm>
          <a:solidFill>
            <a:srgbClr val="B0C534"/>
          </a:solidFill>
        </p:grpSpPr>
        <p:sp>
          <p:nvSpPr>
            <p:cNvPr id="31" name="Round Same Side Corner Rectangle 97"/>
            <p:cNvSpPr/>
            <p:nvPr/>
          </p:nvSpPr>
          <p:spPr>
            <a:xfrm>
              <a:off x="2267744" y="1844804"/>
              <a:ext cx="3084068" cy="285749"/>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100" i="1" dirty="0" smtClean="0">
                  <a:solidFill>
                    <a:srgbClr val="FFFFFF"/>
                  </a:solidFill>
                  <a:latin typeface="Georgia"/>
                </a:rPr>
                <a:t>Info-Tech Insight</a:t>
              </a:r>
              <a:endParaRPr lang="en-CA" sz="1100" i="1" dirty="0">
                <a:solidFill>
                  <a:srgbClr val="FFFFFF"/>
                </a:solidFill>
                <a:latin typeface="Georgia"/>
              </a:endParaRPr>
            </a:p>
          </p:txBody>
        </p:sp>
        <p:pic>
          <p:nvPicPr>
            <p:cNvPr id="32" name="Picture 31" descr="insight-sm.wmf"/>
            <p:cNvPicPr>
              <a:picLocks noChangeAspect="1"/>
            </p:cNvPicPr>
            <p:nvPr/>
          </p:nvPicPr>
          <p:blipFill>
            <a:blip r:embed="rId2" cstate="print"/>
            <a:stretch>
              <a:fillRect/>
            </a:stretch>
          </p:blipFill>
          <p:spPr>
            <a:xfrm>
              <a:off x="5043623" y="1889932"/>
              <a:ext cx="240000" cy="180000"/>
            </a:xfrm>
            <a:prstGeom prst="rect">
              <a:avLst/>
            </a:prstGeom>
            <a:solidFill>
              <a:schemeClr val="accent2"/>
            </a:solidFill>
            <a:ln>
              <a:solidFill>
                <a:schemeClr val="accent2"/>
              </a:solidFill>
            </a:ln>
          </p:spPr>
        </p:pic>
      </p:gr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09464" y="1266251"/>
            <a:ext cx="209348" cy="209348"/>
          </a:xfrm>
          <a:prstGeom prst="rect">
            <a:avLst/>
          </a:prstGeom>
        </p:spPr>
      </p:pic>
      <p:pic>
        <p:nvPicPr>
          <p:cNvPr id="30" name="Picture 2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96225" y="4252813"/>
            <a:ext cx="206861" cy="206861"/>
          </a:xfrm>
          <a:prstGeom prst="rect">
            <a:avLst/>
          </a:prstGeom>
        </p:spPr>
      </p:pic>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09464" y="2716075"/>
            <a:ext cx="211099" cy="211099"/>
          </a:xfrm>
          <a:prstGeom prst="rect">
            <a:avLst/>
          </a:prstGeom>
        </p:spPr>
      </p:pic>
      <p:sp>
        <p:nvSpPr>
          <p:cNvPr id="18" name="Rectangle 17"/>
          <p:cNvSpPr/>
          <p:nvPr userDrawn="1"/>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Info-Tech Research Group</a:t>
            </a:r>
            <a:endParaRPr lang="en-CA" sz="1000" dirty="0">
              <a:solidFill>
                <a:srgbClr val="FFFFFF"/>
              </a:solidFill>
            </a:endParaRPr>
          </a:p>
        </p:txBody>
      </p:sp>
      <p:sp>
        <p:nvSpPr>
          <p:cNvPr id="19" name="Rectangle 18"/>
          <p:cNvSpPr/>
          <p:nvPr userDrawn="1"/>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24" name="Rectangle 23"/>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25" name="Rectangle 24"/>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33553004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cSld name="Blank">
    <p:spTree>
      <p:nvGrpSpPr>
        <p:cNvPr id="1" name=""/>
        <p:cNvGrpSpPr/>
        <p:nvPr/>
      </p:nvGrpSpPr>
      <p:grpSpPr>
        <a:xfrm>
          <a:off x="0" y="0"/>
          <a:ext cx="0" cy="0"/>
          <a:chOff x="0" y="0"/>
          <a:chExt cx="0" cy="0"/>
        </a:xfrm>
      </p:grpSpPr>
      <p:sp>
        <p:nvSpPr>
          <p:cNvPr id="2" name="Rectangle 1"/>
          <p:cNvSpPr/>
          <p:nvPr userDrawn="1"/>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Info-Tech Research Group</a:t>
            </a:r>
            <a:endParaRPr lang="en-CA" sz="1000" dirty="0">
              <a:solidFill>
                <a:srgbClr val="FFFFFF"/>
              </a:solidFill>
            </a:endParaRPr>
          </a:p>
        </p:txBody>
      </p:sp>
      <p:sp>
        <p:nvSpPr>
          <p:cNvPr id="3" name="Rectangle 2"/>
          <p:cNvSpPr/>
          <p:nvPr userDrawn="1"/>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4" name="Rectangle 3"/>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5" name="Rectangle 4"/>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1362392099"/>
      </p:ext>
    </p:extLst>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268871" y="1708920"/>
            <a:ext cx="8601189" cy="0"/>
          </a:xfrm>
          <a:prstGeom prst="line">
            <a:avLst/>
          </a:prstGeom>
          <a:ln w="193675">
            <a:solidFill>
              <a:schemeClr val="bg1"/>
            </a:solidFill>
          </a:ln>
          <a:effectLst>
            <a:outerShdw blurRad="190500" dist="76200" dir="5400000" sx="97000" sy="97000" algn="tl" rotWithShape="0">
              <a:prstClr val="black">
                <a:alpha val="5000"/>
              </a:prstClr>
            </a:outerShdw>
          </a:effectLst>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Case study title</a:t>
            </a:r>
            <a:endParaRPr lang="en-CA" dirty="0"/>
          </a:p>
        </p:txBody>
      </p:sp>
      <p:sp>
        <p:nvSpPr>
          <p:cNvPr id="5" name="Rectangle 4"/>
          <p:cNvSpPr/>
          <p:nvPr userDrawn="1"/>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Info-Tech Research Group</a:t>
            </a:r>
            <a:endParaRPr lang="en-CA" sz="1000" dirty="0">
              <a:solidFill>
                <a:srgbClr val="FFFFFF"/>
              </a:solidFill>
            </a:endParaRPr>
          </a:p>
        </p:txBody>
      </p:sp>
      <p:sp>
        <p:nvSpPr>
          <p:cNvPr id="6" name="Rectangle 5"/>
          <p:cNvSpPr/>
          <p:nvPr userDrawn="1"/>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7" name="Rectangle 6"/>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8" name="Rectangle 7"/>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1924518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roken Phase Layout">
    <p:spTree>
      <p:nvGrpSpPr>
        <p:cNvPr id="1" name=""/>
        <p:cNvGrpSpPr/>
        <p:nvPr/>
      </p:nvGrpSpPr>
      <p:grpSpPr>
        <a:xfrm>
          <a:off x="0" y="0"/>
          <a:ext cx="0" cy="0"/>
          <a:chOff x="0" y="0"/>
          <a:chExt cx="0" cy="0"/>
        </a:xfrm>
      </p:grpSpPr>
      <p:grpSp>
        <p:nvGrpSpPr>
          <p:cNvPr id="12" name="Group 11"/>
          <p:cNvGrpSpPr/>
          <p:nvPr userDrawn="1"/>
        </p:nvGrpSpPr>
        <p:grpSpPr>
          <a:xfrm>
            <a:off x="0" y="6090047"/>
            <a:ext cx="9144000" cy="767953"/>
            <a:chOff x="0" y="6090047"/>
            <a:chExt cx="9144000" cy="767953"/>
          </a:xfrm>
        </p:grpSpPr>
        <p:sp>
          <p:nvSpPr>
            <p:cNvPr id="13" name="Rectangle 12"/>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a:t>
              </a:r>
              <a:r>
                <a:rPr lang="en-CA" sz="800" dirty="0" smtClean="0">
                  <a:solidFill>
                    <a:srgbClr val="ADB7C3"/>
                  </a:solidFill>
                </a:rPr>
                <a:t>is </a:t>
              </a:r>
              <a:r>
                <a:rPr lang="en-CA" sz="800" dirty="0">
                  <a:solidFill>
                    <a:srgbClr val="ADB7C3"/>
                  </a:solidFill>
                </a:rPr>
                <a:t>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1997-2016 </a:t>
              </a:r>
              <a:r>
                <a:rPr lang="en-CA" sz="800" dirty="0">
                  <a:solidFill>
                    <a:srgbClr val="ADB7C3"/>
                  </a:solidFill>
                </a:rPr>
                <a:t>Info-Tech Research Group Inc.</a:t>
              </a:r>
            </a:p>
          </p:txBody>
        </p:sp>
        <p:grpSp>
          <p:nvGrpSpPr>
            <p:cNvPr id="14" name="Group 13"/>
            <p:cNvGrpSpPr/>
            <p:nvPr userDrawn="1"/>
          </p:nvGrpSpPr>
          <p:grpSpPr>
            <a:xfrm>
              <a:off x="6696236" y="6090047"/>
              <a:ext cx="2447764" cy="767953"/>
              <a:chOff x="6696236" y="6090047"/>
              <a:chExt cx="2447764" cy="767953"/>
            </a:xfrm>
          </p:grpSpPr>
          <p:sp>
            <p:nvSpPr>
              <p:cNvPr id="15" name="Rectangle 14"/>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16" name="Picture 15"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cxnSp>
        <p:nvCxnSpPr>
          <p:cNvPr id="17" name="Straight Connector 16"/>
          <p:cNvCxnSpPr/>
          <p:nvPr userDrawn="1"/>
        </p:nvCxnSpPr>
        <p:spPr>
          <a:xfrm>
            <a:off x="789414" y="3320114"/>
            <a:ext cx="249011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2791118" y="2568440"/>
            <a:ext cx="786842" cy="786842"/>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b="1" dirty="0">
              <a:solidFill>
                <a:schemeClr val="accent1"/>
              </a:solidFill>
            </a:endParaRPr>
          </a:p>
        </p:txBody>
      </p:sp>
      <p:sp>
        <p:nvSpPr>
          <p:cNvPr id="19" name="Text Placeholder 7"/>
          <p:cNvSpPr>
            <a:spLocks noGrp="1"/>
          </p:cNvSpPr>
          <p:nvPr>
            <p:ph type="body" sz="quarter" idx="11" hasCustomPrompt="1"/>
          </p:nvPr>
        </p:nvSpPr>
        <p:spPr>
          <a:xfrm>
            <a:off x="788988" y="3355975"/>
            <a:ext cx="7269162" cy="663575"/>
          </a:xfrm>
        </p:spPr>
        <p:txBody>
          <a:bodyPr/>
          <a:lstStyle>
            <a:lvl1pPr marL="0" indent="0">
              <a:buNone/>
              <a:defRPr sz="2800" baseline="0">
                <a:solidFill>
                  <a:schemeClr val="accent3"/>
                </a:solidFill>
              </a:defRPr>
            </a:lvl1pPr>
          </a:lstStyle>
          <a:p>
            <a:pPr lvl="0"/>
            <a:r>
              <a:rPr lang="en-CA" sz="2800" dirty="0" smtClean="0"/>
              <a:t>Replace with Phase Title</a:t>
            </a:r>
            <a:endParaRPr lang="en-US" dirty="0"/>
          </a:p>
        </p:txBody>
      </p:sp>
      <p:sp>
        <p:nvSpPr>
          <p:cNvPr id="20" name="TextBox 19"/>
          <p:cNvSpPr txBox="1"/>
          <p:nvPr userDrawn="1"/>
        </p:nvSpPr>
        <p:spPr>
          <a:xfrm>
            <a:off x="763035" y="2585841"/>
            <a:ext cx="2036776" cy="769441"/>
          </a:xfrm>
          <a:prstGeom prst="rect">
            <a:avLst/>
          </a:prstGeom>
          <a:noFill/>
        </p:spPr>
        <p:txBody>
          <a:bodyPr wrap="none" lIns="0" rtlCol="0">
            <a:spAutoFit/>
          </a:bodyPr>
          <a:lstStyle/>
          <a:p>
            <a:r>
              <a:rPr lang="en-CA" sz="4400" b="1" dirty="0" smtClean="0">
                <a:solidFill>
                  <a:schemeClr val="accent1"/>
                </a:solidFill>
              </a:rPr>
              <a:t>PHASE</a:t>
            </a:r>
            <a:endParaRPr lang="en-CA" sz="4400" b="1" dirty="0">
              <a:solidFill>
                <a:schemeClr val="accent1"/>
              </a:solidFill>
            </a:endParaRPr>
          </a:p>
        </p:txBody>
      </p:sp>
      <p:sp>
        <p:nvSpPr>
          <p:cNvPr id="21" name="Text Placeholder 10"/>
          <p:cNvSpPr>
            <a:spLocks noGrp="1"/>
          </p:cNvSpPr>
          <p:nvPr>
            <p:ph type="body" sz="quarter" idx="12" hasCustomPrompt="1"/>
          </p:nvPr>
        </p:nvSpPr>
        <p:spPr>
          <a:xfrm>
            <a:off x="2794014" y="2576893"/>
            <a:ext cx="781050" cy="769937"/>
          </a:xfrm>
        </p:spPr>
        <p:txBody>
          <a:bodyPr anchor="ctr"/>
          <a:lstStyle>
            <a:lvl1pPr marL="0" indent="0" algn="ctr">
              <a:buNone/>
              <a:defRPr sz="5400">
                <a:solidFill>
                  <a:schemeClr val="accent1"/>
                </a:solidFill>
              </a:defRPr>
            </a:lvl1pPr>
          </a:lstStyle>
          <a:p>
            <a:pPr lvl="0"/>
            <a:r>
              <a:rPr lang="en-CA" sz="5400" dirty="0" smtClean="0"/>
              <a:t>#</a:t>
            </a:r>
            <a:endParaRPr lang="en-US" dirty="0"/>
          </a:p>
        </p:txBody>
      </p:sp>
      <p:sp>
        <p:nvSpPr>
          <p:cNvPr id="22" name="Text Placeholder 4"/>
          <p:cNvSpPr>
            <a:spLocks noGrp="1"/>
          </p:cNvSpPr>
          <p:nvPr>
            <p:ph type="body" sz="quarter" idx="13" hasCustomPrompt="1"/>
          </p:nvPr>
        </p:nvSpPr>
        <p:spPr>
          <a:xfrm>
            <a:off x="1578396" y="5622172"/>
            <a:ext cx="7289719" cy="457200"/>
          </a:xfrm>
        </p:spPr>
        <p:txBody>
          <a:bodyPr/>
          <a:lstStyle>
            <a:lvl1pPr marL="0" indent="0" algn="r">
              <a:buNone/>
              <a:defRPr sz="2000" baseline="0">
                <a:solidFill>
                  <a:schemeClr val="accent1"/>
                </a:solidFill>
              </a:defRPr>
            </a:lvl1pPr>
          </a:lstStyle>
          <a:p>
            <a:pPr lvl="0"/>
            <a:r>
              <a:rPr lang="en-CA" dirty="0" smtClean="0"/>
              <a:t>Blueprint Title</a:t>
            </a:r>
            <a:endParaRPr lang="en-CA" dirty="0"/>
          </a:p>
        </p:txBody>
      </p:sp>
    </p:spTree>
    <p:extLst>
      <p:ext uri="{BB962C8B-B14F-4D97-AF65-F5344CB8AC3E}">
        <p14:creationId xmlns:p14="http://schemas.microsoft.com/office/powerpoint/2010/main" val="212923518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ue slide extra">
    <p:bg>
      <p:bgPr>
        <a:solidFill>
          <a:srgbClr val="CBDBE7"/>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9" name="Title 2"/>
          <p:cNvSpPr txBox="1">
            <a:spLocks/>
          </p:cNvSpPr>
          <p:nvPr userDrawn="1"/>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solidFill>
                  <a:srgbClr val="333333"/>
                </a:solidFill>
              </a:rPr>
              <a:t>If you want additional support, have our analysts guide </a:t>
            </a:r>
            <a:br>
              <a:rPr lang="en-US" dirty="0">
                <a:solidFill>
                  <a:srgbClr val="333333"/>
                </a:solidFill>
              </a:rPr>
            </a:br>
            <a:r>
              <a:rPr lang="en-US" dirty="0">
                <a:solidFill>
                  <a:srgbClr val="333333"/>
                </a:solidFill>
              </a:rPr>
              <a:t>you through this phase </a:t>
            </a:r>
            <a:r>
              <a:rPr lang="en-US" dirty="0" smtClean="0">
                <a:solidFill>
                  <a:srgbClr val="333333"/>
                </a:solidFill>
              </a:rPr>
              <a:t>as part of an </a:t>
            </a:r>
            <a:r>
              <a:rPr lang="en-US" dirty="0">
                <a:solidFill>
                  <a:srgbClr val="333333"/>
                </a:solidFill>
              </a:rPr>
              <a:t>Info-Tech workshop</a:t>
            </a:r>
            <a:endParaRPr lang="en-CA" dirty="0">
              <a:solidFill>
                <a:srgbClr val="333333"/>
              </a:solidFill>
            </a:endParaRPr>
          </a:p>
        </p:txBody>
      </p:sp>
      <p:sp>
        <p:nvSpPr>
          <p:cNvPr id="10" name="TextBox 9"/>
          <p:cNvSpPr txBox="1"/>
          <p:nvPr userDrawn="1"/>
        </p:nvSpPr>
        <p:spPr>
          <a:xfrm>
            <a:off x="257182" y="1068995"/>
            <a:ext cx="8676000" cy="307777"/>
          </a:xfrm>
          <a:prstGeom prst="rect">
            <a:avLst/>
          </a:prstGeom>
          <a:solidFill>
            <a:srgbClr val="243F54"/>
          </a:solidFill>
        </p:spPr>
        <p:txBody>
          <a:bodyPr wrap="square" rtlCol="0">
            <a:spAutoFit/>
          </a:bodyPr>
          <a:lstStyle/>
          <a:p>
            <a:r>
              <a:rPr lang="en-US" sz="1400" b="1" dirty="0" smtClean="0">
                <a:solidFill>
                  <a:srgbClr val="FFFFFF"/>
                </a:solidFill>
              </a:rPr>
              <a:t>Book a workshop with our Info-Tech analysts:</a:t>
            </a:r>
            <a:endParaRPr lang="en-US" sz="1400" b="1" dirty="0">
              <a:solidFill>
                <a:srgbClr val="FFFFFF"/>
              </a:solidFill>
            </a:endParaRPr>
          </a:p>
        </p:txBody>
      </p:sp>
      <p:sp>
        <p:nvSpPr>
          <p:cNvPr id="8" name="Rectangle 7"/>
          <p:cNvSpPr/>
          <p:nvPr userDrawn="1"/>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Info-Tech Research Group</a:t>
            </a:r>
            <a:endParaRPr lang="en-CA" sz="1000" dirty="0">
              <a:solidFill>
                <a:srgbClr val="FFFFFF"/>
              </a:solidFill>
            </a:endParaRPr>
          </a:p>
        </p:txBody>
      </p:sp>
      <p:sp>
        <p:nvSpPr>
          <p:cNvPr id="12" name="Rectangle 11"/>
          <p:cNvSpPr/>
          <p:nvPr userDrawn="1"/>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824160603"/>
      </p:ext>
    </p:extLst>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Info-Tech Research Group</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1795235125"/>
      </p:ext>
    </p:extLst>
  </p:cSld>
  <p:clrMap bg1="lt1" tx1="dk1" bg2="lt2" tx2="dk2" accent1="accent1" accent2="accent2" accent3="accent3" accent4="accent4" accent5="accent5" accent6="accent6" hlink="hlink" folHlink="folHlink"/>
  <p:sldLayoutIdLst>
    <p:sldLayoutId id="2147483704" r:id="rId1"/>
    <p:sldLayoutId id="2147483765" r:id="rId2"/>
    <p:sldLayoutId id="2147483699" r:id="rId3"/>
    <p:sldLayoutId id="2147483706" r:id="rId4"/>
    <p:sldLayoutId id="2147483721" r:id="rId5"/>
    <p:sldLayoutId id="2147483726" r:id="rId6"/>
    <p:sldLayoutId id="2147483764" r:id="rId7"/>
    <p:sldLayoutId id="2147483761" r:id="rId8"/>
    <p:sldLayoutId id="2147483763" r:id="rId9"/>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 (Georgia, 24pt)</a:t>
            </a:r>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grpSp>
        <p:nvGrpSpPr>
          <p:cNvPr id="11" name="Group 10"/>
          <p:cNvGrpSpPr/>
          <p:nvPr userDrawn="1"/>
        </p:nvGrpSpPr>
        <p:grpSpPr>
          <a:xfrm>
            <a:off x="0" y="6525344"/>
            <a:ext cx="9144000" cy="338028"/>
            <a:chOff x="0" y="6525344"/>
            <a:chExt cx="9144000" cy="338028"/>
          </a:xfrm>
        </p:grpSpPr>
        <p:sp>
          <p:nvSpPr>
            <p:cNvPr id="8" name="Rectangle 7"/>
            <p:cNvSpPr/>
            <p:nvPr userDrawn="1"/>
          </p:nvSpPr>
          <p:spPr>
            <a:xfrm>
              <a:off x="0" y="6525344"/>
              <a:ext cx="6408204" cy="338028"/>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fontAlgn="base">
                <a:spcBef>
                  <a:spcPct val="0"/>
                </a:spcBef>
                <a:spcAft>
                  <a:spcPct val="0"/>
                </a:spcAft>
              </a:pPr>
              <a:r>
                <a:rPr lang="en-CA" sz="1000" dirty="0" smtClean="0">
                  <a:solidFill>
                    <a:srgbClr val="FFFFFF"/>
                  </a:solidFill>
                </a:rPr>
                <a:t>Info-Tech Research Group</a:t>
              </a:r>
              <a:endParaRPr lang="en-CA" sz="1000" dirty="0">
                <a:solidFill>
                  <a:srgbClr val="FFFFFF"/>
                </a:solidFill>
              </a:endParaRPr>
            </a:p>
          </p:txBody>
        </p:sp>
        <p:sp>
          <p:nvSpPr>
            <p:cNvPr id="10" name="Rectangle 9"/>
            <p:cNvSpPr/>
            <p:nvPr userDrawn="1"/>
          </p:nvSpPr>
          <p:spPr>
            <a:xfrm>
              <a:off x="6408204" y="6525344"/>
              <a:ext cx="2735796" cy="338028"/>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51063" fontAlgn="base">
                <a:spcBef>
                  <a:spcPct val="0"/>
                </a:spcBef>
                <a:spcAft>
                  <a:spcPct val="0"/>
                </a:spcAft>
              </a:pPr>
              <a:fld id="{FF20F8B6-5AB9-41C4-A82C-4155E8A92B2C}" type="slidenum">
                <a:rPr lang="en-CA" sz="1000" smtClean="0">
                  <a:solidFill>
                    <a:srgbClr val="FFFFFF"/>
                  </a:solidFill>
                </a:rPr>
                <a:pPr marL="2151063" fontAlgn="base">
                  <a:spcBef>
                    <a:spcPct val="0"/>
                  </a:spcBef>
                  <a:spcAft>
                    <a:spcPct val="0"/>
                  </a:spcAft>
                </a:pPr>
                <a:t>‹#›</a:t>
              </a:fld>
              <a:endParaRPr lang="en-CA" sz="1000" dirty="0">
                <a:solidFill>
                  <a:srgbClr val="FFFFFF"/>
                </a:solidFill>
              </a:endParaRPr>
            </a:p>
          </p:txBody>
        </p:sp>
      </p:grpSp>
    </p:spTree>
    <p:extLst>
      <p:ext uri="{BB962C8B-B14F-4D97-AF65-F5344CB8AC3E}">
        <p14:creationId xmlns:p14="http://schemas.microsoft.com/office/powerpoint/2010/main" val="3059856940"/>
      </p:ext>
    </p:extLst>
  </p:cSld>
  <p:clrMap bg1="lt1" tx1="dk1" bg2="lt2" tx2="dk2" accent1="accent1" accent2="accent2" accent3="accent3" accent4="accent4" accent5="accent5" accent6="accent6" hlink="hlink" folHlink="folHlink"/>
  <p:sldLayoutIdLst>
    <p:sldLayoutId id="2147483767" r:id="rId1"/>
    <p:sldLayoutId id="2147483768" r:id="rId2"/>
  </p:sldLayoutIdLst>
  <p:timing>
    <p:tnLst>
      <p:par>
        <p:cTn id="1" dur="indefinite" restart="never" nodeType="tmRoot"/>
      </p:par>
    </p:tnLst>
  </p:timing>
  <p:hf hdr="0" ftr="0" dt="0"/>
  <p:txStyles>
    <p:titleStyle>
      <a:lvl1pPr algn="l" rtl="0" eaLnBrk="0" fontAlgn="base" hangingPunct="0">
        <a:spcBef>
          <a:spcPct val="0"/>
        </a:spcBef>
        <a:spcAft>
          <a:spcPct val="0"/>
        </a:spcAft>
        <a:defRPr sz="2400" kern="1200" baseline="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infotech.com/research/ss/break-open-your-dam-with-intuitive-metadata?utm_source=SS_Sample&amp;utm_medium=Collateral&amp;utm_campaign=Collatera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gif"/></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0.jpe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infotech.com/research/ss/break-open-your-dam-with-intuitive-metadata?utm_source=SS_Sample&amp;utm_medium=Collateral&amp;utm_campaign=Collateral"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www.infotech.com/research/ss/break-open-your-dam-with-intuitive-metadata?utm_source=SS_Sample&amp;utm_medium=Collateral&amp;utm_campaign=Collateral" TargetMode="Externa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hyperlink" Target="https://www.infotech.com/research/ss/break-open-your-dam-with-intuitive-metadata?utm_source=SS_Sample&amp;utm_medium=Collateral&amp;utm_campaign=Collateral" TargetMode="External"/><Relationship Id="rId7" Type="http://schemas.openxmlformats.org/officeDocument/2006/relationships/image" Target="../media/image12.png"/><Relationship Id="rId2" Type="http://schemas.openxmlformats.org/officeDocument/2006/relationships/hyperlink" Target="http://www.infotech.com/" TargetMode="Externa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hyperlink" Target="https://www.infotech.com/research/ss/break-open-your-dam-with-intuitive-metadata?utm_source=SS_Sample&amp;utm_medium=Collateral&amp;utm_campaign=Collateral" TargetMode="Externa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hyperlink" Target="https://www.infotech.com/research/ss/break-open-your-dam-with-intuitive-metadata?utm_source=SS_Sample&amp;utm_medium=Collateral&amp;utm_campaign=Collateral"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hyperlink" Target="https://www.infotech.com/research/ss/break-open-your-dam-with-intuitive-metadata?utm_source=SS_Sample&amp;utm_medium=Collateral&amp;utm_campaign=Collateral"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3.jpe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infotech.com/research/ss/break-open-your-dam-with-intuitive-metadata?utm_source=SS_Sample&amp;utm_medium=Collateral&amp;utm_campaign=Collateral"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hyperlink" Target="https://www.infotech.com/research/ss/break-open-your-dam-with-intuitive-metadata?utm_source=SS_Sample&amp;utm_medium=Collateral&amp;utm_campaign=Collatera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4.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infotech.com/research/ss/break-open-your-dam-with-intuitive-metadata?utm_source=SS_Sample&amp;utm_medium=Collateral&amp;utm_campaign=Collateral" TargetMode="External"/><Relationship Id="rId5" Type="http://schemas.openxmlformats.org/officeDocument/2006/relationships/chart" Target="../charts/chart1.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www.infotech.com/research/ss/break-open-your-dam-with-intuitive-metadata?utm_source=SS_Sample&amp;utm_medium=Collateral&amp;utm_campaign=Collateral" TargetMode="Externa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www.infotech.com/research/ss/break-open-your-dam-with-intuitive-metadata?utm_source=SS_Sample&amp;utm_medium=Collateral&amp;utm_campaign=Collateral" TargetMode="Externa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ueprint Title"/>
          <p:cNvSpPr>
            <a:spLocks noGrp="1"/>
          </p:cNvSpPr>
          <p:nvPr>
            <p:ph type="body" sz="quarter" idx="15"/>
          </p:nvPr>
        </p:nvSpPr>
        <p:spPr>
          <a:xfrm>
            <a:off x="774699" y="3060698"/>
            <a:ext cx="7619023" cy="655267"/>
          </a:xfrm>
        </p:spPr>
        <p:txBody>
          <a:bodyPr/>
          <a:lstStyle/>
          <a:p>
            <a:r>
              <a:rPr lang="en-US" dirty="0" smtClean="0"/>
              <a:t>Break Open Your DAM With Intuitive Metadata</a:t>
            </a:r>
            <a:endParaRPr lang="en-US" dirty="0"/>
          </a:p>
        </p:txBody>
      </p:sp>
      <p:sp>
        <p:nvSpPr>
          <p:cNvPr id="5" name="Tagline"/>
          <p:cNvSpPr>
            <a:spLocks noGrp="1"/>
          </p:cNvSpPr>
          <p:nvPr>
            <p:ph type="body" sz="quarter" idx="16"/>
          </p:nvPr>
        </p:nvSpPr>
        <p:spPr>
          <a:xfrm>
            <a:off x="774699" y="4057358"/>
            <a:ext cx="7467600" cy="508000"/>
          </a:xfrm>
        </p:spPr>
        <p:txBody>
          <a:bodyPr/>
          <a:lstStyle/>
          <a:p>
            <a:r>
              <a:rPr lang="en-US" dirty="0" smtClean="0"/>
              <a:t>Properly store your digital assets today so you can find them fast tomorrow.</a:t>
            </a:r>
            <a:endParaRPr lang="en-US" dirty="0"/>
          </a:p>
        </p:txBody>
      </p:sp>
      <p:grpSp>
        <p:nvGrpSpPr>
          <p:cNvPr id="6" name="Group 5"/>
          <p:cNvGrpSpPr/>
          <p:nvPr/>
        </p:nvGrpSpPr>
        <p:grpSpPr>
          <a:xfrm>
            <a:off x="0" y="5402461"/>
            <a:ext cx="9144000" cy="1455539"/>
            <a:chOff x="0" y="5402461"/>
            <a:chExt cx="9144000" cy="1455539"/>
          </a:xfrm>
        </p:grpSpPr>
        <p:pic>
          <p:nvPicPr>
            <p:cNvPr id="7" name="Picture 6" descr="sample-titlebar-itrgNEW.gif">
              <a:hlinkClick r:id="rId3"/>
            </p:cNvPr>
            <p:cNvPicPr>
              <a:picLocks noChangeAspect="1"/>
            </p:cNvPicPr>
            <p:nvPr/>
          </p:nvPicPr>
          <p:blipFill>
            <a:blip r:embed="rId4" cstate="print"/>
            <a:srcRect b="40634"/>
            <a:stretch>
              <a:fillRect/>
            </a:stretch>
          </p:blipFill>
          <p:spPr>
            <a:xfrm>
              <a:off x="0" y="5402461"/>
              <a:ext cx="9144000" cy="864096"/>
            </a:xfrm>
            <a:prstGeom prst="rect">
              <a:avLst/>
            </a:prstGeom>
          </p:spPr>
        </p:pic>
        <p:grpSp>
          <p:nvGrpSpPr>
            <p:cNvPr id="8" name="Group 7"/>
            <p:cNvGrpSpPr/>
            <p:nvPr/>
          </p:nvGrpSpPr>
          <p:grpSpPr>
            <a:xfrm>
              <a:off x="0" y="6266557"/>
              <a:ext cx="9144000" cy="591443"/>
              <a:chOff x="0" y="6266557"/>
              <a:chExt cx="9144000" cy="591443"/>
            </a:xfrm>
          </p:grpSpPr>
          <p:sp>
            <p:nvSpPr>
              <p:cNvPr id="9" name="Rectangle 8"/>
              <p:cNvSpPr/>
              <p:nvPr/>
            </p:nvSpPr>
            <p:spPr>
              <a:xfrm>
                <a:off x="0" y="6266557"/>
                <a:ext cx="7308304" cy="591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algn="r"/>
                <a:r>
                  <a:rPr lang="en-CA" sz="800" dirty="0" smtClean="0">
                    <a:solidFill>
                      <a:schemeClr val="bg1">
                        <a:lumMod val="65000"/>
                      </a:schemeClr>
                    </a:solidFill>
                  </a:rPr>
                  <a:t>Info-Tech's products and services combine actionable insight and relevant advice with ready-to-use tools</a:t>
                </a:r>
                <a:br>
                  <a:rPr lang="en-CA" sz="800" dirty="0" smtClean="0">
                    <a:solidFill>
                      <a:schemeClr val="bg1">
                        <a:lumMod val="65000"/>
                      </a:schemeClr>
                    </a:solidFill>
                  </a:rPr>
                </a:br>
                <a:r>
                  <a:rPr lang="en-CA" sz="800" dirty="0" smtClean="0">
                    <a:solidFill>
                      <a:schemeClr val="bg1">
                        <a:lumMod val="65000"/>
                      </a:schemeClr>
                    </a:solidFill>
                  </a:rPr>
                  <a:t>and templates that cover the full spectrum of IT concerns.© 1997 - 2016 Info-Tech Research Group</a:t>
                </a:r>
                <a:endParaRPr lang="en-CA" sz="800" dirty="0">
                  <a:solidFill>
                    <a:schemeClr val="bg1">
                      <a:lumMod val="65000"/>
                    </a:schemeClr>
                  </a:solidFill>
                </a:endParaRPr>
              </a:p>
            </p:txBody>
          </p:sp>
          <p:sp>
            <p:nvSpPr>
              <p:cNvPr id="10" name="Rectangle 9"/>
              <p:cNvSpPr/>
              <p:nvPr/>
            </p:nvSpPr>
            <p:spPr>
              <a:xfrm>
                <a:off x="7308304" y="6266557"/>
                <a:ext cx="1835696" cy="591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1" name="Picture 10" descr="itrg-logo-blue.png"/>
              <p:cNvPicPr>
                <a:picLocks noChangeAspect="1"/>
              </p:cNvPicPr>
              <p:nvPr/>
            </p:nvPicPr>
            <p:blipFill>
              <a:blip r:embed="rId5" cstate="print"/>
              <a:stretch>
                <a:fillRect/>
              </a:stretch>
            </p:blipFill>
            <p:spPr>
              <a:xfrm>
                <a:off x="7529512" y="6360368"/>
                <a:ext cx="1400175" cy="381000"/>
              </a:xfrm>
              <a:prstGeom prst="rect">
                <a:avLst/>
              </a:prstGeom>
            </p:spPr>
          </p:pic>
        </p:grpSp>
      </p:grpSp>
    </p:spTree>
    <p:extLst>
      <p:ext uri="{BB962C8B-B14F-4D97-AF65-F5344CB8AC3E}">
        <p14:creationId xmlns:p14="http://schemas.microsoft.com/office/powerpoint/2010/main" val="1383694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823" y="2006458"/>
            <a:ext cx="9144000" cy="4520271"/>
          </a:xfrm>
          <a:prstGeom prst="rect">
            <a:avLst/>
          </a:prstGeom>
        </p:spPr>
      </p:pic>
      <p:sp>
        <p:nvSpPr>
          <p:cNvPr id="29" name="Isosceles Triangle 28"/>
          <p:cNvSpPr/>
          <p:nvPr/>
        </p:nvSpPr>
        <p:spPr>
          <a:xfrm rot="16200000" flipV="1">
            <a:off x="2346347" y="-302525"/>
            <a:ext cx="4438019" cy="9138234"/>
          </a:xfrm>
          <a:prstGeom prst="triangle">
            <a:avLst>
              <a:gd name="adj" fmla="val 100000"/>
            </a:avLst>
          </a:prstGeom>
          <a:solidFill>
            <a:srgbClr val="7CADD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Metadata is everywhere, but is difficult to </a:t>
            </a:r>
            <a:r>
              <a:rPr lang="en-US" b="1" dirty="0" smtClean="0">
                <a:solidFill>
                  <a:schemeClr val="accent2"/>
                </a:solidFill>
              </a:rPr>
              <a:t>manage</a:t>
            </a:r>
            <a:endParaRPr lang="en-US" b="1" dirty="0">
              <a:solidFill>
                <a:schemeClr val="accent2"/>
              </a:solidFill>
            </a:endParaRPr>
          </a:p>
        </p:txBody>
      </p:sp>
      <p:sp>
        <p:nvSpPr>
          <p:cNvPr id="18" name="Rectangle 17"/>
          <p:cNvSpPr/>
          <p:nvPr/>
        </p:nvSpPr>
        <p:spPr>
          <a:xfrm>
            <a:off x="1071508" y="3444222"/>
            <a:ext cx="3794296" cy="715310"/>
          </a:xfrm>
          <a:prstGeom prst="rect">
            <a:avLst/>
          </a:prstGeom>
          <a:solidFill>
            <a:schemeClr val="bg1"/>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en-US" sz="1400" b="1" dirty="0" smtClean="0">
                <a:solidFill>
                  <a:schemeClr val="accent2"/>
                </a:solidFill>
              </a:rPr>
              <a:t>Of knowledge workers are confused about which is the right document.</a:t>
            </a:r>
            <a:endParaRPr lang="en-US" sz="1400" b="1" dirty="0">
              <a:solidFill>
                <a:schemeClr val="accent2"/>
              </a:solidFill>
            </a:endParaRPr>
          </a:p>
        </p:txBody>
      </p:sp>
      <p:sp>
        <p:nvSpPr>
          <p:cNvPr id="19" name="Rectangle 18"/>
          <p:cNvSpPr/>
          <p:nvPr/>
        </p:nvSpPr>
        <p:spPr>
          <a:xfrm>
            <a:off x="1071508" y="2300008"/>
            <a:ext cx="3816944" cy="715310"/>
          </a:xfrm>
          <a:prstGeom prst="rect">
            <a:avLst/>
          </a:prstGeom>
          <a:solidFill>
            <a:schemeClr val="bg1"/>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en-US" sz="1400" b="1" dirty="0" smtClean="0">
                <a:solidFill>
                  <a:schemeClr val="accent1"/>
                </a:solidFill>
              </a:rPr>
              <a:t>Of knowledge workers waste time looking for files.</a:t>
            </a:r>
            <a:endParaRPr lang="en-US" sz="1400" b="1" dirty="0">
              <a:solidFill>
                <a:schemeClr val="accent1"/>
              </a:solidFill>
            </a:endParaRPr>
          </a:p>
        </p:txBody>
      </p:sp>
      <p:sp>
        <p:nvSpPr>
          <p:cNvPr id="20" name="Oval 2"/>
          <p:cNvSpPr/>
          <p:nvPr/>
        </p:nvSpPr>
        <p:spPr>
          <a:xfrm>
            <a:off x="424747" y="2220991"/>
            <a:ext cx="978499" cy="978499"/>
          </a:xfrm>
          <a:prstGeom prst="ellipse">
            <a:avLst/>
          </a:prstGeom>
          <a:solidFill>
            <a:schemeClr val="accent1"/>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73%</a:t>
            </a:r>
            <a:endParaRPr lang="en-US" sz="1600" b="1" dirty="0"/>
          </a:p>
        </p:txBody>
      </p:sp>
      <p:sp>
        <p:nvSpPr>
          <p:cNvPr id="21" name="Oval 30"/>
          <p:cNvSpPr/>
          <p:nvPr/>
        </p:nvSpPr>
        <p:spPr>
          <a:xfrm>
            <a:off x="424747" y="3344908"/>
            <a:ext cx="978499" cy="978499"/>
          </a:xfrm>
          <a:prstGeom prst="ellipse">
            <a:avLst/>
          </a:prstGeom>
          <a:solidFill>
            <a:schemeClr val="accent1"/>
          </a:solidFill>
          <a:ln w="38100">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57%</a:t>
            </a:r>
            <a:endParaRPr lang="en-US" sz="1600" b="1" dirty="0"/>
          </a:p>
        </p:txBody>
      </p:sp>
      <p:sp>
        <p:nvSpPr>
          <p:cNvPr id="22" name="Rectangle 21"/>
          <p:cNvSpPr/>
          <p:nvPr/>
        </p:nvSpPr>
        <p:spPr>
          <a:xfrm>
            <a:off x="424747" y="6239335"/>
            <a:ext cx="3152428" cy="246221"/>
          </a:xfrm>
          <a:prstGeom prst="rect">
            <a:avLst/>
          </a:prstGeom>
        </p:spPr>
        <p:txBody>
          <a:bodyPr wrap="square">
            <a:spAutoFit/>
          </a:bodyPr>
          <a:lstStyle/>
          <a:p>
            <a:r>
              <a:rPr lang="en-US" sz="1000" dirty="0" smtClean="0"/>
              <a:t>Source: Michael Chui et al., 2012</a:t>
            </a:r>
            <a:endParaRPr lang="en-US" sz="1000" dirty="0"/>
          </a:p>
        </p:txBody>
      </p:sp>
      <p:sp>
        <p:nvSpPr>
          <p:cNvPr id="23" name="Rectangle 22"/>
          <p:cNvSpPr/>
          <p:nvPr/>
        </p:nvSpPr>
        <p:spPr>
          <a:xfrm>
            <a:off x="1071508" y="4588436"/>
            <a:ext cx="3794296" cy="715310"/>
          </a:xfrm>
          <a:prstGeom prst="rect">
            <a:avLst/>
          </a:prstGeom>
          <a:solidFill>
            <a:schemeClr val="bg1"/>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en-US" sz="1400" b="1" dirty="0" smtClean="0">
                <a:solidFill>
                  <a:schemeClr val="accent1"/>
                </a:solidFill>
              </a:rPr>
              <a:t>Of knowledge workers have worked on the wrong document.</a:t>
            </a:r>
            <a:endParaRPr lang="en-US" sz="1400" b="1" dirty="0">
              <a:solidFill>
                <a:schemeClr val="accent1"/>
              </a:solidFill>
            </a:endParaRPr>
          </a:p>
        </p:txBody>
      </p:sp>
      <p:sp>
        <p:nvSpPr>
          <p:cNvPr id="24" name="Oval 2"/>
          <p:cNvSpPr/>
          <p:nvPr/>
        </p:nvSpPr>
        <p:spPr>
          <a:xfrm>
            <a:off x="424747" y="4468826"/>
            <a:ext cx="978499" cy="978499"/>
          </a:xfrm>
          <a:prstGeom prst="ellipse">
            <a:avLst/>
          </a:prstGeom>
          <a:solidFill>
            <a:schemeClr val="accent1"/>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47%</a:t>
            </a:r>
            <a:endParaRPr lang="en-US" sz="1600" b="1" dirty="0"/>
          </a:p>
        </p:txBody>
      </p:sp>
      <p:sp>
        <p:nvSpPr>
          <p:cNvPr id="27" name="Rectangle 26"/>
          <p:cNvSpPr/>
          <p:nvPr/>
        </p:nvSpPr>
        <p:spPr>
          <a:xfrm>
            <a:off x="0" y="1121569"/>
            <a:ext cx="9143999" cy="967141"/>
          </a:xfrm>
          <a:prstGeom prst="rect">
            <a:avLst/>
          </a:prstGeom>
          <a:solidFill>
            <a:schemeClr val="accent2"/>
          </a:solidFill>
          <a:ln w="38100">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a:r>
              <a:rPr lang="en-US" altLang="en-US" sz="1400" dirty="0" smtClean="0">
                <a:solidFill>
                  <a:schemeClr val="accent1"/>
                </a:solidFill>
              </a:rPr>
              <a:t>Data </a:t>
            </a:r>
            <a:r>
              <a:rPr lang="en-US" altLang="en-US" sz="1400" dirty="0">
                <a:solidFill>
                  <a:schemeClr val="accent1"/>
                </a:solidFill>
              </a:rPr>
              <a:t>about data is </a:t>
            </a:r>
            <a:r>
              <a:rPr lang="en-US" altLang="en-US" sz="1400" b="1" dirty="0" smtClean="0">
                <a:solidFill>
                  <a:schemeClr val="accent1"/>
                </a:solidFill>
              </a:rPr>
              <a:t>everywhere.</a:t>
            </a:r>
            <a:r>
              <a:rPr lang="en-US" altLang="en-US" sz="1400" dirty="0" smtClean="0">
                <a:solidFill>
                  <a:schemeClr val="accent1"/>
                </a:solidFill>
              </a:rPr>
              <a:t> </a:t>
            </a:r>
            <a:r>
              <a:rPr lang="en-US" altLang="en-US" sz="1400" dirty="0">
                <a:solidFill>
                  <a:schemeClr val="accent1"/>
                </a:solidFill>
              </a:rPr>
              <a:t>Every time you go online, much of what you see and do depends on metadata. Likewise, in your organization you depend on metadata </a:t>
            </a:r>
            <a:r>
              <a:rPr lang="en-US" altLang="en-US" sz="1400" dirty="0" smtClean="0">
                <a:solidFill>
                  <a:schemeClr val="accent1"/>
                </a:solidFill>
              </a:rPr>
              <a:t>every day. However, if </a:t>
            </a:r>
            <a:r>
              <a:rPr lang="en-US" altLang="en-US" sz="1400" dirty="0">
                <a:solidFill>
                  <a:schemeClr val="accent1"/>
                </a:solidFill>
              </a:rPr>
              <a:t>you find yourself looking for digital files consistently, </a:t>
            </a:r>
            <a:r>
              <a:rPr lang="en-US" altLang="en-US" sz="1400" b="1" dirty="0">
                <a:solidFill>
                  <a:schemeClr val="accent1"/>
                </a:solidFill>
              </a:rPr>
              <a:t>you are not alone in your </a:t>
            </a:r>
            <a:r>
              <a:rPr lang="en-US" altLang="en-US" sz="1400" b="1" dirty="0" smtClean="0">
                <a:solidFill>
                  <a:schemeClr val="accent1"/>
                </a:solidFill>
              </a:rPr>
              <a:t>struggle.</a:t>
            </a:r>
            <a:r>
              <a:rPr lang="en-US" altLang="en-US" sz="1400" dirty="0" smtClean="0">
                <a:solidFill>
                  <a:schemeClr val="accent1"/>
                </a:solidFill>
              </a:rPr>
              <a:t> </a:t>
            </a:r>
            <a:endParaRPr lang="en-US" altLang="en-US" sz="1400" dirty="0">
              <a:solidFill>
                <a:schemeClr val="accent1"/>
              </a:solidFill>
            </a:endParaRPr>
          </a:p>
        </p:txBody>
      </p:sp>
      <p:sp>
        <p:nvSpPr>
          <p:cNvPr id="25" name="Rectangle 24"/>
          <p:cNvSpPr/>
          <p:nvPr/>
        </p:nvSpPr>
        <p:spPr>
          <a:xfrm>
            <a:off x="5503993" y="2307921"/>
            <a:ext cx="2986420" cy="1508105"/>
          </a:xfrm>
          <a:prstGeom prst="rect">
            <a:avLst/>
          </a:prstGeom>
          <a:solidFill>
            <a:srgbClr val="F2F2F2">
              <a:alpha val="80000"/>
            </a:srgbClr>
          </a:solidFill>
        </p:spPr>
        <p:txBody>
          <a:bodyPr wrap="square">
            <a:spAutoFit/>
          </a:bodyPr>
          <a:lstStyle/>
          <a:p>
            <a:r>
              <a:rPr lang="en-US" altLang="en-US" sz="3600" b="1" i="1" dirty="0" smtClean="0">
                <a:solidFill>
                  <a:schemeClr val="accent2"/>
                </a:solidFill>
              </a:rPr>
              <a:t>The Result</a:t>
            </a:r>
          </a:p>
          <a:p>
            <a:r>
              <a:rPr lang="en-US" altLang="en-US" sz="1400" dirty="0">
                <a:solidFill>
                  <a:schemeClr val="accent1"/>
                </a:solidFill>
              </a:rPr>
              <a:t>Poor metadata management can make finding the information you need difficult </a:t>
            </a:r>
            <a:r>
              <a:rPr lang="en-US" altLang="en-US" sz="1400" dirty="0" smtClean="0">
                <a:solidFill>
                  <a:schemeClr val="accent1"/>
                </a:solidFill>
              </a:rPr>
              <a:t>and </a:t>
            </a:r>
            <a:r>
              <a:rPr lang="en-US" altLang="en-US" sz="1400" dirty="0">
                <a:solidFill>
                  <a:schemeClr val="accent1"/>
                </a:solidFill>
              </a:rPr>
              <a:t>results in wasted time, energy, and money</a:t>
            </a:r>
            <a:r>
              <a:rPr lang="en-US" altLang="en-US" sz="1400" dirty="0" smtClean="0">
                <a:solidFill>
                  <a:schemeClr val="accent1"/>
                </a:solidFill>
              </a:rPr>
              <a:t>. </a:t>
            </a:r>
            <a:endParaRPr lang="en-US" altLang="en-US" sz="1400" dirty="0">
              <a:solidFill>
                <a:schemeClr val="accent1"/>
              </a:solidFill>
            </a:endParaRPr>
          </a:p>
        </p:txBody>
      </p:sp>
      <p:sp>
        <p:nvSpPr>
          <p:cNvPr id="14" name="Rectangle 13"/>
          <p:cNvSpPr/>
          <p:nvPr/>
        </p:nvSpPr>
        <p:spPr>
          <a:xfrm>
            <a:off x="5524315" y="4542891"/>
            <a:ext cx="3178890" cy="1215846"/>
          </a:xfrm>
          <a:prstGeom prst="rect">
            <a:avLst/>
          </a:prstGeom>
          <a:solidFill>
            <a:srgbClr val="F2F2F2"/>
          </a:solidFill>
        </p:spPr>
        <p:txBody>
          <a:bodyPr wrap="square">
            <a:spAutoFit/>
          </a:bodyPr>
          <a:lstStyle/>
          <a:p>
            <a:pPr marL="216000" marR="0" lvl="0">
              <a:lnSpc>
                <a:spcPct val="107000"/>
              </a:lnSpc>
              <a:spcBef>
                <a:spcPts val="0"/>
              </a:spcBef>
              <a:spcAft>
                <a:spcPts val="800"/>
              </a:spcAft>
            </a:pPr>
            <a:r>
              <a:rPr lang="en-US" sz="1600" i="1" dirty="0" smtClean="0">
                <a:latin typeface="+mj-lt"/>
                <a:ea typeface="Calibri" panose="020F0502020204030204" pitchFamily="34" charset="0"/>
                <a:cs typeface="Times New Roman" panose="02020603050405020304" pitchFamily="18" charset="0"/>
              </a:rPr>
              <a:t>Most organizations aren’t unlocking the </a:t>
            </a:r>
            <a:r>
              <a:rPr lang="en-US" sz="1600" b="1" i="1" dirty="0" smtClean="0">
                <a:solidFill>
                  <a:schemeClr val="accent2"/>
                </a:solidFill>
                <a:latin typeface="+mj-lt"/>
                <a:ea typeface="Calibri" panose="020F0502020204030204" pitchFamily="34" charset="0"/>
                <a:cs typeface="Times New Roman" panose="02020603050405020304" pitchFamily="18" charset="0"/>
              </a:rPr>
              <a:t>full potential </a:t>
            </a:r>
            <a:r>
              <a:rPr lang="en-US" sz="1600" i="1" dirty="0" smtClean="0">
                <a:latin typeface="+mj-lt"/>
                <a:ea typeface="Calibri" panose="020F0502020204030204" pitchFamily="34" charset="0"/>
                <a:cs typeface="Times New Roman" panose="02020603050405020304" pitchFamily="18" charset="0"/>
              </a:rPr>
              <a:t>of their metadata.</a:t>
            </a:r>
          </a:p>
          <a:p>
            <a:pPr marL="216000" algn="r">
              <a:lnSpc>
                <a:spcPct val="107000"/>
              </a:lnSpc>
              <a:spcAft>
                <a:spcPts val="800"/>
              </a:spcAft>
            </a:pPr>
            <a:r>
              <a:rPr lang="en-US" sz="1400" dirty="0" smtClean="0"/>
              <a:t>– Nick Inglis, CEO, Optismo</a:t>
            </a:r>
            <a:endParaRPr lang="en-US" sz="1400" dirty="0"/>
          </a:p>
        </p:txBody>
      </p:sp>
      <p:pic>
        <p:nvPicPr>
          <p:cNvPr id="17" name="Picture 104"/>
          <p:cNvPicPr>
            <a:picLocks noChangeAspect="1"/>
          </p:cNvPicPr>
          <p:nvPr/>
        </p:nvPicPr>
        <p:blipFill rotWithShape="1">
          <a:blip r:embed="rId4"/>
          <a:srcRect l="34768" t="21801" r="35751" b="57796"/>
          <a:stretch/>
        </p:blipFill>
        <p:spPr>
          <a:xfrm>
            <a:off x="5430302" y="4514720"/>
            <a:ext cx="345255" cy="304975"/>
          </a:xfrm>
          <a:prstGeom prst="rect">
            <a:avLst/>
          </a:prstGeom>
        </p:spPr>
      </p:pic>
      <p:pic>
        <p:nvPicPr>
          <p:cNvPr id="26" name="Picture 105"/>
          <p:cNvPicPr>
            <a:picLocks noChangeAspect="1"/>
          </p:cNvPicPr>
          <p:nvPr/>
        </p:nvPicPr>
        <p:blipFill>
          <a:blip r:embed="rId5"/>
          <a:stretch>
            <a:fillRect/>
          </a:stretch>
        </p:blipFill>
        <p:spPr>
          <a:xfrm>
            <a:off x="7520442" y="5150814"/>
            <a:ext cx="357714" cy="264027"/>
          </a:xfrm>
          <a:prstGeom prst="rect">
            <a:avLst/>
          </a:prstGeom>
        </p:spPr>
      </p:pic>
      <p:grpSp>
        <p:nvGrpSpPr>
          <p:cNvPr id="28" name="Group 27"/>
          <p:cNvGrpSpPr/>
          <p:nvPr/>
        </p:nvGrpSpPr>
        <p:grpSpPr>
          <a:xfrm>
            <a:off x="0" y="6422955"/>
            <a:ext cx="9144000" cy="437555"/>
            <a:chOff x="0" y="6422955"/>
            <a:chExt cx="9144000" cy="437555"/>
          </a:xfrm>
        </p:grpSpPr>
        <p:pic>
          <p:nvPicPr>
            <p:cNvPr id="30" name="Picture 3">
              <a:hlinkClick r:id="rId6"/>
            </p:cNvPr>
            <p:cNvPicPr>
              <a:picLocks noChangeAspect="1" noChangeArrowheads="1"/>
            </p:cNvPicPr>
            <p:nvPr/>
          </p:nvPicPr>
          <p:blipFill>
            <a:blip r:embed="rId7" cstate="print"/>
            <a:srcRect/>
            <a:stretch>
              <a:fillRect/>
            </a:stretch>
          </p:blipFill>
          <p:spPr bwMode="auto">
            <a:xfrm>
              <a:off x="0" y="6422955"/>
              <a:ext cx="9144000" cy="437555"/>
            </a:xfrm>
            <a:prstGeom prst="rect">
              <a:avLst/>
            </a:prstGeom>
            <a:noFill/>
            <a:ln w="9525">
              <a:noFill/>
              <a:miter lim="800000"/>
              <a:headEnd/>
              <a:tailEnd/>
            </a:ln>
          </p:spPr>
        </p:pic>
        <p:pic>
          <p:nvPicPr>
            <p:cNvPr id="32" name="Picture 31" descr="itrg-logo.png"/>
            <p:cNvPicPr>
              <a:picLocks noChangeAspect="1"/>
            </p:cNvPicPr>
            <p:nvPr/>
          </p:nvPicPr>
          <p:blipFill>
            <a:blip r:embed="rId8"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26420353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6" name="Rectangle 5"/>
          <p:cNvSpPr/>
          <p:nvPr/>
        </p:nvSpPr>
        <p:spPr>
          <a:xfrm>
            <a:off x="0" y="2204900"/>
            <a:ext cx="4572001" cy="4329250"/>
          </a:xfrm>
          <a:prstGeom prst="rect">
            <a:avLst/>
          </a:prstGeom>
          <a:solidFill>
            <a:schemeClr val="tx1">
              <a:lumMod val="60000"/>
              <a:lumOff val="40000"/>
            </a:scheme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4000"/>
            <a:r>
              <a:rPr lang="en-US" sz="1600" b="1" dirty="0" smtClean="0">
                <a:solidFill>
                  <a:schemeClr val="accent1"/>
                </a:solidFill>
              </a:rPr>
              <a:t>Benefits of Effective Metadata Management</a:t>
            </a:r>
          </a:p>
          <a:p>
            <a:pPr marL="144000"/>
            <a:endParaRPr lang="en-US" sz="1600" dirty="0"/>
          </a:p>
          <a:p>
            <a:pPr marL="144000"/>
            <a:endParaRPr lang="en-US" sz="1600" dirty="0" smtClean="0"/>
          </a:p>
          <a:p>
            <a:pPr marL="144000"/>
            <a:endParaRPr lang="en-US" sz="1600" dirty="0" smtClean="0"/>
          </a:p>
          <a:p>
            <a:pPr marL="144000"/>
            <a:endParaRPr lang="en-US" sz="1600" dirty="0"/>
          </a:p>
          <a:p>
            <a:pPr marL="144000"/>
            <a:endParaRPr lang="en-US" sz="1600" dirty="0" smtClean="0"/>
          </a:p>
          <a:p>
            <a:pPr marL="144000"/>
            <a:endParaRPr lang="en-US" sz="1600" dirty="0"/>
          </a:p>
          <a:p>
            <a:pPr marL="144000"/>
            <a:endParaRPr lang="en-US" sz="1600" dirty="0" smtClean="0"/>
          </a:p>
          <a:p>
            <a:pPr marL="144000"/>
            <a:endParaRPr lang="en-US" sz="1600" dirty="0" smtClean="0"/>
          </a:p>
          <a:p>
            <a:pPr marL="144000"/>
            <a:endParaRPr lang="en-US" sz="1600" dirty="0"/>
          </a:p>
          <a:p>
            <a:pPr marL="144000"/>
            <a:endParaRPr lang="en-US" sz="1600" dirty="0" smtClean="0"/>
          </a:p>
          <a:p>
            <a:pPr marL="144000"/>
            <a:endParaRPr lang="en-US" sz="1600" dirty="0"/>
          </a:p>
          <a:p>
            <a:pPr marL="144000"/>
            <a:endParaRPr lang="en-US" sz="1600" dirty="0" smtClean="0"/>
          </a:p>
          <a:p>
            <a:pPr marL="144000"/>
            <a:endParaRPr lang="en-US" sz="1600" dirty="0"/>
          </a:p>
          <a:p>
            <a:pPr marL="144000"/>
            <a:endParaRPr lang="en-US" sz="1600" dirty="0" smtClean="0"/>
          </a:p>
          <a:p>
            <a:pPr marL="144000"/>
            <a:endParaRPr lang="en-US" sz="1600" dirty="0"/>
          </a:p>
          <a:p>
            <a:pPr marL="144000"/>
            <a:endParaRPr lang="en-US" sz="1600" dirty="0" smtClean="0"/>
          </a:p>
        </p:txBody>
      </p:sp>
      <p:sp>
        <p:nvSpPr>
          <p:cNvPr id="9" name="Rectangle 8"/>
          <p:cNvSpPr/>
          <p:nvPr/>
        </p:nvSpPr>
        <p:spPr>
          <a:xfrm>
            <a:off x="1" y="1121571"/>
            <a:ext cx="9144000" cy="1094992"/>
          </a:xfrm>
          <a:prstGeom prst="rect">
            <a:avLst/>
          </a:prstGeom>
          <a:solidFill>
            <a:schemeClr val="accent3"/>
          </a:solidFill>
          <a:ln w="38100">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4000"/>
            <a:r>
              <a:rPr lang="en-US" altLang="en-US" sz="1600" dirty="0">
                <a:solidFill>
                  <a:schemeClr val="accent1"/>
                </a:solidFill>
              </a:rPr>
              <a:t>Your metadata </a:t>
            </a:r>
            <a:r>
              <a:rPr lang="en-US" altLang="en-US" sz="1600" dirty="0" smtClean="0">
                <a:solidFill>
                  <a:schemeClr val="accent1"/>
                </a:solidFill>
              </a:rPr>
              <a:t>is a </a:t>
            </a:r>
            <a:r>
              <a:rPr lang="en-US" altLang="en-US" sz="1600" b="1" dirty="0" smtClean="0">
                <a:solidFill>
                  <a:schemeClr val="accent1"/>
                </a:solidFill>
              </a:rPr>
              <a:t>lens through which you can easily find your information assets. </a:t>
            </a:r>
            <a:r>
              <a:rPr lang="en-US" altLang="en-US" sz="1600" dirty="0" smtClean="0">
                <a:solidFill>
                  <a:schemeClr val="accent1"/>
                </a:solidFill>
              </a:rPr>
              <a:t>This will </a:t>
            </a:r>
            <a:r>
              <a:rPr lang="en-US" altLang="en-US" sz="1600" dirty="0">
                <a:solidFill>
                  <a:schemeClr val="accent1"/>
                </a:solidFill>
              </a:rPr>
              <a:t>allow you to unlock the full potential of your information assets. Without it, the secrets within your information will be locked </a:t>
            </a:r>
            <a:r>
              <a:rPr lang="en-US" altLang="en-US" sz="1600" dirty="0" smtClean="0">
                <a:solidFill>
                  <a:schemeClr val="accent1"/>
                </a:solidFill>
              </a:rPr>
              <a:t>away, and you will waste time and resources trying to find it.</a:t>
            </a:r>
            <a:endParaRPr lang="en-US" altLang="en-US" sz="1600" dirty="0">
              <a:solidFill>
                <a:schemeClr val="accent1"/>
              </a:solidFill>
            </a:endParaRPr>
          </a:p>
        </p:txBody>
      </p:sp>
      <p:sp>
        <p:nvSpPr>
          <p:cNvPr id="2" name="Title 1"/>
          <p:cNvSpPr>
            <a:spLocks noGrp="1"/>
          </p:cNvSpPr>
          <p:nvPr>
            <p:ph type="title"/>
          </p:nvPr>
        </p:nvSpPr>
        <p:spPr/>
        <p:txBody>
          <a:bodyPr/>
          <a:lstStyle/>
          <a:p>
            <a:r>
              <a:rPr lang="en-US" dirty="0" smtClean="0"/>
              <a:t>Translate information into knowledge with </a:t>
            </a:r>
            <a:r>
              <a:rPr lang="en-US" b="1" dirty="0" smtClean="0">
                <a:solidFill>
                  <a:schemeClr val="accent2"/>
                </a:solidFill>
              </a:rPr>
              <a:t>intuitive</a:t>
            </a:r>
            <a:r>
              <a:rPr lang="en-US" dirty="0" smtClean="0"/>
              <a:t> </a:t>
            </a:r>
            <a:r>
              <a:rPr lang="en-US" b="1" dirty="0" smtClean="0">
                <a:solidFill>
                  <a:schemeClr val="accent2"/>
                </a:solidFill>
              </a:rPr>
              <a:t>metadata</a:t>
            </a:r>
            <a:endParaRPr lang="en-US" b="1" dirty="0">
              <a:solidFill>
                <a:schemeClr val="accent2"/>
              </a:solidFill>
            </a:endParaRPr>
          </a:p>
        </p:txBody>
      </p:sp>
      <p:sp>
        <p:nvSpPr>
          <p:cNvPr id="33" name="Oval 145407"/>
          <p:cNvSpPr/>
          <p:nvPr/>
        </p:nvSpPr>
        <p:spPr>
          <a:xfrm>
            <a:off x="247998" y="2663115"/>
            <a:ext cx="400594" cy="400594"/>
          </a:xfrm>
          <a:prstGeom prst="ellipse">
            <a:avLst/>
          </a:prstGeom>
          <a:solidFill>
            <a:schemeClr val="accent1"/>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1</a:t>
            </a:r>
            <a:endParaRPr lang="en-US" b="1" dirty="0"/>
          </a:p>
        </p:txBody>
      </p:sp>
      <p:sp>
        <p:nvSpPr>
          <p:cNvPr id="34" name="Oval 145408"/>
          <p:cNvSpPr/>
          <p:nvPr/>
        </p:nvSpPr>
        <p:spPr>
          <a:xfrm>
            <a:off x="251408" y="3145760"/>
            <a:ext cx="400594" cy="400594"/>
          </a:xfrm>
          <a:prstGeom prst="ellipse">
            <a:avLst/>
          </a:prstGeom>
          <a:solidFill>
            <a:schemeClr val="accent1"/>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2</a:t>
            </a:r>
            <a:endParaRPr lang="en-US" b="1" dirty="0"/>
          </a:p>
        </p:txBody>
      </p:sp>
      <p:sp>
        <p:nvSpPr>
          <p:cNvPr id="35" name="Oval 145410"/>
          <p:cNvSpPr/>
          <p:nvPr/>
        </p:nvSpPr>
        <p:spPr>
          <a:xfrm>
            <a:off x="247998" y="3628405"/>
            <a:ext cx="400594" cy="400594"/>
          </a:xfrm>
          <a:prstGeom prst="ellipse">
            <a:avLst/>
          </a:prstGeom>
          <a:solidFill>
            <a:schemeClr val="accent1"/>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3</a:t>
            </a:r>
            <a:endParaRPr lang="en-US" b="1" dirty="0"/>
          </a:p>
        </p:txBody>
      </p:sp>
      <p:sp>
        <p:nvSpPr>
          <p:cNvPr id="42" name="Rectangle 41"/>
          <p:cNvSpPr/>
          <p:nvPr/>
        </p:nvSpPr>
        <p:spPr>
          <a:xfrm>
            <a:off x="4629019" y="2304551"/>
            <a:ext cx="4572000" cy="646331"/>
          </a:xfrm>
          <a:prstGeom prst="rect">
            <a:avLst/>
          </a:prstGeom>
        </p:spPr>
        <p:txBody>
          <a:bodyPr>
            <a:spAutoFit/>
          </a:bodyPr>
          <a:lstStyle/>
          <a:p>
            <a:r>
              <a:rPr lang="en-US" sz="3600" b="1" i="1" dirty="0" smtClean="0">
                <a:solidFill>
                  <a:schemeClr val="accent1"/>
                </a:solidFill>
              </a:rPr>
              <a:t>Context</a:t>
            </a:r>
            <a:endParaRPr lang="en-US" sz="3600" b="1" i="1" dirty="0">
              <a:solidFill>
                <a:schemeClr val="accent1"/>
              </a:solidFill>
            </a:endParaRPr>
          </a:p>
        </p:txBody>
      </p:sp>
      <p:sp>
        <p:nvSpPr>
          <p:cNvPr id="28" name="Rectangle 27"/>
          <p:cNvSpPr/>
          <p:nvPr/>
        </p:nvSpPr>
        <p:spPr>
          <a:xfrm>
            <a:off x="771755" y="2605941"/>
            <a:ext cx="3085509" cy="646331"/>
          </a:xfrm>
          <a:prstGeom prst="rect">
            <a:avLst/>
          </a:prstGeom>
        </p:spPr>
        <p:txBody>
          <a:bodyPr wrap="square">
            <a:spAutoFit/>
          </a:bodyPr>
          <a:lstStyle/>
          <a:p>
            <a:r>
              <a:rPr lang="en-US" sz="1200" dirty="0" smtClean="0">
                <a:solidFill>
                  <a:schemeClr val="bg1"/>
                </a:solidFill>
              </a:rPr>
              <a:t>Improved decision making due to improved information asset discovery.</a:t>
            </a:r>
          </a:p>
          <a:p>
            <a:endParaRPr lang="en-US" sz="1200" dirty="0" smtClean="0">
              <a:solidFill>
                <a:schemeClr val="bg1"/>
              </a:solidFill>
            </a:endParaRPr>
          </a:p>
        </p:txBody>
      </p:sp>
      <p:sp>
        <p:nvSpPr>
          <p:cNvPr id="29" name="Rectangle 28"/>
          <p:cNvSpPr/>
          <p:nvPr/>
        </p:nvSpPr>
        <p:spPr>
          <a:xfrm>
            <a:off x="771755" y="3140345"/>
            <a:ext cx="3748870" cy="461665"/>
          </a:xfrm>
          <a:prstGeom prst="rect">
            <a:avLst/>
          </a:prstGeom>
        </p:spPr>
        <p:txBody>
          <a:bodyPr wrap="square">
            <a:spAutoFit/>
          </a:bodyPr>
          <a:lstStyle/>
          <a:p>
            <a:r>
              <a:rPr lang="en-US" sz="1200" dirty="0" smtClean="0">
                <a:solidFill>
                  <a:schemeClr val="bg1"/>
                </a:solidFill>
              </a:rPr>
              <a:t>Better trustworthiness from accessing the correct information.</a:t>
            </a:r>
          </a:p>
        </p:txBody>
      </p:sp>
      <p:sp>
        <p:nvSpPr>
          <p:cNvPr id="30" name="Rectangle 29"/>
          <p:cNvSpPr/>
          <p:nvPr/>
        </p:nvSpPr>
        <p:spPr>
          <a:xfrm>
            <a:off x="771755" y="3685203"/>
            <a:ext cx="3748870" cy="276999"/>
          </a:xfrm>
          <a:prstGeom prst="rect">
            <a:avLst/>
          </a:prstGeom>
        </p:spPr>
        <p:txBody>
          <a:bodyPr wrap="square">
            <a:spAutoFit/>
          </a:bodyPr>
          <a:lstStyle/>
          <a:p>
            <a:r>
              <a:rPr lang="en-US" sz="1200" dirty="0" smtClean="0">
                <a:solidFill>
                  <a:schemeClr val="bg1"/>
                </a:solidFill>
              </a:rPr>
              <a:t>Improved speed to findability of information assets.</a:t>
            </a:r>
          </a:p>
        </p:txBody>
      </p:sp>
      <p:sp>
        <p:nvSpPr>
          <p:cNvPr id="39" name="Rectangle 38"/>
          <p:cNvSpPr/>
          <p:nvPr/>
        </p:nvSpPr>
        <p:spPr>
          <a:xfrm>
            <a:off x="771755" y="4080514"/>
            <a:ext cx="3748870" cy="461665"/>
          </a:xfrm>
          <a:prstGeom prst="rect">
            <a:avLst/>
          </a:prstGeom>
        </p:spPr>
        <p:txBody>
          <a:bodyPr wrap="square">
            <a:spAutoFit/>
          </a:bodyPr>
          <a:lstStyle/>
          <a:p>
            <a:r>
              <a:rPr lang="en-US" sz="1200" dirty="0" smtClean="0">
                <a:solidFill>
                  <a:schemeClr val="bg1"/>
                </a:solidFill>
              </a:rPr>
              <a:t>Reduce duplication efforts in developing and storing similar or the same digital assets.</a:t>
            </a:r>
          </a:p>
        </p:txBody>
      </p:sp>
      <p:sp>
        <p:nvSpPr>
          <p:cNvPr id="41" name="Oval 145407"/>
          <p:cNvSpPr/>
          <p:nvPr/>
        </p:nvSpPr>
        <p:spPr>
          <a:xfrm>
            <a:off x="239231" y="4111050"/>
            <a:ext cx="400594" cy="400594"/>
          </a:xfrm>
          <a:prstGeom prst="ellipse">
            <a:avLst/>
          </a:prstGeom>
          <a:solidFill>
            <a:schemeClr val="accent1"/>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4</a:t>
            </a:r>
            <a:endParaRPr lang="en-US" b="1" dirty="0"/>
          </a:p>
        </p:txBody>
      </p:sp>
      <p:sp>
        <p:nvSpPr>
          <p:cNvPr id="44" name="Oval 145408"/>
          <p:cNvSpPr/>
          <p:nvPr/>
        </p:nvSpPr>
        <p:spPr>
          <a:xfrm>
            <a:off x="242641" y="4593695"/>
            <a:ext cx="400594" cy="400594"/>
          </a:xfrm>
          <a:prstGeom prst="ellipse">
            <a:avLst/>
          </a:prstGeom>
          <a:solidFill>
            <a:schemeClr val="accent1"/>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5</a:t>
            </a:r>
            <a:endParaRPr lang="en-US" b="1" dirty="0"/>
          </a:p>
        </p:txBody>
      </p:sp>
      <p:sp>
        <p:nvSpPr>
          <p:cNvPr id="45" name="Oval 145410"/>
          <p:cNvSpPr/>
          <p:nvPr/>
        </p:nvSpPr>
        <p:spPr>
          <a:xfrm>
            <a:off x="239231" y="5076340"/>
            <a:ext cx="400594" cy="400594"/>
          </a:xfrm>
          <a:prstGeom prst="ellipse">
            <a:avLst/>
          </a:prstGeom>
          <a:solidFill>
            <a:schemeClr val="accent1"/>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6</a:t>
            </a:r>
            <a:endParaRPr lang="en-US" b="1" dirty="0"/>
          </a:p>
        </p:txBody>
      </p:sp>
      <p:sp>
        <p:nvSpPr>
          <p:cNvPr id="46" name="Rectangle 45"/>
          <p:cNvSpPr/>
          <p:nvPr/>
        </p:nvSpPr>
        <p:spPr>
          <a:xfrm>
            <a:off x="771755" y="4650497"/>
            <a:ext cx="3748870" cy="276999"/>
          </a:xfrm>
          <a:prstGeom prst="rect">
            <a:avLst/>
          </a:prstGeom>
        </p:spPr>
        <p:txBody>
          <a:bodyPr wrap="square">
            <a:spAutoFit/>
          </a:bodyPr>
          <a:lstStyle/>
          <a:p>
            <a:r>
              <a:rPr lang="en-US" sz="1200" dirty="0" smtClean="0">
                <a:solidFill>
                  <a:schemeClr val="bg1"/>
                </a:solidFill>
              </a:rPr>
              <a:t>Standardization and increased efficiency.</a:t>
            </a:r>
          </a:p>
        </p:txBody>
      </p:sp>
      <p:sp>
        <p:nvSpPr>
          <p:cNvPr id="47" name="Rectangle 46"/>
          <p:cNvSpPr/>
          <p:nvPr/>
        </p:nvSpPr>
        <p:spPr>
          <a:xfrm>
            <a:off x="765305" y="5138137"/>
            <a:ext cx="3748870" cy="276999"/>
          </a:xfrm>
          <a:prstGeom prst="rect">
            <a:avLst/>
          </a:prstGeom>
        </p:spPr>
        <p:txBody>
          <a:bodyPr wrap="square">
            <a:spAutoFit/>
          </a:bodyPr>
          <a:lstStyle/>
          <a:p>
            <a:r>
              <a:rPr lang="en-US" sz="1200" dirty="0" smtClean="0">
                <a:solidFill>
                  <a:schemeClr val="bg1"/>
                </a:solidFill>
              </a:rPr>
              <a:t>Better sharing of information in the organization.</a:t>
            </a:r>
          </a:p>
        </p:txBody>
      </p:sp>
      <p:sp>
        <p:nvSpPr>
          <p:cNvPr id="48" name="Rectangle 47"/>
          <p:cNvSpPr/>
          <p:nvPr/>
        </p:nvSpPr>
        <p:spPr>
          <a:xfrm>
            <a:off x="771755" y="5625508"/>
            <a:ext cx="3748870" cy="276999"/>
          </a:xfrm>
          <a:prstGeom prst="rect">
            <a:avLst/>
          </a:prstGeom>
        </p:spPr>
        <p:txBody>
          <a:bodyPr wrap="square">
            <a:spAutoFit/>
          </a:bodyPr>
          <a:lstStyle/>
          <a:p>
            <a:r>
              <a:rPr lang="en-US" sz="1200" dirty="0" smtClean="0">
                <a:solidFill>
                  <a:schemeClr val="bg1"/>
                </a:solidFill>
              </a:rPr>
              <a:t>Better preservation of information.</a:t>
            </a:r>
          </a:p>
        </p:txBody>
      </p:sp>
      <p:sp>
        <p:nvSpPr>
          <p:cNvPr id="49" name="Rectangle 48"/>
          <p:cNvSpPr/>
          <p:nvPr/>
        </p:nvSpPr>
        <p:spPr>
          <a:xfrm>
            <a:off x="771755" y="6084008"/>
            <a:ext cx="3748870" cy="276999"/>
          </a:xfrm>
          <a:prstGeom prst="rect">
            <a:avLst/>
          </a:prstGeom>
        </p:spPr>
        <p:txBody>
          <a:bodyPr wrap="square">
            <a:spAutoFit/>
          </a:bodyPr>
          <a:lstStyle/>
          <a:p>
            <a:r>
              <a:rPr lang="en-US" sz="1200" dirty="0" smtClean="0">
                <a:solidFill>
                  <a:schemeClr val="bg1"/>
                </a:solidFill>
              </a:rPr>
              <a:t>Easily demonstrate compliance with standards.</a:t>
            </a:r>
          </a:p>
        </p:txBody>
      </p:sp>
      <p:sp>
        <p:nvSpPr>
          <p:cNvPr id="50" name="Oval 145410"/>
          <p:cNvSpPr/>
          <p:nvPr/>
        </p:nvSpPr>
        <p:spPr>
          <a:xfrm>
            <a:off x="247998" y="5558985"/>
            <a:ext cx="400594" cy="400594"/>
          </a:xfrm>
          <a:prstGeom prst="ellipse">
            <a:avLst/>
          </a:prstGeom>
          <a:solidFill>
            <a:schemeClr val="accent1"/>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7</a:t>
            </a:r>
            <a:endParaRPr lang="en-US" b="1" dirty="0"/>
          </a:p>
        </p:txBody>
      </p:sp>
      <p:sp>
        <p:nvSpPr>
          <p:cNvPr id="51" name="Oval 145410"/>
          <p:cNvSpPr/>
          <p:nvPr/>
        </p:nvSpPr>
        <p:spPr>
          <a:xfrm>
            <a:off x="247998" y="6041628"/>
            <a:ext cx="400594" cy="400594"/>
          </a:xfrm>
          <a:prstGeom prst="ellipse">
            <a:avLst/>
          </a:prstGeom>
          <a:solidFill>
            <a:schemeClr val="accent1"/>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8</a:t>
            </a:r>
            <a:endParaRPr lang="en-US" b="1" dirty="0"/>
          </a:p>
        </p:txBody>
      </p:sp>
      <p:sp>
        <p:nvSpPr>
          <p:cNvPr id="3" name="Rectangle 2"/>
          <p:cNvSpPr/>
          <p:nvPr/>
        </p:nvSpPr>
        <p:spPr>
          <a:xfrm>
            <a:off x="5098379" y="4144975"/>
            <a:ext cx="3852140" cy="1705916"/>
          </a:xfrm>
          <a:prstGeom prst="rect">
            <a:avLst/>
          </a:prstGeom>
        </p:spPr>
        <p:txBody>
          <a:bodyPr wrap="square">
            <a:spAutoFit/>
          </a:bodyPr>
          <a:lstStyle/>
          <a:p>
            <a:pPr>
              <a:lnSpc>
                <a:spcPct val="107000"/>
              </a:lnSpc>
              <a:spcAft>
                <a:spcPts val="800"/>
              </a:spcAft>
            </a:pPr>
            <a:r>
              <a:rPr lang="en-US" sz="1400" i="1" dirty="0" smtClean="0">
                <a:latin typeface="+mj-lt"/>
                <a:ea typeface="Calibri" panose="020F0502020204030204" pitchFamily="34" charset="0"/>
                <a:cs typeface="Times New Roman" panose="02020603050405020304" pitchFamily="18" charset="0"/>
              </a:rPr>
              <a:t>The next great leap likely won’t be technology, but rather through re-structuring of information. </a:t>
            </a:r>
            <a:r>
              <a:rPr lang="en-US" sz="1400" i="1" dirty="0" smtClean="0">
                <a:latin typeface="+mj-lt"/>
              </a:rPr>
              <a:t>Structuring and re-structuring information is really hard but t</a:t>
            </a:r>
            <a:r>
              <a:rPr lang="en-US" sz="1400" i="1" dirty="0" smtClean="0">
                <a:latin typeface="+mj-lt"/>
                <a:ea typeface="Calibri" panose="020F0502020204030204" pitchFamily="34" charset="0"/>
                <a:cs typeface="Times New Roman" panose="02020603050405020304" pitchFamily="18" charset="0"/>
              </a:rPr>
              <a:t>he </a:t>
            </a:r>
            <a:r>
              <a:rPr lang="en-US" sz="1400" b="1" i="1" dirty="0" smtClean="0">
                <a:solidFill>
                  <a:schemeClr val="accent2"/>
                </a:solidFill>
                <a:latin typeface="+mj-lt"/>
                <a:ea typeface="Calibri" panose="020F0502020204030204" pitchFamily="34" charset="0"/>
                <a:cs typeface="Times New Roman" panose="02020603050405020304" pitchFamily="18" charset="0"/>
              </a:rPr>
              <a:t>benefits</a:t>
            </a:r>
            <a:r>
              <a:rPr lang="en-US" sz="1400" i="1" dirty="0" smtClean="0">
                <a:solidFill>
                  <a:schemeClr val="accent2"/>
                </a:solidFill>
                <a:latin typeface="+mj-lt"/>
                <a:ea typeface="Calibri" panose="020F0502020204030204" pitchFamily="34" charset="0"/>
                <a:cs typeface="Times New Roman" panose="02020603050405020304" pitchFamily="18" charset="0"/>
              </a:rPr>
              <a:t> </a:t>
            </a:r>
            <a:r>
              <a:rPr lang="en-US" sz="1400" i="1" dirty="0" smtClean="0">
                <a:latin typeface="+mj-lt"/>
                <a:ea typeface="Calibri" panose="020F0502020204030204" pitchFamily="34" charset="0"/>
                <a:cs typeface="Times New Roman" panose="02020603050405020304" pitchFamily="18" charset="0"/>
              </a:rPr>
              <a:t>of structuring information are incredible. It’s not fractions of percents, it is actual </a:t>
            </a:r>
            <a:r>
              <a:rPr lang="en-US" sz="1400" b="1" i="1" dirty="0" smtClean="0">
                <a:solidFill>
                  <a:schemeClr val="accent2"/>
                </a:solidFill>
                <a:latin typeface="+mj-lt"/>
                <a:ea typeface="Calibri" panose="020F0502020204030204" pitchFamily="34" charset="0"/>
                <a:cs typeface="Times New Roman" panose="02020603050405020304" pitchFamily="18" charset="0"/>
              </a:rPr>
              <a:t>percents of improvements.</a:t>
            </a:r>
            <a:endParaRPr lang="en-US" sz="1400" i="1" dirty="0">
              <a:effectLst/>
              <a:latin typeface="+mj-lt"/>
              <a:ea typeface="Calibri" panose="020F0502020204030204" pitchFamily="34" charset="0"/>
              <a:cs typeface="Times New Roman" panose="02020603050405020304" pitchFamily="18" charset="0"/>
            </a:endParaRPr>
          </a:p>
        </p:txBody>
      </p:sp>
      <p:sp>
        <p:nvSpPr>
          <p:cNvPr id="4" name="Rectangle 3"/>
          <p:cNvSpPr/>
          <p:nvPr/>
        </p:nvSpPr>
        <p:spPr>
          <a:xfrm>
            <a:off x="6354747" y="5850891"/>
            <a:ext cx="2406428" cy="307777"/>
          </a:xfrm>
          <a:prstGeom prst="rect">
            <a:avLst/>
          </a:prstGeom>
        </p:spPr>
        <p:txBody>
          <a:bodyPr wrap="none">
            <a:spAutoFit/>
          </a:bodyPr>
          <a:lstStyle/>
          <a:p>
            <a:r>
              <a:rPr lang="en-US" sz="1400" dirty="0" smtClean="0"/>
              <a:t>– Nick Inglis, CEO, Optismo</a:t>
            </a:r>
            <a:endParaRPr lang="en-US" sz="1400" dirty="0"/>
          </a:p>
        </p:txBody>
      </p:sp>
      <p:pic>
        <p:nvPicPr>
          <p:cNvPr id="37" name="Picture 104"/>
          <p:cNvPicPr>
            <a:picLocks noChangeAspect="1"/>
          </p:cNvPicPr>
          <p:nvPr/>
        </p:nvPicPr>
        <p:blipFill rotWithShape="1">
          <a:blip r:embed="rId3"/>
          <a:srcRect l="34768" t="21801" r="35751" b="57796"/>
          <a:stretch/>
        </p:blipFill>
        <p:spPr>
          <a:xfrm>
            <a:off x="4765483" y="4035453"/>
            <a:ext cx="370732" cy="327480"/>
          </a:xfrm>
          <a:prstGeom prst="rect">
            <a:avLst/>
          </a:prstGeom>
        </p:spPr>
      </p:pic>
      <p:pic>
        <p:nvPicPr>
          <p:cNvPr id="38" name="Picture 105"/>
          <p:cNvPicPr>
            <a:picLocks noChangeAspect="1"/>
          </p:cNvPicPr>
          <p:nvPr/>
        </p:nvPicPr>
        <p:blipFill>
          <a:blip r:embed="rId4"/>
          <a:stretch>
            <a:fillRect/>
          </a:stretch>
        </p:blipFill>
        <p:spPr>
          <a:xfrm>
            <a:off x="8571832" y="5571383"/>
            <a:ext cx="378687" cy="279508"/>
          </a:xfrm>
          <a:prstGeom prst="rect">
            <a:avLst/>
          </a:prstGeom>
        </p:spPr>
      </p:pic>
      <p:sp>
        <p:nvSpPr>
          <p:cNvPr id="54" name="Rectangle 53"/>
          <p:cNvSpPr/>
          <p:nvPr/>
        </p:nvSpPr>
        <p:spPr>
          <a:xfrm>
            <a:off x="4854612" y="2916285"/>
            <a:ext cx="4120813" cy="1015663"/>
          </a:xfrm>
          <a:prstGeom prst="rect">
            <a:avLst/>
          </a:prstGeom>
        </p:spPr>
        <p:txBody>
          <a:bodyPr wrap="square">
            <a:spAutoFit/>
          </a:bodyPr>
          <a:lstStyle/>
          <a:p>
            <a:r>
              <a:rPr lang="en-US" sz="1200" dirty="0" smtClean="0">
                <a:solidFill>
                  <a:schemeClr val="accent1"/>
                </a:solidFill>
              </a:rPr>
              <a:t>Metadata is how you give your organization’s information </a:t>
            </a:r>
            <a:r>
              <a:rPr lang="en-US" sz="1200" b="1" dirty="0" smtClean="0">
                <a:solidFill>
                  <a:schemeClr val="accent1"/>
                </a:solidFill>
              </a:rPr>
              <a:t>context.</a:t>
            </a:r>
            <a:r>
              <a:rPr lang="en-US" sz="1200" dirty="0" smtClean="0">
                <a:solidFill>
                  <a:schemeClr val="accent1"/>
                </a:solidFill>
              </a:rPr>
              <a:t> Without context, not only will information be hard to find, but it will not be used to its full potential. Metadata is key to strategically enabling your information assets to support current operations and future developments.</a:t>
            </a:r>
            <a:endParaRPr lang="en-US" sz="1200" dirty="0">
              <a:solidFill>
                <a:schemeClr val="accent1"/>
              </a:solidFill>
            </a:endParaRPr>
          </a:p>
        </p:txBody>
      </p:sp>
      <p:grpSp>
        <p:nvGrpSpPr>
          <p:cNvPr id="27" name="Group 26"/>
          <p:cNvGrpSpPr/>
          <p:nvPr/>
        </p:nvGrpSpPr>
        <p:grpSpPr>
          <a:xfrm>
            <a:off x="0" y="6422955"/>
            <a:ext cx="9144000" cy="437555"/>
            <a:chOff x="0" y="6422955"/>
            <a:chExt cx="9144000" cy="437555"/>
          </a:xfrm>
        </p:grpSpPr>
        <p:pic>
          <p:nvPicPr>
            <p:cNvPr id="31" name="Picture 3">
              <a:hlinkClick r:id="rId5"/>
            </p:cNvPr>
            <p:cNvPicPr>
              <a:picLocks noChangeAspect="1" noChangeArrowheads="1"/>
            </p:cNvPicPr>
            <p:nvPr/>
          </p:nvPicPr>
          <p:blipFill>
            <a:blip r:embed="rId6" cstate="print"/>
            <a:srcRect/>
            <a:stretch>
              <a:fillRect/>
            </a:stretch>
          </p:blipFill>
          <p:spPr bwMode="auto">
            <a:xfrm>
              <a:off x="0" y="6422955"/>
              <a:ext cx="9144000" cy="437555"/>
            </a:xfrm>
            <a:prstGeom prst="rect">
              <a:avLst/>
            </a:prstGeom>
            <a:noFill/>
            <a:ln w="9525">
              <a:noFill/>
              <a:miter lim="800000"/>
              <a:headEnd/>
              <a:tailEnd/>
            </a:ln>
          </p:spPr>
        </p:pic>
        <p:pic>
          <p:nvPicPr>
            <p:cNvPr id="32" name="Picture 31" descr="itrg-logo.png"/>
            <p:cNvPicPr>
              <a:picLocks noChangeAspect="1"/>
            </p:cNvPicPr>
            <p:nvPr/>
          </p:nvPicPr>
          <p:blipFill>
            <a:blip r:embed="rId7"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19478371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Info-Tech Research Group Helps IT Professionals To:</a:t>
            </a:r>
            <a:endParaRPr lang="en-CA" dirty="0"/>
          </a:p>
        </p:txBody>
      </p:sp>
      <p:sp>
        <p:nvSpPr>
          <p:cNvPr id="5" name="Text Placeholder 1"/>
          <p:cNvSpPr txBox="1">
            <a:spLocks/>
          </p:cNvSpPr>
          <p:nvPr/>
        </p:nvSpPr>
        <p:spPr bwMode="auto">
          <a:xfrm>
            <a:off x="0" y="3789040"/>
            <a:ext cx="9144000" cy="6120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Aft>
                <a:spcPct val="0"/>
              </a:spcAft>
              <a:buClr>
                <a:srgbClr val="333333"/>
              </a:buClr>
              <a:buSzPct val="120000"/>
            </a:pPr>
            <a:r>
              <a:rPr lang="en-CA" b="1" dirty="0" smtClean="0">
                <a:solidFill>
                  <a:srgbClr val="333333"/>
                </a:solidFill>
              </a:rPr>
              <a:t>Sign up for free trial membership to get practical</a:t>
            </a:r>
          </a:p>
          <a:p>
            <a:pPr algn="ctr" eaLnBrk="0" fontAlgn="base" hangingPunct="0">
              <a:spcAft>
                <a:spcPct val="0"/>
              </a:spcAft>
              <a:buClr>
                <a:srgbClr val="333333"/>
              </a:buClr>
              <a:buSzPct val="120000"/>
            </a:pPr>
            <a:r>
              <a:rPr lang="en-CA" b="1" dirty="0" smtClean="0">
                <a:solidFill>
                  <a:srgbClr val="333333"/>
                </a:solidFill>
              </a:rPr>
              <a:t>solutions for your IT challenges</a:t>
            </a:r>
          </a:p>
        </p:txBody>
      </p:sp>
      <p:sp>
        <p:nvSpPr>
          <p:cNvPr id="6" name="Text Placeholder 3"/>
          <p:cNvSpPr txBox="1">
            <a:spLocks/>
          </p:cNvSpPr>
          <p:nvPr/>
        </p:nvSpPr>
        <p:spPr bwMode="auto">
          <a:xfrm>
            <a:off x="6672262" y="6097434"/>
            <a:ext cx="2246697" cy="3224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indent="-174625" algn="r" eaLnBrk="0" fontAlgn="base" hangingPunct="0">
              <a:lnSpc>
                <a:spcPts val="1350"/>
              </a:lnSpc>
              <a:spcBef>
                <a:spcPts val="500"/>
              </a:spcBef>
              <a:spcAft>
                <a:spcPct val="0"/>
              </a:spcAft>
              <a:buClr>
                <a:srgbClr val="333333"/>
              </a:buClr>
              <a:buSzPct val="120000"/>
              <a:buFont typeface="Arial" pitchFamily="34" charset="0"/>
              <a:buNone/>
              <a:defRPr/>
            </a:pPr>
            <a:r>
              <a:rPr lang="en-CA" sz="1400" b="1" dirty="0" smtClean="0">
                <a:solidFill>
                  <a:srgbClr val="333333"/>
                </a:solidFill>
                <a:hlinkClick r:id="rId2"/>
              </a:rPr>
              <a:t>www.infotech.com</a:t>
            </a:r>
            <a:endParaRPr lang="en-CA" sz="1400" dirty="0">
              <a:solidFill>
                <a:srgbClr val="333333"/>
              </a:solidFill>
            </a:endParaRPr>
          </a:p>
        </p:txBody>
      </p:sp>
      <p:pic>
        <p:nvPicPr>
          <p:cNvPr id="7" name="Picture 6" descr="green_button.png">
            <a:hlinkClick r:id="rId3"/>
          </p:cNvPr>
          <p:cNvPicPr>
            <a:picLocks noChangeAspect="1"/>
          </p:cNvPicPr>
          <p:nvPr/>
        </p:nvPicPr>
        <p:blipFill>
          <a:blip r:embed="rId4" cstate="print"/>
          <a:stretch>
            <a:fillRect/>
          </a:stretch>
        </p:blipFill>
        <p:spPr>
          <a:xfrm>
            <a:off x="2471738" y="4476933"/>
            <a:ext cx="4200525" cy="619125"/>
          </a:xfrm>
          <a:prstGeom prst="rect">
            <a:avLst/>
          </a:prstGeom>
        </p:spPr>
      </p:pic>
      <p:sp>
        <p:nvSpPr>
          <p:cNvPr id="8" name="Rectangle 7"/>
          <p:cNvSpPr/>
          <p:nvPr/>
        </p:nvSpPr>
        <p:spPr>
          <a:xfrm>
            <a:off x="257176" y="1628800"/>
            <a:ext cx="3018680" cy="2246769"/>
          </a:xfrm>
          <a:prstGeom prst="rect">
            <a:avLst/>
          </a:prstGeom>
        </p:spPr>
        <p:txBody>
          <a:bodyPr wrap="square">
            <a:spAutoFit/>
          </a:bodyPr>
          <a:lstStyle/>
          <a:p>
            <a:pPr marL="342900" indent="-342900" fontAlgn="base">
              <a:spcBef>
                <a:spcPct val="0"/>
              </a:spcBef>
              <a:spcAft>
                <a:spcPct val="0"/>
              </a:spcAft>
              <a:buFont typeface="Wingdings" pitchFamily="2" charset="2"/>
              <a:buChar char="ü"/>
            </a:pPr>
            <a:r>
              <a:rPr lang="en-CA" sz="1400" dirty="0" smtClean="0">
                <a:solidFill>
                  <a:srgbClr val="333333"/>
                </a:solidFill>
              </a:rPr>
              <a:t>Quickly get up to speed</a:t>
            </a:r>
            <a:br>
              <a:rPr lang="en-CA" sz="1400" dirty="0" smtClean="0">
                <a:solidFill>
                  <a:srgbClr val="333333"/>
                </a:solidFill>
              </a:rPr>
            </a:br>
            <a:r>
              <a:rPr lang="en-CA" sz="1400" dirty="0" smtClean="0">
                <a:solidFill>
                  <a:srgbClr val="333333"/>
                </a:solidFill>
              </a:rPr>
              <a:t>with new technologies</a:t>
            </a:r>
            <a:br>
              <a:rPr lang="en-CA" sz="1400" dirty="0" smtClean="0">
                <a:solidFill>
                  <a:srgbClr val="333333"/>
                </a:solidFill>
              </a:rPr>
            </a:br>
            <a:endParaRPr lang="en-CA" sz="1400" dirty="0" smtClean="0">
              <a:solidFill>
                <a:srgbClr val="333333"/>
              </a:solidFill>
            </a:endParaRPr>
          </a:p>
          <a:p>
            <a:pPr marL="342900" indent="-342900" fontAlgn="base">
              <a:spcBef>
                <a:spcPct val="0"/>
              </a:spcBef>
              <a:spcAft>
                <a:spcPct val="0"/>
              </a:spcAft>
              <a:buFont typeface="Wingdings" pitchFamily="2" charset="2"/>
              <a:buChar char="ü"/>
            </a:pPr>
            <a:r>
              <a:rPr lang="en-CA" sz="1400" dirty="0" smtClean="0">
                <a:solidFill>
                  <a:srgbClr val="333333"/>
                </a:solidFill>
              </a:rPr>
              <a:t>Make the right technology</a:t>
            </a:r>
            <a:br>
              <a:rPr lang="en-CA" sz="1400" dirty="0" smtClean="0">
                <a:solidFill>
                  <a:srgbClr val="333333"/>
                </a:solidFill>
              </a:rPr>
            </a:br>
            <a:r>
              <a:rPr lang="en-CA" sz="1400" dirty="0" smtClean="0">
                <a:solidFill>
                  <a:srgbClr val="333333"/>
                </a:solidFill>
              </a:rPr>
              <a:t>purchasing decisions – fast</a:t>
            </a:r>
            <a:br>
              <a:rPr lang="en-CA" sz="1400" dirty="0" smtClean="0">
                <a:solidFill>
                  <a:srgbClr val="333333"/>
                </a:solidFill>
              </a:rPr>
            </a:br>
            <a:endParaRPr lang="en-CA" sz="1400" dirty="0" smtClean="0">
              <a:solidFill>
                <a:srgbClr val="333333"/>
              </a:solidFill>
            </a:endParaRPr>
          </a:p>
          <a:p>
            <a:pPr marL="342900" indent="-342900" fontAlgn="base">
              <a:spcBef>
                <a:spcPct val="0"/>
              </a:spcBef>
              <a:spcAft>
                <a:spcPct val="0"/>
              </a:spcAft>
              <a:buFont typeface="Wingdings" pitchFamily="2" charset="2"/>
              <a:buChar char="ü"/>
            </a:pPr>
            <a:r>
              <a:rPr lang="en-CA" sz="1400" dirty="0" smtClean="0">
                <a:solidFill>
                  <a:srgbClr val="333333"/>
                </a:solidFill>
              </a:rPr>
              <a:t>Deliver critical IT</a:t>
            </a:r>
            <a:br>
              <a:rPr lang="en-CA" sz="1400" dirty="0" smtClean="0">
                <a:solidFill>
                  <a:srgbClr val="333333"/>
                </a:solidFill>
              </a:rPr>
            </a:br>
            <a:r>
              <a:rPr lang="en-CA" sz="1400" dirty="0" smtClean="0">
                <a:solidFill>
                  <a:srgbClr val="333333"/>
                </a:solidFill>
              </a:rPr>
              <a:t>projects, on time and</a:t>
            </a:r>
            <a:br>
              <a:rPr lang="en-CA" sz="1400" dirty="0" smtClean="0">
                <a:solidFill>
                  <a:srgbClr val="333333"/>
                </a:solidFill>
              </a:rPr>
            </a:br>
            <a:r>
              <a:rPr lang="en-CA" sz="1400" dirty="0" smtClean="0">
                <a:solidFill>
                  <a:srgbClr val="333333"/>
                </a:solidFill>
              </a:rPr>
              <a:t>within budget</a:t>
            </a:r>
          </a:p>
          <a:p>
            <a:pPr algn="ctr" fontAlgn="base">
              <a:spcBef>
                <a:spcPct val="0"/>
              </a:spcBef>
              <a:spcAft>
                <a:spcPct val="0"/>
              </a:spcAft>
            </a:pPr>
            <a:endParaRPr lang="en-CA" sz="1400" dirty="0">
              <a:solidFill>
                <a:srgbClr val="333333"/>
              </a:solidFill>
            </a:endParaRPr>
          </a:p>
        </p:txBody>
      </p:sp>
      <p:sp>
        <p:nvSpPr>
          <p:cNvPr id="9" name="Rectangle 8"/>
          <p:cNvSpPr/>
          <p:nvPr/>
        </p:nvSpPr>
        <p:spPr>
          <a:xfrm>
            <a:off x="3095836" y="1628800"/>
            <a:ext cx="3018680" cy="1600438"/>
          </a:xfrm>
          <a:prstGeom prst="rect">
            <a:avLst/>
          </a:prstGeom>
        </p:spPr>
        <p:txBody>
          <a:bodyPr wrap="square">
            <a:spAutoFit/>
          </a:bodyPr>
          <a:lstStyle/>
          <a:p>
            <a:pPr marL="342900" indent="-342900" fontAlgn="base">
              <a:spcBef>
                <a:spcPct val="0"/>
              </a:spcBef>
              <a:spcAft>
                <a:spcPct val="0"/>
              </a:spcAft>
              <a:buFont typeface="Wingdings" pitchFamily="2" charset="2"/>
              <a:buChar char="ü"/>
            </a:pPr>
            <a:r>
              <a:rPr lang="en-CA" sz="1400" dirty="0" smtClean="0">
                <a:solidFill>
                  <a:srgbClr val="333333"/>
                </a:solidFill>
              </a:rPr>
              <a:t>Manage business expectations</a:t>
            </a:r>
            <a:br>
              <a:rPr lang="en-CA" sz="1400" dirty="0" smtClean="0">
                <a:solidFill>
                  <a:srgbClr val="333333"/>
                </a:solidFill>
              </a:rPr>
            </a:br>
            <a:endParaRPr lang="en-CA" sz="1400" dirty="0" smtClean="0">
              <a:solidFill>
                <a:srgbClr val="333333"/>
              </a:solidFill>
            </a:endParaRPr>
          </a:p>
          <a:p>
            <a:pPr marL="342900" indent="-342900" fontAlgn="base">
              <a:spcBef>
                <a:spcPct val="0"/>
              </a:spcBef>
              <a:spcAft>
                <a:spcPct val="0"/>
              </a:spcAft>
              <a:buFont typeface="Wingdings" pitchFamily="2" charset="2"/>
              <a:buChar char="ü"/>
            </a:pPr>
            <a:r>
              <a:rPr lang="en-CA" sz="1400" dirty="0" smtClean="0">
                <a:solidFill>
                  <a:srgbClr val="333333"/>
                </a:solidFill>
              </a:rPr>
              <a:t>Justify IT spending and</a:t>
            </a:r>
            <a:br>
              <a:rPr lang="en-CA" sz="1400" dirty="0" smtClean="0">
                <a:solidFill>
                  <a:srgbClr val="333333"/>
                </a:solidFill>
              </a:rPr>
            </a:br>
            <a:r>
              <a:rPr lang="en-CA" sz="1400" dirty="0" smtClean="0">
                <a:solidFill>
                  <a:srgbClr val="333333"/>
                </a:solidFill>
              </a:rPr>
              <a:t>prove the value of IT</a:t>
            </a:r>
            <a:r>
              <a:rPr lang="en-CA" sz="1400" dirty="0">
                <a:solidFill>
                  <a:srgbClr val="333333"/>
                </a:solidFill>
              </a:rPr>
              <a:t/>
            </a:r>
            <a:br>
              <a:rPr lang="en-CA" sz="1400" dirty="0">
                <a:solidFill>
                  <a:srgbClr val="333333"/>
                </a:solidFill>
              </a:rPr>
            </a:br>
            <a:endParaRPr lang="en-CA" sz="1400" dirty="0" smtClean="0">
              <a:solidFill>
                <a:srgbClr val="333333"/>
              </a:solidFill>
            </a:endParaRPr>
          </a:p>
          <a:p>
            <a:pPr marL="342900" indent="-342900" fontAlgn="base">
              <a:spcBef>
                <a:spcPct val="0"/>
              </a:spcBef>
              <a:spcAft>
                <a:spcPct val="0"/>
              </a:spcAft>
              <a:buFont typeface="Wingdings" pitchFamily="2" charset="2"/>
              <a:buChar char="ü"/>
            </a:pPr>
            <a:r>
              <a:rPr lang="en-CA" sz="1400" dirty="0" smtClean="0">
                <a:solidFill>
                  <a:srgbClr val="333333"/>
                </a:solidFill>
              </a:rPr>
              <a:t>Train IT staff and effectively</a:t>
            </a:r>
            <a:br>
              <a:rPr lang="en-CA" sz="1400" dirty="0" smtClean="0">
                <a:solidFill>
                  <a:srgbClr val="333333"/>
                </a:solidFill>
              </a:rPr>
            </a:br>
            <a:r>
              <a:rPr lang="en-CA" sz="1400" dirty="0" smtClean="0">
                <a:solidFill>
                  <a:srgbClr val="333333"/>
                </a:solidFill>
              </a:rPr>
              <a:t>manage an IT department</a:t>
            </a:r>
          </a:p>
        </p:txBody>
      </p:sp>
      <p:sp>
        <p:nvSpPr>
          <p:cNvPr id="14" name="Text Placeholder 41"/>
          <p:cNvSpPr>
            <a:spLocks noGrp="1"/>
          </p:cNvSpPr>
          <p:nvPr>
            <p:ph type="body" sz="quarter" idx="4294967295"/>
          </p:nvPr>
        </p:nvSpPr>
        <p:spPr>
          <a:xfrm>
            <a:off x="2215390" y="5233017"/>
            <a:ext cx="4713221" cy="825760"/>
          </a:xfrm>
          <a:prstGeom prst="rect">
            <a:avLst/>
          </a:prstGeo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lgn="ctr">
              <a:defRPr/>
            </a:pPr>
            <a:r>
              <a:rPr lang="en-CA" dirty="0" smtClean="0"/>
              <a:t>“Info-Tech helps me to be proactive instead of reactive –</a:t>
            </a:r>
            <a:br>
              <a:rPr lang="en-CA" dirty="0" smtClean="0"/>
            </a:br>
            <a:r>
              <a:rPr lang="en-CA" dirty="0" smtClean="0"/>
              <a:t>a cardinal rule in a stable and leading edge IT environment.</a:t>
            </a:r>
          </a:p>
          <a:p>
            <a:pPr lvl="1" algn="ctr">
              <a:buNone/>
              <a:defRPr/>
            </a:pPr>
            <a:r>
              <a:rPr lang="en-CA" dirty="0" smtClean="0"/>
              <a:t>- ARCS Commercial Mortgage Co., LP</a:t>
            </a:r>
            <a:endParaRPr lang="en-US" dirty="0" smtClean="0"/>
          </a:p>
        </p:txBody>
      </p:sp>
      <p:pic>
        <p:nvPicPr>
          <p:cNvPr id="15" name="Picture 14" descr="report_thumbnail-itrg.png"/>
          <p:cNvPicPr>
            <a:picLocks noChangeAspect="1"/>
          </p:cNvPicPr>
          <p:nvPr/>
        </p:nvPicPr>
        <p:blipFill>
          <a:blip r:embed="rId5" cstate="print"/>
          <a:stretch>
            <a:fillRect/>
          </a:stretch>
        </p:blipFill>
        <p:spPr>
          <a:xfrm>
            <a:off x="6312731" y="1578285"/>
            <a:ext cx="2454020" cy="2138747"/>
          </a:xfrm>
          <a:prstGeom prst="rect">
            <a:avLst/>
          </a:prstGeom>
        </p:spPr>
      </p:pic>
      <p:sp>
        <p:nvSpPr>
          <p:cNvPr id="20" name="Text Placeholder 3"/>
          <p:cNvSpPr txBox="1">
            <a:spLocks/>
          </p:cNvSpPr>
          <p:nvPr/>
        </p:nvSpPr>
        <p:spPr bwMode="auto">
          <a:xfrm>
            <a:off x="287524" y="6097434"/>
            <a:ext cx="2762784" cy="325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indent="-174625" eaLnBrk="0" fontAlgn="base" hangingPunct="0">
              <a:lnSpc>
                <a:spcPts val="1350"/>
              </a:lnSpc>
              <a:spcBef>
                <a:spcPts val="500"/>
              </a:spcBef>
              <a:spcAft>
                <a:spcPct val="0"/>
              </a:spcAft>
              <a:buClr>
                <a:srgbClr val="333333"/>
              </a:buClr>
              <a:buSzPct val="120000"/>
              <a:buFont typeface="Arial" pitchFamily="34" charset="0"/>
              <a:buNone/>
              <a:defRPr/>
            </a:pPr>
            <a:r>
              <a:rPr lang="en-CA" sz="1200" b="1" dirty="0" smtClean="0">
                <a:solidFill>
                  <a:srgbClr val="333333"/>
                </a:solidFill>
              </a:rPr>
              <a:t>Toll Free: </a:t>
            </a:r>
            <a:r>
              <a:rPr lang="en-CA" sz="1200" dirty="0" smtClean="0">
                <a:solidFill>
                  <a:srgbClr val="333333"/>
                </a:solidFill>
              </a:rPr>
              <a:t>1-888-670-8889</a:t>
            </a:r>
            <a:endParaRPr lang="en-CA" sz="1200" dirty="0">
              <a:solidFill>
                <a:srgbClr val="333333"/>
              </a:solidFill>
            </a:endParaRPr>
          </a:p>
        </p:txBody>
      </p:sp>
      <p:grpSp>
        <p:nvGrpSpPr>
          <p:cNvPr id="17" name="Group 16"/>
          <p:cNvGrpSpPr/>
          <p:nvPr/>
        </p:nvGrpSpPr>
        <p:grpSpPr>
          <a:xfrm>
            <a:off x="0" y="6422955"/>
            <a:ext cx="9144000" cy="437555"/>
            <a:chOff x="0" y="6422955"/>
            <a:chExt cx="9144000" cy="437555"/>
          </a:xfrm>
        </p:grpSpPr>
        <p:pic>
          <p:nvPicPr>
            <p:cNvPr id="1027" name="Picture 3">
              <a:hlinkClick r:id="rId3"/>
            </p:cNvPr>
            <p:cNvPicPr>
              <a:picLocks noChangeAspect="1" noChangeArrowheads="1"/>
            </p:cNvPicPr>
            <p:nvPr/>
          </p:nvPicPr>
          <p:blipFill>
            <a:blip r:embed="rId6" cstate="print"/>
            <a:srcRect/>
            <a:stretch>
              <a:fillRect/>
            </a:stretch>
          </p:blipFill>
          <p:spPr bwMode="auto">
            <a:xfrm>
              <a:off x="0" y="6422955"/>
              <a:ext cx="9144000" cy="437555"/>
            </a:xfrm>
            <a:prstGeom prst="rect">
              <a:avLst/>
            </a:prstGeom>
            <a:noFill/>
            <a:ln w="9525">
              <a:noFill/>
              <a:miter lim="800000"/>
              <a:headEnd/>
              <a:tailEnd/>
            </a:ln>
          </p:spPr>
        </p:pic>
        <p:pic>
          <p:nvPicPr>
            <p:cNvPr id="16" name="Picture 15" descr="itrg-logo.png"/>
            <p:cNvPicPr>
              <a:picLocks noChangeAspect="1"/>
            </p:cNvPicPr>
            <p:nvPr/>
          </p:nvPicPr>
          <p:blipFill>
            <a:blip r:embed="rId7"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35734064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43F54"/>
        </a:solidFill>
        <a:effectLst/>
      </p:bgPr>
    </p:bg>
    <p:spTree>
      <p:nvGrpSpPr>
        <p:cNvPr id="1" name=""/>
        <p:cNvGrpSpPr/>
        <p:nvPr/>
      </p:nvGrpSpPr>
      <p:grpSpPr>
        <a:xfrm>
          <a:off x="0" y="0"/>
          <a:ext cx="0" cy="0"/>
          <a:chOff x="0" y="0"/>
          <a:chExt cx="0" cy="0"/>
        </a:xfrm>
      </p:grpSpPr>
      <p:sp>
        <p:nvSpPr>
          <p:cNvPr id="2" name="TextBox 1"/>
          <p:cNvSpPr txBox="1"/>
          <p:nvPr/>
        </p:nvSpPr>
        <p:spPr>
          <a:xfrm>
            <a:off x="1143920" y="1980274"/>
            <a:ext cx="7017506" cy="3603551"/>
          </a:xfrm>
          <a:prstGeom prst="rect">
            <a:avLst/>
          </a:prstGeom>
        </p:spPr>
        <p:txBody>
          <a:bodyPr wrap="square" rtlCol="0">
            <a:spAutoFit/>
          </a:bodyPr>
          <a:lstStyle/>
          <a:p>
            <a:pPr>
              <a:spcAft>
                <a:spcPts val="500"/>
              </a:spcAft>
            </a:pPr>
            <a:r>
              <a:rPr lang="en-US" sz="1600" i="1" dirty="0" smtClean="0">
                <a:solidFill>
                  <a:schemeClr val="bg1"/>
                </a:solidFill>
                <a:latin typeface="+mj-lt"/>
              </a:rPr>
              <a:t>Many organizations and people feel that metadata is no longer relevant with natural language search capabilities like Google. As you type, they predict and anticipate. The </a:t>
            </a:r>
            <a:r>
              <a:rPr lang="en-US" sz="1600" b="1" i="1" dirty="0" smtClean="0">
                <a:solidFill>
                  <a:schemeClr val="accent2"/>
                </a:solidFill>
                <a:latin typeface="+mj-lt"/>
              </a:rPr>
              <a:t>reality</a:t>
            </a:r>
            <a:r>
              <a:rPr lang="en-US" sz="1600" i="1" dirty="0" smtClean="0">
                <a:solidFill>
                  <a:schemeClr val="accent2"/>
                </a:solidFill>
                <a:latin typeface="+mj-lt"/>
              </a:rPr>
              <a:t> </a:t>
            </a:r>
            <a:r>
              <a:rPr lang="en-US" sz="1600" i="1" dirty="0" smtClean="0">
                <a:solidFill>
                  <a:schemeClr val="bg1"/>
                </a:solidFill>
                <a:latin typeface="+mj-lt"/>
              </a:rPr>
              <a:t>is that this capability is born on the backs of metadata, site design, and understanding the popularity and sentiment of topics at any given time. </a:t>
            </a:r>
          </a:p>
          <a:p>
            <a:pPr>
              <a:spcAft>
                <a:spcPts val="500"/>
              </a:spcAft>
            </a:pPr>
            <a:r>
              <a:rPr lang="en-US" sz="1600" i="1" dirty="0" smtClean="0">
                <a:solidFill>
                  <a:schemeClr val="bg1"/>
                </a:solidFill>
                <a:latin typeface="+mj-lt"/>
              </a:rPr>
              <a:t>Current culture, current trends, and current news all support natural language search. However, when we go inside an organization and look at how individuals search for information, we find that the same capabilities are often not present. Now the notion of metadata and the ability to search on key words for all forms of digital assets becomes imperative. There is no easy way to use natural language search for audio files, video files, and image files, and so it is the combination of metadata, site design, and providing the right digital assets to support activities just in time that enhances findability of these digital assets.</a:t>
            </a:r>
            <a:endParaRPr lang="en-US" sz="1600" b="1" i="1" dirty="0" smtClean="0">
              <a:solidFill>
                <a:schemeClr val="bg1"/>
              </a:solidFill>
              <a:latin typeface="+mj-lt"/>
            </a:endParaRPr>
          </a:p>
        </p:txBody>
      </p:sp>
      <p:sp>
        <p:nvSpPr>
          <p:cNvPr id="4" name="TextBox 3"/>
          <p:cNvSpPr txBox="1"/>
          <p:nvPr/>
        </p:nvSpPr>
        <p:spPr>
          <a:xfrm>
            <a:off x="545852" y="1533962"/>
            <a:ext cx="5944995" cy="338554"/>
          </a:xfrm>
          <a:prstGeom prst="rect">
            <a:avLst/>
          </a:prstGeom>
        </p:spPr>
        <p:txBody>
          <a:bodyPr wrap="square" rtlCol="0">
            <a:spAutoFit/>
          </a:bodyPr>
          <a:lstStyle/>
          <a:p>
            <a:r>
              <a:rPr lang="en-US" sz="1600" b="1" dirty="0" smtClean="0">
                <a:solidFill>
                  <a:schemeClr val="bg1"/>
                </a:solidFill>
              </a:rPr>
              <a:t>Can you find everything that you are looking for?</a:t>
            </a:r>
            <a:endParaRPr lang="en-US" sz="1600" b="1" dirty="0">
              <a:solidFill>
                <a:schemeClr val="bg1"/>
              </a:solidFill>
            </a:endParaRPr>
          </a:p>
        </p:txBody>
      </p:sp>
      <p:sp>
        <p:nvSpPr>
          <p:cNvPr id="5" name="Rectangle 4"/>
          <p:cNvSpPr/>
          <p:nvPr/>
        </p:nvSpPr>
        <p:spPr>
          <a:xfrm>
            <a:off x="1" y="356594"/>
            <a:ext cx="9144000" cy="109700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3400"/>
            <a:r>
              <a:rPr lang="en-US" sz="4000" b="1" dirty="0" smtClean="0">
                <a:solidFill>
                  <a:schemeClr val="bg1"/>
                </a:solidFill>
              </a:rPr>
              <a:t>ANALYST PERSPECTIVE </a:t>
            </a:r>
            <a:endParaRPr lang="en-US" sz="4000" b="1" dirty="0">
              <a:solidFill>
                <a:schemeClr val="bg1"/>
              </a:solidFill>
            </a:endParaRPr>
          </a:p>
        </p:txBody>
      </p:sp>
      <p:pic>
        <p:nvPicPr>
          <p:cNvPr id="8" name="Picture 104"/>
          <p:cNvPicPr>
            <a:picLocks noChangeAspect="1"/>
          </p:cNvPicPr>
          <p:nvPr/>
        </p:nvPicPr>
        <p:blipFill rotWithShape="1">
          <a:blip r:embed="rId3"/>
          <a:srcRect l="34768" t="21801" r="35751" b="57796"/>
          <a:stretch/>
        </p:blipFill>
        <p:spPr>
          <a:xfrm>
            <a:off x="471242" y="1872516"/>
            <a:ext cx="598068" cy="528294"/>
          </a:xfrm>
          <a:prstGeom prst="rect">
            <a:avLst/>
          </a:prstGeom>
          <a:noFill/>
          <a:ln>
            <a:noFill/>
          </a:ln>
        </p:spPr>
      </p:pic>
      <p:pic>
        <p:nvPicPr>
          <p:cNvPr id="9" name="Picture 105"/>
          <p:cNvPicPr>
            <a:picLocks noChangeAspect="1"/>
          </p:cNvPicPr>
          <p:nvPr/>
        </p:nvPicPr>
        <p:blipFill>
          <a:blip r:embed="rId4"/>
          <a:stretch>
            <a:fillRect/>
          </a:stretch>
        </p:blipFill>
        <p:spPr>
          <a:xfrm>
            <a:off x="7915419" y="5090611"/>
            <a:ext cx="619651" cy="457362"/>
          </a:xfrm>
          <a:prstGeom prst="rect">
            <a:avLst/>
          </a:prstGeom>
        </p:spPr>
      </p:pic>
      <p:sp>
        <p:nvSpPr>
          <p:cNvPr id="10" name="TextBox 9"/>
          <p:cNvSpPr txBox="1"/>
          <p:nvPr/>
        </p:nvSpPr>
        <p:spPr>
          <a:xfrm>
            <a:off x="3286799" y="5547973"/>
            <a:ext cx="4460917" cy="738664"/>
          </a:xfrm>
          <a:prstGeom prst="rect">
            <a:avLst/>
          </a:prstGeom>
        </p:spPr>
        <p:txBody>
          <a:bodyPr wrap="square" rtlCol="0">
            <a:spAutoFit/>
          </a:bodyPr>
          <a:lstStyle/>
          <a:p>
            <a:pPr algn="r"/>
            <a:r>
              <a:rPr lang="en-US" sz="1400" b="1" i="1" dirty="0" smtClean="0">
                <a:solidFill>
                  <a:schemeClr val="bg1"/>
                </a:solidFill>
              </a:rPr>
              <a:t>Steven Wilson, </a:t>
            </a:r>
          </a:p>
          <a:p>
            <a:pPr algn="r"/>
            <a:r>
              <a:rPr lang="en-US" sz="1400" i="1" dirty="0" smtClean="0">
                <a:solidFill>
                  <a:schemeClr val="bg1"/>
                </a:solidFill>
              </a:rPr>
              <a:t>Senior Director, Research &amp; Advisory Services</a:t>
            </a:r>
            <a:br>
              <a:rPr lang="en-US" sz="1400" i="1" dirty="0" smtClean="0">
                <a:solidFill>
                  <a:schemeClr val="bg1"/>
                </a:solidFill>
              </a:rPr>
            </a:br>
            <a:r>
              <a:rPr lang="en-US" sz="1400" i="1" dirty="0" smtClean="0">
                <a:solidFill>
                  <a:schemeClr val="bg1"/>
                </a:solidFill>
              </a:rPr>
              <a:t>Info-Tech Research Group</a:t>
            </a:r>
          </a:p>
        </p:txBody>
      </p:sp>
      <p:grpSp>
        <p:nvGrpSpPr>
          <p:cNvPr id="11" name="Group 10"/>
          <p:cNvGrpSpPr/>
          <p:nvPr/>
        </p:nvGrpSpPr>
        <p:grpSpPr>
          <a:xfrm>
            <a:off x="0" y="6422955"/>
            <a:ext cx="9144000" cy="437555"/>
            <a:chOff x="0" y="6422955"/>
            <a:chExt cx="9144000" cy="437555"/>
          </a:xfrm>
        </p:grpSpPr>
        <p:pic>
          <p:nvPicPr>
            <p:cNvPr id="12" name="Picture 3">
              <a:hlinkClick r:id="rId5"/>
            </p:cNvPr>
            <p:cNvPicPr>
              <a:picLocks noChangeAspect="1" noChangeArrowheads="1"/>
            </p:cNvPicPr>
            <p:nvPr/>
          </p:nvPicPr>
          <p:blipFill>
            <a:blip r:embed="rId6" cstate="print"/>
            <a:srcRect/>
            <a:stretch>
              <a:fillRect/>
            </a:stretch>
          </p:blipFill>
          <p:spPr bwMode="auto">
            <a:xfrm>
              <a:off x="0" y="6422955"/>
              <a:ext cx="9144000" cy="437555"/>
            </a:xfrm>
            <a:prstGeom prst="rect">
              <a:avLst/>
            </a:prstGeom>
            <a:noFill/>
            <a:ln w="9525">
              <a:noFill/>
              <a:miter lim="800000"/>
              <a:headEnd/>
              <a:tailEnd/>
            </a:ln>
          </p:spPr>
        </p:pic>
        <p:pic>
          <p:nvPicPr>
            <p:cNvPr id="13" name="Picture 12" descr="itrg-logo.png"/>
            <p:cNvPicPr>
              <a:picLocks noChangeAspect="1"/>
            </p:cNvPicPr>
            <p:nvPr/>
          </p:nvPicPr>
          <p:blipFill>
            <a:blip r:embed="rId7"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6314664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Our understanding of the problem</a:t>
            </a:r>
            <a:endParaRPr lang="en-US" dirty="0"/>
          </a:p>
        </p:txBody>
      </p:sp>
      <p:sp>
        <p:nvSpPr>
          <p:cNvPr id="13" name="Text Placeholder 12"/>
          <p:cNvSpPr>
            <a:spLocks noGrp="1"/>
          </p:cNvSpPr>
          <p:nvPr>
            <p:ph type="body" sz="quarter" idx="16"/>
          </p:nvPr>
        </p:nvSpPr>
        <p:spPr/>
        <p:txBody>
          <a:bodyPr/>
          <a:lstStyle/>
          <a:p>
            <a:r>
              <a:rPr lang="en-US" dirty="0" smtClean="0"/>
              <a:t>Digital Asset Managers and Administrators</a:t>
            </a:r>
          </a:p>
          <a:p>
            <a:r>
              <a:rPr lang="en-US" dirty="0" smtClean="0"/>
              <a:t>Marketing Managers</a:t>
            </a:r>
          </a:p>
          <a:p>
            <a:r>
              <a:rPr lang="en-US" dirty="0" smtClean="0"/>
              <a:t>Web or Site Designer (SEO)</a:t>
            </a:r>
          </a:p>
          <a:p>
            <a:r>
              <a:rPr lang="en-US" dirty="0" smtClean="0"/>
              <a:t>Content Creators</a:t>
            </a:r>
          </a:p>
          <a:p>
            <a:r>
              <a:rPr lang="en-US" dirty="0" smtClean="0"/>
              <a:t>IT Managers</a:t>
            </a:r>
            <a:endParaRPr lang="en-US" dirty="0"/>
          </a:p>
        </p:txBody>
      </p:sp>
      <p:sp>
        <p:nvSpPr>
          <p:cNvPr id="14" name="Text Placeholder 13"/>
          <p:cNvSpPr>
            <a:spLocks noGrp="1"/>
          </p:cNvSpPr>
          <p:nvPr>
            <p:ph type="body" sz="quarter" idx="26"/>
          </p:nvPr>
        </p:nvSpPr>
        <p:spPr>
          <a:xfrm>
            <a:off x="4835436" y="1607231"/>
            <a:ext cx="4041648" cy="2306743"/>
          </a:xfrm>
        </p:spPr>
        <p:txBody>
          <a:bodyPr/>
          <a:lstStyle/>
          <a:p>
            <a:pPr>
              <a:spcAft>
                <a:spcPts val="600"/>
              </a:spcAft>
            </a:pPr>
            <a:r>
              <a:rPr lang="en-US" dirty="0" smtClean="0"/>
              <a:t>Manage the organization’s digital assets effectively by ensuring that they are findable, accessible, and properly used.</a:t>
            </a:r>
          </a:p>
          <a:p>
            <a:pPr>
              <a:spcAft>
                <a:spcPts val="600"/>
              </a:spcAft>
            </a:pPr>
            <a:r>
              <a:rPr lang="en-US" dirty="0" smtClean="0"/>
              <a:t>Optimize your metadata program by understanding industry standards plus cultural and corporate vernacular.</a:t>
            </a:r>
          </a:p>
          <a:p>
            <a:pPr>
              <a:spcAft>
                <a:spcPts val="600"/>
              </a:spcAft>
            </a:pPr>
            <a:r>
              <a:rPr lang="en-US" dirty="0" smtClean="0"/>
              <a:t>Understand and sell the importance of rapid and accurate access to digital assets through metadata management.</a:t>
            </a:r>
            <a:endParaRPr lang="en-US" dirty="0"/>
          </a:p>
        </p:txBody>
      </p:sp>
      <p:sp>
        <p:nvSpPr>
          <p:cNvPr id="15" name="Text Placeholder 14"/>
          <p:cNvSpPr>
            <a:spLocks noGrp="1"/>
          </p:cNvSpPr>
          <p:nvPr>
            <p:ph type="body" sz="quarter" idx="27"/>
          </p:nvPr>
        </p:nvSpPr>
        <p:spPr/>
        <p:txBody>
          <a:bodyPr/>
          <a:lstStyle/>
          <a:p>
            <a:r>
              <a:rPr lang="en-US" dirty="0" smtClean="0"/>
              <a:t>Data/Information Stewards</a:t>
            </a:r>
          </a:p>
          <a:p>
            <a:r>
              <a:rPr lang="en-US" dirty="0" smtClean="0"/>
              <a:t>Data/Information Architects</a:t>
            </a:r>
          </a:p>
          <a:p>
            <a:r>
              <a:rPr lang="en-US" dirty="0" smtClean="0"/>
              <a:t>Data Modelers</a:t>
            </a:r>
          </a:p>
          <a:p>
            <a:r>
              <a:rPr lang="en-US" dirty="0" smtClean="0"/>
              <a:t>Database and Enterprise Content Administrators</a:t>
            </a:r>
          </a:p>
          <a:p>
            <a:r>
              <a:rPr lang="en-US" dirty="0" smtClean="0"/>
              <a:t>Other Data/Information Professionals</a:t>
            </a:r>
          </a:p>
        </p:txBody>
      </p:sp>
      <p:sp>
        <p:nvSpPr>
          <p:cNvPr id="16" name="Text Placeholder 15"/>
          <p:cNvSpPr>
            <a:spLocks noGrp="1"/>
          </p:cNvSpPr>
          <p:nvPr>
            <p:ph type="body" sz="quarter" idx="28"/>
          </p:nvPr>
        </p:nvSpPr>
        <p:spPr/>
        <p:txBody>
          <a:bodyPr/>
          <a:lstStyle/>
          <a:p>
            <a:r>
              <a:rPr lang="en-US" dirty="0" smtClean="0"/>
              <a:t>Understand the requirements of the digital asset management (DAM) system (DAMS) and its metadata from the perspective of the business.</a:t>
            </a:r>
          </a:p>
          <a:p>
            <a:endParaRPr lang="en-US" dirty="0"/>
          </a:p>
        </p:txBody>
      </p:sp>
      <p:grpSp>
        <p:nvGrpSpPr>
          <p:cNvPr id="7" name="Group 6"/>
          <p:cNvGrpSpPr/>
          <p:nvPr/>
        </p:nvGrpSpPr>
        <p:grpSpPr>
          <a:xfrm>
            <a:off x="0" y="6422955"/>
            <a:ext cx="9144000" cy="437555"/>
            <a:chOff x="0" y="6422955"/>
            <a:chExt cx="9144000" cy="437555"/>
          </a:xfrm>
        </p:grpSpPr>
        <p:pic>
          <p:nvPicPr>
            <p:cNvPr id="8" name="Picture 3">
              <a:hlinkClick r:id="rId3"/>
            </p:cNvPr>
            <p:cNvPicPr>
              <a:picLocks noChangeAspect="1" noChangeArrowheads="1"/>
            </p:cNvPicPr>
            <p:nvPr/>
          </p:nvPicPr>
          <p:blipFill>
            <a:blip r:embed="rId4" cstate="print"/>
            <a:srcRect/>
            <a:stretch>
              <a:fillRect/>
            </a:stretch>
          </p:blipFill>
          <p:spPr bwMode="auto">
            <a:xfrm>
              <a:off x="0" y="6422955"/>
              <a:ext cx="9144000" cy="437555"/>
            </a:xfrm>
            <a:prstGeom prst="rect">
              <a:avLst/>
            </a:prstGeom>
            <a:noFill/>
            <a:ln w="9525">
              <a:noFill/>
              <a:miter lim="800000"/>
              <a:headEnd/>
              <a:tailEnd/>
            </a:ln>
          </p:spPr>
        </p:pic>
        <p:pic>
          <p:nvPicPr>
            <p:cNvPr id="9" name="Picture 8" descr="itrg-logo.png"/>
            <p:cNvPicPr>
              <a:picLocks noChangeAspect="1"/>
            </p:cNvPicPr>
            <p:nvPr/>
          </p:nvPicPr>
          <p:blipFill>
            <a:blip r:embed="rId5"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26199002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summary</a:t>
            </a:r>
            <a:endParaRPr lang="en-US" dirty="0"/>
          </a:p>
        </p:txBody>
      </p:sp>
      <p:sp>
        <p:nvSpPr>
          <p:cNvPr id="3" name="Text Placeholder 2"/>
          <p:cNvSpPr>
            <a:spLocks noGrp="1"/>
          </p:cNvSpPr>
          <p:nvPr>
            <p:ph type="body" sz="quarter" idx="10"/>
          </p:nvPr>
        </p:nvSpPr>
        <p:spPr/>
        <p:txBody>
          <a:bodyPr/>
          <a:lstStyle/>
          <a:p>
            <a:pPr marL="0" indent="0">
              <a:buNone/>
            </a:pPr>
            <a:r>
              <a:rPr lang="en-US" dirty="0" smtClean="0"/>
              <a:t>With the ever-expanding volume of information in organizations today, it is becoming harder and harder to find the information that you need. While search tools are getting better, and often come with out-of-the-box information management technology, there is still a lack of ability to easily find digital assets such as images, audio, presentations, and videos. </a:t>
            </a:r>
            <a:endParaRPr lang="en-US" dirty="0"/>
          </a:p>
        </p:txBody>
      </p:sp>
      <p:sp>
        <p:nvSpPr>
          <p:cNvPr id="4" name="Text Placeholder 3"/>
          <p:cNvSpPr>
            <a:spLocks noGrp="1"/>
          </p:cNvSpPr>
          <p:nvPr>
            <p:ph type="body" sz="quarter" idx="11"/>
          </p:nvPr>
        </p:nvSpPr>
        <p:spPr>
          <a:xfrm>
            <a:off x="247847" y="2974004"/>
            <a:ext cx="5381427" cy="1187798"/>
          </a:xfrm>
        </p:spPr>
        <p:txBody>
          <a:bodyPr/>
          <a:lstStyle/>
          <a:p>
            <a:pPr marL="0" marR="0" indent="0">
              <a:spcBef>
                <a:spcPts val="0"/>
              </a:spcBef>
              <a:spcAft>
                <a:spcPts val="600"/>
              </a:spcAft>
              <a:buNone/>
            </a:pPr>
            <a:r>
              <a:rPr lang="en-US" dirty="0" smtClean="0"/>
              <a:t>Although it may seem simple, creating and managing metadata is often done in an ad hoc manner in most organizations, without clear goals or knowledge around the topic. This leads to organizations with metadata that are still unable to find the information they need. A lack of planning ahead, standardization, and the ability to adapt to changing needs and knowledge of the business leads to ineffective management of your digital information.</a:t>
            </a:r>
            <a:endParaRPr lang="en-US" dirty="0"/>
          </a:p>
        </p:txBody>
      </p:sp>
      <p:sp>
        <p:nvSpPr>
          <p:cNvPr id="5" name="Text Placeholder 4"/>
          <p:cNvSpPr>
            <a:spLocks noGrp="1"/>
          </p:cNvSpPr>
          <p:nvPr>
            <p:ph type="body" sz="quarter" idx="12"/>
          </p:nvPr>
        </p:nvSpPr>
        <p:spPr>
          <a:xfrm>
            <a:off x="255868" y="4512653"/>
            <a:ext cx="8623607" cy="2028190"/>
          </a:xfrm>
        </p:spPr>
        <p:txBody>
          <a:bodyPr/>
          <a:lstStyle/>
          <a:p>
            <a:r>
              <a:rPr lang="en-US" dirty="0" smtClean="0"/>
              <a:t>A structured metadata language that includes your cultural and corporate vernacular can help your organization find its digital assets quicker. Info-Tech’s methodology will make sure that the right people get the right information when they need it. </a:t>
            </a:r>
          </a:p>
          <a:p>
            <a:r>
              <a:rPr lang="en-US" dirty="0" smtClean="0"/>
              <a:t>In order to improve the speed at which your organization finds the right information, you need corporate-wide understanding of proper metadata management, site design principles, and your existing plus new technology options. You need to define a consistent and intuitive metadata taxonomy, and understand the current and future states of your business needs around information and other digital assets. Info-Tech’s tools will help the organization get to where it needs to go fast.</a:t>
            </a:r>
          </a:p>
          <a:p>
            <a:r>
              <a:rPr lang="en-US" dirty="0" smtClean="0"/>
              <a:t>Sustainability </a:t>
            </a:r>
            <a:r>
              <a:rPr lang="en-US" dirty="0" smtClean="0">
                <a:solidFill>
                  <a:srgbClr val="333333"/>
                </a:solidFill>
              </a:rPr>
              <a:t>is necessary for metadata management. Establish governance of metadata to build a program that will be quick and easy to adopt while ensuring a long-lasting ability to find the right digital assets quickly.</a:t>
            </a:r>
          </a:p>
          <a:p>
            <a:endParaRPr lang="en-US" dirty="0"/>
          </a:p>
        </p:txBody>
      </p:sp>
      <p:sp>
        <p:nvSpPr>
          <p:cNvPr id="6" name="Text Placeholder 5"/>
          <p:cNvSpPr>
            <a:spLocks noGrp="1"/>
          </p:cNvSpPr>
          <p:nvPr>
            <p:ph type="body" sz="quarter" idx="13"/>
          </p:nvPr>
        </p:nvSpPr>
        <p:spPr>
          <a:xfrm>
            <a:off x="5647836" y="1561443"/>
            <a:ext cx="3333263" cy="2523241"/>
          </a:xfrm>
        </p:spPr>
        <p:txBody>
          <a:bodyPr/>
          <a:lstStyle/>
          <a:p>
            <a:pPr marL="228600" indent="-228600">
              <a:spcBef>
                <a:spcPts val="0"/>
              </a:spcBef>
              <a:spcAft>
                <a:spcPts val="600"/>
              </a:spcAft>
              <a:buSzPct val="100000"/>
              <a:buFont typeface="+mj-lt"/>
              <a:buAutoNum type="arabicPeriod"/>
            </a:pPr>
            <a:r>
              <a:rPr lang="en-US" sz="1050" b="1" dirty="0" smtClean="0"/>
              <a:t>Metadata is an imperative part of the organization’s broader information management strategy. </a:t>
            </a:r>
            <a:r>
              <a:rPr lang="en-US" sz="1050" dirty="0" smtClean="0"/>
              <a:t>Some may believe that metadata is not needed anymore. Google search is not a magic act – it relies on information tagging that reflects cultural sentiment.</a:t>
            </a:r>
            <a:endParaRPr lang="en-US" sz="1100" b="1" dirty="0" smtClean="0"/>
          </a:p>
          <a:p>
            <a:pPr marL="228600" indent="-228600">
              <a:spcBef>
                <a:spcPts val="0"/>
              </a:spcBef>
              <a:spcAft>
                <a:spcPts val="600"/>
              </a:spcAft>
              <a:buSzPct val="100000"/>
              <a:buFont typeface="+mj-lt"/>
              <a:buAutoNum type="arabicPeriod"/>
            </a:pPr>
            <a:r>
              <a:rPr lang="en-US" sz="1050" b="1" dirty="0" smtClean="0"/>
              <a:t>Metadata should be pliable.</a:t>
            </a:r>
            <a:r>
              <a:rPr lang="en-US" sz="1050" dirty="0" smtClean="0"/>
              <a:t> It needs to grow with the changing cultural and corporate vernacular and knowledge, and adapt to changing needs.</a:t>
            </a:r>
            <a:endParaRPr lang="en-US" sz="1100" dirty="0" smtClean="0"/>
          </a:p>
          <a:p>
            <a:pPr marL="228600" indent="-228600">
              <a:spcBef>
                <a:spcPts val="0"/>
              </a:spcBef>
              <a:spcAft>
                <a:spcPts val="600"/>
              </a:spcAft>
              <a:buSzPct val="100000"/>
              <a:buFont typeface="+mj-lt"/>
              <a:buAutoNum type="arabicPeriod"/>
            </a:pPr>
            <a:r>
              <a:rPr lang="en-US" sz="1050" b="1" dirty="0" smtClean="0"/>
              <a:t>Build a map for your metadata before you dig for buried treasure. </a:t>
            </a:r>
            <a:r>
              <a:rPr lang="en-US" sz="1050" dirty="0" smtClean="0"/>
              <a:t>Implement metadata standards and processes for current digital assets before chasing after your treasure troves of existing artifacts.</a:t>
            </a:r>
            <a:endParaRPr lang="en-US" sz="1100" dirty="0"/>
          </a:p>
        </p:txBody>
      </p:sp>
      <p:grpSp>
        <p:nvGrpSpPr>
          <p:cNvPr id="7" name="Group 6"/>
          <p:cNvGrpSpPr/>
          <p:nvPr/>
        </p:nvGrpSpPr>
        <p:grpSpPr>
          <a:xfrm>
            <a:off x="0" y="6422955"/>
            <a:ext cx="9144000" cy="437555"/>
            <a:chOff x="0" y="6422955"/>
            <a:chExt cx="9144000" cy="437555"/>
          </a:xfrm>
        </p:grpSpPr>
        <p:pic>
          <p:nvPicPr>
            <p:cNvPr id="8" name="Picture 3">
              <a:hlinkClick r:id="rId3"/>
            </p:cNvPr>
            <p:cNvPicPr>
              <a:picLocks noChangeAspect="1" noChangeArrowheads="1"/>
            </p:cNvPicPr>
            <p:nvPr/>
          </p:nvPicPr>
          <p:blipFill>
            <a:blip r:embed="rId4" cstate="print"/>
            <a:srcRect/>
            <a:stretch>
              <a:fillRect/>
            </a:stretch>
          </p:blipFill>
          <p:spPr bwMode="auto">
            <a:xfrm>
              <a:off x="0" y="6422955"/>
              <a:ext cx="9144000" cy="437555"/>
            </a:xfrm>
            <a:prstGeom prst="rect">
              <a:avLst/>
            </a:prstGeom>
            <a:noFill/>
            <a:ln w="9525">
              <a:noFill/>
              <a:miter lim="800000"/>
              <a:headEnd/>
              <a:tailEnd/>
            </a:ln>
          </p:spPr>
        </p:pic>
        <p:pic>
          <p:nvPicPr>
            <p:cNvPr id="9" name="Picture 8" descr="itrg-logo.png"/>
            <p:cNvPicPr>
              <a:picLocks noChangeAspect="1"/>
            </p:cNvPicPr>
            <p:nvPr/>
          </p:nvPicPr>
          <p:blipFill>
            <a:blip r:embed="rId5"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619885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bwMode="auto">
          <a:xfrm>
            <a:off x="3485656" y="1555000"/>
            <a:ext cx="3314494" cy="4971741"/>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a:xfrm>
            <a:off x="-2372" y="1122973"/>
            <a:ext cx="9146372" cy="5403768"/>
          </a:xfrm>
          <a:prstGeom prst="rect">
            <a:avLst/>
          </a:prstGeom>
          <a:solidFill>
            <a:schemeClr val="accent3">
              <a:alpha val="50000"/>
            </a:scheme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0" name="Rectangle 29"/>
          <p:cNvSpPr/>
          <p:nvPr/>
        </p:nvSpPr>
        <p:spPr>
          <a:xfrm>
            <a:off x="247998" y="2069410"/>
            <a:ext cx="4242368" cy="1754953"/>
          </a:xfrm>
          <a:prstGeom prst="rect">
            <a:avLst/>
          </a:prstGeom>
          <a:solidFill>
            <a:schemeClr val="bg1">
              <a:lumMod val="95000"/>
              <a:alpha val="67000"/>
            </a:scheme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4000"/>
            <a:endParaRPr lang="en-US" sz="1600" dirty="0">
              <a:solidFill>
                <a:schemeClr val="accent1"/>
              </a:solidFill>
            </a:endParaRPr>
          </a:p>
        </p:txBody>
      </p:sp>
      <p:sp>
        <p:nvSpPr>
          <p:cNvPr id="33" name="Shape 32"/>
          <p:cNvSpPr/>
          <p:nvPr/>
        </p:nvSpPr>
        <p:spPr>
          <a:xfrm rot="5584721" flipH="1">
            <a:off x="2675860" y="2874421"/>
            <a:ext cx="3502175" cy="3880433"/>
          </a:xfrm>
          <a:prstGeom prst="swooshArrow">
            <a:avLst>
              <a:gd name="adj1" fmla="val 25000"/>
              <a:gd name="adj2" fmla="val 30420"/>
            </a:avLst>
          </a:prstGeom>
          <a:solidFill>
            <a:schemeClr val="accent2"/>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0" name="Oval 2"/>
          <p:cNvSpPr/>
          <p:nvPr/>
        </p:nvSpPr>
        <p:spPr>
          <a:xfrm>
            <a:off x="398510" y="4938422"/>
            <a:ext cx="928269" cy="928269"/>
          </a:xfrm>
          <a:prstGeom prst="ellipse">
            <a:avLst/>
          </a:prstGeom>
          <a:solidFill>
            <a:schemeClr val="accent1"/>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80%</a:t>
            </a:r>
            <a:endParaRPr lang="en-US" sz="1600" b="1" dirty="0"/>
          </a:p>
        </p:txBody>
      </p:sp>
      <p:sp>
        <p:nvSpPr>
          <p:cNvPr id="11" name="Rectangle 10"/>
          <p:cNvSpPr/>
          <p:nvPr/>
        </p:nvSpPr>
        <p:spPr>
          <a:xfrm>
            <a:off x="5960777" y="5402556"/>
            <a:ext cx="3059257" cy="900188"/>
          </a:xfrm>
          <a:prstGeom prst="rect">
            <a:avLst/>
          </a:prstGeom>
          <a:solidFill>
            <a:schemeClr val="bg1">
              <a:alpha val="67000"/>
            </a:schemeClr>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en-US" sz="1200" dirty="0" smtClean="0">
                <a:solidFill>
                  <a:schemeClr val="accent1"/>
                </a:solidFill>
              </a:rPr>
              <a:t>The median Fortune 1000 company increased its revenue by</a:t>
            </a:r>
            <a:r>
              <a:rPr lang="en-US" sz="1200" b="1" dirty="0" smtClean="0">
                <a:solidFill>
                  <a:schemeClr val="accent1"/>
                </a:solidFill>
              </a:rPr>
              <a:t> </a:t>
            </a:r>
            <a:r>
              <a:rPr lang="en-US" sz="1200" b="1" dirty="0" smtClean="0">
                <a:solidFill>
                  <a:schemeClr val="accent2"/>
                </a:solidFill>
              </a:rPr>
              <a:t>$2 billion </a:t>
            </a:r>
            <a:r>
              <a:rPr lang="en-US" sz="1200" dirty="0" smtClean="0">
                <a:solidFill>
                  <a:schemeClr val="accent1"/>
                </a:solidFill>
              </a:rPr>
              <a:t>if </a:t>
            </a:r>
            <a:r>
              <a:rPr lang="en-US" sz="1200" b="1" dirty="0" smtClean="0">
                <a:solidFill>
                  <a:schemeClr val="accent2"/>
                </a:solidFill>
              </a:rPr>
              <a:t>information usability </a:t>
            </a:r>
            <a:r>
              <a:rPr lang="en-US" sz="1200" dirty="0" smtClean="0">
                <a:solidFill>
                  <a:schemeClr val="accent1"/>
                </a:solidFill>
              </a:rPr>
              <a:t>increased by </a:t>
            </a:r>
            <a:r>
              <a:rPr lang="en-US" sz="1200" b="1" dirty="0" smtClean="0">
                <a:solidFill>
                  <a:schemeClr val="accent2"/>
                </a:solidFill>
              </a:rPr>
              <a:t>just 10%</a:t>
            </a:r>
            <a:r>
              <a:rPr lang="en-US" sz="1200" b="1" dirty="0" smtClean="0">
                <a:solidFill>
                  <a:schemeClr val="accent1"/>
                </a:solidFill>
              </a:rPr>
              <a:t> </a:t>
            </a:r>
            <a:r>
              <a:rPr lang="en-US" sz="1200" dirty="0" smtClean="0">
                <a:solidFill>
                  <a:schemeClr val="accent1"/>
                </a:solidFill>
              </a:rPr>
              <a:t>(Barua, 2010).</a:t>
            </a:r>
            <a:endParaRPr lang="en-US" sz="1200" dirty="0">
              <a:solidFill>
                <a:schemeClr val="accent1"/>
              </a:solidFill>
            </a:endParaRPr>
          </a:p>
        </p:txBody>
      </p:sp>
      <p:sp>
        <p:nvSpPr>
          <p:cNvPr id="2" name="Title 1"/>
          <p:cNvSpPr>
            <a:spLocks noGrp="1"/>
          </p:cNvSpPr>
          <p:nvPr>
            <p:ph type="title"/>
          </p:nvPr>
        </p:nvSpPr>
        <p:spPr/>
        <p:txBody>
          <a:bodyPr/>
          <a:lstStyle/>
          <a:p>
            <a:r>
              <a:rPr lang="en-US" dirty="0" smtClean="0"/>
              <a:t>Digital information volume and use is </a:t>
            </a:r>
            <a:r>
              <a:rPr lang="en-US" b="1" dirty="0" smtClean="0">
                <a:solidFill>
                  <a:schemeClr val="accent2"/>
                </a:solidFill>
              </a:rPr>
              <a:t>growing</a:t>
            </a:r>
            <a:r>
              <a:rPr lang="en-US" dirty="0" smtClean="0"/>
              <a:t> – and it pays off</a:t>
            </a:r>
            <a:endParaRPr lang="en-US" dirty="0"/>
          </a:p>
        </p:txBody>
      </p:sp>
      <p:sp>
        <p:nvSpPr>
          <p:cNvPr id="24" name="Oval 2"/>
          <p:cNvSpPr/>
          <p:nvPr/>
        </p:nvSpPr>
        <p:spPr>
          <a:xfrm>
            <a:off x="5904251" y="2251068"/>
            <a:ext cx="928269" cy="928269"/>
          </a:xfrm>
          <a:prstGeom prst="ellipse">
            <a:avLst/>
          </a:prstGeom>
          <a:solidFill>
            <a:schemeClr val="accent1"/>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23%</a:t>
            </a:r>
            <a:endParaRPr lang="en-US" sz="1600" b="1" dirty="0"/>
          </a:p>
        </p:txBody>
      </p:sp>
      <p:sp>
        <p:nvSpPr>
          <p:cNvPr id="29" name="Rectangle 28"/>
          <p:cNvSpPr/>
          <p:nvPr/>
        </p:nvSpPr>
        <p:spPr>
          <a:xfrm>
            <a:off x="0" y="1122973"/>
            <a:ext cx="9144000" cy="729453"/>
          </a:xfrm>
          <a:prstGeom prst="rect">
            <a:avLst/>
          </a:prstGeom>
          <a:solidFill>
            <a:schemeClr val="bg1">
              <a:lumMod val="95000"/>
            </a:scheme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4000"/>
            <a:r>
              <a:rPr lang="en-US" sz="1600" dirty="0" smtClean="0">
                <a:solidFill>
                  <a:schemeClr val="accent1"/>
                </a:solidFill>
              </a:rPr>
              <a:t>To keep up with increasing demands of business, increase profitability, and decrease costs, organizations are processing more information than ever before.</a:t>
            </a:r>
            <a:endParaRPr lang="en-US" sz="1600" dirty="0">
              <a:solidFill>
                <a:schemeClr val="accent1"/>
              </a:solidFill>
            </a:endParaRPr>
          </a:p>
        </p:txBody>
      </p:sp>
      <p:sp>
        <p:nvSpPr>
          <p:cNvPr id="32" name="Rectangle 31"/>
          <p:cNvSpPr/>
          <p:nvPr/>
        </p:nvSpPr>
        <p:spPr>
          <a:xfrm>
            <a:off x="5904250" y="5013776"/>
            <a:ext cx="3115783" cy="248119"/>
          </a:xfrm>
          <a:prstGeom prst="rect">
            <a:avLst/>
          </a:prstGeom>
          <a:solidFill>
            <a:schemeClr val="bg1">
              <a:lumMod val="95000"/>
              <a:alpha val="67000"/>
            </a:scheme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4000"/>
            <a:r>
              <a:rPr lang="en-US" sz="1200" dirty="0" smtClean="0">
                <a:solidFill>
                  <a:schemeClr val="accent1"/>
                </a:solidFill>
              </a:rPr>
              <a:t>But the hard work pays off…</a:t>
            </a:r>
            <a:endParaRPr lang="en-US" sz="1200" dirty="0">
              <a:solidFill>
                <a:schemeClr val="accent1"/>
              </a:solidFill>
            </a:endParaRPr>
          </a:p>
        </p:txBody>
      </p:sp>
      <p:sp>
        <p:nvSpPr>
          <p:cNvPr id="4" name="Oval 30"/>
          <p:cNvSpPr/>
          <p:nvPr/>
        </p:nvSpPr>
        <p:spPr>
          <a:xfrm>
            <a:off x="5354086" y="5339722"/>
            <a:ext cx="1014300" cy="1014300"/>
          </a:xfrm>
          <a:prstGeom prst="ellipse">
            <a:avLst/>
          </a:prstGeom>
          <a:solidFill>
            <a:schemeClr val="accent2"/>
          </a:solidFill>
          <a:ln w="38100" cap="flat" cmpd="sng" algn="ctr">
            <a:noFill/>
            <a:prstDash val="solid"/>
          </a:ln>
          <a:effectLst>
            <a:outerShdw dist="12700" dir="2700000" algn="tl" rotWithShape="0">
              <a:prstClr val="black">
                <a:alpha val="14000"/>
              </a:prstClr>
            </a:outerShdw>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rgbClr val="FFFFFF"/>
                </a:solidFill>
                <a:effectLst/>
                <a:uLnTx/>
                <a:uFillTx/>
                <a:ea typeface="Roboto" panose="02000000000000000000" pitchFamily="2" charset="0"/>
                <a:cs typeface="+mn-cs"/>
              </a:rPr>
              <a:t>$2B</a:t>
            </a:r>
          </a:p>
        </p:txBody>
      </p:sp>
      <p:sp>
        <p:nvSpPr>
          <p:cNvPr id="3" name="Rectangle 2"/>
          <p:cNvSpPr/>
          <p:nvPr/>
        </p:nvSpPr>
        <p:spPr>
          <a:xfrm>
            <a:off x="593818" y="2099096"/>
            <a:ext cx="3352967" cy="1244893"/>
          </a:xfrm>
          <a:prstGeom prst="rect">
            <a:avLst/>
          </a:prstGeom>
        </p:spPr>
        <p:txBody>
          <a:bodyPr wrap="square">
            <a:spAutoFit/>
          </a:bodyPr>
          <a:lstStyle/>
          <a:p>
            <a:pPr marR="0" lvl="0">
              <a:lnSpc>
                <a:spcPct val="107000"/>
              </a:lnSpc>
              <a:spcBef>
                <a:spcPts val="0"/>
              </a:spcBef>
              <a:spcAft>
                <a:spcPts val="0"/>
              </a:spcAft>
            </a:pPr>
            <a:r>
              <a:rPr lang="en-US" sz="1400" i="1" dirty="0" smtClean="0">
                <a:latin typeface="+mj-lt"/>
                <a:ea typeface="Calibri" panose="020F0502020204030204" pitchFamily="34" charset="0"/>
                <a:cs typeface="Times New Roman" panose="02020603050405020304" pitchFamily="18" charset="0"/>
              </a:rPr>
              <a:t>One thing that is not going away is how fast information is growing. It is growing in </a:t>
            </a:r>
            <a:r>
              <a:rPr lang="en-US" sz="1400" b="1" i="1" dirty="0" smtClean="0">
                <a:solidFill>
                  <a:schemeClr val="accent2"/>
                </a:solidFill>
                <a:latin typeface="+mj-lt"/>
                <a:ea typeface="Calibri" panose="020F0502020204030204" pitchFamily="34" charset="0"/>
                <a:cs typeface="Times New Roman" panose="02020603050405020304" pitchFamily="18" charset="0"/>
              </a:rPr>
              <a:t>size</a:t>
            </a:r>
            <a:r>
              <a:rPr lang="en-US" sz="1400" i="1" dirty="0" smtClean="0">
                <a:latin typeface="+mj-lt"/>
                <a:ea typeface="Calibri" panose="020F0502020204030204" pitchFamily="34" charset="0"/>
                <a:cs typeface="Times New Roman" panose="02020603050405020304" pitchFamily="18" charset="0"/>
              </a:rPr>
              <a:t> and </a:t>
            </a:r>
            <a:r>
              <a:rPr lang="en-US" sz="1400" b="1" i="1" dirty="0" smtClean="0">
                <a:solidFill>
                  <a:schemeClr val="accent2"/>
                </a:solidFill>
                <a:latin typeface="+mj-lt"/>
                <a:ea typeface="Calibri" panose="020F0502020204030204" pitchFamily="34" charset="0"/>
                <a:cs typeface="Times New Roman" panose="02020603050405020304" pitchFamily="18" charset="0"/>
              </a:rPr>
              <a:t>complexity,</a:t>
            </a:r>
            <a:r>
              <a:rPr lang="en-US" sz="1400" i="1" dirty="0" smtClean="0">
                <a:latin typeface="+mj-lt"/>
                <a:ea typeface="Calibri" panose="020F0502020204030204" pitchFamily="34" charset="0"/>
                <a:cs typeface="Times New Roman" panose="02020603050405020304" pitchFamily="18" charset="0"/>
              </a:rPr>
              <a:t> and people who have skills in this area are going to be needed for quite a while. </a:t>
            </a:r>
            <a:endParaRPr lang="en-US" sz="1400" i="1" dirty="0">
              <a:latin typeface="+mj-lt"/>
              <a:ea typeface="Calibri" panose="020F0502020204030204" pitchFamily="34" charset="0"/>
              <a:cs typeface="Times New Roman" panose="02020603050405020304" pitchFamily="18" charset="0"/>
            </a:endParaRPr>
          </a:p>
        </p:txBody>
      </p:sp>
      <p:sp>
        <p:nvSpPr>
          <p:cNvPr id="6" name="Rectangle 5"/>
          <p:cNvSpPr/>
          <p:nvPr/>
        </p:nvSpPr>
        <p:spPr>
          <a:xfrm>
            <a:off x="1117600" y="3362699"/>
            <a:ext cx="3372766" cy="461665"/>
          </a:xfrm>
          <a:prstGeom prst="rect">
            <a:avLst/>
          </a:prstGeom>
        </p:spPr>
        <p:txBody>
          <a:bodyPr wrap="square">
            <a:spAutoFit/>
          </a:bodyPr>
          <a:lstStyle/>
          <a:p>
            <a:pPr algn="r"/>
            <a:r>
              <a:rPr lang="en-US" sz="1200" dirty="0" smtClean="0"/>
              <a:t>– Corey Chimko, Digital Resources Coordinator, Cornell University</a:t>
            </a:r>
            <a:endParaRPr lang="en-US" sz="1200" dirty="0"/>
          </a:p>
        </p:txBody>
      </p:sp>
      <p:pic>
        <p:nvPicPr>
          <p:cNvPr id="21" name="Picture 104"/>
          <p:cNvPicPr>
            <a:picLocks noChangeAspect="1"/>
          </p:cNvPicPr>
          <p:nvPr/>
        </p:nvPicPr>
        <p:blipFill rotWithShape="1">
          <a:blip r:embed="rId4"/>
          <a:srcRect l="34768" t="21801" r="35751" b="57796"/>
          <a:stretch/>
        </p:blipFill>
        <p:spPr>
          <a:xfrm>
            <a:off x="273210" y="2069411"/>
            <a:ext cx="328911" cy="290538"/>
          </a:xfrm>
          <a:prstGeom prst="rect">
            <a:avLst/>
          </a:prstGeom>
        </p:spPr>
      </p:pic>
      <p:pic>
        <p:nvPicPr>
          <p:cNvPr id="22" name="Picture 105"/>
          <p:cNvPicPr>
            <a:picLocks noChangeAspect="1"/>
          </p:cNvPicPr>
          <p:nvPr/>
        </p:nvPicPr>
        <p:blipFill>
          <a:blip r:embed="rId5"/>
          <a:stretch>
            <a:fillRect/>
          </a:stretch>
        </p:blipFill>
        <p:spPr>
          <a:xfrm>
            <a:off x="3661310" y="3055006"/>
            <a:ext cx="340781" cy="251529"/>
          </a:xfrm>
          <a:prstGeom prst="rect">
            <a:avLst/>
          </a:prstGeom>
        </p:spPr>
      </p:pic>
      <p:sp>
        <p:nvSpPr>
          <p:cNvPr id="25" name="Rectangle 24"/>
          <p:cNvSpPr/>
          <p:nvPr/>
        </p:nvSpPr>
        <p:spPr>
          <a:xfrm>
            <a:off x="6838623" y="2595994"/>
            <a:ext cx="2181410" cy="1138773"/>
          </a:xfrm>
          <a:prstGeom prst="rect">
            <a:avLst/>
          </a:prstGeom>
        </p:spPr>
        <p:txBody>
          <a:bodyPr wrap="square">
            <a:spAutoFit/>
          </a:bodyPr>
          <a:lstStyle/>
          <a:p>
            <a:r>
              <a:rPr lang="en-US" sz="1400" dirty="0">
                <a:solidFill>
                  <a:schemeClr val="accent1"/>
                </a:solidFill>
              </a:rPr>
              <a:t>Globally stored information increases </a:t>
            </a:r>
            <a:r>
              <a:rPr lang="en-US" sz="1400" b="1" dirty="0">
                <a:solidFill>
                  <a:schemeClr val="accent1"/>
                </a:solidFill>
              </a:rPr>
              <a:t>23% per </a:t>
            </a:r>
            <a:r>
              <a:rPr lang="en-US" sz="1400" b="1" dirty="0" smtClean="0">
                <a:solidFill>
                  <a:schemeClr val="accent1"/>
                </a:solidFill>
              </a:rPr>
              <a:t>year,</a:t>
            </a:r>
            <a:r>
              <a:rPr lang="en-US" sz="1400" dirty="0" smtClean="0">
                <a:solidFill>
                  <a:schemeClr val="accent1"/>
                </a:solidFill>
              </a:rPr>
              <a:t> </a:t>
            </a:r>
            <a:r>
              <a:rPr lang="en-US" sz="1400" dirty="0">
                <a:solidFill>
                  <a:schemeClr val="accent1"/>
                </a:solidFill>
              </a:rPr>
              <a:t>and </a:t>
            </a:r>
            <a:r>
              <a:rPr lang="en-US" sz="1400" b="1" dirty="0">
                <a:solidFill>
                  <a:schemeClr val="accent1"/>
                </a:solidFill>
              </a:rPr>
              <a:t>94% of this content is digital</a:t>
            </a:r>
            <a:r>
              <a:rPr lang="en-US" sz="1400" dirty="0">
                <a:solidFill>
                  <a:schemeClr val="accent1"/>
                </a:solidFill>
              </a:rPr>
              <a:t> </a:t>
            </a:r>
            <a:r>
              <a:rPr lang="en-US" sz="1200" dirty="0">
                <a:solidFill>
                  <a:schemeClr val="accent1"/>
                </a:solidFill>
              </a:rPr>
              <a:t>(Hilbert </a:t>
            </a:r>
            <a:r>
              <a:rPr lang="en-US" sz="1200" i="1" dirty="0">
                <a:solidFill>
                  <a:schemeClr val="accent1"/>
                </a:solidFill>
              </a:rPr>
              <a:t>et al</a:t>
            </a:r>
            <a:r>
              <a:rPr lang="en-US" sz="1200" dirty="0">
                <a:solidFill>
                  <a:schemeClr val="accent1"/>
                </a:solidFill>
              </a:rPr>
              <a:t>., 2011).</a:t>
            </a:r>
            <a:endParaRPr lang="en-US" sz="2400" dirty="0">
              <a:solidFill>
                <a:schemeClr val="accent1"/>
              </a:solidFill>
            </a:endParaRPr>
          </a:p>
        </p:txBody>
      </p:sp>
      <p:sp>
        <p:nvSpPr>
          <p:cNvPr id="27" name="Rectangle 26"/>
          <p:cNvSpPr/>
          <p:nvPr/>
        </p:nvSpPr>
        <p:spPr>
          <a:xfrm>
            <a:off x="257174" y="4361507"/>
            <a:ext cx="4736452" cy="523220"/>
          </a:xfrm>
          <a:prstGeom prst="rect">
            <a:avLst/>
          </a:prstGeom>
        </p:spPr>
        <p:txBody>
          <a:bodyPr wrap="square">
            <a:spAutoFit/>
          </a:bodyPr>
          <a:lstStyle/>
          <a:p>
            <a:pPr marL="144000"/>
            <a:r>
              <a:rPr lang="en-US" sz="1400" dirty="0" smtClean="0">
                <a:solidFill>
                  <a:schemeClr val="accent1"/>
                </a:solidFill>
              </a:rPr>
              <a:t>To get more value from their information, organizations are relying on </a:t>
            </a:r>
            <a:r>
              <a:rPr lang="en-US" sz="1400" b="1" dirty="0" smtClean="0">
                <a:solidFill>
                  <a:schemeClr val="accent1"/>
                </a:solidFill>
              </a:rPr>
              <a:t>more, and more difficult,</a:t>
            </a:r>
            <a:r>
              <a:rPr lang="en-US" sz="1400" dirty="0" smtClean="0">
                <a:solidFill>
                  <a:schemeClr val="accent1"/>
                </a:solidFill>
              </a:rPr>
              <a:t> </a:t>
            </a:r>
            <a:r>
              <a:rPr lang="en-US" sz="1400" b="1" dirty="0" smtClean="0">
                <a:solidFill>
                  <a:schemeClr val="accent1"/>
                </a:solidFill>
              </a:rPr>
              <a:t>data sources:</a:t>
            </a:r>
            <a:endParaRPr lang="en-US" sz="1400" dirty="0">
              <a:solidFill>
                <a:schemeClr val="accent1"/>
              </a:solidFill>
            </a:endParaRPr>
          </a:p>
        </p:txBody>
      </p:sp>
      <p:sp>
        <p:nvSpPr>
          <p:cNvPr id="28" name="Rectangle 27"/>
          <p:cNvSpPr/>
          <p:nvPr/>
        </p:nvSpPr>
        <p:spPr>
          <a:xfrm>
            <a:off x="1342734" y="5140946"/>
            <a:ext cx="3997456" cy="523220"/>
          </a:xfrm>
          <a:prstGeom prst="rect">
            <a:avLst/>
          </a:prstGeom>
        </p:spPr>
        <p:txBody>
          <a:bodyPr wrap="square">
            <a:spAutoFit/>
          </a:bodyPr>
          <a:lstStyle/>
          <a:p>
            <a:r>
              <a:rPr lang="en-US" sz="1400" dirty="0">
                <a:solidFill>
                  <a:schemeClr val="accent1"/>
                </a:solidFill>
              </a:rPr>
              <a:t>Of business decisions are made using </a:t>
            </a:r>
            <a:r>
              <a:rPr lang="en-US" sz="1400" b="1" dirty="0">
                <a:solidFill>
                  <a:schemeClr val="accent1"/>
                </a:solidFill>
              </a:rPr>
              <a:t>unstructured data</a:t>
            </a:r>
            <a:r>
              <a:rPr lang="en-US" sz="1400" dirty="0">
                <a:solidFill>
                  <a:schemeClr val="accent1"/>
                </a:solidFill>
              </a:rPr>
              <a:t> </a:t>
            </a:r>
            <a:r>
              <a:rPr lang="en-US" sz="1200" dirty="0" smtClean="0">
                <a:solidFill>
                  <a:schemeClr val="accent1"/>
                </a:solidFill>
              </a:rPr>
              <a:t>(Garland, </a:t>
            </a:r>
            <a:r>
              <a:rPr lang="en-US" sz="1200" dirty="0">
                <a:solidFill>
                  <a:schemeClr val="accent1"/>
                </a:solidFill>
              </a:rPr>
              <a:t>2015).</a:t>
            </a:r>
            <a:endParaRPr lang="en-US" dirty="0">
              <a:solidFill>
                <a:schemeClr val="accent1"/>
              </a:solidFill>
            </a:endParaRPr>
          </a:p>
        </p:txBody>
      </p:sp>
      <p:grpSp>
        <p:nvGrpSpPr>
          <p:cNvPr id="23" name="Group 22"/>
          <p:cNvGrpSpPr/>
          <p:nvPr/>
        </p:nvGrpSpPr>
        <p:grpSpPr>
          <a:xfrm>
            <a:off x="0" y="6422955"/>
            <a:ext cx="9144000" cy="437555"/>
            <a:chOff x="0" y="6422955"/>
            <a:chExt cx="9144000" cy="437555"/>
          </a:xfrm>
        </p:grpSpPr>
        <p:pic>
          <p:nvPicPr>
            <p:cNvPr id="26" name="Picture 3">
              <a:hlinkClick r:id="rId6"/>
            </p:cNvPr>
            <p:cNvPicPr>
              <a:picLocks noChangeAspect="1" noChangeArrowheads="1"/>
            </p:cNvPicPr>
            <p:nvPr/>
          </p:nvPicPr>
          <p:blipFill>
            <a:blip r:embed="rId7" cstate="print"/>
            <a:srcRect/>
            <a:stretch>
              <a:fillRect/>
            </a:stretch>
          </p:blipFill>
          <p:spPr bwMode="auto">
            <a:xfrm>
              <a:off x="0" y="6422955"/>
              <a:ext cx="9144000" cy="437555"/>
            </a:xfrm>
            <a:prstGeom prst="rect">
              <a:avLst/>
            </a:prstGeom>
            <a:noFill/>
            <a:ln w="9525">
              <a:noFill/>
              <a:miter lim="800000"/>
              <a:headEnd/>
              <a:tailEnd/>
            </a:ln>
          </p:spPr>
        </p:pic>
        <p:pic>
          <p:nvPicPr>
            <p:cNvPr id="31" name="Picture 30" descr="itrg-logo.png"/>
            <p:cNvPicPr>
              <a:picLocks noChangeAspect="1"/>
            </p:cNvPicPr>
            <p:nvPr/>
          </p:nvPicPr>
          <p:blipFill>
            <a:blip r:embed="rId8"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18989784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 y="3363346"/>
            <a:ext cx="3826870" cy="3160979"/>
          </a:xfrm>
          <a:prstGeom prst="rect">
            <a:avLst/>
          </a:prstGeom>
          <a:solidFill>
            <a:schemeClr val="accent3"/>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4000">
              <a:spcAft>
                <a:spcPts val="600"/>
              </a:spcAft>
            </a:pPr>
            <a:r>
              <a:rPr lang="en-US" b="1" dirty="0" smtClean="0">
                <a:solidFill>
                  <a:schemeClr val="bg1"/>
                </a:solidFill>
              </a:rPr>
              <a:t>Take a broad perspective on information organization.</a:t>
            </a:r>
          </a:p>
          <a:p>
            <a:pPr marL="144000">
              <a:spcAft>
                <a:spcPts val="600"/>
              </a:spcAft>
            </a:pPr>
            <a:r>
              <a:rPr lang="en-US" sz="1400" b="1" i="1" dirty="0" smtClean="0"/>
              <a:t>Search</a:t>
            </a:r>
            <a:r>
              <a:rPr lang="en-US" sz="1400" i="1" dirty="0" smtClean="0"/>
              <a:t> </a:t>
            </a:r>
            <a:r>
              <a:rPr lang="en-US" sz="1400" dirty="0" smtClean="0"/>
              <a:t>technology</a:t>
            </a:r>
            <a:r>
              <a:rPr lang="en-US" sz="1400" i="1" dirty="0" smtClean="0"/>
              <a:t> </a:t>
            </a:r>
            <a:r>
              <a:rPr lang="en-US" sz="1400" dirty="0" smtClean="0"/>
              <a:t>is the first thing to come to mind when IT wants to help users find content. “Enterprise search” solutions require quality indexes and organization of content to work. </a:t>
            </a:r>
          </a:p>
          <a:p>
            <a:pPr marL="144000">
              <a:spcAft>
                <a:spcPts val="600"/>
              </a:spcAft>
            </a:pPr>
            <a:r>
              <a:rPr lang="en-US" sz="1400" b="1" dirty="0" smtClean="0"/>
              <a:t>No matter how you expect end users to get to the content, it needs to be described and organized.</a:t>
            </a:r>
            <a:endParaRPr lang="en-US" sz="1400" b="1" dirty="0"/>
          </a:p>
        </p:txBody>
      </p:sp>
      <p:sp>
        <p:nvSpPr>
          <p:cNvPr id="5" name="Text Placeholder 10"/>
          <p:cNvSpPr txBox="1">
            <a:spLocks/>
          </p:cNvSpPr>
          <p:nvPr/>
        </p:nvSpPr>
        <p:spPr>
          <a:xfrm>
            <a:off x="0" y="1863888"/>
            <a:ext cx="9144000" cy="1499458"/>
          </a:xfrm>
          <a:prstGeom prst="rect">
            <a:avLst/>
          </a:prstGeom>
          <a:solidFill>
            <a:srgbClr val="F2F2F2"/>
          </a:solidFill>
        </p:spPr>
        <p:txBody>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04000">
              <a:buFont typeface="Arial" pitchFamily="34" charset="0"/>
              <a:buNone/>
            </a:pPr>
            <a:r>
              <a:rPr lang="en-US" sz="2400" b="1" dirty="0" smtClean="0">
                <a:solidFill>
                  <a:schemeClr val="accent2"/>
                </a:solidFill>
              </a:rPr>
              <a:t>Findability</a:t>
            </a:r>
            <a:r>
              <a:rPr lang="en-US" sz="2400" b="1" dirty="0" smtClean="0">
                <a:solidFill>
                  <a:srgbClr val="C77709"/>
                </a:solidFill>
              </a:rPr>
              <a:t> </a:t>
            </a:r>
          </a:p>
          <a:p>
            <a:pPr marL="504000">
              <a:buFont typeface="Arial" pitchFamily="34" charset="0"/>
              <a:buNone/>
            </a:pPr>
            <a:r>
              <a:rPr lang="en-US" sz="1400" i="1" dirty="0" smtClean="0"/>
              <a:t>The property of being easy to find</a:t>
            </a:r>
            <a:r>
              <a:rPr lang="en-US" sz="1400" dirty="0" smtClean="0"/>
              <a:t>. </a:t>
            </a:r>
          </a:p>
          <a:p>
            <a:pPr marL="504000" indent="0">
              <a:buFont typeface="Arial" pitchFamily="34" charset="0"/>
              <a:buNone/>
            </a:pPr>
            <a:r>
              <a:rPr lang="en-US" sz="1400" dirty="0" smtClean="0"/>
              <a:t>A key concept in search and marketing. Ensuring findability requires users to effectively tag digital assets like documents and other files, and engines to effectively index those tags. This is facilitated through appropriate user interfaces for content creation and discovery.</a:t>
            </a:r>
          </a:p>
          <a:p>
            <a:pPr marL="504000">
              <a:buFont typeface="Arial" pitchFamily="34" charset="0"/>
              <a:buNone/>
            </a:pPr>
            <a:endParaRPr lang="en-US" dirty="0"/>
          </a:p>
        </p:txBody>
      </p:sp>
      <p:sp>
        <p:nvSpPr>
          <p:cNvPr id="3" name="Text Placeholder 11"/>
          <p:cNvSpPr txBox="1">
            <a:spLocks/>
          </p:cNvSpPr>
          <p:nvPr/>
        </p:nvSpPr>
        <p:spPr>
          <a:xfrm>
            <a:off x="144661" y="1178955"/>
            <a:ext cx="8893322" cy="657225"/>
          </a:xfrm>
          <a:prstGeom prst="rect">
            <a:avLst/>
          </a:prstGeom>
        </p:spPr>
        <p:txBody>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smtClean="0"/>
              <a:t>Don’t just think about search, think about how the information you’re searching for is organized. </a:t>
            </a:r>
          </a:p>
          <a:p>
            <a:pPr marL="0" indent="0" algn="ctr">
              <a:buNone/>
            </a:pPr>
            <a:r>
              <a:rPr lang="en-US" sz="1600" dirty="0" smtClean="0"/>
              <a:t>Think </a:t>
            </a:r>
            <a:r>
              <a:rPr lang="en-US" sz="1600" b="1" i="1" dirty="0" smtClean="0">
                <a:solidFill>
                  <a:schemeClr val="accent2"/>
                </a:solidFill>
              </a:rPr>
              <a:t>findability.</a:t>
            </a:r>
            <a:endParaRPr lang="en-US" sz="1600" dirty="0"/>
          </a:p>
        </p:txBody>
      </p:sp>
      <p:sp>
        <p:nvSpPr>
          <p:cNvPr id="14" name="Rectangle 13"/>
          <p:cNvSpPr/>
          <p:nvPr/>
        </p:nvSpPr>
        <p:spPr>
          <a:xfrm>
            <a:off x="3826871" y="3363346"/>
            <a:ext cx="5320291" cy="3160979"/>
          </a:xfrm>
          <a:prstGeom prst="rect">
            <a:avLst/>
          </a:prstGeom>
          <a:solidFill>
            <a:schemeClr val="accent1"/>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4000">
              <a:spcAft>
                <a:spcPts val="600"/>
              </a:spcAft>
            </a:pPr>
            <a:r>
              <a:rPr lang="en-US" sz="1600" b="1" dirty="0" smtClean="0">
                <a:solidFill>
                  <a:schemeClr val="accent2"/>
                </a:solidFill>
              </a:rPr>
              <a:t>Your people are important!</a:t>
            </a:r>
          </a:p>
          <a:p>
            <a:pPr marL="144000">
              <a:spcAft>
                <a:spcPts val="600"/>
              </a:spcAft>
            </a:pPr>
            <a:r>
              <a:rPr lang="en-US" sz="1400" dirty="0" smtClean="0">
                <a:solidFill>
                  <a:schemeClr val="bg1"/>
                </a:solidFill>
              </a:rPr>
              <a:t>Findability is about </a:t>
            </a:r>
            <a:r>
              <a:rPr lang="en-US" sz="1400" b="1" dirty="0" smtClean="0">
                <a:solidFill>
                  <a:schemeClr val="accent2"/>
                </a:solidFill>
              </a:rPr>
              <a:t>enhancing productivity </a:t>
            </a:r>
            <a:r>
              <a:rPr lang="en-US" sz="1400" dirty="0" smtClean="0">
                <a:solidFill>
                  <a:schemeClr val="bg1"/>
                </a:solidFill>
              </a:rPr>
              <a:t>through reducing search time and eliminating content duplication. This means that the manner in which end users organize and search for content is a key variable for IT to understand. Understanding this behavior will allow you to develop solutions that integrate well with your existing processes, workflows, and ad hoc needs for digital information.</a:t>
            </a:r>
          </a:p>
          <a:p>
            <a:pPr marL="144000">
              <a:spcAft>
                <a:spcPts val="600"/>
              </a:spcAft>
            </a:pPr>
            <a:endParaRPr lang="en-US" sz="1400" dirty="0" smtClean="0">
              <a:solidFill>
                <a:schemeClr val="bg1"/>
              </a:solidFill>
            </a:endParaRPr>
          </a:p>
          <a:p>
            <a:pPr marL="144000">
              <a:spcAft>
                <a:spcPts val="600"/>
              </a:spcAft>
            </a:pPr>
            <a:endParaRPr lang="en-US" sz="1600" dirty="0" smtClean="0">
              <a:solidFill>
                <a:schemeClr val="bg1"/>
              </a:solidFill>
            </a:endParaRPr>
          </a:p>
          <a:p>
            <a:pPr marL="144000">
              <a:spcAft>
                <a:spcPts val="600"/>
              </a:spcAft>
            </a:pPr>
            <a:endParaRPr lang="en-US" sz="1600" dirty="0" smtClean="0">
              <a:solidFill>
                <a:schemeClr val="bg1"/>
              </a:solidFill>
            </a:endParaRPr>
          </a:p>
          <a:p>
            <a:pPr marL="144000">
              <a:spcAft>
                <a:spcPts val="600"/>
              </a:spcAft>
            </a:pPr>
            <a:endParaRPr lang="en-US" sz="1600" dirty="0" smtClean="0">
              <a:solidFill>
                <a:schemeClr val="bg1"/>
              </a:solidFill>
            </a:endParaRPr>
          </a:p>
        </p:txBody>
      </p:sp>
      <p:sp>
        <p:nvSpPr>
          <p:cNvPr id="17" name="Title 1"/>
          <p:cNvSpPr>
            <a:spLocks noGrp="1"/>
          </p:cNvSpPr>
          <p:nvPr>
            <p:ph type="title"/>
          </p:nvPr>
        </p:nvSpPr>
        <p:spPr/>
        <p:txBody>
          <a:bodyPr/>
          <a:lstStyle/>
          <a:p>
            <a:r>
              <a:rPr lang="en-US" dirty="0" smtClean="0"/>
              <a:t>People do not want to </a:t>
            </a:r>
            <a:r>
              <a:rPr lang="en-US" i="1" dirty="0" smtClean="0"/>
              <a:t>search </a:t>
            </a:r>
            <a:r>
              <a:rPr lang="en-US" dirty="0" smtClean="0"/>
              <a:t>for digital information –</a:t>
            </a:r>
            <a:r>
              <a:rPr lang="en-US" i="1" dirty="0" smtClean="0"/>
              <a:t> </a:t>
            </a:r>
            <a:r>
              <a:rPr lang="en-US" dirty="0" smtClean="0"/>
              <a:t>they want to </a:t>
            </a:r>
            <a:r>
              <a:rPr lang="en-US" b="1" i="1" dirty="0" smtClean="0">
                <a:solidFill>
                  <a:schemeClr val="accent2"/>
                </a:solidFill>
              </a:rPr>
              <a:t>get</a:t>
            </a:r>
            <a:r>
              <a:rPr lang="en-US" dirty="0" smtClean="0">
                <a:solidFill>
                  <a:schemeClr val="accent2"/>
                </a:solidFill>
              </a:rPr>
              <a:t> </a:t>
            </a:r>
            <a:r>
              <a:rPr lang="en-US" dirty="0" smtClean="0"/>
              <a:t>the content they need when they need it</a:t>
            </a:r>
            <a:endParaRPr lang="en-US" dirty="0"/>
          </a:p>
        </p:txBody>
      </p:sp>
      <p:sp>
        <p:nvSpPr>
          <p:cNvPr id="7" name="Rectangle 6"/>
          <p:cNvSpPr/>
          <p:nvPr/>
        </p:nvSpPr>
        <p:spPr>
          <a:xfrm>
            <a:off x="4874899" y="5468574"/>
            <a:ext cx="3803994" cy="702402"/>
          </a:xfrm>
          <a:prstGeom prst="rect">
            <a:avLst/>
          </a:prstGeom>
          <a:solidFill>
            <a:schemeClr val="bg1">
              <a:alpha val="80000"/>
            </a:schemeClr>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en-US" sz="1600" dirty="0" smtClean="0">
                <a:solidFill>
                  <a:schemeClr val="accent1"/>
                </a:solidFill>
              </a:rPr>
              <a:t>Workers process </a:t>
            </a:r>
            <a:r>
              <a:rPr lang="en-US" sz="1600" b="1" dirty="0" smtClean="0">
                <a:solidFill>
                  <a:schemeClr val="accent1"/>
                </a:solidFill>
              </a:rPr>
              <a:t>11 terabytes</a:t>
            </a:r>
            <a:r>
              <a:rPr lang="en-US" sz="1600" dirty="0" smtClean="0">
                <a:solidFill>
                  <a:schemeClr val="accent1"/>
                </a:solidFill>
              </a:rPr>
              <a:t> of information per year </a:t>
            </a:r>
            <a:r>
              <a:rPr lang="en-US" sz="1400" dirty="0" smtClean="0">
                <a:solidFill>
                  <a:schemeClr val="accent1"/>
                </a:solidFill>
              </a:rPr>
              <a:t>(Short </a:t>
            </a:r>
            <a:r>
              <a:rPr lang="en-US" sz="1400" i="1" dirty="0" smtClean="0">
                <a:solidFill>
                  <a:schemeClr val="accent1"/>
                </a:solidFill>
              </a:rPr>
              <a:t>et al., </a:t>
            </a:r>
            <a:r>
              <a:rPr lang="en-US" sz="1400" dirty="0" smtClean="0">
                <a:solidFill>
                  <a:schemeClr val="accent1"/>
                </a:solidFill>
              </a:rPr>
              <a:t>2011).</a:t>
            </a:r>
            <a:endParaRPr lang="en-US" sz="1400" dirty="0">
              <a:solidFill>
                <a:schemeClr val="accent1"/>
              </a:solidFill>
            </a:endParaRPr>
          </a:p>
        </p:txBody>
      </p:sp>
      <p:sp>
        <p:nvSpPr>
          <p:cNvPr id="8" name="Oval 30"/>
          <p:cNvSpPr/>
          <p:nvPr/>
        </p:nvSpPr>
        <p:spPr>
          <a:xfrm>
            <a:off x="4291978" y="5358462"/>
            <a:ext cx="922626" cy="922626"/>
          </a:xfrm>
          <a:prstGeom prst="ellipse">
            <a:avLst/>
          </a:prstGeom>
          <a:solidFill>
            <a:schemeClr val="accent2"/>
          </a:solidFill>
          <a:ln w="38100" cap="flat" cmpd="sng" algn="ctr">
            <a:noFill/>
            <a:prstDash val="solid"/>
          </a:ln>
          <a:effectLst>
            <a:outerShdw dist="12700" dir="2700000" algn="tl" rotWithShape="0">
              <a:prstClr val="black">
                <a:alpha val="14000"/>
              </a:prstClr>
            </a:outerShdw>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rgbClr val="FFFFFF"/>
                </a:solidFill>
                <a:effectLst/>
                <a:uLnTx/>
                <a:uFillTx/>
                <a:ea typeface="Roboto" panose="02000000000000000000" pitchFamily="2" charset="0"/>
                <a:cs typeface="+mn-cs"/>
              </a:rPr>
              <a:t>11 TB</a:t>
            </a:r>
          </a:p>
        </p:txBody>
      </p:sp>
      <p:grpSp>
        <p:nvGrpSpPr>
          <p:cNvPr id="9" name="Group 8"/>
          <p:cNvGrpSpPr/>
          <p:nvPr/>
        </p:nvGrpSpPr>
        <p:grpSpPr>
          <a:xfrm>
            <a:off x="0" y="6422955"/>
            <a:ext cx="9144000" cy="437555"/>
            <a:chOff x="0" y="6422955"/>
            <a:chExt cx="9144000" cy="437555"/>
          </a:xfrm>
        </p:grpSpPr>
        <p:pic>
          <p:nvPicPr>
            <p:cNvPr id="10" name="Picture 3">
              <a:hlinkClick r:id="rId3"/>
            </p:cNvPr>
            <p:cNvPicPr>
              <a:picLocks noChangeAspect="1" noChangeArrowheads="1"/>
            </p:cNvPicPr>
            <p:nvPr/>
          </p:nvPicPr>
          <p:blipFill>
            <a:blip r:embed="rId4" cstate="print"/>
            <a:srcRect/>
            <a:stretch>
              <a:fillRect/>
            </a:stretch>
          </p:blipFill>
          <p:spPr bwMode="auto">
            <a:xfrm>
              <a:off x="0" y="6422955"/>
              <a:ext cx="9144000" cy="437555"/>
            </a:xfrm>
            <a:prstGeom prst="rect">
              <a:avLst/>
            </a:prstGeom>
            <a:noFill/>
            <a:ln w="9525">
              <a:noFill/>
              <a:miter lim="800000"/>
              <a:headEnd/>
              <a:tailEnd/>
            </a:ln>
          </p:spPr>
        </p:pic>
        <p:pic>
          <p:nvPicPr>
            <p:cNvPr id="11" name="Picture 10" descr="itrg-logo.png"/>
            <p:cNvPicPr>
              <a:picLocks noChangeAspect="1"/>
            </p:cNvPicPr>
            <p:nvPr/>
          </p:nvPicPr>
          <p:blipFill>
            <a:blip r:embed="rId5"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14181780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a:blip r:embed="rId3"/>
          <a:stretch>
            <a:fillRect/>
          </a:stretch>
        </p:blipFill>
        <p:spPr>
          <a:xfrm>
            <a:off x="-4293" y="1120558"/>
            <a:ext cx="4717996" cy="2475419"/>
          </a:xfrm>
          <a:prstGeom prst="rect">
            <a:avLst/>
          </a:prstGeom>
        </p:spPr>
      </p:pic>
      <p:pic>
        <p:nvPicPr>
          <p:cNvPr id="31" name="Picture 30"/>
          <p:cNvPicPr>
            <a:picLocks noChangeAspect="1"/>
          </p:cNvPicPr>
          <p:nvPr/>
        </p:nvPicPr>
        <p:blipFill>
          <a:blip r:embed="rId3"/>
          <a:stretch>
            <a:fillRect/>
          </a:stretch>
        </p:blipFill>
        <p:spPr>
          <a:xfrm>
            <a:off x="0" y="4029903"/>
            <a:ext cx="4704178" cy="2494423"/>
          </a:xfrm>
          <a:prstGeom prst="rect">
            <a:avLst/>
          </a:prstGeom>
        </p:spPr>
      </p:pic>
      <p:pic>
        <p:nvPicPr>
          <p:cNvPr id="2054" name="Picture 6"/>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0" y="1612543"/>
            <a:ext cx="4712652" cy="4143161"/>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4696704" y="1120558"/>
            <a:ext cx="4450458" cy="5403768"/>
          </a:xfrm>
          <a:prstGeom prst="rect">
            <a:avLst/>
          </a:prstGeom>
          <a:solidFill>
            <a:schemeClr val="accent1"/>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p:cNvSpPr>
            <a:spLocks noGrp="1"/>
          </p:cNvSpPr>
          <p:nvPr>
            <p:ph type="title"/>
          </p:nvPr>
        </p:nvSpPr>
        <p:spPr/>
        <p:txBody>
          <a:bodyPr/>
          <a:lstStyle/>
          <a:p>
            <a:r>
              <a:rPr lang="en-US" dirty="0" smtClean="0"/>
              <a:t>Increase the findability and usability of your digital information assets by implementing </a:t>
            </a:r>
            <a:r>
              <a:rPr lang="en-US" b="1" dirty="0" smtClean="0">
                <a:solidFill>
                  <a:schemeClr val="accent2"/>
                </a:solidFill>
              </a:rPr>
              <a:t>digital asset management</a:t>
            </a:r>
            <a:endParaRPr lang="en-US" b="1" dirty="0">
              <a:solidFill>
                <a:schemeClr val="accent2"/>
              </a:solidFill>
            </a:endParaRPr>
          </a:p>
        </p:txBody>
      </p:sp>
      <p:sp>
        <p:nvSpPr>
          <p:cNvPr id="4" name="Oval 145407"/>
          <p:cNvSpPr/>
          <p:nvPr/>
        </p:nvSpPr>
        <p:spPr>
          <a:xfrm>
            <a:off x="994848" y="4860825"/>
            <a:ext cx="400594" cy="400594"/>
          </a:xfrm>
          <a:prstGeom prst="ellipse">
            <a:avLst/>
          </a:prstGeom>
          <a:solidFill>
            <a:schemeClr val="accent2"/>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1"/>
                </a:solidFill>
              </a:rPr>
              <a:t>1</a:t>
            </a:r>
            <a:endParaRPr lang="en-US" b="1" dirty="0">
              <a:solidFill>
                <a:schemeClr val="accent1"/>
              </a:solidFill>
            </a:endParaRPr>
          </a:p>
        </p:txBody>
      </p:sp>
      <p:sp>
        <p:nvSpPr>
          <p:cNvPr id="5" name="Oval 145408"/>
          <p:cNvSpPr/>
          <p:nvPr/>
        </p:nvSpPr>
        <p:spPr>
          <a:xfrm>
            <a:off x="998258" y="5341082"/>
            <a:ext cx="400594" cy="400594"/>
          </a:xfrm>
          <a:prstGeom prst="ellipse">
            <a:avLst/>
          </a:prstGeom>
          <a:solidFill>
            <a:schemeClr val="accent2"/>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1"/>
                </a:solidFill>
              </a:rPr>
              <a:t>2</a:t>
            </a:r>
            <a:endParaRPr lang="en-US" b="1" dirty="0">
              <a:solidFill>
                <a:schemeClr val="accent1"/>
              </a:solidFill>
            </a:endParaRPr>
          </a:p>
        </p:txBody>
      </p:sp>
      <p:sp>
        <p:nvSpPr>
          <p:cNvPr id="6" name="Oval 145410"/>
          <p:cNvSpPr/>
          <p:nvPr/>
        </p:nvSpPr>
        <p:spPr>
          <a:xfrm>
            <a:off x="992265" y="5861152"/>
            <a:ext cx="400594" cy="400594"/>
          </a:xfrm>
          <a:prstGeom prst="ellipse">
            <a:avLst/>
          </a:prstGeom>
          <a:solidFill>
            <a:schemeClr val="accent2"/>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1"/>
                </a:solidFill>
              </a:rPr>
              <a:t>3</a:t>
            </a:r>
            <a:endParaRPr lang="en-US" b="1" dirty="0">
              <a:solidFill>
                <a:schemeClr val="accent1"/>
              </a:solidFill>
            </a:endParaRPr>
          </a:p>
        </p:txBody>
      </p:sp>
      <p:sp>
        <p:nvSpPr>
          <p:cNvPr id="7" name="Rectangle 6"/>
          <p:cNvSpPr/>
          <p:nvPr/>
        </p:nvSpPr>
        <p:spPr>
          <a:xfrm>
            <a:off x="1518573" y="4907187"/>
            <a:ext cx="842481" cy="307777"/>
          </a:xfrm>
          <a:prstGeom prst="rect">
            <a:avLst/>
          </a:prstGeom>
        </p:spPr>
        <p:txBody>
          <a:bodyPr wrap="square">
            <a:spAutoFit/>
          </a:bodyPr>
          <a:lstStyle/>
          <a:p>
            <a:r>
              <a:rPr lang="en-US" altLang="en-US" sz="1400" b="1" dirty="0" smtClean="0">
                <a:solidFill>
                  <a:schemeClr val="accent1"/>
                </a:solidFill>
              </a:rPr>
              <a:t>Images</a:t>
            </a:r>
            <a:endParaRPr lang="en-US" altLang="en-US" sz="1400" b="1" dirty="0">
              <a:solidFill>
                <a:schemeClr val="accent1"/>
              </a:solidFill>
            </a:endParaRPr>
          </a:p>
        </p:txBody>
      </p:sp>
      <p:sp>
        <p:nvSpPr>
          <p:cNvPr id="8" name="Rectangle 7"/>
          <p:cNvSpPr/>
          <p:nvPr/>
        </p:nvSpPr>
        <p:spPr>
          <a:xfrm>
            <a:off x="1518573" y="5386047"/>
            <a:ext cx="842481" cy="307777"/>
          </a:xfrm>
          <a:prstGeom prst="rect">
            <a:avLst/>
          </a:prstGeom>
        </p:spPr>
        <p:txBody>
          <a:bodyPr wrap="square">
            <a:spAutoFit/>
          </a:bodyPr>
          <a:lstStyle/>
          <a:p>
            <a:r>
              <a:rPr lang="en-US" altLang="en-US" sz="1400" b="1" dirty="0" smtClean="0">
                <a:solidFill>
                  <a:schemeClr val="accent1"/>
                </a:solidFill>
              </a:rPr>
              <a:t>Audio</a:t>
            </a:r>
            <a:endParaRPr lang="en-US" altLang="en-US" sz="1400" b="1" dirty="0">
              <a:solidFill>
                <a:schemeClr val="accent1"/>
              </a:solidFill>
            </a:endParaRPr>
          </a:p>
        </p:txBody>
      </p:sp>
      <p:sp>
        <p:nvSpPr>
          <p:cNvPr id="9" name="Rectangle 8"/>
          <p:cNvSpPr/>
          <p:nvPr/>
        </p:nvSpPr>
        <p:spPr>
          <a:xfrm>
            <a:off x="3029391" y="4881435"/>
            <a:ext cx="1281742" cy="307777"/>
          </a:xfrm>
          <a:prstGeom prst="rect">
            <a:avLst/>
          </a:prstGeom>
        </p:spPr>
        <p:txBody>
          <a:bodyPr wrap="square">
            <a:spAutoFit/>
          </a:bodyPr>
          <a:lstStyle/>
          <a:p>
            <a:r>
              <a:rPr lang="en-US" altLang="en-US" sz="1400" b="1" dirty="0" smtClean="0">
                <a:solidFill>
                  <a:schemeClr val="accent1"/>
                </a:solidFill>
              </a:rPr>
              <a:t>Documents</a:t>
            </a:r>
            <a:endParaRPr lang="en-US" altLang="en-US" sz="1400" b="1" dirty="0">
              <a:solidFill>
                <a:schemeClr val="accent1"/>
              </a:solidFill>
            </a:endParaRPr>
          </a:p>
        </p:txBody>
      </p:sp>
      <p:sp>
        <p:nvSpPr>
          <p:cNvPr id="10" name="Rectangle 9"/>
          <p:cNvSpPr/>
          <p:nvPr/>
        </p:nvSpPr>
        <p:spPr>
          <a:xfrm>
            <a:off x="1515990" y="5904720"/>
            <a:ext cx="842481" cy="307777"/>
          </a:xfrm>
          <a:prstGeom prst="rect">
            <a:avLst/>
          </a:prstGeom>
        </p:spPr>
        <p:txBody>
          <a:bodyPr wrap="square">
            <a:spAutoFit/>
          </a:bodyPr>
          <a:lstStyle/>
          <a:p>
            <a:r>
              <a:rPr lang="en-US" altLang="en-US" sz="1400" b="1" dirty="0" smtClean="0">
                <a:solidFill>
                  <a:schemeClr val="accent1"/>
                </a:solidFill>
              </a:rPr>
              <a:t>Videos</a:t>
            </a:r>
            <a:endParaRPr lang="en-US" altLang="en-US" sz="1400" b="1" dirty="0">
              <a:solidFill>
                <a:schemeClr val="accent1"/>
              </a:solidFill>
            </a:endParaRPr>
          </a:p>
        </p:txBody>
      </p:sp>
      <p:sp>
        <p:nvSpPr>
          <p:cNvPr id="11" name="Rectangle 10"/>
          <p:cNvSpPr/>
          <p:nvPr/>
        </p:nvSpPr>
        <p:spPr>
          <a:xfrm>
            <a:off x="3029391" y="5393625"/>
            <a:ext cx="1358901" cy="307777"/>
          </a:xfrm>
          <a:prstGeom prst="rect">
            <a:avLst/>
          </a:prstGeom>
        </p:spPr>
        <p:txBody>
          <a:bodyPr wrap="square">
            <a:spAutoFit/>
          </a:bodyPr>
          <a:lstStyle/>
          <a:p>
            <a:r>
              <a:rPr lang="en-US" altLang="en-US" sz="1400" b="1" dirty="0" smtClean="0">
                <a:solidFill>
                  <a:schemeClr val="accent1"/>
                </a:solidFill>
              </a:rPr>
              <a:t>Presentations</a:t>
            </a:r>
            <a:endParaRPr lang="en-US" altLang="en-US" sz="1400" b="1" dirty="0">
              <a:solidFill>
                <a:schemeClr val="accent1"/>
              </a:solidFill>
            </a:endParaRPr>
          </a:p>
        </p:txBody>
      </p:sp>
      <p:sp>
        <p:nvSpPr>
          <p:cNvPr id="12" name="Oval 145408"/>
          <p:cNvSpPr/>
          <p:nvPr/>
        </p:nvSpPr>
        <p:spPr>
          <a:xfrm>
            <a:off x="2507564" y="4866975"/>
            <a:ext cx="400594" cy="400594"/>
          </a:xfrm>
          <a:prstGeom prst="ellipse">
            <a:avLst/>
          </a:prstGeom>
          <a:solidFill>
            <a:schemeClr val="accent2"/>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1"/>
                </a:solidFill>
              </a:rPr>
              <a:t>4</a:t>
            </a:r>
            <a:endParaRPr lang="en-US" b="1" dirty="0">
              <a:solidFill>
                <a:schemeClr val="accent1"/>
              </a:solidFill>
            </a:endParaRPr>
          </a:p>
        </p:txBody>
      </p:sp>
      <p:sp>
        <p:nvSpPr>
          <p:cNvPr id="13" name="Oval 145410"/>
          <p:cNvSpPr/>
          <p:nvPr/>
        </p:nvSpPr>
        <p:spPr>
          <a:xfrm>
            <a:off x="2507564" y="5343980"/>
            <a:ext cx="400594" cy="400594"/>
          </a:xfrm>
          <a:prstGeom prst="ellipse">
            <a:avLst/>
          </a:prstGeom>
          <a:solidFill>
            <a:schemeClr val="accent2"/>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1"/>
                </a:solidFill>
              </a:rPr>
              <a:t>5</a:t>
            </a:r>
            <a:endParaRPr lang="en-US" b="1" dirty="0">
              <a:solidFill>
                <a:schemeClr val="accent1"/>
              </a:solidFill>
            </a:endParaRPr>
          </a:p>
        </p:txBody>
      </p:sp>
      <p:sp>
        <p:nvSpPr>
          <p:cNvPr id="14" name="Rectangle 13"/>
          <p:cNvSpPr/>
          <p:nvPr/>
        </p:nvSpPr>
        <p:spPr>
          <a:xfrm>
            <a:off x="186984" y="1364677"/>
            <a:ext cx="4404934" cy="1600438"/>
          </a:xfrm>
          <a:prstGeom prst="rect">
            <a:avLst/>
          </a:prstGeom>
        </p:spPr>
        <p:txBody>
          <a:bodyPr wrap="square">
            <a:spAutoFit/>
          </a:bodyPr>
          <a:lstStyle/>
          <a:p>
            <a:r>
              <a:rPr lang="en-US" altLang="en-US" sz="1400" dirty="0" smtClean="0">
                <a:solidFill>
                  <a:schemeClr val="accent1"/>
                </a:solidFill>
              </a:rPr>
              <a:t>Digital assets are information resources or content that are </a:t>
            </a:r>
            <a:r>
              <a:rPr lang="en-US" altLang="en-US" sz="1400" b="1" dirty="0" smtClean="0">
                <a:solidFill>
                  <a:schemeClr val="accent1"/>
                </a:solidFill>
              </a:rPr>
              <a:t>valuable</a:t>
            </a:r>
            <a:r>
              <a:rPr lang="en-US" altLang="en-US" sz="1400" dirty="0" smtClean="0">
                <a:solidFill>
                  <a:schemeClr val="accent1"/>
                </a:solidFill>
              </a:rPr>
              <a:t> to your organization and have </a:t>
            </a:r>
            <a:r>
              <a:rPr lang="en-US" altLang="en-US" sz="1400" b="1" dirty="0" smtClean="0">
                <a:solidFill>
                  <a:schemeClr val="accent1"/>
                </a:solidFill>
              </a:rPr>
              <a:t>high replacement costs </a:t>
            </a:r>
            <a:r>
              <a:rPr lang="en-US" altLang="en-US" sz="1400" dirty="0" smtClean="0">
                <a:solidFill>
                  <a:schemeClr val="accent1"/>
                </a:solidFill>
              </a:rPr>
              <a:t>if lost. Digital asset management (DAM) is imperative to using and protecting these resources, and involves the creation, description, storage, discovery, re-use, and preservation of these assets from a central repository.</a:t>
            </a:r>
            <a:endParaRPr lang="en-US" altLang="en-US" sz="1400" dirty="0">
              <a:solidFill>
                <a:schemeClr val="accent1"/>
              </a:solidFill>
            </a:endParaRPr>
          </a:p>
        </p:txBody>
      </p:sp>
      <p:graphicFrame>
        <p:nvGraphicFramePr>
          <p:cNvPr id="25" name="Content Placeholder 10"/>
          <p:cNvGraphicFramePr>
            <a:graphicFrameLocks/>
          </p:cNvGraphicFramePr>
          <p:nvPr>
            <p:extLst>
              <p:ext uri="{D42A27DB-BD31-4B8C-83A1-F6EECF244321}">
                <p14:modId xmlns:p14="http://schemas.microsoft.com/office/powerpoint/2010/main" val="2058418633"/>
              </p:ext>
            </p:extLst>
          </p:nvPr>
        </p:nvGraphicFramePr>
        <p:xfrm>
          <a:off x="5021064" y="2550571"/>
          <a:ext cx="3528070" cy="2525824"/>
        </p:xfrm>
        <a:graphic>
          <a:graphicData uri="http://schemas.openxmlformats.org/drawingml/2006/chart">
            <c:chart xmlns:c="http://schemas.openxmlformats.org/drawingml/2006/chart" xmlns:r="http://schemas.openxmlformats.org/officeDocument/2006/relationships" r:id="rId5"/>
          </a:graphicData>
        </a:graphic>
      </p:graphicFrame>
      <p:sp>
        <p:nvSpPr>
          <p:cNvPr id="26" name="Text Placeholder 4"/>
          <p:cNvSpPr txBox="1">
            <a:spLocks/>
          </p:cNvSpPr>
          <p:nvPr/>
        </p:nvSpPr>
        <p:spPr>
          <a:xfrm>
            <a:off x="4909161" y="5076395"/>
            <a:ext cx="4033018" cy="314325"/>
          </a:xfrm>
          <a:prstGeom prst="rect">
            <a:avLst/>
          </a:prstGeom>
        </p:spPr>
        <p:txBody>
          <a:bodyPr/>
          <a:lst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1000" dirty="0" smtClean="0">
                <a:solidFill>
                  <a:schemeClr val="bg1"/>
                </a:solidFill>
              </a:rPr>
              <a:t>Source: Jason Buffington, 2013</a:t>
            </a:r>
            <a:endParaRPr lang="en-US" sz="1000" dirty="0">
              <a:solidFill>
                <a:schemeClr val="bg1"/>
              </a:solidFill>
            </a:endParaRPr>
          </a:p>
        </p:txBody>
      </p:sp>
      <p:sp>
        <p:nvSpPr>
          <p:cNvPr id="28" name="Text Placeholder 6"/>
          <p:cNvSpPr txBox="1">
            <a:spLocks/>
          </p:cNvSpPr>
          <p:nvPr/>
        </p:nvSpPr>
        <p:spPr>
          <a:xfrm>
            <a:off x="4945736" y="2028798"/>
            <a:ext cx="3996443" cy="223365"/>
          </a:xfrm>
          <a:prstGeom prst="rect">
            <a:avLst/>
          </a:prstGeom>
        </p:spPr>
        <p:txBody>
          <a:bodyPr/>
          <a:lst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100" b="1" dirty="0" smtClean="0">
                <a:solidFill>
                  <a:schemeClr val="bg1"/>
                </a:solidFill>
              </a:rPr>
              <a:t>Total Worldwide Digital Archive Capacity, All Content Types, 2012-2015 (Petabytes)</a:t>
            </a:r>
            <a:endParaRPr lang="en-US" sz="1100" b="1" dirty="0">
              <a:solidFill>
                <a:schemeClr val="bg1"/>
              </a:solidFill>
            </a:endParaRPr>
          </a:p>
        </p:txBody>
      </p:sp>
      <p:sp>
        <p:nvSpPr>
          <p:cNvPr id="33" name="Rectangle 32"/>
          <p:cNvSpPr/>
          <p:nvPr/>
        </p:nvSpPr>
        <p:spPr>
          <a:xfrm>
            <a:off x="4820154" y="1139049"/>
            <a:ext cx="4177497" cy="830997"/>
          </a:xfrm>
          <a:prstGeom prst="rect">
            <a:avLst/>
          </a:prstGeom>
        </p:spPr>
        <p:txBody>
          <a:bodyPr wrap="square">
            <a:spAutoFit/>
          </a:bodyPr>
          <a:lstStyle/>
          <a:p>
            <a:r>
              <a:rPr lang="en-US" altLang="en-US" sz="1600" b="1" dirty="0" smtClean="0">
                <a:solidFill>
                  <a:schemeClr val="bg1"/>
                </a:solidFill>
              </a:rPr>
              <a:t>With a seemingly overwhelming volume of digital assets, it can be easy to sink in an </a:t>
            </a:r>
            <a:r>
              <a:rPr lang="en-US" altLang="en-US" sz="1600" b="1" dirty="0" smtClean="0">
                <a:solidFill>
                  <a:schemeClr val="accent2"/>
                </a:solidFill>
              </a:rPr>
              <a:t>absence</a:t>
            </a:r>
            <a:r>
              <a:rPr lang="en-US" altLang="en-US" sz="1600" b="1" dirty="0" smtClean="0">
                <a:solidFill>
                  <a:schemeClr val="bg1"/>
                </a:solidFill>
              </a:rPr>
              <a:t> of findability. </a:t>
            </a:r>
            <a:endParaRPr lang="en-US" altLang="en-US" sz="1600" b="1" dirty="0">
              <a:solidFill>
                <a:schemeClr val="bg1"/>
              </a:solidFill>
            </a:endParaRPr>
          </a:p>
        </p:txBody>
      </p:sp>
      <p:sp>
        <p:nvSpPr>
          <p:cNvPr id="35" name="Rectangle 34"/>
          <p:cNvSpPr/>
          <p:nvPr/>
        </p:nvSpPr>
        <p:spPr>
          <a:xfrm>
            <a:off x="210795" y="4371757"/>
            <a:ext cx="4177497" cy="369332"/>
          </a:xfrm>
          <a:prstGeom prst="rect">
            <a:avLst/>
          </a:prstGeom>
        </p:spPr>
        <p:txBody>
          <a:bodyPr wrap="square">
            <a:spAutoFit/>
          </a:bodyPr>
          <a:lstStyle/>
          <a:p>
            <a:r>
              <a:rPr lang="en-US" altLang="en-US" dirty="0" smtClean="0">
                <a:solidFill>
                  <a:schemeClr val="accent1"/>
                </a:solidFill>
              </a:rPr>
              <a:t>Digital assets include:</a:t>
            </a:r>
            <a:endParaRPr lang="en-US" altLang="en-US" dirty="0">
              <a:solidFill>
                <a:schemeClr val="accent1"/>
              </a:solidFill>
            </a:endParaRPr>
          </a:p>
        </p:txBody>
      </p:sp>
      <p:sp>
        <p:nvSpPr>
          <p:cNvPr id="30" name="Rectangle 29"/>
          <p:cNvSpPr/>
          <p:nvPr/>
        </p:nvSpPr>
        <p:spPr>
          <a:xfrm>
            <a:off x="4833184" y="5610582"/>
            <a:ext cx="4177497" cy="830997"/>
          </a:xfrm>
          <a:prstGeom prst="rect">
            <a:avLst/>
          </a:prstGeom>
        </p:spPr>
        <p:txBody>
          <a:bodyPr wrap="square">
            <a:spAutoFit/>
          </a:bodyPr>
          <a:lstStyle/>
          <a:p>
            <a:r>
              <a:rPr lang="en-US" altLang="en-US" sz="1600" b="1" dirty="0" smtClean="0">
                <a:solidFill>
                  <a:schemeClr val="bg1"/>
                </a:solidFill>
              </a:rPr>
              <a:t>Managing your digital assets effectively will help you to </a:t>
            </a:r>
            <a:r>
              <a:rPr lang="en-US" altLang="en-US" sz="1600" b="1" dirty="0" smtClean="0">
                <a:solidFill>
                  <a:schemeClr val="accent2"/>
                </a:solidFill>
              </a:rPr>
              <a:t>swim</a:t>
            </a:r>
            <a:r>
              <a:rPr lang="en-US" altLang="en-US" sz="1600" b="1" dirty="0" smtClean="0">
                <a:solidFill>
                  <a:schemeClr val="bg1"/>
                </a:solidFill>
              </a:rPr>
              <a:t> in the ocean of information.</a:t>
            </a:r>
            <a:endParaRPr lang="en-US" altLang="en-US" sz="1600" b="1" dirty="0">
              <a:solidFill>
                <a:schemeClr val="bg1"/>
              </a:solidFill>
            </a:endParaRPr>
          </a:p>
        </p:txBody>
      </p:sp>
      <p:sp>
        <p:nvSpPr>
          <p:cNvPr id="24" name="Rectangle 23"/>
          <p:cNvSpPr/>
          <p:nvPr/>
        </p:nvSpPr>
        <p:spPr>
          <a:xfrm>
            <a:off x="3029391" y="5896050"/>
            <a:ext cx="1358901" cy="307777"/>
          </a:xfrm>
          <a:prstGeom prst="rect">
            <a:avLst/>
          </a:prstGeom>
        </p:spPr>
        <p:txBody>
          <a:bodyPr wrap="square">
            <a:spAutoFit/>
          </a:bodyPr>
          <a:lstStyle/>
          <a:p>
            <a:r>
              <a:rPr lang="en-US" altLang="en-US" sz="1400" b="1" dirty="0" smtClean="0">
                <a:solidFill>
                  <a:schemeClr val="accent1"/>
                </a:solidFill>
              </a:rPr>
              <a:t>Brochures</a:t>
            </a:r>
            <a:endParaRPr lang="en-US" altLang="en-US" sz="1400" b="1" dirty="0">
              <a:solidFill>
                <a:schemeClr val="accent1"/>
              </a:solidFill>
            </a:endParaRPr>
          </a:p>
        </p:txBody>
      </p:sp>
      <p:sp>
        <p:nvSpPr>
          <p:cNvPr id="27" name="Oval 145410"/>
          <p:cNvSpPr/>
          <p:nvPr/>
        </p:nvSpPr>
        <p:spPr>
          <a:xfrm>
            <a:off x="2507564" y="5855403"/>
            <a:ext cx="400594" cy="400594"/>
          </a:xfrm>
          <a:prstGeom prst="ellipse">
            <a:avLst/>
          </a:prstGeom>
          <a:solidFill>
            <a:schemeClr val="accent2"/>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1"/>
                </a:solidFill>
              </a:rPr>
              <a:t>6</a:t>
            </a:r>
            <a:endParaRPr lang="en-US" b="1" dirty="0">
              <a:solidFill>
                <a:schemeClr val="accent1"/>
              </a:solidFill>
            </a:endParaRPr>
          </a:p>
        </p:txBody>
      </p:sp>
      <p:grpSp>
        <p:nvGrpSpPr>
          <p:cNvPr id="29" name="Group 28"/>
          <p:cNvGrpSpPr/>
          <p:nvPr/>
        </p:nvGrpSpPr>
        <p:grpSpPr>
          <a:xfrm>
            <a:off x="0" y="6422955"/>
            <a:ext cx="9144000" cy="437555"/>
            <a:chOff x="0" y="6422955"/>
            <a:chExt cx="9144000" cy="437555"/>
          </a:xfrm>
        </p:grpSpPr>
        <p:pic>
          <p:nvPicPr>
            <p:cNvPr id="34" name="Picture 3">
              <a:hlinkClick r:id="rId6"/>
            </p:cNvPr>
            <p:cNvPicPr>
              <a:picLocks noChangeAspect="1" noChangeArrowheads="1"/>
            </p:cNvPicPr>
            <p:nvPr/>
          </p:nvPicPr>
          <p:blipFill>
            <a:blip r:embed="rId7" cstate="print"/>
            <a:srcRect/>
            <a:stretch>
              <a:fillRect/>
            </a:stretch>
          </p:blipFill>
          <p:spPr bwMode="auto">
            <a:xfrm>
              <a:off x="0" y="6422955"/>
              <a:ext cx="9144000" cy="437555"/>
            </a:xfrm>
            <a:prstGeom prst="rect">
              <a:avLst/>
            </a:prstGeom>
            <a:noFill/>
            <a:ln w="9525">
              <a:noFill/>
              <a:miter lim="800000"/>
              <a:headEnd/>
              <a:tailEnd/>
            </a:ln>
          </p:spPr>
        </p:pic>
        <p:pic>
          <p:nvPicPr>
            <p:cNvPr id="36" name="Picture 35" descr="itrg-logo.png"/>
            <p:cNvPicPr>
              <a:picLocks noChangeAspect="1"/>
            </p:cNvPicPr>
            <p:nvPr/>
          </p:nvPicPr>
          <p:blipFill>
            <a:blip r:embed="rId8"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31687038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 y="1115568"/>
            <a:ext cx="4419615" cy="5403768"/>
          </a:xfrm>
          <a:prstGeom prst="rect">
            <a:avLst/>
          </a:prstGeom>
          <a:solidFill>
            <a:schemeClr val="accent1"/>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13314"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0" y="3581399"/>
            <a:ext cx="4425564" cy="294746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4419613" y="1072753"/>
            <a:ext cx="4714862" cy="312777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51222" y="1206829"/>
            <a:ext cx="3666388" cy="769441"/>
          </a:xfrm>
          <a:prstGeom prst="rect">
            <a:avLst/>
          </a:prstGeom>
        </p:spPr>
        <p:txBody>
          <a:bodyPr wrap="none">
            <a:spAutoFit/>
          </a:bodyPr>
          <a:lstStyle/>
          <a:p>
            <a:r>
              <a:rPr lang="en-US" sz="4400" b="1" dirty="0" smtClean="0">
                <a:solidFill>
                  <a:schemeClr val="accent2"/>
                </a:solidFill>
              </a:rPr>
              <a:t>Dam Busters</a:t>
            </a:r>
            <a:endParaRPr lang="en-US" sz="4400" b="1" dirty="0">
              <a:solidFill>
                <a:schemeClr val="accent2"/>
              </a:solidFill>
            </a:endParaRPr>
          </a:p>
        </p:txBody>
      </p:sp>
      <p:sp>
        <p:nvSpPr>
          <p:cNvPr id="7" name="Rectangle 6"/>
          <p:cNvSpPr/>
          <p:nvPr/>
        </p:nvSpPr>
        <p:spPr>
          <a:xfrm>
            <a:off x="257174" y="1923795"/>
            <a:ext cx="3811632" cy="1384995"/>
          </a:xfrm>
          <a:prstGeom prst="rect">
            <a:avLst/>
          </a:prstGeom>
        </p:spPr>
        <p:txBody>
          <a:bodyPr wrap="square">
            <a:spAutoFit/>
          </a:bodyPr>
          <a:lstStyle/>
          <a:p>
            <a:r>
              <a:rPr lang="en-US" sz="1400" dirty="0" smtClean="0">
                <a:solidFill>
                  <a:schemeClr val="accent3"/>
                </a:solidFill>
              </a:rPr>
              <a:t>In 1943, World War II was well under way. The threat of Axis powers was more imminent than ever, and the Allies needed to deal a heavy blow to the enemies’ infrastructure. Operation Chastise, an innovative plan to destroy an important German dam, was born.</a:t>
            </a:r>
            <a:endParaRPr lang="en-US" sz="1400" dirty="0">
              <a:solidFill>
                <a:schemeClr val="accent3"/>
              </a:solidFill>
            </a:endParaRPr>
          </a:p>
        </p:txBody>
      </p:sp>
      <p:sp>
        <p:nvSpPr>
          <p:cNvPr id="3" name="Isosceles Triangle 2"/>
          <p:cNvSpPr/>
          <p:nvPr/>
        </p:nvSpPr>
        <p:spPr>
          <a:xfrm>
            <a:off x="3752850" y="2286000"/>
            <a:ext cx="5381625" cy="4242862"/>
          </a:xfrm>
          <a:prstGeom prst="triangle">
            <a:avLst>
              <a:gd name="adj" fmla="val 1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4514850" y="4200526"/>
            <a:ext cx="4267200" cy="2108269"/>
          </a:xfrm>
          <a:prstGeom prst="rect">
            <a:avLst/>
          </a:prstGeom>
        </p:spPr>
        <p:txBody>
          <a:bodyPr wrap="square">
            <a:spAutoFit/>
          </a:bodyPr>
          <a:lstStyle/>
          <a:p>
            <a:pPr>
              <a:spcAft>
                <a:spcPts val="600"/>
              </a:spcAft>
            </a:pPr>
            <a:r>
              <a:rPr lang="en-US" sz="1400" dirty="0" smtClean="0">
                <a:solidFill>
                  <a:schemeClr val="accent1"/>
                </a:solidFill>
              </a:rPr>
              <a:t>To bust the dam, daring pilots dropped specially designed bombs that could skip over the water, avoiding underwater defenses, and sink to a depth where a detonation would be the most effective.</a:t>
            </a:r>
          </a:p>
          <a:p>
            <a:pPr>
              <a:spcAft>
                <a:spcPts val="600"/>
              </a:spcAft>
            </a:pPr>
            <a:r>
              <a:rPr lang="en-US" sz="1400" b="1" dirty="0" smtClean="0">
                <a:solidFill>
                  <a:schemeClr val="accent1"/>
                </a:solidFill>
              </a:rPr>
              <a:t>Stored within your digital assets is a lot of value. Open up your DAM for greater flow and greater accessibility to the digital assets that drive the organization’s information intelligence and business results.</a:t>
            </a:r>
            <a:endParaRPr lang="en-US" sz="1400" b="1" dirty="0">
              <a:solidFill>
                <a:schemeClr val="accent1"/>
              </a:solidFill>
            </a:endParaRPr>
          </a:p>
        </p:txBody>
      </p:sp>
      <p:sp>
        <p:nvSpPr>
          <p:cNvPr id="2" name="Title 1"/>
          <p:cNvSpPr>
            <a:spLocks noGrp="1"/>
          </p:cNvSpPr>
          <p:nvPr>
            <p:ph type="title"/>
          </p:nvPr>
        </p:nvSpPr>
        <p:spPr/>
        <p:txBody>
          <a:bodyPr/>
          <a:lstStyle/>
          <a:p>
            <a:r>
              <a:rPr lang="en-US" dirty="0" smtClean="0"/>
              <a:t>Flood your organization with critical digital assets by breaking your DAM wide open with metadata</a:t>
            </a:r>
            <a:endParaRPr lang="en-US" dirty="0"/>
          </a:p>
        </p:txBody>
      </p:sp>
      <p:grpSp>
        <p:nvGrpSpPr>
          <p:cNvPr id="10" name="Group 9"/>
          <p:cNvGrpSpPr/>
          <p:nvPr/>
        </p:nvGrpSpPr>
        <p:grpSpPr>
          <a:xfrm>
            <a:off x="0" y="6422955"/>
            <a:ext cx="9144000" cy="437555"/>
            <a:chOff x="0" y="6422955"/>
            <a:chExt cx="9144000" cy="437555"/>
          </a:xfrm>
        </p:grpSpPr>
        <p:pic>
          <p:nvPicPr>
            <p:cNvPr id="12" name="Picture 3">
              <a:hlinkClick r:id="rId5"/>
            </p:cNvPr>
            <p:cNvPicPr>
              <a:picLocks noChangeAspect="1" noChangeArrowheads="1"/>
            </p:cNvPicPr>
            <p:nvPr/>
          </p:nvPicPr>
          <p:blipFill>
            <a:blip r:embed="rId6" cstate="print"/>
            <a:srcRect/>
            <a:stretch>
              <a:fillRect/>
            </a:stretch>
          </p:blipFill>
          <p:spPr bwMode="auto">
            <a:xfrm>
              <a:off x="0" y="6422955"/>
              <a:ext cx="9144000" cy="437555"/>
            </a:xfrm>
            <a:prstGeom prst="rect">
              <a:avLst/>
            </a:prstGeom>
            <a:noFill/>
            <a:ln w="9525">
              <a:noFill/>
              <a:miter lim="800000"/>
              <a:headEnd/>
              <a:tailEnd/>
            </a:ln>
          </p:spPr>
        </p:pic>
        <p:pic>
          <p:nvPicPr>
            <p:cNvPr id="13" name="Picture 12" descr="itrg-logo.png"/>
            <p:cNvPicPr>
              <a:picLocks noChangeAspect="1"/>
            </p:cNvPicPr>
            <p:nvPr/>
          </p:nvPicPr>
          <p:blipFill>
            <a:blip r:embed="rId7"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41375305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4388648" y="2232719"/>
            <a:ext cx="4755352" cy="4301431"/>
          </a:xfrm>
          <a:prstGeom prst="rect">
            <a:avLst/>
          </a:prstGeom>
          <a:solidFill>
            <a:schemeClr val="bg1">
              <a:lumMod val="95000"/>
            </a:scheme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accent2"/>
              </a:solidFill>
            </a:endParaRPr>
          </a:p>
        </p:txBody>
      </p:sp>
      <p:pic>
        <p:nvPicPr>
          <p:cNvPr id="12292" name="Picture 4"/>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4388647" y="2232720"/>
            <a:ext cx="3992408" cy="2648506"/>
          </a:xfrm>
          <a:prstGeom prst="rect">
            <a:avLst/>
          </a:prstGeom>
          <a:noFill/>
          <a:extLst>
            <a:ext uri="{909E8E84-426E-40DD-AFC4-6F175D3DCCD1}">
              <a14:hiddenFill xmlns:a14="http://schemas.microsoft.com/office/drawing/2010/main">
                <a:solidFill>
                  <a:srgbClr val="FFFFFF"/>
                </a:solidFill>
              </a14:hiddenFill>
            </a:ext>
          </a:extLst>
        </p:spPr>
      </p:pic>
      <p:sp>
        <p:nvSpPr>
          <p:cNvPr id="27" name="Right Arrow 26"/>
          <p:cNvSpPr/>
          <p:nvPr/>
        </p:nvSpPr>
        <p:spPr>
          <a:xfrm>
            <a:off x="3578177" y="2893044"/>
            <a:ext cx="1191722" cy="790575"/>
          </a:xfrm>
          <a:prstGeom prst="rightArrow">
            <a:avLst/>
          </a:prstGeom>
          <a:solidFill>
            <a:srgbClr val="7CADD4"/>
          </a:solidFill>
          <a:ln>
            <a:solidFill>
              <a:srgbClr val="7CAD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4388649" y="1121569"/>
            <a:ext cx="4755350" cy="1115655"/>
          </a:xfrm>
          <a:prstGeom prst="rect">
            <a:avLst/>
          </a:prstGeom>
          <a:solidFill>
            <a:schemeClr val="accent2"/>
          </a:solidFill>
          <a:ln w="38100">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a:r>
              <a:rPr lang="en-US" altLang="en-US" sz="1600" dirty="0" smtClean="0">
                <a:solidFill>
                  <a:schemeClr val="accent1"/>
                </a:solidFill>
              </a:rPr>
              <a:t>Metadata supports </a:t>
            </a:r>
            <a:r>
              <a:rPr lang="en-US" altLang="en-US" sz="1600" dirty="0">
                <a:solidFill>
                  <a:schemeClr val="accent1"/>
                </a:solidFill>
              </a:rPr>
              <a:t>information through its </a:t>
            </a:r>
            <a:r>
              <a:rPr lang="en-US" altLang="en-US" sz="1600" b="1" dirty="0" smtClean="0">
                <a:solidFill>
                  <a:schemeClr val="accent1"/>
                </a:solidFill>
              </a:rPr>
              <a:t>lifecycle,</a:t>
            </a:r>
            <a:r>
              <a:rPr lang="en-US" altLang="en-US" sz="1600" dirty="0" smtClean="0">
                <a:solidFill>
                  <a:schemeClr val="accent1"/>
                </a:solidFill>
              </a:rPr>
              <a:t> </a:t>
            </a:r>
            <a:r>
              <a:rPr lang="en-US" altLang="en-US" sz="1600" dirty="0">
                <a:solidFill>
                  <a:schemeClr val="accent1"/>
                </a:solidFill>
              </a:rPr>
              <a:t>from beginning (creation) to </a:t>
            </a:r>
            <a:r>
              <a:rPr lang="en-US" altLang="en-US" sz="1600" dirty="0" smtClean="0">
                <a:solidFill>
                  <a:schemeClr val="accent1"/>
                </a:solidFill>
              </a:rPr>
              <a:t>end (archiving or destruction).</a:t>
            </a:r>
            <a:endParaRPr lang="en-US" altLang="en-US" sz="1600" dirty="0">
              <a:solidFill>
                <a:schemeClr val="accent1"/>
              </a:solidFill>
            </a:endParaRPr>
          </a:p>
        </p:txBody>
      </p:sp>
      <p:sp>
        <p:nvSpPr>
          <p:cNvPr id="16" name="Rectangle 15"/>
          <p:cNvSpPr/>
          <p:nvPr/>
        </p:nvSpPr>
        <p:spPr>
          <a:xfrm>
            <a:off x="1" y="1121569"/>
            <a:ext cx="4388648" cy="5412581"/>
          </a:xfrm>
          <a:prstGeom prst="rect">
            <a:avLst/>
          </a:prstGeom>
          <a:solidFill>
            <a:schemeClr val="accent3"/>
          </a:solidFill>
          <a:ln w="38100">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04000">
              <a:spcAft>
                <a:spcPts val="600"/>
              </a:spcAft>
            </a:pPr>
            <a:r>
              <a:rPr lang="en-US" altLang="en-US" sz="2400" b="1" i="1" dirty="0" smtClean="0">
                <a:solidFill>
                  <a:schemeClr val="accent1"/>
                </a:solidFill>
              </a:rPr>
              <a:t>Metadata</a:t>
            </a:r>
          </a:p>
          <a:p>
            <a:pPr marL="504000">
              <a:spcAft>
                <a:spcPts val="600"/>
              </a:spcAft>
            </a:pPr>
            <a:r>
              <a:rPr lang="en-US" altLang="en-US" sz="1600" i="1" dirty="0" smtClean="0">
                <a:solidFill>
                  <a:schemeClr val="accent1"/>
                </a:solidFill>
              </a:rPr>
              <a:t>Structured</a:t>
            </a:r>
            <a:r>
              <a:rPr lang="en-US" altLang="en-US" sz="1600" dirty="0" smtClean="0">
                <a:solidFill>
                  <a:schemeClr val="accent1"/>
                </a:solidFill>
              </a:rPr>
              <a:t> </a:t>
            </a:r>
            <a:r>
              <a:rPr lang="en-US" altLang="en-US" sz="1600" dirty="0">
                <a:solidFill>
                  <a:schemeClr val="accent1"/>
                </a:solidFill>
              </a:rPr>
              <a:t>data </a:t>
            </a:r>
            <a:r>
              <a:rPr lang="en-US" altLang="en-US" sz="1600" dirty="0" smtClean="0">
                <a:solidFill>
                  <a:schemeClr val="accent1"/>
                </a:solidFill>
              </a:rPr>
              <a:t>that:</a:t>
            </a:r>
            <a:endParaRPr lang="en-US" altLang="en-US" sz="1600" dirty="0">
              <a:solidFill>
                <a:schemeClr val="accent1"/>
              </a:solidFill>
            </a:endParaRPr>
          </a:p>
          <a:p>
            <a:pPr marL="936000" lvl="2" indent="-285750">
              <a:spcAft>
                <a:spcPts val="600"/>
              </a:spcAft>
              <a:buFont typeface="Arial" panose="020B0604020202020204" pitchFamily="34" charset="0"/>
              <a:buChar char="•"/>
            </a:pPr>
            <a:r>
              <a:rPr lang="en-US" altLang="en-US" sz="1600" dirty="0" smtClean="0">
                <a:solidFill>
                  <a:schemeClr val="accent1"/>
                </a:solidFill>
              </a:rPr>
              <a:t>Describes, explains, locates, or otherwise makes it easier to retrieve, use, or manage information resources (NISO, 2004).</a:t>
            </a:r>
          </a:p>
          <a:p>
            <a:pPr marL="936000" lvl="2" indent="-285750">
              <a:spcAft>
                <a:spcPts val="600"/>
              </a:spcAft>
              <a:buFont typeface="Arial" panose="020B0604020202020204" pitchFamily="34" charset="0"/>
              <a:buChar char="•"/>
            </a:pPr>
            <a:r>
              <a:rPr lang="en-US" altLang="en-US" sz="1600" dirty="0">
                <a:solidFill>
                  <a:schemeClr val="accent1"/>
                </a:solidFill>
              </a:rPr>
              <a:t>H</a:t>
            </a:r>
            <a:r>
              <a:rPr lang="en-US" altLang="en-US" sz="1600" dirty="0" smtClean="0">
                <a:solidFill>
                  <a:schemeClr val="accent1"/>
                </a:solidFill>
              </a:rPr>
              <a:t>elps </a:t>
            </a:r>
            <a:r>
              <a:rPr lang="en-US" altLang="en-US" sz="1600" dirty="0">
                <a:solidFill>
                  <a:schemeClr val="accent1"/>
                </a:solidFill>
              </a:rPr>
              <a:t>to impose </a:t>
            </a:r>
            <a:r>
              <a:rPr lang="en-US" altLang="en-US" sz="1600" b="1" dirty="0">
                <a:solidFill>
                  <a:schemeClr val="accent1"/>
                </a:solidFill>
              </a:rPr>
              <a:t>order</a:t>
            </a:r>
            <a:r>
              <a:rPr lang="en-US" altLang="en-US" sz="1600" dirty="0">
                <a:solidFill>
                  <a:schemeClr val="accent1"/>
                </a:solidFill>
              </a:rPr>
              <a:t> on </a:t>
            </a:r>
            <a:r>
              <a:rPr lang="en-US" altLang="en-US" sz="1600" b="1" dirty="0" smtClean="0">
                <a:solidFill>
                  <a:schemeClr val="accent1"/>
                </a:solidFill>
              </a:rPr>
              <a:t>chaos</a:t>
            </a:r>
            <a:r>
              <a:rPr lang="en-US" altLang="en-US" sz="1600" dirty="0">
                <a:solidFill>
                  <a:schemeClr val="accent1"/>
                </a:solidFill>
              </a:rPr>
              <a:t>.</a:t>
            </a:r>
          </a:p>
          <a:p>
            <a:pPr marL="936000" lvl="2" indent="-285750">
              <a:spcAft>
                <a:spcPts val="600"/>
              </a:spcAft>
              <a:buFont typeface="Arial" panose="020B0604020202020204" pitchFamily="34" charset="0"/>
              <a:buChar char="•"/>
            </a:pPr>
            <a:r>
              <a:rPr lang="en-US" altLang="en-US" sz="1600" b="1" dirty="0">
                <a:solidFill>
                  <a:schemeClr val="accent1"/>
                </a:solidFill>
              </a:rPr>
              <a:t>E</a:t>
            </a:r>
            <a:r>
              <a:rPr lang="en-US" altLang="en-US" sz="1600" b="1" dirty="0" smtClean="0">
                <a:solidFill>
                  <a:schemeClr val="accent1"/>
                </a:solidFill>
              </a:rPr>
              <a:t>nables</a:t>
            </a:r>
            <a:r>
              <a:rPr lang="en-US" altLang="en-US" sz="1600" dirty="0" smtClean="0">
                <a:solidFill>
                  <a:schemeClr val="accent1"/>
                </a:solidFill>
              </a:rPr>
              <a:t> discovery and manipulation of information.</a:t>
            </a:r>
          </a:p>
          <a:p>
            <a:pPr marL="504000">
              <a:spcAft>
                <a:spcPts val="600"/>
              </a:spcAft>
            </a:pPr>
            <a:r>
              <a:rPr lang="en-US" altLang="en-US" sz="1400" b="1" dirty="0" smtClean="0">
                <a:solidFill>
                  <a:schemeClr val="accent1"/>
                </a:solidFill>
              </a:rPr>
              <a:t>Metadata helps us to quickly know:</a:t>
            </a:r>
          </a:p>
          <a:p>
            <a:pPr marL="504000" indent="-285750">
              <a:spcAft>
                <a:spcPts val="600"/>
              </a:spcAft>
              <a:buFont typeface="Arial" panose="020B0604020202020204" pitchFamily="34" charset="0"/>
              <a:buChar char="•"/>
            </a:pPr>
            <a:r>
              <a:rPr lang="en-US" altLang="en-US" sz="1400" dirty="0" smtClean="0">
                <a:solidFill>
                  <a:schemeClr val="accent1"/>
                </a:solidFill>
              </a:rPr>
              <a:t>What information is contained within the digital asset and why is it important?</a:t>
            </a:r>
          </a:p>
          <a:p>
            <a:pPr marL="504000" indent="-285750">
              <a:spcAft>
                <a:spcPts val="600"/>
              </a:spcAft>
              <a:buFont typeface="Arial" panose="020B0604020202020204" pitchFamily="34" charset="0"/>
              <a:buChar char="•"/>
            </a:pPr>
            <a:r>
              <a:rPr lang="en-US" altLang="en-US" sz="1400" dirty="0" smtClean="0">
                <a:solidFill>
                  <a:schemeClr val="accent1"/>
                </a:solidFill>
              </a:rPr>
              <a:t>Who are the users of digital assets and what can they access?</a:t>
            </a:r>
          </a:p>
          <a:p>
            <a:pPr marL="504000" indent="-285750">
              <a:spcAft>
                <a:spcPts val="600"/>
              </a:spcAft>
              <a:buFont typeface="Arial" panose="020B0604020202020204" pitchFamily="34" charset="0"/>
              <a:buChar char="•"/>
            </a:pPr>
            <a:r>
              <a:rPr lang="en-US" altLang="en-US" sz="1400" dirty="0" smtClean="0">
                <a:solidFill>
                  <a:schemeClr val="accent1"/>
                </a:solidFill>
              </a:rPr>
              <a:t>Where is the information and how can you access it?</a:t>
            </a:r>
          </a:p>
          <a:p>
            <a:pPr marL="504000" indent="-285750">
              <a:spcAft>
                <a:spcPts val="600"/>
              </a:spcAft>
              <a:buFont typeface="Arial" panose="020B0604020202020204" pitchFamily="34" charset="0"/>
              <a:buChar char="•"/>
            </a:pPr>
            <a:r>
              <a:rPr lang="en-US" altLang="en-US" sz="1400" dirty="0" smtClean="0">
                <a:solidFill>
                  <a:schemeClr val="accent1"/>
                </a:solidFill>
              </a:rPr>
              <a:t>Who created processes related to the information and how can I run them?</a:t>
            </a:r>
          </a:p>
        </p:txBody>
      </p:sp>
      <p:sp>
        <p:nvSpPr>
          <p:cNvPr id="2" name="Title 1"/>
          <p:cNvSpPr>
            <a:spLocks noGrp="1"/>
          </p:cNvSpPr>
          <p:nvPr>
            <p:ph type="title"/>
          </p:nvPr>
        </p:nvSpPr>
        <p:spPr/>
        <p:txBody>
          <a:bodyPr/>
          <a:lstStyle/>
          <a:p>
            <a:r>
              <a:rPr lang="en-US" dirty="0" smtClean="0"/>
              <a:t>Manage your digital asset </a:t>
            </a:r>
            <a:r>
              <a:rPr lang="en-US" b="1" dirty="0" smtClean="0">
                <a:solidFill>
                  <a:schemeClr val="accent2"/>
                </a:solidFill>
              </a:rPr>
              <a:t>metadata,</a:t>
            </a:r>
            <a:r>
              <a:rPr lang="en-US" dirty="0" smtClean="0"/>
              <a:t> a critical aspect of DAM,</a:t>
            </a:r>
            <a:r>
              <a:rPr lang="en-US" b="1" dirty="0" smtClean="0">
                <a:solidFill>
                  <a:schemeClr val="accent2"/>
                </a:solidFill>
              </a:rPr>
              <a:t> </a:t>
            </a:r>
            <a:r>
              <a:rPr lang="en-US" dirty="0" smtClean="0"/>
              <a:t>to speed up the usability and findability of information</a:t>
            </a:r>
            <a:endParaRPr lang="en-US" dirty="0"/>
          </a:p>
        </p:txBody>
      </p:sp>
      <p:pic>
        <p:nvPicPr>
          <p:cNvPr id="30" name="Picture 29"/>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268103" y="4618084"/>
            <a:ext cx="2875452" cy="1916066"/>
          </a:xfrm>
          <a:prstGeom prst="rect">
            <a:avLst/>
          </a:prstGeom>
        </p:spPr>
      </p:pic>
      <p:sp>
        <p:nvSpPr>
          <p:cNvPr id="29" name="Rectangle 28"/>
          <p:cNvSpPr/>
          <p:nvPr/>
        </p:nvSpPr>
        <p:spPr>
          <a:xfrm>
            <a:off x="4839835" y="3021806"/>
            <a:ext cx="1284326" cy="523220"/>
          </a:xfrm>
          <a:prstGeom prst="rect">
            <a:avLst/>
          </a:prstGeom>
          <a:solidFill>
            <a:srgbClr val="F2F2F2">
              <a:alpha val="80000"/>
            </a:srgbClr>
          </a:solidFill>
        </p:spPr>
        <p:txBody>
          <a:bodyPr wrap="none">
            <a:spAutoFit/>
          </a:bodyPr>
          <a:lstStyle/>
          <a:p>
            <a:r>
              <a:rPr lang="en-US" altLang="en-US" sz="2800" b="1" dirty="0" smtClean="0">
                <a:solidFill>
                  <a:schemeClr val="accent2"/>
                </a:solidFill>
              </a:rPr>
              <a:t>Chaos</a:t>
            </a:r>
            <a:endParaRPr lang="en-US" sz="2800" b="1" dirty="0">
              <a:solidFill>
                <a:schemeClr val="accent2"/>
              </a:solidFill>
            </a:endParaRPr>
          </a:p>
        </p:txBody>
      </p:sp>
      <p:sp>
        <p:nvSpPr>
          <p:cNvPr id="33" name="Rectangle 32"/>
          <p:cNvSpPr/>
          <p:nvPr/>
        </p:nvSpPr>
        <p:spPr>
          <a:xfrm>
            <a:off x="6364793" y="5446465"/>
            <a:ext cx="1162498" cy="523220"/>
          </a:xfrm>
          <a:prstGeom prst="rect">
            <a:avLst/>
          </a:prstGeom>
          <a:solidFill>
            <a:srgbClr val="F2F2F2">
              <a:alpha val="80000"/>
            </a:srgbClr>
          </a:solidFill>
        </p:spPr>
        <p:txBody>
          <a:bodyPr wrap="none">
            <a:spAutoFit/>
          </a:bodyPr>
          <a:lstStyle/>
          <a:p>
            <a:r>
              <a:rPr lang="en-US" altLang="en-US" sz="2800" b="1" dirty="0" smtClean="0">
                <a:solidFill>
                  <a:schemeClr val="accent2"/>
                </a:solidFill>
              </a:rPr>
              <a:t>Order</a:t>
            </a:r>
            <a:endParaRPr lang="en-US" sz="2800" b="1" dirty="0">
              <a:solidFill>
                <a:schemeClr val="accent2"/>
              </a:solidFill>
            </a:endParaRPr>
          </a:p>
        </p:txBody>
      </p:sp>
      <p:sp>
        <p:nvSpPr>
          <p:cNvPr id="3" name="Bent-Up Arrow 2"/>
          <p:cNvSpPr/>
          <p:nvPr/>
        </p:nvSpPr>
        <p:spPr>
          <a:xfrm rot="5400000">
            <a:off x="4586672" y="4276124"/>
            <a:ext cx="2412525" cy="950334"/>
          </a:xfrm>
          <a:prstGeom prst="bentUpArrow">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4599343" y="5661908"/>
            <a:ext cx="1074333" cy="338554"/>
          </a:xfrm>
          <a:prstGeom prst="rect">
            <a:avLst/>
          </a:prstGeom>
          <a:noFill/>
        </p:spPr>
        <p:txBody>
          <a:bodyPr wrap="none">
            <a:spAutoFit/>
          </a:bodyPr>
          <a:lstStyle/>
          <a:p>
            <a:r>
              <a:rPr lang="en-US" altLang="en-US" sz="1600" b="1" dirty="0" smtClean="0">
                <a:solidFill>
                  <a:schemeClr val="accent1"/>
                </a:solidFill>
              </a:rPr>
              <a:t>Metadata</a:t>
            </a:r>
            <a:endParaRPr lang="en-US" sz="1600" b="1" dirty="0">
              <a:solidFill>
                <a:schemeClr val="accent1"/>
              </a:solidFill>
            </a:endParaRPr>
          </a:p>
        </p:txBody>
      </p:sp>
      <p:grpSp>
        <p:nvGrpSpPr>
          <p:cNvPr id="13" name="Group 12"/>
          <p:cNvGrpSpPr/>
          <p:nvPr/>
        </p:nvGrpSpPr>
        <p:grpSpPr>
          <a:xfrm>
            <a:off x="0" y="6422955"/>
            <a:ext cx="9144000" cy="437555"/>
            <a:chOff x="0" y="6422955"/>
            <a:chExt cx="9144000" cy="437555"/>
          </a:xfrm>
        </p:grpSpPr>
        <p:pic>
          <p:nvPicPr>
            <p:cNvPr id="15" name="Picture 3">
              <a:hlinkClick r:id="rId5"/>
            </p:cNvPr>
            <p:cNvPicPr>
              <a:picLocks noChangeAspect="1" noChangeArrowheads="1"/>
            </p:cNvPicPr>
            <p:nvPr/>
          </p:nvPicPr>
          <p:blipFill>
            <a:blip r:embed="rId6" cstate="print"/>
            <a:srcRect/>
            <a:stretch>
              <a:fillRect/>
            </a:stretch>
          </p:blipFill>
          <p:spPr bwMode="auto">
            <a:xfrm>
              <a:off x="0" y="6422955"/>
              <a:ext cx="9144000" cy="437555"/>
            </a:xfrm>
            <a:prstGeom prst="rect">
              <a:avLst/>
            </a:prstGeom>
            <a:noFill/>
            <a:ln w="9525">
              <a:noFill/>
              <a:miter lim="800000"/>
              <a:headEnd/>
              <a:tailEnd/>
            </a:ln>
          </p:spPr>
        </p:pic>
        <p:pic>
          <p:nvPicPr>
            <p:cNvPr id="19" name="Picture 18" descr="itrg-logo.png"/>
            <p:cNvPicPr>
              <a:picLocks noChangeAspect="1"/>
            </p:cNvPicPr>
            <p:nvPr/>
          </p:nvPicPr>
          <p:blipFill>
            <a:blip r:embed="rId7"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77672590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a79565a41421d0e5a461827ab8a64c2a6dcf93"/>
  <p:tag name="ISPRING_RESOURCE_PATHS_HASH_2" val="b4f66ad4a07985a5d9c49e97317bbc23e3ea47f"/>
</p:tagLst>
</file>

<file path=ppt/theme/theme1.xml><?xml version="1.0" encoding="utf-8"?>
<a:theme xmlns:a="http://schemas.openxmlformats.org/drawingml/2006/main" name="Theme1">
  <a:themeElements>
    <a:clrScheme name="Flourish">
      <a:dk1>
        <a:srgbClr val="333333"/>
      </a:dk1>
      <a:lt1>
        <a:srgbClr val="FFFFFF"/>
      </a:lt1>
      <a:dk2>
        <a:srgbClr val="333333"/>
      </a:dk2>
      <a:lt2>
        <a:srgbClr val="FFFFFF"/>
      </a:lt2>
      <a:accent1>
        <a:srgbClr val="29475F"/>
      </a:accent1>
      <a:accent2>
        <a:srgbClr val="D9A210"/>
      </a:accent2>
      <a:accent3>
        <a:srgbClr val="7CADD4"/>
      </a:accent3>
      <a:accent4>
        <a:srgbClr val="FFFFFF"/>
      </a:accent4>
      <a:accent5>
        <a:srgbClr val="FFFFFF"/>
      </a:accent5>
      <a:accent6>
        <a:srgbClr val="FFFFFF"/>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defRPr b="1" i="1"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2.xml><?xml version="1.0" encoding="utf-8"?>
<a:theme xmlns:a="http://schemas.openxmlformats.org/drawingml/2006/main" name="Office Theme">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2050</Words>
  <Application>Microsoft Office PowerPoint</Application>
  <PresentationFormat>On-screen Show (4:3)</PresentationFormat>
  <Paragraphs>173</Paragraphs>
  <Slides>12</Slides>
  <Notes>11</Notes>
  <HiddenSlides>0</HiddenSlides>
  <MMClips>0</MMClips>
  <ScaleCrop>false</ScaleCrop>
  <HeadingPairs>
    <vt:vector size="8" baseType="variant">
      <vt:variant>
        <vt:lpstr>Fonts Used</vt:lpstr>
      </vt:variant>
      <vt:variant>
        <vt:i4>6</vt:i4>
      </vt:variant>
      <vt:variant>
        <vt:lpstr>Theme</vt:lpstr>
      </vt:variant>
      <vt:variant>
        <vt:i4>2</vt:i4>
      </vt:variant>
      <vt:variant>
        <vt:lpstr>Slide Titles</vt:lpstr>
      </vt:variant>
      <vt:variant>
        <vt:i4>12</vt:i4>
      </vt:variant>
      <vt:variant>
        <vt:lpstr>Custom Shows</vt:lpstr>
      </vt:variant>
      <vt:variant>
        <vt:i4>1</vt:i4>
      </vt:variant>
    </vt:vector>
  </HeadingPairs>
  <TitlesOfParts>
    <vt:vector size="21" baseType="lpstr">
      <vt:lpstr>Arial</vt:lpstr>
      <vt:lpstr>Calibri</vt:lpstr>
      <vt:lpstr>Georgia</vt:lpstr>
      <vt:lpstr>Roboto</vt:lpstr>
      <vt:lpstr>Times New Roman</vt:lpstr>
      <vt:lpstr>Wingdings</vt:lpstr>
      <vt:lpstr>Theme1</vt:lpstr>
      <vt:lpstr>Office Theme</vt:lpstr>
      <vt:lpstr>PowerPoint Presentation</vt:lpstr>
      <vt:lpstr>PowerPoint Presentation</vt:lpstr>
      <vt:lpstr>Our understanding of the problem</vt:lpstr>
      <vt:lpstr>Executive summary</vt:lpstr>
      <vt:lpstr>Digital information volume and use is growing – and it pays off</vt:lpstr>
      <vt:lpstr>People do not want to search for digital information – they want to get the content they need when they need it</vt:lpstr>
      <vt:lpstr>Increase the findability and usability of your digital information assets by implementing digital asset management</vt:lpstr>
      <vt:lpstr>Flood your organization with critical digital assets by breaking your DAM wide open with metadata</vt:lpstr>
      <vt:lpstr>Manage your digital asset metadata, a critical aspect of DAM, to speed up the usability and findability of information</vt:lpstr>
      <vt:lpstr>Metadata is everywhere, but is difficult to manage</vt:lpstr>
      <vt:lpstr>Translate information into knowledge with intuitive metadata</vt:lpstr>
      <vt:lpstr>Info-Tech Research Group Helps IT Professionals To:</vt:lpstr>
      <vt:lpstr>Custom Show 1</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2016-06-14T19:17:46Z</dcterms:created>
  <dcterms:modified xsi:type="dcterms:W3CDTF">2016-06-14T19:28:22Z</dcterms:modified>
</cp:coreProperties>
</file>