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4"/>
  </p:notesMasterIdLst>
  <p:handoutMasterIdLst>
    <p:handoutMasterId r:id="rId15"/>
  </p:handoutMasterIdLst>
  <p:sldIdLst>
    <p:sldId id="278" r:id="rId2"/>
    <p:sldId id="484" r:id="rId3"/>
    <p:sldId id="403" r:id="rId4"/>
    <p:sldId id="399" r:id="rId5"/>
    <p:sldId id="809" r:id="rId6"/>
    <p:sldId id="792" r:id="rId7"/>
    <p:sldId id="815" r:id="rId8"/>
    <p:sldId id="813" r:id="rId9"/>
    <p:sldId id="799" r:id="rId10"/>
    <p:sldId id="800" r:id="rId11"/>
    <p:sldId id="810" r:id="rId12"/>
    <p:sldId id="816" r:id="rId13"/>
  </p:sldIdLst>
  <p:sldSz cx="9144000" cy="6858000" type="screen4x3"/>
  <p:notesSz cx="6950075" cy="9236075"/>
  <p:custShowLst>
    <p:custShow name="Custom Show 1" id="0">
      <p:sldLst>
        <p:sld r:id="rId2"/>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43A3"/>
    <a:srgbClr val="A24130"/>
    <a:srgbClr val="D9A210"/>
    <a:srgbClr val="D9A20F"/>
    <a:srgbClr val="F2F2F2"/>
    <a:srgbClr val="29475F"/>
    <a:srgbClr val="9CB18D"/>
    <a:srgbClr val="7F919F"/>
    <a:srgbClr val="546C7F"/>
    <a:srgbClr val="BCC7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256" autoAdjust="0"/>
  </p:normalViewPr>
  <p:slideViewPr>
    <p:cSldViewPr snapToGrid="0">
      <p:cViewPr varScale="1">
        <p:scale>
          <a:sx n="104" d="100"/>
          <a:sy n="104" d="100"/>
        </p:scale>
        <p:origin x="1644"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baseline="0">
                <a:solidFill>
                  <a:schemeClr val="tx2"/>
                </a:solidFill>
                <a:latin typeface="+mn-lt"/>
                <a:ea typeface="+mn-ea"/>
                <a:cs typeface="+mn-cs"/>
              </a:defRPr>
            </a:pPr>
            <a:r>
              <a:rPr lang="en-US" sz="2000" dirty="0" smtClean="0"/>
              <a:t>Drivers for Deploying Office 365</a:t>
            </a:r>
            <a:endParaRPr lang="en-US" sz="2000" dirty="0"/>
          </a:p>
        </c:rich>
      </c:tx>
      <c:overlay val="0"/>
      <c:spPr>
        <a:noFill/>
        <a:ln>
          <a:noFill/>
        </a:ln>
        <a:effectLst/>
      </c:spPr>
      <c:txPr>
        <a:bodyPr rot="0" spcFirstLastPara="1" vertOverflow="ellipsis" vert="horz" wrap="square" anchor="ctr" anchorCtr="1"/>
        <a:lstStyle/>
        <a:p>
          <a:pPr>
            <a:defRPr sz="2000" b="1" i="0" u="none" strike="noStrike" kern="1200" baseline="0">
              <a:solidFill>
                <a:schemeClr val="tx2"/>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 Responding Important or Extremely Important</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Sheet1!$A$2:$A$7</c:f>
              <c:strCache>
                <c:ptCount val="6"/>
                <c:pt idx="0">
                  <c:v>Improve organizational communication</c:v>
                </c:pt>
                <c:pt idx="1">
                  <c:v>Streamline IT operations</c:v>
                </c:pt>
                <c:pt idx="2">
                  <c:v>Gain certainty over costs</c:v>
                </c:pt>
                <c:pt idx="3">
                  <c:v>Drive user productivity</c:v>
                </c:pt>
                <c:pt idx="4">
                  <c:v>Enable agility in a changing environment</c:v>
                </c:pt>
                <c:pt idx="5">
                  <c:v>Reduce the cost of delivering services</c:v>
                </c:pt>
              </c:strCache>
            </c:strRef>
          </c:cat>
          <c:val>
            <c:numRef>
              <c:f>Sheet1!$B$2:$B$7</c:f>
              <c:numCache>
                <c:formatCode>0%</c:formatCode>
                <c:ptCount val="6"/>
                <c:pt idx="0">
                  <c:v>0.36</c:v>
                </c:pt>
                <c:pt idx="1">
                  <c:v>0.38</c:v>
                </c:pt>
                <c:pt idx="2">
                  <c:v>0.39</c:v>
                </c:pt>
                <c:pt idx="3">
                  <c:v>0.42</c:v>
                </c:pt>
                <c:pt idx="4">
                  <c:v>0.47</c:v>
                </c:pt>
                <c:pt idx="5">
                  <c:v>0.5</c:v>
                </c:pt>
              </c:numCache>
            </c:numRef>
          </c:val>
        </c:ser>
        <c:dLbls>
          <c:showLegendKey val="0"/>
          <c:showVal val="0"/>
          <c:showCatName val="0"/>
          <c:showSerName val="0"/>
          <c:showPercent val="0"/>
          <c:showBubbleSize val="0"/>
        </c:dLbls>
        <c:gapWidth val="100"/>
        <c:axId val="160019200"/>
        <c:axId val="160016368"/>
      </c:barChart>
      <c:catAx>
        <c:axId val="160019200"/>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0016368"/>
        <c:crosses val="autoZero"/>
        <c:auto val="1"/>
        <c:lblAlgn val="ctr"/>
        <c:lblOffset val="100"/>
        <c:noMultiLvlLbl val="0"/>
      </c:catAx>
      <c:valAx>
        <c:axId val="160016368"/>
        <c:scaling>
          <c:orientation val="minMax"/>
        </c:scaling>
        <c:delete val="1"/>
        <c:axPos val="b"/>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crossAx val="1600192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solidFill>
                <a:latin typeface="+mn-lt"/>
                <a:ea typeface="+mn-ea"/>
                <a:cs typeface="+mn-cs"/>
              </a:defRPr>
            </a:pPr>
            <a:r>
              <a:rPr lang="en-US" dirty="0">
                <a:solidFill>
                  <a:schemeClr val="tx1"/>
                </a:solidFill>
              </a:rPr>
              <a:t>Data Migration</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Data Migration</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dPt>
          <c:cat>
            <c:strRef>
              <c:f>Sheet1!$A$2:$A$3</c:f>
              <c:strCache>
                <c:ptCount val="2"/>
                <c:pt idx="0">
                  <c:v>Failure</c:v>
                </c:pt>
                <c:pt idx="1">
                  <c:v>Success</c:v>
                </c:pt>
              </c:strCache>
            </c:strRef>
          </c:cat>
          <c:val>
            <c:numRef>
              <c:f>Sheet1!$B$2:$B$3</c:f>
              <c:numCache>
                <c:formatCode>0%</c:formatCode>
                <c:ptCount val="2"/>
                <c:pt idx="0">
                  <c:v>0.38</c:v>
                </c:pt>
                <c:pt idx="1">
                  <c:v>0.62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5/31/2016</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5/31/2016</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a:p>
        </p:txBody>
      </p:sp>
    </p:spTree>
    <p:extLst>
      <p:ext uri="{BB962C8B-B14F-4D97-AF65-F5344CB8AC3E}">
        <p14:creationId xmlns:p14="http://schemas.microsoft.com/office/powerpoint/2010/main" val="3486691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838785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a:p>
        </p:txBody>
      </p:sp>
    </p:spTree>
    <p:extLst>
      <p:ext uri="{BB962C8B-B14F-4D97-AF65-F5344CB8AC3E}">
        <p14:creationId xmlns:p14="http://schemas.microsoft.com/office/powerpoint/2010/main" val="1574342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a:p>
        </p:txBody>
      </p:sp>
    </p:spTree>
    <p:extLst>
      <p:ext uri="{BB962C8B-B14F-4D97-AF65-F5344CB8AC3E}">
        <p14:creationId xmlns:p14="http://schemas.microsoft.com/office/powerpoint/2010/main" val="323716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a:p>
        </p:txBody>
      </p:sp>
    </p:spTree>
    <p:extLst>
      <p:ext uri="{BB962C8B-B14F-4D97-AF65-F5344CB8AC3E}">
        <p14:creationId xmlns:p14="http://schemas.microsoft.com/office/powerpoint/2010/main" val="3604410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9273550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image" Target="../media/image10.emf"/><Relationship Id="rId5" Type="http://schemas.openxmlformats.org/officeDocument/2006/relationships/tags" Target="../tags/tag5.xml"/><Relationship Id="rId10" Type="http://schemas.openxmlformats.org/officeDocument/2006/relationships/oleObject" Target="../embeddings/oleObject1.bin"/><Relationship Id="rId4" Type="http://schemas.openxmlformats.org/officeDocument/2006/relationships/tags" Target="../tags/tag4.xml"/><Relationship Id="rId9"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b="0" dirty="0" smtClean="0">
                <a:solidFill>
                  <a:schemeClr val="bg1"/>
                </a:solidFill>
              </a:rPr>
              <a:t>V4</a:t>
            </a:r>
            <a:endParaRPr lang="en-CA" sz="1200" b="0" dirty="0">
              <a:solidFill>
                <a:schemeClr val="bg1"/>
              </a:solidFill>
            </a:endParaRP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ft/Right Blank &amp; Line with Image">
    <p:spTree>
      <p:nvGrpSpPr>
        <p:cNvPr id="1" name=""/>
        <p:cNvGrpSpPr/>
        <p:nvPr/>
      </p:nvGrpSpPr>
      <p:grpSpPr>
        <a:xfrm>
          <a:off x="0" y="0"/>
          <a:ext cx="0" cy="0"/>
          <a:chOff x="0" y="0"/>
          <a:chExt cx="0" cy="0"/>
        </a:xfrm>
      </p:grpSpPr>
      <p:graphicFrame>
        <p:nvGraphicFramePr>
          <p:cNvPr id="24" name="Object 23"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580" name="think-cell Slide" r:id="rId10" imgW="360" imgH="360" progId="">
                  <p:embed/>
                </p:oleObj>
              </mc:Choice>
              <mc:Fallback>
                <p:oleObj name="think-cell Slide" r:id="rId10" imgW="360" imgH="360" progId="">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Text Placeholder 27"/>
          <p:cNvSpPr>
            <a:spLocks noGrp="1"/>
          </p:cNvSpPr>
          <p:nvPr>
            <p:ph type="body" sz="quarter" idx="22" hasCustomPrompt="1"/>
            <p:custDataLst>
              <p:tags r:id="rId3"/>
            </p:custDataLst>
          </p:nvPr>
        </p:nvSpPr>
        <p:spPr>
          <a:xfrm>
            <a:off x="4725988" y="2868997"/>
            <a:ext cx="1060450" cy="307975"/>
          </a:xfrm>
        </p:spPr>
        <p:txBody>
          <a:bodyPr/>
          <a:lstStyle>
            <a:lvl1pPr marL="0" indent="0" algn="ctr">
              <a:buNone/>
              <a:defRPr baseline="0"/>
            </a:lvl1pPr>
            <a:lvl2pPr marL="0" indent="0">
              <a:buNone/>
              <a:defRPr/>
            </a:lvl2pPr>
            <a:lvl3pPr marL="0" indent="0">
              <a:buNone/>
              <a:defRPr/>
            </a:lvl3pPr>
            <a:lvl4pPr marL="0" indent="0">
              <a:buNone/>
              <a:defRPr/>
            </a:lvl4pPr>
            <a:lvl5pPr marL="0" indent="0">
              <a:buNone/>
              <a:defRPr/>
            </a:lvl5pPr>
          </a:lstStyle>
          <a:p>
            <a:pPr lvl="0"/>
            <a:r>
              <a:rPr lang="en-US" dirty="0" smtClean="0"/>
              <a:t>Image Title</a:t>
            </a:r>
            <a:endParaRPr lang="en-US" dirty="0"/>
          </a:p>
        </p:txBody>
      </p:sp>
      <p:sp>
        <p:nvSpPr>
          <p:cNvPr id="23" name="Text Placeholder 22"/>
          <p:cNvSpPr>
            <a:spLocks noGrp="1"/>
          </p:cNvSpPr>
          <p:nvPr>
            <p:ph type="body" sz="quarter" idx="20" hasCustomPrompt="1"/>
            <p:custDataLst>
              <p:tags r:id="rId4"/>
            </p:custDataLst>
          </p:nvPr>
        </p:nvSpPr>
        <p:spPr>
          <a:xfrm>
            <a:off x="257175" y="2043113"/>
            <a:ext cx="4237038" cy="657225"/>
          </a:xfrm>
        </p:spPr>
        <p:txBody>
          <a:bodyPr/>
          <a:lstStyle>
            <a:lvl1pPr marL="0" indent="0">
              <a:buNone/>
              <a:defRPr sz="1600" b="1" baseline="0"/>
            </a:lvl1pPr>
            <a:lvl2pPr>
              <a:buNone/>
              <a:defRPr sz="1600"/>
            </a:lvl2pPr>
            <a:lvl3pPr>
              <a:buNone/>
              <a:defRPr sz="1600"/>
            </a:lvl3pPr>
            <a:lvl4pPr>
              <a:buNone/>
              <a:defRPr sz="1600"/>
            </a:lvl4pPr>
            <a:lvl5pPr>
              <a:buNone/>
              <a:defRPr sz="1600"/>
            </a:lvl5pPr>
          </a:lstStyle>
          <a:p>
            <a:pPr lvl="0"/>
            <a:r>
              <a:rPr lang="en-US" dirty="0" smtClean="0"/>
              <a:t>Slide content preview (Arial, 16pt Bold)</a:t>
            </a:r>
            <a:endParaRPr lang="en-US" dirty="0"/>
          </a:p>
        </p:txBody>
      </p:sp>
      <p:cxnSp>
        <p:nvCxnSpPr>
          <p:cNvPr id="11" name="Straight Connector 10"/>
          <p:cNvCxnSpPr/>
          <p:nvPr userDrawn="1">
            <p:custDataLst>
              <p:tags r:id="rId5"/>
            </p:custDataLst>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custDataLst>
              <p:tags r:id="rId6"/>
            </p:custDataLst>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custDataLst>
              <p:tags r:id="rId7"/>
            </p:custDataLst>
          </p:nvPr>
        </p:nvSpPr>
        <p:spPr>
          <a:xfrm>
            <a:off x="257176" y="1268760"/>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6" name="Picture Placeholder 25"/>
          <p:cNvSpPr>
            <a:spLocks noGrp="1"/>
          </p:cNvSpPr>
          <p:nvPr>
            <p:ph type="pic" sz="quarter" idx="21"/>
            <p:custDataLst>
              <p:tags r:id="rId8"/>
            </p:custDataLst>
          </p:nvPr>
        </p:nvSpPr>
        <p:spPr>
          <a:xfrm>
            <a:off x="4788024" y="2043113"/>
            <a:ext cx="914400" cy="914400"/>
          </a:xfrm>
        </p:spPr>
        <p:txBody>
          <a:bodyPr/>
          <a:lstStyle/>
          <a:p>
            <a:endParaRPr lang="en-US" dirty="0"/>
          </a:p>
        </p:txBody>
      </p:sp>
      <p:sp>
        <p:nvSpPr>
          <p:cNvPr id="30" name="Text Placeholder 29"/>
          <p:cNvSpPr>
            <a:spLocks noGrp="1"/>
          </p:cNvSpPr>
          <p:nvPr>
            <p:ph type="body" sz="quarter" idx="23" hasCustomPrompt="1"/>
          </p:nvPr>
        </p:nvSpPr>
        <p:spPr>
          <a:xfrm>
            <a:off x="5976156" y="2060848"/>
            <a:ext cx="2916324" cy="566738"/>
          </a:xfrm>
        </p:spPr>
        <p:txBody>
          <a:bodyPr/>
          <a:lstStyle>
            <a:lvl1pPr marL="0" indent="0">
              <a:buNone/>
              <a:defRPr baseline="0"/>
            </a:lvl1pPr>
          </a:lstStyle>
          <a:p>
            <a:pPr lvl="0"/>
            <a:r>
              <a:rPr lang="en-US" dirty="0" smtClean="0"/>
              <a:t>Questions to ask/think about (Arial, 12pt)</a:t>
            </a:r>
          </a:p>
          <a:p>
            <a:pPr lvl="0"/>
            <a:r>
              <a:rPr lang="en-US" dirty="0" smtClean="0"/>
              <a:t>Change this into a shape</a:t>
            </a:r>
            <a:endParaRPr lang="en-US" dirty="0"/>
          </a:p>
        </p:txBody>
      </p:sp>
      <p:sp>
        <p:nvSpPr>
          <p:cNvPr id="32" name="Text Placeholder 31"/>
          <p:cNvSpPr>
            <a:spLocks noGrp="1"/>
          </p:cNvSpPr>
          <p:nvPr>
            <p:ph type="body" sz="quarter" idx="24"/>
          </p:nvPr>
        </p:nvSpPr>
        <p:spPr>
          <a:xfrm>
            <a:off x="260350" y="3392996"/>
            <a:ext cx="8632825" cy="294271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1979512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Activity slide - Group activit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6686" cy="877887"/>
          </a:xfrm>
        </p:spPr>
        <p:txBody>
          <a:bodyPr/>
          <a:lstStyle>
            <a:lvl1pPr>
              <a:defRPr baseline="0"/>
            </a:lvl1pPr>
          </a:lstStyle>
          <a:p>
            <a:r>
              <a:rPr lang="en-US" dirty="0" smtClean="0"/>
              <a:t>Activity slide – Group activity (Georgia, 24pt)</a:t>
            </a:r>
            <a:endParaRPr lang="en-US" dirty="0"/>
          </a:p>
        </p:txBody>
      </p:sp>
      <p:sp>
        <p:nvSpPr>
          <p:cNvPr id="6"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Picture Placeholder 7"/>
          <p:cNvSpPr>
            <a:spLocks noGrp="1"/>
          </p:cNvSpPr>
          <p:nvPr>
            <p:ph type="pic" sz="quarter" idx="11" hasCustomPrompt="1"/>
          </p:nvPr>
        </p:nvSpPr>
        <p:spPr>
          <a:xfrm>
            <a:off x="4872227" y="1419476"/>
            <a:ext cx="4005072" cy="3786187"/>
          </a:xfrm>
        </p:spPr>
        <p:txBody>
          <a:bodyPr/>
          <a:lstStyle>
            <a:lvl1pPr>
              <a:defRPr/>
            </a:lvl1pPr>
          </a:lstStyle>
          <a:p>
            <a:r>
              <a:rPr lang="en-US" dirty="0" smtClean="0"/>
              <a:t>Put a picture, text box, or insight box here.</a:t>
            </a:r>
            <a:endParaRPr lang="en-US" dirty="0"/>
          </a:p>
        </p:txBody>
      </p:sp>
      <p:cxnSp>
        <p:nvCxnSpPr>
          <p:cNvPr id="7" name="Straight Connector 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890505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a:xfrm>
            <a:off x="257174" y="193713"/>
            <a:ext cx="8620125" cy="877887"/>
          </a:xfrm>
        </p:spPr>
        <p:txBody>
          <a:bodyPr/>
          <a:lstStyle>
            <a:lvl1pPr>
              <a:defRPr baseline="0">
                <a:solidFill>
                  <a:schemeClr val="bg1"/>
                </a:solidFill>
                <a:latin typeface="+mn-lt"/>
              </a:defRPr>
            </a:lvl1pPr>
          </a:lstStyle>
          <a:p>
            <a:r>
              <a:rPr lang="en-US" dirty="0" smtClean="0"/>
              <a:t>Executive Brief slide</a:t>
            </a:r>
            <a:endParaRPr lang="en-CA" dirty="0"/>
          </a:p>
        </p:txBody>
      </p:sp>
    </p:spTree>
    <p:extLst>
      <p:ext uri="{BB962C8B-B14F-4D97-AF65-F5344CB8AC3E}">
        <p14:creationId xmlns:p14="http://schemas.microsoft.com/office/powerpoint/2010/main" val="112037880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1209030"/>
      </p:ext>
    </p:extLst>
  </p:cSld>
  <p:clrMapOvr>
    <a:masterClrMapping/>
  </p:clrMapOvr>
  <p:timing>
    <p:tnLst>
      <p:par>
        <p:cTn id="1" dur="indefinite" restart="never" nodeType="tmRoot"/>
      </p:par>
    </p:tnLst>
  </p:timing>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9971658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407655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407655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40083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39659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407655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407655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5019913"/>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3009090"/>
            <a:ext cx="5257800" cy="183571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5362037"/>
            <a:ext cx="8623607" cy="95905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6"/>
            <a:ext cx="3083231" cy="334881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613611" y="5072891"/>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6" r:id="rId4"/>
    <p:sldLayoutId id="2147483721" r:id="rId5"/>
    <p:sldLayoutId id="2147483710" r:id="rId6"/>
    <p:sldLayoutId id="2147483711" r:id="rId7"/>
    <p:sldLayoutId id="2147483726" r:id="rId8"/>
    <p:sldLayoutId id="2147483764" r:id="rId9"/>
    <p:sldLayoutId id="2147483762" r:id="rId10"/>
    <p:sldLayoutId id="2147483761" r:id="rId11"/>
    <p:sldLayoutId id="2147483763" r:id="rId12"/>
    <p:sldLayoutId id="2147483770" r:id="rId13"/>
    <p:sldLayoutId id="2147483776" r:id="rId14"/>
    <p:sldLayoutId id="2147483779" r:id="rId15"/>
    <p:sldLayoutId id="2147483780" r:id="rId16"/>
    <p:sldLayoutId id="2147483781" r:id="rId17"/>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migrate-to-office-365-now-phases-1-3?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gif"/></Relationships>
</file>

<file path=ppt/slides/_rels/slide10.xml.rels><?xml version="1.0" encoding="UTF-8" standalone="yes"?>
<Relationships xmlns="http://schemas.openxmlformats.org/package/2006/relationships"><Relationship Id="rId3" Type="http://schemas.openxmlformats.org/officeDocument/2006/relationships/hyperlink" Target="https://www.infotech.com/research/migrate-to-office-365-now-phases-1-3?utm_source=SS_Sample&amp;utm_medium=Collateral&amp;utm_campaign=Collateral" TargetMode="External"/><Relationship Id="rId2" Type="http://schemas.openxmlformats.org/officeDocument/2006/relationships/image" Target="../media/image32.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9.xml"/><Relationship Id="rId1" Type="http://schemas.openxmlformats.org/officeDocument/2006/relationships/slideLayout" Target="../slideLayouts/slideLayout15.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hyperlink" Target="https://www.infotech.com/research/migrate-to-office-365-now-phases-1-3?utm_source=SS_Sample&amp;utm_medium=Collateral&amp;utm_campaign=Collatera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nfotech.com/research/migrate-to-office-365-now-phases-1-3?utm_source=SS_Sample&amp;utm_medium=Collateral&amp;utm_campaign=Collateral" TargetMode="External"/><Relationship Id="rId7" Type="http://schemas.openxmlformats.org/officeDocument/2006/relationships/image" Target="../media/image17.png"/><Relationship Id="rId2" Type="http://schemas.openxmlformats.org/officeDocument/2006/relationships/hyperlink" Target="http://www.infotech.com/" TargetMode="External"/><Relationship Id="rId1" Type="http://schemas.openxmlformats.org/officeDocument/2006/relationships/slideLayout" Target="../slideLayouts/slideLayout17.xml"/><Relationship Id="rId6" Type="http://schemas.openxmlformats.org/officeDocument/2006/relationships/image" Target="../media/image16.png"/><Relationship Id="rId5" Type="http://schemas.openxmlformats.org/officeDocument/2006/relationships/image" Target="../media/image35.png"/><Relationship Id="rId4" Type="http://schemas.openxmlformats.org/officeDocument/2006/relationships/image" Target="../media/image34.png"/></Relationships>
</file>

<file path=ppt/slides/_rels/slide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3.png"/><Relationship Id="rId7"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hyperlink" Target="https://www.infotech.com/research/migrate-to-office-365-now-phases-1-3?utm_source=SS_Sample&amp;utm_medium=Collateral&amp;utm_campaign=Collateral" TargetMode="External"/><Relationship Id="rId5" Type="http://schemas.openxmlformats.org/officeDocument/2006/relationships/image" Target="../media/image15.png"/><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migrate-to-office-365-now-phases-1-3?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7.png"/><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migrate-to-office-365-now-phases-1-3?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17.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8.png"/><Relationship Id="rId7"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15.xml"/><Relationship Id="rId6" Type="http://schemas.openxmlformats.org/officeDocument/2006/relationships/hyperlink" Target="https://www.infotech.com/research/migrate-to-office-365-now-phases-1-3?utm_source=SS_Sample&amp;utm_medium=Collateral&amp;utm_campaign=Collateral" TargetMode="External"/><Relationship Id="rId5" Type="http://schemas.openxmlformats.org/officeDocument/2006/relationships/image" Target="../media/image20.png"/><Relationship Id="rId4" Type="http://schemas.openxmlformats.org/officeDocument/2006/relationships/image" Target="../media/image19.png"/></Relationships>
</file>

<file path=ppt/slides/_rels/slide6.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chart" Target="../charts/chart1.xml"/><Relationship Id="rId7"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infotech.com/research/migrate-to-office-365-now-phases-1-3?utm_source=SS_Sample&amp;utm_medium=Collateral&amp;utm_campaign=Collateral" TargetMode="External"/><Relationship Id="rId5" Type="http://schemas.openxmlformats.org/officeDocument/2006/relationships/image" Target="../media/image22.jpeg"/><Relationship Id="rId4" Type="http://schemas.openxmlformats.org/officeDocument/2006/relationships/image" Target="../media/image21.jpeg"/></Relationships>
</file>

<file path=ppt/slides/_rels/slide7.xml.rels><?xml version="1.0" encoding="UTF-8" standalone="yes"?>
<Relationships xmlns="http://schemas.openxmlformats.org/package/2006/relationships"><Relationship Id="rId8" Type="http://schemas.openxmlformats.org/officeDocument/2006/relationships/hyperlink" Target="https://www.infotech.com/research/migrate-to-office-365-now-phases-1-3?utm_source=SS_Sample&amp;utm_medium=Collateral&amp;utm_campaign=Collateral" TargetMode="External"/><Relationship Id="rId3" Type="http://schemas.openxmlformats.org/officeDocument/2006/relationships/image" Target="../media/image23.jpeg"/><Relationship Id="rId7" Type="http://schemas.openxmlformats.org/officeDocument/2006/relationships/image" Target="../media/image2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10" Type="http://schemas.openxmlformats.org/officeDocument/2006/relationships/image" Target="../media/image17.png"/><Relationship Id="rId4" Type="http://schemas.openxmlformats.org/officeDocument/2006/relationships/image" Target="../media/image24.jpeg"/><Relationship Id="rId9" Type="http://schemas.openxmlformats.org/officeDocument/2006/relationships/image" Target="../media/image16.png"/></Relationships>
</file>

<file path=ppt/slides/_rels/slide8.xml.rels><?xml version="1.0" encoding="UTF-8" standalone="yes"?>
<Relationships xmlns="http://schemas.openxmlformats.org/package/2006/relationships"><Relationship Id="rId8" Type="http://schemas.openxmlformats.org/officeDocument/2006/relationships/hyperlink" Target="https://www.infotech.com/research/migrate-to-office-365-now-phases-1-3?utm_source=SS_Sample&amp;utm_medium=Collateral&amp;utm_campaign=Collateral" TargetMode="External"/><Relationship Id="rId3" Type="http://schemas.openxmlformats.org/officeDocument/2006/relationships/chart" Target="../charts/chart2.xml"/><Relationship Id="rId7" Type="http://schemas.openxmlformats.org/officeDocument/2006/relationships/image" Target="../media/image3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29.png"/><Relationship Id="rId10" Type="http://schemas.openxmlformats.org/officeDocument/2006/relationships/image" Target="../media/image17.png"/><Relationship Id="rId4" Type="http://schemas.openxmlformats.org/officeDocument/2006/relationships/image" Target="../media/image28.png"/><Relationship Id="rId9"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hyperlink" Target="https://www.infotech.com/research/migrate-to-office-365-now-phases-1-3?utm_source=SS_Sample&amp;utm_medium=Collateral&amp;utm_campaign=Collateral" TargetMode="External"/><Relationship Id="rId2" Type="http://schemas.openxmlformats.org/officeDocument/2006/relationships/image" Target="../media/image31.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Migrate to Office 365 Now</a:t>
            </a:r>
            <a:endParaRPr lang="en-US" dirty="0"/>
          </a:p>
        </p:txBody>
      </p:sp>
      <p:sp>
        <p:nvSpPr>
          <p:cNvPr id="5" name="Tagline"/>
          <p:cNvSpPr>
            <a:spLocks noGrp="1"/>
          </p:cNvSpPr>
          <p:nvPr>
            <p:ph type="body" sz="quarter" idx="16"/>
          </p:nvPr>
        </p:nvSpPr>
        <p:spPr>
          <a:xfrm>
            <a:off x="774700" y="3724071"/>
            <a:ext cx="7467600" cy="554631"/>
          </a:xfrm>
        </p:spPr>
        <p:txBody>
          <a:bodyPr/>
          <a:lstStyle/>
          <a:p>
            <a:pPr lvl="0"/>
            <a:r>
              <a:rPr lang="en-US" dirty="0"/>
              <a:t>One small step to cloud, one big leap to Office 365. The key is to look before you leap.</a:t>
            </a:r>
            <a:endParaRPr lang="en-CA" dirty="0"/>
          </a:p>
        </p:txBody>
      </p:sp>
      <p:grpSp>
        <p:nvGrpSpPr>
          <p:cNvPr id="6" name="Group 5"/>
          <p:cNvGrpSpPr/>
          <p:nvPr/>
        </p:nvGrpSpPr>
        <p:grpSpPr>
          <a:xfrm>
            <a:off x="0" y="5402461"/>
            <a:ext cx="9144000" cy="1455539"/>
            <a:chOff x="0" y="5402461"/>
            <a:chExt cx="9144000" cy="1455539"/>
          </a:xfrm>
        </p:grpSpPr>
        <p:pic>
          <p:nvPicPr>
            <p:cNvPr id="7" name="Picture 6"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8" name="Group 7"/>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0" name="Rectangle 9"/>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5244525" y="5592377"/>
            <a:ext cx="3647060" cy="52322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r>
              <a:rPr lang="en-CA" sz="1400" dirty="0">
                <a:solidFill>
                  <a:schemeClr val="tx1"/>
                </a:solidFill>
              </a:rPr>
              <a:t>Take a proactive position to prepare for the shift in IT </a:t>
            </a:r>
            <a:r>
              <a:rPr lang="en-CA" sz="1400" dirty="0" smtClean="0">
                <a:solidFill>
                  <a:schemeClr val="tx1"/>
                </a:solidFill>
              </a:rPr>
              <a:t>responsibility.</a:t>
            </a:r>
            <a:endParaRPr lang="en-CA" sz="1400" dirty="0">
              <a:solidFill>
                <a:schemeClr val="tx1"/>
              </a:solidFill>
            </a:endParaRPr>
          </a:p>
        </p:txBody>
      </p:sp>
      <p:sp>
        <p:nvSpPr>
          <p:cNvPr id="15" name="Rectangle 14"/>
          <p:cNvSpPr/>
          <p:nvPr/>
        </p:nvSpPr>
        <p:spPr>
          <a:xfrm>
            <a:off x="5244525" y="4867421"/>
            <a:ext cx="3632770" cy="52322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r>
              <a:rPr lang="en-CA" sz="1400" dirty="0">
                <a:solidFill>
                  <a:schemeClr val="tx1"/>
                </a:solidFill>
              </a:rPr>
              <a:t>Moving to the cloud does not make internal infrastructure responsibilities </a:t>
            </a:r>
            <a:r>
              <a:rPr lang="en-CA" sz="1400" dirty="0" smtClean="0">
                <a:solidFill>
                  <a:schemeClr val="tx1"/>
                </a:solidFill>
              </a:rPr>
              <a:t>disappear.</a:t>
            </a:r>
            <a:endParaRPr lang="en-CA" sz="1400" dirty="0">
              <a:solidFill>
                <a:schemeClr val="tx1"/>
              </a:solidFill>
            </a:endParaRPr>
          </a:p>
        </p:txBody>
      </p:sp>
      <p:sp>
        <p:nvSpPr>
          <p:cNvPr id="14" name="Rectangle 13"/>
          <p:cNvSpPr/>
          <p:nvPr/>
        </p:nvSpPr>
        <p:spPr>
          <a:xfrm>
            <a:off x="5244525" y="4142466"/>
            <a:ext cx="3647060" cy="52322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r>
              <a:rPr lang="en-CA" sz="1400" dirty="0">
                <a:solidFill>
                  <a:schemeClr val="tx1"/>
                </a:solidFill>
              </a:rPr>
              <a:t>Success in adopting cloud solutions isn’t possible without a solid integration </a:t>
            </a:r>
            <a:r>
              <a:rPr lang="en-CA" sz="1400" dirty="0" smtClean="0">
                <a:solidFill>
                  <a:schemeClr val="tx1"/>
                </a:solidFill>
              </a:rPr>
              <a:t>strategy.</a:t>
            </a:r>
            <a:endParaRPr lang="en-CA" sz="1400" dirty="0">
              <a:solidFill>
                <a:schemeClr val="tx1"/>
              </a:solidFill>
            </a:endParaRPr>
          </a:p>
        </p:txBody>
      </p:sp>
      <p:sp>
        <p:nvSpPr>
          <p:cNvPr id="13" name="Rectangle 12"/>
          <p:cNvSpPr/>
          <p:nvPr/>
        </p:nvSpPr>
        <p:spPr>
          <a:xfrm>
            <a:off x="5244525" y="2986624"/>
            <a:ext cx="3647060" cy="95410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r>
              <a:rPr lang="en-CA" sz="1400" dirty="0">
                <a:solidFill>
                  <a:schemeClr val="tx1"/>
                </a:solidFill>
              </a:rPr>
              <a:t>Availability and reliability are still real concerns. It’s not a matter of if, but when. Even with Microsoft, you need to be prepared for outages. </a:t>
            </a:r>
          </a:p>
        </p:txBody>
      </p:sp>
      <p:sp>
        <p:nvSpPr>
          <p:cNvPr id="7" name="Rectangle 6"/>
          <p:cNvSpPr/>
          <p:nvPr/>
        </p:nvSpPr>
        <p:spPr>
          <a:xfrm>
            <a:off x="5244525" y="2046225"/>
            <a:ext cx="3632770" cy="73866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r>
              <a:rPr lang="en-US" sz="1400" dirty="0">
                <a:solidFill>
                  <a:schemeClr val="tx1"/>
                </a:solidFill>
              </a:rPr>
              <a:t>Data is a critical resource. In the cloud, data is entrusted to a third party and shares tenancy with other people’s </a:t>
            </a:r>
            <a:r>
              <a:rPr lang="en-US" sz="1400" dirty="0" smtClean="0">
                <a:solidFill>
                  <a:schemeClr val="tx1"/>
                </a:solidFill>
              </a:rPr>
              <a:t>data.</a:t>
            </a:r>
            <a:endParaRPr lang="en-CA" sz="1400" dirty="0">
              <a:solidFill>
                <a:schemeClr val="tx1"/>
              </a:solidFill>
            </a:endParaRPr>
          </a:p>
        </p:txBody>
      </p:sp>
      <p:sp>
        <p:nvSpPr>
          <p:cNvPr id="2" name="Title 1"/>
          <p:cNvSpPr>
            <a:spLocks noGrp="1"/>
          </p:cNvSpPr>
          <p:nvPr>
            <p:ph type="title"/>
          </p:nvPr>
        </p:nvSpPr>
        <p:spPr/>
        <p:txBody>
          <a:bodyPr/>
          <a:lstStyle/>
          <a:p>
            <a:r>
              <a:rPr lang="en-CA" dirty="0"/>
              <a:t>Info-Tech has identified five key risk areas that IT must address </a:t>
            </a:r>
            <a:r>
              <a:rPr lang="en-CA" dirty="0" smtClean="0"/>
              <a:t>to develop foresight for project </a:t>
            </a:r>
            <a:r>
              <a:rPr lang="en-CA" dirty="0"/>
              <a:t>success</a:t>
            </a:r>
          </a:p>
        </p:txBody>
      </p:sp>
      <p:pic>
        <p:nvPicPr>
          <p:cNvPr id="4" name="Picture 3"/>
          <p:cNvPicPr>
            <a:picLocks noChangeAspect="1"/>
          </p:cNvPicPr>
          <p:nvPr/>
        </p:nvPicPr>
        <p:blipFill rotWithShape="1">
          <a:blip r:embed="rId2"/>
          <a:srcRect l="12067" r="11393"/>
          <a:stretch/>
        </p:blipFill>
        <p:spPr>
          <a:xfrm>
            <a:off x="159390" y="2221054"/>
            <a:ext cx="4521667" cy="4054191"/>
          </a:xfrm>
          <a:prstGeom prst="rect">
            <a:avLst/>
          </a:prstGeom>
        </p:spPr>
      </p:pic>
      <p:sp>
        <p:nvSpPr>
          <p:cNvPr id="5" name="Rectangle 4"/>
          <p:cNvSpPr/>
          <p:nvPr/>
        </p:nvSpPr>
        <p:spPr>
          <a:xfrm>
            <a:off x="257173" y="1133475"/>
            <a:ext cx="8620125" cy="830997"/>
          </a:xfrm>
          <a:prstGeom prst="rect">
            <a:avLst/>
          </a:prstGeom>
        </p:spPr>
        <p:txBody>
          <a:bodyPr wrap="square">
            <a:spAutoFit/>
          </a:bodyPr>
          <a:lstStyle/>
          <a:p>
            <a:pPr>
              <a:spcAft>
                <a:spcPts val="634"/>
              </a:spcAft>
            </a:pPr>
            <a:r>
              <a:rPr lang="en-US" sz="1600" b="1" dirty="0"/>
              <a:t>In Info-Tech’s </a:t>
            </a:r>
            <a:r>
              <a:rPr lang="en-US" sz="1600" b="1" dirty="0" smtClean="0"/>
              <a:t>experience with </a:t>
            </a:r>
            <a:r>
              <a:rPr lang="en-US" sz="1600" b="1" dirty="0"/>
              <a:t>cloud implementers, most of the challenges and pitfalls tend to be related to these five areas. In these challenge areas, there are both internal and external implications. </a:t>
            </a:r>
          </a:p>
        </p:txBody>
      </p:sp>
      <p:sp>
        <p:nvSpPr>
          <p:cNvPr id="6" name="Oval 5"/>
          <p:cNvSpPr/>
          <p:nvPr/>
        </p:nvSpPr>
        <p:spPr>
          <a:xfrm>
            <a:off x="4817924" y="2197346"/>
            <a:ext cx="447675" cy="436421"/>
          </a:xfrm>
          <a:prstGeom prst="ellipse">
            <a:avLst/>
          </a:prstGeom>
          <a:solidFill>
            <a:srgbClr val="6F9B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1</a:t>
            </a:r>
            <a:endParaRPr lang="en-CA" dirty="0"/>
          </a:p>
        </p:txBody>
      </p:sp>
      <p:sp>
        <p:nvSpPr>
          <p:cNvPr id="8" name="Oval 7"/>
          <p:cNvSpPr/>
          <p:nvPr/>
        </p:nvSpPr>
        <p:spPr>
          <a:xfrm>
            <a:off x="4817925" y="3240527"/>
            <a:ext cx="447675" cy="436421"/>
          </a:xfrm>
          <a:prstGeom prst="ellipse">
            <a:avLst/>
          </a:prstGeom>
          <a:solidFill>
            <a:srgbClr val="A2413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2</a:t>
            </a:r>
          </a:p>
        </p:txBody>
      </p:sp>
      <p:sp>
        <p:nvSpPr>
          <p:cNvPr id="10" name="Oval 9"/>
          <p:cNvSpPr/>
          <p:nvPr/>
        </p:nvSpPr>
        <p:spPr>
          <a:xfrm>
            <a:off x="4817926" y="4186982"/>
            <a:ext cx="447675" cy="436421"/>
          </a:xfrm>
          <a:prstGeom prst="ellipse">
            <a:avLst/>
          </a:prstGeom>
          <a:solidFill>
            <a:srgbClr val="D9A2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3</a:t>
            </a:r>
          </a:p>
        </p:txBody>
      </p:sp>
      <p:sp>
        <p:nvSpPr>
          <p:cNvPr id="11" name="Oval 10"/>
          <p:cNvSpPr/>
          <p:nvPr/>
        </p:nvSpPr>
        <p:spPr>
          <a:xfrm>
            <a:off x="4817926" y="4910820"/>
            <a:ext cx="447675" cy="436421"/>
          </a:xfrm>
          <a:prstGeom prst="ellipse">
            <a:avLst/>
          </a:prstGeom>
          <a:solidFill>
            <a:srgbClr val="9343A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4</a:t>
            </a:r>
          </a:p>
        </p:txBody>
      </p:sp>
      <p:sp>
        <p:nvSpPr>
          <p:cNvPr id="12" name="Oval 11"/>
          <p:cNvSpPr/>
          <p:nvPr/>
        </p:nvSpPr>
        <p:spPr>
          <a:xfrm>
            <a:off x="4817926" y="5632344"/>
            <a:ext cx="447675" cy="436421"/>
          </a:xfrm>
          <a:prstGeom prst="ellipse">
            <a:avLst/>
          </a:prstGeom>
          <a:solidFill>
            <a:srgbClr val="29475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5</a:t>
            </a:r>
          </a:p>
        </p:txBody>
      </p:sp>
      <p:grpSp>
        <p:nvGrpSpPr>
          <p:cNvPr id="17" name="Group 16"/>
          <p:cNvGrpSpPr/>
          <p:nvPr/>
        </p:nvGrpSpPr>
        <p:grpSpPr>
          <a:xfrm>
            <a:off x="0" y="6422955"/>
            <a:ext cx="9144000" cy="437555"/>
            <a:chOff x="0" y="6422955"/>
            <a:chExt cx="9144000" cy="437555"/>
          </a:xfrm>
        </p:grpSpPr>
        <p:pic>
          <p:nvPicPr>
            <p:cNvPr id="1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137341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four reasons to move to Office 365 now</a:t>
            </a:r>
            <a:endParaRPr lang="en-US" dirty="0"/>
          </a:p>
        </p:txBody>
      </p:sp>
      <p:grpSp>
        <p:nvGrpSpPr>
          <p:cNvPr id="7" name="Group 6"/>
          <p:cNvGrpSpPr/>
          <p:nvPr/>
        </p:nvGrpSpPr>
        <p:grpSpPr>
          <a:xfrm>
            <a:off x="256506" y="1147689"/>
            <a:ext cx="8612336" cy="1184832"/>
            <a:chOff x="248062" y="1185523"/>
            <a:chExt cx="8600579" cy="1184832"/>
          </a:xfrm>
        </p:grpSpPr>
        <p:sp>
          <p:nvSpPr>
            <p:cNvPr id="11" name="Rectangle 10"/>
            <p:cNvSpPr/>
            <p:nvPr/>
          </p:nvSpPr>
          <p:spPr>
            <a:xfrm>
              <a:off x="512892" y="1585710"/>
              <a:ext cx="8335748" cy="784645"/>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rgbClr val="333333"/>
                  </a:solidFill>
                </a:rPr>
                <a:t>Migrating to Office 365 allows organizations to streamline the more routine and cumbersome IT operations and responsibility around on-premises hardware. Doing this enables the IT team to focus their efforts on other IT initiatives and managing the user experience.</a:t>
              </a:r>
              <a:endParaRPr lang="en-US" sz="1400" dirty="0">
                <a:solidFill>
                  <a:srgbClr val="333333"/>
                </a:solidFill>
              </a:endParaRPr>
            </a:p>
          </p:txBody>
        </p:sp>
        <p:sp>
          <p:nvSpPr>
            <p:cNvPr id="12" name="Rectangle 11"/>
            <p:cNvSpPr/>
            <p:nvPr/>
          </p:nvSpPr>
          <p:spPr>
            <a:xfrm>
              <a:off x="512893" y="1197006"/>
              <a:ext cx="8335748" cy="396000"/>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173038"/>
              <a:r>
                <a:rPr lang="en-US" sz="1600" b="1" dirty="0" smtClean="0">
                  <a:solidFill>
                    <a:srgbClr val="FFFFFF"/>
                  </a:solidFill>
                </a:rPr>
                <a:t>Less to manage</a:t>
              </a:r>
              <a:endParaRPr lang="en-US" sz="1600" b="1" dirty="0">
                <a:solidFill>
                  <a:srgbClr val="FFFFFF"/>
                </a:solidFill>
              </a:endParaRPr>
            </a:p>
          </p:txBody>
        </p:sp>
        <p:sp>
          <p:nvSpPr>
            <p:cNvPr id="4" name="Oval 145407"/>
            <p:cNvSpPr/>
            <p:nvPr/>
          </p:nvSpPr>
          <p:spPr>
            <a:xfrm>
              <a:off x="248062" y="1185523"/>
              <a:ext cx="487913" cy="487913"/>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FF"/>
                  </a:solidFill>
                </a:rPr>
                <a:t>1</a:t>
              </a:r>
              <a:endParaRPr lang="en-US" b="1" dirty="0">
                <a:solidFill>
                  <a:srgbClr val="FFFFFF"/>
                </a:solidFill>
              </a:endParaRPr>
            </a:p>
          </p:txBody>
        </p:sp>
      </p:grpSp>
      <p:grpSp>
        <p:nvGrpSpPr>
          <p:cNvPr id="6" name="Group 5"/>
          <p:cNvGrpSpPr/>
          <p:nvPr/>
        </p:nvGrpSpPr>
        <p:grpSpPr>
          <a:xfrm>
            <a:off x="256506" y="2443058"/>
            <a:ext cx="5210174" cy="1305438"/>
            <a:chOff x="240260" y="2540463"/>
            <a:chExt cx="5210174" cy="1305438"/>
          </a:xfrm>
        </p:grpSpPr>
        <p:sp>
          <p:nvSpPr>
            <p:cNvPr id="13" name="Rectangle 12"/>
            <p:cNvSpPr/>
            <p:nvPr/>
          </p:nvSpPr>
          <p:spPr>
            <a:xfrm>
              <a:off x="504785" y="2953479"/>
              <a:ext cx="4945649" cy="892422"/>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rgbClr val="333333"/>
                  </a:solidFill>
                </a:rPr>
                <a:t>Microsoft protects its clients’ information and is responsible for the security of customer </a:t>
              </a:r>
              <a:r>
                <a:rPr lang="en-CA" sz="1400" dirty="0" smtClean="0">
                  <a:solidFill>
                    <a:srgbClr val="333333"/>
                  </a:solidFill>
                </a:rPr>
                <a:t>data. Your business is still accountable, but Microsoft is striving to keep your data regulated and compliant to industry </a:t>
              </a:r>
              <a:r>
                <a:rPr lang="en-CA" sz="1400" dirty="0">
                  <a:solidFill>
                    <a:srgbClr val="333333"/>
                  </a:solidFill>
                </a:rPr>
                <a:t>standards. </a:t>
              </a:r>
              <a:endParaRPr lang="en-US" sz="1400" dirty="0">
                <a:solidFill>
                  <a:srgbClr val="333333"/>
                </a:solidFill>
              </a:endParaRPr>
            </a:p>
          </p:txBody>
        </p:sp>
        <p:sp>
          <p:nvSpPr>
            <p:cNvPr id="14" name="Rectangle 13"/>
            <p:cNvSpPr/>
            <p:nvPr/>
          </p:nvSpPr>
          <p:spPr>
            <a:xfrm>
              <a:off x="504785" y="2545135"/>
              <a:ext cx="4945649" cy="396000"/>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173038"/>
              <a:r>
                <a:rPr lang="en-US" sz="1600" b="1" dirty="0" smtClean="0">
                  <a:solidFill>
                    <a:srgbClr val="FFFFFF"/>
                  </a:solidFill>
                </a:rPr>
                <a:t>Security is built in</a:t>
              </a:r>
              <a:endParaRPr lang="en-US" sz="1600" b="1" dirty="0">
                <a:solidFill>
                  <a:srgbClr val="FFFFFF"/>
                </a:solidFill>
              </a:endParaRPr>
            </a:p>
          </p:txBody>
        </p:sp>
        <p:sp>
          <p:nvSpPr>
            <p:cNvPr id="15" name="Oval 145407"/>
            <p:cNvSpPr/>
            <p:nvPr/>
          </p:nvSpPr>
          <p:spPr>
            <a:xfrm>
              <a:off x="240260" y="2540463"/>
              <a:ext cx="487913" cy="487913"/>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FF"/>
                  </a:solidFill>
                </a:rPr>
                <a:t>2</a:t>
              </a:r>
              <a:endParaRPr lang="en-US" b="1" dirty="0">
                <a:solidFill>
                  <a:srgbClr val="FFFFFF"/>
                </a:solidFill>
              </a:endParaRPr>
            </a:p>
          </p:txBody>
        </p:sp>
      </p:grpSp>
      <p:grpSp>
        <p:nvGrpSpPr>
          <p:cNvPr id="5" name="Group 4"/>
          <p:cNvGrpSpPr/>
          <p:nvPr/>
        </p:nvGrpSpPr>
        <p:grpSpPr>
          <a:xfrm>
            <a:off x="256506" y="3859732"/>
            <a:ext cx="5210173" cy="1199591"/>
            <a:chOff x="240261" y="4033206"/>
            <a:chExt cx="5210173" cy="1199591"/>
          </a:xfrm>
        </p:grpSpPr>
        <p:sp>
          <p:nvSpPr>
            <p:cNvPr id="16" name="Rectangle 15"/>
            <p:cNvSpPr/>
            <p:nvPr/>
          </p:nvSpPr>
          <p:spPr>
            <a:xfrm>
              <a:off x="504785" y="4446413"/>
              <a:ext cx="4945649" cy="786384"/>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rgbClr val="333333"/>
                  </a:solidFill>
                </a:rPr>
                <a:t>Hosting services in the cloud allows for a much more seamless experience for both remote workers and in-office workers, on the phone, desktop, or any device in between.</a:t>
              </a:r>
              <a:endParaRPr lang="en-US" sz="1400" dirty="0">
                <a:solidFill>
                  <a:srgbClr val="333333"/>
                </a:solidFill>
              </a:endParaRPr>
            </a:p>
          </p:txBody>
        </p:sp>
        <p:sp>
          <p:nvSpPr>
            <p:cNvPr id="17" name="Rectangle 16"/>
            <p:cNvSpPr/>
            <p:nvPr/>
          </p:nvSpPr>
          <p:spPr>
            <a:xfrm>
              <a:off x="504785" y="4038071"/>
              <a:ext cx="4945649" cy="396000"/>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173038"/>
              <a:r>
                <a:rPr lang="en-US" sz="1600" b="1" dirty="0" smtClean="0">
                  <a:solidFill>
                    <a:srgbClr val="FFFFFF"/>
                  </a:solidFill>
                </a:rPr>
                <a:t>Accessibility</a:t>
              </a:r>
              <a:endParaRPr lang="en-US" sz="1600" b="1" dirty="0">
                <a:solidFill>
                  <a:srgbClr val="FFFFFF"/>
                </a:solidFill>
              </a:endParaRPr>
            </a:p>
          </p:txBody>
        </p:sp>
        <p:sp>
          <p:nvSpPr>
            <p:cNvPr id="18" name="Oval 145407"/>
            <p:cNvSpPr/>
            <p:nvPr/>
          </p:nvSpPr>
          <p:spPr>
            <a:xfrm>
              <a:off x="240261" y="4033206"/>
              <a:ext cx="487913" cy="487913"/>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FFFF"/>
                  </a:solidFill>
                </a:rPr>
                <a:t>3</a:t>
              </a:r>
              <a:endParaRPr lang="en-US" b="1" dirty="0">
                <a:solidFill>
                  <a:srgbClr val="FFFFFF"/>
                </a:solidFill>
              </a:endParaRPr>
            </a:p>
          </p:txBody>
        </p:sp>
      </p:grpSp>
      <p:grpSp>
        <p:nvGrpSpPr>
          <p:cNvPr id="19" name="Group 18"/>
          <p:cNvGrpSpPr/>
          <p:nvPr/>
        </p:nvGrpSpPr>
        <p:grpSpPr>
          <a:xfrm>
            <a:off x="256506" y="5124295"/>
            <a:ext cx="5642498" cy="1152680"/>
            <a:chOff x="239593" y="4045876"/>
            <a:chExt cx="5642498" cy="1152680"/>
          </a:xfrm>
        </p:grpSpPr>
        <p:sp>
          <p:nvSpPr>
            <p:cNvPr id="20" name="Rectangle 19"/>
            <p:cNvSpPr/>
            <p:nvPr/>
          </p:nvSpPr>
          <p:spPr>
            <a:xfrm>
              <a:off x="512893" y="4522858"/>
              <a:ext cx="5369198" cy="675698"/>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rgbClr val="333333"/>
                  </a:solidFill>
                </a:rPr>
                <a:t>With Office 365, it’s not just the Office suite, but Microsoft’s complete portfolio of services and applications: Exchange, SharePoint, Dynamics, Projects, Yammer, S4B, and more.</a:t>
              </a:r>
              <a:endParaRPr lang="en-US" sz="1400" dirty="0">
                <a:solidFill>
                  <a:srgbClr val="333333"/>
                </a:solidFill>
              </a:endParaRPr>
            </a:p>
          </p:txBody>
        </p:sp>
        <p:sp>
          <p:nvSpPr>
            <p:cNvPr id="21" name="Rectangle 20"/>
            <p:cNvSpPr/>
            <p:nvPr/>
          </p:nvSpPr>
          <p:spPr>
            <a:xfrm>
              <a:off x="512893" y="4162465"/>
              <a:ext cx="5369198" cy="396000"/>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173038"/>
              <a:r>
                <a:rPr lang="en-US" sz="1600" b="1" dirty="0" smtClean="0">
                  <a:solidFill>
                    <a:srgbClr val="FFFFFF"/>
                  </a:solidFill>
                </a:rPr>
                <a:t>More bang for the buck</a:t>
              </a:r>
              <a:endParaRPr lang="en-US" sz="1600" b="1" dirty="0">
                <a:solidFill>
                  <a:srgbClr val="FFFFFF"/>
                </a:solidFill>
              </a:endParaRPr>
            </a:p>
          </p:txBody>
        </p:sp>
        <p:sp>
          <p:nvSpPr>
            <p:cNvPr id="22" name="Oval 145407"/>
            <p:cNvSpPr/>
            <p:nvPr/>
          </p:nvSpPr>
          <p:spPr>
            <a:xfrm>
              <a:off x="239593" y="4045876"/>
              <a:ext cx="487913" cy="487913"/>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FF"/>
                  </a:solidFill>
                </a:rPr>
                <a:t>4</a:t>
              </a:r>
            </a:p>
          </p:txBody>
        </p:sp>
      </p:grpSp>
      <p:pic>
        <p:nvPicPr>
          <p:cNvPr id="25" name="Picture 24"/>
          <p:cNvPicPr>
            <a:picLocks noChangeAspect="1"/>
          </p:cNvPicPr>
          <p:nvPr/>
        </p:nvPicPr>
        <p:blipFill rotWithShape="1">
          <a:blip r:embed="rId3"/>
          <a:srcRect l="3033" t="17509" r="55353" b="27168"/>
          <a:stretch/>
        </p:blipFill>
        <p:spPr>
          <a:xfrm>
            <a:off x="5994253" y="4242133"/>
            <a:ext cx="2546639" cy="1553942"/>
          </a:xfrm>
          <a:prstGeom prst="rect">
            <a:avLst/>
          </a:prstGeom>
        </p:spPr>
      </p:pic>
      <p:pic>
        <p:nvPicPr>
          <p:cNvPr id="26" name="Picture 25"/>
          <p:cNvPicPr>
            <a:picLocks noChangeAspect="1"/>
          </p:cNvPicPr>
          <p:nvPr/>
        </p:nvPicPr>
        <p:blipFill rotWithShape="1">
          <a:blip r:embed="rId3"/>
          <a:srcRect l="44257" t="16910" r="23" b="27169"/>
          <a:stretch/>
        </p:blipFill>
        <p:spPr>
          <a:xfrm>
            <a:off x="5562598" y="2491403"/>
            <a:ext cx="3409950" cy="1570763"/>
          </a:xfrm>
          <a:prstGeom prst="rect">
            <a:avLst/>
          </a:prstGeom>
        </p:spPr>
      </p:pic>
      <p:grpSp>
        <p:nvGrpSpPr>
          <p:cNvPr id="23" name="Group 22"/>
          <p:cNvGrpSpPr/>
          <p:nvPr/>
        </p:nvGrpSpPr>
        <p:grpSpPr>
          <a:xfrm>
            <a:off x="0" y="6422955"/>
            <a:ext cx="9144000" cy="437555"/>
            <a:chOff x="0" y="6422955"/>
            <a:chExt cx="9144000" cy="437555"/>
          </a:xfrm>
        </p:grpSpPr>
        <p:pic>
          <p:nvPicPr>
            <p:cNvPr id="24"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27" name="Picture 26"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283153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887823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extBox 1"/>
          <p:cNvSpPr txBox="1"/>
          <p:nvPr/>
        </p:nvSpPr>
        <p:spPr>
          <a:xfrm>
            <a:off x="1151134" y="2015670"/>
            <a:ext cx="6512825" cy="3860031"/>
          </a:xfrm>
          <a:prstGeom prst="rect">
            <a:avLst/>
          </a:prstGeom>
        </p:spPr>
        <p:txBody>
          <a:bodyPr wrap="square" rtlCol="0">
            <a:spAutoFit/>
          </a:bodyPr>
          <a:lstStyle/>
          <a:p>
            <a:pPr>
              <a:spcAft>
                <a:spcPts val="500"/>
              </a:spcAft>
            </a:pPr>
            <a:r>
              <a:rPr lang="en-CA" sz="1600" i="1" dirty="0" smtClean="0">
                <a:solidFill>
                  <a:schemeClr val="bg1"/>
                </a:solidFill>
                <a:latin typeface="+mj-lt"/>
              </a:rPr>
              <a:t>A move to Office 365 represents a significant shift of services and applications to the cloud. It’s not just another Office upgrade. </a:t>
            </a:r>
          </a:p>
          <a:p>
            <a:pPr>
              <a:spcAft>
                <a:spcPts val="500"/>
              </a:spcAft>
            </a:pPr>
            <a:r>
              <a:rPr lang="en-CA" sz="1600" i="1" dirty="0" smtClean="0">
                <a:solidFill>
                  <a:schemeClr val="bg1"/>
                </a:solidFill>
                <a:latin typeface="+mj-lt"/>
              </a:rPr>
              <a:t>Office 365 implicates internal and external data, productivity applications, and everything in between, and places it all in Microsoft Azure. </a:t>
            </a:r>
          </a:p>
          <a:p>
            <a:pPr>
              <a:spcAft>
                <a:spcPts val="500"/>
              </a:spcAft>
            </a:pPr>
            <a:r>
              <a:rPr lang="en-CA" sz="1600" i="1" dirty="0" smtClean="0">
                <a:solidFill>
                  <a:schemeClr val="bg1"/>
                </a:solidFill>
                <a:latin typeface="+mj-lt"/>
              </a:rPr>
              <a:t>Extensively planning and communicating change is essential to migration success. You need to plan with the expressed purpose of developing foresight for your team and the end users. Project planning is more than just outlining tasks; instead, you must plan in order to expose risk and potential issues. </a:t>
            </a:r>
          </a:p>
          <a:p>
            <a:pPr>
              <a:spcAft>
                <a:spcPts val="500"/>
              </a:spcAft>
            </a:pPr>
            <a:r>
              <a:rPr lang="en-CA" sz="1600" i="1" dirty="0" smtClean="0">
                <a:solidFill>
                  <a:schemeClr val="bg1"/>
                </a:solidFill>
                <a:latin typeface="+mj-lt"/>
              </a:rPr>
              <a:t>Lastly, don’t forget the end user throughout all of this. The value of the investment is realized only so far as the end user transitions and uses the services to the full extent.</a:t>
            </a:r>
          </a:p>
          <a:p>
            <a:pPr>
              <a:spcAft>
                <a:spcPts val="500"/>
              </a:spcAft>
            </a:pPr>
            <a:endParaRPr lang="en-CA" sz="1600" b="1" i="1" dirty="0" smtClean="0">
              <a:solidFill>
                <a:schemeClr val="bg1"/>
              </a:solidFill>
              <a:latin typeface="+mj-lt"/>
            </a:endParaRPr>
          </a:p>
        </p:txBody>
      </p:sp>
      <p:sp>
        <p:nvSpPr>
          <p:cNvPr id="3" name="TextBox 2"/>
          <p:cNvSpPr txBox="1"/>
          <p:nvPr/>
        </p:nvSpPr>
        <p:spPr>
          <a:xfrm>
            <a:off x="3203042" y="5574737"/>
            <a:ext cx="4460917" cy="738664"/>
          </a:xfrm>
          <a:prstGeom prst="rect">
            <a:avLst/>
          </a:prstGeom>
        </p:spPr>
        <p:txBody>
          <a:bodyPr wrap="square" rtlCol="0">
            <a:spAutoFit/>
          </a:bodyPr>
          <a:lstStyle/>
          <a:p>
            <a:pPr algn="r"/>
            <a:r>
              <a:rPr lang="en-CA" sz="1400" b="1" i="1" dirty="0">
                <a:solidFill>
                  <a:schemeClr val="bg1"/>
                </a:solidFill>
              </a:rPr>
              <a:t>Brad </a:t>
            </a:r>
            <a:r>
              <a:rPr lang="en-CA" sz="1400" b="1" i="1" dirty="0" smtClean="0">
                <a:solidFill>
                  <a:schemeClr val="bg1"/>
                </a:solidFill>
              </a:rPr>
              <a:t>Wells, </a:t>
            </a:r>
            <a:endParaRPr lang="en-CA" sz="1400" b="1" i="1" dirty="0">
              <a:solidFill>
                <a:schemeClr val="bg1"/>
              </a:solidFill>
            </a:endParaRPr>
          </a:p>
          <a:p>
            <a:pPr algn="r"/>
            <a:r>
              <a:rPr lang="en-CA" sz="1400" i="1" dirty="0">
                <a:solidFill>
                  <a:schemeClr val="bg1"/>
                </a:solidFill>
              </a:rPr>
              <a:t>Research Director, Infrastructure </a:t>
            </a:r>
            <a:br>
              <a:rPr lang="en-CA" sz="1400" i="1" dirty="0">
                <a:solidFill>
                  <a:schemeClr val="bg1"/>
                </a:solidFill>
              </a:rPr>
            </a:br>
            <a:r>
              <a:rPr lang="en-CA" sz="1400" i="1" dirty="0">
                <a:solidFill>
                  <a:schemeClr val="bg1"/>
                </a:solidFill>
              </a:rPr>
              <a:t>Info-Tech Research Group</a:t>
            </a:r>
          </a:p>
        </p:txBody>
      </p:sp>
      <p:sp>
        <p:nvSpPr>
          <p:cNvPr id="4" name="TextBox 3"/>
          <p:cNvSpPr txBox="1"/>
          <p:nvPr/>
        </p:nvSpPr>
        <p:spPr>
          <a:xfrm>
            <a:off x="1892925" y="1430000"/>
            <a:ext cx="7251076" cy="338554"/>
          </a:xfrm>
          <a:prstGeom prst="rect">
            <a:avLst/>
          </a:prstGeom>
        </p:spPr>
        <p:txBody>
          <a:bodyPr wrap="square" rtlCol="0">
            <a:spAutoFit/>
          </a:bodyPr>
          <a:lstStyle/>
          <a:p>
            <a:r>
              <a:rPr lang="en-CA" sz="1600" b="1" dirty="0" smtClean="0">
                <a:solidFill>
                  <a:schemeClr val="bg1"/>
                </a:solidFill>
              </a:rPr>
              <a:t>To develop migration foresight, expose risk and communicate change.</a:t>
            </a:r>
            <a:endParaRPr lang="en-CA" sz="1600" b="1" dirty="0">
              <a:solidFill>
                <a:schemeClr val="bg1"/>
              </a:solidFill>
            </a:endParaRPr>
          </a:p>
        </p:txBody>
      </p:sp>
      <p:sp>
        <p:nvSpPr>
          <p:cNvPr id="5" name="Rectangle 4"/>
          <p:cNvSpPr/>
          <p:nvPr/>
        </p:nvSpPr>
        <p:spPr>
          <a:xfrm>
            <a:off x="0" y="356594"/>
            <a:ext cx="9144001"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smtClean="0">
                <a:solidFill>
                  <a:schemeClr val="bg1"/>
                </a:solidFill>
              </a:rPr>
              <a:t>           ANALYST </a:t>
            </a:r>
            <a:r>
              <a:rPr lang="en-CA" sz="4000" b="1" dirty="0">
                <a:solidFill>
                  <a:schemeClr val="bg1"/>
                </a:solidFill>
              </a:rPr>
              <a:t>PERSPECTIVE </a:t>
            </a:r>
          </a:p>
        </p:txBody>
      </p:sp>
      <p:pic>
        <p:nvPicPr>
          <p:cNvPr id="8" name="Picture 104"/>
          <p:cNvPicPr>
            <a:picLocks noChangeAspect="1"/>
          </p:cNvPicPr>
          <p:nvPr/>
        </p:nvPicPr>
        <p:blipFill rotWithShape="1">
          <a:blip r:embed="rId3"/>
          <a:srcRect l="34768" t="21801" r="35751" b="57796"/>
          <a:stretch/>
        </p:blipFill>
        <p:spPr>
          <a:xfrm>
            <a:off x="545852" y="1952876"/>
            <a:ext cx="598068" cy="528294"/>
          </a:xfrm>
          <a:prstGeom prst="rect">
            <a:avLst/>
          </a:prstGeom>
        </p:spPr>
      </p:pic>
      <p:pic>
        <p:nvPicPr>
          <p:cNvPr id="9" name="Picture 105"/>
          <p:cNvPicPr>
            <a:picLocks noChangeAspect="1"/>
          </p:cNvPicPr>
          <p:nvPr/>
        </p:nvPicPr>
        <p:blipFill>
          <a:blip r:embed="rId4"/>
          <a:stretch>
            <a:fillRect/>
          </a:stretch>
        </p:blipFill>
        <p:spPr>
          <a:xfrm>
            <a:off x="7663959" y="5117375"/>
            <a:ext cx="619651" cy="457362"/>
          </a:xfrm>
          <a:prstGeom prst="rect">
            <a:avLst/>
          </a:prstGeom>
        </p:spPr>
      </p:pic>
      <p:pic>
        <p:nvPicPr>
          <p:cNvPr id="10" name="Picture 9"/>
          <p:cNvPicPr>
            <a:picLocks noChangeAspect="1"/>
          </p:cNvPicPr>
          <p:nvPr/>
        </p:nvPicPr>
        <p:blipFill>
          <a:blip r:embed="rId5"/>
          <a:stretch>
            <a:fillRect/>
          </a:stretch>
        </p:blipFill>
        <p:spPr>
          <a:xfrm>
            <a:off x="409344" y="235401"/>
            <a:ext cx="1483580" cy="1483580"/>
          </a:xfrm>
          <a:prstGeom prst="rect">
            <a:avLst/>
          </a:prstGeom>
          <a:ln w="28575">
            <a:solidFill>
              <a:schemeClr val="bg1"/>
            </a:solidFill>
          </a:ln>
        </p:spPr>
      </p:pic>
      <p:grpSp>
        <p:nvGrpSpPr>
          <p:cNvPr id="11" name="Group 10"/>
          <p:cNvGrpSpPr/>
          <p:nvPr/>
        </p:nvGrpSpPr>
        <p:grpSpPr>
          <a:xfrm>
            <a:off x="0" y="6422955"/>
            <a:ext cx="9144000" cy="437555"/>
            <a:chOff x="0" y="6422955"/>
            <a:chExt cx="9144000" cy="437555"/>
          </a:xfrm>
        </p:grpSpPr>
        <p:pic>
          <p:nvPicPr>
            <p:cNvPr id="12"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13" name="Picture 12"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3146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Infrastructure Managers</a:t>
            </a:r>
          </a:p>
          <a:p>
            <a:r>
              <a:rPr lang="en-US" dirty="0" smtClean="0"/>
              <a:t>Applications Managers</a:t>
            </a:r>
            <a:endParaRPr lang="en-US" dirty="0"/>
          </a:p>
        </p:txBody>
      </p:sp>
      <p:sp>
        <p:nvSpPr>
          <p:cNvPr id="14" name="Text Placeholder 13"/>
          <p:cNvSpPr>
            <a:spLocks noGrp="1"/>
          </p:cNvSpPr>
          <p:nvPr>
            <p:ph type="body" sz="quarter" idx="26"/>
          </p:nvPr>
        </p:nvSpPr>
        <p:spPr>
          <a:xfrm>
            <a:off x="4835436" y="1607231"/>
            <a:ext cx="4041648" cy="2412508"/>
          </a:xfrm>
        </p:spPr>
        <p:txBody>
          <a:bodyPr/>
          <a:lstStyle/>
          <a:p>
            <a:r>
              <a:rPr lang="en-US" dirty="0"/>
              <a:t>Understand your business </a:t>
            </a:r>
            <a:r>
              <a:rPr lang="en-US" dirty="0" smtClean="0"/>
              <a:t>and technical goals as well as your users to develop a best-fit licensing plan.</a:t>
            </a:r>
            <a:endParaRPr lang="en-US" dirty="0"/>
          </a:p>
          <a:p>
            <a:r>
              <a:rPr lang="en-US" dirty="0" smtClean="0"/>
              <a:t>Validate the value and readiness of including certain services and applications in an Office 365 migration.</a:t>
            </a:r>
          </a:p>
          <a:p>
            <a:r>
              <a:rPr lang="en-US" dirty="0" smtClean="0"/>
              <a:t>Identify and mitigate a broad spectrum of risk associated with migration.</a:t>
            </a:r>
            <a:endParaRPr lang="en-US" dirty="0"/>
          </a:p>
          <a:p>
            <a:r>
              <a:rPr lang="en-US" dirty="0" smtClean="0"/>
              <a:t>Build a high-level roadmap and a formal Office 365 Migration Plan.</a:t>
            </a:r>
          </a:p>
        </p:txBody>
      </p:sp>
      <p:sp>
        <p:nvSpPr>
          <p:cNvPr id="15" name="Text Placeholder 14"/>
          <p:cNvSpPr>
            <a:spLocks noGrp="1"/>
          </p:cNvSpPr>
          <p:nvPr>
            <p:ph type="body" sz="quarter" idx="27"/>
          </p:nvPr>
        </p:nvSpPr>
        <p:spPr/>
        <p:txBody>
          <a:bodyPr/>
          <a:lstStyle/>
          <a:p>
            <a:r>
              <a:rPr lang="en-US" dirty="0" smtClean="0"/>
              <a:t>IT Director</a:t>
            </a:r>
          </a:p>
          <a:p>
            <a:r>
              <a:rPr lang="en-US" dirty="0" smtClean="0"/>
              <a:t>CIO</a:t>
            </a:r>
          </a:p>
          <a:p>
            <a:r>
              <a:rPr lang="en-US" dirty="0" smtClean="0"/>
              <a:t>CFO</a:t>
            </a:r>
          </a:p>
          <a:p>
            <a:endParaRPr lang="en-US" dirty="0" smtClean="0"/>
          </a:p>
          <a:p>
            <a:endParaRPr lang="en-US" dirty="0"/>
          </a:p>
        </p:txBody>
      </p:sp>
      <p:sp>
        <p:nvSpPr>
          <p:cNvPr id="16" name="Text Placeholder 15"/>
          <p:cNvSpPr>
            <a:spLocks noGrp="1"/>
          </p:cNvSpPr>
          <p:nvPr>
            <p:ph type="body" sz="quarter" idx="28"/>
          </p:nvPr>
        </p:nvSpPr>
        <p:spPr/>
        <p:txBody>
          <a:bodyPr/>
          <a:lstStyle/>
          <a:p>
            <a:r>
              <a:rPr lang="en-US" dirty="0"/>
              <a:t>Ensure their organization’s IT capabilities support the evolving business </a:t>
            </a:r>
            <a:r>
              <a:rPr lang="en-US" dirty="0" smtClean="0"/>
              <a:t>needs.</a:t>
            </a:r>
            <a:endParaRPr lang="en-US" dirty="0"/>
          </a:p>
          <a:p>
            <a:r>
              <a:rPr lang="en-US" dirty="0"/>
              <a:t>Understand and articulate the </a:t>
            </a:r>
            <a:r>
              <a:rPr lang="en-US" dirty="0" smtClean="0"/>
              <a:t>need, benefits, and rationalizations </a:t>
            </a:r>
            <a:r>
              <a:rPr lang="en-US" dirty="0"/>
              <a:t>of </a:t>
            </a:r>
            <a:r>
              <a:rPr lang="en-US" dirty="0" smtClean="0"/>
              <a:t>migrating to Office 365.</a:t>
            </a:r>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pPr lvl="0"/>
            <a:r>
              <a:rPr lang="en-US" sz="1100" dirty="0"/>
              <a:t>As Microsoft continues to push Office 365, the transition </a:t>
            </a:r>
            <a:r>
              <a:rPr lang="en-US" sz="1100" dirty="0" smtClean="0"/>
              <a:t>has </a:t>
            </a:r>
            <a:r>
              <a:rPr lang="en-US" sz="1100" dirty="0"/>
              <a:t>likely already been decided, but uncertainty surrounds the starting point and the best path forward. </a:t>
            </a:r>
            <a:endParaRPr lang="en-CA" sz="1100" dirty="0"/>
          </a:p>
          <a:p>
            <a:pPr lvl="0"/>
            <a:r>
              <a:rPr lang="en-CA" sz="1100" dirty="0" smtClean="0"/>
              <a:t>Obscurity around licensing</a:t>
            </a:r>
            <a:r>
              <a:rPr lang="en-CA" sz="1100" dirty="0"/>
              <a:t>, </a:t>
            </a:r>
            <a:r>
              <a:rPr lang="en-CA" sz="1100" dirty="0" smtClean="0"/>
              <a:t>the </a:t>
            </a:r>
            <a:r>
              <a:rPr lang="en-CA" sz="1100" dirty="0"/>
              <a:t>lack of a clear migration process, and </a:t>
            </a:r>
            <a:r>
              <a:rPr lang="en-CA" sz="1100" dirty="0" smtClean="0"/>
              <a:t>evaluating the appropriateness of the cloud complicates what many now realize is anything but a simple Office suite transition.</a:t>
            </a:r>
            <a:endParaRPr lang="en-CA" sz="1100" dirty="0"/>
          </a:p>
        </p:txBody>
      </p:sp>
      <p:sp>
        <p:nvSpPr>
          <p:cNvPr id="4" name="Text Placeholder 3"/>
          <p:cNvSpPr>
            <a:spLocks noGrp="1"/>
          </p:cNvSpPr>
          <p:nvPr>
            <p:ph type="body" sz="quarter" idx="11"/>
          </p:nvPr>
        </p:nvSpPr>
        <p:spPr>
          <a:xfrm>
            <a:off x="247848" y="2974003"/>
            <a:ext cx="5257800" cy="1993108"/>
          </a:xfrm>
        </p:spPr>
        <p:txBody>
          <a:bodyPr/>
          <a:lstStyle/>
          <a:p>
            <a:pPr lvl="0"/>
            <a:r>
              <a:rPr lang="en-CA" sz="1100" dirty="0"/>
              <a:t>The preparation process to </a:t>
            </a:r>
            <a:r>
              <a:rPr lang="en-CA" sz="1100" dirty="0" smtClean="0"/>
              <a:t>migration is </a:t>
            </a:r>
            <a:r>
              <a:rPr lang="en-CA" sz="1100" dirty="0"/>
              <a:t>very complex </a:t>
            </a:r>
            <a:r>
              <a:rPr lang="en-CA" sz="1100" dirty="0" smtClean="0"/>
              <a:t>and strains resources whether the business has qualified for Microsoft’s Fast Track or not. </a:t>
            </a:r>
          </a:p>
          <a:p>
            <a:r>
              <a:rPr lang="en-CA" sz="1100" dirty="0"/>
              <a:t>The project leader must carefully consider the </a:t>
            </a:r>
            <a:r>
              <a:rPr lang="en-CA" sz="1100" dirty="0" smtClean="0"/>
              <a:t>user needs before </a:t>
            </a:r>
            <a:r>
              <a:rPr lang="en-CA" sz="1100" dirty="0"/>
              <a:t>starting. Without </a:t>
            </a:r>
            <a:r>
              <a:rPr lang="en-CA" sz="1100" dirty="0" smtClean="0"/>
              <a:t>rightsizing </a:t>
            </a:r>
            <a:r>
              <a:rPr lang="en-CA" sz="1100" dirty="0"/>
              <a:t>the licensing model to meet </a:t>
            </a:r>
            <a:r>
              <a:rPr lang="en-CA" sz="1100" dirty="0" smtClean="0"/>
              <a:t>the </a:t>
            </a:r>
            <a:r>
              <a:rPr lang="en-CA" sz="1100" dirty="0"/>
              <a:t>requirements of the intended user base, businesses risk wasting resources on an application that sits in the cloud unused.</a:t>
            </a:r>
          </a:p>
          <a:p>
            <a:pPr lvl="0"/>
            <a:r>
              <a:rPr lang="en-CA" sz="1100" dirty="0" smtClean="0"/>
              <a:t>Knowing </a:t>
            </a:r>
            <a:r>
              <a:rPr lang="en-CA" sz="1100" dirty="0"/>
              <a:t>where to start, getting buy-in from your team, identifying key relevant resources, and collecting the necessary data are big </a:t>
            </a:r>
            <a:r>
              <a:rPr lang="en-CA" sz="1100" dirty="0" smtClean="0"/>
              <a:t>roadblocks </a:t>
            </a:r>
            <a:r>
              <a:rPr lang="en-CA" sz="1100" dirty="0"/>
              <a:t>that </a:t>
            </a:r>
            <a:r>
              <a:rPr lang="en-CA" sz="1100" dirty="0" smtClean="0"/>
              <a:t>an IT manager or </a:t>
            </a:r>
            <a:r>
              <a:rPr lang="en-CA" sz="1100" dirty="0"/>
              <a:t>project </a:t>
            </a:r>
            <a:r>
              <a:rPr lang="en-CA" sz="1100" dirty="0" smtClean="0"/>
              <a:t>leader must </a:t>
            </a:r>
            <a:r>
              <a:rPr lang="en-CA" sz="1100" dirty="0"/>
              <a:t>tackle.</a:t>
            </a:r>
          </a:p>
          <a:p>
            <a:pPr lvl="0"/>
            <a:r>
              <a:rPr lang="en-CA" sz="1100" dirty="0"/>
              <a:t>Underlying risk to transition is not clear and causes concern regarding security of information and changes in </a:t>
            </a:r>
            <a:r>
              <a:rPr lang="en-CA" sz="1100" dirty="0" smtClean="0"/>
              <a:t>the user </a:t>
            </a:r>
            <a:r>
              <a:rPr lang="en-CA" sz="1100" dirty="0"/>
              <a:t>interaction model with applications</a:t>
            </a:r>
            <a:r>
              <a:rPr lang="en-CA" sz="1100" dirty="0" smtClean="0"/>
              <a:t>.</a:t>
            </a:r>
            <a:endParaRPr lang="en-CA" sz="1100" dirty="0"/>
          </a:p>
        </p:txBody>
      </p:sp>
      <p:sp>
        <p:nvSpPr>
          <p:cNvPr id="5" name="Text Placeholder 4"/>
          <p:cNvSpPr>
            <a:spLocks noGrp="1"/>
          </p:cNvSpPr>
          <p:nvPr>
            <p:ph type="body" sz="quarter" idx="12"/>
          </p:nvPr>
        </p:nvSpPr>
        <p:spPr>
          <a:xfrm>
            <a:off x="255432" y="5326758"/>
            <a:ext cx="8623607" cy="1147820"/>
          </a:xfrm>
        </p:spPr>
        <p:txBody>
          <a:bodyPr/>
          <a:lstStyle/>
          <a:p>
            <a:r>
              <a:rPr lang="en-CA" sz="1100" dirty="0" smtClean="0"/>
              <a:t>Gain </a:t>
            </a:r>
            <a:r>
              <a:rPr lang="en-CA" sz="1100" dirty="0"/>
              <a:t>an assessment of the underlying risk associated with a migration to the </a:t>
            </a:r>
            <a:r>
              <a:rPr lang="en-CA" sz="1100" dirty="0" smtClean="0"/>
              <a:t>cloud, </a:t>
            </a:r>
            <a:r>
              <a:rPr lang="en-CA" sz="1100" dirty="0"/>
              <a:t>build mitigation strategies to counter </a:t>
            </a:r>
            <a:r>
              <a:rPr lang="en-CA" sz="1100" dirty="0" smtClean="0"/>
              <a:t>risk or </a:t>
            </a:r>
            <a:r>
              <a:rPr lang="en-CA" sz="1100" dirty="0"/>
              <a:t>impending </a:t>
            </a:r>
            <a:r>
              <a:rPr lang="en-CA" sz="1100" dirty="0" smtClean="0"/>
              <a:t>issues, </a:t>
            </a:r>
            <a:r>
              <a:rPr lang="en-CA" sz="1100" dirty="0"/>
              <a:t>and identify project interruptions before they happen.</a:t>
            </a:r>
          </a:p>
          <a:p>
            <a:pPr lvl="0"/>
            <a:r>
              <a:rPr lang="en-US" sz="1100" dirty="0"/>
              <a:t>Prepare a </a:t>
            </a:r>
            <a:r>
              <a:rPr lang="en-US" sz="1100" dirty="0" smtClean="0"/>
              <a:t>fit-for-purpose </a:t>
            </a:r>
            <a:r>
              <a:rPr lang="en-US" sz="1100" dirty="0"/>
              <a:t>roadmap and communication plan for a successful migration of on-premises Office services and applications to Office 365.</a:t>
            </a:r>
          </a:p>
          <a:p>
            <a:r>
              <a:rPr lang="en-US" sz="1100" dirty="0" smtClean="0"/>
              <a:t>Demonstrate </a:t>
            </a:r>
            <a:r>
              <a:rPr lang="en-US" sz="1100" dirty="0"/>
              <a:t>IT’s due diligence by relaying the project findings and results back to </a:t>
            </a:r>
            <a:r>
              <a:rPr lang="en-US" sz="1100" dirty="0" smtClean="0"/>
              <a:t>business stakeholders using </a:t>
            </a:r>
            <a:r>
              <a:rPr lang="en-US" sz="1100" dirty="0"/>
              <a:t>Info-Tech’s </a:t>
            </a:r>
            <a:r>
              <a:rPr lang="en-US" sz="1100" i="1" dirty="0"/>
              <a:t>Office 365 </a:t>
            </a:r>
            <a:r>
              <a:rPr lang="en-US" sz="1100" i="1" dirty="0" smtClean="0"/>
              <a:t>Migration Plan Report.</a:t>
            </a:r>
          </a:p>
        </p:txBody>
      </p:sp>
      <p:sp>
        <p:nvSpPr>
          <p:cNvPr id="6" name="Text Placeholder 5"/>
          <p:cNvSpPr>
            <a:spLocks noGrp="1"/>
          </p:cNvSpPr>
          <p:nvPr>
            <p:ph type="body" sz="quarter" idx="13"/>
          </p:nvPr>
        </p:nvSpPr>
        <p:spPr>
          <a:xfrm>
            <a:off x="5734975" y="1495996"/>
            <a:ext cx="3142324" cy="3348811"/>
          </a:xfrm>
        </p:spPr>
        <p:txBody>
          <a:bodyPr anchor="t"/>
          <a:lstStyle/>
          <a:p>
            <a:pPr marL="228600" indent="-228600">
              <a:spcBef>
                <a:spcPts val="600"/>
              </a:spcBef>
              <a:spcAft>
                <a:spcPts val="600"/>
              </a:spcAft>
              <a:buSzPct val="100000"/>
              <a:buFont typeface="+mj-lt"/>
              <a:buAutoNum type="arabicPeriod"/>
            </a:pPr>
            <a:r>
              <a:rPr lang="en-US" b="1" dirty="0" smtClean="0"/>
              <a:t>You’re spending too much on base licensing.</a:t>
            </a:r>
            <a:r>
              <a:rPr lang="en-US" b="1" dirty="0" smtClean="0">
                <a:solidFill>
                  <a:srgbClr val="333333"/>
                </a:solidFill>
              </a:rPr>
              <a:t/>
            </a:r>
            <a:br>
              <a:rPr lang="en-US" b="1" dirty="0" smtClean="0">
                <a:solidFill>
                  <a:srgbClr val="333333"/>
                </a:solidFill>
              </a:rPr>
            </a:br>
            <a:r>
              <a:rPr lang="en-US" dirty="0" smtClean="0"/>
              <a:t>Applying a blanket licensing solution to your users will leave you spending thousands of dollars more than necessary.</a:t>
            </a:r>
            <a:endParaRPr lang="en-US" dirty="0" smtClean="0">
              <a:solidFill>
                <a:srgbClr val="333333"/>
              </a:solidFill>
            </a:endParaRPr>
          </a:p>
          <a:p>
            <a:pPr marL="228600" indent="-228600">
              <a:spcBef>
                <a:spcPts val="600"/>
              </a:spcBef>
              <a:spcAft>
                <a:spcPts val="600"/>
              </a:spcAft>
              <a:buSzPct val="100000"/>
              <a:buFont typeface="+mj-lt"/>
              <a:buAutoNum type="arabicPeriod"/>
            </a:pPr>
            <a:r>
              <a:rPr lang="en-US" b="1" dirty="0" smtClean="0">
                <a:solidFill>
                  <a:srgbClr val="333333"/>
                </a:solidFill>
              </a:rPr>
              <a:t>Plan in order to expose risk to develop migration foresight.</a:t>
            </a:r>
            <a:br>
              <a:rPr lang="en-US" b="1" dirty="0" smtClean="0">
                <a:solidFill>
                  <a:srgbClr val="333333"/>
                </a:solidFill>
              </a:rPr>
            </a:br>
            <a:r>
              <a:rPr lang="en-US" dirty="0" smtClean="0">
                <a:solidFill>
                  <a:srgbClr val="333333"/>
                </a:solidFill>
              </a:rPr>
              <a:t>Jumping into the project without careful thought of the risks of a cloud migration will lead to project halt.</a:t>
            </a:r>
          </a:p>
          <a:p>
            <a:pPr marL="228600" indent="-228600">
              <a:spcBef>
                <a:spcPts val="600"/>
              </a:spcBef>
              <a:spcAft>
                <a:spcPts val="600"/>
              </a:spcAft>
              <a:buSzPct val="100000"/>
              <a:buFont typeface="+mj-lt"/>
              <a:buAutoNum type="arabicPeriod"/>
            </a:pPr>
            <a:r>
              <a:rPr lang="en-US" b="1" dirty="0" smtClean="0">
                <a:solidFill>
                  <a:srgbClr val="333333"/>
                </a:solidFill>
              </a:rPr>
              <a:t>Engage the users consistently for a smooth transition.</a:t>
            </a:r>
            <a:br>
              <a:rPr lang="en-US" b="1" dirty="0" smtClean="0">
                <a:solidFill>
                  <a:srgbClr val="333333"/>
                </a:solidFill>
              </a:rPr>
            </a:br>
            <a:r>
              <a:rPr lang="en-US" dirty="0" smtClean="0">
                <a:solidFill>
                  <a:srgbClr val="333333"/>
                </a:solidFill>
              </a:rPr>
              <a:t>A migration to Office 365 represents a significant change in the way users interact with Office. Keep them posted.</a:t>
            </a:r>
            <a:endParaRPr lang="en-US" dirty="0">
              <a:solidFill>
                <a:srgbClr val="333333"/>
              </a:solidFill>
            </a:endParaRP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365 is not just another Office upgrade; it’s the last great migration</a:t>
            </a:r>
            <a:endParaRPr lang="en-US" dirty="0"/>
          </a:p>
        </p:txBody>
      </p:sp>
      <p:sp>
        <p:nvSpPr>
          <p:cNvPr id="8" name="Rectangle 7"/>
          <p:cNvSpPr/>
          <p:nvPr/>
        </p:nvSpPr>
        <p:spPr>
          <a:xfrm>
            <a:off x="0" y="1192293"/>
            <a:ext cx="9143999" cy="916217"/>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0" rIns="457200" rtlCol="0" anchor="ctr"/>
          <a:lstStyle/>
          <a:p>
            <a:r>
              <a:rPr lang="en-US" sz="1600" b="1" dirty="0" smtClean="0">
                <a:solidFill>
                  <a:srgbClr val="FFFFFF"/>
                </a:solidFill>
              </a:rPr>
              <a:t>Office 365 is a transformative change. For users, it will look very much the same, but the move </a:t>
            </a:r>
            <a:r>
              <a:rPr lang="en-US" sz="1600" b="1" dirty="0">
                <a:solidFill>
                  <a:srgbClr val="FFFFFF"/>
                </a:solidFill>
              </a:rPr>
              <a:t>changes everything for IT and the business. </a:t>
            </a:r>
            <a:r>
              <a:rPr lang="en-US" sz="1600" b="1" dirty="0" smtClean="0">
                <a:solidFill>
                  <a:srgbClr val="FFFFFF"/>
                </a:solidFill>
              </a:rPr>
              <a:t>Here are three reasons why this is not just another typical migration.</a:t>
            </a:r>
            <a:endParaRPr lang="en-US" sz="1600" b="1" dirty="0">
              <a:solidFill>
                <a:srgbClr val="FFFFFF"/>
              </a:solidFill>
            </a:endParaRPr>
          </a:p>
        </p:txBody>
      </p:sp>
      <p:grpSp>
        <p:nvGrpSpPr>
          <p:cNvPr id="23" name="Group 22"/>
          <p:cNvGrpSpPr/>
          <p:nvPr/>
        </p:nvGrpSpPr>
        <p:grpSpPr>
          <a:xfrm>
            <a:off x="257172" y="2302731"/>
            <a:ext cx="8620125" cy="1065934"/>
            <a:chOff x="257174" y="4330407"/>
            <a:chExt cx="8620125" cy="1065934"/>
          </a:xfrm>
        </p:grpSpPr>
        <p:sp>
          <p:nvSpPr>
            <p:cNvPr id="19" name="Rectangle 18"/>
            <p:cNvSpPr/>
            <p:nvPr/>
          </p:nvSpPr>
          <p:spPr>
            <a:xfrm>
              <a:off x="644431" y="4330407"/>
              <a:ext cx="8232868" cy="1065934"/>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r>
                <a:rPr lang="en-US" sz="1400" b="1" dirty="0" smtClean="0">
                  <a:solidFill>
                    <a:srgbClr val="333333"/>
                  </a:solidFill>
                </a:rPr>
                <a:t>Microsoft handles the updates from here, but are you willing to hand over responsibility? </a:t>
              </a:r>
              <a:r>
                <a:rPr lang="en-US" sz="1400" dirty="0" smtClean="0">
                  <a:solidFill>
                    <a:srgbClr val="333333"/>
                  </a:solidFill>
                </a:rPr>
                <a:t>Previous versions of Office such as Office 2010 could be skipped to reach Office 2013. Microsoft has positioned Office 365 as the last release through which Microsoft will manage all updates, with frequent updates replacing major named revisions. </a:t>
              </a:r>
              <a:endParaRPr lang="en-US" sz="1400" dirty="0">
                <a:solidFill>
                  <a:srgbClr val="333333"/>
                </a:solidFill>
              </a:endParaRPr>
            </a:p>
          </p:txBody>
        </p:sp>
        <p:sp>
          <p:nvSpPr>
            <p:cNvPr id="20" name="Oval 2"/>
            <p:cNvSpPr/>
            <p:nvPr/>
          </p:nvSpPr>
          <p:spPr>
            <a:xfrm>
              <a:off x="257174" y="4330407"/>
              <a:ext cx="1065934" cy="1065934"/>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pSp>
      <p:grpSp>
        <p:nvGrpSpPr>
          <p:cNvPr id="3" name="Group 2"/>
          <p:cNvGrpSpPr/>
          <p:nvPr/>
        </p:nvGrpSpPr>
        <p:grpSpPr>
          <a:xfrm>
            <a:off x="257172" y="3642128"/>
            <a:ext cx="8620125" cy="1065934"/>
            <a:chOff x="257172" y="3404928"/>
            <a:chExt cx="8620125" cy="1065934"/>
          </a:xfrm>
        </p:grpSpPr>
        <p:grpSp>
          <p:nvGrpSpPr>
            <p:cNvPr id="24" name="Group 23"/>
            <p:cNvGrpSpPr/>
            <p:nvPr/>
          </p:nvGrpSpPr>
          <p:grpSpPr>
            <a:xfrm>
              <a:off x="257172" y="3404928"/>
              <a:ext cx="8620125" cy="1065934"/>
              <a:chOff x="257174" y="5513589"/>
              <a:chExt cx="8620125" cy="1065934"/>
            </a:xfrm>
          </p:grpSpPr>
          <p:sp>
            <p:nvSpPr>
              <p:cNvPr id="14" name="Rectangle 13"/>
              <p:cNvSpPr/>
              <p:nvPr/>
            </p:nvSpPr>
            <p:spPr>
              <a:xfrm>
                <a:off x="644431" y="5513589"/>
                <a:ext cx="8232868" cy="1065934"/>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r>
                  <a:rPr lang="en-US" sz="1400" b="1" dirty="0" smtClean="0">
                    <a:solidFill>
                      <a:srgbClr val="333333"/>
                    </a:solidFill>
                  </a:rPr>
                  <a:t>Office is no longer Capex; now it’s Opex. </a:t>
                </a:r>
                <a:r>
                  <a:rPr lang="en-US" sz="1400" dirty="0" smtClean="0">
                    <a:solidFill>
                      <a:srgbClr val="333333"/>
                    </a:solidFill>
                  </a:rPr>
                  <a:t>Office 365 changes the spend model for enterprises from a capital expense model (where your business updated when it wanted as it needed) to a continuous monthly or annual expenditure for all licenses. Whether all of this is a concern or a benefit depends on your business.</a:t>
                </a:r>
                <a:endParaRPr lang="en-US" sz="1400" dirty="0">
                  <a:solidFill>
                    <a:srgbClr val="333333"/>
                  </a:solidFill>
                </a:endParaRPr>
              </a:p>
            </p:txBody>
          </p:sp>
          <p:sp>
            <p:nvSpPr>
              <p:cNvPr id="16" name="Oval 2"/>
              <p:cNvSpPr/>
              <p:nvPr/>
            </p:nvSpPr>
            <p:spPr>
              <a:xfrm>
                <a:off x="257174" y="5513589"/>
                <a:ext cx="1065934" cy="1065934"/>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pSp>
        <p:pic>
          <p:nvPicPr>
            <p:cNvPr id="27"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429" y="3691545"/>
              <a:ext cx="307937" cy="492700"/>
            </a:xfrm>
            <a:prstGeom prst="rect">
              <a:avLst/>
            </a:prstGeom>
          </p:spPr>
        </p:pic>
      </p:grpSp>
      <p:grpSp>
        <p:nvGrpSpPr>
          <p:cNvPr id="4" name="Group 3"/>
          <p:cNvGrpSpPr/>
          <p:nvPr/>
        </p:nvGrpSpPr>
        <p:grpSpPr>
          <a:xfrm>
            <a:off x="257173" y="4981525"/>
            <a:ext cx="8620125" cy="1065934"/>
            <a:chOff x="257172" y="4714825"/>
            <a:chExt cx="8620125" cy="1065934"/>
          </a:xfrm>
        </p:grpSpPr>
        <p:grpSp>
          <p:nvGrpSpPr>
            <p:cNvPr id="29" name="Group 28"/>
            <p:cNvGrpSpPr/>
            <p:nvPr/>
          </p:nvGrpSpPr>
          <p:grpSpPr>
            <a:xfrm>
              <a:off x="257172" y="4714825"/>
              <a:ext cx="8620125" cy="1065934"/>
              <a:chOff x="257174" y="5513589"/>
              <a:chExt cx="8620125" cy="1065934"/>
            </a:xfrm>
          </p:grpSpPr>
          <p:sp>
            <p:nvSpPr>
              <p:cNvPr id="30" name="Rectangle 29"/>
              <p:cNvSpPr/>
              <p:nvPr/>
            </p:nvSpPr>
            <p:spPr>
              <a:xfrm>
                <a:off x="644431" y="5513589"/>
                <a:ext cx="8232868" cy="1065934"/>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a:r>
                  <a:rPr lang="en-US" sz="1400" b="1" dirty="0" smtClean="0">
                    <a:solidFill>
                      <a:srgbClr val="333333"/>
                    </a:solidFill>
                  </a:rPr>
                  <a:t>You’re about to move your Office (and much more) into the cloud. </a:t>
                </a:r>
                <a:r>
                  <a:rPr lang="en-US" sz="1400" dirty="0" smtClean="0">
                    <a:solidFill>
                      <a:srgbClr val="333333"/>
                    </a:solidFill>
                  </a:rPr>
                  <a:t>This includes your core productivity applications, Exchange, address list, contacts, and internal and external data. Are you, your services, and your applications ready for this move?</a:t>
                </a:r>
                <a:endParaRPr lang="en-US" sz="1400" dirty="0">
                  <a:solidFill>
                    <a:srgbClr val="333333"/>
                  </a:solidFill>
                </a:endParaRPr>
              </a:p>
            </p:txBody>
          </p:sp>
          <p:sp>
            <p:nvSpPr>
              <p:cNvPr id="31" name="Oval 2"/>
              <p:cNvSpPr/>
              <p:nvPr/>
            </p:nvSpPr>
            <p:spPr>
              <a:xfrm>
                <a:off x="257174" y="5513589"/>
                <a:ext cx="1065934" cy="1065934"/>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pSp>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5567" y="5036304"/>
              <a:ext cx="585659" cy="422976"/>
            </a:xfrm>
            <a:prstGeom prst="rect">
              <a:avLst/>
            </a:prstGeom>
          </p:spPr>
        </p:pic>
      </p:grpSp>
      <p:pic>
        <p:nvPicPr>
          <p:cNvPr id="32" name="Picture 3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3059" y="2590800"/>
            <a:ext cx="489372" cy="489372"/>
          </a:xfrm>
          <a:prstGeom prst="rect">
            <a:avLst/>
          </a:prstGeom>
        </p:spPr>
      </p:pic>
      <p:grpSp>
        <p:nvGrpSpPr>
          <p:cNvPr id="18" name="Group 17"/>
          <p:cNvGrpSpPr/>
          <p:nvPr/>
        </p:nvGrpSpPr>
        <p:grpSpPr>
          <a:xfrm>
            <a:off x="0" y="6422955"/>
            <a:ext cx="9144000" cy="437555"/>
            <a:chOff x="0" y="6422955"/>
            <a:chExt cx="9144000" cy="437555"/>
          </a:xfrm>
        </p:grpSpPr>
        <p:pic>
          <p:nvPicPr>
            <p:cNvPr id="21"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22" name="Picture 21"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855022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Moving to Office 365 brings clear value, and most businesses want to move with good reason</a:t>
            </a:r>
            <a:endParaRPr lang="en-CA" dirty="0"/>
          </a:p>
        </p:txBody>
      </p:sp>
      <p:sp>
        <p:nvSpPr>
          <p:cNvPr id="24" name="Rectangle 23"/>
          <p:cNvSpPr/>
          <p:nvPr/>
        </p:nvSpPr>
        <p:spPr>
          <a:xfrm>
            <a:off x="257174" y="1220316"/>
            <a:ext cx="8620125" cy="646331"/>
          </a:xfrm>
          <a:prstGeom prst="rect">
            <a:avLst/>
          </a:prstGeom>
        </p:spPr>
        <p:txBody>
          <a:bodyPr wrap="square">
            <a:spAutoFit/>
          </a:bodyPr>
          <a:lstStyle/>
          <a:p>
            <a:r>
              <a:rPr lang="en-CA" dirty="0"/>
              <a:t>Office 365 adoption this year has grown more than </a:t>
            </a:r>
            <a:r>
              <a:rPr lang="en-CA" b="1" i="1" dirty="0">
                <a:solidFill>
                  <a:srgbClr val="B4810A"/>
                </a:solidFill>
              </a:rPr>
              <a:t>300 percent</a:t>
            </a:r>
            <a:r>
              <a:rPr lang="en-CA" dirty="0"/>
              <a:t> to 25.2 percent of enterprises, compared to just 7.7 percent in 2014</a:t>
            </a:r>
            <a:r>
              <a:rPr lang="en-CA" dirty="0" smtClean="0"/>
              <a:t>.</a:t>
            </a:r>
          </a:p>
        </p:txBody>
      </p:sp>
      <p:graphicFrame>
        <p:nvGraphicFramePr>
          <p:cNvPr id="5" name="Chart 4"/>
          <p:cNvGraphicFramePr/>
          <p:nvPr>
            <p:extLst>
              <p:ext uri="{D42A27DB-BD31-4B8C-83A1-F6EECF244321}">
                <p14:modId xmlns:p14="http://schemas.microsoft.com/office/powerpoint/2010/main" val="133093874"/>
              </p:ext>
            </p:extLst>
          </p:nvPr>
        </p:nvGraphicFramePr>
        <p:xfrm>
          <a:off x="246398" y="3030582"/>
          <a:ext cx="4866961" cy="3411796"/>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246398" y="6226934"/>
            <a:ext cx="1715534" cy="215444"/>
          </a:xfrm>
          <a:prstGeom prst="rect">
            <a:avLst/>
          </a:prstGeom>
        </p:spPr>
        <p:txBody>
          <a:bodyPr wrap="none">
            <a:spAutoFit/>
          </a:bodyPr>
          <a:lstStyle/>
          <a:p>
            <a:r>
              <a:rPr lang="en-CA" sz="800" dirty="0"/>
              <a:t>Source: Osterman Research, Inc.</a:t>
            </a:r>
          </a:p>
        </p:txBody>
      </p:sp>
      <p:sp>
        <p:nvSpPr>
          <p:cNvPr id="8" name="TextBox 7"/>
          <p:cNvSpPr txBox="1"/>
          <p:nvPr/>
        </p:nvSpPr>
        <p:spPr>
          <a:xfrm>
            <a:off x="246398" y="1867403"/>
            <a:ext cx="2278020" cy="369332"/>
          </a:xfrm>
          <a:prstGeom prst="rect">
            <a:avLst/>
          </a:prstGeom>
        </p:spPr>
        <p:txBody>
          <a:bodyPr wrap="square" rtlCol="0">
            <a:spAutoFit/>
          </a:bodyPr>
          <a:lstStyle/>
          <a:p>
            <a:pPr algn="ctr"/>
            <a:r>
              <a:rPr lang="en-CA" b="1" i="1" dirty="0" smtClean="0"/>
              <a:t>2014</a:t>
            </a:r>
          </a:p>
        </p:txBody>
      </p:sp>
      <p:sp>
        <p:nvSpPr>
          <p:cNvPr id="33" name="TextBox 32"/>
          <p:cNvSpPr txBox="1"/>
          <p:nvPr/>
        </p:nvSpPr>
        <p:spPr>
          <a:xfrm>
            <a:off x="4588085" y="1935133"/>
            <a:ext cx="2278020" cy="369332"/>
          </a:xfrm>
          <a:prstGeom prst="rect">
            <a:avLst/>
          </a:prstGeom>
        </p:spPr>
        <p:txBody>
          <a:bodyPr wrap="square" rtlCol="0">
            <a:spAutoFit/>
          </a:bodyPr>
          <a:lstStyle/>
          <a:p>
            <a:pPr algn="ctr"/>
            <a:r>
              <a:rPr lang="en-CA" b="1" i="1" dirty="0" smtClean="0">
                <a:solidFill>
                  <a:srgbClr val="B4810A"/>
                </a:solidFill>
              </a:rPr>
              <a:t>2015</a:t>
            </a:r>
          </a:p>
        </p:txBody>
      </p:sp>
      <p:sp>
        <p:nvSpPr>
          <p:cNvPr id="34" name="TextBox 33"/>
          <p:cNvSpPr txBox="1"/>
          <p:nvPr/>
        </p:nvSpPr>
        <p:spPr>
          <a:xfrm>
            <a:off x="4577059" y="3928601"/>
            <a:ext cx="644910" cy="307777"/>
          </a:xfrm>
          <a:prstGeom prst="rect">
            <a:avLst/>
          </a:prstGeom>
        </p:spPr>
        <p:txBody>
          <a:bodyPr wrap="square" rtlCol="0">
            <a:spAutoFit/>
          </a:bodyPr>
          <a:lstStyle/>
          <a:p>
            <a:r>
              <a:rPr lang="en-CA" sz="1400" b="1" i="1" dirty="0" smtClean="0"/>
              <a:t>50%</a:t>
            </a:r>
          </a:p>
        </p:txBody>
      </p:sp>
      <p:sp>
        <p:nvSpPr>
          <p:cNvPr id="35" name="TextBox 34"/>
          <p:cNvSpPr txBox="1"/>
          <p:nvPr/>
        </p:nvSpPr>
        <p:spPr>
          <a:xfrm>
            <a:off x="4430904" y="4313206"/>
            <a:ext cx="644910" cy="307777"/>
          </a:xfrm>
          <a:prstGeom prst="rect">
            <a:avLst/>
          </a:prstGeom>
        </p:spPr>
        <p:txBody>
          <a:bodyPr wrap="square" rtlCol="0">
            <a:spAutoFit/>
          </a:bodyPr>
          <a:lstStyle/>
          <a:p>
            <a:r>
              <a:rPr lang="en-CA" sz="1400" b="1" i="1" dirty="0" smtClean="0"/>
              <a:t>47%</a:t>
            </a:r>
          </a:p>
        </p:txBody>
      </p:sp>
      <p:sp>
        <p:nvSpPr>
          <p:cNvPr id="36" name="TextBox 35"/>
          <p:cNvSpPr txBox="1"/>
          <p:nvPr/>
        </p:nvSpPr>
        <p:spPr>
          <a:xfrm>
            <a:off x="4208745" y="4731740"/>
            <a:ext cx="644910" cy="307777"/>
          </a:xfrm>
          <a:prstGeom prst="rect">
            <a:avLst/>
          </a:prstGeom>
        </p:spPr>
        <p:txBody>
          <a:bodyPr wrap="square" rtlCol="0">
            <a:spAutoFit/>
          </a:bodyPr>
          <a:lstStyle/>
          <a:p>
            <a:r>
              <a:rPr lang="en-CA" sz="1400" b="1" i="1" dirty="0" smtClean="0"/>
              <a:t>42%</a:t>
            </a:r>
          </a:p>
        </p:txBody>
      </p:sp>
      <p:sp>
        <p:nvSpPr>
          <p:cNvPr id="37" name="TextBox 36"/>
          <p:cNvSpPr txBox="1"/>
          <p:nvPr/>
        </p:nvSpPr>
        <p:spPr>
          <a:xfrm>
            <a:off x="4079837" y="5147683"/>
            <a:ext cx="644910" cy="307777"/>
          </a:xfrm>
          <a:prstGeom prst="rect">
            <a:avLst/>
          </a:prstGeom>
        </p:spPr>
        <p:txBody>
          <a:bodyPr wrap="square" rtlCol="0">
            <a:spAutoFit/>
          </a:bodyPr>
          <a:lstStyle/>
          <a:p>
            <a:r>
              <a:rPr lang="en-CA" sz="1400" b="1" i="1" dirty="0" smtClean="0"/>
              <a:t>39%</a:t>
            </a:r>
          </a:p>
        </p:txBody>
      </p:sp>
      <p:sp>
        <p:nvSpPr>
          <p:cNvPr id="38" name="TextBox 37"/>
          <p:cNvSpPr txBox="1"/>
          <p:nvPr/>
        </p:nvSpPr>
        <p:spPr>
          <a:xfrm>
            <a:off x="4018586" y="5565770"/>
            <a:ext cx="644910" cy="307777"/>
          </a:xfrm>
          <a:prstGeom prst="rect">
            <a:avLst/>
          </a:prstGeom>
        </p:spPr>
        <p:txBody>
          <a:bodyPr wrap="square" rtlCol="0">
            <a:spAutoFit/>
          </a:bodyPr>
          <a:lstStyle/>
          <a:p>
            <a:r>
              <a:rPr lang="en-CA" sz="1400" b="1" i="1" dirty="0" smtClean="0"/>
              <a:t>38%</a:t>
            </a:r>
          </a:p>
        </p:txBody>
      </p:sp>
      <p:sp>
        <p:nvSpPr>
          <p:cNvPr id="39" name="TextBox 38"/>
          <p:cNvSpPr txBox="1"/>
          <p:nvPr/>
        </p:nvSpPr>
        <p:spPr>
          <a:xfrm>
            <a:off x="3964204" y="5979597"/>
            <a:ext cx="644910" cy="307777"/>
          </a:xfrm>
          <a:prstGeom prst="rect">
            <a:avLst/>
          </a:prstGeom>
        </p:spPr>
        <p:txBody>
          <a:bodyPr wrap="square" rtlCol="0">
            <a:spAutoFit/>
          </a:bodyPr>
          <a:lstStyle/>
          <a:p>
            <a:r>
              <a:rPr lang="en-CA" sz="1400" b="1" i="1" dirty="0" smtClean="0"/>
              <a:t>36%</a:t>
            </a:r>
          </a:p>
        </p:txBody>
      </p:sp>
      <p:sp>
        <p:nvSpPr>
          <p:cNvPr id="40" name="TextBox 39"/>
          <p:cNvSpPr txBox="1"/>
          <p:nvPr/>
        </p:nvSpPr>
        <p:spPr>
          <a:xfrm>
            <a:off x="5181912" y="3362282"/>
            <a:ext cx="3695387" cy="2708434"/>
          </a:xfrm>
          <a:prstGeom prst="rect">
            <a:avLst/>
          </a:prstGeom>
        </p:spPr>
        <p:txBody>
          <a:bodyPr wrap="square" rtlCol="0">
            <a:spAutoFit/>
          </a:bodyPr>
          <a:lstStyle/>
          <a:p>
            <a:pPr>
              <a:spcAft>
                <a:spcPts val="600"/>
              </a:spcAft>
            </a:pPr>
            <a:r>
              <a:rPr lang="en-CA" sz="1600" dirty="0" smtClean="0"/>
              <a:t>Each of these drivers were ranked as either important or extremely important by the corresponding percentage of respondents. </a:t>
            </a:r>
            <a:endParaRPr lang="en-CA" sz="1600" dirty="0"/>
          </a:p>
          <a:p>
            <a:pPr>
              <a:spcAft>
                <a:spcPts val="600"/>
              </a:spcAft>
            </a:pPr>
            <a:r>
              <a:rPr lang="en-CA" sz="1600" b="1" dirty="0" smtClean="0"/>
              <a:t>Unfortunately, all drivers are not guaranteed.</a:t>
            </a:r>
          </a:p>
          <a:p>
            <a:pPr marL="285750" indent="-285750">
              <a:buFont typeface="Arial" panose="020B0604020202020204" pitchFamily="34" charset="0"/>
              <a:buChar char="•"/>
            </a:pPr>
            <a:r>
              <a:rPr lang="en-CA" sz="1600" dirty="0" smtClean="0"/>
              <a:t>Poor planning can virtually eliminate all expected short-term </a:t>
            </a:r>
            <a:r>
              <a:rPr lang="en-CA" sz="1600" dirty="0"/>
              <a:t>cost </a:t>
            </a:r>
            <a:r>
              <a:rPr lang="en-CA" sz="1600" dirty="0" smtClean="0"/>
              <a:t>reductions and result in a more challenging and costly migration.</a:t>
            </a:r>
          </a:p>
        </p:txBody>
      </p:sp>
      <p:sp>
        <p:nvSpPr>
          <p:cNvPr id="41" name="Rectangle 40"/>
          <p:cNvSpPr/>
          <p:nvPr/>
        </p:nvSpPr>
        <p:spPr>
          <a:xfrm>
            <a:off x="7165760" y="3069900"/>
            <a:ext cx="1564852" cy="253916"/>
          </a:xfrm>
          <a:prstGeom prst="rect">
            <a:avLst/>
          </a:prstGeom>
        </p:spPr>
        <p:txBody>
          <a:bodyPr wrap="none">
            <a:spAutoFit/>
          </a:bodyPr>
          <a:lstStyle/>
          <a:p>
            <a:r>
              <a:rPr lang="en-CA" sz="1050" dirty="0"/>
              <a:t>Source: </a:t>
            </a:r>
            <a:r>
              <a:rPr lang="en-CA" sz="1050" dirty="0" smtClean="0"/>
              <a:t>Lync Migration</a:t>
            </a:r>
            <a:endParaRPr lang="en-CA" sz="1050" dirty="0"/>
          </a:p>
        </p:txBody>
      </p:sp>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399374" y="2313844"/>
            <a:ext cx="359418" cy="726117"/>
          </a:xfrm>
          <a:prstGeom prst="rect">
            <a:avLst/>
          </a:prstGeom>
        </p:spPr>
      </p:pic>
      <p:pic>
        <p:nvPicPr>
          <p:cNvPr id="42" name="Picture 41"/>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59818" y="2313844"/>
            <a:ext cx="359418" cy="726117"/>
          </a:xfrm>
          <a:prstGeom prst="rect">
            <a:avLst/>
          </a:prstGeom>
        </p:spPr>
      </p:pic>
      <p:pic>
        <p:nvPicPr>
          <p:cNvPr id="43" name="Picture 42"/>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131980" y="2313844"/>
            <a:ext cx="359418" cy="726117"/>
          </a:xfrm>
          <a:prstGeom prst="rect">
            <a:avLst/>
          </a:prstGeom>
        </p:spPr>
      </p:pic>
      <p:pic>
        <p:nvPicPr>
          <p:cNvPr id="44" name="Picture 4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488332" y="2313844"/>
            <a:ext cx="359418" cy="726117"/>
          </a:xfrm>
          <a:prstGeom prst="rect">
            <a:avLst/>
          </a:prstGeom>
        </p:spPr>
      </p:pic>
      <p:pic>
        <p:nvPicPr>
          <p:cNvPr id="45" name="Picture 44"/>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827760" y="2313844"/>
            <a:ext cx="359418" cy="726117"/>
          </a:xfrm>
          <a:prstGeom prst="rect">
            <a:avLst/>
          </a:prstGeom>
        </p:spPr>
      </p:pic>
      <p:pic>
        <p:nvPicPr>
          <p:cNvPr id="46" name="Picture 45"/>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2212893" y="2313844"/>
            <a:ext cx="359418" cy="726117"/>
          </a:xfrm>
          <a:prstGeom prst="rect">
            <a:avLst/>
          </a:prstGeom>
        </p:spPr>
      </p:pic>
      <p:pic>
        <p:nvPicPr>
          <p:cNvPr id="47" name="Picture 46"/>
          <p:cNvPicPr>
            <a:picLocks noChangeAspect="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p:blipFill>
        <p:spPr>
          <a:xfrm>
            <a:off x="2575202" y="2313844"/>
            <a:ext cx="359418" cy="726117"/>
          </a:xfrm>
          <a:prstGeom prst="rect">
            <a:avLst/>
          </a:prstGeom>
          <a:blipFill>
            <a:blip r:embed="rId5">
              <a:duotone>
                <a:schemeClr val="accent2">
                  <a:shade val="45000"/>
                  <a:satMod val="135000"/>
                </a:schemeClr>
                <a:prstClr val="white"/>
              </a:duotone>
            </a:blip>
            <a:tile tx="0" ty="0" sx="100000" sy="100000" flip="none" algn="tl"/>
          </a:blipFill>
        </p:spPr>
      </p:pic>
      <p:pic>
        <p:nvPicPr>
          <p:cNvPr id="48" name="Picture 47"/>
          <p:cNvPicPr>
            <a:picLocks noChangeAspect="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p:blipFill>
        <p:spPr>
          <a:xfrm>
            <a:off x="2931771" y="2313844"/>
            <a:ext cx="359418" cy="726117"/>
          </a:xfrm>
          <a:prstGeom prst="rect">
            <a:avLst/>
          </a:prstGeom>
          <a:blipFill>
            <a:blip r:embed="rId5">
              <a:duotone>
                <a:schemeClr val="accent2">
                  <a:shade val="45000"/>
                  <a:satMod val="135000"/>
                </a:schemeClr>
                <a:prstClr val="white"/>
              </a:duotone>
            </a:blip>
            <a:tile tx="0" ty="0" sx="100000" sy="100000" flip="none" algn="tl"/>
          </a:blipFill>
        </p:spPr>
      </p:pic>
      <p:pic>
        <p:nvPicPr>
          <p:cNvPr id="49" name="Picture 48"/>
          <p:cNvPicPr>
            <a:picLocks noChangeAspect="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p:blipFill>
        <p:spPr>
          <a:xfrm>
            <a:off x="3293924" y="2313844"/>
            <a:ext cx="359418" cy="726117"/>
          </a:xfrm>
          <a:prstGeom prst="rect">
            <a:avLst/>
          </a:prstGeom>
          <a:blipFill>
            <a:blip r:embed="rId5">
              <a:duotone>
                <a:schemeClr val="accent2">
                  <a:shade val="45000"/>
                  <a:satMod val="135000"/>
                </a:schemeClr>
                <a:prstClr val="white"/>
              </a:duotone>
            </a:blip>
            <a:tile tx="0" ty="0" sx="100000" sy="100000" flip="none" algn="tl"/>
          </a:blipFill>
        </p:spPr>
      </p:pic>
      <p:pic>
        <p:nvPicPr>
          <p:cNvPr id="50" name="Picture 49"/>
          <p:cNvPicPr>
            <a:picLocks noChangeAspect="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p:blipFill>
        <p:spPr>
          <a:xfrm>
            <a:off x="3659006" y="2313844"/>
            <a:ext cx="359418" cy="726117"/>
          </a:xfrm>
          <a:prstGeom prst="rect">
            <a:avLst/>
          </a:prstGeom>
          <a:blipFill>
            <a:blip r:embed="rId5">
              <a:duotone>
                <a:schemeClr val="accent2">
                  <a:shade val="45000"/>
                  <a:satMod val="135000"/>
                </a:schemeClr>
                <a:prstClr val="white"/>
              </a:duotone>
            </a:blip>
            <a:tile tx="0" ty="0" sx="100000" sy="100000" flip="none" algn="tl"/>
          </a:blipFill>
        </p:spPr>
      </p:pic>
      <p:pic>
        <p:nvPicPr>
          <p:cNvPr id="51" name="Picture 50"/>
          <p:cNvPicPr>
            <a:picLocks noChangeAspect="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p:blipFill>
        <p:spPr>
          <a:xfrm>
            <a:off x="4028277" y="2313844"/>
            <a:ext cx="359418" cy="726117"/>
          </a:xfrm>
          <a:prstGeom prst="rect">
            <a:avLst/>
          </a:prstGeom>
          <a:blipFill>
            <a:blip r:embed="rId5">
              <a:duotone>
                <a:schemeClr val="accent2">
                  <a:shade val="45000"/>
                  <a:satMod val="135000"/>
                </a:schemeClr>
                <a:prstClr val="white"/>
              </a:duotone>
            </a:blip>
            <a:tile tx="0" ty="0" sx="100000" sy="100000" flip="none" algn="tl"/>
          </a:blipFill>
        </p:spPr>
      </p:pic>
      <p:pic>
        <p:nvPicPr>
          <p:cNvPr id="52" name="Picture 51"/>
          <p:cNvPicPr>
            <a:picLocks noChangeAspect="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p:blipFill>
        <p:spPr>
          <a:xfrm>
            <a:off x="4391872" y="2313844"/>
            <a:ext cx="359418" cy="726117"/>
          </a:xfrm>
          <a:prstGeom prst="rect">
            <a:avLst/>
          </a:prstGeom>
          <a:blipFill>
            <a:blip r:embed="rId5">
              <a:duotone>
                <a:schemeClr val="accent2">
                  <a:shade val="45000"/>
                  <a:satMod val="135000"/>
                </a:schemeClr>
                <a:prstClr val="white"/>
              </a:duotone>
            </a:blip>
            <a:tile tx="0" ty="0" sx="100000" sy="100000" flip="none" algn="tl"/>
          </a:blipFill>
        </p:spPr>
      </p:pic>
      <p:pic>
        <p:nvPicPr>
          <p:cNvPr id="53" name="Picture 52"/>
          <p:cNvPicPr>
            <a:picLocks noChangeAspect="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p:blipFill>
        <p:spPr>
          <a:xfrm>
            <a:off x="4732939" y="2313844"/>
            <a:ext cx="359418" cy="726117"/>
          </a:xfrm>
          <a:prstGeom prst="rect">
            <a:avLst/>
          </a:prstGeom>
          <a:blipFill>
            <a:blip r:embed="rId5">
              <a:duotone>
                <a:schemeClr val="accent2">
                  <a:shade val="45000"/>
                  <a:satMod val="135000"/>
                </a:schemeClr>
                <a:prstClr val="white"/>
              </a:duotone>
            </a:blip>
            <a:tile tx="0" ty="0" sx="100000" sy="100000" flip="none" algn="tl"/>
          </a:blipFill>
        </p:spPr>
      </p:pic>
      <p:pic>
        <p:nvPicPr>
          <p:cNvPr id="54" name="Picture 53"/>
          <p:cNvPicPr>
            <a:picLocks noChangeAspect="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p:blipFill>
        <p:spPr>
          <a:xfrm>
            <a:off x="5096579" y="2313844"/>
            <a:ext cx="359418" cy="726117"/>
          </a:xfrm>
          <a:prstGeom prst="rect">
            <a:avLst/>
          </a:prstGeom>
          <a:blipFill>
            <a:blip r:embed="rId5">
              <a:duotone>
                <a:schemeClr val="accent2">
                  <a:shade val="45000"/>
                  <a:satMod val="135000"/>
                </a:schemeClr>
                <a:prstClr val="white"/>
              </a:duotone>
            </a:blip>
            <a:tile tx="0" ty="0" sx="100000" sy="100000" flip="none" algn="tl"/>
          </a:blipFill>
        </p:spPr>
      </p:pic>
      <p:pic>
        <p:nvPicPr>
          <p:cNvPr id="55" name="Picture 54"/>
          <p:cNvPicPr>
            <a:picLocks noChangeAspect="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p:blipFill>
        <p:spPr>
          <a:xfrm>
            <a:off x="5459618" y="2313844"/>
            <a:ext cx="359418" cy="726117"/>
          </a:xfrm>
          <a:prstGeom prst="rect">
            <a:avLst/>
          </a:prstGeom>
          <a:blipFill>
            <a:blip r:embed="rId5">
              <a:duotone>
                <a:schemeClr val="accent2">
                  <a:shade val="45000"/>
                  <a:satMod val="135000"/>
                </a:schemeClr>
                <a:prstClr val="white"/>
              </a:duotone>
            </a:blip>
            <a:tile tx="0" ty="0" sx="100000" sy="100000" flip="none" algn="tl"/>
          </a:blipFill>
        </p:spPr>
      </p:pic>
      <p:pic>
        <p:nvPicPr>
          <p:cNvPr id="56" name="Picture 55"/>
          <p:cNvPicPr>
            <a:picLocks noChangeAspect="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p:blipFill>
        <p:spPr>
          <a:xfrm>
            <a:off x="5813845" y="2313844"/>
            <a:ext cx="359418" cy="726117"/>
          </a:xfrm>
          <a:prstGeom prst="rect">
            <a:avLst/>
          </a:prstGeom>
          <a:blipFill>
            <a:blip r:embed="rId5">
              <a:duotone>
                <a:schemeClr val="accent2">
                  <a:shade val="45000"/>
                  <a:satMod val="135000"/>
                </a:schemeClr>
                <a:prstClr val="white"/>
              </a:duotone>
            </a:blip>
            <a:tile tx="0" ty="0" sx="100000" sy="100000" flip="none" algn="tl"/>
          </a:blipFill>
        </p:spPr>
      </p:pic>
      <p:pic>
        <p:nvPicPr>
          <p:cNvPr id="57" name="Picture 56"/>
          <p:cNvPicPr>
            <a:picLocks noChangeAspect="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p:blipFill>
        <p:spPr>
          <a:xfrm>
            <a:off x="6165866" y="2313844"/>
            <a:ext cx="359418" cy="726117"/>
          </a:xfrm>
          <a:prstGeom prst="rect">
            <a:avLst/>
          </a:prstGeom>
          <a:blipFill>
            <a:blip r:embed="rId5">
              <a:duotone>
                <a:schemeClr val="accent2">
                  <a:shade val="45000"/>
                  <a:satMod val="135000"/>
                </a:schemeClr>
                <a:prstClr val="white"/>
              </a:duotone>
            </a:blip>
            <a:tile tx="0" ty="0" sx="100000" sy="100000" flip="none" algn="tl"/>
          </a:blipFill>
        </p:spPr>
      </p:pic>
      <p:pic>
        <p:nvPicPr>
          <p:cNvPr id="58" name="Picture 57"/>
          <p:cNvPicPr>
            <a:picLocks noChangeAspect="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p:blipFill>
        <p:spPr>
          <a:xfrm>
            <a:off x="6520093" y="2313844"/>
            <a:ext cx="359418" cy="726117"/>
          </a:xfrm>
          <a:prstGeom prst="rect">
            <a:avLst/>
          </a:prstGeom>
          <a:blipFill>
            <a:blip r:embed="rId5">
              <a:duotone>
                <a:schemeClr val="accent2">
                  <a:shade val="45000"/>
                  <a:satMod val="135000"/>
                </a:schemeClr>
                <a:prstClr val="white"/>
              </a:duotone>
            </a:blip>
            <a:tile tx="0" ty="0" sx="100000" sy="100000" flip="none" algn="tl"/>
          </a:blipFill>
        </p:spPr>
      </p:pic>
      <p:pic>
        <p:nvPicPr>
          <p:cNvPr id="59" name="Picture 58"/>
          <p:cNvPicPr>
            <a:picLocks noChangeAspect="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p:blipFill>
        <p:spPr>
          <a:xfrm>
            <a:off x="6883014" y="2313844"/>
            <a:ext cx="359418" cy="726117"/>
          </a:xfrm>
          <a:prstGeom prst="rect">
            <a:avLst/>
          </a:prstGeom>
          <a:blipFill>
            <a:blip r:embed="rId5">
              <a:duotone>
                <a:schemeClr val="accent2">
                  <a:shade val="45000"/>
                  <a:satMod val="135000"/>
                </a:schemeClr>
                <a:prstClr val="white"/>
              </a:duotone>
            </a:blip>
            <a:tile tx="0" ty="0" sx="100000" sy="100000" flip="none" algn="tl"/>
          </a:blipFill>
        </p:spPr>
      </p:pic>
      <p:pic>
        <p:nvPicPr>
          <p:cNvPr id="60" name="Picture 59"/>
          <p:cNvPicPr>
            <a:picLocks noChangeAspect="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p:blipFill>
        <p:spPr>
          <a:xfrm>
            <a:off x="7244699" y="2313844"/>
            <a:ext cx="359418" cy="726117"/>
          </a:xfrm>
          <a:prstGeom prst="rect">
            <a:avLst/>
          </a:prstGeom>
          <a:blipFill>
            <a:blip r:embed="rId5">
              <a:duotone>
                <a:schemeClr val="accent2">
                  <a:shade val="45000"/>
                  <a:satMod val="135000"/>
                </a:schemeClr>
                <a:prstClr val="white"/>
              </a:duotone>
            </a:blip>
            <a:tile tx="0" ty="0" sx="100000" sy="100000" flip="none" algn="tl"/>
          </a:blipFill>
        </p:spPr>
      </p:pic>
      <p:pic>
        <p:nvPicPr>
          <p:cNvPr id="61" name="Picture 60"/>
          <p:cNvPicPr>
            <a:picLocks noChangeAspect="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p:blipFill>
        <p:spPr>
          <a:xfrm>
            <a:off x="7600162" y="2313844"/>
            <a:ext cx="359418" cy="726117"/>
          </a:xfrm>
          <a:prstGeom prst="rect">
            <a:avLst/>
          </a:prstGeom>
          <a:blipFill>
            <a:blip r:embed="rId5">
              <a:duotone>
                <a:schemeClr val="accent2">
                  <a:shade val="45000"/>
                  <a:satMod val="135000"/>
                </a:schemeClr>
                <a:prstClr val="white"/>
              </a:duotone>
            </a:blip>
            <a:tile tx="0" ty="0" sx="100000" sy="100000" flip="none" algn="tl"/>
          </a:blipFill>
        </p:spPr>
      </p:pic>
      <p:pic>
        <p:nvPicPr>
          <p:cNvPr id="62" name="Picture 61"/>
          <p:cNvPicPr>
            <a:picLocks noChangeAspect="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p:blipFill>
        <p:spPr>
          <a:xfrm>
            <a:off x="7933547" y="2313844"/>
            <a:ext cx="359418" cy="726117"/>
          </a:xfrm>
          <a:prstGeom prst="rect">
            <a:avLst/>
          </a:prstGeom>
          <a:blipFill>
            <a:blip r:embed="rId5">
              <a:duotone>
                <a:schemeClr val="accent2">
                  <a:shade val="45000"/>
                  <a:satMod val="135000"/>
                </a:schemeClr>
                <a:prstClr val="white"/>
              </a:duotone>
            </a:blip>
            <a:tile tx="0" ty="0" sx="100000" sy="100000" flip="none" algn="tl"/>
          </a:blipFill>
        </p:spPr>
      </p:pic>
      <p:pic>
        <p:nvPicPr>
          <p:cNvPr id="63" name="Picture 62"/>
          <p:cNvPicPr>
            <a:picLocks noChangeAspect="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p:blipFill>
        <p:spPr>
          <a:xfrm>
            <a:off x="8297279" y="2313844"/>
            <a:ext cx="359418" cy="726117"/>
          </a:xfrm>
          <a:prstGeom prst="rect">
            <a:avLst/>
          </a:prstGeom>
          <a:blipFill>
            <a:blip r:embed="rId5">
              <a:duotone>
                <a:schemeClr val="accent2">
                  <a:shade val="45000"/>
                  <a:satMod val="135000"/>
                </a:schemeClr>
                <a:prstClr val="white"/>
              </a:duotone>
            </a:blip>
            <a:tile tx="0" ty="0" sx="100000" sy="100000" flip="none" algn="tl"/>
          </a:blipFill>
        </p:spPr>
      </p:pic>
      <p:grpSp>
        <p:nvGrpSpPr>
          <p:cNvPr id="67" name="Group 66"/>
          <p:cNvGrpSpPr/>
          <p:nvPr/>
        </p:nvGrpSpPr>
        <p:grpSpPr>
          <a:xfrm>
            <a:off x="0" y="6422955"/>
            <a:ext cx="9144000" cy="437555"/>
            <a:chOff x="0" y="6422955"/>
            <a:chExt cx="9144000" cy="437555"/>
          </a:xfrm>
        </p:grpSpPr>
        <p:pic>
          <p:nvPicPr>
            <p:cNvPr id="68"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69" name="Picture 68"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612387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Migration is </a:t>
            </a:r>
            <a:r>
              <a:rPr lang="en-CA" dirty="0"/>
              <a:t>really one small step to c</a:t>
            </a:r>
            <a:r>
              <a:rPr lang="en-CA" dirty="0" smtClean="0"/>
              <a:t>loud </a:t>
            </a:r>
            <a:r>
              <a:rPr lang="en-CA" dirty="0"/>
              <a:t>and one big leap to </a:t>
            </a:r>
            <a:r>
              <a:rPr lang="en-CA" dirty="0" smtClean="0"/>
              <a:t>Office 365</a:t>
            </a:r>
            <a:endParaRPr lang="en-CA"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62097" y="3375199"/>
            <a:ext cx="1240121" cy="2923709"/>
          </a:xfrm>
          <a:prstGeom prst="rect">
            <a:avLst/>
          </a:prstGeom>
          <a:noFill/>
          <a:effectLst>
            <a:glow>
              <a:schemeClr val="accent1"/>
            </a:glow>
            <a:reflection stA="13000" endPos="0" dist="50800" dir="5400000" sy="-100000" algn="bl" rotWithShape="0"/>
          </a:effectLst>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961" y="1957939"/>
            <a:ext cx="1352549" cy="1352549"/>
          </a:xfrm>
          <a:prstGeom prst="rect">
            <a:avLst/>
          </a:prstGeom>
        </p:spPr>
      </p:pic>
      <p:sp>
        <p:nvSpPr>
          <p:cNvPr id="8" name="Rectangle 7"/>
          <p:cNvSpPr/>
          <p:nvPr/>
        </p:nvSpPr>
        <p:spPr>
          <a:xfrm>
            <a:off x="257173" y="1187154"/>
            <a:ext cx="8691518" cy="646331"/>
          </a:xfrm>
          <a:prstGeom prst="rect">
            <a:avLst/>
          </a:prstGeom>
        </p:spPr>
        <p:txBody>
          <a:bodyPr wrap="square">
            <a:spAutoFit/>
          </a:bodyPr>
          <a:lstStyle/>
          <a:p>
            <a:pPr>
              <a:defRPr/>
            </a:pPr>
            <a:r>
              <a:rPr lang="en-CA" b="1" dirty="0"/>
              <a:t>Like </a:t>
            </a:r>
            <a:r>
              <a:rPr lang="en-CA" b="1" dirty="0" smtClean="0"/>
              <a:t>reaching </a:t>
            </a:r>
            <a:r>
              <a:rPr lang="en-CA" b="1" dirty="0"/>
              <a:t>the moon, seeing the destination is not the same as knowing how to get there. You need to be able to see all the steps in between. </a:t>
            </a:r>
          </a:p>
        </p:txBody>
      </p:sp>
      <p:sp>
        <p:nvSpPr>
          <p:cNvPr id="27" name="Rectangle 26"/>
          <p:cNvSpPr/>
          <p:nvPr/>
        </p:nvSpPr>
        <p:spPr>
          <a:xfrm>
            <a:off x="2115142" y="5516103"/>
            <a:ext cx="6791729" cy="783869"/>
          </a:xfrm>
          <a:prstGeom prst="rect">
            <a:avLst/>
          </a:prstGeom>
        </p:spPr>
        <p:txBody>
          <a:bodyPr wrap="square">
            <a:spAutoFit/>
          </a:bodyPr>
          <a:lstStyle/>
          <a:p>
            <a:pPr>
              <a:lnSpc>
                <a:spcPct val="107000"/>
              </a:lnSpc>
              <a:spcAft>
                <a:spcPts val="800"/>
              </a:spcAft>
            </a:pPr>
            <a:r>
              <a:rPr lang="en-CA" sz="1400" b="1" i="1" dirty="0" smtClean="0">
                <a:latin typeface="+mj-lt"/>
                <a:ea typeface="Calibri" panose="020F0502020204030204" pitchFamily="34" charset="0"/>
                <a:cs typeface="Times New Roman" panose="02020603050405020304" pitchFamily="18" charset="0"/>
              </a:rPr>
              <a:t>Start with </a:t>
            </a:r>
            <a:r>
              <a:rPr lang="en-CA" sz="1400" b="1" i="1" dirty="0">
                <a:latin typeface="+mj-lt"/>
                <a:ea typeface="Calibri" panose="020F0502020204030204" pitchFamily="34" charset="0"/>
                <a:cs typeface="Times New Roman" panose="02020603050405020304" pitchFamily="18" charset="0"/>
              </a:rPr>
              <a:t>a </a:t>
            </a:r>
            <a:r>
              <a:rPr lang="en-CA" sz="1400" b="1" i="1" dirty="0" smtClean="0">
                <a:latin typeface="+mj-lt"/>
                <a:ea typeface="Calibri" panose="020F0502020204030204" pitchFamily="34" charset="0"/>
                <a:cs typeface="Times New Roman" panose="02020603050405020304" pitchFamily="18" charset="0"/>
              </a:rPr>
              <a:t>process-focused </a:t>
            </a:r>
            <a:r>
              <a:rPr lang="en-CA" sz="1400" b="1" i="1" dirty="0">
                <a:latin typeface="+mj-lt"/>
                <a:ea typeface="Calibri" panose="020F0502020204030204" pitchFamily="34" charset="0"/>
                <a:cs typeface="Times New Roman" panose="02020603050405020304" pitchFamily="18" charset="0"/>
              </a:rPr>
              <a:t>mindset</a:t>
            </a:r>
            <a:r>
              <a:rPr lang="en-CA" sz="1400" i="1" dirty="0">
                <a:latin typeface="+mj-lt"/>
                <a:ea typeface="Calibri" panose="020F0502020204030204" pitchFamily="34" charset="0"/>
                <a:cs typeface="Times New Roman" panose="02020603050405020304" pitchFamily="18" charset="0"/>
              </a:rPr>
              <a:t> instead </a:t>
            </a:r>
            <a:r>
              <a:rPr lang="en-CA" sz="1400" i="1" dirty="0" smtClean="0">
                <a:latin typeface="+mj-lt"/>
                <a:ea typeface="Calibri" panose="020F0502020204030204" pitchFamily="34" charset="0"/>
                <a:cs typeface="Times New Roman" panose="02020603050405020304" pitchFamily="18" charset="0"/>
              </a:rPr>
              <a:t>of a technology-focused mindset. You </a:t>
            </a:r>
            <a:r>
              <a:rPr lang="en-CA" sz="1400" i="1" dirty="0">
                <a:latin typeface="+mj-lt"/>
                <a:ea typeface="Calibri" panose="020F0502020204030204" pitchFamily="34" charset="0"/>
                <a:cs typeface="Times New Roman" panose="02020603050405020304" pitchFamily="18" charset="0"/>
              </a:rPr>
              <a:t>need to understand what you’re really trying to do before moving forward</a:t>
            </a:r>
            <a:r>
              <a:rPr lang="en-CA" sz="1400" i="1" dirty="0" smtClean="0">
                <a:latin typeface="+mj-lt"/>
                <a:ea typeface="Calibri" panose="020F0502020204030204" pitchFamily="34" charset="0"/>
                <a:cs typeface="Times New Roman" panose="02020603050405020304" pitchFamily="18" charset="0"/>
              </a:rPr>
              <a:t>.</a:t>
            </a:r>
          </a:p>
        </p:txBody>
      </p:sp>
      <p:sp>
        <p:nvSpPr>
          <p:cNvPr id="29" name="Rectangle 28"/>
          <p:cNvSpPr/>
          <p:nvPr/>
        </p:nvSpPr>
        <p:spPr>
          <a:xfrm>
            <a:off x="2080571" y="3948535"/>
            <a:ext cx="6782980" cy="1577996"/>
          </a:xfrm>
          <a:prstGeom prst="rect">
            <a:avLst/>
          </a:prstGeom>
        </p:spPr>
        <p:txBody>
          <a:bodyPr wrap="square">
            <a:spAutoFit/>
          </a:bodyPr>
          <a:lstStyle/>
          <a:p>
            <a:pPr>
              <a:lnSpc>
                <a:spcPct val="107000"/>
              </a:lnSpc>
              <a:spcAft>
                <a:spcPts val="800"/>
              </a:spcAft>
            </a:pPr>
            <a:r>
              <a:rPr lang="en-CA" sz="1400" b="1" i="1" dirty="0" smtClean="0">
                <a:latin typeface="+mj-lt"/>
                <a:ea typeface="Calibri" panose="020F0502020204030204" pitchFamily="34" charset="0"/>
                <a:cs typeface="Times New Roman" panose="02020603050405020304" pitchFamily="18" charset="0"/>
              </a:rPr>
              <a:t>What </a:t>
            </a:r>
            <a:r>
              <a:rPr lang="en-CA" sz="1400" b="1" i="1" dirty="0">
                <a:latin typeface="+mj-lt"/>
                <a:ea typeface="Calibri" panose="020F0502020204030204" pitchFamily="34" charset="0"/>
                <a:cs typeface="Times New Roman" panose="02020603050405020304" pitchFamily="18" charset="0"/>
              </a:rPr>
              <a:t>we needed most was a well thought-out process </a:t>
            </a:r>
            <a:r>
              <a:rPr lang="en-CA" sz="1400" b="1" i="1" dirty="0" smtClean="0">
                <a:latin typeface="+mj-lt"/>
                <a:ea typeface="Calibri" panose="020F0502020204030204" pitchFamily="34" charset="0"/>
                <a:cs typeface="Times New Roman" panose="02020603050405020304" pitchFamily="18" charset="0"/>
              </a:rPr>
              <a:t>plan – </a:t>
            </a:r>
            <a:r>
              <a:rPr lang="en-CA" sz="1400" i="1" dirty="0" smtClean="0">
                <a:latin typeface="+mj-lt"/>
                <a:ea typeface="Calibri" panose="020F0502020204030204" pitchFamily="34" charset="0"/>
                <a:cs typeface="Times New Roman" panose="02020603050405020304" pitchFamily="18" charset="0"/>
              </a:rPr>
              <a:t>[i.e.] having </a:t>
            </a:r>
            <a:r>
              <a:rPr lang="en-CA" sz="1400" i="1" dirty="0">
                <a:latin typeface="+mj-lt"/>
                <a:ea typeface="Calibri" panose="020F0502020204030204" pitchFamily="34" charset="0"/>
                <a:cs typeface="Times New Roman" panose="02020603050405020304" pitchFamily="18" charset="0"/>
              </a:rPr>
              <a:t>a process plan from beginning to end. </a:t>
            </a:r>
            <a:r>
              <a:rPr lang="en-CA" sz="1400" i="1" dirty="0" smtClean="0">
                <a:latin typeface="+mj-lt"/>
                <a:ea typeface="Calibri" panose="020F0502020204030204" pitchFamily="34" charset="0"/>
                <a:cs typeface="Times New Roman" panose="02020603050405020304" pitchFamily="18" charset="0"/>
              </a:rPr>
              <a:t>[We needed] all </a:t>
            </a:r>
            <a:r>
              <a:rPr lang="en-CA" sz="1400" i="1" dirty="0">
                <a:latin typeface="+mj-lt"/>
                <a:ea typeface="Calibri" panose="020F0502020204030204" pitchFamily="34" charset="0"/>
                <a:cs typeface="Times New Roman" panose="02020603050405020304" pitchFamily="18" charset="0"/>
              </a:rPr>
              <a:t>the process pieces to move </a:t>
            </a:r>
            <a:r>
              <a:rPr lang="en-CA" sz="1400" i="1" dirty="0" smtClean="0">
                <a:latin typeface="+mj-lt"/>
                <a:ea typeface="Calibri" panose="020F0502020204030204" pitchFamily="34" charset="0"/>
                <a:cs typeface="Times New Roman" panose="02020603050405020304" pitchFamily="18" charset="0"/>
              </a:rPr>
              <a:t>the project </a:t>
            </a:r>
            <a:r>
              <a:rPr lang="en-CA" sz="1400" i="1" dirty="0">
                <a:latin typeface="+mj-lt"/>
                <a:ea typeface="Calibri" panose="020F0502020204030204" pitchFamily="34" charset="0"/>
                <a:cs typeface="Times New Roman" panose="02020603050405020304" pitchFamily="18" charset="0"/>
              </a:rPr>
              <a:t>from inspiration to end. Things were moving forward but each with their individual </a:t>
            </a:r>
            <a:r>
              <a:rPr lang="en-CA" sz="1400" i="1" dirty="0" smtClean="0">
                <a:latin typeface="+mj-lt"/>
                <a:ea typeface="Calibri" panose="020F0502020204030204" pitchFamily="34" charset="0"/>
                <a:cs typeface="Times New Roman" panose="02020603050405020304" pitchFamily="18" charset="0"/>
              </a:rPr>
              <a:t>pieces – not </a:t>
            </a:r>
            <a:r>
              <a:rPr lang="en-CA" sz="1400" i="1" dirty="0">
                <a:latin typeface="+mj-lt"/>
                <a:ea typeface="Calibri" panose="020F0502020204030204" pitchFamily="34" charset="0"/>
                <a:cs typeface="Times New Roman" panose="02020603050405020304" pitchFamily="18" charset="0"/>
              </a:rPr>
              <a:t>actually </a:t>
            </a:r>
            <a:r>
              <a:rPr lang="en-CA" sz="1400" b="1" i="1" dirty="0">
                <a:latin typeface="+mj-lt"/>
                <a:ea typeface="Calibri" panose="020F0502020204030204" pitchFamily="34" charset="0"/>
                <a:cs typeface="Times New Roman" panose="02020603050405020304" pitchFamily="18" charset="0"/>
              </a:rPr>
              <a:t>pulling together toward one common objective</a:t>
            </a:r>
            <a:r>
              <a:rPr lang="en-CA" sz="1400" b="1" i="1" dirty="0" smtClean="0">
                <a:latin typeface="+mj-lt"/>
                <a:ea typeface="Calibri" panose="020F0502020204030204" pitchFamily="34" charset="0"/>
                <a:cs typeface="Times New Roman" panose="02020603050405020304" pitchFamily="18" charset="0"/>
              </a:rPr>
              <a:t>.</a:t>
            </a:r>
            <a:endParaRPr lang="en-CA" sz="1200" b="1" i="1" dirty="0" smtClean="0">
              <a:latin typeface="+mj-lt"/>
              <a:ea typeface="Calibri" panose="020F0502020204030204" pitchFamily="34" charset="0"/>
              <a:cs typeface="Times New Roman" panose="02020603050405020304" pitchFamily="18" charset="0"/>
            </a:endParaRPr>
          </a:p>
          <a:p>
            <a:pPr>
              <a:lnSpc>
                <a:spcPct val="107000"/>
              </a:lnSpc>
              <a:spcAft>
                <a:spcPts val="800"/>
              </a:spcAft>
            </a:pPr>
            <a:r>
              <a:rPr lang="en-CA" sz="1400" dirty="0">
                <a:ea typeface="Calibri" panose="020F0502020204030204" pitchFamily="34" charset="0"/>
                <a:cs typeface="Times New Roman" panose="02020603050405020304" pitchFamily="18" charset="0"/>
              </a:rPr>
              <a:t>–</a:t>
            </a:r>
            <a:r>
              <a:rPr lang="en-CA" sz="1400" dirty="0" smtClean="0">
                <a:effectLst/>
                <a:ea typeface="Calibri" panose="020F0502020204030204" pitchFamily="34" charset="0"/>
                <a:cs typeface="Times New Roman" panose="02020603050405020304" pitchFamily="18" charset="0"/>
              </a:rPr>
              <a:t> Senior Network Systems Administrator</a:t>
            </a:r>
            <a:endParaRPr lang="en-CA" sz="1400" dirty="0">
              <a:effectLst/>
              <a:ea typeface="Calibri" panose="020F0502020204030204" pitchFamily="34" charset="0"/>
              <a:cs typeface="Times New Roman" panose="02020603050405020304" pitchFamily="18" charset="0"/>
            </a:endParaRPr>
          </a:p>
        </p:txBody>
      </p:sp>
      <p:sp>
        <p:nvSpPr>
          <p:cNvPr id="18" name="TextBox 17"/>
          <p:cNvSpPr txBox="1"/>
          <p:nvPr/>
        </p:nvSpPr>
        <p:spPr>
          <a:xfrm>
            <a:off x="1812425" y="1833485"/>
            <a:ext cx="5085525" cy="369332"/>
          </a:xfrm>
          <a:prstGeom prst="rect">
            <a:avLst/>
          </a:prstGeom>
        </p:spPr>
        <p:txBody>
          <a:bodyPr wrap="square" rtlCol="0">
            <a:spAutoFit/>
          </a:bodyPr>
          <a:lstStyle/>
          <a:p>
            <a:r>
              <a:rPr lang="en-CA" b="1" dirty="0" smtClean="0"/>
              <a:t>Info-Tech recommends:</a:t>
            </a:r>
          </a:p>
        </p:txBody>
      </p:sp>
      <p:sp>
        <p:nvSpPr>
          <p:cNvPr id="19" name="Rectangle 18"/>
          <p:cNvSpPr/>
          <p:nvPr/>
        </p:nvSpPr>
        <p:spPr>
          <a:xfrm>
            <a:off x="1977531" y="2283918"/>
            <a:ext cx="1908000" cy="12505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t>Plan together with the business to establish clear metrics.</a:t>
            </a:r>
            <a:endParaRPr lang="en-CA" sz="1400" dirty="0"/>
          </a:p>
        </p:txBody>
      </p:sp>
      <p:sp>
        <p:nvSpPr>
          <p:cNvPr id="22" name="Rectangle 21"/>
          <p:cNvSpPr/>
          <p:nvPr/>
        </p:nvSpPr>
        <p:spPr>
          <a:xfrm>
            <a:off x="6897950" y="2283917"/>
            <a:ext cx="1908000" cy="12505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t>Engage users consistently and regularly to ensure a smooth transition.</a:t>
            </a:r>
            <a:endParaRPr lang="en-CA" sz="1400" dirty="0"/>
          </a:p>
        </p:txBody>
      </p:sp>
      <p:sp>
        <p:nvSpPr>
          <p:cNvPr id="23" name="Rectangle 22"/>
          <p:cNvSpPr/>
          <p:nvPr/>
        </p:nvSpPr>
        <p:spPr>
          <a:xfrm>
            <a:off x="4437741" y="2285740"/>
            <a:ext cx="1908000" cy="12505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smtClean="0"/>
              <a:t>Take the time to expose risk and potential issues early.</a:t>
            </a:r>
            <a:endParaRPr lang="en-CA" sz="1400" dirty="0"/>
          </a:p>
        </p:txBody>
      </p:sp>
      <p:pic>
        <p:nvPicPr>
          <p:cNvPr id="32" name="Picture 31"/>
          <p:cNvPicPr>
            <a:picLocks noChangeAspect="1"/>
          </p:cNvPicPr>
          <p:nvPr/>
        </p:nvPicPr>
        <p:blipFill>
          <a:blip r:embed="rId5"/>
          <a:stretch>
            <a:fillRect/>
          </a:stretch>
        </p:blipFill>
        <p:spPr>
          <a:xfrm rot="4278970">
            <a:off x="3966950" y="2839175"/>
            <a:ext cx="433192" cy="633127"/>
          </a:xfrm>
          <a:prstGeom prst="rect">
            <a:avLst/>
          </a:prstGeom>
        </p:spPr>
      </p:pic>
      <p:pic>
        <p:nvPicPr>
          <p:cNvPr id="33" name="Picture 32"/>
          <p:cNvPicPr>
            <a:picLocks noChangeAspect="1"/>
          </p:cNvPicPr>
          <p:nvPr/>
        </p:nvPicPr>
        <p:blipFill>
          <a:blip r:embed="rId5"/>
          <a:stretch>
            <a:fillRect/>
          </a:stretch>
        </p:blipFill>
        <p:spPr>
          <a:xfrm rot="4299678">
            <a:off x="6417668" y="2533976"/>
            <a:ext cx="433192" cy="633127"/>
          </a:xfrm>
          <a:prstGeom prst="rect">
            <a:avLst/>
          </a:prstGeom>
        </p:spPr>
      </p:pic>
      <p:sp>
        <p:nvSpPr>
          <p:cNvPr id="35" name="Explosion 2 34"/>
          <p:cNvSpPr/>
          <p:nvPr/>
        </p:nvSpPr>
        <p:spPr>
          <a:xfrm>
            <a:off x="1676162" y="2161469"/>
            <a:ext cx="568170" cy="516060"/>
          </a:xfrm>
          <a:prstGeom prst="irregularSeal2">
            <a:avLst/>
          </a:prstGeom>
          <a:solidFill>
            <a:schemeClr val="accent2">
              <a:lumMod val="60000"/>
              <a:lumOff val="40000"/>
            </a:schemeClr>
          </a:solidFill>
          <a:ln>
            <a:solidFill>
              <a:srgbClr val="D9A2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ysClr val="windowText" lastClr="000000"/>
                </a:solidFill>
              </a:rPr>
              <a:t>1</a:t>
            </a:r>
            <a:endParaRPr lang="en-CA" dirty="0">
              <a:solidFill>
                <a:sysClr val="windowText" lastClr="000000"/>
              </a:solidFill>
            </a:endParaRPr>
          </a:p>
        </p:txBody>
      </p:sp>
      <p:sp>
        <p:nvSpPr>
          <p:cNvPr id="36" name="Explosion 2 35"/>
          <p:cNvSpPr/>
          <p:nvPr/>
        </p:nvSpPr>
        <p:spPr>
          <a:xfrm>
            <a:off x="4183546" y="2172420"/>
            <a:ext cx="568170" cy="516060"/>
          </a:xfrm>
          <a:prstGeom prst="irregularSeal2">
            <a:avLst/>
          </a:prstGeom>
          <a:solidFill>
            <a:schemeClr val="accent2">
              <a:lumMod val="60000"/>
              <a:lumOff val="40000"/>
            </a:schemeClr>
          </a:solidFill>
          <a:ln>
            <a:solidFill>
              <a:srgbClr val="D9A2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ysClr val="windowText" lastClr="000000"/>
                </a:solidFill>
              </a:rPr>
              <a:t>2</a:t>
            </a:r>
          </a:p>
        </p:txBody>
      </p:sp>
      <p:sp>
        <p:nvSpPr>
          <p:cNvPr id="37" name="Explosion 2 36"/>
          <p:cNvSpPr/>
          <p:nvPr/>
        </p:nvSpPr>
        <p:spPr>
          <a:xfrm>
            <a:off x="6674461" y="2172420"/>
            <a:ext cx="568170" cy="516060"/>
          </a:xfrm>
          <a:prstGeom prst="irregularSeal2">
            <a:avLst/>
          </a:prstGeom>
          <a:solidFill>
            <a:schemeClr val="accent2">
              <a:lumMod val="60000"/>
              <a:lumOff val="40000"/>
            </a:schemeClr>
          </a:solidFill>
          <a:ln>
            <a:solidFill>
              <a:srgbClr val="D9A2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ysClr val="windowText" lastClr="000000"/>
                </a:solidFill>
              </a:rPr>
              <a:t>3</a:t>
            </a:r>
          </a:p>
        </p:txBody>
      </p:sp>
      <p:sp>
        <p:nvSpPr>
          <p:cNvPr id="40" name="4-Point Star 39"/>
          <p:cNvSpPr/>
          <p:nvPr/>
        </p:nvSpPr>
        <p:spPr>
          <a:xfrm>
            <a:off x="6750043" y="3113774"/>
            <a:ext cx="72325" cy="83925"/>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1" name="4-Point Star 40"/>
          <p:cNvSpPr/>
          <p:nvPr/>
        </p:nvSpPr>
        <p:spPr>
          <a:xfrm>
            <a:off x="4183546" y="2762944"/>
            <a:ext cx="72325" cy="83925"/>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9" name="4-Point Star 48"/>
          <p:cNvSpPr/>
          <p:nvPr/>
        </p:nvSpPr>
        <p:spPr>
          <a:xfrm>
            <a:off x="2464029" y="3650942"/>
            <a:ext cx="72325" cy="83925"/>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Rectangle 2"/>
          <p:cNvSpPr/>
          <p:nvPr/>
        </p:nvSpPr>
        <p:spPr>
          <a:xfrm>
            <a:off x="3063796" y="6180948"/>
            <a:ext cx="5516960" cy="322845"/>
          </a:xfrm>
          <a:prstGeom prst="rect">
            <a:avLst/>
          </a:prstGeom>
        </p:spPr>
        <p:txBody>
          <a:bodyPr wrap="none">
            <a:spAutoFit/>
          </a:bodyPr>
          <a:lstStyle/>
          <a:p>
            <a:pPr>
              <a:lnSpc>
                <a:spcPct val="107000"/>
              </a:lnSpc>
              <a:spcAft>
                <a:spcPts val="800"/>
              </a:spcAft>
            </a:pPr>
            <a:r>
              <a:rPr lang="en-CA" sz="1400" dirty="0">
                <a:ea typeface="Calibri" panose="020F0502020204030204" pitchFamily="34" charset="0"/>
                <a:cs typeface="Times New Roman" panose="02020603050405020304" pitchFamily="18" charset="0"/>
              </a:rPr>
              <a:t>– Ryan Smith</a:t>
            </a:r>
            <a:r>
              <a:rPr lang="en-CA" sz="1400" dirty="0" smtClean="0">
                <a:ea typeface="Calibri" panose="020F0502020204030204" pitchFamily="34" charset="0"/>
                <a:cs typeface="Times New Roman" panose="02020603050405020304" pitchFamily="18" charset="0"/>
              </a:rPr>
              <a:t>, ECM Research Manager, </a:t>
            </a:r>
            <a:r>
              <a:rPr lang="en-CA" sz="1400" dirty="0">
                <a:ea typeface="Calibri" panose="020F0502020204030204" pitchFamily="34" charset="0"/>
                <a:cs typeface="Times New Roman" panose="02020603050405020304" pitchFamily="18" charset="0"/>
              </a:rPr>
              <a:t>Info-Tech Research Group</a:t>
            </a:r>
          </a:p>
        </p:txBody>
      </p:sp>
      <p:pic>
        <p:nvPicPr>
          <p:cNvPr id="25" name="Picture 106"/>
          <p:cNvPicPr>
            <a:picLocks noChangeAspect="1"/>
          </p:cNvPicPr>
          <p:nvPr/>
        </p:nvPicPr>
        <p:blipFill>
          <a:blip r:embed="rId6"/>
          <a:stretch>
            <a:fillRect/>
          </a:stretch>
        </p:blipFill>
        <p:spPr>
          <a:xfrm>
            <a:off x="1825418" y="3946713"/>
            <a:ext cx="317019" cy="237765"/>
          </a:xfrm>
          <a:prstGeom prst="rect">
            <a:avLst/>
          </a:prstGeom>
        </p:spPr>
      </p:pic>
      <p:pic>
        <p:nvPicPr>
          <p:cNvPr id="26" name="Picture 107"/>
          <p:cNvPicPr>
            <a:picLocks noChangeAspect="1"/>
          </p:cNvPicPr>
          <p:nvPr/>
        </p:nvPicPr>
        <p:blipFill>
          <a:blip r:embed="rId7"/>
          <a:stretch>
            <a:fillRect/>
          </a:stretch>
        </p:blipFill>
        <p:spPr>
          <a:xfrm>
            <a:off x="8446631" y="5943183"/>
            <a:ext cx="268247" cy="237765"/>
          </a:xfrm>
          <a:prstGeom prst="rect">
            <a:avLst/>
          </a:prstGeom>
        </p:spPr>
      </p:pic>
      <p:pic>
        <p:nvPicPr>
          <p:cNvPr id="28" name="Picture 106"/>
          <p:cNvPicPr>
            <a:picLocks noChangeAspect="1"/>
          </p:cNvPicPr>
          <p:nvPr/>
        </p:nvPicPr>
        <p:blipFill>
          <a:blip r:embed="rId6"/>
          <a:stretch>
            <a:fillRect/>
          </a:stretch>
        </p:blipFill>
        <p:spPr>
          <a:xfrm>
            <a:off x="1825418" y="5522056"/>
            <a:ext cx="317019" cy="237765"/>
          </a:xfrm>
          <a:prstGeom prst="rect">
            <a:avLst/>
          </a:prstGeom>
        </p:spPr>
      </p:pic>
      <p:pic>
        <p:nvPicPr>
          <p:cNvPr id="30" name="Picture 107"/>
          <p:cNvPicPr>
            <a:picLocks noChangeAspect="1"/>
          </p:cNvPicPr>
          <p:nvPr/>
        </p:nvPicPr>
        <p:blipFill>
          <a:blip r:embed="rId7"/>
          <a:stretch>
            <a:fillRect/>
          </a:stretch>
        </p:blipFill>
        <p:spPr>
          <a:xfrm>
            <a:off x="8446632" y="4866878"/>
            <a:ext cx="268247" cy="237765"/>
          </a:xfrm>
          <a:prstGeom prst="rect">
            <a:avLst/>
          </a:prstGeom>
        </p:spPr>
      </p:pic>
      <p:grpSp>
        <p:nvGrpSpPr>
          <p:cNvPr id="31" name="Group 30"/>
          <p:cNvGrpSpPr/>
          <p:nvPr/>
        </p:nvGrpSpPr>
        <p:grpSpPr>
          <a:xfrm>
            <a:off x="0" y="6422955"/>
            <a:ext cx="9144000" cy="437555"/>
            <a:chOff x="0" y="6422955"/>
            <a:chExt cx="9144000" cy="437555"/>
          </a:xfrm>
        </p:grpSpPr>
        <p:pic>
          <p:nvPicPr>
            <p:cNvPr id="34" name="Picture 3">
              <a:hlinkClick r:id="rId8"/>
            </p:cNvPr>
            <p:cNvPicPr>
              <a:picLocks noChangeAspect="1" noChangeArrowheads="1"/>
            </p:cNvPicPr>
            <p:nvPr/>
          </p:nvPicPr>
          <p:blipFill>
            <a:blip r:embed="rId9" cstate="print"/>
            <a:srcRect/>
            <a:stretch>
              <a:fillRect/>
            </a:stretch>
          </p:blipFill>
          <p:spPr bwMode="auto">
            <a:xfrm>
              <a:off x="0" y="6422955"/>
              <a:ext cx="9144000" cy="437555"/>
            </a:xfrm>
            <a:prstGeom prst="rect">
              <a:avLst/>
            </a:prstGeom>
            <a:noFill/>
            <a:ln w="9525">
              <a:noFill/>
              <a:miter lim="800000"/>
              <a:headEnd/>
              <a:tailEnd/>
            </a:ln>
          </p:spPr>
        </p:pic>
        <p:pic>
          <p:nvPicPr>
            <p:cNvPr id="38" name="Picture 37" descr="itrg-logo.png"/>
            <p:cNvPicPr>
              <a:picLocks noChangeAspect="1"/>
            </p:cNvPicPr>
            <p:nvPr/>
          </p:nvPicPr>
          <p:blipFill>
            <a:blip r:embed="rId1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03229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p:cNvSpPr/>
          <p:nvPr/>
        </p:nvSpPr>
        <p:spPr>
          <a:xfrm>
            <a:off x="5155223" y="4698556"/>
            <a:ext cx="647700" cy="900000"/>
          </a:xfrm>
          <a:prstGeom prst="rect">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61" name="Rectangle 60"/>
          <p:cNvSpPr/>
          <p:nvPr/>
        </p:nvSpPr>
        <p:spPr>
          <a:xfrm>
            <a:off x="5155223" y="3727095"/>
            <a:ext cx="3269632" cy="900000"/>
          </a:xfrm>
          <a:prstGeom prst="rect">
            <a:avLst/>
          </a:prstGeom>
          <a:no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12" name="Rectangle 11"/>
          <p:cNvSpPr/>
          <p:nvPr/>
        </p:nvSpPr>
        <p:spPr>
          <a:xfrm>
            <a:off x="5155223" y="2745884"/>
            <a:ext cx="3269632" cy="900000"/>
          </a:xfrm>
          <a:prstGeom prst="rect">
            <a:avLst/>
          </a:prstGeom>
          <a:no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2" name="Title 1"/>
          <p:cNvSpPr>
            <a:spLocks noGrp="1"/>
          </p:cNvSpPr>
          <p:nvPr>
            <p:ph type="title"/>
          </p:nvPr>
        </p:nvSpPr>
        <p:spPr/>
        <p:txBody>
          <a:bodyPr/>
          <a:lstStyle/>
          <a:p>
            <a:r>
              <a:rPr lang="en-CA" dirty="0" smtClean="0"/>
              <a:t>If you jump into migration without a plan, you will get burned</a:t>
            </a:r>
            <a:endParaRPr lang="en-CA" dirty="0"/>
          </a:p>
        </p:txBody>
      </p:sp>
      <p:graphicFrame>
        <p:nvGraphicFramePr>
          <p:cNvPr id="11" name="Chart 10"/>
          <p:cNvGraphicFramePr/>
          <p:nvPr>
            <p:extLst>
              <p:ext uri="{D42A27DB-BD31-4B8C-83A1-F6EECF244321}">
                <p14:modId xmlns:p14="http://schemas.microsoft.com/office/powerpoint/2010/main" val="1274848470"/>
              </p:ext>
            </p:extLst>
          </p:nvPr>
        </p:nvGraphicFramePr>
        <p:xfrm>
          <a:off x="265834" y="3046495"/>
          <a:ext cx="4209016" cy="319950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265834" y="1185744"/>
            <a:ext cx="8620125" cy="923330"/>
          </a:xfrm>
          <a:prstGeom prst="rect">
            <a:avLst/>
          </a:prstGeom>
        </p:spPr>
        <p:txBody>
          <a:bodyPr wrap="square" rtlCol="0">
            <a:spAutoFit/>
          </a:bodyPr>
          <a:lstStyle/>
          <a:p>
            <a:r>
              <a:rPr lang="en-CA" b="1" dirty="0" smtClean="0"/>
              <a:t>The most challenging aspect of migration is planning it. Lacking project foresight and effective planning will lead to surefire project delay and potential project failure.</a:t>
            </a:r>
          </a:p>
        </p:txBody>
      </p:sp>
      <p:cxnSp>
        <p:nvCxnSpPr>
          <p:cNvPr id="7" name="Straight Connector 6"/>
          <p:cNvCxnSpPr/>
          <p:nvPr/>
        </p:nvCxnSpPr>
        <p:spPr>
          <a:xfrm>
            <a:off x="4567236" y="2383751"/>
            <a:ext cx="0" cy="3582814"/>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5160984" y="2745883"/>
            <a:ext cx="647700" cy="828010"/>
            <a:chOff x="4970371" y="2973822"/>
            <a:chExt cx="647700" cy="828010"/>
          </a:xfrm>
        </p:grpSpPr>
        <p:pic>
          <p:nvPicPr>
            <p:cNvPr id="63" name="Picture 6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50134" y="3313658"/>
              <a:ext cx="488174" cy="488174"/>
            </a:xfrm>
            <a:prstGeom prst="rect">
              <a:avLst/>
            </a:prstGeom>
          </p:spPr>
        </p:pic>
        <p:sp>
          <p:nvSpPr>
            <p:cNvPr id="8" name="TextBox 7"/>
            <p:cNvSpPr txBox="1"/>
            <p:nvPr/>
          </p:nvSpPr>
          <p:spPr>
            <a:xfrm>
              <a:off x="4970371" y="2973822"/>
              <a:ext cx="647700" cy="371475"/>
            </a:xfrm>
            <a:prstGeom prst="rect">
              <a:avLst/>
            </a:prstGeom>
          </p:spPr>
          <p:txBody>
            <a:bodyPr wrap="square" rtlCol="0">
              <a:spAutoFit/>
            </a:bodyPr>
            <a:lstStyle/>
            <a:p>
              <a:r>
                <a:rPr lang="en-CA" b="1" i="1" dirty="0" smtClean="0"/>
                <a:t>Jan</a:t>
              </a:r>
            </a:p>
          </p:txBody>
        </p:sp>
      </p:grpSp>
      <p:grpSp>
        <p:nvGrpSpPr>
          <p:cNvPr id="96" name="Group 95"/>
          <p:cNvGrpSpPr/>
          <p:nvPr/>
        </p:nvGrpSpPr>
        <p:grpSpPr>
          <a:xfrm>
            <a:off x="6036221" y="2745883"/>
            <a:ext cx="647700" cy="828010"/>
            <a:chOff x="5854660" y="2973822"/>
            <a:chExt cx="647700" cy="828010"/>
          </a:xfrm>
        </p:grpSpPr>
        <p:pic>
          <p:nvPicPr>
            <p:cNvPr id="74" name="Picture 7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34423" y="3313658"/>
              <a:ext cx="488174" cy="488174"/>
            </a:xfrm>
            <a:prstGeom prst="rect">
              <a:avLst/>
            </a:prstGeom>
          </p:spPr>
        </p:pic>
        <p:sp>
          <p:nvSpPr>
            <p:cNvPr id="75" name="TextBox 74"/>
            <p:cNvSpPr txBox="1"/>
            <p:nvPr/>
          </p:nvSpPr>
          <p:spPr>
            <a:xfrm>
              <a:off x="5854660" y="2973822"/>
              <a:ext cx="647700" cy="371475"/>
            </a:xfrm>
            <a:prstGeom prst="rect">
              <a:avLst/>
            </a:prstGeom>
          </p:spPr>
          <p:txBody>
            <a:bodyPr wrap="square" rtlCol="0">
              <a:spAutoFit/>
            </a:bodyPr>
            <a:lstStyle/>
            <a:p>
              <a:r>
                <a:rPr lang="en-CA" b="1" i="1" dirty="0" smtClean="0"/>
                <a:t>Feb</a:t>
              </a:r>
            </a:p>
          </p:txBody>
        </p:sp>
      </p:grpSp>
      <p:grpSp>
        <p:nvGrpSpPr>
          <p:cNvPr id="97" name="Group 96"/>
          <p:cNvGrpSpPr/>
          <p:nvPr/>
        </p:nvGrpSpPr>
        <p:grpSpPr>
          <a:xfrm>
            <a:off x="6903177" y="2745883"/>
            <a:ext cx="647700" cy="828010"/>
            <a:chOff x="6737841" y="2973822"/>
            <a:chExt cx="647700" cy="828010"/>
          </a:xfrm>
        </p:grpSpPr>
        <p:pic>
          <p:nvPicPr>
            <p:cNvPr id="76" name="Picture 7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17604" y="3313658"/>
              <a:ext cx="488174" cy="488174"/>
            </a:xfrm>
            <a:prstGeom prst="rect">
              <a:avLst/>
            </a:prstGeom>
          </p:spPr>
        </p:pic>
        <p:sp>
          <p:nvSpPr>
            <p:cNvPr id="77" name="TextBox 76"/>
            <p:cNvSpPr txBox="1"/>
            <p:nvPr/>
          </p:nvSpPr>
          <p:spPr>
            <a:xfrm>
              <a:off x="6737841" y="2973822"/>
              <a:ext cx="647700" cy="371475"/>
            </a:xfrm>
            <a:prstGeom prst="rect">
              <a:avLst/>
            </a:prstGeom>
          </p:spPr>
          <p:txBody>
            <a:bodyPr wrap="square" rtlCol="0">
              <a:spAutoFit/>
            </a:bodyPr>
            <a:lstStyle/>
            <a:p>
              <a:r>
                <a:rPr lang="en-CA" b="1" i="1" dirty="0" smtClean="0"/>
                <a:t>Mar</a:t>
              </a:r>
            </a:p>
          </p:txBody>
        </p:sp>
      </p:grpSp>
      <p:grpSp>
        <p:nvGrpSpPr>
          <p:cNvPr id="100" name="Group 99"/>
          <p:cNvGrpSpPr/>
          <p:nvPr/>
        </p:nvGrpSpPr>
        <p:grpSpPr>
          <a:xfrm>
            <a:off x="6029200" y="3716144"/>
            <a:ext cx="647700" cy="828010"/>
            <a:chOff x="5854660" y="4029058"/>
            <a:chExt cx="647700" cy="828010"/>
          </a:xfrm>
        </p:grpSpPr>
        <p:pic>
          <p:nvPicPr>
            <p:cNvPr id="82" name="Picture 8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34423" y="4368894"/>
              <a:ext cx="488174" cy="488174"/>
            </a:xfrm>
            <a:prstGeom prst="rect">
              <a:avLst/>
            </a:prstGeom>
          </p:spPr>
        </p:pic>
        <p:sp>
          <p:nvSpPr>
            <p:cNvPr id="83" name="TextBox 82"/>
            <p:cNvSpPr txBox="1"/>
            <p:nvPr/>
          </p:nvSpPr>
          <p:spPr>
            <a:xfrm>
              <a:off x="5854660" y="4029058"/>
              <a:ext cx="647700" cy="371475"/>
            </a:xfrm>
            <a:prstGeom prst="rect">
              <a:avLst/>
            </a:prstGeom>
          </p:spPr>
          <p:txBody>
            <a:bodyPr wrap="square" rtlCol="0">
              <a:spAutoFit/>
            </a:bodyPr>
            <a:lstStyle/>
            <a:p>
              <a:r>
                <a:rPr lang="en-CA" b="1" i="1" dirty="0" smtClean="0"/>
                <a:t>Jun</a:t>
              </a:r>
            </a:p>
          </p:txBody>
        </p:sp>
      </p:grpSp>
      <p:grpSp>
        <p:nvGrpSpPr>
          <p:cNvPr id="101" name="Group 100"/>
          <p:cNvGrpSpPr/>
          <p:nvPr/>
        </p:nvGrpSpPr>
        <p:grpSpPr>
          <a:xfrm>
            <a:off x="6903177" y="3708428"/>
            <a:ext cx="647700" cy="831860"/>
            <a:chOff x="6741506" y="4025208"/>
            <a:chExt cx="647700" cy="831860"/>
          </a:xfrm>
        </p:grpSpPr>
        <p:pic>
          <p:nvPicPr>
            <p:cNvPr id="84" name="Picture 8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14040" y="4368894"/>
              <a:ext cx="488174" cy="488174"/>
            </a:xfrm>
            <a:prstGeom prst="rect">
              <a:avLst/>
            </a:prstGeom>
          </p:spPr>
        </p:pic>
        <p:sp>
          <p:nvSpPr>
            <p:cNvPr id="85" name="TextBox 84"/>
            <p:cNvSpPr txBox="1"/>
            <p:nvPr/>
          </p:nvSpPr>
          <p:spPr>
            <a:xfrm>
              <a:off x="6741506" y="4025208"/>
              <a:ext cx="647700" cy="369332"/>
            </a:xfrm>
            <a:prstGeom prst="rect">
              <a:avLst/>
            </a:prstGeom>
          </p:spPr>
          <p:txBody>
            <a:bodyPr wrap="square" rtlCol="0">
              <a:spAutoFit/>
            </a:bodyPr>
            <a:lstStyle/>
            <a:p>
              <a:r>
                <a:rPr lang="en-CA" b="1" i="1" dirty="0" smtClean="0"/>
                <a:t>Jul</a:t>
              </a:r>
            </a:p>
          </p:txBody>
        </p:sp>
      </p:grpSp>
      <p:grpSp>
        <p:nvGrpSpPr>
          <p:cNvPr id="99" name="Group 98"/>
          <p:cNvGrpSpPr/>
          <p:nvPr/>
        </p:nvGrpSpPr>
        <p:grpSpPr>
          <a:xfrm>
            <a:off x="5155223" y="3709278"/>
            <a:ext cx="647700" cy="828010"/>
            <a:chOff x="4967814" y="4029058"/>
            <a:chExt cx="647700" cy="828010"/>
          </a:xfrm>
        </p:grpSpPr>
        <p:pic>
          <p:nvPicPr>
            <p:cNvPr id="80" name="Picture 7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47577" y="4368894"/>
              <a:ext cx="488174" cy="488174"/>
            </a:xfrm>
            <a:prstGeom prst="rect">
              <a:avLst/>
            </a:prstGeom>
          </p:spPr>
        </p:pic>
        <p:sp>
          <p:nvSpPr>
            <p:cNvPr id="81" name="TextBox 80"/>
            <p:cNvSpPr txBox="1"/>
            <p:nvPr/>
          </p:nvSpPr>
          <p:spPr>
            <a:xfrm>
              <a:off x="4967814" y="4029058"/>
              <a:ext cx="647700" cy="371475"/>
            </a:xfrm>
            <a:prstGeom prst="rect">
              <a:avLst/>
            </a:prstGeom>
          </p:spPr>
          <p:txBody>
            <a:bodyPr wrap="square" rtlCol="0">
              <a:spAutoFit/>
            </a:bodyPr>
            <a:lstStyle/>
            <a:p>
              <a:r>
                <a:rPr lang="en-CA" b="1" i="1" dirty="0" smtClean="0"/>
                <a:t>May</a:t>
              </a:r>
            </a:p>
          </p:txBody>
        </p:sp>
      </p:grpSp>
      <p:grpSp>
        <p:nvGrpSpPr>
          <p:cNvPr id="106" name="Group 105"/>
          <p:cNvGrpSpPr/>
          <p:nvPr/>
        </p:nvGrpSpPr>
        <p:grpSpPr>
          <a:xfrm>
            <a:off x="5155223" y="4672673"/>
            <a:ext cx="647700" cy="828010"/>
            <a:chOff x="4964627" y="5006055"/>
            <a:chExt cx="647700" cy="828010"/>
          </a:xfrm>
        </p:grpSpPr>
        <p:pic>
          <p:nvPicPr>
            <p:cNvPr id="88" name="Picture 8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44390" y="5345891"/>
              <a:ext cx="488174" cy="488174"/>
            </a:xfrm>
            <a:prstGeom prst="rect">
              <a:avLst/>
            </a:prstGeom>
          </p:spPr>
        </p:pic>
        <p:sp>
          <p:nvSpPr>
            <p:cNvPr id="89" name="TextBox 88"/>
            <p:cNvSpPr txBox="1"/>
            <p:nvPr/>
          </p:nvSpPr>
          <p:spPr>
            <a:xfrm>
              <a:off x="4964627" y="5006055"/>
              <a:ext cx="647700" cy="371475"/>
            </a:xfrm>
            <a:prstGeom prst="rect">
              <a:avLst/>
            </a:prstGeom>
          </p:spPr>
          <p:txBody>
            <a:bodyPr wrap="square" rtlCol="0">
              <a:spAutoFit/>
            </a:bodyPr>
            <a:lstStyle/>
            <a:p>
              <a:r>
                <a:rPr lang="en-CA" b="1" i="1" dirty="0" smtClean="0"/>
                <a:t>Sep</a:t>
              </a:r>
            </a:p>
          </p:txBody>
        </p:sp>
      </p:grpSp>
      <p:grpSp>
        <p:nvGrpSpPr>
          <p:cNvPr id="98" name="Group 97"/>
          <p:cNvGrpSpPr/>
          <p:nvPr/>
        </p:nvGrpSpPr>
        <p:grpSpPr>
          <a:xfrm>
            <a:off x="7777155" y="2745883"/>
            <a:ext cx="647700" cy="828010"/>
            <a:chOff x="7589746" y="2973822"/>
            <a:chExt cx="647700" cy="828010"/>
          </a:xfrm>
        </p:grpSpPr>
        <p:pic>
          <p:nvPicPr>
            <p:cNvPr id="78" name="Picture 7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509" y="3313658"/>
              <a:ext cx="488174" cy="488174"/>
            </a:xfrm>
            <a:prstGeom prst="rect">
              <a:avLst/>
            </a:prstGeom>
          </p:spPr>
        </p:pic>
        <p:sp>
          <p:nvSpPr>
            <p:cNvPr id="79" name="TextBox 78"/>
            <p:cNvSpPr txBox="1"/>
            <p:nvPr/>
          </p:nvSpPr>
          <p:spPr>
            <a:xfrm>
              <a:off x="7589746" y="2973822"/>
              <a:ext cx="647700" cy="371475"/>
            </a:xfrm>
            <a:prstGeom prst="rect">
              <a:avLst/>
            </a:prstGeom>
          </p:spPr>
          <p:txBody>
            <a:bodyPr wrap="square" rtlCol="0">
              <a:spAutoFit/>
            </a:bodyPr>
            <a:lstStyle/>
            <a:p>
              <a:r>
                <a:rPr lang="en-CA" b="1" i="1" dirty="0" smtClean="0"/>
                <a:t>Apr</a:t>
              </a:r>
            </a:p>
          </p:txBody>
        </p:sp>
      </p:grpSp>
      <p:grpSp>
        <p:nvGrpSpPr>
          <p:cNvPr id="102" name="Group 101"/>
          <p:cNvGrpSpPr/>
          <p:nvPr/>
        </p:nvGrpSpPr>
        <p:grpSpPr>
          <a:xfrm>
            <a:off x="7777155" y="3713687"/>
            <a:ext cx="647700" cy="828010"/>
            <a:chOff x="7589746" y="4029058"/>
            <a:chExt cx="647700" cy="828010"/>
          </a:xfrm>
        </p:grpSpPr>
        <p:pic>
          <p:nvPicPr>
            <p:cNvPr id="86" name="Picture 8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509" y="4368894"/>
              <a:ext cx="488174" cy="488174"/>
            </a:xfrm>
            <a:prstGeom prst="rect">
              <a:avLst/>
            </a:prstGeom>
          </p:spPr>
        </p:pic>
        <p:sp>
          <p:nvSpPr>
            <p:cNvPr id="87" name="TextBox 86"/>
            <p:cNvSpPr txBox="1"/>
            <p:nvPr/>
          </p:nvSpPr>
          <p:spPr>
            <a:xfrm>
              <a:off x="7589746" y="4029058"/>
              <a:ext cx="647700" cy="371475"/>
            </a:xfrm>
            <a:prstGeom prst="rect">
              <a:avLst/>
            </a:prstGeom>
          </p:spPr>
          <p:txBody>
            <a:bodyPr wrap="square" rtlCol="0">
              <a:spAutoFit/>
            </a:bodyPr>
            <a:lstStyle/>
            <a:p>
              <a:r>
                <a:rPr lang="en-CA" b="1" i="1" dirty="0" smtClean="0"/>
                <a:t>Aug</a:t>
              </a:r>
            </a:p>
          </p:txBody>
        </p:sp>
      </p:grpSp>
      <p:sp>
        <p:nvSpPr>
          <p:cNvPr id="123" name="Rectangle 122"/>
          <p:cNvSpPr/>
          <p:nvPr/>
        </p:nvSpPr>
        <p:spPr>
          <a:xfrm>
            <a:off x="4659623" y="5633075"/>
            <a:ext cx="4217676" cy="584775"/>
          </a:xfrm>
          <a:prstGeom prst="rect">
            <a:avLst/>
          </a:prstGeom>
        </p:spPr>
        <p:txBody>
          <a:bodyPr wrap="square">
            <a:spAutoFit/>
          </a:bodyPr>
          <a:lstStyle/>
          <a:p>
            <a:pPr algn="ctr"/>
            <a:r>
              <a:rPr lang="en-CA" sz="1600" dirty="0" smtClean="0"/>
              <a:t>Can </a:t>
            </a:r>
            <a:r>
              <a:rPr lang="en-CA" sz="1600" dirty="0"/>
              <a:t>you afford a </a:t>
            </a:r>
            <a:r>
              <a:rPr lang="en-CA" sz="1600" dirty="0" smtClean="0"/>
              <a:t>three-month </a:t>
            </a:r>
            <a:r>
              <a:rPr lang="en-CA" sz="1600" dirty="0"/>
              <a:t>slip in your </a:t>
            </a:r>
            <a:endParaRPr lang="en-CA" sz="1600" dirty="0" smtClean="0"/>
          </a:p>
          <a:p>
            <a:pPr algn="ctr"/>
            <a:r>
              <a:rPr lang="en-CA" sz="1600" dirty="0" smtClean="0"/>
              <a:t>Office 365 migration?</a:t>
            </a:r>
            <a:endParaRPr lang="en-CA" sz="1600" dirty="0"/>
          </a:p>
        </p:txBody>
      </p:sp>
      <p:sp>
        <p:nvSpPr>
          <p:cNvPr id="124" name="Rectangle 123"/>
          <p:cNvSpPr/>
          <p:nvPr/>
        </p:nvSpPr>
        <p:spPr>
          <a:xfrm>
            <a:off x="265834" y="2162286"/>
            <a:ext cx="4209016" cy="830997"/>
          </a:xfrm>
          <a:prstGeom prst="rect">
            <a:avLst/>
          </a:prstGeom>
        </p:spPr>
        <p:txBody>
          <a:bodyPr wrap="square">
            <a:spAutoFit/>
          </a:bodyPr>
          <a:lstStyle/>
          <a:p>
            <a:pPr algn="ctr"/>
            <a:r>
              <a:rPr lang="en-CA" sz="1600" dirty="0"/>
              <a:t>A recent study by Bloor </a:t>
            </a:r>
            <a:r>
              <a:rPr lang="en-CA" sz="1600" dirty="0" smtClean="0"/>
              <a:t>Research suggests a 38% </a:t>
            </a:r>
            <a:r>
              <a:rPr lang="en-CA" sz="1600" dirty="0"/>
              <a:t>failure rate for data migration </a:t>
            </a:r>
            <a:r>
              <a:rPr lang="en-CA" sz="1600" dirty="0" smtClean="0"/>
              <a:t>projects.</a:t>
            </a:r>
            <a:endParaRPr lang="en-CA" sz="1600" dirty="0"/>
          </a:p>
        </p:txBody>
      </p:sp>
      <p:sp>
        <p:nvSpPr>
          <p:cNvPr id="126" name="Rectangle 125"/>
          <p:cNvSpPr/>
          <p:nvPr/>
        </p:nvSpPr>
        <p:spPr>
          <a:xfrm>
            <a:off x="4659623" y="2162906"/>
            <a:ext cx="4217676" cy="584775"/>
          </a:xfrm>
          <a:prstGeom prst="rect">
            <a:avLst/>
          </a:prstGeom>
        </p:spPr>
        <p:txBody>
          <a:bodyPr wrap="square">
            <a:spAutoFit/>
          </a:bodyPr>
          <a:lstStyle/>
          <a:p>
            <a:pPr algn="ctr"/>
            <a:r>
              <a:rPr lang="en-CA" sz="1600" dirty="0"/>
              <a:t>On average, migrations take 30% longer than budgeted due to </a:t>
            </a:r>
            <a:r>
              <a:rPr lang="en-CA" sz="1600" dirty="0" smtClean="0"/>
              <a:t>legacy </a:t>
            </a:r>
            <a:r>
              <a:rPr lang="en-CA" sz="1600" dirty="0"/>
              <a:t>data.</a:t>
            </a:r>
          </a:p>
        </p:txBody>
      </p:sp>
      <p:grpSp>
        <p:nvGrpSpPr>
          <p:cNvPr id="5" name="Group 4"/>
          <p:cNvGrpSpPr/>
          <p:nvPr/>
        </p:nvGrpSpPr>
        <p:grpSpPr>
          <a:xfrm>
            <a:off x="7777155" y="4681490"/>
            <a:ext cx="647700" cy="828010"/>
            <a:chOff x="7777155" y="4681490"/>
            <a:chExt cx="647700" cy="828010"/>
          </a:xfrm>
        </p:grpSpPr>
        <p:grpSp>
          <p:nvGrpSpPr>
            <p:cNvPr id="4" name="Group 3"/>
            <p:cNvGrpSpPr/>
            <p:nvPr/>
          </p:nvGrpSpPr>
          <p:grpSpPr>
            <a:xfrm>
              <a:off x="7777155" y="4681490"/>
              <a:ext cx="647700" cy="828010"/>
              <a:chOff x="7777155" y="4681490"/>
              <a:chExt cx="647700" cy="828010"/>
            </a:xfrm>
          </p:grpSpPr>
          <p:grpSp>
            <p:nvGrpSpPr>
              <p:cNvPr id="103" name="Group 102"/>
              <p:cNvGrpSpPr/>
              <p:nvPr/>
            </p:nvGrpSpPr>
            <p:grpSpPr>
              <a:xfrm>
                <a:off x="7777155" y="4681490"/>
                <a:ext cx="647700" cy="828010"/>
                <a:chOff x="7589746" y="5006055"/>
                <a:chExt cx="647700" cy="828010"/>
              </a:xfrm>
            </p:grpSpPr>
            <p:pic>
              <p:nvPicPr>
                <p:cNvPr id="94" name="Picture 9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9509" y="5345891"/>
                  <a:ext cx="488174" cy="488174"/>
                </a:xfrm>
                <a:prstGeom prst="rect">
                  <a:avLst/>
                </a:prstGeom>
              </p:spPr>
            </p:pic>
            <p:sp>
              <p:nvSpPr>
                <p:cNvPr id="95" name="TextBox 94"/>
                <p:cNvSpPr txBox="1"/>
                <p:nvPr/>
              </p:nvSpPr>
              <p:spPr>
                <a:xfrm>
                  <a:off x="7589746" y="5006055"/>
                  <a:ext cx="647700" cy="371475"/>
                </a:xfrm>
                <a:prstGeom prst="rect">
                  <a:avLst/>
                </a:prstGeom>
              </p:spPr>
              <p:txBody>
                <a:bodyPr wrap="square" rtlCol="0">
                  <a:spAutoFit/>
                </a:bodyPr>
                <a:lstStyle/>
                <a:p>
                  <a:r>
                    <a:rPr lang="en-CA" b="1" i="1" dirty="0" smtClean="0"/>
                    <a:t>Dec</a:t>
                  </a:r>
                </a:p>
              </p:txBody>
            </p:sp>
          </p:grpSp>
          <p:sp>
            <p:nvSpPr>
              <p:cNvPr id="52" name="Rectangle 51"/>
              <p:cNvSpPr/>
              <p:nvPr/>
            </p:nvSpPr>
            <p:spPr>
              <a:xfrm>
                <a:off x="7950668" y="5186250"/>
                <a:ext cx="299054" cy="2180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n>
                    <a:solidFill>
                      <a:srgbClr val="7F919F"/>
                    </a:solidFill>
                  </a:ln>
                  <a:solidFill>
                    <a:schemeClr val="tx1"/>
                  </a:solidFill>
                </a:endParaRPr>
              </a:p>
            </p:txBody>
          </p:sp>
        </p:grpSp>
        <p:pic>
          <p:nvPicPr>
            <p:cNvPr id="54" name="Picture 53"/>
            <p:cNvPicPr>
              <a:picLocks noChangeAspect="1"/>
            </p:cNvPicPr>
            <p:nvPr/>
          </p:nvPicPr>
          <p:blipFill rotWithShape="1">
            <a:blip r:embed="rId5" cstate="print">
              <a:duotone>
                <a:prstClr val="black"/>
                <a:srgbClr val="FF0000">
                  <a:tint val="45000"/>
                  <a:satMod val="400000"/>
                </a:srgbClr>
              </a:duotone>
              <a:extLst>
                <a:ext uri="{BEBA8EAE-BF5A-486C-A8C5-ECC9F3942E4B}">
                  <a14:imgProps xmlns:a14="http://schemas.microsoft.com/office/drawing/2010/main">
                    <a14:imgLayer r:embed="rId6">
                      <a14:imgEffect>
                        <a14:brightnessContrast bright="-20000" contrast="20000"/>
                      </a14:imgEffect>
                    </a14:imgLayer>
                  </a14:imgProps>
                </a:ext>
                <a:ext uri="{28A0092B-C50C-407E-A947-70E740481C1C}">
                  <a14:useLocalDpi xmlns:a14="http://schemas.microsoft.com/office/drawing/2010/main" val="0"/>
                </a:ext>
              </a:extLst>
            </a:blip>
            <a:srcRect/>
            <a:stretch/>
          </p:blipFill>
          <p:spPr>
            <a:xfrm>
              <a:off x="7985895" y="5200025"/>
              <a:ext cx="228600" cy="190500"/>
            </a:xfrm>
            <a:prstGeom prst="rect">
              <a:avLst/>
            </a:prstGeom>
          </p:spPr>
        </p:pic>
      </p:grpSp>
      <p:grpSp>
        <p:nvGrpSpPr>
          <p:cNvPr id="6" name="Group 5"/>
          <p:cNvGrpSpPr/>
          <p:nvPr/>
        </p:nvGrpSpPr>
        <p:grpSpPr>
          <a:xfrm>
            <a:off x="6903177" y="4674823"/>
            <a:ext cx="647700" cy="828010"/>
            <a:chOff x="6903177" y="4674823"/>
            <a:chExt cx="647700" cy="828010"/>
          </a:xfrm>
        </p:grpSpPr>
        <p:grpSp>
          <p:nvGrpSpPr>
            <p:cNvPr id="136" name="Group 135"/>
            <p:cNvGrpSpPr/>
            <p:nvPr/>
          </p:nvGrpSpPr>
          <p:grpSpPr>
            <a:xfrm>
              <a:off x="6903177" y="4674823"/>
              <a:ext cx="647700" cy="828010"/>
              <a:chOff x="6970213" y="4584868"/>
              <a:chExt cx="647700" cy="828010"/>
            </a:xfrm>
          </p:grpSpPr>
          <p:grpSp>
            <p:nvGrpSpPr>
              <p:cNvPr id="104" name="Group 103"/>
              <p:cNvGrpSpPr/>
              <p:nvPr/>
            </p:nvGrpSpPr>
            <p:grpSpPr>
              <a:xfrm>
                <a:off x="6970213" y="4584868"/>
                <a:ext cx="647700" cy="828010"/>
                <a:chOff x="6743645" y="5011834"/>
                <a:chExt cx="647700" cy="828010"/>
              </a:xfrm>
            </p:grpSpPr>
            <p:pic>
              <p:nvPicPr>
                <p:cNvPr id="92" name="Picture 9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23408" y="5351670"/>
                  <a:ext cx="488174" cy="488174"/>
                </a:xfrm>
                <a:prstGeom prst="rect">
                  <a:avLst/>
                </a:prstGeom>
              </p:spPr>
            </p:pic>
            <p:sp>
              <p:nvSpPr>
                <p:cNvPr id="93" name="TextBox 92"/>
                <p:cNvSpPr txBox="1"/>
                <p:nvPr/>
              </p:nvSpPr>
              <p:spPr>
                <a:xfrm>
                  <a:off x="6743645" y="5011834"/>
                  <a:ext cx="647700" cy="371475"/>
                </a:xfrm>
                <a:prstGeom prst="rect">
                  <a:avLst/>
                </a:prstGeom>
              </p:spPr>
              <p:txBody>
                <a:bodyPr wrap="square" rtlCol="0">
                  <a:spAutoFit/>
                </a:bodyPr>
                <a:lstStyle/>
                <a:p>
                  <a:r>
                    <a:rPr lang="en-CA" b="1" i="1" dirty="0" smtClean="0"/>
                    <a:t>Nov</a:t>
                  </a:r>
                </a:p>
              </p:txBody>
            </p:sp>
          </p:grpSp>
          <p:sp>
            <p:nvSpPr>
              <p:cNvPr id="108" name="Rectangle 107"/>
              <p:cNvSpPr/>
              <p:nvPr/>
            </p:nvSpPr>
            <p:spPr>
              <a:xfrm>
                <a:off x="7113037" y="5086585"/>
                <a:ext cx="331378" cy="2374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n>
                    <a:solidFill>
                      <a:srgbClr val="7F919F"/>
                    </a:solidFill>
                  </a:ln>
                  <a:solidFill>
                    <a:schemeClr val="tx1"/>
                  </a:solidFill>
                </a:endParaRPr>
              </a:p>
            </p:txBody>
          </p:sp>
        </p:grpSp>
        <p:pic>
          <p:nvPicPr>
            <p:cNvPr id="55" name="Picture 54"/>
            <p:cNvPicPr>
              <a:picLocks noChangeAspect="1"/>
            </p:cNvPicPr>
            <p:nvPr/>
          </p:nvPicPr>
          <p:blipFill rotWithShape="1">
            <a:blip r:embed="rId5" cstate="print">
              <a:duotone>
                <a:prstClr val="black"/>
                <a:srgbClr val="FF0000">
                  <a:tint val="45000"/>
                  <a:satMod val="400000"/>
                </a:srgbClr>
              </a:duotone>
              <a:extLst>
                <a:ext uri="{BEBA8EAE-BF5A-486C-A8C5-ECC9F3942E4B}">
                  <a14:imgProps xmlns:a14="http://schemas.microsoft.com/office/drawing/2010/main">
                    <a14:imgLayer r:embed="rId6">
                      <a14:imgEffect>
                        <a14:brightnessContrast bright="-20000" contrast="20000"/>
                      </a14:imgEffect>
                    </a14:imgLayer>
                  </a14:imgProps>
                </a:ext>
                <a:ext uri="{28A0092B-C50C-407E-A947-70E740481C1C}">
                  <a14:useLocalDpi xmlns:a14="http://schemas.microsoft.com/office/drawing/2010/main" val="0"/>
                </a:ext>
              </a:extLst>
            </a:blip>
            <a:srcRect/>
            <a:stretch/>
          </p:blipFill>
          <p:spPr>
            <a:xfrm>
              <a:off x="7130723" y="5200025"/>
              <a:ext cx="228600" cy="190500"/>
            </a:xfrm>
            <a:prstGeom prst="rect">
              <a:avLst/>
            </a:prstGeom>
          </p:spPr>
        </p:pic>
      </p:grpSp>
      <p:grpSp>
        <p:nvGrpSpPr>
          <p:cNvPr id="10" name="Group 9"/>
          <p:cNvGrpSpPr/>
          <p:nvPr/>
        </p:nvGrpSpPr>
        <p:grpSpPr>
          <a:xfrm>
            <a:off x="6036221" y="4686405"/>
            <a:ext cx="647700" cy="828010"/>
            <a:chOff x="6036221" y="4686405"/>
            <a:chExt cx="647700" cy="828010"/>
          </a:xfrm>
        </p:grpSpPr>
        <p:grpSp>
          <p:nvGrpSpPr>
            <p:cNvPr id="134" name="Group 133"/>
            <p:cNvGrpSpPr/>
            <p:nvPr/>
          </p:nvGrpSpPr>
          <p:grpSpPr>
            <a:xfrm>
              <a:off x="6036221" y="4686405"/>
              <a:ext cx="647700" cy="828010"/>
              <a:chOff x="6091146" y="4593978"/>
              <a:chExt cx="647700" cy="828010"/>
            </a:xfrm>
          </p:grpSpPr>
          <p:grpSp>
            <p:nvGrpSpPr>
              <p:cNvPr id="105" name="Group 104"/>
              <p:cNvGrpSpPr/>
              <p:nvPr/>
            </p:nvGrpSpPr>
            <p:grpSpPr>
              <a:xfrm>
                <a:off x="6091146" y="4593978"/>
                <a:ext cx="647700" cy="828010"/>
                <a:chOff x="5859704" y="5006055"/>
                <a:chExt cx="647700" cy="828010"/>
              </a:xfrm>
            </p:grpSpPr>
            <p:pic>
              <p:nvPicPr>
                <p:cNvPr id="90" name="Picture 8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39467" y="5345891"/>
                  <a:ext cx="488174" cy="488174"/>
                </a:xfrm>
                <a:prstGeom prst="rect">
                  <a:avLst/>
                </a:prstGeom>
              </p:spPr>
            </p:pic>
            <p:sp>
              <p:nvSpPr>
                <p:cNvPr id="91" name="TextBox 90"/>
                <p:cNvSpPr txBox="1"/>
                <p:nvPr/>
              </p:nvSpPr>
              <p:spPr>
                <a:xfrm>
                  <a:off x="5859704" y="5006055"/>
                  <a:ext cx="647700" cy="371475"/>
                </a:xfrm>
                <a:prstGeom prst="rect">
                  <a:avLst/>
                </a:prstGeom>
              </p:spPr>
              <p:txBody>
                <a:bodyPr wrap="square" rtlCol="0">
                  <a:spAutoFit/>
                </a:bodyPr>
                <a:lstStyle/>
                <a:p>
                  <a:r>
                    <a:rPr lang="en-CA" b="1" i="1" dirty="0" smtClean="0"/>
                    <a:t>Oct</a:t>
                  </a:r>
                </a:p>
              </p:txBody>
            </p:sp>
          </p:grpSp>
          <p:sp>
            <p:nvSpPr>
              <p:cNvPr id="107" name="Rectangle 106"/>
              <p:cNvSpPr/>
              <p:nvPr/>
            </p:nvSpPr>
            <p:spPr>
              <a:xfrm>
                <a:off x="6275304" y="5103536"/>
                <a:ext cx="299054" cy="2180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n>
                    <a:solidFill>
                      <a:srgbClr val="7F919F"/>
                    </a:solidFill>
                  </a:ln>
                  <a:solidFill>
                    <a:schemeClr val="tx1"/>
                  </a:solidFill>
                </a:endParaRPr>
              </a:p>
            </p:txBody>
          </p:sp>
        </p:grpSp>
        <p:pic>
          <p:nvPicPr>
            <p:cNvPr id="56" name="Picture 55"/>
            <p:cNvPicPr>
              <a:picLocks noChangeAspect="1"/>
            </p:cNvPicPr>
            <p:nvPr/>
          </p:nvPicPr>
          <p:blipFill rotWithShape="1">
            <a:blip r:embed="rId5" cstate="print">
              <a:duotone>
                <a:prstClr val="black"/>
                <a:srgbClr val="FF0000">
                  <a:tint val="45000"/>
                  <a:satMod val="400000"/>
                </a:srgbClr>
              </a:duotone>
              <a:extLst>
                <a:ext uri="{BEBA8EAE-BF5A-486C-A8C5-ECC9F3942E4B}">
                  <a14:imgProps xmlns:a14="http://schemas.microsoft.com/office/drawing/2010/main">
                    <a14:imgLayer r:embed="rId6">
                      <a14:imgEffect>
                        <a14:brightnessContrast bright="-20000" contrast="20000"/>
                      </a14:imgEffect>
                    </a14:imgLayer>
                  </a14:imgProps>
                </a:ext>
                <a:ext uri="{28A0092B-C50C-407E-A947-70E740481C1C}">
                  <a14:useLocalDpi xmlns:a14="http://schemas.microsoft.com/office/drawing/2010/main" val="0"/>
                </a:ext>
              </a:extLst>
            </a:blip>
            <a:srcRect/>
            <a:stretch/>
          </p:blipFill>
          <p:spPr>
            <a:xfrm>
              <a:off x="6245771" y="5200025"/>
              <a:ext cx="228600" cy="190500"/>
            </a:xfrm>
            <a:prstGeom prst="rect">
              <a:avLst/>
            </a:prstGeom>
          </p:spPr>
        </p:pic>
      </p:grpSp>
      <p:sp>
        <p:nvSpPr>
          <p:cNvPr id="153" name="Rectangle 152"/>
          <p:cNvSpPr/>
          <p:nvPr/>
        </p:nvSpPr>
        <p:spPr>
          <a:xfrm>
            <a:off x="5887353" y="4698556"/>
            <a:ext cx="2537502" cy="900000"/>
          </a:xfrm>
          <a:prstGeom prst="rect">
            <a:avLst/>
          </a:prstGeom>
          <a:noFill/>
          <a:ln>
            <a:solidFill>
              <a:srgbClr val="A2413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CA"/>
          </a:p>
        </p:txBody>
      </p:sp>
      <p:sp>
        <p:nvSpPr>
          <p:cNvPr id="154" name="Rectangle 153"/>
          <p:cNvSpPr/>
          <p:nvPr/>
        </p:nvSpPr>
        <p:spPr>
          <a:xfrm>
            <a:off x="5334325" y="5183209"/>
            <a:ext cx="299054" cy="2180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n>
                <a:solidFill>
                  <a:srgbClr val="7F919F"/>
                </a:solidFill>
              </a:ln>
              <a:solidFill>
                <a:schemeClr val="tx1"/>
              </a:solidFill>
            </a:endParaRPr>
          </a:p>
        </p:txBody>
      </p:sp>
      <p:pic>
        <p:nvPicPr>
          <p:cNvPr id="155" name="Picture 154"/>
          <p:cNvPicPr>
            <a:picLocks noChangeAspect="1"/>
          </p:cNvPicPr>
          <p:nvPr/>
        </p:nvPicPr>
        <p:blipFill rotWithShape="1">
          <a:blip r:embed="rId5" cstate="print">
            <a:duotone>
              <a:prstClr val="black"/>
              <a:srgbClr val="FF0000">
                <a:tint val="45000"/>
                <a:satMod val="400000"/>
              </a:srgbClr>
            </a:duotone>
            <a:extLst>
              <a:ext uri="{BEBA8EAE-BF5A-486C-A8C5-ECC9F3942E4B}">
                <a14:imgProps xmlns:a14="http://schemas.microsoft.com/office/drawing/2010/main">
                  <a14:imgLayer r:embed="rId6">
                    <a14:imgEffect>
                      <a14:brightnessContrast bright="-20000" contrast="20000"/>
                    </a14:imgEffect>
                  </a14:imgLayer>
                </a14:imgProps>
              </a:ext>
              <a:ext uri="{28A0092B-C50C-407E-A947-70E740481C1C}">
                <a14:useLocalDpi xmlns:a14="http://schemas.microsoft.com/office/drawing/2010/main" val="0"/>
              </a:ext>
            </a:extLst>
          </a:blip>
          <a:srcRect/>
          <a:stretch/>
        </p:blipFill>
        <p:spPr>
          <a:xfrm>
            <a:off x="5359717" y="5187271"/>
            <a:ext cx="228600" cy="190500"/>
          </a:xfrm>
          <a:prstGeom prst="rect">
            <a:avLst/>
          </a:prstGeom>
        </p:spPr>
      </p:pic>
      <p:sp>
        <p:nvSpPr>
          <p:cNvPr id="156" name="Rectangle 155"/>
          <p:cNvSpPr/>
          <p:nvPr/>
        </p:nvSpPr>
        <p:spPr>
          <a:xfrm>
            <a:off x="7948070" y="4220893"/>
            <a:ext cx="299054" cy="2180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n>
                <a:solidFill>
                  <a:srgbClr val="7F919F"/>
                </a:solidFill>
              </a:ln>
              <a:solidFill>
                <a:schemeClr val="tx1"/>
              </a:solidFill>
            </a:endParaRPr>
          </a:p>
        </p:txBody>
      </p:sp>
      <p:pic>
        <p:nvPicPr>
          <p:cNvPr id="157" name="Picture 156"/>
          <p:cNvPicPr>
            <a:picLocks noChangeAspect="1"/>
          </p:cNvPicPr>
          <p:nvPr/>
        </p:nvPicPr>
        <p:blipFill rotWithShape="1">
          <a:blip r:embed="rId5" cstate="print">
            <a:duotone>
              <a:prstClr val="black"/>
              <a:srgbClr val="FF0000">
                <a:tint val="45000"/>
                <a:satMod val="400000"/>
              </a:srgbClr>
            </a:duotone>
            <a:extLst>
              <a:ext uri="{BEBA8EAE-BF5A-486C-A8C5-ECC9F3942E4B}">
                <a14:imgProps xmlns:a14="http://schemas.microsoft.com/office/drawing/2010/main">
                  <a14:imgLayer r:embed="rId6">
                    <a14:imgEffect>
                      <a14:brightnessContrast bright="-20000" contrast="20000"/>
                    </a14:imgEffect>
                  </a14:imgLayer>
                </a14:imgProps>
              </a:ext>
              <a:ext uri="{28A0092B-C50C-407E-A947-70E740481C1C}">
                <a14:useLocalDpi xmlns:a14="http://schemas.microsoft.com/office/drawing/2010/main" val="0"/>
              </a:ext>
            </a:extLst>
          </a:blip>
          <a:srcRect/>
          <a:stretch/>
        </p:blipFill>
        <p:spPr>
          <a:xfrm>
            <a:off x="7973462" y="4224955"/>
            <a:ext cx="228600" cy="190500"/>
          </a:xfrm>
          <a:prstGeom prst="rect">
            <a:avLst/>
          </a:prstGeom>
        </p:spPr>
      </p:pic>
      <p:sp>
        <p:nvSpPr>
          <p:cNvPr id="158" name="Rectangle 157"/>
          <p:cNvSpPr/>
          <p:nvPr/>
        </p:nvSpPr>
        <p:spPr>
          <a:xfrm>
            <a:off x="7062900" y="4208082"/>
            <a:ext cx="299054" cy="2180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ln>
                <a:solidFill>
                  <a:srgbClr val="7F919F"/>
                </a:solidFill>
              </a:ln>
              <a:solidFill>
                <a:schemeClr val="tx1"/>
              </a:solidFill>
            </a:endParaRPr>
          </a:p>
        </p:txBody>
      </p:sp>
      <p:pic>
        <p:nvPicPr>
          <p:cNvPr id="160" name="Picture 159"/>
          <p:cNvPicPr>
            <a:picLocks noChangeAspect="1"/>
          </p:cNvPicPr>
          <p:nvPr/>
        </p:nvPicPr>
        <p:blipFill rotWithShape="1">
          <a:blip r:embed="rId7" cstate="print">
            <a:duotone>
              <a:prstClr val="black"/>
              <a:srgbClr val="FF0000">
                <a:tint val="45000"/>
                <a:satMod val="400000"/>
              </a:srgbClr>
            </a:duotone>
            <a:extLst>
              <a:ext uri="{28A0092B-C50C-407E-A947-70E740481C1C}">
                <a14:useLocalDpi xmlns:a14="http://schemas.microsoft.com/office/drawing/2010/main" val="0"/>
              </a:ext>
            </a:extLst>
          </a:blip>
          <a:srcRect l="21802" t="25381" r="25056" b="28121"/>
          <a:stretch/>
        </p:blipFill>
        <p:spPr>
          <a:xfrm>
            <a:off x="7096186" y="4241820"/>
            <a:ext cx="231007" cy="202130"/>
          </a:xfrm>
          <a:prstGeom prst="rect">
            <a:avLst/>
          </a:prstGeom>
        </p:spPr>
      </p:pic>
      <p:sp>
        <p:nvSpPr>
          <p:cNvPr id="13" name="TextBox 12"/>
          <p:cNvSpPr txBox="1"/>
          <p:nvPr/>
        </p:nvSpPr>
        <p:spPr>
          <a:xfrm rot="16200000">
            <a:off x="4038974" y="3423142"/>
            <a:ext cx="1776718" cy="307777"/>
          </a:xfrm>
          <a:prstGeom prst="rect">
            <a:avLst/>
          </a:prstGeom>
        </p:spPr>
        <p:txBody>
          <a:bodyPr wrap="square" rtlCol="0">
            <a:spAutoFit/>
          </a:bodyPr>
          <a:lstStyle/>
          <a:p>
            <a:r>
              <a:rPr lang="en-CA" sz="1400" b="1" i="1" dirty="0" smtClean="0"/>
              <a:t>Budgeted Time</a:t>
            </a:r>
          </a:p>
        </p:txBody>
      </p:sp>
      <p:sp>
        <p:nvSpPr>
          <p:cNvPr id="161" name="TextBox 160"/>
          <p:cNvSpPr txBox="1"/>
          <p:nvPr/>
        </p:nvSpPr>
        <p:spPr>
          <a:xfrm rot="16200000">
            <a:off x="4618913" y="4993194"/>
            <a:ext cx="616841" cy="307777"/>
          </a:xfrm>
          <a:prstGeom prst="rect">
            <a:avLst/>
          </a:prstGeom>
        </p:spPr>
        <p:txBody>
          <a:bodyPr wrap="square" rtlCol="0">
            <a:spAutoFit/>
          </a:bodyPr>
          <a:lstStyle/>
          <a:p>
            <a:r>
              <a:rPr lang="en-CA" sz="1400" b="1" i="1" dirty="0" smtClean="0"/>
              <a:t>Goal</a:t>
            </a:r>
          </a:p>
        </p:txBody>
      </p:sp>
      <p:sp>
        <p:nvSpPr>
          <p:cNvPr id="162" name="TextBox 161"/>
          <p:cNvSpPr txBox="1"/>
          <p:nvPr/>
        </p:nvSpPr>
        <p:spPr>
          <a:xfrm rot="5400000">
            <a:off x="8086855" y="5050374"/>
            <a:ext cx="1045544" cy="307777"/>
          </a:xfrm>
          <a:prstGeom prst="rect">
            <a:avLst/>
          </a:prstGeom>
        </p:spPr>
        <p:txBody>
          <a:bodyPr wrap="square" rtlCol="0">
            <a:spAutoFit/>
          </a:bodyPr>
          <a:lstStyle/>
          <a:p>
            <a:r>
              <a:rPr lang="en-CA" sz="1400" b="1" i="1" dirty="0" smtClean="0"/>
              <a:t>Overtime</a:t>
            </a:r>
          </a:p>
        </p:txBody>
      </p:sp>
      <p:sp>
        <p:nvSpPr>
          <p:cNvPr id="14" name="TextBox 13"/>
          <p:cNvSpPr txBox="1"/>
          <p:nvPr/>
        </p:nvSpPr>
        <p:spPr>
          <a:xfrm>
            <a:off x="7327193" y="6203610"/>
            <a:ext cx="1599008" cy="276999"/>
          </a:xfrm>
          <a:prstGeom prst="rect">
            <a:avLst/>
          </a:prstGeom>
        </p:spPr>
        <p:txBody>
          <a:bodyPr wrap="square" rtlCol="0">
            <a:spAutoFit/>
          </a:bodyPr>
          <a:lstStyle/>
          <a:p>
            <a:r>
              <a:rPr lang="en-CA" sz="1200" dirty="0" smtClean="0"/>
              <a:t>Source: Barracuda</a:t>
            </a:r>
          </a:p>
        </p:txBody>
      </p:sp>
      <p:sp>
        <p:nvSpPr>
          <p:cNvPr id="163" name="TextBox 162"/>
          <p:cNvSpPr txBox="1"/>
          <p:nvPr/>
        </p:nvSpPr>
        <p:spPr>
          <a:xfrm>
            <a:off x="3065880" y="6010409"/>
            <a:ext cx="1805216" cy="461665"/>
          </a:xfrm>
          <a:prstGeom prst="rect">
            <a:avLst/>
          </a:prstGeom>
        </p:spPr>
        <p:txBody>
          <a:bodyPr wrap="square" rtlCol="0">
            <a:spAutoFit/>
          </a:bodyPr>
          <a:lstStyle/>
          <a:p>
            <a:r>
              <a:rPr lang="en-CA" sz="1200" dirty="0" smtClean="0"/>
              <a:t>Source: Computer Business Review</a:t>
            </a:r>
          </a:p>
        </p:txBody>
      </p:sp>
      <p:grpSp>
        <p:nvGrpSpPr>
          <p:cNvPr id="72" name="Group 71"/>
          <p:cNvGrpSpPr/>
          <p:nvPr/>
        </p:nvGrpSpPr>
        <p:grpSpPr>
          <a:xfrm>
            <a:off x="0" y="6422955"/>
            <a:ext cx="9144000" cy="437555"/>
            <a:chOff x="0" y="6422955"/>
            <a:chExt cx="9144000" cy="437555"/>
          </a:xfrm>
        </p:grpSpPr>
        <p:pic>
          <p:nvPicPr>
            <p:cNvPr id="73" name="Picture 3">
              <a:hlinkClick r:id="rId8"/>
            </p:cNvPr>
            <p:cNvPicPr>
              <a:picLocks noChangeAspect="1" noChangeArrowheads="1"/>
            </p:cNvPicPr>
            <p:nvPr/>
          </p:nvPicPr>
          <p:blipFill>
            <a:blip r:embed="rId9" cstate="print"/>
            <a:srcRect/>
            <a:stretch>
              <a:fillRect/>
            </a:stretch>
          </p:blipFill>
          <p:spPr bwMode="auto">
            <a:xfrm>
              <a:off x="0" y="6422955"/>
              <a:ext cx="9144000" cy="437555"/>
            </a:xfrm>
            <a:prstGeom prst="rect">
              <a:avLst/>
            </a:prstGeom>
            <a:noFill/>
            <a:ln w="9525">
              <a:noFill/>
              <a:miter lim="800000"/>
              <a:headEnd/>
              <a:tailEnd/>
            </a:ln>
          </p:spPr>
        </p:pic>
        <p:pic>
          <p:nvPicPr>
            <p:cNvPr id="109" name="Picture 108" descr="itrg-logo.png"/>
            <p:cNvPicPr>
              <a:picLocks noChangeAspect="1"/>
            </p:cNvPicPr>
            <p:nvPr/>
          </p:nvPicPr>
          <p:blipFill>
            <a:blip r:embed="rId1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978285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Don’t let the thought of risk deter you from discovering the benefits of a cloud migration like Office 365</a:t>
            </a:r>
            <a:endParaRPr lang="en-CA" dirty="0"/>
          </a:p>
        </p:txBody>
      </p:sp>
      <p:sp>
        <p:nvSpPr>
          <p:cNvPr id="9" name="Right Brace 8"/>
          <p:cNvSpPr/>
          <p:nvPr/>
        </p:nvSpPr>
        <p:spPr>
          <a:xfrm>
            <a:off x="7897571" y="4796968"/>
            <a:ext cx="222087" cy="731315"/>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CA" dirty="0"/>
          </a:p>
        </p:txBody>
      </p:sp>
      <p:sp>
        <p:nvSpPr>
          <p:cNvPr id="10" name="Right Brace 9"/>
          <p:cNvSpPr/>
          <p:nvPr/>
        </p:nvSpPr>
        <p:spPr>
          <a:xfrm>
            <a:off x="7894025" y="3781425"/>
            <a:ext cx="208643" cy="992124"/>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CA" dirty="0"/>
          </a:p>
        </p:txBody>
      </p:sp>
      <p:sp>
        <p:nvSpPr>
          <p:cNvPr id="11" name="TextBox 10"/>
          <p:cNvSpPr txBox="1"/>
          <p:nvPr/>
        </p:nvSpPr>
        <p:spPr>
          <a:xfrm>
            <a:off x="8092223" y="4954876"/>
            <a:ext cx="959592" cy="415498"/>
          </a:xfrm>
          <a:prstGeom prst="rect">
            <a:avLst/>
          </a:prstGeom>
          <a:noFill/>
        </p:spPr>
        <p:txBody>
          <a:bodyPr wrap="square" rtlCol="0">
            <a:spAutoFit/>
          </a:bodyPr>
          <a:lstStyle/>
          <a:p>
            <a:r>
              <a:rPr lang="en-CA" sz="1050" dirty="0" smtClean="0"/>
              <a:t>Negative Perception</a:t>
            </a:r>
            <a:endParaRPr lang="en-CA" sz="1050" dirty="0"/>
          </a:p>
        </p:txBody>
      </p:sp>
      <p:sp>
        <p:nvSpPr>
          <p:cNvPr id="12" name="TextBox 11"/>
          <p:cNvSpPr txBox="1"/>
          <p:nvPr/>
        </p:nvSpPr>
        <p:spPr>
          <a:xfrm>
            <a:off x="8116110" y="4069738"/>
            <a:ext cx="959592" cy="415498"/>
          </a:xfrm>
          <a:prstGeom prst="rect">
            <a:avLst/>
          </a:prstGeom>
          <a:noFill/>
        </p:spPr>
        <p:txBody>
          <a:bodyPr wrap="square" rtlCol="0">
            <a:spAutoFit/>
          </a:bodyPr>
          <a:lstStyle/>
          <a:p>
            <a:r>
              <a:rPr lang="en-CA" sz="1050" dirty="0" smtClean="0"/>
              <a:t>Positive Perception</a:t>
            </a:r>
            <a:endParaRPr lang="en-CA" sz="1050" dirty="0"/>
          </a:p>
        </p:txBody>
      </p:sp>
      <p:sp>
        <p:nvSpPr>
          <p:cNvPr id="13" name="TextBox 12"/>
          <p:cNvSpPr txBox="1"/>
          <p:nvPr/>
        </p:nvSpPr>
        <p:spPr>
          <a:xfrm>
            <a:off x="278665" y="3474496"/>
            <a:ext cx="2128440" cy="2062103"/>
          </a:xfrm>
          <a:prstGeom prst="rect">
            <a:avLst/>
          </a:prstGeom>
          <a:noFill/>
        </p:spPr>
        <p:txBody>
          <a:bodyPr wrap="square" rtlCol="0">
            <a:spAutoFit/>
          </a:bodyPr>
          <a:lstStyle/>
          <a:p>
            <a:r>
              <a:rPr lang="en-US" sz="1600" dirty="0" smtClean="0"/>
              <a:t>More than half of survey respondents saw an improvement in data availability, data security, and disaster recovery capabilities in the cloud.</a:t>
            </a:r>
            <a:endParaRPr lang="en-CA" sz="1600" dirty="0"/>
          </a:p>
        </p:txBody>
      </p:sp>
      <p:sp>
        <p:nvSpPr>
          <p:cNvPr id="14" name="Rectangle 13"/>
          <p:cNvSpPr/>
          <p:nvPr/>
        </p:nvSpPr>
        <p:spPr>
          <a:xfrm>
            <a:off x="257174" y="2002414"/>
            <a:ext cx="8620125" cy="830997"/>
          </a:xfrm>
          <a:prstGeom prst="rect">
            <a:avLst/>
          </a:prstGeom>
        </p:spPr>
        <p:txBody>
          <a:bodyPr wrap="square">
            <a:spAutoFit/>
          </a:bodyPr>
          <a:lstStyle/>
          <a:p>
            <a:r>
              <a:rPr lang="en-US" sz="1600" dirty="0" smtClean="0"/>
              <a:t>While </a:t>
            </a:r>
            <a:r>
              <a:rPr lang="en-US" sz="1600" dirty="0"/>
              <a:t>many organizations are initially concerned about potential risk in the cloud, as they move through implementation and learn more about cloud options, they become more comfortable with how cloud services mitigate issues.</a:t>
            </a:r>
            <a:endParaRPr lang="en-CA" sz="1600" dirty="0"/>
          </a:p>
        </p:txBody>
      </p:sp>
      <p:sp>
        <p:nvSpPr>
          <p:cNvPr id="3" name="Rectangle 2"/>
          <p:cNvSpPr/>
          <p:nvPr/>
        </p:nvSpPr>
        <p:spPr>
          <a:xfrm>
            <a:off x="257174" y="1255759"/>
            <a:ext cx="8620125" cy="646331"/>
          </a:xfrm>
          <a:prstGeom prst="rect">
            <a:avLst/>
          </a:prstGeom>
        </p:spPr>
        <p:txBody>
          <a:bodyPr wrap="square">
            <a:spAutoFit/>
          </a:bodyPr>
          <a:lstStyle/>
          <a:p>
            <a:r>
              <a:rPr lang="en-US" b="1" dirty="0"/>
              <a:t>A lot of the fear around the cloud relates to a fear of loss of control</a:t>
            </a:r>
            <a:r>
              <a:rPr lang="en-US" b="1" dirty="0" smtClean="0"/>
              <a:t>. </a:t>
            </a:r>
            <a:r>
              <a:rPr lang="en-US" b="1" dirty="0"/>
              <a:t>While the risks may be </a:t>
            </a:r>
            <a:r>
              <a:rPr lang="en-US" b="1" dirty="0" smtClean="0"/>
              <a:t>real, </a:t>
            </a:r>
            <a:r>
              <a:rPr lang="en-US" b="1" dirty="0"/>
              <a:t>there is also fear of the unknown.</a:t>
            </a:r>
            <a:r>
              <a:rPr lang="en-US" b="1" dirty="0" smtClean="0"/>
              <a:t> </a:t>
            </a:r>
            <a:endParaRPr lang="en-CA" b="1" dirty="0"/>
          </a:p>
        </p:txBody>
      </p:sp>
      <p:grpSp>
        <p:nvGrpSpPr>
          <p:cNvPr id="28" name="Group 27"/>
          <p:cNvGrpSpPr/>
          <p:nvPr/>
        </p:nvGrpSpPr>
        <p:grpSpPr>
          <a:xfrm>
            <a:off x="2407106" y="3144311"/>
            <a:ext cx="5556467" cy="3150359"/>
            <a:chOff x="-6682537" y="2307004"/>
            <a:chExt cx="6027412" cy="3120706"/>
          </a:xfrm>
        </p:grpSpPr>
        <p:sp>
          <p:nvSpPr>
            <p:cNvPr id="8" name="Rectangle 7"/>
            <p:cNvSpPr/>
            <p:nvPr/>
          </p:nvSpPr>
          <p:spPr>
            <a:xfrm>
              <a:off x="-6177527" y="3944105"/>
              <a:ext cx="5432377" cy="732669"/>
            </a:xfrm>
            <a:prstGeom prst="rect">
              <a:avLst/>
            </a:prstGeom>
            <a:solidFill>
              <a:schemeClr val="bg1">
                <a:lumMod val="50000"/>
                <a:alpha val="46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400" dirty="0">
                <a:solidFill>
                  <a:srgbClr val="333333"/>
                </a:solidFill>
              </a:endParaRPr>
            </a:p>
          </p:txBody>
        </p:sp>
        <p:grpSp>
          <p:nvGrpSpPr>
            <p:cNvPr id="26" name="Group 25"/>
            <p:cNvGrpSpPr/>
            <p:nvPr/>
          </p:nvGrpSpPr>
          <p:grpSpPr>
            <a:xfrm>
              <a:off x="-6682537" y="2307004"/>
              <a:ext cx="6027412" cy="3025344"/>
              <a:chOff x="-3960487" y="5266354"/>
              <a:chExt cx="6027412" cy="3025344"/>
            </a:xfrm>
          </p:grpSpPr>
          <p:pic>
            <p:nvPicPr>
              <p:cNvPr id="22" name="Picture 21"/>
              <p:cNvPicPr>
                <a:picLocks noChangeAspect="1"/>
              </p:cNvPicPr>
              <p:nvPr/>
            </p:nvPicPr>
            <p:blipFill rotWithShape="1">
              <a:blip r:embed="rId2"/>
              <a:srcRect r="2707" b="46325"/>
              <a:stretch/>
            </p:blipFill>
            <p:spPr>
              <a:xfrm>
                <a:off x="-3960486" y="5266354"/>
                <a:ext cx="5937388" cy="2182646"/>
              </a:xfrm>
              <a:prstGeom prst="rect">
                <a:avLst/>
              </a:prstGeom>
            </p:spPr>
          </p:pic>
          <p:pic>
            <p:nvPicPr>
              <p:cNvPr id="25" name="Picture 24"/>
              <p:cNvPicPr>
                <a:picLocks noChangeAspect="1"/>
              </p:cNvPicPr>
              <p:nvPr/>
            </p:nvPicPr>
            <p:blipFill rotWithShape="1">
              <a:blip r:embed="rId2"/>
              <a:srcRect t="79276" r="1233"/>
              <a:stretch/>
            </p:blipFill>
            <p:spPr>
              <a:xfrm>
                <a:off x="-3960487" y="7449001"/>
                <a:ext cx="6027412" cy="842697"/>
              </a:xfrm>
              <a:prstGeom prst="rect">
                <a:avLst/>
              </a:prstGeom>
            </p:spPr>
          </p:pic>
        </p:grpSp>
        <p:sp>
          <p:nvSpPr>
            <p:cNvPr id="27" name="TextBox 26"/>
            <p:cNvSpPr txBox="1"/>
            <p:nvPr/>
          </p:nvSpPr>
          <p:spPr bwMode="auto">
            <a:xfrm>
              <a:off x="-5021803" y="5181489"/>
              <a:ext cx="3064078" cy="246221"/>
            </a:xfrm>
            <a:prstGeom prst="rect">
              <a:avLst/>
            </a:prstGeom>
            <a:noFill/>
          </p:spPr>
          <p:txBody>
            <a:bodyPr wrap="square">
              <a:spAutoFit/>
            </a:bodyPr>
            <a:lstStyle/>
            <a:p>
              <a:pPr>
                <a:defRPr/>
              </a:pPr>
              <a:r>
                <a:rPr lang="en-US" sz="1000" dirty="0" smtClean="0">
                  <a:latin typeface="+mn-lt"/>
                  <a:cs typeface="Arial" charset="0"/>
                </a:rPr>
                <a:t>Source: Info-Tech Research Group; </a:t>
              </a:r>
              <a:r>
                <a:rPr lang="en-US" sz="1000" i="1" dirty="0" smtClean="0">
                  <a:latin typeface="+mn-lt"/>
                  <a:cs typeface="Arial" charset="0"/>
                </a:rPr>
                <a:t>N=120</a:t>
              </a:r>
              <a:endParaRPr lang="en-US" sz="1000" i="1" dirty="0">
                <a:latin typeface="+mn-lt"/>
                <a:cs typeface="Arial" charset="0"/>
              </a:endParaRPr>
            </a:p>
          </p:txBody>
        </p:sp>
      </p:grpSp>
      <p:grpSp>
        <p:nvGrpSpPr>
          <p:cNvPr id="16" name="Group 15"/>
          <p:cNvGrpSpPr/>
          <p:nvPr/>
        </p:nvGrpSpPr>
        <p:grpSpPr>
          <a:xfrm>
            <a:off x="0" y="6422955"/>
            <a:ext cx="9144000" cy="437555"/>
            <a:chOff x="0" y="6422955"/>
            <a:chExt cx="9144000" cy="437555"/>
          </a:xfrm>
        </p:grpSpPr>
        <p:pic>
          <p:nvPicPr>
            <p:cNvPr id="17"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8" name="Picture 17"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3502547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tJ1hNG.O1k6yeAWKHpl03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7feuPEtr6kq6kDjKKhpro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MjZhmLpBsEOQOp3SM2ESk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iVZQS1b7vUuhhIpvs4k0N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Tq23qBhtAU.3ng3qSceZp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nEzV.xX8SE62KxnT1D9qSg"/>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1704</Words>
  <Application>Microsoft Office PowerPoint</Application>
  <PresentationFormat>On-screen Show (4:3)</PresentationFormat>
  <Paragraphs>148</Paragraphs>
  <Slides>12</Slides>
  <Notes>9</Notes>
  <HiddenSlides>0</HiddenSlides>
  <MMClips>0</MMClips>
  <ScaleCrop>false</ScaleCrop>
  <HeadingPairs>
    <vt:vector size="10"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ariant>
        <vt:lpstr>Custom Shows</vt:lpstr>
      </vt:variant>
      <vt:variant>
        <vt:i4>1</vt:i4>
      </vt:variant>
    </vt:vector>
  </HeadingPairs>
  <TitlesOfParts>
    <vt:vector size="20" baseType="lpstr">
      <vt:lpstr>Arial</vt:lpstr>
      <vt:lpstr>Calibri</vt:lpstr>
      <vt:lpstr>Georgia</vt:lpstr>
      <vt:lpstr>Times New Roman</vt:lpstr>
      <vt:lpstr>Wingdings</vt:lpstr>
      <vt:lpstr>Theme1</vt:lpstr>
      <vt:lpstr>think-cell Slide</vt:lpstr>
      <vt:lpstr>PowerPoint Presentation</vt:lpstr>
      <vt:lpstr>PowerPoint Presentation</vt:lpstr>
      <vt:lpstr>Our understanding of the problem</vt:lpstr>
      <vt:lpstr>Executive Summary</vt:lpstr>
      <vt:lpstr>Office 365 is not just another Office upgrade; it’s the last great migration</vt:lpstr>
      <vt:lpstr>Moving to Office 365 brings clear value, and most businesses want to move with good reason</vt:lpstr>
      <vt:lpstr>Migration is really one small step to cloud and one big leap to Office 365</vt:lpstr>
      <vt:lpstr>If you jump into migration without a plan, you will get burned</vt:lpstr>
      <vt:lpstr>Don’t let the thought of risk deter you from discovering the benefits of a cloud migration like Office 365</vt:lpstr>
      <vt:lpstr>Info-Tech has identified five key risk areas that IT must address to develop foresight for project success</vt:lpstr>
      <vt:lpstr>There are four reasons to move to Office 365 now</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2016-05-31T13:34:41Z</dcterms:created>
  <dcterms:modified xsi:type="dcterms:W3CDTF">2016-05-31T19:52:26Z</dcterms:modified>
  <cp:contentStatus/>
</cp:coreProperties>
</file>