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95" r:id="rId1"/>
  </p:sldMasterIdLst>
  <p:notesMasterIdLst>
    <p:notesMasterId r:id="rId19"/>
  </p:notesMasterIdLst>
  <p:handoutMasterIdLst>
    <p:handoutMasterId r:id="rId20"/>
  </p:handoutMasterIdLst>
  <p:sldIdLst>
    <p:sldId id="278" r:id="rId2"/>
    <p:sldId id="484" r:id="rId3"/>
    <p:sldId id="403" r:id="rId4"/>
    <p:sldId id="399" r:id="rId5"/>
    <p:sldId id="583" r:id="rId6"/>
    <p:sldId id="576" r:id="rId7"/>
    <p:sldId id="587" r:id="rId8"/>
    <p:sldId id="759" r:id="rId9"/>
    <p:sldId id="585" r:id="rId10"/>
    <p:sldId id="584" r:id="rId11"/>
    <p:sldId id="617" r:id="rId12"/>
    <p:sldId id="485" r:id="rId13"/>
    <p:sldId id="821" r:id="rId14"/>
    <p:sldId id="426" r:id="rId15"/>
    <p:sldId id="410" r:id="rId16"/>
    <p:sldId id="411" r:id="rId17"/>
    <p:sldId id="413" r:id="rId18"/>
  </p:sldIdLst>
  <p:sldSz cx="9144000" cy="6858000" type="screen4x3"/>
  <p:notesSz cx="6858000" cy="9144000"/>
  <p:custShowLst>
    <p:custShow name="Custom Show 1" id="0">
      <p:sldLst>
        <p:sld r:id="rId2"/>
      </p:sldLst>
    </p:custShow>
  </p:custShow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4BB"/>
    <a:srgbClr val="29475F"/>
    <a:srgbClr val="F2F2F2"/>
    <a:srgbClr val="858585"/>
    <a:srgbClr val="BFBFBF"/>
    <a:srgbClr val="00003F"/>
    <a:srgbClr val="B0C534"/>
    <a:srgbClr val="96B8D2"/>
    <a:srgbClr val="A24130"/>
    <a:srgbClr val="D3C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934" autoAdjust="0"/>
  </p:normalViewPr>
  <p:slideViewPr>
    <p:cSldViewPr snapToGrid="0">
      <p:cViewPr varScale="1">
        <p:scale>
          <a:sx n="104" d="100"/>
          <a:sy n="104" d="100"/>
        </p:scale>
        <p:origin x="1644" y="96"/>
      </p:cViewPr>
      <p:guideLst/>
    </p:cSldViewPr>
  </p:slideViewPr>
  <p:outlineViewPr>
    <p:cViewPr>
      <p:scale>
        <a:sx n="33" d="100"/>
        <a:sy n="33" d="100"/>
      </p:scale>
      <p:origin x="0" y="-485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5" Type="http://schemas.openxmlformats.org/officeDocument/2006/relationships/slide" Target="slides/slide5.xml"/><Relationship Id="rId15" Type="http://schemas.openxmlformats.org/officeDocument/2006/relationships/slide" Target="slides/slide17.xml"/><Relationship Id="rId10" Type="http://schemas.openxmlformats.org/officeDocument/2006/relationships/slide" Target="slides/slide11.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5/18/2016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5/18/2016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414708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53242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04956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83787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300238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93037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110989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254540"/>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72226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03652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67358"/>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307518"/>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4733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21" r:id="rId6"/>
    <p:sldLayoutId id="2147483710" r:id="rId7"/>
    <p:sldLayoutId id="2147483711" r:id="rId8"/>
    <p:sldLayoutId id="2147483726" r:id="rId9"/>
    <p:sldLayoutId id="2147483764" r:id="rId10"/>
    <p:sldLayoutId id="2147483762" r:id="rId11"/>
    <p:sldLayoutId id="2147483761" r:id="rId12"/>
    <p:sldLayoutId id="214748376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1.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northbridge.com/industrys-largest-cloud-survey-reveals-opportunity-do-more-clou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454900" cy="1044374"/>
          </a:xfrm>
        </p:spPr>
        <p:txBody>
          <a:bodyPr/>
          <a:lstStyle/>
          <a:p>
            <a:r>
              <a:rPr lang="en-US" dirty="0" smtClean="0"/>
              <a:t>Craft a Cloud Strategy for the Enterprise Database</a:t>
            </a:r>
            <a:endParaRPr lang="en-US" dirty="0"/>
          </a:p>
        </p:txBody>
      </p:sp>
      <p:sp>
        <p:nvSpPr>
          <p:cNvPr id="5" name="Tagline"/>
          <p:cNvSpPr>
            <a:spLocks noGrp="1"/>
          </p:cNvSpPr>
          <p:nvPr>
            <p:ph type="body" sz="quarter" idx="16"/>
          </p:nvPr>
        </p:nvSpPr>
        <p:spPr>
          <a:xfrm>
            <a:off x="774700" y="4105072"/>
            <a:ext cx="7467600" cy="508000"/>
          </a:xfrm>
        </p:spPr>
        <p:txBody>
          <a:bodyPr/>
          <a:lstStyle/>
          <a:p>
            <a:r>
              <a:rPr lang="en-US" dirty="0" smtClean="0"/>
              <a:t>There’s no cloud. There’s just the database.</a:t>
            </a:r>
            <a:endParaRPr lang="en-US"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55588"/>
            <a:ext cx="5970571" cy="877887"/>
          </a:xfrm>
        </p:spPr>
        <p:txBody>
          <a:bodyPr/>
          <a:lstStyle/>
          <a:p>
            <a:r>
              <a:rPr lang="en-US" dirty="0" smtClean="0"/>
              <a:t>Look beyond the migration</a:t>
            </a:r>
            <a:endParaRPr lang="en-US" dirty="0"/>
          </a:p>
        </p:txBody>
      </p:sp>
      <p:sp>
        <p:nvSpPr>
          <p:cNvPr id="17" name="Rectangle 16"/>
          <p:cNvSpPr/>
          <p:nvPr/>
        </p:nvSpPr>
        <p:spPr>
          <a:xfrm>
            <a:off x="257175" y="1310697"/>
            <a:ext cx="8638335" cy="369332"/>
          </a:xfrm>
          <a:prstGeom prst="rect">
            <a:avLst/>
          </a:prstGeom>
        </p:spPr>
        <p:txBody>
          <a:bodyPr wrap="square">
            <a:spAutoFit/>
          </a:bodyPr>
          <a:lstStyle/>
          <a:p>
            <a:r>
              <a:rPr lang="en-CA" dirty="0" smtClean="0"/>
              <a:t>Moving to the cloud will significantly change how you provide value to the business.</a:t>
            </a:r>
          </a:p>
        </p:txBody>
      </p:sp>
      <p:grpSp>
        <p:nvGrpSpPr>
          <p:cNvPr id="23" name="Group 22"/>
          <p:cNvGrpSpPr/>
          <p:nvPr/>
        </p:nvGrpSpPr>
        <p:grpSpPr>
          <a:xfrm>
            <a:off x="6458645" y="345801"/>
            <a:ext cx="2436865" cy="697460"/>
            <a:chOff x="254951" y="1632535"/>
            <a:chExt cx="2436865" cy="697460"/>
          </a:xfrm>
        </p:grpSpPr>
        <p:sp>
          <p:nvSpPr>
            <p:cNvPr id="27" name="Pentagon 112">
              <a:hlinkClick r:id="" action="ppaction://noaction"/>
            </p:cNvPr>
            <p:cNvSpPr/>
            <p:nvPr>
              <p:custDataLst>
                <p:tags r:id="rId1"/>
              </p:custDataLst>
            </p:nvPr>
          </p:nvSpPr>
          <p:spPr bwMode="auto">
            <a:xfrm>
              <a:off x="1993416" y="1632535"/>
              <a:ext cx="698400" cy="697460"/>
            </a:xfrm>
            <a:prstGeom prst="flowChartConnector">
              <a:avLst/>
            </a:prstGeom>
            <a:solidFill>
              <a:srgbClr val="F2F2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3200" dirty="0">
                  <a:solidFill>
                    <a:srgbClr val="29475F"/>
                  </a:solidFill>
                </a:rPr>
                <a:t>3</a:t>
              </a:r>
              <a:endParaRPr lang="en-US" sz="2800" dirty="0">
                <a:solidFill>
                  <a:srgbClr val="29475F"/>
                </a:solidFill>
              </a:endParaRPr>
            </a:p>
          </p:txBody>
        </p:sp>
        <p:sp>
          <p:nvSpPr>
            <p:cNvPr id="28" name="TextBox 27"/>
            <p:cNvSpPr txBox="1"/>
            <p:nvPr/>
          </p:nvSpPr>
          <p:spPr>
            <a:xfrm>
              <a:off x="254951" y="1645564"/>
              <a:ext cx="2205966" cy="646331"/>
            </a:xfrm>
            <a:prstGeom prst="rect">
              <a:avLst/>
            </a:prstGeom>
          </p:spPr>
          <p:txBody>
            <a:bodyPr wrap="square" rtlCol="0">
              <a:spAutoFit/>
            </a:bodyPr>
            <a:lstStyle/>
            <a:p>
              <a:r>
                <a:rPr lang="en-CA" sz="3600" b="1" dirty="0" smtClean="0">
                  <a:solidFill>
                    <a:schemeClr val="bg1"/>
                  </a:solidFill>
                </a:rPr>
                <a:t>PHASE</a:t>
              </a:r>
              <a:endParaRPr lang="en-CA" sz="2400" b="1" dirty="0" smtClean="0">
                <a:solidFill>
                  <a:schemeClr val="bg1"/>
                </a:solidFill>
              </a:endParaRPr>
            </a:p>
          </p:txBody>
        </p:sp>
      </p:grpSp>
      <p:sp>
        <p:nvSpPr>
          <p:cNvPr id="29" name="Rectangle 28"/>
          <p:cNvSpPr/>
          <p:nvPr/>
        </p:nvSpPr>
        <p:spPr>
          <a:xfrm>
            <a:off x="257174" y="1743749"/>
            <a:ext cx="8638335" cy="307777"/>
          </a:xfrm>
          <a:prstGeom prst="rect">
            <a:avLst/>
          </a:prstGeom>
        </p:spPr>
        <p:txBody>
          <a:bodyPr wrap="square">
            <a:spAutoFit/>
          </a:bodyPr>
          <a:lstStyle/>
          <a:p>
            <a:r>
              <a:rPr lang="en-CA" sz="1400" dirty="0" smtClean="0"/>
              <a:t>Evaluate IT’s longer term role and create processes to make cloud database provisioning repeatable.</a:t>
            </a:r>
          </a:p>
        </p:txBody>
      </p:sp>
      <p:pic>
        <p:nvPicPr>
          <p:cNvPr id="7" name="Picture 6"/>
          <p:cNvPicPr>
            <a:picLocks noChangeAspect="1"/>
          </p:cNvPicPr>
          <p:nvPr/>
        </p:nvPicPr>
        <p:blipFill>
          <a:blip r:embed="rId4"/>
          <a:stretch>
            <a:fillRect/>
          </a:stretch>
        </p:blipFill>
        <p:spPr>
          <a:xfrm>
            <a:off x="647701" y="2191447"/>
            <a:ext cx="1962150" cy="1966936"/>
          </a:xfrm>
          <a:prstGeom prst="rect">
            <a:avLst/>
          </a:prstGeom>
        </p:spPr>
      </p:pic>
      <p:pic>
        <p:nvPicPr>
          <p:cNvPr id="30" name="Picture 29"/>
          <p:cNvPicPr>
            <a:picLocks noChangeAspect="1"/>
          </p:cNvPicPr>
          <p:nvPr/>
        </p:nvPicPr>
        <p:blipFill>
          <a:blip r:embed="rId5"/>
          <a:stretch>
            <a:fillRect/>
          </a:stretch>
        </p:blipFill>
        <p:spPr>
          <a:xfrm>
            <a:off x="4174052" y="2300449"/>
            <a:ext cx="874198" cy="1783565"/>
          </a:xfrm>
          <a:prstGeom prst="rect">
            <a:avLst/>
          </a:prstGeom>
          <a:ln w="6350">
            <a:solidFill>
              <a:schemeClr val="tx1"/>
            </a:solidFill>
          </a:ln>
        </p:spPr>
      </p:pic>
      <p:grpSp>
        <p:nvGrpSpPr>
          <p:cNvPr id="31" name="Group 30"/>
          <p:cNvGrpSpPr>
            <a:grpSpLocks noChangeAspect="1"/>
          </p:cNvGrpSpPr>
          <p:nvPr/>
        </p:nvGrpSpPr>
        <p:grpSpPr>
          <a:xfrm>
            <a:off x="6786023" y="2351965"/>
            <a:ext cx="999973" cy="1385688"/>
            <a:chOff x="3784952" y="1325820"/>
            <a:chExt cx="1601849" cy="2219722"/>
          </a:xfrm>
          <a:effectLst>
            <a:outerShdw blurRad="50800" dist="38100" dir="2700000" algn="tl" rotWithShape="0">
              <a:prstClr val="black">
                <a:alpha val="40000"/>
              </a:prstClr>
            </a:outerShdw>
          </a:effectLst>
        </p:grpSpPr>
        <p:sp>
          <p:nvSpPr>
            <p:cNvPr id="32" name="Snip Single Corner Rectangle 31"/>
            <p:cNvSpPr/>
            <p:nvPr/>
          </p:nvSpPr>
          <p:spPr>
            <a:xfrm>
              <a:off x="3784952" y="1325973"/>
              <a:ext cx="1601849" cy="2219569"/>
            </a:xfrm>
            <a:prstGeom prst="snip1Rect">
              <a:avLst/>
            </a:prstGeom>
            <a:blipFill>
              <a:blip r:embed="rId6"/>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ight Triangle 32"/>
            <p:cNvSpPr/>
            <p:nvPr/>
          </p:nvSpPr>
          <p:spPr>
            <a:xfrm>
              <a:off x="5122457" y="1325820"/>
              <a:ext cx="264344" cy="266111"/>
            </a:xfrm>
            <a:prstGeom prst="rtTriangle">
              <a:avLst/>
            </a:prstGeom>
            <a:solidFill>
              <a:srgbClr val="7F919F"/>
            </a:solidFill>
            <a:ln w="12700">
              <a:noFill/>
            </a:ln>
            <a:effectLst>
              <a:outerShdw blurRad="12700" dist="127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grpSp>
      <p:pic>
        <p:nvPicPr>
          <p:cNvPr id="34" name="Picture 33"/>
          <p:cNvPicPr>
            <a:picLocks noChangeAspect="1"/>
          </p:cNvPicPr>
          <p:nvPr/>
        </p:nvPicPr>
        <p:blipFill>
          <a:blip r:embed="rId7"/>
          <a:stretch>
            <a:fillRect/>
          </a:stretch>
        </p:blipFill>
        <p:spPr>
          <a:xfrm>
            <a:off x="7184240" y="2976513"/>
            <a:ext cx="1405780" cy="1050351"/>
          </a:xfrm>
          <a:prstGeom prst="rect">
            <a:avLst/>
          </a:prstGeom>
          <a:ln>
            <a:noFill/>
          </a:ln>
          <a:effectLst>
            <a:outerShdw blurRad="50800" dist="38100" dir="2700000" algn="tl" rotWithShape="0">
              <a:prstClr val="black">
                <a:alpha val="40000"/>
              </a:prstClr>
            </a:outerShdw>
          </a:effectLst>
        </p:spPr>
      </p:pic>
      <p:sp>
        <p:nvSpPr>
          <p:cNvPr id="35" name="TextBox 34"/>
          <p:cNvSpPr txBox="1"/>
          <p:nvPr/>
        </p:nvSpPr>
        <p:spPr>
          <a:xfrm>
            <a:off x="6285509" y="4196078"/>
            <a:ext cx="2610000" cy="2108269"/>
          </a:xfrm>
          <a:prstGeom prst="rect">
            <a:avLst/>
          </a:prstGeom>
        </p:spPr>
        <p:txBody>
          <a:bodyPr wrap="square" rtlCol="0">
            <a:spAutoFit/>
          </a:bodyPr>
          <a:lstStyle/>
          <a:p>
            <a:pPr marL="285750" indent="-285750">
              <a:spcAft>
                <a:spcPts val="600"/>
              </a:spcAft>
              <a:buFont typeface="Arial" panose="020B0604020202020204" pitchFamily="34" charset="0"/>
              <a:buChar char="•"/>
            </a:pPr>
            <a:r>
              <a:rPr lang="en-US" sz="1400" dirty="0" smtClean="0"/>
              <a:t>Summarize your cloud strategy for stakeholders. Let them know why you’re moving to cloud, how you’re managing the risks, and what you need from them.</a:t>
            </a:r>
            <a:endParaRPr lang="en-US" sz="1400" dirty="0"/>
          </a:p>
          <a:p>
            <a:pPr marL="285750" indent="-285750">
              <a:spcAft>
                <a:spcPts val="600"/>
              </a:spcAft>
              <a:buFont typeface="Arial" panose="020B0604020202020204" pitchFamily="34" charset="0"/>
              <a:buChar char="•"/>
            </a:pPr>
            <a:r>
              <a:rPr lang="en-US" sz="1400" dirty="0" smtClean="0"/>
              <a:t>Create a project charter and get sign-off.</a:t>
            </a:r>
            <a:endParaRPr lang="en-US" sz="1400" dirty="0"/>
          </a:p>
        </p:txBody>
      </p:sp>
      <p:sp>
        <p:nvSpPr>
          <p:cNvPr id="36" name="TextBox 35"/>
          <p:cNvSpPr txBox="1"/>
          <p:nvPr/>
        </p:nvSpPr>
        <p:spPr>
          <a:xfrm>
            <a:off x="242606" y="4196078"/>
            <a:ext cx="2610000" cy="2108269"/>
          </a:xfrm>
          <a:prstGeom prst="rect">
            <a:avLst/>
          </a:prstGeom>
        </p:spPr>
        <p:txBody>
          <a:bodyPr wrap="square" rtlCol="0">
            <a:spAutoFit/>
          </a:bodyPr>
          <a:lstStyle/>
          <a:p>
            <a:pPr marL="285750" indent="-285750">
              <a:spcAft>
                <a:spcPts val="600"/>
              </a:spcAft>
              <a:buFont typeface="Arial" panose="020B0604020202020204" pitchFamily="34" charset="0"/>
              <a:buChar char="•"/>
            </a:pPr>
            <a:r>
              <a:rPr lang="en-US" sz="1400" dirty="0" smtClean="0"/>
              <a:t>You need to assign experienced staff to requirements gathering and vendor management – which will become a more important role.</a:t>
            </a:r>
            <a:endParaRPr lang="en-US" sz="1400" dirty="0"/>
          </a:p>
          <a:p>
            <a:pPr marL="285750" indent="-285750">
              <a:spcAft>
                <a:spcPts val="600"/>
              </a:spcAft>
              <a:buFont typeface="Arial" panose="020B0604020202020204" pitchFamily="34" charset="0"/>
              <a:buChar char="•"/>
            </a:pPr>
            <a:r>
              <a:rPr lang="en-US" sz="1400" dirty="0"/>
              <a:t>Review major public cloud vendors and vendor </a:t>
            </a:r>
            <a:r>
              <a:rPr lang="en-US" sz="1400" dirty="0" smtClean="0"/>
              <a:t>offerings.</a:t>
            </a:r>
            <a:endParaRPr lang="en-CA" sz="1400" dirty="0" smtClean="0"/>
          </a:p>
        </p:txBody>
      </p:sp>
      <p:sp>
        <p:nvSpPr>
          <p:cNvPr id="37" name="TextBox 36"/>
          <p:cNvSpPr txBox="1"/>
          <p:nvPr/>
        </p:nvSpPr>
        <p:spPr>
          <a:xfrm>
            <a:off x="3264057" y="4196078"/>
            <a:ext cx="2610000" cy="1384995"/>
          </a:xfrm>
          <a:prstGeom prst="rect">
            <a:avLst/>
          </a:prstGeom>
        </p:spPr>
        <p:txBody>
          <a:bodyPr wrap="square" rtlCol="0">
            <a:spAutoFit/>
          </a:bodyPr>
          <a:lstStyle/>
          <a:p>
            <a:pPr marL="285750" indent="-285750">
              <a:spcAft>
                <a:spcPts val="600"/>
              </a:spcAft>
              <a:buFont typeface="Arial" panose="020B0604020202020204" pitchFamily="34" charset="0"/>
              <a:buChar char="•"/>
            </a:pPr>
            <a:r>
              <a:rPr lang="en-US" sz="1400" dirty="0"/>
              <a:t>Develop SOPs for cloud database provisioning and </a:t>
            </a:r>
            <a:r>
              <a:rPr lang="en-US" sz="1400" dirty="0" smtClean="0"/>
              <a:t>management. Streamline the process. Make the documentation usable and the process repeatable.</a:t>
            </a:r>
            <a:endParaRPr lang="en-US" sz="1400" dirty="0"/>
          </a:p>
        </p:txBody>
      </p:sp>
    </p:spTree>
    <p:extLst>
      <p:ext uri="{BB962C8B-B14F-4D97-AF65-F5344CB8AC3E}">
        <p14:creationId xmlns:p14="http://schemas.microsoft.com/office/powerpoint/2010/main" val="130237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ight Arrow 75"/>
          <p:cNvSpPr/>
          <p:nvPr/>
        </p:nvSpPr>
        <p:spPr>
          <a:xfrm>
            <a:off x="0" y="2238717"/>
            <a:ext cx="9144000" cy="454378"/>
          </a:xfrm>
          <a:prstGeom prst="rightArrow">
            <a:avLst>
              <a:gd name="adj1" fmla="val 50000"/>
              <a:gd name="adj2" fmla="val 39519"/>
            </a:avLst>
          </a:prstGeom>
          <a:gradFill flip="none" rotWithShape="1">
            <a:gsLst>
              <a:gs pos="100000">
                <a:schemeClr val="accent1">
                  <a:tint val="66000"/>
                  <a:satMod val="160000"/>
                </a:schemeClr>
              </a:gs>
              <a:gs pos="50000">
                <a:schemeClr val="accent1">
                  <a:tint val="44500"/>
                  <a:satMod val="160000"/>
                </a:schemeClr>
              </a:gs>
              <a:gs pos="0">
                <a:schemeClr val="accent1">
                  <a:tint val="23500"/>
                  <a:satMod val="160000"/>
                </a:schemeClr>
              </a:gs>
            </a:gsLst>
            <a:lin ang="0" scaled="1"/>
            <a:tileRect/>
          </a:gra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Info-Tech delivers: Use our tools and templates to accelerate your project to completion</a:t>
            </a:r>
            <a:endParaRPr lang="en-US"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359" y="1854417"/>
            <a:ext cx="1205400" cy="1222979"/>
          </a:xfrm>
          <a:prstGeom prst="rect">
            <a:avLst/>
          </a:prstGeom>
          <a:ln w="6350">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575125" y="1771352"/>
            <a:ext cx="852007" cy="1563698"/>
          </a:xfrm>
          <a:prstGeom prst="rect">
            <a:avLst/>
          </a:prstGeom>
          <a:ln w="6350">
            <a:no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5"/>
          <a:srcRect b="15285"/>
          <a:stretch/>
        </p:blipFill>
        <p:spPr>
          <a:xfrm>
            <a:off x="3131679" y="2062075"/>
            <a:ext cx="1129938" cy="807662"/>
          </a:xfrm>
          <a:prstGeom prst="rect">
            <a:avLst/>
          </a:prstGeom>
          <a:ln>
            <a:noFill/>
          </a:ln>
          <a:effectLst>
            <a:outerShdw blurRad="50800" dist="38100" dir="2700000" algn="tl" rotWithShape="0">
              <a:prstClr val="black">
                <a:alpha val="40000"/>
              </a:prstClr>
            </a:outerShdw>
          </a:effectLst>
        </p:spPr>
      </p:pic>
      <p:sp>
        <p:nvSpPr>
          <p:cNvPr id="5" name="Rectangle 4"/>
          <p:cNvSpPr/>
          <p:nvPr/>
        </p:nvSpPr>
        <p:spPr>
          <a:xfrm>
            <a:off x="367558" y="4914901"/>
            <a:ext cx="2089891"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Decision Matrix</a:t>
            </a:r>
          </a:p>
          <a:p>
            <a:r>
              <a:rPr lang="en-CA" sz="1400" dirty="0" smtClean="0">
                <a:solidFill>
                  <a:srgbClr val="29475F"/>
                </a:solidFill>
              </a:rPr>
              <a:t>Evaluate which workloads will require the least effort for the highest payoff.</a:t>
            </a:r>
            <a:endParaRPr lang="en-CA" sz="1400" dirty="0">
              <a:solidFill>
                <a:srgbClr val="29475F"/>
              </a:solidFill>
            </a:endParaRPr>
          </a:p>
        </p:txBody>
      </p:sp>
      <p:sp>
        <p:nvSpPr>
          <p:cNvPr id="25" name="Rectangle 24"/>
          <p:cNvSpPr/>
          <p:nvPr/>
        </p:nvSpPr>
        <p:spPr>
          <a:xfrm>
            <a:off x="1674495" y="3520873"/>
            <a:ext cx="1405733"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Risk Register</a:t>
            </a:r>
          </a:p>
          <a:p>
            <a:r>
              <a:rPr lang="en-CA" sz="1400" dirty="0" smtClean="0">
                <a:solidFill>
                  <a:srgbClr val="29475F"/>
                </a:solidFill>
              </a:rPr>
              <a:t>Identify cloud risks and mitigation strategies.</a:t>
            </a:r>
            <a:endParaRPr lang="en-CA" sz="1400" dirty="0">
              <a:solidFill>
                <a:srgbClr val="29475F"/>
              </a:solidFill>
            </a:endParaRPr>
          </a:p>
        </p:txBody>
      </p:sp>
      <p:sp>
        <p:nvSpPr>
          <p:cNvPr id="26" name="Rectangle 25"/>
          <p:cNvSpPr/>
          <p:nvPr/>
        </p:nvSpPr>
        <p:spPr>
          <a:xfrm>
            <a:off x="2657114" y="4914901"/>
            <a:ext cx="2098118"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Mitigation Roadmap</a:t>
            </a:r>
          </a:p>
          <a:p>
            <a:r>
              <a:rPr lang="en-CA" sz="1400" dirty="0" smtClean="0">
                <a:solidFill>
                  <a:srgbClr val="29475F"/>
                </a:solidFill>
              </a:rPr>
              <a:t>Prioritize mitigation strategies. Develop a project workflow and timelines.</a:t>
            </a:r>
            <a:endParaRPr lang="en-CA" sz="1400" dirty="0">
              <a:solidFill>
                <a:srgbClr val="29475F"/>
              </a:solidFill>
            </a:endParaRPr>
          </a:p>
        </p:txBody>
      </p:sp>
      <p:pic>
        <p:nvPicPr>
          <p:cNvPr id="24" name="Picture 23"/>
          <p:cNvPicPr>
            <a:picLocks noChangeAspect="1"/>
          </p:cNvPicPr>
          <p:nvPr/>
        </p:nvPicPr>
        <p:blipFill>
          <a:blip r:embed="rId6"/>
          <a:stretch>
            <a:fillRect/>
          </a:stretch>
        </p:blipFill>
        <p:spPr>
          <a:xfrm>
            <a:off x="1779522" y="2048294"/>
            <a:ext cx="1176630" cy="835224"/>
          </a:xfrm>
          <a:prstGeom prst="rect">
            <a:avLst/>
          </a:prstGeom>
          <a:ln w="6350">
            <a:noFill/>
          </a:ln>
          <a:effectLst>
            <a:outerShdw blurRad="50800" dist="38100" dir="2700000" algn="tl" rotWithShape="0">
              <a:prstClr val="black">
                <a:alpha val="40000"/>
              </a:prstClr>
            </a:outerShdw>
          </a:effectLst>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1709" y="1792690"/>
            <a:ext cx="1036410" cy="1346431"/>
          </a:xfrm>
          <a:prstGeom prst="rect">
            <a:avLst/>
          </a:prstGeom>
          <a:ln>
            <a:noFill/>
          </a:ln>
          <a:effectLst>
            <a:outerShdw blurRad="50800" dist="38100" dir="2700000" algn="tl" rotWithShape="0">
              <a:prstClr val="black">
                <a:alpha val="40000"/>
              </a:prstClr>
            </a:outerShdw>
          </a:effectLst>
        </p:spPr>
      </p:pic>
      <p:sp>
        <p:nvSpPr>
          <p:cNvPr id="47" name="Rectangle 46"/>
          <p:cNvSpPr/>
          <p:nvPr/>
        </p:nvSpPr>
        <p:spPr>
          <a:xfrm>
            <a:off x="4191000" y="3520873"/>
            <a:ext cx="1485875"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TCO Tool</a:t>
            </a:r>
          </a:p>
          <a:p>
            <a:r>
              <a:rPr lang="en-CA" sz="1400" dirty="0" smtClean="0">
                <a:solidFill>
                  <a:srgbClr val="29475F"/>
                </a:solidFill>
              </a:rPr>
              <a:t>Calculate 6-year TCO for a pilot deployment.</a:t>
            </a:r>
            <a:endParaRPr lang="en-CA" sz="1400" dirty="0">
              <a:solidFill>
                <a:srgbClr val="29475F"/>
              </a:solidFill>
            </a:endParaRPr>
          </a:p>
        </p:txBody>
      </p:sp>
      <p:sp>
        <p:nvSpPr>
          <p:cNvPr id="48" name="Rectangle 47"/>
          <p:cNvSpPr/>
          <p:nvPr/>
        </p:nvSpPr>
        <p:spPr>
          <a:xfrm>
            <a:off x="4847895" y="4907072"/>
            <a:ext cx="2166306"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SOP Template</a:t>
            </a:r>
          </a:p>
          <a:p>
            <a:r>
              <a:rPr lang="en-CA" sz="1400" dirty="0" smtClean="0">
                <a:solidFill>
                  <a:srgbClr val="29475F"/>
                </a:solidFill>
              </a:rPr>
              <a:t>Leverage Info-Tech’s example to create SOPs for cloud DB provisioning and upkeep.</a:t>
            </a:r>
            <a:endParaRPr lang="en-CA" sz="1400" dirty="0">
              <a:solidFill>
                <a:srgbClr val="29475F"/>
              </a:solidFill>
            </a:endParaRPr>
          </a:p>
        </p:txBody>
      </p:sp>
      <p:sp>
        <p:nvSpPr>
          <p:cNvPr id="49" name="Rectangle 48"/>
          <p:cNvSpPr/>
          <p:nvPr/>
        </p:nvSpPr>
        <p:spPr>
          <a:xfrm>
            <a:off x="6387451" y="3520873"/>
            <a:ext cx="1485875"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Charter</a:t>
            </a:r>
          </a:p>
          <a:p>
            <a:r>
              <a:rPr lang="en-CA" sz="1400" dirty="0" smtClean="0">
                <a:solidFill>
                  <a:srgbClr val="29475F"/>
                </a:solidFill>
              </a:rPr>
              <a:t>Get sign-off for the pilot deployment.</a:t>
            </a:r>
            <a:endParaRPr lang="en-CA" sz="1400" dirty="0">
              <a:solidFill>
                <a:srgbClr val="29475F"/>
              </a:solidFill>
            </a:endParaRPr>
          </a:p>
        </p:txBody>
      </p:sp>
      <p:sp>
        <p:nvSpPr>
          <p:cNvPr id="50" name="Rectangle 49"/>
          <p:cNvSpPr/>
          <p:nvPr/>
        </p:nvSpPr>
        <p:spPr>
          <a:xfrm>
            <a:off x="7106865" y="4914901"/>
            <a:ext cx="1837110" cy="13144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a:spcAft>
                <a:spcPts val="600"/>
              </a:spcAft>
            </a:pPr>
            <a:r>
              <a:rPr lang="en-CA" sz="1400" b="1" dirty="0" smtClean="0">
                <a:solidFill>
                  <a:srgbClr val="29475F"/>
                </a:solidFill>
              </a:rPr>
              <a:t>Exec Presentation</a:t>
            </a:r>
          </a:p>
          <a:p>
            <a:r>
              <a:rPr lang="en-CA" sz="1400" dirty="0" smtClean="0">
                <a:solidFill>
                  <a:srgbClr val="29475F"/>
                </a:solidFill>
              </a:rPr>
              <a:t>Communicate high-level project goals and needs.</a:t>
            </a:r>
            <a:endParaRPr lang="en-CA" sz="1400" dirty="0">
              <a:solidFill>
                <a:srgbClr val="29475F"/>
              </a:solidFill>
            </a:endParaRPr>
          </a:p>
        </p:txBody>
      </p:sp>
      <p:cxnSp>
        <p:nvCxnSpPr>
          <p:cNvPr id="52" name="Straight Arrow Connector 51"/>
          <p:cNvCxnSpPr>
            <a:stCxn id="32" idx="2"/>
            <a:endCxn id="5" idx="0"/>
          </p:cNvCxnSpPr>
          <p:nvPr/>
        </p:nvCxnSpPr>
        <p:spPr>
          <a:xfrm>
            <a:off x="921060" y="3077396"/>
            <a:ext cx="491444" cy="183750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4" idx="2"/>
            <a:endCxn id="25" idx="0"/>
          </p:cNvCxnSpPr>
          <p:nvPr/>
        </p:nvCxnSpPr>
        <p:spPr>
          <a:xfrm>
            <a:off x="2367837" y="2883518"/>
            <a:ext cx="9525" cy="63735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26" idx="0"/>
          </p:cNvCxnSpPr>
          <p:nvPr/>
        </p:nvCxnSpPr>
        <p:spPr>
          <a:xfrm>
            <a:off x="3696648" y="2869737"/>
            <a:ext cx="9525" cy="204516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7" idx="0"/>
          </p:cNvCxnSpPr>
          <p:nvPr/>
        </p:nvCxnSpPr>
        <p:spPr>
          <a:xfrm flipH="1">
            <a:off x="4933938" y="2868048"/>
            <a:ext cx="3483" cy="65282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985753" y="3335050"/>
            <a:ext cx="0" cy="157202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 idx="2"/>
            <a:endCxn id="49" idx="0"/>
          </p:cNvCxnSpPr>
          <p:nvPr/>
        </p:nvCxnSpPr>
        <p:spPr>
          <a:xfrm flipH="1">
            <a:off x="7130389" y="3170055"/>
            <a:ext cx="0" cy="35081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0" idx="0"/>
          </p:cNvCxnSpPr>
          <p:nvPr/>
        </p:nvCxnSpPr>
        <p:spPr>
          <a:xfrm flipH="1">
            <a:off x="8025420" y="2944484"/>
            <a:ext cx="334815" cy="197041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208216" y="1771352"/>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2</a:t>
            </a:r>
            <a:endParaRPr lang="en-US" dirty="0"/>
          </a:p>
        </p:txBody>
      </p:sp>
      <p:sp>
        <p:nvSpPr>
          <p:cNvPr id="72" name="Oval 71"/>
          <p:cNvSpPr/>
          <p:nvPr/>
        </p:nvSpPr>
        <p:spPr>
          <a:xfrm>
            <a:off x="5855328" y="1463956"/>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5</a:t>
            </a:r>
            <a:endParaRPr lang="en-US" dirty="0"/>
          </a:p>
        </p:txBody>
      </p:sp>
      <p:sp>
        <p:nvSpPr>
          <p:cNvPr id="73" name="Oval 72"/>
          <p:cNvSpPr/>
          <p:nvPr/>
        </p:nvSpPr>
        <p:spPr>
          <a:xfrm>
            <a:off x="6984588" y="1465199"/>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74" name="Oval 73"/>
          <p:cNvSpPr/>
          <p:nvPr/>
        </p:nvSpPr>
        <p:spPr>
          <a:xfrm>
            <a:off x="8259502" y="1726701"/>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7</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4017" y="2047607"/>
            <a:ext cx="906531" cy="835911"/>
          </a:xfrm>
          <a:prstGeom prst="rect">
            <a:avLst/>
          </a:prstGeom>
          <a:ln>
            <a:noFill/>
          </a:ln>
          <a:effectLst>
            <a:outerShdw blurRad="50800" dist="38100" dir="2700000" algn="tl" rotWithShape="0">
              <a:prstClr val="black">
                <a:alpha val="40000"/>
              </a:prstClr>
            </a:outerShdw>
          </a:effectLst>
        </p:spPr>
      </p:pic>
      <p:sp>
        <p:nvSpPr>
          <p:cNvPr id="71" name="Oval 70"/>
          <p:cNvSpPr/>
          <p:nvPr/>
        </p:nvSpPr>
        <p:spPr>
          <a:xfrm>
            <a:off x="4755232" y="1771352"/>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4</a:t>
            </a:r>
            <a:endParaRPr lang="en-US" dirty="0"/>
          </a:p>
        </p:txBody>
      </p:sp>
      <p:grpSp>
        <p:nvGrpSpPr>
          <p:cNvPr id="9" name="Group 8"/>
          <p:cNvGrpSpPr/>
          <p:nvPr/>
        </p:nvGrpSpPr>
        <p:grpSpPr>
          <a:xfrm>
            <a:off x="7852696" y="2077334"/>
            <a:ext cx="1137657" cy="907752"/>
            <a:chOff x="7852696" y="2077334"/>
            <a:chExt cx="1137657" cy="907752"/>
          </a:xfrm>
          <a:effectLst>
            <a:outerShdw blurRad="50800" dist="38100" dir="2700000" algn="tl" rotWithShape="0">
              <a:prstClr val="black">
                <a:alpha val="40000"/>
              </a:prstClr>
            </a:outerShdw>
          </a:effectLst>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696" y="2077334"/>
              <a:ext cx="946237" cy="714565"/>
            </a:xfrm>
            <a:prstGeom prst="rect">
              <a:avLst/>
            </a:prstGeom>
            <a:ln>
              <a:no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8602" y="2238717"/>
              <a:ext cx="991751" cy="746369"/>
            </a:xfrm>
            <a:prstGeom prst="rect">
              <a:avLst/>
            </a:prstGeom>
            <a:ln>
              <a:noFill/>
            </a:ln>
          </p:spPr>
        </p:pic>
      </p:grpSp>
      <p:sp>
        <p:nvSpPr>
          <p:cNvPr id="69" name="Oval 68"/>
          <p:cNvSpPr/>
          <p:nvPr/>
        </p:nvSpPr>
        <p:spPr>
          <a:xfrm>
            <a:off x="3546946" y="1781577"/>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3</a:t>
            </a:r>
            <a:endParaRPr lang="en-US" dirty="0"/>
          </a:p>
        </p:txBody>
      </p:sp>
      <p:sp>
        <p:nvSpPr>
          <p:cNvPr id="70" name="Oval 69"/>
          <p:cNvSpPr/>
          <p:nvPr/>
        </p:nvSpPr>
        <p:spPr>
          <a:xfrm>
            <a:off x="775259" y="1560885"/>
            <a:ext cx="291600" cy="29353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a:t>
            </a:r>
            <a:endParaRPr lang="en-US" dirty="0"/>
          </a:p>
        </p:txBody>
      </p:sp>
    </p:spTree>
    <p:extLst>
      <p:ext uri="{BB962C8B-B14F-4D97-AF65-F5344CB8AC3E}">
        <p14:creationId xmlns:p14="http://schemas.microsoft.com/office/powerpoint/2010/main" val="339292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248276" cy="465099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smtClean="0"/>
              <a:t>Thomas Publishing discovers options to deliver value with cloud databases by carefully evaluating its existing environment </a:t>
            </a:r>
            <a:endParaRPr lang="en-CA" sz="2400" dirty="0">
              <a:latin typeface="+mj-lt"/>
            </a:endParaRPr>
          </a:p>
        </p:txBody>
      </p:sp>
      <p:sp>
        <p:nvSpPr>
          <p:cNvPr id="4" name="TextBox 3"/>
          <p:cNvSpPr txBox="1"/>
          <p:nvPr/>
        </p:nvSpPr>
        <p:spPr>
          <a:xfrm>
            <a:off x="227373" y="2016272"/>
            <a:ext cx="4754202" cy="4062651"/>
          </a:xfrm>
          <a:prstGeom prst="rect">
            <a:avLst/>
          </a:prstGeom>
        </p:spPr>
        <p:txBody>
          <a:bodyPr wrap="square" rtlCol="0">
            <a:spAutoFit/>
          </a:bodyPr>
          <a:lstStyle/>
          <a:p>
            <a:pPr>
              <a:spcAft>
                <a:spcPts val="600"/>
              </a:spcAft>
            </a:pPr>
            <a:r>
              <a:rPr lang="en-CA" sz="1200" b="1" dirty="0" smtClean="0">
                <a:solidFill>
                  <a:schemeClr val="bg1"/>
                </a:solidFill>
              </a:rPr>
              <a:t>Situation</a:t>
            </a:r>
          </a:p>
          <a:p>
            <a:pPr>
              <a:spcAft>
                <a:spcPts val="600"/>
              </a:spcAft>
            </a:pPr>
            <a:r>
              <a:rPr lang="en-CA" sz="1200" dirty="0" smtClean="0">
                <a:solidFill>
                  <a:schemeClr val="bg1"/>
                </a:solidFill>
              </a:rPr>
              <a:t>Thomas Publishing connects buyers to suppliers across a range of industrial sectors. In recent years, it has transformed its renowned industry registry into a digital service. As it moved to a digital-first offering, the technology team urgently needed to develop the capacity to host and manage rapidly growing volumes of data in order to deliver results faster.</a:t>
            </a:r>
            <a:endParaRPr lang="en-CA" sz="1200" dirty="0">
              <a:solidFill>
                <a:schemeClr val="bg1"/>
              </a:solidFill>
            </a:endParaRPr>
          </a:p>
          <a:p>
            <a:pPr>
              <a:spcBef>
                <a:spcPts val="600"/>
              </a:spcBef>
              <a:spcAft>
                <a:spcPts val="600"/>
              </a:spcAft>
            </a:pPr>
            <a:r>
              <a:rPr lang="en-CA" sz="1200" b="1" dirty="0" smtClean="0">
                <a:solidFill>
                  <a:schemeClr val="bg1"/>
                </a:solidFill>
              </a:rPr>
              <a:t>Complication</a:t>
            </a:r>
          </a:p>
          <a:p>
            <a:pPr>
              <a:spcAft>
                <a:spcPts val="600"/>
              </a:spcAft>
            </a:pPr>
            <a:r>
              <a:rPr lang="en-CA" sz="1200" dirty="0" smtClean="0">
                <a:solidFill>
                  <a:schemeClr val="bg1"/>
                </a:solidFill>
              </a:rPr>
              <a:t>According to Hans Wald, </a:t>
            </a:r>
            <a:r>
              <a:rPr lang="en-CA" sz="1200" dirty="0">
                <a:solidFill>
                  <a:schemeClr val="bg1"/>
                </a:solidFill>
              </a:rPr>
              <a:t>Thomas Publishing CTO, </a:t>
            </a:r>
            <a:r>
              <a:rPr lang="en-CA" sz="1200" dirty="0" smtClean="0">
                <a:solidFill>
                  <a:schemeClr val="bg1"/>
                </a:solidFill>
              </a:rPr>
              <a:t>the company was “confronted </a:t>
            </a:r>
            <a:r>
              <a:rPr lang="en-CA" sz="1200" dirty="0">
                <a:solidFill>
                  <a:schemeClr val="bg1"/>
                </a:solidFill>
              </a:rPr>
              <a:t>with unattractive options requiring significant upfront investment in both infrastructure and Oracle license </a:t>
            </a:r>
            <a:r>
              <a:rPr lang="en-CA" sz="1200" dirty="0" smtClean="0">
                <a:solidFill>
                  <a:schemeClr val="bg1"/>
                </a:solidFill>
              </a:rPr>
              <a:t>expense.” Yet at first glance, the cloud was not an option either. It was assumed significant effort was required to modify the company’s legacy PL/SQL code base.</a:t>
            </a:r>
          </a:p>
          <a:p>
            <a:pPr>
              <a:spcAft>
                <a:spcPts val="600"/>
              </a:spcAft>
            </a:pPr>
            <a:r>
              <a:rPr lang="en-CA" sz="1200" b="1" dirty="0" smtClean="0">
                <a:solidFill>
                  <a:schemeClr val="bg1"/>
                </a:solidFill>
              </a:rPr>
              <a:t>Action</a:t>
            </a:r>
          </a:p>
          <a:p>
            <a:pPr>
              <a:spcAft>
                <a:spcPts val="600"/>
              </a:spcAft>
            </a:pPr>
            <a:r>
              <a:rPr lang="en-CA" sz="1200" dirty="0" smtClean="0">
                <a:solidFill>
                  <a:schemeClr val="bg1"/>
                </a:solidFill>
              </a:rPr>
              <a:t>After a careful evaluation, the team discovered that most of the migration could be automated using Amazon’s migration services, enabling them to move more databases to cloud and leverage the scalable, on-demand capabilities of cloud services. </a:t>
            </a:r>
          </a:p>
        </p:txBody>
      </p:sp>
      <p:sp>
        <p:nvSpPr>
          <p:cNvPr id="5" name="TextBox 4"/>
          <p:cNvSpPr txBox="1"/>
          <p:nvPr/>
        </p:nvSpPr>
        <p:spPr>
          <a:xfrm>
            <a:off x="5377344" y="2134858"/>
            <a:ext cx="3481428" cy="646331"/>
          </a:xfrm>
          <a:prstGeom prst="rect">
            <a:avLst/>
          </a:prstGeom>
        </p:spPr>
        <p:txBody>
          <a:bodyPr wrap="square" rtlCol="0">
            <a:spAutoFit/>
          </a:bodyPr>
          <a:lstStyle/>
          <a:p>
            <a:pPr algn="ctr"/>
            <a:r>
              <a:rPr lang="en-CA" sz="1200" b="1" dirty="0" smtClean="0"/>
              <a:t>Faced with constraints on internal infrastructure, Thomas Publishing was able to identify the cloud as a viable option. </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2592160"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smtClean="0"/>
                <a:t>Industry Research</a:t>
              </a:r>
            </a:p>
            <a:p>
              <a:r>
                <a:rPr lang="en-CA" b="0" i="1" dirty="0" smtClean="0"/>
                <a:t>Amazon Customer Story</a:t>
              </a:r>
            </a:p>
          </p:txBody>
        </p:sp>
      </p:grpSp>
      <p:pic>
        <p:nvPicPr>
          <p:cNvPr id="77826" name="Picture 2" descr="DMS_logo-ThomasPublis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889" t="17174" r="34611" b="14826"/>
          <a:stretch/>
        </p:blipFill>
        <p:spPr bwMode="auto">
          <a:xfrm>
            <a:off x="8301559" y="1237274"/>
            <a:ext cx="581025" cy="6477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616501" y="4249726"/>
            <a:ext cx="1341406" cy="525055"/>
          </a:xfrm>
          <a:prstGeom prst="rect">
            <a:avLst/>
          </a:prstGeom>
          <a:solidFill>
            <a:schemeClr val="tx1">
              <a:lumMod val="40000"/>
              <a:lumOff val="60000"/>
            </a:schemeClr>
          </a:solidFill>
          <a:ln>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Additional licensing spend required</a:t>
            </a:r>
            <a:endParaRPr lang="en-CA" sz="1000" dirty="0">
              <a:solidFill>
                <a:schemeClr val="tx1"/>
              </a:solidFill>
            </a:endParaRPr>
          </a:p>
        </p:txBody>
      </p:sp>
      <p:sp>
        <p:nvSpPr>
          <p:cNvPr id="26" name="Rectangle 25"/>
          <p:cNvSpPr/>
          <p:nvPr/>
        </p:nvSpPr>
        <p:spPr>
          <a:xfrm>
            <a:off x="7194176" y="4249726"/>
            <a:ext cx="1341406" cy="525055"/>
          </a:xfrm>
          <a:prstGeom prst="rect">
            <a:avLst/>
          </a:prstGeom>
          <a:solidFill>
            <a:schemeClr val="tx1">
              <a:lumMod val="40000"/>
              <a:lumOff val="60000"/>
            </a:schemeClr>
          </a:solidFill>
          <a:ln>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Additional infrastructure Capex required</a:t>
            </a:r>
            <a:endParaRPr lang="en-CA" sz="1000" dirty="0">
              <a:solidFill>
                <a:schemeClr val="tx1"/>
              </a:solidFill>
            </a:endParaRPr>
          </a:p>
        </p:txBody>
      </p:sp>
      <p:sp>
        <p:nvSpPr>
          <p:cNvPr id="27" name="Rectangle 26"/>
          <p:cNvSpPr/>
          <p:nvPr/>
        </p:nvSpPr>
        <p:spPr>
          <a:xfrm>
            <a:off x="5616501" y="3165112"/>
            <a:ext cx="1341406" cy="525055"/>
          </a:xfrm>
          <a:prstGeom prst="rect">
            <a:avLst/>
          </a:prstGeom>
          <a:solidFill>
            <a:schemeClr val="tx1">
              <a:lumMod val="40000"/>
              <a:lumOff val="60000"/>
            </a:schemeClr>
          </a:solidFill>
          <a:ln>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Rapidly growing volumes of data</a:t>
            </a:r>
            <a:endParaRPr lang="en-CA" sz="1000" dirty="0">
              <a:solidFill>
                <a:schemeClr val="tx1"/>
              </a:solidFill>
            </a:endParaRPr>
          </a:p>
        </p:txBody>
      </p:sp>
      <p:sp>
        <p:nvSpPr>
          <p:cNvPr id="28" name="Rectangle 27"/>
          <p:cNvSpPr/>
          <p:nvPr/>
        </p:nvSpPr>
        <p:spPr>
          <a:xfrm>
            <a:off x="7194176" y="3165112"/>
            <a:ext cx="1341406" cy="525055"/>
          </a:xfrm>
          <a:prstGeom prst="rect">
            <a:avLst/>
          </a:prstGeom>
          <a:solidFill>
            <a:schemeClr val="tx1">
              <a:lumMod val="40000"/>
              <a:lumOff val="60000"/>
            </a:schemeClr>
          </a:solidFill>
          <a:ln>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Need to deliver results on shorter timelines</a:t>
            </a:r>
            <a:endParaRPr lang="en-CA" sz="1000" dirty="0">
              <a:solidFill>
                <a:schemeClr val="tx1"/>
              </a:solidFill>
            </a:endParaRPr>
          </a:p>
        </p:txBody>
      </p:sp>
      <p:sp>
        <p:nvSpPr>
          <p:cNvPr id="29" name="Rectangle 28"/>
          <p:cNvSpPr/>
          <p:nvPr/>
        </p:nvSpPr>
        <p:spPr>
          <a:xfrm>
            <a:off x="6287204" y="5630802"/>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solidFill>
                  <a:schemeClr val="tx1"/>
                </a:solidFill>
              </a:rPr>
              <a:t>Analysis identifies cloud as a viable option </a:t>
            </a:r>
            <a:endParaRPr lang="en-CA" sz="1000" b="1" dirty="0">
              <a:solidFill>
                <a:schemeClr val="tx1"/>
              </a:solidFill>
            </a:endParaRPr>
          </a:p>
        </p:txBody>
      </p:sp>
      <p:cxnSp>
        <p:nvCxnSpPr>
          <p:cNvPr id="30" name="Straight Arrow Connector 29"/>
          <p:cNvCxnSpPr>
            <a:stCxn id="27" idx="2"/>
            <a:endCxn id="25" idx="0"/>
          </p:cNvCxnSpPr>
          <p:nvPr/>
        </p:nvCxnSpPr>
        <p:spPr>
          <a:xfrm>
            <a:off x="6287204" y="3690167"/>
            <a:ext cx="0" cy="55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824" name="Straight Arrow Connector 77823"/>
          <p:cNvCxnSpPr>
            <a:stCxn id="28" idx="2"/>
            <a:endCxn id="26" idx="0"/>
          </p:cNvCxnSpPr>
          <p:nvPr/>
        </p:nvCxnSpPr>
        <p:spPr>
          <a:xfrm>
            <a:off x="7864879" y="3690167"/>
            <a:ext cx="0" cy="55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827" name="Straight Arrow Connector 77826"/>
          <p:cNvCxnSpPr>
            <a:stCxn id="25" idx="2"/>
            <a:endCxn id="29" idx="0"/>
          </p:cNvCxnSpPr>
          <p:nvPr/>
        </p:nvCxnSpPr>
        <p:spPr>
          <a:xfrm>
            <a:off x="6287204" y="4774781"/>
            <a:ext cx="832328" cy="856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829" name="Straight Arrow Connector 77828"/>
          <p:cNvCxnSpPr>
            <a:stCxn id="28" idx="2"/>
            <a:endCxn id="25" idx="0"/>
          </p:cNvCxnSpPr>
          <p:nvPr/>
        </p:nvCxnSpPr>
        <p:spPr>
          <a:xfrm flipH="1">
            <a:off x="6287204" y="3690167"/>
            <a:ext cx="1577675" cy="55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831" name="Straight Arrow Connector 77830"/>
          <p:cNvCxnSpPr>
            <a:stCxn id="27" idx="2"/>
            <a:endCxn id="26" idx="0"/>
          </p:cNvCxnSpPr>
          <p:nvPr/>
        </p:nvCxnSpPr>
        <p:spPr>
          <a:xfrm>
            <a:off x="6287204" y="3690167"/>
            <a:ext cx="1577675" cy="55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833" name="Straight Arrow Connector 77832"/>
          <p:cNvCxnSpPr>
            <a:stCxn id="26" idx="2"/>
            <a:endCxn id="29" idx="0"/>
          </p:cNvCxnSpPr>
          <p:nvPr/>
        </p:nvCxnSpPr>
        <p:spPr>
          <a:xfrm flipH="1">
            <a:off x="7119532" y="4774781"/>
            <a:ext cx="745347" cy="856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70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Measured Value for Guided Implementations</a:t>
            </a:r>
            <a:endParaRPr lang="en-CA" dirty="0"/>
          </a:p>
        </p:txBody>
      </p:sp>
      <p:graphicFrame>
        <p:nvGraphicFramePr>
          <p:cNvPr id="4" name="Table 1"/>
          <p:cNvGraphicFramePr>
            <a:graphicFrameLocks noGrp="1"/>
          </p:cNvGraphicFramePr>
          <p:nvPr>
            <p:extLst>
              <p:ext uri="{D42A27DB-BD31-4B8C-83A1-F6EECF244321}">
                <p14:modId xmlns:p14="http://schemas.microsoft.com/office/powerpoint/2010/main" val="4188441570"/>
              </p:ext>
            </p:extLst>
          </p:nvPr>
        </p:nvGraphicFramePr>
        <p:xfrm>
          <a:off x="287668" y="2194685"/>
          <a:ext cx="8558372" cy="3661766"/>
        </p:xfrm>
        <a:graphic>
          <a:graphicData uri="http://schemas.openxmlformats.org/drawingml/2006/table">
            <a:tbl>
              <a:tblPr firstRow="1" firstCol="1" bandRow="1">
                <a:tableStyleId>{5C22544A-7EE6-4342-B048-85BDC9FD1C3A}</a:tableStyleId>
              </a:tblPr>
              <a:tblGrid>
                <a:gridCol w="2072578"/>
                <a:gridCol w="6485794"/>
              </a:tblGrid>
              <a:tr h="400023">
                <a:tc>
                  <a:txBody>
                    <a:bodyPr/>
                    <a:lstStyle/>
                    <a:p>
                      <a:pPr marL="0" marR="0">
                        <a:spcBef>
                          <a:spcPts val="0"/>
                        </a:spcBef>
                        <a:spcAft>
                          <a:spcPts val="0"/>
                        </a:spcAft>
                      </a:pPr>
                      <a:r>
                        <a:rPr lang="en-CA" sz="1400" dirty="0" smtClean="0">
                          <a:effectLst/>
                        </a:rPr>
                        <a:t>GI</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solidFill>
                      <a:srgbClr val="2576B7"/>
                    </a:solidFill>
                  </a:tcPr>
                </a:tc>
                <a:tc>
                  <a:txBody>
                    <a:bodyPr/>
                    <a:lstStyle/>
                    <a:p>
                      <a:pPr marL="0" marR="0">
                        <a:spcBef>
                          <a:spcPts val="0"/>
                        </a:spcBef>
                        <a:spcAft>
                          <a:spcPts val="0"/>
                        </a:spcAft>
                      </a:pPr>
                      <a:r>
                        <a:rPr lang="en-CA" sz="1400" dirty="0">
                          <a:effectLst/>
                        </a:rPr>
                        <a:t>Measured Value</a:t>
                      </a:r>
                      <a:endParaRPr lang="en-CA" sz="1400" dirty="0">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solidFill>
                      <a:srgbClr val="2576B7"/>
                    </a:solidFill>
                  </a:tcPr>
                </a:tc>
              </a:tr>
              <a:tr h="969107">
                <a:tc>
                  <a:txBody>
                    <a:bodyPr/>
                    <a:lstStyle/>
                    <a:p>
                      <a:pPr marL="0" marR="0">
                        <a:spcBef>
                          <a:spcPts val="0"/>
                        </a:spcBef>
                        <a:spcAft>
                          <a:spcPts val="0"/>
                        </a:spcAft>
                      </a:pPr>
                      <a:r>
                        <a:rPr lang="en-CA" sz="1200" dirty="0" smtClean="0">
                          <a:solidFill>
                            <a:sysClr val="windowText" lastClr="000000"/>
                          </a:solidFill>
                          <a:effectLst/>
                          <a:latin typeface="+mn-lt"/>
                          <a:ea typeface="+mn-ea"/>
                          <a:cs typeface="+mn-cs"/>
                        </a:rPr>
                        <a:t>Phase</a:t>
                      </a:r>
                      <a:r>
                        <a:rPr lang="en-CA" sz="1200" baseline="0" dirty="0" smtClean="0">
                          <a:solidFill>
                            <a:sysClr val="windowText" lastClr="000000"/>
                          </a:solidFill>
                          <a:effectLst/>
                          <a:latin typeface="+mn-lt"/>
                          <a:ea typeface="+mn-ea"/>
                          <a:cs typeface="+mn-cs"/>
                        </a:rPr>
                        <a:t> 1: Review the value opportunity</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0"/>
                        </a:spcAft>
                        <a:buFont typeface="Arial" panose="020B0604020202020204" pitchFamily="34" charset="0"/>
                        <a:buChar char="•"/>
                      </a:pPr>
                      <a:r>
                        <a:rPr lang="en-CA" sz="1200" dirty="0" smtClean="0">
                          <a:effectLst/>
                          <a:latin typeface="+mn-lt"/>
                          <a:ea typeface="Calibri" panose="020F0502020204030204" pitchFamily="34" charset="0"/>
                          <a:cs typeface="Arial" panose="020B0604020202020204" pitchFamily="34" charset="0"/>
                        </a:rPr>
                        <a:t>Time</a:t>
                      </a:r>
                      <a:r>
                        <a:rPr lang="en-CA" sz="1200" baseline="0" dirty="0" smtClean="0">
                          <a:effectLst/>
                          <a:latin typeface="+mn-lt"/>
                          <a:ea typeface="Calibri" panose="020F0502020204030204" pitchFamily="34" charset="0"/>
                          <a:cs typeface="Arial" panose="020B0604020202020204" pitchFamily="34" charset="0"/>
                        </a:rPr>
                        <a:t> and resources saved using Info-Tech’s assessment and Decision Matrix to systematically identify database workloads that are ready to move to cloud and will provide the most value from a deployment.</a:t>
                      </a:r>
                    </a:p>
                    <a:p>
                      <a:pPr marL="171450" marR="0" indent="-171450">
                        <a:spcBef>
                          <a:spcPts val="0"/>
                        </a:spcBef>
                        <a:spcAft>
                          <a:spcPts val="0"/>
                        </a:spcAft>
                        <a:buFont typeface="Arial" panose="020B0604020202020204" pitchFamily="34" charset="0"/>
                        <a:buChar char="•"/>
                      </a:pPr>
                      <a:r>
                        <a:rPr lang="en-CA" sz="1200" baseline="0" dirty="0" smtClean="0">
                          <a:effectLst/>
                          <a:latin typeface="+mn-lt"/>
                          <a:ea typeface="Calibri" panose="020F0502020204030204" pitchFamily="34" charset="0"/>
                          <a:cs typeface="Arial" panose="020B0604020202020204" pitchFamily="34" charset="0"/>
                        </a:rPr>
                        <a:t>For example: 2 FTEs * 5 days * $80,000/year = </a:t>
                      </a:r>
                      <a:r>
                        <a:rPr lang="en-CA" sz="1200" b="1" baseline="0" dirty="0" smtClean="0">
                          <a:effectLst/>
                          <a:latin typeface="+mn-lt"/>
                          <a:ea typeface="Calibri" panose="020F0502020204030204" pitchFamily="34" charset="0"/>
                          <a:cs typeface="Arial" panose="020B0604020202020204" pitchFamily="34" charset="0"/>
                        </a:rPr>
                        <a:t>$3,200</a:t>
                      </a:r>
                    </a:p>
                  </a:txBody>
                  <a:tcPr marL="59839" marR="59839" marT="0" marB="0" anchor="ctr">
                    <a:solidFill>
                      <a:schemeClr val="accent1">
                        <a:lumMod val="20000"/>
                        <a:lumOff val="80000"/>
                      </a:schemeClr>
                    </a:solidFill>
                  </a:tcPr>
                </a:tc>
              </a:tr>
              <a:tr h="1062893">
                <a:tc>
                  <a:txBody>
                    <a:bodyPr/>
                    <a:lstStyle/>
                    <a:p>
                      <a:pPr marL="0" marR="0">
                        <a:spcBef>
                          <a:spcPts val="0"/>
                        </a:spcBef>
                        <a:spcAft>
                          <a:spcPts val="0"/>
                        </a:spcAft>
                      </a:pPr>
                      <a:r>
                        <a:rPr lang="en-CA" sz="1200" dirty="0" smtClean="0">
                          <a:solidFill>
                            <a:sysClr val="windowText" lastClr="000000"/>
                          </a:solidFill>
                          <a:effectLst/>
                          <a:latin typeface="+mn-lt"/>
                        </a:rPr>
                        <a:t>Phase 2: Document and mitigate cloud database risks</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0"/>
                        </a:spcAft>
                        <a:buFont typeface="Arial" panose="020B0604020202020204" pitchFamily="34" charset="0"/>
                        <a:buChar char="•"/>
                      </a:pPr>
                      <a:r>
                        <a:rPr lang="en-CA" sz="1200" dirty="0" smtClean="0">
                          <a:effectLst/>
                          <a:latin typeface="+mn-lt"/>
                          <a:ea typeface="Calibri" panose="020F0502020204030204" pitchFamily="34" charset="0"/>
                          <a:cs typeface="Arial" panose="020B0604020202020204" pitchFamily="34" charset="0"/>
                        </a:rPr>
                        <a:t>Time</a:t>
                      </a:r>
                      <a:r>
                        <a:rPr lang="en-CA" sz="1200" baseline="0" dirty="0" smtClean="0">
                          <a:effectLst/>
                          <a:latin typeface="+mn-lt"/>
                          <a:ea typeface="Calibri" panose="020F0502020204030204" pitchFamily="34" charset="0"/>
                          <a:cs typeface="Arial" panose="020B0604020202020204" pitchFamily="34" charset="0"/>
                        </a:rPr>
                        <a:t> and resources saved using our best-practice guidance to develop a risk register and mitigation strategies.</a:t>
                      </a:r>
                    </a:p>
                    <a:p>
                      <a:pPr marL="171450" marR="0" indent="-171450">
                        <a:spcBef>
                          <a:spcPts val="0"/>
                        </a:spcBef>
                        <a:spcAft>
                          <a:spcPts val="0"/>
                        </a:spcAft>
                        <a:buFont typeface="Arial" panose="020B0604020202020204" pitchFamily="34" charset="0"/>
                        <a:buChar char="•"/>
                      </a:pPr>
                      <a:r>
                        <a:rPr lang="en-CA" sz="1200" baseline="0" dirty="0" smtClean="0">
                          <a:effectLst/>
                          <a:latin typeface="+mn-lt"/>
                          <a:ea typeface="Calibri" panose="020F0502020204030204" pitchFamily="34" charset="0"/>
                          <a:cs typeface="Arial" panose="020B0604020202020204" pitchFamily="34" charset="0"/>
                        </a:rPr>
                        <a:t>For example: 4 FTEs * 5 days * $80,000/year = </a:t>
                      </a:r>
                      <a:r>
                        <a:rPr lang="en-CA" sz="1200" b="1" baseline="0" dirty="0" smtClean="0">
                          <a:effectLst/>
                          <a:latin typeface="+mn-lt"/>
                          <a:ea typeface="Calibri" panose="020F0502020204030204" pitchFamily="34" charset="0"/>
                          <a:cs typeface="Arial" panose="020B0604020202020204" pitchFamily="34" charset="0"/>
                        </a:rPr>
                        <a:t>$6,400 </a:t>
                      </a:r>
                    </a:p>
                  </a:txBody>
                  <a:tcPr marL="59839" marR="59839" marT="0" marB="0" anchor="ctr">
                    <a:solidFill>
                      <a:schemeClr val="accent1">
                        <a:lumMod val="20000"/>
                        <a:lumOff val="80000"/>
                      </a:schemeClr>
                    </a:solidFill>
                  </a:tcPr>
                </a:tc>
              </a:tr>
              <a:tr h="892277">
                <a:tc>
                  <a:txBody>
                    <a:bodyPr/>
                    <a:lstStyle/>
                    <a:p>
                      <a:pPr marL="0" marR="0">
                        <a:spcBef>
                          <a:spcPts val="0"/>
                        </a:spcBef>
                        <a:spcAft>
                          <a:spcPts val="0"/>
                        </a:spcAft>
                      </a:pPr>
                      <a:r>
                        <a:rPr lang="en-CA" sz="1200" dirty="0" smtClean="0">
                          <a:solidFill>
                            <a:sysClr val="windowText" lastClr="000000"/>
                          </a:solidFill>
                          <a:effectLst/>
                          <a:latin typeface="+mn-lt"/>
                        </a:rPr>
                        <a:t>Phase 3: Complete the cloud database strategy</a:t>
                      </a:r>
                    </a:p>
                  </a:txBody>
                  <a:tcPr marL="59839" marR="59839" marT="0" marB="0" anchor="ctr">
                    <a:solidFill>
                      <a:schemeClr val="accent1">
                        <a:lumMod val="40000"/>
                        <a:lumOff val="60000"/>
                      </a:schemeClr>
                    </a:solidFill>
                  </a:tcPr>
                </a:tc>
                <a:tc>
                  <a:txBody>
                    <a:bodyPr/>
                    <a:lstStyle/>
                    <a:p>
                      <a:pPr marL="171450" marR="0" indent="-171450">
                        <a:spcBef>
                          <a:spcPts val="0"/>
                        </a:spcBef>
                        <a:spcAft>
                          <a:spcPts val="0"/>
                        </a:spcAft>
                        <a:buFont typeface="Arial" panose="020B0604020202020204" pitchFamily="34" charset="0"/>
                        <a:buChar char="•"/>
                      </a:pPr>
                      <a:r>
                        <a:rPr lang="en-CA" sz="1200" baseline="0" dirty="0" smtClean="0">
                          <a:effectLst/>
                          <a:latin typeface="+mn-lt"/>
                          <a:ea typeface="Calibri" panose="020F0502020204030204" pitchFamily="34" charset="0"/>
                          <a:cs typeface="Arial" panose="020B0604020202020204" pitchFamily="34" charset="0"/>
                        </a:rPr>
                        <a:t>Time and resources saved using tools and templates to present stakeholders with project expectations, risks, needs, and next steps.</a:t>
                      </a:r>
                    </a:p>
                    <a:p>
                      <a:pPr marL="171450" marR="0" indent="-171450">
                        <a:spcBef>
                          <a:spcPts val="0"/>
                        </a:spcBef>
                        <a:spcAft>
                          <a:spcPts val="0"/>
                        </a:spcAft>
                        <a:buFont typeface="Arial" panose="020B0604020202020204" pitchFamily="34" charset="0"/>
                        <a:buChar char="•"/>
                      </a:pPr>
                      <a:r>
                        <a:rPr lang="en-US" sz="1200" baseline="0" dirty="0" smtClean="0">
                          <a:effectLst/>
                          <a:latin typeface="+mn-lt"/>
                          <a:ea typeface="Calibri" panose="020F0502020204030204" pitchFamily="34" charset="0"/>
                          <a:cs typeface="Arial" panose="020B0604020202020204" pitchFamily="34" charset="0"/>
                        </a:rPr>
                        <a:t>For example:</a:t>
                      </a:r>
                      <a:r>
                        <a:rPr lang="en-CA" sz="1200" baseline="0" dirty="0" smtClean="0">
                          <a:effectLst/>
                          <a:latin typeface="+mn-lt"/>
                          <a:ea typeface="Calibri" panose="020F0502020204030204" pitchFamily="34" charset="0"/>
                          <a:cs typeface="Arial" panose="020B0604020202020204" pitchFamily="34" charset="0"/>
                        </a:rPr>
                        <a:t> 2 FTEs * 2 days * $80,000/year = </a:t>
                      </a:r>
                      <a:r>
                        <a:rPr lang="en-CA" sz="1200" b="1" baseline="0" dirty="0" smtClean="0">
                          <a:effectLst/>
                          <a:latin typeface="+mn-lt"/>
                          <a:ea typeface="Calibri" panose="020F0502020204030204" pitchFamily="34" charset="0"/>
                          <a:cs typeface="Arial" panose="020B0604020202020204" pitchFamily="34" charset="0"/>
                        </a:rPr>
                        <a:t>$1,280</a:t>
                      </a:r>
                      <a:endParaRPr lang="en-CA" sz="1200" baseline="0" dirty="0" smtClean="0">
                        <a:effectLst/>
                        <a:latin typeface="+mn-lt"/>
                        <a:ea typeface="Calibri" panose="020F0502020204030204" pitchFamily="34" charset="0"/>
                        <a:cs typeface="Arial" panose="020B0604020202020204" pitchFamily="34" charset="0"/>
                      </a:endParaRPr>
                    </a:p>
                  </a:txBody>
                  <a:tcPr marL="59839" marR="59839" marT="0" marB="0" anchor="ctr">
                    <a:solidFill>
                      <a:schemeClr val="accent1">
                        <a:lumMod val="20000"/>
                        <a:lumOff val="80000"/>
                      </a:schemeClr>
                    </a:solidFill>
                  </a:tcPr>
                </a:tc>
              </a:tr>
              <a:tr h="337466">
                <a:tc>
                  <a:txBody>
                    <a:bodyPr/>
                    <a:lstStyle/>
                    <a:p>
                      <a:pPr marL="0" marR="0">
                        <a:spcBef>
                          <a:spcPts val="0"/>
                        </a:spcBef>
                        <a:spcAft>
                          <a:spcPts val="0"/>
                        </a:spcAft>
                      </a:pPr>
                      <a:r>
                        <a:rPr lang="en-CA" sz="1200" dirty="0" smtClean="0">
                          <a:solidFill>
                            <a:sysClr val="windowText" lastClr="000000"/>
                          </a:solidFill>
                          <a:effectLst/>
                          <a:latin typeface="+mn-lt"/>
                          <a:ea typeface="Calibri" panose="020F0502020204030204" pitchFamily="34" charset="0"/>
                          <a:cs typeface="Times New Roman" panose="02020603050405020304" pitchFamily="18" charset="0"/>
                        </a:rPr>
                        <a:t>Total Savings</a:t>
                      </a:r>
                      <a:endParaRPr lang="en-CA" sz="1200" dirty="0">
                        <a:solidFill>
                          <a:sysClr val="windowText" lastClr="000000"/>
                        </a:solidFill>
                        <a:effectLst/>
                        <a:latin typeface="+mn-lt"/>
                        <a:ea typeface="Calibri" panose="020F0502020204030204" pitchFamily="34" charset="0"/>
                        <a:cs typeface="Times New Roman" panose="02020603050405020304" pitchFamily="18" charset="0"/>
                      </a:endParaRPr>
                    </a:p>
                  </a:txBody>
                  <a:tcPr marL="59839" marR="59839" marT="0" marB="0" anchor="ctr">
                    <a:solidFill>
                      <a:schemeClr val="accent1">
                        <a:lumMod val="40000"/>
                        <a:lumOff val="60000"/>
                      </a:schemeClr>
                    </a:solidFill>
                  </a:tcPr>
                </a:tc>
                <a:tc>
                  <a:txBody>
                    <a:bodyPr/>
                    <a:lstStyle/>
                    <a:p>
                      <a:pPr marL="0" marR="0">
                        <a:spcBef>
                          <a:spcPts val="0"/>
                        </a:spcBef>
                        <a:spcAft>
                          <a:spcPts val="0"/>
                        </a:spcAft>
                      </a:pPr>
                      <a:r>
                        <a:rPr lang="en-CA" sz="1200" b="1" baseline="0" dirty="0" smtClean="0">
                          <a:effectLst/>
                          <a:latin typeface="+mn-lt"/>
                          <a:ea typeface="Calibri" panose="020F0502020204030204" pitchFamily="34" charset="0"/>
                          <a:cs typeface="Times New Roman" panose="02020603050405020304" pitchFamily="18" charset="0"/>
                        </a:rPr>
                        <a:t>$10,880</a:t>
                      </a:r>
                    </a:p>
                  </a:txBody>
                  <a:tcPr marL="59839" marR="59839" marT="0" marB="0" anchor="ctr">
                    <a:solidFill>
                      <a:schemeClr val="accent1">
                        <a:lumMod val="20000"/>
                        <a:lumOff val="80000"/>
                      </a:schemeClr>
                    </a:solidFill>
                  </a:tcPr>
                </a:tc>
              </a:tr>
            </a:tbl>
          </a:graphicData>
        </a:graphic>
      </p:graphicFrame>
      <p:sp>
        <p:nvSpPr>
          <p:cNvPr id="5" name="Text Placeholder 7"/>
          <p:cNvSpPr txBox="1">
            <a:spLocks/>
          </p:cNvSpPr>
          <p:nvPr/>
        </p:nvSpPr>
        <p:spPr bwMode="auto">
          <a:xfrm>
            <a:off x="261938" y="1233488"/>
            <a:ext cx="8620125"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smtClean="0"/>
              <a:t>Engaging in GIs doesn’t just offer valuable project advice, it also results in significant cost savings. </a:t>
            </a:r>
            <a:endParaRPr lang="en-CA" sz="1800" b="1" dirty="0"/>
          </a:p>
        </p:txBody>
      </p:sp>
    </p:spTree>
    <p:extLst>
      <p:ext uri="{BB962C8B-B14F-4D97-AF65-F5344CB8AC3E}">
        <p14:creationId xmlns:p14="http://schemas.microsoft.com/office/powerpoint/2010/main" val="35525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a:t>
            </a:r>
            <a:endParaRPr lang="en-US" dirty="0"/>
          </a:p>
        </p:txBody>
      </p:sp>
      <p:grpSp>
        <p:nvGrpSpPr>
          <p:cNvPr id="4" name="Group 3"/>
          <p:cNvGrpSpPr/>
          <p:nvPr/>
        </p:nvGrpSpPr>
        <p:grpSpPr>
          <a:xfrm>
            <a:off x="726140" y="334024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90415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25319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6530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
        <p:nvSpPr>
          <p:cNvPr id="14" name="Oval 13"/>
          <p:cNvSpPr/>
          <p:nvPr/>
        </p:nvSpPr>
        <p:spPr>
          <a:xfrm>
            <a:off x="1361349" y="4741258"/>
            <a:ext cx="499533" cy="499533"/>
          </a:xfrm>
          <a:prstGeom prst="ellipse">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rPr>
              <a:t>1.2</a:t>
            </a:r>
            <a:endParaRPr lang="en-US" sz="1600" b="1" dirty="0">
              <a:solidFill>
                <a:schemeClr val="bg1"/>
              </a:solidFill>
            </a:endParaRPr>
          </a:p>
        </p:txBody>
      </p:sp>
      <p:sp>
        <p:nvSpPr>
          <p:cNvPr id="15" name="Oval 14"/>
          <p:cNvSpPr/>
          <p:nvPr/>
        </p:nvSpPr>
        <p:spPr>
          <a:xfrm>
            <a:off x="746156" y="4741257"/>
            <a:ext cx="499533" cy="4995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rPr>
              <a:t>1.1</a:t>
            </a:r>
            <a:endParaRPr lang="en-US" sz="1600" b="1" dirty="0">
              <a:solidFill>
                <a:schemeClr val="bg1"/>
              </a:solidFill>
            </a:endParaRPr>
          </a:p>
        </p:txBody>
      </p:sp>
      <p:sp>
        <p:nvSpPr>
          <p:cNvPr id="16" name="Oval 15"/>
          <p:cNvSpPr/>
          <p:nvPr/>
        </p:nvSpPr>
        <p:spPr>
          <a:xfrm>
            <a:off x="1976542" y="4741256"/>
            <a:ext cx="499533" cy="499533"/>
          </a:xfrm>
          <a:prstGeom prst="ellipse">
            <a:avLst/>
          </a:prstGeom>
          <a:solidFill>
            <a:srgbClr val="66A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solidFill>
              </a:rPr>
              <a:t>1.3</a:t>
            </a:r>
            <a:endParaRPr lang="en-US" sz="1600" b="1" dirty="0">
              <a:solidFill>
                <a:schemeClr val="bg1"/>
              </a:solidFill>
            </a:endParaRPr>
          </a:p>
        </p:txBody>
      </p:sp>
      <p:sp>
        <p:nvSpPr>
          <p:cNvPr id="17" name="TextBox 16"/>
          <p:cNvSpPr txBox="1"/>
          <p:nvPr/>
        </p:nvSpPr>
        <p:spPr>
          <a:xfrm>
            <a:off x="746156" y="5281710"/>
            <a:ext cx="7538435" cy="523220"/>
          </a:xfrm>
          <a:prstGeom prst="rect">
            <a:avLst/>
          </a:prstGeom>
          <a:noFill/>
        </p:spPr>
        <p:txBody>
          <a:bodyPr wrap="square" rtlCol="0">
            <a:spAutoFit/>
          </a:bodyPr>
          <a:lstStyle/>
          <a:p>
            <a:r>
              <a:rPr lang="en-US" sz="1400" dirty="0" smtClean="0"/>
              <a:t>Look for these icons at the top right of the slide to help you navigate through the three phases of the blueprint.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7705998"/>
              </p:ext>
            </p:extLst>
          </p:nvPr>
        </p:nvGraphicFramePr>
        <p:xfrm>
          <a:off x="86984" y="1588473"/>
          <a:ext cx="8817024" cy="4898297"/>
        </p:xfrm>
        <a:graphic>
          <a:graphicData uri="http://schemas.openxmlformats.org/drawingml/2006/table">
            <a:tbl>
              <a:tblPr firstRow="1" bandRow="1">
                <a:tableStyleId>{5C22544A-7EE6-4342-B048-85BDC9FD1C3A}</a:tableStyleId>
              </a:tblPr>
              <a:tblGrid>
                <a:gridCol w="1193922"/>
                <a:gridCol w="2493925"/>
                <a:gridCol w="2588143"/>
                <a:gridCol w="2541034"/>
              </a:tblGrid>
              <a:tr h="1614428">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Review cloud definitions</a:t>
                      </a:r>
                      <a:r>
                        <a:rPr lang="en-CA" sz="1000" baseline="0" dirty="0" smtClean="0">
                          <a:solidFill>
                            <a:schemeClr val="tx1"/>
                          </a:solidFill>
                        </a:rPr>
                        <a:t> and assess your current state</a:t>
                      </a:r>
                      <a:endParaRPr lang="en-CA" sz="400" b="0" dirty="0" smtClean="0">
                        <a:solidFill>
                          <a:schemeClr val="tx1"/>
                        </a:solidFill>
                      </a:endParaRPr>
                    </a:p>
                    <a:p>
                      <a:pPr>
                        <a:spcAft>
                          <a:spcPts val="600"/>
                        </a:spcAft>
                      </a:pPr>
                      <a:r>
                        <a:rPr lang="en-CA" sz="1000" dirty="0" smtClean="0">
                          <a:solidFill>
                            <a:schemeClr val="tx1"/>
                          </a:solidFill>
                        </a:rPr>
                        <a:t>1.2 Identify and prioritize use cases for cloud database deployment</a:t>
                      </a:r>
                    </a:p>
                    <a:p>
                      <a:pPr>
                        <a:spcAft>
                          <a:spcPts val="600"/>
                        </a:spcAft>
                      </a:pPr>
                      <a:r>
                        <a:rPr lang="en-CA" sz="1000" dirty="0" smtClean="0">
                          <a:solidFill>
                            <a:schemeClr val="tx1"/>
                          </a:solidFill>
                        </a:rPr>
                        <a:t>1.3 Assess value and readiness for cloud candidates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Identify the risk to your deployment and develop a risk register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Develop mitigation strategies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2.3 Evaluate mitigation strategies and develop a roadmap</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CA" sz="1000" b="1" i="0" u="none" strike="noStrike" kern="1200" cap="none" spc="0" normalizeH="0" baseline="0" noProof="0" dirty="0" smtClean="0">
                        <a:ln>
                          <a:noFill/>
                        </a:ln>
                        <a:solidFill>
                          <a:srgbClr val="333333"/>
                        </a:solidFill>
                        <a:effectLst/>
                        <a:uLnTx/>
                        <a:uFillTx/>
                        <a:latin typeface="+mn-lt"/>
                      </a:endParaRP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Review vendors and contractual best practices</a:t>
                      </a:r>
                    </a:p>
                    <a:p>
                      <a:pPr>
                        <a:spcAft>
                          <a:spcPts val="600"/>
                        </a:spcAft>
                      </a:pPr>
                      <a:r>
                        <a:rPr lang="en-CA" sz="1000" baseline="0" dirty="0" smtClean="0">
                          <a:solidFill>
                            <a:schemeClr val="tx1"/>
                          </a:solidFill>
                        </a:rPr>
                        <a:t>3.2 Measure performance and total cost</a:t>
                      </a:r>
                    </a:p>
                    <a:p>
                      <a:pPr>
                        <a:spcAft>
                          <a:spcPts val="600"/>
                        </a:spcAft>
                      </a:pPr>
                      <a:r>
                        <a:rPr lang="en-CA" sz="1000" dirty="0" smtClean="0">
                          <a:solidFill>
                            <a:schemeClr val="tx1"/>
                          </a:solidFill>
                        </a:rPr>
                        <a:t>3.3 Develop SOPs and document strategy</a:t>
                      </a:r>
                    </a:p>
                    <a:p>
                      <a:pPr>
                        <a:spcAft>
                          <a:spcPts val="600"/>
                        </a:spcAft>
                      </a:pP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684918">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cs typeface="Open Sans"/>
                        </a:rPr>
                        <a:t>Review</a:t>
                      </a:r>
                      <a:r>
                        <a:rPr lang="en-US" sz="1000" b="0" baseline="0" dirty="0" smtClean="0">
                          <a:cs typeface="Open Sans"/>
                        </a:rPr>
                        <a:t> project drivers, existing deployments and initiatives, and current processes; discuss cloud deployment options.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Review</a:t>
                      </a:r>
                      <a:r>
                        <a:rPr lang="en-US" sz="1000" b="0" baseline="0" dirty="0" smtClean="0">
                          <a:cs typeface="Open Sans"/>
                        </a:rPr>
                        <a:t> potential use cases for the database in the cloud.</a:t>
                      </a:r>
                      <a:endParaRPr lang="en-US" sz="1000" b="0" dirty="0" smtClean="0">
                        <a:cs typeface="Open Sans"/>
                      </a:endParaRPr>
                    </a:p>
                    <a:p>
                      <a:pPr marL="228600" indent="-228600">
                        <a:spcAft>
                          <a:spcPts val="600"/>
                        </a:spcAft>
                        <a:buSzPct val="150000"/>
                        <a:buBlip>
                          <a:blip r:embed="rId3"/>
                        </a:buBlip>
                      </a:pPr>
                      <a:r>
                        <a:rPr lang="en-US" sz="1000" b="0" dirty="0" smtClean="0">
                          <a:latin typeface="Arial" pitchFamily="34" charset="0"/>
                          <a:cs typeface="Arial" pitchFamily="34" charset="0"/>
                        </a:rPr>
                        <a:t>Complete</a:t>
                      </a:r>
                      <a:r>
                        <a:rPr lang="en-US" sz="1000" b="0" baseline="0" dirty="0" smtClean="0">
                          <a:latin typeface="Arial" pitchFamily="34" charset="0"/>
                          <a:cs typeface="Arial" pitchFamily="34" charset="0"/>
                        </a:rPr>
                        <a:t> the readiness-value exercise.</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Review project risks</a:t>
                      </a:r>
                      <a:r>
                        <a:rPr lang="en-US" sz="1000" b="0" baseline="0" dirty="0" smtClean="0">
                          <a:cs typeface="Open Sans"/>
                        </a:rPr>
                        <a:t> and </a:t>
                      </a:r>
                      <a:r>
                        <a:rPr lang="en-US" sz="1000" b="0" dirty="0" smtClean="0">
                          <a:cs typeface="Open Sans"/>
                        </a:rPr>
                        <a:t>develop a risk register for all workloads. Assess risk impact.</a:t>
                      </a:r>
                    </a:p>
                    <a:p>
                      <a:pPr marL="228600" indent="-228600">
                        <a:spcAft>
                          <a:spcPts val="600"/>
                        </a:spcAft>
                        <a:buSzPct val="150000"/>
                        <a:buBlip>
                          <a:blip r:embed="rId3"/>
                        </a:buBlip>
                      </a:pPr>
                      <a:r>
                        <a:rPr lang="en-US" sz="1000" b="0" dirty="0" smtClean="0">
                          <a:cs typeface="Open Sans"/>
                        </a:rPr>
                        <a:t>Look</a:t>
                      </a:r>
                      <a:r>
                        <a:rPr lang="en-US" sz="1000" b="0" baseline="0" dirty="0" smtClean="0">
                          <a:cs typeface="Open Sans"/>
                        </a:rPr>
                        <a:t> back over project risks. Identify mitigation strategies to rightsize project risks.</a:t>
                      </a:r>
                    </a:p>
                    <a:p>
                      <a:pPr marL="228600" indent="-228600">
                        <a:spcAft>
                          <a:spcPts val="600"/>
                        </a:spcAft>
                        <a:buSzPct val="150000"/>
                        <a:buBlip>
                          <a:blip r:embed="rId3"/>
                        </a:buBlip>
                      </a:pPr>
                      <a:r>
                        <a:rPr lang="en-US" sz="1000" b="0" baseline="0" dirty="0" smtClean="0">
                          <a:cs typeface="Open Sans"/>
                        </a:rPr>
                        <a:t>Score mitigation strategies, run a tabletop exercise, and create a roadmap.</a:t>
                      </a:r>
                      <a:endParaRPr lang="en-US" sz="1000" b="0" dirty="0" smtClean="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Review the structure of your</a:t>
                      </a:r>
                      <a:r>
                        <a:rPr lang="en-US" sz="1000" b="0" baseline="0" dirty="0" smtClean="0">
                          <a:cs typeface="Open Sans"/>
                        </a:rPr>
                        <a:t> requirements gathering process. Discuss potential vendors.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Develop</a:t>
                      </a:r>
                      <a:r>
                        <a:rPr lang="en-US" sz="1000" b="0" baseline="0" dirty="0" smtClean="0">
                          <a:cs typeface="Open Sans"/>
                        </a:rPr>
                        <a:t> performance metrics based on vendor requirements, value opportunities, and risks.</a:t>
                      </a:r>
                      <a:endParaRPr lang="en-US" sz="1000" b="0" dirty="0" smtClean="0">
                        <a:cs typeface="Open Sans"/>
                      </a:endParaRPr>
                    </a:p>
                    <a:p>
                      <a:pPr marL="228600" indent="-228600">
                        <a:spcAft>
                          <a:spcPts val="600"/>
                        </a:spcAft>
                        <a:buSzPct val="150000"/>
                        <a:buBlip>
                          <a:blip r:embed="rId3"/>
                        </a:buBlip>
                      </a:pPr>
                      <a:r>
                        <a:rPr lang="en-US" sz="1000" b="0" dirty="0" smtClean="0">
                          <a:latin typeface="Arial" pitchFamily="34" charset="0"/>
                          <a:cs typeface="Arial" pitchFamily="34" charset="0"/>
                        </a:rPr>
                        <a:t>Review</a:t>
                      </a:r>
                      <a:r>
                        <a:rPr lang="en-US" sz="1000" b="0" baseline="0" dirty="0" smtClean="0">
                          <a:latin typeface="Arial" pitchFamily="34" charset="0"/>
                          <a:cs typeface="Arial" pitchFamily="34" charset="0"/>
                        </a:rPr>
                        <a:t> the charter and executive presentation.</a:t>
                      </a:r>
                      <a:endParaRPr lang="en-US" sz="1000" b="0" dirty="0" smtClean="0">
                        <a:latin typeface="Arial" pitchFamily="34" charset="0"/>
                        <a:cs typeface="Arial" pitchFamily="34" charset="0"/>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90177">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0" indent="0">
                        <a:buFont typeface="Arial" panose="020B0604020202020204" pitchFamily="34" charset="0"/>
                        <a:buNone/>
                      </a:pPr>
                      <a:r>
                        <a:rPr lang="en-CA" sz="1000" dirty="0" smtClean="0"/>
                        <a:t>Use the </a:t>
                      </a:r>
                      <a:r>
                        <a:rPr lang="en-CA" sz="1000" baseline="0" dirty="0" smtClean="0"/>
                        <a:t>current state as a springboard to identify cloud deployment opportunities.</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2</a:t>
                      </a:r>
                      <a:r>
                        <a:rPr lang="en-CA" sz="1000" b="1" dirty="0" smtClean="0"/>
                        <a:t>:</a:t>
                      </a:r>
                    </a:p>
                    <a:p>
                      <a:pPr marL="0" indent="0">
                        <a:buFont typeface="Arial" panose="020B0604020202020204" pitchFamily="34" charset="0"/>
                        <a:buNone/>
                      </a:pPr>
                      <a:r>
                        <a:rPr lang="en-CA" sz="1000" dirty="0" smtClean="0"/>
                        <a:t>Identify and rightsize risks.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Establish</a:t>
                      </a:r>
                      <a:r>
                        <a:rPr lang="en-CA" sz="1000" baseline="0" dirty="0" smtClean="0"/>
                        <a:t> vendor best practices, create repeatable processes, and </a:t>
                      </a:r>
                      <a:r>
                        <a:rPr lang="en-CA" sz="1000" baseline="0" dirty="0" smtClean="0">
                          <a:solidFill>
                            <a:schemeClr val="tx1"/>
                          </a:solidFill>
                        </a:rPr>
                        <a:t>document the strategy.</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8101">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a:t>
                      </a:r>
                    </a:p>
                    <a:p>
                      <a:pPr marL="171450" indent="-171450">
                        <a:buFont typeface="Arial" panose="020B0604020202020204" pitchFamily="34" charset="0"/>
                        <a:buChar char="•"/>
                      </a:pPr>
                      <a:r>
                        <a:rPr lang="en-CA" sz="1000" dirty="0" smtClean="0"/>
                        <a:t>Document the current</a:t>
                      </a:r>
                      <a:r>
                        <a:rPr lang="en-CA" sz="1000" baseline="0" dirty="0" smtClean="0"/>
                        <a:t> state and select workloads for a deep dive in phase 2.</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a:t>
                      </a:r>
                    </a:p>
                    <a:p>
                      <a:pPr marL="171450" indent="-171450">
                        <a:buFont typeface="Arial" panose="020B0604020202020204" pitchFamily="34" charset="0"/>
                        <a:buChar char="•"/>
                      </a:pPr>
                      <a:r>
                        <a:rPr lang="en-CA" sz="1000" dirty="0" smtClean="0"/>
                        <a:t>Identify risks</a:t>
                      </a:r>
                      <a:r>
                        <a:rPr lang="en-CA" sz="1000" baseline="0" dirty="0" smtClean="0"/>
                        <a:t> and</a:t>
                      </a:r>
                      <a:r>
                        <a:rPr lang="en-CA" sz="1000" dirty="0" smtClean="0"/>
                        <a:t> </a:t>
                      </a:r>
                      <a:r>
                        <a:rPr lang="en-CA" sz="1000" baseline="0" dirty="0" smtClean="0"/>
                        <a:t>mitigation strategies, and develop a mitigation roadmap.</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a:t>
                      </a:r>
                    </a:p>
                    <a:p>
                      <a:pPr marL="171450" indent="-171450">
                        <a:buFont typeface="Arial" panose="020B0604020202020204" pitchFamily="34" charset="0"/>
                        <a:buChar char="•"/>
                      </a:pPr>
                      <a:r>
                        <a:rPr lang="en-CA" sz="1000" dirty="0" smtClean="0"/>
                        <a:t>Create a plan for</a:t>
                      </a:r>
                      <a:r>
                        <a:rPr lang="en-CA" sz="1000" baseline="0" dirty="0" smtClean="0"/>
                        <a:t> the future and communicate the cloud strategy.</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8288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5100071"/>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1. Review the value opportunity</a:t>
            </a:r>
            <a:endParaRPr lang="en-US" sz="1400" dirty="0">
              <a:solidFill>
                <a:srgbClr val="FFFFFF"/>
              </a:solidFill>
            </a:endParaRP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2. Document and mitigate cloud database risks</a:t>
            </a:r>
            <a:endParaRPr lang="en-US" sz="1400" dirty="0">
              <a:solidFill>
                <a:srgbClr val="FFFFFF"/>
              </a:solidFill>
            </a:endParaRPr>
          </a:p>
        </p:txBody>
      </p:sp>
      <p:sp>
        <p:nvSpPr>
          <p:cNvPr id="17" name="Chevron 16"/>
          <p:cNvSpPr/>
          <p:nvPr/>
        </p:nvSpPr>
        <p:spPr>
          <a:xfrm>
            <a:off x="6371121" y="11357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3. Complete the cloud database strategy</a:t>
            </a:r>
            <a:endParaRPr lang="en-US" sz="1400" dirty="0">
              <a:solidFill>
                <a:srgbClr val="FFFFFF"/>
              </a:solidFill>
            </a:endParaRPr>
          </a:p>
        </p:txBody>
      </p:sp>
      <p:sp>
        <p:nvSpPr>
          <p:cNvPr id="4" name="Title 3"/>
          <p:cNvSpPr>
            <a:spLocks noGrp="1"/>
          </p:cNvSpPr>
          <p:nvPr>
            <p:ph type="title"/>
          </p:nvPr>
        </p:nvSpPr>
        <p:spPr/>
        <p:txBody>
          <a:bodyPr/>
          <a:lstStyle/>
          <a:p>
            <a:r>
              <a:rPr lang="en-US" dirty="0" smtClean="0"/>
              <a:t>Craft a cloud strategy for the enterprise database – </a:t>
            </a:r>
            <a:br>
              <a:rPr lang="en-US" dirty="0" smtClean="0"/>
            </a:br>
            <a:r>
              <a:rPr lang="en-US" dirty="0" smtClean="0"/>
              <a:t>project overview</a:t>
            </a:r>
            <a:endParaRPr lang="en-US" dirty="0"/>
          </a:p>
        </p:txBody>
      </p:sp>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 </a:t>
            </a:r>
            <a:endParaRPr lang="en-US"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632073290"/>
              </p:ext>
            </p:extLst>
          </p:nvPr>
        </p:nvGraphicFramePr>
        <p:xfrm>
          <a:off x="251519" y="1677686"/>
          <a:ext cx="8625781" cy="4467443"/>
        </p:xfrm>
        <a:graphic>
          <a:graphicData uri="http://schemas.openxmlformats.org/drawingml/2006/table">
            <a:tbl>
              <a:tblPr firstRow="1" bandRow="1">
                <a:tableStyleId>{5C22544A-7EE6-4342-B048-85BDC9FD1C3A}</a:tableStyleId>
              </a:tblPr>
              <a:tblGrid>
                <a:gridCol w="325131"/>
                <a:gridCol w="1660130"/>
                <a:gridCol w="1660130"/>
                <a:gridCol w="1660130"/>
                <a:gridCol w="1660130"/>
                <a:gridCol w="1660130"/>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a:t>
                      </a:r>
                      <a:r>
                        <a:rPr lang="en-CA" sz="1200" b="1" baseline="0" dirty="0" smtClean="0">
                          <a:solidFill>
                            <a:schemeClr val="bg1"/>
                          </a:solidFill>
                        </a:rPr>
                        <a:t> Prep</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926754">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smtClean="0">
                          <a:solidFill>
                            <a:schemeClr val="tx1"/>
                          </a:solidFill>
                        </a:rPr>
                        <a:t>Create a team and set</a:t>
                      </a:r>
                      <a:r>
                        <a:rPr lang="en-CA" sz="1000" b="1" baseline="0" dirty="0" smtClean="0">
                          <a:solidFill>
                            <a:schemeClr val="tx1"/>
                          </a:solidFill>
                        </a:rPr>
                        <a:t> the pilot project scope</a:t>
                      </a:r>
                      <a:endParaRPr lang="en-CA" sz="1000" b="1" dirty="0" smtClean="0">
                        <a:solidFill>
                          <a:schemeClr val="tx1"/>
                        </a:solidFill>
                      </a:endParaRPr>
                    </a:p>
                    <a:p>
                      <a:pPr marL="171450" lvl="0" indent="-171450">
                        <a:spcAft>
                          <a:spcPts val="600"/>
                        </a:spcAft>
                        <a:buFont typeface="Arial" panose="020B0604020202020204" pitchFamily="34" charset="0"/>
                        <a:buChar char="•"/>
                      </a:pPr>
                      <a:r>
                        <a:rPr lang="en-CA" sz="1000" b="0" dirty="0" smtClean="0">
                          <a:solidFill>
                            <a:schemeClr val="tx1"/>
                          </a:solidFill>
                        </a:rPr>
                        <a:t>Create a cloud</a:t>
                      </a:r>
                      <a:r>
                        <a:rPr lang="en-CA" sz="1000" b="0" baseline="0" dirty="0" smtClean="0">
                          <a:solidFill>
                            <a:schemeClr val="tx1"/>
                          </a:solidFill>
                        </a:rPr>
                        <a:t> migration </a:t>
                      </a:r>
                      <a:r>
                        <a:rPr lang="en-CA" sz="1000" b="0" dirty="0" smtClean="0">
                          <a:solidFill>
                            <a:schemeClr val="tx1"/>
                          </a:solidFill>
                        </a:rPr>
                        <a:t>project team, and define roles and responsibilities.</a:t>
                      </a:r>
                    </a:p>
                    <a:p>
                      <a:pPr marL="171450" lvl="0" indent="-171450">
                        <a:spcAft>
                          <a:spcPts val="600"/>
                        </a:spcAft>
                        <a:buFont typeface="Arial" panose="020B0604020202020204" pitchFamily="34" charset="0"/>
                        <a:buChar char="•"/>
                      </a:pPr>
                      <a:r>
                        <a:rPr lang="en-CA" sz="1000" b="0" dirty="0" smtClean="0">
                          <a:solidFill>
                            <a:schemeClr val="tx1"/>
                          </a:solidFill>
                        </a:rPr>
                        <a:t>Establish parameters for the project.</a:t>
                      </a:r>
                      <a:r>
                        <a:rPr lang="en-CA" sz="1000" b="0" baseline="0" dirty="0" smtClean="0">
                          <a:solidFill>
                            <a:schemeClr val="tx1"/>
                          </a:solidFill>
                        </a:rPr>
                        <a:t> Identify workloads that can be considered for a pilot migration.</a:t>
                      </a:r>
                    </a:p>
                    <a:p>
                      <a:pPr marL="171450" lvl="0" indent="-171450">
                        <a:spcAft>
                          <a:spcPts val="600"/>
                        </a:spcAft>
                        <a:buFont typeface="Arial" panose="020B0604020202020204" pitchFamily="34" charset="0"/>
                        <a:buChar char="•"/>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1000" b="1" dirty="0" smtClean="0">
                          <a:solidFill>
                            <a:schemeClr val="tx1"/>
                          </a:solidFill>
                        </a:rPr>
                        <a:t>Assess cloud value opportunities</a:t>
                      </a:r>
                    </a:p>
                    <a:p>
                      <a:pPr marL="216000" indent="-457200">
                        <a:spcAft>
                          <a:spcPts val="600"/>
                        </a:spcAft>
                      </a:pPr>
                      <a:r>
                        <a:rPr lang="en-CA" sz="1000" b="1" dirty="0" smtClean="0">
                          <a:solidFill>
                            <a:schemeClr val="tx1"/>
                          </a:solidFill>
                        </a:rPr>
                        <a:t>1.1 </a:t>
                      </a:r>
                      <a:r>
                        <a:rPr lang="en-CA" sz="1000" b="0" dirty="0" smtClean="0">
                          <a:solidFill>
                            <a:schemeClr val="tx1"/>
                          </a:solidFill>
                        </a:rPr>
                        <a:t>Review current state as</a:t>
                      </a:r>
                      <a:r>
                        <a:rPr lang="en-CA" sz="1000" b="0" baseline="0" dirty="0" smtClean="0">
                          <a:solidFill>
                            <a:schemeClr val="tx1"/>
                          </a:solidFill>
                        </a:rPr>
                        <a:t> a team. </a:t>
                      </a:r>
                      <a:endParaRPr lang="en-CA" sz="1000" b="0" dirty="0" smtClean="0">
                        <a:solidFill>
                          <a:schemeClr val="tx1"/>
                        </a:solidFill>
                      </a:endParaRPr>
                    </a:p>
                    <a:p>
                      <a:pPr marL="216000" indent="-457200">
                        <a:spcAft>
                          <a:spcPts val="600"/>
                        </a:spcAft>
                      </a:pPr>
                      <a:r>
                        <a:rPr lang="en-CA" sz="1000" b="1" dirty="0" smtClean="0">
                          <a:solidFill>
                            <a:schemeClr val="tx1"/>
                          </a:solidFill>
                        </a:rPr>
                        <a:t>1.2 </a:t>
                      </a:r>
                      <a:r>
                        <a:rPr lang="en-CA" sz="1000" b="0" dirty="0" smtClean="0">
                          <a:solidFill>
                            <a:schemeClr val="tx1"/>
                          </a:solidFill>
                        </a:rPr>
                        <a:t>Review cloud terminology</a:t>
                      </a:r>
                      <a:r>
                        <a:rPr lang="en-CA" sz="1000" b="0" baseline="0" dirty="0" smtClean="0">
                          <a:solidFill>
                            <a:schemeClr val="tx1"/>
                          </a:solidFill>
                        </a:rPr>
                        <a:t> – get everyone on the same page.</a:t>
                      </a:r>
                      <a:endParaRPr lang="en-CA" sz="1000" b="0" dirty="0" smtClean="0">
                        <a:solidFill>
                          <a:schemeClr val="tx1"/>
                        </a:solidFill>
                      </a:endParaRPr>
                    </a:p>
                    <a:p>
                      <a:pPr marL="216000" indent="-457200">
                        <a:spcAft>
                          <a:spcPts val="600"/>
                        </a:spcAft>
                      </a:pPr>
                      <a:r>
                        <a:rPr lang="en-CA" sz="1000" b="1" dirty="0" smtClean="0">
                          <a:solidFill>
                            <a:schemeClr val="tx1"/>
                          </a:solidFill>
                        </a:rPr>
                        <a:t>1.3 </a:t>
                      </a:r>
                      <a:r>
                        <a:rPr lang="en-CA" sz="1000" b="0" dirty="0" smtClean="0">
                          <a:solidFill>
                            <a:schemeClr val="tx1"/>
                          </a:solidFill>
                        </a:rPr>
                        <a:t>Identify</a:t>
                      </a:r>
                      <a:r>
                        <a:rPr lang="en-CA" sz="1000" b="0" baseline="0" dirty="0" smtClean="0">
                          <a:solidFill>
                            <a:schemeClr val="tx1"/>
                          </a:solidFill>
                        </a:rPr>
                        <a:t> and prioritize cloud database use cases.</a:t>
                      </a:r>
                      <a:endParaRPr lang="en-CA" sz="1000" b="0" dirty="0" smtClean="0">
                        <a:solidFill>
                          <a:schemeClr val="tx1"/>
                        </a:solidFill>
                      </a:endParaRPr>
                    </a:p>
                    <a:p>
                      <a:pPr marL="216000" indent="-457200">
                        <a:spcAft>
                          <a:spcPts val="600"/>
                        </a:spcAft>
                      </a:pPr>
                      <a:r>
                        <a:rPr lang="en-CA" sz="1000" b="1" dirty="0" smtClean="0">
                          <a:solidFill>
                            <a:schemeClr val="tx1"/>
                          </a:solidFill>
                        </a:rPr>
                        <a:t>1.4 </a:t>
                      </a:r>
                      <a:r>
                        <a:rPr lang="en-CA" sz="1000" b="0" dirty="0" smtClean="0">
                          <a:solidFill>
                            <a:schemeClr val="tx1"/>
                          </a:solidFill>
                        </a:rPr>
                        <a:t>Complete</a:t>
                      </a:r>
                      <a:r>
                        <a:rPr lang="en-CA" sz="1000" b="0" baseline="0" dirty="0" smtClean="0">
                          <a:solidFill>
                            <a:schemeClr val="tx1"/>
                          </a:solidFill>
                        </a:rPr>
                        <a:t> the value assessment.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1000" b="1" baseline="0" dirty="0" smtClean="0">
                          <a:solidFill>
                            <a:schemeClr val="tx1"/>
                          </a:solidFill>
                        </a:rPr>
                        <a:t>Identify cloud migration risks</a:t>
                      </a:r>
                    </a:p>
                    <a:p>
                      <a:pPr marL="216000" indent="-457200">
                        <a:spcAft>
                          <a:spcPts val="600"/>
                        </a:spcAft>
                      </a:pPr>
                      <a:r>
                        <a:rPr lang="en-CA" sz="1000" b="1" dirty="0" smtClean="0">
                          <a:solidFill>
                            <a:schemeClr val="tx1"/>
                          </a:solidFill>
                        </a:rPr>
                        <a:t>2.1</a:t>
                      </a:r>
                      <a:r>
                        <a:rPr lang="en-CA" sz="1000" b="0" dirty="0" smtClean="0">
                          <a:solidFill>
                            <a:schemeClr val="tx1"/>
                          </a:solidFill>
                        </a:rPr>
                        <a:t> Complete</a:t>
                      </a:r>
                      <a:r>
                        <a:rPr lang="en-CA" sz="1000" b="0" baseline="0" dirty="0" smtClean="0">
                          <a:solidFill>
                            <a:schemeClr val="tx1"/>
                          </a:solidFill>
                        </a:rPr>
                        <a:t> readiness assessment.</a:t>
                      </a:r>
                    </a:p>
                    <a:p>
                      <a:pPr marL="216000" indent="-457200">
                        <a:spcAft>
                          <a:spcPts val="600"/>
                        </a:spcAft>
                      </a:pPr>
                      <a:r>
                        <a:rPr lang="en-CA" sz="1000" b="1" dirty="0" smtClean="0">
                          <a:solidFill>
                            <a:schemeClr val="tx1"/>
                          </a:solidFill>
                        </a:rPr>
                        <a:t>2.2</a:t>
                      </a:r>
                      <a:r>
                        <a:rPr lang="en-CA" sz="1000" b="0" dirty="0" smtClean="0">
                          <a:solidFill>
                            <a:schemeClr val="tx1"/>
                          </a:solidFill>
                        </a:rPr>
                        <a:t> Review and</a:t>
                      </a:r>
                      <a:r>
                        <a:rPr lang="en-CA" sz="1000" b="0" baseline="0" dirty="0" smtClean="0">
                          <a:solidFill>
                            <a:schemeClr val="tx1"/>
                          </a:solidFill>
                        </a:rPr>
                        <a:t> discuss decision matrix.</a:t>
                      </a:r>
                      <a:endParaRPr lang="en-CA" sz="1000" b="0" dirty="0" smtClean="0">
                        <a:solidFill>
                          <a:schemeClr val="tx1"/>
                        </a:solidFill>
                      </a:endParaRPr>
                    </a:p>
                    <a:p>
                      <a:pPr marL="216000" indent="-457200">
                        <a:spcAft>
                          <a:spcPts val="600"/>
                        </a:spcAft>
                      </a:pPr>
                      <a:r>
                        <a:rPr lang="en-CA" sz="1000" b="1" dirty="0" smtClean="0">
                          <a:solidFill>
                            <a:schemeClr val="tx1"/>
                          </a:solidFill>
                        </a:rPr>
                        <a:t>2.3</a:t>
                      </a:r>
                      <a:r>
                        <a:rPr lang="en-CA" sz="1000" b="0" dirty="0" smtClean="0">
                          <a:solidFill>
                            <a:schemeClr val="tx1"/>
                          </a:solidFill>
                        </a:rPr>
                        <a:t> Assess risks for the specific database workload.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1000" b="1" dirty="0" smtClean="0">
                          <a:solidFill>
                            <a:schemeClr val="tx1"/>
                          </a:solidFill>
                        </a:rPr>
                        <a:t>Rightsize risks with mitigation strategies</a:t>
                      </a:r>
                    </a:p>
                    <a:p>
                      <a:pPr marL="216000" indent="-457200">
                        <a:spcAft>
                          <a:spcPts val="600"/>
                        </a:spcAft>
                      </a:pPr>
                      <a:r>
                        <a:rPr lang="en-CA" sz="1000" b="1" dirty="0" smtClean="0">
                          <a:solidFill>
                            <a:schemeClr val="tx1"/>
                          </a:solidFill>
                        </a:rPr>
                        <a:t>3.1 </a:t>
                      </a:r>
                      <a:r>
                        <a:rPr lang="en-CA" sz="1000" b="0" dirty="0" smtClean="0">
                          <a:solidFill>
                            <a:schemeClr val="tx1"/>
                          </a:solidFill>
                        </a:rPr>
                        <a:t>Identify mitigation strategies</a:t>
                      </a:r>
                      <a:r>
                        <a:rPr lang="en-CA" sz="1000" b="0" baseline="0" dirty="0" smtClean="0">
                          <a:solidFill>
                            <a:schemeClr val="tx1"/>
                          </a:solidFill>
                        </a:rPr>
                        <a:t> to address risks</a:t>
                      </a:r>
                      <a:r>
                        <a:rPr lang="en-CA" sz="1000" b="0" dirty="0" smtClean="0">
                          <a:solidFill>
                            <a:schemeClr val="tx1"/>
                          </a:solidFill>
                        </a:rPr>
                        <a:t>. </a:t>
                      </a:r>
                    </a:p>
                    <a:p>
                      <a:pPr marL="216000" indent="-457200">
                        <a:spcAft>
                          <a:spcPts val="600"/>
                        </a:spcAft>
                      </a:pPr>
                      <a:r>
                        <a:rPr lang="en-CA" sz="1000" b="1" dirty="0" smtClean="0">
                          <a:solidFill>
                            <a:schemeClr val="tx1"/>
                          </a:solidFill>
                        </a:rPr>
                        <a:t>3.2 </a:t>
                      </a:r>
                      <a:r>
                        <a:rPr lang="en-CA" sz="1000" b="0" dirty="0" smtClean="0">
                          <a:solidFill>
                            <a:schemeClr val="tx1"/>
                          </a:solidFill>
                        </a:rPr>
                        <a:t>Score and prioritize mitigation strategies.</a:t>
                      </a:r>
                    </a:p>
                    <a:p>
                      <a:pPr marL="216000" indent="-457200">
                        <a:spcAft>
                          <a:spcPts val="600"/>
                        </a:spcAft>
                      </a:pPr>
                      <a:r>
                        <a:rPr lang="en-CA" sz="1000" b="1" dirty="0" smtClean="0">
                          <a:solidFill>
                            <a:schemeClr val="tx1"/>
                          </a:solidFill>
                        </a:rPr>
                        <a:t>3.3</a:t>
                      </a:r>
                      <a:r>
                        <a:rPr lang="en-CA" sz="1000" b="0" dirty="0" smtClean="0">
                          <a:solidFill>
                            <a:schemeClr val="tx1"/>
                          </a:solidFill>
                        </a:rPr>
                        <a:t> Conduct</a:t>
                      </a:r>
                      <a:r>
                        <a:rPr lang="en-CA" sz="1000" b="0" baseline="0" dirty="0" smtClean="0">
                          <a:solidFill>
                            <a:schemeClr val="tx1"/>
                          </a:solidFill>
                        </a:rPr>
                        <a:t> tabletop planning to build a roadmap</a:t>
                      </a:r>
                      <a:r>
                        <a:rPr lang="en-CA" sz="1000" b="0" dirty="0" smtClean="0">
                          <a:solidFill>
                            <a:schemeClr val="tx1"/>
                          </a:solidFill>
                        </a:rPr>
                        <a:t>.</a:t>
                      </a:r>
                    </a:p>
                    <a:p>
                      <a:pPr marL="216000" indent="-457200">
                        <a:spcAft>
                          <a:spcPts val="600"/>
                        </a:spcAft>
                      </a:pP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1000" b="1" dirty="0" smtClean="0">
                          <a:solidFill>
                            <a:schemeClr val="tx1"/>
                          </a:solidFill>
                        </a:rPr>
                        <a:t>Complete</a:t>
                      </a:r>
                      <a:r>
                        <a:rPr lang="en-CA" sz="1000" b="1" baseline="0" dirty="0" smtClean="0">
                          <a:solidFill>
                            <a:schemeClr val="tx1"/>
                          </a:solidFill>
                        </a:rPr>
                        <a:t> the cloud database strategy</a:t>
                      </a:r>
                      <a:endParaRPr lang="en-CA" sz="1000" b="1" dirty="0" smtClean="0">
                        <a:solidFill>
                          <a:schemeClr val="tx1"/>
                        </a:solidFill>
                      </a:endParaRPr>
                    </a:p>
                    <a:p>
                      <a:pPr marL="216000" indent="-457200">
                        <a:spcAft>
                          <a:spcPts val="600"/>
                        </a:spcAft>
                      </a:pPr>
                      <a:r>
                        <a:rPr lang="en-CA" sz="1000" b="1" dirty="0" smtClean="0">
                          <a:solidFill>
                            <a:schemeClr val="tx1"/>
                          </a:solidFill>
                        </a:rPr>
                        <a:t>4.1 </a:t>
                      </a:r>
                      <a:r>
                        <a:rPr lang="en-CA" sz="1000" b="0" dirty="0" smtClean="0">
                          <a:solidFill>
                            <a:schemeClr val="tx1"/>
                          </a:solidFill>
                        </a:rPr>
                        <a:t>Review vendor</a:t>
                      </a:r>
                      <a:r>
                        <a:rPr lang="en-CA" sz="1000" b="0" baseline="0" dirty="0" smtClean="0">
                          <a:solidFill>
                            <a:schemeClr val="tx1"/>
                          </a:solidFill>
                        </a:rPr>
                        <a:t> and contracting best practices. Discuss potential vendors. </a:t>
                      </a:r>
                      <a:r>
                        <a:rPr lang="en-CA" sz="1000" b="0" dirty="0" smtClean="0">
                          <a:solidFill>
                            <a:schemeClr val="tx1"/>
                          </a:solidFill>
                        </a:rPr>
                        <a:t>Assign</a:t>
                      </a:r>
                      <a:r>
                        <a:rPr lang="en-CA" sz="1000" b="0" baseline="0" dirty="0" smtClean="0">
                          <a:solidFill>
                            <a:schemeClr val="tx1"/>
                          </a:solidFill>
                        </a:rPr>
                        <a:t> requirements gathering tasks.</a:t>
                      </a:r>
                      <a:endParaRPr lang="en-CA" sz="1000" b="0" dirty="0" smtClean="0">
                        <a:solidFill>
                          <a:schemeClr val="tx1"/>
                        </a:solidFill>
                      </a:endParaRPr>
                    </a:p>
                    <a:p>
                      <a:pPr marL="216000" indent="-457200">
                        <a:spcAft>
                          <a:spcPts val="600"/>
                        </a:spcAft>
                      </a:pPr>
                      <a:r>
                        <a:rPr lang="en-CA" sz="1000" b="1" dirty="0" smtClean="0">
                          <a:solidFill>
                            <a:schemeClr val="tx1"/>
                          </a:solidFill>
                        </a:rPr>
                        <a:t>4.2</a:t>
                      </a:r>
                      <a:r>
                        <a:rPr lang="en-CA" sz="1000" b="0" dirty="0" smtClean="0">
                          <a:solidFill>
                            <a:schemeClr val="tx1"/>
                          </a:solidFill>
                        </a:rPr>
                        <a:t> Develop metrics to track vendor</a:t>
                      </a:r>
                      <a:r>
                        <a:rPr lang="en-CA" sz="1000" b="0" baseline="0" dirty="0" smtClean="0">
                          <a:solidFill>
                            <a:schemeClr val="tx1"/>
                          </a:solidFill>
                        </a:rPr>
                        <a:t> performance and project success.</a:t>
                      </a:r>
                    </a:p>
                    <a:p>
                      <a:pPr marL="216000" indent="-457200">
                        <a:spcAft>
                          <a:spcPts val="600"/>
                        </a:spcAft>
                      </a:pPr>
                      <a:r>
                        <a:rPr lang="en-CA" sz="1000" b="1" baseline="0" dirty="0" smtClean="0">
                          <a:solidFill>
                            <a:schemeClr val="tx1"/>
                          </a:solidFill>
                        </a:rPr>
                        <a:t>4.3 </a:t>
                      </a:r>
                      <a:r>
                        <a:rPr lang="en-CA" sz="1000" b="0" baseline="0" dirty="0" smtClean="0">
                          <a:solidFill>
                            <a:schemeClr val="tx1"/>
                          </a:solidFill>
                        </a:rPr>
                        <a:t>Develop repeatable provisioning SOPs.</a:t>
                      </a:r>
                      <a:endParaRPr lang="en-CA" sz="1000" b="1" baseline="0" dirty="0" smtClean="0">
                        <a:solidFill>
                          <a:schemeClr val="tx1"/>
                        </a:solidFill>
                      </a:endParaRPr>
                    </a:p>
                    <a:p>
                      <a:pPr marL="216000" indent="-457200">
                        <a:spcAft>
                          <a:spcPts val="600"/>
                        </a:spcAft>
                      </a:pPr>
                      <a:r>
                        <a:rPr lang="en-CA" sz="1000" b="1" baseline="0" dirty="0" smtClean="0">
                          <a:solidFill>
                            <a:schemeClr val="tx1"/>
                          </a:solidFill>
                        </a:rPr>
                        <a:t>4.4 </a:t>
                      </a:r>
                      <a:r>
                        <a:rPr lang="en-CA" sz="1000" b="0" baseline="0" dirty="0" smtClean="0">
                          <a:solidFill>
                            <a:schemeClr val="tx1"/>
                          </a:solidFill>
                        </a:rPr>
                        <a:t>Summarize workshop results.</a:t>
                      </a:r>
                      <a:endParaRPr lang="en-CA" sz="1000" b="1"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252698">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600"/>
                        </a:spcAft>
                        <a:buClrTx/>
                        <a:buFont typeface="+mj-lt"/>
                        <a:buAutoNum type="arabicPeriod"/>
                      </a:pPr>
                      <a:r>
                        <a:rPr lang="en-CA" sz="1000" b="0" i="0" baseline="0" dirty="0" smtClean="0">
                          <a:solidFill>
                            <a:schemeClr val="tx1"/>
                          </a:solidFill>
                        </a:rPr>
                        <a:t>Defined IT mandate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1000" b="0" dirty="0" smtClean="0">
                          <a:solidFill>
                            <a:schemeClr val="tx1"/>
                          </a:solidFill>
                        </a:rPr>
                        <a:t>Cloud Database</a:t>
                      </a:r>
                      <a:r>
                        <a:rPr lang="en-CA" sz="1000" b="0" baseline="0" dirty="0" smtClean="0">
                          <a:solidFill>
                            <a:schemeClr val="tx1"/>
                          </a:solidFill>
                        </a:rPr>
                        <a:t> Workbook</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1000" b="0" dirty="0" smtClean="0">
                          <a:solidFill>
                            <a:schemeClr val="tx1"/>
                          </a:solidFill>
                        </a:rPr>
                        <a:t>Cloud Database Workbook</a:t>
                      </a:r>
                    </a:p>
                    <a:p>
                      <a:pPr marL="144000" indent="-144000">
                        <a:spcAft>
                          <a:spcPts val="600"/>
                        </a:spcAft>
                        <a:buClrTx/>
                        <a:buFont typeface="+mj-lt"/>
                        <a:buAutoNum type="arabicPeriod"/>
                      </a:pPr>
                      <a:r>
                        <a:rPr lang="en-CA" sz="1000" b="0" baseline="0" dirty="0" smtClean="0">
                          <a:solidFill>
                            <a:schemeClr val="tx1"/>
                          </a:solidFill>
                        </a:rPr>
                        <a:t>Risk Register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1000" b="0" baseline="0" dirty="0" smtClean="0">
                          <a:solidFill>
                            <a:schemeClr val="tx1"/>
                          </a:solidFill>
                        </a:rPr>
                        <a:t>Cloud Database Workbook</a:t>
                      </a:r>
                    </a:p>
                    <a:p>
                      <a:pPr marL="144000" indent="-144000">
                        <a:spcAft>
                          <a:spcPts val="600"/>
                        </a:spcAft>
                        <a:buClrTx/>
                        <a:buFont typeface="+mj-lt"/>
                        <a:buAutoNum type="arabicPeriod"/>
                      </a:pPr>
                      <a:r>
                        <a:rPr lang="en-CA" sz="1000" b="0" baseline="0" dirty="0" smtClean="0">
                          <a:solidFill>
                            <a:schemeClr val="tx1"/>
                          </a:solidFill>
                        </a:rPr>
                        <a:t>Mitigation Roadmap</a:t>
                      </a:r>
                    </a:p>
                    <a:p>
                      <a:pPr marL="144000" indent="-144000">
                        <a:spcAft>
                          <a:spcPts val="60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600"/>
                        </a:spcAft>
                        <a:buClrTx/>
                        <a:buFont typeface="+mj-lt"/>
                        <a:buAutoNum type="arabicPeriod"/>
                      </a:pPr>
                      <a:r>
                        <a:rPr lang="en-CA" sz="1000" b="0" baseline="0" dirty="0" smtClean="0">
                          <a:solidFill>
                            <a:schemeClr val="tx1"/>
                          </a:solidFill>
                        </a:rPr>
                        <a:t>TCO Calculator</a:t>
                      </a:r>
                    </a:p>
                    <a:p>
                      <a:pPr marL="144000" indent="-144000">
                        <a:spcAft>
                          <a:spcPts val="600"/>
                        </a:spcAft>
                        <a:buClrTx/>
                        <a:buFont typeface="+mj-lt"/>
                        <a:buAutoNum type="arabicPeriod"/>
                      </a:pPr>
                      <a:r>
                        <a:rPr lang="en-CA" sz="1000" b="0" dirty="0" smtClean="0">
                          <a:solidFill>
                            <a:schemeClr val="tx1"/>
                          </a:solidFill>
                        </a:rPr>
                        <a:t>Cloud Database </a:t>
                      </a:r>
                    </a:p>
                    <a:p>
                      <a:pPr marL="144000" indent="-144000">
                        <a:spcAft>
                          <a:spcPts val="600"/>
                        </a:spcAft>
                        <a:buClrTx/>
                        <a:buFont typeface="+mj-lt"/>
                        <a:buAutoNum type="arabicPeriod"/>
                      </a:pPr>
                      <a:r>
                        <a:rPr lang="en-CA" sz="1000" b="0" dirty="0" smtClean="0">
                          <a:solidFill>
                            <a:schemeClr val="tx1"/>
                          </a:solidFill>
                        </a:rPr>
                        <a:t>Project Charter</a:t>
                      </a:r>
                    </a:p>
                    <a:p>
                      <a:pPr marL="144000" marR="0" indent="-144000" algn="l" defTabSz="914400" rtl="0" eaLnBrk="1" fontAlgn="auto" latinLnBrk="0" hangingPunct="1">
                        <a:lnSpc>
                          <a:spcPct val="100000"/>
                        </a:lnSpc>
                        <a:spcBef>
                          <a:spcPts val="0"/>
                        </a:spcBef>
                        <a:spcAft>
                          <a:spcPts val="600"/>
                        </a:spcAft>
                        <a:buClrTx/>
                        <a:buSzTx/>
                        <a:buFont typeface="+mj-lt"/>
                        <a:buAutoNum type="arabicPeriod"/>
                        <a:tabLst/>
                        <a:defRPr/>
                      </a:pPr>
                      <a:r>
                        <a:rPr lang="en-CA" sz="1000" b="0" dirty="0" smtClean="0">
                          <a:solidFill>
                            <a:schemeClr val="tx1"/>
                          </a:solidFill>
                        </a:rPr>
                        <a:t>Executive Presentation</a:t>
                      </a:r>
                      <a:endParaRPr lang="en-CA" sz="1000" b="0" baseline="0" dirty="0" smtClean="0">
                        <a:solidFill>
                          <a:schemeClr val="tx1"/>
                        </a:solidFill>
                      </a:endParaRPr>
                    </a:p>
                    <a:p>
                      <a:pPr marL="144000" indent="-144000">
                        <a:spcAft>
                          <a:spcPts val="60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095375" y="2506419"/>
            <a:ext cx="6943725" cy="2590453"/>
          </a:xfrm>
          <a:prstGeom prst="rect">
            <a:avLst/>
          </a:prstGeom>
        </p:spPr>
        <p:txBody>
          <a:bodyPr wrap="square" rtlCol="0">
            <a:spAutoFit/>
          </a:bodyPr>
          <a:lstStyle/>
          <a:p>
            <a:pPr>
              <a:spcBef>
                <a:spcPts val="600"/>
              </a:spcBef>
              <a:spcAft>
                <a:spcPts val="500"/>
              </a:spcAft>
            </a:pPr>
            <a:r>
              <a:rPr lang="en-CA" sz="1600" i="1" dirty="0" smtClean="0">
                <a:solidFill>
                  <a:schemeClr val="bg1"/>
                </a:solidFill>
                <a:latin typeface="+mj-lt"/>
              </a:rPr>
              <a:t>You need to know if the database is ready for the cloud – not just if the  cloud is ready for the database.</a:t>
            </a:r>
          </a:p>
          <a:p>
            <a:pPr>
              <a:spcBef>
                <a:spcPts val="600"/>
              </a:spcBef>
              <a:spcAft>
                <a:spcPts val="500"/>
              </a:spcAft>
            </a:pPr>
            <a:r>
              <a:rPr lang="en-CA" sz="1600" i="1" dirty="0" smtClean="0">
                <a:solidFill>
                  <a:schemeClr val="bg1"/>
                </a:solidFill>
                <a:latin typeface="+mj-lt"/>
              </a:rPr>
              <a:t>The cloud is inevitable, but not for all workloads, and not right away. Don’t do everything at once. Prioritize quick wins that can seed success for more complex projects in the future.</a:t>
            </a:r>
          </a:p>
          <a:p>
            <a:pPr>
              <a:spcBef>
                <a:spcPts val="600"/>
              </a:spcBef>
              <a:spcAft>
                <a:spcPts val="500"/>
              </a:spcAft>
            </a:pPr>
            <a:r>
              <a:rPr lang="en-CA" sz="1600" i="1" dirty="0" smtClean="0">
                <a:solidFill>
                  <a:schemeClr val="bg1"/>
                </a:solidFill>
                <a:latin typeface="+mj-lt"/>
              </a:rPr>
              <a:t>Then, take a deep dive to assess the risks that face workloads in the cloud. Too often, challenges are only apparent after</a:t>
            </a:r>
            <a:r>
              <a:rPr lang="en-CA" sz="1600" b="1" i="1" dirty="0" smtClean="0">
                <a:solidFill>
                  <a:schemeClr val="bg1"/>
                </a:solidFill>
                <a:latin typeface="+mj-lt"/>
              </a:rPr>
              <a:t> </a:t>
            </a:r>
            <a:r>
              <a:rPr lang="en-CA" sz="1600" i="1" dirty="0" smtClean="0">
                <a:solidFill>
                  <a:schemeClr val="bg1"/>
                </a:solidFill>
                <a:latin typeface="+mj-lt"/>
              </a:rPr>
              <a:t>the move. Do due diligence. Identify risks, draft mitigation strategies, and create a plan for deployment and beyond.</a:t>
            </a:r>
          </a:p>
        </p:txBody>
      </p:sp>
      <p:sp>
        <p:nvSpPr>
          <p:cNvPr id="9" name="TextBox 8"/>
          <p:cNvSpPr txBox="1"/>
          <p:nvPr/>
        </p:nvSpPr>
        <p:spPr>
          <a:xfrm>
            <a:off x="3226487" y="5424862"/>
            <a:ext cx="4460917" cy="738664"/>
          </a:xfrm>
          <a:prstGeom prst="rect">
            <a:avLst/>
          </a:prstGeom>
        </p:spPr>
        <p:txBody>
          <a:bodyPr wrap="square" rtlCol="0">
            <a:spAutoFit/>
          </a:bodyPr>
          <a:lstStyle/>
          <a:p>
            <a:pPr algn="r"/>
            <a:r>
              <a:rPr lang="en-CA" sz="1400" b="1" i="1" dirty="0" smtClean="0">
                <a:solidFill>
                  <a:schemeClr val="bg1"/>
                </a:solidFill>
              </a:rPr>
              <a:t>Andrew Sharp </a:t>
            </a:r>
          </a:p>
          <a:p>
            <a:pPr algn="r"/>
            <a:r>
              <a:rPr lang="en-CA" sz="1400" i="1" dirty="0">
                <a:solidFill>
                  <a:schemeClr val="bg1"/>
                </a:solidFill>
              </a:rPr>
              <a:t>Consulting </a:t>
            </a:r>
            <a:r>
              <a:rPr lang="en-CA" sz="1400" i="1" dirty="0" smtClean="0">
                <a:solidFill>
                  <a:schemeClr val="bg1"/>
                </a:solidFill>
              </a:rPr>
              <a:t>Analyst, Infrastructure</a:t>
            </a:r>
            <a:br>
              <a:rPr lang="en-CA" sz="1400" i="1" dirty="0" smtClean="0">
                <a:solidFill>
                  <a:schemeClr val="bg1"/>
                </a:solidFill>
              </a:rPr>
            </a:br>
            <a:r>
              <a:rPr lang="en-CA" sz="1400" i="1" dirty="0" smtClean="0">
                <a:solidFill>
                  <a:schemeClr val="bg1"/>
                </a:solidFill>
              </a:rPr>
              <a:t>Info-Tech Research Group</a:t>
            </a:r>
          </a:p>
        </p:txBody>
      </p:sp>
      <p:sp>
        <p:nvSpPr>
          <p:cNvPr id="10" name="TextBox 9"/>
          <p:cNvSpPr txBox="1"/>
          <p:nvPr/>
        </p:nvSpPr>
        <p:spPr>
          <a:xfrm>
            <a:off x="545852" y="1831593"/>
            <a:ext cx="5944995" cy="338554"/>
          </a:xfrm>
          <a:prstGeom prst="rect">
            <a:avLst/>
          </a:prstGeom>
        </p:spPr>
        <p:txBody>
          <a:bodyPr wrap="square" rtlCol="0">
            <a:spAutoFit/>
          </a:bodyPr>
          <a:lstStyle/>
          <a:p>
            <a:r>
              <a:rPr lang="en-CA" sz="1600" b="1" dirty="0" smtClean="0">
                <a:solidFill>
                  <a:schemeClr val="bg1"/>
                </a:solidFill>
              </a:rPr>
              <a:t>There’s no cloud. There’s just the database. </a:t>
            </a:r>
            <a:endParaRPr lang="en-CA"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a:t>
            </a:r>
            <a:r>
              <a:rPr lang="en-CA" sz="4000" b="1" dirty="0" smtClean="0">
                <a:solidFill>
                  <a:schemeClr val="bg1"/>
                </a:solidFill>
              </a:rPr>
              <a:t>PERSPECTIVE</a:t>
            </a:r>
            <a:endParaRPr lang="en-CA" sz="4000" b="1" dirty="0">
              <a:solidFill>
                <a:schemeClr val="bg1"/>
              </a:solidFill>
            </a:endParaRPr>
          </a:p>
        </p:txBody>
      </p:sp>
      <p:pic>
        <p:nvPicPr>
          <p:cNvPr id="14" name="Picture 100"/>
          <p:cNvPicPr>
            <a:picLocks noChangeAspect="1"/>
          </p:cNvPicPr>
          <p:nvPr/>
        </p:nvPicPr>
        <p:blipFill>
          <a:blip r:embed="rId2"/>
          <a:stretch>
            <a:fillRect/>
          </a:stretch>
        </p:blipFill>
        <p:spPr>
          <a:xfrm>
            <a:off x="545852" y="2353902"/>
            <a:ext cx="678666" cy="619651"/>
          </a:xfrm>
          <a:prstGeom prst="rect">
            <a:avLst/>
          </a:prstGeom>
        </p:spPr>
      </p:pic>
      <p:pic>
        <p:nvPicPr>
          <p:cNvPr id="15" name="Picture 101"/>
          <p:cNvPicPr>
            <a:picLocks noChangeAspect="1"/>
          </p:cNvPicPr>
          <p:nvPr/>
        </p:nvPicPr>
        <p:blipFill>
          <a:blip r:embed="rId3"/>
          <a:stretch>
            <a:fillRect/>
          </a:stretch>
        </p:blipFill>
        <p:spPr>
          <a:xfrm>
            <a:off x="7930558" y="4412694"/>
            <a:ext cx="656535" cy="538507"/>
          </a:xfrm>
          <a:prstGeom prst="rect">
            <a:avLst/>
          </a:prstGeom>
        </p:spPr>
      </p:pic>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dirty="0" smtClean="0"/>
              <a:t> IT Infrastructure Managers</a:t>
            </a:r>
          </a:p>
          <a:p>
            <a:r>
              <a:rPr lang="en-US" dirty="0" smtClean="0"/>
              <a:t> Data and Enterprise Architects</a:t>
            </a:r>
          </a:p>
          <a:p>
            <a:r>
              <a:rPr lang="en-US" dirty="0"/>
              <a:t> </a:t>
            </a:r>
            <a:r>
              <a:rPr lang="en-US" dirty="0" smtClean="0"/>
              <a:t>Chief Technology Officers</a:t>
            </a:r>
            <a:endParaRPr lang="en-US" dirty="0"/>
          </a:p>
        </p:txBody>
      </p:sp>
      <p:sp>
        <p:nvSpPr>
          <p:cNvPr id="14" name="Text Placeholder 13"/>
          <p:cNvSpPr>
            <a:spLocks noGrp="1"/>
          </p:cNvSpPr>
          <p:nvPr>
            <p:ph type="body" sz="quarter" idx="26"/>
          </p:nvPr>
        </p:nvSpPr>
        <p:spPr>
          <a:xfrm>
            <a:off x="4835436" y="1607231"/>
            <a:ext cx="4041648" cy="1812244"/>
          </a:xfrm>
        </p:spPr>
        <p:txBody>
          <a:bodyPr/>
          <a:lstStyle/>
          <a:p>
            <a:r>
              <a:rPr lang="en-US" dirty="0" smtClean="0"/>
              <a:t>Integrate existing enterprise databases in the overarching cloud strategy. </a:t>
            </a:r>
          </a:p>
          <a:p>
            <a:r>
              <a:rPr lang="en-US" dirty="0" smtClean="0"/>
              <a:t>Identify value opportunities to move. </a:t>
            </a:r>
          </a:p>
          <a:p>
            <a:r>
              <a:rPr lang="en-US" dirty="0" smtClean="0"/>
              <a:t>Navigate stakeholder needs and expectations.</a:t>
            </a:r>
          </a:p>
          <a:p>
            <a:r>
              <a:rPr lang="en-US" dirty="0" smtClean="0"/>
              <a:t>Communicate results to project sponsors.</a:t>
            </a:r>
            <a:endParaRPr lang="en-US" dirty="0"/>
          </a:p>
        </p:txBody>
      </p:sp>
      <p:sp>
        <p:nvSpPr>
          <p:cNvPr id="15" name="Text Placeholder 14"/>
          <p:cNvSpPr>
            <a:spLocks noGrp="1"/>
          </p:cNvSpPr>
          <p:nvPr>
            <p:ph type="body" sz="quarter" idx="27"/>
          </p:nvPr>
        </p:nvSpPr>
        <p:spPr/>
        <p:txBody>
          <a:bodyPr/>
          <a:lstStyle/>
          <a:p>
            <a:r>
              <a:rPr lang="en-US" dirty="0" smtClean="0"/>
              <a:t> Business stakeholders</a:t>
            </a:r>
          </a:p>
          <a:p>
            <a:r>
              <a:rPr lang="en-US" dirty="0"/>
              <a:t> </a:t>
            </a:r>
            <a:r>
              <a:rPr lang="en-US" dirty="0" smtClean="0"/>
              <a:t>Applications managers</a:t>
            </a:r>
          </a:p>
          <a:p>
            <a:r>
              <a:rPr lang="en-US" dirty="0" smtClean="0"/>
              <a:t> Enterprise risk managers</a:t>
            </a:r>
            <a:endParaRPr lang="en-US" dirty="0"/>
          </a:p>
        </p:txBody>
      </p:sp>
      <p:sp>
        <p:nvSpPr>
          <p:cNvPr id="16" name="Text Placeholder 15"/>
          <p:cNvSpPr>
            <a:spLocks noGrp="1"/>
          </p:cNvSpPr>
          <p:nvPr>
            <p:ph type="body" sz="quarter" idx="28"/>
          </p:nvPr>
        </p:nvSpPr>
        <p:spPr/>
        <p:txBody>
          <a:bodyPr/>
          <a:lstStyle/>
          <a:p>
            <a:r>
              <a:rPr lang="en-US" dirty="0" smtClean="0"/>
              <a:t>Understand risks and rewards of deploying enterprise databases to the cloud.</a:t>
            </a:r>
          </a:p>
          <a:p>
            <a:r>
              <a:rPr lang="en-US" dirty="0" smtClean="0"/>
              <a:t>Understand the terminology around cloud technologies.</a:t>
            </a:r>
          </a:p>
          <a:p>
            <a:pPr marL="0" indent="0">
              <a:buNone/>
            </a:pPr>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495997"/>
            <a:ext cx="5257800" cy="1118359"/>
          </a:xfrm>
        </p:spPr>
        <p:txBody>
          <a:bodyPr/>
          <a:lstStyle/>
          <a:p>
            <a:r>
              <a:rPr lang="en-US" dirty="0" smtClean="0"/>
              <a:t>Enterprise database licensing, deployment, and maintenance are among the most complex and expensive activities in IT.</a:t>
            </a:r>
          </a:p>
          <a:p>
            <a:r>
              <a:rPr lang="en-US" dirty="0" smtClean="0"/>
              <a:t>Leadership wants to leverage cloud deployments to reduce management costs, convert capital expenditure (Capex) to operational expenditure (Opex), and enable scale on demand, all with only paying for resources when used.</a:t>
            </a:r>
          </a:p>
        </p:txBody>
      </p:sp>
      <p:sp>
        <p:nvSpPr>
          <p:cNvPr id="4" name="Text Placeholder 3"/>
          <p:cNvSpPr>
            <a:spLocks noGrp="1"/>
          </p:cNvSpPr>
          <p:nvPr>
            <p:ph type="body" sz="quarter" idx="11"/>
          </p:nvPr>
        </p:nvSpPr>
        <p:spPr/>
        <p:txBody>
          <a:bodyPr/>
          <a:lstStyle/>
          <a:p>
            <a:r>
              <a:rPr lang="en-US" dirty="0" smtClean="0"/>
              <a:t>Not all databases present a use case for a cloud deployment. </a:t>
            </a:r>
          </a:p>
          <a:p>
            <a:r>
              <a:rPr lang="en-US" dirty="0" smtClean="0"/>
              <a:t>The effort required to re-platform enterprise systems for the cloud can erode perceived savings.</a:t>
            </a:r>
          </a:p>
          <a:p>
            <a:r>
              <a:rPr lang="en-US" dirty="0" smtClean="0"/>
              <a:t>IT may not have the skills to deploy, integrate, and support enterprise systems in the cloud.</a:t>
            </a:r>
            <a:endParaRPr lang="en-US" dirty="0"/>
          </a:p>
        </p:txBody>
      </p:sp>
      <p:sp>
        <p:nvSpPr>
          <p:cNvPr id="5" name="Text Placeholder 4"/>
          <p:cNvSpPr>
            <a:spLocks noGrp="1"/>
          </p:cNvSpPr>
          <p:nvPr>
            <p:ph type="body" sz="quarter" idx="12"/>
          </p:nvPr>
        </p:nvSpPr>
        <p:spPr/>
        <p:txBody>
          <a:bodyPr/>
          <a:lstStyle/>
          <a:p>
            <a:r>
              <a:rPr lang="en-US" dirty="0" smtClean="0"/>
              <a:t>Identify database workloads to move to the cloud via a holistic cloud strategy; avoid an ad hoc approach that’s more expensive, time-consuming, and can leave you with blind spots.</a:t>
            </a:r>
          </a:p>
          <a:p>
            <a:r>
              <a:rPr lang="en-US" dirty="0" smtClean="0"/>
              <a:t>Review your current environment and attitudes toward cloud technologies to ensure your stakeholders are on the same page.</a:t>
            </a:r>
          </a:p>
          <a:p>
            <a:r>
              <a:rPr lang="en-US" dirty="0" smtClean="0"/>
              <a:t>Look before you leap; identify risks and mitigation strategies associated with moving the enterprise database to the cloud.</a:t>
            </a:r>
          </a:p>
          <a:p>
            <a:r>
              <a:rPr lang="en-US" dirty="0" smtClean="0"/>
              <a:t>Vendors will be much more tightly integrated into your ability to deliver services. Review vendor best practices, and move from ad hoc vendor management to a defined process.</a:t>
            </a:r>
          </a:p>
        </p:txBody>
      </p:sp>
      <p:sp>
        <p:nvSpPr>
          <p:cNvPr id="6" name="Text Placeholder 5"/>
          <p:cNvSpPr>
            <a:spLocks noGrp="1"/>
          </p:cNvSpPr>
          <p:nvPr>
            <p:ph type="body" sz="quarter" idx="13"/>
          </p:nvPr>
        </p:nvSpPr>
        <p:spPr/>
        <p:txBody>
          <a:bodyPr/>
          <a:lstStyle/>
          <a:p>
            <a:pPr marL="228600" indent="-228600">
              <a:spcBef>
                <a:spcPts val="600"/>
              </a:spcBef>
              <a:spcAft>
                <a:spcPts val="600"/>
              </a:spcAft>
              <a:buSzPct val="100000"/>
              <a:buFont typeface="+mj-lt"/>
              <a:buAutoNum type="arabicPeriod"/>
            </a:pPr>
            <a:r>
              <a:rPr lang="en-US" b="1" dirty="0" smtClean="0">
                <a:solidFill>
                  <a:srgbClr val="333333"/>
                </a:solidFill>
              </a:rPr>
              <a:t>There’s no cloud – there’s just the database.</a:t>
            </a:r>
            <a:br>
              <a:rPr lang="en-US" b="1" dirty="0" smtClean="0">
                <a:solidFill>
                  <a:srgbClr val="333333"/>
                </a:solidFill>
              </a:rPr>
            </a:br>
            <a:r>
              <a:rPr lang="en-US" dirty="0" smtClean="0"/>
              <a:t>It’s not enough to decide if the cloud is ready for the database – you must assess whether the database workload is ready for the cloud.</a:t>
            </a:r>
            <a:endParaRPr lang="en-US" dirty="0" smtClean="0">
              <a:solidFill>
                <a:srgbClr val="333333"/>
              </a:solidFill>
            </a:endParaRPr>
          </a:p>
          <a:p>
            <a:pPr marL="228600" indent="-228600">
              <a:spcBef>
                <a:spcPts val="600"/>
              </a:spcBef>
              <a:spcAft>
                <a:spcPts val="600"/>
              </a:spcAft>
              <a:buSzPct val="100000"/>
              <a:buFont typeface="+mj-lt"/>
              <a:buAutoNum type="arabicPeriod"/>
            </a:pPr>
            <a:r>
              <a:rPr lang="en-US" b="1" dirty="0" smtClean="0"/>
              <a:t>It’s not “no” – it’s “not now.”</a:t>
            </a:r>
            <a:r>
              <a:rPr lang="en-US" b="1" dirty="0" smtClean="0">
                <a:solidFill>
                  <a:srgbClr val="333333"/>
                </a:solidFill>
              </a:rPr>
              <a:t/>
            </a:r>
            <a:br>
              <a:rPr lang="en-US" b="1" dirty="0" smtClean="0">
                <a:solidFill>
                  <a:srgbClr val="333333"/>
                </a:solidFill>
              </a:rPr>
            </a:br>
            <a:r>
              <a:rPr lang="en-US" dirty="0" smtClean="0"/>
              <a:t>Prioritize databases that are ready to move and present considerable opportunities to create business value. Wait on the rest.</a:t>
            </a:r>
            <a:endParaRPr lang="en-US" dirty="0" smtClean="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t="-378"/>
          <a:stretch/>
        </p:blipFill>
        <p:spPr>
          <a:xfrm>
            <a:off x="0" y="1082966"/>
            <a:ext cx="9144000" cy="5441659"/>
          </a:xfrm>
          <a:prstGeom prst="rect">
            <a:avLst/>
          </a:prstGeom>
        </p:spPr>
      </p:pic>
      <p:sp>
        <p:nvSpPr>
          <p:cNvPr id="36" name="Rectangle 35"/>
          <p:cNvSpPr/>
          <p:nvPr/>
        </p:nvSpPr>
        <p:spPr>
          <a:xfrm>
            <a:off x="4632974" y="1108074"/>
            <a:ext cx="4511026" cy="54130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dirty="0" smtClean="0"/>
              <a:t>There are real opportunities to create value by moving the right database to the cloud…</a:t>
            </a:r>
            <a:endParaRPr lang="en-US" dirty="0"/>
          </a:p>
        </p:txBody>
      </p:sp>
      <p:sp>
        <p:nvSpPr>
          <p:cNvPr id="11" name="Rectangle 10"/>
          <p:cNvSpPr/>
          <p:nvPr/>
        </p:nvSpPr>
        <p:spPr>
          <a:xfrm>
            <a:off x="5152326" y="1321610"/>
            <a:ext cx="3577532" cy="4985980"/>
          </a:xfrm>
          <a:prstGeom prst="rect">
            <a:avLst/>
          </a:prstGeom>
        </p:spPr>
        <p:txBody>
          <a:bodyPr wrap="square">
            <a:spAutoFit/>
          </a:bodyPr>
          <a:lstStyle/>
          <a:p>
            <a:r>
              <a:rPr lang="en-CA" sz="1400" i="1" dirty="0">
                <a:latin typeface="+mj-lt"/>
              </a:rPr>
              <a:t>Putting the database in the cloud allowed us to efficiently and securely provide access to our vendors and clients</a:t>
            </a:r>
            <a:r>
              <a:rPr lang="en-CA" sz="1400" i="1" dirty="0" smtClean="0">
                <a:latin typeface="+mj-lt"/>
              </a:rPr>
              <a:t>. </a:t>
            </a:r>
          </a:p>
          <a:p>
            <a:r>
              <a:rPr lang="en-CA" sz="1200" dirty="0" smtClean="0">
                <a:cs typeface="Roboto Regular"/>
              </a:rPr>
              <a:t/>
            </a:r>
            <a:br>
              <a:rPr lang="en-CA" sz="1200" dirty="0" smtClean="0">
                <a:cs typeface="Roboto Regular"/>
              </a:rPr>
            </a:br>
            <a:r>
              <a:rPr lang="en-CA" sz="1200" dirty="0" smtClean="0">
                <a:cs typeface="Roboto Regular"/>
              </a:rPr>
              <a:t>– Lloyd Brathwaite, IT Infrastructure Manager</a:t>
            </a:r>
          </a:p>
          <a:p>
            <a:endParaRPr lang="en-CA" sz="1200" dirty="0" smtClean="0">
              <a:cs typeface="Roboto Regular"/>
            </a:endParaRPr>
          </a:p>
          <a:p>
            <a:r>
              <a:rPr lang="en-CA" sz="1400" i="1" dirty="0">
                <a:latin typeface="+mj-lt"/>
              </a:rPr>
              <a:t>Duplicating on-premises infrastructure to a DR data center is prohibitively expensive… a cloud-based DR deployment is more attractive because [cloud providers] typically use a pay-as-you-use pricing model</a:t>
            </a:r>
            <a:r>
              <a:rPr lang="en-CA" sz="1400" i="1" dirty="0" smtClean="0">
                <a:latin typeface="+mj-lt"/>
              </a:rPr>
              <a:t>.</a:t>
            </a:r>
            <a:endParaRPr lang="en-CA" sz="1400" i="1" dirty="0">
              <a:latin typeface="+mj-lt"/>
            </a:endParaRPr>
          </a:p>
          <a:p>
            <a:endParaRPr lang="en-CA" sz="1200" dirty="0" smtClean="0">
              <a:cs typeface="Roboto Regular"/>
            </a:endParaRPr>
          </a:p>
          <a:p>
            <a:r>
              <a:rPr lang="en-CA" sz="1200" dirty="0" smtClean="0">
                <a:cs typeface="Roboto Regular"/>
              </a:rPr>
              <a:t>– David Rahbany, </a:t>
            </a:r>
          </a:p>
          <a:p>
            <a:r>
              <a:rPr lang="en-CA" sz="1200" dirty="0">
                <a:cs typeface="Roboto Regular"/>
              </a:rPr>
              <a:t> </a:t>
            </a:r>
            <a:r>
              <a:rPr lang="en-CA" sz="1200" dirty="0" smtClean="0">
                <a:cs typeface="Roboto Regular"/>
              </a:rPr>
              <a:t>  Director of Enterprise IT Infrastructure</a:t>
            </a:r>
            <a:endParaRPr lang="en-CA" sz="1200" dirty="0">
              <a:cs typeface="Roboto Regular"/>
            </a:endParaRPr>
          </a:p>
          <a:p>
            <a:endParaRPr lang="en-CA" sz="1400" i="1" dirty="0" smtClean="0">
              <a:latin typeface="+mj-lt"/>
            </a:endParaRPr>
          </a:p>
          <a:p>
            <a:r>
              <a:rPr lang="en-CA" sz="1400" i="1" dirty="0" smtClean="0">
                <a:latin typeface="+mj-lt"/>
              </a:rPr>
              <a:t>We’re </a:t>
            </a:r>
            <a:r>
              <a:rPr lang="en-CA" sz="1400" i="1" dirty="0">
                <a:latin typeface="+mj-lt"/>
              </a:rPr>
              <a:t>seeing the pervasiveness of cloud disrupt industries across the board as companies look to maximize and implement cloud as a strategic and integral technology</a:t>
            </a:r>
            <a:r>
              <a:rPr lang="en-CA" sz="1400" i="1" dirty="0" smtClean="0">
                <a:latin typeface="+mj-lt"/>
              </a:rPr>
              <a:t>.</a:t>
            </a:r>
            <a:endParaRPr lang="en-CA" sz="1400" i="1" dirty="0">
              <a:latin typeface="+mj-lt"/>
            </a:endParaRPr>
          </a:p>
          <a:p>
            <a:endParaRPr lang="en-CA" sz="1200" dirty="0" smtClean="0">
              <a:cs typeface="Roboto Regular"/>
            </a:endParaRPr>
          </a:p>
          <a:p>
            <a:r>
              <a:rPr lang="en-CA" sz="1200" dirty="0">
                <a:cs typeface="Roboto Regular"/>
              </a:rPr>
              <a:t>– Jim </a:t>
            </a:r>
            <a:r>
              <a:rPr lang="en-CA" sz="1200" dirty="0" smtClean="0">
                <a:cs typeface="Roboto Regular"/>
              </a:rPr>
              <a:t>Moran, General Partner, </a:t>
            </a:r>
            <a:r>
              <a:rPr lang="en-CA" sz="1200" dirty="0" smtClean="0"/>
              <a:t>North Bridge</a:t>
            </a:r>
            <a:endParaRPr lang="en-CA" sz="1200" dirty="0" smtClean="0">
              <a:cs typeface="Roboto Regular"/>
            </a:endParaRPr>
          </a:p>
        </p:txBody>
      </p:sp>
      <p:sp>
        <p:nvSpPr>
          <p:cNvPr id="21" name="Oval 20"/>
          <p:cNvSpPr/>
          <p:nvPr/>
        </p:nvSpPr>
        <p:spPr>
          <a:xfrm>
            <a:off x="155856" y="2624372"/>
            <a:ext cx="744089" cy="771007"/>
          </a:xfrm>
          <a:prstGeom prst="ellipse">
            <a:avLst/>
          </a:prstGeom>
          <a:solidFill>
            <a:srgbClr val="B0C5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b="1" dirty="0" smtClean="0">
                <a:solidFill>
                  <a:srgbClr val="29475F"/>
                </a:solidFill>
              </a:rPr>
              <a:t>62% </a:t>
            </a:r>
            <a:endParaRPr lang="en-CA" b="1" dirty="0">
              <a:solidFill>
                <a:srgbClr val="29475F"/>
              </a:solidFill>
            </a:endParaRPr>
          </a:p>
        </p:txBody>
      </p:sp>
      <p:sp>
        <p:nvSpPr>
          <p:cNvPr id="22" name="Oval 21"/>
          <p:cNvSpPr/>
          <p:nvPr/>
        </p:nvSpPr>
        <p:spPr>
          <a:xfrm>
            <a:off x="155856" y="3716708"/>
            <a:ext cx="744089" cy="745200"/>
          </a:xfrm>
          <a:prstGeom prst="ellipse">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b="1" dirty="0" smtClean="0">
                <a:solidFill>
                  <a:schemeClr val="bg1"/>
                </a:solidFill>
              </a:rPr>
              <a:t>81% </a:t>
            </a:r>
            <a:endParaRPr lang="en-CA" b="1" dirty="0">
              <a:solidFill>
                <a:schemeClr val="bg1"/>
              </a:solidFill>
            </a:endParaRPr>
          </a:p>
        </p:txBody>
      </p:sp>
      <p:sp>
        <p:nvSpPr>
          <p:cNvPr id="23" name="Oval 22"/>
          <p:cNvSpPr/>
          <p:nvPr/>
        </p:nvSpPr>
        <p:spPr>
          <a:xfrm>
            <a:off x="204490" y="4530514"/>
            <a:ext cx="648000" cy="648000"/>
          </a:xfrm>
          <a:prstGeom prst="ellipse">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600" b="1" dirty="0" smtClean="0">
                <a:solidFill>
                  <a:schemeClr val="bg1"/>
                </a:solidFill>
              </a:rPr>
              <a:t>79% </a:t>
            </a:r>
            <a:endParaRPr lang="en-CA" sz="1600" b="1" dirty="0">
              <a:solidFill>
                <a:schemeClr val="bg1"/>
              </a:solidFill>
            </a:endParaRPr>
          </a:p>
        </p:txBody>
      </p:sp>
      <p:sp>
        <p:nvSpPr>
          <p:cNvPr id="24" name="Oval 23"/>
          <p:cNvSpPr/>
          <p:nvPr/>
        </p:nvSpPr>
        <p:spPr>
          <a:xfrm>
            <a:off x="235063" y="5252977"/>
            <a:ext cx="576000" cy="576000"/>
          </a:xfrm>
          <a:prstGeom prst="ellipse">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chemeClr val="bg1"/>
                </a:solidFill>
              </a:rPr>
              <a:t>74% </a:t>
            </a:r>
            <a:endParaRPr lang="en-CA" sz="1400" b="1" dirty="0">
              <a:solidFill>
                <a:schemeClr val="bg1"/>
              </a:solidFill>
            </a:endParaRPr>
          </a:p>
        </p:txBody>
      </p:sp>
      <p:sp>
        <p:nvSpPr>
          <p:cNvPr id="25" name="Oval 24"/>
          <p:cNvSpPr/>
          <p:nvPr/>
        </p:nvSpPr>
        <p:spPr>
          <a:xfrm>
            <a:off x="239900" y="1293893"/>
            <a:ext cx="576000" cy="576000"/>
          </a:xfrm>
          <a:prstGeom prst="ellipse">
            <a:avLst/>
          </a:prstGeom>
          <a:solidFill>
            <a:srgbClr val="B0C5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rgbClr val="29475F"/>
                </a:solidFill>
              </a:rPr>
              <a:t>37% </a:t>
            </a:r>
            <a:endParaRPr lang="en-CA" sz="1400" b="1" dirty="0">
              <a:solidFill>
                <a:srgbClr val="29475F"/>
              </a:solidFill>
            </a:endParaRPr>
          </a:p>
        </p:txBody>
      </p:sp>
      <p:sp>
        <p:nvSpPr>
          <p:cNvPr id="26" name="Oval 25"/>
          <p:cNvSpPr/>
          <p:nvPr/>
        </p:nvSpPr>
        <p:spPr>
          <a:xfrm>
            <a:off x="203900" y="1922888"/>
            <a:ext cx="648000" cy="648000"/>
          </a:xfrm>
          <a:prstGeom prst="ellipse">
            <a:avLst/>
          </a:prstGeom>
          <a:solidFill>
            <a:srgbClr val="B0C5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600" b="1" dirty="0" smtClean="0">
                <a:solidFill>
                  <a:srgbClr val="29475F"/>
                </a:solidFill>
              </a:rPr>
              <a:t>57% </a:t>
            </a:r>
            <a:endParaRPr lang="en-CA" sz="1600" b="1" dirty="0">
              <a:solidFill>
                <a:srgbClr val="29475F"/>
              </a:solidFill>
            </a:endParaRPr>
          </a:p>
        </p:txBody>
      </p:sp>
      <p:sp>
        <p:nvSpPr>
          <p:cNvPr id="4" name="Rectangle 3"/>
          <p:cNvSpPr/>
          <p:nvPr/>
        </p:nvSpPr>
        <p:spPr>
          <a:xfrm>
            <a:off x="873308" y="1433828"/>
            <a:ext cx="3318537" cy="307777"/>
          </a:xfrm>
          <a:prstGeom prst="rect">
            <a:avLst/>
          </a:prstGeom>
        </p:spPr>
        <p:txBody>
          <a:bodyPr wrap="none">
            <a:spAutoFit/>
          </a:bodyPr>
          <a:lstStyle/>
          <a:p>
            <a:r>
              <a:rPr lang="en-CA" sz="1400" dirty="0">
                <a:solidFill>
                  <a:schemeClr val="bg1"/>
                </a:solidFill>
                <a:cs typeface="Roboto Regular"/>
              </a:rPr>
              <a:t>of </a:t>
            </a:r>
            <a:r>
              <a:rPr lang="en-CA" sz="1400" dirty="0" smtClean="0">
                <a:solidFill>
                  <a:schemeClr val="bg1"/>
                </a:solidFill>
                <a:cs typeface="Roboto Regular"/>
              </a:rPr>
              <a:t>cloud users report </a:t>
            </a:r>
            <a:r>
              <a:rPr lang="en-CA" sz="1400" dirty="0">
                <a:solidFill>
                  <a:schemeClr val="bg1"/>
                </a:solidFill>
                <a:cs typeface="Roboto Regular"/>
              </a:rPr>
              <a:t>decreased </a:t>
            </a:r>
            <a:r>
              <a:rPr lang="en-CA" sz="1400" dirty="0" smtClean="0">
                <a:solidFill>
                  <a:schemeClr val="bg1"/>
                </a:solidFill>
                <a:cs typeface="Roboto Regular"/>
              </a:rPr>
              <a:t>costs.</a:t>
            </a:r>
            <a:r>
              <a:rPr lang="en-CA" sz="1400" baseline="30000" dirty="0">
                <a:solidFill>
                  <a:schemeClr val="bg1"/>
                </a:solidFill>
                <a:cs typeface="Roboto Regular"/>
              </a:rPr>
              <a:t> 1</a:t>
            </a:r>
            <a:endParaRPr lang="en-CA" sz="1400" dirty="0">
              <a:solidFill>
                <a:schemeClr val="bg1"/>
              </a:solidFill>
              <a:cs typeface="Roboto Regular"/>
            </a:endParaRPr>
          </a:p>
        </p:txBody>
      </p:sp>
      <p:sp>
        <p:nvSpPr>
          <p:cNvPr id="27" name="Rectangle 26"/>
          <p:cNvSpPr/>
          <p:nvPr/>
        </p:nvSpPr>
        <p:spPr>
          <a:xfrm>
            <a:off x="873308" y="2105107"/>
            <a:ext cx="2231188" cy="307777"/>
          </a:xfrm>
          <a:prstGeom prst="rect">
            <a:avLst/>
          </a:prstGeom>
        </p:spPr>
        <p:txBody>
          <a:bodyPr wrap="none">
            <a:spAutoFit/>
          </a:bodyPr>
          <a:lstStyle/>
          <a:p>
            <a:r>
              <a:rPr lang="en-CA" sz="1400" dirty="0">
                <a:solidFill>
                  <a:schemeClr val="bg1"/>
                </a:solidFill>
                <a:cs typeface="Roboto Regular"/>
              </a:rPr>
              <a:t>r</a:t>
            </a:r>
            <a:r>
              <a:rPr lang="en-CA" sz="1400" dirty="0" smtClean="0">
                <a:solidFill>
                  <a:schemeClr val="bg1"/>
                </a:solidFill>
                <a:cs typeface="Roboto Regular"/>
              </a:rPr>
              <a:t>eport greater scalability.</a:t>
            </a:r>
            <a:r>
              <a:rPr lang="en-CA" sz="1400" baseline="30000" dirty="0">
                <a:solidFill>
                  <a:schemeClr val="bg1"/>
                </a:solidFill>
                <a:cs typeface="Roboto Regular"/>
              </a:rPr>
              <a:t> 1</a:t>
            </a:r>
            <a:endParaRPr lang="en-CA" sz="1400" dirty="0">
              <a:solidFill>
                <a:schemeClr val="bg1"/>
              </a:solidFill>
              <a:cs typeface="Roboto Regular"/>
            </a:endParaRPr>
          </a:p>
        </p:txBody>
      </p:sp>
      <p:sp>
        <p:nvSpPr>
          <p:cNvPr id="29" name="Rectangle 28"/>
          <p:cNvSpPr/>
          <p:nvPr/>
        </p:nvSpPr>
        <p:spPr>
          <a:xfrm>
            <a:off x="905040" y="2870145"/>
            <a:ext cx="3456395" cy="307777"/>
          </a:xfrm>
          <a:prstGeom prst="rect">
            <a:avLst/>
          </a:prstGeom>
        </p:spPr>
        <p:txBody>
          <a:bodyPr wrap="none">
            <a:spAutoFit/>
          </a:bodyPr>
          <a:lstStyle/>
          <a:p>
            <a:r>
              <a:rPr lang="en-CA" sz="1400" dirty="0">
                <a:solidFill>
                  <a:schemeClr val="bg1"/>
                </a:solidFill>
                <a:cs typeface="Roboto Regular"/>
              </a:rPr>
              <a:t>r</a:t>
            </a:r>
            <a:r>
              <a:rPr lang="en-CA" sz="1400" dirty="0" smtClean="0">
                <a:solidFill>
                  <a:schemeClr val="bg1"/>
                </a:solidFill>
                <a:cs typeface="Roboto Regular"/>
              </a:rPr>
              <a:t>eport improved access </a:t>
            </a:r>
            <a:r>
              <a:rPr lang="en-CA" sz="1400" dirty="0">
                <a:solidFill>
                  <a:schemeClr val="bg1"/>
                </a:solidFill>
                <a:cs typeface="Roboto Regular"/>
              </a:rPr>
              <a:t>to </a:t>
            </a:r>
            <a:r>
              <a:rPr lang="en-CA" sz="1400" dirty="0" smtClean="0">
                <a:solidFill>
                  <a:schemeClr val="bg1"/>
                </a:solidFill>
                <a:cs typeface="Roboto Regular"/>
              </a:rPr>
              <a:t>infrastructure.</a:t>
            </a:r>
            <a:r>
              <a:rPr lang="en-CA" sz="1400" baseline="30000" dirty="0">
                <a:solidFill>
                  <a:schemeClr val="bg1"/>
                </a:solidFill>
                <a:cs typeface="Roboto Regular"/>
              </a:rPr>
              <a:t> 1</a:t>
            </a:r>
            <a:endParaRPr lang="en-CA" sz="1400" dirty="0">
              <a:solidFill>
                <a:schemeClr val="bg1"/>
              </a:solidFill>
              <a:cs typeface="Roboto Regular"/>
            </a:endParaRPr>
          </a:p>
        </p:txBody>
      </p:sp>
      <p:sp>
        <p:nvSpPr>
          <p:cNvPr id="30" name="Rectangle 29"/>
          <p:cNvSpPr/>
          <p:nvPr/>
        </p:nvSpPr>
        <p:spPr>
          <a:xfrm>
            <a:off x="934508" y="3865499"/>
            <a:ext cx="2722220" cy="523220"/>
          </a:xfrm>
          <a:prstGeom prst="rect">
            <a:avLst/>
          </a:prstGeom>
        </p:spPr>
        <p:txBody>
          <a:bodyPr wrap="none">
            <a:spAutoFit/>
          </a:bodyPr>
          <a:lstStyle/>
          <a:p>
            <a:r>
              <a:rPr lang="en-CA" sz="1400" dirty="0" smtClean="0">
                <a:cs typeface="Roboto Regular"/>
              </a:rPr>
              <a:t>of sales and marketing activities</a:t>
            </a:r>
          </a:p>
          <a:p>
            <a:r>
              <a:rPr lang="en-CA" sz="1400" dirty="0" smtClean="0">
                <a:cs typeface="Roboto Regular"/>
              </a:rPr>
              <a:t>are in the cloud.</a:t>
            </a:r>
            <a:r>
              <a:rPr lang="en-CA" sz="1400" baseline="30000" dirty="0">
                <a:solidFill>
                  <a:schemeClr val="bg1"/>
                </a:solidFill>
                <a:cs typeface="Roboto Regular"/>
              </a:rPr>
              <a:t> </a:t>
            </a:r>
            <a:r>
              <a:rPr lang="en-CA" sz="1400" baseline="30000" dirty="0">
                <a:cs typeface="Roboto Regular"/>
              </a:rPr>
              <a:t>2</a:t>
            </a:r>
            <a:endParaRPr lang="en-CA" sz="1400" dirty="0">
              <a:cs typeface="Roboto Regular"/>
            </a:endParaRPr>
          </a:p>
        </p:txBody>
      </p:sp>
      <p:sp>
        <p:nvSpPr>
          <p:cNvPr id="31" name="Rectangle 30"/>
          <p:cNvSpPr/>
          <p:nvPr/>
        </p:nvSpPr>
        <p:spPr>
          <a:xfrm>
            <a:off x="1289918" y="3265339"/>
            <a:ext cx="1824538" cy="461665"/>
          </a:xfrm>
          <a:prstGeom prst="rect">
            <a:avLst/>
          </a:prstGeom>
          <a:ln>
            <a:noFill/>
          </a:ln>
        </p:spPr>
        <p:txBody>
          <a:bodyPr wrap="none">
            <a:spAutoFit/>
          </a:bodyPr>
          <a:lstStyle/>
          <a:p>
            <a:r>
              <a:rPr lang="en-CA" sz="2400" b="1" dirty="0" smtClean="0">
                <a:ln w="3175">
                  <a:noFill/>
                </a:ln>
                <a:solidFill>
                  <a:schemeClr val="bg1"/>
                </a:solidFill>
                <a:cs typeface="Roboto Regular"/>
              </a:rPr>
              <a:t>Meanwhile,</a:t>
            </a:r>
            <a:endParaRPr lang="en-CA" sz="2400" b="1" dirty="0">
              <a:ln w="3175">
                <a:noFill/>
              </a:ln>
              <a:solidFill>
                <a:schemeClr val="bg1"/>
              </a:solidFill>
            </a:endParaRPr>
          </a:p>
        </p:txBody>
      </p:sp>
      <p:sp>
        <p:nvSpPr>
          <p:cNvPr id="33" name="Rectangle 32"/>
          <p:cNvSpPr/>
          <p:nvPr/>
        </p:nvSpPr>
        <p:spPr>
          <a:xfrm>
            <a:off x="945313" y="4587840"/>
            <a:ext cx="3224352" cy="523220"/>
          </a:xfrm>
          <a:prstGeom prst="rect">
            <a:avLst/>
          </a:prstGeom>
        </p:spPr>
        <p:txBody>
          <a:bodyPr wrap="square">
            <a:spAutoFit/>
          </a:bodyPr>
          <a:lstStyle/>
          <a:p>
            <a:r>
              <a:rPr lang="en-CA" sz="1400" dirty="0" smtClean="0">
                <a:cs typeface="Roboto Regular"/>
              </a:rPr>
              <a:t>of customer service activities</a:t>
            </a:r>
            <a:r>
              <a:rPr lang="en-CA" sz="1400" dirty="0">
                <a:cs typeface="Roboto Regular"/>
              </a:rPr>
              <a:t> </a:t>
            </a:r>
            <a:r>
              <a:rPr lang="en-CA" sz="1400" dirty="0" smtClean="0">
                <a:cs typeface="Roboto Regular"/>
              </a:rPr>
              <a:t>are cloud based.</a:t>
            </a:r>
            <a:r>
              <a:rPr lang="en-CA" sz="1400" baseline="30000" dirty="0">
                <a:cs typeface="Roboto Regular"/>
              </a:rPr>
              <a:t> 2</a:t>
            </a:r>
            <a:endParaRPr lang="en-CA" sz="1400" dirty="0">
              <a:cs typeface="Roboto Regular"/>
            </a:endParaRPr>
          </a:p>
        </p:txBody>
      </p:sp>
      <p:sp>
        <p:nvSpPr>
          <p:cNvPr id="34" name="Rectangle 33"/>
          <p:cNvSpPr/>
          <p:nvPr/>
        </p:nvSpPr>
        <p:spPr>
          <a:xfrm>
            <a:off x="934508" y="5305832"/>
            <a:ext cx="2858592" cy="523220"/>
          </a:xfrm>
          <a:prstGeom prst="rect">
            <a:avLst/>
          </a:prstGeom>
        </p:spPr>
        <p:txBody>
          <a:bodyPr wrap="square">
            <a:spAutoFit/>
          </a:bodyPr>
          <a:lstStyle/>
          <a:p>
            <a:r>
              <a:rPr lang="en-CA" sz="1400" dirty="0" smtClean="0">
                <a:cs typeface="Roboto Regular"/>
              </a:rPr>
              <a:t>of HR and payroll activities take place in the cloud.</a:t>
            </a:r>
            <a:r>
              <a:rPr lang="en-CA" sz="1400" baseline="30000" dirty="0">
                <a:cs typeface="Roboto Regular"/>
              </a:rPr>
              <a:t> 2</a:t>
            </a:r>
            <a:endParaRPr lang="en-CA" sz="1400" dirty="0">
              <a:cs typeface="Roboto Regular"/>
            </a:endParaRPr>
          </a:p>
        </p:txBody>
      </p:sp>
      <p:sp>
        <p:nvSpPr>
          <p:cNvPr id="35" name="Rectangle 34"/>
          <p:cNvSpPr/>
          <p:nvPr/>
        </p:nvSpPr>
        <p:spPr>
          <a:xfrm>
            <a:off x="94961" y="5950055"/>
            <a:ext cx="4572000" cy="400110"/>
          </a:xfrm>
          <a:prstGeom prst="rect">
            <a:avLst/>
          </a:prstGeom>
        </p:spPr>
        <p:txBody>
          <a:bodyPr>
            <a:spAutoFit/>
          </a:bodyPr>
          <a:lstStyle/>
          <a:p>
            <a:r>
              <a:rPr lang="en-CA" sz="1000" dirty="0"/>
              <a:t>1. </a:t>
            </a:r>
            <a:r>
              <a:rPr lang="en-CA" sz="1000" dirty="0">
                <a:cs typeface="Roboto Regular"/>
              </a:rPr>
              <a:t>RightScale, 2016.</a:t>
            </a:r>
          </a:p>
          <a:p>
            <a:r>
              <a:rPr lang="en-CA" sz="1000" dirty="0" smtClean="0"/>
              <a:t>2. North </a:t>
            </a:r>
            <a:r>
              <a:rPr lang="en-CA" sz="1000" dirty="0"/>
              <a:t>Bridge Partners, Wikibon.</a:t>
            </a:r>
            <a:r>
              <a:rPr lang="en-CA" sz="1000" dirty="0">
                <a:cs typeface="Roboto Regular"/>
              </a:rPr>
              <a:t> </a:t>
            </a:r>
            <a:r>
              <a:rPr lang="en-CA" sz="1000" dirty="0">
                <a:cs typeface="Roboto Regular"/>
                <a:hlinkClick r:id="rId4"/>
              </a:rPr>
              <a:t>Future of Cloud Computing Survey</a:t>
            </a:r>
            <a:r>
              <a:rPr lang="en-CA" sz="1000" dirty="0">
                <a:cs typeface="Roboto Regular"/>
              </a:rPr>
              <a:t>, 2015</a:t>
            </a:r>
            <a:r>
              <a:rPr lang="en-CA" sz="1000" dirty="0" smtClean="0">
                <a:cs typeface="Roboto Regular"/>
              </a:rPr>
              <a:t>. </a:t>
            </a:r>
            <a:endParaRPr lang="en-CA" sz="1000" dirty="0">
              <a:cs typeface="Roboto Regular"/>
            </a:endParaRPr>
          </a:p>
        </p:txBody>
      </p:sp>
      <p:pic>
        <p:nvPicPr>
          <p:cNvPr id="20" name="Picture 102"/>
          <p:cNvPicPr>
            <a:picLocks noChangeAspect="1"/>
          </p:cNvPicPr>
          <p:nvPr/>
        </p:nvPicPr>
        <p:blipFill>
          <a:blip r:embed="rId5"/>
          <a:stretch>
            <a:fillRect/>
          </a:stretch>
        </p:blipFill>
        <p:spPr>
          <a:xfrm>
            <a:off x="4898625" y="2537636"/>
            <a:ext cx="292633" cy="219475"/>
          </a:xfrm>
          <a:prstGeom prst="rect">
            <a:avLst/>
          </a:prstGeom>
        </p:spPr>
      </p:pic>
      <p:pic>
        <p:nvPicPr>
          <p:cNvPr id="28" name="Picture 103"/>
          <p:cNvPicPr>
            <a:picLocks noChangeAspect="1"/>
          </p:cNvPicPr>
          <p:nvPr/>
        </p:nvPicPr>
        <p:blipFill>
          <a:blip r:embed="rId6"/>
          <a:stretch>
            <a:fillRect/>
          </a:stretch>
        </p:blipFill>
        <p:spPr>
          <a:xfrm>
            <a:off x="8687647" y="3513135"/>
            <a:ext cx="274344" cy="286537"/>
          </a:xfrm>
          <a:prstGeom prst="rect">
            <a:avLst/>
          </a:prstGeom>
        </p:spPr>
      </p:pic>
      <p:pic>
        <p:nvPicPr>
          <p:cNvPr id="32" name="Picture 102"/>
          <p:cNvPicPr>
            <a:picLocks noChangeAspect="1"/>
          </p:cNvPicPr>
          <p:nvPr/>
        </p:nvPicPr>
        <p:blipFill>
          <a:blip r:embed="rId5"/>
          <a:stretch>
            <a:fillRect/>
          </a:stretch>
        </p:blipFill>
        <p:spPr>
          <a:xfrm>
            <a:off x="4898625" y="4599475"/>
            <a:ext cx="292633" cy="219475"/>
          </a:xfrm>
          <a:prstGeom prst="rect">
            <a:avLst/>
          </a:prstGeom>
        </p:spPr>
      </p:pic>
      <p:pic>
        <p:nvPicPr>
          <p:cNvPr id="37" name="Picture 103"/>
          <p:cNvPicPr>
            <a:picLocks noChangeAspect="1"/>
          </p:cNvPicPr>
          <p:nvPr/>
        </p:nvPicPr>
        <p:blipFill>
          <a:blip r:embed="rId6"/>
          <a:stretch>
            <a:fillRect/>
          </a:stretch>
        </p:blipFill>
        <p:spPr>
          <a:xfrm>
            <a:off x="8662585" y="5424173"/>
            <a:ext cx="274344" cy="286537"/>
          </a:xfrm>
          <a:prstGeom prst="rect">
            <a:avLst/>
          </a:prstGeom>
        </p:spPr>
      </p:pic>
      <p:pic>
        <p:nvPicPr>
          <p:cNvPr id="38" name="Picture 102"/>
          <p:cNvPicPr>
            <a:picLocks noChangeAspect="1"/>
          </p:cNvPicPr>
          <p:nvPr/>
        </p:nvPicPr>
        <p:blipFill>
          <a:blip r:embed="rId5"/>
          <a:stretch>
            <a:fillRect/>
          </a:stretch>
        </p:blipFill>
        <p:spPr>
          <a:xfrm>
            <a:off x="4898625" y="1324090"/>
            <a:ext cx="292633" cy="219475"/>
          </a:xfrm>
          <a:prstGeom prst="rect">
            <a:avLst/>
          </a:prstGeom>
        </p:spPr>
      </p:pic>
      <p:pic>
        <p:nvPicPr>
          <p:cNvPr id="39" name="Picture 103"/>
          <p:cNvPicPr>
            <a:picLocks noChangeAspect="1"/>
          </p:cNvPicPr>
          <p:nvPr/>
        </p:nvPicPr>
        <p:blipFill>
          <a:blip r:embed="rId6"/>
          <a:stretch>
            <a:fillRect/>
          </a:stretch>
        </p:blipFill>
        <p:spPr>
          <a:xfrm>
            <a:off x="8687647" y="1636351"/>
            <a:ext cx="274344" cy="286537"/>
          </a:xfrm>
          <a:prstGeom prst="rect">
            <a:avLst/>
          </a:prstGeom>
        </p:spPr>
      </p:pic>
    </p:spTree>
    <p:extLst>
      <p:ext uri="{BB962C8B-B14F-4D97-AF65-F5344CB8AC3E}">
        <p14:creationId xmlns:p14="http://schemas.microsoft.com/office/powerpoint/2010/main" val="255119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l="9535" t="-417" b="19670"/>
          <a:stretch/>
        </p:blipFill>
        <p:spPr>
          <a:xfrm>
            <a:off x="0" y="1077487"/>
            <a:ext cx="9144000" cy="5448699"/>
          </a:xfrm>
          <a:prstGeom prst="rect">
            <a:avLst/>
          </a:prstGeom>
        </p:spPr>
      </p:pic>
      <p:sp>
        <p:nvSpPr>
          <p:cNvPr id="7" name="Rectangle 6"/>
          <p:cNvSpPr/>
          <p:nvPr/>
        </p:nvSpPr>
        <p:spPr>
          <a:xfrm>
            <a:off x="345032" y="1173648"/>
            <a:ext cx="5916402" cy="877163"/>
          </a:xfrm>
          <a:prstGeom prst="rect">
            <a:avLst/>
          </a:prstGeom>
        </p:spPr>
        <p:txBody>
          <a:bodyPr wrap="square">
            <a:spAutoFit/>
          </a:bodyPr>
          <a:lstStyle/>
          <a:p>
            <a:pPr lvl="0"/>
            <a:r>
              <a:rPr lang="en-US" b="1" dirty="0">
                <a:solidFill>
                  <a:srgbClr val="333333"/>
                </a:solidFill>
              </a:rPr>
              <a:t>The challenges may not be where you think they are</a:t>
            </a:r>
            <a:r>
              <a:rPr lang="en-US" b="1" dirty="0" smtClean="0">
                <a:solidFill>
                  <a:srgbClr val="333333"/>
                </a:solidFill>
              </a:rPr>
              <a:t>. </a:t>
            </a:r>
            <a:endParaRPr lang="en-US" sz="1400" b="1" dirty="0">
              <a:solidFill>
                <a:srgbClr val="333333"/>
              </a:solidFill>
            </a:endParaRPr>
          </a:p>
          <a:p>
            <a:pPr lvl="0">
              <a:spcBef>
                <a:spcPts val="600"/>
              </a:spcBef>
            </a:pPr>
            <a:r>
              <a:rPr lang="en-US" sz="1400" dirty="0" smtClean="0">
                <a:solidFill>
                  <a:srgbClr val="333333"/>
                </a:solidFill>
              </a:rPr>
              <a:t>Select databases and data sets that could serve as a pilot project, and perform a review to ensure the expected reward justifies the risk.</a:t>
            </a:r>
          </a:p>
        </p:txBody>
      </p:sp>
      <p:sp>
        <p:nvSpPr>
          <p:cNvPr id="22" name="Rectangle 21"/>
          <p:cNvSpPr/>
          <p:nvPr/>
        </p:nvSpPr>
        <p:spPr>
          <a:xfrm>
            <a:off x="6619165" y="1194893"/>
            <a:ext cx="2217861" cy="626970"/>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b="1" dirty="0">
              <a:solidFill>
                <a:schemeClr val="bg1"/>
              </a:solidFill>
            </a:endParaRPr>
          </a:p>
        </p:txBody>
      </p:sp>
      <p:sp>
        <p:nvSpPr>
          <p:cNvPr id="2" name="Title 1"/>
          <p:cNvSpPr>
            <a:spLocks noGrp="1"/>
          </p:cNvSpPr>
          <p:nvPr>
            <p:ph type="title"/>
          </p:nvPr>
        </p:nvSpPr>
        <p:spPr>
          <a:xfrm>
            <a:off x="232790" y="255588"/>
            <a:ext cx="8752714" cy="877887"/>
          </a:xfrm>
        </p:spPr>
        <p:txBody>
          <a:bodyPr/>
          <a:lstStyle/>
          <a:p>
            <a:r>
              <a:rPr lang="en-US" dirty="0" smtClean="0"/>
              <a:t>…but </a:t>
            </a:r>
            <a:r>
              <a:rPr lang="en-CA" dirty="0" smtClean="0"/>
              <a:t>m</a:t>
            </a:r>
            <a:r>
              <a:rPr lang="en-CA" dirty="0" smtClean="0">
                <a:cs typeface="Roboto Regular"/>
              </a:rPr>
              <a:t>igrating </a:t>
            </a:r>
            <a:r>
              <a:rPr lang="en-CA" dirty="0">
                <a:cs typeface="Roboto Regular"/>
              </a:rPr>
              <a:t>the wrong database can result in negative </a:t>
            </a:r>
            <a:r>
              <a:rPr lang="en-CA" dirty="0" smtClean="0">
                <a:cs typeface="Roboto Regular"/>
              </a:rPr>
              <a:t>ROI</a:t>
            </a:r>
            <a:endParaRPr lang="en-US" dirty="0"/>
          </a:p>
        </p:txBody>
      </p:sp>
      <p:sp>
        <p:nvSpPr>
          <p:cNvPr id="4" name="Rectangle 3"/>
          <p:cNvSpPr/>
          <p:nvPr/>
        </p:nvSpPr>
        <p:spPr>
          <a:xfrm>
            <a:off x="6619165" y="1821862"/>
            <a:ext cx="2217861" cy="4496332"/>
          </a:xfrm>
          <a:prstGeom prst="rect">
            <a:avLst/>
          </a:prstGeom>
          <a:solidFill>
            <a:schemeClr val="bg1">
              <a:alpha val="50000"/>
            </a:schemeClr>
          </a:solidFill>
        </p:spPr>
        <p:txBody>
          <a:bodyPr wrap="square" anchor="ctr" anchorCtr="0">
            <a:noAutofit/>
          </a:bodyPr>
          <a:lstStyle/>
          <a:p>
            <a:pPr algn="ctr">
              <a:spcBef>
                <a:spcPts val="600"/>
              </a:spcBef>
              <a:spcAft>
                <a:spcPts val="600"/>
              </a:spcAft>
            </a:pPr>
            <a:r>
              <a:rPr lang="en-US" sz="1400" b="1" dirty="0" smtClean="0"/>
              <a:t>Cloud Challenges</a:t>
            </a:r>
          </a:p>
          <a:p>
            <a:pPr algn="ctr">
              <a:spcBef>
                <a:spcPts val="600"/>
              </a:spcBef>
            </a:pPr>
            <a:r>
              <a:rPr lang="en-US" sz="1200" dirty="0" smtClean="0"/>
              <a:t>Migration complexity</a:t>
            </a:r>
          </a:p>
          <a:p>
            <a:pPr algn="ctr">
              <a:spcBef>
                <a:spcPts val="600"/>
              </a:spcBef>
            </a:pPr>
            <a:r>
              <a:rPr lang="en-US" sz="1200" dirty="0" smtClean="0"/>
              <a:t>Latency</a:t>
            </a:r>
            <a:endParaRPr lang="en-US" sz="1200" dirty="0"/>
          </a:p>
          <a:p>
            <a:pPr algn="ctr">
              <a:spcBef>
                <a:spcPts val="600"/>
              </a:spcBef>
            </a:pPr>
            <a:r>
              <a:rPr lang="en-US" sz="1200" dirty="0" smtClean="0"/>
              <a:t>Data residency</a:t>
            </a:r>
          </a:p>
          <a:p>
            <a:pPr algn="ctr">
              <a:spcBef>
                <a:spcPts val="600"/>
              </a:spcBef>
            </a:pPr>
            <a:r>
              <a:rPr lang="en-US" sz="1200" dirty="0"/>
              <a:t>Vendor </a:t>
            </a:r>
            <a:r>
              <a:rPr lang="en-US" sz="1200" dirty="0" smtClean="0"/>
              <a:t>lock-in</a:t>
            </a:r>
          </a:p>
          <a:p>
            <a:pPr algn="ctr">
              <a:spcBef>
                <a:spcPts val="600"/>
              </a:spcBef>
            </a:pPr>
            <a:r>
              <a:rPr lang="en-US" sz="1200" dirty="0"/>
              <a:t>L</a:t>
            </a:r>
            <a:r>
              <a:rPr lang="en-US" sz="1200" dirty="0" smtClean="0"/>
              <a:t>egacy </a:t>
            </a:r>
            <a:r>
              <a:rPr lang="en-US" sz="1200" dirty="0"/>
              <a:t>infrastructure</a:t>
            </a:r>
          </a:p>
          <a:p>
            <a:pPr algn="ctr">
              <a:spcBef>
                <a:spcPts val="600"/>
              </a:spcBef>
            </a:pPr>
            <a:r>
              <a:rPr lang="en-US" sz="1200" dirty="0"/>
              <a:t>Legacy platforms</a:t>
            </a:r>
          </a:p>
          <a:p>
            <a:pPr algn="ctr">
              <a:spcBef>
                <a:spcPts val="600"/>
              </a:spcBef>
            </a:pPr>
            <a:r>
              <a:rPr lang="en-US" sz="1200" dirty="0" smtClean="0"/>
              <a:t>Application </a:t>
            </a:r>
            <a:r>
              <a:rPr lang="en-US" sz="1200" dirty="0"/>
              <a:t>i</a:t>
            </a:r>
            <a:r>
              <a:rPr lang="en-US" sz="1200" dirty="0" smtClean="0"/>
              <a:t>ntegration</a:t>
            </a:r>
            <a:endParaRPr lang="en-US" sz="1200" dirty="0"/>
          </a:p>
          <a:p>
            <a:pPr algn="ctr">
              <a:spcBef>
                <a:spcPts val="600"/>
              </a:spcBef>
            </a:pPr>
            <a:r>
              <a:rPr lang="en-US" sz="1200" dirty="0" smtClean="0"/>
              <a:t>Resources and staff skills</a:t>
            </a:r>
            <a:endParaRPr lang="en-US" sz="1200" dirty="0"/>
          </a:p>
          <a:p>
            <a:pPr algn="ctr">
              <a:spcBef>
                <a:spcPts val="600"/>
              </a:spcBef>
            </a:pPr>
            <a:r>
              <a:rPr lang="en-US" sz="1200" dirty="0" smtClean="0"/>
              <a:t>Cost control</a:t>
            </a:r>
          </a:p>
          <a:p>
            <a:pPr algn="ctr">
              <a:spcBef>
                <a:spcPts val="600"/>
              </a:spcBef>
            </a:pPr>
            <a:r>
              <a:rPr lang="en-US" sz="1200" dirty="0" smtClean="0"/>
              <a:t>Regulation and compliance</a:t>
            </a:r>
          </a:p>
          <a:p>
            <a:pPr algn="ctr">
              <a:spcBef>
                <a:spcPts val="600"/>
              </a:spcBef>
            </a:pPr>
            <a:r>
              <a:rPr lang="en-US" sz="1200" dirty="0"/>
              <a:t>Availability and </a:t>
            </a:r>
            <a:r>
              <a:rPr lang="en-US" sz="1200" dirty="0" smtClean="0"/>
              <a:t>reliability</a:t>
            </a:r>
          </a:p>
          <a:p>
            <a:pPr algn="ctr">
              <a:spcBef>
                <a:spcPts val="600"/>
              </a:spcBef>
            </a:pPr>
            <a:r>
              <a:rPr lang="en-US" sz="1200" dirty="0"/>
              <a:t>Security and </a:t>
            </a:r>
            <a:r>
              <a:rPr lang="en-US" sz="1200" dirty="0" smtClean="0"/>
              <a:t>privacy</a:t>
            </a:r>
          </a:p>
          <a:p>
            <a:pPr algn="ctr">
              <a:spcBef>
                <a:spcPts val="600"/>
              </a:spcBef>
            </a:pPr>
            <a:r>
              <a:rPr lang="en-US" sz="1200" dirty="0" smtClean="0"/>
              <a:t>Cloud </a:t>
            </a:r>
            <a:r>
              <a:rPr lang="en-US" sz="1200" dirty="0"/>
              <a:t>governance</a:t>
            </a:r>
          </a:p>
          <a:p>
            <a:pPr algn="ctr">
              <a:spcBef>
                <a:spcPts val="600"/>
              </a:spcBef>
            </a:pPr>
            <a:r>
              <a:rPr lang="en-US" sz="1200" dirty="0" smtClean="0"/>
              <a:t>Vendor management</a:t>
            </a:r>
          </a:p>
        </p:txBody>
      </p:sp>
      <p:grpSp>
        <p:nvGrpSpPr>
          <p:cNvPr id="10" name="Group 9"/>
          <p:cNvGrpSpPr/>
          <p:nvPr/>
        </p:nvGrpSpPr>
        <p:grpSpPr>
          <a:xfrm>
            <a:off x="991243" y="2249183"/>
            <a:ext cx="5460357" cy="2690029"/>
            <a:chOff x="279384" y="2177787"/>
            <a:chExt cx="5460357" cy="2690029"/>
          </a:xfrm>
          <a:noFill/>
        </p:grpSpPr>
        <p:sp>
          <p:nvSpPr>
            <p:cNvPr id="5" name="Rectangle 4"/>
            <p:cNvSpPr/>
            <p:nvPr/>
          </p:nvSpPr>
          <p:spPr>
            <a:xfrm>
              <a:off x="279384" y="2889868"/>
              <a:ext cx="5320947" cy="523220"/>
            </a:xfrm>
            <a:prstGeom prst="rect">
              <a:avLst/>
            </a:prstGeom>
            <a:grpFill/>
          </p:spPr>
          <p:txBody>
            <a:bodyPr wrap="square">
              <a:spAutoFit/>
            </a:bodyPr>
            <a:lstStyle/>
            <a:p>
              <a:r>
                <a:rPr lang="en-US" sz="1400" dirty="0" smtClean="0"/>
                <a:t>Almost a third cited </a:t>
              </a:r>
              <a:r>
                <a:rPr lang="en-US" sz="1400" dirty="0"/>
                <a:t>a lack of resources or expertise as a challenge</a:t>
              </a:r>
              <a:r>
                <a:rPr lang="en-US" sz="1400" dirty="0" smtClean="0"/>
                <a:t>.</a:t>
              </a:r>
              <a:r>
                <a:rPr lang="en-US" sz="1400" baseline="30000" dirty="0"/>
                <a:t> 1</a:t>
              </a:r>
              <a:endParaRPr lang="en-US" sz="1400" dirty="0"/>
            </a:p>
          </p:txBody>
        </p:sp>
        <p:sp>
          <p:nvSpPr>
            <p:cNvPr id="6" name="Rectangle 5"/>
            <p:cNvSpPr/>
            <p:nvPr/>
          </p:nvSpPr>
          <p:spPr>
            <a:xfrm>
              <a:off x="279386" y="2177787"/>
              <a:ext cx="5320945" cy="523220"/>
            </a:xfrm>
            <a:prstGeom prst="rect">
              <a:avLst/>
            </a:prstGeom>
            <a:grpFill/>
          </p:spPr>
          <p:txBody>
            <a:bodyPr wrap="square">
              <a:spAutoFit/>
            </a:bodyPr>
            <a:lstStyle/>
            <a:p>
              <a:r>
                <a:rPr lang="en-US" sz="1400" dirty="0" smtClean="0"/>
                <a:t>A quarter of respondents indicated cost </a:t>
              </a:r>
              <a:r>
                <a:rPr lang="en-US" sz="1400" dirty="0"/>
                <a:t>control was a problem in </a:t>
              </a:r>
              <a:r>
                <a:rPr lang="en-US" sz="1400" dirty="0" smtClean="0"/>
                <a:t>2016, up </a:t>
              </a:r>
              <a:r>
                <a:rPr lang="en-US" sz="1400" dirty="0"/>
                <a:t>from 18% in </a:t>
              </a:r>
              <a:r>
                <a:rPr lang="en-US" sz="1400" dirty="0" smtClean="0"/>
                <a:t>2013.</a:t>
              </a:r>
              <a:r>
                <a:rPr lang="en-US" sz="1400" baseline="30000" dirty="0" smtClean="0"/>
                <a:t>1</a:t>
              </a:r>
              <a:endParaRPr lang="en-CA" sz="1400" dirty="0"/>
            </a:p>
          </p:txBody>
        </p:sp>
        <p:sp>
          <p:nvSpPr>
            <p:cNvPr id="20" name="Rectangle 19"/>
            <p:cNvSpPr/>
            <p:nvPr/>
          </p:nvSpPr>
          <p:spPr>
            <a:xfrm>
              <a:off x="279386" y="3513509"/>
              <a:ext cx="5460355" cy="738664"/>
            </a:xfrm>
            <a:prstGeom prst="rect">
              <a:avLst/>
            </a:prstGeom>
            <a:grpFill/>
          </p:spPr>
          <p:txBody>
            <a:bodyPr wrap="square">
              <a:spAutoFit/>
            </a:bodyPr>
            <a:lstStyle/>
            <a:p>
              <a:r>
                <a:rPr lang="en-US" sz="1400" dirty="0" smtClean="0"/>
                <a:t>Almost half of all IT decision makers thought “managing </a:t>
              </a:r>
              <a:r>
                <a:rPr lang="en-US" sz="1400" dirty="0"/>
                <a:t>cloud vendors is confusing and </a:t>
              </a:r>
              <a:r>
                <a:rPr lang="en-US" sz="1400" dirty="0" smtClean="0"/>
                <a:t>challenging”</a:t>
              </a:r>
              <a:r>
                <a:rPr lang="en-US" sz="1400" baseline="30000" dirty="0"/>
                <a:t> </a:t>
              </a:r>
              <a:r>
                <a:rPr lang="en-US" sz="1400" baseline="30000" dirty="0" smtClean="0"/>
                <a:t>2</a:t>
              </a:r>
              <a:r>
                <a:rPr lang="en-US" sz="1400" dirty="0" smtClean="0"/>
                <a:t> – and the same number didn’t know what application data was stored in the cloud.</a:t>
              </a:r>
              <a:r>
                <a:rPr lang="en-US" sz="1400" baseline="30000" dirty="0"/>
                <a:t> </a:t>
              </a:r>
              <a:r>
                <a:rPr lang="en-US" sz="1400" baseline="30000" dirty="0" smtClean="0"/>
                <a:t>3</a:t>
              </a:r>
              <a:endParaRPr lang="en-CA" sz="1400" dirty="0"/>
            </a:p>
          </p:txBody>
        </p:sp>
        <p:sp>
          <p:nvSpPr>
            <p:cNvPr id="21" name="Rectangle 20"/>
            <p:cNvSpPr/>
            <p:nvPr/>
          </p:nvSpPr>
          <p:spPr>
            <a:xfrm>
              <a:off x="279386" y="4344596"/>
              <a:ext cx="5320946" cy="523220"/>
            </a:xfrm>
            <a:prstGeom prst="rect">
              <a:avLst/>
            </a:prstGeom>
            <a:grpFill/>
          </p:spPr>
          <p:txBody>
            <a:bodyPr wrap="square">
              <a:spAutoFit/>
            </a:bodyPr>
            <a:lstStyle/>
            <a:p>
              <a:r>
                <a:rPr lang="en-US" sz="1400" dirty="0" smtClean="0"/>
                <a:t>Decision makers felt they had “less control over their information estate” as it moved into the cloud.</a:t>
              </a:r>
              <a:r>
                <a:rPr lang="en-US" sz="1400" baseline="30000" dirty="0"/>
                <a:t> </a:t>
              </a:r>
              <a:r>
                <a:rPr lang="en-US" sz="1400" baseline="30000" dirty="0" smtClean="0"/>
                <a:t>3</a:t>
              </a:r>
              <a:r>
                <a:rPr lang="en-US" sz="1400" dirty="0" smtClean="0"/>
                <a:t> </a:t>
              </a:r>
              <a:endParaRPr lang="en-CA" sz="1400" dirty="0"/>
            </a:p>
          </p:txBody>
        </p:sp>
      </p:grpSp>
      <p:grpSp>
        <p:nvGrpSpPr>
          <p:cNvPr id="8" name="Group 7"/>
          <p:cNvGrpSpPr/>
          <p:nvPr/>
        </p:nvGrpSpPr>
        <p:grpSpPr>
          <a:xfrm>
            <a:off x="345032" y="2210768"/>
            <a:ext cx="581121" cy="2748274"/>
            <a:chOff x="5737159" y="2148665"/>
            <a:chExt cx="581121" cy="2748274"/>
          </a:xfrm>
          <a:solidFill>
            <a:schemeClr val="accent2"/>
          </a:solidFill>
        </p:grpSpPr>
        <p:sp>
          <p:nvSpPr>
            <p:cNvPr id="16" name="Oval 15"/>
            <p:cNvSpPr/>
            <p:nvPr/>
          </p:nvSpPr>
          <p:spPr>
            <a:xfrm>
              <a:off x="5747948" y="2870935"/>
              <a:ext cx="565355" cy="581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chemeClr val="accent1"/>
                  </a:solidFill>
                </a:rPr>
                <a:t>32% </a:t>
              </a:r>
              <a:endParaRPr lang="en-CA" sz="1400" b="1" dirty="0">
                <a:solidFill>
                  <a:schemeClr val="accent1"/>
                </a:solidFill>
              </a:endParaRPr>
            </a:p>
          </p:txBody>
        </p:sp>
        <p:sp>
          <p:nvSpPr>
            <p:cNvPr id="17" name="Oval 16"/>
            <p:cNvSpPr/>
            <p:nvPr/>
          </p:nvSpPr>
          <p:spPr>
            <a:xfrm>
              <a:off x="5737159" y="2148665"/>
              <a:ext cx="565355" cy="581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chemeClr val="accent1"/>
                  </a:solidFill>
                </a:rPr>
                <a:t>26% </a:t>
              </a:r>
              <a:endParaRPr lang="en-CA" sz="1400" b="1" dirty="0">
                <a:solidFill>
                  <a:schemeClr val="accent1"/>
                </a:solidFill>
              </a:endParaRPr>
            </a:p>
          </p:txBody>
        </p:sp>
        <p:sp>
          <p:nvSpPr>
            <p:cNvPr id="19" name="Oval 18"/>
            <p:cNvSpPr/>
            <p:nvPr/>
          </p:nvSpPr>
          <p:spPr>
            <a:xfrm>
              <a:off x="5752925" y="4315474"/>
              <a:ext cx="565355" cy="581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chemeClr val="accent1"/>
                  </a:solidFill>
                </a:rPr>
                <a:t>47% </a:t>
              </a:r>
              <a:endParaRPr lang="en-CA" sz="1400" b="1" dirty="0">
                <a:solidFill>
                  <a:schemeClr val="accent1"/>
                </a:solidFill>
              </a:endParaRPr>
            </a:p>
          </p:txBody>
        </p:sp>
        <p:sp>
          <p:nvSpPr>
            <p:cNvPr id="28" name="Oval 27"/>
            <p:cNvSpPr/>
            <p:nvPr/>
          </p:nvSpPr>
          <p:spPr>
            <a:xfrm>
              <a:off x="5737159" y="3592109"/>
              <a:ext cx="565355" cy="581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smtClean="0">
                  <a:solidFill>
                    <a:schemeClr val="accent1"/>
                  </a:solidFill>
                </a:rPr>
                <a:t>41% </a:t>
              </a:r>
              <a:endParaRPr lang="en-CA" sz="1400" b="1" dirty="0">
                <a:solidFill>
                  <a:schemeClr val="accent1"/>
                </a:solidFill>
              </a:endParaRPr>
            </a:p>
          </p:txBody>
        </p:sp>
      </p:grpSp>
      <p:sp>
        <p:nvSpPr>
          <p:cNvPr id="9" name="Rectangle 8"/>
          <p:cNvSpPr/>
          <p:nvPr/>
        </p:nvSpPr>
        <p:spPr>
          <a:xfrm>
            <a:off x="345032" y="5853504"/>
            <a:ext cx="2187153" cy="553998"/>
          </a:xfrm>
          <a:prstGeom prst="rect">
            <a:avLst/>
          </a:prstGeom>
        </p:spPr>
        <p:txBody>
          <a:bodyPr wrap="square">
            <a:spAutoFit/>
          </a:bodyPr>
          <a:lstStyle/>
          <a:p>
            <a:r>
              <a:rPr lang="en-US" sz="1000" dirty="0" smtClean="0"/>
              <a:t>1. RightScale</a:t>
            </a:r>
            <a:r>
              <a:rPr lang="en-US" sz="1000" dirty="0"/>
              <a:t>, </a:t>
            </a:r>
            <a:r>
              <a:rPr lang="en-US" sz="1000" dirty="0" smtClean="0"/>
              <a:t>2016.</a:t>
            </a:r>
          </a:p>
          <a:p>
            <a:r>
              <a:rPr lang="en-US" sz="1000" dirty="0" smtClean="0"/>
              <a:t>2. KPMG, 2014.</a:t>
            </a:r>
          </a:p>
          <a:p>
            <a:r>
              <a:rPr lang="en-US" sz="1000" dirty="0" smtClean="0"/>
              <a:t>3. NTT Communications, 2015.</a:t>
            </a:r>
            <a:endParaRPr lang="en-CA" sz="1000" dirty="0"/>
          </a:p>
        </p:txBody>
      </p:sp>
      <p:sp>
        <p:nvSpPr>
          <p:cNvPr id="81" name="Rectangle 80"/>
          <p:cNvSpPr/>
          <p:nvPr/>
        </p:nvSpPr>
        <p:spPr>
          <a:xfrm>
            <a:off x="3525472" y="5133254"/>
            <a:ext cx="2815293" cy="1184940"/>
          </a:xfrm>
          <a:prstGeom prst="rect">
            <a:avLst/>
          </a:prstGeom>
          <a:solidFill>
            <a:schemeClr val="bg1">
              <a:alpha val="50000"/>
            </a:schemeClr>
          </a:solidFill>
          <a:ln w="6350">
            <a:noFill/>
          </a:ln>
        </p:spPr>
        <p:txBody>
          <a:bodyPr wrap="square" lIns="288000">
            <a:spAutoFit/>
          </a:bodyPr>
          <a:lstStyle/>
          <a:p>
            <a:pPr>
              <a:spcBef>
                <a:spcPts val="600"/>
              </a:spcBef>
            </a:pPr>
            <a:r>
              <a:rPr lang="en-CA" sz="1400" dirty="0"/>
              <a:t>A silver bullet</a:t>
            </a:r>
          </a:p>
          <a:p>
            <a:pPr>
              <a:spcBef>
                <a:spcPts val="600"/>
              </a:spcBef>
            </a:pPr>
            <a:r>
              <a:rPr lang="en-CA" sz="1400" dirty="0"/>
              <a:t>A cheaper deployment option</a:t>
            </a:r>
          </a:p>
          <a:p>
            <a:pPr>
              <a:spcBef>
                <a:spcPts val="600"/>
              </a:spcBef>
            </a:pPr>
            <a:r>
              <a:rPr lang="en-CA" sz="1400" dirty="0"/>
              <a:t>A mysterious technology</a:t>
            </a:r>
          </a:p>
          <a:p>
            <a:pPr>
              <a:spcBef>
                <a:spcPts val="600"/>
              </a:spcBef>
            </a:pPr>
            <a:r>
              <a:rPr lang="en-CA" sz="1400" dirty="0"/>
              <a:t>Something to fear</a:t>
            </a:r>
          </a:p>
        </p:txBody>
      </p:sp>
      <p:sp>
        <p:nvSpPr>
          <p:cNvPr id="80" name="Rectangle 79"/>
          <p:cNvSpPr/>
          <p:nvPr/>
        </p:nvSpPr>
        <p:spPr>
          <a:xfrm>
            <a:off x="1768964" y="5223833"/>
            <a:ext cx="1885334" cy="46885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CA" sz="1400" b="1" dirty="0"/>
              <a:t>The cloud </a:t>
            </a:r>
            <a:r>
              <a:rPr lang="en-CA" sz="1400" b="1" dirty="0" smtClean="0"/>
              <a:t>is not:</a:t>
            </a:r>
            <a:endParaRPr lang="en-CA" sz="1400" b="1" dirty="0"/>
          </a:p>
        </p:txBody>
      </p:sp>
      <p:pic>
        <p:nvPicPr>
          <p:cNvPr id="23" name="Picture 22" descr="caution.wmf"/>
          <p:cNvPicPr>
            <a:picLocks noChangeAspect="1"/>
          </p:cNvPicPr>
          <p:nvPr/>
        </p:nvPicPr>
        <p:blipFill>
          <a:blip r:embed="rId4" cstate="print"/>
          <a:stretch>
            <a:fillRect/>
          </a:stretch>
        </p:blipFill>
        <p:spPr>
          <a:xfrm>
            <a:off x="7414325" y="1225213"/>
            <a:ext cx="627539" cy="548104"/>
          </a:xfrm>
          <a:prstGeom prst="rect">
            <a:avLst/>
          </a:prstGeom>
        </p:spPr>
      </p:pic>
    </p:spTree>
    <p:extLst>
      <p:ext uri="{BB962C8B-B14F-4D97-AF65-F5344CB8AC3E}">
        <p14:creationId xmlns:p14="http://schemas.microsoft.com/office/powerpoint/2010/main" val="321856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7138"/>
          <a:stretch/>
        </p:blipFill>
        <p:spPr>
          <a:xfrm>
            <a:off x="0" y="1123137"/>
            <a:ext cx="9144000" cy="5411013"/>
          </a:xfrm>
          <a:prstGeom prst="rect">
            <a:avLst/>
          </a:prstGeom>
        </p:spPr>
      </p:pic>
      <p:sp>
        <p:nvSpPr>
          <p:cNvPr id="2" name="Title 1"/>
          <p:cNvSpPr>
            <a:spLocks noGrp="1"/>
          </p:cNvSpPr>
          <p:nvPr>
            <p:ph type="title"/>
          </p:nvPr>
        </p:nvSpPr>
        <p:spPr/>
        <p:txBody>
          <a:bodyPr/>
          <a:lstStyle/>
          <a:p>
            <a:r>
              <a:rPr lang="en-US" dirty="0" smtClean="0"/>
              <a:t>Follow Info-Tech’s methodology to craft a strategy for the database in the cloud</a:t>
            </a:r>
            <a:endParaRPr lang="en-US" dirty="0"/>
          </a:p>
        </p:txBody>
      </p:sp>
      <p:sp>
        <p:nvSpPr>
          <p:cNvPr id="113" name="Freeform 112"/>
          <p:cNvSpPr/>
          <p:nvPr/>
        </p:nvSpPr>
        <p:spPr>
          <a:xfrm>
            <a:off x="1383890" y="1226704"/>
            <a:ext cx="1946067" cy="719182"/>
          </a:xfrm>
          <a:custGeom>
            <a:avLst/>
            <a:gdLst>
              <a:gd name="connsiteX0" fmla="*/ 0 w 2140375"/>
              <a:gd name="connsiteY0" fmla="*/ 0 h 1070187"/>
              <a:gd name="connsiteX1" fmla="*/ 2140375 w 2140375"/>
              <a:gd name="connsiteY1" fmla="*/ 0 h 1070187"/>
              <a:gd name="connsiteX2" fmla="*/ 2140375 w 2140375"/>
              <a:gd name="connsiteY2" fmla="*/ 1070187 h 1070187"/>
              <a:gd name="connsiteX3" fmla="*/ 0 w 2140375"/>
              <a:gd name="connsiteY3" fmla="*/ 1070187 h 1070187"/>
              <a:gd name="connsiteX4" fmla="*/ 0 w 2140375"/>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375" h="1070187">
                <a:moveTo>
                  <a:pt x="0" y="0"/>
                </a:moveTo>
                <a:lnTo>
                  <a:pt x="2140375" y="0"/>
                </a:lnTo>
                <a:lnTo>
                  <a:pt x="2140375" y="1070187"/>
                </a:lnTo>
                <a:lnTo>
                  <a:pt x="0" y="1070187"/>
                </a:lnTo>
                <a:lnTo>
                  <a:pt x="0" y="0"/>
                </a:lnTo>
                <a:close/>
              </a:path>
            </a:pathLst>
          </a:custGeom>
          <a:solidFill>
            <a:srgbClr val="29475F"/>
          </a:solidFill>
          <a:ln w="31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200" dirty="0" smtClean="0"/>
              <a:t>Phase 1: Review the value opportunity</a:t>
            </a:r>
            <a:endParaRPr lang="en-CA" sz="1200" kern="1200" dirty="0"/>
          </a:p>
        </p:txBody>
      </p:sp>
      <p:sp>
        <p:nvSpPr>
          <p:cNvPr id="114" name="Freeform 113"/>
          <p:cNvSpPr/>
          <p:nvPr/>
        </p:nvSpPr>
        <p:spPr>
          <a:xfrm>
            <a:off x="1383890" y="2122588"/>
            <a:ext cx="1946067" cy="630171"/>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solidFill>
                  <a:schemeClr val="dk1"/>
                </a:solidFill>
              </a:rPr>
              <a:t>Review cloud definitions and  assess your current state</a:t>
            </a:r>
            <a:endParaRPr lang="en-CA" sz="1100" dirty="0"/>
          </a:p>
        </p:txBody>
      </p:sp>
      <p:sp>
        <p:nvSpPr>
          <p:cNvPr id="115" name="Freeform 114"/>
          <p:cNvSpPr/>
          <p:nvPr/>
        </p:nvSpPr>
        <p:spPr>
          <a:xfrm>
            <a:off x="1383890" y="2942335"/>
            <a:ext cx="1946067" cy="644225"/>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solidFill>
                  <a:schemeClr val="dk1"/>
                </a:solidFill>
              </a:rPr>
              <a:t>Identify and prioritize use cases for cloud database deployment</a:t>
            </a:r>
            <a:endParaRPr lang="en-CA" sz="1100" dirty="0"/>
          </a:p>
        </p:txBody>
      </p:sp>
      <p:sp>
        <p:nvSpPr>
          <p:cNvPr id="116" name="Freeform 115"/>
          <p:cNvSpPr/>
          <p:nvPr/>
        </p:nvSpPr>
        <p:spPr>
          <a:xfrm>
            <a:off x="1383890" y="3757029"/>
            <a:ext cx="1946067" cy="630171"/>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Assess value and readiness for cloud candidates</a:t>
            </a:r>
          </a:p>
        </p:txBody>
      </p:sp>
      <p:sp>
        <p:nvSpPr>
          <p:cNvPr id="117" name="Freeform 116"/>
          <p:cNvSpPr/>
          <p:nvPr/>
        </p:nvSpPr>
        <p:spPr>
          <a:xfrm>
            <a:off x="3597997" y="1226704"/>
            <a:ext cx="1946067" cy="719182"/>
          </a:xfrm>
          <a:custGeom>
            <a:avLst/>
            <a:gdLst>
              <a:gd name="connsiteX0" fmla="*/ 0 w 2140375"/>
              <a:gd name="connsiteY0" fmla="*/ 0 h 1070187"/>
              <a:gd name="connsiteX1" fmla="*/ 2140375 w 2140375"/>
              <a:gd name="connsiteY1" fmla="*/ 0 h 1070187"/>
              <a:gd name="connsiteX2" fmla="*/ 2140375 w 2140375"/>
              <a:gd name="connsiteY2" fmla="*/ 1070187 h 1070187"/>
              <a:gd name="connsiteX3" fmla="*/ 0 w 2140375"/>
              <a:gd name="connsiteY3" fmla="*/ 1070187 h 1070187"/>
              <a:gd name="connsiteX4" fmla="*/ 0 w 2140375"/>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375" h="1070187">
                <a:moveTo>
                  <a:pt x="0" y="0"/>
                </a:moveTo>
                <a:lnTo>
                  <a:pt x="2140375" y="0"/>
                </a:lnTo>
                <a:lnTo>
                  <a:pt x="2140375" y="1070187"/>
                </a:lnTo>
                <a:lnTo>
                  <a:pt x="0" y="1070187"/>
                </a:lnTo>
                <a:lnTo>
                  <a:pt x="0" y="0"/>
                </a:lnTo>
                <a:close/>
              </a:path>
            </a:pathLst>
          </a:custGeom>
          <a:solidFill>
            <a:srgbClr val="29475F"/>
          </a:solidFill>
          <a:ln w="31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200" dirty="0" smtClean="0"/>
              <a:t>Phase 2: Document </a:t>
            </a:r>
            <a:r>
              <a:rPr lang="en-CA" sz="1200" dirty="0"/>
              <a:t>and mitigate cloud database risks</a:t>
            </a:r>
          </a:p>
        </p:txBody>
      </p:sp>
      <p:sp>
        <p:nvSpPr>
          <p:cNvPr id="118" name="Freeform 117"/>
          <p:cNvSpPr/>
          <p:nvPr/>
        </p:nvSpPr>
        <p:spPr>
          <a:xfrm>
            <a:off x="3597998" y="2122589"/>
            <a:ext cx="1946066" cy="627312"/>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solidFill>
                  <a:schemeClr val="dk1"/>
                </a:solidFill>
              </a:rPr>
              <a:t>Identify the risk to your deployment and develop a risk register</a:t>
            </a:r>
            <a:endParaRPr lang="en-CA" sz="1100" dirty="0"/>
          </a:p>
        </p:txBody>
      </p:sp>
      <p:sp>
        <p:nvSpPr>
          <p:cNvPr id="119" name="Freeform 118"/>
          <p:cNvSpPr/>
          <p:nvPr/>
        </p:nvSpPr>
        <p:spPr>
          <a:xfrm>
            <a:off x="3597996" y="2963203"/>
            <a:ext cx="1946066" cy="623357"/>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Develop mitigation strategies</a:t>
            </a:r>
          </a:p>
        </p:txBody>
      </p:sp>
      <p:sp>
        <p:nvSpPr>
          <p:cNvPr id="120" name="Freeform 119"/>
          <p:cNvSpPr/>
          <p:nvPr/>
        </p:nvSpPr>
        <p:spPr>
          <a:xfrm>
            <a:off x="3590407" y="3763054"/>
            <a:ext cx="1946066" cy="624145"/>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Evaluate mitigation strategies and develop a roadmap</a:t>
            </a:r>
          </a:p>
        </p:txBody>
      </p:sp>
      <p:sp>
        <p:nvSpPr>
          <p:cNvPr id="121" name="Freeform 120"/>
          <p:cNvSpPr/>
          <p:nvPr/>
        </p:nvSpPr>
        <p:spPr>
          <a:xfrm>
            <a:off x="5812103" y="1226704"/>
            <a:ext cx="1946067" cy="719182"/>
          </a:xfrm>
          <a:custGeom>
            <a:avLst/>
            <a:gdLst>
              <a:gd name="connsiteX0" fmla="*/ 0 w 2140375"/>
              <a:gd name="connsiteY0" fmla="*/ 0 h 1070187"/>
              <a:gd name="connsiteX1" fmla="*/ 2140375 w 2140375"/>
              <a:gd name="connsiteY1" fmla="*/ 0 h 1070187"/>
              <a:gd name="connsiteX2" fmla="*/ 2140375 w 2140375"/>
              <a:gd name="connsiteY2" fmla="*/ 1070187 h 1070187"/>
              <a:gd name="connsiteX3" fmla="*/ 0 w 2140375"/>
              <a:gd name="connsiteY3" fmla="*/ 1070187 h 1070187"/>
              <a:gd name="connsiteX4" fmla="*/ 0 w 2140375"/>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375" h="1070187">
                <a:moveTo>
                  <a:pt x="0" y="0"/>
                </a:moveTo>
                <a:lnTo>
                  <a:pt x="2140375" y="0"/>
                </a:lnTo>
                <a:lnTo>
                  <a:pt x="2140375" y="1070187"/>
                </a:lnTo>
                <a:lnTo>
                  <a:pt x="0" y="1070187"/>
                </a:lnTo>
                <a:lnTo>
                  <a:pt x="0" y="0"/>
                </a:lnTo>
                <a:close/>
              </a:path>
            </a:pathLst>
          </a:custGeom>
          <a:solidFill>
            <a:srgbClr val="29475F"/>
          </a:solidFill>
          <a:ln w="31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CA" sz="1200" dirty="0" smtClean="0"/>
              <a:t>Phase 3: Complete the cloud database strategy</a:t>
            </a:r>
            <a:endParaRPr lang="en-CA" sz="1200" kern="1200" dirty="0" smtClean="0"/>
          </a:p>
        </p:txBody>
      </p:sp>
      <p:sp>
        <p:nvSpPr>
          <p:cNvPr id="122" name="Freeform 121"/>
          <p:cNvSpPr/>
          <p:nvPr/>
        </p:nvSpPr>
        <p:spPr>
          <a:xfrm>
            <a:off x="5812104" y="2123133"/>
            <a:ext cx="1946066" cy="629625"/>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Review vendors and contractual best practices</a:t>
            </a:r>
          </a:p>
        </p:txBody>
      </p:sp>
      <p:sp>
        <p:nvSpPr>
          <p:cNvPr id="123" name="Freeform 122"/>
          <p:cNvSpPr/>
          <p:nvPr/>
        </p:nvSpPr>
        <p:spPr>
          <a:xfrm>
            <a:off x="5812104" y="2942335"/>
            <a:ext cx="1946066" cy="644225"/>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Measure performance and total cost</a:t>
            </a:r>
          </a:p>
        </p:txBody>
      </p:sp>
      <p:sp>
        <p:nvSpPr>
          <p:cNvPr id="124" name="Freeform 123"/>
          <p:cNvSpPr/>
          <p:nvPr/>
        </p:nvSpPr>
        <p:spPr>
          <a:xfrm>
            <a:off x="1376301" y="4603971"/>
            <a:ext cx="4152534" cy="300962"/>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rgbClr val="B0C534"/>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CA" sz="1100" dirty="0" smtClean="0">
                <a:solidFill>
                  <a:schemeClr val="dk1"/>
                </a:solidFill>
              </a:rPr>
              <a:t>Cloud Database Workbook</a:t>
            </a:r>
            <a:endParaRPr lang="en-CA" sz="1100" kern="1200" dirty="0"/>
          </a:p>
        </p:txBody>
      </p:sp>
      <p:cxnSp>
        <p:nvCxnSpPr>
          <p:cNvPr id="125" name="Straight Arrow Connector 124"/>
          <p:cNvCxnSpPr/>
          <p:nvPr/>
        </p:nvCxnSpPr>
        <p:spPr>
          <a:xfrm>
            <a:off x="3329958" y="1586295"/>
            <a:ext cx="268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5544065" y="1586295"/>
            <a:ext cx="2680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387434" y="1951112"/>
            <a:ext cx="0" cy="176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4563441" y="1945887"/>
            <a:ext cx="0" cy="176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6785136" y="1945886"/>
            <a:ext cx="0" cy="176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387434" y="2749901"/>
            <a:ext cx="0" cy="191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4571029" y="2749901"/>
            <a:ext cx="0" cy="209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6785136" y="2756833"/>
            <a:ext cx="0" cy="191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571029" y="3586560"/>
            <a:ext cx="0" cy="18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387434" y="3586560"/>
            <a:ext cx="0" cy="173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Freeform 134"/>
          <p:cNvSpPr/>
          <p:nvPr/>
        </p:nvSpPr>
        <p:spPr>
          <a:xfrm>
            <a:off x="5794075" y="5658995"/>
            <a:ext cx="1946067" cy="342558"/>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rgbClr val="B0C534"/>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CA" sz="1100" kern="1200" dirty="0" smtClean="0"/>
              <a:t>TCO Calculator</a:t>
            </a:r>
            <a:endParaRPr lang="en-CA" sz="1100" kern="1200" dirty="0"/>
          </a:p>
        </p:txBody>
      </p:sp>
      <p:cxnSp>
        <p:nvCxnSpPr>
          <p:cNvPr id="136" name="Straight Arrow Connector 135"/>
          <p:cNvCxnSpPr/>
          <p:nvPr/>
        </p:nvCxnSpPr>
        <p:spPr>
          <a:xfrm flipV="1">
            <a:off x="6780620" y="5497871"/>
            <a:ext cx="0" cy="155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7" name="Freeform 136"/>
          <p:cNvSpPr/>
          <p:nvPr/>
        </p:nvSpPr>
        <p:spPr>
          <a:xfrm>
            <a:off x="5794075" y="4613774"/>
            <a:ext cx="1946067" cy="366864"/>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rgbClr val="B0C534"/>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CA" sz="1100" kern="1200" dirty="0" smtClean="0"/>
              <a:t>Executive Presentation Template</a:t>
            </a:r>
            <a:endParaRPr lang="en-CA" sz="1100" kern="1200" dirty="0"/>
          </a:p>
        </p:txBody>
      </p:sp>
      <p:cxnSp>
        <p:nvCxnSpPr>
          <p:cNvPr id="138" name="Straight Arrow Connector 137"/>
          <p:cNvCxnSpPr/>
          <p:nvPr/>
        </p:nvCxnSpPr>
        <p:spPr>
          <a:xfrm flipV="1">
            <a:off x="6780620" y="4988914"/>
            <a:ext cx="1" cy="21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reeform 138"/>
          <p:cNvSpPr/>
          <p:nvPr/>
        </p:nvSpPr>
        <p:spPr>
          <a:xfrm>
            <a:off x="5803071" y="5166148"/>
            <a:ext cx="1946067" cy="333469"/>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rgbClr val="B0C534"/>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CA" sz="1100" kern="1200" dirty="0" smtClean="0"/>
              <a:t>Project Charter</a:t>
            </a:r>
            <a:endParaRPr lang="en-CA" sz="1100" kern="1200" dirty="0"/>
          </a:p>
        </p:txBody>
      </p:sp>
      <p:sp>
        <p:nvSpPr>
          <p:cNvPr id="141" name="Freeform 140"/>
          <p:cNvSpPr/>
          <p:nvPr/>
        </p:nvSpPr>
        <p:spPr>
          <a:xfrm>
            <a:off x="5806506" y="3757029"/>
            <a:ext cx="1946066" cy="630171"/>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chemeClr val="lt1">
              <a:hueOff val="0"/>
              <a:satOff val="0"/>
              <a:lumOff val="0"/>
            </a:schemeClr>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15240" rIns="36000" bIns="15240" numCol="1" spcCol="1270" anchor="ctr" anchorCtr="0">
            <a:noAutofit/>
          </a:bodyPr>
          <a:lstStyle/>
          <a:p>
            <a:pPr lvl="0" algn="ctr" defTabSz="533400">
              <a:lnSpc>
                <a:spcPct val="90000"/>
              </a:lnSpc>
              <a:spcBef>
                <a:spcPct val="0"/>
              </a:spcBef>
              <a:spcAft>
                <a:spcPct val="35000"/>
              </a:spcAft>
            </a:pPr>
            <a:r>
              <a:rPr lang="en-CA" sz="1100" dirty="0"/>
              <a:t>Develop SOPs and document strategy</a:t>
            </a:r>
          </a:p>
        </p:txBody>
      </p:sp>
      <p:cxnSp>
        <p:nvCxnSpPr>
          <p:cNvPr id="144" name="Straight Arrow Connector 143"/>
          <p:cNvCxnSpPr/>
          <p:nvPr/>
        </p:nvCxnSpPr>
        <p:spPr>
          <a:xfrm>
            <a:off x="6779539" y="3598579"/>
            <a:ext cx="0" cy="179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582767" y="5166147"/>
            <a:ext cx="1946067" cy="329103"/>
          </a:xfrm>
          <a:custGeom>
            <a:avLst/>
            <a:gdLst>
              <a:gd name="connsiteX0" fmla="*/ 0 w 1712300"/>
              <a:gd name="connsiteY0" fmla="*/ 0 h 1070187"/>
              <a:gd name="connsiteX1" fmla="*/ 1712300 w 1712300"/>
              <a:gd name="connsiteY1" fmla="*/ 0 h 1070187"/>
              <a:gd name="connsiteX2" fmla="*/ 1712300 w 1712300"/>
              <a:gd name="connsiteY2" fmla="*/ 1070187 h 1070187"/>
              <a:gd name="connsiteX3" fmla="*/ 0 w 1712300"/>
              <a:gd name="connsiteY3" fmla="*/ 1070187 h 1070187"/>
              <a:gd name="connsiteX4" fmla="*/ 0 w 1712300"/>
              <a:gd name="connsiteY4" fmla="*/ 0 h 10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00" h="1070187">
                <a:moveTo>
                  <a:pt x="0" y="0"/>
                </a:moveTo>
                <a:lnTo>
                  <a:pt x="1712300" y="0"/>
                </a:lnTo>
                <a:lnTo>
                  <a:pt x="1712300" y="1070187"/>
                </a:lnTo>
                <a:lnTo>
                  <a:pt x="0" y="1070187"/>
                </a:lnTo>
                <a:lnTo>
                  <a:pt x="0" y="0"/>
                </a:lnTo>
                <a:close/>
              </a:path>
            </a:pathLst>
          </a:custGeom>
          <a:solidFill>
            <a:srgbClr val="B0C534"/>
          </a:solidFill>
          <a:ln w="9525">
            <a:solidFill>
              <a:srgbClr val="85858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CA" sz="1100" kern="1200" dirty="0" smtClean="0"/>
              <a:t>Mitigation Strategy Roadmap</a:t>
            </a:r>
            <a:endParaRPr lang="en-CA" sz="1100" kern="1200" dirty="0"/>
          </a:p>
        </p:txBody>
      </p:sp>
      <p:cxnSp>
        <p:nvCxnSpPr>
          <p:cNvPr id="149" name="Straight Arrow Connector 148"/>
          <p:cNvCxnSpPr/>
          <p:nvPr/>
        </p:nvCxnSpPr>
        <p:spPr>
          <a:xfrm>
            <a:off x="4560886" y="4904933"/>
            <a:ext cx="1410" cy="258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4555800" y="5498271"/>
            <a:ext cx="1238275" cy="362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5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55588"/>
            <a:ext cx="5975986" cy="877887"/>
          </a:xfrm>
        </p:spPr>
        <p:txBody>
          <a:bodyPr/>
          <a:lstStyle/>
          <a:p>
            <a:r>
              <a:rPr lang="en-CA" dirty="0" smtClean="0"/>
              <a:t>The cloud is inevitable, but not for all workloads, and not right away</a:t>
            </a:r>
            <a:endParaRPr lang="en-CA" dirty="0"/>
          </a:p>
        </p:txBody>
      </p:sp>
      <p:sp>
        <p:nvSpPr>
          <p:cNvPr id="3" name="Rectangle 2"/>
          <p:cNvSpPr/>
          <p:nvPr/>
        </p:nvSpPr>
        <p:spPr>
          <a:xfrm>
            <a:off x="232630" y="2056665"/>
            <a:ext cx="4961205" cy="3985706"/>
          </a:xfrm>
          <a:prstGeom prst="rect">
            <a:avLst/>
          </a:prstGeom>
        </p:spPr>
        <p:txBody>
          <a:bodyPr wrap="square">
            <a:spAutoFit/>
          </a:bodyPr>
          <a:lstStyle/>
          <a:p>
            <a:pPr>
              <a:spcAft>
                <a:spcPts val="600"/>
              </a:spcAft>
            </a:pPr>
            <a:r>
              <a:rPr lang="en-CA" sz="1400" dirty="0"/>
              <a:t>Where can moving the database to the cloud provide </a:t>
            </a:r>
            <a:r>
              <a:rPr lang="en-CA" sz="1400" b="1" dirty="0"/>
              <a:t>value? </a:t>
            </a:r>
          </a:p>
          <a:p>
            <a:pPr marL="171450" indent="-171450">
              <a:spcAft>
                <a:spcPts val="600"/>
              </a:spcAft>
              <a:buFont typeface="Arial" panose="020B0604020202020204" pitchFamily="34" charset="0"/>
              <a:buChar char="•"/>
            </a:pPr>
            <a:r>
              <a:rPr lang="en-CA" sz="1200" dirty="0"/>
              <a:t>Can on-demand scalability relieve bottlenecks or allow the development team to be more agile?</a:t>
            </a:r>
          </a:p>
          <a:p>
            <a:pPr marL="171450" indent="-171450">
              <a:spcAft>
                <a:spcPts val="1200"/>
              </a:spcAft>
              <a:buFont typeface="Arial" panose="020B0604020202020204" pitchFamily="34" charset="0"/>
              <a:buChar char="•"/>
            </a:pPr>
            <a:r>
              <a:rPr lang="en-CA" sz="1200" dirty="0"/>
              <a:t>Could a cloud deployment allow IT to avoid major capital expenditures</a:t>
            </a:r>
            <a:r>
              <a:rPr lang="en-CA" sz="1200" dirty="0" smtClean="0"/>
              <a:t>?</a:t>
            </a:r>
            <a:endParaRPr lang="en-CA" sz="1400" b="1" dirty="0" smtClean="0"/>
          </a:p>
          <a:p>
            <a:pPr>
              <a:spcAft>
                <a:spcPts val="600"/>
              </a:spcAft>
            </a:pPr>
            <a:r>
              <a:rPr lang="en-CA" sz="1400" dirty="0"/>
              <a:t>How</a:t>
            </a:r>
            <a:r>
              <a:rPr lang="en-CA" sz="1400" b="1" dirty="0"/>
              <a:t> ready </a:t>
            </a:r>
            <a:r>
              <a:rPr lang="en-CA" sz="1400" dirty="0"/>
              <a:t>is the database to move to the cloud?</a:t>
            </a:r>
          </a:p>
          <a:p>
            <a:pPr marL="285750" indent="-285750">
              <a:spcAft>
                <a:spcPts val="600"/>
              </a:spcAft>
              <a:buFont typeface="Arial" panose="020B0604020202020204" pitchFamily="34" charset="0"/>
              <a:buChar char="•"/>
            </a:pPr>
            <a:r>
              <a:rPr lang="en-US" sz="1200" dirty="0" smtClean="0"/>
              <a:t>Not </a:t>
            </a:r>
            <a:r>
              <a:rPr lang="en-US" sz="1200" dirty="0"/>
              <a:t>all versions of database software are supported by cloud providers</a:t>
            </a:r>
            <a:r>
              <a:rPr lang="en-US" sz="1200" dirty="0" smtClean="0"/>
              <a:t>.</a:t>
            </a:r>
          </a:p>
          <a:p>
            <a:pPr marL="285750" indent="-285750">
              <a:spcAft>
                <a:spcPts val="600"/>
              </a:spcAft>
              <a:buFont typeface="Arial" panose="020B0604020202020204" pitchFamily="34" charset="0"/>
              <a:buChar char="•"/>
            </a:pPr>
            <a:r>
              <a:rPr lang="en-US" sz="1200" dirty="0" smtClean="0"/>
              <a:t>Not all cloud versions of database engines can deliver the same functionality.</a:t>
            </a:r>
            <a:endParaRPr lang="en-US" sz="1200" dirty="0"/>
          </a:p>
          <a:p>
            <a:pPr marL="285750" indent="-285750">
              <a:spcAft>
                <a:spcPts val="600"/>
              </a:spcAft>
              <a:buFont typeface="Arial" panose="020B0604020202020204" pitchFamily="34" charset="0"/>
              <a:buChar char="•"/>
            </a:pPr>
            <a:r>
              <a:rPr lang="en-US" sz="1200" dirty="0"/>
              <a:t>Re-architecting and additional development of existing </a:t>
            </a:r>
            <a:r>
              <a:rPr lang="en-US" sz="1200" dirty="0" smtClean="0"/>
              <a:t>databases </a:t>
            </a:r>
            <a:r>
              <a:rPr lang="en-US" sz="1200" dirty="0"/>
              <a:t>and applications can be prohibitively expensive. </a:t>
            </a:r>
          </a:p>
          <a:p>
            <a:pPr marL="285750" indent="-285750">
              <a:spcAft>
                <a:spcPts val="600"/>
              </a:spcAft>
              <a:buFont typeface="Arial" panose="020B0604020202020204" pitchFamily="34" charset="0"/>
              <a:buChar char="•"/>
            </a:pPr>
            <a:r>
              <a:rPr lang="en-US" sz="1200" dirty="0"/>
              <a:t>Care is required to ensure that the move to a new platform doesn’t negatively impact the development team.</a:t>
            </a:r>
          </a:p>
          <a:p>
            <a:pPr marL="285750" indent="-285750">
              <a:spcAft>
                <a:spcPts val="600"/>
              </a:spcAft>
              <a:buFont typeface="Arial" panose="020B0604020202020204" pitchFamily="34" charset="0"/>
              <a:buChar char="•"/>
            </a:pPr>
            <a:r>
              <a:rPr lang="en-US" sz="1200" dirty="0" smtClean="0"/>
              <a:t>It’s crucial to identify the </a:t>
            </a:r>
            <a:r>
              <a:rPr lang="en-US" sz="1200" dirty="0"/>
              <a:t>cost and difficulty of repatriating data if the cloud option doesn’t work out. The high cost of extracting data could effectively lock the business </a:t>
            </a:r>
            <a:r>
              <a:rPr lang="en-US" sz="1200" dirty="0" smtClean="0"/>
              <a:t>into </a:t>
            </a:r>
            <a:r>
              <a:rPr lang="en-US" sz="1200" dirty="0"/>
              <a:t>a single cloud provider.</a:t>
            </a:r>
          </a:p>
        </p:txBody>
      </p:sp>
      <p:sp>
        <p:nvSpPr>
          <p:cNvPr id="4" name="Rectangle 3"/>
          <p:cNvSpPr/>
          <p:nvPr/>
        </p:nvSpPr>
        <p:spPr>
          <a:xfrm>
            <a:off x="257174" y="1179195"/>
            <a:ext cx="8636577" cy="646331"/>
          </a:xfrm>
          <a:prstGeom prst="rect">
            <a:avLst/>
          </a:prstGeom>
        </p:spPr>
        <p:txBody>
          <a:bodyPr wrap="square">
            <a:spAutoFit/>
          </a:bodyPr>
          <a:lstStyle/>
          <a:p>
            <a:r>
              <a:rPr lang="en-US" b="1" dirty="0" smtClean="0"/>
              <a:t>Databases </a:t>
            </a:r>
            <a:r>
              <a:rPr lang="en-US" b="1" dirty="0"/>
              <a:t>are stateful. Migration without </a:t>
            </a:r>
            <a:r>
              <a:rPr lang="en-US" b="1" dirty="0" smtClean="0"/>
              <a:t>downtime requires significant planning </a:t>
            </a:r>
            <a:r>
              <a:rPr lang="en-US" b="1" dirty="0"/>
              <a:t>and can be complex.</a:t>
            </a:r>
          </a:p>
        </p:txBody>
      </p:sp>
      <p:grpSp>
        <p:nvGrpSpPr>
          <p:cNvPr id="5" name="Group 4"/>
          <p:cNvGrpSpPr/>
          <p:nvPr/>
        </p:nvGrpSpPr>
        <p:grpSpPr>
          <a:xfrm>
            <a:off x="6458645" y="345801"/>
            <a:ext cx="2436865" cy="697460"/>
            <a:chOff x="254951" y="1632535"/>
            <a:chExt cx="2436865" cy="697460"/>
          </a:xfrm>
        </p:grpSpPr>
        <p:sp>
          <p:nvSpPr>
            <p:cNvPr id="6" name="Pentagon 112">
              <a:hlinkClick r:id="" action="ppaction://noaction"/>
            </p:cNvPr>
            <p:cNvSpPr/>
            <p:nvPr>
              <p:custDataLst>
                <p:tags r:id="rId1"/>
              </p:custDataLst>
            </p:nvPr>
          </p:nvSpPr>
          <p:spPr bwMode="auto">
            <a:xfrm>
              <a:off x="1993416" y="1632535"/>
              <a:ext cx="698400" cy="697460"/>
            </a:xfrm>
            <a:prstGeom prst="flowChartConnector">
              <a:avLst/>
            </a:prstGeom>
            <a:solidFill>
              <a:srgbClr val="F2F2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3200" dirty="0">
                  <a:solidFill>
                    <a:srgbClr val="29475F"/>
                  </a:solidFill>
                </a:rPr>
                <a:t>1</a:t>
              </a:r>
              <a:endParaRPr lang="en-US" sz="2800" dirty="0">
                <a:solidFill>
                  <a:srgbClr val="29475F"/>
                </a:solidFill>
              </a:endParaRPr>
            </a:p>
          </p:txBody>
        </p:sp>
        <p:sp>
          <p:nvSpPr>
            <p:cNvPr id="7" name="TextBox 6"/>
            <p:cNvSpPr txBox="1"/>
            <p:nvPr/>
          </p:nvSpPr>
          <p:spPr>
            <a:xfrm>
              <a:off x="254951" y="1645564"/>
              <a:ext cx="2205966" cy="646331"/>
            </a:xfrm>
            <a:prstGeom prst="rect">
              <a:avLst/>
            </a:prstGeom>
          </p:spPr>
          <p:txBody>
            <a:bodyPr wrap="square" rtlCol="0">
              <a:spAutoFit/>
            </a:bodyPr>
            <a:lstStyle/>
            <a:p>
              <a:r>
                <a:rPr lang="en-CA" sz="3600" b="1" dirty="0" smtClean="0">
                  <a:solidFill>
                    <a:schemeClr val="bg1"/>
                  </a:solidFill>
                </a:rPr>
                <a:t>PHASE</a:t>
              </a:r>
              <a:endParaRPr lang="en-CA" sz="2400" b="1" dirty="0" smtClean="0">
                <a:solidFill>
                  <a:schemeClr val="bg1"/>
                </a:solidFill>
              </a:endParaRPr>
            </a:p>
          </p:txBody>
        </p:sp>
      </p:grpSp>
      <p:grpSp>
        <p:nvGrpSpPr>
          <p:cNvPr id="8" name="Group 7"/>
          <p:cNvGrpSpPr/>
          <p:nvPr/>
        </p:nvGrpSpPr>
        <p:grpSpPr>
          <a:xfrm>
            <a:off x="5218379" y="2334268"/>
            <a:ext cx="3710873" cy="3640200"/>
            <a:chOff x="5040972" y="2031027"/>
            <a:chExt cx="3602619" cy="3172537"/>
          </a:xfrm>
        </p:grpSpPr>
        <p:sp>
          <p:nvSpPr>
            <p:cNvPr id="9" name="TextBox 31"/>
            <p:cNvSpPr txBox="1"/>
            <p:nvPr/>
          </p:nvSpPr>
          <p:spPr>
            <a:xfrm>
              <a:off x="6720568" y="4908505"/>
              <a:ext cx="671798" cy="295059"/>
            </a:xfrm>
            <a:prstGeom prst="rect">
              <a:avLst/>
            </a:prstGeom>
            <a:effectLst>
              <a:outerShdw blurRad="40000" dist="20000" dir="5400000" rotWithShape="0">
                <a:srgbClr val="000000">
                  <a:alpha val="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en-US"/>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600" dirty="0" smtClean="0"/>
                <a:t>Value</a:t>
              </a:r>
              <a:endParaRPr lang="en-CA" sz="1600" dirty="0"/>
            </a:p>
          </p:txBody>
        </p:sp>
        <p:grpSp>
          <p:nvGrpSpPr>
            <p:cNvPr id="10" name="Group 9"/>
            <p:cNvGrpSpPr/>
            <p:nvPr/>
          </p:nvGrpSpPr>
          <p:grpSpPr>
            <a:xfrm>
              <a:off x="5040972" y="2031027"/>
              <a:ext cx="3602619" cy="2871111"/>
              <a:chOff x="4892426" y="2578735"/>
              <a:chExt cx="3820407" cy="3030574"/>
            </a:xfrm>
          </p:grpSpPr>
          <p:pic>
            <p:nvPicPr>
              <p:cNvPr id="11" name="Picture 10"/>
              <p:cNvPicPr>
                <a:picLocks noChangeAspect="1" noChangeArrowheads="1"/>
              </p:cNvPicPr>
              <p:nvPr/>
            </p:nvPicPr>
            <p:blipFill>
              <a:blip r:embed="rId3" cstate="print"/>
              <a:srcRect t="49018" r="49036"/>
              <a:stretch>
                <a:fillRect/>
              </a:stretch>
            </p:blipFill>
            <p:spPr bwMode="auto">
              <a:xfrm>
                <a:off x="5445759" y="2578736"/>
                <a:ext cx="3168015" cy="2934392"/>
              </a:xfrm>
              <a:prstGeom prst="rect">
                <a:avLst/>
              </a:prstGeom>
              <a:ln>
                <a:noFill/>
              </a:ln>
              <a:effectLst>
                <a:outerShdw blurRad="292100" dist="139700" dir="2700000" algn="tl" rotWithShape="0">
                  <a:srgbClr val="333333">
                    <a:alpha val="0"/>
                  </a:srgbClr>
                </a:outerShdw>
              </a:effectLst>
            </p:spPr>
          </p:pic>
          <p:sp>
            <p:nvSpPr>
              <p:cNvPr id="12" name="TextBox 73"/>
              <p:cNvSpPr txBox="1"/>
              <p:nvPr/>
            </p:nvSpPr>
            <p:spPr>
              <a:xfrm>
                <a:off x="5395224" y="4682128"/>
                <a:ext cx="1634544" cy="764462"/>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200" b="1" dirty="0" smtClean="0">
                    <a:solidFill>
                      <a:schemeClr val="bg1"/>
                    </a:solidFill>
                  </a:rPr>
                  <a:t>No-Go Right Now</a:t>
                </a:r>
                <a:r>
                  <a:rPr lang="en-US" sz="1200" dirty="0" smtClean="0">
                    <a:solidFill>
                      <a:schemeClr val="bg1"/>
                    </a:solidFill>
                  </a:rPr>
                  <a:t/>
                </a:r>
                <a:br>
                  <a:rPr lang="en-US" sz="1200" dirty="0" smtClean="0">
                    <a:solidFill>
                      <a:schemeClr val="bg1"/>
                    </a:solidFill>
                  </a:rPr>
                </a:br>
                <a:r>
                  <a:rPr lang="en-US" sz="1200" dirty="0" smtClean="0">
                    <a:solidFill>
                      <a:schemeClr val="bg1"/>
                    </a:solidFill>
                  </a:rPr>
                  <a:t>Lots of work to be done and/or more maturity required </a:t>
                </a:r>
                <a:endParaRPr lang="en-CA" sz="1200" dirty="0">
                  <a:solidFill>
                    <a:schemeClr val="bg1"/>
                  </a:solidFill>
                </a:endParaRPr>
              </a:p>
            </p:txBody>
          </p:sp>
          <p:sp>
            <p:nvSpPr>
              <p:cNvPr id="13" name="TextBox 74"/>
              <p:cNvSpPr txBox="1"/>
              <p:nvPr/>
            </p:nvSpPr>
            <p:spPr>
              <a:xfrm>
                <a:off x="6498643" y="3774420"/>
                <a:ext cx="1283919" cy="764462"/>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200" b="1" dirty="0" smtClean="0"/>
                  <a:t>Caution!</a:t>
                </a:r>
                <a:r>
                  <a:rPr lang="en-US" sz="1200" dirty="0" smtClean="0"/>
                  <a:t/>
                </a:r>
                <a:br>
                  <a:rPr lang="en-US" sz="1200" dirty="0" smtClean="0"/>
                </a:br>
                <a:r>
                  <a:rPr lang="en-US" sz="1200" dirty="0" smtClean="0"/>
                  <a:t>Some work required ahead of migration</a:t>
                </a:r>
                <a:endParaRPr lang="en-CA" sz="1200" dirty="0"/>
              </a:p>
            </p:txBody>
          </p:sp>
          <p:sp>
            <p:nvSpPr>
              <p:cNvPr id="14" name="TextBox 76"/>
              <p:cNvSpPr txBox="1"/>
              <p:nvPr/>
            </p:nvSpPr>
            <p:spPr>
              <a:xfrm>
                <a:off x="7197800" y="2892240"/>
                <a:ext cx="1515033" cy="594581"/>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1200" b="1" dirty="0" smtClean="0"/>
                  <a:t>Good to Go </a:t>
                </a:r>
              </a:p>
              <a:p>
                <a:pPr algn="l"/>
                <a:r>
                  <a:rPr lang="en-US" sz="1200" dirty="0" smtClean="0"/>
                  <a:t>This database is ready for the cloud</a:t>
                </a:r>
                <a:endParaRPr lang="en-CA" sz="1200" dirty="0"/>
              </a:p>
            </p:txBody>
          </p:sp>
          <p:cxnSp>
            <p:nvCxnSpPr>
              <p:cNvPr id="15" name="Straight Connector 14"/>
              <p:cNvCxnSpPr/>
              <p:nvPr/>
            </p:nvCxnSpPr>
            <p:spPr>
              <a:xfrm flipH="1">
                <a:off x="5341403" y="2578735"/>
                <a:ext cx="5297" cy="2947684"/>
              </a:xfrm>
              <a:prstGeom prst="line">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95223" y="5605780"/>
                <a:ext cx="3279684" cy="3529"/>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32"/>
              <p:cNvSpPr txBox="1"/>
              <p:nvPr/>
            </p:nvSpPr>
            <p:spPr>
              <a:xfrm rot="16200000">
                <a:off x="4537151" y="3809021"/>
                <a:ext cx="1059098" cy="348547"/>
              </a:xfrm>
              <a:prstGeom prst="rect">
                <a:avLst/>
              </a:prstGeom>
              <a:effectLst>
                <a:outerShdw blurRad="40000" dist="20000" dir="5400000" rotWithShape="0">
                  <a:srgbClr val="000000">
                    <a:alpha val="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en-US"/>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600" dirty="0" smtClean="0"/>
                  <a:t>Readiness</a:t>
                </a:r>
                <a:endParaRPr lang="en-CA" sz="1600" dirty="0"/>
              </a:p>
            </p:txBody>
          </p:sp>
        </p:grpSp>
      </p:grpSp>
    </p:spTree>
    <p:extLst>
      <p:ext uri="{BB962C8B-B14F-4D97-AF65-F5344CB8AC3E}">
        <p14:creationId xmlns:p14="http://schemas.microsoft.com/office/powerpoint/2010/main" val="28268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55588"/>
            <a:ext cx="5753101" cy="877887"/>
          </a:xfrm>
        </p:spPr>
        <p:txBody>
          <a:bodyPr/>
          <a:lstStyle/>
          <a:p>
            <a:r>
              <a:rPr lang="en-US" dirty="0" smtClean="0"/>
              <a:t>Take the time to identify and rightsize risks to avoid headaches later</a:t>
            </a:r>
            <a:endParaRPr lang="en-US" dirty="0"/>
          </a:p>
        </p:txBody>
      </p:sp>
      <p:sp>
        <p:nvSpPr>
          <p:cNvPr id="5" name="TextBox 4"/>
          <p:cNvSpPr txBox="1"/>
          <p:nvPr/>
        </p:nvSpPr>
        <p:spPr>
          <a:xfrm>
            <a:off x="257174" y="1171135"/>
            <a:ext cx="8623447" cy="584775"/>
          </a:xfrm>
          <a:prstGeom prst="rect">
            <a:avLst/>
          </a:prstGeom>
        </p:spPr>
        <p:txBody>
          <a:bodyPr wrap="square" rtlCol="0">
            <a:spAutoFit/>
          </a:bodyPr>
          <a:lstStyle/>
          <a:p>
            <a:pPr>
              <a:spcAft>
                <a:spcPts val="600"/>
              </a:spcAft>
            </a:pPr>
            <a:r>
              <a:rPr lang="en-CA" sz="1600" dirty="0" smtClean="0"/>
              <a:t>Cloud migrations for the database are often </a:t>
            </a:r>
            <a:r>
              <a:rPr lang="en-CA" sz="1600" dirty="0"/>
              <a:t>complex. </a:t>
            </a:r>
            <a:r>
              <a:rPr lang="en-CA" sz="1600" dirty="0" smtClean="0"/>
              <a:t>Compare the value opportunities and cloud readiness of each </a:t>
            </a:r>
            <a:r>
              <a:rPr lang="en-CA" sz="1600" dirty="0"/>
              <a:t>database from the perspective of people, </a:t>
            </a:r>
            <a:r>
              <a:rPr lang="en-CA" sz="1600" dirty="0" smtClean="0"/>
              <a:t>processes, </a:t>
            </a:r>
            <a:r>
              <a:rPr lang="en-CA" sz="1600" dirty="0"/>
              <a:t>and technology. </a:t>
            </a:r>
            <a:r>
              <a:rPr lang="en-CA" sz="1600" dirty="0" smtClean="0"/>
              <a:t> </a:t>
            </a:r>
          </a:p>
        </p:txBody>
      </p:sp>
      <p:grpSp>
        <p:nvGrpSpPr>
          <p:cNvPr id="15" name="Group 14"/>
          <p:cNvGrpSpPr/>
          <p:nvPr/>
        </p:nvGrpSpPr>
        <p:grpSpPr>
          <a:xfrm>
            <a:off x="6458645" y="345801"/>
            <a:ext cx="2436865" cy="697460"/>
            <a:chOff x="254951" y="1632535"/>
            <a:chExt cx="2436865" cy="697460"/>
          </a:xfrm>
        </p:grpSpPr>
        <p:sp>
          <p:nvSpPr>
            <p:cNvPr id="16" name="Pentagon 112">
              <a:hlinkClick r:id="" action="ppaction://noaction"/>
            </p:cNvPr>
            <p:cNvSpPr/>
            <p:nvPr>
              <p:custDataLst>
                <p:tags r:id="rId1"/>
              </p:custDataLst>
            </p:nvPr>
          </p:nvSpPr>
          <p:spPr bwMode="auto">
            <a:xfrm>
              <a:off x="1993416" y="1632535"/>
              <a:ext cx="698400" cy="697460"/>
            </a:xfrm>
            <a:prstGeom prst="flowChartConnector">
              <a:avLst/>
            </a:prstGeom>
            <a:solidFill>
              <a:srgbClr val="F2F2F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3200" dirty="0">
                  <a:solidFill>
                    <a:srgbClr val="29475F"/>
                  </a:solidFill>
                </a:rPr>
                <a:t>2</a:t>
              </a:r>
              <a:endParaRPr lang="en-US" sz="2800" dirty="0">
                <a:solidFill>
                  <a:srgbClr val="29475F"/>
                </a:solidFill>
              </a:endParaRPr>
            </a:p>
          </p:txBody>
        </p:sp>
        <p:sp>
          <p:nvSpPr>
            <p:cNvPr id="17" name="TextBox 16"/>
            <p:cNvSpPr txBox="1"/>
            <p:nvPr/>
          </p:nvSpPr>
          <p:spPr>
            <a:xfrm>
              <a:off x="254951" y="1645564"/>
              <a:ext cx="2205966" cy="646331"/>
            </a:xfrm>
            <a:prstGeom prst="rect">
              <a:avLst/>
            </a:prstGeom>
          </p:spPr>
          <p:txBody>
            <a:bodyPr wrap="square" rtlCol="0">
              <a:spAutoFit/>
            </a:bodyPr>
            <a:lstStyle/>
            <a:p>
              <a:r>
                <a:rPr lang="en-CA" sz="3600" b="1" dirty="0" smtClean="0">
                  <a:solidFill>
                    <a:schemeClr val="bg1"/>
                  </a:solidFill>
                </a:rPr>
                <a:t>PHASE</a:t>
              </a:r>
              <a:endParaRPr lang="en-CA" sz="2400" b="1" dirty="0" smtClean="0">
                <a:solidFill>
                  <a:schemeClr val="bg1"/>
                </a:solidFill>
              </a:endParaRPr>
            </a:p>
          </p:txBody>
        </p:sp>
      </p:grpSp>
      <p:grpSp>
        <p:nvGrpSpPr>
          <p:cNvPr id="18" name="Group 17"/>
          <p:cNvGrpSpPr/>
          <p:nvPr/>
        </p:nvGrpSpPr>
        <p:grpSpPr>
          <a:xfrm>
            <a:off x="5003579" y="2716946"/>
            <a:ext cx="3661032" cy="2180871"/>
            <a:chOff x="473132" y="3743508"/>
            <a:chExt cx="3810556" cy="2298358"/>
          </a:xfrm>
        </p:grpSpPr>
        <p:sp>
          <p:nvSpPr>
            <p:cNvPr id="19" name="Donut 18"/>
            <p:cNvSpPr/>
            <p:nvPr/>
          </p:nvSpPr>
          <p:spPr>
            <a:xfrm flipV="1">
              <a:off x="1336772" y="3752352"/>
              <a:ext cx="2097550" cy="2189931"/>
            </a:xfrm>
            <a:prstGeom prst="donut">
              <a:avLst>
                <a:gd name="adj" fmla="val 1976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Freeform 19"/>
            <p:cNvSpPr/>
            <p:nvPr/>
          </p:nvSpPr>
          <p:spPr>
            <a:xfrm>
              <a:off x="1776031" y="4173115"/>
              <a:ext cx="1219200" cy="1219200"/>
            </a:xfrm>
            <a:custGeom>
              <a:avLst/>
              <a:gdLst>
                <a:gd name="connsiteX0" fmla="*/ 1 w 1219200"/>
                <a:gd name="connsiteY0" fmla="*/ 465692 h 1219200"/>
                <a:gd name="connsiteX1" fmla="*/ 609600 w 1219200"/>
                <a:gd name="connsiteY1" fmla="*/ 0 h 1219200"/>
                <a:gd name="connsiteX2" fmla="*/ 1219199 w 1219200"/>
                <a:gd name="connsiteY2" fmla="*/ 465692 h 1219200"/>
                <a:gd name="connsiteX3" fmla="*/ 986353 w 1219200"/>
                <a:gd name="connsiteY3" fmla="*/ 1219197 h 1219200"/>
                <a:gd name="connsiteX4" fmla="*/ 232847 w 1219200"/>
                <a:gd name="connsiteY4" fmla="*/ 1219197 h 1219200"/>
                <a:gd name="connsiteX5" fmla="*/ 1 w 1219200"/>
                <a:gd name="connsiteY5" fmla="*/ 46569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1219200">
                  <a:moveTo>
                    <a:pt x="1" y="465692"/>
                  </a:moveTo>
                  <a:lnTo>
                    <a:pt x="609600" y="0"/>
                  </a:lnTo>
                  <a:lnTo>
                    <a:pt x="1219199" y="465692"/>
                  </a:lnTo>
                  <a:lnTo>
                    <a:pt x="986353" y="1219197"/>
                  </a:lnTo>
                  <a:lnTo>
                    <a:pt x="232847" y="1219197"/>
                  </a:lnTo>
                  <a:lnTo>
                    <a:pt x="1" y="465692"/>
                  </a:lnTo>
                  <a:close/>
                </a:path>
              </a:pathLst>
            </a:custGeom>
            <a:solidFill>
              <a:srgbClr val="B7B8B9"/>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268407" tIns="323373" rIns="268407" bIns="180000" numCol="1" spcCol="1270" anchor="ctr" anchorCtr="0">
              <a:noAutofit/>
            </a:bodyPr>
            <a:lstStyle/>
            <a:p>
              <a:pPr lvl="0" algn="ctr" defTabSz="622300">
                <a:lnSpc>
                  <a:spcPct val="90000"/>
                </a:lnSpc>
                <a:spcBef>
                  <a:spcPct val="0"/>
                </a:spcBef>
              </a:pPr>
              <a:r>
                <a:rPr lang="en-CA" sz="1600" b="1" kern="1200" dirty="0" smtClean="0">
                  <a:solidFill>
                    <a:schemeClr val="tx1"/>
                  </a:solidFill>
                </a:rPr>
                <a:t>Cloud </a:t>
              </a:r>
            </a:p>
            <a:p>
              <a:pPr lvl="0" algn="ctr" defTabSz="622300">
                <a:lnSpc>
                  <a:spcPct val="90000"/>
                </a:lnSpc>
                <a:spcBef>
                  <a:spcPct val="0"/>
                </a:spcBef>
              </a:pPr>
              <a:r>
                <a:rPr lang="en-CA" sz="1600" b="1" kern="1200" dirty="0" smtClean="0">
                  <a:solidFill>
                    <a:schemeClr val="tx1"/>
                  </a:solidFill>
                </a:rPr>
                <a:t>Strategy</a:t>
              </a:r>
              <a:endParaRPr lang="en-CA" sz="1600" b="1" kern="1200" dirty="0">
                <a:solidFill>
                  <a:schemeClr val="tx1"/>
                </a:solidFill>
              </a:endParaRPr>
            </a:p>
          </p:txBody>
        </p:sp>
        <p:sp>
          <p:nvSpPr>
            <p:cNvPr id="23" name="Freeform 22"/>
            <p:cNvSpPr/>
            <p:nvPr/>
          </p:nvSpPr>
          <p:spPr>
            <a:xfrm>
              <a:off x="898430" y="3743508"/>
              <a:ext cx="1255111" cy="484635"/>
            </a:xfrm>
            <a:custGeom>
              <a:avLst/>
              <a:gdLst>
                <a:gd name="connsiteX0" fmla="*/ 0 w 1689724"/>
                <a:gd name="connsiteY0" fmla="*/ 0 h 816864"/>
                <a:gd name="connsiteX1" fmla="*/ 1689724 w 1689724"/>
                <a:gd name="connsiteY1" fmla="*/ 0 h 816864"/>
                <a:gd name="connsiteX2" fmla="*/ 1689724 w 1689724"/>
                <a:gd name="connsiteY2" fmla="*/ 816864 h 816864"/>
                <a:gd name="connsiteX3" fmla="*/ 0 w 1689724"/>
                <a:gd name="connsiteY3" fmla="*/ 816864 h 816864"/>
                <a:gd name="connsiteX4" fmla="*/ 0 w 1689724"/>
                <a:gd name="connsiteY4" fmla="*/ 0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24" h="816864">
                  <a:moveTo>
                    <a:pt x="0" y="0"/>
                  </a:moveTo>
                  <a:lnTo>
                    <a:pt x="1689724" y="0"/>
                  </a:lnTo>
                  <a:lnTo>
                    <a:pt x="1689724" y="816864"/>
                  </a:lnTo>
                  <a:lnTo>
                    <a:pt x="0" y="81686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CA" sz="1200" kern="1200" dirty="0" smtClean="0"/>
                <a:t>Security and Compliance</a:t>
              </a:r>
              <a:endParaRPr lang="en-CA" sz="1200" kern="1200" dirty="0"/>
            </a:p>
          </p:txBody>
        </p:sp>
        <p:sp>
          <p:nvSpPr>
            <p:cNvPr id="24" name="Freeform 23"/>
            <p:cNvSpPr/>
            <p:nvPr/>
          </p:nvSpPr>
          <p:spPr>
            <a:xfrm>
              <a:off x="2613835" y="3743508"/>
              <a:ext cx="1255111" cy="484635"/>
            </a:xfrm>
            <a:custGeom>
              <a:avLst/>
              <a:gdLst>
                <a:gd name="connsiteX0" fmla="*/ 0 w 1689724"/>
                <a:gd name="connsiteY0" fmla="*/ 0 h 816864"/>
                <a:gd name="connsiteX1" fmla="*/ 1689724 w 1689724"/>
                <a:gd name="connsiteY1" fmla="*/ 0 h 816864"/>
                <a:gd name="connsiteX2" fmla="*/ 1689724 w 1689724"/>
                <a:gd name="connsiteY2" fmla="*/ 816864 h 816864"/>
                <a:gd name="connsiteX3" fmla="*/ 0 w 1689724"/>
                <a:gd name="connsiteY3" fmla="*/ 816864 h 816864"/>
                <a:gd name="connsiteX4" fmla="*/ 0 w 1689724"/>
                <a:gd name="connsiteY4" fmla="*/ 0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24" h="816864">
                  <a:moveTo>
                    <a:pt x="0" y="0"/>
                  </a:moveTo>
                  <a:lnTo>
                    <a:pt x="1689724" y="0"/>
                  </a:lnTo>
                  <a:lnTo>
                    <a:pt x="1689724" y="816864"/>
                  </a:lnTo>
                  <a:lnTo>
                    <a:pt x="0" y="81686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CA" sz="1200" kern="1200" dirty="0" smtClean="0"/>
                <a:t>Availability and Reliability</a:t>
              </a:r>
              <a:endParaRPr lang="en-CA" sz="1200" kern="1200" dirty="0"/>
            </a:p>
          </p:txBody>
        </p:sp>
        <p:sp>
          <p:nvSpPr>
            <p:cNvPr id="25" name="Freeform 24"/>
            <p:cNvSpPr/>
            <p:nvPr/>
          </p:nvSpPr>
          <p:spPr>
            <a:xfrm>
              <a:off x="3000714" y="4761346"/>
              <a:ext cx="1282974" cy="500400"/>
            </a:xfrm>
            <a:custGeom>
              <a:avLst/>
              <a:gdLst>
                <a:gd name="connsiteX0" fmla="*/ 0 w 1689724"/>
                <a:gd name="connsiteY0" fmla="*/ 0 h 816864"/>
                <a:gd name="connsiteX1" fmla="*/ 1689724 w 1689724"/>
                <a:gd name="connsiteY1" fmla="*/ 0 h 816864"/>
                <a:gd name="connsiteX2" fmla="*/ 1689724 w 1689724"/>
                <a:gd name="connsiteY2" fmla="*/ 816864 h 816864"/>
                <a:gd name="connsiteX3" fmla="*/ 0 w 1689724"/>
                <a:gd name="connsiteY3" fmla="*/ 816864 h 816864"/>
                <a:gd name="connsiteX4" fmla="*/ 0 w 1689724"/>
                <a:gd name="connsiteY4" fmla="*/ 0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24" h="816864">
                  <a:moveTo>
                    <a:pt x="0" y="0"/>
                  </a:moveTo>
                  <a:lnTo>
                    <a:pt x="1689724" y="0"/>
                  </a:lnTo>
                  <a:lnTo>
                    <a:pt x="1689724" y="816864"/>
                  </a:lnTo>
                  <a:lnTo>
                    <a:pt x="0" y="81686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CA" sz="1200" kern="1200" dirty="0" smtClean="0"/>
                <a:t>Data and App Integration</a:t>
              </a:r>
              <a:endParaRPr lang="en-CA" sz="1200" kern="1200" dirty="0"/>
            </a:p>
          </p:txBody>
        </p:sp>
        <p:sp>
          <p:nvSpPr>
            <p:cNvPr id="26" name="Freeform 25"/>
            <p:cNvSpPr/>
            <p:nvPr/>
          </p:nvSpPr>
          <p:spPr>
            <a:xfrm>
              <a:off x="1768811" y="5541466"/>
              <a:ext cx="1231904" cy="500400"/>
            </a:xfrm>
            <a:custGeom>
              <a:avLst/>
              <a:gdLst>
                <a:gd name="connsiteX0" fmla="*/ 0 w 1689724"/>
                <a:gd name="connsiteY0" fmla="*/ 0 h 816864"/>
                <a:gd name="connsiteX1" fmla="*/ 1689724 w 1689724"/>
                <a:gd name="connsiteY1" fmla="*/ 0 h 816864"/>
                <a:gd name="connsiteX2" fmla="*/ 1689724 w 1689724"/>
                <a:gd name="connsiteY2" fmla="*/ 816864 h 816864"/>
                <a:gd name="connsiteX3" fmla="*/ 0 w 1689724"/>
                <a:gd name="connsiteY3" fmla="*/ 816864 h 816864"/>
                <a:gd name="connsiteX4" fmla="*/ 0 w 1689724"/>
                <a:gd name="connsiteY4" fmla="*/ 0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24" h="816864">
                  <a:moveTo>
                    <a:pt x="0" y="0"/>
                  </a:moveTo>
                  <a:lnTo>
                    <a:pt x="1689724" y="0"/>
                  </a:lnTo>
                  <a:lnTo>
                    <a:pt x="1689724" y="816864"/>
                  </a:lnTo>
                  <a:lnTo>
                    <a:pt x="0" y="81686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CA" sz="1200" kern="1200" dirty="0" smtClean="0"/>
                <a:t>IT Skills and Resources</a:t>
              </a:r>
              <a:endParaRPr lang="en-CA" sz="1200" kern="1200" dirty="0"/>
            </a:p>
          </p:txBody>
        </p:sp>
        <p:sp>
          <p:nvSpPr>
            <p:cNvPr id="27" name="Freeform 26"/>
            <p:cNvSpPr/>
            <p:nvPr/>
          </p:nvSpPr>
          <p:spPr>
            <a:xfrm>
              <a:off x="473132" y="4761346"/>
              <a:ext cx="1295755" cy="500400"/>
            </a:xfrm>
            <a:custGeom>
              <a:avLst/>
              <a:gdLst>
                <a:gd name="connsiteX0" fmla="*/ 0 w 1689724"/>
                <a:gd name="connsiteY0" fmla="*/ 0 h 816864"/>
                <a:gd name="connsiteX1" fmla="*/ 1689724 w 1689724"/>
                <a:gd name="connsiteY1" fmla="*/ 0 h 816864"/>
                <a:gd name="connsiteX2" fmla="*/ 1689724 w 1689724"/>
                <a:gd name="connsiteY2" fmla="*/ 816864 h 816864"/>
                <a:gd name="connsiteX3" fmla="*/ 0 w 1689724"/>
                <a:gd name="connsiteY3" fmla="*/ 816864 h 816864"/>
                <a:gd name="connsiteX4" fmla="*/ 0 w 1689724"/>
                <a:gd name="connsiteY4" fmla="*/ 0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24" h="816864">
                  <a:moveTo>
                    <a:pt x="0" y="0"/>
                  </a:moveTo>
                  <a:lnTo>
                    <a:pt x="1689724" y="0"/>
                  </a:lnTo>
                  <a:lnTo>
                    <a:pt x="1689724" y="816864"/>
                  </a:lnTo>
                  <a:lnTo>
                    <a:pt x="0" y="81686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CA" sz="1200" kern="1200" dirty="0" smtClean="0"/>
                <a:t>Enabling Technologies</a:t>
              </a:r>
              <a:endParaRPr lang="en-CA" sz="1200" kern="1200" dirty="0"/>
            </a:p>
          </p:txBody>
        </p:sp>
      </p:grpSp>
      <p:sp>
        <p:nvSpPr>
          <p:cNvPr id="28" name="Rectangle 27"/>
          <p:cNvSpPr/>
          <p:nvPr/>
        </p:nvSpPr>
        <p:spPr>
          <a:xfrm>
            <a:off x="744658" y="1762396"/>
            <a:ext cx="3869774" cy="3877985"/>
          </a:xfrm>
          <a:prstGeom prst="rect">
            <a:avLst/>
          </a:prstGeom>
        </p:spPr>
        <p:txBody>
          <a:bodyPr wrap="square">
            <a:spAutoFit/>
          </a:bodyPr>
          <a:lstStyle/>
          <a:p>
            <a:pPr>
              <a:spcBef>
                <a:spcPts val="600"/>
              </a:spcBef>
              <a:spcAft>
                <a:spcPts val="600"/>
              </a:spcAft>
            </a:pPr>
            <a:r>
              <a:rPr lang="en-CA" sz="1200" dirty="0" smtClean="0"/>
              <a:t>List the risks of </a:t>
            </a:r>
            <a:r>
              <a:rPr lang="en-CA" sz="1200" dirty="0"/>
              <a:t>a move to </a:t>
            </a:r>
            <a:r>
              <a:rPr lang="en-CA" sz="1200" dirty="0" smtClean="0"/>
              <a:t>cloud for each database workload that is a candidate for deployment to </a:t>
            </a:r>
            <a:r>
              <a:rPr lang="en-US" sz="1200" dirty="0"/>
              <a:t>Infrastructure as a Service </a:t>
            </a:r>
            <a:r>
              <a:rPr lang="en-US" sz="1200" dirty="0" smtClean="0"/>
              <a:t>(</a:t>
            </a:r>
            <a:r>
              <a:rPr lang="en-CA" sz="1200" dirty="0" smtClean="0"/>
              <a:t>IaaS) or </a:t>
            </a:r>
            <a:r>
              <a:rPr lang="en-US" sz="1200" dirty="0"/>
              <a:t>Platform as a Service </a:t>
            </a:r>
            <a:r>
              <a:rPr lang="en-US" sz="1200" dirty="0" smtClean="0"/>
              <a:t>(</a:t>
            </a:r>
            <a:r>
              <a:rPr lang="en-CA" sz="1200" dirty="0" smtClean="0"/>
              <a:t>PaaS). Don’t debate the severity of the risks at this stage – just focus on getting them all documented.</a:t>
            </a:r>
          </a:p>
          <a:p>
            <a:pPr>
              <a:spcBef>
                <a:spcPts val="600"/>
              </a:spcBef>
              <a:spcAft>
                <a:spcPts val="600"/>
              </a:spcAft>
            </a:pPr>
            <a:r>
              <a:rPr lang="en-CA" sz="1200" dirty="0" smtClean="0"/>
              <a:t>Review the risks. While some risks can prevent you from migrating to a cloud solution, many can be accepted as is or mitigated. Decide whether to mitigate or accept each of the risks identified.</a:t>
            </a:r>
          </a:p>
          <a:p>
            <a:pPr>
              <a:spcBef>
                <a:spcPts val="600"/>
              </a:spcBef>
              <a:spcAft>
                <a:spcPts val="600"/>
              </a:spcAft>
            </a:pPr>
            <a:r>
              <a:rPr lang="en-CA" sz="1200" dirty="0" smtClean="0"/>
              <a:t>Develop mitigation strategies that can bring risk to a level that’s acceptable to the business.</a:t>
            </a:r>
          </a:p>
          <a:p>
            <a:pPr>
              <a:spcBef>
                <a:spcPts val="600"/>
              </a:spcBef>
              <a:spcAft>
                <a:spcPts val="600"/>
              </a:spcAft>
            </a:pPr>
            <a:r>
              <a:rPr lang="en-CA" sz="1200" dirty="0" smtClean="0"/>
              <a:t>Review the mitigation strategies you’ve identified, and estimate the time, effort, and cost required to implement them. The numbers don’t need to be perfect; it’s a sanity check, not an approval exercise. The cost of the mitigation may mean that you choose to accept the risk.</a:t>
            </a:r>
          </a:p>
        </p:txBody>
      </p:sp>
      <p:sp>
        <p:nvSpPr>
          <p:cNvPr id="29" name="Oval 28"/>
          <p:cNvSpPr/>
          <p:nvPr/>
        </p:nvSpPr>
        <p:spPr>
          <a:xfrm>
            <a:off x="353927" y="3044520"/>
            <a:ext cx="270000" cy="27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t>2</a:t>
            </a:r>
            <a:endParaRPr lang="en-US" sz="1600" b="1" dirty="0"/>
          </a:p>
        </p:txBody>
      </p:sp>
      <p:sp>
        <p:nvSpPr>
          <p:cNvPr id="30" name="Oval 29"/>
          <p:cNvSpPr/>
          <p:nvPr/>
        </p:nvSpPr>
        <p:spPr>
          <a:xfrm>
            <a:off x="353927" y="1842766"/>
            <a:ext cx="270000" cy="27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t>1</a:t>
            </a:r>
            <a:endParaRPr lang="en-US" sz="1600" b="1" dirty="0"/>
          </a:p>
        </p:txBody>
      </p:sp>
      <p:sp>
        <p:nvSpPr>
          <p:cNvPr id="31" name="Oval 30"/>
          <p:cNvSpPr/>
          <p:nvPr/>
        </p:nvSpPr>
        <p:spPr>
          <a:xfrm>
            <a:off x="353927" y="3913678"/>
            <a:ext cx="270000" cy="27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t>3</a:t>
            </a:r>
            <a:endParaRPr lang="en-US" sz="1600" b="1" dirty="0"/>
          </a:p>
        </p:txBody>
      </p:sp>
      <p:sp>
        <p:nvSpPr>
          <p:cNvPr id="32" name="Oval 31"/>
          <p:cNvSpPr/>
          <p:nvPr/>
        </p:nvSpPr>
        <p:spPr>
          <a:xfrm>
            <a:off x="353927" y="4464165"/>
            <a:ext cx="270000" cy="270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t>4</a:t>
            </a:r>
            <a:endParaRPr lang="en-US" sz="1600" b="1" dirty="0"/>
          </a:p>
        </p:txBody>
      </p:sp>
      <p:sp>
        <p:nvSpPr>
          <p:cNvPr id="33" name="Text Placeholder 2"/>
          <p:cNvSpPr txBox="1">
            <a:spLocks/>
          </p:cNvSpPr>
          <p:nvPr/>
        </p:nvSpPr>
        <p:spPr>
          <a:xfrm>
            <a:off x="551200" y="5568154"/>
            <a:ext cx="8344310" cy="962717"/>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CA" sz="1400" i="1" dirty="0" smtClean="0">
                <a:latin typeface="+mj-lt"/>
              </a:rPr>
              <a:t>Most enterprises want to move directly to the cloud as quickly as possible. They’ve made commitments to their leadership, they have lease contracts coming up, they're working against deadlines, and a lot of this stuff gets tossed out the window. And that's normally when mistakes occur.</a:t>
            </a:r>
            <a:r>
              <a:rPr lang="en-CA" sz="1400" dirty="0" smtClean="0"/>
              <a:t> </a:t>
            </a:r>
          </a:p>
          <a:p>
            <a:pPr marL="0" indent="0" algn="r">
              <a:spcBef>
                <a:spcPts val="0"/>
              </a:spcBef>
              <a:spcAft>
                <a:spcPts val="300"/>
              </a:spcAft>
              <a:buFont typeface="Arial" pitchFamily="34" charset="0"/>
              <a:buNone/>
            </a:pPr>
            <a:r>
              <a:rPr lang="en-CA" dirty="0" smtClean="0"/>
              <a:t>– David Linthicum, SVP, Cloud Technology Partners</a:t>
            </a:r>
            <a:endParaRPr lang="en-CA" b="1" dirty="0"/>
          </a:p>
        </p:txBody>
      </p:sp>
      <p:pic>
        <p:nvPicPr>
          <p:cNvPr id="34" name="Picture 100"/>
          <p:cNvPicPr>
            <a:picLocks noChangeAspect="1"/>
          </p:cNvPicPr>
          <p:nvPr/>
        </p:nvPicPr>
        <p:blipFill>
          <a:blip r:embed="rId4"/>
          <a:stretch>
            <a:fillRect/>
          </a:stretch>
        </p:blipFill>
        <p:spPr>
          <a:xfrm>
            <a:off x="257174" y="5491127"/>
            <a:ext cx="366337" cy="334481"/>
          </a:xfrm>
          <a:prstGeom prst="rect">
            <a:avLst/>
          </a:prstGeom>
        </p:spPr>
      </p:pic>
      <p:pic>
        <p:nvPicPr>
          <p:cNvPr id="35" name="Picture 101"/>
          <p:cNvPicPr>
            <a:picLocks noChangeAspect="1"/>
          </p:cNvPicPr>
          <p:nvPr/>
        </p:nvPicPr>
        <p:blipFill>
          <a:blip r:embed="rId5"/>
          <a:stretch>
            <a:fillRect/>
          </a:stretch>
        </p:blipFill>
        <p:spPr>
          <a:xfrm>
            <a:off x="8265527" y="6042095"/>
            <a:ext cx="354390" cy="290680"/>
          </a:xfrm>
          <a:prstGeom prst="rect">
            <a:avLst/>
          </a:prstGeom>
        </p:spPr>
      </p:pic>
      <p:sp>
        <p:nvSpPr>
          <p:cNvPr id="36" name="Rectangle 35"/>
          <p:cNvSpPr/>
          <p:nvPr/>
        </p:nvSpPr>
        <p:spPr>
          <a:xfrm>
            <a:off x="5414446" y="2173427"/>
            <a:ext cx="2853954" cy="276999"/>
          </a:xfrm>
          <a:prstGeom prst="rect">
            <a:avLst/>
          </a:prstGeom>
        </p:spPr>
        <p:txBody>
          <a:bodyPr wrap="square">
            <a:spAutoFit/>
          </a:bodyPr>
          <a:lstStyle/>
          <a:p>
            <a:pPr algn="ctr"/>
            <a:r>
              <a:rPr lang="en-CA" sz="1200" b="1" dirty="0" smtClean="0"/>
              <a:t>Info-Tech’s Five Areas of Cloud Risk</a:t>
            </a:r>
            <a:endParaRPr lang="en-CA" sz="1200" b="1" dirty="0"/>
          </a:p>
        </p:txBody>
      </p:sp>
    </p:spTree>
    <p:extLst>
      <p:ext uri="{BB962C8B-B14F-4D97-AF65-F5344CB8AC3E}">
        <p14:creationId xmlns:p14="http://schemas.microsoft.com/office/powerpoint/2010/main" val="3947262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pZ1ZSnW5kKfGGM0namb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pZ1ZSnW5kKfGGM0namb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pZ1ZSnW5kKfGGM0nambFA"/>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2850</Words>
  <Application>Microsoft Office PowerPoint</Application>
  <PresentationFormat>On-screen Show (4:3)</PresentationFormat>
  <Paragraphs>328</Paragraphs>
  <Slides>17</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26" baseType="lpstr">
      <vt:lpstr>Arial</vt:lpstr>
      <vt:lpstr>Calibri</vt:lpstr>
      <vt:lpstr>Georgia</vt:lpstr>
      <vt:lpstr>Open Sans</vt:lpstr>
      <vt:lpstr>Roboto Regular</vt:lpstr>
      <vt:lpstr>Times New Roman</vt:lpstr>
      <vt:lpstr>Wingdings</vt:lpstr>
      <vt:lpstr>Theme1</vt:lpstr>
      <vt:lpstr>PowerPoint Presentation</vt:lpstr>
      <vt:lpstr>PowerPoint Presentation</vt:lpstr>
      <vt:lpstr>Our understanding of the problem</vt:lpstr>
      <vt:lpstr>Executive summary</vt:lpstr>
      <vt:lpstr>There are real opportunities to create value by moving the right database to the cloud…</vt:lpstr>
      <vt:lpstr>…but migrating the wrong database can result in negative ROI</vt:lpstr>
      <vt:lpstr>Follow Info-Tech’s methodology to craft a strategy for the database in the cloud</vt:lpstr>
      <vt:lpstr>The cloud is inevitable, but not for all workloads, and not right away</vt:lpstr>
      <vt:lpstr>Take the time to identify and rightsize risks to avoid headaches later</vt:lpstr>
      <vt:lpstr>Look beyond the migration</vt:lpstr>
      <vt:lpstr>Info-Tech delivers: Use our tools and templates to accelerate your project to completion</vt:lpstr>
      <vt:lpstr>PowerPoint Presentation</vt:lpstr>
      <vt:lpstr>Measured Value for Guided Implementations</vt:lpstr>
      <vt:lpstr>Use these icons to help direct you as you navigate this research</vt:lpstr>
      <vt:lpstr>Info-Tech offers various levels of support to best suit your needs</vt:lpstr>
      <vt:lpstr>Craft a cloud strategy for the enterprise database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2016-05-17T21:44:27Z</dcterms:created>
  <dcterms:modified xsi:type="dcterms:W3CDTF">2016-05-18T14:53:36Z</dcterms:modified>
</cp:coreProperties>
</file>