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8"/>
  </p:notesMasterIdLst>
  <p:handoutMasterIdLst>
    <p:handoutMasterId r:id="rId19"/>
  </p:handoutMasterIdLst>
  <p:sldIdLst>
    <p:sldId id="278" r:id="rId2"/>
    <p:sldId id="484" r:id="rId3"/>
    <p:sldId id="403" r:id="rId4"/>
    <p:sldId id="399" r:id="rId5"/>
    <p:sldId id="494" r:id="rId6"/>
    <p:sldId id="495" r:id="rId7"/>
    <p:sldId id="496" r:id="rId8"/>
    <p:sldId id="485" r:id="rId9"/>
    <p:sldId id="500" r:id="rId10"/>
    <p:sldId id="502" r:id="rId11"/>
    <p:sldId id="561" r:id="rId12"/>
    <p:sldId id="426" r:id="rId13"/>
    <p:sldId id="410" r:id="rId14"/>
    <p:sldId id="411" r:id="rId15"/>
    <p:sldId id="413" r:id="rId16"/>
    <p:sldId id="556" r:id="rId17"/>
  </p:sldIdLst>
  <p:sldSz cx="9144000" cy="6858000" type="screen4x3"/>
  <p:notesSz cx="6858000" cy="9144000"/>
  <p:custShowLst>
    <p:custShow name="Custom Show 1" id="0">
      <p:sldLst>
        <p:sld r:id="rId2"/>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29475F"/>
    <a:srgbClr val="5192C6"/>
    <a:srgbClr val="41A6C8"/>
    <a:srgbClr val="BBDFEB"/>
    <a:srgbClr val="B0C534"/>
    <a:srgbClr val="C30C3E"/>
    <a:srgbClr val="C77709"/>
    <a:srgbClr val="858585"/>
    <a:srgbClr val="6294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27" autoAdjust="0"/>
    <p:restoredTop sz="96586" autoAdjust="0"/>
  </p:normalViewPr>
  <p:slideViewPr>
    <p:cSldViewPr snapToGrid="0">
      <p:cViewPr varScale="1">
        <p:scale>
          <a:sx n="104" d="100"/>
          <a:sy n="104" d="100"/>
        </p:scale>
        <p:origin x="164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5/9/2016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5/9/2016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14248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090111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1232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2377887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0" r:id="rId9"/>
    <p:sldLayoutId id="2147483726" r:id="rId10"/>
    <p:sldLayoutId id="2147483764" r:id="rId11"/>
    <p:sldLayoutId id="2147483762" r:id="rId12"/>
    <p:sldLayoutId id="2147483761" r:id="rId13"/>
    <p:sldLayoutId id="2147483763"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hyperlink" Target="http://www.infotech.com/research/ss/create-a-right-sized-disaster-recovery-plan" TargetMode="External"/><Relationship Id="rId7" Type="http://schemas.openxmlformats.org/officeDocument/2006/relationships/hyperlink" Target="http://www.infotech.com/research/ss/extend-the-service-desk-to-the-enterprise" TargetMode="External"/><Relationship Id="rId2" Type="http://schemas.openxmlformats.org/officeDocument/2006/relationships/image" Target="../media/image21.png"/><Relationship Id="rId1" Type="http://schemas.openxmlformats.org/officeDocument/2006/relationships/slideLayout" Target="../slideLayouts/slideLayout9.xml"/><Relationship Id="rId6" Type="http://schemas.openxmlformats.org/officeDocument/2006/relationships/hyperlink" Target="http://www.infotech.com/research/ss/standardize-the-service-desk" TargetMode="External"/><Relationship Id="rId5" Type="http://schemas.openxmlformats.org/officeDocument/2006/relationships/hyperlink" Target="http://www.infotech.com/research/ss/improve-it-business-alignment-through-an-internal-sla" TargetMode="External"/><Relationship Id="rId4" Type="http://schemas.openxmlformats.org/officeDocument/2006/relationships/image" Target="../media/image22.png"/><Relationship Id="rId9"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5.png"/><Relationship Id="rId4" Type="http://schemas.openxmlformats.org/officeDocument/2006/relationships/image" Target="../media/image31.png"/></Relationships>
</file>

<file path=ppt/slides/_rels/slide15.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9.png"/><Relationship Id="rId1" Type="http://schemas.openxmlformats.org/officeDocument/2006/relationships/slideLayout" Target="../slideLayouts/slideLayout10.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5.png"/><Relationship Id="rId2" Type="http://schemas.openxmlformats.org/officeDocument/2006/relationships/slideLayout" Target="../slideLayouts/slideLayout10.xml"/><Relationship Id="rId1" Type="http://schemas.openxmlformats.org/officeDocument/2006/relationships/tags" Target="../tags/tag2.xml"/><Relationship Id="rId6" Type="http://schemas.openxmlformats.org/officeDocument/2006/relationships/image" Target="../media/image14.png"/><Relationship Id="rId5" Type="http://schemas.openxmlformats.org/officeDocument/2006/relationships/image" Target="../media/image20.jpeg"/><Relationship Id="rId4" Type="http://schemas.openxmlformats.org/officeDocument/2006/relationships/hyperlink" Target="http://www.lea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666433"/>
            <a:ext cx="7454900" cy="877594"/>
          </a:xfrm>
        </p:spPr>
        <p:txBody>
          <a:bodyPr/>
          <a:lstStyle/>
          <a:p>
            <a:r>
              <a:rPr lang="en-US" dirty="0" smtClean="0"/>
              <a:t>Create Visual SOP Documents that Drive Process Optimization, Not Just Peace of Mind</a:t>
            </a:r>
            <a:endParaRPr lang="en-US" dirty="0"/>
          </a:p>
        </p:txBody>
      </p:sp>
      <p:sp>
        <p:nvSpPr>
          <p:cNvPr id="5" name="Tagline"/>
          <p:cNvSpPr>
            <a:spLocks noGrp="1"/>
          </p:cNvSpPr>
          <p:nvPr>
            <p:ph type="body" sz="quarter" idx="16"/>
          </p:nvPr>
        </p:nvSpPr>
        <p:spPr/>
        <p:txBody>
          <a:bodyPr/>
          <a:lstStyle/>
          <a:p>
            <a:r>
              <a:rPr lang="en-US" dirty="0"/>
              <a:t>Change your focus from satisfying auditors to driving process optimization, consistent IT operations, and effective knowledge transfer. </a:t>
            </a:r>
          </a:p>
          <a:p>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4147" y="4232072"/>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overcome common documentation challenges</a:t>
            </a:r>
            <a:endParaRPr lang="en-CA" dirty="0"/>
          </a:p>
        </p:txBody>
      </p:sp>
      <p:graphicFrame>
        <p:nvGraphicFramePr>
          <p:cNvPr id="10" name="Table 9"/>
          <p:cNvGraphicFramePr>
            <a:graphicFrameLocks noGrp="1"/>
          </p:cNvGraphicFramePr>
          <p:nvPr>
            <p:custDataLst>
              <p:tags r:id="rId1"/>
            </p:custDataLst>
            <p:extLst>
              <p:ext uri="{D42A27DB-BD31-4B8C-83A1-F6EECF244321}">
                <p14:modId xmlns:p14="http://schemas.microsoft.com/office/powerpoint/2010/main" val="2315131919"/>
              </p:ext>
            </p:extLst>
          </p:nvPr>
        </p:nvGraphicFramePr>
        <p:xfrm>
          <a:off x="305526" y="1811896"/>
          <a:ext cx="8517768" cy="4356485"/>
        </p:xfrm>
        <a:graphic>
          <a:graphicData uri="http://schemas.openxmlformats.org/drawingml/2006/table">
            <a:tbl>
              <a:tblPr firstRow="1" bandRow="1">
                <a:tableStyleId>{5C22544A-7EE6-4342-B048-85BDC9FD1C3A}</a:tableStyleId>
              </a:tblPr>
              <a:tblGrid>
                <a:gridCol w="3218104"/>
                <a:gridCol w="5299664"/>
              </a:tblGrid>
              <a:tr h="369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Common documentation challenges</a:t>
                      </a:r>
                      <a:endParaRPr lang="en-US" sz="1200" b="1" kern="1200" dirty="0">
                        <a:solidFill>
                          <a:schemeClr val="lt1"/>
                        </a:solidFill>
                        <a:latin typeface="+mn-lt"/>
                        <a:ea typeface="+mn-ea"/>
                        <a:cs typeface="+mn-cs"/>
                      </a:endParaRPr>
                    </a:p>
                  </a:txBody>
                  <a:tcPr anchor="ct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Info-Tech’s methodology</a:t>
                      </a:r>
                      <a:endParaRPr lang="en-US" sz="1200" b="1" kern="1200" dirty="0">
                        <a:solidFill>
                          <a:schemeClr val="lt1"/>
                        </a:solidFill>
                        <a:latin typeface="+mn-lt"/>
                        <a:ea typeface="+mn-ea"/>
                        <a:cs typeface="+mn-cs"/>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r>
              <a:tr h="85433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dirty="0" smtClean="0">
                          <a:latin typeface="+mn-lt"/>
                        </a:rPr>
                        <a:t>Where to start.</a:t>
                      </a:r>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en-US" sz="1200" b="0" i="0" dirty="0" smtClean="0">
                          <a:latin typeface="+mn-lt"/>
                        </a:rPr>
                        <a:t>For</a:t>
                      </a:r>
                      <a:r>
                        <a:rPr lang="en-US" sz="1200" b="0" i="0" baseline="0" dirty="0" smtClean="0">
                          <a:latin typeface="+mn-lt"/>
                        </a:rPr>
                        <a:t> organizations with very few (if any) documented SOPs, the challenge is where to start. </a:t>
                      </a:r>
                      <a:endParaRPr lang="en-US" sz="1200" b="0" i="0" dirty="0" smtClean="0">
                        <a:latin typeface="+mn-lt"/>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dirty="0" smtClean="0">
                          <a:latin typeface="+mn-lt"/>
                        </a:rPr>
                        <a:t>Apply a client</a:t>
                      </a:r>
                      <a:r>
                        <a:rPr lang="en-US" sz="1200" b="1" i="0" baseline="0" dirty="0" smtClean="0">
                          <a:latin typeface="+mn-lt"/>
                        </a:rPr>
                        <a:t> focus to prioritize SOPs.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dirty="0" smtClean="0"/>
                        <a:t>Start with </a:t>
                      </a:r>
                      <a:r>
                        <a:rPr lang="en-CA" sz="1200" dirty="0" smtClean="0"/>
                        <a:t>mission-critical operations, service management, and disaster recovery.</a:t>
                      </a:r>
                      <a:endParaRPr lang="en-US" sz="1200" b="0" kern="1200" dirty="0" smtClean="0">
                        <a:solidFill>
                          <a:schemeClr val="dk1"/>
                        </a:solidFill>
                        <a:latin typeface="+mn-lt"/>
                        <a:ea typeface="+mn-ea"/>
                        <a:cs typeface="+mn-cs"/>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1044181">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kern="1200" dirty="0" smtClean="0">
                          <a:solidFill>
                            <a:schemeClr val="dk1"/>
                          </a:solidFill>
                          <a:latin typeface="+mn-lt"/>
                          <a:ea typeface="+mn-ea"/>
                          <a:cs typeface="+mn-cs"/>
                        </a:rPr>
                        <a:t>Lack of time.</a:t>
                      </a:r>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solidFill>
                            <a:schemeClr val="tx1"/>
                          </a:solidFill>
                        </a:rPr>
                        <a:t>Writing</a:t>
                      </a:r>
                      <a:r>
                        <a:rPr lang="en-US" sz="1200" baseline="0" dirty="0" smtClean="0">
                          <a:solidFill>
                            <a:schemeClr val="tx1"/>
                          </a:solidFill>
                        </a:rPr>
                        <a:t> SOPs is viewed as an onerous task, and IT staff typically do not like to write documentation or lack the time.</a:t>
                      </a:r>
                      <a:endParaRPr lang="en-US" sz="1200" b="0" i="0" dirty="0" smtClean="0">
                        <a:latin typeface="+mn-lt"/>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dirty="0" smtClean="0">
                          <a:latin typeface="+mn-lt"/>
                        </a:rPr>
                        <a:t>Use flowcharts, checklists, and diagrams over traditional dense manuals.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mn-cs"/>
                        </a:rPr>
                        <a:t>Flowcharts, checklists, and diagrams take less time to create and maintain, and the output is far more usable than traditional manuals.</a:t>
                      </a:r>
                      <a:endParaRPr lang="en-US" sz="1200" b="0" i="0" dirty="0" smtClean="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1044181">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kern="1200" dirty="0" smtClean="0">
                          <a:solidFill>
                            <a:schemeClr val="dk1"/>
                          </a:solidFill>
                          <a:latin typeface="+mn-lt"/>
                          <a:ea typeface="+mn-ea"/>
                          <a:cs typeface="+mn-cs"/>
                        </a:rPr>
                        <a:t>Inconsistent document management.</a:t>
                      </a:r>
                    </a:p>
                    <a:p>
                      <a:pPr marL="0" indent="0">
                        <a:buFont typeface="+mj-lt"/>
                        <a:buNone/>
                      </a:pPr>
                      <a:r>
                        <a:rPr lang="en-US" sz="1200" b="0" i="0" dirty="0" smtClean="0">
                          <a:latin typeface="+mn-lt"/>
                        </a:rPr>
                        <a:t>Document</a:t>
                      </a:r>
                      <a:r>
                        <a:rPr lang="en-US" sz="1200" b="0" i="0" baseline="0" dirty="0" smtClean="0">
                          <a:latin typeface="+mn-lt"/>
                        </a:rPr>
                        <a:t>s are unorganized, e.g. h</a:t>
                      </a:r>
                      <a:r>
                        <a:rPr lang="en-US" sz="1200" b="0" i="0" dirty="0" smtClean="0">
                          <a:latin typeface="+mn-lt"/>
                        </a:rPr>
                        <a:t>ard to find documents or you don’t know if you have the correct, latest version. </a:t>
                      </a: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dirty="0" smtClean="0">
                          <a:latin typeface="+mn-lt"/>
                        </a:rPr>
                        <a:t>Keep it simple.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mn-cs"/>
                        </a:rPr>
                        <a:t>You don’t need a full-time SOP librarian if you stick to a simple, but consistent approach to documentation management. Simple is easier to follow (therefore, be consistent).</a:t>
                      </a:r>
                      <a:endParaRPr lang="en-US" sz="1200" kern="1200" dirty="0" smtClean="0">
                        <a:solidFill>
                          <a:schemeClr val="dk1"/>
                        </a:solidFill>
                        <a:latin typeface="+mn-lt"/>
                        <a:ea typeface="+mn-ea"/>
                        <a:cs typeface="+mn-cs"/>
                      </a:endParaRPr>
                    </a:p>
                    <a:p>
                      <a:endParaRPr lang="en-US" sz="1200" b="0" i="0" dirty="0" smtClean="0">
                        <a:latin typeface="+mn-lt"/>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1044181">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kern="1200" dirty="0" smtClean="0">
                          <a:solidFill>
                            <a:schemeClr val="dk1"/>
                          </a:solidFill>
                          <a:latin typeface="+mn-lt"/>
                          <a:ea typeface="+mn-ea"/>
                          <a:cs typeface="+mn-cs"/>
                        </a:rPr>
                        <a:t>Documentation is not maintained.</a:t>
                      </a:r>
                    </a:p>
                    <a:p>
                      <a:pPr marL="0" indent="0">
                        <a:buFont typeface="+mj-lt"/>
                        <a:buNone/>
                      </a:pPr>
                      <a:r>
                        <a:rPr lang="en-US" sz="1200" b="0" i="0" dirty="0" smtClean="0">
                          <a:latin typeface="+mn-lt"/>
                        </a:rPr>
                        <a:t>More</a:t>
                      </a:r>
                      <a:r>
                        <a:rPr lang="en-US" sz="1200" b="0" i="0" baseline="0" dirty="0" smtClean="0">
                          <a:latin typeface="+mn-lt"/>
                        </a:rPr>
                        <a:t> urgent tasks displace documentation efforts. There is little real motivation for staff to keep documents current.</a:t>
                      </a:r>
                      <a:endParaRPr lang="en-US" sz="1200" b="0" i="0" dirty="0" smtClean="0">
                        <a:latin typeface="+mn-lt"/>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i="0" dirty="0" smtClean="0">
                          <a:latin typeface="+mn-lt"/>
                        </a:rPr>
                        <a:t>Ensure accountability at the individual</a:t>
                      </a:r>
                      <a:r>
                        <a:rPr lang="en-US" sz="1200" b="1" i="0" baseline="0" dirty="0" smtClean="0">
                          <a:latin typeface="+mn-lt"/>
                        </a:rPr>
                        <a:t> and project level</a:t>
                      </a:r>
                      <a:r>
                        <a:rPr lang="en-US" sz="1200" b="1" i="0" dirty="0" smtClean="0">
                          <a:latin typeface="+mn-lt"/>
                        </a:rPr>
                        <a: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mn-cs"/>
                        </a:rPr>
                        <a:t>Incorporate documentation requirements into performance evaluations, project planning, and change control procedures</a:t>
                      </a:r>
                      <a:r>
                        <a:rPr lang="en-US" sz="1200" b="0" i="0" kern="1200" baseline="0" dirty="0" smtClean="0">
                          <a:solidFill>
                            <a:schemeClr val="dk1"/>
                          </a:solidFill>
                          <a:latin typeface="+mn-lt"/>
                          <a:ea typeface="+mn-ea"/>
                          <a:cs typeface="+mn-cs"/>
                        </a:rPr>
                        <a:t>. </a:t>
                      </a:r>
                      <a:endParaRPr lang="en-US" sz="1200" kern="1200" dirty="0" smtClean="0">
                        <a:solidFill>
                          <a:schemeClr val="dk1"/>
                        </a:solidFill>
                        <a:latin typeface="+mn-lt"/>
                        <a:ea typeface="+mn-ea"/>
                        <a:cs typeface="+mn-cs"/>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bl>
          </a:graphicData>
        </a:graphic>
      </p:graphicFrame>
      <p:sp>
        <p:nvSpPr>
          <p:cNvPr id="11" name="TextBox 10"/>
          <p:cNvSpPr txBox="1"/>
          <p:nvPr/>
        </p:nvSpPr>
        <p:spPr>
          <a:xfrm>
            <a:off x="251520" y="1296683"/>
            <a:ext cx="8625780" cy="307777"/>
          </a:xfrm>
          <a:prstGeom prst="rect">
            <a:avLst/>
          </a:prstGeom>
          <a:noFill/>
        </p:spPr>
        <p:txBody>
          <a:bodyPr wrap="square" rtlCol="0">
            <a:spAutoFit/>
          </a:bodyPr>
          <a:lstStyle/>
          <a:p>
            <a:pPr algn="l"/>
            <a:r>
              <a:rPr lang="en-US" sz="1400" b="1" dirty="0" smtClean="0"/>
              <a:t>Use Info-Tech’s methodology to streamline the SOP documentation process.</a:t>
            </a:r>
            <a:endParaRPr lang="en-US" sz="1400" b="1" dirty="0"/>
          </a:p>
        </p:txBody>
      </p:sp>
    </p:spTree>
    <p:extLst>
      <p:ext uri="{BB962C8B-B14F-4D97-AF65-F5344CB8AC3E}">
        <p14:creationId xmlns:p14="http://schemas.microsoft.com/office/powerpoint/2010/main" val="1718043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this blueprint as a building block to complete these other Info-Tech projects</a:t>
            </a:r>
          </a:p>
        </p:txBody>
      </p:sp>
      <p:pic>
        <p:nvPicPr>
          <p:cNvPr id="3" name="Picture 2"/>
          <p:cNvPicPr>
            <a:picLocks noChangeAspect="1"/>
          </p:cNvPicPr>
          <p:nvPr/>
        </p:nvPicPr>
        <p:blipFill>
          <a:blip r:embed="rId2"/>
          <a:stretch>
            <a:fillRect/>
          </a:stretch>
        </p:blipFill>
        <p:spPr>
          <a:xfrm>
            <a:off x="2872192" y="2034454"/>
            <a:ext cx="1566863" cy="1452563"/>
          </a:xfrm>
          <a:prstGeom prst="rect">
            <a:avLst/>
          </a:prstGeom>
          <a:ln w="6350">
            <a:solidFill>
              <a:srgbClr val="6294BB"/>
            </a:solidFill>
          </a:ln>
        </p:spPr>
      </p:pic>
      <p:sp>
        <p:nvSpPr>
          <p:cNvPr id="5" name="Rectangle 4"/>
          <p:cNvSpPr/>
          <p:nvPr/>
        </p:nvSpPr>
        <p:spPr>
          <a:xfrm>
            <a:off x="6188358" y="2034453"/>
            <a:ext cx="2712052" cy="1452563"/>
          </a:xfrm>
          <a:prstGeom prst="rect">
            <a:avLst/>
          </a:prstGeom>
          <a:noFill/>
          <a:ln w="6350">
            <a:solidFill>
              <a:srgbClr val="6294BB"/>
            </a:solidFill>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p>
            <a:pPr marL="0" lvl="1">
              <a:spcBef>
                <a:spcPts val="600"/>
              </a:spcBef>
              <a:buSzPct val="100000"/>
            </a:pPr>
            <a:r>
              <a:rPr lang="en-CA" sz="1400" dirty="0" smtClean="0">
                <a:solidFill>
                  <a:schemeClr val="tx1"/>
                </a:solidFill>
                <a:hlinkClick r:id="rId3"/>
              </a:rPr>
              <a:t>Create a Right-Sized Disaster Recovery Plan</a:t>
            </a:r>
            <a:endParaRPr lang="en-CA" sz="1400" dirty="0" smtClean="0">
              <a:solidFill>
                <a:schemeClr val="tx1"/>
              </a:solidFill>
            </a:endParaRPr>
          </a:p>
          <a:p>
            <a:pPr marL="0" lvl="1">
              <a:spcBef>
                <a:spcPts val="600"/>
              </a:spcBef>
              <a:buSzPct val="100000"/>
            </a:pPr>
            <a:r>
              <a:rPr lang="en-CA" sz="1200" dirty="0" smtClean="0">
                <a:solidFill>
                  <a:srgbClr val="333333"/>
                </a:solidFill>
              </a:rPr>
              <a:t>Define appropriate objectives for DR, build a roadmap to close gaps, and document your incident response plan.</a:t>
            </a:r>
            <a:endParaRPr lang="en-CA" sz="1400" dirty="0">
              <a:solidFill>
                <a:schemeClr val="tx1"/>
              </a:solidFill>
            </a:endParaRPr>
          </a:p>
        </p:txBody>
      </p:sp>
      <p:pic>
        <p:nvPicPr>
          <p:cNvPr id="6" name="Picture 5"/>
          <p:cNvPicPr>
            <a:picLocks noChangeAspect="1"/>
          </p:cNvPicPr>
          <p:nvPr/>
        </p:nvPicPr>
        <p:blipFill>
          <a:blip r:embed="rId4"/>
          <a:stretch>
            <a:fillRect/>
          </a:stretch>
        </p:blipFill>
        <p:spPr>
          <a:xfrm>
            <a:off x="4619165" y="2034453"/>
            <a:ext cx="1569193" cy="1452563"/>
          </a:xfrm>
          <a:prstGeom prst="rect">
            <a:avLst/>
          </a:prstGeom>
          <a:ln w="6350">
            <a:solidFill>
              <a:srgbClr val="6294BB"/>
            </a:solidFill>
          </a:ln>
        </p:spPr>
      </p:pic>
      <p:sp>
        <p:nvSpPr>
          <p:cNvPr id="7" name="Rectangle 6"/>
          <p:cNvSpPr/>
          <p:nvPr/>
        </p:nvSpPr>
        <p:spPr>
          <a:xfrm>
            <a:off x="251520" y="2034453"/>
            <a:ext cx="2620672" cy="1452563"/>
          </a:xfrm>
          <a:prstGeom prst="rect">
            <a:avLst/>
          </a:prstGeom>
          <a:noFill/>
          <a:ln w="6350">
            <a:solidFill>
              <a:srgbClr val="6294BB"/>
            </a:solidFill>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p>
            <a:pPr marL="0" lvl="1">
              <a:spcBef>
                <a:spcPts val="600"/>
              </a:spcBef>
              <a:buSzPct val="100000"/>
            </a:pPr>
            <a:r>
              <a:rPr lang="en-CA" sz="1400" dirty="0" smtClean="0">
                <a:solidFill>
                  <a:schemeClr val="tx1"/>
                </a:solidFill>
                <a:hlinkClick r:id="rId5"/>
              </a:rPr>
              <a:t>Improve IT-Business Alignment Through an Internal SLA </a:t>
            </a:r>
            <a:endParaRPr lang="en-CA" sz="1400" dirty="0" smtClean="0">
              <a:solidFill>
                <a:schemeClr val="tx1"/>
              </a:solidFill>
            </a:endParaRPr>
          </a:p>
          <a:p>
            <a:pPr marL="0" lvl="1">
              <a:spcBef>
                <a:spcPts val="600"/>
              </a:spcBef>
              <a:buSzPct val="100000"/>
            </a:pPr>
            <a:r>
              <a:rPr lang="en-CA" sz="1200" dirty="0" smtClean="0">
                <a:solidFill>
                  <a:srgbClr val="333333"/>
                </a:solidFill>
              </a:rPr>
              <a:t>Understand business requirements, clarify capabilities, and close gaps.</a:t>
            </a:r>
            <a:endParaRPr lang="en-CA" sz="1400" dirty="0">
              <a:solidFill>
                <a:schemeClr val="tx1"/>
              </a:solidFill>
            </a:endParaRPr>
          </a:p>
        </p:txBody>
      </p:sp>
      <p:sp>
        <p:nvSpPr>
          <p:cNvPr id="10" name="Rectangle 9"/>
          <p:cNvSpPr/>
          <p:nvPr/>
        </p:nvSpPr>
        <p:spPr>
          <a:xfrm>
            <a:off x="251520" y="3887570"/>
            <a:ext cx="2620672" cy="1452563"/>
          </a:xfrm>
          <a:prstGeom prst="rect">
            <a:avLst/>
          </a:prstGeom>
          <a:noFill/>
          <a:ln w="6350">
            <a:solidFill>
              <a:srgbClr val="6294BB"/>
            </a:solidFill>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p>
            <a:pPr marL="0" lvl="1">
              <a:spcBef>
                <a:spcPts val="600"/>
              </a:spcBef>
              <a:buSzPct val="100000"/>
            </a:pPr>
            <a:r>
              <a:rPr lang="en-CA" sz="1400" dirty="0" smtClean="0">
                <a:solidFill>
                  <a:schemeClr val="tx1"/>
                </a:solidFill>
                <a:hlinkClick r:id="rId6"/>
              </a:rPr>
              <a:t>Standardize the Service Desk</a:t>
            </a:r>
            <a:r>
              <a:rPr lang="en-CA" sz="1400" dirty="0" smtClean="0">
                <a:solidFill>
                  <a:schemeClr val="tx1"/>
                </a:solidFill>
              </a:rPr>
              <a:t> – Module 2 &amp; 3</a:t>
            </a:r>
          </a:p>
          <a:p>
            <a:pPr marL="0" lvl="1">
              <a:spcBef>
                <a:spcPts val="600"/>
              </a:spcBef>
              <a:buSzPct val="100000"/>
            </a:pPr>
            <a:r>
              <a:rPr lang="en-CA" sz="1200" dirty="0" smtClean="0">
                <a:solidFill>
                  <a:srgbClr val="333333"/>
                </a:solidFill>
              </a:rPr>
              <a:t>Improve reporting and management of incidents, and build service request workflows.</a:t>
            </a:r>
            <a:endParaRPr lang="en-CA" sz="1200" dirty="0">
              <a:solidFill>
                <a:srgbClr val="333333"/>
              </a:solidFill>
            </a:endParaRPr>
          </a:p>
        </p:txBody>
      </p:sp>
      <p:sp>
        <p:nvSpPr>
          <p:cNvPr id="11" name="Rectangle 10"/>
          <p:cNvSpPr/>
          <p:nvPr/>
        </p:nvSpPr>
        <p:spPr>
          <a:xfrm>
            <a:off x="6188358" y="3887570"/>
            <a:ext cx="2712052" cy="1452563"/>
          </a:xfrm>
          <a:prstGeom prst="rect">
            <a:avLst/>
          </a:prstGeom>
          <a:noFill/>
          <a:ln w="6350">
            <a:solidFill>
              <a:srgbClr val="6294BB"/>
            </a:solidFill>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p>
            <a:pPr marL="0" lvl="1">
              <a:buSzPct val="100000"/>
            </a:pPr>
            <a:r>
              <a:rPr lang="en-CA" sz="1400" dirty="0" smtClean="0">
                <a:solidFill>
                  <a:schemeClr val="tx1"/>
                </a:solidFill>
                <a:hlinkClick r:id="rId7"/>
              </a:rPr>
              <a:t>Extend the Service Desk to the Enterprise</a:t>
            </a:r>
            <a:r>
              <a:rPr lang="en-CA" sz="1400" dirty="0" smtClean="0">
                <a:solidFill>
                  <a:schemeClr val="tx1"/>
                </a:solidFill>
              </a:rPr>
              <a:t> </a:t>
            </a:r>
          </a:p>
          <a:p>
            <a:pPr marL="0" lvl="1">
              <a:spcBef>
                <a:spcPts val="600"/>
              </a:spcBef>
              <a:buSzPct val="100000"/>
            </a:pPr>
            <a:r>
              <a:rPr lang="en-CA" sz="1200" dirty="0" smtClean="0">
                <a:solidFill>
                  <a:schemeClr val="tx1"/>
                </a:solidFill>
              </a:rPr>
              <a:t>Position IT as an innovator.</a:t>
            </a:r>
            <a:endParaRPr lang="en-CA" sz="1200" dirty="0">
              <a:solidFill>
                <a:schemeClr val="tx1"/>
              </a:solidFill>
            </a:endParaRPr>
          </a:p>
        </p:txBody>
      </p:sp>
      <p:pic>
        <p:nvPicPr>
          <p:cNvPr id="4" name="Picture 3"/>
          <p:cNvPicPr>
            <a:picLocks noChangeAspect="1"/>
          </p:cNvPicPr>
          <p:nvPr/>
        </p:nvPicPr>
        <p:blipFill rotWithShape="1">
          <a:blip r:embed="rId8"/>
          <a:srcRect l="17328"/>
          <a:stretch/>
        </p:blipFill>
        <p:spPr>
          <a:xfrm>
            <a:off x="2872192" y="3887570"/>
            <a:ext cx="1562832" cy="1452563"/>
          </a:xfrm>
          <a:prstGeom prst="rect">
            <a:avLst/>
          </a:prstGeom>
          <a:ln>
            <a:solidFill>
              <a:srgbClr val="6294BB"/>
            </a:solidFill>
          </a:ln>
        </p:spPr>
      </p:pic>
      <p:pic>
        <p:nvPicPr>
          <p:cNvPr id="8" name="Picture 7"/>
          <p:cNvPicPr>
            <a:picLocks noChangeAspect="1"/>
          </p:cNvPicPr>
          <p:nvPr/>
        </p:nvPicPr>
        <p:blipFill rotWithShape="1">
          <a:blip r:embed="rId9"/>
          <a:srcRect l="5692"/>
          <a:stretch/>
        </p:blipFill>
        <p:spPr>
          <a:xfrm>
            <a:off x="4610100" y="3882195"/>
            <a:ext cx="1578258" cy="1457937"/>
          </a:xfrm>
          <a:prstGeom prst="rect">
            <a:avLst/>
          </a:prstGeom>
          <a:ln>
            <a:solidFill>
              <a:srgbClr val="6294BB"/>
            </a:solidFill>
          </a:ln>
        </p:spPr>
      </p:pic>
    </p:spTree>
    <p:extLst>
      <p:ext uri="{BB962C8B-B14F-4D97-AF65-F5344CB8AC3E}">
        <p14:creationId xmlns:p14="http://schemas.microsoft.com/office/powerpoint/2010/main" val="3881141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9663865"/>
              </p:ext>
            </p:extLst>
          </p:nvPr>
        </p:nvGraphicFramePr>
        <p:xfrm>
          <a:off x="86984" y="1589010"/>
          <a:ext cx="8799876" cy="4896338"/>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Identify and prioritize</a:t>
                      </a:r>
                      <a:r>
                        <a:rPr lang="en-CA" sz="1000" baseline="0" dirty="0" smtClean="0">
                          <a:solidFill>
                            <a:schemeClr val="tx1"/>
                          </a:solidFill>
                        </a:rPr>
                        <a:t> undocumented/outdated critical processes</a:t>
                      </a:r>
                      <a:endParaRPr lang="en-CA" sz="400" b="0" dirty="0" smtClean="0">
                        <a:solidFill>
                          <a:schemeClr val="tx1"/>
                        </a:solidFill>
                      </a:endParaRPr>
                    </a:p>
                    <a:p>
                      <a:pPr>
                        <a:spcAft>
                          <a:spcPts val="600"/>
                        </a:spcAft>
                      </a:pPr>
                      <a:r>
                        <a:rPr lang="en-CA" sz="1000" dirty="0" smtClean="0">
                          <a:solidFill>
                            <a:schemeClr val="tx1"/>
                          </a:solidFill>
                        </a:rPr>
                        <a:t>1.2 Reduce effort and improve usability with</a:t>
                      </a:r>
                      <a:r>
                        <a:rPr lang="en-CA" sz="1000" baseline="0" dirty="0" smtClean="0">
                          <a:solidFill>
                            <a:schemeClr val="tx1"/>
                          </a:solidFill>
                        </a:rPr>
                        <a:t> visual documentation</a:t>
                      </a:r>
                      <a:endParaRPr lang="en-CA" sz="1000" dirty="0" smtClean="0">
                        <a:solidFill>
                          <a:schemeClr val="tx1"/>
                        </a:solidFill>
                      </a:endParaRPr>
                    </a:p>
                    <a:p>
                      <a:pPr>
                        <a:spcAft>
                          <a:spcPts val="600"/>
                        </a:spcAft>
                      </a:pPr>
                      <a:r>
                        <a:rPr lang="en-CA" sz="1000" dirty="0" smtClean="0">
                          <a:solidFill>
                            <a:schemeClr val="tx1"/>
                          </a:solidFill>
                        </a:rPr>
                        <a:t>1.3 Optimize and document</a:t>
                      </a:r>
                      <a:r>
                        <a:rPr lang="en-CA" sz="1000" baseline="0" dirty="0" smtClean="0">
                          <a:solidFill>
                            <a:schemeClr val="tx1"/>
                          </a:solidFill>
                        </a:rPr>
                        <a:t> critical processes</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Establish guidelines for identifying and organizing SOPs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Write an SOP for creating and maintaining SOPs</a:t>
                      </a:r>
                    </a:p>
                    <a:p>
                      <a:pPr marL="0" marR="0" lvl="0" indent="0" algn="l" defTabSz="914400" rtl="0" eaLnBrk="1" fontAlgn="auto" latinLnBrk="0" hangingPunct="1">
                        <a:lnSpc>
                          <a:spcPct val="100000"/>
                        </a:lnSpc>
                        <a:spcBef>
                          <a:spcPts val="0"/>
                        </a:spcBef>
                        <a:spcAft>
                          <a:spcPts val="600"/>
                        </a:spcAft>
                        <a:buClrTx/>
                        <a:buSzPct val="175000"/>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Plan SOP working sessions to put a dent into your documentation backlog</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Understand</a:t>
                      </a:r>
                      <a:r>
                        <a:rPr lang="en-CA" sz="1000" baseline="0" dirty="0" smtClean="0">
                          <a:solidFill>
                            <a:schemeClr val="tx1"/>
                          </a:solidFill>
                        </a:rPr>
                        <a:t> the options when it comes to content management solutions</a:t>
                      </a:r>
                    </a:p>
                    <a:p>
                      <a:pPr>
                        <a:spcAft>
                          <a:spcPts val="600"/>
                        </a:spcAft>
                      </a:pPr>
                      <a:r>
                        <a:rPr lang="en-CA" sz="1000" baseline="0" dirty="0" smtClean="0">
                          <a:solidFill>
                            <a:schemeClr val="tx1"/>
                          </a:solidFill>
                        </a:rPr>
                        <a:t>3.2 Use Info-Tech’s evaluation tool to determine the right approach for you</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Identify undocumented</a:t>
                      </a:r>
                      <a:r>
                        <a:rPr lang="en-US" sz="1000" b="0" baseline="0" dirty="0" smtClean="0">
                          <a:cs typeface="Open Sans"/>
                        </a:rPr>
                        <a:t> critical SOPs.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Understand</a:t>
                      </a:r>
                      <a:r>
                        <a:rPr lang="en-US" sz="1000" b="0" baseline="0" dirty="0" smtClean="0">
                          <a:cs typeface="Open Sans"/>
                        </a:rPr>
                        <a:t> the benefits of a visual approach.</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Work</a:t>
                      </a:r>
                      <a:r>
                        <a:rPr lang="en-US" sz="1000" b="0" baseline="0" dirty="0" smtClean="0">
                          <a:latin typeface="Arial" pitchFamily="34" charset="0"/>
                          <a:cs typeface="Arial" pitchFamily="34" charset="0"/>
                        </a:rPr>
                        <a:t> through a tabletop exercise to document two visual SOP documents.</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Establish documentation information</a:t>
                      </a:r>
                      <a:r>
                        <a:rPr lang="en-US" sz="1000" b="0" baseline="0" dirty="0" smtClean="0">
                          <a:cs typeface="Open Sans"/>
                        </a:rPr>
                        <a:t> guidelines.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Identify</a:t>
                      </a:r>
                      <a:r>
                        <a:rPr lang="en-US" sz="1000" b="0" baseline="0" dirty="0" smtClean="0">
                          <a:cs typeface="Open Sans"/>
                        </a:rPr>
                        <a:t> opportunities to create a culture that fosters SOP creation.</a:t>
                      </a:r>
                    </a:p>
                    <a:p>
                      <a:pPr marL="228600" indent="-228600">
                        <a:spcAft>
                          <a:spcPts val="600"/>
                        </a:spcAft>
                        <a:buSzPct val="150000"/>
                        <a:buBlip>
                          <a:blip r:embed="rId3"/>
                        </a:buBlip>
                      </a:pPr>
                      <a:r>
                        <a:rPr lang="en-US" sz="1000" b="0" baseline="0" dirty="0" smtClean="0">
                          <a:cs typeface="Open Sans"/>
                        </a:rPr>
                        <a:t>Address outstanding undocumented SOPs by working through process issues together.</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your current approach</a:t>
                      </a:r>
                      <a:r>
                        <a:rPr lang="en-US" sz="1000" b="0" baseline="0" dirty="0" smtClean="0">
                          <a:cs typeface="Open Sans"/>
                        </a:rPr>
                        <a:t> to content management, and discuss possible alternatives.</a:t>
                      </a:r>
                      <a:endParaRPr lang="en-US" sz="1000" b="0" dirty="0" smtClean="0">
                        <a:cs typeface="Open Sans"/>
                      </a:endParaRPr>
                    </a:p>
                    <a:p>
                      <a:pPr marL="228600" indent="-228600">
                        <a:spcAft>
                          <a:spcPts val="600"/>
                        </a:spcAft>
                        <a:buSzPct val="150000"/>
                        <a:buBlip>
                          <a:blip r:embed="rId3"/>
                        </a:buBlip>
                      </a:pPr>
                      <a:r>
                        <a:rPr lang="en-US" sz="1000" b="0" dirty="0" smtClean="0">
                          <a:solidFill>
                            <a:schemeClr val="dk1"/>
                          </a:solidFill>
                        </a:rPr>
                        <a:t>Evaluate</a:t>
                      </a:r>
                      <a:r>
                        <a:rPr lang="en-US" sz="1000" b="0" baseline="0" dirty="0" smtClean="0">
                          <a:solidFill>
                            <a:schemeClr val="dk1"/>
                          </a:solidFill>
                        </a:rPr>
                        <a:t> options for a content management strategy, in the context of your own environment.</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Identify</a:t>
                      </a:r>
                      <a:r>
                        <a:rPr lang="en-CA" sz="1000" baseline="0" dirty="0" smtClean="0"/>
                        <a:t> undocumented critical processes, and review the SOP mapping process.</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Review</a:t>
                      </a:r>
                      <a:r>
                        <a:rPr lang="en-CA" sz="1000" baseline="0" dirty="0" smtClean="0"/>
                        <a:t> and improve your documentation process and address your documentation backlog.</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r>
                        <a:rPr lang="en-CA" sz="1000" b="0" dirty="0" smtClean="0"/>
                        <a:t>Evaluate</a:t>
                      </a:r>
                      <a:r>
                        <a:rPr lang="en-CA" sz="1000" b="0" baseline="0" dirty="0" smtClean="0"/>
                        <a:t> strategies for publishing and managing SOP documentation.</a:t>
                      </a:r>
                      <a:endParaRPr lang="en-CA" sz="1000" b="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Review</a:t>
                      </a:r>
                      <a:r>
                        <a:rPr lang="en-CA" sz="1000" baseline="0" dirty="0" smtClean="0"/>
                        <a:t> and implement the process for creating usable SOPs.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Optimize</a:t>
                      </a:r>
                      <a:r>
                        <a:rPr lang="en-CA" sz="1000" baseline="0" dirty="0" smtClean="0"/>
                        <a:t> your SOP maintenance processes.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Choose</a:t>
                      </a:r>
                      <a:r>
                        <a:rPr lang="en-CA" sz="1000" baseline="0" dirty="0" smtClean="0"/>
                        <a:t> a content management solution that meets your needs.</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12502"/>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Prioritize, optimize, and document critical SOPs</a:t>
            </a:r>
            <a:endParaRPr lang="en-US" sz="14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Establish a sustainable documentation process</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Identify a content management solution</a:t>
            </a:r>
            <a:endParaRPr lang="en-US" sz="1400" dirty="0">
              <a:solidFill>
                <a:srgbClr val="FFFFFF"/>
              </a:solidFill>
            </a:endParaRPr>
          </a:p>
        </p:txBody>
      </p:sp>
      <p:sp>
        <p:nvSpPr>
          <p:cNvPr id="4" name="Title 3"/>
          <p:cNvSpPr>
            <a:spLocks noGrp="1"/>
          </p:cNvSpPr>
          <p:nvPr>
            <p:ph type="title"/>
          </p:nvPr>
        </p:nvSpPr>
        <p:spPr/>
        <p:txBody>
          <a:bodyPr/>
          <a:lstStyle/>
          <a:p>
            <a:r>
              <a:rPr lang="en-US" dirty="0" smtClean="0"/>
              <a:t>Create Visual SOP Documents – </a:t>
            </a:r>
            <a:r>
              <a:rPr lang="en-US" dirty="0"/>
              <a:t>project </a:t>
            </a:r>
            <a:r>
              <a:rPr lang="en-US" dirty="0" smtClean="0"/>
              <a:t>overview</a:t>
            </a:r>
            <a:endParaRPr lang="en-US" dirty="0"/>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705104028"/>
              </p:ext>
            </p:extLst>
          </p:nvPr>
        </p:nvGraphicFramePr>
        <p:xfrm>
          <a:off x="251519" y="1677686"/>
          <a:ext cx="8625781" cy="4594405"/>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a:t>
                      </a:r>
                      <a:r>
                        <a:rPr lang="en-CA" sz="1200" b="1" baseline="0" dirty="0" smtClean="0">
                          <a:solidFill>
                            <a:schemeClr val="bg1"/>
                          </a:solidFill>
                        </a:rPr>
                        <a:t> Prep</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Scope th</a:t>
                      </a:r>
                      <a:r>
                        <a:rPr lang="en-CA" sz="1000" b="1" baseline="0" dirty="0" smtClean="0">
                          <a:solidFill>
                            <a:schemeClr val="tx1"/>
                          </a:solidFill>
                        </a:rPr>
                        <a:t>e SOP pilot and secure resources</a:t>
                      </a:r>
                      <a:endParaRPr lang="en-CA" sz="1000" b="1"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solidFill>
                            <a:schemeClr val="tx1"/>
                          </a:solidFill>
                        </a:rPr>
                        <a:t>Identify the scope of the pilot project.</a:t>
                      </a:r>
                      <a:endParaRPr lang="en-CA" sz="1000" b="1"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solidFill>
                            <a:schemeClr val="tx1"/>
                          </a:solidFill>
                        </a:rPr>
                        <a:t>Develop</a:t>
                      </a:r>
                      <a:r>
                        <a:rPr lang="en-CA" sz="1000" b="0" baseline="0" dirty="0" smtClean="0">
                          <a:solidFill>
                            <a:schemeClr val="tx1"/>
                          </a:solidFill>
                        </a:rPr>
                        <a:t> a list of processes to document.</a:t>
                      </a:r>
                      <a:endParaRPr lang="en-CA" sz="1000" b="1" dirty="0" smtClean="0">
                        <a:solidFill>
                          <a:schemeClr val="tx1"/>
                        </a:solidFill>
                      </a:endParaRPr>
                    </a:p>
                    <a:p>
                      <a:pPr marL="171450" indent="-171450">
                        <a:spcAft>
                          <a:spcPts val="0"/>
                        </a:spcAft>
                        <a:buFont typeface="Arial" panose="020B0604020202020204" pitchFamily="34" charset="0"/>
                        <a:buChar char="•"/>
                      </a:pPr>
                      <a:r>
                        <a:rPr lang="en-CA" sz="1000" b="0" dirty="0" smtClean="0">
                          <a:solidFill>
                            <a:schemeClr val="tx1"/>
                          </a:solidFill>
                        </a:rPr>
                        <a:t>Ensure</a:t>
                      </a:r>
                      <a:r>
                        <a:rPr lang="en-CA" sz="1000" b="0" baseline="0" dirty="0" smtClean="0">
                          <a:solidFill>
                            <a:schemeClr val="tx1"/>
                          </a:solidFill>
                        </a:rPr>
                        <a:t> required resources are available.</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Prioritize</a:t>
                      </a:r>
                      <a:r>
                        <a:rPr lang="en-CA" sz="1000" b="1" baseline="0" dirty="0" smtClean="0">
                          <a:solidFill>
                            <a:schemeClr val="tx1"/>
                          </a:solidFill>
                        </a:rPr>
                        <a:t> SOPs and review methodology</a:t>
                      </a:r>
                    </a:p>
                    <a:p>
                      <a:pPr marL="216000" indent="-457200">
                        <a:spcAft>
                          <a:spcPts val="0"/>
                        </a:spcAft>
                      </a:pPr>
                      <a:r>
                        <a:rPr lang="en-CA" sz="1000" b="1" dirty="0" smtClean="0">
                          <a:solidFill>
                            <a:schemeClr val="tx1"/>
                          </a:solidFill>
                        </a:rPr>
                        <a:t>1.1</a:t>
                      </a:r>
                      <a:r>
                        <a:rPr lang="en-CA" sz="1000" b="0" dirty="0" smtClean="0">
                          <a:solidFill>
                            <a:schemeClr val="tx1"/>
                          </a:solidFill>
                        </a:rPr>
                        <a:t> Prioritize undocumented SOPs.</a:t>
                      </a:r>
                    </a:p>
                    <a:p>
                      <a:pPr marL="216000" indent="-457200">
                        <a:spcAft>
                          <a:spcPts val="0"/>
                        </a:spcAft>
                      </a:pPr>
                      <a:r>
                        <a:rPr lang="en-CA" sz="1000" b="1" dirty="0" smtClean="0">
                          <a:solidFill>
                            <a:schemeClr val="tx1"/>
                          </a:solidFill>
                        </a:rPr>
                        <a:t>1.2</a:t>
                      </a:r>
                      <a:r>
                        <a:rPr lang="en-CA" sz="1000" b="0" dirty="0" smtClean="0">
                          <a:solidFill>
                            <a:schemeClr val="tx1"/>
                          </a:solidFill>
                        </a:rPr>
                        <a:t> Review the visual approach to SOP planning.</a:t>
                      </a:r>
                    </a:p>
                    <a:p>
                      <a:pPr marL="216000" indent="-457200">
                        <a:spcAft>
                          <a:spcPts val="0"/>
                        </a:spcAft>
                      </a:pPr>
                      <a:r>
                        <a:rPr lang="en-CA" sz="1000" b="1" dirty="0" smtClean="0">
                          <a:solidFill>
                            <a:schemeClr val="tx1"/>
                          </a:solidFill>
                        </a:rPr>
                        <a:t>1.3</a:t>
                      </a:r>
                      <a:r>
                        <a:rPr lang="en-CA" sz="1000" b="0" dirty="0" smtClean="0">
                          <a:solidFill>
                            <a:schemeClr val="tx1"/>
                          </a:solidFill>
                        </a:rPr>
                        <a:t> Conduct a tabletop planning</a:t>
                      </a:r>
                      <a:r>
                        <a:rPr lang="en-CA" sz="1000" b="0" baseline="0" dirty="0" smtClean="0">
                          <a:solidFill>
                            <a:schemeClr val="tx1"/>
                          </a:solidFill>
                        </a:rPr>
                        <a:t> exercise.</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Review SOPs and identify process gaps</a:t>
                      </a:r>
                    </a:p>
                    <a:p>
                      <a:pPr marL="216000" indent="-457200">
                        <a:spcAft>
                          <a:spcPts val="0"/>
                        </a:spcAft>
                      </a:pPr>
                      <a:r>
                        <a:rPr lang="en-CA" sz="1000" b="1" dirty="0" smtClean="0">
                          <a:solidFill>
                            <a:schemeClr val="tx1"/>
                          </a:solidFill>
                        </a:rPr>
                        <a:t>2.1 </a:t>
                      </a:r>
                      <a:r>
                        <a:rPr lang="en-CA" sz="1000" b="0" dirty="0" smtClean="0">
                          <a:solidFill>
                            <a:schemeClr val="tx1"/>
                          </a:solidFill>
                        </a:rPr>
                        <a:t>Continue the tabletop planning</a:t>
                      </a:r>
                      <a:r>
                        <a:rPr lang="en-CA" sz="1000" b="0" baseline="0" dirty="0" smtClean="0">
                          <a:solidFill>
                            <a:schemeClr val="tx1"/>
                          </a:solidFill>
                        </a:rPr>
                        <a:t> exercise with other critical processes.</a:t>
                      </a:r>
                      <a:endParaRPr lang="en-CA" sz="1000" b="0" dirty="0" smtClean="0">
                        <a:solidFill>
                          <a:schemeClr val="tx1"/>
                        </a:solidFill>
                      </a:endParaRPr>
                    </a:p>
                    <a:p>
                      <a:pPr marL="216000" indent="-457200">
                        <a:spcAft>
                          <a:spcPts val="0"/>
                        </a:spcAft>
                      </a:pPr>
                      <a:r>
                        <a:rPr lang="en-CA" sz="1000" b="1" dirty="0" smtClean="0">
                          <a:solidFill>
                            <a:schemeClr val="tx1"/>
                          </a:solidFill>
                        </a:rPr>
                        <a:t>2.2 </a:t>
                      </a:r>
                      <a:r>
                        <a:rPr lang="en-CA" sz="1000" b="0" dirty="0" smtClean="0">
                          <a:solidFill>
                            <a:schemeClr val="tx1"/>
                          </a:solidFill>
                        </a:rPr>
                        <a:t>Conduct a gap analysis to identify solutions to issues discovered during SOP mapping.</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Identify</a:t>
                      </a:r>
                      <a:r>
                        <a:rPr lang="en-CA" sz="1000" b="1" baseline="0" dirty="0" smtClean="0">
                          <a:solidFill>
                            <a:schemeClr val="tx1"/>
                          </a:solidFill>
                        </a:rPr>
                        <a:t> projects to meet process gaps</a:t>
                      </a:r>
                      <a:endParaRPr lang="en-CA" sz="1000" b="1" dirty="0" smtClean="0">
                        <a:solidFill>
                          <a:schemeClr val="tx1"/>
                        </a:solidFill>
                      </a:endParaRPr>
                    </a:p>
                    <a:p>
                      <a:pPr marL="216000" indent="-457200">
                        <a:spcAft>
                          <a:spcPts val="0"/>
                        </a:spcAft>
                      </a:pPr>
                      <a:r>
                        <a:rPr lang="en-CA" sz="1000" b="1" dirty="0" smtClean="0">
                          <a:solidFill>
                            <a:schemeClr val="tx1"/>
                          </a:solidFill>
                        </a:rPr>
                        <a:t>3.1 </a:t>
                      </a:r>
                      <a:r>
                        <a:rPr lang="en-CA" sz="1000" dirty="0" smtClean="0"/>
                        <a:t>Develop a prioritized project</a:t>
                      </a:r>
                      <a:r>
                        <a:rPr lang="en-CA" sz="1000" baseline="0" dirty="0" smtClean="0"/>
                        <a:t> roadmap to address gaps.</a:t>
                      </a:r>
                      <a:endParaRPr lang="en-CA" sz="1000" b="0" dirty="0" smtClean="0">
                        <a:solidFill>
                          <a:schemeClr val="tx1"/>
                        </a:solidFill>
                      </a:endParaRPr>
                    </a:p>
                    <a:p>
                      <a:pPr marL="216000" indent="-457200">
                        <a:spcAft>
                          <a:spcPts val="0"/>
                        </a:spcAft>
                      </a:pPr>
                      <a:r>
                        <a:rPr lang="en-CA" sz="1000" b="1" dirty="0" smtClean="0">
                          <a:solidFill>
                            <a:schemeClr val="tx1"/>
                          </a:solidFill>
                        </a:rPr>
                        <a:t>3.2</a:t>
                      </a:r>
                      <a:r>
                        <a:rPr lang="en-CA" sz="1000" b="0" dirty="0" smtClean="0">
                          <a:solidFill>
                            <a:schemeClr val="tx1"/>
                          </a:solidFill>
                        </a:rPr>
                        <a:t> Define a process for documenting and maintaining SOPs.</a:t>
                      </a: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3.3</a:t>
                      </a:r>
                      <a:r>
                        <a:rPr lang="en-CA" sz="1000" b="0" dirty="0" smtClean="0">
                          <a:solidFill>
                            <a:schemeClr val="tx1"/>
                          </a:solidFill>
                        </a:rPr>
                        <a:t> Identify and</a:t>
                      </a:r>
                      <a:r>
                        <a:rPr lang="en-CA" sz="1000" b="0" baseline="0" dirty="0" smtClean="0">
                          <a:solidFill>
                            <a:schemeClr val="tx1"/>
                          </a:solidFill>
                        </a:rPr>
                        <a:t> assign actions </a:t>
                      </a:r>
                      <a:r>
                        <a:rPr lang="en-CA" sz="1000" b="0" dirty="0" smtClean="0">
                          <a:solidFill>
                            <a:schemeClr val="tx1"/>
                          </a:solidFill>
                        </a:rPr>
                        <a:t>to improve SOP management and maintenance.</a:t>
                      </a: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Set next steps and put a dent in your backlog </a:t>
                      </a:r>
                    </a:p>
                    <a:p>
                      <a:pPr marL="216000" indent="-457200">
                        <a:spcAft>
                          <a:spcPts val="0"/>
                        </a:spcAft>
                      </a:pPr>
                      <a:r>
                        <a:rPr lang="en-CA" sz="1000" b="1" dirty="0" smtClean="0">
                          <a:solidFill>
                            <a:schemeClr val="tx1"/>
                          </a:solidFill>
                        </a:rPr>
                        <a:t>4.1 </a:t>
                      </a:r>
                      <a:r>
                        <a:rPr lang="en-CA" sz="1000" b="0" dirty="0" smtClean="0">
                          <a:solidFill>
                            <a:schemeClr val="tx1"/>
                          </a:solidFill>
                        </a:rPr>
                        <a:t>Run an SOP working session with experts and process owners</a:t>
                      </a:r>
                      <a:r>
                        <a:rPr lang="en-CA" sz="1000" b="0" baseline="0" dirty="0" smtClean="0">
                          <a:solidFill>
                            <a:schemeClr val="tx1"/>
                          </a:solidFill>
                        </a:rPr>
                        <a:t> to put a dent in the documentation backlog. </a:t>
                      </a:r>
                      <a:endParaRPr lang="en-CA" sz="1000" b="0" dirty="0" smtClean="0">
                        <a:solidFill>
                          <a:schemeClr val="tx1"/>
                        </a:solidFill>
                      </a:endParaRPr>
                    </a:p>
                    <a:p>
                      <a:pPr marL="216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4.2 </a:t>
                      </a:r>
                      <a:r>
                        <a:rPr lang="en-CA" sz="1000" b="0" dirty="0" smtClean="0">
                          <a:solidFill>
                            <a:schemeClr val="tx1"/>
                          </a:solidFill>
                        </a:rPr>
                        <a:t>Identify an appropriate content management</a:t>
                      </a:r>
                      <a:r>
                        <a:rPr lang="en-CA" sz="1000" b="0" baseline="0" dirty="0" smtClean="0">
                          <a:solidFill>
                            <a:schemeClr val="tx1"/>
                          </a:solidFill>
                        </a:rPr>
                        <a:t> </a:t>
                      </a:r>
                      <a:r>
                        <a:rPr lang="en-CA" sz="1000" b="0" dirty="0" smtClean="0">
                          <a:solidFill>
                            <a:schemeClr val="tx1"/>
                          </a:solidFill>
                        </a:rPr>
                        <a:t>solution.</a:t>
                      </a: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Defined scope for the workshop.</a:t>
                      </a:r>
                    </a:p>
                    <a:p>
                      <a:pPr marL="228600" indent="-228600">
                        <a:spcAft>
                          <a:spcPts val="0"/>
                        </a:spcAft>
                        <a:buClrTx/>
                        <a:buFont typeface="+mj-lt"/>
                        <a:buAutoNum type="arabicPeriod"/>
                      </a:pPr>
                      <a:r>
                        <a:rPr lang="en-CA" sz="1000" b="0" i="0" baseline="0" dirty="0" smtClean="0">
                          <a:solidFill>
                            <a:schemeClr val="tx1"/>
                          </a:solidFill>
                        </a:rPr>
                        <a:t>A longlist of key processes.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Undocumented SOPs prioritized according to business criticality and current state.</a:t>
                      </a:r>
                    </a:p>
                    <a:p>
                      <a:pPr marL="144000" indent="-144000">
                        <a:spcAft>
                          <a:spcPts val="0"/>
                        </a:spcAft>
                        <a:buClrTx/>
                        <a:buFont typeface="+mj-lt"/>
                        <a:buAutoNum type="arabicPeriod"/>
                      </a:pPr>
                      <a:r>
                        <a:rPr lang="en-CA" sz="1000" b="0" dirty="0" smtClean="0">
                          <a:solidFill>
                            <a:schemeClr val="tx1"/>
                          </a:solidFill>
                        </a:rPr>
                        <a:t>One</a:t>
                      </a:r>
                      <a:r>
                        <a:rPr lang="en-CA" sz="1000" b="0" baseline="0" dirty="0" smtClean="0">
                          <a:solidFill>
                            <a:schemeClr val="tx1"/>
                          </a:solidFill>
                        </a:rPr>
                        <a:t> or more</a:t>
                      </a:r>
                      <a:r>
                        <a:rPr lang="en-CA" sz="1000" b="0" dirty="0" smtClean="0">
                          <a:solidFill>
                            <a:schemeClr val="tx1"/>
                          </a:solidFill>
                        </a:rPr>
                        <a:t> documented SOPs.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One</a:t>
                      </a:r>
                      <a:r>
                        <a:rPr lang="en-CA" sz="1000" b="0" baseline="0" dirty="0" smtClean="0">
                          <a:solidFill>
                            <a:schemeClr val="tx1"/>
                          </a:solidFill>
                        </a:rPr>
                        <a:t> or more</a:t>
                      </a:r>
                      <a:r>
                        <a:rPr lang="en-CA" sz="1000" b="0" dirty="0" smtClean="0">
                          <a:solidFill>
                            <a:schemeClr val="tx1"/>
                          </a:solidFill>
                        </a:rPr>
                        <a:t> documented SOPs.</a:t>
                      </a:r>
                    </a:p>
                    <a:p>
                      <a:pPr marL="144000" indent="-144000">
                        <a:spcAft>
                          <a:spcPts val="0"/>
                        </a:spcAft>
                        <a:buClrTx/>
                        <a:buFont typeface="+mj-lt"/>
                        <a:buAutoNum type="arabicPeriod"/>
                      </a:pPr>
                      <a:r>
                        <a:rPr lang="en-CA" sz="1000" b="0" dirty="0" smtClean="0">
                          <a:solidFill>
                            <a:schemeClr val="tx1"/>
                          </a:solidFill>
                        </a:rPr>
                        <a:t>Gap analysis.</a:t>
                      </a:r>
                    </a:p>
                    <a:p>
                      <a:pPr marL="0" indent="0">
                        <a:spcAft>
                          <a:spcPts val="0"/>
                        </a:spcAft>
                        <a:buClrTx/>
                        <a:buFont typeface="+mj-lt"/>
                        <a:buNone/>
                      </a:pPr>
                      <a:endParaRPr lang="en-CA" sz="1000" b="0" dirty="0" smtClean="0">
                        <a:solidFill>
                          <a:schemeClr val="tx1"/>
                        </a:solidFill>
                      </a:endParaRPr>
                    </a:p>
                    <a:p>
                      <a:pPr marL="0" indent="0">
                        <a:spcAft>
                          <a:spcPts val="0"/>
                        </a:spcAft>
                        <a:buClrTx/>
                        <a:buFont typeface="+mj-lt"/>
                        <a:buNone/>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SOP Project Roadmap.</a:t>
                      </a:r>
                      <a:endParaRPr lang="en-CA" sz="1000" b="0" baseline="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Publishing and Document</a:t>
                      </a:r>
                      <a:r>
                        <a:rPr lang="en-CA" sz="1000" b="0" baseline="0" dirty="0" smtClean="0">
                          <a:solidFill>
                            <a:schemeClr val="tx1"/>
                          </a:solidFill>
                        </a:rPr>
                        <a:t> Management Solution Evaluation Tool.</a:t>
                      </a:r>
                      <a:endParaRPr lang="en-CA" sz="1000" b="0" dirty="0" smtClean="0">
                        <a:solidFill>
                          <a:schemeClr val="tx1"/>
                        </a:solidFill>
                      </a:endParaRPr>
                    </a:p>
                    <a:p>
                      <a:pPr marL="0" indent="0">
                        <a:spcAft>
                          <a:spcPts val="0"/>
                        </a:spcAft>
                        <a:buClrTx/>
                        <a:buFont typeface="+mj-lt"/>
                        <a:buNone/>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Multiple documented SOPs.</a:t>
                      </a:r>
                      <a:endParaRPr lang="en-CA" sz="1000" b="0" baseline="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Action steps to improve SOP</a:t>
                      </a:r>
                      <a:r>
                        <a:rPr lang="en-CA" sz="1000" b="0" baseline="0" dirty="0" smtClean="0">
                          <a:solidFill>
                            <a:schemeClr val="tx1"/>
                          </a:solidFill>
                        </a:rPr>
                        <a:t> management and maintenance.</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Measured value for Guided Implementations (GIs)</a:t>
            </a:r>
          </a:p>
        </p:txBody>
      </p:sp>
      <p:sp>
        <p:nvSpPr>
          <p:cNvPr id="24" name="Text Placeholder 7"/>
          <p:cNvSpPr txBox="1">
            <a:spLocks/>
          </p:cNvSpPr>
          <p:nvPr/>
        </p:nvSpPr>
        <p:spPr bwMode="auto">
          <a:xfrm>
            <a:off x="257176" y="1232756"/>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ts val="0"/>
              </a:spcBef>
              <a:spcAft>
                <a:spcPct val="0"/>
              </a:spcAft>
              <a:buClr>
                <a:srgbClr val="333333"/>
              </a:buClr>
              <a:buSzPct val="120000"/>
              <a:buFont typeface="Arial" pitchFamily="34" charset="0"/>
              <a:buNone/>
              <a:tabLst/>
              <a:defRPr/>
            </a:pPr>
            <a:r>
              <a:rPr kumimoji="0" lang="en-CA" sz="1800" b="1" i="0" u="none" strike="noStrike" kern="1200" cap="none" spc="0" normalizeH="0" baseline="0" noProof="0" dirty="0" smtClean="0">
                <a:ln>
                  <a:noFill/>
                </a:ln>
                <a:solidFill>
                  <a:srgbClr val="333333"/>
                </a:solidFill>
                <a:effectLst/>
                <a:uLnTx/>
                <a:uFillTx/>
                <a:latin typeface="Arial"/>
                <a:ea typeface="+mn-ea"/>
                <a:cs typeface="+mn-cs"/>
              </a:rPr>
              <a:t>Engaging in GIs doesn’t just offer valuable project advice, it also results in significant cost savings. </a:t>
            </a:r>
            <a:endParaRPr kumimoji="0" lang="en-CA" sz="1800" b="1" i="0" u="none" strike="noStrike" kern="1200" cap="none" spc="0" normalizeH="0" baseline="0" noProof="0" dirty="0">
              <a:ln>
                <a:noFill/>
              </a:ln>
              <a:solidFill>
                <a:srgbClr val="333333"/>
              </a:solidFill>
              <a:effectLst/>
              <a:uLnTx/>
              <a:uFillTx/>
              <a:latin typeface="Arial"/>
              <a:ea typeface="+mn-ea"/>
              <a:cs typeface="+mn-cs"/>
            </a:endParaRPr>
          </a:p>
        </p:txBody>
      </p:sp>
      <p:graphicFrame>
        <p:nvGraphicFramePr>
          <p:cNvPr id="25" name="Table 1"/>
          <p:cNvGraphicFramePr>
            <a:graphicFrameLocks noGrp="1"/>
          </p:cNvGraphicFramePr>
          <p:nvPr>
            <p:extLst>
              <p:ext uri="{D42A27DB-BD31-4B8C-83A1-F6EECF244321}">
                <p14:modId xmlns:p14="http://schemas.microsoft.com/office/powerpoint/2010/main" val="3477273433"/>
              </p:ext>
            </p:extLst>
          </p:nvPr>
        </p:nvGraphicFramePr>
        <p:xfrm>
          <a:off x="290353" y="2061336"/>
          <a:ext cx="8558372" cy="3318585"/>
        </p:xfrm>
        <a:graphic>
          <a:graphicData uri="http://schemas.openxmlformats.org/drawingml/2006/table">
            <a:tbl>
              <a:tblPr firstRow="1" firstCol="1" bandRow="1"/>
              <a:tblGrid>
                <a:gridCol w="2090164"/>
                <a:gridCol w="6468208"/>
              </a:tblGrid>
              <a:tr h="20192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effectLst/>
                        </a:rPr>
                        <a:t>GI</a:t>
                      </a:r>
                      <a:endParaRPr lang="en-CA" sz="10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9475F">
                        <a:lumMod val="60000"/>
                        <a:lumOff val="40000"/>
                      </a:srgb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a:effectLst/>
                        </a:rPr>
                        <a:t>Measured Value</a:t>
                      </a:r>
                      <a:endParaRPr lang="en-CA" sz="10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9475F">
                        <a:lumMod val="60000"/>
                        <a:lumOff val="40000"/>
                      </a:srgbClr>
                    </a:solidFill>
                  </a:tcPr>
                </a:tc>
              </a:tr>
              <a:tr h="776924">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solidFill>
                            <a:sysClr val="windowText" lastClr="000000"/>
                          </a:solidFill>
                          <a:effectLst/>
                          <a:latin typeface="+mn-lt"/>
                          <a:ea typeface="+mn-ea"/>
                          <a:cs typeface="+mn-cs"/>
                        </a:rPr>
                        <a:t>Phase</a:t>
                      </a:r>
                      <a:r>
                        <a:rPr lang="en-CA" sz="1000" baseline="0" dirty="0" smtClean="0">
                          <a:solidFill>
                            <a:sysClr val="windowText" lastClr="000000"/>
                          </a:solidFill>
                          <a:effectLst/>
                          <a:latin typeface="+mn-lt"/>
                          <a:ea typeface="+mn-ea"/>
                          <a:cs typeface="+mn-cs"/>
                        </a:rPr>
                        <a:t> 1: Prioritize, optimize, and document critical SOPs</a:t>
                      </a:r>
                    </a:p>
                  </a:txBody>
                  <a:tcPr marL="59839" marR="59839"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000" dirty="0" smtClean="0">
                          <a:effectLst/>
                          <a:latin typeface="+mn-lt"/>
                          <a:ea typeface="Calibri" panose="020F0502020204030204" pitchFamily="34" charset="0"/>
                          <a:cs typeface="Arial" panose="020B0604020202020204" pitchFamily="34" charset="0"/>
                        </a:rPr>
                        <a:t>Time,</a:t>
                      </a:r>
                      <a:r>
                        <a:rPr lang="en-CA" sz="1000" baseline="0" dirty="0" smtClean="0">
                          <a:effectLst/>
                          <a:latin typeface="+mn-lt"/>
                          <a:ea typeface="Calibri" panose="020F0502020204030204" pitchFamily="34" charset="0"/>
                          <a:cs typeface="Arial" panose="020B0604020202020204" pitchFamily="34" charset="0"/>
                        </a:rPr>
                        <a:t> value, and resources saved using Info-Tech’s methodology to prioritize and document SOPs in the ideal visual format.</a:t>
                      </a:r>
                    </a:p>
                    <a:p>
                      <a:pPr marL="171450" marR="0" indent="-171450">
                        <a:spcBef>
                          <a:spcPts val="0"/>
                        </a:spcBef>
                        <a:spcAft>
                          <a:spcPts val="0"/>
                        </a:spcAft>
                        <a:buFont typeface="Arial" panose="020B0604020202020204" pitchFamily="34" charset="0"/>
                        <a:buChar char="•"/>
                      </a:pPr>
                      <a:r>
                        <a:rPr lang="en-CA" sz="1000" baseline="0" dirty="0" smtClean="0">
                          <a:effectLst/>
                          <a:latin typeface="+mn-lt"/>
                          <a:ea typeface="Calibri" panose="020F0502020204030204" pitchFamily="34" charset="0"/>
                          <a:cs typeface="Arial" panose="020B0604020202020204" pitchFamily="34" charset="0"/>
                        </a:rPr>
                        <a:t>For example, 4 FTEs*4 days*$80,000/year = </a:t>
                      </a:r>
                      <a:r>
                        <a:rPr lang="en-CA" sz="1000" b="1" baseline="0" dirty="0" smtClean="0">
                          <a:effectLst/>
                          <a:latin typeface="+mn-lt"/>
                          <a:ea typeface="Calibri" panose="020F0502020204030204" pitchFamily="34" charset="0"/>
                          <a:cs typeface="Arial" panose="020B0604020202020204" pitchFamily="34" charset="0"/>
                        </a:rPr>
                        <a:t>$5,120</a:t>
                      </a:r>
                    </a:p>
                  </a:txBody>
                  <a:tcPr marL="59839" marR="59839"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20000"/>
                        <a:lumOff val="80000"/>
                      </a:srgbClr>
                    </a:solidFill>
                  </a:tcPr>
                </a:tc>
              </a:tr>
              <a:tr h="110999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endParaRPr lang="en-CA" sz="1000" dirty="0" smtClean="0">
                        <a:solidFill>
                          <a:sysClr val="windowText" lastClr="000000"/>
                        </a:solidFill>
                        <a:effectLst/>
                        <a:latin typeface="+mn-lt"/>
                      </a:endParaRPr>
                    </a:p>
                    <a:p>
                      <a:pPr marL="0" marR="0">
                        <a:spcBef>
                          <a:spcPts val="0"/>
                        </a:spcBef>
                        <a:spcAft>
                          <a:spcPts val="0"/>
                        </a:spcAft>
                      </a:pPr>
                      <a:r>
                        <a:rPr lang="en-CA" sz="1000" dirty="0" smtClean="0">
                          <a:solidFill>
                            <a:sysClr val="windowText" lastClr="000000"/>
                          </a:solidFill>
                          <a:effectLst/>
                          <a:latin typeface="+mn-lt"/>
                        </a:rPr>
                        <a:t>Phase 2: Establish a sustainable documentation process</a:t>
                      </a:r>
                    </a:p>
                    <a:p>
                      <a:pPr marL="0" marR="0">
                        <a:spcBef>
                          <a:spcPts val="0"/>
                        </a:spcBef>
                        <a:spcAft>
                          <a:spcPts val="0"/>
                        </a:spcAft>
                      </a:pPr>
                      <a:r>
                        <a:rPr lang="en-CA" sz="1000" dirty="0">
                          <a:solidFill>
                            <a:sysClr val="windowText" lastClr="000000"/>
                          </a:solidFill>
                          <a:effectLst/>
                          <a:latin typeface="+mn-lt"/>
                        </a:rPr>
                        <a:t> </a:t>
                      </a:r>
                      <a:endParaRPr lang="en-CA" sz="10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000" dirty="0" smtClean="0">
                          <a:effectLst/>
                          <a:latin typeface="+mn-lt"/>
                          <a:ea typeface="Calibri" panose="020F0502020204030204" pitchFamily="34" charset="0"/>
                          <a:cs typeface="Arial" panose="020B0604020202020204" pitchFamily="34" charset="0"/>
                        </a:rPr>
                        <a:t>Time,</a:t>
                      </a:r>
                      <a:r>
                        <a:rPr lang="en-CA" sz="1000" baseline="0" dirty="0" smtClean="0">
                          <a:effectLst/>
                          <a:latin typeface="+mn-lt"/>
                          <a:ea typeface="Calibri" panose="020F0502020204030204" pitchFamily="34" charset="0"/>
                          <a:cs typeface="Arial" panose="020B0604020202020204" pitchFamily="34" charset="0"/>
                        </a:rPr>
                        <a:t> value, and resources saved using our tools and methodology to implement a process to ensure SOPs are maintained, accessible, and </a:t>
                      </a:r>
                      <a:r>
                        <a:rPr lang="en-CA" sz="1000" baseline="0" dirty="0" smtClean="0">
                          <a:effectLst/>
                          <a:latin typeface="+mn-lt"/>
                          <a:ea typeface="Calibri" panose="020F0502020204030204" pitchFamily="34" charset="0"/>
                          <a:cs typeface="Arial" panose="020B0604020202020204" pitchFamily="34" charset="0"/>
                        </a:rPr>
                        <a:t>up to date</a:t>
                      </a:r>
                      <a:r>
                        <a:rPr lang="en-CA" sz="1000" baseline="0" dirty="0" smtClean="0">
                          <a:effectLst/>
                          <a:latin typeface="+mn-lt"/>
                          <a:ea typeface="Calibri" panose="020F0502020204030204" pitchFamily="34" charset="0"/>
                          <a:cs typeface="Arial" panose="020B0604020202020204" pitchFamily="34" charset="0"/>
                        </a:rPr>
                        <a:t>.</a:t>
                      </a:r>
                    </a:p>
                    <a:p>
                      <a:pPr marL="171450" marR="0" indent="-171450">
                        <a:spcBef>
                          <a:spcPts val="0"/>
                        </a:spcBef>
                        <a:spcAft>
                          <a:spcPts val="0"/>
                        </a:spcAft>
                        <a:buFont typeface="Arial" panose="020B0604020202020204" pitchFamily="34" charset="0"/>
                        <a:buChar char="•"/>
                      </a:pPr>
                      <a:r>
                        <a:rPr lang="en-CA" sz="1000" baseline="0" dirty="0" smtClean="0">
                          <a:effectLst/>
                          <a:latin typeface="+mn-lt"/>
                          <a:ea typeface="Calibri" panose="020F0502020204030204" pitchFamily="34" charset="0"/>
                          <a:cs typeface="Arial" panose="020B0604020202020204" pitchFamily="34" charset="0"/>
                        </a:rPr>
                        <a:t>For example: 4 FTEs*5 days*$80,000/year = </a:t>
                      </a:r>
                      <a:r>
                        <a:rPr lang="en-CA" sz="1000" b="1" baseline="0" dirty="0" smtClean="0">
                          <a:effectLst/>
                          <a:latin typeface="+mn-lt"/>
                          <a:ea typeface="Calibri" panose="020F0502020204030204" pitchFamily="34" charset="0"/>
                          <a:cs typeface="Arial" panose="020B0604020202020204" pitchFamily="34" charset="0"/>
                        </a:rPr>
                        <a:t>$6,400 </a:t>
                      </a:r>
                    </a:p>
                  </a:txBody>
                  <a:tcPr marL="59839" marR="59839"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20000"/>
                        <a:lumOff val="80000"/>
                      </a:srgbClr>
                    </a:solidFill>
                  </a:tcPr>
                </a:tc>
              </a:tr>
              <a:tr h="89227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solidFill>
                            <a:sysClr val="windowText" lastClr="000000"/>
                          </a:solidFill>
                          <a:effectLst/>
                          <a:latin typeface="+mn-lt"/>
                        </a:rPr>
                        <a:t>Phase 3: Identify a </a:t>
                      </a:r>
                      <a:r>
                        <a:rPr lang="en-CA" sz="1000" baseline="0" dirty="0" smtClean="0">
                          <a:solidFill>
                            <a:sysClr val="windowText" lastClr="000000"/>
                          </a:solidFill>
                          <a:effectLst/>
                          <a:latin typeface="+mn-lt"/>
                        </a:rPr>
                        <a:t>content management solution</a:t>
                      </a:r>
                      <a:endParaRPr lang="en-CA" sz="10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000" baseline="0" dirty="0" smtClean="0">
                          <a:effectLst/>
                          <a:latin typeface="+mn-lt"/>
                          <a:ea typeface="Calibri" panose="020F0502020204030204" pitchFamily="34" charset="0"/>
                          <a:cs typeface="Arial" panose="020B0604020202020204" pitchFamily="34" charset="0"/>
                        </a:rPr>
                        <a:t>Time, value, and resources saved using our best-practice guidance and tools to select an approach and solution to manage your organization’s SOPs.</a:t>
                      </a:r>
                    </a:p>
                    <a:p>
                      <a:pPr marL="171450" marR="0" indent="-171450">
                        <a:spcBef>
                          <a:spcPts val="0"/>
                        </a:spcBef>
                        <a:spcAft>
                          <a:spcPts val="0"/>
                        </a:spcAft>
                        <a:buFont typeface="Arial" panose="020B0604020202020204" pitchFamily="34" charset="0"/>
                        <a:buChar char="•"/>
                      </a:pPr>
                      <a:r>
                        <a:rPr lang="en-US" sz="1000" baseline="0" dirty="0" smtClean="0">
                          <a:effectLst/>
                          <a:latin typeface="+mn-lt"/>
                          <a:ea typeface="Calibri" panose="020F0502020204030204" pitchFamily="34" charset="0"/>
                          <a:cs typeface="Arial" panose="020B0604020202020204" pitchFamily="34" charset="0"/>
                        </a:rPr>
                        <a:t>For example:</a:t>
                      </a:r>
                      <a:r>
                        <a:rPr lang="en-CA" sz="1000" baseline="0" dirty="0" smtClean="0">
                          <a:effectLst/>
                          <a:latin typeface="+mn-lt"/>
                          <a:ea typeface="Calibri" panose="020F0502020204030204" pitchFamily="34" charset="0"/>
                          <a:cs typeface="Arial" panose="020B0604020202020204" pitchFamily="34" charset="0"/>
                        </a:rPr>
                        <a:t> 2 FTEs*5 days*$80,000/year = </a:t>
                      </a:r>
                      <a:r>
                        <a:rPr lang="en-CA" sz="1000" b="1" baseline="0" dirty="0" smtClean="0">
                          <a:effectLst/>
                          <a:latin typeface="+mn-lt"/>
                          <a:ea typeface="Calibri" panose="020F0502020204030204" pitchFamily="34" charset="0"/>
                          <a:cs typeface="Arial" panose="020B0604020202020204" pitchFamily="34" charset="0"/>
                        </a:rPr>
                        <a:t>$3,200</a:t>
                      </a:r>
                      <a:endParaRPr lang="en-CA" sz="1000" baseline="0" dirty="0" smtClean="0">
                        <a:effectLst/>
                        <a:latin typeface="+mn-lt"/>
                        <a:ea typeface="Calibri" panose="020F0502020204030204" pitchFamily="34" charset="0"/>
                        <a:cs typeface="Arial" panose="020B0604020202020204" pitchFamily="34" charset="0"/>
                      </a:endParaRPr>
                    </a:p>
                  </a:txBody>
                  <a:tcPr marL="59839" marR="59839"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20000"/>
                        <a:lumOff val="80000"/>
                      </a:srgbClr>
                    </a:solidFill>
                  </a:tcPr>
                </a:tc>
              </a:tr>
              <a:tr h="33746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000" dirty="0" smtClean="0">
                          <a:solidFill>
                            <a:sysClr val="windowText" lastClr="000000"/>
                          </a:solidFill>
                          <a:effectLst/>
                          <a:latin typeface="+mn-lt"/>
                          <a:ea typeface="Calibri" panose="020F0502020204030204" pitchFamily="34" charset="0"/>
                          <a:cs typeface="Times New Roman" panose="02020603050405020304" pitchFamily="18" charset="0"/>
                        </a:rPr>
                        <a:t>Total Savings</a:t>
                      </a:r>
                      <a:endParaRPr lang="en-CA" sz="1000" dirty="0">
                        <a:solidFill>
                          <a:sysClr val="windowText" lastClr="000000"/>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40000"/>
                        <a:lumOff val="6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spcBef>
                          <a:spcPts val="0"/>
                        </a:spcBef>
                        <a:spcAft>
                          <a:spcPts val="0"/>
                        </a:spcAft>
                      </a:pPr>
                      <a:r>
                        <a:rPr lang="en-CA" sz="1000" b="1" baseline="0" dirty="0" smtClean="0">
                          <a:effectLst/>
                          <a:latin typeface="+mn-lt"/>
                          <a:ea typeface="Calibri" panose="020F0502020204030204" pitchFamily="34" charset="0"/>
                          <a:cs typeface="Times New Roman" panose="02020603050405020304" pitchFamily="18" charset="0"/>
                        </a:rPr>
                        <a:t>$14,720</a:t>
                      </a:r>
                    </a:p>
                  </a:txBody>
                  <a:tcPr marL="59839" marR="59839"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475F">
                        <a:lumMod val="20000"/>
                        <a:lumOff val="80000"/>
                      </a:srgbClr>
                    </a:solidFill>
                  </a:tcPr>
                </a:tc>
              </a:tr>
            </a:tbl>
          </a:graphicData>
        </a:graphic>
      </p:graphicFrame>
      <p:sp>
        <p:nvSpPr>
          <p:cNvPr id="3" name="Rectangle 2"/>
          <p:cNvSpPr/>
          <p:nvPr/>
        </p:nvSpPr>
        <p:spPr>
          <a:xfrm>
            <a:off x="290353" y="5551276"/>
            <a:ext cx="8558372" cy="461665"/>
          </a:xfrm>
          <a:prstGeom prst="rect">
            <a:avLst/>
          </a:prstGeom>
        </p:spPr>
        <p:txBody>
          <a:bodyPr wrap="square">
            <a:spAutoFit/>
          </a:bodyPr>
          <a:lstStyle/>
          <a:p>
            <a:pPr lvl="0" eaLnBrk="0" fontAlgn="base" hangingPunct="0">
              <a:spcAft>
                <a:spcPct val="0"/>
              </a:spcAft>
              <a:buClr>
                <a:srgbClr val="333333"/>
              </a:buClr>
              <a:buSzPct val="120000"/>
              <a:defRPr/>
            </a:pPr>
            <a:r>
              <a:rPr lang="en-CA" sz="1200" b="1" dirty="0" smtClean="0">
                <a:solidFill>
                  <a:srgbClr val="333333"/>
                </a:solidFill>
              </a:rPr>
              <a:t>Note: </a:t>
            </a:r>
            <a:r>
              <a:rPr lang="en-CA" sz="1200" dirty="0" smtClean="0">
                <a:solidFill>
                  <a:srgbClr val="333333"/>
                </a:solidFill>
              </a:rPr>
              <a:t>Documenting SOPs provides additional benefits that are more difficult to quantify: reducing the time spent by staff to find or execute processes, improving transparency and accountability, presenting opportunities for automation, etc.</a:t>
            </a:r>
            <a:endParaRPr lang="en-CA" sz="1200" dirty="0">
              <a:solidFill>
                <a:srgbClr val="333333"/>
              </a:solidFill>
            </a:endParaRPr>
          </a:p>
        </p:txBody>
      </p:sp>
    </p:spTree>
    <p:extLst>
      <p:ext uri="{BB962C8B-B14F-4D97-AF65-F5344CB8AC3E}">
        <p14:creationId xmlns:p14="http://schemas.microsoft.com/office/powerpoint/2010/main" val="867231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1236859" y="2206170"/>
            <a:ext cx="6673222" cy="2769989"/>
          </a:xfrm>
          <a:prstGeom prst="rect">
            <a:avLst/>
          </a:prstGeom>
        </p:spPr>
        <p:txBody>
          <a:bodyPr wrap="square" rtlCol="0">
            <a:spAutoFit/>
          </a:bodyPr>
          <a:lstStyle/>
          <a:p>
            <a:pPr>
              <a:spcBef>
                <a:spcPts val="1200"/>
              </a:spcBef>
              <a:spcAft>
                <a:spcPts val="600"/>
              </a:spcAft>
            </a:pPr>
            <a:r>
              <a:rPr lang="en-CA" sz="1600" i="1" dirty="0">
                <a:solidFill>
                  <a:srgbClr val="FFFFFF"/>
                </a:solidFill>
                <a:latin typeface="Georgia"/>
              </a:rPr>
              <a:t>Most organizations struggle </a:t>
            </a:r>
            <a:r>
              <a:rPr lang="en-CA" sz="1600" i="1" dirty="0" smtClean="0">
                <a:solidFill>
                  <a:srgbClr val="FFFFFF"/>
                </a:solidFill>
                <a:latin typeface="Georgia"/>
              </a:rPr>
              <a:t>to document and maintain SOPs as required, leading to process inconsistencies and inefficiencies. These breakdowns directly impact the performance of IT operations.</a:t>
            </a:r>
          </a:p>
          <a:p>
            <a:pPr>
              <a:spcBef>
                <a:spcPts val="1200"/>
              </a:spcBef>
              <a:spcAft>
                <a:spcPts val="600"/>
              </a:spcAft>
            </a:pPr>
            <a:r>
              <a:rPr lang="en-CA" sz="1600" i="1" dirty="0" smtClean="0">
                <a:solidFill>
                  <a:srgbClr val="FFFFFF"/>
                </a:solidFill>
                <a:latin typeface="Georgia"/>
              </a:rPr>
              <a:t>Effective SOPs streamline training and knowledge transfer, improve transparency and compliance, enable automation, and ultimately decrease costs as processes improve and expensive breakdowns are avoided.</a:t>
            </a:r>
            <a:endParaRPr lang="en-CA" sz="1600" i="1" dirty="0">
              <a:solidFill>
                <a:srgbClr val="FFFFFF"/>
              </a:solidFill>
              <a:latin typeface="Georgia"/>
            </a:endParaRPr>
          </a:p>
          <a:p>
            <a:pPr>
              <a:spcBef>
                <a:spcPts val="1200"/>
              </a:spcBef>
              <a:spcAft>
                <a:spcPts val="600"/>
              </a:spcAft>
            </a:pPr>
            <a:r>
              <a:rPr lang="en-CA" sz="1600" i="1" dirty="0" smtClean="0">
                <a:solidFill>
                  <a:srgbClr val="FFFFFF"/>
                </a:solidFill>
                <a:latin typeface="Georgia"/>
              </a:rPr>
              <a:t>Documenting </a:t>
            </a:r>
            <a:r>
              <a:rPr lang="en-CA" sz="1600" i="1" dirty="0">
                <a:solidFill>
                  <a:srgbClr val="FFFFFF"/>
                </a:solidFill>
                <a:latin typeface="Georgia"/>
              </a:rPr>
              <a:t>SOPs is not just good </a:t>
            </a:r>
            <a:r>
              <a:rPr lang="en-CA" sz="1600" i="1" dirty="0" smtClean="0">
                <a:solidFill>
                  <a:srgbClr val="FFFFFF"/>
                </a:solidFill>
                <a:latin typeface="Georgia"/>
              </a:rPr>
              <a:t>practice; </a:t>
            </a:r>
            <a:r>
              <a:rPr lang="en-CA" sz="1600" i="1" dirty="0">
                <a:solidFill>
                  <a:srgbClr val="FFFFFF"/>
                </a:solidFill>
                <a:latin typeface="Georgia"/>
              </a:rPr>
              <a:t>it directly impacts IT efficiency and your bottom line</a:t>
            </a:r>
            <a:r>
              <a:rPr lang="en-CA" sz="1600" i="1" dirty="0" smtClean="0">
                <a:solidFill>
                  <a:srgbClr val="FFFFFF"/>
                </a:solidFill>
                <a:latin typeface="Georgia"/>
              </a:rPr>
              <a:t>.</a:t>
            </a:r>
            <a:endParaRPr lang="en-CA" sz="1600" b="1" i="1" dirty="0" smtClean="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i="1" dirty="0" smtClean="0">
                <a:solidFill>
                  <a:schemeClr val="bg1"/>
                </a:solidFill>
              </a:rPr>
              <a:t>Frank Trovato, </a:t>
            </a:r>
          </a:p>
          <a:p>
            <a:pPr algn="r"/>
            <a:r>
              <a:rPr lang="en-CA" sz="1400" i="1" dirty="0" smtClean="0">
                <a:solidFill>
                  <a:schemeClr val="bg1"/>
                </a:solidFill>
              </a:rPr>
              <a:t>Senior Manager, Infrastructure Research</a:t>
            </a:r>
            <a:br>
              <a:rPr lang="en-CA" sz="1400" i="1" dirty="0" smtClean="0">
                <a:solidFill>
                  <a:schemeClr val="bg1"/>
                </a:solidFill>
              </a:rPr>
            </a:br>
            <a:r>
              <a:rPr lang="en-CA" sz="1400" i="1" dirty="0" smtClean="0">
                <a:solidFill>
                  <a:schemeClr val="bg1"/>
                </a:solidFill>
              </a:rPr>
              <a:t>Info-Tech Research Group</a:t>
            </a:r>
          </a:p>
        </p:txBody>
      </p:sp>
      <p:sp>
        <p:nvSpPr>
          <p:cNvPr id="10" name="TextBox 9"/>
          <p:cNvSpPr txBox="1"/>
          <p:nvPr/>
        </p:nvSpPr>
        <p:spPr>
          <a:xfrm>
            <a:off x="545852" y="1598305"/>
            <a:ext cx="7278503" cy="338554"/>
          </a:xfrm>
          <a:prstGeom prst="rect">
            <a:avLst/>
          </a:prstGeom>
        </p:spPr>
        <p:txBody>
          <a:bodyPr wrap="square" rtlCol="0">
            <a:spAutoFit/>
          </a:bodyPr>
          <a:lstStyle/>
          <a:p>
            <a:r>
              <a:rPr lang="en-CA" sz="1600" b="1" dirty="0" smtClean="0">
                <a:solidFill>
                  <a:srgbClr val="FFFFFF"/>
                </a:solidFill>
              </a:rPr>
              <a:t>Do your SOPs drive process optimization?</a:t>
            </a:r>
            <a:endParaRPr lang="en-CA" sz="1600" b="1" dirty="0">
              <a:solidFill>
                <a:srgbClr val="FFFFFF"/>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631577" y="2061468"/>
            <a:ext cx="678666" cy="619651"/>
          </a:xfrm>
          <a:prstGeom prst="rect">
            <a:avLst/>
          </a:prstGeom>
        </p:spPr>
      </p:pic>
      <p:pic>
        <p:nvPicPr>
          <p:cNvPr id="15" name="Picture 101"/>
          <p:cNvPicPr>
            <a:picLocks noChangeAspect="1"/>
          </p:cNvPicPr>
          <p:nvPr/>
        </p:nvPicPr>
        <p:blipFill>
          <a:blip r:embed="rId3"/>
          <a:stretch>
            <a:fillRect/>
          </a:stretch>
        </p:blipFill>
        <p:spPr>
          <a:xfrm>
            <a:off x="7581813" y="4437652"/>
            <a:ext cx="656535" cy="538507"/>
          </a:xfrm>
          <a:prstGeom prst="rect">
            <a:avLst/>
          </a:prstGeom>
        </p:spPr>
      </p:pic>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a:t> </a:t>
            </a:r>
            <a:r>
              <a:rPr lang="en-US" dirty="0" smtClean="0"/>
              <a:t>IT </a:t>
            </a:r>
            <a:r>
              <a:rPr lang="en-US" dirty="0"/>
              <a:t>Process Owners</a:t>
            </a:r>
          </a:p>
          <a:p>
            <a:r>
              <a:rPr lang="en-US" dirty="0" smtClean="0"/>
              <a:t> IT Infrastructure Managers</a:t>
            </a:r>
          </a:p>
          <a:p>
            <a:r>
              <a:rPr lang="en-US" dirty="0"/>
              <a:t> </a:t>
            </a:r>
            <a:r>
              <a:rPr lang="en-US" dirty="0" smtClean="0"/>
              <a:t>IT Service Managers</a:t>
            </a:r>
          </a:p>
          <a:p>
            <a:r>
              <a:rPr lang="en-US" dirty="0" smtClean="0"/>
              <a:t> System Administrators</a:t>
            </a:r>
          </a:p>
          <a:p>
            <a:r>
              <a:rPr lang="en-US" dirty="0"/>
              <a:t> </a:t>
            </a:r>
            <a:r>
              <a:rPr lang="en-US" dirty="0" smtClean="0"/>
              <a:t>And more…</a:t>
            </a:r>
          </a:p>
          <a:p>
            <a:endParaRPr lang="en-US" dirty="0"/>
          </a:p>
        </p:txBody>
      </p:sp>
      <p:sp>
        <p:nvSpPr>
          <p:cNvPr id="14" name="Text Placeholder 13"/>
          <p:cNvSpPr>
            <a:spLocks noGrp="1"/>
          </p:cNvSpPr>
          <p:nvPr>
            <p:ph type="body" sz="quarter" idx="26"/>
          </p:nvPr>
        </p:nvSpPr>
        <p:spPr/>
        <p:txBody>
          <a:bodyPr/>
          <a:lstStyle/>
          <a:p>
            <a:r>
              <a:rPr lang="en-CA" dirty="0" smtClean="0"/>
              <a:t>Identify</a:t>
            </a:r>
            <a:r>
              <a:rPr lang="en-CA" dirty="0"/>
              <a:t>, prioritize, and document SOPs for critical business processes. </a:t>
            </a:r>
          </a:p>
          <a:p>
            <a:r>
              <a:rPr lang="en-CA" dirty="0" smtClean="0"/>
              <a:t>Discover </a:t>
            </a:r>
            <a:r>
              <a:rPr lang="en-CA" dirty="0"/>
              <a:t>opportunities for overall process optimization </a:t>
            </a:r>
            <a:r>
              <a:rPr lang="en-CA" dirty="0" smtClean="0"/>
              <a:t>by documenting </a:t>
            </a:r>
            <a:r>
              <a:rPr lang="en-CA" dirty="0"/>
              <a:t>SOPs. </a:t>
            </a:r>
          </a:p>
          <a:p>
            <a:r>
              <a:rPr lang="en-CA" dirty="0" smtClean="0"/>
              <a:t>Develop </a:t>
            </a:r>
            <a:r>
              <a:rPr lang="en-CA" dirty="0"/>
              <a:t>documentation best </a:t>
            </a:r>
            <a:r>
              <a:rPr lang="en-CA" dirty="0" smtClean="0"/>
              <a:t>practices </a:t>
            </a:r>
            <a:r>
              <a:rPr lang="en-CA" dirty="0"/>
              <a:t>that support ongoing maintenance and review. </a:t>
            </a:r>
          </a:p>
          <a:p>
            <a:pPr marL="0" indent="0">
              <a:buNone/>
            </a:pPr>
            <a:endParaRPr lang="en-US" dirty="0"/>
          </a:p>
        </p:txBody>
      </p:sp>
      <p:sp>
        <p:nvSpPr>
          <p:cNvPr id="15" name="Text Placeholder 14"/>
          <p:cNvSpPr>
            <a:spLocks noGrp="1"/>
          </p:cNvSpPr>
          <p:nvPr>
            <p:ph type="body" sz="quarter" idx="27"/>
          </p:nvPr>
        </p:nvSpPr>
        <p:spPr/>
        <p:txBody>
          <a:bodyPr/>
          <a:lstStyle/>
          <a:p>
            <a:r>
              <a:rPr lang="en-US" dirty="0" smtClean="0"/>
              <a:t> CTOs</a:t>
            </a:r>
          </a:p>
          <a:p>
            <a:r>
              <a:rPr lang="en-US" dirty="0"/>
              <a:t> </a:t>
            </a:r>
            <a:r>
              <a:rPr lang="en-US" dirty="0" smtClean="0"/>
              <a:t>Business unit leaders</a:t>
            </a:r>
            <a:endParaRPr lang="en-US" dirty="0"/>
          </a:p>
        </p:txBody>
      </p:sp>
      <p:sp>
        <p:nvSpPr>
          <p:cNvPr id="16" name="Text Placeholder 15"/>
          <p:cNvSpPr>
            <a:spLocks noGrp="1"/>
          </p:cNvSpPr>
          <p:nvPr>
            <p:ph type="body" sz="quarter" idx="28"/>
          </p:nvPr>
        </p:nvSpPr>
        <p:spPr/>
        <p:txBody>
          <a:bodyPr/>
          <a:lstStyle/>
          <a:p>
            <a:r>
              <a:rPr lang="en-US" dirty="0" smtClean="0"/>
              <a:t>Understand the need for and value of documenting SOPs in a usable format.</a:t>
            </a:r>
          </a:p>
          <a:p>
            <a:r>
              <a:rPr lang="en-US" dirty="0" smtClean="0"/>
              <a:t>Help set expectations around documentation best practices.</a:t>
            </a:r>
          </a:p>
          <a:p>
            <a:r>
              <a:rPr lang="en-US" dirty="0" smtClean="0"/>
              <a:t>Extend IT best practices to other parts of the business.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CA" dirty="0"/>
              <a:t>Most organizations know it is good practice to have SOPs as it improves consistency, facilitates process improvement, and contributes to efficient operations. </a:t>
            </a:r>
            <a:endParaRPr lang="en-CA" dirty="0" smtClean="0"/>
          </a:p>
          <a:p>
            <a:r>
              <a:rPr lang="en-CA" dirty="0" smtClean="0"/>
              <a:t>Though the benefits are understood, </a:t>
            </a:r>
            <a:r>
              <a:rPr lang="en-CA" dirty="0"/>
              <a:t>many organizations don't have SOPs and those that do don't maintain </a:t>
            </a:r>
            <a:r>
              <a:rPr lang="en-CA" dirty="0" smtClean="0"/>
              <a:t>them.</a:t>
            </a:r>
            <a:endParaRPr lang="en-CA" dirty="0"/>
          </a:p>
          <a:p>
            <a:endParaRPr lang="en-US" dirty="0"/>
          </a:p>
        </p:txBody>
      </p:sp>
      <p:sp>
        <p:nvSpPr>
          <p:cNvPr id="4" name="Text Placeholder 3"/>
          <p:cNvSpPr>
            <a:spLocks noGrp="1"/>
          </p:cNvSpPr>
          <p:nvPr>
            <p:ph type="body" sz="quarter" idx="11"/>
          </p:nvPr>
        </p:nvSpPr>
        <p:spPr/>
        <p:txBody>
          <a:bodyPr/>
          <a:lstStyle/>
          <a:p>
            <a:r>
              <a:rPr lang="en-CA" dirty="0"/>
              <a:t>Writing SOPs is the last thing most people want to </a:t>
            </a:r>
            <a:r>
              <a:rPr lang="en-CA" dirty="0" smtClean="0"/>
              <a:t>do, so the work gets pushed down the priority list and the documents become dated.</a:t>
            </a:r>
          </a:p>
          <a:p>
            <a:r>
              <a:rPr lang="en-CA" dirty="0" smtClean="0"/>
              <a:t>Promoting the use </a:t>
            </a:r>
            <a:r>
              <a:rPr lang="en-CA" dirty="0"/>
              <a:t>of SOPs can also face staff resistance as </a:t>
            </a:r>
            <a:r>
              <a:rPr lang="en-CA" dirty="0" smtClean="0"/>
              <a:t>the documentation is seen as time consuming to develop and maintain, too </a:t>
            </a:r>
            <a:r>
              <a:rPr lang="en-CA" dirty="0"/>
              <a:t>convoluted to </a:t>
            </a:r>
            <a:r>
              <a:rPr lang="en-CA" dirty="0" smtClean="0"/>
              <a:t>be useful, and generally out of date.</a:t>
            </a:r>
            <a:endParaRPr lang="en-US" dirty="0"/>
          </a:p>
        </p:txBody>
      </p:sp>
      <p:sp>
        <p:nvSpPr>
          <p:cNvPr id="5" name="Text Placeholder 4"/>
          <p:cNvSpPr>
            <a:spLocks noGrp="1"/>
          </p:cNvSpPr>
          <p:nvPr>
            <p:ph type="body" sz="quarter" idx="12"/>
          </p:nvPr>
        </p:nvSpPr>
        <p:spPr>
          <a:xfrm>
            <a:off x="255868" y="4504838"/>
            <a:ext cx="8623607" cy="1808438"/>
          </a:xfrm>
        </p:spPr>
        <p:txBody>
          <a:bodyPr/>
          <a:lstStyle/>
          <a:p>
            <a:pPr>
              <a:spcBef>
                <a:spcPts val="600"/>
              </a:spcBef>
              <a:spcAft>
                <a:spcPts val="0"/>
              </a:spcAft>
            </a:pPr>
            <a:r>
              <a:rPr lang="en-CA" dirty="0"/>
              <a:t>Overcome staff resistance while implementing a sustainable SOP documentation approach by doing the following:</a:t>
            </a:r>
          </a:p>
          <a:p>
            <a:pPr lvl="1">
              <a:spcBef>
                <a:spcPts val="600"/>
              </a:spcBef>
              <a:spcAft>
                <a:spcPts val="0"/>
              </a:spcAft>
            </a:pPr>
            <a:r>
              <a:rPr lang="en-CA" dirty="0"/>
              <a:t>Create </a:t>
            </a:r>
            <a:r>
              <a:rPr lang="en-CA" dirty="0" smtClean="0"/>
              <a:t>visual documents that can be scanned. </a:t>
            </a:r>
            <a:r>
              <a:rPr lang="en-CA" dirty="0"/>
              <a:t>Flowcharts, checklists, and diagrams are quicker to create, take less time to update, and are ultimately more usable than a dense manual.</a:t>
            </a:r>
          </a:p>
          <a:p>
            <a:pPr lvl="1">
              <a:spcBef>
                <a:spcPts val="600"/>
              </a:spcBef>
              <a:spcAft>
                <a:spcPts val="0"/>
              </a:spcAft>
            </a:pPr>
            <a:r>
              <a:rPr lang="en-CA" dirty="0"/>
              <a:t>Use simple, but effective document management practices.</a:t>
            </a:r>
          </a:p>
          <a:p>
            <a:pPr lvl="1">
              <a:spcBef>
                <a:spcPts val="600"/>
              </a:spcBef>
              <a:spcAft>
                <a:spcPts val="0"/>
              </a:spcAft>
            </a:pPr>
            <a:r>
              <a:rPr lang="en-CA" dirty="0"/>
              <a:t>Make SOPs part of your project deliverables rather than an afterthought. That includes checking documentation status as part of your change management </a:t>
            </a:r>
            <a:r>
              <a:rPr lang="en-CA" dirty="0" smtClean="0"/>
              <a:t>process.</a:t>
            </a:r>
          </a:p>
          <a:p>
            <a:pPr>
              <a:spcBef>
                <a:spcPts val="600"/>
              </a:spcBef>
              <a:spcAft>
                <a:spcPts val="0"/>
              </a:spcAft>
            </a:pPr>
            <a:r>
              <a:rPr lang="en-CA" dirty="0" smtClean="0"/>
              <a:t>Extend these principles to </a:t>
            </a:r>
            <a:r>
              <a:rPr lang="en-CA" dirty="0"/>
              <a:t>other areas of IT and business processes. The survey data and examples in this report include application development and business processes as well as IT operations.</a:t>
            </a:r>
            <a:endParaRPr lang="en-CA" sz="1400" dirty="0"/>
          </a:p>
          <a:p>
            <a:pPr marL="180975" lvl="1" indent="0">
              <a:spcBef>
                <a:spcPts val="600"/>
              </a:spcBef>
              <a:spcAft>
                <a:spcPts val="0"/>
              </a:spcAft>
              <a:buNone/>
            </a:pPr>
            <a:endParaRPr lang="en-CA" dirty="0" smtClean="0"/>
          </a:p>
        </p:txBody>
      </p:sp>
      <p:sp>
        <p:nvSpPr>
          <p:cNvPr id="6" name="Text Placeholder 5"/>
          <p:cNvSpPr>
            <a:spLocks noGrp="1"/>
          </p:cNvSpPr>
          <p:nvPr>
            <p:ph type="body" sz="quarter" idx="13"/>
          </p:nvPr>
        </p:nvSpPr>
        <p:spPr/>
        <p:txBody>
          <a:bodyPr tIns="180000" anchor="t" anchorCtr="0"/>
          <a:lstStyle/>
          <a:p>
            <a:pPr marL="228600" indent="-228600">
              <a:spcBef>
                <a:spcPts val="600"/>
              </a:spcBef>
              <a:spcAft>
                <a:spcPts val="600"/>
              </a:spcAft>
              <a:buSzPct val="100000"/>
              <a:buFont typeface="+mj-lt"/>
              <a:buAutoNum type="arabicPeriod"/>
            </a:pPr>
            <a:r>
              <a:rPr lang="en-US" b="1" dirty="0" smtClean="0"/>
              <a:t>Create visual documents, </a:t>
            </a:r>
            <a:r>
              <a:rPr lang="en-US" dirty="0" smtClean="0"/>
              <a:t>not dense SOP manuals.</a:t>
            </a:r>
            <a:endParaRPr lang="en-US" b="1" dirty="0" smtClean="0"/>
          </a:p>
          <a:p>
            <a:pPr marL="228600" indent="-228600">
              <a:spcBef>
                <a:spcPts val="600"/>
              </a:spcBef>
              <a:spcAft>
                <a:spcPts val="600"/>
              </a:spcAft>
              <a:buSzPct val="100000"/>
              <a:buFont typeface="+mj-lt"/>
              <a:buAutoNum type="arabicPeriod"/>
            </a:pPr>
            <a:r>
              <a:rPr lang="en-US" b="1" dirty="0" smtClean="0"/>
              <a:t>Start with high-impact SOPs.</a:t>
            </a:r>
            <a:r>
              <a:rPr lang="en-US" b="1" dirty="0" smtClean="0">
                <a:solidFill>
                  <a:srgbClr val="333333"/>
                </a:solidFill>
              </a:rPr>
              <a:t/>
            </a:r>
            <a:br>
              <a:rPr lang="en-US" b="1" dirty="0" smtClean="0">
                <a:solidFill>
                  <a:srgbClr val="333333"/>
                </a:solidFill>
              </a:rPr>
            </a:br>
            <a:r>
              <a:rPr lang="en-US" dirty="0" smtClean="0"/>
              <a:t>Identify the most critical undocumented SOPs and document them first.</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b="1" dirty="0" smtClean="0">
                <a:solidFill>
                  <a:srgbClr val="333333"/>
                </a:solidFill>
              </a:rPr>
              <a:t>Integrate SOP creation </a:t>
            </a:r>
            <a:r>
              <a:rPr lang="en-US" dirty="0" smtClean="0">
                <a:solidFill>
                  <a:srgbClr val="333333"/>
                </a:solidFill>
              </a:rPr>
              <a:t>into project requirements and create SOP approval steps to ensure documentation is reviewed and completed in a timely fashion.</a:t>
            </a:r>
          </a:p>
          <a:p>
            <a:pPr marL="228600" indent="-228600">
              <a:spcBef>
                <a:spcPts val="600"/>
              </a:spcBef>
              <a:spcAft>
                <a:spcPts val="600"/>
              </a:spcAft>
              <a:buSzPct val="100000"/>
              <a:buFont typeface="+mj-lt"/>
              <a:buAutoNum type="arabicPeriod"/>
            </a:pPr>
            <a:endParaRPr lang="en-US" dirty="0" smtClean="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Most organizations struggle to create and maintain SOP documents, especially in North America, despite the benefits</a:t>
            </a:r>
          </a:p>
        </p:txBody>
      </p:sp>
      <p:sp>
        <p:nvSpPr>
          <p:cNvPr id="13" name="Text Placeholder 3"/>
          <p:cNvSpPr>
            <a:spLocks noGrp="1"/>
          </p:cNvSpPr>
          <p:nvPr>
            <p:ph type="body" sz="quarter" idx="16"/>
          </p:nvPr>
        </p:nvSpPr>
        <p:spPr>
          <a:xfrm>
            <a:off x="249302" y="2024845"/>
            <a:ext cx="3865497" cy="2341416"/>
          </a:xfrm>
        </p:spPr>
        <p:txBody>
          <a:bodyPr/>
          <a:lstStyle/>
          <a:p>
            <a:r>
              <a:rPr lang="en-US" dirty="0" smtClean="0"/>
              <a:t>An ad hoc approach to SOPs almost certainly means documents will be out of date and ineffective. The same is also true when updating SOPs as part of periodic </a:t>
            </a:r>
            <a:r>
              <a:rPr lang="en-CA" dirty="0" smtClean="0"/>
              <a:t>concerted efforts to prepare for an audit, annual review, or certification process, and </a:t>
            </a:r>
            <a:r>
              <a:rPr lang="en-US" dirty="0" smtClean="0"/>
              <a:t>this makes the task more imposing. </a:t>
            </a:r>
            <a:br>
              <a:rPr lang="en-US" dirty="0" smtClean="0"/>
            </a:br>
            <a:r>
              <a:rPr lang="en-US" dirty="0" smtClean="0"/>
              <a:t> </a:t>
            </a:r>
          </a:p>
          <a:p>
            <a:r>
              <a:rPr lang="en-US" dirty="0" smtClean="0"/>
              <a:t>Incorporating SOP updates as part of regular change management processes ensures documents are </a:t>
            </a:r>
            <a:r>
              <a:rPr lang="en-US" dirty="0" smtClean="0"/>
              <a:t>up to date </a:t>
            </a:r>
            <a:r>
              <a:rPr lang="en-US" dirty="0" smtClean="0"/>
              <a:t>and usable. This can also make reviews and audits much more manageable. </a:t>
            </a:r>
          </a:p>
        </p:txBody>
      </p:sp>
      <p:sp>
        <p:nvSpPr>
          <p:cNvPr id="14" name="TextBox 13"/>
          <p:cNvSpPr txBox="1"/>
          <p:nvPr/>
        </p:nvSpPr>
        <p:spPr>
          <a:xfrm>
            <a:off x="458185" y="4525510"/>
            <a:ext cx="3683259" cy="1277273"/>
          </a:xfrm>
          <a:prstGeom prst="rect">
            <a:avLst/>
          </a:prstGeom>
          <a:noFill/>
          <a:ln w="19050">
            <a:noFill/>
          </a:ln>
        </p:spPr>
        <p:txBody>
          <a:bodyPr wrap="square" rtlCol="0">
            <a:spAutoFit/>
          </a:bodyPr>
          <a:lstStyle/>
          <a:p>
            <a:pPr algn="ctr">
              <a:spcAft>
                <a:spcPts val="600"/>
              </a:spcAft>
            </a:pPr>
            <a:r>
              <a:rPr lang="en-US" sz="1200" i="1" dirty="0" smtClean="0">
                <a:latin typeface="+mj-lt"/>
              </a:rPr>
              <a:t>It isn’t unusual for us to see infrastructure or operations documentation that is wildly out of date. We’re talking months, even years. Often it was produced as one big effort and then not reliably maintained.</a:t>
            </a:r>
          </a:p>
          <a:p>
            <a:pPr algn="r">
              <a:spcAft>
                <a:spcPts val="600"/>
              </a:spcAft>
            </a:pPr>
            <a:r>
              <a:rPr lang="en-US" sz="1200" dirty="0" smtClean="0">
                <a:latin typeface="Arial"/>
                <a:cs typeface="Arial"/>
              </a:rPr>
              <a:t>–</a:t>
            </a:r>
            <a:r>
              <a:rPr lang="en-US" sz="1200" dirty="0" smtClean="0"/>
              <a:t> Gary Patterson, Consultant, Quorum Resources </a:t>
            </a:r>
            <a:endParaRPr lang="en-US" sz="1200" b="1" dirty="0">
              <a:solidFill>
                <a:srgbClr val="FF0000"/>
              </a:solidFill>
            </a:endParaRPr>
          </a:p>
        </p:txBody>
      </p:sp>
      <p:sp>
        <p:nvSpPr>
          <p:cNvPr id="17" name="Text Placeholder 1"/>
          <p:cNvSpPr txBox="1">
            <a:spLocks/>
          </p:cNvSpPr>
          <p:nvPr/>
        </p:nvSpPr>
        <p:spPr>
          <a:xfrm>
            <a:off x="257176" y="1232756"/>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t>North American companies are traditionally more technology focused than process focused, and that is reflected in the approach to documenting SOPs.</a:t>
            </a:r>
          </a:p>
          <a:p>
            <a:endParaRPr lang="en-US" sz="1800"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3634" y="2708920"/>
            <a:ext cx="4572000" cy="3238500"/>
          </a:xfrm>
          <a:prstGeom prst="rect">
            <a:avLst/>
          </a:prstGeom>
        </p:spPr>
      </p:pic>
      <p:sp>
        <p:nvSpPr>
          <p:cNvPr id="19" name="TextBox 18"/>
          <p:cNvSpPr txBox="1"/>
          <p:nvPr/>
        </p:nvSpPr>
        <p:spPr>
          <a:xfrm>
            <a:off x="4220732" y="2024844"/>
            <a:ext cx="4457804" cy="646331"/>
          </a:xfrm>
          <a:prstGeom prst="rect">
            <a:avLst/>
          </a:prstGeom>
          <a:noFill/>
        </p:spPr>
        <p:txBody>
          <a:bodyPr wrap="square" rtlCol="0">
            <a:spAutoFit/>
          </a:bodyPr>
          <a:lstStyle/>
          <a:p>
            <a:r>
              <a:rPr lang="en-US" sz="1200" b="1" dirty="0" smtClean="0"/>
              <a:t>Organizations are most likely to update documents on an ad hoc basis or via periodic formal reviews. Less than 25% keep SOPs updated as needed.</a:t>
            </a:r>
            <a:endParaRPr lang="en-US" sz="1200" b="1" dirty="0"/>
          </a:p>
        </p:txBody>
      </p:sp>
      <p:sp>
        <p:nvSpPr>
          <p:cNvPr id="20" name="TextBox 2"/>
          <p:cNvSpPr txBox="1"/>
          <p:nvPr/>
        </p:nvSpPr>
        <p:spPr bwMode="auto">
          <a:xfrm>
            <a:off x="5119077" y="6021288"/>
            <a:ext cx="3170846" cy="2009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p>
            <a:pPr>
              <a:defRPr/>
            </a:pPr>
            <a:r>
              <a:rPr lang="en-US" sz="1000" dirty="0" smtClean="0">
                <a:solidFill>
                  <a:schemeClr val="tx1"/>
                </a:solidFill>
                <a:cs typeface="Arial" charset="0"/>
              </a:rPr>
              <a:t>Source: Info-Tech Research Group; </a:t>
            </a:r>
            <a:r>
              <a:rPr lang="en-US" sz="1000" i="1" dirty="0">
                <a:solidFill>
                  <a:schemeClr val="tx1"/>
                </a:solidFill>
                <a:cs typeface="Arial" charset="0"/>
              </a:rPr>
              <a:t>N</a:t>
            </a:r>
            <a:r>
              <a:rPr lang="en-US" sz="1000" i="1" dirty="0" smtClean="0">
                <a:solidFill>
                  <a:schemeClr val="tx1"/>
                </a:solidFill>
                <a:cs typeface="Arial" charset="0"/>
              </a:rPr>
              <a:t>=104</a:t>
            </a:r>
          </a:p>
          <a:p>
            <a:pPr>
              <a:defRPr/>
            </a:pPr>
            <a:endParaRPr lang="en-US" sz="1000" i="1" dirty="0" smtClean="0">
              <a:solidFill>
                <a:schemeClr val="tx1"/>
              </a:solidFill>
              <a:cs typeface="Arial" charset="0"/>
            </a:endParaRPr>
          </a:p>
          <a:p>
            <a:pPr>
              <a:defRPr/>
            </a:pPr>
            <a:endParaRPr lang="en-US" sz="1000" i="1" dirty="0">
              <a:solidFill>
                <a:schemeClr val="tx1"/>
              </a:solidFill>
              <a:cs typeface="Arial" charset="0"/>
            </a:endParaRPr>
          </a:p>
        </p:txBody>
      </p:sp>
      <p:pic>
        <p:nvPicPr>
          <p:cNvPr id="11" name="Picture 102"/>
          <p:cNvPicPr>
            <a:picLocks noChangeAspect="1"/>
          </p:cNvPicPr>
          <p:nvPr/>
        </p:nvPicPr>
        <p:blipFill>
          <a:blip r:embed="rId4"/>
          <a:stretch>
            <a:fillRect/>
          </a:stretch>
        </p:blipFill>
        <p:spPr>
          <a:xfrm>
            <a:off x="329128" y="4533110"/>
            <a:ext cx="292633" cy="219475"/>
          </a:xfrm>
          <a:prstGeom prst="rect">
            <a:avLst/>
          </a:prstGeom>
        </p:spPr>
      </p:pic>
      <p:pic>
        <p:nvPicPr>
          <p:cNvPr id="12" name="Picture 103"/>
          <p:cNvPicPr>
            <a:picLocks noChangeAspect="1"/>
          </p:cNvPicPr>
          <p:nvPr/>
        </p:nvPicPr>
        <p:blipFill>
          <a:blip r:embed="rId5"/>
          <a:stretch>
            <a:fillRect/>
          </a:stretch>
        </p:blipFill>
        <p:spPr>
          <a:xfrm>
            <a:off x="3829787" y="5196175"/>
            <a:ext cx="274344" cy="286537"/>
          </a:xfrm>
          <a:prstGeom prst="rect">
            <a:avLst/>
          </a:prstGeom>
        </p:spPr>
      </p:pic>
    </p:spTree>
    <p:extLst>
      <p:ext uri="{BB962C8B-B14F-4D97-AF65-F5344CB8AC3E}">
        <p14:creationId xmlns:p14="http://schemas.microsoft.com/office/powerpoint/2010/main" val="1973005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SOPs to improve knowledge transfer, optimize processes, and ultimately save </a:t>
            </a:r>
            <a:r>
              <a:rPr lang="en-US" dirty="0" smtClean="0"/>
              <a:t>money</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146247927"/>
              </p:ext>
            </p:extLst>
          </p:nvPr>
        </p:nvGraphicFramePr>
        <p:xfrm>
          <a:off x="395536" y="1304765"/>
          <a:ext cx="8352928" cy="4961445"/>
        </p:xfrm>
        <a:graphic>
          <a:graphicData uri="http://schemas.openxmlformats.org/drawingml/2006/table">
            <a:tbl>
              <a:tblPr firstRow="1" bandRow="1">
                <a:tableStyleId>{EB344D84-9AFB-497E-A393-DC336BA19D2E}</a:tableStyleId>
              </a:tblPr>
              <a:tblGrid>
                <a:gridCol w="4500500"/>
                <a:gridCol w="3852428"/>
              </a:tblGrid>
              <a:tr h="368181">
                <a:tc>
                  <a:txBody>
                    <a:bodyPr/>
                    <a:lstStyle/>
                    <a:p>
                      <a:r>
                        <a:rPr lang="en-US" sz="1200" dirty="0" smtClean="0">
                          <a:solidFill>
                            <a:schemeClr val="bg1"/>
                          </a:solidFill>
                        </a:rPr>
                        <a:t>Benefits of documented SOPs</a:t>
                      </a: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200" dirty="0" smtClean="0">
                          <a:solidFill>
                            <a:schemeClr val="bg1"/>
                          </a:solidFill>
                        </a:rPr>
                        <a:t>Impact</a:t>
                      </a:r>
                      <a:r>
                        <a:rPr lang="en-US" sz="1200" baseline="0" dirty="0" smtClean="0">
                          <a:solidFill>
                            <a:schemeClr val="bg1"/>
                          </a:solidFill>
                        </a:rPr>
                        <a:t> of undocumented/undefined SOPs</a:t>
                      </a: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970813">
                <a:tc>
                  <a:txBody>
                    <a:bodyPr/>
                    <a:lstStyle/>
                    <a:p>
                      <a:pPr marL="0" marR="0" indent="0" algn="l" defTabSz="914400" rtl="0" eaLnBrk="1" fontAlgn="auto" latinLnBrk="0" hangingPunct="1">
                        <a:lnSpc>
                          <a:spcPct val="100000"/>
                        </a:lnSpc>
                        <a:spcBef>
                          <a:spcPts val="300"/>
                        </a:spcBef>
                        <a:spcAft>
                          <a:spcPts val="0"/>
                        </a:spcAft>
                        <a:buClrTx/>
                        <a:buSzTx/>
                        <a:buFontTx/>
                        <a:buNone/>
                        <a:tabLst/>
                        <a:defRPr/>
                      </a:pPr>
                      <a:r>
                        <a:rPr lang="en-US" sz="1200" b="1" baseline="0" dirty="0" smtClean="0"/>
                        <a:t>Improved training and knowledge transfer: </a:t>
                      </a:r>
                      <a:r>
                        <a:rPr lang="en-US" sz="1200" baseline="0" dirty="0" smtClean="0"/>
                        <a:t>Routine tasks can be delegated to junior staff (freeing senior staff to work on higher priority tasks).</a:t>
                      </a:r>
                      <a:endParaRPr 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CA" sz="1200" b="1" dirty="0" smtClean="0"/>
                        <a:t>Without documented SOPs: </a:t>
                      </a:r>
                      <a:r>
                        <a:rPr lang="en-CA" sz="1200" b="0" baseline="0" dirty="0" smtClean="0"/>
                        <a:t>T</a:t>
                      </a:r>
                      <a:r>
                        <a:rPr lang="en-CA" sz="1200" baseline="0" dirty="0" smtClean="0"/>
                        <a:t>asks will be </a:t>
                      </a:r>
                      <a:r>
                        <a:rPr lang="en-CA" sz="1200" b="0" baseline="0" dirty="0" smtClean="0"/>
                        <a:t>d</a:t>
                      </a:r>
                      <a:r>
                        <a:rPr lang="en-CA" sz="1200" baseline="0" dirty="0" smtClean="0"/>
                        <a:t>ifficult to delegate, key staff become a bottleneck, knowledge transfer is inconsistent, and there is a longer onboarding process for new staff.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049870">
                <a:tc>
                  <a:txBody>
                    <a:bodyPr/>
                    <a:lstStyle/>
                    <a:p>
                      <a:pPr marL="0" marR="0" indent="0" algn="l" defTabSz="914400" rtl="0" eaLnBrk="1" fontAlgn="auto" latinLnBrk="0" hangingPunct="1">
                        <a:lnSpc>
                          <a:spcPct val="100000"/>
                        </a:lnSpc>
                        <a:spcBef>
                          <a:spcPts val="300"/>
                        </a:spcBef>
                        <a:spcAft>
                          <a:spcPts val="0"/>
                        </a:spcAft>
                        <a:buClrTx/>
                        <a:buSzTx/>
                        <a:buFont typeface="Arial" pitchFamily="34" charset="0"/>
                        <a:buNone/>
                        <a:tabLst/>
                        <a:defRPr/>
                      </a:pPr>
                      <a:r>
                        <a:rPr lang="en-US" sz="1200" b="1" baseline="0" dirty="0" smtClean="0">
                          <a:solidFill>
                            <a:schemeClr val="tx1"/>
                          </a:solidFill>
                        </a:rPr>
                        <a:t>IT automation, process optimization, and consistent operations: </a:t>
                      </a:r>
                      <a:r>
                        <a:rPr lang="en-US" sz="1200" b="0" baseline="0" dirty="0" smtClean="0">
                          <a:solidFill>
                            <a:schemeClr val="tx1"/>
                          </a:solidFill>
                        </a:rPr>
                        <a:t>Defining, documenting, and then optimizing processes enables IT automation to be built on sound processes, so consistent positive results can be achieved.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200" b="1" dirty="0" smtClean="0"/>
                        <a:t>Without documented SOPs: </a:t>
                      </a:r>
                      <a:r>
                        <a:rPr lang="en-CA" sz="1200" b="0" baseline="0" dirty="0" smtClean="0"/>
                        <a:t>IT automation built on poorly-defined, unoptimized processes leads to inconsistent results.</a:t>
                      </a:r>
                    </a:p>
                    <a:p>
                      <a:pPr marL="0" marR="0" indent="-114300" algn="l" defTabSz="914400" rtl="0" eaLnBrk="1" fontAlgn="auto" latinLnBrk="0" hangingPunct="1">
                        <a:lnSpc>
                          <a:spcPct val="100000"/>
                        </a:lnSpc>
                        <a:spcBef>
                          <a:spcPts val="0"/>
                        </a:spcBef>
                        <a:spcAft>
                          <a:spcPts val="0"/>
                        </a:spcAft>
                        <a:buClrTx/>
                        <a:buSzTx/>
                        <a:buFont typeface="Arial" pitchFamily="34" charset="0"/>
                        <a:buNone/>
                        <a:tabLst/>
                        <a:defRPr/>
                      </a:pPr>
                      <a:endParaRPr lang="en-CA" sz="1200" b="0" baseline="0" dirty="0" smtClean="0"/>
                    </a:p>
                    <a:p>
                      <a:pPr marL="0" marR="0" indent="-114300" algn="l" defTabSz="914400" rtl="0" eaLnBrk="1" fontAlgn="auto" latinLnBrk="0" hangingPunct="1">
                        <a:lnSpc>
                          <a:spcPct val="100000"/>
                        </a:lnSpc>
                        <a:spcBef>
                          <a:spcPts val="0"/>
                        </a:spcBef>
                        <a:spcAft>
                          <a:spcPts val="0"/>
                        </a:spcAft>
                        <a:buClrTx/>
                        <a:buSzTx/>
                        <a:buFont typeface="Arial" pitchFamily="34" charset="0"/>
                        <a:buNone/>
                        <a:tabLst/>
                        <a:defRPr/>
                      </a:pPr>
                      <a:endParaRPr lang="en-CA" sz="1200" b="0"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5077">
                <a:tc>
                  <a:txBody>
                    <a:bodyPr/>
                    <a:lstStyle/>
                    <a:p>
                      <a:pPr marL="0" marR="0" indent="0" algn="l" defTabSz="914400" rtl="0" eaLnBrk="1" fontAlgn="auto" latinLnBrk="0" hangingPunct="1">
                        <a:lnSpc>
                          <a:spcPct val="100000"/>
                        </a:lnSpc>
                        <a:spcBef>
                          <a:spcPts val="300"/>
                        </a:spcBef>
                        <a:spcAft>
                          <a:spcPts val="0"/>
                        </a:spcAft>
                        <a:buClrTx/>
                        <a:buSzTx/>
                        <a:buFont typeface="Arial" pitchFamily="34" charset="0"/>
                        <a:buNone/>
                        <a:tabLst/>
                        <a:defRPr/>
                      </a:pPr>
                      <a:r>
                        <a:rPr lang="en-US" sz="1200" b="1" baseline="0" dirty="0" smtClean="0">
                          <a:solidFill>
                            <a:schemeClr val="tx1"/>
                          </a:solidFill>
                        </a:rPr>
                        <a:t>Compliance: </a:t>
                      </a:r>
                      <a:r>
                        <a:rPr lang="en-US" sz="1200" b="0" baseline="0" dirty="0" smtClean="0">
                          <a:solidFill>
                            <a:schemeClr val="tx1"/>
                          </a:solidFill>
                        </a:rPr>
                        <a:t>Compliance audits are more manageable because the documentation is already in 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200" b="1" baseline="0" dirty="0" smtClean="0"/>
                        <a:t>Without documented SOPs: </a:t>
                      </a:r>
                      <a:r>
                        <a:rPr lang="en-CA" sz="1200" b="0" baseline="0" dirty="0" smtClean="0"/>
                        <a:t>Documenting SOPs to prepare for an audit becomes a major time-intensive project.</a:t>
                      </a:r>
                      <a:endParaRPr lang="en-CA" sz="12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794062">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baseline="0" dirty="0" smtClean="0">
                          <a:solidFill>
                            <a:schemeClr val="tx1"/>
                          </a:solidFill>
                        </a:rPr>
                        <a:t>Transparency: </a:t>
                      </a:r>
                      <a:r>
                        <a:rPr lang="en-US" sz="1200" b="0" baseline="0" dirty="0" smtClean="0">
                          <a:solidFill>
                            <a:schemeClr val="tx1"/>
                          </a:solidFill>
                        </a:rPr>
                        <a:t>Visually documented processes answer the common business question of “why does that take so long?”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200" b="1" baseline="0" dirty="0" smtClean="0"/>
                        <a:t>Without documented SOPs: </a:t>
                      </a:r>
                      <a:r>
                        <a:rPr lang="en-US" sz="1200" b="0" baseline="0" dirty="0" smtClean="0"/>
                        <a:t>Other areas of the organization may not understand how IT operates, which can lead to confusion and unrealistic expectations.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024544">
                <a:tc>
                  <a:txBody>
                    <a:bodyPr/>
                    <a:lstStyle/>
                    <a:p>
                      <a:pPr marL="0" marR="0" indent="0" algn="l" defTabSz="914400" rtl="0" eaLnBrk="1" fontAlgn="auto" latinLnBrk="0" hangingPunct="1">
                        <a:lnSpc>
                          <a:spcPct val="100000"/>
                        </a:lnSpc>
                        <a:spcBef>
                          <a:spcPts val="300"/>
                        </a:spcBef>
                        <a:spcAft>
                          <a:spcPts val="0"/>
                        </a:spcAft>
                        <a:buClrTx/>
                        <a:buSzTx/>
                        <a:buFont typeface="Arial" pitchFamily="34" charset="0"/>
                        <a:buNone/>
                        <a:tabLst/>
                        <a:defRPr/>
                      </a:pPr>
                      <a:r>
                        <a:rPr lang="en-US" sz="1200" b="1" baseline="0" dirty="0" smtClean="0">
                          <a:solidFill>
                            <a:schemeClr val="tx1"/>
                          </a:solidFill>
                        </a:rPr>
                        <a:t>Cost savings:</a:t>
                      </a:r>
                      <a:r>
                        <a:rPr lang="en-US" sz="1200" b="0" baseline="0" dirty="0" smtClean="0">
                          <a:solidFill>
                            <a:schemeClr val="tx1"/>
                          </a:solidFill>
                        </a:rPr>
                        <a:t> Work can be assigned to the lowest level of support cost, IT operations achieve greater efficiency, and expensive breakdowns are avoided.</a:t>
                      </a:r>
                      <a:endParaRPr lang="en-US" sz="1200" b="1" baseline="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114300" algn="l" defTabSz="914400" rtl="0" eaLnBrk="1" fontAlgn="auto" latinLnBrk="0" hangingPunct="1">
                        <a:lnSpc>
                          <a:spcPct val="100000"/>
                        </a:lnSpc>
                        <a:spcBef>
                          <a:spcPts val="0"/>
                        </a:spcBef>
                        <a:spcAft>
                          <a:spcPts val="0"/>
                        </a:spcAft>
                        <a:buClrTx/>
                        <a:buSzTx/>
                        <a:buFont typeface="Arial" pitchFamily="34" charset="0"/>
                        <a:buNone/>
                        <a:tabLst/>
                        <a:defRPr/>
                      </a:pPr>
                      <a:r>
                        <a:rPr lang="en-CA" sz="1200" b="1" baseline="0" dirty="0" smtClean="0"/>
                        <a:t>Without documented SOPs: </a:t>
                      </a:r>
                      <a:r>
                        <a:rPr lang="en-CA" sz="1200" b="0" baseline="0" dirty="0" smtClean="0"/>
                        <a:t>Work may be distributed uneconomically, money may be wasted through inefficient processes, and the organization is vulnerable to costly disruptions.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8643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COBIT</a:t>
            </a:r>
            <a:r>
              <a:rPr lang="en-CA" dirty="0"/>
              <a:t>, </a:t>
            </a:r>
            <a:r>
              <a:rPr lang="en-CA" dirty="0" smtClean="0"/>
              <a:t>ISO, and ITIL aren’t a complete solution</a:t>
            </a:r>
            <a:endParaRPr lang="en-CA" dirty="0"/>
          </a:p>
        </p:txBody>
      </p:sp>
      <p:sp>
        <p:nvSpPr>
          <p:cNvPr id="12" name="Text Placeholder 2"/>
          <p:cNvSpPr txBox="1">
            <a:spLocks/>
          </p:cNvSpPr>
          <p:nvPr/>
        </p:nvSpPr>
        <p:spPr bwMode="auto">
          <a:xfrm>
            <a:off x="685799" y="3020049"/>
            <a:ext cx="4214842" cy="25521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pPr>
            <a:r>
              <a:rPr lang="en-CA" dirty="0" smtClean="0"/>
              <a:t>Adopting a framework such as ITIL, COBIT, or ISO doesn’t always mean that SOP documents are accurate, effective, or </a:t>
            </a:r>
            <a:r>
              <a:rPr lang="en-CA" dirty="0" smtClean="0"/>
              <a:t>up to date</a:t>
            </a:r>
            <a:r>
              <a:rPr lang="en-CA" dirty="0" smtClean="0"/>
              <a:t>. </a:t>
            </a:r>
          </a:p>
          <a:p>
            <a:pPr>
              <a:spcBef>
                <a:spcPts val="600"/>
              </a:spcBef>
              <a:spcAft>
                <a:spcPts val="600"/>
              </a:spcAft>
            </a:pPr>
            <a:r>
              <a:rPr lang="en-CA" dirty="0" smtClean="0"/>
              <a:t>Although these frameworks emphasize the importance of documenting processes, they tend to focus more on process development and requirements than on actual documentation. In other words, they deal more with </a:t>
            </a:r>
            <a:r>
              <a:rPr lang="en-CA" i="1" dirty="0" smtClean="0"/>
              <a:t>what</a:t>
            </a:r>
            <a:r>
              <a:rPr lang="en-CA" dirty="0" smtClean="0"/>
              <a:t> needs to be done than with </a:t>
            </a:r>
            <a:r>
              <a:rPr lang="en-CA" i="1" dirty="0" smtClean="0"/>
              <a:t>how</a:t>
            </a:r>
            <a:r>
              <a:rPr lang="en-CA" dirty="0" smtClean="0"/>
              <a:t> to do it.</a:t>
            </a:r>
          </a:p>
          <a:p>
            <a:pPr>
              <a:spcBef>
                <a:spcPts val="600"/>
              </a:spcBef>
              <a:spcAft>
                <a:spcPts val="600"/>
              </a:spcAft>
            </a:pPr>
            <a:r>
              <a:rPr lang="en-CA" dirty="0" smtClean="0"/>
              <a:t>This research will focus more on the documentation process itself </a:t>
            </a:r>
            <a:r>
              <a:rPr lang="en-US" dirty="0"/>
              <a:t>–</a:t>
            </a:r>
            <a:r>
              <a:rPr lang="en-CA" dirty="0" smtClean="0"/>
              <a:t> so </a:t>
            </a:r>
            <a:r>
              <a:rPr lang="en-CA" i="1" dirty="0" smtClean="0"/>
              <a:t>how </a:t>
            </a:r>
            <a:r>
              <a:rPr lang="en-CA" dirty="0" smtClean="0"/>
              <a:t>to go about creating, updating, optimizing, managing, and distributing SOP documents.</a:t>
            </a:r>
            <a:endParaRPr lang="en-CA" dirty="0"/>
          </a:p>
        </p:txBody>
      </p:sp>
      <p:pic>
        <p:nvPicPr>
          <p:cNvPr id="13" name="Picture 12" descr="ITIL logo.jpg"/>
          <p:cNvPicPr>
            <a:picLocks noChangeAspect="1"/>
          </p:cNvPicPr>
          <p:nvPr/>
        </p:nvPicPr>
        <p:blipFill>
          <a:blip r:embed="rId2" cstate="print"/>
          <a:stretch>
            <a:fillRect/>
          </a:stretch>
        </p:blipFill>
        <p:spPr>
          <a:xfrm>
            <a:off x="6273851" y="4964630"/>
            <a:ext cx="1708100" cy="785726"/>
          </a:xfrm>
          <a:prstGeom prst="rect">
            <a:avLst/>
          </a:prstGeom>
        </p:spPr>
      </p:pic>
      <p:pic>
        <p:nvPicPr>
          <p:cNvPr id="14" name="Picture 13" descr="ISO logo.png"/>
          <p:cNvPicPr>
            <a:picLocks noChangeAspect="1"/>
          </p:cNvPicPr>
          <p:nvPr/>
        </p:nvPicPr>
        <p:blipFill>
          <a:blip r:embed="rId3" cstate="print"/>
          <a:stretch>
            <a:fillRect/>
          </a:stretch>
        </p:blipFill>
        <p:spPr>
          <a:xfrm>
            <a:off x="6474296" y="3020049"/>
            <a:ext cx="1299494" cy="1194235"/>
          </a:xfrm>
          <a:prstGeom prst="rect">
            <a:avLst/>
          </a:prstGeom>
        </p:spPr>
      </p:pic>
      <p:sp>
        <p:nvSpPr>
          <p:cNvPr id="16" name="TextBox 15"/>
          <p:cNvSpPr txBox="1"/>
          <p:nvPr/>
        </p:nvSpPr>
        <p:spPr>
          <a:xfrm>
            <a:off x="685799" y="1471641"/>
            <a:ext cx="4214843" cy="784830"/>
          </a:xfrm>
          <a:prstGeom prst="rect">
            <a:avLst/>
          </a:prstGeom>
          <a:noFill/>
          <a:ln w="19050">
            <a:noFill/>
          </a:ln>
        </p:spPr>
        <p:txBody>
          <a:bodyPr wrap="square" rtlCol="0">
            <a:spAutoFit/>
          </a:bodyPr>
          <a:lstStyle/>
          <a:p>
            <a:pPr>
              <a:spcAft>
                <a:spcPts val="600"/>
              </a:spcAft>
            </a:pPr>
            <a:r>
              <a:rPr lang="en-US" sz="1400" i="1" dirty="0" smtClean="0">
                <a:latin typeface="+mj-lt"/>
              </a:rPr>
              <a:t>Being ITIL and ISO compliant hasn’t solved our documentation problem. We’re still struggling.</a:t>
            </a:r>
          </a:p>
          <a:p>
            <a:pPr algn="r">
              <a:spcAft>
                <a:spcPts val="600"/>
              </a:spcAft>
            </a:pPr>
            <a:r>
              <a:rPr lang="en-US" sz="1200" dirty="0" smtClean="0"/>
              <a:t>– Vendor Relationship Manager, Financial Services Industry</a:t>
            </a:r>
            <a:endParaRPr lang="en-US" sz="1200" b="1" dirty="0">
              <a:solidFill>
                <a:srgbClr val="FF0000"/>
              </a:solidFill>
            </a:endParaRPr>
          </a:p>
        </p:txBody>
      </p:sp>
      <p:pic>
        <p:nvPicPr>
          <p:cNvPr id="3074" name="Picture 2" descr="http://www.apmg-international.com/web/MultimediaFiles/COBIT_5_Logo_s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1518" y="1467542"/>
            <a:ext cx="2305050" cy="7715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2"/>
          <p:cNvPicPr>
            <a:picLocks noChangeAspect="1"/>
          </p:cNvPicPr>
          <p:nvPr/>
        </p:nvPicPr>
        <p:blipFill>
          <a:blip r:embed="rId5"/>
          <a:stretch>
            <a:fillRect/>
          </a:stretch>
        </p:blipFill>
        <p:spPr>
          <a:xfrm>
            <a:off x="393167" y="1471641"/>
            <a:ext cx="292633" cy="219475"/>
          </a:xfrm>
          <a:prstGeom prst="rect">
            <a:avLst/>
          </a:prstGeom>
        </p:spPr>
      </p:pic>
      <p:pic>
        <p:nvPicPr>
          <p:cNvPr id="15" name="Picture 103"/>
          <p:cNvPicPr>
            <a:picLocks noChangeAspect="1"/>
          </p:cNvPicPr>
          <p:nvPr/>
        </p:nvPicPr>
        <p:blipFill>
          <a:blip r:embed="rId6"/>
          <a:stretch>
            <a:fillRect/>
          </a:stretch>
        </p:blipFill>
        <p:spPr>
          <a:xfrm>
            <a:off x="4564410" y="1710037"/>
            <a:ext cx="274344" cy="286537"/>
          </a:xfrm>
          <a:prstGeom prst="rect">
            <a:avLst/>
          </a:prstGeom>
        </p:spPr>
      </p:pic>
    </p:spTree>
    <p:extLst>
      <p:ext uri="{BB962C8B-B14F-4D97-AF65-F5344CB8AC3E}">
        <p14:creationId xmlns:p14="http://schemas.microsoft.com/office/powerpoint/2010/main" val="919994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extLst>
              <p:ext uri="{D42A27DB-BD31-4B8C-83A1-F6EECF244321}">
                <p14:modId xmlns:p14="http://schemas.microsoft.com/office/powerpoint/2010/main" val="3292645340"/>
              </p:ext>
            </p:extLst>
          </p:nvPr>
        </p:nvGraphicFramePr>
        <p:xfrm>
          <a:off x="5254819" y="1968724"/>
          <a:ext cx="3727837" cy="3049520"/>
        </p:xfrm>
        <a:graphic>
          <a:graphicData uri="http://schemas.openxmlformats.org/drawingml/2006/table">
            <a:tbl>
              <a:tblPr/>
              <a:tblGrid>
                <a:gridCol w="2938800"/>
                <a:gridCol w="663053"/>
                <a:gridCol w="125984"/>
              </a:tblGrid>
              <a:tr h="288032">
                <a:tc>
                  <a:txBody>
                    <a:bodyPr/>
                    <a:lstStyle/>
                    <a:p>
                      <a:pPr algn="l" fontAlgn="b"/>
                      <a:r>
                        <a:rPr lang="en-US" sz="1200" b="1" i="0" u="none" strike="noStrike" dirty="0" smtClean="0">
                          <a:solidFill>
                            <a:schemeClr val="tx1"/>
                          </a:solidFill>
                          <a:latin typeface="+mn-lt"/>
                        </a:rPr>
                        <a:t>Hard dollar recovery costs</a:t>
                      </a:r>
                      <a:endParaRPr lang="en-US" sz="1200" b="1" i="0" u="none" strike="noStrike" dirty="0">
                        <a:solidFill>
                          <a:schemeClr val="tx1"/>
                        </a:solidFill>
                        <a:latin typeface="+mn-lt"/>
                      </a:endParaRPr>
                    </a:p>
                  </a:txBody>
                  <a:tcPr marR="9144" marT="9144" marB="0" anchor="b">
                    <a:lnL w="28575"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457200">
                <a:tc>
                  <a:txBody>
                    <a:bodyPr/>
                    <a:lstStyle/>
                    <a:p>
                      <a:pPr algn="l" fontAlgn="b"/>
                      <a:r>
                        <a:rPr lang="en-US" sz="1200" b="0" i="0" u="none" strike="noStrike" dirty="0">
                          <a:solidFill>
                            <a:schemeClr val="tx1"/>
                          </a:solidFill>
                          <a:latin typeface="+mn-lt"/>
                        </a:rPr>
                        <a:t>Backup </a:t>
                      </a:r>
                      <a:r>
                        <a:rPr lang="en-US" sz="1200" b="0" i="0" u="none" strike="noStrike" dirty="0" smtClean="0">
                          <a:solidFill>
                            <a:schemeClr val="tx1"/>
                          </a:solidFill>
                          <a:latin typeface="+mn-lt"/>
                        </a:rPr>
                        <a:t>specialist</a:t>
                      </a:r>
                      <a:r>
                        <a:rPr lang="en-US" sz="1200" b="0" i="0" u="none" strike="noStrike" baseline="0" dirty="0" smtClean="0">
                          <a:solidFill>
                            <a:schemeClr val="tx1"/>
                          </a:solidFill>
                          <a:latin typeface="+mn-lt"/>
                        </a:rPr>
                        <a:t> (vendor) to assist with restoring data from tape</a:t>
                      </a:r>
                      <a:endParaRPr lang="en-US" sz="1200" b="0" i="0" u="none" strike="noStrike" dirty="0">
                        <a:solidFill>
                          <a:schemeClr val="tx1"/>
                        </a:solidFill>
                        <a:latin typeface="+mn-lt"/>
                      </a:endParaRP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$12,000</a:t>
                      </a:r>
                    </a:p>
                  </a:txBody>
                  <a:tcPr marL="9144" marR="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457200">
                <a:tc>
                  <a:txBody>
                    <a:bodyPr/>
                    <a:lstStyle/>
                    <a:p>
                      <a:pPr algn="l" fontAlgn="b"/>
                      <a:r>
                        <a:rPr lang="en-CA" sz="1200" b="0" i="0" u="none" strike="noStrike" dirty="0">
                          <a:solidFill>
                            <a:schemeClr val="tx1"/>
                          </a:solidFill>
                          <a:latin typeface="+mn-lt"/>
                        </a:rPr>
                        <a:t>Temps to re-enter 1 month of data</a:t>
                      </a: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marL="0" algn="r" defTabSz="914400" rtl="0" eaLnBrk="1" fontAlgn="b" latinLnBrk="0" hangingPunct="1"/>
                      <a:r>
                        <a:rPr lang="en-US" sz="1200" b="0" i="0" u="none" strike="noStrike" kern="1200" dirty="0">
                          <a:solidFill>
                            <a:schemeClr val="tx1"/>
                          </a:solidFill>
                          <a:latin typeface="+mn-lt"/>
                          <a:ea typeface="+mn-ea"/>
                          <a:cs typeface="+mn-cs"/>
                        </a:rPr>
                        <a:t>$5,000</a:t>
                      </a:r>
                    </a:p>
                  </a:txBody>
                  <a:tcPr marL="9144" marR="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marL="0" algn="r" defTabSz="914400" rtl="0" eaLnBrk="1" fontAlgn="b" latinLnBrk="0" hangingPunct="1"/>
                      <a:endParaRPr lang="en-US" sz="1200" b="0" i="0" u="none" strike="noStrike" kern="1200" dirty="0">
                        <a:solidFill>
                          <a:schemeClr val="tx1"/>
                        </a:solidFill>
                        <a:latin typeface="+mn-lt"/>
                        <a:ea typeface="+mn-ea"/>
                        <a:cs typeface="+mn-cs"/>
                      </a:endParaRPr>
                    </a:p>
                  </a:txBody>
                  <a:tcPr marL="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457200">
                <a:tc>
                  <a:txBody>
                    <a:bodyPr/>
                    <a:lstStyle/>
                    <a:p>
                      <a:pPr algn="l" fontAlgn="b"/>
                      <a:r>
                        <a:rPr lang="en-CA" sz="1200" b="0" i="0" u="none" strike="noStrike" dirty="0">
                          <a:solidFill>
                            <a:schemeClr val="tx1"/>
                          </a:solidFill>
                          <a:latin typeface="+mn-lt"/>
                        </a:rPr>
                        <a:t>Weekend OT for 4 people (approximately 24 hours per person) </a:t>
                      </a: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$5,538</a:t>
                      </a:r>
                    </a:p>
                  </a:txBody>
                  <a:tcPr marL="9144" marR="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457200">
                <a:tc>
                  <a:txBody>
                    <a:bodyPr/>
                    <a:lstStyle/>
                    <a:p>
                      <a:pPr algn="l" fontAlgn="b"/>
                      <a:r>
                        <a:rPr lang="en-CA" sz="1200" b="0" i="0" u="none" strike="noStrike" dirty="0">
                          <a:solidFill>
                            <a:schemeClr val="tx1"/>
                          </a:solidFill>
                          <a:latin typeface="+mn-lt"/>
                        </a:rPr>
                        <a:t>Productivity cost for </a:t>
                      </a:r>
                      <a:r>
                        <a:rPr lang="en-CA" sz="1200" b="0" i="0" u="none" strike="noStrike" dirty="0" smtClean="0">
                          <a:solidFill>
                            <a:schemeClr val="tx1"/>
                          </a:solidFill>
                          <a:latin typeface="+mn-lt"/>
                        </a:rPr>
                        <a:t>affected employees </a:t>
                      </a:r>
                      <a:r>
                        <a:rPr lang="en-CA" sz="1200" b="0" i="0" u="none" strike="noStrike" dirty="0">
                          <a:solidFill>
                            <a:schemeClr val="tx1"/>
                          </a:solidFill>
                          <a:latin typeface="+mn-lt"/>
                        </a:rPr>
                        <a:t>for 1 day of downtime</a:t>
                      </a: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$76,923</a:t>
                      </a:r>
                    </a:p>
                  </a:txBody>
                  <a:tcPr marL="9144" marR="9144" marT="9144" marB="0" anchor="ctr">
                    <a:lnL>
                      <a:noFill/>
                    </a:lnL>
                    <a:lnR w="28575"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ctr">
                    <a:lnL>
                      <a:noFill/>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r" fontAlgn="b"/>
                      <a:r>
                        <a:rPr lang="en-US" sz="1200" b="1" i="0" u="none" strike="noStrike" dirty="0">
                          <a:solidFill>
                            <a:schemeClr val="tx1"/>
                          </a:solidFill>
                          <a:latin typeface="+mn-lt"/>
                        </a:rPr>
                        <a:t>Total</a:t>
                      </a:r>
                    </a:p>
                  </a:txBody>
                  <a:tcPr marL="9144" marT="9144" marB="0" anchor="b">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a:t>
                      </a:r>
                      <a:r>
                        <a:rPr lang="en-US" sz="1200" b="0" i="0" u="none" strike="noStrike" dirty="0" smtClean="0">
                          <a:solidFill>
                            <a:schemeClr val="tx1"/>
                          </a:solidFill>
                          <a:latin typeface="+mn-lt"/>
                        </a:rPr>
                        <a:t>99,462</a:t>
                      </a:r>
                      <a:endParaRPr lang="en-US" sz="1200" b="0" i="0" u="none" strike="noStrike" dirty="0">
                        <a:solidFill>
                          <a:schemeClr val="tx1"/>
                        </a:solidFill>
                        <a:latin typeface="+mn-lt"/>
                      </a:endParaRPr>
                    </a:p>
                  </a:txBody>
                  <a:tcPr marL="9144" marR="9144" marT="9144" marB="0" anchor="b">
                    <a:lnL>
                      <a:noFill/>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b">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190500">
                <a:tc>
                  <a:txBody>
                    <a:bodyPr/>
                    <a:lstStyle/>
                    <a:p>
                      <a:pPr algn="l" fontAlgn="b"/>
                      <a:r>
                        <a:rPr lang="en-US" sz="1200" b="1" i="0" u="none" strike="noStrike" dirty="0">
                          <a:solidFill>
                            <a:schemeClr val="tx1"/>
                          </a:solidFill>
                          <a:latin typeface="+mn-lt"/>
                        </a:rPr>
                        <a:t>Intangible costs</a:t>
                      </a:r>
                    </a:p>
                  </a:txBody>
                  <a:tcPr marR="9144" marT="91440" marB="0" anchor="b">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371475">
                <a:tc gridSpan="3">
                  <a:txBody>
                    <a:bodyPr/>
                    <a:lstStyle/>
                    <a:p>
                      <a:pPr algn="l" fontAlgn="b"/>
                      <a:r>
                        <a:rPr lang="en-CA" sz="1200" b="0" i="0" u="none" strike="noStrike" dirty="0" smtClean="0">
                          <a:solidFill>
                            <a:schemeClr val="tx1"/>
                          </a:solidFill>
                          <a:latin typeface="+mn-lt"/>
                        </a:rPr>
                        <a:t>High “goodwill” impact for internal staff</a:t>
                      </a:r>
                      <a:r>
                        <a:rPr lang="en-CA" sz="1200" b="0" i="0" u="none" strike="noStrike" baseline="0" dirty="0" smtClean="0">
                          <a:solidFill>
                            <a:schemeClr val="tx1"/>
                          </a:solidFill>
                          <a:latin typeface="+mn-lt"/>
                        </a:rPr>
                        <a:t> and </a:t>
                      </a:r>
                      <a:r>
                        <a:rPr lang="en-CA" sz="1200" b="0" i="0" u="none" strike="noStrike" dirty="0" smtClean="0">
                          <a:solidFill>
                            <a:schemeClr val="tx1"/>
                          </a:solidFill>
                          <a:latin typeface="+mn-lt"/>
                        </a:rPr>
                        <a:t>customers.</a:t>
                      </a:r>
                      <a:endParaRPr lang="en-CA" sz="1200" b="0" i="0" u="none" strike="noStrike" dirty="0">
                        <a:solidFill>
                          <a:schemeClr val="tx1"/>
                        </a:solidFill>
                        <a:latin typeface="+mn-lt"/>
                      </a:endParaRPr>
                    </a:p>
                  </a:txBody>
                  <a:tcPr marR="9144" marT="9144" marB="91440" anchor="b">
                    <a:lnL w="28575" cap="flat" cmpd="sng" algn="ctr">
                      <a:noFill/>
                      <a:prstDash val="solid"/>
                      <a:round/>
                      <a:headEnd type="none" w="med" len="med"/>
                      <a:tailEnd type="none" w="med" len="med"/>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mn-lt"/>
                      </a:endParaRPr>
                    </a:p>
                  </a:txBody>
                  <a:tcPr marL="9525" marR="9525" marT="9525" marB="0" anchor="b">
                    <a:lnL>
                      <a:noFill/>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mn-lt"/>
                      </a:endParaRPr>
                    </a:p>
                  </a:txBody>
                  <a:tcPr marL="9525" marR="9525" marT="9525" marB="0" anchor="b">
                    <a:lnL>
                      <a:noFill/>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Inadequate SOPs lead to major data loss and over $99,000 in recovery costs  </a:t>
            </a:r>
            <a:endParaRPr lang="en-CA" sz="2400" dirty="0">
              <a:latin typeface="+mj-lt"/>
            </a:endParaRPr>
          </a:p>
        </p:txBody>
      </p:sp>
      <p:sp>
        <p:nvSpPr>
          <p:cNvPr id="4" name="TextBox 3"/>
          <p:cNvSpPr txBox="1"/>
          <p:nvPr/>
        </p:nvSpPr>
        <p:spPr>
          <a:xfrm>
            <a:off x="227373" y="1978172"/>
            <a:ext cx="4656763" cy="4355038"/>
          </a:xfrm>
          <a:prstGeom prst="rect">
            <a:avLst/>
          </a:prstGeom>
        </p:spPr>
        <p:txBody>
          <a:bodyPr wrap="square" rtlCol="0">
            <a:spAutoFit/>
          </a:bodyPr>
          <a:lstStyle/>
          <a:p>
            <a:pPr>
              <a:spcAft>
                <a:spcPts val="600"/>
              </a:spcAft>
            </a:pPr>
            <a:r>
              <a:rPr lang="en-CA" sz="1200" b="1" dirty="0" smtClean="0">
                <a:solidFill>
                  <a:schemeClr val="bg1"/>
                </a:solidFill>
              </a:rPr>
              <a:t>Situation</a:t>
            </a:r>
          </a:p>
          <a:p>
            <a:pPr marL="171450" indent="-171450">
              <a:spcAft>
                <a:spcPts val="600"/>
              </a:spcAft>
              <a:buFont typeface="Arial" panose="020B0604020202020204" pitchFamily="34" charset="0"/>
              <a:buChar char="•"/>
            </a:pPr>
            <a:r>
              <a:rPr lang="en-CA" sz="1200" dirty="0" smtClean="0">
                <a:solidFill>
                  <a:schemeClr val="bg1"/>
                </a:solidFill>
              </a:rPr>
              <a:t>IT supports storage nodes </a:t>
            </a:r>
            <a:r>
              <a:rPr lang="en-CA" sz="1200" dirty="0">
                <a:solidFill>
                  <a:schemeClr val="bg1"/>
                </a:solidFill>
              </a:rPr>
              <a:t>replicated across two data </a:t>
            </a:r>
            <a:r>
              <a:rPr lang="en-CA" sz="1200" dirty="0" smtClean="0">
                <a:solidFill>
                  <a:schemeClr val="bg1"/>
                </a:solidFill>
              </a:rPr>
              <a:t>centers. SOPs </a:t>
            </a:r>
            <a:r>
              <a:rPr lang="en-CA" sz="1200" dirty="0">
                <a:solidFill>
                  <a:schemeClr val="bg1"/>
                </a:solidFill>
              </a:rPr>
              <a:t>for backup procedures did not include an escalation procedure for failed backups or a step to communicate successful backups. Management was not aware of the issue and therefore could not address it before a failure occurred.</a:t>
            </a:r>
          </a:p>
          <a:p>
            <a:pPr>
              <a:spcBef>
                <a:spcPts val="600"/>
              </a:spcBef>
              <a:spcAft>
                <a:spcPts val="600"/>
              </a:spcAft>
            </a:pPr>
            <a:r>
              <a:rPr lang="en-CA" sz="1200" b="1" dirty="0" smtClean="0">
                <a:solidFill>
                  <a:schemeClr val="bg1"/>
                </a:solidFill>
              </a:rPr>
              <a:t>Incident</a:t>
            </a:r>
            <a:endParaRPr lang="en-CA" sz="1200" b="1" dirty="0">
              <a:solidFill>
                <a:schemeClr val="bg1"/>
              </a:solidFill>
            </a:endParaRPr>
          </a:p>
          <a:p>
            <a:pPr marL="171450" indent="-171450">
              <a:buFont typeface="Arial" panose="020B0604020202020204" pitchFamily="34" charset="0"/>
              <a:buChar char="•"/>
            </a:pPr>
            <a:r>
              <a:rPr lang="en-CA" sz="1200" dirty="0">
                <a:solidFill>
                  <a:srgbClr val="FFFFFF"/>
                </a:solidFill>
              </a:rPr>
              <a:t>Primary storage had a catastrophic failure, and that put pressure on the secondary storage, which then also failed. All active storage failed and the data </a:t>
            </a:r>
            <a:r>
              <a:rPr lang="en-CA" sz="1200" dirty="0" smtClean="0">
                <a:solidFill>
                  <a:srgbClr val="FFFFFF"/>
                </a:solidFill>
              </a:rPr>
              <a:t>corrupted. Daily </a:t>
            </a:r>
            <a:r>
              <a:rPr lang="en-CA" sz="1200" dirty="0">
                <a:solidFill>
                  <a:srgbClr val="FFFFFF"/>
                </a:solidFill>
              </a:rPr>
              <a:t>backups were </a:t>
            </a:r>
            <a:r>
              <a:rPr lang="en-CA" sz="1200" dirty="0" smtClean="0">
                <a:solidFill>
                  <a:srgbClr val="FFFFFF"/>
                </a:solidFill>
              </a:rPr>
              <a:t>failing due </a:t>
            </a:r>
            <a:r>
              <a:rPr lang="en-CA" sz="1200" dirty="0">
                <a:solidFill>
                  <a:srgbClr val="FFFFFF"/>
                </a:solidFill>
              </a:rPr>
              <a:t>to lack of disk space on </a:t>
            </a:r>
            <a:r>
              <a:rPr lang="en-CA" sz="1200" dirty="0" smtClean="0">
                <a:solidFill>
                  <a:srgbClr val="FFFFFF"/>
                </a:solidFill>
              </a:rPr>
              <a:t>the </a:t>
            </a:r>
            <a:r>
              <a:rPr lang="en-CA" sz="1200" dirty="0">
                <a:solidFill>
                  <a:srgbClr val="FFFFFF"/>
                </a:solidFill>
              </a:rPr>
              <a:t>backup device. </a:t>
            </a:r>
            <a:r>
              <a:rPr lang="en-CA" sz="1200" dirty="0" smtClean="0">
                <a:solidFill>
                  <a:srgbClr val="FFFFFF"/>
                </a:solidFill>
              </a:rPr>
              <a:t>The organization </a:t>
            </a:r>
            <a:r>
              <a:rPr lang="en-CA" sz="1200" dirty="0">
                <a:solidFill>
                  <a:srgbClr val="FFFFFF"/>
                </a:solidFill>
              </a:rPr>
              <a:t>had to resort to monthly tape backups</a:t>
            </a:r>
            <a:r>
              <a:rPr lang="en-CA" sz="1200" dirty="0" smtClean="0">
                <a:solidFill>
                  <a:srgbClr val="FFFFFF"/>
                </a:solidFill>
              </a:rPr>
              <a:t>.</a:t>
            </a:r>
          </a:p>
          <a:p>
            <a:endParaRPr lang="en-CA" sz="1200" dirty="0">
              <a:solidFill>
                <a:srgbClr val="FFFFFF"/>
              </a:solidFill>
            </a:endParaRPr>
          </a:p>
          <a:p>
            <a:pPr>
              <a:spcAft>
                <a:spcPts val="600"/>
              </a:spcAft>
            </a:pPr>
            <a:r>
              <a:rPr lang="en-CA" sz="1200" b="1" dirty="0">
                <a:solidFill>
                  <a:srgbClr val="FFFFFF"/>
                </a:solidFill>
              </a:rPr>
              <a:t>Impact</a:t>
            </a:r>
          </a:p>
          <a:p>
            <a:pPr marL="171450" indent="-171450">
              <a:buFont typeface="Arial" panose="020B0604020202020204" pitchFamily="34" charset="0"/>
              <a:buChar char="•"/>
            </a:pPr>
            <a:r>
              <a:rPr lang="en-CA" sz="1200" dirty="0">
                <a:solidFill>
                  <a:srgbClr val="FFFFFF"/>
                </a:solidFill>
              </a:rPr>
              <a:t>Lost 1 month of data (had to go back to the last tape backup).</a:t>
            </a:r>
          </a:p>
          <a:p>
            <a:pPr marL="171450" indent="-171450">
              <a:buFont typeface="Arial" panose="020B0604020202020204" pitchFamily="34" charset="0"/>
              <a:buChar char="•"/>
            </a:pPr>
            <a:r>
              <a:rPr lang="en-CA" sz="1200" dirty="0">
                <a:solidFill>
                  <a:srgbClr val="FFFFFF"/>
                </a:solidFill>
              </a:rPr>
              <a:t>Recovery also took much longer because recovery procedures were also not documented.</a:t>
            </a:r>
          </a:p>
          <a:p>
            <a:pPr marL="171450" indent="-171450">
              <a:buFont typeface="Arial" panose="020B0604020202020204" pitchFamily="34" charset="0"/>
              <a:buChar char="•"/>
            </a:pPr>
            <a:r>
              <a:rPr lang="en-CA" sz="1200" dirty="0">
                <a:solidFill>
                  <a:srgbClr val="FFFFFF"/>
                </a:solidFill>
              </a:rPr>
              <a:t>Key steps such as notifying impacted customers were overlooked. Customers were left unhappy not only with the outage and data loss but also the lack of communication.</a:t>
            </a:r>
          </a:p>
          <a:p>
            <a:endParaRPr lang="en-CA" sz="1200" dirty="0">
              <a:solidFill>
                <a:srgbClr val="FFFFFF"/>
              </a:solidFill>
            </a:endParaRPr>
          </a:p>
        </p:txBody>
      </p:sp>
      <p:grpSp>
        <p:nvGrpSpPr>
          <p:cNvPr id="12" name="Group 11"/>
          <p:cNvGrpSpPr/>
          <p:nvPr/>
        </p:nvGrpSpPr>
        <p:grpSpPr>
          <a:xfrm>
            <a:off x="-1" y="1139383"/>
            <a:ext cx="9144001" cy="744931"/>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400" b="1" dirty="0" smtClean="0"/>
                <a:t>CASE STUDY 1</a:t>
              </a:r>
              <a:endParaRPr lang="en-CA" sz="2400" b="1" dirty="0"/>
            </a:p>
          </p:txBody>
        </p:sp>
        <p:sp>
          <p:nvSpPr>
            <p:cNvPr id="14" name="TextBox 13"/>
            <p:cNvSpPr txBox="1"/>
            <p:nvPr/>
          </p:nvSpPr>
          <p:spPr>
            <a:xfrm>
              <a:off x="3260376" y="374666"/>
              <a:ext cx="953483" cy="691091"/>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Company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68912" y="374667"/>
              <a:ext cx="478509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A mid-sized US organization with over 1,000 employees</a:t>
              </a:r>
            </a:p>
            <a:p>
              <a:r>
                <a:rPr lang="en-CA" b="0" i="1" dirty="0" smtClean="0"/>
                <a:t>Info-Tech Interview</a:t>
              </a:r>
            </a:p>
          </p:txBody>
        </p:sp>
      </p:grpSp>
      <p:sp>
        <p:nvSpPr>
          <p:cNvPr id="25" name="TextBox 24"/>
          <p:cNvSpPr txBox="1"/>
          <p:nvPr/>
        </p:nvSpPr>
        <p:spPr>
          <a:xfrm>
            <a:off x="5405922" y="5018244"/>
            <a:ext cx="3548085" cy="1015663"/>
          </a:xfrm>
          <a:prstGeom prst="rect">
            <a:avLst/>
          </a:prstGeom>
          <a:noFill/>
          <a:ln w="19050">
            <a:noFill/>
          </a:ln>
        </p:spPr>
        <p:txBody>
          <a:bodyPr wrap="square" rtlCol="0">
            <a:spAutoFit/>
          </a:bodyPr>
          <a:lstStyle/>
          <a:p>
            <a:pPr algn="ctr">
              <a:spcAft>
                <a:spcPts val="600"/>
              </a:spcAft>
            </a:pPr>
            <a:r>
              <a:rPr lang="en-US" sz="1200" i="1" dirty="0" smtClean="0">
                <a:latin typeface="+mj-lt"/>
              </a:rPr>
              <a:t>The data loss pointed out a glaring hole in our processes – the lack of an escalation procedure. If I knew backups weren’t being completed, I would have done something about that immediately.</a:t>
            </a:r>
            <a:endParaRPr lang="en-CA" sz="1200" i="1" dirty="0" smtClean="0">
              <a:solidFill>
                <a:srgbClr val="FF0000"/>
              </a:solidFill>
              <a:latin typeface="+mj-lt"/>
            </a:endParaRPr>
          </a:p>
        </p:txBody>
      </p:sp>
      <p:sp>
        <p:nvSpPr>
          <p:cNvPr id="28" name="Rectangle 27"/>
          <p:cNvSpPr/>
          <p:nvPr/>
        </p:nvSpPr>
        <p:spPr>
          <a:xfrm>
            <a:off x="6166337" y="5975907"/>
            <a:ext cx="2787669" cy="461665"/>
          </a:xfrm>
          <a:prstGeom prst="rect">
            <a:avLst/>
          </a:prstGeom>
        </p:spPr>
        <p:txBody>
          <a:bodyPr wrap="square">
            <a:spAutoFit/>
          </a:bodyPr>
          <a:lstStyle/>
          <a:p>
            <a:pPr algn="r">
              <a:spcAft>
                <a:spcPts val="600"/>
              </a:spcAft>
            </a:pPr>
            <a:r>
              <a:rPr lang="en-CA" sz="1200" dirty="0"/>
              <a:t>– Senior Division Manager, </a:t>
            </a:r>
            <a:br>
              <a:rPr lang="en-CA" sz="1200" dirty="0"/>
            </a:br>
            <a:r>
              <a:rPr lang="en-CA" sz="1200" dirty="0"/>
              <a:t>Information Technology Division</a:t>
            </a:r>
            <a:endParaRPr lang="en-US" sz="1200" dirty="0"/>
          </a:p>
        </p:txBody>
      </p:sp>
      <p:pic>
        <p:nvPicPr>
          <p:cNvPr id="18" name="Picture 102"/>
          <p:cNvPicPr>
            <a:picLocks noChangeAspect="1"/>
          </p:cNvPicPr>
          <p:nvPr/>
        </p:nvPicPr>
        <p:blipFill>
          <a:blip r:embed="rId3"/>
          <a:stretch>
            <a:fillRect/>
          </a:stretch>
        </p:blipFill>
        <p:spPr>
          <a:xfrm>
            <a:off x="5176966" y="4991870"/>
            <a:ext cx="292633" cy="219475"/>
          </a:xfrm>
          <a:prstGeom prst="rect">
            <a:avLst/>
          </a:prstGeom>
        </p:spPr>
      </p:pic>
      <p:pic>
        <p:nvPicPr>
          <p:cNvPr id="19" name="Picture 103"/>
          <p:cNvPicPr>
            <a:picLocks noChangeAspect="1"/>
          </p:cNvPicPr>
          <p:nvPr/>
        </p:nvPicPr>
        <p:blipFill>
          <a:blip r:embed="rId4"/>
          <a:stretch>
            <a:fillRect/>
          </a:stretch>
        </p:blipFill>
        <p:spPr>
          <a:xfrm>
            <a:off x="8582147" y="5689370"/>
            <a:ext cx="274344" cy="286537"/>
          </a:xfrm>
          <a:prstGeom prst="rect">
            <a:avLst/>
          </a:prstGeom>
        </p:spPr>
      </p:pic>
    </p:spTree>
    <p:extLst>
      <p:ext uri="{BB962C8B-B14F-4D97-AF65-F5344CB8AC3E}">
        <p14:creationId xmlns:p14="http://schemas.microsoft.com/office/powerpoint/2010/main" val="86770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533400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t>IT </a:t>
            </a:r>
            <a:r>
              <a:rPr lang="en-CA" sz="2400" dirty="0" smtClean="0"/>
              <a:t>services company optimizes its </a:t>
            </a:r>
            <a:r>
              <a:rPr lang="en-CA" sz="2400" dirty="0"/>
              <a:t>SOPs using “Lean” approach </a:t>
            </a:r>
            <a:endParaRPr lang="en-CA" sz="2400" dirty="0">
              <a:latin typeface="+mj-lt"/>
            </a:endParaRPr>
          </a:p>
        </p:txBody>
      </p:sp>
      <p:sp>
        <p:nvSpPr>
          <p:cNvPr id="4" name="TextBox 3"/>
          <p:cNvSpPr txBox="1"/>
          <p:nvPr/>
        </p:nvSpPr>
        <p:spPr>
          <a:xfrm>
            <a:off x="198797" y="1978172"/>
            <a:ext cx="4992327" cy="4508927"/>
          </a:xfrm>
          <a:prstGeom prst="rect">
            <a:avLst/>
          </a:prstGeom>
        </p:spPr>
        <p:txBody>
          <a:bodyPr wrap="square" rtlCol="0">
            <a:spAutoFit/>
          </a:bodyPr>
          <a:lstStyle/>
          <a:p>
            <a:pPr>
              <a:spcAft>
                <a:spcPts val="600"/>
              </a:spcAft>
            </a:pPr>
            <a:r>
              <a:rPr lang="en-CA" sz="1200" b="1" dirty="0" smtClean="0">
                <a:solidFill>
                  <a:schemeClr val="bg1"/>
                </a:solidFill>
              </a:rPr>
              <a:t>Lean and SOPs</a:t>
            </a:r>
          </a:p>
          <a:p>
            <a:pPr marL="171450" indent="-171450">
              <a:buFont typeface="Arial" panose="020B0604020202020204" pitchFamily="34" charset="0"/>
              <a:buChar char="•"/>
            </a:pPr>
            <a:r>
              <a:rPr lang="en-CA" sz="1200" dirty="0">
                <a:solidFill>
                  <a:schemeClr val="bg1"/>
                </a:solidFill>
              </a:rPr>
              <a:t>Standardized work is important to Lean’s philosophy of continuous improvement. SOPs allow for replication of the current best practices and become the baseline standard for member collaboration toward further improvements.   </a:t>
            </a:r>
          </a:p>
          <a:p>
            <a:pPr marL="171450" indent="-171450">
              <a:spcAft>
                <a:spcPts val="600"/>
              </a:spcAft>
              <a:buFont typeface="Arial" panose="020B0604020202020204" pitchFamily="34" charset="0"/>
              <a:buChar char="•"/>
            </a:pPr>
            <a:r>
              <a:rPr lang="en-CA" sz="1200" dirty="0">
                <a:solidFill>
                  <a:schemeClr val="bg1"/>
                </a:solidFill>
              </a:rPr>
              <a:t>For more on Lean’s approach to SOPs, see “Lean Six Sigma Quality Transformation Toolkit (LSSQTT) Tool #17.” </a:t>
            </a:r>
          </a:p>
          <a:p>
            <a:pPr>
              <a:spcBef>
                <a:spcPts val="600"/>
              </a:spcBef>
              <a:spcAft>
                <a:spcPts val="600"/>
              </a:spcAft>
            </a:pPr>
            <a:r>
              <a:rPr lang="en-CA" sz="1200" b="1" dirty="0" smtClean="0">
                <a:solidFill>
                  <a:schemeClr val="bg1"/>
                </a:solidFill>
              </a:rPr>
              <a:t>Atrion’s approach</a:t>
            </a:r>
            <a:endParaRPr lang="en-CA" sz="1200" b="1" dirty="0">
              <a:solidFill>
                <a:schemeClr val="bg1"/>
              </a:solidFill>
            </a:endParaRPr>
          </a:p>
          <a:p>
            <a:pPr marL="115888" indent="-115888">
              <a:buFont typeface="Arial" pitchFamily="34" charset="0"/>
              <a:buChar char="•"/>
            </a:pPr>
            <a:r>
              <a:rPr lang="en-CA" sz="1200" dirty="0" smtClean="0">
                <a:solidFill>
                  <a:schemeClr val="bg1"/>
                </a:solidFill>
              </a:rPr>
              <a:t>Atrion is focused </a:t>
            </a:r>
            <a:r>
              <a:rPr lang="en-CA" sz="1200" dirty="0">
                <a:solidFill>
                  <a:schemeClr val="bg1"/>
                </a:solidFill>
              </a:rPr>
              <a:t>on documenting </a:t>
            </a:r>
            <a:r>
              <a:rPr lang="en-CA" sz="1200" dirty="0" smtClean="0">
                <a:solidFill>
                  <a:schemeClr val="bg1"/>
                </a:solidFill>
              </a:rPr>
              <a:t>high-level </a:t>
            </a:r>
            <a:r>
              <a:rPr lang="en-CA" sz="1200" dirty="0">
                <a:solidFill>
                  <a:schemeClr val="bg1"/>
                </a:solidFill>
              </a:rPr>
              <a:t>processes that improve the client and employee experience or which can be used for training.</a:t>
            </a:r>
          </a:p>
          <a:p>
            <a:pPr marL="115888" indent="-115888">
              <a:buFont typeface="Arial" pitchFamily="34" charset="0"/>
              <a:buChar char="•"/>
            </a:pPr>
            <a:r>
              <a:rPr lang="en-CA" sz="1200" dirty="0">
                <a:solidFill>
                  <a:schemeClr val="bg1"/>
                </a:solidFill>
              </a:rPr>
              <a:t>Cross-functional teams collaborate to </a:t>
            </a:r>
            <a:r>
              <a:rPr lang="en-CA" sz="1200" dirty="0" smtClean="0">
                <a:solidFill>
                  <a:schemeClr val="bg1"/>
                </a:solidFill>
              </a:rPr>
              <a:t>document a </a:t>
            </a:r>
            <a:r>
              <a:rPr lang="en-CA" sz="1200" dirty="0">
                <a:solidFill>
                  <a:schemeClr val="bg1"/>
                </a:solidFill>
              </a:rPr>
              <a:t>process and find ways to optimize that SOP.</a:t>
            </a:r>
          </a:p>
          <a:p>
            <a:pPr marL="115888" indent="-115888">
              <a:spcAft>
                <a:spcPts val="600"/>
              </a:spcAft>
              <a:buFont typeface="Arial" pitchFamily="34" charset="0"/>
              <a:buChar char="•"/>
            </a:pPr>
            <a:r>
              <a:rPr lang="en-CA" sz="1200" dirty="0" smtClean="0">
                <a:solidFill>
                  <a:schemeClr val="bg1"/>
                </a:solidFill>
              </a:rPr>
              <a:t>Atrion leverages </a:t>
            </a:r>
            <a:r>
              <a:rPr lang="en-CA" sz="1200" dirty="0">
                <a:solidFill>
                  <a:schemeClr val="bg1"/>
                </a:solidFill>
              </a:rPr>
              <a:t>visual documentation as much as possible: flowcharts, illustrations, video screen captures, etc.   </a:t>
            </a:r>
            <a:endParaRPr lang="en-CA" sz="1200" dirty="0">
              <a:solidFill>
                <a:srgbClr val="FFFFFF"/>
              </a:solidFill>
            </a:endParaRPr>
          </a:p>
          <a:p>
            <a:pPr>
              <a:spcBef>
                <a:spcPts val="600"/>
              </a:spcBef>
              <a:spcAft>
                <a:spcPts val="600"/>
              </a:spcAft>
            </a:pPr>
            <a:r>
              <a:rPr lang="en-CA" sz="1200" b="1" dirty="0" smtClean="0">
                <a:solidFill>
                  <a:srgbClr val="FFFFFF"/>
                </a:solidFill>
              </a:rPr>
              <a:t>Outcomes</a:t>
            </a:r>
            <a:endParaRPr lang="en-CA" sz="1200" b="1" dirty="0">
              <a:solidFill>
                <a:srgbClr val="FFFFFF"/>
              </a:solidFill>
            </a:endParaRPr>
          </a:p>
          <a:p>
            <a:pPr marL="115888" indent="-115888">
              <a:buFont typeface="Arial" pitchFamily="34" charset="0"/>
              <a:buChar char="•"/>
            </a:pPr>
            <a:r>
              <a:rPr lang="en-CA" sz="1200" dirty="0">
                <a:solidFill>
                  <a:srgbClr val="FFFFFF"/>
                </a:solidFill>
              </a:rPr>
              <a:t>Large increase in usable, up-to-date documentation.</a:t>
            </a:r>
          </a:p>
          <a:p>
            <a:pPr marL="115888" indent="-115888">
              <a:buFont typeface="Arial" pitchFamily="34" charset="0"/>
              <a:buChar char="•"/>
            </a:pPr>
            <a:r>
              <a:rPr lang="en-CA" sz="1200" dirty="0">
                <a:solidFill>
                  <a:srgbClr val="FFFFFF"/>
                </a:solidFill>
              </a:rPr>
              <a:t>Process and efficiency improvements realized and made repeatable.</a:t>
            </a:r>
          </a:p>
          <a:p>
            <a:pPr marL="115888" indent="-115888">
              <a:buFont typeface="Arial" pitchFamily="34" charset="0"/>
              <a:buChar char="•"/>
            </a:pPr>
            <a:r>
              <a:rPr lang="en-CA" sz="1200" dirty="0">
                <a:solidFill>
                  <a:srgbClr val="FFFFFF"/>
                </a:solidFill>
              </a:rPr>
              <a:t>Success has been so significant that Atrion is planning to offer SOP optimization training and support as a service for </a:t>
            </a:r>
            <a:r>
              <a:rPr lang="en-CA" sz="1200" dirty="0" smtClean="0">
                <a:solidFill>
                  <a:srgbClr val="FFFFFF"/>
                </a:solidFill>
              </a:rPr>
              <a:t>its </a:t>
            </a:r>
            <a:r>
              <a:rPr lang="en-CA" sz="1200" dirty="0">
                <a:solidFill>
                  <a:srgbClr val="FFFFFF"/>
                </a:solidFill>
              </a:rPr>
              <a:t>clients in the future. </a:t>
            </a:r>
          </a:p>
          <a:p>
            <a:endParaRPr lang="en-CA" sz="1200" dirty="0">
              <a:solidFill>
                <a:srgbClr val="FFFFFF"/>
              </a:solidFill>
            </a:endParaRPr>
          </a:p>
        </p:txBody>
      </p:sp>
      <p:grpSp>
        <p:nvGrpSpPr>
          <p:cNvPr id="12" name="Group 11"/>
          <p:cNvGrpSpPr/>
          <p:nvPr/>
        </p:nvGrpSpPr>
        <p:grpSpPr>
          <a:xfrm>
            <a:off x="-1" y="1139383"/>
            <a:ext cx="9144001" cy="744931"/>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400" b="1" dirty="0" smtClean="0"/>
                <a:t>CASE STUDY 2</a:t>
              </a:r>
              <a:endParaRPr lang="en-CA" sz="2400" b="1" dirty="0"/>
            </a:p>
          </p:txBody>
        </p:sp>
        <p:sp>
          <p:nvSpPr>
            <p:cNvPr id="14" name="TextBox 13"/>
            <p:cNvSpPr txBox="1"/>
            <p:nvPr/>
          </p:nvSpPr>
          <p:spPr>
            <a:xfrm>
              <a:off x="3260376" y="374666"/>
              <a:ext cx="953483" cy="691091"/>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Company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68912" y="374667"/>
              <a:ext cx="201293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Atrion</a:t>
              </a:r>
            </a:p>
            <a:p>
              <a:r>
                <a:rPr lang="en-CA" b="0" i="1" dirty="0" smtClean="0"/>
                <a:t>Info-Tech Interview</a:t>
              </a:r>
            </a:p>
          </p:txBody>
        </p:sp>
      </p:grpSp>
      <p:sp>
        <p:nvSpPr>
          <p:cNvPr id="19" name="TextBox 18"/>
          <p:cNvSpPr txBox="1"/>
          <p:nvPr/>
        </p:nvSpPr>
        <p:spPr>
          <a:xfrm>
            <a:off x="5532798" y="2371988"/>
            <a:ext cx="3051415" cy="1569660"/>
          </a:xfrm>
          <a:prstGeom prst="rect">
            <a:avLst/>
          </a:prstGeom>
          <a:noFill/>
        </p:spPr>
        <p:txBody>
          <a:bodyPr wrap="square" rtlCol="0">
            <a:spAutoFit/>
          </a:bodyPr>
          <a:lstStyle/>
          <a:p>
            <a:pPr marL="285750" indent="-285750" algn="l">
              <a:buFont typeface="Arial" panose="020B0604020202020204" pitchFamily="34" charset="0"/>
              <a:buChar char="•"/>
            </a:pPr>
            <a:r>
              <a:rPr lang="en-CA" sz="1200" dirty="0" smtClean="0"/>
              <a:t>Atrion provides IT services, solutions, and leadership to clients in the 250+ user range.  </a:t>
            </a:r>
          </a:p>
          <a:p>
            <a:pPr marL="285750" indent="-285750" algn="l">
              <a:buFont typeface="Arial" panose="020B0604020202020204" pitchFamily="34" charset="0"/>
              <a:buChar char="•"/>
            </a:pPr>
            <a:endParaRPr lang="en-CA" sz="1200" dirty="0"/>
          </a:p>
          <a:p>
            <a:pPr marL="285750" indent="-285750" algn="l">
              <a:buFont typeface="Arial" panose="020B0604020202020204" pitchFamily="34" charset="0"/>
              <a:buChar char="•"/>
            </a:pPr>
            <a:r>
              <a:rPr lang="en-CA" sz="1200" dirty="0" smtClean="0"/>
              <a:t>After adopting the </a:t>
            </a:r>
            <a:r>
              <a:rPr lang="en-CA" sz="1200" dirty="0" smtClean="0">
                <a:hlinkClick r:id="rId4"/>
              </a:rPr>
              <a:t>Lean framework</a:t>
            </a:r>
            <a:r>
              <a:rPr lang="en-CA" sz="1200" dirty="0" smtClean="0"/>
              <a:t> for its organization, it has deliberately focussed on optimizing its documentation.  </a:t>
            </a:r>
            <a:endParaRPr lang="en-CA" sz="1200" dirty="0"/>
          </a:p>
        </p:txBody>
      </p:sp>
      <p:sp>
        <p:nvSpPr>
          <p:cNvPr id="20" name="TextBox 19"/>
          <p:cNvSpPr txBox="1"/>
          <p:nvPr>
            <p:custDataLst>
              <p:tags r:id="rId1"/>
            </p:custDataLst>
          </p:nvPr>
        </p:nvSpPr>
        <p:spPr>
          <a:xfrm>
            <a:off x="5523781" y="4262446"/>
            <a:ext cx="3346449" cy="2015936"/>
          </a:xfrm>
          <a:prstGeom prst="rect">
            <a:avLst/>
          </a:prstGeom>
          <a:noFill/>
          <a:ln w="19050">
            <a:noFill/>
          </a:ln>
        </p:spPr>
        <p:txBody>
          <a:bodyPr wrap="square" rtlCol="0">
            <a:spAutoFit/>
          </a:bodyPr>
          <a:lstStyle/>
          <a:p>
            <a:pPr>
              <a:spcAft>
                <a:spcPts val="600"/>
              </a:spcAft>
            </a:pPr>
            <a:r>
              <a:rPr lang="en-CA" sz="1200" i="1" dirty="0" smtClean="0">
                <a:latin typeface="+mj-lt"/>
              </a:rPr>
              <a:t>When we initiated a formal process efficiency program a little over a year ago and began striving towards a culture of continuous improvement, documenting our SOPs became key</a:t>
            </a:r>
            <a:r>
              <a:rPr lang="en-US" sz="1200" i="1" dirty="0" smtClean="0">
                <a:latin typeface="+mj-lt"/>
              </a:rPr>
              <a:t>. We capture how we do things today and how to make that process more efficient. </a:t>
            </a:r>
            <a:r>
              <a:rPr lang="en-CA" sz="1200" i="1" dirty="0" smtClean="0">
                <a:latin typeface="+mj-lt"/>
              </a:rPr>
              <a:t>We call it current state and future state mapping of any process.</a:t>
            </a:r>
            <a:endParaRPr lang="en-US" sz="1200" i="1" dirty="0" smtClean="0">
              <a:latin typeface="+mj-lt"/>
            </a:endParaRPr>
          </a:p>
          <a:p>
            <a:pPr algn="ctr">
              <a:spcAft>
                <a:spcPts val="600"/>
              </a:spcAft>
            </a:pPr>
            <a:r>
              <a:rPr lang="en-US" sz="1200" dirty="0" smtClean="0">
                <a:latin typeface="Arial"/>
                <a:cs typeface="Arial"/>
              </a:rPr>
              <a:t>–</a:t>
            </a:r>
            <a:r>
              <a:rPr lang="en-US" sz="1200" dirty="0" smtClean="0"/>
              <a:t> Michelle Pope, COO, Atrion Networking Corp. </a:t>
            </a:r>
            <a:endParaRPr lang="en-US" sz="1200" b="1" dirty="0"/>
          </a:p>
        </p:txBody>
      </p:sp>
      <p:pic>
        <p:nvPicPr>
          <p:cNvPr id="1026" name="Picture 2" descr="http://atrion.net/_Layouts/atrion/images/atrion_logo_200x200.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6610729" y="1567724"/>
            <a:ext cx="1172555" cy="63318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2"/>
          <p:cNvPicPr>
            <a:picLocks noChangeAspect="1"/>
          </p:cNvPicPr>
          <p:nvPr/>
        </p:nvPicPr>
        <p:blipFill>
          <a:blip r:embed="rId6"/>
          <a:stretch>
            <a:fillRect/>
          </a:stretch>
        </p:blipFill>
        <p:spPr>
          <a:xfrm>
            <a:off x="5345086" y="4209847"/>
            <a:ext cx="292633" cy="219475"/>
          </a:xfrm>
          <a:prstGeom prst="rect">
            <a:avLst/>
          </a:prstGeom>
        </p:spPr>
      </p:pic>
      <p:pic>
        <p:nvPicPr>
          <p:cNvPr id="23" name="Picture 103"/>
          <p:cNvPicPr>
            <a:picLocks noChangeAspect="1"/>
          </p:cNvPicPr>
          <p:nvPr/>
        </p:nvPicPr>
        <p:blipFill>
          <a:blip r:embed="rId7"/>
          <a:stretch>
            <a:fillRect/>
          </a:stretch>
        </p:blipFill>
        <p:spPr>
          <a:xfrm>
            <a:off x="8595886" y="5587766"/>
            <a:ext cx="274344" cy="286537"/>
          </a:xfrm>
          <a:prstGeom prst="rect">
            <a:avLst/>
          </a:prstGeom>
        </p:spPr>
      </p:pic>
    </p:spTree>
    <p:extLst>
      <p:ext uri="{BB962C8B-B14F-4D97-AF65-F5344CB8AC3E}">
        <p14:creationId xmlns:p14="http://schemas.microsoft.com/office/powerpoint/2010/main" val="41419274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i3adTtAlUS..EtIF.mlc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rTeWmfMNU6kjqLimKjrgA"/>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2972</Words>
  <Application>Microsoft Office PowerPoint</Application>
  <PresentationFormat>On-screen Show (4:3)</PresentationFormat>
  <Paragraphs>256</Paragraphs>
  <Slides>16</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4" baseType="lpstr">
      <vt:lpstr>Arial</vt:lpstr>
      <vt:lpstr>Calibri</vt:lpstr>
      <vt:lpstr>Georgia</vt:lpstr>
      <vt:lpstr>Open Sans</vt:lpstr>
      <vt:lpstr>Times New Roman</vt:lpstr>
      <vt:lpstr>Wingdings</vt:lpstr>
      <vt:lpstr>Theme1</vt:lpstr>
      <vt:lpstr>PowerPoint Presentation</vt:lpstr>
      <vt:lpstr>PowerPoint Presentation</vt:lpstr>
      <vt:lpstr>Our understanding of the problem</vt:lpstr>
      <vt:lpstr>Executive summary</vt:lpstr>
      <vt:lpstr>Most organizations struggle to create and maintain SOP documents, especially in North America, despite the benefits</vt:lpstr>
      <vt:lpstr>Document SOPs to improve knowledge transfer, optimize processes, and ultimately save money</vt:lpstr>
      <vt:lpstr>COBIT, ISO, and ITIL aren’t a complete solution</vt:lpstr>
      <vt:lpstr>PowerPoint Presentation</vt:lpstr>
      <vt:lpstr>PowerPoint Presentation</vt:lpstr>
      <vt:lpstr>Strategies to overcome common documentation challenges</vt:lpstr>
      <vt:lpstr>Use this blueprint as a building block to complete these other Info-Tech projects</vt:lpstr>
      <vt:lpstr>Use these icons to help direct you as you navigate this research </vt:lpstr>
      <vt:lpstr>Info-Tech offers various levels of support to best suit your needs</vt:lpstr>
      <vt:lpstr>Create Visual SOP Documents – project overview</vt:lpstr>
      <vt:lpstr>Workshop overview</vt:lpstr>
      <vt:lpstr>Measured value for Guided Implementations (GIs)</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2016-04-29T18:58:57Z</dcterms:created>
  <dcterms:modified xsi:type="dcterms:W3CDTF">2016-05-09T15:34:21Z</dcterms:modified>
</cp:coreProperties>
</file>