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73" r:id="rId2"/>
  </p:sldMasterIdLst>
  <p:notesMasterIdLst>
    <p:notesMasterId r:id="rId15"/>
  </p:notesMasterIdLst>
  <p:handoutMasterIdLst>
    <p:handoutMasterId r:id="rId16"/>
  </p:handoutMasterIdLst>
  <p:sldIdLst>
    <p:sldId id="292" r:id="rId3"/>
    <p:sldId id="258" r:id="rId4"/>
    <p:sldId id="259" r:id="rId5"/>
    <p:sldId id="260" r:id="rId6"/>
    <p:sldId id="261" r:id="rId7"/>
    <p:sldId id="262" r:id="rId8"/>
    <p:sldId id="263" r:id="rId9"/>
    <p:sldId id="264" r:id="rId10"/>
    <p:sldId id="265" r:id="rId11"/>
    <p:sldId id="266" r:id="rId12"/>
    <p:sldId id="267" r:id="rId13"/>
    <p:sldId id="293" r:id="rId14"/>
  </p:sldIdLst>
  <p:sldSz cx="9144000" cy="6858000" type="screen4x3"/>
  <p:notesSz cx="6950075" cy="9236075"/>
  <p:custShowLst>
    <p:custShow name="Custom Show 1" id="0">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13" clrIdx="8"/>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43F54"/>
    <a:srgbClr val="A24130"/>
    <a:srgbClr val="CBDBE7"/>
    <a:srgbClr val="2576B7"/>
    <a:srgbClr val="B0C534"/>
    <a:srgbClr val="365D7E"/>
    <a:srgbClr val="406F96"/>
    <a:srgbClr val="7CADD4"/>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586" autoAdjust="0"/>
  </p:normalViewPr>
  <p:slideViewPr>
    <p:cSldViewPr snapToGrid="0">
      <p:cViewPr varScale="1">
        <p:scale>
          <a:sx n="88" d="100"/>
          <a:sy n="88" d="100"/>
        </p:scale>
        <p:origin x="2016" y="96"/>
      </p:cViewPr>
      <p:guideLst/>
    </p:cSldViewPr>
  </p:slideViewPr>
  <p:outlineViewPr>
    <p:cViewPr>
      <p:scale>
        <a:sx n="33" d="100"/>
        <a:sy n="33" d="100"/>
      </p:scale>
      <p:origin x="0" y="-20736"/>
    </p:cViewPr>
  </p:outlineViewPr>
  <p:notesTextViewPr>
    <p:cViewPr>
      <p:scale>
        <a:sx n="1" d="1"/>
        <a:sy n="1" d="1"/>
      </p:scale>
      <p:origin x="0" y="0"/>
    </p:cViewPr>
  </p:notesTextViewPr>
  <p:sorterViewPr>
    <p:cViewPr>
      <p:scale>
        <a:sx n="100" d="100"/>
        <a:sy n="100" d="100"/>
      </p:scale>
      <p:origin x="0" y="-9576"/>
    </p:cViewPr>
  </p:sorterViewPr>
  <p:notesViewPr>
    <p:cSldViewPr snapToGrid="0">
      <p:cViewPr varScale="1">
        <p:scale>
          <a:sx n="88" d="100"/>
          <a:sy n="88" d="100"/>
        </p:scale>
        <p:origin x="379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572939610695238"/>
          <c:y val="3.4832719418081644E-2"/>
          <c:w val="0.49896199039274536"/>
          <c:h val="0.81244662577666116"/>
        </c:manualLayout>
      </c:layout>
      <c:barChart>
        <c:barDir val="bar"/>
        <c:grouping val="clustered"/>
        <c:varyColors val="0"/>
        <c:ser>
          <c:idx val="0"/>
          <c:order val="0"/>
          <c:tx>
            <c:strRef>
              <c:f>Sheet1!$C$1</c:f>
              <c:strCache>
                <c:ptCount val="1"/>
                <c:pt idx="0">
                  <c:v>Top Box Score</c:v>
                </c:pt>
              </c:strCache>
            </c:strRef>
          </c:tx>
          <c:spPr>
            <a:solidFill>
              <a:srgbClr val="29475F"/>
            </a:solidFill>
            <a:ln>
              <a:noFill/>
            </a:ln>
            <a:effectLst/>
          </c:spPr>
          <c:invertIfNegative val="0"/>
          <c:dLbls>
            <c:numFmt formatCode="0%" sourceLinked="0"/>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Sheet1!$B$2:$B$7</c:f>
              <c:strCache>
                <c:ptCount val="6"/>
                <c:pt idx="0">
                  <c:v>My manager provides me with high quality feedback.</c:v>
                </c:pt>
                <c:pt idx="1">
                  <c:v>My manager inspires me to improve.</c:v>
                </c:pt>
                <c:pt idx="2">
                  <c:v>My manager helps me achieve better results.</c:v>
                </c:pt>
                <c:pt idx="3">
                  <c:v>My manager keeps me well informed about decisions that affect me.</c:v>
                </c:pt>
                <c:pt idx="4">
                  <c:v>My manager cares about me as a person.</c:v>
                </c:pt>
                <c:pt idx="5">
                  <c:v>I trust my manager.</c:v>
                </c:pt>
              </c:strCache>
            </c:strRef>
          </c:cat>
          <c:val>
            <c:numRef>
              <c:f>Sheet1!$C$2:$C$7</c:f>
              <c:numCache>
                <c:formatCode>0.0%</c:formatCode>
                <c:ptCount val="6"/>
                <c:pt idx="0">
                  <c:v>0.54225029999999996</c:v>
                </c:pt>
                <c:pt idx="1">
                  <c:v>0.5434388</c:v>
                </c:pt>
                <c:pt idx="2">
                  <c:v>0.57429330000000001</c:v>
                </c:pt>
                <c:pt idx="3">
                  <c:v>0.6163805</c:v>
                </c:pt>
                <c:pt idx="4">
                  <c:v>0.65810009999999997</c:v>
                </c:pt>
                <c:pt idx="5">
                  <c:v>0.65828889999999995</c:v>
                </c:pt>
              </c:numCache>
            </c:numRef>
          </c:val>
        </c:ser>
        <c:dLbls>
          <c:dLblPos val="outEnd"/>
          <c:showLegendKey val="0"/>
          <c:showVal val="1"/>
          <c:showCatName val="0"/>
          <c:showSerName val="0"/>
          <c:showPercent val="0"/>
          <c:showBubbleSize val="0"/>
        </c:dLbls>
        <c:gapWidth val="31"/>
        <c:axId val="409080192"/>
        <c:axId val="409080584"/>
      </c:barChart>
      <c:catAx>
        <c:axId val="4090801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09080584"/>
        <c:crosses val="autoZero"/>
        <c:auto val="1"/>
        <c:lblAlgn val="ctr"/>
        <c:lblOffset val="100"/>
        <c:noMultiLvlLbl val="0"/>
      </c:catAx>
      <c:valAx>
        <c:axId val="409080584"/>
        <c:scaling>
          <c:orientation val="minMax"/>
        </c:scaling>
        <c:delete val="0"/>
        <c:axPos val="b"/>
        <c:title>
          <c:tx>
            <c:rich>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r>
                  <a:rPr lang="en-CA" sz="1050" dirty="0">
                    <a:solidFill>
                      <a:schemeClr val="tx1"/>
                    </a:solidFill>
                  </a:rPr>
                  <a:t>%</a:t>
                </a:r>
                <a:r>
                  <a:rPr lang="en-CA" sz="1050" baseline="0" dirty="0">
                    <a:solidFill>
                      <a:schemeClr val="tx1"/>
                    </a:solidFill>
                  </a:rPr>
                  <a:t> Respondents </a:t>
                </a:r>
                <a:r>
                  <a:rPr lang="en-CA" sz="1050" baseline="0" dirty="0" smtClean="0">
                    <a:solidFill>
                      <a:schemeClr val="tx1"/>
                    </a:solidFill>
                  </a:rPr>
                  <a:t>Selecting Agree </a:t>
                </a:r>
                <a:r>
                  <a:rPr lang="en-CA" sz="1050" baseline="0" dirty="0">
                    <a:solidFill>
                      <a:schemeClr val="tx1"/>
                    </a:solidFill>
                  </a:rPr>
                  <a:t>or </a:t>
                </a:r>
                <a:r>
                  <a:rPr lang="en-CA" sz="1050" baseline="0" dirty="0" smtClean="0">
                    <a:solidFill>
                      <a:schemeClr val="tx1"/>
                    </a:solidFill>
                  </a:rPr>
                  <a:t>Strongly Agree</a:t>
                </a:r>
                <a:endParaRPr lang="en-CA" sz="1050" baseline="0" dirty="0">
                  <a:solidFill>
                    <a:schemeClr val="tx1"/>
                  </a:solidFill>
                </a:endParaRPr>
              </a:p>
            </c:rich>
          </c:tx>
          <c:layout>
            <c:manualLayout>
              <c:xMode val="edge"/>
              <c:yMode val="edge"/>
              <c:x val="0.41530114968113796"/>
              <c:y val="0.9268512892220285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0"/>
        <c:majorTickMark val="none"/>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2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40908019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5/3/2016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5/3/2016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600769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4215475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4</a:t>
            </a:fld>
            <a:endParaRPr lang="en-US" dirty="0">
              <a:solidFill>
                <a:prstClr val="black"/>
              </a:solidFill>
            </a:endParaRPr>
          </a:p>
        </p:txBody>
      </p:sp>
    </p:spTree>
    <p:extLst>
      <p:ext uri="{BB962C8B-B14F-4D97-AF65-F5344CB8AC3E}">
        <p14:creationId xmlns:p14="http://schemas.microsoft.com/office/powerpoint/2010/main" val="3495637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1619239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35581649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200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F504B64-D167-4806-9A5A-FEF0D745551D}"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180042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504B64-D167-4806-9A5A-FEF0D745551D}"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280706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F504B64-D167-4806-9A5A-FEF0D745551D}"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4181763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
        <p:nvSpPr>
          <p:cNvPr id="11" name="Rectangle 10"/>
          <p:cNvSpPr/>
          <p:nvPr userDrawn="1"/>
        </p:nvSpPr>
        <p:spPr>
          <a:xfrm>
            <a:off x="5435" y="6091639"/>
            <a:ext cx="7128284" cy="767953"/>
          </a:xfrm>
          <a:prstGeom prst="rect">
            <a:avLst/>
          </a:prstGeom>
          <a:solidFill>
            <a:srgbClr val="243F54"/>
          </a:solidFill>
          <a:ln w="25400" cap="flat" cmpd="sng" algn="ctr">
            <a:noFill/>
            <a:prstDash val="solid"/>
          </a:ln>
          <a:effectLst/>
        </p:spPr>
        <p:txBody>
          <a:bodyPr rtlCol="0" anchor="ctr"/>
          <a:lstStyle/>
          <a:p>
            <a:pPr algn="r" fontAlgn="base">
              <a:spcBef>
                <a:spcPct val="0"/>
              </a:spcBef>
              <a:spcAft>
                <a:spcPct val="0"/>
              </a:spcAft>
              <a:defRPr/>
            </a:pPr>
            <a:r>
              <a:rPr lang="en-CA" sz="800" kern="0" dirty="0" smtClean="0">
                <a:solidFill>
                  <a:srgbClr val="ADB7C3"/>
                </a:solidFill>
              </a:rPr>
              <a:t>McLean &amp; Company is a research and advisory firm that provides practical solutions</a:t>
            </a:r>
            <a:br>
              <a:rPr lang="en-CA" sz="800" kern="0" dirty="0" smtClean="0">
                <a:solidFill>
                  <a:srgbClr val="ADB7C3"/>
                </a:solidFill>
              </a:rPr>
            </a:br>
            <a:r>
              <a:rPr lang="en-CA" sz="800" kern="0" dirty="0" smtClean="0">
                <a:solidFill>
                  <a:srgbClr val="ADB7C3"/>
                </a:solidFill>
              </a:rPr>
              <a:t>to human resources challenges with executable research, tools, and advice that will have a</a:t>
            </a:r>
            <a:br>
              <a:rPr lang="en-CA" sz="800" kern="0" dirty="0" smtClean="0">
                <a:solidFill>
                  <a:srgbClr val="ADB7C3"/>
                </a:solidFill>
              </a:rPr>
            </a:br>
            <a:r>
              <a:rPr lang="en-CA" sz="800" kern="0" dirty="0" smtClean="0">
                <a:solidFill>
                  <a:srgbClr val="ADB7C3"/>
                </a:solidFill>
              </a:rPr>
              <a:t>clear and measurable impact on your business. © 1997-2015 McLean &amp; Company.</a:t>
            </a:r>
            <a:br>
              <a:rPr lang="en-CA" sz="800" kern="0" dirty="0" smtClean="0">
                <a:solidFill>
                  <a:srgbClr val="ADB7C3"/>
                </a:solidFill>
              </a:rPr>
            </a:br>
            <a:r>
              <a:rPr lang="en-CA" sz="800" kern="0" dirty="0" smtClean="0">
                <a:solidFill>
                  <a:srgbClr val="ADB7C3"/>
                </a:solidFill>
              </a:rPr>
              <a:t>McLean &amp; Company is a division of Info-Tech Research Group Inc.</a:t>
            </a:r>
          </a:p>
        </p:txBody>
      </p:sp>
      <p:pic>
        <p:nvPicPr>
          <p:cNvPr id="12" name="Picture 11" descr="footer2012-mco.jpg"/>
          <p:cNvPicPr>
            <a:picLocks noChangeAspect="1"/>
          </p:cNvPicPr>
          <p:nvPr userDrawn="1"/>
        </p:nvPicPr>
        <p:blipFill>
          <a:blip r:embed="rId2" cstate="print"/>
          <a:srcRect l="77956"/>
          <a:stretch>
            <a:fillRect/>
          </a:stretch>
        </p:blipFill>
        <p:spPr>
          <a:xfrm>
            <a:off x="7128284" y="6091639"/>
            <a:ext cx="2015716" cy="767953"/>
          </a:xfrm>
          <a:prstGeom prst="rect">
            <a:avLst/>
          </a:prstGeom>
        </p:spPr>
      </p:pic>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6623255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1_Header / Bodycop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856064204"/>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962856663"/>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Header / Subhead / Bodycopy">
    <p:spTree>
      <p:nvGrpSpPr>
        <p:cNvPr id="1" name=""/>
        <p:cNvGrpSpPr/>
        <p:nvPr/>
      </p:nvGrpSpPr>
      <p:grpSpPr>
        <a:xfrm>
          <a:off x="0" y="0"/>
          <a:ext cx="0" cy="0"/>
          <a:chOff x="0" y="0"/>
          <a:chExt cx="0" cy="0"/>
        </a:xfrm>
      </p:grpSpPr>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18" name="Straight Connector 17"/>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7056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Left/Right Blank &amp; Line">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cxnSp>
        <p:nvCxnSpPr>
          <p:cNvPr id="10" name="Straight Connector 9"/>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950414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2753612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1815855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672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20195514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dirty="0" smtClean="0"/>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ext Placeholder 9"/>
          <p:cNvSpPr>
            <a:spLocks noGrp="1"/>
          </p:cNvSpPr>
          <p:nvPr>
            <p:ph type="body" sz="quarter" idx="14" hasCustomPrompt="1"/>
          </p:nvPr>
        </p:nvSpPr>
        <p:spPr>
          <a:xfrm>
            <a:off x="5579467" y="1493648"/>
            <a:ext cx="3241005" cy="2557339"/>
          </a:xfrm>
          <a:noFill/>
          <a:ln w="12700">
            <a:solidFill>
              <a:schemeClr val="tx1"/>
            </a:solidFill>
            <a:miter lim="800000"/>
            <a:headEnd/>
            <a:tailEnd/>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lvl1pPr marL="409575" marR="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lang="en-US" smtClean="0">
                <a:solidFill>
                  <a:srgbClr val="333333"/>
                </a:solidFill>
              </a:defRPr>
            </a:lvl1pPr>
            <a:lvl2pPr marL="542925" marR="0"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lang="en-US" smtClean="0">
                <a:solidFill>
                  <a:srgbClr val="333333"/>
                </a:solidFill>
              </a:defRPr>
            </a:lvl2pPr>
            <a:lvl3pPr>
              <a:defRPr lang="en-US" sz="1800" smtClean="0">
                <a:solidFill>
                  <a:schemeClr val="dk1"/>
                </a:solidFill>
              </a:defRPr>
            </a:lvl3pPr>
            <a:lvl4pPr>
              <a:defRPr lang="en-US" sz="1800" smtClean="0">
                <a:solidFill>
                  <a:schemeClr val="dk1"/>
                </a:solidFill>
              </a:defRPr>
            </a:lvl4pPr>
            <a:lvl5pPr>
              <a:defRPr lang="en-US" sz="1800">
                <a:solidFill>
                  <a:schemeClr val="dk1"/>
                </a:solidFill>
              </a:defRPr>
            </a:lvl5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Box Copy (Arial, 12)</a:t>
            </a:r>
          </a:p>
          <a:p>
            <a:pPr marL="409575" marR="0" lvl="0" indent="-228600" algn="l" defTabSz="914400" rtl="0" eaLnBrk="1" fontAlgn="base" latinLnBrk="0" hangingPunct="1">
              <a:lnSpc>
                <a:spcPct val="100000"/>
              </a:lnSpc>
              <a:spcBef>
                <a:spcPct val="0"/>
              </a:spcBef>
              <a:spcAft>
                <a:spcPct val="0"/>
              </a:spcAft>
              <a:buClr>
                <a:srgbClr val="333333"/>
              </a:buClr>
              <a:buSzPct val="100000"/>
              <a:buFont typeface="+mj-lt"/>
              <a:buAutoNum type="arabicPeriod"/>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First Level</a:t>
            </a:r>
          </a:p>
          <a:p>
            <a:pPr marL="542925" marR="0" lvl="1" indent="-180975" algn="l" defTabSz="914400" rtl="0" eaLnBrk="1" fontAlgn="base" latinLnBrk="0" hangingPunct="1">
              <a:lnSpc>
                <a:spcPct val="100000"/>
              </a:lnSpc>
              <a:spcBef>
                <a:spcPct val="0"/>
              </a:spcBef>
              <a:spcAft>
                <a:spcPct val="0"/>
              </a:spcAft>
              <a:buClr>
                <a:srgbClr val="333333"/>
              </a:buClr>
              <a:buSzPct val="120000"/>
              <a:buFont typeface="Arial" pitchFamily="34" charset="0"/>
              <a:buChar char="•"/>
              <a:tabLst/>
              <a:defRPr/>
            </a:pPr>
            <a:r>
              <a:rPr kumimoji="0" lang="en-CA" sz="1200" b="0" i="0" u="none" strike="noStrike" kern="1200" cap="none" spc="0" normalizeH="0" baseline="0" noProof="0" dirty="0" smtClean="0">
                <a:ln>
                  <a:noFill/>
                </a:ln>
                <a:solidFill>
                  <a:srgbClr val="333333"/>
                </a:solidFill>
                <a:effectLst/>
                <a:uLnTx/>
                <a:uFillTx/>
                <a:latin typeface="+mn-lt"/>
                <a:ea typeface="+mn-ea"/>
                <a:cs typeface="+mn-cs"/>
              </a:rPr>
              <a:t>Second Level</a:t>
            </a:r>
          </a:p>
        </p:txBody>
      </p:sp>
    </p:spTree>
    <p:extLst>
      <p:ext uri="{BB962C8B-B14F-4D97-AF65-F5344CB8AC3E}">
        <p14:creationId xmlns:p14="http://schemas.microsoft.com/office/powerpoint/2010/main" val="23414508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smtClean="0">
                <a:ln>
                  <a:noFill/>
                </a:ln>
                <a:solidFill>
                  <a:srgbClr val="FFFFFF"/>
                </a:solidFill>
                <a:effectLst/>
                <a:uLnTx/>
                <a:uFillTx/>
                <a:latin typeface="Arial"/>
              </a:rPr>
              <a:t>McLean &amp; Company</a:t>
            </a:r>
            <a:endParaRPr kumimoji="0" lang="en-CA" sz="1000" b="0" i="0" u="none" strike="noStrike" kern="0" cap="none" spc="0" normalizeH="0" baseline="0" dirty="0">
              <a:ln>
                <a:noFill/>
              </a:ln>
              <a:solidFill>
                <a:srgbClr val="FFFFFF"/>
              </a:solidFill>
              <a:effectLst/>
              <a:uLnTx/>
              <a:uFillTx/>
              <a:latin typeface="Arial"/>
            </a:endParaRP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64" r:id="rId5"/>
    <p:sldLayoutId id="2147483762" r:id="rId6"/>
    <p:sldLayoutId id="2147483761" r:id="rId7"/>
    <p:sldLayoutId id="2147483763" r:id="rId8"/>
    <p:sldLayoutId id="2147483767" r:id="rId9"/>
    <p:sldLayoutId id="2147483768" r:id="rId10"/>
    <p:sldLayoutId id="2147483769" r:id="rId11"/>
    <p:sldLayoutId id="2147483770" r:id="rId12"/>
    <p:sldLayoutId id="2147483771" r:id="rId13"/>
    <p:sldLayoutId id="2147483772"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7" name="Group 6"/>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fontAlgn="base">
                <a:spcBef>
                  <a:spcPct val="0"/>
                </a:spcBef>
                <a:spcAft>
                  <a:spcPct val="0"/>
                </a:spcAft>
              </a:pPr>
              <a:r>
                <a:rPr lang="en-CA" sz="1000" dirty="0" smtClean="0">
                  <a:solidFill>
                    <a:srgbClr val="FFFFFF"/>
                  </a:solidFill>
                </a:rPr>
                <a:t>McLean &amp; Company</a:t>
              </a:r>
              <a:endParaRPr lang="en-CA" sz="1000" dirty="0">
                <a:solidFill>
                  <a:srgbClr val="FFFFFF"/>
                </a:solidFill>
              </a:endParaRPr>
            </a:p>
          </p:txBody>
        </p:sp>
        <p:sp>
          <p:nvSpPr>
            <p:cNvPr id="9" name="Rectangle 8"/>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fontAlgn="base">
                <a:spcBef>
                  <a:spcPct val="0"/>
                </a:spcBef>
                <a:spcAft>
                  <a:spcPct val="0"/>
                </a:spcAft>
              </a:pPr>
              <a:fld id="{FF20F8B6-5AB9-41C4-A82C-4155E8A92B2C}" type="slidenum">
                <a:rPr lang="en-CA" sz="1000" smtClean="0">
                  <a:solidFill>
                    <a:srgbClr val="FFFFFF"/>
                  </a:solidFill>
                </a:rPr>
                <a:pPr marL="2151063" fontAlgn="base">
                  <a:spcBef>
                    <a:spcPct val="0"/>
                  </a:spcBef>
                  <a:spcAft>
                    <a:spcPct val="0"/>
                  </a:spcAft>
                </a:pPr>
                <a:t>‹#›</a:t>
              </a:fld>
              <a:endParaRPr lang="en-CA" sz="1000" dirty="0">
                <a:solidFill>
                  <a:srgbClr val="FFFFFF"/>
                </a:solidFill>
              </a:endParaRPr>
            </a:p>
          </p:txBody>
        </p:sp>
      </p:grpSp>
    </p:spTree>
    <p:extLst>
      <p:ext uri="{BB962C8B-B14F-4D97-AF65-F5344CB8AC3E}">
        <p14:creationId xmlns:p14="http://schemas.microsoft.com/office/powerpoint/2010/main" val="2886374106"/>
      </p:ext>
    </p:extLst>
  </p:cSld>
  <p:clrMap bg1="lt1" tx1="dk1" bg2="lt2" tx2="dk2" accent1="accent1" accent2="accent2" accent3="accent3" accent4="accent4" accent5="accent5" accent6="accent6" hlink="hlink" folHlink="folHlink"/>
  <p:sldLayoutIdLst>
    <p:sldLayoutId id="2147483774" r:id="rId1"/>
    <p:sldLayoutId id="2147483775" r:id="rId2"/>
  </p:sldLayoutIdLst>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image" Target="../media/image4.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1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hyperlink" Target="hr.mcleanco.com" TargetMode="External"/><Relationship Id="rId1" Type="http://schemas.openxmlformats.org/officeDocument/2006/relationships/slideLayout" Target="../slideLayouts/slideLayout16.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7.png"/><Relationship Id="rId7"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10.xml"/><Relationship Id="rId6" Type="http://schemas.openxmlformats.org/officeDocument/2006/relationships/image" Target="../media/image14.png"/><Relationship Id="rId5" Type="http://schemas.openxmlformats.org/officeDocument/2006/relationships/image" Target="../media/image13.png"/><Relationship Id="rId10" Type="http://schemas.openxmlformats.org/officeDocument/2006/relationships/image" Target="../media/image5.png"/><Relationship Id="rId4" Type="http://schemas.openxmlformats.org/officeDocument/2006/relationships/image" Target="../media/image12.png"/><Relationship Id="rId9"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c.com/suzanne-lucas/why-employee-turnover-is-so-costly.html"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8.wmf"/><Relationship Id="rId3" Type="http://schemas.openxmlformats.org/officeDocument/2006/relationships/tags" Target="../tags/tag4.xml"/><Relationship Id="rId7" Type="http://schemas.openxmlformats.org/officeDocument/2006/relationships/image" Target="../media/image17.wmf"/><Relationship Id="rId12"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16.png"/><Relationship Id="rId11"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 Id="rId5" Type="http://schemas.openxmlformats.org/officeDocument/2006/relationships/slideLayout" Target="../slideLayouts/slideLayout12.xml"/><Relationship Id="rId10" Type="http://schemas.openxmlformats.org/officeDocument/2006/relationships/image" Target="../media/image19.png"/><Relationship Id="rId4" Type="http://schemas.openxmlformats.org/officeDocument/2006/relationships/tags" Target="../tags/tag5.xml"/><Relationship Id="rId9" Type="http://schemas.openxmlformats.org/officeDocument/2006/relationships/hyperlink" Target="http://www.infotech.com/research/ss/increase-it-productivity-by-25-by-actively-focusing-on-employee-engagement" TargetMode="External"/></Relationships>
</file>

<file path=ppt/slides/_rels/slide9.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chart" Target="../charts/chart1.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image" Target="../media/image20.emf"/><Relationship Id="rId2" Type="http://schemas.openxmlformats.org/officeDocument/2006/relationships/tags" Target="../tags/tag6.xml"/><Relationship Id="rId1" Type="http://schemas.openxmlformats.org/officeDocument/2006/relationships/vmlDrawing" Target="../drawings/vmlDrawing1.vml"/><Relationship Id="rId6" Type="http://schemas.openxmlformats.org/officeDocument/2006/relationships/tags" Target="../tags/tag10.xml"/><Relationship Id="rId11" Type="http://schemas.openxmlformats.org/officeDocument/2006/relationships/oleObject" Target="../embeddings/oleObject1.bin"/><Relationship Id="rId5" Type="http://schemas.openxmlformats.org/officeDocument/2006/relationships/tags" Target="../tags/tag9.xml"/><Relationship Id="rId15" Type="http://schemas.openxmlformats.org/officeDocument/2006/relationships/image" Target="../media/image5.png"/><Relationship Id="rId10" Type="http://schemas.openxmlformats.org/officeDocument/2006/relationships/notesSlide" Target="../notesSlides/notesSlide7.xml"/><Relationship Id="rId4" Type="http://schemas.openxmlformats.org/officeDocument/2006/relationships/tags" Target="../tags/tag8.xml"/><Relationship Id="rId9" Type="http://schemas.openxmlformats.org/officeDocument/2006/relationships/slideLayout" Target="../slideLayouts/slideLayout13.xml"/><Relationship Id="rId14" Type="http://schemas.openxmlformats.org/officeDocument/2006/relationships/hyperlink" Target="https://www.infotech.com/research/ss/train-managers-to-strengthen-employee-relationships-to-improve-engagement/train-managers-to-strengthen-employee-relationships-to-improve-engagement-storyboard?utm_source=SS_Sample&amp;utm_medium=Collateral&amp;utm_campaign=Collater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Train Managers to Strengthen Employee Relationships to Improve Engagement</a:t>
            </a:r>
            <a:endParaRPr lang="en-US" dirty="0"/>
          </a:p>
          <a:p>
            <a:endParaRPr lang="en-CA" dirty="0"/>
          </a:p>
        </p:txBody>
      </p:sp>
      <p:sp>
        <p:nvSpPr>
          <p:cNvPr id="9" name="Text Placeholder 8"/>
          <p:cNvSpPr>
            <a:spLocks noGrp="1"/>
          </p:cNvSpPr>
          <p:nvPr>
            <p:ph type="body" sz="quarter" idx="16"/>
          </p:nvPr>
        </p:nvSpPr>
        <p:spPr>
          <a:xfrm>
            <a:off x="762000" y="4051213"/>
            <a:ext cx="7467600" cy="508000"/>
          </a:xfrm>
        </p:spPr>
        <p:txBody>
          <a:bodyPr/>
          <a:lstStyle/>
          <a:p>
            <a:r>
              <a:rPr lang="en-US" dirty="0"/>
              <a:t>Transfer the ownership of employee engagement from HR to team managers</a:t>
            </a:r>
            <a:r>
              <a:rPr lang="en-US" dirty="0" smtClean="0"/>
              <a:t>.</a:t>
            </a:r>
            <a:endParaRPr lang="en-US" dirty="0"/>
          </a:p>
        </p:txBody>
      </p:sp>
      <p:grpSp>
        <p:nvGrpSpPr>
          <p:cNvPr id="10" name="Group 9"/>
          <p:cNvGrpSpPr/>
          <p:nvPr/>
        </p:nvGrpSpPr>
        <p:grpSpPr>
          <a:xfrm>
            <a:off x="0" y="5402461"/>
            <a:ext cx="9144000" cy="1455539"/>
            <a:chOff x="0" y="5402461"/>
            <a:chExt cx="9144000" cy="1455539"/>
          </a:xfrm>
        </p:grpSpPr>
        <p:pic>
          <p:nvPicPr>
            <p:cNvPr id="6" name="Picture 5" descr="sample-titlebar-mcoNEW.gif"/>
            <p:cNvPicPr>
              <a:picLocks noChangeAspect="1"/>
            </p:cNvPicPr>
            <p:nvPr/>
          </p:nvPicPr>
          <p:blipFill>
            <a:blip r:embed="rId2" cstate="print"/>
            <a:srcRect l="84650" t="59830"/>
            <a:stretch>
              <a:fillRect/>
            </a:stretch>
          </p:blipFill>
          <p:spPr>
            <a:xfrm>
              <a:off x="7740352" y="6273316"/>
              <a:ext cx="1403648" cy="584684"/>
            </a:xfrm>
            <a:prstGeom prst="rect">
              <a:avLst/>
            </a:prstGeom>
          </p:spPr>
        </p:pic>
        <p:pic>
          <p:nvPicPr>
            <p:cNvPr id="5" name="Picture 4" descr="sample-titlebar-mcoNEW.gif">
              <a:hlinkClick r:id="rId3"/>
            </p:cNvPr>
            <p:cNvPicPr>
              <a:picLocks noChangeAspect="1"/>
            </p:cNvPicPr>
            <p:nvPr/>
          </p:nvPicPr>
          <p:blipFill>
            <a:blip r:embed="rId2" cstate="print"/>
            <a:srcRect b="40170"/>
            <a:stretch>
              <a:fillRect/>
            </a:stretch>
          </p:blipFill>
          <p:spPr>
            <a:xfrm>
              <a:off x="0" y="5402461"/>
              <a:ext cx="9144000" cy="870855"/>
            </a:xfrm>
            <a:prstGeom prst="rect">
              <a:avLst/>
            </a:prstGeom>
          </p:spPr>
        </p:pic>
        <p:sp>
          <p:nvSpPr>
            <p:cNvPr id="8" name="Rectangle 7"/>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McLean &amp; Company is a research and advisory firm providing practical solutions to human resources challenges via executable research, tools and advice that have a clear and measurable impact on your business. © 1997 </a:t>
              </a:r>
              <a:r>
                <a:rPr lang="en-CA" sz="800" smtClean="0">
                  <a:solidFill>
                    <a:schemeClr val="bg1">
                      <a:lumMod val="65000"/>
                    </a:schemeClr>
                  </a:solidFill>
                </a:rPr>
                <a:t>- 2016 </a:t>
              </a:r>
              <a:r>
                <a:rPr lang="en-CA" sz="800" dirty="0" smtClean="0">
                  <a:solidFill>
                    <a:schemeClr val="bg1">
                      <a:lumMod val="65000"/>
                    </a:schemeClr>
                  </a:solidFill>
                </a:rPr>
                <a:t>McLean &amp; Company. McLean &amp; Company is a division of Info-Tech Research Group.</a:t>
              </a:r>
              <a:endParaRPr lang="en-CA" sz="800" dirty="0">
                <a:solidFill>
                  <a:schemeClr val="bg1">
                    <a:lumMod val="65000"/>
                  </a:schemeClr>
                </a:solidFill>
              </a:endParaRPr>
            </a:p>
          </p:txBody>
        </p:sp>
      </p:grpSp>
    </p:spTree>
    <p:extLst>
      <p:ext uri="{BB962C8B-B14F-4D97-AF65-F5344CB8AC3E}">
        <p14:creationId xmlns:p14="http://schemas.microsoft.com/office/powerpoint/2010/main" val="8334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920753" y="2843692"/>
            <a:ext cx="5956547" cy="1772695"/>
          </a:xfrm>
          <a:prstGeom prst="rect">
            <a:avLst/>
          </a:prstGeom>
          <a:solidFill>
            <a:schemeClr val="bg1">
              <a:lumMod val="85000"/>
            </a:schemeClr>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2" indent="-177800" fontAlgn="base">
              <a:spcBef>
                <a:spcPts val="600"/>
              </a:spcBef>
              <a:spcAft>
                <a:spcPct val="0"/>
              </a:spcAft>
              <a:buFont typeface="Arial" pitchFamily="34" charset="0"/>
              <a:buChar char="•"/>
            </a:pPr>
            <a:r>
              <a:rPr lang="en-CA" sz="1200" b="1" dirty="0">
                <a:solidFill>
                  <a:srgbClr val="333333"/>
                </a:solidFill>
              </a:rPr>
              <a:t>Engagement is actually not very complicated at all. The first step is to talk to your employees about what can be done to improve their engagement on the </a:t>
            </a:r>
            <a:r>
              <a:rPr lang="en-CA" sz="1200" b="1" dirty="0" smtClean="0">
                <a:solidFill>
                  <a:srgbClr val="333333"/>
                </a:solidFill>
              </a:rPr>
              <a:t>team.</a:t>
            </a:r>
          </a:p>
          <a:p>
            <a:pPr marL="266700" lvl="2" indent="-177800" fontAlgn="base">
              <a:spcBef>
                <a:spcPts val="600"/>
              </a:spcBef>
              <a:spcAft>
                <a:spcPct val="0"/>
              </a:spcAft>
              <a:buFont typeface="Arial" pitchFamily="34" charset="0"/>
              <a:buChar char="•"/>
            </a:pPr>
            <a:r>
              <a:rPr lang="en-CA" sz="1200" dirty="0" smtClean="0">
                <a:solidFill>
                  <a:srgbClr val="333333"/>
                </a:solidFill>
              </a:rPr>
              <a:t>The key to improving the manager relationship driver is developing trust with your employees through informing them, interacting with them on a personal and professional level, and involving them in decision-making. </a:t>
            </a:r>
          </a:p>
          <a:p>
            <a:pPr marL="266700" lvl="2" indent="-177800" fontAlgn="base">
              <a:spcBef>
                <a:spcPts val="600"/>
              </a:spcBef>
              <a:spcAft>
                <a:spcPct val="0"/>
              </a:spcAft>
              <a:buFont typeface="Arial" pitchFamily="34" charset="0"/>
              <a:buChar char="•"/>
            </a:pPr>
            <a:r>
              <a:rPr lang="en-CA" sz="1200" dirty="0" smtClean="0">
                <a:solidFill>
                  <a:srgbClr val="333333"/>
                </a:solidFill>
              </a:rPr>
              <a:t>This storyboard and accompanying manager training deck provides specific advice for managers on how to follow through on the 3 I’s.</a:t>
            </a:r>
            <a:endParaRPr lang="en-US" sz="1200" dirty="0">
              <a:solidFill>
                <a:srgbClr val="333333"/>
              </a:solidFill>
            </a:endParaRPr>
          </a:p>
        </p:txBody>
      </p:sp>
      <p:sp>
        <p:nvSpPr>
          <p:cNvPr id="3" name="Rectangle 2"/>
          <p:cNvSpPr/>
          <p:nvPr/>
        </p:nvSpPr>
        <p:spPr>
          <a:xfrm>
            <a:off x="2920753" y="1539327"/>
            <a:ext cx="5956547" cy="1088463"/>
          </a:xfrm>
          <a:prstGeom prst="rect">
            <a:avLst/>
          </a:prstGeom>
          <a:solidFill>
            <a:schemeClr val="bg1">
              <a:lumMod val="85000"/>
            </a:schemeClr>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2" indent="-177800" fontAlgn="base">
              <a:spcBef>
                <a:spcPts val="600"/>
              </a:spcBef>
              <a:spcAft>
                <a:spcPct val="0"/>
              </a:spcAft>
              <a:buFont typeface="Arial" pitchFamily="34" charset="0"/>
              <a:buChar char="•"/>
            </a:pPr>
            <a:r>
              <a:rPr lang="en-US" sz="1200" b="1" dirty="0">
                <a:solidFill>
                  <a:srgbClr val="333333"/>
                </a:solidFill>
              </a:rPr>
              <a:t>No, engagement is a manager thing </a:t>
            </a:r>
            <a:r>
              <a:rPr lang="en-US" sz="1200" dirty="0">
                <a:solidFill>
                  <a:schemeClr val="tx1"/>
                </a:solidFill>
              </a:rPr>
              <a:t>–</a:t>
            </a:r>
            <a:r>
              <a:rPr lang="en-US" sz="1200" b="1" dirty="0" smtClean="0">
                <a:solidFill>
                  <a:srgbClr val="333333"/>
                </a:solidFill>
              </a:rPr>
              <a:t> </a:t>
            </a:r>
            <a:r>
              <a:rPr lang="en-US" sz="1200" b="1" dirty="0">
                <a:solidFill>
                  <a:srgbClr val="333333"/>
                </a:solidFill>
              </a:rPr>
              <a:t>HR is there as a support mechanism.</a:t>
            </a:r>
          </a:p>
          <a:p>
            <a:pPr marL="266700" lvl="2" indent="-177800" fontAlgn="base">
              <a:spcBef>
                <a:spcPts val="600"/>
              </a:spcBef>
              <a:spcAft>
                <a:spcPct val="0"/>
              </a:spcAft>
              <a:buFont typeface="Arial" pitchFamily="34" charset="0"/>
              <a:buChar char="•"/>
            </a:pPr>
            <a:r>
              <a:rPr lang="en-CA" sz="1200" dirty="0" smtClean="0">
                <a:solidFill>
                  <a:srgbClr val="333333"/>
                </a:solidFill>
              </a:rPr>
              <a:t>HR may be involved in facilitating </a:t>
            </a:r>
            <a:r>
              <a:rPr lang="en-CA" sz="1200" dirty="0">
                <a:solidFill>
                  <a:srgbClr val="333333"/>
                </a:solidFill>
              </a:rPr>
              <a:t>the feedback through a survey and help managers with next </a:t>
            </a:r>
            <a:r>
              <a:rPr lang="en-CA" sz="1200" dirty="0" smtClean="0">
                <a:solidFill>
                  <a:srgbClr val="333333"/>
                </a:solidFill>
              </a:rPr>
              <a:t>steps; however, </a:t>
            </a:r>
            <a:r>
              <a:rPr lang="en-CA" sz="1200" dirty="0">
                <a:solidFill>
                  <a:srgbClr val="333333"/>
                </a:solidFill>
              </a:rPr>
              <a:t>managers have the greatest impact on their team's engagement due to the closeness of the working </a:t>
            </a:r>
            <a:r>
              <a:rPr lang="en-CA" sz="1200" dirty="0" smtClean="0">
                <a:solidFill>
                  <a:srgbClr val="333333"/>
                </a:solidFill>
              </a:rPr>
              <a:t>relationship.</a:t>
            </a:r>
            <a:endParaRPr lang="en-US" sz="1200" dirty="0">
              <a:solidFill>
                <a:srgbClr val="333333"/>
              </a:solidFill>
            </a:endParaRPr>
          </a:p>
        </p:txBody>
      </p:sp>
      <p:sp>
        <p:nvSpPr>
          <p:cNvPr id="18" name="Title 17"/>
          <p:cNvSpPr>
            <a:spLocks noGrp="1"/>
          </p:cNvSpPr>
          <p:nvPr>
            <p:ph type="title"/>
          </p:nvPr>
        </p:nvSpPr>
        <p:spPr/>
        <p:txBody>
          <a:bodyPr/>
          <a:lstStyle/>
          <a:p>
            <a:r>
              <a:rPr lang="en-US" dirty="0" smtClean="0"/>
              <a:t>So, why aren’t managers making this a priority? They may have several objections and concerns that must be addressed</a:t>
            </a:r>
            <a:endParaRPr lang="en-US" dirty="0"/>
          </a:p>
        </p:txBody>
      </p:sp>
      <p:sp>
        <p:nvSpPr>
          <p:cNvPr id="4" name="Rectangle 3"/>
          <p:cNvSpPr/>
          <p:nvPr/>
        </p:nvSpPr>
        <p:spPr>
          <a:xfrm>
            <a:off x="251520" y="1539326"/>
            <a:ext cx="2556284" cy="108846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ct val="0"/>
              </a:spcBef>
              <a:spcAft>
                <a:spcPct val="0"/>
              </a:spcAft>
            </a:pPr>
            <a:r>
              <a:rPr lang="en-US" sz="1400" b="1" i="1" dirty="0">
                <a:solidFill>
                  <a:srgbClr val="333333"/>
                </a:solidFill>
              </a:rPr>
              <a:t>“</a:t>
            </a:r>
            <a:r>
              <a:rPr lang="en-US" sz="1400" b="1" dirty="0">
                <a:solidFill>
                  <a:srgbClr val="333333"/>
                </a:solidFill>
              </a:rPr>
              <a:t>Engagement is an HR thing. Why should I be responsible for it?”</a:t>
            </a:r>
            <a:endParaRPr lang="en-CA" sz="1400" b="1" i="1" dirty="0">
              <a:solidFill>
                <a:srgbClr val="333333"/>
              </a:solidFill>
            </a:endParaRPr>
          </a:p>
        </p:txBody>
      </p:sp>
      <p:sp>
        <p:nvSpPr>
          <p:cNvPr id="13" name="Rectangle 12"/>
          <p:cNvSpPr/>
          <p:nvPr/>
        </p:nvSpPr>
        <p:spPr>
          <a:xfrm>
            <a:off x="251519" y="3185807"/>
            <a:ext cx="2556284" cy="108846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333333"/>
                </a:solidFill>
              </a:rPr>
              <a:t>“Having an impact on my team’s engagement seems </a:t>
            </a:r>
            <a:r>
              <a:rPr lang="en-US" sz="1400" b="1" dirty="0" smtClean="0">
                <a:solidFill>
                  <a:srgbClr val="333333"/>
                </a:solidFill>
              </a:rPr>
              <a:t>overwhelming. </a:t>
            </a:r>
            <a:r>
              <a:rPr lang="en-US" sz="1400" b="1" dirty="0">
                <a:solidFill>
                  <a:srgbClr val="333333"/>
                </a:solidFill>
              </a:rPr>
              <a:t>I don’t know </a:t>
            </a:r>
            <a:r>
              <a:rPr lang="en-US" sz="1400" b="1" dirty="0" smtClean="0">
                <a:solidFill>
                  <a:srgbClr val="333333"/>
                </a:solidFill>
              </a:rPr>
              <a:t>where </a:t>
            </a:r>
            <a:r>
              <a:rPr lang="en-US" sz="1400" b="1" dirty="0">
                <a:solidFill>
                  <a:srgbClr val="333333"/>
                </a:solidFill>
              </a:rPr>
              <a:t>to </a:t>
            </a:r>
            <a:r>
              <a:rPr lang="en-US" sz="1400" b="1" dirty="0" smtClean="0">
                <a:solidFill>
                  <a:srgbClr val="333333"/>
                </a:solidFill>
              </a:rPr>
              <a:t>start.”</a:t>
            </a:r>
            <a:endParaRPr lang="en-CA" sz="1400" b="1" i="1" dirty="0">
              <a:solidFill>
                <a:srgbClr val="333333"/>
              </a:solidFill>
              <a:latin typeface="Georgia"/>
            </a:endParaRPr>
          </a:p>
        </p:txBody>
      </p:sp>
      <p:sp>
        <p:nvSpPr>
          <p:cNvPr id="16" name="Rectangle 15"/>
          <p:cNvSpPr/>
          <p:nvPr/>
        </p:nvSpPr>
        <p:spPr>
          <a:xfrm>
            <a:off x="2920753" y="4832288"/>
            <a:ext cx="5956547" cy="1472400"/>
          </a:xfrm>
          <a:prstGeom prst="rect">
            <a:avLst/>
          </a:prstGeom>
          <a:solidFill>
            <a:schemeClr val="bg1">
              <a:lumMod val="85000"/>
            </a:schemeClr>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fontAlgn="base">
              <a:spcBef>
                <a:spcPts val="600"/>
              </a:spcBef>
              <a:buFont typeface="Arial" pitchFamily="34" charset="0"/>
              <a:buChar char="•"/>
            </a:pPr>
            <a:r>
              <a:rPr lang="en-US" sz="1200" b="1" dirty="0">
                <a:solidFill>
                  <a:srgbClr val="333333"/>
                </a:solidFill>
              </a:rPr>
              <a:t>It should be – engagement impacts pretty much every aspect of employment. </a:t>
            </a:r>
            <a:r>
              <a:rPr lang="en-US" sz="1200" dirty="0">
                <a:solidFill>
                  <a:srgbClr val="333333"/>
                </a:solidFill>
              </a:rPr>
              <a:t>Remaining engaged will help your team in achieving other goals and </a:t>
            </a:r>
            <a:r>
              <a:rPr lang="en-US" sz="1200" dirty="0" smtClean="0">
                <a:solidFill>
                  <a:srgbClr val="333333"/>
                </a:solidFill>
              </a:rPr>
              <a:t>targets, such as increased levels of productivity and performance. </a:t>
            </a:r>
            <a:endParaRPr lang="en-US" sz="1200" dirty="0">
              <a:solidFill>
                <a:srgbClr val="333333"/>
              </a:solidFill>
            </a:endParaRPr>
          </a:p>
          <a:p>
            <a:pPr marL="177800" indent="-177800" fontAlgn="base">
              <a:spcBef>
                <a:spcPts val="600"/>
              </a:spcBef>
              <a:buFont typeface="Arial" pitchFamily="34" charset="0"/>
              <a:buChar char="•"/>
            </a:pPr>
            <a:r>
              <a:rPr lang="en-US" sz="1200" dirty="0">
                <a:solidFill>
                  <a:srgbClr val="333333"/>
                </a:solidFill>
              </a:rPr>
              <a:t>You don’t need formal initiatives to keep your employees engaged. As a manager, your biggest impact on engagement comes from having employees’ trust and building positive relationships with them. You can achieve these outcomes through everyday interactions with your team. </a:t>
            </a:r>
          </a:p>
        </p:txBody>
      </p:sp>
      <p:sp>
        <p:nvSpPr>
          <p:cNvPr id="15" name="Rectangle 14"/>
          <p:cNvSpPr/>
          <p:nvPr/>
        </p:nvSpPr>
        <p:spPr>
          <a:xfrm>
            <a:off x="251519" y="5024256"/>
            <a:ext cx="2556284" cy="108846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i="1" dirty="0">
                <a:solidFill>
                  <a:srgbClr val="333333"/>
                </a:solidFill>
                <a:latin typeface="Georgia"/>
              </a:rPr>
              <a:t>“</a:t>
            </a:r>
            <a:r>
              <a:rPr lang="en-US" sz="1400" b="1" dirty="0">
                <a:solidFill>
                  <a:srgbClr val="333333"/>
                </a:solidFill>
              </a:rPr>
              <a:t>I have a lot of things on my plate and engagement is not one of them.” </a:t>
            </a:r>
            <a:endParaRPr lang="en-CA" sz="1400" b="1" i="1" dirty="0">
              <a:solidFill>
                <a:srgbClr val="333333"/>
              </a:solidFill>
              <a:latin typeface="Georgia"/>
            </a:endParaRPr>
          </a:p>
        </p:txBody>
      </p:sp>
      <p:sp>
        <p:nvSpPr>
          <p:cNvPr id="11" name="TextBox 10"/>
          <p:cNvSpPr txBox="1"/>
          <p:nvPr/>
        </p:nvSpPr>
        <p:spPr>
          <a:xfrm>
            <a:off x="394023" y="1174013"/>
            <a:ext cx="2915233" cy="307777"/>
          </a:xfrm>
          <a:prstGeom prst="rect">
            <a:avLst/>
          </a:prstGeom>
          <a:solidFill>
            <a:schemeClr val="bg1"/>
          </a:solidFill>
          <a:effectLst/>
        </p:spPr>
        <p:txBody>
          <a:bodyPr wrap="square" rtlCol="0">
            <a:spAutoFit/>
          </a:bodyPr>
          <a:lstStyle/>
          <a:p>
            <a:pPr fontAlgn="base">
              <a:spcBef>
                <a:spcPct val="0"/>
              </a:spcBef>
              <a:spcAft>
                <a:spcPct val="0"/>
              </a:spcAft>
            </a:pPr>
            <a:r>
              <a:rPr lang="en-US" sz="1400" b="1" dirty="0" smtClean="0">
                <a:solidFill>
                  <a:schemeClr val="tx1">
                    <a:lumMod val="60000"/>
                    <a:lumOff val="40000"/>
                  </a:schemeClr>
                </a:solidFill>
              </a:rPr>
              <a:t>MANAGER OBJECTIONS:</a:t>
            </a:r>
            <a:endParaRPr lang="en-US" sz="1400" b="1" dirty="0">
              <a:solidFill>
                <a:schemeClr val="tx1">
                  <a:lumMod val="60000"/>
                  <a:lumOff val="40000"/>
                </a:schemeClr>
              </a:solidFill>
            </a:endParaRPr>
          </a:p>
        </p:txBody>
      </p:sp>
      <p:sp>
        <p:nvSpPr>
          <p:cNvPr id="12" name="TextBox 11"/>
          <p:cNvSpPr txBox="1"/>
          <p:nvPr/>
        </p:nvSpPr>
        <p:spPr>
          <a:xfrm>
            <a:off x="2920752" y="1158734"/>
            <a:ext cx="2449218" cy="307777"/>
          </a:xfrm>
          <a:prstGeom prst="rect">
            <a:avLst/>
          </a:prstGeom>
          <a:noFill/>
        </p:spPr>
        <p:txBody>
          <a:bodyPr wrap="square" rtlCol="0">
            <a:spAutoFit/>
          </a:bodyPr>
          <a:lstStyle/>
          <a:p>
            <a:pPr fontAlgn="base">
              <a:spcBef>
                <a:spcPct val="0"/>
              </a:spcBef>
              <a:spcAft>
                <a:spcPct val="0"/>
              </a:spcAft>
            </a:pPr>
            <a:r>
              <a:rPr lang="en-US" sz="1400" b="1" dirty="0" smtClean="0">
                <a:solidFill>
                  <a:schemeClr val="tx1">
                    <a:lumMod val="60000"/>
                    <a:lumOff val="40000"/>
                  </a:schemeClr>
                </a:solidFill>
              </a:rPr>
              <a:t>YOUR RESPONSE:</a:t>
            </a:r>
            <a:endParaRPr lang="en-US" sz="1400" b="1" dirty="0">
              <a:solidFill>
                <a:schemeClr val="tx1">
                  <a:lumMod val="60000"/>
                  <a:lumOff val="40000"/>
                </a:schemeClr>
              </a:solidFill>
            </a:endParaRPr>
          </a:p>
        </p:txBody>
      </p:sp>
      <p:pic>
        <p:nvPicPr>
          <p:cNvPr id="17"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3633649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2920752" y="3185807"/>
            <a:ext cx="5956547" cy="1470858"/>
          </a:xfrm>
          <a:prstGeom prst="rect">
            <a:avLst/>
          </a:prstGeom>
          <a:solidFill>
            <a:schemeClr val="bg1">
              <a:lumMod val="85000"/>
            </a:schemeClr>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2" indent="-177800" fontAlgn="base">
              <a:spcBef>
                <a:spcPts val="600"/>
              </a:spcBef>
              <a:spcAft>
                <a:spcPct val="0"/>
              </a:spcAft>
              <a:buFont typeface="Arial" pitchFamily="34" charset="0"/>
              <a:buChar char="•"/>
            </a:pPr>
            <a:r>
              <a:rPr lang="en-CA" sz="1200" b="1" dirty="0">
                <a:solidFill>
                  <a:srgbClr val="333333"/>
                </a:solidFill>
              </a:rPr>
              <a:t>Every manager's actions should be aligned with the overall organizational mission and vision.</a:t>
            </a:r>
            <a:r>
              <a:rPr lang="en-CA" sz="1200" dirty="0">
                <a:solidFill>
                  <a:srgbClr val="333333"/>
                </a:solidFill>
              </a:rPr>
              <a:t> </a:t>
            </a:r>
            <a:r>
              <a:rPr lang="en-CA" sz="1200" b="1" dirty="0" smtClean="0">
                <a:solidFill>
                  <a:srgbClr val="333333"/>
                </a:solidFill>
              </a:rPr>
              <a:t>Keep </a:t>
            </a:r>
            <a:r>
              <a:rPr lang="en-CA" sz="1200" b="1" dirty="0">
                <a:solidFill>
                  <a:srgbClr val="333333"/>
                </a:solidFill>
              </a:rPr>
              <a:t>this in mind when </a:t>
            </a:r>
            <a:r>
              <a:rPr lang="en-CA" sz="1200" b="1" dirty="0" smtClean="0">
                <a:solidFill>
                  <a:srgbClr val="333333"/>
                </a:solidFill>
              </a:rPr>
              <a:t>interacting </a:t>
            </a:r>
            <a:r>
              <a:rPr lang="en-CA" sz="1200" b="1" dirty="0">
                <a:solidFill>
                  <a:srgbClr val="333333"/>
                </a:solidFill>
              </a:rPr>
              <a:t>with your team. </a:t>
            </a:r>
            <a:endParaRPr lang="en-CA" sz="1200" b="1" dirty="0" smtClean="0">
              <a:solidFill>
                <a:srgbClr val="333333"/>
              </a:solidFill>
            </a:endParaRPr>
          </a:p>
          <a:p>
            <a:pPr marL="266700" lvl="2" indent="-177800" fontAlgn="base">
              <a:spcBef>
                <a:spcPts val="600"/>
              </a:spcBef>
              <a:spcAft>
                <a:spcPct val="0"/>
              </a:spcAft>
              <a:buFont typeface="Arial" pitchFamily="34" charset="0"/>
              <a:buChar char="•"/>
            </a:pPr>
            <a:r>
              <a:rPr lang="en-CA" sz="1200" dirty="0" smtClean="0">
                <a:solidFill>
                  <a:srgbClr val="333333"/>
                </a:solidFill>
              </a:rPr>
              <a:t>However</a:t>
            </a:r>
            <a:r>
              <a:rPr lang="en-CA" sz="1200" dirty="0">
                <a:solidFill>
                  <a:srgbClr val="333333"/>
                </a:solidFill>
              </a:rPr>
              <a:t>, also keep in mind that every manager has a different relationship with </a:t>
            </a:r>
            <a:r>
              <a:rPr lang="en-CA" sz="1200" dirty="0" smtClean="0">
                <a:solidFill>
                  <a:srgbClr val="333333"/>
                </a:solidFill>
              </a:rPr>
              <a:t>their team. A</a:t>
            </a:r>
            <a:r>
              <a:rPr lang="en-US" sz="1200" dirty="0" smtClean="0">
                <a:solidFill>
                  <a:srgbClr val="333333"/>
                </a:solidFill>
              </a:rPr>
              <a:t>s </a:t>
            </a:r>
            <a:r>
              <a:rPr lang="en-US" sz="1200" dirty="0">
                <a:solidFill>
                  <a:srgbClr val="333333"/>
                </a:solidFill>
              </a:rPr>
              <a:t>long as you don’t do something outside of the cultural norms, it’s all right to do something different from your peers. It’s about meeting the unique needs and concerns of your team.</a:t>
            </a:r>
          </a:p>
        </p:txBody>
      </p:sp>
      <p:sp>
        <p:nvSpPr>
          <p:cNvPr id="3" name="Rectangle 2"/>
          <p:cNvSpPr/>
          <p:nvPr/>
        </p:nvSpPr>
        <p:spPr>
          <a:xfrm>
            <a:off x="2920753" y="1539326"/>
            <a:ext cx="5956547" cy="1470858"/>
          </a:xfrm>
          <a:prstGeom prst="rect">
            <a:avLst/>
          </a:prstGeom>
          <a:solidFill>
            <a:schemeClr val="bg1">
              <a:lumMod val="85000"/>
            </a:schemeClr>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lvl="2" indent="-177800" fontAlgn="base">
              <a:spcBef>
                <a:spcPts val="600"/>
              </a:spcBef>
              <a:spcAft>
                <a:spcPct val="0"/>
              </a:spcAft>
              <a:buFont typeface="Arial" pitchFamily="34" charset="0"/>
              <a:buChar char="•"/>
            </a:pPr>
            <a:r>
              <a:rPr lang="en-US" sz="1200" b="1" dirty="0">
                <a:solidFill>
                  <a:srgbClr val="333333"/>
                </a:solidFill>
              </a:rPr>
              <a:t>Engagement is a relationship, not a project, and an employee’s relationship with their immediate manager is among the most important factors affecting engagement. </a:t>
            </a:r>
            <a:endParaRPr lang="en-US" sz="1200" b="1" dirty="0" smtClean="0">
              <a:solidFill>
                <a:srgbClr val="333333"/>
              </a:solidFill>
            </a:endParaRPr>
          </a:p>
          <a:p>
            <a:pPr marL="266700" lvl="2" indent="-177800" fontAlgn="base">
              <a:spcBef>
                <a:spcPts val="600"/>
              </a:spcBef>
              <a:spcAft>
                <a:spcPct val="0"/>
              </a:spcAft>
              <a:buFont typeface="Arial" pitchFamily="34" charset="0"/>
              <a:buChar char="•"/>
            </a:pPr>
            <a:r>
              <a:rPr lang="en-US" sz="1200" dirty="0" smtClean="0">
                <a:solidFill>
                  <a:srgbClr val="333333"/>
                </a:solidFill>
              </a:rPr>
              <a:t>Focus </a:t>
            </a:r>
            <a:r>
              <a:rPr lang="en-US" sz="1200" dirty="0">
                <a:solidFill>
                  <a:srgbClr val="333333"/>
                </a:solidFill>
              </a:rPr>
              <a:t>on building trust, getting to know your employees, and empowering them to succeed instead of worrying about things that you can’t control. </a:t>
            </a:r>
          </a:p>
        </p:txBody>
      </p:sp>
      <p:sp>
        <p:nvSpPr>
          <p:cNvPr id="18" name="Title 17"/>
          <p:cNvSpPr>
            <a:spLocks noGrp="1"/>
          </p:cNvSpPr>
          <p:nvPr>
            <p:ph type="title"/>
          </p:nvPr>
        </p:nvSpPr>
        <p:spPr/>
        <p:txBody>
          <a:bodyPr/>
          <a:lstStyle/>
          <a:p>
            <a:r>
              <a:rPr lang="en-US" dirty="0" smtClean="0"/>
              <a:t>So, why aren’t managers making this a priority? They may have several objections and concerns that must be addressed</a:t>
            </a:r>
            <a:endParaRPr lang="en-US" dirty="0"/>
          </a:p>
        </p:txBody>
      </p:sp>
      <p:sp>
        <p:nvSpPr>
          <p:cNvPr id="27" name="TextBox 26"/>
          <p:cNvSpPr txBox="1"/>
          <p:nvPr/>
        </p:nvSpPr>
        <p:spPr>
          <a:xfrm>
            <a:off x="394023" y="1174013"/>
            <a:ext cx="2915233" cy="307777"/>
          </a:xfrm>
          <a:prstGeom prst="rect">
            <a:avLst/>
          </a:prstGeom>
          <a:solidFill>
            <a:schemeClr val="bg1"/>
          </a:solidFill>
          <a:effectLst/>
        </p:spPr>
        <p:txBody>
          <a:bodyPr wrap="square" rtlCol="0">
            <a:spAutoFit/>
          </a:bodyPr>
          <a:lstStyle/>
          <a:p>
            <a:pPr fontAlgn="base">
              <a:spcBef>
                <a:spcPct val="0"/>
              </a:spcBef>
              <a:spcAft>
                <a:spcPct val="0"/>
              </a:spcAft>
            </a:pPr>
            <a:r>
              <a:rPr lang="en-US" sz="1400" b="1" dirty="0" smtClean="0">
                <a:solidFill>
                  <a:schemeClr val="tx1">
                    <a:lumMod val="60000"/>
                    <a:lumOff val="40000"/>
                  </a:schemeClr>
                </a:solidFill>
              </a:rPr>
              <a:t>MANAGER OBJECTIONS:</a:t>
            </a:r>
            <a:endParaRPr lang="en-US" sz="1400" b="1" dirty="0">
              <a:solidFill>
                <a:schemeClr val="tx1">
                  <a:lumMod val="60000"/>
                  <a:lumOff val="40000"/>
                </a:schemeClr>
              </a:solidFill>
            </a:endParaRPr>
          </a:p>
        </p:txBody>
      </p:sp>
      <p:sp>
        <p:nvSpPr>
          <p:cNvPr id="28" name="TextBox 27"/>
          <p:cNvSpPr txBox="1"/>
          <p:nvPr/>
        </p:nvSpPr>
        <p:spPr>
          <a:xfrm>
            <a:off x="2920752" y="1158734"/>
            <a:ext cx="2449218" cy="307777"/>
          </a:xfrm>
          <a:prstGeom prst="rect">
            <a:avLst/>
          </a:prstGeom>
          <a:noFill/>
        </p:spPr>
        <p:txBody>
          <a:bodyPr wrap="square" rtlCol="0">
            <a:spAutoFit/>
          </a:bodyPr>
          <a:lstStyle/>
          <a:p>
            <a:pPr fontAlgn="base">
              <a:spcBef>
                <a:spcPct val="0"/>
              </a:spcBef>
              <a:spcAft>
                <a:spcPct val="0"/>
              </a:spcAft>
            </a:pPr>
            <a:r>
              <a:rPr lang="en-US" sz="1400" b="1" dirty="0" smtClean="0">
                <a:solidFill>
                  <a:schemeClr val="tx1">
                    <a:lumMod val="60000"/>
                    <a:lumOff val="40000"/>
                  </a:schemeClr>
                </a:solidFill>
              </a:rPr>
              <a:t>YOUR RESPONSE:</a:t>
            </a:r>
            <a:endParaRPr lang="en-US" sz="1400" b="1" dirty="0">
              <a:solidFill>
                <a:schemeClr val="tx1">
                  <a:lumMod val="60000"/>
                  <a:lumOff val="40000"/>
                </a:schemeClr>
              </a:solidFill>
            </a:endParaRPr>
          </a:p>
        </p:txBody>
      </p:sp>
      <p:sp>
        <p:nvSpPr>
          <p:cNvPr id="4" name="Rectangle 3"/>
          <p:cNvSpPr/>
          <p:nvPr/>
        </p:nvSpPr>
        <p:spPr>
          <a:xfrm>
            <a:off x="251520" y="1730523"/>
            <a:ext cx="2556284" cy="108846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333333"/>
                </a:solidFill>
              </a:rPr>
              <a:t>“I don’t have control over the factors affecting my team’s engagement.” </a:t>
            </a:r>
            <a:endParaRPr lang="en-CA" sz="1400" b="1" dirty="0">
              <a:solidFill>
                <a:srgbClr val="333333"/>
              </a:solidFill>
              <a:latin typeface="Georgia"/>
            </a:endParaRPr>
          </a:p>
        </p:txBody>
      </p:sp>
      <p:sp>
        <p:nvSpPr>
          <p:cNvPr id="13" name="Rectangle 12"/>
          <p:cNvSpPr/>
          <p:nvPr/>
        </p:nvSpPr>
        <p:spPr>
          <a:xfrm>
            <a:off x="251519" y="3340072"/>
            <a:ext cx="2556284" cy="116232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333333"/>
                </a:solidFill>
              </a:rPr>
              <a:t>“If I do something different with my team that no one else does with their team, it will be perceived as unfair</a:t>
            </a:r>
            <a:r>
              <a:rPr lang="en-US" sz="1400" b="1" dirty="0" smtClean="0">
                <a:solidFill>
                  <a:srgbClr val="333333"/>
                </a:solidFill>
              </a:rPr>
              <a:t>.”</a:t>
            </a:r>
            <a:endParaRPr lang="en-US" sz="1400" b="1" dirty="0">
              <a:solidFill>
                <a:srgbClr val="333333"/>
              </a:solidFill>
            </a:endParaRPr>
          </a:p>
        </p:txBody>
      </p:sp>
      <p:sp>
        <p:nvSpPr>
          <p:cNvPr id="16" name="Rectangle 15"/>
          <p:cNvSpPr/>
          <p:nvPr/>
        </p:nvSpPr>
        <p:spPr>
          <a:xfrm>
            <a:off x="2920753" y="4832288"/>
            <a:ext cx="5956547" cy="1470858"/>
          </a:xfrm>
          <a:prstGeom prst="rect">
            <a:avLst/>
          </a:prstGeom>
          <a:solidFill>
            <a:schemeClr val="bg1">
              <a:lumMod val="85000"/>
            </a:schemeClr>
          </a:solidFill>
          <a:ln w="190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7800" indent="-177800" fontAlgn="base">
              <a:spcBef>
                <a:spcPts val="600"/>
              </a:spcBef>
              <a:buFont typeface="Arial" pitchFamily="34" charset="0"/>
              <a:buChar char="•"/>
            </a:pPr>
            <a:r>
              <a:rPr lang="en-CA" sz="1200" b="1" dirty="0">
                <a:solidFill>
                  <a:srgbClr val="333333"/>
                </a:solidFill>
              </a:rPr>
              <a:t>Start by identifying why you're disengaged and asking yourself if this is something that you have control over. </a:t>
            </a:r>
            <a:endParaRPr lang="en-CA" sz="1200" b="1" dirty="0" smtClean="0">
              <a:solidFill>
                <a:srgbClr val="333333"/>
              </a:solidFill>
            </a:endParaRPr>
          </a:p>
          <a:p>
            <a:pPr marL="177800" indent="-177800" fontAlgn="base">
              <a:spcBef>
                <a:spcPts val="600"/>
              </a:spcBef>
              <a:buFont typeface="Arial" pitchFamily="34" charset="0"/>
              <a:buChar char="•"/>
            </a:pPr>
            <a:r>
              <a:rPr lang="en-CA" sz="1200" dirty="0" smtClean="0">
                <a:solidFill>
                  <a:srgbClr val="333333"/>
                </a:solidFill>
              </a:rPr>
              <a:t>As </a:t>
            </a:r>
            <a:r>
              <a:rPr lang="en-CA" sz="1200" dirty="0">
                <a:solidFill>
                  <a:srgbClr val="333333"/>
                </a:solidFill>
              </a:rPr>
              <a:t>a leader, it is important to be proactive </a:t>
            </a:r>
            <a:r>
              <a:rPr lang="en-CA" sz="1200" dirty="0" smtClean="0">
                <a:solidFill>
                  <a:srgbClr val="333333"/>
                </a:solidFill>
              </a:rPr>
              <a:t>about </a:t>
            </a:r>
            <a:r>
              <a:rPr lang="en-CA" sz="1200" dirty="0">
                <a:solidFill>
                  <a:srgbClr val="333333"/>
                </a:solidFill>
              </a:rPr>
              <a:t>your disengagement so that it does not impact your team. Take your concerns as well as ideas for solutions to your manager. You will not be an effective team leader if you are disengaged, so this is your </a:t>
            </a:r>
            <a:r>
              <a:rPr lang="en-CA" sz="1200" dirty="0" smtClean="0">
                <a:solidFill>
                  <a:srgbClr val="333333"/>
                </a:solidFill>
              </a:rPr>
              <a:t>top </a:t>
            </a:r>
            <a:r>
              <a:rPr lang="en-CA" sz="1200" dirty="0">
                <a:solidFill>
                  <a:srgbClr val="333333"/>
                </a:solidFill>
              </a:rPr>
              <a:t>priority.</a:t>
            </a:r>
            <a:endParaRPr lang="en-US" sz="1200" dirty="0">
              <a:solidFill>
                <a:srgbClr val="333333"/>
              </a:solidFill>
            </a:endParaRPr>
          </a:p>
        </p:txBody>
      </p:sp>
      <p:sp>
        <p:nvSpPr>
          <p:cNvPr id="15" name="Rectangle 14"/>
          <p:cNvSpPr/>
          <p:nvPr/>
        </p:nvSpPr>
        <p:spPr>
          <a:xfrm>
            <a:off x="251519" y="5023485"/>
            <a:ext cx="2556284" cy="1088464"/>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sz="1400" b="1" dirty="0">
                <a:solidFill>
                  <a:srgbClr val="333333"/>
                </a:solidFill>
              </a:rPr>
              <a:t>“How can I keep my employees engaged when I’m feeling disengaged myself</a:t>
            </a:r>
            <a:r>
              <a:rPr lang="en-US" sz="1400" b="1" dirty="0" smtClean="0">
                <a:solidFill>
                  <a:srgbClr val="333333"/>
                </a:solidFill>
              </a:rPr>
              <a:t>?”</a:t>
            </a:r>
            <a:endParaRPr lang="en-US" sz="1400" b="1" dirty="0">
              <a:solidFill>
                <a:srgbClr val="333333"/>
              </a:solidFill>
            </a:endParaRPr>
          </a:p>
        </p:txBody>
      </p:sp>
      <p:pic>
        <p:nvPicPr>
          <p:cNvPr id="11"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1405526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2"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Empower management to apply HR best practices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Develop effective talent acquisition &amp; retention strategies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Build a high performance</a:t>
            </a:r>
            <a:br>
              <a:rPr lang="en-CA" sz="1400" dirty="0" smtClean="0">
                <a:solidFill>
                  <a:srgbClr val="333333"/>
                </a:solidFill>
              </a:rPr>
            </a:br>
            <a:r>
              <a:rPr lang="en-CA" sz="1400" dirty="0" smtClean="0">
                <a:solidFill>
                  <a:srgbClr val="333333"/>
                </a:solidFill>
              </a:rPr>
              <a:t>culture</a:t>
            </a:r>
          </a:p>
          <a:p>
            <a:pPr algn="ctr" fontAlgn="base">
              <a:spcBef>
                <a:spcPct val="0"/>
              </a:spcBef>
              <a:spcAft>
                <a:spcPct val="0"/>
              </a:spcAft>
            </a:pPr>
            <a:endParaRPr lang="en-CA" sz="1400" dirty="0">
              <a:solidFill>
                <a:srgbClr val="333333"/>
              </a:solidFill>
            </a:endParaRPr>
          </a:p>
        </p:txBody>
      </p:sp>
      <p:sp>
        <p:nvSpPr>
          <p:cNvPr id="22" name="Rectangle 21"/>
          <p:cNvSpPr/>
          <p:nvPr/>
        </p:nvSpPr>
        <p:spPr>
          <a:xfrm>
            <a:off x="3095836" y="1628800"/>
            <a:ext cx="3018680" cy="1815882"/>
          </a:xfrm>
          <a:prstGeom prst="rect">
            <a:avLst/>
          </a:prstGeom>
        </p:spPr>
        <p:txBody>
          <a:bodyPr wrap="square">
            <a:spAutoFit/>
          </a:bodyPr>
          <a:lstStyle/>
          <a:p>
            <a:pPr marL="342900" indent="-342900" fontAlgn="base">
              <a:spcBef>
                <a:spcPct val="0"/>
              </a:spcBef>
              <a:spcAft>
                <a:spcPct val="0"/>
              </a:spcAft>
              <a:buFont typeface="Wingdings" pitchFamily="2" charset="2"/>
              <a:buChar char="ü"/>
            </a:pPr>
            <a:r>
              <a:rPr lang="en-CA" sz="1400" dirty="0" smtClean="0">
                <a:solidFill>
                  <a:srgbClr val="333333"/>
                </a:solidFill>
              </a:rPr>
              <a:t>Maintain a progressive set of HR policies &amp; procedures</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Demonstrate the business impact of HR</a:t>
            </a:r>
            <a:br>
              <a:rPr lang="en-CA" sz="1400" dirty="0" smtClean="0">
                <a:solidFill>
                  <a:srgbClr val="333333"/>
                </a:solidFill>
              </a:rPr>
            </a:br>
            <a:endParaRPr lang="en-CA" sz="1400" dirty="0" smtClean="0">
              <a:solidFill>
                <a:srgbClr val="333333"/>
              </a:solidFill>
            </a:endParaRPr>
          </a:p>
          <a:p>
            <a:pPr marL="342900" indent="-342900" fontAlgn="base">
              <a:spcBef>
                <a:spcPct val="0"/>
              </a:spcBef>
              <a:spcAft>
                <a:spcPct val="0"/>
              </a:spcAft>
              <a:buFont typeface="Wingdings" pitchFamily="2" charset="2"/>
              <a:buChar char="ü"/>
            </a:pPr>
            <a:r>
              <a:rPr lang="en-CA" sz="1400" dirty="0" smtClean="0">
                <a:solidFill>
                  <a:srgbClr val="333333"/>
                </a:solidFill>
              </a:rPr>
              <a:t>Stay abreast of HR trends</a:t>
            </a:r>
            <a:br>
              <a:rPr lang="en-CA" sz="1400" dirty="0" smtClean="0">
                <a:solidFill>
                  <a:srgbClr val="333333"/>
                </a:solidFill>
              </a:rPr>
            </a:br>
            <a:r>
              <a:rPr lang="en-CA" sz="1400" dirty="0" smtClean="0">
                <a:solidFill>
                  <a:srgbClr val="333333"/>
                </a:solidFill>
              </a:rPr>
              <a:t>&amp; technologies</a:t>
            </a:r>
            <a:endParaRPr lang="en-CA" sz="1400" dirty="0">
              <a:solidFill>
                <a:srgbClr val="333333"/>
              </a:solidFill>
            </a:endParaRPr>
          </a:p>
        </p:txBody>
      </p:sp>
      <p:pic>
        <p:nvPicPr>
          <p:cNvPr id="1033"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5"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CA" b="1" dirty="0" smtClean="0">
                <a:solidFill>
                  <a:srgbClr val="333333"/>
                </a:solidFill>
              </a:rPr>
              <a:t>Sign up for free trial membership to get practical</a:t>
            </a:r>
          </a:p>
          <a:p>
            <a:pPr algn="ctr" fontAlgn="base">
              <a:spcBef>
                <a:spcPct val="0"/>
              </a:spcBef>
              <a:spcAft>
                <a:spcPct val="0"/>
              </a:spcAft>
            </a:pPr>
            <a:r>
              <a:rPr lang="en-CA" b="1" dirty="0" smtClean="0">
                <a:solidFill>
                  <a:srgbClr val="333333"/>
                </a:solidFill>
              </a:rPr>
              <a:t>solutions for your HR challenges</a:t>
            </a:r>
            <a:endParaRPr lang="en-CA" b="1" dirty="0">
              <a:solidFill>
                <a:srgbClr val="333333"/>
              </a:solidFill>
            </a:endParaRPr>
          </a:p>
        </p:txBody>
      </p:sp>
      <p:pic>
        <p:nvPicPr>
          <p:cNvPr id="15" name="Picture 14" descr="green_button.png">
            <a:hlinkClick r:id="rId3"/>
          </p:cNvPr>
          <p:cNvPicPr>
            <a:picLocks noChangeAspect="1"/>
          </p:cNvPicPr>
          <p:nvPr/>
        </p:nvPicPr>
        <p:blipFill>
          <a:blip r:embed="rId6"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algn="ctr" eaLnBrk="0" fontAlgn="base" hangingPunct="0">
              <a:spcAft>
                <a:spcPct val="0"/>
              </a:spcAft>
              <a:buClr>
                <a:srgbClr val="FFFFFF"/>
              </a:buClr>
            </a:pPr>
            <a:r>
              <a:rPr lang="en-CA" dirty="0" smtClean="0">
                <a:solidFill>
                  <a:srgbClr val="333333"/>
                </a:solidFill>
              </a:rPr>
              <a:t>"McLean &amp; Company provides practical research, tools and advice covering the entire spectrum of HR &amp; Leadership issues to ensure you experience measurable, positive results."</a:t>
            </a:r>
          </a:p>
          <a:p>
            <a:pPr lvl="1" algn="ctr" eaLnBrk="0" fontAlgn="base" hangingPunct="0">
              <a:spcAft>
                <a:spcPct val="0"/>
              </a:spcAft>
              <a:buClr>
                <a:srgbClr val="998F57"/>
              </a:buClr>
              <a:buFont typeface="Arial" pitchFamily="34" charset="0"/>
              <a:buNone/>
              <a:defRPr/>
            </a:pPr>
            <a:r>
              <a:rPr lang="en-CA" dirty="0" smtClean="0">
                <a:solidFill>
                  <a:srgbClr val="333333"/>
                </a:solidFill>
              </a:rPr>
              <a:t>- Rob Garmaise, VP of Customer Experience</a:t>
            </a:r>
            <a:endParaRPr lang="en-US" dirty="0" smtClean="0">
              <a:solidFill>
                <a:srgbClr val="333333"/>
              </a:solidFill>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extLst>
      <p:ext uri="{BB962C8B-B14F-4D97-AF65-F5344CB8AC3E}">
        <p14:creationId xmlns:p14="http://schemas.microsoft.com/office/powerpoint/2010/main" val="38253549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solidFill>
                  <a:schemeClr val="tx1"/>
                </a:solidFill>
                <a:latin typeface="+mj-lt"/>
              </a:rPr>
              <a:t>Our understanding of the problem</a:t>
            </a:r>
            <a:endParaRPr lang="en-US" dirty="0">
              <a:solidFill>
                <a:schemeClr val="tx1"/>
              </a:solidFill>
              <a:latin typeface="+mj-lt"/>
            </a:endParaRPr>
          </a:p>
        </p:txBody>
      </p:sp>
      <p:sp>
        <p:nvSpPr>
          <p:cNvPr id="13" name="Text Placeholder 12"/>
          <p:cNvSpPr>
            <a:spLocks noGrp="1"/>
          </p:cNvSpPr>
          <p:nvPr>
            <p:ph type="body" sz="quarter" idx="16"/>
          </p:nvPr>
        </p:nvSpPr>
        <p:spPr/>
        <p:txBody>
          <a:bodyPr/>
          <a:lstStyle/>
          <a:p>
            <a:r>
              <a:rPr lang="en-CA" dirty="0" smtClean="0"/>
              <a:t>IT leaders </a:t>
            </a:r>
            <a:r>
              <a:rPr lang="en-CA" dirty="0"/>
              <a:t>who are supporting their </a:t>
            </a:r>
            <a:r>
              <a:rPr lang="en-CA" dirty="0" smtClean="0"/>
              <a:t>managers in </a:t>
            </a:r>
            <a:r>
              <a:rPr lang="en-CA" dirty="0"/>
              <a:t>improving relationships with employees.</a:t>
            </a:r>
          </a:p>
          <a:p>
            <a:pPr marL="0" indent="0">
              <a:buNone/>
            </a:pPr>
            <a:endParaRPr lang="en-US" dirty="0"/>
          </a:p>
        </p:txBody>
      </p:sp>
      <p:sp>
        <p:nvSpPr>
          <p:cNvPr id="14" name="Text Placeholder 13"/>
          <p:cNvSpPr>
            <a:spLocks noGrp="1"/>
          </p:cNvSpPr>
          <p:nvPr>
            <p:ph type="body" sz="quarter" idx="26"/>
          </p:nvPr>
        </p:nvSpPr>
        <p:spPr/>
        <p:txBody>
          <a:bodyPr/>
          <a:lstStyle/>
          <a:p>
            <a:r>
              <a:rPr lang="en-CA" dirty="0"/>
              <a:t>Understand the role of </a:t>
            </a:r>
            <a:r>
              <a:rPr lang="en-CA" dirty="0" smtClean="0"/>
              <a:t>manager </a:t>
            </a:r>
            <a:r>
              <a:rPr lang="en-CA" dirty="0"/>
              <a:t>relationships in improving engagement and its importance.</a:t>
            </a:r>
          </a:p>
          <a:p>
            <a:r>
              <a:rPr lang="en-CA" dirty="0" smtClean="0"/>
              <a:t>Prepare to deliver training to managers on how they can take ownership of strengthening their relationships with employees.</a:t>
            </a:r>
          </a:p>
          <a:p>
            <a:r>
              <a:rPr lang="en-CA" dirty="0" smtClean="0"/>
              <a:t>Set metrics for tracking the impact of the training.</a:t>
            </a:r>
            <a:endParaRPr lang="en-US" dirty="0"/>
          </a:p>
        </p:txBody>
      </p:sp>
      <p:sp>
        <p:nvSpPr>
          <p:cNvPr id="15" name="Text Placeholder 14"/>
          <p:cNvSpPr>
            <a:spLocks noGrp="1"/>
          </p:cNvSpPr>
          <p:nvPr>
            <p:ph type="body" sz="quarter" idx="27"/>
          </p:nvPr>
        </p:nvSpPr>
        <p:spPr/>
        <p:txBody>
          <a:bodyPr/>
          <a:lstStyle/>
          <a:p>
            <a:pPr marL="231775" indent="-231775"/>
            <a:r>
              <a:rPr lang="en-CA" dirty="0" smtClean="0"/>
              <a:t>Managers </a:t>
            </a:r>
            <a:r>
              <a:rPr lang="en-CA" dirty="0"/>
              <a:t>who received low scores on the </a:t>
            </a:r>
            <a:r>
              <a:rPr lang="en-CA" dirty="0" smtClean="0"/>
              <a:t>manager relationships driver on </a:t>
            </a:r>
            <a:r>
              <a:rPr lang="en-CA" dirty="0"/>
              <a:t>their engagement survey.</a:t>
            </a:r>
          </a:p>
          <a:p>
            <a:pPr marL="231775" indent="-231775"/>
            <a:r>
              <a:rPr lang="en-CA" dirty="0"/>
              <a:t>M</a:t>
            </a:r>
            <a:r>
              <a:rPr lang="en-CA" dirty="0" smtClean="0"/>
              <a:t>anagers </a:t>
            </a:r>
            <a:r>
              <a:rPr lang="en-CA" dirty="0"/>
              <a:t>who are interested in increasing trust and openness with employees. </a:t>
            </a:r>
          </a:p>
        </p:txBody>
      </p:sp>
      <p:sp>
        <p:nvSpPr>
          <p:cNvPr id="16" name="Text Placeholder 15"/>
          <p:cNvSpPr>
            <a:spLocks noGrp="1"/>
          </p:cNvSpPr>
          <p:nvPr>
            <p:ph type="body" sz="quarter" idx="28"/>
          </p:nvPr>
        </p:nvSpPr>
        <p:spPr/>
        <p:txBody>
          <a:bodyPr/>
          <a:lstStyle/>
          <a:p>
            <a:pPr marL="231775" indent="-231775"/>
            <a:r>
              <a:rPr lang="en-CA" dirty="0"/>
              <a:t>Understand the role of </a:t>
            </a:r>
            <a:r>
              <a:rPr lang="en-CA" dirty="0" smtClean="0"/>
              <a:t>manager relationships </a:t>
            </a:r>
            <a:r>
              <a:rPr lang="en-CA" dirty="0"/>
              <a:t>in improving engagement and its importance.</a:t>
            </a:r>
          </a:p>
          <a:p>
            <a:pPr marL="231775" indent="-231775"/>
            <a:r>
              <a:rPr lang="en-CA" dirty="0"/>
              <a:t>Re-think trust and openness and re-frame </a:t>
            </a:r>
            <a:r>
              <a:rPr lang="en-CA" dirty="0" smtClean="0"/>
              <a:t>their </a:t>
            </a:r>
            <a:r>
              <a:rPr lang="en-CA" dirty="0"/>
              <a:t>approach to improving both.</a:t>
            </a:r>
          </a:p>
          <a:p>
            <a:endParaRPr lang="en-US" dirty="0"/>
          </a:p>
        </p:txBody>
      </p:sp>
      <p:pic>
        <p:nvPicPr>
          <p:cNvPr id="7"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36211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ound Same Side Corner Rectangle 97"/>
          <p:cNvSpPr/>
          <p:nvPr/>
        </p:nvSpPr>
        <p:spPr>
          <a:xfrm>
            <a:off x="5436587" y="1207899"/>
            <a:ext cx="3440712" cy="285749"/>
          </a:xfrm>
          <a:prstGeom prst="rect">
            <a:avLst/>
          </a:prstGeom>
          <a:solidFill>
            <a:schemeClr val="accent2"/>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000" i="1" dirty="0" smtClean="0">
                <a:solidFill>
                  <a:srgbClr val="FFFFFF"/>
                </a:solidFill>
                <a:latin typeface="Georgia"/>
              </a:rPr>
              <a:t>McLean &amp; Co. Insight</a:t>
            </a:r>
            <a:endParaRPr lang="en-CA" sz="1000" i="1" dirty="0">
              <a:solidFill>
                <a:srgbClr val="FFFFFF"/>
              </a:solidFill>
              <a:latin typeface="Georgia"/>
            </a:endParaRPr>
          </a:p>
        </p:txBody>
      </p:sp>
      <p:sp>
        <p:nvSpPr>
          <p:cNvPr id="7" name="Title 6"/>
          <p:cNvSpPr>
            <a:spLocks noGrp="1"/>
          </p:cNvSpPr>
          <p:nvPr>
            <p:ph type="title"/>
          </p:nvPr>
        </p:nvSpPr>
        <p:spPr/>
        <p:txBody>
          <a:bodyPr/>
          <a:lstStyle/>
          <a:p>
            <a:r>
              <a:rPr lang="en-CA" dirty="0" smtClean="0"/>
              <a:t>Make significant improvements on the manager relationships driver to increase employee engagement overall</a:t>
            </a:r>
            <a:endParaRPr lang="en-US" dirty="0"/>
          </a:p>
        </p:txBody>
      </p:sp>
      <p:sp>
        <p:nvSpPr>
          <p:cNvPr id="8" name="Text Placeholder 7"/>
          <p:cNvSpPr>
            <a:spLocks noGrp="1"/>
          </p:cNvSpPr>
          <p:nvPr>
            <p:ph type="body" sz="quarter" idx="10"/>
          </p:nvPr>
        </p:nvSpPr>
        <p:spPr>
          <a:xfrm>
            <a:off x="247848" y="1535364"/>
            <a:ext cx="5110534" cy="1078992"/>
          </a:xfrm>
        </p:spPr>
        <p:txBody>
          <a:bodyPr/>
          <a:lstStyle/>
          <a:p>
            <a:r>
              <a:rPr lang="en-CA" dirty="0"/>
              <a:t>The responsibility of employee engagement has been on the shoulders of HR and the </a:t>
            </a:r>
            <a:r>
              <a:rPr lang="en-CA" dirty="0" smtClean="0"/>
              <a:t>executive </a:t>
            </a:r>
            <a:r>
              <a:rPr lang="en-CA" dirty="0"/>
              <a:t>team for years, but </a:t>
            </a:r>
            <a:r>
              <a:rPr lang="en-CA" b="1" dirty="0"/>
              <a:t>managers, not HR or executives, should be primarily responsible for employee engagement.</a:t>
            </a:r>
            <a:r>
              <a:rPr lang="en-CA" dirty="0"/>
              <a:t> </a:t>
            </a:r>
          </a:p>
          <a:p>
            <a:pPr marL="0" indent="0">
              <a:buNone/>
            </a:pPr>
            <a:endParaRPr lang="en-US" dirty="0"/>
          </a:p>
        </p:txBody>
      </p:sp>
      <p:sp>
        <p:nvSpPr>
          <p:cNvPr id="9" name="Text Placeholder 8"/>
          <p:cNvSpPr>
            <a:spLocks noGrp="1"/>
          </p:cNvSpPr>
          <p:nvPr>
            <p:ph type="body" sz="quarter" idx="11"/>
          </p:nvPr>
        </p:nvSpPr>
        <p:spPr>
          <a:xfrm>
            <a:off x="247848" y="2799210"/>
            <a:ext cx="5110534" cy="1615319"/>
          </a:xfrm>
        </p:spPr>
        <p:txBody>
          <a:bodyPr/>
          <a:lstStyle/>
          <a:p>
            <a:pPr marL="0" indent="0">
              <a:buNone/>
            </a:pPr>
            <a:r>
              <a:rPr lang="en-CA" dirty="0" smtClean="0"/>
              <a:t>Managers often fail to take steps to improve this driver due to the following reasons: </a:t>
            </a:r>
          </a:p>
          <a:p>
            <a:pPr marL="228600" indent="-228600">
              <a:buSzPct val="100000"/>
              <a:buFont typeface="+mj-lt"/>
              <a:buAutoNum type="arabicPeriod"/>
            </a:pPr>
            <a:r>
              <a:rPr lang="en-CA" dirty="0" smtClean="0"/>
              <a:t>They don’t understand the impact they can have on engagement. </a:t>
            </a:r>
          </a:p>
          <a:p>
            <a:pPr marL="228600" indent="-228600">
              <a:buSzPct val="100000"/>
              <a:buFont typeface="+mj-lt"/>
              <a:buAutoNum type="arabicPeriod"/>
            </a:pPr>
            <a:r>
              <a:rPr lang="en-CA" dirty="0" smtClean="0"/>
              <a:t>They don’t understand the value of an engaged workforce. </a:t>
            </a:r>
          </a:p>
          <a:p>
            <a:pPr marL="228600" indent="-228600">
              <a:buSzPct val="100000"/>
              <a:buFont typeface="+mj-lt"/>
              <a:buAutoNum type="arabicPeriod"/>
            </a:pPr>
            <a:r>
              <a:rPr lang="en-CA" dirty="0" smtClean="0"/>
              <a:t>They don’t feel that they are responsible for engagement.</a:t>
            </a:r>
          </a:p>
          <a:p>
            <a:pPr marL="228600" indent="-228600">
              <a:buSzPct val="100000"/>
              <a:buFont typeface="+mj-lt"/>
              <a:buAutoNum type="arabicPeriod"/>
            </a:pPr>
            <a:r>
              <a:rPr lang="en-CA" dirty="0" smtClean="0"/>
              <a:t>They don’t know what steps they can personally take to improve engagement levels.</a:t>
            </a:r>
            <a:endParaRPr lang="en-US" dirty="0"/>
          </a:p>
        </p:txBody>
      </p:sp>
      <p:sp>
        <p:nvSpPr>
          <p:cNvPr id="10" name="Text Placeholder 9"/>
          <p:cNvSpPr>
            <a:spLocks noGrp="1"/>
          </p:cNvSpPr>
          <p:nvPr>
            <p:ph type="body" sz="quarter" idx="12"/>
          </p:nvPr>
        </p:nvSpPr>
        <p:spPr>
          <a:xfrm>
            <a:off x="247848" y="4792247"/>
            <a:ext cx="8623607" cy="1497612"/>
          </a:xfrm>
        </p:spPr>
        <p:txBody>
          <a:bodyPr/>
          <a:lstStyle/>
          <a:p>
            <a:r>
              <a:rPr lang="en-CA" dirty="0" smtClean="0"/>
              <a:t>When an organization focuses on strengthening manager relationships with employees, managers should be the owner and HR the facilitator.</a:t>
            </a:r>
          </a:p>
          <a:p>
            <a:pPr lvl="0"/>
            <a:r>
              <a:rPr lang="en-US" dirty="0" smtClean="0"/>
              <a:t>We recommend </a:t>
            </a:r>
            <a:r>
              <a:rPr lang="en-US" dirty="0"/>
              <a:t>starting with the three most important </a:t>
            </a:r>
            <a:r>
              <a:rPr lang="en-US" dirty="0" smtClean="0"/>
              <a:t>actions to improve </a:t>
            </a:r>
            <a:r>
              <a:rPr lang="en-US" dirty="0"/>
              <a:t>employee trust and therefore </a:t>
            </a:r>
            <a:r>
              <a:rPr lang="en-US" dirty="0" smtClean="0"/>
              <a:t>engagement: </a:t>
            </a:r>
            <a:r>
              <a:rPr lang="en-US" b="1" dirty="0"/>
              <a:t>i</a:t>
            </a:r>
            <a:r>
              <a:rPr lang="en-US" b="1" dirty="0" smtClean="0"/>
              <a:t>nform </a:t>
            </a:r>
            <a:r>
              <a:rPr lang="en-US" dirty="0"/>
              <a:t>employees of the </a:t>
            </a:r>
            <a:r>
              <a:rPr lang="en-US" i="1" dirty="0"/>
              <a:t>why </a:t>
            </a:r>
            <a:r>
              <a:rPr lang="en-US" dirty="0"/>
              <a:t>behind decisions, </a:t>
            </a:r>
            <a:r>
              <a:rPr lang="en-US" b="1" dirty="0"/>
              <a:t>interact </a:t>
            </a:r>
            <a:r>
              <a:rPr lang="en-US" dirty="0"/>
              <a:t>with them on a personal level, and </a:t>
            </a:r>
            <a:r>
              <a:rPr lang="en-US" b="1" dirty="0"/>
              <a:t>involve </a:t>
            </a:r>
            <a:r>
              <a:rPr lang="en-US" dirty="0"/>
              <a:t>them in decisions that affect </a:t>
            </a:r>
            <a:r>
              <a:rPr lang="en-US" dirty="0" smtClean="0"/>
              <a:t>them (also known as the “3 I’s”).</a:t>
            </a:r>
          </a:p>
          <a:p>
            <a:pPr lvl="0"/>
            <a:r>
              <a:rPr lang="en-CA" dirty="0" smtClean="0"/>
              <a:t>Use this deck to prepare to train managers on how to apply the 3 I principles and improve the score on this engagement driver.</a:t>
            </a:r>
            <a:endParaRPr lang="en-US" dirty="0"/>
          </a:p>
        </p:txBody>
      </p:sp>
      <p:sp>
        <p:nvSpPr>
          <p:cNvPr id="11" name="Text Placeholder 10"/>
          <p:cNvSpPr>
            <a:spLocks noGrp="1"/>
          </p:cNvSpPr>
          <p:nvPr>
            <p:ph type="body" sz="quarter" idx="14"/>
          </p:nvPr>
        </p:nvSpPr>
        <p:spPr>
          <a:xfrm>
            <a:off x="5436587" y="1493647"/>
            <a:ext cx="3440712" cy="2775433"/>
          </a:xfrm>
        </p:spPr>
        <p:txBody>
          <a:bodyPr/>
          <a:lstStyle/>
          <a:p>
            <a:pPr marL="233363" indent="-173038"/>
            <a:r>
              <a:rPr lang="en-CA" b="1" dirty="0"/>
              <a:t>Managers </a:t>
            </a:r>
            <a:r>
              <a:rPr lang="en-CA" b="1" dirty="0" smtClean="0"/>
              <a:t>have a large </a:t>
            </a:r>
            <a:r>
              <a:rPr lang="en-CA" b="1" dirty="0"/>
              <a:t>impact on employee </a:t>
            </a:r>
            <a:r>
              <a:rPr lang="en-CA" b="1" dirty="0" smtClean="0"/>
              <a:t>engagement and retention. </a:t>
            </a:r>
            <a:r>
              <a:rPr lang="en-CA" dirty="0" smtClean="0"/>
              <a:t>According to McLean &amp; Company’s engagement data, every </a:t>
            </a:r>
            <a:r>
              <a:rPr lang="en-CA" dirty="0"/>
              <a:t>10% increase in the category “my manager inspires me to improve” resulted in a </a:t>
            </a:r>
            <a:r>
              <a:rPr lang="en-CA" b="1" dirty="0"/>
              <a:t>3.6% increase in an employee’s intent to stay</a:t>
            </a:r>
            <a:r>
              <a:rPr lang="en-CA" b="1" dirty="0" smtClean="0"/>
              <a:t>. </a:t>
            </a:r>
            <a:endParaRPr lang="en-CA" b="1" dirty="0"/>
          </a:p>
          <a:p>
            <a:pPr marL="60325" indent="0" algn="r">
              <a:buNone/>
            </a:pPr>
            <a:r>
              <a:rPr lang="en-CA" sz="1000" dirty="0" smtClean="0"/>
              <a:t>(</a:t>
            </a:r>
            <a:r>
              <a:rPr lang="en-CA" sz="1000" i="1" dirty="0" smtClean="0"/>
              <a:t>N=14,085, 2015)</a:t>
            </a:r>
          </a:p>
          <a:p>
            <a:pPr marL="233363" indent="-173038"/>
            <a:endParaRPr lang="en-CA" sz="800" b="1" dirty="0" smtClean="0"/>
          </a:p>
          <a:p>
            <a:pPr marL="288925">
              <a:buFont typeface="+mj-lt"/>
              <a:buAutoNum type="arabicPeriod" startAt="2"/>
            </a:pPr>
            <a:r>
              <a:rPr lang="en-US" dirty="0" smtClean="0"/>
              <a:t>In order to improve the manager relationship driver</a:t>
            </a:r>
            <a:r>
              <a:rPr lang="en-US" dirty="0"/>
              <a:t>, </a:t>
            </a:r>
            <a:r>
              <a:rPr lang="en-US" b="1" dirty="0" smtClean="0"/>
              <a:t>managers </a:t>
            </a:r>
            <a:r>
              <a:rPr lang="en-US" b="1" dirty="0"/>
              <a:t>cannot abdicate the responsibility </a:t>
            </a:r>
            <a:r>
              <a:rPr lang="en-US" dirty="0"/>
              <a:t>of strengthening relationships with employees</a:t>
            </a:r>
            <a:r>
              <a:rPr lang="en-US" b="1" dirty="0"/>
              <a:t> </a:t>
            </a:r>
            <a:r>
              <a:rPr lang="en-US" dirty="0"/>
              <a:t>to </a:t>
            </a:r>
            <a:r>
              <a:rPr lang="en-US" dirty="0" smtClean="0"/>
              <a:t>HR</a:t>
            </a:r>
            <a:r>
              <a:rPr lang="en-US" dirty="0"/>
              <a:t> </a:t>
            </a:r>
            <a:r>
              <a:rPr lang="en-US" dirty="0" smtClean="0"/>
              <a:t>– they </a:t>
            </a:r>
            <a:r>
              <a:rPr lang="en-US" dirty="0"/>
              <a:t>must take the ownership role</a:t>
            </a:r>
            <a:r>
              <a:rPr lang="en-US" dirty="0" smtClean="0"/>
              <a:t>.</a:t>
            </a:r>
            <a:endParaRPr lang="en-US" dirty="0"/>
          </a:p>
        </p:txBody>
      </p:sp>
      <p:grpSp>
        <p:nvGrpSpPr>
          <p:cNvPr id="12" name="Group 11"/>
          <p:cNvGrpSpPr/>
          <p:nvPr/>
        </p:nvGrpSpPr>
        <p:grpSpPr>
          <a:xfrm>
            <a:off x="257174" y="4337043"/>
            <a:ext cx="8640578" cy="461665"/>
            <a:chOff x="247848" y="4125411"/>
            <a:chExt cx="8640578" cy="461665"/>
          </a:xfrm>
          <a:solidFill>
            <a:schemeClr val="accent1"/>
          </a:solidFill>
        </p:grpSpPr>
        <p:sp>
          <p:nvSpPr>
            <p:cNvPr id="13" name="Rectangle 12"/>
            <p:cNvSpPr/>
            <p:nvPr userDrawn="1"/>
          </p:nvSpPr>
          <p:spPr>
            <a:xfrm>
              <a:off x="247848" y="4199835"/>
              <a:ext cx="8640578" cy="31281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FFFFFF"/>
                  </a:solidFill>
                </a:rPr>
                <a:t>Resolution</a:t>
              </a:r>
            </a:p>
          </p:txBody>
        </p:sp>
        <p:sp>
          <p:nvSpPr>
            <p:cNvPr id="14" name="TextBox 13"/>
            <p:cNvSpPr txBox="1"/>
            <p:nvPr userDrawn="1"/>
          </p:nvSpPr>
          <p:spPr>
            <a:xfrm>
              <a:off x="8461706" y="4125411"/>
              <a:ext cx="426720" cy="461665"/>
            </a:xfrm>
            <a:prstGeom prst="rect">
              <a:avLst/>
            </a:prstGeom>
            <a:noFill/>
          </p:spPr>
          <p:txBody>
            <a:bodyPr wrap="none" rtlCol="0" anchor="ctr">
              <a:spAutoFit/>
            </a:bodyPr>
            <a:lstStyle/>
            <a:p>
              <a:pPr algn="ctr"/>
              <a:r>
                <a:rPr lang="en-US" sz="2400" b="1" dirty="0" smtClean="0">
                  <a:solidFill>
                    <a:srgbClr val="FFFFFF"/>
                  </a:solidFill>
                  <a:sym typeface="Wingdings" panose="05000000000000000000" pitchFamily="2" charset="2"/>
                </a:rPr>
                <a:t></a:t>
              </a:r>
              <a:endParaRPr lang="en-US" sz="2400" b="1" dirty="0">
                <a:solidFill>
                  <a:srgbClr val="FFFFFF"/>
                </a:solidFill>
              </a:endParaRPr>
            </a:p>
          </p:txBody>
        </p:sp>
      </p:grpSp>
      <p:grpSp>
        <p:nvGrpSpPr>
          <p:cNvPr id="15" name="Group 14"/>
          <p:cNvGrpSpPr/>
          <p:nvPr/>
        </p:nvGrpSpPr>
        <p:grpSpPr>
          <a:xfrm>
            <a:off x="247848" y="2436555"/>
            <a:ext cx="5110534" cy="369332"/>
            <a:chOff x="251520" y="2526953"/>
            <a:chExt cx="5266944" cy="369332"/>
          </a:xfrm>
          <a:solidFill>
            <a:schemeClr val="accent1"/>
          </a:solidFill>
        </p:grpSpPr>
        <p:sp>
          <p:nvSpPr>
            <p:cNvPr id="16" name="Rectangle 15"/>
            <p:cNvSpPr/>
            <p:nvPr userDrawn="1"/>
          </p:nvSpPr>
          <p:spPr>
            <a:xfrm>
              <a:off x="251520" y="2547450"/>
              <a:ext cx="5266944" cy="3200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solidFill>
                    <a:srgbClr val="FFFFFF"/>
                  </a:solidFill>
                </a:rPr>
                <a:t>Complication</a:t>
              </a:r>
            </a:p>
          </p:txBody>
        </p:sp>
        <p:sp>
          <p:nvSpPr>
            <p:cNvPr id="17" name="TextBox 16"/>
            <p:cNvSpPr txBox="1"/>
            <p:nvPr userDrawn="1"/>
          </p:nvSpPr>
          <p:spPr>
            <a:xfrm>
              <a:off x="5177595" y="2526953"/>
              <a:ext cx="262664" cy="369332"/>
            </a:xfrm>
            <a:prstGeom prst="rect">
              <a:avLst/>
            </a:prstGeom>
            <a:noFill/>
          </p:spPr>
          <p:txBody>
            <a:bodyPr wrap="square" rtlCol="0">
              <a:spAutoFit/>
            </a:bodyPr>
            <a:lstStyle/>
            <a:p>
              <a:r>
                <a:rPr lang="en-US" b="1" dirty="0" smtClean="0">
                  <a:solidFill>
                    <a:srgbClr val="FFFFFF"/>
                  </a:solidFill>
                </a:rPr>
                <a:t>?</a:t>
              </a:r>
              <a:endParaRPr lang="en-US" b="1" dirty="0">
                <a:solidFill>
                  <a:srgbClr val="FFFFFF"/>
                </a:solidFill>
              </a:endParaRPr>
            </a:p>
          </p:txBody>
        </p:sp>
      </p:grpSp>
      <p:grpSp>
        <p:nvGrpSpPr>
          <p:cNvPr id="18" name="Group 17"/>
          <p:cNvGrpSpPr/>
          <p:nvPr/>
        </p:nvGrpSpPr>
        <p:grpSpPr>
          <a:xfrm>
            <a:off x="247848" y="1210905"/>
            <a:ext cx="5110534" cy="325508"/>
            <a:chOff x="277163" y="1210905"/>
            <a:chExt cx="5266944" cy="325508"/>
          </a:xfrm>
        </p:grpSpPr>
        <p:sp>
          <p:nvSpPr>
            <p:cNvPr id="19" name="Rectangle 18"/>
            <p:cNvSpPr/>
            <p:nvPr userDrawn="1"/>
          </p:nvSpPr>
          <p:spPr>
            <a:xfrm>
              <a:off x="277163"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rgbClr val="FFFFFF"/>
                  </a:solidFill>
                </a:rPr>
                <a:t>Situation</a:t>
              </a:r>
              <a:endParaRPr lang="en-US" sz="1400" b="1" dirty="0">
                <a:solidFill>
                  <a:srgbClr val="FFFFFF"/>
                </a:solidFill>
              </a:endParaRPr>
            </a:p>
          </p:txBody>
        </p:sp>
        <p:sp>
          <p:nvSpPr>
            <p:cNvPr id="20" name="Isosceles Triangle 19"/>
            <p:cNvSpPr/>
            <p:nvPr userDrawn="1"/>
          </p:nvSpPr>
          <p:spPr>
            <a:xfrm>
              <a:off x="5223565" y="1254045"/>
              <a:ext cx="216694" cy="22383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smtClean="0">
                <a:solidFill>
                  <a:srgbClr val="333333"/>
                </a:solidFill>
              </a:endParaRPr>
            </a:p>
          </p:txBody>
        </p:sp>
        <p:sp>
          <p:nvSpPr>
            <p:cNvPr id="21" name="TextBox 20"/>
            <p:cNvSpPr txBox="1"/>
            <p:nvPr userDrawn="1"/>
          </p:nvSpPr>
          <p:spPr>
            <a:xfrm>
              <a:off x="5297384" y="1259414"/>
              <a:ext cx="69056" cy="276999"/>
            </a:xfrm>
            <a:prstGeom prst="rect">
              <a:avLst/>
            </a:prstGeom>
            <a:noFill/>
          </p:spPr>
          <p:txBody>
            <a:bodyPr wrap="square" rtlCol="0" anchor="ctr">
              <a:spAutoFit/>
            </a:bodyPr>
            <a:lstStyle/>
            <a:p>
              <a:pPr algn="ctr"/>
              <a:r>
                <a:rPr lang="en-US" sz="1200" dirty="0" smtClean="0">
                  <a:solidFill>
                    <a:schemeClr val="accent1"/>
                  </a:solidFill>
                </a:rPr>
                <a:t>!</a:t>
              </a:r>
              <a:endParaRPr lang="en-US" sz="1200" dirty="0">
                <a:solidFill>
                  <a:schemeClr val="accent1"/>
                </a:solidFill>
              </a:endParaRPr>
            </a:p>
          </p:txBody>
        </p:sp>
      </p:grpSp>
      <p:pic>
        <p:nvPicPr>
          <p:cNvPr id="23" name="Picture 22" descr="insight-sm.wmf"/>
          <p:cNvPicPr>
            <a:picLocks noChangeAspect="1"/>
          </p:cNvPicPr>
          <p:nvPr/>
        </p:nvPicPr>
        <p:blipFill>
          <a:blip r:embed="rId3" cstate="screen"/>
          <a:stretch>
            <a:fillRect/>
          </a:stretch>
        </p:blipFill>
        <p:spPr>
          <a:xfrm>
            <a:off x="8426091" y="1232650"/>
            <a:ext cx="320869" cy="239542"/>
          </a:xfrm>
          <a:prstGeom prst="rect">
            <a:avLst/>
          </a:prstGeom>
          <a:noFill/>
          <a:ln>
            <a:noFill/>
          </a:ln>
        </p:spPr>
      </p:pic>
      <p:pic>
        <p:nvPicPr>
          <p:cNvPr id="24"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983260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39088"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50955"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01010" y="2920539"/>
            <a:ext cx="7748676"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13009"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24596"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56769"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38677"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47834"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p:txBody>
          <a:bodyPr/>
          <a:lstStyle/>
          <a:p>
            <a:pPr lvl="0">
              <a:lnSpc>
                <a:spcPts val="2600"/>
              </a:lnSpc>
              <a:defRPr/>
            </a:pPr>
            <a:r>
              <a:rPr lang="en-US" dirty="0" smtClean="0">
                <a:cs typeface="Arial" panose="020B0604020202020204" pitchFamily="34" charset="0"/>
              </a:rPr>
              <a:t>Info-Tech offers various levels of support to best suit your needs</a:t>
            </a:r>
            <a:endParaRPr lang="en-US" dirty="0">
              <a:cs typeface="Arial" panose="020B0604020202020204" pitchFamily="34" charset="0"/>
            </a:endParaRPr>
          </a:p>
        </p:txBody>
      </p:sp>
      <p:pic>
        <p:nvPicPr>
          <p:cNvPr id="28" name="Picture 9">
            <a:hlinkClick r:id="rId7"/>
          </p:cNvPr>
          <p:cNvPicPr>
            <a:picLocks noChangeAspect="1" noChangeArrowheads="1"/>
          </p:cNvPicPr>
          <p:nvPr/>
        </p:nvPicPr>
        <p:blipFill>
          <a:blip r:embed="rId8"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555256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58861373"/>
              </p:ext>
            </p:extLst>
          </p:nvPr>
        </p:nvGraphicFramePr>
        <p:xfrm>
          <a:off x="210393" y="1872712"/>
          <a:ext cx="8666907" cy="4488492"/>
        </p:xfrm>
        <a:graphic>
          <a:graphicData uri="http://schemas.openxmlformats.org/drawingml/2006/table">
            <a:tbl>
              <a:tblPr firstRow="1" bandRow="1">
                <a:tableStyleId>{5C22544A-7EE6-4342-B048-85BDC9FD1C3A}</a:tableStyleId>
              </a:tblPr>
              <a:tblGrid>
                <a:gridCol w="1231557"/>
                <a:gridCol w="2620252"/>
                <a:gridCol w="2427610"/>
                <a:gridCol w="2387488"/>
              </a:tblGrid>
              <a:tr h="1150915">
                <a:tc>
                  <a:txBody>
                    <a:bodyPr/>
                    <a:lstStyle/>
                    <a:p>
                      <a:pPr algn="ctr"/>
                      <a:r>
                        <a:rPr lang="en-CA" sz="1000" b="1" dirty="0" smtClean="0">
                          <a:solidFill>
                            <a:schemeClr val="bg1"/>
                          </a:solidFill>
                        </a:rPr>
                        <a:t>Activities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marL="0" indent="0">
                        <a:spcBef>
                          <a:spcPts val="300"/>
                        </a:spcBef>
                        <a:spcAft>
                          <a:spcPts val="300"/>
                        </a:spcAft>
                        <a:buSzPct val="150000"/>
                        <a:buNone/>
                      </a:pPr>
                      <a:r>
                        <a:rPr lang="en-US" sz="1000" b="1" dirty="0" smtClean="0">
                          <a:solidFill>
                            <a:schemeClr val="tx1"/>
                          </a:solidFill>
                          <a:latin typeface="Arial" pitchFamily="34" charset="0"/>
                          <a:cs typeface="Arial" pitchFamily="34" charset="0"/>
                        </a:rPr>
                        <a:t>1.1: </a:t>
                      </a:r>
                      <a:r>
                        <a:rPr lang="en-CA" sz="1000" b="0" dirty="0" smtClean="0">
                          <a:solidFill>
                            <a:schemeClr val="tx1"/>
                          </a:solidFill>
                        </a:rPr>
                        <a:t>Practice the training exercise on informing employees. </a:t>
                      </a:r>
                      <a:endParaRPr lang="en-US" sz="1000" b="0" baseline="0" dirty="0" smtClean="0">
                        <a:solidFill>
                          <a:schemeClr val="tx1"/>
                        </a:solidFill>
                        <a:latin typeface="Arial" pitchFamily="34" charset="0"/>
                        <a:cs typeface="Arial" pitchFamily="34" charset="0"/>
                      </a:endParaRPr>
                    </a:p>
                    <a:p>
                      <a:pPr marL="0" indent="0" eaLnBrk="0" fontAlgn="base" hangingPunct="0">
                        <a:spcBef>
                          <a:spcPts val="300"/>
                        </a:spcBef>
                        <a:spcAft>
                          <a:spcPts val="300"/>
                        </a:spcAft>
                        <a:buClr>
                          <a:srgbClr val="333333"/>
                        </a:buClr>
                        <a:buSzPct val="120000"/>
                      </a:pPr>
                      <a:r>
                        <a:rPr lang="en-US" sz="1000" b="1" baseline="0" dirty="0" smtClean="0">
                          <a:solidFill>
                            <a:schemeClr val="tx1"/>
                          </a:solidFill>
                          <a:latin typeface="Arial" pitchFamily="34" charset="0"/>
                          <a:cs typeface="Arial" pitchFamily="34" charset="0"/>
                        </a:rPr>
                        <a:t>1.2:</a:t>
                      </a:r>
                      <a:r>
                        <a:rPr lang="en-US" sz="1000" b="0" baseline="0" dirty="0" smtClean="0">
                          <a:solidFill>
                            <a:schemeClr val="tx1"/>
                          </a:solidFill>
                          <a:latin typeface="Arial" pitchFamily="34" charset="0"/>
                          <a:cs typeface="Arial" pitchFamily="34" charset="0"/>
                        </a:rPr>
                        <a:t> </a:t>
                      </a:r>
                      <a:r>
                        <a:rPr lang="en-CA" sz="1000" b="0" dirty="0" smtClean="0">
                          <a:solidFill>
                            <a:schemeClr val="tx1"/>
                          </a:solidFill>
                        </a:rPr>
                        <a:t>Practice the training exercise on interacting with employees.</a:t>
                      </a:r>
                    </a:p>
                    <a:p>
                      <a:pPr marL="0" indent="0" eaLnBrk="0" fontAlgn="base" hangingPunct="0">
                        <a:spcBef>
                          <a:spcPts val="300"/>
                        </a:spcBef>
                        <a:spcAft>
                          <a:spcPts val="300"/>
                        </a:spcAft>
                        <a:buClr>
                          <a:srgbClr val="333333"/>
                        </a:buClr>
                        <a:buSzPct val="120000"/>
                      </a:pPr>
                      <a:r>
                        <a:rPr lang="en-CA" sz="1000" b="1" dirty="0" smtClean="0">
                          <a:solidFill>
                            <a:schemeClr val="tx1"/>
                          </a:solidFill>
                        </a:rPr>
                        <a:t>1.3: </a:t>
                      </a:r>
                      <a:r>
                        <a:rPr lang="en-CA" sz="1000" b="0" dirty="0" smtClean="0">
                          <a:solidFill>
                            <a:schemeClr val="tx1"/>
                          </a:solidFill>
                        </a:rPr>
                        <a:t>Practice the training exercise on involving employees.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indent="0" eaLnBrk="0" fontAlgn="base" hangingPunct="0">
                        <a:spcBef>
                          <a:spcPts val="300"/>
                        </a:spcBef>
                        <a:spcAft>
                          <a:spcPts val="300"/>
                        </a:spcAft>
                        <a:buClr>
                          <a:srgbClr val="333333"/>
                        </a:buClr>
                        <a:buSzPct val="120000"/>
                      </a:pPr>
                      <a:r>
                        <a:rPr lang="en-CA" sz="1000" b="1" dirty="0" smtClean="0">
                          <a:solidFill>
                            <a:schemeClr val="tx1"/>
                          </a:solidFill>
                        </a:rPr>
                        <a:t>2.1:</a:t>
                      </a:r>
                      <a:r>
                        <a:rPr lang="en-CA" sz="1000" b="0" baseline="0" dirty="0" smtClean="0">
                          <a:solidFill>
                            <a:schemeClr val="tx1"/>
                          </a:solidFill>
                        </a:rPr>
                        <a:t> </a:t>
                      </a:r>
                      <a:r>
                        <a:rPr lang="en-CA" sz="1000" b="0" dirty="0" smtClean="0">
                          <a:solidFill>
                            <a:schemeClr val="tx1"/>
                          </a:solidFill>
                        </a:rPr>
                        <a:t>Consider your audience. </a:t>
                      </a:r>
                    </a:p>
                    <a:p>
                      <a:pPr marL="0" indent="0" eaLnBrk="0" fontAlgn="base" hangingPunct="0">
                        <a:spcBef>
                          <a:spcPts val="300"/>
                        </a:spcBef>
                        <a:spcAft>
                          <a:spcPts val="300"/>
                        </a:spcAft>
                        <a:buClr>
                          <a:srgbClr val="333333"/>
                        </a:buClr>
                        <a:buSzPct val="120000"/>
                      </a:pPr>
                      <a:r>
                        <a:rPr lang="en-CA" sz="1000" b="1" dirty="0" smtClean="0">
                          <a:solidFill>
                            <a:schemeClr val="tx1"/>
                          </a:solidFill>
                        </a:rPr>
                        <a:t>2.2:</a:t>
                      </a:r>
                      <a:r>
                        <a:rPr lang="en-CA" sz="1000" b="1" baseline="0" dirty="0" smtClean="0">
                          <a:solidFill>
                            <a:schemeClr val="tx1"/>
                          </a:solidFill>
                        </a:rPr>
                        <a:t> </a:t>
                      </a:r>
                      <a:r>
                        <a:rPr lang="en-CA" sz="1000" b="0" dirty="0" smtClean="0">
                          <a:solidFill>
                            <a:schemeClr val="tx1"/>
                          </a:solidFill>
                        </a:rPr>
                        <a:t>Plan out logistics for the training session – the who, where, and when.</a:t>
                      </a: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dirty="0" smtClean="0">
                          <a:solidFill>
                            <a:schemeClr val="tx1"/>
                          </a:solidFill>
                        </a:rPr>
                        <a:t>3.1:</a:t>
                      </a:r>
                      <a:r>
                        <a:rPr lang="en-CA" sz="1000" baseline="0" dirty="0" smtClean="0">
                          <a:solidFill>
                            <a:schemeClr val="tx1"/>
                          </a:solidFill>
                        </a:rPr>
                        <a:t> </a:t>
                      </a:r>
                      <a:r>
                        <a:rPr lang="en-CA" sz="1000" b="0" dirty="0" smtClean="0">
                          <a:solidFill>
                            <a:schemeClr val="tx1"/>
                          </a:solidFill>
                        </a:rPr>
                        <a:t>Determine how IT Leadership can support managers in strengthening employee relationships.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C9C9C9"/>
                    </a:solidFill>
                  </a:tcPr>
                </a:tc>
              </a:tr>
              <a:tr h="1159846">
                <a:tc>
                  <a:txBody>
                    <a:bodyPr/>
                    <a:lstStyle/>
                    <a:p>
                      <a:pPr algn="ctr"/>
                      <a:r>
                        <a:rPr lang="en-CA" sz="1000" b="1" dirty="0" smtClean="0">
                          <a:solidFill>
                            <a:schemeClr val="bg1"/>
                          </a:solidFill>
                        </a:rPr>
                        <a:t>Tools and Templates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CA" sz="1000" b="1" dirty="0" smtClean="0">
                          <a:solidFill>
                            <a:schemeClr val="tx1"/>
                          </a:solidFill>
                        </a:rPr>
                        <a:t>Step</a:t>
                      </a:r>
                      <a:r>
                        <a:rPr lang="en-CA" sz="1000" b="1" baseline="0" dirty="0" smtClean="0">
                          <a:solidFill>
                            <a:schemeClr val="tx1"/>
                          </a:solidFill>
                        </a:rPr>
                        <a:t> 1 Tools and Templates:</a:t>
                      </a:r>
                      <a:endParaRPr lang="en-CA" sz="10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alpha val="40000"/>
                      </a:srgbClr>
                    </a:solidFill>
                  </a:tcPr>
                </a:tc>
                <a:tc>
                  <a:txBody>
                    <a:bodyPr/>
                    <a:lstStyle/>
                    <a:p>
                      <a:r>
                        <a:rPr lang="en-CA" sz="1000" b="1" dirty="0" smtClean="0">
                          <a:solidFill>
                            <a:schemeClr val="tx1"/>
                          </a:solidFill>
                        </a:rPr>
                        <a:t>Step</a:t>
                      </a:r>
                      <a:r>
                        <a:rPr lang="en-CA" sz="1000" b="1" baseline="0" dirty="0" smtClean="0">
                          <a:solidFill>
                            <a:schemeClr val="tx1"/>
                          </a:solidFill>
                        </a:rPr>
                        <a:t> 2 Tools and Templates:</a:t>
                      </a:r>
                      <a:endParaRPr lang="en-CA" sz="10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alpha val="40000"/>
                      </a:srgbClr>
                    </a:solidFill>
                  </a:tcPr>
                </a:tc>
                <a:tc>
                  <a:txBody>
                    <a:bodyPr/>
                    <a:lstStyle/>
                    <a:p>
                      <a:r>
                        <a:rPr lang="en-CA" sz="1000" b="1" dirty="0" smtClean="0">
                          <a:solidFill>
                            <a:schemeClr val="tx1"/>
                          </a:solidFill>
                        </a:rPr>
                        <a:t>Step</a:t>
                      </a:r>
                      <a:r>
                        <a:rPr lang="en-CA" sz="1000" b="1" baseline="0" dirty="0" smtClean="0">
                          <a:solidFill>
                            <a:schemeClr val="tx1"/>
                          </a:solidFill>
                        </a:rPr>
                        <a:t> 3 Tools and Templates:</a:t>
                      </a:r>
                      <a:endParaRPr lang="en-CA" sz="1000" b="1"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DEE2E6">
                        <a:alpha val="40000"/>
                      </a:srgbClr>
                    </a:solidFill>
                  </a:tcPr>
                </a:tc>
              </a:tr>
              <a:tr h="707366">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Call 1:</a:t>
                      </a:r>
                      <a:r>
                        <a:rPr lang="en-US" sz="1000" b="0" baseline="0" dirty="0" smtClean="0">
                          <a:cs typeface="Open Sans"/>
                        </a:rPr>
                        <a:t> Gain advice on the 3 I’s and how they can be applied by managers.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alpha val="40000"/>
                      </a:srgbClr>
                    </a:solidFill>
                  </a:tcPr>
                </a:tc>
                <a:tc>
                  <a:txBody>
                    <a:bodyPr/>
                    <a:lstStyle/>
                    <a:p>
                      <a:pPr marL="228600" indent="-228600">
                        <a:spcAft>
                          <a:spcPts val="600"/>
                        </a:spcAft>
                        <a:buSzPct val="150000"/>
                        <a:buBlip>
                          <a:blip r:embed="rId3"/>
                        </a:buBlip>
                      </a:pPr>
                      <a:r>
                        <a:rPr lang="en-US" sz="1000" b="0" dirty="0" smtClean="0">
                          <a:cs typeface="Open Sans"/>
                        </a:rPr>
                        <a:t>Call 1:</a:t>
                      </a:r>
                      <a:r>
                        <a:rPr lang="en-US" sz="1000" b="0" baseline="0" dirty="0" smtClean="0">
                          <a:cs typeface="Open Sans"/>
                        </a:rPr>
                        <a:t> Gain advice on setting the logistics for the training and modifying the deck with your own engagement data.</a:t>
                      </a: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alpha val="40000"/>
                      </a:srgbClr>
                    </a:solidFill>
                  </a:tcPr>
                </a:tc>
                <a:tc>
                  <a:txBody>
                    <a:bodyPr/>
                    <a:lstStyle/>
                    <a:p>
                      <a:pPr marL="228600" marR="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smtClean="0">
                          <a:cs typeface="Open Sans"/>
                        </a:rPr>
                        <a:t>Call 1:</a:t>
                      </a:r>
                      <a:r>
                        <a:rPr lang="en-US" sz="1000" b="0" baseline="0" dirty="0" smtClean="0">
                          <a:cs typeface="Open Sans"/>
                        </a:rPr>
                        <a:t> Discuss how to t</a:t>
                      </a:r>
                      <a:r>
                        <a:rPr lang="en-CA" sz="1000" dirty="0" smtClean="0">
                          <a:solidFill>
                            <a:srgbClr val="333333"/>
                          </a:solidFill>
                        </a:rPr>
                        <a:t>rack the impact the training has on employee engagement.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7EAED">
                        <a:alpha val="40000"/>
                      </a:srgbClr>
                    </a:solidFill>
                  </a:tcPr>
                </a:tc>
              </a:tr>
              <a:tr h="962951">
                <a:tc>
                  <a:txBody>
                    <a:bodyPr/>
                    <a:lstStyle/>
                    <a:p>
                      <a:pPr algn="ctr"/>
                      <a:endParaRPr lang="en-CA" sz="1000" b="1" dirty="0">
                        <a:solidFill>
                          <a:schemeClr val="tx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buFont typeface="Arial" panose="020B0604020202020204" pitchFamily="34" charset="0"/>
                        <a:buNone/>
                      </a:pPr>
                      <a:r>
                        <a:rPr lang="en-CA" sz="1000" b="1" dirty="0" smtClean="0">
                          <a:solidFill>
                            <a:schemeClr val="tx1"/>
                          </a:solidFill>
                        </a:rPr>
                        <a:t>Step</a:t>
                      </a:r>
                      <a:r>
                        <a:rPr lang="en-CA" sz="1000" b="1" baseline="0" dirty="0" smtClean="0">
                          <a:solidFill>
                            <a:schemeClr val="tx1"/>
                          </a:solidFill>
                        </a:rPr>
                        <a:t> 1 Outcome:</a:t>
                      </a:r>
                    </a:p>
                    <a:p>
                      <a:pPr marL="112713" indent="-112713" eaLnBrk="0" fontAlgn="base" hangingPunct="0">
                        <a:spcBef>
                          <a:spcPts val="0"/>
                        </a:spcBef>
                        <a:spcAft>
                          <a:spcPct val="0"/>
                        </a:spcAft>
                        <a:buClrTx/>
                        <a:buSzPct val="120000"/>
                        <a:buFont typeface="Arial" panose="020B0604020202020204" pitchFamily="34" charset="0"/>
                        <a:buChar char="•"/>
                      </a:pPr>
                      <a:r>
                        <a:rPr lang="en-CA" sz="1000" dirty="0" smtClean="0">
                          <a:solidFill>
                            <a:srgbClr val="333333"/>
                          </a:solidFill>
                        </a:rPr>
                        <a:t>An understanding of the key principles and activities in the manager training deck.</a:t>
                      </a:r>
                    </a:p>
                    <a:p>
                      <a:pPr marL="112713" indent="-112713" eaLnBrk="0" fontAlgn="base" hangingPunct="0">
                        <a:spcBef>
                          <a:spcPts val="0"/>
                        </a:spcBef>
                        <a:spcAft>
                          <a:spcPct val="0"/>
                        </a:spcAft>
                        <a:buClrTx/>
                        <a:buSzPct val="120000"/>
                        <a:buFont typeface="Arial" panose="020B0604020202020204" pitchFamily="34" charset="0"/>
                        <a:buChar char="•"/>
                      </a:pPr>
                      <a:r>
                        <a:rPr lang="en-CA" sz="1000" dirty="0" smtClean="0">
                          <a:solidFill>
                            <a:srgbClr val="333333"/>
                          </a:solidFill>
                        </a:rPr>
                        <a:t>Advice for dealing with pushback from managers.</a:t>
                      </a:r>
                    </a:p>
                    <a:p>
                      <a:pPr marL="112713" indent="-112713" eaLnBrk="0" fontAlgn="base" hangingPunct="0">
                        <a:spcBef>
                          <a:spcPts val="0"/>
                        </a:spcBef>
                        <a:spcAft>
                          <a:spcPct val="0"/>
                        </a:spcAft>
                        <a:buClrTx/>
                        <a:buSzPct val="120000"/>
                        <a:buFont typeface="Arial" panose="020B0604020202020204" pitchFamily="34" charset="0"/>
                        <a:buChar char="•"/>
                      </a:pPr>
                      <a:r>
                        <a:rPr lang="en-CA" sz="1000" dirty="0" smtClean="0">
                          <a:solidFill>
                            <a:srgbClr val="333333"/>
                          </a:solidFill>
                        </a:rPr>
                        <a:t>Actions that you can put in place to adopt the 3 I’s principle and act as a role model.</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pPr marL="0" indent="0">
                        <a:buFont typeface="Arial" panose="020B0604020202020204" pitchFamily="34" charset="0"/>
                        <a:buNone/>
                      </a:pPr>
                      <a:r>
                        <a:rPr lang="en-CA" sz="1000" b="1" dirty="0" smtClean="0">
                          <a:solidFill>
                            <a:schemeClr val="tx1"/>
                          </a:solidFill>
                        </a:rPr>
                        <a:t>Step 2 </a:t>
                      </a:r>
                      <a:r>
                        <a:rPr lang="en-CA" sz="1000" b="1" baseline="0" dirty="0" smtClean="0">
                          <a:solidFill>
                            <a:schemeClr val="tx1"/>
                          </a:solidFill>
                        </a:rPr>
                        <a:t>Outcome</a:t>
                      </a:r>
                      <a:r>
                        <a:rPr lang="en-CA" sz="1000" b="1" dirty="0" smtClean="0">
                          <a:solidFill>
                            <a:schemeClr val="tx1"/>
                          </a:solidFill>
                        </a:rPr>
                        <a:t>:</a:t>
                      </a:r>
                    </a:p>
                    <a:p>
                      <a:pPr marL="112713" indent="-112713" eaLnBrk="0" fontAlgn="base" hangingPunct="0">
                        <a:spcBef>
                          <a:spcPts val="0"/>
                        </a:spcBef>
                        <a:spcAft>
                          <a:spcPct val="0"/>
                        </a:spcAft>
                        <a:buClrTx/>
                        <a:buSzPct val="120000"/>
                        <a:buFont typeface="Arial" panose="020B0604020202020204" pitchFamily="34" charset="0"/>
                        <a:buChar char="•"/>
                      </a:pPr>
                      <a:r>
                        <a:rPr lang="en-CA" sz="1000" dirty="0" smtClean="0">
                          <a:solidFill>
                            <a:srgbClr val="333333"/>
                          </a:solidFill>
                        </a:rPr>
                        <a:t>Planned the logistics for your training session.</a:t>
                      </a:r>
                    </a:p>
                    <a:p>
                      <a:pPr marL="112713" indent="-112713" eaLnBrk="0" fontAlgn="base" hangingPunct="0">
                        <a:spcBef>
                          <a:spcPts val="0"/>
                        </a:spcBef>
                        <a:spcAft>
                          <a:spcPct val="0"/>
                        </a:spcAft>
                        <a:buClrTx/>
                        <a:buSzPct val="120000"/>
                        <a:buFont typeface="Arial" panose="020B0604020202020204" pitchFamily="34" charset="0"/>
                        <a:buChar char="•"/>
                      </a:pPr>
                      <a:r>
                        <a:rPr lang="en-CA" sz="1000" dirty="0" smtClean="0">
                          <a:solidFill>
                            <a:schemeClr val="tx1"/>
                          </a:solidFill>
                        </a:rPr>
                        <a:t>Made your case more powerful by adding your own engagement data to the training deck slides.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c>
                  <a:txBody>
                    <a:bodyPr/>
                    <a:lstStyle/>
                    <a:p>
                      <a:pPr marL="0" indent="0">
                        <a:buFont typeface="Arial" panose="020B0604020202020204" pitchFamily="34" charset="0"/>
                        <a:buNone/>
                      </a:pPr>
                      <a:r>
                        <a:rPr lang="en-CA" sz="1000" b="1" dirty="0" smtClean="0">
                          <a:solidFill>
                            <a:schemeClr val="tx1"/>
                          </a:solidFill>
                        </a:rPr>
                        <a:t>Step</a:t>
                      </a:r>
                      <a:r>
                        <a:rPr lang="en-CA" sz="1000" b="1" baseline="0" dirty="0" smtClean="0">
                          <a:solidFill>
                            <a:schemeClr val="tx1"/>
                          </a:solidFill>
                        </a:rPr>
                        <a:t> 3 Outcome:</a:t>
                      </a:r>
                    </a:p>
                    <a:p>
                      <a:pPr marL="112713" indent="-112713" eaLnBrk="0" fontAlgn="base" hangingPunct="0">
                        <a:spcBef>
                          <a:spcPts val="500"/>
                        </a:spcBef>
                        <a:spcAft>
                          <a:spcPct val="0"/>
                        </a:spcAft>
                        <a:buClrTx/>
                        <a:buSzPct val="120000"/>
                        <a:buFont typeface="Arial" panose="020B0604020202020204" pitchFamily="34" charset="0"/>
                        <a:buChar char="•"/>
                      </a:pPr>
                      <a:r>
                        <a:rPr lang="en-CA" sz="1000" dirty="0" smtClean="0">
                          <a:solidFill>
                            <a:srgbClr val="333333"/>
                          </a:solidFill>
                        </a:rPr>
                        <a:t>Determined ways to track the impact the training has on employee engagement.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9DAB9E">
                        <a:alpha val="40000"/>
                      </a:srgbClr>
                    </a:solidFill>
                  </a:tcPr>
                </a:tc>
              </a:tr>
            </a:tbl>
          </a:graphicData>
        </a:graphic>
      </p:graphicFrame>
      <p:grpSp>
        <p:nvGrpSpPr>
          <p:cNvPr id="3" name="Group 2"/>
          <p:cNvGrpSpPr/>
          <p:nvPr/>
        </p:nvGrpSpPr>
        <p:grpSpPr>
          <a:xfrm>
            <a:off x="149491" y="5587545"/>
            <a:ext cx="1029979" cy="718302"/>
            <a:chOff x="156623" y="3064859"/>
            <a:chExt cx="1029979" cy="718302"/>
          </a:xfrm>
        </p:grpSpPr>
        <p:grpSp>
          <p:nvGrpSpPr>
            <p:cNvPr id="18" name="Group 18"/>
            <p:cNvGrpSpPr>
              <a:grpSpLocks noChangeAspect="1"/>
            </p:cNvGrpSpPr>
            <p:nvPr/>
          </p:nvGrpSpPr>
          <p:grpSpPr bwMode="auto">
            <a:xfrm>
              <a:off x="156623" y="3064859"/>
              <a:ext cx="332764" cy="718302"/>
              <a:chOff x="3391" y="3117"/>
              <a:chExt cx="227" cy="490"/>
            </a:xfrm>
          </p:grpSpPr>
          <p:sp>
            <p:nvSpPr>
              <p:cNvPr id="19" name="AutoShape 17"/>
              <p:cNvSpPr>
                <a:spLocks noChangeAspect="1" noChangeArrowheads="1" noTextEdit="1"/>
              </p:cNvSpPr>
              <p:nvPr/>
            </p:nvSpPr>
            <p:spPr bwMode="auto">
              <a:xfrm>
                <a:off x="3391" y="3117"/>
                <a:ext cx="227" cy="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sp>
            <p:nvSpPr>
              <p:cNvPr id="23" name="Freeform 22"/>
              <p:cNvSpPr>
                <a:spLocks noEditPoints="1"/>
              </p:cNvSpPr>
              <p:nvPr/>
            </p:nvSpPr>
            <p:spPr bwMode="auto">
              <a:xfrm>
                <a:off x="3483" y="3217"/>
                <a:ext cx="42" cy="59"/>
              </a:xfrm>
              <a:custGeom>
                <a:avLst/>
                <a:gdLst/>
                <a:ahLst/>
                <a:cxnLst>
                  <a:cxn ang="0">
                    <a:pos x="31" y="89"/>
                  </a:cxn>
                  <a:cxn ang="0">
                    <a:pos x="31" y="82"/>
                  </a:cxn>
                  <a:cxn ang="0">
                    <a:pos x="31" y="74"/>
                  </a:cxn>
                  <a:cxn ang="0">
                    <a:pos x="34" y="66"/>
                  </a:cxn>
                  <a:cxn ang="0">
                    <a:pos x="47" y="53"/>
                  </a:cxn>
                  <a:cxn ang="0">
                    <a:pos x="59" y="41"/>
                  </a:cxn>
                  <a:cxn ang="0">
                    <a:pos x="60" y="38"/>
                  </a:cxn>
                  <a:cxn ang="0">
                    <a:pos x="62" y="33"/>
                  </a:cxn>
                  <a:cxn ang="0">
                    <a:pos x="57" y="22"/>
                  </a:cxn>
                  <a:cxn ang="0">
                    <a:pos x="50" y="18"/>
                  </a:cxn>
                  <a:cxn ang="0">
                    <a:pos x="42" y="17"/>
                  </a:cxn>
                  <a:cxn ang="0">
                    <a:pos x="27" y="22"/>
                  </a:cxn>
                  <a:cxn ang="0">
                    <a:pos x="23" y="28"/>
                  </a:cxn>
                  <a:cxn ang="0">
                    <a:pos x="0" y="35"/>
                  </a:cxn>
                  <a:cxn ang="0">
                    <a:pos x="0" y="27"/>
                  </a:cxn>
                  <a:cxn ang="0">
                    <a:pos x="6" y="15"/>
                  </a:cxn>
                  <a:cxn ang="0">
                    <a:pos x="11" y="10"/>
                  </a:cxn>
                  <a:cxn ang="0">
                    <a:pos x="24" y="2"/>
                  </a:cxn>
                  <a:cxn ang="0">
                    <a:pos x="41" y="0"/>
                  </a:cxn>
                  <a:cxn ang="0">
                    <a:pos x="50" y="0"/>
                  </a:cxn>
                  <a:cxn ang="0">
                    <a:pos x="67" y="5"/>
                  </a:cxn>
                  <a:cxn ang="0">
                    <a:pos x="72" y="10"/>
                  </a:cxn>
                  <a:cxn ang="0">
                    <a:pos x="82" y="22"/>
                  </a:cxn>
                  <a:cxn ang="0">
                    <a:pos x="83" y="33"/>
                  </a:cxn>
                  <a:cxn ang="0">
                    <a:pos x="83" y="41"/>
                  </a:cxn>
                  <a:cxn ang="0">
                    <a:pos x="80" y="48"/>
                  </a:cxn>
                  <a:cxn ang="0">
                    <a:pos x="62" y="66"/>
                  </a:cxn>
                  <a:cxn ang="0">
                    <a:pos x="55" y="71"/>
                  </a:cxn>
                  <a:cxn ang="0">
                    <a:pos x="52" y="76"/>
                  </a:cxn>
                  <a:cxn ang="0">
                    <a:pos x="50" y="89"/>
                  </a:cxn>
                  <a:cxn ang="0">
                    <a:pos x="31" y="118"/>
                  </a:cxn>
                  <a:cxn ang="0">
                    <a:pos x="54" y="95"/>
                  </a:cxn>
                  <a:cxn ang="0">
                    <a:pos x="31" y="118"/>
                  </a:cxn>
                </a:cxnLst>
                <a:rect l="0" t="0" r="r" b="b"/>
                <a:pathLst>
                  <a:path w="83" h="118">
                    <a:moveTo>
                      <a:pt x="50" y="89"/>
                    </a:moveTo>
                    <a:lnTo>
                      <a:pt x="31" y="89"/>
                    </a:lnTo>
                    <a:lnTo>
                      <a:pt x="31" y="89"/>
                    </a:lnTo>
                    <a:lnTo>
                      <a:pt x="31" y="82"/>
                    </a:lnTo>
                    <a:lnTo>
                      <a:pt x="31" y="82"/>
                    </a:lnTo>
                    <a:lnTo>
                      <a:pt x="31" y="74"/>
                    </a:lnTo>
                    <a:lnTo>
                      <a:pt x="34" y="66"/>
                    </a:lnTo>
                    <a:lnTo>
                      <a:pt x="34" y="66"/>
                    </a:lnTo>
                    <a:lnTo>
                      <a:pt x="39" y="59"/>
                    </a:lnTo>
                    <a:lnTo>
                      <a:pt x="47" y="53"/>
                    </a:lnTo>
                    <a:lnTo>
                      <a:pt x="47" y="53"/>
                    </a:lnTo>
                    <a:lnTo>
                      <a:pt x="59" y="41"/>
                    </a:lnTo>
                    <a:lnTo>
                      <a:pt x="59" y="41"/>
                    </a:lnTo>
                    <a:lnTo>
                      <a:pt x="60" y="38"/>
                    </a:lnTo>
                    <a:lnTo>
                      <a:pt x="62" y="33"/>
                    </a:lnTo>
                    <a:lnTo>
                      <a:pt x="62" y="33"/>
                    </a:lnTo>
                    <a:lnTo>
                      <a:pt x="60" y="27"/>
                    </a:lnTo>
                    <a:lnTo>
                      <a:pt x="57" y="22"/>
                    </a:lnTo>
                    <a:lnTo>
                      <a:pt x="57" y="22"/>
                    </a:lnTo>
                    <a:lnTo>
                      <a:pt x="50" y="18"/>
                    </a:lnTo>
                    <a:lnTo>
                      <a:pt x="42" y="17"/>
                    </a:lnTo>
                    <a:lnTo>
                      <a:pt x="42" y="17"/>
                    </a:lnTo>
                    <a:lnTo>
                      <a:pt x="34" y="18"/>
                    </a:lnTo>
                    <a:lnTo>
                      <a:pt x="27" y="22"/>
                    </a:lnTo>
                    <a:lnTo>
                      <a:pt x="27" y="22"/>
                    </a:lnTo>
                    <a:lnTo>
                      <a:pt x="23" y="28"/>
                    </a:lnTo>
                    <a:lnTo>
                      <a:pt x="19" y="36"/>
                    </a:lnTo>
                    <a:lnTo>
                      <a:pt x="0" y="35"/>
                    </a:lnTo>
                    <a:lnTo>
                      <a:pt x="0" y="35"/>
                    </a:lnTo>
                    <a:lnTo>
                      <a:pt x="0" y="27"/>
                    </a:lnTo>
                    <a:lnTo>
                      <a:pt x="3" y="22"/>
                    </a:lnTo>
                    <a:lnTo>
                      <a:pt x="6" y="15"/>
                    </a:lnTo>
                    <a:lnTo>
                      <a:pt x="11" y="10"/>
                    </a:lnTo>
                    <a:lnTo>
                      <a:pt x="11" y="10"/>
                    </a:lnTo>
                    <a:lnTo>
                      <a:pt x="18" y="5"/>
                    </a:lnTo>
                    <a:lnTo>
                      <a:pt x="24" y="2"/>
                    </a:lnTo>
                    <a:lnTo>
                      <a:pt x="32" y="0"/>
                    </a:lnTo>
                    <a:lnTo>
                      <a:pt x="41" y="0"/>
                    </a:lnTo>
                    <a:lnTo>
                      <a:pt x="41" y="0"/>
                    </a:lnTo>
                    <a:lnTo>
                      <a:pt x="50" y="0"/>
                    </a:lnTo>
                    <a:lnTo>
                      <a:pt x="59" y="2"/>
                    </a:lnTo>
                    <a:lnTo>
                      <a:pt x="67" y="5"/>
                    </a:lnTo>
                    <a:lnTo>
                      <a:pt x="72" y="10"/>
                    </a:lnTo>
                    <a:lnTo>
                      <a:pt x="72" y="10"/>
                    </a:lnTo>
                    <a:lnTo>
                      <a:pt x="77" y="15"/>
                    </a:lnTo>
                    <a:lnTo>
                      <a:pt x="82" y="22"/>
                    </a:lnTo>
                    <a:lnTo>
                      <a:pt x="83" y="27"/>
                    </a:lnTo>
                    <a:lnTo>
                      <a:pt x="83" y="33"/>
                    </a:lnTo>
                    <a:lnTo>
                      <a:pt x="83" y="33"/>
                    </a:lnTo>
                    <a:lnTo>
                      <a:pt x="83" y="41"/>
                    </a:lnTo>
                    <a:lnTo>
                      <a:pt x="80" y="48"/>
                    </a:lnTo>
                    <a:lnTo>
                      <a:pt x="80" y="48"/>
                    </a:lnTo>
                    <a:lnTo>
                      <a:pt x="73" y="56"/>
                    </a:lnTo>
                    <a:lnTo>
                      <a:pt x="62" y="66"/>
                    </a:lnTo>
                    <a:lnTo>
                      <a:pt x="62" y="66"/>
                    </a:lnTo>
                    <a:lnTo>
                      <a:pt x="55" y="71"/>
                    </a:lnTo>
                    <a:lnTo>
                      <a:pt x="52" y="76"/>
                    </a:lnTo>
                    <a:lnTo>
                      <a:pt x="52" y="76"/>
                    </a:lnTo>
                    <a:lnTo>
                      <a:pt x="52" y="81"/>
                    </a:lnTo>
                    <a:lnTo>
                      <a:pt x="50" y="89"/>
                    </a:lnTo>
                    <a:lnTo>
                      <a:pt x="50" y="89"/>
                    </a:lnTo>
                    <a:close/>
                    <a:moveTo>
                      <a:pt x="31" y="118"/>
                    </a:moveTo>
                    <a:lnTo>
                      <a:pt x="31" y="95"/>
                    </a:lnTo>
                    <a:lnTo>
                      <a:pt x="54" y="95"/>
                    </a:lnTo>
                    <a:lnTo>
                      <a:pt x="54" y="118"/>
                    </a:lnTo>
                    <a:lnTo>
                      <a:pt x="31" y="11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grpSp>
        <p:grpSp>
          <p:nvGrpSpPr>
            <p:cNvPr id="24" name="Group 25"/>
            <p:cNvGrpSpPr>
              <a:grpSpLocks noChangeAspect="1"/>
            </p:cNvGrpSpPr>
            <p:nvPr/>
          </p:nvGrpSpPr>
          <p:grpSpPr bwMode="auto">
            <a:xfrm>
              <a:off x="820122" y="3066022"/>
              <a:ext cx="366480" cy="710972"/>
              <a:chOff x="3822" y="3107"/>
              <a:chExt cx="250" cy="485"/>
            </a:xfrm>
          </p:grpSpPr>
          <p:sp>
            <p:nvSpPr>
              <p:cNvPr id="25" name="AutoShape 24"/>
              <p:cNvSpPr>
                <a:spLocks noChangeAspect="1" noChangeArrowheads="1" noTextEdit="1"/>
              </p:cNvSpPr>
              <p:nvPr/>
            </p:nvSpPr>
            <p:spPr bwMode="auto">
              <a:xfrm>
                <a:off x="3822" y="3107"/>
                <a:ext cx="250" cy="48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sp>
            <p:nvSpPr>
              <p:cNvPr id="33" name="Freeform 29"/>
              <p:cNvSpPr>
                <a:spLocks noEditPoints="1"/>
              </p:cNvSpPr>
              <p:nvPr/>
            </p:nvSpPr>
            <p:spPr bwMode="auto">
              <a:xfrm>
                <a:off x="3927" y="3206"/>
                <a:ext cx="43" cy="60"/>
              </a:xfrm>
              <a:custGeom>
                <a:avLst/>
                <a:gdLst/>
                <a:ahLst/>
                <a:cxnLst>
                  <a:cxn ang="0">
                    <a:pos x="31" y="89"/>
                  </a:cxn>
                  <a:cxn ang="0">
                    <a:pos x="31" y="84"/>
                  </a:cxn>
                  <a:cxn ang="0">
                    <a:pos x="32" y="74"/>
                  </a:cxn>
                  <a:cxn ang="0">
                    <a:pos x="34" y="67"/>
                  </a:cxn>
                  <a:cxn ang="0">
                    <a:pos x="47" y="53"/>
                  </a:cxn>
                  <a:cxn ang="0">
                    <a:pos x="59" y="43"/>
                  </a:cxn>
                  <a:cxn ang="0">
                    <a:pos x="62" y="38"/>
                  </a:cxn>
                  <a:cxn ang="0">
                    <a:pos x="62" y="33"/>
                  </a:cxn>
                  <a:cxn ang="0">
                    <a:pos x="57" y="23"/>
                  </a:cxn>
                  <a:cxn ang="0">
                    <a:pos x="51" y="18"/>
                  </a:cxn>
                  <a:cxn ang="0">
                    <a:pos x="42" y="18"/>
                  </a:cxn>
                  <a:cxn ang="0">
                    <a:pos x="29" y="23"/>
                  </a:cxn>
                  <a:cxn ang="0">
                    <a:pos x="24" y="28"/>
                  </a:cxn>
                  <a:cxn ang="0">
                    <a:pos x="0" y="34"/>
                  </a:cxn>
                  <a:cxn ang="0">
                    <a:pos x="1" y="28"/>
                  </a:cxn>
                  <a:cxn ang="0">
                    <a:pos x="6" y="16"/>
                  </a:cxn>
                  <a:cxn ang="0">
                    <a:pos x="13" y="10"/>
                  </a:cxn>
                  <a:cxn ang="0">
                    <a:pos x="26" y="3"/>
                  </a:cxn>
                  <a:cxn ang="0">
                    <a:pos x="42" y="0"/>
                  </a:cxn>
                  <a:cxn ang="0">
                    <a:pos x="51" y="2"/>
                  </a:cxn>
                  <a:cxn ang="0">
                    <a:pos x="67" y="7"/>
                  </a:cxn>
                  <a:cxn ang="0">
                    <a:pos x="74" y="10"/>
                  </a:cxn>
                  <a:cxn ang="0">
                    <a:pos x="82" y="21"/>
                  </a:cxn>
                  <a:cxn ang="0">
                    <a:pos x="85" y="34"/>
                  </a:cxn>
                  <a:cxn ang="0">
                    <a:pos x="83" y="41"/>
                  </a:cxn>
                  <a:cxn ang="0">
                    <a:pos x="80" y="48"/>
                  </a:cxn>
                  <a:cxn ang="0">
                    <a:pos x="62" y="67"/>
                  </a:cxn>
                  <a:cxn ang="0">
                    <a:pos x="57" y="72"/>
                  </a:cxn>
                  <a:cxn ang="0">
                    <a:pos x="54" y="76"/>
                  </a:cxn>
                  <a:cxn ang="0">
                    <a:pos x="52" y="89"/>
                  </a:cxn>
                  <a:cxn ang="0">
                    <a:pos x="31" y="120"/>
                  </a:cxn>
                  <a:cxn ang="0">
                    <a:pos x="54" y="97"/>
                  </a:cxn>
                  <a:cxn ang="0">
                    <a:pos x="31" y="120"/>
                  </a:cxn>
                </a:cxnLst>
                <a:rect l="0" t="0" r="r" b="b"/>
                <a:pathLst>
                  <a:path w="85" h="120">
                    <a:moveTo>
                      <a:pt x="52" y="89"/>
                    </a:moveTo>
                    <a:lnTo>
                      <a:pt x="31" y="89"/>
                    </a:lnTo>
                    <a:lnTo>
                      <a:pt x="31" y="89"/>
                    </a:lnTo>
                    <a:lnTo>
                      <a:pt x="31" y="84"/>
                    </a:lnTo>
                    <a:lnTo>
                      <a:pt x="31" y="84"/>
                    </a:lnTo>
                    <a:lnTo>
                      <a:pt x="32" y="74"/>
                    </a:lnTo>
                    <a:lnTo>
                      <a:pt x="34" y="67"/>
                    </a:lnTo>
                    <a:lnTo>
                      <a:pt x="34" y="67"/>
                    </a:lnTo>
                    <a:lnTo>
                      <a:pt x="39" y="61"/>
                    </a:lnTo>
                    <a:lnTo>
                      <a:pt x="47" y="53"/>
                    </a:lnTo>
                    <a:lnTo>
                      <a:pt x="47" y="53"/>
                    </a:lnTo>
                    <a:lnTo>
                      <a:pt x="59" y="43"/>
                    </a:lnTo>
                    <a:lnTo>
                      <a:pt x="59" y="43"/>
                    </a:lnTo>
                    <a:lnTo>
                      <a:pt x="62" y="38"/>
                    </a:lnTo>
                    <a:lnTo>
                      <a:pt x="62" y="33"/>
                    </a:lnTo>
                    <a:lnTo>
                      <a:pt x="62" y="33"/>
                    </a:lnTo>
                    <a:lnTo>
                      <a:pt x="60" y="28"/>
                    </a:lnTo>
                    <a:lnTo>
                      <a:pt x="57" y="23"/>
                    </a:lnTo>
                    <a:lnTo>
                      <a:pt x="57" y="23"/>
                    </a:lnTo>
                    <a:lnTo>
                      <a:pt x="51" y="18"/>
                    </a:lnTo>
                    <a:lnTo>
                      <a:pt x="42" y="18"/>
                    </a:lnTo>
                    <a:lnTo>
                      <a:pt x="42" y="18"/>
                    </a:lnTo>
                    <a:lnTo>
                      <a:pt x="36" y="18"/>
                    </a:lnTo>
                    <a:lnTo>
                      <a:pt x="29" y="23"/>
                    </a:lnTo>
                    <a:lnTo>
                      <a:pt x="29" y="23"/>
                    </a:lnTo>
                    <a:lnTo>
                      <a:pt x="24" y="28"/>
                    </a:lnTo>
                    <a:lnTo>
                      <a:pt x="21" y="38"/>
                    </a:lnTo>
                    <a:lnTo>
                      <a:pt x="0" y="34"/>
                    </a:lnTo>
                    <a:lnTo>
                      <a:pt x="0" y="34"/>
                    </a:lnTo>
                    <a:lnTo>
                      <a:pt x="1" y="28"/>
                    </a:lnTo>
                    <a:lnTo>
                      <a:pt x="3" y="21"/>
                    </a:lnTo>
                    <a:lnTo>
                      <a:pt x="6" y="16"/>
                    </a:lnTo>
                    <a:lnTo>
                      <a:pt x="13" y="10"/>
                    </a:lnTo>
                    <a:lnTo>
                      <a:pt x="13" y="10"/>
                    </a:lnTo>
                    <a:lnTo>
                      <a:pt x="18" y="7"/>
                    </a:lnTo>
                    <a:lnTo>
                      <a:pt x="26" y="3"/>
                    </a:lnTo>
                    <a:lnTo>
                      <a:pt x="32" y="2"/>
                    </a:lnTo>
                    <a:lnTo>
                      <a:pt x="42" y="0"/>
                    </a:lnTo>
                    <a:lnTo>
                      <a:pt x="42" y="0"/>
                    </a:lnTo>
                    <a:lnTo>
                      <a:pt x="51" y="2"/>
                    </a:lnTo>
                    <a:lnTo>
                      <a:pt x="59" y="3"/>
                    </a:lnTo>
                    <a:lnTo>
                      <a:pt x="67" y="7"/>
                    </a:lnTo>
                    <a:lnTo>
                      <a:pt x="74" y="10"/>
                    </a:lnTo>
                    <a:lnTo>
                      <a:pt x="74" y="10"/>
                    </a:lnTo>
                    <a:lnTo>
                      <a:pt x="78" y="16"/>
                    </a:lnTo>
                    <a:lnTo>
                      <a:pt x="82" y="21"/>
                    </a:lnTo>
                    <a:lnTo>
                      <a:pt x="83" y="28"/>
                    </a:lnTo>
                    <a:lnTo>
                      <a:pt x="85" y="34"/>
                    </a:lnTo>
                    <a:lnTo>
                      <a:pt x="85" y="34"/>
                    </a:lnTo>
                    <a:lnTo>
                      <a:pt x="83" y="41"/>
                    </a:lnTo>
                    <a:lnTo>
                      <a:pt x="80" y="48"/>
                    </a:lnTo>
                    <a:lnTo>
                      <a:pt x="80" y="48"/>
                    </a:lnTo>
                    <a:lnTo>
                      <a:pt x="74" y="56"/>
                    </a:lnTo>
                    <a:lnTo>
                      <a:pt x="62" y="67"/>
                    </a:lnTo>
                    <a:lnTo>
                      <a:pt x="62" y="67"/>
                    </a:lnTo>
                    <a:lnTo>
                      <a:pt x="57" y="72"/>
                    </a:lnTo>
                    <a:lnTo>
                      <a:pt x="54" y="76"/>
                    </a:lnTo>
                    <a:lnTo>
                      <a:pt x="54" y="76"/>
                    </a:lnTo>
                    <a:lnTo>
                      <a:pt x="52" y="80"/>
                    </a:lnTo>
                    <a:lnTo>
                      <a:pt x="52" y="89"/>
                    </a:lnTo>
                    <a:lnTo>
                      <a:pt x="52" y="89"/>
                    </a:lnTo>
                    <a:close/>
                    <a:moveTo>
                      <a:pt x="31" y="120"/>
                    </a:moveTo>
                    <a:lnTo>
                      <a:pt x="31" y="97"/>
                    </a:lnTo>
                    <a:lnTo>
                      <a:pt x="54" y="97"/>
                    </a:lnTo>
                    <a:lnTo>
                      <a:pt x="54" y="120"/>
                    </a:lnTo>
                    <a:lnTo>
                      <a:pt x="31" y="12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endParaRPr lang="en-CA" dirty="0">
                  <a:solidFill>
                    <a:srgbClr val="333333"/>
                  </a:solidFill>
                </a:endParaRPr>
              </a:p>
            </p:txBody>
          </p:sp>
        </p:grpSp>
      </p:grpSp>
      <p:pic>
        <p:nvPicPr>
          <p:cNvPr id="12" name="Picture 6" descr="http://static.infotech.com/images/icons/powerpoint-icon-20x20.png"/>
          <p:cNvPicPr>
            <a:picLocks noChangeAspect="1" noChangeArrowheads="1"/>
          </p:cNvPicPr>
          <p:nvPr/>
        </p:nvPicPr>
        <p:blipFill>
          <a:blip r:embed="rId4" cstate="print"/>
          <a:srcRect/>
          <a:stretch>
            <a:fillRect/>
          </a:stretch>
        </p:blipFill>
        <p:spPr bwMode="auto">
          <a:xfrm>
            <a:off x="1495216" y="3361989"/>
            <a:ext cx="152379" cy="157438"/>
          </a:xfrm>
          <a:prstGeom prst="rect">
            <a:avLst/>
          </a:prstGeom>
          <a:noFill/>
        </p:spPr>
      </p:pic>
      <p:pic>
        <p:nvPicPr>
          <p:cNvPr id="13" name="Picture 2" descr="http://static.infotech.com/images/icons/word-icon-20x20.png"/>
          <p:cNvPicPr>
            <a:picLocks noChangeAspect="1" noChangeArrowheads="1"/>
          </p:cNvPicPr>
          <p:nvPr/>
        </p:nvPicPr>
        <p:blipFill>
          <a:blip r:embed="rId5" cstate="print"/>
          <a:srcRect/>
          <a:stretch>
            <a:fillRect/>
          </a:stretch>
        </p:blipFill>
        <p:spPr bwMode="auto">
          <a:xfrm>
            <a:off x="4101178" y="3840818"/>
            <a:ext cx="152619" cy="157686"/>
          </a:xfrm>
          <a:prstGeom prst="rect">
            <a:avLst/>
          </a:prstGeom>
          <a:noFill/>
        </p:spPr>
      </p:pic>
      <p:sp>
        <p:nvSpPr>
          <p:cNvPr id="29" name="Chevron 28"/>
          <p:cNvSpPr/>
          <p:nvPr/>
        </p:nvSpPr>
        <p:spPr>
          <a:xfrm>
            <a:off x="1480841" y="1203991"/>
            <a:ext cx="2822445" cy="65991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FFFFFF"/>
                </a:solidFill>
              </a:rPr>
              <a:t>Step 1: </a:t>
            </a:r>
            <a:r>
              <a:rPr lang="en-CA" sz="1000" b="1" dirty="0"/>
              <a:t>Prepare for the training session by understanding key concepts and </a:t>
            </a:r>
            <a:r>
              <a:rPr lang="en-CA" sz="1000" b="1" dirty="0" smtClean="0"/>
              <a:t>your role</a:t>
            </a:r>
            <a:endParaRPr lang="en-US" sz="1000" b="1" dirty="0">
              <a:solidFill>
                <a:srgbClr val="FFFFFF"/>
              </a:solidFill>
            </a:endParaRPr>
          </a:p>
        </p:txBody>
      </p:sp>
      <p:sp>
        <p:nvSpPr>
          <p:cNvPr id="39" name="Chevron 38"/>
          <p:cNvSpPr/>
          <p:nvPr/>
        </p:nvSpPr>
        <p:spPr>
          <a:xfrm>
            <a:off x="4082195" y="1203991"/>
            <a:ext cx="2650378" cy="65991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FFFFFF"/>
                </a:solidFill>
              </a:rPr>
              <a:t>Step 2: </a:t>
            </a:r>
            <a:r>
              <a:rPr lang="en-CA" sz="1000" b="1" dirty="0"/>
              <a:t>Plan the training session and customize the materials</a:t>
            </a:r>
            <a:endParaRPr lang="en-US" sz="1000" b="1" dirty="0">
              <a:solidFill>
                <a:srgbClr val="FFFFFF"/>
              </a:solidFill>
            </a:endParaRPr>
          </a:p>
        </p:txBody>
      </p:sp>
      <p:sp>
        <p:nvSpPr>
          <p:cNvPr id="40" name="Chevron 39"/>
          <p:cNvSpPr/>
          <p:nvPr/>
        </p:nvSpPr>
        <p:spPr>
          <a:xfrm>
            <a:off x="6478382" y="1203991"/>
            <a:ext cx="2620168" cy="659914"/>
          </a:xfrm>
          <a:prstGeom prst="chevr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solidFill>
                  <a:srgbClr val="FFFFFF"/>
                </a:solidFill>
              </a:rPr>
              <a:t>Step 3: </a:t>
            </a:r>
            <a:r>
              <a:rPr lang="en-CA" sz="1000" b="1" dirty="0"/>
              <a:t>Track training success metrics and </a:t>
            </a:r>
            <a:r>
              <a:rPr lang="en-CA" sz="1000" b="1" dirty="0" smtClean="0"/>
              <a:t>follow up</a:t>
            </a:r>
            <a:endParaRPr lang="en-US" sz="1000" b="1" dirty="0">
              <a:solidFill>
                <a:srgbClr val="FFFFFF"/>
              </a:solidFill>
            </a:endParaRPr>
          </a:p>
        </p:txBody>
      </p:sp>
      <p:pic>
        <p:nvPicPr>
          <p:cNvPr id="46" name="Picture 45"/>
          <p:cNvPicPr>
            <a:picLocks noChangeAspect="1"/>
          </p:cNvPicPr>
          <p:nvPr/>
        </p:nvPicPr>
        <p:blipFill>
          <a:blip r:embed="rId6">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578989" y="4171760"/>
            <a:ext cx="468000" cy="435589"/>
          </a:xfrm>
          <a:prstGeom prst="rect">
            <a:avLst/>
          </a:prstGeom>
        </p:spPr>
      </p:pic>
      <p:pic>
        <p:nvPicPr>
          <p:cNvPr id="47" name="Picture 46" descr="best-practice-blueprints.png"/>
          <p:cNvPicPr>
            <a:picLocks noChangeAspect="1"/>
          </p:cNvPicPr>
          <p:nvPr/>
        </p:nvPicPr>
        <p:blipFill>
          <a:blip r:embed="rId7" cstate="print">
            <a:clrChange>
              <a:clrFrom>
                <a:srgbClr val="000000">
                  <a:alpha val="0"/>
                </a:srgbClr>
              </a:clrFrom>
              <a:clrTo>
                <a:srgbClr val="000000">
                  <a:alpha val="0"/>
                </a:srgbClr>
              </a:clrTo>
            </a:clrChange>
          </a:blip>
          <a:stretch>
            <a:fillRect/>
          </a:stretch>
        </p:blipFill>
        <p:spPr>
          <a:xfrm>
            <a:off x="401977" y="3040150"/>
            <a:ext cx="822025" cy="844757"/>
          </a:xfrm>
          <a:prstGeom prst="rect">
            <a:avLst/>
          </a:prstGeom>
          <a:solidFill>
            <a:schemeClr val="accent1">
              <a:alpha val="0"/>
            </a:schemeClr>
          </a:solidFill>
          <a:effectLst/>
        </p:spPr>
      </p:pic>
      <p:pic>
        <p:nvPicPr>
          <p:cNvPr id="48" name="Picture 47" descr="on-site-workshops.png"/>
          <p:cNvPicPr>
            <a:picLocks noChangeAspect="1"/>
          </p:cNvPicPr>
          <p:nvPr/>
        </p:nvPicPr>
        <p:blipFill rotWithShape="1">
          <a:blip r:embed="rId8" cstate="print"/>
          <a:srcRect l="12204" t="22820" r="8463" b="22257"/>
          <a:stretch/>
        </p:blipFill>
        <p:spPr>
          <a:xfrm>
            <a:off x="449069" y="2142137"/>
            <a:ext cx="727841" cy="483279"/>
          </a:xfrm>
          <a:prstGeom prst="rect">
            <a:avLst/>
          </a:prstGeom>
          <a:effectLst>
            <a:outerShdw blurRad="50800" dist="38100" dir="2700000" algn="tl" rotWithShape="0">
              <a:prstClr val="black">
                <a:alpha val="40000"/>
              </a:prstClr>
            </a:outerShdw>
          </a:effectLst>
        </p:spPr>
      </p:pic>
      <p:sp>
        <p:nvSpPr>
          <p:cNvPr id="28" name="TextBox 27"/>
          <p:cNvSpPr txBox="1"/>
          <p:nvPr/>
        </p:nvSpPr>
        <p:spPr>
          <a:xfrm>
            <a:off x="1666579" y="3325845"/>
            <a:ext cx="2185418" cy="553998"/>
          </a:xfrm>
          <a:prstGeom prst="rect">
            <a:avLst/>
          </a:prstGeom>
          <a:noFill/>
        </p:spPr>
        <p:txBody>
          <a:bodyPr wrap="square" rtlCol="0">
            <a:spAutoFit/>
          </a:bodyPr>
          <a:lstStyle/>
          <a:p>
            <a:pPr>
              <a:spcAft>
                <a:spcPts val="300"/>
              </a:spcAft>
              <a:buSzPct val="175000"/>
            </a:pPr>
            <a:r>
              <a:rPr lang="en-CA" sz="1000" dirty="0"/>
              <a:t>Training Deck: Train Managers to Build Trusting Relationships to Improve </a:t>
            </a:r>
            <a:r>
              <a:rPr lang="en-CA" sz="1000" dirty="0" smtClean="0"/>
              <a:t>Engagement</a:t>
            </a:r>
            <a:endParaRPr lang="en-CA" sz="1000" dirty="0"/>
          </a:p>
        </p:txBody>
      </p:sp>
      <p:sp>
        <p:nvSpPr>
          <p:cNvPr id="30" name="TextBox 29"/>
          <p:cNvSpPr txBox="1"/>
          <p:nvPr/>
        </p:nvSpPr>
        <p:spPr>
          <a:xfrm>
            <a:off x="4226655" y="3306623"/>
            <a:ext cx="2361457" cy="900246"/>
          </a:xfrm>
          <a:prstGeom prst="rect">
            <a:avLst/>
          </a:prstGeom>
          <a:noFill/>
        </p:spPr>
        <p:txBody>
          <a:bodyPr wrap="square" rtlCol="0">
            <a:spAutoFit/>
          </a:bodyPr>
          <a:lstStyle/>
          <a:p>
            <a:pPr>
              <a:spcAft>
                <a:spcPts val="300"/>
              </a:spcAft>
              <a:buSzPct val="175000"/>
            </a:pPr>
            <a:r>
              <a:rPr lang="en-CA" sz="1000" dirty="0"/>
              <a:t>Training Deck: </a:t>
            </a:r>
            <a:r>
              <a:rPr lang="en-CA" sz="1000" dirty="0" smtClean="0"/>
              <a:t>Train Managers to Build Trusting Relationships to Improve Engagement</a:t>
            </a:r>
          </a:p>
          <a:p>
            <a:pPr>
              <a:spcAft>
                <a:spcPts val="300"/>
              </a:spcAft>
              <a:buSzPct val="175000"/>
            </a:pPr>
            <a:r>
              <a:rPr lang="en-CA" sz="1000" dirty="0"/>
              <a:t>Participant </a:t>
            </a:r>
            <a:r>
              <a:rPr lang="en-CA" sz="1000" dirty="0" smtClean="0"/>
              <a:t>Notebook: Take Ownership of Manager Relationships</a:t>
            </a:r>
            <a:endParaRPr lang="en-CA" sz="1000" dirty="0"/>
          </a:p>
        </p:txBody>
      </p:sp>
      <p:sp>
        <p:nvSpPr>
          <p:cNvPr id="31" name="TextBox 30"/>
          <p:cNvSpPr txBox="1"/>
          <p:nvPr/>
        </p:nvSpPr>
        <p:spPr>
          <a:xfrm>
            <a:off x="6732573" y="3325845"/>
            <a:ext cx="2156659" cy="400110"/>
          </a:xfrm>
          <a:prstGeom prst="rect">
            <a:avLst/>
          </a:prstGeom>
          <a:noFill/>
        </p:spPr>
        <p:txBody>
          <a:bodyPr wrap="square" rtlCol="0">
            <a:spAutoFit/>
          </a:bodyPr>
          <a:lstStyle/>
          <a:p>
            <a:pPr>
              <a:spcAft>
                <a:spcPts val="300"/>
              </a:spcAft>
              <a:buSzPct val="175000"/>
            </a:pPr>
            <a:r>
              <a:rPr lang="en-CA" sz="1000" dirty="0" smtClean="0"/>
              <a:t>Training Evaluation: Manager Relationships</a:t>
            </a:r>
            <a:endParaRPr lang="en-CA" sz="400" b="1" dirty="0"/>
          </a:p>
        </p:txBody>
      </p:sp>
      <p:pic>
        <p:nvPicPr>
          <p:cNvPr id="32" name="Picture 6" descr="http://static.infotech.com/images/icons/powerpoint-icon-20x20.png"/>
          <p:cNvPicPr>
            <a:picLocks noChangeAspect="1" noChangeArrowheads="1"/>
          </p:cNvPicPr>
          <p:nvPr/>
        </p:nvPicPr>
        <p:blipFill>
          <a:blip r:embed="rId4" cstate="print"/>
          <a:srcRect/>
          <a:stretch>
            <a:fillRect/>
          </a:stretch>
        </p:blipFill>
        <p:spPr bwMode="auto">
          <a:xfrm>
            <a:off x="4101178" y="3361989"/>
            <a:ext cx="152379" cy="157438"/>
          </a:xfrm>
          <a:prstGeom prst="rect">
            <a:avLst/>
          </a:prstGeom>
          <a:noFill/>
        </p:spPr>
      </p:pic>
      <p:pic>
        <p:nvPicPr>
          <p:cNvPr id="41" name="Picture 2" descr="http://static.infotech.com/images/icons/word-icon-20x20.png"/>
          <p:cNvPicPr>
            <a:picLocks noChangeAspect="1" noChangeArrowheads="1"/>
          </p:cNvPicPr>
          <p:nvPr/>
        </p:nvPicPr>
        <p:blipFill>
          <a:blip r:embed="rId5" cstate="print"/>
          <a:srcRect/>
          <a:stretch>
            <a:fillRect/>
          </a:stretch>
        </p:blipFill>
        <p:spPr bwMode="auto">
          <a:xfrm>
            <a:off x="6560970" y="3378461"/>
            <a:ext cx="152619" cy="157686"/>
          </a:xfrm>
          <a:prstGeom prst="rect">
            <a:avLst/>
          </a:prstGeom>
          <a:noFill/>
        </p:spPr>
      </p:pic>
      <p:sp>
        <p:nvSpPr>
          <p:cNvPr id="4" name="Title 3"/>
          <p:cNvSpPr>
            <a:spLocks noGrp="1"/>
          </p:cNvSpPr>
          <p:nvPr>
            <p:ph type="title"/>
          </p:nvPr>
        </p:nvSpPr>
        <p:spPr/>
        <p:txBody>
          <a:bodyPr/>
          <a:lstStyle/>
          <a:p>
            <a:r>
              <a:rPr lang="en-CA" dirty="0"/>
              <a:t>Train your </a:t>
            </a:r>
            <a:r>
              <a:rPr lang="en-CA" dirty="0" smtClean="0"/>
              <a:t>managers </a:t>
            </a:r>
            <a:r>
              <a:rPr lang="en-CA" dirty="0"/>
              <a:t>to take ownership of employee </a:t>
            </a:r>
            <a:r>
              <a:rPr lang="en-CA" dirty="0" smtClean="0"/>
              <a:t>relationships</a:t>
            </a:r>
            <a:endParaRPr lang="en-CA" dirty="0"/>
          </a:p>
        </p:txBody>
      </p:sp>
      <p:pic>
        <p:nvPicPr>
          <p:cNvPr id="26" name="Picture 9">
            <a:hlinkClick r:id="rId9"/>
          </p:cNvPr>
          <p:cNvPicPr>
            <a:picLocks noChangeAspect="1" noChangeArrowheads="1"/>
          </p:cNvPicPr>
          <p:nvPr/>
        </p:nvPicPr>
        <p:blipFill>
          <a:blip r:embed="rId10"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18742439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282422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328526" y="529309"/>
            <a:ext cx="122927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rot="5400000">
            <a:off x="1718483" y="365518"/>
            <a:ext cx="110766" cy="432123"/>
          </a:xfrm>
          <a:prstGeom prst="chevron">
            <a:avLst>
              <a:gd name="adj" fmla="val 102439"/>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 name="Straight Connector 7"/>
          <p:cNvCxnSpPr/>
          <p:nvPr/>
        </p:nvCxnSpPr>
        <p:spPr>
          <a:xfrm>
            <a:off x="1989928" y="531242"/>
            <a:ext cx="71655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2916" y="673866"/>
            <a:ext cx="8412486" cy="584775"/>
          </a:xfrm>
          <a:prstGeom prst="rect">
            <a:avLst/>
          </a:prstGeom>
          <a:noFill/>
        </p:spPr>
        <p:txBody>
          <a:bodyPr wrap="square" rtlCol="0">
            <a:spAutoFit/>
          </a:bodyPr>
          <a:lstStyle/>
          <a:p>
            <a:r>
              <a:rPr lang="en-US" sz="3200" dirty="0" smtClean="0">
                <a:solidFill>
                  <a:schemeClr val="bg1"/>
                </a:solidFill>
                <a:ea typeface="Roboto" panose="02000000000000000000" pitchFamily="2" charset="0"/>
              </a:rPr>
              <a:t>Employee Engagement</a:t>
            </a:r>
            <a:endParaRPr lang="en-US" sz="3200" dirty="0">
              <a:solidFill>
                <a:schemeClr val="bg1"/>
              </a:solidFill>
              <a:ea typeface="Roboto Light" panose="02000000000000000000" pitchFamily="2" charset="0"/>
            </a:endParaRPr>
          </a:p>
        </p:txBody>
      </p:sp>
      <p:sp>
        <p:nvSpPr>
          <p:cNvPr id="11" name="TextBox 10"/>
          <p:cNvSpPr txBox="1"/>
          <p:nvPr/>
        </p:nvSpPr>
        <p:spPr>
          <a:xfrm>
            <a:off x="462916" y="1219771"/>
            <a:ext cx="8412486" cy="1477328"/>
          </a:xfrm>
          <a:prstGeom prst="rect">
            <a:avLst/>
          </a:prstGeom>
          <a:noFill/>
        </p:spPr>
        <p:txBody>
          <a:bodyPr wrap="square" rtlCol="0">
            <a:spAutoFit/>
          </a:bodyPr>
          <a:lstStyle/>
          <a:p>
            <a:pPr lvl="0"/>
            <a:r>
              <a:rPr lang="en-US" dirty="0" smtClean="0">
                <a:solidFill>
                  <a:schemeClr val="bg1"/>
                </a:solidFill>
              </a:rPr>
              <a:t>Engaged employees do what’s best for the organization: they come up with product/service improvements, provide exceptional service to customers, consistently exceed performance expectations, and make efficient use of their time and resources. The result is happy customers, better products/services, and saved costs. </a:t>
            </a:r>
            <a:endParaRPr lang="en-US" dirty="0">
              <a:solidFill>
                <a:schemeClr val="bg1"/>
              </a:solidFill>
              <a:ea typeface="Roboto" panose="02000000000000000000" pitchFamily="2" charset="0"/>
              <a:cs typeface="Roboto Slab Bold"/>
            </a:endParaRPr>
          </a:p>
        </p:txBody>
      </p:sp>
      <p:sp>
        <p:nvSpPr>
          <p:cNvPr id="28" name="TextBox 27"/>
          <p:cNvSpPr txBox="1"/>
          <p:nvPr/>
        </p:nvSpPr>
        <p:spPr>
          <a:xfrm>
            <a:off x="328526" y="2963034"/>
            <a:ext cx="8741179" cy="338554"/>
          </a:xfrm>
          <a:prstGeom prst="rect">
            <a:avLst/>
          </a:prstGeom>
          <a:noFill/>
        </p:spPr>
        <p:txBody>
          <a:bodyPr wrap="square" rtlCol="0">
            <a:spAutoFit/>
          </a:bodyPr>
          <a:lstStyle/>
          <a:p>
            <a:pPr lvl="0"/>
            <a:r>
              <a:rPr lang="en-US" sz="1600" b="1" dirty="0" smtClean="0">
                <a:solidFill>
                  <a:schemeClr val="tx2">
                    <a:lumMod val="60000"/>
                    <a:lumOff val="40000"/>
                  </a:schemeClr>
                </a:solidFill>
                <a:ea typeface="Roboto Slab" pitchFamily="2" charset="0"/>
                <a:cs typeface="Roboto Slab Bold"/>
              </a:rPr>
              <a:t>Three Reasons Why CIOs Need to Care About Engagement:</a:t>
            </a:r>
            <a:endParaRPr lang="en-US" sz="1600" b="1" dirty="0">
              <a:solidFill>
                <a:schemeClr val="tx2">
                  <a:lumMod val="60000"/>
                  <a:lumOff val="40000"/>
                </a:schemeClr>
              </a:solidFill>
              <a:ea typeface="Roboto Slab" pitchFamily="2" charset="0"/>
              <a:cs typeface="Roboto Slab Bold"/>
            </a:endParaRPr>
          </a:p>
        </p:txBody>
      </p:sp>
      <p:sp>
        <p:nvSpPr>
          <p:cNvPr id="18" name="TextBox 17"/>
          <p:cNvSpPr txBox="1"/>
          <p:nvPr/>
        </p:nvSpPr>
        <p:spPr>
          <a:xfrm>
            <a:off x="296876" y="3452488"/>
            <a:ext cx="588102" cy="684803"/>
          </a:xfrm>
          <a:prstGeom prst="rect">
            <a:avLst/>
          </a:prstGeom>
          <a:noFill/>
        </p:spPr>
        <p:txBody>
          <a:bodyPr wrap="square" rtlCol="0">
            <a:spAutoFit/>
          </a:bodyPr>
          <a:lstStyle/>
          <a:p>
            <a:pPr algn="r">
              <a:lnSpc>
                <a:spcPct val="70000"/>
              </a:lnSpc>
              <a:spcBef>
                <a:spcPts val="300"/>
              </a:spcBef>
            </a:pPr>
            <a:r>
              <a:rPr lang="en-US" sz="5500" b="1" dirty="0" smtClean="0">
                <a:solidFill>
                  <a:schemeClr val="accent2"/>
                </a:solidFill>
                <a:cs typeface="Roboto Black"/>
              </a:rPr>
              <a:t>1</a:t>
            </a:r>
          </a:p>
        </p:txBody>
      </p:sp>
      <p:sp>
        <p:nvSpPr>
          <p:cNvPr id="29" name="TextBox 28"/>
          <p:cNvSpPr txBox="1"/>
          <p:nvPr/>
        </p:nvSpPr>
        <p:spPr>
          <a:xfrm>
            <a:off x="328526" y="4458983"/>
            <a:ext cx="588102" cy="697242"/>
          </a:xfrm>
          <a:prstGeom prst="rect">
            <a:avLst/>
          </a:prstGeom>
          <a:noFill/>
        </p:spPr>
        <p:txBody>
          <a:bodyPr wrap="square" rtlCol="0">
            <a:spAutoFit/>
          </a:bodyPr>
          <a:lstStyle/>
          <a:p>
            <a:pPr algn="r">
              <a:lnSpc>
                <a:spcPct val="70000"/>
              </a:lnSpc>
              <a:spcBef>
                <a:spcPts val="300"/>
              </a:spcBef>
            </a:pPr>
            <a:r>
              <a:rPr lang="en-US" sz="5500" b="1" dirty="0" smtClean="0">
                <a:solidFill>
                  <a:schemeClr val="accent2"/>
                </a:solidFill>
                <a:cs typeface="Roboto Black"/>
              </a:rPr>
              <a:t>2</a:t>
            </a:r>
          </a:p>
        </p:txBody>
      </p:sp>
      <p:sp>
        <p:nvSpPr>
          <p:cNvPr id="30" name="TextBox 29"/>
          <p:cNvSpPr txBox="1"/>
          <p:nvPr/>
        </p:nvSpPr>
        <p:spPr>
          <a:xfrm>
            <a:off x="315952" y="5495435"/>
            <a:ext cx="588102" cy="684803"/>
          </a:xfrm>
          <a:prstGeom prst="rect">
            <a:avLst/>
          </a:prstGeom>
          <a:noFill/>
        </p:spPr>
        <p:txBody>
          <a:bodyPr wrap="square" rtlCol="0">
            <a:spAutoFit/>
          </a:bodyPr>
          <a:lstStyle/>
          <a:p>
            <a:pPr algn="r">
              <a:lnSpc>
                <a:spcPct val="70000"/>
              </a:lnSpc>
              <a:spcBef>
                <a:spcPts val="300"/>
              </a:spcBef>
            </a:pPr>
            <a:r>
              <a:rPr lang="en-US" sz="5500" b="1" dirty="0" smtClean="0">
                <a:solidFill>
                  <a:schemeClr val="accent2"/>
                </a:solidFill>
                <a:cs typeface="Roboto Black"/>
              </a:rPr>
              <a:t>3</a:t>
            </a:r>
          </a:p>
        </p:txBody>
      </p:sp>
      <p:sp>
        <p:nvSpPr>
          <p:cNvPr id="32" name="TextBox 31"/>
          <p:cNvSpPr txBox="1"/>
          <p:nvPr/>
        </p:nvSpPr>
        <p:spPr>
          <a:xfrm>
            <a:off x="896076" y="3359634"/>
            <a:ext cx="7986116" cy="738664"/>
          </a:xfrm>
          <a:prstGeom prst="rect">
            <a:avLst/>
          </a:prstGeom>
          <a:noFill/>
        </p:spPr>
        <p:txBody>
          <a:bodyPr wrap="square" rtlCol="0">
            <a:spAutoFit/>
          </a:bodyPr>
          <a:lstStyle/>
          <a:p>
            <a:r>
              <a:rPr lang="en-US" sz="1400" b="1" dirty="0" smtClean="0">
                <a:solidFill>
                  <a:srgbClr val="233F59"/>
                </a:solidFill>
                <a:cs typeface="Roboto Slab Bold"/>
              </a:rPr>
              <a:t>Engaged employees are 3.4X more productive than disengaged.</a:t>
            </a:r>
            <a:r>
              <a:rPr lang="en-US" sz="1400" b="1" baseline="30000" dirty="0" smtClean="0">
                <a:solidFill>
                  <a:srgbClr val="233F59"/>
                </a:solidFill>
                <a:cs typeface="Roboto Slab Bold"/>
              </a:rPr>
              <a:t>1</a:t>
            </a:r>
            <a:r>
              <a:rPr lang="en-US" sz="1400" b="1" dirty="0" smtClean="0">
                <a:solidFill>
                  <a:srgbClr val="233F59"/>
                </a:solidFill>
                <a:cs typeface="Roboto Slab Bold"/>
              </a:rPr>
              <a:t> </a:t>
            </a:r>
          </a:p>
          <a:p>
            <a:r>
              <a:rPr lang="en-US" sz="1400" dirty="0" smtClean="0">
                <a:cs typeface="Roboto Regular"/>
              </a:rPr>
              <a:t>Sub-optimized productivity can have huge impacts on IT’s ability to execute to SLAs, complete projects on time, and maintain operations effectively.</a:t>
            </a:r>
            <a:endParaRPr lang="en-US" sz="1400" dirty="0">
              <a:cs typeface="Roboto Regular"/>
            </a:endParaRPr>
          </a:p>
        </p:txBody>
      </p:sp>
      <p:sp>
        <p:nvSpPr>
          <p:cNvPr id="33" name="TextBox 32"/>
          <p:cNvSpPr txBox="1"/>
          <p:nvPr/>
        </p:nvSpPr>
        <p:spPr>
          <a:xfrm>
            <a:off x="896076" y="5376843"/>
            <a:ext cx="7979325" cy="954107"/>
          </a:xfrm>
          <a:prstGeom prst="rect">
            <a:avLst/>
          </a:prstGeom>
          <a:noFill/>
        </p:spPr>
        <p:txBody>
          <a:bodyPr wrap="square" rtlCol="0">
            <a:spAutoFit/>
          </a:bodyPr>
          <a:lstStyle/>
          <a:p>
            <a:r>
              <a:rPr lang="en-US" sz="1400" b="1" dirty="0" smtClean="0">
                <a:solidFill>
                  <a:srgbClr val="233F59"/>
                </a:solidFill>
                <a:cs typeface="Roboto Slab Bold"/>
              </a:rPr>
              <a:t>66% of CIOs are concerned about losing top IT professionals to other opportunities.</a:t>
            </a:r>
            <a:r>
              <a:rPr lang="en-US" sz="1400" b="1" baseline="30000" dirty="0" smtClean="0">
                <a:solidFill>
                  <a:srgbClr val="233F59"/>
                </a:solidFill>
                <a:cs typeface="Roboto Slab Bold"/>
              </a:rPr>
              <a:t>2</a:t>
            </a:r>
          </a:p>
          <a:p>
            <a:r>
              <a:rPr lang="en-US" sz="1400" dirty="0" smtClean="0">
                <a:cs typeface="Roboto Regular"/>
              </a:rPr>
              <a:t>The cost of losing an employee is estimated to be 150% their annual salary.</a:t>
            </a:r>
            <a:r>
              <a:rPr lang="en-US" sz="1400" baseline="30000" dirty="0" smtClean="0">
                <a:cs typeface="Roboto Regular"/>
              </a:rPr>
              <a:t>3</a:t>
            </a:r>
            <a:r>
              <a:rPr lang="en-US" sz="1400" dirty="0" smtClean="0">
                <a:cs typeface="Roboto Regular"/>
              </a:rPr>
              <a:t> Can you afford to not engage your staff?</a:t>
            </a:r>
          </a:p>
          <a:p>
            <a:endParaRPr lang="en-US" sz="1400" b="1" dirty="0">
              <a:solidFill>
                <a:srgbClr val="233F59"/>
              </a:solidFill>
              <a:cs typeface="Roboto Slab Bold"/>
            </a:endParaRPr>
          </a:p>
        </p:txBody>
      </p:sp>
      <p:sp>
        <p:nvSpPr>
          <p:cNvPr id="35" name="TextBox 34"/>
          <p:cNvSpPr txBox="1"/>
          <p:nvPr/>
        </p:nvSpPr>
        <p:spPr>
          <a:xfrm>
            <a:off x="904054" y="4365280"/>
            <a:ext cx="7971347" cy="954107"/>
          </a:xfrm>
          <a:prstGeom prst="rect">
            <a:avLst/>
          </a:prstGeom>
          <a:noFill/>
        </p:spPr>
        <p:txBody>
          <a:bodyPr wrap="square" rtlCol="0">
            <a:spAutoFit/>
          </a:bodyPr>
          <a:lstStyle/>
          <a:p>
            <a:r>
              <a:rPr lang="en-US" sz="1400" b="1" dirty="0" smtClean="0">
                <a:solidFill>
                  <a:srgbClr val="233F59"/>
                </a:solidFill>
                <a:cs typeface="Roboto Slab Bold"/>
              </a:rPr>
              <a:t>65% of IT employees are not engaged.</a:t>
            </a:r>
            <a:r>
              <a:rPr lang="en-US" sz="1400" b="1" baseline="30000" dirty="0" smtClean="0">
                <a:solidFill>
                  <a:srgbClr val="233F59"/>
                </a:solidFill>
                <a:cs typeface="Roboto Slab Bold"/>
              </a:rPr>
              <a:t>1</a:t>
            </a:r>
          </a:p>
          <a:p>
            <a:r>
              <a:rPr lang="en-US" sz="1400" dirty="0" smtClean="0">
                <a:cs typeface="Roboto Regular"/>
              </a:rPr>
              <a:t>Engaged employees are 55% more likely to agree they regularly accomplish more than what’s expected of them, and 500% more likely to agree they are committed to the organization.</a:t>
            </a:r>
            <a:r>
              <a:rPr lang="en-US" sz="1400" baseline="30000" dirty="0" smtClean="0">
                <a:cs typeface="Roboto Regular"/>
              </a:rPr>
              <a:t>1</a:t>
            </a:r>
            <a:endParaRPr lang="en-US" sz="1400" dirty="0" smtClean="0">
              <a:cs typeface="Roboto Regular"/>
            </a:endParaRPr>
          </a:p>
          <a:p>
            <a:endParaRPr lang="en-US" sz="1400" b="1" dirty="0">
              <a:solidFill>
                <a:srgbClr val="233F59"/>
              </a:solidFill>
              <a:cs typeface="Roboto Slab Bold"/>
            </a:endParaRPr>
          </a:p>
        </p:txBody>
      </p:sp>
      <p:sp>
        <p:nvSpPr>
          <p:cNvPr id="2" name="TextBox 1"/>
          <p:cNvSpPr txBox="1"/>
          <p:nvPr/>
        </p:nvSpPr>
        <p:spPr>
          <a:xfrm>
            <a:off x="4407243" y="6180238"/>
            <a:ext cx="4596915" cy="400110"/>
          </a:xfrm>
          <a:prstGeom prst="rect">
            <a:avLst/>
          </a:prstGeom>
        </p:spPr>
        <p:txBody>
          <a:bodyPr wrap="square" rtlCol="0">
            <a:spAutoFit/>
          </a:bodyPr>
          <a:lstStyle/>
          <a:p>
            <a:r>
              <a:rPr lang="en-US" sz="1000" dirty="0" smtClean="0"/>
              <a:t>Sources: 1 - McLean &amp; Company, 2 - Robert Half Technology 3 - </a:t>
            </a:r>
            <a:r>
              <a:rPr lang="en-US" sz="1000" dirty="0" smtClean="0">
                <a:hlinkClick r:id="rId3"/>
              </a:rPr>
              <a:t>Inc. </a:t>
            </a:r>
            <a:endParaRPr lang="en-US" sz="1000" dirty="0" smtClean="0"/>
          </a:p>
          <a:p>
            <a:endParaRPr lang="en-US" sz="1000" dirty="0" smtClean="0"/>
          </a:p>
        </p:txBody>
      </p:sp>
      <p:pic>
        <p:nvPicPr>
          <p:cNvPr id="16"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857884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Engaged employees report significantly higher commitment to the organization, performance, and willingness to innovate</a:t>
            </a:r>
            <a:endParaRPr lang="en-US" dirty="0"/>
          </a:p>
        </p:txBody>
      </p:sp>
      <p:sp>
        <p:nvSpPr>
          <p:cNvPr id="20" name="Rectangle 19"/>
          <p:cNvSpPr/>
          <p:nvPr/>
        </p:nvSpPr>
        <p:spPr>
          <a:xfrm>
            <a:off x="338509" y="4033553"/>
            <a:ext cx="2628000" cy="523220"/>
          </a:xfrm>
          <a:prstGeom prst="rect">
            <a:avLst/>
          </a:prstGeom>
        </p:spPr>
        <p:txBody>
          <a:bodyPr wrap="square">
            <a:spAutoFit/>
          </a:bodyPr>
          <a:lstStyle/>
          <a:p>
            <a:pPr algn="ctr"/>
            <a:r>
              <a:rPr lang="en-US" sz="1400" dirty="0" smtClean="0">
                <a:cs typeface="Arial" panose="020B0604020202020204" pitchFamily="34" charset="0"/>
              </a:rPr>
              <a:t>Higher willingness and openness to </a:t>
            </a:r>
            <a:r>
              <a:rPr lang="en-US" sz="1400" b="1" dirty="0" smtClean="0">
                <a:cs typeface="Arial" panose="020B0604020202020204" pitchFamily="34" charset="0"/>
              </a:rPr>
              <a:t>innovate.</a:t>
            </a:r>
            <a:endParaRPr lang="en-US" sz="1400" dirty="0">
              <a:cs typeface="Arial" panose="020B0604020202020204" pitchFamily="34" charset="0"/>
            </a:endParaRPr>
          </a:p>
        </p:txBody>
      </p:sp>
      <p:sp>
        <p:nvSpPr>
          <p:cNvPr id="4" name="Rectangle 3"/>
          <p:cNvSpPr/>
          <p:nvPr/>
        </p:nvSpPr>
        <p:spPr>
          <a:xfrm>
            <a:off x="3212230" y="4033553"/>
            <a:ext cx="2628000" cy="523220"/>
          </a:xfrm>
          <a:prstGeom prst="rect">
            <a:avLst/>
          </a:prstGeom>
        </p:spPr>
        <p:txBody>
          <a:bodyPr wrap="square">
            <a:spAutoFit/>
          </a:bodyPr>
          <a:lstStyle/>
          <a:p>
            <a:pPr algn="ctr" fontAlgn="b"/>
            <a:r>
              <a:rPr lang="en-US" sz="1400" dirty="0" smtClean="0">
                <a:solidFill>
                  <a:srgbClr val="000000"/>
                </a:solidFill>
              </a:rPr>
              <a:t>Higher </a:t>
            </a:r>
            <a:r>
              <a:rPr lang="en-US" sz="1400" b="1" dirty="0" smtClean="0">
                <a:solidFill>
                  <a:srgbClr val="000000"/>
                </a:solidFill>
              </a:rPr>
              <a:t>intention to stay </a:t>
            </a:r>
            <a:r>
              <a:rPr lang="en-US" sz="1400" dirty="0" smtClean="0">
                <a:solidFill>
                  <a:srgbClr val="000000"/>
                </a:solidFill>
              </a:rPr>
              <a:t>at the organization. </a:t>
            </a:r>
            <a:endParaRPr lang="en-US" sz="1400" dirty="0">
              <a:solidFill>
                <a:srgbClr val="000000"/>
              </a:solidFill>
            </a:endParaRPr>
          </a:p>
        </p:txBody>
      </p:sp>
      <p:sp>
        <p:nvSpPr>
          <p:cNvPr id="21" name="Rectangle 20"/>
          <p:cNvSpPr/>
          <p:nvPr/>
        </p:nvSpPr>
        <p:spPr>
          <a:xfrm>
            <a:off x="259110" y="5361837"/>
            <a:ext cx="8625780" cy="1077218"/>
          </a:xfrm>
          <a:prstGeom prst="rect">
            <a:avLst/>
          </a:prstGeom>
          <a:solidFill>
            <a:schemeClr val="accent4">
              <a:lumMod val="95000"/>
            </a:schemeClr>
          </a:solidFill>
        </p:spPr>
        <p:txBody>
          <a:bodyPr wrap="square">
            <a:spAutoFit/>
          </a:bodyPr>
          <a:lstStyle/>
          <a:p>
            <a:pPr algn="ctr">
              <a:spcAft>
                <a:spcPts val="500"/>
              </a:spcAft>
            </a:pPr>
            <a:r>
              <a:rPr lang="en-US" sz="1600" b="1" dirty="0" smtClean="0"/>
              <a:t>IT employee engagement has a clear ROI, </a:t>
            </a:r>
            <a:r>
              <a:rPr lang="en-US" sz="1600" dirty="0" smtClean="0"/>
              <a:t>particularly when you look at costs associated with barriers to innovation, real costs of talent loss, and overall employee performance. Performance, retention, and innovation in turn drive increased revenue, decreased costs, and improved overall IT reputation and value.</a:t>
            </a:r>
            <a:endParaRPr lang="en-US" sz="1600" dirty="0"/>
          </a:p>
        </p:txBody>
      </p:sp>
      <p:sp>
        <p:nvSpPr>
          <p:cNvPr id="25" name="TextBox 24"/>
          <p:cNvSpPr txBox="1"/>
          <p:nvPr/>
        </p:nvSpPr>
        <p:spPr>
          <a:xfrm>
            <a:off x="6085951" y="4033553"/>
            <a:ext cx="2628000" cy="738664"/>
          </a:xfrm>
          <a:prstGeom prst="rect">
            <a:avLst/>
          </a:prstGeom>
        </p:spPr>
        <p:txBody>
          <a:bodyPr wrap="square" rtlCol="0">
            <a:spAutoFit/>
          </a:bodyPr>
          <a:lstStyle/>
          <a:p>
            <a:pPr algn="ctr"/>
            <a:r>
              <a:rPr lang="en-US" sz="1400" dirty="0" smtClean="0"/>
              <a:t>Higher </a:t>
            </a:r>
            <a:r>
              <a:rPr lang="en-US" sz="1400" b="1" dirty="0" smtClean="0"/>
              <a:t>performance </a:t>
            </a:r>
            <a:r>
              <a:rPr lang="en-US" sz="1400" dirty="0" smtClean="0"/>
              <a:t>and increased likelihood to work harder and longer</a:t>
            </a:r>
            <a:r>
              <a:rPr lang="en-US" sz="1400" b="1" dirty="0" smtClean="0"/>
              <a:t> </a:t>
            </a:r>
            <a:r>
              <a:rPr lang="en-US" sz="1400" dirty="0" smtClean="0"/>
              <a:t>hours.</a:t>
            </a:r>
          </a:p>
        </p:txBody>
      </p:sp>
      <p:sp>
        <p:nvSpPr>
          <p:cNvPr id="3" name="Oval 2"/>
          <p:cNvSpPr/>
          <p:nvPr/>
        </p:nvSpPr>
        <p:spPr>
          <a:xfrm>
            <a:off x="806509" y="2212448"/>
            <a:ext cx="1692000" cy="1692000"/>
          </a:xfrm>
          <a:prstGeom prst="ellipse">
            <a:avLst/>
          </a:prstGeom>
          <a:solidFill>
            <a:schemeClr val="accent2">
              <a:lumMod val="60000"/>
              <a:lumOff val="40000"/>
            </a:schemeClr>
          </a:solidFill>
          <a:ln w="2857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5" name="Rectangle 4"/>
          <p:cNvSpPr/>
          <p:nvPr/>
        </p:nvSpPr>
        <p:spPr>
          <a:xfrm>
            <a:off x="851192" y="2550617"/>
            <a:ext cx="1725152" cy="1015663"/>
          </a:xfrm>
          <a:prstGeom prst="rect">
            <a:avLst/>
          </a:prstGeom>
        </p:spPr>
        <p:txBody>
          <a:bodyPr wrap="none">
            <a:spAutoFit/>
          </a:bodyPr>
          <a:lstStyle/>
          <a:p>
            <a:pPr algn="ctr"/>
            <a:r>
              <a:rPr lang="en-US" sz="6000" b="1" dirty="0" smtClean="0">
                <a:solidFill>
                  <a:schemeClr val="bg1"/>
                </a:solidFill>
              </a:rPr>
              <a:t>30%</a:t>
            </a:r>
            <a:endParaRPr lang="en-US" sz="6000" b="1" dirty="0">
              <a:solidFill>
                <a:schemeClr val="bg1"/>
              </a:solidFill>
            </a:endParaRPr>
          </a:p>
        </p:txBody>
      </p:sp>
      <p:sp>
        <p:nvSpPr>
          <p:cNvPr id="19" name="Oval 18"/>
          <p:cNvSpPr/>
          <p:nvPr/>
        </p:nvSpPr>
        <p:spPr>
          <a:xfrm>
            <a:off x="3649964" y="2212448"/>
            <a:ext cx="1692000" cy="1692000"/>
          </a:xfrm>
          <a:prstGeom prst="ellipse">
            <a:avLst/>
          </a:prstGeom>
          <a:solidFill>
            <a:schemeClr val="accent2">
              <a:lumMod val="60000"/>
              <a:lumOff val="40000"/>
            </a:schemeClr>
          </a:solidFill>
          <a:ln w="2857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2" name="Rectangle 21"/>
          <p:cNvSpPr/>
          <p:nvPr/>
        </p:nvSpPr>
        <p:spPr>
          <a:xfrm>
            <a:off x="3694646" y="2550617"/>
            <a:ext cx="1725152" cy="1015663"/>
          </a:xfrm>
          <a:prstGeom prst="rect">
            <a:avLst/>
          </a:prstGeom>
        </p:spPr>
        <p:txBody>
          <a:bodyPr wrap="none">
            <a:spAutoFit/>
          </a:bodyPr>
          <a:lstStyle/>
          <a:p>
            <a:pPr algn="ctr"/>
            <a:r>
              <a:rPr lang="en-US" sz="6000" b="1" dirty="0" smtClean="0">
                <a:solidFill>
                  <a:schemeClr val="bg1"/>
                </a:solidFill>
              </a:rPr>
              <a:t>39%</a:t>
            </a:r>
            <a:endParaRPr lang="en-US" sz="6000" b="1" dirty="0">
              <a:solidFill>
                <a:schemeClr val="bg1"/>
              </a:solidFill>
            </a:endParaRPr>
          </a:p>
        </p:txBody>
      </p:sp>
      <p:sp>
        <p:nvSpPr>
          <p:cNvPr id="23" name="Oval 22"/>
          <p:cNvSpPr/>
          <p:nvPr/>
        </p:nvSpPr>
        <p:spPr>
          <a:xfrm>
            <a:off x="6493419" y="2212448"/>
            <a:ext cx="1692000" cy="1692000"/>
          </a:xfrm>
          <a:prstGeom prst="ellipse">
            <a:avLst/>
          </a:prstGeom>
          <a:solidFill>
            <a:schemeClr val="accent2">
              <a:lumMod val="60000"/>
              <a:lumOff val="40000"/>
            </a:schemeClr>
          </a:solidFill>
          <a:ln w="28575">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8" name="Rectangle 27"/>
          <p:cNvSpPr/>
          <p:nvPr/>
        </p:nvSpPr>
        <p:spPr>
          <a:xfrm>
            <a:off x="6538102" y="2550617"/>
            <a:ext cx="1725152" cy="1015663"/>
          </a:xfrm>
          <a:prstGeom prst="rect">
            <a:avLst/>
          </a:prstGeom>
        </p:spPr>
        <p:txBody>
          <a:bodyPr wrap="none">
            <a:spAutoFit/>
          </a:bodyPr>
          <a:lstStyle/>
          <a:p>
            <a:pPr algn="ctr"/>
            <a:r>
              <a:rPr lang="en-US" sz="6000" b="1" dirty="0" smtClean="0">
                <a:solidFill>
                  <a:schemeClr val="bg1"/>
                </a:solidFill>
              </a:rPr>
              <a:t>29%</a:t>
            </a:r>
            <a:endParaRPr lang="en-US" sz="6000" b="1" dirty="0">
              <a:solidFill>
                <a:schemeClr val="bg1"/>
              </a:solidFill>
            </a:endParaRPr>
          </a:p>
        </p:txBody>
      </p:sp>
      <p:sp>
        <p:nvSpPr>
          <p:cNvPr id="7" name="TextBox 6"/>
          <p:cNvSpPr txBox="1"/>
          <p:nvPr/>
        </p:nvSpPr>
        <p:spPr>
          <a:xfrm>
            <a:off x="251520" y="1779148"/>
            <a:ext cx="8625780" cy="369332"/>
          </a:xfrm>
          <a:prstGeom prst="rect">
            <a:avLst/>
          </a:prstGeom>
        </p:spPr>
        <p:txBody>
          <a:bodyPr wrap="square" rtlCol="0">
            <a:spAutoFit/>
          </a:bodyPr>
          <a:lstStyle/>
          <a:p>
            <a:pPr algn="ctr"/>
            <a:r>
              <a:rPr lang="en-US" b="1" dirty="0" smtClean="0">
                <a:solidFill>
                  <a:schemeClr val="bg1">
                    <a:lumMod val="50000"/>
                  </a:schemeClr>
                </a:solidFill>
              </a:rPr>
              <a:t>ENGAGED EMPLOYEES REPORT:</a:t>
            </a:r>
          </a:p>
        </p:txBody>
      </p:sp>
      <p:pic>
        <p:nvPicPr>
          <p:cNvPr id="14" name="Picture 9">
            <a:hlinkClick r:id="rId3"/>
          </p:cNvPr>
          <p:cNvPicPr>
            <a:picLocks noChangeAspect="1" noChangeArrowheads="1"/>
          </p:cNvPicPr>
          <p:nvPr/>
        </p:nvPicPr>
        <p:blipFill>
          <a:blip r:embed="rId4"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35323858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251520" y="5461359"/>
            <a:ext cx="8625780" cy="990716"/>
          </a:xfrm>
          <a:prstGeom prst="rect">
            <a:avLst/>
          </a:prstGeom>
          <a:solidFill>
            <a:schemeClr val="bg1">
              <a:lumMod val="9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p:nvPicPr>
        <p:blipFill>
          <a:blip r:embed="rId6" cstate="print"/>
          <a:stretch>
            <a:fillRect/>
          </a:stretch>
        </p:blipFill>
        <p:spPr>
          <a:xfrm>
            <a:off x="2755075" y="1241991"/>
            <a:ext cx="6122225" cy="4194986"/>
          </a:xfrm>
          <a:prstGeom prst="rect">
            <a:avLst/>
          </a:prstGeom>
        </p:spPr>
      </p:pic>
      <p:sp>
        <p:nvSpPr>
          <p:cNvPr id="3" name="Rectangular Callout 2"/>
          <p:cNvSpPr/>
          <p:nvPr/>
        </p:nvSpPr>
        <p:spPr>
          <a:xfrm>
            <a:off x="251520" y="1520316"/>
            <a:ext cx="5983025" cy="910904"/>
          </a:xfrm>
          <a:prstGeom prst="wedgeRectCallout">
            <a:avLst>
              <a:gd name="adj1" fmla="val 63771"/>
              <a:gd name="adj2" fmla="val 6369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Aft>
                <a:spcPct val="0"/>
              </a:spcAft>
              <a:buClr>
                <a:srgbClr val="333333"/>
              </a:buClr>
              <a:buSzPct val="120000"/>
              <a:defRPr/>
            </a:pPr>
            <a:r>
              <a:rPr lang="en-US" sz="1400" b="1" dirty="0" smtClean="0">
                <a:solidFill>
                  <a:schemeClr val="accent1"/>
                </a:solidFill>
              </a:rPr>
              <a:t>Manager relationships</a:t>
            </a:r>
            <a:r>
              <a:rPr lang="en-US" sz="1400" dirty="0" smtClean="0">
                <a:solidFill>
                  <a:srgbClr val="333333"/>
                </a:solidFill>
              </a:rPr>
              <a:t> </a:t>
            </a:r>
            <a:r>
              <a:rPr lang="en-US" sz="1400" dirty="0">
                <a:solidFill>
                  <a:srgbClr val="333333"/>
                </a:solidFill>
              </a:rPr>
              <a:t>reflects the degree to which an employee believes their manager is trustworthy, transparent, and not only values, but also acts on employee feedback and input.</a:t>
            </a:r>
          </a:p>
        </p:txBody>
      </p:sp>
      <p:sp>
        <p:nvSpPr>
          <p:cNvPr id="6" name="Title 4"/>
          <p:cNvSpPr>
            <a:spLocks noGrp="1"/>
          </p:cNvSpPr>
          <p:nvPr>
            <p:ph type="title"/>
            <p:custDataLst>
              <p:tags r:id="rId1"/>
            </p:custDataLst>
          </p:nvPr>
        </p:nvSpPr>
        <p:spPr/>
        <p:txBody>
          <a:bodyPr/>
          <a:lstStyle/>
          <a:p>
            <a:r>
              <a:rPr lang="en-US" i="1" dirty="0" smtClean="0"/>
              <a:t>Manager relationships </a:t>
            </a:r>
            <a:r>
              <a:rPr lang="en-US" dirty="0" smtClean="0"/>
              <a:t>is a driver of employee engagement, specifically impacting job engagement</a:t>
            </a:r>
            <a:endParaRPr lang="en-US" dirty="0"/>
          </a:p>
        </p:txBody>
      </p:sp>
      <p:sp>
        <p:nvSpPr>
          <p:cNvPr id="12" name="Rectangle 11"/>
          <p:cNvSpPr/>
          <p:nvPr>
            <p:custDataLst>
              <p:tags r:id="rId2"/>
            </p:custDataLst>
          </p:nvPr>
        </p:nvSpPr>
        <p:spPr>
          <a:xfrm>
            <a:off x="622598" y="5554224"/>
            <a:ext cx="7841189" cy="799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fontAlgn="base">
              <a:spcBef>
                <a:spcPts val="500"/>
              </a:spcBef>
              <a:spcAft>
                <a:spcPct val="0"/>
              </a:spcAft>
            </a:pPr>
            <a:r>
              <a:rPr lang="en-US" sz="1400" i="1" dirty="0">
                <a:solidFill>
                  <a:srgbClr val="333333"/>
                </a:solidFill>
                <a:latin typeface="Georgia"/>
              </a:rPr>
              <a:t>Employee engagement will not thrive when it’s handled like an event. </a:t>
            </a:r>
            <a:r>
              <a:rPr lang="en-US" sz="1400" i="1" dirty="0" smtClean="0">
                <a:solidFill>
                  <a:srgbClr val="333333"/>
                </a:solidFill>
                <a:latin typeface="Georgia"/>
              </a:rPr>
              <a:t>But </a:t>
            </a:r>
            <a:r>
              <a:rPr lang="en-US" sz="1400" i="1" dirty="0">
                <a:solidFill>
                  <a:srgbClr val="333333"/>
                </a:solidFill>
                <a:latin typeface="Georgia"/>
              </a:rPr>
              <a:t>when it is vigilantly cultivated and purposefully spread through the interactions between managers and employees, it becomes a way of working. </a:t>
            </a:r>
            <a:r>
              <a:rPr lang="en-US" sz="1400" i="1" dirty="0" smtClean="0">
                <a:solidFill>
                  <a:srgbClr val="333333"/>
                </a:solidFill>
                <a:latin typeface="Georgia"/>
              </a:rPr>
              <a:t>It </a:t>
            </a:r>
            <a:r>
              <a:rPr lang="en-US" sz="1400" i="1" dirty="0">
                <a:solidFill>
                  <a:srgbClr val="333333"/>
                </a:solidFill>
                <a:latin typeface="Georgia"/>
              </a:rPr>
              <a:t>becomes part of a company’s culture.</a:t>
            </a:r>
            <a:r>
              <a:rPr lang="en-US" sz="1400" dirty="0">
                <a:solidFill>
                  <a:srgbClr val="333333"/>
                </a:solidFill>
              </a:rPr>
              <a:t> </a:t>
            </a:r>
            <a:r>
              <a:rPr lang="en-US" sz="1000" dirty="0">
                <a:solidFill>
                  <a:srgbClr val="333333"/>
                </a:solidFill>
              </a:rPr>
              <a:t>	</a:t>
            </a:r>
            <a:endParaRPr lang="en-US" sz="1000" dirty="0" smtClean="0">
              <a:solidFill>
                <a:srgbClr val="333333"/>
              </a:solidFill>
            </a:endParaRPr>
          </a:p>
          <a:p>
            <a:pPr lvl="0" algn="ctr" fontAlgn="base">
              <a:spcBef>
                <a:spcPts val="500"/>
              </a:spcBef>
              <a:spcAft>
                <a:spcPct val="0"/>
              </a:spcAft>
            </a:pPr>
            <a:r>
              <a:rPr lang="en-US" sz="1200" dirty="0" smtClean="0">
                <a:solidFill>
                  <a:srgbClr val="333333"/>
                </a:solidFill>
              </a:rPr>
              <a:t>Source: Shawn Murphy</a:t>
            </a:r>
            <a:endParaRPr lang="en-US" sz="1200" dirty="0">
              <a:solidFill>
                <a:srgbClr val="333333"/>
              </a:solidFill>
            </a:endParaRPr>
          </a:p>
        </p:txBody>
      </p:sp>
      <p:pic>
        <p:nvPicPr>
          <p:cNvPr id="14" name="Picture 13" descr="quote2.wmf"/>
          <p:cNvPicPr>
            <a:picLocks noChangeAspect="1"/>
          </p:cNvPicPr>
          <p:nvPr>
            <p:custDataLst>
              <p:tags r:id="rId3"/>
            </p:custDataLst>
          </p:nvPr>
        </p:nvPicPr>
        <p:blipFill>
          <a:blip r:embed="rId7" cstate="print"/>
          <a:stretch>
            <a:fillRect/>
          </a:stretch>
        </p:blipFill>
        <p:spPr>
          <a:xfrm>
            <a:off x="8065380" y="5969535"/>
            <a:ext cx="275968" cy="197120"/>
          </a:xfrm>
          <a:prstGeom prst="rect">
            <a:avLst/>
          </a:prstGeom>
        </p:spPr>
      </p:pic>
      <p:pic>
        <p:nvPicPr>
          <p:cNvPr id="15" name="Picture 14" descr="quote1.wmf"/>
          <p:cNvPicPr>
            <a:picLocks noChangeAspect="1"/>
          </p:cNvPicPr>
          <p:nvPr>
            <p:custDataLst>
              <p:tags r:id="rId4"/>
            </p:custDataLst>
          </p:nvPr>
        </p:nvPicPr>
        <p:blipFill>
          <a:blip r:embed="rId8" cstate="print"/>
          <a:stretch>
            <a:fillRect/>
          </a:stretch>
        </p:blipFill>
        <p:spPr>
          <a:xfrm>
            <a:off x="484614" y="5461357"/>
            <a:ext cx="275968" cy="197120"/>
          </a:xfrm>
          <a:prstGeom prst="rect">
            <a:avLst/>
          </a:prstGeom>
        </p:spPr>
      </p:pic>
      <p:sp>
        <p:nvSpPr>
          <p:cNvPr id="2" name="Rectangle 1"/>
          <p:cNvSpPr/>
          <p:nvPr/>
        </p:nvSpPr>
        <p:spPr>
          <a:xfrm>
            <a:off x="5397703" y="3876085"/>
            <a:ext cx="1197621" cy="238715"/>
          </a:xfrm>
          <a:prstGeom prst="rect">
            <a:avLst/>
          </a:prstGeom>
          <a:noFill/>
          <a:ln>
            <a:solidFill>
              <a:srgbClr val="D17D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p:cNvSpPr/>
          <p:nvPr/>
        </p:nvSpPr>
        <p:spPr>
          <a:xfrm>
            <a:off x="251521" y="2709546"/>
            <a:ext cx="3551632" cy="1862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a:solidFill>
                  <a:srgbClr val="333333"/>
                </a:solidFill>
              </a:rPr>
              <a:t>For more information </a:t>
            </a:r>
            <a:r>
              <a:rPr lang="en-US" sz="1400" dirty="0" smtClean="0">
                <a:solidFill>
                  <a:srgbClr val="333333"/>
                </a:solidFill>
              </a:rPr>
              <a:t>on Info-Tech’s engagement </a:t>
            </a:r>
            <a:r>
              <a:rPr lang="en-US" sz="1400" dirty="0">
                <a:solidFill>
                  <a:srgbClr val="333333"/>
                </a:solidFill>
              </a:rPr>
              <a:t>program methodology and the benefits of an engaged workforce, </a:t>
            </a:r>
            <a:r>
              <a:rPr lang="en-US" sz="1400" dirty="0" smtClean="0">
                <a:solidFill>
                  <a:srgbClr val="333333"/>
                </a:solidFill>
              </a:rPr>
              <a:t>see</a:t>
            </a:r>
          </a:p>
          <a:p>
            <a:pPr algn="ctr"/>
            <a:r>
              <a:rPr lang="en-CA" sz="1400" i="1" dirty="0">
                <a:solidFill>
                  <a:schemeClr val="tx1"/>
                </a:solidFill>
                <a:hlinkClick r:id="rId9"/>
              </a:rPr>
              <a:t>Increase IT Productivity by 25% by Actively Focusing on Employee </a:t>
            </a:r>
            <a:r>
              <a:rPr lang="en-CA" sz="1400" i="1" dirty="0" smtClean="0">
                <a:solidFill>
                  <a:schemeClr val="tx1"/>
                </a:solidFill>
                <a:hlinkClick r:id="rId9"/>
              </a:rPr>
              <a:t>Engagement</a:t>
            </a:r>
            <a:endParaRPr lang="en-CA" sz="1400" i="1" dirty="0">
              <a:solidFill>
                <a:schemeClr val="tx1"/>
              </a:solidFill>
            </a:endParaRPr>
          </a:p>
        </p:txBody>
      </p:sp>
      <p:pic>
        <p:nvPicPr>
          <p:cNvPr id="16" name="Picture 2" descr="C:\Users\shunter\AppData\Local\Microsoft\Windows\Temporary Internet Files\Content.Outlook\9JQW0DK4\related-set-icon (2).png"/>
          <p:cNvPicPr>
            <a:picLocks noChangeAspect="1" noChangeArrowheads="1"/>
          </p:cNvPicPr>
          <p:nvPr/>
        </p:nvPicPr>
        <p:blipFill>
          <a:blip r:embed="rId10" cstate="print">
            <a:duotone>
              <a:schemeClr val="accent1">
                <a:shade val="45000"/>
                <a:satMod val="135000"/>
              </a:schemeClr>
              <a:prstClr val="white"/>
            </a:duotone>
          </a:blip>
          <a:srcRect/>
          <a:stretch>
            <a:fillRect/>
          </a:stretch>
        </p:blipFill>
        <p:spPr bwMode="auto">
          <a:xfrm>
            <a:off x="320047" y="4405728"/>
            <a:ext cx="342773" cy="332541"/>
          </a:xfrm>
          <a:prstGeom prst="rect">
            <a:avLst/>
          </a:prstGeom>
          <a:noFill/>
        </p:spPr>
      </p:pic>
      <p:pic>
        <p:nvPicPr>
          <p:cNvPr id="13" name="Picture 9">
            <a:hlinkClick r:id="rId11"/>
          </p:cNvPr>
          <p:cNvPicPr>
            <a:picLocks noChangeAspect="1" noChangeArrowheads="1"/>
          </p:cNvPicPr>
          <p:nvPr/>
        </p:nvPicPr>
        <p:blipFill>
          <a:blip r:embed="rId12"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181258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260968" y="1845771"/>
            <a:ext cx="5654310" cy="3982668"/>
          </a:xfrm>
          <a:prstGeom prst="rect">
            <a:avLst/>
          </a:prstGeom>
          <a:solidFill>
            <a:schemeClr val="bg1"/>
          </a:solidFill>
          <a:ln w="952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graphicFrame>
        <p:nvGraphicFramePr>
          <p:cNvPr id="11" name="Object 10"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05" name="think-cell Slide" r:id="rId11" imgW="360" imgH="360" progId="">
                  <p:embed/>
                </p:oleObj>
              </mc:Choice>
              <mc:Fallback>
                <p:oleObj name="think-cell Slide" r:id="rId11" imgW="360" imgH="360" progId="">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hidden="1"/>
          <p:cNvSpPr/>
          <p:nvPr>
            <p:custDataLst>
              <p:tags r:id="rId3"/>
            </p:custDataLst>
          </p:nvPr>
        </p:nvSpPr>
        <p:spPr bwMode="auto">
          <a:xfrm>
            <a:off x="0" y="0"/>
            <a:ext cx="158750" cy="158750"/>
          </a:xfrm>
          <a:prstGeom prst="rect">
            <a:avLst/>
          </a:prstGeom>
          <a:solidFill>
            <a:schemeClr val="accent1"/>
          </a:solidFill>
          <a:effectLst/>
        </p:spPr>
        <p:style>
          <a:lnRef idx="2">
            <a:schemeClr val="accent1">
              <a:shade val="50000"/>
            </a:schemeClr>
          </a:lnRef>
          <a:fillRef idx="1">
            <a:schemeClr val="accent1"/>
          </a:fillRef>
          <a:effectRef idx="0">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en-US" sz="1200" dirty="0">
              <a:solidFill>
                <a:srgbClr val="FFFFFF"/>
              </a:solidFill>
              <a:sym typeface="Arial"/>
            </a:endParaRPr>
          </a:p>
        </p:txBody>
      </p:sp>
      <p:sp>
        <p:nvSpPr>
          <p:cNvPr id="3" name="Title 2"/>
          <p:cNvSpPr>
            <a:spLocks noGrp="1"/>
          </p:cNvSpPr>
          <p:nvPr>
            <p:ph type="title"/>
            <p:custDataLst>
              <p:tags r:id="rId4"/>
            </p:custDataLst>
          </p:nvPr>
        </p:nvSpPr>
        <p:spPr/>
        <p:txBody>
          <a:bodyPr/>
          <a:lstStyle/>
          <a:p>
            <a:r>
              <a:rPr lang="en-US" dirty="0"/>
              <a:t>Although the </a:t>
            </a:r>
            <a:r>
              <a:rPr lang="en-US" dirty="0" smtClean="0"/>
              <a:t>manager relationships driver </a:t>
            </a:r>
            <a:r>
              <a:rPr lang="en-US" dirty="0"/>
              <a:t>usually scores </a:t>
            </a:r>
            <a:r>
              <a:rPr lang="en-US" dirty="0" smtClean="0"/>
              <a:t>moderately, </a:t>
            </a:r>
            <a:r>
              <a:rPr lang="en-US" dirty="0"/>
              <a:t>there is </a:t>
            </a:r>
            <a:r>
              <a:rPr lang="en-US" dirty="0" smtClean="0"/>
              <a:t>a lot </a:t>
            </a:r>
            <a:r>
              <a:rPr lang="en-US" dirty="0"/>
              <a:t>of room for improvement</a:t>
            </a:r>
          </a:p>
        </p:txBody>
      </p:sp>
      <p:sp>
        <p:nvSpPr>
          <p:cNvPr id="25" name="TextBox 24"/>
          <p:cNvSpPr txBox="1"/>
          <p:nvPr>
            <p:custDataLst>
              <p:tags r:id="rId5"/>
            </p:custDataLst>
          </p:nvPr>
        </p:nvSpPr>
        <p:spPr>
          <a:xfrm>
            <a:off x="260968" y="1241733"/>
            <a:ext cx="5654310" cy="523220"/>
          </a:xfrm>
          <a:prstGeom prst="rect">
            <a:avLst/>
          </a:prstGeom>
          <a:noFill/>
        </p:spPr>
        <p:txBody>
          <a:bodyPr wrap="square" rtlCol="0">
            <a:spAutoFit/>
          </a:bodyPr>
          <a:lstStyle/>
          <a:p>
            <a:pPr algn="ctr"/>
            <a:r>
              <a:rPr lang="en-US" sz="1400" b="1" dirty="0" smtClean="0">
                <a:solidFill>
                  <a:srgbClr val="333333"/>
                </a:solidFill>
              </a:rPr>
              <a:t>The statements in the graph below are all part of the manager relationship engagement driver.</a:t>
            </a:r>
          </a:p>
        </p:txBody>
      </p:sp>
      <p:sp>
        <p:nvSpPr>
          <p:cNvPr id="53" name="TextBox 52"/>
          <p:cNvSpPr txBox="1"/>
          <p:nvPr>
            <p:custDataLst>
              <p:tags r:id="rId6"/>
            </p:custDataLst>
          </p:nvPr>
        </p:nvSpPr>
        <p:spPr>
          <a:xfrm>
            <a:off x="5855159" y="1782441"/>
            <a:ext cx="3022141" cy="3680639"/>
          </a:xfrm>
          <a:prstGeom prst="wedgeRoundRectCallout">
            <a:avLst>
              <a:gd name="adj1" fmla="val -58026"/>
              <a:gd name="adj2" fmla="val -22874"/>
              <a:gd name="adj3" fmla="val 16667"/>
            </a:avLst>
          </a:prstGeom>
          <a:solidFill>
            <a:schemeClr val="bg1"/>
          </a:solidFill>
          <a:ln w="19050">
            <a:solidFill>
              <a:schemeClr val="accent1"/>
            </a:solidFill>
          </a:ln>
        </p:spPr>
        <p:txBody>
          <a:bodyPr wrap="square" rtlCol="0">
            <a:spAutoFit/>
          </a:bodyPr>
          <a:lstStyle/>
          <a:p>
            <a:pPr algn="ctr"/>
            <a:r>
              <a:rPr lang="en-US" sz="1200" dirty="0" smtClean="0">
                <a:solidFill>
                  <a:srgbClr val="333333"/>
                </a:solidFill>
              </a:rPr>
              <a:t>On average, </a:t>
            </a:r>
            <a:r>
              <a:rPr lang="en-US" sz="1200" b="1" dirty="0" smtClean="0">
                <a:solidFill>
                  <a:schemeClr val="accent2"/>
                </a:solidFill>
              </a:rPr>
              <a:t>less than 60% </a:t>
            </a:r>
            <a:r>
              <a:rPr lang="en-US" sz="1200" dirty="0" smtClean="0">
                <a:solidFill>
                  <a:srgbClr val="333333"/>
                </a:solidFill>
              </a:rPr>
              <a:t>of respondents agree to these positive statements about their managers.</a:t>
            </a:r>
          </a:p>
          <a:p>
            <a:pPr algn="ctr"/>
            <a:endParaRPr lang="en-CA" sz="1200" dirty="0">
              <a:solidFill>
                <a:srgbClr val="333333"/>
              </a:solidFill>
            </a:endParaRPr>
          </a:p>
          <a:p>
            <a:pPr algn="ctr"/>
            <a:r>
              <a:rPr lang="en-CA" sz="1200" dirty="0" smtClean="0">
                <a:solidFill>
                  <a:srgbClr val="333333"/>
                </a:solidFill>
              </a:rPr>
              <a:t>On average, these scores have not seen improvement, year over year.</a:t>
            </a:r>
          </a:p>
          <a:p>
            <a:pPr algn="ctr"/>
            <a:endParaRPr lang="en-CA" sz="1200" dirty="0">
              <a:solidFill>
                <a:srgbClr val="333333"/>
              </a:solidFill>
            </a:endParaRPr>
          </a:p>
          <a:p>
            <a:pPr algn="ctr"/>
            <a:r>
              <a:rPr lang="en-CA" sz="1200" dirty="0" smtClean="0">
                <a:solidFill>
                  <a:srgbClr val="333333"/>
                </a:solidFill>
              </a:rPr>
              <a:t>According to a 2014 survey by Interaction Associates Inc. “Individuals report that a high level of trust in bosses and senior leadership is necessary to be effective in their jobs.”</a:t>
            </a:r>
          </a:p>
          <a:p>
            <a:pPr algn="ctr"/>
            <a:endParaRPr lang="en-CA" sz="1200" dirty="0" smtClean="0">
              <a:solidFill>
                <a:srgbClr val="333333"/>
              </a:solidFill>
            </a:endParaRPr>
          </a:p>
          <a:p>
            <a:pPr algn="ctr"/>
            <a:r>
              <a:rPr lang="en-CA" sz="1200" dirty="0" smtClean="0">
                <a:solidFill>
                  <a:srgbClr val="333333"/>
                </a:solidFill>
              </a:rPr>
              <a:t>However, </a:t>
            </a:r>
            <a:r>
              <a:rPr lang="en-CA" sz="1200" b="1" dirty="0" smtClean="0">
                <a:solidFill>
                  <a:srgbClr val="333333"/>
                </a:solidFill>
              </a:rPr>
              <a:t>many trust their bosses and senior leadership less than in 2013 </a:t>
            </a:r>
            <a:r>
              <a:rPr lang="en-CA" sz="1200" dirty="0" smtClean="0">
                <a:solidFill>
                  <a:srgbClr val="333333"/>
                </a:solidFill>
              </a:rPr>
              <a:t>– </a:t>
            </a:r>
            <a:r>
              <a:rPr lang="en-CA" sz="1200" b="1" dirty="0" smtClean="0">
                <a:solidFill>
                  <a:schemeClr val="accent2"/>
                </a:solidFill>
              </a:rPr>
              <a:t>at least 25% report a lower level of trust in these two groups</a:t>
            </a:r>
            <a:r>
              <a:rPr lang="en-CA" sz="1200" b="1" dirty="0" smtClean="0">
                <a:solidFill>
                  <a:srgbClr val="D17D08"/>
                </a:solidFill>
              </a:rPr>
              <a:t>.</a:t>
            </a:r>
          </a:p>
        </p:txBody>
      </p:sp>
      <p:sp>
        <p:nvSpPr>
          <p:cNvPr id="56" name="TextBox 55"/>
          <p:cNvSpPr txBox="1"/>
          <p:nvPr>
            <p:custDataLst>
              <p:tags r:id="rId7"/>
            </p:custDataLst>
          </p:nvPr>
        </p:nvSpPr>
        <p:spPr>
          <a:xfrm>
            <a:off x="181660" y="6131437"/>
            <a:ext cx="8668412" cy="246221"/>
          </a:xfrm>
          <a:prstGeom prst="rect">
            <a:avLst/>
          </a:prstGeom>
          <a:noFill/>
        </p:spPr>
        <p:txBody>
          <a:bodyPr wrap="square" rtlCol="0">
            <a:spAutoFit/>
          </a:bodyPr>
          <a:lstStyle/>
          <a:p>
            <a:r>
              <a:rPr lang="en-US" sz="1000" dirty="0" smtClean="0">
                <a:solidFill>
                  <a:srgbClr val="333333"/>
                </a:solidFill>
              </a:rPr>
              <a:t>The percentages represent the percentage of employees who responded “agree” or “strongly agree” to the above statements.</a:t>
            </a:r>
            <a:endParaRPr lang="en-US" sz="1000" dirty="0">
              <a:solidFill>
                <a:srgbClr val="333333"/>
              </a:solidFill>
            </a:endParaRPr>
          </a:p>
        </p:txBody>
      </p:sp>
      <p:graphicFrame>
        <p:nvGraphicFramePr>
          <p:cNvPr id="10" name="Chart 9"/>
          <p:cNvGraphicFramePr>
            <a:graphicFrameLocks/>
          </p:cNvGraphicFramePr>
          <p:nvPr>
            <p:extLst>
              <p:ext uri="{D42A27DB-BD31-4B8C-83A1-F6EECF244321}">
                <p14:modId xmlns:p14="http://schemas.microsoft.com/office/powerpoint/2010/main" val="4003406247"/>
              </p:ext>
            </p:extLst>
          </p:nvPr>
        </p:nvGraphicFramePr>
        <p:xfrm>
          <a:off x="335281" y="1838744"/>
          <a:ext cx="5534839" cy="4010597"/>
        </p:xfrm>
        <a:graphic>
          <a:graphicData uri="http://schemas.openxmlformats.org/drawingml/2006/chart">
            <c:chart xmlns:c="http://schemas.openxmlformats.org/drawingml/2006/chart" xmlns:r="http://schemas.openxmlformats.org/officeDocument/2006/relationships" r:id="rId13"/>
          </a:graphicData>
        </a:graphic>
      </p:graphicFrame>
      <p:sp>
        <p:nvSpPr>
          <p:cNvPr id="12" name="TextBox 11"/>
          <p:cNvSpPr txBox="1"/>
          <p:nvPr>
            <p:custDataLst>
              <p:tags r:id="rId8"/>
            </p:custDataLst>
          </p:nvPr>
        </p:nvSpPr>
        <p:spPr>
          <a:xfrm>
            <a:off x="181660" y="5976506"/>
            <a:ext cx="4285974" cy="246221"/>
          </a:xfrm>
          <a:prstGeom prst="rect">
            <a:avLst/>
          </a:prstGeom>
          <a:noFill/>
        </p:spPr>
        <p:txBody>
          <a:bodyPr wrap="square" rtlCol="0">
            <a:spAutoFit/>
          </a:bodyPr>
          <a:lstStyle/>
          <a:p>
            <a:r>
              <a:rPr lang="en-US" sz="1000" dirty="0" smtClean="0">
                <a:solidFill>
                  <a:srgbClr val="333333"/>
                </a:solidFill>
              </a:rPr>
              <a:t>Source: McLean &amp; Company, </a:t>
            </a:r>
            <a:r>
              <a:rPr lang="en-US" sz="1000" i="1" dirty="0" smtClean="0">
                <a:solidFill>
                  <a:srgbClr val="333333"/>
                </a:solidFill>
              </a:rPr>
              <a:t>n = </a:t>
            </a:r>
            <a:r>
              <a:rPr lang="en-CA" sz="1000" i="1" dirty="0" smtClean="0"/>
              <a:t>18,229 </a:t>
            </a:r>
            <a:r>
              <a:rPr lang="en-CA" sz="1000" i="1" dirty="0"/>
              <a:t>to </a:t>
            </a:r>
            <a:r>
              <a:rPr lang="en-CA" sz="1000" i="1" dirty="0" smtClean="0"/>
              <a:t>28,059, </a:t>
            </a:r>
            <a:r>
              <a:rPr lang="en-CA" sz="1000" dirty="0" smtClean="0"/>
              <a:t>2015</a:t>
            </a:r>
            <a:endParaRPr lang="en-CA" sz="1000" i="1" dirty="0"/>
          </a:p>
        </p:txBody>
      </p:sp>
      <p:pic>
        <p:nvPicPr>
          <p:cNvPr id="13" name="Picture 9">
            <a:hlinkClick r:id="rId14"/>
          </p:cNvPr>
          <p:cNvPicPr>
            <a:picLocks noChangeAspect="1" noChangeArrowheads="1"/>
          </p:cNvPicPr>
          <p:nvPr/>
        </p:nvPicPr>
        <p:blipFill>
          <a:blip r:embed="rId15" cstate="print"/>
          <a:srcRect/>
          <a:stretch>
            <a:fillRect/>
          </a:stretch>
        </p:blipFill>
        <p:spPr bwMode="auto">
          <a:xfrm>
            <a:off x="0" y="6419850"/>
            <a:ext cx="9144000" cy="438150"/>
          </a:xfrm>
          <a:prstGeom prst="rect">
            <a:avLst/>
          </a:prstGeom>
          <a:noFill/>
          <a:ln w="9525">
            <a:noFill/>
            <a:miter lim="800000"/>
            <a:headEnd/>
            <a:tailEnd/>
          </a:ln>
        </p:spPr>
      </p:pic>
    </p:spTree>
    <p:extLst>
      <p:ext uri="{BB962C8B-B14F-4D97-AF65-F5344CB8AC3E}">
        <p14:creationId xmlns:p14="http://schemas.microsoft.com/office/powerpoint/2010/main" val="1841553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i2IR0Xs70k2.meB67fMU5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6ttKT4NDr0SzlehFmgQDP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xrsnxUEYLUiAq1OHOtNpw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ik6z.zy2ekuBBsE6m18oP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oT4ynw85Ee.ezTXM4_nP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gn3dysaf7EiN2lDOP07Um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3f_Rjlmpp0eGKe2fdy0yB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PmekOoNKkEWjQBniv5Rc9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GqkjG5nWCUWVVKOG.3bLf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CuRQeYVPD0uGc8hSK6ZDSg"/>
</p:tagLst>
</file>

<file path=ppt/theme/theme1.xml><?xml version="1.0" encoding="utf-8"?>
<a:theme xmlns:a="http://schemas.openxmlformats.org/drawingml/2006/main" name="Theme1">
  <a:themeElements>
    <a:clrScheme name="Magnum">
      <a:dk1>
        <a:srgbClr val="333333"/>
      </a:dk1>
      <a:lt1>
        <a:srgbClr val="FFFFFF"/>
      </a:lt1>
      <a:dk2>
        <a:srgbClr val="333333"/>
      </a:dk2>
      <a:lt2>
        <a:srgbClr val="FFFFFF"/>
      </a:lt2>
      <a:accent1>
        <a:srgbClr val="29475F"/>
      </a:accent1>
      <a:accent2>
        <a:srgbClr val="A24130"/>
      </a:accent2>
      <a:accent3>
        <a:srgbClr val="7F919F"/>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2215</Words>
  <Application>Microsoft Office PowerPoint</Application>
  <PresentationFormat>On-screen Show (4:3)</PresentationFormat>
  <Paragraphs>162</Paragraphs>
  <Slides>12</Slides>
  <Notes>9</Notes>
  <HiddenSlides>0</HiddenSlides>
  <MMClips>0</MMClips>
  <ScaleCrop>false</ScaleCrop>
  <HeadingPairs>
    <vt:vector size="10" baseType="variant">
      <vt:variant>
        <vt:lpstr>Fonts Used</vt:lpstr>
      </vt:variant>
      <vt:variant>
        <vt:i4>11</vt:i4>
      </vt:variant>
      <vt:variant>
        <vt:lpstr>Theme</vt:lpstr>
      </vt:variant>
      <vt:variant>
        <vt:i4>2</vt:i4>
      </vt:variant>
      <vt:variant>
        <vt:lpstr>Embedded OLE Servers</vt:lpstr>
      </vt:variant>
      <vt:variant>
        <vt:i4>1</vt:i4>
      </vt:variant>
      <vt:variant>
        <vt:lpstr>Slide Titles</vt:lpstr>
      </vt:variant>
      <vt:variant>
        <vt:i4>12</vt:i4>
      </vt:variant>
      <vt:variant>
        <vt:lpstr>Custom Shows</vt:lpstr>
      </vt:variant>
      <vt:variant>
        <vt:i4>1</vt:i4>
      </vt:variant>
    </vt:vector>
  </HeadingPairs>
  <TitlesOfParts>
    <vt:vector size="27" baseType="lpstr">
      <vt:lpstr>Arial</vt:lpstr>
      <vt:lpstr>Calibri</vt:lpstr>
      <vt:lpstr>Georgia</vt:lpstr>
      <vt:lpstr>Open Sans</vt:lpstr>
      <vt:lpstr>Roboto</vt:lpstr>
      <vt:lpstr>Roboto Black</vt:lpstr>
      <vt:lpstr>Roboto Light</vt:lpstr>
      <vt:lpstr>Roboto Regular</vt:lpstr>
      <vt:lpstr>Roboto Slab</vt:lpstr>
      <vt:lpstr>Roboto Slab Bold</vt:lpstr>
      <vt:lpstr>Wingdings</vt:lpstr>
      <vt:lpstr>Theme1</vt:lpstr>
      <vt:lpstr>Office Theme</vt:lpstr>
      <vt:lpstr>think-cell Slide</vt:lpstr>
      <vt:lpstr>PowerPoint Presentation</vt:lpstr>
      <vt:lpstr>Our understanding of the problem</vt:lpstr>
      <vt:lpstr>Make significant improvements on the manager relationships driver to increase employee engagement overall</vt:lpstr>
      <vt:lpstr>Info-Tech offers various levels of support to best suit your needs</vt:lpstr>
      <vt:lpstr>Train your managers to take ownership of employee relationships</vt:lpstr>
      <vt:lpstr>PowerPoint Presentation</vt:lpstr>
      <vt:lpstr>Engaged employees report significantly higher commitment to the organization, performance, and willingness to innovate</vt:lpstr>
      <vt:lpstr>Manager relationships is a driver of employee engagement, specifically impacting job engagement</vt:lpstr>
      <vt:lpstr>Although the manager relationships driver usually scores moderately, there is a lot of room for improvement</vt:lpstr>
      <vt:lpstr>So, why aren’t managers making this a priority? They may have several objections and concerns that must be addressed</vt:lpstr>
      <vt:lpstr>So, why aren’t managers making this a priority? They may have several objections and concerns that must be addressed</vt:lpstr>
      <vt:lpstr>McLean &amp; Company Helps HR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2016-02-12T15:32:21Z</dcterms:created>
  <dcterms:modified xsi:type="dcterms:W3CDTF">2016-05-03T14:24:27Z</dcterms:modified>
  <cp:contentStatus/>
</cp:coreProperties>
</file>