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2.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 id="2147483781" r:id="rId2"/>
    <p:sldMasterId id="2147483855" r:id="rId3"/>
  </p:sldMasterIdLst>
  <p:notesMasterIdLst>
    <p:notesMasterId r:id="rId17"/>
  </p:notesMasterIdLst>
  <p:handoutMasterIdLst>
    <p:handoutMasterId r:id="rId18"/>
  </p:handoutMasterIdLst>
  <p:sldIdLst>
    <p:sldId id="670" r:id="rId4"/>
    <p:sldId id="622" r:id="rId5"/>
    <p:sldId id="403" r:id="rId6"/>
    <p:sldId id="399" r:id="rId7"/>
    <p:sldId id="665" r:id="rId8"/>
    <p:sldId id="666" r:id="rId9"/>
    <p:sldId id="647" r:id="rId10"/>
    <p:sldId id="660" r:id="rId11"/>
    <p:sldId id="661" r:id="rId12"/>
    <p:sldId id="669" r:id="rId13"/>
    <p:sldId id="412" r:id="rId14"/>
    <p:sldId id="413" r:id="rId15"/>
    <p:sldId id="671" r:id="rId16"/>
  </p:sldIdLst>
  <p:sldSz cx="9144000" cy="6858000" type="screen4x3"/>
  <p:notesSz cx="6858000" cy="9144000"/>
  <p:custShowLst>
    <p:custShow name="Custom Show 1" id="0">
      <p:sldLst/>
    </p:custShow>
  </p:custShowLst>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9" name="Author" initials="A" lastIdx="73" clrIdx="8"/>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A210"/>
    <a:srgbClr val="CADBE8"/>
    <a:srgbClr val="7AB7FA"/>
    <a:srgbClr val="CCECFF"/>
    <a:srgbClr val="243F54"/>
    <a:srgbClr val="D17D08"/>
    <a:srgbClr val="E3CDCD"/>
    <a:srgbClr val="DDDDDD"/>
    <a:srgbClr val="B2B2B2"/>
    <a:srgbClr val="5A7D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5419" autoAdjust="0"/>
  </p:normalViewPr>
  <p:slideViewPr>
    <p:cSldViewPr snapToGrid="0">
      <p:cViewPr varScale="1">
        <p:scale>
          <a:sx n="118" d="100"/>
          <a:sy n="118" d="100"/>
        </p:scale>
        <p:origin x="2106" y="11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796"/>
    </p:cViewPr>
  </p:sorterViewPr>
  <p:notesViewPr>
    <p:cSldViewPr snapToGrid="0">
      <p:cViewPr varScale="1">
        <p:scale>
          <a:sx n="70" d="100"/>
          <a:sy n="70" d="100"/>
        </p:scale>
        <p:origin x="324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tags" Target="tags/tag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mhao\AppData\Local\Microsoft\Windows\Temporary%20Internet%20Files\Content.Outlook\0ZTSSCN1\Network%20Mgmt%20Scope%20v2%20(00000003).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CA" dirty="0" smtClean="0"/>
              <a:t>Main Drivers to Outsource</a:t>
            </a:r>
            <a:endParaRPr lang="en-CA"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Sheet2!$A$1:$A$5</c:f>
              <c:strCache>
                <c:ptCount val="5"/>
                <c:pt idx="0">
                  <c:v>Skills not available in house</c:v>
                </c:pt>
                <c:pt idx="1">
                  <c:v>Cost reduction</c:v>
                </c:pt>
                <c:pt idx="2">
                  <c:v>Manage variable staffing needs</c:v>
                </c:pt>
                <c:pt idx="3">
                  <c:v>Support or enable new business initiatives</c:v>
                </c:pt>
                <c:pt idx="4">
                  <c:v>Improve business or technology processes</c:v>
                </c:pt>
              </c:strCache>
            </c:strRef>
          </c:cat>
          <c:val>
            <c:numRef>
              <c:f>Sheet2!$B$1:$B$5</c:f>
              <c:numCache>
                <c:formatCode>0%</c:formatCode>
                <c:ptCount val="5"/>
                <c:pt idx="0">
                  <c:v>0.52</c:v>
                </c:pt>
                <c:pt idx="1">
                  <c:v>0.5</c:v>
                </c:pt>
                <c:pt idx="2">
                  <c:v>0.44</c:v>
                </c:pt>
                <c:pt idx="3">
                  <c:v>0.35</c:v>
                </c:pt>
                <c:pt idx="4">
                  <c:v>0.42</c:v>
                </c:pt>
              </c:numCache>
            </c:numRef>
          </c:val>
        </c:ser>
        <c:dLbls>
          <c:showLegendKey val="0"/>
          <c:showVal val="0"/>
          <c:showCatName val="0"/>
          <c:showSerName val="0"/>
          <c:showPercent val="0"/>
          <c:showBubbleSize val="0"/>
        </c:dLbls>
        <c:gapWidth val="219"/>
        <c:overlap val="-27"/>
        <c:axId val="176423024"/>
        <c:axId val="176423416"/>
      </c:barChart>
      <c:catAx>
        <c:axId val="176423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6423416"/>
        <c:crosses val="autoZero"/>
        <c:auto val="1"/>
        <c:lblAlgn val="ctr"/>
        <c:lblOffset val="100"/>
        <c:noMultiLvlLbl val="0"/>
      </c:catAx>
      <c:valAx>
        <c:axId val="1764234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64230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4/27/2016</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4/27/2016</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8</a:t>
            </a:fld>
            <a:endParaRPr lang="en-US" dirty="0"/>
          </a:p>
        </p:txBody>
      </p:sp>
    </p:spTree>
    <p:extLst>
      <p:ext uri="{BB962C8B-B14F-4D97-AF65-F5344CB8AC3E}">
        <p14:creationId xmlns:p14="http://schemas.microsoft.com/office/powerpoint/2010/main" val="1582312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10</a:t>
            </a:fld>
            <a:endParaRPr lang="en-US" dirty="0">
              <a:solidFill>
                <a:prstClr val="black"/>
              </a:solidFill>
            </a:endParaRPr>
          </a:p>
        </p:txBody>
      </p:sp>
    </p:spTree>
    <p:extLst>
      <p:ext uri="{BB962C8B-B14F-4D97-AF65-F5344CB8AC3E}">
        <p14:creationId xmlns:p14="http://schemas.microsoft.com/office/powerpoint/2010/main" val="24454344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tags" Target="../tags/tag4.xml"/><Relationship Id="rId7"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8.wmf"/><Relationship Id="rId5" Type="http://schemas.openxmlformats.org/officeDocument/2006/relationships/slideMaster" Target="../slideMasters/slideMaster1.xml"/><Relationship Id="rId4" Type="http://schemas.openxmlformats.org/officeDocument/2006/relationships/tags" Target="../tags/tag1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wmf"/><Relationship Id="rId1" Type="http://schemas.openxmlformats.org/officeDocument/2006/relationships/slideMaster" Target="../slideMasters/slideMaster2.xml"/><Relationship Id="rId5" Type="http://schemas.openxmlformats.org/officeDocument/2006/relationships/image" Target="../media/image12.png"/><Relationship Id="rId4" Type="http://schemas.openxmlformats.org/officeDocument/2006/relationships/image" Target="../media/image11.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Master" Target="../slideMasters/slideMaster2.xml"/><Relationship Id="rId4" Type="http://schemas.openxmlformats.org/officeDocument/2006/relationships/image" Target="../media/image1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GuidedImplementations@infotech.com" TargetMode="External"/><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grpSp>
        <p:nvGrpSpPr>
          <p:cNvPr id="7" name="Group 6"/>
          <p:cNvGrpSpPr/>
          <p:nvPr userDrawn="1"/>
        </p:nvGrpSpPr>
        <p:grpSpPr>
          <a:xfrm>
            <a:off x="126681" y="-27384"/>
            <a:ext cx="8873303" cy="3832009"/>
            <a:chOff x="126681" y="-16351"/>
            <a:chExt cx="8873303" cy="3832009"/>
          </a:xfrm>
        </p:grpSpPr>
        <p:cxnSp>
          <p:nvCxnSpPr>
            <p:cNvPr id="11" name="Straight Arrow Connector 10"/>
            <p:cNvCxnSpPr/>
            <p:nvPr/>
          </p:nvCxnSpPr>
          <p:spPr>
            <a:xfrm rot="5400000">
              <a:off x="-70169" y="3617221"/>
              <a:ext cx="395287" cy="1588"/>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8460432" y="-16351"/>
              <a:ext cx="539552" cy="276999"/>
            </a:xfrm>
            <a:prstGeom prst="rect">
              <a:avLst/>
            </a:prstGeom>
            <a:noFill/>
          </p:spPr>
          <p:txBody>
            <a:bodyPr wrap="square" rtlCol="0">
              <a:spAutoFit/>
            </a:bodyPr>
            <a:lstStyle/>
            <a:p>
              <a:r>
                <a:rPr lang="en-CA" sz="1200" b="0" dirty="0" smtClean="0">
                  <a:solidFill>
                    <a:schemeClr val="bg1"/>
                  </a:solidFill>
                </a:rPr>
                <a:t>V4</a:t>
              </a:r>
              <a:endParaRPr lang="en-CA" sz="1200" b="0" dirty="0">
                <a:solidFill>
                  <a:schemeClr val="bg1"/>
                </a:solidFill>
              </a:endParaRPr>
            </a:p>
          </p:txBody>
        </p:sp>
      </p:gr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Activity slide - Group activit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175" y="255588"/>
            <a:ext cx="7766686" cy="877887"/>
          </a:xfrm>
        </p:spPr>
        <p:txBody>
          <a:bodyPr/>
          <a:lstStyle>
            <a:lvl1pPr>
              <a:defRPr baseline="0"/>
            </a:lvl1pPr>
          </a:lstStyle>
          <a:p>
            <a:r>
              <a:rPr lang="en-US" dirty="0" smtClean="0"/>
              <a:t>Activity slide – Group activity (Georgia, 24pt)</a:t>
            </a:r>
            <a:endParaRPr lang="en-US" dirty="0"/>
          </a:p>
        </p:txBody>
      </p:sp>
      <p:sp>
        <p:nvSpPr>
          <p:cNvPr id="6" name="Text Placeholder 5"/>
          <p:cNvSpPr>
            <a:spLocks noGrp="1"/>
          </p:cNvSpPr>
          <p:nvPr>
            <p:ph type="body" sz="quarter" idx="10"/>
          </p:nvPr>
        </p:nvSpPr>
        <p:spPr>
          <a:xfrm>
            <a:off x="257174" y="1419476"/>
            <a:ext cx="4002004" cy="3786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8" name="Picture Placeholder 7"/>
          <p:cNvSpPr>
            <a:spLocks noGrp="1"/>
          </p:cNvSpPr>
          <p:nvPr>
            <p:ph type="pic" sz="quarter" idx="11" hasCustomPrompt="1"/>
          </p:nvPr>
        </p:nvSpPr>
        <p:spPr>
          <a:xfrm>
            <a:off x="4872227" y="1419476"/>
            <a:ext cx="4005072" cy="3786187"/>
          </a:xfrm>
        </p:spPr>
        <p:txBody>
          <a:bodyPr/>
          <a:lstStyle>
            <a:lvl1pPr>
              <a:defRPr/>
            </a:lvl1pPr>
          </a:lstStyle>
          <a:p>
            <a:r>
              <a:rPr lang="en-US" dirty="0" smtClean="0"/>
              <a:t>Put a picture, text box, or insight box here.</a:t>
            </a:r>
            <a:endParaRPr lang="en-US" dirty="0"/>
          </a:p>
        </p:txBody>
      </p:sp>
      <p:cxnSp>
        <p:nvCxnSpPr>
          <p:cNvPr id="7" name="Straight Connector 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03373" y="420243"/>
            <a:ext cx="645382" cy="548575"/>
          </a:xfrm>
          <a:prstGeom prst="rect">
            <a:avLst/>
          </a:prstGeom>
        </p:spPr>
      </p:pic>
    </p:spTree>
    <p:extLst>
      <p:ext uri="{BB962C8B-B14F-4D97-AF65-F5344CB8AC3E}">
        <p14:creationId xmlns:p14="http://schemas.microsoft.com/office/powerpoint/2010/main" val="279533965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Activity Slide - Whiteboar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175" y="255588"/>
            <a:ext cx="7763256" cy="877887"/>
          </a:xfrm>
        </p:spPr>
        <p:txBody>
          <a:bodyPr/>
          <a:lstStyle>
            <a:lvl1pPr>
              <a:defRPr baseline="0"/>
            </a:lvl1pPr>
          </a:lstStyle>
          <a:p>
            <a:r>
              <a:rPr lang="en-US" dirty="0" smtClean="0"/>
              <a:t>Activity slide – Whiteboard (Georgia, 24pt)</a:t>
            </a:r>
            <a:endParaRPr lang="en-US" dirty="0"/>
          </a:p>
        </p:txBody>
      </p:sp>
      <p:sp>
        <p:nvSpPr>
          <p:cNvPr id="8" name="Picture Placeholder 7"/>
          <p:cNvSpPr>
            <a:spLocks noGrp="1"/>
          </p:cNvSpPr>
          <p:nvPr>
            <p:ph type="pic" sz="quarter" idx="11" hasCustomPrompt="1"/>
          </p:nvPr>
        </p:nvSpPr>
        <p:spPr>
          <a:xfrm>
            <a:off x="4872227" y="1419476"/>
            <a:ext cx="4005072" cy="3786187"/>
          </a:xfrm>
        </p:spPr>
        <p:txBody>
          <a:bodyPr/>
          <a:lstStyle/>
          <a:p>
            <a:r>
              <a:rPr lang="en-US" dirty="0" smtClean="0"/>
              <a:t>Put a picture, text box, or insight box here.</a:t>
            </a:r>
            <a:endParaRPr lang="en-US" dirty="0"/>
          </a:p>
        </p:txBody>
      </p:sp>
      <p:pic>
        <p:nvPicPr>
          <p:cNvPr id="7" name="Picture 6"/>
          <p:cNvPicPr>
            <a:picLocks noChangeAspect="1"/>
          </p:cNvPicPr>
          <p:nvPr/>
        </p:nvPicPr>
        <p:blipFill rotWithShape="1">
          <a:blip r:embed="rId2"/>
          <a:srcRect l="8531" r="19901" b="39093"/>
          <a:stretch/>
        </p:blipFill>
        <p:spPr>
          <a:xfrm>
            <a:off x="8102202" y="360947"/>
            <a:ext cx="796512" cy="713008"/>
          </a:xfrm>
          <a:prstGeom prst="rect">
            <a:avLst/>
          </a:prstGeom>
        </p:spPr>
      </p:pic>
      <p:cxnSp>
        <p:nvCxnSpPr>
          <p:cNvPr id="9" name="Straight Connector 8"/>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65703"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Text Placeholder 5"/>
          <p:cNvSpPr>
            <a:spLocks noGrp="1"/>
          </p:cNvSpPr>
          <p:nvPr>
            <p:ph type="body" sz="quarter" idx="10"/>
          </p:nvPr>
        </p:nvSpPr>
        <p:spPr>
          <a:xfrm>
            <a:off x="257174" y="1419476"/>
            <a:ext cx="4002004" cy="3786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0" name="Picture 9"/>
          <p:cNvPicPr>
            <a:picLocks noChangeAspect="1"/>
          </p:cNvPicPr>
          <p:nvPr userDrawn="1"/>
        </p:nvPicPr>
        <p:blipFill rotWithShape="1">
          <a:blip r:embed="rId2"/>
          <a:srcRect l="8531" r="19901" b="39093"/>
          <a:stretch/>
        </p:blipFill>
        <p:spPr>
          <a:xfrm>
            <a:off x="8102202" y="360947"/>
            <a:ext cx="796512" cy="713008"/>
          </a:xfrm>
          <a:prstGeom prst="rect">
            <a:avLst/>
          </a:prstGeom>
        </p:spPr>
      </p:pic>
    </p:spTree>
    <p:extLst>
      <p:ext uri="{BB962C8B-B14F-4D97-AF65-F5344CB8AC3E}">
        <p14:creationId xmlns:p14="http://schemas.microsoft.com/office/powerpoint/2010/main" val="239264077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_Tool Activity - First use">
    <p:spTree>
      <p:nvGrpSpPr>
        <p:cNvPr id="1" name=""/>
        <p:cNvGrpSpPr/>
        <p:nvPr/>
      </p:nvGrpSpPr>
      <p:grpSpPr>
        <a:xfrm>
          <a:off x="0" y="0"/>
          <a:ext cx="0" cy="0"/>
          <a:chOff x="0" y="0"/>
          <a:chExt cx="0" cy="0"/>
        </a:xfrm>
      </p:grpSpPr>
      <p:sp>
        <p:nvSpPr>
          <p:cNvPr id="15" name="Pentagon 14"/>
          <p:cNvSpPr/>
          <p:nvPr userDrawn="1">
            <p:custDataLst>
              <p:tags r:id="rId1"/>
            </p:custDataLst>
          </p:nvPr>
        </p:nvSpPr>
        <p:spPr>
          <a:xfrm>
            <a:off x="4734057" y="5528703"/>
            <a:ext cx="4143243" cy="719933"/>
          </a:xfrm>
          <a:prstGeom prst="homePlate">
            <a:avLst/>
          </a:prstGeom>
          <a:noFill/>
          <a:ln>
            <a:solidFill>
              <a:srgbClr val="D17D0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smtClean="0"/>
              <a:t>Activity Slide – Tool (First Use) </a:t>
            </a:r>
            <a:endParaRPr lang="en-US" dirty="0"/>
          </a:p>
        </p:txBody>
      </p:sp>
      <p:sp>
        <p:nvSpPr>
          <p:cNvPr id="3" name="Pentagon 2"/>
          <p:cNvSpPr/>
          <p:nvPr>
            <p:custDataLst>
              <p:tags r:id="rId2"/>
            </p:custDataLst>
          </p:nvPr>
        </p:nvSpPr>
        <p:spPr>
          <a:xfrm>
            <a:off x="4734057" y="5528703"/>
            <a:ext cx="4143243" cy="719933"/>
          </a:xfrm>
          <a:prstGeom prst="homePlate">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grpSp>
        <p:nvGrpSpPr>
          <p:cNvPr id="4" name="Group 25"/>
          <p:cNvGrpSpPr/>
          <p:nvPr>
            <p:custDataLst>
              <p:tags r:id="rId3"/>
            </p:custDataLst>
          </p:nvPr>
        </p:nvGrpSpPr>
        <p:grpSpPr>
          <a:xfrm>
            <a:off x="4126861" y="5463937"/>
            <a:ext cx="875098" cy="849464"/>
            <a:chOff x="3375893" y="3714688"/>
            <a:chExt cx="815991" cy="792088"/>
          </a:xfrm>
          <a:solidFill>
            <a:schemeClr val="bg1">
              <a:lumMod val="85000"/>
            </a:schemeClr>
          </a:solidFill>
        </p:grpSpPr>
        <p:sp>
          <p:nvSpPr>
            <p:cNvPr id="5" name="Rounded Rectangle 4"/>
            <p:cNvSpPr/>
            <p:nvPr>
              <p:custDataLst>
                <p:tags r:id="rId5"/>
              </p:custDataLst>
            </p:nvPr>
          </p:nvSpPr>
          <p:spPr>
            <a:xfrm>
              <a:off x="3375893" y="3714688"/>
              <a:ext cx="815991" cy="792088"/>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pic>
          <p:nvPicPr>
            <p:cNvPr id="6" name="Picture 5" descr="tool.wmf"/>
            <p:cNvPicPr>
              <a:picLocks noChangeAspect="1"/>
            </p:cNvPicPr>
            <p:nvPr>
              <p:custDataLst>
                <p:tags r:id="rId6"/>
              </p:custDataLst>
            </p:nvPr>
          </p:nvPicPr>
          <p:blipFill>
            <a:blip r:embed="rId8" cstate="print"/>
            <a:stretch>
              <a:fillRect/>
            </a:stretch>
          </p:blipFill>
          <p:spPr>
            <a:xfrm>
              <a:off x="3463829" y="3795631"/>
              <a:ext cx="633902" cy="614790"/>
            </a:xfrm>
            <a:prstGeom prst="rect">
              <a:avLst/>
            </a:prstGeom>
            <a:grpFill/>
          </p:spPr>
        </p:pic>
      </p:grpSp>
      <p:sp>
        <p:nvSpPr>
          <p:cNvPr id="7" name="Rounded Rectangular Callout 6"/>
          <p:cNvSpPr/>
          <p:nvPr/>
        </p:nvSpPr>
        <p:spPr>
          <a:xfrm>
            <a:off x="793670" y="5324398"/>
            <a:ext cx="2700300" cy="989003"/>
          </a:xfrm>
          <a:prstGeom prst="wedgeRoundRectCallout">
            <a:avLst>
              <a:gd name="adj1" fmla="val 70556"/>
              <a:gd name="adj2" fmla="val 23025"/>
              <a:gd name="adj3" fmla="val 16667"/>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dirty="0" smtClean="0">
                <a:solidFill>
                  <a:srgbClr val="333333">
                    <a:lumMod val="75000"/>
                  </a:srgbClr>
                </a:solidFill>
              </a:rPr>
              <a:t>Look for this icon at the bottom right of slides where recording data into the tool is required.</a:t>
            </a:r>
            <a:endParaRPr lang="en-US" sz="1400" dirty="0">
              <a:solidFill>
                <a:srgbClr val="333333">
                  <a:lumMod val="75000"/>
                </a:srgbClr>
              </a:solidFill>
            </a:endParaRPr>
          </a:p>
        </p:txBody>
      </p:sp>
      <p:sp>
        <p:nvSpPr>
          <p:cNvPr id="12" name="Text Placeholder 11"/>
          <p:cNvSpPr>
            <a:spLocks noGrp="1"/>
          </p:cNvSpPr>
          <p:nvPr>
            <p:ph type="body" sz="quarter" idx="10" hasCustomPrompt="1"/>
          </p:nvPr>
        </p:nvSpPr>
        <p:spPr>
          <a:xfrm>
            <a:off x="5096265" y="5605766"/>
            <a:ext cx="3284538" cy="549275"/>
          </a:xfrm>
        </p:spPr>
        <p:txBody>
          <a:bodyPr/>
          <a:lstStyle>
            <a:lvl1pPr marL="0" marR="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sz="1200">
                <a:solidFill>
                  <a:schemeClr val="bg1"/>
                </a:solidFill>
              </a:defRPr>
            </a:lvl1pPr>
          </a:lstStyle>
          <a:p>
            <a:pPr marL="0" marR="0" lvl="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pPr>
            <a:r>
              <a:rPr lang="en-CA" sz="1400" dirty="0" smtClean="0">
                <a:solidFill>
                  <a:srgbClr val="FFFFFF"/>
                </a:solidFill>
              </a:rPr>
              <a:t>Record in Info-Tech’s [</a:t>
            </a:r>
            <a:r>
              <a:rPr lang="en-CA" sz="1400" i="1" dirty="0" smtClean="0">
                <a:solidFill>
                  <a:srgbClr val="FFFFFF"/>
                </a:solidFill>
              </a:rPr>
              <a:t>Tool Name] – [Worksheet Name]</a:t>
            </a:r>
            <a:endParaRPr lang="en-CA" sz="1400" b="1" dirty="0" smtClean="0">
              <a:solidFill>
                <a:srgbClr val="FFFFFF"/>
              </a:solidFill>
            </a:endParaRPr>
          </a:p>
        </p:txBody>
      </p:sp>
      <p:sp>
        <p:nvSpPr>
          <p:cNvPr id="14" name="Picture Placeholder 13"/>
          <p:cNvSpPr>
            <a:spLocks noGrp="1"/>
          </p:cNvSpPr>
          <p:nvPr>
            <p:ph type="pic" sz="quarter" idx="11" hasCustomPrompt="1"/>
          </p:nvPr>
        </p:nvSpPr>
        <p:spPr>
          <a:xfrm>
            <a:off x="4779559" y="1386364"/>
            <a:ext cx="3917950" cy="3879056"/>
          </a:xfrm>
        </p:spPr>
        <p:txBody>
          <a:bodyPr/>
          <a:lstStyle>
            <a:lvl1pPr>
              <a:defRPr/>
            </a:lvl1pPr>
          </a:lstStyle>
          <a:p>
            <a:r>
              <a:rPr lang="en-US" dirty="0" smtClean="0"/>
              <a:t>Tool Screenshot</a:t>
            </a:r>
            <a:endParaRPr lang="en-US" dirty="0"/>
          </a:p>
        </p:txBody>
      </p:sp>
      <p:sp>
        <p:nvSpPr>
          <p:cNvPr id="16" name="Text Placeholder 15"/>
          <p:cNvSpPr>
            <a:spLocks noGrp="1"/>
          </p:cNvSpPr>
          <p:nvPr>
            <p:ph type="body" sz="quarter" idx="12"/>
          </p:nvPr>
        </p:nvSpPr>
        <p:spPr>
          <a:xfrm>
            <a:off x="415286" y="1385967"/>
            <a:ext cx="3711575" cy="3879850"/>
          </a:xfrm>
        </p:spPr>
        <p:txBody>
          <a:bodyPr/>
          <a:lstStyle>
            <a:lvl5pPr marL="1828800" indent="0">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3" name="Straight Connector 12"/>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20" name="Picture 19" descr="tool.wmf"/>
          <p:cNvPicPr>
            <a:picLocks noChangeAspect="1"/>
          </p:cNvPicPr>
          <p:nvPr>
            <p:custDataLst>
              <p:tags r:id="rId4"/>
            </p:custDataLst>
          </p:nvPr>
        </p:nvPicPr>
        <p:blipFill>
          <a:blip r:embed="rId8" cstate="print"/>
          <a:stretch>
            <a:fillRect/>
          </a:stretch>
        </p:blipFill>
        <p:spPr>
          <a:xfrm>
            <a:off x="4221165" y="5550742"/>
            <a:ext cx="679819" cy="659323"/>
          </a:xfrm>
          <a:prstGeom prst="rect">
            <a:avLst/>
          </a:prstGeom>
        </p:spPr>
      </p:pic>
      <p:sp>
        <p:nvSpPr>
          <p:cNvPr id="21" name="Rounded Rectangular Callout 20"/>
          <p:cNvSpPr/>
          <p:nvPr userDrawn="1"/>
        </p:nvSpPr>
        <p:spPr>
          <a:xfrm>
            <a:off x="793670" y="5324398"/>
            <a:ext cx="2700300" cy="989003"/>
          </a:xfrm>
          <a:prstGeom prst="wedgeRoundRectCallout">
            <a:avLst>
              <a:gd name="adj1" fmla="val 70556"/>
              <a:gd name="adj2" fmla="val 23025"/>
              <a:gd name="adj3" fmla="val 16667"/>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dirty="0" smtClean="0">
                <a:solidFill>
                  <a:srgbClr val="333333">
                    <a:lumMod val="75000"/>
                  </a:srgbClr>
                </a:solidFill>
              </a:rPr>
              <a:t>Look for this icon at the bottom right of slides where recording data into the tool is required.</a:t>
            </a:r>
            <a:endParaRPr lang="en-US" sz="1400" dirty="0">
              <a:solidFill>
                <a:srgbClr val="333333">
                  <a:lumMod val="75000"/>
                </a:srgbClr>
              </a:solidFill>
            </a:endParaRPr>
          </a:p>
        </p:txBody>
      </p:sp>
      <p:cxnSp>
        <p:nvCxnSpPr>
          <p:cNvPr id="23" name="Straight Connector 22"/>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751376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Tool Activity">
    <p:spTree>
      <p:nvGrpSpPr>
        <p:cNvPr id="1" name=""/>
        <p:cNvGrpSpPr/>
        <p:nvPr/>
      </p:nvGrpSpPr>
      <p:grpSpPr>
        <a:xfrm>
          <a:off x="0" y="0"/>
          <a:ext cx="0" cy="0"/>
          <a:chOff x="0" y="0"/>
          <a:chExt cx="0" cy="0"/>
        </a:xfrm>
      </p:grpSpPr>
      <p:sp>
        <p:nvSpPr>
          <p:cNvPr id="13" name="Pentagon 12"/>
          <p:cNvSpPr/>
          <p:nvPr userDrawn="1">
            <p:custDataLst>
              <p:tags r:id="rId1"/>
            </p:custDataLst>
          </p:nvPr>
        </p:nvSpPr>
        <p:spPr>
          <a:xfrm>
            <a:off x="4734057" y="5528703"/>
            <a:ext cx="4143243" cy="719933"/>
          </a:xfrm>
          <a:prstGeom prst="homePlate">
            <a:avLst/>
          </a:prstGeom>
          <a:noFill/>
          <a:ln>
            <a:solidFill>
              <a:srgbClr val="D17D0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smtClean="0"/>
              <a:t>Activity Slide - Tool</a:t>
            </a:r>
            <a:endParaRPr lang="en-US" dirty="0"/>
          </a:p>
        </p:txBody>
      </p:sp>
      <p:sp>
        <p:nvSpPr>
          <p:cNvPr id="3" name="Pentagon 2"/>
          <p:cNvSpPr/>
          <p:nvPr>
            <p:custDataLst>
              <p:tags r:id="rId2"/>
            </p:custDataLst>
          </p:nvPr>
        </p:nvSpPr>
        <p:spPr>
          <a:xfrm>
            <a:off x="4734057" y="5528703"/>
            <a:ext cx="4143243" cy="719933"/>
          </a:xfrm>
          <a:prstGeom prst="homePlate">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sp>
        <p:nvSpPr>
          <p:cNvPr id="5" name="Rounded Rectangle 4"/>
          <p:cNvSpPr/>
          <p:nvPr>
            <p:custDataLst>
              <p:tags r:id="rId3"/>
            </p:custDataLst>
          </p:nvPr>
        </p:nvSpPr>
        <p:spPr>
          <a:xfrm>
            <a:off x="4126861" y="5463937"/>
            <a:ext cx="875098" cy="849464"/>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sp>
        <p:nvSpPr>
          <p:cNvPr id="12" name="Text Placeholder 11"/>
          <p:cNvSpPr>
            <a:spLocks noGrp="1"/>
          </p:cNvSpPr>
          <p:nvPr>
            <p:ph type="body" sz="quarter" idx="10" hasCustomPrompt="1"/>
          </p:nvPr>
        </p:nvSpPr>
        <p:spPr>
          <a:xfrm>
            <a:off x="5096265" y="5605766"/>
            <a:ext cx="3284538" cy="549275"/>
          </a:xfrm>
        </p:spPr>
        <p:txBody>
          <a:bodyPr/>
          <a:lstStyle>
            <a:lvl1pPr marL="0" marR="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sz="1200">
                <a:solidFill>
                  <a:schemeClr val="bg1"/>
                </a:solidFill>
              </a:defRPr>
            </a:lvl1pPr>
          </a:lstStyle>
          <a:p>
            <a:pPr marL="0" marR="0" lvl="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pPr>
            <a:r>
              <a:rPr lang="en-CA" sz="1400" dirty="0" smtClean="0">
                <a:solidFill>
                  <a:srgbClr val="FFFFFF"/>
                </a:solidFill>
              </a:rPr>
              <a:t>Record in Info-Tech’s [</a:t>
            </a:r>
            <a:r>
              <a:rPr lang="en-CA" sz="1400" i="1" dirty="0" smtClean="0">
                <a:solidFill>
                  <a:srgbClr val="FFFFFF"/>
                </a:solidFill>
              </a:rPr>
              <a:t>Tool Name] – [Worksheet Name]</a:t>
            </a:r>
            <a:endParaRPr lang="en-CA" sz="1400" b="1" dirty="0" smtClean="0">
              <a:solidFill>
                <a:srgbClr val="FFFFFF"/>
              </a:solidFill>
            </a:endParaRPr>
          </a:p>
        </p:txBody>
      </p:sp>
      <p:sp>
        <p:nvSpPr>
          <p:cNvPr id="14" name="Picture Placeholder 13"/>
          <p:cNvSpPr>
            <a:spLocks noGrp="1"/>
          </p:cNvSpPr>
          <p:nvPr>
            <p:ph type="pic" sz="quarter" idx="11" hasCustomPrompt="1"/>
          </p:nvPr>
        </p:nvSpPr>
        <p:spPr>
          <a:xfrm>
            <a:off x="4779559" y="1386363"/>
            <a:ext cx="3917950" cy="3879454"/>
          </a:xfrm>
        </p:spPr>
        <p:txBody>
          <a:bodyPr/>
          <a:lstStyle>
            <a:lvl1pPr>
              <a:defRPr/>
            </a:lvl1pPr>
          </a:lstStyle>
          <a:p>
            <a:r>
              <a:rPr lang="en-US" dirty="0" smtClean="0"/>
              <a:t>Tool Screenshot</a:t>
            </a:r>
            <a:endParaRPr lang="en-US" dirty="0"/>
          </a:p>
        </p:txBody>
      </p:sp>
      <p:sp>
        <p:nvSpPr>
          <p:cNvPr id="16" name="Text Placeholder 15"/>
          <p:cNvSpPr>
            <a:spLocks noGrp="1"/>
          </p:cNvSpPr>
          <p:nvPr>
            <p:ph type="body" sz="quarter" idx="12"/>
          </p:nvPr>
        </p:nvSpPr>
        <p:spPr>
          <a:xfrm>
            <a:off x="415286" y="1385967"/>
            <a:ext cx="3711575" cy="3879850"/>
          </a:xfrm>
        </p:spPr>
        <p:txBody>
          <a:bodyPr/>
          <a:lstStyle>
            <a:lvl5pPr marL="1828800" indent="0">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5" name="Picture 14" descr="tool.wmf"/>
          <p:cNvPicPr>
            <a:picLocks noChangeAspect="1"/>
          </p:cNvPicPr>
          <p:nvPr userDrawn="1">
            <p:custDataLst>
              <p:tags r:id="rId4"/>
            </p:custDataLst>
          </p:nvPr>
        </p:nvPicPr>
        <p:blipFill>
          <a:blip r:embed="rId6" cstate="print"/>
          <a:stretch>
            <a:fillRect/>
          </a:stretch>
        </p:blipFill>
        <p:spPr>
          <a:xfrm>
            <a:off x="4221165" y="5550742"/>
            <a:ext cx="679819" cy="659323"/>
          </a:xfrm>
          <a:prstGeom prst="rect">
            <a:avLst/>
          </a:prstGeom>
        </p:spPr>
      </p:pic>
    </p:spTree>
    <p:extLst>
      <p:ext uri="{BB962C8B-B14F-4D97-AF65-F5344CB8AC3E}">
        <p14:creationId xmlns:p14="http://schemas.microsoft.com/office/powerpoint/2010/main" val="148561927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Header / Bodycop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566405943"/>
      </p:ext>
    </p:extLst>
  </p:cSld>
  <p:clrMapOvr>
    <a:masterClrMapping/>
  </p:clrMapOvr>
  <p:timing>
    <p:tnLst>
      <p:par>
        <p:cTn id="1" dur="indefinite" restart="never" nodeType="tmRoot"/>
      </p:par>
    </p:tnLst>
  </p:timing>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_Header">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3619239665"/>
      </p:ext>
    </p:extLst>
  </p:cSld>
  <p:clrMapOvr>
    <a:masterClrMapping/>
  </p:clrMapOvr>
  <p:timing>
    <p:tnLst>
      <p:par>
        <p:cTn id="1" dur="indefinite" restart="never" nodeType="tmRoot"/>
      </p:par>
    </p:tnLst>
  </p:timing>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Right Blank">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Text Placeholder 41"/>
          <p:cNvSpPr>
            <a:spLocks noGrp="1"/>
          </p:cNvSpPr>
          <p:nvPr>
            <p:ph type="body" sz="quarter" idx="22" hasCustomPrompt="1"/>
          </p:nvPr>
        </p:nvSpPr>
        <p:spPr>
          <a:xfrm>
            <a:off x="249303" y="5269227"/>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263211"/>
            <a:ext cx="4713222" cy="383015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410620276"/>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606908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timing>
    <p:tnLst>
      <p:par>
        <p:cTn id="1" dur="indefinite" restart="never" nodeType="tmRoot"/>
      </p:par>
    </p:tnLst>
  </p:timing>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9_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userDrawn="1"/>
        </p:nvSpPr>
        <p:spPr>
          <a:xfrm>
            <a:off x="251520" y="1132006"/>
            <a:ext cx="365168" cy="36469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sp>
        <p:nvSpPr>
          <p:cNvPr id="21" name="Rectangle 20"/>
          <p:cNvSpPr/>
          <p:nvPr userDrawn="1"/>
        </p:nvSpPr>
        <p:spPr>
          <a:xfrm>
            <a:off x="616688" y="1132006"/>
            <a:ext cx="8260611" cy="36469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22" name="Group 21"/>
          <p:cNvGrpSpPr/>
          <p:nvPr userDrawn="1"/>
        </p:nvGrpSpPr>
        <p:grpSpPr>
          <a:xfrm>
            <a:off x="272071" y="1144504"/>
            <a:ext cx="344617" cy="339694"/>
            <a:chOff x="6983446" y="224644"/>
            <a:chExt cx="734136" cy="731520"/>
          </a:xfrm>
          <a:solidFill>
            <a:schemeClr val="accent1"/>
          </a:solidFill>
        </p:grpSpPr>
        <p:sp>
          <p:nvSpPr>
            <p:cNvPr id="23" name="Rectangle 22"/>
            <p:cNvSpPr/>
            <p:nvPr/>
          </p:nvSpPr>
          <p:spPr>
            <a:xfrm>
              <a:off x="6986062" y="224644"/>
              <a:ext cx="731520" cy="731520"/>
            </a:xfrm>
            <a:prstGeom prst="rect">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chemeClr val="accent1"/>
              </a:solidFill>
            </a:ln>
            <a:effectLst/>
          </p:spPr>
        </p:pic>
      </p:grpSp>
    </p:spTree>
    <p:extLst>
      <p:ext uri="{BB962C8B-B14F-4D97-AF65-F5344CB8AC3E}">
        <p14:creationId xmlns:p14="http://schemas.microsoft.com/office/powerpoint/2010/main" val="134783018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4_Section Cover Page">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p:ph type="body" sz="quarter" idx="18" hasCustomPrompt="1"/>
          </p:nvPr>
        </p:nvSpPr>
        <p:spPr>
          <a:xfrm>
            <a:off x="687148" y="4295384"/>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3919791" y="4307741"/>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p:nvSpPr>
        <p:spPr>
          <a:xfrm>
            <a:off x="3919791" y="3976699"/>
            <a:ext cx="269351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What’s in this Section:</a:t>
            </a:r>
          </a:p>
        </p:txBody>
      </p:sp>
      <p:sp>
        <p:nvSpPr>
          <p:cNvPr id="14" name="TextBox 13"/>
          <p:cNvSpPr txBox="1"/>
          <p:nvPr/>
        </p:nvSpPr>
        <p:spPr>
          <a:xfrm>
            <a:off x="447639" y="3976700"/>
            <a:ext cx="102557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Sections:</a:t>
            </a:r>
          </a:p>
        </p:txBody>
      </p:sp>
      <p:cxnSp>
        <p:nvCxnSpPr>
          <p:cNvPr id="7" name="Straight Connector 6"/>
          <p:cNvCxnSpPr/>
          <p:nvPr/>
        </p:nvCxnSpPr>
        <p:spPr>
          <a:xfrm>
            <a:off x="3749514" y="4311718"/>
            <a:ext cx="0" cy="19061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749514" y="6217856"/>
            <a:ext cx="8281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749514" y="4311718"/>
            <a:ext cx="8281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7502413"/>
      </p:ext>
    </p:extLst>
  </p:cSld>
  <p:clrMapOvr>
    <a:masterClrMapping/>
  </p:clrMapOvr>
  <p:timing>
    <p:tnLst>
      <p:par>
        <p:cTn id="1" dur="indefinite" restart="never" nodeType="tmRoot"/>
      </p:par>
    </p:tnLst>
  </p:timing>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Header Workshop Activit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grpSp>
        <p:nvGrpSpPr>
          <p:cNvPr id="22" name="Group 21"/>
          <p:cNvGrpSpPr/>
          <p:nvPr userDrawn="1"/>
        </p:nvGrpSpPr>
        <p:grpSpPr>
          <a:xfrm>
            <a:off x="331100" y="1176588"/>
            <a:ext cx="343389" cy="339694"/>
            <a:chOff x="6986062" y="224644"/>
            <a:chExt cx="731520" cy="731520"/>
          </a:xfrm>
          <a:noFill/>
          <a:effectLst/>
        </p:grpSpPr>
        <p:sp>
          <p:nvSpPr>
            <p:cNvPr id="23"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27" name="Text Placeholder 26"/>
          <p:cNvSpPr>
            <a:spLocks noGrp="1"/>
          </p:cNvSpPr>
          <p:nvPr>
            <p:ph type="body" sz="quarter" idx="10" hasCustomPrompt="1"/>
          </p:nvPr>
        </p:nvSpPr>
        <p:spPr>
          <a:xfrm>
            <a:off x="692948" y="1173398"/>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
        <p:nvSpPr>
          <p:cNvPr id="28" name="Text Placeholder 26"/>
          <p:cNvSpPr>
            <a:spLocks noGrp="1"/>
          </p:cNvSpPr>
          <p:nvPr>
            <p:ph type="body" sz="quarter" idx="11" hasCustomPrompt="1"/>
          </p:nvPr>
        </p:nvSpPr>
        <p:spPr>
          <a:xfrm>
            <a:off x="1157097" y="1173398"/>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estimated time for workshop activity or other guidelines.]</a:t>
            </a:r>
          </a:p>
        </p:txBody>
      </p:sp>
    </p:spTree>
    <p:extLst>
      <p:ext uri="{BB962C8B-B14F-4D97-AF65-F5344CB8AC3E}">
        <p14:creationId xmlns:p14="http://schemas.microsoft.com/office/powerpoint/2010/main" val="3659264723"/>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Executive Brief">
    <p:spTree>
      <p:nvGrpSpPr>
        <p:cNvPr id="1" name=""/>
        <p:cNvGrpSpPr/>
        <p:nvPr/>
      </p:nvGrpSpPr>
      <p:grpSpPr>
        <a:xfrm>
          <a:off x="0" y="0"/>
          <a:ext cx="0" cy="0"/>
          <a:chOff x="0" y="0"/>
          <a:chExt cx="0" cy="0"/>
        </a:xfrm>
      </p:grpSpPr>
      <p:sp>
        <p:nvSpPr>
          <p:cNvPr id="3" name="Rectangle 2"/>
          <p:cNvSpPr/>
          <p:nvPr userDrawn="1"/>
        </p:nvSpPr>
        <p:spPr>
          <a:xfrm>
            <a:off x="0" y="-2094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17982078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7"/>
            <a:ext cx="9144000" cy="767953"/>
            <a:chOff x="0" y="6090047"/>
            <a:chExt cx="9144000" cy="767953"/>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1997-2015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2445822119"/>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2094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9665171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70543485"/>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391846654"/>
      </p:ext>
    </p:extLst>
  </p:cSld>
  <p:clrMapOvr>
    <a:masterClrMapping/>
  </p:clrMapOvr>
  <p:timing>
    <p:tnLst>
      <p:par>
        <p:cTn id="1" dur="indefinite" restart="never" nodeType="tmRoot"/>
      </p:par>
    </p:tnLst>
  </p:timing>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This Research Will Assist:</a:t>
            </a:r>
            <a:endParaRPr lang="en-US" sz="1400" b="1" dirty="0">
              <a:solidFill>
                <a:srgbClr val="FFFFFF"/>
              </a:solidFill>
            </a:endParaRP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This Research Will Also Assist:</a:t>
            </a:r>
            <a:endParaRPr lang="en-US" sz="1400" b="1" dirty="0">
              <a:solidFill>
                <a:srgbClr val="FFFFFF"/>
              </a:solidFill>
            </a:endParaRP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a:t>
            </a:r>
            <a:r>
              <a:rPr lang="en-US" sz="1400" b="1" dirty="0" smtClean="0">
                <a:solidFill>
                  <a:srgbClr val="FFFFFF"/>
                </a:solidFill>
              </a:rPr>
              <a:t>Them:</a:t>
            </a:r>
            <a:endParaRPr lang="en-US" sz="1400" b="1" dirty="0">
              <a:solidFill>
                <a:srgbClr val="FFFFFF"/>
              </a:solidFill>
            </a:endParaRPr>
          </a:p>
        </p:txBody>
      </p:sp>
    </p:spTree>
    <p:extLst>
      <p:ext uri="{BB962C8B-B14F-4D97-AF65-F5344CB8AC3E}">
        <p14:creationId xmlns:p14="http://schemas.microsoft.com/office/powerpoint/2010/main" val="39127955"/>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5159316"/>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FFFFFF"/>
                </a:solidFill>
              </a:rPr>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Situation</a:t>
            </a:r>
            <a:endParaRPr lang="en-US" sz="1400" b="1" dirty="0">
              <a:solidFill>
                <a:srgbClr val="FFFFFF"/>
              </a:solidFill>
            </a:endParaRPr>
          </a:p>
        </p:txBody>
      </p:sp>
      <p:sp>
        <p:nvSpPr>
          <p:cNvPr id="11" name="Rectangle 10"/>
          <p:cNvSpPr/>
          <p:nvPr userDrawn="1"/>
        </p:nvSpPr>
        <p:spPr>
          <a:xfrm>
            <a:off x="247848" y="286243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solidFill>
                  <a:srgbClr val="FFFFFF"/>
                </a:solidFill>
              </a:rPr>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7" y="3288610"/>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5034719"/>
            <a:ext cx="8623607" cy="128637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5212294"/>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918797"/>
            <a:ext cx="211099" cy="211099"/>
          </a:xfrm>
          <a:prstGeom prst="rect">
            <a:avLst/>
          </a:prstGeom>
        </p:spPr>
      </p:pic>
    </p:spTree>
    <p:extLst>
      <p:ext uri="{BB962C8B-B14F-4D97-AF65-F5344CB8AC3E}">
        <p14:creationId xmlns:p14="http://schemas.microsoft.com/office/powerpoint/2010/main" val="3746941955"/>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6446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2157703395"/>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143449674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3543217"/>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77921531"/>
      </p:ext>
    </p:extLst>
  </p:cSld>
  <p:clrMapOvr>
    <a:masterClrMapping/>
  </p:clrMapOvr>
  <p:timing>
    <p:tnLst>
      <p:par>
        <p:cTn id="1" dur="indefinite" restart="never" nodeType="tmRoot"/>
      </p:par>
    </p:tnLst>
  </p:timing>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Header Activity Overview">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0" name="Rectangle 9"/>
          <p:cNvSpPr/>
          <p:nvPr userDrawn="1"/>
        </p:nvSpPr>
        <p:spPr>
          <a:xfrm>
            <a:off x="616688" y="1132006"/>
            <a:ext cx="8260611" cy="36469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userDrawn="1"/>
        </p:nvGrpSpPr>
        <p:grpSpPr>
          <a:xfrm>
            <a:off x="251520" y="1132007"/>
            <a:ext cx="365168" cy="364690"/>
            <a:chOff x="6939668" y="197732"/>
            <a:chExt cx="777916" cy="785348"/>
          </a:xfrm>
          <a:solidFill>
            <a:srgbClr val="243F54"/>
          </a:solidFill>
        </p:grpSpPr>
        <p:sp>
          <p:nvSpPr>
            <p:cNvPr id="13" name="Rectangle 12"/>
            <p:cNvSpPr/>
            <p:nvPr/>
          </p:nvSpPr>
          <p:spPr>
            <a:xfrm>
              <a:off x="6939668" y="197732"/>
              <a:ext cx="777916" cy="785348"/>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Tree>
    <p:extLst>
      <p:ext uri="{BB962C8B-B14F-4D97-AF65-F5344CB8AC3E}">
        <p14:creationId xmlns:p14="http://schemas.microsoft.com/office/powerpoint/2010/main" val="455790759"/>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Header Workshop Activit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grpSp>
        <p:nvGrpSpPr>
          <p:cNvPr id="22" name="Group 21"/>
          <p:cNvGrpSpPr/>
          <p:nvPr userDrawn="1"/>
        </p:nvGrpSpPr>
        <p:grpSpPr>
          <a:xfrm>
            <a:off x="331100" y="1176588"/>
            <a:ext cx="343389" cy="339694"/>
            <a:chOff x="6986062" y="224644"/>
            <a:chExt cx="731520" cy="731520"/>
          </a:xfrm>
          <a:noFill/>
          <a:effectLst/>
        </p:grpSpPr>
        <p:sp>
          <p:nvSpPr>
            <p:cNvPr id="23"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27" name="Text Placeholder 26"/>
          <p:cNvSpPr>
            <a:spLocks noGrp="1"/>
          </p:cNvSpPr>
          <p:nvPr>
            <p:ph type="body" sz="quarter" idx="10" hasCustomPrompt="1"/>
          </p:nvPr>
        </p:nvSpPr>
        <p:spPr>
          <a:xfrm>
            <a:off x="692948" y="1173398"/>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
        <p:nvSpPr>
          <p:cNvPr id="28" name="Text Placeholder 26"/>
          <p:cNvSpPr>
            <a:spLocks noGrp="1"/>
          </p:cNvSpPr>
          <p:nvPr>
            <p:ph type="body" sz="quarter" idx="11" hasCustomPrompt="1"/>
          </p:nvPr>
        </p:nvSpPr>
        <p:spPr>
          <a:xfrm>
            <a:off x="1157097" y="1173398"/>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estimated time for workshop activity or other guidelines.]</a:t>
            </a:r>
          </a:p>
        </p:txBody>
      </p:sp>
    </p:spTree>
    <p:extLst>
      <p:ext uri="{BB962C8B-B14F-4D97-AF65-F5344CB8AC3E}">
        <p14:creationId xmlns:p14="http://schemas.microsoft.com/office/powerpoint/2010/main" val="3139368689"/>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306614063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rgbClr val="29475F"/>
                </a:solidFill>
              </a:rPr>
              <a:t>PHASE</a:t>
            </a:r>
            <a:endParaRPr lang="en-CA" sz="4400" b="1" dirty="0">
              <a:solidFill>
                <a:srgbClr val="29475F"/>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1304022"/>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rgbClr val="29475F"/>
                </a:solidFill>
              </a:rPr>
              <a:t>PHASE</a:t>
            </a:r>
            <a:endParaRPr lang="en-CA" sz="4400" b="1" dirty="0">
              <a:solidFill>
                <a:srgbClr val="29475F"/>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4097628831"/>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Blue slide intro">
    <p:bg>
      <p:bgPr>
        <a:solidFill>
          <a:srgbClr val="CBDBE7"/>
        </a:solidFill>
        <a:effectLst/>
      </p:bgPr>
    </p:bg>
    <p:spTree>
      <p:nvGrpSpPr>
        <p:cNvPr id="1" name=""/>
        <p:cNvGrpSpPr/>
        <p:nvPr/>
      </p:nvGrpSpPr>
      <p:grpSpPr>
        <a:xfrm>
          <a:off x="0" y="0"/>
          <a:ext cx="0" cy="0"/>
          <a:chOff x="0" y="0"/>
          <a:chExt cx="0" cy="0"/>
        </a:xfrm>
      </p:grpSpPr>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Rectangle 8"/>
          <p:cNvSpPr/>
          <p:nvPr userDrawn="1"/>
        </p:nvSpPr>
        <p:spPr>
          <a:xfrm>
            <a:off x="257182" y="3086541"/>
            <a:ext cx="8676000" cy="307777"/>
          </a:xfrm>
          <a:prstGeom prst="rect">
            <a:avLst/>
          </a:prstGeom>
          <a:solidFill>
            <a:srgbClr val="243F54"/>
          </a:solidFill>
        </p:spPr>
        <p:txBody>
          <a:bodyPr wrap="square">
            <a:spAutoFit/>
          </a:bodyPr>
          <a:lstStyle/>
          <a:p>
            <a:r>
              <a:rPr lang="en-US" sz="1400" b="1" dirty="0" smtClean="0">
                <a:solidFill>
                  <a:srgbClr val="FFFFFF"/>
                </a:solidFill>
              </a:rPr>
              <a:t>The following are sample activities that will be conducted by Info-Tech analysts with your team:</a:t>
            </a:r>
            <a:endParaRPr lang="en-US" sz="1400" b="1" dirty="0">
              <a:solidFill>
                <a:srgbClr val="FFFFFF"/>
              </a:solidFill>
            </a:endParaRPr>
          </a:p>
        </p:txBody>
      </p:sp>
      <p:sp>
        <p:nvSpPr>
          <p:cNvPr id="15" name="TextBox 14"/>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
        <p:nvSpPr>
          <p:cNvPr id="16"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Tree>
    <p:extLst>
      <p:ext uri="{BB962C8B-B14F-4D97-AF65-F5344CB8AC3E}">
        <p14:creationId xmlns:p14="http://schemas.microsoft.com/office/powerpoint/2010/main" val="1053846273"/>
      </p:ext>
    </p:extLst>
  </p:cSld>
  <p:clrMapOvr>
    <a:masterClrMapping/>
  </p:clrMapOvr>
  <p:timing>
    <p:tnLst>
      <p:par>
        <p:cTn id="1" dur="indefinite" restart="never" nodeType="tmRoot"/>
      </p:par>
    </p:tnLst>
  </p:timing>
  <p:hf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2599782373"/>
      </p:ext>
    </p:extLst>
  </p:cSld>
  <p:clrMapOvr>
    <a:masterClrMapping/>
  </p:clrMapOvr>
  <p:timing>
    <p:tnLst>
      <p:par>
        <p:cTn id="1" dur="indefinite" restart="never" nodeType="tmRoot"/>
      </p:par>
    </p:tnLst>
  </p:timing>
  <p:hf hdr="0" ftr="0" dt="0"/>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46491665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5A7D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5A7D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cxnSp>
        <p:nvCxnSpPr>
          <p:cNvPr id="23" name="Straight Connector 22"/>
          <p:cNvCxnSpPr/>
          <p:nvPr userDrawn="1"/>
        </p:nvCxnSpPr>
        <p:spPr>
          <a:xfrm flipV="1">
            <a:off x="246703" y="3602382"/>
            <a:ext cx="8634981" cy="2159"/>
          </a:xfrm>
          <a:prstGeom prst="line">
            <a:avLst/>
          </a:prstGeom>
          <a:ln w="254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386626425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Executive Summary (Georgia, 24pt)</a:t>
            </a:r>
            <a:endParaRPr lang="en-US" dirty="0"/>
          </a:p>
        </p:txBody>
      </p:sp>
      <p:grpSp>
        <p:nvGrpSpPr>
          <p:cNvPr id="26" name="Group 25"/>
          <p:cNvGrpSpPr/>
          <p:nvPr userDrawn="1"/>
        </p:nvGrpSpPr>
        <p:grpSpPr>
          <a:xfrm>
            <a:off x="247848" y="4535501"/>
            <a:ext cx="8640578" cy="461665"/>
            <a:chOff x="239828" y="4409354"/>
            <a:chExt cx="8640578" cy="461665"/>
          </a:xfrm>
        </p:grpSpPr>
        <p:sp>
          <p:nvSpPr>
            <p:cNvPr id="9" name="Rectangle 8"/>
            <p:cNvSpPr/>
            <p:nvPr userDrawn="1"/>
          </p:nvSpPr>
          <p:spPr>
            <a:xfrm>
              <a:off x="239828" y="4483778"/>
              <a:ext cx="8640578" cy="312818"/>
            </a:xfrm>
            <a:prstGeom prst="rect">
              <a:avLst/>
            </a:prstGeom>
            <a:solidFill>
              <a:srgbClr val="5A7D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5" name="TextBox 14"/>
            <p:cNvSpPr txBox="1"/>
            <p:nvPr userDrawn="1"/>
          </p:nvSpPr>
          <p:spPr>
            <a:xfrm>
              <a:off x="8452755" y="4409354"/>
              <a:ext cx="426720" cy="4616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defRPr sz="1400" b="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lvl="0"/>
              <a:r>
                <a:rPr lang="en-US" dirty="0" smtClean="0">
                  <a:sym typeface="Wingdings" panose="05000000000000000000" pitchFamily="2" charset="2"/>
                </a:rPr>
                <a:t></a:t>
              </a:r>
              <a:endParaRPr lang="en-US" dirty="0"/>
            </a:p>
          </p:txBody>
        </p:sp>
      </p:grpSp>
      <p:grpSp>
        <p:nvGrpSpPr>
          <p:cNvPr id="25" name="Group 24"/>
          <p:cNvGrpSpPr/>
          <p:nvPr userDrawn="1"/>
        </p:nvGrpSpPr>
        <p:grpSpPr>
          <a:xfrm>
            <a:off x="247847" y="1210905"/>
            <a:ext cx="5597781" cy="325508"/>
            <a:chOff x="277163" y="1210905"/>
            <a:chExt cx="5266944" cy="325508"/>
          </a:xfrm>
        </p:grpSpPr>
        <p:sp>
          <p:nvSpPr>
            <p:cNvPr id="13" name="Rectangle 12"/>
            <p:cNvSpPr/>
            <p:nvPr userDrawn="1"/>
          </p:nvSpPr>
          <p:spPr>
            <a:xfrm>
              <a:off x="277163" y="1210905"/>
              <a:ext cx="5266944" cy="320040"/>
            </a:xfrm>
            <a:prstGeom prst="rect">
              <a:avLst/>
            </a:prstGeom>
            <a:solidFill>
              <a:srgbClr val="A241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6" name="Isosceles Triangle 15"/>
            <p:cNvSpPr/>
            <p:nvPr userDrawn="1"/>
          </p:nvSpPr>
          <p:spPr>
            <a:xfrm>
              <a:off x="5223565" y="1254045"/>
              <a:ext cx="216694" cy="223838"/>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smtClean="0">
                <a:solidFill>
                  <a:schemeClr val="tx1"/>
                </a:solidFill>
              </a:endParaRPr>
            </a:p>
          </p:txBody>
        </p:sp>
        <p:sp>
          <p:nvSpPr>
            <p:cNvPr id="17" name="TextBox 16"/>
            <p:cNvSpPr txBox="1"/>
            <p:nvPr userDrawn="1"/>
          </p:nvSpPr>
          <p:spPr>
            <a:xfrm>
              <a:off x="5297384" y="1259414"/>
              <a:ext cx="69056" cy="276999"/>
            </a:xfrm>
            <a:prstGeom prst="rect">
              <a:avLst/>
            </a:prstGeom>
            <a:noFill/>
          </p:spPr>
          <p:txBody>
            <a:bodyPr wrap="square" rtlCol="0" anchor="ctr">
              <a:spAutoFit/>
            </a:bodyPr>
            <a:lstStyle/>
            <a:p>
              <a:pPr algn="ctr"/>
              <a:r>
                <a:rPr lang="en-US" sz="1200" dirty="0" smtClean="0">
                  <a:solidFill>
                    <a:srgbClr val="924E6B"/>
                  </a:solidFill>
                </a:rPr>
                <a:t>!</a:t>
              </a:r>
              <a:endParaRPr lang="en-US" sz="1200" dirty="0">
                <a:solidFill>
                  <a:srgbClr val="924E6B"/>
                </a:solidFill>
              </a:endParaRPr>
            </a:p>
          </p:txBody>
        </p:sp>
      </p:grpSp>
      <p:grpSp>
        <p:nvGrpSpPr>
          <p:cNvPr id="24" name="Group 23"/>
          <p:cNvGrpSpPr/>
          <p:nvPr userDrawn="1"/>
        </p:nvGrpSpPr>
        <p:grpSpPr>
          <a:xfrm>
            <a:off x="247848" y="2809501"/>
            <a:ext cx="5597780" cy="369332"/>
            <a:chOff x="251520" y="2526953"/>
            <a:chExt cx="5266944" cy="369332"/>
          </a:xfrm>
        </p:grpSpPr>
        <p:sp>
          <p:nvSpPr>
            <p:cNvPr id="11" name="Rectangle 10"/>
            <p:cNvSpPr/>
            <p:nvPr userDrawn="1"/>
          </p:nvSpPr>
          <p:spPr>
            <a:xfrm>
              <a:off x="251520" y="2547450"/>
              <a:ext cx="5266944"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18" name="TextBox 17"/>
            <p:cNvSpPr txBox="1"/>
            <p:nvPr userDrawn="1"/>
          </p:nvSpPr>
          <p:spPr>
            <a:xfrm>
              <a:off x="5177595" y="2526953"/>
              <a:ext cx="262664" cy="369332"/>
            </a:xfrm>
            <a:prstGeom prst="rect">
              <a:avLst/>
            </a:prstGeom>
            <a:noFill/>
          </p:spPr>
          <p:txBody>
            <a:bodyPr wrap="square" rtlCol="0">
              <a:spAutoFit/>
            </a:bodyPr>
            <a:lstStyle/>
            <a:p>
              <a:r>
                <a:rPr lang="en-US" b="1" dirty="0" smtClean="0">
                  <a:solidFill>
                    <a:schemeClr val="bg1"/>
                  </a:solidFill>
                </a:rPr>
                <a:t>?</a:t>
              </a:r>
              <a:endParaRPr lang="en-US" b="1" dirty="0">
                <a:solidFill>
                  <a:schemeClr val="bg1"/>
                </a:solidFill>
              </a:endParaRPr>
            </a:p>
          </p:txBody>
        </p:sp>
      </p:grpSp>
      <p:sp>
        <p:nvSpPr>
          <p:cNvPr id="20" name="Text Placeholder 19"/>
          <p:cNvSpPr>
            <a:spLocks noGrp="1"/>
          </p:cNvSpPr>
          <p:nvPr userDrawn="1">
            <p:ph type="body" sz="quarter" idx="10"/>
          </p:nvPr>
        </p:nvSpPr>
        <p:spPr>
          <a:xfrm>
            <a:off x="247848" y="1535364"/>
            <a:ext cx="559778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3144258"/>
            <a:ext cx="559778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47848" y="4932971"/>
            <a:ext cx="8623607" cy="162784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cxnSp>
        <p:nvCxnSpPr>
          <p:cNvPr id="27" name="Straight Connector 26"/>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9" name="Text Placeholder 28"/>
          <p:cNvSpPr>
            <a:spLocks noGrp="1"/>
          </p:cNvSpPr>
          <p:nvPr>
            <p:ph type="body" sz="quarter" idx="13"/>
          </p:nvPr>
        </p:nvSpPr>
        <p:spPr>
          <a:xfrm>
            <a:off x="6123213" y="1495997"/>
            <a:ext cx="2697259" cy="2523241"/>
          </a:xfrm>
          <a:noFill/>
          <a:ln w="12700"/>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6123213" y="1210905"/>
            <a:ext cx="2697259" cy="285749"/>
            <a:chOff x="2654552" y="1844804"/>
            <a:chExt cx="2697259" cy="285749"/>
          </a:xfrm>
          <a:solidFill>
            <a:srgbClr val="FF3C0D"/>
          </a:solidFill>
        </p:grpSpPr>
        <p:sp>
          <p:nvSpPr>
            <p:cNvPr id="31" name="Round Same Side Corner Rectangle 97"/>
            <p:cNvSpPr/>
            <p:nvPr/>
          </p:nvSpPr>
          <p:spPr>
            <a:xfrm>
              <a:off x="2654552" y="1844804"/>
              <a:ext cx="2697259" cy="285749"/>
            </a:xfrm>
            <a:prstGeom prst="rect">
              <a:avLst/>
            </a:prstGeom>
            <a:solidFill>
              <a:srgbClr val="D17D08"/>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70362" y="1889932"/>
              <a:ext cx="240000" cy="180000"/>
            </a:xfrm>
            <a:prstGeom prst="rect">
              <a:avLst/>
            </a:prstGeom>
            <a:noFill/>
            <a:ln>
              <a:noFill/>
            </a:ln>
          </p:spPr>
        </p:pic>
      </p:grpSp>
    </p:spTree>
    <p:extLst>
      <p:ext uri="{BB962C8B-B14F-4D97-AF65-F5344CB8AC3E}">
        <p14:creationId xmlns:p14="http://schemas.microsoft.com/office/powerpoint/2010/main" val="335530048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Info Graphic">
    <p:spTree>
      <p:nvGrpSpPr>
        <p:cNvPr id="1" name=""/>
        <p:cNvGrpSpPr/>
        <p:nvPr/>
      </p:nvGrpSpPr>
      <p:grpSpPr>
        <a:xfrm>
          <a:off x="0" y="0"/>
          <a:ext cx="0" cy="0"/>
          <a:chOff x="0" y="0"/>
          <a:chExt cx="0" cy="0"/>
        </a:xfrm>
      </p:grpSpPr>
      <p:sp>
        <p:nvSpPr>
          <p:cNvPr id="12" name="Picture Placeholder 11"/>
          <p:cNvSpPr>
            <a:spLocks noGrp="1"/>
          </p:cNvSpPr>
          <p:nvPr>
            <p:ph type="pic" sz="quarter" idx="17"/>
          </p:nvPr>
        </p:nvSpPr>
        <p:spPr>
          <a:xfrm>
            <a:off x="393847" y="1238250"/>
            <a:ext cx="1047750" cy="4360445"/>
          </a:xfrm>
        </p:spPr>
        <p:txBody>
          <a:bodyPr/>
          <a:lstStyle/>
          <a:p>
            <a:r>
              <a:rPr lang="en-US" dirty="0" smtClean="0"/>
              <a:t>Click icon to add picture</a:t>
            </a:r>
            <a:endParaRPr lang="en-US" dirty="0"/>
          </a:p>
        </p:txBody>
      </p:sp>
      <p:sp>
        <p:nvSpPr>
          <p:cNvPr id="7" name="Title 1"/>
          <p:cNvSpPr>
            <a:spLocks noGrp="1"/>
          </p:cNvSpPr>
          <p:nvPr>
            <p:ph type="title" hasCustomPrompt="1"/>
          </p:nvPr>
        </p:nvSpPr>
        <p:spPr>
          <a:xfrm>
            <a:off x="251520" y="260648"/>
            <a:ext cx="8625780" cy="864096"/>
          </a:xfrm>
        </p:spPr>
        <p:txBody>
          <a:bodyPr/>
          <a:lstStyle>
            <a:lvl1pPr>
              <a:defRPr/>
            </a:lvl1pPr>
          </a:lstStyle>
          <a:p>
            <a:r>
              <a:rPr lang="en-US" dirty="0" err="1" smtClean="0"/>
              <a:t>Infographic</a:t>
            </a:r>
            <a:r>
              <a:rPr lang="en-US" dirty="0" smtClean="0"/>
              <a:t> (Georgia, 24pt)</a:t>
            </a:r>
            <a:endParaRPr lang="en-US" dirty="0"/>
          </a:p>
        </p:txBody>
      </p:sp>
      <p:sp>
        <p:nvSpPr>
          <p:cNvPr id="14" name="Text Placeholder 13"/>
          <p:cNvSpPr>
            <a:spLocks noGrp="1"/>
          </p:cNvSpPr>
          <p:nvPr>
            <p:ph type="body" sz="quarter" idx="18"/>
          </p:nvPr>
        </p:nvSpPr>
        <p:spPr>
          <a:xfrm>
            <a:off x="2208213" y="1238250"/>
            <a:ext cx="6669087" cy="50720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5"/>
          <p:cNvSpPr>
            <a:spLocks noGrp="1"/>
          </p:cNvSpPr>
          <p:nvPr>
            <p:ph type="body" sz="quarter" idx="19"/>
          </p:nvPr>
        </p:nvSpPr>
        <p:spPr>
          <a:xfrm>
            <a:off x="393847" y="5699241"/>
            <a:ext cx="1047750" cy="611071"/>
          </a:xfrm>
        </p:spPr>
        <p:txBody>
          <a:bodyPr/>
          <a:lstStyle>
            <a:lvl1pPr marL="0" indent="0" algn="ctr">
              <a:buNone/>
              <a:defRPr/>
            </a:lvl1pPr>
          </a:lstStyle>
          <a:p>
            <a:pPr lvl="0"/>
            <a:r>
              <a:rPr lang="en-US" smtClean="0"/>
              <a:t>Click to edit Master text styles</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350547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GI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175" y="255588"/>
            <a:ext cx="7402966" cy="877887"/>
          </a:xfrm>
        </p:spPr>
        <p:txBody>
          <a:bodyPr/>
          <a:lstStyle>
            <a:lvl1pPr>
              <a:defRPr baseline="0"/>
            </a:lvl1pPr>
          </a:lstStyle>
          <a:p>
            <a:r>
              <a:rPr lang="en-US" dirty="0" smtClean="0"/>
              <a:t>GI Slide (Georgia, 24pt)</a:t>
            </a:r>
            <a:endParaRPr lang="en-US" dirty="0"/>
          </a:p>
        </p:txBody>
      </p:sp>
      <p:sp>
        <p:nvSpPr>
          <p:cNvPr id="5" name="Rectangle 4"/>
          <p:cNvSpPr/>
          <p:nvPr/>
        </p:nvSpPr>
        <p:spPr>
          <a:xfrm>
            <a:off x="269563" y="1204535"/>
            <a:ext cx="2834640" cy="804672"/>
          </a:xfrm>
          <a:prstGeom prst="rect">
            <a:avLst/>
          </a:prstGeom>
          <a:solidFill>
            <a:srgbClr val="5A7D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defRPr/>
            </a:pPr>
            <a:r>
              <a:rPr lang="en-US" sz="1350" b="1" dirty="0">
                <a:solidFill>
                  <a:srgbClr val="FFFFFF"/>
                </a:solidFill>
                <a:effectLst>
                  <a:outerShdw blurRad="50800" dist="38100" dir="2700000" algn="tl" rotWithShape="0">
                    <a:prstClr val="black">
                      <a:alpha val="40000"/>
                    </a:prstClr>
                  </a:outerShdw>
                </a:effectLst>
                <a:cs typeface="Open Sans"/>
              </a:rPr>
              <a:t>Prior to the Guided Implementation</a:t>
            </a:r>
          </a:p>
        </p:txBody>
      </p:sp>
      <p:sp>
        <p:nvSpPr>
          <p:cNvPr id="12" name="Rectangle 11"/>
          <p:cNvSpPr/>
          <p:nvPr/>
        </p:nvSpPr>
        <p:spPr>
          <a:xfrm>
            <a:off x="3144139" y="1204535"/>
            <a:ext cx="2834640" cy="804672"/>
          </a:xfrm>
          <a:prstGeom prst="rect">
            <a:avLst/>
          </a:prstGeom>
          <a:solidFill>
            <a:srgbClr val="36A1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defRPr/>
            </a:pPr>
            <a:r>
              <a:rPr lang="en-US" sz="1350" b="1" dirty="0">
                <a:solidFill>
                  <a:srgbClr val="FFFFFF"/>
                </a:solidFill>
                <a:effectLst>
                  <a:outerShdw blurRad="50800" dist="38100" dir="2700000" algn="tl" rotWithShape="0">
                    <a:prstClr val="black">
                      <a:alpha val="40000"/>
                    </a:prstClr>
                  </a:outerShdw>
                </a:effectLst>
                <a:cs typeface="Open Sans"/>
              </a:rPr>
              <a:t>During the Guided Implementation</a:t>
            </a:r>
          </a:p>
        </p:txBody>
      </p:sp>
      <p:sp>
        <p:nvSpPr>
          <p:cNvPr id="48" name="Freeform 47"/>
          <p:cNvSpPr/>
          <p:nvPr/>
        </p:nvSpPr>
        <p:spPr>
          <a:xfrm>
            <a:off x="3558827" y="1306232"/>
            <a:ext cx="331564" cy="564101"/>
          </a:xfrm>
          <a:custGeom>
            <a:avLst/>
            <a:gdLst>
              <a:gd name="connsiteX0" fmla="*/ 146416 w 331564"/>
              <a:gd name="connsiteY0" fmla="*/ 0 h 564101"/>
              <a:gd name="connsiteX1" fmla="*/ 176895 w 331564"/>
              <a:gd name="connsiteY1" fmla="*/ 0 h 564101"/>
              <a:gd name="connsiteX2" fmla="*/ 184515 w 331564"/>
              <a:gd name="connsiteY2" fmla="*/ 7620 h 564101"/>
              <a:gd name="connsiteX3" fmla="*/ 184515 w 331564"/>
              <a:gd name="connsiteY3" fmla="*/ 72684 h 564101"/>
              <a:gd name="connsiteX4" fmla="*/ 285569 w 331564"/>
              <a:gd name="connsiteY4" fmla="*/ 34770 h 564101"/>
              <a:gd name="connsiteX5" fmla="*/ 331564 w 331564"/>
              <a:gd name="connsiteY5" fmla="*/ 55668 h 564101"/>
              <a:gd name="connsiteX6" fmla="*/ 310666 w 331564"/>
              <a:gd name="connsiteY6" fmla="*/ 101663 h 564101"/>
              <a:gd name="connsiteX7" fmla="*/ 184515 w 331564"/>
              <a:gd name="connsiteY7" fmla="*/ 148993 h 564101"/>
              <a:gd name="connsiteX8" fmla="*/ 184515 w 331564"/>
              <a:gd name="connsiteY8" fmla="*/ 269997 h 564101"/>
              <a:gd name="connsiteX9" fmla="*/ 328899 w 331564"/>
              <a:gd name="connsiteY9" fmla="*/ 292866 h 564101"/>
              <a:gd name="connsiteX10" fmla="*/ 288028 w 331564"/>
              <a:gd name="connsiteY10" fmla="*/ 322560 h 564101"/>
              <a:gd name="connsiteX11" fmla="*/ 317723 w 331564"/>
              <a:gd name="connsiteY11" fmla="*/ 363432 h 564101"/>
              <a:gd name="connsiteX12" fmla="*/ 184515 w 331564"/>
              <a:gd name="connsiteY12" fmla="*/ 342334 h 564101"/>
              <a:gd name="connsiteX13" fmla="*/ 184515 w 331564"/>
              <a:gd name="connsiteY13" fmla="*/ 526856 h 564101"/>
              <a:gd name="connsiteX14" fmla="*/ 176895 w 331564"/>
              <a:gd name="connsiteY14" fmla="*/ 534476 h 564101"/>
              <a:gd name="connsiteX15" fmla="*/ 161683 w 331564"/>
              <a:gd name="connsiteY15" fmla="*/ 534476 h 564101"/>
              <a:gd name="connsiteX16" fmla="*/ 193510 w 331564"/>
              <a:gd name="connsiteY16" fmla="*/ 535639 h 564101"/>
              <a:gd name="connsiteX17" fmla="*/ 243492 w 331564"/>
              <a:gd name="connsiteY17" fmla="*/ 549288 h 564101"/>
              <a:gd name="connsiteX18" fmla="*/ 243491 w 331564"/>
              <a:gd name="connsiteY18" fmla="*/ 564101 h 564101"/>
              <a:gd name="connsiteX19" fmla="*/ 79820 w 331564"/>
              <a:gd name="connsiteY19" fmla="*/ 564101 h 564101"/>
              <a:gd name="connsiteX20" fmla="*/ 79820 w 331564"/>
              <a:gd name="connsiteY20" fmla="*/ 549288 h 564101"/>
              <a:gd name="connsiteX21" fmla="*/ 129802 w 331564"/>
              <a:gd name="connsiteY21" fmla="*/ 535639 h 564101"/>
              <a:gd name="connsiteX22" fmla="*/ 161629 w 331564"/>
              <a:gd name="connsiteY22" fmla="*/ 534476 h 564101"/>
              <a:gd name="connsiteX23" fmla="*/ 146416 w 331564"/>
              <a:gd name="connsiteY23" fmla="*/ 534476 h 564101"/>
              <a:gd name="connsiteX24" fmla="*/ 138796 w 331564"/>
              <a:gd name="connsiteY24" fmla="*/ 526856 h 564101"/>
              <a:gd name="connsiteX25" fmla="*/ 138796 w 331564"/>
              <a:gd name="connsiteY25" fmla="*/ 335093 h 564101"/>
              <a:gd name="connsiteX26" fmla="*/ 29695 w 331564"/>
              <a:gd name="connsiteY26" fmla="*/ 317813 h 564101"/>
              <a:gd name="connsiteX27" fmla="*/ 0 w 331564"/>
              <a:gd name="connsiteY27" fmla="*/ 276941 h 564101"/>
              <a:gd name="connsiteX28" fmla="*/ 40871 w 331564"/>
              <a:gd name="connsiteY28" fmla="*/ 247246 h 564101"/>
              <a:gd name="connsiteX29" fmla="*/ 138796 w 331564"/>
              <a:gd name="connsiteY29" fmla="*/ 262756 h 564101"/>
              <a:gd name="connsiteX30" fmla="*/ 138796 w 331564"/>
              <a:gd name="connsiteY30" fmla="*/ 166146 h 564101"/>
              <a:gd name="connsiteX31" fmla="*/ 37632 w 331564"/>
              <a:gd name="connsiteY31" fmla="*/ 204100 h 564101"/>
              <a:gd name="connsiteX32" fmla="*/ 58530 w 331564"/>
              <a:gd name="connsiteY32" fmla="*/ 158105 h 564101"/>
              <a:gd name="connsiteX33" fmla="*/ 12535 w 331564"/>
              <a:gd name="connsiteY33" fmla="*/ 137207 h 564101"/>
              <a:gd name="connsiteX34" fmla="*/ 138796 w 331564"/>
              <a:gd name="connsiteY34" fmla="*/ 89837 h 564101"/>
              <a:gd name="connsiteX35" fmla="*/ 138796 w 331564"/>
              <a:gd name="connsiteY35" fmla="*/ 7620 h 564101"/>
              <a:gd name="connsiteX36" fmla="*/ 146416 w 331564"/>
              <a:gd name="connsiteY36" fmla="*/ 0 h 564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31564" h="564101">
                <a:moveTo>
                  <a:pt x="146416" y="0"/>
                </a:moveTo>
                <a:lnTo>
                  <a:pt x="176895" y="0"/>
                </a:lnTo>
                <a:cubicBezTo>
                  <a:pt x="181103" y="0"/>
                  <a:pt x="184515" y="3412"/>
                  <a:pt x="184515" y="7620"/>
                </a:cubicBezTo>
                <a:lnTo>
                  <a:pt x="184515" y="72684"/>
                </a:lnTo>
                <a:lnTo>
                  <a:pt x="285569" y="34770"/>
                </a:lnTo>
                <a:lnTo>
                  <a:pt x="331564" y="55668"/>
                </a:lnTo>
                <a:lnTo>
                  <a:pt x="310666" y="101663"/>
                </a:lnTo>
                <a:lnTo>
                  <a:pt x="184515" y="148993"/>
                </a:lnTo>
                <a:lnTo>
                  <a:pt x="184515" y="269997"/>
                </a:lnTo>
                <a:lnTo>
                  <a:pt x="328899" y="292866"/>
                </a:lnTo>
                <a:lnTo>
                  <a:pt x="288028" y="322560"/>
                </a:lnTo>
                <a:lnTo>
                  <a:pt x="317723" y="363432"/>
                </a:lnTo>
                <a:lnTo>
                  <a:pt x="184515" y="342334"/>
                </a:lnTo>
                <a:lnTo>
                  <a:pt x="184515" y="526856"/>
                </a:lnTo>
                <a:cubicBezTo>
                  <a:pt x="184515" y="531064"/>
                  <a:pt x="181103" y="534476"/>
                  <a:pt x="176895" y="534476"/>
                </a:cubicBezTo>
                <a:lnTo>
                  <a:pt x="161683" y="534476"/>
                </a:lnTo>
                <a:lnTo>
                  <a:pt x="193510" y="535639"/>
                </a:lnTo>
                <a:cubicBezTo>
                  <a:pt x="222883" y="537888"/>
                  <a:pt x="243492" y="543152"/>
                  <a:pt x="243492" y="549288"/>
                </a:cubicBezTo>
                <a:lnTo>
                  <a:pt x="243491" y="564101"/>
                </a:lnTo>
                <a:lnTo>
                  <a:pt x="79820" y="564101"/>
                </a:lnTo>
                <a:lnTo>
                  <a:pt x="79820" y="549288"/>
                </a:lnTo>
                <a:cubicBezTo>
                  <a:pt x="79820" y="543152"/>
                  <a:pt x="100429" y="537888"/>
                  <a:pt x="129802" y="535639"/>
                </a:cubicBezTo>
                <a:lnTo>
                  <a:pt x="161629" y="534476"/>
                </a:lnTo>
                <a:lnTo>
                  <a:pt x="146416" y="534476"/>
                </a:lnTo>
                <a:cubicBezTo>
                  <a:pt x="142208" y="534476"/>
                  <a:pt x="138796" y="531064"/>
                  <a:pt x="138796" y="526856"/>
                </a:cubicBezTo>
                <a:lnTo>
                  <a:pt x="138796" y="335093"/>
                </a:lnTo>
                <a:lnTo>
                  <a:pt x="29695" y="317813"/>
                </a:lnTo>
                <a:lnTo>
                  <a:pt x="0" y="276941"/>
                </a:lnTo>
                <a:lnTo>
                  <a:pt x="40871" y="247246"/>
                </a:lnTo>
                <a:lnTo>
                  <a:pt x="138796" y="262756"/>
                </a:lnTo>
                <a:lnTo>
                  <a:pt x="138796" y="166146"/>
                </a:lnTo>
                <a:lnTo>
                  <a:pt x="37632" y="204100"/>
                </a:lnTo>
                <a:lnTo>
                  <a:pt x="58530" y="158105"/>
                </a:lnTo>
                <a:lnTo>
                  <a:pt x="12535" y="137207"/>
                </a:lnTo>
                <a:lnTo>
                  <a:pt x="138796" y="89837"/>
                </a:lnTo>
                <a:lnTo>
                  <a:pt x="138796" y="7620"/>
                </a:lnTo>
                <a:cubicBezTo>
                  <a:pt x="138796" y="3412"/>
                  <a:pt x="142208" y="0"/>
                  <a:pt x="146416"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p:cNvSpPr/>
          <p:nvPr/>
        </p:nvSpPr>
        <p:spPr>
          <a:xfrm>
            <a:off x="6032649" y="1204535"/>
            <a:ext cx="2834640" cy="804672"/>
          </a:xfrm>
          <a:prstGeom prst="rect">
            <a:avLst/>
          </a:prstGeom>
          <a:solidFill>
            <a:srgbClr val="D9A2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defRPr/>
            </a:pPr>
            <a:r>
              <a:rPr lang="en-US" sz="1350" b="1" dirty="0">
                <a:solidFill>
                  <a:srgbClr val="FFFFFF"/>
                </a:solidFill>
                <a:effectLst>
                  <a:outerShdw blurRad="50800" dist="38100" dir="2700000" algn="tl" rotWithShape="0">
                    <a:prstClr val="black">
                      <a:alpha val="40000"/>
                    </a:prstClr>
                  </a:outerShdw>
                </a:effectLst>
                <a:cs typeface="Open Sans"/>
              </a:rPr>
              <a:t>Value &amp; Outcome</a:t>
            </a:r>
          </a:p>
        </p:txBody>
      </p:sp>
      <p:grpSp>
        <p:nvGrpSpPr>
          <p:cNvPr id="20" name="Group 19"/>
          <p:cNvGrpSpPr/>
          <p:nvPr/>
        </p:nvGrpSpPr>
        <p:grpSpPr>
          <a:xfrm>
            <a:off x="6402259" y="1390418"/>
            <a:ext cx="549066" cy="385492"/>
            <a:chOff x="3843717" y="3180543"/>
            <a:chExt cx="1813617" cy="1245818"/>
          </a:xfrm>
          <a:solidFill>
            <a:schemeClr val="bg1"/>
          </a:solidFill>
        </p:grpSpPr>
        <p:sp>
          <p:nvSpPr>
            <p:cNvPr id="21" name="Rectangle 20"/>
            <p:cNvSpPr/>
            <p:nvPr/>
          </p:nvSpPr>
          <p:spPr>
            <a:xfrm>
              <a:off x="3843717" y="4074453"/>
              <a:ext cx="234669" cy="35190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a:off x="4238454" y="3997838"/>
              <a:ext cx="234669" cy="428523"/>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p:nvSpPr>
          <p:spPr>
            <a:xfrm>
              <a:off x="4633191" y="3892573"/>
              <a:ext cx="234669" cy="53378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p:nvSpPr>
          <p:spPr>
            <a:xfrm>
              <a:off x="5027928" y="3576680"/>
              <a:ext cx="234669" cy="849681"/>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p:cNvSpPr/>
            <p:nvPr/>
          </p:nvSpPr>
          <p:spPr>
            <a:xfrm>
              <a:off x="5422665" y="3180543"/>
              <a:ext cx="234669" cy="124581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6" name="Rectangle 25"/>
          <p:cNvSpPr/>
          <p:nvPr/>
        </p:nvSpPr>
        <p:spPr>
          <a:xfrm>
            <a:off x="3154209" y="2025863"/>
            <a:ext cx="2806281" cy="461665"/>
          </a:xfrm>
          <a:prstGeom prst="rect">
            <a:avLst/>
          </a:prstGeom>
        </p:spPr>
        <p:txBody>
          <a:bodyPr wrap="square">
            <a:spAutoFit/>
          </a:bodyPr>
          <a:lstStyle/>
          <a:p>
            <a:r>
              <a:rPr lang="en-US" sz="1200" b="1" dirty="0">
                <a:solidFill>
                  <a:srgbClr val="333333"/>
                </a:solidFill>
                <a:cs typeface="Arial" pitchFamily="34" charset="0"/>
              </a:rPr>
              <a:t>An Info-Tech Consulting Analyst </a:t>
            </a:r>
            <a:r>
              <a:rPr lang="en-US" sz="1200" b="1" dirty="0" smtClean="0">
                <a:solidFill>
                  <a:srgbClr val="333333"/>
                </a:solidFill>
                <a:cs typeface="Arial" pitchFamily="34" charset="0"/>
              </a:rPr>
              <a:t>will discuss </a:t>
            </a:r>
            <a:r>
              <a:rPr lang="en-US" sz="1200" b="1" dirty="0">
                <a:solidFill>
                  <a:srgbClr val="333333"/>
                </a:solidFill>
                <a:cs typeface="Arial" pitchFamily="34" charset="0"/>
              </a:rPr>
              <a:t>with you</a:t>
            </a:r>
            <a:r>
              <a:rPr lang="en-US" sz="1200" b="1" dirty="0" smtClean="0">
                <a:solidFill>
                  <a:srgbClr val="333333"/>
                </a:solidFill>
                <a:cs typeface="Arial" pitchFamily="34" charset="0"/>
              </a:rPr>
              <a:t>:</a:t>
            </a:r>
            <a:endParaRPr lang="en-US" sz="1200" b="1" dirty="0">
              <a:solidFill>
                <a:srgbClr val="333333"/>
              </a:solidFill>
              <a:cs typeface="Arial" pitchFamily="34" charset="0"/>
            </a:endParaRPr>
          </a:p>
        </p:txBody>
      </p:sp>
      <p:sp>
        <p:nvSpPr>
          <p:cNvPr id="27" name="Rectangle 26"/>
          <p:cNvSpPr/>
          <p:nvPr/>
        </p:nvSpPr>
        <p:spPr>
          <a:xfrm>
            <a:off x="6040866" y="2019179"/>
            <a:ext cx="2826423" cy="461665"/>
          </a:xfrm>
          <a:prstGeom prst="rect">
            <a:avLst/>
          </a:prstGeom>
        </p:spPr>
        <p:txBody>
          <a:bodyPr wrap="square">
            <a:spAutoFit/>
          </a:bodyPr>
          <a:lstStyle/>
          <a:p>
            <a:r>
              <a:rPr lang="en-US" sz="1200" b="1" dirty="0">
                <a:solidFill>
                  <a:srgbClr val="333333"/>
                </a:solidFill>
                <a:cs typeface="Arial" pitchFamily="34" charset="0"/>
              </a:rPr>
              <a:t>At the conclusion of the Guided Implementation call, you will have</a:t>
            </a:r>
            <a:r>
              <a:rPr lang="en-US" sz="1200" b="1" dirty="0" smtClean="0">
                <a:solidFill>
                  <a:srgbClr val="333333"/>
                </a:solidFill>
                <a:cs typeface="Arial" pitchFamily="34" charset="0"/>
              </a:rPr>
              <a:t>:</a:t>
            </a:r>
            <a:endParaRPr lang="en-US" sz="1200" b="1" dirty="0">
              <a:solidFill>
                <a:srgbClr val="333333"/>
              </a:solidFill>
              <a:cs typeface="Arial" pitchFamily="34" charset="0"/>
            </a:endParaRPr>
          </a:p>
        </p:txBody>
      </p:sp>
      <p:sp>
        <p:nvSpPr>
          <p:cNvPr id="28" name="Rectangle 27"/>
          <p:cNvSpPr/>
          <p:nvPr/>
        </p:nvSpPr>
        <p:spPr>
          <a:xfrm>
            <a:off x="257174" y="5491804"/>
            <a:ext cx="8646207" cy="320040"/>
          </a:xfrm>
          <a:prstGeom prst="rect">
            <a:avLst/>
          </a:prstGeom>
          <a:solidFill>
            <a:srgbClr val="36A1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400" b="1" dirty="0" smtClean="0">
                <a:solidFill>
                  <a:srgbClr val="FFFFFF"/>
                </a:solidFill>
              </a:rPr>
              <a:t>Arrange a call now:</a:t>
            </a:r>
            <a:endParaRPr lang="en-CA" sz="1400" b="1" dirty="0">
              <a:solidFill>
                <a:srgbClr val="FFFFFF"/>
              </a:solidFill>
            </a:endParaRPr>
          </a:p>
        </p:txBody>
      </p:sp>
      <p:sp>
        <p:nvSpPr>
          <p:cNvPr id="47" name="Freeform 46"/>
          <p:cNvSpPr/>
          <p:nvPr/>
        </p:nvSpPr>
        <p:spPr>
          <a:xfrm rot="19343114">
            <a:off x="8079721" y="337681"/>
            <a:ext cx="286530" cy="702289"/>
          </a:xfrm>
          <a:custGeom>
            <a:avLst/>
            <a:gdLst>
              <a:gd name="connsiteX0" fmla="*/ 252432 w 286530"/>
              <a:gd name="connsiteY0" fmla="*/ 17456 h 702289"/>
              <a:gd name="connsiteX1" fmla="*/ 269887 w 286530"/>
              <a:gd name="connsiteY1" fmla="*/ 59599 h 702289"/>
              <a:gd name="connsiteX2" fmla="*/ 269887 w 286530"/>
              <a:gd name="connsiteY2" fmla="*/ 115944 h 702289"/>
              <a:gd name="connsiteX3" fmla="*/ 210288 w 286530"/>
              <a:gd name="connsiteY3" fmla="*/ 175543 h 702289"/>
              <a:gd name="connsiteX4" fmla="*/ 135246 w 286530"/>
              <a:gd name="connsiteY4" fmla="*/ 175543 h 702289"/>
              <a:gd name="connsiteX5" fmla="*/ 107408 w 286530"/>
              <a:gd name="connsiteY5" fmla="*/ 169922 h 702289"/>
              <a:gd name="connsiteX6" fmla="*/ 98443 w 286530"/>
              <a:gd name="connsiteY6" fmla="*/ 163878 h 702289"/>
              <a:gd name="connsiteX7" fmla="*/ 97499 w 286530"/>
              <a:gd name="connsiteY7" fmla="*/ 170341 h 702289"/>
              <a:gd name="connsiteX8" fmla="*/ 89081 w 286530"/>
              <a:gd name="connsiteY8" fmla="*/ 351864 h 702289"/>
              <a:gd name="connsiteX9" fmla="*/ 97487 w 286530"/>
              <a:gd name="connsiteY9" fmla="*/ 533122 h 702289"/>
              <a:gd name="connsiteX10" fmla="*/ 112880 w 286530"/>
              <a:gd name="connsiteY10" fmla="*/ 526746 h 702289"/>
              <a:gd name="connsiteX11" fmla="*/ 226931 w 286530"/>
              <a:gd name="connsiteY11" fmla="*/ 526746 h 702289"/>
              <a:gd name="connsiteX12" fmla="*/ 286530 w 286530"/>
              <a:gd name="connsiteY12" fmla="*/ 586345 h 702289"/>
              <a:gd name="connsiteX13" fmla="*/ 286529 w 286530"/>
              <a:gd name="connsiteY13" fmla="*/ 642690 h 702289"/>
              <a:gd name="connsiteX14" fmla="*/ 226930 w 286530"/>
              <a:gd name="connsiteY14" fmla="*/ 702289 h 702289"/>
              <a:gd name="connsiteX15" fmla="*/ 112880 w 286530"/>
              <a:gd name="connsiteY15" fmla="*/ 702289 h 702289"/>
              <a:gd name="connsiteX16" fmla="*/ 89892 w 286530"/>
              <a:gd name="connsiteY16" fmla="*/ 692767 h 702289"/>
              <a:gd name="connsiteX17" fmla="*/ 86996 w 286530"/>
              <a:gd name="connsiteY17" fmla="*/ 685776 h 702289"/>
              <a:gd name="connsiteX18" fmla="*/ 74614 w 286530"/>
              <a:gd name="connsiteY18" fmla="*/ 674751 h 702289"/>
              <a:gd name="connsiteX19" fmla="*/ 0 w 286530"/>
              <a:gd name="connsiteY19" fmla="*/ 351865 h 702289"/>
              <a:gd name="connsiteX20" fmla="*/ 97547 w 286530"/>
              <a:gd name="connsiteY20" fmla="*/ 8561 h 702289"/>
              <a:gd name="connsiteX21" fmla="*/ 107177 w 286530"/>
              <a:gd name="connsiteY21" fmla="*/ 5776 h 702289"/>
              <a:gd name="connsiteX22" fmla="*/ 107408 w 286530"/>
              <a:gd name="connsiteY22" fmla="*/ 5620 h 702289"/>
              <a:gd name="connsiteX23" fmla="*/ 108427 w 286530"/>
              <a:gd name="connsiteY23" fmla="*/ 5414 h 702289"/>
              <a:gd name="connsiteX24" fmla="*/ 122168 w 286530"/>
              <a:gd name="connsiteY24" fmla="*/ 1441 h 702289"/>
              <a:gd name="connsiteX25" fmla="*/ 121988 w 286530"/>
              <a:gd name="connsiteY25" fmla="*/ 2677 h 702289"/>
              <a:gd name="connsiteX26" fmla="*/ 135246 w 286530"/>
              <a:gd name="connsiteY26" fmla="*/ 0 h 702289"/>
              <a:gd name="connsiteX27" fmla="*/ 210288 w 286530"/>
              <a:gd name="connsiteY27" fmla="*/ 0 h 702289"/>
              <a:gd name="connsiteX28" fmla="*/ 252432 w 286530"/>
              <a:gd name="connsiteY28" fmla="*/ 17456 h 702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86530" h="702289">
                <a:moveTo>
                  <a:pt x="252432" y="17456"/>
                </a:moveTo>
                <a:cubicBezTo>
                  <a:pt x="263217" y="28241"/>
                  <a:pt x="269887" y="43141"/>
                  <a:pt x="269887" y="59599"/>
                </a:cubicBezTo>
                <a:lnTo>
                  <a:pt x="269887" y="115944"/>
                </a:lnTo>
                <a:cubicBezTo>
                  <a:pt x="269887" y="148860"/>
                  <a:pt x="243204" y="175543"/>
                  <a:pt x="210288" y="175543"/>
                </a:cubicBezTo>
                <a:lnTo>
                  <a:pt x="135246" y="175543"/>
                </a:lnTo>
                <a:cubicBezTo>
                  <a:pt x="125372" y="175543"/>
                  <a:pt x="115965" y="173542"/>
                  <a:pt x="107408" y="169922"/>
                </a:cubicBezTo>
                <a:lnTo>
                  <a:pt x="98443" y="163878"/>
                </a:lnTo>
                <a:lnTo>
                  <a:pt x="97499" y="170341"/>
                </a:lnTo>
                <a:cubicBezTo>
                  <a:pt x="91936" y="229261"/>
                  <a:pt x="89081" y="290286"/>
                  <a:pt x="89081" y="351864"/>
                </a:cubicBezTo>
                <a:lnTo>
                  <a:pt x="97487" y="533122"/>
                </a:lnTo>
                <a:lnTo>
                  <a:pt x="112880" y="526746"/>
                </a:lnTo>
                <a:lnTo>
                  <a:pt x="226931" y="526746"/>
                </a:lnTo>
                <a:cubicBezTo>
                  <a:pt x="259846" y="526746"/>
                  <a:pt x="286530" y="553429"/>
                  <a:pt x="286530" y="586345"/>
                </a:cubicBezTo>
                <a:lnTo>
                  <a:pt x="286529" y="642690"/>
                </a:lnTo>
                <a:cubicBezTo>
                  <a:pt x="286529" y="675606"/>
                  <a:pt x="259847" y="702289"/>
                  <a:pt x="226930" y="702289"/>
                </a:cubicBezTo>
                <a:lnTo>
                  <a:pt x="112880" y="702289"/>
                </a:lnTo>
                <a:cubicBezTo>
                  <a:pt x="103903" y="702289"/>
                  <a:pt x="95775" y="698650"/>
                  <a:pt x="89892" y="692767"/>
                </a:cubicBezTo>
                <a:lnTo>
                  <a:pt x="86996" y="685776"/>
                </a:lnTo>
                <a:lnTo>
                  <a:pt x="74614" y="674751"/>
                </a:lnTo>
                <a:cubicBezTo>
                  <a:pt x="30766" y="621554"/>
                  <a:pt x="0" y="497015"/>
                  <a:pt x="0" y="351865"/>
                </a:cubicBezTo>
                <a:cubicBezTo>
                  <a:pt x="0" y="182523"/>
                  <a:pt x="41876" y="41236"/>
                  <a:pt x="97547" y="8561"/>
                </a:cubicBezTo>
                <a:lnTo>
                  <a:pt x="107177" y="5776"/>
                </a:lnTo>
                <a:lnTo>
                  <a:pt x="107408" y="5620"/>
                </a:lnTo>
                <a:lnTo>
                  <a:pt x="108427" y="5414"/>
                </a:lnTo>
                <a:lnTo>
                  <a:pt x="122168" y="1441"/>
                </a:lnTo>
                <a:lnTo>
                  <a:pt x="121988" y="2677"/>
                </a:lnTo>
                <a:lnTo>
                  <a:pt x="135246" y="0"/>
                </a:lnTo>
                <a:lnTo>
                  <a:pt x="210288" y="0"/>
                </a:lnTo>
                <a:cubicBezTo>
                  <a:pt x="226746" y="0"/>
                  <a:pt x="241646" y="6671"/>
                  <a:pt x="252432" y="17456"/>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6" name="Text Placeholder 35"/>
          <p:cNvSpPr>
            <a:spLocks noGrp="1"/>
          </p:cNvSpPr>
          <p:nvPr>
            <p:ph type="body" sz="quarter" idx="10"/>
          </p:nvPr>
        </p:nvSpPr>
        <p:spPr>
          <a:xfrm>
            <a:off x="283988" y="2025650"/>
            <a:ext cx="2798064" cy="3316288"/>
          </a:xfrm>
        </p:spPr>
        <p:txBody>
          <a:bodyPr/>
          <a:lstStyle>
            <a:lvl1pPr marL="227013" indent="-227013" algn="l" defTabSz="914400" rtl="0" eaLnBrk="1" latinLnBrk="0" hangingPunct="1">
              <a:spcBef>
                <a:spcPts val="400"/>
              </a:spcBef>
              <a:buSzPct val="100000"/>
              <a:buFont typeface="Arial" panose="020B0604020202020204" pitchFamily="34" charset="0"/>
              <a:buChar char="•"/>
              <a:defRPr lang="en-US" sz="1200" kern="1200" dirty="0" smtClean="0">
                <a:solidFill>
                  <a:schemeClr val="tx1"/>
                </a:solidFill>
                <a:latin typeface="+mn-lt"/>
                <a:ea typeface="+mn-ea"/>
                <a:cs typeface="Arial" pitchFamily="34" charset="0"/>
              </a:defRPr>
            </a:lvl1pPr>
          </a:lstStyle>
          <a:p>
            <a:pPr lvl="0"/>
            <a:r>
              <a:rPr lang="en-US" smtClean="0"/>
              <a:t>Click to edit Master text styles</a:t>
            </a:r>
          </a:p>
        </p:txBody>
      </p:sp>
      <p:sp>
        <p:nvSpPr>
          <p:cNvPr id="40" name="Text Placeholder 35"/>
          <p:cNvSpPr>
            <a:spLocks noGrp="1"/>
          </p:cNvSpPr>
          <p:nvPr>
            <p:ph type="body" sz="quarter" idx="13"/>
          </p:nvPr>
        </p:nvSpPr>
        <p:spPr>
          <a:xfrm>
            <a:off x="3144139" y="2420513"/>
            <a:ext cx="2816352" cy="2915761"/>
          </a:xfrm>
        </p:spPr>
        <p:txBody>
          <a:bodyPr/>
          <a:lstStyle>
            <a:lvl1pPr marL="227013" indent="-227013" algn="l" defTabSz="914400" rtl="0" eaLnBrk="1" latinLnBrk="0" hangingPunct="1">
              <a:spcBef>
                <a:spcPts val="400"/>
              </a:spcBef>
              <a:buSzPct val="100000"/>
              <a:buFont typeface="Arial" panose="020B0604020202020204" pitchFamily="34" charset="0"/>
              <a:buChar char="•"/>
              <a:defRPr lang="en-US" sz="1200" kern="1200" dirty="0" smtClean="0">
                <a:solidFill>
                  <a:schemeClr val="tx1"/>
                </a:solidFill>
                <a:latin typeface="+mn-lt"/>
                <a:ea typeface="+mn-ea"/>
                <a:cs typeface="Arial" pitchFamily="34" charset="0"/>
              </a:defRPr>
            </a:lvl1pPr>
          </a:lstStyle>
          <a:p>
            <a:pPr lvl="0"/>
            <a:r>
              <a:rPr lang="en-US" smtClean="0"/>
              <a:t>Click to edit Master text styles</a:t>
            </a:r>
          </a:p>
        </p:txBody>
      </p:sp>
      <p:sp>
        <p:nvSpPr>
          <p:cNvPr id="41" name="Text Placeholder 35"/>
          <p:cNvSpPr>
            <a:spLocks noGrp="1"/>
          </p:cNvSpPr>
          <p:nvPr>
            <p:ph type="body" sz="quarter" idx="14"/>
          </p:nvPr>
        </p:nvSpPr>
        <p:spPr>
          <a:xfrm>
            <a:off x="6032649" y="2420512"/>
            <a:ext cx="2834640" cy="2926525"/>
          </a:xfrm>
        </p:spPr>
        <p:txBody>
          <a:bodyPr/>
          <a:lstStyle>
            <a:lvl1pPr marL="227013" indent="-227013" algn="l" defTabSz="914400" rtl="0" eaLnBrk="1" latinLnBrk="0" hangingPunct="1">
              <a:spcBef>
                <a:spcPts val="400"/>
              </a:spcBef>
              <a:buSzPct val="100000"/>
              <a:buFont typeface="Arial" panose="020B0604020202020204" pitchFamily="34" charset="0"/>
              <a:buChar char="•"/>
              <a:defRPr lang="en-US" sz="1200" kern="1200" dirty="0" smtClean="0">
                <a:solidFill>
                  <a:schemeClr val="tx1"/>
                </a:solidFill>
                <a:latin typeface="+mn-lt"/>
                <a:ea typeface="+mn-ea"/>
                <a:cs typeface="Arial" pitchFamily="34" charset="0"/>
              </a:defRPr>
            </a:lvl1pPr>
          </a:lstStyle>
          <a:p>
            <a:pPr lvl="0"/>
            <a:r>
              <a:rPr lang="en-US" smtClean="0"/>
              <a:t>Click to edit Master text styles</a:t>
            </a:r>
          </a:p>
        </p:txBody>
      </p:sp>
      <p:cxnSp>
        <p:nvCxnSpPr>
          <p:cNvPr id="42" name="Straight Connector 41"/>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15" hasCustomPrompt="1"/>
          </p:nvPr>
        </p:nvSpPr>
        <p:spPr>
          <a:xfrm>
            <a:off x="259937" y="5821933"/>
            <a:ext cx="8622792" cy="482614"/>
          </a:xfrm>
        </p:spPr>
        <p:txBody>
          <a:bodyPr/>
          <a:lstStyle>
            <a:lvl1pPr marL="171450" marR="0" indent="-17145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lvl1pPr>
          </a:lstStyle>
          <a:p>
            <a:pPr marL="0" marR="0" lvl="0" indent="0" algn="l" defTabSz="914400" rtl="0" eaLnBrk="0" fontAlgn="base" latinLnBrk="0" hangingPunct="0">
              <a:lnSpc>
                <a:spcPct val="100000"/>
              </a:lnSpc>
              <a:spcBef>
                <a:spcPct val="20000"/>
              </a:spcBef>
              <a:spcAft>
                <a:spcPct val="0"/>
              </a:spcAft>
              <a:buClr>
                <a:schemeClr val="tx1"/>
              </a:buClr>
              <a:buSzPct val="120000"/>
              <a:tabLst/>
              <a:defRPr/>
            </a:pPr>
            <a:r>
              <a:rPr kumimoji="0" lang="en-US" sz="1200" b="0" i="0" u="none" strike="noStrike" kern="1200" cap="none" spc="0" normalizeH="0" baseline="0" noProof="0" dirty="0" smtClean="0">
                <a:ln>
                  <a:noFill/>
                </a:ln>
                <a:solidFill>
                  <a:srgbClr val="333333"/>
                </a:solidFill>
                <a:effectLst/>
                <a:uLnTx/>
                <a:uFillTx/>
                <a:latin typeface="+mn-lt"/>
                <a:cs typeface="Arial" pitchFamily="34" charset="0"/>
              </a:rPr>
              <a:t>Email </a:t>
            </a:r>
            <a:r>
              <a:rPr kumimoji="0" lang="en-US" sz="1200" b="0" i="0" u="none" strike="noStrike" kern="1200" cap="none" spc="0" normalizeH="0" baseline="0" noProof="0" dirty="0" smtClean="0">
                <a:ln>
                  <a:noFill/>
                </a:ln>
                <a:solidFill>
                  <a:srgbClr val="FFFFFF"/>
                </a:solidFill>
                <a:effectLst/>
                <a:uLnTx/>
                <a:uFillTx/>
                <a:latin typeface="+mn-lt"/>
                <a:cs typeface="Arial" pitchFamily="34" charset="0"/>
                <a:hlinkClick r:id="rId2"/>
              </a:rPr>
              <a:t>GuidedImplementations@InfoTech.com</a:t>
            </a:r>
            <a:r>
              <a:rPr kumimoji="0" lang="en-US" sz="1200" b="0" i="0" u="none" strike="noStrike" kern="1200" cap="none" spc="0" normalizeH="0" baseline="0" noProof="0" dirty="0" smtClean="0">
                <a:ln>
                  <a:noFill/>
                </a:ln>
                <a:solidFill>
                  <a:srgbClr val="FFFFFF"/>
                </a:solidFill>
                <a:effectLst/>
                <a:uLnTx/>
                <a:uFillTx/>
                <a:latin typeface="+mn-lt"/>
                <a:cs typeface="Arial" pitchFamily="34" charset="0"/>
              </a:rPr>
              <a:t> </a:t>
            </a:r>
            <a:r>
              <a:rPr kumimoji="0" lang="en-US" sz="1200" b="0" i="0" u="none" strike="noStrike" kern="1200" cap="none" spc="0" normalizeH="0" baseline="0" noProof="0" dirty="0" smtClean="0">
                <a:ln>
                  <a:noFill/>
                </a:ln>
                <a:solidFill>
                  <a:srgbClr val="333333"/>
                </a:solidFill>
                <a:effectLst/>
                <a:uLnTx/>
                <a:uFillTx/>
                <a:latin typeface="+mn-lt"/>
                <a:cs typeface="Arial" pitchFamily="34" charset="0"/>
              </a:rPr>
              <a:t>or call </a:t>
            </a:r>
            <a:r>
              <a:rPr kumimoji="0" lang="en-CA" sz="1200" b="0" i="0" u="none" strike="noStrike" kern="1200" cap="none" spc="0" normalizeH="0" baseline="0" noProof="0" dirty="0" smtClean="0">
                <a:ln>
                  <a:noFill/>
                </a:ln>
                <a:solidFill>
                  <a:srgbClr val="333333"/>
                </a:solidFill>
                <a:effectLst/>
                <a:uLnTx/>
                <a:uFillTx/>
                <a:latin typeface="+mn-lt"/>
              </a:rPr>
              <a:t>1-888-670-8889 and ask for the Guided Implementation Coordinator to book a Guided Implementation in your organization.</a:t>
            </a:r>
            <a:endParaRPr lang="en-US" dirty="0" smtClean="0"/>
          </a:p>
          <a:p>
            <a:pPr lvl="0"/>
            <a:endParaRPr lang="en-US" dirty="0"/>
          </a:p>
        </p:txBody>
      </p:sp>
      <p:pic>
        <p:nvPicPr>
          <p:cNvPr id="29" name="Picture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30020" y="328771"/>
            <a:ext cx="857643" cy="731520"/>
          </a:xfrm>
          <a:prstGeom prst="rect">
            <a:avLst/>
          </a:prstGeom>
        </p:spPr>
      </p:pic>
      <p:pic>
        <p:nvPicPr>
          <p:cNvPr id="31" name="Picture 3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95534" y="5510359"/>
            <a:ext cx="331710" cy="282929"/>
          </a:xfrm>
          <a:prstGeom prst="rect">
            <a:avLst/>
          </a:prstGeom>
        </p:spPr>
      </p:pic>
      <p:pic>
        <p:nvPicPr>
          <p:cNvPr id="30" name="Picture 2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30020" y="328771"/>
            <a:ext cx="857643" cy="731520"/>
          </a:xfrm>
          <a:prstGeom prst="rect">
            <a:avLst/>
          </a:prstGeom>
        </p:spPr>
      </p:pic>
      <p:pic>
        <p:nvPicPr>
          <p:cNvPr id="32" name="Picture 3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495534" y="5510359"/>
            <a:ext cx="331710" cy="282929"/>
          </a:xfrm>
          <a:prstGeom prst="rect">
            <a:avLst/>
          </a:prstGeom>
        </p:spPr>
      </p:pic>
      <p:pic>
        <p:nvPicPr>
          <p:cNvPr id="33" name="Picture 32"/>
          <p:cNvPicPr>
            <a:picLocks noChangeAspect="1"/>
          </p:cNvPicPr>
          <p:nvPr userDrawn="1"/>
        </p:nvPicPr>
        <p:blipFill>
          <a:blip r:embed="rId5"/>
          <a:stretch>
            <a:fillRect/>
          </a:stretch>
        </p:blipFill>
        <p:spPr>
          <a:xfrm flipH="1">
            <a:off x="323528" y="1221621"/>
            <a:ext cx="922384" cy="843383"/>
          </a:xfrm>
          <a:prstGeom prst="rect">
            <a:avLst/>
          </a:prstGeom>
        </p:spPr>
      </p:pic>
    </p:spTree>
    <p:extLst>
      <p:ext uri="{BB962C8B-B14F-4D97-AF65-F5344CB8AC3E}">
        <p14:creationId xmlns:p14="http://schemas.microsoft.com/office/powerpoint/2010/main" val="235499366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2" name="Text Placeholder 13"/>
          <p:cNvSpPr>
            <a:spLocks noGrp="1"/>
          </p:cNvSpPr>
          <p:nvPr>
            <p:ph type="body" sz="quarter" idx="12" hasCustomPrompt="1"/>
          </p:nvPr>
        </p:nvSpPr>
        <p:spPr>
          <a:xfrm>
            <a:off x="266219" y="4642215"/>
            <a:ext cx="8613648" cy="320040"/>
          </a:xfr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rgbClr val="5A7D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rgbClr val="D9A210"/>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lvl1pPr>
          </a:lstStyle>
          <a:p>
            <a:r>
              <a:rPr lang="en-US" dirty="0" smtClean="0"/>
              <a:t>Three sections (Georgia, 24pt)</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Small 1 Large">
    <p:spTree>
      <p:nvGrpSpPr>
        <p:cNvPr id="1" name=""/>
        <p:cNvGrpSpPr/>
        <p:nvPr/>
      </p:nvGrpSpPr>
      <p:grpSpPr>
        <a:xfrm>
          <a:off x="0" y="0"/>
          <a:ext cx="0" cy="0"/>
          <a:chOff x="0" y="0"/>
          <a:chExt cx="0" cy="0"/>
        </a:xfrm>
      </p:grpSpPr>
      <p:sp>
        <p:nvSpPr>
          <p:cNvPr id="17" name="Text Placeholder 13"/>
          <p:cNvSpPr>
            <a:spLocks noGrp="1"/>
          </p:cNvSpPr>
          <p:nvPr>
            <p:ph type="body" sz="quarter" idx="12" hasCustomPrompt="1"/>
          </p:nvPr>
        </p:nvSpPr>
        <p:spPr>
          <a:xfrm>
            <a:off x="261455" y="3323354"/>
            <a:ext cx="8615844" cy="320040"/>
          </a:xfrm>
          <a:solidFill>
            <a:srgbClr val="D9A2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6" name="Text Placeholder 13"/>
          <p:cNvSpPr>
            <a:spLocks noGrp="1"/>
          </p:cNvSpPr>
          <p:nvPr>
            <p:ph type="body" sz="quarter" idx="11" hasCustomPrompt="1"/>
          </p:nvPr>
        </p:nvSpPr>
        <p:spPr>
          <a:xfrm>
            <a:off x="4612662" y="1210647"/>
            <a:ext cx="4267532" cy="320040"/>
          </a:xfr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solidFill>
                  <a:schemeClr val="lt1"/>
                </a:solidFill>
              </a:defRPr>
            </a:lvl1pPr>
          </a:lstStyle>
          <a:p>
            <a:pPr marL="0" lvl="0" defTabSz="914400" eaLnBrk="1" latinLnBrk="0" hangingPunct="1"/>
            <a:r>
              <a:rPr lang="en-US" dirty="0" smtClean="0"/>
              <a:t>Click to replace text (Arial, 14pt)</a:t>
            </a:r>
          </a:p>
        </p:txBody>
      </p:sp>
      <p:sp>
        <p:nvSpPr>
          <p:cNvPr id="15" name="Text Placeholder 13"/>
          <p:cNvSpPr>
            <a:spLocks noGrp="1"/>
          </p:cNvSpPr>
          <p:nvPr>
            <p:ph type="body" sz="quarter" idx="10" hasCustomPrompt="1"/>
          </p:nvPr>
        </p:nvSpPr>
        <p:spPr>
          <a:xfrm>
            <a:off x="257727" y="1210647"/>
            <a:ext cx="4267532" cy="320040"/>
          </a:xfrm>
          <a:solidFill>
            <a:srgbClr val="5A7D5C"/>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lvl1pPr>
          </a:lstStyle>
          <a:p>
            <a:r>
              <a:rPr lang="en-US" dirty="0" smtClean="0"/>
              <a:t>Two small sections, one large (Georgia, 24pt)</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18" Type="http://schemas.openxmlformats.org/officeDocument/2006/relationships/theme" Target="../theme/theme2.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17" Type="http://schemas.openxmlformats.org/officeDocument/2006/relationships/slideLayout" Target="../slideLayouts/slideLayout38.xml"/><Relationship Id="rId2" Type="http://schemas.openxmlformats.org/officeDocument/2006/relationships/slideLayout" Target="../slideLayouts/slideLayout23.xml"/><Relationship Id="rId16" Type="http://schemas.openxmlformats.org/officeDocument/2006/relationships/slideLayout" Target="../slideLayouts/slideLayout37.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5" Type="http://schemas.openxmlformats.org/officeDocument/2006/relationships/slideLayout" Target="../slideLayouts/slideLayout3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slideLayout" Target="../slideLayouts/slideLayout35.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40.xml"/><Relationship Id="rId1"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23" r:id="rId2"/>
    <p:sldLayoutId id="2147483699" r:id="rId3"/>
    <p:sldLayoutId id="2147483706" r:id="rId4"/>
    <p:sldLayoutId id="2147483721" r:id="rId5"/>
    <p:sldLayoutId id="2147483708" r:id="rId6"/>
    <p:sldLayoutId id="2147483709" r:id="rId7"/>
    <p:sldLayoutId id="2147483710" r:id="rId8"/>
    <p:sldLayoutId id="2147483711" r:id="rId9"/>
    <p:sldLayoutId id="2147483712" r:id="rId10"/>
    <p:sldLayoutId id="2147483713" r:id="rId11"/>
    <p:sldLayoutId id="2147483724" r:id="rId12"/>
    <p:sldLayoutId id="2147483725" r:id="rId13"/>
    <p:sldLayoutId id="2147483716" r:id="rId14"/>
    <p:sldLayoutId id="2147483717" r:id="rId15"/>
    <p:sldLayoutId id="2147483718" r:id="rId16"/>
    <p:sldLayoutId id="2147483720" r:id="rId17"/>
    <p:sldLayoutId id="2147483726" r:id="rId18"/>
    <p:sldLayoutId id="2147483727" r:id="rId19"/>
    <p:sldLayoutId id="2147483799" r:id="rId20"/>
    <p:sldLayoutId id="2147483854" r:id="rId21"/>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961672020"/>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 id="2147483793" r:id="rId12"/>
    <p:sldLayoutId id="2147483794" r:id="rId13"/>
    <p:sldLayoutId id="2147483795" r:id="rId14"/>
    <p:sldLayoutId id="2147483796" r:id="rId15"/>
    <p:sldLayoutId id="2147483797" r:id="rId16"/>
    <p:sldLayoutId id="2147483798" r:id="rId17"/>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grpSp>
        <p:nvGrpSpPr>
          <p:cNvPr id="11" name="Group 10"/>
          <p:cNvGrpSpPr/>
          <p:nvPr userDrawn="1"/>
        </p:nvGrpSpPr>
        <p:grpSpPr>
          <a:xfrm>
            <a:off x="0" y="6525344"/>
            <a:ext cx="9144000" cy="338028"/>
            <a:chOff x="0" y="6525344"/>
            <a:chExt cx="9144000" cy="338028"/>
          </a:xfrm>
        </p:grpSpPr>
        <p:sp>
          <p:nvSpPr>
            <p:cNvPr id="8" name="Rectangle 7"/>
            <p:cNvSpPr/>
            <p:nvPr userDrawn="1"/>
          </p:nvSpPr>
          <p:spPr>
            <a:xfrm>
              <a:off x="0" y="6525344"/>
              <a:ext cx="6408204"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userDrawn="1"/>
          </p:nvSpPr>
          <p:spPr>
            <a:xfrm>
              <a:off x="6408204" y="6525344"/>
              <a:ext cx="2735796"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fontAlgn="base">
                <a:spcBef>
                  <a:spcPct val="0"/>
                </a:spcBef>
                <a:spcAft>
                  <a:spcPct val="0"/>
                </a:spcAft>
              </a:pPr>
              <a:fld id="{FF20F8B6-5AB9-41C4-A82C-4155E8A92B2C}" type="slidenum">
                <a:rPr lang="en-CA" sz="1000" smtClean="0">
                  <a:solidFill>
                    <a:srgbClr val="FFFFFF"/>
                  </a:solidFill>
                </a:rPr>
                <a:pPr marL="2151063" fontAlgn="base">
                  <a:spcBef>
                    <a:spcPct val="0"/>
                  </a:spcBef>
                  <a:spcAft>
                    <a:spcPct val="0"/>
                  </a:spcAft>
                </a:pPr>
                <a:t>‹#›</a:t>
              </a:fld>
              <a:endParaRPr lang="en-CA" sz="1000" dirty="0">
                <a:solidFill>
                  <a:srgbClr val="FFFFFF"/>
                </a:solidFill>
              </a:endParaRPr>
            </a:p>
          </p:txBody>
        </p:sp>
      </p:grpSp>
    </p:spTree>
    <p:extLst>
      <p:ext uri="{BB962C8B-B14F-4D97-AF65-F5344CB8AC3E}">
        <p14:creationId xmlns:p14="http://schemas.microsoft.com/office/powerpoint/2010/main" val="2885337802"/>
      </p:ext>
    </p:extLst>
  </p:cSld>
  <p:clrMap bg1="lt1" tx1="dk1" bg2="lt2" tx2="dk2" accent1="accent1" accent2="accent2" accent3="accent3" accent4="accent4" accent5="accent5" accent6="accent6" hlink="hlink" folHlink="folHlink"/>
  <p:sldLayoutIdLst>
    <p:sldLayoutId id="2147483856" r:id="rId1"/>
    <p:sldLayoutId id="2147483857" r:id="rId2"/>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hyperlink" Target="https://www.infotech.com/research/ss/outsource-network-management-in-gaming-hospitality/outsource-network-management-in-gaming-hospitality-phases-1-3?utm_source=SS_Sample&amp;utm_medium=Collateral&amp;utm_campaign=Collateral" TargetMode="External"/><Relationship Id="rId1" Type="http://schemas.openxmlformats.org/officeDocument/2006/relationships/slideLayout" Target="../slideLayouts/slideLayout1.xml"/><Relationship Id="rId5" Type="http://schemas.openxmlformats.org/officeDocument/2006/relationships/image" Target="../media/image18.png"/><Relationship Id="rId4" Type="http://schemas.openxmlformats.org/officeDocument/2006/relationships/image" Target="../media/image17.png"/></Relationships>
</file>

<file path=ppt/slides/_rels/slide10.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29.png"/><Relationship Id="rId7" Type="http://schemas.openxmlformats.org/officeDocument/2006/relationships/hyperlink" Target="https://www.infotech.com/research/ss/outsource-network-management-in-gaming-hospitality/outsource-network-management-in-gaming-hospitality-phases-1-3?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 Id="rId9" Type="http://schemas.openxmlformats.org/officeDocument/2006/relationships/image" Target="../media/image22.png"/></Relationships>
</file>

<file path=ppt/slides/_rels/slide11.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34.png"/><Relationship Id="rId7" Type="http://schemas.openxmlformats.org/officeDocument/2006/relationships/image" Target="../media/image21.png"/><Relationship Id="rId2" Type="http://schemas.openxmlformats.org/officeDocument/2006/relationships/image" Target="../media/image33.png"/><Relationship Id="rId1" Type="http://schemas.openxmlformats.org/officeDocument/2006/relationships/slideLayout" Target="../slideLayouts/slideLayout18.xml"/><Relationship Id="rId6" Type="http://schemas.openxmlformats.org/officeDocument/2006/relationships/hyperlink" Target="https://www.infotech.com/research/ss/outsource-network-management-in-gaming-hospitality/outsource-network-management-in-gaming-hospitality-phases-1-3?utm_source=SS_Sample&amp;utm_medium=Collateral&amp;utm_campaign=Collateral" TargetMode="External"/><Relationship Id="rId5" Type="http://schemas.openxmlformats.org/officeDocument/2006/relationships/image" Target="../media/image9.png"/><Relationship Id="rId4" Type="http://schemas.openxmlformats.org/officeDocument/2006/relationships/image" Target="../media/image35.png"/></Relationships>
</file>

<file path=ppt/slides/_rels/slide12.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7" Type="http://schemas.openxmlformats.org/officeDocument/2006/relationships/image" Target="../media/image22.png"/><Relationship Id="rId2" Type="http://schemas.openxmlformats.org/officeDocument/2006/relationships/image" Target="../media/image9.png"/><Relationship Id="rId1" Type="http://schemas.openxmlformats.org/officeDocument/2006/relationships/slideLayout" Target="../slideLayouts/slideLayout19.xml"/><Relationship Id="rId6" Type="http://schemas.openxmlformats.org/officeDocument/2006/relationships/image" Target="../media/image21.png"/><Relationship Id="rId5" Type="http://schemas.openxmlformats.org/officeDocument/2006/relationships/hyperlink" Target="https://www.infotech.com/research/ss/outsource-network-management-in-gaming-hospitality/outsource-network-management-in-gaming-hospitality-phases-1-3?utm_source=SS_Sample&amp;utm_medium=Collateral&amp;utm_campaign=Collateral" TargetMode="External"/><Relationship Id="rId4" Type="http://schemas.openxmlformats.org/officeDocument/2006/relationships/image" Target="../media/image36.png"/></Relationships>
</file>

<file path=ppt/slides/_rels/slide13.xml.rels><?xml version="1.0" encoding="UTF-8" standalone="yes"?>
<Relationships xmlns="http://schemas.openxmlformats.org/package/2006/relationships"><Relationship Id="rId3" Type="http://schemas.openxmlformats.org/officeDocument/2006/relationships/hyperlink" Target="https://www.infotech.com/research/ss/outsource-network-management-in-gaming-hospitality/outsource-network-management-in-gaming-hospitality-phases-1-3?utm_source=SS_Sample&amp;utm_medium=Collateral&amp;utm_campaign=Collateral" TargetMode="External"/><Relationship Id="rId7" Type="http://schemas.openxmlformats.org/officeDocument/2006/relationships/image" Target="../media/image22.png"/><Relationship Id="rId2" Type="http://schemas.openxmlformats.org/officeDocument/2006/relationships/hyperlink" Target="http://www.infotech.com/" TargetMode="External"/><Relationship Id="rId1" Type="http://schemas.openxmlformats.org/officeDocument/2006/relationships/slideLayout" Target="../slideLayouts/slideLayout40.xml"/><Relationship Id="rId6" Type="http://schemas.openxmlformats.org/officeDocument/2006/relationships/image" Target="../media/image21.png"/><Relationship Id="rId5" Type="http://schemas.openxmlformats.org/officeDocument/2006/relationships/image" Target="../media/image38.png"/><Relationship Id="rId4" Type="http://schemas.openxmlformats.org/officeDocument/2006/relationships/image" Target="../media/image37.png"/></Relationships>
</file>

<file path=ppt/slides/_rels/slide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31.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hyperlink" Target="https://www.infotech.com/research/ss/outsource-network-management-in-gaming-hospitality/outsource-network-management-in-gaming-hospitality-phases-1-3?utm_source=SS_Sample&amp;utm_medium=Collateral&amp;utm_campaign=Collatera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hyperlink" Target="https://www.infotech.com/research/ss/outsource-network-management-in-gaming-hospitality/outsource-network-management-in-gaming-hospitality-phases-1-3?utm_source=SS_Sample&amp;utm_medium=Collateral&amp;utm_campaign=Collateral" TargetMode="External"/><Relationship Id="rId1" Type="http://schemas.openxmlformats.org/officeDocument/2006/relationships/slideLayout" Target="../slideLayouts/slideLayout4.xml"/><Relationship Id="rId4" Type="http://schemas.openxmlformats.org/officeDocument/2006/relationships/image" Target="../media/image22.png"/></Relationships>
</file>

<file path=ppt/slides/_rels/slide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hyperlink" Target="https://www.infotech.com/research/ss/outsource-network-management-in-gaming-hospitality/outsource-network-management-in-gaming-hospitality-phases-1-3?utm_source=SS_Sample&amp;utm_medium=Collateral&amp;utm_campaign=Collateral" TargetMode="External"/><Relationship Id="rId1" Type="http://schemas.openxmlformats.org/officeDocument/2006/relationships/slideLayout" Target="../slideLayouts/slideLayout5.xml"/><Relationship Id="rId4" Type="http://schemas.openxmlformats.org/officeDocument/2006/relationships/image" Target="../media/image22.png"/></Relationships>
</file>

<file path=ppt/slides/_rels/slide5.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17.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hyperlink" Target="https://www.infotech.com/research/ss/outsource-network-management-in-gaming-hospitality/outsource-network-management-in-gaming-hospitality-phases-1-3?utm_source=SS_Sample&amp;utm_medium=Collateral&amp;utm_campaign=Collatera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infotech.com/research/ss/outsource-network-management-in-gaming-hospitality/outsource-network-management-in-gaming-hospitality-phases-1-3?utm_source=SS_Sample&amp;utm_medium=Collateral&amp;utm_campaign=Collateral" TargetMode="External"/><Relationship Id="rId2" Type="http://schemas.openxmlformats.org/officeDocument/2006/relationships/chart" Target="../charts/chart1.xml"/><Relationship Id="rId1" Type="http://schemas.openxmlformats.org/officeDocument/2006/relationships/slideLayout" Target="../slideLayouts/slideLayout17.xml"/><Relationship Id="rId5" Type="http://schemas.openxmlformats.org/officeDocument/2006/relationships/image" Target="../media/image22.png"/><Relationship Id="rId4" Type="http://schemas.openxmlformats.org/officeDocument/2006/relationships/image" Target="../media/image21.png"/></Relationships>
</file>

<file path=ppt/slides/_rels/slide7.xml.rels><?xml version="1.0" encoding="UTF-8" standalone="yes"?>
<Relationships xmlns="http://schemas.openxmlformats.org/package/2006/relationships"><Relationship Id="rId3" Type="http://schemas.openxmlformats.org/officeDocument/2006/relationships/image" Target="../media/image26.wmf"/><Relationship Id="rId7" Type="http://schemas.openxmlformats.org/officeDocument/2006/relationships/image" Target="../media/image22.png"/><Relationship Id="rId2" Type="http://schemas.openxmlformats.org/officeDocument/2006/relationships/image" Target="../media/image25.png"/><Relationship Id="rId1" Type="http://schemas.openxmlformats.org/officeDocument/2006/relationships/slideLayout" Target="../slideLayouts/slideLayout14.xml"/><Relationship Id="rId6" Type="http://schemas.openxmlformats.org/officeDocument/2006/relationships/image" Target="../media/image21.png"/><Relationship Id="rId5" Type="http://schemas.openxmlformats.org/officeDocument/2006/relationships/hyperlink" Target="https://www.infotech.com/research/ss/outsource-network-management-in-gaming-hospitality/outsource-network-management-in-gaming-hospitality-phases-1-3?utm_source=SS_Sample&amp;utm_medium=Collateral&amp;utm_campaign=Collateral" TargetMode="External"/><Relationship Id="rId4" Type="http://schemas.openxmlformats.org/officeDocument/2006/relationships/image" Target="../media/image27.wmf"/></Relationships>
</file>

<file path=ppt/slides/_rels/slide8.xml.rels><?xml version="1.0" encoding="UTF-8" standalone="yes"?>
<Relationships xmlns="http://schemas.openxmlformats.org/package/2006/relationships"><Relationship Id="rId3" Type="http://schemas.openxmlformats.org/officeDocument/2006/relationships/image" Target="../media/image28.jpeg"/><Relationship Id="rId7" Type="http://schemas.openxmlformats.org/officeDocument/2006/relationships/image" Target="../media/image22.png"/><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image" Target="../media/image21.png"/><Relationship Id="rId5" Type="http://schemas.openxmlformats.org/officeDocument/2006/relationships/hyperlink" Target="https://www.infotech.com/research/ss/outsource-network-management-in-gaming-hospitality/outsource-network-management-in-gaming-hospitality-phases-1-3?utm_source=SS_Sample&amp;utm_medium=Collateral&amp;utm_campaign=Collateral" TargetMode="External"/><Relationship Id="rId4" Type="http://schemas.openxmlformats.org/officeDocument/2006/relationships/hyperlink" Target="https://www.infotech.com/research/ss/improve-it-business-alignment-through-an-internal-sla"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hyperlink" Target="https://www.infotech.com/research/ss/outsource-network-management-in-gaming-hospitality/outsource-network-management-in-gaming-hospitality-phases-1-3?utm_source=SS_Sample&amp;utm_medium=Collateral&amp;utm_campaign=Collateral" TargetMode="External"/><Relationship Id="rId1" Type="http://schemas.openxmlformats.org/officeDocument/2006/relationships/slideLayout" Target="../slideLayouts/slideLayout14.xml"/><Relationship Id="rId4"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r>
              <a:rPr lang="en-CA" dirty="0"/>
              <a:t>Outsource Network Management in Gaming &amp; Hospitality</a:t>
            </a:r>
            <a:endParaRPr lang="en-US" dirty="0"/>
          </a:p>
        </p:txBody>
      </p:sp>
      <p:sp>
        <p:nvSpPr>
          <p:cNvPr id="8" name="Text Placeholder 7"/>
          <p:cNvSpPr>
            <a:spLocks noGrp="1"/>
          </p:cNvSpPr>
          <p:nvPr>
            <p:ph type="body" sz="quarter" idx="16"/>
          </p:nvPr>
        </p:nvSpPr>
        <p:spPr>
          <a:xfrm>
            <a:off x="774700" y="4051213"/>
            <a:ext cx="7467600" cy="508000"/>
          </a:xfrm>
        </p:spPr>
        <p:txBody>
          <a:bodyPr/>
          <a:lstStyle/>
          <a:p>
            <a:r>
              <a:rPr lang="en-CA" dirty="0"/>
              <a:t>Past performance is a good indication of future performance. Place your bets wisely</a:t>
            </a:r>
            <a:r>
              <a:rPr lang="en-CA" dirty="0" smtClean="0"/>
              <a:t>.</a:t>
            </a:r>
            <a:endParaRPr lang="en-US" dirty="0"/>
          </a:p>
        </p:txBody>
      </p:sp>
      <p:pic>
        <p:nvPicPr>
          <p:cNvPr id="5" name="Picture 4" descr="sample-titlebar-itrgNEW.gif">
            <a:hlinkClick r:id="rId2"/>
          </p:cNvPr>
          <p:cNvPicPr>
            <a:picLocks noChangeAspect="1"/>
          </p:cNvPicPr>
          <p:nvPr/>
        </p:nvPicPr>
        <p:blipFill>
          <a:blip r:embed="rId3" cstate="print"/>
          <a:srcRect b="40634"/>
          <a:stretch>
            <a:fillRect/>
          </a:stretch>
        </p:blipFill>
        <p:spPr>
          <a:xfrm>
            <a:off x="0" y="5402461"/>
            <a:ext cx="9144000" cy="864096"/>
          </a:xfrm>
          <a:prstGeom prst="rect">
            <a:avLst/>
          </a:prstGeom>
        </p:spPr>
      </p:pic>
      <p:grpSp>
        <p:nvGrpSpPr>
          <p:cNvPr id="15" name="Group 14"/>
          <p:cNvGrpSpPr/>
          <p:nvPr/>
        </p:nvGrpSpPr>
        <p:grpSpPr>
          <a:xfrm>
            <a:off x="0" y="6266557"/>
            <a:ext cx="9144000" cy="591443"/>
            <a:chOff x="0" y="6266557"/>
            <a:chExt cx="9144000" cy="591443"/>
          </a:xfrm>
        </p:grpSpPr>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1997 - 2016 Info-Tech Research Group</a:t>
              </a:r>
              <a:endParaRPr lang="en-CA" sz="800" dirty="0">
                <a:solidFill>
                  <a:schemeClr val="bg1">
                    <a:lumMod val="65000"/>
                  </a:schemeClr>
                </a:solidFill>
              </a:endParaRPr>
            </a:p>
          </p:txBody>
        </p:sp>
        <p:sp>
          <p:nvSpPr>
            <p:cNvPr id="13" name="Rectangle 12"/>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4" name="Picture 13" descr="itrg-logo-blue.png"/>
            <p:cNvPicPr>
              <a:picLocks noChangeAspect="1"/>
            </p:cNvPicPr>
            <p:nvPr/>
          </p:nvPicPr>
          <p:blipFill>
            <a:blip r:embed="rId4" cstate="print"/>
            <a:stretch>
              <a:fillRect/>
            </a:stretch>
          </p:blipFill>
          <p:spPr>
            <a:xfrm>
              <a:off x="7529512" y="6360368"/>
              <a:ext cx="1400175" cy="381000"/>
            </a:xfrm>
            <a:prstGeom prst="rect">
              <a:avLst/>
            </a:prstGeom>
          </p:spPr>
        </p:pic>
      </p:grpSp>
      <p:pic>
        <p:nvPicPr>
          <p:cNvPr id="10" name="Picture 9"/>
          <p:cNvPicPr>
            <a:picLocks noChangeAspect="1"/>
          </p:cNvPicPr>
          <p:nvPr/>
        </p:nvPicPr>
        <p:blipFill>
          <a:blip r:embed="rId5"/>
          <a:stretch>
            <a:fillRect/>
          </a:stretch>
        </p:blipFill>
        <p:spPr>
          <a:xfrm>
            <a:off x="3200281" y="992326"/>
            <a:ext cx="2743438" cy="1828959"/>
          </a:xfrm>
          <a:prstGeom prst="rect">
            <a:avLst/>
          </a:prstGeom>
        </p:spPr>
      </p:pic>
    </p:spTree>
    <p:extLst>
      <p:ext uri="{BB962C8B-B14F-4D97-AF65-F5344CB8AC3E}">
        <p14:creationId xmlns:p14="http://schemas.microsoft.com/office/powerpoint/2010/main" val="11273206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ounded Rectangle 69"/>
          <p:cNvSpPr/>
          <p:nvPr/>
        </p:nvSpPr>
        <p:spPr>
          <a:xfrm>
            <a:off x="4759870"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71" name="Rounded Rectangle 70"/>
          <p:cNvSpPr/>
          <p:nvPr/>
        </p:nvSpPr>
        <p:spPr>
          <a:xfrm>
            <a:off x="371737"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72" name="Rectangle 71"/>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cxnSp>
        <p:nvCxnSpPr>
          <p:cNvPr id="73" name="Straight Arrow Connector 72"/>
          <p:cNvCxnSpPr>
            <a:stCxn id="85" idx="2"/>
          </p:cNvCxnSpPr>
          <p:nvPr/>
        </p:nvCxnSpPr>
        <p:spPr>
          <a:xfrm>
            <a:off x="821792" y="2920539"/>
            <a:ext cx="7783954" cy="0"/>
          </a:xfrm>
          <a:prstGeom prst="straightConnector1">
            <a:avLst/>
          </a:prstGeom>
          <a:noFill/>
          <a:ln w="38100" cap="flat" cmpd="sng" algn="ctr">
            <a:solidFill>
              <a:srgbClr val="FFFFFF">
                <a:lumMod val="85000"/>
              </a:srgbClr>
            </a:solidFill>
            <a:prstDash val="sysDot"/>
            <a:tailEnd type="triangle" w="lg" len="med"/>
          </a:ln>
          <a:effectLst/>
        </p:spPr>
      </p:cxnSp>
      <p:grpSp>
        <p:nvGrpSpPr>
          <p:cNvPr id="74" name="Group 73"/>
          <p:cNvGrpSpPr/>
          <p:nvPr/>
        </p:nvGrpSpPr>
        <p:grpSpPr>
          <a:xfrm>
            <a:off x="6985746" y="2025295"/>
            <a:ext cx="1636677" cy="2763778"/>
            <a:chOff x="6637354" y="1574599"/>
            <a:chExt cx="1636677" cy="2763778"/>
          </a:xfrm>
        </p:grpSpPr>
        <p:sp>
          <p:nvSpPr>
            <p:cNvPr id="75" name="Oval 74"/>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76" name="TextBox 75"/>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497EA9"/>
                  </a:solidFill>
                  <a:effectLst/>
                  <a:uLnTx/>
                  <a:uFillTx/>
                </a:rPr>
                <a:t>Consulting</a:t>
              </a:r>
            </a:p>
          </p:txBody>
        </p:sp>
        <p:sp>
          <p:nvSpPr>
            <p:cNvPr id="77" name="TextBox 76"/>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does not have the time or the knowledge to take this project on. We need assistance through the entirety of this project.”</a:t>
              </a:r>
            </a:p>
          </p:txBody>
        </p:sp>
        <p:pic>
          <p:nvPicPr>
            <p:cNvPr id="78" name="Picture 7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79" name="Group 78"/>
          <p:cNvGrpSpPr/>
          <p:nvPr/>
        </p:nvGrpSpPr>
        <p:grpSpPr>
          <a:xfrm>
            <a:off x="2345378" y="1877373"/>
            <a:ext cx="2129440" cy="2937609"/>
            <a:chOff x="2807522" y="2074912"/>
            <a:chExt cx="2129440" cy="2937609"/>
          </a:xfrm>
        </p:grpSpPr>
        <p:sp>
          <p:nvSpPr>
            <p:cNvPr id="80" name="Oval 79"/>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81" name="TextBox 80"/>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365D7E"/>
                  </a:solidFill>
                  <a:effectLst/>
                  <a:uLnTx/>
                  <a:uFillTx/>
                </a:rPr>
                <a:t>Guided Implementation</a:t>
              </a:r>
            </a:p>
          </p:txBody>
        </p:sp>
        <p:sp>
          <p:nvSpPr>
            <p:cNvPr id="82" name="TextBox 81"/>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83" name="Picture 8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84" name="Group 83"/>
          <p:cNvGrpSpPr/>
          <p:nvPr/>
        </p:nvGrpSpPr>
        <p:grpSpPr>
          <a:xfrm>
            <a:off x="377551" y="2025295"/>
            <a:ext cx="1628660" cy="2794213"/>
            <a:chOff x="1266026" y="2731218"/>
            <a:chExt cx="1628660" cy="2794213"/>
          </a:xfrm>
        </p:grpSpPr>
        <p:sp>
          <p:nvSpPr>
            <p:cNvPr id="85" name="Oval 84"/>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86" name="TextBox 85"/>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29475F"/>
                  </a:solidFill>
                  <a:effectLst/>
                  <a:uLnTx/>
                  <a:uFillTx/>
                </a:rPr>
                <a:t>DIY Toolkit</a:t>
              </a:r>
            </a:p>
          </p:txBody>
        </p:sp>
        <p:sp>
          <p:nvSpPr>
            <p:cNvPr id="87" name="TextBox 86"/>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88" name="Picture 8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89" name="Group 88"/>
          <p:cNvGrpSpPr/>
          <p:nvPr/>
        </p:nvGrpSpPr>
        <p:grpSpPr>
          <a:xfrm>
            <a:off x="5011414" y="2025295"/>
            <a:ext cx="1635165" cy="2795710"/>
            <a:chOff x="4834633" y="1938352"/>
            <a:chExt cx="1635165" cy="2795710"/>
          </a:xfrm>
        </p:grpSpPr>
        <p:sp>
          <p:nvSpPr>
            <p:cNvPr id="90" name="Oval 89"/>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91" name="TextBox 90"/>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3F6D93"/>
                  </a:solidFill>
                  <a:effectLst/>
                  <a:uLnTx/>
                  <a:uFillTx/>
                </a:rPr>
                <a:t>Workshop</a:t>
              </a:r>
            </a:p>
          </p:txBody>
        </p:sp>
        <p:sp>
          <p:nvSpPr>
            <p:cNvPr id="92" name="TextBox 91"/>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93" name="Picture 9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94" name="Rectangle 93"/>
          <p:cNvSpPr/>
          <p:nvPr/>
        </p:nvSpPr>
        <p:spPr>
          <a:xfrm>
            <a:off x="906270"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29475F"/>
                </a:solidFill>
                <a:effectLst/>
                <a:uLnTx/>
                <a:uFillTx/>
              </a:rPr>
              <a:t>Diagnostics and consistent frameworks used throughout all four options</a:t>
            </a:r>
          </a:p>
        </p:txBody>
      </p:sp>
      <p:sp>
        <p:nvSpPr>
          <p:cNvPr id="2" name="Title 1"/>
          <p:cNvSpPr>
            <a:spLocks noGrp="1"/>
          </p:cNvSpPr>
          <p:nvPr>
            <p:ph type="title"/>
          </p:nvPr>
        </p:nvSpPr>
        <p:spPr/>
        <p:txBody>
          <a:bodyPr/>
          <a:lstStyle/>
          <a:p>
            <a:pPr lvl="0"/>
            <a:r>
              <a:rPr lang="en-CA" dirty="0"/>
              <a:t>Info-Tech offers various levels of support to best suit your </a:t>
            </a:r>
            <a:r>
              <a:rPr lang="en-CA" dirty="0" smtClean="0"/>
              <a:t>needs</a:t>
            </a:r>
            <a:endParaRPr lang="en-CA" dirty="0"/>
          </a:p>
        </p:txBody>
      </p:sp>
      <p:grpSp>
        <p:nvGrpSpPr>
          <p:cNvPr id="28" name="Group 27"/>
          <p:cNvGrpSpPr/>
          <p:nvPr/>
        </p:nvGrpSpPr>
        <p:grpSpPr>
          <a:xfrm>
            <a:off x="0" y="6422955"/>
            <a:ext cx="9144000" cy="437555"/>
            <a:chOff x="0" y="6422955"/>
            <a:chExt cx="9144000" cy="437555"/>
          </a:xfrm>
        </p:grpSpPr>
        <p:pic>
          <p:nvPicPr>
            <p:cNvPr id="29" name="Picture 3">
              <a:hlinkClick r:id="rId7"/>
            </p:cNvPr>
            <p:cNvPicPr>
              <a:picLocks noChangeAspect="1" noChangeArrowheads="1"/>
            </p:cNvPicPr>
            <p:nvPr/>
          </p:nvPicPr>
          <p:blipFill>
            <a:blip r:embed="rId8" cstate="print"/>
            <a:srcRect/>
            <a:stretch>
              <a:fillRect/>
            </a:stretch>
          </p:blipFill>
          <p:spPr bwMode="auto">
            <a:xfrm>
              <a:off x="0" y="6422955"/>
              <a:ext cx="9144000" cy="437555"/>
            </a:xfrm>
            <a:prstGeom prst="rect">
              <a:avLst/>
            </a:prstGeom>
            <a:noFill/>
            <a:ln w="9525">
              <a:noFill/>
              <a:miter lim="800000"/>
              <a:headEnd/>
              <a:tailEnd/>
            </a:ln>
          </p:spPr>
        </p:pic>
        <p:pic>
          <p:nvPicPr>
            <p:cNvPr id="30" name="Picture 29" descr="itrg-logo.png"/>
            <p:cNvPicPr>
              <a:picLocks noChangeAspect="1"/>
            </p:cNvPicPr>
            <p:nvPr/>
          </p:nvPicPr>
          <p:blipFill>
            <a:blip r:embed="rId9"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26249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624068941"/>
              </p:ext>
            </p:extLst>
          </p:nvPr>
        </p:nvGraphicFramePr>
        <p:xfrm>
          <a:off x="328176" y="1537661"/>
          <a:ext cx="8549123" cy="4355628"/>
        </p:xfrm>
        <a:graphic>
          <a:graphicData uri="http://schemas.openxmlformats.org/drawingml/2006/table">
            <a:tbl>
              <a:tblPr firstRow="1" bandRow="1">
                <a:tableStyleId>{5C22544A-7EE6-4342-B048-85BDC9FD1C3A}</a:tableStyleId>
              </a:tblPr>
              <a:tblGrid>
                <a:gridCol w="1852807"/>
                <a:gridCol w="2144350"/>
                <a:gridCol w="2267596"/>
                <a:gridCol w="2284370"/>
              </a:tblGrid>
              <a:tr h="1541969">
                <a:tc>
                  <a:txBody>
                    <a:bodyPr/>
                    <a:lstStyle/>
                    <a:p>
                      <a:pPr algn="ctr"/>
                      <a:r>
                        <a:rPr lang="en-CA" sz="1000" dirty="0" smtClean="0">
                          <a:solidFill>
                            <a:schemeClr val="bg1"/>
                          </a:solidFill>
                        </a:rPr>
                        <a:t>Best-Practice Toolkit</a:t>
                      </a:r>
                      <a:endParaRPr lang="en-CA" sz="1000"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1000" dirty="0" smtClean="0">
                          <a:solidFill>
                            <a:schemeClr val="tx1"/>
                          </a:solidFill>
                        </a:rPr>
                        <a:t>1. Assess</a:t>
                      </a:r>
                      <a:r>
                        <a:rPr lang="en-CA" sz="1000" baseline="0" dirty="0" smtClean="0">
                          <a:solidFill>
                            <a:schemeClr val="tx1"/>
                          </a:solidFill>
                        </a:rPr>
                        <a:t> the current state and target state of your organization’s network management</a:t>
                      </a:r>
                      <a:endParaRPr lang="en-CA" sz="400" b="0" dirty="0" smtClean="0">
                        <a:solidFill>
                          <a:schemeClr val="tx1"/>
                        </a:solidFill>
                      </a:endParaRPr>
                    </a:p>
                    <a:p>
                      <a:pPr>
                        <a:spcAft>
                          <a:spcPts val="600"/>
                        </a:spcAft>
                      </a:pPr>
                      <a:r>
                        <a:rPr lang="en-CA" sz="1000" dirty="0" smtClean="0">
                          <a:solidFill>
                            <a:schemeClr val="tx1"/>
                          </a:solidFill>
                        </a:rPr>
                        <a:t>2. Decide whether to outsource network management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9C9C9"/>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3. Develop the business case and structure the project</a:t>
                      </a:r>
                      <a:endParaRPr kumimoji="0" lang="en-CA" sz="400" b="0" i="0" u="none" strike="noStrike" kern="1200" cap="none" spc="0" normalizeH="0" baseline="0" noProof="0" dirty="0" smtClean="0">
                        <a:ln>
                          <a:noFill/>
                        </a:ln>
                        <a:solidFill>
                          <a:srgbClr val="333333"/>
                        </a:solidFill>
                        <a:effectLst/>
                        <a:uLnTx/>
                        <a:uFillTx/>
                        <a:latin typeface="+mn-lt"/>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4. Develop and issue an RFP</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9C9C9"/>
                    </a:solidFill>
                  </a:tcPr>
                </a:tc>
                <a:tc>
                  <a:txBody>
                    <a:bodyPr/>
                    <a:lstStyle/>
                    <a:p>
                      <a:pPr>
                        <a:spcAft>
                          <a:spcPts val="600"/>
                        </a:spcAft>
                      </a:pPr>
                      <a:r>
                        <a:rPr lang="en-CA" sz="1000" dirty="0" smtClean="0">
                          <a:solidFill>
                            <a:schemeClr val="tx1"/>
                          </a:solidFill>
                        </a:rPr>
                        <a:t>5. Evaluate RFP responses</a:t>
                      </a:r>
                    </a:p>
                    <a:p>
                      <a:pPr>
                        <a:spcAft>
                          <a:spcPts val="600"/>
                        </a:spcAft>
                      </a:pPr>
                      <a:r>
                        <a:rPr lang="en-CA" sz="1000" dirty="0" smtClean="0">
                          <a:solidFill>
                            <a:schemeClr val="tx1"/>
                          </a:solidFill>
                        </a:rPr>
                        <a:t>6. Select</a:t>
                      </a:r>
                      <a:r>
                        <a:rPr lang="en-CA" sz="1000" baseline="0" dirty="0" smtClean="0">
                          <a:solidFill>
                            <a:schemeClr val="tx1"/>
                          </a:solidFill>
                        </a:rPr>
                        <a:t> a vendor and review your contract</a:t>
                      </a:r>
                      <a:endParaRPr lang="en-CA" sz="1000" dirty="0" smtClean="0">
                        <a:solidFill>
                          <a:schemeClr val="tx1"/>
                        </a:solidFill>
                      </a:endParaRPr>
                    </a:p>
                    <a:p>
                      <a:pPr marL="0" algn="l" defTabSz="914400" rtl="0" eaLnBrk="1" latinLnBrk="0" hangingPunct="1">
                        <a:spcAft>
                          <a:spcPts val="600"/>
                        </a:spcAft>
                      </a:pPr>
                      <a:r>
                        <a:rPr lang="en-CA" sz="1000" b="1" kern="1200" dirty="0" smtClean="0">
                          <a:solidFill>
                            <a:schemeClr val="tx1"/>
                          </a:solidFill>
                          <a:latin typeface="+mn-lt"/>
                          <a:ea typeface="+mn-ea"/>
                          <a:cs typeface="+mn-cs"/>
                        </a:rPr>
                        <a:t>9. Develop a collaborative partnership with your vendor</a:t>
                      </a:r>
                    </a:p>
                    <a:p>
                      <a:pPr marL="0" algn="l" defTabSz="914400" rtl="0" eaLnBrk="1" latinLnBrk="0" hangingPunct="1">
                        <a:spcAft>
                          <a:spcPts val="600"/>
                        </a:spcAft>
                      </a:pPr>
                      <a:r>
                        <a:rPr lang="en-CA" sz="1000" b="1" kern="1200" dirty="0" smtClean="0">
                          <a:solidFill>
                            <a:schemeClr val="tx1"/>
                          </a:solidFill>
                          <a:latin typeface="+mn-lt"/>
                          <a:ea typeface="+mn-ea"/>
                          <a:cs typeface="+mn-cs"/>
                        </a:rPr>
                        <a:t>10. Work toward continuous improvement</a:t>
                      </a:r>
                      <a:endParaRPr lang="en-CA" sz="90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9C9C9"/>
                    </a:solidFill>
                  </a:tcPr>
                </a:tc>
              </a:tr>
              <a:tr h="1242204">
                <a:tc>
                  <a:txBody>
                    <a:bodyPr/>
                    <a:lstStyle/>
                    <a:p>
                      <a:pPr algn="ctr"/>
                      <a:r>
                        <a:rPr lang="en-CA" sz="1000" b="1" dirty="0" smtClean="0">
                          <a:solidFill>
                            <a:schemeClr val="bg1"/>
                          </a:solidFill>
                        </a:rPr>
                        <a:t>Guided Implementations</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2"/>
                        </a:buBlip>
                      </a:pPr>
                      <a:r>
                        <a:rPr lang="en-US" sz="1000" b="0" dirty="0" smtClean="0">
                          <a:cs typeface="Open Sans"/>
                        </a:rPr>
                        <a:t>Scoping</a:t>
                      </a:r>
                      <a:r>
                        <a:rPr lang="en-US" sz="1000" b="0" baseline="0" dirty="0" smtClean="0">
                          <a:cs typeface="Open Sans"/>
                        </a:rPr>
                        <a:t> call</a:t>
                      </a:r>
                      <a:endParaRPr lang="en-US" sz="1000" b="0" dirty="0" smtClean="0">
                        <a:cs typeface="Open Sans"/>
                      </a:endParaRPr>
                    </a:p>
                    <a:p>
                      <a:pPr marL="228600" indent="-228600">
                        <a:spcAft>
                          <a:spcPts val="600"/>
                        </a:spcAft>
                        <a:buSzPct val="150000"/>
                        <a:buBlip>
                          <a:blip r:embed="rId2"/>
                        </a:buBlip>
                      </a:pPr>
                      <a:r>
                        <a:rPr lang="en-US" sz="1000" b="0" dirty="0" smtClean="0">
                          <a:cs typeface="Open Sans"/>
                        </a:rPr>
                        <a:t>Assess</a:t>
                      </a:r>
                      <a:r>
                        <a:rPr lang="en-US" sz="1000" b="0" baseline="0" dirty="0" smtClean="0">
                          <a:cs typeface="Open Sans"/>
                        </a:rPr>
                        <a:t> the current state</a:t>
                      </a:r>
                      <a:endParaRPr lang="en-US" sz="1000" b="0" dirty="0" smtClean="0">
                        <a:cs typeface="Open Sans"/>
                      </a:endParaRPr>
                    </a:p>
                    <a:p>
                      <a:pPr marL="228600" indent="-228600">
                        <a:spcAft>
                          <a:spcPts val="600"/>
                        </a:spcAft>
                        <a:buSzPct val="150000"/>
                        <a:buBlip>
                          <a:blip r:embed="rId2"/>
                        </a:buBlip>
                      </a:pPr>
                      <a:r>
                        <a:rPr lang="en-US" sz="1000" b="0" dirty="0" smtClean="0">
                          <a:cs typeface="Open Sans"/>
                        </a:rPr>
                        <a:t>Make</a:t>
                      </a:r>
                      <a:r>
                        <a:rPr lang="en-US" sz="1000" b="0" baseline="0" dirty="0" smtClean="0">
                          <a:cs typeface="Open Sans"/>
                        </a:rPr>
                        <a:t> the case</a:t>
                      </a:r>
                      <a:r>
                        <a:rPr lang="en-US" sz="1000" b="0" dirty="0" smtClean="0">
                          <a:cs typeface="Open Sans"/>
                        </a:rPr>
                        <a:t> to outsource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EE2E6"/>
                    </a:solidFill>
                  </a:tcPr>
                </a:tc>
                <a:tc>
                  <a:txBody>
                    <a:bodyPr/>
                    <a:lstStyle/>
                    <a:p>
                      <a:pPr marL="228600" indent="-228600">
                        <a:spcAft>
                          <a:spcPts val="600"/>
                        </a:spcAft>
                        <a:buSzPct val="150000"/>
                        <a:buBlip>
                          <a:blip r:embed="rId2"/>
                        </a:buBlip>
                      </a:pPr>
                      <a:r>
                        <a:rPr lang="en-US" sz="1000" b="0" dirty="0" smtClean="0">
                          <a:cs typeface="Open Sans"/>
                        </a:rPr>
                        <a:t>Scoping call</a:t>
                      </a:r>
                    </a:p>
                    <a:p>
                      <a:pPr marL="228600" indent="-228600">
                        <a:spcAft>
                          <a:spcPts val="600"/>
                        </a:spcAft>
                        <a:buSzPct val="150000"/>
                        <a:buBlip>
                          <a:blip r:embed="rId2"/>
                        </a:buBlip>
                      </a:pPr>
                      <a:r>
                        <a:rPr lang="en-US" sz="1000" b="0" dirty="0" smtClean="0">
                          <a:cs typeface="Open Sans"/>
                        </a:rPr>
                        <a:t>Review your business case</a:t>
                      </a:r>
                    </a:p>
                    <a:p>
                      <a:pPr marL="228600" indent="-228600">
                        <a:spcAft>
                          <a:spcPts val="600"/>
                        </a:spcAft>
                        <a:buSzPct val="150000"/>
                        <a:buBlip>
                          <a:blip r:embed="rId2"/>
                        </a:buBlip>
                      </a:pPr>
                      <a:r>
                        <a:rPr lang="en-US" sz="1000" b="0" dirty="0" smtClean="0">
                          <a:cs typeface="Open Sans"/>
                        </a:rPr>
                        <a:t>Review your RFP</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EE2E6"/>
                    </a:solidFill>
                  </a:tcPr>
                </a:tc>
                <a:tc>
                  <a:txBody>
                    <a:bodyPr/>
                    <a:lstStyle/>
                    <a:p>
                      <a:pPr marL="228600" indent="-228600">
                        <a:spcAft>
                          <a:spcPts val="600"/>
                        </a:spcAft>
                        <a:buSzPct val="150000"/>
                        <a:buBlip>
                          <a:blip r:embed="rId2"/>
                        </a:buBlip>
                      </a:pPr>
                      <a:r>
                        <a:rPr lang="en-US" sz="1000" b="0" dirty="0" smtClean="0">
                          <a:cs typeface="Open Sans"/>
                        </a:rPr>
                        <a:t>Review your vendor shortlist</a:t>
                      </a:r>
                    </a:p>
                    <a:p>
                      <a:pPr marL="228600" marR="0" indent="-228600" algn="l" defTabSz="914400" rtl="0" eaLnBrk="1" fontAlgn="auto" latinLnBrk="0" hangingPunct="1">
                        <a:lnSpc>
                          <a:spcPct val="100000"/>
                        </a:lnSpc>
                        <a:spcBef>
                          <a:spcPts val="0"/>
                        </a:spcBef>
                        <a:spcAft>
                          <a:spcPts val="600"/>
                        </a:spcAft>
                        <a:buClrTx/>
                        <a:buSzPct val="150000"/>
                        <a:buFontTx/>
                        <a:buBlip>
                          <a:blip r:embed="rId2"/>
                        </a:buBlip>
                        <a:tabLst/>
                        <a:defRPr/>
                      </a:pPr>
                      <a:r>
                        <a:rPr lang="en-US" sz="1000" b="0" dirty="0" smtClean="0">
                          <a:cs typeface="Open Sans"/>
                        </a:rPr>
                        <a:t>Finalize</a:t>
                      </a:r>
                      <a:r>
                        <a:rPr lang="en-US" sz="1000" b="0" baseline="0" dirty="0" smtClean="0">
                          <a:cs typeface="Open Sans"/>
                        </a:rPr>
                        <a:t> the</a:t>
                      </a:r>
                      <a:r>
                        <a:rPr lang="en-US" sz="1000" b="0" dirty="0" smtClean="0">
                          <a:cs typeface="Open Sans"/>
                        </a:rPr>
                        <a:t> contract</a:t>
                      </a:r>
                    </a:p>
                    <a:p>
                      <a:pPr marL="228600" marR="0" indent="-228600" algn="l" defTabSz="914400" rtl="0" eaLnBrk="1" fontAlgn="auto" latinLnBrk="0" hangingPunct="1">
                        <a:lnSpc>
                          <a:spcPct val="100000"/>
                        </a:lnSpc>
                        <a:spcBef>
                          <a:spcPts val="0"/>
                        </a:spcBef>
                        <a:spcAft>
                          <a:spcPts val="600"/>
                        </a:spcAft>
                        <a:buClrTx/>
                        <a:buSzPct val="150000"/>
                        <a:buFontTx/>
                        <a:buBlip>
                          <a:blip r:embed="rId2"/>
                        </a:buBlip>
                        <a:tabLst/>
                        <a:defRPr/>
                      </a:pPr>
                      <a:r>
                        <a:rPr lang="en-US" sz="1000" b="0" kern="1200" dirty="0" smtClean="0">
                          <a:solidFill>
                            <a:schemeClr val="dk1"/>
                          </a:solidFill>
                          <a:latin typeface="+mn-lt"/>
                          <a:ea typeface="+mn-ea"/>
                          <a:cs typeface="Open Sans"/>
                        </a:rPr>
                        <a:t>Discuss implementation challenges and metrics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EE2E6"/>
                    </a:solidFill>
                  </a:tcPr>
                </a:tc>
              </a:tr>
              <a:tr h="866689">
                <a:tc>
                  <a:txBody>
                    <a:bodyPr/>
                    <a:lstStyle/>
                    <a:p>
                      <a:pPr algn="ctr"/>
                      <a:r>
                        <a:rPr lang="en-CA" sz="1000" b="1" dirty="0" smtClean="0">
                          <a:solidFill>
                            <a:schemeClr val="bg1"/>
                          </a:solidFill>
                        </a:rPr>
                        <a:t>Onsite</a:t>
                      </a:r>
                      <a:r>
                        <a:rPr lang="en-CA" sz="1000" b="1" baseline="0" dirty="0" smtClean="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smtClean="0"/>
                        <a:t>Module</a:t>
                      </a:r>
                      <a:r>
                        <a:rPr lang="en-CA" sz="1000" b="1" baseline="0" dirty="0" smtClean="0"/>
                        <a:t> 1</a:t>
                      </a:r>
                      <a:r>
                        <a:rPr lang="en-CA" sz="1000" b="1" dirty="0" smtClean="0"/>
                        <a:t>:</a:t>
                      </a:r>
                    </a:p>
                    <a:p>
                      <a:pPr marL="0" indent="0">
                        <a:buFont typeface="Arial" panose="020B0604020202020204" pitchFamily="34" charset="0"/>
                        <a:buNone/>
                      </a:pPr>
                      <a:r>
                        <a:rPr lang="en-CA" sz="1000" dirty="0" smtClean="0"/>
                        <a:t>Make the case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AED"/>
                    </a:solidFill>
                  </a:tcPr>
                </a:tc>
                <a:tc>
                  <a:txBody>
                    <a:bodyPr/>
                    <a:lstStyle/>
                    <a:p>
                      <a:r>
                        <a:rPr lang="en-CA" sz="1000" b="1" dirty="0" smtClean="0"/>
                        <a:t>Module</a:t>
                      </a:r>
                      <a:r>
                        <a:rPr lang="en-CA" sz="1000" b="1" baseline="0" dirty="0" smtClean="0"/>
                        <a:t> 2</a:t>
                      </a:r>
                      <a:r>
                        <a:rPr lang="en-CA" sz="1000" b="1" dirty="0" smtClean="0"/>
                        <a:t>:</a:t>
                      </a:r>
                    </a:p>
                    <a:p>
                      <a:pPr marL="0" indent="0">
                        <a:buFont typeface="Arial" panose="020B0604020202020204" pitchFamily="34" charset="0"/>
                        <a:buNone/>
                      </a:pPr>
                      <a:r>
                        <a:rPr lang="en-CA" sz="1000" dirty="0" smtClean="0"/>
                        <a:t>Gather</a:t>
                      </a:r>
                      <a:r>
                        <a:rPr lang="en-CA" sz="1000" baseline="0" dirty="0" smtClean="0"/>
                        <a:t> requirements and begin to develop an RFP</a:t>
                      </a:r>
                      <a:endParaRPr lang="en-CA" sz="1000"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AED"/>
                    </a:solidFill>
                  </a:tcPr>
                </a:tc>
                <a:tc>
                  <a:txBody>
                    <a:bodyPr/>
                    <a:lstStyle/>
                    <a:p>
                      <a:r>
                        <a:rPr lang="en-CA" sz="1000" b="1" dirty="0" smtClean="0"/>
                        <a:t>Module</a:t>
                      </a:r>
                      <a:r>
                        <a:rPr lang="en-CA" sz="1000" b="1" baseline="0" dirty="0" smtClean="0"/>
                        <a:t> 3</a:t>
                      </a:r>
                      <a:r>
                        <a:rPr lang="en-CA" sz="1000" b="1" dirty="0" smtClean="0"/>
                        <a:t>:</a:t>
                      </a:r>
                    </a:p>
                    <a:p>
                      <a:pPr marL="0" indent="0">
                        <a:buFont typeface="Arial" panose="020B0604020202020204" pitchFamily="34" charset="0"/>
                        <a:buNone/>
                      </a:pPr>
                      <a:r>
                        <a:rPr lang="en-CA" sz="1000" dirty="0" smtClean="0"/>
                        <a:t>Develop an action plan</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AED"/>
                    </a:solidFill>
                  </a:tcPr>
                </a:tc>
              </a:tr>
              <a:tr h="704766">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smtClean="0"/>
                        <a:t>Phase 1 Results:</a:t>
                      </a:r>
                    </a:p>
                    <a:p>
                      <a:pPr marL="171450" indent="-171450">
                        <a:buFont typeface="Arial" panose="020B0604020202020204" pitchFamily="34" charset="0"/>
                        <a:buChar char="•"/>
                      </a:pPr>
                      <a:r>
                        <a:rPr lang="en-CA" sz="1000" dirty="0" smtClean="0"/>
                        <a:t>Go/no-go decision to outsource</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DAB9E">
                        <a:alpha val="40000"/>
                      </a:srgbClr>
                    </a:solidFill>
                  </a:tcPr>
                </a:tc>
                <a:tc>
                  <a:txBody>
                    <a:bodyPr/>
                    <a:lstStyle/>
                    <a:p>
                      <a:r>
                        <a:rPr lang="en-CA" sz="1000" b="1" dirty="0" smtClean="0"/>
                        <a:t>Phase 2 Results:</a:t>
                      </a:r>
                    </a:p>
                    <a:p>
                      <a:pPr marL="171450" indent="-171450">
                        <a:buFont typeface="Arial" panose="020B0604020202020204" pitchFamily="34" charset="0"/>
                        <a:buChar char="•"/>
                      </a:pPr>
                      <a:r>
                        <a:rPr lang="en-CA" sz="1000" dirty="0" smtClean="0"/>
                        <a:t>Business case</a:t>
                      </a:r>
                    </a:p>
                    <a:p>
                      <a:pPr marL="171450" indent="-171450">
                        <a:buFont typeface="Arial" panose="020B0604020202020204" pitchFamily="34" charset="0"/>
                        <a:buChar char="•"/>
                      </a:pPr>
                      <a:r>
                        <a:rPr lang="en-CA" sz="1000" dirty="0" smtClean="0"/>
                        <a:t>RFP</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DAB9E">
                        <a:alpha val="40000"/>
                      </a:srgbClr>
                    </a:solidFill>
                  </a:tcPr>
                </a:tc>
                <a:tc>
                  <a:txBody>
                    <a:bodyPr/>
                    <a:lstStyle/>
                    <a:p>
                      <a:r>
                        <a:rPr lang="en-CA" sz="1000" b="1" dirty="0" smtClean="0"/>
                        <a:t>Phase 3 Results:</a:t>
                      </a:r>
                    </a:p>
                    <a:p>
                      <a:pPr marL="171450" indent="-171450">
                        <a:buFont typeface="Arial" panose="020B0604020202020204" pitchFamily="34" charset="0"/>
                        <a:buChar char="•"/>
                      </a:pPr>
                      <a:r>
                        <a:rPr lang="en-CA" sz="1000" dirty="0" smtClean="0"/>
                        <a:t>Vendor selected </a:t>
                      </a:r>
                    </a:p>
                    <a:p>
                      <a:pPr marL="171450" indent="-171450">
                        <a:buFont typeface="Arial" panose="020B0604020202020204" pitchFamily="34" charset="0"/>
                        <a:buChar char="•"/>
                      </a:pPr>
                      <a:r>
                        <a:rPr lang="en-CA" sz="1000" baseline="0" dirty="0" smtClean="0"/>
                        <a:t>Action plan d</a:t>
                      </a:r>
                      <a:r>
                        <a:rPr lang="en-CA" sz="1000" dirty="0" smtClean="0"/>
                        <a:t>eveloped</a:t>
                      </a:r>
                      <a:endParaRPr lang="en-CA" sz="1000" baseline="0" dirty="0" smtClean="0"/>
                    </a:p>
                    <a:p>
                      <a:pPr marL="171450" indent="-171450">
                        <a:buFont typeface="Arial" panose="020B0604020202020204" pitchFamily="34" charset="0"/>
                        <a:buChar char="•"/>
                      </a:pPr>
                      <a:r>
                        <a:rPr lang="en-CA" sz="1000" baseline="0" dirty="0" smtClean="0"/>
                        <a:t>Success measured</a:t>
                      </a:r>
                      <a:endParaRPr lang="en-CA" sz="1000"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DAB9E">
                        <a:alpha val="40000"/>
                      </a:srgbClr>
                    </a:solidFill>
                  </a:tcPr>
                </a:tc>
              </a:tr>
            </a:tbl>
          </a:graphicData>
        </a:graphic>
      </p:graphicFrame>
      <p:pic>
        <p:nvPicPr>
          <p:cNvPr id="26" name="Picture 25"/>
          <p:cNvPicPr>
            <a:picLocks noChangeAspect="1"/>
          </p:cNvPicPr>
          <p:nvPr/>
        </p:nvPicPr>
        <p:blipFill>
          <a:blip r:embed="rId3"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374183" y="3211454"/>
            <a:ext cx="974520" cy="877885"/>
          </a:xfrm>
          <a:prstGeom prst="rect">
            <a:avLst/>
          </a:prstGeom>
        </p:spPr>
      </p:pic>
      <p:pic>
        <p:nvPicPr>
          <p:cNvPr id="27" name="Picture 26" descr="best-practice-blueprints.png"/>
          <p:cNvPicPr>
            <a:picLocks noChangeAspect="1"/>
          </p:cNvPicPr>
          <p:nvPr/>
        </p:nvPicPr>
        <p:blipFill>
          <a:blip r:embed="rId4" cstate="print">
            <a:clrChange>
              <a:clrFrom>
                <a:srgbClr val="000000">
                  <a:alpha val="0"/>
                </a:srgbClr>
              </a:clrFrom>
              <a:clrTo>
                <a:srgbClr val="000000">
                  <a:alpha val="0"/>
                </a:srgbClr>
              </a:clrTo>
            </a:clrChange>
          </a:blip>
          <a:stretch>
            <a:fillRect/>
          </a:stretch>
        </p:blipFill>
        <p:spPr>
          <a:xfrm>
            <a:off x="314256" y="1710037"/>
            <a:ext cx="1094375" cy="1088500"/>
          </a:xfrm>
          <a:prstGeom prst="rect">
            <a:avLst/>
          </a:prstGeom>
          <a:solidFill>
            <a:schemeClr val="accent1">
              <a:alpha val="0"/>
            </a:schemeClr>
          </a:solidFill>
          <a:effectLst/>
        </p:spPr>
      </p:pic>
      <p:pic>
        <p:nvPicPr>
          <p:cNvPr id="28" name="Picture 27" descr="on-site-workshops.png"/>
          <p:cNvPicPr>
            <a:picLocks noChangeAspect="1"/>
          </p:cNvPicPr>
          <p:nvPr/>
        </p:nvPicPr>
        <p:blipFill rotWithShape="1">
          <a:blip r:embed="rId5" cstate="print"/>
          <a:srcRect l="12204" t="22820" r="8463" b="22257"/>
          <a:stretch/>
        </p:blipFill>
        <p:spPr>
          <a:xfrm>
            <a:off x="485440" y="4431353"/>
            <a:ext cx="752006" cy="483279"/>
          </a:xfrm>
          <a:prstGeom prst="rect">
            <a:avLst/>
          </a:prstGeom>
          <a:effectLst>
            <a:outerShdw blurRad="50800" dist="38100" dir="2700000" algn="tl" rotWithShape="0">
              <a:prstClr val="black">
                <a:alpha val="40000"/>
              </a:prstClr>
            </a:outerShdw>
          </a:effectLst>
        </p:spPr>
      </p:pic>
      <p:sp>
        <p:nvSpPr>
          <p:cNvPr id="29" name="Chevron 28"/>
          <p:cNvSpPr/>
          <p:nvPr/>
        </p:nvSpPr>
        <p:spPr>
          <a:xfrm>
            <a:off x="2225805" y="1092707"/>
            <a:ext cx="2194560" cy="444439"/>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rgbClr val="FFFFFF"/>
                </a:solidFill>
              </a:rPr>
              <a:t>Assess the current state</a:t>
            </a:r>
            <a:endParaRPr lang="en-US" sz="1000" dirty="0">
              <a:solidFill>
                <a:srgbClr val="FFFFFF"/>
              </a:solidFill>
            </a:endParaRPr>
          </a:p>
        </p:txBody>
      </p:sp>
      <p:sp>
        <p:nvSpPr>
          <p:cNvPr id="15" name="Title 1"/>
          <p:cNvSpPr txBox="1">
            <a:spLocks/>
          </p:cNvSpPr>
          <p:nvPr/>
        </p:nvSpPr>
        <p:spPr>
          <a:xfrm>
            <a:off x="251520" y="260648"/>
            <a:ext cx="8625780" cy="864096"/>
          </a:xfrm>
          <a:prstGeom prst="rect">
            <a:avLst/>
          </a:prstGeom>
        </p:spPr>
        <p:txBody>
          <a:bodyPr anchor="ctr"/>
          <a:lst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smtClean="0">
                <a:solidFill>
                  <a:srgbClr val="333333"/>
                </a:solidFill>
              </a:rPr>
              <a:t>Outsource Network Management </a:t>
            </a:r>
            <a:r>
              <a:rPr lang="en-CA" dirty="0"/>
              <a:t>in Gaming &amp; Hospitality</a:t>
            </a:r>
            <a:r>
              <a:rPr lang="en-US" dirty="0" smtClean="0">
                <a:solidFill>
                  <a:srgbClr val="333333"/>
                </a:solidFill>
              </a:rPr>
              <a:t> – project overview</a:t>
            </a:r>
            <a:endParaRPr lang="en-US" dirty="0">
              <a:solidFill>
                <a:srgbClr val="333333"/>
              </a:solidFill>
            </a:endParaRPr>
          </a:p>
        </p:txBody>
      </p:sp>
      <p:sp>
        <p:nvSpPr>
          <p:cNvPr id="12" name="Chevron 11"/>
          <p:cNvSpPr/>
          <p:nvPr/>
        </p:nvSpPr>
        <p:spPr>
          <a:xfrm>
            <a:off x="4461232" y="1094191"/>
            <a:ext cx="2194560" cy="444439"/>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smtClean="0">
                <a:solidFill>
                  <a:srgbClr val="FFFFFF"/>
                </a:solidFill>
              </a:rPr>
              <a:t>Build the RFP and select a vendor</a:t>
            </a:r>
            <a:endParaRPr lang="en-US" sz="1000" dirty="0">
              <a:solidFill>
                <a:srgbClr val="FFFFFF"/>
              </a:solidFill>
            </a:endParaRPr>
          </a:p>
        </p:txBody>
      </p:sp>
      <p:sp>
        <p:nvSpPr>
          <p:cNvPr id="13" name="Chevron 12"/>
          <p:cNvSpPr/>
          <p:nvPr/>
        </p:nvSpPr>
        <p:spPr>
          <a:xfrm>
            <a:off x="6696659" y="1092706"/>
            <a:ext cx="2194560" cy="444439"/>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rgbClr val="FFFFFF"/>
                </a:solidFill>
              </a:rPr>
              <a:t>Develop an action plan and implement</a:t>
            </a:r>
            <a:endParaRPr lang="en-US" sz="1000" dirty="0">
              <a:solidFill>
                <a:srgbClr val="FFFFFF"/>
              </a:solidFill>
            </a:endParaRPr>
          </a:p>
        </p:txBody>
      </p:sp>
      <p:grpSp>
        <p:nvGrpSpPr>
          <p:cNvPr id="10" name="Group 9"/>
          <p:cNvGrpSpPr/>
          <p:nvPr/>
        </p:nvGrpSpPr>
        <p:grpSpPr>
          <a:xfrm>
            <a:off x="0" y="6422955"/>
            <a:ext cx="9144000" cy="437555"/>
            <a:chOff x="0" y="6422955"/>
            <a:chExt cx="9144000" cy="437555"/>
          </a:xfrm>
        </p:grpSpPr>
        <p:pic>
          <p:nvPicPr>
            <p:cNvPr id="11" name="Picture 3">
              <a:hlinkClick r:id="rId6"/>
            </p:cNvPr>
            <p:cNvPicPr>
              <a:picLocks noChangeAspect="1" noChangeArrowheads="1"/>
            </p:cNvPicPr>
            <p:nvPr/>
          </p:nvPicPr>
          <p:blipFill>
            <a:blip r:embed="rId7" cstate="print"/>
            <a:srcRect/>
            <a:stretch>
              <a:fillRect/>
            </a:stretch>
          </p:blipFill>
          <p:spPr bwMode="auto">
            <a:xfrm>
              <a:off x="0" y="6422955"/>
              <a:ext cx="9144000" cy="437555"/>
            </a:xfrm>
            <a:prstGeom prst="rect">
              <a:avLst/>
            </a:prstGeom>
            <a:noFill/>
            <a:ln w="9525">
              <a:noFill/>
              <a:miter lim="800000"/>
              <a:headEnd/>
              <a:tailEnd/>
            </a:ln>
          </p:spPr>
        </p:pic>
        <p:pic>
          <p:nvPicPr>
            <p:cNvPr id="14" name="Picture 13" descr="itrg-logo.png"/>
            <p:cNvPicPr>
              <a:picLocks noChangeAspect="1"/>
            </p:cNvPicPr>
            <p:nvPr/>
          </p:nvPicPr>
          <p:blipFill>
            <a:blip r:embed="rId8"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6382362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214496102"/>
              </p:ext>
            </p:extLst>
          </p:nvPr>
        </p:nvGraphicFramePr>
        <p:xfrm>
          <a:off x="206366" y="2045498"/>
          <a:ext cx="8753305" cy="3783663"/>
        </p:xfrm>
        <a:graphic>
          <a:graphicData uri="http://schemas.openxmlformats.org/drawingml/2006/table">
            <a:tbl>
              <a:tblPr firstRow="1" bandRow="1">
                <a:tableStyleId>{5C22544A-7EE6-4342-B048-85BDC9FD1C3A}</a:tableStyleId>
              </a:tblPr>
              <a:tblGrid>
                <a:gridCol w="1750661"/>
                <a:gridCol w="1750661"/>
                <a:gridCol w="1750661"/>
                <a:gridCol w="1750661"/>
                <a:gridCol w="1750661"/>
              </a:tblGrid>
              <a:tr h="0">
                <a:tc>
                  <a:txBody>
                    <a:bodyPr/>
                    <a:lstStyle/>
                    <a:p>
                      <a:pPr algn="ctr"/>
                      <a:r>
                        <a:rPr lang="en-CA" sz="1200" b="0" i="1" dirty="0" smtClean="0">
                          <a:solidFill>
                            <a:schemeClr val="tx1"/>
                          </a:solidFill>
                        </a:rPr>
                        <a:t>Day 1</a:t>
                      </a:r>
                      <a:endParaRPr lang="en-CA" sz="1200" b="0" i="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0" i="1" dirty="0" smtClean="0">
                          <a:solidFill>
                            <a:schemeClr val="tx1"/>
                          </a:solidFill>
                        </a:rPr>
                        <a:t>Day 2</a:t>
                      </a:r>
                      <a:endParaRPr lang="en-CA" sz="1200" b="0" i="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0" i="1" dirty="0" smtClean="0">
                          <a:solidFill>
                            <a:schemeClr val="tx1"/>
                          </a:solidFill>
                        </a:rPr>
                        <a:t>Day 3</a:t>
                      </a:r>
                      <a:endParaRPr lang="en-CA" sz="1200" b="0" i="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0" i="1" dirty="0" smtClean="0">
                          <a:solidFill>
                            <a:schemeClr val="tx1"/>
                          </a:solidFill>
                        </a:rPr>
                        <a:t>Day 4</a:t>
                      </a:r>
                      <a:endParaRPr lang="en-CA" sz="1200" b="0" i="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0" i="1" dirty="0" smtClean="0">
                          <a:solidFill>
                            <a:schemeClr val="tx1"/>
                          </a:solidFill>
                        </a:rPr>
                        <a:t>Day</a:t>
                      </a:r>
                      <a:r>
                        <a:rPr lang="en-CA" sz="1200" b="0" i="1" baseline="0" dirty="0" smtClean="0">
                          <a:solidFill>
                            <a:schemeClr val="tx1"/>
                          </a:solidFill>
                        </a:rPr>
                        <a:t> 5</a:t>
                      </a:r>
                      <a:endParaRPr lang="en-CA" sz="1200" b="0" i="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95303">
                <a:tc>
                  <a:txBody>
                    <a:bodyPr/>
                    <a:lstStyle/>
                    <a:p>
                      <a:pPr algn="ctr"/>
                      <a:r>
                        <a:rPr lang="en-CA" sz="1400" b="1" dirty="0" smtClean="0">
                          <a:solidFill>
                            <a:schemeClr val="bg1"/>
                          </a:solidFill>
                        </a:rPr>
                        <a:t>Preparation</a:t>
                      </a:r>
                      <a:endParaRPr lang="en-CA" sz="14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9475F"/>
                    </a:solidFill>
                  </a:tcPr>
                </a:tc>
                <a:tc>
                  <a:txBody>
                    <a:bodyPr/>
                    <a:lstStyle/>
                    <a:p>
                      <a:pPr algn="r"/>
                      <a:r>
                        <a:rPr lang="en-CA" sz="1400" b="1" dirty="0" smtClean="0">
                          <a:solidFill>
                            <a:schemeClr val="bg1"/>
                          </a:solidFill>
                        </a:rPr>
                        <a:t>Workshop Day</a:t>
                      </a:r>
                      <a:endParaRPr lang="en-CA" sz="14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pPr algn="r"/>
                      <a:r>
                        <a:rPr lang="en-CA" sz="1400" b="1" dirty="0" smtClean="0">
                          <a:solidFill>
                            <a:schemeClr val="bg1"/>
                          </a:solidFill>
                        </a:rPr>
                        <a:t>Workshop Day</a:t>
                      </a:r>
                      <a:endParaRPr lang="en-CA" sz="14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pPr algn="r"/>
                      <a:r>
                        <a:rPr lang="en-CA" sz="1400" b="1" dirty="0" smtClean="0">
                          <a:solidFill>
                            <a:schemeClr val="bg1"/>
                          </a:solidFill>
                        </a:rPr>
                        <a:t>Workshop Day</a:t>
                      </a:r>
                      <a:endParaRPr lang="en-CA" sz="14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pPr algn="ctr"/>
                      <a:r>
                        <a:rPr lang="en-CA" sz="1400" b="1" dirty="0" smtClean="0">
                          <a:solidFill>
                            <a:schemeClr val="bg1"/>
                          </a:solidFill>
                        </a:rPr>
                        <a:t>Working Session</a:t>
                      </a:r>
                      <a:endParaRPr lang="en-CA" sz="1400" b="1" dirty="0">
                        <a:solidFill>
                          <a:schemeClr val="bg1"/>
                        </a:solidFill>
                      </a:endParaRPr>
                    </a:p>
                  </a:txBody>
                  <a:tcPr anchor="ct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9475F"/>
                    </a:solidFill>
                  </a:tcPr>
                </a:tc>
              </a:tr>
              <a:tr h="3096000">
                <a:tc>
                  <a:txBody>
                    <a:bodyPr/>
                    <a:lstStyle/>
                    <a:p>
                      <a:pPr>
                        <a:spcAft>
                          <a:spcPts val="500"/>
                        </a:spcAft>
                      </a:pPr>
                      <a:r>
                        <a:rPr lang="en-CA" sz="1000" b="1" dirty="0" smtClean="0">
                          <a:solidFill>
                            <a:schemeClr val="tx1"/>
                          </a:solidFill>
                        </a:rPr>
                        <a:t>Workshop Preparation</a:t>
                      </a:r>
                    </a:p>
                    <a:p>
                      <a:pPr marL="177800" indent="-177800">
                        <a:buFont typeface="Arial" panose="020B0604020202020204" pitchFamily="34" charset="0"/>
                        <a:buChar char="•"/>
                      </a:pPr>
                      <a:r>
                        <a:rPr lang="en-CA" sz="1000" b="0" dirty="0" smtClean="0">
                          <a:solidFill>
                            <a:schemeClr val="tx1"/>
                          </a:solidFill>
                        </a:rPr>
                        <a:t>Compile all sets of</a:t>
                      </a:r>
                      <a:r>
                        <a:rPr lang="en-CA" sz="1000" b="0" baseline="0" dirty="0" smtClean="0">
                          <a:solidFill>
                            <a:schemeClr val="tx1"/>
                          </a:solidFill>
                        </a:rPr>
                        <a:t> current performance indicators for the organization.</a:t>
                      </a:r>
                    </a:p>
                    <a:p>
                      <a:pPr marL="177800" indent="-177800">
                        <a:buFont typeface="Arial" panose="020B0604020202020204" pitchFamily="34" charset="0"/>
                        <a:buChar char="•"/>
                      </a:pPr>
                      <a:r>
                        <a:rPr lang="en-CA" sz="1000" b="0" dirty="0" smtClean="0">
                          <a:solidFill>
                            <a:schemeClr val="tx1"/>
                          </a:solidFill>
                        </a:rPr>
                        <a:t>Create</a:t>
                      </a:r>
                      <a:r>
                        <a:rPr lang="en-CA" sz="1000" b="0" baseline="0" dirty="0" smtClean="0">
                          <a:solidFill>
                            <a:schemeClr val="tx1"/>
                          </a:solidFill>
                        </a:rPr>
                        <a:t> comprehensive list of performance objectives for the organization.</a:t>
                      </a:r>
                    </a:p>
                    <a:p>
                      <a:pPr marL="177800" indent="-177800">
                        <a:buFont typeface="Arial" panose="020B0604020202020204" pitchFamily="34" charset="0"/>
                        <a:buChar char="•"/>
                      </a:pPr>
                      <a:r>
                        <a:rPr lang="en-CA" sz="1000" b="0" baseline="0" dirty="0" smtClean="0">
                          <a:solidFill>
                            <a:schemeClr val="tx1"/>
                          </a:solidFill>
                        </a:rPr>
                        <a:t>Send workshop agenda to all workshop participants.</a:t>
                      </a:r>
                      <a:endParaRPr lang="en-CA" sz="1000" b="0" dirty="0" smtClean="0">
                        <a:solidFill>
                          <a:schemeClr val="tx1"/>
                        </a:solidFill>
                      </a:endParaRPr>
                    </a:p>
                  </a:txBody>
                  <a:tcP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95000"/>
                      </a:schemeClr>
                    </a:solidFill>
                  </a:tcPr>
                </a:tc>
                <a:tc>
                  <a:txBody>
                    <a:bodyPr/>
                    <a:lstStyle/>
                    <a:p>
                      <a:pPr>
                        <a:spcAft>
                          <a:spcPts val="500"/>
                        </a:spcAft>
                      </a:pPr>
                      <a:r>
                        <a:rPr lang="en-CA" sz="1000" b="1" dirty="0" smtClean="0">
                          <a:solidFill>
                            <a:schemeClr val="tx1"/>
                          </a:solidFill>
                        </a:rPr>
                        <a:t>Morning</a:t>
                      </a:r>
                      <a:r>
                        <a:rPr lang="en-CA" sz="1000" b="1" baseline="0" dirty="0" smtClean="0">
                          <a:solidFill>
                            <a:schemeClr val="tx1"/>
                          </a:solidFill>
                        </a:rPr>
                        <a:t> Itinerary</a:t>
                      </a:r>
                    </a:p>
                    <a:p>
                      <a:pPr marL="177800" indent="-177800">
                        <a:buFont typeface="Arial" panose="020B0604020202020204" pitchFamily="34" charset="0"/>
                        <a:buChar char="•"/>
                      </a:pPr>
                      <a:r>
                        <a:rPr lang="en-CA" sz="1000" b="0" baseline="0" dirty="0" smtClean="0">
                          <a:solidFill>
                            <a:schemeClr val="tx1"/>
                          </a:solidFill>
                        </a:rPr>
                        <a:t>Discuss your drivers to outsource network management.</a:t>
                      </a:r>
                    </a:p>
                    <a:p>
                      <a:pPr marL="177800" indent="-177800">
                        <a:buFont typeface="Arial" panose="020B0604020202020204" pitchFamily="34" charset="0"/>
                        <a:buChar char="•"/>
                      </a:pPr>
                      <a:r>
                        <a:rPr lang="en-CA" sz="1000" b="0" baseline="0" dirty="0" smtClean="0">
                          <a:solidFill>
                            <a:schemeClr val="tx1"/>
                          </a:solidFill>
                        </a:rPr>
                        <a:t>Map your network services and activities.</a:t>
                      </a:r>
                    </a:p>
                    <a:p>
                      <a:pPr marL="177800" indent="-177800">
                        <a:buFont typeface="Arial" panose="020B0604020202020204" pitchFamily="34" charset="0"/>
                        <a:buChar char="•"/>
                      </a:pPr>
                      <a:r>
                        <a:rPr lang="en-CA" sz="1000" b="0" baseline="0" dirty="0" smtClean="0">
                          <a:solidFill>
                            <a:schemeClr val="tx1"/>
                          </a:solidFill>
                        </a:rPr>
                        <a:t>Evaluate the criticality of each network service.</a:t>
                      </a:r>
                    </a:p>
                    <a:p>
                      <a:pPr marL="0" indent="0">
                        <a:buFont typeface="Arial" panose="020B0604020202020204" pitchFamily="34" charset="0"/>
                        <a:buNone/>
                      </a:pPr>
                      <a:endParaRPr lang="en-CA" sz="1000" b="0" baseline="0" dirty="0" smtClean="0">
                        <a:solidFill>
                          <a:schemeClr val="tx1"/>
                        </a:solidFill>
                      </a:endParaRPr>
                    </a:p>
                    <a:p>
                      <a:pPr marL="0" indent="0">
                        <a:spcAft>
                          <a:spcPts val="500"/>
                        </a:spcAft>
                        <a:buFont typeface="Arial" panose="020B0604020202020204" pitchFamily="34" charset="0"/>
                        <a:buNone/>
                      </a:pPr>
                      <a:r>
                        <a:rPr lang="en-CA" sz="1000" b="1" baseline="0" dirty="0" smtClean="0">
                          <a:solidFill>
                            <a:schemeClr val="tx1"/>
                          </a:solidFill>
                        </a:rPr>
                        <a:t>Afternoon Itinerary</a:t>
                      </a:r>
                    </a:p>
                    <a:p>
                      <a:pPr marL="177800" indent="-177800">
                        <a:buFont typeface="Arial" panose="020B0604020202020204" pitchFamily="34" charset="0"/>
                        <a:buChar char="•"/>
                      </a:pPr>
                      <a:r>
                        <a:rPr lang="en-CA" sz="1000" b="0" baseline="0" dirty="0" smtClean="0">
                          <a:solidFill>
                            <a:schemeClr val="tx1"/>
                          </a:solidFill>
                        </a:rPr>
                        <a:t>Assess your current network management capabilities.</a:t>
                      </a:r>
                    </a:p>
                    <a:p>
                      <a:pPr marL="177800" indent="-177800">
                        <a:buFont typeface="Arial" panose="020B0604020202020204" pitchFamily="34" charset="0"/>
                        <a:buChar char="•"/>
                      </a:pPr>
                      <a:r>
                        <a:rPr lang="en-CA" sz="1000" b="0" baseline="0" dirty="0" smtClean="0">
                          <a:solidFill>
                            <a:schemeClr val="tx1"/>
                          </a:solidFill>
                        </a:rPr>
                        <a:t>Define your network management requirements.</a:t>
                      </a:r>
                    </a:p>
                    <a:p>
                      <a:pPr marL="177800" indent="-177800">
                        <a:buFont typeface="Arial" panose="020B0604020202020204" pitchFamily="34" charset="0"/>
                        <a:buChar char="•"/>
                      </a:pPr>
                      <a:r>
                        <a:rPr lang="en-CA" sz="1000" b="0" baseline="0" dirty="0" smtClean="0">
                          <a:solidFill>
                            <a:schemeClr val="tx1"/>
                          </a:solidFill>
                        </a:rPr>
                        <a:t>Conduct a gap analysis and select components to outsource.</a:t>
                      </a:r>
                      <a:endParaRPr lang="en-CA" sz="1000" b="0" dirty="0">
                        <a:solidFill>
                          <a:schemeClr val="tx1"/>
                        </a:solidFill>
                      </a:endParaRPr>
                    </a:p>
                  </a:txBody>
                  <a:tcPr>
                    <a:lnL w="127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95000"/>
                      </a:schemeClr>
                    </a:solidFill>
                  </a:tcPr>
                </a:tc>
                <a:tc>
                  <a:txBody>
                    <a:bodyPr/>
                    <a:lstStyle/>
                    <a:p>
                      <a:pPr>
                        <a:spcAft>
                          <a:spcPts val="500"/>
                        </a:spcAft>
                      </a:pPr>
                      <a:r>
                        <a:rPr lang="en-CA" sz="1000" b="1" dirty="0" smtClean="0">
                          <a:solidFill>
                            <a:schemeClr val="tx1"/>
                          </a:solidFill>
                        </a:rPr>
                        <a:t>Morning</a:t>
                      </a:r>
                      <a:r>
                        <a:rPr lang="en-CA" sz="1000" b="1" baseline="0" dirty="0" smtClean="0">
                          <a:solidFill>
                            <a:schemeClr val="tx1"/>
                          </a:solidFill>
                        </a:rPr>
                        <a:t> Itinerary</a:t>
                      </a:r>
                    </a:p>
                    <a:p>
                      <a:pPr marL="177800" indent="-177800">
                        <a:buFont typeface="Arial" panose="020B0604020202020204" pitchFamily="34" charset="0"/>
                        <a:buChar char="•"/>
                      </a:pPr>
                      <a:r>
                        <a:rPr lang="en-CA" sz="1000" b="0" baseline="0" dirty="0" smtClean="0">
                          <a:solidFill>
                            <a:schemeClr val="tx1"/>
                          </a:solidFill>
                        </a:rPr>
                        <a:t>Assess your organization’s readiness to outsource.</a:t>
                      </a:r>
                    </a:p>
                    <a:p>
                      <a:pPr marL="177800" indent="-177800">
                        <a:buFont typeface="Arial" panose="020B0604020202020204" pitchFamily="34" charset="0"/>
                        <a:buChar char="•"/>
                      </a:pPr>
                      <a:r>
                        <a:rPr lang="en-CA" sz="1000" b="0" baseline="0" dirty="0" smtClean="0">
                          <a:solidFill>
                            <a:schemeClr val="tx1"/>
                          </a:solidFill>
                        </a:rPr>
                        <a:t>Decide whether to outsource now or postpone the project.</a:t>
                      </a:r>
                    </a:p>
                    <a:p>
                      <a:pPr marL="177800" indent="-177800">
                        <a:buFont typeface="Arial" panose="020B0604020202020204" pitchFamily="34" charset="0"/>
                        <a:buChar char="•"/>
                      </a:pPr>
                      <a:r>
                        <a:rPr lang="en-CA" sz="1000" b="0" baseline="0" dirty="0" smtClean="0">
                          <a:solidFill>
                            <a:schemeClr val="tx1"/>
                          </a:solidFill>
                        </a:rPr>
                        <a:t>Begin creating a business case.</a:t>
                      </a:r>
                    </a:p>
                    <a:p>
                      <a:pPr marL="0" indent="0">
                        <a:buFont typeface="Arial" panose="020B0604020202020204" pitchFamily="34" charset="0"/>
                        <a:buNone/>
                      </a:pPr>
                      <a:endParaRPr lang="en-CA" sz="1000" b="0" baseline="0" dirty="0" smtClean="0">
                        <a:solidFill>
                          <a:schemeClr val="tx1"/>
                        </a:solidFill>
                      </a:endParaRPr>
                    </a:p>
                    <a:p>
                      <a:pPr marL="0" indent="0">
                        <a:spcAft>
                          <a:spcPts val="500"/>
                        </a:spcAft>
                        <a:buFont typeface="Arial" panose="020B0604020202020204" pitchFamily="34" charset="0"/>
                        <a:buNone/>
                      </a:pPr>
                      <a:r>
                        <a:rPr lang="en-CA" sz="1000" b="1" baseline="0" dirty="0" smtClean="0">
                          <a:solidFill>
                            <a:schemeClr val="tx1"/>
                          </a:solidFill>
                        </a:rPr>
                        <a:t>Afternoon Itinerary</a:t>
                      </a:r>
                    </a:p>
                    <a:p>
                      <a:pPr marL="177800" indent="-177800">
                        <a:buFont typeface="Arial" panose="020B0604020202020204" pitchFamily="34" charset="0"/>
                        <a:buChar char="•"/>
                      </a:pPr>
                      <a:r>
                        <a:rPr lang="en-CA" sz="1000" b="0" baseline="0" dirty="0" smtClean="0">
                          <a:solidFill>
                            <a:schemeClr val="tx1"/>
                          </a:solidFill>
                        </a:rPr>
                        <a:t>Structure the project and define project roles and responsibilities.</a:t>
                      </a:r>
                    </a:p>
                    <a:p>
                      <a:pPr marL="177800" indent="-177800">
                        <a:buFont typeface="Arial" panose="020B0604020202020204" pitchFamily="34" charset="0"/>
                        <a:buChar char="•"/>
                      </a:pPr>
                      <a:r>
                        <a:rPr lang="en-CA" sz="1000" b="0" baseline="0" dirty="0" smtClean="0">
                          <a:solidFill>
                            <a:schemeClr val="tx1"/>
                          </a:solidFill>
                        </a:rPr>
                        <a:t>Define project metrics.</a:t>
                      </a:r>
                    </a:p>
                    <a:p>
                      <a:pPr marL="177800" indent="-177800">
                        <a:buFont typeface="Arial" panose="020B0604020202020204" pitchFamily="34" charset="0"/>
                        <a:buChar char="•"/>
                      </a:pPr>
                      <a:r>
                        <a:rPr lang="en-CA" sz="1000" b="0" baseline="0" dirty="0" smtClean="0">
                          <a:solidFill>
                            <a:schemeClr val="tx1"/>
                          </a:solidFill>
                        </a:rPr>
                        <a:t>Develop a high-level project timeline.</a:t>
                      </a:r>
                    </a:p>
                    <a:p>
                      <a:pPr marL="177800" indent="-177800">
                        <a:buFont typeface="Arial" panose="020B0604020202020204" pitchFamily="34" charset="0"/>
                        <a:buChar char="•"/>
                      </a:pPr>
                      <a:r>
                        <a:rPr lang="en-CA" sz="1000" b="0" baseline="0" dirty="0" smtClean="0">
                          <a:solidFill>
                            <a:schemeClr val="tx1"/>
                          </a:solidFill>
                        </a:rPr>
                        <a:t>Complete the business case.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95000"/>
                      </a:schemeClr>
                    </a:solidFill>
                  </a:tcPr>
                </a:tc>
                <a:tc>
                  <a:txBody>
                    <a:bodyPr/>
                    <a:lstStyle/>
                    <a:p>
                      <a:pPr>
                        <a:spcAft>
                          <a:spcPts val="500"/>
                        </a:spcAft>
                      </a:pPr>
                      <a:r>
                        <a:rPr lang="en-CA" sz="1000" b="1" dirty="0" smtClean="0">
                          <a:solidFill>
                            <a:schemeClr val="tx1"/>
                          </a:solidFill>
                        </a:rPr>
                        <a:t>Morning</a:t>
                      </a:r>
                      <a:r>
                        <a:rPr lang="en-CA" sz="1000" b="1" baseline="0" dirty="0" smtClean="0">
                          <a:solidFill>
                            <a:schemeClr val="tx1"/>
                          </a:solidFill>
                        </a:rPr>
                        <a:t> Itinerary</a:t>
                      </a:r>
                    </a:p>
                    <a:p>
                      <a:pPr marL="177800" indent="-177800">
                        <a:buFont typeface="Arial" panose="020B0604020202020204" pitchFamily="34" charset="0"/>
                        <a:buChar char="•"/>
                      </a:pPr>
                      <a:r>
                        <a:rPr lang="en-CA" sz="1000" b="0" baseline="0" dirty="0" smtClean="0">
                          <a:solidFill>
                            <a:schemeClr val="tx1"/>
                          </a:solidFill>
                        </a:rPr>
                        <a:t>Transfer your network management requirements to Info-Tech’s RFP template.</a:t>
                      </a:r>
                    </a:p>
                    <a:p>
                      <a:pPr marL="177800" indent="-177800">
                        <a:buFont typeface="Arial" panose="020B0604020202020204" pitchFamily="34" charset="0"/>
                        <a:buChar char="•"/>
                      </a:pPr>
                      <a:r>
                        <a:rPr lang="en-CA" sz="1000" b="0" baseline="0" dirty="0" smtClean="0">
                          <a:solidFill>
                            <a:schemeClr val="tx1"/>
                          </a:solidFill>
                        </a:rPr>
                        <a:t>Complete and review your RFP.</a:t>
                      </a:r>
                    </a:p>
                    <a:p>
                      <a:pPr marL="0" indent="0">
                        <a:buFont typeface="Arial" panose="020B0604020202020204" pitchFamily="34" charset="0"/>
                        <a:buNone/>
                      </a:pPr>
                      <a:endParaRPr lang="en-CA" sz="1000" b="0" baseline="0" dirty="0" smtClean="0">
                        <a:solidFill>
                          <a:schemeClr val="tx1"/>
                        </a:solidFill>
                      </a:endParaRPr>
                    </a:p>
                    <a:p>
                      <a:pPr marL="0" indent="0">
                        <a:spcAft>
                          <a:spcPts val="500"/>
                        </a:spcAft>
                        <a:buFont typeface="Arial" panose="020B0604020202020204" pitchFamily="34" charset="0"/>
                        <a:buNone/>
                      </a:pPr>
                      <a:r>
                        <a:rPr lang="en-CA" sz="1000" b="1" baseline="0" dirty="0" smtClean="0">
                          <a:solidFill>
                            <a:schemeClr val="tx1"/>
                          </a:solidFill>
                        </a:rPr>
                        <a:t>Afternoon Itinerary</a:t>
                      </a:r>
                    </a:p>
                    <a:p>
                      <a:pPr marL="177800" indent="-177800">
                        <a:buFont typeface="Arial" panose="020B0604020202020204" pitchFamily="34" charset="0"/>
                        <a:buChar char="•"/>
                      </a:pPr>
                      <a:r>
                        <a:rPr lang="en-CA" sz="1000" b="0" baseline="0" dirty="0" smtClean="0">
                          <a:solidFill>
                            <a:schemeClr val="tx1"/>
                          </a:solidFill>
                        </a:rPr>
                        <a:t>Discuss the vendor market and develop a scoring methodology.</a:t>
                      </a:r>
                    </a:p>
                    <a:p>
                      <a:pPr marL="177800" indent="-177800">
                        <a:buFont typeface="Arial" panose="020B0604020202020204" pitchFamily="34" charset="0"/>
                        <a:buChar char="•"/>
                      </a:pPr>
                      <a:r>
                        <a:rPr lang="en-CA" sz="1000" b="0" baseline="0" dirty="0" smtClean="0">
                          <a:solidFill>
                            <a:schemeClr val="tx1"/>
                          </a:solidFill>
                        </a:rPr>
                        <a:t>Develop a timeline and next steps post-workshop.</a:t>
                      </a:r>
                    </a:p>
                    <a:p>
                      <a:pPr marL="177800" indent="-177800">
                        <a:buFont typeface="Arial" panose="020B0604020202020204" pitchFamily="34" charset="0"/>
                        <a:buChar char="•"/>
                      </a:pPr>
                      <a:r>
                        <a:rPr lang="en-CA" sz="1000" b="0" baseline="0" dirty="0" smtClean="0">
                          <a:solidFill>
                            <a:schemeClr val="tx1"/>
                          </a:solidFill>
                        </a:rPr>
                        <a:t>Wrap-up.</a:t>
                      </a:r>
                      <a:endParaRPr lang="en-CA" sz="1000" b="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95000"/>
                      </a:schemeClr>
                    </a:solidFill>
                  </a:tcPr>
                </a:tc>
                <a:tc>
                  <a:txBody>
                    <a:bodyPr/>
                    <a:lstStyle/>
                    <a:p>
                      <a:pPr>
                        <a:spcAft>
                          <a:spcPts val="500"/>
                        </a:spcAft>
                      </a:pPr>
                      <a:r>
                        <a:rPr lang="en-CA" sz="1000" b="1" dirty="0" smtClean="0">
                          <a:solidFill>
                            <a:schemeClr val="tx1"/>
                          </a:solidFill>
                        </a:rPr>
                        <a:t>Workshop Debrief</a:t>
                      </a:r>
                    </a:p>
                    <a:p>
                      <a:pPr marL="177800" indent="-177800">
                        <a:buFont typeface="Arial" panose="020B0604020202020204" pitchFamily="34" charset="0"/>
                        <a:buChar char="•"/>
                      </a:pPr>
                      <a:r>
                        <a:rPr lang="en-CA" sz="1000" b="0" dirty="0" smtClean="0">
                          <a:solidFill>
                            <a:schemeClr val="tx1"/>
                          </a:solidFill>
                        </a:rPr>
                        <a:t>Review</a:t>
                      </a:r>
                      <a:r>
                        <a:rPr lang="en-CA" sz="1000" b="0" baseline="0" dirty="0" smtClean="0">
                          <a:solidFill>
                            <a:schemeClr val="tx1"/>
                          </a:solidFill>
                        </a:rPr>
                        <a:t> each of the steps in the outsourcing process.</a:t>
                      </a:r>
                    </a:p>
                    <a:p>
                      <a:pPr marL="177800" indent="-177800">
                        <a:buFont typeface="Arial" panose="020B0604020202020204" pitchFamily="34" charset="0"/>
                        <a:buChar char="•"/>
                      </a:pPr>
                      <a:r>
                        <a:rPr lang="en-CA" sz="1000" b="0" baseline="0" dirty="0" smtClean="0">
                          <a:solidFill>
                            <a:schemeClr val="tx1"/>
                          </a:solidFill>
                        </a:rPr>
                        <a:t>Assess whether or not steps can be omitted/changed.</a:t>
                      </a:r>
                    </a:p>
                    <a:p>
                      <a:pPr marL="177800" indent="-177800">
                        <a:buFont typeface="Arial" panose="020B0604020202020204" pitchFamily="34" charset="0"/>
                        <a:buChar char="•"/>
                      </a:pPr>
                      <a:r>
                        <a:rPr lang="en-CA" sz="1000" b="0" baseline="0" dirty="0" smtClean="0">
                          <a:solidFill>
                            <a:schemeClr val="tx1"/>
                          </a:solidFill>
                        </a:rPr>
                        <a:t>Revise performance objectives.</a:t>
                      </a:r>
                    </a:p>
                    <a:p>
                      <a:endParaRPr lang="en-CA" sz="1000" b="0" dirty="0" smtClean="0">
                        <a:solidFill>
                          <a:schemeClr val="tx1"/>
                        </a:solidFill>
                      </a:endParaRPr>
                    </a:p>
                    <a:p>
                      <a:pPr>
                        <a:spcAft>
                          <a:spcPts val="500"/>
                        </a:spcAft>
                      </a:pPr>
                      <a:r>
                        <a:rPr lang="en-CA" sz="1000" b="1" dirty="0" smtClean="0">
                          <a:solidFill>
                            <a:schemeClr val="tx1"/>
                          </a:solidFill>
                        </a:rPr>
                        <a:t>Next Steps</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b="0" baseline="0" dirty="0" smtClean="0">
                          <a:solidFill>
                            <a:schemeClr val="tx1"/>
                          </a:solidFill>
                        </a:rPr>
                        <a:t>Develop a set of metrics that can be used to monitor ongoing project success.</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b="0" baseline="0" dirty="0" smtClean="0">
                          <a:solidFill>
                            <a:schemeClr val="tx1"/>
                          </a:solidFill>
                        </a:rPr>
                        <a:t>Create a schedule and role/responsibility matrix for future monitoring activities.</a:t>
                      </a:r>
                      <a:endParaRPr lang="en-CA" sz="1000" b="0" dirty="0" smtClean="0">
                        <a:solidFill>
                          <a:schemeClr val="tx1"/>
                        </a:solidFill>
                      </a:endParaRPr>
                    </a:p>
                  </a:txBody>
                  <a:tcP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95000"/>
                      </a:schemeClr>
                    </a:solidFill>
                  </a:tcPr>
                </a:tc>
              </a:tr>
            </a:tbl>
          </a:graphicData>
        </a:graphic>
      </p:graphicFrame>
      <p:sp>
        <p:nvSpPr>
          <p:cNvPr id="2" name="Title 1"/>
          <p:cNvSpPr>
            <a:spLocks noGrp="1"/>
          </p:cNvSpPr>
          <p:nvPr>
            <p:ph type="title"/>
          </p:nvPr>
        </p:nvSpPr>
        <p:spPr/>
        <p:txBody>
          <a:bodyPr/>
          <a:lstStyle/>
          <a:p>
            <a:r>
              <a:rPr lang="en-CA" dirty="0" smtClean="0"/>
              <a:t>Workshop overview </a:t>
            </a:r>
            <a:endParaRPr lang="en-CA" dirty="0"/>
          </a:p>
        </p:txBody>
      </p:sp>
      <p:sp>
        <p:nvSpPr>
          <p:cNvPr id="5" name="TextBox 4"/>
          <p:cNvSpPr txBox="1"/>
          <p:nvPr/>
        </p:nvSpPr>
        <p:spPr>
          <a:xfrm>
            <a:off x="206366" y="1540929"/>
            <a:ext cx="8670933" cy="461665"/>
          </a:xfrm>
          <a:prstGeom prst="rect">
            <a:avLst/>
          </a:prstGeom>
          <a:noFill/>
        </p:spPr>
        <p:txBody>
          <a:bodyPr wrap="square" rtlCol="0">
            <a:spAutoFit/>
          </a:bodyPr>
          <a:lstStyle/>
          <a:p>
            <a:r>
              <a:rPr lang="en-CA" sz="1200" dirty="0" smtClean="0">
                <a:solidFill>
                  <a:srgbClr val="333333"/>
                </a:solidFill>
              </a:rPr>
              <a:t>This workshop can be deployed as either a four or five-day engagement depending on the level of preparation completed by the client prior to the facilitator arriving onsite.</a:t>
            </a:r>
          </a:p>
        </p:txBody>
      </p:sp>
      <p:sp>
        <p:nvSpPr>
          <p:cNvPr id="30" name="TextBox 29"/>
          <p:cNvSpPr txBox="1"/>
          <p:nvPr/>
        </p:nvSpPr>
        <p:spPr>
          <a:xfrm>
            <a:off x="1947040" y="6014617"/>
            <a:ext cx="6891872" cy="461665"/>
          </a:xfrm>
          <a:prstGeom prst="rect">
            <a:avLst/>
          </a:prstGeom>
          <a:noFill/>
        </p:spPr>
        <p:txBody>
          <a:bodyPr wrap="square" rtlCol="0">
            <a:spAutoFit/>
          </a:bodyPr>
          <a:lstStyle/>
          <a:p>
            <a:r>
              <a:rPr lang="en-CA" sz="1200" dirty="0" smtClean="0">
                <a:solidFill>
                  <a:srgbClr val="333333"/>
                </a:solidFill>
              </a:rPr>
              <a:t>The light blue slides at the end of each section highlight the key activities and exercises that will be completed during the engagement with our analyst team. </a:t>
            </a:r>
            <a:endParaRPr lang="en-CA" sz="1200" dirty="0">
              <a:solidFill>
                <a:srgbClr val="333333"/>
              </a:solidFill>
            </a:endParaRPr>
          </a:p>
        </p:txBody>
      </p:sp>
      <p:sp>
        <p:nvSpPr>
          <p:cNvPr id="31" name="Chevron 30"/>
          <p:cNvSpPr/>
          <p:nvPr/>
        </p:nvSpPr>
        <p:spPr>
          <a:xfrm rot="10800000">
            <a:off x="1469280" y="5950301"/>
            <a:ext cx="404442" cy="438411"/>
          </a:xfrm>
          <a:prstGeom prst="chevron">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333333"/>
              </a:solidFill>
            </a:endParaRPr>
          </a:p>
        </p:txBody>
      </p:sp>
      <p:pic>
        <p:nvPicPr>
          <p:cNvPr id="32" name="Picture 31" descr="on-site-workshops.png"/>
          <p:cNvPicPr>
            <a:picLocks noChangeAspect="1"/>
          </p:cNvPicPr>
          <p:nvPr/>
        </p:nvPicPr>
        <p:blipFill rotWithShape="1">
          <a:blip r:embed="rId2" cstate="print"/>
          <a:srcRect l="12204" t="22820" r="8463" b="22257"/>
          <a:stretch/>
        </p:blipFill>
        <p:spPr>
          <a:xfrm>
            <a:off x="2022522" y="2427818"/>
            <a:ext cx="276998" cy="197924"/>
          </a:xfrm>
          <a:prstGeom prst="rect">
            <a:avLst/>
          </a:prstGeom>
          <a:effectLst>
            <a:outerShdw blurRad="50800" dist="38100" dir="2700000" algn="tl" rotWithShape="0">
              <a:prstClr val="black">
                <a:alpha val="40000"/>
              </a:prstClr>
            </a:outerShdw>
          </a:effectLst>
        </p:spPr>
      </p:pic>
      <p:pic>
        <p:nvPicPr>
          <p:cNvPr id="33" name="Picture 32" descr="on-site-workshops.png"/>
          <p:cNvPicPr>
            <a:picLocks noChangeAspect="1"/>
          </p:cNvPicPr>
          <p:nvPr/>
        </p:nvPicPr>
        <p:blipFill rotWithShape="1">
          <a:blip r:embed="rId2" cstate="print"/>
          <a:srcRect l="12204" t="22820" r="8463" b="22257"/>
          <a:stretch/>
        </p:blipFill>
        <p:spPr>
          <a:xfrm>
            <a:off x="3772990" y="2427818"/>
            <a:ext cx="276998" cy="197924"/>
          </a:xfrm>
          <a:prstGeom prst="rect">
            <a:avLst/>
          </a:prstGeom>
          <a:effectLst>
            <a:outerShdw blurRad="50800" dist="38100" dir="2700000" algn="tl" rotWithShape="0">
              <a:prstClr val="black">
                <a:alpha val="40000"/>
              </a:prstClr>
            </a:outerShdw>
          </a:effectLst>
        </p:spPr>
      </p:pic>
      <p:pic>
        <p:nvPicPr>
          <p:cNvPr id="34" name="Picture 33" descr="on-site-workshops.png"/>
          <p:cNvPicPr>
            <a:picLocks noChangeAspect="1"/>
          </p:cNvPicPr>
          <p:nvPr/>
        </p:nvPicPr>
        <p:blipFill rotWithShape="1">
          <a:blip r:embed="rId2" cstate="print"/>
          <a:srcRect l="12204" t="22820" r="8463" b="22257"/>
          <a:stretch/>
        </p:blipFill>
        <p:spPr>
          <a:xfrm>
            <a:off x="5536704" y="2427818"/>
            <a:ext cx="276998" cy="197924"/>
          </a:xfrm>
          <a:prstGeom prst="rect">
            <a:avLst/>
          </a:prstGeom>
          <a:effectLst>
            <a:outerShdw blurRad="50800" dist="38100" dir="2700000" algn="tl" rotWithShape="0">
              <a:prstClr val="black">
                <a:alpha val="40000"/>
              </a:prstClr>
            </a:outerShdw>
          </a:effectLst>
        </p:spPr>
      </p:pic>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CA" sz="1400" dirty="0" smtClean="0">
                <a:solidFill>
                  <a:srgbClr val="333333"/>
                </a:solidFill>
              </a:rPr>
              <a:t>Contact your account representative </a:t>
            </a:r>
            <a:r>
              <a:rPr lang="en-US" sz="1400" dirty="0" smtClean="0">
                <a:solidFill>
                  <a:srgbClr val="333333"/>
                </a:solidFill>
              </a:rPr>
              <a:t>or e</a:t>
            </a:r>
            <a:r>
              <a:rPr lang="en-US" sz="1400" dirty="0" smtClean="0">
                <a:solidFill>
                  <a:srgbClr val="333333"/>
                </a:solidFill>
                <a:cs typeface="Open Sans"/>
              </a:rPr>
              <a:t>mail </a:t>
            </a:r>
            <a:r>
              <a:rPr lang="en-US" sz="1400" dirty="0" smtClean="0">
                <a:solidFill>
                  <a:srgbClr val="333333"/>
                </a:solidFill>
                <a:cs typeface="Open Sans"/>
                <a:hlinkClick r:id="rId3"/>
              </a:rPr>
              <a:t>Workshops@InfoTech.com</a:t>
            </a:r>
            <a:r>
              <a:rPr lang="en-US" sz="1400" dirty="0" smtClean="0">
                <a:solidFill>
                  <a:srgbClr val="333333"/>
                </a:solidFill>
                <a:cs typeface="Open Sans"/>
              </a:rPr>
              <a:t> for more information.</a:t>
            </a:r>
            <a:endParaRPr lang="en-CA" sz="1400" dirty="0">
              <a:solidFill>
                <a:srgbClr val="333333"/>
              </a:solidFill>
            </a:endParaRPr>
          </a:p>
        </p:txBody>
      </p:sp>
      <p:pic>
        <p:nvPicPr>
          <p:cNvPr id="13" name="Picture 12"/>
          <p:cNvPicPr>
            <a:picLocks noChangeAspect="1"/>
          </p:cNvPicPr>
          <p:nvPr/>
        </p:nvPicPr>
        <p:blipFill>
          <a:blip r:embed="rId4"/>
          <a:stretch>
            <a:fillRect/>
          </a:stretch>
        </p:blipFill>
        <p:spPr>
          <a:xfrm>
            <a:off x="274345" y="5617268"/>
            <a:ext cx="1070409" cy="794698"/>
          </a:xfrm>
          <a:prstGeom prst="rect">
            <a:avLst/>
          </a:prstGeom>
          <a:effectLst>
            <a:outerShdw blurRad="50800" dist="38100" dir="2700000" algn="tl" rotWithShape="0">
              <a:prstClr val="black">
                <a:alpha val="40000"/>
              </a:prstClr>
            </a:outerShdw>
          </a:effectLst>
        </p:spPr>
      </p:pic>
      <p:grpSp>
        <p:nvGrpSpPr>
          <p:cNvPr id="14" name="Group 13"/>
          <p:cNvGrpSpPr/>
          <p:nvPr/>
        </p:nvGrpSpPr>
        <p:grpSpPr>
          <a:xfrm>
            <a:off x="0" y="6422955"/>
            <a:ext cx="9144000" cy="437555"/>
            <a:chOff x="0" y="6422955"/>
            <a:chExt cx="9144000" cy="437555"/>
          </a:xfrm>
        </p:grpSpPr>
        <p:pic>
          <p:nvPicPr>
            <p:cNvPr id="15"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529181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eaLnBrk="0" fontAlgn="base" hangingPunct="0">
              <a:spcAft>
                <a:spcPct val="0"/>
              </a:spcAft>
              <a:buClr>
                <a:srgbClr val="333333"/>
              </a:buClr>
              <a:buSzPct val="120000"/>
            </a:pPr>
            <a:r>
              <a:rPr lang="en-CA" b="1" dirty="0" smtClean="0">
                <a:solidFill>
                  <a:srgbClr val="333333"/>
                </a:solidFill>
              </a:rPr>
              <a:t>Sign up for free trial membership to get practical</a:t>
            </a:r>
          </a:p>
          <a:p>
            <a:pPr algn="ctr" eaLnBrk="0" fontAlgn="base" hangingPunct="0">
              <a:spcAft>
                <a:spcPct val="0"/>
              </a:spcAft>
              <a:buClr>
                <a:srgbClr val="333333"/>
              </a:buClr>
              <a:buSzPct val="120000"/>
            </a:pPr>
            <a:r>
              <a:rPr lang="en-CA" b="1" dirty="0" smtClean="0">
                <a:solidFill>
                  <a:srgbClr val="333333"/>
                </a:solidFill>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algn="r" eaLnBrk="0" fontAlgn="base" hangingPunct="0">
              <a:lnSpc>
                <a:spcPts val="1350"/>
              </a:lnSpc>
              <a:spcBef>
                <a:spcPts val="500"/>
              </a:spcBef>
              <a:spcAft>
                <a:spcPct val="0"/>
              </a:spcAft>
              <a:buClr>
                <a:srgbClr val="333333"/>
              </a:buClr>
              <a:buSzPct val="120000"/>
              <a:buFont typeface="Arial" pitchFamily="34" charset="0"/>
              <a:buNone/>
              <a:defRPr/>
            </a:pPr>
            <a:r>
              <a:rPr lang="en-CA" sz="1400" b="1" dirty="0" smtClean="0">
                <a:solidFill>
                  <a:srgbClr val="333333"/>
                </a:solidFill>
                <a:hlinkClick r:id="rId2"/>
              </a:rPr>
              <a:t>www.infotech.com</a:t>
            </a:r>
            <a:endParaRPr lang="en-CA" sz="1400" dirty="0">
              <a:solidFill>
                <a:srgbClr val="333333"/>
              </a:solidFill>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fontAlgn="base">
              <a:spcBef>
                <a:spcPct val="0"/>
              </a:spcBef>
              <a:spcAft>
                <a:spcPct val="0"/>
              </a:spcAft>
              <a:buFont typeface="Wingdings" pitchFamily="2" charset="2"/>
              <a:buChar char="ü"/>
            </a:pPr>
            <a:r>
              <a:rPr lang="en-CA" sz="1400" dirty="0" smtClean="0">
                <a:solidFill>
                  <a:srgbClr val="333333"/>
                </a:solidFill>
              </a:rPr>
              <a:t>Quickly get up to speed</a:t>
            </a:r>
            <a:br>
              <a:rPr lang="en-CA" sz="1400" dirty="0" smtClean="0">
                <a:solidFill>
                  <a:srgbClr val="333333"/>
                </a:solidFill>
              </a:rPr>
            </a:br>
            <a:r>
              <a:rPr lang="en-CA" sz="1400" dirty="0" smtClean="0">
                <a:solidFill>
                  <a:srgbClr val="333333"/>
                </a:solidFill>
              </a:rPr>
              <a:t>with new technologies</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Make the right technology</a:t>
            </a:r>
            <a:br>
              <a:rPr lang="en-CA" sz="1400" dirty="0" smtClean="0">
                <a:solidFill>
                  <a:srgbClr val="333333"/>
                </a:solidFill>
              </a:rPr>
            </a:br>
            <a:r>
              <a:rPr lang="en-CA" sz="1400" dirty="0" smtClean="0">
                <a:solidFill>
                  <a:srgbClr val="333333"/>
                </a:solidFill>
              </a:rPr>
              <a:t>purchasing decisions – fast</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Deliver critical IT</a:t>
            </a:r>
            <a:br>
              <a:rPr lang="en-CA" sz="1400" dirty="0" smtClean="0">
                <a:solidFill>
                  <a:srgbClr val="333333"/>
                </a:solidFill>
              </a:rPr>
            </a:br>
            <a:r>
              <a:rPr lang="en-CA" sz="1400" dirty="0" smtClean="0">
                <a:solidFill>
                  <a:srgbClr val="333333"/>
                </a:solidFill>
              </a:rPr>
              <a:t>projects, on time and</a:t>
            </a:r>
            <a:br>
              <a:rPr lang="en-CA" sz="1400" dirty="0" smtClean="0">
                <a:solidFill>
                  <a:srgbClr val="333333"/>
                </a:solidFill>
              </a:rPr>
            </a:br>
            <a:r>
              <a:rPr lang="en-CA" sz="1400" dirty="0" smtClean="0">
                <a:solidFill>
                  <a:srgbClr val="333333"/>
                </a:solidFill>
              </a:rPr>
              <a:t>within budget</a:t>
            </a:r>
          </a:p>
          <a:p>
            <a:pPr algn="ctr" fontAlgn="base">
              <a:spcBef>
                <a:spcPct val="0"/>
              </a:spcBef>
              <a:spcAft>
                <a:spcPct val="0"/>
              </a:spcAft>
            </a:pPr>
            <a:endParaRPr lang="en-CA" sz="1400" dirty="0">
              <a:solidFill>
                <a:srgbClr val="333333"/>
              </a:solidFill>
            </a:endParaRPr>
          </a:p>
        </p:txBody>
      </p:sp>
      <p:sp>
        <p:nvSpPr>
          <p:cNvPr id="9" name="Rectangle 8"/>
          <p:cNvSpPr/>
          <p:nvPr/>
        </p:nvSpPr>
        <p:spPr>
          <a:xfrm>
            <a:off x="3095836" y="1628800"/>
            <a:ext cx="3018680" cy="1600438"/>
          </a:xfrm>
          <a:prstGeom prst="rect">
            <a:avLst/>
          </a:prstGeom>
        </p:spPr>
        <p:txBody>
          <a:bodyPr wrap="square">
            <a:spAutoFit/>
          </a:bodyPr>
          <a:lstStyle/>
          <a:p>
            <a:pPr marL="342900" indent="-342900" fontAlgn="base">
              <a:spcBef>
                <a:spcPct val="0"/>
              </a:spcBef>
              <a:spcAft>
                <a:spcPct val="0"/>
              </a:spcAft>
              <a:buFont typeface="Wingdings" pitchFamily="2" charset="2"/>
              <a:buChar char="ü"/>
            </a:pPr>
            <a:r>
              <a:rPr lang="en-CA" sz="1400" dirty="0" smtClean="0">
                <a:solidFill>
                  <a:srgbClr val="333333"/>
                </a:solidFill>
              </a:rPr>
              <a:t>Manage business expectations</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Justify IT spending and</a:t>
            </a:r>
            <a:br>
              <a:rPr lang="en-CA" sz="1400" dirty="0" smtClean="0">
                <a:solidFill>
                  <a:srgbClr val="333333"/>
                </a:solidFill>
              </a:rPr>
            </a:br>
            <a:r>
              <a:rPr lang="en-CA" sz="1400" dirty="0" smtClean="0">
                <a:solidFill>
                  <a:srgbClr val="333333"/>
                </a:solidFill>
              </a:rPr>
              <a:t>prove the value of IT</a:t>
            </a:r>
            <a:r>
              <a:rPr lang="en-CA" sz="1400" dirty="0">
                <a:solidFill>
                  <a:srgbClr val="333333"/>
                </a:solidFill>
              </a:rPr>
              <a:t/>
            </a:r>
            <a:br>
              <a:rPr lang="en-CA" sz="1400" dirty="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Train IT staff and effectively</a:t>
            </a:r>
            <a:br>
              <a:rPr lang="en-CA" sz="1400" dirty="0" smtClean="0">
                <a:solidFill>
                  <a:srgbClr val="333333"/>
                </a:solidFill>
              </a:rPr>
            </a:br>
            <a:r>
              <a:rPr lang="en-CA" sz="1400" dirty="0" smtClean="0">
                <a:solidFill>
                  <a:srgbClr val="333333"/>
                </a:solidFill>
              </a:rPr>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eaLnBrk="0" fontAlgn="base" hangingPunct="0">
              <a:lnSpc>
                <a:spcPts val="1350"/>
              </a:lnSpc>
              <a:spcBef>
                <a:spcPts val="500"/>
              </a:spcBef>
              <a:spcAft>
                <a:spcPct val="0"/>
              </a:spcAft>
              <a:buClr>
                <a:srgbClr val="333333"/>
              </a:buClr>
              <a:buSzPct val="120000"/>
              <a:buFont typeface="Arial" pitchFamily="34" charset="0"/>
              <a:buNone/>
              <a:defRPr/>
            </a:pPr>
            <a:r>
              <a:rPr lang="en-CA" sz="1200" b="1" dirty="0" smtClean="0">
                <a:solidFill>
                  <a:srgbClr val="333333"/>
                </a:solidFill>
              </a:rPr>
              <a:t>Toll Free: </a:t>
            </a:r>
            <a:r>
              <a:rPr lang="en-CA" sz="1200" dirty="0" smtClean="0">
                <a:solidFill>
                  <a:srgbClr val="333333"/>
                </a:solidFill>
              </a:rPr>
              <a:t>1-888-670-8889</a:t>
            </a:r>
            <a:endParaRPr lang="en-CA" sz="1200" dirty="0">
              <a:solidFill>
                <a:srgbClr val="333333"/>
              </a:solidFill>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0704904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extBox 1"/>
          <p:cNvSpPr txBox="1"/>
          <p:nvPr/>
        </p:nvSpPr>
        <p:spPr>
          <a:xfrm>
            <a:off x="739870" y="1923583"/>
            <a:ext cx="7450479" cy="3849772"/>
          </a:xfrm>
          <a:prstGeom prst="rect">
            <a:avLst/>
          </a:prstGeom>
        </p:spPr>
        <p:txBody>
          <a:bodyPr wrap="square" rtlCol="0">
            <a:spAutoFit/>
          </a:bodyPr>
          <a:lstStyle/>
          <a:p>
            <a:pPr>
              <a:spcAft>
                <a:spcPts val="500"/>
              </a:spcAft>
            </a:pPr>
            <a:r>
              <a:rPr lang="en-CA" sz="1600" i="1" dirty="0" smtClean="0">
                <a:solidFill>
                  <a:srgbClr val="FFFFFF"/>
                </a:solidFill>
                <a:latin typeface="Georgia"/>
              </a:rPr>
              <a:t>Successfully acquiring infrastructure services such as managed network services is not easy. Outsourced </a:t>
            </a:r>
            <a:r>
              <a:rPr lang="en-CA" sz="1600" i="1" dirty="0">
                <a:solidFill>
                  <a:srgbClr val="FFFFFF"/>
                </a:solidFill>
                <a:latin typeface="Georgia"/>
              </a:rPr>
              <a:t>network </a:t>
            </a:r>
            <a:r>
              <a:rPr lang="en-CA" sz="1600" i="1" dirty="0" smtClean="0">
                <a:solidFill>
                  <a:srgbClr val="FFFFFF"/>
                </a:solidFill>
                <a:latin typeface="Georgia"/>
              </a:rPr>
              <a:t>services involve potentially </a:t>
            </a:r>
            <a:r>
              <a:rPr lang="en-CA" sz="1600" i="1" dirty="0">
                <a:solidFill>
                  <a:srgbClr val="FFFFFF"/>
                </a:solidFill>
                <a:latin typeface="Georgia"/>
              </a:rPr>
              <a:t>high regulatory oversight and governance </a:t>
            </a:r>
            <a:r>
              <a:rPr lang="en-CA" sz="1600" i="1" dirty="0" smtClean="0">
                <a:solidFill>
                  <a:srgbClr val="FFFFFF"/>
                </a:solidFill>
                <a:latin typeface="Georgia"/>
              </a:rPr>
              <a:t>processes, long-term contracts, </a:t>
            </a:r>
            <a:r>
              <a:rPr lang="en-CA" sz="1600" i="1" dirty="0">
                <a:solidFill>
                  <a:srgbClr val="FFFFFF"/>
                </a:solidFill>
                <a:latin typeface="Georgia"/>
              </a:rPr>
              <a:t>and have the ability to either deliver a great amount of value to your organization or be highly detrimental and expensive</a:t>
            </a:r>
            <a:r>
              <a:rPr lang="en-CA" sz="1600" i="1" dirty="0" smtClean="0">
                <a:solidFill>
                  <a:srgbClr val="FFFFFF"/>
                </a:solidFill>
                <a:latin typeface="Georgia"/>
              </a:rPr>
              <a:t>. In short, they present an inherent level of risk.</a:t>
            </a:r>
            <a:endParaRPr lang="en-CA" sz="1600" i="1" dirty="0">
              <a:solidFill>
                <a:srgbClr val="FFFFFF"/>
              </a:solidFill>
              <a:latin typeface="Georgia"/>
            </a:endParaRPr>
          </a:p>
          <a:p>
            <a:pPr>
              <a:spcAft>
                <a:spcPts val="500"/>
              </a:spcAft>
            </a:pPr>
            <a:r>
              <a:rPr lang="en-CA" sz="1600" i="1" dirty="0" smtClean="0">
                <a:solidFill>
                  <a:srgbClr val="FFFFFF"/>
                </a:solidFill>
                <a:latin typeface="Georgia"/>
              </a:rPr>
              <a:t>However, the benefits of outsourcing network management are compelling and having </a:t>
            </a:r>
            <a:r>
              <a:rPr lang="en-CA" sz="1600" i="1" dirty="0">
                <a:solidFill>
                  <a:srgbClr val="FFFFFF"/>
                </a:solidFill>
                <a:latin typeface="Georgia"/>
              </a:rPr>
              <a:t>a good acquisition process can help you minimize the risk associated with procuring network managed </a:t>
            </a:r>
            <a:r>
              <a:rPr lang="en-CA" sz="1600" i="1" dirty="0" smtClean="0">
                <a:solidFill>
                  <a:srgbClr val="FFFFFF"/>
                </a:solidFill>
                <a:latin typeface="Georgia"/>
              </a:rPr>
              <a:t>services</a:t>
            </a:r>
            <a:r>
              <a:rPr lang="en-CA" sz="1600" i="1" dirty="0">
                <a:solidFill>
                  <a:srgbClr val="FFFFFF"/>
                </a:solidFill>
                <a:latin typeface="Georgia"/>
              </a:rPr>
              <a:t>. Clearly defined requirements, a well-formed RFP, a standard selection process, and carefully selected vendors will all </a:t>
            </a:r>
            <a:r>
              <a:rPr lang="en-CA" sz="1600" i="1" dirty="0" smtClean="0">
                <a:solidFill>
                  <a:srgbClr val="FFFFFF"/>
                </a:solidFill>
                <a:latin typeface="Georgia"/>
              </a:rPr>
              <a:t>increase your chances of success. Strong internal </a:t>
            </a:r>
            <a:r>
              <a:rPr lang="en-CA" sz="1600" i="1" dirty="0">
                <a:solidFill>
                  <a:srgbClr val="FFFFFF"/>
                </a:solidFill>
                <a:latin typeface="Georgia"/>
              </a:rPr>
              <a:t>IT </a:t>
            </a:r>
            <a:r>
              <a:rPr lang="en-CA" sz="1600" i="1" dirty="0" smtClean="0">
                <a:solidFill>
                  <a:srgbClr val="FFFFFF"/>
                </a:solidFill>
                <a:latin typeface="Georgia"/>
              </a:rPr>
              <a:t>organizational change and vendor </a:t>
            </a:r>
            <a:r>
              <a:rPr lang="en-CA" sz="1600" i="1" dirty="0">
                <a:solidFill>
                  <a:srgbClr val="FFFFFF"/>
                </a:solidFill>
                <a:latin typeface="Georgia"/>
              </a:rPr>
              <a:t>m</a:t>
            </a:r>
            <a:r>
              <a:rPr lang="en-CA" sz="1600" i="1" dirty="0" smtClean="0">
                <a:solidFill>
                  <a:srgbClr val="FFFFFF"/>
                </a:solidFill>
                <a:latin typeface="Georgia"/>
              </a:rPr>
              <a:t>anagement processes are </a:t>
            </a:r>
            <a:r>
              <a:rPr lang="en-CA" sz="1600" i="1" dirty="0">
                <a:solidFill>
                  <a:srgbClr val="FFFFFF"/>
                </a:solidFill>
                <a:latin typeface="Georgia"/>
              </a:rPr>
              <a:t>also </a:t>
            </a:r>
            <a:r>
              <a:rPr lang="en-CA" sz="1600" i="1" dirty="0" smtClean="0">
                <a:solidFill>
                  <a:srgbClr val="FFFFFF"/>
                </a:solidFill>
                <a:latin typeface="Georgia"/>
              </a:rPr>
              <a:t>critical. Lastly, </a:t>
            </a:r>
            <a:r>
              <a:rPr lang="en-CA" sz="1600" i="1" dirty="0">
                <a:solidFill>
                  <a:srgbClr val="FFFFFF"/>
                </a:solidFill>
                <a:latin typeface="Georgia"/>
              </a:rPr>
              <a:t>the integration </a:t>
            </a:r>
            <a:r>
              <a:rPr lang="en-CA" sz="1600" i="1" dirty="0" smtClean="0">
                <a:solidFill>
                  <a:srgbClr val="FFFFFF"/>
                </a:solidFill>
                <a:latin typeface="Georgia"/>
              </a:rPr>
              <a:t>of the </a:t>
            </a:r>
            <a:r>
              <a:rPr lang="en-CA" sz="1600" i="1" dirty="0">
                <a:solidFill>
                  <a:srgbClr val="FFFFFF"/>
                </a:solidFill>
                <a:latin typeface="Georgia"/>
              </a:rPr>
              <a:t>managed network service provider into the internal IT procedures and operations </a:t>
            </a:r>
            <a:r>
              <a:rPr lang="en-CA" sz="1600" i="1" dirty="0" smtClean="0">
                <a:solidFill>
                  <a:srgbClr val="FFFFFF"/>
                </a:solidFill>
                <a:latin typeface="Georgia"/>
              </a:rPr>
              <a:t>will </a:t>
            </a:r>
            <a:r>
              <a:rPr lang="en-CA" sz="1600" i="1" dirty="0">
                <a:solidFill>
                  <a:srgbClr val="FFFFFF"/>
                </a:solidFill>
                <a:latin typeface="Georgia"/>
              </a:rPr>
              <a:t>deliver value and </a:t>
            </a:r>
            <a:r>
              <a:rPr lang="en-CA" sz="1600" i="1" dirty="0" smtClean="0">
                <a:solidFill>
                  <a:srgbClr val="FFFFFF"/>
                </a:solidFill>
                <a:latin typeface="Georgia"/>
              </a:rPr>
              <a:t>success. </a:t>
            </a:r>
            <a:r>
              <a:rPr lang="en-CA" sz="1600" i="1" dirty="0">
                <a:solidFill>
                  <a:srgbClr val="FFFFFF"/>
                </a:solidFill>
                <a:latin typeface="Georgia"/>
              </a:rPr>
              <a:t>We hope you will find this blueprint helpful, and that it will be able to increase your odds of success. </a:t>
            </a:r>
          </a:p>
        </p:txBody>
      </p:sp>
      <p:sp>
        <p:nvSpPr>
          <p:cNvPr id="3" name="TextBox 2"/>
          <p:cNvSpPr txBox="1"/>
          <p:nvPr/>
        </p:nvSpPr>
        <p:spPr>
          <a:xfrm>
            <a:off x="3557885" y="5706595"/>
            <a:ext cx="4460917" cy="738664"/>
          </a:xfrm>
          <a:prstGeom prst="rect">
            <a:avLst/>
          </a:prstGeom>
        </p:spPr>
        <p:txBody>
          <a:bodyPr wrap="square" rtlCol="0">
            <a:spAutoFit/>
          </a:bodyPr>
          <a:lstStyle/>
          <a:p>
            <a:pPr algn="r"/>
            <a:r>
              <a:rPr lang="en-CA" sz="1400" b="1" i="1" dirty="0">
                <a:solidFill>
                  <a:srgbClr val="FFFFFF"/>
                </a:solidFill>
              </a:rPr>
              <a:t>Larry </a:t>
            </a:r>
            <a:r>
              <a:rPr lang="en-CA" sz="1400" b="1" i="1" dirty="0" smtClean="0">
                <a:solidFill>
                  <a:srgbClr val="FFFFFF"/>
                </a:solidFill>
              </a:rPr>
              <a:t>Fretz,</a:t>
            </a:r>
            <a:endParaRPr lang="en-CA" sz="1400" b="1" i="1" dirty="0">
              <a:solidFill>
                <a:srgbClr val="FFFFFF"/>
              </a:solidFill>
            </a:endParaRPr>
          </a:p>
          <a:p>
            <a:pPr algn="r"/>
            <a:r>
              <a:rPr lang="en-CA" sz="1400" i="1" dirty="0">
                <a:solidFill>
                  <a:srgbClr val="FFFFFF"/>
                </a:solidFill>
              </a:rPr>
              <a:t>Gaming &amp; Hospitality Practice Lead</a:t>
            </a:r>
            <a:br>
              <a:rPr lang="en-CA" sz="1400" i="1" dirty="0">
                <a:solidFill>
                  <a:srgbClr val="FFFFFF"/>
                </a:solidFill>
              </a:rPr>
            </a:br>
            <a:r>
              <a:rPr lang="en-CA" sz="1400" i="1" dirty="0" smtClean="0">
                <a:solidFill>
                  <a:srgbClr val="FFFFFF"/>
                </a:solidFill>
              </a:rPr>
              <a:t>Info-Tech </a:t>
            </a:r>
            <a:r>
              <a:rPr lang="en-CA" sz="1400" i="1" dirty="0">
                <a:solidFill>
                  <a:srgbClr val="FFFFFF"/>
                </a:solidFill>
              </a:rPr>
              <a:t>Research Group</a:t>
            </a:r>
          </a:p>
        </p:txBody>
      </p:sp>
      <p:sp>
        <p:nvSpPr>
          <p:cNvPr id="4" name="TextBox 3"/>
          <p:cNvSpPr txBox="1"/>
          <p:nvPr/>
        </p:nvSpPr>
        <p:spPr>
          <a:xfrm>
            <a:off x="474632" y="1519316"/>
            <a:ext cx="8194736" cy="338554"/>
          </a:xfrm>
          <a:prstGeom prst="rect">
            <a:avLst/>
          </a:prstGeom>
        </p:spPr>
        <p:txBody>
          <a:bodyPr wrap="square" rtlCol="0">
            <a:spAutoFit/>
          </a:bodyPr>
          <a:lstStyle/>
          <a:p>
            <a:r>
              <a:rPr lang="en-CA" sz="1600" b="1" dirty="0" smtClean="0">
                <a:solidFill>
                  <a:srgbClr val="FFFFFF"/>
                </a:solidFill>
              </a:rPr>
              <a:t>Everyone knows that reward is always associated with risk.</a:t>
            </a:r>
            <a:endParaRPr lang="en-CA" sz="1600" b="1" dirty="0">
              <a:solidFill>
                <a:srgbClr val="FFFFFF"/>
              </a:solidFill>
            </a:endParaRPr>
          </a:p>
        </p:txBody>
      </p:sp>
      <p:sp>
        <p:nvSpPr>
          <p:cNvPr id="5" name="Rectangle 4"/>
          <p:cNvSpPr/>
          <p:nvPr/>
        </p:nvSpPr>
        <p:spPr>
          <a:xfrm>
            <a:off x="0" y="295898"/>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rgbClr val="FFFFFF"/>
                </a:solidFill>
              </a:rPr>
              <a:t>ANALYST PERSPECTIVE </a:t>
            </a:r>
          </a:p>
        </p:txBody>
      </p:sp>
      <p:pic>
        <p:nvPicPr>
          <p:cNvPr id="8" name="Picture 104"/>
          <p:cNvPicPr>
            <a:picLocks noChangeAspect="1"/>
          </p:cNvPicPr>
          <p:nvPr/>
        </p:nvPicPr>
        <p:blipFill rotWithShape="1">
          <a:blip r:embed="rId2"/>
          <a:srcRect l="34768" t="21801" r="35751" b="57796"/>
          <a:stretch/>
        </p:blipFill>
        <p:spPr>
          <a:xfrm>
            <a:off x="175598" y="1857870"/>
            <a:ext cx="598068" cy="528294"/>
          </a:xfrm>
          <a:prstGeom prst="rect">
            <a:avLst/>
          </a:prstGeom>
        </p:spPr>
      </p:pic>
      <p:pic>
        <p:nvPicPr>
          <p:cNvPr id="9" name="Picture 105"/>
          <p:cNvPicPr>
            <a:picLocks noChangeAspect="1"/>
          </p:cNvPicPr>
          <p:nvPr/>
        </p:nvPicPr>
        <p:blipFill>
          <a:blip r:embed="rId3"/>
          <a:stretch>
            <a:fillRect/>
          </a:stretch>
        </p:blipFill>
        <p:spPr>
          <a:xfrm>
            <a:off x="8190349" y="5249233"/>
            <a:ext cx="619651" cy="457362"/>
          </a:xfrm>
          <a:prstGeom prst="rect">
            <a:avLst/>
          </a:prstGeom>
        </p:spPr>
      </p:pic>
      <p:grpSp>
        <p:nvGrpSpPr>
          <p:cNvPr id="10" name="Group 9"/>
          <p:cNvGrpSpPr/>
          <p:nvPr/>
        </p:nvGrpSpPr>
        <p:grpSpPr>
          <a:xfrm>
            <a:off x="0" y="6422955"/>
            <a:ext cx="9144000" cy="437555"/>
            <a:chOff x="0" y="6422955"/>
            <a:chExt cx="9144000" cy="437555"/>
          </a:xfrm>
        </p:grpSpPr>
        <p:pic>
          <p:nvPicPr>
            <p:cNvPr id="11"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2" name="Picture 11"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1807665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Take advantage of the many benefits outsourcing offers to gaming and hospitality organizations</a:t>
            </a:r>
            <a:endParaRPr lang="en-US" dirty="0"/>
          </a:p>
        </p:txBody>
      </p:sp>
      <p:sp>
        <p:nvSpPr>
          <p:cNvPr id="13" name="Text Placeholder 12"/>
          <p:cNvSpPr>
            <a:spLocks noGrp="1"/>
          </p:cNvSpPr>
          <p:nvPr>
            <p:ph type="body" sz="quarter" idx="16"/>
          </p:nvPr>
        </p:nvSpPr>
        <p:spPr>
          <a:xfrm>
            <a:off x="246703" y="1607231"/>
            <a:ext cx="4041648" cy="1677491"/>
          </a:xfrm>
        </p:spPr>
        <p:txBody>
          <a:bodyPr/>
          <a:lstStyle/>
          <a:p>
            <a:r>
              <a:rPr lang="en-US" dirty="0" smtClean="0"/>
              <a:t>CIOs, VPs, and Infrastructure &amp; Operations Managers who </a:t>
            </a:r>
            <a:r>
              <a:rPr lang="en-US" dirty="0"/>
              <a:t>are considering outsourcing network </a:t>
            </a:r>
            <a:r>
              <a:rPr lang="en-US" dirty="0" smtClean="0"/>
              <a:t>management.</a:t>
            </a:r>
          </a:p>
          <a:p>
            <a:r>
              <a:rPr lang="en-US" dirty="0"/>
              <a:t>CIOs, </a:t>
            </a:r>
            <a:r>
              <a:rPr lang="en-US" dirty="0" smtClean="0"/>
              <a:t>VPs, </a:t>
            </a:r>
            <a:r>
              <a:rPr lang="en-US" dirty="0"/>
              <a:t>and Infrastructure &amp; Operations </a:t>
            </a:r>
            <a:r>
              <a:rPr lang="en-US" dirty="0" smtClean="0"/>
              <a:t>Managers who are seeking to improve their network management capabilities.</a:t>
            </a:r>
            <a:endParaRPr lang="en-US" dirty="0"/>
          </a:p>
        </p:txBody>
      </p:sp>
      <p:sp>
        <p:nvSpPr>
          <p:cNvPr id="14" name="Text Placeholder 13"/>
          <p:cNvSpPr>
            <a:spLocks noGrp="1"/>
          </p:cNvSpPr>
          <p:nvPr>
            <p:ph type="body" sz="quarter" idx="26"/>
          </p:nvPr>
        </p:nvSpPr>
        <p:spPr>
          <a:xfrm>
            <a:off x="4835436" y="1607231"/>
            <a:ext cx="4041648" cy="1677491"/>
          </a:xfrm>
        </p:spPr>
        <p:txBody>
          <a:bodyPr/>
          <a:lstStyle/>
          <a:p>
            <a:r>
              <a:rPr lang="en-US" dirty="0"/>
              <a:t>Determine </a:t>
            </a:r>
            <a:r>
              <a:rPr lang="en-US" dirty="0" smtClean="0"/>
              <a:t>if your organization can benefit from outsourcing network management.</a:t>
            </a:r>
            <a:endParaRPr lang="en-US" dirty="0"/>
          </a:p>
          <a:p>
            <a:r>
              <a:rPr lang="en-US" dirty="0" smtClean="0"/>
              <a:t>Determine your requirements and select a vendor.</a:t>
            </a:r>
            <a:endParaRPr lang="en-US" dirty="0"/>
          </a:p>
          <a:p>
            <a:r>
              <a:rPr lang="en-US" dirty="0"/>
              <a:t>Build a roadmap </a:t>
            </a:r>
            <a:r>
              <a:rPr lang="en-US" dirty="0" smtClean="0"/>
              <a:t>to outsource network management within your organization.</a:t>
            </a:r>
            <a:endParaRPr lang="en-US" dirty="0"/>
          </a:p>
          <a:p>
            <a:endParaRPr lang="en-US" dirty="0"/>
          </a:p>
        </p:txBody>
      </p:sp>
      <p:sp>
        <p:nvSpPr>
          <p:cNvPr id="15" name="Text Placeholder 14"/>
          <p:cNvSpPr>
            <a:spLocks noGrp="1"/>
          </p:cNvSpPr>
          <p:nvPr>
            <p:ph type="body" sz="quarter" idx="27"/>
          </p:nvPr>
        </p:nvSpPr>
        <p:spPr/>
        <p:txBody>
          <a:bodyPr/>
          <a:lstStyle/>
          <a:p>
            <a:r>
              <a:rPr lang="en-US" dirty="0"/>
              <a:t>CFOs who would like to understand the risks and financial impact of outsourcing network </a:t>
            </a:r>
            <a:r>
              <a:rPr lang="en-US" dirty="0" smtClean="0"/>
              <a:t>management.</a:t>
            </a:r>
            <a:endParaRPr lang="en-US" dirty="0"/>
          </a:p>
          <a:p>
            <a:r>
              <a:rPr lang="en-US" dirty="0" smtClean="0"/>
              <a:t>Vendor managers of organizations that have decided to outsource network management.</a:t>
            </a:r>
            <a:endParaRPr lang="en-US" dirty="0"/>
          </a:p>
          <a:p>
            <a:pPr marL="0" indent="0">
              <a:buNone/>
            </a:pPr>
            <a:endParaRPr lang="en-US" dirty="0"/>
          </a:p>
        </p:txBody>
      </p:sp>
      <p:sp>
        <p:nvSpPr>
          <p:cNvPr id="16" name="Text Placeholder 15"/>
          <p:cNvSpPr>
            <a:spLocks noGrp="1"/>
          </p:cNvSpPr>
          <p:nvPr>
            <p:ph type="body" sz="quarter" idx="28"/>
          </p:nvPr>
        </p:nvSpPr>
        <p:spPr/>
        <p:txBody>
          <a:bodyPr/>
          <a:lstStyle/>
          <a:p>
            <a:r>
              <a:rPr lang="en-US" dirty="0"/>
              <a:t>Understand the costs and benefits of outsourcing network </a:t>
            </a:r>
            <a:r>
              <a:rPr lang="en-US" dirty="0" smtClean="0"/>
              <a:t>management.</a:t>
            </a:r>
            <a:endParaRPr lang="en-US" dirty="0"/>
          </a:p>
          <a:p>
            <a:r>
              <a:rPr lang="en-US" dirty="0"/>
              <a:t>Assess the business case for outsourcing network </a:t>
            </a:r>
            <a:r>
              <a:rPr lang="en-US" dirty="0" smtClean="0"/>
              <a:t>management.</a:t>
            </a:r>
            <a:endParaRPr lang="en-US" dirty="0"/>
          </a:p>
          <a:p>
            <a:r>
              <a:rPr lang="en-US" dirty="0" smtClean="0"/>
              <a:t>Develop </a:t>
            </a:r>
            <a:r>
              <a:rPr lang="en-US" dirty="0"/>
              <a:t>the necessary tools and skills </a:t>
            </a:r>
            <a:r>
              <a:rPr lang="en-US" dirty="0" smtClean="0"/>
              <a:t>to </a:t>
            </a:r>
            <a:r>
              <a:rPr lang="en-US" dirty="0"/>
              <a:t>build and manage successful relationships with </a:t>
            </a:r>
            <a:r>
              <a:rPr lang="en-US" dirty="0" smtClean="0"/>
              <a:t>vendors.</a:t>
            </a:r>
            <a:endParaRPr lang="en-US" dirty="0"/>
          </a:p>
        </p:txBody>
      </p:sp>
      <p:grpSp>
        <p:nvGrpSpPr>
          <p:cNvPr id="7" name="Group 6"/>
          <p:cNvGrpSpPr/>
          <p:nvPr/>
        </p:nvGrpSpPr>
        <p:grpSpPr>
          <a:xfrm>
            <a:off x="0" y="6422955"/>
            <a:ext cx="9144000" cy="437555"/>
            <a:chOff x="0" y="6422955"/>
            <a:chExt cx="9144000" cy="437555"/>
          </a:xfrm>
        </p:grpSpPr>
        <p:pic>
          <p:nvPicPr>
            <p:cNvPr id="8"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619900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 </a:t>
            </a:r>
            <a:endParaRPr lang="en-US" dirty="0"/>
          </a:p>
        </p:txBody>
      </p:sp>
      <p:sp>
        <p:nvSpPr>
          <p:cNvPr id="3" name="Text Placeholder 2"/>
          <p:cNvSpPr>
            <a:spLocks noGrp="1"/>
          </p:cNvSpPr>
          <p:nvPr>
            <p:ph type="body" sz="quarter" idx="10"/>
          </p:nvPr>
        </p:nvSpPr>
        <p:spPr>
          <a:xfrm>
            <a:off x="247848" y="1514243"/>
            <a:ext cx="5588932" cy="1288778"/>
          </a:xfrm>
        </p:spPr>
        <p:txBody>
          <a:bodyPr/>
          <a:lstStyle/>
          <a:p>
            <a:r>
              <a:rPr lang="en-CA" dirty="0" smtClean="0"/>
              <a:t>The network is a critical utility in the gaming and hospitality industry that requires constant availability and reliability.</a:t>
            </a:r>
          </a:p>
          <a:p>
            <a:r>
              <a:rPr lang="en-CA" dirty="0" smtClean="0"/>
              <a:t>With such demands, many organizations cannot meet their network’s internal SLA or are doing so at a very high cost.</a:t>
            </a:r>
          </a:p>
          <a:p>
            <a:r>
              <a:rPr lang="en-CA" dirty="0" smtClean="0"/>
              <a:t>As a result, outsourcing network management has become a common consideration.</a:t>
            </a:r>
            <a:endParaRPr lang="en-CA" dirty="0"/>
          </a:p>
          <a:p>
            <a:pPr marL="0" indent="0">
              <a:buNone/>
            </a:pPr>
            <a:endParaRPr lang="en-US" dirty="0"/>
          </a:p>
        </p:txBody>
      </p:sp>
      <p:sp>
        <p:nvSpPr>
          <p:cNvPr id="4" name="Text Placeholder 3"/>
          <p:cNvSpPr>
            <a:spLocks noGrp="1"/>
          </p:cNvSpPr>
          <p:nvPr>
            <p:ph type="body" sz="quarter" idx="11"/>
          </p:nvPr>
        </p:nvSpPr>
        <p:spPr>
          <a:xfrm>
            <a:off x="247849" y="3161538"/>
            <a:ext cx="5588930" cy="1444645"/>
          </a:xfrm>
        </p:spPr>
        <p:txBody>
          <a:bodyPr/>
          <a:lstStyle/>
          <a:p>
            <a:r>
              <a:rPr lang="en-US" dirty="0" smtClean="0"/>
              <a:t>Making the case to outsource is difficult. Outsourcing does not reflect favorably on EBITDA and the controls and regulations can deter management from pursuing the project.</a:t>
            </a:r>
          </a:p>
          <a:p>
            <a:r>
              <a:rPr lang="en-US" dirty="0" smtClean="0"/>
              <a:t>Many organizations do not receive the value they expect in their first year of outsourcing. Without careful planning and due diligence regarding what </a:t>
            </a:r>
            <a:r>
              <a:rPr lang="en-US" dirty="0"/>
              <a:t>to outsource, which vendor to use, and how to </a:t>
            </a:r>
            <a:r>
              <a:rPr lang="en-US" dirty="0" smtClean="0"/>
              <a:t>govern the </a:t>
            </a:r>
            <a:r>
              <a:rPr lang="en-US" dirty="0"/>
              <a:t>outsourcing </a:t>
            </a:r>
            <a:r>
              <a:rPr lang="en-US" dirty="0" smtClean="0"/>
              <a:t>relationship, your organization will not succeed. </a:t>
            </a:r>
            <a:endParaRPr lang="en-US" dirty="0"/>
          </a:p>
          <a:p>
            <a:endParaRPr lang="en-US" dirty="0" smtClean="0"/>
          </a:p>
        </p:txBody>
      </p:sp>
      <p:sp>
        <p:nvSpPr>
          <p:cNvPr id="5" name="Text Placeholder 4"/>
          <p:cNvSpPr>
            <a:spLocks noGrp="1"/>
          </p:cNvSpPr>
          <p:nvPr>
            <p:ph type="body" sz="quarter" idx="12"/>
          </p:nvPr>
        </p:nvSpPr>
        <p:spPr/>
        <p:txBody>
          <a:bodyPr/>
          <a:lstStyle/>
          <a:p>
            <a:r>
              <a:rPr lang="en-US" dirty="0" smtClean="0"/>
              <a:t>Demonstrate the cost savings and other benefits from outsourcing over the duration of the contract.</a:t>
            </a:r>
          </a:p>
          <a:p>
            <a:r>
              <a:rPr lang="en-US" dirty="0" smtClean="0"/>
              <a:t>Complete </a:t>
            </a:r>
            <a:r>
              <a:rPr lang="en-US" dirty="0"/>
              <a:t>an in-depth business analysis and </a:t>
            </a:r>
            <a:r>
              <a:rPr lang="en-US" dirty="0" smtClean="0"/>
              <a:t>assessment of your current state to understand your organization’s current readiness to outsource and to decide what to outsource.</a:t>
            </a:r>
          </a:p>
          <a:p>
            <a:r>
              <a:rPr lang="en-US" dirty="0" smtClean="0"/>
              <a:t>Perform </a:t>
            </a:r>
            <a:r>
              <a:rPr lang="en-US" dirty="0"/>
              <a:t>due diligence when selecting a vendor and ensure that </a:t>
            </a:r>
            <a:r>
              <a:rPr lang="en-US" dirty="0" smtClean="0"/>
              <a:t>its </a:t>
            </a:r>
            <a:r>
              <a:rPr lang="en-US" dirty="0"/>
              <a:t>basic SLAs meet your </a:t>
            </a:r>
            <a:r>
              <a:rPr lang="en-US" dirty="0" smtClean="0"/>
              <a:t>requirements.</a:t>
            </a:r>
            <a:endParaRPr lang="en-US" dirty="0"/>
          </a:p>
          <a:p>
            <a:r>
              <a:rPr lang="en-US" dirty="0"/>
              <a:t>Develop a transition strategy that takes people, processes, and technologies into </a:t>
            </a:r>
            <a:r>
              <a:rPr lang="en-US" dirty="0" smtClean="0"/>
              <a:t>account. </a:t>
            </a:r>
          </a:p>
          <a:p>
            <a:r>
              <a:rPr lang="en-US" dirty="0" smtClean="0"/>
              <a:t>Establish </a:t>
            </a:r>
            <a:r>
              <a:rPr lang="en-US" dirty="0"/>
              <a:t>a strong governance </a:t>
            </a:r>
            <a:r>
              <a:rPr lang="en-US" dirty="0" smtClean="0"/>
              <a:t>structure </a:t>
            </a:r>
            <a:r>
              <a:rPr lang="en-US" dirty="0"/>
              <a:t>that reinforces accountability within your organization</a:t>
            </a:r>
            <a:r>
              <a:rPr lang="en-US" dirty="0" smtClean="0"/>
              <a:t>.</a:t>
            </a:r>
          </a:p>
          <a:p>
            <a:r>
              <a:rPr lang="en-US" dirty="0"/>
              <a:t>Develop vendor management capabilities and a collaborative partnership with your </a:t>
            </a:r>
            <a:r>
              <a:rPr lang="en-US" dirty="0" smtClean="0"/>
              <a:t>vendor.</a:t>
            </a:r>
            <a:endParaRPr lang="en-US" dirty="0"/>
          </a:p>
          <a:p>
            <a:pPr marL="0" indent="0">
              <a:buNone/>
            </a:pPr>
            <a:endParaRPr lang="en-US" dirty="0"/>
          </a:p>
          <a:p>
            <a:endParaRPr lang="en-US" dirty="0"/>
          </a:p>
        </p:txBody>
      </p:sp>
      <p:sp>
        <p:nvSpPr>
          <p:cNvPr id="6" name="Text Placeholder 5"/>
          <p:cNvSpPr>
            <a:spLocks noGrp="1"/>
          </p:cNvSpPr>
          <p:nvPr>
            <p:ph type="body" sz="quarter" idx="13"/>
          </p:nvPr>
        </p:nvSpPr>
        <p:spPr>
          <a:xfrm>
            <a:off x="6124755" y="1495997"/>
            <a:ext cx="2695717" cy="3041497"/>
          </a:xfrm>
        </p:spPr>
        <p:txBody>
          <a:bodyPr/>
          <a:lstStyle/>
          <a:p>
            <a:pPr marL="228600" indent="-228600">
              <a:spcBef>
                <a:spcPts val="600"/>
              </a:spcBef>
              <a:spcAft>
                <a:spcPts val="600"/>
              </a:spcAft>
              <a:buSzPct val="100000"/>
              <a:buFont typeface="+mj-lt"/>
              <a:buAutoNum type="arabicPeriod"/>
            </a:pPr>
            <a:r>
              <a:rPr lang="en-CA" b="1" dirty="0" smtClean="0"/>
              <a:t>Performing due diligence in deciding what to outsource </a:t>
            </a:r>
            <a:r>
              <a:rPr lang="en-CA" dirty="0" smtClean="0"/>
              <a:t>and which vendor to engage with </a:t>
            </a:r>
            <a:r>
              <a:rPr lang="en-CA" b="1" dirty="0" smtClean="0"/>
              <a:t>leads to higher success rates</a:t>
            </a:r>
            <a:r>
              <a:rPr lang="en-CA" dirty="0" smtClean="0"/>
              <a:t>.</a:t>
            </a:r>
          </a:p>
          <a:p>
            <a:pPr marL="228600" indent="-228600">
              <a:spcBef>
                <a:spcPts val="400"/>
              </a:spcBef>
              <a:spcAft>
                <a:spcPts val="400"/>
              </a:spcAft>
              <a:buSzPct val="100000"/>
              <a:buFont typeface="+mj-lt"/>
              <a:buAutoNum type="arabicPeriod"/>
            </a:pPr>
            <a:r>
              <a:rPr lang="en-CA" b="1" dirty="0" smtClean="0"/>
              <a:t>Outsourcing </a:t>
            </a:r>
            <a:r>
              <a:rPr lang="en-CA" b="1" dirty="0"/>
              <a:t>cannot be </a:t>
            </a:r>
            <a:r>
              <a:rPr lang="en-CA" b="1" dirty="0" smtClean="0"/>
              <a:t>achieved </a:t>
            </a:r>
            <a:r>
              <a:rPr lang="en-CA" b="1" dirty="0"/>
              <a:t>with a </a:t>
            </a:r>
            <a:r>
              <a:rPr lang="en-CA" b="1" dirty="0" smtClean="0"/>
              <a:t>“set </a:t>
            </a:r>
            <a:r>
              <a:rPr lang="en-CA" b="1" dirty="0"/>
              <a:t>and </a:t>
            </a:r>
            <a:r>
              <a:rPr lang="en-CA" b="1" dirty="0" smtClean="0"/>
              <a:t>forget” mentality.</a:t>
            </a:r>
            <a:r>
              <a:rPr lang="en-CA" b="1" dirty="0"/>
              <a:t/>
            </a:r>
            <a:br>
              <a:rPr lang="en-CA" b="1" dirty="0"/>
            </a:br>
            <a:r>
              <a:rPr lang="en-CA" dirty="0"/>
              <a:t>Active management of your vendor is crucial to </a:t>
            </a:r>
            <a:r>
              <a:rPr lang="en-CA" dirty="0" smtClean="0"/>
              <a:t>success.</a:t>
            </a:r>
            <a:endParaRPr lang="en-CA" dirty="0"/>
          </a:p>
          <a:p>
            <a:pPr marL="228600" indent="-228600">
              <a:spcBef>
                <a:spcPts val="400"/>
              </a:spcBef>
              <a:spcAft>
                <a:spcPts val="400"/>
              </a:spcAft>
              <a:buSzPct val="100000"/>
              <a:buFont typeface="+mj-lt"/>
              <a:buAutoNum type="arabicPeriod"/>
            </a:pPr>
            <a:r>
              <a:rPr lang="en-CA" b="1" dirty="0"/>
              <a:t>Failure is inevitable.</a:t>
            </a:r>
            <a:br>
              <a:rPr lang="en-CA" b="1" dirty="0"/>
            </a:br>
            <a:r>
              <a:rPr lang="en-CA" dirty="0"/>
              <a:t>Rather than </a:t>
            </a:r>
            <a:r>
              <a:rPr lang="en-CA" dirty="0" smtClean="0"/>
              <a:t>placing blame, </a:t>
            </a:r>
            <a:r>
              <a:rPr lang="en-CA" dirty="0"/>
              <a:t>collaborate with your vendor to continuously improve and prevent the situation from occurring again</a:t>
            </a:r>
            <a:r>
              <a:rPr lang="en-CA" dirty="0" smtClean="0"/>
              <a:t>.</a:t>
            </a:r>
            <a:endParaRPr lang="en-CA" b="1" dirty="0"/>
          </a:p>
        </p:txBody>
      </p:sp>
      <p:grpSp>
        <p:nvGrpSpPr>
          <p:cNvPr id="7" name="Group 6"/>
          <p:cNvGrpSpPr/>
          <p:nvPr/>
        </p:nvGrpSpPr>
        <p:grpSpPr>
          <a:xfrm>
            <a:off x="0" y="6422955"/>
            <a:ext cx="9144000" cy="437555"/>
            <a:chOff x="0" y="6422955"/>
            <a:chExt cx="9144000" cy="437555"/>
          </a:xfrm>
        </p:grpSpPr>
        <p:pic>
          <p:nvPicPr>
            <p:cNvPr id="8"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61988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If you haven’t considered outsourcing network management, you should</a:t>
            </a:r>
          </a:p>
        </p:txBody>
      </p:sp>
      <p:sp>
        <p:nvSpPr>
          <p:cNvPr id="3" name="Text Placeholder 2"/>
          <p:cNvSpPr>
            <a:spLocks noGrp="1"/>
          </p:cNvSpPr>
          <p:nvPr>
            <p:ph type="body" sz="quarter" idx="16"/>
          </p:nvPr>
        </p:nvSpPr>
        <p:spPr>
          <a:xfrm>
            <a:off x="706616" y="1232756"/>
            <a:ext cx="8170683" cy="4973925"/>
          </a:xfrm>
        </p:spPr>
        <p:txBody>
          <a:bodyPr/>
          <a:lstStyle/>
          <a:p>
            <a:pPr marL="0" indent="0">
              <a:buNone/>
            </a:pPr>
            <a:r>
              <a:rPr lang="en-CA" sz="1400" b="1" dirty="0" smtClean="0"/>
              <a:t>Problem: </a:t>
            </a:r>
            <a:r>
              <a:rPr lang="en-CA" sz="1400" dirty="0" smtClean="0"/>
              <a:t>Networks </a:t>
            </a:r>
            <a:r>
              <a:rPr lang="en-CA" sz="1400" dirty="0"/>
              <a:t>are a critical utility for guest satisfaction in the gaming and hospitality </a:t>
            </a:r>
            <a:r>
              <a:rPr lang="en-CA" sz="1400" dirty="0" smtClean="0"/>
              <a:t>industry. However, managing </a:t>
            </a:r>
            <a:r>
              <a:rPr lang="en-CA" sz="1400" dirty="0"/>
              <a:t>the network </a:t>
            </a:r>
            <a:r>
              <a:rPr lang="en-CA" sz="1400" dirty="0" smtClean="0"/>
              <a:t>adequately </a:t>
            </a:r>
            <a:r>
              <a:rPr lang="en-CA" sz="1400" dirty="0"/>
              <a:t>can be expensive as it can be time and resource intensive. </a:t>
            </a:r>
            <a:endParaRPr lang="en-CA" sz="1400" dirty="0" smtClean="0"/>
          </a:p>
          <a:p>
            <a:pPr marL="0" indent="0">
              <a:buNone/>
            </a:pPr>
            <a:r>
              <a:rPr lang="en-CA" sz="1400" b="1" dirty="0" smtClean="0"/>
              <a:t>Solution: </a:t>
            </a:r>
            <a:r>
              <a:rPr lang="en-CA" sz="1400" dirty="0"/>
              <a:t>Outsourcing network management provides a way for you to meet these network requirements cost effectively by handing off services or activities to providers that specialize in the function and are better equipped in terms of resources and </a:t>
            </a:r>
            <a:r>
              <a:rPr lang="en-CA" sz="1400" dirty="0" smtClean="0"/>
              <a:t>expertise.</a:t>
            </a:r>
          </a:p>
          <a:p>
            <a:pPr marL="0" indent="0">
              <a:buNone/>
            </a:pPr>
            <a:endParaRPr lang="en-CA" sz="1400" b="1" dirty="0" smtClean="0"/>
          </a:p>
          <a:p>
            <a:pPr marL="0" indent="0">
              <a:buNone/>
            </a:pPr>
            <a:endParaRPr lang="en-CA" sz="1400" b="1" dirty="0" smtClean="0"/>
          </a:p>
          <a:p>
            <a:pPr marL="0" indent="0">
              <a:buNone/>
            </a:pPr>
            <a:endParaRPr lang="en-CA" sz="1400" b="1" dirty="0" smtClean="0"/>
          </a:p>
          <a:p>
            <a:pPr marL="0" indent="0">
              <a:buNone/>
            </a:pPr>
            <a:endParaRPr lang="en-CA" sz="1400" b="1" dirty="0"/>
          </a:p>
          <a:p>
            <a:pPr marL="0" indent="0">
              <a:buNone/>
            </a:pPr>
            <a:endParaRPr lang="en-CA" sz="1400" b="1" dirty="0" smtClean="0"/>
          </a:p>
          <a:p>
            <a:pPr marL="0" indent="0">
              <a:buNone/>
            </a:pPr>
            <a:r>
              <a:rPr lang="en-CA" sz="1400" b="1" dirty="0" smtClean="0"/>
              <a:t>Problem: </a:t>
            </a:r>
            <a:r>
              <a:rPr lang="en-CA" sz="1400" dirty="0" smtClean="0"/>
              <a:t>Outsourcing could provide many opportunities for your organization. Unfortunately, outsourcing successfully is not an easy task. </a:t>
            </a:r>
          </a:p>
          <a:p>
            <a:pPr marL="0" indent="0">
              <a:buNone/>
            </a:pPr>
            <a:endParaRPr lang="en-CA" sz="1400" b="1" dirty="0" smtClean="0"/>
          </a:p>
          <a:p>
            <a:pPr marL="0" indent="0">
              <a:buNone/>
            </a:pPr>
            <a:endParaRPr lang="en-CA" sz="1400" b="1" dirty="0"/>
          </a:p>
          <a:p>
            <a:pPr marL="0" indent="0">
              <a:buNone/>
            </a:pPr>
            <a:endParaRPr lang="en-CA" sz="1400" b="1" dirty="0" smtClean="0"/>
          </a:p>
          <a:p>
            <a:pPr marL="0" indent="0">
              <a:buNone/>
            </a:pPr>
            <a:r>
              <a:rPr lang="en-CA" sz="1400" b="1" dirty="0" smtClean="0"/>
              <a:t>Solution: </a:t>
            </a:r>
            <a:r>
              <a:rPr lang="en-CA" sz="1400" dirty="0" smtClean="0"/>
              <a:t>Leverage Info-Tech’s blueprint process and expertise to help you succeed in your outsourcing engagement. </a:t>
            </a:r>
            <a:endParaRPr lang="en-CA" sz="1400" b="1" dirty="0" smtClean="0"/>
          </a:p>
          <a:p>
            <a:pPr marL="0" indent="0">
              <a:buNone/>
            </a:pPr>
            <a:endParaRPr lang="en-CA" sz="1400" b="1" dirty="0"/>
          </a:p>
          <a:p>
            <a:pPr marL="0" indent="0">
              <a:buNone/>
            </a:pPr>
            <a:endParaRPr lang="en-CA" sz="1400" b="1" dirty="0" smtClean="0"/>
          </a:p>
          <a:p>
            <a:pPr marL="0" indent="0">
              <a:buNone/>
            </a:pPr>
            <a:r>
              <a:rPr lang="en-CA" sz="1400" b="1" dirty="0" smtClean="0"/>
              <a:t> </a:t>
            </a:r>
            <a:endParaRPr lang="en-CA" sz="1400" dirty="0"/>
          </a:p>
        </p:txBody>
      </p:sp>
      <p:sp>
        <p:nvSpPr>
          <p:cNvPr id="4" name="Rectangle 3"/>
          <p:cNvSpPr/>
          <p:nvPr/>
        </p:nvSpPr>
        <p:spPr>
          <a:xfrm>
            <a:off x="706616" y="2621100"/>
            <a:ext cx="8170680" cy="1107996"/>
          </a:xfrm>
          <a:prstGeom prst="rect">
            <a:avLst/>
          </a:prstGeom>
        </p:spPr>
        <p:txBody>
          <a:bodyPr wrap="square">
            <a:spAutoFit/>
          </a:bodyPr>
          <a:lstStyle/>
          <a:p>
            <a:r>
              <a:rPr lang="en-CA" sz="2200" b="1" dirty="0">
                <a:solidFill>
                  <a:schemeClr val="accent3"/>
                </a:solidFill>
              </a:rPr>
              <a:t>If you are spending more than $80,000 a year on network labor and tools maintenance, you need to explore outsourcing as an option.</a:t>
            </a:r>
          </a:p>
        </p:txBody>
      </p:sp>
      <p:sp>
        <p:nvSpPr>
          <p:cNvPr id="5" name="Rectangle 4"/>
          <p:cNvSpPr/>
          <p:nvPr/>
        </p:nvSpPr>
        <p:spPr>
          <a:xfrm>
            <a:off x="706615" y="4560452"/>
            <a:ext cx="8170681" cy="769441"/>
          </a:xfrm>
          <a:prstGeom prst="rect">
            <a:avLst/>
          </a:prstGeom>
        </p:spPr>
        <p:txBody>
          <a:bodyPr wrap="square">
            <a:spAutoFit/>
          </a:bodyPr>
          <a:lstStyle/>
          <a:p>
            <a:r>
              <a:rPr lang="en-CA" sz="2200" b="1" dirty="0">
                <a:solidFill>
                  <a:schemeClr val="accent4"/>
                </a:solidFill>
              </a:rPr>
              <a:t>Of Info-Tech’s clients, 42% don’t get the value they expect </a:t>
            </a:r>
            <a:r>
              <a:rPr lang="en-CA" sz="2200" b="1" dirty="0" smtClean="0">
                <a:solidFill>
                  <a:schemeClr val="accent4"/>
                </a:solidFill>
              </a:rPr>
              <a:t>from </a:t>
            </a:r>
            <a:r>
              <a:rPr lang="en-CA" sz="2200" b="1" dirty="0">
                <a:solidFill>
                  <a:schemeClr val="accent4"/>
                </a:solidFill>
              </a:rPr>
              <a:t>outsourcing in their first year.</a:t>
            </a:r>
          </a:p>
        </p:txBody>
      </p:sp>
      <p:cxnSp>
        <p:nvCxnSpPr>
          <p:cNvPr id="14" name="Straight Connector 13"/>
          <p:cNvCxnSpPr/>
          <p:nvPr/>
        </p:nvCxnSpPr>
        <p:spPr>
          <a:xfrm>
            <a:off x="706615" y="3823738"/>
            <a:ext cx="8170683" cy="0"/>
          </a:xfrm>
          <a:prstGeom prst="line">
            <a:avLst/>
          </a:prstGeom>
          <a:ln w="190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263239" y="1971789"/>
            <a:ext cx="429436" cy="442449"/>
          </a:xfrm>
          <a:prstGeom prst="rect">
            <a:avLst/>
          </a:prstGeom>
        </p:spPr>
      </p:pic>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55646" y="1272682"/>
            <a:ext cx="444623" cy="442800"/>
          </a:xfrm>
          <a:prstGeom prst="rect">
            <a:avLst/>
          </a:prstGeom>
        </p:spPr>
      </p:pic>
      <p:pic>
        <p:nvPicPr>
          <p:cNvPr id="13" name="Picture 12"/>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263239" y="5358629"/>
            <a:ext cx="429436" cy="442449"/>
          </a:xfrm>
          <a:prstGeom prst="rect">
            <a:avLst/>
          </a:prstGeom>
        </p:spPr>
      </p:pic>
      <p:pic>
        <p:nvPicPr>
          <p:cNvPr id="15" name="Picture 14"/>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55646" y="4035086"/>
            <a:ext cx="444623" cy="442800"/>
          </a:xfrm>
          <a:prstGeom prst="rect">
            <a:avLst/>
          </a:prstGeom>
        </p:spPr>
      </p:pic>
      <p:grpSp>
        <p:nvGrpSpPr>
          <p:cNvPr id="12" name="Group 11"/>
          <p:cNvGrpSpPr/>
          <p:nvPr/>
        </p:nvGrpSpPr>
        <p:grpSpPr>
          <a:xfrm>
            <a:off x="0" y="6422955"/>
            <a:ext cx="9144000" cy="437555"/>
            <a:chOff x="0" y="6422955"/>
            <a:chExt cx="9144000" cy="437555"/>
          </a:xfrm>
        </p:grpSpPr>
        <p:pic>
          <p:nvPicPr>
            <p:cNvPr id="16"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7" name="Picture 16"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683905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p:cNvGraphicFramePr>
          <p:nvPr>
            <p:extLst>
              <p:ext uri="{D42A27DB-BD31-4B8C-83A1-F6EECF244321}">
                <p14:modId xmlns:p14="http://schemas.microsoft.com/office/powerpoint/2010/main" val="123076562"/>
              </p:ext>
            </p:extLst>
          </p:nvPr>
        </p:nvGraphicFramePr>
        <p:xfrm>
          <a:off x="586759" y="1806183"/>
          <a:ext cx="7871442" cy="3953206"/>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lstStyle/>
          <a:p>
            <a:r>
              <a:rPr lang="en-CA" dirty="0" smtClean="0"/>
              <a:t>Access to skills not available in house was the leading reason organizations chose to outsource </a:t>
            </a:r>
            <a:endParaRPr lang="en-CA" dirty="0"/>
          </a:p>
        </p:txBody>
      </p:sp>
      <p:sp>
        <p:nvSpPr>
          <p:cNvPr id="3" name="Text Placeholder 2"/>
          <p:cNvSpPr>
            <a:spLocks noGrp="1"/>
          </p:cNvSpPr>
          <p:nvPr>
            <p:ph type="body" sz="quarter" idx="16"/>
          </p:nvPr>
        </p:nvSpPr>
        <p:spPr>
          <a:xfrm>
            <a:off x="249302" y="1232756"/>
            <a:ext cx="8627998" cy="465415"/>
          </a:xfrm>
        </p:spPr>
        <p:txBody>
          <a:bodyPr/>
          <a:lstStyle/>
          <a:p>
            <a:pPr marL="0" indent="0">
              <a:buNone/>
            </a:pPr>
            <a:r>
              <a:rPr lang="en-CA" sz="1400" dirty="0" smtClean="0"/>
              <a:t>Despite the cost savings outsourcing can provide, the ability to boost network capabilities is the leading factor in the decision to outsource.</a:t>
            </a:r>
            <a:endParaRPr lang="en-CA" sz="1400" dirty="0"/>
          </a:p>
        </p:txBody>
      </p:sp>
      <p:sp>
        <p:nvSpPr>
          <p:cNvPr id="4" name="Rectangle 3"/>
          <p:cNvSpPr/>
          <p:nvPr/>
        </p:nvSpPr>
        <p:spPr>
          <a:xfrm>
            <a:off x="249302" y="5759389"/>
            <a:ext cx="5890242" cy="507831"/>
          </a:xfrm>
          <a:prstGeom prst="rect">
            <a:avLst/>
          </a:prstGeom>
          <a:noFill/>
          <a:ln>
            <a:noFill/>
          </a:ln>
        </p:spPr>
        <p:txBody>
          <a:bodyPr wrap="square">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5613" indent="1588"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2813" indent="1588"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0013" indent="1588"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7213" indent="1588"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defRPr/>
            </a:pPr>
            <a:r>
              <a:rPr lang="en-US" sz="1200" dirty="0">
                <a:latin typeface="Arial" panose="020B0604020202020204" pitchFamily="34" charset="0"/>
              </a:rPr>
              <a:t>R</a:t>
            </a:r>
            <a:r>
              <a:rPr lang="en-US" sz="1200" dirty="0" smtClean="0">
                <a:latin typeface="Arial" panose="020B0604020202020204" pitchFamily="34" charset="0"/>
              </a:rPr>
              <a:t>espondents were asked why they chose to outsource network management.</a:t>
            </a:r>
          </a:p>
          <a:p>
            <a:pPr>
              <a:lnSpc>
                <a:spcPct val="150000"/>
              </a:lnSpc>
              <a:defRPr/>
            </a:pPr>
            <a:r>
              <a:rPr lang="en-US" sz="1000" dirty="0" smtClean="0">
                <a:latin typeface="Arial" panose="020B0604020202020204" pitchFamily="34" charset="0"/>
              </a:rPr>
              <a:t>*Network World, 2011, </a:t>
            </a:r>
            <a:r>
              <a:rPr lang="en-US" sz="1000" i="1" dirty="0" smtClean="0">
                <a:latin typeface="Arial" panose="020B0604020202020204" pitchFamily="34" charset="0"/>
              </a:rPr>
              <a:t>N=1176</a:t>
            </a:r>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817671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Outsourcing network management can boost IT’s capabilities and reduce costs</a:t>
            </a:r>
            <a:endParaRPr lang="en-CA" dirty="0"/>
          </a:p>
        </p:txBody>
      </p:sp>
      <p:sp>
        <p:nvSpPr>
          <p:cNvPr id="3" name="Text Placeholder 2"/>
          <p:cNvSpPr>
            <a:spLocks noGrp="1"/>
          </p:cNvSpPr>
          <p:nvPr>
            <p:ph type="body" sz="quarter" idx="16"/>
          </p:nvPr>
        </p:nvSpPr>
        <p:spPr>
          <a:xfrm>
            <a:off x="249302" y="1232756"/>
            <a:ext cx="8627997" cy="617371"/>
          </a:xfrm>
        </p:spPr>
        <p:txBody>
          <a:bodyPr/>
          <a:lstStyle/>
          <a:p>
            <a:pPr marL="0" indent="0">
              <a:buNone/>
            </a:pPr>
            <a:r>
              <a:rPr lang="en-CA" sz="1400" dirty="0" smtClean="0"/>
              <a:t>Benefits of outsourcing network management include being able to focus your staff on more strategic projects, cost reduction, an improved ability to scale, and reduced off-hours work.</a:t>
            </a:r>
            <a:endParaRPr lang="en-CA" sz="1400" dirty="0"/>
          </a:p>
        </p:txBody>
      </p:sp>
      <p:graphicFrame>
        <p:nvGraphicFramePr>
          <p:cNvPr id="5" name="Table 4"/>
          <p:cNvGraphicFramePr>
            <a:graphicFrameLocks noGrp="1"/>
          </p:cNvGraphicFramePr>
          <p:nvPr>
            <p:extLst/>
          </p:nvPr>
        </p:nvGraphicFramePr>
        <p:xfrm>
          <a:off x="231772" y="1768049"/>
          <a:ext cx="8620122" cy="3139440"/>
        </p:xfrm>
        <a:graphic>
          <a:graphicData uri="http://schemas.openxmlformats.org/drawingml/2006/table">
            <a:tbl>
              <a:tblPr firstRow="1" bandRow="1">
                <a:tableStyleId>{5C22544A-7EE6-4342-B048-85BDC9FD1C3A}</a:tableStyleId>
              </a:tblPr>
              <a:tblGrid>
                <a:gridCol w="2486022"/>
                <a:gridCol w="414215"/>
                <a:gridCol w="5719885"/>
              </a:tblGrid>
              <a:tr h="439386">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400" b="1" dirty="0" smtClean="0">
                          <a:solidFill>
                            <a:schemeClr val="tx1"/>
                          </a:solidFill>
                        </a:rPr>
                        <a:t>Efficiency in allocating internal resources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CA" sz="14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400" b="0" dirty="0" smtClean="0">
                          <a:solidFill>
                            <a:schemeClr val="tx1"/>
                          </a:solidFill>
                        </a:rPr>
                        <a:t>Outsourcing network management allows you to re-allocate your network team to more strategic roles that deliver more value to the organization.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54309">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400" b="1" dirty="0" smtClean="0"/>
                        <a:t>Reduced cost of ownership</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CA" sz="14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400" b="0" dirty="0" smtClean="0"/>
                        <a:t>Cost savings can reach 20% of network management expenses. Since outsourcing providers are often more specialized in various aspects of network management, they are often able to perform activities more cost effectively. </a:t>
                      </a:r>
                      <a:endParaRPr lang="en-CA" sz="14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85335">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400" b="1" dirty="0" smtClean="0"/>
                        <a:t>Improved ability to scale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CA" sz="14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400" dirty="0" smtClean="0">
                          <a:solidFill>
                            <a:schemeClr val="tx1"/>
                          </a:solidFill>
                        </a:rPr>
                        <a:t>Outsourcing allows you to</a:t>
                      </a:r>
                      <a:r>
                        <a:rPr lang="en-CA" sz="1400" baseline="0" dirty="0" smtClean="0">
                          <a:solidFill>
                            <a:schemeClr val="tx1"/>
                          </a:solidFill>
                        </a:rPr>
                        <a:t> quickly scale up your network management capabilities. For example, it allows quick deployment of extra temporary network personnel to cater to the needs of events and conferences.</a:t>
                      </a:r>
                      <a:endParaRPr lang="en-CA" sz="14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69697">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400" b="1" dirty="0" smtClean="0"/>
                        <a:t>Reduced off-hours work</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CA" sz="14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400" dirty="0" smtClean="0">
                          <a:solidFill>
                            <a:schemeClr val="tx1"/>
                          </a:solidFill>
                        </a:rPr>
                        <a:t>Outsourcing providers can handle night-time alerts, which reduces the instances where your team needs to work during off-hours.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6" name="Rectangle 5"/>
          <p:cNvSpPr/>
          <p:nvPr/>
        </p:nvSpPr>
        <p:spPr>
          <a:xfrm>
            <a:off x="223897" y="5015899"/>
            <a:ext cx="8627997" cy="136237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7" name="Picture 6"/>
          <p:cNvPicPr>
            <a:picLocks noChangeAspect="1"/>
          </p:cNvPicPr>
          <p:nvPr/>
        </p:nvPicPr>
        <p:blipFill>
          <a:blip r:embed="rId2"/>
          <a:stretch>
            <a:fillRect/>
          </a:stretch>
        </p:blipFill>
        <p:spPr>
          <a:xfrm>
            <a:off x="2748859" y="1933832"/>
            <a:ext cx="237765" cy="335309"/>
          </a:xfrm>
          <a:prstGeom prst="rect">
            <a:avLst/>
          </a:prstGeom>
        </p:spPr>
      </p:pic>
      <p:pic>
        <p:nvPicPr>
          <p:cNvPr id="8" name="Picture 7"/>
          <p:cNvPicPr>
            <a:picLocks noChangeAspect="1"/>
          </p:cNvPicPr>
          <p:nvPr/>
        </p:nvPicPr>
        <p:blipFill>
          <a:blip r:embed="rId2"/>
          <a:stretch>
            <a:fillRect/>
          </a:stretch>
        </p:blipFill>
        <p:spPr>
          <a:xfrm>
            <a:off x="2748859" y="2773033"/>
            <a:ext cx="237765" cy="335309"/>
          </a:xfrm>
          <a:prstGeom prst="rect">
            <a:avLst/>
          </a:prstGeom>
        </p:spPr>
      </p:pic>
      <p:pic>
        <p:nvPicPr>
          <p:cNvPr id="9" name="Picture 8"/>
          <p:cNvPicPr>
            <a:picLocks noChangeAspect="1"/>
          </p:cNvPicPr>
          <p:nvPr/>
        </p:nvPicPr>
        <p:blipFill>
          <a:blip r:embed="rId2"/>
          <a:stretch>
            <a:fillRect/>
          </a:stretch>
        </p:blipFill>
        <p:spPr>
          <a:xfrm>
            <a:off x="2748859" y="3615393"/>
            <a:ext cx="237765" cy="335309"/>
          </a:xfrm>
          <a:prstGeom prst="rect">
            <a:avLst/>
          </a:prstGeom>
        </p:spPr>
      </p:pic>
      <p:pic>
        <p:nvPicPr>
          <p:cNvPr id="10" name="Picture 9"/>
          <p:cNvPicPr>
            <a:picLocks noChangeAspect="1"/>
          </p:cNvPicPr>
          <p:nvPr/>
        </p:nvPicPr>
        <p:blipFill>
          <a:blip r:embed="rId2"/>
          <a:stretch>
            <a:fillRect/>
          </a:stretch>
        </p:blipFill>
        <p:spPr>
          <a:xfrm>
            <a:off x="2748859" y="4485995"/>
            <a:ext cx="237765" cy="335309"/>
          </a:xfrm>
          <a:prstGeom prst="rect">
            <a:avLst/>
          </a:prstGeom>
        </p:spPr>
      </p:pic>
      <p:sp>
        <p:nvSpPr>
          <p:cNvPr id="11" name="TextBox 10"/>
          <p:cNvSpPr txBox="1"/>
          <p:nvPr/>
        </p:nvSpPr>
        <p:spPr>
          <a:xfrm>
            <a:off x="585801" y="5046110"/>
            <a:ext cx="8215309" cy="1354217"/>
          </a:xfrm>
          <a:prstGeom prst="rect">
            <a:avLst/>
          </a:prstGeom>
          <a:noFill/>
        </p:spPr>
        <p:txBody>
          <a:bodyPr wrap="square" rtlCol="0">
            <a:spAutoFit/>
          </a:bodyPr>
          <a:lstStyle/>
          <a:p>
            <a:r>
              <a:rPr lang="en-CA" sz="1400" b="1" i="1" dirty="0" smtClean="0">
                <a:latin typeface="+mj-lt"/>
              </a:rPr>
              <a:t>We’ve </a:t>
            </a:r>
            <a:r>
              <a:rPr lang="en-CA" sz="1400" b="1" i="1" dirty="0">
                <a:latin typeface="+mj-lt"/>
              </a:rPr>
              <a:t>seen the market growing fairly quickly.</a:t>
            </a:r>
            <a:r>
              <a:rPr lang="en-CA" sz="1400" i="1" dirty="0">
                <a:latin typeface="+mj-lt"/>
              </a:rPr>
              <a:t> The network layer has become far more complex than it was four or five years ago because of all the change that’s happening in the layer, skills are getting harder to find, and the business sees the network as a utility now. The business sees very little value in having IT staff who are managing an underlying network, so they’re moving to managed services and outsourcing</a:t>
            </a:r>
            <a:r>
              <a:rPr lang="en-CA" sz="1400" i="1" dirty="0" smtClean="0">
                <a:latin typeface="+mj-lt"/>
              </a:rPr>
              <a:t>.</a:t>
            </a:r>
          </a:p>
          <a:p>
            <a:pPr algn="r"/>
            <a:r>
              <a:rPr lang="en-CA" sz="1200" dirty="0"/>
              <a:t>–</a:t>
            </a:r>
            <a:r>
              <a:rPr lang="en-CA" sz="1200" dirty="0" smtClean="0"/>
              <a:t> </a:t>
            </a:r>
            <a:r>
              <a:rPr lang="en-CA" sz="1200" dirty="0"/>
              <a:t>Dimension Data</a:t>
            </a:r>
          </a:p>
        </p:txBody>
      </p:sp>
      <p:pic>
        <p:nvPicPr>
          <p:cNvPr id="12" name="Picture 11" descr="quote1.wmf"/>
          <p:cNvPicPr>
            <a:picLocks noChangeAspect="1"/>
          </p:cNvPicPr>
          <p:nvPr/>
        </p:nvPicPr>
        <p:blipFill>
          <a:blip r:embed="rId3" cstate="print"/>
          <a:stretch>
            <a:fillRect/>
          </a:stretch>
        </p:blipFill>
        <p:spPr>
          <a:xfrm>
            <a:off x="312601" y="5073542"/>
            <a:ext cx="273200" cy="195143"/>
          </a:xfrm>
          <a:prstGeom prst="rect">
            <a:avLst/>
          </a:prstGeom>
        </p:spPr>
      </p:pic>
      <p:pic>
        <p:nvPicPr>
          <p:cNvPr id="13" name="Picture 12" descr="quote2.wmf"/>
          <p:cNvPicPr>
            <a:picLocks noChangeAspect="1"/>
          </p:cNvPicPr>
          <p:nvPr/>
        </p:nvPicPr>
        <p:blipFill>
          <a:blip r:embed="rId4" cstate="print"/>
          <a:stretch>
            <a:fillRect/>
          </a:stretch>
        </p:blipFill>
        <p:spPr>
          <a:xfrm>
            <a:off x="3583534" y="5961096"/>
            <a:ext cx="283277" cy="202341"/>
          </a:xfrm>
          <a:prstGeom prst="rect">
            <a:avLst/>
          </a:prstGeom>
        </p:spPr>
      </p:pic>
      <p:grpSp>
        <p:nvGrpSpPr>
          <p:cNvPr id="14" name="Group 13"/>
          <p:cNvGrpSpPr/>
          <p:nvPr/>
        </p:nvGrpSpPr>
        <p:grpSpPr>
          <a:xfrm>
            <a:off x="0" y="6422955"/>
            <a:ext cx="9144000" cy="437555"/>
            <a:chOff x="0" y="6422955"/>
            <a:chExt cx="9144000" cy="437555"/>
          </a:xfrm>
        </p:grpSpPr>
        <p:pic>
          <p:nvPicPr>
            <p:cNvPr id="15"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990963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2403" y="4401082"/>
            <a:ext cx="1270091" cy="1270091"/>
          </a:xfrm>
          <a:prstGeom prst="rect">
            <a:avLst/>
          </a:prstGeom>
          <a:effectLst>
            <a:softEdge rad="127000"/>
          </a:effectLst>
        </p:spPr>
      </p:pic>
      <p:sp>
        <p:nvSpPr>
          <p:cNvPr id="3" name="Title 2"/>
          <p:cNvSpPr>
            <a:spLocks noGrp="1"/>
          </p:cNvSpPr>
          <p:nvPr>
            <p:ph type="title"/>
          </p:nvPr>
        </p:nvSpPr>
        <p:spPr/>
        <p:txBody>
          <a:bodyPr/>
          <a:lstStyle/>
          <a:p>
            <a:r>
              <a:rPr lang="en-CA" dirty="0" smtClean="0"/>
              <a:t>Examining your historical ability to meet SLAs can indicate whether outsourcing could benefit your organization</a:t>
            </a:r>
            <a:endParaRPr lang="en-CA" dirty="0"/>
          </a:p>
        </p:txBody>
      </p:sp>
      <p:sp>
        <p:nvSpPr>
          <p:cNvPr id="4" name="Text Placeholder 3"/>
          <p:cNvSpPr>
            <a:spLocks noGrp="1"/>
          </p:cNvSpPr>
          <p:nvPr>
            <p:ph type="body" sz="quarter" idx="16"/>
          </p:nvPr>
        </p:nvSpPr>
        <p:spPr>
          <a:xfrm>
            <a:off x="249302" y="1232756"/>
            <a:ext cx="8627997" cy="665055"/>
          </a:xfrm>
        </p:spPr>
        <p:txBody>
          <a:bodyPr/>
          <a:lstStyle/>
          <a:p>
            <a:pPr marL="0" indent="0">
              <a:buNone/>
            </a:pPr>
            <a:r>
              <a:rPr lang="en-CA" sz="1800" b="1" dirty="0" smtClean="0"/>
              <a:t>If the IT organization has not been meeting its SLAs with the business, outsourcing could help bridge the gap.</a:t>
            </a:r>
          </a:p>
          <a:p>
            <a:pPr marL="0" indent="0">
              <a:buNone/>
            </a:pPr>
            <a:endParaRPr lang="en-CA" dirty="0"/>
          </a:p>
        </p:txBody>
      </p:sp>
      <p:sp>
        <p:nvSpPr>
          <p:cNvPr id="6" name="TextBox 5"/>
          <p:cNvSpPr txBox="1"/>
          <p:nvPr/>
        </p:nvSpPr>
        <p:spPr>
          <a:xfrm>
            <a:off x="249300" y="1949183"/>
            <a:ext cx="8627997" cy="307777"/>
          </a:xfrm>
          <a:prstGeom prst="rect">
            <a:avLst/>
          </a:prstGeom>
          <a:solidFill>
            <a:schemeClr val="accent1"/>
          </a:solidFill>
        </p:spPr>
        <p:txBody>
          <a:bodyPr wrap="square" rtlCol="0">
            <a:spAutoFit/>
          </a:bodyPr>
          <a:lstStyle/>
          <a:p>
            <a:pPr algn="ctr"/>
            <a:r>
              <a:rPr lang="en-CA" sz="1400" b="1" dirty="0" smtClean="0">
                <a:solidFill>
                  <a:schemeClr val="bg1"/>
                </a:solidFill>
              </a:rPr>
              <a:t>1. Has IT established internal service level agreements (SLAs) with the business?</a:t>
            </a:r>
            <a:endParaRPr lang="en-CA" sz="1400" b="1" dirty="0">
              <a:solidFill>
                <a:schemeClr val="bg1"/>
              </a:solidFill>
            </a:endParaRPr>
          </a:p>
        </p:txBody>
      </p:sp>
      <p:sp>
        <p:nvSpPr>
          <p:cNvPr id="2" name="TextBox 1"/>
          <p:cNvSpPr txBox="1"/>
          <p:nvPr/>
        </p:nvSpPr>
        <p:spPr>
          <a:xfrm>
            <a:off x="1215271" y="2478198"/>
            <a:ext cx="621004" cy="307777"/>
          </a:xfrm>
          <a:prstGeom prst="rect">
            <a:avLst/>
          </a:prstGeom>
          <a:noFill/>
        </p:spPr>
        <p:txBody>
          <a:bodyPr wrap="square" rtlCol="0">
            <a:spAutoFit/>
          </a:bodyPr>
          <a:lstStyle/>
          <a:p>
            <a:pPr algn="ctr"/>
            <a:r>
              <a:rPr lang="en-CA" sz="1400" b="1" dirty="0" smtClean="0">
                <a:solidFill>
                  <a:srgbClr val="FF0000"/>
                </a:solidFill>
              </a:rPr>
              <a:t>No</a:t>
            </a:r>
            <a:endParaRPr lang="en-CA" sz="1400" b="1" dirty="0">
              <a:solidFill>
                <a:srgbClr val="FF0000"/>
              </a:solidFill>
            </a:endParaRPr>
          </a:p>
        </p:txBody>
      </p:sp>
      <p:sp>
        <p:nvSpPr>
          <p:cNvPr id="7" name="TextBox 6"/>
          <p:cNvSpPr txBox="1"/>
          <p:nvPr/>
        </p:nvSpPr>
        <p:spPr>
          <a:xfrm>
            <a:off x="249300" y="3958597"/>
            <a:ext cx="8627997" cy="307777"/>
          </a:xfrm>
          <a:prstGeom prst="rect">
            <a:avLst/>
          </a:prstGeom>
          <a:solidFill>
            <a:schemeClr val="accent1"/>
          </a:solidFill>
        </p:spPr>
        <p:txBody>
          <a:bodyPr wrap="square" rtlCol="0">
            <a:spAutoFit/>
          </a:bodyPr>
          <a:lstStyle/>
          <a:p>
            <a:pPr algn="ctr"/>
            <a:r>
              <a:rPr lang="en-CA" sz="1400" b="1" dirty="0" smtClean="0">
                <a:solidFill>
                  <a:schemeClr val="bg1"/>
                </a:solidFill>
              </a:rPr>
              <a:t>2. Is IT currently meeting its SLAs? Has it historically been able to meet its SLAs?</a:t>
            </a:r>
            <a:endParaRPr lang="en-CA" sz="1400" b="1" dirty="0">
              <a:solidFill>
                <a:schemeClr val="bg1"/>
              </a:solidFill>
            </a:endParaRPr>
          </a:p>
        </p:txBody>
      </p:sp>
      <p:sp>
        <p:nvSpPr>
          <p:cNvPr id="8" name="TextBox 7"/>
          <p:cNvSpPr txBox="1"/>
          <p:nvPr/>
        </p:nvSpPr>
        <p:spPr>
          <a:xfrm>
            <a:off x="635793" y="2484916"/>
            <a:ext cx="690180" cy="307777"/>
          </a:xfrm>
          <a:prstGeom prst="rect">
            <a:avLst/>
          </a:prstGeom>
          <a:noFill/>
        </p:spPr>
        <p:txBody>
          <a:bodyPr wrap="square" rtlCol="0">
            <a:spAutoFit/>
          </a:bodyPr>
          <a:lstStyle/>
          <a:p>
            <a:pPr algn="ctr"/>
            <a:r>
              <a:rPr lang="en-CA" sz="1400" b="1" dirty="0" smtClean="0">
                <a:solidFill>
                  <a:srgbClr val="00B050"/>
                </a:solidFill>
              </a:rPr>
              <a:t>Yes</a:t>
            </a:r>
            <a:endParaRPr lang="en-CA" sz="1400" b="1" dirty="0">
              <a:solidFill>
                <a:srgbClr val="00B050"/>
              </a:solidFill>
            </a:endParaRPr>
          </a:p>
        </p:txBody>
      </p:sp>
      <p:sp>
        <p:nvSpPr>
          <p:cNvPr id="13" name="TextBox 12"/>
          <p:cNvSpPr txBox="1"/>
          <p:nvPr/>
        </p:nvSpPr>
        <p:spPr>
          <a:xfrm>
            <a:off x="1836275" y="2546333"/>
            <a:ext cx="7041020" cy="1200329"/>
          </a:xfrm>
          <a:prstGeom prst="rect">
            <a:avLst/>
          </a:prstGeom>
          <a:noFill/>
          <a:ln>
            <a:noFill/>
          </a:ln>
        </p:spPr>
        <p:txBody>
          <a:bodyPr wrap="square" rtlCol="0">
            <a:spAutoFit/>
          </a:bodyPr>
          <a:lstStyle/>
          <a:p>
            <a:r>
              <a:rPr lang="en-CA" sz="1200" dirty="0" smtClean="0"/>
              <a:t>An internal SLA is an agreement between IT and the business that describes the target service levels and specifies the responsibilities of the provider and the customer. SLAs are critical to the success of IT and they establish clarity between IT and the business. </a:t>
            </a:r>
            <a:br>
              <a:rPr lang="en-CA" sz="1200" dirty="0" smtClean="0"/>
            </a:br>
            <a:r>
              <a:rPr lang="en-CA" sz="1200" dirty="0" smtClean="0"/>
              <a:t/>
            </a:r>
            <a:br>
              <a:rPr lang="en-CA" sz="1200" dirty="0" smtClean="0"/>
            </a:br>
            <a:r>
              <a:rPr lang="en-CA" sz="1200" dirty="0" smtClean="0"/>
              <a:t>To </a:t>
            </a:r>
            <a:r>
              <a:rPr lang="en-CA" sz="1200" dirty="0"/>
              <a:t>begin building your </a:t>
            </a:r>
            <a:r>
              <a:rPr lang="en-CA" sz="1200" dirty="0" smtClean="0"/>
              <a:t>SLA, refer to Info-Tech’s blueprint, </a:t>
            </a:r>
            <a:r>
              <a:rPr lang="en-CA" sz="1200" i="1" dirty="0" smtClean="0">
                <a:hlinkClick r:id="rId4"/>
              </a:rPr>
              <a:t>Improve IT-Business Alignment Through an Internal SLA</a:t>
            </a:r>
            <a:r>
              <a:rPr lang="en-CA" sz="1200" dirty="0" smtClean="0"/>
              <a:t>.</a:t>
            </a:r>
            <a:endParaRPr lang="en-CA" sz="1200" dirty="0"/>
          </a:p>
        </p:txBody>
      </p:sp>
      <p:sp>
        <p:nvSpPr>
          <p:cNvPr id="14" name="TextBox 13"/>
          <p:cNvSpPr txBox="1"/>
          <p:nvPr/>
        </p:nvSpPr>
        <p:spPr>
          <a:xfrm>
            <a:off x="1836275" y="4478309"/>
            <a:ext cx="7041021" cy="1015663"/>
          </a:xfrm>
          <a:prstGeom prst="rect">
            <a:avLst/>
          </a:prstGeom>
          <a:noFill/>
        </p:spPr>
        <p:txBody>
          <a:bodyPr wrap="square" rtlCol="0">
            <a:spAutoFit/>
          </a:bodyPr>
          <a:lstStyle/>
          <a:p>
            <a:r>
              <a:rPr lang="en-CA" sz="1200" dirty="0" smtClean="0"/>
              <a:t>If IT has historically failed to meet internal SLAs, outsourcing could help solve this problem. Assess IT’s current capabilities to understand the gap between IT’s capabilities and the business’ needs. </a:t>
            </a:r>
            <a:br>
              <a:rPr lang="en-CA" sz="1200" dirty="0" smtClean="0"/>
            </a:br>
            <a:endParaRPr lang="en-CA" sz="1200" dirty="0"/>
          </a:p>
          <a:p>
            <a:pPr marL="171450" indent="-171450">
              <a:buFont typeface="Arial" panose="020B0604020202020204" pitchFamily="34" charset="0"/>
              <a:buChar char="•"/>
            </a:pPr>
            <a:r>
              <a:rPr lang="en-CA" sz="1200" dirty="0" smtClean="0"/>
              <a:t>What would it take to bridge this gap?</a:t>
            </a:r>
          </a:p>
          <a:p>
            <a:pPr marL="171450" indent="-171450">
              <a:buFont typeface="Arial" panose="020B0604020202020204" pitchFamily="34" charset="0"/>
              <a:buChar char="•"/>
            </a:pPr>
            <a:r>
              <a:rPr lang="en-CA" sz="1200" dirty="0" smtClean="0"/>
              <a:t>Does your organization have the skills and resources to bridge this </a:t>
            </a:r>
            <a:r>
              <a:rPr lang="en-CA" sz="1200" dirty="0"/>
              <a:t>gap in-house?</a:t>
            </a:r>
            <a:endParaRPr lang="en-CA" sz="1200" dirty="0" smtClean="0"/>
          </a:p>
        </p:txBody>
      </p:sp>
      <p:sp>
        <p:nvSpPr>
          <p:cNvPr id="29" name="Down Arrow 28"/>
          <p:cNvSpPr/>
          <p:nvPr/>
        </p:nvSpPr>
        <p:spPr>
          <a:xfrm>
            <a:off x="874317" y="2246344"/>
            <a:ext cx="213133" cy="263626"/>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0" name="Down Arrow 29"/>
          <p:cNvSpPr/>
          <p:nvPr/>
        </p:nvSpPr>
        <p:spPr>
          <a:xfrm>
            <a:off x="1419207" y="2246344"/>
            <a:ext cx="213133" cy="263626"/>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1" name="Rectangle 30"/>
          <p:cNvSpPr/>
          <p:nvPr/>
        </p:nvSpPr>
        <p:spPr>
          <a:xfrm>
            <a:off x="249300" y="5802090"/>
            <a:ext cx="8627996" cy="523220"/>
          </a:xfrm>
          <a:prstGeom prst="rect">
            <a:avLst/>
          </a:prstGeom>
        </p:spPr>
        <p:txBody>
          <a:bodyPr wrap="square">
            <a:spAutoFit/>
          </a:bodyPr>
          <a:lstStyle/>
          <a:p>
            <a:r>
              <a:rPr lang="en-CA" sz="1400" b="1" dirty="0"/>
              <a:t>If your organization does not have the skills and resources to meet </a:t>
            </a:r>
            <a:r>
              <a:rPr lang="en-CA" sz="1400" b="1" dirty="0" smtClean="0"/>
              <a:t>internal </a:t>
            </a:r>
            <a:r>
              <a:rPr lang="en-CA" sz="1400" b="1" dirty="0"/>
              <a:t>SLAs, outsourcing can be an efficient way to boost your capabilities.</a:t>
            </a:r>
          </a:p>
        </p:txBody>
      </p:sp>
      <p:sp>
        <p:nvSpPr>
          <p:cNvPr id="32" name="Down Arrow 31"/>
          <p:cNvSpPr/>
          <p:nvPr/>
        </p:nvSpPr>
        <p:spPr>
          <a:xfrm>
            <a:off x="874316" y="2826381"/>
            <a:ext cx="213133" cy="1037125"/>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15" name="Group 14"/>
          <p:cNvGrpSpPr/>
          <p:nvPr/>
        </p:nvGrpSpPr>
        <p:grpSpPr>
          <a:xfrm>
            <a:off x="0" y="6422955"/>
            <a:ext cx="9144000" cy="437555"/>
            <a:chOff x="0" y="6422955"/>
            <a:chExt cx="9144000" cy="437555"/>
          </a:xfrm>
        </p:grpSpPr>
        <p:pic>
          <p:nvPicPr>
            <p:cNvPr id="16"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7" name="Picture 16"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996865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249298" y="2496888"/>
            <a:ext cx="8627994" cy="276999"/>
          </a:xfrm>
          <a:prstGeom prst="rect">
            <a:avLst/>
          </a:prstGeom>
          <a:solidFill>
            <a:schemeClr val="accent1"/>
          </a:solidFill>
        </p:spPr>
        <p:txBody>
          <a:bodyPr wrap="square" rtlCol="0">
            <a:spAutoFit/>
          </a:bodyPr>
          <a:lstStyle/>
          <a:p>
            <a:r>
              <a:rPr lang="en-CA" sz="1200" b="1" dirty="0" smtClean="0">
                <a:solidFill>
                  <a:schemeClr val="bg1"/>
                </a:solidFill>
              </a:rPr>
              <a:t>Understand your current state and readiness to manage an outsourcing relationship.</a:t>
            </a:r>
            <a:endParaRPr lang="en-CA" sz="1200" b="1" dirty="0">
              <a:solidFill>
                <a:schemeClr val="bg1"/>
              </a:solidFill>
            </a:endParaRPr>
          </a:p>
        </p:txBody>
      </p:sp>
      <p:sp>
        <p:nvSpPr>
          <p:cNvPr id="3" name="Title 2"/>
          <p:cNvSpPr>
            <a:spLocks noGrp="1"/>
          </p:cNvSpPr>
          <p:nvPr>
            <p:ph type="title"/>
          </p:nvPr>
        </p:nvSpPr>
        <p:spPr/>
        <p:txBody>
          <a:bodyPr/>
          <a:lstStyle/>
          <a:p>
            <a:r>
              <a:rPr lang="en-CA" dirty="0" smtClean="0"/>
              <a:t>Outsourcing successfully is not an easy task. Follow Info-Tech’s blueprint to increase your chances of success</a:t>
            </a:r>
            <a:endParaRPr lang="en-CA" dirty="0"/>
          </a:p>
        </p:txBody>
      </p:sp>
      <p:sp>
        <p:nvSpPr>
          <p:cNvPr id="4" name="Text Placeholder 3"/>
          <p:cNvSpPr>
            <a:spLocks noGrp="1"/>
          </p:cNvSpPr>
          <p:nvPr>
            <p:ph type="body" sz="quarter" idx="16"/>
          </p:nvPr>
        </p:nvSpPr>
        <p:spPr>
          <a:xfrm>
            <a:off x="249301" y="2091071"/>
            <a:ext cx="8627997" cy="324410"/>
          </a:xfrm>
        </p:spPr>
        <p:txBody>
          <a:bodyPr/>
          <a:lstStyle/>
          <a:p>
            <a:pPr marL="0" indent="0">
              <a:buNone/>
            </a:pPr>
            <a:r>
              <a:rPr lang="en-CA" sz="1400" b="1" dirty="0" smtClean="0">
                <a:solidFill>
                  <a:schemeClr val="accent1"/>
                </a:solidFill>
              </a:rPr>
              <a:t>Key Components of a Successful Plan</a:t>
            </a:r>
            <a:endParaRPr lang="en-CA" sz="1400" b="1" dirty="0">
              <a:solidFill>
                <a:schemeClr val="accent1"/>
              </a:solidFill>
            </a:endParaRPr>
          </a:p>
        </p:txBody>
      </p:sp>
      <p:sp>
        <p:nvSpPr>
          <p:cNvPr id="6" name="TextBox 5"/>
          <p:cNvSpPr txBox="1"/>
          <p:nvPr/>
        </p:nvSpPr>
        <p:spPr>
          <a:xfrm>
            <a:off x="249297" y="1315694"/>
            <a:ext cx="8627997" cy="1046440"/>
          </a:xfrm>
          <a:prstGeom prst="rect">
            <a:avLst/>
          </a:prstGeom>
          <a:noFill/>
        </p:spPr>
        <p:txBody>
          <a:bodyPr wrap="square" numCol="2" rtlCol="0">
            <a:spAutoFit/>
          </a:bodyPr>
          <a:lstStyle/>
          <a:p>
            <a:r>
              <a:rPr lang="en-CA" sz="1400" b="1" dirty="0" smtClean="0"/>
              <a:t>Common Reasons for Outsourcing Failure:</a:t>
            </a:r>
          </a:p>
          <a:p>
            <a:pPr marL="171450" indent="-171450">
              <a:buFont typeface="Arial" panose="020B0604020202020204" pitchFamily="34" charset="0"/>
              <a:buChar char="•"/>
            </a:pPr>
            <a:r>
              <a:rPr lang="en-CA" sz="1200" dirty="0" smtClean="0"/>
              <a:t>Overall lack </a:t>
            </a:r>
            <a:r>
              <a:rPr lang="en-CA" sz="1200" dirty="0"/>
              <a:t>of due diligence </a:t>
            </a:r>
            <a:r>
              <a:rPr lang="en-CA" sz="1200" dirty="0" smtClean="0"/>
              <a:t>in the outsourcing process.</a:t>
            </a:r>
          </a:p>
          <a:p>
            <a:pPr marL="171450" indent="-171450">
              <a:buFont typeface="Arial" panose="020B0604020202020204" pitchFamily="34" charset="0"/>
              <a:buChar char="•"/>
            </a:pPr>
            <a:r>
              <a:rPr lang="en-CA" sz="1200" dirty="0" smtClean="0"/>
              <a:t>Unsuitable service provider.</a:t>
            </a:r>
          </a:p>
          <a:p>
            <a:pPr marL="171450" indent="-171450">
              <a:buFont typeface="Arial" panose="020B0604020202020204" pitchFamily="34" charset="0"/>
              <a:buChar char="•"/>
            </a:pPr>
            <a:endParaRPr lang="en-CA" sz="1200" dirty="0" smtClean="0"/>
          </a:p>
          <a:p>
            <a:pPr marL="171450" indent="-171450">
              <a:buFont typeface="Arial" panose="020B0604020202020204" pitchFamily="34" charset="0"/>
              <a:buChar char="•"/>
            </a:pPr>
            <a:endParaRPr lang="en-CA" sz="1200" dirty="0"/>
          </a:p>
          <a:p>
            <a:pPr marL="171450" indent="-171450">
              <a:buFont typeface="Arial" panose="020B0604020202020204" pitchFamily="34" charset="0"/>
              <a:buChar char="•"/>
            </a:pPr>
            <a:endParaRPr lang="en-CA" sz="1200" dirty="0" smtClean="0"/>
          </a:p>
          <a:p>
            <a:pPr marL="171450" indent="-171450">
              <a:buFont typeface="Arial" panose="020B0604020202020204" pitchFamily="34" charset="0"/>
              <a:buChar char="•"/>
            </a:pPr>
            <a:r>
              <a:rPr lang="en-CA" sz="1200" dirty="0" smtClean="0"/>
              <a:t>Lack </a:t>
            </a:r>
            <a:r>
              <a:rPr lang="en-CA" sz="1200" dirty="0"/>
              <a:t>of outsourcing </a:t>
            </a:r>
            <a:r>
              <a:rPr lang="en-CA" sz="1200" dirty="0" smtClean="0"/>
              <a:t>integration.</a:t>
            </a:r>
          </a:p>
          <a:p>
            <a:pPr marL="171450" indent="-171450">
              <a:buFont typeface="Arial" panose="020B0604020202020204" pitchFamily="34" charset="0"/>
              <a:buChar char="•"/>
            </a:pPr>
            <a:r>
              <a:rPr lang="en-CA" sz="1200" dirty="0" smtClean="0"/>
              <a:t>Poor service provider management.</a:t>
            </a:r>
            <a:endParaRPr lang="en-CA" sz="1200" dirty="0"/>
          </a:p>
        </p:txBody>
      </p:sp>
      <p:sp>
        <p:nvSpPr>
          <p:cNvPr id="9" name="TextBox 8"/>
          <p:cNvSpPr txBox="1"/>
          <p:nvPr/>
        </p:nvSpPr>
        <p:spPr>
          <a:xfrm>
            <a:off x="249297" y="3093430"/>
            <a:ext cx="8627994" cy="276999"/>
          </a:xfrm>
          <a:prstGeom prst="rect">
            <a:avLst/>
          </a:prstGeom>
          <a:solidFill>
            <a:schemeClr val="accent1"/>
          </a:solidFill>
        </p:spPr>
        <p:txBody>
          <a:bodyPr wrap="square" rtlCol="0">
            <a:spAutoFit/>
          </a:bodyPr>
          <a:lstStyle/>
          <a:p>
            <a:r>
              <a:rPr lang="en-CA" sz="1200" b="1" dirty="0" smtClean="0">
                <a:solidFill>
                  <a:schemeClr val="bg1"/>
                </a:solidFill>
              </a:rPr>
              <a:t>Conduct due diligence when deciding what to outsource.</a:t>
            </a:r>
            <a:endParaRPr lang="en-CA" sz="1200" b="1" dirty="0">
              <a:solidFill>
                <a:schemeClr val="bg1"/>
              </a:solidFill>
            </a:endParaRPr>
          </a:p>
        </p:txBody>
      </p:sp>
      <p:sp>
        <p:nvSpPr>
          <p:cNvPr id="10" name="TextBox 9"/>
          <p:cNvSpPr txBox="1"/>
          <p:nvPr/>
        </p:nvSpPr>
        <p:spPr>
          <a:xfrm>
            <a:off x="249297" y="3391701"/>
            <a:ext cx="8627997" cy="461665"/>
          </a:xfrm>
          <a:prstGeom prst="rect">
            <a:avLst/>
          </a:prstGeom>
          <a:noFill/>
        </p:spPr>
        <p:txBody>
          <a:bodyPr wrap="square" rtlCol="0">
            <a:spAutoFit/>
          </a:bodyPr>
          <a:lstStyle/>
          <a:p>
            <a:r>
              <a:rPr lang="en-CA" sz="1200" dirty="0" smtClean="0"/>
              <a:t>Outsourcing doesn’t need to be an all-or-nothing deal. Understand which components of the network you would benefit the most from outsourcing. Identify aspects of the network that are completely inappropriate for outsourcing in your environment. </a:t>
            </a:r>
          </a:p>
        </p:txBody>
      </p:sp>
      <p:sp>
        <p:nvSpPr>
          <p:cNvPr id="12" name="TextBox 11"/>
          <p:cNvSpPr txBox="1"/>
          <p:nvPr/>
        </p:nvSpPr>
        <p:spPr>
          <a:xfrm>
            <a:off x="249297" y="3874638"/>
            <a:ext cx="8627994" cy="276999"/>
          </a:xfrm>
          <a:prstGeom prst="rect">
            <a:avLst/>
          </a:prstGeom>
          <a:solidFill>
            <a:schemeClr val="accent1"/>
          </a:solidFill>
        </p:spPr>
        <p:txBody>
          <a:bodyPr wrap="square" rtlCol="0">
            <a:spAutoFit/>
          </a:bodyPr>
          <a:lstStyle/>
          <a:p>
            <a:r>
              <a:rPr lang="en-CA" sz="1200" b="1" dirty="0" smtClean="0">
                <a:solidFill>
                  <a:schemeClr val="bg1"/>
                </a:solidFill>
              </a:rPr>
              <a:t>Identify infrastructure requirements before developing an RFP.  </a:t>
            </a:r>
            <a:endParaRPr lang="en-CA" sz="1200" b="1" dirty="0">
              <a:solidFill>
                <a:schemeClr val="bg1"/>
              </a:solidFill>
            </a:endParaRPr>
          </a:p>
        </p:txBody>
      </p:sp>
      <p:sp>
        <p:nvSpPr>
          <p:cNvPr id="13" name="TextBox 12"/>
          <p:cNvSpPr txBox="1"/>
          <p:nvPr/>
        </p:nvSpPr>
        <p:spPr>
          <a:xfrm>
            <a:off x="249297" y="4172909"/>
            <a:ext cx="8627997" cy="276999"/>
          </a:xfrm>
          <a:prstGeom prst="rect">
            <a:avLst/>
          </a:prstGeom>
          <a:noFill/>
        </p:spPr>
        <p:txBody>
          <a:bodyPr wrap="square" rtlCol="0">
            <a:spAutoFit/>
          </a:bodyPr>
          <a:lstStyle/>
          <a:p>
            <a:r>
              <a:rPr lang="en-CA" sz="1200" dirty="0" smtClean="0"/>
              <a:t>Clarify your current and future requirements to prevent entering </a:t>
            </a:r>
            <a:r>
              <a:rPr lang="en-CA" sz="1200" dirty="0"/>
              <a:t>into contracts that can’t meet </a:t>
            </a:r>
            <a:r>
              <a:rPr lang="en-CA" sz="1200" dirty="0" smtClean="0"/>
              <a:t>your requirements.</a:t>
            </a:r>
            <a:endParaRPr lang="en-CA" sz="1200" dirty="0"/>
          </a:p>
        </p:txBody>
      </p:sp>
      <p:sp>
        <p:nvSpPr>
          <p:cNvPr id="15" name="TextBox 14"/>
          <p:cNvSpPr txBox="1"/>
          <p:nvPr/>
        </p:nvSpPr>
        <p:spPr>
          <a:xfrm>
            <a:off x="249297" y="4471180"/>
            <a:ext cx="8627994" cy="276999"/>
          </a:xfrm>
          <a:prstGeom prst="rect">
            <a:avLst/>
          </a:prstGeom>
          <a:solidFill>
            <a:schemeClr val="accent1"/>
          </a:solidFill>
        </p:spPr>
        <p:txBody>
          <a:bodyPr wrap="square" rtlCol="0">
            <a:spAutoFit/>
          </a:bodyPr>
          <a:lstStyle/>
          <a:p>
            <a:r>
              <a:rPr lang="en-CA" sz="1200" b="1" dirty="0" smtClean="0">
                <a:solidFill>
                  <a:schemeClr val="bg1"/>
                </a:solidFill>
              </a:rPr>
              <a:t>Assess and select the most appropriate provider for the organization’s needs. </a:t>
            </a:r>
            <a:endParaRPr lang="en-CA" sz="1200" b="1" dirty="0">
              <a:solidFill>
                <a:schemeClr val="bg1"/>
              </a:solidFill>
            </a:endParaRPr>
          </a:p>
        </p:txBody>
      </p:sp>
      <p:sp>
        <p:nvSpPr>
          <p:cNvPr id="16" name="TextBox 15"/>
          <p:cNvSpPr txBox="1"/>
          <p:nvPr/>
        </p:nvSpPr>
        <p:spPr>
          <a:xfrm>
            <a:off x="249297" y="4769451"/>
            <a:ext cx="8627997" cy="276999"/>
          </a:xfrm>
          <a:prstGeom prst="rect">
            <a:avLst/>
          </a:prstGeom>
          <a:noFill/>
        </p:spPr>
        <p:txBody>
          <a:bodyPr wrap="square" rtlCol="0">
            <a:spAutoFit/>
          </a:bodyPr>
          <a:lstStyle/>
          <a:p>
            <a:r>
              <a:rPr lang="en-CA" sz="1200" dirty="0" smtClean="0"/>
              <a:t>Exit costs are high and the inability to meet your requirements can be even more expensive.</a:t>
            </a:r>
            <a:endParaRPr lang="en-CA" sz="1200" dirty="0"/>
          </a:p>
        </p:txBody>
      </p:sp>
      <p:sp>
        <p:nvSpPr>
          <p:cNvPr id="18" name="TextBox 17"/>
          <p:cNvSpPr txBox="1"/>
          <p:nvPr/>
        </p:nvSpPr>
        <p:spPr>
          <a:xfrm>
            <a:off x="249297" y="5067722"/>
            <a:ext cx="8627994" cy="276999"/>
          </a:xfrm>
          <a:prstGeom prst="rect">
            <a:avLst/>
          </a:prstGeom>
          <a:solidFill>
            <a:schemeClr val="accent1"/>
          </a:solidFill>
        </p:spPr>
        <p:txBody>
          <a:bodyPr wrap="square" rtlCol="0">
            <a:spAutoFit/>
          </a:bodyPr>
          <a:lstStyle/>
          <a:p>
            <a:r>
              <a:rPr lang="en-CA" sz="1200" b="1" dirty="0" smtClean="0">
                <a:solidFill>
                  <a:schemeClr val="bg1"/>
                </a:solidFill>
              </a:rPr>
              <a:t>Manage the transition and vendor relationship.</a:t>
            </a:r>
            <a:endParaRPr lang="en-CA" sz="1200" b="1" dirty="0">
              <a:solidFill>
                <a:schemeClr val="bg1"/>
              </a:solidFill>
            </a:endParaRPr>
          </a:p>
        </p:txBody>
      </p:sp>
      <p:sp>
        <p:nvSpPr>
          <p:cNvPr id="19" name="TextBox 18"/>
          <p:cNvSpPr txBox="1"/>
          <p:nvPr/>
        </p:nvSpPr>
        <p:spPr>
          <a:xfrm>
            <a:off x="249297" y="5365991"/>
            <a:ext cx="8627997" cy="461665"/>
          </a:xfrm>
          <a:prstGeom prst="rect">
            <a:avLst/>
          </a:prstGeom>
          <a:noFill/>
        </p:spPr>
        <p:txBody>
          <a:bodyPr wrap="square" rtlCol="0">
            <a:spAutoFit/>
          </a:bodyPr>
          <a:lstStyle/>
          <a:p>
            <a:r>
              <a:rPr lang="en-CA" sz="1200" dirty="0" smtClean="0"/>
              <a:t>Poor transition planning and vendor management results in </a:t>
            </a:r>
            <a:r>
              <a:rPr lang="en-CA" sz="1200" dirty="0"/>
              <a:t>d</a:t>
            </a:r>
            <a:r>
              <a:rPr lang="en-CA" sz="1200" dirty="0" smtClean="0"/>
              <a:t>elayed benefits </a:t>
            </a:r>
            <a:r>
              <a:rPr lang="en-CA" sz="1200" dirty="0"/>
              <a:t>and </a:t>
            </a:r>
            <a:r>
              <a:rPr lang="en-CA" sz="1200" dirty="0" smtClean="0"/>
              <a:t>a poor relationship with </a:t>
            </a:r>
            <a:r>
              <a:rPr lang="en-CA" sz="1200" dirty="0"/>
              <a:t>your outsourcing service </a:t>
            </a:r>
            <a:r>
              <a:rPr lang="en-CA" sz="1200" dirty="0" smtClean="0"/>
              <a:t>provider</a:t>
            </a:r>
            <a:r>
              <a:rPr lang="en-CA" sz="1200" dirty="0"/>
              <a:t>.</a:t>
            </a:r>
          </a:p>
        </p:txBody>
      </p:sp>
      <p:sp>
        <p:nvSpPr>
          <p:cNvPr id="21" name="TextBox 20"/>
          <p:cNvSpPr txBox="1"/>
          <p:nvPr/>
        </p:nvSpPr>
        <p:spPr>
          <a:xfrm>
            <a:off x="249297" y="2795159"/>
            <a:ext cx="8627997" cy="276999"/>
          </a:xfrm>
          <a:prstGeom prst="rect">
            <a:avLst/>
          </a:prstGeom>
          <a:noFill/>
        </p:spPr>
        <p:txBody>
          <a:bodyPr wrap="square" rtlCol="0">
            <a:spAutoFit/>
          </a:bodyPr>
          <a:lstStyle/>
          <a:p>
            <a:r>
              <a:rPr lang="en-CA" sz="1200" dirty="0" smtClean="0"/>
              <a:t>Outsourcing does not mean “set and forget.” It requires active vendor management and a certain level of process maturity. </a:t>
            </a:r>
          </a:p>
        </p:txBody>
      </p:sp>
      <p:grpSp>
        <p:nvGrpSpPr>
          <p:cNvPr id="17" name="Group 16"/>
          <p:cNvGrpSpPr/>
          <p:nvPr/>
        </p:nvGrpSpPr>
        <p:grpSpPr>
          <a:xfrm>
            <a:off x="0" y="6422955"/>
            <a:ext cx="9144000" cy="437555"/>
            <a:chOff x="0" y="6422955"/>
            <a:chExt cx="9144000" cy="437555"/>
          </a:xfrm>
        </p:grpSpPr>
        <p:pic>
          <p:nvPicPr>
            <p:cNvPr id="22"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23" name="Picture 22"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90268637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1b34566098326847645d36ec19773b82b180c2"/>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nWEnvIeHi0yXIJdCj4IaUg"/>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za5tjlK6.E.x4CrBCUWjL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nWEnvIeHi0yXIJdCj4IaU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heme/theme1.xml><?xml version="1.0" encoding="utf-8"?>
<a:theme xmlns:a="http://schemas.openxmlformats.org/drawingml/2006/main" name="Theme1">
  <a:themeElements>
    <a:clrScheme name="ITRG">
      <a:dk1>
        <a:srgbClr val="333333"/>
      </a:dk1>
      <a:lt1>
        <a:srgbClr val="FFFFFF"/>
      </a:lt1>
      <a:dk2>
        <a:srgbClr val="FFFFFF"/>
      </a:dk2>
      <a:lt2>
        <a:srgbClr val="FFFFFF"/>
      </a:lt2>
      <a:accent1>
        <a:srgbClr val="29475F"/>
      </a:accent1>
      <a:accent2>
        <a:srgbClr val="007698"/>
      </a:accent2>
      <a:accent3>
        <a:srgbClr val="5A7D5C"/>
      </a:accent3>
      <a:accent4>
        <a:srgbClr val="A24130"/>
      </a:accent4>
      <a:accent5>
        <a:srgbClr val="D9A210"/>
      </a:accent5>
      <a:accent6>
        <a:srgbClr val="D17D08"/>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2_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3.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2203</Words>
  <Application>Microsoft Office PowerPoint</Application>
  <PresentationFormat>On-screen Show (4:3)</PresentationFormat>
  <Paragraphs>218</Paragraphs>
  <Slides>13</Slides>
  <Notes>2</Notes>
  <HiddenSlides>0</HiddenSlides>
  <MMClips>0</MMClips>
  <ScaleCrop>false</ScaleCrop>
  <HeadingPairs>
    <vt:vector size="8" baseType="variant">
      <vt:variant>
        <vt:lpstr>Fonts Used</vt:lpstr>
      </vt:variant>
      <vt:variant>
        <vt:i4>5</vt:i4>
      </vt:variant>
      <vt:variant>
        <vt:lpstr>Theme</vt:lpstr>
      </vt:variant>
      <vt:variant>
        <vt:i4>3</vt:i4>
      </vt:variant>
      <vt:variant>
        <vt:lpstr>Slide Titles</vt:lpstr>
      </vt:variant>
      <vt:variant>
        <vt:i4>13</vt:i4>
      </vt:variant>
      <vt:variant>
        <vt:lpstr>Custom Shows</vt:lpstr>
      </vt:variant>
      <vt:variant>
        <vt:i4>1</vt:i4>
      </vt:variant>
    </vt:vector>
  </HeadingPairs>
  <TitlesOfParts>
    <vt:vector size="22" baseType="lpstr">
      <vt:lpstr>Arial</vt:lpstr>
      <vt:lpstr>Calibri</vt:lpstr>
      <vt:lpstr>Georgia</vt:lpstr>
      <vt:lpstr>Open Sans</vt:lpstr>
      <vt:lpstr>Wingdings</vt:lpstr>
      <vt:lpstr>Theme1</vt:lpstr>
      <vt:lpstr>2_Theme1</vt:lpstr>
      <vt:lpstr>Office Theme</vt:lpstr>
      <vt:lpstr>PowerPoint Presentation</vt:lpstr>
      <vt:lpstr>PowerPoint Presentation</vt:lpstr>
      <vt:lpstr>Take advantage of the many benefits outsourcing offers to gaming and hospitality organizations</vt:lpstr>
      <vt:lpstr>Executive summary </vt:lpstr>
      <vt:lpstr>If you haven’t considered outsourcing network management, you should</vt:lpstr>
      <vt:lpstr>Access to skills not available in house was the leading reason organizations chose to outsource </vt:lpstr>
      <vt:lpstr>Outsourcing network management can boost IT’s capabilities and reduce costs</vt:lpstr>
      <vt:lpstr>Examining your historical ability to meet SLAs can indicate whether outsourcing could benefit your organization</vt:lpstr>
      <vt:lpstr>Outsourcing successfully is not an easy task. Follow Info-Tech’s blueprint to increase your chances of success</vt:lpstr>
      <vt:lpstr>Info-Tech offers various levels of support to best suit your needs</vt:lpstr>
      <vt:lpstr>PowerPoint Presentation</vt:lpstr>
      <vt:lpstr>Workshop overview </vt:lpstr>
      <vt:lpstr>Info-Tech Research Group Helps IT Professionals To:</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
  <cp:lastModifiedBy/>
  <cp:revision>1</cp:revision>
  <dcterms:created xsi:type="dcterms:W3CDTF">2016-04-27T19:11:26Z</dcterms:created>
  <dcterms:modified xsi:type="dcterms:W3CDTF">2016-04-27T20:52:25Z</dcterms:modified>
</cp:coreProperties>
</file>