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66" r:id="rId2"/>
    <p:sldMasterId id="2147483810" r:id="rId3"/>
    <p:sldMasterId id="2147483824" r:id="rId4"/>
  </p:sldMasterIdLst>
  <p:notesMasterIdLst>
    <p:notesMasterId r:id="rId27"/>
  </p:notesMasterIdLst>
  <p:handoutMasterIdLst>
    <p:handoutMasterId r:id="rId28"/>
  </p:handoutMasterIdLst>
  <p:sldIdLst>
    <p:sldId id="278" r:id="rId5"/>
    <p:sldId id="484" r:id="rId6"/>
    <p:sldId id="403" r:id="rId7"/>
    <p:sldId id="399" r:id="rId8"/>
    <p:sldId id="573" r:id="rId9"/>
    <p:sldId id="568" r:id="rId10"/>
    <p:sldId id="572" r:id="rId11"/>
    <p:sldId id="569" r:id="rId12"/>
    <p:sldId id="570" r:id="rId13"/>
    <p:sldId id="574" r:id="rId14"/>
    <p:sldId id="799" r:id="rId15"/>
    <p:sldId id="798" r:id="rId16"/>
    <p:sldId id="571" r:id="rId17"/>
    <p:sldId id="576" r:id="rId18"/>
    <p:sldId id="577" r:id="rId19"/>
    <p:sldId id="578" r:id="rId20"/>
    <p:sldId id="579" r:id="rId21"/>
    <p:sldId id="494" r:id="rId22"/>
    <p:sldId id="426" r:id="rId23"/>
    <p:sldId id="410" r:id="rId24"/>
    <p:sldId id="411" r:id="rId25"/>
    <p:sldId id="413" r:id="rId26"/>
  </p:sldIdLst>
  <p:sldSz cx="9144000" cy="6858000" type="screen4x3"/>
  <p:notesSz cx="6858000" cy="9144000"/>
  <p:custShowLst>
    <p:custShow name="Custom Show 1" id="0">
      <p:sldLst>
        <p:sld r:id="rId5"/>
      </p:sldLst>
    </p:custShow>
  </p:custShow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0EE"/>
    <a:srgbClr val="2F4F67"/>
    <a:srgbClr val="B0C534"/>
    <a:srgbClr val="A0C4E0"/>
    <a:srgbClr val="B8C955"/>
    <a:srgbClr val="2576B7"/>
    <a:srgbClr val="35576F"/>
    <a:srgbClr val="AC4937"/>
    <a:srgbClr val="C8E041"/>
    <a:srgbClr val="BCD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3" autoAdjust="0"/>
    <p:restoredTop sz="95460" autoAdjust="0"/>
  </p:normalViewPr>
  <p:slideViewPr>
    <p:cSldViewPr snapToGrid="0">
      <p:cViewPr varScale="1">
        <p:scale>
          <a:sx n="111" d="100"/>
          <a:sy n="111" d="100"/>
        </p:scale>
        <p:origin x="195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8EE7-FA44-A905-FE1B140B7DB2}"/>
              </c:ext>
            </c:extLst>
          </c:dPt>
          <c:dPt>
            <c:idx val="1"/>
            <c:bubble3D val="0"/>
            <c:spPr>
              <a:solidFill>
                <a:srgbClr val="29475F"/>
              </a:solidFill>
              <a:ln w="19050">
                <a:solidFill>
                  <a:schemeClr val="lt1"/>
                </a:solidFill>
              </a:ln>
              <a:effectLst/>
            </c:spPr>
            <c:extLst xmlns:c16r2="http://schemas.microsoft.com/office/drawing/2015/06/chart">
              <c:ext xmlns:c16="http://schemas.microsoft.com/office/drawing/2014/chart" uri="{C3380CC4-5D6E-409C-BE32-E72D297353CC}">
                <c16:uniqueId val="{00000003-8EE7-FA44-A905-FE1B140B7DB2}"/>
              </c:ext>
            </c:extLst>
          </c:dPt>
          <c:cat>
            <c:strRef>
              <c:f>Sheet1!$A$2:$A$3</c:f>
              <c:strCache>
                <c:ptCount val="2"/>
                <c:pt idx="0">
                  <c:v>% of customers not sensitive to channel when evaluating CX</c:v>
                </c:pt>
                <c:pt idx="1">
                  <c:v>% of customers sensitive to channel when evaluating CX</c:v>
                </c:pt>
              </c:strCache>
            </c:strRef>
          </c:cat>
          <c:val>
            <c:numRef>
              <c:f>Sheet1!$B$2:$B$3</c:f>
              <c:numCache>
                <c:formatCode>General</c:formatCode>
                <c:ptCount val="2"/>
                <c:pt idx="0">
                  <c:v>67</c:v>
                </c:pt>
                <c:pt idx="1">
                  <c:v>33</c:v>
                </c:pt>
              </c:numCache>
            </c:numRef>
          </c:val>
          <c:extLst xmlns:c16r2="http://schemas.microsoft.com/office/drawing/2015/06/chart">
            <c:ext xmlns:c16="http://schemas.microsoft.com/office/drawing/2014/chart" uri="{C3380CC4-5D6E-409C-BE32-E72D297353CC}">
              <c16:uniqueId val="{00000004-8EE7-FA44-A905-FE1B140B7D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673-D144-83FC-0356D6A1C1D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673-D144-83FC-0356D6A1C1D3}"/>
              </c:ext>
            </c:extLst>
          </c:dPt>
          <c:cat>
            <c:strRef>
              <c:f>Sheet1!$A$2:$A$3</c:f>
              <c:strCache>
                <c:ptCount val="2"/>
                <c:pt idx="0">
                  <c:v>% of companies investing in CXM</c:v>
                </c:pt>
                <c:pt idx="1">
                  <c:v>% of companies not investing in CXM</c:v>
                </c:pt>
              </c:strCache>
            </c:strRef>
          </c:cat>
          <c:val>
            <c:numRef>
              <c:f>Sheet1!$B$2:$B$3</c:f>
              <c:numCache>
                <c:formatCode>General</c:formatCode>
                <c:ptCount val="2"/>
                <c:pt idx="0">
                  <c:v>97</c:v>
                </c:pt>
                <c:pt idx="1">
                  <c:v>3</c:v>
                </c:pt>
              </c:numCache>
            </c:numRef>
          </c:val>
          <c:extLst xmlns:c16r2="http://schemas.microsoft.com/office/drawing/2015/06/chart">
            <c:ext xmlns:c16="http://schemas.microsoft.com/office/drawing/2014/chart" uri="{C3380CC4-5D6E-409C-BE32-E72D297353CC}">
              <c16:uniqueId val="{00000004-5673-D144-83FC-0356D6A1C1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en-CA" sz="2000" b="1" kern="1200">
          <a:solidFill>
            <a:srgbClr val="B0C534"/>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215-8446-913D-D9CF0DA3434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215-8446-913D-D9CF0DA3434E}"/>
              </c:ext>
            </c:extLst>
          </c:dPt>
          <c:cat>
            <c:strRef>
              <c:f>Sheet1!$A$2:$A$3</c:f>
              <c:strCache>
                <c:ptCount val="2"/>
                <c:pt idx="0">
                  <c:v>% of people doing omnichannel well</c:v>
                </c:pt>
                <c:pt idx="1">
                  <c:v>null</c:v>
                </c:pt>
              </c:strCache>
            </c:strRef>
          </c:cat>
          <c:val>
            <c:numRef>
              <c:f>Sheet1!$B$2:$B$3</c:f>
              <c:numCache>
                <c:formatCode>General</c:formatCode>
                <c:ptCount val="2"/>
                <c:pt idx="0">
                  <c:v>23</c:v>
                </c:pt>
                <c:pt idx="1">
                  <c:v>77</c:v>
                </c:pt>
              </c:numCache>
            </c:numRef>
          </c:val>
          <c:extLst xmlns:c16r2="http://schemas.microsoft.com/office/drawing/2015/06/chart">
            <c:ext xmlns:c16="http://schemas.microsoft.com/office/drawing/2014/chart" uri="{C3380CC4-5D6E-409C-BE32-E72D297353CC}">
              <c16:uniqueId val="{00000004-4215-8446-913D-D9CF0DA343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1D303-5E38-1447-9127-37DA89693625}"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D12CFD18-47DE-7A42-9D11-0D591D047C3F}">
      <dgm:prSet phldrT="[Text]"/>
      <dgm:spPr/>
      <dgm:t>
        <a:bodyPr/>
        <a:lstStyle/>
        <a:p>
          <a:r>
            <a:rPr lang="en-US" dirty="0"/>
            <a:t>Build the CXM Project Charter</a:t>
          </a:r>
        </a:p>
      </dgm:t>
    </dgm:pt>
    <dgm:pt modelId="{7BFE2F22-7731-D644-AB12-94C340C6AA09}" type="parTrans" cxnId="{F3F4B9C3-B035-DC46-992E-EB1278B3E6DC}">
      <dgm:prSet/>
      <dgm:spPr/>
      <dgm:t>
        <a:bodyPr/>
        <a:lstStyle/>
        <a:p>
          <a:endParaRPr lang="en-US"/>
        </a:p>
      </dgm:t>
    </dgm:pt>
    <dgm:pt modelId="{3DCAF821-B04F-4440-BF99-38F9BA6EBB62}" type="sibTrans" cxnId="{F3F4B9C3-B035-DC46-992E-EB1278B3E6DC}">
      <dgm:prSet/>
      <dgm:spPr/>
      <dgm:t>
        <a:bodyPr/>
        <a:lstStyle/>
        <a:p>
          <a:endParaRPr lang="en-US"/>
        </a:p>
      </dgm:t>
    </dgm:pt>
    <dgm:pt modelId="{E24E762D-DCB2-A34C-95B1-1B9AB48659CA}">
      <dgm:prSet phldrT="[Text]"/>
      <dgm:spPr/>
      <dgm:t>
        <a:bodyPr/>
        <a:lstStyle/>
        <a:p>
          <a:r>
            <a:rPr lang="en-US" dirty="0"/>
            <a:t>Conduct a</a:t>
          </a:r>
          <a:r>
            <a:rPr lang="en-US" baseline="0" dirty="0"/>
            <a:t> Thorough</a:t>
          </a:r>
          <a:r>
            <a:rPr lang="en-US" dirty="0"/>
            <a:t> Environmental Scan</a:t>
          </a:r>
        </a:p>
      </dgm:t>
    </dgm:pt>
    <dgm:pt modelId="{3847B6AA-8746-8E4D-AD2E-C2BA96945EC4}" type="parTrans" cxnId="{4195A18F-9DD9-4546-ACFC-1E37B455A03E}">
      <dgm:prSet/>
      <dgm:spPr/>
      <dgm:t>
        <a:bodyPr/>
        <a:lstStyle/>
        <a:p>
          <a:endParaRPr lang="en-US"/>
        </a:p>
      </dgm:t>
    </dgm:pt>
    <dgm:pt modelId="{E3DFB99D-6C7E-F043-B36C-37984AA2CD49}" type="sibTrans" cxnId="{4195A18F-9DD9-4546-ACFC-1E37B455A03E}">
      <dgm:prSet/>
      <dgm:spPr/>
      <dgm:t>
        <a:bodyPr/>
        <a:lstStyle/>
        <a:p>
          <a:endParaRPr lang="en-US"/>
        </a:p>
      </dgm:t>
    </dgm:pt>
    <dgm:pt modelId="{141FED32-4A6A-674D-8191-B11D514A53DF}">
      <dgm:prSet phldrT="[Text]"/>
      <dgm:spPr/>
      <dgm:t>
        <a:bodyPr/>
        <a:lstStyle/>
        <a:p>
          <a:r>
            <a:rPr lang="en-US" dirty="0"/>
            <a:t>Build Customer</a:t>
          </a:r>
          <a:r>
            <a:rPr lang="en-US" baseline="0" dirty="0"/>
            <a:t> Personas and Scenarios</a:t>
          </a:r>
          <a:endParaRPr lang="en-US" dirty="0"/>
        </a:p>
      </dgm:t>
    </dgm:pt>
    <dgm:pt modelId="{E7337F7A-227A-A94D-B34F-A7D47419D856}" type="parTrans" cxnId="{021F9ABB-3A7C-2D47-AF99-151E4A90C733}">
      <dgm:prSet/>
      <dgm:spPr/>
      <dgm:t>
        <a:bodyPr/>
        <a:lstStyle/>
        <a:p>
          <a:endParaRPr lang="en-US"/>
        </a:p>
      </dgm:t>
    </dgm:pt>
    <dgm:pt modelId="{BFD8C9AE-A1C3-E941-9D24-3A0A606069A4}" type="sibTrans" cxnId="{021F9ABB-3A7C-2D47-AF99-151E4A90C733}">
      <dgm:prSet/>
      <dgm:spPr/>
      <dgm:t>
        <a:bodyPr/>
        <a:lstStyle/>
        <a:p>
          <a:endParaRPr lang="en-US"/>
        </a:p>
      </dgm:t>
    </dgm:pt>
    <dgm:pt modelId="{DF515AD0-AEC8-9044-A000-78CDCDAC127B}">
      <dgm:prSet phldrT="[Text]"/>
      <dgm:spPr/>
      <dgm:t>
        <a:bodyPr/>
        <a:lstStyle/>
        <a:p>
          <a:r>
            <a:rPr lang="en-US" dirty="0"/>
            <a:t>Draft Strategic CXM Requirements</a:t>
          </a:r>
        </a:p>
      </dgm:t>
    </dgm:pt>
    <dgm:pt modelId="{C4E8DA2B-97E5-3F49-8675-A0D30EE363A9}" type="parTrans" cxnId="{5B24B274-AF2C-7044-BD9B-0FFEE779983E}">
      <dgm:prSet/>
      <dgm:spPr/>
      <dgm:t>
        <a:bodyPr/>
        <a:lstStyle/>
        <a:p>
          <a:endParaRPr lang="en-US"/>
        </a:p>
      </dgm:t>
    </dgm:pt>
    <dgm:pt modelId="{A9E168CA-FF93-CB48-B2E1-BF126D596B09}" type="sibTrans" cxnId="{5B24B274-AF2C-7044-BD9B-0FFEE779983E}">
      <dgm:prSet/>
      <dgm:spPr/>
      <dgm:t>
        <a:bodyPr/>
        <a:lstStyle/>
        <a:p>
          <a:endParaRPr lang="en-US"/>
        </a:p>
      </dgm:t>
    </dgm:pt>
    <dgm:pt modelId="{3F772C2C-816A-6248-BC57-6D5836A2C7FD}">
      <dgm:prSet phldrT="[Text]"/>
      <dgm:spPr/>
      <dgm:t>
        <a:bodyPr/>
        <a:lstStyle/>
        <a:p>
          <a:r>
            <a:rPr lang="en-US" dirty="0"/>
            <a:t>Build the CXM Application Portfolio </a:t>
          </a:r>
        </a:p>
      </dgm:t>
    </dgm:pt>
    <dgm:pt modelId="{56064D76-9CC0-D64C-9841-5272475CEB25}" type="parTrans" cxnId="{C5AEE954-958D-954B-9B1B-52CEC8FA04C4}">
      <dgm:prSet/>
      <dgm:spPr/>
      <dgm:t>
        <a:bodyPr/>
        <a:lstStyle/>
        <a:p>
          <a:endParaRPr lang="en-US"/>
        </a:p>
      </dgm:t>
    </dgm:pt>
    <dgm:pt modelId="{A5F9C7F6-7970-5941-912A-37AA6B369B7C}" type="sibTrans" cxnId="{C5AEE954-958D-954B-9B1B-52CEC8FA04C4}">
      <dgm:prSet/>
      <dgm:spPr/>
      <dgm:t>
        <a:bodyPr/>
        <a:lstStyle/>
        <a:p>
          <a:endParaRPr lang="en-US"/>
        </a:p>
      </dgm:t>
    </dgm:pt>
    <dgm:pt modelId="{B52F2B5E-EBB8-2349-BA49-B1E8066CE664}">
      <dgm:prSet phldrT="[Text]"/>
      <dgm:spPr/>
      <dgm:t>
        <a:bodyPr/>
        <a:lstStyle/>
        <a:p>
          <a:r>
            <a:rPr lang="en-US" dirty="0"/>
            <a:t>Implement Operational Best Practices</a:t>
          </a:r>
        </a:p>
      </dgm:t>
    </dgm:pt>
    <dgm:pt modelId="{4418DBA2-0260-1C4B-8817-A28B24C43405}" type="parTrans" cxnId="{BE8E25D3-195B-5D42-A3D4-CB8A8C867365}">
      <dgm:prSet/>
      <dgm:spPr/>
      <dgm:t>
        <a:bodyPr/>
        <a:lstStyle/>
        <a:p>
          <a:endParaRPr lang="en-US"/>
        </a:p>
      </dgm:t>
    </dgm:pt>
    <dgm:pt modelId="{43C35EC8-BCDA-1F4C-99D0-860FEC8CE8DB}" type="sibTrans" cxnId="{BE8E25D3-195B-5D42-A3D4-CB8A8C867365}">
      <dgm:prSet/>
      <dgm:spPr/>
      <dgm:t>
        <a:bodyPr/>
        <a:lstStyle/>
        <a:p>
          <a:endParaRPr lang="en-US"/>
        </a:p>
      </dgm:t>
    </dgm:pt>
    <dgm:pt modelId="{28022195-E7DA-DB41-9AD4-710D6D8148B0}" type="pres">
      <dgm:prSet presAssocID="{01D1D303-5E38-1447-9127-37DA89693625}" presName="Name0" presStyleCnt="0">
        <dgm:presLayoutVars>
          <dgm:chMax val="7"/>
          <dgm:chPref val="7"/>
          <dgm:dir/>
        </dgm:presLayoutVars>
      </dgm:prSet>
      <dgm:spPr/>
      <dgm:t>
        <a:bodyPr/>
        <a:lstStyle/>
        <a:p>
          <a:endParaRPr lang="en-CA"/>
        </a:p>
      </dgm:t>
    </dgm:pt>
    <dgm:pt modelId="{7EF14BB3-8597-C74A-BBFF-6D9454D2E8ED}" type="pres">
      <dgm:prSet presAssocID="{01D1D303-5E38-1447-9127-37DA89693625}" presName="Name1" presStyleCnt="0"/>
      <dgm:spPr/>
    </dgm:pt>
    <dgm:pt modelId="{90080914-4A67-3C40-AC57-F4B6C1A6D0CC}" type="pres">
      <dgm:prSet presAssocID="{01D1D303-5E38-1447-9127-37DA89693625}" presName="cycle" presStyleCnt="0"/>
      <dgm:spPr/>
    </dgm:pt>
    <dgm:pt modelId="{414F8F92-93A5-7C4D-B701-3D691DA129DE}" type="pres">
      <dgm:prSet presAssocID="{01D1D303-5E38-1447-9127-37DA89693625}" presName="srcNode" presStyleLbl="node1" presStyleIdx="0" presStyleCnt="6"/>
      <dgm:spPr/>
    </dgm:pt>
    <dgm:pt modelId="{E326998A-D34D-AA45-BCC1-01A6D8DBE32A}" type="pres">
      <dgm:prSet presAssocID="{01D1D303-5E38-1447-9127-37DA89693625}" presName="conn" presStyleLbl="parChTrans1D2" presStyleIdx="0" presStyleCnt="1"/>
      <dgm:spPr/>
      <dgm:t>
        <a:bodyPr/>
        <a:lstStyle/>
        <a:p>
          <a:endParaRPr lang="en-CA"/>
        </a:p>
      </dgm:t>
    </dgm:pt>
    <dgm:pt modelId="{62F74781-426A-5446-A585-7F83EFB414A6}" type="pres">
      <dgm:prSet presAssocID="{01D1D303-5E38-1447-9127-37DA89693625}" presName="extraNode" presStyleLbl="node1" presStyleIdx="0" presStyleCnt="6"/>
      <dgm:spPr/>
    </dgm:pt>
    <dgm:pt modelId="{E805B5CA-0A22-FF4F-8AC8-E6C54BBD1309}" type="pres">
      <dgm:prSet presAssocID="{01D1D303-5E38-1447-9127-37DA89693625}" presName="dstNode" presStyleLbl="node1" presStyleIdx="0" presStyleCnt="6"/>
      <dgm:spPr/>
    </dgm:pt>
    <dgm:pt modelId="{B745B445-B365-244E-A153-422AF8E50940}" type="pres">
      <dgm:prSet presAssocID="{D12CFD18-47DE-7A42-9D11-0D591D047C3F}" presName="text_1" presStyleLbl="node1" presStyleIdx="0" presStyleCnt="6">
        <dgm:presLayoutVars>
          <dgm:bulletEnabled val="1"/>
        </dgm:presLayoutVars>
      </dgm:prSet>
      <dgm:spPr/>
      <dgm:t>
        <a:bodyPr/>
        <a:lstStyle/>
        <a:p>
          <a:endParaRPr lang="en-CA"/>
        </a:p>
      </dgm:t>
    </dgm:pt>
    <dgm:pt modelId="{AF7EBBC6-760F-1747-8E14-E5C06B0D5BF6}" type="pres">
      <dgm:prSet presAssocID="{D12CFD18-47DE-7A42-9D11-0D591D047C3F}" presName="accent_1" presStyleCnt="0"/>
      <dgm:spPr/>
    </dgm:pt>
    <dgm:pt modelId="{BE01594F-D318-8047-827C-6CDBCD39DA26}" type="pres">
      <dgm:prSet presAssocID="{D12CFD18-47DE-7A42-9D11-0D591D047C3F}" presName="accentRepeatNode" presStyleLbl="solidFgAcc1" presStyleIdx="0" presStyleCnt="6"/>
      <dgm:spPr>
        <a:solidFill>
          <a:schemeClr val="accent2"/>
        </a:solidFill>
      </dgm:spPr>
    </dgm:pt>
    <dgm:pt modelId="{92A91942-7B06-4E44-8D89-49851D399D69}" type="pres">
      <dgm:prSet presAssocID="{E24E762D-DCB2-A34C-95B1-1B9AB48659CA}" presName="text_2" presStyleLbl="node1" presStyleIdx="1" presStyleCnt="6">
        <dgm:presLayoutVars>
          <dgm:bulletEnabled val="1"/>
        </dgm:presLayoutVars>
      </dgm:prSet>
      <dgm:spPr/>
      <dgm:t>
        <a:bodyPr/>
        <a:lstStyle/>
        <a:p>
          <a:endParaRPr lang="en-CA"/>
        </a:p>
      </dgm:t>
    </dgm:pt>
    <dgm:pt modelId="{B77A57A9-164C-7143-8C4C-C66C310FD1AF}" type="pres">
      <dgm:prSet presAssocID="{E24E762D-DCB2-A34C-95B1-1B9AB48659CA}" presName="accent_2" presStyleCnt="0"/>
      <dgm:spPr/>
    </dgm:pt>
    <dgm:pt modelId="{9054311C-1D95-E64D-816B-CE595EEE240D}" type="pres">
      <dgm:prSet presAssocID="{E24E762D-DCB2-A34C-95B1-1B9AB48659CA}" presName="accentRepeatNode" presStyleLbl="solidFgAcc1" presStyleIdx="1" presStyleCnt="6"/>
      <dgm:spPr>
        <a:solidFill>
          <a:schemeClr val="accent2"/>
        </a:solidFill>
      </dgm:spPr>
    </dgm:pt>
    <dgm:pt modelId="{932680FA-7D97-0449-83DF-BB061B1C21CB}" type="pres">
      <dgm:prSet presAssocID="{141FED32-4A6A-674D-8191-B11D514A53DF}" presName="text_3" presStyleLbl="node1" presStyleIdx="2" presStyleCnt="6">
        <dgm:presLayoutVars>
          <dgm:bulletEnabled val="1"/>
        </dgm:presLayoutVars>
      </dgm:prSet>
      <dgm:spPr/>
      <dgm:t>
        <a:bodyPr/>
        <a:lstStyle/>
        <a:p>
          <a:endParaRPr lang="en-CA"/>
        </a:p>
      </dgm:t>
    </dgm:pt>
    <dgm:pt modelId="{DB43C7AB-5227-1B43-A9A9-3B9C87607741}" type="pres">
      <dgm:prSet presAssocID="{141FED32-4A6A-674D-8191-B11D514A53DF}" presName="accent_3" presStyleCnt="0"/>
      <dgm:spPr/>
    </dgm:pt>
    <dgm:pt modelId="{FD94EBD5-C752-8142-8789-8926FC231FAE}" type="pres">
      <dgm:prSet presAssocID="{141FED32-4A6A-674D-8191-B11D514A53DF}" presName="accentRepeatNode" presStyleLbl="solidFgAcc1" presStyleIdx="2" presStyleCnt="6"/>
      <dgm:spPr>
        <a:solidFill>
          <a:schemeClr val="accent2"/>
        </a:solidFill>
      </dgm:spPr>
    </dgm:pt>
    <dgm:pt modelId="{E4AF8B74-9DC9-BB48-B72A-B74410A4B325}" type="pres">
      <dgm:prSet presAssocID="{DF515AD0-AEC8-9044-A000-78CDCDAC127B}" presName="text_4" presStyleLbl="node1" presStyleIdx="3" presStyleCnt="6">
        <dgm:presLayoutVars>
          <dgm:bulletEnabled val="1"/>
        </dgm:presLayoutVars>
      </dgm:prSet>
      <dgm:spPr/>
      <dgm:t>
        <a:bodyPr/>
        <a:lstStyle/>
        <a:p>
          <a:endParaRPr lang="en-CA"/>
        </a:p>
      </dgm:t>
    </dgm:pt>
    <dgm:pt modelId="{695D0428-90CD-3040-96C1-81B16E918480}" type="pres">
      <dgm:prSet presAssocID="{DF515AD0-AEC8-9044-A000-78CDCDAC127B}" presName="accent_4" presStyleCnt="0"/>
      <dgm:spPr/>
    </dgm:pt>
    <dgm:pt modelId="{8B725030-8D1E-3E44-91A7-8CBF82D3F324}" type="pres">
      <dgm:prSet presAssocID="{DF515AD0-AEC8-9044-A000-78CDCDAC127B}" presName="accentRepeatNode" presStyleLbl="solidFgAcc1" presStyleIdx="3" presStyleCnt="6"/>
      <dgm:spPr>
        <a:solidFill>
          <a:schemeClr val="accent2"/>
        </a:solidFill>
      </dgm:spPr>
    </dgm:pt>
    <dgm:pt modelId="{5D771F62-C5AE-C749-AFDD-C534E7A0FDBB}" type="pres">
      <dgm:prSet presAssocID="{3F772C2C-816A-6248-BC57-6D5836A2C7FD}" presName="text_5" presStyleLbl="node1" presStyleIdx="4" presStyleCnt="6">
        <dgm:presLayoutVars>
          <dgm:bulletEnabled val="1"/>
        </dgm:presLayoutVars>
      </dgm:prSet>
      <dgm:spPr/>
      <dgm:t>
        <a:bodyPr/>
        <a:lstStyle/>
        <a:p>
          <a:endParaRPr lang="en-CA"/>
        </a:p>
      </dgm:t>
    </dgm:pt>
    <dgm:pt modelId="{7C33CA3D-3E1C-6642-8166-7C1CCA31707A}" type="pres">
      <dgm:prSet presAssocID="{3F772C2C-816A-6248-BC57-6D5836A2C7FD}" presName="accent_5" presStyleCnt="0"/>
      <dgm:spPr/>
    </dgm:pt>
    <dgm:pt modelId="{C6B0F2C6-B151-E540-B256-6AEBE28AF35C}" type="pres">
      <dgm:prSet presAssocID="{3F772C2C-816A-6248-BC57-6D5836A2C7FD}" presName="accentRepeatNode" presStyleLbl="solidFgAcc1" presStyleIdx="4" presStyleCnt="6"/>
      <dgm:spPr>
        <a:solidFill>
          <a:schemeClr val="accent2"/>
        </a:solidFill>
      </dgm:spPr>
    </dgm:pt>
    <dgm:pt modelId="{730C6BC2-5D37-634C-AA22-61E41232340E}" type="pres">
      <dgm:prSet presAssocID="{B52F2B5E-EBB8-2349-BA49-B1E8066CE664}" presName="text_6" presStyleLbl="node1" presStyleIdx="5" presStyleCnt="6">
        <dgm:presLayoutVars>
          <dgm:bulletEnabled val="1"/>
        </dgm:presLayoutVars>
      </dgm:prSet>
      <dgm:spPr/>
      <dgm:t>
        <a:bodyPr/>
        <a:lstStyle/>
        <a:p>
          <a:endParaRPr lang="en-CA"/>
        </a:p>
      </dgm:t>
    </dgm:pt>
    <dgm:pt modelId="{6A76F19D-A6AA-DA4A-B53A-6E1AD25255D7}" type="pres">
      <dgm:prSet presAssocID="{B52F2B5E-EBB8-2349-BA49-B1E8066CE664}" presName="accent_6" presStyleCnt="0"/>
      <dgm:spPr/>
    </dgm:pt>
    <dgm:pt modelId="{71EE57D8-EE62-3247-A124-6C18D7E179E3}" type="pres">
      <dgm:prSet presAssocID="{B52F2B5E-EBB8-2349-BA49-B1E8066CE664}" presName="accentRepeatNode" presStyleLbl="solidFgAcc1" presStyleIdx="5" presStyleCnt="6"/>
      <dgm:spPr>
        <a:solidFill>
          <a:schemeClr val="accent2"/>
        </a:solidFill>
      </dgm:spPr>
    </dgm:pt>
  </dgm:ptLst>
  <dgm:cxnLst>
    <dgm:cxn modelId="{3B1B5696-CCAB-FF47-B929-8BCDBF1F0A4A}" type="presOf" srcId="{01D1D303-5E38-1447-9127-37DA89693625}" destId="{28022195-E7DA-DB41-9AD4-710D6D8148B0}" srcOrd="0" destOrd="0" presId="urn:microsoft.com/office/officeart/2008/layout/VerticalCurvedList"/>
    <dgm:cxn modelId="{DF32885E-0B86-6A42-96EE-1FCC55417998}" type="presOf" srcId="{E24E762D-DCB2-A34C-95B1-1B9AB48659CA}" destId="{92A91942-7B06-4E44-8D89-49851D399D69}" srcOrd="0" destOrd="0" presId="urn:microsoft.com/office/officeart/2008/layout/VerticalCurvedList"/>
    <dgm:cxn modelId="{BE8E25D3-195B-5D42-A3D4-CB8A8C867365}" srcId="{01D1D303-5E38-1447-9127-37DA89693625}" destId="{B52F2B5E-EBB8-2349-BA49-B1E8066CE664}" srcOrd="5" destOrd="0" parTransId="{4418DBA2-0260-1C4B-8817-A28B24C43405}" sibTransId="{43C35EC8-BCDA-1F4C-99D0-860FEC8CE8DB}"/>
    <dgm:cxn modelId="{11F0E900-CED6-F146-B7B8-B19FA6D9DB41}" type="presOf" srcId="{D12CFD18-47DE-7A42-9D11-0D591D047C3F}" destId="{B745B445-B365-244E-A153-422AF8E50940}" srcOrd="0" destOrd="0" presId="urn:microsoft.com/office/officeart/2008/layout/VerticalCurvedList"/>
    <dgm:cxn modelId="{F3F4B9C3-B035-DC46-992E-EB1278B3E6DC}" srcId="{01D1D303-5E38-1447-9127-37DA89693625}" destId="{D12CFD18-47DE-7A42-9D11-0D591D047C3F}" srcOrd="0" destOrd="0" parTransId="{7BFE2F22-7731-D644-AB12-94C340C6AA09}" sibTransId="{3DCAF821-B04F-4440-BF99-38F9BA6EBB62}"/>
    <dgm:cxn modelId="{A70CF92D-6A5C-8E42-A94E-311C61E49FF9}" type="presOf" srcId="{3F772C2C-816A-6248-BC57-6D5836A2C7FD}" destId="{5D771F62-C5AE-C749-AFDD-C534E7A0FDBB}" srcOrd="0" destOrd="0" presId="urn:microsoft.com/office/officeart/2008/layout/VerticalCurvedList"/>
    <dgm:cxn modelId="{1527F3DE-3FA4-D643-9697-D4E1792B0584}" type="presOf" srcId="{B52F2B5E-EBB8-2349-BA49-B1E8066CE664}" destId="{730C6BC2-5D37-634C-AA22-61E41232340E}" srcOrd="0" destOrd="0" presId="urn:microsoft.com/office/officeart/2008/layout/VerticalCurvedList"/>
    <dgm:cxn modelId="{4195A18F-9DD9-4546-ACFC-1E37B455A03E}" srcId="{01D1D303-5E38-1447-9127-37DA89693625}" destId="{E24E762D-DCB2-A34C-95B1-1B9AB48659CA}" srcOrd="1" destOrd="0" parTransId="{3847B6AA-8746-8E4D-AD2E-C2BA96945EC4}" sibTransId="{E3DFB99D-6C7E-F043-B36C-37984AA2CD49}"/>
    <dgm:cxn modelId="{C5AEE954-958D-954B-9B1B-52CEC8FA04C4}" srcId="{01D1D303-5E38-1447-9127-37DA89693625}" destId="{3F772C2C-816A-6248-BC57-6D5836A2C7FD}" srcOrd="4" destOrd="0" parTransId="{56064D76-9CC0-D64C-9841-5272475CEB25}" sibTransId="{A5F9C7F6-7970-5941-912A-37AA6B369B7C}"/>
    <dgm:cxn modelId="{207AA554-FC53-C243-AE02-61B2F2EE4F21}" type="presOf" srcId="{DF515AD0-AEC8-9044-A000-78CDCDAC127B}" destId="{E4AF8B74-9DC9-BB48-B72A-B74410A4B325}" srcOrd="0" destOrd="0" presId="urn:microsoft.com/office/officeart/2008/layout/VerticalCurvedList"/>
    <dgm:cxn modelId="{021F9ABB-3A7C-2D47-AF99-151E4A90C733}" srcId="{01D1D303-5E38-1447-9127-37DA89693625}" destId="{141FED32-4A6A-674D-8191-B11D514A53DF}" srcOrd="2" destOrd="0" parTransId="{E7337F7A-227A-A94D-B34F-A7D47419D856}" sibTransId="{BFD8C9AE-A1C3-E941-9D24-3A0A606069A4}"/>
    <dgm:cxn modelId="{5B24B274-AF2C-7044-BD9B-0FFEE779983E}" srcId="{01D1D303-5E38-1447-9127-37DA89693625}" destId="{DF515AD0-AEC8-9044-A000-78CDCDAC127B}" srcOrd="3" destOrd="0" parTransId="{C4E8DA2B-97E5-3F49-8675-A0D30EE363A9}" sibTransId="{A9E168CA-FF93-CB48-B2E1-BF126D596B09}"/>
    <dgm:cxn modelId="{DDDAB504-C46C-9E4A-8FC1-43AA7084A88E}" type="presOf" srcId="{3DCAF821-B04F-4440-BF99-38F9BA6EBB62}" destId="{E326998A-D34D-AA45-BCC1-01A6D8DBE32A}" srcOrd="0" destOrd="0" presId="urn:microsoft.com/office/officeart/2008/layout/VerticalCurvedList"/>
    <dgm:cxn modelId="{57D0F587-E099-094B-A2F3-A8348820C088}" type="presOf" srcId="{141FED32-4A6A-674D-8191-B11D514A53DF}" destId="{932680FA-7D97-0449-83DF-BB061B1C21CB}" srcOrd="0" destOrd="0" presId="urn:microsoft.com/office/officeart/2008/layout/VerticalCurvedList"/>
    <dgm:cxn modelId="{EC16877B-4797-C645-B651-22FE41F06A06}" type="presParOf" srcId="{28022195-E7DA-DB41-9AD4-710D6D8148B0}" destId="{7EF14BB3-8597-C74A-BBFF-6D9454D2E8ED}" srcOrd="0" destOrd="0" presId="urn:microsoft.com/office/officeart/2008/layout/VerticalCurvedList"/>
    <dgm:cxn modelId="{BB0E887D-5705-394E-BE31-64A9CC9B5ED8}" type="presParOf" srcId="{7EF14BB3-8597-C74A-BBFF-6D9454D2E8ED}" destId="{90080914-4A67-3C40-AC57-F4B6C1A6D0CC}" srcOrd="0" destOrd="0" presId="urn:microsoft.com/office/officeart/2008/layout/VerticalCurvedList"/>
    <dgm:cxn modelId="{7964073D-A162-9D43-9B71-CF4F97C318C9}" type="presParOf" srcId="{90080914-4A67-3C40-AC57-F4B6C1A6D0CC}" destId="{414F8F92-93A5-7C4D-B701-3D691DA129DE}" srcOrd="0" destOrd="0" presId="urn:microsoft.com/office/officeart/2008/layout/VerticalCurvedList"/>
    <dgm:cxn modelId="{12335C7B-A2EB-544E-ABDE-90772767641B}" type="presParOf" srcId="{90080914-4A67-3C40-AC57-F4B6C1A6D0CC}" destId="{E326998A-D34D-AA45-BCC1-01A6D8DBE32A}" srcOrd="1" destOrd="0" presId="urn:microsoft.com/office/officeart/2008/layout/VerticalCurvedList"/>
    <dgm:cxn modelId="{743A9297-92FE-364B-B1F9-F598BAF57DCC}" type="presParOf" srcId="{90080914-4A67-3C40-AC57-F4B6C1A6D0CC}" destId="{62F74781-426A-5446-A585-7F83EFB414A6}" srcOrd="2" destOrd="0" presId="urn:microsoft.com/office/officeart/2008/layout/VerticalCurvedList"/>
    <dgm:cxn modelId="{44C00FEF-D096-3F44-B5EF-01A0CCB7656C}" type="presParOf" srcId="{90080914-4A67-3C40-AC57-F4B6C1A6D0CC}" destId="{E805B5CA-0A22-FF4F-8AC8-E6C54BBD1309}" srcOrd="3" destOrd="0" presId="urn:microsoft.com/office/officeart/2008/layout/VerticalCurvedList"/>
    <dgm:cxn modelId="{EEEE4A14-63D0-A347-8D1C-2DF7B26D2AE7}" type="presParOf" srcId="{7EF14BB3-8597-C74A-BBFF-6D9454D2E8ED}" destId="{B745B445-B365-244E-A153-422AF8E50940}" srcOrd="1" destOrd="0" presId="urn:microsoft.com/office/officeart/2008/layout/VerticalCurvedList"/>
    <dgm:cxn modelId="{2E241E90-5D92-8E42-B65E-F464B0C8C50E}" type="presParOf" srcId="{7EF14BB3-8597-C74A-BBFF-6D9454D2E8ED}" destId="{AF7EBBC6-760F-1747-8E14-E5C06B0D5BF6}" srcOrd="2" destOrd="0" presId="urn:microsoft.com/office/officeart/2008/layout/VerticalCurvedList"/>
    <dgm:cxn modelId="{04418966-8D68-CA49-B6A3-A8D8409CCEF5}" type="presParOf" srcId="{AF7EBBC6-760F-1747-8E14-E5C06B0D5BF6}" destId="{BE01594F-D318-8047-827C-6CDBCD39DA26}" srcOrd="0" destOrd="0" presId="urn:microsoft.com/office/officeart/2008/layout/VerticalCurvedList"/>
    <dgm:cxn modelId="{C9804215-9451-C14E-BE34-49AC6BBD5F10}" type="presParOf" srcId="{7EF14BB3-8597-C74A-BBFF-6D9454D2E8ED}" destId="{92A91942-7B06-4E44-8D89-49851D399D69}" srcOrd="3" destOrd="0" presId="urn:microsoft.com/office/officeart/2008/layout/VerticalCurvedList"/>
    <dgm:cxn modelId="{0D3CFD6F-2968-9546-9678-622AF762A842}" type="presParOf" srcId="{7EF14BB3-8597-C74A-BBFF-6D9454D2E8ED}" destId="{B77A57A9-164C-7143-8C4C-C66C310FD1AF}" srcOrd="4" destOrd="0" presId="urn:microsoft.com/office/officeart/2008/layout/VerticalCurvedList"/>
    <dgm:cxn modelId="{914BB02E-29CB-1A42-AB1F-32B64857806F}" type="presParOf" srcId="{B77A57A9-164C-7143-8C4C-C66C310FD1AF}" destId="{9054311C-1D95-E64D-816B-CE595EEE240D}" srcOrd="0" destOrd="0" presId="urn:microsoft.com/office/officeart/2008/layout/VerticalCurvedList"/>
    <dgm:cxn modelId="{8E11F927-C3A4-0646-AC32-EA1E88AF435B}" type="presParOf" srcId="{7EF14BB3-8597-C74A-BBFF-6D9454D2E8ED}" destId="{932680FA-7D97-0449-83DF-BB061B1C21CB}" srcOrd="5" destOrd="0" presId="urn:microsoft.com/office/officeart/2008/layout/VerticalCurvedList"/>
    <dgm:cxn modelId="{C787A617-FCBA-B94B-B958-6E503B11B76B}" type="presParOf" srcId="{7EF14BB3-8597-C74A-BBFF-6D9454D2E8ED}" destId="{DB43C7AB-5227-1B43-A9A9-3B9C87607741}" srcOrd="6" destOrd="0" presId="urn:microsoft.com/office/officeart/2008/layout/VerticalCurvedList"/>
    <dgm:cxn modelId="{DD33D80D-B4F9-3A4B-A266-1EAF2E21D4B4}" type="presParOf" srcId="{DB43C7AB-5227-1B43-A9A9-3B9C87607741}" destId="{FD94EBD5-C752-8142-8789-8926FC231FAE}" srcOrd="0" destOrd="0" presId="urn:microsoft.com/office/officeart/2008/layout/VerticalCurvedList"/>
    <dgm:cxn modelId="{20913F12-10D4-1B48-A1D0-F4ADB423C8A3}" type="presParOf" srcId="{7EF14BB3-8597-C74A-BBFF-6D9454D2E8ED}" destId="{E4AF8B74-9DC9-BB48-B72A-B74410A4B325}" srcOrd="7" destOrd="0" presId="urn:microsoft.com/office/officeart/2008/layout/VerticalCurvedList"/>
    <dgm:cxn modelId="{8CB2170E-1C52-1C46-A07E-C9344A3DDB7B}" type="presParOf" srcId="{7EF14BB3-8597-C74A-BBFF-6D9454D2E8ED}" destId="{695D0428-90CD-3040-96C1-81B16E918480}" srcOrd="8" destOrd="0" presId="urn:microsoft.com/office/officeart/2008/layout/VerticalCurvedList"/>
    <dgm:cxn modelId="{C000A425-8469-134F-9081-F81D048CEE8F}" type="presParOf" srcId="{695D0428-90CD-3040-96C1-81B16E918480}" destId="{8B725030-8D1E-3E44-91A7-8CBF82D3F324}" srcOrd="0" destOrd="0" presId="urn:microsoft.com/office/officeart/2008/layout/VerticalCurvedList"/>
    <dgm:cxn modelId="{F80D4ABF-A830-E04A-82F9-FB4ACF857C5C}" type="presParOf" srcId="{7EF14BB3-8597-C74A-BBFF-6D9454D2E8ED}" destId="{5D771F62-C5AE-C749-AFDD-C534E7A0FDBB}" srcOrd="9" destOrd="0" presId="urn:microsoft.com/office/officeart/2008/layout/VerticalCurvedList"/>
    <dgm:cxn modelId="{1F8C05EC-3731-5B43-ADA5-A6C1816FDC1E}" type="presParOf" srcId="{7EF14BB3-8597-C74A-BBFF-6D9454D2E8ED}" destId="{7C33CA3D-3E1C-6642-8166-7C1CCA31707A}" srcOrd="10" destOrd="0" presId="urn:microsoft.com/office/officeart/2008/layout/VerticalCurvedList"/>
    <dgm:cxn modelId="{83F1361E-CFA9-3847-8949-97CEFFA03038}" type="presParOf" srcId="{7C33CA3D-3E1C-6642-8166-7C1CCA31707A}" destId="{C6B0F2C6-B151-E540-B256-6AEBE28AF35C}" srcOrd="0" destOrd="0" presId="urn:microsoft.com/office/officeart/2008/layout/VerticalCurvedList"/>
    <dgm:cxn modelId="{0EC86396-F917-3E41-99FF-2ED91C33965C}" type="presParOf" srcId="{7EF14BB3-8597-C74A-BBFF-6D9454D2E8ED}" destId="{730C6BC2-5D37-634C-AA22-61E41232340E}" srcOrd="11" destOrd="0" presId="urn:microsoft.com/office/officeart/2008/layout/VerticalCurvedList"/>
    <dgm:cxn modelId="{5B3EC565-D9FF-4643-9353-D6C5070268B7}" type="presParOf" srcId="{7EF14BB3-8597-C74A-BBFF-6D9454D2E8ED}" destId="{6A76F19D-A6AA-DA4A-B53A-6E1AD25255D7}" srcOrd="12" destOrd="0" presId="urn:microsoft.com/office/officeart/2008/layout/VerticalCurvedList"/>
    <dgm:cxn modelId="{B37468AC-B47B-6443-947E-930DE03E927C}" type="presParOf" srcId="{6A76F19D-A6AA-DA4A-B53A-6E1AD25255D7}" destId="{71EE57D8-EE62-3247-A124-6C18D7E179E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8/19/2019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8/19/2019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112216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08227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4524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171724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14</a:t>
            </a:fld>
            <a:endParaRPr lang="en-US" dirty="0"/>
          </a:p>
        </p:txBody>
      </p:sp>
    </p:spTree>
    <p:extLst>
      <p:ext uri="{BB962C8B-B14F-4D97-AF65-F5344CB8AC3E}">
        <p14:creationId xmlns:p14="http://schemas.microsoft.com/office/powerpoint/2010/main" val="8483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691073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dirty="0"/>
          </a:p>
        </p:txBody>
      </p:sp>
    </p:spTree>
    <p:extLst>
      <p:ext uri="{BB962C8B-B14F-4D97-AF65-F5344CB8AC3E}">
        <p14:creationId xmlns:p14="http://schemas.microsoft.com/office/powerpoint/2010/main" val="291034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40646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5863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19</a:t>
            </a:fld>
            <a:endParaRPr lang="en-US" dirty="0"/>
          </a:p>
        </p:txBody>
      </p:sp>
    </p:spTree>
    <p:extLst>
      <p:ext uri="{BB962C8B-B14F-4D97-AF65-F5344CB8AC3E}">
        <p14:creationId xmlns:p14="http://schemas.microsoft.com/office/powerpoint/2010/main" val="109011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230670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21</a:t>
            </a:fld>
            <a:endParaRPr lang="en-US" dirty="0"/>
          </a:p>
        </p:txBody>
      </p:sp>
    </p:spTree>
    <p:extLst>
      <p:ext uri="{BB962C8B-B14F-4D97-AF65-F5344CB8AC3E}">
        <p14:creationId xmlns:p14="http://schemas.microsoft.com/office/powerpoint/2010/main" val="12324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22</a:t>
            </a:fld>
            <a:endParaRPr lang="en-US" dirty="0"/>
          </a:p>
        </p:txBody>
      </p:sp>
    </p:spTree>
    <p:extLst>
      <p:ext uri="{BB962C8B-B14F-4D97-AF65-F5344CB8AC3E}">
        <p14:creationId xmlns:p14="http://schemas.microsoft.com/office/powerpoint/2010/main" val="237788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22558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2264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101667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162250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196318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1463801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w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1997-2019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54402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chemeClr val="accent1"/>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spTree>
    <p:extLst>
      <p:ext uri="{BB962C8B-B14F-4D97-AF65-F5344CB8AC3E}">
        <p14:creationId xmlns:p14="http://schemas.microsoft.com/office/powerpoint/2010/main" val="1844295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1997-2019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grpSp>
        <p:nvGrpSpPr>
          <p:cNvPr id="7" name="Group 6"/>
          <p:cNvGrpSpPr/>
          <p:nvPr userDrawn="1"/>
        </p:nvGrpSpPr>
        <p:grpSpPr>
          <a:xfrm>
            <a:off x="0" y="214890"/>
            <a:ext cx="9144000" cy="6901735"/>
            <a:chOff x="0" y="-16351"/>
            <a:chExt cx="9144000" cy="6901735"/>
          </a:xfrm>
        </p:grpSpPr>
        <p:grpSp>
          <p:nvGrpSpPr>
            <p:cNvPr id="10" name="Group 70"/>
            <p:cNvGrpSpPr/>
            <p:nvPr/>
          </p:nvGrpSpPr>
          <p:grpSpPr>
            <a:xfrm>
              <a:off x="0" y="0"/>
              <a:ext cx="9144000" cy="6885384"/>
              <a:chOff x="0" y="0"/>
              <a:chExt cx="9144000" cy="6885384"/>
            </a:xfrm>
          </p:grpSpPr>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45384"/>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9" name="TextBox 8"/>
            <p:cNvSpPr txBox="1"/>
            <p:nvPr/>
          </p:nvSpPr>
          <p:spPr>
            <a:xfrm>
              <a:off x="8460432" y="-16351"/>
              <a:ext cx="539552" cy="276999"/>
            </a:xfrm>
            <a:prstGeom prst="rect">
              <a:avLst/>
            </a:prstGeom>
            <a:noFill/>
          </p:spPr>
          <p:txBody>
            <a:bodyPr wrap="square" rtlCol="0">
              <a:spAutoFit/>
            </a:bodyPr>
            <a:lstStyle/>
            <a:p>
              <a:r>
                <a:rPr lang="en-CA" sz="1200" dirty="0">
                  <a:solidFill>
                    <a:srgbClr val="FFFFFF"/>
                  </a:solidFill>
                </a:rPr>
                <a:t>V4</a:t>
              </a:r>
            </a:p>
          </p:txBody>
        </p:sp>
      </p:grpSp>
    </p:spTree>
    <p:extLst>
      <p:ext uri="{BB962C8B-B14F-4D97-AF65-F5344CB8AC3E}">
        <p14:creationId xmlns:p14="http://schemas.microsoft.com/office/powerpoint/2010/main" val="80706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238416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891094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26850229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5176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2319064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407675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25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95531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549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2816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19" y="1132006"/>
            <a:ext cx="352780" cy="364690"/>
            <a:chOff x="6966056" y="197732"/>
            <a:chExt cx="751526" cy="785348"/>
          </a:xfrm>
          <a:solidFill>
            <a:srgbClr val="243F54"/>
          </a:solidFill>
        </p:grpSpPr>
        <p:sp>
          <p:nvSpPr>
            <p:cNvPr id="13" name="Rectangle 12"/>
            <p:cNvSpPr/>
            <p:nvPr/>
          </p:nvSpPr>
          <p:spPr>
            <a:xfrm>
              <a:off x="6966056" y="197732"/>
              <a:ext cx="75152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2543626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661647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2893369928"/>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971743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29475F"/>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795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1997-2015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55348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a:solidFill>
                  <a:srgbClr val="FFFFFF"/>
                </a:solidFill>
              </a:rPr>
              <a:t>The following are sample activities that will be conducted by Info-Tech analysts with your team:</a:t>
            </a: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Tree>
    <p:extLst>
      <p:ext uri="{BB962C8B-B14F-4D97-AF65-F5344CB8AC3E}">
        <p14:creationId xmlns:p14="http://schemas.microsoft.com/office/powerpoint/2010/main" val="11080950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237411011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dirty="0">
                <a:solidFill>
                  <a:srgbClr val="FFFFFF"/>
                </a:solidFill>
              </a:rPr>
              <a:t>V4</a:t>
            </a:r>
          </a:p>
        </p:txBody>
      </p:sp>
    </p:spTree>
    <p:extLst>
      <p:ext uri="{BB962C8B-B14F-4D97-AF65-F5344CB8AC3E}">
        <p14:creationId xmlns:p14="http://schemas.microsoft.com/office/powerpoint/2010/main" val="2963395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906104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619183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2603329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89086"/>
            <a:ext cx="3096774" cy="286513"/>
          </a:xfrm>
          <a:prstGeom prst="rect">
            <a:avLst/>
          </a:prstGeom>
        </p:spPr>
      </p:pic>
    </p:spTree>
    <p:extLst>
      <p:ext uri="{BB962C8B-B14F-4D97-AF65-F5344CB8AC3E}">
        <p14:creationId xmlns:p14="http://schemas.microsoft.com/office/powerpoint/2010/main" val="3708250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444548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889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992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284110989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638966"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350373" y="1173398"/>
            <a:ext cx="7233778"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2371238350"/>
      </p:ext>
    </p:extLst>
  </p:cSld>
  <p:clrMapOvr>
    <a:masterClrMapping/>
  </p:clrMapOvr>
  <p:extLst>
    <p:ext uri="{DCECCB84-F9BA-43D5-87BE-67443E8EF086}">
      <p15:sldGuideLst xmlns:p15="http://schemas.microsoft.com/office/powerpoint/2012/main">
        <p15:guide id="1" orient="horz" pos="2160">
          <p15:clr>
            <a:srgbClr val="FBAE40"/>
          </p15:clr>
        </p15:guide>
        <p15:guide id="2" pos="83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331913" y="1174157"/>
            <a:ext cx="7283640"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6" y="1174157"/>
            <a:ext cx="646915"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2686048424"/>
      </p:ext>
    </p:extLst>
  </p:cSld>
  <p:clrMapOvr>
    <a:masterClrMapping/>
  </p:clrMapOvr>
  <p:extLst mod="1">
    <p:ext uri="{DCECCB84-F9BA-43D5-87BE-67443E8EF086}">
      <p15:sldGuideLst xmlns:p15="http://schemas.microsoft.com/office/powerpoint/2012/main">
        <p15:guide id="1" orient="horz" pos="913">
          <p15:clr>
            <a:srgbClr val="FBAE40"/>
          </p15:clr>
        </p15:guide>
        <p15:guide id="2" pos="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1127122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8159060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639955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dirty="0">
                <a:solidFill>
                  <a:srgbClr val="FFFFFF"/>
                </a:solidFill>
              </a:rPr>
              <a:t>V4</a:t>
            </a:r>
          </a:p>
        </p:txBody>
      </p:sp>
    </p:spTree>
    <p:extLst>
      <p:ext uri="{BB962C8B-B14F-4D97-AF65-F5344CB8AC3E}">
        <p14:creationId xmlns:p14="http://schemas.microsoft.com/office/powerpoint/2010/main" val="3263428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291579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2458722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14456158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89086"/>
            <a:ext cx="3096774" cy="286513"/>
          </a:xfrm>
          <a:prstGeom prst="rect">
            <a:avLst/>
          </a:prstGeom>
        </p:spPr>
      </p:pic>
    </p:spTree>
    <p:extLst>
      <p:ext uri="{BB962C8B-B14F-4D97-AF65-F5344CB8AC3E}">
        <p14:creationId xmlns:p14="http://schemas.microsoft.com/office/powerpoint/2010/main" val="90297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5176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295464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287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18262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638966"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350373" y="1173398"/>
            <a:ext cx="7233778"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2065083461"/>
      </p:ext>
    </p:extLst>
  </p:cSld>
  <p:clrMapOvr>
    <a:masterClrMapping/>
  </p:clrMapOvr>
  <p:extLst>
    <p:ext uri="{DCECCB84-F9BA-43D5-87BE-67443E8EF086}">
      <p15:sldGuideLst xmlns:p15="http://schemas.microsoft.com/office/powerpoint/2012/main">
        <p15:guide id="1" orient="horz" pos="2160">
          <p15:clr>
            <a:srgbClr val="FBAE40"/>
          </p15:clr>
        </p15:guide>
        <p15:guide id="2" pos="83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331913" y="1174157"/>
            <a:ext cx="7283640"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6" y="1174157"/>
            <a:ext cx="646915"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2796529968"/>
      </p:ext>
    </p:extLst>
  </p:cSld>
  <p:clrMapOvr>
    <a:masterClrMapping/>
  </p:clrMapOvr>
  <p:extLst mod="1">
    <p:ext uri="{DCECCB84-F9BA-43D5-87BE-67443E8EF086}">
      <p15:sldGuideLst xmlns:p15="http://schemas.microsoft.com/office/powerpoint/2012/main">
        <p15:guide id="1" orient="horz" pos="913">
          <p15:clr>
            <a:srgbClr val="FBAE40"/>
          </p15:clr>
        </p15:guide>
        <p15:guide id="2" pos="83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29475F"/>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1083793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70549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48580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2" r:id="rId4"/>
    <p:sldLayoutId id="2147483706" r:id="rId5"/>
    <p:sldLayoutId id="2147483721" r:id="rId6"/>
    <p:sldLayoutId id="2147483710" r:id="rId7"/>
    <p:sldLayoutId id="2147483711" r:id="rId8"/>
    <p:sldLayoutId id="2147483726" r:id="rId9"/>
    <p:sldLayoutId id="2147483764" r:id="rId10"/>
    <p:sldLayoutId id="2147483762" r:id="rId11"/>
    <p:sldLayoutId id="2147483761" r:id="rId12"/>
    <p:sldLayoutId id="2147483763" r:id="rId13"/>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8291566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32449937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4615539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6.png"/><Relationship Id="rId7" Type="http://schemas.openxmlformats.org/officeDocument/2006/relationships/image" Target="../media/image20.tiff"/><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gline"/>
          <p:cNvSpPr>
            <a:spLocks noGrp="1"/>
          </p:cNvSpPr>
          <p:nvPr>
            <p:ph type="body" sz="quarter" idx="16"/>
          </p:nvPr>
        </p:nvSpPr>
        <p:spPr>
          <a:xfrm>
            <a:off x="774700" y="3851072"/>
            <a:ext cx="7467600" cy="508000"/>
          </a:xfrm>
        </p:spPr>
        <p:txBody>
          <a:bodyPr/>
          <a:lstStyle/>
          <a:p>
            <a:r>
              <a:rPr lang="en-CA" dirty="0"/>
              <a:t>Design an end-to-end technology strategy to enhance marketing effectiveness, drive </a:t>
            </a:r>
            <a:r>
              <a:rPr lang="en-CA" dirty="0" smtClean="0"/>
              <a:t>sales, </a:t>
            </a:r>
            <a:r>
              <a:rPr lang="en-CA" dirty="0"/>
              <a:t>and create compelling customer service </a:t>
            </a:r>
            <a:r>
              <a:rPr lang="en-CA" dirty="0" smtClean="0"/>
              <a:t>experiences.</a:t>
            </a:r>
            <a:endParaRPr lang="en-CA" dirty="0"/>
          </a:p>
        </p:txBody>
      </p:sp>
      <p:sp>
        <p:nvSpPr>
          <p:cNvPr id="6" name="Text Placeholder 1"/>
          <p:cNvSpPr>
            <a:spLocks noGrp="1"/>
          </p:cNvSpPr>
          <p:nvPr>
            <p:ph type="body" sz="quarter" idx="15"/>
          </p:nvPr>
        </p:nvSpPr>
        <p:spPr>
          <a:xfrm>
            <a:off x="774700" y="2748831"/>
            <a:ext cx="7454900" cy="879991"/>
          </a:xfrm>
        </p:spPr>
        <p:txBody>
          <a:bodyPr/>
          <a:lstStyle/>
          <a:p>
            <a:r>
              <a:rPr lang="en-US" dirty="0"/>
              <a:t>Build a Strong Technology Foundation for</a:t>
            </a:r>
          </a:p>
          <a:p>
            <a:r>
              <a:rPr lang="en-US" dirty="0"/>
              <a:t>Customer Experience Management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987" y="4203287"/>
            <a:ext cx="2280102" cy="1798476"/>
          </a:xfrm>
          <a:prstGeom prst="rect">
            <a:avLst/>
          </a:prstGeom>
        </p:spPr>
      </p:pic>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CXM applications drive effective multi-channel customer interactions across marketing, sales, and customer service</a:t>
            </a:r>
          </a:p>
        </p:txBody>
      </p:sp>
      <p:grpSp>
        <p:nvGrpSpPr>
          <p:cNvPr id="32" name="Group 31"/>
          <p:cNvGrpSpPr/>
          <p:nvPr/>
        </p:nvGrpSpPr>
        <p:grpSpPr>
          <a:xfrm>
            <a:off x="735623" y="1760206"/>
            <a:ext cx="4748579" cy="4551910"/>
            <a:chOff x="854928" y="1507552"/>
            <a:chExt cx="4779964" cy="4581995"/>
          </a:xfrm>
        </p:grpSpPr>
        <p:grpSp>
          <p:nvGrpSpPr>
            <p:cNvPr id="10" name="Group 9"/>
            <p:cNvGrpSpPr/>
            <p:nvPr/>
          </p:nvGrpSpPr>
          <p:grpSpPr>
            <a:xfrm>
              <a:off x="854928" y="1507552"/>
              <a:ext cx="4779964" cy="4581995"/>
              <a:chOff x="1503605" y="697407"/>
              <a:chExt cx="6127262" cy="5873493"/>
            </a:xfrm>
          </p:grpSpPr>
          <p:sp>
            <p:nvSpPr>
              <p:cNvPr id="3" name="Oval 2"/>
              <p:cNvSpPr/>
              <p:nvPr/>
            </p:nvSpPr>
            <p:spPr>
              <a:xfrm>
                <a:off x="3750528" y="2836985"/>
                <a:ext cx="1633416" cy="1594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Customer Relationship Management</a:t>
                </a:r>
              </a:p>
              <a:p>
                <a:pPr algn="ctr"/>
                <a:r>
                  <a:rPr lang="en-CA" sz="900" b="1" dirty="0"/>
                  <a:t>Platform</a:t>
                </a:r>
              </a:p>
            </p:txBody>
          </p:sp>
          <p:sp>
            <p:nvSpPr>
              <p:cNvPr id="4" name="Oval 3"/>
              <p:cNvSpPr/>
              <p:nvPr/>
            </p:nvSpPr>
            <p:spPr>
              <a:xfrm>
                <a:off x="1503605" y="203981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Marketing Management</a:t>
                </a:r>
              </a:p>
              <a:p>
                <a:pPr algn="ctr"/>
                <a:r>
                  <a:rPr lang="en-CA" sz="900" b="1" dirty="0"/>
                  <a:t>Suite</a:t>
                </a:r>
              </a:p>
            </p:txBody>
          </p:sp>
          <p:sp>
            <p:nvSpPr>
              <p:cNvPr id="5" name="Oval 4"/>
              <p:cNvSpPr/>
              <p:nvPr/>
            </p:nvSpPr>
            <p:spPr>
              <a:xfrm>
                <a:off x="5997451" y="203981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E-Commerce &amp; Point of Sale Solutions</a:t>
                </a:r>
              </a:p>
            </p:txBody>
          </p:sp>
          <p:sp>
            <p:nvSpPr>
              <p:cNvPr id="6" name="Oval 5"/>
              <p:cNvSpPr/>
              <p:nvPr/>
            </p:nvSpPr>
            <p:spPr>
              <a:xfrm>
                <a:off x="1503605" y="410307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Customer Service Management Tools</a:t>
                </a:r>
              </a:p>
            </p:txBody>
          </p:sp>
          <p:sp>
            <p:nvSpPr>
              <p:cNvPr id="7" name="Oval 6"/>
              <p:cNvSpPr/>
              <p:nvPr/>
            </p:nvSpPr>
            <p:spPr>
              <a:xfrm>
                <a:off x="5997451" y="410307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Social Media Management</a:t>
                </a:r>
              </a:p>
              <a:p>
                <a:pPr algn="ctr"/>
                <a:r>
                  <a:rPr lang="en-CA" sz="900" b="1" dirty="0"/>
                  <a:t>Platform</a:t>
                </a:r>
              </a:p>
            </p:txBody>
          </p:sp>
          <p:sp>
            <p:nvSpPr>
              <p:cNvPr id="8" name="Oval 7"/>
              <p:cNvSpPr/>
              <p:nvPr/>
            </p:nvSpPr>
            <p:spPr>
              <a:xfrm>
                <a:off x="3750529" y="697407"/>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Web Experience Management</a:t>
                </a:r>
              </a:p>
              <a:p>
                <a:pPr algn="ctr"/>
                <a:r>
                  <a:rPr lang="en-CA" sz="900" b="1" dirty="0"/>
                  <a:t>Platform</a:t>
                </a:r>
              </a:p>
            </p:txBody>
          </p:sp>
          <p:sp>
            <p:nvSpPr>
              <p:cNvPr id="9" name="Oval 8"/>
              <p:cNvSpPr/>
              <p:nvPr/>
            </p:nvSpPr>
            <p:spPr>
              <a:xfrm>
                <a:off x="3750529" y="4976562"/>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t>Customer Intelligence</a:t>
                </a:r>
              </a:p>
              <a:p>
                <a:pPr algn="ctr"/>
                <a:r>
                  <a:rPr lang="en-CA" sz="900" b="1" dirty="0"/>
                  <a:t>Platform</a:t>
                </a:r>
              </a:p>
            </p:txBody>
          </p:sp>
        </p:grpSp>
        <p:cxnSp>
          <p:nvCxnSpPr>
            <p:cNvPr id="12" name="Straight Arrow Connector 11"/>
            <p:cNvCxnSpPr>
              <a:stCxn id="8" idx="4"/>
              <a:endCxn id="3" idx="0"/>
            </p:cNvCxnSpPr>
            <p:nvPr/>
          </p:nvCxnSpPr>
          <p:spPr>
            <a:xfrm>
              <a:off x="3244911" y="2751318"/>
              <a:ext cx="0" cy="425349"/>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882036" y="3384062"/>
              <a:ext cx="47860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813908" y="4164363"/>
              <a:ext cx="546733"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a:endCxn id="3" idx="4"/>
            </p:cNvCxnSpPr>
            <p:nvPr/>
          </p:nvCxnSpPr>
          <p:spPr>
            <a:xfrm flipV="1">
              <a:off x="3244911" y="4420433"/>
              <a:ext cx="0" cy="425348"/>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18637" y="4164363"/>
              <a:ext cx="551498"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131161" y="3377439"/>
              <a:ext cx="46985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57174" y="1277180"/>
            <a:ext cx="5705476" cy="307777"/>
          </a:xfrm>
          <a:prstGeom prst="rect">
            <a:avLst/>
          </a:prstGeom>
        </p:spPr>
        <p:txBody>
          <a:bodyPr wrap="square" rtlCol="0">
            <a:spAutoFit/>
          </a:bodyPr>
          <a:lstStyle/>
          <a:p>
            <a:pPr algn="ctr"/>
            <a:r>
              <a:rPr lang="en-CA" sz="1400" b="1" dirty="0" smtClean="0">
                <a:solidFill>
                  <a:srgbClr val="29475F"/>
                </a:solidFill>
              </a:rPr>
              <a:t>CXM </a:t>
            </a:r>
            <a:r>
              <a:rPr lang="en-CA" sz="1400" b="1" dirty="0">
                <a:solidFill>
                  <a:srgbClr val="29475F"/>
                </a:solidFill>
              </a:rPr>
              <a:t>ECOSYSTEM</a:t>
            </a:r>
          </a:p>
        </p:txBody>
      </p:sp>
      <p:sp>
        <p:nvSpPr>
          <p:cNvPr id="33" name="Rectangle 32"/>
          <p:cNvSpPr/>
          <p:nvPr/>
        </p:nvSpPr>
        <p:spPr>
          <a:xfrm>
            <a:off x="6110070" y="1091439"/>
            <a:ext cx="2773997" cy="5423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CA" sz="1600" b="1" dirty="0">
                <a:solidFill>
                  <a:srgbClr val="29475F"/>
                </a:solidFill>
              </a:rPr>
              <a:t>The success of your CXM strategy depends on the effective interaction of various </a:t>
            </a:r>
            <a:r>
              <a:rPr lang="en-CA" sz="1600" b="1" dirty="0">
                <a:solidFill>
                  <a:srgbClr val="B0C534"/>
                </a:solidFill>
              </a:rPr>
              <a:t>marketing</a:t>
            </a:r>
            <a:r>
              <a:rPr lang="en-CA" sz="1600" b="1" dirty="0">
                <a:solidFill>
                  <a:schemeClr val="accent2"/>
                </a:solidFill>
              </a:rPr>
              <a:t>,</a:t>
            </a:r>
            <a:r>
              <a:rPr lang="en-CA" sz="1600" b="1" dirty="0">
                <a:solidFill>
                  <a:srgbClr val="B0C534"/>
                </a:solidFill>
              </a:rPr>
              <a:t> sales</a:t>
            </a:r>
            <a:r>
              <a:rPr lang="en-CA" sz="1600" b="1" dirty="0">
                <a:solidFill>
                  <a:schemeClr val="accent2"/>
                </a:solidFill>
              </a:rPr>
              <a:t>, </a:t>
            </a:r>
            <a:r>
              <a:rPr lang="en-CA" sz="1600" b="1" dirty="0">
                <a:solidFill>
                  <a:srgbClr val="29475F"/>
                </a:solidFill>
              </a:rPr>
              <a:t>and</a:t>
            </a:r>
            <a:r>
              <a:rPr lang="en-CA" sz="1600" b="1" dirty="0">
                <a:solidFill>
                  <a:srgbClr val="B0C534"/>
                </a:solidFill>
              </a:rPr>
              <a:t> customer support </a:t>
            </a:r>
            <a:r>
              <a:rPr lang="en-CA" sz="1600" b="1" dirty="0">
                <a:solidFill>
                  <a:srgbClr val="29475F"/>
                </a:solidFill>
              </a:rPr>
              <a:t>functions. To deliver on customer experience, organizations need to take a </a:t>
            </a:r>
            <a:r>
              <a:rPr lang="en-CA" sz="1600" b="1" dirty="0">
                <a:solidFill>
                  <a:srgbClr val="B0C534"/>
                </a:solidFill>
              </a:rPr>
              <a:t>customer-centric</a:t>
            </a:r>
            <a:r>
              <a:rPr lang="en-CA" sz="1600" b="1" dirty="0">
                <a:solidFill>
                  <a:srgbClr val="29475F"/>
                </a:solidFill>
              </a:rPr>
              <a:t> approach to operations.</a:t>
            </a:r>
          </a:p>
          <a:p>
            <a:pPr>
              <a:spcBef>
                <a:spcPts val="600"/>
              </a:spcBef>
              <a:spcAft>
                <a:spcPts val="600"/>
              </a:spcAft>
            </a:pPr>
            <a:r>
              <a:rPr lang="en-CA" sz="1600" b="1" dirty="0">
                <a:solidFill>
                  <a:srgbClr val="29475F"/>
                </a:solidFill>
              </a:rPr>
              <a:t>From an application perspective, </a:t>
            </a:r>
            <a:r>
              <a:rPr lang="en-CA" sz="1600" b="1" dirty="0">
                <a:solidFill>
                  <a:schemeClr val="accent2"/>
                </a:solidFill>
              </a:rPr>
              <a:t>a CRM platform generally serves as the </a:t>
            </a:r>
            <a:r>
              <a:rPr lang="en-CA" sz="1600" b="1" dirty="0" smtClean="0">
                <a:solidFill>
                  <a:schemeClr val="accent2"/>
                </a:solidFill>
              </a:rPr>
              <a:t>unifying repository </a:t>
            </a:r>
            <a:r>
              <a:rPr lang="en-CA" sz="1600" b="1" dirty="0">
                <a:solidFill>
                  <a:srgbClr val="29475F"/>
                </a:solidFill>
              </a:rPr>
              <a:t>of customer information, supported by adjacent solutions as warranted by your CXM objectives.</a:t>
            </a:r>
          </a:p>
        </p:txBody>
      </p:sp>
    </p:spTree>
    <p:extLst>
      <p:ext uri="{BB962C8B-B14F-4D97-AF65-F5344CB8AC3E}">
        <p14:creationId xmlns:p14="http://schemas.microsoft.com/office/powerpoint/2010/main" val="407507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a:t>Application </a:t>
            </a:r>
            <a:r>
              <a:rPr lang="en-CA" b="1" dirty="0" smtClean="0"/>
              <a:t>spotlight</a:t>
            </a:r>
            <a:r>
              <a:rPr lang="en-CA" dirty="0"/>
              <a:t>: Customer </a:t>
            </a:r>
            <a:r>
              <a:rPr lang="en-CA" dirty="0" smtClean="0"/>
              <a:t>experience </a:t>
            </a:r>
            <a:r>
              <a:rPr lang="en-CA" dirty="0"/>
              <a:t>p</a:t>
            </a:r>
            <a:r>
              <a:rPr lang="en-CA" dirty="0" smtClean="0"/>
              <a:t>latforms</a:t>
            </a:r>
            <a:endParaRPr lang="en-CA" dirty="0"/>
          </a:p>
        </p:txBody>
      </p:sp>
      <p:grpSp>
        <p:nvGrpSpPr>
          <p:cNvPr id="16" name="Group 15"/>
          <p:cNvGrpSpPr>
            <a:grpSpLocks/>
          </p:cNvGrpSpPr>
          <p:nvPr/>
        </p:nvGrpSpPr>
        <p:grpSpPr bwMode="auto">
          <a:xfrm>
            <a:off x="269541" y="2460171"/>
            <a:ext cx="4220302" cy="3839163"/>
            <a:chOff x="5543549" y="2783385"/>
            <a:chExt cx="3295651" cy="2128876"/>
          </a:xfrm>
        </p:grpSpPr>
        <p:sp>
          <p:nvSpPr>
            <p:cNvPr id="18" name="Rectangle 17"/>
            <p:cNvSpPr/>
            <p:nvPr/>
          </p:nvSpPr>
          <p:spPr>
            <a:xfrm>
              <a:off x="5543549" y="3030874"/>
              <a:ext cx="3295651" cy="1881387"/>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171450" algn="l" fontAlgn="auto">
                <a:spcBef>
                  <a:spcPts val="0"/>
                </a:spcBef>
                <a:spcAft>
                  <a:spcPts val="0"/>
                </a:spcAft>
                <a:buFont typeface="Arial" pitchFamily="34" charset="0"/>
                <a:buChar char="•"/>
                <a:defRPr/>
              </a:pPr>
              <a:r>
                <a:rPr lang="en-US" sz="1300" dirty="0">
                  <a:solidFill>
                    <a:srgbClr val="333333"/>
                  </a:solidFill>
                </a:rPr>
                <a:t>Manage sales pipelines, provide quotes, and track client deliverables.</a:t>
              </a:r>
            </a:p>
            <a:p>
              <a:pPr marL="342900" indent="-171450" algn="l" fontAlgn="auto">
                <a:spcBef>
                  <a:spcPts val="0"/>
                </a:spcBef>
                <a:spcAft>
                  <a:spcPts val="0"/>
                </a:spcAft>
                <a:buFont typeface="Arial" pitchFamily="34" charset="0"/>
                <a:buChar char="•"/>
                <a:defRPr/>
              </a:pPr>
              <a:r>
                <a:rPr lang="en-US" sz="1300" dirty="0">
                  <a:solidFill>
                    <a:srgbClr val="333333"/>
                  </a:solidFill>
                </a:rPr>
                <a:t>View all opportunities organized by their current stage in the sales process.</a:t>
              </a:r>
            </a:p>
            <a:p>
              <a:pPr marL="342900" indent="-171450" algn="l" fontAlgn="auto">
                <a:spcBef>
                  <a:spcPts val="0"/>
                </a:spcBef>
                <a:spcAft>
                  <a:spcPts val="0"/>
                </a:spcAft>
                <a:buFont typeface="Arial" pitchFamily="34" charset="0"/>
                <a:buChar char="•"/>
                <a:defRPr/>
              </a:pPr>
              <a:r>
                <a:rPr lang="en-US" sz="1300" dirty="0">
                  <a:solidFill>
                    <a:srgbClr val="333333"/>
                  </a:solidFill>
                </a:rPr>
                <a:t>View all interactions that have occurred between employees and the customer, including purchase order history.</a:t>
              </a:r>
            </a:p>
            <a:p>
              <a:pPr marL="342900" indent="-171450" algn="l" fontAlgn="auto">
                <a:spcBef>
                  <a:spcPts val="0"/>
                </a:spcBef>
                <a:spcAft>
                  <a:spcPts val="0"/>
                </a:spcAft>
                <a:buFont typeface="Arial" pitchFamily="34" charset="0"/>
                <a:buChar char="•"/>
                <a:defRPr/>
              </a:pPr>
              <a:r>
                <a:rPr lang="en-US" sz="1300" dirty="0">
                  <a:solidFill>
                    <a:srgbClr val="333333"/>
                  </a:solidFill>
                </a:rPr>
                <a:t>Manage outbound marketing campaigns via multiple channels (email, phone, social, mobile).</a:t>
              </a:r>
            </a:p>
            <a:p>
              <a:pPr marL="342900" indent="-171450" algn="l" fontAlgn="auto">
                <a:spcBef>
                  <a:spcPts val="0"/>
                </a:spcBef>
                <a:spcAft>
                  <a:spcPts val="0"/>
                </a:spcAft>
                <a:buFont typeface="Arial" pitchFamily="34" charset="0"/>
                <a:buChar char="•"/>
                <a:defRPr/>
              </a:pPr>
              <a:r>
                <a:rPr lang="en-US" sz="1300" dirty="0">
                  <a:solidFill>
                    <a:srgbClr val="333333"/>
                  </a:solidFill>
                </a:rPr>
                <a:t>Build visual workflows with automated trigger points and business rules engine.</a:t>
              </a:r>
            </a:p>
            <a:p>
              <a:pPr marL="342900" indent="-171450" algn="l" fontAlgn="auto">
                <a:spcBef>
                  <a:spcPts val="0"/>
                </a:spcBef>
                <a:spcAft>
                  <a:spcPts val="0"/>
                </a:spcAft>
                <a:buFont typeface="Arial" pitchFamily="34" charset="0"/>
                <a:buChar char="•"/>
                <a:defRPr/>
              </a:pPr>
              <a:r>
                <a:rPr lang="en-US" sz="1300" dirty="0">
                  <a:solidFill>
                    <a:srgbClr val="333333"/>
                  </a:solidFill>
                </a:rPr>
                <a:t>Generate in-depth customer insights, audience segmentation, predictive analytics, and contextual analytics.</a:t>
              </a:r>
            </a:p>
            <a:p>
              <a:pPr marL="342900" indent="-171450" algn="l" fontAlgn="auto">
                <a:spcBef>
                  <a:spcPts val="0"/>
                </a:spcBef>
                <a:spcAft>
                  <a:spcPts val="0"/>
                </a:spcAft>
                <a:buFont typeface="Arial" pitchFamily="34" charset="0"/>
                <a:buChar char="•"/>
                <a:defRPr/>
              </a:pPr>
              <a:r>
                <a:rPr lang="en-US" sz="1300" dirty="0">
                  <a:solidFill>
                    <a:srgbClr val="333333"/>
                  </a:solidFill>
                </a:rPr>
                <a:t>Provide case management, ticketing, and escalation capabilities for customer service.</a:t>
              </a:r>
            </a:p>
          </p:txBody>
        </p:sp>
        <p:sp>
          <p:nvSpPr>
            <p:cNvPr id="19" name="Round Same Side Corner Rectangle 18"/>
            <p:cNvSpPr/>
            <p:nvPr/>
          </p:nvSpPr>
          <p:spPr>
            <a:xfrm>
              <a:off x="5543549" y="2783385"/>
              <a:ext cx="3295651" cy="247489"/>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fontAlgn="auto">
                <a:spcBef>
                  <a:spcPts val="0"/>
                </a:spcBef>
                <a:spcAft>
                  <a:spcPts val="0"/>
                </a:spcAft>
                <a:defRPr/>
              </a:pPr>
              <a:r>
                <a:rPr lang="en-CA" sz="1400" b="1" dirty="0">
                  <a:solidFill>
                    <a:srgbClr val="FFFFFF"/>
                  </a:solidFill>
                </a:rPr>
                <a:t>Features and Capabilities</a:t>
              </a:r>
            </a:p>
          </p:txBody>
        </p:sp>
      </p:grpSp>
      <p:sp>
        <p:nvSpPr>
          <p:cNvPr id="34" name="Round Same Side Corner Rectangle 33"/>
          <p:cNvSpPr/>
          <p:nvPr/>
        </p:nvSpPr>
        <p:spPr bwMode="auto">
          <a:xfrm>
            <a:off x="4562034" y="2460171"/>
            <a:ext cx="4310357" cy="446316"/>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fontAlgn="auto">
              <a:spcBef>
                <a:spcPts val="0"/>
              </a:spcBef>
              <a:spcAft>
                <a:spcPts val="0"/>
              </a:spcAft>
              <a:defRPr/>
            </a:pPr>
            <a:r>
              <a:rPr lang="en-CA" sz="1400" b="1" dirty="0">
                <a:solidFill>
                  <a:srgbClr val="FFFFFF"/>
                </a:solidFill>
              </a:rPr>
              <a:t>Highlighted Vendors</a:t>
            </a:r>
          </a:p>
        </p:txBody>
      </p:sp>
      <p:grpSp>
        <p:nvGrpSpPr>
          <p:cNvPr id="35" name="Group 34"/>
          <p:cNvGrpSpPr>
            <a:grpSpLocks/>
          </p:cNvGrpSpPr>
          <p:nvPr/>
        </p:nvGrpSpPr>
        <p:grpSpPr bwMode="auto">
          <a:xfrm>
            <a:off x="255754" y="1159531"/>
            <a:ext cx="8632493" cy="1184908"/>
            <a:chOff x="5543549" y="2783384"/>
            <a:chExt cx="3295651" cy="1183246"/>
          </a:xfrm>
        </p:grpSpPr>
        <p:sp>
          <p:nvSpPr>
            <p:cNvPr id="36" name="Rectangle 35"/>
            <p:cNvSpPr/>
            <p:nvPr/>
          </p:nvSpPr>
          <p:spPr>
            <a:xfrm>
              <a:off x="5543549" y="3073268"/>
              <a:ext cx="3295651" cy="893362"/>
            </a:xfrm>
            <a:prstGeom prst="rect">
              <a:avLst/>
            </a:prstGeom>
            <a:solidFill>
              <a:schemeClr val="bg1"/>
            </a:solid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algn="l" fontAlgn="auto">
                <a:spcBef>
                  <a:spcPts val="0"/>
                </a:spcBef>
                <a:spcAft>
                  <a:spcPts val="0"/>
                </a:spcAft>
                <a:defRPr/>
              </a:pPr>
              <a:r>
                <a:rPr lang="en-US" sz="1300" dirty="0" smtClean="0">
                  <a:solidFill>
                    <a:srgbClr val="333333"/>
                  </a:solidFill>
                </a:rPr>
                <a:t>CXM </a:t>
              </a:r>
              <a:r>
                <a:rPr lang="en-US" sz="1300" dirty="0">
                  <a:solidFill>
                    <a:srgbClr val="333333"/>
                  </a:solidFill>
                </a:rPr>
                <a:t>solutions are a broad range of tools that provide comprehensive feature sets for supporting customer interaction processes. These suites supplant more basic applications for customer interaction management. Popular solutions that fall under the umbrella of CXM include </a:t>
              </a:r>
              <a:r>
                <a:rPr lang="en-US" sz="1300" dirty="0" smtClean="0">
                  <a:solidFill>
                    <a:srgbClr val="333333"/>
                  </a:solidFill>
                </a:rPr>
                <a:t>CRM suites</a:t>
              </a:r>
              <a:r>
                <a:rPr lang="en-US" sz="1300" dirty="0">
                  <a:solidFill>
                    <a:srgbClr val="333333"/>
                  </a:solidFill>
                </a:rPr>
                <a:t>, marketing automation tools, and customer service applications.</a:t>
              </a:r>
            </a:p>
            <a:p>
              <a:pPr marL="342900" indent="-171450" algn="l" fontAlgn="auto">
                <a:spcBef>
                  <a:spcPts val="0"/>
                </a:spcBef>
                <a:spcAft>
                  <a:spcPts val="0"/>
                </a:spcAft>
                <a:buFont typeface="Arial" pitchFamily="34" charset="0"/>
                <a:buChar char="•"/>
                <a:defRPr/>
              </a:pPr>
              <a:endParaRPr lang="en-US" sz="1300" dirty="0">
                <a:solidFill>
                  <a:srgbClr val="333333"/>
                </a:solidFill>
              </a:endParaRPr>
            </a:p>
          </p:txBody>
        </p:sp>
        <p:sp>
          <p:nvSpPr>
            <p:cNvPr id="37" name="Round Same Side Corner Rectangle 36"/>
            <p:cNvSpPr/>
            <p:nvPr/>
          </p:nvSpPr>
          <p:spPr>
            <a:xfrm>
              <a:off x="5543549" y="2783384"/>
              <a:ext cx="3295651" cy="28988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fontAlgn="auto">
                <a:spcBef>
                  <a:spcPts val="0"/>
                </a:spcBef>
                <a:spcAft>
                  <a:spcPts val="0"/>
                </a:spcAft>
                <a:defRPr/>
              </a:pPr>
              <a:r>
                <a:rPr lang="en-CA" sz="1400" b="1" dirty="0">
                  <a:solidFill>
                    <a:srgbClr val="FFFFFF"/>
                  </a:solidFill>
                </a:rPr>
                <a:t>Description</a:t>
              </a:r>
            </a:p>
          </p:txBody>
        </p:sp>
      </p:grpSp>
      <p:pic>
        <p:nvPicPr>
          <p:cNvPr id="25" name="Picture 24" descr="http://static1.squarespace.com/static/561d7558e4b02740a05c6d75/t/562d99a4e4b04d9c2eb0913d/1445829034934/SugarCRM+log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400" y="5024422"/>
            <a:ext cx="1724348" cy="9186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static1.squarespace.com/static/54c1837ce4b0ef5f4b9eead4/t/5656c8afe4b0f06765e3a578/1448528047667/Salesforce+Sales+Clou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62377" y="5024420"/>
            <a:ext cx="1546710" cy="10532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microsoft dynam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9144" y="3109538"/>
            <a:ext cx="1974256" cy="7614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marketo.com/themes/the-interwebs/images/1000x1000-Marketo-log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51104" y="4062858"/>
            <a:ext cx="1369256" cy="7697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AF149C6C-1674-DB44-8346-CF1DEC77E3F8}"/>
              </a:ext>
            </a:extLst>
          </p:cNvPr>
          <p:cNvPicPr>
            <a:picLocks noChangeAspect="1"/>
          </p:cNvPicPr>
          <p:nvPr/>
        </p:nvPicPr>
        <p:blipFill>
          <a:blip r:embed="rId7"/>
          <a:stretch>
            <a:fillRect/>
          </a:stretch>
        </p:blipFill>
        <p:spPr>
          <a:xfrm>
            <a:off x="6475358" y="4102259"/>
            <a:ext cx="2422689" cy="712373"/>
          </a:xfrm>
          <a:prstGeom prst="rect">
            <a:avLst/>
          </a:prstGeom>
        </p:spPr>
      </p:pic>
      <p:pic>
        <p:nvPicPr>
          <p:cNvPr id="3" name="Picture 2">
            <a:extLst>
              <a:ext uri="{FF2B5EF4-FFF2-40B4-BE49-F238E27FC236}">
                <a16:creationId xmlns="" xmlns:a16="http://schemas.microsoft.com/office/drawing/2014/main" id="{21D6B6F4-1F61-0D4C-B694-E2A07A6A830F}"/>
              </a:ext>
            </a:extLst>
          </p:cNvPr>
          <p:cNvPicPr>
            <a:picLocks noChangeAspect="1"/>
          </p:cNvPicPr>
          <p:nvPr/>
        </p:nvPicPr>
        <p:blipFill>
          <a:blip r:embed="rId8"/>
          <a:stretch>
            <a:fillRect/>
          </a:stretch>
        </p:blipFill>
        <p:spPr>
          <a:xfrm>
            <a:off x="7214994" y="3116277"/>
            <a:ext cx="1001160" cy="858137"/>
          </a:xfrm>
          <a:prstGeom prst="rect">
            <a:avLst/>
          </a:prstGeom>
        </p:spPr>
      </p:pic>
    </p:spTree>
    <p:extLst>
      <p:ext uri="{BB962C8B-B14F-4D97-AF65-F5344CB8AC3E}">
        <p14:creationId xmlns:p14="http://schemas.microsoft.com/office/powerpoint/2010/main" val="1550642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a:t>Application </a:t>
            </a:r>
            <a:r>
              <a:rPr lang="en-CA" b="1" dirty="0" smtClean="0"/>
              <a:t>spotlight</a:t>
            </a:r>
            <a:r>
              <a:rPr lang="en-CA" dirty="0"/>
              <a:t>: Customer </a:t>
            </a:r>
            <a:r>
              <a:rPr lang="en-CA" dirty="0" smtClean="0"/>
              <a:t>experience </a:t>
            </a:r>
            <a:r>
              <a:rPr lang="en-CA" dirty="0"/>
              <a:t>p</a:t>
            </a:r>
            <a:r>
              <a:rPr lang="en-CA" dirty="0" smtClean="0"/>
              <a:t>latforms</a:t>
            </a:r>
            <a:endParaRPr lang="en-CA" dirty="0"/>
          </a:p>
        </p:txBody>
      </p:sp>
      <p:grpSp>
        <p:nvGrpSpPr>
          <p:cNvPr id="16" name="Group 15"/>
          <p:cNvGrpSpPr>
            <a:grpSpLocks/>
          </p:cNvGrpSpPr>
          <p:nvPr/>
        </p:nvGrpSpPr>
        <p:grpSpPr bwMode="auto">
          <a:xfrm>
            <a:off x="257178" y="1159248"/>
            <a:ext cx="4310064" cy="5154321"/>
            <a:chOff x="5543549" y="2724370"/>
            <a:chExt cx="3295651" cy="1289181"/>
          </a:xfrm>
        </p:grpSpPr>
        <p:sp>
          <p:nvSpPr>
            <p:cNvPr id="17" name="Rectangle 16"/>
            <p:cNvSpPr/>
            <p:nvPr/>
          </p:nvSpPr>
          <p:spPr>
            <a:xfrm>
              <a:off x="5543549" y="2839102"/>
              <a:ext cx="3295651" cy="1174449"/>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171450" algn="l" fontAlgn="auto">
                <a:spcBef>
                  <a:spcPts val="0"/>
                </a:spcBef>
                <a:spcAft>
                  <a:spcPts val="0"/>
                </a:spcAft>
                <a:buFont typeface="Arial" pitchFamily="34" charset="0"/>
                <a:buChar char="•"/>
                <a:defRPr/>
              </a:pPr>
              <a:r>
                <a:rPr lang="en-US" sz="1300" dirty="0">
                  <a:solidFill>
                    <a:srgbClr val="333333">
                      <a:lumMod val="75000"/>
                    </a:srgbClr>
                  </a:solidFill>
                </a:rPr>
                <a:t>CXM applications have decreased their focus on departmental </a:t>
              </a:r>
              <a:r>
                <a:rPr lang="en-US" sz="1300" dirty="0" smtClean="0">
                  <a:solidFill>
                    <a:srgbClr val="333333">
                      <a:lumMod val="75000"/>
                    </a:srgbClr>
                  </a:solidFill>
                </a:rPr>
                <a:t>silos </a:t>
              </a:r>
              <a:r>
                <a:rPr lang="en-US" sz="1300" dirty="0">
                  <a:solidFill>
                    <a:srgbClr val="333333">
                      <a:lumMod val="75000"/>
                    </a:srgbClr>
                  </a:solidFill>
                </a:rPr>
                <a:t>to make it easier to share information across the organization as departments demand more data.</a:t>
              </a:r>
            </a:p>
            <a:p>
              <a:pPr marL="342900" indent="-171450" algn="l" fontAlgn="auto">
                <a:spcBef>
                  <a:spcPts val="0"/>
                </a:spcBef>
                <a:spcAft>
                  <a:spcPts val="0"/>
                </a:spcAft>
                <a:buFont typeface="Arial" pitchFamily="34" charset="0"/>
                <a:buChar char="•"/>
                <a:defRPr/>
              </a:pPr>
              <a:r>
                <a:rPr lang="en-US" sz="1300" dirty="0">
                  <a:solidFill>
                    <a:srgbClr val="333333">
                      <a:lumMod val="75000"/>
                    </a:srgbClr>
                  </a:solidFill>
                </a:rPr>
                <a:t>Vendors are developing deeper support of newer channels for customer interaction. This includes providing support for social media channels, native mobile applications, and SMS or text-based services like WhatsApp and Facebook Messenger.</a:t>
              </a:r>
            </a:p>
            <a:p>
              <a:pPr marL="342900" indent="-171450" algn="l" fontAlgn="auto">
                <a:spcBef>
                  <a:spcPts val="0"/>
                </a:spcBef>
                <a:spcAft>
                  <a:spcPts val="0"/>
                </a:spcAft>
                <a:buFont typeface="Arial" pitchFamily="34" charset="0"/>
                <a:buChar char="•"/>
                <a:defRPr/>
              </a:pPr>
              <a:r>
                <a:rPr lang="en-US" sz="1300" dirty="0">
                  <a:solidFill>
                    <a:srgbClr val="333333">
                      <a:lumMod val="75000"/>
                    </a:srgbClr>
                  </a:solidFill>
                </a:rPr>
                <a:t>Predictive campaigns and channel blending are becoming more feasible as vendors integrate machine learning and artificial intelligence into their applications.</a:t>
              </a:r>
            </a:p>
            <a:p>
              <a:pPr marL="342900" indent="-171450" algn="l" fontAlgn="auto">
                <a:spcBef>
                  <a:spcPts val="0"/>
                </a:spcBef>
                <a:spcAft>
                  <a:spcPts val="0"/>
                </a:spcAft>
                <a:buFont typeface="Arial" pitchFamily="34" charset="0"/>
                <a:buChar char="•"/>
                <a:defRPr/>
              </a:pPr>
              <a:r>
                <a:rPr lang="en-US" sz="1300" dirty="0">
                  <a:solidFill>
                    <a:srgbClr val="333333">
                      <a:lumMod val="75000"/>
                    </a:srgbClr>
                  </a:solidFill>
                </a:rPr>
                <a:t>Content blocks are being placed on top of scripting languages to allow for user-friendly interfaces. There is a focus on alleviating bottlenecks where content would have previously needed to go through a specialist.</a:t>
              </a:r>
            </a:p>
            <a:p>
              <a:pPr marL="342900" indent="-171450" algn="l" fontAlgn="auto">
                <a:spcBef>
                  <a:spcPts val="0"/>
                </a:spcBef>
                <a:spcAft>
                  <a:spcPts val="0"/>
                </a:spcAft>
                <a:buFont typeface="Arial" pitchFamily="34" charset="0"/>
                <a:buChar char="•"/>
                <a:defRPr/>
              </a:pPr>
              <a:r>
                <a:rPr lang="en-US" sz="1300" dirty="0">
                  <a:solidFill>
                    <a:srgbClr val="333333">
                      <a:lumMod val="75000"/>
                    </a:srgbClr>
                  </a:solidFill>
                </a:rPr>
                <a:t>Many vendors of CXM applications are placing increased emphasis on strong application integration both within and beyond their portfolios, with systems like ERP and order fulfillment.</a:t>
              </a:r>
            </a:p>
            <a:p>
              <a:pPr marL="342900" indent="-171450" algn="l" fontAlgn="auto">
                <a:spcBef>
                  <a:spcPts val="0"/>
                </a:spcBef>
                <a:spcAft>
                  <a:spcPts val="0"/>
                </a:spcAft>
                <a:buFont typeface="Arial" pitchFamily="34" charset="0"/>
                <a:buChar char="•"/>
                <a:defRPr/>
              </a:pPr>
              <a:endParaRPr lang="en-US" sz="1300" dirty="0">
                <a:solidFill>
                  <a:srgbClr val="333333">
                    <a:lumMod val="75000"/>
                  </a:srgbClr>
                </a:solidFill>
              </a:endParaRPr>
            </a:p>
          </p:txBody>
        </p:sp>
        <p:sp>
          <p:nvSpPr>
            <p:cNvPr id="18" name="Round Same Side Corner Rectangle 17"/>
            <p:cNvSpPr/>
            <p:nvPr/>
          </p:nvSpPr>
          <p:spPr>
            <a:xfrm>
              <a:off x="5543549" y="2724370"/>
              <a:ext cx="3295651" cy="1147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fontAlgn="auto">
                <a:spcBef>
                  <a:spcPts val="0"/>
                </a:spcBef>
                <a:spcAft>
                  <a:spcPts val="0"/>
                </a:spcAft>
                <a:defRPr/>
              </a:pPr>
              <a:r>
                <a:rPr lang="en-CA" sz="1400" b="1" dirty="0">
                  <a:solidFill>
                    <a:srgbClr val="FFFFFF"/>
                  </a:solidFill>
                </a:rPr>
                <a:t>Key Trends</a:t>
              </a:r>
            </a:p>
          </p:txBody>
        </p:sp>
      </p:grpSp>
      <p:grpSp>
        <p:nvGrpSpPr>
          <p:cNvPr id="21" name="Group 1"/>
          <p:cNvGrpSpPr>
            <a:grpSpLocks/>
          </p:cNvGrpSpPr>
          <p:nvPr/>
        </p:nvGrpSpPr>
        <p:grpSpPr bwMode="auto">
          <a:xfrm>
            <a:off x="4623553" y="1159248"/>
            <a:ext cx="4242816" cy="2561549"/>
            <a:chOff x="5543549" y="2724370"/>
            <a:chExt cx="3295652" cy="1135448"/>
          </a:xfrm>
        </p:grpSpPr>
        <p:sp>
          <p:nvSpPr>
            <p:cNvPr id="22" name="Rectangle 2"/>
            <p:cNvSpPr/>
            <p:nvPr/>
          </p:nvSpPr>
          <p:spPr>
            <a:xfrm>
              <a:off x="5543549" y="2928599"/>
              <a:ext cx="3295651" cy="931219"/>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171450" algn="l" fontAlgn="auto">
                <a:spcBef>
                  <a:spcPts val="0"/>
                </a:spcBef>
                <a:spcAft>
                  <a:spcPts val="0"/>
                </a:spcAft>
                <a:buFont typeface="Arial" pitchFamily="34" charset="0"/>
                <a:buChar char="•"/>
                <a:defRPr/>
              </a:pPr>
              <a:r>
                <a:rPr lang="en-US" sz="1300" dirty="0">
                  <a:solidFill>
                    <a:srgbClr val="333333">
                      <a:lumMod val="75000"/>
                    </a:srgbClr>
                  </a:solidFill>
                </a:rPr>
                <a:t>For many organizations that are building out a digital strategy, improving customer experience is often a driving factor: CXM apps enable this goal.</a:t>
              </a:r>
            </a:p>
            <a:p>
              <a:pPr marL="342900" indent="-171450" algn="l" fontAlgn="auto">
                <a:spcBef>
                  <a:spcPts val="0"/>
                </a:spcBef>
                <a:spcAft>
                  <a:spcPts val="0"/>
                </a:spcAft>
                <a:buFont typeface="Arial" pitchFamily="34" charset="0"/>
                <a:buChar char="•"/>
                <a:defRPr/>
              </a:pPr>
              <a:r>
                <a:rPr lang="en-US" sz="1300" dirty="0">
                  <a:solidFill>
                    <a:srgbClr val="333333">
                      <a:lumMod val="75000"/>
                    </a:srgbClr>
                  </a:solidFill>
                </a:rPr>
                <a:t>As part of a digital strategy, create a comprehensive CXM application portfolio by leveraging both core CRM suites and point solutions. </a:t>
              </a:r>
            </a:p>
            <a:p>
              <a:pPr marL="342900" indent="-171450" algn="l" fontAlgn="auto">
                <a:spcBef>
                  <a:spcPts val="0"/>
                </a:spcBef>
                <a:spcAft>
                  <a:spcPts val="0"/>
                </a:spcAft>
                <a:buFont typeface="Arial" pitchFamily="34" charset="0"/>
                <a:buChar char="•"/>
                <a:defRPr/>
              </a:pPr>
              <a:r>
                <a:rPr lang="en-US" sz="1300" dirty="0">
                  <a:solidFill>
                    <a:srgbClr val="333333">
                      <a:lumMod val="75000"/>
                    </a:srgbClr>
                  </a:solidFill>
                </a:rPr>
                <a:t>Ensure that a point solution aligns with the digital strategy’s technology drivers and user personas. </a:t>
              </a:r>
            </a:p>
          </p:txBody>
        </p:sp>
        <p:sp>
          <p:nvSpPr>
            <p:cNvPr id="23" name="Round Same Side Corner Rectangle 3"/>
            <p:cNvSpPr/>
            <p:nvPr/>
          </p:nvSpPr>
          <p:spPr>
            <a:xfrm>
              <a:off x="5543550" y="2724370"/>
              <a:ext cx="3295651" cy="204229"/>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fontAlgn="auto">
                <a:spcBef>
                  <a:spcPts val="0"/>
                </a:spcBef>
                <a:spcAft>
                  <a:spcPts val="0"/>
                </a:spcAft>
                <a:defRPr/>
              </a:pPr>
              <a:r>
                <a:rPr lang="en-CA" sz="1400" b="1" dirty="0">
                  <a:solidFill>
                    <a:srgbClr val="FFFFFF"/>
                  </a:solidFill>
                </a:rPr>
                <a:t>Link to Digital Strategy</a:t>
              </a:r>
            </a:p>
          </p:txBody>
        </p:sp>
      </p:grpSp>
      <p:grpSp>
        <p:nvGrpSpPr>
          <p:cNvPr id="26" name="Group 25"/>
          <p:cNvGrpSpPr>
            <a:grpSpLocks/>
          </p:cNvGrpSpPr>
          <p:nvPr/>
        </p:nvGrpSpPr>
        <p:grpSpPr bwMode="auto">
          <a:xfrm>
            <a:off x="4623551" y="3803903"/>
            <a:ext cx="4253748" cy="2484282"/>
            <a:chOff x="5543549" y="2964696"/>
            <a:chExt cx="3295651" cy="1048857"/>
          </a:xfrm>
        </p:grpSpPr>
        <p:sp>
          <p:nvSpPr>
            <p:cNvPr id="27" name="Rectangle 26"/>
            <p:cNvSpPr/>
            <p:nvPr/>
          </p:nvSpPr>
          <p:spPr>
            <a:xfrm>
              <a:off x="5543549" y="3112566"/>
              <a:ext cx="3295651" cy="900987"/>
            </a:xfrm>
            <a:prstGeom prst="rect">
              <a:avLst/>
            </a:prstGeom>
            <a:solidFill>
              <a:schemeClr val="accent3">
                <a:lumMod val="20000"/>
                <a:lumOff val="80000"/>
              </a:schemeClr>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1450" algn="l" fontAlgn="auto">
                <a:spcBef>
                  <a:spcPts val="0"/>
                </a:spcBef>
                <a:spcAft>
                  <a:spcPts val="0"/>
                </a:spcAft>
                <a:defRPr/>
              </a:pPr>
              <a:r>
                <a:rPr lang="en-US" sz="1300" dirty="0">
                  <a:solidFill>
                    <a:srgbClr val="333333">
                      <a:lumMod val="75000"/>
                    </a:srgbClr>
                  </a:solidFill>
                </a:rPr>
                <a:t>Strong CXM applications can improve:</a:t>
              </a:r>
            </a:p>
            <a:p>
              <a:pPr marL="800100" lvl="1" indent="-171450" algn="l" fontAlgn="auto">
                <a:spcBef>
                  <a:spcPts val="0"/>
                </a:spcBef>
                <a:spcAft>
                  <a:spcPts val="0"/>
                </a:spcAft>
                <a:buFont typeface="Arial" pitchFamily="34" charset="0"/>
                <a:buChar char="•"/>
                <a:defRPr/>
              </a:pPr>
              <a:r>
                <a:rPr lang="en-US" sz="1300" dirty="0">
                  <a:solidFill>
                    <a:srgbClr val="333333">
                      <a:lumMod val="75000"/>
                    </a:srgbClr>
                  </a:solidFill>
                </a:rPr>
                <a:t>Lead Intake Volume</a:t>
              </a:r>
            </a:p>
            <a:p>
              <a:pPr marL="800100" lvl="1" indent="-171450" algn="l" fontAlgn="auto">
                <a:spcBef>
                  <a:spcPts val="0"/>
                </a:spcBef>
                <a:spcAft>
                  <a:spcPts val="0"/>
                </a:spcAft>
                <a:buFont typeface="Arial" pitchFamily="34" charset="0"/>
                <a:buChar char="•"/>
                <a:defRPr/>
              </a:pPr>
              <a:r>
                <a:rPr lang="en-US" sz="1300" dirty="0">
                  <a:solidFill>
                    <a:srgbClr val="333333">
                      <a:lumMod val="75000"/>
                    </a:srgbClr>
                  </a:solidFill>
                </a:rPr>
                <a:t>Lead Conversion Rate</a:t>
              </a:r>
            </a:p>
            <a:p>
              <a:pPr marL="800100" lvl="1" indent="-171450" algn="l" fontAlgn="auto">
                <a:spcBef>
                  <a:spcPts val="0"/>
                </a:spcBef>
                <a:spcAft>
                  <a:spcPts val="0"/>
                </a:spcAft>
                <a:buFont typeface="Arial" pitchFamily="34" charset="0"/>
                <a:buChar char="•"/>
                <a:defRPr/>
              </a:pPr>
              <a:r>
                <a:rPr lang="en-US" sz="1300" dirty="0">
                  <a:solidFill>
                    <a:srgbClr val="333333">
                      <a:lumMod val="75000"/>
                    </a:srgbClr>
                  </a:solidFill>
                </a:rPr>
                <a:t>Average Time to Resolution</a:t>
              </a:r>
            </a:p>
            <a:p>
              <a:pPr marL="800100" lvl="1" indent="-171450" algn="l" fontAlgn="auto">
                <a:spcBef>
                  <a:spcPts val="0"/>
                </a:spcBef>
                <a:spcAft>
                  <a:spcPts val="0"/>
                </a:spcAft>
                <a:buFont typeface="Arial" pitchFamily="34" charset="0"/>
                <a:buChar char="•"/>
                <a:defRPr/>
              </a:pPr>
              <a:r>
                <a:rPr lang="en-US" sz="1300" dirty="0">
                  <a:solidFill>
                    <a:srgbClr val="333333">
                      <a:lumMod val="75000"/>
                    </a:srgbClr>
                  </a:solidFill>
                </a:rPr>
                <a:t>First-Contact Resolution Rate</a:t>
              </a:r>
            </a:p>
            <a:p>
              <a:pPr marL="800100" lvl="1" indent="-171450" algn="l" fontAlgn="auto">
                <a:spcBef>
                  <a:spcPts val="0"/>
                </a:spcBef>
                <a:spcAft>
                  <a:spcPts val="0"/>
                </a:spcAft>
                <a:buFont typeface="Arial" pitchFamily="34" charset="0"/>
                <a:buChar char="•"/>
                <a:defRPr/>
              </a:pPr>
              <a:r>
                <a:rPr lang="en-US" sz="1300" dirty="0">
                  <a:solidFill>
                    <a:srgbClr val="333333">
                      <a:lumMod val="75000"/>
                    </a:srgbClr>
                  </a:solidFill>
                </a:rPr>
                <a:t>Customer Satisfaction Rate</a:t>
              </a:r>
            </a:p>
            <a:p>
              <a:pPr marL="800100" lvl="1" indent="-171450" algn="l" fontAlgn="auto">
                <a:spcBef>
                  <a:spcPts val="0"/>
                </a:spcBef>
                <a:spcAft>
                  <a:spcPts val="0"/>
                </a:spcAft>
                <a:buFont typeface="Arial" pitchFamily="34" charset="0"/>
                <a:buChar char="•"/>
                <a:defRPr/>
              </a:pPr>
              <a:r>
                <a:rPr lang="en-US" sz="1300" dirty="0">
                  <a:solidFill>
                    <a:srgbClr val="333333">
                      <a:lumMod val="75000"/>
                    </a:srgbClr>
                  </a:solidFill>
                </a:rPr>
                <a:t>Share-of-Mind</a:t>
              </a:r>
            </a:p>
            <a:p>
              <a:pPr marL="800100" lvl="1" indent="-171450" algn="l" fontAlgn="auto">
                <a:spcBef>
                  <a:spcPts val="0"/>
                </a:spcBef>
                <a:spcAft>
                  <a:spcPts val="0"/>
                </a:spcAft>
                <a:buFont typeface="Arial" pitchFamily="34" charset="0"/>
                <a:buChar char="•"/>
                <a:defRPr/>
              </a:pPr>
              <a:r>
                <a:rPr lang="en-US" sz="1300" dirty="0">
                  <a:solidFill>
                    <a:srgbClr val="333333">
                      <a:lumMod val="75000"/>
                    </a:srgbClr>
                  </a:solidFill>
                </a:rPr>
                <a:t>Share-of-Wallet</a:t>
              </a:r>
            </a:p>
            <a:p>
              <a:pPr marL="800100" lvl="1" indent="-171450" algn="l" fontAlgn="auto">
                <a:spcBef>
                  <a:spcPts val="0"/>
                </a:spcBef>
                <a:spcAft>
                  <a:spcPts val="0"/>
                </a:spcAft>
                <a:buFont typeface="Arial" pitchFamily="34" charset="0"/>
                <a:buChar char="•"/>
                <a:defRPr/>
              </a:pPr>
              <a:r>
                <a:rPr lang="en-US" sz="1300" dirty="0">
                  <a:solidFill>
                    <a:srgbClr val="333333">
                      <a:lumMod val="75000"/>
                    </a:srgbClr>
                  </a:solidFill>
                </a:rPr>
                <a:t>Customer Lifetime Value</a:t>
              </a:r>
            </a:p>
            <a:p>
              <a:pPr marL="800100" lvl="1" indent="-171450" algn="l" fontAlgn="auto">
                <a:spcBef>
                  <a:spcPts val="0"/>
                </a:spcBef>
                <a:spcAft>
                  <a:spcPts val="0"/>
                </a:spcAft>
                <a:buFont typeface="Arial" pitchFamily="34" charset="0"/>
                <a:buChar char="•"/>
                <a:defRPr/>
              </a:pPr>
              <a:r>
                <a:rPr lang="en-US" sz="1300" dirty="0">
                  <a:solidFill>
                    <a:srgbClr val="333333">
                      <a:lumMod val="75000"/>
                    </a:srgbClr>
                  </a:solidFill>
                </a:rPr>
                <a:t>Aggregate Reach/Impressions</a:t>
              </a:r>
            </a:p>
            <a:p>
              <a:pPr marL="800100" lvl="1" indent="-171450" algn="l" fontAlgn="auto">
                <a:spcBef>
                  <a:spcPts val="0"/>
                </a:spcBef>
                <a:spcAft>
                  <a:spcPts val="0"/>
                </a:spcAft>
                <a:buFont typeface="Arial" pitchFamily="34" charset="0"/>
                <a:buChar char="•"/>
                <a:defRPr/>
              </a:pPr>
              <a:endParaRPr lang="en-US" sz="1300" dirty="0">
                <a:solidFill>
                  <a:srgbClr val="333333">
                    <a:lumMod val="75000"/>
                  </a:srgbClr>
                </a:solidFill>
              </a:endParaRPr>
            </a:p>
            <a:p>
              <a:pPr marL="342900" indent="-171450" algn="l" fontAlgn="auto">
                <a:spcBef>
                  <a:spcPts val="0"/>
                </a:spcBef>
                <a:spcAft>
                  <a:spcPts val="0"/>
                </a:spcAft>
                <a:buFont typeface="Arial" pitchFamily="34" charset="0"/>
                <a:buChar char="•"/>
                <a:defRPr/>
              </a:pPr>
              <a:endParaRPr lang="en-US" sz="1300" dirty="0">
                <a:solidFill>
                  <a:srgbClr val="333333">
                    <a:lumMod val="75000"/>
                  </a:srgbClr>
                </a:solidFill>
              </a:endParaRPr>
            </a:p>
          </p:txBody>
        </p:sp>
        <p:sp>
          <p:nvSpPr>
            <p:cNvPr id="28" name="Round Same Side Corner Rectangle 27"/>
            <p:cNvSpPr/>
            <p:nvPr/>
          </p:nvSpPr>
          <p:spPr>
            <a:xfrm>
              <a:off x="5543550" y="2964696"/>
              <a:ext cx="2221695" cy="147489"/>
            </a:xfrm>
            <a:prstGeom prst="round2SameRect">
              <a:avLst>
                <a:gd name="adj1" fmla="val 10667"/>
                <a:gd name="adj2" fmla="val 0"/>
              </a:avLst>
            </a:prstGeom>
            <a:solidFill>
              <a:srgbClr val="7CADD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fontAlgn="auto">
                <a:spcBef>
                  <a:spcPts val="0"/>
                </a:spcBef>
                <a:spcAft>
                  <a:spcPts val="0"/>
                </a:spcAft>
                <a:defRPr/>
              </a:pPr>
              <a:r>
                <a:rPr lang="en-CA" sz="1900" b="1" dirty="0">
                  <a:solidFill>
                    <a:srgbClr val="FFFFFF"/>
                  </a:solidFill>
                </a:rPr>
                <a:t>CXM KPIs</a:t>
              </a:r>
            </a:p>
          </p:txBody>
        </p:sp>
      </p:grpSp>
    </p:spTree>
    <p:extLst>
      <p:ext uri="{BB962C8B-B14F-4D97-AF65-F5344CB8AC3E}">
        <p14:creationId xmlns:p14="http://schemas.microsoft.com/office/powerpoint/2010/main" val="34220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908580" y="2036467"/>
            <a:ext cx="3759675" cy="1569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p:txBody>
          <a:bodyPr/>
          <a:lstStyle/>
          <a:p>
            <a:r>
              <a:rPr lang="en-CA" dirty="0"/>
              <a:t>IT is critical to the success of your CXM strategy</a:t>
            </a:r>
          </a:p>
        </p:txBody>
      </p:sp>
      <p:sp>
        <p:nvSpPr>
          <p:cNvPr id="13" name="Rectangle 12"/>
          <p:cNvSpPr/>
          <p:nvPr/>
        </p:nvSpPr>
        <p:spPr>
          <a:xfrm>
            <a:off x="257173" y="1169692"/>
            <a:ext cx="8620125" cy="553357"/>
          </a:xfrm>
          <a:prstGeom prst="rect">
            <a:avLst/>
          </a:prstGeom>
        </p:spPr>
        <p:txBody>
          <a:bodyPr wrap="square">
            <a:spAutoFit/>
          </a:bodyPr>
          <a:lstStyle/>
          <a:p>
            <a:pPr>
              <a:lnSpc>
                <a:spcPct val="107000"/>
              </a:lnSpc>
              <a:spcAft>
                <a:spcPts val="800"/>
              </a:spcAft>
            </a:pPr>
            <a:r>
              <a:rPr lang="en-CA" sz="1400" dirty="0">
                <a:solidFill>
                  <a:srgbClr val="333333"/>
                </a:solidFill>
                <a:ea typeface="Calibri" panose="020F0502020204030204" pitchFamily="34" charset="0"/>
                <a:cs typeface="Times New Roman" panose="02020603050405020304" pitchFamily="18" charset="0"/>
              </a:rPr>
              <a:t>Technology is the key enabler of building strong customer experiences: </a:t>
            </a:r>
            <a:r>
              <a:rPr lang="en-CA" sz="1400" b="1" dirty="0">
                <a:solidFill>
                  <a:srgbClr val="333333"/>
                </a:solidFill>
                <a:ea typeface="Calibri" panose="020F0502020204030204" pitchFamily="34" charset="0"/>
                <a:cs typeface="Times New Roman" panose="02020603050405020304" pitchFamily="18" charset="0"/>
              </a:rPr>
              <a:t>IT must stand shoulder-to-shoulder with the business </a:t>
            </a:r>
            <a:r>
              <a:rPr lang="en-CA" sz="1400" dirty="0">
                <a:solidFill>
                  <a:srgbClr val="333333"/>
                </a:solidFill>
                <a:ea typeface="Calibri" panose="020F0502020204030204" pitchFamily="34" charset="0"/>
                <a:cs typeface="Times New Roman" panose="02020603050405020304" pitchFamily="18" charset="0"/>
              </a:rPr>
              <a:t>to develop a technology framework for </a:t>
            </a:r>
            <a:r>
              <a:rPr lang="en-CA" sz="1400" dirty="0" smtClean="0">
                <a:solidFill>
                  <a:srgbClr val="333333"/>
                </a:solidFill>
                <a:ea typeface="Calibri" panose="020F0502020204030204" pitchFamily="34" charset="0"/>
                <a:cs typeface="Times New Roman" panose="02020603050405020304" pitchFamily="18" charset="0"/>
              </a:rPr>
              <a:t>CXM.</a:t>
            </a:r>
            <a:endParaRPr lang="en-CA" sz="1400" dirty="0">
              <a:solidFill>
                <a:srgbClr val="333333"/>
              </a:solidFill>
              <a:ea typeface="Calibri" panose="020F0502020204030204" pitchFamily="34" charset="0"/>
              <a:cs typeface="Times New Roman" panose="02020603050405020304" pitchFamily="18" charset="0"/>
            </a:endParaRPr>
          </a:p>
        </p:txBody>
      </p:sp>
      <p:grpSp>
        <p:nvGrpSpPr>
          <p:cNvPr id="36" name="Group 35"/>
          <p:cNvGrpSpPr/>
          <p:nvPr/>
        </p:nvGrpSpPr>
        <p:grpSpPr>
          <a:xfrm>
            <a:off x="393116" y="1683413"/>
            <a:ext cx="4688689" cy="4642124"/>
            <a:chOff x="4548021" y="2064646"/>
            <a:chExt cx="4688689" cy="4642124"/>
          </a:xfrm>
        </p:grpSpPr>
        <p:grpSp>
          <p:nvGrpSpPr>
            <p:cNvPr id="14" name="Group 13"/>
            <p:cNvGrpSpPr/>
            <p:nvPr/>
          </p:nvGrpSpPr>
          <p:grpSpPr>
            <a:xfrm>
              <a:off x="4548021" y="2064646"/>
              <a:ext cx="4688689" cy="4642124"/>
              <a:chOff x="395273" y="2111758"/>
              <a:chExt cx="4688689" cy="4642124"/>
            </a:xfrm>
          </p:grpSpPr>
          <p:sp>
            <p:nvSpPr>
              <p:cNvPr id="15" name="Rectangle 14"/>
              <p:cNvSpPr/>
              <p:nvPr/>
            </p:nvSpPr>
            <p:spPr>
              <a:xfrm>
                <a:off x="510214" y="2111758"/>
                <a:ext cx="4573748" cy="307777"/>
              </a:xfrm>
              <a:prstGeom prst="rect">
                <a:avLst/>
              </a:prstGeom>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
                  <a:defRPr/>
                </a:pPr>
                <a:r>
                  <a:rPr lang="en-CA" sz="1400" b="1" dirty="0">
                    <a:solidFill>
                      <a:srgbClr val="29475F"/>
                    </a:solidFill>
                  </a:rPr>
                  <a:t>Top 5 Challenges with CXM for Marketing</a:t>
                </a:r>
              </a:p>
            </p:txBody>
          </p:sp>
          <p:cxnSp>
            <p:nvCxnSpPr>
              <p:cNvPr id="16" name="Straight Connector 15"/>
              <p:cNvCxnSpPr/>
              <p:nvPr/>
            </p:nvCxnSpPr>
            <p:spPr>
              <a:xfrm flipH="1">
                <a:off x="414488" y="2427250"/>
                <a:ext cx="4113619" cy="2707"/>
              </a:xfrm>
              <a:prstGeom prst="line">
                <a:avLst/>
              </a:prstGeom>
              <a:ln w="19050">
                <a:solidFill>
                  <a:srgbClr val="B0C534"/>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95273" y="6538438"/>
                <a:ext cx="2036135" cy="215444"/>
              </a:xfrm>
              <a:prstGeom prst="rect">
                <a:avLst/>
              </a:prstGeom>
            </p:spPr>
            <p:txBody>
              <a:bodyPr wrap="none">
                <a:spAutoFit/>
              </a:bodyPr>
              <a:lstStyle/>
              <a:p>
                <a:pPr>
                  <a:spcBef>
                    <a:spcPts val="600"/>
                  </a:spcBef>
                </a:pPr>
                <a:r>
                  <a:rPr lang="en-CA" sz="800" dirty="0">
                    <a:solidFill>
                      <a:srgbClr val="333333"/>
                    </a:solidFill>
                  </a:rPr>
                  <a:t>Source: Harvard Business </a:t>
                </a:r>
                <a:r>
                  <a:rPr lang="en-CA" sz="800" dirty="0" smtClean="0">
                    <a:solidFill>
                      <a:srgbClr val="333333"/>
                    </a:solidFill>
                  </a:rPr>
                  <a:t>Review, 2014</a:t>
                </a:r>
                <a:endParaRPr lang="en-CA" sz="800" dirty="0">
                  <a:solidFill>
                    <a:srgbClr val="333333"/>
                  </a:solidFill>
                </a:endParaRPr>
              </a:p>
            </p:txBody>
          </p:sp>
        </p:grpSp>
        <p:cxnSp>
          <p:nvCxnSpPr>
            <p:cNvPr id="31" name="Straight Connector 30"/>
            <p:cNvCxnSpPr>
              <a:endCxn id="28" idx="1"/>
            </p:cNvCxnSpPr>
            <p:nvPr/>
          </p:nvCxnSpPr>
          <p:spPr>
            <a:xfrm flipH="1">
              <a:off x="4548021" y="2379329"/>
              <a:ext cx="19216" cy="4219719"/>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5016362" y="2667576"/>
            <a:ext cx="3651893" cy="938719"/>
          </a:xfrm>
          <a:prstGeom prst="rect">
            <a:avLst/>
          </a:prstGeom>
        </p:spPr>
        <p:txBody>
          <a:bodyPr wrap="square">
            <a:spAutoFit/>
          </a:bodyPr>
          <a:lstStyle/>
          <a:p>
            <a:r>
              <a:rPr lang="en-CA" sz="1400" b="1" dirty="0">
                <a:solidFill>
                  <a:srgbClr val="29475F"/>
                </a:solidFill>
              </a:rPr>
              <a:t>of organizations have a customer experience team tasked with bridging gaps between departments. </a:t>
            </a:r>
          </a:p>
          <a:p>
            <a:pPr>
              <a:spcBef>
                <a:spcPts val="600"/>
              </a:spcBef>
            </a:pPr>
            <a:r>
              <a:rPr lang="en-CA" sz="800" dirty="0">
                <a:solidFill>
                  <a:srgbClr val="000000"/>
                </a:solidFill>
              </a:rPr>
              <a:t>Source: </a:t>
            </a:r>
            <a:r>
              <a:rPr lang="en-CA" sz="800" dirty="0" smtClean="0">
                <a:solidFill>
                  <a:srgbClr val="000000"/>
                </a:solidFill>
              </a:rPr>
              <a:t>Genesys, 2018</a:t>
            </a:r>
            <a:endParaRPr lang="en-CA" sz="800" dirty="0">
              <a:solidFill>
                <a:srgbClr val="333333"/>
              </a:solidFill>
            </a:endParaRPr>
          </a:p>
        </p:txBody>
      </p:sp>
      <p:sp>
        <p:nvSpPr>
          <p:cNvPr id="39" name="Half Frame 38"/>
          <p:cNvSpPr/>
          <p:nvPr/>
        </p:nvSpPr>
        <p:spPr>
          <a:xfrm>
            <a:off x="4908580" y="2044317"/>
            <a:ext cx="266225" cy="250275"/>
          </a:xfrm>
          <a:prstGeom prst="halfFram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40" name="Half Frame 39"/>
          <p:cNvSpPr/>
          <p:nvPr/>
        </p:nvSpPr>
        <p:spPr>
          <a:xfrm rot="10800000">
            <a:off x="8347448" y="3358133"/>
            <a:ext cx="294016" cy="245714"/>
          </a:xfrm>
          <a:prstGeom prst="halfFram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grpSp>
        <p:nvGrpSpPr>
          <p:cNvPr id="48" name="Group 47"/>
          <p:cNvGrpSpPr/>
          <p:nvPr/>
        </p:nvGrpSpPr>
        <p:grpSpPr>
          <a:xfrm>
            <a:off x="520114" y="2005403"/>
            <a:ext cx="4445002" cy="1887696"/>
            <a:chOff x="-4125445" y="2076200"/>
            <a:chExt cx="4445002" cy="1887696"/>
          </a:xfrm>
        </p:grpSpPr>
        <p:sp>
          <p:nvSpPr>
            <p:cNvPr id="42" name="TextBox 41"/>
            <p:cNvSpPr txBox="1"/>
            <p:nvPr/>
          </p:nvSpPr>
          <p:spPr>
            <a:xfrm>
              <a:off x="-3864549" y="2076200"/>
              <a:ext cx="4184106" cy="1887696"/>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50"/>
                </a:lnSpc>
              </a:pPr>
              <a:r>
                <a:rPr lang="en-CA" sz="1400" dirty="0">
                  <a:solidFill>
                    <a:srgbClr val="333333"/>
                  </a:solidFill>
                </a:rPr>
                <a:t>Maximizing customer experience ROI</a:t>
              </a:r>
            </a:p>
            <a:p>
              <a:pPr>
                <a:lnSpc>
                  <a:spcPts val="2750"/>
                </a:lnSpc>
              </a:pPr>
              <a:r>
                <a:rPr lang="en-CA" sz="1400" dirty="0">
                  <a:solidFill>
                    <a:srgbClr val="333333"/>
                  </a:solidFill>
                </a:rPr>
                <a:t>Achieving a single view of the customer</a:t>
              </a:r>
            </a:p>
            <a:p>
              <a:pPr>
                <a:lnSpc>
                  <a:spcPts val="2750"/>
                </a:lnSpc>
              </a:pPr>
              <a:r>
                <a:rPr lang="en-CA" sz="1400" dirty="0">
                  <a:solidFill>
                    <a:srgbClr val="333333"/>
                  </a:solidFill>
                </a:rPr>
                <a:t>Building new customer experiences </a:t>
              </a:r>
            </a:p>
            <a:p>
              <a:pPr>
                <a:lnSpc>
                  <a:spcPts val="2750"/>
                </a:lnSpc>
              </a:pPr>
              <a:r>
                <a:rPr lang="en-CA" sz="1400" dirty="0">
                  <a:solidFill>
                    <a:srgbClr val="333333"/>
                  </a:solidFill>
                </a:rPr>
                <a:t>Cultivating a customer-focused culture</a:t>
              </a:r>
            </a:p>
            <a:p>
              <a:pPr>
                <a:lnSpc>
                  <a:spcPts val="2750"/>
                </a:lnSpc>
              </a:pPr>
              <a:r>
                <a:rPr lang="en-CA" sz="1400" dirty="0">
                  <a:solidFill>
                    <a:srgbClr val="333333"/>
                  </a:solidFill>
                </a:rPr>
                <a:t>Measuring CX investments to business outcomes</a:t>
              </a:r>
            </a:p>
          </p:txBody>
        </p:sp>
        <p:sp>
          <p:nvSpPr>
            <p:cNvPr id="43" name="Rectangle 42"/>
            <p:cNvSpPr/>
            <p:nvPr/>
          </p:nvSpPr>
          <p:spPr>
            <a:xfrm>
              <a:off x="-4125445" y="2175666"/>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800" b="1" dirty="0">
                  <a:solidFill>
                    <a:srgbClr val="FFFFFF"/>
                  </a:solidFill>
                </a:rPr>
                <a:t>1</a:t>
              </a:r>
            </a:p>
          </p:txBody>
        </p:sp>
        <p:sp>
          <p:nvSpPr>
            <p:cNvPr id="44" name="Rectangle 43"/>
            <p:cNvSpPr/>
            <p:nvPr/>
          </p:nvSpPr>
          <p:spPr>
            <a:xfrm>
              <a:off x="-4125445" y="2532512"/>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2</a:t>
              </a:r>
            </a:p>
          </p:txBody>
        </p:sp>
        <p:sp>
          <p:nvSpPr>
            <p:cNvPr id="45" name="Rectangle 44"/>
            <p:cNvSpPr/>
            <p:nvPr/>
          </p:nvSpPr>
          <p:spPr>
            <a:xfrm>
              <a:off x="-4125445" y="3246204"/>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4</a:t>
              </a:r>
            </a:p>
          </p:txBody>
        </p:sp>
        <p:sp>
          <p:nvSpPr>
            <p:cNvPr id="46" name="Rectangle 45"/>
            <p:cNvSpPr/>
            <p:nvPr/>
          </p:nvSpPr>
          <p:spPr>
            <a:xfrm>
              <a:off x="-4125445" y="3603050"/>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5</a:t>
              </a:r>
            </a:p>
          </p:txBody>
        </p:sp>
        <p:sp>
          <p:nvSpPr>
            <p:cNvPr id="47" name="Rectangle 46"/>
            <p:cNvSpPr/>
            <p:nvPr/>
          </p:nvSpPr>
          <p:spPr>
            <a:xfrm>
              <a:off x="-4125445" y="2889358"/>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3</a:t>
              </a:r>
            </a:p>
          </p:txBody>
        </p:sp>
      </p:grpSp>
      <p:cxnSp>
        <p:nvCxnSpPr>
          <p:cNvPr id="49" name="Straight Connector 48"/>
          <p:cNvCxnSpPr/>
          <p:nvPr/>
        </p:nvCxnSpPr>
        <p:spPr>
          <a:xfrm flipH="1">
            <a:off x="399675" y="4246545"/>
            <a:ext cx="4113619" cy="2707"/>
          </a:xfrm>
          <a:prstGeom prst="line">
            <a:avLst/>
          </a:prstGeom>
          <a:ln w="19050">
            <a:solidFill>
              <a:srgbClr val="B0C534"/>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08057" y="3909638"/>
            <a:ext cx="4573748" cy="307777"/>
          </a:xfrm>
          <a:prstGeom prst="rect">
            <a:avLst/>
          </a:prstGeom>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
              <a:defRPr/>
            </a:pPr>
            <a:r>
              <a:rPr lang="en-CA" sz="1400" b="1" dirty="0">
                <a:solidFill>
                  <a:srgbClr val="29475F"/>
                </a:solidFill>
              </a:rPr>
              <a:t>Top 5 Obstacles to Enabling CXM for IT</a:t>
            </a:r>
          </a:p>
        </p:txBody>
      </p:sp>
      <p:sp>
        <p:nvSpPr>
          <p:cNvPr id="51" name="TextBox 50"/>
          <p:cNvSpPr txBox="1"/>
          <p:nvPr/>
        </p:nvSpPr>
        <p:spPr>
          <a:xfrm>
            <a:off x="781010" y="4257109"/>
            <a:ext cx="4184106" cy="1887696"/>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50"/>
              </a:lnSpc>
            </a:pPr>
            <a:r>
              <a:rPr lang="en-CA" sz="1400" dirty="0">
                <a:solidFill>
                  <a:srgbClr val="333333"/>
                </a:solidFill>
              </a:rPr>
              <a:t>Systems integration</a:t>
            </a:r>
          </a:p>
          <a:p>
            <a:pPr>
              <a:lnSpc>
                <a:spcPts val="2750"/>
              </a:lnSpc>
            </a:pPr>
            <a:r>
              <a:rPr lang="en-CA" sz="1400" dirty="0">
                <a:solidFill>
                  <a:srgbClr val="333333"/>
                </a:solidFill>
              </a:rPr>
              <a:t>Multichannel complexity</a:t>
            </a:r>
          </a:p>
          <a:p>
            <a:pPr>
              <a:lnSpc>
                <a:spcPts val="2750"/>
              </a:lnSpc>
            </a:pPr>
            <a:r>
              <a:rPr lang="en-CA" sz="1400" dirty="0">
                <a:solidFill>
                  <a:srgbClr val="333333"/>
                </a:solidFill>
              </a:rPr>
              <a:t>Organizational structure</a:t>
            </a:r>
          </a:p>
          <a:p>
            <a:pPr>
              <a:lnSpc>
                <a:spcPts val="2750"/>
              </a:lnSpc>
            </a:pPr>
            <a:r>
              <a:rPr lang="en-CA" sz="1400" dirty="0">
                <a:solidFill>
                  <a:srgbClr val="333333"/>
                </a:solidFill>
              </a:rPr>
              <a:t>Data-related issues </a:t>
            </a:r>
          </a:p>
          <a:p>
            <a:pPr>
              <a:lnSpc>
                <a:spcPts val="2750"/>
              </a:lnSpc>
            </a:pPr>
            <a:r>
              <a:rPr lang="en-CA" sz="1400" dirty="0">
                <a:solidFill>
                  <a:srgbClr val="333333"/>
                </a:solidFill>
              </a:rPr>
              <a:t>Lack of strategy </a:t>
            </a:r>
          </a:p>
        </p:txBody>
      </p:sp>
      <p:sp>
        <p:nvSpPr>
          <p:cNvPr id="52" name="Rectangle 51"/>
          <p:cNvSpPr/>
          <p:nvPr/>
        </p:nvSpPr>
        <p:spPr>
          <a:xfrm>
            <a:off x="520114" y="4356575"/>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800" b="1" dirty="0">
                <a:solidFill>
                  <a:srgbClr val="FFFFFF"/>
                </a:solidFill>
              </a:rPr>
              <a:t>1</a:t>
            </a:r>
          </a:p>
        </p:txBody>
      </p:sp>
      <p:sp>
        <p:nvSpPr>
          <p:cNvPr id="53" name="Rectangle 52"/>
          <p:cNvSpPr/>
          <p:nvPr/>
        </p:nvSpPr>
        <p:spPr>
          <a:xfrm>
            <a:off x="520114" y="4713421"/>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2</a:t>
            </a:r>
          </a:p>
        </p:txBody>
      </p:sp>
      <p:sp>
        <p:nvSpPr>
          <p:cNvPr id="54" name="Rectangle 53"/>
          <p:cNvSpPr/>
          <p:nvPr/>
        </p:nvSpPr>
        <p:spPr>
          <a:xfrm>
            <a:off x="520114" y="5427113"/>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4</a:t>
            </a:r>
          </a:p>
        </p:txBody>
      </p:sp>
      <p:sp>
        <p:nvSpPr>
          <p:cNvPr id="55" name="Rectangle 54"/>
          <p:cNvSpPr/>
          <p:nvPr/>
        </p:nvSpPr>
        <p:spPr>
          <a:xfrm>
            <a:off x="520114" y="5783959"/>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5</a:t>
            </a:r>
          </a:p>
        </p:txBody>
      </p:sp>
      <p:sp>
        <p:nvSpPr>
          <p:cNvPr id="56" name="Rectangle 55"/>
          <p:cNvSpPr/>
          <p:nvPr/>
        </p:nvSpPr>
        <p:spPr>
          <a:xfrm>
            <a:off x="520114" y="5070267"/>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3</a:t>
            </a:r>
          </a:p>
        </p:txBody>
      </p:sp>
      <p:sp>
        <p:nvSpPr>
          <p:cNvPr id="58" name="Rectangle 57"/>
          <p:cNvSpPr/>
          <p:nvPr/>
        </p:nvSpPr>
        <p:spPr>
          <a:xfrm>
            <a:off x="5043152" y="3919549"/>
            <a:ext cx="3598312" cy="2200089"/>
          </a:xfrm>
          <a:prstGeom prst="rect">
            <a:avLst/>
          </a:prstGeom>
        </p:spPr>
        <p:txBody>
          <a:bodyPr wrap="square">
            <a:spAutoFit/>
          </a:bodyPr>
          <a:lstStyle/>
          <a:p>
            <a:pPr>
              <a:lnSpc>
                <a:spcPct val="107000"/>
              </a:lnSpc>
              <a:spcAft>
                <a:spcPts val="800"/>
              </a:spcAft>
            </a:pPr>
            <a:r>
              <a:rPr lang="en-CA" sz="1600" b="1" dirty="0">
                <a:solidFill>
                  <a:srgbClr val="B0C534"/>
                </a:solidFill>
                <a:ea typeface="Calibri" panose="020F0502020204030204" pitchFamily="34" charset="0"/>
                <a:cs typeface="Times New Roman" panose="02020603050405020304" pitchFamily="18" charset="0"/>
              </a:rPr>
              <a:t>IT</a:t>
            </a:r>
            <a:r>
              <a:rPr lang="en-CA" sz="1600" b="1" dirty="0">
                <a:solidFill>
                  <a:srgbClr val="29475F"/>
                </a:solidFill>
                <a:ea typeface="Calibri" panose="020F0502020204030204" pitchFamily="34" charset="0"/>
                <a:cs typeface="Times New Roman" panose="02020603050405020304" pitchFamily="18" charset="0"/>
              </a:rPr>
              <a:t> and </a:t>
            </a:r>
            <a:r>
              <a:rPr lang="en-CA" sz="1600" b="1" dirty="0">
                <a:solidFill>
                  <a:srgbClr val="B0C534"/>
                </a:solidFill>
                <a:ea typeface="Calibri" panose="020F0502020204030204" pitchFamily="34" charset="0"/>
                <a:cs typeface="Times New Roman" panose="02020603050405020304" pitchFamily="18" charset="0"/>
              </a:rPr>
              <a:t>Marketing</a:t>
            </a:r>
            <a:r>
              <a:rPr lang="en-CA" sz="1600" b="1" dirty="0">
                <a:solidFill>
                  <a:srgbClr val="29475F"/>
                </a:solidFill>
                <a:ea typeface="Calibri" panose="020F0502020204030204" pitchFamily="34" charset="0"/>
                <a:cs typeface="Times New Roman" panose="02020603050405020304" pitchFamily="18" charset="0"/>
              </a:rPr>
              <a:t> can only tackle CXM with the full support of each other. The </a:t>
            </a:r>
            <a:r>
              <a:rPr lang="en-CA" sz="1600" b="1" dirty="0">
                <a:solidFill>
                  <a:srgbClr val="B0C534"/>
                </a:solidFill>
                <a:ea typeface="Calibri" panose="020F0502020204030204" pitchFamily="34" charset="0"/>
                <a:cs typeface="Times New Roman" panose="02020603050405020304" pitchFamily="18" charset="0"/>
              </a:rPr>
              <a:t>cooperation</a:t>
            </a:r>
            <a:r>
              <a:rPr lang="en-CA" sz="1600" b="1" dirty="0">
                <a:solidFill>
                  <a:srgbClr val="29475F"/>
                </a:solidFill>
                <a:ea typeface="Calibri" panose="020F0502020204030204" pitchFamily="34" charset="0"/>
                <a:cs typeface="Times New Roman" panose="02020603050405020304" pitchFamily="18" charset="0"/>
              </a:rPr>
              <a:t> of the departments is crucial when trying to improve </a:t>
            </a:r>
            <a:r>
              <a:rPr lang="en-CA" sz="1600" b="1" dirty="0">
                <a:solidFill>
                  <a:srgbClr val="B0C534"/>
                </a:solidFill>
                <a:ea typeface="Calibri" panose="020F0502020204030204" pitchFamily="34" charset="0"/>
                <a:cs typeface="Times New Roman" panose="02020603050405020304" pitchFamily="18" charset="0"/>
              </a:rPr>
              <a:t>CXM technology</a:t>
            </a:r>
            <a:r>
              <a:rPr lang="en-CA" sz="1600" b="1" dirty="0">
                <a:solidFill>
                  <a:srgbClr val="29475F"/>
                </a:solidFill>
                <a:ea typeface="Calibri" panose="020F0502020204030204" pitchFamily="34" charset="0"/>
                <a:cs typeface="Times New Roman" panose="02020603050405020304" pitchFamily="18" charset="0"/>
              </a:rPr>
              <a:t> capabilities and </a:t>
            </a:r>
            <a:r>
              <a:rPr lang="en-CA" sz="1600" b="1" dirty="0">
                <a:solidFill>
                  <a:srgbClr val="B0C534"/>
                </a:solidFill>
                <a:ea typeface="Calibri" panose="020F0502020204030204" pitchFamily="34" charset="0"/>
                <a:cs typeface="Times New Roman" panose="02020603050405020304" pitchFamily="18" charset="0"/>
              </a:rPr>
              <a:t>customer interaction</a:t>
            </a:r>
            <a:r>
              <a:rPr lang="en-CA" sz="1600" b="1" dirty="0">
                <a:solidFill>
                  <a:srgbClr val="29475F"/>
                </a:solidFill>
                <a:ea typeface="Calibri" panose="020F0502020204030204" pitchFamily="34" charset="0"/>
                <a:cs typeface="Times New Roman" panose="02020603050405020304" pitchFamily="18" charset="0"/>
              </a:rPr>
              <a:t> and drive a strong </a:t>
            </a:r>
            <a:r>
              <a:rPr lang="en-CA" sz="1600" b="1" dirty="0">
                <a:solidFill>
                  <a:srgbClr val="B0C534"/>
                </a:solidFill>
                <a:ea typeface="Calibri" panose="020F0502020204030204" pitchFamily="34" charset="0"/>
                <a:cs typeface="Times New Roman" panose="02020603050405020304" pitchFamily="18" charset="0"/>
              </a:rPr>
              <a:t>revenue mandate</a:t>
            </a:r>
            <a:r>
              <a:rPr lang="en-CA" sz="1600" b="1" dirty="0">
                <a:solidFill>
                  <a:schemeClr val="accent2"/>
                </a:solidFill>
                <a:ea typeface="Calibri" panose="020F0502020204030204" pitchFamily="34" charset="0"/>
                <a:cs typeface="Times New Roman" panose="02020603050405020304" pitchFamily="18" charset="0"/>
              </a:rPr>
              <a:t>.</a:t>
            </a:r>
          </a:p>
        </p:txBody>
      </p:sp>
      <p:sp>
        <p:nvSpPr>
          <p:cNvPr id="59" name="Half Frame 58"/>
          <p:cNvSpPr/>
          <p:nvPr/>
        </p:nvSpPr>
        <p:spPr>
          <a:xfrm>
            <a:off x="4908580" y="3847113"/>
            <a:ext cx="266225" cy="250275"/>
          </a:xfrm>
          <a:prstGeom prst="halfFram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60" name="Half Frame 59"/>
          <p:cNvSpPr/>
          <p:nvPr/>
        </p:nvSpPr>
        <p:spPr>
          <a:xfrm rot="10800000">
            <a:off x="8374239" y="5836827"/>
            <a:ext cx="294016" cy="245714"/>
          </a:xfrm>
          <a:prstGeom prst="halfFram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3" name="TextBox 2"/>
          <p:cNvSpPr txBox="1"/>
          <p:nvPr/>
        </p:nvSpPr>
        <p:spPr>
          <a:xfrm>
            <a:off x="5103243" y="2022254"/>
            <a:ext cx="2494594" cy="707886"/>
          </a:xfrm>
          <a:prstGeom prst="rect">
            <a:avLst/>
          </a:prstGeom>
        </p:spPr>
        <p:txBody>
          <a:bodyPr wrap="none" rtlCol="0">
            <a:spAutoFit/>
          </a:bodyPr>
          <a:lstStyle/>
          <a:p>
            <a:r>
              <a:rPr lang="en-US" sz="4000" b="1" i="1" dirty="0">
                <a:solidFill>
                  <a:schemeClr val="accent2"/>
                </a:solidFill>
              </a:rPr>
              <a:t>Only 19%</a:t>
            </a:r>
          </a:p>
        </p:txBody>
      </p:sp>
    </p:spTree>
    <p:extLst>
      <p:ext uri="{BB962C8B-B14F-4D97-AF65-F5344CB8AC3E}">
        <p14:creationId xmlns:p14="http://schemas.microsoft.com/office/powerpoint/2010/main" val="209344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a:t>CXM </a:t>
            </a:r>
            <a:r>
              <a:rPr lang="en-CA" sz="2400" dirty="0" smtClean="0"/>
              <a:t>failure</a:t>
            </a:r>
            <a:r>
              <a:rPr lang="en-CA" sz="2400" dirty="0"/>
              <a:t>: Blockbuster</a:t>
            </a:r>
            <a:endParaRPr lang="en-CA" sz="2400" dirty="0">
              <a:latin typeface="+mj-lt"/>
            </a:endParaRPr>
          </a:p>
        </p:txBody>
      </p:sp>
      <p:sp>
        <p:nvSpPr>
          <p:cNvPr id="4" name="TextBox 3"/>
          <p:cNvSpPr txBox="1"/>
          <p:nvPr/>
        </p:nvSpPr>
        <p:spPr>
          <a:xfrm>
            <a:off x="227373" y="2016272"/>
            <a:ext cx="4656763" cy="4339650"/>
          </a:xfrm>
          <a:prstGeom prst="rect">
            <a:avLst/>
          </a:prstGeom>
        </p:spPr>
        <p:txBody>
          <a:bodyPr wrap="square" rtlCol="0">
            <a:spAutoFit/>
          </a:bodyPr>
          <a:lstStyle/>
          <a:p>
            <a:pPr>
              <a:spcAft>
                <a:spcPts val="600"/>
              </a:spcAft>
            </a:pPr>
            <a:r>
              <a:rPr lang="en-CA" sz="1100" b="1" dirty="0">
                <a:solidFill>
                  <a:schemeClr val="bg1"/>
                </a:solidFill>
              </a:rPr>
              <a:t>Blockbuster</a:t>
            </a:r>
          </a:p>
          <a:p>
            <a:pPr>
              <a:spcAft>
                <a:spcPts val="600"/>
              </a:spcAft>
            </a:pPr>
            <a:r>
              <a:rPr lang="en-CA" sz="1100" dirty="0">
                <a:solidFill>
                  <a:schemeClr val="bg1"/>
                </a:solidFill>
              </a:rPr>
              <a:t>As the leader of the video retail industry, Blockbuster had thousands of retail locations internationally and millions of customers. Blockbuster’s massive marketing budget and efficient operations allowed it to dominate the competition for years. </a:t>
            </a:r>
          </a:p>
          <a:p>
            <a:pPr>
              <a:spcBef>
                <a:spcPts val="600"/>
              </a:spcBef>
              <a:spcAft>
                <a:spcPts val="600"/>
              </a:spcAft>
            </a:pPr>
            <a:r>
              <a:rPr lang="en-CA" sz="1100" b="1" dirty="0">
                <a:solidFill>
                  <a:schemeClr val="bg1"/>
                </a:solidFill>
              </a:rPr>
              <a:t>Situation</a:t>
            </a:r>
          </a:p>
          <a:p>
            <a:pPr>
              <a:spcAft>
                <a:spcPts val="600"/>
              </a:spcAft>
            </a:pPr>
            <a:r>
              <a:rPr lang="en-CA" sz="1100" dirty="0">
                <a:solidFill>
                  <a:schemeClr val="bg1"/>
                </a:solidFill>
              </a:rPr>
              <a:t>Trends in Blockbuster’s consumer market changed in terms of distribution channels and customer experience. As the digital age emerged and developed, consumers were looking for immediacy and convenience. This threatened Blockbuster’s traditional, brick-and-mortar B2C operating model. </a:t>
            </a:r>
          </a:p>
          <a:p>
            <a:pPr>
              <a:spcAft>
                <a:spcPts val="600"/>
              </a:spcAft>
            </a:pPr>
            <a:r>
              <a:rPr lang="en-CA" sz="1100" b="1" dirty="0">
                <a:solidFill>
                  <a:schemeClr val="bg1"/>
                </a:solidFill>
              </a:rPr>
              <a:t>The Competition</a:t>
            </a:r>
          </a:p>
          <a:p>
            <a:pPr>
              <a:spcAft>
                <a:spcPts val="600"/>
              </a:spcAft>
            </a:pPr>
            <a:r>
              <a:rPr lang="en-CA" sz="1100" dirty="0">
                <a:solidFill>
                  <a:schemeClr val="bg1"/>
                </a:solidFill>
              </a:rPr>
              <a:t>Netflix entered the video retail market, making itself accessible through non-traditional channels (direct mail, and eventually, the internet). </a:t>
            </a:r>
          </a:p>
          <a:p>
            <a:pPr>
              <a:spcBef>
                <a:spcPts val="600"/>
              </a:spcBef>
              <a:spcAft>
                <a:spcPts val="600"/>
              </a:spcAft>
            </a:pPr>
            <a:r>
              <a:rPr lang="en-CA" sz="1100" b="1" dirty="0">
                <a:solidFill>
                  <a:schemeClr val="bg1"/>
                </a:solidFill>
              </a:rPr>
              <a:t>Results </a:t>
            </a:r>
          </a:p>
          <a:p>
            <a:pPr>
              <a:spcAft>
                <a:spcPts val="600"/>
              </a:spcAft>
            </a:pPr>
            <a:r>
              <a:rPr lang="en-CA" sz="1100" dirty="0">
                <a:solidFill>
                  <a:schemeClr val="bg1"/>
                </a:solidFill>
              </a:rPr>
              <a:t>Despite long-term relationships with customers and competitive standing in the market, Blockbuster’s inability to understand and respond to changing technology trends and customer demands led to its demise. The organization did not effectively leverage internal or external networks or technology to adapt to customer demands. Blockbuster went bankrupt in 2010. </a:t>
            </a: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Entertainment </a:t>
              </a:r>
            </a:p>
            <a:p>
              <a:r>
                <a:rPr lang="en-CA" b="0" i="1" dirty="0" smtClean="0"/>
                <a:t>Forbes, 2014</a:t>
              </a:r>
              <a:endParaRPr lang="en-CA" b="0" i="1" dirty="0"/>
            </a:p>
          </p:txBody>
        </p:sp>
      </p:grpSp>
      <p:sp>
        <p:nvSpPr>
          <p:cNvPr id="47" name="TextBox 46"/>
          <p:cNvSpPr txBox="1"/>
          <p:nvPr/>
        </p:nvSpPr>
        <p:spPr>
          <a:xfrm>
            <a:off x="5229670" y="5686591"/>
            <a:ext cx="3911311" cy="830997"/>
          </a:xfrm>
          <a:prstGeom prst="rect">
            <a:avLst/>
          </a:prstGeom>
        </p:spPr>
        <p:txBody>
          <a:bodyPr wrap="square" rtlCol="0">
            <a:spAutoFit/>
          </a:bodyPr>
          <a:lstStyle/>
          <a:p>
            <a:r>
              <a:rPr lang="en-CA" sz="1200" dirty="0"/>
              <a:t>Blockbuster did not leverage emerging technologies to effectively respond to trends in its consumer network. It did not optimize organizational effectiveness around customer experience.</a:t>
            </a:r>
          </a:p>
        </p:txBody>
      </p:sp>
      <p:grpSp>
        <p:nvGrpSpPr>
          <p:cNvPr id="6" name="Group 5"/>
          <p:cNvGrpSpPr/>
          <p:nvPr/>
        </p:nvGrpSpPr>
        <p:grpSpPr>
          <a:xfrm>
            <a:off x="7130701" y="670145"/>
            <a:ext cx="1759334" cy="1000840"/>
            <a:chOff x="5844118" y="453526"/>
            <a:chExt cx="1759334" cy="1000840"/>
          </a:xfrm>
        </p:grpSpPr>
        <p:sp>
          <p:nvSpPr>
            <p:cNvPr id="5" name="Rectangle 4"/>
            <p:cNvSpPr/>
            <p:nvPr/>
          </p:nvSpPr>
          <p:spPr>
            <a:xfrm>
              <a:off x="5844118" y="453526"/>
              <a:ext cx="1759334" cy="10008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026" name="Picture 2" descr="https://upload.wikimedia.org/wikipedia/en/thumb/4/46/Blockbuster_logo.svg/1280px-Blockbuster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9910" y="517642"/>
              <a:ext cx="1383371" cy="8827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5111510" y="2016272"/>
            <a:ext cx="4054457" cy="3675813"/>
            <a:chOff x="5111510" y="2016272"/>
            <a:chExt cx="4054457" cy="3675813"/>
          </a:xfrm>
        </p:grpSpPr>
        <p:grpSp>
          <p:nvGrpSpPr>
            <p:cNvPr id="39" name="Group 38"/>
            <p:cNvGrpSpPr/>
            <p:nvPr/>
          </p:nvGrpSpPr>
          <p:grpSpPr>
            <a:xfrm>
              <a:off x="5229670" y="2016272"/>
              <a:ext cx="3834630" cy="3675813"/>
              <a:chOff x="854928" y="1507552"/>
              <a:chExt cx="4779964" cy="4581995"/>
            </a:xfrm>
          </p:grpSpPr>
          <p:grpSp>
            <p:nvGrpSpPr>
              <p:cNvPr id="49" name="Group 48"/>
              <p:cNvGrpSpPr/>
              <p:nvPr/>
            </p:nvGrpSpPr>
            <p:grpSpPr>
              <a:xfrm>
                <a:off x="854928" y="1507552"/>
                <a:ext cx="4779964" cy="4581995"/>
                <a:chOff x="1503605" y="697407"/>
                <a:chExt cx="6127262" cy="5873493"/>
              </a:xfrm>
            </p:grpSpPr>
            <p:sp>
              <p:nvSpPr>
                <p:cNvPr id="78" name="Oval 77"/>
                <p:cNvSpPr/>
                <p:nvPr/>
              </p:nvSpPr>
              <p:spPr>
                <a:xfrm>
                  <a:off x="3750528" y="2836985"/>
                  <a:ext cx="1633416" cy="15943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79" name="Oval 78"/>
                <p:cNvSpPr/>
                <p:nvPr/>
              </p:nvSpPr>
              <p:spPr>
                <a:xfrm>
                  <a:off x="1503605" y="2039816"/>
                  <a:ext cx="1633416" cy="15943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80" name="Oval 79"/>
                <p:cNvSpPr/>
                <p:nvPr/>
              </p:nvSpPr>
              <p:spPr>
                <a:xfrm>
                  <a:off x="5997451" y="2039816"/>
                  <a:ext cx="1633416" cy="15943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81" name="Oval 80"/>
                <p:cNvSpPr/>
                <p:nvPr/>
              </p:nvSpPr>
              <p:spPr>
                <a:xfrm>
                  <a:off x="1503605" y="4103076"/>
                  <a:ext cx="1633416" cy="15943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82" name="Oval 81"/>
                <p:cNvSpPr/>
                <p:nvPr/>
              </p:nvSpPr>
              <p:spPr>
                <a:xfrm>
                  <a:off x="5997451" y="4103076"/>
                  <a:ext cx="1633416" cy="15943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83" name="Oval 82"/>
                <p:cNvSpPr/>
                <p:nvPr/>
              </p:nvSpPr>
              <p:spPr>
                <a:xfrm>
                  <a:off x="3750529" y="697407"/>
                  <a:ext cx="1633416" cy="15943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solidFill>
                      <a:schemeClr val="tx1"/>
                    </a:solidFill>
                  </a:endParaRPr>
                </a:p>
              </p:txBody>
            </p:sp>
            <p:sp>
              <p:nvSpPr>
                <p:cNvPr id="84" name="Oval 83"/>
                <p:cNvSpPr/>
                <p:nvPr/>
              </p:nvSpPr>
              <p:spPr>
                <a:xfrm>
                  <a:off x="3750529" y="4976562"/>
                  <a:ext cx="1633416" cy="15943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grpSp>
          <p:cxnSp>
            <p:nvCxnSpPr>
              <p:cNvPr id="50" name="Straight Arrow Connector 49"/>
              <p:cNvCxnSpPr>
                <a:stCxn id="83" idx="4"/>
                <a:endCxn id="78" idx="0"/>
              </p:cNvCxnSpPr>
              <p:nvPr/>
            </p:nvCxnSpPr>
            <p:spPr>
              <a:xfrm>
                <a:off x="3244911" y="2751318"/>
                <a:ext cx="0" cy="425349"/>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3882036" y="3384062"/>
                <a:ext cx="47860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3813908" y="4164363"/>
                <a:ext cx="546733"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84" idx="0"/>
                <a:endCxn id="78" idx="4"/>
              </p:cNvCxnSpPr>
              <p:nvPr/>
            </p:nvCxnSpPr>
            <p:spPr>
              <a:xfrm flipV="1">
                <a:off x="3244911" y="4420433"/>
                <a:ext cx="0" cy="425348"/>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2118637" y="4164363"/>
                <a:ext cx="551498"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131161" y="3377439"/>
                <a:ext cx="46985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6583144" y="2222785"/>
              <a:ext cx="1127681" cy="553998"/>
            </a:xfrm>
            <a:prstGeom prst="rect">
              <a:avLst/>
            </a:prstGeom>
          </p:spPr>
          <p:txBody>
            <a:bodyPr wrap="square" rtlCol="0">
              <a:spAutoFit/>
            </a:bodyPr>
            <a:lstStyle/>
            <a:p>
              <a:pPr algn="ctr"/>
              <a:r>
                <a:rPr lang="en-CA" sz="1000" b="1" dirty="0">
                  <a:solidFill>
                    <a:schemeClr val="bg1">
                      <a:lumMod val="65000"/>
                    </a:schemeClr>
                  </a:solidFill>
                </a:rPr>
                <a:t>Web Experience Management</a:t>
              </a:r>
            </a:p>
          </p:txBody>
        </p:sp>
        <p:sp>
          <p:nvSpPr>
            <p:cNvPr id="41" name="TextBox 40"/>
            <p:cNvSpPr txBox="1"/>
            <p:nvPr/>
          </p:nvSpPr>
          <p:spPr>
            <a:xfrm>
              <a:off x="8010368" y="3056193"/>
              <a:ext cx="1130613" cy="553998"/>
            </a:xfrm>
            <a:prstGeom prst="rect">
              <a:avLst/>
            </a:prstGeom>
          </p:spPr>
          <p:txBody>
            <a:bodyPr wrap="square" rtlCol="0">
              <a:spAutoFit/>
            </a:bodyPr>
            <a:lstStyle/>
            <a:p>
              <a:pPr algn="ctr"/>
              <a:r>
                <a:rPr lang="en-CA" sz="1000" b="1" dirty="0">
                  <a:solidFill>
                    <a:schemeClr val="lt1"/>
                  </a:solidFill>
                </a:rPr>
                <a:t>E-Commerce </a:t>
              </a:r>
              <a:br>
                <a:rPr lang="en-CA" sz="1000" b="1" dirty="0">
                  <a:solidFill>
                    <a:schemeClr val="lt1"/>
                  </a:solidFill>
                </a:rPr>
              </a:br>
              <a:r>
                <a:rPr lang="en-CA" sz="1000" b="1" dirty="0">
                  <a:solidFill>
                    <a:schemeClr val="lt1"/>
                  </a:solidFill>
                </a:rPr>
                <a:t>&amp; </a:t>
              </a:r>
              <a:br>
                <a:rPr lang="en-CA" sz="1000" b="1" dirty="0">
                  <a:solidFill>
                    <a:schemeClr val="lt1"/>
                  </a:solidFill>
                </a:rPr>
              </a:br>
              <a:r>
                <a:rPr lang="en-CA" sz="1000" b="1" dirty="0">
                  <a:solidFill>
                    <a:schemeClr val="lt1"/>
                  </a:solidFill>
                </a:rPr>
                <a:t>Point-of-Sale</a:t>
              </a:r>
            </a:p>
          </p:txBody>
        </p:sp>
        <p:sp>
          <p:nvSpPr>
            <p:cNvPr id="42" name="TextBox 41"/>
            <p:cNvSpPr txBox="1"/>
            <p:nvPr/>
          </p:nvSpPr>
          <p:spPr>
            <a:xfrm>
              <a:off x="7926984" y="4441644"/>
              <a:ext cx="1238983" cy="400110"/>
            </a:xfrm>
            <a:prstGeom prst="rect">
              <a:avLst/>
            </a:prstGeom>
          </p:spPr>
          <p:txBody>
            <a:bodyPr wrap="square" rtlCol="0">
              <a:spAutoFit/>
            </a:bodyPr>
            <a:lstStyle/>
            <a:p>
              <a:pPr algn="ctr"/>
              <a:r>
                <a:rPr lang="en-CA" sz="1000" b="1" dirty="0">
                  <a:solidFill>
                    <a:schemeClr val="bg1">
                      <a:lumMod val="65000"/>
                    </a:schemeClr>
                  </a:solidFill>
                </a:rPr>
                <a:t>Social Media Management</a:t>
              </a:r>
            </a:p>
          </p:txBody>
        </p:sp>
        <p:sp>
          <p:nvSpPr>
            <p:cNvPr id="44" name="TextBox 43"/>
            <p:cNvSpPr txBox="1"/>
            <p:nvPr/>
          </p:nvSpPr>
          <p:spPr>
            <a:xfrm>
              <a:off x="6527491" y="4991405"/>
              <a:ext cx="1238983" cy="400110"/>
            </a:xfrm>
            <a:prstGeom prst="rect">
              <a:avLst/>
            </a:prstGeom>
          </p:spPr>
          <p:txBody>
            <a:bodyPr wrap="square" rtlCol="0">
              <a:spAutoFit/>
            </a:bodyPr>
            <a:lstStyle/>
            <a:p>
              <a:pPr algn="ctr"/>
              <a:r>
                <a:rPr lang="en-CA" sz="1000" b="1" dirty="0">
                  <a:solidFill>
                    <a:schemeClr val="bg1">
                      <a:lumMod val="65000"/>
                    </a:schemeClr>
                  </a:solidFill>
                </a:rPr>
                <a:t>Customer Intelligence</a:t>
              </a:r>
            </a:p>
          </p:txBody>
        </p:sp>
        <p:sp>
          <p:nvSpPr>
            <p:cNvPr id="45" name="TextBox 44"/>
            <p:cNvSpPr txBox="1"/>
            <p:nvPr/>
          </p:nvSpPr>
          <p:spPr>
            <a:xfrm>
              <a:off x="5127531" y="4443536"/>
              <a:ext cx="1238983" cy="400110"/>
            </a:xfrm>
            <a:prstGeom prst="rect">
              <a:avLst/>
            </a:prstGeom>
          </p:spPr>
          <p:txBody>
            <a:bodyPr wrap="square" rtlCol="0">
              <a:spAutoFit/>
            </a:bodyPr>
            <a:lstStyle/>
            <a:p>
              <a:pPr algn="ctr"/>
              <a:r>
                <a:rPr lang="en-CA" sz="1000" b="1" dirty="0">
                  <a:solidFill>
                    <a:schemeClr val="lt1"/>
                  </a:solidFill>
                </a:rPr>
                <a:t>Customer Service</a:t>
              </a:r>
            </a:p>
          </p:txBody>
        </p:sp>
        <p:sp>
          <p:nvSpPr>
            <p:cNvPr id="46" name="TextBox 45"/>
            <p:cNvSpPr txBox="1"/>
            <p:nvPr/>
          </p:nvSpPr>
          <p:spPr>
            <a:xfrm>
              <a:off x="5111510" y="3133818"/>
              <a:ext cx="1238983" cy="400110"/>
            </a:xfrm>
            <a:prstGeom prst="rect">
              <a:avLst/>
            </a:prstGeom>
          </p:spPr>
          <p:txBody>
            <a:bodyPr wrap="square" rtlCol="0">
              <a:spAutoFit/>
            </a:bodyPr>
            <a:lstStyle/>
            <a:p>
              <a:pPr algn="ctr"/>
              <a:r>
                <a:rPr lang="en-CA" sz="1000" b="1" dirty="0">
                  <a:solidFill>
                    <a:schemeClr val="lt1"/>
                  </a:solidFill>
                </a:rPr>
                <a:t>Marketing Management</a:t>
              </a:r>
            </a:p>
          </p:txBody>
        </p:sp>
        <p:sp>
          <p:nvSpPr>
            <p:cNvPr id="48" name="TextBox 47"/>
            <p:cNvSpPr txBox="1"/>
            <p:nvPr/>
          </p:nvSpPr>
          <p:spPr>
            <a:xfrm>
              <a:off x="6530425" y="3562810"/>
              <a:ext cx="1238983" cy="553998"/>
            </a:xfrm>
            <a:prstGeom prst="rect">
              <a:avLst/>
            </a:prstGeom>
          </p:spPr>
          <p:txBody>
            <a:bodyPr wrap="square" rtlCol="0">
              <a:spAutoFit/>
            </a:bodyPr>
            <a:lstStyle/>
            <a:p>
              <a:pPr algn="ctr"/>
              <a:r>
                <a:rPr lang="en-CA" sz="1000" b="1" dirty="0">
                  <a:solidFill>
                    <a:schemeClr val="lt1"/>
                  </a:solidFill>
                </a:rPr>
                <a:t>Customer Relationship Management</a:t>
              </a:r>
            </a:p>
          </p:txBody>
        </p:sp>
      </p:grpSp>
    </p:spTree>
    <p:extLst>
      <p:ext uri="{BB962C8B-B14F-4D97-AF65-F5344CB8AC3E}">
        <p14:creationId xmlns:p14="http://schemas.microsoft.com/office/powerpoint/2010/main" val="1914190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a:t>CXM </a:t>
            </a:r>
            <a:r>
              <a:rPr lang="en-CA" sz="2400" dirty="0" smtClean="0"/>
              <a:t>success</a:t>
            </a:r>
            <a:r>
              <a:rPr lang="en-CA" sz="2400" dirty="0"/>
              <a:t>: Netflix</a:t>
            </a:r>
            <a:endParaRPr lang="en-CA" sz="2400" dirty="0">
              <a:latin typeface="+mj-lt"/>
            </a:endParaRPr>
          </a:p>
        </p:txBody>
      </p:sp>
      <p:sp>
        <p:nvSpPr>
          <p:cNvPr id="4" name="TextBox 3"/>
          <p:cNvSpPr txBox="1"/>
          <p:nvPr/>
        </p:nvSpPr>
        <p:spPr>
          <a:xfrm>
            <a:off x="227373" y="2016272"/>
            <a:ext cx="4656763" cy="4431983"/>
          </a:xfrm>
          <a:prstGeom prst="rect">
            <a:avLst/>
          </a:prstGeom>
        </p:spPr>
        <p:txBody>
          <a:bodyPr wrap="square" rtlCol="0">
            <a:spAutoFit/>
          </a:bodyPr>
          <a:lstStyle/>
          <a:p>
            <a:pPr>
              <a:spcAft>
                <a:spcPts val="600"/>
              </a:spcAft>
            </a:pPr>
            <a:r>
              <a:rPr lang="en-CA" sz="1100" b="1" dirty="0">
                <a:solidFill>
                  <a:schemeClr val="bg1"/>
                </a:solidFill>
              </a:rPr>
              <a:t>Netflix</a:t>
            </a:r>
          </a:p>
          <a:p>
            <a:pPr>
              <a:spcAft>
                <a:spcPts val="600"/>
              </a:spcAft>
            </a:pPr>
            <a:r>
              <a:rPr lang="en-CA" sz="1100" dirty="0">
                <a:solidFill>
                  <a:schemeClr val="bg1"/>
                </a:solidFill>
              </a:rPr>
              <a:t>Beginning as a mail-out service, Netflix offered subscribers a catalog of videos to select from and have mailed to them directly. Customers no longer had to go to a retail store to rent a video. However, the lack of immediacy of direct mail as the distribution channel resulted in slow adoption.</a:t>
            </a:r>
          </a:p>
          <a:p>
            <a:pPr>
              <a:spcBef>
                <a:spcPts val="600"/>
              </a:spcBef>
              <a:spcAft>
                <a:spcPts val="600"/>
              </a:spcAft>
            </a:pPr>
            <a:r>
              <a:rPr lang="en-CA" sz="1100" b="1" dirty="0">
                <a:solidFill>
                  <a:schemeClr val="bg1"/>
                </a:solidFill>
              </a:rPr>
              <a:t>The Situation</a:t>
            </a:r>
          </a:p>
          <a:p>
            <a:pPr>
              <a:spcAft>
                <a:spcPts val="600"/>
              </a:spcAft>
            </a:pPr>
            <a:r>
              <a:rPr lang="en-CA" sz="1100" dirty="0">
                <a:solidFill>
                  <a:schemeClr val="bg1"/>
                </a:solidFill>
              </a:rPr>
              <a:t>In response to the increasing presence of tech-savvy consumers on the internet, Netflix invested in developing its online platform as its primary distribution channel. The benefit of doing so was two-fold: passive brand advertising (by being present on the internet) and meeting customer demands for immediacy and convenience. Netflix also recognized the rising demand for personalized service and created an unprecedented, tailored customer experience.</a:t>
            </a:r>
          </a:p>
          <a:p>
            <a:pPr>
              <a:spcAft>
                <a:spcPts val="600"/>
              </a:spcAft>
            </a:pPr>
            <a:r>
              <a:rPr lang="en-CA" sz="1100" b="1" dirty="0">
                <a:solidFill>
                  <a:schemeClr val="bg1"/>
                </a:solidFill>
              </a:rPr>
              <a:t>The Competition</a:t>
            </a:r>
          </a:p>
          <a:p>
            <a:pPr>
              <a:spcAft>
                <a:spcPts val="600"/>
              </a:spcAft>
            </a:pPr>
            <a:r>
              <a:rPr lang="en-CA" sz="1100" dirty="0">
                <a:solidFill>
                  <a:schemeClr val="bg1"/>
                </a:solidFill>
              </a:rPr>
              <a:t>Blockbuster was the industry leader in video retail but was lagging in its response to industry, consumer, and technology trends around customer experience.</a:t>
            </a:r>
          </a:p>
          <a:p>
            <a:pPr>
              <a:spcAft>
                <a:spcPts val="600"/>
              </a:spcAft>
            </a:pPr>
            <a:r>
              <a:rPr lang="en-CA" sz="1100" b="1" dirty="0">
                <a:solidFill>
                  <a:schemeClr val="bg1"/>
                </a:solidFill>
              </a:rPr>
              <a:t>Results </a:t>
            </a:r>
          </a:p>
          <a:p>
            <a:pPr>
              <a:spcAft>
                <a:spcPts val="600"/>
              </a:spcAft>
            </a:pPr>
            <a:r>
              <a:rPr lang="en-CA" sz="1100" dirty="0">
                <a:solidFill>
                  <a:schemeClr val="bg1"/>
                </a:solidFill>
              </a:rPr>
              <a:t>Netflix’s disruptive innovation is built on the foundation of great </a:t>
            </a:r>
            <a:r>
              <a:rPr lang="en-CA" sz="1100" dirty="0" smtClean="0">
                <a:solidFill>
                  <a:schemeClr val="bg1"/>
                </a:solidFill>
              </a:rPr>
              <a:t>CXM. </a:t>
            </a:r>
            <a:r>
              <a:rPr lang="en-CA" sz="1100" dirty="0">
                <a:solidFill>
                  <a:schemeClr val="bg1"/>
                </a:solidFill>
              </a:rPr>
              <a:t>Netflix is now a $28 billion company, which is tenfold what Blockbuster was worth. </a:t>
            </a: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Entertainment </a:t>
              </a:r>
            </a:p>
            <a:p>
              <a:r>
                <a:rPr lang="en-CA" b="0" i="1" dirty="0" smtClean="0"/>
                <a:t>Forbes, 2014</a:t>
              </a:r>
              <a:endParaRPr lang="en-CA" b="0" i="1" dirty="0"/>
            </a:p>
          </p:txBody>
        </p:sp>
      </p:grpSp>
      <p:pic>
        <p:nvPicPr>
          <p:cNvPr id="2050" name="Picture 2" descr="https://flavorwire.files.wordpress.com/2015/10/netfli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0694" y="701872"/>
            <a:ext cx="1328320" cy="996240"/>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5229670" y="5774713"/>
            <a:ext cx="3911311" cy="646331"/>
          </a:xfrm>
          <a:prstGeom prst="rect">
            <a:avLst/>
          </a:prstGeom>
        </p:spPr>
        <p:txBody>
          <a:bodyPr wrap="square" rtlCol="0">
            <a:spAutoFit/>
          </a:bodyPr>
          <a:lstStyle/>
          <a:p>
            <a:r>
              <a:rPr lang="en-CA" sz="1200" dirty="0"/>
              <a:t>Netflix used disruptive technologies to innovatively build a customer experience that put it ahead of the long-time, video rental industry leader, Blockbuster. </a:t>
            </a:r>
          </a:p>
        </p:txBody>
      </p:sp>
      <p:grpSp>
        <p:nvGrpSpPr>
          <p:cNvPr id="49" name="Group 48"/>
          <p:cNvGrpSpPr/>
          <p:nvPr/>
        </p:nvGrpSpPr>
        <p:grpSpPr>
          <a:xfrm>
            <a:off x="5111510" y="2016272"/>
            <a:ext cx="4054457" cy="3675813"/>
            <a:chOff x="5111510" y="2016272"/>
            <a:chExt cx="4054457" cy="3675813"/>
          </a:xfrm>
        </p:grpSpPr>
        <p:grpSp>
          <p:nvGrpSpPr>
            <p:cNvPr id="50" name="Group 49"/>
            <p:cNvGrpSpPr/>
            <p:nvPr/>
          </p:nvGrpSpPr>
          <p:grpSpPr>
            <a:xfrm>
              <a:off x="5229670" y="2016272"/>
              <a:ext cx="3834630" cy="3675813"/>
              <a:chOff x="854928" y="1507552"/>
              <a:chExt cx="4779964" cy="4581995"/>
            </a:xfrm>
          </p:grpSpPr>
          <p:grpSp>
            <p:nvGrpSpPr>
              <p:cNvPr id="58" name="Group 57"/>
              <p:cNvGrpSpPr/>
              <p:nvPr/>
            </p:nvGrpSpPr>
            <p:grpSpPr>
              <a:xfrm>
                <a:off x="854928" y="1507552"/>
                <a:ext cx="4779964" cy="4581995"/>
                <a:chOff x="1503605" y="697407"/>
                <a:chExt cx="6127262" cy="5873493"/>
              </a:xfrm>
            </p:grpSpPr>
            <p:sp>
              <p:nvSpPr>
                <p:cNvPr id="65" name="Oval 64"/>
                <p:cNvSpPr/>
                <p:nvPr/>
              </p:nvSpPr>
              <p:spPr>
                <a:xfrm>
                  <a:off x="3750528" y="2836985"/>
                  <a:ext cx="1633416" cy="15943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66" name="Oval 65"/>
                <p:cNvSpPr/>
                <p:nvPr/>
              </p:nvSpPr>
              <p:spPr>
                <a:xfrm>
                  <a:off x="1503605" y="2039816"/>
                  <a:ext cx="1633416" cy="15943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67" name="Oval 66"/>
                <p:cNvSpPr/>
                <p:nvPr/>
              </p:nvSpPr>
              <p:spPr>
                <a:xfrm>
                  <a:off x="5997451" y="2039816"/>
                  <a:ext cx="1633416" cy="15943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68" name="Oval 67"/>
                <p:cNvSpPr/>
                <p:nvPr/>
              </p:nvSpPr>
              <p:spPr>
                <a:xfrm>
                  <a:off x="1503605" y="4103076"/>
                  <a:ext cx="1633416" cy="15943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69" name="Oval 68"/>
                <p:cNvSpPr/>
                <p:nvPr/>
              </p:nvSpPr>
              <p:spPr>
                <a:xfrm>
                  <a:off x="5997451" y="4103076"/>
                  <a:ext cx="1633416" cy="1594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70" name="Oval 69"/>
                <p:cNvSpPr/>
                <p:nvPr/>
              </p:nvSpPr>
              <p:spPr>
                <a:xfrm>
                  <a:off x="3750529" y="697407"/>
                  <a:ext cx="1633416" cy="1594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sp>
              <p:nvSpPr>
                <p:cNvPr id="71" name="Oval 70"/>
                <p:cNvSpPr/>
                <p:nvPr/>
              </p:nvSpPr>
              <p:spPr>
                <a:xfrm>
                  <a:off x="3750529" y="4976562"/>
                  <a:ext cx="1633416" cy="1594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b="1" dirty="0"/>
                </a:p>
              </p:txBody>
            </p:sp>
          </p:grpSp>
          <p:cxnSp>
            <p:nvCxnSpPr>
              <p:cNvPr id="59" name="Straight Arrow Connector 58"/>
              <p:cNvCxnSpPr/>
              <p:nvPr/>
            </p:nvCxnSpPr>
            <p:spPr>
              <a:xfrm>
                <a:off x="3244911" y="2751318"/>
                <a:ext cx="0" cy="425349"/>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882036" y="3384062"/>
                <a:ext cx="47860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813908" y="4164363"/>
                <a:ext cx="546733"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3244911" y="4420433"/>
                <a:ext cx="0" cy="425348"/>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118637" y="4164363"/>
                <a:ext cx="551498"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131161" y="3377439"/>
                <a:ext cx="46985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6583144" y="2137060"/>
              <a:ext cx="1127681" cy="707886"/>
            </a:xfrm>
            <a:prstGeom prst="rect">
              <a:avLst/>
            </a:prstGeom>
          </p:spPr>
          <p:txBody>
            <a:bodyPr wrap="square" rtlCol="0">
              <a:spAutoFit/>
            </a:bodyPr>
            <a:lstStyle/>
            <a:p>
              <a:pPr algn="ctr"/>
              <a:r>
                <a:rPr lang="en-CA" sz="1000" b="1" dirty="0">
                  <a:solidFill>
                    <a:schemeClr val="lt1"/>
                  </a:solidFill>
                </a:rPr>
                <a:t>Web Experience Management</a:t>
              </a:r>
            </a:p>
            <a:p>
              <a:pPr algn="ctr"/>
              <a:r>
                <a:rPr lang="en-CA" sz="1000" b="1" dirty="0">
                  <a:solidFill>
                    <a:schemeClr val="lt1"/>
                  </a:solidFill>
                </a:rPr>
                <a:t>Platform</a:t>
              </a:r>
            </a:p>
          </p:txBody>
        </p:sp>
        <p:sp>
          <p:nvSpPr>
            <p:cNvPr id="52" name="TextBox 51"/>
            <p:cNvSpPr txBox="1"/>
            <p:nvPr/>
          </p:nvSpPr>
          <p:spPr>
            <a:xfrm>
              <a:off x="8010368" y="3084768"/>
              <a:ext cx="1130613" cy="553998"/>
            </a:xfrm>
            <a:prstGeom prst="rect">
              <a:avLst/>
            </a:prstGeom>
          </p:spPr>
          <p:txBody>
            <a:bodyPr wrap="square" rtlCol="0">
              <a:spAutoFit/>
            </a:bodyPr>
            <a:lstStyle/>
            <a:p>
              <a:pPr algn="ctr"/>
              <a:r>
                <a:rPr lang="en-CA" sz="1000" b="1" dirty="0">
                  <a:solidFill>
                    <a:schemeClr val="lt1"/>
                  </a:solidFill>
                </a:rPr>
                <a:t>E-Commerce/</a:t>
              </a:r>
              <a:br>
                <a:rPr lang="en-CA" sz="1000" b="1" dirty="0">
                  <a:solidFill>
                    <a:schemeClr val="lt1"/>
                  </a:solidFill>
                </a:rPr>
              </a:br>
              <a:r>
                <a:rPr lang="en-CA" sz="1000" b="1" dirty="0">
                  <a:solidFill>
                    <a:schemeClr val="lt1"/>
                  </a:solidFill>
                </a:rPr>
                <a:t>Point-of-Sale</a:t>
              </a:r>
            </a:p>
            <a:p>
              <a:pPr algn="ctr"/>
              <a:r>
                <a:rPr lang="en-CA" sz="1000" b="1" dirty="0">
                  <a:solidFill>
                    <a:schemeClr val="lt1"/>
                  </a:solidFill>
                </a:rPr>
                <a:t>Solutions</a:t>
              </a:r>
            </a:p>
          </p:txBody>
        </p:sp>
        <p:sp>
          <p:nvSpPr>
            <p:cNvPr id="53" name="TextBox 52"/>
            <p:cNvSpPr txBox="1"/>
            <p:nvPr/>
          </p:nvSpPr>
          <p:spPr>
            <a:xfrm>
              <a:off x="7926984" y="4374969"/>
              <a:ext cx="1238983" cy="553998"/>
            </a:xfrm>
            <a:prstGeom prst="rect">
              <a:avLst/>
            </a:prstGeom>
          </p:spPr>
          <p:txBody>
            <a:bodyPr wrap="square" rtlCol="0">
              <a:spAutoFit/>
            </a:bodyPr>
            <a:lstStyle/>
            <a:p>
              <a:pPr algn="ctr"/>
              <a:r>
                <a:rPr lang="en-CA" sz="1000" b="1" dirty="0">
                  <a:solidFill>
                    <a:schemeClr val="lt1"/>
                  </a:solidFill>
                </a:rPr>
                <a:t>Social Media Management</a:t>
              </a:r>
            </a:p>
            <a:p>
              <a:pPr algn="ctr"/>
              <a:r>
                <a:rPr lang="en-CA" sz="1000" b="1" dirty="0">
                  <a:solidFill>
                    <a:schemeClr val="lt1"/>
                  </a:solidFill>
                </a:rPr>
                <a:t>Platform</a:t>
              </a:r>
            </a:p>
          </p:txBody>
        </p:sp>
        <p:sp>
          <p:nvSpPr>
            <p:cNvPr id="54" name="TextBox 53"/>
            <p:cNvSpPr txBox="1"/>
            <p:nvPr/>
          </p:nvSpPr>
          <p:spPr>
            <a:xfrm>
              <a:off x="6527491" y="4934255"/>
              <a:ext cx="1238983" cy="553998"/>
            </a:xfrm>
            <a:prstGeom prst="rect">
              <a:avLst/>
            </a:prstGeom>
          </p:spPr>
          <p:txBody>
            <a:bodyPr wrap="square" rtlCol="0">
              <a:spAutoFit/>
            </a:bodyPr>
            <a:lstStyle/>
            <a:p>
              <a:pPr algn="ctr"/>
              <a:r>
                <a:rPr lang="en-CA" sz="1000" b="1" dirty="0">
                  <a:solidFill>
                    <a:schemeClr val="lt1"/>
                  </a:solidFill>
                </a:rPr>
                <a:t>Customer Intelligence</a:t>
              </a:r>
            </a:p>
            <a:p>
              <a:pPr algn="ctr"/>
              <a:r>
                <a:rPr lang="en-CA" sz="1000" b="1" dirty="0">
                  <a:solidFill>
                    <a:schemeClr val="lt1"/>
                  </a:solidFill>
                </a:rPr>
                <a:t>Platform</a:t>
              </a:r>
            </a:p>
          </p:txBody>
        </p:sp>
        <p:sp>
          <p:nvSpPr>
            <p:cNvPr id="55" name="TextBox 54"/>
            <p:cNvSpPr txBox="1"/>
            <p:nvPr/>
          </p:nvSpPr>
          <p:spPr>
            <a:xfrm>
              <a:off x="5127531" y="4348286"/>
              <a:ext cx="1238983" cy="553998"/>
            </a:xfrm>
            <a:prstGeom prst="rect">
              <a:avLst/>
            </a:prstGeom>
          </p:spPr>
          <p:txBody>
            <a:bodyPr wrap="square" rtlCol="0">
              <a:spAutoFit/>
            </a:bodyPr>
            <a:lstStyle/>
            <a:p>
              <a:pPr algn="ctr"/>
              <a:r>
                <a:rPr lang="en-CA" sz="1000" b="1" dirty="0">
                  <a:solidFill>
                    <a:schemeClr val="lt1"/>
                  </a:solidFill>
                </a:rPr>
                <a:t>Customer Service</a:t>
              </a:r>
            </a:p>
            <a:p>
              <a:pPr algn="ctr"/>
              <a:r>
                <a:rPr lang="en-CA" sz="1000" b="1" dirty="0">
                  <a:solidFill>
                    <a:schemeClr val="lt1"/>
                  </a:solidFill>
                </a:rPr>
                <a:t>Tool</a:t>
              </a:r>
            </a:p>
          </p:txBody>
        </p:sp>
        <p:sp>
          <p:nvSpPr>
            <p:cNvPr id="56" name="TextBox 55"/>
            <p:cNvSpPr txBox="1"/>
            <p:nvPr/>
          </p:nvSpPr>
          <p:spPr>
            <a:xfrm>
              <a:off x="5111510" y="3057618"/>
              <a:ext cx="1238983" cy="553998"/>
            </a:xfrm>
            <a:prstGeom prst="rect">
              <a:avLst/>
            </a:prstGeom>
          </p:spPr>
          <p:txBody>
            <a:bodyPr wrap="square" rtlCol="0">
              <a:spAutoFit/>
            </a:bodyPr>
            <a:lstStyle/>
            <a:p>
              <a:pPr algn="ctr"/>
              <a:r>
                <a:rPr lang="en-CA" sz="1000" b="1" dirty="0">
                  <a:solidFill>
                    <a:schemeClr val="lt1"/>
                  </a:solidFill>
                </a:rPr>
                <a:t>Marketing Management</a:t>
              </a:r>
            </a:p>
            <a:p>
              <a:pPr algn="ctr"/>
              <a:r>
                <a:rPr lang="en-CA" sz="1000" b="1" dirty="0">
                  <a:solidFill>
                    <a:schemeClr val="lt1"/>
                  </a:solidFill>
                </a:rPr>
                <a:t>Suite</a:t>
              </a:r>
            </a:p>
          </p:txBody>
        </p:sp>
        <p:sp>
          <p:nvSpPr>
            <p:cNvPr id="57" name="TextBox 56"/>
            <p:cNvSpPr txBox="1"/>
            <p:nvPr/>
          </p:nvSpPr>
          <p:spPr>
            <a:xfrm>
              <a:off x="6530425" y="3505660"/>
              <a:ext cx="1238983" cy="707886"/>
            </a:xfrm>
            <a:prstGeom prst="rect">
              <a:avLst/>
            </a:prstGeom>
          </p:spPr>
          <p:txBody>
            <a:bodyPr wrap="square" rtlCol="0">
              <a:spAutoFit/>
            </a:bodyPr>
            <a:lstStyle/>
            <a:p>
              <a:pPr algn="ctr"/>
              <a:r>
                <a:rPr lang="en-CA" sz="1000" b="1" dirty="0">
                  <a:solidFill>
                    <a:schemeClr val="lt1"/>
                  </a:solidFill>
                </a:rPr>
                <a:t>Customer Relationship Management</a:t>
              </a:r>
            </a:p>
            <a:p>
              <a:pPr algn="ctr"/>
              <a:r>
                <a:rPr lang="en-CA" sz="1000" b="1" dirty="0">
                  <a:solidFill>
                    <a:schemeClr val="lt1"/>
                  </a:solidFill>
                </a:rPr>
                <a:t>Platform</a:t>
              </a:r>
            </a:p>
          </p:txBody>
        </p:sp>
      </p:grpSp>
    </p:spTree>
    <p:extLst>
      <p:ext uri="{BB962C8B-B14F-4D97-AF65-F5344CB8AC3E}">
        <p14:creationId xmlns:p14="http://schemas.microsoft.com/office/powerpoint/2010/main" val="4066729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Leverage Info-Tech’s approach to succeed with CXM</a:t>
            </a:r>
          </a:p>
        </p:txBody>
      </p:sp>
      <p:sp>
        <p:nvSpPr>
          <p:cNvPr id="6" name="Rectangle 5"/>
          <p:cNvSpPr/>
          <p:nvPr/>
        </p:nvSpPr>
        <p:spPr>
          <a:xfrm>
            <a:off x="257174" y="1171137"/>
            <a:ext cx="8620125" cy="553357"/>
          </a:xfrm>
          <a:prstGeom prst="rect">
            <a:avLst/>
          </a:prstGeom>
        </p:spPr>
        <p:txBody>
          <a:bodyPr wrap="square">
            <a:spAutoFit/>
          </a:bodyPr>
          <a:lstStyle/>
          <a:p>
            <a:pPr marR="0" lvl="0">
              <a:lnSpc>
                <a:spcPct val="107000"/>
              </a:lnSpc>
              <a:spcBef>
                <a:spcPts val="0"/>
              </a:spcBef>
              <a:spcAft>
                <a:spcPts val="800"/>
              </a:spcAft>
            </a:pPr>
            <a:r>
              <a:rPr lang="en-CA" sz="1400" dirty="0">
                <a:ea typeface="Calibri" panose="020F0502020204030204" pitchFamily="34" charset="0"/>
                <a:cs typeface="Times New Roman" panose="02020603050405020304" pitchFamily="18" charset="0"/>
              </a:rPr>
              <a:t>Creating an end-to-end technology-enablement strategy for CXM requires a concerted, dedicated effort: </a:t>
            </a:r>
            <a:r>
              <a:rPr lang="en-CA" sz="1400" b="1" dirty="0">
                <a:ea typeface="Calibri" panose="020F0502020204030204" pitchFamily="34" charset="0"/>
                <a:cs typeface="Times New Roman" panose="02020603050405020304" pitchFamily="18" charset="0"/>
              </a:rPr>
              <a:t>Info-Tech can help with our proven approach.</a:t>
            </a:r>
          </a:p>
        </p:txBody>
      </p:sp>
      <p:grpSp>
        <p:nvGrpSpPr>
          <p:cNvPr id="9" name="Group 8"/>
          <p:cNvGrpSpPr/>
          <p:nvPr/>
        </p:nvGrpSpPr>
        <p:grpSpPr>
          <a:xfrm>
            <a:off x="5356472" y="1939925"/>
            <a:ext cx="3448050" cy="4008726"/>
            <a:chOff x="5305426" y="1762156"/>
            <a:chExt cx="3448050" cy="4008726"/>
          </a:xfrm>
        </p:grpSpPr>
        <p:sp>
          <p:nvSpPr>
            <p:cNvPr id="4" name="Rectangle 3"/>
            <p:cNvSpPr/>
            <p:nvPr/>
          </p:nvSpPr>
          <p:spPr>
            <a:xfrm>
              <a:off x="5305426" y="2150852"/>
              <a:ext cx="3448050" cy="3620030"/>
            </a:xfrm>
            <a:prstGeom prst="rect">
              <a:avLst/>
            </a:prstGeom>
            <a:solidFill>
              <a:schemeClr val="accent4">
                <a:lumMod val="85000"/>
              </a:schemeClr>
            </a:solidFill>
          </p:spPr>
          <p:txBody>
            <a:bodyPr wrap="square">
              <a:spAutoFit/>
            </a:bodyPr>
            <a:lstStyle/>
            <a:p>
              <a:pPr marR="0" lvl="0">
                <a:lnSpc>
                  <a:spcPct val="107000"/>
                </a:lnSpc>
                <a:spcBef>
                  <a:spcPts val="0"/>
                </a:spcBef>
                <a:spcAft>
                  <a:spcPts val="800"/>
                </a:spcAft>
              </a:pPr>
              <a:r>
                <a:rPr lang="en-CA" sz="1600" dirty="0">
                  <a:latin typeface="Arial" panose="020B0604020202020204" pitchFamily="34" charset="0"/>
                  <a:ea typeface="Calibri" panose="020F0502020204030204" pitchFamily="34" charset="0"/>
                  <a:cs typeface="Arial" panose="020B0604020202020204" pitchFamily="34" charset="0"/>
                </a:rPr>
                <a:t>Info-Tech draws on best-practice research and the experiences of our global member base to develop a methodology for CXM that is driven by </a:t>
              </a:r>
              <a:r>
                <a:rPr lang="en-CA" sz="1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rigorous customer-centric analysis.</a:t>
              </a:r>
            </a:p>
            <a:p>
              <a:pPr marR="0" lvl="0">
                <a:lnSpc>
                  <a:spcPct val="107000"/>
                </a:lnSpc>
                <a:spcBef>
                  <a:spcPts val="0"/>
                </a:spcBef>
                <a:spcAft>
                  <a:spcPts val="800"/>
                </a:spcAft>
              </a:pPr>
              <a:r>
                <a:rPr lang="en-CA" sz="1600" dirty="0">
                  <a:latin typeface="Arial" panose="020B0604020202020204" pitchFamily="34" charset="0"/>
                  <a:ea typeface="Calibri" panose="020F0502020204030204" pitchFamily="34" charset="0"/>
                  <a:cs typeface="Arial" panose="020B0604020202020204" pitchFamily="34" charset="0"/>
                </a:rPr>
                <a:t>Our approach uses a unique combination of techniques to ensure that your team has done its due diligence in crafting a forward-thinking technology-enablement strategy for CXM that creates </a:t>
              </a:r>
              <a:r>
                <a:rPr lang="en-CA" sz="1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measurable value.</a:t>
              </a:r>
            </a:p>
          </p:txBody>
        </p:sp>
        <p:sp>
          <p:nvSpPr>
            <p:cNvPr id="7" name="Rectangle 6"/>
            <p:cNvSpPr/>
            <p:nvPr/>
          </p:nvSpPr>
          <p:spPr>
            <a:xfrm>
              <a:off x="5305426" y="1762156"/>
              <a:ext cx="3448050" cy="367216"/>
            </a:xfrm>
            <a:prstGeom prst="rect">
              <a:avLst/>
            </a:prstGeom>
            <a:solidFill>
              <a:schemeClr val="accent2">
                <a:lumMod val="75000"/>
              </a:schemeClr>
            </a:solidFill>
          </p:spPr>
          <p:txBody>
            <a:bodyPr wrap="square">
              <a:spAutoFit/>
            </a:bodyPr>
            <a:lstStyle/>
            <a:p>
              <a:pPr marR="0" lvl="0" algn="ctr">
                <a:lnSpc>
                  <a:spcPct val="107000"/>
                </a:lnSpc>
                <a:spcBef>
                  <a:spcPts val="0"/>
                </a:spcBef>
                <a:spcAft>
                  <a:spcPts val="800"/>
                </a:spcAft>
              </a:pPr>
              <a:r>
                <a:rPr lang="en-CA" b="1" dirty="0">
                  <a:solidFill>
                    <a:schemeClr val="bg1"/>
                  </a:solidFill>
                  <a:ea typeface="Calibri" panose="020F0502020204030204" pitchFamily="34" charset="0"/>
                  <a:cs typeface="Times New Roman" panose="02020603050405020304" pitchFamily="18" charset="0"/>
                </a:rPr>
                <a:t>Why Info-Tech’s Approach?</a:t>
              </a:r>
              <a:endParaRPr lang="en-CA" b="1" dirty="0">
                <a:solidFill>
                  <a:schemeClr val="bg1"/>
                </a:solidFill>
                <a:effectLst/>
                <a:ea typeface="Calibri" panose="020F0502020204030204" pitchFamily="34" charset="0"/>
                <a:cs typeface="Times New Roman" panose="02020603050405020304" pitchFamily="18" charset="0"/>
              </a:endParaRPr>
            </a:p>
          </p:txBody>
        </p:sp>
      </p:grpSp>
      <p:graphicFrame>
        <p:nvGraphicFramePr>
          <p:cNvPr id="8" name="Diagram 7"/>
          <p:cNvGraphicFramePr/>
          <p:nvPr>
            <p:extLst>
              <p:ext uri="{D42A27DB-BD31-4B8C-83A1-F6EECF244321}">
                <p14:modId xmlns:p14="http://schemas.microsoft.com/office/powerpoint/2010/main" val="2073899018"/>
              </p:ext>
            </p:extLst>
          </p:nvPr>
        </p:nvGraphicFramePr>
        <p:xfrm>
          <a:off x="257175" y="1939925"/>
          <a:ext cx="478570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09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a:t>A global professional services firm drives measurable value for CXM by using persona design and scenario development</a:t>
            </a:r>
            <a:endParaRPr lang="en-CA" sz="2400" dirty="0">
              <a:latin typeface="+mj-lt"/>
            </a:endParaRPr>
          </a:p>
        </p:txBody>
      </p:sp>
      <p:sp>
        <p:nvSpPr>
          <p:cNvPr id="4" name="TextBox 3"/>
          <p:cNvSpPr txBox="1"/>
          <p:nvPr/>
        </p:nvSpPr>
        <p:spPr>
          <a:xfrm>
            <a:off x="246602" y="2082959"/>
            <a:ext cx="4656763" cy="4139595"/>
          </a:xfrm>
          <a:prstGeom prst="rect">
            <a:avLst/>
          </a:prstGeom>
        </p:spPr>
        <p:txBody>
          <a:bodyPr wrap="square" rtlCol="0">
            <a:spAutoFit/>
          </a:bodyPr>
          <a:lstStyle/>
          <a:p>
            <a:pPr>
              <a:spcAft>
                <a:spcPts val="600"/>
              </a:spcAft>
            </a:pPr>
            <a:r>
              <a:rPr lang="en-CA" sz="1200" b="1" dirty="0">
                <a:solidFill>
                  <a:schemeClr val="bg1"/>
                </a:solidFill>
              </a:rPr>
              <a:t>The Situation</a:t>
            </a:r>
          </a:p>
          <a:p>
            <a:pPr>
              <a:spcAft>
                <a:spcPts val="600"/>
              </a:spcAft>
            </a:pPr>
            <a:r>
              <a:rPr lang="en-CA" sz="1200" dirty="0">
                <a:solidFill>
                  <a:schemeClr val="bg1"/>
                </a:solidFill>
              </a:rPr>
              <a:t>A global professional services firm in the B2B space was experiencing a fragmented approach to customer engagement, particularly in the pre-sales funnel. Legacy applications weren’t keeping pace with an increased demand for lead evaluation and routing technology. Web experience management was also an area of significant concern, with a lack of ongoing customer engagement through the existing web portal.</a:t>
            </a:r>
          </a:p>
          <a:p>
            <a:pPr>
              <a:spcBef>
                <a:spcPts val="600"/>
              </a:spcBef>
              <a:spcAft>
                <a:spcPts val="600"/>
              </a:spcAft>
            </a:pPr>
            <a:r>
              <a:rPr lang="en-CA" sz="1200" b="1" dirty="0">
                <a:solidFill>
                  <a:schemeClr val="bg1"/>
                </a:solidFill>
              </a:rPr>
              <a:t>The Approach</a:t>
            </a:r>
          </a:p>
          <a:p>
            <a:pPr>
              <a:spcAft>
                <a:spcPts val="600"/>
              </a:spcAft>
            </a:pPr>
            <a:r>
              <a:rPr lang="en-CA" sz="1200" dirty="0">
                <a:solidFill>
                  <a:schemeClr val="bg1"/>
                </a:solidFill>
              </a:rPr>
              <a:t>Working with a team of Info-Tech facilitators, the company was able to develop several internal and external </a:t>
            </a:r>
            <a:r>
              <a:rPr lang="en-CA" sz="1200" b="1" dirty="0">
                <a:solidFill>
                  <a:schemeClr val="bg1"/>
                </a:solidFill>
              </a:rPr>
              <a:t>customer personas</a:t>
            </a:r>
            <a:r>
              <a:rPr lang="en-CA" sz="1200" dirty="0">
                <a:solidFill>
                  <a:schemeClr val="bg1"/>
                </a:solidFill>
              </a:rPr>
              <a:t>. These personas formed the basis of strategic requirements for a new CXM application stack, which involved dedicated platforms for core CRM, lead automation, web content management, and site analytics.</a:t>
            </a:r>
          </a:p>
          <a:p>
            <a:pPr>
              <a:spcBef>
                <a:spcPts val="600"/>
              </a:spcBef>
              <a:spcAft>
                <a:spcPts val="600"/>
              </a:spcAft>
            </a:pPr>
            <a:r>
              <a:rPr lang="en-CA" sz="1200" b="1" dirty="0">
                <a:solidFill>
                  <a:schemeClr val="bg1"/>
                </a:solidFill>
              </a:rPr>
              <a:t>Results </a:t>
            </a:r>
          </a:p>
          <a:p>
            <a:pPr>
              <a:spcAft>
                <a:spcPts val="600"/>
              </a:spcAft>
            </a:pPr>
            <a:r>
              <a:rPr lang="en-CA" sz="1200" dirty="0">
                <a:solidFill>
                  <a:schemeClr val="bg1"/>
                </a:solidFill>
              </a:rPr>
              <a:t>Customer “stickiness” metrics increased, and Sales reported significantly higher turnaround times in lead evaluations, resulting in improved rep productivity and faster cycle times. </a:t>
            </a: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Professionals Services</a:t>
              </a:r>
            </a:p>
            <a:p>
              <a:r>
                <a:rPr lang="en-CA" b="0" i="1" dirty="0"/>
                <a:t>Info-Tech Workshop</a:t>
              </a:r>
            </a:p>
          </p:txBody>
        </p:sp>
      </p:grpSp>
      <p:graphicFrame>
        <p:nvGraphicFramePr>
          <p:cNvPr id="24" name="Table 23"/>
          <p:cNvGraphicFramePr>
            <a:graphicFrameLocks noGrp="1"/>
          </p:cNvGraphicFramePr>
          <p:nvPr>
            <p:extLst>
              <p:ext uri="{D42A27DB-BD31-4B8C-83A1-F6EECF244321}">
                <p14:modId xmlns:p14="http://schemas.microsoft.com/office/powerpoint/2010/main" val="1261260559"/>
              </p:ext>
            </p:extLst>
          </p:nvPr>
        </p:nvGraphicFramePr>
        <p:xfrm>
          <a:off x="5276675" y="2209740"/>
          <a:ext cx="3707934" cy="3992880"/>
        </p:xfrm>
        <a:graphic>
          <a:graphicData uri="http://schemas.openxmlformats.org/drawingml/2006/table">
            <a:tbl>
              <a:tblPr firstRow="1" bandRow="1">
                <a:tableStyleId>{5C22544A-7EE6-4342-B048-85BDC9FD1C3A}</a:tableStyleId>
              </a:tblPr>
              <a:tblGrid>
                <a:gridCol w="1560353">
                  <a:extLst>
                    <a:ext uri="{9D8B030D-6E8A-4147-A177-3AD203B41FA5}">
                      <a16:colId xmlns="" xmlns:a16="http://schemas.microsoft.com/office/drawing/2014/main" val="20000"/>
                    </a:ext>
                  </a:extLst>
                </a:gridCol>
                <a:gridCol w="2147581">
                  <a:extLst>
                    <a:ext uri="{9D8B030D-6E8A-4147-A177-3AD203B41FA5}">
                      <a16:colId xmlns="" xmlns:a16="http://schemas.microsoft.com/office/drawing/2014/main" val="20001"/>
                    </a:ext>
                  </a:extLst>
                </a:gridCol>
              </a:tblGrid>
              <a:tr h="291907">
                <a:tc gridSpan="2">
                  <a:txBody>
                    <a:bodyPr/>
                    <a:lstStyle/>
                    <a:p>
                      <a:pPr algn="ctr"/>
                      <a:r>
                        <a:rPr lang="en-CA" sz="1600" dirty="0"/>
                        <a:t>Components</a:t>
                      </a:r>
                      <a:r>
                        <a:rPr lang="en-CA" sz="1600" baseline="0" dirty="0"/>
                        <a:t> of a persona</a:t>
                      </a:r>
                      <a:endParaRPr lang="en-CA" sz="1600" dirty="0"/>
                    </a:p>
                  </a:txBody>
                  <a:tcPr/>
                </a:tc>
                <a:tc hMerge="1">
                  <a:txBody>
                    <a:bodyPr/>
                    <a:lstStyle/>
                    <a:p>
                      <a:endParaRPr lang="en-CA" dirty="0"/>
                    </a:p>
                  </a:txBody>
                  <a:tcPr/>
                </a:tc>
                <a:extLst>
                  <a:ext uri="{0D108BD9-81ED-4DB2-BD59-A6C34878D82A}">
                    <a16:rowId xmlns="" xmlns:a16="http://schemas.microsoft.com/office/drawing/2014/main" val="10000"/>
                  </a:ext>
                </a:extLst>
              </a:tr>
              <a:tr h="645383">
                <a:tc>
                  <a:txBody>
                    <a:bodyPr/>
                    <a:lstStyle/>
                    <a:p>
                      <a:r>
                        <a:rPr lang="en-CA" sz="1400" b="1" dirty="0">
                          <a:solidFill>
                            <a:schemeClr val="bg1"/>
                          </a:solidFill>
                        </a:rPr>
                        <a:t>Name</a:t>
                      </a:r>
                    </a:p>
                  </a:txBody>
                  <a:tcPr anchor="ctr">
                    <a:solidFill>
                      <a:srgbClr val="B8C95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Name personas to reflect a key attribute such as the persona’s primary role or motivation.</a:t>
                      </a:r>
                    </a:p>
                  </a:txBody>
                  <a:tcPr>
                    <a:noFill/>
                  </a:tcPr>
                </a:tc>
                <a:extLst>
                  <a:ext uri="{0D108BD9-81ED-4DB2-BD59-A6C34878D82A}">
                    <a16:rowId xmlns="" xmlns:a16="http://schemas.microsoft.com/office/drawing/2014/main" val="10001"/>
                  </a:ext>
                </a:extLst>
              </a:tr>
              <a:tr h="499651">
                <a:tc>
                  <a:txBody>
                    <a:bodyPr/>
                    <a:lstStyle/>
                    <a:p>
                      <a:r>
                        <a:rPr lang="en-CA" sz="1400" b="1" dirty="0">
                          <a:solidFill>
                            <a:schemeClr val="bg1"/>
                          </a:solidFill>
                        </a:rPr>
                        <a:t>Demographic</a:t>
                      </a:r>
                    </a:p>
                  </a:txBody>
                  <a:tcPr anchor="ctr">
                    <a:solidFill>
                      <a:srgbClr val="B8C95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Include basic descriptors of the</a:t>
                      </a:r>
                      <a:r>
                        <a:rPr lang="en-US" sz="1200" baseline="0" dirty="0"/>
                        <a:t> persona (e.g. a</a:t>
                      </a:r>
                      <a:r>
                        <a:rPr lang="en-US" sz="1200" dirty="0"/>
                        <a:t>ge, geographic location, preferred language, education, job, employer, household income, etc.)</a:t>
                      </a:r>
                    </a:p>
                  </a:txBody>
                  <a:tcPr/>
                </a:tc>
                <a:extLst>
                  <a:ext uri="{0D108BD9-81ED-4DB2-BD59-A6C34878D82A}">
                    <a16:rowId xmlns="" xmlns:a16="http://schemas.microsoft.com/office/drawing/2014/main" val="10002"/>
                  </a:ext>
                </a:extLst>
              </a:tr>
              <a:tr h="499651">
                <a:tc>
                  <a:txBody>
                    <a:bodyPr/>
                    <a:lstStyle/>
                    <a:p>
                      <a:r>
                        <a:rPr lang="en-CA" sz="1400" b="1" dirty="0">
                          <a:solidFill>
                            <a:schemeClr val="bg1"/>
                          </a:solidFill>
                        </a:rPr>
                        <a:t>Wants, needs, pain points</a:t>
                      </a:r>
                    </a:p>
                  </a:txBody>
                  <a:tcPr anchor="ctr">
                    <a:solidFill>
                      <a:srgbClr val="B8C95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Identify</a:t>
                      </a:r>
                      <a:r>
                        <a:rPr lang="en-US" sz="1200" baseline="0" dirty="0"/>
                        <a:t> s</a:t>
                      </a:r>
                      <a:r>
                        <a:rPr lang="en-US" sz="1200" dirty="0"/>
                        <a:t>urface-level</a:t>
                      </a:r>
                      <a:r>
                        <a:rPr lang="en-US" sz="1200" baseline="0" dirty="0"/>
                        <a:t> motivations for buying habits.</a:t>
                      </a:r>
                      <a:endParaRPr lang="en-US" sz="1200" dirty="0"/>
                    </a:p>
                  </a:txBody>
                  <a:tcPr>
                    <a:noFill/>
                  </a:tcPr>
                </a:tc>
                <a:extLst>
                  <a:ext uri="{0D108BD9-81ED-4DB2-BD59-A6C34878D82A}">
                    <a16:rowId xmlns="" xmlns:a16="http://schemas.microsoft.com/office/drawing/2014/main" val="10003"/>
                  </a:ext>
                </a:extLst>
              </a:tr>
              <a:tr h="645383">
                <a:tc>
                  <a:txBody>
                    <a:bodyPr/>
                    <a:lstStyle/>
                    <a:p>
                      <a:r>
                        <a:rPr lang="en-CA" sz="1400" b="1" dirty="0">
                          <a:solidFill>
                            <a:schemeClr val="bg1"/>
                          </a:solidFill>
                        </a:rPr>
                        <a:t>Psychographic/ behavioral</a:t>
                      </a:r>
                      <a:r>
                        <a:rPr lang="en-CA" sz="1400" b="1" baseline="0" dirty="0">
                          <a:solidFill>
                            <a:schemeClr val="bg1"/>
                          </a:solidFill>
                        </a:rPr>
                        <a:t> traits</a:t>
                      </a:r>
                      <a:endParaRPr lang="en-CA" sz="1400" b="1" dirty="0">
                        <a:solidFill>
                          <a:schemeClr val="bg1"/>
                        </a:solidFill>
                      </a:endParaRPr>
                    </a:p>
                  </a:txBody>
                  <a:tcPr anchor="ctr">
                    <a:solidFill>
                      <a:srgbClr val="B8C95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Observe</a:t>
                      </a:r>
                      <a:r>
                        <a:rPr lang="en-US" sz="1200" baseline="0" dirty="0"/>
                        <a:t> </a:t>
                      </a:r>
                      <a:r>
                        <a:rPr lang="en-US" sz="1200" dirty="0"/>
                        <a:t>persona traits that are representative of the</a:t>
                      </a:r>
                      <a:r>
                        <a:rPr lang="en-US" sz="1200" baseline="0" dirty="0"/>
                        <a:t> customers’ behaviors (</a:t>
                      </a:r>
                      <a:r>
                        <a:rPr lang="en-US" sz="1200" dirty="0"/>
                        <a:t>e.g. attitudes, </a:t>
                      </a:r>
                      <a:r>
                        <a:rPr lang="en-US" sz="1200" baseline="0" dirty="0"/>
                        <a:t>buying patterns, etc.).</a:t>
                      </a:r>
                      <a:endParaRPr lang="en-US" sz="1200"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83381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146187" y="1747864"/>
            <a:ext cx="6899623" cy="4127"/>
          </a:xfrm>
          <a:prstGeom prst="line">
            <a:avLst/>
          </a:prstGeom>
          <a:ln w="25400">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4" name="Rounded Rectangle 3"/>
          <p:cNvSpPr/>
          <p:nvPr/>
        </p:nvSpPr>
        <p:spPr>
          <a:xfrm>
            <a:off x="257174" y="1533927"/>
            <a:ext cx="889013" cy="43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800" b="1" dirty="0">
                <a:solidFill>
                  <a:srgbClr val="FFFFFF"/>
                </a:solidFill>
              </a:rPr>
              <a:t>Create the Project Vision</a:t>
            </a:r>
            <a:endParaRPr lang="en-US" sz="700" b="1" dirty="0">
              <a:solidFill>
                <a:srgbClr val="FFFFFF"/>
              </a:solidFill>
            </a:endParaRPr>
          </a:p>
        </p:txBody>
      </p:sp>
      <p:sp>
        <p:nvSpPr>
          <p:cNvPr id="6" name="Rounded Rectangle 5"/>
          <p:cNvSpPr/>
          <p:nvPr/>
        </p:nvSpPr>
        <p:spPr>
          <a:xfrm>
            <a:off x="2507266" y="1533927"/>
            <a:ext cx="873629" cy="43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800" b="1" dirty="0">
                <a:solidFill>
                  <a:srgbClr val="FFFFFF"/>
                </a:solidFill>
              </a:rPr>
              <a:t>Scan the External Environment</a:t>
            </a:r>
            <a:endParaRPr lang="en-US" sz="700" b="1" dirty="0">
              <a:solidFill>
                <a:srgbClr val="FFFFFF"/>
              </a:solidFill>
            </a:endParaRPr>
          </a:p>
        </p:txBody>
      </p:sp>
      <p:sp>
        <p:nvSpPr>
          <p:cNvPr id="7" name="Rounded Rectangle 6"/>
          <p:cNvSpPr/>
          <p:nvPr/>
        </p:nvSpPr>
        <p:spPr>
          <a:xfrm>
            <a:off x="3636146" y="1533927"/>
            <a:ext cx="852851" cy="43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noAutofit/>
          </a:bodyPr>
          <a:lstStyle/>
          <a:p>
            <a:pPr algn="ctr"/>
            <a:r>
              <a:rPr lang="en-US" sz="800" b="1" dirty="0">
                <a:solidFill>
                  <a:srgbClr val="FFFFFF"/>
                </a:solidFill>
              </a:rPr>
              <a:t>Assess the Current State of CXM</a:t>
            </a:r>
            <a:endParaRPr lang="en-US" sz="700" b="1" dirty="0">
              <a:solidFill>
                <a:srgbClr val="FFFFFF"/>
              </a:solidFill>
            </a:endParaRPr>
          </a:p>
        </p:txBody>
      </p:sp>
      <p:sp>
        <p:nvSpPr>
          <p:cNvPr id="8" name="Rounded Rectangle 7"/>
          <p:cNvSpPr/>
          <p:nvPr/>
        </p:nvSpPr>
        <p:spPr>
          <a:xfrm>
            <a:off x="5791237" y="1533927"/>
            <a:ext cx="944207" cy="43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800" b="1" dirty="0">
                <a:solidFill>
                  <a:srgbClr val="FFFFFF"/>
                </a:solidFill>
              </a:rPr>
              <a:t>Develop Deployment Best Practices</a:t>
            </a:r>
            <a:endParaRPr lang="en-US" sz="700" b="1" dirty="0">
              <a:solidFill>
                <a:srgbClr val="FFFFFF"/>
              </a:solidFill>
            </a:endParaRPr>
          </a:p>
        </p:txBody>
      </p:sp>
      <p:sp>
        <p:nvSpPr>
          <p:cNvPr id="5" name="Rounded Rectangle 4"/>
          <p:cNvSpPr/>
          <p:nvPr/>
        </p:nvSpPr>
        <p:spPr>
          <a:xfrm>
            <a:off x="1419414" y="1533927"/>
            <a:ext cx="797393" cy="43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800" b="1" dirty="0">
                <a:solidFill>
                  <a:srgbClr val="FFFFFF"/>
                </a:solidFill>
              </a:rPr>
              <a:t>Structure the Project</a:t>
            </a:r>
            <a:endParaRPr lang="en-US" sz="700" b="1" dirty="0">
              <a:solidFill>
                <a:srgbClr val="FFFFFF"/>
              </a:solidFill>
            </a:endParaRPr>
          </a:p>
        </p:txBody>
      </p:sp>
      <p:sp>
        <p:nvSpPr>
          <p:cNvPr id="50" name="Title 1"/>
          <p:cNvSpPr>
            <a:spLocks noGrp="1"/>
          </p:cNvSpPr>
          <p:nvPr>
            <p:ph type="title"/>
          </p:nvPr>
        </p:nvSpPr>
        <p:spPr/>
        <p:txBody>
          <a:bodyPr/>
          <a:lstStyle/>
          <a:p>
            <a:r>
              <a:rPr lang="en-US" dirty="0">
                <a:solidFill>
                  <a:schemeClr val="bg1"/>
                </a:solidFill>
                <a:latin typeface="+mn-lt"/>
              </a:rPr>
              <a:t>Follow Info-Tech’s approach to build your CXM foundation</a:t>
            </a:r>
            <a:endParaRPr lang="en-US" dirty="0">
              <a:solidFill>
                <a:schemeClr val="bg1"/>
              </a:solidFill>
            </a:endParaRPr>
          </a:p>
        </p:txBody>
      </p:sp>
      <p:sp>
        <p:nvSpPr>
          <p:cNvPr id="46" name="Rounded Rectangle 45"/>
          <p:cNvSpPr/>
          <p:nvPr/>
        </p:nvSpPr>
        <p:spPr>
          <a:xfrm>
            <a:off x="4748552" y="1533927"/>
            <a:ext cx="861700" cy="43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noAutofit/>
          </a:bodyPr>
          <a:lstStyle/>
          <a:p>
            <a:pPr algn="ctr"/>
            <a:r>
              <a:rPr lang="en-US" sz="800" b="1" dirty="0">
                <a:solidFill>
                  <a:srgbClr val="FFFFFF"/>
                </a:solidFill>
              </a:rPr>
              <a:t>Create an Application Portfolio</a:t>
            </a:r>
            <a:endParaRPr lang="en-US" sz="700" b="1" dirty="0">
              <a:solidFill>
                <a:srgbClr val="FFFFFF"/>
              </a:solidFill>
            </a:endParaRPr>
          </a:p>
        </p:txBody>
      </p:sp>
      <p:cxnSp>
        <p:nvCxnSpPr>
          <p:cNvPr id="63" name="Straight Arrow Connector 62"/>
          <p:cNvCxnSpPr>
            <a:stCxn id="10" idx="3"/>
            <a:endCxn id="54" idx="1"/>
          </p:cNvCxnSpPr>
          <p:nvPr/>
        </p:nvCxnSpPr>
        <p:spPr>
          <a:xfrm>
            <a:off x="1214944" y="3184374"/>
            <a:ext cx="107274" cy="15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6920618" y="1533927"/>
            <a:ext cx="944207" cy="43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800" b="1" dirty="0">
                <a:solidFill>
                  <a:srgbClr val="FFFFFF"/>
                </a:solidFill>
              </a:rPr>
              <a:t>Create an Initiative Rollout Plan</a:t>
            </a:r>
            <a:endParaRPr lang="en-US" sz="700" b="1" dirty="0">
              <a:solidFill>
                <a:srgbClr val="FFFFFF"/>
              </a:solidFill>
            </a:endParaRPr>
          </a:p>
        </p:txBody>
      </p:sp>
      <p:sp>
        <p:nvSpPr>
          <p:cNvPr id="52" name="Rounded Rectangle 51"/>
          <p:cNvSpPr/>
          <p:nvPr/>
        </p:nvSpPr>
        <p:spPr>
          <a:xfrm>
            <a:off x="8045810" y="1533927"/>
            <a:ext cx="944207" cy="43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800" b="1" dirty="0">
                <a:solidFill>
                  <a:srgbClr val="FFFFFF"/>
                </a:solidFill>
              </a:rPr>
              <a:t>Confirm and Finalize the CXM Blueprint</a:t>
            </a:r>
            <a:endParaRPr lang="en-US" sz="700" b="1" dirty="0">
              <a:solidFill>
                <a:srgbClr val="FFFFFF"/>
              </a:solidFill>
            </a:endParaRPr>
          </a:p>
        </p:txBody>
      </p:sp>
      <p:grpSp>
        <p:nvGrpSpPr>
          <p:cNvPr id="24" name="Group 23"/>
          <p:cNvGrpSpPr/>
          <p:nvPr/>
        </p:nvGrpSpPr>
        <p:grpSpPr>
          <a:xfrm>
            <a:off x="172717" y="1990600"/>
            <a:ext cx="1045944" cy="2394449"/>
            <a:chOff x="196726" y="1990759"/>
            <a:chExt cx="1045944" cy="2394449"/>
          </a:xfrm>
        </p:grpSpPr>
        <p:sp>
          <p:nvSpPr>
            <p:cNvPr id="10" name="Rectangle 9"/>
            <p:cNvSpPr/>
            <p:nvPr/>
          </p:nvSpPr>
          <p:spPr>
            <a:xfrm>
              <a:off x="233434" y="1990759"/>
              <a:ext cx="1005519" cy="2387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72000">
                <a:spcAft>
                  <a:spcPts val="300"/>
                </a:spcAft>
                <a:buFont typeface="Arial" panose="020B0604020202020204" pitchFamily="34" charset="0"/>
                <a:buChar char="•"/>
              </a:pPr>
              <a:r>
                <a:rPr lang="en-US" sz="900" dirty="0">
                  <a:solidFill>
                    <a:srgbClr val="FFFFFF"/>
                  </a:solidFill>
                </a:rPr>
                <a:t>Identify business and IT drivers</a:t>
              </a:r>
            </a:p>
            <a:p>
              <a:pPr indent="-72000">
                <a:spcAft>
                  <a:spcPts val="300"/>
                </a:spcAft>
                <a:buFont typeface="Arial" panose="020B0604020202020204" pitchFamily="34" charset="0"/>
                <a:buChar char="•"/>
              </a:pPr>
              <a:endParaRPr lang="en-US" sz="900" b="1" i="1" dirty="0">
                <a:solidFill>
                  <a:srgbClr val="FFFFFF"/>
                </a:solidFill>
              </a:endParaRPr>
            </a:p>
            <a:p>
              <a:pPr indent="-72000">
                <a:spcAft>
                  <a:spcPts val="300"/>
                </a:spcAft>
                <a:buFont typeface="Arial" panose="020B0604020202020204" pitchFamily="34" charset="0"/>
                <a:buChar char="•"/>
              </a:pPr>
              <a:endParaRPr lang="en-US" sz="900" b="1" i="1" dirty="0">
                <a:solidFill>
                  <a:srgbClr val="FFFFFF"/>
                </a:solidFill>
              </a:endParaRPr>
            </a:p>
            <a:p>
              <a:pPr indent="-72000">
                <a:spcAft>
                  <a:spcPts val="300"/>
                </a:spcAft>
                <a:buFont typeface="Arial" panose="020B0604020202020204" pitchFamily="34" charset="0"/>
                <a:buChar char="•"/>
              </a:pPr>
              <a:endParaRPr lang="en-US" sz="900" b="1" i="1" dirty="0">
                <a:solidFill>
                  <a:srgbClr val="FFFFFF"/>
                </a:solidFill>
              </a:endParaRPr>
            </a:p>
            <a:p>
              <a:pPr>
                <a:lnSpc>
                  <a:spcPct val="150000"/>
                </a:lnSpc>
              </a:pPr>
              <a:endParaRPr lang="en-US" sz="1000" b="1" i="1" dirty="0">
                <a:solidFill>
                  <a:srgbClr val="FFFFFF"/>
                </a:solidFill>
              </a:endParaRPr>
            </a:p>
            <a:p>
              <a:pPr>
                <a:lnSpc>
                  <a:spcPct val="150000"/>
                </a:lnSpc>
              </a:pPr>
              <a:endParaRPr lang="en-US" sz="1000" b="1" i="1" dirty="0">
                <a:solidFill>
                  <a:srgbClr val="FFFFFF"/>
                </a:solidFill>
              </a:endParaRPr>
            </a:p>
            <a:p>
              <a:pPr>
                <a:lnSpc>
                  <a:spcPct val="150000"/>
                </a:lnSpc>
              </a:pPr>
              <a:r>
                <a:rPr lang="en-US" sz="1000" dirty="0">
                  <a:solidFill>
                    <a:srgbClr val="FFFFFF"/>
                  </a:solidFill>
                </a:rPr>
                <a:t>	</a:t>
              </a:r>
              <a:endParaRPr lang="en-US" sz="900" dirty="0">
                <a:solidFill>
                  <a:srgbClr val="FFFFFF"/>
                </a:solidFill>
              </a:endParaRPr>
            </a:p>
          </p:txBody>
        </p:sp>
        <p:sp>
          <p:nvSpPr>
            <p:cNvPr id="12" name="TextBox 11"/>
            <p:cNvSpPr txBox="1"/>
            <p:nvPr/>
          </p:nvSpPr>
          <p:spPr>
            <a:xfrm>
              <a:off x="498712" y="3677322"/>
              <a:ext cx="743958" cy="707886"/>
            </a:xfrm>
            <a:prstGeom prst="rect">
              <a:avLst/>
            </a:prstGeom>
            <a:noFill/>
            <a:ln>
              <a:noFill/>
            </a:ln>
          </p:spPr>
          <p:txBody>
            <a:bodyPr wrap="square" rtlCol="0">
              <a:spAutoFit/>
            </a:bodyPr>
            <a:lstStyle/>
            <a:p>
              <a:r>
                <a:rPr lang="en-US" sz="1000" i="1" dirty="0">
                  <a:solidFill>
                    <a:srgbClr val="FFFFFF"/>
                  </a:solidFill>
                </a:rPr>
                <a:t>CXM Strategy Guiding Principles</a:t>
              </a:r>
              <a:endParaRPr lang="en-US" sz="900" i="1" dirty="0">
                <a:solidFill>
                  <a:srgbClr val="FFFFFF"/>
                </a:solidFill>
              </a:endParaRPr>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55" y="3884866"/>
              <a:ext cx="266346" cy="278993"/>
            </a:xfrm>
            <a:prstGeom prst="rect">
              <a:avLst/>
            </a:prstGeom>
            <a:solidFill>
              <a:schemeClr val="accent1"/>
            </a:solidFill>
          </p:spPr>
        </p:pic>
        <p:sp>
          <p:nvSpPr>
            <p:cNvPr id="14" name="Rectangle 13"/>
            <p:cNvSpPr/>
            <p:nvPr/>
          </p:nvSpPr>
          <p:spPr>
            <a:xfrm>
              <a:off x="196726" y="3507598"/>
              <a:ext cx="712054" cy="246221"/>
            </a:xfrm>
            <a:prstGeom prst="rect">
              <a:avLst/>
            </a:prstGeom>
          </p:spPr>
          <p:txBody>
            <a:bodyPr wrap="none">
              <a:spAutoFit/>
            </a:bodyPr>
            <a:lstStyle/>
            <a:p>
              <a:r>
                <a:rPr lang="en-US" sz="1000" b="1" i="1" dirty="0">
                  <a:solidFill>
                    <a:srgbClr val="FFFFFF"/>
                  </a:solidFill>
                </a:rPr>
                <a:t>Outputs </a:t>
              </a:r>
              <a:endParaRPr lang="en-CA" dirty="0"/>
            </a:p>
          </p:txBody>
        </p:sp>
      </p:grpSp>
      <p:grpSp>
        <p:nvGrpSpPr>
          <p:cNvPr id="23" name="Group 22"/>
          <p:cNvGrpSpPr/>
          <p:nvPr/>
        </p:nvGrpSpPr>
        <p:grpSpPr>
          <a:xfrm>
            <a:off x="1288589" y="1990757"/>
            <a:ext cx="1073185" cy="2387549"/>
            <a:chOff x="1246822" y="1990757"/>
            <a:chExt cx="1073185" cy="2387549"/>
          </a:xfrm>
        </p:grpSpPr>
        <p:sp>
          <p:nvSpPr>
            <p:cNvPr id="54" name="Rectangle 53"/>
            <p:cNvSpPr/>
            <p:nvPr/>
          </p:nvSpPr>
          <p:spPr>
            <a:xfrm>
              <a:off x="1280451" y="1990757"/>
              <a:ext cx="1005519" cy="2387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72000">
                <a:spcAft>
                  <a:spcPts val="300"/>
                </a:spcAft>
                <a:buFont typeface="Arial" panose="020B0604020202020204" pitchFamily="34" charset="0"/>
                <a:buChar char="•"/>
              </a:pPr>
              <a:r>
                <a:rPr lang="en-US" sz="900" dirty="0">
                  <a:solidFill>
                    <a:srgbClr val="FFFFFF"/>
                  </a:solidFill>
                </a:rPr>
                <a:t>Identify goals and objectives for CXM project</a:t>
              </a:r>
            </a:p>
            <a:p>
              <a:pPr indent="-72000">
                <a:spcAft>
                  <a:spcPts val="300"/>
                </a:spcAft>
                <a:buFont typeface="Arial" panose="020B0604020202020204" pitchFamily="34" charset="0"/>
                <a:buChar char="•"/>
              </a:pPr>
              <a:r>
                <a:rPr lang="en-US" sz="900" dirty="0">
                  <a:solidFill>
                    <a:srgbClr val="FFFFFF"/>
                  </a:solidFill>
                </a:rPr>
                <a:t>Form Project Team</a:t>
              </a:r>
            </a:p>
            <a:p>
              <a:pPr indent="-72000">
                <a:spcAft>
                  <a:spcPts val="300"/>
                </a:spcAft>
                <a:buFont typeface="Arial" panose="020B0604020202020204" pitchFamily="34" charset="0"/>
                <a:buChar char="•"/>
              </a:pPr>
              <a:r>
                <a:rPr lang="en-US" sz="900" dirty="0">
                  <a:solidFill>
                    <a:srgbClr val="FFFFFF"/>
                  </a:solidFill>
                </a:rPr>
                <a:t>Establish timeline</a:t>
              </a:r>
            </a:p>
            <a:p>
              <a:pPr indent="-72000">
                <a:spcAft>
                  <a:spcPts val="300"/>
                </a:spcAft>
                <a:buFont typeface="Arial" panose="020B0604020202020204" pitchFamily="34" charset="0"/>
                <a:buChar char="•"/>
              </a:pPr>
              <a:r>
                <a:rPr lang="en-US" sz="900" dirty="0">
                  <a:solidFill>
                    <a:srgbClr val="FFFFFF"/>
                  </a:solidFill>
                </a:rPr>
                <a:t>Obtain project sponsorship</a:t>
              </a:r>
            </a:p>
            <a:p>
              <a:pPr>
                <a:lnSpc>
                  <a:spcPct val="150000"/>
                </a:lnSpc>
              </a:pPr>
              <a:r>
                <a:rPr lang="en-US" sz="1000" dirty="0">
                  <a:solidFill>
                    <a:srgbClr val="FFFFFF"/>
                  </a:solidFill>
                </a:rPr>
                <a:t>	</a:t>
              </a:r>
              <a:endParaRPr lang="en-US" sz="900" dirty="0">
                <a:solidFill>
                  <a:srgbClr val="FFFFFF"/>
                </a:solidFill>
              </a:endParaRPr>
            </a:p>
          </p:txBody>
        </p:sp>
        <p:sp>
          <p:nvSpPr>
            <p:cNvPr id="55" name="TextBox 54"/>
            <p:cNvSpPr txBox="1"/>
            <p:nvPr/>
          </p:nvSpPr>
          <p:spPr>
            <a:xfrm>
              <a:off x="1576049" y="3670420"/>
              <a:ext cx="743958" cy="707886"/>
            </a:xfrm>
            <a:prstGeom prst="rect">
              <a:avLst/>
            </a:prstGeom>
            <a:noFill/>
            <a:ln>
              <a:noFill/>
            </a:ln>
          </p:spPr>
          <p:txBody>
            <a:bodyPr wrap="square" rtlCol="0">
              <a:spAutoFit/>
            </a:bodyPr>
            <a:lstStyle/>
            <a:p>
              <a:r>
                <a:rPr lang="en-US" sz="1000" i="1" dirty="0">
                  <a:solidFill>
                    <a:srgbClr val="FFFFFF"/>
                  </a:solidFill>
                </a:rPr>
                <a:t>CXM Strategy Project Charter</a:t>
              </a:r>
              <a:endParaRPr lang="en-US" sz="900" i="1" dirty="0">
                <a:solidFill>
                  <a:srgbClr val="FFFFFF"/>
                </a:solidFill>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0957" y="3882687"/>
              <a:ext cx="266346" cy="278993"/>
            </a:xfrm>
            <a:prstGeom prst="rect">
              <a:avLst/>
            </a:prstGeom>
            <a:solidFill>
              <a:schemeClr val="accent1"/>
            </a:solidFill>
          </p:spPr>
        </p:pic>
        <p:sp>
          <p:nvSpPr>
            <p:cNvPr id="59" name="Rectangle 58"/>
            <p:cNvSpPr/>
            <p:nvPr/>
          </p:nvSpPr>
          <p:spPr>
            <a:xfrm>
              <a:off x="1246822" y="3500267"/>
              <a:ext cx="712054" cy="246221"/>
            </a:xfrm>
            <a:prstGeom prst="rect">
              <a:avLst/>
            </a:prstGeom>
          </p:spPr>
          <p:txBody>
            <a:bodyPr wrap="none">
              <a:spAutoFit/>
            </a:bodyPr>
            <a:lstStyle/>
            <a:p>
              <a:r>
                <a:rPr lang="en-US" sz="1000" b="1" i="1" dirty="0">
                  <a:solidFill>
                    <a:srgbClr val="FFFFFF"/>
                  </a:solidFill>
                </a:rPr>
                <a:t>Outputs </a:t>
              </a:r>
              <a:endParaRPr lang="en-CA" dirty="0"/>
            </a:p>
          </p:txBody>
        </p:sp>
      </p:grpSp>
      <p:grpSp>
        <p:nvGrpSpPr>
          <p:cNvPr id="21" name="Group 20"/>
          <p:cNvGrpSpPr/>
          <p:nvPr/>
        </p:nvGrpSpPr>
        <p:grpSpPr>
          <a:xfrm>
            <a:off x="2407693" y="1990757"/>
            <a:ext cx="1073296" cy="2387549"/>
            <a:chOff x="2281734" y="1990757"/>
            <a:chExt cx="1073296" cy="2387549"/>
          </a:xfrm>
        </p:grpSpPr>
        <p:sp>
          <p:nvSpPr>
            <p:cNvPr id="61" name="Rectangle 60"/>
            <p:cNvSpPr/>
            <p:nvPr/>
          </p:nvSpPr>
          <p:spPr>
            <a:xfrm>
              <a:off x="2315363" y="1990757"/>
              <a:ext cx="1005519" cy="2387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72000">
                <a:spcAft>
                  <a:spcPts val="300"/>
                </a:spcAft>
                <a:buFont typeface="Arial" panose="020B0604020202020204" pitchFamily="34" charset="0"/>
                <a:buChar char="•"/>
              </a:pPr>
              <a:r>
                <a:rPr lang="en-US" sz="900" dirty="0">
                  <a:solidFill>
                    <a:srgbClr val="FFFFFF"/>
                  </a:solidFill>
                </a:rPr>
                <a:t>Create CXM operating model</a:t>
              </a:r>
            </a:p>
            <a:p>
              <a:pPr indent="-72000">
                <a:spcAft>
                  <a:spcPts val="300"/>
                </a:spcAft>
                <a:buFont typeface="Arial" panose="020B0604020202020204" pitchFamily="34" charset="0"/>
                <a:buChar char="•"/>
              </a:pPr>
              <a:r>
                <a:rPr lang="en-US" sz="900" dirty="0">
                  <a:solidFill>
                    <a:srgbClr val="FFFFFF"/>
                  </a:solidFill>
                </a:rPr>
                <a:t>Conduct external analysis</a:t>
              </a:r>
            </a:p>
            <a:p>
              <a:pPr indent="-72000">
                <a:spcAft>
                  <a:spcPts val="300"/>
                </a:spcAft>
                <a:buFont typeface="Arial" panose="020B0604020202020204" pitchFamily="34" charset="0"/>
                <a:buChar char="•"/>
              </a:pPr>
              <a:r>
                <a:rPr lang="en-US" sz="900" dirty="0">
                  <a:solidFill>
                    <a:srgbClr val="FFFFFF"/>
                  </a:solidFill>
                </a:rPr>
                <a:t>Create customer personas</a:t>
              </a:r>
            </a:p>
            <a:p>
              <a:pPr>
                <a:lnSpc>
                  <a:spcPct val="150000"/>
                </a:lnSpc>
              </a:pPr>
              <a:r>
                <a:rPr lang="en-US" sz="1000" dirty="0">
                  <a:solidFill>
                    <a:srgbClr val="FFFFFF"/>
                  </a:solidFill>
                </a:rPr>
                <a:t>	</a:t>
              </a:r>
              <a:endParaRPr lang="en-US" sz="900" dirty="0">
                <a:solidFill>
                  <a:srgbClr val="FFFFFF"/>
                </a:solidFill>
              </a:endParaRPr>
            </a:p>
          </p:txBody>
        </p:sp>
        <p:sp>
          <p:nvSpPr>
            <p:cNvPr id="62" name="TextBox 61"/>
            <p:cNvSpPr txBox="1"/>
            <p:nvPr/>
          </p:nvSpPr>
          <p:spPr>
            <a:xfrm>
              <a:off x="2611072" y="3739413"/>
              <a:ext cx="743958" cy="553998"/>
            </a:xfrm>
            <a:prstGeom prst="rect">
              <a:avLst/>
            </a:prstGeom>
            <a:noFill/>
            <a:ln>
              <a:noFill/>
            </a:ln>
          </p:spPr>
          <p:txBody>
            <a:bodyPr wrap="square" rtlCol="0">
              <a:spAutoFit/>
            </a:bodyPr>
            <a:lstStyle/>
            <a:p>
              <a:r>
                <a:rPr lang="en-US" sz="1000" i="1" dirty="0">
                  <a:solidFill>
                    <a:srgbClr val="FFFFFF"/>
                  </a:solidFill>
                </a:rPr>
                <a:t>CXM Operating Model</a:t>
              </a:r>
              <a:endParaRPr lang="en-US" sz="900" i="1" dirty="0">
                <a:solidFill>
                  <a:srgbClr val="FFFFFF"/>
                </a:solidFill>
              </a:endParaRPr>
            </a:p>
          </p:txBody>
        </p:sp>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5869" y="3882687"/>
              <a:ext cx="266346" cy="278993"/>
            </a:xfrm>
            <a:prstGeom prst="rect">
              <a:avLst/>
            </a:prstGeom>
            <a:solidFill>
              <a:schemeClr val="accent1"/>
            </a:solidFill>
          </p:spPr>
        </p:pic>
        <p:sp>
          <p:nvSpPr>
            <p:cNvPr id="67" name="Rectangle 66"/>
            <p:cNvSpPr/>
            <p:nvPr/>
          </p:nvSpPr>
          <p:spPr>
            <a:xfrm>
              <a:off x="2281734" y="3507596"/>
              <a:ext cx="712054" cy="246221"/>
            </a:xfrm>
            <a:prstGeom prst="rect">
              <a:avLst/>
            </a:prstGeom>
          </p:spPr>
          <p:txBody>
            <a:bodyPr wrap="none">
              <a:spAutoFit/>
            </a:bodyPr>
            <a:lstStyle/>
            <a:p>
              <a:r>
                <a:rPr lang="en-US" sz="1000" b="1" i="1" dirty="0">
                  <a:solidFill>
                    <a:srgbClr val="FFFFFF"/>
                  </a:solidFill>
                </a:rPr>
                <a:t>Outputs </a:t>
              </a:r>
              <a:endParaRPr lang="en-CA" dirty="0"/>
            </a:p>
          </p:txBody>
        </p:sp>
      </p:grpSp>
      <p:grpSp>
        <p:nvGrpSpPr>
          <p:cNvPr id="20" name="Group 19"/>
          <p:cNvGrpSpPr/>
          <p:nvPr/>
        </p:nvGrpSpPr>
        <p:grpSpPr>
          <a:xfrm>
            <a:off x="3526908" y="1990757"/>
            <a:ext cx="1089005" cy="2403433"/>
            <a:chOff x="3414968" y="1990757"/>
            <a:chExt cx="1089005" cy="2403433"/>
          </a:xfrm>
        </p:grpSpPr>
        <p:sp>
          <p:nvSpPr>
            <p:cNvPr id="69" name="Rectangle 68"/>
            <p:cNvSpPr/>
            <p:nvPr/>
          </p:nvSpPr>
          <p:spPr>
            <a:xfrm>
              <a:off x="3448597" y="1990757"/>
              <a:ext cx="1005519" cy="2387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72000">
                <a:spcAft>
                  <a:spcPts val="300"/>
                </a:spcAft>
                <a:buFont typeface="Arial" panose="020B0604020202020204" pitchFamily="34" charset="0"/>
                <a:buChar char="•"/>
              </a:pPr>
              <a:r>
                <a:rPr lang="en-US" sz="900" dirty="0">
                  <a:solidFill>
                    <a:srgbClr val="FFFFFF"/>
                  </a:solidFill>
                </a:rPr>
                <a:t>Conduct SWOT analysis</a:t>
              </a:r>
            </a:p>
            <a:p>
              <a:pPr indent="-72000">
                <a:spcAft>
                  <a:spcPts val="300"/>
                </a:spcAft>
                <a:buFont typeface="Arial" panose="020B0604020202020204" pitchFamily="34" charset="0"/>
                <a:buChar char="•"/>
              </a:pPr>
              <a:r>
                <a:rPr lang="en-US" sz="900" dirty="0">
                  <a:solidFill>
                    <a:srgbClr val="FFFFFF"/>
                  </a:solidFill>
                </a:rPr>
                <a:t>Assess application usage and satisfaction</a:t>
              </a:r>
            </a:p>
            <a:p>
              <a:pPr indent="-72000">
                <a:spcAft>
                  <a:spcPts val="300"/>
                </a:spcAft>
                <a:buFont typeface="Arial" panose="020B0604020202020204" pitchFamily="34" charset="0"/>
                <a:buChar char="•"/>
              </a:pPr>
              <a:r>
                <a:rPr lang="en-US" sz="900" dirty="0">
                  <a:solidFill>
                    <a:srgbClr val="FFFFFF"/>
                  </a:solidFill>
                </a:rPr>
                <a:t>Conduct VRIO analysis</a:t>
              </a:r>
            </a:p>
            <a:p>
              <a:pPr>
                <a:lnSpc>
                  <a:spcPct val="150000"/>
                </a:lnSpc>
              </a:pPr>
              <a:r>
                <a:rPr lang="en-US" sz="1000" dirty="0">
                  <a:solidFill>
                    <a:srgbClr val="FFFFFF"/>
                  </a:solidFill>
                </a:rPr>
                <a:t>	</a:t>
              </a:r>
              <a:endParaRPr lang="en-US" sz="900" dirty="0">
                <a:solidFill>
                  <a:srgbClr val="FFFFFF"/>
                </a:solidFill>
              </a:endParaRPr>
            </a:p>
          </p:txBody>
        </p:sp>
        <p:sp>
          <p:nvSpPr>
            <p:cNvPr id="71" name="TextBox 70"/>
            <p:cNvSpPr txBox="1"/>
            <p:nvPr/>
          </p:nvSpPr>
          <p:spPr>
            <a:xfrm>
              <a:off x="3760015" y="3686304"/>
              <a:ext cx="743958" cy="707886"/>
            </a:xfrm>
            <a:prstGeom prst="rect">
              <a:avLst/>
            </a:prstGeom>
            <a:noFill/>
            <a:ln>
              <a:noFill/>
            </a:ln>
          </p:spPr>
          <p:txBody>
            <a:bodyPr wrap="square" rtlCol="0">
              <a:spAutoFit/>
            </a:bodyPr>
            <a:lstStyle/>
            <a:p>
              <a:r>
                <a:rPr lang="en-US" sz="1000" i="1" dirty="0">
                  <a:solidFill>
                    <a:srgbClr val="FFFFFF"/>
                  </a:solidFill>
                </a:rPr>
                <a:t>CXM Strategic Require-ments</a:t>
              </a:r>
              <a:endParaRPr lang="en-US" sz="900" i="1" dirty="0">
                <a:solidFill>
                  <a:srgbClr val="FFFFFF"/>
                </a:solidFill>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103" y="3882687"/>
              <a:ext cx="266346" cy="278993"/>
            </a:xfrm>
            <a:prstGeom prst="rect">
              <a:avLst/>
            </a:prstGeom>
            <a:solidFill>
              <a:schemeClr val="accent1"/>
            </a:solidFill>
          </p:spPr>
        </p:pic>
        <p:sp>
          <p:nvSpPr>
            <p:cNvPr id="78" name="Rectangle 77"/>
            <p:cNvSpPr/>
            <p:nvPr/>
          </p:nvSpPr>
          <p:spPr>
            <a:xfrm>
              <a:off x="3414968" y="3507596"/>
              <a:ext cx="712054" cy="246221"/>
            </a:xfrm>
            <a:prstGeom prst="rect">
              <a:avLst/>
            </a:prstGeom>
          </p:spPr>
          <p:txBody>
            <a:bodyPr wrap="none">
              <a:spAutoFit/>
            </a:bodyPr>
            <a:lstStyle/>
            <a:p>
              <a:r>
                <a:rPr lang="en-US" sz="1000" b="1" i="1" dirty="0">
                  <a:solidFill>
                    <a:srgbClr val="FFFFFF"/>
                  </a:solidFill>
                </a:rPr>
                <a:t>Outputs </a:t>
              </a:r>
              <a:endParaRPr lang="en-CA" dirty="0"/>
            </a:p>
          </p:txBody>
        </p:sp>
      </p:grpSp>
      <p:grpSp>
        <p:nvGrpSpPr>
          <p:cNvPr id="19" name="Group 18"/>
          <p:cNvGrpSpPr/>
          <p:nvPr/>
        </p:nvGrpSpPr>
        <p:grpSpPr>
          <a:xfrm>
            <a:off x="4646123" y="1990072"/>
            <a:ext cx="1107948" cy="2394449"/>
            <a:chOff x="4640159" y="1990072"/>
            <a:chExt cx="1107948" cy="2394449"/>
          </a:xfrm>
        </p:grpSpPr>
        <p:sp>
          <p:nvSpPr>
            <p:cNvPr id="88" name="Rectangle 87"/>
            <p:cNvSpPr/>
            <p:nvPr/>
          </p:nvSpPr>
          <p:spPr>
            <a:xfrm>
              <a:off x="4676867" y="1990072"/>
              <a:ext cx="1005519" cy="2387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72000">
                <a:spcAft>
                  <a:spcPts val="300"/>
                </a:spcAft>
                <a:buFont typeface="Arial" panose="020B0604020202020204" pitchFamily="34" charset="0"/>
                <a:buChar char="•"/>
              </a:pPr>
              <a:r>
                <a:rPr lang="en-US" sz="900" dirty="0">
                  <a:solidFill>
                    <a:srgbClr val="FFFFFF"/>
                  </a:solidFill>
                </a:rPr>
                <a:t>Map current processes</a:t>
              </a:r>
            </a:p>
            <a:p>
              <a:pPr indent="-72000">
                <a:spcAft>
                  <a:spcPts val="300"/>
                </a:spcAft>
                <a:buFont typeface="Arial" panose="020B0604020202020204" pitchFamily="34" charset="0"/>
                <a:buChar char="•"/>
              </a:pPr>
              <a:r>
                <a:rPr lang="en-US" sz="900" dirty="0">
                  <a:solidFill>
                    <a:srgbClr val="FFFFFF"/>
                  </a:solidFill>
                </a:rPr>
                <a:t>Assign business process owners</a:t>
              </a:r>
            </a:p>
            <a:p>
              <a:pPr indent="-72000">
                <a:spcAft>
                  <a:spcPts val="300"/>
                </a:spcAft>
                <a:buFont typeface="Arial" panose="020B0604020202020204" pitchFamily="34" charset="0"/>
                <a:buChar char="•"/>
              </a:pPr>
              <a:r>
                <a:rPr lang="en-US" sz="900" dirty="0">
                  <a:solidFill>
                    <a:srgbClr val="FFFFFF"/>
                  </a:solidFill>
                </a:rPr>
                <a:t>Create channel map</a:t>
              </a:r>
            </a:p>
            <a:p>
              <a:pPr indent="-72000">
                <a:spcAft>
                  <a:spcPts val="300"/>
                </a:spcAft>
                <a:buFont typeface="Arial" panose="020B0604020202020204" pitchFamily="34" charset="0"/>
                <a:buChar char="•"/>
              </a:pPr>
              <a:r>
                <a:rPr lang="en-US" sz="900" dirty="0">
                  <a:solidFill>
                    <a:srgbClr val="FFFFFF"/>
                  </a:solidFill>
                </a:rPr>
                <a:t>Build CXM application portfolio</a:t>
              </a:r>
            </a:p>
            <a:p>
              <a:pPr indent="-72000">
                <a:spcAft>
                  <a:spcPts val="300"/>
                </a:spcAft>
                <a:buFont typeface="Arial" panose="020B0604020202020204" pitchFamily="34" charset="0"/>
                <a:buChar char="•"/>
              </a:pPr>
              <a:endParaRPr lang="en-US" sz="900" b="1" i="1" dirty="0">
                <a:solidFill>
                  <a:srgbClr val="FFFFFF"/>
                </a:solidFill>
              </a:endParaRPr>
            </a:p>
            <a:p>
              <a:pPr indent="-72000">
                <a:spcAft>
                  <a:spcPts val="300"/>
                </a:spcAft>
                <a:buFont typeface="Arial" panose="020B0604020202020204" pitchFamily="34" charset="0"/>
                <a:buChar char="•"/>
              </a:pPr>
              <a:endParaRPr lang="en-US" sz="900" b="1" i="1" dirty="0">
                <a:solidFill>
                  <a:srgbClr val="FFFFFF"/>
                </a:solidFill>
              </a:endParaRPr>
            </a:p>
            <a:p>
              <a:pPr indent="-72000">
                <a:spcAft>
                  <a:spcPts val="300"/>
                </a:spcAft>
                <a:buFont typeface="Arial" panose="020B0604020202020204" pitchFamily="34" charset="0"/>
                <a:buChar char="•"/>
              </a:pPr>
              <a:endParaRPr lang="en-US" sz="900" b="1" i="1" dirty="0">
                <a:solidFill>
                  <a:srgbClr val="FFFFFF"/>
                </a:solidFill>
              </a:endParaRPr>
            </a:p>
            <a:p>
              <a:pPr>
                <a:lnSpc>
                  <a:spcPct val="150000"/>
                </a:lnSpc>
              </a:pPr>
              <a:endParaRPr lang="en-US" sz="1000" b="1" i="1" dirty="0">
                <a:solidFill>
                  <a:srgbClr val="FFFFFF"/>
                </a:solidFill>
              </a:endParaRPr>
            </a:p>
            <a:p>
              <a:pPr>
                <a:lnSpc>
                  <a:spcPct val="150000"/>
                </a:lnSpc>
              </a:pPr>
              <a:endParaRPr lang="en-US" sz="1000" b="1" i="1" dirty="0">
                <a:solidFill>
                  <a:srgbClr val="FFFFFF"/>
                </a:solidFill>
              </a:endParaRPr>
            </a:p>
            <a:p>
              <a:pPr>
                <a:lnSpc>
                  <a:spcPct val="150000"/>
                </a:lnSpc>
              </a:pPr>
              <a:r>
                <a:rPr lang="en-US" sz="1000" dirty="0">
                  <a:solidFill>
                    <a:srgbClr val="FFFFFF"/>
                  </a:solidFill>
                </a:rPr>
                <a:t>	</a:t>
              </a:r>
              <a:endParaRPr lang="en-US" sz="900" dirty="0">
                <a:solidFill>
                  <a:srgbClr val="FFFFFF"/>
                </a:solidFill>
              </a:endParaRPr>
            </a:p>
          </p:txBody>
        </p:sp>
        <p:sp>
          <p:nvSpPr>
            <p:cNvPr id="89" name="TextBox 88"/>
            <p:cNvSpPr txBox="1"/>
            <p:nvPr/>
          </p:nvSpPr>
          <p:spPr>
            <a:xfrm>
              <a:off x="4942145" y="3676635"/>
              <a:ext cx="805962" cy="707886"/>
            </a:xfrm>
            <a:prstGeom prst="rect">
              <a:avLst/>
            </a:prstGeom>
            <a:noFill/>
            <a:ln>
              <a:noFill/>
            </a:ln>
          </p:spPr>
          <p:txBody>
            <a:bodyPr wrap="square" rtlCol="0">
              <a:spAutoFit/>
            </a:bodyPr>
            <a:lstStyle/>
            <a:p>
              <a:r>
                <a:rPr lang="en-US" sz="1000" i="1" dirty="0">
                  <a:solidFill>
                    <a:srgbClr val="FFFFFF"/>
                  </a:solidFill>
                </a:rPr>
                <a:t>CXM Application Portfolio Map</a:t>
              </a:r>
              <a:endParaRPr lang="en-US" sz="900" i="1" dirty="0">
                <a:solidFill>
                  <a:srgbClr val="FFFFFF"/>
                </a:solidFill>
              </a:endParaRPr>
            </a:p>
          </p:txBody>
        </p:sp>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534" y="3885477"/>
              <a:ext cx="266346" cy="278993"/>
            </a:xfrm>
            <a:prstGeom prst="rect">
              <a:avLst/>
            </a:prstGeom>
            <a:solidFill>
              <a:schemeClr val="accent1"/>
            </a:solidFill>
          </p:spPr>
        </p:pic>
        <p:sp>
          <p:nvSpPr>
            <p:cNvPr id="94" name="Rectangle 93"/>
            <p:cNvSpPr/>
            <p:nvPr/>
          </p:nvSpPr>
          <p:spPr>
            <a:xfrm>
              <a:off x="4640159" y="3506911"/>
              <a:ext cx="712054" cy="246221"/>
            </a:xfrm>
            <a:prstGeom prst="rect">
              <a:avLst/>
            </a:prstGeom>
          </p:spPr>
          <p:txBody>
            <a:bodyPr wrap="none">
              <a:spAutoFit/>
            </a:bodyPr>
            <a:lstStyle/>
            <a:p>
              <a:r>
                <a:rPr lang="en-US" sz="1000" b="1" i="1" dirty="0">
                  <a:solidFill>
                    <a:srgbClr val="FFFFFF"/>
                  </a:solidFill>
                </a:rPr>
                <a:t>Outputs </a:t>
              </a:r>
              <a:endParaRPr lang="en-CA" dirty="0"/>
            </a:p>
          </p:txBody>
        </p:sp>
      </p:grpSp>
      <p:grpSp>
        <p:nvGrpSpPr>
          <p:cNvPr id="18" name="Group 17"/>
          <p:cNvGrpSpPr/>
          <p:nvPr/>
        </p:nvGrpSpPr>
        <p:grpSpPr>
          <a:xfrm>
            <a:off x="5737986" y="1990070"/>
            <a:ext cx="1073185" cy="2387549"/>
            <a:chOff x="5690255" y="1990070"/>
            <a:chExt cx="1073185" cy="2387549"/>
          </a:xfrm>
        </p:grpSpPr>
        <p:sp>
          <p:nvSpPr>
            <p:cNvPr id="91" name="Rectangle 90"/>
            <p:cNvSpPr/>
            <p:nvPr/>
          </p:nvSpPr>
          <p:spPr>
            <a:xfrm>
              <a:off x="5723884" y="1990070"/>
              <a:ext cx="1005519" cy="2387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72000">
                <a:spcAft>
                  <a:spcPts val="300"/>
                </a:spcAft>
                <a:buFont typeface="Arial" panose="020B0604020202020204" pitchFamily="34" charset="0"/>
                <a:buChar char="•"/>
              </a:pPr>
              <a:r>
                <a:rPr lang="en-US" sz="900" dirty="0">
                  <a:solidFill>
                    <a:srgbClr val="FFFFFF"/>
                  </a:solidFill>
                </a:rPr>
                <a:t>Develop CXM integration map</a:t>
              </a:r>
            </a:p>
            <a:p>
              <a:pPr indent="-72000">
                <a:spcAft>
                  <a:spcPts val="300"/>
                </a:spcAft>
                <a:buFont typeface="Arial" panose="020B0604020202020204" pitchFamily="34" charset="0"/>
                <a:buChar char="•"/>
              </a:pPr>
              <a:r>
                <a:rPr lang="en-US" sz="900" dirty="0">
                  <a:solidFill>
                    <a:srgbClr val="FFFFFF"/>
                  </a:solidFill>
                </a:rPr>
                <a:t>Create mitigation plan for poor data quality</a:t>
              </a:r>
            </a:p>
            <a:p>
              <a:pPr indent="-72000">
                <a:spcAft>
                  <a:spcPts val="300"/>
                </a:spcAft>
                <a:buFont typeface="Arial" panose="020B0604020202020204" pitchFamily="34" charset="0"/>
                <a:buChar char="•"/>
              </a:pPr>
              <a:endParaRPr lang="en-US" sz="900" dirty="0">
                <a:solidFill>
                  <a:srgbClr val="FFFFFF"/>
                </a:solidFill>
              </a:endParaRPr>
            </a:p>
            <a:p>
              <a:pPr>
                <a:lnSpc>
                  <a:spcPct val="150000"/>
                </a:lnSpc>
              </a:pPr>
              <a:r>
                <a:rPr lang="en-US" sz="1000" dirty="0">
                  <a:solidFill>
                    <a:srgbClr val="FFFFFF"/>
                  </a:solidFill>
                </a:rPr>
                <a:t>	</a:t>
              </a:r>
              <a:endParaRPr lang="en-US" sz="900" dirty="0">
                <a:solidFill>
                  <a:srgbClr val="FFFFFF"/>
                </a:solidFill>
              </a:endParaRPr>
            </a:p>
          </p:txBody>
        </p:sp>
        <p:sp>
          <p:nvSpPr>
            <p:cNvPr id="92" name="TextBox 91"/>
            <p:cNvSpPr txBox="1"/>
            <p:nvPr/>
          </p:nvSpPr>
          <p:spPr>
            <a:xfrm>
              <a:off x="6019482" y="3669733"/>
              <a:ext cx="743958" cy="707886"/>
            </a:xfrm>
            <a:prstGeom prst="rect">
              <a:avLst/>
            </a:prstGeom>
            <a:noFill/>
            <a:ln>
              <a:noFill/>
            </a:ln>
          </p:spPr>
          <p:txBody>
            <a:bodyPr wrap="square" rtlCol="0">
              <a:spAutoFit/>
            </a:bodyPr>
            <a:lstStyle/>
            <a:p>
              <a:r>
                <a:rPr lang="en-US" sz="1000" i="1" dirty="0">
                  <a:solidFill>
                    <a:srgbClr val="FFFFFF"/>
                  </a:solidFill>
                </a:rPr>
                <a:t>Data Quality Preserva-tion Map</a:t>
              </a:r>
              <a:endParaRPr lang="en-US" sz="900" i="1" dirty="0">
                <a:solidFill>
                  <a:srgbClr val="FFFFFF"/>
                </a:solidFill>
              </a:endParaRPr>
            </a:p>
          </p:txBody>
        </p:sp>
        <p:pic>
          <p:nvPicPr>
            <p:cNvPr id="93" name="Picture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390" y="3882000"/>
              <a:ext cx="266346" cy="278993"/>
            </a:xfrm>
            <a:prstGeom prst="rect">
              <a:avLst/>
            </a:prstGeom>
            <a:solidFill>
              <a:schemeClr val="accent1"/>
            </a:solidFill>
          </p:spPr>
        </p:pic>
        <p:sp>
          <p:nvSpPr>
            <p:cNvPr id="95" name="Rectangle 94"/>
            <p:cNvSpPr/>
            <p:nvPr/>
          </p:nvSpPr>
          <p:spPr>
            <a:xfrm>
              <a:off x="5690255" y="3499580"/>
              <a:ext cx="712054" cy="246221"/>
            </a:xfrm>
            <a:prstGeom prst="rect">
              <a:avLst/>
            </a:prstGeom>
          </p:spPr>
          <p:txBody>
            <a:bodyPr wrap="none">
              <a:spAutoFit/>
            </a:bodyPr>
            <a:lstStyle/>
            <a:p>
              <a:r>
                <a:rPr lang="en-US" sz="1000" b="1" i="1" dirty="0">
                  <a:solidFill>
                    <a:srgbClr val="FFFFFF"/>
                  </a:solidFill>
                </a:rPr>
                <a:t>Outputs </a:t>
              </a:r>
              <a:endParaRPr lang="en-CA" dirty="0"/>
            </a:p>
          </p:txBody>
        </p:sp>
      </p:grpSp>
      <p:grpSp>
        <p:nvGrpSpPr>
          <p:cNvPr id="17" name="Group 16"/>
          <p:cNvGrpSpPr/>
          <p:nvPr/>
        </p:nvGrpSpPr>
        <p:grpSpPr>
          <a:xfrm>
            <a:off x="6857090" y="1990070"/>
            <a:ext cx="1073296" cy="2387549"/>
            <a:chOff x="6725167" y="1990070"/>
            <a:chExt cx="1073296" cy="2387549"/>
          </a:xfrm>
        </p:grpSpPr>
        <p:sp>
          <p:nvSpPr>
            <p:cNvPr id="96" name="Rectangle 95"/>
            <p:cNvSpPr/>
            <p:nvPr/>
          </p:nvSpPr>
          <p:spPr>
            <a:xfrm>
              <a:off x="6758796" y="1990070"/>
              <a:ext cx="1005519" cy="2387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72000">
                <a:spcAft>
                  <a:spcPts val="300"/>
                </a:spcAft>
                <a:buFont typeface="Arial" panose="020B0604020202020204" pitchFamily="34" charset="0"/>
                <a:buChar char="•"/>
              </a:pPr>
              <a:r>
                <a:rPr lang="en-US" sz="900" dirty="0">
                  <a:solidFill>
                    <a:srgbClr val="FFFFFF"/>
                  </a:solidFill>
                </a:rPr>
                <a:t>Create risk management plan</a:t>
              </a:r>
            </a:p>
            <a:p>
              <a:pPr indent="-72000">
                <a:spcAft>
                  <a:spcPts val="300"/>
                </a:spcAft>
                <a:buFont typeface="Arial" panose="020B0604020202020204" pitchFamily="34" charset="0"/>
                <a:buChar char="•"/>
              </a:pPr>
              <a:r>
                <a:rPr lang="en-US" sz="900" dirty="0">
                  <a:solidFill>
                    <a:srgbClr val="FFFFFF"/>
                  </a:solidFill>
                </a:rPr>
                <a:t>Identify work initiative dependencies</a:t>
              </a:r>
            </a:p>
            <a:p>
              <a:pPr indent="-72000">
                <a:spcAft>
                  <a:spcPts val="300"/>
                </a:spcAft>
                <a:buFont typeface="Arial" panose="020B0604020202020204" pitchFamily="34" charset="0"/>
                <a:buChar char="•"/>
              </a:pPr>
              <a:r>
                <a:rPr lang="en-US" sz="900" dirty="0">
                  <a:solidFill>
                    <a:srgbClr val="FFFFFF"/>
                  </a:solidFill>
                </a:rPr>
                <a:t>Create roadmap</a:t>
              </a:r>
            </a:p>
            <a:p>
              <a:pPr>
                <a:lnSpc>
                  <a:spcPct val="150000"/>
                </a:lnSpc>
              </a:pPr>
              <a:r>
                <a:rPr lang="en-US" sz="1000" dirty="0">
                  <a:solidFill>
                    <a:srgbClr val="FFFFFF"/>
                  </a:solidFill>
                </a:rPr>
                <a:t>	</a:t>
              </a:r>
              <a:endParaRPr lang="en-US" sz="900" dirty="0">
                <a:solidFill>
                  <a:srgbClr val="FFFFFF"/>
                </a:solidFill>
              </a:endParaRPr>
            </a:p>
          </p:txBody>
        </p:sp>
        <p:sp>
          <p:nvSpPr>
            <p:cNvPr id="97" name="TextBox 96"/>
            <p:cNvSpPr txBox="1"/>
            <p:nvPr/>
          </p:nvSpPr>
          <p:spPr>
            <a:xfrm>
              <a:off x="7054505" y="3738726"/>
              <a:ext cx="743958" cy="553998"/>
            </a:xfrm>
            <a:prstGeom prst="rect">
              <a:avLst/>
            </a:prstGeom>
            <a:noFill/>
            <a:ln>
              <a:noFill/>
            </a:ln>
          </p:spPr>
          <p:txBody>
            <a:bodyPr wrap="square" rtlCol="0">
              <a:spAutoFit/>
            </a:bodyPr>
            <a:lstStyle/>
            <a:p>
              <a:r>
                <a:rPr lang="en-US" sz="1000" i="1" dirty="0">
                  <a:solidFill>
                    <a:srgbClr val="FFFFFF"/>
                  </a:solidFill>
                </a:rPr>
                <a:t>CXM Initiative Roadmap</a:t>
              </a:r>
              <a:endParaRPr lang="en-US" sz="900" i="1" dirty="0">
                <a:solidFill>
                  <a:srgbClr val="FFFFFF"/>
                </a:solidFill>
              </a:endParaRPr>
            </a:p>
          </p:txBody>
        </p:sp>
        <p:pic>
          <p:nvPicPr>
            <p:cNvPr id="98" name="Picture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302" y="3882000"/>
              <a:ext cx="266346" cy="278993"/>
            </a:xfrm>
            <a:prstGeom prst="rect">
              <a:avLst/>
            </a:prstGeom>
            <a:solidFill>
              <a:schemeClr val="accent1"/>
            </a:solidFill>
          </p:spPr>
        </p:pic>
        <p:sp>
          <p:nvSpPr>
            <p:cNvPr id="100" name="Rectangle 99"/>
            <p:cNvSpPr/>
            <p:nvPr/>
          </p:nvSpPr>
          <p:spPr>
            <a:xfrm>
              <a:off x="6725167" y="3506909"/>
              <a:ext cx="712054" cy="246221"/>
            </a:xfrm>
            <a:prstGeom prst="rect">
              <a:avLst/>
            </a:prstGeom>
          </p:spPr>
          <p:txBody>
            <a:bodyPr wrap="none">
              <a:spAutoFit/>
            </a:bodyPr>
            <a:lstStyle/>
            <a:p>
              <a:r>
                <a:rPr lang="en-US" sz="1000" b="1" i="1" dirty="0">
                  <a:solidFill>
                    <a:srgbClr val="FFFFFF"/>
                  </a:solidFill>
                </a:rPr>
                <a:t>Outputs </a:t>
              </a:r>
              <a:endParaRPr lang="en-CA" dirty="0"/>
            </a:p>
          </p:txBody>
        </p:sp>
      </p:grpSp>
      <p:grpSp>
        <p:nvGrpSpPr>
          <p:cNvPr id="16" name="Group 15"/>
          <p:cNvGrpSpPr/>
          <p:nvPr/>
        </p:nvGrpSpPr>
        <p:grpSpPr>
          <a:xfrm>
            <a:off x="7976308" y="1990598"/>
            <a:ext cx="1039148" cy="2387549"/>
            <a:chOff x="7858401" y="1990070"/>
            <a:chExt cx="1039148" cy="2387549"/>
          </a:xfrm>
        </p:grpSpPr>
        <p:sp>
          <p:nvSpPr>
            <p:cNvPr id="102" name="Rectangle 101"/>
            <p:cNvSpPr/>
            <p:nvPr/>
          </p:nvSpPr>
          <p:spPr>
            <a:xfrm>
              <a:off x="7892030" y="1990070"/>
              <a:ext cx="1005519" cy="2387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72000">
                <a:spcAft>
                  <a:spcPts val="300"/>
                </a:spcAft>
                <a:buFont typeface="Arial" panose="020B0604020202020204" pitchFamily="34" charset="0"/>
                <a:buChar char="•"/>
              </a:pPr>
              <a:r>
                <a:rPr lang="en-US" sz="900" dirty="0">
                  <a:solidFill>
                    <a:srgbClr val="FFFFFF"/>
                  </a:solidFill>
                </a:rPr>
                <a:t>Identify success metrics</a:t>
              </a:r>
            </a:p>
            <a:p>
              <a:pPr indent="-72000">
                <a:spcAft>
                  <a:spcPts val="300"/>
                </a:spcAft>
                <a:buFont typeface="Arial" panose="020B0604020202020204" pitchFamily="34" charset="0"/>
                <a:buChar char="•"/>
              </a:pPr>
              <a:r>
                <a:rPr lang="en-US" sz="900" dirty="0">
                  <a:solidFill>
                    <a:srgbClr val="FFFFFF"/>
                  </a:solidFill>
                </a:rPr>
                <a:t>Create stakeholder communication plan</a:t>
              </a:r>
            </a:p>
            <a:p>
              <a:pPr indent="-72000">
                <a:spcAft>
                  <a:spcPts val="300"/>
                </a:spcAft>
                <a:buFont typeface="Arial" panose="020B0604020202020204" pitchFamily="34" charset="0"/>
                <a:buChar char="•"/>
              </a:pPr>
              <a:r>
                <a:rPr lang="en-US" sz="900" dirty="0">
                  <a:solidFill>
                    <a:srgbClr val="FFFFFF"/>
                  </a:solidFill>
                </a:rPr>
                <a:t>Present CXM strategy to stakeholders</a:t>
              </a:r>
            </a:p>
            <a:p>
              <a:pPr>
                <a:lnSpc>
                  <a:spcPct val="150000"/>
                </a:lnSpc>
              </a:pPr>
              <a:r>
                <a:rPr lang="en-US" sz="1000" dirty="0">
                  <a:solidFill>
                    <a:srgbClr val="FFFFFF"/>
                  </a:solidFill>
                </a:rPr>
                <a:t>	</a:t>
              </a:r>
              <a:endParaRPr lang="en-US" sz="900" dirty="0">
                <a:solidFill>
                  <a:srgbClr val="FFFFFF"/>
                </a:solidFill>
              </a:endParaRPr>
            </a:p>
          </p:txBody>
        </p:sp>
        <p:sp>
          <p:nvSpPr>
            <p:cNvPr id="105" name="Rectangle 104"/>
            <p:cNvSpPr/>
            <p:nvPr/>
          </p:nvSpPr>
          <p:spPr>
            <a:xfrm>
              <a:off x="7858401" y="3506909"/>
              <a:ext cx="712054" cy="246221"/>
            </a:xfrm>
            <a:prstGeom prst="rect">
              <a:avLst/>
            </a:prstGeom>
          </p:spPr>
          <p:txBody>
            <a:bodyPr wrap="none">
              <a:spAutoFit/>
            </a:bodyPr>
            <a:lstStyle/>
            <a:p>
              <a:r>
                <a:rPr lang="en-US" sz="1000" b="1" i="1" dirty="0">
                  <a:solidFill>
                    <a:srgbClr val="FFFFFF"/>
                  </a:solidFill>
                </a:rPr>
                <a:t>Outputs </a:t>
              </a:r>
              <a:endParaRPr lang="en-CA" dirty="0"/>
            </a:p>
          </p:txBody>
        </p:sp>
      </p:grpSp>
      <p:cxnSp>
        <p:nvCxnSpPr>
          <p:cNvPr id="122" name="Straight Arrow Connector 121"/>
          <p:cNvCxnSpPr>
            <a:stCxn id="54" idx="3"/>
            <a:endCxn id="61" idx="1"/>
          </p:cNvCxnSpPr>
          <p:nvPr/>
        </p:nvCxnSpPr>
        <p:spPr>
          <a:xfrm>
            <a:off x="2327737" y="3184532"/>
            <a:ext cx="11358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2407693" y="4537844"/>
            <a:ext cx="1073296" cy="1832053"/>
            <a:chOff x="2281734" y="1990757"/>
            <a:chExt cx="1073296" cy="1832053"/>
          </a:xfrm>
        </p:grpSpPr>
        <p:sp>
          <p:nvSpPr>
            <p:cNvPr id="124" name="Rectangle 123"/>
            <p:cNvSpPr/>
            <p:nvPr/>
          </p:nvSpPr>
          <p:spPr>
            <a:xfrm>
              <a:off x="2315363" y="1990757"/>
              <a:ext cx="1005519" cy="183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72000">
                <a:spcAft>
                  <a:spcPts val="300"/>
                </a:spcAft>
                <a:buFont typeface="Arial" panose="020B0604020202020204" pitchFamily="34" charset="0"/>
                <a:buChar char="•"/>
              </a:pPr>
              <a:r>
                <a:rPr lang="en-US" sz="900" dirty="0">
                  <a:solidFill>
                    <a:srgbClr val="FFFFFF"/>
                  </a:solidFill>
                </a:rPr>
                <a:t>Conduct PEST analysis</a:t>
              </a:r>
            </a:p>
            <a:p>
              <a:pPr indent="-72000">
                <a:spcAft>
                  <a:spcPts val="300"/>
                </a:spcAft>
                <a:buFont typeface="Arial" panose="020B0604020202020204" pitchFamily="34" charset="0"/>
                <a:buChar char="•"/>
              </a:pPr>
              <a:r>
                <a:rPr lang="en-US" sz="900" dirty="0">
                  <a:solidFill>
                    <a:srgbClr val="FFFFFF"/>
                  </a:solidFill>
                </a:rPr>
                <a:t>Create persona scenarios</a:t>
              </a:r>
              <a:r>
                <a:rPr lang="en-US" sz="1000" dirty="0">
                  <a:solidFill>
                    <a:srgbClr val="FFFFFF"/>
                  </a:solidFill>
                </a:rPr>
                <a:t>	</a:t>
              </a:r>
              <a:endParaRPr lang="en-US" sz="900" dirty="0">
                <a:solidFill>
                  <a:srgbClr val="FFFFFF"/>
                </a:solidFill>
              </a:endParaRPr>
            </a:p>
          </p:txBody>
        </p:sp>
        <p:sp>
          <p:nvSpPr>
            <p:cNvPr id="125" name="TextBox 124"/>
            <p:cNvSpPr txBox="1"/>
            <p:nvPr/>
          </p:nvSpPr>
          <p:spPr>
            <a:xfrm>
              <a:off x="2611072" y="3114924"/>
              <a:ext cx="743958" cy="707886"/>
            </a:xfrm>
            <a:prstGeom prst="rect">
              <a:avLst/>
            </a:prstGeom>
            <a:noFill/>
            <a:ln>
              <a:noFill/>
            </a:ln>
          </p:spPr>
          <p:txBody>
            <a:bodyPr wrap="square" rtlCol="0">
              <a:spAutoFit/>
            </a:bodyPr>
            <a:lstStyle/>
            <a:p>
              <a:r>
                <a:rPr lang="en-US" sz="1000" i="1" dirty="0">
                  <a:solidFill>
                    <a:srgbClr val="FFFFFF"/>
                  </a:solidFill>
                </a:rPr>
                <a:t>CXM Strategic Require-ments</a:t>
              </a:r>
              <a:endParaRPr lang="en-US" sz="900" i="1" dirty="0">
                <a:solidFill>
                  <a:srgbClr val="FFFFFF"/>
                </a:solidFill>
              </a:endParaRPr>
            </a:p>
          </p:txBody>
        </p:sp>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5869" y="3258198"/>
              <a:ext cx="266346" cy="278993"/>
            </a:xfrm>
            <a:prstGeom prst="rect">
              <a:avLst/>
            </a:prstGeom>
            <a:solidFill>
              <a:schemeClr val="accent1"/>
            </a:solidFill>
          </p:spPr>
        </p:pic>
        <p:sp>
          <p:nvSpPr>
            <p:cNvPr id="127" name="Rectangle 126"/>
            <p:cNvSpPr/>
            <p:nvPr/>
          </p:nvSpPr>
          <p:spPr>
            <a:xfrm>
              <a:off x="2281734" y="2883107"/>
              <a:ext cx="712054" cy="246221"/>
            </a:xfrm>
            <a:prstGeom prst="rect">
              <a:avLst/>
            </a:prstGeom>
          </p:spPr>
          <p:txBody>
            <a:bodyPr wrap="none">
              <a:spAutoFit/>
            </a:bodyPr>
            <a:lstStyle/>
            <a:p>
              <a:r>
                <a:rPr lang="en-US" sz="1000" b="1" i="1" dirty="0">
                  <a:solidFill>
                    <a:srgbClr val="FFFFFF"/>
                  </a:solidFill>
                </a:rPr>
                <a:t>Outputs </a:t>
              </a:r>
              <a:endParaRPr lang="en-CA" dirty="0"/>
            </a:p>
          </p:txBody>
        </p:sp>
      </p:grpSp>
      <p:cxnSp>
        <p:nvCxnSpPr>
          <p:cNvPr id="128" name="Straight Arrow Connector 127"/>
          <p:cNvCxnSpPr>
            <a:stCxn id="61" idx="2"/>
            <a:endCxn id="124" idx="0"/>
          </p:cNvCxnSpPr>
          <p:nvPr/>
        </p:nvCxnSpPr>
        <p:spPr>
          <a:xfrm>
            <a:off x="2944082" y="4378306"/>
            <a:ext cx="0" cy="15953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Elbow Connector 152"/>
          <p:cNvCxnSpPr>
            <a:stCxn id="124" idx="3"/>
            <a:endCxn id="69" idx="2"/>
          </p:cNvCxnSpPr>
          <p:nvPr/>
        </p:nvCxnSpPr>
        <p:spPr>
          <a:xfrm flipV="1">
            <a:off x="3446841" y="4378306"/>
            <a:ext cx="616456" cy="1075565"/>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69" idx="3"/>
            <a:endCxn id="88" idx="1"/>
          </p:cNvCxnSpPr>
          <p:nvPr/>
        </p:nvCxnSpPr>
        <p:spPr>
          <a:xfrm flipV="1">
            <a:off x="4566056" y="3183846"/>
            <a:ext cx="116775" cy="68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51"/>
          <p:cNvSpPr txBox="1"/>
          <p:nvPr/>
        </p:nvSpPr>
        <p:spPr>
          <a:xfrm>
            <a:off x="8171075" y="3820430"/>
            <a:ext cx="1004113" cy="400110"/>
          </a:xfrm>
          <a:prstGeom prst="rect">
            <a:avLst/>
          </a:prstGeom>
          <a:noFill/>
          <a:ln>
            <a:noFill/>
          </a:ln>
        </p:spPr>
        <p:txBody>
          <a:bodyPr wrap="square" rtlCol="0" anchor="t">
            <a:spAutoFit/>
          </a:bodyPr>
          <a:lstStyle/>
          <a:p>
            <a:r>
              <a:rPr lang="en-US" sz="1000" i="1" dirty="0">
                <a:solidFill>
                  <a:srgbClr val="FFFFFF"/>
                </a:solidFill>
              </a:rPr>
              <a:t>Stakeholder Presentation </a:t>
            </a:r>
            <a:endParaRPr lang="en-US" sz="900" i="1" dirty="0">
              <a:solidFill>
                <a:srgbClr val="FFFFFF"/>
              </a:solidFill>
            </a:endParaRPr>
          </a:p>
        </p:txBody>
      </p:sp>
      <p:pic>
        <p:nvPicPr>
          <p:cNvPr id="134" name="Picture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8076945" y="3934702"/>
            <a:ext cx="149150" cy="162045"/>
          </a:xfrm>
          <a:prstGeom prst="rect">
            <a:avLst/>
          </a:prstGeom>
        </p:spPr>
      </p:pic>
    </p:spTree>
    <p:extLst>
      <p:ext uri="{BB962C8B-B14F-4D97-AF65-F5344CB8AC3E}">
        <p14:creationId xmlns:p14="http://schemas.microsoft.com/office/powerpoint/2010/main" val="81322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grpSp>
        <p:nvGrpSpPr>
          <p:cNvPr id="14" name="Group 21"/>
          <p:cNvGrpSpPr/>
          <p:nvPr/>
        </p:nvGrpSpPr>
        <p:grpSpPr>
          <a:xfrm>
            <a:off x="725102" y="4706859"/>
            <a:ext cx="535577" cy="535577"/>
            <a:chOff x="6858000" y="355324"/>
            <a:chExt cx="729387" cy="729387"/>
          </a:xfrm>
        </p:grpSpPr>
        <p:sp>
          <p:nvSpPr>
            <p:cNvPr id="15" name="Oval 30"/>
            <p:cNvSpPr/>
            <p:nvPr/>
          </p:nvSpPr>
          <p:spPr>
            <a:xfrm>
              <a:off x="6858000" y="355324"/>
              <a:ext cx="729387" cy="729387"/>
            </a:xfrm>
            <a:prstGeom prst="ellipse">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FFFFFF"/>
                </a:solidFill>
              </a:endParaRPr>
            </a:p>
          </p:txBody>
        </p:sp>
        <p:pic>
          <p:nvPicPr>
            <p:cNvPr id="16"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4735" y="508189"/>
              <a:ext cx="415916" cy="415916"/>
            </a:xfrm>
            <a:prstGeom prst="rect">
              <a:avLst/>
            </a:prstGeom>
          </p:spPr>
        </p:pic>
      </p:grpSp>
      <p:sp>
        <p:nvSpPr>
          <p:cNvPr id="17" name="Rectangle 27"/>
          <p:cNvSpPr/>
          <p:nvPr/>
        </p:nvSpPr>
        <p:spPr>
          <a:xfrm>
            <a:off x="1260678" y="4682125"/>
            <a:ext cx="7056233" cy="738664"/>
          </a:xfrm>
          <a:prstGeom prst="rect">
            <a:avLst/>
          </a:prstGeom>
        </p:spPr>
        <p:txBody>
          <a:bodyPr wrap="square">
            <a:spAutoFit/>
          </a:bodyPr>
          <a:lstStyle/>
          <a:p>
            <a:r>
              <a:rPr lang="en-US" sz="1400" dirty="0">
                <a:solidFill>
                  <a:srgbClr val="333333"/>
                </a:solidFill>
              </a:rPr>
              <a:t>This icon indicates that the output of the activity on which it appears is intended to be input into your final deliverable – Info-Tech's </a:t>
            </a:r>
            <a:r>
              <a:rPr lang="en-US" sz="1400" i="1" dirty="0">
                <a:solidFill>
                  <a:srgbClr val="333333"/>
                </a:solidFill>
              </a:rPr>
              <a:t>CXM Strategy Stakeholder Presentation Template.</a:t>
            </a:r>
            <a:r>
              <a:rPr lang="en-US" sz="1400" dirty="0">
                <a:solidFill>
                  <a:srgbClr val="333333"/>
                </a:solidFill>
              </a:rPr>
              <a:t> Add the output of your activities into the presentation template as indicated.</a:t>
            </a:r>
          </a:p>
        </p:txBody>
      </p:sp>
    </p:spTree>
    <p:extLst>
      <p:ext uri="{BB962C8B-B14F-4D97-AF65-F5344CB8AC3E}">
        <p14:creationId xmlns:p14="http://schemas.microsoft.com/office/powerpoint/2010/main" val="423923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967154" y="1907273"/>
            <a:ext cx="7209692" cy="4539704"/>
          </a:xfrm>
          <a:prstGeom prst="rect">
            <a:avLst/>
          </a:prstGeom>
        </p:spPr>
        <p:txBody>
          <a:bodyPr wrap="square" rtlCol="0">
            <a:spAutoFit/>
          </a:bodyPr>
          <a:lstStyle/>
          <a:p>
            <a:pPr>
              <a:spcBef>
                <a:spcPts val="300"/>
              </a:spcBef>
              <a:spcAft>
                <a:spcPts val="600"/>
              </a:spcAft>
            </a:pPr>
            <a:r>
              <a:rPr lang="en-CA" sz="1400" b="1" i="1" dirty="0">
                <a:solidFill>
                  <a:schemeClr val="bg1"/>
                </a:solidFill>
                <a:latin typeface="+mj-lt"/>
              </a:rPr>
              <a:t>Customers want to interact with your organization on their own terms, </a:t>
            </a:r>
            <a:r>
              <a:rPr lang="en-CA" sz="1400" i="1" dirty="0">
                <a:solidFill>
                  <a:schemeClr val="bg1"/>
                </a:solidFill>
                <a:latin typeface="+mj-lt"/>
              </a:rPr>
              <a:t>and in the channels of their choice (including social media, mobile applications, and connected devices). Regardless of your industry, your customers expect a </a:t>
            </a:r>
            <a:r>
              <a:rPr lang="en-CA" sz="1400" b="1" i="1" dirty="0">
                <a:solidFill>
                  <a:schemeClr val="bg1"/>
                </a:solidFill>
                <a:latin typeface="+mj-lt"/>
              </a:rPr>
              <a:t>frictionless experience</a:t>
            </a:r>
            <a:r>
              <a:rPr lang="en-CA" sz="1400" i="1" dirty="0">
                <a:solidFill>
                  <a:schemeClr val="bg1"/>
                </a:solidFill>
                <a:latin typeface="+mj-lt"/>
              </a:rPr>
              <a:t> across the customer lifecycle. They desire personalized and well-targeted marketing messages, straightforward transactions, and effortless service. Research shows that customers value </a:t>
            </a:r>
            <a:r>
              <a:rPr lang="en-CA" sz="1400" i="1" dirty="0" smtClean="0">
                <a:solidFill>
                  <a:schemeClr val="bg1"/>
                </a:solidFill>
                <a:latin typeface="+mj-lt"/>
              </a:rPr>
              <a:t>– and </a:t>
            </a:r>
            <a:r>
              <a:rPr lang="en-CA" sz="1400" i="1" dirty="0">
                <a:solidFill>
                  <a:schemeClr val="bg1"/>
                </a:solidFill>
                <a:latin typeface="+mj-lt"/>
              </a:rPr>
              <a:t>will pay more for! – well-designed experiences.</a:t>
            </a:r>
          </a:p>
          <a:p>
            <a:pPr>
              <a:spcBef>
                <a:spcPts val="300"/>
              </a:spcBef>
              <a:spcAft>
                <a:spcPts val="600"/>
              </a:spcAft>
            </a:pPr>
            <a:r>
              <a:rPr lang="en-CA" sz="1400" b="1" i="1" dirty="0">
                <a:solidFill>
                  <a:schemeClr val="bg1"/>
                </a:solidFill>
                <a:latin typeface="+mj-lt"/>
              </a:rPr>
              <a:t>Strong technology enablement is critical for creating customer experiences that drive revenue. </a:t>
            </a:r>
            <a:r>
              <a:rPr lang="en-CA" sz="1400" i="1" dirty="0">
                <a:solidFill>
                  <a:schemeClr val="bg1"/>
                </a:solidFill>
                <a:latin typeface="+mj-lt"/>
              </a:rPr>
              <a:t>However, most organizations struggle with creating a cohesive technology strategy for customer experience management (CXM). IT leaders need to take a proactive approach to developing a strong portfolio of customer interaction applications that are in lockstep with the needs of their marketing, </a:t>
            </a:r>
            <a:r>
              <a:rPr lang="en-CA" sz="1400" i="1" dirty="0" smtClean="0">
                <a:solidFill>
                  <a:schemeClr val="bg1"/>
                </a:solidFill>
                <a:latin typeface="+mj-lt"/>
              </a:rPr>
              <a:t>sales, </a:t>
            </a:r>
            <a:r>
              <a:rPr lang="en-CA" sz="1400" i="1" dirty="0">
                <a:solidFill>
                  <a:schemeClr val="bg1"/>
                </a:solidFill>
                <a:latin typeface="+mj-lt"/>
              </a:rPr>
              <a:t>and customer service teams. It is critical to incorporate the </a:t>
            </a:r>
            <a:r>
              <a:rPr lang="en-CA" sz="1400" b="1" i="1" dirty="0">
                <a:solidFill>
                  <a:schemeClr val="bg1"/>
                </a:solidFill>
                <a:latin typeface="+mj-lt"/>
              </a:rPr>
              <a:t>voice of the customer </a:t>
            </a:r>
            <a:r>
              <a:rPr lang="en-CA" sz="1400" i="1" dirty="0">
                <a:solidFill>
                  <a:schemeClr val="bg1"/>
                </a:solidFill>
                <a:latin typeface="+mj-lt"/>
              </a:rPr>
              <a:t>into this strategy.</a:t>
            </a:r>
          </a:p>
          <a:p>
            <a:pPr>
              <a:spcBef>
                <a:spcPts val="300"/>
              </a:spcBef>
              <a:spcAft>
                <a:spcPts val="600"/>
              </a:spcAft>
            </a:pPr>
            <a:r>
              <a:rPr lang="en-CA" sz="1400" b="1" i="1" dirty="0">
                <a:solidFill>
                  <a:schemeClr val="bg1"/>
                </a:solidFill>
                <a:latin typeface="+mj-lt"/>
              </a:rPr>
              <a:t>When developing a technology strategy for CXM, don’t just </a:t>
            </a:r>
            <a:r>
              <a:rPr lang="en-CA" sz="1400" b="1" i="1" dirty="0" smtClean="0">
                <a:solidFill>
                  <a:schemeClr val="bg1"/>
                </a:solidFill>
                <a:latin typeface="+mj-lt"/>
              </a:rPr>
              <a:t>“pave </a:t>
            </a:r>
            <a:r>
              <a:rPr lang="en-CA" sz="1400" b="1" i="1" dirty="0">
                <a:solidFill>
                  <a:schemeClr val="bg1"/>
                </a:solidFill>
                <a:latin typeface="+mj-lt"/>
              </a:rPr>
              <a:t>the cow </a:t>
            </a:r>
            <a:r>
              <a:rPr lang="en-CA" sz="1400" b="1" i="1" dirty="0" smtClean="0">
                <a:solidFill>
                  <a:schemeClr val="bg1"/>
                </a:solidFill>
                <a:latin typeface="+mj-lt"/>
              </a:rPr>
              <a:t>path,” </a:t>
            </a:r>
            <a:r>
              <a:rPr lang="en-CA" sz="1400" i="1" dirty="0" smtClean="0">
                <a:solidFill>
                  <a:schemeClr val="bg1"/>
                </a:solidFill>
                <a:latin typeface="+mj-lt"/>
              </a:rPr>
              <a:t>but</a:t>
            </a:r>
            <a:r>
              <a:rPr lang="en-CA" sz="1400" b="1" i="1" dirty="0" smtClean="0">
                <a:solidFill>
                  <a:schemeClr val="bg1"/>
                </a:solidFill>
                <a:latin typeface="+mj-lt"/>
              </a:rPr>
              <a:t> </a:t>
            </a:r>
            <a:r>
              <a:rPr lang="en-CA" sz="1400" i="1" dirty="0" smtClean="0">
                <a:solidFill>
                  <a:schemeClr val="bg1"/>
                </a:solidFill>
                <a:latin typeface="+mj-lt"/>
              </a:rPr>
              <a:t>instead</a:t>
            </a:r>
            <a:r>
              <a:rPr lang="en-CA" sz="1400" b="1" i="1" dirty="0" smtClean="0">
                <a:solidFill>
                  <a:schemeClr val="bg1"/>
                </a:solidFill>
                <a:latin typeface="+mj-lt"/>
              </a:rPr>
              <a:t> </a:t>
            </a:r>
            <a:r>
              <a:rPr lang="en-CA" sz="1400" i="1" dirty="0" smtClean="0">
                <a:solidFill>
                  <a:schemeClr val="bg1"/>
                </a:solidFill>
                <a:latin typeface="+mj-lt"/>
              </a:rPr>
              <a:t>move </a:t>
            </a:r>
            <a:r>
              <a:rPr lang="en-CA" sz="1400" i="1" dirty="0">
                <a:solidFill>
                  <a:schemeClr val="bg1"/>
                </a:solidFill>
                <a:latin typeface="+mj-lt"/>
              </a:rPr>
              <a:t>the needle forward by providing capabilities for customer intelligence, omnichannel interactions, and predictive analytics. This blueprint will help you build an integrated CXM technology roadmap that drives top-line revenue while rationalizing application spend.</a:t>
            </a:r>
            <a:br>
              <a:rPr lang="en-CA" sz="1400" i="1" dirty="0">
                <a:solidFill>
                  <a:schemeClr val="bg1"/>
                </a:solidFill>
                <a:latin typeface="+mj-lt"/>
              </a:rPr>
            </a:br>
            <a:r>
              <a:rPr lang="en-CA" b="1" i="1" dirty="0">
                <a:solidFill>
                  <a:schemeClr val="bg1"/>
                </a:solidFill>
                <a:latin typeface="+mj-lt"/>
              </a:rPr>
              <a:t/>
            </a:r>
            <a:br>
              <a:rPr lang="en-CA" b="1" i="1" dirty="0">
                <a:solidFill>
                  <a:schemeClr val="bg1"/>
                </a:solidFill>
                <a:latin typeface="+mj-lt"/>
              </a:rPr>
            </a:br>
            <a:endParaRPr lang="en-CA" b="1" i="1" dirty="0">
              <a:solidFill>
                <a:schemeClr val="bg1"/>
              </a:solidFill>
              <a:latin typeface="+mj-lt"/>
            </a:endParaRPr>
          </a:p>
        </p:txBody>
      </p:sp>
      <p:sp>
        <p:nvSpPr>
          <p:cNvPr id="9" name="TextBox 8"/>
          <p:cNvSpPr txBox="1"/>
          <p:nvPr/>
        </p:nvSpPr>
        <p:spPr>
          <a:xfrm>
            <a:off x="3540433" y="5833751"/>
            <a:ext cx="4460917" cy="646331"/>
          </a:xfrm>
          <a:prstGeom prst="rect">
            <a:avLst/>
          </a:prstGeom>
        </p:spPr>
        <p:txBody>
          <a:bodyPr wrap="square" rtlCol="0">
            <a:spAutoFit/>
          </a:bodyPr>
          <a:lstStyle/>
          <a:p>
            <a:pPr algn="r"/>
            <a:r>
              <a:rPr lang="en-CA" sz="1200" b="1" dirty="0">
                <a:solidFill>
                  <a:schemeClr val="bg1"/>
                </a:solidFill>
              </a:rPr>
              <a:t>Ben Dickie</a:t>
            </a:r>
          </a:p>
          <a:p>
            <a:pPr algn="r"/>
            <a:r>
              <a:rPr lang="en-CA" sz="1200" dirty="0">
                <a:solidFill>
                  <a:schemeClr val="bg1"/>
                </a:solidFill>
              </a:rPr>
              <a:t>Research Director, Customer Experience Strategy</a:t>
            </a:r>
          </a:p>
          <a:p>
            <a:pPr algn="r"/>
            <a:r>
              <a:rPr lang="en-CA" sz="1200" dirty="0">
                <a:solidFill>
                  <a:schemeClr val="bg1"/>
                </a:solidFill>
              </a:rPr>
              <a:t>Info-Tech Research Group</a:t>
            </a:r>
          </a:p>
        </p:txBody>
      </p:sp>
      <p:sp>
        <p:nvSpPr>
          <p:cNvPr id="10" name="TextBox 9"/>
          <p:cNvSpPr txBox="1"/>
          <p:nvPr/>
        </p:nvSpPr>
        <p:spPr>
          <a:xfrm>
            <a:off x="412626" y="1511161"/>
            <a:ext cx="8318748" cy="338554"/>
          </a:xfrm>
          <a:prstGeom prst="rect">
            <a:avLst/>
          </a:prstGeom>
        </p:spPr>
        <p:txBody>
          <a:bodyPr wrap="square" rtlCol="0">
            <a:spAutoFit/>
          </a:bodyPr>
          <a:lstStyle/>
          <a:p>
            <a:pPr algn="ctr"/>
            <a:r>
              <a:rPr lang="en-CA" sz="1600" b="1" dirty="0">
                <a:solidFill>
                  <a:schemeClr val="bg1"/>
                </a:solidFill>
              </a:rPr>
              <a:t>Technology is the catalyst to create – and keep! – your customers.</a:t>
            </a:r>
          </a:p>
        </p:txBody>
      </p:sp>
      <p:sp>
        <p:nvSpPr>
          <p:cNvPr id="11" name="Rectangle 10"/>
          <p:cNvSpPr/>
          <p:nvPr/>
        </p:nvSpPr>
        <p:spPr>
          <a:xfrm>
            <a:off x="1" y="356594"/>
            <a:ext cx="9143999"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3"/>
          <a:stretch>
            <a:fillRect/>
          </a:stretch>
        </p:blipFill>
        <p:spPr>
          <a:xfrm>
            <a:off x="412626" y="1783720"/>
            <a:ext cx="678666" cy="619651"/>
          </a:xfrm>
          <a:prstGeom prst="rect">
            <a:avLst/>
          </a:prstGeom>
        </p:spPr>
      </p:pic>
      <p:pic>
        <p:nvPicPr>
          <p:cNvPr id="15" name="Picture 101"/>
          <p:cNvPicPr>
            <a:picLocks noChangeAspect="1"/>
          </p:cNvPicPr>
          <p:nvPr/>
        </p:nvPicPr>
        <p:blipFill>
          <a:blip r:embed="rId4"/>
          <a:stretch>
            <a:fillRect/>
          </a:stretch>
        </p:blipFill>
        <p:spPr>
          <a:xfrm>
            <a:off x="8001350" y="5347498"/>
            <a:ext cx="656535" cy="538507"/>
          </a:xfrm>
          <a:prstGeom prst="rect">
            <a:avLst/>
          </a:prstGeom>
        </p:spPr>
      </p:pic>
    </p:spTree>
    <p:extLst>
      <p:ext uri="{BB962C8B-B14F-4D97-AF65-F5344CB8AC3E}">
        <p14:creationId xmlns:p14="http://schemas.microsoft.com/office/powerpoint/2010/main" val="378509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6" name="Rounded Rectangle 4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44182"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3498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6716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69850"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a:xfrm>
            <a:off x="257175" y="255588"/>
            <a:ext cx="8554316" cy="877887"/>
          </a:xfrm>
        </p:spPr>
        <p:txBody>
          <a:bodyPr/>
          <a:lstStyle/>
          <a:p>
            <a:pPr lvl="0">
              <a:lnSpc>
                <a:spcPts val="2600"/>
              </a:lnSpc>
              <a:defRPr/>
            </a:pPr>
            <a:r>
              <a:rPr lang="en-CA" dirty="0"/>
              <a:t>Info-Tech offers various levels of support to suit your needs</a:t>
            </a:r>
          </a:p>
        </p:txBody>
      </p:sp>
    </p:spTree>
    <p:extLst>
      <p:ext uri="{BB962C8B-B14F-4D97-AF65-F5344CB8AC3E}">
        <p14:creationId xmlns:p14="http://schemas.microsoft.com/office/powerpoint/2010/main" val="3960344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178253"/>
              </p:ext>
            </p:extLst>
          </p:nvPr>
        </p:nvGraphicFramePr>
        <p:xfrm>
          <a:off x="86984" y="1589010"/>
          <a:ext cx="8799876" cy="4740679"/>
        </p:xfrm>
        <a:graphic>
          <a:graphicData uri="http://schemas.openxmlformats.org/drawingml/2006/table">
            <a:tbl>
              <a:tblPr firstRow="1" bandRow="1">
                <a:tableStyleId>{5C22544A-7EE6-4342-B048-85BDC9FD1C3A}</a:tableStyleId>
              </a:tblPr>
              <a:tblGrid>
                <a:gridCol w="1191600">
                  <a:extLst>
                    <a:ext uri="{9D8B030D-6E8A-4147-A177-3AD203B41FA5}">
                      <a16:colId xmlns="" xmlns:a16="http://schemas.microsoft.com/office/drawing/2014/main" val="20000"/>
                    </a:ext>
                  </a:extLst>
                </a:gridCol>
                <a:gridCol w="2536092">
                  <a:extLst>
                    <a:ext uri="{9D8B030D-6E8A-4147-A177-3AD203B41FA5}">
                      <a16:colId xmlns="" xmlns:a16="http://schemas.microsoft.com/office/drawing/2014/main" val="20001"/>
                    </a:ext>
                  </a:extLst>
                </a:gridCol>
                <a:gridCol w="2536092">
                  <a:extLst>
                    <a:ext uri="{9D8B030D-6E8A-4147-A177-3AD203B41FA5}">
                      <a16:colId xmlns="" xmlns:a16="http://schemas.microsoft.com/office/drawing/2014/main" val="20002"/>
                    </a:ext>
                  </a:extLst>
                </a:gridCol>
                <a:gridCol w="2536092">
                  <a:extLst>
                    <a:ext uri="{9D8B030D-6E8A-4147-A177-3AD203B41FA5}">
                      <a16:colId xmlns="" xmlns:a16="http://schemas.microsoft.com/office/drawing/2014/main" val="20003"/>
                    </a:ext>
                  </a:extLst>
                </a:gridCol>
              </a:tblGrid>
              <a:tr h="1632242">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a:solidFill>
                            <a:schemeClr val="tx1"/>
                          </a:solidFill>
                        </a:rPr>
                        <a:t>1.1 Create the Project Vision</a:t>
                      </a:r>
                      <a:endParaRPr lang="en-CA" sz="400" b="0" dirty="0">
                        <a:solidFill>
                          <a:schemeClr val="tx1"/>
                        </a:solidFill>
                      </a:endParaRPr>
                    </a:p>
                    <a:p>
                      <a:pPr>
                        <a:spcAft>
                          <a:spcPts val="600"/>
                        </a:spcAft>
                      </a:pPr>
                      <a:r>
                        <a:rPr lang="en-CA" sz="1000" dirty="0">
                          <a:solidFill>
                            <a:schemeClr val="tx1"/>
                          </a:solidFill>
                        </a:rPr>
                        <a:t>1.2 Structure</a:t>
                      </a:r>
                      <a:r>
                        <a:rPr lang="en-CA" sz="1000" baseline="0" dirty="0">
                          <a:solidFill>
                            <a:schemeClr val="tx1"/>
                          </a:solidFill>
                        </a:rPr>
                        <a:t> the CXM Project</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Scan the External Environment</a:t>
                      </a:r>
                      <a:endParaRPr kumimoji="0" lang="en-CA" sz="400" b="0" i="0" u="none" strike="noStrike" kern="1200" cap="none" spc="0" normalizeH="0" baseline="0" noProof="0" dirty="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Assess the Current State of CXM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2.3 Create an Application Portfolio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2.4 Develop Deployment Best Practices</a:t>
                      </a:r>
                    </a:p>
                    <a:p>
                      <a:pPr marL="0" indent="0">
                        <a:spcAft>
                          <a:spcPts val="600"/>
                        </a:spcAft>
                        <a:buSzPct val="175000"/>
                        <a:buNone/>
                      </a:pP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3.1 Create</a:t>
                      </a:r>
                      <a:r>
                        <a:rPr lang="en-CA" sz="1000" baseline="0" dirty="0">
                          <a:solidFill>
                            <a:schemeClr val="tx1"/>
                          </a:solidFill>
                        </a:rPr>
                        <a:t> an Initiative Rollout Plan</a:t>
                      </a:r>
                    </a:p>
                    <a:p>
                      <a:pPr>
                        <a:spcAft>
                          <a:spcPts val="600"/>
                        </a:spcAft>
                      </a:pPr>
                      <a:r>
                        <a:rPr lang="en-CA" sz="1000" baseline="0" dirty="0">
                          <a:solidFill>
                            <a:schemeClr val="tx1"/>
                          </a:solidFill>
                        </a:rPr>
                        <a:t>3.2 Confirm and Finalize the CXM Blueprint</a:t>
                      </a:r>
                      <a:endParaRPr lang="en-CA" sz="900" dirty="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0"/>
                  </a:ext>
                </a:extLst>
              </a:tr>
              <a:tr h="1476583">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a:cs typeface="Open Sans"/>
                        </a:rPr>
                        <a:t>Determine </a:t>
                      </a:r>
                      <a:r>
                        <a:rPr lang="en-US" sz="1000" b="0" dirty="0" smtClean="0">
                          <a:cs typeface="Open Sans"/>
                        </a:rPr>
                        <a:t>project</a:t>
                      </a:r>
                      <a:r>
                        <a:rPr lang="en-US" sz="1000" b="0" baseline="0" dirty="0" smtClean="0">
                          <a:cs typeface="Open Sans"/>
                        </a:rPr>
                        <a:t> vision for CXM.</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Review </a:t>
                      </a:r>
                      <a:r>
                        <a:rPr lang="en-US" sz="1000" b="0" dirty="0">
                          <a:cs typeface="Open Sans"/>
                        </a:rPr>
                        <a:t>CXM </a:t>
                      </a:r>
                      <a:r>
                        <a:rPr lang="en-US" sz="1000" b="0" dirty="0" smtClean="0">
                          <a:cs typeface="Open Sans"/>
                        </a:rPr>
                        <a:t>project charter.</a:t>
                      </a: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Review </a:t>
                      </a:r>
                      <a:r>
                        <a:rPr lang="en-US" sz="1000" b="0" dirty="0" smtClean="0">
                          <a:cs typeface="Open Sans"/>
                        </a:rPr>
                        <a:t>environmental</a:t>
                      </a:r>
                      <a:r>
                        <a:rPr lang="en-US" sz="1000" b="0" baseline="0" dirty="0" smtClean="0">
                          <a:cs typeface="Open Sans"/>
                        </a:rPr>
                        <a:t> scan.</a:t>
                      </a:r>
                      <a:endParaRPr lang="en-US" sz="1000" b="0" dirty="0">
                        <a:cs typeface="Open Sans"/>
                      </a:endParaRPr>
                    </a:p>
                    <a:p>
                      <a:pPr marL="228600" indent="-228600">
                        <a:spcAft>
                          <a:spcPts val="600"/>
                        </a:spcAft>
                        <a:buSzPct val="150000"/>
                        <a:buBlip>
                          <a:blip r:embed="rId3"/>
                        </a:buBlip>
                      </a:pPr>
                      <a:r>
                        <a:rPr lang="en-US" sz="1000" b="0" dirty="0">
                          <a:cs typeface="Open Sans"/>
                        </a:rPr>
                        <a:t>Review </a:t>
                      </a:r>
                      <a:r>
                        <a:rPr lang="en-US" sz="1000" b="0" dirty="0" smtClean="0">
                          <a:cs typeface="Open Sans"/>
                        </a:rPr>
                        <a:t>application </a:t>
                      </a:r>
                      <a:r>
                        <a:rPr lang="en-US" sz="1000" b="0" dirty="0">
                          <a:cs typeface="Open Sans"/>
                        </a:rPr>
                        <a:t>p</a:t>
                      </a:r>
                      <a:r>
                        <a:rPr lang="en-US" sz="1000" b="0" dirty="0" smtClean="0">
                          <a:cs typeface="Open Sans"/>
                        </a:rPr>
                        <a:t>ortfolio </a:t>
                      </a:r>
                      <a:r>
                        <a:rPr lang="en-US" sz="1000" b="0" dirty="0">
                          <a:cs typeface="Open Sans"/>
                        </a:rPr>
                        <a:t>for </a:t>
                      </a:r>
                      <a:r>
                        <a:rPr lang="en-US" sz="1000" b="0" dirty="0" smtClean="0">
                          <a:cs typeface="Open Sans"/>
                        </a:rPr>
                        <a:t>CXM.</a:t>
                      </a:r>
                      <a:endParaRPr lang="en-US"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Confirm </a:t>
                      </a:r>
                      <a:r>
                        <a:rPr lang="en-US" sz="1000" b="0" dirty="0" smtClean="0">
                          <a:cs typeface="Open Sans"/>
                        </a:rPr>
                        <a:t>deployment </a:t>
                      </a:r>
                      <a:r>
                        <a:rPr lang="en-US" sz="1000" b="0" dirty="0">
                          <a:cs typeface="Open Sans"/>
                        </a:rPr>
                        <a:t>b</a:t>
                      </a:r>
                      <a:r>
                        <a:rPr lang="en-US" sz="1000" b="0" dirty="0" smtClean="0">
                          <a:cs typeface="Open Sans"/>
                        </a:rPr>
                        <a:t>est practices.</a:t>
                      </a:r>
                      <a:endParaRPr lang="en-US" sz="1000" b="0" dirty="0">
                        <a:cs typeface="Open Sans"/>
                      </a:endParaRPr>
                    </a:p>
                    <a:p>
                      <a:pPr marL="228600" indent="-228600">
                        <a:spcAft>
                          <a:spcPts val="600"/>
                        </a:spcAft>
                        <a:buSzPct val="150000"/>
                        <a:buBlip>
                          <a:blip r:embed="rId3"/>
                        </a:buBlip>
                      </a:pPr>
                      <a:r>
                        <a:rPr lang="en-US" sz="1000" b="0" dirty="0">
                          <a:cs typeface="Open Sans"/>
                        </a:rPr>
                        <a:t>Review </a:t>
                      </a:r>
                      <a:r>
                        <a:rPr lang="en-US" sz="1000" b="0" dirty="0" smtClean="0">
                          <a:cs typeface="Open Sans"/>
                        </a:rPr>
                        <a:t>initiatives </a:t>
                      </a:r>
                      <a:r>
                        <a:rPr lang="en-US" sz="1000" b="0" dirty="0">
                          <a:cs typeface="Open Sans"/>
                        </a:rPr>
                        <a:t>r</a:t>
                      </a:r>
                      <a:r>
                        <a:rPr lang="en-US" sz="1000" b="0" dirty="0" smtClean="0">
                          <a:cs typeface="Open Sans"/>
                        </a:rPr>
                        <a:t>ollout</a:t>
                      </a:r>
                      <a:r>
                        <a:rPr lang="en-US" sz="1000" b="0" baseline="0" dirty="0" smtClean="0">
                          <a:cs typeface="Open Sans"/>
                        </a:rPr>
                        <a:t> plan.</a:t>
                      </a:r>
                      <a:endParaRPr lang="en-US" sz="1000" b="0" dirty="0">
                        <a:cs typeface="Open Sans"/>
                      </a:endParaRPr>
                    </a:p>
                    <a:p>
                      <a:pPr marL="228600" indent="-228600">
                        <a:spcAft>
                          <a:spcPts val="600"/>
                        </a:spcAft>
                        <a:buSzPct val="150000"/>
                        <a:buBlip>
                          <a:blip r:embed="rId3"/>
                        </a:buBlip>
                      </a:pPr>
                      <a:r>
                        <a:rPr lang="en-US" sz="1000" b="0" dirty="0">
                          <a:latin typeface="Arial" pitchFamily="34" charset="0"/>
                          <a:cs typeface="Arial" pitchFamily="34" charset="0"/>
                        </a:rPr>
                        <a:t>Confirm CXM</a:t>
                      </a:r>
                      <a:r>
                        <a:rPr lang="en-US" sz="1000" b="0" baseline="0" dirty="0">
                          <a:latin typeface="Arial" pitchFamily="34" charset="0"/>
                          <a:cs typeface="Arial" pitchFamily="34" charset="0"/>
                        </a:rPr>
                        <a:t> </a:t>
                      </a:r>
                      <a:r>
                        <a:rPr lang="en-US" sz="1000" b="0" baseline="0" dirty="0" smtClean="0">
                          <a:latin typeface="Arial" pitchFamily="34" charset="0"/>
                          <a:cs typeface="Arial" pitchFamily="34" charset="0"/>
                        </a:rPr>
                        <a:t>roadmap.</a:t>
                      </a:r>
                      <a:endParaRPr lang="en-US" sz="1000" b="0" dirty="0">
                        <a:latin typeface="Arial" pitchFamily="34" charset="0"/>
                        <a:cs typeface="Arial" pitchFamily="34" charset="0"/>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900000">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marL="0" indent="0">
                        <a:buFont typeface="Arial" panose="020B0604020202020204" pitchFamily="34" charset="0"/>
                        <a:buNone/>
                      </a:pPr>
                      <a:r>
                        <a:rPr lang="en-CA" sz="1000" dirty="0"/>
                        <a:t>Drive Measurable</a:t>
                      </a:r>
                      <a:r>
                        <a:rPr lang="en-CA" sz="1000" baseline="0" dirty="0"/>
                        <a:t> Value with a World-Class CXM Program</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2</a:t>
                      </a:r>
                      <a:r>
                        <a:rPr lang="en-CA" sz="1000" b="1" dirty="0"/>
                        <a:t>:</a:t>
                      </a:r>
                    </a:p>
                    <a:p>
                      <a:pPr marL="0" indent="0">
                        <a:buFont typeface="Arial" panose="020B0604020202020204" pitchFamily="34" charset="0"/>
                        <a:buNone/>
                      </a:pPr>
                      <a:r>
                        <a:rPr lang="en-CA" sz="1000" dirty="0"/>
                        <a:t>Create the Strategic Framework for CXM</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3</a:t>
                      </a:r>
                      <a:r>
                        <a:rPr lang="en-CA" sz="1000" b="1" dirty="0"/>
                        <a:t>:</a:t>
                      </a:r>
                    </a:p>
                    <a:p>
                      <a:pPr marL="0" indent="0">
                        <a:buFont typeface="Arial" panose="020B0604020202020204" pitchFamily="34" charset="0"/>
                        <a:buNone/>
                      </a:pPr>
                      <a:r>
                        <a:rPr lang="en-CA" sz="1000" dirty="0"/>
                        <a:t>Finalize the CXM Framework</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t>Phase 1 Outcome:</a:t>
                      </a:r>
                    </a:p>
                    <a:p>
                      <a:pPr marL="171450" indent="-171450">
                        <a:buFont typeface="Arial" panose="020B0604020202020204" pitchFamily="34" charset="0"/>
                        <a:buChar char="•"/>
                      </a:pPr>
                      <a:r>
                        <a:rPr lang="en-CA" sz="1000" dirty="0"/>
                        <a:t>Completed </a:t>
                      </a:r>
                      <a:r>
                        <a:rPr lang="en-CA" sz="1000" dirty="0" smtClean="0"/>
                        <a:t>drivers</a:t>
                      </a:r>
                      <a:endParaRPr lang="en-CA" sz="1000" dirty="0"/>
                    </a:p>
                    <a:p>
                      <a:pPr marL="171450" indent="-171450">
                        <a:buFont typeface="Arial" panose="020B0604020202020204" pitchFamily="34" charset="0"/>
                        <a:buChar char="•"/>
                      </a:pPr>
                      <a:r>
                        <a:rPr lang="en-CA" sz="1000" dirty="0"/>
                        <a:t>Completed </a:t>
                      </a:r>
                      <a:r>
                        <a:rPr lang="en-CA" sz="1000" dirty="0" smtClean="0"/>
                        <a:t>project </a:t>
                      </a:r>
                      <a:r>
                        <a:rPr lang="en-CA" sz="1000" dirty="0"/>
                        <a:t>c</a:t>
                      </a:r>
                      <a:r>
                        <a:rPr lang="en-CA" sz="1000" dirty="0" smtClean="0"/>
                        <a:t>harter</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Outcome:</a:t>
                      </a:r>
                    </a:p>
                    <a:p>
                      <a:pPr marL="171450" indent="-171450">
                        <a:buFont typeface="Arial" panose="020B0604020202020204" pitchFamily="34" charset="0"/>
                        <a:buChar char="•"/>
                      </a:pPr>
                      <a:r>
                        <a:rPr lang="en-CA" sz="1000" dirty="0"/>
                        <a:t>Completed </a:t>
                      </a:r>
                      <a:r>
                        <a:rPr lang="en-CA" sz="1000" dirty="0" smtClean="0"/>
                        <a:t>personas </a:t>
                      </a:r>
                      <a:r>
                        <a:rPr lang="en-CA" sz="1000" dirty="0"/>
                        <a:t>and </a:t>
                      </a:r>
                      <a:r>
                        <a:rPr lang="en-CA" sz="1000" dirty="0" smtClean="0"/>
                        <a:t>scenarios</a:t>
                      </a:r>
                      <a:endParaRPr lang="en-CA" sz="1000" dirty="0"/>
                    </a:p>
                    <a:p>
                      <a:pPr marL="171450" indent="-171450">
                        <a:buFont typeface="Arial" panose="020B0604020202020204" pitchFamily="34" charset="0"/>
                        <a:buChar char="•"/>
                      </a:pPr>
                      <a:r>
                        <a:rPr lang="en-CA" sz="1000" dirty="0"/>
                        <a:t>CXM </a:t>
                      </a:r>
                      <a:r>
                        <a:rPr lang="en-CA" sz="1000" dirty="0" smtClean="0"/>
                        <a:t>application </a:t>
                      </a:r>
                      <a:r>
                        <a:rPr lang="en-CA" sz="1000" dirty="0"/>
                        <a:t>p</a:t>
                      </a:r>
                      <a:r>
                        <a:rPr lang="en-CA" sz="1000" dirty="0" smtClean="0"/>
                        <a:t>ortfolio</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Outcome:</a:t>
                      </a:r>
                    </a:p>
                    <a:p>
                      <a:pPr marL="171450" indent="-171450">
                        <a:buFont typeface="Arial" panose="020B0604020202020204" pitchFamily="34" charset="0"/>
                        <a:buChar char="•"/>
                      </a:pPr>
                      <a:r>
                        <a:rPr lang="en-CA" sz="1000" dirty="0"/>
                        <a:t>Strategic </a:t>
                      </a:r>
                      <a:r>
                        <a:rPr lang="en-CA" sz="1000" dirty="0" smtClean="0"/>
                        <a:t>summary </a:t>
                      </a:r>
                      <a:r>
                        <a:rPr lang="en-CA" sz="1000" dirty="0"/>
                        <a:t>b</a:t>
                      </a:r>
                      <a:r>
                        <a:rPr lang="en-CA" sz="1000" dirty="0" smtClean="0"/>
                        <a:t>lueprint</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362060"/>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751239"/>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4762266"/>
            <a:ext cx="752006" cy="483279"/>
          </a:xfrm>
          <a:prstGeom prst="rect">
            <a:avLst/>
          </a:prstGeom>
          <a:effectLst/>
        </p:spPr>
      </p:pic>
      <p:sp>
        <p:nvSpPr>
          <p:cNvPr id="15" name="Chevron 14"/>
          <p:cNvSpPr/>
          <p:nvPr/>
        </p:nvSpPr>
        <p:spPr>
          <a:xfrm>
            <a:off x="1301687" y="1135776"/>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1. Drive Value </a:t>
            </a:r>
            <a:r>
              <a:rPr lang="en-US" sz="1400" dirty="0" smtClean="0">
                <a:solidFill>
                  <a:srgbClr val="FFFFFF"/>
                </a:solidFill>
              </a:rPr>
              <a:t>With </a:t>
            </a:r>
            <a:r>
              <a:rPr lang="en-US" sz="1400" dirty="0">
                <a:solidFill>
                  <a:srgbClr val="FFFFFF"/>
                </a:solidFill>
              </a:rPr>
              <a:t>CXM</a:t>
            </a:r>
          </a:p>
        </p:txBody>
      </p:sp>
      <p:sp>
        <p:nvSpPr>
          <p:cNvPr id="16" name="Chevron 15"/>
          <p:cNvSpPr/>
          <p:nvPr/>
        </p:nvSpPr>
        <p:spPr>
          <a:xfrm>
            <a:off x="3838233" y="1135775"/>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2. Create the Framework</a:t>
            </a:r>
          </a:p>
        </p:txBody>
      </p:sp>
      <p:sp>
        <p:nvSpPr>
          <p:cNvPr id="17" name="Chevron 16"/>
          <p:cNvSpPr/>
          <p:nvPr/>
        </p:nvSpPr>
        <p:spPr>
          <a:xfrm>
            <a:off x="6371121" y="1135775"/>
            <a:ext cx="270113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3. Finalize the Framework</a:t>
            </a:r>
          </a:p>
        </p:txBody>
      </p:sp>
      <p:sp>
        <p:nvSpPr>
          <p:cNvPr id="4" name="Title 3"/>
          <p:cNvSpPr>
            <a:spLocks noGrp="1"/>
          </p:cNvSpPr>
          <p:nvPr>
            <p:ph type="title"/>
          </p:nvPr>
        </p:nvSpPr>
        <p:spPr/>
        <p:txBody>
          <a:bodyPr/>
          <a:lstStyle/>
          <a:p>
            <a:r>
              <a:rPr lang="en-US" dirty="0"/>
              <a:t>Build a Strong Technology Foundation for CXM – project overview</a:t>
            </a:r>
          </a:p>
        </p:txBody>
      </p:sp>
    </p:spTree>
    <p:extLst>
      <p:ext uri="{BB962C8B-B14F-4D97-AF65-F5344CB8AC3E}">
        <p14:creationId xmlns:p14="http://schemas.microsoft.com/office/powerpoint/2010/main" val="2371893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overview </a:t>
            </a:r>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Open Sans"/>
              </a:rPr>
              <a:t>mail </a:t>
            </a:r>
            <a:r>
              <a:rPr lang="en-US" sz="1400" dirty="0">
                <a:solidFill>
                  <a:srgbClr val="333333"/>
                </a:solidFill>
                <a:cs typeface="Open Sans"/>
                <a:hlinkClick r:id="rId3"/>
              </a:rPr>
              <a:t>Workshops@InfoTech.com</a:t>
            </a:r>
            <a:r>
              <a:rPr lang="en-US" sz="1400" dirty="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4235447246"/>
              </p:ext>
            </p:extLst>
          </p:nvPr>
        </p:nvGraphicFramePr>
        <p:xfrm>
          <a:off x="251519" y="1677686"/>
          <a:ext cx="8625781" cy="4594405"/>
        </p:xfrm>
        <a:graphic>
          <a:graphicData uri="http://schemas.openxmlformats.org/drawingml/2006/table">
            <a:tbl>
              <a:tblPr firstRow="1" bandRow="1">
                <a:tableStyleId>{5C22544A-7EE6-4342-B048-85BDC9FD1C3A}</a:tableStyleId>
              </a:tblPr>
              <a:tblGrid>
                <a:gridCol w="325131">
                  <a:extLst>
                    <a:ext uri="{9D8B030D-6E8A-4147-A177-3AD203B41FA5}">
                      <a16:colId xmlns="" xmlns:a16="http://schemas.microsoft.com/office/drawing/2014/main" val="20000"/>
                    </a:ext>
                  </a:extLst>
                </a:gridCol>
                <a:gridCol w="1660130">
                  <a:extLst>
                    <a:ext uri="{9D8B030D-6E8A-4147-A177-3AD203B41FA5}">
                      <a16:colId xmlns="" xmlns:a16="http://schemas.microsoft.com/office/drawing/2014/main" val="20001"/>
                    </a:ext>
                  </a:extLst>
                </a:gridCol>
                <a:gridCol w="1660130">
                  <a:extLst>
                    <a:ext uri="{9D8B030D-6E8A-4147-A177-3AD203B41FA5}">
                      <a16:colId xmlns="" xmlns:a16="http://schemas.microsoft.com/office/drawing/2014/main" val="20002"/>
                    </a:ext>
                  </a:extLst>
                </a:gridCol>
                <a:gridCol w="1660130">
                  <a:extLst>
                    <a:ext uri="{9D8B030D-6E8A-4147-A177-3AD203B41FA5}">
                      <a16:colId xmlns="" xmlns:a16="http://schemas.microsoft.com/office/drawing/2014/main" val="20003"/>
                    </a:ext>
                  </a:extLst>
                </a:gridCol>
                <a:gridCol w="1660130">
                  <a:extLst>
                    <a:ext uri="{9D8B030D-6E8A-4147-A177-3AD203B41FA5}">
                      <a16:colId xmlns="" xmlns:a16="http://schemas.microsoft.com/office/drawing/2014/main" val="20004"/>
                    </a:ext>
                  </a:extLst>
                </a:gridCol>
                <a:gridCol w="1660130">
                  <a:extLst>
                    <a:ext uri="{9D8B030D-6E8A-4147-A177-3AD203B41FA5}">
                      <a16:colId xmlns="" xmlns:a16="http://schemas.microsoft.com/office/drawing/2014/main" val="20005"/>
                    </a:ext>
                  </a:extLst>
                </a:gridCol>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a:solidFill>
                            <a:schemeClr val="bg1"/>
                          </a:solidFill>
                        </a:rPr>
                        <a:t>Workshop Day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a:solidFill>
                            <a:schemeClr val="bg1"/>
                          </a:solidFill>
                        </a:rPr>
                        <a:t>Workshop Day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a:solidFill>
                            <a:schemeClr val="bg1"/>
                          </a:solidFill>
                        </a:rPr>
                        <a:t>Workshop Day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a:solidFill>
                            <a:schemeClr val="bg1"/>
                          </a:solidFill>
                        </a:rPr>
                        <a:t>Workshop Day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a:solidFill>
                            <a:schemeClr val="bg1"/>
                          </a:solidFill>
                        </a:rPr>
                        <a:t>Workshop Day 5</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extLst>
                  <a:ext uri="{0D108BD9-81ED-4DB2-BD59-A6C34878D82A}">
                    <a16:rowId xmlns="" xmlns:a16="http://schemas.microsoft.com/office/drawing/2014/main" val="10000"/>
                  </a:ext>
                </a:extLst>
              </a:tr>
              <a:tr h="2426569">
                <a:tc>
                  <a:txBody>
                    <a:bodyPr/>
                    <a:lstStyle/>
                    <a:p>
                      <a:pPr marL="216000" indent="-457200" algn="ctr">
                        <a:spcAft>
                          <a:spcPts val="500"/>
                        </a:spcAft>
                      </a:pPr>
                      <a:r>
                        <a:rPr lang="en-CA" sz="1200" b="1" baseline="0" dirty="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000" b="1" dirty="0">
                          <a:solidFill>
                            <a:schemeClr val="tx1"/>
                          </a:solidFill>
                        </a:rPr>
                        <a:t>Create the Vision for CXM Enablement</a:t>
                      </a:r>
                    </a:p>
                    <a:p>
                      <a:pPr marL="216000" indent="-457200">
                        <a:spcAft>
                          <a:spcPts val="0"/>
                        </a:spcAft>
                      </a:pPr>
                      <a:r>
                        <a:rPr lang="en-CA" sz="1000" b="1" dirty="0">
                          <a:solidFill>
                            <a:schemeClr val="tx1"/>
                          </a:solidFill>
                        </a:rPr>
                        <a:t>1.1 </a:t>
                      </a:r>
                      <a:r>
                        <a:rPr lang="en-CA" sz="1000" b="0" dirty="0">
                          <a:solidFill>
                            <a:schemeClr val="tx1"/>
                          </a:solidFill>
                        </a:rPr>
                        <a:t>CXM Fireside Chat</a:t>
                      </a:r>
                    </a:p>
                    <a:p>
                      <a:pPr marL="216000" indent="-457200">
                        <a:spcAft>
                          <a:spcPts val="0"/>
                        </a:spcAft>
                      </a:pPr>
                      <a:r>
                        <a:rPr lang="en-CA" sz="1000" b="1" dirty="0">
                          <a:solidFill>
                            <a:schemeClr val="tx1"/>
                          </a:solidFill>
                        </a:rPr>
                        <a:t>1.2 </a:t>
                      </a:r>
                      <a:r>
                        <a:rPr lang="en-CA" sz="1000" b="0" dirty="0">
                          <a:solidFill>
                            <a:schemeClr val="tx1"/>
                          </a:solidFill>
                        </a:rPr>
                        <a:t>CXM Business Drivers</a:t>
                      </a:r>
                    </a:p>
                    <a:p>
                      <a:pPr marL="216000" indent="-457200">
                        <a:spcAft>
                          <a:spcPts val="0"/>
                        </a:spcAft>
                      </a:pPr>
                      <a:r>
                        <a:rPr lang="en-CA" sz="1000" b="1" dirty="0">
                          <a:solidFill>
                            <a:schemeClr val="tx1"/>
                          </a:solidFill>
                        </a:rPr>
                        <a:t>1.3 </a:t>
                      </a:r>
                      <a:r>
                        <a:rPr lang="en-CA" sz="1000" b="0" dirty="0">
                          <a:solidFill>
                            <a:schemeClr val="tx1"/>
                          </a:solidFill>
                        </a:rPr>
                        <a:t>CXM Vision Statement</a:t>
                      </a:r>
                    </a:p>
                    <a:p>
                      <a:pPr marL="216000" indent="-457200">
                        <a:spcAft>
                          <a:spcPts val="0"/>
                        </a:spcAft>
                      </a:pPr>
                      <a:r>
                        <a:rPr lang="en-CA" sz="1000" b="1" baseline="0" dirty="0">
                          <a:solidFill>
                            <a:schemeClr val="tx1"/>
                          </a:solidFill>
                        </a:rPr>
                        <a:t>1.4</a:t>
                      </a:r>
                      <a:r>
                        <a:rPr lang="en-CA" sz="1000" b="0" baseline="0" dirty="0">
                          <a:solidFill>
                            <a:schemeClr val="tx1"/>
                          </a:solidFill>
                        </a:rPr>
                        <a:t> Project Structure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Conduct the Environmental</a:t>
                      </a:r>
                      <a:r>
                        <a:rPr lang="en-CA" sz="1000" b="1" baseline="0" dirty="0">
                          <a:solidFill>
                            <a:schemeClr val="tx1"/>
                          </a:solidFill>
                        </a:rPr>
                        <a:t> Scan and Internal Review</a:t>
                      </a:r>
                    </a:p>
                    <a:p>
                      <a:pPr marL="216000" indent="-457200">
                        <a:spcAft>
                          <a:spcPts val="0"/>
                        </a:spcAft>
                      </a:pPr>
                      <a:r>
                        <a:rPr lang="en-CA" sz="1000" b="1" dirty="0">
                          <a:solidFill>
                            <a:schemeClr val="tx1"/>
                          </a:solidFill>
                        </a:rPr>
                        <a:t>2.1</a:t>
                      </a:r>
                      <a:r>
                        <a:rPr lang="en-CA" sz="1000" b="0" dirty="0">
                          <a:solidFill>
                            <a:schemeClr val="tx1"/>
                          </a:solidFill>
                        </a:rPr>
                        <a:t> PEST Analysis</a:t>
                      </a:r>
                      <a:endParaRPr lang="en-CA" sz="1000" b="0" baseline="0" dirty="0">
                        <a:solidFill>
                          <a:schemeClr val="tx1"/>
                        </a:solidFill>
                      </a:endParaRPr>
                    </a:p>
                    <a:p>
                      <a:pPr marL="216000" indent="-457200">
                        <a:spcAft>
                          <a:spcPts val="0"/>
                        </a:spcAft>
                      </a:pPr>
                      <a:r>
                        <a:rPr lang="en-CA" sz="1000" b="1" dirty="0">
                          <a:solidFill>
                            <a:schemeClr val="tx1"/>
                          </a:solidFill>
                        </a:rPr>
                        <a:t>2.2</a:t>
                      </a:r>
                      <a:r>
                        <a:rPr lang="en-CA" sz="1000" b="0" dirty="0">
                          <a:solidFill>
                            <a:schemeClr val="tx1"/>
                          </a:solidFill>
                        </a:rPr>
                        <a:t> Competitive Analysis</a:t>
                      </a:r>
                    </a:p>
                    <a:p>
                      <a:pPr marL="216000" indent="-457200">
                        <a:spcAft>
                          <a:spcPts val="0"/>
                        </a:spcAft>
                      </a:pPr>
                      <a:r>
                        <a:rPr lang="en-CA" sz="1000" b="1" dirty="0">
                          <a:solidFill>
                            <a:schemeClr val="tx1"/>
                          </a:solidFill>
                        </a:rPr>
                        <a:t>2.3</a:t>
                      </a:r>
                      <a:r>
                        <a:rPr lang="en-CA" sz="1000" b="0" dirty="0">
                          <a:solidFill>
                            <a:schemeClr val="tx1"/>
                          </a:solidFill>
                        </a:rPr>
                        <a:t> Market and Trend Analysis</a:t>
                      </a:r>
                    </a:p>
                    <a:p>
                      <a:pPr marL="216000" indent="-457200">
                        <a:spcAft>
                          <a:spcPts val="0"/>
                        </a:spcAft>
                      </a:pPr>
                      <a:r>
                        <a:rPr lang="en-CA" sz="1000" b="1" dirty="0">
                          <a:solidFill>
                            <a:schemeClr val="tx1"/>
                          </a:solidFill>
                        </a:rPr>
                        <a:t>2.4</a:t>
                      </a:r>
                      <a:r>
                        <a:rPr lang="en-CA" sz="1000" b="0" dirty="0">
                          <a:solidFill>
                            <a:schemeClr val="tx1"/>
                          </a:solidFill>
                        </a:rPr>
                        <a:t> SWOT</a:t>
                      </a:r>
                      <a:r>
                        <a:rPr lang="en-CA" sz="1000" b="0" baseline="0" dirty="0">
                          <a:solidFill>
                            <a:schemeClr val="tx1"/>
                          </a:solidFill>
                        </a:rPr>
                        <a:t> Analysis</a:t>
                      </a:r>
                    </a:p>
                    <a:p>
                      <a:pPr marL="216000" indent="-457200">
                        <a:spcAft>
                          <a:spcPts val="0"/>
                        </a:spcAft>
                      </a:pPr>
                      <a:r>
                        <a:rPr lang="en-CA" sz="1000" b="1" baseline="0" dirty="0">
                          <a:solidFill>
                            <a:schemeClr val="tx1"/>
                          </a:solidFill>
                        </a:rPr>
                        <a:t>2.5</a:t>
                      </a:r>
                      <a:r>
                        <a:rPr lang="en-CA" sz="1000" b="0" baseline="0" dirty="0">
                          <a:solidFill>
                            <a:schemeClr val="tx1"/>
                          </a:solidFill>
                        </a:rPr>
                        <a:t> VRIO Analysis</a:t>
                      </a:r>
                    </a:p>
                    <a:p>
                      <a:pPr marL="216000" indent="-457200">
                        <a:spcAft>
                          <a:spcPts val="0"/>
                        </a:spcAft>
                      </a:pPr>
                      <a:r>
                        <a:rPr lang="en-CA" sz="1000" b="1" baseline="0" dirty="0">
                          <a:solidFill>
                            <a:schemeClr val="tx1"/>
                          </a:solidFill>
                        </a:rPr>
                        <a:t>2.6 </a:t>
                      </a:r>
                      <a:r>
                        <a:rPr lang="en-CA" sz="1000" b="0" baseline="0" dirty="0">
                          <a:solidFill>
                            <a:schemeClr val="tx1"/>
                          </a:solidFill>
                        </a:rPr>
                        <a:t>Channel Mapping</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Build Personas and Scenarios</a:t>
                      </a:r>
                    </a:p>
                    <a:p>
                      <a:pPr marL="216000" indent="-457200">
                        <a:spcAft>
                          <a:spcPts val="0"/>
                        </a:spcAft>
                      </a:pPr>
                      <a:r>
                        <a:rPr lang="en-CA" sz="1000" b="1" dirty="0">
                          <a:solidFill>
                            <a:schemeClr val="tx1"/>
                          </a:solidFill>
                        </a:rPr>
                        <a:t>3.1 </a:t>
                      </a:r>
                      <a:r>
                        <a:rPr lang="en-CA" sz="1000" b="0" dirty="0">
                          <a:solidFill>
                            <a:schemeClr val="tx1"/>
                          </a:solidFill>
                        </a:rPr>
                        <a:t>Persona Development</a:t>
                      </a:r>
                    </a:p>
                    <a:p>
                      <a:pPr marL="216000" indent="-457200">
                        <a:spcAft>
                          <a:spcPts val="0"/>
                        </a:spcAft>
                      </a:pPr>
                      <a:r>
                        <a:rPr lang="en-CA" sz="1000" b="1" dirty="0">
                          <a:solidFill>
                            <a:schemeClr val="tx1"/>
                          </a:solidFill>
                        </a:rPr>
                        <a:t>3.2 </a:t>
                      </a:r>
                      <a:r>
                        <a:rPr lang="en-CA" sz="1000" b="0" dirty="0">
                          <a:solidFill>
                            <a:schemeClr val="tx1"/>
                          </a:solidFill>
                        </a:rPr>
                        <a:t>Scenario Development</a:t>
                      </a:r>
                    </a:p>
                    <a:p>
                      <a:pPr marL="216000" indent="-457200">
                        <a:spcAft>
                          <a:spcPts val="0"/>
                        </a:spcAft>
                      </a:pPr>
                      <a:r>
                        <a:rPr lang="en-CA" sz="1000" b="1" dirty="0">
                          <a:solidFill>
                            <a:schemeClr val="tx1"/>
                          </a:solidFill>
                        </a:rPr>
                        <a:t>3.3</a:t>
                      </a:r>
                      <a:r>
                        <a:rPr lang="en-CA" sz="1000" b="0" dirty="0">
                          <a:solidFill>
                            <a:schemeClr val="tx1"/>
                          </a:solidFill>
                        </a:rPr>
                        <a:t> Requirements Definition for CXM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Create the CXM Application Portfolio</a:t>
                      </a:r>
                    </a:p>
                    <a:p>
                      <a:pPr marL="216000" indent="-457200">
                        <a:spcAft>
                          <a:spcPts val="0"/>
                        </a:spcAft>
                      </a:pPr>
                      <a:r>
                        <a:rPr lang="en-CA" sz="1000" b="1" dirty="0">
                          <a:solidFill>
                            <a:schemeClr val="tx1"/>
                          </a:solidFill>
                        </a:rPr>
                        <a:t>4.1 </a:t>
                      </a:r>
                      <a:r>
                        <a:rPr lang="en-CA" sz="1000" b="0" dirty="0">
                          <a:solidFill>
                            <a:schemeClr val="tx1"/>
                          </a:solidFill>
                        </a:rPr>
                        <a:t>Build</a:t>
                      </a:r>
                      <a:r>
                        <a:rPr lang="en-CA" sz="1000" b="0" baseline="0" dirty="0">
                          <a:solidFill>
                            <a:schemeClr val="tx1"/>
                          </a:solidFill>
                        </a:rPr>
                        <a:t> Business Process Maps</a:t>
                      </a:r>
                    </a:p>
                    <a:p>
                      <a:pPr marL="216000" indent="-457200">
                        <a:spcAft>
                          <a:spcPts val="0"/>
                        </a:spcAft>
                      </a:pPr>
                      <a:r>
                        <a:rPr lang="en-CA" sz="1000" b="1" baseline="0" dirty="0">
                          <a:solidFill>
                            <a:schemeClr val="tx1"/>
                          </a:solidFill>
                        </a:rPr>
                        <a:t>4.2 </a:t>
                      </a:r>
                      <a:r>
                        <a:rPr lang="en-CA" sz="1000" b="0" baseline="0" dirty="0">
                          <a:solidFill>
                            <a:schemeClr val="tx1"/>
                          </a:solidFill>
                        </a:rPr>
                        <a:t>Review Application Satisfaction</a:t>
                      </a:r>
                      <a:endParaRPr lang="en-CA" sz="1000" b="1" baseline="0" dirty="0">
                        <a:solidFill>
                          <a:schemeClr val="tx1"/>
                        </a:solidFill>
                      </a:endParaRPr>
                    </a:p>
                    <a:p>
                      <a:pPr marL="216000" indent="-457200">
                        <a:spcAft>
                          <a:spcPts val="0"/>
                        </a:spcAft>
                      </a:pPr>
                      <a:r>
                        <a:rPr lang="en-CA" sz="1000" b="1" baseline="0" dirty="0">
                          <a:solidFill>
                            <a:schemeClr val="tx1"/>
                          </a:solidFill>
                        </a:rPr>
                        <a:t>4.3</a:t>
                      </a:r>
                      <a:r>
                        <a:rPr lang="en-CA" sz="1000" b="0" baseline="0" dirty="0">
                          <a:solidFill>
                            <a:schemeClr val="tx1"/>
                          </a:solidFill>
                        </a:rPr>
                        <a:t> Create the CXM Application Portfolio</a:t>
                      </a:r>
                    </a:p>
                    <a:p>
                      <a:pPr marL="216000" indent="-457200">
                        <a:spcAft>
                          <a:spcPts val="0"/>
                        </a:spcAft>
                      </a:pPr>
                      <a:r>
                        <a:rPr lang="en-CA" sz="1000" b="1" baseline="0" dirty="0">
                          <a:solidFill>
                            <a:schemeClr val="tx1"/>
                          </a:solidFill>
                        </a:rPr>
                        <a:t>4.4</a:t>
                      </a:r>
                      <a:r>
                        <a:rPr lang="en-CA" sz="1000" b="0" baseline="0" dirty="0">
                          <a:solidFill>
                            <a:schemeClr val="tx1"/>
                          </a:solidFill>
                        </a:rPr>
                        <a:t> Prioritize Applications</a:t>
                      </a:r>
                      <a:endParaRPr lang="en-CA" sz="1000" b="1"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Review Best Practices and Confirm Initiatives</a:t>
                      </a:r>
                      <a:endParaRPr lang="en-CA" sz="1000" b="1" baseline="0" dirty="0">
                        <a:solidFill>
                          <a:schemeClr val="tx1"/>
                        </a:solidFill>
                      </a:endParaRPr>
                    </a:p>
                    <a:p>
                      <a:pPr marL="216000" indent="-457200">
                        <a:spcAft>
                          <a:spcPts val="0"/>
                        </a:spcAft>
                      </a:pPr>
                      <a:r>
                        <a:rPr lang="en-CA" sz="1000" b="1" dirty="0">
                          <a:solidFill>
                            <a:schemeClr val="tx1"/>
                          </a:solidFill>
                        </a:rPr>
                        <a:t>5.1 </a:t>
                      </a:r>
                      <a:r>
                        <a:rPr lang="en-CA" sz="1000" b="0" dirty="0">
                          <a:solidFill>
                            <a:schemeClr val="tx1"/>
                          </a:solidFill>
                        </a:rPr>
                        <a:t>Create Data Integration Map</a:t>
                      </a:r>
                    </a:p>
                    <a:p>
                      <a:pPr marL="216000" indent="-457200">
                        <a:spcAft>
                          <a:spcPts val="0"/>
                        </a:spcAft>
                      </a:pPr>
                      <a:r>
                        <a:rPr lang="en-CA" sz="1000" b="1" dirty="0">
                          <a:solidFill>
                            <a:schemeClr val="tx1"/>
                          </a:solidFill>
                        </a:rPr>
                        <a:t>5.2</a:t>
                      </a:r>
                      <a:r>
                        <a:rPr lang="en-CA" sz="1000" b="0" dirty="0">
                          <a:solidFill>
                            <a:schemeClr val="tx1"/>
                          </a:solidFill>
                        </a:rPr>
                        <a:t> Define Adoption Best Practices</a:t>
                      </a:r>
                    </a:p>
                    <a:p>
                      <a:pPr marL="216000" indent="-457200">
                        <a:spcAft>
                          <a:spcPts val="0"/>
                        </a:spcAft>
                      </a:pPr>
                      <a:r>
                        <a:rPr lang="en-CA" sz="1000" b="1" dirty="0">
                          <a:solidFill>
                            <a:schemeClr val="tx1"/>
                          </a:solidFill>
                        </a:rPr>
                        <a:t>5.3</a:t>
                      </a:r>
                      <a:r>
                        <a:rPr lang="en-CA" sz="1000" b="0" dirty="0">
                          <a:solidFill>
                            <a:schemeClr val="tx1"/>
                          </a:solidFill>
                        </a:rPr>
                        <a:t> Build Initiatives Roadmap</a:t>
                      </a:r>
                    </a:p>
                    <a:p>
                      <a:pPr marL="216000" indent="-457200">
                        <a:spcAft>
                          <a:spcPts val="0"/>
                        </a:spcAft>
                      </a:pPr>
                      <a:r>
                        <a:rPr lang="en-CA" sz="1000" b="1" dirty="0">
                          <a:solidFill>
                            <a:schemeClr val="tx1"/>
                          </a:solidFill>
                        </a:rPr>
                        <a:t>5.4</a:t>
                      </a:r>
                      <a:r>
                        <a:rPr lang="en-CA" sz="1000" b="0" dirty="0">
                          <a:solidFill>
                            <a:schemeClr val="tx1"/>
                          </a:solidFill>
                        </a:rPr>
                        <a:t> Confirm Initiatives Roadmap</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1"/>
                  </a:ext>
                </a:extLst>
              </a:tr>
              <a:tr h="1879845">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000" b="0" i="0" baseline="0" dirty="0">
                          <a:solidFill>
                            <a:schemeClr val="tx1"/>
                          </a:solidFill>
                        </a:rPr>
                        <a:t>CXM Vision Statement</a:t>
                      </a:r>
                    </a:p>
                    <a:p>
                      <a:pPr marL="228600" indent="-228600">
                        <a:spcAft>
                          <a:spcPts val="0"/>
                        </a:spcAft>
                        <a:buClrTx/>
                        <a:buFont typeface="+mj-lt"/>
                        <a:buAutoNum type="arabicPeriod"/>
                      </a:pPr>
                      <a:r>
                        <a:rPr lang="en-CA" sz="1000" b="0" i="0" baseline="0" dirty="0">
                          <a:solidFill>
                            <a:schemeClr val="tx1"/>
                          </a:solidFill>
                        </a:rPr>
                        <a:t>CXM Project Charter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a:solidFill>
                            <a:schemeClr val="tx1"/>
                          </a:solidFill>
                        </a:rPr>
                        <a:t>Completed External Analysis</a:t>
                      </a:r>
                    </a:p>
                    <a:p>
                      <a:pPr marL="144000" indent="-144000">
                        <a:spcAft>
                          <a:spcPts val="0"/>
                        </a:spcAft>
                        <a:buClrTx/>
                        <a:buFont typeface="+mj-lt"/>
                        <a:buAutoNum type="arabicPeriod"/>
                      </a:pPr>
                      <a:r>
                        <a:rPr lang="en-CA" sz="1000" b="0" baseline="0" dirty="0">
                          <a:solidFill>
                            <a:schemeClr val="tx1"/>
                          </a:solidFill>
                        </a:rPr>
                        <a:t>Completed Internal Review</a:t>
                      </a:r>
                    </a:p>
                    <a:p>
                      <a:pPr marL="144000" indent="-144000">
                        <a:spcAft>
                          <a:spcPts val="0"/>
                        </a:spcAft>
                        <a:buClrTx/>
                        <a:buFont typeface="+mj-lt"/>
                        <a:buAutoNum type="arabicPeriod"/>
                      </a:pPr>
                      <a:r>
                        <a:rPr lang="en-CA" sz="1000" b="0" baseline="0" dirty="0">
                          <a:solidFill>
                            <a:schemeClr val="tx1"/>
                          </a:solidFill>
                        </a:rPr>
                        <a:t>Channel Interaction Map</a:t>
                      </a:r>
                    </a:p>
                    <a:p>
                      <a:pPr marL="144000" indent="-144000">
                        <a:spcAft>
                          <a:spcPts val="0"/>
                        </a:spcAft>
                        <a:buClrTx/>
                        <a:buFont typeface="+mj-lt"/>
                        <a:buAutoNum type="arabicPeriod"/>
                      </a:pPr>
                      <a:r>
                        <a:rPr lang="en-CA" sz="1000" b="0" dirty="0">
                          <a:solidFill>
                            <a:schemeClr val="tx1"/>
                          </a:solidFill>
                        </a:rPr>
                        <a:t>Strategic Requirements (from External Analysis)</a:t>
                      </a: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a:solidFill>
                            <a:schemeClr val="tx1"/>
                          </a:solidFill>
                        </a:rPr>
                        <a:t>Personas and Scenarios</a:t>
                      </a:r>
                    </a:p>
                    <a:p>
                      <a:pPr marL="144000" indent="-144000">
                        <a:spcAft>
                          <a:spcPts val="0"/>
                        </a:spcAft>
                        <a:buClrTx/>
                        <a:buFont typeface="+mj-lt"/>
                        <a:buAutoNum type="arabicPeriod"/>
                      </a:pPr>
                      <a:r>
                        <a:rPr lang="en-CA" sz="1000" b="0" baseline="0" dirty="0">
                          <a:solidFill>
                            <a:schemeClr val="tx1"/>
                          </a:solidFill>
                        </a:rPr>
                        <a:t>Strategic Requirements (based on personas)</a:t>
                      </a:r>
                    </a:p>
                    <a:p>
                      <a:pPr marL="144000" indent="-144000">
                        <a:spcAft>
                          <a:spcPts val="0"/>
                        </a:spcAft>
                        <a:buClrTx/>
                        <a:buFont typeface="+mj-lt"/>
                        <a:buAutoNum type="arabicPeriod"/>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a:solidFill>
                            <a:schemeClr val="tx1"/>
                          </a:solidFill>
                        </a:rPr>
                        <a:t>Business Process Maps</a:t>
                      </a:r>
                    </a:p>
                    <a:p>
                      <a:pPr marL="144000" indent="-144000">
                        <a:spcAft>
                          <a:spcPts val="0"/>
                        </a:spcAft>
                        <a:buClrTx/>
                        <a:buFont typeface="+mj-lt"/>
                        <a:buAutoNum type="arabicPeriod"/>
                      </a:pPr>
                      <a:r>
                        <a:rPr lang="en-CA" sz="1000" b="0" dirty="0">
                          <a:solidFill>
                            <a:schemeClr val="tx1"/>
                          </a:solidFill>
                        </a:rPr>
                        <a:t>Application</a:t>
                      </a:r>
                      <a:r>
                        <a:rPr lang="en-CA" sz="1000" b="0" baseline="0" dirty="0">
                          <a:solidFill>
                            <a:schemeClr val="tx1"/>
                          </a:solidFill>
                        </a:rPr>
                        <a:t> Satisfaction Diagnostic</a:t>
                      </a:r>
                      <a:endParaRPr lang="en-CA" sz="1000" b="0" dirty="0">
                        <a:solidFill>
                          <a:schemeClr val="tx1"/>
                        </a:solidFill>
                      </a:endParaRPr>
                    </a:p>
                    <a:p>
                      <a:pPr marL="144000" indent="-144000">
                        <a:spcAft>
                          <a:spcPts val="0"/>
                        </a:spcAft>
                        <a:buClrTx/>
                        <a:buFont typeface="+mj-lt"/>
                        <a:buAutoNum type="arabicPeriod"/>
                      </a:pPr>
                      <a:r>
                        <a:rPr lang="en-CA" sz="1000" b="0" dirty="0">
                          <a:solidFill>
                            <a:schemeClr val="tx1"/>
                          </a:solidFill>
                        </a:rPr>
                        <a:t>Prioritized</a:t>
                      </a:r>
                      <a:r>
                        <a:rPr lang="en-CA" sz="1000" b="0" baseline="0" dirty="0">
                          <a:solidFill>
                            <a:schemeClr val="tx1"/>
                          </a:solidFill>
                        </a:rPr>
                        <a:t> CXM Application Portfolio</a:t>
                      </a:r>
                    </a:p>
                    <a:p>
                      <a:pPr marL="144000" indent="-144000">
                        <a:spcAft>
                          <a:spcPts val="0"/>
                        </a:spcAft>
                        <a:buClrTx/>
                        <a:buFont typeface="+mj-lt"/>
                        <a:buAutoNum type="arabicPeriod"/>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a:solidFill>
                            <a:schemeClr val="tx1"/>
                          </a:solidFill>
                        </a:rPr>
                        <a:t>Integration Map for CXM</a:t>
                      </a:r>
                      <a:endParaRPr lang="en-CA" sz="1000" b="0" baseline="0" dirty="0">
                        <a:solidFill>
                          <a:schemeClr val="tx1"/>
                        </a:solidFill>
                      </a:endParaRPr>
                    </a:p>
                    <a:p>
                      <a:pPr marL="144000" indent="-144000">
                        <a:spcAft>
                          <a:spcPts val="0"/>
                        </a:spcAft>
                        <a:buClrTx/>
                        <a:buFont typeface="+mj-lt"/>
                        <a:buAutoNum type="arabicPeriod"/>
                      </a:pPr>
                      <a:r>
                        <a:rPr lang="en-CA" sz="1000" b="0" dirty="0">
                          <a:solidFill>
                            <a:schemeClr val="tx1"/>
                          </a:solidFill>
                        </a:rPr>
                        <a:t>End-User Adoption Plan</a:t>
                      </a:r>
                      <a:endParaRPr lang="en-CA" sz="1000" b="0" baseline="0" dirty="0">
                        <a:solidFill>
                          <a:schemeClr val="tx1"/>
                        </a:solidFill>
                      </a:endParaRP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dirty="0">
                          <a:solidFill>
                            <a:schemeClr val="tx1"/>
                          </a:solidFill>
                        </a:rPr>
                        <a:t>Initiatives Roadmap</a:t>
                      </a:r>
                      <a:endParaRPr lang="en-CA" sz="1000" b="0" baseline="0" dirty="0">
                        <a:solidFill>
                          <a:schemeClr val="tx1"/>
                        </a:solidFill>
                      </a:endParaRPr>
                    </a:p>
                    <a:p>
                      <a:pPr marL="144000" indent="-144000">
                        <a:spcAft>
                          <a:spcPts val="0"/>
                        </a:spcAft>
                        <a:buClrTx/>
                        <a:buFont typeface="+mj-lt"/>
                        <a:buAutoNum type="arabicPeriod"/>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5291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Framing the CXM project</a:t>
            </a:r>
          </a:p>
        </p:txBody>
      </p:sp>
      <p:sp>
        <p:nvSpPr>
          <p:cNvPr id="13" name="Text Placeholder 12"/>
          <p:cNvSpPr>
            <a:spLocks noGrp="1"/>
          </p:cNvSpPr>
          <p:nvPr>
            <p:ph type="body" sz="quarter" idx="16"/>
          </p:nvPr>
        </p:nvSpPr>
        <p:spPr>
          <a:xfrm>
            <a:off x="246703" y="1607231"/>
            <a:ext cx="4041648" cy="2126569"/>
          </a:xfrm>
        </p:spPr>
        <p:txBody>
          <a:bodyPr/>
          <a:lstStyle/>
          <a:p>
            <a:r>
              <a:rPr lang="en-US" dirty="0"/>
              <a:t>IT leaders who are responsible for crafting a technology strategy for customer experience management (CXM).</a:t>
            </a:r>
          </a:p>
          <a:p>
            <a:r>
              <a:rPr lang="en-US" dirty="0"/>
              <a:t>Applications managers who are involved with the selection and implementation of critical customer-centric applications, such as CRM platforms, marketing automation tools, customer intelligence suites, and customer service solutions.</a:t>
            </a:r>
          </a:p>
        </p:txBody>
      </p:sp>
      <p:sp>
        <p:nvSpPr>
          <p:cNvPr id="14" name="Text Placeholder 13"/>
          <p:cNvSpPr>
            <a:spLocks noGrp="1"/>
          </p:cNvSpPr>
          <p:nvPr>
            <p:ph type="body" sz="quarter" idx="26"/>
          </p:nvPr>
        </p:nvSpPr>
        <p:spPr>
          <a:xfrm>
            <a:off x="4835436" y="1607231"/>
            <a:ext cx="4041648" cy="2126569"/>
          </a:xfrm>
        </p:spPr>
        <p:txBody>
          <a:bodyPr/>
          <a:lstStyle/>
          <a:p>
            <a:r>
              <a:rPr lang="en-US" dirty="0"/>
              <a:t>Clearly link your technology-enablement strategy for CXM to strategic business requirements and customer personas.</a:t>
            </a:r>
          </a:p>
          <a:p>
            <a:r>
              <a:rPr lang="en-US" dirty="0"/>
              <a:t>Build a rationalized portfolio of enterprise applications that will support customer interaction objectives.</a:t>
            </a:r>
          </a:p>
          <a:p>
            <a:r>
              <a:rPr lang="en-US" dirty="0"/>
              <a:t>Adopt standard operating procedures for CXM application deployment that address issues such as end-user adoption and data quality.</a:t>
            </a:r>
          </a:p>
        </p:txBody>
      </p:sp>
      <p:sp>
        <p:nvSpPr>
          <p:cNvPr id="15" name="Text Placeholder 14"/>
          <p:cNvSpPr>
            <a:spLocks noGrp="1"/>
          </p:cNvSpPr>
          <p:nvPr>
            <p:ph type="body" sz="quarter" idx="27"/>
          </p:nvPr>
        </p:nvSpPr>
        <p:spPr>
          <a:xfrm>
            <a:off x="246703" y="4252346"/>
            <a:ext cx="4041648" cy="1885987"/>
          </a:xfrm>
        </p:spPr>
        <p:txBody>
          <a:bodyPr/>
          <a:lstStyle/>
          <a:p>
            <a:r>
              <a:rPr lang="en-US" dirty="0"/>
              <a:t>Business leaders in marketing, sales, and customer service who want to deepen their understanding of CXM technologies, and apply best practices for using these technologies to drive competitive advantage.</a:t>
            </a:r>
          </a:p>
          <a:p>
            <a:r>
              <a:rPr lang="en-US" dirty="0"/>
              <a:t>Marketing, </a:t>
            </a:r>
            <a:r>
              <a:rPr lang="en-US" dirty="0" smtClean="0"/>
              <a:t>sales, </a:t>
            </a:r>
            <a:r>
              <a:rPr lang="en-US" dirty="0"/>
              <a:t>and customer service managers involved with defining requirements and rolling out CXM applications.</a:t>
            </a:r>
          </a:p>
        </p:txBody>
      </p:sp>
      <p:sp>
        <p:nvSpPr>
          <p:cNvPr id="16" name="Text Placeholder 15"/>
          <p:cNvSpPr>
            <a:spLocks noGrp="1"/>
          </p:cNvSpPr>
          <p:nvPr>
            <p:ph type="body" sz="quarter" idx="28"/>
          </p:nvPr>
        </p:nvSpPr>
        <p:spPr/>
        <p:txBody>
          <a:bodyPr/>
          <a:lstStyle/>
          <a:p>
            <a:r>
              <a:rPr lang="en-US" dirty="0"/>
              <a:t>Work hand-in-hand with counterparts in IT to deploy high-value business applications that will improve core customer-facing metrics.</a:t>
            </a:r>
          </a:p>
          <a:p>
            <a:r>
              <a:rPr lang="en-US" dirty="0"/>
              <a:t>Understand the changing CXM landscape and use the </a:t>
            </a:r>
            <a:r>
              <a:rPr lang="en-US" dirty="0" smtClean="0"/>
              <a:t>art </a:t>
            </a:r>
            <a:r>
              <a:rPr lang="en-US" dirty="0"/>
              <a:t>of the </a:t>
            </a:r>
            <a:r>
              <a:rPr lang="en-US" dirty="0" smtClean="0"/>
              <a:t>possible </a:t>
            </a:r>
            <a:r>
              <a:rPr lang="en-US" dirty="0"/>
              <a:t>to transform the internal technology ecosystem and drive meaningful customer experiences.</a:t>
            </a:r>
          </a:p>
        </p:txBody>
      </p:sp>
    </p:spTree>
    <p:extLst>
      <p:ext uri="{BB962C8B-B14F-4D97-AF65-F5344CB8AC3E}">
        <p14:creationId xmlns:p14="http://schemas.microsoft.com/office/powerpoint/2010/main" val="261990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r>
              <a:rPr lang="en-US" dirty="0"/>
              <a:t>Customer expectations for personalization, channel preferences, and speed-to-resolution are at an all-time high.</a:t>
            </a:r>
          </a:p>
          <a:p>
            <a:r>
              <a:rPr lang="en-US" dirty="0"/>
              <a:t>Your customers are willing to pay more for high-value experiences, and having a strong customer </a:t>
            </a:r>
            <a:r>
              <a:rPr lang="en-US" dirty="0" smtClean="0"/>
              <a:t>CXM </a:t>
            </a:r>
            <a:r>
              <a:rPr lang="en-US" dirty="0"/>
              <a:t>strategy is a proven path to creating sustainable value for the organization.</a:t>
            </a:r>
          </a:p>
        </p:txBody>
      </p:sp>
      <p:sp>
        <p:nvSpPr>
          <p:cNvPr id="4" name="Text Placeholder 3"/>
          <p:cNvSpPr>
            <a:spLocks noGrp="1"/>
          </p:cNvSpPr>
          <p:nvPr>
            <p:ph type="body" sz="quarter" idx="11"/>
          </p:nvPr>
        </p:nvSpPr>
        <p:spPr>
          <a:xfrm>
            <a:off x="247848" y="2974004"/>
            <a:ext cx="5257800" cy="1237511"/>
          </a:xfrm>
        </p:spPr>
        <p:txBody>
          <a:bodyPr/>
          <a:lstStyle/>
          <a:p>
            <a:r>
              <a:rPr lang="en-US" dirty="0"/>
              <a:t>Technology is a fundamental enabler of an organization’s CXM strategy. However, many IT departments fail to take a systematic approach to building a portfolio of applications to support Marketing, Sales, and Customer Service.</a:t>
            </a:r>
          </a:p>
          <a:p>
            <a:r>
              <a:rPr lang="en-US" dirty="0"/>
              <a:t>The result is a costly, ineffective, and piecemeal approach to CXM application deployment (including high profile applications </a:t>
            </a:r>
            <a:r>
              <a:rPr lang="en-US" dirty="0" smtClean="0"/>
              <a:t>like CRM).</a:t>
            </a:r>
            <a:endParaRPr lang="en-US" dirty="0"/>
          </a:p>
        </p:txBody>
      </p:sp>
      <p:sp>
        <p:nvSpPr>
          <p:cNvPr id="5" name="Text Placeholder 4"/>
          <p:cNvSpPr>
            <a:spLocks noGrp="1"/>
          </p:cNvSpPr>
          <p:nvPr>
            <p:ph type="body" sz="quarter" idx="12"/>
          </p:nvPr>
        </p:nvSpPr>
        <p:spPr/>
        <p:txBody>
          <a:bodyPr/>
          <a:lstStyle/>
          <a:p>
            <a:r>
              <a:rPr lang="en-US" dirty="0"/>
              <a:t>IT must work in lockstep with their counterparts in marketing, sales, and customer service to define a unified vision, strategic requirements and roadmap for enabling strong customer experience capabilities.</a:t>
            </a:r>
          </a:p>
          <a:p>
            <a:r>
              <a:rPr lang="en-US" dirty="0"/>
              <a:t>In order to deploy applications that don’t simply follow previously established patterns but are aligned with the specific needs of the organization’s customers, IT leaders must work with the business to define and understand customer personas and common interaction scenarios. CXM applications are mission critical and failing to link them to customer needs can have a detrimental effect on customer satisfaction – and ultimately revenue.</a:t>
            </a:r>
          </a:p>
          <a:p>
            <a:r>
              <a:rPr lang="en-US" dirty="0"/>
              <a:t>IT must act as a valued partner to the business in creating a portfolio of CXM applications that are cost effective.</a:t>
            </a:r>
          </a:p>
          <a:p>
            <a:r>
              <a:rPr lang="en-US" dirty="0"/>
              <a:t>Organizations should create a repeatable framework for CXM application deployment that addresses critical issues, including the integration ecosystem, customer data quality, dashboards and analytics, and end-user adoption.</a:t>
            </a:r>
          </a:p>
        </p:txBody>
      </p:sp>
      <p:sp>
        <p:nvSpPr>
          <p:cNvPr id="6" name="Text Placeholder 5"/>
          <p:cNvSpPr>
            <a:spLocks noGrp="1"/>
          </p:cNvSpPr>
          <p:nvPr>
            <p:ph type="body" sz="quarter" idx="13"/>
          </p:nvPr>
        </p:nvSpPr>
        <p:spPr>
          <a:xfrm>
            <a:off x="5681823" y="1594612"/>
            <a:ext cx="3083231" cy="2523241"/>
          </a:xfrm>
        </p:spPr>
        <p:txBody>
          <a:bodyPr/>
          <a:lstStyle/>
          <a:p>
            <a:pPr marL="228600" indent="-228600">
              <a:spcBef>
                <a:spcPts val="0"/>
              </a:spcBef>
              <a:spcAft>
                <a:spcPts val="300"/>
              </a:spcAft>
              <a:buSzPct val="100000"/>
              <a:buFont typeface="+mj-lt"/>
              <a:buAutoNum type="arabicPeriod"/>
            </a:pPr>
            <a:r>
              <a:rPr lang="en-US" b="1" dirty="0">
                <a:solidFill>
                  <a:srgbClr val="333333"/>
                </a:solidFill>
              </a:rPr>
              <a:t>IT can’t hide behind the firewall. </a:t>
            </a:r>
            <a:r>
              <a:rPr lang="en-US" dirty="0">
                <a:solidFill>
                  <a:srgbClr val="333333"/>
                </a:solidFill>
              </a:rPr>
              <a:t>IT must understand the organization’s customers to properly support marketing, sales, and service efforts.</a:t>
            </a:r>
          </a:p>
          <a:p>
            <a:pPr marL="228600" indent="-228600">
              <a:spcBef>
                <a:spcPts val="0"/>
              </a:spcBef>
              <a:spcAft>
                <a:spcPts val="300"/>
              </a:spcAft>
              <a:buSzPct val="100000"/>
              <a:buFont typeface="+mj-lt"/>
              <a:buAutoNum type="arabicPeriod"/>
            </a:pPr>
            <a:r>
              <a:rPr lang="en-US" b="1" dirty="0"/>
              <a:t>IT – or Marketing – must not build the CXM strategy in a vacuum </a:t>
            </a:r>
            <a:r>
              <a:rPr lang="en-US" dirty="0"/>
              <a:t>if they want to achieve a holistic, consistent, and seamless customer experience.</a:t>
            </a:r>
            <a:endParaRPr lang="en-US" dirty="0">
              <a:solidFill>
                <a:srgbClr val="333333"/>
              </a:solidFill>
            </a:endParaRPr>
          </a:p>
          <a:p>
            <a:pPr marL="228600" indent="-228600">
              <a:spcBef>
                <a:spcPts val="0"/>
              </a:spcBef>
              <a:spcAft>
                <a:spcPts val="300"/>
              </a:spcAft>
              <a:buSzPct val="100000"/>
              <a:buFont typeface="+mj-lt"/>
              <a:buAutoNum type="arabicPeriod"/>
            </a:pPr>
            <a:r>
              <a:rPr lang="en-US" b="1" dirty="0">
                <a:solidFill>
                  <a:srgbClr val="333333"/>
                </a:solidFill>
              </a:rPr>
              <a:t>IT must get ahead of shadow </a:t>
            </a:r>
            <a:r>
              <a:rPr lang="en-US" b="1" dirty="0"/>
              <a:t>IT. </a:t>
            </a:r>
            <a:r>
              <a:rPr lang="en-US" dirty="0"/>
              <a:t>To be seen as an innovator within the business, IT must be a leading enabler in building a rationalized and integrated CXM application portfolio.</a:t>
            </a:r>
            <a:endParaRPr lang="en-US" dirty="0">
              <a:solidFill>
                <a:srgbClr val="333333"/>
              </a:solidFill>
            </a:endParaRPr>
          </a:p>
        </p:txBody>
      </p:sp>
    </p:spTree>
    <p:extLst>
      <p:ext uri="{BB962C8B-B14F-4D97-AF65-F5344CB8AC3E}">
        <p14:creationId xmlns:p14="http://schemas.microsoft.com/office/powerpoint/2010/main" val="6198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a:t>
            </a:r>
            <a:endParaRPr lang="en-US" dirty="0"/>
          </a:p>
        </p:txBody>
      </p:sp>
      <p:sp>
        <p:nvSpPr>
          <p:cNvPr id="5" name="Rectangle 28"/>
          <p:cNvSpPr/>
          <p:nvPr/>
        </p:nvSpPr>
        <p:spPr>
          <a:xfrm>
            <a:off x="869904" y="3064207"/>
            <a:ext cx="3389863" cy="60096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Customer Relationship Management</a:t>
            </a:r>
          </a:p>
        </p:txBody>
      </p:sp>
      <p:sp>
        <p:nvSpPr>
          <p:cNvPr id="6" name="Oval 2"/>
          <p:cNvSpPr/>
          <p:nvPr/>
        </p:nvSpPr>
        <p:spPr>
          <a:xfrm>
            <a:off x="541364" y="2967136"/>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9" name="Rectangle 32"/>
          <p:cNvSpPr/>
          <p:nvPr/>
        </p:nvSpPr>
        <p:spPr>
          <a:xfrm>
            <a:off x="5182591" y="1440528"/>
            <a:ext cx="3389863" cy="530982"/>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Request for Proposal</a:t>
            </a:r>
          </a:p>
        </p:txBody>
      </p:sp>
      <p:sp>
        <p:nvSpPr>
          <p:cNvPr id="10" name="Oval 2"/>
          <p:cNvSpPr/>
          <p:nvPr/>
        </p:nvSpPr>
        <p:spPr>
          <a:xfrm>
            <a:off x="4834985" y="1343455"/>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1" name="Rectangle 34"/>
          <p:cNvSpPr/>
          <p:nvPr/>
        </p:nvSpPr>
        <p:spPr>
          <a:xfrm>
            <a:off x="869904" y="3879033"/>
            <a:ext cx="3389863" cy="614924"/>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Customer Service Management</a:t>
            </a:r>
          </a:p>
        </p:txBody>
      </p:sp>
      <p:sp>
        <p:nvSpPr>
          <p:cNvPr id="12" name="Oval 2"/>
          <p:cNvSpPr/>
          <p:nvPr/>
        </p:nvSpPr>
        <p:spPr>
          <a:xfrm>
            <a:off x="541364" y="3781960"/>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3" name="Rectangle 36"/>
          <p:cNvSpPr/>
          <p:nvPr/>
        </p:nvSpPr>
        <p:spPr>
          <a:xfrm>
            <a:off x="5182591" y="2250581"/>
            <a:ext cx="3389863" cy="454378"/>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Software as a Service</a:t>
            </a:r>
          </a:p>
        </p:txBody>
      </p:sp>
      <p:sp>
        <p:nvSpPr>
          <p:cNvPr id="14" name="Oval 2"/>
          <p:cNvSpPr/>
          <p:nvPr/>
        </p:nvSpPr>
        <p:spPr>
          <a:xfrm>
            <a:off x="4834985" y="2153508"/>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15" name="Rectangle 38"/>
          <p:cNvSpPr/>
          <p:nvPr/>
        </p:nvSpPr>
        <p:spPr>
          <a:xfrm>
            <a:off x="869904" y="1488224"/>
            <a:ext cx="3389863" cy="593313"/>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Customer Experience Management</a:t>
            </a:r>
          </a:p>
        </p:txBody>
      </p:sp>
      <p:sp>
        <p:nvSpPr>
          <p:cNvPr id="16" name="Oval 2"/>
          <p:cNvSpPr/>
          <p:nvPr/>
        </p:nvSpPr>
        <p:spPr>
          <a:xfrm>
            <a:off x="541364" y="1343455"/>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21" name="TextBox 44"/>
          <p:cNvSpPr txBox="1"/>
          <p:nvPr/>
        </p:nvSpPr>
        <p:spPr>
          <a:xfrm>
            <a:off x="550832" y="3152135"/>
            <a:ext cx="710451" cy="369332"/>
          </a:xfrm>
          <a:prstGeom prst="rect">
            <a:avLst/>
          </a:prstGeom>
        </p:spPr>
        <p:txBody>
          <a:bodyPr wrap="none" rtlCol="0">
            <a:spAutoFit/>
          </a:bodyPr>
          <a:lstStyle/>
          <a:p>
            <a:r>
              <a:rPr lang="en-US" b="1" i="1" dirty="0">
                <a:solidFill>
                  <a:srgbClr val="FFFFFF"/>
                </a:solidFill>
              </a:rPr>
              <a:t>CRM</a:t>
            </a:r>
          </a:p>
        </p:txBody>
      </p:sp>
      <p:sp>
        <p:nvSpPr>
          <p:cNvPr id="23" name="TextBox 46"/>
          <p:cNvSpPr txBox="1"/>
          <p:nvPr/>
        </p:nvSpPr>
        <p:spPr>
          <a:xfrm>
            <a:off x="4876513" y="1521391"/>
            <a:ext cx="646331" cy="369332"/>
          </a:xfrm>
          <a:prstGeom prst="rect">
            <a:avLst/>
          </a:prstGeom>
        </p:spPr>
        <p:txBody>
          <a:bodyPr wrap="none" rtlCol="0">
            <a:spAutoFit/>
          </a:bodyPr>
          <a:lstStyle/>
          <a:p>
            <a:r>
              <a:rPr lang="en-US" b="1" i="1" dirty="0">
                <a:solidFill>
                  <a:srgbClr val="FFFFFF"/>
                </a:solidFill>
              </a:rPr>
              <a:t>RFP</a:t>
            </a:r>
          </a:p>
        </p:txBody>
      </p:sp>
      <p:sp>
        <p:nvSpPr>
          <p:cNvPr id="24" name="TextBox 47"/>
          <p:cNvSpPr txBox="1"/>
          <p:nvPr/>
        </p:nvSpPr>
        <p:spPr>
          <a:xfrm>
            <a:off x="557244" y="3954341"/>
            <a:ext cx="697627" cy="369332"/>
          </a:xfrm>
          <a:prstGeom prst="rect">
            <a:avLst/>
          </a:prstGeom>
        </p:spPr>
        <p:txBody>
          <a:bodyPr wrap="none" rtlCol="0">
            <a:spAutoFit/>
          </a:bodyPr>
          <a:lstStyle/>
          <a:p>
            <a:pPr algn="ctr"/>
            <a:r>
              <a:rPr lang="en-US" b="1" i="1" dirty="0">
                <a:solidFill>
                  <a:srgbClr val="FFFFFF"/>
                </a:solidFill>
              </a:rPr>
              <a:t>CSM</a:t>
            </a:r>
          </a:p>
        </p:txBody>
      </p:sp>
      <p:sp>
        <p:nvSpPr>
          <p:cNvPr id="25" name="TextBox 48"/>
          <p:cNvSpPr txBox="1"/>
          <p:nvPr/>
        </p:nvSpPr>
        <p:spPr>
          <a:xfrm>
            <a:off x="4825217" y="2325264"/>
            <a:ext cx="748923" cy="369332"/>
          </a:xfrm>
          <a:prstGeom prst="rect">
            <a:avLst/>
          </a:prstGeom>
        </p:spPr>
        <p:txBody>
          <a:bodyPr wrap="none" rtlCol="0">
            <a:spAutoFit/>
          </a:bodyPr>
          <a:lstStyle/>
          <a:p>
            <a:r>
              <a:rPr lang="en-US" b="1" i="1" dirty="0">
                <a:solidFill>
                  <a:srgbClr val="FFFFFF"/>
                </a:solidFill>
              </a:rPr>
              <a:t>SaaS</a:t>
            </a:r>
          </a:p>
        </p:txBody>
      </p:sp>
      <p:sp>
        <p:nvSpPr>
          <p:cNvPr id="26" name="TextBox 49"/>
          <p:cNvSpPr txBox="1"/>
          <p:nvPr/>
        </p:nvSpPr>
        <p:spPr>
          <a:xfrm>
            <a:off x="557244" y="1514864"/>
            <a:ext cx="697627" cy="369332"/>
          </a:xfrm>
          <a:prstGeom prst="rect">
            <a:avLst/>
          </a:prstGeom>
        </p:spPr>
        <p:txBody>
          <a:bodyPr wrap="none" rtlCol="0">
            <a:spAutoFit/>
          </a:bodyPr>
          <a:lstStyle/>
          <a:p>
            <a:r>
              <a:rPr lang="en-US" b="1" i="1" dirty="0">
                <a:solidFill>
                  <a:srgbClr val="FFFFFF"/>
                </a:solidFill>
              </a:rPr>
              <a:t>CXM</a:t>
            </a:r>
          </a:p>
        </p:txBody>
      </p:sp>
      <p:sp>
        <p:nvSpPr>
          <p:cNvPr id="31" name="Title 1"/>
          <p:cNvSpPr txBox="1">
            <a:spLocks/>
          </p:cNvSpPr>
          <p:nvPr/>
        </p:nvSpPr>
        <p:spPr bwMode="auto">
          <a:xfrm>
            <a:off x="384870" y="280703"/>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FFFFFF"/>
                </a:solidFill>
                <a:latin typeface="Arial"/>
              </a:rPr>
              <a:t>Guide to frequently used acronyms</a:t>
            </a:r>
            <a:endParaRPr lang="en-US" dirty="0">
              <a:solidFill>
                <a:srgbClr val="FFFFFF"/>
              </a:solidFill>
            </a:endParaRPr>
          </a:p>
        </p:txBody>
      </p:sp>
      <p:sp>
        <p:nvSpPr>
          <p:cNvPr id="29" name="Rectangle 28"/>
          <p:cNvSpPr/>
          <p:nvPr/>
        </p:nvSpPr>
        <p:spPr>
          <a:xfrm>
            <a:off x="869904" y="4696001"/>
            <a:ext cx="3389863" cy="55700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Marketing Management System</a:t>
            </a:r>
          </a:p>
        </p:txBody>
      </p:sp>
      <p:sp>
        <p:nvSpPr>
          <p:cNvPr id="30" name="Oval 2"/>
          <p:cNvSpPr/>
          <p:nvPr/>
        </p:nvSpPr>
        <p:spPr>
          <a:xfrm>
            <a:off x="541364" y="4598930"/>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2" name="Rectangle 34"/>
          <p:cNvSpPr/>
          <p:nvPr/>
        </p:nvSpPr>
        <p:spPr>
          <a:xfrm>
            <a:off x="869904" y="5510827"/>
            <a:ext cx="3389863" cy="569542"/>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Social Media Management Platform</a:t>
            </a:r>
          </a:p>
        </p:txBody>
      </p:sp>
      <p:sp>
        <p:nvSpPr>
          <p:cNvPr id="36" name="Oval 2"/>
          <p:cNvSpPr/>
          <p:nvPr/>
        </p:nvSpPr>
        <p:spPr>
          <a:xfrm>
            <a:off x="541364" y="5413754"/>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7" name="Rectangle 38"/>
          <p:cNvSpPr/>
          <p:nvPr/>
        </p:nvSpPr>
        <p:spPr>
          <a:xfrm>
            <a:off x="869904" y="2366625"/>
            <a:ext cx="3389863" cy="51800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rgbClr val="29475F"/>
                </a:solidFill>
              </a:rPr>
              <a:t>Customer Experience</a:t>
            </a:r>
          </a:p>
        </p:txBody>
      </p:sp>
      <p:sp>
        <p:nvSpPr>
          <p:cNvPr id="38" name="Oval 2"/>
          <p:cNvSpPr/>
          <p:nvPr/>
        </p:nvSpPr>
        <p:spPr>
          <a:xfrm>
            <a:off x="541364" y="2163001"/>
            <a:ext cx="729387" cy="729387"/>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42" name="TextBox 47"/>
          <p:cNvSpPr txBox="1"/>
          <p:nvPr/>
        </p:nvSpPr>
        <p:spPr>
          <a:xfrm>
            <a:off x="653423" y="2343028"/>
            <a:ext cx="505268" cy="369332"/>
          </a:xfrm>
          <a:prstGeom prst="rect">
            <a:avLst/>
          </a:prstGeom>
        </p:spPr>
        <p:txBody>
          <a:bodyPr wrap="none" rtlCol="0">
            <a:spAutoFit/>
          </a:bodyPr>
          <a:lstStyle/>
          <a:p>
            <a:pPr algn="ctr"/>
            <a:r>
              <a:rPr lang="en-US" b="1" i="1" dirty="0">
                <a:solidFill>
                  <a:srgbClr val="FFFFFF"/>
                </a:solidFill>
              </a:rPr>
              <a:t>CX</a:t>
            </a:r>
          </a:p>
        </p:txBody>
      </p:sp>
      <p:sp>
        <p:nvSpPr>
          <p:cNvPr id="27" name="TextBox 47"/>
          <p:cNvSpPr txBox="1"/>
          <p:nvPr/>
        </p:nvSpPr>
        <p:spPr>
          <a:xfrm>
            <a:off x="544420" y="4796220"/>
            <a:ext cx="723275" cy="369332"/>
          </a:xfrm>
          <a:prstGeom prst="rect">
            <a:avLst/>
          </a:prstGeom>
        </p:spPr>
        <p:txBody>
          <a:bodyPr wrap="none" rtlCol="0">
            <a:spAutoFit/>
          </a:bodyPr>
          <a:lstStyle/>
          <a:p>
            <a:pPr algn="ctr"/>
            <a:r>
              <a:rPr lang="en-US" b="1" i="1" dirty="0">
                <a:solidFill>
                  <a:srgbClr val="FFFFFF"/>
                </a:solidFill>
              </a:rPr>
              <a:t>MMS</a:t>
            </a:r>
          </a:p>
        </p:txBody>
      </p:sp>
      <p:sp>
        <p:nvSpPr>
          <p:cNvPr id="28" name="TextBox 47"/>
          <p:cNvSpPr txBox="1"/>
          <p:nvPr/>
        </p:nvSpPr>
        <p:spPr>
          <a:xfrm>
            <a:off x="467476" y="5613064"/>
            <a:ext cx="877163" cy="369332"/>
          </a:xfrm>
          <a:prstGeom prst="rect">
            <a:avLst/>
          </a:prstGeom>
        </p:spPr>
        <p:txBody>
          <a:bodyPr wrap="none" rtlCol="0">
            <a:spAutoFit/>
          </a:bodyPr>
          <a:lstStyle/>
          <a:p>
            <a:pPr algn="ctr"/>
            <a:r>
              <a:rPr lang="en-US" b="1" i="1" dirty="0">
                <a:solidFill>
                  <a:srgbClr val="FFFFFF"/>
                </a:solidFill>
              </a:rPr>
              <a:t>SMMP</a:t>
            </a:r>
          </a:p>
        </p:txBody>
      </p:sp>
    </p:spTree>
    <p:extLst>
      <p:ext uri="{BB962C8B-B14F-4D97-AF65-F5344CB8AC3E}">
        <p14:creationId xmlns:p14="http://schemas.microsoft.com/office/powerpoint/2010/main" val="52063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57173" y="1840393"/>
            <a:ext cx="3404591" cy="4482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p:txBody>
          <a:bodyPr/>
          <a:lstStyle/>
          <a:p>
            <a:r>
              <a:rPr lang="en-CA" dirty="0"/>
              <a:t>Customers’ expectations are on the rise: meet them!</a:t>
            </a:r>
          </a:p>
        </p:txBody>
      </p:sp>
      <p:sp>
        <p:nvSpPr>
          <p:cNvPr id="3" name="Rectangle 2"/>
          <p:cNvSpPr/>
          <p:nvPr/>
        </p:nvSpPr>
        <p:spPr>
          <a:xfrm>
            <a:off x="257173" y="1168759"/>
            <a:ext cx="8620125" cy="619272"/>
          </a:xfrm>
          <a:prstGeom prst="rect">
            <a:avLst/>
          </a:prstGeom>
        </p:spPr>
        <p:txBody>
          <a:bodyPr wrap="square">
            <a:spAutoFit/>
          </a:bodyPr>
          <a:lstStyle/>
          <a:p>
            <a:pPr>
              <a:lnSpc>
                <a:spcPct val="107000"/>
              </a:lnSpc>
              <a:spcAft>
                <a:spcPts val="800"/>
              </a:spcAft>
            </a:pPr>
            <a:r>
              <a:rPr lang="en-CA" sz="1600" dirty="0">
                <a:solidFill>
                  <a:srgbClr val="333333"/>
                </a:solidFill>
                <a:ea typeface="Calibri" panose="020F0502020204030204" pitchFamily="34" charset="0"/>
                <a:cs typeface="Times New Roman" panose="02020603050405020304" pitchFamily="18" charset="0"/>
              </a:rPr>
              <a:t>Today’s consumers expect speed, convenience, and tailored experiences at every stage of the customer lifecycle. </a:t>
            </a:r>
            <a:r>
              <a:rPr lang="en-CA" sz="1600" b="1" dirty="0">
                <a:solidFill>
                  <a:srgbClr val="333333"/>
                </a:solidFill>
                <a:ea typeface="Calibri" panose="020F0502020204030204" pitchFamily="34" charset="0"/>
                <a:cs typeface="Times New Roman" panose="02020603050405020304" pitchFamily="18" charset="0"/>
              </a:rPr>
              <a:t>Successful organizations strive to support these expectations.</a:t>
            </a:r>
          </a:p>
        </p:txBody>
      </p:sp>
      <p:grpSp>
        <p:nvGrpSpPr>
          <p:cNvPr id="22" name="Group 21"/>
          <p:cNvGrpSpPr/>
          <p:nvPr/>
        </p:nvGrpSpPr>
        <p:grpSpPr>
          <a:xfrm>
            <a:off x="191169" y="2108563"/>
            <a:ext cx="3404591" cy="4248036"/>
            <a:chOff x="257173" y="1796306"/>
            <a:chExt cx="3404591" cy="4248036"/>
          </a:xfrm>
        </p:grpSpPr>
        <p:sp>
          <p:nvSpPr>
            <p:cNvPr id="8" name="Rectangle 7"/>
            <p:cNvSpPr/>
            <p:nvPr/>
          </p:nvSpPr>
          <p:spPr>
            <a:xfrm>
              <a:off x="503030" y="3982239"/>
              <a:ext cx="3158734" cy="2062103"/>
            </a:xfrm>
            <a:prstGeom prst="rect">
              <a:avLst/>
            </a:prstGeom>
          </p:spPr>
          <p:txBody>
            <a:bodyPr wrap="square">
              <a:spAutoFit/>
            </a:bodyPr>
            <a:lstStyle/>
            <a:p>
              <a:r>
                <a:rPr lang="en-CA" dirty="0">
                  <a:solidFill>
                    <a:schemeClr val="accent1"/>
                  </a:solidFill>
                </a:rPr>
                <a:t>of end consumers will </a:t>
              </a:r>
              <a:r>
                <a:rPr lang="en-CA" b="1" dirty="0">
                  <a:solidFill>
                    <a:schemeClr val="accent2">
                      <a:lumMod val="75000"/>
                    </a:schemeClr>
                  </a:solidFill>
                </a:rPr>
                <a:t>pay more </a:t>
              </a:r>
              <a:r>
                <a:rPr lang="en-CA" dirty="0">
                  <a:solidFill>
                    <a:schemeClr val="accent1"/>
                  </a:solidFill>
                </a:rPr>
                <a:t>for a world-class customer experience. </a:t>
              </a:r>
              <a:r>
                <a:rPr lang="en-CA" b="1" dirty="0">
                  <a:solidFill>
                    <a:schemeClr val="accent1"/>
                  </a:solidFill>
                </a:rPr>
                <a:t>74%</a:t>
              </a:r>
              <a:r>
                <a:rPr lang="en-CA" dirty="0">
                  <a:solidFill>
                    <a:schemeClr val="accent1"/>
                  </a:solidFill>
                </a:rPr>
                <a:t> of business buyers will pay more for strong B2B experiences.</a:t>
              </a:r>
            </a:p>
            <a:p>
              <a:endParaRPr lang="en-CA" sz="1000" dirty="0">
                <a:solidFill>
                  <a:schemeClr val="accent1"/>
                </a:solidFill>
              </a:endParaRPr>
            </a:p>
            <a:p>
              <a:r>
                <a:rPr lang="en-CA" sz="1000" dirty="0">
                  <a:solidFill>
                    <a:srgbClr val="333333"/>
                  </a:solidFill>
                </a:rPr>
                <a:t>Source: Salesforce, 2018</a:t>
              </a:r>
            </a:p>
          </p:txBody>
        </p:sp>
        <p:grpSp>
          <p:nvGrpSpPr>
            <p:cNvPr id="20" name="Group 19"/>
            <p:cNvGrpSpPr/>
            <p:nvPr/>
          </p:nvGrpSpPr>
          <p:grpSpPr>
            <a:xfrm>
              <a:off x="257173" y="1796306"/>
              <a:ext cx="2930769" cy="2237154"/>
              <a:chOff x="-101600" y="1624713"/>
              <a:chExt cx="2930769" cy="2237154"/>
            </a:xfrm>
          </p:grpSpPr>
          <p:graphicFrame>
            <p:nvGraphicFramePr>
              <p:cNvPr id="18" name="Chart 17"/>
              <p:cNvGraphicFramePr/>
              <p:nvPr>
                <p:extLst/>
              </p:nvPr>
            </p:nvGraphicFramePr>
            <p:xfrm>
              <a:off x="-101600" y="1624713"/>
              <a:ext cx="2930769" cy="223715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220922" y="2636472"/>
                <a:ext cx="1005403" cy="584775"/>
              </a:xfrm>
              <a:prstGeom prst="rect">
                <a:avLst/>
              </a:prstGeom>
            </p:spPr>
            <p:txBody>
              <a:bodyPr wrap="none" rtlCol="0">
                <a:spAutoFit/>
              </a:bodyPr>
              <a:lstStyle/>
              <a:p>
                <a:r>
                  <a:rPr lang="en-CA" sz="3200" b="1" dirty="0">
                    <a:solidFill>
                      <a:srgbClr val="FFFFFF"/>
                    </a:solidFill>
                    <a:effectLst>
                      <a:outerShdw blurRad="38100" dist="38100" dir="2700000" algn="tl">
                        <a:srgbClr val="000000">
                          <a:alpha val="43137"/>
                        </a:srgbClr>
                      </a:outerShdw>
                    </a:effectLst>
                  </a:rPr>
                  <a:t>67%</a:t>
                </a:r>
              </a:p>
            </p:txBody>
          </p:sp>
        </p:grpSp>
      </p:grpSp>
      <p:grpSp>
        <p:nvGrpSpPr>
          <p:cNvPr id="30" name="Group 29"/>
          <p:cNvGrpSpPr/>
          <p:nvPr/>
        </p:nvGrpSpPr>
        <p:grpSpPr>
          <a:xfrm>
            <a:off x="4072910" y="1840393"/>
            <a:ext cx="4336636" cy="3222740"/>
            <a:chOff x="3755768" y="1800038"/>
            <a:chExt cx="4336636" cy="3222740"/>
          </a:xfrm>
          <a:solidFill>
            <a:schemeClr val="accent2">
              <a:lumMod val="20000"/>
              <a:lumOff val="80000"/>
            </a:schemeClr>
          </a:solidFill>
        </p:grpSpPr>
        <p:sp>
          <p:nvSpPr>
            <p:cNvPr id="14" name="TextBox 13"/>
            <p:cNvSpPr txBox="1"/>
            <p:nvPr/>
          </p:nvSpPr>
          <p:spPr>
            <a:xfrm>
              <a:off x="3755768" y="2160456"/>
              <a:ext cx="4336636" cy="2862322"/>
            </a:xfrm>
            <a:prstGeom prst="rect">
              <a:avLst/>
            </a:prstGeom>
            <a:grpFill/>
          </p:spPr>
          <p:txBody>
            <a:bodyPr wrap="none" rtlCol="0">
              <a:spAutoFit/>
            </a:bodyPr>
            <a:lstStyle/>
            <a:p>
              <a:r>
                <a:rPr lang="en-CA" sz="3200" b="1" dirty="0">
                  <a:solidFill>
                    <a:srgbClr val="B0C534"/>
                  </a:solidFill>
                </a:rPr>
                <a:t>1</a:t>
              </a:r>
              <a:r>
                <a:rPr lang="en-CA" sz="2000" b="1" dirty="0">
                  <a:solidFill>
                    <a:srgbClr val="29475F"/>
                  </a:solidFill>
                </a:rPr>
                <a:t>  More personalization</a:t>
              </a:r>
            </a:p>
            <a:p>
              <a:r>
                <a:rPr lang="en-CA" sz="3200" b="1" dirty="0">
                  <a:solidFill>
                    <a:srgbClr val="B0C534"/>
                  </a:solidFill>
                </a:rPr>
                <a:t>2</a:t>
              </a:r>
              <a:r>
                <a:rPr lang="en-CA" sz="2000" b="1" dirty="0">
                  <a:solidFill>
                    <a:srgbClr val="B0C534"/>
                  </a:solidFill>
                </a:rPr>
                <a:t> </a:t>
              </a:r>
              <a:r>
                <a:rPr lang="en-CA" sz="2000" b="1" dirty="0">
                  <a:solidFill>
                    <a:srgbClr val="29475F"/>
                  </a:solidFill>
                </a:rPr>
                <a:t> More product options</a:t>
              </a:r>
            </a:p>
            <a:p>
              <a:r>
                <a:rPr lang="en-CA" sz="3200" b="1" dirty="0">
                  <a:solidFill>
                    <a:srgbClr val="B0C534"/>
                  </a:solidFill>
                </a:rPr>
                <a:t>3</a:t>
              </a:r>
              <a:r>
                <a:rPr lang="en-CA" sz="2000" b="1" dirty="0">
                  <a:solidFill>
                    <a:srgbClr val="29475F"/>
                  </a:solidFill>
                </a:rPr>
                <a:t>  Constant contact</a:t>
              </a:r>
            </a:p>
            <a:p>
              <a:r>
                <a:rPr lang="en-CA" sz="3200" b="1" dirty="0">
                  <a:solidFill>
                    <a:srgbClr val="B0C534"/>
                  </a:solidFill>
                </a:rPr>
                <a:t>4</a:t>
              </a:r>
              <a:r>
                <a:rPr lang="en-CA" sz="2000" b="1" dirty="0">
                  <a:solidFill>
                    <a:srgbClr val="29475F"/>
                  </a:solidFill>
                </a:rPr>
                <a:t>  Listen closely, respond quickly</a:t>
              </a:r>
            </a:p>
            <a:p>
              <a:r>
                <a:rPr lang="en-CA" sz="3200" b="1" dirty="0">
                  <a:solidFill>
                    <a:srgbClr val="B0C534"/>
                  </a:solidFill>
                </a:rPr>
                <a:t>5</a:t>
              </a:r>
              <a:r>
                <a:rPr lang="en-CA" sz="2000" b="1" dirty="0">
                  <a:solidFill>
                    <a:srgbClr val="B0C534"/>
                  </a:solidFill>
                </a:rPr>
                <a:t> </a:t>
              </a:r>
              <a:r>
                <a:rPr lang="en-CA" sz="2000" b="1" dirty="0">
                  <a:solidFill>
                    <a:srgbClr val="29475F"/>
                  </a:solidFill>
                </a:rPr>
                <a:t> Give front-liners more control</a:t>
              </a:r>
            </a:p>
            <a:p>
              <a:endParaRPr lang="en-CA" sz="1000" dirty="0">
                <a:solidFill>
                  <a:srgbClr val="333333"/>
                </a:solidFill>
              </a:endParaRPr>
            </a:p>
            <a:p>
              <a:r>
                <a:rPr lang="en-CA" sz="1000" dirty="0">
                  <a:solidFill>
                    <a:srgbClr val="333333"/>
                  </a:solidFill>
                </a:rPr>
                <a:t>Source: Customer Experience </a:t>
              </a:r>
              <a:r>
                <a:rPr lang="en-CA" sz="1000" dirty="0" smtClean="0">
                  <a:solidFill>
                    <a:srgbClr val="333333"/>
                  </a:solidFill>
                </a:rPr>
                <a:t>Insight, 2016</a:t>
              </a:r>
              <a:endParaRPr lang="en-CA" sz="1000" dirty="0">
                <a:solidFill>
                  <a:srgbClr val="333333"/>
                </a:solidFill>
              </a:endParaRPr>
            </a:p>
          </p:txBody>
        </p:sp>
        <p:sp>
          <p:nvSpPr>
            <p:cNvPr id="23" name="TextBox 22"/>
            <p:cNvSpPr txBox="1"/>
            <p:nvPr/>
          </p:nvSpPr>
          <p:spPr>
            <a:xfrm>
              <a:off x="3755768" y="1800038"/>
              <a:ext cx="4336636" cy="369332"/>
            </a:xfrm>
            <a:prstGeom prst="rect">
              <a:avLst/>
            </a:prstGeom>
            <a:grpFill/>
          </p:spPr>
          <p:txBody>
            <a:bodyPr wrap="square" rtlCol="0">
              <a:spAutoFit/>
            </a:bodyPr>
            <a:lstStyle/>
            <a:p>
              <a:pPr algn="ctr"/>
              <a:r>
                <a:rPr lang="en-CA" b="1" dirty="0">
                  <a:solidFill>
                    <a:srgbClr val="29475F"/>
                  </a:solidFill>
                </a:rPr>
                <a:t>5 CORE CUSTOMER EXPECTATIONS</a:t>
              </a:r>
            </a:p>
          </p:txBody>
        </p:sp>
        <p:cxnSp>
          <p:nvCxnSpPr>
            <p:cNvPr id="25" name="Straight Connector 24"/>
            <p:cNvCxnSpPr/>
            <p:nvPr/>
          </p:nvCxnSpPr>
          <p:spPr>
            <a:xfrm>
              <a:off x="4212492" y="2689773"/>
              <a:ext cx="3813908" cy="0"/>
            </a:xfrm>
            <a:prstGeom prst="line">
              <a:avLst/>
            </a:prstGeom>
            <a:grpFill/>
            <a:ln w="1905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212492" y="3177257"/>
              <a:ext cx="3813908" cy="0"/>
            </a:xfrm>
            <a:prstGeom prst="line">
              <a:avLst/>
            </a:prstGeom>
            <a:grpFill/>
            <a:ln w="1905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4212492" y="3664742"/>
              <a:ext cx="3813908" cy="0"/>
            </a:xfrm>
            <a:prstGeom prst="line">
              <a:avLst/>
            </a:prstGeom>
            <a:grpFill/>
            <a:ln w="1905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212492" y="4152226"/>
              <a:ext cx="3813908" cy="0"/>
            </a:xfrm>
            <a:prstGeom prst="line">
              <a:avLst/>
            </a:prstGeom>
            <a:grpFill/>
            <a:ln w="1905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4212492" y="4639711"/>
              <a:ext cx="3813908" cy="0"/>
            </a:xfrm>
            <a:prstGeom prst="line">
              <a:avLst/>
            </a:prstGeom>
            <a:grpFill/>
            <a:ln w="19050">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grpSp>
      <p:sp>
        <p:nvSpPr>
          <p:cNvPr id="35" name="Rectangle 34"/>
          <p:cNvSpPr/>
          <p:nvPr/>
        </p:nvSpPr>
        <p:spPr>
          <a:xfrm>
            <a:off x="4150588" y="5223496"/>
            <a:ext cx="4258958" cy="1014380"/>
          </a:xfrm>
          <a:prstGeom prst="rect">
            <a:avLst/>
          </a:prstGeom>
        </p:spPr>
        <p:txBody>
          <a:bodyPr wrap="square">
            <a:spAutoFit/>
          </a:bodyPr>
          <a:lstStyle/>
          <a:p>
            <a:pPr>
              <a:lnSpc>
                <a:spcPct val="107000"/>
              </a:lnSpc>
              <a:spcAft>
                <a:spcPts val="800"/>
              </a:spcAft>
            </a:pPr>
            <a:r>
              <a:rPr lang="en-CA" sz="1400" b="1" dirty="0">
                <a:solidFill>
                  <a:srgbClr val="29475F"/>
                </a:solidFill>
                <a:ea typeface="Calibri" panose="020F0502020204030204" pitchFamily="34" charset="0"/>
                <a:cs typeface="Times New Roman" panose="02020603050405020304" pitchFamily="18" charset="0"/>
              </a:rPr>
              <a:t>Customers expect to interact with organizations through the channels of their choice. Now more than ever, you must </a:t>
            </a:r>
            <a:r>
              <a:rPr lang="en-CA" sz="1400" b="1" dirty="0">
                <a:solidFill>
                  <a:srgbClr val="B0C534"/>
                </a:solidFill>
                <a:ea typeface="Calibri" panose="020F0502020204030204" pitchFamily="34" charset="0"/>
                <a:cs typeface="Times New Roman" panose="02020603050405020304" pitchFamily="18" charset="0"/>
              </a:rPr>
              <a:t>enable your organization </a:t>
            </a:r>
            <a:r>
              <a:rPr lang="en-CA" sz="1400" b="1" dirty="0">
                <a:solidFill>
                  <a:srgbClr val="29475F"/>
                </a:solidFill>
                <a:ea typeface="Calibri" panose="020F0502020204030204" pitchFamily="34" charset="0"/>
                <a:cs typeface="Times New Roman" panose="02020603050405020304" pitchFamily="18" charset="0"/>
              </a:rPr>
              <a:t>to provide tailored customer experiences.</a:t>
            </a:r>
          </a:p>
        </p:txBody>
      </p:sp>
      <p:sp>
        <p:nvSpPr>
          <p:cNvPr id="36" name="Half Frame 35"/>
          <p:cNvSpPr/>
          <p:nvPr/>
        </p:nvSpPr>
        <p:spPr>
          <a:xfrm>
            <a:off x="4072910" y="5173276"/>
            <a:ext cx="266225" cy="250275"/>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37" name="Half Frame 36"/>
          <p:cNvSpPr/>
          <p:nvPr/>
        </p:nvSpPr>
        <p:spPr>
          <a:xfrm rot="10800000">
            <a:off x="8115530" y="5902046"/>
            <a:ext cx="294016" cy="245714"/>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Tree>
    <p:extLst>
      <p:ext uri="{BB962C8B-B14F-4D97-AF65-F5344CB8AC3E}">
        <p14:creationId xmlns:p14="http://schemas.microsoft.com/office/powerpoint/2010/main" val="2410209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stCxn id="11" idx="1"/>
          </p:cNvCxnSpPr>
          <p:nvPr/>
        </p:nvCxnSpPr>
        <p:spPr>
          <a:xfrm flipH="1">
            <a:off x="4572000" y="2281028"/>
            <a:ext cx="15630" cy="4057580"/>
          </a:xfrm>
          <a:prstGeom prst="line">
            <a:avLst/>
          </a:prstGeom>
          <a:ln w="38100">
            <a:solidFill>
              <a:schemeClr val="accent6">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CA" dirty="0"/>
              <a:t>Realize measurable value by enabling CXM</a:t>
            </a:r>
          </a:p>
        </p:txBody>
      </p:sp>
      <p:sp>
        <p:nvSpPr>
          <p:cNvPr id="9" name="Rectangle 8"/>
          <p:cNvSpPr/>
          <p:nvPr/>
        </p:nvSpPr>
        <p:spPr>
          <a:xfrm>
            <a:off x="257173" y="1170229"/>
            <a:ext cx="8620125" cy="783869"/>
          </a:xfrm>
          <a:prstGeom prst="rect">
            <a:avLst/>
          </a:prstGeom>
        </p:spPr>
        <p:txBody>
          <a:bodyPr wrap="square">
            <a:spAutoFit/>
          </a:bodyPr>
          <a:lstStyle/>
          <a:p>
            <a:pPr>
              <a:lnSpc>
                <a:spcPct val="107000"/>
              </a:lnSpc>
              <a:spcAft>
                <a:spcPts val="800"/>
              </a:spcAft>
            </a:pPr>
            <a:r>
              <a:rPr lang="en-CA" sz="1400" dirty="0">
                <a:solidFill>
                  <a:srgbClr val="333333"/>
                </a:solidFill>
                <a:ea typeface="Calibri" panose="020F0502020204030204" pitchFamily="34" charset="0"/>
                <a:cs typeface="Times New Roman" panose="02020603050405020304" pitchFamily="18" charset="0"/>
              </a:rPr>
              <a:t>Providing a seamless customer experience increases the likelihood of cross-sell and up-sell opportunities and boosts customer loyalty and retention. IT can contribute to driving revenue and decreasing costs by providing the business with the </a:t>
            </a:r>
            <a:r>
              <a:rPr lang="en-CA" sz="1400" b="1" dirty="0">
                <a:solidFill>
                  <a:srgbClr val="333333"/>
                </a:solidFill>
                <a:ea typeface="Calibri" panose="020F0502020204030204" pitchFamily="34" charset="0"/>
                <a:cs typeface="Times New Roman" panose="02020603050405020304" pitchFamily="18" charset="0"/>
              </a:rPr>
              <a:t>right set of tools, applications, and technical support.</a:t>
            </a:r>
          </a:p>
        </p:txBody>
      </p:sp>
      <p:sp>
        <p:nvSpPr>
          <p:cNvPr id="10" name="Rectangle 9"/>
          <p:cNvSpPr/>
          <p:nvPr/>
        </p:nvSpPr>
        <p:spPr>
          <a:xfrm>
            <a:off x="257174" y="2038634"/>
            <a:ext cx="4330456"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rgbClr val="FFFFFF"/>
                </a:solidFill>
              </a:rPr>
              <a:t>Contribute to the bottom line</a:t>
            </a:r>
          </a:p>
        </p:txBody>
      </p:sp>
      <p:sp>
        <p:nvSpPr>
          <p:cNvPr id="11" name="Rectangle 10"/>
          <p:cNvSpPr/>
          <p:nvPr/>
        </p:nvSpPr>
        <p:spPr>
          <a:xfrm>
            <a:off x="4587630" y="2039447"/>
            <a:ext cx="4289670" cy="483162"/>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rgbClr val="FFFFFF"/>
                </a:solidFill>
              </a:rPr>
              <a:t>Enable cost savings</a:t>
            </a:r>
          </a:p>
        </p:txBody>
      </p:sp>
      <p:grpSp>
        <p:nvGrpSpPr>
          <p:cNvPr id="28" name="Group 27"/>
          <p:cNvGrpSpPr/>
          <p:nvPr/>
        </p:nvGrpSpPr>
        <p:grpSpPr>
          <a:xfrm>
            <a:off x="-258582" y="2824823"/>
            <a:ext cx="4314997" cy="943711"/>
            <a:chOff x="4079630" y="1682724"/>
            <a:chExt cx="4314997" cy="943711"/>
          </a:xfrm>
        </p:grpSpPr>
        <p:sp>
          <p:nvSpPr>
            <p:cNvPr id="24" name="Rectangle 23"/>
            <p:cNvSpPr/>
            <p:nvPr/>
          </p:nvSpPr>
          <p:spPr>
            <a:xfrm>
              <a:off x="5487306" y="1834986"/>
              <a:ext cx="2907321" cy="738664"/>
            </a:xfrm>
            <a:prstGeom prst="rect">
              <a:avLst/>
            </a:prstGeom>
          </p:spPr>
          <p:txBody>
            <a:bodyPr wrap="square">
              <a:spAutoFit/>
            </a:bodyPr>
            <a:lstStyle/>
            <a:p>
              <a:r>
                <a:rPr lang="en-CA" sz="1400" b="1" dirty="0">
                  <a:solidFill>
                    <a:srgbClr val="29475F"/>
                  </a:solidFill>
                </a:rPr>
                <a:t>of consumers are willing to pay more for an </a:t>
              </a:r>
              <a:r>
                <a:rPr lang="en-CA" sz="1400" b="1" dirty="0">
                  <a:solidFill>
                    <a:srgbClr val="B0C534"/>
                  </a:solidFill>
                </a:rPr>
                <a:t>upgraded experience</a:t>
              </a:r>
              <a:r>
                <a:rPr lang="en-CA" sz="1400" b="1" dirty="0">
                  <a:solidFill>
                    <a:schemeClr val="accent2"/>
                  </a:solidFill>
                </a:rPr>
                <a:t>. </a:t>
              </a:r>
            </a:p>
          </p:txBody>
        </p:sp>
        <p:graphicFrame>
          <p:nvGraphicFramePr>
            <p:cNvPr id="25" name="Chart 24"/>
            <p:cNvGraphicFramePr/>
            <p:nvPr>
              <p:extLst/>
            </p:nvPr>
          </p:nvGraphicFramePr>
          <p:xfrm>
            <a:off x="4079630" y="1682724"/>
            <a:ext cx="1750646" cy="943711"/>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4726281" y="1851662"/>
              <a:ext cx="1003801" cy="523220"/>
            </a:xfrm>
            <a:prstGeom prst="rect">
              <a:avLst/>
            </a:prstGeom>
          </p:spPr>
          <p:txBody>
            <a:bodyPr wrap="none">
              <a:spAutoFit/>
            </a:bodyPr>
            <a:lstStyle/>
            <a:p>
              <a:r>
                <a:rPr lang="en-CA" sz="2800" dirty="0">
                  <a:ln w="0"/>
                  <a:solidFill>
                    <a:schemeClr val="accent1"/>
                  </a:solidFill>
                  <a:effectLst>
                    <a:outerShdw blurRad="38100" dist="25400" dir="5400000" algn="ctr" rotWithShape="0">
                      <a:srgbClr val="6E747A">
                        <a:alpha val="43000"/>
                      </a:srgbClr>
                    </a:outerShdw>
                  </a:effectLst>
                </a:rPr>
                <a:t>67% </a:t>
              </a:r>
            </a:p>
          </p:txBody>
        </p:sp>
      </p:grpSp>
      <p:grpSp>
        <p:nvGrpSpPr>
          <p:cNvPr id="37" name="Group 36"/>
          <p:cNvGrpSpPr/>
          <p:nvPr/>
        </p:nvGrpSpPr>
        <p:grpSpPr>
          <a:xfrm>
            <a:off x="-258582" y="3931922"/>
            <a:ext cx="4453020" cy="1043188"/>
            <a:chOff x="-85967" y="4610281"/>
            <a:chExt cx="4453020" cy="1043188"/>
          </a:xfrm>
        </p:grpSpPr>
        <p:grpSp>
          <p:nvGrpSpPr>
            <p:cNvPr id="29" name="Group 28"/>
            <p:cNvGrpSpPr/>
            <p:nvPr/>
          </p:nvGrpSpPr>
          <p:grpSpPr>
            <a:xfrm>
              <a:off x="-85967" y="4610281"/>
              <a:ext cx="4453020" cy="943711"/>
              <a:chOff x="4079630" y="1682724"/>
              <a:chExt cx="4453020" cy="943711"/>
            </a:xfrm>
          </p:grpSpPr>
          <p:sp>
            <p:nvSpPr>
              <p:cNvPr id="30" name="Rectangle 29"/>
              <p:cNvSpPr/>
              <p:nvPr/>
            </p:nvSpPr>
            <p:spPr>
              <a:xfrm>
                <a:off x="5625329" y="1787828"/>
                <a:ext cx="2907321" cy="738664"/>
              </a:xfrm>
              <a:prstGeom prst="rect">
                <a:avLst/>
              </a:prstGeom>
            </p:spPr>
            <p:txBody>
              <a:bodyPr wrap="square">
                <a:spAutoFit/>
              </a:bodyPr>
              <a:lstStyle/>
              <a:p>
                <a:r>
                  <a:rPr lang="en-CA" sz="1400" b="1" dirty="0">
                    <a:solidFill>
                      <a:srgbClr val="29475F"/>
                    </a:solidFill>
                  </a:rPr>
                  <a:t>The margin by which </a:t>
                </a:r>
                <a:r>
                  <a:rPr lang="en-CA" sz="1400" b="1" dirty="0">
                    <a:solidFill>
                      <a:schemeClr val="accent2"/>
                    </a:solidFill>
                  </a:rPr>
                  <a:t>CX leaders </a:t>
                </a:r>
                <a:r>
                  <a:rPr lang="en-CA" sz="1400" b="1" dirty="0">
                    <a:solidFill>
                      <a:srgbClr val="29475F"/>
                    </a:solidFill>
                  </a:rPr>
                  <a:t>outperformer laggards in the S&amp;P 500.</a:t>
                </a:r>
              </a:p>
            </p:txBody>
          </p:sp>
          <p:graphicFrame>
            <p:nvGraphicFramePr>
              <p:cNvPr id="31" name="Chart 30"/>
              <p:cNvGraphicFramePr/>
              <p:nvPr>
                <p:extLst/>
              </p:nvPr>
            </p:nvGraphicFramePr>
            <p:xfrm>
              <a:off x="4079630" y="1682724"/>
              <a:ext cx="1750646" cy="943711"/>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4726282" y="1895315"/>
                <a:ext cx="1103187" cy="523220"/>
              </a:xfrm>
              <a:prstGeom prst="rect">
                <a:avLst/>
              </a:prstGeom>
            </p:spPr>
            <p:txBody>
              <a:bodyPr wrap="none">
                <a:spAutoFit/>
              </a:bodyPr>
              <a:lstStyle/>
              <a:p>
                <a:r>
                  <a:rPr lang="en-CA" sz="2800" dirty="0">
                    <a:ln w="0"/>
                    <a:solidFill>
                      <a:schemeClr val="accent1"/>
                    </a:solidFill>
                    <a:effectLst>
                      <a:outerShdw blurRad="38100" dist="25400" dir="5400000" algn="ctr" rotWithShape="0">
                        <a:srgbClr val="6E747A">
                          <a:alpha val="43000"/>
                        </a:srgbClr>
                      </a:outerShdw>
                    </a:effectLst>
                  </a:rPr>
                  <a:t>80%: </a:t>
                </a:r>
              </a:p>
            </p:txBody>
          </p:sp>
        </p:grpSp>
        <p:sp>
          <p:nvSpPr>
            <p:cNvPr id="33" name="Rectangle 32"/>
            <p:cNvSpPr/>
            <p:nvPr/>
          </p:nvSpPr>
          <p:spPr>
            <a:xfrm>
              <a:off x="461298" y="5438025"/>
              <a:ext cx="1263487" cy="215444"/>
            </a:xfrm>
            <a:prstGeom prst="rect">
              <a:avLst/>
            </a:prstGeom>
          </p:spPr>
          <p:txBody>
            <a:bodyPr wrap="none">
              <a:spAutoFit/>
            </a:bodyPr>
            <a:lstStyle/>
            <a:p>
              <a:r>
                <a:rPr lang="en-CA" sz="800" dirty="0">
                  <a:solidFill>
                    <a:srgbClr val="000000"/>
                  </a:solidFill>
                </a:rPr>
                <a:t>Source: </a:t>
              </a:r>
              <a:r>
                <a:rPr lang="en-CA" sz="800" dirty="0" smtClean="0">
                  <a:solidFill>
                    <a:srgbClr val="000000"/>
                  </a:solidFill>
                </a:rPr>
                <a:t>Qualtrics, 2017</a:t>
              </a:r>
              <a:endParaRPr lang="en-CA" sz="800" dirty="0">
                <a:solidFill>
                  <a:srgbClr val="333333"/>
                </a:solidFill>
              </a:endParaRPr>
            </a:p>
          </p:txBody>
        </p:sp>
      </p:grpSp>
      <p:sp>
        <p:nvSpPr>
          <p:cNvPr id="38" name="TextBox 37"/>
          <p:cNvSpPr txBox="1"/>
          <p:nvPr/>
        </p:nvSpPr>
        <p:spPr>
          <a:xfrm>
            <a:off x="257174" y="2529019"/>
            <a:ext cx="4330455" cy="307777"/>
          </a:xfrm>
          <a:prstGeom prst="rect">
            <a:avLst/>
          </a:prstGeom>
        </p:spPr>
        <p:txBody>
          <a:bodyPr wrap="square" rtlCol="0">
            <a:spAutoFit/>
          </a:bodyPr>
          <a:lstStyle/>
          <a:p>
            <a:pPr algn="ctr"/>
            <a:r>
              <a:rPr lang="en-CA" sz="1400" dirty="0">
                <a:solidFill>
                  <a:schemeClr val="accent1"/>
                </a:solidFill>
              </a:rPr>
              <a:t>Cross-sell, up-sell, and drive customer acquisition</a:t>
            </a:r>
            <a:r>
              <a:rPr lang="en-CA" sz="1400" dirty="0">
                <a:solidFill>
                  <a:srgbClr val="333333"/>
                </a:solidFill>
              </a:rPr>
              <a:t>.</a:t>
            </a:r>
          </a:p>
        </p:txBody>
      </p:sp>
      <p:sp>
        <p:nvSpPr>
          <p:cNvPr id="39" name="TextBox 38"/>
          <p:cNvSpPr txBox="1"/>
          <p:nvPr/>
        </p:nvSpPr>
        <p:spPr>
          <a:xfrm>
            <a:off x="4587630" y="2529019"/>
            <a:ext cx="4289670" cy="307777"/>
          </a:xfrm>
          <a:prstGeom prst="rect">
            <a:avLst/>
          </a:prstGeom>
        </p:spPr>
        <p:txBody>
          <a:bodyPr wrap="square" rtlCol="0">
            <a:spAutoFit/>
          </a:bodyPr>
          <a:lstStyle/>
          <a:p>
            <a:pPr algn="ctr"/>
            <a:r>
              <a:rPr lang="en-CA" sz="1400" dirty="0">
                <a:solidFill>
                  <a:schemeClr val="accent2">
                    <a:lumMod val="75000"/>
                  </a:schemeClr>
                </a:solidFill>
              </a:rPr>
              <a:t>Focus on customer retention as well as acquisition. </a:t>
            </a:r>
          </a:p>
        </p:txBody>
      </p:sp>
      <p:grpSp>
        <p:nvGrpSpPr>
          <p:cNvPr id="46" name="Group 45"/>
          <p:cNvGrpSpPr/>
          <p:nvPr/>
        </p:nvGrpSpPr>
        <p:grpSpPr>
          <a:xfrm>
            <a:off x="4736720" y="3067192"/>
            <a:ext cx="4572000" cy="1167725"/>
            <a:chOff x="4813993" y="2854467"/>
            <a:chExt cx="4572000" cy="1167725"/>
          </a:xfrm>
        </p:grpSpPr>
        <p:grpSp>
          <p:nvGrpSpPr>
            <p:cNvPr id="41" name="Group 40"/>
            <p:cNvGrpSpPr/>
            <p:nvPr/>
          </p:nvGrpSpPr>
          <p:grpSpPr>
            <a:xfrm>
              <a:off x="4813993" y="2854467"/>
              <a:ext cx="3822457" cy="992950"/>
              <a:chOff x="5067993" y="2981467"/>
              <a:chExt cx="3822457" cy="992950"/>
            </a:xfrm>
          </p:grpSpPr>
          <p:sp>
            <p:nvSpPr>
              <p:cNvPr id="4" name="Rectangle 3"/>
              <p:cNvSpPr/>
              <p:nvPr/>
            </p:nvSpPr>
            <p:spPr>
              <a:xfrm>
                <a:off x="5067993" y="3235753"/>
                <a:ext cx="3822457" cy="738664"/>
              </a:xfrm>
              <a:prstGeom prst="rect">
                <a:avLst/>
              </a:prstGeom>
            </p:spPr>
            <p:txBody>
              <a:bodyPr wrap="square">
                <a:spAutoFit/>
              </a:bodyPr>
              <a:lstStyle/>
              <a:p>
                <a:r>
                  <a:rPr lang="en-CA" sz="1400" b="1" dirty="0">
                    <a:solidFill>
                      <a:srgbClr val="29475F"/>
                    </a:solidFill>
                  </a:rPr>
                  <a:t>It is                     more costly to attract a new customer than it is to retain an existing customer.</a:t>
                </a:r>
              </a:p>
            </p:txBody>
          </p:sp>
          <p:sp>
            <p:nvSpPr>
              <p:cNvPr id="40" name="Rectangle 39"/>
              <p:cNvSpPr/>
              <p:nvPr/>
            </p:nvSpPr>
            <p:spPr>
              <a:xfrm>
                <a:off x="5413327" y="2981467"/>
                <a:ext cx="1107996" cy="646331"/>
              </a:xfrm>
              <a:prstGeom prst="rect">
                <a:avLst/>
              </a:prstGeom>
            </p:spPr>
            <p:txBody>
              <a:bodyPr wrap="none">
                <a:spAutoFit/>
              </a:bodyPr>
              <a:lstStyle/>
              <a:p>
                <a:r>
                  <a:rPr lang="en-CA" sz="3600" b="1" dirty="0">
                    <a:solidFill>
                      <a:srgbClr val="B0C534"/>
                    </a:solidFill>
                  </a:rPr>
                  <a:t>6-7x</a:t>
                </a:r>
                <a:endParaRPr lang="en-CA" sz="3600" dirty="0">
                  <a:solidFill>
                    <a:srgbClr val="333333"/>
                  </a:solidFill>
                </a:endParaRPr>
              </a:p>
            </p:txBody>
          </p:sp>
        </p:grpSp>
        <p:sp>
          <p:nvSpPr>
            <p:cNvPr id="42" name="Rectangle 41"/>
            <p:cNvSpPr/>
            <p:nvPr/>
          </p:nvSpPr>
          <p:spPr>
            <a:xfrm>
              <a:off x="4813993" y="3806748"/>
              <a:ext cx="4572000" cy="215444"/>
            </a:xfrm>
            <a:prstGeom prst="rect">
              <a:avLst/>
            </a:prstGeom>
          </p:spPr>
          <p:txBody>
            <a:bodyPr>
              <a:spAutoFit/>
            </a:bodyPr>
            <a:lstStyle/>
            <a:p>
              <a:r>
                <a:rPr lang="en-CA" sz="800" dirty="0">
                  <a:solidFill>
                    <a:srgbClr val="333333"/>
                  </a:solidFill>
                </a:rPr>
                <a:t>Source</a:t>
              </a:r>
              <a:r>
                <a:rPr lang="en-CA" sz="800" dirty="0" smtClean="0">
                  <a:solidFill>
                    <a:srgbClr val="333333"/>
                  </a:solidFill>
                </a:rPr>
                <a:t>: Salesforce Blog, 2019 </a:t>
              </a:r>
              <a:endParaRPr lang="en-CA" sz="800" dirty="0">
                <a:solidFill>
                  <a:srgbClr val="333333"/>
                </a:solidFill>
              </a:endParaRPr>
            </a:p>
          </p:txBody>
        </p:sp>
      </p:grpSp>
      <p:grpSp>
        <p:nvGrpSpPr>
          <p:cNvPr id="48" name="Group 47"/>
          <p:cNvGrpSpPr/>
          <p:nvPr/>
        </p:nvGrpSpPr>
        <p:grpSpPr>
          <a:xfrm>
            <a:off x="4736720" y="4397572"/>
            <a:ext cx="3730917" cy="1450576"/>
            <a:chOff x="4813993" y="4278494"/>
            <a:chExt cx="3730917" cy="1450576"/>
          </a:xfrm>
        </p:grpSpPr>
        <p:grpSp>
          <p:nvGrpSpPr>
            <p:cNvPr id="47" name="Group 46"/>
            <p:cNvGrpSpPr/>
            <p:nvPr/>
          </p:nvGrpSpPr>
          <p:grpSpPr>
            <a:xfrm>
              <a:off x="4813993" y="4378557"/>
              <a:ext cx="3730917" cy="1350513"/>
              <a:chOff x="4813993" y="4124557"/>
              <a:chExt cx="3730917" cy="1350513"/>
            </a:xfrm>
          </p:grpSpPr>
          <p:sp>
            <p:nvSpPr>
              <p:cNvPr id="3" name="Rectangle 2"/>
              <p:cNvSpPr/>
              <p:nvPr/>
            </p:nvSpPr>
            <p:spPr>
              <a:xfrm>
                <a:off x="4813993" y="4124557"/>
                <a:ext cx="3730917" cy="707886"/>
              </a:xfrm>
              <a:prstGeom prst="rect">
                <a:avLst/>
              </a:prstGeom>
            </p:spPr>
            <p:txBody>
              <a:bodyPr wrap="square">
                <a:spAutoFit/>
              </a:bodyPr>
              <a:lstStyle/>
              <a:p>
                <a:endParaRPr lang="en-CA" sz="1200" dirty="0">
                  <a:solidFill>
                    <a:srgbClr val="333333"/>
                  </a:solidFill>
                </a:endParaRPr>
              </a:p>
              <a:p>
                <a:r>
                  <a:rPr lang="en-CA" sz="1400" b="1" dirty="0">
                    <a:solidFill>
                      <a:srgbClr val="29475F"/>
                    </a:solidFill>
                  </a:rPr>
                  <a:t>A                increase in customer retention has been found to increase profits by</a:t>
                </a:r>
                <a:endParaRPr lang="en-CA" sz="1200" dirty="0">
                  <a:solidFill>
                    <a:srgbClr val="333333"/>
                  </a:solidFill>
                </a:endParaRPr>
              </a:p>
            </p:txBody>
          </p:sp>
          <p:sp>
            <p:nvSpPr>
              <p:cNvPr id="43" name="Rectangle 42"/>
              <p:cNvSpPr/>
              <p:nvPr/>
            </p:nvSpPr>
            <p:spPr>
              <a:xfrm>
                <a:off x="4813993" y="5259626"/>
                <a:ext cx="1603324" cy="215444"/>
              </a:xfrm>
              <a:prstGeom prst="rect">
                <a:avLst/>
              </a:prstGeom>
            </p:spPr>
            <p:txBody>
              <a:bodyPr wrap="none">
                <a:spAutoFit/>
              </a:bodyPr>
              <a:lstStyle/>
              <a:p>
                <a:r>
                  <a:rPr lang="en-CA" sz="800" dirty="0">
                    <a:solidFill>
                      <a:srgbClr val="333333"/>
                    </a:solidFill>
                  </a:rPr>
                  <a:t>Source: Bain &amp; </a:t>
                </a:r>
                <a:r>
                  <a:rPr lang="en-CA" sz="800" dirty="0" smtClean="0">
                    <a:solidFill>
                      <a:srgbClr val="333333"/>
                    </a:solidFill>
                  </a:rPr>
                  <a:t>Company, n.d. </a:t>
                </a:r>
                <a:endParaRPr lang="en-CA" sz="800" dirty="0">
                  <a:solidFill>
                    <a:srgbClr val="333333"/>
                  </a:solidFill>
                </a:endParaRPr>
              </a:p>
            </p:txBody>
          </p:sp>
        </p:grpSp>
        <p:sp>
          <p:nvSpPr>
            <p:cNvPr id="44" name="Rectangle 43"/>
            <p:cNvSpPr/>
            <p:nvPr/>
          </p:nvSpPr>
          <p:spPr>
            <a:xfrm>
              <a:off x="5001849" y="4278494"/>
              <a:ext cx="851515" cy="646331"/>
            </a:xfrm>
            <a:prstGeom prst="rect">
              <a:avLst/>
            </a:prstGeom>
          </p:spPr>
          <p:txBody>
            <a:bodyPr wrap="none">
              <a:spAutoFit/>
            </a:bodyPr>
            <a:lstStyle/>
            <a:p>
              <a:r>
                <a:rPr lang="en-CA" sz="3600" b="1" dirty="0">
                  <a:solidFill>
                    <a:srgbClr val="B0C534"/>
                  </a:solidFill>
                </a:rPr>
                <a:t>5%</a:t>
              </a:r>
              <a:endParaRPr lang="en-CA" sz="3600" dirty="0">
                <a:solidFill>
                  <a:srgbClr val="333333"/>
                </a:solidFill>
              </a:endParaRPr>
            </a:p>
          </p:txBody>
        </p:sp>
        <p:sp>
          <p:nvSpPr>
            <p:cNvPr id="45" name="Rectangle 44"/>
            <p:cNvSpPr/>
            <p:nvPr/>
          </p:nvSpPr>
          <p:spPr>
            <a:xfrm>
              <a:off x="4813993" y="4909213"/>
              <a:ext cx="2852063" cy="646331"/>
            </a:xfrm>
            <a:prstGeom prst="rect">
              <a:avLst/>
            </a:prstGeom>
          </p:spPr>
          <p:txBody>
            <a:bodyPr wrap="none">
              <a:spAutoFit/>
            </a:bodyPr>
            <a:lstStyle/>
            <a:p>
              <a:r>
                <a:rPr lang="en-CA" sz="3600" b="1" dirty="0">
                  <a:solidFill>
                    <a:srgbClr val="B0C534"/>
                  </a:solidFill>
                </a:rPr>
                <a:t>25% to 95</a:t>
              </a:r>
              <a:r>
                <a:rPr lang="en-CA" sz="3600" b="1" dirty="0">
                  <a:solidFill>
                    <a:schemeClr val="accent2"/>
                  </a:solidFill>
                </a:rPr>
                <a:t>%.</a:t>
              </a:r>
            </a:p>
          </p:txBody>
        </p:sp>
      </p:grpSp>
      <p:grpSp>
        <p:nvGrpSpPr>
          <p:cNvPr id="34" name="Group 33"/>
          <p:cNvGrpSpPr/>
          <p:nvPr/>
        </p:nvGrpSpPr>
        <p:grpSpPr>
          <a:xfrm>
            <a:off x="-258582" y="5034703"/>
            <a:ext cx="4314997" cy="1311417"/>
            <a:chOff x="-85967" y="4610281"/>
            <a:chExt cx="4314997" cy="1311417"/>
          </a:xfrm>
        </p:grpSpPr>
        <p:grpSp>
          <p:nvGrpSpPr>
            <p:cNvPr id="35" name="Group 34"/>
            <p:cNvGrpSpPr/>
            <p:nvPr/>
          </p:nvGrpSpPr>
          <p:grpSpPr>
            <a:xfrm>
              <a:off x="-85967" y="4610281"/>
              <a:ext cx="4314997" cy="1106369"/>
              <a:chOff x="4079630" y="1682724"/>
              <a:chExt cx="4314997" cy="1106369"/>
            </a:xfrm>
          </p:grpSpPr>
          <p:sp>
            <p:nvSpPr>
              <p:cNvPr id="50" name="Rectangle 49"/>
              <p:cNvSpPr/>
              <p:nvPr/>
            </p:nvSpPr>
            <p:spPr>
              <a:xfrm>
                <a:off x="5487306" y="1834986"/>
                <a:ext cx="2907321" cy="954107"/>
              </a:xfrm>
              <a:prstGeom prst="rect">
                <a:avLst/>
              </a:prstGeom>
            </p:spPr>
            <p:txBody>
              <a:bodyPr wrap="square">
                <a:spAutoFit/>
              </a:bodyPr>
              <a:lstStyle/>
              <a:p>
                <a:r>
                  <a:rPr lang="en-CA" sz="1400" b="1" dirty="0">
                    <a:solidFill>
                      <a:srgbClr val="29475F"/>
                    </a:solidFill>
                  </a:rPr>
                  <a:t>of customers say </a:t>
                </a:r>
                <a:r>
                  <a:rPr lang="en-CA" sz="1400" b="1" dirty="0">
                    <a:solidFill>
                      <a:schemeClr val="accent2"/>
                    </a:solidFill>
                  </a:rPr>
                  <a:t>tailored engagement</a:t>
                </a:r>
                <a:r>
                  <a:rPr lang="en-CA" sz="1400" b="1" dirty="0">
                    <a:solidFill>
                      <a:srgbClr val="29475F"/>
                    </a:solidFill>
                  </a:rPr>
                  <a:t> based on past interactions is very important to winning their business.</a:t>
                </a:r>
              </a:p>
            </p:txBody>
          </p:sp>
          <p:graphicFrame>
            <p:nvGraphicFramePr>
              <p:cNvPr id="51" name="Chart 50"/>
              <p:cNvGraphicFramePr/>
              <p:nvPr>
                <p:extLst/>
              </p:nvPr>
            </p:nvGraphicFramePr>
            <p:xfrm>
              <a:off x="4079630" y="1682724"/>
              <a:ext cx="1750646" cy="943711"/>
            </p:xfrm>
            <a:graphic>
              <a:graphicData uri="http://schemas.openxmlformats.org/drawingml/2006/chart">
                <c:chart xmlns:c="http://schemas.openxmlformats.org/drawingml/2006/chart" xmlns:r="http://schemas.openxmlformats.org/officeDocument/2006/relationships" r:id="rId5"/>
              </a:graphicData>
            </a:graphic>
          </p:graphicFrame>
          <p:sp>
            <p:nvSpPr>
              <p:cNvPr id="52" name="Rectangle 51"/>
              <p:cNvSpPr/>
              <p:nvPr/>
            </p:nvSpPr>
            <p:spPr>
              <a:xfrm>
                <a:off x="4726282" y="1895315"/>
                <a:ext cx="1003801" cy="523220"/>
              </a:xfrm>
              <a:prstGeom prst="rect">
                <a:avLst/>
              </a:prstGeom>
            </p:spPr>
            <p:txBody>
              <a:bodyPr wrap="none">
                <a:spAutoFit/>
              </a:bodyPr>
              <a:lstStyle/>
              <a:p>
                <a:r>
                  <a:rPr lang="en-CA" sz="2800" dirty="0">
                    <a:ln w="0"/>
                    <a:solidFill>
                      <a:schemeClr val="accent1"/>
                    </a:solidFill>
                    <a:effectLst>
                      <a:outerShdw blurRad="38100" dist="25400" dir="5400000" algn="ctr" rotWithShape="0">
                        <a:srgbClr val="6E747A">
                          <a:alpha val="43000"/>
                        </a:srgbClr>
                      </a:outerShdw>
                    </a:effectLst>
                  </a:rPr>
                  <a:t>59% </a:t>
                </a:r>
              </a:p>
            </p:txBody>
          </p:sp>
        </p:grpSp>
        <p:sp>
          <p:nvSpPr>
            <p:cNvPr id="49" name="Rectangle 48"/>
            <p:cNvSpPr/>
            <p:nvPr/>
          </p:nvSpPr>
          <p:spPr>
            <a:xfrm>
              <a:off x="461298" y="5706254"/>
              <a:ext cx="1345240" cy="215444"/>
            </a:xfrm>
            <a:prstGeom prst="rect">
              <a:avLst/>
            </a:prstGeom>
          </p:spPr>
          <p:txBody>
            <a:bodyPr wrap="none">
              <a:spAutoFit/>
            </a:bodyPr>
            <a:lstStyle/>
            <a:p>
              <a:r>
                <a:rPr lang="en-CA" sz="800" dirty="0">
                  <a:solidFill>
                    <a:srgbClr val="000000"/>
                  </a:solidFill>
                </a:rPr>
                <a:t>Source: Salesforce, 2018</a:t>
              </a:r>
              <a:endParaRPr lang="en-CA" sz="800" dirty="0">
                <a:solidFill>
                  <a:srgbClr val="333333"/>
                </a:solidFill>
              </a:endParaRPr>
            </a:p>
          </p:txBody>
        </p:sp>
      </p:grpSp>
      <p:sp>
        <p:nvSpPr>
          <p:cNvPr id="53" name="Rectangle 52"/>
          <p:cNvSpPr/>
          <p:nvPr/>
        </p:nvSpPr>
        <p:spPr>
          <a:xfrm>
            <a:off x="288683" y="3729649"/>
            <a:ext cx="1345240" cy="215444"/>
          </a:xfrm>
          <a:prstGeom prst="rect">
            <a:avLst/>
          </a:prstGeom>
        </p:spPr>
        <p:txBody>
          <a:bodyPr wrap="none">
            <a:spAutoFit/>
          </a:bodyPr>
          <a:lstStyle/>
          <a:p>
            <a:r>
              <a:rPr lang="en-CA" sz="800" dirty="0">
                <a:solidFill>
                  <a:srgbClr val="000000"/>
                </a:solidFill>
              </a:rPr>
              <a:t>Source: Salesforce, 2018</a:t>
            </a:r>
            <a:endParaRPr lang="en-CA" sz="800" dirty="0">
              <a:solidFill>
                <a:srgbClr val="333333"/>
              </a:solidFill>
            </a:endParaRPr>
          </a:p>
        </p:txBody>
      </p:sp>
    </p:spTree>
    <p:extLst>
      <p:ext uri="{BB962C8B-B14F-4D97-AF65-F5344CB8AC3E}">
        <p14:creationId xmlns:p14="http://schemas.microsoft.com/office/powerpoint/2010/main" val="402646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57174" y="3453384"/>
            <a:ext cx="4262927" cy="1263270"/>
            <a:chOff x="304339" y="3453384"/>
            <a:chExt cx="4215762" cy="1263270"/>
          </a:xfrm>
        </p:grpSpPr>
        <p:sp>
          <p:nvSpPr>
            <p:cNvPr id="17" name="Isosceles Triangle 16"/>
            <p:cNvSpPr/>
            <p:nvPr/>
          </p:nvSpPr>
          <p:spPr>
            <a:xfrm rot="5400000">
              <a:off x="3594184" y="3790736"/>
              <a:ext cx="1263270" cy="58856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69" name="Rectangle 68"/>
            <p:cNvSpPr/>
            <p:nvPr/>
          </p:nvSpPr>
          <p:spPr>
            <a:xfrm>
              <a:off x="304339" y="3691923"/>
              <a:ext cx="3781643" cy="816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 name="Title 1"/>
          <p:cNvSpPr>
            <a:spLocks noGrp="1"/>
          </p:cNvSpPr>
          <p:nvPr>
            <p:ph type="title"/>
          </p:nvPr>
        </p:nvSpPr>
        <p:spPr/>
        <p:txBody>
          <a:bodyPr/>
          <a:lstStyle/>
          <a:p>
            <a:r>
              <a:rPr lang="en-CA" dirty="0"/>
              <a:t>Strategic CXM is gaining traction with your competition</a:t>
            </a:r>
          </a:p>
        </p:txBody>
      </p:sp>
      <p:sp>
        <p:nvSpPr>
          <p:cNvPr id="3" name="Rectangle 2"/>
          <p:cNvSpPr/>
          <p:nvPr/>
        </p:nvSpPr>
        <p:spPr>
          <a:xfrm>
            <a:off x="257174" y="1174471"/>
            <a:ext cx="8620125" cy="783869"/>
          </a:xfrm>
          <a:prstGeom prst="rect">
            <a:avLst/>
          </a:prstGeom>
        </p:spPr>
        <p:txBody>
          <a:bodyPr wrap="square">
            <a:spAutoFit/>
          </a:bodyPr>
          <a:lstStyle/>
          <a:p>
            <a:pPr>
              <a:lnSpc>
                <a:spcPct val="107000"/>
              </a:lnSpc>
              <a:spcAft>
                <a:spcPts val="800"/>
              </a:spcAft>
            </a:pPr>
            <a:r>
              <a:rPr lang="en-CA" sz="1400" dirty="0">
                <a:solidFill>
                  <a:srgbClr val="333333"/>
                </a:solidFill>
                <a:ea typeface="Calibri" panose="020F0502020204030204" pitchFamily="34" charset="0"/>
                <a:cs typeface="Times New Roman" panose="02020603050405020304" pitchFamily="18" charset="0"/>
              </a:rPr>
              <a:t>Organizations are prioritizing CXM capabilities (and associated technologies) as a strategic investment. Keep pace with the competition and gain a competitive advantage by creating a cohesive strategy that uses best practices to integrate marketing, sales, and customer support functions. </a:t>
            </a:r>
          </a:p>
        </p:txBody>
      </p:sp>
      <p:grpSp>
        <p:nvGrpSpPr>
          <p:cNvPr id="8" name="Group 7"/>
          <p:cNvGrpSpPr/>
          <p:nvPr/>
        </p:nvGrpSpPr>
        <p:grpSpPr>
          <a:xfrm>
            <a:off x="4554580" y="2168254"/>
            <a:ext cx="4418548" cy="4188070"/>
            <a:chOff x="401832" y="2106309"/>
            <a:chExt cx="4418548" cy="4188070"/>
          </a:xfrm>
        </p:grpSpPr>
        <p:sp>
          <p:nvSpPr>
            <p:cNvPr id="32" name="Rectangle 31"/>
            <p:cNvSpPr/>
            <p:nvPr/>
          </p:nvSpPr>
          <p:spPr>
            <a:xfrm>
              <a:off x="401832" y="2106309"/>
              <a:ext cx="4418548" cy="307777"/>
            </a:xfrm>
            <a:prstGeom prst="rect">
              <a:avLst/>
            </a:prstGeom>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
                <a:defRPr/>
              </a:pPr>
              <a:r>
                <a:rPr lang="en-CA" sz="1400" b="1" dirty="0">
                  <a:solidFill>
                    <a:srgbClr val="29475F"/>
                  </a:solidFill>
                </a:rPr>
                <a:t>Top Investment Priorities for Customer Experience</a:t>
              </a:r>
            </a:p>
          </p:txBody>
        </p:sp>
        <p:cxnSp>
          <p:nvCxnSpPr>
            <p:cNvPr id="33" name="Straight Connector 32"/>
            <p:cNvCxnSpPr/>
            <p:nvPr/>
          </p:nvCxnSpPr>
          <p:spPr>
            <a:xfrm flipH="1">
              <a:off x="414489" y="2426441"/>
              <a:ext cx="4310062" cy="3516"/>
            </a:xfrm>
            <a:prstGeom prst="line">
              <a:avLst/>
            </a:prstGeom>
            <a:ln w="19050">
              <a:solidFill>
                <a:srgbClr val="B0C534"/>
              </a:solidFill>
            </a:ln>
          </p:spPr>
          <p:style>
            <a:lnRef idx="1">
              <a:schemeClr val="accent1"/>
            </a:lnRef>
            <a:fillRef idx="0">
              <a:schemeClr val="accent1"/>
            </a:fillRef>
            <a:effectRef idx="0">
              <a:schemeClr val="accent1"/>
            </a:effectRef>
            <a:fontRef idx="minor">
              <a:schemeClr val="tx1"/>
            </a:fontRef>
          </p:style>
        </p:cxnSp>
        <p:sp>
          <p:nvSpPr>
            <p:cNvPr id="34" name="TextBox 41"/>
            <p:cNvSpPr txBox="1"/>
            <p:nvPr/>
          </p:nvSpPr>
          <p:spPr>
            <a:xfrm>
              <a:off x="771110" y="2426441"/>
              <a:ext cx="4049270" cy="3683060"/>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50"/>
                </a:lnSpc>
              </a:pPr>
              <a:r>
                <a:rPr lang="en-CA" sz="1400" dirty="0">
                  <a:solidFill>
                    <a:srgbClr val="333333"/>
                  </a:solidFill>
                </a:rPr>
                <a:t>Voice of the Customer</a:t>
              </a:r>
            </a:p>
            <a:p>
              <a:pPr>
                <a:lnSpc>
                  <a:spcPts val="2750"/>
                </a:lnSpc>
              </a:pPr>
              <a:r>
                <a:rPr lang="en-CA" sz="1400" dirty="0">
                  <a:solidFill>
                    <a:srgbClr val="333333"/>
                  </a:solidFill>
                </a:rPr>
                <a:t>Customer Insight Generation</a:t>
              </a:r>
            </a:p>
            <a:p>
              <a:pPr>
                <a:lnSpc>
                  <a:spcPts val="2750"/>
                </a:lnSpc>
              </a:pPr>
              <a:r>
                <a:rPr lang="en-CA" sz="1400" dirty="0">
                  <a:solidFill>
                    <a:srgbClr val="333333"/>
                  </a:solidFill>
                </a:rPr>
                <a:t>Customer Experience Governance</a:t>
              </a:r>
            </a:p>
            <a:p>
              <a:pPr>
                <a:lnSpc>
                  <a:spcPts val="2750"/>
                </a:lnSpc>
              </a:pPr>
              <a:r>
                <a:rPr lang="en-CA" sz="1400" dirty="0">
                  <a:solidFill>
                    <a:srgbClr val="333333"/>
                  </a:solidFill>
                </a:rPr>
                <a:t>Customer Journey Mapping</a:t>
              </a:r>
            </a:p>
            <a:p>
              <a:pPr>
                <a:lnSpc>
                  <a:spcPts val="2750"/>
                </a:lnSpc>
              </a:pPr>
              <a:r>
                <a:rPr lang="en-CA" sz="1400" dirty="0">
                  <a:solidFill>
                    <a:srgbClr val="333333"/>
                  </a:solidFill>
                </a:rPr>
                <a:t>Online Customer Experience</a:t>
              </a:r>
            </a:p>
            <a:p>
              <a:pPr>
                <a:lnSpc>
                  <a:spcPts val="2750"/>
                </a:lnSpc>
              </a:pPr>
              <a:r>
                <a:rPr lang="en-CA" sz="1400" dirty="0">
                  <a:solidFill>
                    <a:srgbClr val="333333"/>
                  </a:solidFill>
                </a:rPr>
                <a:t>Experience Personalization</a:t>
              </a:r>
            </a:p>
            <a:p>
              <a:pPr>
                <a:lnSpc>
                  <a:spcPts val="2750"/>
                </a:lnSpc>
              </a:pPr>
              <a:r>
                <a:rPr lang="en-CA" sz="1400" dirty="0">
                  <a:solidFill>
                    <a:srgbClr val="333333"/>
                  </a:solidFill>
                </a:rPr>
                <a:t>Emotional Engagement</a:t>
              </a:r>
            </a:p>
            <a:p>
              <a:pPr>
                <a:lnSpc>
                  <a:spcPts val="2750"/>
                </a:lnSpc>
              </a:pPr>
              <a:r>
                <a:rPr lang="en-CA" sz="1400" dirty="0">
                  <a:solidFill>
                    <a:srgbClr val="333333"/>
                  </a:solidFill>
                </a:rPr>
                <a:t>Multi-Channel Integration/Omnichannel</a:t>
              </a:r>
            </a:p>
            <a:p>
              <a:pPr>
                <a:lnSpc>
                  <a:spcPts val="2750"/>
                </a:lnSpc>
              </a:pPr>
              <a:r>
                <a:rPr lang="en-CA" sz="1400" dirty="0">
                  <a:solidFill>
                    <a:srgbClr val="333333"/>
                  </a:solidFill>
                </a:rPr>
                <a:t>Quality &amp; Customer Satisfaction Management</a:t>
              </a:r>
            </a:p>
            <a:p>
              <a:pPr>
                <a:lnSpc>
                  <a:spcPts val="2750"/>
                </a:lnSpc>
              </a:pPr>
              <a:r>
                <a:rPr lang="en-CA" sz="1400" dirty="0">
                  <a:solidFill>
                    <a:srgbClr val="333333"/>
                  </a:solidFill>
                </a:rPr>
                <a:t>Customer/Channel Loyalty &amp; Rewards Programs </a:t>
              </a:r>
            </a:p>
          </p:txBody>
        </p:sp>
        <p:sp>
          <p:nvSpPr>
            <p:cNvPr id="35" name="Rectangle 34"/>
            <p:cNvSpPr/>
            <p:nvPr/>
          </p:nvSpPr>
          <p:spPr>
            <a:xfrm>
              <a:off x="510214" y="2525907"/>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800" b="1" dirty="0">
                  <a:solidFill>
                    <a:srgbClr val="FFFFFF"/>
                  </a:solidFill>
                </a:rPr>
                <a:t>1</a:t>
              </a:r>
            </a:p>
          </p:txBody>
        </p:sp>
        <p:sp>
          <p:nvSpPr>
            <p:cNvPr id="36" name="Rectangle 35"/>
            <p:cNvSpPr/>
            <p:nvPr/>
          </p:nvSpPr>
          <p:spPr>
            <a:xfrm>
              <a:off x="510214" y="2882753"/>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2</a:t>
              </a:r>
            </a:p>
          </p:txBody>
        </p:sp>
        <p:sp>
          <p:nvSpPr>
            <p:cNvPr id="37" name="Rectangle 36"/>
            <p:cNvSpPr/>
            <p:nvPr/>
          </p:nvSpPr>
          <p:spPr>
            <a:xfrm>
              <a:off x="510214" y="3596445"/>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4</a:t>
              </a:r>
            </a:p>
          </p:txBody>
        </p:sp>
        <p:sp>
          <p:nvSpPr>
            <p:cNvPr id="38" name="Rectangle 37"/>
            <p:cNvSpPr/>
            <p:nvPr/>
          </p:nvSpPr>
          <p:spPr>
            <a:xfrm>
              <a:off x="510214" y="3953291"/>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5</a:t>
              </a:r>
            </a:p>
          </p:txBody>
        </p:sp>
        <p:sp>
          <p:nvSpPr>
            <p:cNvPr id="39" name="Rectangle 38"/>
            <p:cNvSpPr/>
            <p:nvPr/>
          </p:nvSpPr>
          <p:spPr>
            <a:xfrm>
              <a:off x="510214" y="5023829"/>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8</a:t>
              </a:r>
            </a:p>
          </p:txBody>
        </p:sp>
        <p:sp>
          <p:nvSpPr>
            <p:cNvPr id="40" name="Rectangle 39"/>
            <p:cNvSpPr/>
            <p:nvPr/>
          </p:nvSpPr>
          <p:spPr>
            <a:xfrm>
              <a:off x="510214" y="4666983"/>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7</a:t>
              </a:r>
            </a:p>
          </p:txBody>
        </p:sp>
        <p:sp>
          <p:nvSpPr>
            <p:cNvPr id="41" name="Rectangle 40"/>
            <p:cNvSpPr/>
            <p:nvPr/>
          </p:nvSpPr>
          <p:spPr>
            <a:xfrm>
              <a:off x="510214" y="4310137"/>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6</a:t>
              </a:r>
            </a:p>
          </p:txBody>
        </p:sp>
        <p:sp>
          <p:nvSpPr>
            <p:cNvPr id="42" name="Rectangle 41"/>
            <p:cNvSpPr/>
            <p:nvPr/>
          </p:nvSpPr>
          <p:spPr>
            <a:xfrm>
              <a:off x="510214" y="3239599"/>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3</a:t>
              </a:r>
            </a:p>
          </p:txBody>
        </p:sp>
        <p:sp>
          <p:nvSpPr>
            <p:cNvPr id="43" name="Rectangle 42"/>
            <p:cNvSpPr/>
            <p:nvPr/>
          </p:nvSpPr>
          <p:spPr>
            <a:xfrm>
              <a:off x="510214" y="5380675"/>
              <a:ext cx="260896" cy="260896"/>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solidFill>
                    <a:srgbClr val="FFFFFF"/>
                  </a:solidFill>
                </a:rPr>
                <a:t>9</a:t>
              </a:r>
            </a:p>
          </p:txBody>
        </p:sp>
        <p:grpSp>
          <p:nvGrpSpPr>
            <p:cNvPr id="46" name="Group 45"/>
            <p:cNvGrpSpPr/>
            <p:nvPr/>
          </p:nvGrpSpPr>
          <p:grpSpPr>
            <a:xfrm>
              <a:off x="490621" y="5737520"/>
              <a:ext cx="300082" cy="260896"/>
              <a:chOff x="490621" y="6050184"/>
              <a:chExt cx="300082" cy="260896"/>
            </a:xfrm>
            <a:solidFill>
              <a:srgbClr val="29475F"/>
            </a:solidFill>
          </p:grpSpPr>
          <p:sp>
            <p:nvSpPr>
              <p:cNvPr id="44" name="Rectangle 43"/>
              <p:cNvSpPr/>
              <p:nvPr/>
            </p:nvSpPr>
            <p:spPr>
              <a:xfrm>
                <a:off x="510214" y="6050184"/>
                <a:ext cx="260896" cy="2608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b="1" dirty="0">
                  <a:solidFill>
                    <a:srgbClr val="FFFFFF"/>
                  </a:solidFill>
                </a:endParaRPr>
              </a:p>
            </p:txBody>
          </p:sp>
          <p:sp>
            <p:nvSpPr>
              <p:cNvPr id="45" name="TextBox 44"/>
              <p:cNvSpPr txBox="1"/>
              <p:nvPr/>
            </p:nvSpPr>
            <p:spPr>
              <a:xfrm>
                <a:off x="490621" y="6072910"/>
                <a:ext cx="300082" cy="215444"/>
              </a:xfrm>
              <a:prstGeom prst="rect">
                <a:avLst/>
              </a:prstGeom>
              <a:noFill/>
            </p:spPr>
            <p:txBody>
              <a:bodyPr wrap="none" rtlCol="0">
                <a:spAutoFit/>
              </a:bodyPr>
              <a:lstStyle/>
              <a:p>
                <a:r>
                  <a:rPr lang="en-CA" sz="800" b="1" dirty="0">
                    <a:solidFill>
                      <a:srgbClr val="FFFFFF"/>
                    </a:solidFill>
                  </a:rPr>
                  <a:t>10</a:t>
                </a:r>
              </a:p>
            </p:txBody>
          </p:sp>
        </p:grpSp>
        <p:sp>
          <p:nvSpPr>
            <p:cNvPr id="51" name="Rectangle 50"/>
            <p:cNvSpPr/>
            <p:nvPr/>
          </p:nvSpPr>
          <p:spPr>
            <a:xfrm>
              <a:off x="401832" y="6078935"/>
              <a:ext cx="1406154" cy="215444"/>
            </a:xfrm>
            <a:prstGeom prst="rect">
              <a:avLst/>
            </a:prstGeom>
          </p:spPr>
          <p:txBody>
            <a:bodyPr wrap="none">
              <a:spAutoFit/>
            </a:bodyPr>
            <a:lstStyle/>
            <a:p>
              <a:pPr>
                <a:spcBef>
                  <a:spcPts val="600"/>
                </a:spcBef>
              </a:pPr>
              <a:r>
                <a:rPr lang="en-CA" sz="800" dirty="0">
                  <a:solidFill>
                    <a:srgbClr val="333333"/>
                  </a:solidFill>
                </a:rPr>
                <a:t>Source: </a:t>
              </a:r>
              <a:r>
                <a:rPr lang="en-CA" sz="800" dirty="0" smtClean="0">
                  <a:solidFill>
                    <a:srgbClr val="333333"/>
                  </a:solidFill>
                </a:rPr>
                <a:t>CX Network, 2015</a:t>
              </a:r>
              <a:endParaRPr lang="en-CA" sz="800" dirty="0">
                <a:solidFill>
                  <a:srgbClr val="333333"/>
                </a:solidFill>
              </a:endParaRPr>
            </a:p>
          </p:txBody>
        </p:sp>
      </p:grpSp>
      <p:grpSp>
        <p:nvGrpSpPr>
          <p:cNvPr id="7" name="Group 6"/>
          <p:cNvGrpSpPr/>
          <p:nvPr/>
        </p:nvGrpSpPr>
        <p:grpSpPr>
          <a:xfrm>
            <a:off x="228316" y="2283779"/>
            <a:ext cx="4122735" cy="3674560"/>
            <a:chOff x="4754564" y="2333566"/>
            <a:chExt cx="4122735" cy="3674560"/>
          </a:xfrm>
        </p:grpSpPr>
        <p:grpSp>
          <p:nvGrpSpPr>
            <p:cNvPr id="6" name="Group 5"/>
            <p:cNvGrpSpPr/>
            <p:nvPr/>
          </p:nvGrpSpPr>
          <p:grpSpPr>
            <a:xfrm>
              <a:off x="4803872" y="4872419"/>
              <a:ext cx="4073427" cy="1015663"/>
              <a:chOff x="4803872" y="2309008"/>
              <a:chExt cx="4073427" cy="1015663"/>
            </a:xfrm>
          </p:grpSpPr>
          <p:sp>
            <p:nvSpPr>
              <p:cNvPr id="29" name="Rectangle 28"/>
              <p:cNvSpPr/>
              <p:nvPr/>
            </p:nvSpPr>
            <p:spPr>
              <a:xfrm>
                <a:off x="6494685" y="2448701"/>
                <a:ext cx="2382614" cy="783869"/>
              </a:xfrm>
              <a:prstGeom prst="rect">
                <a:avLst/>
              </a:prstGeom>
            </p:spPr>
            <p:txBody>
              <a:bodyPr wrap="square">
                <a:spAutoFit/>
              </a:bodyPr>
              <a:lstStyle/>
              <a:p>
                <a:pPr>
                  <a:lnSpc>
                    <a:spcPct val="107000"/>
                  </a:lnSpc>
                  <a:spcAft>
                    <a:spcPts val="800"/>
                  </a:spcAft>
                </a:pPr>
                <a:r>
                  <a:rPr lang="en-CA" sz="1400" b="1" dirty="0">
                    <a:solidFill>
                      <a:srgbClr val="29475F"/>
                    </a:solidFill>
                    <a:ea typeface="Calibri" panose="020F0502020204030204" pitchFamily="34" charset="0"/>
                    <a:cs typeface="Times New Roman" panose="02020603050405020304" pitchFamily="18" charset="0"/>
                  </a:rPr>
                  <a:t>of organizations believe CXM provides a competitive advantage.</a:t>
                </a:r>
              </a:p>
            </p:txBody>
          </p:sp>
          <p:sp>
            <p:nvSpPr>
              <p:cNvPr id="30" name="Half Frame 29"/>
              <p:cNvSpPr/>
              <p:nvPr/>
            </p:nvSpPr>
            <p:spPr>
              <a:xfrm>
                <a:off x="4803872" y="2406080"/>
                <a:ext cx="266225" cy="250275"/>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47" name="Half Frame 46"/>
              <p:cNvSpPr/>
              <p:nvPr/>
            </p:nvSpPr>
            <p:spPr>
              <a:xfrm rot="10800000">
                <a:off x="8563547" y="2986856"/>
                <a:ext cx="294016" cy="245714"/>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4" name="TextBox 3"/>
              <p:cNvSpPr txBox="1"/>
              <p:nvPr/>
            </p:nvSpPr>
            <p:spPr>
              <a:xfrm>
                <a:off x="4887966" y="2309008"/>
                <a:ext cx="1725152" cy="1015663"/>
              </a:xfrm>
              <a:prstGeom prst="rect">
                <a:avLst/>
              </a:prstGeom>
            </p:spPr>
            <p:txBody>
              <a:bodyPr wrap="none" rtlCol="0">
                <a:spAutoFit/>
              </a:bodyPr>
              <a:lstStyle/>
              <a:p>
                <a:r>
                  <a:rPr lang="en-CA" sz="6000" b="1" dirty="0">
                    <a:solidFill>
                      <a:srgbClr val="B0C534"/>
                    </a:solidFill>
                  </a:rPr>
                  <a:t>53%</a:t>
                </a:r>
              </a:p>
            </p:txBody>
          </p:sp>
        </p:grpSp>
        <p:grpSp>
          <p:nvGrpSpPr>
            <p:cNvPr id="5" name="Group 4"/>
            <p:cNvGrpSpPr/>
            <p:nvPr/>
          </p:nvGrpSpPr>
          <p:grpSpPr>
            <a:xfrm>
              <a:off x="4803872" y="2333566"/>
              <a:ext cx="4073427" cy="1015663"/>
              <a:chOff x="4803872" y="3360802"/>
              <a:chExt cx="4073427" cy="1015663"/>
            </a:xfrm>
          </p:grpSpPr>
          <p:sp>
            <p:nvSpPr>
              <p:cNvPr id="48" name="Rectangle 47"/>
              <p:cNvSpPr/>
              <p:nvPr/>
            </p:nvSpPr>
            <p:spPr>
              <a:xfrm>
                <a:off x="6494685" y="3500495"/>
                <a:ext cx="2382614" cy="783869"/>
              </a:xfrm>
              <a:prstGeom prst="rect">
                <a:avLst/>
              </a:prstGeom>
            </p:spPr>
            <p:txBody>
              <a:bodyPr wrap="square">
                <a:spAutoFit/>
              </a:bodyPr>
              <a:lstStyle/>
              <a:p>
                <a:pPr>
                  <a:lnSpc>
                    <a:spcPct val="107000"/>
                  </a:lnSpc>
                  <a:spcAft>
                    <a:spcPts val="800"/>
                  </a:spcAft>
                </a:pPr>
                <a:r>
                  <a:rPr lang="en-CA" sz="1400" b="1" dirty="0">
                    <a:solidFill>
                      <a:srgbClr val="29475F"/>
                    </a:solidFill>
                    <a:ea typeface="Calibri" panose="020F0502020204030204" pitchFamily="34" charset="0"/>
                    <a:cs typeface="Times New Roman" panose="02020603050405020304" pitchFamily="18" charset="0"/>
                  </a:rPr>
                  <a:t>of customers share great experiences they’ve had with a company.</a:t>
                </a:r>
              </a:p>
            </p:txBody>
          </p:sp>
          <p:sp>
            <p:nvSpPr>
              <p:cNvPr id="49" name="Half Frame 48"/>
              <p:cNvSpPr/>
              <p:nvPr/>
            </p:nvSpPr>
            <p:spPr>
              <a:xfrm>
                <a:off x="4803872" y="3457874"/>
                <a:ext cx="266225" cy="250275"/>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50" name="Half Frame 49"/>
              <p:cNvSpPr/>
              <p:nvPr/>
            </p:nvSpPr>
            <p:spPr>
              <a:xfrm rot="10800000">
                <a:off x="8563547" y="4062471"/>
                <a:ext cx="294016" cy="245714"/>
              </a:xfrm>
              <a:prstGeom prst="halfFram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333333"/>
                  </a:solidFill>
                </a:endParaRPr>
              </a:p>
            </p:txBody>
          </p:sp>
          <p:sp>
            <p:nvSpPr>
              <p:cNvPr id="52" name="TextBox 51"/>
              <p:cNvSpPr txBox="1"/>
              <p:nvPr/>
            </p:nvSpPr>
            <p:spPr>
              <a:xfrm>
                <a:off x="4887966" y="3360802"/>
                <a:ext cx="1725152" cy="1015663"/>
              </a:xfrm>
              <a:prstGeom prst="rect">
                <a:avLst/>
              </a:prstGeom>
            </p:spPr>
            <p:txBody>
              <a:bodyPr wrap="none" rtlCol="0">
                <a:spAutoFit/>
              </a:bodyPr>
              <a:lstStyle/>
              <a:p>
                <a:r>
                  <a:rPr lang="en-CA" sz="6000" b="1" dirty="0">
                    <a:solidFill>
                      <a:srgbClr val="B0C534"/>
                    </a:solidFill>
                  </a:rPr>
                  <a:t>87%</a:t>
                </a:r>
              </a:p>
            </p:txBody>
          </p:sp>
        </p:grpSp>
        <p:sp>
          <p:nvSpPr>
            <p:cNvPr id="57" name="Rectangle 56"/>
            <p:cNvSpPr/>
            <p:nvPr/>
          </p:nvSpPr>
          <p:spPr>
            <a:xfrm>
              <a:off x="4765087" y="3258952"/>
              <a:ext cx="1225015" cy="215444"/>
            </a:xfrm>
            <a:prstGeom prst="rect">
              <a:avLst/>
            </a:prstGeom>
          </p:spPr>
          <p:txBody>
            <a:bodyPr wrap="none">
              <a:spAutoFit/>
            </a:bodyPr>
            <a:lstStyle/>
            <a:p>
              <a:pPr>
                <a:spcBef>
                  <a:spcPts val="600"/>
                </a:spcBef>
              </a:pPr>
              <a:r>
                <a:rPr lang="en-CA" sz="800" dirty="0">
                  <a:solidFill>
                    <a:srgbClr val="333333"/>
                  </a:solidFill>
                </a:rPr>
                <a:t>Source: </a:t>
              </a:r>
              <a:r>
                <a:rPr lang="en-CA" sz="800" dirty="0" smtClean="0">
                  <a:solidFill>
                    <a:srgbClr val="333333"/>
                  </a:solidFill>
                </a:rPr>
                <a:t>Zendesk, n.d. </a:t>
              </a:r>
              <a:endParaRPr lang="en-CA" sz="800" dirty="0">
                <a:solidFill>
                  <a:srgbClr val="333333"/>
                </a:solidFill>
              </a:endParaRPr>
            </a:p>
          </p:txBody>
        </p:sp>
        <p:grpSp>
          <p:nvGrpSpPr>
            <p:cNvPr id="58" name="Group 57"/>
            <p:cNvGrpSpPr/>
            <p:nvPr/>
          </p:nvGrpSpPr>
          <p:grpSpPr>
            <a:xfrm>
              <a:off x="4887966" y="3626017"/>
              <a:ext cx="3989333" cy="1015663"/>
              <a:chOff x="4887966" y="3360802"/>
              <a:chExt cx="3989333" cy="1015663"/>
            </a:xfrm>
          </p:grpSpPr>
          <p:sp>
            <p:nvSpPr>
              <p:cNvPr id="59" name="Rectangle 58"/>
              <p:cNvSpPr/>
              <p:nvPr/>
            </p:nvSpPr>
            <p:spPr>
              <a:xfrm>
                <a:off x="6494685" y="3607964"/>
                <a:ext cx="2382614" cy="553357"/>
              </a:xfrm>
              <a:prstGeom prst="rect">
                <a:avLst/>
              </a:prstGeom>
            </p:spPr>
            <p:txBody>
              <a:bodyPr wrap="square">
                <a:spAutoFit/>
              </a:bodyPr>
              <a:lstStyle/>
              <a:p>
                <a:pPr>
                  <a:lnSpc>
                    <a:spcPct val="107000"/>
                  </a:lnSpc>
                  <a:spcAft>
                    <a:spcPts val="800"/>
                  </a:spcAft>
                </a:pPr>
                <a:r>
                  <a:rPr lang="en-CA" sz="1400" b="1" dirty="0">
                    <a:solidFill>
                      <a:srgbClr val="29475F"/>
                    </a:solidFill>
                    <a:ea typeface="Calibri" panose="020F0502020204030204" pitchFamily="34" charset="0"/>
                    <a:cs typeface="Times New Roman" panose="02020603050405020304" pitchFamily="18" charset="0"/>
                  </a:rPr>
                  <a:t>of organizations are investing in CXM.</a:t>
                </a:r>
              </a:p>
            </p:txBody>
          </p:sp>
          <p:sp>
            <p:nvSpPr>
              <p:cNvPr id="62" name="TextBox 61"/>
              <p:cNvSpPr txBox="1"/>
              <p:nvPr/>
            </p:nvSpPr>
            <p:spPr>
              <a:xfrm>
                <a:off x="4887966" y="3360802"/>
                <a:ext cx="1725152" cy="1015663"/>
              </a:xfrm>
              <a:prstGeom prst="rect">
                <a:avLst/>
              </a:prstGeom>
            </p:spPr>
            <p:txBody>
              <a:bodyPr wrap="none" rtlCol="0">
                <a:spAutoFit/>
              </a:bodyPr>
              <a:lstStyle/>
              <a:p>
                <a:r>
                  <a:rPr lang="en-CA" sz="6000" b="1" dirty="0">
                    <a:solidFill>
                      <a:srgbClr val="B0C534"/>
                    </a:solidFill>
                  </a:rPr>
                  <a:t>61%</a:t>
                </a:r>
              </a:p>
            </p:txBody>
          </p:sp>
        </p:grpSp>
        <p:sp>
          <p:nvSpPr>
            <p:cNvPr id="63" name="Rectangle 62"/>
            <p:cNvSpPr/>
            <p:nvPr/>
          </p:nvSpPr>
          <p:spPr>
            <a:xfrm>
              <a:off x="4765087" y="5792682"/>
              <a:ext cx="2036135" cy="215444"/>
            </a:xfrm>
            <a:prstGeom prst="rect">
              <a:avLst/>
            </a:prstGeom>
          </p:spPr>
          <p:txBody>
            <a:bodyPr wrap="none">
              <a:spAutoFit/>
            </a:bodyPr>
            <a:lstStyle/>
            <a:p>
              <a:pPr>
                <a:spcBef>
                  <a:spcPts val="600"/>
                </a:spcBef>
              </a:pPr>
              <a:r>
                <a:rPr lang="en-CA" sz="800" dirty="0">
                  <a:solidFill>
                    <a:srgbClr val="333333"/>
                  </a:solidFill>
                </a:rPr>
                <a:t>Source: Harvard Business </a:t>
              </a:r>
              <a:r>
                <a:rPr lang="en-CA" sz="800" dirty="0" smtClean="0">
                  <a:solidFill>
                    <a:srgbClr val="333333"/>
                  </a:solidFill>
                </a:rPr>
                <a:t>Review, 2014</a:t>
              </a:r>
              <a:endParaRPr lang="en-CA" sz="800" dirty="0">
                <a:solidFill>
                  <a:srgbClr val="333333"/>
                </a:solidFill>
              </a:endParaRPr>
            </a:p>
          </p:txBody>
        </p:sp>
        <p:sp>
          <p:nvSpPr>
            <p:cNvPr id="65" name="Rectangle 64"/>
            <p:cNvSpPr/>
            <p:nvPr/>
          </p:nvSpPr>
          <p:spPr>
            <a:xfrm>
              <a:off x="4754564" y="4540813"/>
              <a:ext cx="1406154" cy="215444"/>
            </a:xfrm>
            <a:prstGeom prst="rect">
              <a:avLst/>
            </a:prstGeom>
          </p:spPr>
          <p:txBody>
            <a:bodyPr wrap="none">
              <a:spAutoFit/>
            </a:bodyPr>
            <a:lstStyle/>
            <a:p>
              <a:pPr>
                <a:spcBef>
                  <a:spcPts val="600"/>
                </a:spcBef>
              </a:pPr>
              <a:r>
                <a:rPr lang="en-CA" sz="800" dirty="0">
                  <a:solidFill>
                    <a:srgbClr val="333333"/>
                  </a:solidFill>
                </a:rPr>
                <a:t>Source: </a:t>
              </a:r>
              <a:r>
                <a:rPr lang="en-CA" sz="800" dirty="0" smtClean="0">
                  <a:solidFill>
                    <a:srgbClr val="333333"/>
                  </a:solidFill>
                </a:rPr>
                <a:t>CX Network, 2015</a:t>
              </a:r>
              <a:endParaRPr lang="en-CA" sz="800" dirty="0">
                <a:solidFill>
                  <a:srgbClr val="333333"/>
                </a:solidFill>
              </a:endParaRPr>
            </a:p>
          </p:txBody>
        </p:sp>
      </p:grpSp>
      <p:cxnSp>
        <p:nvCxnSpPr>
          <p:cNvPr id="13" name="Straight Connector 12"/>
          <p:cNvCxnSpPr/>
          <p:nvPr/>
        </p:nvCxnSpPr>
        <p:spPr>
          <a:xfrm>
            <a:off x="4554580" y="2488386"/>
            <a:ext cx="0" cy="3594235"/>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51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Omnichannel is the way of the future: don’t be left behind</a:t>
            </a:r>
          </a:p>
        </p:txBody>
      </p:sp>
      <p:sp>
        <p:nvSpPr>
          <p:cNvPr id="11" name="Rectangle 10"/>
          <p:cNvSpPr/>
          <p:nvPr/>
        </p:nvSpPr>
        <p:spPr>
          <a:xfrm>
            <a:off x="257174" y="1187898"/>
            <a:ext cx="8620125" cy="1014380"/>
          </a:xfrm>
          <a:prstGeom prst="rect">
            <a:avLst/>
          </a:prstGeom>
        </p:spPr>
        <p:txBody>
          <a:bodyPr wrap="square">
            <a:spAutoFit/>
          </a:bodyPr>
          <a:lstStyle/>
          <a:p>
            <a:pPr>
              <a:lnSpc>
                <a:spcPct val="107000"/>
              </a:lnSpc>
              <a:spcAft>
                <a:spcPts val="800"/>
              </a:spcAft>
            </a:pPr>
            <a:r>
              <a:rPr lang="en-CA" sz="1400" dirty="0">
                <a:solidFill>
                  <a:srgbClr val="333333"/>
                </a:solidFill>
                <a:ea typeface="Calibri" panose="020F0502020204030204" pitchFamily="34" charset="0"/>
                <a:cs typeface="Times New Roman" panose="02020603050405020304" pitchFamily="18" charset="0"/>
              </a:rPr>
              <a:t>Get ahead of the competition by </a:t>
            </a:r>
            <a:r>
              <a:rPr lang="en-CA" sz="1400" b="1" dirty="0">
                <a:solidFill>
                  <a:srgbClr val="333333"/>
                </a:solidFill>
                <a:ea typeface="Calibri" panose="020F0502020204030204" pitchFamily="34" charset="0"/>
                <a:cs typeface="Times New Roman" panose="02020603050405020304" pitchFamily="18" charset="0"/>
              </a:rPr>
              <a:t>doing omnichannel right.</a:t>
            </a:r>
            <a:r>
              <a:rPr lang="en-CA" sz="1400" dirty="0">
                <a:solidFill>
                  <a:srgbClr val="333333"/>
                </a:solidFill>
                <a:ea typeface="Calibri" panose="020F0502020204030204" pitchFamily="34" charset="0"/>
                <a:cs typeface="Times New Roman" panose="02020603050405020304" pitchFamily="18" charset="0"/>
              </a:rPr>
              <a:t> Devise a CXM strategy that allows you to create and maintain a consistent, seamless customer experience by optimizing operations within an omnichannel framework. Customers want to interact with you on their own terms, and it </a:t>
            </a:r>
            <a:r>
              <a:rPr lang="en-CA" sz="1400" b="1" dirty="0">
                <a:solidFill>
                  <a:srgbClr val="333333"/>
                </a:solidFill>
                <a:ea typeface="Calibri" panose="020F0502020204030204" pitchFamily="34" charset="0"/>
                <a:cs typeface="Times New Roman" panose="02020603050405020304" pitchFamily="18" charset="0"/>
              </a:rPr>
              <a:t>falls to IT </a:t>
            </a:r>
            <a:r>
              <a:rPr lang="en-CA" sz="1400" dirty="0">
                <a:solidFill>
                  <a:srgbClr val="333333"/>
                </a:solidFill>
                <a:ea typeface="Calibri" panose="020F0502020204030204" pitchFamily="34" charset="0"/>
                <a:cs typeface="Times New Roman" panose="02020603050405020304" pitchFamily="18" charset="0"/>
              </a:rPr>
              <a:t>to ensure that applications are in place to </a:t>
            </a:r>
            <a:r>
              <a:rPr lang="en-CA" sz="1400" b="1" dirty="0">
                <a:solidFill>
                  <a:srgbClr val="333333"/>
                </a:solidFill>
                <a:ea typeface="Calibri" panose="020F0502020204030204" pitchFamily="34" charset="0"/>
                <a:cs typeface="Times New Roman" panose="02020603050405020304" pitchFamily="18" charset="0"/>
              </a:rPr>
              <a:t>support and manage a wide range of interaction channels.</a:t>
            </a:r>
          </a:p>
        </p:txBody>
      </p:sp>
      <p:grpSp>
        <p:nvGrpSpPr>
          <p:cNvPr id="25" name="Group 24"/>
          <p:cNvGrpSpPr/>
          <p:nvPr/>
        </p:nvGrpSpPr>
        <p:grpSpPr>
          <a:xfrm>
            <a:off x="85725" y="3605786"/>
            <a:ext cx="8576503" cy="2839818"/>
            <a:chOff x="104352" y="1818353"/>
            <a:chExt cx="8576503" cy="2839818"/>
          </a:xfrm>
        </p:grpSpPr>
        <p:grpSp>
          <p:nvGrpSpPr>
            <p:cNvPr id="21" name="Group 20"/>
            <p:cNvGrpSpPr/>
            <p:nvPr/>
          </p:nvGrpSpPr>
          <p:grpSpPr>
            <a:xfrm>
              <a:off x="700936" y="1981404"/>
              <a:ext cx="4262927" cy="1263270"/>
              <a:chOff x="304339" y="3453384"/>
              <a:chExt cx="4215762" cy="1263270"/>
            </a:xfrm>
          </p:grpSpPr>
          <p:sp>
            <p:nvSpPr>
              <p:cNvPr id="22" name="Isosceles Triangle 21"/>
              <p:cNvSpPr/>
              <p:nvPr/>
            </p:nvSpPr>
            <p:spPr>
              <a:xfrm rot="5400000">
                <a:off x="3594184" y="3790736"/>
                <a:ext cx="1263270" cy="58856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a:off x="304339" y="3691923"/>
                <a:ext cx="3781643" cy="816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grpSp>
          <p:nvGrpSpPr>
            <p:cNvPr id="12" name="Group 11"/>
            <p:cNvGrpSpPr/>
            <p:nvPr/>
          </p:nvGrpSpPr>
          <p:grpSpPr>
            <a:xfrm>
              <a:off x="104352" y="1818353"/>
              <a:ext cx="4113619" cy="2839818"/>
              <a:chOff x="104352" y="1691353"/>
              <a:chExt cx="4113619" cy="2839818"/>
            </a:xfrm>
          </p:grpSpPr>
          <p:sp>
            <p:nvSpPr>
              <p:cNvPr id="3" name="Rectangle 2"/>
              <p:cNvSpPr/>
              <p:nvPr/>
            </p:nvSpPr>
            <p:spPr>
              <a:xfrm>
                <a:off x="1126138" y="1854737"/>
                <a:ext cx="3091833" cy="1752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4" name="Group 3"/>
              <p:cNvGrpSpPr/>
              <p:nvPr/>
            </p:nvGrpSpPr>
            <p:grpSpPr>
              <a:xfrm>
                <a:off x="104352" y="1691353"/>
                <a:ext cx="4081362" cy="2839818"/>
                <a:chOff x="-171937" y="1976436"/>
                <a:chExt cx="4081362" cy="2839818"/>
              </a:xfrm>
            </p:grpSpPr>
            <p:graphicFrame>
              <p:nvGraphicFramePr>
                <p:cNvPr id="5" name="Chart 4"/>
                <p:cNvGraphicFramePr/>
                <p:nvPr>
                  <p:extLst/>
                </p:nvPr>
              </p:nvGraphicFramePr>
              <p:xfrm>
                <a:off x="-171937" y="1976436"/>
                <a:ext cx="2043572" cy="144574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424869" y="2985739"/>
                  <a:ext cx="2484556" cy="830997"/>
                </a:xfrm>
                <a:prstGeom prst="rect">
                  <a:avLst/>
                </a:prstGeom>
              </p:spPr>
              <p:txBody>
                <a:bodyPr wrap="square">
                  <a:spAutoFit/>
                </a:bodyPr>
                <a:lstStyle/>
                <a:p>
                  <a:r>
                    <a:rPr lang="en-CA" sz="1600" b="1" dirty="0">
                      <a:solidFill>
                        <a:srgbClr val="B0C534"/>
                      </a:solidFill>
                    </a:rPr>
                    <a:t>of companies </a:t>
                  </a:r>
                  <a:r>
                    <a:rPr lang="en-CA" sz="1600" b="1" dirty="0">
                      <a:solidFill>
                        <a:srgbClr val="29475F"/>
                      </a:solidFill>
                    </a:rPr>
                    <a:t>say that they are investing in omnichannel. </a:t>
                  </a:r>
                </a:p>
              </p:txBody>
            </p:sp>
            <p:sp>
              <p:nvSpPr>
                <p:cNvPr id="7" name="Rectangle 6"/>
                <p:cNvSpPr/>
                <p:nvPr/>
              </p:nvSpPr>
              <p:spPr>
                <a:xfrm>
                  <a:off x="1424869" y="2171261"/>
                  <a:ext cx="1938351" cy="1015663"/>
                </a:xfrm>
                <a:prstGeom prst="rect">
                  <a:avLst/>
                </a:prstGeom>
              </p:spPr>
              <p:txBody>
                <a:bodyPr wrap="none">
                  <a:spAutoFit/>
                </a:bodyPr>
                <a:lstStyle/>
                <a:p>
                  <a:r>
                    <a:rPr lang="en-CA" sz="6000" b="1" dirty="0">
                      <a:solidFill>
                        <a:srgbClr val="29475F"/>
                      </a:solidFill>
                      <a:effectLst>
                        <a:outerShdw blurRad="38100" dist="38100" dir="2700000" algn="tl">
                          <a:srgbClr val="000000">
                            <a:alpha val="43137"/>
                          </a:srgbClr>
                        </a:outerShdw>
                      </a:effectLst>
                    </a:rPr>
                    <a:t>97% </a:t>
                  </a:r>
                  <a:endParaRPr lang="en-CA" sz="6000" dirty="0">
                    <a:solidFill>
                      <a:srgbClr val="29475F"/>
                    </a:solidFill>
                  </a:endParaRPr>
                </a:p>
              </p:txBody>
            </p:sp>
            <p:graphicFrame>
              <p:nvGraphicFramePr>
                <p:cNvPr id="8" name="Chart 7"/>
                <p:cNvGraphicFramePr/>
                <p:nvPr>
                  <p:extLst/>
                </p:nvPr>
              </p:nvGraphicFramePr>
              <p:xfrm>
                <a:off x="-139845" y="3386874"/>
                <a:ext cx="1979388" cy="1429380"/>
              </p:xfrm>
              <a:graphic>
                <a:graphicData uri="http://schemas.openxmlformats.org/drawingml/2006/chart">
                  <c:chart xmlns:c="http://schemas.openxmlformats.org/drawingml/2006/chart" xmlns:r="http://schemas.openxmlformats.org/officeDocument/2006/relationships" r:id="rId4"/>
                </a:graphicData>
              </a:graphic>
            </p:graphicFrame>
          </p:grpSp>
        </p:grpSp>
        <p:grpSp>
          <p:nvGrpSpPr>
            <p:cNvPr id="14" name="Group 13"/>
            <p:cNvGrpSpPr/>
            <p:nvPr/>
          </p:nvGrpSpPr>
          <p:grpSpPr>
            <a:xfrm>
              <a:off x="4567236" y="1844191"/>
              <a:ext cx="4113619" cy="1889610"/>
              <a:chOff x="104352" y="1691353"/>
              <a:chExt cx="4113619" cy="1889610"/>
            </a:xfrm>
          </p:grpSpPr>
          <p:sp>
            <p:nvSpPr>
              <p:cNvPr id="15" name="Rectangle 14"/>
              <p:cNvSpPr/>
              <p:nvPr/>
            </p:nvSpPr>
            <p:spPr>
              <a:xfrm>
                <a:off x="1126138" y="1854736"/>
                <a:ext cx="3091833" cy="1726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16" name="Group 15"/>
              <p:cNvGrpSpPr/>
              <p:nvPr/>
            </p:nvGrpSpPr>
            <p:grpSpPr>
              <a:xfrm>
                <a:off x="104352" y="1691353"/>
                <a:ext cx="4081362" cy="1594078"/>
                <a:chOff x="-171937" y="1976436"/>
                <a:chExt cx="4081362" cy="1594078"/>
              </a:xfrm>
            </p:grpSpPr>
            <p:graphicFrame>
              <p:nvGraphicFramePr>
                <p:cNvPr id="17" name="Chart 16"/>
                <p:cNvGraphicFramePr/>
                <p:nvPr>
                  <p:extLst/>
                </p:nvPr>
              </p:nvGraphicFramePr>
              <p:xfrm>
                <a:off x="-171937" y="1976436"/>
                <a:ext cx="2043572" cy="144574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p:cNvSpPr/>
                <p:nvPr/>
              </p:nvSpPr>
              <p:spPr>
                <a:xfrm>
                  <a:off x="1424869" y="2985739"/>
                  <a:ext cx="2484556" cy="584775"/>
                </a:xfrm>
                <a:prstGeom prst="rect">
                  <a:avLst/>
                </a:prstGeom>
              </p:spPr>
              <p:txBody>
                <a:bodyPr wrap="square">
                  <a:spAutoFit/>
                </a:bodyPr>
                <a:lstStyle/>
                <a:p>
                  <a:r>
                    <a:rPr lang="en-CA" sz="1600" b="1" dirty="0">
                      <a:solidFill>
                        <a:srgbClr val="B0C534"/>
                      </a:solidFill>
                    </a:rPr>
                    <a:t>of companies </a:t>
                  </a:r>
                  <a:r>
                    <a:rPr lang="en-CA" sz="1600" b="1" dirty="0">
                      <a:solidFill>
                        <a:srgbClr val="29475F"/>
                      </a:solidFill>
                    </a:rPr>
                    <a:t>are doing omnichannel </a:t>
                  </a:r>
                  <a:r>
                    <a:rPr lang="en-CA" sz="1600" b="1" dirty="0">
                      <a:solidFill>
                        <a:srgbClr val="B0C534"/>
                      </a:solidFill>
                    </a:rPr>
                    <a:t>well</a:t>
                  </a:r>
                  <a:r>
                    <a:rPr lang="en-CA" sz="1600" b="1" dirty="0">
                      <a:solidFill>
                        <a:schemeClr val="accent2"/>
                      </a:solidFill>
                    </a:rPr>
                    <a:t>.</a:t>
                  </a:r>
                </a:p>
              </p:txBody>
            </p:sp>
            <p:sp>
              <p:nvSpPr>
                <p:cNvPr id="19" name="Rectangle 18"/>
                <p:cNvSpPr/>
                <p:nvPr/>
              </p:nvSpPr>
              <p:spPr>
                <a:xfrm>
                  <a:off x="1424869" y="2171261"/>
                  <a:ext cx="1938351" cy="1015663"/>
                </a:xfrm>
                <a:prstGeom prst="rect">
                  <a:avLst/>
                </a:prstGeom>
              </p:spPr>
              <p:txBody>
                <a:bodyPr wrap="none">
                  <a:spAutoFit/>
                </a:bodyPr>
                <a:lstStyle/>
                <a:p>
                  <a:r>
                    <a:rPr lang="en-CA" sz="6000" b="1" dirty="0">
                      <a:solidFill>
                        <a:srgbClr val="29475F"/>
                      </a:solidFill>
                      <a:effectLst>
                        <a:outerShdw blurRad="38100" dist="38100" dir="2700000" algn="tl">
                          <a:srgbClr val="000000">
                            <a:alpha val="43137"/>
                          </a:srgbClr>
                        </a:outerShdw>
                      </a:effectLst>
                    </a:rPr>
                    <a:t>23% </a:t>
                  </a:r>
                  <a:endParaRPr lang="en-CA" sz="6000" dirty="0">
                    <a:solidFill>
                      <a:srgbClr val="29475F"/>
                    </a:solidFill>
                  </a:endParaRPr>
                </a:p>
              </p:txBody>
            </p:sp>
          </p:grpSp>
        </p:grpSp>
        <p:sp>
          <p:nvSpPr>
            <p:cNvPr id="24" name="Rectangle 23"/>
            <p:cNvSpPr/>
            <p:nvPr/>
          </p:nvSpPr>
          <p:spPr>
            <a:xfrm>
              <a:off x="3967904" y="2345644"/>
              <a:ext cx="849400" cy="523220"/>
            </a:xfrm>
            <a:prstGeom prst="rect">
              <a:avLst/>
            </a:prstGeom>
          </p:spPr>
          <p:txBody>
            <a:bodyPr wrap="none">
              <a:spAutoFit/>
            </a:bodyPr>
            <a:lstStyle/>
            <a:p>
              <a:r>
                <a:rPr lang="en-CA" sz="1400" b="1" dirty="0">
                  <a:solidFill>
                    <a:srgbClr val="29475F"/>
                  </a:solidFill>
                </a:rPr>
                <a:t>BUT, </a:t>
              </a:r>
              <a:br>
                <a:rPr lang="en-CA" sz="1400" b="1" dirty="0">
                  <a:solidFill>
                    <a:srgbClr val="29475F"/>
                  </a:solidFill>
                </a:rPr>
              </a:br>
              <a:r>
                <a:rPr lang="en-CA" sz="1400" b="1" dirty="0">
                  <a:solidFill>
                    <a:srgbClr val="29475F"/>
                  </a:solidFill>
                </a:rPr>
                <a:t>ONLY…</a:t>
              </a:r>
              <a:endParaRPr lang="en-CA" dirty="0">
                <a:solidFill>
                  <a:srgbClr val="333333"/>
                </a:solidFill>
              </a:endParaRPr>
            </a:p>
          </p:txBody>
        </p:sp>
      </p:grpSp>
      <p:grpSp>
        <p:nvGrpSpPr>
          <p:cNvPr id="10" name="Group 9"/>
          <p:cNvGrpSpPr/>
          <p:nvPr/>
        </p:nvGrpSpPr>
        <p:grpSpPr>
          <a:xfrm>
            <a:off x="292183" y="2350783"/>
            <a:ext cx="8550105" cy="1075559"/>
            <a:chOff x="287418" y="2179333"/>
            <a:chExt cx="8550105" cy="1075559"/>
          </a:xfrm>
        </p:grpSpPr>
        <p:sp>
          <p:nvSpPr>
            <p:cNvPr id="9" name="Rectangle 8"/>
            <p:cNvSpPr/>
            <p:nvPr/>
          </p:nvSpPr>
          <p:spPr>
            <a:xfrm>
              <a:off x="287418" y="2179333"/>
              <a:ext cx="8550105" cy="830997"/>
            </a:xfrm>
            <a:prstGeom prst="rect">
              <a:avLst/>
            </a:prstGeom>
          </p:spPr>
          <p:txBody>
            <a:bodyPr wrap="square">
              <a:spAutoFit/>
            </a:bodyPr>
            <a:lstStyle/>
            <a:p>
              <a:pPr algn="ctr"/>
              <a:r>
                <a:rPr lang="en-CA" sz="1600" b="1" dirty="0">
                  <a:solidFill>
                    <a:srgbClr val="B0C534"/>
                  </a:solidFill>
                </a:rPr>
                <a:t>Omnichannel</a:t>
              </a:r>
              <a:r>
                <a:rPr lang="en-CA" sz="1600" b="1" dirty="0">
                  <a:solidFill>
                    <a:srgbClr val="29475F"/>
                  </a:solidFill>
                </a:rPr>
                <a:t> is a </a:t>
              </a:r>
              <a:r>
                <a:rPr lang="en-CA" sz="1600" b="1" dirty="0">
                  <a:solidFill>
                    <a:schemeClr val="accent2"/>
                  </a:solidFill>
                </a:rPr>
                <a:t>“</a:t>
              </a:r>
              <a:r>
                <a:rPr lang="en-CA" sz="1600" b="1" i="1" dirty="0">
                  <a:solidFill>
                    <a:srgbClr val="B0C534"/>
                  </a:solidFill>
                </a:rPr>
                <a:t>multi-channel approach</a:t>
              </a:r>
              <a:r>
                <a:rPr lang="en-CA" sz="1600" b="1" i="1" dirty="0">
                  <a:solidFill>
                    <a:srgbClr val="29475F"/>
                  </a:solidFill>
                </a:rPr>
                <a:t> to sales that seeks to provide the customer with a </a:t>
              </a:r>
              <a:r>
                <a:rPr lang="en-CA" sz="1600" b="1" i="1" dirty="0">
                  <a:solidFill>
                    <a:srgbClr val="B0C534"/>
                  </a:solidFill>
                </a:rPr>
                <a:t>seamless transactional experience</a:t>
              </a:r>
              <a:r>
                <a:rPr lang="en-CA" sz="1600" b="1" i="1" dirty="0">
                  <a:solidFill>
                    <a:srgbClr val="29475F"/>
                  </a:solidFill>
                </a:rPr>
                <a:t> whether the customer is shopping online from a desktop or mobile device, by telephone, or in a bricks and mortar store</a:t>
              </a:r>
              <a:r>
                <a:rPr lang="en-CA" sz="1600" b="1" i="1" dirty="0" smtClean="0">
                  <a:solidFill>
                    <a:srgbClr val="29475F"/>
                  </a:solidFill>
                </a:rPr>
                <a:t>.</a:t>
              </a:r>
              <a:r>
                <a:rPr lang="en-CA" sz="1600" b="1" dirty="0" smtClean="0">
                  <a:solidFill>
                    <a:srgbClr val="29475F"/>
                  </a:solidFill>
                </a:rPr>
                <a:t>”</a:t>
              </a:r>
              <a:endParaRPr lang="en-CA" sz="1600" b="1" dirty="0">
                <a:solidFill>
                  <a:srgbClr val="29475F"/>
                </a:solidFill>
              </a:endParaRPr>
            </a:p>
          </p:txBody>
        </p:sp>
        <p:sp>
          <p:nvSpPr>
            <p:cNvPr id="26" name="Rectangle 25"/>
            <p:cNvSpPr/>
            <p:nvPr/>
          </p:nvSpPr>
          <p:spPr>
            <a:xfrm>
              <a:off x="7060202" y="3039448"/>
              <a:ext cx="1385316" cy="215444"/>
            </a:xfrm>
            <a:prstGeom prst="rect">
              <a:avLst/>
            </a:prstGeom>
          </p:spPr>
          <p:txBody>
            <a:bodyPr wrap="none">
              <a:spAutoFit/>
            </a:bodyPr>
            <a:lstStyle/>
            <a:p>
              <a:pPr algn="ctr">
                <a:spcBef>
                  <a:spcPts val="600"/>
                </a:spcBef>
              </a:pPr>
              <a:r>
                <a:rPr lang="en-CA" sz="800" dirty="0">
                  <a:solidFill>
                    <a:srgbClr val="222222"/>
                  </a:solidFill>
                </a:rPr>
                <a:t>Source</a:t>
              </a:r>
              <a:r>
                <a:rPr lang="en-CA" sz="800" dirty="0" smtClean="0">
                  <a:solidFill>
                    <a:srgbClr val="222222"/>
                  </a:solidFill>
                </a:rPr>
                <a:t>: TechTarget, 2014</a:t>
              </a:r>
              <a:endParaRPr lang="en-CA" sz="800" dirty="0">
                <a:solidFill>
                  <a:srgbClr val="333333"/>
                </a:solidFill>
              </a:endParaRPr>
            </a:p>
          </p:txBody>
        </p:sp>
      </p:grpSp>
      <p:sp>
        <p:nvSpPr>
          <p:cNvPr id="27" name="Rectangle 26"/>
          <p:cNvSpPr/>
          <p:nvPr/>
        </p:nvSpPr>
        <p:spPr>
          <a:xfrm>
            <a:off x="557039" y="5600957"/>
            <a:ext cx="1564852" cy="215444"/>
          </a:xfrm>
          <a:prstGeom prst="rect">
            <a:avLst/>
          </a:prstGeom>
        </p:spPr>
        <p:txBody>
          <a:bodyPr wrap="none">
            <a:spAutoFit/>
          </a:bodyPr>
          <a:lstStyle/>
          <a:p>
            <a:pPr>
              <a:spcBef>
                <a:spcPts val="600"/>
              </a:spcBef>
            </a:pPr>
            <a:r>
              <a:rPr lang="en-CA" sz="800" dirty="0">
                <a:solidFill>
                  <a:srgbClr val="333333"/>
                </a:solidFill>
              </a:rPr>
              <a:t>Source: Huffington </a:t>
            </a:r>
            <a:r>
              <a:rPr lang="en-CA" sz="800" dirty="0" smtClean="0">
                <a:solidFill>
                  <a:srgbClr val="333333"/>
                </a:solidFill>
              </a:rPr>
              <a:t>Post, 2015</a:t>
            </a:r>
            <a:endParaRPr lang="en-CA" sz="800" dirty="0">
              <a:solidFill>
                <a:srgbClr val="333333"/>
              </a:solidFill>
            </a:endParaRPr>
          </a:p>
        </p:txBody>
      </p:sp>
    </p:spTree>
    <p:extLst>
      <p:ext uri="{BB962C8B-B14F-4D97-AF65-F5344CB8AC3E}">
        <p14:creationId xmlns:p14="http://schemas.microsoft.com/office/powerpoint/2010/main" val="2329116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3_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4.xml><?xml version="1.0" encoding="utf-8"?>
<a:theme xmlns:a="http://schemas.openxmlformats.org/drawingml/2006/main" name="4_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3864</Words>
  <Application>Microsoft Office PowerPoint</Application>
  <PresentationFormat>On-screen Show (4:3)</PresentationFormat>
  <Paragraphs>487</Paragraphs>
  <Slides>22</Slides>
  <Notes>22</Notes>
  <HiddenSlides>0</HiddenSlides>
  <MMClips>0</MMClips>
  <ScaleCrop>false</ScaleCrop>
  <HeadingPairs>
    <vt:vector size="8" baseType="variant">
      <vt:variant>
        <vt:lpstr>Fonts Used</vt:lpstr>
      </vt:variant>
      <vt:variant>
        <vt:i4>6</vt:i4>
      </vt:variant>
      <vt:variant>
        <vt:lpstr>Theme</vt:lpstr>
      </vt:variant>
      <vt:variant>
        <vt:i4>4</vt:i4>
      </vt:variant>
      <vt:variant>
        <vt:lpstr>Slide Titles</vt:lpstr>
      </vt:variant>
      <vt:variant>
        <vt:i4>22</vt:i4>
      </vt:variant>
      <vt:variant>
        <vt:lpstr>Custom Shows</vt:lpstr>
      </vt:variant>
      <vt:variant>
        <vt:i4>1</vt:i4>
      </vt:variant>
    </vt:vector>
  </HeadingPairs>
  <TitlesOfParts>
    <vt:vector size="33" baseType="lpstr">
      <vt:lpstr>Arial</vt:lpstr>
      <vt:lpstr>Calibri</vt:lpstr>
      <vt:lpstr>Georgia</vt:lpstr>
      <vt:lpstr>Open Sans</vt:lpstr>
      <vt:lpstr>Times New Roman</vt:lpstr>
      <vt:lpstr>Wingdings</vt:lpstr>
      <vt:lpstr>Theme1</vt:lpstr>
      <vt:lpstr>1_Theme1</vt:lpstr>
      <vt:lpstr>3_Theme1</vt:lpstr>
      <vt:lpstr>4_Theme1</vt:lpstr>
      <vt:lpstr>PowerPoint Presentation</vt:lpstr>
      <vt:lpstr>PowerPoint Presentation</vt:lpstr>
      <vt:lpstr>Framing the CXM project</vt:lpstr>
      <vt:lpstr>Executive summary</vt:lpstr>
      <vt:lpstr> </vt:lpstr>
      <vt:lpstr>Customers’ expectations are on the rise: meet them!</vt:lpstr>
      <vt:lpstr>Realize measurable value by enabling CXM</vt:lpstr>
      <vt:lpstr>Strategic CXM is gaining traction with your competition</vt:lpstr>
      <vt:lpstr>Omnichannel is the way of the future: don’t be left behind</vt:lpstr>
      <vt:lpstr>CXM applications drive effective multi-channel customer interactions across marketing, sales, and customer service</vt:lpstr>
      <vt:lpstr>Application spotlight: Customer experience platforms</vt:lpstr>
      <vt:lpstr>Application spotlight: Customer experience platforms</vt:lpstr>
      <vt:lpstr>IT is critical to the success of your CXM strategy</vt:lpstr>
      <vt:lpstr>PowerPoint Presentation</vt:lpstr>
      <vt:lpstr>PowerPoint Presentation</vt:lpstr>
      <vt:lpstr>Leverage Info-Tech’s approach to succeed with CXM</vt:lpstr>
      <vt:lpstr>PowerPoint Presentation</vt:lpstr>
      <vt:lpstr>Follow Info-Tech’s approach to build your CXM foundation</vt:lpstr>
      <vt:lpstr>Use these icons to direct you as you navigate this research </vt:lpstr>
      <vt:lpstr>Info-Tech offers various levels of support to suit your needs</vt:lpstr>
      <vt:lpstr>Build a Strong Technology Foundation for CXM – project overview</vt:lpstr>
      <vt:lpstr>Workshop overview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2016-04-27T14:20:22Z</dcterms:created>
  <dcterms:modified xsi:type="dcterms:W3CDTF">2019-08-19T16:52:59Z</dcterms:modified>
</cp:coreProperties>
</file>