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801" r:id="rId1"/>
  </p:sldMasterIdLst>
  <p:notesMasterIdLst>
    <p:notesMasterId r:id="rId14"/>
  </p:notesMasterIdLst>
  <p:handoutMasterIdLst>
    <p:handoutMasterId r:id="rId15"/>
  </p:handoutMasterIdLst>
  <p:sldIdLst>
    <p:sldId id="987" r:id="rId2"/>
    <p:sldId id="990" r:id="rId3"/>
    <p:sldId id="1042" r:id="rId4"/>
    <p:sldId id="1043" r:id="rId5"/>
    <p:sldId id="1044" r:id="rId6"/>
    <p:sldId id="1046" r:id="rId7"/>
    <p:sldId id="1094" r:id="rId8"/>
    <p:sldId id="1047" r:id="rId9"/>
    <p:sldId id="1098" r:id="rId10"/>
    <p:sldId id="1048" r:id="rId11"/>
    <p:sldId id="1008" r:id="rId12"/>
    <p:sldId id="1100" r:id="rId13"/>
  </p:sldIdLst>
  <p:sldSz cx="9144000" cy="6858000" type="screen4x3"/>
  <p:notesSz cx="6950075" cy="9236075"/>
  <p:custShowLst>
    <p:custShow name="Custom Show 1" id="0">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453" userDrawn="1">
          <p15:clr>
            <a:srgbClr val="A4A3A4"/>
          </p15:clr>
        </p15:guide>
        <p15:guide id="3" pos="317" userDrawn="1">
          <p15:clr>
            <a:srgbClr val="A4A3A4"/>
          </p15:clr>
        </p15:guide>
        <p15:guide id="4" orient="horz" pos="98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6" name="Author" initials="A" lastIdx="0" clrIdx="1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999999"/>
    <a:srgbClr val="8296B0"/>
    <a:srgbClr val="AEC32F"/>
    <a:srgbClr val="4A7DA8"/>
    <a:srgbClr val="385F80"/>
    <a:srgbClr val="416F95"/>
    <a:srgbClr val="79A3C5"/>
    <a:srgbClr val="4577A1"/>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827" autoAdjust="0"/>
    <p:restoredTop sz="96586" autoAdjust="0"/>
  </p:normalViewPr>
  <p:slideViewPr>
    <p:cSldViewPr snapToGrid="0">
      <p:cViewPr>
        <p:scale>
          <a:sx n="100" d="100"/>
          <a:sy n="100" d="100"/>
        </p:scale>
        <p:origin x="1656" y="-174"/>
      </p:cViewPr>
      <p:guideLst>
        <p:guide orient="horz" pos="1207"/>
        <p:guide pos="453"/>
        <p:guide pos="317"/>
        <p:guide orient="horz" pos="981"/>
      </p:guideLst>
    </p:cSldViewPr>
  </p:slideViewPr>
  <p:outlineViewPr>
    <p:cViewPr>
      <p:scale>
        <a:sx n="33" d="100"/>
        <a:sy n="33" d="100"/>
      </p:scale>
      <p:origin x="0" y="-624"/>
    </p:cViewPr>
  </p:outlineViewPr>
  <p:notesTextViewPr>
    <p:cViewPr>
      <p:scale>
        <a:sx n="1" d="1"/>
        <a:sy n="1" d="1"/>
      </p:scale>
      <p:origin x="0" y="0"/>
    </p:cViewPr>
  </p:notesTextViewPr>
  <p:sorterViewPr>
    <p:cViewPr>
      <p:scale>
        <a:sx n="75" d="100"/>
        <a:sy n="75" d="100"/>
      </p:scale>
      <p:origin x="0" y="-612"/>
    </p:cViewPr>
  </p:sorterViewPr>
  <p:notesViewPr>
    <p:cSldViewPr snapToGrid="0">
      <p:cViewPr varScale="1">
        <p:scale>
          <a:sx n="85" d="100"/>
          <a:sy n="85" d="100"/>
        </p:scale>
        <p:origin x="29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4/21/2016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38491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74091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650884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5528687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9.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mailto:GuidedImplementations@InfoTech.com"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9903303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323528"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7" name="Text Placeholder 41"/>
          <p:cNvSpPr>
            <a:spLocks noGrp="1"/>
          </p:cNvSpPr>
          <p:nvPr>
            <p:ph type="body" sz="quarter" idx="26" hasCustomPrompt="1"/>
          </p:nvPr>
        </p:nvSpPr>
        <p:spPr>
          <a:xfrm>
            <a:off x="4778824"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323528" y="4248103"/>
            <a:ext cx="8496622"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328344" y="1287191"/>
            <a:ext cx="4037263" cy="320040"/>
          </a:xfrm>
          <a:prstGeom prst="rect">
            <a:avLst/>
          </a:prstGeom>
          <a:solidFill>
            <a:srgbClr val="29475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783424" y="1287191"/>
            <a:ext cx="4037263"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2" name="Rectangle 21"/>
          <p:cNvSpPr/>
          <p:nvPr userDrawn="1"/>
        </p:nvSpPr>
        <p:spPr>
          <a:xfrm>
            <a:off x="323528" y="3928063"/>
            <a:ext cx="8496622"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Outcomes of this Research: </a:t>
            </a:r>
            <a:endParaRPr lang="en-US" sz="1400" b="1" dirty="0">
              <a:solidFill>
                <a:srgbClr val="FFFFFF"/>
              </a:solidFill>
            </a:endParaRPr>
          </a:p>
        </p:txBody>
      </p:sp>
      <p:cxnSp>
        <p:nvCxnSpPr>
          <p:cNvPr id="23" name="Straight Connector 22"/>
          <p:cNvCxnSpPr/>
          <p:nvPr userDrawn="1"/>
        </p:nvCxnSpPr>
        <p:spPr>
          <a:xfrm>
            <a:off x="323528" y="3602382"/>
            <a:ext cx="8496622" cy="0"/>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45066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160">
          <p15:clr>
            <a:srgbClr val="FBAE40"/>
          </p15:clr>
        </p15:guide>
        <p15:guide id="2" pos="555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56032"/>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1723293" y="1238250"/>
            <a:ext cx="7154008"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44021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ndParaRPr>
          </a:p>
        </p:txBody>
      </p:sp>
      <p:sp>
        <p:nvSpPr>
          <p:cNvPr id="19" name="Rectangle 18"/>
          <p:cNvSpPr/>
          <p:nvPr/>
        </p:nvSpPr>
        <p:spPr>
          <a:xfrm>
            <a:off x="6032649" y="1204535"/>
            <a:ext cx="2834640" cy="804672"/>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2576B7"/>
          </a:solidFill>
          <a:ln>
            <a:solidFill>
              <a:srgbClr val="2F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ndParaRPr>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a:solidFill>
            <a:schemeClr val="accent6"/>
          </a:solidFill>
          <a:ln>
            <a:solidFill>
              <a:schemeClr val="accent6"/>
            </a:solidFill>
          </a:ln>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20700472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Sec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8" name="Text Placeholder 12"/>
          <p:cNvSpPr>
            <a:spLocks noGrp="1"/>
          </p:cNvSpPr>
          <p:nvPr>
            <p:ph type="body" sz="quarter" idx="16" hasCustomPrompt="1"/>
          </p:nvPr>
        </p:nvSpPr>
        <p:spPr>
          <a:xfrm>
            <a:off x="266219" y="1221423"/>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smtClean="0"/>
              <a:t>Click to replace text (Arial, 14pt)</a:t>
            </a:r>
          </a:p>
        </p:txBody>
      </p:sp>
      <p:sp>
        <p:nvSpPr>
          <p:cNvPr id="19" name="Text Placeholder 12"/>
          <p:cNvSpPr>
            <a:spLocks noGrp="1"/>
          </p:cNvSpPr>
          <p:nvPr>
            <p:ph type="body" sz="quarter" idx="17" hasCustomPrompt="1"/>
          </p:nvPr>
        </p:nvSpPr>
        <p:spPr>
          <a:xfrm>
            <a:off x="266219" y="2931027"/>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smtClean="0"/>
              <a:t>Click to replace text (Arial, 14pt)</a:t>
            </a:r>
          </a:p>
        </p:txBody>
      </p:sp>
      <p:sp>
        <p:nvSpPr>
          <p:cNvPr id="20" name="Text Placeholder 12"/>
          <p:cNvSpPr>
            <a:spLocks noGrp="1"/>
          </p:cNvSpPr>
          <p:nvPr>
            <p:ph type="body" sz="quarter" idx="18" hasCustomPrompt="1"/>
          </p:nvPr>
        </p:nvSpPr>
        <p:spPr>
          <a:xfrm>
            <a:off x="266219" y="4652064"/>
            <a:ext cx="8595360" cy="307118"/>
          </a:xfrm>
          <a:solidFill>
            <a:schemeClr val="accent1"/>
          </a:solidFill>
          <a:ln>
            <a:solidFill>
              <a:schemeClr val="accent1"/>
            </a:solidFill>
          </a:ln>
        </p:spPr>
        <p:txBody>
          <a:bodyPr/>
          <a:lstStyle>
            <a:lvl1pPr>
              <a:defRPr sz="1400" b="1">
                <a:solidFill>
                  <a:schemeClr val="bg1"/>
                </a:solidFill>
              </a:defRPr>
            </a:lvl1pPr>
            <a:lvl4pPr marL="542925" indent="0">
              <a:buNone/>
              <a:defRPr/>
            </a:lvl4pPr>
          </a:lstStyle>
          <a:p>
            <a:pPr marL="0" lvl="0" indent="0" defTabSz="914400" latinLnBrk="0">
              <a:buNone/>
            </a:pPr>
            <a:r>
              <a:rPr lang="en-US" dirty="0" smtClean="0"/>
              <a:t>Click to replace text (Arial, 14pt)</a:t>
            </a:r>
          </a:p>
        </p:txBody>
      </p:sp>
    </p:spTree>
    <p:extLst>
      <p:ext uri="{BB962C8B-B14F-4D97-AF65-F5344CB8AC3E}">
        <p14:creationId xmlns:p14="http://schemas.microsoft.com/office/powerpoint/2010/main" val="362637073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hree Sec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1092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chemeClr val="accent1"/>
          </a:solidFill>
          <a:ln w="9525">
            <a:solidFill>
              <a:schemeClr val="accent1"/>
            </a:solid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265494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301549383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296420919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24222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5093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73090"/>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183884429"/>
      </p:ext>
    </p:extLst>
  </p:cSld>
  <p:clrMapOvr>
    <a:masterClrMapping/>
  </p:clrMapOvr>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442180078"/>
      </p:ext>
    </p:extLst>
  </p:cSld>
  <p:clrMapOvr>
    <a:masterClrMapping/>
  </p:clrMapOvr>
  <p:timing>
    <p:tnLst>
      <p:par>
        <p:cTn id="1" dur="indefinite" restart="never" nodeType="tmRoot"/>
      </p:par>
    </p:tnLst>
  </p:timing>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63310287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323528" y="1276140"/>
            <a:ext cx="1075311" cy="1180415"/>
          </a:xfrm>
          <a:prstGeom prst="rect">
            <a:avLst/>
          </a:prstGeom>
        </p:spPr>
      </p:pic>
    </p:spTree>
    <p:extLst>
      <p:ext uri="{BB962C8B-B14F-4D97-AF65-F5344CB8AC3E}">
        <p14:creationId xmlns:p14="http://schemas.microsoft.com/office/powerpoint/2010/main" val="4103831413"/>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_Case Stud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p:nvPicPr>
        <p:blipFill>
          <a:blip r:embed="rId2" cstate="print"/>
          <a:stretch>
            <a:fillRect/>
          </a:stretch>
        </p:blipFill>
        <p:spPr>
          <a:xfrm>
            <a:off x="323528" y="1653218"/>
            <a:ext cx="771346" cy="846740"/>
          </a:xfrm>
          <a:prstGeom prst="rect">
            <a:avLst/>
          </a:prstGeom>
        </p:spPr>
      </p:pic>
    </p:spTree>
    <p:extLst>
      <p:ext uri="{BB962C8B-B14F-4D97-AF65-F5344CB8AC3E}">
        <p14:creationId xmlns:p14="http://schemas.microsoft.com/office/powerpoint/2010/main" val="9682499"/>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_Case Stu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sp>
        <p:nvSpPr>
          <p:cNvPr id="6" name="Rectangle 5"/>
          <p:cNvSpPr/>
          <p:nvPr userDrawn="1"/>
        </p:nvSpPr>
        <p:spPr>
          <a:xfrm>
            <a:off x="604636" y="1164090"/>
            <a:ext cx="8272663" cy="36469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13" name="Picture 12" descr="case_study.wmf"/>
          <p:cNvPicPr>
            <a:picLocks noChangeAspect="1"/>
          </p:cNvPicPr>
          <p:nvPr/>
        </p:nvPicPr>
        <p:blipFill>
          <a:blip r:embed="rId2" cstate="print"/>
          <a:stretch>
            <a:fillRect/>
          </a:stretch>
        </p:blipFill>
        <p:spPr>
          <a:xfrm>
            <a:off x="251519" y="1161288"/>
            <a:ext cx="353117" cy="375512"/>
          </a:xfrm>
          <a:prstGeom prst="rect">
            <a:avLst/>
          </a:prstGeom>
          <a:solidFill>
            <a:schemeClr val="accent6"/>
          </a:solidFill>
          <a:ln>
            <a:solidFill>
              <a:schemeClr val="accent6"/>
            </a:solidFill>
          </a:ln>
        </p:spPr>
      </p:pic>
      <p:cxnSp>
        <p:nvCxnSpPr>
          <p:cNvPr id="7" name="Straight Connector 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099347"/>
      </p:ext>
    </p:extLst>
  </p:cSld>
  <p:clrMapOvr>
    <a:masterClrMapping/>
  </p:clrMapOvr>
  <p:timing>
    <p:tnLst>
      <p:par>
        <p:cTn id="1" dur="indefinite" restart="never" nodeType="tmRoot"/>
      </p:par>
    </p:tnLst>
  </p:timing>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3" name="Group 2"/>
          <p:cNvGrpSpPr/>
          <p:nvPr userDrawn="1"/>
        </p:nvGrpSpPr>
        <p:grpSpPr>
          <a:xfrm>
            <a:off x="323527" y="4589536"/>
            <a:ext cx="8553771" cy="461665"/>
            <a:chOff x="236721" y="4589536"/>
            <a:chExt cx="8640578" cy="461665"/>
          </a:xfrm>
          <a:solidFill>
            <a:schemeClr val="accent1"/>
          </a:solidFill>
        </p:grpSpPr>
        <p:sp>
          <p:nvSpPr>
            <p:cNvPr id="9" name="Rectangle 8"/>
            <p:cNvSpPr/>
            <p:nvPr userDrawn="1"/>
          </p:nvSpPr>
          <p:spPr>
            <a:xfrm>
              <a:off x="236721" y="4648058"/>
              <a:ext cx="8640578" cy="3128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5" name="TextBox 14"/>
            <p:cNvSpPr txBox="1"/>
            <p:nvPr userDrawn="1"/>
          </p:nvSpPr>
          <p:spPr>
            <a:xfrm>
              <a:off x="8488873" y="4589536"/>
              <a:ext cx="314213" cy="461665"/>
            </a:xfrm>
            <a:prstGeom prst="rect">
              <a:avLst/>
            </a:prstGeom>
            <a:noFill/>
          </p:spPr>
          <p:txBody>
            <a:bodyPr wrap="square" rtlCol="0" anchor="ctr">
              <a:spAutoFit/>
            </a:bodyPr>
            <a:lstStyle/>
            <a:p>
              <a:pPr algn="ctr"/>
              <a:r>
                <a:rPr lang="en-US" sz="2400" b="1" dirty="0" smtClean="0">
                  <a:solidFill>
                    <a:srgbClr val="FFFFFF"/>
                  </a:solidFill>
                  <a:sym typeface="Wingdings" panose="05000000000000000000" pitchFamily="2" charset="2"/>
                </a:rPr>
                <a:t></a:t>
              </a:r>
              <a:endParaRPr lang="en-US" sz="2400" b="1" dirty="0">
                <a:solidFill>
                  <a:srgbClr val="FFFFFF"/>
                </a:solidFill>
              </a:endParaRPr>
            </a:p>
          </p:txBody>
        </p:sp>
      </p:grpSp>
      <p:grpSp>
        <p:nvGrpSpPr>
          <p:cNvPr id="25" name="Group 24"/>
          <p:cNvGrpSpPr/>
          <p:nvPr userDrawn="1"/>
        </p:nvGrpSpPr>
        <p:grpSpPr>
          <a:xfrm>
            <a:off x="323528" y="1209170"/>
            <a:ext cx="5413712" cy="321775"/>
            <a:chOff x="277163" y="1209170"/>
            <a:chExt cx="5266944" cy="321775"/>
          </a:xfrm>
          <a:solidFill>
            <a:schemeClr val="accent1"/>
          </a:solidFill>
        </p:grpSpPr>
        <p:sp>
          <p:nvSpPr>
            <p:cNvPr id="13" name="Rectangle 12"/>
            <p:cNvSpPr/>
            <p:nvPr userDrawn="1"/>
          </p:nvSpPr>
          <p:spPr>
            <a:xfrm>
              <a:off x="277163" y="1210905"/>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6" name="Isosceles Triangle 15"/>
            <p:cNvSpPr/>
            <p:nvPr userDrawn="1"/>
          </p:nvSpPr>
          <p:spPr>
            <a:xfrm>
              <a:off x="5223565" y="1254045"/>
              <a:ext cx="216694" cy="22383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rgbClr val="333333"/>
                </a:solidFill>
              </a:endParaRPr>
            </a:p>
          </p:txBody>
        </p:sp>
        <p:sp>
          <p:nvSpPr>
            <p:cNvPr id="17" name="TextBox 16"/>
            <p:cNvSpPr txBox="1"/>
            <p:nvPr userDrawn="1"/>
          </p:nvSpPr>
          <p:spPr>
            <a:xfrm>
              <a:off x="5367996" y="1209170"/>
              <a:ext cx="69056" cy="276999"/>
            </a:xfrm>
            <a:prstGeom prst="rect">
              <a:avLst/>
            </a:prstGeom>
            <a:grpFill/>
          </p:spPr>
          <p:txBody>
            <a:bodyPr wrap="square" rtlCol="0" anchor="ctr">
              <a:spAutoFit/>
            </a:bodyPr>
            <a:lstStyle/>
            <a:p>
              <a:pPr algn="ctr"/>
              <a:r>
                <a:rPr lang="en-US" sz="1200" dirty="0" smtClean="0">
                  <a:solidFill>
                    <a:srgbClr val="FFFFFF"/>
                  </a:solidFill>
                </a:rPr>
                <a:t>!</a:t>
              </a:r>
              <a:endParaRPr lang="en-US" sz="1200" dirty="0">
                <a:solidFill>
                  <a:srgbClr val="FFFFFF"/>
                </a:solidFill>
              </a:endParaRPr>
            </a:p>
          </p:txBody>
        </p:sp>
      </p:grpSp>
      <p:grpSp>
        <p:nvGrpSpPr>
          <p:cNvPr id="24" name="Group 23"/>
          <p:cNvGrpSpPr/>
          <p:nvPr userDrawn="1"/>
        </p:nvGrpSpPr>
        <p:grpSpPr>
          <a:xfrm>
            <a:off x="323528" y="3019097"/>
            <a:ext cx="5413712" cy="369332"/>
            <a:chOff x="251520" y="2526953"/>
            <a:chExt cx="5266944" cy="369332"/>
          </a:xfrm>
          <a:solidFill>
            <a:schemeClr val="accent1"/>
          </a:solidFill>
        </p:grpSpPr>
        <p:sp>
          <p:nvSpPr>
            <p:cNvPr id="11" name="Rectangle 10"/>
            <p:cNvSpPr/>
            <p:nvPr userDrawn="1"/>
          </p:nvSpPr>
          <p:spPr>
            <a:xfrm>
              <a:off x="251520" y="2547450"/>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18" name="TextBox 17"/>
            <p:cNvSpPr txBox="1"/>
            <p:nvPr userDrawn="1"/>
          </p:nvSpPr>
          <p:spPr>
            <a:xfrm>
              <a:off x="5177595" y="2526953"/>
              <a:ext cx="262664" cy="369332"/>
            </a:xfrm>
            <a:prstGeom prst="rect">
              <a:avLst/>
            </a:prstGeom>
            <a:noFill/>
            <a:ln>
              <a:noFill/>
            </a:ln>
          </p:spPr>
          <p:txBody>
            <a:bodyPr wrap="square" rtlCol="0">
              <a:spAutoFit/>
            </a:bodyPr>
            <a:lstStyle/>
            <a:p>
              <a:r>
                <a:rPr lang="en-US" b="1" dirty="0" smtClean="0">
                  <a:solidFill>
                    <a:srgbClr val="FFFFFF"/>
                  </a:solidFill>
                </a:rPr>
                <a:t>?</a:t>
              </a:r>
              <a:endParaRPr lang="en-US" b="1" dirty="0">
                <a:solidFill>
                  <a:srgbClr val="FFFFFF"/>
                </a:solidFill>
              </a:endParaRPr>
            </a:p>
          </p:txBody>
        </p:sp>
      </p:grpSp>
      <p:sp>
        <p:nvSpPr>
          <p:cNvPr id="20" name="Text Placeholder 19"/>
          <p:cNvSpPr>
            <a:spLocks noGrp="1"/>
          </p:cNvSpPr>
          <p:nvPr userDrawn="1">
            <p:ph type="body" sz="quarter" idx="10"/>
          </p:nvPr>
        </p:nvSpPr>
        <p:spPr>
          <a:xfrm>
            <a:off x="323528" y="1535364"/>
            <a:ext cx="5413712"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323528" y="3364288"/>
            <a:ext cx="5413712"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323527" y="4960875"/>
            <a:ext cx="8555948" cy="136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userDrawn="1">
            <p:ph type="body" sz="quarter" idx="13"/>
          </p:nvPr>
        </p:nvSpPr>
        <p:spPr>
          <a:xfrm>
            <a:off x="5914907" y="1495997"/>
            <a:ext cx="2905565" cy="2945274"/>
          </a:xfrm>
          <a:noFill/>
          <a:ln w="1270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userDrawn="1"/>
        </p:nvGrpSpPr>
        <p:grpSpPr>
          <a:xfrm>
            <a:off x="5914907" y="1210905"/>
            <a:ext cx="2905565" cy="285749"/>
            <a:chOff x="2446246" y="1844804"/>
            <a:chExt cx="2905565" cy="285749"/>
          </a:xfrm>
          <a:solidFill>
            <a:schemeClr val="accent6"/>
          </a:solidFill>
        </p:grpSpPr>
        <p:sp>
          <p:nvSpPr>
            <p:cNvPr id="31" name="Round Same Side Corner Rectangle 97"/>
            <p:cNvSpPr/>
            <p:nvPr/>
          </p:nvSpPr>
          <p:spPr>
            <a:xfrm>
              <a:off x="2446246" y="1844804"/>
              <a:ext cx="2905565" cy="285749"/>
            </a:xfrm>
            <a:prstGeom prst="rect">
              <a:avLst/>
            </a:prstGeom>
            <a:grp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62341" y="1889932"/>
              <a:ext cx="240000" cy="180000"/>
            </a:xfrm>
            <a:prstGeom prst="rect">
              <a:avLst/>
            </a:prstGeom>
            <a:grpFill/>
            <a:ln>
              <a:solidFill>
                <a:schemeClr val="accent6"/>
              </a:solidFill>
            </a:ln>
          </p:spPr>
        </p:pic>
      </p:grpSp>
    </p:spTree>
    <p:extLst>
      <p:ext uri="{BB962C8B-B14F-4D97-AF65-F5344CB8AC3E}">
        <p14:creationId xmlns:p14="http://schemas.microsoft.com/office/powerpoint/2010/main" val="415989676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3" name="Group 2"/>
          <p:cNvGrpSpPr/>
          <p:nvPr userDrawn="1"/>
        </p:nvGrpSpPr>
        <p:grpSpPr>
          <a:xfrm>
            <a:off x="323527" y="4589536"/>
            <a:ext cx="8553771" cy="461665"/>
            <a:chOff x="236721" y="4589536"/>
            <a:chExt cx="8640578" cy="461665"/>
          </a:xfrm>
          <a:solidFill>
            <a:schemeClr val="accent1"/>
          </a:solidFill>
        </p:grpSpPr>
        <p:sp>
          <p:nvSpPr>
            <p:cNvPr id="9" name="Rectangle 8"/>
            <p:cNvSpPr/>
            <p:nvPr userDrawn="1"/>
          </p:nvSpPr>
          <p:spPr>
            <a:xfrm>
              <a:off x="236721" y="4648058"/>
              <a:ext cx="8640578" cy="3128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5" name="TextBox 14"/>
            <p:cNvSpPr txBox="1"/>
            <p:nvPr userDrawn="1"/>
          </p:nvSpPr>
          <p:spPr>
            <a:xfrm>
              <a:off x="8488873" y="4589536"/>
              <a:ext cx="314213" cy="461665"/>
            </a:xfrm>
            <a:prstGeom prst="rect">
              <a:avLst/>
            </a:prstGeom>
            <a:noFill/>
          </p:spPr>
          <p:txBody>
            <a:bodyPr wrap="square" rtlCol="0" anchor="ctr">
              <a:spAutoFit/>
            </a:bodyPr>
            <a:lstStyle/>
            <a:p>
              <a:pPr algn="ctr"/>
              <a:r>
                <a:rPr lang="en-US" sz="2400" b="1" dirty="0" smtClean="0">
                  <a:solidFill>
                    <a:srgbClr val="FFFFFF"/>
                  </a:solidFill>
                  <a:sym typeface="Wingdings" panose="05000000000000000000" pitchFamily="2" charset="2"/>
                </a:rPr>
                <a:t></a:t>
              </a:r>
              <a:endParaRPr lang="en-US" sz="2400" b="1" dirty="0">
                <a:solidFill>
                  <a:srgbClr val="FFFFFF"/>
                </a:solidFill>
              </a:endParaRPr>
            </a:p>
          </p:txBody>
        </p:sp>
      </p:grpSp>
      <p:grpSp>
        <p:nvGrpSpPr>
          <p:cNvPr id="25" name="Group 24"/>
          <p:cNvGrpSpPr/>
          <p:nvPr userDrawn="1"/>
        </p:nvGrpSpPr>
        <p:grpSpPr>
          <a:xfrm>
            <a:off x="323528" y="1209170"/>
            <a:ext cx="5413712" cy="321775"/>
            <a:chOff x="277163" y="1209170"/>
            <a:chExt cx="5266944" cy="321775"/>
          </a:xfrm>
          <a:solidFill>
            <a:schemeClr val="accent1"/>
          </a:solidFill>
        </p:grpSpPr>
        <p:sp>
          <p:nvSpPr>
            <p:cNvPr id="13" name="Rectangle 12"/>
            <p:cNvSpPr/>
            <p:nvPr userDrawn="1"/>
          </p:nvSpPr>
          <p:spPr>
            <a:xfrm>
              <a:off x="277163" y="1210905"/>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6" name="Isosceles Triangle 15"/>
            <p:cNvSpPr/>
            <p:nvPr userDrawn="1"/>
          </p:nvSpPr>
          <p:spPr>
            <a:xfrm>
              <a:off x="5223565" y="1254045"/>
              <a:ext cx="216694" cy="223838"/>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rgbClr val="333333"/>
                </a:solidFill>
              </a:endParaRPr>
            </a:p>
          </p:txBody>
        </p:sp>
        <p:sp>
          <p:nvSpPr>
            <p:cNvPr id="17" name="TextBox 16"/>
            <p:cNvSpPr txBox="1"/>
            <p:nvPr userDrawn="1"/>
          </p:nvSpPr>
          <p:spPr>
            <a:xfrm>
              <a:off x="5367996" y="1209170"/>
              <a:ext cx="69056" cy="276999"/>
            </a:xfrm>
            <a:prstGeom prst="rect">
              <a:avLst/>
            </a:prstGeom>
            <a:grpFill/>
          </p:spPr>
          <p:txBody>
            <a:bodyPr wrap="square" rtlCol="0" anchor="ctr">
              <a:spAutoFit/>
            </a:bodyPr>
            <a:lstStyle/>
            <a:p>
              <a:pPr algn="ctr"/>
              <a:r>
                <a:rPr lang="en-US" sz="1200" dirty="0" smtClean="0">
                  <a:solidFill>
                    <a:srgbClr val="FFFFFF"/>
                  </a:solidFill>
                </a:rPr>
                <a:t>!</a:t>
              </a:r>
              <a:endParaRPr lang="en-US" sz="1200" dirty="0">
                <a:solidFill>
                  <a:srgbClr val="FFFFFF"/>
                </a:solidFill>
              </a:endParaRPr>
            </a:p>
          </p:txBody>
        </p:sp>
      </p:grpSp>
      <p:grpSp>
        <p:nvGrpSpPr>
          <p:cNvPr id="24" name="Group 23"/>
          <p:cNvGrpSpPr/>
          <p:nvPr userDrawn="1"/>
        </p:nvGrpSpPr>
        <p:grpSpPr>
          <a:xfrm>
            <a:off x="323528" y="3019097"/>
            <a:ext cx="5413712" cy="369332"/>
            <a:chOff x="251520" y="2526953"/>
            <a:chExt cx="5266944" cy="369332"/>
          </a:xfrm>
          <a:solidFill>
            <a:schemeClr val="accent1"/>
          </a:solidFill>
        </p:grpSpPr>
        <p:sp>
          <p:nvSpPr>
            <p:cNvPr id="11" name="Rectangle 10"/>
            <p:cNvSpPr/>
            <p:nvPr userDrawn="1"/>
          </p:nvSpPr>
          <p:spPr>
            <a:xfrm>
              <a:off x="251520" y="2547450"/>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18" name="TextBox 17"/>
            <p:cNvSpPr txBox="1"/>
            <p:nvPr userDrawn="1"/>
          </p:nvSpPr>
          <p:spPr>
            <a:xfrm>
              <a:off x="5177595" y="2526953"/>
              <a:ext cx="262664" cy="369332"/>
            </a:xfrm>
            <a:prstGeom prst="rect">
              <a:avLst/>
            </a:prstGeom>
            <a:noFill/>
            <a:ln>
              <a:noFill/>
            </a:ln>
          </p:spPr>
          <p:txBody>
            <a:bodyPr wrap="square" rtlCol="0">
              <a:spAutoFit/>
            </a:bodyPr>
            <a:lstStyle/>
            <a:p>
              <a:r>
                <a:rPr lang="en-US" b="1" dirty="0" smtClean="0">
                  <a:solidFill>
                    <a:srgbClr val="FFFFFF"/>
                  </a:solidFill>
                </a:rPr>
                <a:t>?</a:t>
              </a:r>
              <a:endParaRPr lang="en-US" b="1" dirty="0">
                <a:solidFill>
                  <a:srgbClr val="FFFFFF"/>
                </a:solidFill>
              </a:endParaRPr>
            </a:p>
          </p:txBody>
        </p:sp>
      </p:grpSp>
      <p:sp>
        <p:nvSpPr>
          <p:cNvPr id="20" name="Text Placeholder 19"/>
          <p:cNvSpPr>
            <a:spLocks noGrp="1"/>
          </p:cNvSpPr>
          <p:nvPr userDrawn="1">
            <p:ph type="body" sz="quarter" idx="10"/>
          </p:nvPr>
        </p:nvSpPr>
        <p:spPr>
          <a:xfrm>
            <a:off x="323528" y="1535364"/>
            <a:ext cx="5413712"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323528" y="3364288"/>
            <a:ext cx="5413712"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323527" y="4960875"/>
            <a:ext cx="8555948" cy="13602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userDrawn="1">
            <p:ph type="body" sz="quarter" idx="13"/>
          </p:nvPr>
        </p:nvSpPr>
        <p:spPr>
          <a:xfrm>
            <a:off x="5914907" y="1495997"/>
            <a:ext cx="2905565" cy="2945274"/>
          </a:xfrm>
          <a:noFill/>
          <a:ln w="12700">
            <a:solidFill>
              <a:schemeClr val="accent6"/>
            </a:solid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userDrawn="1"/>
        </p:nvGrpSpPr>
        <p:grpSpPr>
          <a:xfrm>
            <a:off x="5914907" y="1210905"/>
            <a:ext cx="2905565" cy="285749"/>
            <a:chOff x="2446246" y="1844804"/>
            <a:chExt cx="2905565" cy="285749"/>
          </a:xfrm>
          <a:solidFill>
            <a:schemeClr val="accent6"/>
          </a:solidFill>
        </p:grpSpPr>
        <p:sp>
          <p:nvSpPr>
            <p:cNvPr id="31" name="Round Same Side Corner Rectangle 97"/>
            <p:cNvSpPr/>
            <p:nvPr/>
          </p:nvSpPr>
          <p:spPr>
            <a:xfrm>
              <a:off x="2446246" y="1844804"/>
              <a:ext cx="2905565" cy="285749"/>
            </a:xfrm>
            <a:prstGeom prst="rect">
              <a:avLst/>
            </a:prstGeom>
            <a:grp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62341" y="1889932"/>
              <a:ext cx="240000" cy="180000"/>
            </a:xfrm>
            <a:prstGeom prst="rect">
              <a:avLst/>
            </a:prstGeom>
            <a:grpFill/>
            <a:ln>
              <a:solidFill>
                <a:schemeClr val="accent6"/>
              </a:solidFill>
            </a:ln>
          </p:spPr>
        </p:pic>
      </p:grpSp>
    </p:spTree>
    <p:extLst>
      <p:ext uri="{BB962C8B-B14F-4D97-AF65-F5344CB8AC3E}">
        <p14:creationId xmlns:p14="http://schemas.microsoft.com/office/powerpoint/2010/main" val="97691660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extLst>
      <p:ext uri="{BB962C8B-B14F-4D97-AF65-F5344CB8AC3E}">
        <p14:creationId xmlns:p14="http://schemas.microsoft.com/office/powerpoint/2010/main" val="95371811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5_Section Cover Page">
    <p:spTree>
      <p:nvGrpSpPr>
        <p:cNvPr id="1" name=""/>
        <p:cNvGrpSpPr/>
        <p:nvPr/>
      </p:nvGrpSpPr>
      <p:grpSpPr>
        <a:xfrm>
          <a:off x="0" y="0"/>
          <a:ext cx="0" cy="0"/>
          <a:chOff x="0" y="0"/>
          <a:chExt cx="0" cy="0"/>
        </a:xfrm>
      </p:grpSpPr>
      <p:sp>
        <p:nvSpPr>
          <p:cNvPr id="15"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Tree>
    <p:extLst>
      <p:ext uri="{BB962C8B-B14F-4D97-AF65-F5344CB8AC3E}">
        <p14:creationId xmlns:p14="http://schemas.microsoft.com/office/powerpoint/2010/main" val="23000489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8411304"/>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4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r>
              <a:rPr lang="en-US" sz="1400" b="1" dirty="0" smtClean="0">
                <a:solidFill>
                  <a:srgbClr val="FFFFFF"/>
                </a:solidFill>
              </a:rPr>
              <a:t>Book a workshop with an Info-Tech Analyst</a:t>
            </a:r>
            <a:endParaRPr lang="en-US" sz="1400" b="1" dirty="0">
              <a:solidFill>
                <a:srgbClr val="FFFFFF"/>
              </a:solidFill>
            </a:endParaRPr>
          </a:p>
        </p:txBody>
      </p:sp>
    </p:spTree>
    <p:extLst>
      <p:ext uri="{BB962C8B-B14F-4D97-AF65-F5344CB8AC3E}">
        <p14:creationId xmlns:p14="http://schemas.microsoft.com/office/powerpoint/2010/main" val="3038577835"/>
      </p:ext>
    </p:extLst>
  </p:cSld>
  <p:clrMapOvr>
    <a:masterClrMapping/>
  </p:clrMapOvr>
  <p:timing>
    <p:tnLst>
      <p:par>
        <p:cTn id="1" dur="indefinite" restart="never" nodeType="tmRoot"/>
      </p:par>
    </p:tnLst>
  </p:timing>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Header">
    <p:bg>
      <p:bgPr>
        <a:solidFill>
          <a:schemeClr val="accent1">
            <a:lumMod val="20000"/>
            <a:lumOff val="80000"/>
          </a:schemeClr>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8" name="Text Placeholder 26"/>
          <p:cNvSpPr>
            <a:spLocks noGrp="1"/>
          </p:cNvSpPr>
          <p:nvPr>
            <p:ph type="body" sz="quarter" idx="10" hasCustomPrompt="1"/>
          </p:nvPr>
        </p:nvSpPr>
        <p:spPr>
          <a:xfrm>
            <a:off x="323528" y="1052078"/>
            <a:ext cx="3129939" cy="346075"/>
          </a:xfrm>
          <a:noFill/>
          <a:ln>
            <a:noFill/>
          </a:ln>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Identify Activities</a:t>
            </a:r>
          </a:p>
        </p:txBody>
      </p:sp>
    </p:spTree>
    <p:extLst>
      <p:ext uri="{BB962C8B-B14F-4D97-AF65-F5344CB8AC3E}">
        <p14:creationId xmlns:p14="http://schemas.microsoft.com/office/powerpoint/2010/main" val="1714663968"/>
      </p:ext>
    </p:extLst>
  </p:cSld>
  <p:clrMapOvr>
    <a:masterClrMapping/>
  </p:clrMapOvr>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9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24400"/>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Rectangle 20"/>
          <p:cNvSpPr/>
          <p:nvPr userDrawn="1"/>
        </p:nvSpPr>
        <p:spPr>
          <a:xfrm>
            <a:off x="1362083" y="1051796"/>
            <a:ext cx="7515216" cy="36202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5" name="Rectangle 24"/>
          <p:cNvSpPr/>
          <p:nvPr userDrawn="1"/>
        </p:nvSpPr>
        <p:spPr>
          <a:xfrm>
            <a:off x="251520" y="1051796"/>
            <a:ext cx="1110563" cy="36202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rgbClr val="FFFFFF"/>
              </a:solidFill>
            </a:endParaRPr>
          </a:p>
        </p:txBody>
      </p:sp>
      <p:sp>
        <p:nvSpPr>
          <p:cNvPr id="27" name="Text Placeholder 26"/>
          <p:cNvSpPr>
            <a:spLocks noGrp="1"/>
          </p:cNvSpPr>
          <p:nvPr>
            <p:ph type="body" sz="quarter" idx="10" hasCustomPrompt="1"/>
          </p:nvPr>
        </p:nvSpPr>
        <p:spPr>
          <a:xfrm>
            <a:off x="857513" y="1052078"/>
            <a:ext cx="2595954" cy="346075"/>
          </a:xfrm>
          <a:noFill/>
          <a:ln>
            <a:noFill/>
          </a:ln>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     Vendor Landscape </a:t>
            </a:r>
          </a:p>
        </p:txBody>
      </p:sp>
      <p:cxnSp>
        <p:nvCxnSpPr>
          <p:cNvPr id="9" name="Straight Connector 8"/>
          <p:cNvCxnSpPr/>
          <p:nvPr userDrawn="1"/>
        </p:nvCxnSpPr>
        <p:spPr>
          <a:xfrm flipV="1">
            <a:off x="291625" y="1317433"/>
            <a:ext cx="421092" cy="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339509" y="1147234"/>
            <a:ext cx="45719" cy="1617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6" name="Rectangle 15"/>
          <p:cNvSpPr/>
          <p:nvPr userDrawn="1"/>
        </p:nvSpPr>
        <p:spPr>
          <a:xfrm>
            <a:off x="433040" y="1193801"/>
            <a:ext cx="45719" cy="1151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9" name="Rectangle 18"/>
          <p:cNvSpPr/>
          <p:nvPr userDrawn="1"/>
        </p:nvSpPr>
        <p:spPr>
          <a:xfrm>
            <a:off x="522957" y="1231445"/>
            <a:ext cx="45719" cy="77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0" name="Rectangle 19"/>
          <p:cNvSpPr/>
          <p:nvPr userDrawn="1"/>
        </p:nvSpPr>
        <p:spPr>
          <a:xfrm>
            <a:off x="616638" y="1262407"/>
            <a:ext cx="45719"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11" name="Rectangle 10"/>
          <p:cNvSpPr/>
          <p:nvPr userDrawn="1"/>
        </p:nvSpPr>
        <p:spPr>
          <a:xfrm rot="20457171">
            <a:off x="1352021" y="3188643"/>
            <a:ext cx="5274045" cy="930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0" dirty="0" smtClean="0">
                <a:solidFill>
                  <a:srgbClr val="FFFFFF">
                    <a:lumMod val="65000"/>
                  </a:srgbClr>
                </a:solidFill>
              </a:rPr>
              <a:t>Example</a:t>
            </a:r>
            <a:endParaRPr lang="en-CA" sz="5000" dirty="0">
              <a:solidFill>
                <a:srgbClr val="FFFFFF">
                  <a:lumMod val="65000"/>
                </a:srgbClr>
              </a:solidFill>
            </a:endParaRPr>
          </a:p>
        </p:txBody>
      </p:sp>
    </p:spTree>
    <p:extLst>
      <p:ext uri="{BB962C8B-B14F-4D97-AF65-F5344CB8AC3E}">
        <p14:creationId xmlns:p14="http://schemas.microsoft.com/office/powerpoint/2010/main" val="3459319583"/>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251520" y="1124744"/>
            <a:ext cx="36516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262621" y="1135606"/>
            <a:ext cx="343307" cy="343307"/>
          </a:xfrm>
          <a:prstGeom prst="rect">
            <a:avLst/>
          </a:prstGeom>
          <a:solidFill>
            <a:srgbClr val="36A1C5"/>
          </a:solidFill>
          <a:effectLst/>
        </p:spPr>
      </p:pic>
      <p:sp>
        <p:nvSpPr>
          <p:cNvPr id="10" name="Rectangle 9"/>
          <p:cNvSpPr/>
          <p:nvPr userDrawn="1"/>
        </p:nvSpPr>
        <p:spPr>
          <a:xfrm>
            <a:off x="604636" y="1124744"/>
            <a:ext cx="147987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rgbClr val="FFFFFF"/>
              </a:solidFill>
            </a:endParaRPr>
          </a:p>
        </p:txBody>
      </p:sp>
      <p:sp>
        <p:nvSpPr>
          <p:cNvPr id="13" name="Rectangle 12"/>
          <p:cNvSpPr/>
          <p:nvPr userDrawn="1"/>
        </p:nvSpPr>
        <p:spPr>
          <a:xfrm>
            <a:off x="2084514" y="1124744"/>
            <a:ext cx="6792786"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rgbClr val="333333"/>
              </a:solidFill>
            </a:endParaRPr>
          </a:p>
        </p:txBody>
      </p:sp>
      <p:sp>
        <p:nvSpPr>
          <p:cNvPr id="16" name="Text Placeholder 26"/>
          <p:cNvSpPr>
            <a:spLocks noGrp="1"/>
          </p:cNvSpPr>
          <p:nvPr>
            <p:ph type="body" sz="quarter" idx="10" hasCustomPrompt="1"/>
          </p:nvPr>
        </p:nvSpPr>
        <p:spPr>
          <a:xfrm>
            <a:off x="704849" y="1132702"/>
            <a:ext cx="1641744" cy="346075"/>
          </a:xfrm>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8" name="Text Placeholder 26"/>
          <p:cNvSpPr>
            <a:spLocks noGrp="1"/>
          </p:cNvSpPr>
          <p:nvPr>
            <p:ph type="body" sz="quarter" idx="11" hasCustomPrompt="1"/>
          </p:nvPr>
        </p:nvSpPr>
        <p:spPr>
          <a:xfrm>
            <a:off x="2426529" y="1124744"/>
            <a:ext cx="6450769"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overarching guideline for using the tool/template.]</a:t>
            </a:r>
          </a:p>
        </p:txBody>
      </p:sp>
      <p:sp>
        <p:nvSpPr>
          <p:cNvPr id="2" name="Rectangle 1"/>
          <p:cNvSpPr/>
          <p:nvPr userDrawn="1"/>
        </p:nvSpPr>
        <p:spPr>
          <a:xfrm rot="20457171">
            <a:off x="1352021" y="3188643"/>
            <a:ext cx="5274045" cy="930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0" dirty="0" smtClean="0">
                <a:solidFill>
                  <a:srgbClr val="FFFFFF">
                    <a:lumMod val="65000"/>
                  </a:srgbClr>
                </a:solidFill>
              </a:rPr>
              <a:t>Example</a:t>
            </a:r>
            <a:endParaRPr lang="en-CA" sz="5000" dirty="0">
              <a:solidFill>
                <a:srgbClr val="FFFFFF">
                  <a:lumMod val="65000"/>
                </a:srgbClr>
              </a:solidFill>
            </a:endParaRPr>
          </a:p>
        </p:txBody>
      </p:sp>
    </p:spTree>
    <p:extLst>
      <p:ext uri="{BB962C8B-B14F-4D97-AF65-F5344CB8AC3E}">
        <p14:creationId xmlns:p14="http://schemas.microsoft.com/office/powerpoint/2010/main" val="3800105305"/>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0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1362083" y="1132006"/>
            <a:ext cx="7515216" cy="364691"/>
          </a:xfrm>
          <a:prstGeom prst="rect">
            <a:avLst/>
          </a:prstGeom>
          <a:solidFill>
            <a:srgbClr val="2F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295589" y="1136566"/>
            <a:ext cx="343389" cy="339694"/>
            <a:chOff x="6986062" y="224644"/>
            <a:chExt cx="731520"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5" name="Rectangle 24"/>
          <p:cNvSpPr/>
          <p:nvPr userDrawn="1"/>
        </p:nvSpPr>
        <p:spPr>
          <a:xfrm>
            <a:off x="604637" y="1132006"/>
            <a:ext cx="757446"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rgbClr val="FFFFFF"/>
              </a:solidFill>
            </a:endParaRPr>
          </a:p>
        </p:txBody>
      </p:sp>
      <p:sp>
        <p:nvSpPr>
          <p:cNvPr id="27" name="Text Placeholder 26"/>
          <p:cNvSpPr>
            <a:spLocks noGrp="1"/>
          </p:cNvSpPr>
          <p:nvPr>
            <p:ph type="body" sz="quarter" idx="10" hasCustomPrompt="1"/>
          </p:nvPr>
        </p:nvSpPr>
        <p:spPr>
          <a:xfrm>
            <a:off x="704850" y="1132702"/>
            <a:ext cx="657225" cy="346075"/>
          </a:xfrm>
        </p:spPr>
        <p:txBody>
          <a:bodyPr anchor="ctr"/>
          <a:lstStyle>
            <a:lvl1pPr marL="0" indent="0">
              <a:buNone/>
              <a:defRPr sz="18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50245" y="1124744"/>
            <a:ext cx="7427054"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
        <p:nvSpPr>
          <p:cNvPr id="11" name="Rectangle 10"/>
          <p:cNvSpPr/>
          <p:nvPr userDrawn="1"/>
        </p:nvSpPr>
        <p:spPr>
          <a:xfrm rot="20457171">
            <a:off x="1352021" y="3188643"/>
            <a:ext cx="5274045" cy="930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0" dirty="0" smtClean="0">
                <a:solidFill>
                  <a:srgbClr val="FFFFFF">
                    <a:lumMod val="65000"/>
                  </a:srgbClr>
                </a:solidFill>
              </a:rPr>
              <a:t>Example</a:t>
            </a:r>
            <a:endParaRPr lang="en-CA" sz="5000" dirty="0">
              <a:solidFill>
                <a:srgbClr val="FFFFFF">
                  <a:lumMod val="65000"/>
                </a:srgbClr>
              </a:solidFill>
            </a:endParaRPr>
          </a:p>
        </p:txBody>
      </p:sp>
    </p:spTree>
    <p:extLst>
      <p:ext uri="{BB962C8B-B14F-4D97-AF65-F5344CB8AC3E}">
        <p14:creationId xmlns:p14="http://schemas.microsoft.com/office/powerpoint/2010/main" val="394198899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Rectangle 1"/>
          <p:cNvSpPr/>
          <p:nvPr userDrawn="1"/>
        </p:nvSpPr>
        <p:spPr>
          <a:xfrm rot="20457171">
            <a:off x="1352021" y="3188643"/>
            <a:ext cx="5274045" cy="930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0" dirty="0" smtClean="0">
                <a:solidFill>
                  <a:srgbClr val="FFFFFF">
                    <a:lumMod val="65000"/>
                  </a:srgbClr>
                </a:solidFill>
              </a:rPr>
              <a:t>Example</a:t>
            </a:r>
            <a:endParaRPr lang="en-CA" sz="5000" dirty="0">
              <a:solidFill>
                <a:srgbClr val="FFFFFF">
                  <a:lumMod val="65000"/>
                </a:srgbClr>
              </a:solidFill>
            </a:endParaRPr>
          </a:p>
        </p:txBody>
      </p:sp>
    </p:spTree>
    <p:extLst>
      <p:ext uri="{BB962C8B-B14F-4D97-AF65-F5344CB8AC3E}">
        <p14:creationId xmlns:p14="http://schemas.microsoft.com/office/powerpoint/2010/main" val="2215440416"/>
      </p:ext>
    </p:extLst>
  </p:cSld>
  <p:clrMapOvr>
    <a:masterClrMapping/>
  </p:clrMapOvr>
  <p:timing>
    <p:tnLst>
      <p:par>
        <p:cTn id="1" dur="indefinite" restart="never" nodeType="tmRoot"/>
      </p:par>
    </p:tnLst>
  </p:timing>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4" name="Rectangle 3"/>
          <p:cNvSpPr/>
          <p:nvPr userDrawn="1"/>
        </p:nvSpPr>
        <p:spPr>
          <a:xfrm rot="20457171">
            <a:off x="1352021" y="3188643"/>
            <a:ext cx="5274045" cy="930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0" dirty="0" smtClean="0">
                <a:solidFill>
                  <a:srgbClr val="FFFFFF">
                    <a:lumMod val="65000"/>
                  </a:srgbClr>
                </a:solidFill>
              </a:rPr>
              <a:t>Example</a:t>
            </a:r>
            <a:endParaRPr lang="en-CA" sz="5000" dirty="0">
              <a:solidFill>
                <a:srgbClr val="FFFFFF">
                  <a:lumMod val="65000"/>
                </a:srgbClr>
              </a:solidFill>
            </a:endParaRPr>
          </a:p>
        </p:txBody>
      </p:sp>
    </p:spTree>
    <p:extLst>
      <p:ext uri="{BB962C8B-B14F-4D97-AF65-F5344CB8AC3E}">
        <p14:creationId xmlns:p14="http://schemas.microsoft.com/office/powerpoint/2010/main" val="88190196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1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7" y="1180132"/>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616689" y="1180132"/>
            <a:ext cx="8203784"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22" name="Group 21"/>
          <p:cNvGrpSpPr/>
          <p:nvPr userDrawn="1"/>
        </p:nvGrpSpPr>
        <p:grpSpPr>
          <a:xfrm>
            <a:off x="336127" y="1204859"/>
            <a:ext cx="344617" cy="339694"/>
            <a:chOff x="6983446" y="224644"/>
            <a:chExt cx="734136" cy="731520"/>
          </a:xfrm>
          <a:solidFill>
            <a:schemeClr val="accent1"/>
          </a:solidFill>
        </p:grpSpPr>
        <p:sp>
          <p:nvSpPr>
            <p:cNvPr id="23" name="Rectangle 2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cxnSp>
        <p:nvCxnSpPr>
          <p:cNvPr id="8" name="Straight Connector 7"/>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46868"/>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251520" y="1124744"/>
            <a:ext cx="36516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262621" y="1135606"/>
            <a:ext cx="343307" cy="343307"/>
          </a:xfrm>
          <a:prstGeom prst="rect">
            <a:avLst/>
          </a:prstGeom>
          <a:solidFill>
            <a:srgbClr val="36A1C5"/>
          </a:solidFill>
          <a:effectLst/>
        </p:spPr>
      </p:pic>
      <p:sp>
        <p:nvSpPr>
          <p:cNvPr id="10" name="Rectangle 9"/>
          <p:cNvSpPr/>
          <p:nvPr userDrawn="1"/>
        </p:nvSpPr>
        <p:spPr>
          <a:xfrm>
            <a:off x="604636" y="1124744"/>
            <a:ext cx="1479878"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solidFill>
                <a:srgbClr val="FFFFFF"/>
              </a:solidFill>
            </a:endParaRPr>
          </a:p>
        </p:txBody>
      </p:sp>
      <p:sp>
        <p:nvSpPr>
          <p:cNvPr id="13" name="Rectangle 12"/>
          <p:cNvSpPr/>
          <p:nvPr userDrawn="1"/>
        </p:nvSpPr>
        <p:spPr>
          <a:xfrm>
            <a:off x="2084514" y="1124744"/>
            <a:ext cx="6792786" cy="364691"/>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i="1" dirty="0">
              <a:solidFill>
                <a:srgbClr val="333333"/>
              </a:solidFill>
            </a:endParaRPr>
          </a:p>
        </p:txBody>
      </p:sp>
      <p:sp>
        <p:nvSpPr>
          <p:cNvPr id="16" name="Text Placeholder 26"/>
          <p:cNvSpPr>
            <a:spLocks noGrp="1"/>
          </p:cNvSpPr>
          <p:nvPr>
            <p:ph type="body" sz="quarter" idx="10" hasCustomPrompt="1"/>
          </p:nvPr>
        </p:nvSpPr>
        <p:spPr>
          <a:xfrm>
            <a:off x="704849" y="1132702"/>
            <a:ext cx="1641744" cy="346075"/>
          </a:xfrm>
        </p:spPr>
        <p:txBody>
          <a:bodyPr anchor="ctr"/>
          <a:lstStyle>
            <a:lvl1pPr marL="0" indent="0">
              <a:buNone/>
              <a:defRPr sz="14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8" name="Text Placeholder 26"/>
          <p:cNvSpPr>
            <a:spLocks noGrp="1"/>
          </p:cNvSpPr>
          <p:nvPr>
            <p:ph type="body" sz="quarter" idx="11" hasCustomPrompt="1"/>
          </p:nvPr>
        </p:nvSpPr>
        <p:spPr>
          <a:xfrm>
            <a:off x="2426529" y="1124744"/>
            <a:ext cx="6450769"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overarching guideline for using the tool/template.]</a:t>
            </a:r>
          </a:p>
        </p:txBody>
      </p:sp>
    </p:spTree>
    <p:extLst>
      <p:ext uri="{BB962C8B-B14F-4D97-AF65-F5344CB8AC3E}">
        <p14:creationId xmlns:p14="http://schemas.microsoft.com/office/powerpoint/2010/main" val="3855968356"/>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2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1362083" y="1132006"/>
            <a:ext cx="7515216"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295589" y="1136566"/>
            <a:ext cx="343389" cy="339694"/>
            <a:chOff x="6986062" y="224644"/>
            <a:chExt cx="731520"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5" name="Rectangle 24"/>
          <p:cNvSpPr/>
          <p:nvPr userDrawn="1"/>
        </p:nvSpPr>
        <p:spPr>
          <a:xfrm>
            <a:off x="604637" y="1132006"/>
            <a:ext cx="757446" cy="364691"/>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rgbClr val="FFFFFF"/>
              </a:solidFill>
            </a:endParaRPr>
          </a:p>
        </p:txBody>
      </p:sp>
      <p:sp>
        <p:nvSpPr>
          <p:cNvPr id="27" name="Text Placeholder 26"/>
          <p:cNvSpPr>
            <a:spLocks noGrp="1"/>
          </p:cNvSpPr>
          <p:nvPr>
            <p:ph type="body" sz="quarter" idx="10" hasCustomPrompt="1"/>
          </p:nvPr>
        </p:nvSpPr>
        <p:spPr>
          <a:xfrm>
            <a:off x="704850" y="1132702"/>
            <a:ext cx="657225" cy="346075"/>
          </a:xfrm>
        </p:spPr>
        <p:txBody>
          <a:bodyPr anchor="ctr"/>
          <a:lstStyle>
            <a:lvl1pPr marL="0" indent="0">
              <a:buNone/>
              <a:defRPr sz="1800" b="1"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450245" y="1124744"/>
            <a:ext cx="7427054" cy="346075"/>
          </a:xfrm>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29843717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with location box">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 name="Text Placeholder 2"/>
          <p:cNvSpPr>
            <a:spLocks noGrp="1"/>
          </p:cNvSpPr>
          <p:nvPr>
            <p:ph type="body" sz="quarter" idx="10" hasCustomPrompt="1"/>
          </p:nvPr>
        </p:nvSpPr>
        <p:spPr>
          <a:xfrm>
            <a:off x="8222311" y="883920"/>
            <a:ext cx="606112" cy="240824"/>
          </a:xfrm>
          <a:solidFill>
            <a:schemeClr val="bg1">
              <a:lumMod val="65000"/>
            </a:schemeClr>
          </a:solidFill>
        </p:spPr>
        <p:txBody>
          <a:bodyPr/>
          <a:lstStyle>
            <a:lvl1pPr marL="0" indent="0" algn="ctr">
              <a:buNone/>
              <a:defRPr/>
            </a:lvl1pPr>
          </a:lstStyle>
          <a:p>
            <a:pPr lvl="0"/>
            <a:r>
              <a:rPr lang="en-US" dirty="0" smtClean="0"/>
              <a:t>#.#</a:t>
            </a:r>
            <a:endParaRPr lang="en-US" dirty="0"/>
          </a:p>
        </p:txBody>
      </p:sp>
    </p:spTree>
    <p:extLst>
      <p:ext uri="{BB962C8B-B14F-4D97-AF65-F5344CB8AC3E}">
        <p14:creationId xmlns:p14="http://schemas.microsoft.com/office/powerpoint/2010/main" val="398519107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Activity Title Page 2">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687148" y="755948"/>
            <a:ext cx="745490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261200708"/>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Activity - Basic">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7B7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6"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1903118640"/>
      </p:ext>
    </p:extLst>
  </p:cSld>
  <p:clrMapOvr>
    <a:masterClrMapping/>
  </p:clrMapOvr>
  <p:timing>
    <p:tnLst>
      <p:par>
        <p:cTn id="1" dur="indefinite" restart="never" nodeType="tmRoot"/>
      </p:par>
    </p:tnLst>
  </p:timing>
  <p:hf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5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077103"/>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0319862"/>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6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583461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2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700741"/>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userDrawn="1"/>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userDrawn="1"/>
        </p:nvCxnSpPr>
        <p:spPr>
          <a:xfrm>
            <a:off x="3749514" y="4311718"/>
            <a:ext cx="0" cy="190613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749514" y="6217856"/>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749514" y="4311718"/>
            <a:ext cx="8281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2775099"/>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1844101"/>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035154819"/>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0506498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C71F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711"/>
            <a:ext cx="343307" cy="343307"/>
          </a:xfrm>
          <a:prstGeom prst="rect">
            <a:avLst/>
          </a:prstGeom>
          <a:solidFill>
            <a:srgbClr val="C71F97"/>
          </a:solidFill>
          <a:effectLst/>
        </p:spPr>
      </p:pic>
      <p:sp>
        <p:nvSpPr>
          <p:cNvPr id="16" name="Text Placeholder 26"/>
          <p:cNvSpPr>
            <a:spLocks noGrp="1"/>
          </p:cNvSpPr>
          <p:nvPr>
            <p:ph type="body" sz="quarter" idx="10" hasCustomPrompt="1"/>
          </p:nvPr>
        </p:nvSpPr>
        <p:spPr>
          <a:xfrm>
            <a:off x="1194576" y="1180828"/>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812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9738841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1_Header / Subhead / Bodycopy">
    <p:spTree>
      <p:nvGrpSpPr>
        <p:cNvPr id="1" name=""/>
        <p:cNvGrpSpPr/>
        <p:nvPr/>
      </p:nvGrpSpPr>
      <p:grpSpPr>
        <a:xfrm>
          <a:off x="0" y="0"/>
          <a:ext cx="0" cy="0"/>
          <a:chOff x="0" y="0"/>
          <a:chExt cx="0" cy="0"/>
        </a:xfrm>
      </p:grpSpPr>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545615849"/>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7278401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GI Call Header">
    <p:spTree>
      <p:nvGrpSpPr>
        <p:cNvPr id="1" name=""/>
        <p:cNvGrpSpPr/>
        <p:nvPr/>
      </p:nvGrpSpPr>
      <p:grpSpPr>
        <a:xfrm>
          <a:off x="0" y="0"/>
          <a:ext cx="0" cy="0"/>
          <a:chOff x="0" y="0"/>
          <a:chExt cx="0" cy="0"/>
        </a:xfrm>
      </p:grpSpPr>
      <p:cxnSp>
        <p:nvCxnSpPr>
          <p:cNvPr id="11" name="Straight Connector 10"/>
          <p:cNvCxnSpPr/>
          <p:nvPr/>
        </p:nvCxnSpPr>
        <p:spPr>
          <a:xfrm>
            <a:off x="331550" y="1508760"/>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4" name="Rectangle 3"/>
          <p:cNvSpPr/>
          <p:nvPr userDrawn="1"/>
        </p:nvSpPr>
        <p:spPr>
          <a:xfrm>
            <a:off x="259542" y="1161288"/>
            <a:ext cx="365168" cy="347472"/>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573" y="1208660"/>
            <a:ext cx="335105" cy="300100"/>
          </a:xfrm>
          <a:prstGeom prst="rect">
            <a:avLst/>
          </a:prstGeom>
          <a:solidFill>
            <a:schemeClr val="bg1"/>
          </a:solidFill>
        </p:spPr>
      </p:pic>
      <p:sp>
        <p:nvSpPr>
          <p:cNvPr id="6" name="Rectangle 5"/>
          <p:cNvSpPr/>
          <p:nvPr userDrawn="1"/>
        </p:nvSpPr>
        <p:spPr>
          <a:xfrm>
            <a:off x="2373643" y="1161288"/>
            <a:ext cx="6511677" cy="347472"/>
          </a:xfrm>
          <a:prstGeom prst="rect">
            <a:avLst/>
          </a:prstGeom>
          <a:no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rgbClr val="333333"/>
                </a:solidFill>
              </a:rPr>
              <a:t>Request via</a:t>
            </a:r>
            <a:r>
              <a:rPr lang="en-CA" sz="1200" dirty="0" smtClean="0">
                <a:solidFill>
                  <a:srgbClr val="333333"/>
                </a:solidFill>
              </a:rPr>
              <a:t> </a:t>
            </a:r>
            <a:r>
              <a:rPr lang="en-CA" sz="1200" dirty="0" smtClean="0">
                <a:solidFill>
                  <a:srgbClr val="333333"/>
                </a:solidFill>
                <a:hlinkClick r:id="rId3"/>
              </a:rPr>
              <a:t>GuidedImplementations@InfoTech.com</a:t>
            </a:r>
            <a:r>
              <a:rPr lang="en-CA" sz="1200" dirty="0" smtClean="0">
                <a:solidFill>
                  <a:srgbClr val="333333"/>
                </a:solidFill>
              </a:rPr>
              <a:t> or 1-888-670-8889</a:t>
            </a:r>
            <a:endParaRPr lang="en-US" sz="1200" i="1" dirty="0">
              <a:solidFill>
                <a:srgbClr val="333333"/>
              </a:solidFill>
            </a:endParaRPr>
          </a:p>
        </p:txBody>
      </p:sp>
      <p:sp>
        <p:nvSpPr>
          <p:cNvPr id="7" name="Rectangle 6"/>
          <p:cNvSpPr/>
          <p:nvPr userDrawn="1"/>
        </p:nvSpPr>
        <p:spPr>
          <a:xfrm>
            <a:off x="612658" y="1161288"/>
            <a:ext cx="1760984" cy="347472"/>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Analyst Call</a:t>
            </a:r>
            <a:endParaRPr lang="en-US" sz="1400" b="1" dirty="0">
              <a:solidFill>
                <a:srgbClr val="FFFFFF"/>
              </a:solidFill>
            </a:endParaRPr>
          </a:p>
        </p:txBody>
      </p:sp>
      <p:cxnSp>
        <p:nvCxnSpPr>
          <p:cNvPr id="8" name="Straight Connector 7"/>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17190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Rectangle 24"/>
          <p:cNvSpPr/>
          <p:nvPr userDrawn="1"/>
        </p:nvSpPr>
        <p:spPr>
          <a:xfrm>
            <a:off x="323451" y="1094727"/>
            <a:ext cx="8497021" cy="3620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rgbClr val="FFFFFF"/>
              </a:solidFill>
            </a:endParaRPr>
          </a:p>
        </p:txBody>
      </p:sp>
      <p:sp>
        <p:nvSpPr>
          <p:cNvPr id="27" name="Text Placeholder 26"/>
          <p:cNvSpPr>
            <a:spLocks noGrp="1"/>
          </p:cNvSpPr>
          <p:nvPr>
            <p:ph type="body" sz="quarter" idx="10" hasCustomPrompt="1"/>
          </p:nvPr>
        </p:nvSpPr>
        <p:spPr>
          <a:xfrm>
            <a:off x="865534" y="1097811"/>
            <a:ext cx="6249140" cy="346075"/>
          </a:xfrm>
          <a:noFill/>
          <a:ln>
            <a:noFill/>
          </a:ln>
        </p:spPr>
        <p:txBody>
          <a:bodyPr anchor="ctr"/>
          <a:lstStyle>
            <a:lvl1pPr marL="0" indent="0" algn="l">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Vendor Landscape </a:t>
            </a:r>
          </a:p>
        </p:txBody>
      </p:sp>
      <p:pic>
        <p:nvPicPr>
          <p:cNvPr id="11" name="Picture 10"/>
          <p:cNvPicPr>
            <a:picLocks noChangeAspect="1"/>
          </p:cNvPicPr>
          <p:nvPr userDrawn="1"/>
        </p:nvPicPr>
        <p:blipFill>
          <a:blip r:embed="rId2"/>
          <a:stretch>
            <a:fillRect/>
          </a:stretch>
        </p:blipFill>
        <p:spPr>
          <a:xfrm>
            <a:off x="354711" y="1158437"/>
            <a:ext cx="478173" cy="208779"/>
          </a:xfrm>
          <a:prstGeom prst="rect">
            <a:avLst/>
          </a:prstGeom>
        </p:spPr>
      </p:pic>
    </p:spTree>
    <p:extLst>
      <p:ext uri="{BB962C8B-B14F-4D97-AF65-F5344CB8AC3E}">
        <p14:creationId xmlns:p14="http://schemas.microsoft.com/office/powerpoint/2010/main" val="31311054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31100" y="1176588"/>
            <a:ext cx="343389" cy="339694"/>
            <a:chOff x="6986062" y="224644"/>
            <a:chExt cx="731520" cy="731520"/>
          </a:xfrm>
        </p:grpSpPr>
        <p:sp>
          <p:nvSpPr>
            <p:cNvPr id="23" name="Rectangle 22"/>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4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47"/>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3497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Rectangle 20"/>
          <p:cNvSpPr/>
          <p:nvPr userDrawn="1"/>
        </p:nvSpPr>
        <p:spPr>
          <a:xfrm>
            <a:off x="323528" y="1164090"/>
            <a:ext cx="8496944" cy="364691"/>
          </a:xfrm>
          <a:prstGeom prst="rect">
            <a:avLst/>
          </a:prstGeom>
          <a:no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3" name="Rectangle 22"/>
          <p:cNvSpPr/>
          <p:nvPr userDrawn="1"/>
        </p:nvSpPr>
        <p:spPr>
          <a:xfrm>
            <a:off x="339430" y="1173185"/>
            <a:ext cx="343389" cy="339694"/>
          </a:xfrm>
          <a:prstGeom prst="rect">
            <a:avLst/>
          </a:prstGeom>
          <a:solidFill>
            <a:srgbClr val="36A1C5"/>
          </a:solidFill>
          <a:ln>
            <a:solidFill>
              <a:srgbClr val="36A1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4331" y="1200005"/>
            <a:ext cx="338488" cy="304923"/>
          </a:xfrm>
          <a:prstGeom prst="rect">
            <a:avLst/>
          </a:prstGeom>
        </p:spPr>
      </p:pic>
    </p:spTree>
    <p:extLst>
      <p:ext uri="{BB962C8B-B14F-4D97-AF65-F5344CB8AC3E}">
        <p14:creationId xmlns:p14="http://schemas.microsoft.com/office/powerpoint/2010/main" val="28438571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196142710"/>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14" r:id="rId13"/>
    <p:sldLayoutId id="2147483815" r:id="rId14"/>
    <p:sldLayoutId id="2147483816" r:id="rId15"/>
    <p:sldLayoutId id="2147483817" r:id="rId16"/>
    <p:sldLayoutId id="2147483818" r:id="rId17"/>
    <p:sldLayoutId id="2147483819" r:id="rId18"/>
    <p:sldLayoutId id="2147483820" r:id="rId19"/>
    <p:sldLayoutId id="2147483821" r:id="rId20"/>
    <p:sldLayoutId id="2147483822" r:id="rId21"/>
    <p:sldLayoutId id="2147483823" r:id="rId22"/>
    <p:sldLayoutId id="2147483824" r:id="rId23"/>
    <p:sldLayoutId id="2147483825" r:id="rId24"/>
    <p:sldLayoutId id="2147483826" r:id="rId25"/>
    <p:sldLayoutId id="2147483827" r:id="rId26"/>
    <p:sldLayoutId id="2147483928" r:id="rId27"/>
    <p:sldLayoutId id="2147483828" r:id="rId28"/>
    <p:sldLayoutId id="2147483833" r:id="rId29"/>
    <p:sldLayoutId id="2147483834" r:id="rId30"/>
    <p:sldLayoutId id="2147483835" r:id="rId31"/>
    <p:sldLayoutId id="2147483836" r:id="rId32"/>
    <p:sldLayoutId id="2147483837" r:id="rId33"/>
    <p:sldLayoutId id="2147483838" r:id="rId34"/>
    <p:sldLayoutId id="2147483839" r:id="rId35"/>
    <p:sldLayoutId id="2147483840" r:id="rId36"/>
    <p:sldLayoutId id="2147483841" r:id="rId37"/>
    <p:sldLayoutId id="2147483842" r:id="rId38"/>
    <p:sldLayoutId id="2147483843" r:id="rId39"/>
    <p:sldLayoutId id="2147483844" r:id="rId40"/>
    <p:sldLayoutId id="2147483845" r:id="rId41"/>
    <p:sldLayoutId id="2147483846" r:id="rId42"/>
    <p:sldLayoutId id="2147483847" r:id="rId43"/>
    <p:sldLayoutId id="2147483848" r:id="rId44"/>
    <p:sldLayoutId id="2147483849" r:id="rId45"/>
    <p:sldLayoutId id="2147483850" r:id="rId46"/>
    <p:sldLayoutId id="2147483851" r:id="rId47"/>
    <p:sldLayoutId id="2147483905" r:id="rId48"/>
    <p:sldLayoutId id="2147483906" r:id="rId49"/>
    <p:sldLayoutId id="2147483908" r:id="rId50"/>
    <p:sldLayoutId id="2147483929" r:id="rId5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7" Type="http://schemas.openxmlformats.org/officeDocument/2006/relationships/image" Target="../media/image18.png"/><Relationship Id="rId2" Type="http://schemas.openxmlformats.org/officeDocument/2006/relationships/hyperlink" Target="http://www.infotech.com/" TargetMode="External"/><Relationship Id="rId1" Type="http://schemas.openxmlformats.org/officeDocument/2006/relationships/slideLayout" Target="../slideLayouts/slideLayout51.xml"/><Relationship Id="rId6" Type="http://schemas.openxmlformats.org/officeDocument/2006/relationships/image" Target="../media/image17.png"/><Relationship Id="rId5" Type="http://schemas.openxmlformats.org/officeDocument/2006/relationships/image" Target="../media/image30.png"/><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1" Type="http://schemas.openxmlformats.org/officeDocument/2006/relationships/slideLayout" Target="../slideLayouts/slideLayout27.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22.png"/><Relationship Id="rId11" Type="http://schemas.openxmlformats.org/officeDocument/2006/relationships/image" Target="../media/image18.png"/><Relationship Id="rId5" Type="http://schemas.openxmlformats.org/officeDocument/2006/relationships/image" Target="../media/image21.png"/><Relationship Id="rId10" Type="http://schemas.openxmlformats.org/officeDocument/2006/relationships/image" Target="../media/image17.png"/><Relationship Id="rId4" Type="http://schemas.openxmlformats.org/officeDocument/2006/relationships/image" Target="../media/image20.png"/><Relationship Id="rId9"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1" Type="http://schemas.openxmlformats.org/officeDocument/2006/relationships/slideLayout" Target="../slideLayouts/slideLayout50.xml"/><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18.png"/><Relationship Id="rId2" Type="http://schemas.openxmlformats.org/officeDocument/2006/relationships/image" Target="../media/image25.png"/><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4" Type="http://schemas.openxmlformats.org/officeDocument/2006/relationships/image" Target="../media/image27.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2" Type="http://schemas.openxmlformats.org/officeDocument/2006/relationships/image" Target="../media/image28.png"/><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www.infotech.com/research/ss/exploit-disruptive-security-trends-in-2016/exploit-disruptive-security-trends-in-2016-storyboard?utm_source=SS_Sample&amp;utm_medium=Collateral&amp;utm_campaign=Collateral" TargetMode="External"/><Relationship Id="rId1" Type="http://schemas.openxmlformats.org/officeDocument/2006/relationships/slideLayout" Target="../slideLayouts/slideLayout3.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p:txBody>
          <a:bodyPr/>
          <a:lstStyle/>
          <a:p>
            <a:r>
              <a:rPr lang="en-CA" dirty="0" smtClean="0"/>
              <a:t>Disruptive Security Trends for 2016</a:t>
            </a:r>
            <a:endParaRPr lang="en-CA" dirty="0"/>
          </a:p>
        </p:txBody>
      </p:sp>
      <p:sp>
        <p:nvSpPr>
          <p:cNvPr id="5" name="Text Placeholder 4"/>
          <p:cNvSpPr>
            <a:spLocks noGrp="1"/>
          </p:cNvSpPr>
          <p:nvPr>
            <p:ph type="body" sz="quarter" idx="16"/>
          </p:nvPr>
        </p:nvSpPr>
        <p:spPr>
          <a:xfrm>
            <a:off x="774700" y="3647872"/>
            <a:ext cx="7467600" cy="508000"/>
          </a:xfrm>
        </p:spPr>
        <p:txBody>
          <a:bodyPr/>
          <a:lstStyle/>
          <a:p>
            <a:r>
              <a:rPr lang="en-CA" dirty="0"/>
              <a:t>Don’t become a security headline due to something you didn’t know existed</a:t>
            </a:r>
            <a:r>
              <a:rPr lang="en-CA" dirty="0" smtClean="0"/>
              <a:t>.</a:t>
            </a:r>
            <a:endParaRPr lang="en-CA" dirty="0"/>
          </a:p>
        </p:txBody>
      </p:sp>
      <p:grpSp>
        <p:nvGrpSpPr>
          <p:cNvPr id="7" name="Group 6"/>
          <p:cNvGrpSpPr/>
          <p:nvPr/>
        </p:nvGrpSpPr>
        <p:grpSpPr>
          <a:xfrm>
            <a:off x="0" y="5402461"/>
            <a:ext cx="9144000" cy="1455539"/>
            <a:chOff x="0" y="5402461"/>
            <a:chExt cx="9144000" cy="1455539"/>
          </a:xfrm>
        </p:grpSpPr>
        <p:pic>
          <p:nvPicPr>
            <p:cNvPr id="8" name="Picture 7"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9" name="Group 8"/>
            <p:cNvGrpSpPr/>
            <p:nvPr/>
          </p:nvGrpSpPr>
          <p:grpSpPr>
            <a:xfrm>
              <a:off x="0" y="6266557"/>
              <a:ext cx="9144000" cy="591443"/>
              <a:chOff x="0" y="6266557"/>
              <a:chExt cx="9144000" cy="591443"/>
            </a:xfrm>
          </p:grpSpPr>
          <p:sp>
            <p:nvSpPr>
              <p:cNvPr id="10" name="Rectangle 9"/>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1" name="Rectangle 10"/>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624915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5"/>
          <p:cNvSpPr/>
          <p:nvPr/>
        </p:nvSpPr>
        <p:spPr>
          <a:xfrm flipH="1" flipV="1">
            <a:off x="213639" y="1827641"/>
            <a:ext cx="3763679" cy="399122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 Placeholder 5"/>
          <p:cNvSpPr txBox="1">
            <a:spLocks/>
          </p:cNvSpPr>
          <p:nvPr/>
        </p:nvSpPr>
        <p:spPr bwMode="auto">
          <a:xfrm>
            <a:off x="165569" y="1867521"/>
            <a:ext cx="3859817" cy="2789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400" dirty="0" smtClean="0">
                <a:solidFill>
                  <a:schemeClr val="accent1"/>
                </a:solidFill>
              </a:rPr>
              <a:t>Info-Tech Disruptive Security </a:t>
            </a:r>
          </a:p>
          <a:p>
            <a:pPr algn="ctr"/>
            <a:r>
              <a:rPr lang="en-US" sz="1400" dirty="0" smtClean="0">
                <a:solidFill>
                  <a:schemeClr val="accent1"/>
                </a:solidFill>
              </a:rPr>
              <a:t>Trends Monitor: </a:t>
            </a:r>
            <a:r>
              <a:rPr lang="en-US" sz="1400" dirty="0">
                <a:solidFill>
                  <a:schemeClr val="accent1"/>
                </a:solidFill>
              </a:rPr>
              <a:t>2016</a:t>
            </a:r>
          </a:p>
          <a:p>
            <a:pPr algn="ctr"/>
            <a:endParaRPr lang="en-US" sz="1400" dirty="0">
              <a:solidFill>
                <a:schemeClr val="accent1"/>
              </a:solidFill>
            </a:endParaRPr>
          </a:p>
        </p:txBody>
      </p:sp>
      <p:sp>
        <p:nvSpPr>
          <p:cNvPr id="3" name="Rectangle 2"/>
          <p:cNvSpPr/>
          <p:nvPr/>
        </p:nvSpPr>
        <p:spPr>
          <a:xfrm>
            <a:off x="4094087" y="1144656"/>
            <a:ext cx="4852486" cy="1656000"/>
          </a:xfrm>
          <a:prstGeom prst="rect">
            <a:avLst/>
          </a:prstGeom>
          <a:solidFill>
            <a:schemeClr val="bg1">
              <a:lumMod val="95000"/>
            </a:schemeClr>
          </a:solidFill>
          <a:ln>
            <a:solidFill>
              <a:schemeClr val="bg1">
                <a:lumMod val="95000"/>
              </a:schemeClr>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accent1"/>
                </a:solidFill>
              </a:rPr>
              <a:t>Relevance</a:t>
            </a:r>
            <a:endParaRPr lang="en-US" sz="1400" dirty="0">
              <a:solidFill>
                <a:schemeClr val="accent1"/>
              </a:solidFill>
            </a:endParaRPr>
          </a:p>
          <a:p>
            <a:r>
              <a:rPr lang="en-US" sz="1200" dirty="0" smtClean="0">
                <a:solidFill>
                  <a:schemeClr val="tx1"/>
                </a:solidFill>
              </a:rPr>
              <a:t>The prevalence or frequency of the trend for the average organizations. A measure of trend occurrence and ultimate need to be prepared.</a:t>
            </a:r>
            <a:endParaRPr lang="en-US" sz="1200" dirty="0">
              <a:solidFill>
                <a:schemeClr val="tx1"/>
              </a:solidFill>
            </a:endParaRPr>
          </a:p>
          <a:p>
            <a:pPr marL="180000" indent="-180000">
              <a:spcBef>
                <a:spcPts val="600"/>
              </a:spcBef>
              <a:buFont typeface="Arial" panose="020B0604020202020204" pitchFamily="34" charset="0"/>
              <a:buChar char="•"/>
            </a:pPr>
            <a:r>
              <a:rPr lang="en-US" sz="1100" i="1" dirty="0" smtClean="0">
                <a:solidFill>
                  <a:schemeClr val="tx1"/>
                </a:solidFill>
              </a:rPr>
              <a:t>Limited adoption, nascent technologies, limited use cases, and unquantifiable benefits or risks indicate</a:t>
            </a:r>
            <a:r>
              <a:rPr lang="en-US" sz="1100" b="1" i="1" dirty="0" smtClean="0">
                <a:solidFill>
                  <a:schemeClr val="tx1"/>
                </a:solidFill>
              </a:rPr>
              <a:t> </a:t>
            </a:r>
            <a:r>
              <a:rPr lang="en-US" sz="1100" b="1" i="1" dirty="0">
                <a:solidFill>
                  <a:schemeClr val="accent1"/>
                </a:solidFill>
              </a:rPr>
              <a:t>low </a:t>
            </a:r>
            <a:r>
              <a:rPr lang="en-US" sz="1100" b="1" i="1" dirty="0" smtClean="0">
                <a:solidFill>
                  <a:schemeClr val="accent1"/>
                </a:solidFill>
              </a:rPr>
              <a:t>relevance.</a:t>
            </a:r>
            <a:endParaRPr lang="en-US" sz="1100" b="1" i="1" dirty="0">
              <a:solidFill>
                <a:schemeClr val="accent1"/>
              </a:solidFill>
            </a:endParaRPr>
          </a:p>
          <a:p>
            <a:pPr marL="180000" indent="-180000">
              <a:spcBef>
                <a:spcPts val="600"/>
              </a:spcBef>
              <a:buFont typeface="Arial" panose="020B0604020202020204" pitchFamily="34" charset="0"/>
              <a:buChar char="•"/>
            </a:pPr>
            <a:r>
              <a:rPr lang="en-US" sz="1100" i="1" dirty="0" smtClean="0">
                <a:solidFill>
                  <a:schemeClr val="tx1"/>
                </a:solidFill>
              </a:rPr>
              <a:t>Documented use cases, high frequency of occurrence, with limited barriers of adoption indicate </a:t>
            </a:r>
            <a:r>
              <a:rPr lang="en-US" sz="1100" b="1" i="1" dirty="0">
                <a:solidFill>
                  <a:schemeClr val="accent1"/>
                </a:solidFill>
              </a:rPr>
              <a:t>high </a:t>
            </a:r>
            <a:r>
              <a:rPr lang="en-US" sz="1100" b="1" i="1" dirty="0" smtClean="0">
                <a:solidFill>
                  <a:schemeClr val="accent1"/>
                </a:solidFill>
              </a:rPr>
              <a:t>relevance.</a:t>
            </a:r>
            <a:endParaRPr lang="en-US" sz="1100" b="1" i="1" dirty="0">
              <a:solidFill>
                <a:schemeClr val="accent1"/>
              </a:solidFill>
            </a:endParaRPr>
          </a:p>
        </p:txBody>
      </p:sp>
      <p:sp>
        <p:nvSpPr>
          <p:cNvPr id="29" name="Rectangle 28"/>
          <p:cNvSpPr/>
          <p:nvPr/>
        </p:nvSpPr>
        <p:spPr>
          <a:xfrm>
            <a:off x="4094086" y="2945983"/>
            <a:ext cx="4863621" cy="1522852"/>
          </a:xfrm>
          <a:prstGeom prst="rect">
            <a:avLst/>
          </a:prstGeom>
          <a:solidFill>
            <a:schemeClr val="bg1">
              <a:lumMod val="95000"/>
            </a:schemeClr>
          </a:solidFill>
          <a:ln>
            <a:solidFill>
              <a:schemeClr val="bg1">
                <a:lumMod val="95000"/>
              </a:schemeClr>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accent1"/>
                </a:solidFill>
              </a:rPr>
              <a:t>Business Impact</a:t>
            </a:r>
            <a:endParaRPr lang="en-US" sz="1400" dirty="0">
              <a:solidFill>
                <a:schemeClr val="accent1"/>
              </a:solidFill>
            </a:endParaRPr>
          </a:p>
          <a:p>
            <a:r>
              <a:rPr lang="en-US" sz="1200" dirty="0" smtClean="0">
                <a:solidFill>
                  <a:schemeClr val="tx1"/>
                </a:solidFill>
              </a:rPr>
              <a:t>The risk reduction, business benefit, or potential disruption being generated from the trend.</a:t>
            </a:r>
            <a:endParaRPr lang="en-US" sz="1200" dirty="0">
              <a:solidFill>
                <a:schemeClr val="tx1"/>
              </a:solidFill>
            </a:endParaRPr>
          </a:p>
          <a:p>
            <a:pPr marL="180000" indent="-180000">
              <a:spcBef>
                <a:spcPts val="600"/>
              </a:spcBef>
              <a:buFont typeface="Arial" panose="020B0604020202020204" pitchFamily="34" charset="0"/>
              <a:buChar char="•"/>
            </a:pPr>
            <a:r>
              <a:rPr lang="en-US" sz="1100" i="1" dirty="0" smtClean="0">
                <a:solidFill>
                  <a:schemeClr val="tx1"/>
                </a:solidFill>
              </a:rPr>
              <a:t>Limited risk reduction, business benefit, or general business operations disruption indicate </a:t>
            </a:r>
            <a:r>
              <a:rPr lang="en-US" sz="1100" b="1" i="1" dirty="0">
                <a:solidFill>
                  <a:schemeClr val="accent1"/>
                </a:solidFill>
              </a:rPr>
              <a:t>low </a:t>
            </a:r>
            <a:r>
              <a:rPr lang="en-US" sz="1100" b="1" i="1" dirty="0" smtClean="0">
                <a:solidFill>
                  <a:schemeClr val="accent1"/>
                </a:solidFill>
              </a:rPr>
              <a:t>impact.</a:t>
            </a:r>
            <a:endParaRPr lang="en-US" sz="1100" b="1" i="1" dirty="0">
              <a:solidFill>
                <a:schemeClr val="accent1"/>
              </a:solidFill>
            </a:endParaRPr>
          </a:p>
          <a:p>
            <a:pPr marL="180000" indent="-180000">
              <a:spcBef>
                <a:spcPts val="600"/>
              </a:spcBef>
              <a:buFont typeface="Arial" panose="020B0604020202020204" pitchFamily="34" charset="0"/>
              <a:buChar char="•"/>
            </a:pPr>
            <a:r>
              <a:rPr lang="en-US" sz="1100" i="1" dirty="0" smtClean="0">
                <a:solidFill>
                  <a:schemeClr val="tx1"/>
                </a:solidFill>
              </a:rPr>
              <a:t>Quantifiable risk reduction or business benefits with clear related organizational changes indicate </a:t>
            </a:r>
            <a:r>
              <a:rPr lang="en-US" sz="1100" b="1" i="1" dirty="0">
                <a:solidFill>
                  <a:schemeClr val="accent1"/>
                </a:solidFill>
              </a:rPr>
              <a:t>high </a:t>
            </a:r>
            <a:r>
              <a:rPr lang="en-US" sz="1100" b="1" i="1" dirty="0" smtClean="0">
                <a:solidFill>
                  <a:schemeClr val="accent1"/>
                </a:solidFill>
              </a:rPr>
              <a:t>impact.</a:t>
            </a:r>
            <a:endParaRPr lang="en-US" sz="1100" b="1" i="1" dirty="0">
              <a:solidFill>
                <a:schemeClr val="accent1"/>
              </a:solidFill>
            </a:endParaRPr>
          </a:p>
        </p:txBody>
      </p:sp>
      <p:grpSp>
        <p:nvGrpSpPr>
          <p:cNvPr id="83" name="Group 31"/>
          <p:cNvGrpSpPr/>
          <p:nvPr/>
        </p:nvGrpSpPr>
        <p:grpSpPr>
          <a:xfrm>
            <a:off x="258818" y="2434418"/>
            <a:ext cx="3475438" cy="3358611"/>
            <a:chOff x="544764" y="2958092"/>
            <a:chExt cx="3570086" cy="3450078"/>
          </a:xfrm>
        </p:grpSpPr>
        <p:sp>
          <p:nvSpPr>
            <p:cNvPr id="85" name="Rectangle 128"/>
            <p:cNvSpPr>
              <a:spLocks noChangeAspect="1"/>
            </p:cNvSpPr>
            <p:nvPr/>
          </p:nvSpPr>
          <p:spPr>
            <a:xfrm>
              <a:off x="826383" y="2958092"/>
              <a:ext cx="3278745" cy="3115181"/>
            </a:xfrm>
            <a:prstGeom prst="rect">
              <a:avLst/>
            </a:prstGeom>
            <a:solidFill>
              <a:srgbClr val="A2413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129"/>
            <p:cNvSpPr>
              <a:spLocks noChangeAspect="1"/>
            </p:cNvSpPr>
            <p:nvPr/>
          </p:nvSpPr>
          <p:spPr>
            <a:xfrm>
              <a:off x="1479051" y="2959191"/>
              <a:ext cx="2626076" cy="2519388"/>
            </a:xfrm>
            <a:prstGeom prst="rect">
              <a:avLst/>
            </a:prstGeom>
            <a:solidFill>
              <a:srgbClr val="D17D08"/>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130"/>
            <p:cNvSpPr>
              <a:spLocks noChangeAspect="1"/>
            </p:cNvSpPr>
            <p:nvPr/>
          </p:nvSpPr>
          <p:spPr>
            <a:xfrm>
              <a:off x="2313324" y="2959192"/>
              <a:ext cx="1791805" cy="1715814"/>
            </a:xfrm>
            <a:prstGeom prst="rect">
              <a:avLst/>
            </a:prstGeom>
            <a:solidFill>
              <a:srgbClr val="B0C534"/>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131"/>
            <p:cNvSpPr>
              <a:spLocks noChangeAspect="1"/>
            </p:cNvSpPr>
            <p:nvPr/>
          </p:nvSpPr>
          <p:spPr>
            <a:xfrm>
              <a:off x="3196868" y="2959193"/>
              <a:ext cx="908260" cy="893915"/>
            </a:xfrm>
            <a:prstGeom prst="rect">
              <a:avLst/>
            </a:prstGeom>
            <a:solidFill>
              <a:srgbClr val="2B9E3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52"/>
            <p:cNvSpPr txBox="1"/>
            <p:nvPr/>
          </p:nvSpPr>
          <p:spPr>
            <a:xfrm>
              <a:off x="2031142" y="6123627"/>
              <a:ext cx="980019" cy="284543"/>
            </a:xfrm>
            <a:prstGeom prst="rect">
              <a:avLst/>
            </a:prstGeom>
            <a:noFill/>
          </p:spPr>
          <p:txBody>
            <a:bodyPr wrap="square" rtlCol="0">
              <a:spAutoFit/>
            </a:bodyPr>
            <a:lstStyle/>
            <a:p>
              <a:pPr algn="ctr"/>
              <a:r>
                <a:rPr lang="en-US" sz="1200" b="1" dirty="0" smtClean="0"/>
                <a:t>Relevance</a:t>
              </a:r>
              <a:endParaRPr lang="en-US" sz="1200" b="1" dirty="0"/>
            </a:p>
          </p:txBody>
        </p:sp>
        <p:cxnSp>
          <p:nvCxnSpPr>
            <p:cNvPr id="90" name="Straight Arrow Connector 53"/>
            <p:cNvCxnSpPr/>
            <p:nvPr/>
          </p:nvCxnSpPr>
          <p:spPr>
            <a:xfrm flipH="1">
              <a:off x="826383" y="6253995"/>
              <a:ext cx="115908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54"/>
            <p:cNvCxnSpPr/>
            <p:nvPr/>
          </p:nvCxnSpPr>
          <p:spPr>
            <a:xfrm flipV="1">
              <a:off x="3011160" y="6253994"/>
              <a:ext cx="1103690" cy="19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 name="TextBox 45"/>
            <p:cNvSpPr txBox="1"/>
            <p:nvPr/>
          </p:nvSpPr>
          <p:spPr>
            <a:xfrm rot="16200000">
              <a:off x="-85387" y="4456115"/>
              <a:ext cx="1544845" cy="284543"/>
            </a:xfrm>
            <a:prstGeom prst="rect">
              <a:avLst/>
            </a:prstGeom>
            <a:noFill/>
          </p:spPr>
          <p:txBody>
            <a:bodyPr wrap="square" rtlCol="0">
              <a:spAutoFit/>
            </a:bodyPr>
            <a:lstStyle/>
            <a:p>
              <a:pPr algn="r"/>
              <a:r>
                <a:rPr lang="en-US" sz="1200" b="1" dirty="0" smtClean="0"/>
                <a:t>Business Impact</a:t>
              </a:r>
              <a:endParaRPr lang="en-US" sz="1200" b="1" dirty="0"/>
            </a:p>
          </p:txBody>
        </p:sp>
        <p:cxnSp>
          <p:nvCxnSpPr>
            <p:cNvPr id="93" name="Straight Arrow Connector 62"/>
            <p:cNvCxnSpPr/>
            <p:nvPr/>
          </p:nvCxnSpPr>
          <p:spPr>
            <a:xfrm flipV="1">
              <a:off x="687035" y="3000961"/>
              <a:ext cx="0" cy="8360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47"/>
            <p:cNvCxnSpPr/>
            <p:nvPr/>
          </p:nvCxnSpPr>
          <p:spPr>
            <a:xfrm>
              <a:off x="687035" y="5216005"/>
              <a:ext cx="0" cy="837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48"/>
            <p:cNvSpPr txBox="1"/>
            <p:nvPr/>
          </p:nvSpPr>
          <p:spPr>
            <a:xfrm>
              <a:off x="860630" y="2997981"/>
              <a:ext cx="619473" cy="284543"/>
            </a:xfrm>
            <a:prstGeom prst="rect">
              <a:avLst/>
            </a:prstGeom>
          </p:spPr>
          <p:txBody>
            <a:bodyPr wrap="none" rtlCol="0">
              <a:spAutoFit/>
            </a:bodyPr>
            <a:lstStyle/>
            <a:p>
              <a:r>
                <a:rPr lang="en-CA" sz="1200" b="1" dirty="0" smtClean="0">
                  <a:solidFill>
                    <a:schemeClr val="bg1"/>
                  </a:solidFill>
                </a:rPr>
                <a:t>Learn</a:t>
              </a:r>
            </a:p>
          </p:txBody>
        </p:sp>
        <p:sp>
          <p:nvSpPr>
            <p:cNvPr id="96" name="TextBox 49"/>
            <p:cNvSpPr txBox="1"/>
            <p:nvPr/>
          </p:nvSpPr>
          <p:spPr>
            <a:xfrm>
              <a:off x="1470170" y="3016184"/>
              <a:ext cx="838478" cy="284543"/>
            </a:xfrm>
            <a:prstGeom prst="rect">
              <a:avLst/>
            </a:prstGeom>
          </p:spPr>
          <p:txBody>
            <a:bodyPr wrap="none" rtlCol="0">
              <a:spAutoFit/>
            </a:bodyPr>
            <a:lstStyle/>
            <a:p>
              <a:r>
                <a:rPr lang="en-CA" sz="1200" b="1" dirty="0" smtClean="0">
                  <a:solidFill>
                    <a:schemeClr val="bg1"/>
                  </a:solidFill>
                </a:rPr>
                <a:t>Evaluate</a:t>
              </a:r>
            </a:p>
          </p:txBody>
        </p:sp>
        <p:sp>
          <p:nvSpPr>
            <p:cNvPr id="97" name="TextBox 54"/>
            <p:cNvSpPr txBox="1"/>
            <p:nvPr/>
          </p:nvSpPr>
          <p:spPr>
            <a:xfrm>
              <a:off x="2387667" y="2997981"/>
              <a:ext cx="775905" cy="284543"/>
            </a:xfrm>
            <a:prstGeom prst="rect">
              <a:avLst/>
            </a:prstGeom>
          </p:spPr>
          <p:txBody>
            <a:bodyPr wrap="none" rtlCol="0">
              <a:spAutoFit/>
            </a:bodyPr>
            <a:lstStyle/>
            <a:p>
              <a:r>
                <a:rPr lang="en-CA" sz="1200" b="1" dirty="0" smtClean="0">
                  <a:solidFill>
                    <a:schemeClr val="bg1"/>
                  </a:solidFill>
                </a:rPr>
                <a:t>Prepare</a:t>
              </a:r>
            </a:p>
          </p:txBody>
        </p:sp>
        <p:sp>
          <p:nvSpPr>
            <p:cNvPr id="98" name="TextBox 55"/>
            <p:cNvSpPr txBox="1"/>
            <p:nvPr/>
          </p:nvSpPr>
          <p:spPr>
            <a:xfrm>
              <a:off x="3327264" y="3015030"/>
              <a:ext cx="714979" cy="284543"/>
            </a:xfrm>
            <a:prstGeom prst="rect">
              <a:avLst/>
            </a:prstGeom>
          </p:spPr>
          <p:txBody>
            <a:bodyPr wrap="none" rtlCol="0">
              <a:spAutoFit/>
            </a:bodyPr>
            <a:lstStyle/>
            <a:p>
              <a:r>
                <a:rPr lang="en-CA" sz="1200" b="1" dirty="0" smtClean="0">
                  <a:solidFill>
                    <a:schemeClr val="bg1"/>
                  </a:solidFill>
                </a:rPr>
                <a:t>Accept</a:t>
              </a:r>
            </a:p>
          </p:txBody>
        </p:sp>
      </p:grpSp>
      <p:sp>
        <p:nvSpPr>
          <p:cNvPr id="104" name="Rectangle 60"/>
          <p:cNvSpPr/>
          <p:nvPr/>
        </p:nvSpPr>
        <p:spPr>
          <a:xfrm>
            <a:off x="4094087" y="4614162"/>
            <a:ext cx="4863619" cy="1807419"/>
          </a:xfrm>
          <a:prstGeom prst="rect">
            <a:avLst/>
          </a:prstGeom>
          <a:solidFill>
            <a:schemeClr val="bg1">
              <a:lumMod val="95000"/>
            </a:schemeClr>
          </a:solidFill>
          <a:ln>
            <a:solidFill>
              <a:schemeClr val="bg1">
                <a:lumMod val="95000"/>
              </a:schemeClr>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pPr>
              <a:spcAft>
                <a:spcPts val="600"/>
              </a:spcAft>
            </a:pPr>
            <a:r>
              <a:rPr lang="en-US" sz="1200" b="1" dirty="0" smtClean="0">
                <a:solidFill>
                  <a:schemeClr val="accent1"/>
                </a:solidFill>
              </a:rPr>
              <a:t>Trends Monitor Legend</a:t>
            </a:r>
            <a:endParaRPr lang="en-US" sz="1200" b="1" dirty="0">
              <a:solidFill>
                <a:schemeClr val="accent1"/>
              </a:solidFill>
            </a:endParaRPr>
          </a:p>
          <a:p>
            <a:pPr marL="182563">
              <a:spcBef>
                <a:spcPts val="200"/>
              </a:spcBef>
              <a:spcAft>
                <a:spcPts val="200"/>
              </a:spcAft>
            </a:pPr>
            <a:endParaRPr lang="en-US" sz="1050" dirty="0">
              <a:solidFill>
                <a:schemeClr val="tx1"/>
              </a:solidFill>
            </a:endParaRPr>
          </a:p>
          <a:p>
            <a:pPr marL="182563">
              <a:spcBef>
                <a:spcPts val="200"/>
              </a:spcBef>
              <a:spcAft>
                <a:spcPts val="200"/>
              </a:spcAft>
            </a:pPr>
            <a:endParaRPr lang="en-US" sz="1050" dirty="0">
              <a:solidFill>
                <a:schemeClr val="tx1"/>
              </a:solidFill>
            </a:endParaRPr>
          </a:p>
          <a:p>
            <a:pPr marL="182563">
              <a:spcBef>
                <a:spcPts val="200"/>
              </a:spcBef>
              <a:spcAft>
                <a:spcPts val="200"/>
              </a:spcAft>
            </a:pPr>
            <a:endParaRPr lang="en-US" sz="1050" dirty="0">
              <a:solidFill>
                <a:schemeClr val="tx1"/>
              </a:solidFill>
            </a:endParaRPr>
          </a:p>
          <a:p>
            <a:pPr marL="182563"/>
            <a:endParaRPr lang="en-US" sz="1050" dirty="0">
              <a:solidFill>
                <a:schemeClr val="tx1"/>
              </a:solidFill>
            </a:endParaRPr>
          </a:p>
          <a:p>
            <a:pPr indent="182563"/>
            <a:endParaRPr lang="en-US" sz="1050" dirty="0">
              <a:solidFill>
                <a:schemeClr val="tx1"/>
              </a:solidFill>
            </a:endParaRPr>
          </a:p>
        </p:txBody>
      </p:sp>
      <p:sp>
        <p:nvSpPr>
          <p:cNvPr id="26" name="Rectangle 61"/>
          <p:cNvSpPr/>
          <p:nvPr/>
        </p:nvSpPr>
        <p:spPr>
          <a:xfrm>
            <a:off x="4216899" y="4906525"/>
            <a:ext cx="4646545" cy="14515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indent="182563">
              <a:spcBef>
                <a:spcPts val="300"/>
              </a:spcBef>
              <a:spcAft>
                <a:spcPts val="300"/>
              </a:spcAft>
            </a:pPr>
            <a:endParaRPr lang="en-US" sz="1200" dirty="0" smtClean="0">
              <a:solidFill>
                <a:schemeClr val="tx1"/>
              </a:solidFill>
            </a:endParaRPr>
          </a:p>
        </p:txBody>
      </p:sp>
      <p:sp>
        <p:nvSpPr>
          <p:cNvPr id="106" name="Rectangle 62"/>
          <p:cNvSpPr/>
          <p:nvPr/>
        </p:nvSpPr>
        <p:spPr>
          <a:xfrm rot="2761562">
            <a:off x="4317807" y="5040399"/>
            <a:ext cx="108000" cy="108000"/>
          </a:xfrm>
          <a:prstGeom prst="rect">
            <a:avLst/>
          </a:prstGeom>
          <a:solidFill>
            <a:srgbClr val="00206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7" name="Rectangle 63"/>
          <p:cNvSpPr/>
          <p:nvPr/>
        </p:nvSpPr>
        <p:spPr>
          <a:xfrm rot="2761562">
            <a:off x="4311212" y="5437365"/>
            <a:ext cx="108000" cy="108000"/>
          </a:xfrm>
          <a:prstGeom prst="rect">
            <a:avLst/>
          </a:prstGeom>
          <a:solidFill>
            <a:srgbClr val="7030A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8" name="Rectangle 64"/>
          <p:cNvSpPr/>
          <p:nvPr/>
        </p:nvSpPr>
        <p:spPr>
          <a:xfrm rot="2761562">
            <a:off x="4317808" y="5662673"/>
            <a:ext cx="108000" cy="108000"/>
          </a:xfrm>
          <a:prstGeom prst="rect">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9" name="Rectangle 66"/>
          <p:cNvSpPr/>
          <p:nvPr/>
        </p:nvSpPr>
        <p:spPr>
          <a:xfrm rot="2761562">
            <a:off x="4319204" y="5908895"/>
            <a:ext cx="108000" cy="108000"/>
          </a:xfrm>
          <a:prstGeom prst="rect">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2" name="Rectangle 72"/>
          <p:cNvSpPr/>
          <p:nvPr/>
        </p:nvSpPr>
        <p:spPr>
          <a:xfrm rot="2761562">
            <a:off x="4317808" y="6161897"/>
            <a:ext cx="108000" cy="108000"/>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1" name="Rectangle 40"/>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TextBox 3"/>
          <p:cNvSpPr txBox="1"/>
          <p:nvPr/>
        </p:nvSpPr>
        <p:spPr>
          <a:xfrm>
            <a:off x="350955" y="187923"/>
            <a:ext cx="8439452" cy="830997"/>
          </a:xfrm>
          <a:prstGeom prst="rect">
            <a:avLst/>
          </a:prstGeom>
          <a:noFill/>
        </p:spPr>
        <p:txBody>
          <a:bodyPr wrap="square" rtlCol="0">
            <a:spAutoFit/>
          </a:bodyPr>
          <a:lstStyle>
            <a:defPPr>
              <a:defRPr lang="en-US"/>
            </a:defPPr>
            <a:lvl1pPr>
              <a:defRPr sz="2400" b="1">
                <a:solidFill>
                  <a:schemeClr val="bg1"/>
                </a:solidFill>
              </a:defRPr>
            </a:lvl1pPr>
          </a:lstStyle>
          <a:p>
            <a:r>
              <a:rPr lang="en-US" dirty="0" smtClean="0"/>
              <a:t>Security trends were assessed based on organization relevance and business impact</a:t>
            </a:r>
            <a:endParaRPr lang="en-CA" dirty="0"/>
          </a:p>
        </p:txBody>
      </p:sp>
      <p:sp>
        <p:nvSpPr>
          <p:cNvPr id="5" name="Rectangle 4"/>
          <p:cNvSpPr/>
          <p:nvPr/>
        </p:nvSpPr>
        <p:spPr>
          <a:xfrm>
            <a:off x="4441568" y="4942297"/>
            <a:ext cx="2122962" cy="1415772"/>
          </a:xfrm>
          <a:prstGeom prst="rect">
            <a:avLst/>
          </a:prstGeom>
        </p:spPr>
        <p:txBody>
          <a:bodyPr wrap="square">
            <a:spAutoFit/>
          </a:bodyPr>
          <a:lstStyle/>
          <a:p>
            <a:pPr>
              <a:spcAft>
                <a:spcPts val="600"/>
              </a:spcAft>
            </a:pPr>
            <a:r>
              <a:rPr lang="en-CA" sz="1100" dirty="0" smtClean="0"/>
              <a:t>Human-Centric </a:t>
            </a:r>
            <a:r>
              <a:rPr lang="en-CA" sz="1100" dirty="0"/>
              <a:t>Security Vendors</a:t>
            </a:r>
          </a:p>
          <a:p>
            <a:pPr>
              <a:spcAft>
                <a:spcPts val="600"/>
              </a:spcAft>
            </a:pPr>
            <a:r>
              <a:rPr lang="en-CA" sz="1100" dirty="0"/>
              <a:t>Security Outsourcing</a:t>
            </a:r>
          </a:p>
          <a:p>
            <a:pPr>
              <a:spcAft>
                <a:spcPts val="600"/>
              </a:spcAft>
            </a:pPr>
            <a:r>
              <a:rPr lang="en-CA" sz="1100" dirty="0"/>
              <a:t>Vulnerability </a:t>
            </a:r>
            <a:r>
              <a:rPr lang="en-CA" sz="1100" dirty="0" smtClean="0"/>
              <a:t>Management</a:t>
            </a:r>
          </a:p>
          <a:p>
            <a:pPr>
              <a:spcAft>
                <a:spcPts val="600"/>
              </a:spcAft>
            </a:pPr>
            <a:r>
              <a:rPr lang="en-CA" sz="1100" dirty="0"/>
              <a:t>Native Cloud Security </a:t>
            </a:r>
            <a:r>
              <a:rPr lang="en-CA" sz="1100" dirty="0" smtClean="0"/>
              <a:t>Controls</a:t>
            </a:r>
          </a:p>
          <a:p>
            <a:pPr>
              <a:spcAft>
                <a:spcPts val="600"/>
              </a:spcAft>
            </a:pPr>
            <a:r>
              <a:rPr lang="en-CA" sz="1100" dirty="0"/>
              <a:t>Zero Trust Modelling </a:t>
            </a:r>
          </a:p>
        </p:txBody>
      </p:sp>
      <p:sp>
        <p:nvSpPr>
          <p:cNvPr id="33" name="Rectangle 62"/>
          <p:cNvSpPr/>
          <p:nvPr/>
        </p:nvSpPr>
        <p:spPr>
          <a:xfrm rot="2761562">
            <a:off x="3402330" y="4163431"/>
            <a:ext cx="108000" cy="108000"/>
          </a:xfrm>
          <a:prstGeom prst="rect">
            <a:avLst/>
          </a:prstGeom>
          <a:solidFill>
            <a:srgbClr val="00206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Rectangle 63"/>
          <p:cNvSpPr/>
          <p:nvPr/>
        </p:nvSpPr>
        <p:spPr>
          <a:xfrm rot="2761562">
            <a:off x="3249618" y="2888775"/>
            <a:ext cx="108000" cy="108000"/>
          </a:xfrm>
          <a:prstGeom prst="rect">
            <a:avLst/>
          </a:prstGeom>
          <a:solidFill>
            <a:srgbClr val="7030A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Rectangle 66"/>
          <p:cNvSpPr/>
          <p:nvPr/>
        </p:nvSpPr>
        <p:spPr>
          <a:xfrm rot="2761562">
            <a:off x="1998863" y="3969413"/>
            <a:ext cx="108000" cy="108000"/>
          </a:xfrm>
          <a:prstGeom prst="rect">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Rectangle 72"/>
          <p:cNvSpPr/>
          <p:nvPr/>
        </p:nvSpPr>
        <p:spPr>
          <a:xfrm rot="2761562">
            <a:off x="1496432" y="2783170"/>
            <a:ext cx="108000" cy="108000"/>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Rectangle 64"/>
          <p:cNvSpPr/>
          <p:nvPr/>
        </p:nvSpPr>
        <p:spPr>
          <a:xfrm rot="2761562">
            <a:off x="2913550" y="3704010"/>
            <a:ext cx="108000" cy="108000"/>
          </a:xfrm>
          <a:prstGeom prst="rect">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8" name="Rectangle 62"/>
          <p:cNvSpPr/>
          <p:nvPr/>
        </p:nvSpPr>
        <p:spPr>
          <a:xfrm rot="2761562">
            <a:off x="6593482" y="5040398"/>
            <a:ext cx="108000" cy="108000"/>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9" name="Rectangle 63"/>
          <p:cNvSpPr/>
          <p:nvPr/>
        </p:nvSpPr>
        <p:spPr>
          <a:xfrm rot="2761562">
            <a:off x="6593483" y="5260350"/>
            <a:ext cx="108000" cy="10800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Rectangle 64"/>
          <p:cNvSpPr/>
          <p:nvPr/>
        </p:nvSpPr>
        <p:spPr>
          <a:xfrm rot="2761562">
            <a:off x="6593483" y="5662672"/>
            <a:ext cx="108000" cy="108000"/>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3" name="Rectangle 66"/>
          <p:cNvSpPr/>
          <p:nvPr/>
        </p:nvSpPr>
        <p:spPr>
          <a:xfrm rot="2761562">
            <a:off x="6594879" y="5908894"/>
            <a:ext cx="108000" cy="108000"/>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Rectangle 72"/>
          <p:cNvSpPr/>
          <p:nvPr/>
        </p:nvSpPr>
        <p:spPr>
          <a:xfrm rot="2761562">
            <a:off x="6593483" y="6161896"/>
            <a:ext cx="108000" cy="108000"/>
          </a:xfrm>
          <a:prstGeom prst="rect">
            <a:avLst/>
          </a:prstGeom>
          <a:solidFill>
            <a:schemeClr val="tx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Rectangle 49"/>
          <p:cNvSpPr/>
          <p:nvPr/>
        </p:nvSpPr>
        <p:spPr>
          <a:xfrm>
            <a:off x="6747078" y="4942297"/>
            <a:ext cx="2122962" cy="1415772"/>
          </a:xfrm>
          <a:prstGeom prst="rect">
            <a:avLst/>
          </a:prstGeom>
        </p:spPr>
        <p:txBody>
          <a:bodyPr wrap="square">
            <a:spAutoFit/>
          </a:bodyPr>
          <a:lstStyle/>
          <a:p>
            <a:pPr>
              <a:spcAft>
                <a:spcPts val="600"/>
              </a:spcAft>
            </a:pPr>
            <a:r>
              <a:rPr lang="en-CA" sz="1100" dirty="0" smtClean="0"/>
              <a:t>GRC Platforms</a:t>
            </a:r>
            <a:endParaRPr lang="en-CA" sz="1100" dirty="0"/>
          </a:p>
          <a:p>
            <a:pPr>
              <a:spcAft>
                <a:spcPts val="600"/>
              </a:spcAft>
            </a:pPr>
            <a:r>
              <a:rPr lang="en-CA" sz="1100" dirty="0" smtClean="0"/>
              <a:t>Board of Directors’ Involvement in Security</a:t>
            </a:r>
            <a:endParaRPr lang="en-CA" sz="1100" dirty="0"/>
          </a:p>
          <a:p>
            <a:pPr>
              <a:spcAft>
                <a:spcPts val="600"/>
              </a:spcAft>
            </a:pPr>
            <a:r>
              <a:rPr lang="en-CA" sz="1100" dirty="0" smtClean="0"/>
              <a:t>Persistent Encryption</a:t>
            </a:r>
          </a:p>
          <a:p>
            <a:pPr>
              <a:spcAft>
                <a:spcPts val="600"/>
              </a:spcAft>
            </a:pPr>
            <a:r>
              <a:rPr lang="en-CA" sz="1100" dirty="0" smtClean="0"/>
              <a:t>Browser Isolation</a:t>
            </a:r>
          </a:p>
          <a:p>
            <a:pPr>
              <a:spcAft>
                <a:spcPts val="600"/>
              </a:spcAft>
            </a:pPr>
            <a:r>
              <a:rPr lang="en-CA" sz="1100" dirty="0" smtClean="0"/>
              <a:t>Deception Networks</a:t>
            </a:r>
            <a:endParaRPr lang="en-CA" sz="1100" dirty="0"/>
          </a:p>
        </p:txBody>
      </p:sp>
      <p:sp>
        <p:nvSpPr>
          <p:cNvPr id="51" name="Rectangle 62"/>
          <p:cNvSpPr/>
          <p:nvPr/>
        </p:nvSpPr>
        <p:spPr>
          <a:xfrm rot="2761562">
            <a:off x="1815798" y="3627655"/>
            <a:ext cx="108000" cy="108000"/>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Rectangle 63"/>
          <p:cNvSpPr/>
          <p:nvPr/>
        </p:nvSpPr>
        <p:spPr>
          <a:xfrm rot="2761562">
            <a:off x="2949291" y="3107231"/>
            <a:ext cx="108000" cy="108000"/>
          </a:xfrm>
          <a:prstGeom prst="rect">
            <a:avLst/>
          </a:prstGeom>
          <a:solidFill>
            <a:srgbClr val="FFC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3" name="Rectangle 64"/>
          <p:cNvSpPr/>
          <p:nvPr/>
        </p:nvSpPr>
        <p:spPr>
          <a:xfrm rot="2761562">
            <a:off x="735487" y="4396820"/>
            <a:ext cx="108000" cy="108000"/>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4" name="Rectangle 66"/>
          <p:cNvSpPr/>
          <p:nvPr/>
        </p:nvSpPr>
        <p:spPr>
          <a:xfrm rot="2761562">
            <a:off x="1462094" y="3551299"/>
            <a:ext cx="108000" cy="108000"/>
          </a:xfrm>
          <a:prstGeom prst="rect">
            <a:avLst/>
          </a:prstGeom>
          <a:solidFill>
            <a:schemeClr val="bg1">
              <a:lumMod val="9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5" name="Rectangle 72"/>
          <p:cNvSpPr/>
          <p:nvPr/>
        </p:nvSpPr>
        <p:spPr>
          <a:xfrm rot="2761562">
            <a:off x="1617862" y="4979641"/>
            <a:ext cx="108000" cy="108000"/>
          </a:xfrm>
          <a:prstGeom prst="rect">
            <a:avLst/>
          </a:prstGeom>
          <a:solidFill>
            <a:schemeClr val="tx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47" name="Group 46"/>
          <p:cNvGrpSpPr/>
          <p:nvPr/>
        </p:nvGrpSpPr>
        <p:grpSpPr>
          <a:xfrm>
            <a:off x="0" y="6422955"/>
            <a:ext cx="9144000" cy="437555"/>
            <a:chOff x="0" y="6422955"/>
            <a:chExt cx="9144000" cy="437555"/>
          </a:xfrm>
        </p:grpSpPr>
        <p:pic>
          <p:nvPicPr>
            <p:cNvPr id="4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49" name="Picture 4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42852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4294967295"/>
          </p:nvPr>
        </p:nvSpPr>
        <p:spPr>
          <a:xfrm>
            <a:off x="347068" y="1233488"/>
            <a:ext cx="8453732" cy="800100"/>
          </a:xfrm>
          <a:prstGeom prst="rect">
            <a:avLst/>
          </a:prstGeom>
        </p:spPr>
        <p:txBody>
          <a:bodyPr/>
          <a:lstStyle/>
          <a:p>
            <a:pPr marL="0" indent="0">
              <a:buNone/>
            </a:pPr>
            <a:r>
              <a:rPr lang="en-US" sz="1600" dirty="0"/>
              <a:t>Info-Tech’s recommended call to </a:t>
            </a:r>
            <a:r>
              <a:rPr lang="en-US" sz="1600" dirty="0" smtClean="0"/>
              <a:t>action for </a:t>
            </a:r>
            <a:r>
              <a:rPr lang="en-US" sz="1600" dirty="0"/>
              <a:t>each trend is meant as a general guide for the average </a:t>
            </a:r>
            <a:r>
              <a:rPr lang="en-US" sz="1600" dirty="0" smtClean="0"/>
              <a:t>organization. </a:t>
            </a:r>
            <a:r>
              <a:rPr lang="en-US" sz="1600" dirty="0"/>
              <a:t>Remember to account for your specific industry, organizational readiness, and strategic business direction when deciding your organization’s next </a:t>
            </a:r>
            <a:r>
              <a:rPr lang="en-US" sz="1600" dirty="0" smtClean="0"/>
              <a:t>steps.</a:t>
            </a:r>
            <a:endParaRPr lang="en-US" sz="1600" dirty="0"/>
          </a:p>
        </p:txBody>
      </p:sp>
      <p:sp>
        <p:nvSpPr>
          <p:cNvPr id="5" name="Rectangle 4"/>
          <p:cNvSpPr/>
          <p:nvPr/>
        </p:nvSpPr>
        <p:spPr>
          <a:xfrm>
            <a:off x="347068" y="2135680"/>
            <a:ext cx="8453732" cy="41477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44"/>
          <p:cNvSpPr/>
          <p:nvPr/>
        </p:nvSpPr>
        <p:spPr>
          <a:xfrm>
            <a:off x="1842898" y="2417554"/>
            <a:ext cx="2656077" cy="1825200"/>
          </a:xfrm>
          <a:prstGeom prst="rect">
            <a:avLst/>
          </a:prstGeom>
          <a:solidFill>
            <a:schemeClr val="bg1"/>
          </a:solidFill>
          <a:ln w="127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a:r>
              <a:rPr lang="en-US" sz="1200" dirty="0" smtClean="0">
                <a:solidFill>
                  <a:schemeClr val="tx1"/>
                </a:solidFill>
              </a:rPr>
              <a:t>Disruptive security trends that are still considered too nascent for common consideration but warrant knowledge due to their potential. </a:t>
            </a:r>
          </a:p>
          <a:p>
            <a:pPr marL="88900"/>
            <a:endParaRPr lang="en-US" sz="1200" dirty="0">
              <a:solidFill>
                <a:schemeClr val="tx1"/>
              </a:solidFill>
            </a:endParaRPr>
          </a:p>
          <a:p>
            <a:pPr marL="88900"/>
            <a:r>
              <a:rPr lang="en-US" sz="1200" b="1" i="1" dirty="0" smtClean="0">
                <a:solidFill>
                  <a:schemeClr val="tx1"/>
                </a:solidFill>
              </a:rPr>
              <a:t>Learning</a:t>
            </a:r>
            <a:r>
              <a:rPr lang="en-US" sz="1200" dirty="0" smtClean="0">
                <a:solidFill>
                  <a:schemeClr val="tx1"/>
                </a:solidFill>
              </a:rPr>
              <a:t> is aimed to enable you to understand your specific relevance or potential impact. </a:t>
            </a:r>
            <a:endParaRPr lang="en-US" sz="1200" dirty="0">
              <a:solidFill>
                <a:schemeClr val="tx1"/>
              </a:solidFill>
            </a:endParaRPr>
          </a:p>
        </p:txBody>
      </p:sp>
      <p:sp>
        <p:nvSpPr>
          <p:cNvPr id="10" name="Rectangle 45"/>
          <p:cNvSpPr/>
          <p:nvPr/>
        </p:nvSpPr>
        <p:spPr>
          <a:xfrm>
            <a:off x="458212" y="2419360"/>
            <a:ext cx="1401696" cy="357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bg1"/>
                </a:solidFill>
              </a:rPr>
              <a:t>Learn</a:t>
            </a:r>
            <a:endParaRPr lang="en-US" dirty="0">
              <a:solidFill>
                <a:schemeClr val="bg1"/>
              </a:solidFill>
            </a:endParaRPr>
          </a:p>
        </p:txBody>
      </p:sp>
      <p:sp>
        <p:nvSpPr>
          <p:cNvPr id="12" name="Rectangle 47"/>
          <p:cNvSpPr/>
          <p:nvPr/>
        </p:nvSpPr>
        <p:spPr>
          <a:xfrm>
            <a:off x="458209" y="2775678"/>
            <a:ext cx="1401832" cy="1472834"/>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48"/>
          <p:cNvSpPr/>
          <p:nvPr/>
        </p:nvSpPr>
        <p:spPr>
          <a:xfrm>
            <a:off x="808707" y="2774052"/>
            <a:ext cx="1051201" cy="1105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49"/>
          <p:cNvSpPr/>
          <p:nvPr/>
        </p:nvSpPr>
        <p:spPr>
          <a:xfrm>
            <a:off x="1155188" y="2776433"/>
            <a:ext cx="702000" cy="7393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50"/>
          <p:cNvSpPr/>
          <p:nvPr/>
        </p:nvSpPr>
        <p:spPr>
          <a:xfrm>
            <a:off x="1508381" y="2776433"/>
            <a:ext cx="349200" cy="36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56"/>
          <p:cNvSpPr/>
          <p:nvPr/>
        </p:nvSpPr>
        <p:spPr>
          <a:xfrm>
            <a:off x="6021124" y="2416832"/>
            <a:ext cx="2656800" cy="1825200"/>
          </a:xfrm>
          <a:prstGeom prst="rect">
            <a:avLst/>
          </a:prstGeom>
          <a:solidFill>
            <a:schemeClr val="bg1"/>
          </a:solidFill>
          <a:ln w="127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en-US" sz="1200" dirty="0" smtClean="0">
                <a:solidFill>
                  <a:schemeClr val="tx1"/>
                </a:solidFill>
              </a:rPr>
              <a:t>Trends that have reached a moderate maturity level that are affecting a limited number of organizations. </a:t>
            </a:r>
          </a:p>
          <a:p>
            <a:pPr marL="85725"/>
            <a:endParaRPr lang="en-US" sz="1200" dirty="0">
              <a:solidFill>
                <a:schemeClr val="tx1"/>
              </a:solidFill>
            </a:endParaRPr>
          </a:p>
          <a:p>
            <a:pPr marL="85725"/>
            <a:r>
              <a:rPr lang="en-US" sz="1200" b="1" i="1" dirty="0" smtClean="0">
                <a:solidFill>
                  <a:schemeClr val="tx1"/>
                </a:solidFill>
              </a:rPr>
              <a:t>Evaluate</a:t>
            </a:r>
            <a:r>
              <a:rPr lang="en-US" sz="1200" dirty="0" smtClean="0">
                <a:solidFill>
                  <a:schemeClr val="tx1"/>
                </a:solidFill>
              </a:rPr>
              <a:t> involves concrete actions on trends without devoting significant resources yet. </a:t>
            </a:r>
            <a:endParaRPr lang="en-US" sz="1200" dirty="0">
              <a:solidFill>
                <a:schemeClr val="tx1"/>
              </a:solidFill>
            </a:endParaRPr>
          </a:p>
        </p:txBody>
      </p:sp>
      <p:sp>
        <p:nvSpPr>
          <p:cNvPr id="21" name="Rectangle 60"/>
          <p:cNvSpPr/>
          <p:nvPr/>
        </p:nvSpPr>
        <p:spPr>
          <a:xfrm>
            <a:off x="4636440" y="2762302"/>
            <a:ext cx="1401829" cy="147239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61"/>
          <p:cNvSpPr/>
          <p:nvPr/>
        </p:nvSpPr>
        <p:spPr>
          <a:xfrm>
            <a:off x="4986143" y="2775087"/>
            <a:ext cx="1051199" cy="1105199"/>
          </a:xfrm>
          <a:prstGeom prst="rect">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62"/>
          <p:cNvSpPr/>
          <p:nvPr/>
        </p:nvSpPr>
        <p:spPr>
          <a:xfrm>
            <a:off x="5335794" y="2775088"/>
            <a:ext cx="702000" cy="7378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63"/>
          <p:cNvSpPr/>
          <p:nvPr/>
        </p:nvSpPr>
        <p:spPr>
          <a:xfrm>
            <a:off x="5688198" y="2775088"/>
            <a:ext cx="349200" cy="4007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59"/>
          <p:cNvSpPr/>
          <p:nvPr/>
        </p:nvSpPr>
        <p:spPr>
          <a:xfrm>
            <a:off x="4636439" y="2416833"/>
            <a:ext cx="1401832" cy="356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bg1"/>
                </a:solidFill>
              </a:rPr>
              <a:t>Evaluate</a:t>
            </a:r>
            <a:endParaRPr lang="en-US" dirty="0">
              <a:solidFill>
                <a:schemeClr val="bg1"/>
              </a:solidFill>
            </a:endParaRPr>
          </a:p>
        </p:txBody>
      </p:sp>
      <p:sp>
        <p:nvSpPr>
          <p:cNvPr id="26" name="Rectangle 25"/>
          <p:cNvSpPr/>
          <p:nvPr/>
        </p:nvSpPr>
        <p:spPr>
          <a:xfrm>
            <a:off x="1846256" y="4381984"/>
            <a:ext cx="2656800" cy="1825200"/>
          </a:xfrm>
          <a:prstGeom prst="rect">
            <a:avLst/>
          </a:prstGeom>
          <a:solidFill>
            <a:schemeClr val="bg1"/>
          </a:solidFill>
          <a:ln w="127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en-US" sz="1200" dirty="0" smtClean="0">
                <a:solidFill>
                  <a:schemeClr val="tx1"/>
                </a:solidFill>
              </a:rPr>
              <a:t>Trends that are widely applicable, and available, but may not have significant adoption yet. </a:t>
            </a:r>
          </a:p>
          <a:p>
            <a:pPr marL="85725"/>
            <a:endParaRPr lang="en-US" sz="1200" dirty="0">
              <a:solidFill>
                <a:schemeClr val="tx1"/>
              </a:solidFill>
            </a:endParaRPr>
          </a:p>
          <a:p>
            <a:pPr marL="85725"/>
            <a:r>
              <a:rPr lang="en-US" sz="1200" b="1" i="1" dirty="0" smtClean="0">
                <a:solidFill>
                  <a:schemeClr val="tx1"/>
                </a:solidFill>
              </a:rPr>
              <a:t>Preparing</a:t>
            </a:r>
            <a:r>
              <a:rPr lang="en-US" sz="1200" dirty="0" smtClean="0">
                <a:solidFill>
                  <a:schemeClr val="tx1"/>
                </a:solidFill>
              </a:rPr>
              <a:t> requires formal resource allocation and consideration into your general security strategy. </a:t>
            </a:r>
            <a:endParaRPr lang="en-US" sz="1200" dirty="0">
              <a:solidFill>
                <a:schemeClr val="tx1"/>
              </a:solidFill>
            </a:endParaRPr>
          </a:p>
        </p:txBody>
      </p:sp>
      <p:sp>
        <p:nvSpPr>
          <p:cNvPr id="28" name="Rectangle 27"/>
          <p:cNvSpPr/>
          <p:nvPr/>
        </p:nvSpPr>
        <p:spPr>
          <a:xfrm>
            <a:off x="461570" y="4381984"/>
            <a:ext cx="1401832" cy="357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bg1"/>
                </a:solidFill>
              </a:rPr>
              <a:t>Prepare</a:t>
            </a:r>
            <a:endParaRPr lang="en-US" dirty="0">
              <a:solidFill>
                <a:schemeClr val="bg1"/>
              </a:solidFill>
            </a:endParaRPr>
          </a:p>
        </p:txBody>
      </p:sp>
      <p:sp>
        <p:nvSpPr>
          <p:cNvPr id="30" name="Rectangle 29"/>
          <p:cNvSpPr/>
          <p:nvPr/>
        </p:nvSpPr>
        <p:spPr>
          <a:xfrm>
            <a:off x="461574" y="4738302"/>
            <a:ext cx="1401832" cy="147283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811278" y="4739057"/>
            <a:ext cx="1051200" cy="1105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1160929" y="4739057"/>
            <a:ext cx="702000" cy="739377"/>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1513334" y="4739057"/>
            <a:ext cx="349200" cy="36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74"/>
          <p:cNvSpPr/>
          <p:nvPr/>
        </p:nvSpPr>
        <p:spPr>
          <a:xfrm>
            <a:off x="6021124" y="4381984"/>
            <a:ext cx="2656800" cy="1825200"/>
          </a:xfrm>
          <a:prstGeom prst="rect">
            <a:avLst/>
          </a:prstGeom>
          <a:solidFill>
            <a:schemeClr val="bg1"/>
          </a:solidFill>
          <a:ln w="127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en-CA" sz="1200" dirty="0" smtClean="0">
                <a:solidFill>
                  <a:schemeClr val="tx1"/>
                </a:solidFill>
              </a:rPr>
              <a:t>Highly disruptive trends that are readily available with proven adoption and impact. </a:t>
            </a:r>
          </a:p>
          <a:p>
            <a:pPr marL="85725"/>
            <a:endParaRPr lang="en-CA" sz="1200" dirty="0">
              <a:solidFill>
                <a:schemeClr val="tx1"/>
              </a:solidFill>
            </a:endParaRPr>
          </a:p>
          <a:p>
            <a:pPr marL="85725"/>
            <a:r>
              <a:rPr lang="en-CA" sz="1200" b="1" i="1" dirty="0" smtClean="0">
                <a:solidFill>
                  <a:schemeClr val="tx1"/>
                </a:solidFill>
              </a:rPr>
              <a:t>Accepting</a:t>
            </a:r>
            <a:r>
              <a:rPr lang="en-CA" sz="1200" dirty="0" smtClean="0">
                <a:solidFill>
                  <a:schemeClr val="tx1"/>
                </a:solidFill>
              </a:rPr>
              <a:t> means performing due diligence and formal evaluation and implementation similar to readily accepted best practices. </a:t>
            </a:r>
            <a:endParaRPr lang="en-CA" sz="1200" dirty="0">
              <a:solidFill>
                <a:schemeClr val="tx1"/>
              </a:solidFill>
            </a:endParaRPr>
          </a:p>
        </p:txBody>
      </p:sp>
      <p:sp>
        <p:nvSpPr>
          <p:cNvPr id="39" name="Rectangle 78"/>
          <p:cNvSpPr/>
          <p:nvPr/>
        </p:nvSpPr>
        <p:spPr>
          <a:xfrm>
            <a:off x="4637603" y="4744756"/>
            <a:ext cx="1401830" cy="14724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79"/>
          <p:cNvSpPr/>
          <p:nvPr/>
        </p:nvSpPr>
        <p:spPr>
          <a:xfrm>
            <a:off x="4977781" y="4745517"/>
            <a:ext cx="1062000" cy="11052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80"/>
          <p:cNvSpPr/>
          <p:nvPr/>
        </p:nvSpPr>
        <p:spPr>
          <a:xfrm>
            <a:off x="5333783" y="4745517"/>
            <a:ext cx="702000" cy="738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81"/>
          <p:cNvSpPr/>
          <p:nvPr/>
        </p:nvSpPr>
        <p:spPr>
          <a:xfrm>
            <a:off x="5689363" y="4745517"/>
            <a:ext cx="349200" cy="36720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77"/>
          <p:cNvSpPr/>
          <p:nvPr/>
        </p:nvSpPr>
        <p:spPr>
          <a:xfrm>
            <a:off x="4637599" y="4383790"/>
            <a:ext cx="1401832" cy="360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bg1"/>
                </a:solidFill>
              </a:rPr>
              <a:t>Accept</a:t>
            </a:r>
            <a:endParaRPr lang="en-US" dirty="0">
              <a:solidFill>
                <a:schemeClr val="bg1"/>
              </a:solidFill>
            </a:endParaRPr>
          </a:p>
        </p:txBody>
      </p:sp>
      <p:sp>
        <p:nvSpPr>
          <p:cNvPr id="43" name="Text Placeholder 5"/>
          <p:cNvSpPr txBox="1">
            <a:spLocks/>
          </p:cNvSpPr>
          <p:nvPr/>
        </p:nvSpPr>
        <p:spPr bwMode="auto">
          <a:xfrm>
            <a:off x="413934" y="2114941"/>
            <a:ext cx="8314345" cy="293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400" dirty="0" smtClean="0">
                <a:solidFill>
                  <a:schemeClr val="accent1"/>
                </a:solidFill>
              </a:rPr>
              <a:t>Info-Tech’s Call-to-Action </a:t>
            </a:r>
            <a:r>
              <a:rPr lang="en-US" sz="1400" dirty="0">
                <a:solidFill>
                  <a:schemeClr val="accent1"/>
                </a:solidFill>
              </a:rPr>
              <a:t>Categories</a:t>
            </a:r>
            <a:endParaRPr lang="en-US" sz="1400" dirty="0">
              <a:solidFill>
                <a:schemeClr val="accent3"/>
              </a:solidFill>
            </a:endParaRPr>
          </a:p>
        </p:txBody>
      </p:sp>
      <p:sp>
        <p:nvSpPr>
          <p:cNvPr id="34" name="Rectangle 1"/>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TextBox 3"/>
          <p:cNvSpPr txBox="1"/>
          <p:nvPr/>
        </p:nvSpPr>
        <p:spPr>
          <a:xfrm>
            <a:off x="350955" y="187923"/>
            <a:ext cx="8439452" cy="830997"/>
          </a:xfrm>
          <a:prstGeom prst="rect">
            <a:avLst/>
          </a:prstGeom>
          <a:noFill/>
        </p:spPr>
        <p:txBody>
          <a:bodyPr wrap="square" rtlCol="0">
            <a:spAutoFit/>
          </a:bodyPr>
          <a:lstStyle>
            <a:defPPr>
              <a:defRPr lang="en-US"/>
            </a:defPPr>
            <a:lvl1pPr>
              <a:defRPr sz="2400" b="1">
                <a:solidFill>
                  <a:schemeClr val="bg1"/>
                </a:solidFill>
              </a:defRPr>
            </a:lvl1pPr>
          </a:lstStyle>
          <a:p>
            <a:r>
              <a:rPr lang="en-US" dirty="0"/>
              <a:t>Info-Tech recommends a call to action for each trend based on its current level of </a:t>
            </a:r>
            <a:r>
              <a:rPr lang="en-US" dirty="0" smtClean="0"/>
              <a:t>relevance and impact</a:t>
            </a:r>
            <a:endParaRPr lang="en-CA" dirty="0"/>
          </a:p>
        </p:txBody>
      </p:sp>
      <p:grpSp>
        <p:nvGrpSpPr>
          <p:cNvPr id="37" name="Group 36"/>
          <p:cNvGrpSpPr/>
          <p:nvPr/>
        </p:nvGrpSpPr>
        <p:grpSpPr>
          <a:xfrm>
            <a:off x="0" y="6422955"/>
            <a:ext cx="9144000" cy="437555"/>
            <a:chOff x="0" y="6422955"/>
            <a:chExt cx="9144000" cy="437555"/>
          </a:xfrm>
        </p:grpSpPr>
        <p:pic>
          <p:nvPicPr>
            <p:cNvPr id="4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45" name="Picture 44"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53257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519250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 name="TextBox 3"/>
          <p:cNvSpPr txBox="1"/>
          <p:nvPr/>
        </p:nvSpPr>
        <p:spPr>
          <a:xfrm>
            <a:off x="352274" y="311033"/>
            <a:ext cx="8439452" cy="461665"/>
          </a:xfrm>
          <a:prstGeom prst="rect">
            <a:avLst/>
          </a:prstGeom>
          <a:noFill/>
        </p:spPr>
        <p:txBody>
          <a:bodyPr wrap="square" rtlCol="0">
            <a:spAutoFit/>
          </a:bodyPr>
          <a:lstStyle>
            <a:defPPr>
              <a:defRPr lang="en-US"/>
            </a:defPPr>
            <a:lvl1pPr>
              <a:defRPr sz="2400" b="1">
                <a:solidFill>
                  <a:schemeClr val="bg1"/>
                </a:solidFill>
              </a:defRPr>
            </a:lvl1pPr>
          </a:lstStyle>
          <a:p>
            <a:r>
              <a:rPr lang="en-CA" dirty="0" smtClean="0"/>
              <a:t>Executive Summary</a:t>
            </a:r>
            <a:endParaRPr lang="en-CA" dirty="0"/>
          </a:p>
        </p:txBody>
      </p:sp>
      <p:sp>
        <p:nvSpPr>
          <p:cNvPr id="19" name="Text Placeholder 18"/>
          <p:cNvSpPr>
            <a:spLocks noGrp="1"/>
          </p:cNvSpPr>
          <p:nvPr>
            <p:ph type="body" sz="quarter" idx="10"/>
          </p:nvPr>
        </p:nvSpPr>
        <p:spPr/>
        <p:txBody>
          <a:bodyPr/>
          <a:lstStyle/>
          <a:p>
            <a:r>
              <a:rPr lang="en-CA" dirty="0" smtClean="0"/>
              <a:t>The security landscape is rapidly evolving with new technology trends, security threats, and new mitigation controls emerging every day.</a:t>
            </a:r>
          </a:p>
          <a:p>
            <a:r>
              <a:rPr lang="en-CA" dirty="0" smtClean="0"/>
              <a:t>IT and security professionals are expected to be aware of these new trends and be prepared for them – whether it is securing a new technology or having security controls in place for the latest attack type.</a:t>
            </a:r>
            <a:endParaRPr lang="en-CA" dirty="0"/>
          </a:p>
        </p:txBody>
      </p:sp>
      <p:sp>
        <p:nvSpPr>
          <p:cNvPr id="20" name="Text Placeholder 19"/>
          <p:cNvSpPr>
            <a:spLocks noGrp="1"/>
          </p:cNvSpPr>
          <p:nvPr>
            <p:ph type="body" sz="quarter" idx="11"/>
          </p:nvPr>
        </p:nvSpPr>
        <p:spPr>
          <a:xfrm>
            <a:off x="323528" y="3364288"/>
            <a:ext cx="5413712" cy="1224645"/>
          </a:xfrm>
        </p:spPr>
        <p:txBody>
          <a:bodyPr/>
          <a:lstStyle/>
          <a:p>
            <a:r>
              <a:rPr lang="en-CA" dirty="0" smtClean="0"/>
              <a:t>Most IT and security professionals are too busy dealing with current security issues to be looking to the future for new security trends. There is not enough time to dedicate to researching new trends.</a:t>
            </a:r>
          </a:p>
          <a:p>
            <a:r>
              <a:rPr lang="en-CA" dirty="0" smtClean="0"/>
              <a:t>In addition, there is security news coming from many different sources and it can be challenging to understand which are relevant trends that will have a notable impact.</a:t>
            </a:r>
            <a:endParaRPr lang="en-CA" dirty="0"/>
          </a:p>
        </p:txBody>
      </p:sp>
      <p:sp>
        <p:nvSpPr>
          <p:cNvPr id="21" name="Text Placeholder 20"/>
          <p:cNvSpPr>
            <a:spLocks noGrp="1"/>
          </p:cNvSpPr>
          <p:nvPr>
            <p:ph type="body" sz="quarter" idx="12"/>
          </p:nvPr>
        </p:nvSpPr>
        <p:spPr/>
        <p:txBody>
          <a:bodyPr/>
          <a:lstStyle/>
          <a:p>
            <a:r>
              <a:rPr lang="en-CA" dirty="0" smtClean="0"/>
              <a:t>Use Info-Tech’s research in order to understand what the upcoming security trends within technology, threats, and new mitigation tactics are that organizations should be concerned with.</a:t>
            </a:r>
          </a:p>
          <a:p>
            <a:r>
              <a:rPr lang="en-CA" dirty="0" smtClean="0"/>
              <a:t>The trends in this report are all ones that will have a major impact in the near future whether it’s currently influencing change today, or it is something that organizations will need to prepare for.</a:t>
            </a:r>
          </a:p>
          <a:p>
            <a:r>
              <a:rPr lang="en-CA" dirty="0" smtClean="0"/>
              <a:t>Become a trusted advisor who is recognized for their foresight to new security trends, which can help to enable the larger organization.</a:t>
            </a:r>
            <a:endParaRPr lang="en-CA" dirty="0"/>
          </a:p>
        </p:txBody>
      </p:sp>
      <p:sp>
        <p:nvSpPr>
          <p:cNvPr id="22" name="Text Placeholder 21"/>
          <p:cNvSpPr>
            <a:spLocks noGrp="1"/>
          </p:cNvSpPr>
          <p:nvPr>
            <p:ph type="body" sz="quarter" idx="13"/>
          </p:nvPr>
        </p:nvSpPr>
        <p:spPr>
          <a:xfrm>
            <a:off x="5914907" y="1495996"/>
            <a:ext cx="2905565" cy="3011268"/>
          </a:xfrm>
        </p:spPr>
        <p:txBody>
          <a:bodyPr/>
          <a:lstStyle/>
          <a:p>
            <a:pPr marL="228600" indent="-228600">
              <a:spcBef>
                <a:spcPts val="0"/>
              </a:spcBef>
              <a:spcAft>
                <a:spcPts val="600"/>
              </a:spcAft>
              <a:buSzPct val="100000"/>
              <a:buAutoNum type="arabicPeriod"/>
            </a:pPr>
            <a:r>
              <a:rPr lang="en-CA" b="1" dirty="0" smtClean="0">
                <a:solidFill>
                  <a:schemeClr val="tx1"/>
                </a:solidFill>
              </a:rPr>
              <a:t>Lack of security professionals will require unique solutions.</a:t>
            </a:r>
            <a:br>
              <a:rPr lang="en-CA" b="1" dirty="0" smtClean="0">
                <a:solidFill>
                  <a:schemeClr val="tx1"/>
                </a:solidFill>
              </a:rPr>
            </a:br>
            <a:r>
              <a:rPr lang="en-CA" dirty="0" smtClean="0">
                <a:solidFill>
                  <a:schemeClr val="tx1"/>
                </a:solidFill>
              </a:rPr>
              <a:t>Many of the trends identified in this report are driven by today’s lack of security professionals. As a result, many of these solutions provide automation and management of tools that would otherwise require additional employees.</a:t>
            </a:r>
            <a:endParaRPr lang="en-CA" b="1" dirty="0" smtClean="0">
              <a:solidFill>
                <a:schemeClr val="tx1"/>
              </a:solidFill>
            </a:endParaRPr>
          </a:p>
          <a:p>
            <a:pPr marL="228600" indent="-228600">
              <a:spcBef>
                <a:spcPts val="0"/>
              </a:spcBef>
              <a:spcAft>
                <a:spcPts val="600"/>
              </a:spcAft>
              <a:buSzPct val="100000"/>
              <a:buFont typeface="+mj-lt"/>
              <a:buAutoNum type="arabicPeriod" startAt="2"/>
            </a:pPr>
            <a:r>
              <a:rPr lang="en-CA" b="1" dirty="0" smtClean="0">
                <a:solidFill>
                  <a:schemeClr val="tx1"/>
                </a:solidFill>
              </a:rPr>
              <a:t>It’s time for a proactive approach to security.</a:t>
            </a:r>
            <a:r>
              <a:rPr lang="en-CA" b="1" dirty="0">
                <a:solidFill>
                  <a:schemeClr val="tx1"/>
                </a:solidFill>
              </a:rPr>
              <a:t/>
            </a:r>
            <a:br>
              <a:rPr lang="en-CA" b="1" dirty="0">
                <a:solidFill>
                  <a:schemeClr val="tx1"/>
                </a:solidFill>
              </a:rPr>
            </a:br>
            <a:r>
              <a:rPr lang="en-CA" dirty="0" smtClean="0">
                <a:solidFill>
                  <a:schemeClr val="tx1"/>
                </a:solidFill>
              </a:rPr>
              <a:t>It’s no longer just about protecting yourself. Security is moving towards ways to get ahead of your attackers.</a:t>
            </a:r>
          </a:p>
        </p:txBody>
      </p:sp>
      <p:grpSp>
        <p:nvGrpSpPr>
          <p:cNvPr id="8" name="Group 7"/>
          <p:cNvGrpSpPr/>
          <p:nvPr/>
        </p:nvGrpSpPr>
        <p:grpSpPr>
          <a:xfrm>
            <a:off x="0" y="6422955"/>
            <a:ext cx="9144000" cy="437555"/>
            <a:chOff x="0" y="6422955"/>
            <a:chExt cx="9144000" cy="437555"/>
          </a:xfrm>
        </p:grpSpPr>
        <p:pic>
          <p:nvPicPr>
            <p:cNvPr id="9"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9439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350955" y="3292945"/>
            <a:ext cx="1915529" cy="1236518"/>
          </a:xfrm>
          <a:custGeom>
            <a:avLst/>
            <a:gdLst>
              <a:gd name="connsiteX0" fmla="*/ 0 w 1915529"/>
              <a:gd name="connsiteY0" fmla="*/ 206090 h 1236518"/>
              <a:gd name="connsiteX1" fmla="*/ 206090 w 1915529"/>
              <a:gd name="connsiteY1" fmla="*/ 0 h 1236518"/>
              <a:gd name="connsiteX2" fmla="*/ 1709439 w 1915529"/>
              <a:gd name="connsiteY2" fmla="*/ 0 h 1236518"/>
              <a:gd name="connsiteX3" fmla="*/ 1915529 w 1915529"/>
              <a:gd name="connsiteY3" fmla="*/ 206090 h 1236518"/>
              <a:gd name="connsiteX4" fmla="*/ 1915529 w 1915529"/>
              <a:gd name="connsiteY4" fmla="*/ 1030428 h 1236518"/>
              <a:gd name="connsiteX5" fmla="*/ 1709439 w 1915529"/>
              <a:gd name="connsiteY5" fmla="*/ 1236518 h 1236518"/>
              <a:gd name="connsiteX6" fmla="*/ 206090 w 1915529"/>
              <a:gd name="connsiteY6" fmla="*/ 1236518 h 1236518"/>
              <a:gd name="connsiteX7" fmla="*/ 0 w 1915529"/>
              <a:gd name="connsiteY7" fmla="*/ 1030428 h 1236518"/>
              <a:gd name="connsiteX8" fmla="*/ 0 w 1915529"/>
              <a:gd name="connsiteY8" fmla="*/ 206090 h 12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5529" h="1236518">
                <a:moveTo>
                  <a:pt x="0" y="206090"/>
                </a:moveTo>
                <a:cubicBezTo>
                  <a:pt x="0" y="92270"/>
                  <a:pt x="92270" y="0"/>
                  <a:pt x="206090" y="0"/>
                </a:cubicBezTo>
                <a:lnTo>
                  <a:pt x="1709439" y="0"/>
                </a:lnTo>
                <a:cubicBezTo>
                  <a:pt x="1823259" y="0"/>
                  <a:pt x="1915529" y="92270"/>
                  <a:pt x="1915529" y="206090"/>
                </a:cubicBezTo>
                <a:lnTo>
                  <a:pt x="1915529" y="1030428"/>
                </a:lnTo>
                <a:cubicBezTo>
                  <a:pt x="1915529" y="1144248"/>
                  <a:pt x="1823259" y="1236518"/>
                  <a:pt x="1709439" y="1236518"/>
                </a:cubicBezTo>
                <a:lnTo>
                  <a:pt x="206090" y="1236518"/>
                </a:lnTo>
                <a:cubicBezTo>
                  <a:pt x="92270" y="1236518"/>
                  <a:pt x="0" y="1144248"/>
                  <a:pt x="0" y="1030428"/>
                </a:cubicBezTo>
                <a:lnTo>
                  <a:pt x="0" y="20609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82" tIns="106082" rIns="106082" bIns="106082" numCol="1" spcCol="1270" anchor="ctr" anchorCtr="0">
            <a:noAutofit/>
          </a:bodyPr>
          <a:lstStyle/>
          <a:p>
            <a:pPr lvl="0" algn="ctr" defTabSz="533400" rtl="0">
              <a:lnSpc>
                <a:spcPct val="90000"/>
              </a:lnSpc>
              <a:spcBef>
                <a:spcPct val="0"/>
              </a:spcBef>
              <a:spcAft>
                <a:spcPct val="35000"/>
              </a:spcAft>
            </a:pPr>
            <a:r>
              <a:rPr lang="en-CA" sz="1200" kern="1200" dirty="0" smtClean="0"/>
              <a:t>From a security point of view, these disruptions can have widespread impact within an organization. </a:t>
            </a:r>
            <a:endParaRPr lang="en-CA" sz="1200" kern="1200" dirty="0"/>
          </a:p>
        </p:txBody>
      </p:sp>
      <p:sp>
        <p:nvSpPr>
          <p:cNvPr id="6" name="Freeform 5"/>
          <p:cNvSpPr/>
          <p:nvPr/>
        </p:nvSpPr>
        <p:spPr>
          <a:xfrm>
            <a:off x="2525596" y="3292945"/>
            <a:ext cx="1915529" cy="1236518"/>
          </a:xfrm>
          <a:custGeom>
            <a:avLst/>
            <a:gdLst>
              <a:gd name="connsiteX0" fmla="*/ 0 w 1915529"/>
              <a:gd name="connsiteY0" fmla="*/ 206090 h 1236518"/>
              <a:gd name="connsiteX1" fmla="*/ 206090 w 1915529"/>
              <a:gd name="connsiteY1" fmla="*/ 0 h 1236518"/>
              <a:gd name="connsiteX2" fmla="*/ 1709439 w 1915529"/>
              <a:gd name="connsiteY2" fmla="*/ 0 h 1236518"/>
              <a:gd name="connsiteX3" fmla="*/ 1915529 w 1915529"/>
              <a:gd name="connsiteY3" fmla="*/ 206090 h 1236518"/>
              <a:gd name="connsiteX4" fmla="*/ 1915529 w 1915529"/>
              <a:gd name="connsiteY4" fmla="*/ 1030428 h 1236518"/>
              <a:gd name="connsiteX5" fmla="*/ 1709439 w 1915529"/>
              <a:gd name="connsiteY5" fmla="*/ 1236518 h 1236518"/>
              <a:gd name="connsiteX6" fmla="*/ 206090 w 1915529"/>
              <a:gd name="connsiteY6" fmla="*/ 1236518 h 1236518"/>
              <a:gd name="connsiteX7" fmla="*/ 0 w 1915529"/>
              <a:gd name="connsiteY7" fmla="*/ 1030428 h 1236518"/>
              <a:gd name="connsiteX8" fmla="*/ 0 w 1915529"/>
              <a:gd name="connsiteY8" fmla="*/ 206090 h 12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5529" h="1236518">
                <a:moveTo>
                  <a:pt x="0" y="206090"/>
                </a:moveTo>
                <a:cubicBezTo>
                  <a:pt x="0" y="92270"/>
                  <a:pt x="92270" y="0"/>
                  <a:pt x="206090" y="0"/>
                </a:cubicBezTo>
                <a:lnTo>
                  <a:pt x="1709439" y="0"/>
                </a:lnTo>
                <a:cubicBezTo>
                  <a:pt x="1823259" y="0"/>
                  <a:pt x="1915529" y="92270"/>
                  <a:pt x="1915529" y="206090"/>
                </a:cubicBezTo>
                <a:lnTo>
                  <a:pt x="1915529" y="1030428"/>
                </a:lnTo>
                <a:cubicBezTo>
                  <a:pt x="1915529" y="1144248"/>
                  <a:pt x="1823259" y="1236518"/>
                  <a:pt x="1709439" y="1236518"/>
                </a:cubicBezTo>
                <a:lnTo>
                  <a:pt x="206090" y="1236518"/>
                </a:lnTo>
                <a:cubicBezTo>
                  <a:pt x="92270" y="1236518"/>
                  <a:pt x="0" y="1144248"/>
                  <a:pt x="0" y="1030428"/>
                </a:cubicBezTo>
                <a:lnTo>
                  <a:pt x="0" y="20609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82" tIns="106082" rIns="106082" bIns="106082" numCol="1" spcCol="1270" anchor="ctr" anchorCtr="0">
            <a:noAutofit/>
          </a:bodyPr>
          <a:lstStyle/>
          <a:p>
            <a:pPr lvl="0" algn="ctr" defTabSz="533400" rtl="0">
              <a:lnSpc>
                <a:spcPct val="90000"/>
              </a:lnSpc>
              <a:spcBef>
                <a:spcPct val="0"/>
              </a:spcBef>
              <a:spcAft>
                <a:spcPct val="35000"/>
              </a:spcAft>
            </a:pPr>
            <a:r>
              <a:rPr lang="en-CA" sz="1200" kern="1200" dirty="0" smtClean="0"/>
              <a:t>While some disruptions can provide value to the business, they can also leave a company vulnerable to attack. </a:t>
            </a:r>
            <a:endParaRPr lang="en-CA" sz="1200" kern="1200" dirty="0"/>
          </a:p>
        </p:txBody>
      </p:sp>
      <p:sp>
        <p:nvSpPr>
          <p:cNvPr id="8" name="Freeform 7"/>
          <p:cNvSpPr/>
          <p:nvPr/>
        </p:nvSpPr>
        <p:spPr>
          <a:xfrm>
            <a:off x="4700237" y="3292945"/>
            <a:ext cx="1915529" cy="1236518"/>
          </a:xfrm>
          <a:custGeom>
            <a:avLst/>
            <a:gdLst>
              <a:gd name="connsiteX0" fmla="*/ 0 w 1915529"/>
              <a:gd name="connsiteY0" fmla="*/ 206090 h 1236518"/>
              <a:gd name="connsiteX1" fmla="*/ 206090 w 1915529"/>
              <a:gd name="connsiteY1" fmla="*/ 0 h 1236518"/>
              <a:gd name="connsiteX2" fmla="*/ 1709439 w 1915529"/>
              <a:gd name="connsiteY2" fmla="*/ 0 h 1236518"/>
              <a:gd name="connsiteX3" fmla="*/ 1915529 w 1915529"/>
              <a:gd name="connsiteY3" fmla="*/ 206090 h 1236518"/>
              <a:gd name="connsiteX4" fmla="*/ 1915529 w 1915529"/>
              <a:gd name="connsiteY4" fmla="*/ 1030428 h 1236518"/>
              <a:gd name="connsiteX5" fmla="*/ 1709439 w 1915529"/>
              <a:gd name="connsiteY5" fmla="*/ 1236518 h 1236518"/>
              <a:gd name="connsiteX6" fmla="*/ 206090 w 1915529"/>
              <a:gd name="connsiteY6" fmla="*/ 1236518 h 1236518"/>
              <a:gd name="connsiteX7" fmla="*/ 0 w 1915529"/>
              <a:gd name="connsiteY7" fmla="*/ 1030428 h 1236518"/>
              <a:gd name="connsiteX8" fmla="*/ 0 w 1915529"/>
              <a:gd name="connsiteY8" fmla="*/ 206090 h 12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5529" h="1236518">
                <a:moveTo>
                  <a:pt x="0" y="206090"/>
                </a:moveTo>
                <a:cubicBezTo>
                  <a:pt x="0" y="92270"/>
                  <a:pt x="92270" y="0"/>
                  <a:pt x="206090" y="0"/>
                </a:cubicBezTo>
                <a:lnTo>
                  <a:pt x="1709439" y="0"/>
                </a:lnTo>
                <a:cubicBezTo>
                  <a:pt x="1823259" y="0"/>
                  <a:pt x="1915529" y="92270"/>
                  <a:pt x="1915529" y="206090"/>
                </a:cubicBezTo>
                <a:lnTo>
                  <a:pt x="1915529" y="1030428"/>
                </a:lnTo>
                <a:cubicBezTo>
                  <a:pt x="1915529" y="1144248"/>
                  <a:pt x="1823259" y="1236518"/>
                  <a:pt x="1709439" y="1236518"/>
                </a:cubicBezTo>
                <a:lnTo>
                  <a:pt x="206090" y="1236518"/>
                </a:lnTo>
                <a:cubicBezTo>
                  <a:pt x="92270" y="1236518"/>
                  <a:pt x="0" y="1144248"/>
                  <a:pt x="0" y="1030428"/>
                </a:cubicBezTo>
                <a:lnTo>
                  <a:pt x="0" y="20609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82" tIns="106082" rIns="106082" bIns="106082" numCol="1" spcCol="1270" anchor="ctr" anchorCtr="0">
            <a:noAutofit/>
          </a:bodyPr>
          <a:lstStyle/>
          <a:p>
            <a:pPr lvl="0" algn="ctr" defTabSz="533400" rtl="0">
              <a:lnSpc>
                <a:spcPct val="90000"/>
              </a:lnSpc>
              <a:spcBef>
                <a:spcPct val="0"/>
              </a:spcBef>
              <a:spcAft>
                <a:spcPct val="35000"/>
              </a:spcAft>
            </a:pPr>
            <a:r>
              <a:rPr lang="en-CA" sz="1200" kern="1200" dirty="0" smtClean="0"/>
              <a:t>Further, attack types will continue to evolve and become more advanced as threat actors look for new opportunities. </a:t>
            </a:r>
            <a:endParaRPr lang="en-CA" sz="1200" kern="1200" dirty="0"/>
          </a:p>
        </p:txBody>
      </p:sp>
      <p:sp>
        <p:nvSpPr>
          <p:cNvPr id="10" name="Freeform 9"/>
          <p:cNvSpPr/>
          <p:nvPr/>
        </p:nvSpPr>
        <p:spPr>
          <a:xfrm>
            <a:off x="6874878" y="3292945"/>
            <a:ext cx="1915529" cy="1236518"/>
          </a:xfrm>
          <a:custGeom>
            <a:avLst/>
            <a:gdLst>
              <a:gd name="connsiteX0" fmla="*/ 0 w 1915529"/>
              <a:gd name="connsiteY0" fmla="*/ 206090 h 1236518"/>
              <a:gd name="connsiteX1" fmla="*/ 206090 w 1915529"/>
              <a:gd name="connsiteY1" fmla="*/ 0 h 1236518"/>
              <a:gd name="connsiteX2" fmla="*/ 1709439 w 1915529"/>
              <a:gd name="connsiteY2" fmla="*/ 0 h 1236518"/>
              <a:gd name="connsiteX3" fmla="*/ 1915529 w 1915529"/>
              <a:gd name="connsiteY3" fmla="*/ 206090 h 1236518"/>
              <a:gd name="connsiteX4" fmla="*/ 1915529 w 1915529"/>
              <a:gd name="connsiteY4" fmla="*/ 1030428 h 1236518"/>
              <a:gd name="connsiteX5" fmla="*/ 1709439 w 1915529"/>
              <a:gd name="connsiteY5" fmla="*/ 1236518 h 1236518"/>
              <a:gd name="connsiteX6" fmla="*/ 206090 w 1915529"/>
              <a:gd name="connsiteY6" fmla="*/ 1236518 h 1236518"/>
              <a:gd name="connsiteX7" fmla="*/ 0 w 1915529"/>
              <a:gd name="connsiteY7" fmla="*/ 1030428 h 1236518"/>
              <a:gd name="connsiteX8" fmla="*/ 0 w 1915529"/>
              <a:gd name="connsiteY8" fmla="*/ 206090 h 1236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15529" h="1236518">
                <a:moveTo>
                  <a:pt x="0" y="206090"/>
                </a:moveTo>
                <a:cubicBezTo>
                  <a:pt x="0" y="92270"/>
                  <a:pt x="92270" y="0"/>
                  <a:pt x="206090" y="0"/>
                </a:cubicBezTo>
                <a:lnTo>
                  <a:pt x="1709439" y="0"/>
                </a:lnTo>
                <a:cubicBezTo>
                  <a:pt x="1823259" y="0"/>
                  <a:pt x="1915529" y="92270"/>
                  <a:pt x="1915529" y="206090"/>
                </a:cubicBezTo>
                <a:lnTo>
                  <a:pt x="1915529" y="1030428"/>
                </a:lnTo>
                <a:cubicBezTo>
                  <a:pt x="1915529" y="1144248"/>
                  <a:pt x="1823259" y="1236518"/>
                  <a:pt x="1709439" y="1236518"/>
                </a:cubicBezTo>
                <a:lnTo>
                  <a:pt x="206090" y="1236518"/>
                </a:lnTo>
                <a:cubicBezTo>
                  <a:pt x="92270" y="1236518"/>
                  <a:pt x="0" y="1144248"/>
                  <a:pt x="0" y="1030428"/>
                </a:cubicBezTo>
                <a:lnTo>
                  <a:pt x="0" y="206090"/>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082" tIns="106082" rIns="106082" bIns="106082" numCol="1" spcCol="1270" anchor="ctr" anchorCtr="0">
            <a:noAutofit/>
          </a:bodyPr>
          <a:lstStyle/>
          <a:p>
            <a:pPr lvl="0" algn="ctr" defTabSz="533400" rtl="0">
              <a:lnSpc>
                <a:spcPct val="90000"/>
              </a:lnSpc>
              <a:spcBef>
                <a:spcPct val="0"/>
              </a:spcBef>
              <a:spcAft>
                <a:spcPct val="35000"/>
              </a:spcAft>
            </a:pPr>
            <a:r>
              <a:rPr lang="en-CA" sz="1200" kern="1200" dirty="0" smtClean="0"/>
              <a:t>As this continues though, there are disruptions and new techniques that will also be emerging that can help protect your business and keep it in a secure position.</a:t>
            </a:r>
            <a:endParaRPr lang="en-CA" sz="1200" kern="1200" dirty="0"/>
          </a:p>
        </p:txBody>
      </p:sp>
      <p:sp>
        <p:nvSpPr>
          <p:cNvPr id="20" name="Rectangle 19"/>
          <p:cNvSpPr/>
          <p:nvPr/>
        </p:nvSpPr>
        <p:spPr>
          <a:xfrm>
            <a:off x="705601" y="1970108"/>
            <a:ext cx="3832590" cy="1102600"/>
          </a:xfrm>
          <a:prstGeom prst="rect">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200" dirty="0">
                <a:solidFill>
                  <a:schemeClr val="tx1"/>
                </a:solidFill>
              </a:rPr>
              <a:t>Altering the internal infrastructure and applications that IT </a:t>
            </a:r>
            <a:r>
              <a:rPr lang="en-CA" sz="1200" dirty="0" smtClean="0">
                <a:solidFill>
                  <a:schemeClr val="tx1"/>
                </a:solidFill>
              </a:rPr>
              <a:t>uses</a:t>
            </a:r>
            <a:endParaRPr lang="en-CA" sz="1200" dirty="0">
              <a:solidFill>
                <a:schemeClr val="tx1"/>
              </a:solidFill>
            </a:endParaRPr>
          </a:p>
          <a:p>
            <a:pPr marL="171450" indent="-171450">
              <a:buFont typeface="Arial" panose="020B0604020202020204" pitchFamily="34" charset="0"/>
              <a:buChar char="•"/>
            </a:pPr>
            <a:r>
              <a:rPr lang="en-CA" sz="1200" dirty="0">
                <a:solidFill>
                  <a:schemeClr val="tx1"/>
                </a:solidFill>
              </a:rPr>
              <a:t>Affecting the end users that use these </a:t>
            </a:r>
            <a:r>
              <a:rPr lang="en-CA" sz="1200" dirty="0" smtClean="0">
                <a:solidFill>
                  <a:schemeClr val="tx1"/>
                </a:solidFill>
              </a:rPr>
              <a:t>technologies, </a:t>
            </a:r>
            <a:r>
              <a:rPr lang="en-CA" sz="1200" dirty="0">
                <a:solidFill>
                  <a:schemeClr val="tx1"/>
                </a:solidFill>
              </a:rPr>
              <a:t>which IT needs to be able to </a:t>
            </a:r>
            <a:r>
              <a:rPr lang="en-CA" sz="1200" dirty="0" smtClean="0">
                <a:solidFill>
                  <a:schemeClr val="tx1"/>
                </a:solidFill>
              </a:rPr>
              <a:t>support</a:t>
            </a:r>
            <a:endParaRPr lang="en-CA" sz="1200" dirty="0">
              <a:solidFill>
                <a:schemeClr val="tx1"/>
              </a:solidFill>
            </a:endParaRPr>
          </a:p>
          <a:p>
            <a:pPr marL="171450" indent="-171450">
              <a:buFont typeface="Arial" panose="020B0604020202020204" pitchFamily="34" charset="0"/>
              <a:buChar char="•"/>
            </a:pPr>
            <a:r>
              <a:rPr lang="en-CA" sz="1200" dirty="0">
                <a:solidFill>
                  <a:schemeClr val="tx1"/>
                </a:solidFill>
              </a:rPr>
              <a:t>Introducing unique security risks </a:t>
            </a:r>
            <a:r>
              <a:rPr lang="en-CA" sz="1200" dirty="0" smtClean="0">
                <a:solidFill>
                  <a:schemeClr val="tx1"/>
                </a:solidFill>
              </a:rPr>
              <a:t>that </a:t>
            </a:r>
            <a:r>
              <a:rPr lang="en-CA" sz="1200" dirty="0">
                <a:solidFill>
                  <a:schemeClr val="tx1"/>
                </a:solidFill>
              </a:rPr>
              <a:t>require new </a:t>
            </a:r>
            <a:r>
              <a:rPr lang="en-CA" sz="1200" dirty="0" smtClean="0">
                <a:solidFill>
                  <a:schemeClr val="tx1"/>
                </a:solidFill>
              </a:rPr>
              <a:t>solutions</a:t>
            </a:r>
            <a:endParaRPr lang="en-CA" sz="1200" dirty="0">
              <a:solidFill>
                <a:schemeClr val="tx1"/>
              </a:solidFill>
            </a:endParaRPr>
          </a:p>
        </p:txBody>
      </p:sp>
      <p:sp>
        <p:nvSpPr>
          <p:cNvPr id="21" name="Rectangle 20"/>
          <p:cNvSpPr/>
          <p:nvPr/>
        </p:nvSpPr>
        <p:spPr>
          <a:xfrm>
            <a:off x="705603" y="1601567"/>
            <a:ext cx="3832588" cy="368540"/>
          </a:xfrm>
          <a:prstGeom prst="rect">
            <a:avLst/>
          </a:prstGeom>
          <a:solidFill>
            <a:schemeClr val="accent2"/>
          </a:solidFill>
          <a:ln w="19050">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fontAlgn="base">
              <a:spcBef>
                <a:spcPct val="0"/>
              </a:spcBef>
              <a:spcAft>
                <a:spcPct val="0"/>
              </a:spcAft>
            </a:pPr>
            <a:r>
              <a:rPr lang="en-CA" sz="1200" b="1" dirty="0" smtClean="0">
                <a:solidFill>
                  <a:schemeClr val="bg1"/>
                </a:solidFill>
              </a:rPr>
              <a:t>Disruptions affect IT by:</a:t>
            </a:r>
            <a:endParaRPr lang="en-CA" sz="1200" b="1" dirty="0">
              <a:solidFill>
                <a:schemeClr val="bg1"/>
              </a:solidFill>
            </a:endParaRPr>
          </a:p>
        </p:txBody>
      </p:sp>
      <p:sp>
        <p:nvSpPr>
          <p:cNvPr id="23" name="Rectangle 22"/>
          <p:cNvSpPr/>
          <p:nvPr/>
        </p:nvSpPr>
        <p:spPr>
          <a:xfrm>
            <a:off x="4598159" y="1970108"/>
            <a:ext cx="3832590" cy="1102600"/>
          </a:xfrm>
          <a:prstGeom prst="rect">
            <a:avLst/>
          </a:prstGeom>
          <a:solidFill>
            <a:schemeClr val="bg1"/>
          </a:solidFill>
          <a:ln w="190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200" dirty="0" smtClean="0">
                <a:solidFill>
                  <a:schemeClr val="tx1"/>
                </a:solidFill>
              </a:rPr>
              <a:t>Affecting business viability, </a:t>
            </a:r>
            <a:r>
              <a:rPr lang="en-CA" sz="1200" dirty="0">
                <a:solidFill>
                  <a:schemeClr val="tx1"/>
                </a:solidFill>
              </a:rPr>
              <a:t>especially if the disruption is directly related to the </a:t>
            </a:r>
            <a:r>
              <a:rPr lang="en-CA" sz="1200" dirty="0" smtClean="0">
                <a:solidFill>
                  <a:schemeClr val="tx1"/>
                </a:solidFill>
              </a:rPr>
              <a:t>industry</a:t>
            </a:r>
            <a:endParaRPr lang="en-CA" sz="1200" dirty="0">
              <a:solidFill>
                <a:schemeClr val="tx1"/>
              </a:solidFill>
            </a:endParaRPr>
          </a:p>
          <a:p>
            <a:pPr marL="171450" indent="-171450">
              <a:buFont typeface="Arial" panose="020B0604020202020204" pitchFamily="34" charset="0"/>
              <a:buChar char="•"/>
            </a:pPr>
            <a:r>
              <a:rPr lang="en-CA" sz="1200" dirty="0">
                <a:solidFill>
                  <a:schemeClr val="tx1"/>
                </a:solidFill>
              </a:rPr>
              <a:t>Influencing the business’ standing in relation to competitors that can </a:t>
            </a:r>
            <a:r>
              <a:rPr lang="en-CA" sz="1200" dirty="0" smtClean="0">
                <a:solidFill>
                  <a:schemeClr val="tx1"/>
                </a:solidFill>
              </a:rPr>
              <a:t>adapt to disruptions</a:t>
            </a:r>
            <a:endParaRPr lang="en-CA" sz="1200" dirty="0">
              <a:solidFill>
                <a:schemeClr val="tx1"/>
              </a:solidFill>
            </a:endParaRPr>
          </a:p>
          <a:p>
            <a:pPr marL="171450" indent="-171450">
              <a:buFont typeface="Arial" panose="020B0604020202020204" pitchFamily="34" charset="0"/>
              <a:buChar char="•"/>
            </a:pPr>
            <a:r>
              <a:rPr lang="en-CA" sz="1200" dirty="0">
                <a:solidFill>
                  <a:schemeClr val="tx1"/>
                </a:solidFill>
              </a:rPr>
              <a:t>Demonstrating if the business can adapt to industry shifts while keeping all its information </a:t>
            </a:r>
            <a:r>
              <a:rPr lang="en-CA" sz="1200" dirty="0" smtClean="0">
                <a:solidFill>
                  <a:schemeClr val="tx1"/>
                </a:solidFill>
              </a:rPr>
              <a:t>secure</a:t>
            </a:r>
            <a:endParaRPr lang="en-CA" sz="1200" dirty="0">
              <a:solidFill>
                <a:schemeClr val="tx1"/>
              </a:solidFill>
            </a:endParaRPr>
          </a:p>
        </p:txBody>
      </p:sp>
      <p:sp>
        <p:nvSpPr>
          <p:cNvPr id="24" name="Rectangle 23"/>
          <p:cNvSpPr/>
          <p:nvPr/>
        </p:nvSpPr>
        <p:spPr>
          <a:xfrm>
            <a:off x="4598159" y="1589392"/>
            <a:ext cx="3832588" cy="369945"/>
          </a:xfrm>
          <a:prstGeom prst="rect">
            <a:avLst/>
          </a:prstGeom>
          <a:solidFill>
            <a:schemeClr val="accent2"/>
          </a:solidFill>
          <a:ln w="19050">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fontAlgn="base">
              <a:spcBef>
                <a:spcPct val="0"/>
              </a:spcBef>
              <a:spcAft>
                <a:spcPct val="0"/>
              </a:spcAft>
            </a:pPr>
            <a:r>
              <a:rPr lang="en-CA" sz="1200" b="1" dirty="0" smtClean="0">
                <a:solidFill>
                  <a:schemeClr val="bg1"/>
                </a:solidFill>
              </a:rPr>
              <a:t>Disruptions affect the business by:</a:t>
            </a:r>
            <a:endParaRPr lang="en-CA" sz="1200" b="1" dirty="0">
              <a:solidFill>
                <a:schemeClr val="bg1"/>
              </a:solidFill>
            </a:endParaRPr>
          </a:p>
        </p:txBody>
      </p:sp>
      <p:sp>
        <p:nvSpPr>
          <p:cNvPr id="9" name="Text Placeholder 8"/>
          <p:cNvSpPr>
            <a:spLocks noGrp="1"/>
          </p:cNvSpPr>
          <p:nvPr>
            <p:ph type="body" sz="quarter" idx="4294967295"/>
          </p:nvPr>
        </p:nvSpPr>
        <p:spPr>
          <a:xfrm>
            <a:off x="654094" y="1206843"/>
            <a:ext cx="7831942" cy="373062"/>
          </a:xfrm>
          <a:prstGeom prst="round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a:lstStyle/>
          <a:p>
            <a:pPr marL="0" indent="0" algn="ctr">
              <a:buNone/>
            </a:pPr>
            <a:r>
              <a:rPr lang="en-CA" sz="1400" b="1" dirty="0" smtClean="0"/>
              <a:t>Disruptions can affect the security of both IT and the business</a:t>
            </a:r>
            <a:endParaRPr lang="en-CA" sz="1400" b="1" dirty="0"/>
          </a:p>
        </p:txBody>
      </p:sp>
      <p:sp>
        <p:nvSpPr>
          <p:cNvPr id="17" name="Rectangle 16"/>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TextBox 3"/>
          <p:cNvSpPr txBox="1"/>
          <p:nvPr/>
        </p:nvSpPr>
        <p:spPr>
          <a:xfrm>
            <a:off x="350955" y="187923"/>
            <a:ext cx="8439452" cy="830997"/>
          </a:xfrm>
          <a:prstGeom prst="rect">
            <a:avLst/>
          </a:prstGeom>
          <a:noFill/>
        </p:spPr>
        <p:txBody>
          <a:bodyPr wrap="square" rtlCol="0">
            <a:spAutoFit/>
          </a:bodyPr>
          <a:lstStyle>
            <a:defPPr>
              <a:defRPr lang="en-US"/>
            </a:defPPr>
            <a:lvl1pPr>
              <a:defRPr sz="2400" b="1">
                <a:solidFill>
                  <a:schemeClr val="bg1"/>
                </a:solidFill>
              </a:defRPr>
            </a:lvl1pPr>
          </a:lstStyle>
          <a:p>
            <a:r>
              <a:rPr lang="en-CA" dirty="0"/>
              <a:t>Why </a:t>
            </a:r>
            <a:r>
              <a:rPr lang="en-CA" dirty="0" smtClean="0"/>
              <a:t>organizations </a:t>
            </a:r>
            <a:r>
              <a:rPr lang="en-CA" dirty="0"/>
              <a:t>should care about disruptive security trends</a:t>
            </a:r>
          </a:p>
        </p:txBody>
      </p:sp>
      <p:sp>
        <p:nvSpPr>
          <p:cNvPr id="26" name="Rectangle 25"/>
          <p:cNvSpPr/>
          <p:nvPr/>
        </p:nvSpPr>
        <p:spPr>
          <a:xfrm>
            <a:off x="555266" y="4587201"/>
            <a:ext cx="8234525" cy="461665"/>
          </a:xfrm>
          <a:prstGeom prst="rect">
            <a:avLst/>
          </a:prstGeom>
        </p:spPr>
        <p:txBody>
          <a:bodyPr wrap="square">
            <a:spAutoFit/>
          </a:bodyPr>
          <a:lstStyle/>
          <a:p>
            <a:r>
              <a:rPr lang="en-CA" sz="1200" dirty="0" smtClean="0"/>
              <a:t>The cost of a data breach continues to increase. Data breaches </a:t>
            </a:r>
            <a:r>
              <a:rPr lang="en-CA" sz="1200" dirty="0"/>
              <a:t>were found to </a:t>
            </a:r>
            <a:r>
              <a:rPr lang="en-CA" sz="1200" dirty="0" smtClean="0"/>
              <a:t>cost, </a:t>
            </a:r>
            <a:r>
              <a:rPr lang="en-CA" sz="1200" dirty="0"/>
              <a:t>on </a:t>
            </a:r>
            <a:r>
              <a:rPr lang="en-CA" sz="1200" dirty="0" smtClean="0"/>
              <a:t>average, $170 </a:t>
            </a:r>
            <a:r>
              <a:rPr lang="en-CA" sz="1200" dirty="0"/>
              <a:t>per compromised </a:t>
            </a:r>
            <a:r>
              <a:rPr lang="en-CA" sz="1200" dirty="0" smtClean="0"/>
              <a:t>record and there has been a 23% increase in total cost of data breaches since 2013.</a:t>
            </a:r>
            <a:endParaRPr lang="en-CA" sz="1200" dirty="0"/>
          </a:p>
        </p:txBody>
      </p:sp>
      <p:sp>
        <p:nvSpPr>
          <p:cNvPr id="2" name="TextBox 1"/>
          <p:cNvSpPr txBox="1"/>
          <p:nvPr/>
        </p:nvSpPr>
        <p:spPr>
          <a:xfrm>
            <a:off x="4625155" y="4980038"/>
            <a:ext cx="4192248" cy="215444"/>
          </a:xfrm>
          <a:prstGeom prst="rect">
            <a:avLst/>
          </a:prstGeom>
          <a:noFill/>
        </p:spPr>
        <p:txBody>
          <a:bodyPr wrap="square" rtlCol="0">
            <a:spAutoFit/>
          </a:bodyPr>
          <a:lstStyle/>
          <a:p>
            <a:pPr algn="r"/>
            <a:r>
              <a:rPr lang="en-CA" sz="800" dirty="0" smtClean="0"/>
              <a:t>Source: Ponemon Institute, </a:t>
            </a:r>
            <a:r>
              <a:rPr lang="en-CA" sz="800" i="1" dirty="0" smtClean="0"/>
              <a:t>2015 Cost of Data Breach Study: Global Analysis</a:t>
            </a:r>
            <a:endParaRPr lang="en-CA" sz="800" i="1" dirty="0"/>
          </a:p>
        </p:txBody>
      </p:sp>
      <p:grpSp>
        <p:nvGrpSpPr>
          <p:cNvPr id="14" name="Group 13"/>
          <p:cNvGrpSpPr/>
          <p:nvPr/>
        </p:nvGrpSpPr>
        <p:grpSpPr>
          <a:xfrm>
            <a:off x="350955" y="5285662"/>
            <a:ext cx="8466448" cy="1152566"/>
            <a:chOff x="304967" y="5477918"/>
            <a:chExt cx="8466448" cy="1152566"/>
          </a:xfrm>
        </p:grpSpPr>
        <p:grpSp>
          <p:nvGrpSpPr>
            <p:cNvPr id="19" name="Group 18"/>
            <p:cNvGrpSpPr/>
            <p:nvPr/>
          </p:nvGrpSpPr>
          <p:grpSpPr>
            <a:xfrm>
              <a:off x="304967" y="5477918"/>
              <a:ext cx="8466448" cy="1152566"/>
              <a:chOff x="337457" y="4681620"/>
              <a:chExt cx="8466448" cy="1152566"/>
            </a:xfrm>
          </p:grpSpPr>
          <p:sp>
            <p:nvSpPr>
              <p:cNvPr id="30" name="Round Same Side Corner Rectangle 97"/>
              <p:cNvSpPr/>
              <p:nvPr/>
            </p:nvSpPr>
            <p:spPr>
              <a:xfrm>
                <a:off x="350955" y="4681620"/>
                <a:ext cx="8452950" cy="285749"/>
              </a:xfrm>
              <a:prstGeom prst="rect">
                <a:avLst/>
              </a:prstGeom>
              <a:solidFill>
                <a:srgbClr val="29475F"/>
              </a:solidFill>
              <a:ln w="25400">
                <a:solidFill>
                  <a:srgbClr val="29475F"/>
                </a:solidFill>
              </a:ln>
              <a:effectLst>
                <a:outerShdw blurRad="25400" dist="25400" dir="2700000" algn="ctr"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sp>
            <p:nvSpPr>
              <p:cNvPr id="25" name="Text Placeholder 12"/>
              <p:cNvSpPr txBox="1">
                <a:spLocks/>
              </p:cNvSpPr>
              <p:nvPr/>
            </p:nvSpPr>
            <p:spPr>
              <a:xfrm>
                <a:off x="337457" y="4990937"/>
                <a:ext cx="8452950" cy="843249"/>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en-CA" dirty="0"/>
                  <a:t>Any data or connection is of value to a hacker or threat actor, no matter what industry you are in:</a:t>
                </a:r>
              </a:p>
              <a:p>
                <a:pPr marL="271463">
                  <a:spcBef>
                    <a:spcPts val="0"/>
                  </a:spcBef>
                </a:pPr>
                <a:r>
                  <a:rPr lang="en-CA" dirty="0"/>
                  <a:t>Personally identifiable data is valuable whether it </a:t>
                </a:r>
                <a:r>
                  <a:rPr lang="en-CA" dirty="0" smtClean="0"/>
                  <a:t>belongs to an </a:t>
                </a:r>
                <a:r>
                  <a:rPr lang="en-CA" dirty="0"/>
                  <a:t>internal </a:t>
                </a:r>
                <a:r>
                  <a:rPr lang="en-CA" dirty="0" smtClean="0"/>
                  <a:t>employee </a:t>
                </a:r>
                <a:r>
                  <a:rPr lang="en-CA" dirty="0"/>
                  <a:t>or </a:t>
                </a:r>
                <a:r>
                  <a:rPr lang="en-CA" dirty="0" smtClean="0"/>
                  <a:t>a customer. </a:t>
                </a:r>
                <a:endParaRPr lang="en-CA" dirty="0"/>
              </a:p>
              <a:p>
                <a:pPr marL="271463">
                  <a:spcBef>
                    <a:spcPts val="0"/>
                  </a:spcBef>
                </a:pPr>
                <a:r>
                  <a:rPr lang="en-CA" dirty="0"/>
                  <a:t>Digital connections to other companies are valued attack vectors whether it is to your HVAC, to your manufacturers, or to your global network or parent companies. </a:t>
                </a:r>
              </a:p>
            </p:txBody>
          </p:sp>
        </p:grpSp>
        <p:grpSp>
          <p:nvGrpSpPr>
            <p:cNvPr id="3" name="Group 4"/>
            <p:cNvGrpSpPr>
              <a:grpSpLocks noChangeAspect="1"/>
            </p:cNvGrpSpPr>
            <p:nvPr/>
          </p:nvGrpSpPr>
          <p:grpSpPr bwMode="auto">
            <a:xfrm>
              <a:off x="8486036" y="5530304"/>
              <a:ext cx="239712" cy="180975"/>
              <a:chOff x="3171" y="1160"/>
              <a:chExt cx="151" cy="114"/>
            </a:xfrm>
          </p:grpSpPr>
          <p:sp>
            <p:nvSpPr>
              <p:cNvPr id="4" name="AutoShape 3"/>
              <p:cNvSpPr>
                <a:spLocks noChangeAspect="1" noTextEdit="1"/>
              </p:cNvSpPr>
              <p:nvPr/>
            </p:nvSpPr>
            <p:spPr bwMode="auto">
              <a:xfrm>
                <a:off x="3171" y="1160"/>
                <a:ext cx="151" cy="114"/>
              </a:xfrm>
              <a:prstGeom prst="rect">
                <a:avLst/>
              </a:prstGeom>
              <a:solidFill>
                <a:srgbClr val="29475F"/>
              </a:solidFill>
              <a:ln w="25400" cap="flat" cmpd="sng" algn="ctr">
                <a:solidFill>
                  <a:srgbClr val="29475F"/>
                </a:solidFill>
                <a:prstDash val="solid"/>
                <a:miter lim="800000"/>
                <a:headEnd type="none" w="med" len="med"/>
                <a:tailEnd type="none" w="med" len="med"/>
              </a:ln>
            </p:spPr>
            <p:txBody>
              <a:bodyPr vert="horz" wrap="square" lIns="91440" tIns="45720" rIns="91440" bIns="45720" numCol="1" anchor="t" anchorCtr="0" compatLnSpc="1">
                <a:prstTxWarp prst="textNoShape">
                  <a:avLst/>
                </a:prstTxWarp>
              </a:bodyPr>
              <a:lstStyle/>
              <a:p>
                <a:endParaRPr lang="en-CA" dirty="0"/>
              </a:p>
            </p:txBody>
          </p:sp>
          <p:sp>
            <p:nvSpPr>
              <p:cNvPr id="7" name="Freeform 5"/>
              <p:cNvSpPr>
                <a:spLocks noEditPoints="1"/>
              </p:cNvSpPr>
              <p:nvPr/>
            </p:nvSpPr>
            <p:spPr bwMode="auto">
              <a:xfrm>
                <a:off x="3171" y="1191"/>
                <a:ext cx="82" cy="83"/>
              </a:xfrm>
              <a:custGeom>
                <a:avLst/>
                <a:gdLst>
                  <a:gd name="T0" fmla="*/ 143 w 165"/>
                  <a:gd name="T1" fmla="*/ 41 h 83"/>
                  <a:gd name="T2" fmla="*/ 165 w 165"/>
                  <a:gd name="T3" fmla="*/ 34 h 83"/>
                  <a:gd name="T4" fmla="*/ 135 w 165"/>
                  <a:gd name="T5" fmla="*/ 26 h 83"/>
                  <a:gd name="T6" fmla="*/ 127 w 165"/>
                  <a:gd name="T7" fmla="*/ 21 h 83"/>
                  <a:gd name="T8" fmla="*/ 123 w 165"/>
                  <a:gd name="T9" fmla="*/ 5 h 83"/>
                  <a:gd name="T10" fmla="*/ 107 w 165"/>
                  <a:gd name="T11" fmla="*/ 13 h 83"/>
                  <a:gd name="T12" fmla="*/ 93 w 165"/>
                  <a:gd name="T13" fmla="*/ 0 h 83"/>
                  <a:gd name="T14" fmla="*/ 70 w 165"/>
                  <a:gd name="T15" fmla="*/ 12 h 83"/>
                  <a:gd name="T16" fmla="*/ 58 w 165"/>
                  <a:gd name="T17" fmla="*/ 13 h 83"/>
                  <a:gd name="T18" fmla="*/ 26 w 165"/>
                  <a:gd name="T19" fmla="*/ 11 h 83"/>
                  <a:gd name="T20" fmla="*/ 38 w 165"/>
                  <a:gd name="T21" fmla="*/ 21 h 83"/>
                  <a:gd name="T22" fmla="*/ 8 w 165"/>
                  <a:gd name="T23" fmla="*/ 23 h 83"/>
                  <a:gd name="T24" fmla="*/ 22 w 165"/>
                  <a:gd name="T25" fmla="*/ 38 h 83"/>
                  <a:gd name="T26" fmla="*/ 22 w 165"/>
                  <a:gd name="T27" fmla="*/ 41 h 83"/>
                  <a:gd name="T28" fmla="*/ 22 w 165"/>
                  <a:gd name="T29" fmla="*/ 44 h 83"/>
                  <a:gd name="T30" fmla="*/ 8 w 165"/>
                  <a:gd name="T31" fmla="*/ 59 h 83"/>
                  <a:gd name="T32" fmla="*/ 30 w 165"/>
                  <a:gd name="T33" fmla="*/ 57 h 83"/>
                  <a:gd name="T34" fmla="*/ 26 w 165"/>
                  <a:gd name="T35" fmla="*/ 72 h 83"/>
                  <a:gd name="T36" fmla="*/ 58 w 165"/>
                  <a:gd name="T37" fmla="*/ 69 h 83"/>
                  <a:gd name="T38" fmla="*/ 70 w 165"/>
                  <a:gd name="T39" fmla="*/ 71 h 83"/>
                  <a:gd name="T40" fmla="*/ 93 w 165"/>
                  <a:gd name="T41" fmla="*/ 83 h 83"/>
                  <a:gd name="T42" fmla="*/ 95 w 165"/>
                  <a:gd name="T43" fmla="*/ 71 h 83"/>
                  <a:gd name="T44" fmla="*/ 123 w 165"/>
                  <a:gd name="T45" fmla="*/ 78 h 83"/>
                  <a:gd name="T46" fmla="*/ 127 w 165"/>
                  <a:gd name="T47" fmla="*/ 61 h 83"/>
                  <a:gd name="T48" fmla="*/ 135 w 165"/>
                  <a:gd name="T49" fmla="*/ 57 h 83"/>
                  <a:gd name="T50" fmla="*/ 165 w 165"/>
                  <a:gd name="T51" fmla="*/ 49 h 83"/>
                  <a:gd name="T52" fmla="*/ 143 w 165"/>
                  <a:gd name="T53" fmla="*/ 44 h 83"/>
                  <a:gd name="T54" fmla="*/ 143 w 165"/>
                  <a:gd name="T55" fmla="*/ 41 h 83"/>
                  <a:gd name="T56" fmla="*/ 83 w 165"/>
                  <a:gd name="T57" fmla="*/ 62 h 83"/>
                  <a:gd name="T58" fmla="*/ 66 w 165"/>
                  <a:gd name="T59" fmla="*/ 61 h 83"/>
                  <a:gd name="T60" fmla="*/ 54 w 165"/>
                  <a:gd name="T61" fmla="*/ 56 h 83"/>
                  <a:gd name="T62" fmla="*/ 44 w 165"/>
                  <a:gd name="T63" fmla="*/ 49 h 83"/>
                  <a:gd name="T64" fmla="*/ 42 w 165"/>
                  <a:gd name="T65" fmla="*/ 41 h 83"/>
                  <a:gd name="T66" fmla="*/ 42 w 165"/>
                  <a:gd name="T67" fmla="*/ 37 h 83"/>
                  <a:gd name="T68" fmla="*/ 48 w 165"/>
                  <a:gd name="T69" fmla="*/ 30 h 83"/>
                  <a:gd name="T70" fmla="*/ 60 w 165"/>
                  <a:gd name="T71" fmla="*/ 24 h 83"/>
                  <a:gd name="T72" fmla="*/ 74 w 165"/>
                  <a:gd name="T73" fmla="*/ 21 h 83"/>
                  <a:gd name="T74" fmla="*/ 83 w 165"/>
                  <a:gd name="T75" fmla="*/ 20 h 83"/>
                  <a:gd name="T76" fmla="*/ 99 w 165"/>
                  <a:gd name="T77" fmla="*/ 22 h 83"/>
                  <a:gd name="T78" fmla="*/ 111 w 165"/>
                  <a:gd name="T79" fmla="*/ 26 h 83"/>
                  <a:gd name="T80" fmla="*/ 121 w 165"/>
                  <a:gd name="T81" fmla="*/ 33 h 83"/>
                  <a:gd name="T82" fmla="*/ 125 w 165"/>
                  <a:gd name="T83" fmla="*/ 41 h 83"/>
                  <a:gd name="T84" fmla="*/ 123 w 165"/>
                  <a:gd name="T85" fmla="*/ 46 h 83"/>
                  <a:gd name="T86" fmla="*/ 117 w 165"/>
                  <a:gd name="T87" fmla="*/ 53 h 83"/>
                  <a:gd name="T88" fmla="*/ 105 w 165"/>
                  <a:gd name="T89" fmla="*/ 59 h 83"/>
                  <a:gd name="T90" fmla="*/ 91 w 165"/>
                  <a:gd name="T91" fmla="*/ 62 h 83"/>
                  <a:gd name="T92" fmla="*/ 83 w 165"/>
                  <a:gd name="T93" fmla="*/ 62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83">
                    <a:moveTo>
                      <a:pt x="143" y="41"/>
                    </a:moveTo>
                    <a:lnTo>
                      <a:pt x="143" y="41"/>
                    </a:lnTo>
                    <a:lnTo>
                      <a:pt x="143" y="38"/>
                    </a:lnTo>
                    <a:lnTo>
                      <a:pt x="165" y="34"/>
                    </a:lnTo>
                    <a:lnTo>
                      <a:pt x="157" y="23"/>
                    </a:lnTo>
                    <a:lnTo>
                      <a:pt x="135" y="26"/>
                    </a:lnTo>
                    <a:lnTo>
                      <a:pt x="135" y="26"/>
                    </a:lnTo>
                    <a:lnTo>
                      <a:pt x="127" y="21"/>
                    </a:lnTo>
                    <a:lnTo>
                      <a:pt x="139" y="11"/>
                    </a:lnTo>
                    <a:lnTo>
                      <a:pt x="123" y="5"/>
                    </a:lnTo>
                    <a:lnTo>
                      <a:pt x="107" y="13"/>
                    </a:lnTo>
                    <a:lnTo>
                      <a:pt x="107" y="13"/>
                    </a:lnTo>
                    <a:lnTo>
                      <a:pt x="95" y="12"/>
                    </a:lnTo>
                    <a:lnTo>
                      <a:pt x="93" y="0"/>
                    </a:lnTo>
                    <a:lnTo>
                      <a:pt x="72" y="0"/>
                    </a:lnTo>
                    <a:lnTo>
                      <a:pt x="70" y="12"/>
                    </a:lnTo>
                    <a:lnTo>
                      <a:pt x="70" y="12"/>
                    </a:lnTo>
                    <a:lnTo>
                      <a:pt x="58" y="13"/>
                    </a:lnTo>
                    <a:lnTo>
                      <a:pt x="42" y="5"/>
                    </a:lnTo>
                    <a:lnTo>
                      <a:pt x="26" y="11"/>
                    </a:lnTo>
                    <a:lnTo>
                      <a:pt x="38" y="21"/>
                    </a:lnTo>
                    <a:lnTo>
                      <a:pt x="38" y="21"/>
                    </a:lnTo>
                    <a:lnTo>
                      <a:pt x="30" y="26"/>
                    </a:lnTo>
                    <a:lnTo>
                      <a:pt x="8" y="23"/>
                    </a:lnTo>
                    <a:lnTo>
                      <a:pt x="0" y="34"/>
                    </a:lnTo>
                    <a:lnTo>
                      <a:pt x="22" y="38"/>
                    </a:lnTo>
                    <a:lnTo>
                      <a:pt x="22" y="38"/>
                    </a:lnTo>
                    <a:lnTo>
                      <a:pt x="22" y="41"/>
                    </a:lnTo>
                    <a:lnTo>
                      <a:pt x="22" y="41"/>
                    </a:lnTo>
                    <a:lnTo>
                      <a:pt x="22" y="44"/>
                    </a:lnTo>
                    <a:lnTo>
                      <a:pt x="0" y="49"/>
                    </a:lnTo>
                    <a:lnTo>
                      <a:pt x="8" y="59"/>
                    </a:lnTo>
                    <a:lnTo>
                      <a:pt x="30" y="57"/>
                    </a:lnTo>
                    <a:lnTo>
                      <a:pt x="30" y="57"/>
                    </a:lnTo>
                    <a:lnTo>
                      <a:pt x="38" y="61"/>
                    </a:lnTo>
                    <a:lnTo>
                      <a:pt x="26" y="72"/>
                    </a:lnTo>
                    <a:lnTo>
                      <a:pt x="42" y="78"/>
                    </a:lnTo>
                    <a:lnTo>
                      <a:pt x="58" y="69"/>
                    </a:lnTo>
                    <a:lnTo>
                      <a:pt x="58" y="69"/>
                    </a:lnTo>
                    <a:lnTo>
                      <a:pt x="70" y="71"/>
                    </a:lnTo>
                    <a:lnTo>
                      <a:pt x="72" y="83"/>
                    </a:lnTo>
                    <a:lnTo>
                      <a:pt x="93" y="83"/>
                    </a:lnTo>
                    <a:lnTo>
                      <a:pt x="95" y="71"/>
                    </a:lnTo>
                    <a:lnTo>
                      <a:pt x="95" y="71"/>
                    </a:lnTo>
                    <a:lnTo>
                      <a:pt x="107" y="69"/>
                    </a:lnTo>
                    <a:lnTo>
                      <a:pt x="123" y="78"/>
                    </a:lnTo>
                    <a:lnTo>
                      <a:pt x="139" y="72"/>
                    </a:lnTo>
                    <a:lnTo>
                      <a:pt x="127" y="61"/>
                    </a:lnTo>
                    <a:lnTo>
                      <a:pt x="127" y="61"/>
                    </a:lnTo>
                    <a:lnTo>
                      <a:pt x="135" y="57"/>
                    </a:lnTo>
                    <a:lnTo>
                      <a:pt x="157" y="59"/>
                    </a:lnTo>
                    <a:lnTo>
                      <a:pt x="165" y="49"/>
                    </a:lnTo>
                    <a:lnTo>
                      <a:pt x="143" y="44"/>
                    </a:lnTo>
                    <a:lnTo>
                      <a:pt x="143" y="44"/>
                    </a:lnTo>
                    <a:lnTo>
                      <a:pt x="143" y="41"/>
                    </a:lnTo>
                    <a:lnTo>
                      <a:pt x="143" y="41"/>
                    </a:lnTo>
                    <a:close/>
                    <a:moveTo>
                      <a:pt x="83" y="62"/>
                    </a:moveTo>
                    <a:lnTo>
                      <a:pt x="83" y="62"/>
                    </a:lnTo>
                    <a:lnTo>
                      <a:pt x="74" y="62"/>
                    </a:lnTo>
                    <a:lnTo>
                      <a:pt x="66" y="61"/>
                    </a:lnTo>
                    <a:lnTo>
                      <a:pt x="60" y="59"/>
                    </a:lnTo>
                    <a:lnTo>
                      <a:pt x="54" y="56"/>
                    </a:lnTo>
                    <a:lnTo>
                      <a:pt x="48" y="53"/>
                    </a:lnTo>
                    <a:lnTo>
                      <a:pt x="44" y="49"/>
                    </a:lnTo>
                    <a:lnTo>
                      <a:pt x="42" y="46"/>
                    </a:lnTo>
                    <a:lnTo>
                      <a:pt x="42" y="41"/>
                    </a:lnTo>
                    <a:lnTo>
                      <a:pt x="42" y="41"/>
                    </a:lnTo>
                    <a:lnTo>
                      <a:pt x="42" y="37"/>
                    </a:lnTo>
                    <a:lnTo>
                      <a:pt x="44" y="33"/>
                    </a:lnTo>
                    <a:lnTo>
                      <a:pt x="48" y="30"/>
                    </a:lnTo>
                    <a:lnTo>
                      <a:pt x="54" y="26"/>
                    </a:lnTo>
                    <a:lnTo>
                      <a:pt x="60" y="24"/>
                    </a:lnTo>
                    <a:lnTo>
                      <a:pt x="66" y="22"/>
                    </a:lnTo>
                    <a:lnTo>
                      <a:pt x="74" y="21"/>
                    </a:lnTo>
                    <a:lnTo>
                      <a:pt x="83" y="20"/>
                    </a:lnTo>
                    <a:lnTo>
                      <a:pt x="83" y="20"/>
                    </a:lnTo>
                    <a:lnTo>
                      <a:pt x="91" y="21"/>
                    </a:lnTo>
                    <a:lnTo>
                      <a:pt x="99" y="22"/>
                    </a:lnTo>
                    <a:lnTo>
                      <a:pt x="105" y="24"/>
                    </a:lnTo>
                    <a:lnTo>
                      <a:pt x="111" y="26"/>
                    </a:lnTo>
                    <a:lnTo>
                      <a:pt x="117" y="30"/>
                    </a:lnTo>
                    <a:lnTo>
                      <a:pt x="121" y="33"/>
                    </a:lnTo>
                    <a:lnTo>
                      <a:pt x="123" y="37"/>
                    </a:lnTo>
                    <a:lnTo>
                      <a:pt x="125" y="41"/>
                    </a:lnTo>
                    <a:lnTo>
                      <a:pt x="125" y="41"/>
                    </a:lnTo>
                    <a:lnTo>
                      <a:pt x="123" y="46"/>
                    </a:lnTo>
                    <a:lnTo>
                      <a:pt x="121" y="49"/>
                    </a:lnTo>
                    <a:lnTo>
                      <a:pt x="117" y="53"/>
                    </a:lnTo>
                    <a:lnTo>
                      <a:pt x="111" y="56"/>
                    </a:lnTo>
                    <a:lnTo>
                      <a:pt x="105" y="59"/>
                    </a:lnTo>
                    <a:lnTo>
                      <a:pt x="99" y="61"/>
                    </a:lnTo>
                    <a:lnTo>
                      <a:pt x="91" y="62"/>
                    </a:lnTo>
                    <a:lnTo>
                      <a:pt x="83" y="62"/>
                    </a:lnTo>
                    <a:lnTo>
                      <a:pt x="83" y="6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1" name="Freeform 6"/>
              <p:cNvSpPr>
                <a:spLocks noEditPoints="1"/>
              </p:cNvSpPr>
              <p:nvPr/>
            </p:nvSpPr>
            <p:spPr bwMode="auto">
              <a:xfrm>
                <a:off x="3235" y="1160"/>
                <a:ext cx="65" cy="65"/>
              </a:xfrm>
              <a:custGeom>
                <a:avLst/>
                <a:gdLst>
                  <a:gd name="T0" fmla="*/ 111 w 131"/>
                  <a:gd name="T1" fmla="*/ 40 h 65"/>
                  <a:gd name="T2" fmla="*/ 131 w 131"/>
                  <a:gd name="T3" fmla="*/ 37 h 65"/>
                  <a:gd name="T4" fmla="*/ 111 w 131"/>
                  <a:gd name="T5" fmla="*/ 28 h 65"/>
                  <a:gd name="T6" fmla="*/ 109 w 131"/>
                  <a:gd name="T7" fmla="*/ 23 h 65"/>
                  <a:gd name="T8" fmla="*/ 113 w 131"/>
                  <a:gd name="T9" fmla="*/ 10 h 65"/>
                  <a:gd name="T10" fmla="*/ 98 w 131"/>
                  <a:gd name="T11" fmla="*/ 15 h 65"/>
                  <a:gd name="T12" fmla="*/ 94 w 131"/>
                  <a:gd name="T13" fmla="*/ 3 h 65"/>
                  <a:gd name="T14" fmla="*/ 70 w 131"/>
                  <a:gd name="T15" fmla="*/ 9 h 65"/>
                  <a:gd name="T16" fmla="*/ 62 w 131"/>
                  <a:gd name="T17" fmla="*/ 9 h 65"/>
                  <a:gd name="T18" fmla="*/ 38 w 131"/>
                  <a:gd name="T19" fmla="*/ 3 h 65"/>
                  <a:gd name="T20" fmla="*/ 42 w 131"/>
                  <a:gd name="T21" fmla="*/ 12 h 65"/>
                  <a:gd name="T22" fmla="*/ 18 w 131"/>
                  <a:gd name="T23" fmla="*/ 10 h 65"/>
                  <a:gd name="T24" fmla="*/ 22 w 131"/>
                  <a:gd name="T25" fmla="*/ 23 h 65"/>
                  <a:gd name="T26" fmla="*/ 20 w 131"/>
                  <a:gd name="T27" fmla="*/ 25 h 65"/>
                  <a:gd name="T28" fmla="*/ 18 w 131"/>
                  <a:gd name="T29" fmla="*/ 27 h 65"/>
                  <a:gd name="T30" fmla="*/ 0 w 131"/>
                  <a:gd name="T31" fmla="*/ 37 h 65"/>
                  <a:gd name="T32" fmla="*/ 18 w 131"/>
                  <a:gd name="T33" fmla="*/ 38 h 65"/>
                  <a:gd name="T34" fmla="*/ 8 w 131"/>
                  <a:gd name="T35" fmla="*/ 48 h 65"/>
                  <a:gd name="T36" fmla="*/ 34 w 131"/>
                  <a:gd name="T37" fmla="*/ 51 h 65"/>
                  <a:gd name="T38" fmla="*/ 40 w 131"/>
                  <a:gd name="T39" fmla="*/ 53 h 65"/>
                  <a:gd name="T40" fmla="*/ 54 w 131"/>
                  <a:gd name="T41" fmla="*/ 65 h 65"/>
                  <a:gd name="T42" fmla="*/ 60 w 131"/>
                  <a:gd name="T43" fmla="*/ 57 h 65"/>
                  <a:gd name="T44" fmla="*/ 78 w 131"/>
                  <a:gd name="T45" fmla="*/ 65 h 65"/>
                  <a:gd name="T46" fmla="*/ 90 w 131"/>
                  <a:gd name="T47" fmla="*/ 53 h 65"/>
                  <a:gd name="T48" fmla="*/ 98 w 131"/>
                  <a:gd name="T49" fmla="*/ 51 h 65"/>
                  <a:gd name="T50" fmla="*/ 123 w 131"/>
                  <a:gd name="T51" fmla="*/ 49 h 65"/>
                  <a:gd name="T52" fmla="*/ 109 w 131"/>
                  <a:gd name="T53" fmla="*/ 42 h 65"/>
                  <a:gd name="T54" fmla="*/ 111 w 131"/>
                  <a:gd name="T55" fmla="*/ 40 h 65"/>
                  <a:gd name="T56" fmla="*/ 56 w 131"/>
                  <a:gd name="T57" fmla="*/ 48 h 65"/>
                  <a:gd name="T58" fmla="*/ 44 w 131"/>
                  <a:gd name="T59" fmla="*/ 45 h 65"/>
                  <a:gd name="T60" fmla="*/ 36 w 131"/>
                  <a:gd name="T61" fmla="*/ 40 h 65"/>
                  <a:gd name="T62" fmla="*/ 32 w 131"/>
                  <a:gd name="T63" fmla="*/ 34 h 65"/>
                  <a:gd name="T64" fmla="*/ 34 w 131"/>
                  <a:gd name="T65" fmla="*/ 27 h 65"/>
                  <a:gd name="T66" fmla="*/ 36 w 131"/>
                  <a:gd name="T67" fmla="*/ 24 h 65"/>
                  <a:gd name="T68" fmla="*/ 46 w 131"/>
                  <a:gd name="T69" fmla="*/ 20 h 65"/>
                  <a:gd name="T70" fmla="*/ 56 w 131"/>
                  <a:gd name="T71" fmla="*/ 17 h 65"/>
                  <a:gd name="T72" fmla="*/ 70 w 131"/>
                  <a:gd name="T73" fmla="*/ 16 h 65"/>
                  <a:gd name="T74" fmla="*/ 76 w 131"/>
                  <a:gd name="T75" fmla="*/ 17 h 65"/>
                  <a:gd name="T76" fmla="*/ 88 w 131"/>
                  <a:gd name="T77" fmla="*/ 20 h 65"/>
                  <a:gd name="T78" fmla="*/ 96 w 131"/>
                  <a:gd name="T79" fmla="*/ 25 h 65"/>
                  <a:gd name="T80" fmla="*/ 98 w 131"/>
                  <a:gd name="T81" fmla="*/ 31 h 65"/>
                  <a:gd name="T82" fmla="*/ 96 w 131"/>
                  <a:gd name="T83" fmla="*/ 38 h 65"/>
                  <a:gd name="T84" fmla="*/ 94 w 131"/>
                  <a:gd name="T85" fmla="*/ 41 h 65"/>
                  <a:gd name="T86" fmla="*/ 86 w 131"/>
                  <a:gd name="T87" fmla="*/ 46 h 65"/>
                  <a:gd name="T88" fmla="*/ 74 w 131"/>
                  <a:gd name="T89" fmla="*/ 49 h 65"/>
                  <a:gd name="T90" fmla="*/ 62 w 131"/>
                  <a:gd name="T91" fmla="*/ 49 h 65"/>
                  <a:gd name="T92" fmla="*/ 56 w 131"/>
                  <a:gd name="T93" fmla="*/ 4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1" h="65">
                    <a:moveTo>
                      <a:pt x="111" y="40"/>
                    </a:moveTo>
                    <a:lnTo>
                      <a:pt x="111" y="40"/>
                    </a:lnTo>
                    <a:lnTo>
                      <a:pt x="111" y="38"/>
                    </a:lnTo>
                    <a:lnTo>
                      <a:pt x="131" y="37"/>
                    </a:lnTo>
                    <a:lnTo>
                      <a:pt x="131" y="29"/>
                    </a:lnTo>
                    <a:lnTo>
                      <a:pt x="111" y="28"/>
                    </a:lnTo>
                    <a:lnTo>
                      <a:pt x="111" y="28"/>
                    </a:lnTo>
                    <a:lnTo>
                      <a:pt x="109" y="23"/>
                    </a:lnTo>
                    <a:lnTo>
                      <a:pt x="123" y="17"/>
                    </a:lnTo>
                    <a:lnTo>
                      <a:pt x="113" y="10"/>
                    </a:lnTo>
                    <a:lnTo>
                      <a:pt x="98" y="15"/>
                    </a:lnTo>
                    <a:lnTo>
                      <a:pt x="98" y="15"/>
                    </a:lnTo>
                    <a:lnTo>
                      <a:pt x="90" y="12"/>
                    </a:lnTo>
                    <a:lnTo>
                      <a:pt x="94" y="3"/>
                    </a:lnTo>
                    <a:lnTo>
                      <a:pt x="78" y="0"/>
                    </a:lnTo>
                    <a:lnTo>
                      <a:pt x="70" y="9"/>
                    </a:lnTo>
                    <a:lnTo>
                      <a:pt x="70" y="9"/>
                    </a:lnTo>
                    <a:lnTo>
                      <a:pt x="62" y="9"/>
                    </a:lnTo>
                    <a:lnTo>
                      <a:pt x="54" y="0"/>
                    </a:lnTo>
                    <a:lnTo>
                      <a:pt x="38" y="3"/>
                    </a:lnTo>
                    <a:lnTo>
                      <a:pt x="42" y="12"/>
                    </a:lnTo>
                    <a:lnTo>
                      <a:pt x="42" y="12"/>
                    </a:lnTo>
                    <a:lnTo>
                      <a:pt x="34" y="15"/>
                    </a:lnTo>
                    <a:lnTo>
                      <a:pt x="18" y="10"/>
                    </a:lnTo>
                    <a:lnTo>
                      <a:pt x="8" y="17"/>
                    </a:lnTo>
                    <a:lnTo>
                      <a:pt x="22" y="23"/>
                    </a:lnTo>
                    <a:lnTo>
                      <a:pt x="22" y="23"/>
                    </a:lnTo>
                    <a:lnTo>
                      <a:pt x="20" y="25"/>
                    </a:lnTo>
                    <a:lnTo>
                      <a:pt x="20" y="25"/>
                    </a:lnTo>
                    <a:lnTo>
                      <a:pt x="18" y="27"/>
                    </a:lnTo>
                    <a:lnTo>
                      <a:pt x="0" y="28"/>
                    </a:lnTo>
                    <a:lnTo>
                      <a:pt x="0" y="37"/>
                    </a:lnTo>
                    <a:lnTo>
                      <a:pt x="18" y="38"/>
                    </a:lnTo>
                    <a:lnTo>
                      <a:pt x="18" y="38"/>
                    </a:lnTo>
                    <a:lnTo>
                      <a:pt x="22" y="42"/>
                    </a:lnTo>
                    <a:lnTo>
                      <a:pt x="8" y="48"/>
                    </a:lnTo>
                    <a:lnTo>
                      <a:pt x="18" y="55"/>
                    </a:lnTo>
                    <a:lnTo>
                      <a:pt x="34" y="51"/>
                    </a:lnTo>
                    <a:lnTo>
                      <a:pt x="34" y="51"/>
                    </a:lnTo>
                    <a:lnTo>
                      <a:pt x="40" y="53"/>
                    </a:lnTo>
                    <a:lnTo>
                      <a:pt x="36" y="62"/>
                    </a:lnTo>
                    <a:lnTo>
                      <a:pt x="54" y="65"/>
                    </a:lnTo>
                    <a:lnTo>
                      <a:pt x="60" y="57"/>
                    </a:lnTo>
                    <a:lnTo>
                      <a:pt x="60" y="57"/>
                    </a:lnTo>
                    <a:lnTo>
                      <a:pt x="70" y="57"/>
                    </a:lnTo>
                    <a:lnTo>
                      <a:pt x="78" y="65"/>
                    </a:lnTo>
                    <a:lnTo>
                      <a:pt x="94" y="63"/>
                    </a:lnTo>
                    <a:lnTo>
                      <a:pt x="90" y="53"/>
                    </a:lnTo>
                    <a:lnTo>
                      <a:pt x="90" y="53"/>
                    </a:lnTo>
                    <a:lnTo>
                      <a:pt x="98" y="51"/>
                    </a:lnTo>
                    <a:lnTo>
                      <a:pt x="113" y="55"/>
                    </a:lnTo>
                    <a:lnTo>
                      <a:pt x="123" y="49"/>
                    </a:lnTo>
                    <a:lnTo>
                      <a:pt x="109" y="42"/>
                    </a:lnTo>
                    <a:lnTo>
                      <a:pt x="109" y="42"/>
                    </a:lnTo>
                    <a:lnTo>
                      <a:pt x="111" y="40"/>
                    </a:lnTo>
                    <a:lnTo>
                      <a:pt x="111" y="40"/>
                    </a:lnTo>
                    <a:close/>
                    <a:moveTo>
                      <a:pt x="56" y="48"/>
                    </a:moveTo>
                    <a:lnTo>
                      <a:pt x="56" y="48"/>
                    </a:lnTo>
                    <a:lnTo>
                      <a:pt x="50" y="47"/>
                    </a:lnTo>
                    <a:lnTo>
                      <a:pt x="44" y="45"/>
                    </a:lnTo>
                    <a:lnTo>
                      <a:pt x="40" y="43"/>
                    </a:lnTo>
                    <a:lnTo>
                      <a:pt x="36" y="40"/>
                    </a:lnTo>
                    <a:lnTo>
                      <a:pt x="34" y="37"/>
                    </a:lnTo>
                    <a:lnTo>
                      <a:pt x="32" y="34"/>
                    </a:lnTo>
                    <a:lnTo>
                      <a:pt x="32" y="31"/>
                    </a:lnTo>
                    <a:lnTo>
                      <a:pt x="34" y="27"/>
                    </a:lnTo>
                    <a:lnTo>
                      <a:pt x="34" y="27"/>
                    </a:lnTo>
                    <a:lnTo>
                      <a:pt x="36" y="24"/>
                    </a:lnTo>
                    <a:lnTo>
                      <a:pt x="40" y="22"/>
                    </a:lnTo>
                    <a:lnTo>
                      <a:pt x="46" y="20"/>
                    </a:lnTo>
                    <a:lnTo>
                      <a:pt x="50" y="18"/>
                    </a:lnTo>
                    <a:lnTo>
                      <a:pt x="56" y="17"/>
                    </a:lnTo>
                    <a:lnTo>
                      <a:pt x="62" y="16"/>
                    </a:lnTo>
                    <a:lnTo>
                      <a:pt x="70" y="16"/>
                    </a:lnTo>
                    <a:lnTo>
                      <a:pt x="76" y="17"/>
                    </a:lnTo>
                    <a:lnTo>
                      <a:pt x="76" y="17"/>
                    </a:lnTo>
                    <a:lnTo>
                      <a:pt x="82" y="18"/>
                    </a:lnTo>
                    <a:lnTo>
                      <a:pt x="88" y="20"/>
                    </a:lnTo>
                    <a:lnTo>
                      <a:pt x="92" y="23"/>
                    </a:lnTo>
                    <a:lnTo>
                      <a:pt x="96" y="25"/>
                    </a:lnTo>
                    <a:lnTo>
                      <a:pt x="98" y="28"/>
                    </a:lnTo>
                    <a:lnTo>
                      <a:pt x="98" y="31"/>
                    </a:lnTo>
                    <a:lnTo>
                      <a:pt x="98" y="35"/>
                    </a:lnTo>
                    <a:lnTo>
                      <a:pt x="96" y="38"/>
                    </a:lnTo>
                    <a:lnTo>
                      <a:pt x="96" y="38"/>
                    </a:lnTo>
                    <a:lnTo>
                      <a:pt x="94" y="41"/>
                    </a:lnTo>
                    <a:lnTo>
                      <a:pt x="90" y="44"/>
                    </a:lnTo>
                    <a:lnTo>
                      <a:pt x="86" y="46"/>
                    </a:lnTo>
                    <a:lnTo>
                      <a:pt x="80" y="47"/>
                    </a:lnTo>
                    <a:lnTo>
                      <a:pt x="74" y="49"/>
                    </a:lnTo>
                    <a:lnTo>
                      <a:pt x="68" y="49"/>
                    </a:lnTo>
                    <a:lnTo>
                      <a:pt x="62" y="49"/>
                    </a:lnTo>
                    <a:lnTo>
                      <a:pt x="56" y="48"/>
                    </a:lnTo>
                    <a:lnTo>
                      <a:pt x="56"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12" name="Freeform 7"/>
              <p:cNvSpPr>
                <a:spLocks noEditPoints="1"/>
              </p:cNvSpPr>
              <p:nvPr/>
            </p:nvSpPr>
            <p:spPr bwMode="auto">
              <a:xfrm>
                <a:off x="3274" y="1211"/>
                <a:ext cx="48" cy="49"/>
              </a:xfrm>
              <a:custGeom>
                <a:avLst/>
                <a:gdLst>
                  <a:gd name="T0" fmla="*/ 75 w 95"/>
                  <a:gd name="T1" fmla="*/ 35 h 49"/>
                  <a:gd name="T2" fmla="*/ 91 w 95"/>
                  <a:gd name="T3" fmla="*/ 35 h 49"/>
                  <a:gd name="T4" fmla="*/ 81 w 95"/>
                  <a:gd name="T5" fmla="*/ 26 h 49"/>
                  <a:gd name="T6" fmla="*/ 81 w 95"/>
                  <a:gd name="T7" fmla="*/ 23 h 49"/>
                  <a:gd name="T8" fmla="*/ 91 w 95"/>
                  <a:gd name="T9" fmla="*/ 14 h 49"/>
                  <a:gd name="T10" fmla="*/ 77 w 95"/>
                  <a:gd name="T11" fmla="*/ 15 h 49"/>
                  <a:gd name="T12" fmla="*/ 81 w 95"/>
                  <a:gd name="T13" fmla="*/ 7 h 49"/>
                  <a:gd name="T14" fmla="*/ 61 w 95"/>
                  <a:gd name="T15" fmla="*/ 8 h 49"/>
                  <a:gd name="T16" fmla="*/ 55 w 95"/>
                  <a:gd name="T17" fmla="*/ 7 h 49"/>
                  <a:gd name="T18" fmla="*/ 41 w 95"/>
                  <a:gd name="T19" fmla="*/ 0 h 49"/>
                  <a:gd name="T20" fmla="*/ 39 w 95"/>
                  <a:gd name="T21" fmla="*/ 7 h 49"/>
                  <a:gd name="T22" fmla="*/ 23 w 95"/>
                  <a:gd name="T23" fmla="*/ 3 h 49"/>
                  <a:gd name="T24" fmla="*/ 20 w 95"/>
                  <a:gd name="T25" fmla="*/ 12 h 49"/>
                  <a:gd name="T26" fmla="*/ 18 w 95"/>
                  <a:gd name="T27" fmla="*/ 14 h 49"/>
                  <a:gd name="T28" fmla="*/ 16 w 95"/>
                  <a:gd name="T29" fmla="*/ 15 h 49"/>
                  <a:gd name="T30" fmla="*/ 0 w 95"/>
                  <a:gd name="T31" fmla="*/ 19 h 49"/>
                  <a:gd name="T32" fmla="*/ 12 w 95"/>
                  <a:gd name="T33" fmla="*/ 22 h 49"/>
                  <a:gd name="T34" fmla="*/ 0 w 95"/>
                  <a:gd name="T35" fmla="*/ 29 h 49"/>
                  <a:gd name="T36" fmla="*/ 16 w 95"/>
                  <a:gd name="T37" fmla="*/ 33 h 49"/>
                  <a:gd name="T38" fmla="*/ 20 w 95"/>
                  <a:gd name="T39" fmla="*/ 36 h 49"/>
                  <a:gd name="T40" fmla="*/ 23 w 95"/>
                  <a:gd name="T41" fmla="*/ 46 h 49"/>
                  <a:gd name="T42" fmla="*/ 31 w 95"/>
                  <a:gd name="T43" fmla="*/ 40 h 49"/>
                  <a:gd name="T44" fmla="*/ 39 w 95"/>
                  <a:gd name="T45" fmla="*/ 48 h 49"/>
                  <a:gd name="T46" fmla="*/ 53 w 95"/>
                  <a:gd name="T47" fmla="*/ 42 h 49"/>
                  <a:gd name="T48" fmla="*/ 61 w 95"/>
                  <a:gd name="T49" fmla="*/ 41 h 49"/>
                  <a:gd name="T50" fmla="*/ 79 w 95"/>
                  <a:gd name="T51" fmla="*/ 42 h 49"/>
                  <a:gd name="T52" fmla="*/ 73 w 95"/>
                  <a:gd name="T53" fmla="*/ 36 h 49"/>
                  <a:gd name="T54" fmla="*/ 75 w 95"/>
                  <a:gd name="T55" fmla="*/ 35 h 49"/>
                  <a:gd name="T56" fmla="*/ 31 w 95"/>
                  <a:gd name="T57" fmla="*/ 34 h 49"/>
                  <a:gd name="T58" fmla="*/ 23 w 95"/>
                  <a:gd name="T59" fmla="*/ 26 h 49"/>
                  <a:gd name="T60" fmla="*/ 27 w 95"/>
                  <a:gd name="T61" fmla="*/ 17 h 49"/>
                  <a:gd name="T62" fmla="*/ 33 w 95"/>
                  <a:gd name="T63" fmla="*/ 14 h 49"/>
                  <a:gd name="T64" fmla="*/ 53 w 95"/>
                  <a:gd name="T65" fmla="*/ 12 h 49"/>
                  <a:gd name="T66" fmla="*/ 61 w 95"/>
                  <a:gd name="T67" fmla="*/ 14 h 49"/>
                  <a:gd name="T68" fmla="*/ 71 w 95"/>
                  <a:gd name="T69" fmla="*/ 22 h 49"/>
                  <a:gd name="T70" fmla="*/ 67 w 95"/>
                  <a:gd name="T71" fmla="*/ 32 h 49"/>
                  <a:gd name="T72" fmla="*/ 59 w 95"/>
                  <a:gd name="T73" fmla="*/ 35 h 49"/>
                  <a:gd name="T74" fmla="*/ 41 w 95"/>
                  <a:gd name="T75" fmla="*/ 36 h 49"/>
                  <a:gd name="T76" fmla="*/ 31 w 95"/>
                  <a:gd name="T77" fmla="*/ 3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49">
                    <a:moveTo>
                      <a:pt x="75" y="35"/>
                    </a:moveTo>
                    <a:lnTo>
                      <a:pt x="75" y="35"/>
                    </a:lnTo>
                    <a:lnTo>
                      <a:pt x="77" y="33"/>
                    </a:lnTo>
                    <a:lnTo>
                      <a:pt x="91" y="35"/>
                    </a:lnTo>
                    <a:lnTo>
                      <a:pt x="95" y="29"/>
                    </a:lnTo>
                    <a:lnTo>
                      <a:pt x="81" y="26"/>
                    </a:lnTo>
                    <a:lnTo>
                      <a:pt x="81" y="26"/>
                    </a:lnTo>
                    <a:lnTo>
                      <a:pt x="81" y="23"/>
                    </a:lnTo>
                    <a:lnTo>
                      <a:pt x="95" y="20"/>
                    </a:lnTo>
                    <a:lnTo>
                      <a:pt x="91" y="14"/>
                    </a:lnTo>
                    <a:lnTo>
                      <a:pt x="77" y="15"/>
                    </a:lnTo>
                    <a:lnTo>
                      <a:pt x="77" y="15"/>
                    </a:lnTo>
                    <a:lnTo>
                      <a:pt x="73" y="13"/>
                    </a:lnTo>
                    <a:lnTo>
                      <a:pt x="81" y="7"/>
                    </a:lnTo>
                    <a:lnTo>
                      <a:pt x="71" y="3"/>
                    </a:lnTo>
                    <a:lnTo>
                      <a:pt x="61" y="8"/>
                    </a:lnTo>
                    <a:lnTo>
                      <a:pt x="61" y="8"/>
                    </a:lnTo>
                    <a:lnTo>
                      <a:pt x="55" y="7"/>
                    </a:lnTo>
                    <a:lnTo>
                      <a:pt x="53" y="0"/>
                    </a:lnTo>
                    <a:lnTo>
                      <a:pt x="41" y="0"/>
                    </a:lnTo>
                    <a:lnTo>
                      <a:pt x="39" y="7"/>
                    </a:lnTo>
                    <a:lnTo>
                      <a:pt x="39" y="7"/>
                    </a:lnTo>
                    <a:lnTo>
                      <a:pt x="33" y="8"/>
                    </a:lnTo>
                    <a:lnTo>
                      <a:pt x="23" y="3"/>
                    </a:lnTo>
                    <a:lnTo>
                      <a:pt x="14" y="6"/>
                    </a:lnTo>
                    <a:lnTo>
                      <a:pt x="20" y="12"/>
                    </a:lnTo>
                    <a:lnTo>
                      <a:pt x="20" y="12"/>
                    </a:lnTo>
                    <a:lnTo>
                      <a:pt x="18" y="14"/>
                    </a:lnTo>
                    <a:lnTo>
                      <a:pt x="18" y="14"/>
                    </a:lnTo>
                    <a:lnTo>
                      <a:pt x="16" y="15"/>
                    </a:lnTo>
                    <a:lnTo>
                      <a:pt x="4" y="14"/>
                    </a:lnTo>
                    <a:lnTo>
                      <a:pt x="0" y="19"/>
                    </a:lnTo>
                    <a:lnTo>
                      <a:pt x="12" y="22"/>
                    </a:lnTo>
                    <a:lnTo>
                      <a:pt x="12" y="22"/>
                    </a:lnTo>
                    <a:lnTo>
                      <a:pt x="12" y="26"/>
                    </a:lnTo>
                    <a:lnTo>
                      <a:pt x="0" y="29"/>
                    </a:lnTo>
                    <a:lnTo>
                      <a:pt x="2" y="35"/>
                    </a:lnTo>
                    <a:lnTo>
                      <a:pt x="16" y="33"/>
                    </a:lnTo>
                    <a:lnTo>
                      <a:pt x="16" y="33"/>
                    </a:lnTo>
                    <a:lnTo>
                      <a:pt x="20" y="36"/>
                    </a:lnTo>
                    <a:lnTo>
                      <a:pt x="14" y="42"/>
                    </a:lnTo>
                    <a:lnTo>
                      <a:pt x="23" y="46"/>
                    </a:lnTo>
                    <a:lnTo>
                      <a:pt x="31" y="40"/>
                    </a:lnTo>
                    <a:lnTo>
                      <a:pt x="31" y="40"/>
                    </a:lnTo>
                    <a:lnTo>
                      <a:pt x="39" y="42"/>
                    </a:lnTo>
                    <a:lnTo>
                      <a:pt x="39" y="48"/>
                    </a:lnTo>
                    <a:lnTo>
                      <a:pt x="53" y="49"/>
                    </a:lnTo>
                    <a:lnTo>
                      <a:pt x="53" y="42"/>
                    </a:lnTo>
                    <a:lnTo>
                      <a:pt x="53" y="42"/>
                    </a:lnTo>
                    <a:lnTo>
                      <a:pt x="61" y="41"/>
                    </a:lnTo>
                    <a:lnTo>
                      <a:pt x="69" y="46"/>
                    </a:lnTo>
                    <a:lnTo>
                      <a:pt x="79" y="42"/>
                    </a:lnTo>
                    <a:lnTo>
                      <a:pt x="73" y="36"/>
                    </a:lnTo>
                    <a:lnTo>
                      <a:pt x="73" y="36"/>
                    </a:lnTo>
                    <a:lnTo>
                      <a:pt x="75" y="35"/>
                    </a:lnTo>
                    <a:lnTo>
                      <a:pt x="75" y="35"/>
                    </a:lnTo>
                    <a:close/>
                    <a:moveTo>
                      <a:pt x="31" y="34"/>
                    </a:moveTo>
                    <a:lnTo>
                      <a:pt x="31" y="34"/>
                    </a:lnTo>
                    <a:lnTo>
                      <a:pt x="25" y="30"/>
                    </a:lnTo>
                    <a:lnTo>
                      <a:pt x="23" y="26"/>
                    </a:lnTo>
                    <a:lnTo>
                      <a:pt x="23" y="21"/>
                    </a:lnTo>
                    <a:lnTo>
                      <a:pt x="27" y="17"/>
                    </a:lnTo>
                    <a:lnTo>
                      <a:pt x="27" y="17"/>
                    </a:lnTo>
                    <a:lnTo>
                      <a:pt x="33" y="14"/>
                    </a:lnTo>
                    <a:lnTo>
                      <a:pt x="43" y="12"/>
                    </a:lnTo>
                    <a:lnTo>
                      <a:pt x="53" y="12"/>
                    </a:lnTo>
                    <a:lnTo>
                      <a:pt x="61" y="14"/>
                    </a:lnTo>
                    <a:lnTo>
                      <a:pt x="61" y="14"/>
                    </a:lnTo>
                    <a:lnTo>
                      <a:pt x="67" y="18"/>
                    </a:lnTo>
                    <a:lnTo>
                      <a:pt x="71" y="22"/>
                    </a:lnTo>
                    <a:lnTo>
                      <a:pt x="71" y="27"/>
                    </a:lnTo>
                    <a:lnTo>
                      <a:pt x="67" y="32"/>
                    </a:lnTo>
                    <a:lnTo>
                      <a:pt x="67" y="32"/>
                    </a:lnTo>
                    <a:lnTo>
                      <a:pt x="59" y="35"/>
                    </a:lnTo>
                    <a:lnTo>
                      <a:pt x="49" y="36"/>
                    </a:lnTo>
                    <a:lnTo>
                      <a:pt x="41" y="36"/>
                    </a:lnTo>
                    <a:lnTo>
                      <a:pt x="31" y="34"/>
                    </a:lnTo>
                    <a:lnTo>
                      <a:pt x="31"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grpSp>
      </p:grpSp>
      <p:grpSp>
        <p:nvGrpSpPr>
          <p:cNvPr id="27" name="Group 26"/>
          <p:cNvGrpSpPr/>
          <p:nvPr/>
        </p:nvGrpSpPr>
        <p:grpSpPr>
          <a:xfrm>
            <a:off x="0" y="6422955"/>
            <a:ext cx="9144000" cy="437555"/>
            <a:chOff x="0" y="6422955"/>
            <a:chExt cx="9144000" cy="437555"/>
          </a:xfrm>
        </p:grpSpPr>
        <p:pic>
          <p:nvPicPr>
            <p:cNvPr id="2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9" name="Picture 2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62140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597882" y="3767495"/>
            <a:ext cx="8044598" cy="102157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Rectangle 5"/>
          <p:cNvSpPr/>
          <p:nvPr/>
        </p:nvSpPr>
        <p:spPr>
          <a:xfrm>
            <a:off x="350955" y="5008405"/>
            <a:ext cx="1826761" cy="1200329"/>
          </a:xfrm>
          <a:prstGeom prst="rect">
            <a:avLst/>
          </a:prstGeom>
        </p:spPr>
        <p:txBody>
          <a:bodyPr wrap="square">
            <a:spAutoFit/>
          </a:bodyPr>
          <a:lstStyle/>
          <a:p>
            <a:r>
              <a:rPr lang="en-CA" b="1" dirty="0"/>
              <a:t>Security has moved from the IT room to the boardroom</a:t>
            </a:r>
          </a:p>
        </p:txBody>
      </p:sp>
      <p:sp>
        <p:nvSpPr>
          <p:cNvPr id="26" name="Text Placeholder 1"/>
          <p:cNvSpPr>
            <a:spLocks noGrp="1"/>
          </p:cNvSpPr>
          <p:nvPr>
            <p:ph type="body" sz="quarter" idx="4294967295"/>
          </p:nvPr>
        </p:nvSpPr>
        <p:spPr>
          <a:xfrm>
            <a:off x="350955" y="1190300"/>
            <a:ext cx="8526344" cy="657225"/>
          </a:xfrm>
        </p:spPr>
        <p:txBody>
          <a:bodyPr/>
          <a:lstStyle/>
          <a:p>
            <a:pPr marL="0" indent="0">
              <a:buNone/>
            </a:pPr>
            <a:r>
              <a:rPr lang="en-CA" sz="1800" b="1" dirty="0" smtClean="0"/>
              <a:t>As the costs and losses are calculated for the recently breached, C-suite executives and board members want to make sure they are not next. </a:t>
            </a:r>
            <a:endParaRPr lang="en-CA" sz="1800" b="1" dirty="0"/>
          </a:p>
        </p:txBody>
      </p:sp>
      <p:sp>
        <p:nvSpPr>
          <p:cNvPr id="29" name="Rectangle 28"/>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TextBox 3"/>
          <p:cNvSpPr txBox="1"/>
          <p:nvPr/>
        </p:nvSpPr>
        <p:spPr>
          <a:xfrm>
            <a:off x="350955" y="187923"/>
            <a:ext cx="8439452" cy="830997"/>
          </a:xfrm>
          <a:prstGeom prst="rect">
            <a:avLst/>
          </a:prstGeom>
          <a:noFill/>
        </p:spPr>
        <p:txBody>
          <a:bodyPr wrap="square" rtlCol="0">
            <a:spAutoFit/>
          </a:bodyPr>
          <a:lstStyle>
            <a:defPPr>
              <a:defRPr lang="en-US"/>
            </a:defPPr>
            <a:lvl1pPr>
              <a:defRPr sz="2400" b="1">
                <a:solidFill>
                  <a:schemeClr val="bg1"/>
                </a:solidFill>
              </a:defRPr>
            </a:lvl1pPr>
          </a:lstStyle>
          <a:p>
            <a:r>
              <a:rPr lang="en-CA" dirty="0"/>
              <a:t>How to not become the next security headline is becoming a top concern for organizations </a:t>
            </a:r>
          </a:p>
        </p:txBody>
      </p:sp>
      <p:sp>
        <p:nvSpPr>
          <p:cNvPr id="7" name="Text Placeholder 1"/>
          <p:cNvSpPr txBox="1">
            <a:spLocks/>
          </p:cNvSpPr>
          <p:nvPr/>
        </p:nvSpPr>
        <p:spPr bwMode="auto">
          <a:xfrm>
            <a:off x="597883" y="2996103"/>
            <a:ext cx="2214443" cy="644392"/>
          </a:xfrm>
          <a:prstGeom prst="rect">
            <a:avLst/>
          </a:prstGeom>
          <a:solidFill>
            <a:schemeClr val="bg1">
              <a:lumMod val="95000"/>
            </a:schemeClr>
          </a:solidFill>
          <a:ln w="1905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CA" dirty="0" smtClean="0"/>
              <a:t>1.1 million members had their information compromised.</a:t>
            </a:r>
            <a:endParaRPr lang="en-CA" dirty="0"/>
          </a:p>
        </p:txBody>
      </p:sp>
      <p:sp>
        <p:nvSpPr>
          <p:cNvPr id="9" name="Text Placeholder 1"/>
          <p:cNvSpPr txBox="1">
            <a:spLocks/>
          </p:cNvSpPr>
          <p:nvPr/>
        </p:nvSpPr>
        <p:spPr bwMode="auto">
          <a:xfrm>
            <a:off x="3259682" y="2996102"/>
            <a:ext cx="2533674" cy="644393"/>
          </a:xfrm>
          <a:prstGeom prst="rect">
            <a:avLst/>
          </a:prstGeom>
          <a:solidFill>
            <a:schemeClr val="bg1">
              <a:lumMod val="95000"/>
            </a:schemeClr>
          </a:solidFill>
          <a:ln w="1905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CA" dirty="0" smtClean="0"/>
              <a:t>Despite being a security company, had emails, authentication hashes, and more compromised.</a:t>
            </a:r>
            <a:endParaRPr lang="en-CA" dirty="0"/>
          </a:p>
        </p:txBody>
      </p:sp>
      <p:pic>
        <p:nvPicPr>
          <p:cNvPr id="10" name="Picture 2" descr="Target logo.s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8257" y="3803331"/>
            <a:ext cx="697462" cy="92529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upload.wikimedia.org/wikipedia/en/thumb/d/d7/Sony_Pictures_logo.svg/300px-Sony_Pictures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5553" y="3902515"/>
            <a:ext cx="463998" cy="72693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upload.wikimedia.org/wikipedia/commons/thumb/5/5f/TheHomeDepot.svg/2000px-TheHomeDepot.sv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542" y="3888039"/>
            <a:ext cx="755881" cy="755881"/>
          </a:xfrm>
          <a:prstGeom prst="rect">
            <a:avLst/>
          </a:prstGeom>
          <a:noFill/>
          <a:extLst>
            <a:ext uri="{909E8E84-426E-40DD-AFC4-6F175D3DCCD1}">
              <a14:hiddenFill xmlns:a14="http://schemas.microsoft.com/office/drawing/2010/main">
                <a:solidFill>
                  <a:srgbClr val="FFFFFF"/>
                </a:solidFill>
              </a14:hiddenFill>
            </a:ext>
          </a:extLst>
        </p:spPr>
      </p:pic>
      <p:sp>
        <p:nvSpPr>
          <p:cNvPr id="14" name="Text Placeholder 1"/>
          <p:cNvSpPr txBox="1">
            <a:spLocks/>
          </p:cNvSpPr>
          <p:nvPr/>
        </p:nvSpPr>
        <p:spPr bwMode="auto">
          <a:xfrm>
            <a:off x="6288116" y="2996103"/>
            <a:ext cx="2346158" cy="644392"/>
          </a:xfrm>
          <a:prstGeom prst="rect">
            <a:avLst/>
          </a:prstGeom>
          <a:solidFill>
            <a:schemeClr val="bg1">
              <a:lumMod val="95000"/>
            </a:schemeClr>
          </a:solidFill>
          <a:ln w="1905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dirty="0" smtClean="0"/>
              <a:t>Tens of thousands of frequent flyer accounts were compromised.</a:t>
            </a:r>
            <a:endParaRPr lang="en-CA" dirty="0"/>
          </a:p>
        </p:txBody>
      </p:sp>
      <p:sp>
        <p:nvSpPr>
          <p:cNvPr id="2" name="TextBox 1"/>
          <p:cNvSpPr txBox="1"/>
          <p:nvPr/>
        </p:nvSpPr>
        <p:spPr>
          <a:xfrm>
            <a:off x="2442411" y="4916073"/>
            <a:ext cx="6510000" cy="1384995"/>
          </a:xfrm>
          <a:prstGeom prst="rect">
            <a:avLst/>
          </a:prstGeom>
          <a:noFill/>
        </p:spPr>
        <p:txBody>
          <a:bodyPr wrap="square" rtlCol="0">
            <a:spAutoFit/>
          </a:bodyPr>
          <a:lstStyle/>
          <a:p>
            <a:r>
              <a:rPr lang="en-CA" sz="1400" dirty="0" smtClean="0"/>
              <a:t>The board is now concerned more than ever about security. It is recognized as a critical aspect of brand reputation.</a:t>
            </a:r>
          </a:p>
          <a:p>
            <a:pPr marL="285750" indent="-285750">
              <a:buFont typeface="Arial" panose="020B0604020202020204" pitchFamily="34" charset="0"/>
              <a:buChar char="•"/>
            </a:pPr>
            <a:r>
              <a:rPr lang="en-CA" sz="1400" b="1" dirty="0" smtClean="0"/>
              <a:t>66%</a:t>
            </a:r>
            <a:r>
              <a:rPr lang="en-CA" sz="1400" dirty="0" smtClean="0"/>
              <a:t> of organizations’ security leaders expect that, in three years, there will be regular briefings of security directly to the board.</a:t>
            </a:r>
            <a:r>
              <a:rPr lang="en-CA" sz="1400" baseline="30000" dirty="0" smtClean="0"/>
              <a:t>1</a:t>
            </a:r>
            <a:r>
              <a:rPr lang="en-CA" sz="1400" dirty="0" smtClean="0"/>
              <a:t> </a:t>
            </a:r>
          </a:p>
          <a:p>
            <a:pPr marL="285750" indent="-285750">
              <a:buFont typeface="Arial" panose="020B0604020202020204" pitchFamily="34" charset="0"/>
              <a:buChar char="•"/>
            </a:pPr>
            <a:r>
              <a:rPr lang="en-CA" sz="1400" b="1" dirty="0" smtClean="0"/>
              <a:t>59%</a:t>
            </a:r>
            <a:r>
              <a:rPr lang="en-CA" sz="1400" dirty="0" smtClean="0"/>
              <a:t> of respondents indicated that, in three years, their board will see security as a competitive advantage, while they believe it’s only </a:t>
            </a:r>
            <a:r>
              <a:rPr lang="en-CA" sz="1400" b="1" dirty="0" smtClean="0"/>
              <a:t>25</a:t>
            </a:r>
            <a:r>
              <a:rPr lang="en-CA" sz="1400" dirty="0" smtClean="0"/>
              <a:t>% today.</a:t>
            </a:r>
            <a:r>
              <a:rPr lang="en-CA" sz="1400" baseline="30000" dirty="0" smtClean="0"/>
              <a:t>1</a:t>
            </a:r>
            <a:endParaRPr lang="en-CA" sz="1400" dirty="0"/>
          </a:p>
        </p:txBody>
      </p:sp>
      <p:sp>
        <p:nvSpPr>
          <p:cNvPr id="3" name="TextBox 2"/>
          <p:cNvSpPr txBox="1"/>
          <p:nvPr/>
        </p:nvSpPr>
        <p:spPr>
          <a:xfrm>
            <a:off x="5640366" y="6317103"/>
            <a:ext cx="3390423" cy="215444"/>
          </a:xfrm>
          <a:prstGeom prst="rect">
            <a:avLst/>
          </a:prstGeom>
          <a:noFill/>
        </p:spPr>
        <p:txBody>
          <a:bodyPr wrap="square" rtlCol="0">
            <a:spAutoFit/>
          </a:bodyPr>
          <a:lstStyle/>
          <a:p>
            <a:r>
              <a:rPr lang="en-CA" sz="800" dirty="0" smtClean="0"/>
              <a:t>1 Ponemon Institute, </a:t>
            </a:r>
            <a:r>
              <a:rPr lang="en-CA" sz="800" i="1" dirty="0" smtClean="0"/>
              <a:t>2015 Global Megatrends in Cybersecurity</a:t>
            </a:r>
            <a:endParaRPr lang="en-CA" sz="800" i="1" dirty="0"/>
          </a:p>
        </p:txBody>
      </p:sp>
      <p:sp>
        <p:nvSpPr>
          <p:cNvPr id="4" name="Rectangle 3"/>
          <p:cNvSpPr/>
          <p:nvPr/>
        </p:nvSpPr>
        <p:spPr>
          <a:xfrm>
            <a:off x="6288116" y="1965455"/>
            <a:ext cx="2346158" cy="167504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p:nvSpPr>
        <p:spPr>
          <a:xfrm>
            <a:off x="597882" y="1976717"/>
            <a:ext cx="2214443" cy="166377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p:nvSpPr>
        <p:spPr>
          <a:xfrm>
            <a:off x="3259681" y="1968257"/>
            <a:ext cx="2533675" cy="1672238"/>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5" name="Picture 2" descr="http://dekalbcountyonline.com/wp-content/uploads/2015/11/logo-bcbs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601" y="1888026"/>
            <a:ext cx="2137003" cy="110807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http://wwww.getdigitalflow.com/wp-content/uploads/sites/5/lastpas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71765" y="2234634"/>
            <a:ext cx="2498044" cy="6531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https://upload.wikimedia.org/wikipedia/en/thumb/4/42/British_Airways_Logo.svg/1280px-British_Airways_Logo.svg.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61645" y="2322615"/>
            <a:ext cx="2169062" cy="332138"/>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4450993" y="3803331"/>
            <a:ext cx="4183281" cy="923330"/>
          </a:xfrm>
          <a:prstGeom prst="rect">
            <a:avLst/>
          </a:prstGeom>
          <a:noFill/>
        </p:spPr>
        <p:txBody>
          <a:bodyPr wrap="square" rtlCol="0">
            <a:spAutoFit/>
          </a:bodyPr>
          <a:lstStyle/>
          <a:p>
            <a:r>
              <a:rPr lang="en-CA" b="1" dirty="0" smtClean="0"/>
              <a:t>Household name breach incidents</a:t>
            </a:r>
          </a:p>
          <a:p>
            <a:r>
              <a:rPr lang="en-CA" sz="1200" dirty="0" smtClean="0"/>
              <a:t>These companies have become synonymous with their large scale breaches. Security no longer is a fringe topic; an organization’s very identity can be changed. </a:t>
            </a:r>
            <a:endParaRPr lang="en-CA" sz="1200" dirty="0"/>
          </a:p>
        </p:txBody>
      </p:sp>
      <p:grpSp>
        <p:nvGrpSpPr>
          <p:cNvPr id="22" name="Group 21"/>
          <p:cNvGrpSpPr/>
          <p:nvPr/>
        </p:nvGrpSpPr>
        <p:grpSpPr>
          <a:xfrm>
            <a:off x="0" y="6422955"/>
            <a:ext cx="9144000" cy="437555"/>
            <a:chOff x="0" y="6422955"/>
            <a:chExt cx="9144000" cy="437555"/>
          </a:xfrm>
        </p:grpSpPr>
        <p:pic>
          <p:nvPicPr>
            <p:cNvPr id="23"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24" name="Picture 23" descr="itrg-logo.png"/>
            <p:cNvPicPr>
              <a:picLocks noChangeAspect="1"/>
            </p:cNvPicPr>
            <p:nvPr/>
          </p:nvPicPr>
          <p:blipFill>
            <a:blip r:embed="rId1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57443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4"/>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Title 2"/>
          <p:cNvSpPr>
            <a:spLocks noGrp="1"/>
          </p:cNvSpPr>
          <p:nvPr>
            <p:ph type="title"/>
          </p:nvPr>
        </p:nvSpPr>
        <p:spPr/>
        <p:txBody>
          <a:bodyPr/>
          <a:lstStyle/>
          <a:p>
            <a:r>
              <a:rPr lang="en-CA" b="1" dirty="0">
                <a:solidFill>
                  <a:schemeClr val="bg1"/>
                </a:solidFill>
                <a:latin typeface="+mn-lt"/>
              </a:rPr>
              <a:t>CISOs </a:t>
            </a:r>
            <a:r>
              <a:rPr lang="en-CA" b="1" dirty="0" smtClean="0">
                <a:solidFill>
                  <a:schemeClr val="bg1"/>
                </a:solidFill>
                <a:latin typeface="+mn-lt"/>
              </a:rPr>
              <a:t>will </a:t>
            </a:r>
            <a:r>
              <a:rPr lang="en-CA" b="1" dirty="0">
                <a:solidFill>
                  <a:schemeClr val="bg1"/>
                </a:solidFill>
                <a:latin typeface="+mn-lt"/>
              </a:rPr>
              <a:t>find that the importance of their role will be increasing within the </a:t>
            </a:r>
            <a:r>
              <a:rPr lang="en-CA" b="1" dirty="0" smtClean="0">
                <a:solidFill>
                  <a:schemeClr val="bg1"/>
                </a:solidFill>
                <a:latin typeface="+mn-lt"/>
              </a:rPr>
              <a:t>organization</a:t>
            </a:r>
            <a:endParaRPr lang="en-CA" dirty="0"/>
          </a:p>
        </p:txBody>
      </p:sp>
      <p:sp>
        <p:nvSpPr>
          <p:cNvPr id="4" name="Text Placeholder 3"/>
          <p:cNvSpPr>
            <a:spLocks noGrp="1"/>
          </p:cNvSpPr>
          <p:nvPr>
            <p:ph type="body" sz="quarter" idx="16"/>
          </p:nvPr>
        </p:nvSpPr>
        <p:spPr>
          <a:xfrm>
            <a:off x="257538" y="1877824"/>
            <a:ext cx="8627997" cy="872352"/>
          </a:xfrm>
        </p:spPr>
        <p:txBody>
          <a:bodyPr/>
          <a:lstStyle/>
          <a:p>
            <a:pPr marL="0" indent="0">
              <a:buNone/>
            </a:pPr>
            <a:r>
              <a:rPr lang="en-CA" dirty="0" smtClean="0"/>
              <a:t>There </a:t>
            </a:r>
            <a:r>
              <a:rPr lang="en-CA" dirty="0"/>
              <a:t>have been a multitude of data breaches </a:t>
            </a:r>
            <a:r>
              <a:rPr lang="en-CA" dirty="0" smtClean="0"/>
              <a:t>in </a:t>
            </a:r>
            <a:r>
              <a:rPr lang="en-CA" dirty="0"/>
              <a:t>the last year </a:t>
            </a:r>
            <a:r>
              <a:rPr lang="en-CA" dirty="0" smtClean="0"/>
              <a:t>and more </a:t>
            </a:r>
            <a:r>
              <a:rPr lang="en-CA" dirty="0"/>
              <a:t>attention is on security </a:t>
            </a:r>
            <a:r>
              <a:rPr lang="en-CA" dirty="0" smtClean="0"/>
              <a:t>than ever </a:t>
            </a:r>
            <a:r>
              <a:rPr lang="en-CA" dirty="0"/>
              <a:t>before.</a:t>
            </a:r>
            <a:r>
              <a:rPr lang="en-CA" b="1" dirty="0"/>
              <a:t> If a CISO </a:t>
            </a:r>
            <a:r>
              <a:rPr lang="en-CA" b="1" dirty="0" smtClean="0"/>
              <a:t>can’t keep </a:t>
            </a:r>
            <a:r>
              <a:rPr lang="en-CA" b="1" dirty="0"/>
              <a:t>up with the security disruptions affecting their business, they will be seen as </a:t>
            </a:r>
            <a:r>
              <a:rPr lang="en-CA" b="1" dirty="0" smtClean="0"/>
              <a:t>ineffective. </a:t>
            </a:r>
          </a:p>
          <a:p>
            <a:pPr marL="0" indent="0">
              <a:buNone/>
            </a:pPr>
            <a:r>
              <a:rPr lang="en-CA" dirty="0" smtClean="0"/>
              <a:t>A </a:t>
            </a:r>
            <a:r>
              <a:rPr lang="en-CA" dirty="0"/>
              <a:t>CISO that is inadequately prepared for the future and allows a serious data </a:t>
            </a:r>
            <a:r>
              <a:rPr lang="en-CA" dirty="0" smtClean="0"/>
              <a:t>breach to </a:t>
            </a:r>
            <a:r>
              <a:rPr lang="en-CA" dirty="0"/>
              <a:t>occur under their leadership will find themselves held accountable and can even risk losing their job.</a:t>
            </a:r>
          </a:p>
          <a:p>
            <a:pPr marL="0" indent="0">
              <a:buNone/>
            </a:pPr>
            <a:endParaRPr lang="en-CA" dirty="0"/>
          </a:p>
        </p:txBody>
      </p:sp>
      <p:sp>
        <p:nvSpPr>
          <p:cNvPr id="2" name="Rectangle 1"/>
          <p:cNvSpPr/>
          <p:nvPr/>
        </p:nvSpPr>
        <p:spPr>
          <a:xfrm>
            <a:off x="273865" y="1231492"/>
            <a:ext cx="8595344" cy="646331"/>
          </a:xfrm>
          <a:prstGeom prst="rect">
            <a:avLst/>
          </a:prstGeom>
        </p:spPr>
        <p:txBody>
          <a:bodyPr wrap="square">
            <a:spAutoFit/>
          </a:bodyPr>
          <a:lstStyle/>
          <a:p>
            <a:r>
              <a:rPr lang="en-CA" b="1" dirty="0"/>
              <a:t>In </a:t>
            </a:r>
            <a:r>
              <a:rPr lang="en-CA" b="1" dirty="0" smtClean="0"/>
              <a:t>2016, </a:t>
            </a:r>
            <a:r>
              <a:rPr lang="en-CA" b="1" dirty="0"/>
              <a:t>there continues to </a:t>
            </a:r>
            <a:r>
              <a:rPr lang="en-CA" b="1" dirty="0" smtClean="0"/>
              <a:t>be </a:t>
            </a:r>
            <a:r>
              <a:rPr lang="en-CA" b="1" dirty="0"/>
              <a:t>huge expectations from business stakeholders on the CISO to protect the organization from all security threats and issues. </a:t>
            </a:r>
          </a:p>
        </p:txBody>
      </p:sp>
      <p:grpSp>
        <p:nvGrpSpPr>
          <p:cNvPr id="5" name="Group 4"/>
          <p:cNvGrpSpPr/>
          <p:nvPr/>
        </p:nvGrpSpPr>
        <p:grpSpPr>
          <a:xfrm>
            <a:off x="303605" y="2938869"/>
            <a:ext cx="6645605" cy="1076818"/>
            <a:chOff x="430605" y="2684869"/>
            <a:chExt cx="6645605" cy="1076818"/>
          </a:xfrm>
        </p:grpSpPr>
        <p:sp>
          <p:nvSpPr>
            <p:cNvPr id="6" name="Freeform 5"/>
            <p:cNvSpPr/>
            <p:nvPr/>
          </p:nvSpPr>
          <p:spPr>
            <a:xfrm>
              <a:off x="3030898" y="2792551"/>
              <a:ext cx="4045312" cy="861454"/>
            </a:xfrm>
            <a:custGeom>
              <a:avLst/>
              <a:gdLst>
                <a:gd name="connsiteX0" fmla="*/ 143579 w 861454"/>
                <a:gd name="connsiteY0" fmla="*/ 0 h 5521918"/>
                <a:gd name="connsiteX1" fmla="*/ 717875 w 861454"/>
                <a:gd name="connsiteY1" fmla="*/ 0 h 5521918"/>
                <a:gd name="connsiteX2" fmla="*/ 861454 w 861454"/>
                <a:gd name="connsiteY2" fmla="*/ 143579 h 5521918"/>
                <a:gd name="connsiteX3" fmla="*/ 861454 w 861454"/>
                <a:gd name="connsiteY3" fmla="*/ 5521918 h 5521918"/>
                <a:gd name="connsiteX4" fmla="*/ 861454 w 861454"/>
                <a:gd name="connsiteY4" fmla="*/ 5521918 h 5521918"/>
                <a:gd name="connsiteX5" fmla="*/ 0 w 861454"/>
                <a:gd name="connsiteY5" fmla="*/ 5521918 h 5521918"/>
                <a:gd name="connsiteX6" fmla="*/ 0 w 861454"/>
                <a:gd name="connsiteY6" fmla="*/ 5521918 h 5521918"/>
                <a:gd name="connsiteX7" fmla="*/ 0 w 861454"/>
                <a:gd name="connsiteY7" fmla="*/ 143579 h 5521918"/>
                <a:gd name="connsiteX8" fmla="*/ 143579 w 861454"/>
                <a:gd name="connsiteY8" fmla="*/ 0 h 5521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1454" h="5521918">
                  <a:moveTo>
                    <a:pt x="861454" y="920343"/>
                  </a:moveTo>
                  <a:lnTo>
                    <a:pt x="861454" y="4601575"/>
                  </a:lnTo>
                  <a:cubicBezTo>
                    <a:pt x="861454" y="5109861"/>
                    <a:pt x="851425" y="5521915"/>
                    <a:pt x="839055" y="5521915"/>
                  </a:cubicBezTo>
                  <a:lnTo>
                    <a:pt x="0" y="5521915"/>
                  </a:lnTo>
                  <a:lnTo>
                    <a:pt x="0" y="5521915"/>
                  </a:lnTo>
                  <a:lnTo>
                    <a:pt x="0" y="3"/>
                  </a:lnTo>
                  <a:lnTo>
                    <a:pt x="0" y="3"/>
                  </a:lnTo>
                  <a:lnTo>
                    <a:pt x="839055" y="3"/>
                  </a:lnTo>
                  <a:cubicBezTo>
                    <a:pt x="851425" y="3"/>
                    <a:pt x="861454" y="412057"/>
                    <a:pt x="861454" y="920343"/>
                  </a:cubicBezTo>
                  <a:close/>
                </a:path>
              </a:pathLst>
            </a:custGeom>
            <a:solidFill>
              <a:schemeClr val="bg1"/>
            </a:solidFill>
            <a:effectLst/>
          </p:spPr>
          <p:style>
            <a:lnRef idx="2">
              <a:schemeClr val="accent1">
                <a:alpha val="90000"/>
                <a:tint val="40000"/>
                <a:hueOff val="0"/>
                <a:satOff val="0"/>
                <a:lumOff val="0"/>
                <a:alphaOff val="0"/>
              </a:schemeClr>
            </a:lnRef>
            <a:fillRef idx="1">
              <a:scrgbClr r="0" g="0" b="0"/>
            </a:fillRef>
            <a:effectRef idx="0">
              <a:scrgbClr r="0" g="0" b="0"/>
            </a:effectRef>
            <a:fontRef idx="minor">
              <a:schemeClr val="dk1">
                <a:hueOff val="0"/>
                <a:satOff val="0"/>
                <a:lumOff val="0"/>
                <a:alphaOff val="0"/>
              </a:schemeClr>
            </a:fontRef>
          </p:style>
          <p:txBody>
            <a:bodyPr spcFirstLastPara="0" vert="horz" wrap="square" lIns="247651" tIns="165877" rIns="289702" bIns="165879" numCol="1" spcCol="1270" anchor="ctr" anchorCtr="0">
              <a:noAutofit/>
            </a:bodyPr>
            <a:lstStyle/>
            <a:p>
              <a:pPr marL="0" lvl="1" algn="l" defTabSz="533400" rtl="0">
                <a:lnSpc>
                  <a:spcPct val="90000"/>
                </a:lnSpc>
                <a:spcBef>
                  <a:spcPct val="0"/>
                </a:spcBef>
                <a:spcAft>
                  <a:spcPct val="15000"/>
                </a:spcAft>
              </a:pPr>
              <a:r>
                <a:rPr lang="en-CA" sz="1200" kern="1200" baseline="0" dirty="0" smtClean="0"/>
                <a:t>Many organizations are beginning to see that security is not just one aspect of their company, but is rather an integral part of their </a:t>
              </a:r>
              <a:r>
                <a:rPr lang="en-CA" sz="1200" dirty="0" smtClean="0"/>
                <a:t>business model viability</a:t>
              </a:r>
              <a:r>
                <a:rPr lang="en-CA" sz="1200" kern="1200" baseline="0" dirty="0" smtClean="0"/>
                <a:t>. </a:t>
              </a:r>
              <a:endParaRPr lang="en-CA" sz="1200" kern="1200" dirty="0"/>
            </a:p>
          </p:txBody>
        </p:sp>
        <p:sp>
          <p:nvSpPr>
            <p:cNvPr id="7" name="Freeform 6"/>
            <p:cNvSpPr/>
            <p:nvPr/>
          </p:nvSpPr>
          <p:spPr>
            <a:xfrm>
              <a:off x="430605" y="2684869"/>
              <a:ext cx="2727292" cy="1076818"/>
            </a:xfrm>
            <a:custGeom>
              <a:avLst/>
              <a:gdLst>
                <a:gd name="connsiteX0" fmla="*/ 0 w 2727292"/>
                <a:gd name="connsiteY0" fmla="*/ 179473 h 1076818"/>
                <a:gd name="connsiteX1" fmla="*/ 179473 w 2727292"/>
                <a:gd name="connsiteY1" fmla="*/ 0 h 1076818"/>
                <a:gd name="connsiteX2" fmla="*/ 2547819 w 2727292"/>
                <a:gd name="connsiteY2" fmla="*/ 0 h 1076818"/>
                <a:gd name="connsiteX3" fmla="*/ 2727292 w 2727292"/>
                <a:gd name="connsiteY3" fmla="*/ 179473 h 1076818"/>
                <a:gd name="connsiteX4" fmla="*/ 2727292 w 2727292"/>
                <a:gd name="connsiteY4" fmla="*/ 897345 h 1076818"/>
                <a:gd name="connsiteX5" fmla="*/ 2547819 w 2727292"/>
                <a:gd name="connsiteY5" fmla="*/ 1076818 h 1076818"/>
                <a:gd name="connsiteX6" fmla="*/ 179473 w 2727292"/>
                <a:gd name="connsiteY6" fmla="*/ 1076818 h 1076818"/>
                <a:gd name="connsiteX7" fmla="*/ 0 w 2727292"/>
                <a:gd name="connsiteY7" fmla="*/ 897345 h 1076818"/>
                <a:gd name="connsiteX8" fmla="*/ 0 w 2727292"/>
                <a:gd name="connsiteY8" fmla="*/ 179473 h 1076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27292" h="1076818">
                  <a:moveTo>
                    <a:pt x="0" y="179473"/>
                  </a:moveTo>
                  <a:cubicBezTo>
                    <a:pt x="0" y="80353"/>
                    <a:pt x="80353" y="0"/>
                    <a:pt x="179473" y="0"/>
                  </a:cubicBezTo>
                  <a:lnTo>
                    <a:pt x="2547819" y="0"/>
                  </a:lnTo>
                  <a:cubicBezTo>
                    <a:pt x="2646939" y="0"/>
                    <a:pt x="2727292" y="80353"/>
                    <a:pt x="2727292" y="179473"/>
                  </a:cubicBezTo>
                  <a:lnTo>
                    <a:pt x="2727292" y="897345"/>
                  </a:lnTo>
                  <a:cubicBezTo>
                    <a:pt x="2727292" y="996465"/>
                    <a:pt x="2646939" y="1076818"/>
                    <a:pt x="2547819" y="1076818"/>
                  </a:cubicBezTo>
                  <a:lnTo>
                    <a:pt x="179473" y="1076818"/>
                  </a:lnTo>
                  <a:cubicBezTo>
                    <a:pt x="80353" y="1076818"/>
                    <a:pt x="0" y="996465"/>
                    <a:pt x="0" y="897345"/>
                  </a:cubicBezTo>
                  <a:lnTo>
                    <a:pt x="0" y="17947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8286" tIns="75426" rIns="98286" bIns="75426" numCol="1" spcCol="1270" anchor="ctr" anchorCtr="0">
              <a:noAutofit/>
            </a:bodyPr>
            <a:lstStyle/>
            <a:p>
              <a:pPr lvl="0" algn="ctr" defTabSz="533400" rtl="0">
                <a:lnSpc>
                  <a:spcPct val="90000"/>
                </a:lnSpc>
                <a:spcBef>
                  <a:spcPct val="0"/>
                </a:spcBef>
                <a:spcAft>
                  <a:spcPct val="35000"/>
                </a:spcAft>
              </a:pPr>
              <a:r>
                <a:rPr lang="en-CA" sz="1200" kern="1200" baseline="0" dirty="0" smtClean="0"/>
                <a:t>CISOs that identify and prepare accordingly for future disruptions will be seen as strategic and proactive. </a:t>
              </a:r>
              <a:endParaRPr lang="en-CA" sz="1200" kern="1200" dirty="0"/>
            </a:p>
          </p:txBody>
        </p:sp>
      </p:grpSp>
      <p:grpSp>
        <p:nvGrpSpPr>
          <p:cNvPr id="8" name="Group 7"/>
          <p:cNvGrpSpPr/>
          <p:nvPr/>
        </p:nvGrpSpPr>
        <p:grpSpPr>
          <a:xfrm>
            <a:off x="323266" y="4103406"/>
            <a:ext cx="6625943" cy="1045986"/>
            <a:chOff x="450266" y="3849406"/>
            <a:chExt cx="6625943" cy="1045986"/>
          </a:xfrm>
        </p:grpSpPr>
        <p:sp>
          <p:nvSpPr>
            <p:cNvPr id="9" name="Freeform 8"/>
            <p:cNvSpPr/>
            <p:nvPr/>
          </p:nvSpPr>
          <p:spPr>
            <a:xfrm>
              <a:off x="3011236" y="3922702"/>
              <a:ext cx="4064973" cy="899396"/>
            </a:xfrm>
            <a:custGeom>
              <a:avLst/>
              <a:gdLst>
                <a:gd name="connsiteX0" fmla="*/ 149902 w 899396"/>
                <a:gd name="connsiteY0" fmla="*/ 0 h 5521918"/>
                <a:gd name="connsiteX1" fmla="*/ 749494 w 899396"/>
                <a:gd name="connsiteY1" fmla="*/ 0 h 5521918"/>
                <a:gd name="connsiteX2" fmla="*/ 899396 w 899396"/>
                <a:gd name="connsiteY2" fmla="*/ 149902 h 5521918"/>
                <a:gd name="connsiteX3" fmla="*/ 899396 w 899396"/>
                <a:gd name="connsiteY3" fmla="*/ 5521918 h 5521918"/>
                <a:gd name="connsiteX4" fmla="*/ 899396 w 899396"/>
                <a:gd name="connsiteY4" fmla="*/ 5521918 h 5521918"/>
                <a:gd name="connsiteX5" fmla="*/ 0 w 899396"/>
                <a:gd name="connsiteY5" fmla="*/ 5521918 h 5521918"/>
                <a:gd name="connsiteX6" fmla="*/ 0 w 899396"/>
                <a:gd name="connsiteY6" fmla="*/ 5521918 h 5521918"/>
                <a:gd name="connsiteX7" fmla="*/ 0 w 899396"/>
                <a:gd name="connsiteY7" fmla="*/ 149902 h 5521918"/>
                <a:gd name="connsiteX8" fmla="*/ 149902 w 899396"/>
                <a:gd name="connsiteY8" fmla="*/ 0 h 5521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9396" h="5521918">
                  <a:moveTo>
                    <a:pt x="899396" y="920338"/>
                  </a:moveTo>
                  <a:lnTo>
                    <a:pt x="899396" y="4601580"/>
                  </a:lnTo>
                  <a:cubicBezTo>
                    <a:pt x="899396" y="5109869"/>
                    <a:pt x="888465" y="5521915"/>
                    <a:pt x="874980" y="5521915"/>
                  </a:cubicBezTo>
                  <a:lnTo>
                    <a:pt x="0" y="5521915"/>
                  </a:lnTo>
                  <a:lnTo>
                    <a:pt x="0" y="5521915"/>
                  </a:lnTo>
                  <a:lnTo>
                    <a:pt x="0" y="3"/>
                  </a:lnTo>
                  <a:lnTo>
                    <a:pt x="0" y="3"/>
                  </a:lnTo>
                  <a:lnTo>
                    <a:pt x="874980" y="3"/>
                  </a:lnTo>
                  <a:cubicBezTo>
                    <a:pt x="888465" y="3"/>
                    <a:pt x="899396" y="412049"/>
                    <a:pt x="899396" y="920338"/>
                  </a:cubicBezTo>
                  <a:close/>
                </a:path>
              </a:pathLst>
            </a:custGeom>
            <a:solidFill>
              <a:schemeClr val="bg1">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1" tIns="167729" rIns="291554" bIns="167731" numCol="1" spcCol="1270" anchor="ctr" anchorCtr="0">
              <a:noAutofit/>
            </a:bodyPr>
            <a:lstStyle/>
            <a:p>
              <a:pPr marL="0" lvl="1" algn="l" defTabSz="533400" rtl="0">
                <a:lnSpc>
                  <a:spcPct val="90000"/>
                </a:lnSpc>
                <a:spcBef>
                  <a:spcPct val="0"/>
                </a:spcBef>
                <a:spcAft>
                  <a:spcPct val="15000"/>
                </a:spcAft>
              </a:pPr>
              <a:r>
                <a:rPr lang="en-CA" sz="1200" kern="1200" baseline="0" dirty="0" smtClean="0"/>
                <a:t>Effective CISOs will be invited to join more </a:t>
              </a:r>
              <a:r>
                <a:rPr lang="en-CA" sz="1200" dirty="0" smtClean="0"/>
                <a:t>senior management </a:t>
              </a:r>
              <a:r>
                <a:rPr lang="en-CA" sz="1200" kern="1200" baseline="0" dirty="0" smtClean="0"/>
                <a:t>discussions. Senior executives are aware more than ever that the possibility of a potential data breach or compromise is always near. </a:t>
              </a:r>
              <a:endParaRPr lang="en-CA" sz="1200" kern="1200" dirty="0"/>
            </a:p>
          </p:txBody>
        </p:sp>
        <p:sp>
          <p:nvSpPr>
            <p:cNvPr id="10" name="Freeform 9"/>
            <p:cNvSpPr/>
            <p:nvPr/>
          </p:nvSpPr>
          <p:spPr>
            <a:xfrm>
              <a:off x="450266" y="3849406"/>
              <a:ext cx="2687969" cy="1045986"/>
            </a:xfrm>
            <a:custGeom>
              <a:avLst/>
              <a:gdLst>
                <a:gd name="connsiteX0" fmla="*/ 0 w 2687969"/>
                <a:gd name="connsiteY0" fmla="*/ 174334 h 1045986"/>
                <a:gd name="connsiteX1" fmla="*/ 174334 w 2687969"/>
                <a:gd name="connsiteY1" fmla="*/ 0 h 1045986"/>
                <a:gd name="connsiteX2" fmla="*/ 2513635 w 2687969"/>
                <a:gd name="connsiteY2" fmla="*/ 0 h 1045986"/>
                <a:gd name="connsiteX3" fmla="*/ 2687969 w 2687969"/>
                <a:gd name="connsiteY3" fmla="*/ 174334 h 1045986"/>
                <a:gd name="connsiteX4" fmla="*/ 2687969 w 2687969"/>
                <a:gd name="connsiteY4" fmla="*/ 871652 h 1045986"/>
                <a:gd name="connsiteX5" fmla="*/ 2513635 w 2687969"/>
                <a:gd name="connsiteY5" fmla="*/ 1045986 h 1045986"/>
                <a:gd name="connsiteX6" fmla="*/ 174334 w 2687969"/>
                <a:gd name="connsiteY6" fmla="*/ 1045986 h 1045986"/>
                <a:gd name="connsiteX7" fmla="*/ 0 w 2687969"/>
                <a:gd name="connsiteY7" fmla="*/ 871652 h 1045986"/>
                <a:gd name="connsiteX8" fmla="*/ 0 w 2687969"/>
                <a:gd name="connsiteY8" fmla="*/ 174334 h 1045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7969" h="1045986">
                  <a:moveTo>
                    <a:pt x="0" y="174334"/>
                  </a:moveTo>
                  <a:cubicBezTo>
                    <a:pt x="0" y="78052"/>
                    <a:pt x="78052" y="0"/>
                    <a:pt x="174334" y="0"/>
                  </a:cubicBezTo>
                  <a:lnTo>
                    <a:pt x="2513635" y="0"/>
                  </a:lnTo>
                  <a:cubicBezTo>
                    <a:pt x="2609917" y="0"/>
                    <a:pt x="2687969" y="78052"/>
                    <a:pt x="2687969" y="174334"/>
                  </a:cubicBezTo>
                  <a:lnTo>
                    <a:pt x="2687969" y="871652"/>
                  </a:lnTo>
                  <a:cubicBezTo>
                    <a:pt x="2687969" y="967934"/>
                    <a:pt x="2609917" y="1045986"/>
                    <a:pt x="2513635" y="1045986"/>
                  </a:cubicBezTo>
                  <a:lnTo>
                    <a:pt x="174334" y="1045986"/>
                  </a:lnTo>
                  <a:cubicBezTo>
                    <a:pt x="78052" y="1045986"/>
                    <a:pt x="0" y="967934"/>
                    <a:pt x="0" y="871652"/>
                  </a:cubicBezTo>
                  <a:lnTo>
                    <a:pt x="0" y="17433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6781" tIns="73921" rIns="96781" bIns="73921" numCol="1" spcCol="1270" anchor="ctr" anchorCtr="0">
              <a:noAutofit/>
            </a:bodyPr>
            <a:lstStyle/>
            <a:p>
              <a:pPr lvl="0" algn="ctr" defTabSz="533400" rtl="0">
                <a:lnSpc>
                  <a:spcPct val="90000"/>
                </a:lnSpc>
                <a:spcBef>
                  <a:spcPct val="0"/>
                </a:spcBef>
                <a:spcAft>
                  <a:spcPct val="35000"/>
                </a:spcAft>
              </a:pPr>
              <a:r>
                <a:rPr lang="en-CA" sz="1200" kern="1200" baseline="0" dirty="0" smtClean="0"/>
                <a:t>CISOs have historically been left out of the major decision-making processes, but are not any longer.  </a:t>
              </a:r>
              <a:endParaRPr lang="en-CA" sz="1200" kern="1200" dirty="0"/>
            </a:p>
          </p:txBody>
        </p:sp>
      </p:grpSp>
      <p:sp>
        <p:nvSpPr>
          <p:cNvPr id="14" name="Rectangle 17"/>
          <p:cNvSpPr/>
          <p:nvPr/>
        </p:nvSpPr>
        <p:spPr>
          <a:xfrm>
            <a:off x="838293" y="5344795"/>
            <a:ext cx="7466486" cy="9079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spcAft>
                <a:spcPts val="600"/>
              </a:spcAft>
            </a:pPr>
            <a:r>
              <a:rPr lang="en-CA" sz="1200" dirty="0"/>
              <a:t>According to PwC’s </a:t>
            </a:r>
            <a:r>
              <a:rPr lang="en-CA" sz="1200" dirty="0" smtClean="0"/>
              <a:t>2015 US State of Cybercrime Survey, </a:t>
            </a:r>
            <a:r>
              <a:rPr lang="en-CA" sz="1200" b="1" dirty="0" smtClean="0"/>
              <a:t>76%</a:t>
            </a:r>
            <a:r>
              <a:rPr lang="en-CA" sz="1200" dirty="0" smtClean="0"/>
              <a:t> of respondents now indicated being concerned about security threats, which is a significant increase from 59% the previous year. </a:t>
            </a:r>
          </a:p>
          <a:p>
            <a:pPr>
              <a:spcAft>
                <a:spcPts val="600"/>
              </a:spcAft>
            </a:pPr>
            <a:r>
              <a:rPr lang="en-CA" sz="1200" dirty="0" smtClean="0"/>
              <a:t>Further</a:t>
            </a:r>
            <a:r>
              <a:rPr lang="en-CA" sz="1200" dirty="0"/>
              <a:t>, PwC’s </a:t>
            </a:r>
            <a:r>
              <a:rPr lang="en-CA" sz="1200" dirty="0" smtClean="0"/>
              <a:t>2015 </a:t>
            </a:r>
            <a:r>
              <a:rPr lang="en-CA" sz="1200" dirty="0"/>
              <a:t>Annual CEO Survey reported that </a:t>
            </a:r>
            <a:r>
              <a:rPr lang="en-CA" sz="1200" b="1" dirty="0" smtClean="0"/>
              <a:t>87%</a:t>
            </a:r>
            <a:r>
              <a:rPr lang="en-CA" sz="1200" dirty="0" smtClean="0"/>
              <a:t> </a:t>
            </a:r>
            <a:r>
              <a:rPr lang="en-CA" sz="1200" dirty="0"/>
              <a:t>of global CEOs are concerned about cyber threats </a:t>
            </a:r>
            <a:r>
              <a:rPr lang="en-CA" sz="1200" dirty="0" smtClean="0"/>
              <a:t>impacting their growth.</a:t>
            </a:r>
            <a:endParaRPr lang="en-CA" sz="1200" dirty="0"/>
          </a:p>
        </p:txBody>
      </p:sp>
      <p:grpSp>
        <p:nvGrpSpPr>
          <p:cNvPr id="18" name="Group 17"/>
          <p:cNvGrpSpPr/>
          <p:nvPr/>
        </p:nvGrpSpPr>
        <p:grpSpPr>
          <a:xfrm>
            <a:off x="7144318" y="3302406"/>
            <a:ext cx="1741217" cy="1549308"/>
            <a:chOff x="7218363" y="3079403"/>
            <a:chExt cx="1741217" cy="1549308"/>
          </a:xfrm>
        </p:grpSpPr>
        <p:sp>
          <p:nvSpPr>
            <p:cNvPr id="17" name="Rectangle 16"/>
            <p:cNvSpPr/>
            <p:nvPr/>
          </p:nvSpPr>
          <p:spPr>
            <a:xfrm>
              <a:off x="7218363" y="3079403"/>
              <a:ext cx="1723583" cy="15493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5" name="Rectangle 14"/>
            <p:cNvSpPr/>
            <p:nvPr/>
          </p:nvSpPr>
          <p:spPr>
            <a:xfrm>
              <a:off x="7238025" y="3079403"/>
              <a:ext cx="1721555" cy="1538883"/>
            </a:xfrm>
            <a:prstGeom prst="rect">
              <a:avLst/>
            </a:prstGeom>
          </p:spPr>
          <p:txBody>
            <a:bodyPr wrap="square">
              <a:spAutoFit/>
            </a:bodyPr>
            <a:lstStyle/>
            <a:p>
              <a:pPr lvl="0"/>
              <a:r>
                <a:rPr lang="en-CA" sz="1000" b="1" dirty="0" smtClean="0">
                  <a:solidFill>
                    <a:schemeClr val="bg1"/>
                  </a:solidFill>
                  <a:ea typeface="Calibri" panose="020F0502020204030204" pitchFamily="34" charset="0"/>
                  <a:cs typeface="Times New Roman" panose="02020603050405020304" pitchFamily="18" charset="0"/>
                </a:rPr>
                <a:t>The number of records breached in 2015 was </a:t>
              </a:r>
              <a:br>
                <a:rPr lang="en-CA" sz="1000" b="1" dirty="0" smtClean="0">
                  <a:solidFill>
                    <a:schemeClr val="bg1"/>
                  </a:solidFill>
                  <a:ea typeface="Calibri" panose="020F0502020204030204" pitchFamily="34" charset="0"/>
                  <a:cs typeface="Times New Roman" panose="02020603050405020304" pitchFamily="18" charset="0"/>
                </a:rPr>
              </a:br>
              <a:r>
                <a:rPr lang="en-CA" b="1" dirty="0" smtClean="0">
                  <a:solidFill>
                    <a:schemeClr val="bg1"/>
                  </a:solidFill>
                  <a:ea typeface="Calibri" panose="020F0502020204030204" pitchFamily="34" charset="0"/>
                  <a:cs typeface="Times New Roman" panose="02020603050405020304" pitchFamily="18" charset="0"/>
                </a:rPr>
                <a:t>more </a:t>
              </a:r>
              <a:r>
                <a:rPr lang="en-CA" b="1" dirty="0">
                  <a:solidFill>
                    <a:schemeClr val="bg1"/>
                  </a:solidFill>
                  <a:ea typeface="Calibri" panose="020F0502020204030204" pitchFamily="34" charset="0"/>
                  <a:cs typeface="Times New Roman" panose="02020603050405020304" pitchFamily="18" charset="0"/>
                </a:rPr>
                <a:t>than twice that of 2014 </a:t>
              </a:r>
              <a:r>
                <a:rPr lang="en-CA" b="1" dirty="0" smtClean="0">
                  <a:solidFill>
                    <a:schemeClr val="bg1"/>
                  </a:solidFill>
                  <a:ea typeface="Calibri" panose="020F0502020204030204" pitchFamily="34" charset="0"/>
                  <a:cs typeface="Times New Roman" panose="02020603050405020304" pitchFamily="18" charset="0"/>
                </a:rPr>
                <a:t/>
              </a:r>
              <a:br>
                <a:rPr lang="en-CA" b="1" dirty="0" smtClean="0">
                  <a:solidFill>
                    <a:schemeClr val="bg1"/>
                  </a:solidFill>
                  <a:ea typeface="Calibri" panose="020F0502020204030204" pitchFamily="34" charset="0"/>
                  <a:cs typeface="Times New Roman" panose="02020603050405020304" pitchFamily="18" charset="0"/>
                </a:rPr>
              </a:br>
              <a:r>
                <a:rPr lang="en-CA" sz="1000" b="1" dirty="0" smtClean="0">
                  <a:solidFill>
                    <a:schemeClr val="bg1"/>
                  </a:solidFill>
                  <a:ea typeface="Calibri" panose="020F0502020204030204" pitchFamily="34" charset="0"/>
                  <a:cs typeface="Times New Roman" panose="02020603050405020304" pitchFamily="18" charset="0"/>
                </a:rPr>
                <a:t>according </a:t>
              </a:r>
              <a:r>
                <a:rPr lang="en-CA" sz="1000" b="1" dirty="0">
                  <a:solidFill>
                    <a:schemeClr val="bg1"/>
                  </a:solidFill>
                  <a:ea typeface="Calibri" panose="020F0502020204030204" pitchFamily="34" charset="0"/>
                  <a:cs typeface="Times New Roman" panose="02020603050405020304" pitchFamily="18" charset="0"/>
                </a:rPr>
                <a:t>to the Privacy Rights Clearinghouse</a:t>
              </a:r>
            </a:p>
          </p:txBody>
        </p:sp>
      </p:grpSp>
      <p:grpSp>
        <p:nvGrpSpPr>
          <p:cNvPr id="16" name="Group 15"/>
          <p:cNvGrpSpPr/>
          <p:nvPr/>
        </p:nvGrpSpPr>
        <p:grpSpPr>
          <a:xfrm>
            <a:off x="0" y="6422955"/>
            <a:ext cx="9144000" cy="437555"/>
            <a:chOff x="0" y="6422955"/>
            <a:chExt cx="9144000" cy="437555"/>
          </a:xfrm>
        </p:grpSpPr>
        <p:pic>
          <p:nvPicPr>
            <p:cNvPr id="19"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17220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258587" y="1163288"/>
            <a:ext cx="8531820" cy="657225"/>
          </a:xfrm>
        </p:spPr>
        <p:txBody>
          <a:bodyPr/>
          <a:lstStyle/>
          <a:p>
            <a:pPr marL="0" indent="0">
              <a:buNone/>
            </a:pPr>
            <a:r>
              <a:rPr lang="en-CA" sz="1800" b="1" dirty="0" smtClean="0"/>
              <a:t>With all the security issues that will be arising in 2016, there are three main areas that security teams will need to watch out for.</a:t>
            </a:r>
            <a:endParaRPr lang="en-CA" sz="1800" b="1" dirty="0"/>
          </a:p>
        </p:txBody>
      </p:sp>
      <p:sp>
        <p:nvSpPr>
          <p:cNvPr id="5" name="Rectangle 4"/>
          <p:cNvSpPr/>
          <p:nvPr/>
        </p:nvSpPr>
        <p:spPr>
          <a:xfrm>
            <a:off x="251520" y="4960807"/>
            <a:ext cx="8564378"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smtClean="0"/>
              <a:t>Security Landscape Developments</a:t>
            </a:r>
            <a:endParaRPr lang="en-US" sz="1400" b="1" dirty="0"/>
          </a:p>
        </p:txBody>
      </p:sp>
      <p:sp>
        <p:nvSpPr>
          <p:cNvPr id="6" name="Rectangle 5"/>
          <p:cNvSpPr/>
          <p:nvPr/>
        </p:nvSpPr>
        <p:spPr>
          <a:xfrm>
            <a:off x="258587" y="3493672"/>
            <a:ext cx="8560707" cy="320040"/>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Threat Landscape Developments</a:t>
            </a:r>
            <a:endParaRPr lang="en-US" sz="1400" b="1" dirty="0"/>
          </a:p>
        </p:txBody>
      </p:sp>
      <p:sp>
        <p:nvSpPr>
          <p:cNvPr id="7" name="TextBox 6"/>
          <p:cNvSpPr txBox="1"/>
          <p:nvPr/>
        </p:nvSpPr>
        <p:spPr>
          <a:xfrm>
            <a:off x="258587" y="2398839"/>
            <a:ext cx="7031127" cy="1015663"/>
          </a:xfrm>
          <a:prstGeom prst="rect">
            <a:avLst/>
          </a:prstGeom>
          <a:noFill/>
        </p:spPr>
        <p:txBody>
          <a:bodyPr wrap="square" rtlCol="0">
            <a:spAutoFit/>
          </a:bodyPr>
          <a:lstStyle/>
          <a:p>
            <a:pPr marL="179388" indent="-179388" fontAlgn="base">
              <a:spcBef>
                <a:spcPct val="0"/>
              </a:spcBef>
              <a:spcAft>
                <a:spcPct val="0"/>
              </a:spcAft>
              <a:buFont typeface="Arial" pitchFamily="34" charset="0"/>
              <a:buChar char="•"/>
            </a:pPr>
            <a:r>
              <a:rPr lang="en-CA" sz="1200" dirty="0">
                <a:solidFill>
                  <a:srgbClr val="333333"/>
                </a:solidFill>
              </a:rPr>
              <a:t>These are the latest technologies that either organizations or consumers are looking to realize new value from. It is the latest </a:t>
            </a:r>
            <a:r>
              <a:rPr lang="en-CA" sz="1200" dirty="0" smtClean="0">
                <a:solidFill>
                  <a:srgbClr val="333333"/>
                </a:solidFill>
              </a:rPr>
              <a:t>widget </a:t>
            </a:r>
            <a:r>
              <a:rPr lang="en-CA" sz="1200" dirty="0">
                <a:solidFill>
                  <a:srgbClr val="333333"/>
                </a:solidFill>
              </a:rPr>
              <a:t>or </a:t>
            </a:r>
            <a:r>
              <a:rPr lang="en-CA" sz="1200" dirty="0" smtClean="0">
                <a:solidFill>
                  <a:srgbClr val="333333"/>
                </a:solidFill>
              </a:rPr>
              <a:t>whatsit </a:t>
            </a:r>
            <a:r>
              <a:rPr lang="en-CA" sz="1200" dirty="0">
                <a:solidFill>
                  <a:srgbClr val="333333"/>
                </a:solidFill>
              </a:rPr>
              <a:t>that can drive innovation on either the commercial </a:t>
            </a:r>
            <a:r>
              <a:rPr lang="en-CA" sz="1200" dirty="0" smtClean="0">
                <a:solidFill>
                  <a:srgbClr val="333333"/>
                </a:solidFill>
              </a:rPr>
              <a:t>or </a:t>
            </a:r>
            <a:r>
              <a:rPr lang="en-CA" sz="1200" dirty="0">
                <a:solidFill>
                  <a:srgbClr val="333333"/>
                </a:solidFill>
              </a:rPr>
              <a:t>consumer side of the </a:t>
            </a:r>
            <a:r>
              <a:rPr lang="en-CA" sz="1200" dirty="0" smtClean="0">
                <a:solidFill>
                  <a:srgbClr val="333333"/>
                </a:solidFill>
              </a:rPr>
              <a:t>business. </a:t>
            </a:r>
            <a:endParaRPr lang="en-CA" sz="1200" dirty="0">
              <a:solidFill>
                <a:srgbClr val="333333"/>
              </a:solidFill>
            </a:endParaRPr>
          </a:p>
          <a:p>
            <a:pPr marL="179388" indent="-179388" fontAlgn="base">
              <a:spcBef>
                <a:spcPct val="0"/>
              </a:spcBef>
              <a:spcAft>
                <a:spcPct val="0"/>
              </a:spcAft>
              <a:buFont typeface="Arial" pitchFamily="34" charset="0"/>
              <a:buChar char="•"/>
            </a:pPr>
            <a:r>
              <a:rPr lang="en-CA" sz="1200" dirty="0">
                <a:solidFill>
                  <a:srgbClr val="333333"/>
                </a:solidFill>
              </a:rPr>
              <a:t>With any new disruptive technology incorporated into a business, it is necessary to secure it properly. These trends can introduce a whole new class of security issues</a:t>
            </a:r>
            <a:r>
              <a:rPr lang="en-CA" sz="1200" dirty="0" smtClean="0">
                <a:solidFill>
                  <a:srgbClr val="333333"/>
                </a:solidFill>
              </a:rPr>
              <a:t>.</a:t>
            </a:r>
            <a:endParaRPr lang="en-CA" sz="1200" dirty="0">
              <a:solidFill>
                <a:srgbClr val="333333"/>
              </a:solidFill>
            </a:endParaRPr>
          </a:p>
        </p:txBody>
      </p:sp>
      <p:sp>
        <p:nvSpPr>
          <p:cNvPr id="8" name="TextBox 7"/>
          <p:cNvSpPr txBox="1"/>
          <p:nvPr/>
        </p:nvSpPr>
        <p:spPr>
          <a:xfrm>
            <a:off x="251521" y="3875530"/>
            <a:ext cx="7038512" cy="1015663"/>
          </a:xfrm>
          <a:prstGeom prst="rect">
            <a:avLst/>
          </a:prstGeom>
          <a:noFill/>
        </p:spPr>
        <p:txBody>
          <a:bodyPr wrap="square" rtlCol="0">
            <a:spAutoFit/>
          </a:bodyPr>
          <a:lstStyle/>
          <a:p>
            <a:pPr marL="179388" indent="-179388" fontAlgn="base">
              <a:spcBef>
                <a:spcPct val="0"/>
              </a:spcBef>
              <a:spcAft>
                <a:spcPct val="0"/>
              </a:spcAft>
              <a:buFont typeface="Arial" pitchFamily="34" charset="0"/>
              <a:buChar char="•"/>
            </a:pPr>
            <a:r>
              <a:rPr lang="en-CA" sz="1200" dirty="0">
                <a:solidFill>
                  <a:srgbClr val="333333"/>
                </a:solidFill>
              </a:rPr>
              <a:t>Every year, new threats emerge that can pose serious risks to businesses. They can range from increasingly sophisticated and planned attacks </a:t>
            </a:r>
            <a:r>
              <a:rPr lang="en-CA" sz="1200" dirty="0" smtClean="0">
                <a:solidFill>
                  <a:srgbClr val="333333"/>
                </a:solidFill>
              </a:rPr>
              <a:t>to </a:t>
            </a:r>
            <a:r>
              <a:rPr lang="en-CA" sz="1200" dirty="0">
                <a:solidFill>
                  <a:srgbClr val="333333"/>
                </a:solidFill>
              </a:rPr>
              <a:t>very simple exploitations of an existing, but </a:t>
            </a:r>
            <a:r>
              <a:rPr lang="en-CA" sz="1200" dirty="0" smtClean="0">
                <a:solidFill>
                  <a:srgbClr val="333333"/>
                </a:solidFill>
              </a:rPr>
              <a:t>new, </a:t>
            </a:r>
            <a:r>
              <a:rPr lang="en-CA" sz="1200" dirty="0">
                <a:solidFill>
                  <a:srgbClr val="333333"/>
                </a:solidFill>
              </a:rPr>
              <a:t>vulnerability. Each year, these threats become more advanced, sophisticated, and prevalent. As a result, </a:t>
            </a:r>
            <a:r>
              <a:rPr lang="en-CA" sz="1200" dirty="0" smtClean="0">
                <a:solidFill>
                  <a:srgbClr val="333333"/>
                </a:solidFill>
              </a:rPr>
              <a:t>the </a:t>
            </a:r>
            <a:r>
              <a:rPr lang="en-CA" sz="1200" dirty="0">
                <a:solidFill>
                  <a:srgbClr val="333333"/>
                </a:solidFill>
              </a:rPr>
              <a:t>security team must be informed and prepared to defend themselves </a:t>
            </a:r>
            <a:r>
              <a:rPr lang="en-CA" sz="1200" dirty="0" smtClean="0">
                <a:solidFill>
                  <a:srgbClr val="333333"/>
                </a:solidFill>
              </a:rPr>
              <a:t>against these </a:t>
            </a:r>
            <a:r>
              <a:rPr lang="en-CA" sz="1200" dirty="0">
                <a:solidFill>
                  <a:srgbClr val="333333"/>
                </a:solidFill>
              </a:rPr>
              <a:t>new </a:t>
            </a:r>
            <a:r>
              <a:rPr lang="en-CA" sz="1200" dirty="0" smtClean="0">
                <a:solidFill>
                  <a:srgbClr val="333333"/>
                </a:solidFill>
              </a:rPr>
              <a:t>threats.</a:t>
            </a:r>
            <a:endParaRPr lang="en-CA" sz="1200" dirty="0">
              <a:solidFill>
                <a:srgbClr val="333333"/>
              </a:solidFill>
            </a:endParaRPr>
          </a:p>
        </p:txBody>
      </p:sp>
      <p:sp>
        <p:nvSpPr>
          <p:cNvPr id="9" name="TextBox 8"/>
          <p:cNvSpPr txBox="1"/>
          <p:nvPr/>
        </p:nvSpPr>
        <p:spPr>
          <a:xfrm>
            <a:off x="251521" y="5290403"/>
            <a:ext cx="7038512" cy="1015663"/>
          </a:xfrm>
          <a:prstGeom prst="rect">
            <a:avLst/>
          </a:prstGeom>
          <a:noFill/>
        </p:spPr>
        <p:txBody>
          <a:bodyPr wrap="square" rtlCol="0">
            <a:spAutoFit/>
          </a:bodyPr>
          <a:lstStyle/>
          <a:p>
            <a:pPr marL="179388" indent="-179388" fontAlgn="base">
              <a:spcBef>
                <a:spcPct val="0"/>
              </a:spcBef>
              <a:spcAft>
                <a:spcPct val="0"/>
              </a:spcAft>
              <a:buFont typeface="Arial" pitchFamily="34" charset="0"/>
              <a:buChar char="•"/>
            </a:pPr>
            <a:r>
              <a:rPr lang="en-CA" sz="1200" dirty="0">
                <a:solidFill>
                  <a:srgbClr val="333333"/>
                </a:solidFill>
              </a:rPr>
              <a:t>As these new trends and threats emerge, security mitigation tactics will continue to develop. These are either the latest or increasingly available ways in which organizations are looking to protect themselves </a:t>
            </a:r>
            <a:r>
              <a:rPr lang="en-CA" sz="1200" dirty="0" smtClean="0">
                <a:solidFill>
                  <a:srgbClr val="333333"/>
                </a:solidFill>
              </a:rPr>
              <a:t>and </a:t>
            </a:r>
            <a:r>
              <a:rPr lang="en-CA" sz="1200" dirty="0">
                <a:solidFill>
                  <a:srgbClr val="333333"/>
                </a:solidFill>
              </a:rPr>
              <a:t>mitigate their risk. </a:t>
            </a:r>
          </a:p>
          <a:p>
            <a:pPr marL="179388" indent="-179388" fontAlgn="base">
              <a:spcBef>
                <a:spcPct val="0"/>
              </a:spcBef>
              <a:spcAft>
                <a:spcPct val="0"/>
              </a:spcAft>
              <a:buFont typeface="Arial" pitchFamily="34" charset="0"/>
              <a:buChar char="•"/>
            </a:pPr>
            <a:r>
              <a:rPr lang="en-CA" sz="1200" dirty="0">
                <a:solidFill>
                  <a:srgbClr val="333333"/>
                </a:solidFill>
              </a:rPr>
              <a:t>In the upcoming year, there are many opportunities </a:t>
            </a:r>
            <a:r>
              <a:rPr lang="en-CA" sz="1200" dirty="0" smtClean="0">
                <a:solidFill>
                  <a:srgbClr val="333333"/>
                </a:solidFill>
              </a:rPr>
              <a:t>that will </a:t>
            </a:r>
            <a:r>
              <a:rPr lang="en-CA" sz="1200" dirty="0">
                <a:solidFill>
                  <a:srgbClr val="333333"/>
                </a:solidFill>
              </a:rPr>
              <a:t>allow an organization to </a:t>
            </a:r>
            <a:r>
              <a:rPr lang="en-CA" sz="1200" dirty="0" smtClean="0">
                <a:solidFill>
                  <a:srgbClr val="333333"/>
                </a:solidFill>
              </a:rPr>
              <a:t>better </a:t>
            </a:r>
            <a:r>
              <a:rPr lang="en-CA" sz="1200" dirty="0">
                <a:solidFill>
                  <a:srgbClr val="333333"/>
                </a:solidFill>
              </a:rPr>
              <a:t>mitigate and defend itself against the </a:t>
            </a:r>
            <a:r>
              <a:rPr lang="en-CA" sz="1200" dirty="0" smtClean="0">
                <a:solidFill>
                  <a:srgbClr val="333333"/>
                </a:solidFill>
              </a:rPr>
              <a:t>ever-increasing </a:t>
            </a:r>
            <a:r>
              <a:rPr lang="en-CA" sz="1200" dirty="0">
                <a:solidFill>
                  <a:srgbClr val="333333"/>
                </a:solidFill>
              </a:rPr>
              <a:t>security issues and </a:t>
            </a:r>
            <a:r>
              <a:rPr lang="en-CA" sz="1200" dirty="0" smtClean="0">
                <a:solidFill>
                  <a:srgbClr val="333333"/>
                </a:solidFill>
              </a:rPr>
              <a:t>ever-evolving </a:t>
            </a:r>
            <a:r>
              <a:rPr lang="en-CA" sz="1200" dirty="0">
                <a:solidFill>
                  <a:srgbClr val="333333"/>
                </a:solidFill>
              </a:rPr>
              <a:t>threats.</a:t>
            </a:r>
          </a:p>
        </p:txBody>
      </p:sp>
      <p:sp>
        <p:nvSpPr>
          <p:cNvPr id="10" name="Rectangle 9"/>
          <p:cNvSpPr/>
          <p:nvPr/>
        </p:nvSpPr>
        <p:spPr>
          <a:xfrm>
            <a:off x="258587" y="2016981"/>
            <a:ext cx="8535064" cy="32004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Disruptive Technology Trends</a:t>
            </a:r>
            <a:endParaRPr lang="en-US" sz="1400" b="1" dirty="0"/>
          </a:p>
        </p:txBody>
      </p:sp>
      <p:sp>
        <p:nvSpPr>
          <p:cNvPr id="11" name="Rectangle 10"/>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Box 3"/>
          <p:cNvSpPr txBox="1"/>
          <p:nvPr/>
        </p:nvSpPr>
        <p:spPr>
          <a:xfrm>
            <a:off x="350955" y="187923"/>
            <a:ext cx="8439452" cy="830997"/>
          </a:xfrm>
          <a:prstGeom prst="rect">
            <a:avLst/>
          </a:prstGeom>
          <a:noFill/>
        </p:spPr>
        <p:txBody>
          <a:bodyPr wrap="square" rtlCol="0">
            <a:spAutoFit/>
          </a:bodyPr>
          <a:lstStyle>
            <a:defPPr>
              <a:defRPr lang="en-US"/>
            </a:defPPr>
            <a:lvl1pPr>
              <a:defRPr sz="2400" b="1">
                <a:solidFill>
                  <a:schemeClr val="bg1"/>
                </a:solidFill>
              </a:defRPr>
            </a:lvl1pPr>
          </a:lstStyle>
          <a:p>
            <a:r>
              <a:rPr lang="en-CA" dirty="0"/>
              <a:t>Consider these three main areas to understand what security for will look like for the upcoming year</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04016" y="2606156"/>
            <a:ext cx="457200" cy="6096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4016" y="5496823"/>
            <a:ext cx="457200" cy="609600"/>
          </a:xfrm>
          <a:prstGeom prst="rect">
            <a:avLst/>
          </a:prstGeom>
        </p:spPr>
      </p:pic>
      <p:pic>
        <p:nvPicPr>
          <p:cNvPr id="23"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1616" y="4029688"/>
            <a:ext cx="762000" cy="609600"/>
          </a:xfrm>
          <a:prstGeom prst="rect">
            <a:avLst/>
          </a:prstGeom>
        </p:spPr>
      </p:pic>
      <p:grpSp>
        <p:nvGrpSpPr>
          <p:cNvPr id="14" name="Group 13"/>
          <p:cNvGrpSpPr/>
          <p:nvPr/>
        </p:nvGrpSpPr>
        <p:grpSpPr>
          <a:xfrm>
            <a:off x="0" y="6422955"/>
            <a:ext cx="9144000" cy="437555"/>
            <a:chOff x="0" y="6422955"/>
            <a:chExt cx="9144000" cy="437555"/>
          </a:xfrm>
        </p:grpSpPr>
        <p:pic>
          <p:nvPicPr>
            <p:cNvPr id="15"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25065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TextBox 3"/>
          <p:cNvSpPr txBox="1"/>
          <p:nvPr/>
        </p:nvSpPr>
        <p:spPr>
          <a:xfrm>
            <a:off x="350955" y="187923"/>
            <a:ext cx="8439452" cy="830997"/>
          </a:xfrm>
          <a:prstGeom prst="rect">
            <a:avLst/>
          </a:prstGeom>
          <a:noFill/>
        </p:spPr>
        <p:txBody>
          <a:bodyPr wrap="square" rtlCol="0">
            <a:spAutoFit/>
          </a:bodyPr>
          <a:lstStyle>
            <a:defPPr>
              <a:defRPr lang="en-US"/>
            </a:defPPr>
            <a:lvl1pPr>
              <a:defRPr sz="2400" b="1">
                <a:solidFill>
                  <a:schemeClr val="bg1"/>
                </a:solidFill>
              </a:defRPr>
            </a:lvl1pPr>
          </a:lstStyle>
          <a:p>
            <a:r>
              <a:rPr lang="en-CA" dirty="0"/>
              <a:t>Info-Tech identified these as the top disruptive security trends for 2016</a:t>
            </a:r>
          </a:p>
        </p:txBody>
      </p:sp>
      <p:grpSp>
        <p:nvGrpSpPr>
          <p:cNvPr id="2" name="Group 1"/>
          <p:cNvGrpSpPr/>
          <p:nvPr/>
        </p:nvGrpSpPr>
        <p:grpSpPr>
          <a:xfrm>
            <a:off x="912780" y="1361208"/>
            <a:ext cx="8231220" cy="4926517"/>
            <a:chOff x="4029499" y="484538"/>
            <a:chExt cx="5032994" cy="6061180"/>
          </a:xfrm>
        </p:grpSpPr>
        <p:sp>
          <p:nvSpPr>
            <p:cNvPr id="6" name="TextBox 5"/>
            <p:cNvSpPr txBox="1"/>
            <p:nvPr/>
          </p:nvSpPr>
          <p:spPr>
            <a:xfrm>
              <a:off x="4192831" y="484538"/>
              <a:ext cx="1144310" cy="727122"/>
            </a:xfrm>
            <a:prstGeom prst="rect">
              <a:avLst/>
            </a:prstGeom>
            <a:noFill/>
          </p:spPr>
          <p:txBody>
            <a:bodyPr wrap="square" rtlCol="0">
              <a:spAutoFit/>
            </a:bodyPr>
            <a:lstStyle/>
            <a:p>
              <a:pPr>
                <a:lnSpc>
                  <a:spcPct val="70000"/>
                </a:lnSpc>
              </a:pPr>
              <a:r>
                <a:rPr lang="en-US" sz="5400" spc="-500" dirty="0" smtClean="0">
                  <a:solidFill>
                    <a:srgbClr val="2576B7"/>
                  </a:solidFill>
                  <a:latin typeface="Arial Black"/>
                  <a:cs typeface="Arial Black"/>
                </a:rPr>
                <a:t>01</a:t>
              </a:r>
              <a:endParaRPr lang="en-US" sz="5400" spc="-500" dirty="0">
                <a:solidFill>
                  <a:srgbClr val="2576B7"/>
                </a:solidFill>
                <a:latin typeface="Arial Black"/>
                <a:cs typeface="Arial Black"/>
              </a:endParaRPr>
            </a:p>
          </p:txBody>
        </p:sp>
        <p:sp>
          <p:nvSpPr>
            <p:cNvPr id="7" name="TextBox 6"/>
            <p:cNvSpPr txBox="1"/>
            <p:nvPr/>
          </p:nvSpPr>
          <p:spPr>
            <a:xfrm>
              <a:off x="4192831" y="1701423"/>
              <a:ext cx="1144310" cy="674031"/>
            </a:xfrm>
            <a:prstGeom prst="rect">
              <a:avLst/>
            </a:prstGeom>
            <a:noFill/>
          </p:spPr>
          <p:txBody>
            <a:bodyPr wrap="square" rtlCol="0">
              <a:spAutoFit/>
            </a:bodyPr>
            <a:lstStyle/>
            <a:p>
              <a:pPr>
                <a:lnSpc>
                  <a:spcPct val="70000"/>
                </a:lnSpc>
              </a:pPr>
              <a:r>
                <a:rPr lang="en-US" sz="5400" spc="-250" dirty="0" smtClean="0">
                  <a:solidFill>
                    <a:srgbClr val="2576B7"/>
                  </a:solidFill>
                  <a:latin typeface="Arial Black"/>
                  <a:cs typeface="Arial Black"/>
                </a:rPr>
                <a:t>03</a:t>
              </a:r>
              <a:endParaRPr lang="en-US" sz="5400" spc="-250" dirty="0">
                <a:solidFill>
                  <a:srgbClr val="2576B7"/>
                </a:solidFill>
                <a:latin typeface="Arial Black"/>
                <a:cs typeface="Arial Black"/>
              </a:endParaRPr>
            </a:p>
          </p:txBody>
        </p:sp>
        <p:sp>
          <p:nvSpPr>
            <p:cNvPr id="8" name="TextBox 7"/>
            <p:cNvSpPr txBox="1"/>
            <p:nvPr/>
          </p:nvSpPr>
          <p:spPr>
            <a:xfrm>
              <a:off x="4192831" y="2939653"/>
              <a:ext cx="1144310" cy="674031"/>
            </a:xfrm>
            <a:prstGeom prst="rect">
              <a:avLst/>
            </a:prstGeom>
            <a:noFill/>
          </p:spPr>
          <p:txBody>
            <a:bodyPr wrap="square" rtlCol="0">
              <a:spAutoFit/>
            </a:bodyPr>
            <a:lstStyle/>
            <a:p>
              <a:pPr>
                <a:lnSpc>
                  <a:spcPct val="70000"/>
                </a:lnSpc>
              </a:pPr>
              <a:r>
                <a:rPr lang="en-US" sz="5400" spc="-250" dirty="0" smtClean="0">
                  <a:solidFill>
                    <a:srgbClr val="2576B7"/>
                  </a:solidFill>
                  <a:latin typeface="Arial Black"/>
                  <a:cs typeface="Arial Black"/>
                </a:rPr>
                <a:t>05</a:t>
              </a:r>
              <a:endParaRPr lang="en-US" sz="5400" spc="-250" dirty="0">
                <a:solidFill>
                  <a:srgbClr val="2576B7"/>
                </a:solidFill>
                <a:latin typeface="Arial Black"/>
                <a:cs typeface="Arial Black"/>
              </a:endParaRPr>
            </a:p>
          </p:txBody>
        </p:sp>
        <p:sp>
          <p:nvSpPr>
            <p:cNvPr id="9" name="TextBox 8"/>
            <p:cNvSpPr txBox="1"/>
            <p:nvPr/>
          </p:nvSpPr>
          <p:spPr>
            <a:xfrm>
              <a:off x="4192831" y="4180828"/>
              <a:ext cx="1144310" cy="674031"/>
            </a:xfrm>
            <a:prstGeom prst="rect">
              <a:avLst/>
            </a:prstGeom>
            <a:noFill/>
          </p:spPr>
          <p:txBody>
            <a:bodyPr wrap="square" rtlCol="0">
              <a:spAutoFit/>
            </a:bodyPr>
            <a:lstStyle/>
            <a:p>
              <a:pPr>
                <a:lnSpc>
                  <a:spcPct val="70000"/>
                </a:lnSpc>
              </a:pPr>
              <a:r>
                <a:rPr lang="en-US" sz="5400" spc="-250" dirty="0" smtClean="0">
                  <a:solidFill>
                    <a:srgbClr val="2576B7"/>
                  </a:solidFill>
                  <a:latin typeface="Arial Black"/>
                  <a:cs typeface="Arial Black"/>
                </a:rPr>
                <a:t>07</a:t>
              </a:r>
              <a:endParaRPr lang="en-US" sz="5400" spc="-250" dirty="0">
                <a:solidFill>
                  <a:srgbClr val="2576B7"/>
                </a:solidFill>
                <a:latin typeface="Arial Black"/>
                <a:cs typeface="Arial Black"/>
              </a:endParaRPr>
            </a:p>
          </p:txBody>
        </p:sp>
        <p:sp>
          <p:nvSpPr>
            <p:cNvPr id="10" name="TextBox 9"/>
            <p:cNvSpPr txBox="1"/>
            <p:nvPr/>
          </p:nvSpPr>
          <p:spPr>
            <a:xfrm>
              <a:off x="4192831" y="5588887"/>
              <a:ext cx="1144310" cy="674031"/>
            </a:xfrm>
            <a:prstGeom prst="rect">
              <a:avLst/>
            </a:prstGeom>
            <a:noFill/>
          </p:spPr>
          <p:txBody>
            <a:bodyPr wrap="square" rtlCol="0">
              <a:spAutoFit/>
            </a:bodyPr>
            <a:lstStyle/>
            <a:p>
              <a:pPr>
                <a:lnSpc>
                  <a:spcPct val="70000"/>
                </a:lnSpc>
              </a:pPr>
              <a:r>
                <a:rPr lang="en-US" sz="5400" spc="-250" dirty="0" smtClean="0">
                  <a:solidFill>
                    <a:srgbClr val="2576B7"/>
                  </a:solidFill>
                  <a:latin typeface="Arial Black"/>
                  <a:cs typeface="Arial Black"/>
                </a:rPr>
                <a:t>09</a:t>
              </a:r>
              <a:endParaRPr lang="en-US" sz="5400" spc="-250" dirty="0">
                <a:solidFill>
                  <a:srgbClr val="2576B7"/>
                </a:solidFill>
                <a:latin typeface="Arial Black"/>
                <a:cs typeface="Arial Black"/>
              </a:endParaRPr>
            </a:p>
          </p:txBody>
        </p:sp>
        <p:sp>
          <p:nvSpPr>
            <p:cNvPr id="11" name="TextBox 10"/>
            <p:cNvSpPr txBox="1"/>
            <p:nvPr/>
          </p:nvSpPr>
          <p:spPr>
            <a:xfrm>
              <a:off x="6766901" y="517603"/>
              <a:ext cx="1144310" cy="674031"/>
            </a:xfrm>
            <a:prstGeom prst="rect">
              <a:avLst/>
            </a:prstGeom>
            <a:noFill/>
          </p:spPr>
          <p:txBody>
            <a:bodyPr wrap="square" rtlCol="0">
              <a:spAutoFit/>
            </a:bodyPr>
            <a:lstStyle/>
            <a:p>
              <a:pPr>
                <a:lnSpc>
                  <a:spcPct val="70000"/>
                </a:lnSpc>
              </a:pPr>
              <a:r>
                <a:rPr lang="en-US" sz="5400" spc="-500" dirty="0" smtClean="0">
                  <a:solidFill>
                    <a:srgbClr val="2576B7"/>
                  </a:solidFill>
                  <a:latin typeface="Arial Black"/>
                  <a:cs typeface="Arial Black"/>
                </a:rPr>
                <a:t>02</a:t>
              </a:r>
              <a:endParaRPr lang="en-US" sz="5400" spc="-500" dirty="0">
                <a:solidFill>
                  <a:srgbClr val="2576B7"/>
                </a:solidFill>
                <a:latin typeface="Arial Black"/>
                <a:cs typeface="Arial Black"/>
              </a:endParaRPr>
            </a:p>
          </p:txBody>
        </p:sp>
        <p:sp>
          <p:nvSpPr>
            <p:cNvPr id="12" name="TextBox 11"/>
            <p:cNvSpPr txBox="1"/>
            <p:nvPr/>
          </p:nvSpPr>
          <p:spPr>
            <a:xfrm>
              <a:off x="6759922" y="1719492"/>
              <a:ext cx="1144310" cy="674031"/>
            </a:xfrm>
            <a:prstGeom prst="rect">
              <a:avLst/>
            </a:prstGeom>
            <a:noFill/>
          </p:spPr>
          <p:txBody>
            <a:bodyPr wrap="square" rtlCol="0">
              <a:spAutoFit/>
            </a:bodyPr>
            <a:lstStyle/>
            <a:p>
              <a:pPr>
                <a:lnSpc>
                  <a:spcPct val="70000"/>
                </a:lnSpc>
              </a:pPr>
              <a:r>
                <a:rPr lang="en-US" sz="5400" spc="-250" dirty="0" smtClean="0">
                  <a:solidFill>
                    <a:srgbClr val="2576B7"/>
                  </a:solidFill>
                  <a:latin typeface="Arial Black"/>
                  <a:cs typeface="Arial Black"/>
                </a:rPr>
                <a:t>04</a:t>
              </a:r>
              <a:endParaRPr lang="en-US" sz="5400" spc="-250" dirty="0">
                <a:solidFill>
                  <a:srgbClr val="2576B7"/>
                </a:solidFill>
                <a:latin typeface="Arial Black"/>
                <a:cs typeface="Arial Black"/>
              </a:endParaRPr>
            </a:p>
          </p:txBody>
        </p:sp>
        <p:sp>
          <p:nvSpPr>
            <p:cNvPr id="13" name="TextBox 12"/>
            <p:cNvSpPr txBox="1"/>
            <p:nvPr/>
          </p:nvSpPr>
          <p:spPr>
            <a:xfrm>
              <a:off x="6759922" y="2939653"/>
              <a:ext cx="1144310" cy="674031"/>
            </a:xfrm>
            <a:prstGeom prst="rect">
              <a:avLst/>
            </a:prstGeom>
            <a:noFill/>
          </p:spPr>
          <p:txBody>
            <a:bodyPr wrap="square" rtlCol="0">
              <a:spAutoFit/>
            </a:bodyPr>
            <a:lstStyle/>
            <a:p>
              <a:pPr>
                <a:lnSpc>
                  <a:spcPct val="70000"/>
                </a:lnSpc>
              </a:pPr>
              <a:r>
                <a:rPr lang="en-US" sz="5400" spc="-250" dirty="0" smtClean="0">
                  <a:solidFill>
                    <a:srgbClr val="2576B7"/>
                  </a:solidFill>
                  <a:latin typeface="Arial Black"/>
                  <a:cs typeface="Arial Black"/>
                </a:rPr>
                <a:t>06</a:t>
              </a:r>
              <a:endParaRPr lang="en-US" sz="5400" spc="-250" dirty="0">
                <a:solidFill>
                  <a:srgbClr val="2576B7"/>
                </a:solidFill>
                <a:latin typeface="Arial Black"/>
                <a:cs typeface="Arial Black"/>
              </a:endParaRPr>
            </a:p>
          </p:txBody>
        </p:sp>
        <p:sp>
          <p:nvSpPr>
            <p:cNvPr id="14" name="TextBox 13"/>
            <p:cNvSpPr txBox="1"/>
            <p:nvPr/>
          </p:nvSpPr>
          <p:spPr>
            <a:xfrm>
              <a:off x="6759924" y="4180828"/>
              <a:ext cx="1144310" cy="674031"/>
            </a:xfrm>
            <a:prstGeom prst="rect">
              <a:avLst/>
            </a:prstGeom>
            <a:noFill/>
          </p:spPr>
          <p:txBody>
            <a:bodyPr wrap="square" rtlCol="0">
              <a:spAutoFit/>
            </a:bodyPr>
            <a:lstStyle/>
            <a:p>
              <a:pPr>
                <a:lnSpc>
                  <a:spcPct val="70000"/>
                </a:lnSpc>
              </a:pPr>
              <a:r>
                <a:rPr lang="en-US" sz="5400" spc="-250" dirty="0" smtClean="0">
                  <a:solidFill>
                    <a:srgbClr val="2576B7"/>
                  </a:solidFill>
                  <a:latin typeface="Arial Black"/>
                  <a:cs typeface="Arial Black"/>
                </a:rPr>
                <a:t>08</a:t>
              </a:r>
              <a:endParaRPr lang="en-US" sz="5400" spc="-250" dirty="0">
                <a:solidFill>
                  <a:srgbClr val="2576B7"/>
                </a:solidFill>
                <a:latin typeface="Arial Black"/>
                <a:cs typeface="Arial Black"/>
              </a:endParaRPr>
            </a:p>
          </p:txBody>
        </p:sp>
        <p:sp>
          <p:nvSpPr>
            <p:cNvPr id="15" name="TextBox 14"/>
            <p:cNvSpPr txBox="1"/>
            <p:nvPr/>
          </p:nvSpPr>
          <p:spPr>
            <a:xfrm>
              <a:off x="6759924" y="5588887"/>
              <a:ext cx="1144310" cy="674031"/>
            </a:xfrm>
            <a:prstGeom prst="rect">
              <a:avLst/>
            </a:prstGeom>
            <a:noFill/>
          </p:spPr>
          <p:txBody>
            <a:bodyPr wrap="square" rtlCol="0">
              <a:spAutoFit/>
            </a:bodyPr>
            <a:lstStyle/>
            <a:p>
              <a:pPr>
                <a:lnSpc>
                  <a:spcPct val="70000"/>
                </a:lnSpc>
              </a:pPr>
              <a:r>
                <a:rPr lang="en-US" sz="5400" spc="-900" dirty="0" smtClean="0">
                  <a:solidFill>
                    <a:srgbClr val="2576B7"/>
                  </a:solidFill>
                  <a:latin typeface="Arial Black"/>
                  <a:cs typeface="Arial Black"/>
                </a:rPr>
                <a:t>10</a:t>
              </a:r>
              <a:endParaRPr lang="en-US" sz="5400" spc="-900" dirty="0">
                <a:solidFill>
                  <a:srgbClr val="2576B7"/>
                </a:solidFill>
                <a:latin typeface="Arial Black"/>
                <a:cs typeface="Arial Black"/>
              </a:endParaRPr>
            </a:p>
          </p:txBody>
        </p:sp>
        <p:sp>
          <p:nvSpPr>
            <p:cNvPr id="16" name="TextBox 15"/>
            <p:cNvSpPr txBox="1"/>
            <p:nvPr/>
          </p:nvSpPr>
          <p:spPr>
            <a:xfrm>
              <a:off x="4192831" y="1102427"/>
              <a:ext cx="2051382" cy="303010"/>
            </a:xfrm>
            <a:prstGeom prst="rect">
              <a:avLst/>
            </a:prstGeom>
            <a:noFill/>
          </p:spPr>
          <p:txBody>
            <a:bodyPr wrap="square" rtlCol="0">
              <a:spAutoFit/>
            </a:bodyPr>
            <a:lstStyle/>
            <a:p>
              <a:pPr>
                <a:lnSpc>
                  <a:spcPct val="70000"/>
                </a:lnSpc>
              </a:pPr>
              <a:r>
                <a:rPr lang="en-US" sz="1400" b="1" dirty="0" smtClean="0">
                  <a:latin typeface="Arial"/>
                  <a:cs typeface="Arial"/>
                </a:rPr>
                <a:t>Human-Centric Security </a:t>
              </a:r>
              <a:r>
                <a:rPr lang="en-US" sz="1400" b="1" dirty="0">
                  <a:latin typeface="Arial"/>
                  <a:cs typeface="Arial"/>
                </a:rPr>
                <a:t>V</a:t>
              </a:r>
              <a:r>
                <a:rPr lang="en-US" sz="1400" b="1" dirty="0" smtClean="0">
                  <a:latin typeface="Arial"/>
                  <a:cs typeface="Arial"/>
                </a:rPr>
                <a:t>endors</a:t>
              </a:r>
              <a:endParaRPr lang="en-US" sz="1400" b="1" dirty="0">
                <a:latin typeface="Arial"/>
                <a:cs typeface="Arial"/>
              </a:endParaRPr>
            </a:p>
          </p:txBody>
        </p:sp>
        <p:sp>
          <p:nvSpPr>
            <p:cNvPr id="17" name="TextBox 16"/>
            <p:cNvSpPr txBox="1"/>
            <p:nvPr/>
          </p:nvSpPr>
          <p:spPr>
            <a:xfrm>
              <a:off x="4206788" y="2313826"/>
              <a:ext cx="2051382" cy="303010"/>
            </a:xfrm>
            <a:prstGeom prst="rect">
              <a:avLst/>
            </a:prstGeom>
            <a:noFill/>
          </p:spPr>
          <p:txBody>
            <a:bodyPr wrap="square" rtlCol="0">
              <a:spAutoFit/>
            </a:bodyPr>
            <a:lstStyle/>
            <a:p>
              <a:pPr>
                <a:lnSpc>
                  <a:spcPct val="70000"/>
                </a:lnSpc>
              </a:pPr>
              <a:r>
                <a:rPr lang="en-US" sz="1400" b="1" dirty="0" smtClean="0">
                  <a:latin typeface="Arial"/>
                  <a:cs typeface="Arial"/>
                </a:rPr>
                <a:t>Vulnerability Management</a:t>
              </a:r>
              <a:endParaRPr lang="en-US" sz="1400" b="1" dirty="0">
                <a:latin typeface="Arial"/>
                <a:cs typeface="Arial"/>
              </a:endParaRPr>
            </a:p>
          </p:txBody>
        </p:sp>
        <p:sp>
          <p:nvSpPr>
            <p:cNvPr id="18" name="TextBox 17"/>
            <p:cNvSpPr txBox="1"/>
            <p:nvPr/>
          </p:nvSpPr>
          <p:spPr>
            <a:xfrm>
              <a:off x="4206788" y="3569424"/>
              <a:ext cx="2051382" cy="303010"/>
            </a:xfrm>
            <a:prstGeom prst="rect">
              <a:avLst/>
            </a:prstGeom>
            <a:noFill/>
          </p:spPr>
          <p:txBody>
            <a:bodyPr wrap="square" rtlCol="0">
              <a:spAutoFit/>
            </a:bodyPr>
            <a:lstStyle/>
            <a:p>
              <a:pPr>
                <a:lnSpc>
                  <a:spcPct val="70000"/>
                </a:lnSpc>
              </a:pPr>
              <a:r>
                <a:rPr lang="en-US" sz="1400" b="1" dirty="0" smtClean="0">
                  <a:latin typeface="Arial"/>
                  <a:cs typeface="Arial"/>
                </a:rPr>
                <a:t>Zero Trust Modeling</a:t>
              </a:r>
              <a:endParaRPr lang="en-US" sz="1400" b="1" dirty="0">
                <a:latin typeface="Arial"/>
                <a:cs typeface="Arial"/>
              </a:endParaRPr>
            </a:p>
          </p:txBody>
        </p:sp>
        <p:sp>
          <p:nvSpPr>
            <p:cNvPr id="19" name="TextBox 18"/>
            <p:cNvSpPr txBox="1"/>
            <p:nvPr/>
          </p:nvSpPr>
          <p:spPr>
            <a:xfrm>
              <a:off x="4206786" y="4788994"/>
              <a:ext cx="1797912" cy="484688"/>
            </a:xfrm>
            <a:prstGeom prst="rect">
              <a:avLst/>
            </a:prstGeom>
            <a:noFill/>
          </p:spPr>
          <p:txBody>
            <a:bodyPr wrap="square" rtlCol="0">
              <a:spAutoFit/>
            </a:bodyPr>
            <a:lstStyle/>
            <a:p>
              <a:pPr>
                <a:lnSpc>
                  <a:spcPct val="70000"/>
                </a:lnSpc>
              </a:pPr>
              <a:r>
                <a:rPr lang="en-US" sz="1400" b="1" dirty="0" smtClean="0">
                  <a:latin typeface="Arial"/>
                  <a:cs typeface="Arial"/>
                </a:rPr>
                <a:t>Board of Directors’ Involvement in Security</a:t>
              </a:r>
              <a:endParaRPr lang="en-US" sz="1400" b="1" dirty="0">
                <a:latin typeface="Arial"/>
                <a:cs typeface="Arial"/>
              </a:endParaRPr>
            </a:p>
          </p:txBody>
        </p:sp>
        <p:sp>
          <p:nvSpPr>
            <p:cNvPr id="20" name="TextBox 19"/>
            <p:cNvSpPr txBox="1"/>
            <p:nvPr/>
          </p:nvSpPr>
          <p:spPr>
            <a:xfrm>
              <a:off x="4192831" y="6210873"/>
              <a:ext cx="2316527" cy="303010"/>
            </a:xfrm>
            <a:prstGeom prst="rect">
              <a:avLst/>
            </a:prstGeom>
            <a:noFill/>
          </p:spPr>
          <p:txBody>
            <a:bodyPr wrap="square" rtlCol="0">
              <a:spAutoFit/>
            </a:bodyPr>
            <a:lstStyle/>
            <a:p>
              <a:pPr>
                <a:lnSpc>
                  <a:spcPct val="70000"/>
                </a:lnSpc>
              </a:pPr>
              <a:r>
                <a:rPr lang="en-US" sz="1400" b="1" dirty="0" smtClean="0">
                  <a:latin typeface="Arial"/>
                  <a:cs typeface="Arial"/>
                </a:rPr>
                <a:t>Browser Isolation</a:t>
              </a:r>
              <a:endParaRPr lang="en-US" sz="1400" b="1" dirty="0">
                <a:latin typeface="Arial"/>
                <a:cs typeface="Arial"/>
              </a:endParaRPr>
            </a:p>
          </p:txBody>
        </p:sp>
        <p:sp>
          <p:nvSpPr>
            <p:cNvPr id="21" name="TextBox 20"/>
            <p:cNvSpPr txBox="1"/>
            <p:nvPr/>
          </p:nvSpPr>
          <p:spPr>
            <a:xfrm>
              <a:off x="6791269" y="1116866"/>
              <a:ext cx="2051382" cy="303010"/>
            </a:xfrm>
            <a:prstGeom prst="rect">
              <a:avLst/>
            </a:prstGeom>
            <a:noFill/>
          </p:spPr>
          <p:txBody>
            <a:bodyPr wrap="square" rtlCol="0">
              <a:spAutoFit/>
            </a:bodyPr>
            <a:lstStyle/>
            <a:p>
              <a:pPr>
                <a:lnSpc>
                  <a:spcPct val="70000"/>
                </a:lnSpc>
              </a:pPr>
              <a:r>
                <a:rPr lang="en-US" sz="1400" b="1" dirty="0" smtClean="0">
                  <a:latin typeface="Arial"/>
                  <a:cs typeface="Arial"/>
                </a:rPr>
                <a:t>Security Outsourcing</a:t>
              </a:r>
              <a:endParaRPr lang="en-US" sz="1400" b="1" dirty="0">
                <a:latin typeface="Arial"/>
                <a:cs typeface="Arial"/>
              </a:endParaRPr>
            </a:p>
          </p:txBody>
        </p:sp>
        <p:sp>
          <p:nvSpPr>
            <p:cNvPr id="22" name="TextBox 21"/>
            <p:cNvSpPr txBox="1"/>
            <p:nvPr/>
          </p:nvSpPr>
          <p:spPr>
            <a:xfrm>
              <a:off x="6766901" y="2341739"/>
              <a:ext cx="2295592" cy="303010"/>
            </a:xfrm>
            <a:prstGeom prst="rect">
              <a:avLst/>
            </a:prstGeom>
            <a:noFill/>
          </p:spPr>
          <p:txBody>
            <a:bodyPr wrap="square" rtlCol="0">
              <a:spAutoFit/>
            </a:bodyPr>
            <a:lstStyle/>
            <a:p>
              <a:pPr>
                <a:lnSpc>
                  <a:spcPct val="70000"/>
                </a:lnSpc>
              </a:pPr>
              <a:r>
                <a:rPr lang="en-US" sz="1400" b="1" dirty="0" smtClean="0">
                  <a:latin typeface="Arial"/>
                  <a:cs typeface="Arial"/>
                </a:rPr>
                <a:t>Native Cloud Security Controls</a:t>
              </a:r>
              <a:endParaRPr lang="en-US" sz="1400" b="1" dirty="0">
                <a:latin typeface="Arial"/>
                <a:cs typeface="Arial"/>
              </a:endParaRPr>
            </a:p>
          </p:txBody>
        </p:sp>
        <p:sp>
          <p:nvSpPr>
            <p:cNvPr id="23" name="TextBox 22"/>
            <p:cNvSpPr txBox="1"/>
            <p:nvPr/>
          </p:nvSpPr>
          <p:spPr>
            <a:xfrm>
              <a:off x="6756436" y="3569422"/>
              <a:ext cx="2295592" cy="303010"/>
            </a:xfrm>
            <a:prstGeom prst="rect">
              <a:avLst/>
            </a:prstGeom>
            <a:noFill/>
          </p:spPr>
          <p:txBody>
            <a:bodyPr wrap="square" rtlCol="0">
              <a:spAutoFit/>
            </a:bodyPr>
            <a:lstStyle/>
            <a:p>
              <a:pPr>
                <a:lnSpc>
                  <a:spcPct val="70000"/>
                </a:lnSpc>
              </a:pPr>
              <a:r>
                <a:rPr lang="en-US" sz="1400" b="1" dirty="0" smtClean="0">
                  <a:latin typeface="Arial"/>
                  <a:cs typeface="Arial"/>
                </a:rPr>
                <a:t>GRC Platforms</a:t>
              </a:r>
              <a:endParaRPr lang="en-US" sz="1400" b="1" dirty="0">
                <a:latin typeface="Arial"/>
                <a:cs typeface="Arial"/>
              </a:endParaRPr>
            </a:p>
          </p:txBody>
        </p:sp>
        <p:sp>
          <p:nvSpPr>
            <p:cNvPr id="24" name="TextBox 23"/>
            <p:cNvSpPr txBox="1"/>
            <p:nvPr/>
          </p:nvSpPr>
          <p:spPr>
            <a:xfrm>
              <a:off x="6756436" y="4788994"/>
              <a:ext cx="2295592" cy="303010"/>
            </a:xfrm>
            <a:prstGeom prst="rect">
              <a:avLst/>
            </a:prstGeom>
            <a:noFill/>
          </p:spPr>
          <p:txBody>
            <a:bodyPr wrap="square" rtlCol="0">
              <a:spAutoFit/>
            </a:bodyPr>
            <a:lstStyle/>
            <a:p>
              <a:pPr>
                <a:lnSpc>
                  <a:spcPct val="70000"/>
                </a:lnSpc>
              </a:pPr>
              <a:r>
                <a:rPr lang="en-US" sz="1400" b="1" dirty="0" smtClean="0">
                  <a:latin typeface="Arial"/>
                  <a:cs typeface="Arial"/>
                </a:rPr>
                <a:t>Persistent Encryption</a:t>
              </a:r>
              <a:endParaRPr lang="en-US" sz="1400" b="1" dirty="0">
                <a:latin typeface="Arial"/>
                <a:cs typeface="Arial"/>
              </a:endParaRPr>
            </a:p>
          </p:txBody>
        </p:sp>
        <p:sp>
          <p:nvSpPr>
            <p:cNvPr id="25" name="TextBox 24"/>
            <p:cNvSpPr txBox="1"/>
            <p:nvPr/>
          </p:nvSpPr>
          <p:spPr>
            <a:xfrm>
              <a:off x="6756436" y="6221290"/>
              <a:ext cx="2295592" cy="303010"/>
            </a:xfrm>
            <a:prstGeom prst="rect">
              <a:avLst/>
            </a:prstGeom>
            <a:noFill/>
          </p:spPr>
          <p:txBody>
            <a:bodyPr wrap="square" rtlCol="0">
              <a:spAutoFit/>
            </a:bodyPr>
            <a:lstStyle/>
            <a:p>
              <a:pPr>
                <a:lnSpc>
                  <a:spcPct val="70000"/>
                </a:lnSpc>
              </a:pPr>
              <a:r>
                <a:rPr lang="en-US" sz="1400" b="1" dirty="0" smtClean="0">
                  <a:latin typeface="Arial"/>
                  <a:cs typeface="Arial"/>
                </a:rPr>
                <a:t>Deception Networks</a:t>
              </a:r>
              <a:endParaRPr lang="en-US" sz="1400" b="1" dirty="0">
                <a:latin typeface="Arial"/>
                <a:cs typeface="Arial"/>
              </a:endParaRPr>
            </a:p>
          </p:txBody>
        </p:sp>
        <p:sp>
          <p:nvSpPr>
            <p:cNvPr id="26" name="Rectangle 25"/>
            <p:cNvSpPr/>
            <p:nvPr/>
          </p:nvSpPr>
          <p:spPr>
            <a:xfrm>
              <a:off x="4029499" y="502607"/>
              <a:ext cx="118619" cy="6043111"/>
            </a:xfrm>
            <a:prstGeom prst="rect">
              <a:avLst/>
            </a:prstGeom>
            <a:solidFill>
              <a:srgbClr val="E8E8E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600" dirty="0"/>
            </a:p>
          </p:txBody>
        </p:sp>
        <p:sp>
          <p:nvSpPr>
            <p:cNvPr id="27" name="Rectangle 26"/>
            <p:cNvSpPr/>
            <p:nvPr/>
          </p:nvSpPr>
          <p:spPr>
            <a:xfrm>
              <a:off x="6627937" y="502608"/>
              <a:ext cx="118619" cy="6025042"/>
            </a:xfrm>
            <a:prstGeom prst="rect">
              <a:avLst/>
            </a:prstGeom>
            <a:solidFill>
              <a:srgbClr val="E8E8E8"/>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600" dirty="0"/>
            </a:p>
          </p:txBody>
        </p:sp>
      </p:grpSp>
      <p:grpSp>
        <p:nvGrpSpPr>
          <p:cNvPr id="28" name="Group 27"/>
          <p:cNvGrpSpPr/>
          <p:nvPr/>
        </p:nvGrpSpPr>
        <p:grpSpPr>
          <a:xfrm>
            <a:off x="0" y="6422955"/>
            <a:ext cx="9144000" cy="437555"/>
            <a:chOff x="0" y="6422955"/>
            <a:chExt cx="9144000" cy="437555"/>
          </a:xfrm>
        </p:grpSpPr>
        <p:pic>
          <p:nvPicPr>
            <p:cNvPr id="29"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18038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1956674"/>
            <a:ext cx="4485503" cy="329811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6000" tIns="216000" rIns="144000" bIns="144000" rtlCol="0" anchor="t"/>
          <a:lstStyle/>
          <a:p>
            <a:endParaRPr lang="en-CA" sz="1100" dirty="0">
              <a:solidFill>
                <a:schemeClr val="tx1"/>
              </a:solidFill>
            </a:endParaRPr>
          </a:p>
          <a:p>
            <a:endParaRPr lang="en-CA" sz="1100" dirty="0">
              <a:solidFill>
                <a:schemeClr val="tx1"/>
              </a:solidFill>
            </a:endParaRPr>
          </a:p>
        </p:txBody>
      </p:sp>
      <p:sp>
        <p:nvSpPr>
          <p:cNvPr id="2" name="Text Placeholder 1"/>
          <p:cNvSpPr>
            <a:spLocks noGrp="1"/>
          </p:cNvSpPr>
          <p:nvPr>
            <p:ph type="body" sz="quarter" idx="4294967295"/>
          </p:nvPr>
        </p:nvSpPr>
        <p:spPr>
          <a:xfrm>
            <a:off x="321470" y="1139444"/>
            <a:ext cx="8298656" cy="657225"/>
          </a:xfrm>
        </p:spPr>
        <p:txBody>
          <a:bodyPr/>
          <a:lstStyle/>
          <a:p>
            <a:pPr marL="0" indent="0">
              <a:buNone/>
            </a:pPr>
            <a:r>
              <a:rPr lang="en-CA" sz="1800" b="1" dirty="0" smtClean="0"/>
              <a:t>This project was extensively researched for seven weeks by analysts in the Security, Risk &amp; Compliance practice.</a:t>
            </a:r>
            <a:endParaRPr lang="en-CA" sz="1800" b="1" dirty="0"/>
          </a:p>
        </p:txBody>
      </p:sp>
      <p:grpSp>
        <p:nvGrpSpPr>
          <p:cNvPr id="7" name="Group 2"/>
          <p:cNvGrpSpPr/>
          <p:nvPr/>
        </p:nvGrpSpPr>
        <p:grpSpPr>
          <a:xfrm>
            <a:off x="4675972" y="1972581"/>
            <a:ext cx="3944154" cy="3234722"/>
            <a:chOff x="533279" y="2456892"/>
            <a:chExt cx="2202518" cy="4242838"/>
          </a:xfrm>
        </p:grpSpPr>
        <p:sp>
          <p:nvSpPr>
            <p:cNvPr id="8" name="Rectangle 4"/>
            <p:cNvSpPr/>
            <p:nvPr/>
          </p:nvSpPr>
          <p:spPr>
            <a:xfrm>
              <a:off x="533279" y="3098995"/>
              <a:ext cx="2202518" cy="3600735"/>
            </a:xfrm>
            <a:prstGeom prst="rect">
              <a:avLst/>
            </a:prstGeom>
            <a:solidFill>
              <a:schemeClr val="bg1"/>
            </a:solidFill>
            <a:ln w="12700">
              <a:solidFill>
                <a:schemeClr val="accent1"/>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fontAlgn="base">
                <a:spcBef>
                  <a:spcPct val="0"/>
                </a:spcBef>
                <a:spcAft>
                  <a:spcPts val="600"/>
                </a:spcAft>
                <a:buFont typeface="Arial" panose="020B0604020202020204" pitchFamily="34" charset="0"/>
                <a:buChar char="•"/>
              </a:pPr>
              <a:r>
                <a:rPr lang="en-CA" sz="1200" dirty="0" smtClean="0">
                  <a:solidFill>
                    <a:schemeClr val="tx1"/>
                  </a:solidFill>
                </a:rPr>
                <a:t>Specific trend or issue has not been experienced en masse before 2016 (limited organizational expertise).</a:t>
              </a:r>
            </a:p>
            <a:p>
              <a:pPr marL="171450" indent="-171450" fontAlgn="base">
                <a:spcBef>
                  <a:spcPct val="0"/>
                </a:spcBef>
                <a:spcAft>
                  <a:spcPts val="600"/>
                </a:spcAft>
                <a:buFont typeface="Arial" panose="020B0604020202020204" pitchFamily="34" charset="0"/>
                <a:buChar char="•"/>
              </a:pPr>
              <a:r>
                <a:rPr lang="en-CA" sz="1200" dirty="0" smtClean="0">
                  <a:solidFill>
                    <a:schemeClr val="tx1"/>
                  </a:solidFill>
                </a:rPr>
                <a:t>Trend will be facing mass adoption in 2016.</a:t>
              </a:r>
            </a:p>
            <a:p>
              <a:pPr marL="171450" indent="-171450" fontAlgn="base">
                <a:spcBef>
                  <a:spcPct val="0"/>
                </a:spcBef>
                <a:spcAft>
                  <a:spcPts val="600"/>
                </a:spcAft>
                <a:buFont typeface="Arial" panose="020B0604020202020204" pitchFamily="34" charset="0"/>
                <a:buChar char="•"/>
              </a:pPr>
              <a:r>
                <a:rPr lang="en-CA" sz="1200" dirty="0" smtClean="0">
                  <a:solidFill>
                    <a:schemeClr val="tx1"/>
                  </a:solidFill>
                </a:rPr>
                <a:t>Trend is relevant to all sizes of organizations.</a:t>
              </a:r>
            </a:p>
            <a:p>
              <a:pPr marL="171450" indent="-171450" fontAlgn="base">
                <a:spcBef>
                  <a:spcPct val="0"/>
                </a:spcBef>
                <a:spcAft>
                  <a:spcPts val="600"/>
                </a:spcAft>
                <a:buFont typeface="Arial" panose="020B0604020202020204" pitchFamily="34" charset="0"/>
                <a:buChar char="•"/>
              </a:pPr>
              <a:r>
                <a:rPr lang="en-CA" sz="1200" dirty="0" smtClean="0">
                  <a:solidFill>
                    <a:schemeClr val="tx1"/>
                  </a:solidFill>
                </a:rPr>
                <a:t>Trend is relevant to most industries.</a:t>
              </a:r>
            </a:p>
            <a:p>
              <a:pPr marL="171450" indent="-171450" fontAlgn="base">
                <a:spcBef>
                  <a:spcPct val="0"/>
                </a:spcBef>
                <a:spcAft>
                  <a:spcPts val="600"/>
                </a:spcAft>
                <a:buFont typeface="Arial" panose="020B0604020202020204" pitchFamily="34" charset="0"/>
                <a:buChar char="•"/>
              </a:pPr>
              <a:r>
                <a:rPr lang="en-CA" sz="1200" dirty="0" smtClean="0">
                  <a:solidFill>
                    <a:schemeClr val="tx1"/>
                  </a:solidFill>
                </a:rPr>
                <a:t>Trend will be relevant to Info-Tech’s customers, especially the mid to large market.</a:t>
              </a:r>
            </a:p>
            <a:p>
              <a:pPr marL="171450" indent="-171450" fontAlgn="base">
                <a:spcBef>
                  <a:spcPct val="0"/>
                </a:spcBef>
                <a:spcAft>
                  <a:spcPts val="600"/>
                </a:spcAft>
                <a:buFont typeface="Arial" panose="020B0604020202020204" pitchFamily="34" charset="0"/>
                <a:buChar char="•"/>
              </a:pPr>
              <a:r>
                <a:rPr lang="en-CA" sz="1200" dirty="0">
                  <a:solidFill>
                    <a:schemeClr val="tx1"/>
                  </a:solidFill>
                </a:rPr>
                <a:t>Trend is </a:t>
              </a:r>
              <a:r>
                <a:rPr lang="en-CA" sz="1200" dirty="0" smtClean="0">
                  <a:solidFill>
                    <a:schemeClr val="tx1"/>
                  </a:solidFill>
                </a:rPr>
                <a:t>actionable, </a:t>
              </a:r>
              <a:r>
                <a:rPr lang="en-CA" sz="1200" dirty="0">
                  <a:solidFill>
                    <a:schemeClr val="tx1"/>
                  </a:solidFill>
                </a:rPr>
                <a:t>in that a mid to large organization can proactively do something about it.</a:t>
              </a:r>
            </a:p>
            <a:p>
              <a:pPr marL="171450" indent="-171450" fontAlgn="base">
                <a:spcBef>
                  <a:spcPct val="0"/>
                </a:spcBef>
                <a:spcAft>
                  <a:spcPts val="600"/>
                </a:spcAft>
                <a:buFont typeface="Arial" panose="020B0604020202020204" pitchFamily="34" charset="0"/>
                <a:buChar char="•"/>
              </a:pPr>
              <a:r>
                <a:rPr lang="en-CA" sz="1200" dirty="0" smtClean="0">
                  <a:solidFill>
                    <a:schemeClr val="tx1"/>
                  </a:solidFill>
                </a:rPr>
                <a:t>Trend will either provide financial or operational value to the organization, or if unprotected, will cause serious financial and operational damage.</a:t>
              </a:r>
            </a:p>
          </p:txBody>
        </p:sp>
        <p:sp>
          <p:nvSpPr>
            <p:cNvPr id="9" name="Rectangle 5"/>
            <p:cNvSpPr/>
            <p:nvPr/>
          </p:nvSpPr>
          <p:spPr>
            <a:xfrm>
              <a:off x="533280" y="2456892"/>
              <a:ext cx="2202517" cy="642102"/>
            </a:xfrm>
            <a:prstGeom prst="rect">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200" b="1" dirty="0" smtClean="0">
                  <a:solidFill>
                    <a:schemeClr val="bg1"/>
                  </a:solidFill>
                </a:rPr>
                <a:t>Info-Tech used the following criteria for the selection rationale when selecting trends:</a:t>
              </a:r>
              <a:endParaRPr lang="en-CA" sz="1200" b="1" dirty="0">
                <a:solidFill>
                  <a:schemeClr val="bg1"/>
                </a:solidFill>
              </a:endParaRPr>
            </a:p>
          </p:txBody>
        </p:sp>
      </p:grpSp>
      <p:sp>
        <p:nvSpPr>
          <p:cNvPr id="4" name="Text Placeholder 3"/>
          <p:cNvSpPr>
            <a:spLocks noGrp="1"/>
          </p:cNvSpPr>
          <p:nvPr>
            <p:ph type="body" sz="quarter" idx="4294967295"/>
          </p:nvPr>
        </p:nvSpPr>
        <p:spPr>
          <a:xfrm>
            <a:off x="350956" y="2124363"/>
            <a:ext cx="4134548" cy="3082939"/>
          </a:xfrm>
        </p:spPr>
        <p:txBody>
          <a:bodyPr/>
          <a:lstStyle/>
          <a:p>
            <a:r>
              <a:rPr lang="en-CA" b="1" dirty="0"/>
              <a:t>Two analysts </a:t>
            </a:r>
            <a:r>
              <a:rPr lang="en-CA" dirty="0"/>
              <a:t>were dedicated to extensively </a:t>
            </a:r>
            <a:r>
              <a:rPr lang="en-CA" dirty="0" smtClean="0"/>
              <a:t>researching </a:t>
            </a:r>
            <a:r>
              <a:rPr lang="en-CA" dirty="0"/>
              <a:t>the disruptive security opportunities for </a:t>
            </a:r>
            <a:r>
              <a:rPr lang="en-CA" dirty="0" smtClean="0"/>
              <a:t>2016.</a:t>
            </a:r>
            <a:endParaRPr lang="en-CA" dirty="0"/>
          </a:p>
          <a:p>
            <a:r>
              <a:rPr lang="en-CA" b="1" dirty="0" smtClean="0"/>
              <a:t>100+ </a:t>
            </a:r>
            <a:r>
              <a:rPr lang="en-CA" b="1" dirty="0"/>
              <a:t>secondary research </a:t>
            </a:r>
            <a:r>
              <a:rPr lang="en-CA" dirty="0"/>
              <a:t>pieces were evaluated.</a:t>
            </a:r>
          </a:p>
          <a:p>
            <a:r>
              <a:rPr lang="en-CA" b="1" dirty="0" smtClean="0"/>
              <a:t>20+ </a:t>
            </a:r>
            <a:r>
              <a:rPr lang="en-CA" b="1" dirty="0"/>
              <a:t>interviews </a:t>
            </a:r>
            <a:r>
              <a:rPr lang="en-CA" dirty="0"/>
              <a:t>with thought leaders, experts, and current practitioners were conducted to gain </a:t>
            </a:r>
            <a:r>
              <a:rPr lang="en-CA" dirty="0" smtClean="0"/>
              <a:t>their industry </a:t>
            </a:r>
            <a:r>
              <a:rPr lang="en-CA" dirty="0"/>
              <a:t>knowledge </a:t>
            </a:r>
            <a:r>
              <a:rPr lang="en-CA" dirty="0" smtClean="0"/>
              <a:t>and foresight.</a:t>
            </a:r>
          </a:p>
          <a:p>
            <a:r>
              <a:rPr lang="en-CA" dirty="0" smtClean="0"/>
              <a:t>The </a:t>
            </a:r>
            <a:r>
              <a:rPr lang="en-CA" b="1" dirty="0" smtClean="0"/>
              <a:t>Info-Tech Security Practice Mind Map </a:t>
            </a:r>
            <a:r>
              <a:rPr lang="en-CA" dirty="0" smtClean="0"/>
              <a:t>– a comprehensive security taxonomy structure – was used to ensure all security areas were evaluated. </a:t>
            </a:r>
            <a:endParaRPr lang="en-CA" dirty="0"/>
          </a:p>
          <a:p>
            <a:r>
              <a:rPr lang="en-CA" dirty="0"/>
              <a:t>Throughout this process, a larger working list of trends, threats, and tactics was created.</a:t>
            </a:r>
          </a:p>
          <a:p>
            <a:r>
              <a:rPr lang="en-CA" dirty="0"/>
              <a:t>This list was narrowed down through a consultation with other </a:t>
            </a:r>
            <a:r>
              <a:rPr lang="en-CA" dirty="0" smtClean="0"/>
              <a:t>analysts and </a:t>
            </a:r>
            <a:r>
              <a:rPr lang="en-CA" dirty="0"/>
              <a:t>experts, secondary research, and our overall insights into what organizations will be facing in 2016.</a:t>
            </a:r>
          </a:p>
        </p:txBody>
      </p:sp>
      <p:sp>
        <p:nvSpPr>
          <p:cNvPr id="16" name="Rectangle 15"/>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TextBox 3"/>
          <p:cNvSpPr txBox="1"/>
          <p:nvPr/>
        </p:nvSpPr>
        <p:spPr>
          <a:xfrm>
            <a:off x="350955" y="187923"/>
            <a:ext cx="8439452" cy="830997"/>
          </a:xfrm>
          <a:prstGeom prst="rect">
            <a:avLst/>
          </a:prstGeom>
          <a:noFill/>
        </p:spPr>
        <p:txBody>
          <a:bodyPr wrap="square" rtlCol="0">
            <a:spAutoFit/>
          </a:bodyPr>
          <a:lstStyle>
            <a:defPPr>
              <a:defRPr lang="en-US"/>
            </a:defPPr>
            <a:lvl1pPr>
              <a:defRPr sz="2400" b="1">
                <a:solidFill>
                  <a:schemeClr val="bg1"/>
                </a:solidFill>
              </a:defRPr>
            </a:lvl1pPr>
          </a:lstStyle>
          <a:p>
            <a:r>
              <a:rPr lang="en-CA" dirty="0"/>
              <a:t>To determine these security opportunities, Info-Tech employed a comprehensive methodology</a:t>
            </a:r>
          </a:p>
        </p:txBody>
      </p:sp>
      <p:sp>
        <p:nvSpPr>
          <p:cNvPr id="14" name="Rectangle 97"/>
          <p:cNvSpPr/>
          <p:nvPr/>
        </p:nvSpPr>
        <p:spPr>
          <a:xfrm>
            <a:off x="350955" y="5523752"/>
            <a:ext cx="8475549" cy="79297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a:r>
              <a:rPr lang="en-CA" sz="1200" dirty="0">
                <a:solidFill>
                  <a:schemeClr val="tx1"/>
                </a:solidFill>
              </a:rPr>
              <a:t>Info-Tech combined the idea of </a:t>
            </a:r>
            <a:r>
              <a:rPr lang="en-CA" sz="1200" b="1" dirty="0">
                <a:solidFill>
                  <a:schemeClr val="tx1"/>
                </a:solidFill>
              </a:rPr>
              <a:t>disruption and opportunity </a:t>
            </a:r>
            <a:r>
              <a:rPr lang="en-CA" sz="1200" dirty="0">
                <a:solidFill>
                  <a:schemeClr val="tx1"/>
                </a:solidFill>
              </a:rPr>
              <a:t>to identify </a:t>
            </a:r>
            <a:r>
              <a:rPr lang="en-CA" sz="1200" dirty="0" smtClean="0">
                <a:solidFill>
                  <a:schemeClr val="tx1"/>
                </a:solidFill>
              </a:rPr>
              <a:t>which </a:t>
            </a:r>
            <a:r>
              <a:rPr lang="en-CA" sz="1200" dirty="0">
                <a:solidFill>
                  <a:schemeClr val="tx1"/>
                </a:solidFill>
              </a:rPr>
              <a:t>security trends are actually relevant to organizations. Too often we see predictions of the future that, after examination, hold no relevance, implications, or takeaway actions. All trends identified by Info-Tech can be acted on in a </a:t>
            </a:r>
            <a:r>
              <a:rPr lang="en-CA" sz="1200" b="1" dirty="0">
                <a:solidFill>
                  <a:schemeClr val="tx1"/>
                </a:solidFill>
              </a:rPr>
              <a:t>measurable and practical way </a:t>
            </a:r>
            <a:r>
              <a:rPr lang="en-CA" sz="1200" dirty="0">
                <a:solidFill>
                  <a:schemeClr val="tx1"/>
                </a:solidFill>
              </a:rPr>
              <a:t>that can be easily communicated. </a:t>
            </a:r>
          </a:p>
        </p:txBody>
      </p:sp>
      <p:pic>
        <p:nvPicPr>
          <p:cNvPr id="19" name="Picture 9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457" y="5529212"/>
            <a:ext cx="743392" cy="787518"/>
          </a:xfrm>
          <a:prstGeom prst="rect">
            <a:avLst/>
          </a:prstGeom>
        </p:spPr>
      </p:pic>
      <p:grpSp>
        <p:nvGrpSpPr>
          <p:cNvPr id="12" name="Group 11"/>
          <p:cNvGrpSpPr/>
          <p:nvPr/>
        </p:nvGrpSpPr>
        <p:grpSpPr>
          <a:xfrm>
            <a:off x="0" y="6422955"/>
            <a:ext cx="9144000" cy="437555"/>
            <a:chOff x="0" y="6422955"/>
            <a:chExt cx="9144000" cy="437555"/>
          </a:xfrm>
        </p:grpSpPr>
        <p:pic>
          <p:nvPicPr>
            <p:cNvPr id="1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258710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0" y="260350"/>
            <a:ext cx="8626475" cy="865188"/>
          </a:xfrm>
        </p:spPr>
        <p:txBody>
          <a:bodyPr/>
          <a:lstStyle/>
          <a:p>
            <a:r>
              <a:rPr lang="en-CA" dirty="0" smtClean="0"/>
              <a:t>Security Practice Mind Map</a:t>
            </a:r>
            <a:endParaRPr lang="en-CA" dirty="0"/>
          </a:p>
        </p:txBody>
      </p:sp>
      <p:sp>
        <p:nvSpPr>
          <p:cNvPr id="4" name="Rectangle 3"/>
          <p:cNvSpPr/>
          <p:nvPr/>
        </p:nvSpPr>
        <p:spPr>
          <a:xfrm>
            <a:off x="0" y="0"/>
            <a:ext cx="9144000" cy="1083733"/>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9" name="TextBox 38"/>
          <p:cNvSpPr txBox="1"/>
          <p:nvPr/>
        </p:nvSpPr>
        <p:spPr>
          <a:xfrm>
            <a:off x="179782" y="305573"/>
            <a:ext cx="8790434" cy="620170"/>
          </a:xfrm>
          <a:prstGeom prst="rect">
            <a:avLst/>
          </a:prstGeom>
          <a:noFill/>
          <a:ln>
            <a:noFill/>
          </a:ln>
        </p:spPr>
        <p:txBody>
          <a:bodyPr wrap="square" rtlCol="0">
            <a:spAutoFit/>
          </a:bodyPr>
          <a:lstStyle/>
          <a:p>
            <a:pPr>
              <a:lnSpc>
                <a:spcPct val="80000"/>
              </a:lnSpc>
            </a:pPr>
            <a:r>
              <a:rPr lang="en-US" sz="2100" spc="-100" dirty="0" smtClean="0">
                <a:solidFill>
                  <a:schemeClr val="bg1"/>
                </a:solidFill>
                <a:latin typeface="Arial Black"/>
                <a:cs typeface="Arial Black"/>
              </a:rPr>
              <a:t>The Info-Tech Security, Risk &amp; Compliance Practice Mind Map </a:t>
            </a:r>
            <a:r>
              <a:rPr lang="en-US" sz="2100" spc="-100" dirty="0" smtClean="0">
                <a:solidFill>
                  <a:schemeClr val="bg1"/>
                </a:solidFill>
                <a:latin typeface="Arial"/>
                <a:cs typeface="Arial"/>
              </a:rPr>
              <a:t>was used as a guide to evaluate all potential trends.</a:t>
            </a:r>
            <a:endParaRPr lang="en-US" sz="2100" spc="-100" dirty="0">
              <a:solidFill>
                <a:schemeClr val="bg1"/>
              </a:solidFill>
              <a:latin typeface="Arial"/>
              <a:cs typeface="Arial"/>
            </a:endParaRPr>
          </a:p>
        </p:txBody>
      </p:sp>
      <p:grpSp>
        <p:nvGrpSpPr>
          <p:cNvPr id="43" name="Group 42"/>
          <p:cNvGrpSpPr/>
          <p:nvPr/>
        </p:nvGrpSpPr>
        <p:grpSpPr>
          <a:xfrm>
            <a:off x="339364" y="2334149"/>
            <a:ext cx="8465272" cy="3014903"/>
            <a:chOff x="279814" y="3566769"/>
            <a:chExt cx="8465272" cy="3014903"/>
          </a:xfrm>
        </p:grpSpPr>
        <p:sp>
          <p:nvSpPr>
            <p:cNvPr id="45" name="TextBox 44"/>
            <p:cNvSpPr txBox="1"/>
            <p:nvPr/>
          </p:nvSpPr>
          <p:spPr>
            <a:xfrm>
              <a:off x="491961" y="3569506"/>
              <a:ext cx="381001"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1</a:t>
              </a:r>
              <a:endParaRPr lang="en-US" sz="2600" spc="-100" dirty="0">
                <a:solidFill>
                  <a:schemeClr val="tx1">
                    <a:lumMod val="85000"/>
                    <a:lumOff val="15000"/>
                  </a:schemeClr>
                </a:solidFill>
                <a:latin typeface="Arial"/>
                <a:cs typeface="Arial"/>
              </a:endParaRPr>
            </a:p>
          </p:txBody>
        </p:sp>
        <p:sp>
          <p:nvSpPr>
            <p:cNvPr id="47" name="TextBox 46"/>
            <p:cNvSpPr txBox="1"/>
            <p:nvPr/>
          </p:nvSpPr>
          <p:spPr>
            <a:xfrm>
              <a:off x="793922" y="3569506"/>
              <a:ext cx="1778008" cy="691471"/>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Threat Modeling &amp; Security Posture Management</a:t>
              </a:r>
              <a:endParaRPr lang="en-US" sz="1600" spc="-40" dirty="0">
                <a:solidFill>
                  <a:schemeClr val="tx1">
                    <a:lumMod val="85000"/>
                    <a:lumOff val="15000"/>
                  </a:schemeClr>
                </a:solidFill>
                <a:latin typeface="Arial"/>
                <a:cs typeface="Arial"/>
              </a:endParaRPr>
            </a:p>
          </p:txBody>
        </p:sp>
        <p:sp>
          <p:nvSpPr>
            <p:cNvPr id="49" name="Rectangle 48"/>
            <p:cNvSpPr/>
            <p:nvPr/>
          </p:nvSpPr>
          <p:spPr>
            <a:xfrm>
              <a:off x="595482" y="3920232"/>
              <a:ext cx="190969"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1" name="TextBox 50"/>
            <p:cNvSpPr txBox="1"/>
            <p:nvPr/>
          </p:nvSpPr>
          <p:spPr>
            <a:xfrm>
              <a:off x="2791285" y="3569506"/>
              <a:ext cx="381001" cy="425758"/>
            </a:xfrm>
            <a:prstGeom prst="rect">
              <a:avLst/>
            </a:prstGeom>
            <a:noFill/>
            <a:ln>
              <a:noFill/>
            </a:ln>
          </p:spPr>
          <p:txBody>
            <a:bodyPr wrap="square" rtlCol="0">
              <a:spAutoFit/>
            </a:bodyPr>
            <a:lstStyle/>
            <a:p>
              <a:pPr algn="ctr">
                <a:lnSpc>
                  <a:spcPct val="80000"/>
                </a:lnSpc>
              </a:pPr>
              <a:r>
                <a:rPr lang="en-US" sz="2600" spc="-100" dirty="0">
                  <a:solidFill>
                    <a:schemeClr val="tx1">
                      <a:lumMod val="85000"/>
                      <a:lumOff val="15000"/>
                    </a:schemeClr>
                  </a:solidFill>
                  <a:latin typeface="Arial Black"/>
                  <a:cs typeface="Arial Black"/>
                </a:rPr>
                <a:t>2</a:t>
              </a:r>
              <a:endParaRPr lang="en-US" sz="2600" spc="-100" dirty="0">
                <a:solidFill>
                  <a:schemeClr val="tx1">
                    <a:lumMod val="85000"/>
                    <a:lumOff val="15000"/>
                  </a:schemeClr>
                </a:solidFill>
                <a:latin typeface="Arial"/>
                <a:cs typeface="Arial"/>
              </a:endParaRPr>
            </a:p>
          </p:txBody>
        </p:sp>
        <p:sp>
          <p:nvSpPr>
            <p:cNvPr id="53" name="TextBox 52"/>
            <p:cNvSpPr txBox="1"/>
            <p:nvPr/>
          </p:nvSpPr>
          <p:spPr>
            <a:xfrm>
              <a:off x="3093246" y="3569506"/>
              <a:ext cx="1778008"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APT &amp; Big</a:t>
              </a:r>
            </a:p>
            <a:p>
              <a:pPr>
                <a:lnSpc>
                  <a:spcPct val="80000"/>
                </a:lnSpc>
              </a:pPr>
              <a:r>
                <a:rPr lang="en-US" sz="1600" spc="-40" dirty="0" smtClean="0">
                  <a:solidFill>
                    <a:schemeClr val="tx1">
                      <a:lumMod val="85000"/>
                      <a:lumOff val="15000"/>
                    </a:schemeClr>
                  </a:solidFill>
                  <a:latin typeface="Arial"/>
                  <a:cs typeface="Arial"/>
                </a:rPr>
                <a:t>Data Security</a:t>
              </a:r>
              <a:endParaRPr lang="en-US" sz="1600" spc="-40" dirty="0">
                <a:solidFill>
                  <a:schemeClr val="tx1">
                    <a:lumMod val="85000"/>
                    <a:lumOff val="15000"/>
                  </a:schemeClr>
                </a:solidFill>
                <a:latin typeface="Arial"/>
                <a:cs typeface="Arial"/>
              </a:endParaRPr>
            </a:p>
          </p:txBody>
        </p:sp>
        <p:sp>
          <p:nvSpPr>
            <p:cNvPr id="55" name="Rectangle 54"/>
            <p:cNvSpPr/>
            <p:nvPr/>
          </p:nvSpPr>
          <p:spPr>
            <a:xfrm>
              <a:off x="2894806" y="3920232"/>
              <a:ext cx="190969"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7" name="TextBox 56"/>
            <p:cNvSpPr txBox="1"/>
            <p:nvPr/>
          </p:nvSpPr>
          <p:spPr>
            <a:xfrm>
              <a:off x="4935934" y="3569506"/>
              <a:ext cx="381001" cy="425758"/>
            </a:xfrm>
            <a:prstGeom prst="rect">
              <a:avLst/>
            </a:prstGeom>
            <a:noFill/>
            <a:ln>
              <a:noFill/>
            </a:ln>
          </p:spPr>
          <p:txBody>
            <a:bodyPr wrap="square" rtlCol="0">
              <a:spAutoFit/>
            </a:bodyPr>
            <a:lstStyle/>
            <a:p>
              <a:pPr algn="ctr">
                <a:lnSpc>
                  <a:spcPct val="80000"/>
                </a:lnSpc>
              </a:pPr>
              <a:r>
                <a:rPr lang="en-US" sz="2600" spc="-100" dirty="0">
                  <a:solidFill>
                    <a:schemeClr val="tx1">
                      <a:lumMod val="85000"/>
                      <a:lumOff val="15000"/>
                    </a:schemeClr>
                  </a:solidFill>
                  <a:latin typeface="Arial Black"/>
                  <a:cs typeface="Arial Black"/>
                </a:rPr>
                <a:t>3</a:t>
              </a:r>
              <a:endParaRPr lang="en-US" sz="2600" spc="-100" dirty="0">
                <a:solidFill>
                  <a:schemeClr val="tx1">
                    <a:lumMod val="85000"/>
                    <a:lumOff val="15000"/>
                  </a:schemeClr>
                </a:solidFill>
                <a:latin typeface="Arial"/>
                <a:cs typeface="Arial"/>
              </a:endParaRPr>
            </a:p>
          </p:txBody>
        </p:sp>
        <p:sp>
          <p:nvSpPr>
            <p:cNvPr id="58" name="TextBox 57"/>
            <p:cNvSpPr txBox="1"/>
            <p:nvPr/>
          </p:nvSpPr>
          <p:spPr>
            <a:xfrm>
              <a:off x="5237895" y="3569506"/>
              <a:ext cx="1778008"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IoT Security</a:t>
              </a:r>
            </a:p>
            <a:p>
              <a:pPr>
                <a:lnSpc>
                  <a:spcPct val="80000"/>
                </a:lnSpc>
              </a:pPr>
              <a:r>
                <a:rPr lang="en-US" sz="1600" spc="-40" dirty="0" smtClean="0">
                  <a:solidFill>
                    <a:schemeClr val="tx1">
                      <a:lumMod val="85000"/>
                      <a:lumOff val="15000"/>
                    </a:schemeClr>
                  </a:solidFill>
                  <a:latin typeface="Arial"/>
                  <a:cs typeface="Arial"/>
                </a:rPr>
                <a:t>Modeling</a:t>
              </a:r>
              <a:endParaRPr lang="en-US" sz="1600" spc="-40" dirty="0">
                <a:solidFill>
                  <a:schemeClr val="tx1">
                    <a:lumMod val="85000"/>
                    <a:lumOff val="15000"/>
                  </a:schemeClr>
                </a:solidFill>
                <a:latin typeface="Arial"/>
                <a:cs typeface="Arial"/>
              </a:endParaRPr>
            </a:p>
          </p:txBody>
        </p:sp>
        <p:sp>
          <p:nvSpPr>
            <p:cNvPr id="59" name="Rectangle 58"/>
            <p:cNvSpPr/>
            <p:nvPr/>
          </p:nvSpPr>
          <p:spPr>
            <a:xfrm>
              <a:off x="5039455" y="3920232"/>
              <a:ext cx="190969"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0" name="TextBox 59"/>
            <p:cNvSpPr txBox="1"/>
            <p:nvPr/>
          </p:nvSpPr>
          <p:spPr>
            <a:xfrm>
              <a:off x="6617834" y="3566769"/>
              <a:ext cx="381001" cy="425758"/>
            </a:xfrm>
            <a:prstGeom prst="rect">
              <a:avLst/>
            </a:prstGeom>
            <a:noFill/>
            <a:ln>
              <a:noFill/>
            </a:ln>
          </p:spPr>
          <p:txBody>
            <a:bodyPr wrap="square" rtlCol="0">
              <a:spAutoFit/>
            </a:bodyPr>
            <a:lstStyle/>
            <a:p>
              <a:pPr algn="ctr">
                <a:lnSpc>
                  <a:spcPct val="80000"/>
                </a:lnSpc>
              </a:pPr>
              <a:r>
                <a:rPr lang="en-US" sz="2600" spc="-100" dirty="0">
                  <a:solidFill>
                    <a:schemeClr val="tx1">
                      <a:lumMod val="85000"/>
                      <a:lumOff val="15000"/>
                    </a:schemeClr>
                  </a:solidFill>
                  <a:latin typeface="Arial Black"/>
                  <a:cs typeface="Arial Black"/>
                </a:rPr>
                <a:t>4</a:t>
              </a:r>
              <a:endParaRPr lang="en-US" sz="2600" spc="-100" dirty="0">
                <a:solidFill>
                  <a:schemeClr val="tx1">
                    <a:lumMod val="85000"/>
                    <a:lumOff val="15000"/>
                  </a:schemeClr>
                </a:solidFill>
                <a:latin typeface="Arial"/>
                <a:cs typeface="Arial"/>
              </a:endParaRPr>
            </a:p>
          </p:txBody>
        </p:sp>
        <p:sp>
          <p:nvSpPr>
            <p:cNvPr id="61" name="TextBox 60"/>
            <p:cNvSpPr txBox="1"/>
            <p:nvPr/>
          </p:nvSpPr>
          <p:spPr>
            <a:xfrm>
              <a:off x="6919795" y="3566769"/>
              <a:ext cx="1778008"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Application</a:t>
              </a:r>
            </a:p>
            <a:p>
              <a:pPr>
                <a:lnSpc>
                  <a:spcPct val="80000"/>
                </a:lnSpc>
              </a:pPr>
              <a:r>
                <a:rPr lang="en-US" sz="1600" spc="-40" dirty="0" smtClean="0">
                  <a:solidFill>
                    <a:schemeClr val="tx1">
                      <a:lumMod val="85000"/>
                      <a:lumOff val="15000"/>
                    </a:schemeClr>
                  </a:solidFill>
                  <a:latin typeface="Arial"/>
                  <a:cs typeface="Arial"/>
                </a:rPr>
                <a:t>Security &amp; SDLC</a:t>
              </a:r>
              <a:endParaRPr lang="en-US" sz="1600" spc="-40" dirty="0">
                <a:solidFill>
                  <a:schemeClr val="tx1">
                    <a:lumMod val="85000"/>
                    <a:lumOff val="15000"/>
                  </a:schemeClr>
                </a:solidFill>
                <a:latin typeface="Arial"/>
                <a:cs typeface="Arial"/>
              </a:endParaRPr>
            </a:p>
          </p:txBody>
        </p:sp>
        <p:sp>
          <p:nvSpPr>
            <p:cNvPr id="62" name="Rectangle 61"/>
            <p:cNvSpPr/>
            <p:nvPr/>
          </p:nvSpPr>
          <p:spPr>
            <a:xfrm>
              <a:off x="6721355" y="3917495"/>
              <a:ext cx="190969"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3" name="TextBox 62"/>
            <p:cNvSpPr txBox="1"/>
            <p:nvPr/>
          </p:nvSpPr>
          <p:spPr>
            <a:xfrm>
              <a:off x="491961" y="4382599"/>
              <a:ext cx="381001"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5</a:t>
              </a:r>
              <a:endParaRPr lang="en-US" sz="2600" spc="-100" dirty="0">
                <a:solidFill>
                  <a:schemeClr val="tx1">
                    <a:lumMod val="85000"/>
                    <a:lumOff val="15000"/>
                  </a:schemeClr>
                </a:solidFill>
                <a:latin typeface="Arial"/>
                <a:cs typeface="Arial"/>
              </a:endParaRPr>
            </a:p>
          </p:txBody>
        </p:sp>
        <p:sp>
          <p:nvSpPr>
            <p:cNvPr id="64" name="TextBox 63"/>
            <p:cNvSpPr txBox="1"/>
            <p:nvPr/>
          </p:nvSpPr>
          <p:spPr>
            <a:xfrm>
              <a:off x="793922" y="4382599"/>
              <a:ext cx="1778008" cy="616579"/>
            </a:xfrm>
            <a:prstGeom prst="rect">
              <a:avLst/>
            </a:prstGeom>
            <a:noFill/>
            <a:ln>
              <a:noFill/>
            </a:ln>
          </p:spPr>
          <p:txBody>
            <a:bodyPr wrap="square" rtlCol="0">
              <a:spAutoFit/>
            </a:bodyPr>
            <a:lstStyle/>
            <a:p>
              <a:pPr>
                <a:lnSpc>
                  <a:spcPct val="80000"/>
                </a:lnSpc>
              </a:pPr>
              <a:r>
                <a:rPr lang="en-US" sz="1400" spc="-40" dirty="0" smtClean="0">
                  <a:solidFill>
                    <a:schemeClr val="tx1">
                      <a:lumMod val="85000"/>
                      <a:lumOff val="15000"/>
                    </a:schemeClr>
                  </a:solidFill>
                  <a:latin typeface="Arial"/>
                  <a:cs typeface="Arial"/>
                </a:rPr>
                <a:t>Security Analytics, Metrics &amp; Intelligence Operations</a:t>
              </a:r>
              <a:endParaRPr lang="en-US" sz="1400" spc="-40" dirty="0">
                <a:solidFill>
                  <a:schemeClr val="tx1">
                    <a:lumMod val="85000"/>
                    <a:lumOff val="15000"/>
                  </a:schemeClr>
                </a:solidFill>
                <a:latin typeface="Arial"/>
                <a:cs typeface="Arial"/>
              </a:endParaRPr>
            </a:p>
          </p:txBody>
        </p:sp>
        <p:sp>
          <p:nvSpPr>
            <p:cNvPr id="65" name="Rectangle 64"/>
            <p:cNvSpPr/>
            <p:nvPr/>
          </p:nvSpPr>
          <p:spPr>
            <a:xfrm>
              <a:off x="595482" y="4733325"/>
              <a:ext cx="190969"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6" name="TextBox 65"/>
            <p:cNvSpPr txBox="1"/>
            <p:nvPr/>
          </p:nvSpPr>
          <p:spPr>
            <a:xfrm>
              <a:off x="2791285" y="4382599"/>
              <a:ext cx="381001"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6</a:t>
              </a:r>
              <a:endParaRPr lang="en-US" sz="2600" spc="-100" dirty="0">
                <a:solidFill>
                  <a:schemeClr val="tx1">
                    <a:lumMod val="85000"/>
                    <a:lumOff val="15000"/>
                  </a:schemeClr>
                </a:solidFill>
                <a:latin typeface="Arial"/>
                <a:cs typeface="Arial"/>
              </a:endParaRPr>
            </a:p>
          </p:txBody>
        </p:sp>
        <p:sp>
          <p:nvSpPr>
            <p:cNvPr id="67" name="TextBox 66"/>
            <p:cNvSpPr txBox="1"/>
            <p:nvPr/>
          </p:nvSpPr>
          <p:spPr>
            <a:xfrm>
              <a:off x="3093246" y="4382599"/>
              <a:ext cx="1778008"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Social Media </a:t>
              </a:r>
            </a:p>
            <a:p>
              <a:pPr>
                <a:lnSpc>
                  <a:spcPct val="80000"/>
                </a:lnSpc>
              </a:pPr>
              <a:r>
                <a:rPr lang="en-US" sz="1600" spc="-40" dirty="0" smtClean="0">
                  <a:solidFill>
                    <a:schemeClr val="tx1">
                      <a:lumMod val="85000"/>
                      <a:lumOff val="15000"/>
                    </a:schemeClr>
                  </a:solidFill>
                  <a:latin typeface="Arial"/>
                  <a:cs typeface="Arial"/>
                </a:rPr>
                <a:t>Security Methods</a:t>
              </a:r>
              <a:endParaRPr lang="en-US" sz="1600" spc="-40" dirty="0">
                <a:solidFill>
                  <a:schemeClr val="tx1">
                    <a:lumMod val="85000"/>
                    <a:lumOff val="15000"/>
                  </a:schemeClr>
                </a:solidFill>
                <a:latin typeface="Arial"/>
                <a:cs typeface="Arial"/>
              </a:endParaRPr>
            </a:p>
          </p:txBody>
        </p:sp>
        <p:sp>
          <p:nvSpPr>
            <p:cNvPr id="68" name="Rectangle 67"/>
            <p:cNvSpPr/>
            <p:nvPr/>
          </p:nvSpPr>
          <p:spPr>
            <a:xfrm>
              <a:off x="2894806" y="4733325"/>
              <a:ext cx="190969"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69" name="TextBox 68"/>
            <p:cNvSpPr txBox="1"/>
            <p:nvPr/>
          </p:nvSpPr>
          <p:spPr>
            <a:xfrm>
              <a:off x="4935934" y="4382599"/>
              <a:ext cx="381001"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7</a:t>
              </a:r>
              <a:endParaRPr lang="en-US" sz="2600" spc="-100" dirty="0">
                <a:solidFill>
                  <a:schemeClr val="tx1">
                    <a:lumMod val="85000"/>
                    <a:lumOff val="15000"/>
                  </a:schemeClr>
                </a:solidFill>
                <a:latin typeface="Arial"/>
                <a:cs typeface="Arial"/>
              </a:endParaRPr>
            </a:p>
          </p:txBody>
        </p:sp>
        <p:sp>
          <p:nvSpPr>
            <p:cNvPr id="70" name="TextBox 69"/>
            <p:cNvSpPr txBox="1"/>
            <p:nvPr/>
          </p:nvSpPr>
          <p:spPr>
            <a:xfrm>
              <a:off x="5237895" y="4382599"/>
              <a:ext cx="1778008"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Cloud</a:t>
              </a:r>
            </a:p>
            <a:p>
              <a:pPr>
                <a:lnSpc>
                  <a:spcPct val="80000"/>
                </a:lnSpc>
              </a:pPr>
              <a:r>
                <a:rPr lang="en-US" sz="1600" spc="-40" dirty="0" smtClean="0">
                  <a:solidFill>
                    <a:schemeClr val="tx1">
                      <a:lumMod val="85000"/>
                      <a:lumOff val="15000"/>
                    </a:schemeClr>
                  </a:solidFill>
                  <a:latin typeface="Arial"/>
                  <a:cs typeface="Arial"/>
                </a:rPr>
                <a:t>Security</a:t>
              </a:r>
              <a:endParaRPr lang="en-US" sz="1600" spc="-40" dirty="0">
                <a:solidFill>
                  <a:schemeClr val="tx1">
                    <a:lumMod val="85000"/>
                    <a:lumOff val="15000"/>
                  </a:schemeClr>
                </a:solidFill>
                <a:latin typeface="Arial"/>
                <a:cs typeface="Arial"/>
              </a:endParaRPr>
            </a:p>
          </p:txBody>
        </p:sp>
        <p:sp>
          <p:nvSpPr>
            <p:cNvPr id="71" name="Rectangle 70"/>
            <p:cNvSpPr/>
            <p:nvPr/>
          </p:nvSpPr>
          <p:spPr>
            <a:xfrm>
              <a:off x="5039455" y="4733325"/>
              <a:ext cx="190969"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72" name="TextBox 71"/>
            <p:cNvSpPr txBox="1"/>
            <p:nvPr/>
          </p:nvSpPr>
          <p:spPr>
            <a:xfrm>
              <a:off x="6617834" y="4379862"/>
              <a:ext cx="381001"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8</a:t>
              </a:r>
              <a:endParaRPr lang="en-US" sz="2600" spc="-100" dirty="0">
                <a:solidFill>
                  <a:schemeClr val="tx1">
                    <a:lumMod val="85000"/>
                    <a:lumOff val="15000"/>
                  </a:schemeClr>
                </a:solidFill>
                <a:latin typeface="Arial"/>
                <a:cs typeface="Arial"/>
              </a:endParaRPr>
            </a:p>
          </p:txBody>
        </p:sp>
        <p:sp>
          <p:nvSpPr>
            <p:cNvPr id="73" name="TextBox 72"/>
            <p:cNvSpPr txBox="1"/>
            <p:nvPr/>
          </p:nvSpPr>
          <p:spPr>
            <a:xfrm>
              <a:off x="6919795" y="4379862"/>
              <a:ext cx="1778008"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Governance, Risk</a:t>
              </a:r>
            </a:p>
            <a:p>
              <a:pPr>
                <a:lnSpc>
                  <a:spcPct val="80000"/>
                </a:lnSpc>
              </a:pPr>
              <a:r>
                <a:rPr lang="en-US" sz="1600" spc="-40" dirty="0" smtClean="0">
                  <a:solidFill>
                    <a:schemeClr val="tx1">
                      <a:lumMod val="85000"/>
                      <a:lumOff val="15000"/>
                    </a:schemeClr>
                  </a:solidFill>
                  <a:latin typeface="Arial"/>
                  <a:cs typeface="Arial"/>
                </a:rPr>
                <a:t>&amp; Compliance</a:t>
              </a:r>
              <a:endParaRPr lang="en-US" sz="1600" spc="-40" dirty="0">
                <a:solidFill>
                  <a:schemeClr val="tx1">
                    <a:lumMod val="85000"/>
                    <a:lumOff val="15000"/>
                  </a:schemeClr>
                </a:solidFill>
                <a:latin typeface="Arial"/>
                <a:cs typeface="Arial"/>
              </a:endParaRPr>
            </a:p>
          </p:txBody>
        </p:sp>
        <p:sp>
          <p:nvSpPr>
            <p:cNvPr id="74" name="Rectangle 73"/>
            <p:cNvSpPr/>
            <p:nvPr/>
          </p:nvSpPr>
          <p:spPr>
            <a:xfrm>
              <a:off x="6721355" y="4730588"/>
              <a:ext cx="190969"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75" name="TextBox 74"/>
            <p:cNvSpPr txBox="1"/>
            <p:nvPr/>
          </p:nvSpPr>
          <p:spPr>
            <a:xfrm>
              <a:off x="491961" y="5186635"/>
              <a:ext cx="381001" cy="425758"/>
            </a:xfrm>
            <a:prstGeom prst="rect">
              <a:avLst/>
            </a:prstGeom>
            <a:noFill/>
            <a:ln>
              <a:noFill/>
            </a:ln>
          </p:spPr>
          <p:txBody>
            <a:bodyPr wrap="square" rtlCol="0">
              <a:spAutoFit/>
            </a:bodyPr>
            <a:lstStyle/>
            <a:p>
              <a:pPr algn="ctr">
                <a:lnSpc>
                  <a:spcPct val="80000"/>
                </a:lnSpc>
              </a:pPr>
              <a:r>
                <a:rPr lang="en-US" sz="2600" spc="-100" dirty="0">
                  <a:solidFill>
                    <a:schemeClr val="tx1">
                      <a:lumMod val="85000"/>
                      <a:lumOff val="15000"/>
                    </a:schemeClr>
                  </a:solidFill>
                  <a:latin typeface="Arial Black"/>
                  <a:cs typeface="Arial Black"/>
                </a:rPr>
                <a:t>9</a:t>
              </a:r>
              <a:endParaRPr lang="en-US" sz="2600" spc="-100" dirty="0">
                <a:solidFill>
                  <a:schemeClr val="tx1">
                    <a:lumMod val="85000"/>
                    <a:lumOff val="15000"/>
                  </a:schemeClr>
                </a:solidFill>
                <a:latin typeface="Arial"/>
                <a:cs typeface="Arial"/>
              </a:endParaRPr>
            </a:p>
          </p:txBody>
        </p:sp>
        <p:sp>
          <p:nvSpPr>
            <p:cNvPr id="76" name="TextBox 75"/>
            <p:cNvSpPr txBox="1"/>
            <p:nvPr/>
          </p:nvSpPr>
          <p:spPr>
            <a:xfrm>
              <a:off x="793922" y="5186635"/>
              <a:ext cx="1778008"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Identity &amp; Access Management</a:t>
              </a:r>
              <a:endParaRPr lang="en-US" sz="1600" spc="-40" dirty="0">
                <a:solidFill>
                  <a:schemeClr val="tx1">
                    <a:lumMod val="85000"/>
                    <a:lumOff val="15000"/>
                  </a:schemeClr>
                </a:solidFill>
                <a:latin typeface="Arial"/>
                <a:cs typeface="Arial"/>
              </a:endParaRPr>
            </a:p>
          </p:txBody>
        </p:sp>
        <p:sp>
          <p:nvSpPr>
            <p:cNvPr id="77" name="Rectangle 76"/>
            <p:cNvSpPr/>
            <p:nvPr/>
          </p:nvSpPr>
          <p:spPr>
            <a:xfrm>
              <a:off x="595482" y="5537361"/>
              <a:ext cx="190969"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78" name="TextBox 77"/>
            <p:cNvSpPr txBox="1"/>
            <p:nvPr/>
          </p:nvSpPr>
          <p:spPr>
            <a:xfrm>
              <a:off x="2560960" y="5186635"/>
              <a:ext cx="690013"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10</a:t>
              </a:r>
              <a:endParaRPr lang="en-US" sz="2600" spc="-100" dirty="0">
                <a:solidFill>
                  <a:schemeClr val="tx1">
                    <a:lumMod val="85000"/>
                    <a:lumOff val="15000"/>
                  </a:schemeClr>
                </a:solidFill>
                <a:latin typeface="Arial"/>
                <a:cs typeface="Arial"/>
              </a:endParaRPr>
            </a:p>
          </p:txBody>
        </p:sp>
        <p:sp>
          <p:nvSpPr>
            <p:cNvPr id="79" name="TextBox 78"/>
            <p:cNvSpPr txBox="1"/>
            <p:nvPr/>
          </p:nvSpPr>
          <p:spPr>
            <a:xfrm>
              <a:off x="3160388" y="5186635"/>
              <a:ext cx="1284042"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Data Level Security</a:t>
              </a:r>
              <a:endParaRPr lang="en-US" sz="1600" spc="-40" dirty="0">
                <a:solidFill>
                  <a:schemeClr val="tx1">
                    <a:lumMod val="85000"/>
                    <a:lumOff val="15000"/>
                  </a:schemeClr>
                </a:solidFill>
                <a:latin typeface="Arial"/>
                <a:cs typeface="Arial"/>
              </a:endParaRPr>
            </a:p>
          </p:txBody>
        </p:sp>
        <p:sp>
          <p:nvSpPr>
            <p:cNvPr id="80" name="Rectangle 79"/>
            <p:cNvSpPr/>
            <p:nvPr/>
          </p:nvSpPr>
          <p:spPr>
            <a:xfrm>
              <a:off x="2732988" y="5537361"/>
              <a:ext cx="381000"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1" name="TextBox 80"/>
            <p:cNvSpPr txBox="1"/>
            <p:nvPr/>
          </p:nvSpPr>
          <p:spPr>
            <a:xfrm>
              <a:off x="5238055" y="5186635"/>
              <a:ext cx="1264329" cy="691471"/>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Datacenter &amp; Network </a:t>
              </a:r>
            </a:p>
            <a:p>
              <a:pPr>
                <a:lnSpc>
                  <a:spcPct val="80000"/>
                </a:lnSpc>
              </a:pPr>
              <a:r>
                <a:rPr lang="en-US" sz="1600" spc="-40" dirty="0" smtClean="0">
                  <a:solidFill>
                    <a:schemeClr val="tx1">
                      <a:lumMod val="85000"/>
                      <a:lumOff val="15000"/>
                    </a:schemeClr>
                  </a:solidFill>
                  <a:latin typeface="Arial"/>
                  <a:cs typeface="Arial"/>
                </a:rPr>
                <a:t>Security</a:t>
              </a:r>
              <a:endParaRPr lang="en-US" sz="1600" spc="-40" dirty="0">
                <a:solidFill>
                  <a:schemeClr val="tx1">
                    <a:lumMod val="85000"/>
                    <a:lumOff val="15000"/>
                  </a:schemeClr>
                </a:solidFill>
                <a:latin typeface="Arial"/>
                <a:cs typeface="Arial"/>
              </a:endParaRPr>
            </a:p>
          </p:txBody>
        </p:sp>
        <p:sp>
          <p:nvSpPr>
            <p:cNvPr id="82" name="TextBox 81"/>
            <p:cNvSpPr txBox="1"/>
            <p:nvPr/>
          </p:nvSpPr>
          <p:spPr>
            <a:xfrm>
              <a:off x="6967078" y="5183898"/>
              <a:ext cx="1778008" cy="691471"/>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CISO &amp; Security Management Enablement</a:t>
              </a:r>
              <a:endParaRPr lang="en-US" sz="1600" spc="-40" dirty="0">
                <a:solidFill>
                  <a:schemeClr val="tx1">
                    <a:lumMod val="85000"/>
                    <a:lumOff val="15000"/>
                  </a:schemeClr>
                </a:solidFill>
                <a:latin typeface="Arial"/>
                <a:cs typeface="Arial"/>
              </a:endParaRPr>
            </a:p>
          </p:txBody>
        </p:sp>
        <p:sp>
          <p:nvSpPr>
            <p:cNvPr id="83" name="TextBox 82"/>
            <p:cNvSpPr txBox="1"/>
            <p:nvPr/>
          </p:nvSpPr>
          <p:spPr>
            <a:xfrm>
              <a:off x="886282" y="6121813"/>
              <a:ext cx="1778008" cy="444224"/>
            </a:xfrm>
            <a:prstGeom prst="rect">
              <a:avLst/>
            </a:prstGeom>
            <a:noFill/>
            <a:ln>
              <a:noFill/>
            </a:ln>
          </p:spPr>
          <p:txBody>
            <a:bodyPr wrap="square" rtlCol="0">
              <a:spAutoFit/>
            </a:bodyPr>
            <a:lstStyle/>
            <a:p>
              <a:pPr>
                <a:lnSpc>
                  <a:spcPct val="80000"/>
                </a:lnSpc>
              </a:pPr>
              <a:r>
                <a:rPr lang="en-US" sz="1400" spc="-40" dirty="0" smtClean="0">
                  <a:solidFill>
                    <a:schemeClr val="tx1">
                      <a:lumMod val="85000"/>
                      <a:lumOff val="15000"/>
                    </a:schemeClr>
                  </a:solidFill>
                  <a:latin typeface="Arial"/>
                  <a:cs typeface="Arial"/>
                </a:rPr>
                <a:t>Mobility &amp; </a:t>
              </a:r>
            </a:p>
            <a:p>
              <a:pPr>
                <a:lnSpc>
                  <a:spcPct val="80000"/>
                </a:lnSpc>
              </a:pPr>
              <a:r>
                <a:rPr lang="en-US" sz="1400" spc="-40" dirty="0" smtClean="0">
                  <a:solidFill>
                    <a:schemeClr val="tx1">
                      <a:lumMod val="85000"/>
                      <a:lumOff val="15000"/>
                    </a:schemeClr>
                  </a:solidFill>
                  <a:latin typeface="Arial"/>
                  <a:cs typeface="Arial"/>
                </a:rPr>
                <a:t>BYOD Security</a:t>
              </a:r>
              <a:endParaRPr lang="en-US" sz="1400" spc="-40" dirty="0">
                <a:solidFill>
                  <a:schemeClr val="tx1">
                    <a:lumMod val="85000"/>
                    <a:lumOff val="15000"/>
                  </a:schemeClr>
                </a:solidFill>
                <a:latin typeface="Arial"/>
                <a:cs typeface="Arial"/>
              </a:endParaRPr>
            </a:p>
          </p:txBody>
        </p:sp>
        <p:sp>
          <p:nvSpPr>
            <p:cNvPr id="84" name="TextBox 83"/>
            <p:cNvSpPr txBox="1"/>
            <p:nvPr/>
          </p:nvSpPr>
          <p:spPr>
            <a:xfrm>
              <a:off x="3148843" y="6071543"/>
              <a:ext cx="1778008"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Human Centric </a:t>
              </a:r>
            </a:p>
            <a:p>
              <a:pPr>
                <a:lnSpc>
                  <a:spcPct val="80000"/>
                </a:lnSpc>
              </a:pPr>
              <a:r>
                <a:rPr lang="en-US" sz="1600" spc="-40" dirty="0" smtClean="0">
                  <a:solidFill>
                    <a:schemeClr val="tx1">
                      <a:lumMod val="85000"/>
                      <a:lumOff val="15000"/>
                    </a:schemeClr>
                  </a:solidFill>
                  <a:latin typeface="Arial"/>
                  <a:cs typeface="Arial"/>
                </a:rPr>
                <a:t>Security</a:t>
              </a:r>
              <a:endParaRPr lang="en-US" sz="1600" spc="-40" dirty="0">
                <a:solidFill>
                  <a:schemeClr val="tx1">
                    <a:lumMod val="85000"/>
                    <a:lumOff val="15000"/>
                  </a:schemeClr>
                </a:solidFill>
                <a:latin typeface="Arial"/>
                <a:cs typeface="Arial"/>
              </a:endParaRPr>
            </a:p>
          </p:txBody>
        </p:sp>
        <p:sp>
          <p:nvSpPr>
            <p:cNvPr id="85" name="TextBox 84"/>
            <p:cNvSpPr txBox="1"/>
            <p:nvPr/>
          </p:nvSpPr>
          <p:spPr>
            <a:xfrm>
              <a:off x="5237895" y="6087178"/>
              <a:ext cx="1273741" cy="494494"/>
            </a:xfrm>
            <a:prstGeom prst="rect">
              <a:avLst/>
            </a:prstGeom>
            <a:noFill/>
            <a:ln>
              <a:noFill/>
            </a:ln>
          </p:spPr>
          <p:txBody>
            <a:bodyPr wrap="square" rtlCol="0">
              <a:spAutoFit/>
            </a:bodyPr>
            <a:lstStyle/>
            <a:p>
              <a:pPr>
                <a:lnSpc>
                  <a:spcPct val="80000"/>
                </a:lnSpc>
              </a:pPr>
              <a:r>
                <a:rPr lang="en-US" sz="1600" spc="-40" dirty="0" smtClean="0">
                  <a:solidFill>
                    <a:schemeClr val="tx1">
                      <a:lumMod val="85000"/>
                      <a:lumOff val="15000"/>
                    </a:schemeClr>
                  </a:solidFill>
                  <a:latin typeface="Arial"/>
                  <a:cs typeface="Arial"/>
                </a:rPr>
                <a:t>End Point</a:t>
              </a:r>
            </a:p>
            <a:p>
              <a:pPr>
                <a:lnSpc>
                  <a:spcPct val="80000"/>
                </a:lnSpc>
              </a:pPr>
              <a:r>
                <a:rPr lang="en-US" sz="1600" spc="-40" dirty="0" smtClean="0">
                  <a:solidFill>
                    <a:schemeClr val="tx1">
                      <a:lumMod val="85000"/>
                      <a:lumOff val="15000"/>
                    </a:schemeClr>
                  </a:solidFill>
                  <a:latin typeface="Arial"/>
                  <a:cs typeface="Arial"/>
                </a:rPr>
                <a:t>Security</a:t>
              </a:r>
              <a:endParaRPr lang="en-US" sz="1600" spc="-40" dirty="0">
                <a:solidFill>
                  <a:schemeClr val="tx1">
                    <a:lumMod val="85000"/>
                    <a:lumOff val="15000"/>
                  </a:schemeClr>
                </a:solidFill>
                <a:latin typeface="Arial"/>
                <a:cs typeface="Arial"/>
              </a:endParaRPr>
            </a:p>
          </p:txBody>
        </p:sp>
        <p:sp>
          <p:nvSpPr>
            <p:cNvPr id="86" name="TextBox 85"/>
            <p:cNvSpPr txBox="1"/>
            <p:nvPr/>
          </p:nvSpPr>
          <p:spPr>
            <a:xfrm>
              <a:off x="4723127" y="5191670"/>
              <a:ext cx="690013"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11</a:t>
              </a:r>
              <a:endParaRPr lang="en-US" sz="2600" spc="-100" dirty="0">
                <a:solidFill>
                  <a:schemeClr val="tx1">
                    <a:lumMod val="85000"/>
                    <a:lumOff val="15000"/>
                  </a:schemeClr>
                </a:solidFill>
                <a:latin typeface="Arial"/>
                <a:cs typeface="Arial"/>
              </a:endParaRPr>
            </a:p>
          </p:txBody>
        </p:sp>
        <p:sp>
          <p:nvSpPr>
            <p:cNvPr id="87" name="Rectangle 86"/>
            <p:cNvSpPr/>
            <p:nvPr/>
          </p:nvSpPr>
          <p:spPr>
            <a:xfrm>
              <a:off x="4895155" y="5542396"/>
              <a:ext cx="381000"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88" name="TextBox 87"/>
            <p:cNvSpPr txBox="1"/>
            <p:nvPr/>
          </p:nvSpPr>
          <p:spPr>
            <a:xfrm>
              <a:off x="6405686" y="5186635"/>
              <a:ext cx="690014"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12</a:t>
              </a:r>
              <a:endParaRPr lang="en-US" sz="2600" spc="-100" dirty="0">
                <a:solidFill>
                  <a:schemeClr val="tx1">
                    <a:lumMod val="85000"/>
                    <a:lumOff val="15000"/>
                  </a:schemeClr>
                </a:solidFill>
                <a:latin typeface="Arial"/>
                <a:cs typeface="Arial"/>
              </a:endParaRPr>
            </a:p>
          </p:txBody>
        </p:sp>
        <p:sp>
          <p:nvSpPr>
            <p:cNvPr id="89" name="Rectangle 88"/>
            <p:cNvSpPr/>
            <p:nvPr/>
          </p:nvSpPr>
          <p:spPr>
            <a:xfrm>
              <a:off x="6589260" y="5537361"/>
              <a:ext cx="381000"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0" name="TextBox 89"/>
            <p:cNvSpPr txBox="1"/>
            <p:nvPr/>
          </p:nvSpPr>
          <p:spPr>
            <a:xfrm>
              <a:off x="279814" y="6071170"/>
              <a:ext cx="690013"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13</a:t>
              </a:r>
              <a:endParaRPr lang="en-US" sz="2600" spc="-100" dirty="0">
                <a:solidFill>
                  <a:schemeClr val="tx1">
                    <a:lumMod val="85000"/>
                    <a:lumOff val="15000"/>
                  </a:schemeClr>
                </a:solidFill>
                <a:latin typeface="Arial"/>
                <a:cs typeface="Arial"/>
              </a:endParaRPr>
            </a:p>
          </p:txBody>
        </p:sp>
        <p:sp>
          <p:nvSpPr>
            <p:cNvPr id="91" name="Rectangle 90"/>
            <p:cNvSpPr/>
            <p:nvPr/>
          </p:nvSpPr>
          <p:spPr>
            <a:xfrm>
              <a:off x="451842" y="6421896"/>
              <a:ext cx="381000"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2" name="TextBox 91"/>
            <p:cNvSpPr txBox="1"/>
            <p:nvPr/>
          </p:nvSpPr>
          <p:spPr>
            <a:xfrm>
              <a:off x="2563841" y="6045306"/>
              <a:ext cx="690013"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14</a:t>
              </a:r>
              <a:endParaRPr lang="en-US" sz="2600" spc="-100" dirty="0">
                <a:solidFill>
                  <a:schemeClr val="tx1">
                    <a:lumMod val="85000"/>
                    <a:lumOff val="15000"/>
                  </a:schemeClr>
                </a:solidFill>
                <a:latin typeface="Arial"/>
                <a:cs typeface="Arial"/>
              </a:endParaRPr>
            </a:p>
          </p:txBody>
        </p:sp>
        <p:sp>
          <p:nvSpPr>
            <p:cNvPr id="93" name="Rectangle 92"/>
            <p:cNvSpPr/>
            <p:nvPr/>
          </p:nvSpPr>
          <p:spPr>
            <a:xfrm>
              <a:off x="2735869" y="6396032"/>
              <a:ext cx="381000"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94" name="TextBox 93"/>
            <p:cNvSpPr txBox="1"/>
            <p:nvPr/>
          </p:nvSpPr>
          <p:spPr>
            <a:xfrm>
              <a:off x="4723255" y="6071170"/>
              <a:ext cx="690013" cy="425758"/>
            </a:xfrm>
            <a:prstGeom prst="rect">
              <a:avLst/>
            </a:prstGeom>
            <a:noFill/>
            <a:ln>
              <a:noFill/>
            </a:ln>
          </p:spPr>
          <p:txBody>
            <a:bodyPr wrap="square" rtlCol="0">
              <a:spAutoFit/>
            </a:bodyPr>
            <a:lstStyle/>
            <a:p>
              <a:pPr algn="ctr">
                <a:lnSpc>
                  <a:spcPct val="80000"/>
                </a:lnSpc>
              </a:pPr>
              <a:r>
                <a:rPr lang="en-US" sz="2600" spc="-100" dirty="0" smtClean="0">
                  <a:solidFill>
                    <a:schemeClr val="tx1">
                      <a:lumMod val="85000"/>
                      <a:lumOff val="15000"/>
                    </a:schemeClr>
                  </a:solidFill>
                  <a:latin typeface="Arial Black"/>
                  <a:cs typeface="Arial Black"/>
                </a:rPr>
                <a:t>15</a:t>
              </a:r>
              <a:endParaRPr lang="en-US" sz="2600" spc="-100" dirty="0">
                <a:solidFill>
                  <a:schemeClr val="tx1">
                    <a:lumMod val="85000"/>
                    <a:lumOff val="15000"/>
                  </a:schemeClr>
                </a:solidFill>
                <a:latin typeface="Arial"/>
                <a:cs typeface="Arial"/>
              </a:endParaRPr>
            </a:p>
          </p:txBody>
        </p:sp>
        <p:sp>
          <p:nvSpPr>
            <p:cNvPr id="95" name="Rectangle 94"/>
            <p:cNvSpPr/>
            <p:nvPr/>
          </p:nvSpPr>
          <p:spPr>
            <a:xfrm>
              <a:off x="4895283" y="6421896"/>
              <a:ext cx="381000" cy="75032"/>
            </a:xfrm>
            <a:prstGeom prst="rect">
              <a:avLst/>
            </a:prstGeom>
            <a:solidFill>
              <a:srgbClr val="2576B7"/>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grpSp>
        <p:nvGrpSpPr>
          <p:cNvPr id="99" name="Group 98"/>
          <p:cNvGrpSpPr/>
          <p:nvPr/>
        </p:nvGrpSpPr>
        <p:grpSpPr>
          <a:xfrm>
            <a:off x="474641" y="1592626"/>
            <a:ext cx="8194719" cy="350865"/>
            <a:chOff x="474641" y="1592626"/>
            <a:chExt cx="8194719" cy="350865"/>
          </a:xfrm>
        </p:grpSpPr>
        <p:sp>
          <p:nvSpPr>
            <p:cNvPr id="41" name="TextBox 40"/>
            <p:cNvSpPr txBox="1"/>
            <p:nvPr/>
          </p:nvSpPr>
          <p:spPr>
            <a:xfrm>
              <a:off x="2168688" y="1592626"/>
              <a:ext cx="4806625" cy="350865"/>
            </a:xfrm>
            <a:prstGeom prst="rect">
              <a:avLst/>
            </a:prstGeom>
            <a:noFill/>
            <a:ln>
              <a:noFill/>
            </a:ln>
          </p:spPr>
          <p:txBody>
            <a:bodyPr wrap="square" rtlCol="0">
              <a:spAutoFit/>
            </a:bodyPr>
            <a:lstStyle/>
            <a:p>
              <a:pPr algn="ctr">
                <a:lnSpc>
                  <a:spcPct val="80000"/>
                </a:lnSpc>
              </a:pPr>
              <a:r>
                <a:rPr lang="en-US" sz="2100" spc="-100" dirty="0" smtClean="0">
                  <a:solidFill>
                    <a:schemeClr val="tx1">
                      <a:lumMod val="85000"/>
                      <a:lumOff val="15000"/>
                    </a:schemeClr>
                  </a:solidFill>
                  <a:latin typeface="Arial Black"/>
                  <a:cs typeface="Arial Black"/>
                </a:rPr>
                <a:t>SECURITY, RISK &amp; COMPLIANCE</a:t>
              </a:r>
              <a:endParaRPr lang="en-US" sz="2100" spc="-100" dirty="0">
                <a:solidFill>
                  <a:schemeClr val="tx1">
                    <a:lumMod val="85000"/>
                    <a:lumOff val="15000"/>
                  </a:schemeClr>
                </a:solidFill>
                <a:latin typeface="Arial"/>
                <a:cs typeface="Arial"/>
              </a:endParaRPr>
            </a:p>
          </p:txBody>
        </p:sp>
        <p:cxnSp>
          <p:nvCxnSpPr>
            <p:cNvPr id="27" name="Straight Connector 26"/>
            <p:cNvCxnSpPr>
              <a:endCxn id="41" idx="1"/>
            </p:cNvCxnSpPr>
            <p:nvPr/>
          </p:nvCxnSpPr>
          <p:spPr>
            <a:xfrm>
              <a:off x="474641" y="1765267"/>
              <a:ext cx="1694047" cy="2792"/>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stCxn id="41" idx="3"/>
            </p:cNvCxnSpPr>
            <p:nvPr/>
          </p:nvCxnSpPr>
          <p:spPr>
            <a:xfrm flipV="1">
              <a:off x="6975313" y="1762952"/>
              <a:ext cx="1694047" cy="5107"/>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a:off x="0" y="6422955"/>
            <a:ext cx="9144000" cy="437555"/>
            <a:chOff x="0" y="6422955"/>
            <a:chExt cx="9144000" cy="437555"/>
          </a:xfrm>
        </p:grpSpPr>
        <p:pic>
          <p:nvPicPr>
            <p:cNvPr id="96"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97" name="Picture 96"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7380884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b365bbbcf4b61bb75aa21172c5b5d669e43f826"/>
  <p:tag name="ISPRING_RESOURCE_PATHS_HASH_PRESENTER" val="9fe85daf02742da1adfe8e7456ec82fbda11f6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12_Theme1">
  <a:themeElements>
    <a:clrScheme name="Info-Tech Complete">
      <a:dk1>
        <a:srgbClr val="333333"/>
      </a:dk1>
      <a:lt1>
        <a:srgbClr val="FFFFFF"/>
      </a:lt1>
      <a:dk2>
        <a:srgbClr val="2576B7"/>
      </a:dk2>
      <a:lt2>
        <a:srgbClr val="2B9E36"/>
      </a:lt2>
      <a:accent1>
        <a:srgbClr val="29475F"/>
      </a:accent1>
      <a:accent2>
        <a:srgbClr val="007698"/>
      </a:accent2>
      <a:accent3>
        <a:srgbClr val="5A7D5C"/>
      </a:accent3>
      <a:accent4>
        <a:srgbClr val="A24130"/>
      </a:accent4>
      <a:accent5>
        <a:srgbClr val="D9A210"/>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2202</Words>
  <Application>Microsoft Office PowerPoint</Application>
  <PresentationFormat>On-screen Show (4:3)</PresentationFormat>
  <Paragraphs>214</Paragraphs>
  <Slides>12</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21" baseType="lpstr">
      <vt:lpstr>Arial</vt:lpstr>
      <vt:lpstr>Arial Black</vt:lpstr>
      <vt:lpstr>Calibri</vt:lpstr>
      <vt:lpstr>Georgia</vt:lpstr>
      <vt:lpstr>Open Sans</vt:lpstr>
      <vt:lpstr>Times New Roman</vt:lpstr>
      <vt:lpstr>Wingdings</vt:lpstr>
      <vt:lpstr>12_Theme1</vt:lpstr>
      <vt:lpstr>PowerPoint Presentation</vt:lpstr>
      <vt:lpstr>PowerPoint Presentation</vt:lpstr>
      <vt:lpstr>PowerPoint Presentation</vt:lpstr>
      <vt:lpstr>PowerPoint Presentation</vt:lpstr>
      <vt:lpstr>CISOs will find that the importance of their role will be increasing within the organization</vt:lpstr>
      <vt:lpstr>PowerPoint Presentation</vt:lpstr>
      <vt:lpstr>PowerPoint Presentation</vt:lpstr>
      <vt:lpstr>PowerPoint Presentation</vt:lpstr>
      <vt:lpstr>Security Practice Mind Map</vt:lpstr>
      <vt:lpstr>PowerPoint Presentation</vt:lpstr>
      <vt:lpstr>PowerPoint Presentation</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2016-04-21T20:29:38Z</dcterms:created>
  <dcterms:modified xsi:type="dcterms:W3CDTF">2016-04-21T21:31:54Z</dcterms:modified>
  <cp:contentStatus/>
</cp:coreProperties>
</file>