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86" r:id="rId1"/>
  </p:sldMasterIdLst>
  <p:notesMasterIdLst>
    <p:notesMasterId r:id="rId22"/>
  </p:notesMasterIdLst>
  <p:handoutMasterIdLst>
    <p:handoutMasterId r:id="rId23"/>
  </p:handoutMasterIdLst>
  <p:sldIdLst>
    <p:sldId id="278" r:id="rId2"/>
    <p:sldId id="484" r:id="rId3"/>
    <p:sldId id="403" r:id="rId4"/>
    <p:sldId id="399" r:id="rId5"/>
    <p:sldId id="492" r:id="rId6"/>
    <p:sldId id="516" r:id="rId7"/>
    <p:sldId id="495" r:id="rId8"/>
    <p:sldId id="493" r:id="rId9"/>
    <p:sldId id="515" r:id="rId10"/>
    <p:sldId id="496" r:id="rId11"/>
    <p:sldId id="517" r:id="rId12"/>
    <p:sldId id="616" r:id="rId13"/>
    <p:sldId id="615" r:id="rId14"/>
    <p:sldId id="497" r:id="rId15"/>
    <p:sldId id="614" r:id="rId16"/>
    <p:sldId id="485" r:id="rId17"/>
    <p:sldId id="426" r:id="rId18"/>
    <p:sldId id="410" r:id="rId19"/>
    <p:sldId id="412" r:id="rId20"/>
    <p:sldId id="413" r:id="rId21"/>
  </p:sldIdLst>
  <p:sldSz cx="9144000" cy="6858000" type="screen4x3"/>
  <p:notesSz cx="6950075" cy="9236075"/>
  <p:custShowLst>
    <p:custShow name="Custom Show 1" id="0">
      <p:sldLst>
        <p:sld r:id="rId2"/>
      </p:sldLst>
    </p:custShow>
  </p:custShowLst>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hor" initials="A" lastIdx="0"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6483"/>
    <a:srgbClr val="E1B500"/>
    <a:srgbClr val="7CADD4"/>
    <a:srgbClr val="A24130"/>
    <a:srgbClr val="2B9E36"/>
    <a:srgbClr val="33506D"/>
    <a:srgbClr val="646464"/>
    <a:srgbClr val="005E7A"/>
    <a:srgbClr val="7F919F"/>
    <a:srgbClr val="0076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78982" autoAdjust="0"/>
  </p:normalViewPr>
  <p:slideViewPr>
    <p:cSldViewPr snapToGrid="0">
      <p:cViewPr varScale="1">
        <p:scale>
          <a:sx n="122" d="100"/>
          <a:sy n="122" d="100"/>
        </p:scale>
        <p:origin x="2064" y="9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1" d="100"/>
          <a:sy n="91" d="100"/>
        </p:scale>
        <p:origin x="372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115"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pi Bheemavarapu" userId="58c82eb7-3fd5-4c57-ac02-0843a1c02d2c" providerId="ADAL" clId="{903C9B39-46D6-AC43-ADA3-851A26099248}"/>
    <pc:docChg chg="modSld">
      <pc:chgData name="Gopi Bheemavarapu" userId="58c82eb7-3fd5-4c57-ac02-0843a1c02d2c" providerId="ADAL" clId="{903C9B39-46D6-AC43-ADA3-851A26099248}" dt="2018-02-21T16:21:49.767" v="3"/>
      <pc:docMkLst>
        <pc:docMk/>
      </pc:docMkLst>
      <pc:sldChg chg="addSp delSp modSp">
        <pc:chgData name="Gopi Bheemavarapu" userId="58c82eb7-3fd5-4c57-ac02-0843a1c02d2c" providerId="ADAL" clId="{903C9B39-46D6-AC43-ADA3-851A26099248}" dt="2018-02-21T16:21:49.767" v="3"/>
        <pc:sldMkLst>
          <pc:docMk/>
          <pc:sldMk cId="1383694639" sldId="278"/>
        </pc:sldMkLst>
        <pc:spChg chg="add del mod">
          <ac:chgData name="Gopi Bheemavarapu" userId="58c82eb7-3fd5-4c57-ac02-0843a1c02d2c" providerId="ADAL" clId="{903C9B39-46D6-AC43-ADA3-851A26099248}" dt="2018-02-21T16:21:49.767" v="3"/>
          <ac:spMkLst>
            <pc:docMk/>
            <pc:sldMk cId="1383694639" sldId="278"/>
            <ac:spMk id="2" creationId="{13647834-ACFC-D04B-BF69-09A39D2C386C}"/>
          </ac:spMkLst>
        </pc:spChg>
        <pc:spChg chg="mod">
          <ac:chgData name="Gopi Bheemavarapu" userId="58c82eb7-3fd5-4c57-ac02-0843a1c02d2c" providerId="ADAL" clId="{903C9B39-46D6-AC43-ADA3-851A26099248}" dt="2018-02-21T16:21:45.765" v="0"/>
          <ac:spMkLst>
            <pc:docMk/>
            <pc:sldMk cId="1383694639" sldId="278"/>
            <ac:spMk id="5"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46708B-C0FC-49A6-A25D-9A8934B792DB}" type="doc">
      <dgm:prSet loTypeId="urn:microsoft.com/office/officeart/2005/8/layout/radial6" loCatId="cycle" qsTypeId="urn:microsoft.com/office/officeart/2005/8/quickstyle/simple1" qsCatId="simple" csTypeId="urn:microsoft.com/office/officeart/2005/8/colors/colorful2" csCatId="colorful" phldr="1"/>
      <dgm:spPr/>
      <dgm:t>
        <a:bodyPr/>
        <a:lstStyle/>
        <a:p>
          <a:endParaRPr lang="en-CA"/>
        </a:p>
      </dgm:t>
    </dgm:pt>
    <dgm:pt modelId="{E5FE8727-C124-4B97-8056-99B218A92DB7}">
      <dgm:prSet phldrT="[Text]"/>
      <dgm:spPr/>
      <dgm:t>
        <a:bodyPr/>
        <a:lstStyle/>
        <a:p>
          <a:r>
            <a:rPr lang="en-CA" dirty="0" smtClean="0"/>
            <a:t>Customer Centricity</a:t>
          </a:r>
          <a:endParaRPr lang="en-CA" dirty="0"/>
        </a:p>
      </dgm:t>
    </dgm:pt>
    <dgm:pt modelId="{59E90DCF-AF90-4872-9F48-3DAB22C75528}" type="parTrans" cxnId="{70FC15F5-5048-492B-AB1A-32F0AE353DF0}">
      <dgm:prSet/>
      <dgm:spPr/>
      <dgm:t>
        <a:bodyPr/>
        <a:lstStyle/>
        <a:p>
          <a:endParaRPr lang="en-CA"/>
        </a:p>
      </dgm:t>
    </dgm:pt>
    <dgm:pt modelId="{CE978B39-19E2-49AA-B373-C6ECA7B92A17}" type="sibTrans" cxnId="{70FC15F5-5048-492B-AB1A-32F0AE353DF0}">
      <dgm:prSet/>
      <dgm:spPr/>
      <dgm:t>
        <a:bodyPr/>
        <a:lstStyle/>
        <a:p>
          <a:endParaRPr lang="en-CA"/>
        </a:p>
      </dgm:t>
    </dgm:pt>
    <dgm:pt modelId="{45960FCC-A1AF-4729-99D7-AA60F2241979}">
      <dgm:prSet phldrT="[Text]"/>
      <dgm:spPr>
        <a:solidFill>
          <a:srgbClr val="2B9E36"/>
        </a:solidFill>
      </dgm:spPr>
      <dgm:t>
        <a:bodyPr/>
        <a:lstStyle/>
        <a:p>
          <a:pPr rtl="0"/>
          <a:r>
            <a:rPr lang="en-US" spc="-90" dirty="0" smtClean="0">
              <a:latin typeface="Arial"/>
              <a:cs typeface="Arial"/>
            </a:rPr>
            <a:t>Digital Marketing</a:t>
          </a:r>
          <a:endParaRPr lang="en-CA" dirty="0"/>
        </a:p>
      </dgm:t>
    </dgm:pt>
    <dgm:pt modelId="{243ED8C1-A14F-4471-8930-A8476A352B51}" type="parTrans" cxnId="{135C1E8F-F8C5-4E18-9A92-8798F2D10050}">
      <dgm:prSet/>
      <dgm:spPr/>
      <dgm:t>
        <a:bodyPr/>
        <a:lstStyle/>
        <a:p>
          <a:endParaRPr lang="en-CA"/>
        </a:p>
      </dgm:t>
    </dgm:pt>
    <dgm:pt modelId="{37BB7418-04AF-4C9A-BFA7-52134A4B298B}" type="sibTrans" cxnId="{135C1E8F-F8C5-4E18-9A92-8798F2D10050}">
      <dgm:prSet/>
      <dgm:spPr>
        <a:solidFill>
          <a:srgbClr val="2B9E36"/>
        </a:solidFill>
      </dgm:spPr>
      <dgm:t>
        <a:bodyPr/>
        <a:lstStyle/>
        <a:p>
          <a:endParaRPr lang="en-CA"/>
        </a:p>
      </dgm:t>
    </dgm:pt>
    <dgm:pt modelId="{9028A2AC-E421-4F18-A4AE-34357A1DE6A7}">
      <dgm:prSet/>
      <dgm:spPr>
        <a:solidFill>
          <a:srgbClr val="A24130"/>
        </a:solidFill>
      </dgm:spPr>
      <dgm:t>
        <a:bodyPr/>
        <a:lstStyle/>
        <a:p>
          <a:pPr rtl="0"/>
          <a:r>
            <a:rPr lang="en-US" spc="-90" dirty="0" smtClean="0">
              <a:latin typeface="Arial"/>
              <a:cs typeface="Arial"/>
            </a:rPr>
            <a:t>Digital Channels</a:t>
          </a:r>
        </a:p>
      </dgm:t>
    </dgm:pt>
    <dgm:pt modelId="{86E1EAA8-8958-4394-8478-E42802861B74}" type="parTrans" cxnId="{58177116-7DA5-4BEB-9DEF-1D09505E6170}">
      <dgm:prSet/>
      <dgm:spPr/>
      <dgm:t>
        <a:bodyPr/>
        <a:lstStyle/>
        <a:p>
          <a:endParaRPr lang="en-CA"/>
        </a:p>
      </dgm:t>
    </dgm:pt>
    <dgm:pt modelId="{1337D0E1-FED2-440F-B26C-66C9A1A976E3}" type="sibTrans" cxnId="{58177116-7DA5-4BEB-9DEF-1D09505E6170}">
      <dgm:prSet/>
      <dgm:spPr>
        <a:solidFill>
          <a:srgbClr val="A24130"/>
        </a:solidFill>
      </dgm:spPr>
      <dgm:t>
        <a:bodyPr/>
        <a:lstStyle/>
        <a:p>
          <a:endParaRPr lang="en-CA"/>
        </a:p>
      </dgm:t>
    </dgm:pt>
    <dgm:pt modelId="{BC4177C5-C33C-4AAD-87E1-35D79C445409}">
      <dgm:prSet/>
      <dgm:spPr>
        <a:solidFill>
          <a:srgbClr val="7CADD4"/>
        </a:solidFill>
      </dgm:spPr>
      <dgm:t>
        <a:bodyPr/>
        <a:lstStyle/>
        <a:p>
          <a:pPr rtl="0"/>
          <a:r>
            <a:rPr lang="en-US" spc="-90" dirty="0" smtClean="0">
              <a:latin typeface="Arial"/>
              <a:cs typeface="Arial"/>
            </a:rPr>
            <a:t>Digitized Support Capabilities</a:t>
          </a:r>
        </a:p>
      </dgm:t>
    </dgm:pt>
    <dgm:pt modelId="{3BAB48EB-8F0B-4D9B-BA0B-DE5DBD34AE7B}" type="parTrans" cxnId="{4B8AFFA2-0012-4460-A448-E5F86DDE0973}">
      <dgm:prSet/>
      <dgm:spPr/>
      <dgm:t>
        <a:bodyPr/>
        <a:lstStyle/>
        <a:p>
          <a:endParaRPr lang="en-CA"/>
        </a:p>
      </dgm:t>
    </dgm:pt>
    <dgm:pt modelId="{64EA1FCE-982C-4045-B244-11D2E08C5A7D}" type="sibTrans" cxnId="{4B8AFFA2-0012-4460-A448-E5F86DDE0973}">
      <dgm:prSet/>
      <dgm:spPr>
        <a:solidFill>
          <a:srgbClr val="7CADD4"/>
        </a:solidFill>
      </dgm:spPr>
      <dgm:t>
        <a:bodyPr/>
        <a:lstStyle/>
        <a:p>
          <a:endParaRPr lang="en-CA"/>
        </a:p>
      </dgm:t>
    </dgm:pt>
    <dgm:pt modelId="{BD5C35BA-75E0-427A-98FF-6C7E84B8D02A}">
      <dgm:prSet/>
      <dgm:spPr>
        <a:solidFill>
          <a:srgbClr val="E1B500"/>
        </a:solidFill>
      </dgm:spPr>
      <dgm:t>
        <a:bodyPr/>
        <a:lstStyle/>
        <a:p>
          <a:pPr rtl="0"/>
          <a:r>
            <a:rPr lang="en-US" spc="-90" dirty="0" smtClean="0">
              <a:latin typeface="Arial"/>
              <a:cs typeface="Arial"/>
            </a:rPr>
            <a:t>Digitally Enabled Products </a:t>
          </a:r>
        </a:p>
      </dgm:t>
    </dgm:pt>
    <dgm:pt modelId="{71E41C6F-7510-4BD1-896C-4DC9467349CB}" type="parTrans" cxnId="{F1D8740C-BE31-4A4F-9107-270F94E6E5E8}">
      <dgm:prSet/>
      <dgm:spPr/>
      <dgm:t>
        <a:bodyPr/>
        <a:lstStyle/>
        <a:p>
          <a:endParaRPr lang="en-CA"/>
        </a:p>
      </dgm:t>
    </dgm:pt>
    <dgm:pt modelId="{C9C24563-1605-493D-9CA9-C85777DF679A}" type="sibTrans" cxnId="{F1D8740C-BE31-4A4F-9107-270F94E6E5E8}">
      <dgm:prSet/>
      <dgm:spPr>
        <a:solidFill>
          <a:srgbClr val="E1B500"/>
        </a:solidFill>
      </dgm:spPr>
      <dgm:t>
        <a:bodyPr/>
        <a:lstStyle/>
        <a:p>
          <a:endParaRPr lang="en-CA"/>
        </a:p>
      </dgm:t>
    </dgm:pt>
    <dgm:pt modelId="{00263661-82CA-4BCD-AC67-F6793A3DC20E}">
      <dgm:prSet/>
      <dgm:spPr>
        <a:solidFill>
          <a:srgbClr val="3D6483"/>
        </a:solidFill>
      </dgm:spPr>
      <dgm:t>
        <a:bodyPr/>
        <a:lstStyle/>
        <a:p>
          <a:pPr rtl="0"/>
          <a:r>
            <a:rPr lang="en-US" spc="-90" dirty="0" smtClean="0">
              <a:latin typeface="Arial"/>
              <a:cs typeface="Arial"/>
            </a:rPr>
            <a:t>Business Model Innovation</a:t>
          </a:r>
        </a:p>
      </dgm:t>
    </dgm:pt>
    <dgm:pt modelId="{F60681C1-627D-4191-B55D-8B8079FADB26}" type="parTrans" cxnId="{8DF2E6A5-0FE6-405A-8ED9-DF00A88E869C}">
      <dgm:prSet/>
      <dgm:spPr/>
      <dgm:t>
        <a:bodyPr/>
        <a:lstStyle/>
        <a:p>
          <a:endParaRPr lang="en-CA"/>
        </a:p>
      </dgm:t>
    </dgm:pt>
    <dgm:pt modelId="{B201BF2E-7B5B-48DB-89B7-D0BEBF878437}" type="sibTrans" cxnId="{8DF2E6A5-0FE6-405A-8ED9-DF00A88E869C}">
      <dgm:prSet/>
      <dgm:spPr>
        <a:solidFill>
          <a:srgbClr val="3D6483"/>
        </a:solidFill>
      </dgm:spPr>
      <dgm:t>
        <a:bodyPr/>
        <a:lstStyle/>
        <a:p>
          <a:endParaRPr lang="en-CA"/>
        </a:p>
      </dgm:t>
    </dgm:pt>
    <dgm:pt modelId="{597B0C4D-7FC0-42B9-B3F2-0D15B778185B}" type="pres">
      <dgm:prSet presAssocID="{7E46708B-C0FC-49A6-A25D-9A8934B792DB}" presName="Name0" presStyleCnt="0">
        <dgm:presLayoutVars>
          <dgm:chMax val="1"/>
          <dgm:dir/>
          <dgm:animLvl val="ctr"/>
          <dgm:resizeHandles val="exact"/>
        </dgm:presLayoutVars>
      </dgm:prSet>
      <dgm:spPr/>
      <dgm:t>
        <a:bodyPr/>
        <a:lstStyle/>
        <a:p>
          <a:endParaRPr lang="en-CA"/>
        </a:p>
      </dgm:t>
    </dgm:pt>
    <dgm:pt modelId="{F3223FD2-AC59-444A-86C2-663521016D86}" type="pres">
      <dgm:prSet presAssocID="{E5FE8727-C124-4B97-8056-99B218A92DB7}" presName="centerShape" presStyleLbl="node0" presStyleIdx="0" presStyleCnt="1"/>
      <dgm:spPr/>
      <dgm:t>
        <a:bodyPr/>
        <a:lstStyle/>
        <a:p>
          <a:endParaRPr lang="en-CA"/>
        </a:p>
      </dgm:t>
    </dgm:pt>
    <dgm:pt modelId="{854B43F0-A125-46CF-A834-9FD973BF2614}" type="pres">
      <dgm:prSet presAssocID="{45960FCC-A1AF-4729-99D7-AA60F2241979}" presName="node" presStyleLbl="node1" presStyleIdx="0" presStyleCnt="5">
        <dgm:presLayoutVars>
          <dgm:bulletEnabled val="1"/>
        </dgm:presLayoutVars>
      </dgm:prSet>
      <dgm:spPr/>
      <dgm:t>
        <a:bodyPr/>
        <a:lstStyle/>
        <a:p>
          <a:endParaRPr lang="en-CA"/>
        </a:p>
      </dgm:t>
    </dgm:pt>
    <dgm:pt modelId="{556143C9-4E1B-472D-AAF7-79CB1CE43302}" type="pres">
      <dgm:prSet presAssocID="{45960FCC-A1AF-4729-99D7-AA60F2241979}" presName="dummy" presStyleCnt="0"/>
      <dgm:spPr/>
    </dgm:pt>
    <dgm:pt modelId="{21038BD5-6FAE-4FE8-9D14-E92A97A37B32}" type="pres">
      <dgm:prSet presAssocID="{37BB7418-04AF-4C9A-BFA7-52134A4B298B}" presName="sibTrans" presStyleLbl="sibTrans2D1" presStyleIdx="0" presStyleCnt="5"/>
      <dgm:spPr/>
      <dgm:t>
        <a:bodyPr/>
        <a:lstStyle/>
        <a:p>
          <a:endParaRPr lang="en-CA"/>
        </a:p>
      </dgm:t>
    </dgm:pt>
    <dgm:pt modelId="{26CA8396-5B37-402C-AEA8-6220AD89BBBA}" type="pres">
      <dgm:prSet presAssocID="{9028A2AC-E421-4F18-A4AE-34357A1DE6A7}" presName="node" presStyleLbl="node1" presStyleIdx="1" presStyleCnt="5">
        <dgm:presLayoutVars>
          <dgm:bulletEnabled val="1"/>
        </dgm:presLayoutVars>
      </dgm:prSet>
      <dgm:spPr/>
      <dgm:t>
        <a:bodyPr/>
        <a:lstStyle/>
        <a:p>
          <a:endParaRPr lang="en-CA"/>
        </a:p>
      </dgm:t>
    </dgm:pt>
    <dgm:pt modelId="{0B0C5F4E-64ED-47A4-A4C7-D446974684FD}" type="pres">
      <dgm:prSet presAssocID="{9028A2AC-E421-4F18-A4AE-34357A1DE6A7}" presName="dummy" presStyleCnt="0"/>
      <dgm:spPr/>
    </dgm:pt>
    <dgm:pt modelId="{DAD73D7E-E8AF-4B86-8C74-24E9EAF08892}" type="pres">
      <dgm:prSet presAssocID="{1337D0E1-FED2-440F-B26C-66C9A1A976E3}" presName="sibTrans" presStyleLbl="sibTrans2D1" presStyleIdx="1" presStyleCnt="5"/>
      <dgm:spPr/>
      <dgm:t>
        <a:bodyPr/>
        <a:lstStyle/>
        <a:p>
          <a:endParaRPr lang="en-CA"/>
        </a:p>
      </dgm:t>
    </dgm:pt>
    <dgm:pt modelId="{D73A8B84-AE28-4FED-A9C8-85247DD02623}" type="pres">
      <dgm:prSet presAssocID="{BC4177C5-C33C-4AAD-87E1-35D79C445409}" presName="node" presStyleLbl="node1" presStyleIdx="2" presStyleCnt="5">
        <dgm:presLayoutVars>
          <dgm:bulletEnabled val="1"/>
        </dgm:presLayoutVars>
      </dgm:prSet>
      <dgm:spPr/>
      <dgm:t>
        <a:bodyPr/>
        <a:lstStyle/>
        <a:p>
          <a:endParaRPr lang="en-CA"/>
        </a:p>
      </dgm:t>
    </dgm:pt>
    <dgm:pt modelId="{6D6EBEF3-62D8-4B33-860A-7161860D163C}" type="pres">
      <dgm:prSet presAssocID="{BC4177C5-C33C-4AAD-87E1-35D79C445409}" presName="dummy" presStyleCnt="0"/>
      <dgm:spPr/>
    </dgm:pt>
    <dgm:pt modelId="{D2B94688-E9B3-4BD0-9989-49D6FB0415D8}" type="pres">
      <dgm:prSet presAssocID="{64EA1FCE-982C-4045-B244-11D2E08C5A7D}" presName="sibTrans" presStyleLbl="sibTrans2D1" presStyleIdx="2" presStyleCnt="5"/>
      <dgm:spPr/>
      <dgm:t>
        <a:bodyPr/>
        <a:lstStyle/>
        <a:p>
          <a:endParaRPr lang="en-CA"/>
        </a:p>
      </dgm:t>
    </dgm:pt>
    <dgm:pt modelId="{479C3709-1F52-4775-9F48-959947D7F202}" type="pres">
      <dgm:prSet presAssocID="{BD5C35BA-75E0-427A-98FF-6C7E84B8D02A}" presName="node" presStyleLbl="node1" presStyleIdx="3" presStyleCnt="5">
        <dgm:presLayoutVars>
          <dgm:bulletEnabled val="1"/>
        </dgm:presLayoutVars>
      </dgm:prSet>
      <dgm:spPr/>
      <dgm:t>
        <a:bodyPr/>
        <a:lstStyle/>
        <a:p>
          <a:endParaRPr lang="en-CA"/>
        </a:p>
      </dgm:t>
    </dgm:pt>
    <dgm:pt modelId="{DF1C2EDD-F9AC-423A-8B38-84848EB566D9}" type="pres">
      <dgm:prSet presAssocID="{BD5C35BA-75E0-427A-98FF-6C7E84B8D02A}" presName="dummy" presStyleCnt="0"/>
      <dgm:spPr/>
    </dgm:pt>
    <dgm:pt modelId="{B67184EB-DA78-41B2-B551-E695D5053933}" type="pres">
      <dgm:prSet presAssocID="{C9C24563-1605-493D-9CA9-C85777DF679A}" presName="sibTrans" presStyleLbl="sibTrans2D1" presStyleIdx="3" presStyleCnt="5"/>
      <dgm:spPr/>
      <dgm:t>
        <a:bodyPr/>
        <a:lstStyle/>
        <a:p>
          <a:endParaRPr lang="en-CA"/>
        </a:p>
      </dgm:t>
    </dgm:pt>
    <dgm:pt modelId="{8B5C7262-AF8B-4140-9C42-BB41816755A6}" type="pres">
      <dgm:prSet presAssocID="{00263661-82CA-4BCD-AC67-F6793A3DC20E}" presName="node" presStyleLbl="node1" presStyleIdx="4" presStyleCnt="5">
        <dgm:presLayoutVars>
          <dgm:bulletEnabled val="1"/>
        </dgm:presLayoutVars>
      </dgm:prSet>
      <dgm:spPr/>
      <dgm:t>
        <a:bodyPr/>
        <a:lstStyle/>
        <a:p>
          <a:endParaRPr lang="en-CA"/>
        </a:p>
      </dgm:t>
    </dgm:pt>
    <dgm:pt modelId="{98F8311C-E496-4A3C-9351-CB816745CAFA}" type="pres">
      <dgm:prSet presAssocID="{00263661-82CA-4BCD-AC67-F6793A3DC20E}" presName="dummy" presStyleCnt="0"/>
      <dgm:spPr/>
    </dgm:pt>
    <dgm:pt modelId="{FD97F2C6-279C-407A-9C1F-BFDD799DA38C}" type="pres">
      <dgm:prSet presAssocID="{B201BF2E-7B5B-48DB-89B7-D0BEBF878437}" presName="sibTrans" presStyleLbl="sibTrans2D1" presStyleIdx="4" presStyleCnt="5"/>
      <dgm:spPr/>
      <dgm:t>
        <a:bodyPr/>
        <a:lstStyle/>
        <a:p>
          <a:endParaRPr lang="en-CA"/>
        </a:p>
      </dgm:t>
    </dgm:pt>
  </dgm:ptLst>
  <dgm:cxnLst>
    <dgm:cxn modelId="{3A5DACB2-E67E-4CF5-8957-8CB58403AC75}" type="presOf" srcId="{7E46708B-C0FC-49A6-A25D-9A8934B792DB}" destId="{597B0C4D-7FC0-42B9-B3F2-0D15B778185B}" srcOrd="0" destOrd="0" presId="urn:microsoft.com/office/officeart/2005/8/layout/radial6"/>
    <dgm:cxn modelId="{58177116-7DA5-4BEB-9DEF-1D09505E6170}" srcId="{E5FE8727-C124-4B97-8056-99B218A92DB7}" destId="{9028A2AC-E421-4F18-A4AE-34357A1DE6A7}" srcOrd="1" destOrd="0" parTransId="{86E1EAA8-8958-4394-8478-E42802861B74}" sibTransId="{1337D0E1-FED2-440F-B26C-66C9A1A976E3}"/>
    <dgm:cxn modelId="{F1D8740C-BE31-4A4F-9107-270F94E6E5E8}" srcId="{E5FE8727-C124-4B97-8056-99B218A92DB7}" destId="{BD5C35BA-75E0-427A-98FF-6C7E84B8D02A}" srcOrd="3" destOrd="0" parTransId="{71E41C6F-7510-4BD1-896C-4DC9467349CB}" sibTransId="{C9C24563-1605-493D-9CA9-C85777DF679A}"/>
    <dgm:cxn modelId="{36A2FBA4-A051-4A11-8581-8EA019D324DA}" type="presOf" srcId="{9028A2AC-E421-4F18-A4AE-34357A1DE6A7}" destId="{26CA8396-5B37-402C-AEA8-6220AD89BBBA}" srcOrd="0" destOrd="0" presId="urn:microsoft.com/office/officeart/2005/8/layout/radial6"/>
    <dgm:cxn modelId="{70FC15F5-5048-492B-AB1A-32F0AE353DF0}" srcId="{7E46708B-C0FC-49A6-A25D-9A8934B792DB}" destId="{E5FE8727-C124-4B97-8056-99B218A92DB7}" srcOrd="0" destOrd="0" parTransId="{59E90DCF-AF90-4872-9F48-3DAB22C75528}" sibTransId="{CE978B39-19E2-49AA-B373-C6ECA7B92A17}"/>
    <dgm:cxn modelId="{A65258CB-8F84-4768-BF3D-F789D6004088}" type="presOf" srcId="{45960FCC-A1AF-4729-99D7-AA60F2241979}" destId="{854B43F0-A125-46CF-A834-9FD973BF2614}" srcOrd="0" destOrd="0" presId="urn:microsoft.com/office/officeart/2005/8/layout/radial6"/>
    <dgm:cxn modelId="{5C4BBB8A-F00B-401A-9561-E636210415C4}" type="presOf" srcId="{C9C24563-1605-493D-9CA9-C85777DF679A}" destId="{B67184EB-DA78-41B2-B551-E695D5053933}" srcOrd="0" destOrd="0" presId="urn:microsoft.com/office/officeart/2005/8/layout/radial6"/>
    <dgm:cxn modelId="{8DF2E6A5-0FE6-405A-8ED9-DF00A88E869C}" srcId="{E5FE8727-C124-4B97-8056-99B218A92DB7}" destId="{00263661-82CA-4BCD-AC67-F6793A3DC20E}" srcOrd="4" destOrd="0" parTransId="{F60681C1-627D-4191-B55D-8B8079FADB26}" sibTransId="{B201BF2E-7B5B-48DB-89B7-D0BEBF878437}"/>
    <dgm:cxn modelId="{54DA7E73-F963-4BD4-947D-5DC525C9AEF2}" type="presOf" srcId="{E5FE8727-C124-4B97-8056-99B218A92DB7}" destId="{F3223FD2-AC59-444A-86C2-663521016D86}" srcOrd="0" destOrd="0" presId="urn:microsoft.com/office/officeart/2005/8/layout/radial6"/>
    <dgm:cxn modelId="{337E7D03-4BF5-49B8-A25C-F1044CE5AE1A}" type="presOf" srcId="{BC4177C5-C33C-4AAD-87E1-35D79C445409}" destId="{D73A8B84-AE28-4FED-A9C8-85247DD02623}" srcOrd="0" destOrd="0" presId="urn:microsoft.com/office/officeart/2005/8/layout/radial6"/>
    <dgm:cxn modelId="{E6304CEB-351F-4338-8863-44A987F19F06}" type="presOf" srcId="{1337D0E1-FED2-440F-B26C-66C9A1A976E3}" destId="{DAD73D7E-E8AF-4B86-8C74-24E9EAF08892}" srcOrd="0" destOrd="0" presId="urn:microsoft.com/office/officeart/2005/8/layout/radial6"/>
    <dgm:cxn modelId="{C6558D5A-5361-4B2E-BF6D-7E902A523BDC}" type="presOf" srcId="{00263661-82CA-4BCD-AC67-F6793A3DC20E}" destId="{8B5C7262-AF8B-4140-9C42-BB41816755A6}" srcOrd="0" destOrd="0" presId="urn:microsoft.com/office/officeart/2005/8/layout/radial6"/>
    <dgm:cxn modelId="{909ED36F-CE63-463D-ACAC-5961D2A09673}" type="presOf" srcId="{64EA1FCE-982C-4045-B244-11D2E08C5A7D}" destId="{D2B94688-E9B3-4BD0-9989-49D6FB0415D8}" srcOrd="0" destOrd="0" presId="urn:microsoft.com/office/officeart/2005/8/layout/radial6"/>
    <dgm:cxn modelId="{4B8AFFA2-0012-4460-A448-E5F86DDE0973}" srcId="{E5FE8727-C124-4B97-8056-99B218A92DB7}" destId="{BC4177C5-C33C-4AAD-87E1-35D79C445409}" srcOrd="2" destOrd="0" parTransId="{3BAB48EB-8F0B-4D9B-BA0B-DE5DBD34AE7B}" sibTransId="{64EA1FCE-982C-4045-B244-11D2E08C5A7D}"/>
    <dgm:cxn modelId="{FB8590D1-DA56-4F72-87B1-05F853261869}" type="presOf" srcId="{37BB7418-04AF-4C9A-BFA7-52134A4B298B}" destId="{21038BD5-6FAE-4FE8-9D14-E92A97A37B32}" srcOrd="0" destOrd="0" presId="urn:microsoft.com/office/officeart/2005/8/layout/radial6"/>
    <dgm:cxn modelId="{135C1E8F-F8C5-4E18-9A92-8798F2D10050}" srcId="{E5FE8727-C124-4B97-8056-99B218A92DB7}" destId="{45960FCC-A1AF-4729-99D7-AA60F2241979}" srcOrd="0" destOrd="0" parTransId="{243ED8C1-A14F-4471-8930-A8476A352B51}" sibTransId="{37BB7418-04AF-4C9A-BFA7-52134A4B298B}"/>
    <dgm:cxn modelId="{2D8272C3-F170-464A-90E5-8709C70FA82A}" type="presOf" srcId="{B201BF2E-7B5B-48DB-89B7-D0BEBF878437}" destId="{FD97F2C6-279C-407A-9C1F-BFDD799DA38C}" srcOrd="0" destOrd="0" presId="urn:microsoft.com/office/officeart/2005/8/layout/radial6"/>
    <dgm:cxn modelId="{871B4828-DCD7-4EEF-97A1-91F12BD3199F}" type="presOf" srcId="{BD5C35BA-75E0-427A-98FF-6C7E84B8D02A}" destId="{479C3709-1F52-4775-9F48-959947D7F202}" srcOrd="0" destOrd="0" presId="urn:microsoft.com/office/officeart/2005/8/layout/radial6"/>
    <dgm:cxn modelId="{CCA4EE6F-EB70-4A6D-98D9-C2D3A45089EB}" type="presParOf" srcId="{597B0C4D-7FC0-42B9-B3F2-0D15B778185B}" destId="{F3223FD2-AC59-444A-86C2-663521016D86}" srcOrd="0" destOrd="0" presId="urn:microsoft.com/office/officeart/2005/8/layout/radial6"/>
    <dgm:cxn modelId="{422EEBC4-E4AE-4611-8681-4EC89935FF98}" type="presParOf" srcId="{597B0C4D-7FC0-42B9-B3F2-0D15B778185B}" destId="{854B43F0-A125-46CF-A834-9FD973BF2614}" srcOrd="1" destOrd="0" presId="urn:microsoft.com/office/officeart/2005/8/layout/radial6"/>
    <dgm:cxn modelId="{4FC634A7-2890-401F-834D-FD234A97A692}" type="presParOf" srcId="{597B0C4D-7FC0-42B9-B3F2-0D15B778185B}" destId="{556143C9-4E1B-472D-AAF7-79CB1CE43302}" srcOrd="2" destOrd="0" presId="urn:microsoft.com/office/officeart/2005/8/layout/radial6"/>
    <dgm:cxn modelId="{16030FD2-AE22-4D79-BCEA-BBC337B8A937}" type="presParOf" srcId="{597B0C4D-7FC0-42B9-B3F2-0D15B778185B}" destId="{21038BD5-6FAE-4FE8-9D14-E92A97A37B32}" srcOrd="3" destOrd="0" presId="urn:microsoft.com/office/officeart/2005/8/layout/radial6"/>
    <dgm:cxn modelId="{8060A1ED-E88C-41A4-A1B6-153204F9BAE6}" type="presParOf" srcId="{597B0C4D-7FC0-42B9-B3F2-0D15B778185B}" destId="{26CA8396-5B37-402C-AEA8-6220AD89BBBA}" srcOrd="4" destOrd="0" presId="urn:microsoft.com/office/officeart/2005/8/layout/radial6"/>
    <dgm:cxn modelId="{3BA3DA81-F1C0-4B18-A1EB-E34A3E371400}" type="presParOf" srcId="{597B0C4D-7FC0-42B9-B3F2-0D15B778185B}" destId="{0B0C5F4E-64ED-47A4-A4C7-D446974684FD}" srcOrd="5" destOrd="0" presId="urn:microsoft.com/office/officeart/2005/8/layout/radial6"/>
    <dgm:cxn modelId="{E1E2A96B-66B6-438B-B972-221A7A50ADEC}" type="presParOf" srcId="{597B0C4D-7FC0-42B9-B3F2-0D15B778185B}" destId="{DAD73D7E-E8AF-4B86-8C74-24E9EAF08892}" srcOrd="6" destOrd="0" presId="urn:microsoft.com/office/officeart/2005/8/layout/radial6"/>
    <dgm:cxn modelId="{57BA9103-01D7-4871-8589-9F7D7EE57442}" type="presParOf" srcId="{597B0C4D-7FC0-42B9-B3F2-0D15B778185B}" destId="{D73A8B84-AE28-4FED-A9C8-85247DD02623}" srcOrd="7" destOrd="0" presId="urn:microsoft.com/office/officeart/2005/8/layout/radial6"/>
    <dgm:cxn modelId="{555F0815-26F3-465D-BE9B-9D9C6C297FB8}" type="presParOf" srcId="{597B0C4D-7FC0-42B9-B3F2-0D15B778185B}" destId="{6D6EBEF3-62D8-4B33-860A-7161860D163C}" srcOrd="8" destOrd="0" presId="urn:microsoft.com/office/officeart/2005/8/layout/radial6"/>
    <dgm:cxn modelId="{622A2929-2ADB-423E-9C11-4D98D4DD52F8}" type="presParOf" srcId="{597B0C4D-7FC0-42B9-B3F2-0D15B778185B}" destId="{D2B94688-E9B3-4BD0-9989-49D6FB0415D8}" srcOrd="9" destOrd="0" presId="urn:microsoft.com/office/officeart/2005/8/layout/radial6"/>
    <dgm:cxn modelId="{5CF28DFD-BA0D-4E52-89F5-B27D78DACE46}" type="presParOf" srcId="{597B0C4D-7FC0-42B9-B3F2-0D15B778185B}" destId="{479C3709-1F52-4775-9F48-959947D7F202}" srcOrd="10" destOrd="0" presId="urn:microsoft.com/office/officeart/2005/8/layout/radial6"/>
    <dgm:cxn modelId="{8756ED0F-9149-43C2-8CD6-E720D26746F0}" type="presParOf" srcId="{597B0C4D-7FC0-42B9-B3F2-0D15B778185B}" destId="{DF1C2EDD-F9AC-423A-8B38-84848EB566D9}" srcOrd="11" destOrd="0" presId="urn:microsoft.com/office/officeart/2005/8/layout/radial6"/>
    <dgm:cxn modelId="{0EC095BF-8C55-43FA-99C6-66CBBC3DA8A6}" type="presParOf" srcId="{597B0C4D-7FC0-42B9-B3F2-0D15B778185B}" destId="{B67184EB-DA78-41B2-B551-E695D5053933}" srcOrd="12" destOrd="0" presId="urn:microsoft.com/office/officeart/2005/8/layout/radial6"/>
    <dgm:cxn modelId="{33D90901-496F-4B55-A300-205EE50FC0D1}" type="presParOf" srcId="{597B0C4D-7FC0-42B9-B3F2-0D15B778185B}" destId="{8B5C7262-AF8B-4140-9C42-BB41816755A6}" srcOrd="13" destOrd="0" presId="urn:microsoft.com/office/officeart/2005/8/layout/radial6"/>
    <dgm:cxn modelId="{EE00BA89-7BC6-408B-800A-A8CE5CDA2DF2}" type="presParOf" srcId="{597B0C4D-7FC0-42B9-B3F2-0D15B778185B}" destId="{98F8311C-E496-4A3C-9351-CB816745CAFA}" srcOrd="14" destOrd="0" presId="urn:microsoft.com/office/officeart/2005/8/layout/radial6"/>
    <dgm:cxn modelId="{A57BF011-C5D5-4A80-BC9C-1395C88A3C70}" type="presParOf" srcId="{597B0C4D-7FC0-42B9-B3F2-0D15B778185B}" destId="{FD97F2C6-279C-407A-9C1F-BFDD799DA38C}"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97F2C6-279C-407A-9C1F-BFDD799DA38C}">
      <dsp:nvSpPr>
        <dsp:cNvPr id="0" name=""/>
        <dsp:cNvSpPr/>
      </dsp:nvSpPr>
      <dsp:spPr>
        <a:xfrm>
          <a:off x="1080138" y="412327"/>
          <a:ext cx="2748046" cy="2748046"/>
        </a:xfrm>
        <a:prstGeom prst="blockArc">
          <a:avLst>
            <a:gd name="adj1" fmla="val 11880000"/>
            <a:gd name="adj2" fmla="val 16200000"/>
            <a:gd name="adj3" fmla="val 4642"/>
          </a:avLst>
        </a:prstGeom>
        <a:solidFill>
          <a:srgbClr val="3D6483"/>
        </a:solidFill>
        <a:ln>
          <a:noFill/>
        </a:ln>
        <a:effectLst/>
      </dsp:spPr>
      <dsp:style>
        <a:lnRef idx="0">
          <a:scrgbClr r="0" g="0" b="0"/>
        </a:lnRef>
        <a:fillRef idx="1">
          <a:scrgbClr r="0" g="0" b="0"/>
        </a:fillRef>
        <a:effectRef idx="0">
          <a:scrgbClr r="0" g="0" b="0"/>
        </a:effectRef>
        <a:fontRef idx="minor">
          <a:schemeClr val="lt1"/>
        </a:fontRef>
      </dsp:style>
    </dsp:sp>
    <dsp:sp modelId="{B67184EB-DA78-41B2-B551-E695D5053933}">
      <dsp:nvSpPr>
        <dsp:cNvPr id="0" name=""/>
        <dsp:cNvSpPr/>
      </dsp:nvSpPr>
      <dsp:spPr>
        <a:xfrm>
          <a:off x="1080138" y="412327"/>
          <a:ext cx="2748046" cy="2748046"/>
        </a:xfrm>
        <a:prstGeom prst="blockArc">
          <a:avLst>
            <a:gd name="adj1" fmla="val 7560000"/>
            <a:gd name="adj2" fmla="val 11880000"/>
            <a:gd name="adj3" fmla="val 4642"/>
          </a:avLst>
        </a:prstGeom>
        <a:solidFill>
          <a:srgbClr val="E1B500"/>
        </a:solidFill>
        <a:ln>
          <a:noFill/>
        </a:ln>
        <a:effectLst/>
      </dsp:spPr>
      <dsp:style>
        <a:lnRef idx="0">
          <a:scrgbClr r="0" g="0" b="0"/>
        </a:lnRef>
        <a:fillRef idx="1">
          <a:scrgbClr r="0" g="0" b="0"/>
        </a:fillRef>
        <a:effectRef idx="0">
          <a:scrgbClr r="0" g="0" b="0"/>
        </a:effectRef>
        <a:fontRef idx="minor">
          <a:schemeClr val="lt1"/>
        </a:fontRef>
      </dsp:style>
    </dsp:sp>
    <dsp:sp modelId="{D2B94688-E9B3-4BD0-9989-49D6FB0415D8}">
      <dsp:nvSpPr>
        <dsp:cNvPr id="0" name=""/>
        <dsp:cNvSpPr/>
      </dsp:nvSpPr>
      <dsp:spPr>
        <a:xfrm>
          <a:off x="1080138" y="412327"/>
          <a:ext cx="2748046" cy="2748046"/>
        </a:xfrm>
        <a:prstGeom prst="blockArc">
          <a:avLst>
            <a:gd name="adj1" fmla="val 3240000"/>
            <a:gd name="adj2" fmla="val 7560000"/>
            <a:gd name="adj3" fmla="val 4642"/>
          </a:avLst>
        </a:prstGeom>
        <a:solidFill>
          <a:srgbClr val="7CADD4"/>
        </a:solidFill>
        <a:ln>
          <a:noFill/>
        </a:ln>
        <a:effectLst/>
      </dsp:spPr>
      <dsp:style>
        <a:lnRef idx="0">
          <a:scrgbClr r="0" g="0" b="0"/>
        </a:lnRef>
        <a:fillRef idx="1">
          <a:scrgbClr r="0" g="0" b="0"/>
        </a:fillRef>
        <a:effectRef idx="0">
          <a:scrgbClr r="0" g="0" b="0"/>
        </a:effectRef>
        <a:fontRef idx="minor">
          <a:schemeClr val="lt1"/>
        </a:fontRef>
      </dsp:style>
    </dsp:sp>
    <dsp:sp modelId="{DAD73D7E-E8AF-4B86-8C74-24E9EAF08892}">
      <dsp:nvSpPr>
        <dsp:cNvPr id="0" name=""/>
        <dsp:cNvSpPr/>
      </dsp:nvSpPr>
      <dsp:spPr>
        <a:xfrm>
          <a:off x="1080138" y="412327"/>
          <a:ext cx="2748046" cy="2748046"/>
        </a:xfrm>
        <a:prstGeom prst="blockArc">
          <a:avLst>
            <a:gd name="adj1" fmla="val 20520000"/>
            <a:gd name="adj2" fmla="val 3240000"/>
            <a:gd name="adj3" fmla="val 4642"/>
          </a:avLst>
        </a:prstGeom>
        <a:solidFill>
          <a:srgbClr val="A24130"/>
        </a:solidFill>
        <a:ln>
          <a:noFill/>
        </a:ln>
        <a:effectLst/>
      </dsp:spPr>
      <dsp:style>
        <a:lnRef idx="0">
          <a:scrgbClr r="0" g="0" b="0"/>
        </a:lnRef>
        <a:fillRef idx="1">
          <a:scrgbClr r="0" g="0" b="0"/>
        </a:fillRef>
        <a:effectRef idx="0">
          <a:scrgbClr r="0" g="0" b="0"/>
        </a:effectRef>
        <a:fontRef idx="minor">
          <a:schemeClr val="lt1"/>
        </a:fontRef>
      </dsp:style>
    </dsp:sp>
    <dsp:sp modelId="{21038BD5-6FAE-4FE8-9D14-E92A97A37B32}">
      <dsp:nvSpPr>
        <dsp:cNvPr id="0" name=""/>
        <dsp:cNvSpPr/>
      </dsp:nvSpPr>
      <dsp:spPr>
        <a:xfrm>
          <a:off x="1080138" y="412327"/>
          <a:ext cx="2748046" cy="2748046"/>
        </a:xfrm>
        <a:prstGeom prst="blockArc">
          <a:avLst>
            <a:gd name="adj1" fmla="val 16200000"/>
            <a:gd name="adj2" fmla="val 20520000"/>
            <a:gd name="adj3" fmla="val 4642"/>
          </a:avLst>
        </a:prstGeom>
        <a:solidFill>
          <a:srgbClr val="2B9E36"/>
        </a:solidFill>
        <a:ln>
          <a:noFill/>
        </a:ln>
        <a:effectLst/>
      </dsp:spPr>
      <dsp:style>
        <a:lnRef idx="0">
          <a:scrgbClr r="0" g="0" b="0"/>
        </a:lnRef>
        <a:fillRef idx="1">
          <a:scrgbClr r="0" g="0" b="0"/>
        </a:fillRef>
        <a:effectRef idx="0">
          <a:scrgbClr r="0" g="0" b="0"/>
        </a:effectRef>
        <a:fontRef idx="minor">
          <a:schemeClr val="lt1"/>
        </a:fontRef>
      </dsp:style>
    </dsp:sp>
    <dsp:sp modelId="{F3223FD2-AC59-444A-86C2-663521016D86}">
      <dsp:nvSpPr>
        <dsp:cNvPr id="0" name=""/>
        <dsp:cNvSpPr/>
      </dsp:nvSpPr>
      <dsp:spPr>
        <a:xfrm>
          <a:off x="1821447" y="1153637"/>
          <a:ext cx="1265427" cy="126542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CA" sz="1500" kern="1200" dirty="0" smtClean="0"/>
            <a:t>Customer Centricity</a:t>
          </a:r>
          <a:endParaRPr lang="en-CA" sz="1500" kern="1200" dirty="0"/>
        </a:p>
      </dsp:txBody>
      <dsp:txXfrm>
        <a:off x="2006764" y="1338954"/>
        <a:ext cx="894793" cy="894793"/>
      </dsp:txXfrm>
    </dsp:sp>
    <dsp:sp modelId="{854B43F0-A125-46CF-A834-9FD973BF2614}">
      <dsp:nvSpPr>
        <dsp:cNvPr id="0" name=""/>
        <dsp:cNvSpPr/>
      </dsp:nvSpPr>
      <dsp:spPr>
        <a:xfrm>
          <a:off x="2011262" y="1316"/>
          <a:ext cx="885798" cy="885798"/>
        </a:xfrm>
        <a:prstGeom prst="ellipse">
          <a:avLst/>
        </a:prstGeom>
        <a:solidFill>
          <a:srgbClr val="2B9E3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rtl="0">
            <a:lnSpc>
              <a:spcPct val="90000"/>
            </a:lnSpc>
            <a:spcBef>
              <a:spcPct val="0"/>
            </a:spcBef>
            <a:spcAft>
              <a:spcPct val="35000"/>
            </a:spcAft>
          </a:pPr>
          <a:r>
            <a:rPr lang="en-US" sz="1100" kern="1200" spc="-90" dirty="0" smtClean="0">
              <a:latin typeface="Arial"/>
              <a:cs typeface="Arial"/>
            </a:rPr>
            <a:t>Digital Marketing</a:t>
          </a:r>
          <a:endParaRPr lang="en-CA" sz="1100" kern="1200" dirty="0"/>
        </a:p>
      </dsp:txBody>
      <dsp:txXfrm>
        <a:off x="2140984" y="131038"/>
        <a:ext cx="626354" cy="626354"/>
      </dsp:txXfrm>
    </dsp:sp>
    <dsp:sp modelId="{26CA8396-5B37-402C-AEA8-6220AD89BBBA}">
      <dsp:nvSpPr>
        <dsp:cNvPr id="0" name=""/>
        <dsp:cNvSpPr/>
      </dsp:nvSpPr>
      <dsp:spPr>
        <a:xfrm>
          <a:off x="3287707" y="928708"/>
          <a:ext cx="885798" cy="885798"/>
        </a:xfrm>
        <a:prstGeom prst="ellipse">
          <a:avLst/>
        </a:prstGeom>
        <a:solidFill>
          <a:srgbClr val="A2413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rtl="0">
            <a:lnSpc>
              <a:spcPct val="90000"/>
            </a:lnSpc>
            <a:spcBef>
              <a:spcPct val="0"/>
            </a:spcBef>
            <a:spcAft>
              <a:spcPct val="35000"/>
            </a:spcAft>
          </a:pPr>
          <a:r>
            <a:rPr lang="en-US" sz="1100" kern="1200" spc="-90" dirty="0" smtClean="0">
              <a:latin typeface="Arial"/>
              <a:cs typeface="Arial"/>
            </a:rPr>
            <a:t>Digital Channels</a:t>
          </a:r>
        </a:p>
      </dsp:txBody>
      <dsp:txXfrm>
        <a:off x="3417429" y="1058430"/>
        <a:ext cx="626354" cy="626354"/>
      </dsp:txXfrm>
    </dsp:sp>
    <dsp:sp modelId="{D73A8B84-AE28-4FED-A9C8-85247DD02623}">
      <dsp:nvSpPr>
        <dsp:cNvPr id="0" name=""/>
        <dsp:cNvSpPr/>
      </dsp:nvSpPr>
      <dsp:spPr>
        <a:xfrm>
          <a:off x="2800148" y="2429260"/>
          <a:ext cx="885798" cy="885798"/>
        </a:xfrm>
        <a:prstGeom prst="ellipse">
          <a:avLst/>
        </a:prstGeom>
        <a:solidFill>
          <a:srgbClr val="7CADD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rtl="0">
            <a:lnSpc>
              <a:spcPct val="90000"/>
            </a:lnSpc>
            <a:spcBef>
              <a:spcPct val="0"/>
            </a:spcBef>
            <a:spcAft>
              <a:spcPct val="35000"/>
            </a:spcAft>
          </a:pPr>
          <a:r>
            <a:rPr lang="en-US" sz="1100" kern="1200" spc="-90" dirty="0" smtClean="0">
              <a:latin typeface="Arial"/>
              <a:cs typeface="Arial"/>
            </a:rPr>
            <a:t>Digitized Support Capabilities</a:t>
          </a:r>
        </a:p>
      </dsp:txBody>
      <dsp:txXfrm>
        <a:off x="2929870" y="2558982"/>
        <a:ext cx="626354" cy="626354"/>
      </dsp:txXfrm>
    </dsp:sp>
    <dsp:sp modelId="{479C3709-1F52-4775-9F48-959947D7F202}">
      <dsp:nvSpPr>
        <dsp:cNvPr id="0" name=""/>
        <dsp:cNvSpPr/>
      </dsp:nvSpPr>
      <dsp:spPr>
        <a:xfrm>
          <a:off x="1222375" y="2429260"/>
          <a:ext cx="885798" cy="885798"/>
        </a:xfrm>
        <a:prstGeom prst="ellipse">
          <a:avLst/>
        </a:prstGeom>
        <a:solidFill>
          <a:srgbClr val="E1B5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rtl="0">
            <a:lnSpc>
              <a:spcPct val="90000"/>
            </a:lnSpc>
            <a:spcBef>
              <a:spcPct val="0"/>
            </a:spcBef>
            <a:spcAft>
              <a:spcPct val="35000"/>
            </a:spcAft>
          </a:pPr>
          <a:r>
            <a:rPr lang="en-US" sz="1100" kern="1200" spc="-90" dirty="0" smtClean="0">
              <a:latin typeface="Arial"/>
              <a:cs typeface="Arial"/>
            </a:rPr>
            <a:t>Digitally Enabled Products </a:t>
          </a:r>
        </a:p>
      </dsp:txBody>
      <dsp:txXfrm>
        <a:off x="1352097" y="2558982"/>
        <a:ext cx="626354" cy="626354"/>
      </dsp:txXfrm>
    </dsp:sp>
    <dsp:sp modelId="{8B5C7262-AF8B-4140-9C42-BB41816755A6}">
      <dsp:nvSpPr>
        <dsp:cNvPr id="0" name=""/>
        <dsp:cNvSpPr/>
      </dsp:nvSpPr>
      <dsp:spPr>
        <a:xfrm>
          <a:off x="734816" y="928708"/>
          <a:ext cx="885798" cy="885798"/>
        </a:xfrm>
        <a:prstGeom prst="ellipse">
          <a:avLst/>
        </a:prstGeom>
        <a:solidFill>
          <a:srgbClr val="3D648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rtl="0">
            <a:lnSpc>
              <a:spcPct val="90000"/>
            </a:lnSpc>
            <a:spcBef>
              <a:spcPct val="0"/>
            </a:spcBef>
            <a:spcAft>
              <a:spcPct val="35000"/>
            </a:spcAft>
          </a:pPr>
          <a:r>
            <a:rPr lang="en-US" sz="1100" kern="1200" spc="-90" dirty="0" smtClean="0">
              <a:latin typeface="Arial"/>
              <a:cs typeface="Arial"/>
            </a:rPr>
            <a:t>Business Model Innovation</a:t>
          </a:r>
        </a:p>
      </dsp:txBody>
      <dsp:txXfrm>
        <a:off x="864538" y="1058430"/>
        <a:ext cx="626354" cy="626354"/>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ED006EA4-D462-4253-8FC7-D35175043F19}" type="datetimeFigureOut">
              <a:rPr lang="en-US" smtClean="0"/>
              <a:t>4/11/2018</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34E1B6C9-DAE3-4E7B-AB3C-9473EC02D78D}" type="datetimeFigureOut">
              <a:rPr lang="en-US" smtClean="0"/>
              <a:t>4/11/2018</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18</a:t>
            </a:fld>
            <a:endParaRPr lang="en-US" dirty="0">
              <a:solidFill>
                <a:prstClr val="black"/>
              </a:solidFill>
            </a:endParaRPr>
          </a:p>
        </p:txBody>
      </p:sp>
    </p:spTree>
    <p:extLst>
      <p:ext uri="{BB962C8B-B14F-4D97-AF65-F5344CB8AC3E}">
        <p14:creationId xmlns:p14="http://schemas.microsoft.com/office/powerpoint/2010/main" val="34576337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19</a:t>
            </a:fld>
            <a:endParaRPr lang="en-US" dirty="0"/>
          </a:p>
        </p:txBody>
      </p:sp>
    </p:spTree>
    <p:extLst>
      <p:ext uri="{BB962C8B-B14F-4D97-AF65-F5344CB8AC3E}">
        <p14:creationId xmlns:p14="http://schemas.microsoft.com/office/powerpoint/2010/main" val="32870199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20</a:t>
            </a:fld>
            <a:endParaRPr lang="en-US" dirty="0"/>
          </a:p>
        </p:txBody>
      </p:sp>
    </p:spTree>
    <p:extLst>
      <p:ext uri="{BB962C8B-B14F-4D97-AF65-F5344CB8AC3E}">
        <p14:creationId xmlns:p14="http://schemas.microsoft.com/office/powerpoint/2010/main" val="2011730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932410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4197173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dirty="0"/>
          </a:p>
        </p:txBody>
      </p:sp>
    </p:spTree>
    <p:extLst>
      <p:ext uri="{BB962C8B-B14F-4D97-AF65-F5344CB8AC3E}">
        <p14:creationId xmlns:p14="http://schemas.microsoft.com/office/powerpoint/2010/main" val="4768375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2578370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8</a:t>
            </a:fld>
            <a:endParaRPr lang="en-US" dirty="0"/>
          </a:p>
        </p:txBody>
      </p:sp>
    </p:spTree>
    <p:extLst>
      <p:ext uri="{BB962C8B-B14F-4D97-AF65-F5344CB8AC3E}">
        <p14:creationId xmlns:p14="http://schemas.microsoft.com/office/powerpoint/2010/main" val="23705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10</a:t>
            </a:fld>
            <a:endParaRPr lang="en-US" dirty="0"/>
          </a:p>
        </p:txBody>
      </p:sp>
    </p:spTree>
    <p:extLst>
      <p:ext uri="{BB962C8B-B14F-4D97-AF65-F5344CB8AC3E}">
        <p14:creationId xmlns:p14="http://schemas.microsoft.com/office/powerpoint/2010/main" val="28628434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14</a:t>
            </a:fld>
            <a:endParaRPr lang="en-US" dirty="0"/>
          </a:p>
        </p:txBody>
      </p:sp>
    </p:spTree>
    <p:extLst>
      <p:ext uri="{BB962C8B-B14F-4D97-AF65-F5344CB8AC3E}">
        <p14:creationId xmlns:p14="http://schemas.microsoft.com/office/powerpoint/2010/main" val="12555375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17</a:t>
            </a:fld>
            <a:endParaRPr lang="en-US" dirty="0"/>
          </a:p>
        </p:txBody>
      </p:sp>
    </p:spTree>
    <p:extLst>
      <p:ext uri="{BB962C8B-B14F-4D97-AF65-F5344CB8AC3E}">
        <p14:creationId xmlns:p14="http://schemas.microsoft.com/office/powerpoint/2010/main" val="24782454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wmf"/><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7"/>
            <a:ext cx="9140490" cy="767953"/>
            <a:chOff x="3510" y="6090047"/>
            <a:chExt cx="9140490" cy="767953"/>
          </a:xfrm>
        </p:grpSpPr>
        <p:sp>
          <p:nvSpPr>
            <p:cNvPr id="29" name="Rectangle 28"/>
            <p:cNvSpPr/>
            <p:nvPr/>
          </p:nvSpPr>
          <p:spPr>
            <a:xfrm>
              <a:off x="351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1997-2018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a:t>Headline (Georgia, 28pt)</a:t>
            </a:r>
            <a:endParaRPr lang="en-CA"/>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a:t>Subhead (Arial, 14pt)</a:t>
            </a:r>
          </a:p>
        </p:txBody>
      </p:sp>
      <p:sp>
        <p:nvSpPr>
          <p:cNvPr id="9" name="TextBox 8"/>
          <p:cNvSpPr txBox="1"/>
          <p:nvPr/>
        </p:nvSpPr>
        <p:spPr>
          <a:xfrm>
            <a:off x="8460432" y="214890"/>
            <a:ext cx="539552" cy="276999"/>
          </a:xfrm>
          <a:prstGeom prst="rect">
            <a:avLst/>
          </a:prstGeom>
          <a:noFill/>
        </p:spPr>
        <p:txBody>
          <a:bodyPr wrap="square" rtlCol="0">
            <a:spAutoFit/>
          </a:bodyPr>
          <a:lstStyle/>
          <a:p>
            <a:r>
              <a:rPr lang="en-CA" sz="1200" b="0" dirty="0">
                <a:solidFill>
                  <a:schemeClr val="bg1"/>
                </a:solidFill>
              </a:rPr>
              <a:t>V4</a:t>
            </a:r>
          </a:p>
        </p:txBody>
      </p:sp>
    </p:spTree>
    <p:extLst>
      <p:ext uri="{BB962C8B-B14F-4D97-AF65-F5344CB8AC3E}">
        <p14:creationId xmlns:p14="http://schemas.microsoft.com/office/powerpoint/2010/main" val="3567560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a:t>Case study title</a:t>
            </a:r>
            <a:endParaRPr lang="en-CA"/>
          </a:p>
        </p:txBody>
      </p:sp>
    </p:spTree>
    <p:extLst>
      <p:ext uri="{BB962C8B-B14F-4D97-AF65-F5344CB8AC3E}">
        <p14:creationId xmlns:p14="http://schemas.microsoft.com/office/powerpoint/2010/main" val="1300563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a:solidFill>
                  <a:schemeClr val="accent1"/>
                </a:solidFill>
              </a:rPr>
              <a:t>PHASE</a:t>
            </a: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a:t>Replace with the title of your phase</a:t>
            </a:r>
            <a:endParaRPr lang="en-US"/>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a:t>#</a:t>
            </a:r>
            <a:endParaRPr lang="en-US"/>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3996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1997-2018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a:t>Replace with Phase Title</a:t>
            </a:r>
            <a:endParaRPr lang="en-US"/>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a:t>#</a:t>
            </a:r>
            <a:endParaRPr lang="en-US"/>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a:t>Blueprint Title</a:t>
            </a:r>
          </a:p>
        </p:txBody>
      </p:sp>
    </p:spTree>
    <p:extLst>
      <p:ext uri="{BB962C8B-B14F-4D97-AF65-F5344CB8AC3E}">
        <p14:creationId xmlns:p14="http://schemas.microsoft.com/office/powerpoint/2010/main" val="9096538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Tree>
    <p:extLst>
      <p:ext uri="{BB962C8B-B14F-4D97-AF65-F5344CB8AC3E}">
        <p14:creationId xmlns:p14="http://schemas.microsoft.com/office/powerpoint/2010/main" val="61339461"/>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a:t>Page Header (Georgia, 24pt) </a:t>
            </a:r>
            <a:endParaRPr lang="en-CA"/>
          </a:p>
        </p:txBody>
      </p:sp>
    </p:spTree>
    <p:extLst>
      <p:ext uri="{BB962C8B-B14F-4D97-AF65-F5344CB8AC3E}">
        <p14:creationId xmlns:p14="http://schemas.microsoft.com/office/powerpoint/2010/main" val="37993398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1125546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_Executive Summary">
    <p:spTree>
      <p:nvGrpSpPr>
        <p:cNvPr id="1" name=""/>
        <p:cNvGrpSpPr/>
        <p:nvPr/>
      </p:nvGrpSpPr>
      <p:grpSpPr>
        <a:xfrm>
          <a:off x="0" y="0"/>
          <a:ext cx="0" cy="0"/>
          <a:chOff x="0" y="0"/>
          <a:chExt cx="0" cy="0"/>
        </a:xfrm>
      </p:grpSpPr>
      <p:sp>
        <p:nvSpPr>
          <p:cNvPr id="17" name="Rectangle 16"/>
          <p:cNvSpPr/>
          <p:nvPr userDrawn="1"/>
        </p:nvSpPr>
        <p:spPr>
          <a:xfrm>
            <a:off x="4157" y="-9146"/>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Situation</a:t>
            </a: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a:solidFill>
                    <a:srgbClr val="FFFFFF"/>
                  </a:solidFill>
                  <a:latin typeface="Georgia"/>
                </a:rPr>
                <a:t>Info-Tech Insight</a:t>
              </a: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23116828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2 Small 1 Large">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Two small sections, one large</a:t>
            </a:r>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2070785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a:t>Page Header (Georgia, 24pt) </a:t>
            </a:r>
            <a:endParaRPr lang="en-CA"/>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12pt)</a:t>
            </a:r>
          </a:p>
          <a:p>
            <a:pPr lvl="1"/>
            <a:r>
              <a:rPr lang="en-US"/>
              <a:t>Second Level (Arial, 12pt)</a:t>
            </a:r>
          </a:p>
          <a:p>
            <a:pPr lvl="2"/>
            <a:r>
              <a:rPr lang="en-US"/>
              <a:t>Third Level (Arial, 12pt)</a:t>
            </a:r>
          </a:p>
          <a:p>
            <a:pPr lvl="3"/>
            <a:r>
              <a:rPr lang="en-US"/>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73526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a:t>Page Header (Georgia, 24pt) </a:t>
            </a:r>
            <a:endParaRPr lang="en-CA"/>
          </a:p>
        </p:txBody>
      </p:sp>
      <p:sp>
        <p:nvSpPr>
          <p:cNvPr id="10" name="Rectangle 9"/>
          <p:cNvSpPr/>
          <p:nvPr userDrawn="1"/>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51520" y="1132007"/>
            <a:ext cx="365168" cy="364690"/>
            <a:chOff x="6939668" y="197732"/>
            <a:chExt cx="777916" cy="785348"/>
          </a:xfrm>
          <a:solidFill>
            <a:srgbClr val="243F54"/>
          </a:solidFill>
        </p:grpSpPr>
        <p:sp>
          <p:nvSpPr>
            <p:cNvPr id="13" name="Rectangle 12"/>
            <p:cNvSpPr/>
            <p:nvPr/>
          </p:nvSpPr>
          <p:spPr>
            <a:xfrm>
              <a:off x="6939668" y="197732"/>
              <a:ext cx="777916" cy="785348"/>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2947082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23896207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a:t>Page Header (Georgia, 24pt) </a:t>
            </a:r>
            <a:endParaRPr lang="en-CA"/>
          </a:p>
        </p:txBody>
      </p:sp>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7" y="1173398"/>
            <a:ext cx="691943"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a:t>#.#</a:t>
            </a:r>
          </a:p>
        </p:txBody>
      </p:sp>
      <p:sp>
        <p:nvSpPr>
          <p:cNvPr id="28" name="Text Placeholder 26"/>
          <p:cNvSpPr>
            <a:spLocks noGrp="1"/>
          </p:cNvSpPr>
          <p:nvPr>
            <p:ph type="body" sz="quarter" idx="11" hasCustomPrompt="1"/>
          </p:nvPr>
        </p:nvSpPr>
        <p:spPr>
          <a:xfrm>
            <a:off x="1403349" y="1173398"/>
            <a:ext cx="7180801"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a:t>[Provide estimated time for workshop activity or other guidelines.]</a:t>
            </a:r>
          </a:p>
        </p:txBody>
      </p:sp>
    </p:spTree>
    <p:extLst>
      <p:ext uri="{BB962C8B-B14F-4D97-AF65-F5344CB8AC3E}">
        <p14:creationId xmlns:p14="http://schemas.microsoft.com/office/powerpoint/2010/main" val="2908380165"/>
      </p:ext>
    </p:extLst>
  </p:cSld>
  <p:clrMapOvr>
    <a:masterClrMapping/>
  </p:clrMapOvr>
  <p:extLst>
    <p:ext uri="{DCECCB84-F9BA-43D5-87BE-67443E8EF086}">
      <p15:sldGuideLst xmlns:p15="http://schemas.microsoft.com/office/powerpoint/2012/main">
        <p15:guide id="1" orient="horz" pos="2160">
          <p15:clr>
            <a:srgbClr val="FBAE40"/>
          </p15:clr>
        </p15:guide>
        <p15:guide id="2" pos="884">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Tool Pre-Work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a:t>Page Header (Georgia, 24pt) </a:t>
            </a:r>
            <a:endParaRPr lang="en-CA"/>
          </a:p>
        </p:txBody>
      </p:sp>
      <p:sp>
        <p:nvSpPr>
          <p:cNvPr id="8" name="Rectangle 7"/>
          <p:cNvSpPr/>
          <p:nvPr userDrawn="1"/>
        </p:nvSpPr>
        <p:spPr>
          <a:xfrm>
            <a:off x="323528" y="1164849"/>
            <a:ext cx="8496944" cy="364691"/>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pic>
        <p:nvPicPr>
          <p:cNvPr id="9" name="Picture 8" descr="best-practice-blueprints.png"/>
          <p:cNvPicPr>
            <a:picLocks noChangeAspect="1"/>
          </p:cNvPicPr>
          <p:nvPr userDrawn="1"/>
        </p:nvPicPr>
        <p:blipFill>
          <a:blip r:embed="rId2" cstate="print"/>
          <a:stretch>
            <a:fillRect/>
          </a:stretch>
        </p:blipFill>
        <p:spPr>
          <a:xfrm>
            <a:off x="334250" y="1175541"/>
            <a:ext cx="343307" cy="343307"/>
          </a:xfrm>
          <a:prstGeom prst="rect">
            <a:avLst/>
          </a:prstGeom>
          <a:solidFill>
            <a:srgbClr val="243F54"/>
          </a:solidFill>
          <a:effectLst/>
        </p:spPr>
      </p:pic>
      <p:sp>
        <p:nvSpPr>
          <p:cNvPr id="16" name="Text Placeholder 26"/>
          <p:cNvSpPr>
            <a:spLocks noGrp="1"/>
          </p:cNvSpPr>
          <p:nvPr>
            <p:ph type="body" sz="quarter" idx="10" hasCustomPrompt="1"/>
          </p:nvPr>
        </p:nvSpPr>
        <p:spPr>
          <a:xfrm>
            <a:off x="1439862" y="1174157"/>
            <a:ext cx="7175691"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a:t>[Tool Context]</a:t>
            </a:r>
          </a:p>
        </p:txBody>
      </p:sp>
      <p:sp>
        <p:nvSpPr>
          <p:cNvPr id="15" name="Text Placeholder 26"/>
          <p:cNvSpPr>
            <a:spLocks noGrp="1"/>
          </p:cNvSpPr>
          <p:nvPr>
            <p:ph type="body" sz="quarter" idx="11" hasCustomPrompt="1"/>
          </p:nvPr>
        </p:nvSpPr>
        <p:spPr>
          <a:xfrm>
            <a:off x="684996" y="1174157"/>
            <a:ext cx="754865"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a:t>#.#</a:t>
            </a:r>
          </a:p>
        </p:txBody>
      </p:sp>
    </p:spTree>
    <p:extLst>
      <p:ext uri="{BB962C8B-B14F-4D97-AF65-F5344CB8AC3E}">
        <p14:creationId xmlns:p14="http://schemas.microsoft.com/office/powerpoint/2010/main" val="3560614021"/>
      </p:ext>
    </p:extLst>
  </p:cSld>
  <p:clrMapOvr>
    <a:masterClrMapping/>
  </p:clrMapOvr>
  <p:extLst mod="1">
    <p:ext uri="{DCECCB84-F9BA-43D5-87BE-67443E8EF086}">
      <p15:sldGuideLst xmlns:p15="http://schemas.microsoft.com/office/powerpoint/2012/main">
        <p15:guide id="1" orient="horz" pos="913">
          <p15:clr>
            <a:srgbClr val="FBAE40"/>
          </p15:clr>
        </p15:guide>
        <p15:guide id="2" pos="907">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a:t>Case study title</a:t>
            </a:r>
            <a:endParaRPr lang="en-CA"/>
          </a:p>
        </p:txBody>
      </p:sp>
    </p:spTree>
    <p:extLst>
      <p:ext uri="{BB962C8B-B14F-4D97-AF65-F5344CB8AC3E}">
        <p14:creationId xmlns:p14="http://schemas.microsoft.com/office/powerpoint/2010/main" val="13845272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a:solidFill>
                  <a:srgbClr val="29475F"/>
                </a:solidFill>
              </a:rPr>
              <a:t>PHASE</a:t>
            </a: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a:t>Replace with the title of your phase</a:t>
            </a:r>
            <a:endParaRPr lang="en-US"/>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a:t>#</a:t>
            </a:r>
            <a:endParaRPr lang="en-US"/>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70295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1997-2016 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a:t>Replace with Phase Title</a:t>
            </a:r>
            <a:endParaRPr lang="en-US"/>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rgbClr val="29475F"/>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a:t>#</a:t>
            </a:r>
            <a:endParaRPr lang="en-US"/>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a:t>Blueprint Title</a:t>
            </a:r>
          </a:p>
        </p:txBody>
      </p:sp>
    </p:spTree>
    <p:extLst>
      <p:ext uri="{BB962C8B-B14F-4D97-AF65-F5344CB8AC3E}">
        <p14:creationId xmlns:p14="http://schemas.microsoft.com/office/powerpoint/2010/main" val="9404959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Blue slide intro">
    <p:bg>
      <p:bgPr>
        <a:solidFill>
          <a:srgbClr val="CBDBE7"/>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Rectangle 8"/>
          <p:cNvSpPr/>
          <p:nvPr userDrawn="1"/>
        </p:nvSpPr>
        <p:spPr>
          <a:xfrm>
            <a:off x="257182" y="3086541"/>
            <a:ext cx="8676000" cy="307777"/>
          </a:xfrm>
          <a:prstGeom prst="rect">
            <a:avLst/>
          </a:prstGeom>
          <a:solidFill>
            <a:srgbClr val="243F54"/>
          </a:solidFill>
        </p:spPr>
        <p:txBody>
          <a:bodyPr wrap="square">
            <a:spAutoFit/>
          </a:bodyPr>
          <a:lstStyle/>
          <a:p>
            <a:r>
              <a:rPr lang="en-US" sz="1400" b="1" dirty="0">
                <a:solidFill>
                  <a:srgbClr val="FFFFFF"/>
                </a:solidFill>
              </a:rPr>
              <a:t>The following are sample activities that will be conducted by Info-Tech analysts with your team:</a:t>
            </a:r>
          </a:p>
        </p:txBody>
      </p:sp>
      <p:sp>
        <p:nvSpPr>
          <p:cNvPr id="15" name="TextBox 14"/>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
        <p:nvSpPr>
          <p:cNvPr id="16"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Tree>
    <p:extLst>
      <p:ext uri="{BB962C8B-B14F-4D97-AF65-F5344CB8AC3E}">
        <p14:creationId xmlns:p14="http://schemas.microsoft.com/office/powerpoint/2010/main" val="1341468461"/>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Tree>
    <p:extLst>
      <p:ext uri="{BB962C8B-B14F-4D97-AF65-F5344CB8AC3E}">
        <p14:creationId xmlns:p14="http://schemas.microsoft.com/office/powerpoint/2010/main" val="623630861"/>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a:t>Page Header (Georgia, 24pt) </a:t>
            </a:r>
            <a:endParaRPr lang="en-CA"/>
          </a:p>
        </p:txBody>
      </p:sp>
    </p:spTree>
    <p:extLst>
      <p:ext uri="{BB962C8B-B14F-4D97-AF65-F5344CB8AC3E}">
        <p14:creationId xmlns:p14="http://schemas.microsoft.com/office/powerpoint/2010/main" val="1249860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a:t>Page Header (Georgia, 24pt) </a:t>
            </a:r>
            <a:endParaRPr lang="en-CA"/>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a:t>#</a:t>
            </a:r>
          </a:p>
        </p:txBody>
      </p:sp>
    </p:spTree>
    <p:extLst>
      <p:ext uri="{BB962C8B-B14F-4D97-AF65-F5344CB8AC3E}">
        <p14:creationId xmlns:p14="http://schemas.microsoft.com/office/powerpoint/2010/main" val="2233126265"/>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1325"/>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a:t>
            </a:r>
            <a:endParaRPr lang="en-CA"/>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Them:</a:t>
            </a:r>
          </a:p>
        </p:txBody>
      </p:sp>
    </p:spTree>
    <p:extLst>
      <p:ext uri="{BB962C8B-B14F-4D97-AF65-F5344CB8AC3E}">
        <p14:creationId xmlns:p14="http://schemas.microsoft.com/office/powerpoint/2010/main" val="2365000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Situation</a:t>
            </a: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189086"/>
            <a:ext cx="3096774" cy="286513"/>
          </a:xfrm>
          <a:prstGeom prst="rect">
            <a:avLst/>
          </a:prstGeom>
        </p:spPr>
      </p:pic>
    </p:spTree>
    <p:extLst>
      <p:ext uri="{BB962C8B-B14F-4D97-AF65-F5344CB8AC3E}">
        <p14:creationId xmlns:p14="http://schemas.microsoft.com/office/powerpoint/2010/main" val="1546017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Three sections</a:t>
            </a:r>
          </a:p>
        </p:txBody>
      </p:sp>
      <p:sp>
        <p:nvSpPr>
          <p:cNvPr id="13"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496812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Two small sections, one large (Georgia, 24pt)</a:t>
            </a:r>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692393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0615882"/>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First Level</a:t>
            </a:r>
          </a:p>
          <a:p>
            <a:pPr lvl="1"/>
            <a:r>
              <a:rPr lang="en-US"/>
              <a:t>Second Level</a:t>
            </a:r>
          </a:p>
          <a:p>
            <a:pPr lvl="2"/>
            <a:r>
              <a:rPr lang="en-US"/>
              <a:t>Third Level</a:t>
            </a:r>
          </a:p>
          <a:p>
            <a:pPr lvl="3"/>
            <a:r>
              <a:rPr lang="en-US"/>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833893587"/>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6" r:id="rId9"/>
    <p:sldLayoutId id="2147483800" r:id="rId10"/>
    <p:sldLayoutId id="2147483801" r:id="rId11"/>
    <p:sldLayoutId id="2147483802" r:id="rId12"/>
    <p:sldLayoutId id="2147483804" r:id="rId13"/>
    <p:sldLayoutId id="2147483805" r:id="rId14"/>
    <p:sldLayoutId id="2147483806" r:id="rId15"/>
    <p:sldLayoutId id="2147483807" r:id="rId16"/>
    <p:sldLayoutId id="2147483808" r:id="rId17"/>
    <p:sldLayoutId id="2147483809" r:id="rId18"/>
    <p:sldLayoutId id="2147483810" r:id="rId19"/>
    <p:sldLayoutId id="2147483811" r:id="rId20"/>
    <p:sldLayoutId id="2147483812" r:id="rId21"/>
    <p:sldLayoutId id="2147483813" r:id="rId22"/>
    <p:sldLayoutId id="2147483814" r:id="rId23"/>
    <p:sldLayoutId id="2147483815" r:id="rId24"/>
    <p:sldLayoutId id="2147483816" r:id="rId25"/>
    <p:sldLayoutId id="2147483817" r:id="rId26"/>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7.xml"/><Relationship Id="rId1" Type="http://schemas.openxmlformats.org/officeDocument/2006/relationships/slideLayout" Target="../slideLayouts/slideLayout15.xml"/><Relationship Id="rId4" Type="http://schemas.openxmlformats.org/officeDocument/2006/relationships/image" Target="../media/image21.png"/></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hyperlink" Target="https://www.infotech.com/benchmarking/cio-business-vision" TargetMode="External"/><Relationship Id="rId7" Type="http://schemas.openxmlformats.org/officeDocument/2006/relationships/hyperlink" Target="https://www.infotech.com/research/ss/prototype-with-an-innovation-design-sprint" TargetMode="External"/><Relationship Id="rId2" Type="http://schemas.openxmlformats.org/officeDocument/2006/relationships/notesSlide" Target="../notesSlides/notesSlide8.xml"/><Relationship Id="rId1" Type="http://schemas.openxmlformats.org/officeDocument/2006/relationships/slideLayout" Target="../slideLayouts/slideLayout15.xml"/><Relationship Id="rId6" Type="http://schemas.openxmlformats.org/officeDocument/2006/relationships/hyperlink" Target="https://www.infotech.com/research/ss/use-experience-design-to-drive-empathy-with-the-business" TargetMode="External"/><Relationship Id="rId5" Type="http://schemas.openxmlformats.org/officeDocument/2006/relationships/hyperlink" Target="https://www.infotech.com/research/ss/assert-it-s-relevance-during-digital-transformations" TargetMode="External"/><Relationship Id="rId4" Type="http://schemas.openxmlformats.org/officeDocument/2006/relationships/image" Target="../media/image22.png"/></Relationships>
</file>

<file path=ppt/slides/_rels/slide15.xml.rels><?xml version="1.0" encoding="UTF-8" standalone="yes"?>
<Relationships xmlns="http://schemas.openxmlformats.org/package/2006/relationships"><Relationship Id="rId3" Type="http://schemas.openxmlformats.org/officeDocument/2006/relationships/hyperlink" Target="https://www.infotech.com/research/ss/assert-it-s-relevance-during-digital-transformations" TargetMode="External"/><Relationship Id="rId7" Type="http://schemas.openxmlformats.org/officeDocument/2006/relationships/image" Target="../media/image26.png"/><Relationship Id="rId2" Type="http://schemas.openxmlformats.org/officeDocument/2006/relationships/image" Target="../media/image16.png"/><Relationship Id="rId1" Type="http://schemas.openxmlformats.org/officeDocument/2006/relationships/slideLayout" Target="../slideLayouts/slideLayout15.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16.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19.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11.png"/><Relationship Id="rId4" Type="http://schemas.openxmlformats.org/officeDocument/2006/relationships/image" Target="../media/image33.png"/></Relationships>
</file>

<file path=ppt/slides/_rels/slide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hyperlink" Target="mailto:Workshops@InfoTech.co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15.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15.xml"/><Relationship Id="rId5" Type="http://schemas.openxmlformats.org/officeDocument/2006/relationships/image" Target="../media/image18.png"/><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6.png"/><Relationship Id="rId1" Type="http://schemas.openxmlformats.org/officeDocument/2006/relationships/slideLayout" Target="../slideLayouts/slideLayout15.xml"/><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US" dirty="0" smtClean="0"/>
              <a:t>Plan and Execute a Digital Transformation</a:t>
            </a:r>
            <a:endParaRPr lang="en-US" dirty="0"/>
          </a:p>
        </p:txBody>
      </p:sp>
      <p:sp>
        <p:nvSpPr>
          <p:cNvPr id="5" name="Tagline"/>
          <p:cNvSpPr>
            <a:spLocks noGrp="1"/>
          </p:cNvSpPr>
          <p:nvPr>
            <p:ph type="body" sz="quarter" idx="16"/>
          </p:nvPr>
        </p:nvSpPr>
        <p:spPr/>
        <p:txBody>
          <a:bodyPr/>
          <a:lstStyle/>
          <a:p>
            <a:r>
              <a:rPr lang="en-US" dirty="0" smtClean="0"/>
              <a:t>Take a step closer to your end customers by creating a customer-centric digital </a:t>
            </a:r>
            <a:r>
              <a:rPr lang="en-US" dirty="0" smtClean="0"/>
              <a:t>strategy.</a:t>
            </a:r>
            <a:endParaRPr lang="en-US" dirty="0"/>
          </a:p>
        </p:txBody>
      </p:sp>
      <p:pic>
        <p:nvPicPr>
          <p:cNvPr id="2" name="Picture 1"/>
          <p:cNvPicPr>
            <a:picLocks noChangeAspect="1"/>
          </p:cNvPicPr>
          <p:nvPr/>
        </p:nvPicPr>
        <p:blipFill>
          <a:blip r:embed="rId3"/>
          <a:stretch>
            <a:fillRect/>
          </a:stretch>
        </p:blipFill>
        <p:spPr>
          <a:xfrm>
            <a:off x="6620626" y="4163177"/>
            <a:ext cx="2280102" cy="1798476"/>
          </a:xfrm>
          <a:prstGeom prst="rect">
            <a:avLst/>
          </a:prstGeom>
        </p:spPr>
      </p:pic>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Digital initiatives and investments need to be aligned around a common vision of success</a:t>
            </a:r>
            <a:endParaRPr lang="en-CA" dirty="0"/>
          </a:p>
        </p:txBody>
      </p:sp>
      <p:sp>
        <p:nvSpPr>
          <p:cNvPr id="5" name="TextBox 4"/>
          <p:cNvSpPr txBox="1"/>
          <p:nvPr/>
        </p:nvSpPr>
        <p:spPr>
          <a:xfrm>
            <a:off x="350377" y="1217607"/>
            <a:ext cx="7998493" cy="1169551"/>
          </a:xfrm>
          <a:prstGeom prst="rect">
            <a:avLst/>
          </a:prstGeom>
        </p:spPr>
        <p:txBody>
          <a:bodyPr wrap="square" rtlCol="0">
            <a:spAutoFit/>
          </a:bodyPr>
          <a:lstStyle/>
          <a:p>
            <a:r>
              <a:rPr lang="en-CA" sz="1400" dirty="0" smtClean="0"/>
              <a:t>Organizational units often fall into a pattern of micro-process improvement. They get very good at improving themselves, but organizational silos lose sight of how they fit into the big picture. Additionally, the more that these silos focus internally, the more detached they get from each other and their end customers. </a:t>
            </a:r>
            <a:r>
              <a:rPr lang="en-CA" sz="1400" b="1" dirty="0" smtClean="0"/>
              <a:t>Organizations must align around a single digital value proposition, speak the same language, and invest according to the same set of rules.</a:t>
            </a:r>
            <a:endParaRPr lang="en-CA" sz="1400" b="1" i="1" dirty="0"/>
          </a:p>
        </p:txBody>
      </p:sp>
      <p:sp>
        <p:nvSpPr>
          <p:cNvPr id="35" name="Rounded Rectangle 50">
            <a:extLst>
              <a:ext uri="{FF2B5EF4-FFF2-40B4-BE49-F238E27FC236}">
                <a16:creationId xmlns="" xmlns:a16="http://schemas.microsoft.com/office/drawing/2014/main" id="{F302926A-F0DD-45DF-B22C-2BBC78F15723}"/>
              </a:ext>
            </a:extLst>
          </p:cNvPr>
          <p:cNvSpPr/>
          <p:nvPr/>
        </p:nvSpPr>
        <p:spPr>
          <a:xfrm>
            <a:off x="515590" y="2471290"/>
            <a:ext cx="8091696" cy="3770416"/>
          </a:xfrm>
          <a:prstGeom prst="roundRect">
            <a:avLst/>
          </a:prstGeom>
          <a:solidFill>
            <a:schemeClr val="bg1">
              <a:lumMod val="75000"/>
            </a:schemeClr>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endParaRPr lang="en-CA" sz="1400" dirty="0"/>
          </a:p>
        </p:txBody>
      </p:sp>
      <p:sp>
        <p:nvSpPr>
          <p:cNvPr id="36" name="Oval 30"/>
          <p:cNvSpPr/>
          <p:nvPr/>
        </p:nvSpPr>
        <p:spPr>
          <a:xfrm>
            <a:off x="1561100" y="3370059"/>
            <a:ext cx="729387" cy="729387"/>
          </a:xfrm>
          <a:prstGeom prst="ellipse">
            <a:avLst/>
          </a:prstGeom>
          <a:solidFill>
            <a:srgbClr val="33506D"/>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p>
        </p:txBody>
      </p:sp>
      <p:pic>
        <p:nvPicPr>
          <p:cNvPr id="37" name="Picture 3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8442" y="3530186"/>
            <a:ext cx="434702" cy="409132"/>
          </a:xfrm>
          <a:prstGeom prst="rect">
            <a:avLst/>
          </a:prstGeom>
        </p:spPr>
      </p:pic>
      <p:sp>
        <p:nvSpPr>
          <p:cNvPr id="38" name="Oval 30"/>
          <p:cNvSpPr/>
          <p:nvPr/>
        </p:nvSpPr>
        <p:spPr>
          <a:xfrm>
            <a:off x="2677596" y="3370058"/>
            <a:ext cx="729387" cy="729387"/>
          </a:xfrm>
          <a:prstGeom prst="ellipse">
            <a:avLst/>
          </a:prstGeom>
          <a:solidFill>
            <a:srgbClr val="33506D"/>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p>
        </p:txBody>
      </p:sp>
      <p:pic>
        <p:nvPicPr>
          <p:cNvPr id="39" name="Picture 3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55628" y="3521425"/>
            <a:ext cx="373321" cy="426652"/>
          </a:xfrm>
          <a:prstGeom prst="rect">
            <a:avLst/>
          </a:prstGeom>
        </p:spPr>
      </p:pic>
      <p:sp>
        <p:nvSpPr>
          <p:cNvPr id="40" name="Oval 30"/>
          <p:cNvSpPr/>
          <p:nvPr/>
        </p:nvSpPr>
        <p:spPr>
          <a:xfrm>
            <a:off x="3795317" y="3370059"/>
            <a:ext cx="729387" cy="729387"/>
          </a:xfrm>
          <a:prstGeom prst="ellipse">
            <a:avLst/>
          </a:prstGeom>
          <a:solidFill>
            <a:srgbClr val="33506D"/>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p>
        </p:txBody>
      </p:sp>
      <p:pic>
        <p:nvPicPr>
          <p:cNvPr id="41" name="Picture 4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2659" y="3530186"/>
            <a:ext cx="434702" cy="409132"/>
          </a:xfrm>
          <a:prstGeom prst="rect">
            <a:avLst/>
          </a:prstGeom>
        </p:spPr>
      </p:pic>
      <p:sp>
        <p:nvSpPr>
          <p:cNvPr id="42" name="Oval 30"/>
          <p:cNvSpPr/>
          <p:nvPr/>
        </p:nvSpPr>
        <p:spPr>
          <a:xfrm>
            <a:off x="4911813" y="3370058"/>
            <a:ext cx="729387" cy="729387"/>
          </a:xfrm>
          <a:prstGeom prst="ellipse">
            <a:avLst/>
          </a:prstGeom>
          <a:solidFill>
            <a:schemeClr val="accent2"/>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p>
        </p:txBody>
      </p:sp>
      <p:pic>
        <p:nvPicPr>
          <p:cNvPr id="43" name="Picture 4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89845" y="3521425"/>
            <a:ext cx="373321" cy="426652"/>
          </a:xfrm>
          <a:prstGeom prst="rect">
            <a:avLst/>
          </a:prstGeom>
        </p:spPr>
      </p:pic>
      <p:sp>
        <p:nvSpPr>
          <p:cNvPr id="44" name="Oval 30"/>
          <p:cNvSpPr/>
          <p:nvPr/>
        </p:nvSpPr>
        <p:spPr>
          <a:xfrm>
            <a:off x="6029534" y="3370058"/>
            <a:ext cx="729387" cy="729387"/>
          </a:xfrm>
          <a:prstGeom prst="ellipse">
            <a:avLst/>
          </a:prstGeom>
          <a:solidFill>
            <a:schemeClr val="accent2"/>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p>
        </p:txBody>
      </p:sp>
      <p:pic>
        <p:nvPicPr>
          <p:cNvPr id="45" name="Picture 4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76876" y="3530185"/>
            <a:ext cx="434702" cy="409132"/>
          </a:xfrm>
          <a:prstGeom prst="rect">
            <a:avLst/>
          </a:prstGeom>
        </p:spPr>
      </p:pic>
      <p:sp>
        <p:nvSpPr>
          <p:cNvPr id="46" name="Oval 30"/>
          <p:cNvSpPr/>
          <p:nvPr/>
        </p:nvSpPr>
        <p:spPr>
          <a:xfrm>
            <a:off x="7146030" y="3370057"/>
            <a:ext cx="729387" cy="729387"/>
          </a:xfrm>
          <a:prstGeom prst="ellipse">
            <a:avLst/>
          </a:prstGeom>
          <a:solidFill>
            <a:schemeClr val="accent2"/>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p>
        </p:txBody>
      </p:sp>
      <p:pic>
        <p:nvPicPr>
          <p:cNvPr id="47" name="Picture 4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24062" y="3521424"/>
            <a:ext cx="373321" cy="426652"/>
          </a:xfrm>
          <a:prstGeom prst="rect">
            <a:avLst/>
          </a:prstGeom>
        </p:spPr>
      </p:pic>
      <p:sp>
        <p:nvSpPr>
          <p:cNvPr id="48" name="Oval 30"/>
          <p:cNvSpPr/>
          <p:nvPr/>
        </p:nvSpPr>
        <p:spPr>
          <a:xfrm>
            <a:off x="1554788" y="5201685"/>
            <a:ext cx="729387" cy="729387"/>
          </a:xfrm>
          <a:prstGeom prst="ellipse">
            <a:avLst/>
          </a:prstGeom>
          <a:solidFill>
            <a:srgbClr val="33506D"/>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p>
        </p:txBody>
      </p:sp>
      <p:pic>
        <p:nvPicPr>
          <p:cNvPr id="49" name="Picture 4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2130" y="5361812"/>
            <a:ext cx="434702" cy="409132"/>
          </a:xfrm>
          <a:prstGeom prst="rect">
            <a:avLst/>
          </a:prstGeom>
        </p:spPr>
      </p:pic>
      <p:sp>
        <p:nvSpPr>
          <p:cNvPr id="50" name="Oval 30"/>
          <p:cNvSpPr/>
          <p:nvPr/>
        </p:nvSpPr>
        <p:spPr>
          <a:xfrm>
            <a:off x="2671284" y="5201684"/>
            <a:ext cx="729387" cy="729387"/>
          </a:xfrm>
          <a:prstGeom prst="ellipse">
            <a:avLst/>
          </a:prstGeom>
          <a:solidFill>
            <a:srgbClr val="33506D"/>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p>
        </p:txBody>
      </p:sp>
      <p:pic>
        <p:nvPicPr>
          <p:cNvPr id="51" name="Picture 5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49316" y="5353051"/>
            <a:ext cx="373321" cy="426652"/>
          </a:xfrm>
          <a:prstGeom prst="rect">
            <a:avLst/>
          </a:prstGeom>
        </p:spPr>
      </p:pic>
      <p:sp>
        <p:nvSpPr>
          <p:cNvPr id="52" name="Oval 30"/>
          <p:cNvSpPr/>
          <p:nvPr/>
        </p:nvSpPr>
        <p:spPr>
          <a:xfrm>
            <a:off x="3789005" y="5201685"/>
            <a:ext cx="729387" cy="729387"/>
          </a:xfrm>
          <a:prstGeom prst="ellipse">
            <a:avLst/>
          </a:prstGeom>
          <a:solidFill>
            <a:srgbClr val="33506D"/>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p>
        </p:txBody>
      </p:sp>
      <p:pic>
        <p:nvPicPr>
          <p:cNvPr id="53" name="Picture 5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36347" y="5361812"/>
            <a:ext cx="434702" cy="409132"/>
          </a:xfrm>
          <a:prstGeom prst="rect">
            <a:avLst/>
          </a:prstGeom>
        </p:spPr>
      </p:pic>
      <p:sp>
        <p:nvSpPr>
          <p:cNvPr id="54" name="Oval 30"/>
          <p:cNvSpPr/>
          <p:nvPr/>
        </p:nvSpPr>
        <p:spPr>
          <a:xfrm>
            <a:off x="4905501" y="5201684"/>
            <a:ext cx="729387" cy="729387"/>
          </a:xfrm>
          <a:prstGeom prst="ellipse">
            <a:avLst/>
          </a:prstGeom>
          <a:solidFill>
            <a:srgbClr val="33506D"/>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p>
        </p:txBody>
      </p:sp>
      <p:pic>
        <p:nvPicPr>
          <p:cNvPr id="55" name="Picture 5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83533" y="5353051"/>
            <a:ext cx="373321" cy="426652"/>
          </a:xfrm>
          <a:prstGeom prst="rect">
            <a:avLst/>
          </a:prstGeom>
        </p:spPr>
      </p:pic>
      <p:sp>
        <p:nvSpPr>
          <p:cNvPr id="56" name="Oval 30"/>
          <p:cNvSpPr/>
          <p:nvPr/>
        </p:nvSpPr>
        <p:spPr>
          <a:xfrm>
            <a:off x="6023222" y="5201684"/>
            <a:ext cx="729387" cy="729387"/>
          </a:xfrm>
          <a:prstGeom prst="ellipse">
            <a:avLst/>
          </a:prstGeom>
          <a:solidFill>
            <a:schemeClr val="accent2"/>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p>
        </p:txBody>
      </p:sp>
      <p:pic>
        <p:nvPicPr>
          <p:cNvPr id="57" name="Picture 5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70564" y="5361811"/>
            <a:ext cx="434702" cy="409132"/>
          </a:xfrm>
          <a:prstGeom prst="rect">
            <a:avLst/>
          </a:prstGeom>
        </p:spPr>
      </p:pic>
      <p:sp>
        <p:nvSpPr>
          <p:cNvPr id="58" name="Oval 57"/>
          <p:cNvSpPr/>
          <p:nvPr/>
        </p:nvSpPr>
        <p:spPr>
          <a:xfrm>
            <a:off x="7139718" y="5201683"/>
            <a:ext cx="729387" cy="729387"/>
          </a:xfrm>
          <a:prstGeom prst="ellipse">
            <a:avLst/>
          </a:prstGeom>
          <a:solidFill>
            <a:schemeClr val="accent2"/>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p>
        </p:txBody>
      </p:sp>
      <p:pic>
        <p:nvPicPr>
          <p:cNvPr id="59" name="Picture 5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7750" y="5353050"/>
            <a:ext cx="373321" cy="426652"/>
          </a:xfrm>
          <a:prstGeom prst="rect">
            <a:avLst/>
          </a:prstGeom>
        </p:spPr>
      </p:pic>
      <p:sp>
        <p:nvSpPr>
          <p:cNvPr id="60" name="TextBox 59"/>
          <p:cNvSpPr txBox="1"/>
          <p:nvPr/>
        </p:nvSpPr>
        <p:spPr>
          <a:xfrm>
            <a:off x="1554788" y="2680914"/>
            <a:ext cx="6314317" cy="537775"/>
          </a:xfrm>
          <a:prstGeom prst="rect">
            <a:avLst/>
          </a:prstGeom>
        </p:spPr>
        <p:txBody>
          <a:bodyPr wrap="square" rtlCol="0">
            <a:spAutoFit/>
          </a:bodyPr>
          <a:lstStyle/>
          <a:p>
            <a:pPr algn="ctr"/>
            <a:r>
              <a:rPr lang="en-CA" sz="1400" b="1" dirty="0" smtClean="0">
                <a:solidFill>
                  <a:schemeClr val="bg1"/>
                </a:solidFill>
              </a:rPr>
              <a:t>55% of companies work in silos, with each function making its own decisions regarding projects, initiatives, and capabilities:</a:t>
            </a:r>
          </a:p>
        </p:txBody>
      </p:sp>
      <p:sp>
        <p:nvSpPr>
          <p:cNvPr id="61" name="TextBox 60"/>
          <p:cNvSpPr txBox="1"/>
          <p:nvPr/>
        </p:nvSpPr>
        <p:spPr>
          <a:xfrm>
            <a:off x="1554788" y="4527095"/>
            <a:ext cx="6314317" cy="523220"/>
          </a:xfrm>
          <a:prstGeom prst="rect">
            <a:avLst/>
          </a:prstGeom>
        </p:spPr>
        <p:txBody>
          <a:bodyPr wrap="square" rtlCol="0">
            <a:spAutoFit/>
          </a:bodyPr>
          <a:lstStyle/>
          <a:p>
            <a:pPr algn="ctr"/>
            <a:r>
              <a:rPr lang="en-CA" sz="1400" b="1" dirty="0" smtClean="0">
                <a:solidFill>
                  <a:schemeClr val="bg1"/>
                </a:solidFill>
              </a:rPr>
              <a:t>61% of organizations say that cross-functional collaboration is imperative to meeting their strategic goals:</a:t>
            </a:r>
          </a:p>
        </p:txBody>
      </p:sp>
      <p:sp>
        <p:nvSpPr>
          <p:cNvPr id="62" name="TextBox 61"/>
          <p:cNvSpPr txBox="1"/>
          <p:nvPr/>
        </p:nvSpPr>
        <p:spPr>
          <a:xfrm>
            <a:off x="3282462" y="6294665"/>
            <a:ext cx="5594838" cy="246221"/>
          </a:xfrm>
          <a:prstGeom prst="rect">
            <a:avLst/>
          </a:prstGeom>
        </p:spPr>
        <p:txBody>
          <a:bodyPr wrap="square" rtlCol="0">
            <a:spAutoFit/>
          </a:bodyPr>
          <a:lstStyle/>
          <a:p>
            <a:r>
              <a:rPr lang="en-CA" sz="1000" dirty="0">
                <a:solidFill>
                  <a:schemeClr val="bg1">
                    <a:lumMod val="50000"/>
                  </a:schemeClr>
                </a:solidFill>
              </a:rPr>
              <a:t>Source: </a:t>
            </a:r>
            <a:r>
              <a:rPr lang="en-CA" sz="1000" dirty="0" smtClean="0">
                <a:solidFill>
                  <a:schemeClr val="bg1">
                    <a:lumMod val="50000"/>
                  </a:schemeClr>
                </a:solidFill>
              </a:rPr>
              <a:t>strategy&amp;</a:t>
            </a:r>
            <a:endParaRPr lang="en-CA" sz="1000" dirty="0"/>
          </a:p>
        </p:txBody>
      </p:sp>
    </p:spTree>
    <p:extLst>
      <p:ext uri="{BB962C8B-B14F-4D97-AF65-F5344CB8AC3E}">
        <p14:creationId xmlns:p14="http://schemas.microsoft.com/office/powerpoint/2010/main" val="1331008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Info-Tech’s approach is based on the five digital value pools</a:t>
            </a:r>
            <a:endParaRPr lang="en-CA" dirty="0"/>
          </a:p>
        </p:txBody>
      </p:sp>
      <p:sp>
        <p:nvSpPr>
          <p:cNvPr id="19" name="TextBox 18"/>
          <p:cNvSpPr txBox="1"/>
          <p:nvPr/>
        </p:nvSpPr>
        <p:spPr>
          <a:xfrm>
            <a:off x="350376" y="1217607"/>
            <a:ext cx="8386119" cy="738664"/>
          </a:xfrm>
          <a:prstGeom prst="rect">
            <a:avLst/>
          </a:prstGeom>
        </p:spPr>
        <p:txBody>
          <a:bodyPr wrap="square" rtlCol="0">
            <a:spAutoFit/>
          </a:bodyPr>
          <a:lstStyle/>
          <a:p>
            <a:r>
              <a:rPr lang="en-CA" sz="1400" dirty="0" smtClean="0"/>
              <a:t>Info-Tech’s approach to digital transformation applies the </a:t>
            </a:r>
            <a:r>
              <a:rPr lang="en-CA" sz="1400" b="1" dirty="0" smtClean="0"/>
              <a:t>five digital value pools </a:t>
            </a:r>
            <a:r>
              <a:rPr lang="en-CA" sz="1400" dirty="0" smtClean="0"/>
              <a:t>throughout</a:t>
            </a:r>
            <a:r>
              <a:rPr lang="en-CA" sz="1400" b="1" dirty="0" smtClean="0"/>
              <a:t>. </a:t>
            </a:r>
            <a:r>
              <a:rPr lang="en-CA" sz="1400" dirty="0" smtClean="0"/>
              <a:t>The value pools capture key functions that coordinate to deliver value in digitally-enabled organizations. The gravitational pull that aligns and inspires the people that support each function is </a:t>
            </a:r>
            <a:r>
              <a:rPr lang="en-CA" sz="1400" b="1" dirty="0" smtClean="0"/>
              <a:t>customer centricity. </a:t>
            </a:r>
            <a:endParaRPr lang="en-CA" sz="1400" b="1" i="1" dirty="0"/>
          </a:p>
        </p:txBody>
      </p:sp>
      <p:graphicFrame>
        <p:nvGraphicFramePr>
          <p:cNvPr id="20" name="Diagram 19"/>
          <p:cNvGraphicFramePr/>
          <p:nvPr>
            <p:extLst>
              <p:ext uri="{D42A27DB-BD31-4B8C-83A1-F6EECF244321}">
                <p14:modId xmlns:p14="http://schemas.microsoft.com/office/powerpoint/2010/main" val="1893337107"/>
              </p:ext>
            </p:extLst>
          </p:nvPr>
        </p:nvGraphicFramePr>
        <p:xfrm>
          <a:off x="-341087" y="2325756"/>
          <a:ext cx="4908323" cy="33377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28" name="Group 27"/>
          <p:cNvGrpSpPr/>
          <p:nvPr/>
        </p:nvGrpSpPr>
        <p:grpSpPr>
          <a:xfrm>
            <a:off x="4608735" y="2825561"/>
            <a:ext cx="4043261" cy="2862322"/>
            <a:chOff x="4881944" y="1855909"/>
            <a:chExt cx="4043261" cy="2862322"/>
          </a:xfrm>
        </p:grpSpPr>
        <p:sp>
          <p:nvSpPr>
            <p:cNvPr id="29" name="Rectangle 28"/>
            <p:cNvSpPr/>
            <p:nvPr/>
          </p:nvSpPr>
          <p:spPr>
            <a:xfrm>
              <a:off x="4881944" y="1855909"/>
              <a:ext cx="4043261" cy="2862322"/>
            </a:xfrm>
            <a:prstGeom prst="rect">
              <a:avLst/>
            </a:prstGeom>
          </p:spPr>
          <p:txBody>
            <a:bodyPr wrap="square">
              <a:spAutoFit/>
            </a:bodyPr>
            <a:lstStyle/>
            <a:p>
              <a:pPr marL="171450" indent="-171450">
                <a:buFont typeface="Arial" panose="020B0604020202020204" pitchFamily="34" charset="0"/>
                <a:buChar char="•"/>
              </a:pPr>
              <a:endParaRPr lang="en-CA" sz="1200" dirty="0"/>
            </a:p>
            <a:p>
              <a:pPr lvl="1"/>
              <a:r>
                <a:rPr lang="en-CA" sz="1200" b="1" dirty="0" smtClean="0"/>
                <a:t>Analyze your current digital initiatives.</a:t>
              </a:r>
            </a:p>
            <a:p>
              <a:pPr lvl="1"/>
              <a:endParaRPr lang="en-CA" sz="1200" b="1" dirty="0"/>
            </a:p>
            <a:p>
              <a:pPr lvl="1"/>
              <a:endParaRPr lang="en-CA" sz="1200" b="1" dirty="0" smtClean="0"/>
            </a:p>
            <a:p>
              <a:pPr lvl="1"/>
              <a:r>
                <a:rPr lang="en-CA" sz="1200" b="1" dirty="0" smtClean="0"/>
                <a:t>Assess the value of in-flight investments.</a:t>
              </a:r>
              <a:endParaRPr lang="en-CA" sz="1200" dirty="0"/>
            </a:p>
            <a:p>
              <a:pPr lvl="1"/>
              <a:endParaRPr lang="en-CA" sz="1200" b="1" dirty="0" smtClean="0"/>
            </a:p>
            <a:p>
              <a:pPr lvl="1"/>
              <a:endParaRPr lang="en-CA" sz="1200" b="1" dirty="0"/>
            </a:p>
            <a:p>
              <a:pPr lvl="1"/>
              <a:r>
                <a:rPr lang="en-CA" sz="1200" b="1" dirty="0" smtClean="0"/>
                <a:t>Build a digital target state vision.</a:t>
              </a:r>
            </a:p>
            <a:p>
              <a:pPr lvl="1"/>
              <a:endParaRPr lang="en-CA" sz="1200" b="1" dirty="0" smtClean="0"/>
            </a:p>
            <a:p>
              <a:pPr lvl="1"/>
              <a:endParaRPr lang="en-CA" sz="1200" b="1" dirty="0" smtClean="0"/>
            </a:p>
            <a:p>
              <a:pPr lvl="1"/>
              <a:r>
                <a:rPr lang="en-CA" sz="1200" b="1" dirty="0" smtClean="0"/>
                <a:t>Find areas for improvement.</a:t>
              </a:r>
            </a:p>
            <a:p>
              <a:pPr lvl="1"/>
              <a:endParaRPr lang="en-CA" sz="1200" b="1" dirty="0"/>
            </a:p>
            <a:p>
              <a:pPr lvl="1"/>
              <a:endParaRPr lang="en-CA" sz="1200" b="1" dirty="0" smtClean="0"/>
            </a:p>
            <a:p>
              <a:pPr lvl="1"/>
              <a:r>
                <a:rPr lang="en-CA" sz="1200" b="1" dirty="0" smtClean="0"/>
                <a:t>Define a roadmap of digital initiatives.</a:t>
              </a:r>
              <a:endParaRPr lang="en-CA" sz="1200" dirty="0"/>
            </a:p>
            <a:p>
              <a:pPr lvl="1"/>
              <a:endParaRPr lang="en-CA" sz="1200" dirty="0"/>
            </a:p>
          </p:txBody>
        </p:sp>
        <p:grpSp>
          <p:nvGrpSpPr>
            <p:cNvPr id="30" name="Group 29"/>
            <p:cNvGrpSpPr/>
            <p:nvPr/>
          </p:nvGrpSpPr>
          <p:grpSpPr>
            <a:xfrm>
              <a:off x="4881945" y="1967601"/>
              <a:ext cx="400594" cy="1480146"/>
              <a:chOff x="4810822" y="3788593"/>
              <a:chExt cx="400594" cy="1480146"/>
            </a:xfrm>
            <a:solidFill>
              <a:schemeClr val="accent1"/>
            </a:solidFill>
          </p:grpSpPr>
          <p:sp>
            <p:nvSpPr>
              <p:cNvPr id="31" name="Oval 145407"/>
              <p:cNvSpPr/>
              <p:nvPr/>
            </p:nvSpPr>
            <p:spPr>
              <a:xfrm>
                <a:off x="4810822" y="3788593"/>
                <a:ext cx="400594" cy="400594"/>
              </a:xfrm>
              <a:prstGeom prst="ellipse">
                <a:avLst/>
              </a:prstGeom>
              <a:grpFill/>
              <a:ln w="3175">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1</a:t>
                </a:r>
                <a:endParaRPr lang="en-US" b="1" dirty="0"/>
              </a:p>
            </p:txBody>
          </p:sp>
          <p:sp>
            <p:nvSpPr>
              <p:cNvPr id="32" name="Oval 145408"/>
              <p:cNvSpPr/>
              <p:nvPr/>
            </p:nvSpPr>
            <p:spPr>
              <a:xfrm>
                <a:off x="4810822" y="4328369"/>
                <a:ext cx="400594" cy="400594"/>
              </a:xfrm>
              <a:prstGeom prst="ellipse">
                <a:avLst/>
              </a:prstGeom>
              <a:grpFill/>
              <a:ln w="3175">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2</a:t>
                </a:r>
                <a:endParaRPr lang="en-US" b="1" dirty="0"/>
              </a:p>
            </p:txBody>
          </p:sp>
          <p:sp>
            <p:nvSpPr>
              <p:cNvPr id="33" name="Oval 145410"/>
              <p:cNvSpPr/>
              <p:nvPr/>
            </p:nvSpPr>
            <p:spPr>
              <a:xfrm>
                <a:off x="4810822" y="4868145"/>
                <a:ext cx="400594" cy="400594"/>
              </a:xfrm>
              <a:prstGeom prst="ellipse">
                <a:avLst/>
              </a:prstGeom>
              <a:grpFill/>
              <a:ln w="3175">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3</a:t>
                </a:r>
                <a:endParaRPr lang="en-US" b="1" dirty="0"/>
              </a:p>
            </p:txBody>
          </p:sp>
        </p:grpSp>
      </p:grpSp>
      <p:sp>
        <p:nvSpPr>
          <p:cNvPr id="34" name="TextBox 33"/>
          <p:cNvSpPr txBox="1"/>
          <p:nvPr/>
        </p:nvSpPr>
        <p:spPr>
          <a:xfrm>
            <a:off x="4468713" y="2271052"/>
            <a:ext cx="4183284" cy="523220"/>
          </a:xfrm>
          <a:prstGeom prst="rect">
            <a:avLst/>
          </a:prstGeom>
        </p:spPr>
        <p:txBody>
          <a:bodyPr wrap="square" rtlCol="0">
            <a:spAutoFit/>
          </a:bodyPr>
          <a:lstStyle/>
          <a:p>
            <a:r>
              <a:rPr lang="en-US" sz="1400" dirty="0" smtClean="0"/>
              <a:t>We will apply the value pools concept to support the following activities:</a:t>
            </a:r>
          </a:p>
        </p:txBody>
      </p:sp>
      <p:sp>
        <p:nvSpPr>
          <p:cNvPr id="35" name="Oval 145410"/>
          <p:cNvSpPr/>
          <p:nvPr/>
        </p:nvSpPr>
        <p:spPr>
          <a:xfrm>
            <a:off x="4608736" y="4556581"/>
            <a:ext cx="400594" cy="400594"/>
          </a:xfrm>
          <a:prstGeom prst="ellipse">
            <a:avLst/>
          </a:prstGeom>
          <a:solidFill>
            <a:schemeClr val="accent1"/>
          </a:solidFill>
          <a:ln w="3175">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4</a:t>
            </a:r>
            <a:endParaRPr lang="en-US" b="1" dirty="0"/>
          </a:p>
        </p:txBody>
      </p:sp>
      <p:sp>
        <p:nvSpPr>
          <p:cNvPr id="36" name="Oval 145410"/>
          <p:cNvSpPr/>
          <p:nvPr/>
        </p:nvSpPr>
        <p:spPr>
          <a:xfrm>
            <a:off x="4608736" y="5101350"/>
            <a:ext cx="400594" cy="400594"/>
          </a:xfrm>
          <a:prstGeom prst="ellipse">
            <a:avLst/>
          </a:prstGeom>
          <a:solidFill>
            <a:schemeClr val="accent1"/>
          </a:solidFill>
          <a:ln w="3175">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5</a:t>
            </a:r>
            <a:endParaRPr lang="en-US" b="1" dirty="0"/>
          </a:p>
        </p:txBody>
      </p:sp>
      <p:sp>
        <p:nvSpPr>
          <p:cNvPr id="14" name="Rectangle 13"/>
          <p:cNvSpPr/>
          <p:nvPr/>
        </p:nvSpPr>
        <p:spPr>
          <a:xfrm>
            <a:off x="1027588" y="6048945"/>
            <a:ext cx="7073644" cy="276999"/>
          </a:xfrm>
          <a:prstGeom prst="rect">
            <a:avLst/>
          </a:prstGeom>
          <a:ln w="28575">
            <a:solidFill>
              <a:srgbClr val="A24130"/>
            </a:solidFill>
            <a:prstDash val="sysDot"/>
          </a:ln>
        </p:spPr>
        <p:txBody>
          <a:bodyPr wrap="square">
            <a:spAutoFit/>
          </a:bodyPr>
          <a:lstStyle/>
          <a:p>
            <a:pPr algn="ctr"/>
            <a:r>
              <a:rPr lang="en-CA" sz="1200" b="1" dirty="0" smtClean="0"/>
              <a:t>See the appendix of this slide deck to learn more about each value pool and what they contain. </a:t>
            </a:r>
            <a:endParaRPr lang="en-CA" sz="1100" dirty="0"/>
          </a:p>
        </p:txBody>
      </p:sp>
    </p:spTree>
    <p:extLst>
      <p:ext uri="{BB962C8B-B14F-4D97-AF65-F5344CB8AC3E}">
        <p14:creationId xmlns:p14="http://schemas.microsoft.com/office/powerpoint/2010/main" val="226455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Make sense of digital by scoping your strategy around the most important value pools</a:t>
            </a:r>
            <a:endParaRPr lang="en-CA" dirty="0"/>
          </a:p>
        </p:txBody>
      </p:sp>
      <p:sp>
        <p:nvSpPr>
          <p:cNvPr id="3" name="TextBox 10"/>
          <p:cNvSpPr txBox="1"/>
          <p:nvPr/>
        </p:nvSpPr>
        <p:spPr>
          <a:xfrm>
            <a:off x="615321" y="3455625"/>
            <a:ext cx="1111010" cy="58477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spc="-90" dirty="0">
                <a:cs typeface="Arial"/>
              </a:rPr>
              <a:t>Digital </a:t>
            </a:r>
          </a:p>
          <a:p>
            <a:pPr algn="ctr"/>
            <a:r>
              <a:rPr lang="en-US" sz="1600" b="1" spc="-90" dirty="0">
                <a:cs typeface="Arial"/>
              </a:rPr>
              <a:t>Marketing</a:t>
            </a:r>
            <a:endParaRPr lang="en-US" sz="1600" b="1" spc="-90" dirty="0">
              <a:latin typeface="Arial"/>
              <a:cs typeface="Arial"/>
            </a:endParaRPr>
          </a:p>
        </p:txBody>
      </p:sp>
      <p:sp>
        <p:nvSpPr>
          <p:cNvPr id="4" name="TextBox 11"/>
          <p:cNvSpPr txBox="1"/>
          <p:nvPr/>
        </p:nvSpPr>
        <p:spPr>
          <a:xfrm>
            <a:off x="2345518" y="3455625"/>
            <a:ext cx="1064775" cy="58477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spc="-90" dirty="0">
                <a:cs typeface="Arial"/>
              </a:rPr>
              <a:t>Digital </a:t>
            </a:r>
          </a:p>
          <a:p>
            <a:pPr algn="ctr"/>
            <a:r>
              <a:rPr lang="en-US" sz="1600" b="1" spc="-90" dirty="0">
                <a:cs typeface="Arial"/>
              </a:rPr>
              <a:t>Channels</a:t>
            </a:r>
            <a:endParaRPr lang="en-US" sz="1600" b="1" spc="-90" dirty="0">
              <a:latin typeface="Arial"/>
              <a:cs typeface="Arial"/>
            </a:endParaRPr>
          </a:p>
        </p:txBody>
      </p:sp>
      <p:sp>
        <p:nvSpPr>
          <p:cNvPr id="5" name="TextBox 12"/>
          <p:cNvSpPr txBox="1"/>
          <p:nvPr/>
        </p:nvSpPr>
        <p:spPr>
          <a:xfrm>
            <a:off x="3781327" y="3455625"/>
            <a:ext cx="1688124" cy="58477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spc="-90" dirty="0">
                <a:cs typeface="Arial"/>
              </a:rPr>
              <a:t>Digitized Support Capabilities</a:t>
            </a:r>
            <a:endParaRPr lang="en-US" sz="1600" b="1" spc="-90" dirty="0">
              <a:latin typeface="Arial"/>
              <a:cs typeface="Arial"/>
            </a:endParaRPr>
          </a:p>
        </p:txBody>
      </p:sp>
      <p:sp>
        <p:nvSpPr>
          <p:cNvPr id="6" name="TextBox 13"/>
          <p:cNvSpPr txBox="1"/>
          <p:nvPr/>
        </p:nvSpPr>
        <p:spPr>
          <a:xfrm>
            <a:off x="5549907" y="3332514"/>
            <a:ext cx="1547275" cy="83099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spc="-90" dirty="0">
                <a:cs typeface="Arial"/>
              </a:rPr>
              <a:t>Digitally Enabled Products </a:t>
            </a:r>
            <a:endParaRPr lang="en-US" sz="1600" b="1" spc="-90" dirty="0">
              <a:latin typeface="Arial"/>
              <a:cs typeface="Arial"/>
            </a:endParaRPr>
          </a:p>
        </p:txBody>
      </p:sp>
      <p:sp>
        <p:nvSpPr>
          <p:cNvPr id="7" name="TextBox 14"/>
          <p:cNvSpPr txBox="1"/>
          <p:nvPr/>
        </p:nvSpPr>
        <p:spPr>
          <a:xfrm>
            <a:off x="7297564" y="3332514"/>
            <a:ext cx="1487105" cy="83099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spc="-90" dirty="0">
                <a:cs typeface="Arial"/>
              </a:rPr>
              <a:t>Business Model Innovation</a:t>
            </a:r>
            <a:endParaRPr lang="en-US" sz="1600" b="1" spc="-90" dirty="0">
              <a:latin typeface="Arial"/>
              <a:cs typeface="Arial"/>
            </a:endParaRPr>
          </a:p>
        </p:txBody>
      </p:sp>
      <p:sp>
        <p:nvSpPr>
          <p:cNvPr id="8" name="Oval 2">
            <a:extLst>
              <a:ext uri="{FF2B5EF4-FFF2-40B4-BE49-F238E27FC236}">
                <a16:creationId xmlns="" xmlns:a16="http://schemas.microsoft.com/office/drawing/2014/main" id="{194DBFA8-7997-477E-964E-23FF9AED284E}"/>
              </a:ext>
            </a:extLst>
          </p:cNvPr>
          <p:cNvSpPr/>
          <p:nvPr/>
        </p:nvSpPr>
        <p:spPr>
          <a:xfrm>
            <a:off x="2157912" y="1849476"/>
            <a:ext cx="1460974" cy="1460974"/>
          </a:xfrm>
          <a:prstGeom prst="ellipse">
            <a:avLst/>
          </a:prstGeom>
          <a:solidFill>
            <a:schemeClr val="accent2"/>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b="1" dirty="0"/>
              <a:t>2</a:t>
            </a:r>
            <a:endParaRPr lang="en-US" b="1" dirty="0"/>
          </a:p>
        </p:txBody>
      </p:sp>
      <p:sp>
        <p:nvSpPr>
          <p:cNvPr id="9" name="Oval 2">
            <a:extLst>
              <a:ext uri="{FF2B5EF4-FFF2-40B4-BE49-F238E27FC236}">
                <a16:creationId xmlns="" xmlns:a16="http://schemas.microsoft.com/office/drawing/2014/main" id="{2889036F-524D-4F23-A65A-573AE5BD1B5C}"/>
              </a:ext>
            </a:extLst>
          </p:cNvPr>
          <p:cNvSpPr/>
          <p:nvPr/>
        </p:nvSpPr>
        <p:spPr>
          <a:xfrm>
            <a:off x="440339" y="1849476"/>
            <a:ext cx="1460974" cy="1460974"/>
          </a:xfrm>
          <a:prstGeom prst="ellipse">
            <a:avLst/>
          </a:prstGeom>
          <a:solidFill>
            <a:srgbClr val="2B9E3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9600" b="1" dirty="0"/>
              <a:t>1</a:t>
            </a:r>
            <a:endParaRPr lang="en-US" b="1" dirty="0"/>
          </a:p>
        </p:txBody>
      </p:sp>
      <p:sp>
        <p:nvSpPr>
          <p:cNvPr id="10" name="Oval 2">
            <a:extLst>
              <a:ext uri="{FF2B5EF4-FFF2-40B4-BE49-F238E27FC236}">
                <a16:creationId xmlns="" xmlns:a16="http://schemas.microsoft.com/office/drawing/2014/main" id="{BC92C849-396F-4EC7-B24C-F8E86F992C00}"/>
              </a:ext>
            </a:extLst>
          </p:cNvPr>
          <p:cNvSpPr/>
          <p:nvPr/>
        </p:nvSpPr>
        <p:spPr>
          <a:xfrm>
            <a:off x="3875485" y="1849476"/>
            <a:ext cx="1460974" cy="1460974"/>
          </a:xfrm>
          <a:prstGeom prst="ellipse">
            <a:avLst/>
          </a:prstGeom>
          <a:solidFill>
            <a:srgbClr val="7CADD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9600" b="1" dirty="0"/>
              <a:t>3</a:t>
            </a:r>
            <a:endParaRPr lang="en-US" b="1" dirty="0"/>
          </a:p>
        </p:txBody>
      </p:sp>
      <p:sp>
        <p:nvSpPr>
          <p:cNvPr id="11" name="Oval 2">
            <a:extLst>
              <a:ext uri="{FF2B5EF4-FFF2-40B4-BE49-F238E27FC236}">
                <a16:creationId xmlns="" xmlns:a16="http://schemas.microsoft.com/office/drawing/2014/main" id="{8A64EEE7-B07D-4D49-9F71-9FB3D79A70DC}"/>
              </a:ext>
            </a:extLst>
          </p:cNvPr>
          <p:cNvSpPr/>
          <p:nvPr/>
        </p:nvSpPr>
        <p:spPr>
          <a:xfrm>
            <a:off x="5593058" y="1849476"/>
            <a:ext cx="1460974" cy="1460974"/>
          </a:xfrm>
          <a:prstGeom prst="ellipse">
            <a:avLst/>
          </a:prstGeom>
          <a:solidFill>
            <a:srgbClr val="E1B500"/>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b="1" dirty="0"/>
              <a:t>4</a:t>
            </a:r>
            <a:endParaRPr lang="en-US" b="1" dirty="0"/>
          </a:p>
        </p:txBody>
      </p:sp>
      <p:sp>
        <p:nvSpPr>
          <p:cNvPr id="12" name="Oval 2">
            <a:extLst>
              <a:ext uri="{FF2B5EF4-FFF2-40B4-BE49-F238E27FC236}">
                <a16:creationId xmlns="" xmlns:a16="http://schemas.microsoft.com/office/drawing/2014/main" id="{4841C75C-D704-4099-83F7-B2493F965440}"/>
              </a:ext>
            </a:extLst>
          </p:cNvPr>
          <p:cNvSpPr/>
          <p:nvPr/>
        </p:nvSpPr>
        <p:spPr>
          <a:xfrm>
            <a:off x="7310630" y="1849476"/>
            <a:ext cx="1460974" cy="1460974"/>
          </a:xfrm>
          <a:prstGeom prst="ellipse">
            <a:avLst/>
          </a:prstGeom>
          <a:solidFill>
            <a:srgbClr val="3D6483"/>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b="1" dirty="0"/>
              <a:t>5</a:t>
            </a:r>
            <a:endParaRPr lang="en-US" b="1" dirty="0"/>
          </a:p>
        </p:txBody>
      </p:sp>
      <p:sp>
        <p:nvSpPr>
          <p:cNvPr id="13" name="Rectangle 12">
            <a:extLst>
              <a:ext uri="{FF2B5EF4-FFF2-40B4-BE49-F238E27FC236}">
                <a16:creationId xmlns="" xmlns:a16="http://schemas.microsoft.com/office/drawing/2014/main" id="{09276D84-F867-42A1-9330-B51943705149}"/>
              </a:ext>
            </a:extLst>
          </p:cNvPr>
          <p:cNvSpPr/>
          <p:nvPr/>
        </p:nvSpPr>
        <p:spPr>
          <a:xfrm>
            <a:off x="398372" y="4294184"/>
            <a:ext cx="1502941" cy="1679233"/>
          </a:xfrm>
          <a:prstGeom prst="rect">
            <a:avLst/>
          </a:prstGeom>
          <a:solidFill>
            <a:srgbClr val="2B9E36"/>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endParaRPr lang="en-CA" sz="1100" b="1" dirty="0">
              <a:solidFill>
                <a:schemeClr val="bg1"/>
              </a:solidFill>
            </a:endParaRPr>
          </a:p>
          <a:p>
            <a:pPr algn="ctr"/>
            <a:r>
              <a:rPr lang="en-CA" sz="1100" b="1" dirty="0">
                <a:solidFill>
                  <a:schemeClr val="bg1"/>
                </a:solidFill>
              </a:rPr>
              <a:t>Increase awareness and engage customers through effective use of digital </a:t>
            </a:r>
            <a:r>
              <a:rPr lang="en-CA" sz="1100" b="1" dirty="0" smtClean="0">
                <a:solidFill>
                  <a:schemeClr val="bg1"/>
                </a:solidFill>
              </a:rPr>
              <a:t>platforms.</a:t>
            </a:r>
            <a:endParaRPr lang="en-CA" sz="1100" b="1" dirty="0">
              <a:solidFill>
                <a:schemeClr val="bg1"/>
              </a:solidFill>
            </a:endParaRPr>
          </a:p>
          <a:p>
            <a:pPr algn="ctr"/>
            <a:endParaRPr lang="en-CA" sz="1100" b="1" dirty="0">
              <a:solidFill>
                <a:schemeClr val="bg1"/>
              </a:solidFill>
            </a:endParaRPr>
          </a:p>
          <a:p>
            <a:pPr algn="ctr"/>
            <a:endParaRPr lang="en-US" sz="1100" b="1" dirty="0">
              <a:solidFill>
                <a:schemeClr val="bg1"/>
              </a:solidFill>
            </a:endParaRPr>
          </a:p>
        </p:txBody>
      </p:sp>
      <p:sp>
        <p:nvSpPr>
          <p:cNvPr id="14" name="Rectangle 13">
            <a:extLst>
              <a:ext uri="{FF2B5EF4-FFF2-40B4-BE49-F238E27FC236}">
                <a16:creationId xmlns="" xmlns:a16="http://schemas.microsoft.com/office/drawing/2014/main" id="{93EF1E20-BE11-4EEF-9931-8E4321E0DC7E}"/>
              </a:ext>
            </a:extLst>
          </p:cNvPr>
          <p:cNvSpPr/>
          <p:nvPr/>
        </p:nvSpPr>
        <p:spPr>
          <a:xfrm>
            <a:off x="2126436" y="4294184"/>
            <a:ext cx="1502941" cy="1679233"/>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lIns="144000" rIns="144000" rtlCol="0" anchor="ctr"/>
          <a:lstStyle/>
          <a:p>
            <a:pPr algn="ctr"/>
            <a:r>
              <a:rPr lang="en-CA" sz="1100" b="1" dirty="0">
                <a:solidFill>
                  <a:schemeClr val="bg1"/>
                </a:solidFill>
              </a:rPr>
              <a:t>Acquire, </a:t>
            </a:r>
            <a:r>
              <a:rPr lang="en-CA" sz="1100" b="1" dirty="0" smtClean="0">
                <a:solidFill>
                  <a:schemeClr val="bg1"/>
                </a:solidFill>
              </a:rPr>
              <a:t>onboard, </a:t>
            </a:r>
            <a:r>
              <a:rPr lang="en-CA" sz="1100" b="1" dirty="0">
                <a:solidFill>
                  <a:schemeClr val="bg1"/>
                </a:solidFill>
              </a:rPr>
              <a:t>and service customers through digital channels</a:t>
            </a:r>
            <a:r>
              <a:rPr lang="en-CA" sz="1100" b="1" dirty="0" smtClean="0">
                <a:solidFill>
                  <a:schemeClr val="bg1"/>
                </a:solidFill>
              </a:rPr>
              <a:t>.</a:t>
            </a:r>
            <a:endParaRPr lang="en-CA" sz="1100" b="1" dirty="0">
              <a:solidFill>
                <a:schemeClr val="bg1"/>
              </a:solidFill>
            </a:endParaRPr>
          </a:p>
          <a:p>
            <a:pPr algn="ctr"/>
            <a:endParaRPr lang="en-CA" sz="1100" b="1" dirty="0">
              <a:solidFill>
                <a:schemeClr val="bg1"/>
              </a:solidFill>
            </a:endParaRPr>
          </a:p>
        </p:txBody>
      </p:sp>
      <p:sp>
        <p:nvSpPr>
          <p:cNvPr id="15" name="Rectangle 14">
            <a:extLst>
              <a:ext uri="{FF2B5EF4-FFF2-40B4-BE49-F238E27FC236}">
                <a16:creationId xmlns="" xmlns:a16="http://schemas.microsoft.com/office/drawing/2014/main" id="{7F213F70-BCB4-4AF9-997C-2AD29716CB48}"/>
              </a:ext>
            </a:extLst>
          </p:cNvPr>
          <p:cNvSpPr/>
          <p:nvPr/>
        </p:nvSpPr>
        <p:spPr>
          <a:xfrm>
            <a:off x="3854500" y="4294184"/>
            <a:ext cx="1502941" cy="1679233"/>
          </a:xfrm>
          <a:prstGeom prst="rect">
            <a:avLst/>
          </a:prstGeom>
          <a:solidFill>
            <a:srgbClr val="7CADD4"/>
          </a:solidFill>
          <a:ln>
            <a:noFill/>
          </a:ln>
        </p:spPr>
        <p:style>
          <a:lnRef idx="0">
            <a:scrgbClr r="0" g="0" b="0"/>
          </a:lnRef>
          <a:fillRef idx="0">
            <a:scrgbClr r="0" g="0" b="0"/>
          </a:fillRef>
          <a:effectRef idx="0">
            <a:scrgbClr r="0" g="0" b="0"/>
          </a:effectRef>
          <a:fontRef idx="minor">
            <a:schemeClr val="lt1"/>
          </a:fontRef>
        </p:style>
        <p:txBody>
          <a:bodyPr lIns="144000" rIns="144000" rtlCol="0" anchor="ctr"/>
          <a:lstStyle/>
          <a:p>
            <a:pPr algn="ctr"/>
            <a:r>
              <a:rPr lang="en-CA" sz="1100" b="1" dirty="0">
                <a:solidFill>
                  <a:schemeClr val="bg1"/>
                </a:solidFill>
              </a:rPr>
              <a:t>Capture productivity improvements with effective use of digital technologies</a:t>
            </a:r>
            <a:r>
              <a:rPr lang="en-CA" sz="1100" b="1" dirty="0" smtClean="0">
                <a:solidFill>
                  <a:schemeClr val="bg1"/>
                </a:solidFill>
              </a:rPr>
              <a:t>.</a:t>
            </a:r>
            <a:endParaRPr lang="en-CA" sz="1100" b="1" dirty="0">
              <a:solidFill>
                <a:schemeClr val="bg1"/>
              </a:solidFill>
            </a:endParaRPr>
          </a:p>
        </p:txBody>
      </p:sp>
      <p:sp>
        <p:nvSpPr>
          <p:cNvPr id="16" name="Rectangle 15">
            <a:extLst>
              <a:ext uri="{FF2B5EF4-FFF2-40B4-BE49-F238E27FC236}">
                <a16:creationId xmlns="" xmlns:a16="http://schemas.microsoft.com/office/drawing/2014/main" id="{3DD8EEB0-B2D0-42A4-B5B5-AFDDAB91B8FF}"/>
              </a:ext>
            </a:extLst>
          </p:cNvPr>
          <p:cNvSpPr/>
          <p:nvPr/>
        </p:nvSpPr>
        <p:spPr>
          <a:xfrm>
            <a:off x="5582564" y="4294184"/>
            <a:ext cx="1502941" cy="1679233"/>
          </a:xfrm>
          <a:prstGeom prst="rect">
            <a:avLst/>
          </a:prstGeom>
          <a:solidFill>
            <a:srgbClr val="E1B500"/>
          </a:solidFill>
          <a:ln>
            <a:noFill/>
          </a:ln>
        </p:spPr>
        <p:style>
          <a:lnRef idx="0">
            <a:scrgbClr r="0" g="0" b="0"/>
          </a:lnRef>
          <a:fillRef idx="0">
            <a:scrgbClr r="0" g="0" b="0"/>
          </a:fillRef>
          <a:effectRef idx="0">
            <a:scrgbClr r="0" g="0" b="0"/>
          </a:effectRef>
          <a:fontRef idx="minor">
            <a:schemeClr val="lt1"/>
          </a:fontRef>
        </p:style>
        <p:txBody>
          <a:bodyPr lIns="144000" rIns="144000" rtlCol="0" anchor="ctr"/>
          <a:lstStyle/>
          <a:p>
            <a:pPr algn="ctr"/>
            <a:endParaRPr lang="en-CA" sz="1100" b="1" dirty="0"/>
          </a:p>
          <a:p>
            <a:pPr algn="ctr"/>
            <a:r>
              <a:rPr lang="en-CA" sz="1100" b="1" dirty="0"/>
              <a:t>Increase market share by being in tune with customer needs and effectively infusing products with digital technologies. </a:t>
            </a:r>
            <a:endParaRPr lang="en-CA" sz="1100" b="1" dirty="0">
              <a:solidFill>
                <a:schemeClr val="bg1"/>
              </a:solidFill>
            </a:endParaRPr>
          </a:p>
          <a:p>
            <a:pPr algn="ctr"/>
            <a:endParaRPr lang="en-CA" sz="1100" b="1" dirty="0">
              <a:solidFill>
                <a:schemeClr val="bg1"/>
              </a:solidFill>
            </a:endParaRPr>
          </a:p>
        </p:txBody>
      </p:sp>
      <p:sp>
        <p:nvSpPr>
          <p:cNvPr id="17" name="Rectangle 16">
            <a:extLst>
              <a:ext uri="{FF2B5EF4-FFF2-40B4-BE49-F238E27FC236}">
                <a16:creationId xmlns="" xmlns:a16="http://schemas.microsoft.com/office/drawing/2014/main" id="{13414761-4B30-4461-B99E-67A1463114DF}"/>
              </a:ext>
            </a:extLst>
          </p:cNvPr>
          <p:cNvSpPr/>
          <p:nvPr/>
        </p:nvSpPr>
        <p:spPr>
          <a:xfrm>
            <a:off x="7310630" y="4294184"/>
            <a:ext cx="1502941" cy="1679233"/>
          </a:xfrm>
          <a:prstGeom prst="rect">
            <a:avLst/>
          </a:prstGeom>
          <a:solidFill>
            <a:srgbClr val="3D6483"/>
          </a:solidFill>
          <a:ln>
            <a:noFill/>
          </a:ln>
        </p:spPr>
        <p:style>
          <a:lnRef idx="0">
            <a:scrgbClr r="0" g="0" b="0"/>
          </a:lnRef>
          <a:fillRef idx="0">
            <a:scrgbClr r="0" g="0" b="0"/>
          </a:fillRef>
          <a:effectRef idx="0">
            <a:scrgbClr r="0" g="0" b="0"/>
          </a:effectRef>
          <a:fontRef idx="minor">
            <a:schemeClr val="lt1"/>
          </a:fontRef>
        </p:style>
        <p:txBody>
          <a:bodyPr lIns="144000" rIns="144000" rtlCol="0" anchor="ctr"/>
          <a:lstStyle/>
          <a:p>
            <a:pPr algn="ctr"/>
            <a:r>
              <a:rPr lang="en-CA" sz="1100" b="1" dirty="0"/>
              <a:t>Shift the dynamics of demand and supply factors, and address unfulfilled needs </a:t>
            </a:r>
            <a:r>
              <a:rPr lang="en-CA" sz="1100" b="1" dirty="0" smtClean="0"/>
              <a:t>through </a:t>
            </a:r>
            <a:r>
              <a:rPr lang="en-CA" sz="1100" b="1" dirty="0"/>
              <a:t>effective use of digital technologies. </a:t>
            </a:r>
          </a:p>
        </p:txBody>
      </p:sp>
      <p:sp>
        <p:nvSpPr>
          <p:cNvPr id="18" name="Rectangle 17"/>
          <p:cNvSpPr/>
          <p:nvPr/>
        </p:nvSpPr>
        <p:spPr>
          <a:xfrm>
            <a:off x="1027588" y="6048945"/>
            <a:ext cx="7073644" cy="276999"/>
          </a:xfrm>
          <a:prstGeom prst="rect">
            <a:avLst/>
          </a:prstGeom>
          <a:ln w="28575">
            <a:solidFill>
              <a:srgbClr val="A24130"/>
            </a:solidFill>
            <a:prstDash val="sysDot"/>
          </a:ln>
        </p:spPr>
        <p:txBody>
          <a:bodyPr wrap="square">
            <a:spAutoFit/>
          </a:bodyPr>
          <a:lstStyle/>
          <a:p>
            <a:pPr algn="ctr"/>
            <a:r>
              <a:rPr lang="en-CA" sz="1200" b="1" dirty="0" smtClean="0"/>
              <a:t>See the appendix of this slide deck to learn more about each value pool and what they contain. </a:t>
            </a:r>
            <a:endParaRPr lang="en-CA" sz="1100" dirty="0"/>
          </a:p>
        </p:txBody>
      </p:sp>
      <p:sp>
        <p:nvSpPr>
          <p:cNvPr id="19" name="TextBox 18"/>
          <p:cNvSpPr txBox="1"/>
          <p:nvPr/>
        </p:nvSpPr>
        <p:spPr>
          <a:xfrm>
            <a:off x="350377" y="1217607"/>
            <a:ext cx="8117347" cy="523220"/>
          </a:xfrm>
          <a:prstGeom prst="rect">
            <a:avLst/>
          </a:prstGeom>
        </p:spPr>
        <p:txBody>
          <a:bodyPr wrap="square" rtlCol="0">
            <a:spAutoFit/>
          </a:bodyPr>
          <a:lstStyle/>
          <a:p>
            <a:r>
              <a:rPr lang="en-CA" sz="1400" dirty="0" smtClean="0"/>
              <a:t>Through this blueprint’s methodology, we will use the value pools to develop a digital strategy and value proposition and scope initiatives and approaches to optimize the value you reap from digital.</a:t>
            </a:r>
            <a:endParaRPr lang="en-CA" sz="1400" b="1" i="1" dirty="0"/>
          </a:p>
        </p:txBody>
      </p:sp>
    </p:spTree>
    <p:extLst>
      <p:ext uri="{BB962C8B-B14F-4D97-AF65-F5344CB8AC3E}">
        <p14:creationId xmlns:p14="http://schemas.microsoft.com/office/powerpoint/2010/main" val="3376045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Using the value pool methodology, we will define project metrics based on your specific approach to digital</a:t>
            </a:r>
            <a:endParaRPr lang="en-CA" dirty="0"/>
          </a:p>
        </p:txBody>
      </p:sp>
      <p:graphicFrame>
        <p:nvGraphicFramePr>
          <p:cNvPr id="14" name="Table 13"/>
          <p:cNvGraphicFramePr>
            <a:graphicFrameLocks noGrp="1"/>
          </p:cNvGraphicFramePr>
          <p:nvPr>
            <p:extLst>
              <p:ext uri="{D42A27DB-BD31-4B8C-83A1-F6EECF244321}">
                <p14:modId xmlns:p14="http://schemas.microsoft.com/office/powerpoint/2010/main" val="2538102566"/>
              </p:ext>
            </p:extLst>
          </p:nvPr>
        </p:nvGraphicFramePr>
        <p:xfrm>
          <a:off x="140167" y="2049721"/>
          <a:ext cx="8737130" cy="4049154"/>
        </p:xfrm>
        <a:graphic>
          <a:graphicData uri="http://schemas.openxmlformats.org/drawingml/2006/table">
            <a:tbl>
              <a:tblPr firstRow="1" bandRow="1">
                <a:tableStyleId>{5C22544A-7EE6-4342-B048-85BDC9FD1C3A}</a:tableStyleId>
              </a:tblPr>
              <a:tblGrid>
                <a:gridCol w="1747426"/>
                <a:gridCol w="1747426"/>
                <a:gridCol w="1747426"/>
                <a:gridCol w="1747426"/>
                <a:gridCol w="1747426"/>
              </a:tblGrid>
              <a:tr h="1284569">
                <a:tc>
                  <a:txBody>
                    <a:bodyPr/>
                    <a:lstStyle/>
                    <a:p>
                      <a:endParaRPr lang="en-CA" dirty="0"/>
                    </a:p>
                  </a:txBody>
                  <a:tcPr/>
                </a:tc>
                <a:tc>
                  <a:txBody>
                    <a:bodyPr/>
                    <a:lstStyle/>
                    <a:p>
                      <a:endParaRPr lang="en-CA" dirty="0"/>
                    </a:p>
                  </a:txBody>
                  <a:tcPr/>
                </a:tc>
                <a:tc>
                  <a:txBody>
                    <a:bodyPr/>
                    <a:lstStyle/>
                    <a:p>
                      <a:endParaRPr lang="en-CA" dirty="0"/>
                    </a:p>
                  </a:txBody>
                  <a:tcPr/>
                </a:tc>
                <a:tc>
                  <a:txBody>
                    <a:bodyPr/>
                    <a:lstStyle/>
                    <a:p>
                      <a:endParaRPr lang="en-CA" dirty="0"/>
                    </a:p>
                  </a:txBody>
                  <a:tcPr/>
                </a:tc>
                <a:tc>
                  <a:txBody>
                    <a:bodyPr/>
                    <a:lstStyle/>
                    <a:p>
                      <a:endParaRPr lang="en-CA" dirty="0"/>
                    </a:p>
                  </a:txBody>
                  <a:tcPr/>
                </a:tc>
              </a:tr>
              <a:tr h="2764585">
                <a:tc>
                  <a:txBody>
                    <a:bodyPr/>
                    <a:lstStyle/>
                    <a:p>
                      <a:pPr marL="0" indent="0">
                        <a:buFont typeface="Arial" panose="020B0604020202020204" pitchFamily="34" charset="0"/>
                        <a:buNone/>
                      </a:pPr>
                      <a:r>
                        <a:rPr lang="en-CA" sz="1150" dirty="0" smtClean="0">
                          <a:solidFill>
                            <a:schemeClr val="tx1"/>
                          </a:solidFill>
                        </a:rPr>
                        <a:t>Social</a:t>
                      </a:r>
                      <a:r>
                        <a:rPr lang="en-CA" sz="1150" baseline="0" dirty="0" smtClean="0">
                          <a:solidFill>
                            <a:schemeClr val="tx1"/>
                          </a:solidFill>
                        </a:rPr>
                        <a:t> media engagement (likes, comments, page views) between the business and its customers.</a:t>
                      </a:r>
                    </a:p>
                    <a:p>
                      <a:pPr marL="0" indent="0">
                        <a:buFont typeface="Arial" panose="020B0604020202020204" pitchFamily="34" charset="0"/>
                        <a:buNone/>
                      </a:pPr>
                      <a:endParaRPr lang="en-CA" sz="1150" baseline="0" dirty="0" smtClean="0">
                        <a:solidFill>
                          <a:schemeClr val="tx1"/>
                        </a:solidFill>
                      </a:endParaRPr>
                    </a:p>
                    <a:p>
                      <a:pPr marL="0" indent="0">
                        <a:buFont typeface="Arial" panose="020B0604020202020204" pitchFamily="34" charset="0"/>
                        <a:buNone/>
                      </a:pPr>
                      <a:r>
                        <a:rPr lang="en-CA" sz="1150" baseline="0" dirty="0" smtClean="0">
                          <a:solidFill>
                            <a:schemeClr val="tx1"/>
                          </a:solidFill>
                        </a:rPr>
                        <a:t>Number/proportion of prospects generated through digital media marketing.</a:t>
                      </a:r>
                    </a:p>
                    <a:p>
                      <a:pPr marL="0" indent="0">
                        <a:buFont typeface="Arial" panose="020B0604020202020204" pitchFamily="34" charset="0"/>
                        <a:buNone/>
                      </a:pPr>
                      <a:endParaRPr lang="en-CA" sz="1150" baseline="0" dirty="0" smtClean="0">
                        <a:solidFill>
                          <a:schemeClr val="tx1"/>
                        </a:solidFill>
                      </a:endParaRPr>
                    </a:p>
                    <a:p>
                      <a:pPr marL="0" indent="0">
                        <a:buFont typeface="Arial" panose="020B0604020202020204" pitchFamily="34" charset="0"/>
                        <a:buNone/>
                      </a:pPr>
                      <a:r>
                        <a:rPr lang="en-CA" sz="1150" baseline="0" dirty="0" smtClean="0">
                          <a:solidFill>
                            <a:schemeClr val="tx1"/>
                          </a:solidFill>
                        </a:rPr>
                        <a:t>Average time spent by customers engaging with sales collateral.</a:t>
                      </a:r>
                      <a:endParaRPr lang="en-CA" sz="1150" dirty="0">
                        <a:solidFill>
                          <a:schemeClr val="tx1"/>
                        </a:solidFill>
                      </a:endParaRPr>
                    </a:p>
                  </a:txBody>
                  <a:tcPr/>
                </a:tc>
                <a:tc>
                  <a:txBody>
                    <a:bodyPr/>
                    <a:lstStyle/>
                    <a:p>
                      <a:r>
                        <a:rPr lang="en-CA" sz="1150" dirty="0" smtClean="0">
                          <a:solidFill>
                            <a:schemeClr val="tx1"/>
                          </a:solidFill>
                        </a:rPr>
                        <a:t>Average customer service traffic or %</a:t>
                      </a:r>
                      <a:r>
                        <a:rPr lang="en-CA" sz="1150" baseline="0" dirty="0" smtClean="0">
                          <a:solidFill>
                            <a:schemeClr val="tx1"/>
                          </a:solidFill>
                        </a:rPr>
                        <a:t> of self-serve customer service capabilities.</a:t>
                      </a:r>
                      <a:endParaRPr lang="en-CA" sz="1150" dirty="0" smtClean="0">
                        <a:solidFill>
                          <a:schemeClr val="tx1"/>
                        </a:solidFill>
                      </a:endParaRPr>
                    </a:p>
                    <a:p>
                      <a:endParaRPr lang="en-CA" sz="1150" dirty="0" smtClean="0">
                        <a:solidFill>
                          <a:schemeClr val="tx1"/>
                        </a:solidFill>
                      </a:endParaRPr>
                    </a:p>
                    <a:p>
                      <a:r>
                        <a:rPr lang="en-CA" sz="1150" dirty="0" smtClean="0">
                          <a:solidFill>
                            <a:schemeClr val="tx1"/>
                          </a:solidFill>
                        </a:rPr>
                        <a:t>Average</a:t>
                      </a:r>
                      <a:r>
                        <a:rPr lang="en-CA" sz="1150" baseline="0" dirty="0" smtClean="0">
                          <a:solidFill>
                            <a:schemeClr val="tx1"/>
                          </a:solidFill>
                        </a:rPr>
                        <a:t> cost per sale driven across all sales channels.</a:t>
                      </a:r>
                    </a:p>
                    <a:p>
                      <a:endParaRPr lang="en-CA" sz="1150" baseline="0" dirty="0" smtClean="0">
                        <a:solidFill>
                          <a:schemeClr val="tx1"/>
                        </a:solidFill>
                      </a:endParaRPr>
                    </a:p>
                    <a:p>
                      <a:r>
                        <a:rPr lang="en-CA" sz="1150" baseline="0" dirty="0" smtClean="0">
                          <a:solidFill>
                            <a:schemeClr val="tx1"/>
                          </a:solidFill>
                        </a:rPr>
                        <a:t>Number of times customers must input the same information during a single interaction.</a:t>
                      </a:r>
                    </a:p>
                  </a:txBody>
                  <a:tcPr/>
                </a:tc>
                <a:tc>
                  <a:txBody>
                    <a:bodyPr/>
                    <a:lstStyle/>
                    <a:p>
                      <a:r>
                        <a:rPr lang="en-CA" sz="1150" dirty="0" smtClean="0">
                          <a:solidFill>
                            <a:schemeClr val="tx1"/>
                          </a:solidFill>
                        </a:rPr>
                        <a:t>Costs</a:t>
                      </a:r>
                      <a:r>
                        <a:rPr lang="en-CA" sz="1150" baseline="0" dirty="0" smtClean="0">
                          <a:solidFill>
                            <a:schemeClr val="tx1"/>
                          </a:solidFill>
                        </a:rPr>
                        <a:t> saved without loss of productivity through automation of business processes.</a:t>
                      </a:r>
                    </a:p>
                    <a:p>
                      <a:endParaRPr lang="en-CA" sz="1150" baseline="0" dirty="0" smtClean="0">
                        <a:solidFill>
                          <a:schemeClr val="tx1"/>
                        </a:solidFill>
                      </a:endParaRPr>
                    </a:p>
                    <a:p>
                      <a:r>
                        <a:rPr lang="en-CA" sz="1150" baseline="0" dirty="0" smtClean="0">
                          <a:solidFill>
                            <a:schemeClr val="tx1"/>
                          </a:solidFill>
                        </a:rPr>
                        <a:t>Timeliness of data used in reporting functions.</a:t>
                      </a:r>
                    </a:p>
                    <a:p>
                      <a:endParaRPr lang="en-CA" sz="1150" baseline="0" dirty="0" smtClean="0">
                        <a:solidFill>
                          <a:schemeClr val="tx1"/>
                        </a:solidFill>
                      </a:endParaRPr>
                    </a:p>
                    <a:p>
                      <a:r>
                        <a:rPr lang="en-CA" sz="1150" baseline="0" dirty="0" smtClean="0">
                          <a:solidFill>
                            <a:schemeClr val="tx1"/>
                          </a:solidFill>
                        </a:rPr>
                        <a:t>Employee engagement/net promoter score.</a:t>
                      </a:r>
                    </a:p>
                    <a:p>
                      <a:endParaRPr lang="en-CA" sz="1150" baseline="0" dirty="0" smtClean="0">
                        <a:solidFill>
                          <a:schemeClr val="tx1"/>
                        </a:solidFill>
                      </a:endParaRPr>
                    </a:p>
                    <a:p>
                      <a:r>
                        <a:rPr lang="en-CA" sz="1150" baseline="0" dirty="0" smtClean="0">
                          <a:solidFill>
                            <a:schemeClr val="tx1"/>
                          </a:solidFill>
                        </a:rPr>
                        <a:t>Time spent training/re-training employees on support processes.</a:t>
                      </a:r>
                      <a:endParaRPr lang="en-CA" sz="1150" dirty="0">
                        <a:solidFill>
                          <a:schemeClr val="tx1"/>
                        </a:solidFill>
                      </a:endParaRPr>
                    </a:p>
                  </a:txBody>
                  <a:tcPr/>
                </a:tc>
                <a:tc>
                  <a:txBody>
                    <a:bodyPr/>
                    <a:lstStyle/>
                    <a:p>
                      <a:r>
                        <a:rPr lang="en-CA" sz="1150" dirty="0" smtClean="0">
                          <a:solidFill>
                            <a:schemeClr val="tx1"/>
                          </a:solidFill>
                        </a:rPr>
                        <a:t>Market</a:t>
                      </a:r>
                      <a:r>
                        <a:rPr lang="en-CA" sz="1150" baseline="0" dirty="0" smtClean="0">
                          <a:solidFill>
                            <a:schemeClr val="tx1"/>
                          </a:solidFill>
                        </a:rPr>
                        <a:t> penetration of new products and services.</a:t>
                      </a:r>
                    </a:p>
                    <a:p>
                      <a:endParaRPr lang="en-CA" sz="1150" baseline="0" dirty="0" smtClean="0">
                        <a:solidFill>
                          <a:schemeClr val="tx1"/>
                        </a:solidFill>
                      </a:endParaRPr>
                    </a:p>
                    <a:p>
                      <a:r>
                        <a:rPr lang="en-CA" sz="1150" dirty="0" smtClean="0">
                          <a:solidFill>
                            <a:schemeClr val="tx1"/>
                          </a:solidFill>
                        </a:rPr>
                        <a:t>Customer</a:t>
                      </a:r>
                      <a:r>
                        <a:rPr lang="en-CA" sz="1150" baseline="0" dirty="0" smtClean="0">
                          <a:solidFill>
                            <a:schemeClr val="tx1"/>
                          </a:solidFill>
                        </a:rPr>
                        <a:t> satisfaction/adoption with updates or changes to our offerings.</a:t>
                      </a:r>
                    </a:p>
                    <a:p>
                      <a:endParaRPr lang="en-CA" sz="1150" baseline="0" dirty="0" smtClean="0">
                        <a:solidFill>
                          <a:schemeClr val="tx1"/>
                        </a:solidFill>
                      </a:endParaRPr>
                    </a:p>
                    <a:p>
                      <a:r>
                        <a:rPr lang="en-CA" sz="1150" baseline="0" dirty="0" smtClean="0">
                          <a:solidFill>
                            <a:schemeClr val="tx1"/>
                          </a:solidFill>
                        </a:rPr>
                        <a:t>Average product cost across the production and management lifecycles.</a:t>
                      </a:r>
                    </a:p>
                  </a:txBody>
                  <a:tcPr/>
                </a:tc>
                <a:tc>
                  <a:txBody>
                    <a:bodyPr/>
                    <a:lstStyle/>
                    <a:p>
                      <a:r>
                        <a:rPr lang="en-CA" sz="1150" dirty="0" smtClean="0">
                          <a:solidFill>
                            <a:schemeClr val="tx1"/>
                          </a:solidFill>
                        </a:rPr>
                        <a:t>Proportion of identifiable</a:t>
                      </a:r>
                      <a:r>
                        <a:rPr lang="en-CA" sz="1150" baseline="0" dirty="0" smtClean="0">
                          <a:solidFill>
                            <a:schemeClr val="tx1"/>
                          </a:solidFill>
                        </a:rPr>
                        <a:t> customer needs that are satisfied by our value propositions.</a:t>
                      </a:r>
                    </a:p>
                    <a:p>
                      <a:endParaRPr lang="en-CA" sz="1150" baseline="0" dirty="0" smtClean="0">
                        <a:solidFill>
                          <a:schemeClr val="tx1"/>
                        </a:solidFill>
                      </a:endParaRPr>
                    </a:p>
                    <a:p>
                      <a:r>
                        <a:rPr lang="en-CA" sz="1150" baseline="0" dirty="0" smtClean="0">
                          <a:solidFill>
                            <a:schemeClr val="tx1"/>
                          </a:solidFill>
                        </a:rPr>
                        <a:t>Scope of the customer relationship by quantity and quality of customer interactions.</a:t>
                      </a:r>
                    </a:p>
                    <a:p>
                      <a:endParaRPr lang="en-CA" sz="1150" baseline="0" dirty="0" smtClean="0">
                        <a:solidFill>
                          <a:schemeClr val="tx1"/>
                        </a:solidFill>
                      </a:endParaRPr>
                    </a:p>
                    <a:p>
                      <a:r>
                        <a:rPr lang="en-CA" sz="1150" baseline="0" dirty="0" smtClean="0">
                          <a:solidFill>
                            <a:schemeClr val="tx1"/>
                          </a:solidFill>
                        </a:rPr>
                        <a:t>Average spend and satisfaction per customer segment.</a:t>
                      </a:r>
                      <a:endParaRPr lang="en-CA" sz="1150" dirty="0">
                        <a:solidFill>
                          <a:schemeClr val="tx1"/>
                        </a:solidFill>
                      </a:endParaRPr>
                    </a:p>
                  </a:txBody>
                  <a:tcPr/>
                </a:tc>
              </a:tr>
            </a:tbl>
          </a:graphicData>
        </a:graphic>
      </p:graphicFrame>
      <p:sp>
        <p:nvSpPr>
          <p:cNvPr id="15" name="TextBox 10"/>
          <p:cNvSpPr txBox="1"/>
          <p:nvPr/>
        </p:nvSpPr>
        <p:spPr>
          <a:xfrm>
            <a:off x="257174" y="2885184"/>
            <a:ext cx="1618933"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spc="-90" dirty="0">
                <a:solidFill>
                  <a:schemeClr val="bg1"/>
                </a:solidFill>
                <a:cs typeface="Arial"/>
              </a:rPr>
              <a:t>Digital </a:t>
            </a:r>
            <a:r>
              <a:rPr lang="en-US" sz="1200" b="1" spc="-90" dirty="0" smtClean="0">
                <a:solidFill>
                  <a:schemeClr val="bg1"/>
                </a:solidFill>
                <a:cs typeface="Arial"/>
              </a:rPr>
              <a:t>Marketing</a:t>
            </a:r>
            <a:endParaRPr lang="en-US" sz="1200" b="1" spc="-90" dirty="0">
              <a:solidFill>
                <a:schemeClr val="bg1"/>
              </a:solidFill>
              <a:latin typeface="Arial"/>
              <a:cs typeface="Arial"/>
            </a:endParaRPr>
          </a:p>
        </p:txBody>
      </p:sp>
      <p:sp>
        <p:nvSpPr>
          <p:cNvPr id="16" name="TextBox 11"/>
          <p:cNvSpPr txBox="1"/>
          <p:nvPr/>
        </p:nvSpPr>
        <p:spPr>
          <a:xfrm>
            <a:off x="2168802" y="2885183"/>
            <a:ext cx="1234985"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spc="-90" dirty="0" smtClean="0">
                <a:solidFill>
                  <a:schemeClr val="bg1"/>
                </a:solidFill>
                <a:cs typeface="Arial"/>
              </a:rPr>
              <a:t>Digital Channels</a:t>
            </a:r>
            <a:endParaRPr lang="en-US" sz="1200" b="1" spc="-90" dirty="0">
              <a:solidFill>
                <a:schemeClr val="bg1"/>
              </a:solidFill>
              <a:latin typeface="Arial"/>
              <a:cs typeface="Arial"/>
            </a:endParaRPr>
          </a:p>
        </p:txBody>
      </p:sp>
      <p:sp>
        <p:nvSpPr>
          <p:cNvPr id="17" name="TextBox 12"/>
          <p:cNvSpPr txBox="1"/>
          <p:nvPr/>
        </p:nvSpPr>
        <p:spPr>
          <a:xfrm>
            <a:off x="3797970" y="2819313"/>
            <a:ext cx="1442238"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spc="-90" dirty="0">
                <a:solidFill>
                  <a:schemeClr val="bg1"/>
                </a:solidFill>
                <a:cs typeface="Arial"/>
              </a:rPr>
              <a:t>Digitized </a:t>
            </a:r>
            <a:r>
              <a:rPr lang="en-US" sz="1200" b="1" spc="-90" dirty="0" smtClean="0">
                <a:solidFill>
                  <a:schemeClr val="bg1"/>
                </a:solidFill>
                <a:cs typeface="Arial"/>
              </a:rPr>
              <a:t>Support Capabilities</a:t>
            </a:r>
            <a:endParaRPr lang="en-US" sz="1200" b="1" spc="-90" dirty="0">
              <a:solidFill>
                <a:schemeClr val="bg1"/>
              </a:solidFill>
              <a:latin typeface="Arial"/>
              <a:cs typeface="Arial"/>
            </a:endParaRPr>
          </a:p>
        </p:txBody>
      </p:sp>
      <p:sp>
        <p:nvSpPr>
          <p:cNvPr id="18" name="TextBox 13"/>
          <p:cNvSpPr txBox="1"/>
          <p:nvPr/>
        </p:nvSpPr>
        <p:spPr>
          <a:xfrm>
            <a:off x="5509018" y="2833422"/>
            <a:ext cx="1443358"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spc="-90" dirty="0">
                <a:solidFill>
                  <a:schemeClr val="bg1"/>
                </a:solidFill>
                <a:cs typeface="Arial"/>
              </a:rPr>
              <a:t>Digitally Enabled Products </a:t>
            </a:r>
            <a:endParaRPr lang="en-US" sz="1200" b="1" spc="-90" dirty="0">
              <a:solidFill>
                <a:schemeClr val="bg1"/>
              </a:solidFill>
              <a:latin typeface="Arial"/>
              <a:cs typeface="Arial"/>
            </a:endParaRPr>
          </a:p>
        </p:txBody>
      </p:sp>
      <p:sp>
        <p:nvSpPr>
          <p:cNvPr id="19" name="TextBox 14"/>
          <p:cNvSpPr txBox="1"/>
          <p:nvPr/>
        </p:nvSpPr>
        <p:spPr>
          <a:xfrm>
            <a:off x="7270373" y="2834946"/>
            <a:ext cx="1422525"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spc="-90" dirty="0">
                <a:solidFill>
                  <a:schemeClr val="bg1"/>
                </a:solidFill>
                <a:cs typeface="Arial"/>
              </a:rPr>
              <a:t>Business Model Innovation</a:t>
            </a:r>
            <a:endParaRPr lang="en-US" sz="1200" b="1" spc="-90" dirty="0">
              <a:solidFill>
                <a:schemeClr val="bg1"/>
              </a:solidFill>
              <a:latin typeface="Arial"/>
              <a:cs typeface="Arial"/>
            </a:endParaRPr>
          </a:p>
        </p:txBody>
      </p:sp>
      <p:sp>
        <p:nvSpPr>
          <p:cNvPr id="20" name="Oval 2">
            <a:extLst>
              <a:ext uri="{FF2B5EF4-FFF2-40B4-BE49-F238E27FC236}">
                <a16:creationId xmlns="" xmlns:a16="http://schemas.microsoft.com/office/drawing/2014/main" id="{194DBFA8-7997-477E-964E-23FF9AED284E}"/>
              </a:ext>
            </a:extLst>
          </p:cNvPr>
          <p:cNvSpPr/>
          <p:nvPr/>
        </p:nvSpPr>
        <p:spPr>
          <a:xfrm>
            <a:off x="2473410" y="2198263"/>
            <a:ext cx="630736" cy="625366"/>
          </a:xfrm>
          <a:prstGeom prst="ellipse">
            <a:avLst/>
          </a:prstGeom>
          <a:solidFill>
            <a:srgbClr val="A24130"/>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2</a:t>
            </a:r>
            <a:endParaRPr lang="en-US" sz="500" b="1" dirty="0"/>
          </a:p>
        </p:txBody>
      </p:sp>
      <p:sp>
        <p:nvSpPr>
          <p:cNvPr id="21" name="Oval 2">
            <a:extLst>
              <a:ext uri="{FF2B5EF4-FFF2-40B4-BE49-F238E27FC236}">
                <a16:creationId xmlns="" xmlns:a16="http://schemas.microsoft.com/office/drawing/2014/main" id="{2889036F-524D-4F23-A65A-573AE5BD1B5C}"/>
              </a:ext>
            </a:extLst>
          </p:cNvPr>
          <p:cNvSpPr/>
          <p:nvPr/>
        </p:nvSpPr>
        <p:spPr>
          <a:xfrm>
            <a:off x="722955" y="2198263"/>
            <a:ext cx="630736" cy="625366"/>
          </a:xfrm>
          <a:prstGeom prst="ellipse">
            <a:avLst/>
          </a:prstGeom>
          <a:solidFill>
            <a:srgbClr val="2B9E3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3200" b="1" dirty="0"/>
              <a:t>1</a:t>
            </a:r>
            <a:endParaRPr lang="en-US" sz="500" b="1" dirty="0"/>
          </a:p>
        </p:txBody>
      </p:sp>
      <p:sp>
        <p:nvSpPr>
          <p:cNvPr id="22" name="Oval 2">
            <a:extLst>
              <a:ext uri="{FF2B5EF4-FFF2-40B4-BE49-F238E27FC236}">
                <a16:creationId xmlns="" xmlns:a16="http://schemas.microsoft.com/office/drawing/2014/main" id="{BC92C849-396F-4EC7-B24C-F8E86F992C00}"/>
              </a:ext>
            </a:extLst>
          </p:cNvPr>
          <p:cNvSpPr/>
          <p:nvPr/>
        </p:nvSpPr>
        <p:spPr>
          <a:xfrm>
            <a:off x="4223865" y="2198263"/>
            <a:ext cx="630736" cy="625366"/>
          </a:xfrm>
          <a:prstGeom prst="ellipse">
            <a:avLst/>
          </a:prstGeom>
          <a:solidFill>
            <a:srgbClr val="7CADD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3200" b="1" dirty="0"/>
              <a:t>3</a:t>
            </a:r>
            <a:endParaRPr lang="en-US" sz="500" b="1" dirty="0"/>
          </a:p>
        </p:txBody>
      </p:sp>
      <p:sp>
        <p:nvSpPr>
          <p:cNvPr id="23" name="Oval 2">
            <a:extLst>
              <a:ext uri="{FF2B5EF4-FFF2-40B4-BE49-F238E27FC236}">
                <a16:creationId xmlns="" xmlns:a16="http://schemas.microsoft.com/office/drawing/2014/main" id="{8A64EEE7-B07D-4D49-9F71-9FB3D79A70DC}"/>
              </a:ext>
            </a:extLst>
          </p:cNvPr>
          <p:cNvSpPr/>
          <p:nvPr/>
        </p:nvSpPr>
        <p:spPr>
          <a:xfrm>
            <a:off x="5920799" y="2198263"/>
            <a:ext cx="630736" cy="625366"/>
          </a:xfrm>
          <a:prstGeom prst="ellipse">
            <a:avLst/>
          </a:prstGeom>
          <a:solidFill>
            <a:srgbClr val="E1B500"/>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4</a:t>
            </a:r>
            <a:endParaRPr lang="en-US" sz="500" b="1" dirty="0"/>
          </a:p>
        </p:txBody>
      </p:sp>
      <p:sp>
        <p:nvSpPr>
          <p:cNvPr id="24" name="Oval 2">
            <a:extLst>
              <a:ext uri="{FF2B5EF4-FFF2-40B4-BE49-F238E27FC236}">
                <a16:creationId xmlns="" xmlns:a16="http://schemas.microsoft.com/office/drawing/2014/main" id="{4841C75C-D704-4099-83F7-B2493F965440}"/>
              </a:ext>
            </a:extLst>
          </p:cNvPr>
          <p:cNvSpPr/>
          <p:nvPr/>
        </p:nvSpPr>
        <p:spPr>
          <a:xfrm>
            <a:off x="7661321" y="2198263"/>
            <a:ext cx="630736" cy="625366"/>
          </a:xfrm>
          <a:prstGeom prst="ellipse">
            <a:avLst/>
          </a:prstGeom>
          <a:solidFill>
            <a:srgbClr val="3D6483"/>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5</a:t>
            </a:r>
            <a:endParaRPr lang="en-US" sz="500" b="1" dirty="0"/>
          </a:p>
        </p:txBody>
      </p:sp>
      <p:sp>
        <p:nvSpPr>
          <p:cNvPr id="25" name="TextBox 24"/>
          <p:cNvSpPr txBox="1"/>
          <p:nvPr/>
        </p:nvSpPr>
        <p:spPr>
          <a:xfrm>
            <a:off x="350376" y="1217607"/>
            <a:ext cx="8386119" cy="738664"/>
          </a:xfrm>
          <a:prstGeom prst="rect">
            <a:avLst/>
          </a:prstGeom>
        </p:spPr>
        <p:txBody>
          <a:bodyPr wrap="square" rtlCol="0">
            <a:spAutoFit/>
          </a:bodyPr>
          <a:lstStyle/>
          <a:p>
            <a:r>
              <a:rPr lang="en-CA" sz="1400" dirty="0" smtClean="0"/>
              <a:t>Our approach to digital transformation will scope your initiatives around a set of digital value pools you seek to optimize. Thus, your strategy’s success metrics will depend on how your organization chooses to approach digital. </a:t>
            </a:r>
            <a:r>
              <a:rPr lang="en-CA" sz="1400" b="1" dirty="0" smtClean="0"/>
              <a:t>The single common metric across all five value pools is customer satisfaction.</a:t>
            </a:r>
            <a:endParaRPr lang="en-CA" sz="1400" b="1" i="1" dirty="0"/>
          </a:p>
        </p:txBody>
      </p:sp>
      <p:sp>
        <p:nvSpPr>
          <p:cNvPr id="26" name="Rectangle 25"/>
          <p:cNvSpPr/>
          <p:nvPr/>
        </p:nvSpPr>
        <p:spPr>
          <a:xfrm>
            <a:off x="1030414" y="6197648"/>
            <a:ext cx="7073644" cy="276999"/>
          </a:xfrm>
          <a:prstGeom prst="rect">
            <a:avLst/>
          </a:prstGeom>
          <a:ln w="28575">
            <a:solidFill>
              <a:srgbClr val="A24130"/>
            </a:solidFill>
            <a:prstDash val="sysDot"/>
          </a:ln>
        </p:spPr>
        <p:txBody>
          <a:bodyPr wrap="square">
            <a:spAutoFit/>
          </a:bodyPr>
          <a:lstStyle/>
          <a:p>
            <a:pPr algn="ctr"/>
            <a:r>
              <a:rPr lang="en-CA" sz="1200" b="1" dirty="0" smtClean="0"/>
              <a:t>See the appendix of this slide deck to learn more about each value pool and what they contain. </a:t>
            </a:r>
            <a:endParaRPr lang="en-CA" sz="1100" dirty="0"/>
          </a:p>
        </p:txBody>
      </p:sp>
    </p:spTree>
    <p:extLst>
      <p:ext uri="{BB962C8B-B14F-4D97-AF65-F5344CB8AC3E}">
        <p14:creationId xmlns:p14="http://schemas.microsoft.com/office/powerpoint/2010/main" val="4190920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 the </a:t>
            </a:r>
            <a:r>
              <a:rPr lang="en-US" i="1" dirty="0" smtClean="0"/>
              <a:t>CIO Business Vision</a:t>
            </a:r>
            <a:r>
              <a:rPr lang="en-US" dirty="0" smtClean="0"/>
              <a:t> program, then use Info-Tech’s research to prime the organization for transformation</a:t>
            </a:r>
            <a:endParaRPr lang="en-US" dirty="0"/>
          </a:p>
        </p:txBody>
      </p:sp>
      <p:sp>
        <p:nvSpPr>
          <p:cNvPr id="63" name="Text Placeholder 2"/>
          <p:cNvSpPr txBox="1">
            <a:spLocks/>
          </p:cNvSpPr>
          <p:nvPr/>
        </p:nvSpPr>
        <p:spPr bwMode="auto">
          <a:xfrm>
            <a:off x="257174" y="1233489"/>
            <a:ext cx="8370889" cy="824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fontAlgn="auto">
              <a:spcBef>
                <a:spcPts val="0"/>
              </a:spcBef>
              <a:spcAft>
                <a:spcPts val="0"/>
              </a:spcAft>
              <a:buClrTx/>
              <a:buSzTx/>
              <a:buNone/>
            </a:pPr>
            <a:r>
              <a:rPr lang="en-US" sz="1400" dirty="0" smtClean="0">
                <a:solidFill>
                  <a:srgbClr val="333333"/>
                </a:solidFill>
              </a:rPr>
              <a:t>The</a:t>
            </a:r>
            <a:r>
              <a:rPr lang="en-US" sz="1400" i="1" dirty="0">
                <a:solidFill>
                  <a:srgbClr val="333333"/>
                </a:solidFill>
              </a:rPr>
              <a:t> </a:t>
            </a:r>
            <a:r>
              <a:rPr lang="en-US" sz="1400" i="1" dirty="0" smtClean="0">
                <a:solidFill>
                  <a:srgbClr val="333333"/>
                </a:solidFill>
                <a:hlinkClick r:id="rId3"/>
              </a:rPr>
              <a:t>CIO Business Vision</a:t>
            </a:r>
            <a:r>
              <a:rPr lang="en-US" sz="1400" i="1" dirty="0" smtClean="0">
                <a:solidFill>
                  <a:srgbClr val="333333"/>
                </a:solidFill>
              </a:rPr>
              <a:t> </a:t>
            </a:r>
            <a:r>
              <a:rPr lang="en-US" sz="1400" dirty="0" smtClean="0">
                <a:solidFill>
                  <a:srgbClr val="333333"/>
                </a:solidFill>
              </a:rPr>
              <a:t>program</a:t>
            </a:r>
            <a:r>
              <a:rPr lang="en-US" sz="1400" i="1" dirty="0" smtClean="0">
                <a:solidFill>
                  <a:srgbClr val="333333"/>
                </a:solidFill>
              </a:rPr>
              <a:t> </a:t>
            </a:r>
            <a:r>
              <a:rPr lang="en-US" sz="1400" dirty="0" smtClean="0">
                <a:solidFill>
                  <a:srgbClr val="333333"/>
                </a:solidFill>
              </a:rPr>
              <a:t>provides </a:t>
            </a:r>
            <a:r>
              <a:rPr lang="en-US" sz="1400" dirty="0">
                <a:solidFill>
                  <a:srgbClr val="333333"/>
                </a:solidFill>
              </a:rPr>
              <a:t>a current-state evaluation of IT’s ability to provide services and solutions to the main business stakeholders’ most important business-technology areas of concern.</a:t>
            </a:r>
          </a:p>
        </p:txBody>
      </p:sp>
      <p:grpSp>
        <p:nvGrpSpPr>
          <p:cNvPr id="64" name="Group 63"/>
          <p:cNvGrpSpPr/>
          <p:nvPr/>
        </p:nvGrpSpPr>
        <p:grpSpPr>
          <a:xfrm>
            <a:off x="1582557" y="2390653"/>
            <a:ext cx="2767381" cy="3514124"/>
            <a:chOff x="3141862" y="2464128"/>
            <a:chExt cx="2259862" cy="3028699"/>
          </a:xfrm>
        </p:grpSpPr>
        <p:pic>
          <p:nvPicPr>
            <p:cNvPr id="65" name="Picture 6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41862" y="2464128"/>
              <a:ext cx="2259862" cy="3028699"/>
            </a:xfrm>
            <a:prstGeom prst="rect">
              <a:avLst/>
            </a:prstGeom>
            <a:ln w="28575">
              <a:noFill/>
            </a:ln>
          </p:spPr>
        </p:pic>
        <p:sp>
          <p:nvSpPr>
            <p:cNvPr id="66" name="TextBox 65"/>
            <p:cNvSpPr txBox="1"/>
            <p:nvPr/>
          </p:nvSpPr>
          <p:spPr>
            <a:xfrm rot="20476678">
              <a:off x="4366294" y="3489571"/>
              <a:ext cx="1013741" cy="261610"/>
            </a:xfrm>
            <a:prstGeom prst="rect">
              <a:avLst/>
            </a:prstGeom>
            <a:noFill/>
          </p:spPr>
          <p:txBody>
            <a:bodyPr wrap="square" rtlCol="0">
              <a:spAutoFit/>
            </a:bodyPr>
            <a:lstStyle/>
            <a:p>
              <a:pPr algn="ctr"/>
              <a:r>
                <a:rPr lang="en-CA" sz="1100" b="1" dirty="0">
                  <a:solidFill>
                    <a:srgbClr val="FFFFFF"/>
                  </a:solidFill>
                </a:rPr>
                <a:t>Expands</a:t>
              </a:r>
            </a:p>
          </p:txBody>
        </p:sp>
        <p:sp>
          <p:nvSpPr>
            <p:cNvPr id="67" name="TextBox 66"/>
            <p:cNvSpPr txBox="1"/>
            <p:nvPr/>
          </p:nvSpPr>
          <p:spPr>
            <a:xfrm rot="20476678">
              <a:off x="4366294" y="3029987"/>
              <a:ext cx="1013741" cy="261610"/>
            </a:xfrm>
            <a:prstGeom prst="rect">
              <a:avLst/>
            </a:prstGeom>
            <a:noFill/>
          </p:spPr>
          <p:txBody>
            <a:bodyPr wrap="square" rtlCol="0">
              <a:spAutoFit/>
            </a:bodyPr>
            <a:lstStyle/>
            <a:p>
              <a:pPr algn="ctr"/>
              <a:r>
                <a:rPr lang="en-CA" sz="1100" b="1" dirty="0">
                  <a:solidFill>
                    <a:srgbClr val="FFFFFF"/>
                  </a:solidFill>
                </a:rPr>
                <a:t>Transforms</a:t>
              </a:r>
            </a:p>
          </p:txBody>
        </p:sp>
        <p:sp>
          <p:nvSpPr>
            <p:cNvPr id="68" name="TextBox 67"/>
            <p:cNvSpPr txBox="1"/>
            <p:nvPr/>
          </p:nvSpPr>
          <p:spPr>
            <a:xfrm rot="20476678">
              <a:off x="4366294" y="3952295"/>
              <a:ext cx="1013741" cy="261610"/>
            </a:xfrm>
            <a:prstGeom prst="rect">
              <a:avLst/>
            </a:prstGeom>
            <a:noFill/>
          </p:spPr>
          <p:txBody>
            <a:bodyPr wrap="square" rtlCol="0">
              <a:spAutoFit/>
            </a:bodyPr>
            <a:lstStyle/>
            <a:p>
              <a:pPr algn="ctr"/>
              <a:r>
                <a:rPr lang="en-CA" sz="1100" b="1" dirty="0">
                  <a:solidFill>
                    <a:srgbClr val="FFFFFF"/>
                  </a:solidFill>
                </a:rPr>
                <a:t>Optimizes</a:t>
              </a:r>
            </a:p>
          </p:txBody>
        </p:sp>
        <p:sp>
          <p:nvSpPr>
            <p:cNvPr id="69" name="TextBox 68"/>
            <p:cNvSpPr txBox="1"/>
            <p:nvPr/>
          </p:nvSpPr>
          <p:spPr>
            <a:xfrm rot="20476678">
              <a:off x="4372927" y="4418770"/>
              <a:ext cx="1013741" cy="261610"/>
            </a:xfrm>
            <a:prstGeom prst="rect">
              <a:avLst/>
            </a:prstGeom>
            <a:noFill/>
          </p:spPr>
          <p:txBody>
            <a:bodyPr wrap="square" rtlCol="0">
              <a:spAutoFit/>
            </a:bodyPr>
            <a:lstStyle/>
            <a:p>
              <a:pPr algn="ctr"/>
              <a:r>
                <a:rPr lang="en-CA" sz="1100" b="1" dirty="0">
                  <a:solidFill>
                    <a:srgbClr val="FFFFFF"/>
                  </a:solidFill>
                </a:rPr>
                <a:t>Supports</a:t>
              </a:r>
            </a:p>
          </p:txBody>
        </p:sp>
        <p:sp>
          <p:nvSpPr>
            <p:cNvPr id="70" name="TextBox 69"/>
            <p:cNvSpPr txBox="1"/>
            <p:nvPr/>
          </p:nvSpPr>
          <p:spPr>
            <a:xfrm rot="20476678">
              <a:off x="4366293" y="4890995"/>
              <a:ext cx="1013741" cy="261610"/>
            </a:xfrm>
            <a:prstGeom prst="rect">
              <a:avLst/>
            </a:prstGeom>
            <a:noFill/>
          </p:spPr>
          <p:txBody>
            <a:bodyPr wrap="square" rtlCol="0">
              <a:spAutoFit/>
            </a:bodyPr>
            <a:lstStyle/>
            <a:p>
              <a:pPr algn="ctr"/>
              <a:r>
                <a:rPr lang="en-CA" sz="1100" b="1" dirty="0">
                  <a:solidFill>
                    <a:srgbClr val="FFFFFF"/>
                  </a:solidFill>
                </a:rPr>
                <a:t>Struggles</a:t>
              </a:r>
            </a:p>
          </p:txBody>
        </p:sp>
      </p:grpSp>
      <p:sp>
        <p:nvSpPr>
          <p:cNvPr id="71" name="Right Brace 70"/>
          <p:cNvSpPr/>
          <p:nvPr/>
        </p:nvSpPr>
        <p:spPr>
          <a:xfrm>
            <a:off x="4242009" y="2867334"/>
            <a:ext cx="197519" cy="876216"/>
          </a:xfrm>
          <a:prstGeom prst="rightBrace">
            <a:avLst>
              <a:gd name="adj1" fmla="val 8333"/>
              <a:gd name="adj2" fmla="val 46620"/>
            </a:avLst>
          </a:prstGeom>
          <a:ln w="12700">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2" name="TextBox 71"/>
          <p:cNvSpPr txBox="1"/>
          <p:nvPr/>
        </p:nvSpPr>
        <p:spPr>
          <a:xfrm>
            <a:off x="4442618" y="2797610"/>
            <a:ext cx="2649092" cy="1015663"/>
          </a:xfrm>
          <a:prstGeom prst="rect">
            <a:avLst/>
          </a:prstGeom>
          <a:ln w="3175">
            <a:solidFill>
              <a:schemeClr val="accent1"/>
            </a:solidFill>
            <a:prstDash val="sysDot"/>
          </a:ln>
        </p:spPr>
        <p:txBody>
          <a:bodyPr wrap="square" rtlCol="0">
            <a:spAutoFit/>
          </a:bodyPr>
          <a:lstStyle/>
          <a:p>
            <a:r>
              <a:rPr lang="en-US" sz="1200" i="1" dirty="0" smtClean="0">
                <a:solidFill>
                  <a:schemeClr val="accent1"/>
                </a:solidFill>
              </a:rPr>
              <a:t>If you are here: </a:t>
            </a:r>
            <a:r>
              <a:rPr lang="en-US" sz="1200" dirty="0" smtClean="0">
                <a:solidFill>
                  <a:schemeClr val="accent1"/>
                </a:solidFill>
              </a:rPr>
              <a:t>IT has partnered with the business, and they trust you to innovate. You are ready to begin planning digital transformation on an organizational scale.</a:t>
            </a:r>
          </a:p>
        </p:txBody>
      </p:sp>
      <p:sp>
        <p:nvSpPr>
          <p:cNvPr id="94" name="Right Brace 93"/>
          <p:cNvSpPr/>
          <p:nvPr/>
        </p:nvSpPr>
        <p:spPr>
          <a:xfrm>
            <a:off x="4241774" y="3861601"/>
            <a:ext cx="197519" cy="1601443"/>
          </a:xfrm>
          <a:prstGeom prst="rightBrace">
            <a:avLst>
              <a:gd name="adj1" fmla="val 8333"/>
              <a:gd name="adj2" fmla="val 46620"/>
            </a:avLst>
          </a:prstGeom>
          <a:ln w="12700">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5" name="TextBox 94"/>
          <p:cNvSpPr txBox="1"/>
          <p:nvPr/>
        </p:nvSpPr>
        <p:spPr>
          <a:xfrm>
            <a:off x="4439292" y="4011913"/>
            <a:ext cx="2652417" cy="1754326"/>
          </a:xfrm>
          <a:prstGeom prst="rect">
            <a:avLst/>
          </a:prstGeom>
          <a:ln w="3175">
            <a:solidFill>
              <a:schemeClr val="accent1"/>
            </a:solidFill>
            <a:prstDash val="sysDot"/>
          </a:ln>
        </p:spPr>
        <p:txBody>
          <a:bodyPr wrap="square" rtlCol="0">
            <a:spAutoFit/>
          </a:bodyPr>
          <a:lstStyle/>
          <a:p>
            <a:r>
              <a:rPr lang="en-US" sz="1200" i="1" dirty="0" smtClean="0">
                <a:solidFill>
                  <a:schemeClr val="accent1"/>
                </a:solidFill>
              </a:rPr>
              <a:t>If you are here: </a:t>
            </a:r>
            <a:r>
              <a:rPr lang="en-US" sz="1200" dirty="0" smtClean="0">
                <a:solidFill>
                  <a:schemeClr val="accent1"/>
                </a:solidFill>
              </a:rPr>
              <a:t>Start by building trust and engagement with the business by understanding and solving their issues. Start with</a:t>
            </a:r>
            <a:r>
              <a:rPr lang="en-US" sz="1200" i="1" dirty="0" smtClean="0">
                <a:solidFill>
                  <a:schemeClr val="accent1"/>
                </a:solidFill>
              </a:rPr>
              <a:t> </a:t>
            </a:r>
            <a:r>
              <a:rPr lang="en-US" sz="1200" i="1" dirty="0" smtClean="0">
                <a:solidFill>
                  <a:schemeClr val="accent1"/>
                </a:solidFill>
                <a:hlinkClick r:id="rId5"/>
              </a:rPr>
              <a:t>Assert IT’s Relevance During Digital Transformations</a:t>
            </a:r>
            <a:r>
              <a:rPr lang="en-US" sz="1200" i="1" dirty="0" smtClean="0">
                <a:solidFill>
                  <a:schemeClr val="accent1"/>
                </a:solidFill>
              </a:rPr>
              <a:t>,</a:t>
            </a:r>
            <a:r>
              <a:rPr lang="en-US" sz="1200" dirty="0" smtClean="0">
                <a:solidFill>
                  <a:schemeClr val="accent1"/>
                </a:solidFill>
              </a:rPr>
              <a:t> </a:t>
            </a:r>
            <a:r>
              <a:rPr lang="en-US" sz="1200" i="1" dirty="0" smtClean="0">
                <a:solidFill>
                  <a:schemeClr val="accent1"/>
                </a:solidFill>
                <a:hlinkClick r:id="rId6"/>
              </a:rPr>
              <a:t>Use Experience Design to Drive Empathy with the Business</a:t>
            </a:r>
            <a:r>
              <a:rPr lang="en-US" sz="1200" i="1" dirty="0" smtClean="0">
                <a:solidFill>
                  <a:schemeClr val="accent1"/>
                </a:solidFill>
              </a:rPr>
              <a:t>, </a:t>
            </a:r>
            <a:r>
              <a:rPr lang="en-US" sz="1200" dirty="0" smtClean="0">
                <a:solidFill>
                  <a:schemeClr val="accent1"/>
                </a:solidFill>
              </a:rPr>
              <a:t>and </a:t>
            </a:r>
            <a:r>
              <a:rPr lang="en-US" sz="1200" i="1" dirty="0" smtClean="0">
                <a:solidFill>
                  <a:schemeClr val="accent1"/>
                </a:solidFill>
                <a:hlinkClick r:id="rId7"/>
              </a:rPr>
              <a:t>Prototype with an Innovation Design Sprint</a:t>
            </a:r>
            <a:r>
              <a:rPr lang="en-US" sz="1200" i="1" dirty="0" smtClean="0">
                <a:solidFill>
                  <a:schemeClr val="accent1"/>
                </a:solidFill>
              </a:rPr>
              <a:t>.</a:t>
            </a:r>
            <a:endParaRPr lang="en-US" sz="1200" dirty="0" smtClean="0">
              <a:solidFill>
                <a:schemeClr val="accent1"/>
              </a:solidFill>
            </a:endParaRPr>
          </a:p>
        </p:txBody>
      </p:sp>
    </p:spTree>
    <p:extLst>
      <p:ext uri="{BB962C8B-B14F-4D97-AF65-F5344CB8AC3E}">
        <p14:creationId xmlns:p14="http://schemas.microsoft.com/office/powerpoint/2010/main" val="870634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If you lack the capability within IT to make digital a reality, start here instead</a:t>
            </a:r>
            <a:endParaRPr lang="en-CA" dirty="0"/>
          </a:p>
        </p:txBody>
      </p:sp>
      <p:grpSp>
        <p:nvGrpSpPr>
          <p:cNvPr id="3" name="Group 2"/>
          <p:cNvGrpSpPr/>
          <p:nvPr/>
        </p:nvGrpSpPr>
        <p:grpSpPr>
          <a:xfrm>
            <a:off x="305992" y="5633198"/>
            <a:ext cx="8337823" cy="682753"/>
            <a:chOff x="323389" y="3283951"/>
            <a:chExt cx="8337823" cy="682753"/>
          </a:xfrm>
        </p:grpSpPr>
        <p:sp>
          <p:nvSpPr>
            <p:cNvPr id="4" name="Rectangle 97"/>
            <p:cNvSpPr/>
            <p:nvPr/>
          </p:nvSpPr>
          <p:spPr>
            <a:xfrm>
              <a:off x="1600868" y="3283951"/>
              <a:ext cx="7060344" cy="676048"/>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52000" fontAlgn="base">
                <a:spcBef>
                  <a:spcPct val="0"/>
                </a:spcBef>
                <a:spcAft>
                  <a:spcPct val="0"/>
                </a:spcAft>
              </a:pPr>
              <a:r>
                <a:rPr lang="en-CA" sz="1200" dirty="0" smtClean="0">
                  <a:solidFill>
                    <a:srgbClr val="333333"/>
                  </a:solidFill>
                </a:rPr>
                <a:t>IT always has a critical role to play in digital transformation. If IT doesn’t have the right role in the transformation, the changes won’t be effectively executed or sufficiently adopted, yielding results that fail to meet expectations.</a:t>
              </a:r>
              <a:endParaRPr lang="en-CA" sz="1200" dirty="0">
                <a:solidFill>
                  <a:srgbClr val="333333"/>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389" y="3283951"/>
              <a:ext cx="1615443" cy="682753"/>
            </a:xfrm>
            <a:prstGeom prst="rect">
              <a:avLst/>
            </a:prstGeom>
          </p:spPr>
        </p:pic>
      </p:grpSp>
      <p:sp>
        <p:nvSpPr>
          <p:cNvPr id="10" name="TextBox 9"/>
          <p:cNvSpPr txBox="1"/>
          <p:nvPr/>
        </p:nvSpPr>
        <p:spPr>
          <a:xfrm>
            <a:off x="350377" y="1344595"/>
            <a:ext cx="8117347" cy="738664"/>
          </a:xfrm>
          <a:prstGeom prst="rect">
            <a:avLst/>
          </a:prstGeom>
        </p:spPr>
        <p:txBody>
          <a:bodyPr wrap="square" rtlCol="0">
            <a:spAutoFit/>
          </a:bodyPr>
          <a:lstStyle/>
          <a:p>
            <a:r>
              <a:rPr lang="en-CA" sz="1400" b="1" dirty="0" smtClean="0"/>
              <a:t>Is IT still losing out on the championship needed to make digital a reality? Is digital still seen as a “business function” while IT’s job is limited to “keeping the lights on?” Convince the business of IT’s relevance using </a:t>
            </a:r>
            <a:r>
              <a:rPr lang="en-CA" sz="1400" b="1" i="1" dirty="0" smtClean="0">
                <a:hlinkClick r:id="rId3"/>
              </a:rPr>
              <a:t>Assert IT’s Relevance During Digital Transformations</a:t>
            </a:r>
            <a:r>
              <a:rPr lang="en-CA" sz="1400" b="1" i="1" dirty="0" smtClean="0"/>
              <a:t>.</a:t>
            </a:r>
            <a:r>
              <a:rPr lang="en-CA" sz="1400" b="1" i="1" dirty="0" smtClean="0">
                <a:hlinkClick r:id="rId3"/>
              </a:rPr>
              <a:t> </a:t>
            </a:r>
            <a:r>
              <a:rPr lang="en-CA" sz="1400" b="1" dirty="0" smtClean="0">
                <a:hlinkClick r:id="rId3"/>
              </a:rPr>
              <a:t> </a:t>
            </a:r>
            <a:endParaRPr lang="en-CA" sz="1400" b="1" i="1" dirty="0"/>
          </a:p>
        </p:txBody>
      </p:sp>
      <p:pic>
        <p:nvPicPr>
          <p:cNvPr id="12" name="Picture 11"/>
          <p:cNvPicPr>
            <a:picLocks noChangeAspect="1"/>
          </p:cNvPicPr>
          <p:nvPr/>
        </p:nvPicPr>
        <p:blipFill>
          <a:blip r:embed="rId4"/>
          <a:stretch>
            <a:fillRect/>
          </a:stretch>
        </p:blipFill>
        <p:spPr>
          <a:xfrm>
            <a:off x="1583471" y="2702751"/>
            <a:ext cx="2615563" cy="196167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13" name="Picture 12"/>
          <p:cNvPicPr>
            <a:picLocks noChangeAspect="1"/>
          </p:cNvPicPr>
          <p:nvPr/>
        </p:nvPicPr>
        <p:blipFill>
          <a:blip r:embed="rId5"/>
          <a:stretch>
            <a:fillRect/>
          </a:stretch>
        </p:blipFill>
        <p:spPr>
          <a:xfrm>
            <a:off x="2632345" y="2702750"/>
            <a:ext cx="2615563" cy="1961673"/>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14" name="Picture 13"/>
          <p:cNvPicPr>
            <a:picLocks noChangeAspect="1"/>
          </p:cNvPicPr>
          <p:nvPr/>
        </p:nvPicPr>
        <p:blipFill>
          <a:blip r:embed="rId6"/>
          <a:stretch>
            <a:fillRect/>
          </a:stretch>
        </p:blipFill>
        <p:spPr>
          <a:xfrm>
            <a:off x="3805861" y="2702750"/>
            <a:ext cx="2615563" cy="1961673"/>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15" name="Picture 14"/>
          <p:cNvPicPr>
            <a:picLocks noChangeAspect="1"/>
          </p:cNvPicPr>
          <p:nvPr/>
        </p:nvPicPr>
        <p:blipFill>
          <a:blip r:embed="rId7"/>
          <a:stretch>
            <a:fillRect/>
          </a:stretch>
        </p:blipFill>
        <p:spPr>
          <a:xfrm>
            <a:off x="4963207" y="2702751"/>
            <a:ext cx="2615563" cy="196167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4160585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p:nvPr/>
        </p:nvSpPr>
        <p:spPr>
          <a:xfrm>
            <a:off x="-1" y="0"/>
            <a:ext cx="9144001" cy="11845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spcAft>
                <a:spcPts val="800"/>
              </a:spcAft>
            </a:pPr>
            <a:r>
              <a:rPr lang="en-CA" sz="2400" dirty="0" smtClean="0"/>
              <a:t>Info-Tech’s </a:t>
            </a:r>
            <a:r>
              <a:rPr lang="en-CA" sz="2400" i="1" dirty="0" smtClean="0"/>
              <a:t>Digital Transformation </a:t>
            </a:r>
            <a:r>
              <a:rPr lang="en-CA" sz="2400" dirty="0"/>
              <a:t>w</a:t>
            </a:r>
            <a:r>
              <a:rPr lang="en-CA" sz="2400" dirty="0" smtClean="0"/>
              <a:t>orkshops</a:t>
            </a:r>
            <a:r>
              <a:rPr lang="en-CA" sz="2400" i="1" dirty="0" smtClean="0"/>
              <a:t> </a:t>
            </a:r>
            <a:r>
              <a:rPr lang="en-CA" sz="2400" dirty="0" smtClean="0"/>
              <a:t>have sparked transformation in other organizations</a:t>
            </a:r>
            <a:endParaRPr lang="en-CA" sz="2400" dirty="0">
              <a:latin typeface="+mj-lt"/>
            </a:endParaRPr>
          </a:p>
        </p:txBody>
      </p:sp>
      <p:sp>
        <p:nvSpPr>
          <p:cNvPr id="3" name="Rectangle 3"/>
          <p:cNvSpPr/>
          <p:nvPr/>
        </p:nvSpPr>
        <p:spPr>
          <a:xfrm>
            <a:off x="-1" y="1884974"/>
            <a:ext cx="5149971" cy="4642413"/>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CA" sz="1200" dirty="0">
              <a:latin typeface="+mj-lt"/>
            </a:endParaRPr>
          </a:p>
        </p:txBody>
      </p:sp>
      <p:sp>
        <p:nvSpPr>
          <p:cNvPr id="4" name="TextBox 3"/>
          <p:cNvSpPr txBox="1"/>
          <p:nvPr/>
        </p:nvSpPr>
        <p:spPr>
          <a:xfrm>
            <a:off x="227373" y="2016272"/>
            <a:ext cx="4656763" cy="4508927"/>
          </a:xfrm>
          <a:prstGeom prst="rect">
            <a:avLst/>
          </a:prstGeom>
        </p:spPr>
        <p:txBody>
          <a:bodyPr wrap="square" rtlCol="0">
            <a:spAutoFit/>
          </a:bodyPr>
          <a:lstStyle/>
          <a:p>
            <a:pPr>
              <a:spcAft>
                <a:spcPts val="600"/>
              </a:spcAft>
            </a:pPr>
            <a:r>
              <a:rPr lang="en-CA" sz="1200" b="1" dirty="0" smtClean="0">
                <a:solidFill>
                  <a:schemeClr val="bg1"/>
                </a:solidFill>
              </a:rPr>
              <a:t>Situation</a:t>
            </a:r>
          </a:p>
          <a:p>
            <a:pPr>
              <a:spcAft>
                <a:spcPts val="600"/>
              </a:spcAft>
            </a:pPr>
            <a:r>
              <a:rPr lang="en-CA" sz="1200" dirty="0" smtClean="0">
                <a:solidFill>
                  <a:schemeClr val="bg1"/>
                </a:solidFill>
              </a:rPr>
              <a:t>A crown corporation offering insurance to Canadian workers had begun a digital transformation from an executive mandate in early 2017. They had several in-flight investments into digital enhancements to existing capabilities, but these were not delivering their expected return. As a result, digital was gaining a reputation as being “just a load of hype and buzz.”</a:t>
            </a:r>
            <a:endParaRPr lang="en-CA" sz="1200" dirty="0">
              <a:solidFill>
                <a:schemeClr val="bg1"/>
              </a:solidFill>
            </a:endParaRPr>
          </a:p>
          <a:p>
            <a:pPr>
              <a:spcBef>
                <a:spcPts val="600"/>
              </a:spcBef>
              <a:spcAft>
                <a:spcPts val="600"/>
              </a:spcAft>
            </a:pPr>
            <a:r>
              <a:rPr lang="en-CA" sz="1200" b="1" dirty="0" smtClean="0">
                <a:solidFill>
                  <a:schemeClr val="bg1"/>
                </a:solidFill>
              </a:rPr>
              <a:t>Complication</a:t>
            </a:r>
          </a:p>
          <a:p>
            <a:pPr>
              <a:spcAft>
                <a:spcPts val="600"/>
              </a:spcAft>
            </a:pPr>
            <a:r>
              <a:rPr lang="en-CA" sz="1200" dirty="0" smtClean="0">
                <a:solidFill>
                  <a:schemeClr val="bg1"/>
                </a:solidFill>
              </a:rPr>
              <a:t>The executives of the organization had a few misconceptions about digital that muddied the approach. They believed that digital was all about technology and web-based solutions. As a result, digital had been passed down to the Head of Enterprise Architecture (EA) to manage.</a:t>
            </a:r>
          </a:p>
          <a:p>
            <a:pPr>
              <a:spcBef>
                <a:spcPts val="600"/>
              </a:spcBef>
              <a:spcAft>
                <a:spcPts val="600"/>
              </a:spcAft>
            </a:pPr>
            <a:r>
              <a:rPr lang="en-CA" sz="1200" b="1" dirty="0">
                <a:solidFill>
                  <a:schemeClr val="bg1"/>
                </a:solidFill>
              </a:rPr>
              <a:t>Results </a:t>
            </a:r>
          </a:p>
          <a:p>
            <a:pPr>
              <a:spcAft>
                <a:spcPts val="600"/>
              </a:spcAft>
            </a:pPr>
            <a:r>
              <a:rPr lang="en-CA" sz="1200" dirty="0" smtClean="0">
                <a:solidFill>
                  <a:schemeClr val="bg1"/>
                </a:solidFill>
              </a:rPr>
              <a:t>The Head of EA engaged with Info-Tech on the topic and eventually booked a </a:t>
            </a:r>
            <a:r>
              <a:rPr lang="en-CA" sz="1200" i="1" dirty="0" smtClean="0">
                <a:solidFill>
                  <a:schemeClr val="bg1"/>
                </a:solidFill>
              </a:rPr>
              <a:t>Plan and Execute a Digital Transformation</a:t>
            </a:r>
            <a:r>
              <a:rPr lang="en-CA" sz="1200" dirty="0">
                <a:solidFill>
                  <a:schemeClr val="bg1"/>
                </a:solidFill>
              </a:rPr>
              <a:t> </a:t>
            </a:r>
            <a:r>
              <a:rPr lang="en-CA" sz="1200" dirty="0" smtClean="0">
                <a:solidFill>
                  <a:schemeClr val="bg1"/>
                </a:solidFill>
              </a:rPr>
              <a:t>workshop with a team of business analysts. The focus of this workshop was to align the team around enabling customer value and building a balanced digital strategy that accounted for all relevant variables. The team was also given the skills and tools to effectively communicate the digital strategy to stakeholders.</a:t>
            </a:r>
          </a:p>
        </p:txBody>
      </p:sp>
      <p:grpSp>
        <p:nvGrpSpPr>
          <p:cNvPr id="12" name="Group 11"/>
          <p:cNvGrpSpPr/>
          <p:nvPr/>
        </p:nvGrpSpPr>
        <p:grpSpPr>
          <a:xfrm>
            <a:off x="-1" y="1139383"/>
            <a:ext cx="9144001" cy="796519"/>
            <a:chOff x="-2" y="294436"/>
            <a:chExt cx="9144001" cy="796519"/>
          </a:xfrm>
          <a:solidFill>
            <a:schemeClr val="accent3"/>
          </a:solidFill>
        </p:grpSpPr>
        <p:sp>
          <p:nvSpPr>
            <p:cNvPr id="13" name="Rectangle 12"/>
            <p:cNvSpPr/>
            <p:nvPr/>
          </p:nvSpPr>
          <p:spPr>
            <a:xfrm>
              <a:off x="-2" y="294436"/>
              <a:ext cx="9144001" cy="796519"/>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smtClean="0"/>
                <a:t>CASE STUDY</a:t>
              </a:r>
              <a:endParaRPr lang="en-CA" sz="2800" b="1" dirty="0"/>
            </a:p>
          </p:txBody>
        </p:sp>
        <p:sp>
          <p:nvSpPr>
            <p:cNvPr id="14" name="TextBox 13"/>
            <p:cNvSpPr txBox="1"/>
            <p:nvPr/>
          </p:nvSpPr>
          <p:spPr>
            <a:xfrm>
              <a:off x="3260376" y="374666"/>
              <a:ext cx="870437" cy="612155"/>
            </a:xfrm>
            <a:prstGeom prst="rect">
              <a:avLst/>
            </a:prstGeom>
            <a:solidFill>
              <a:schemeClr val="accent1"/>
            </a:solidFill>
          </p:spPr>
          <p:txBody>
            <a:bodyPr wrap="square" rtlCol="0">
              <a:spAutoFit/>
            </a:bodyPr>
            <a:lstStyle/>
            <a:p>
              <a:pPr algn="r">
                <a:lnSpc>
                  <a:spcPct val="150000"/>
                </a:lnSpc>
              </a:pPr>
              <a:r>
                <a:rPr lang="en-CA" sz="1200" b="1" dirty="0" smtClean="0">
                  <a:solidFill>
                    <a:schemeClr val="bg1"/>
                  </a:solidFill>
                </a:rPr>
                <a:t>Industry</a:t>
              </a:r>
            </a:p>
            <a:p>
              <a:pPr algn="r">
                <a:lnSpc>
                  <a:spcPct val="150000"/>
                </a:lnSpc>
              </a:pPr>
              <a:r>
                <a:rPr lang="en-CA" sz="1200" b="1" dirty="0" smtClean="0">
                  <a:solidFill>
                    <a:schemeClr val="bg1"/>
                  </a:solidFill>
                </a:rPr>
                <a:t>Source</a:t>
              </a:r>
              <a:endParaRPr lang="en-CA" sz="1200" b="1" dirty="0">
                <a:solidFill>
                  <a:schemeClr val="bg1"/>
                </a:solidFill>
              </a:endParaRPr>
            </a:p>
          </p:txBody>
        </p:sp>
        <p:cxnSp>
          <p:nvCxnSpPr>
            <p:cNvPr id="15" name="Straight Connector 14"/>
            <p:cNvCxnSpPr/>
            <p:nvPr/>
          </p:nvCxnSpPr>
          <p:spPr>
            <a:xfrm>
              <a:off x="3312464"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noFill/>
            <a:ln>
              <a:noFill/>
            </a:ln>
            <a:effectLst>
              <a:outerShdw blurRad="25400" dist="25400" dir="2700000" algn="tl" rotWithShape="0">
                <a:prstClr val="black">
                  <a:alpha val="15000"/>
                </a:prstClr>
              </a:outerShdw>
            </a:effectLst>
          </p:spPr>
        </p:pic>
        <p:sp>
          <p:nvSpPr>
            <p:cNvPr id="17" name="Text Placeholder 9"/>
            <p:cNvSpPr txBox="1">
              <a:spLocks/>
            </p:cNvSpPr>
            <p:nvPr/>
          </p:nvSpPr>
          <p:spPr>
            <a:xfrm>
              <a:off x="4130813" y="374667"/>
              <a:ext cx="3740952" cy="646330"/>
            </a:xfrm>
            <a:prstGeom prst="rect">
              <a:avLst/>
            </a:prstGeom>
            <a:no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b="0" i="1" dirty="0" smtClean="0"/>
                <a:t>Insurance</a:t>
              </a:r>
            </a:p>
            <a:p>
              <a:r>
                <a:rPr lang="en-CA" b="0" i="1" dirty="0" smtClean="0"/>
                <a:t>Info-Tech Workshop</a:t>
              </a:r>
            </a:p>
          </p:txBody>
        </p:sp>
      </p:grpSp>
      <p:grpSp>
        <p:nvGrpSpPr>
          <p:cNvPr id="25" name="Group 40"/>
          <p:cNvGrpSpPr/>
          <p:nvPr/>
        </p:nvGrpSpPr>
        <p:grpSpPr>
          <a:xfrm>
            <a:off x="5456135" y="2465013"/>
            <a:ext cx="3183845" cy="2531273"/>
            <a:chOff x="5516739" y="2042036"/>
            <a:chExt cx="3183845" cy="2531273"/>
          </a:xfrm>
        </p:grpSpPr>
        <p:sp>
          <p:nvSpPr>
            <p:cNvPr id="26" name="TextBox 41"/>
            <p:cNvSpPr txBox="1"/>
            <p:nvPr/>
          </p:nvSpPr>
          <p:spPr>
            <a:xfrm>
              <a:off x="5516739" y="2042036"/>
              <a:ext cx="3155834" cy="738664"/>
            </a:xfrm>
            <a:prstGeom prst="rect">
              <a:avLst/>
            </a:prstGeom>
            <a:ln>
              <a:noFill/>
            </a:ln>
          </p:spPr>
          <p:txBody>
            <a:bodyPr wrap="square" rtlCol="0">
              <a:spAutoFit/>
            </a:bodyPr>
            <a:lstStyle/>
            <a:p>
              <a:r>
                <a:rPr lang="en-CA" sz="1400" dirty="0" smtClean="0"/>
                <a:t>Follow this case study throughout the phases and deliverables of this blueprint:</a:t>
              </a:r>
            </a:p>
          </p:txBody>
        </p:sp>
        <p:grpSp>
          <p:nvGrpSpPr>
            <p:cNvPr id="27" name="Group 42"/>
            <p:cNvGrpSpPr/>
            <p:nvPr/>
          </p:nvGrpSpPr>
          <p:grpSpPr>
            <a:xfrm>
              <a:off x="5684813" y="2876167"/>
              <a:ext cx="3015771" cy="1697142"/>
              <a:chOff x="5684813" y="2876167"/>
              <a:chExt cx="3015771" cy="1697142"/>
            </a:xfrm>
          </p:grpSpPr>
          <p:grpSp>
            <p:nvGrpSpPr>
              <p:cNvPr id="28" name="Group 43"/>
              <p:cNvGrpSpPr/>
              <p:nvPr/>
            </p:nvGrpSpPr>
            <p:grpSpPr>
              <a:xfrm>
                <a:off x="6150944" y="2876167"/>
                <a:ext cx="2549640" cy="1697142"/>
                <a:chOff x="5940925" y="3286626"/>
                <a:chExt cx="1664656" cy="1463073"/>
              </a:xfrm>
            </p:grpSpPr>
            <p:sp>
              <p:nvSpPr>
                <p:cNvPr id="32" name="Rectangle 47"/>
                <p:cNvSpPr/>
                <p:nvPr/>
              </p:nvSpPr>
              <p:spPr>
                <a:xfrm>
                  <a:off x="5940925" y="3286626"/>
                  <a:ext cx="1664656" cy="429949"/>
                </a:xfrm>
                <a:prstGeom prst="rect">
                  <a:avLst/>
                </a:prstGeom>
                <a:solidFill>
                  <a:schemeClr val="accent2"/>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t>Scope the Digital Transformation</a:t>
                  </a:r>
                  <a:endParaRPr lang="en-CA" sz="1200" b="1" dirty="0"/>
                </a:p>
              </p:txBody>
            </p:sp>
            <p:sp>
              <p:nvSpPr>
                <p:cNvPr id="33" name="Rectangle 48"/>
                <p:cNvSpPr/>
                <p:nvPr/>
              </p:nvSpPr>
              <p:spPr>
                <a:xfrm>
                  <a:off x="5940925" y="3803188"/>
                  <a:ext cx="1664656" cy="429949"/>
                </a:xfrm>
                <a:prstGeom prst="rect">
                  <a:avLst/>
                </a:prstGeom>
                <a:solidFill>
                  <a:schemeClr val="accent2"/>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t>Design the Digital Future State Vision</a:t>
                  </a:r>
                  <a:endParaRPr lang="en-CA" sz="1200" b="1" dirty="0"/>
                </a:p>
              </p:txBody>
            </p:sp>
            <p:sp>
              <p:nvSpPr>
                <p:cNvPr id="34" name="Rectangle 49"/>
                <p:cNvSpPr/>
                <p:nvPr/>
              </p:nvSpPr>
              <p:spPr>
                <a:xfrm>
                  <a:off x="5940925" y="4319750"/>
                  <a:ext cx="1664656" cy="429949"/>
                </a:xfrm>
                <a:prstGeom prst="rect">
                  <a:avLst/>
                </a:prstGeom>
                <a:solidFill>
                  <a:schemeClr val="accent2"/>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t>Define the Digital Roadmap</a:t>
                  </a:r>
                  <a:endParaRPr lang="en-CA" sz="1200" b="1" dirty="0"/>
                </a:p>
              </p:txBody>
            </p:sp>
          </p:grpSp>
          <p:sp>
            <p:nvSpPr>
              <p:cNvPr id="29" name="Oval 145407"/>
              <p:cNvSpPr/>
              <p:nvPr/>
            </p:nvSpPr>
            <p:spPr>
              <a:xfrm>
                <a:off x="5684813" y="2876167"/>
                <a:ext cx="400594" cy="400594"/>
              </a:xfrm>
              <a:prstGeom prst="ellipse">
                <a:avLst/>
              </a:prstGeom>
              <a:solidFill>
                <a:schemeClr val="accent3"/>
              </a:solidFill>
              <a:ln w="3175">
                <a:solidFill>
                  <a:schemeClr val="accent1"/>
                </a:solid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1</a:t>
                </a:r>
                <a:endParaRPr lang="en-US" b="1" dirty="0"/>
              </a:p>
            </p:txBody>
          </p:sp>
          <p:sp>
            <p:nvSpPr>
              <p:cNvPr id="30" name="Oval 145408"/>
              <p:cNvSpPr/>
              <p:nvPr/>
            </p:nvSpPr>
            <p:spPr>
              <a:xfrm>
                <a:off x="5684813" y="3485528"/>
                <a:ext cx="400594" cy="400594"/>
              </a:xfrm>
              <a:prstGeom prst="ellipse">
                <a:avLst/>
              </a:prstGeom>
              <a:solidFill>
                <a:schemeClr val="accent3"/>
              </a:solidFill>
              <a:ln w="3175">
                <a:solidFill>
                  <a:schemeClr val="accent1"/>
                </a:solid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2</a:t>
                </a:r>
                <a:endParaRPr lang="en-US" b="1" dirty="0"/>
              </a:p>
            </p:txBody>
          </p:sp>
          <p:sp>
            <p:nvSpPr>
              <p:cNvPr id="31" name="Oval 145410"/>
              <p:cNvSpPr/>
              <p:nvPr/>
            </p:nvSpPr>
            <p:spPr>
              <a:xfrm>
                <a:off x="5684813" y="4097307"/>
                <a:ext cx="400594" cy="400594"/>
              </a:xfrm>
              <a:prstGeom prst="ellipse">
                <a:avLst/>
              </a:prstGeom>
              <a:solidFill>
                <a:schemeClr val="accent3"/>
              </a:solidFill>
              <a:ln w="3175">
                <a:solidFill>
                  <a:schemeClr val="accent1"/>
                </a:solid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3</a:t>
                </a:r>
                <a:endParaRPr lang="en-US" b="1" dirty="0"/>
              </a:p>
            </p:txBody>
          </p:sp>
        </p:grpSp>
      </p:grpSp>
      <p:sp>
        <p:nvSpPr>
          <p:cNvPr id="35" name="Rectangle 49"/>
          <p:cNvSpPr/>
          <p:nvPr/>
        </p:nvSpPr>
        <p:spPr>
          <a:xfrm>
            <a:off x="6090340" y="5096756"/>
            <a:ext cx="2549640" cy="498734"/>
          </a:xfrm>
          <a:prstGeom prst="rect">
            <a:avLst/>
          </a:prstGeom>
          <a:solidFill>
            <a:schemeClr val="accent2"/>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t>Sustain Digital Transformation</a:t>
            </a:r>
            <a:endParaRPr lang="en-CA" sz="1200" b="1" dirty="0"/>
          </a:p>
        </p:txBody>
      </p:sp>
      <p:sp>
        <p:nvSpPr>
          <p:cNvPr id="36" name="Oval 145410"/>
          <p:cNvSpPr/>
          <p:nvPr/>
        </p:nvSpPr>
        <p:spPr>
          <a:xfrm>
            <a:off x="5624209" y="5119488"/>
            <a:ext cx="400594" cy="400594"/>
          </a:xfrm>
          <a:prstGeom prst="ellipse">
            <a:avLst/>
          </a:prstGeom>
          <a:solidFill>
            <a:schemeClr val="accent3"/>
          </a:solidFill>
          <a:ln w="3175">
            <a:solidFill>
              <a:schemeClr val="accent1"/>
            </a:solid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4</a:t>
            </a:r>
            <a:endParaRPr lang="en-US" b="1" dirty="0"/>
          </a:p>
        </p:txBody>
      </p:sp>
    </p:spTree>
    <p:extLst>
      <p:ext uri="{BB962C8B-B14F-4D97-AF65-F5344CB8AC3E}">
        <p14:creationId xmlns:p14="http://schemas.microsoft.com/office/powerpoint/2010/main" val="182133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these icons to help direct you as you navigate this research </a:t>
            </a:r>
            <a:endParaRPr lang="en-US" dirty="0"/>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smtClean="0"/>
              <a:t>This icon denotes a slide where a supporting Info-Tech tool or template will help you perform the activity or step associated with the slide. Refer to the supporting tool or template to get the best results and proceed to the next step of the project.</a:t>
            </a:r>
            <a:endParaRPr lang="en-US" sz="1400" dirty="0"/>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smtClean="0"/>
              <a:t>This icon denotes a slide with an associated activity. The activity can be performed either as part of your project or with the support of Info-Tech team members, who will come onsite to facilitate a workshop for your organization.</a:t>
            </a:r>
            <a:endParaRPr lang="en-US" sz="1400" dirty="0"/>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smtClean="0"/>
              <a:t>Use these icons to help guide you through each step of the blueprint and direct you to content related to the recommended activities. </a:t>
            </a:r>
            <a:endParaRPr lang="en-US" sz="1400" dirty="0"/>
          </a:p>
        </p:txBody>
      </p:sp>
    </p:spTree>
    <p:extLst>
      <p:ext uri="{BB962C8B-B14F-4D97-AF65-F5344CB8AC3E}">
        <p14:creationId xmlns:p14="http://schemas.microsoft.com/office/powerpoint/2010/main" val="42392308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ounded Rectangle 44"/>
          <p:cNvSpPr/>
          <p:nvPr/>
        </p:nvSpPr>
        <p:spPr>
          <a:xfrm>
            <a:off x="4739088"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46" name="Rounded Rectangle 45"/>
          <p:cNvSpPr/>
          <p:nvPr/>
        </p:nvSpPr>
        <p:spPr>
          <a:xfrm>
            <a:off x="350955"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47" name="Rectangle 46"/>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cxnSp>
        <p:nvCxnSpPr>
          <p:cNvPr id="48" name="Straight Arrow Connector 47"/>
          <p:cNvCxnSpPr>
            <a:stCxn id="60" idx="2"/>
          </p:cNvCxnSpPr>
          <p:nvPr/>
        </p:nvCxnSpPr>
        <p:spPr>
          <a:xfrm>
            <a:off x="801010" y="2920539"/>
            <a:ext cx="7748676" cy="0"/>
          </a:xfrm>
          <a:prstGeom prst="straightConnector1">
            <a:avLst/>
          </a:prstGeom>
          <a:noFill/>
          <a:ln w="38100" cap="flat" cmpd="sng" algn="ctr">
            <a:solidFill>
              <a:srgbClr val="FFFFFF">
                <a:lumMod val="85000"/>
              </a:srgbClr>
            </a:solidFill>
            <a:prstDash val="sysDot"/>
            <a:tailEnd type="triangle" w="lg" len="med"/>
          </a:ln>
          <a:effectLst/>
        </p:spPr>
      </p:cxnSp>
      <p:grpSp>
        <p:nvGrpSpPr>
          <p:cNvPr id="49" name="Group 48"/>
          <p:cNvGrpSpPr/>
          <p:nvPr/>
        </p:nvGrpSpPr>
        <p:grpSpPr>
          <a:xfrm>
            <a:off x="6913009" y="2025295"/>
            <a:ext cx="1636677" cy="2763778"/>
            <a:chOff x="6637354" y="1574599"/>
            <a:chExt cx="1636677" cy="2763778"/>
          </a:xfrm>
        </p:grpSpPr>
        <p:sp>
          <p:nvSpPr>
            <p:cNvPr id="50" name="Oval 49"/>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51" name="TextBox 50"/>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497EA9"/>
                  </a:solidFill>
                  <a:effectLst/>
                  <a:uLnTx/>
                  <a:uFillTx/>
                </a:rPr>
                <a:t>Consulting</a:t>
              </a:r>
            </a:p>
          </p:txBody>
        </p:sp>
        <p:sp>
          <p:nvSpPr>
            <p:cNvPr id="52" name="TextBox 51"/>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does not have the time or the knowledge to take this project on. We need assistance through the entirety of this project.”</a:t>
              </a:r>
            </a:p>
          </p:txBody>
        </p:sp>
        <p:pic>
          <p:nvPicPr>
            <p:cNvPr id="53" name="Picture 5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54" name="Group 53"/>
          <p:cNvGrpSpPr/>
          <p:nvPr/>
        </p:nvGrpSpPr>
        <p:grpSpPr>
          <a:xfrm>
            <a:off x="2324596" y="1877373"/>
            <a:ext cx="2129440" cy="2937609"/>
            <a:chOff x="2807522" y="2074912"/>
            <a:chExt cx="2129440" cy="2937609"/>
          </a:xfrm>
        </p:grpSpPr>
        <p:sp>
          <p:nvSpPr>
            <p:cNvPr id="55" name="Oval 54"/>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56" name="TextBox 55"/>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b="1" i="0" u="none" strike="noStrike" kern="0" cap="none" spc="0" normalizeH="0" baseline="0" noProof="0" dirty="0" smtClean="0">
                  <a:ln>
                    <a:noFill/>
                  </a:ln>
                  <a:solidFill>
                    <a:srgbClr val="365D7E"/>
                  </a:solidFill>
                  <a:effectLst/>
                  <a:uLnTx/>
                  <a:uFillTx/>
                </a:rPr>
                <a:t>Guided Implementation</a:t>
              </a:r>
            </a:p>
          </p:txBody>
        </p:sp>
        <p:sp>
          <p:nvSpPr>
            <p:cNvPr id="57" name="TextBox 56"/>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58" name="Picture 5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59" name="Group 58"/>
          <p:cNvGrpSpPr/>
          <p:nvPr/>
        </p:nvGrpSpPr>
        <p:grpSpPr>
          <a:xfrm>
            <a:off x="356769" y="2025295"/>
            <a:ext cx="1628660" cy="2794213"/>
            <a:chOff x="1266026" y="2731218"/>
            <a:chExt cx="1628660" cy="2794213"/>
          </a:xfrm>
        </p:grpSpPr>
        <p:sp>
          <p:nvSpPr>
            <p:cNvPr id="60" name="Oval 59"/>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61" name="TextBox 60"/>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29475F"/>
                  </a:solidFill>
                  <a:effectLst/>
                  <a:uLnTx/>
                  <a:uFillTx/>
                </a:rPr>
                <a:t>DIY Toolkit</a:t>
              </a:r>
            </a:p>
          </p:txBody>
        </p:sp>
        <p:sp>
          <p:nvSpPr>
            <p:cNvPr id="62" name="TextBox 61"/>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63" name="Picture 6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64" name="Group 63"/>
          <p:cNvGrpSpPr/>
          <p:nvPr/>
        </p:nvGrpSpPr>
        <p:grpSpPr>
          <a:xfrm>
            <a:off x="4938677" y="2025295"/>
            <a:ext cx="1635165" cy="2795710"/>
            <a:chOff x="4834633" y="1938352"/>
            <a:chExt cx="1635165" cy="2795710"/>
          </a:xfrm>
        </p:grpSpPr>
        <p:sp>
          <p:nvSpPr>
            <p:cNvPr id="65" name="Oval 64"/>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66" name="TextBox 65"/>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3F6D93"/>
                  </a:solidFill>
                  <a:effectLst/>
                  <a:uLnTx/>
                  <a:uFillTx/>
                </a:rPr>
                <a:t>Workshop</a:t>
              </a:r>
            </a:p>
          </p:txBody>
        </p:sp>
        <p:sp>
          <p:nvSpPr>
            <p:cNvPr id="67" name="TextBox 66"/>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68" name="Picture 6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69" name="Rectangle 68"/>
          <p:cNvSpPr/>
          <p:nvPr/>
        </p:nvSpPr>
        <p:spPr>
          <a:xfrm>
            <a:off x="947834"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29475F"/>
                </a:solidFill>
                <a:effectLst/>
                <a:uLnTx/>
                <a:uFillTx/>
              </a:rPr>
              <a:t>Diagnostics and consistent frameworks used throughout all four options</a:t>
            </a:r>
          </a:p>
        </p:txBody>
      </p:sp>
      <p:sp>
        <p:nvSpPr>
          <p:cNvPr id="2" name="Title 1"/>
          <p:cNvSpPr>
            <a:spLocks noGrp="1"/>
          </p:cNvSpPr>
          <p:nvPr>
            <p:ph type="title"/>
          </p:nvPr>
        </p:nvSpPr>
        <p:spPr/>
        <p:txBody>
          <a:bodyPr/>
          <a:lstStyle/>
          <a:p>
            <a:pPr lvl="0">
              <a:lnSpc>
                <a:spcPts val="2600"/>
              </a:lnSpc>
              <a:defRPr/>
            </a:pPr>
            <a:r>
              <a:rPr lang="en-CA" dirty="0">
                <a:latin typeface="Arial" panose="020B0604020202020204" pitchFamily="34" charset="0"/>
                <a:cs typeface="Arial" panose="020B0604020202020204" pitchFamily="34" charset="0"/>
              </a:rPr>
              <a:t>Info-Tech offers various levels of support to best suit your needs</a:t>
            </a:r>
          </a:p>
        </p:txBody>
      </p:sp>
    </p:spTree>
    <p:extLst>
      <p:ext uri="{BB962C8B-B14F-4D97-AF65-F5344CB8AC3E}">
        <p14:creationId xmlns:p14="http://schemas.microsoft.com/office/powerpoint/2010/main" val="39603445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05119937"/>
              </p:ext>
            </p:extLst>
          </p:nvPr>
        </p:nvGraphicFramePr>
        <p:xfrm>
          <a:off x="86984" y="1589010"/>
          <a:ext cx="8944715" cy="4913390"/>
        </p:xfrm>
        <a:graphic>
          <a:graphicData uri="http://schemas.openxmlformats.org/drawingml/2006/table">
            <a:tbl>
              <a:tblPr firstRow="1" bandRow="1">
                <a:tableStyleId>{5C22544A-7EE6-4342-B048-85BDC9FD1C3A}</a:tableStyleId>
              </a:tblPr>
              <a:tblGrid>
                <a:gridCol w="1192707"/>
                <a:gridCol w="1938002"/>
                <a:gridCol w="1938002"/>
                <a:gridCol w="1938002"/>
                <a:gridCol w="1938002"/>
              </a:tblGrid>
              <a:tr h="1677185">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dirty="0" smtClean="0">
                          <a:solidFill>
                            <a:schemeClr val="tx1"/>
                          </a:solidFill>
                        </a:rPr>
                        <a:t>1.1 Complete the</a:t>
                      </a:r>
                      <a:r>
                        <a:rPr lang="en-CA" sz="1000" baseline="0" dirty="0" smtClean="0">
                          <a:solidFill>
                            <a:schemeClr val="tx1"/>
                          </a:solidFill>
                        </a:rPr>
                        <a:t> business model canvas</a:t>
                      </a:r>
                      <a:endParaRPr lang="en-CA" sz="400" b="0" dirty="0" smtClean="0">
                        <a:solidFill>
                          <a:schemeClr val="tx1"/>
                        </a:solidFill>
                      </a:endParaRPr>
                    </a:p>
                    <a:p>
                      <a:pPr>
                        <a:spcAft>
                          <a:spcPts val="600"/>
                        </a:spcAft>
                      </a:pPr>
                      <a:r>
                        <a:rPr lang="en-CA" sz="1000" dirty="0" smtClean="0">
                          <a:solidFill>
                            <a:schemeClr val="tx1"/>
                          </a:solidFill>
                        </a:rPr>
                        <a:t>1.2 Identify investment</a:t>
                      </a:r>
                      <a:r>
                        <a:rPr lang="en-CA" sz="1000" baseline="0" dirty="0" smtClean="0">
                          <a:solidFill>
                            <a:schemeClr val="tx1"/>
                          </a:solidFill>
                        </a:rPr>
                        <a:t> across digital value pools</a:t>
                      </a:r>
                      <a:endParaRPr lang="en-CA" sz="1000" dirty="0" smtClean="0">
                        <a:solidFill>
                          <a:schemeClr val="tx1"/>
                        </a:solidFill>
                      </a:endParaRPr>
                    </a:p>
                    <a:p>
                      <a:pPr>
                        <a:spcAft>
                          <a:spcPts val="600"/>
                        </a:spcAft>
                      </a:pPr>
                      <a:r>
                        <a:rPr lang="en-CA" sz="1000" dirty="0" smtClean="0">
                          <a:solidFill>
                            <a:schemeClr val="tx1"/>
                          </a:solidFill>
                        </a:rPr>
                        <a:t>1.3</a:t>
                      </a:r>
                      <a:r>
                        <a:rPr lang="en-CA" sz="1000" baseline="0" dirty="0" smtClean="0">
                          <a:solidFill>
                            <a:schemeClr val="tx1"/>
                          </a:solidFill>
                        </a:rPr>
                        <a:t> Identify and interview stakeholders</a:t>
                      </a:r>
                      <a:endParaRPr lang="en-CA" sz="100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2.1 Identify business imperatives and priorities</a:t>
                      </a:r>
                      <a:endParaRPr kumimoji="0" lang="en-CA" sz="400" b="0" i="0" u="none" strike="noStrike" kern="1200" cap="none" spc="0" normalizeH="0" baseline="0" noProof="0" dirty="0" smtClean="0">
                        <a:ln>
                          <a:noFill/>
                        </a:ln>
                        <a:solidFill>
                          <a:srgbClr val="333333"/>
                        </a:solidFill>
                        <a:effectLst/>
                        <a:uLnTx/>
                        <a:uFillTx/>
                        <a:latin typeface="+mn-lt"/>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2.2 Define digital outcomes</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2.3 Create an </a:t>
                      </a:r>
                      <a:r>
                        <a:rPr kumimoji="0" lang="en-CA" sz="1000" b="1" i="0" u="none" strike="noStrike" kern="1200" cap="none" spc="0" normalizeH="0" baseline="0" noProof="0" dirty="0" smtClean="0">
                          <a:ln>
                            <a:noFill/>
                          </a:ln>
                          <a:solidFill>
                            <a:schemeClr val="tx1"/>
                          </a:solidFill>
                          <a:effectLst/>
                          <a:uLnTx/>
                          <a:uFillTx/>
                          <a:latin typeface="+mn-lt"/>
                        </a:rPr>
                        <a:t>investment thesis </a:t>
                      </a:r>
                      <a:r>
                        <a:rPr kumimoji="0" lang="en-CA" sz="1000" b="1" i="0" u="none" strike="noStrike" kern="1200" cap="none" spc="0" normalizeH="0" baseline="0" noProof="0" dirty="0" smtClean="0">
                          <a:ln>
                            <a:noFill/>
                          </a:ln>
                          <a:solidFill>
                            <a:srgbClr val="333333"/>
                          </a:solidFill>
                          <a:effectLst/>
                          <a:uLnTx/>
                          <a:uFillTx/>
                          <a:latin typeface="+mn-lt"/>
                        </a:rPr>
                        <a:t>and digital guiding principles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dirty="0" smtClean="0">
                          <a:solidFill>
                            <a:schemeClr val="tx1"/>
                          </a:solidFill>
                        </a:rPr>
                        <a:t>3.1 Identify roadmap initiatives</a:t>
                      </a:r>
                    </a:p>
                    <a:p>
                      <a:pPr>
                        <a:spcAft>
                          <a:spcPts val="600"/>
                        </a:spcAft>
                      </a:pPr>
                      <a:r>
                        <a:rPr lang="en-CA" sz="1000" baseline="0" dirty="0" smtClean="0">
                          <a:solidFill>
                            <a:schemeClr val="tx1"/>
                          </a:solidFill>
                        </a:rPr>
                        <a:t>3.2 Prioritize initiatives and construct the roadmap</a:t>
                      </a:r>
                    </a:p>
                    <a:p>
                      <a:pPr>
                        <a:spcAft>
                          <a:spcPts val="600"/>
                        </a:spcAft>
                      </a:pPr>
                      <a:r>
                        <a:rPr lang="en-CA" sz="1000" baseline="0" dirty="0" smtClean="0">
                          <a:solidFill>
                            <a:schemeClr val="tx1"/>
                          </a:solidFill>
                        </a:rPr>
                        <a:t>3.3 Perform scenario analysis and document ASRs</a:t>
                      </a:r>
                      <a:endParaRPr lang="en-CA" sz="900" dirty="0" smtClean="0">
                        <a:solidFill>
                          <a:schemeClr val="tx1"/>
                        </a:solidFill>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dirty="0" smtClean="0">
                          <a:solidFill>
                            <a:schemeClr val="tx1"/>
                          </a:solidFill>
                        </a:rPr>
                        <a:t>4.1 Polish the </a:t>
                      </a:r>
                      <a:r>
                        <a:rPr lang="en-CA" sz="1000" baseline="0" dirty="0" smtClean="0">
                          <a:solidFill>
                            <a:schemeClr val="tx1"/>
                          </a:solidFill>
                        </a:rPr>
                        <a:t/>
                      </a:r>
                      <a:br>
                        <a:rPr lang="en-CA" sz="1000" baseline="0" dirty="0" smtClean="0">
                          <a:solidFill>
                            <a:schemeClr val="tx1"/>
                          </a:solidFill>
                        </a:rPr>
                      </a:br>
                      <a:r>
                        <a:rPr lang="en-CA" sz="1000" baseline="0" dirty="0" smtClean="0">
                          <a:solidFill>
                            <a:schemeClr val="tx1"/>
                          </a:solidFill>
                        </a:rPr>
                        <a:t>Digital Strategy-on-a-Page</a:t>
                      </a:r>
                      <a:endParaRPr lang="en-CA" sz="1000" dirty="0" smtClean="0">
                        <a:solidFill>
                          <a:schemeClr val="tx1"/>
                        </a:solidFill>
                      </a:endParaRPr>
                    </a:p>
                    <a:p>
                      <a:pPr>
                        <a:spcAft>
                          <a:spcPts val="600"/>
                        </a:spcAft>
                      </a:pPr>
                      <a:r>
                        <a:rPr lang="en-CA" sz="1000" dirty="0" smtClean="0">
                          <a:solidFill>
                            <a:schemeClr val="tx1"/>
                          </a:solidFill>
                        </a:rPr>
                        <a:t>4.2 Plan</a:t>
                      </a:r>
                      <a:r>
                        <a:rPr lang="en-CA" sz="1000" baseline="0" dirty="0" smtClean="0">
                          <a:solidFill>
                            <a:schemeClr val="tx1"/>
                          </a:solidFill>
                        </a:rPr>
                        <a:t> and assess cultural impacts of digital</a:t>
                      </a:r>
                    </a:p>
                    <a:p>
                      <a:pPr>
                        <a:spcAft>
                          <a:spcPts val="600"/>
                        </a:spcAft>
                      </a:pPr>
                      <a:r>
                        <a:rPr lang="en-CA" sz="1000" baseline="0" dirty="0" smtClean="0">
                          <a:solidFill>
                            <a:schemeClr val="tx1"/>
                          </a:solidFill>
                        </a:rPr>
                        <a:t>4.3 Establish mandate for cultural paradigm shift</a:t>
                      </a:r>
                      <a:endParaRPr lang="en-CA" sz="100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618295">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US" sz="1000" b="0" dirty="0" smtClean="0">
                          <a:solidFill>
                            <a:schemeClr val="tx1"/>
                          </a:solidFill>
                          <a:cs typeface="Open Sans"/>
                        </a:rPr>
                        <a:t>Discuss the value</a:t>
                      </a:r>
                      <a:r>
                        <a:rPr lang="en-US" sz="1000" b="0" baseline="0" dirty="0" smtClean="0">
                          <a:solidFill>
                            <a:schemeClr val="tx1"/>
                          </a:solidFill>
                          <a:cs typeface="Open Sans"/>
                        </a:rPr>
                        <a:t> pool methodology and discover the business context.</a:t>
                      </a:r>
                      <a:endParaRPr lang="en-US" sz="1000" b="0" dirty="0" smtClean="0">
                        <a:solidFill>
                          <a:schemeClr val="tx1"/>
                        </a:solidFill>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solidFill>
                            <a:schemeClr val="tx1"/>
                          </a:solidFill>
                          <a:cs typeface="Open Sans"/>
                        </a:rPr>
                        <a:t>Understand</a:t>
                      </a:r>
                      <a:r>
                        <a:rPr lang="en-US" sz="1000" b="0" baseline="0" dirty="0" smtClean="0">
                          <a:solidFill>
                            <a:schemeClr val="tx1"/>
                          </a:solidFill>
                          <a:cs typeface="Open Sans"/>
                        </a:rPr>
                        <a:t> business drivers and desired digital outcomes; create digital investment thesis.</a:t>
                      </a:r>
                      <a:endParaRPr lang="en-US" sz="1000" b="0" dirty="0" smtClean="0">
                        <a:solidFill>
                          <a:schemeClr val="tx1"/>
                        </a:solidFill>
                        <a:cs typeface="Open Sans"/>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baseline="0" dirty="0" smtClean="0">
                          <a:solidFill>
                            <a:schemeClr val="tx1"/>
                          </a:solidFill>
                          <a:latin typeface="Arial" pitchFamily="34" charset="0"/>
                          <a:cs typeface="Arial" pitchFamily="34" charset="0"/>
                        </a:rPr>
                        <a:t>Prioritize initiatives and create a digital strategy roadmap.</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solidFill>
                            <a:schemeClr val="tx1"/>
                          </a:solidFill>
                          <a:cs typeface="Open Sans"/>
                        </a:rPr>
                        <a:t>Create</a:t>
                      </a:r>
                      <a:r>
                        <a:rPr lang="en-US" sz="1000" b="0" baseline="0" dirty="0" smtClean="0">
                          <a:solidFill>
                            <a:schemeClr val="tx1"/>
                          </a:solidFill>
                          <a:cs typeface="Open Sans"/>
                        </a:rPr>
                        <a:t> a digital strategy with the </a:t>
                      </a:r>
                      <a:r>
                        <a:rPr lang="en-US" sz="1000" b="0" i="1" baseline="0" dirty="0" smtClean="0">
                          <a:solidFill>
                            <a:schemeClr val="tx1"/>
                          </a:solidFill>
                          <a:cs typeface="Open Sans"/>
                        </a:rPr>
                        <a:t>Digital-Strategy-on-a-Page</a:t>
                      </a:r>
                      <a:r>
                        <a:rPr lang="en-US" sz="1000" b="0" baseline="0" dirty="0" smtClean="0">
                          <a:solidFill>
                            <a:schemeClr val="tx1"/>
                          </a:solidFill>
                          <a:cs typeface="Open Sans"/>
                        </a:rPr>
                        <a:t> template and discuss the socialization of digital strategy.</a:t>
                      </a:r>
                      <a:endParaRPr lang="en-US" sz="1000" b="0" dirty="0" smtClean="0">
                        <a:solidFill>
                          <a:schemeClr val="tx1"/>
                        </a:solidFill>
                        <a:cs typeface="Open Sans"/>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892310">
                <a:tc>
                  <a:txBody>
                    <a:bodyPr/>
                    <a:lstStyle/>
                    <a:p>
                      <a:pPr algn="ctr"/>
                      <a:r>
                        <a:rPr lang="en-CA" sz="1000" b="1" dirty="0" smtClean="0">
                          <a:solidFill>
                            <a:schemeClr val="bg1"/>
                          </a:solidFill>
                        </a:rPr>
                        <a:t>Onsite</a:t>
                      </a:r>
                      <a:r>
                        <a:rPr lang="en-CA" sz="1000" b="1" baseline="0" dirty="0" smtClean="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smtClean="0"/>
                        <a:t>Module</a:t>
                      </a:r>
                      <a:r>
                        <a:rPr lang="en-CA" sz="1000" b="1" baseline="0" dirty="0" smtClean="0"/>
                        <a:t> 1</a:t>
                      </a:r>
                      <a:r>
                        <a:rPr lang="en-CA" sz="1000" b="1" dirty="0" smtClean="0"/>
                        <a:t>:</a:t>
                      </a:r>
                    </a:p>
                    <a:p>
                      <a:pPr marL="0" indent="0">
                        <a:buFont typeface="Arial" panose="020B0604020202020204" pitchFamily="34" charset="0"/>
                        <a:buNone/>
                      </a:pPr>
                      <a:r>
                        <a:rPr lang="en-CA" sz="1000" dirty="0" smtClean="0"/>
                        <a:t>Scope</a:t>
                      </a:r>
                      <a:r>
                        <a:rPr lang="en-CA" sz="1000" baseline="0" dirty="0" smtClean="0"/>
                        <a:t> the Digital Transformation</a:t>
                      </a:r>
                      <a:endParaRPr lang="en-CA" sz="100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2</a:t>
                      </a:r>
                      <a:r>
                        <a:rPr lang="en-CA" sz="1000" b="1" dirty="0" smtClean="0"/>
                        <a:t>:</a:t>
                      </a:r>
                    </a:p>
                    <a:p>
                      <a:pPr marL="0" indent="0">
                        <a:buFont typeface="Arial" panose="020B0604020202020204" pitchFamily="34" charset="0"/>
                        <a:buNone/>
                      </a:pPr>
                      <a:r>
                        <a:rPr lang="en-CA" sz="1000" dirty="0" smtClean="0"/>
                        <a:t>Design the Digital Future State Vision</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3</a:t>
                      </a:r>
                      <a:r>
                        <a:rPr lang="en-CA" sz="1000" b="1" dirty="0" smtClean="0"/>
                        <a:t>:</a:t>
                      </a:r>
                    </a:p>
                    <a:p>
                      <a:pPr marL="0" indent="0">
                        <a:buFont typeface="Arial" panose="020B0604020202020204" pitchFamily="34" charset="0"/>
                        <a:buNone/>
                      </a:pPr>
                      <a:r>
                        <a:rPr lang="en-CA" sz="1000" dirty="0" smtClean="0"/>
                        <a:t>Define</a:t>
                      </a:r>
                      <a:r>
                        <a:rPr lang="en-CA" sz="1000" baseline="0" dirty="0" smtClean="0"/>
                        <a:t> the Digital Roadmap</a:t>
                      </a:r>
                      <a:endParaRPr lang="en-CA" sz="100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4</a:t>
                      </a:r>
                      <a:r>
                        <a:rPr lang="en-CA" sz="1000" b="1" dirty="0" smtClean="0"/>
                        <a:t>:</a:t>
                      </a:r>
                    </a:p>
                    <a:p>
                      <a:pPr marL="0" indent="0">
                        <a:buFont typeface="Arial" panose="020B0604020202020204" pitchFamily="34" charset="0"/>
                        <a:buNone/>
                      </a:pPr>
                      <a:r>
                        <a:rPr lang="en-CA" sz="1000" dirty="0" smtClean="0"/>
                        <a:t>Sustain Digital Transformation</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725600">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smtClean="0"/>
                        <a:t>Phase 1 Results:</a:t>
                      </a:r>
                    </a:p>
                    <a:p>
                      <a:pPr marL="171450" indent="-171450">
                        <a:buFont typeface="Arial" panose="020B0604020202020204" pitchFamily="34" charset="0"/>
                        <a:buChar char="•"/>
                      </a:pPr>
                      <a:r>
                        <a:rPr lang="en-CA" sz="1000" dirty="0" smtClean="0"/>
                        <a:t>Business model canvas</a:t>
                      </a:r>
                    </a:p>
                    <a:p>
                      <a:pPr marL="171450" indent="-171450">
                        <a:buFont typeface="Arial" panose="020B0604020202020204" pitchFamily="34" charset="0"/>
                        <a:buChar char="•"/>
                      </a:pPr>
                      <a:r>
                        <a:rPr lang="en-CA" sz="1000" dirty="0" smtClean="0"/>
                        <a:t>Business context</a:t>
                      </a:r>
                    </a:p>
                    <a:p>
                      <a:pPr marL="171450" indent="-171450">
                        <a:buFont typeface="Arial" panose="020B0604020202020204" pitchFamily="34" charset="0"/>
                        <a:buChar char="•"/>
                      </a:pPr>
                      <a:r>
                        <a:rPr lang="en-CA" sz="1000" dirty="0" smtClean="0"/>
                        <a:t>Stakeholder</a:t>
                      </a:r>
                      <a:r>
                        <a:rPr lang="en-CA" sz="1000" baseline="0" dirty="0" smtClean="0"/>
                        <a:t> interviews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2 Results:</a:t>
                      </a:r>
                    </a:p>
                    <a:p>
                      <a:pPr marL="171450" indent="-171450">
                        <a:buFont typeface="Arial" panose="020B0604020202020204" pitchFamily="34" charset="0"/>
                        <a:buChar char="•"/>
                      </a:pPr>
                      <a:r>
                        <a:rPr lang="en-CA" sz="1000" dirty="0" smtClean="0"/>
                        <a:t>Business imperatives</a:t>
                      </a:r>
                      <a:r>
                        <a:rPr lang="en-CA" sz="1000" baseline="0" dirty="0" smtClean="0"/>
                        <a:t> and digital outcomes</a:t>
                      </a:r>
                    </a:p>
                    <a:p>
                      <a:pPr marL="171450" indent="-171450">
                        <a:buFont typeface="Arial" panose="020B0604020202020204" pitchFamily="34" charset="0"/>
                        <a:buChar char="•"/>
                      </a:pPr>
                      <a:r>
                        <a:rPr lang="en-CA" sz="1000" baseline="0" dirty="0" smtClean="0"/>
                        <a:t>Investment thesis</a:t>
                      </a:r>
                      <a:endParaRPr lang="en-CA" sz="100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3 Results:</a:t>
                      </a:r>
                    </a:p>
                    <a:p>
                      <a:pPr marL="171450" indent="-171450">
                        <a:buFont typeface="Arial" panose="020B0604020202020204" pitchFamily="34" charset="0"/>
                        <a:buChar char="•"/>
                      </a:pPr>
                      <a:r>
                        <a:rPr lang="en-CA" sz="1000" dirty="0" smtClean="0"/>
                        <a:t>Digital strategy roadmap</a:t>
                      </a:r>
                      <a:r>
                        <a:rPr lang="en-CA" sz="1000" baseline="0" dirty="0" smtClean="0"/>
                        <a:t> and metrics</a:t>
                      </a:r>
                    </a:p>
                    <a:p>
                      <a:pPr marL="171450" indent="-171450">
                        <a:buFont typeface="Arial" panose="020B0604020202020204" pitchFamily="34" charset="0"/>
                        <a:buChar char="•"/>
                      </a:pPr>
                      <a:r>
                        <a:rPr lang="en-CA" sz="1000" baseline="0" dirty="0" smtClean="0"/>
                        <a:t>Scenario analysis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4 Results:</a:t>
                      </a:r>
                    </a:p>
                    <a:p>
                      <a:pPr marL="171450" indent="-171450">
                        <a:buFont typeface="Arial" panose="020B0604020202020204" pitchFamily="34" charset="0"/>
                        <a:buChar char="•"/>
                      </a:pPr>
                      <a:r>
                        <a:rPr lang="en-CA" sz="1000" dirty="0" smtClean="0"/>
                        <a:t>Digital Strategy-on-a-Page</a:t>
                      </a:r>
                    </a:p>
                    <a:p>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26" name="Picture 25"/>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70983" y="3482880"/>
            <a:ext cx="974520" cy="877885"/>
          </a:xfrm>
          <a:prstGeom prst="rect">
            <a:avLst/>
          </a:prstGeom>
        </p:spPr>
      </p:pic>
      <p:pic>
        <p:nvPicPr>
          <p:cNvPr id="27" name="Picture 26"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11056" y="1751239"/>
            <a:ext cx="1094375" cy="1088500"/>
          </a:xfrm>
          <a:prstGeom prst="rect">
            <a:avLst/>
          </a:prstGeom>
          <a:solidFill>
            <a:schemeClr val="accent1">
              <a:alpha val="0"/>
            </a:schemeClr>
          </a:solidFill>
          <a:effectLst/>
        </p:spPr>
      </p:pic>
      <p:pic>
        <p:nvPicPr>
          <p:cNvPr id="28" name="Picture 27" descr="on-site-workshops.png"/>
          <p:cNvPicPr>
            <a:picLocks noChangeAspect="1"/>
          </p:cNvPicPr>
          <p:nvPr/>
        </p:nvPicPr>
        <p:blipFill rotWithShape="1">
          <a:blip r:embed="rId6" cstate="print"/>
          <a:srcRect l="12204" t="22820" r="8463" b="22257"/>
          <a:stretch/>
        </p:blipFill>
        <p:spPr>
          <a:xfrm>
            <a:off x="282240" y="4912502"/>
            <a:ext cx="752006" cy="483279"/>
          </a:xfrm>
          <a:prstGeom prst="rect">
            <a:avLst/>
          </a:prstGeom>
          <a:effectLst/>
        </p:spPr>
      </p:pic>
      <p:sp>
        <p:nvSpPr>
          <p:cNvPr id="29" name="Chevron 28"/>
          <p:cNvSpPr/>
          <p:nvPr/>
        </p:nvSpPr>
        <p:spPr>
          <a:xfrm>
            <a:off x="1284789" y="1135778"/>
            <a:ext cx="2074686"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FFFFFF"/>
                </a:solidFill>
              </a:rPr>
              <a:t>1. Scope the Digital Transformation</a:t>
            </a:r>
            <a:endParaRPr lang="en-US" sz="1200" dirty="0">
              <a:solidFill>
                <a:srgbClr val="FFFFFF"/>
              </a:solidFill>
            </a:endParaRPr>
          </a:p>
        </p:txBody>
      </p:sp>
      <p:sp>
        <p:nvSpPr>
          <p:cNvPr id="39" name="Chevron 38"/>
          <p:cNvSpPr/>
          <p:nvPr/>
        </p:nvSpPr>
        <p:spPr>
          <a:xfrm>
            <a:off x="3223317" y="1135777"/>
            <a:ext cx="2074686"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FFFFFF"/>
                </a:solidFill>
              </a:rPr>
              <a:t>2. Design the Digital Future State Vision</a:t>
            </a:r>
            <a:endParaRPr lang="en-US" sz="1200" dirty="0">
              <a:solidFill>
                <a:srgbClr val="FFFFFF"/>
              </a:solidFill>
            </a:endParaRPr>
          </a:p>
        </p:txBody>
      </p:sp>
      <p:sp>
        <p:nvSpPr>
          <p:cNvPr id="40" name="Chevron 39"/>
          <p:cNvSpPr/>
          <p:nvPr/>
        </p:nvSpPr>
        <p:spPr>
          <a:xfrm>
            <a:off x="5161845" y="1135776"/>
            <a:ext cx="2074686"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FFFFFF"/>
                </a:solidFill>
              </a:rPr>
              <a:t>3. Define the Digital Roadmap</a:t>
            </a:r>
            <a:endParaRPr lang="en-US" sz="1200" dirty="0">
              <a:solidFill>
                <a:srgbClr val="FFFFFF"/>
              </a:solidFill>
            </a:endParaRPr>
          </a:p>
        </p:txBody>
      </p:sp>
      <p:sp>
        <p:nvSpPr>
          <p:cNvPr id="41" name="Chevron 40"/>
          <p:cNvSpPr/>
          <p:nvPr/>
        </p:nvSpPr>
        <p:spPr>
          <a:xfrm>
            <a:off x="7100373" y="1135776"/>
            <a:ext cx="1938528"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FFFFFF"/>
                </a:solidFill>
              </a:rPr>
              <a:t>4. Sustain Digital Transformation</a:t>
            </a:r>
            <a:endParaRPr lang="en-US" sz="1200" dirty="0">
              <a:solidFill>
                <a:srgbClr val="FFFFFF"/>
              </a:solidFill>
            </a:endParaRPr>
          </a:p>
        </p:txBody>
      </p:sp>
      <p:sp>
        <p:nvSpPr>
          <p:cNvPr id="4" name="Title 3"/>
          <p:cNvSpPr>
            <a:spLocks noGrp="1"/>
          </p:cNvSpPr>
          <p:nvPr>
            <p:ph type="title"/>
          </p:nvPr>
        </p:nvSpPr>
        <p:spPr>
          <a:xfrm>
            <a:off x="249278" y="243510"/>
            <a:ext cx="8620125" cy="877887"/>
          </a:xfrm>
        </p:spPr>
        <p:txBody>
          <a:bodyPr/>
          <a:lstStyle/>
          <a:p>
            <a:r>
              <a:rPr lang="en-US" dirty="0"/>
              <a:t>Plan and Execute a Digital </a:t>
            </a:r>
            <a:r>
              <a:rPr lang="en-US" dirty="0" smtClean="0"/>
              <a:t>Transformation – </a:t>
            </a:r>
            <a:r>
              <a:rPr lang="en-US" dirty="0"/>
              <a:t>project </a:t>
            </a:r>
            <a:r>
              <a:rPr lang="en-US" dirty="0" smtClean="0"/>
              <a:t>overview</a:t>
            </a:r>
            <a:endParaRPr lang="en-US" dirty="0"/>
          </a:p>
        </p:txBody>
      </p:sp>
    </p:spTree>
    <p:extLst>
      <p:ext uri="{BB962C8B-B14F-4D97-AF65-F5344CB8AC3E}">
        <p14:creationId xmlns:p14="http://schemas.microsoft.com/office/powerpoint/2010/main" val="2638236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8" name="TextBox 7"/>
          <p:cNvSpPr txBox="1"/>
          <p:nvPr/>
        </p:nvSpPr>
        <p:spPr>
          <a:xfrm>
            <a:off x="1151134" y="2015670"/>
            <a:ext cx="6589368" cy="3303468"/>
          </a:xfrm>
          <a:prstGeom prst="rect">
            <a:avLst/>
          </a:prstGeom>
        </p:spPr>
        <p:txBody>
          <a:bodyPr wrap="square" rtlCol="0">
            <a:spAutoFit/>
          </a:bodyPr>
          <a:lstStyle/>
          <a:p>
            <a:pPr>
              <a:spcAft>
                <a:spcPts val="500"/>
              </a:spcAft>
            </a:pPr>
            <a:r>
              <a:rPr lang="en-CA" sz="1600" i="1" dirty="0" smtClean="0">
                <a:solidFill>
                  <a:schemeClr val="bg1"/>
                </a:solidFill>
                <a:latin typeface="+mj-lt"/>
              </a:rPr>
              <a:t>A common misconception about digital transformation is that it’s all about technology. When digital becomes a part of the conversation, the question often becomes, ‘How do we make the best use of digital technology?’</a:t>
            </a:r>
          </a:p>
          <a:p>
            <a:pPr>
              <a:spcAft>
                <a:spcPts val="500"/>
              </a:spcAft>
            </a:pPr>
            <a:endParaRPr lang="en-CA" sz="1600" b="1" i="1" dirty="0">
              <a:solidFill>
                <a:schemeClr val="bg1"/>
              </a:solidFill>
              <a:latin typeface="+mj-lt"/>
            </a:endParaRPr>
          </a:p>
          <a:p>
            <a:pPr>
              <a:spcAft>
                <a:spcPts val="500"/>
              </a:spcAft>
            </a:pPr>
            <a:r>
              <a:rPr lang="en-CA" sz="1600" b="1" i="1" dirty="0" smtClean="0">
                <a:solidFill>
                  <a:schemeClr val="bg1"/>
                </a:solidFill>
                <a:latin typeface="+mj-lt"/>
              </a:rPr>
              <a:t>In fact, digital transformation is about getting one step closer to your customers. </a:t>
            </a:r>
            <a:endParaRPr lang="en-CA" sz="1600" i="1" dirty="0" smtClean="0">
              <a:solidFill>
                <a:schemeClr val="bg1"/>
              </a:solidFill>
              <a:latin typeface="+mj-lt"/>
            </a:endParaRPr>
          </a:p>
          <a:p>
            <a:pPr>
              <a:spcAft>
                <a:spcPts val="500"/>
              </a:spcAft>
            </a:pPr>
            <a:endParaRPr lang="en-CA" sz="1600" b="1" i="1" dirty="0">
              <a:solidFill>
                <a:schemeClr val="bg1"/>
              </a:solidFill>
              <a:latin typeface="+mj-lt"/>
            </a:endParaRPr>
          </a:p>
          <a:p>
            <a:pPr>
              <a:spcAft>
                <a:spcPts val="500"/>
              </a:spcAft>
            </a:pPr>
            <a:r>
              <a:rPr lang="en-CA" sz="1600" i="1" dirty="0" smtClean="0">
                <a:solidFill>
                  <a:schemeClr val="bg1"/>
                </a:solidFill>
                <a:latin typeface="+mj-lt"/>
              </a:rPr>
              <a:t>While the technological landscape grows more complex, it also offers more effective ways of connecting with customers, understanding their needs, and delivering what they want, how they want it. Doing this requires an openness to fundamental change.</a:t>
            </a:r>
            <a:endParaRPr lang="en-CA" sz="1600" b="1" i="1" dirty="0" smtClean="0">
              <a:solidFill>
                <a:schemeClr val="bg1"/>
              </a:solidFill>
              <a:latin typeface="+mj-lt"/>
            </a:endParaRPr>
          </a:p>
        </p:txBody>
      </p:sp>
      <p:sp>
        <p:nvSpPr>
          <p:cNvPr id="9" name="TextBox 8"/>
          <p:cNvSpPr txBox="1"/>
          <p:nvPr/>
        </p:nvSpPr>
        <p:spPr>
          <a:xfrm>
            <a:off x="3203042" y="5424862"/>
            <a:ext cx="4460917" cy="738664"/>
          </a:xfrm>
          <a:prstGeom prst="rect">
            <a:avLst/>
          </a:prstGeom>
        </p:spPr>
        <p:txBody>
          <a:bodyPr wrap="square" rtlCol="0">
            <a:spAutoFit/>
          </a:bodyPr>
          <a:lstStyle/>
          <a:p>
            <a:pPr algn="r"/>
            <a:r>
              <a:rPr lang="en-CA" sz="1400" b="1" dirty="0" smtClean="0">
                <a:solidFill>
                  <a:schemeClr val="bg1"/>
                </a:solidFill>
              </a:rPr>
              <a:t>Michael Blair, </a:t>
            </a:r>
          </a:p>
          <a:p>
            <a:pPr algn="r"/>
            <a:r>
              <a:rPr lang="en-CA" sz="1400" dirty="0" smtClean="0">
                <a:solidFill>
                  <a:schemeClr val="bg1"/>
                </a:solidFill>
              </a:rPr>
              <a:t>Senior Consulting Analyst, CIO Practice </a:t>
            </a:r>
            <a:br>
              <a:rPr lang="en-CA" sz="1400" dirty="0" smtClean="0">
                <a:solidFill>
                  <a:schemeClr val="bg1"/>
                </a:solidFill>
              </a:rPr>
            </a:br>
            <a:r>
              <a:rPr lang="en-CA" sz="1400" dirty="0" smtClean="0">
                <a:solidFill>
                  <a:schemeClr val="bg1"/>
                </a:solidFill>
              </a:rPr>
              <a:t>Info-Tech Research Group</a:t>
            </a:r>
          </a:p>
        </p:txBody>
      </p:sp>
      <p:sp>
        <p:nvSpPr>
          <p:cNvPr id="11" name="Rectangle 10"/>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14" name="Picture 108"/>
          <p:cNvPicPr>
            <a:picLocks noChangeAspect="1"/>
          </p:cNvPicPr>
          <p:nvPr/>
        </p:nvPicPr>
        <p:blipFill>
          <a:blip r:embed="rId2"/>
          <a:stretch>
            <a:fillRect/>
          </a:stretch>
        </p:blipFill>
        <p:spPr>
          <a:xfrm>
            <a:off x="545852" y="1855124"/>
            <a:ext cx="693419" cy="501622"/>
          </a:xfrm>
          <a:prstGeom prst="rect">
            <a:avLst/>
          </a:prstGeom>
        </p:spPr>
      </p:pic>
      <p:pic>
        <p:nvPicPr>
          <p:cNvPr id="15" name="Picture 109"/>
          <p:cNvPicPr>
            <a:picLocks noChangeAspect="1"/>
          </p:cNvPicPr>
          <p:nvPr/>
        </p:nvPicPr>
        <p:blipFill>
          <a:blip r:embed="rId3"/>
          <a:stretch>
            <a:fillRect/>
          </a:stretch>
        </p:blipFill>
        <p:spPr>
          <a:xfrm>
            <a:off x="7663959" y="4700941"/>
            <a:ext cx="674751" cy="615711"/>
          </a:xfrm>
          <a:prstGeom prst="rect">
            <a:avLst/>
          </a:prstGeom>
        </p:spPr>
      </p:pic>
    </p:spTree>
    <p:extLst>
      <p:ext uri="{BB962C8B-B14F-4D97-AF65-F5344CB8AC3E}">
        <p14:creationId xmlns:p14="http://schemas.microsoft.com/office/powerpoint/2010/main" val="22736799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Workshop overview </a:t>
            </a:r>
            <a:endParaRPr lang="en-CA" dirty="0"/>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smtClean="0">
                <a:solidFill>
                  <a:srgbClr val="333333"/>
                </a:solidFill>
              </a:rPr>
              <a:t>Contact your account representative or e</a:t>
            </a:r>
            <a:r>
              <a:rPr lang="en-US" sz="1400" dirty="0" smtClean="0">
                <a:solidFill>
                  <a:srgbClr val="333333"/>
                </a:solidFill>
                <a:cs typeface="Open Sans"/>
              </a:rPr>
              <a:t>mail </a:t>
            </a:r>
            <a:r>
              <a:rPr lang="en-US" sz="1400" dirty="0" smtClean="0">
                <a:solidFill>
                  <a:srgbClr val="333333"/>
                </a:solidFill>
                <a:cs typeface="Open Sans"/>
                <a:hlinkClick r:id="rId3"/>
              </a:rPr>
              <a:t>Workshops@InfoTech.com</a:t>
            </a:r>
            <a:r>
              <a:rPr lang="en-US" sz="1400" dirty="0" smtClean="0">
                <a:solidFill>
                  <a:srgbClr val="333333"/>
                </a:solidFill>
                <a:cs typeface="Open Sans"/>
              </a:rPr>
              <a:t> for more information.</a:t>
            </a:r>
            <a:endParaRPr lang="en-US"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90703537"/>
              </p:ext>
            </p:extLst>
          </p:nvPr>
        </p:nvGraphicFramePr>
        <p:xfrm>
          <a:off x="251519" y="1677686"/>
          <a:ext cx="8587392" cy="4594405"/>
        </p:xfrm>
        <a:graphic>
          <a:graphicData uri="http://schemas.openxmlformats.org/drawingml/2006/table">
            <a:tbl>
              <a:tblPr firstRow="1" bandRow="1">
                <a:tableStyleId>{5C22544A-7EE6-4342-B048-85BDC9FD1C3A}</a:tableStyleId>
              </a:tblPr>
              <a:tblGrid>
                <a:gridCol w="400828"/>
                <a:gridCol w="2046641"/>
                <a:gridCol w="2046641"/>
                <a:gridCol w="2046641"/>
                <a:gridCol w="2046641"/>
              </a:tblGrid>
              <a:tr h="287991">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smtClean="0">
                          <a:solidFill>
                            <a:schemeClr val="bg1"/>
                          </a:solidFill>
                        </a:rPr>
                        <a:t>Workshop Day 1</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smtClean="0">
                          <a:solidFill>
                            <a:schemeClr val="bg1"/>
                          </a:solidFill>
                        </a:rPr>
                        <a:t>Workshop Day 2</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smtClean="0">
                          <a:solidFill>
                            <a:schemeClr val="bg1"/>
                          </a:solidFill>
                        </a:rPr>
                        <a:t>Workshop Day 3</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smtClean="0">
                          <a:solidFill>
                            <a:schemeClr val="bg1"/>
                          </a:solidFill>
                        </a:rPr>
                        <a:t>Workshop Day 4</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tr>
              <a:tr h="2426569">
                <a:tc>
                  <a:txBody>
                    <a:bodyPr/>
                    <a:lstStyle/>
                    <a:p>
                      <a:pPr marL="216000" indent="-457200" algn="ctr">
                        <a:spcAft>
                          <a:spcPts val="500"/>
                        </a:spcAft>
                      </a:pPr>
                      <a:r>
                        <a:rPr lang="en-CA" sz="1200" b="1" baseline="0" dirty="0" smtClean="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spcAft>
                          <a:spcPts val="1200"/>
                        </a:spcAft>
                      </a:pPr>
                      <a:r>
                        <a:rPr lang="en-CA" sz="1000" b="1" dirty="0" smtClean="0">
                          <a:solidFill>
                            <a:schemeClr val="tx1"/>
                          </a:solidFill>
                        </a:rPr>
                        <a:t>Scope the Digital Transformation</a:t>
                      </a:r>
                    </a:p>
                    <a:p>
                      <a:pPr marL="216000" indent="-457200">
                        <a:spcAft>
                          <a:spcPts val="0"/>
                        </a:spcAft>
                      </a:pPr>
                      <a:r>
                        <a:rPr lang="en-CA" sz="1000" b="1" dirty="0" smtClean="0">
                          <a:solidFill>
                            <a:schemeClr val="tx1"/>
                          </a:solidFill>
                        </a:rPr>
                        <a:t>1.1 </a:t>
                      </a:r>
                      <a:r>
                        <a:rPr lang="en-CA" sz="1000" b="0" dirty="0" smtClean="0">
                          <a:solidFill>
                            <a:schemeClr val="tx1"/>
                          </a:solidFill>
                        </a:rPr>
                        <a:t>Introduction to digital strategy. </a:t>
                      </a:r>
                    </a:p>
                    <a:p>
                      <a:pPr marL="216000" indent="-457200">
                        <a:spcAft>
                          <a:spcPts val="0"/>
                        </a:spcAft>
                      </a:pPr>
                      <a:r>
                        <a:rPr lang="en-CA" sz="1000" b="1" dirty="0" smtClean="0">
                          <a:solidFill>
                            <a:schemeClr val="tx1"/>
                          </a:solidFill>
                        </a:rPr>
                        <a:t>1.2 </a:t>
                      </a:r>
                      <a:r>
                        <a:rPr lang="en-CA" sz="1000" b="0" dirty="0" smtClean="0">
                          <a:solidFill>
                            <a:schemeClr val="tx1"/>
                          </a:solidFill>
                        </a:rPr>
                        <a:t>Establish motivation for</a:t>
                      </a:r>
                      <a:r>
                        <a:rPr lang="en-CA" sz="1000" b="0" baseline="0" dirty="0" smtClean="0">
                          <a:solidFill>
                            <a:schemeClr val="tx1"/>
                          </a:solidFill>
                        </a:rPr>
                        <a:t> digital</a:t>
                      </a:r>
                      <a:r>
                        <a:rPr lang="en-CA" sz="1000" b="0" dirty="0" smtClean="0">
                          <a:solidFill>
                            <a:schemeClr val="tx1"/>
                          </a:solidFill>
                        </a:rPr>
                        <a:t>.</a:t>
                      </a:r>
                    </a:p>
                    <a:p>
                      <a:pPr marL="216000" indent="-457200">
                        <a:spcAft>
                          <a:spcPts val="0"/>
                        </a:spcAft>
                      </a:pPr>
                      <a:r>
                        <a:rPr lang="en-CA" sz="1000" b="1" dirty="0" smtClean="0">
                          <a:solidFill>
                            <a:schemeClr val="tx1"/>
                          </a:solidFill>
                        </a:rPr>
                        <a:t>1.3 </a:t>
                      </a:r>
                      <a:r>
                        <a:rPr lang="en-CA" sz="1000" b="0" dirty="0" smtClean="0">
                          <a:solidFill>
                            <a:schemeClr val="tx1"/>
                          </a:solidFill>
                        </a:rPr>
                        <a:t>Discuss in-flight</a:t>
                      </a:r>
                      <a:r>
                        <a:rPr lang="en-CA" sz="1000" b="0" baseline="0" dirty="0" smtClean="0">
                          <a:solidFill>
                            <a:schemeClr val="tx1"/>
                          </a:solidFill>
                        </a:rPr>
                        <a:t> digital investments.</a:t>
                      </a:r>
                      <a:endParaRPr lang="en-CA" sz="1000" b="0" dirty="0" smtClean="0">
                        <a:solidFill>
                          <a:schemeClr val="tx1"/>
                        </a:solidFill>
                      </a:endParaRPr>
                    </a:p>
                    <a:p>
                      <a:pPr marL="216000" indent="-457200">
                        <a:spcAft>
                          <a:spcPts val="0"/>
                        </a:spcAft>
                      </a:pPr>
                      <a:r>
                        <a:rPr lang="en-CA" sz="1000" b="1" dirty="0" smtClean="0">
                          <a:solidFill>
                            <a:schemeClr val="tx1"/>
                          </a:solidFill>
                        </a:rPr>
                        <a:t>1.4 </a:t>
                      </a:r>
                      <a:r>
                        <a:rPr lang="en-CA" sz="1000" b="0" dirty="0" smtClean="0">
                          <a:solidFill>
                            <a:schemeClr val="tx1"/>
                          </a:solidFill>
                        </a:rPr>
                        <a:t>Define</a:t>
                      </a:r>
                      <a:r>
                        <a:rPr lang="en-CA" sz="1000" b="0" baseline="0" dirty="0" smtClean="0">
                          <a:solidFill>
                            <a:schemeClr val="tx1"/>
                          </a:solidFill>
                        </a:rPr>
                        <a:t> the scope of digital</a:t>
                      </a:r>
                      <a:r>
                        <a:rPr lang="en-CA" sz="1000" b="0" dirty="0" smtClean="0">
                          <a:solidFill>
                            <a:schemeClr val="tx1"/>
                          </a:solidFill>
                        </a:rPr>
                        <a:t>.</a:t>
                      </a:r>
                    </a:p>
                    <a:p>
                      <a:pPr marL="216000" indent="-457200">
                        <a:spcAft>
                          <a:spcPts val="0"/>
                        </a:spcAft>
                      </a:pPr>
                      <a:r>
                        <a:rPr lang="en-CA" sz="1000" b="1" baseline="0" dirty="0" smtClean="0">
                          <a:solidFill>
                            <a:schemeClr val="tx1"/>
                          </a:solidFill>
                        </a:rPr>
                        <a:t>1.5 </a:t>
                      </a:r>
                      <a:r>
                        <a:rPr lang="en-CA" sz="1000" b="0" baseline="0" dirty="0" smtClean="0">
                          <a:solidFill>
                            <a:schemeClr val="tx1"/>
                          </a:solidFill>
                        </a:rPr>
                        <a:t>Identify stakeholders.</a:t>
                      </a:r>
                    </a:p>
                    <a:p>
                      <a:pPr marL="216000" indent="-457200">
                        <a:spcAft>
                          <a:spcPts val="0"/>
                        </a:spcAft>
                      </a:pPr>
                      <a:r>
                        <a:rPr lang="en-CA" sz="1000" b="1" baseline="0" dirty="0" smtClean="0">
                          <a:solidFill>
                            <a:schemeClr val="tx1"/>
                          </a:solidFill>
                        </a:rPr>
                        <a:t>1.6 </a:t>
                      </a:r>
                      <a:r>
                        <a:rPr lang="en-CA" sz="1000" b="0" baseline="0" dirty="0" smtClean="0">
                          <a:solidFill>
                            <a:schemeClr val="tx1"/>
                          </a:solidFill>
                        </a:rPr>
                        <a:t>Perform discovery interviews.</a:t>
                      </a:r>
                    </a:p>
                    <a:p>
                      <a:pPr marL="216000" indent="-457200">
                        <a:spcAft>
                          <a:spcPts val="0"/>
                        </a:spcAft>
                      </a:pPr>
                      <a:r>
                        <a:rPr lang="en-CA" sz="1000" b="1" baseline="0" dirty="0" smtClean="0">
                          <a:solidFill>
                            <a:schemeClr val="tx1"/>
                          </a:solidFill>
                        </a:rPr>
                        <a:t>1.7 </a:t>
                      </a:r>
                      <a:r>
                        <a:rPr lang="en-CA" sz="1000" b="0" baseline="0" dirty="0" smtClean="0">
                          <a:solidFill>
                            <a:schemeClr val="tx1"/>
                          </a:solidFill>
                        </a:rPr>
                        <a:t>Select two value pools to focus day 2, 3, and 4 activities.</a:t>
                      </a:r>
                      <a:endParaRPr lang="en-CA" sz="1000" b="1"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Design</a:t>
                      </a:r>
                      <a:r>
                        <a:rPr lang="en-CA" sz="1000" b="1" baseline="0" dirty="0" smtClean="0">
                          <a:solidFill>
                            <a:schemeClr val="tx1"/>
                          </a:solidFill>
                        </a:rPr>
                        <a:t> the Digital Future State Vision</a:t>
                      </a:r>
                    </a:p>
                    <a:p>
                      <a:pPr marL="216000" indent="-457200">
                        <a:spcAft>
                          <a:spcPts val="0"/>
                        </a:spcAft>
                      </a:pPr>
                      <a:r>
                        <a:rPr lang="en-CA" sz="1000" b="1" dirty="0" smtClean="0">
                          <a:solidFill>
                            <a:schemeClr val="tx1"/>
                          </a:solidFill>
                        </a:rPr>
                        <a:t>2.1</a:t>
                      </a:r>
                      <a:r>
                        <a:rPr lang="en-CA" sz="1000" b="0" dirty="0" smtClean="0">
                          <a:solidFill>
                            <a:schemeClr val="tx1"/>
                          </a:solidFill>
                        </a:rPr>
                        <a:t> Identify</a:t>
                      </a:r>
                      <a:r>
                        <a:rPr lang="en-CA" sz="1000" b="0" baseline="0" dirty="0" smtClean="0">
                          <a:solidFill>
                            <a:schemeClr val="tx1"/>
                          </a:solidFill>
                        </a:rPr>
                        <a:t> digital imperatives.</a:t>
                      </a:r>
                    </a:p>
                    <a:p>
                      <a:pPr marL="216000" indent="-457200">
                        <a:spcAft>
                          <a:spcPts val="0"/>
                        </a:spcAft>
                      </a:pPr>
                      <a:r>
                        <a:rPr lang="en-CA" sz="1000" b="1" dirty="0" smtClean="0">
                          <a:solidFill>
                            <a:schemeClr val="tx1"/>
                          </a:solidFill>
                        </a:rPr>
                        <a:t>2.2</a:t>
                      </a:r>
                      <a:r>
                        <a:rPr lang="en-CA" sz="1000" b="0" dirty="0" smtClean="0">
                          <a:solidFill>
                            <a:schemeClr val="tx1"/>
                          </a:solidFill>
                        </a:rPr>
                        <a:t> Define</a:t>
                      </a:r>
                      <a:r>
                        <a:rPr lang="en-CA" sz="1000" b="0" baseline="0" dirty="0" smtClean="0">
                          <a:solidFill>
                            <a:schemeClr val="tx1"/>
                          </a:solidFill>
                        </a:rPr>
                        <a:t> key digital outcomes</a:t>
                      </a:r>
                      <a:r>
                        <a:rPr lang="en-CA" sz="1000" b="0" dirty="0" smtClean="0">
                          <a:solidFill>
                            <a:schemeClr val="tx1"/>
                          </a:solidFill>
                        </a:rPr>
                        <a:t>.</a:t>
                      </a:r>
                    </a:p>
                    <a:p>
                      <a:pPr marL="216000" indent="-457200">
                        <a:spcAft>
                          <a:spcPts val="0"/>
                        </a:spcAft>
                      </a:pPr>
                      <a:r>
                        <a:rPr lang="en-CA" sz="1000" b="1" dirty="0" smtClean="0">
                          <a:solidFill>
                            <a:schemeClr val="tx1"/>
                          </a:solidFill>
                        </a:rPr>
                        <a:t>2.3</a:t>
                      </a:r>
                      <a:r>
                        <a:rPr lang="en-CA" sz="1000" b="0" dirty="0" smtClean="0">
                          <a:solidFill>
                            <a:schemeClr val="tx1"/>
                          </a:solidFill>
                        </a:rPr>
                        <a:t> Create</a:t>
                      </a:r>
                      <a:r>
                        <a:rPr lang="en-CA" sz="1000" b="0" baseline="0" dirty="0" smtClean="0">
                          <a:solidFill>
                            <a:schemeClr val="tx1"/>
                          </a:solidFill>
                        </a:rPr>
                        <a:t> a digital investment thesis.</a:t>
                      </a:r>
                      <a:endParaRPr lang="en-CA" sz="1000" b="0" dirty="0" smtClean="0">
                        <a:solidFill>
                          <a:schemeClr val="tx1"/>
                        </a:solidFill>
                      </a:endParaRPr>
                    </a:p>
                    <a:p>
                      <a:pPr marL="216000" indent="-457200">
                        <a:spcAft>
                          <a:spcPts val="0"/>
                        </a:spcAft>
                      </a:pPr>
                      <a:r>
                        <a:rPr lang="en-CA" sz="1000" b="1" dirty="0" smtClean="0">
                          <a:solidFill>
                            <a:schemeClr val="tx1"/>
                          </a:solidFill>
                        </a:rPr>
                        <a:t>2.4</a:t>
                      </a:r>
                      <a:r>
                        <a:rPr lang="en-CA" sz="1000" b="0" dirty="0" smtClean="0">
                          <a:solidFill>
                            <a:schemeClr val="tx1"/>
                          </a:solidFill>
                        </a:rPr>
                        <a:t> Define</a:t>
                      </a:r>
                      <a:r>
                        <a:rPr lang="en-CA" sz="1000" b="0" baseline="0" dirty="0" smtClean="0">
                          <a:solidFill>
                            <a:schemeClr val="tx1"/>
                          </a:solidFill>
                        </a:rPr>
                        <a:t> digital guiding principles</a:t>
                      </a:r>
                      <a:r>
                        <a:rPr lang="en-CA" sz="1000" b="0" dirty="0" smtClean="0">
                          <a:solidFill>
                            <a:schemeClr val="tx1"/>
                          </a:solidFill>
                        </a:rPr>
                        <a:t>.</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Define</a:t>
                      </a:r>
                      <a:r>
                        <a:rPr lang="en-CA" sz="1000" b="1" baseline="0" dirty="0" smtClean="0">
                          <a:solidFill>
                            <a:schemeClr val="tx1"/>
                          </a:solidFill>
                        </a:rPr>
                        <a:t> the Digital Roadmap</a:t>
                      </a:r>
                      <a:endParaRPr lang="en-CA" sz="1000" b="1" dirty="0" smtClean="0">
                        <a:solidFill>
                          <a:schemeClr val="tx1"/>
                        </a:solidFill>
                      </a:endParaRPr>
                    </a:p>
                    <a:p>
                      <a:pPr marL="216000" indent="-457200">
                        <a:spcAft>
                          <a:spcPts val="0"/>
                        </a:spcAft>
                      </a:pPr>
                      <a:r>
                        <a:rPr lang="en-CA" sz="1000" b="1" dirty="0" smtClean="0">
                          <a:solidFill>
                            <a:schemeClr val="tx1"/>
                          </a:solidFill>
                        </a:rPr>
                        <a:t>3.1 </a:t>
                      </a:r>
                      <a:r>
                        <a:rPr lang="en-CA" sz="1000" b="0" dirty="0" smtClean="0">
                          <a:solidFill>
                            <a:schemeClr val="tx1"/>
                          </a:solidFill>
                        </a:rPr>
                        <a:t>Identify</a:t>
                      </a:r>
                      <a:r>
                        <a:rPr lang="en-CA" sz="1000" b="0" baseline="0" dirty="0" smtClean="0">
                          <a:solidFill>
                            <a:schemeClr val="tx1"/>
                          </a:solidFill>
                        </a:rPr>
                        <a:t> initiatives to achieve digital outcomes</a:t>
                      </a:r>
                      <a:r>
                        <a:rPr lang="en-CA" sz="1000" b="0" dirty="0" smtClean="0">
                          <a:solidFill>
                            <a:schemeClr val="tx1"/>
                          </a:solidFill>
                        </a:rPr>
                        <a:t>. </a:t>
                      </a:r>
                    </a:p>
                    <a:p>
                      <a:pPr marL="216000" indent="-457200">
                        <a:spcAft>
                          <a:spcPts val="0"/>
                        </a:spcAft>
                      </a:pPr>
                      <a:r>
                        <a:rPr lang="en-CA" sz="1000" b="1" dirty="0" smtClean="0">
                          <a:solidFill>
                            <a:schemeClr val="tx1"/>
                          </a:solidFill>
                        </a:rPr>
                        <a:t>3.2 </a:t>
                      </a:r>
                      <a:r>
                        <a:rPr lang="en-CA" sz="1000" b="0" dirty="0" smtClean="0">
                          <a:solidFill>
                            <a:schemeClr val="tx1"/>
                          </a:solidFill>
                        </a:rPr>
                        <a:t>Align</a:t>
                      </a:r>
                      <a:r>
                        <a:rPr lang="en-CA" sz="1000" b="0" baseline="0" dirty="0" smtClean="0">
                          <a:solidFill>
                            <a:schemeClr val="tx1"/>
                          </a:solidFill>
                        </a:rPr>
                        <a:t> in-flight initiatives to digital initiatives</a:t>
                      </a:r>
                      <a:r>
                        <a:rPr lang="en-CA" sz="1000" b="0" dirty="0" smtClean="0">
                          <a:solidFill>
                            <a:schemeClr val="tx1"/>
                          </a:solidFill>
                        </a:rPr>
                        <a:t>.</a:t>
                      </a:r>
                    </a:p>
                    <a:p>
                      <a:pPr marL="216000" indent="-457200">
                        <a:spcAft>
                          <a:spcPts val="0"/>
                        </a:spcAft>
                      </a:pPr>
                      <a:r>
                        <a:rPr lang="en-CA" sz="1000" b="1" dirty="0" smtClean="0">
                          <a:solidFill>
                            <a:schemeClr val="tx1"/>
                          </a:solidFill>
                        </a:rPr>
                        <a:t>3.3</a:t>
                      </a:r>
                      <a:r>
                        <a:rPr lang="en-CA" sz="1000" b="0" dirty="0" smtClean="0">
                          <a:solidFill>
                            <a:schemeClr val="tx1"/>
                          </a:solidFill>
                        </a:rPr>
                        <a:t> Prioritize</a:t>
                      </a:r>
                      <a:r>
                        <a:rPr lang="en-CA" sz="1000" b="0" baseline="0" dirty="0" smtClean="0">
                          <a:solidFill>
                            <a:schemeClr val="tx1"/>
                          </a:solidFill>
                        </a:rPr>
                        <a:t> digital initiatives</a:t>
                      </a:r>
                      <a:r>
                        <a:rPr lang="en-CA" sz="1000" b="0" dirty="0" smtClean="0">
                          <a:solidFill>
                            <a:schemeClr val="tx1"/>
                          </a:solidFill>
                        </a:rPr>
                        <a:t>.</a:t>
                      </a:r>
                    </a:p>
                    <a:p>
                      <a:pPr marL="216000" indent="-457200">
                        <a:spcAft>
                          <a:spcPts val="0"/>
                        </a:spcAft>
                      </a:pPr>
                      <a:r>
                        <a:rPr lang="en-CA" sz="1000" b="1" dirty="0" smtClean="0">
                          <a:solidFill>
                            <a:schemeClr val="tx1"/>
                          </a:solidFill>
                        </a:rPr>
                        <a:t>3.4</a:t>
                      </a:r>
                      <a:r>
                        <a:rPr lang="en-CA" sz="1000" b="0" dirty="0" smtClean="0">
                          <a:solidFill>
                            <a:schemeClr val="tx1"/>
                          </a:solidFill>
                        </a:rPr>
                        <a:t> Document</a:t>
                      </a:r>
                      <a:r>
                        <a:rPr lang="en-CA" sz="1000" b="0" baseline="0" dirty="0" smtClean="0">
                          <a:solidFill>
                            <a:schemeClr val="tx1"/>
                          </a:solidFill>
                        </a:rPr>
                        <a:t> architecturally significant requirements for high-priority initiatives</a:t>
                      </a:r>
                      <a:r>
                        <a:rPr lang="en-CA" sz="1000" b="0" dirty="0" smtClean="0">
                          <a:solidFill>
                            <a:schemeClr val="tx1"/>
                          </a:solidFill>
                        </a:rPr>
                        <a:t>.</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Sustain Digital Transformation</a:t>
                      </a:r>
                    </a:p>
                    <a:p>
                      <a:pPr marL="216000" indent="-457200">
                        <a:spcAft>
                          <a:spcPts val="0"/>
                        </a:spcAft>
                      </a:pPr>
                      <a:r>
                        <a:rPr lang="en-CA" sz="1000" b="1" dirty="0" smtClean="0">
                          <a:solidFill>
                            <a:schemeClr val="tx1"/>
                          </a:solidFill>
                        </a:rPr>
                        <a:t>4.1 </a:t>
                      </a:r>
                      <a:r>
                        <a:rPr lang="en-CA" sz="1000" b="0" dirty="0" smtClean="0">
                          <a:solidFill>
                            <a:schemeClr val="tx1"/>
                          </a:solidFill>
                        </a:rPr>
                        <a:t>Review and refine</a:t>
                      </a:r>
                      <a:r>
                        <a:rPr lang="en-CA" sz="1000" b="0" baseline="0" dirty="0" smtClean="0">
                          <a:solidFill>
                            <a:schemeClr val="tx1"/>
                          </a:solidFill>
                        </a:rPr>
                        <a:t> the Digital Strategy-on-a-Page</a:t>
                      </a:r>
                      <a:r>
                        <a:rPr lang="en-CA" sz="1000" b="0" dirty="0" smtClean="0">
                          <a:solidFill>
                            <a:schemeClr val="tx1"/>
                          </a:solidFill>
                        </a:rPr>
                        <a:t>.</a:t>
                      </a:r>
                    </a:p>
                    <a:p>
                      <a:pPr marL="216000" indent="-457200">
                        <a:spcAft>
                          <a:spcPts val="0"/>
                        </a:spcAft>
                      </a:pPr>
                      <a:r>
                        <a:rPr lang="en-CA" sz="1000" b="1" dirty="0" smtClean="0">
                          <a:solidFill>
                            <a:schemeClr val="tx1"/>
                          </a:solidFill>
                        </a:rPr>
                        <a:t>4.2</a:t>
                      </a:r>
                      <a:r>
                        <a:rPr lang="en-CA" sz="1000" b="0" dirty="0" smtClean="0">
                          <a:solidFill>
                            <a:schemeClr val="tx1"/>
                          </a:solidFill>
                        </a:rPr>
                        <a:t> Assess company culture.</a:t>
                      </a:r>
                    </a:p>
                    <a:p>
                      <a:pPr marL="216000" indent="-457200">
                        <a:spcAft>
                          <a:spcPts val="0"/>
                        </a:spcAft>
                      </a:pPr>
                      <a:r>
                        <a:rPr lang="en-CA" sz="1000" b="1" dirty="0" smtClean="0">
                          <a:solidFill>
                            <a:schemeClr val="tx1"/>
                          </a:solidFill>
                        </a:rPr>
                        <a:t>4.3</a:t>
                      </a:r>
                      <a:r>
                        <a:rPr lang="en-CA" sz="1000" b="1" baseline="0" dirty="0" smtClean="0">
                          <a:solidFill>
                            <a:schemeClr val="tx1"/>
                          </a:solidFill>
                        </a:rPr>
                        <a:t> </a:t>
                      </a:r>
                      <a:r>
                        <a:rPr lang="en-CA" sz="1000" b="0" baseline="0" dirty="0" smtClean="0">
                          <a:solidFill>
                            <a:schemeClr val="tx1"/>
                          </a:solidFill>
                        </a:rPr>
                        <a:t>Define high-level cultural changes needed for successful transformation.</a:t>
                      </a:r>
                      <a:endParaRPr lang="en-CA" sz="1000" b="1" dirty="0" smtClean="0">
                        <a:solidFill>
                          <a:schemeClr val="tx1"/>
                        </a:solidFill>
                      </a:endParaRPr>
                    </a:p>
                    <a:p>
                      <a:pPr marL="216000" indent="-457200">
                        <a:spcAft>
                          <a:spcPts val="0"/>
                        </a:spcAft>
                      </a:pPr>
                      <a:r>
                        <a:rPr lang="en-CA" sz="1000" b="1" dirty="0" smtClean="0">
                          <a:solidFill>
                            <a:schemeClr val="tx1"/>
                          </a:solidFill>
                        </a:rPr>
                        <a:t>4.4</a:t>
                      </a:r>
                      <a:r>
                        <a:rPr lang="en-CA" sz="1000" b="0" dirty="0" smtClean="0">
                          <a:solidFill>
                            <a:schemeClr val="tx1"/>
                          </a:solidFill>
                        </a:rPr>
                        <a:t> Define</a:t>
                      </a:r>
                      <a:r>
                        <a:rPr lang="en-CA" sz="1000" b="0" baseline="0" dirty="0" smtClean="0">
                          <a:solidFill>
                            <a:schemeClr val="tx1"/>
                          </a:solidFill>
                        </a:rPr>
                        <a:t> the role of the digital transformation team</a:t>
                      </a:r>
                      <a:r>
                        <a:rPr lang="en-CA" sz="1000" b="0" dirty="0" smtClean="0">
                          <a:solidFill>
                            <a:schemeClr val="tx1"/>
                          </a:solidFill>
                        </a:rPr>
                        <a:t>.</a:t>
                      </a:r>
                    </a:p>
                    <a:p>
                      <a:pPr marL="216000" indent="-457200">
                        <a:spcAft>
                          <a:spcPts val="0"/>
                        </a:spcAft>
                      </a:pPr>
                      <a:r>
                        <a:rPr lang="en-CA" sz="1000" b="1" dirty="0" smtClean="0">
                          <a:solidFill>
                            <a:schemeClr val="tx1"/>
                          </a:solidFill>
                        </a:rPr>
                        <a:t>4.5</a:t>
                      </a:r>
                      <a:r>
                        <a:rPr lang="en-CA" sz="1000" b="0" dirty="0" smtClean="0">
                          <a:solidFill>
                            <a:schemeClr val="tx1"/>
                          </a:solidFill>
                        </a:rPr>
                        <a:t> Establish</a:t>
                      </a:r>
                      <a:r>
                        <a:rPr lang="en-CA" sz="1000" b="0" baseline="0" dirty="0" smtClean="0">
                          <a:solidFill>
                            <a:schemeClr val="tx1"/>
                          </a:solidFill>
                        </a:rPr>
                        <a:t> digital transformation team membership and desired outcomes.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r h="1879845">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smtClean="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indent="-228600">
                        <a:spcAft>
                          <a:spcPts val="0"/>
                        </a:spcAft>
                        <a:buClrTx/>
                        <a:buFont typeface="+mj-lt"/>
                        <a:buAutoNum type="arabicPeriod"/>
                      </a:pPr>
                      <a:r>
                        <a:rPr lang="en-CA" sz="1000" b="0" i="0" baseline="0" dirty="0" smtClean="0">
                          <a:solidFill>
                            <a:schemeClr val="tx1"/>
                          </a:solidFill>
                        </a:rPr>
                        <a:t>Business model canvas</a:t>
                      </a:r>
                    </a:p>
                    <a:p>
                      <a:pPr marL="228600" indent="-228600">
                        <a:spcAft>
                          <a:spcPts val="0"/>
                        </a:spcAft>
                        <a:buClrTx/>
                        <a:buFont typeface="+mj-lt"/>
                        <a:buAutoNum type="arabicPeriod"/>
                      </a:pPr>
                      <a:r>
                        <a:rPr lang="en-CA" sz="1000" b="0" i="0" baseline="0" dirty="0" smtClean="0">
                          <a:solidFill>
                            <a:schemeClr val="tx1"/>
                          </a:solidFill>
                        </a:rPr>
                        <a:t>Stakeholder power map</a:t>
                      </a:r>
                    </a:p>
                    <a:p>
                      <a:pPr marL="228600" indent="-228600">
                        <a:spcAft>
                          <a:spcPts val="0"/>
                        </a:spcAft>
                        <a:buClrTx/>
                        <a:buFont typeface="+mj-lt"/>
                        <a:buAutoNum type="arabicPeriod"/>
                      </a:pPr>
                      <a:r>
                        <a:rPr lang="en-CA" sz="1000" b="0" i="0" baseline="0" dirty="0" smtClean="0">
                          <a:solidFill>
                            <a:schemeClr val="tx1"/>
                          </a:solidFill>
                        </a:rPr>
                        <a:t>Discovery interview results</a:t>
                      </a:r>
                    </a:p>
                    <a:p>
                      <a:pPr marL="228600" indent="-228600">
                        <a:spcAft>
                          <a:spcPts val="0"/>
                        </a:spcAft>
                        <a:buClrTx/>
                        <a:buFont typeface="+mj-lt"/>
                        <a:buAutoNum type="arabicPeriod"/>
                      </a:pPr>
                      <a:r>
                        <a:rPr lang="en-CA" sz="1000" b="0" i="0" baseline="0" dirty="0" smtClean="0">
                          <a:solidFill>
                            <a:schemeClr val="tx1"/>
                          </a:solidFill>
                        </a:rPr>
                        <a:t>Two value pools for focus throughout the workshop</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Corporate</a:t>
                      </a:r>
                      <a:r>
                        <a:rPr lang="en-CA" sz="1000" b="0" baseline="0" dirty="0" smtClean="0">
                          <a:solidFill>
                            <a:schemeClr val="tx1"/>
                          </a:solidFill>
                        </a:rPr>
                        <a:t> strategy analysis</a:t>
                      </a:r>
                    </a:p>
                    <a:p>
                      <a:pPr marL="144000" indent="-144000">
                        <a:spcAft>
                          <a:spcPts val="0"/>
                        </a:spcAft>
                        <a:buClrTx/>
                        <a:buFont typeface="+mj-lt"/>
                        <a:buAutoNum type="arabicPeriod"/>
                      </a:pPr>
                      <a:r>
                        <a:rPr lang="en-CA" sz="1000" b="0" baseline="0" dirty="0" smtClean="0">
                          <a:solidFill>
                            <a:schemeClr val="tx1"/>
                          </a:solidFill>
                        </a:rPr>
                        <a:t>PESTLE analysis</a:t>
                      </a:r>
                    </a:p>
                    <a:p>
                      <a:pPr marL="144000" indent="-144000">
                        <a:spcAft>
                          <a:spcPts val="0"/>
                        </a:spcAft>
                        <a:buClrTx/>
                        <a:buFont typeface="+mj-lt"/>
                        <a:buAutoNum type="arabicPeriod"/>
                      </a:pPr>
                      <a:r>
                        <a:rPr lang="en-CA" sz="1000" b="0" baseline="0" dirty="0" smtClean="0">
                          <a:solidFill>
                            <a:schemeClr val="tx1"/>
                          </a:solidFill>
                        </a:rPr>
                        <a:t>Customer needs assessment (journey maps)</a:t>
                      </a:r>
                    </a:p>
                    <a:p>
                      <a:pPr marL="144000" indent="-144000">
                        <a:spcAft>
                          <a:spcPts val="0"/>
                        </a:spcAft>
                        <a:buClrTx/>
                        <a:buFont typeface="+mj-lt"/>
                        <a:buAutoNum type="arabicPeriod"/>
                      </a:pPr>
                      <a:r>
                        <a:rPr lang="en-CA" sz="1000" b="0" baseline="0" dirty="0" smtClean="0">
                          <a:solidFill>
                            <a:schemeClr val="tx1"/>
                          </a:solidFill>
                        </a:rPr>
                        <a:t>Documented operational pain points (value streams)</a:t>
                      </a:r>
                    </a:p>
                    <a:p>
                      <a:pPr marL="144000" indent="-144000">
                        <a:spcAft>
                          <a:spcPts val="0"/>
                        </a:spcAft>
                        <a:buClrTx/>
                        <a:buFont typeface="+mj-lt"/>
                        <a:buAutoNum type="arabicPeriod"/>
                      </a:pPr>
                      <a:r>
                        <a:rPr lang="en-CA" sz="1000" b="0" baseline="0" dirty="0" smtClean="0">
                          <a:solidFill>
                            <a:schemeClr val="tx1"/>
                          </a:solidFill>
                        </a:rPr>
                        <a:t>Digital investment thesis</a:t>
                      </a:r>
                    </a:p>
                    <a:p>
                      <a:pPr marL="144000" indent="-144000">
                        <a:spcAft>
                          <a:spcPts val="0"/>
                        </a:spcAft>
                        <a:buClrTx/>
                        <a:buFont typeface="+mj-lt"/>
                        <a:buAutoNum type="arabicPeriod"/>
                      </a:pPr>
                      <a:r>
                        <a:rPr lang="en-CA" sz="1000" b="0" baseline="0" dirty="0" smtClean="0">
                          <a:solidFill>
                            <a:schemeClr val="tx1"/>
                          </a:solidFill>
                        </a:rPr>
                        <a:t>Digital guiding principles</a:t>
                      </a:r>
                    </a:p>
                    <a:p>
                      <a:pPr marL="144000" indent="-144000">
                        <a:spcAft>
                          <a:spcPts val="0"/>
                        </a:spcAft>
                        <a:buClrTx/>
                        <a:buFont typeface="+mj-lt"/>
                        <a:buAutoNum type="arabicPeriod"/>
                      </a:pP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Digital outcomes</a:t>
                      </a:r>
                      <a:r>
                        <a:rPr lang="en-CA" sz="1000" b="0" baseline="0" dirty="0" smtClean="0">
                          <a:solidFill>
                            <a:schemeClr val="tx1"/>
                          </a:solidFill>
                        </a:rPr>
                        <a:t> and KPIs</a:t>
                      </a:r>
                    </a:p>
                    <a:p>
                      <a:pPr marL="144000" indent="-144000">
                        <a:spcAft>
                          <a:spcPts val="0"/>
                        </a:spcAft>
                        <a:buClrTx/>
                        <a:buFont typeface="+mj-lt"/>
                        <a:buAutoNum type="arabicPeriod"/>
                      </a:pPr>
                      <a:r>
                        <a:rPr lang="en-CA" sz="1000" b="0" baseline="0" dirty="0" smtClean="0">
                          <a:solidFill>
                            <a:schemeClr val="tx1"/>
                          </a:solidFill>
                        </a:rPr>
                        <a:t>Investment/value pool matrix</a:t>
                      </a:r>
                    </a:p>
                    <a:p>
                      <a:pPr marL="144000" indent="-144000">
                        <a:spcAft>
                          <a:spcPts val="0"/>
                        </a:spcAft>
                        <a:buClrTx/>
                        <a:buFont typeface="+mj-lt"/>
                        <a:buAutoNum type="arabicPeriod"/>
                      </a:pPr>
                      <a:r>
                        <a:rPr lang="en-CA" sz="1000" b="0" baseline="0" dirty="0" smtClean="0">
                          <a:solidFill>
                            <a:schemeClr val="tx1"/>
                          </a:solidFill>
                        </a:rPr>
                        <a:t>Digital initiative prioritization</a:t>
                      </a:r>
                    </a:p>
                    <a:p>
                      <a:pPr marL="144000" indent="-144000">
                        <a:spcAft>
                          <a:spcPts val="0"/>
                        </a:spcAft>
                        <a:buClrTx/>
                        <a:buFont typeface="+mj-lt"/>
                        <a:buAutoNum type="arabicPeriod"/>
                      </a:pPr>
                      <a:r>
                        <a:rPr lang="en-CA" sz="1000" b="0" baseline="0" dirty="0" smtClean="0">
                          <a:solidFill>
                            <a:schemeClr val="tx1"/>
                          </a:solidFill>
                        </a:rPr>
                        <a:t>Architecturally significant requirements for high-priority initiatives</a:t>
                      </a:r>
                      <a:endParaRPr lang="en-CA" sz="1000" b="0" dirty="0" smtClean="0">
                        <a:solidFill>
                          <a:schemeClr val="tx1"/>
                        </a:solidFill>
                      </a:endParaRPr>
                    </a:p>
                    <a:p>
                      <a:pPr marL="144000" indent="-144000">
                        <a:spcAft>
                          <a:spcPts val="0"/>
                        </a:spcAft>
                        <a:buClrTx/>
                        <a:buFont typeface="+mj-lt"/>
                        <a:buAutoNum type="arabicPeriod"/>
                      </a:pP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Digital Strategy-on-a-Page</a:t>
                      </a:r>
                    </a:p>
                    <a:p>
                      <a:pPr marL="144000" indent="-144000">
                        <a:spcAft>
                          <a:spcPts val="0"/>
                        </a:spcAft>
                        <a:buClrTx/>
                        <a:buFont typeface="+mj-lt"/>
                        <a:buAutoNum type="arabicPeriod"/>
                      </a:pPr>
                      <a:r>
                        <a:rPr lang="en-CA" sz="1000" b="0" baseline="0" dirty="0" smtClean="0">
                          <a:solidFill>
                            <a:schemeClr val="tx1"/>
                          </a:solidFill>
                        </a:rPr>
                        <a:t>Strategyzer Culture Map</a:t>
                      </a:r>
                    </a:p>
                    <a:p>
                      <a:pPr marL="144000" indent="-144000">
                        <a:spcAft>
                          <a:spcPts val="0"/>
                        </a:spcAft>
                        <a:buClrTx/>
                        <a:buFont typeface="+mj-lt"/>
                        <a:buAutoNum type="arabicPeriod"/>
                      </a:pPr>
                      <a:r>
                        <a:rPr lang="en-CA" sz="1000" b="0" baseline="0" dirty="0" smtClean="0">
                          <a:solidFill>
                            <a:schemeClr val="tx1"/>
                          </a:solidFill>
                        </a:rPr>
                        <a:t>Digital transformation team charter</a:t>
                      </a:r>
                    </a:p>
                    <a:p>
                      <a:pPr marL="144000" indent="-144000">
                        <a:spcAft>
                          <a:spcPts val="0"/>
                        </a:spcAft>
                        <a:buClrTx/>
                        <a:buFont typeface="+mj-lt"/>
                        <a:buAutoNum type="arabicPeriod"/>
                      </a:pP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bl>
          </a:graphicData>
        </a:graphic>
      </p:graphicFrame>
    </p:spTree>
    <p:extLst>
      <p:ext uri="{BB962C8B-B14F-4D97-AF65-F5344CB8AC3E}">
        <p14:creationId xmlns:p14="http://schemas.microsoft.com/office/powerpoint/2010/main" val="529181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p:txBody>
          <a:bodyPr/>
          <a:lstStyle/>
          <a:p>
            <a:r>
              <a:rPr lang="en-US" dirty="0" smtClean="0"/>
              <a:t>Chief Digital Officers</a:t>
            </a:r>
          </a:p>
          <a:p>
            <a:r>
              <a:rPr lang="en-US" dirty="0" smtClean="0"/>
              <a:t>Chief Technology/Information Officers</a:t>
            </a:r>
          </a:p>
          <a:p>
            <a:r>
              <a:rPr lang="en-US" dirty="0" smtClean="0"/>
              <a:t>Directors of IT</a:t>
            </a:r>
            <a:endParaRPr lang="en-US" dirty="0"/>
          </a:p>
        </p:txBody>
      </p:sp>
      <p:sp>
        <p:nvSpPr>
          <p:cNvPr id="14" name="Text Placeholder 13"/>
          <p:cNvSpPr>
            <a:spLocks noGrp="1"/>
          </p:cNvSpPr>
          <p:nvPr>
            <p:ph type="body" sz="quarter" idx="26"/>
          </p:nvPr>
        </p:nvSpPr>
        <p:spPr/>
        <p:txBody>
          <a:bodyPr/>
          <a:lstStyle/>
          <a:p>
            <a:r>
              <a:rPr lang="en-US" dirty="0" smtClean="0"/>
              <a:t>Understand what digital means in the context of your organization.</a:t>
            </a:r>
          </a:p>
          <a:p>
            <a:r>
              <a:rPr lang="en-US" dirty="0" smtClean="0"/>
              <a:t>Prioritize and roadmap digital transformation initiatives.</a:t>
            </a:r>
          </a:p>
          <a:p>
            <a:r>
              <a:rPr lang="en-US" dirty="0" smtClean="0"/>
              <a:t>Rapidly learn how to deliver value to customers by improving their experience.</a:t>
            </a:r>
          </a:p>
          <a:p>
            <a:r>
              <a:rPr lang="en-US" dirty="0" smtClean="0"/>
              <a:t>Analyze trends to incubate digital culture.</a:t>
            </a:r>
          </a:p>
        </p:txBody>
      </p:sp>
      <p:sp>
        <p:nvSpPr>
          <p:cNvPr id="15" name="Text Placeholder 14"/>
          <p:cNvSpPr>
            <a:spLocks noGrp="1"/>
          </p:cNvSpPr>
          <p:nvPr>
            <p:ph type="body" sz="quarter" idx="27"/>
          </p:nvPr>
        </p:nvSpPr>
        <p:spPr/>
        <p:txBody>
          <a:bodyPr/>
          <a:lstStyle/>
          <a:p>
            <a:r>
              <a:rPr lang="en-US" dirty="0" smtClean="0"/>
              <a:t>IT Domain Managers</a:t>
            </a:r>
          </a:p>
          <a:p>
            <a:r>
              <a:rPr lang="en-US" dirty="0" smtClean="0"/>
              <a:t>Enterprise Architects</a:t>
            </a:r>
          </a:p>
          <a:p>
            <a:r>
              <a:rPr lang="en-US" dirty="0" smtClean="0"/>
              <a:t>Business Strategy Planners</a:t>
            </a:r>
            <a:endParaRPr lang="en-US" dirty="0"/>
          </a:p>
        </p:txBody>
      </p:sp>
      <p:sp>
        <p:nvSpPr>
          <p:cNvPr id="16" name="Text Placeholder 15"/>
          <p:cNvSpPr>
            <a:spLocks noGrp="1"/>
          </p:cNvSpPr>
          <p:nvPr>
            <p:ph type="body" sz="quarter" idx="28"/>
          </p:nvPr>
        </p:nvSpPr>
        <p:spPr/>
        <p:txBody>
          <a:bodyPr/>
          <a:lstStyle/>
          <a:p>
            <a:r>
              <a:rPr lang="en-US" dirty="0" smtClean="0"/>
              <a:t>Leverage the perspectives of your employee base to improve the operating model.</a:t>
            </a:r>
          </a:p>
          <a:p>
            <a:r>
              <a:rPr lang="en-US" dirty="0" smtClean="0"/>
              <a:t>Contribute to the digital vision of the organization.</a:t>
            </a:r>
          </a:p>
          <a:p>
            <a:r>
              <a:rPr lang="en-US" dirty="0" smtClean="0"/>
              <a:t>Develop internal alignment around the customer’s perspective and desired outcomes.</a:t>
            </a:r>
            <a:endParaRPr lang="en-US" dirty="0"/>
          </a:p>
        </p:txBody>
      </p:sp>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p:txBody>
          <a:bodyPr/>
          <a:lstStyle/>
          <a:p>
            <a:r>
              <a:rPr lang="en-US" dirty="0"/>
              <a:t>Technological disruption has made the business’s future state exceptionally uncertain, and there is no cohesive approach to manage it.</a:t>
            </a:r>
          </a:p>
          <a:p>
            <a:r>
              <a:rPr lang="en-US" dirty="0" smtClean="0"/>
              <a:t>Historically, strategic decisions are made hierarchically but are not necessarily fact-based.</a:t>
            </a:r>
          </a:p>
          <a:p>
            <a:r>
              <a:rPr lang="en-US" dirty="0" smtClean="0"/>
              <a:t>There is an executive mandate to “go digital.”</a:t>
            </a:r>
          </a:p>
        </p:txBody>
      </p:sp>
      <p:sp>
        <p:nvSpPr>
          <p:cNvPr id="4" name="Text Placeholder 3"/>
          <p:cNvSpPr>
            <a:spLocks noGrp="1"/>
          </p:cNvSpPr>
          <p:nvPr>
            <p:ph type="body" sz="quarter" idx="11"/>
          </p:nvPr>
        </p:nvSpPr>
        <p:spPr/>
        <p:txBody>
          <a:bodyPr/>
          <a:lstStyle/>
          <a:p>
            <a:r>
              <a:rPr lang="en-US" dirty="0"/>
              <a:t>The focus has been to survive disruption rather than to thrive in it.</a:t>
            </a:r>
          </a:p>
          <a:p>
            <a:r>
              <a:rPr lang="en-US" dirty="0" smtClean="0"/>
              <a:t>Strategy is based mostly on opinion rather than an objective analysis of the outcomes customers want the organization to deliver.</a:t>
            </a:r>
          </a:p>
          <a:p>
            <a:r>
              <a:rPr lang="en-US" dirty="0" smtClean="0"/>
              <a:t>Digital is considered a buzzword – nobody has a clear understanding of what it is and what it should mean for the organization.</a:t>
            </a:r>
          </a:p>
          <a:p>
            <a:endParaRPr lang="en-US" dirty="0"/>
          </a:p>
        </p:txBody>
      </p:sp>
      <p:sp>
        <p:nvSpPr>
          <p:cNvPr id="5" name="Text Placeholder 4"/>
          <p:cNvSpPr>
            <a:spLocks noGrp="1"/>
          </p:cNvSpPr>
          <p:nvPr>
            <p:ph type="body" sz="quarter" idx="12"/>
          </p:nvPr>
        </p:nvSpPr>
        <p:spPr/>
        <p:txBody>
          <a:bodyPr/>
          <a:lstStyle/>
          <a:p>
            <a:r>
              <a:rPr lang="en-US" b="1" dirty="0" smtClean="0"/>
              <a:t>Focus strategy making on delivering the digital outcomes that customers want.</a:t>
            </a:r>
          </a:p>
          <a:p>
            <a:pPr lvl="1"/>
            <a:r>
              <a:rPr lang="en-US" dirty="0" smtClean="0"/>
              <a:t>Leverage the talent, expertise, and perspectives within the organization to build a customer-centric digital strategy.</a:t>
            </a:r>
            <a:endParaRPr lang="en-US" dirty="0"/>
          </a:p>
          <a:p>
            <a:r>
              <a:rPr lang="en-US" b="1" dirty="0" smtClean="0"/>
              <a:t>Design a balanced digital strategy that creates value across the five digital value pools:</a:t>
            </a:r>
          </a:p>
          <a:p>
            <a:pPr lvl="1"/>
            <a:r>
              <a:rPr lang="en-US" dirty="0" smtClean="0"/>
              <a:t>Digital marketing, digital channels, digital products, digital supporting capabilities, and business model innovation.</a:t>
            </a:r>
          </a:p>
          <a:p>
            <a:r>
              <a:rPr lang="en-US" b="1" dirty="0" smtClean="0"/>
              <a:t>Ask how disruption can be leveraged, or even become the disruptor.</a:t>
            </a:r>
          </a:p>
          <a:p>
            <a:pPr lvl="1"/>
            <a:r>
              <a:rPr lang="en-US" dirty="0" smtClean="0"/>
              <a:t>Manage disruption through quick-win approaches and empowering staff to innovate.</a:t>
            </a:r>
          </a:p>
          <a:p>
            <a:r>
              <a:rPr lang="en-US" b="1" dirty="0" smtClean="0"/>
              <a:t>Use the </a:t>
            </a:r>
            <a:r>
              <a:rPr lang="en-US" b="1" dirty="0"/>
              <a:t>D</a:t>
            </a:r>
            <a:r>
              <a:rPr lang="en-US" b="1" dirty="0" smtClean="0"/>
              <a:t>igital Strategy-on-a-Page tool to spark the digital transformation.</a:t>
            </a:r>
          </a:p>
          <a:p>
            <a:pPr lvl="1"/>
            <a:r>
              <a:rPr lang="en-US" dirty="0" smtClean="0"/>
              <a:t>Drive awareness and alignment on the digital vision and spark your organization’s imagination around digital.</a:t>
            </a:r>
          </a:p>
          <a:p>
            <a:endParaRPr lang="en-US" b="1" dirty="0" smtClean="0"/>
          </a:p>
        </p:txBody>
      </p:sp>
      <p:sp>
        <p:nvSpPr>
          <p:cNvPr id="6" name="Text Placeholder 5"/>
          <p:cNvSpPr>
            <a:spLocks noGrp="1"/>
          </p:cNvSpPr>
          <p:nvPr>
            <p:ph type="body" sz="quarter" idx="13"/>
          </p:nvPr>
        </p:nvSpPr>
        <p:spPr/>
        <p:txBody>
          <a:bodyPr/>
          <a:lstStyle/>
          <a:p>
            <a:pPr marL="228600" indent="-228600">
              <a:spcBef>
                <a:spcPts val="600"/>
              </a:spcBef>
              <a:spcAft>
                <a:spcPts val="600"/>
              </a:spcAft>
              <a:buSzPct val="100000"/>
              <a:buFont typeface="+mj-lt"/>
              <a:buAutoNum type="arabicPeriod"/>
            </a:pPr>
            <a:r>
              <a:rPr lang="en-US" b="1" dirty="0"/>
              <a:t>The purpose of going digital is getting one step closer to the customer. </a:t>
            </a:r>
            <a:r>
              <a:rPr lang="en-US" dirty="0"/>
              <a:t>The mark of a digital organization lies in how they </a:t>
            </a:r>
            <a:r>
              <a:rPr lang="en-US" dirty="0" smtClean="0"/>
              <a:t>answer the question, </a:t>
            </a:r>
            <a:r>
              <a:rPr lang="en-US" dirty="0"/>
              <a:t>“How does what we’re doing contribute to what the customer wants from us?”</a:t>
            </a:r>
          </a:p>
          <a:p>
            <a:pPr marL="228600" indent="-228600">
              <a:spcBef>
                <a:spcPts val="600"/>
              </a:spcBef>
              <a:spcAft>
                <a:spcPts val="600"/>
              </a:spcAft>
              <a:buSzPct val="100000"/>
              <a:buFont typeface="+mj-lt"/>
              <a:buAutoNum type="arabicPeriod"/>
            </a:pPr>
            <a:r>
              <a:rPr lang="en-US" b="1" dirty="0" smtClean="0">
                <a:solidFill>
                  <a:srgbClr val="333333"/>
                </a:solidFill>
              </a:rPr>
              <a:t>The goal of digital strategy is digital enablement. </a:t>
            </a:r>
            <a:r>
              <a:rPr lang="en-US" dirty="0" smtClean="0">
                <a:solidFill>
                  <a:srgbClr val="333333"/>
                </a:solidFill>
              </a:rPr>
              <a:t>An organization that is digitally enabled no longer needs a digital strategy, it’s just “the strategy.”</a:t>
            </a:r>
          </a:p>
        </p:txBody>
      </p:sp>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digital transformation enables delivery of the most highly desired customer outcomes</a:t>
            </a:r>
            <a:endParaRPr lang="en-US" dirty="0"/>
          </a:p>
        </p:txBody>
      </p:sp>
      <p:cxnSp>
        <p:nvCxnSpPr>
          <p:cNvPr id="4" name="Straight Connector 3"/>
          <p:cNvCxnSpPr/>
          <p:nvPr/>
        </p:nvCxnSpPr>
        <p:spPr>
          <a:xfrm flipH="1">
            <a:off x="4564194" y="3248392"/>
            <a:ext cx="1213" cy="2905261"/>
          </a:xfrm>
          <a:prstGeom prst="line">
            <a:avLst/>
          </a:prstGeom>
          <a:ln>
            <a:solidFill>
              <a:schemeClr val="bg2">
                <a:lumMod val="75000"/>
              </a:schemeClr>
            </a:solidFill>
            <a:prstDash val="solid"/>
          </a:ln>
        </p:spPr>
        <p:style>
          <a:lnRef idx="1">
            <a:schemeClr val="accent1"/>
          </a:lnRef>
          <a:fillRef idx="0">
            <a:schemeClr val="accent1"/>
          </a:fillRef>
          <a:effectRef idx="0">
            <a:schemeClr val="accent1"/>
          </a:effectRef>
          <a:fontRef idx="minor">
            <a:schemeClr val="tx1"/>
          </a:fontRef>
        </p:style>
      </p:cxnSp>
      <p:sp>
        <p:nvSpPr>
          <p:cNvPr id="5" name="Oval 145407"/>
          <p:cNvSpPr/>
          <p:nvPr/>
        </p:nvSpPr>
        <p:spPr>
          <a:xfrm>
            <a:off x="1038544" y="3261078"/>
            <a:ext cx="588528" cy="535194"/>
          </a:xfrm>
          <a:prstGeom prst="ellipse">
            <a:avLst/>
          </a:prstGeom>
          <a:noFill/>
          <a:ln w="38100">
            <a:solidFill>
              <a:schemeClr val="accent1"/>
            </a:solid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accent1"/>
                </a:solidFill>
              </a:rPr>
              <a:t>1</a:t>
            </a:r>
            <a:endParaRPr lang="en-US" sz="2400" b="1" dirty="0">
              <a:solidFill>
                <a:schemeClr val="accent1"/>
              </a:solidFill>
            </a:endParaRPr>
          </a:p>
        </p:txBody>
      </p:sp>
      <p:sp>
        <p:nvSpPr>
          <p:cNvPr id="6" name="Oval 145408"/>
          <p:cNvSpPr/>
          <p:nvPr/>
        </p:nvSpPr>
        <p:spPr>
          <a:xfrm>
            <a:off x="3199711" y="3253102"/>
            <a:ext cx="588528" cy="535194"/>
          </a:xfrm>
          <a:prstGeom prst="ellipse">
            <a:avLst/>
          </a:prstGeom>
          <a:noFill/>
          <a:ln w="38100">
            <a:solidFill>
              <a:schemeClr val="accent1"/>
            </a:solid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accent1"/>
                </a:solidFill>
              </a:rPr>
              <a:t>2</a:t>
            </a:r>
            <a:endParaRPr lang="en-US" sz="2400" b="1" dirty="0">
              <a:solidFill>
                <a:schemeClr val="accent1"/>
              </a:solidFill>
            </a:endParaRPr>
          </a:p>
        </p:txBody>
      </p:sp>
      <p:sp>
        <p:nvSpPr>
          <p:cNvPr id="7" name="Oval 145410"/>
          <p:cNvSpPr/>
          <p:nvPr/>
        </p:nvSpPr>
        <p:spPr>
          <a:xfrm>
            <a:off x="5380037" y="3252426"/>
            <a:ext cx="588528" cy="535194"/>
          </a:xfrm>
          <a:prstGeom prst="ellipse">
            <a:avLst/>
          </a:prstGeom>
          <a:noFill/>
          <a:ln w="38100">
            <a:solidFill>
              <a:schemeClr val="accent1"/>
            </a:solid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accent1"/>
                </a:solidFill>
              </a:rPr>
              <a:t>3</a:t>
            </a:r>
            <a:endParaRPr lang="en-US" sz="2400" b="1" dirty="0">
              <a:solidFill>
                <a:schemeClr val="accent1"/>
              </a:solidFill>
            </a:endParaRPr>
          </a:p>
        </p:txBody>
      </p:sp>
      <p:sp>
        <p:nvSpPr>
          <p:cNvPr id="8" name="TextBox 7"/>
          <p:cNvSpPr txBox="1"/>
          <p:nvPr/>
        </p:nvSpPr>
        <p:spPr>
          <a:xfrm>
            <a:off x="2436356" y="3896931"/>
            <a:ext cx="2115239" cy="1015663"/>
          </a:xfrm>
          <a:prstGeom prst="rect">
            <a:avLst/>
          </a:prstGeom>
        </p:spPr>
        <p:txBody>
          <a:bodyPr wrap="square" rtlCol="0">
            <a:spAutoFit/>
          </a:bodyPr>
          <a:lstStyle/>
          <a:p>
            <a:pPr algn="ctr"/>
            <a:r>
              <a:rPr lang="en-US" sz="2000" b="1" dirty="0" smtClean="0">
                <a:solidFill>
                  <a:schemeClr val="accent1"/>
                </a:solidFill>
              </a:rPr>
              <a:t>Design the Digital Future State Vision</a:t>
            </a:r>
          </a:p>
        </p:txBody>
      </p:sp>
      <p:sp>
        <p:nvSpPr>
          <p:cNvPr id="9" name="TextBox 8"/>
          <p:cNvSpPr txBox="1"/>
          <p:nvPr/>
        </p:nvSpPr>
        <p:spPr>
          <a:xfrm>
            <a:off x="275189" y="3896255"/>
            <a:ext cx="2115239" cy="1015663"/>
          </a:xfrm>
          <a:prstGeom prst="rect">
            <a:avLst/>
          </a:prstGeom>
        </p:spPr>
        <p:txBody>
          <a:bodyPr wrap="square" rtlCol="0">
            <a:spAutoFit/>
          </a:bodyPr>
          <a:lstStyle/>
          <a:p>
            <a:pPr algn="ctr"/>
            <a:r>
              <a:rPr lang="en-US" sz="2000" b="1" dirty="0" smtClean="0">
                <a:solidFill>
                  <a:schemeClr val="accent1"/>
                </a:solidFill>
              </a:rPr>
              <a:t>Scope the </a:t>
            </a:r>
            <a:r>
              <a:rPr lang="en-US" sz="2000" b="1" dirty="0">
                <a:solidFill>
                  <a:schemeClr val="accent1"/>
                </a:solidFill>
              </a:rPr>
              <a:t>D</a:t>
            </a:r>
            <a:r>
              <a:rPr lang="en-US" sz="2000" b="1" dirty="0" smtClean="0">
                <a:solidFill>
                  <a:schemeClr val="accent1"/>
                </a:solidFill>
              </a:rPr>
              <a:t>igital Transformation</a:t>
            </a:r>
          </a:p>
        </p:txBody>
      </p:sp>
      <p:sp>
        <p:nvSpPr>
          <p:cNvPr id="10" name="TextBox 9"/>
          <p:cNvSpPr txBox="1"/>
          <p:nvPr/>
        </p:nvSpPr>
        <p:spPr>
          <a:xfrm>
            <a:off x="4564013" y="3896255"/>
            <a:ext cx="2140800" cy="1015663"/>
          </a:xfrm>
          <a:prstGeom prst="rect">
            <a:avLst/>
          </a:prstGeom>
        </p:spPr>
        <p:txBody>
          <a:bodyPr wrap="square" rtlCol="0">
            <a:spAutoFit/>
          </a:bodyPr>
          <a:lstStyle/>
          <a:p>
            <a:pPr algn="ctr"/>
            <a:r>
              <a:rPr lang="en-US" sz="2000" b="1" dirty="0" smtClean="0">
                <a:solidFill>
                  <a:schemeClr val="accent1"/>
                </a:solidFill>
              </a:rPr>
              <a:t>Define the Digital Roadmap</a:t>
            </a:r>
          </a:p>
        </p:txBody>
      </p:sp>
      <p:sp>
        <p:nvSpPr>
          <p:cNvPr id="11" name="TextBox 10"/>
          <p:cNvSpPr txBox="1"/>
          <p:nvPr/>
        </p:nvSpPr>
        <p:spPr>
          <a:xfrm>
            <a:off x="2426645" y="4911926"/>
            <a:ext cx="2131494" cy="1384995"/>
          </a:xfrm>
          <a:prstGeom prst="rect">
            <a:avLst/>
          </a:prstGeom>
        </p:spPr>
        <p:txBody>
          <a:bodyPr wrap="square" rtlCol="0">
            <a:spAutoFit/>
          </a:bodyPr>
          <a:lstStyle/>
          <a:p>
            <a:r>
              <a:rPr lang="en-US" sz="1400" dirty="0" smtClean="0"/>
              <a:t>Define the key digital outcomes your customers want and create a set of guiding principles to deliver on them.</a:t>
            </a:r>
          </a:p>
        </p:txBody>
      </p:sp>
      <p:sp>
        <p:nvSpPr>
          <p:cNvPr id="12" name="TextBox 11"/>
          <p:cNvSpPr txBox="1"/>
          <p:nvPr/>
        </p:nvSpPr>
        <p:spPr>
          <a:xfrm>
            <a:off x="187569" y="4911926"/>
            <a:ext cx="2219570" cy="1169551"/>
          </a:xfrm>
          <a:prstGeom prst="rect">
            <a:avLst/>
          </a:prstGeom>
        </p:spPr>
        <p:txBody>
          <a:bodyPr wrap="square" rtlCol="0">
            <a:spAutoFit/>
          </a:bodyPr>
          <a:lstStyle/>
          <a:p>
            <a:r>
              <a:rPr lang="en-US" sz="1400" dirty="0" smtClean="0"/>
              <a:t>Understand the business context, map investments to digital value pools, and identify and interview key stakeholders.</a:t>
            </a:r>
            <a:endParaRPr lang="en-US" sz="1200" dirty="0"/>
          </a:p>
        </p:txBody>
      </p:sp>
      <p:sp>
        <p:nvSpPr>
          <p:cNvPr id="13" name="TextBox 12"/>
          <p:cNvSpPr txBox="1"/>
          <p:nvPr/>
        </p:nvSpPr>
        <p:spPr>
          <a:xfrm>
            <a:off x="4580981" y="4915792"/>
            <a:ext cx="2143621" cy="1169551"/>
          </a:xfrm>
          <a:prstGeom prst="rect">
            <a:avLst/>
          </a:prstGeom>
        </p:spPr>
        <p:txBody>
          <a:bodyPr wrap="square" rtlCol="0">
            <a:spAutoFit/>
          </a:bodyPr>
          <a:lstStyle/>
          <a:p>
            <a:r>
              <a:rPr lang="en-US" sz="1400" dirty="0" smtClean="0"/>
              <a:t>Identify the initiatives to achieve digital outcomes and create a customer-centric digital strategy and roadmap.</a:t>
            </a:r>
          </a:p>
        </p:txBody>
      </p:sp>
      <p:cxnSp>
        <p:nvCxnSpPr>
          <p:cNvPr id="19" name="Straight Connector 18"/>
          <p:cNvCxnSpPr/>
          <p:nvPr/>
        </p:nvCxnSpPr>
        <p:spPr>
          <a:xfrm flipH="1">
            <a:off x="2406909" y="3248393"/>
            <a:ext cx="1213" cy="2905261"/>
          </a:xfrm>
          <a:prstGeom prst="line">
            <a:avLst/>
          </a:prstGeom>
          <a:ln>
            <a:solidFill>
              <a:schemeClr val="bg2">
                <a:lumMod val="75000"/>
              </a:schemeClr>
            </a:solidFill>
            <a:prstDash val="solid"/>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50378" y="1217607"/>
            <a:ext cx="7964980" cy="1600438"/>
          </a:xfrm>
          <a:prstGeom prst="rect">
            <a:avLst/>
          </a:prstGeom>
        </p:spPr>
        <p:txBody>
          <a:bodyPr wrap="square" rtlCol="0">
            <a:spAutoFit/>
          </a:bodyPr>
          <a:lstStyle/>
          <a:p>
            <a:r>
              <a:rPr lang="en-US" sz="1400" dirty="0" smtClean="0"/>
              <a:t>The age of digital has created new ways for organizations and customers to form relationships. To survive, organizations must digitally transform to fit customer needs. Take a customer-centric approach to execute and sustain a transformation to maximize the value of digital initiatives.</a:t>
            </a:r>
          </a:p>
          <a:p>
            <a:endParaRPr lang="en-US" sz="1400" dirty="0" smtClean="0"/>
          </a:p>
          <a:p>
            <a:r>
              <a:rPr lang="en-US" sz="1400" dirty="0" smtClean="0"/>
              <a:t>Follow Info-Tech’s </a:t>
            </a:r>
            <a:r>
              <a:rPr lang="en-US" sz="1400" i="1" dirty="0" smtClean="0"/>
              <a:t>Plan and Execute a Digital Transformation </a:t>
            </a:r>
            <a:r>
              <a:rPr lang="en-US" sz="1400" dirty="0" smtClean="0"/>
              <a:t>methodology to equip the organization to evolve, transform, and pivot with the changing digital landscape and to continually provide the most valuable outcomes to its customers.</a:t>
            </a:r>
            <a:endParaRPr lang="en-US" sz="1400" b="1" i="1" dirty="0" smtClean="0"/>
          </a:p>
        </p:txBody>
      </p:sp>
      <p:cxnSp>
        <p:nvCxnSpPr>
          <p:cNvPr id="24" name="Straight Connector 23"/>
          <p:cNvCxnSpPr/>
          <p:nvPr/>
        </p:nvCxnSpPr>
        <p:spPr>
          <a:xfrm flipH="1">
            <a:off x="6717334" y="3252305"/>
            <a:ext cx="1213" cy="2905261"/>
          </a:xfrm>
          <a:prstGeom prst="line">
            <a:avLst/>
          </a:prstGeom>
          <a:ln>
            <a:solidFill>
              <a:schemeClr val="bg2">
                <a:lumMod val="75000"/>
              </a:schemeClr>
            </a:solidFill>
            <a:prstDash val="solid"/>
          </a:ln>
        </p:spPr>
        <p:style>
          <a:lnRef idx="1">
            <a:schemeClr val="accent1"/>
          </a:lnRef>
          <a:fillRef idx="0">
            <a:schemeClr val="accent1"/>
          </a:fillRef>
          <a:effectRef idx="0">
            <a:schemeClr val="accent1"/>
          </a:effectRef>
          <a:fontRef idx="minor">
            <a:schemeClr val="tx1"/>
          </a:fontRef>
        </p:style>
      </p:cxnSp>
      <p:sp>
        <p:nvSpPr>
          <p:cNvPr id="25" name="Oval 145410"/>
          <p:cNvSpPr/>
          <p:nvPr/>
        </p:nvSpPr>
        <p:spPr>
          <a:xfrm>
            <a:off x="7564435" y="3256337"/>
            <a:ext cx="588528" cy="535194"/>
          </a:xfrm>
          <a:prstGeom prst="ellipse">
            <a:avLst/>
          </a:prstGeom>
          <a:noFill/>
          <a:ln w="38100">
            <a:solidFill>
              <a:schemeClr val="accent1"/>
            </a:solid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accent1"/>
                </a:solidFill>
              </a:rPr>
              <a:t>4</a:t>
            </a:r>
            <a:endParaRPr lang="en-US" sz="2400" b="1" dirty="0">
              <a:solidFill>
                <a:schemeClr val="accent1"/>
              </a:solidFill>
            </a:endParaRPr>
          </a:p>
        </p:txBody>
      </p:sp>
      <p:sp>
        <p:nvSpPr>
          <p:cNvPr id="26" name="TextBox 25"/>
          <p:cNvSpPr txBox="1"/>
          <p:nvPr/>
        </p:nvSpPr>
        <p:spPr>
          <a:xfrm>
            <a:off x="6748411" y="3900166"/>
            <a:ext cx="2144090" cy="707886"/>
          </a:xfrm>
          <a:prstGeom prst="rect">
            <a:avLst/>
          </a:prstGeom>
        </p:spPr>
        <p:txBody>
          <a:bodyPr wrap="square" rtlCol="0">
            <a:spAutoFit/>
          </a:bodyPr>
          <a:lstStyle/>
          <a:p>
            <a:pPr algn="ctr"/>
            <a:r>
              <a:rPr lang="en-US" sz="2000" b="1" dirty="0" smtClean="0">
                <a:solidFill>
                  <a:schemeClr val="accent1"/>
                </a:solidFill>
              </a:rPr>
              <a:t>Sustain Digital Transformation</a:t>
            </a:r>
          </a:p>
        </p:txBody>
      </p:sp>
      <p:sp>
        <p:nvSpPr>
          <p:cNvPr id="27" name="TextBox 26"/>
          <p:cNvSpPr txBox="1"/>
          <p:nvPr/>
        </p:nvSpPr>
        <p:spPr>
          <a:xfrm>
            <a:off x="6734119" y="4919703"/>
            <a:ext cx="2231856" cy="1169551"/>
          </a:xfrm>
          <a:prstGeom prst="rect">
            <a:avLst/>
          </a:prstGeom>
        </p:spPr>
        <p:txBody>
          <a:bodyPr wrap="square" rtlCol="0">
            <a:spAutoFit/>
          </a:bodyPr>
          <a:lstStyle/>
          <a:p>
            <a:r>
              <a:rPr lang="en-US" sz="1400" dirty="0" smtClean="0"/>
              <a:t>Establish the role of culture in digital transformation and plan the cultural changes needed for success.</a:t>
            </a:r>
          </a:p>
        </p:txBody>
      </p:sp>
    </p:spTree>
    <p:extLst>
      <p:ext uri="{BB962C8B-B14F-4D97-AF65-F5344CB8AC3E}">
        <p14:creationId xmlns:p14="http://schemas.microsoft.com/office/powerpoint/2010/main" val="2028768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bg2"/>
                </a:solidFill>
              </a:rPr>
              <a:t>The traditional role of IT often blocks digital transformation</a:t>
            </a:r>
            <a:endParaRPr lang="en-CA" dirty="0">
              <a:solidFill>
                <a:schemeClr val="bg2"/>
              </a:solidFill>
            </a:endParaRPr>
          </a:p>
        </p:txBody>
      </p:sp>
      <p:sp>
        <p:nvSpPr>
          <p:cNvPr id="34" name="TextBox 33"/>
          <p:cNvSpPr txBox="1"/>
          <p:nvPr/>
        </p:nvSpPr>
        <p:spPr>
          <a:xfrm>
            <a:off x="5564663" y="2768993"/>
            <a:ext cx="3102260" cy="246221"/>
          </a:xfrm>
          <a:prstGeom prst="rect">
            <a:avLst/>
          </a:prstGeom>
        </p:spPr>
        <p:txBody>
          <a:bodyPr wrap="square" rtlCol="0">
            <a:spAutoFit/>
          </a:bodyPr>
          <a:lstStyle/>
          <a:p>
            <a:r>
              <a:rPr lang="en-CA" sz="1000" dirty="0">
                <a:solidFill>
                  <a:schemeClr val="bg1">
                    <a:lumMod val="50000"/>
                  </a:schemeClr>
                </a:solidFill>
              </a:rPr>
              <a:t>Source: </a:t>
            </a:r>
            <a:r>
              <a:rPr lang="en-CA" sz="1000" dirty="0" smtClean="0">
                <a:solidFill>
                  <a:schemeClr val="bg1">
                    <a:lumMod val="50000"/>
                  </a:schemeClr>
                </a:solidFill>
              </a:rPr>
              <a:t>McKinsey</a:t>
            </a:r>
            <a:endParaRPr lang="en-CA" sz="1000" dirty="0"/>
          </a:p>
        </p:txBody>
      </p:sp>
      <p:grpSp>
        <p:nvGrpSpPr>
          <p:cNvPr id="39" name="Group 2"/>
          <p:cNvGrpSpPr/>
          <p:nvPr/>
        </p:nvGrpSpPr>
        <p:grpSpPr>
          <a:xfrm>
            <a:off x="276436" y="1680619"/>
            <a:ext cx="8316680" cy="3834189"/>
            <a:chOff x="347957" y="1276021"/>
            <a:chExt cx="8316680" cy="3834189"/>
          </a:xfrm>
        </p:grpSpPr>
        <p:sp>
          <p:nvSpPr>
            <p:cNvPr id="32" name="Rectangle 3"/>
            <p:cNvSpPr/>
            <p:nvPr/>
          </p:nvSpPr>
          <p:spPr>
            <a:xfrm>
              <a:off x="5258980" y="1394472"/>
              <a:ext cx="3405657" cy="951837"/>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marL="712788" fontAlgn="base">
                <a:spcBef>
                  <a:spcPct val="0"/>
                </a:spcBef>
                <a:spcAft>
                  <a:spcPct val="0"/>
                </a:spcAft>
                <a:tabLst>
                  <a:tab pos="712788" algn="l"/>
                </a:tabLst>
              </a:pPr>
              <a:r>
                <a:rPr lang="en-CA" sz="1400" dirty="0" smtClean="0">
                  <a:solidFill>
                    <a:srgbClr val="333333"/>
                  </a:solidFill>
                </a:rPr>
                <a:t>of executives consider lack of understanding of digital trends as one of their top three barriers to going digital.</a:t>
              </a:r>
            </a:p>
          </p:txBody>
        </p:sp>
        <p:sp>
          <p:nvSpPr>
            <p:cNvPr id="33" name="Oval 4"/>
            <p:cNvSpPr>
              <a:spLocks noChangeAspect="1"/>
            </p:cNvSpPr>
            <p:nvPr/>
          </p:nvSpPr>
          <p:spPr>
            <a:xfrm>
              <a:off x="4733311" y="1276021"/>
              <a:ext cx="1152321" cy="115688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2400" b="1" dirty="0" smtClean="0">
                  <a:solidFill>
                    <a:srgbClr val="FFFFFF"/>
                  </a:solidFill>
                </a:rPr>
                <a:t>25%</a:t>
              </a:r>
              <a:endParaRPr lang="en-CA" sz="2400" b="1" dirty="0">
                <a:solidFill>
                  <a:srgbClr val="FFFFFF"/>
                </a:solidFill>
              </a:endParaRPr>
            </a:p>
          </p:txBody>
        </p:sp>
        <p:grpSp>
          <p:nvGrpSpPr>
            <p:cNvPr id="38" name="Group 5"/>
            <p:cNvGrpSpPr/>
            <p:nvPr/>
          </p:nvGrpSpPr>
          <p:grpSpPr>
            <a:xfrm>
              <a:off x="347957" y="1276021"/>
              <a:ext cx="8312270" cy="3834189"/>
              <a:chOff x="347957" y="1276021"/>
              <a:chExt cx="8312270" cy="3834189"/>
            </a:xfrm>
          </p:grpSpPr>
          <p:grpSp>
            <p:nvGrpSpPr>
              <p:cNvPr id="31" name="Group 6"/>
              <p:cNvGrpSpPr/>
              <p:nvPr/>
            </p:nvGrpSpPr>
            <p:grpSpPr>
              <a:xfrm>
                <a:off x="347957" y="1276021"/>
                <a:ext cx="8312270" cy="3834189"/>
                <a:chOff x="251183" y="1241714"/>
                <a:chExt cx="8956325" cy="4154274"/>
              </a:xfrm>
            </p:grpSpPr>
            <p:grpSp>
              <p:nvGrpSpPr>
                <p:cNvPr id="10" name="Group 8"/>
                <p:cNvGrpSpPr/>
                <p:nvPr/>
              </p:nvGrpSpPr>
              <p:grpSpPr>
                <a:xfrm>
                  <a:off x="251520" y="1241714"/>
                  <a:ext cx="4235934" cy="1253468"/>
                  <a:chOff x="256398" y="1953482"/>
                  <a:chExt cx="4235934" cy="1253468"/>
                </a:xfrm>
              </p:grpSpPr>
              <p:sp>
                <p:nvSpPr>
                  <p:cNvPr id="14" name="Rectangle 10"/>
                  <p:cNvSpPr/>
                  <p:nvPr/>
                </p:nvSpPr>
                <p:spPr>
                  <a:xfrm>
                    <a:off x="822796" y="2081822"/>
                    <a:ext cx="3669536" cy="1031298"/>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marL="712788" fontAlgn="base">
                      <a:spcBef>
                        <a:spcPct val="0"/>
                      </a:spcBef>
                      <a:spcAft>
                        <a:spcPct val="0"/>
                      </a:spcAft>
                      <a:tabLst>
                        <a:tab pos="542925" algn="l"/>
                      </a:tabLst>
                    </a:pPr>
                    <a:r>
                      <a:rPr lang="en-CA" sz="1400" dirty="0" smtClean="0">
                        <a:solidFill>
                          <a:schemeClr val="tx2"/>
                        </a:solidFill>
                      </a:rPr>
                      <a:t>of executives consider cultural and behavioral challenges as one of their top three barriers to going digital.</a:t>
                    </a:r>
                  </a:p>
                </p:txBody>
              </p:sp>
              <p:sp>
                <p:nvSpPr>
                  <p:cNvPr id="15" name="Pentagon 11"/>
                  <p:cNvSpPr>
                    <a:spLocks noChangeAspect="1"/>
                  </p:cNvSpPr>
                  <p:nvPr/>
                </p:nvSpPr>
                <p:spPr>
                  <a:xfrm>
                    <a:off x="256398" y="1953482"/>
                    <a:ext cx="1241606" cy="125346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2400" b="1" dirty="0" smtClean="0">
                        <a:solidFill>
                          <a:srgbClr val="FFFFFF"/>
                        </a:solidFill>
                      </a:rPr>
                      <a:t>33%</a:t>
                    </a:r>
                    <a:endParaRPr lang="en-CA" sz="2400" b="1" dirty="0">
                      <a:solidFill>
                        <a:srgbClr val="FFFFFF"/>
                      </a:solidFill>
                    </a:endParaRPr>
                  </a:p>
                </p:txBody>
              </p:sp>
            </p:grpSp>
            <p:grpSp>
              <p:nvGrpSpPr>
                <p:cNvPr id="17" name="Group 10"/>
                <p:cNvGrpSpPr/>
                <p:nvPr/>
              </p:nvGrpSpPr>
              <p:grpSpPr>
                <a:xfrm>
                  <a:off x="251183" y="4142520"/>
                  <a:ext cx="4236270" cy="1253468"/>
                  <a:chOff x="251646" y="4988430"/>
                  <a:chExt cx="4236270" cy="1253468"/>
                </a:xfrm>
              </p:grpSpPr>
              <p:sp>
                <p:nvSpPr>
                  <p:cNvPr id="21" name="Rectangle 34"/>
                  <p:cNvSpPr/>
                  <p:nvPr/>
                </p:nvSpPr>
                <p:spPr>
                  <a:xfrm>
                    <a:off x="818380" y="5133696"/>
                    <a:ext cx="3669536" cy="1031298"/>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marL="712788" fontAlgn="base">
                      <a:spcBef>
                        <a:spcPct val="0"/>
                      </a:spcBef>
                      <a:spcAft>
                        <a:spcPct val="0"/>
                      </a:spcAft>
                    </a:pPr>
                    <a:r>
                      <a:rPr lang="en-CA" sz="1400" dirty="0">
                        <a:solidFill>
                          <a:srgbClr val="333333"/>
                        </a:solidFill>
                      </a:rPr>
                      <a:t>o</a:t>
                    </a:r>
                    <a:r>
                      <a:rPr lang="en-CA" sz="1400" dirty="0" smtClean="0">
                        <a:solidFill>
                          <a:srgbClr val="333333"/>
                        </a:solidFill>
                      </a:rPr>
                      <a:t>f executives believe their IT department is prepared to innovate.</a:t>
                    </a:r>
                  </a:p>
                </p:txBody>
              </p:sp>
              <p:sp>
                <p:nvSpPr>
                  <p:cNvPr id="22" name="Pentagon 35"/>
                  <p:cNvSpPr>
                    <a:spLocks noChangeAspect="1"/>
                  </p:cNvSpPr>
                  <p:nvPr/>
                </p:nvSpPr>
                <p:spPr>
                  <a:xfrm>
                    <a:off x="251646" y="4988430"/>
                    <a:ext cx="1241606" cy="125346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2400" b="1" dirty="0" smtClean="0">
                        <a:solidFill>
                          <a:srgbClr val="FFFFFF"/>
                        </a:solidFill>
                      </a:rPr>
                      <a:t>41%</a:t>
                    </a:r>
                    <a:endParaRPr lang="en-CA" sz="2400" b="1" dirty="0">
                      <a:solidFill>
                        <a:srgbClr val="FFFFFF"/>
                      </a:solidFill>
                    </a:endParaRPr>
                  </a:p>
                </p:txBody>
              </p:sp>
            </p:grpSp>
            <p:grpSp>
              <p:nvGrpSpPr>
                <p:cNvPr id="24" name="Group 11"/>
                <p:cNvGrpSpPr/>
                <p:nvPr/>
              </p:nvGrpSpPr>
              <p:grpSpPr>
                <a:xfrm>
                  <a:off x="4971573" y="4142519"/>
                  <a:ext cx="4235935" cy="1253468"/>
                  <a:chOff x="4976786" y="5035175"/>
                  <a:chExt cx="4235935" cy="1253468"/>
                </a:xfrm>
              </p:grpSpPr>
              <p:sp>
                <p:nvSpPr>
                  <p:cNvPr id="28" name="Rectangle 12"/>
                  <p:cNvSpPr/>
                  <p:nvPr/>
                </p:nvSpPr>
                <p:spPr>
                  <a:xfrm>
                    <a:off x="5543185" y="5180442"/>
                    <a:ext cx="3669536" cy="1031298"/>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marL="712788" fontAlgn="base">
                      <a:spcBef>
                        <a:spcPct val="0"/>
                      </a:spcBef>
                      <a:spcAft>
                        <a:spcPct val="0"/>
                      </a:spcAft>
                      <a:tabLst>
                        <a:tab pos="712788" algn="l"/>
                      </a:tabLst>
                    </a:pPr>
                    <a:r>
                      <a:rPr lang="en-CA" sz="1400" dirty="0" smtClean="0">
                        <a:solidFill>
                          <a:srgbClr val="333333"/>
                        </a:solidFill>
                      </a:rPr>
                      <a:t>of IT workers believe they are prepared to innovate.</a:t>
                    </a:r>
                  </a:p>
                </p:txBody>
              </p:sp>
              <p:sp>
                <p:nvSpPr>
                  <p:cNvPr id="29" name="Oval 15"/>
                  <p:cNvSpPr>
                    <a:spLocks noChangeAspect="1"/>
                  </p:cNvSpPr>
                  <p:nvPr/>
                </p:nvSpPr>
                <p:spPr>
                  <a:xfrm>
                    <a:off x="4976786" y="5035175"/>
                    <a:ext cx="1241606" cy="125346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2400" b="1" dirty="0" smtClean="0">
                        <a:solidFill>
                          <a:srgbClr val="FFFFFF"/>
                        </a:solidFill>
                      </a:rPr>
                      <a:t>29%</a:t>
                    </a:r>
                    <a:endParaRPr lang="en-CA" sz="2400" b="1" dirty="0">
                      <a:solidFill>
                        <a:srgbClr val="FFFFFF"/>
                      </a:solidFill>
                    </a:endParaRPr>
                  </a:p>
                </p:txBody>
              </p:sp>
            </p:grpSp>
          </p:grpSp>
          <p:sp>
            <p:nvSpPr>
              <p:cNvPr id="37" name="TextBox 7"/>
              <p:cNvSpPr txBox="1"/>
              <p:nvPr/>
            </p:nvSpPr>
            <p:spPr>
              <a:xfrm>
                <a:off x="761429" y="2804915"/>
                <a:ext cx="7754656" cy="830997"/>
              </a:xfrm>
              <a:prstGeom prst="rect">
                <a:avLst/>
              </a:prstGeom>
            </p:spPr>
            <p:txBody>
              <a:bodyPr wrap="square" rtlCol="0">
                <a:spAutoFit/>
              </a:bodyPr>
              <a:lstStyle/>
              <a:p>
                <a:r>
                  <a:rPr lang="en-CA" sz="2400" b="1" dirty="0" smtClean="0">
                    <a:solidFill>
                      <a:schemeClr val="accent2"/>
                    </a:solidFill>
                  </a:rPr>
                  <a:t>60% </a:t>
                </a:r>
                <a:r>
                  <a:rPr lang="en-CA" sz="2400" b="1" dirty="0" smtClean="0"/>
                  <a:t>of IT executives believe technology will require a radical role change in order to stay relevan</a:t>
                </a:r>
                <a:r>
                  <a:rPr lang="en-CA" sz="2400" b="1" dirty="0"/>
                  <a:t>t</a:t>
                </a:r>
                <a:r>
                  <a:rPr lang="en-CA" sz="2400" b="1" dirty="0" smtClean="0"/>
                  <a:t>.</a:t>
                </a:r>
              </a:p>
            </p:txBody>
          </p:sp>
        </p:grpSp>
      </p:grpSp>
      <p:sp>
        <p:nvSpPr>
          <p:cNvPr id="19" name="TextBox 18"/>
          <p:cNvSpPr txBox="1"/>
          <p:nvPr/>
        </p:nvSpPr>
        <p:spPr>
          <a:xfrm>
            <a:off x="5564661" y="5454792"/>
            <a:ext cx="3024045" cy="246221"/>
          </a:xfrm>
          <a:prstGeom prst="rect">
            <a:avLst/>
          </a:prstGeom>
        </p:spPr>
        <p:txBody>
          <a:bodyPr wrap="square" rtlCol="0">
            <a:spAutoFit/>
          </a:bodyPr>
          <a:lstStyle/>
          <a:p>
            <a:r>
              <a:rPr lang="en-CA" sz="1000" dirty="0">
                <a:solidFill>
                  <a:schemeClr val="bg1">
                    <a:lumMod val="50000"/>
                  </a:schemeClr>
                </a:solidFill>
              </a:rPr>
              <a:t>Source: </a:t>
            </a:r>
            <a:r>
              <a:rPr lang="en-CA" sz="1000" dirty="0" smtClean="0">
                <a:solidFill>
                  <a:schemeClr val="bg1">
                    <a:lumMod val="50000"/>
                  </a:schemeClr>
                </a:solidFill>
              </a:rPr>
              <a:t>Commvault</a:t>
            </a:r>
            <a:endParaRPr lang="en-CA" sz="1000" dirty="0"/>
          </a:p>
        </p:txBody>
      </p:sp>
    </p:spTree>
    <p:extLst>
      <p:ext uri="{BB962C8B-B14F-4D97-AF65-F5344CB8AC3E}">
        <p14:creationId xmlns:p14="http://schemas.microsoft.com/office/powerpoint/2010/main" val="16758875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Often, digital is blocked by poor communication of objectives and initiatives in the pipeline </a:t>
            </a:r>
            <a:endParaRPr lang="en-CA" dirty="0"/>
          </a:p>
        </p:txBody>
      </p:sp>
      <p:sp>
        <p:nvSpPr>
          <p:cNvPr id="4" name="TextBox 3"/>
          <p:cNvSpPr txBox="1"/>
          <p:nvPr/>
        </p:nvSpPr>
        <p:spPr>
          <a:xfrm>
            <a:off x="350377" y="1217607"/>
            <a:ext cx="7998493" cy="1600438"/>
          </a:xfrm>
          <a:prstGeom prst="rect">
            <a:avLst/>
          </a:prstGeom>
        </p:spPr>
        <p:txBody>
          <a:bodyPr wrap="square" rtlCol="0">
            <a:spAutoFit/>
          </a:bodyPr>
          <a:lstStyle/>
          <a:p>
            <a:r>
              <a:rPr lang="en-CA" sz="1400" dirty="0" smtClean="0"/>
              <a:t>For digital to be successful, the organization needs to be totally aligned around a digital vision, and the organization must be prepared and ready to start new partnerships. </a:t>
            </a:r>
          </a:p>
          <a:p>
            <a:endParaRPr lang="en-CA" sz="1400" b="1" dirty="0"/>
          </a:p>
          <a:p>
            <a:r>
              <a:rPr lang="en-CA" sz="1400" b="1" dirty="0" smtClean="0"/>
              <a:t>These factors influence the innovative and creative capability of the organization and make employees feel more connected and engaged with each other. </a:t>
            </a:r>
            <a:r>
              <a:rPr lang="en-CA" sz="1400" dirty="0" smtClean="0"/>
              <a:t>The biggest challenge most organizations face in fostering this sense of community is transparency and communication of objectives. </a:t>
            </a:r>
            <a:endParaRPr lang="en-CA" sz="1400" b="1" i="1" dirty="0"/>
          </a:p>
        </p:txBody>
      </p:sp>
      <p:sp>
        <p:nvSpPr>
          <p:cNvPr id="15" name="Rectangle 14"/>
          <p:cNvSpPr/>
          <p:nvPr/>
        </p:nvSpPr>
        <p:spPr>
          <a:xfrm>
            <a:off x="915740" y="3330034"/>
            <a:ext cx="7433130" cy="825858"/>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32000" rIns="144000" rtlCol="0" anchor="t" anchorCtr="0"/>
          <a:lstStyle/>
          <a:p>
            <a:r>
              <a:rPr lang="en-US" sz="1400" dirty="0" smtClean="0">
                <a:solidFill>
                  <a:schemeClr val="accent1"/>
                </a:solidFill>
              </a:rPr>
              <a:t>Organizations that communicated digital objectives and values to employees more clearly and </a:t>
            </a:r>
            <a:r>
              <a:rPr lang="en-US" sz="1400" b="1" dirty="0" smtClean="0">
                <a:solidFill>
                  <a:schemeClr val="accent1"/>
                </a:solidFill>
              </a:rPr>
              <a:t>frequently reported 22% higher productivity levels </a:t>
            </a:r>
            <a:r>
              <a:rPr lang="en-US" sz="1400" dirty="0" smtClean="0">
                <a:solidFill>
                  <a:schemeClr val="accent1"/>
                </a:solidFill>
              </a:rPr>
              <a:t>on average when compared to their industry peers.</a:t>
            </a:r>
            <a:endParaRPr lang="en-US" sz="1400" dirty="0">
              <a:solidFill>
                <a:schemeClr val="accent1"/>
              </a:solidFill>
            </a:endParaRPr>
          </a:p>
        </p:txBody>
      </p:sp>
      <p:sp>
        <p:nvSpPr>
          <p:cNvPr id="16" name="Oval 2"/>
          <p:cNvSpPr/>
          <p:nvPr/>
        </p:nvSpPr>
        <p:spPr>
          <a:xfrm>
            <a:off x="551046" y="2893158"/>
            <a:ext cx="729387" cy="729387"/>
          </a:xfrm>
          <a:prstGeom prst="ellipse">
            <a:avLst/>
          </a:prstGeom>
          <a:solidFill>
            <a:schemeClr val="accent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915740" y="4764581"/>
            <a:ext cx="7433130" cy="562792"/>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32000" rIns="144000" rtlCol="0" anchor="t" anchorCtr="0"/>
          <a:lstStyle/>
          <a:p>
            <a:r>
              <a:rPr lang="en-US" sz="1400" dirty="0" smtClean="0">
                <a:solidFill>
                  <a:schemeClr val="accent1"/>
                </a:solidFill>
              </a:rPr>
              <a:t>Organizations whose employees felt high levels of trust in the business and innovative self-efficacy </a:t>
            </a:r>
            <a:r>
              <a:rPr lang="en-US" sz="1400" b="1" dirty="0" smtClean="0">
                <a:solidFill>
                  <a:schemeClr val="accent1"/>
                </a:solidFill>
              </a:rPr>
              <a:t>reported a 50% lower rate of turnover </a:t>
            </a:r>
            <a:r>
              <a:rPr lang="en-US" sz="1400" dirty="0" smtClean="0">
                <a:solidFill>
                  <a:schemeClr val="accent1"/>
                </a:solidFill>
              </a:rPr>
              <a:t>on average.</a:t>
            </a:r>
            <a:endParaRPr lang="en-US" sz="1400" dirty="0">
              <a:solidFill>
                <a:schemeClr val="accent1"/>
              </a:solidFill>
            </a:endParaRPr>
          </a:p>
        </p:txBody>
      </p:sp>
      <p:sp>
        <p:nvSpPr>
          <p:cNvPr id="18" name="Oval 2"/>
          <p:cNvSpPr/>
          <p:nvPr/>
        </p:nvSpPr>
        <p:spPr>
          <a:xfrm>
            <a:off x="551046" y="4327705"/>
            <a:ext cx="729387" cy="729387"/>
          </a:xfrm>
          <a:prstGeom prst="ellipse">
            <a:avLst/>
          </a:prstGeom>
          <a:solidFill>
            <a:schemeClr val="accent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6694" y="4499518"/>
            <a:ext cx="458089" cy="385760"/>
          </a:xfrm>
          <a:prstGeom prst="rect">
            <a:avLst/>
          </a:prstGeom>
        </p:spPr>
      </p:pic>
      <p:pic>
        <p:nvPicPr>
          <p:cNvPr id="20" name="Picture 1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2556" y="3034165"/>
            <a:ext cx="386366" cy="447371"/>
          </a:xfrm>
          <a:prstGeom prst="rect">
            <a:avLst/>
          </a:prstGeom>
        </p:spPr>
      </p:pic>
      <p:sp>
        <p:nvSpPr>
          <p:cNvPr id="21" name="TextBox 105"/>
          <p:cNvSpPr txBox="1"/>
          <p:nvPr/>
        </p:nvSpPr>
        <p:spPr>
          <a:xfrm>
            <a:off x="915739" y="5507634"/>
            <a:ext cx="7433131" cy="815608"/>
          </a:xfrm>
          <a:prstGeom prst="rect">
            <a:avLst/>
          </a:prstGeom>
          <a:noFill/>
        </p:spPr>
        <p:txBody>
          <a:bodyPr wrap="square" rtlCol="0">
            <a:spAutoFit/>
          </a:bodyPr>
          <a:lstStyle/>
          <a:p>
            <a:pPr algn="ctr">
              <a:spcAft>
                <a:spcPts val="600"/>
              </a:spcAft>
            </a:pPr>
            <a:r>
              <a:rPr lang="en-US" sz="1400" i="1" dirty="0" smtClean="0">
                <a:latin typeface="+mj-lt"/>
              </a:rPr>
              <a:t>To make digital work, you need something that will spark people’s imagination. Everyone needs to understand where we are, where we’re going, and how it applies to them.</a:t>
            </a:r>
          </a:p>
          <a:p>
            <a:pPr algn="ctr">
              <a:spcAft>
                <a:spcPts val="600"/>
              </a:spcAft>
            </a:pPr>
            <a:r>
              <a:rPr lang="en-US" sz="1400" dirty="0" smtClean="0"/>
              <a:t>– Anonymous CIO, Manufacturing</a:t>
            </a:r>
            <a:endParaRPr lang="en-US" sz="1400" dirty="0">
              <a:latin typeface="+mj-lt"/>
            </a:endParaRPr>
          </a:p>
        </p:txBody>
      </p:sp>
      <p:pic>
        <p:nvPicPr>
          <p:cNvPr id="22" name="Picture 108"/>
          <p:cNvPicPr>
            <a:picLocks noChangeAspect="1"/>
          </p:cNvPicPr>
          <p:nvPr/>
        </p:nvPicPr>
        <p:blipFill>
          <a:blip r:embed="rId5"/>
          <a:stretch>
            <a:fillRect/>
          </a:stretch>
        </p:blipFill>
        <p:spPr>
          <a:xfrm>
            <a:off x="211872" y="5399826"/>
            <a:ext cx="573074" cy="414564"/>
          </a:xfrm>
          <a:prstGeom prst="rect">
            <a:avLst/>
          </a:prstGeom>
        </p:spPr>
      </p:pic>
      <p:pic>
        <p:nvPicPr>
          <p:cNvPr id="23" name="Picture 109"/>
          <p:cNvPicPr>
            <a:picLocks noChangeAspect="1"/>
          </p:cNvPicPr>
          <p:nvPr/>
        </p:nvPicPr>
        <p:blipFill>
          <a:blip r:embed="rId6"/>
          <a:stretch>
            <a:fillRect/>
          </a:stretch>
        </p:blipFill>
        <p:spPr>
          <a:xfrm>
            <a:off x="8306807" y="5814390"/>
            <a:ext cx="557645" cy="508852"/>
          </a:xfrm>
          <a:prstGeom prst="rect">
            <a:avLst/>
          </a:prstGeom>
        </p:spPr>
      </p:pic>
      <p:sp>
        <p:nvSpPr>
          <p:cNvPr id="24" name="TextBox 23"/>
          <p:cNvSpPr txBox="1"/>
          <p:nvPr/>
        </p:nvSpPr>
        <p:spPr>
          <a:xfrm>
            <a:off x="5324825" y="4244074"/>
            <a:ext cx="3024045" cy="246221"/>
          </a:xfrm>
          <a:prstGeom prst="rect">
            <a:avLst/>
          </a:prstGeom>
        </p:spPr>
        <p:txBody>
          <a:bodyPr wrap="square" rtlCol="0">
            <a:spAutoFit/>
          </a:bodyPr>
          <a:lstStyle/>
          <a:p>
            <a:r>
              <a:rPr lang="en-CA" sz="1000" dirty="0">
                <a:solidFill>
                  <a:schemeClr val="bg1">
                    <a:lumMod val="50000"/>
                  </a:schemeClr>
                </a:solidFill>
              </a:rPr>
              <a:t>Source: </a:t>
            </a:r>
            <a:r>
              <a:rPr lang="en-CA" sz="1000" dirty="0" smtClean="0">
                <a:solidFill>
                  <a:schemeClr val="bg1">
                    <a:lumMod val="50000"/>
                  </a:schemeClr>
                </a:solidFill>
              </a:rPr>
              <a:t>WEF/Accenture</a:t>
            </a:r>
            <a:endParaRPr lang="en-CA" sz="1000" dirty="0"/>
          </a:p>
        </p:txBody>
      </p:sp>
    </p:spTree>
    <p:extLst>
      <p:ext uri="{BB962C8B-B14F-4D97-AF65-F5344CB8AC3E}">
        <p14:creationId xmlns:p14="http://schemas.microsoft.com/office/powerpoint/2010/main" val="784118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Digital transformation is much broader than just technology</a:t>
            </a:r>
            <a:endParaRPr lang="en-CA" dirty="0"/>
          </a:p>
        </p:txBody>
      </p:sp>
      <p:sp>
        <p:nvSpPr>
          <p:cNvPr id="3" name="TextBox 2"/>
          <p:cNvSpPr txBox="1"/>
          <p:nvPr/>
        </p:nvSpPr>
        <p:spPr>
          <a:xfrm>
            <a:off x="484554" y="1817416"/>
            <a:ext cx="8159261" cy="461665"/>
          </a:xfrm>
          <a:prstGeom prst="rect">
            <a:avLst/>
          </a:prstGeom>
        </p:spPr>
        <p:txBody>
          <a:bodyPr wrap="square" rtlCol="0">
            <a:spAutoFit/>
          </a:bodyPr>
          <a:lstStyle/>
          <a:p>
            <a:endParaRPr lang="en-CA" sz="1200" i="1" dirty="0" smtClean="0"/>
          </a:p>
          <a:p>
            <a:pPr marL="628650" lvl="1" indent="-171450">
              <a:buFont typeface="Arial" panose="020B0604020202020204" pitchFamily="34" charset="0"/>
              <a:buChar char="•"/>
            </a:pPr>
            <a:endParaRPr lang="en-CA" sz="1200" dirty="0" smtClean="0"/>
          </a:p>
        </p:txBody>
      </p:sp>
      <p:grpSp>
        <p:nvGrpSpPr>
          <p:cNvPr id="4" name="Group 3"/>
          <p:cNvGrpSpPr/>
          <p:nvPr/>
        </p:nvGrpSpPr>
        <p:grpSpPr>
          <a:xfrm>
            <a:off x="305992" y="5633198"/>
            <a:ext cx="8337823" cy="682753"/>
            <a:chOff x="323389" y="3283951"/>
            <a:chExt cx="8337823" cy="682753"/>
          </a:xfrm>
        </p:grpSpPr>
        <p:sp>
          <p:nvSpPr>
            <p:cNvPr id="5" name="Rectangle 97"/>
            <p:cNvSpPr/>
            <p:nvPr/>
          </p:nvSpPr>
          <p:spPr>
            <a:xfrm>
              <a:off x="1600868" y="3283951"/>
              <a:ext cx="7060344" cy="676048"/>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52000" fontAlgn="base">
                <a:spcBef>
                  <a:spcPct val="0"/>
                </a:spcBef>
                <a:spcAft>
                  <a:spcPct val="0"/>
                </a:spcAft>
              </a:pPr>
              <a:r>
                <a:rPr lang="en-CA" sz="1200" dirty="0" smtClean="0">
                  <a:solidFill>
                    <a:srgbClr val="333333"/>
                  </a:solidFill>
                </a:rPr>
                <a:t>Digital transformation is often seen as one big change – in reality, it is the result of many small changes made to the strategic, operational, and cultural pieces of an organization. </a:t>
              </a:r>
              <a:endParaRPr lang="en-CA" sz="1200" dirty="0">
                <a:solidFill>
                  <a:srgbClr val="333333"/>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389" y="3283951"/>
              <a:ext cx="1615443" cy="682753"/>
            </a:xfrm>
            <a:prstGeom prst="rect">
              <a:avLst/>
            </a:prstGeom>
          </p:spPr>
        </p:pic>
      </p:grpSp>
      <p:sp>
        <p:nvSpPr>
          <p:cNvPr id="14" name="TextBox 13"/>
          <p:cNvSpPr txBox="1"/>
          <p:nvPr/>
        </p:nvSpPr>
        <p:spPr>
          <a:xfrm>
            <a:off x="350377" y="1217607"/>
            <a:ext cx="8117347" cy="738664"/>
          </a:xfrm>
          <a:prstGeom prst="rect">
            <a:avLst/>
          </a:prstGeom>
        </p:spPr>
        <p:txBody>
          <a:bodyPr wrap="square" rtlCol="0">
            <a:spAutoFit/>
          </a:bodyPr>
          <a:lstStyle/>
          <a:p>
            <a:r>
              <a:rPr lang="en-CA" sz="1400" dirty="0" smtClean="0"/>
              <a:t>Business leaders often agree that digital transformation is a priority. They might believe that digital is all about technology – in reality, digital involves enabling outcome delivery using technology and data to take one step closer to the organization’s audience. Digital strategy has two goals:</a:t>
            </a:r>
            <a:endParaRPr lang="en-CA" sz="1400" b="1" i="1" dirty="0"/>
          </a:p>
        </p:txBody>
      </p:sp>
      <p:sp>
        <p:nvSpPr>
          <p:cNvPr id="15" name="Rectangle 14"/>
          <p:cNvSpPr/>
          <p:nvPr/>
        </p:nvSpPr>
        <p:spPr>
          <a:xfrm>
            <a:off x="1445771" y="2144764"/>
            <a:ext cx="7021954" cy="1477328"/>
          </a:xfrm>
          <a:prstGeom prst="rect">
            <a:avLst/>
          </a:prstGeom>
        </p:spPr>
        <p:txBody>
          <a:bodyPr wrap="square">
            <a:spAutoFit/>
          </a:bodyPr>
          <a:lstStyle/>
          <a:p>
            <a:r>
              <a:rPr lang="en-CA" sz="1400" b="1" dirty="0" smtClean="0">
                <a:solidFill>
                  <a:schemeClr val="accent1"/>
                </a:solidFill>
              </a:rPr>
              <a:t>Customer centricity</a:t>
            </a:r>
            <a:endParaRPr lang="en-CA" sz="1400" b="1" dirty="0">
              <a:solidFill>
                <a:schemeClr val="accent1"/>
              </a:solidFill>
            </a:endParaRPr>
          </a:p>
          <a:p>
            <a:r>
              <a:rPr lang="en-CA" sz="1200" dirty="0" smtClean="0"/>
              <a:t>Align the organization around empathizing with the customer to continually deliver their most desired outcomes and a more consistent, reliable, and informed experience.</a:t>
            </a:r>
          </a:p>
          <a:p>
            <a:endParaRPr lang="en-CA" sz="1400" dirty="0"/>
          </a:p>
          <a:p>
            <a:r>
              <a:rPr lang="en-CA" sz="1400" b="1" dirty="0" smtClean="0">
                <a:solidFill>
                  <a:schemeClr val="accent1"/>
                </a:solidFill>
              </a:rPr>
              <a:t>Digital enablement</a:t>
            </a:r>
            <a:endParaRPr lang="en-CA" sz="1400" b="1" dirty="0">
              <a:solidFill>
                <a:schemeClr val="accent1"/>
              </a:solidFill>
            </a:endParaRPr>
          </a:p>
          <a:p>
            <a:r>
              <a:rPr lang="en-CA" sz="1200" dirty="0" smtClean="0"/>
              <a:t>Through an organizational push for innovation and modernization, digitally enhance capabilities to gain insight quicker, address customer needs sooner, and invent new ways to create value.</a:t>
            </a:r>
          </a:p>
        </p:txBody>
      </p:sp>
      <p:sp>
        <p:nvSpPr>
          <p:cNvPr id="16" name="Oval 145407"/>
          <p:cNvSpPr/>
          <p:nvPr/>
        </p:nvSpPr>
        <p:spPr>
          <a:xfrm>
            <a:off x="957390" y="2179057"/>
            <a:ext cx="400594" cy="400594"/>
          </a:xfrm>
          <a:prstGeom prst="ellipse">
            <a:avLst/>
          </a:prstGeom>
          <a:solidFill>
            <a:schemeClr val="accent2"/>
          </a:solidFill>
          <a:ln w="3175">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1</a:t>
            </a:r>
            <a:endParaRPr lang="en-US" b="1" dirty="0"/>
          </a:p>
        </p:txBody>
      </p:sp>
      <p:sp>
        <p:nvSpPr>
          <p:cNvPr id="17" name="Oval 145408"/>
          <p:cNvSpPr/>
          <p:nvPr/>
        </p:nvSpPr>
        <p:spPr>
          <a:xfrm>
            <a:off x="957390" y="2939576"/>
            <a:ext cx="400594" cy="400594"/>
          </a:xfrm>
          <a:prstGeom prst="ellipse">
            <a:avLst/>
          </a:prstGeom>
          <a:solidFill>
            <a:schemeClr val="accent2"/>
          </a:solidFill>
          <a:ln w="3175">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2</a:t>
            </a:r>
            <a:endParaRPr lang="en-US" b="1" dirty="0"/>
          </a:p>
        </p:txBody>
      </p:sp>
      <p:sp>
        <p:nvSpPr>
          <p:cNvPr id="18" name="TextBox 105"/>
          <p:cNvSpPr txBox="1"/>
          <p:nvPr/>
        </p:nvSpPr>
        <p:spPr>
          <a:xfrm>
            <a:off x="809017" y="4010417"/>
            <a:ext cx="7510334" cy="1123384"/>
          </a:xfrm>
          <a:prstGeom prst="rect">
            <a:avLst/>
          </a:prstGeom>
          <a:noFill/>
        </p:spPr>
        <p:txBody>
          <a:bodyPr wrap="square" rtlCol="0">
            <a:spAutoFit/>
          </a:bodyPr>
          <a:lstStyle/>
          <a:p>
            <a:pPr algn="ctr">
              <a:spcAft>
                <a:spcPts val="600"/>
              </a:spcAft>
            </a:pPr>
            <a:r>
              <a:rPr lang="en-US" sz="1600" i="1" dirty="0" smtClean="0">
                <a:latin typeface="+mj-lt"/>
              </a:rPr>
              <a:t>Companies often believe that digital can be achieved in isolation. They might launch a new website or distribution channel and call it ‘done.’ What digital really needs is a rethinking of how you deliver. </a:t>
            </a:r>
          </a:p>
          <a:p>
            <a:pPr algn="ctr">
              <a:spcAft>
                <a:spcPts val="600"/>
              </a:spcAft>
            </a:pPr>
            <a:r>
              <a:rPr lang="en-US" sz="1400" dirty="0" smtClean="0"/>
              <a:t>– Aaron Rodericks</a:t>
            </a:r>
            <a:r>
              <a:rPr lang="en-US" sz="1400" dirty="0"/>
              <a:t>,</a:t>
            </a:r>
            <a:r>
              <a:rPr lang="en-US" sz="1400" dirty="0" smtClean="0"/>
              <a:t> Open Innovation Lead at Treasury Board of Canada Secretariat</a:t>
            </a:r>
            <a:endParaRPr lang="en-US" sz="1400" dirty="0"/>
          </a:p>
        </p:txBody>
      </p:sp>
      <p:pic>
        <p:nvPicPr>
          <p:cNvPr id="19" name="Picture 106"/>
          <p:cNvPicPr>
            <a:picLocks noChangeAspect="1"/>
          </p:cNvPicPr>
          <p:nvPr/>
        </p:nvPicPr>
        <p:blipFill>
          <a:blip r:embed="rId4"/>
          <a:stretch>
            <a:fillRect/>
          </a:stretch>
        </p:blipFill>
        <p:spPr>
          <a:xfrm>
            <a:off x="8091313" y="4624186"/>
            <a:ext cx="376411" cy="341558"/>
          </a:xfrm>
          <a:prstGeom prst="rect">
            <a:avLst/>
          </a:prstGeom>
        </p:spPr>
      </p:pic>
      <p:pic>
        <p:nvPicPr>
          <p:cNvPr id="20" name="Picture 107"/>
          <p:cNvPicPr>
            <a:picLocks noChangeAspect="1"/>
          </p:cNvPicPr>
          <p:nvPr/>
        </p:nvPicPr>
        <p:blipFill>
          <a:blip r:embed="rId5"/>
          <a:stretch>
            <a:fillRect/>
          </a:stretch>
        </p:blipFill>
        <p:spPr>
          <a:xfrm>
            <a:off x="635266" y="4058203"/>
            <a:ext cx="347502" cy="249958"/>
          </a:xfrm>
          <a:prstGeom prst="rect">
            <a:avLst/>
          </a:prstGeom>
        </p:spPr>
      </p:pic>
    </p:spTree>
    <p:extLst>
      <p:ext uri="{BB962C8B-B14F-4D97-AF65-F5344CB8AC3E}">
        <p14:creationId xmlns:p14="http://schemas.microsoft.com/office/powerpoint/2010/main" val="3568939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Plan a digital transformation by creating a digital strategy</a:t>
            </a:r>
            <a:endParaRPr lang="en-CA" dirty="0"/>
          </a:p>
        </p:txBody>
      </p:sp>
      <p:grpSp>
        <p:nvGrpSpPr>
          <p:cNvPr id="3" name="Group 2"/>
          <p:cNvGrpSpPr/>
          <p:nvPr/>
        </p:nvGrpSpPr>
        <p:grpSpPr>
          <a:xfrm>
            <a:off x="305992" y="5633198"/>
            <a:ext cx="8337823" cy="682753"/>
            <a:chOff x="323389" y="3283951"/>
            <a:chExt cx="8337823" cy="682753"/>
          </a:xfrm>
        </p:grpSpPr>
        <p:sp>
          <p:nvSpPr>
            <p:cNvPr id="4" name="Rectangle 97"/>
            <p:cNvSpPr/>
            <p:nvPr/>
          </p:nvSpPr>
          <p:spPr>
            <a:xfrm>
              <a:off x="1600868" y="3283951"/>
              <a:ext cx="7060344" cy="676048"/>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52000" fontAlgn="base">
                <a:spcBef>
                  <a:spcPct val="0"/>
                </a:spcBef>
                <a:spcAft>
                  <a:spcPct val="0"/>
                </a:spcAft>
              </a:pPr>
              <a:r>
                <a:rPr lang="en-CA" sz="1200" dirty="0" smtClean="0">
                  <a:solidFill>
                    <a:schemeClr val="tx1"/>
                  </a:solidFill>
                </a:rPr>
                <a:t>Once you’re digitally enabled, you no longer need a digital strategy since digital has become a part of your organization’s way of life. For example, organizations don’t have a specific “electricity” or “computer” strategy anymore. It’s no longer called the digital strategy – it’s just “the strategy.” </a:t>
              </a:r>
              <a:endParaRPr lang="en-CA" sz="1200" dirty="0">
                <a:solidFill>
                  <a:schemeClr val="tx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389" y="3283951"/>
              <a:ext cx="1615443" cy="682753"/>
            </a:xfrm>
            <a:prstGeom prst="rect">
              <a:avLst/>
            </a:prstGeom>
          </p:spPr>
        </p:pic>
      </p:grpSp>
      <p:sp>
        <p:nvSpPr>
          <p:cNvPr id="21" name="TextBox 20"/>
          <p:cNvSpPr txBox="1"/>
          <p:nvPr/>
        </p:nvSpPr>
        <p:spPr>
          <a:xfrm>
            <a:off x="970505" y="4542896"/>
            <a:ext cx="1735015" cy="646331"/>
          </a:xfrm>
          <a:prstGeom prst="rect">
            <a:avLst/>
          </a:prstGeom>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u="none" strike="noStrike" kern="0" cap="none" spc="0" normalizeH="0" baseline="0" noProof="0" dirty="0" smtClean="0">
                <a:ln>
                  <a:noFill/>
                </a:ln>
                <a:solidFill>
                  <a:srgbClr val="333333"/>
                </a:solidFill>
                <a:effectLst/>
                <a:uLnTx/>
                <a:uFillTx/>
              </a:rPr>
              <a:t>Traditional organization</a:t>
            </a:r>
          </a:p>
        </p:txBody>
      </p:sp>
      <p:sp>
        <p:nvSpPr>
          <p:cNvPr id="22" name="TextBox 21"/>
          <p:cNvSpPr txBox="1"/>
          <p:nvPr/>
        </p:nvSpPr>
        <p:spPr>
          <a:xfrm>
            <a:off x="6464119" y="4542896"/>
            <a:ext cx="1664677" cy="923330"/>
          </a:xfrm>
          <a:prstGeom prst="rect">
            <a:avLst/>
          </a:prstGeom>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u="none" strike="noStrike" kern="0" cap="none" spc="0" normalizeH="0" baseline="0" noProof="0" dirty="0" smtClean="0">
                <a:ln>
                  <a:noFill/>
                </a:ln>
                <a:solidFill>
                  <a:srgbClr val="333333"/>
                </a:solidFill>
                <a:effectLst/>
                <a:uLnTx/>
                <a:uFillTx/>
              </a:rPr>
              <a:t>Digitally enabled organization</a:t>
            </a:r>
          </a:p>
        </p:txBody>
      </p:sp>
      <p:sp>
        <p:nvSpPr>
          <p:cNvPr id="23" name="TextBox 22"/>
          <p:cNvSpPr txBox="1"/>
          <p:nvPr/>
        </p:nvSpPr>
        <p:spPr>
          <a:xfrm>
            <a:off x="3133002" y="4158816"/>
            <a:ext cx="2907323" cy="369332"/>
          </a:xfrm>
          <a:prstGeom prst="rect">
            <a:avLst/>
          </a:prstGeom>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u="none" strike="noStrike" kern="0" cap="none" spc="0" normalizeH="0" baseline="0" noProof="0" dirty="0" smtClean="0">
                <a:ln>
                  <a:noFill/>
                </a:ln>
                <a:solidFill>
                  <a:srgbClr val="333333"/>
                </a:solidFill>
                <a:effectLst/>
                <a:uLnTx/>
                <a:uFillTx/>
              </a:rPr>
              <a:t>Transitionary states</a:t>
            </a:r>
          </a:p>
        </p:txBody>
      </p:sp>
      <p:sp>
        <p:nvSpPr>
          <p:cNvPr id="39" name="Right Arrow 38"/>
          <p:cNvSpPr/>
          <p:nvPr/>
        </p:nvSpPr>
        <p:spPr>
          <a:xfrm>
            <a:off x="2345634" y="3211252"/>
            <a:ext cx="5297557" cy="1004996"/>
          </a:xfrm>
          <a:prstGeom prst="rightArrow">
            <a:avLst/>
          </a:prstGeom>
          <a:solidFill>
            <a:srgbClr val="7F919F"/>
          </a:solidFill>
          <a:ln>
            <a:solidFill>
              <a:srgbClr val="7F91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0" name="Oval 39"/>
          <p:cNvSpPr>
            <a:spLocks noChangeAspect="1"/>
          </p:cNvSpPr>
          <p:nvPr/>
        </p:nvSpPr>
        <p:spPr>
          <a:xfrm>
            <a:off x="2973835" y="3342878"/>
            <a:ext cx="750529" cy="750529"/>
          </a:xfrm>
          <a:prstGeom prst="ellipse">
            <a:avLst/>
          </a:prstGeom>
          <a:solidFill>
            <a:srgbClr val="3391AD"/>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41" name="Oval 40"/>
          <p:cNvSpPr>
            <a:spLocks noChangeAspect="1"/>
          </p:cNvSpPr>
          <p:nvPr/>
        </p:nvSpPr>
        <p:spPr>
          <a:xfrm>
            <a:off x="4191971" y="3338487"/>
            <a:ext cx="750529" cy="750529"/>
          </a:xfrm>
          <a:prstGeom prst="ellipse">
            <a:avLst/>
          </a:prstGeom>
          <a:solidFill>
            <a:srgbClr val="007698"/>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42" name="Oval 41"/>
          <p:cNvSpPr>
            <a:spLocks noChangeAspect="1"/>
          </p:cNvSpPr>
          <p:nvPr/>
        </p:nvSpPr>
        <p:spPr>
          <a:xfrm>
            <a:off x="5410107" y="3338486"/>
            <a:ext cx="750529" cy="750529"/>
          </a:xfrm>
          <a:prstGeom prst="ellipse">
            <a:avLst/>
          </a:prstGeom>
          <a:solidFill>
            <a:srgbClr val="005E7A"/>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43" name="Oval 42"/>
          <p:cNvSpPr>
            <a:spLocks noChangeAspect="1"/>
          </p:cNvSpPr>
          <p:nvPr/>
        </p:nvSpPr>
        <p:spPr>
          <a:xfrm>
            <a:off x="1169798" y="3045535"/>
            <a:ext cx="1336430" cy="1336430"/>
          </a:xfrm>
          <a:prstGeom prst="ellipse">
            <a:avLst/>
          </a:prstGeom>
          <a:solidFill>
            <a:srgbClr val="66ADC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44" name="Oval 43"/>
          <p:cNvSpPr>
            <a:spLocks noChangeAspect="1"/>
          </p:cNvSpPr>
          <p:nvPr/>
        </p:nvSpPr>
        <p:spPr>
          <a:xfrm>
            <a:off x="6628243" y="3045535"/>
            <a:ext cx="1336430" cy="1336430"/>
          </a:xfrm>
          <a:prstGeom prst="ellipse">
            <a:avLst/>
          </a:prstGeom>
          <a:solidFill>
            <a:srgbClr val="00475B"/>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46" name="TextBox 45"/>
          <p:cNvSpPr txBox="1"/>
          <p:nvPr/>
        </p:nvSpPr>
        <p:spPr>
          <a:xfrm>
            <a:off x="350377" y="1217607"/>
            <a:ext cx="7998493" cy="1600438"/>
          </a:xfrm>
          <a:prstGeom prst="rect">
            <a:avLst/>
          </a:prstGeom>
        </p:spPr>
        <p:txBody>
          <a:bodyPr wrap="square" rtlCol="0">
            <a:spAutoFit/>
          </a:bodyPr>
          <a:lstStyle/>
          <a:p>
            <a:r>
              <a:rPr lang="en-CA" sz="1400" dirty="0" smtClean="0"/>
              <a:t>A digital strategy is a plan to make organizational products and services relevant by using digital technologies to converge the physical and virtual experiences of your customers. This is sometimes referred to as moving from a </a:t>
            </a:r>
            <a:r>
              <a:rPr lang="en-CA" sz="1400" i="1" dirty="0" smtClean="0"/>
              <a:t>multichannel </a:t>
            </a:r>
            <a:r>
              <a:rPr lang="en-CA" sz="1400" dirty="0" smtClean="0"/>
              <a:t>business model to an </a:t>
            </a:r>
            <a:r>
              <a:rPr lang="en-CA" sz="1400" i="1" dirty="0" smtClean="0"/>
              <a:t>omnichannel </a:t>
            </a:r>
            <a:r>
              <a:rPr lang="en-CA" sz="1400" dirty="0" smtClean="0"/>
              <a:t>business model. </a:t>
            </a:r>
          </a:p>
          <a:p>
            <a:endParaRPr lang="en-CA" sz="1400" dirty="0"/>
          </a:p>
          <a:p>
            <a:r>
              <a:rPr lang="en-CA" sz="1400" dirty="0" smtClean="0"/>
              <a:t>Digitally enabling the organization allows the customer to have a consistent experience with the organization through multiple channels sharing the same information. Doing this impacts both what the organization offers as well as how it operates and engages with participants in the marketplace.</a:t>
            </a:r>
            <a:endParaRPr lang="en-CA" sz="1400" b="1" i="1" dirty="0"/>
          </a:p>
        </p:txBody>
      </p:sp>
      <p:pic>
        <p:nvPicPr>
          <p:cNvPr id="47" name="Picture 4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71574" y="3395166"/>
            <a:ext cx="449765" cy="637167"/>
          </a:xfrm>
          <a:prstGeom prst="rect">
            <a:avLst/>
          </a:prstGeom>
        </p:spPr>
      </p:pic>
      <p:pic>
        <p:nvPicPr>
          <p:cNvPr id="49" name="Picture 4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52665" y="3393286"/>
            <a:ext cx="559166" cy="639047"/>
          </a:xfrm>
          <a:prstGeom prst="rect">
            <a:avLst/>
          </a:prstGeom>
        </p:spPr>
      </p:pic>
    </p:spTree>
    <p:extLst>
      <p:ext uri="{BB962C8B-B14F-4D97-AF65-F5344CB8AC3E}">
        <p14:creationId xmlns:p14="http://schemas.microsoft.com/office/powerpoint/2010/main" val="9040958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1_Theme1">
  <a:themeElements>
    <a:clrScheme name="Magnum">
      <a:dk1>
        <a:srgbClr val="333333"/>
      </a:dk1>
      <a:lt1>
        <a:srgbClr val="FFFFFF"/>
      </a:lt1>
      <a:dk2>
        <a:srgbClr val="333333"/>
      </a:dk2>
      <a:lt2>
        <a:srgbClr val="FFFFFF"/>
      </a:lt2>
      <a:accent1>
        <a:srgbClr val="29475F"/>
      </a:accent1>
      <a:accent2>
        <a:srgbClr val="A24130"/>
      </a:accent2>
      <a:accent3>
        <a:srgbClr val="7F919F"/>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3299</Words>
  <Application>Microsoft Office PowerPoint</Application>
  <PresentationFormat>On-screen Show (4:3)</PresentationFormat>
  <Paragraphs>346</Paragraphs>
  <Slides>20</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Slide Titles</vt:lpstr>
      </vt:variant>
      <vt:variant>
        <vt:i4>20</vt:i4>
      </vt:variant>
      <vt:variant>
        <vt:lpstr>Custom Shows</vt:lpstr>
      </vt:variant>
      <vt:variant>
        <vt:i4>1</vt:i4>
      </vt:variant>
    </vt:vector>
  </HeadingPairs>
  <TitlesOfParts>
    <vt:vector size="27" baseType="lpstr">
      <vt:lpstr>Arial</vt:lpstr>
      <vt:lpstr>Calibri</vt:lpstr>
      <vt:lpstr>Georgia</vt:lpstr>
      <vt:lpstr>Open Sans</vt:lpstr>
      <vt:lpstr>Wingdings</vt:lpstr>
      <vt:lpstr>1_Theme1</vt:lpstr>
      <vt:lpstr>PowerPoint Presentation</vt:lpstr>
      <vt:lpstr>PowerPoint Presentation</vt:lpstr>
      <vt:lpstr>Our understanding of the problem</vt:lpstr>
      <vt:lpstr>Executive summary</vt:lpstr>
      <vt:lpstr>A digital transformation enables delivery of the most highly desired customer outcomes</vt:lpstr>
      <vt:lpstr>The traditional role of IT often blocks digital transformation</vt:lpstr>
      <vt:lpstr>Often, digital is blocked by poor communication of objectives and initiatives in the pipeline </vt:lpstr>
      <vt:lpstr>Digital transformation is much broader than just technology</vt:lpstr>
      <vt:lpstr>Plan a digital transformation by creating a digital strategy</vt:lpstr>
      <vt:lpstr>Digital initiatives and investments need to be aligned around a common vision of success</vt:lpstr>
      <vt:lpstr>Info-Tech’s approach is based on the five digital value pools</vt:lpstr>
      <vt:lpstr>Make sense of digital by scoping your strategy around the most important value pools</vt:lpstr>
      <vt:lpstr>Using the value pool methodology, we will define project metrics based on your specific approach to digital</vt:lpstr>
      <vt:lpstr>Run the CIO Business Vision program, then use Info-Tech’s research to prime the organization for transformation</vt:lpstr>
      <vt:lpstr>If you lack the capability within IT to make digital a reality, start here instead</vt:lpstr>
      <vt:lpstr>PowerPoint Presentation</vt:lpstr>
      <vt:lpstr>Use these icons to help direct you as you navigate this research </vt:lpstr>
      <vt:lpstr>Info-Tech offers various levels of support to best suit your needs</vt:lpstr>
      <vt:lpstr>Plan and Execute a Digital Transformation – project overview</vt:lpstr>
      <vt:lpstr>Workshop overview </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2018-04-11T17:09:08Z</dcterms:created>
  <dcterms:modified xsi:type="dcterms:W3CDTF">2018-04-11T17:23:55Z</dcterms:modified>
</cp:coreProperties>
</file>