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4" r:id="rId1"/>
    <p:sldMasterId id="2147483940" r:id="rId2"/>
    <p:sldMasterId id="2147483998" r:id="rId3"/>
  </p:sldMasterIdLst>
  <p:notesMasterIdLst>
    <p:notesMasterId r:id="rId19"/>
  </p:notesMasterIdLst>
  <p:handoutMasterIdLst>
    <p:handoutMasterId r:id="rId20"/>
  </p:handoutMasterIdLst>
  <p:sldIdLst>
    <p:sldId id="623" r:id="rId4"/>
    <p:sldId id="484" r:id="rId5"/>
    <p:sldId id="403" r:id="rId6"/>
    <p:sldId id="399" r:id="rId7"/>
    <p:sldId id="582" r:id="rId8"/>
    <p:sldId id="530" r:id="rId9"/>
    <p:sldId id="529" r:id="rId10"/>
    <p:sldId id="578" r:id="rId11"/>
    <p:sldId id="533" r:id="rId12"/>
    <p:sldId id="539" r:id="rId13"/>
    <p:sldId id="573" r:id="rId14"/>
    <p:sldId id="410" r:id="rId15"/>
    <p:sldId id="412" r:id="rId16"/>
    <p:sldId id="413" r:id="rId17"/>
    <p:sldId id="624" r:id="rId18"/>
  </p:sldIdLst>
  <p:sldSz cx="9144000" cy="6858000" type="screen4x3"/>
  <p:notesSz cx="6858000" cy="9144000"/>
  <p:custShowLst>
    <p:custShow name="Custom Show 1"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D9A210"/>
    <a:srgbClr val="F2F2F2"/>
    <a:srgbClr val="B23F00"/>
    <a:srgbClr val="7CADD4"/>
    <a:srgbClr val="D17D08"/>
    <a:srgbClr val="BFBFBF"/>
    <a:srgbClr val="236E84"/>
    <a:srgbClr val="007698"/>
    <a:srgbClr val="7F9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5815" autoAdjust="0"/>
  </p:normalViewPr>
  <p:slideViewPr>
    <p:cSldViewPr snapToGrid="0">
      <p:cViewPr varScale="1">
        <p:scale>
          <a:sx n="88" d="100"/>
          <a:sy n="88" d="100"/>
        </p:scale>
        <p:origin x="201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4/12/2016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4/12/2016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59007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24517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0469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56134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39915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A0BA4-AB06-47C2-A9B7-969B6BD04183}" type="slidenum">
              <a:rPr lang="en-US" smtClean="0"/>
              <a:t>11</a:t>
            </a:fld>
            <a:endParaRPr lang="en-US"/>
          </a:p>
        </p:txBody>
      </p:sp>
    </p:spTree>
    <p:extLst>
      <p:ext uri="{BB962C8B-B14F-4D97-AF65-F5344CB8AC3E}">
        <p14:creationId xmlns:p14="http://schemas.microsoft.com/office/powerpoint/2010/main" val="1377027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601605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612303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934950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3206090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9728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3232350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579872576"/>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040028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4291184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xecutive Brief slide">
    <p:spTree>
      <p:nvGrpSpPr>
        <p:cNvPr id="1" name=""/>
        <p:cNvGrpSpPr/>
        <p:nvPr/>
      </p:nvGrpSpPr>
      <p:grpSpPr>
        <a:xfrm>
          <a:off x="0" y="0"/>
          <a:ext cx="0" cy="0"/>
          <a:chOff x="0" y="0"/>
          <a:chExt cx="0" cy="0"/>
        </a:xfrm>
      </p:grpSpPr>
      <p:sp>
        <p:nvSpPr>
          <p:cNvPr id="3" name="Rectangle 2"/>
          <p:cNvSpPr/>
          <p:nvPr/>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4884410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7684805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554857971"/>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 name="Rectangle 1"/>
          <p:cNvSpPr/>
          <p:nvPr/>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a:t>
            </a:r>
            <a:r>
              <a:rPr lang="en-US" smtClean="0"/>
              <a:t>Header (Arial, </a:t>
            </a:r>
            <a:r>
              <a:rPr lang="en-US" dirty="0" smtClean="0"/>
              <a:t>24pt) </a:t>
            </a:r>
            <a:endParaRPr lang="en-CA" dirty="0"/>
          </a:p>
        </p:txBody>
      </p:sp>
    </p:spTree>
    <p:extLst>
      <p:ext uri="{BB962C8B-B14F-4D97-AF65-F5344CB8AC3E}">
        <p14:creationId xmlns:p14="http://schemas.microsoft.com/office/powerpoint/2010/main" val="17575849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39577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_Executive Summary">
    <p:spTree>
      <p:nvGrpSpPr>
        <p:cNvPr id="1" name=""/>
        <p:cNvGrpSpPr/>
        <p:nvPr/>
      </p:nvGrpSpPr>
      <p:grpSpPr>
        <a:xfrm>
          <a:off x="0" y="0"/>
          <a:ext cx="0" cy="0"/>
          <a:chOff x="0" y="0"/>
          <a:chExt cx="0" cy="0"/>
        </a:xfrm>
      </p:grpSpPr>
      <p:sp>
        <p:nvSpPr>
          <p:cNvPr id="19" name="Rectangle 18"/>
          <p:cNvSpPr/>
          <p:nvPr/>
        </p:nvSpPr>
        <p:spPr>
          <a:xfrm>
            <a:off x="0" y="-51762"/>
            <a:ext cx="9144000" cy="1124744"/>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p:nvSpPr>
        <p:spPr>
          <a:xfrm>
            <a:off x="255868" y="4326835"/>
            <a:ext cx="8640578" cy="31281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p:nvSpPr>
        <p:spPr>
          <a:xfrm>
            <a:off x="247848" y="1210905"/>
            <a:ext cx="5266944" cy="320040"/>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p:nvSpPr>
        <p:spPr>
          <a:xfrm>
            <a:off x="247848" y="2659744"/>
            <a:ext cx="5266944" cy="320040"/>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639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6225" y="4379813"/>
            <a:ext cx="206861" cy="20686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40459623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50163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0481931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9394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1857071"/>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p:nvGrpSpPr>
        <p:grpSpPr>
          <a:xfrm>
            <a:off x="272071" y="1132007"/>
            <a:ext cx="344617" cy="364690"/>
            <a:chOff x="6983446" y="197732"/>
            <a:chExt cx="734136" cy="785348"/>
          </a:xfrm>
          <a:solidFill>
            <a:srgbClr val="243F54"/>
          </a:solidFill>
        </p:grpSpPr>
        <p:sp>
          <p:nvSpPr>
            <p:cNvPr id="13" name="Rectangle 12"/>
            <p:cNvSpPr/>
            <p:nvPr/>
          </p:nvSpPr>
          <p:spPr>
            <a:xfrm>
              <a:off x="6983446" y="197732"/>
              <a:ext cx="73413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39279056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421992736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cxnSp>
        <p:nvCxnSpPr>
          <p:cNvPr id="11" name="Straight Connector 10"/>
          <p:cNvCxnSpPr/>
          <p:nvPr/>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66170554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Unbroken Phase Layout">
    <p:spTree>
      <p:nvGrpSpPr>
        <p:cNvPr id="1" name=""/>
        <p:cNvGrpSpPr/>
        <p:nvPr/>
      </p:nvGrpSpPr>
      <p:grpSpPr>
        <a:xfrm>
          <a:off x="0" y="0"/>
          <a:ext cx="0" cy="0"/>
          <a:chOff x="0" y="0"/>
          <a:chExt cx="0" cy="0"/>
        </a:xfrm>
      </p:grpSpPr>
      <p:sp>
        <p:nvSpPr>
          <p:cNvPr id="3" name="TextBox 2"/>
          <p:cNvSpPr txBox="1"/>
          <p:nvPr/>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24832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roken Phase Layout">
    <p:spTree>
      <p:nvGrpSpPr>
        <p:cNvPr id="1" name=""/>
        <p:cNvGrpSpPr/>
        <p:nvPr/>
      </p:nvGrpSpPr>
      <p:grpSpPr>
        <a:xfrm>
          <a:off x="0" y="0"/>
          <a:ext cx="0" cy="0"/>
          <a:chOff x="0" y="0"/>
          <a:chExt cx="0" cy="0"/>
        </a:xfrm>
      </p:grpSpPr>
      <p:grpSp>
        <p:nvGrpSpPr>
          <p:cNvPr id="12" name="Group 11"/>
          <p:cNvGrpSpPr/>
          <p:nvPr/>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370732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27916353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898233471"/>
      </p:ext>
    </p:extLst>
  </p:cSld>
  <p:clrMapOvr>
    <a:masterClrMapping/>
  </p:clrMapOvr>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374547949"/>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039813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0476005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8659749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414995397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7755361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3554332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67990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07237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57036655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996" r:id="rId3"/>
    <p:sldLayoutId id="2147483847" r:id="rId4"/>
    <p:sldLayoutId id="2147483848" r:id="rId5"/>
    <p:sldLayoutId id="2147483849" r:id="rId6"/>
    <p:sldLayoutId id="2147483850" r:id="rId7"/>
    <p:sldLayoutId id="2147483851" r:id="rId8"/>
    <p:sldLayoutId id="2147483856" r:id="rId9"/>
    <p:sldLayoutId id="2147483997" r:id="rId10"/>
    <p:sldLayoutId id="2147483857" r:id="rId11"/>
    <p:sldLayoutId id="2147483858" r:id="rId12"/>
    <p:sldLayoutId id="2147483860" r:id="rId13"/>
    <p:sldLayoutId id="2147483861"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615389138"/>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4" r:id="rId13"/>
    <p:sldLayoutId id="2147483955" r:id="rId14"/>
    <p:sldLayoutId id="2147483956" r:id="rId15"/>
    <p:sldLayoutId id="2147483957" r:id="rId16"/>
    <p:sldLayoutId id="2147483958"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50569595"/>
      </p:ext>
    </p:extLst>
  </p:cSld>
  <p:clrMap bg1="lt1" tx1="dk1" bg2="lt2" tx2="dk2" accent1="accent1" accent2="accent2" accent3="accent3" accent4="accent4" accent5="accent5" accent6="accent6" hlink="hlink" folHlink="folHlink"/>
  <p:sldLayoutIdLst>
    <p:sldLayoutId id="2147483999" r:id="rId1"/>
    <p:sldLayoutId id="2147484000"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8.png"/><Relationship Id="rId7"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2.png"/><Relationship Id="rId7"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33.xml"/><Relationship Id="rId6" Type="http://schemas.openxmlformats.org/officeDocument/2006/relationships/image" Target="../media/image14.png"/><Relationship Id="rId5" Type="http://schemas.openxmlformats.org/officeDocument/2006/relationships/image" Target="../media/image26.pn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design-build-a-user-facing-service-catalo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2" Type="http://schemas.openxmlformats.org/officeDocument/2006/relationships/hyperlink" Target="https://www.infotech.com/research/ss/design-build-a-user-facing-service-catalog" TargetMode="Externa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create-an-it-view-of-the-service-catalog/create-an-it-view-of-the-service-catalog-phases-1-4?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Create an IT View of the Service Catalog</a:t>
            </a:r>
            <a:endParaRPr lang="en-US" dirty="0"/>
          </a:p>
        </p:txBody>
      </p:sp>
      <p:sp>
        <p:nvSpPr>
          <p:cNvPr id="8" name="Text Placeholder 7"/>
          <p:cNvSpPr>
            <a:spLocks noGrp="1"/>
          </p:cNvSpPr>
          <p:nvPr>
            <p:ph type="body" sz="quarter" idx="16"/>
          </p:nvPr>
        </p:nvSpPr>
        <p:spPr/>
        <p:txBody>
          <a:bodyPr/>
          <a:lstStyle/>
          <a:p>
            <a:r>
              <a:rPr lang="en-CA" dirty="0"/>
              <a:t>Unlock the full value of your service catalog with technical components.</a:t>
            </a:r>
            <a:endParaRPr lang="en-US" dirty="0"/>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974617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06748" y="5146137"/>
            <a:ext cx="8530505" cy="81439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600" dirty="0" smtClean="0">
                <a:solidFill>
                  <a:srgbClr val="333333"/>
                </a:solidFill>
              </a:rPr>
              <a:t>The extended service catalog can help your organization strengthen and optimize the overall change, incident, problem, and availability management processes. It will also help you to identify areas where leaner processes would be advantageous for each user-facing service. </a:t>
            </a:r>
            <a:endParaRPr lang="en-CA" sz="1600" dirty="0">
              <a:solidFill>
                <a:srgbClr val="333333"/>
              </a:solidFill>
            </a:endParaRPr>
          </a:p>
        </p:txBody>
      </p:sp>
      <p:sp>
        <p:nvSpPr>
          <p:cNvPr id="2" name="Title 1"/>
          <p:cNvSpPr>
            <a:spLocks noGrp="1"/>
          </p:cNvSpPr>
          <p:nvPr>
            <p:ph type="title"/>
          </p:nvPr>
        </p:nvSpPr>
        <p:spPr/>
        <p:txBody>
          <a:bodyPr/>
          <a:lstStyle/>
          <a:p>
            <a:r>
              <a:rPr lang="en-CA" dirty="0" smtClean="0"/>
              <a:t>The extended service catalog is a tool to help you mature your processes</a:t>
            </a:r>
            <a:endParaRPr lang="en-CA" dirty="0"/>
          </a:p>
        </p:txBody>
      </p:sp>
      <p:grpSp>
        <p:nvGrpSpPr>
          <p:cNvPr id="42" name="Group 41"/>
          <p:cNvGrpSpPr/>
          <p:nvPr/>
        </p:nvGrpSpPr>
        <p:grpSpPr>
          <a:xfrm>
            <a:off x="2042037" y="2571172"/>
            <a:ext cx="5059926" cy="2289518"/>
            <a:chOff x="1850012" y="2857500"/>
            <a:chExt cx="5059926" cy="2289518"/>
          </a:xfrm>
        </p:grpSpPr>
        <p:grpSp>
          <p:nvGrpSpPr>
            <p:cNvPr id="27" name="Group 26"/>
            <p:cNvGrpSpPr/>
            <p:nvPr/>
          </p:nvGrpSpPr>
          <p:grpSpPr>
            <a:xfrm>
              <a:off x="1850012" y="2857500"/>
              <a:ext cx="5059926" cy="2289518"/>
              <a:chOff x="2296821" y="2032290"/>
              <a:chExt cx="4353090" cy="3312155"/>
            </a:xfrm>
          </p:grpSpPr>
          <p:grpSp>
            <p:nvGrpSpPr>
              <p:cNvPr id="21" name="Group 20"/>
              <p:cNvGrpSpPr/>
              <p:nvPr/>
            </p:nvGrpSpPr>
            <p:grpSpPr>
              <a:xfrm>
                <a:off x="2296822" y="2032290"/>
                <a:ext cx="4353089" cy="3312155"/>
                <a:chOff x="1922318" y="2473036"/>
                <a:chExt cx="2726420" cy="2196000"/>
              </a:xfrm>
            </p:grpSpPr>
            <p:cxnSp>
              <p:nvCxnSpPr>
                <p:cNvPr id="11" name="Straight Connector 10"/>
                <p:cNvCxnSpPr/>
                <p:nvPr/>
              </p:nvCxnSpPr>
              <p:spPr>
                <a:xfrm>
                  <a:off x="1922318" y="2473036"/>
                  <a:ext cx="0" cy="2196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90899" y="3300804"/>
                  <a:ext cx="0" cy="271567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922318" y="4031672"/>
                  <a:ext cx="2591999" cy="10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22318" y="3415092"/>
                  <a:ext cx="2592000" cy="103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922318" y="2772534"/>
                  <a:ext cx="2591999" cy="2597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flipV="1">
                <a:off x="2296822" y="4816770"/>
                <a:ext cx="4138474" cy="3134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96821" y="3886802"/>
                <a:ext cx="4138475" cy="156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96821" y="2964669"/>
                <a:ext cx="4138475" cy="1567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a:off x="2407278" y="3072821"/>
              <a:ext cx="1241162" cy="2027394"/>
            </a:xfrm>
            <a:prstGeom prst="rect">
              <a:avLst/>
            </a:prstGeom>
            <a:ln>
              <a:solidFill>
                <a:srgbClr val="D9A21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b="1" dirty="0" smtClean="0"/>
                <a:t>Optimize Key IT Processes (69%) </a:t>
              </a:r>
              <a:endParaRPr lang="en-CA" sz="1400" b="1" dirty="0"/>
            </a:p>
          </p:txBody>
        </p:sp>
        <p:sp>
          <p:nvSpPr>
            <p:cNvPr id="35" name="Rectangle 34"/>
            <p:cNvSpPr/>
            <p:nvPr/>
          </p:nvSpPr>
          <p:spPr>
            <a:xfrm>
              <a:off x="4251497" y="3548805"/>
              <a:ext cx="154248" cy="1566564"/>
            </a:xfrm>
            <a:prstGeom prst="rect">
              <a:avLst/>
            </a:prstGeom>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p:cNvSpPr/>
            <p:nvPr/>
          </p:nvSpPr>
          <p:spPr>
            <a:xfrm>
              <a:off x="4672295" y="3990109"/>
              <a:ext cx="159478" cy="1125260"/>
            </a:xfrm>
            <a:prstGeom prst="rect">
              <a:avLst/>
            </a:prstGeom>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5124052" y="4157340"/>
              <a:ext cx="154529" cy="989677"/>
            </a:xfrm>
            <a:prstGeom prst="rect">
              <a:avLst/>
            </a:prstGeom>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p:cNvSpPr/>
            <p:nvPr/>
          </p:nvSpPr>
          <p:spPr>
            <a:xfrm>
              <a:off x="5571101" y="3548804"/>
              <a:ext cx="154248" cy="1566564"/>
            </a:xfrm>
            <a:prstGeom prst="rect">
              <a:avLst/>
            </a:prstGeom>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6" name="Text Placeholder 27"/>
          <p:cNvSpPr txBox="1">
            <a:spLocks/>
          </p:cNvSpPr>
          <p:nvPr/>
        </p:nvSpPr>
        <p:spPr>
          <a:xfrm>
            <a:off x="249302" y="1232756"/>
            <a:ext cx="8627997" cy="96748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spcBef>
                <a:spcPts val="0"/>
              </a:spcBef>
              <a:spcAft>
                <a:spcPts val="0"/>
              </a:spcAft>
              <a:buClrTx/>
              <a:buSzTx/>
              <a:buNone/>
            </a:pPr>
            <a:r>
              <a:rPr lang="en-CA" sz="1600" b="1" dirty="0">
                <a:solidFill>
                  <a:srgbClr val="333333"/>
                </a:solidFill>
              </a:rPr>
              <a:t>In the sixth annual global CIO survey by CSC, IT executives were asked to rank the importance of IT priorities over the next 12 months. </a:t>
            </a:r>
          </a:p>
          <a:p>
            <a:pPr marL="0" lvl="0" indent="0" fontAlgn="auto">
              <a:spcBef>
                <a:spcPts val="0"/>
              </a:spcBef>
              <a:spcAft>
                <a:spcPts val="0"/>
              </a:spcAft>
              <a:buClrTx/>
              <a:buSzTx/>
              <a:buNone/>
            </a:pPr>
            <a:endParaRPr lang="en-CA" sz="1600" b="1" dirty="0">
              <a:solidFill>
                <a:srgbClr val="333333"/>
              </a:solidFill>
            </a:endParaRPr>
          </a:p>
          <a:p>
            <a:pPr marL="0" lvl="0" indent="0" algn="ctr" fontAlgn="auto">
              <a:spcBef>
                <a:spcPts val="0"/>
              </a:spcBef>
              <a:spcAft>
                <a:spcPts val="0"/>
              </a:spcAft>
              <a:buClrTx/>
              <a:buSzTx/>
              <a:buNone/>
            </a:pPr>
            <a:r>
              <a:rPr lang="en-CA" sz="1600" b="1" dirty="0">
                <a:solidFill>
                  <a:srgbClr val="333333"/>
                </a:solidFill>
              </a:rPr>
              <a:t>The number one priority?</a:t>
            </a:r>
          </a:p>
        </p:txBody>
      </p:sp>
      <p:grpSp>
        <p:nvGrpSpPr>
          <p:cNvPr id="28" name="Group 27"/>
          <p:cNvGrpSpPr/>
          <p:nvPr/>
        </p:nvGrpSpPr>
        <p:grpSpPr>
          <a:xfrm>
            <a:off x="0" y="6422955"/>
            <a:ext cx="9144000" cy="437555"/>
            <a:chOff x="0" y="6422955"/>
            <a:chExt cx="9144000" cy="437555"/>
          </a:xfrm>
        </p:grpSpPr>
        <p:pic>
          <p:nvPicPr>
            <p:cNvPr id="30"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0771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This project will help you increase IT’s service quality and provide better value to the business</a:t>
            </a:r>
            <a:endParaRPr lang="en-US" dirty="0"/>
          </a:p>
        </p:txBody>
      </p:sp>
      <p:grpSp>
        <p:nvGrpSpPr>
          <p:cNvPr id="23" name="Group 12"/>
          <p:cNvGrpSpPr/>
          <p:nvPr/>
        </p:nvGrpSpPr>
        <p:grpSpPr>
          <a:xfrm>
            <a:off x="257175" y="2105257"/>
            <a:ext cx="8620124" cy="3754584"/>
            <a:chOff x="257174" y="2150320"/>
            <a:chExt cx="8620124" cy="3754584"/>
          </a:xfrm>
        </p:grpSpPr>
        <p:sp>
          <p:nvSpPr>
            <p:cNvPr id="7" name="TextBox 19"/>
            <p:cNvSpPr txBox="1"/>
            <p:nvPr/>
          </p:nvSpPr>
          <p:spPr>
            <a:xfrm>
              <a:off x="1574414" y="2150320"/>
              <a:ext cx="1431641" cy="292388"/>
            </a:xfrm>
            <a:prstGeom prst="rect">
              <a:avLst/>
            </a:prstGeom>
          </p:spPr>
          <p:txBody>
            <a:bodyPr wrap="square" rtlCol="0">
              <a:spAutoFit/>
            </a:bodyPr>
            <a:lstStyle/>
            <a:p>
              <a:pPr algn="ctr"/>
              <a:r>
                <a:rPr lang="en-CA" sz="1300" i="1" dirty="0" smtClean="0">
                  <a:solidFill>
                    <a:srgbClr val="333333"/>
                  </a:solidFill>
                </a:rPr>
                <a:t>Extend Catalog</a:t>
              </a:r>
            </a:p>
          </p:txBody>
        </p:sp>
        <p:sp>
          <p:nvSpPr>
            <p:cNvPr id="9" name="TextBox 20"/>
            <p:cNvSpPr txBox="1"/>
            <p:nvPr/>
          </p:nvSpPr>
          <p:spPr>
            <a:xfrm>
              <a:off x="2966825" y="2150320"/>
              <a:ext cx="2256068" cy="292388"/>
            </a:xfrm>
            <a:prstGeom prst="rect">
              <a:avLst/>
            </a:prstGeom>
          </p:spPr>
          <p:txBody>
            <a:bodyPr wrap="square" rtlCol="0">
              <a:spAutoFit/>
            </a:bodyPr>
            <a:lstStyle/>
            <a:p>
              <a:pPr algn="ctr"/>
              <a:r>
                <a:rPr lang="en-CA" sz="1300" i="1" dirty="0" smtClean="0">
                  <a:solidFill>
                    <a:srgbClr val="333333"/>
                  </a:solidFill>
                </a:rPr>
                <a:t>Leverage New Catalog</a:t>
              </a:r>
            </a:p>
          </p:txBody>
        </p:sp>
        <p:sp>
          <p:nvSpPr>
            <p:cNvPr id="10" name="TextBox 21"/>
            <p:cNvSpPr txBox="1"/>
            <p:nvPr/>
          </p:nvSpPr>
          <p:spPr>
            <a:xfrm>
              <a:off x="5318454" y="2150320"/>
              <a:ext cx="2241156" cy="292388"/>
            </a:xfrm>
            <a:prstGeom prst="rect">
              <a:avLst/>
            </a:prstGeom>
          </p:spPr>
          <p:txBody>
            <a:bodyPr wrap="square" rtlCol="0">
              <a:spAutoFit/>
            </a:bodyPr>
            <a:lstStyle/>
            <a:p>
              <a:pPr algn="ctr"/>
              <a:r>
                <a:rPr lang="en-CA" sz="1300" i="1" dirty="0" smtClean="0">
                  <a:solidFill>
                    <a:srgbClr val="333333"/>
                  </a:solidFill>
                </a:rPr>
                <a:t>Realize the Benefits</a:t>
              </a:r>
            </a:p>
          </p:txBody>
        </p:sp>
        <p:grpSp>
          <p:nvGrpSpPr>
            <p:cNvPr id="22" name="Group 24"/>
            <p:cNvGrpSpPr/>
            <p:nvPr/>
          </p:nvGrpSpPr>
          <p:grpSpPr>
            <a:xfrm>
              <a:off x="257174" y="2496574"/>
              <a:ext cx="8620124" cy="3408330"/>
              <a:chOff x="257174" y="2496574"/>
              <a:chExt cx="8620124" cy="3408330"/>
            </a:xfrm>
          </p:grpSpPr>
          <p:sp>
            <p:nvSpPr>
              <p:cNvPr id="3" name="Rectangle 25"/>
              <p:cNvSpPr/>
              <p:nvPr/>
            </p:nvSpPr>
            <p:spPr>
              <a:xfrm>
                <a:off x="257174" y="2496574"/>
                <a:ext cx="1138702" cy="3078500"/>
              </a:xfrm>
              <a:prstGeom prst="rect">
                <a:avLst/>
              </a:prstGeom>
              <a:solidFill>
                <a:srgbClr val="00769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Document Technology Components </a:t>
                </a:r>
                <a:endParaRPr lang="en-CA" sz="1200" b="1" dirty="0">
                  <a:solidFill>
                    <a:srgbClr val="FFFFFF"/>
                  </a:solidFill>
                </a:endParaRPr>
              </a:p>
            </p:txBody>
          </p:sp>
          <p:sp>
            <p:nvSpPr>
              <p:cNvPr id="6" name="Rectangle 26"/>
              <p:cNvSpPr/>
              <p:nvPr/>
            </p:nvSpPr>
            <p:spPr>
              <a:xfrm>
                <a:off x="1710266" y="5538335"/>
                <a:ext cx="5849343" cy="366569"/>
              </a:xfrm>
              <a:prstGeom prst="rect">
                <a:avLst/>
              </a:prstGeom>
              <a:solidFill>
                <a:schemeClr val="bg1">
                  <a:lumMod val="50000"/>
                </a:schemeClr>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FFFFFF"/>
                    </a:solidFill>
                  </a:rPr>
                  <a:t>Maintain &amp; Update Information</a:t>
                </a:r>
                <a:endParaRPr lang="en-CA" sz="1400" b="1" dirty="0">
                  <a:solidFill>
                    <a:srgbClr val="FFFFFF"/>
                  </a:solidFill>
                </a:endParaRPr>
              </a:p>
            </p:txBody>
          </p:sp>
          <p:grpSp>
            <p:nvGrpSpPr>
              <p:cNvPr id="21" name="Group 27"/>
              <p:cNvGrpSpPr/>
              <p:nvPr/>
            </p:nvGrpSpPr>
            <p:grpSpPr>
              <a:xfrm>
                <a:off x="1710266" y="2496574"/>
                <a:ext cx="5850463" cy="1444699"/>
                <a:chOff x="1710266" y="2496574"/>
                <a:chExt cx="5850463" cy="1444699"/>
              </a:xfrm>
            </p:grpSpPr>
            <p:sp>
              <p:nvSpPr>
                <p:cNvPr id="4" name="Rectangle 41"/>
                <p:cNvSpPr/>
                <p:nvPr/>
              </p:nvSpPr>
              <p:spPr>
                <a:xfrm>
                  <a:off x="1710266" y="2497402"/>
                  <a:ext cx="1159939" cy="1440849"/>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Understand the People, Process, Technology </a:t>
                  </a:r>
                  <a:endParaRPr lang="en-CA" sz="1200" b="1" dirty="0">
                    <a:solidFill>
                      <a:srgbClr val="FFFFFF"/>
                    </a:solidFill>
                  </a:endParaRPr>
                </a:p>
              </p:txBody>
            </p:sp>
            <p:grpSp>
              <p:nvGrpSpPr>
                <p:cNvPr id="54" name="Group 19"/>
                <p:cNvGrpSpPr/>
                <p:nvPr/>
              </p:nvGrpSpPr>
              <p:grpSpPr>
                <a:xfrm>
                  <a:off x="2966829" y="2496574"/>
                  <a:ext cx="2256064" cy="1443460"/>
                  <a:chOff x="2796218" y="2497813"/>
                  <a:chExt cx="2256064" cy="1443460"/>
                </a:xfrm>
              </p:grpSpPr>
              <p:sp>
                <p:nvSpPr>
                  <p:cNvPr id="8" name="Rectangle 20"/>
                  <p:cNvSpPr/>
                  <p:nvPr/>
                </p:nvSpPr>
                <p:spPr>
                  <a:xfrm>
                    <a:off x="2796218" y="2497813"/>
                    <a:ext cx="2256064" cy="450308"/>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Diagnosing issues related to service delivery</a:t>
                    </a:r>
                    <a:endParaRPr lang="en-CA" sz="1100" b="1" dirty="0">
                      <a:solidFill>
                        <a:srgbClr val="FFFFFF"/>
                      </a:solidFill>
                    </a:endParaRPr>
                  </a:p>
                </p:txBody>
              </p:sp>
              <p:sp>
                <p:nvSpPr>
                  <p:cNvPr id="11" name="Rectangle 21"/>
                  <p:cNvSpPr/>
                  <p:nvPr/>
                </p:nvSpPr>
                <p:spPr>
                  <a:xfrm>
                    <a:off x="2796218" y="3001540"/>
                    <a:ext cx="2256064" cy="450328"/>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Assessing impact of changes</a:t>
                    </a:r>
                    <a:endParaRPr lang="en-CA" sz="1100" b="1" dirty="0">
                      <a:solidFill>
                        <a:srgbClr val="FFFFFF"/>
                      </a:solidFill>
                    </a:endParaRPr>
                  </a:p>
                </p:txBody>
              </p:sp>
              <p:sp>
                <p:nvSpPr>
                  <p:cNvPr id="12" name="Rectangle 22"/>
                  <p:cNvSpPr/>
                  <p:nvPr/>
                </p:nvSpPr>
                <p:spPr>
                  <a:xfrm>
                    <a:off x="2796218" y="3503867"/>
                    <a:ext cx="2256064" cy="437406"/>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Increased IT staff &amp; business system analyst knowledge</a:t>
                    </a:r>
                    <a:endParaRPr lang="en-CA" sz="1100" b="1" dirty="0">
                      <a:solidFill>
                        <a:srgbClr val="FFFFFF"/>
                      </a:solidFill>
                    </a:endParaRPr>
                  </a:p>
                </p:txBody>
              </p:sp>
            </p:grpSp>
            <p:grpSp>
              <p:nvGrpSpPr>
                <p:cNvPr id="13" name="Group 43"/>
                <p:cNvGrpSpPr/>
                <p:nvPr/>
              </p:nvGrpSpPr>
              <p:grpSpPr>
                <a:xfrm>
                  <a:off x="5319518" y="2498357"/>
                  <a:ext cx="2241211" cy="1442916"/>
                  <a:chOff x="5319518" y="2498357"/>
                  <a:chExt cx="2241211" cy="1442916"/>
                </a:xfrm>
              </p:grpSpPr>
              <p:sp>
                <p:nvSpPr>
                  <p:cNvPr id="16" name="Rectangle 44"/>
                  <p:cNvSpPr/>
                  <p:nvPr/>
                </p:nvSpPr>
                <p:spPr>
                  <a:xfrm>
                    <a:off x="5319518" y="2498357"/>
                    <a:ext cx="2240091" cy="451333"/>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Reduce risks, make better decisions </a:t>
                    </a:r>
                    <a:endParaRPr lang="en-CA" sz="1100" b="1" dirty="0">
                      <a:solidFill>
                        <a:srgbClr val="FFFFFF"/>
                      </a:solidFill>
                    </a:endParaRPr>
                  </a:p>
                </p:txBody>
              </p:sp>
              <p:sp>
                <p:nvSpPr>
                  <p:cNvPr id="17" name="Rectangle 45"/>
                  <p:cNvSpPr/>
                  <p:nvPr/>
                </p:nvSpPr>
                <p:spPr>
                  <a:xfrm>
                    <a:off x="5319518" y="3505670"/>
                    <a:ext cx="2241211" cy="435603"/>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Increased service orientation</a:t>
                    </a:r>
                    <a:endParaRPr lang="en-CA" sz="1100" b="1" dirty="0">
                      <a:solidFill>
                        <a:srgbClr val="FFFFFF"/>
                      </a:solidFill>
                    </a:endParaRPr>
                  </a:p>
                </p:txBody>
              </p:sp>
              <p:sp>
                <p:nvSpPr>
                  <p:cNvPr id="19" name="Rectangle 46"/>
                  <p:cNvSpPr/>
                  <p:nvPr/>
                </p:nvSpPr>
                <p:spPr>
                  <a:xfrm>
                    <a:off x="5319518" y="2997825"/>
                    <a:ext cx="2241211" cy="466832"/>
                  </a:xfrm>
                  <a:prstGeom prst="rect">
                    <a:avLst/>
                  </a:prstGeom>
                  <a:solidFill>
                    <a:srgbClr val="B23F00"/>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Increased efficiency and effectiveness</a:t>
                    </a:r>
                    <a:endParaRPr lang="en-CA" sz="1100" b="1" dirty="0">
                      <a:solidFill>
                        <a:srgbClr val="FFFFFF"/>
                      </a:solidFill>
                    </a:endParaRPr>
                  </a:p>
                </p:txBody>
              </p:sp>
            </p:grpSp>
          </p:grpSp>
          <p:grpSp>
            <p:nvGrpSpPr>
              <p:cNvPr id="20" name="Group 28"/>
              <p:cNvGrpSpPr/>
              <p:nvPr/>
            </p:nvGrpSpPr>
            <p:grpSpPr>
              <a:xfrm>
                <a:off x="1710268" y="4267340"/>
                <a:ext cx="5850461" cy="908188"/>
                <a:chOff x="1710268" y="4267340"/>
                <a:chExt cx="5850461" cy="908188"/>
              </a:xfrm>
            </p:grpSpPr>
            <p:sp>
              <p:nvSpPr>
                <p:cNvPr id="5" name="Rectangle 36"/>
                <p:cNvSpPr/>
                <p:nvPr/>
              </p:nvSpPr>
              <p:spPr>
                <a:xfrm>
                  <a:off x="1710268" y="4270361"/>
                  <a:ext cx="1159940" cy="902143"/>
                </a:xfrm>
                <a:prstGeom prst="rect">
                  <a:avLst/>
                </a:prstGeom>
                <a:solidFill>
                  <a:srgbClr val="D17D0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Articulate the IT View to Business Leaders</a:t>
                  </a:r>
                  <a:endParaRPr lang="en-CA" sz="1200" b="1" dirty="0">
                    <a:solidFill>
                      <a:srgbClr val="FFFFFF"/>
                    </a:solidFill>
                  </a:endParaRPr>
                </a:p>
              </p:txBody>
            </p:sp>
            <p:sp>
              <p:nvSpPr>
                <p:cNvPr id="14" name="Rectangle 37"/>
                <p:cNvSpPr/>
                <p:nvPr/>
              </p:nvSpPr>
              <p:spPr>
                <a:xfrm>
                  <a:off x="2966825" y="4509191"/>
                  <a:ext cx="2256068" cy="424486"/>
                </a:xfrm>
                <a:prstGeom prst="rect">
                  <a:avLst/>
                </a:prstGeom>
                <a:solidFill>
                  <a:srgbClr val="D17D0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Bring transparency to how a service is delivered</a:t>
                  </a:r>
                  <a:endParaRPr lang="en-CA" sz="1100" b="1" dirty="0">
                    <a:solidFill>
                      <a:srgbClr val="FFFFFF"/>
                    </a:solidFill>
                  </a:endParaRPr>
                </a:p>
              </p:txBody>
            </p:sp>
            <p:grpSp>
              <p:nvGrpSpPr>
                <p:cNvPr id="55" name="Group 28"/>
                <p:cNvGrpSpPr/>
                <p:nvPr/>
              </p:nvGrpSpPr>
              <p:grpSpPr>
                <a:xfrm>
                  <a:off x="5318454" y="4267340"/>
                  <a:ext cx="2242275" cy="908188"/>
                  <a:chOff x="5174525" y="4304079"/>
                  <a:chExt cx="2242275" cy="908188"/>
                </a:xfrm>
              </p:grpSpPr>
              <p:sp>
                <p:nvSpPr>
                  <p:cNvPr id="18" name="Rectangle 29"/>
                  <p:cNvSpPr/>
                  <p:nvPr/>
                </p:nvSpPr>
                <p:spPr>
                  <a:xfrm>
                    <a:off x="5175589" y="4304079"/>
                    <a:ext cx="2241211" cy="427497"/>
                  </a:xfrm>
                  <a:prstGeom prst="rect">
                    <a:avLst/>
                  </a:prstGeom>
                  <a:solidFill>
                    <a:srgbClr val="D17D0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Increased IT/business relationship and alignment </a:t>
                    </a:r>
                    <a:endParaRPr lang="en-CA" sz="1100" b="1" dirty="0">
                      <a:solidFill>
                        <a:srgbClr val="FFFFFF"/>
                      </a:solidFill>
                    </a:endParaRPr>
                  </a:p>
                </p:txBody>
              </p:sp>
              <p:sp>
                <p:nvSpPr>
                  <p:cNvPr id="24" name="Rectangle 30"/>
                  <p:cNvSpPr/>
                  <p:nvPr/>
                </p:nvSpPr>
                <p:spPr>
                  <a:xfrm>
                    <a:off x="5174525" y="4784770"/>
                    <a:ext cx="2241211" cy="427497"/>
                  </a:xfrm>
                  <a:prstGeom prst="rect">
                    <a:avLst/>
                  </a:prstGeom>
                  <a:solidFill>
                    <a:srgbClr val="D17D0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Better ability to articulate IT’s capability </a:t>
                    </a:r>
                    <a:endParaRPr lang="en-CA" sz="1100" b="1" dirty="0">
                      <a:solidFill>
                        <a:srgbClr val="FFFFFF"/>
                      </a:solidFill>
                    </a:endParaRPr>
                  </a:p>
                </p:txBody>
              </p:sp>
            </p:grpSp>
          </p:grpSp>
          <p:sp>
            <p:nvSpPr>
              <p:cNvPr id="15" name="Rectangle 29"/>
              <p:cNvSpPr/>
              <p:nvPr/>
            </p:nvSpPr>
            <p:spPr>
              <a:xfrm>
                <a:off x="7873999" y="2496574"/>
                <a:ext cx="1003299" cy="3078500"/>
              </a:xfrm>
              <a:prstGeom prst="rect">
                <a:avLst/>
              </a:prstGeom>
              <a:solidFill>
                <a:srgbClr val="007698"/>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solidFill>
                      <a:srgbClr val="FFFFFF"/>
                    </a:solidFill>
                  </a:rPr>
                  <a:t>Increased Service Quality &amp; Better Value</a:t>
                </a:r>
                <a:endParaRPr lang="en-CA" sz="1100" b="1" dirty="0">
                  <a:solidFill>
                    <a:srgbClr val="FFFFFF"/>
                  </a:solidFill>
                </a:endParaRPr>
              </a:p>
            </p:txBody>
          </p:sp>
          <p:cxnSp>
            <p:nvCxnSpPr>
              <p:cNvPr id="60" name="Straight Connector 2"/>
              <p:cNvCxnSpPr/>
              <p:nvPr/>
            </p:nvCxnSpPr>
            <p:spPr>
              <a:xfrm flipH="1">
                <a:off x="1710266" y="4083615"/>
                <a:ext cx="5849343" cy="0"/>
              </a:xfrm>
              <a:prstGeom prst="line">
                <a:avLst/>
              </a:prstGeom>
              <a:ln w="25400">
                <a:solidFill>
                  <a:srgbClr val="F2F2F2"/>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2"/>
              <p:cNvCxnSpPr/>
              <p:nvPr/>
            </p:nvCxnSpPr>
            <p:spPr>
              <a:xfrm flipH="1">
                <a:off x="1734500" y="5359584"/>
                <a:ext cx="5849343" cy="0"/>
              </a:xfrm>
              <a:prstGeom prst="line">
                <a:avLst/>
              </a:prstGeom>
              <a:ln w="25400">
                <a:solidFill>
                  <a:srgbClr val="F2F2F2"/>
                </a:solidFill>
                <a:prstDash val="sysDash"/>
              </a:ln>
            </p:spPr>
            <p:style>
              <a:lnRef idx="1">
                <a:schemeClr val="accent1"/>
              </a:lnRef>
              <a:fillRef idx="0">
                <a:schemeClr val="accent1"/>
              </a:fillRef>
              <a:effectRef idx="0">
                <a:schemeClr val="accent1"/>
              </a:effectRef>
              <a:fontRef idx="minor">
                <a:schemeClr val="tx1"/>
              </a:fontRef>
            </p:style>
          </p:cxnSp>
          <p:sp>
            <p:nvSpPr>
              <p:cNvPr id="74" name="Right Arrow 32"/>
              <p:cNvSpPr/>
              <p:nvPr/>
            </p:nvSpPr>
            <p:spPr>
              <a:xfrm>
                <a:off x="1447556" y="2756430"/>
                <a:ext cx="210607" cy="501251"/>
              </a:xfrm>
              <a:prstGeom prst="rightArrow">
                <a:avLst/>
              </a:prstGeom>
              <a:solidFill>
                <a:srgbClr val="7CADD4"/>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ight Arrow 33"/>
              <p:cNvSpPr/>
              <p:nvPr/>
            </p:nvSpPr>
            <p:spPr>
              <a:xfrm>
                <a:off x="1464127" y="4497405"/>
                <a:ext cx="210607" cy="501251"/>
              </a:xfrm>
              <a:prstGeom prst="rightArrow">
                <a:avLst/>
              </a:prstGeom>
              <a:solidFill>
                <a:srgbClr val="7CADD4"/>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ight Arrow 34"/>
              <p:cNvSpPr/>
              <p:nvPr/>
            </p:nvSpPr>
            <p:spPr>
              <a:xfrm>
                <a:off x="7620878" y="2756430"/>
                <a:ext cx="210607" cy="501251"/>
              </a:xfrm>
              <a:prstGeom prst="rightArrow">
                <a:avLst/>
              </a:prstGeom>
              <a:solidFill>
                <a:srgbClr val="7CADD4"/>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ight Arrow 35"/>
              <p:cNvSpPr/>
              <p:nvPr/>
            </p:nvSpPr>
            <p:spPr>
              <a:xfrm>
                <a:off x="7620878" y="4497405"/>
                <a:ext cx="210607" cy="501251"/>
              </a:xfrm>
              <a:prstGeom prst="rightArrow">
                <a:avLst/>
              </a:prstGeom>
              <a:solidFill>
                <a:srgbClr val="7CADD4"/>
              </a:solidFill>
              <a:ln>
                <a:noFill/>
              </a:ln>
              <a:effectLst>
                <a:outerShdw dist="12700" dir="2700000" algn="ctr"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5" name="Text Placeholder 27"/>
          <p:cNvSpPr txBox="1">
            <a:spLocks/>
          </p:cNvSpPr>
          <p:nvPr/>
        </p:nvSpPr>
        <p:spPr>
          <a:xfrm>
            <a:off x="249302" y="1232756"/>
            <a:ext cx="8627997" cy="67486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spcBef>
                <a:spcPts val="0"/>
              </a:spcBef>
              <a:spcAft>
                <a:spcPts val="0"/>
              </a:spcAft>
              <a:buClrTx/>
              <a:buSzTx/>
              <a:buNone/>
            </a:pPr>
            <a:r>
              <a:rPr lang="en-CA" sz="1600" b="1" dirty="0">
                <a:solidFill>
                  <a:srgbClr val="333333"/>
                </a:solidFill>
              </a:rPr>
              <a:t>In this blueprint, we will not only teach you how to extend the service catalog, but also how to use the </a:t>
            </a:r>
            <a:r>
              <a:rPr lang="en-CA" sz="1600" b="1" dirty="0" smtClean="0">
                <a:solidFill>
                  <a:srgbClr val="333333"/>
                </a:solidFill>
              </a:rPr>
              <a:t>information </a:t>
            </a:r>
            <a:r>
              <a:rPr lang="en-CA" sz="1600" b="1" dirty="0">
                <a:solidFill>
                  <a:srgbClr val="333333"/>
                </a:solidFill>
              </a:rPr>
              <a:t>to unleash </a:t>
            </a:r>
            <a:r>
              <a:rPr lang="en-CA" sz="1600" b="1" dirty="0" smtClean="0">
                <a:solidFill>
                  <a:srgbClr val="333333"/>
                </a:solidFill>
              </a:rPr>
              <a:t>its </a:t>
            </a:r>
            <a:r>
              <a:rPr lang="en-CA" sz="1600" b="1" dirty="0">
                <a:solidFill>
                  <a:srgbClr val="333333"/>
                </a:solidFill>
              </a:rPr>
              <a:t>true potential. </a:t>
            </a:r>
          </a:p>
        </p:txBody>
      </p:sp>
      <p:grpSp>
        <p:nvGrpSpPr>
          <p:cNvPr id="34" name="Group 33"/>
          <p:cNvGrpSpPr/>
          <p:nvPr/>
        </p:nvGrpSpPr>
        <p:grpSpPr>
          <a:xfrm>
            <a:off x="0" y="6422955"/>
            <a:ext cx="9144000" cy="437555"/>
            <a:chOff x="0" y="6422955"/>
            <a:chExt cx="9144000" cy="437555"/>
          </a:xfrm>
        </p:grpSpPr>
        <p:pic>
          <p:nvPicPr>
            <p:cNvPr id="3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73767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449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4636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796421" y="2920539"/>
            <a:ext cx="7855210"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03620"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000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218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29288"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1082917"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pPr lvl="0">
              <a:lnSpc>
                <a:spcPts val="2600"/>
              </a:lnSpc>
              <a:defRPr/>
            </a:pPr>
            <a:r>
              <a:rPr lang="en-CA" dirty="0"/>
              <a:t>Info-Tech offers various levels of support to best suit your needs</a:t>
            </a:r>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2" name="Table 1"/>
          <p:cNvGraphicFramePr>
            <a:graphicFrameLocks noGrp="1"/>
          </p:cNvGraphicFramePr>
          <p:nvPr>
            <p:extLst>
              <p:ext uri="{D42A27DB-BD31-4B8C-83A1-F6EECF244321}">
                <p14:modId xmlns:p14="http://schemas.microsoft.com/office/powerpoint/2010/main" val="786647518"/>
              </p:ext>
            </p:extLst>
          </p:nvPr>
        </p:nvGraphicFramePr>
        <p:xfrm>
          <a:off x="251518" y="1588663"/>
          <a:ext cx="8448939" cy="4583190"/>
        </p:xfrm>
        <a:graphic>
          <a:graphicData uri="http://schemas.openxmlformats.org/drawingml/2006/table">
            <a:tbl>
              <a:tblPr firstRow="1" bandRow="1">
                <a:tableStyleId>{5C22544A-7EE6-4342-B048-85BDC9FD1C3A}</a:tableStyleId>
              </a:tblPr>
              <a:tblGrid>
                <a:gridCol w="1192818"/>
                <a:gridCol w="1764366"/>
                <a:gridCol w="1830585"/>
                <a:gridCol w="1830585"/>
                <a:gridCol w="1830585"/>
              </a:tblGrid>
              <a:tr h="1796351">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Create</a:t>
                      </a:r>
                      <a:r>
                        <a:rPr lang="en-CA" sz="1000" baseline="0" dirty="0" smtClean="0">
                          <a:solidFill>
                            <a:schemeClr val="tx1"/>
                          </a:solidFill>
                        </a:rPr>
                        <a:t> a powerful mission statement</a:t>
                      </a:r>
                      <a:endParaRPr lang="en-CA" sz="400" b="0" dirty="0" smtClean="0">
                        <a:solidFill>
                          <a:schemeClr val="tx1"/>
                        </a:solidFill>
                      </a:endParaRPr>
                    </a:p>
                    <a:p>
                      <a:pPr>
                        <a:spcAft>
                          <a:spcPts val="600"/>
                        </a:spcAft>
                      </a:pPr>
                      <a:r>
                        <a:rPr lang="en-CA" sz="1000" dirty="0" smtClean="0">
                          <a:solidFill>
                            <a:schemeClr val="tx1"/>
                          </a:solidFill>
                        </a:rPr>
                        <a:t>1.2 </a:t>
                      </a:r>
                      <a:r>
                        <a:rPr lang="en-CA" sz="1000" baseline="0" dirty="0" smtClean="0">
                          <a:solidFill>
                            <a:schemeClr val="tx1"/>
                          </a:solidFill>
                        </a:rPr>
                        <a:t> Obtain buy-in from stakeholders</a:t>
                      </a:r>
                      <a:endParaRPr lang="en-CA" sz="1000" dirty="0" smtClean="0">
                        <a:solidFill>
                          <a:schemeClr val="tx1"/>
                        </a:solidFill>
                      </a:endParaRPr>
                    </a:p>
                    <a:p>
                      <a:pPr>
                        <a:spcAft>
                          <a:spcPts val="600"/>
                        </a:spcAft>
                      </a:pPr>
                      <a:r>
                        <a:rPr lang="en-CA" sz="1000" dirty="0" smtClean="0">
                          <a:solidFill>
                            <a:schemeClr val="tx1"/>
                          </a:solidFill>
                        </a:rPr>
                        <a:t>1.3</a:t>
                      </a:r>
                      <a:r>
                        <a:rPr lang="en-CA" sz="1000" baseline="0" dirty="0" smtClean="0">
                          <a:solidFill>
                            <a:schemeClr val="tx1"/>
                          </a:solidFill>
                        </a:rPr>
                        <a:t> Assemble a well-balanced project team</a:t>
                      </a:r>
                    </a:p>
                    <a:p>
                      <a:pPr>
                        <a:spcAft>
                          <a:spcPts val="600"/>
                        </a:spcAft>
                      </a:pPr>
                      <a:r>
                        <a:rPr lang="en-CA" sz="1000" baseline="0" dirty="0" smtClean="0">
                          <a:solidFill>
                            <a:schemeClr val="tx1"/>
                          </a:solidFill>
                        </a:rPr>
                        <a:t>1.4 Create metrics to track the success of your project</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Determine service-specific technology categories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Identify technology that is specific to a service</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Document the technology in the service definition chart and service visual diagram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3.1 Determine threshold for underpinning services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3.2 Identify underpinning technology</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3.3 Document the underpinning technology in the service definition chart and service visual diagram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4.1 Determine roles required to deliver a user-facing service</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4.2 Document the activities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4.3 Document the roles &amp; process in the service definition chart and service visual diagram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796351">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Identify the project leader with</a:t>
                      </a:r>
                      <a:r>
                        <a:rPr lang="en-US" sz="1000" b="0" baseline="0" dirty="0" smtClean="0">
                          <a:cs typeface="Open Sans"/>
                        </a:rPr>
                        <a:t> the appropriate skills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Assemble a</a:t>
                      </a:r>
                      <a:r>
                        <a:rPr lang="en-US" sz="1000" b="0" baseline="0" dirty="0" smtClean="0">
                          <a:cs typeface="Open Sans"/>
                        </a:rPr>
                        <a:t> well-rounded project team</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Develop a mission</a:t>
                      </a:r>
                      <a:r>
                        <a:rPr lang="en-US" sz="1000" b="0" baseline="0" dirty="0" smtClean="0">
                          <a:latin typeface="Arial" pitchFamily="34" charset="0"/>
                          <a:cs typeface="Arial" pitchFamily="34" charset="0"/>
                        </a:rPr>
                        <a:t> statement and change messages</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Create</a:t>
                      </a:r>
                      <a:r>
                        <a:rPr lang="en-US" sz="1000" b="0" baseline="0" dirty="0" smtClean="0">
                          <a:cs typeface="Open Sans"/>
                        </a:rPr>
                        <a:t> categories for service-specific technology</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Identify technology specific to a service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Determine</a:t>
                      </a:r>
                      <a:r>
                        <a:rPr lang="en-US" sz="1000" b="0" baseline="0" dirty="0" smtClean="0">
                          <a:cs typeface="Open Sans"/>
                        </a:rPr>
                        <a:t> threshold for underpinning services </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Identify underpinning services and</a:t>
                      </a:r>
                      <a:r>
                        <a:rPr lang="en-US" sz="1000" b="0" baseline="0" dirty="0" smtClean="0">
                          <a:cs typeface="Open Sans"/>
                        </a:rPr>
                        <a:t> their components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Identify</a:t>
                      </a:r>
                      <a:r>
                        <a:rPr lang="en-US" sz="1000" b="0" baseline="0" dirty="0" smtClean="0">
                          <a:cs typeface="Open Sans"/>
                        </a:rPr>
                        <a:t> the major teams involved in service delivery</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Identify the people &amp; process required to support a user-facing service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90488">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Launch the project</a:t>
                      </a:r>
                      <a:r>
                        <a:rPr lang="en-CA" sz="1000" baseline="0" dirty="0" smtClean="0"/>
                        <a:t> and complete the project charter</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Identify and document service-specific 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Identify and document underpinning services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Identify and document supporting</a:t>
                      </a:r>
                      <a:r>
                        <a:rPr lang="en-CA" sz="1000" baseline="0" dirty="0" smtClean="0"/>
                        <a:t> roles and processes</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51064" y="3815389"/>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299604" y="1931347"/>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462321" y="5278879"/>
            <a:ext cx="752006" cy="483279"/>
          </a:xfrm>
          <a:prstGeom prst="rect">
            <a:avLst/>
          </a:prstGeom>
          <a:effectLst/>
        </p:spPr>
      </p:pic>
      <p:sp>
        <p:nvSpPr>
          <p:cNvPr id="29" name="Chevron 28"/>
          <p:cNvSpPr/>
          <p:nvPr/>
        </p:nvSpPr>
        <p:spPr>
          <a:xfrm>
            <a:off x="1157789" y="1128082"/>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Launch the Project</a:t>
            </a:r>
            <a:endParaRPr lang="en-US" sz="1400" dirty="0">
              <a:solidFill>
                <a:srgbClr val="FFFFFF"/>
              </a:solidFill>
            </a:endParaRPr>
          </a:p>
        </p:txBody>
      </p:sp>
      <p:sp>
        <p:nvSpPr>
          <p:cNvPr id="39" name="Chevron 38"/>
          <p:cNvSpPr/>
          <p:nvPr/>
        </p:nvSpPr>
        <p:spPr>
          <a:xfrm>
            <a:off x="3096317" y="1128081"/>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Service-Specific Technology</a:t>
            </a:r>
            <a:endParaRPr lang="en-US" sz="1400" dirty="0">
              <a:solidFill>
                <a:srgbClr val="FFFFFF"/>
              </a:solidFill>
            </a:endParaRPr>
          </a:p>
        </p:txBody>
      </p:sp>
      <p:sp>
        <p:nvSpPr>
          <p:cNvPr id="40" name="Chevron 39"/>
          <p:cNvSpPr/>
          <p:nvPr/>
        </p:nvSpPr>
        <p:spPr>
          <a:xfrm>
            <a:off x="5034845" y="1128080"/>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Underpinning Services</a:t>
            </a:r>
            <a:endParaRPr lang="en-US" sz="1400" dirty="0">
              <a:solidFill>
                <a:srgbClr val="FFFFFF"/>
              </a:solidFill>
            </a:endParaRPr>
          </a:p>
        </p:txBody>
      </p:sp>
      <p:sp>
        <p:nvSpPr>
          <p:cNvPr id="41" name="Chevron 40"/>
          <p:cNvSpPr/>
          <p:nvPr/>
        </p:nvSpPr>
        <p:spPr>
          <a:xfrm>
            <a:off x="6973373" y="1128080"/>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People &amp; Processes</a:t>
            </a:r>
            <a:endParaRPr lang="en-US" sz="1400" dirty="0">
              <a:solidFill>
                <a:srgbClr val="FFFFFF"/>
              </a:solidFill>
            </a:endParaRPr>
          </a:p>
        </p:txBody>
      </p:sp>
      <p:sp>
        <p:nvSpPr>
          <p:cNvPr id="15"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Create an IT View of the Service Catalog </a:t>
            </a:r>
            <a:r>
              <a:rPr lang="en-US" dirty="0">
                <a:solidFill>
                  <a:schemeClr val="bg1"/>
                </a:solidFill>
                <a:latin typeface="+mn-lt"/>
              </a:rPr>
              <a:t>– </a:t>
            </a:r>
            <a:r>
              <a:rPr lang="en-US" dirty="0" smtClean="0">
                <a:solidFill>
                  <a:schemeClr val="bg1"/>
                </a:solidFill>
                <a:latin typeface="+mn-lt"/>
              </a:rPr>
              <a:t>project overview</a:t>
            </a:r>
            <a:endParaRPr lang="en-US" dirty="0">
              <a:solidFill>
                <a:schemeClr val="bg1"/>
              </a:solidFill>
              <a:latin typeface="+mn-lt"/>
            </a:endParaRPr>
          </a:p>
        </p:txBody>
      </p:sp>
      <p:grpSp>
        <p:nvGrpSpPr>
          <p:cNvPr id="13" name="Group 12"/>
          <p:cNvGrpSpPr/>
          <p:nvPr/>
        </p:nvGrpSpPr>
        <p:grpSpPr>
          <a:xfrm>
            <a:off x="0" y="6422955"/>
            <a:ext cx="9144000" cy="437555"/>
            <a:chOff x="0" y="6422955"/>
            <a:chExt cx="9144000" cy="437555"/>
          </a:xfrm>
        </p:grpSpPr>
        <p:pic>
          <p:nvPicPr>
            <p:cNvPr id="14"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38236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924685771"/>
              </p:ext>
            </p:extLst>
          </p:nvPr>
        </p:nvGraphicFramePr>
        <p:xfrm>
          <a:off x="1084410" y="1781595"/>
          <a:ext cx="6965651" cy="4037314"/>
        </p:xfrm>
        <a:graphic>
          <a:graphicData uri="http://schemas.openxmlformats.org/drawingml/2006/table">
            <a:tbl>
              <a:tblPr firstRow="1" bandRow="1">
                <a:tableStyleId>{5C22544A-7EE6-4342-B048-85BDC9FD1C3A}</a:tableStyleId>
              </a:tblPr>
              <a:tblGrid>
                <a:gridCol w="325131"/>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Launch the Project</a:t>
                      </a:r>
                    </a:p>
                    <a:p>
                      <a:pPr>
                        <a:spcAft>
                          <a:spcPts val="600"/>
                        </a:spcAft>
                      </a:pPr>
                      <a:r>
                        <a:rPr lang="en-CA" sz="1000" dirty="0" smtClean="0">
                          <a:solidFill>
                            <a:schemeClr val="tx1"/>
                          </a:solidFill>
                        </a:rPr>
                        <a:t>1.1 Create</a:t>
                      </a:r>
                      <a:r>
                        <a:rPr lang="en-CA" sz="1000" baseline="0" dirty="0" smtClean="0">
                          <a:solidFill>
                            <a:schemeClr val="tx1"/>
                          </a:solidFill>
                        </a:rPr>
                        <a:t> a powerful mission statement</a:t>
                      </a:r>
                      <a:endParaRPr lang="en-CA" sz="400" b="0" dirty="0" smtClean="0">
                        <a:solidFill>
                          <a:schemeClr val="tx1"/>
                        </a:solidFill>
                      </a:endParaRPr>
                    </a:p>
                    <a:p>
                      <a:pPr>
                        <a:spcAft>
                          <a:spcPts val="600"/>
                        </a:spcAft>
                      </a:pPr>
                      <a:r>
                        <a:rPr lang="en-CA" sz="1000" dirty="0" smtClean="0">
                          <a:solidFill>
                            <a:schemeClr val="tx1"/>
                          </a:solidFill>
                        </a:rPr>
                        <a:t>1.2 </a:t>
                      </a:r>
                      <a:r>
                        <a:rPr lang="en-CA" sz="1000" baseline="0" dirty="0" smtClean="0">
                          <a:solidFill>
                            <a:schemeClr val="tx1"/>
                          </a:solidFill>
                        </a:rPr>
                        <a:t> Obtain buy-in from stakeholders</a:t>
                      </a:r>
                      <a:endParaRPr lang="en-CA" sz="1000" dirty="0" smtClean="0">
                        <a:solidFill>
                          <a:schemeClr val="tx1"/>
                        </a:solidFill>
                      </a:endParaRPr>
                    </a:p>
                    <a:p>
                      <a:pPr>
                        <a:spcAft>
                          <a:spcPts val="600"/>
                        </a:spcAft>
                      </a:pPr>
                      <a:r>
                        <a:rPr lang="en-CA" sz="1000" dirty="0" smtClean="0">
                          <a:solidFill>
                            <a:schemeClr val="tx1"/>
                          </a:solidFill>
                        </a:rPr>
                        <a:t>1.3</a:t>
                      </a:r>
                      <a:r>
                        <a:rPr lang="en-CA" sz="1000" baseline="0" dirty="0" smtClean="0">
                          <a:solidFill>
                            <a:schemeClr val="tx1"/>
                          </a:solidFill>
                        </a:rPr>
                        <a:t> Assemble a well-balanced project team</a:t>
                      </a:r>
                    </a:p>
                    <a:p>
                      <a:pPr>
                        <a:spcAft>
                          <a:spcPts val="600"/>
                        </a:spcAft>
                      </a:pPr>
                      <a:r>
                        <a:rPr lang="en-CA" sz="1000" baseline="0" dirty="0" smtClean="0">
                          <a:solidFill>
                            <a:schemeClr val="tx1"/>
                          </a:solidFill>
                        </a:rPr>
                        <a:t>1.4 Create metrics to track the success of your project</a:t>
                      </a:r>
                      <a:endParaRPr lang="en-CA" sz="100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Identify Service-Specific Technology and Underpinning Services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2.1 Determine service-specific technology categories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2.2 Identify service-specific technology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2.3 Determine threshold for underpinning services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2.4 Identify underpinning technology</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Identify People &amp; Processes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3.1 Determine roles required to deliver a user-facing service based on the organizational structure</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3.2 Document the activities</a:t>
                      </a:r>
                      <a:endParaRPr kumimoji="0" lang="en-CA" sz="400" b="0" i="0" u="none" strike="noStrike" kern="1200" cap="none" spc="0" normalizeH="0" baseline="0" noProof="0" dirty="0" smtClean="0">
                        <a:ln>
                          <a:noFill/>
                        </a:ln>
                        <a:solidFill>
                          <a:srgbClr val="333333"/>
                        </a:solidFill>
                        <a:effectLst/>
                        <a:uLnTx/>
                        <a:uFillTx/>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Complete the Service Definition Chart and Visual Diagram</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4.1 Document all the previous steps in the service definition chart and service visual diagram</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4.2 Review service definitions and discuss how they could be used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32275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Project charter</a:t>
                      </a:r>
                    </a:p>
                    <a:p>
                      <a:pPr marL="228600" indent="-228600">
                        <a:spcAft>
                          <a:spcPts val="0"/>
                        </a:spcAft>
                        <a:buClrTx/>
                        <a:buFont typeface="+mj-lt"/>
                        <a:buAutoNum type="arabicPeriod"/>
                      </a:pPr>
                      <a:r>
                        <a:rPr lang="en-CA" sz="1000" b="0" i="0" baseline="0" dirty="0" smtClean="0">
                          <a:solidFill>
                            <a:schemeClr val="tx1"/>
                          </a:solidFill>
                        </a:rPr>
                        <a:t>Methodology training deck</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Service definitions chart</a:t>
                      </a:r>
                    </a:p>
                    <a:p>
                      <a:pPr marL="144000" indent="-144000">
                        <a:spcAft>
                          <a:spcPts val="0"/>
                        </a:spcAft>
                        <a:buClrTx/>
                        <a:buFont typeface="+mj-lt"/>
                        <a:buAutoNum type="arabicPeriod"/>
                      </a:pPr>
                      <a:r>
                        <a:rPr lang="en-CA" sz="1000" b="0" baseline="0" dirty="0" smtClean="0">
                          <a:solidFill>
                            <a:schemeClr val="tx1"/>
                          </a:solidFill>
                        </a:rPr>
                        <a:t>Service visual diagram</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Service definitions chart</a:t>
                      </a:r>
                    </a:p>
                    <a:p>
                      <a:pPr marL="144000" indent="-144000">
                        <a:spcAft>
                          <a:spcPts val="0"/>
                        </a:spcAft>
                        <a:buClrTx/>
                        <a:buFont typeface="+mj-lt"/>
                        <a:buAutoNum type="arabicPeriod"/>
                      </a:pPr>
                      <a:r>
                        <a:rPr lang="en-CA" sz="1000" b="0" baseline="0" dirty="0" smtClean="0">
                          <a:solidFill>
                            <a:schemeClr val="tx1"/>
                          </a:solidFill>
                        </a:rPr>
                        <a:t>Service visual diagram</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Service definitions chart</a:t>
                      </a:r>
                    </a:p>
                    <a:p>
                      <a:pPr marL="144000" indent="-144000">
                        <a:spcAft>
                          <a:spcPts val="0"/>
                        </a:spcAft>
                        <a:buClrTx/>
                        <a:buFont typeface="+mj-lt"/>
                        <a:buAutoNum type="arabicPeriod"/>
                      </a:pPr>
                      <a:r>
                        <a:rPr lang="en-CA" sz="1000" b="0" baseline="0" dirty="0" smtClean="0">
                          <a:solidFill>
                            <a:schemeClr val="tx1"/>
                          </a:solidFill>
                        </a:rPr>
                        <a:t>Service visual diagram</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
        <p:nvSpPr>
          <p:cNvPr id="10" name="Title 9"/>
          <p:cNvSpPr>
            <a:spLocks noGrp="1"/>
          </p:cNvSpPr>
          <p:nvPr>
            <p:ph type="title"/>
          </p:nvPr>
        </p:nvSpPr>
        <p:spPr/>
        <p:txBody>
          <a:bodyPr/>
          <a:lstStyle/>
          <a:p>
            <a:r>
              <a:rPr lang="en-CA" smtClean="0"/>
              <a:t>Workshop overview</a:t>
            </a:r>
            <a:endParaRPr lang="en-CA"/>
          </a:p>
        </p:txBody>
      </p:sp>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8651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151134" y="2015670"/>
            <a:ext cx="6589368" cy="4165243"/>
          </a:xfrm>
          <a:prstGeom prst="rect">
            <a:avLst/>
          </a:prstGeom>
        </p:spPr>
        <p:txBody>
          <a:bodyPr wrap="square" rtlCol="0">
            <a:spAutoFit/>
          </a:bodyPr>
          <a:lstStyle/>
          <a:p>
            <a:pPr>
              <a:spcAft>
                <a:spcPts val="500"/>
              </a:spcAft>
            </a:pPr>
            <a:r>
              <a:rPr lang="en-CA" sz="1600" i="1" dirty="0">
                <a:solidFill>
                  <a:schemeClr val="bg1"/>
                </a:solidFill>
                <a:latin typeface="+mj-lt"/>
              </a:rPr>
              <a:t>Your </a:t>
            </a:r>
            <a:r>
              <a:rPr lang="en-CA" sz="1600" i="1" dirty="0" smtClean="0">
                <a:solidFill>
                  <a:schemeClr val="bg1"/>
                </a:solidFill>
                <a:latin typeface="+mj-lt"/>
              </a:rPr>
              <a:t>user-facing service catalog is the </a:t>
            </a:r>
            <a:r>
              <a:rPr lang="en-CA" sz="1600" i="1" dirty="0">
                <a:solidFill>
                  <a:schemeClr val="bg1"/>
                </a:solidFill>
                <a:latin typeface="+mj-lt"/>
              </a:rPr>
              <a:t>figurative tip </a:t>
            </a:r>
            <a:r>
              <a:rPr lang="en-CA" sz="1600" i="1" dirty="0" smtClean="0">
                <a:solidFill>
                  <a:schemeClr val="bg1"/>
                </a:solidFill>
                <a:latin typeface="+mj-lt"/>
              </a:rPr>
              <a:t>of </a:t>
            </a:r>
            <a:r>
              <a:rPr lang="en-CA" sz="1600" i="1" dirty="0">
                <a:solidFill>
                  <a:schemeClr val="bg1"/>
                </a:solidFill>
                <a:latin typeface="+mj-lt"/>
              </a:rPr>
              <a:t>the iceberg </a:t>
            </a:r>
            <a:r>
              <a:rPr lang="en-CA" sz="1600" i="1" dirty="0" smtClean="0">
                <a:solidFill>
                  <a:schemeClr val="bg1"/>
                </a:solidFill>
                <a:latin typeface="+mj-lt"/>
              </a:rPr>
              <a:t>in </a:t>
            </a:r>
            <a:r>
              <a:rPr lang="en-CA" sz="1600" i="1" dirty="0">
                <a:solidFill>
                  <a:schemeClr val="bg1"/>
                </a:solidFill>
                <a:latin typeface="+mj-lt"/>
              </a:rPr>
              <a:t>providing </a:t>
            </a:r>
            <a:r>
              <a:rPr lang="en-CA" sz="1600" i="1" dirty="0" smtClean="0">
                <a:solidFill>
                  <a:schemeClr val="bg1"/>
                </a:solidFill>
                <a:latin typeface="+mj-lt"/>
              </a:rPr>
              <a:t>IT’s </a:t>
            </a:r>
            <a:r>
              <a:rPr lang="en-CA" sz="1600" i="1" dirty="0">
                <a:solidFill>
                  <a:schemeClr val="bg1"/>
                </a:solidFill>
                <a:latin typeface="+mj-lt"/>
              </a:rPr>
              <a:t>full value to your </a:t>
            </a:r>
            <a:r>
              <a:rPr lang="en-CA" sz="1600" i="1" dirty="0" smtClean="0">
                <a:solidFill>
                  <a:schemeClr val="bg1"/>
                </a:solidFill>
                <a:latin typeface="+mj-lt"/>
              </a:rPr>
              <a:t>organization. </a:t>
            </a:r>
            <a:r>
              <a:rPr lang="en-CA" sz="1600" i="1" dirty="0">
                <a:solidFill>
                  <a:schemeClr val="bg1"/>
                </a:solidFill>
                <a:latin typeface="+mj-lt"/>
              </a:rPr>
              <a:t>IT needs to look below the surface and understand the </a:t>
            </a:r>
            <a:r>
              <a:rPr lang="en-CA" sz="1600" i="1" dirty="0" smtClean="0">
                <a:solidFill>
                  <a:schemeClr val="bg1"/>
                </a:solidFill>
                <a:latin typeface="+mj-lt"/>
              </a:rPr>
              <a:t>depth of </a:t>
            </a:r>
            <a:r>
              <a:rPr lang="en-CA" sz="1600" i="1" dirty="0">
                <a:solidFill>
                  <a:schemeClr val="bg1"/>
                </a:solidFill>
                <a:latin typeface="+mj-lt"/>
              </a:rPr>
              <a:t>each service in order </a:t>
            </a:r>
            <a:r>
              <a:rPr lang="en-CA" sz="1600" i="1" dirty="0" smtClean="0">
                <a:solidFill>
                  <a:schemeClr val="bg1"/>
                </a:solidFill>
                <a:latin typeface="+mj-lt"/>
              </a:rPr>
              <a:t>to </a:t>
            </a:r>
            <a:r>
              <a:rPr lang="en-CA" sz="1600" i="1" dirty="0">
                <a:solidFill>
                  <a:schemeClr val="bg1"/>
                </a:solidFill>
                <a:latin typeface="+mj-lt"/>
              </a:rPr>
              <a:t>grasp </a:t>
            </a:r>
            <a:r>
              <a:rPr lang="en-CA" sz="1600" i="1" dirty="0" smtClean="0">
                <a:solidFill>
                  <a:schemeClr val="bg1"/>
                </a:solidFill>
                <a:latin typeface="+mj-lt"/>
              </a:rPr>
              <a:t>its </a:t>
            </a:r>
            <a:r>
              <a:rPr lang="en-CA" sz="1600" i="1" dirty="0">
                <a:solidFill>
                  <a:schemeClr val="bg1"/>
                </a:solidFill>
                <a:latin typeface="+mj-lt"/>
              </a:rPr>
              <a:t>place </a:t>
            </a:r>
            <a:r>
              <a:rPr lang="en-CA" sz="1600" i="1" dirty="0" smtClean="0">
                <a:solidFill>
                  <a:schemeClr val="bg1"/>
                </a:solidFill>
                <a:latin typeface="+mj-lt"/>
              </a:rPr>
              <a:t>within </a:t>
            </a:r>
            <a:r>
              <a:rPr lang="en-CA" sz="1600" i="1" dirty="0">
                <a:solidFill>
                  <a:schemeClr val="bg1"/>
                </a:solidFill>
                <a:latin typeface="+mj-lt"/>
              </a:rPr>
              <a:t>the business, </a:t>
            </a:r>
            <a:r>
              <a:rPr lang="en-CA" sz="1600" i="1" dirty="0" smtClean="0">
                <a:solidFill>
                  <a:schemeClr val="bg1"/>
                </a:solidFill>
                <a:latin typeface="+mj-lt"/>
              </a:rPr>
              <a:t>and its </a:t>
            </a:r>
            <a:r>
              <a:rPr lang="en-CA" sz="1600" i="1" dirty="0">
                <a:solidFill>
                  <a:schemeClr val="bg1"/>
                </a:solidFill>
                <a:latin typeface="+mj-lt"/>
              </a:rPr>
              <a:t>role in value </a:t>
            </a:r>
            <a:r>
              <a:rPr lang="en-CA" sz="1600" i="1" dirty="0" smtClean="0">
                <a:solidFill>
                  <a:schemeClr val="bg1"/>
                </a:solidFill>
                <a:latin typeface="+mj-lt"/>
              </a:rPr>
              <a:t>generation. </a:t>
            </a:r>
            <a:endParaRPr lang="en-CA" sz="1600" i="1" dirty="0">
              <a:solidFill>
                <a:schemeClr val="bg1"/>
              </a:solidFill>
              <a:latin typeface="+mj-lt"/>
            </a:endParaRPr>
          </a:p>
          <a:p>
            <a:pPr>
              <a:spcAft>
                <a:spcPts val="500"/>
              </a:spcAft>
            </a:pPr>
            <a:endParaRPr lang="en-CA" sz="800" i="1" dirty="0">
              <a:solidFill>
                <a:schemeClr val="bg1"/>
              </a:solidFill>
              <a:latin typeface="+mj-lt"/>
            </a:endParaRPr>
          </a:p>
          <a:p>
            <a:pPr>
              <a:spcAft>
                <a:spcPts val="500"/>
              </a:spcAft>
            </a:pPr>
            <a:r>
              <a:rPr lang="en-CA" sz="1600" i="1" dirty="0">
                <a:solidFill>
                  <a:schemeClr val="bg1"/>
                </a:solidFill>
                <a:latin typeface="+mj-lt"/>
              </a:rPr>
              <a:t>Extending the </a:t>
            </a:r>
            <a:r>
              <a:rPr lang="en-CA" sz="1600" i="1" dirty="0" smtClean="0">
                <a:solidFill>
                  <a:schemeClr val="bg1"/>
                </a:solidFill>
                <a:latin typeface="+mj-lt"/>
              </a:rPr>
              <a:t>user-facing service catalog to </a:t>
            </a:r>
            <a:r>
              <a:rPr lang="en-CA" sz="1600" i="1" dirty="0">
                <a:solidFill>
                  <a:schemeClr val="bg1"/>
                </a:solidFill>
                <a:latin typeface="+mj-lt"/>
              </a:rPr>
              <a:t>include technical components ensures processes, </a:t>
            </a:r>
            <a:r>
              <a:rPr lang="en-CA" sz="1600" i="1" dirty="0" smtClean="0">
                <a:solidFill>
                  <a:schemeClr val="bg1"/>
                </a:solidFill>
                <a:latin typeface="+mj-lt"/>
              </a:rPr>
              <a:t>people, </a:t>
            </a:r>
            <a:r>
              <a:rPr lang="en-CA" sz="1600" i="1" dirty="0">
                <a:solidFill>
                  <a:schemeClr val="bg1"/>
                </a:solidFill>
                <a:latin typeface="+mj-lt"/>
              </a:rPr>
              <a:t>and technological dependencies for each service are identified, improving service availability and decreasing service risk.  IT then has a full view </a:t>
            </a:r>
            <a:r>
              <a:rPr lang="en-CA" sz="1600" i="1" dirty="0" smtClean="0">
                <a:solidFill>
                  <a:schemeClr val="bg1"/>
                </a:solidFill>
                <a:latin typeface="+mj-lt"/>
              </a:rPr>
              <a:t>of </a:t>
            </a:r>
            <a:r>
              <a:rPr lang="en-CA" sz="1600" i="1" dirty="0">
                <a:solidFill>
                  <a:schemeClr val="bg1"/>
                </a:solidFill>
                <a:latin typeface="+mj-lt"/>
              </a:rPr>
              <a:t>everything required </a:t>
            </a:r>
            <a:r>
              <a:rPr lang="en-CA" sz="1600" i="1" dirty="0" smtClean="0">
                <a:solidFill>
                  <a:schemeClr val="bg1"/>
                </a:solidFill>
                <a:latin typeface="+mj-lt"/>
              </a:rPr>
              <a:t>to </a:t>
            </a:r>
            <a:r>
              <a:rPr lang="en-CA" sz="1600" i="1" dirty="0">
                <a:solidFill>
                  <a:schemeClr val="bg1"/>
                </a:solidFill>
                <a:latin typeface="+mj-lt"/>
              </a:rPr>
              <a:t>provide each </a:t>
            </a:r>
            <a:r>
              <a:rPr lang="en-CA" sz="1600" i="1" dirty="0" smtClean="0">
                <a:solidFill>
                  <a:schemeClr val="bg1"/>
                </a:solidFill>
                <a:latin typeface="+mj-lt"/>
              </a:rPr>
              <a:t>service </a:t>
            </a:r>
            <a:r>
              <a:rPr lang="en-CA" sz="1600" i="1" dirty="0">
                <a:solidFill>
                  <a:schemeClr val="bg1"/>
                </a:solidFill>
                <a:latin typeface="+mj-lt"/>
              </a:rPr>
              <a:t>and can help develop </a:t>
            </a:r>
            <a:r>
              <a:rPr lang="en-CA" sz="1600" i="1" dirty="0" smtClean="0">
                <a:solidFill>
                  <a:schemeClr val="bg1"/>
                </a:solidFill>
                <a:latin typeface="+mj-lt"/>
              </a:rPr>
              <a:t>service-based costing and </a:t>
            </a:r>
            <a:r>
              <a:rPr lang="en-CA" sz="1600" i="1" dirty="0">
                <a:solidFill>
                  <a:schemeClr val="bg1"/>
                </a:solidFill>
                <a:latin typeface="+mj-lt"/>
              </a:rPr>
              <a:t>a </a:t>
            </a:r>
            <a:r>
              <a:rPr lang="en-CA" sz="1600" i="1" dirty="0" smtClean="0">
                <a:solidFill>
                  <a:schemeClr val="bg1"/>
                </a:solidFill>
                <a:latin typeface="+mj-lt"/>
              </a:rPr>
              <a:t>chargeback capability.</a:t>
            </a:r>
            <a:endParaRPr lang="en-CA" sz="1600" i="1" dirty="0">
              <a:solidFill>
                <a:schemeClr val="bg1"/>
              </a:solidFill>
              <a:latin typeface="+mj-lt"/>
            </a:endParaRPr>
          </a:p>
          <a:p>
            <a:pPr>
              <a:spcAft>
                <a:spcPts val="500"/>
              </a:spcAft>
            </a:pPr>
            <a:endParaRPr lang="en-CA" sz="800" i="1" dirty="0">
              <a:solidFill>
                <a:schemeClr val="bg1"/>
              </a:solidFill>
              <a:latin typeface="+mj-lt"/>
            </a:endParaRPr>
          </a:p>
          <a:p>
            <a:pPr>
              <a:spcAft>
                <a:spcPts val="500"/>
              </a:spcAft>
            </a:pPr>
            <a:r>
              <a:rPr lang="en-CA" sz="1600" i="1" dirty="0">
                <a:solidFill>
                  <a:schemeClr val="bg1"/>
                </a:solidFill>
                <a:latin typeface="+mj-lt"/>
              </a:rPr>
              <a:t>This calls to action the added necessity to extend your </a:t>
            </a:r>
            <a:r>
              <a:rPr lang="en-CA" sz="1600" i="1" dirty="0" smtClean="0">
                <a:solidFill>
                  <a:schemeClr val="bg1"/>
                </a:solidFill>
                <a:latin typeface="+mj-lt"/>
              </a:rPr>
              <a:t>user-facing service catalog in </a:t>
            </a:r>
            <a:r>
              <a:rPr lang="en-CA" sz="1600" i="1" dirty="0">
                <a:solidFill>
                  <a:schemeClr val="bg1"/>
                </a:solidFill>
                <a:latin typeface="+mj-lt"/>
              </a:rPr>
              <a:t>order </a:t>
            </a:r>
            <a:r>
              <a:rPr lang="en-CA" sz="1600" i="1" dirty="0" smtClean="0">
                <a:solidFill>
                  <a:schemeClr val="bg1"/>
                </a:solidFill>
                <a:latin typeface="+mj-lt"/>
              </a:rPr>
              <a:t>to </a:t>
            </a:r>
            <a:r>
              <a:rPr lang="en-CA" sz="1600" i="1" dirty="0">
                <a:solidFill>
                  <a:schemeClr val="bg1"/>
                </a:solidFill>
                <a:latin typeface="+mj-lt"/>
              </a:rPr>
              <a:t>achieve its full value </a:t>
            </a:r>
            <a:r>
              <a:rPr lang="en-CA" sz="1600" i="1" dirty="0" smtClean="0">
                <a:solidFill>
                  <a:schemeClr val="bg1"/>
                </a:solidFill>
                <a:latin typeface="+mj-lt"/>
              </a:rPr>
              <a:t>proposition. </a:t>
            </a: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a:solidFill>
                <a:schemeClr val="bg1"/>
              </a:solidFill>
              <a:latin typeface="+mj-lt"/>
            </a:endParaRPr>
          </a:p>
        </p:txBody>
      </p:sp>
      <p:sp>
        <p:nvSpPr>
          <p:cNvPr id="5" name="TextBox 4"/>
          <p:cNvSpPr txBox="1"/>
          <p:nvPr/>
        </p:nvSpPr>
        <p:spPr>
          <a:xfrm>
            <a:off x="3643266" y="5604176"/>
            <a:ext cx="4460917" cy="738664"/>
          </a:xfrm>
          <a:prstGeom prst="rect">
            <a:avLst/>
          </a:prstGeom>
        </p:spPr>
        <p:txBody>
          <a:bodyPr wrap="square" rtlCol="0">
            <a:spAutoFit/>
          </a:bodyPr>
          <a:lstStyle/>
          <a:p>
            <a:pPr algn="r"/>
            <a:r>
              <a:rPr lang="en-CA" sz="1400" b="1" i="1">
                <a:solidFill>
                  <a:schemeClr val="bg1"/>
                </a:solidFill>
              </a:rPr>
              <a:t>Valence </a:t>
            </a:r>
            <a:r>
              <a:rPr lang="en-CA" sz="1400" b="1" i="1" smtClean="0">
                <a:solidFill>
                  <a:schemeClr val="bg1"/>
                </a:solidFill>
              </a:rPr>
              <a:t>Howden, </a:t>
            </a:r>
            <a:endParaRPr lang="en-CA" sz="1400" b="1" i="1" dirty="0">
              <a:solidFill>
                <a:schemeClr val="bg1"/>
              </a:solidFill>
            </a:endParaRPr>
          </a:p>
          <a:p>
            <a:pPr algn="r"/>
            <a:r>
              <a:rPr lang="en-CA" sz="1400" i="1">
                <a:solidFill>
                  <a:schemeClr val="bg1"/>
                </a:solidFill>
              </a:rPr>
              <a:t>Senior </a:t>
            </a:r>
            <a:r>
              <a:rPr lang="en-CA" sz="1400" i="1" smtClean="0">
                <a:solidFill>
                  <a:schemeClr val="bg1"/>
                </a:solidFill>
              </a:rPr>
              <a:t>Manager, </a:t>
            </a:r>
            <a:r>
              <a:rPr lang="en-CA" sz="1400" i="1" dirty="0">
                <a:solidFill>
                  <a:schemeClr val="bg1"/>
                </a:solidFill>
              </a:rPr>
              <a:t>CIO</a:t>
            </a:r>
            <a:r>
              <a:rPr lang="en-CA" sz="1400" i="1">
                <a:solidFill>
                  <a:schemeClr val="bg1"/>
                </a:solidFill>
              </a:rPr>
              <a:t> Advisory </a:t>
            </a:r>
            <a:br>
              <a:rPr lang="en-CA" sz="1400" i="1">
                <a:solidFill>
                  <a:schemeClr val="bg1"/>
                </a:solidFill>
              </a:rPr>
            </a:br>
            <a:r>
              <a:rPr lang="en-CA" sz="1400" i="1">
                <a:solidFill>
                  <a:schemeClr val="bg1"/>
                </a:solidFill>
              </a:rPr>
              <a:t>Info-Tech </a:t>
            </a:r>
            <a:r>
              <a:rPr lang="en-CA" sz="1400" i="1" dirty="0">
                <a:solidFill>
                  <a:schemeClr val="bg1"/>
                </a:solidFill>
              </a:rPr>
              <a:t>Research Group</a:t>
            </a:r>
          </a:p>
        </p:txBody>
      </p:sp>
      <p:sp>
        <p:nvSpPr>
          <p:cNvPr id="6" name="TextBox 5"/>
          <p:cNvSpPr txBox="1"/>
          <p:nvPr/>
        </p:nvSpPr>
        <p:spPr>
          <a:xfrm>
            <a:off x="545853" y="1384161"/>
            <a:ext cx="8192902" cy="461665"/>
          </a:xfrm>
          <a:prstGeom prst="rect">
            <a:avLst/>
          </a:prstGeom>
        </p:spPr>
        <p:txBody>
          <a:bodyPr wrap="square" rtlCol="0">
            <a:spAutoFit/>
          </a:bodyPr>
          <a:lstStyle/>
          <a:p>
            <a:r>
              <a:rPr lang="en-CA" sz="1600" b="1" dirty="0">
                <a:solidFill>
                  <a:schemeClr val="bg1"/>
                </a:solidFill>
              </a:rPr>
              <a:t>Will you unlock the full value of </a:t>
            </a:r>
            <a:r>
              <a:rPr lang="en-CA" sz="1600" b="1" dirty="0" smtClean="0">
                <a:solidFill>
                  <a:schemeClr val="bg1"/>
                </a:solidFill>
              </a:rPr>
              <a:t>your service catalog </a:t>
            </a:r>
            <a:r>
              <a:rPr lang="en-CA" sz="1600" b="1" dirty="0">
                <a:solidFill>
                  <a:schemeClr val="bg1"/>
                </a:solidFill>
              </a:rPr>
              <a:t>with </a:t>
            </a:r>
            <a:r>
              <a:rPr lang="en-CA" sz="1600" b="1" dirty="0" smtClean="0">
                <a:solidFill>
                  <a:schemeClr val="bg1"/>
                </a:solidFill>
              </a:rPr>
              <a:t>technical components?</a:t>
            </a:r>
            <a:r>
              <a:rPr lang="en-CA" sz="2400" b="1" dirty="0" smtClean="0">
                <a:solidFill>
                  <a:schemeClr val="bg1"/>
                </a:solidFill>
              </a:rPr>
              <a:t> </a:t>
            </a:r>
            <a:endParaRPr lang="en-CA" sz="1600" b="1" dirty="0">
              <a:solidFill>
                <a:schemeClr val="bg1"/>
              </a:solidFill>
            </a:endParaRPr>
          </a:p>
        </p:txBody>
      </p:sp>
      <p:sp>
        <p:nvSpPr>
          <p:cNvPr id="7" name="Rectangle 6"/>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5"/>
          <p:cNvPicPr>
            <a:picLocks noChangeAspect="1"/>
          </p:cNvPicPr>
          <p:nvPr/>
        </p:nvPicPr>
        <p:blipFill>
          <a:blip r:embed="rId2"/>
          <a:stretch>
            <a:fillRect/>
          </a:stretch>
        </p:blipFill>
        <p:spPr>
          <a:xfrm>
            <a:off x="545853" y="1868072"/>
            <a:ext cx="634404" cy="516376"/>
          </a:xfrm>
          <a:prstGeom prst="rect">
            <a:avLst/>
          </a:prstGeom>
        </p:spPr>
      </p:pic>
      <p:pic>
        <p:nvPicPr>
          <p:cNvPr id="9" name="Picture 106"/>
          <p:cNvPicPr>
            <a:picLocks noChangeAspect="1"/>
          </p:cNvPicPr>
          <p:nvPr/>
        </p:nvPicPr>
        <p:blipFill>
          <a:blip r:embed="rId3"/>
          <a:stretch>
            <a:fillRect/>
          </a:stretch>
        </p:blipFill>
        <p:spPr>
          <a:xfrm>
            <a:off x="7627271" y="5115667"/>
            <a:ext cx="590143" cy="479491"/>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73599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Service Catalog Manager</a:t>
            </a:r>
          </a:p>
          <a:p>
            <a:r>
              <a:rPr lang="en-US" dirty="0"/>
              <a:t>Service Delivery </a:t>
            </a:r>
            <a:r>
              <a:rPr lang="en-US" dirty="0" smtClean="0"/>
              <a:t>Manager</a:t>
            </a:r>
          </a:p>
          <a:p>
            <a:r>
              <a:rPr lang="en-US" dirty="0" smtClean="0"/>
              <a:t>Operations/Infrastructure Manager</a:t>
            </a:r>
          </a:p>
          <a:p>
            <a:r>
              <a:rPr lang="en-US" dirty="0" smtClean="0"/>
              <a:t>Applications/Development Manager</a:t>
            </a:r>
            <a:endParaRPr lang="en-US" dirty="0"/>
          </a:p>
          <a:p>
            <a:endParaRPr lang="en-US" dirty="0"/>
          </a:p>
        </p:txBody>
      </p:sp>
      <p:sp>
        <p:nvSpPr>
          <p:cNvPr id="14" name="Text Placeholder 13"/>
          <p:cNvSpPr>
            <a:spLocks noGrp="1"/>
          </p:cNvSpPr>
          <p:nvPr>
            <p:ph type="body" sz="quarter" idx="26"/>
          </p:nvPr>
        </p:nvSpPr>
        <p:spPr/>
        <p:txBody>
          <a:bodyPr/>
          <a:lstStyle/>
          <a:p>
            <a:r>
              <a:rPr lang="en-CA" dirty="0"/>
              <a:t>Kick-start the process of building out the technical components of user-facing service definitions</a:t>
            </a:r>
          </a:p>
          <a:p>
            <a:r>
              <a:rPr lang="en-CA" dirty="0"/>
              <a:t>Collect the information required to define technical </a:t>
            </a:r>
            <a:r>
              <a:rPr lang="en-CA" dirty="0" smtClean="0"/>
              <a:t>components</a:t>
            </a:r>
            <a:endParaRPr lang="en-CA" dirty="0"/>
          </a:p>
        </p:txBody>
      </p:sp>
      <p:sp>
        <p:nvSpPr>
          <p:cNvPr id="15" name="Text Placeholder 14"/>
          <p:cNvSpPr>
            <a:spLocks noGrp="1"/>
          </p:cNvSpPr>
          <p:nvPr>
            <p:ph type="body" sz="quarter" idx="27"/>
          </p:nvPr>
        </p:nvSpPr>
        <p:spPr/>
        <p:txBody>
          <a:bodyPr/>
          <a:lstStyle/>
          <a:p>
            <a:r>
              <a:rPr lang="en-US" dirty="0"/>
              <a:t>CIO</a:t>
            </a:r>
          </a:p>
          <a:p>
            <a:r>
              <a:rPr lang="en-US" dirty="0"/>
              <a:t>Training team</a:t>
            </a:r>
          </a:p>
        </p:txBody>
      </p:sp>
      <p:sp>
        <p:nvSpPr>
          <p:cNvPr id="16" name="Text Placeholder 15"/>
          <p:cNvSpPr>
            <a:spLocks noGrp="1"/>
          </p:cNvSpPr>
          <p:nvPr>
            <p:ph type="body" sz="quarter" idx="28"/>
          </p:nvPr>
        </p:nvSpPr>
        <p:spPr/>
        <p:txBody>
          <a:bodyPr/>
          <a:lstStyle/>
          <a:p>
            <a:r>
              <a:rPr lang="en-US" dirty="0" smtClean="0"/>
              <a:t>Articulate </a:t>
            </a:r>
            <a:r>
              <a:rPr lang="en-US" dirty="0"/>
              <a:t>how this project will bring order to IT and result in </a:t>
            </a:r>
            <a:r>
              <a:rPr lang="en-US" dirty="0" smtClean="0"/>
              <a:t>long-term </a:t>
            </a:r>
            <a:r>
              <a:rPr lang="en-US" dirty="0"/>
              <a:t>benefit for the business</a:t>
            </a:r>
          </a:p>
          <a:p>
            <a:r>
              <a:rPr lang="en-CA" dirty="0"/>
              <a:t>Educate internal staff on supporting services and components </a:t>
            </a:r>
            <a:endParaRPr lang="en-US" dirty="0"/>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US" dirty="0"/>
          </a:p>
        </p:txBody>
      </p:sp>
      <p:sp>
        <p:nvSpPr>
          <p:cNvPr id="3" name="Text Placeholder 2"/>
          <p:cNvSpPr>
            <a:spLocks noGrp="1"/>
          </p:cNvSpPr>
          <p:nvPr>
            <p:ph type="body" sz="quarter" idx="10"/>
          </p:nvPr>
        </p:nvSpPr>
        <p:spPr/>
        <p:txBody>
          <a:bodyPr/>
          <a:lstStyle/>
          <a:p>
            <a:r>
              <a:rPr lang="en-CA" dirty="0"/>
              <a:t>Many organizations have a user-facing service catalog, but its functionality is </a:t>
            </a:r>
            <a:r>
              <a:rPr lang="en-CA" dirty="0" smtClean="0"/>
              <a:t>focused on identifying services and user-relevant details. </a:t>
            </a:r>
            <a:endParaRPr lang="en-CA" dirty="0"/>
          </a:p>
          <a:p>
            <a:r>
              <a:rPr lang="en-CA" dirty="0" smtClean="0"/>
              <a:t>Meanwhile </a:t>
            </a:r>
            <a:r>
              <a:rPr lang="en-CA" dirty="0"/>
              <a:t>organizations cannot </a:t>
            </a:r>
            <a:r>
              <a:rPr lang="en-CA" dirty="0" smtClean="0"/>
              <a:t>quickly identify </a:t>
            </a:r>
            <a:r>
              <a:rPr lang="en-CA" dirty="0"/>
              <a:t>sources of service delivery </a:t>
            </a:r>
            <a:r>
              <a:rPr lang="en-CA" dirty="0" smtClean="0"/>
              <a:t>failure </a:t>
            </a:r>
            <a:r>
              <a:rPr lang="en-CA" dirty="0"/>
              <a:t>or establish </a:t>
            </a:r>
            <a:r>
              <a:rPr lang="en-CA" dirty="0" smtClean="0"/>
              <a:t>service-based </a:t>
            </a:r>
            <a:r>
              <a:rPr lang="en-CA" dirty="0"/>
              <a:t>costing without proper documentation of </a:t>
            </a:r>
            <a:r>
              <a:rPr lang="en-CA" dirty="0" smtClean="0"/>
              <a:t>technical components. </a:t>
            </a:r>
            <a:endParaRPr lang="en-CA" dirty="0"/>
          </a:p>
          <a:p>
            <a:endParaRPr lang="en-US" dirty="0"/>
          </a:p>
        </p:txBody>
      </p:sp>
      <p:sp>
        <p:nvSpPr>
          <p:cNvPr id="4" name="Text Placeholder 3"/>
          <p:cNvSpPr>
            <a:spLocks noGrp="1"/>
          </p:cNvSpPr>
          <p:nvPr>
            <p:ph type="body" sz="quarter" idx="11"/>
          </p:nvPr>
        </p:nvSpPr>
        <p:spPr/>
        <p:txBody>
          <a:bodyPr/>
          <a:lstStyle/>
          <a:p>
            <a:pPr>
              <a:spcBef>
                <a:spcPts val="0"/>
              </a:spcBef>
            </a:pPr>
            <a:r>
              <a:rPr lang="en-CA" dirty="0" smtClean="0"/>
              <a:t>Although building out the technical components is beneficial, IT management doesn’t know where to begin.</a:t>
            </a:r>
          </a:p>
          <a:p>
            <a:pPr>
              <a:spcBef>
                <a:spcPts val="0"/>
              </a:spcBef>
            </a:pPr>
            <a:r>
              <a:rPr lang="en-CA" dirty="0" smtClean="0"/>
              <a:t>Details of the technical components that are required to deliver each service are stored in the minds of employees who may leave the company. </a:t>
            </a:r>
          </a:p>
          <a:p>
            <a:pPr>
              <a:spcBef>
                <a:spcPts val="0"/>
              </a:spcBef>
            </a:pPr>
            <a:r>
              <a:rPr lang="en-CA" dirty="0" smtClean="0"/>
              <a:t>IT management must articulate the value their department delivers to business leaders.</a:t>
            </a:r>
          </a:p>
        </p:txBody>
      </p:sp>
      <p:sp>
        <p:nvSpPr>
          <p:cNvPr id="5" name="Text Placeholder 4"/>
          <p:cNvSpPr>
            <a:spLocks noGrp="1"/>
          </p:cNvSpPr>
          <p:nvPr>
            <p:ph type="body" sz="quarter" idx="12"/>
          </p:nvPr>
        </p:nvSpPr>
        <p:spPr/>
        <p:txBody>
          <a:bodyPr/>
          <a:lstStyle/>
          <a:p>
            <a:pPr marL="0" indent="0">
              <a:buNone/>
            </a:pPr>
            <a:r>
              <a:rPr lang="en-CA" b="1" dirty="0" smtClean="0"/>
              <a:t>This blueprint </a:t>
            </a:r>
            <a:r>
              <a:rPr lang="en-CA" b="1" dirty="0"/>
              <a:t>will help you </a:t>
            </a:r>
            <a:r>
              <a:rPr lang="en-CA" b="1" dirty="0" smtClean="0"/>
              <a:t>extend </a:t>
            </a:r>
            <a:r>
              <a:rPr lang="en-CA" b="1" dirty="0"/>
              <a:t>your user-facing service catalog to include the technological components </a:t>
            </a:r>
            <a:r>
              <a:rPr lang="en-CA" b="1" dirty="0" smtClean="0"/>
              <a:t>as </a:t>
            </a:r>
            <a:r>
              <a:rPr lang="en-CA" b="1" dirty="0"/>
              <a:t>a step toward becoming a strategic partner </a:t>
            </a:r>
            <a:r>
              <a:rPr lang="en-CA" b="1" dirty="0" smtClean="0"/>
              <a:t>to </a:t>
            </a:r>
            <a:r>
              <a:rPr lang="en-CA" b="1" dirty="0"/>
              <a:t>the business.</a:t>
            </a:r>
          </a:p>
          <a:p>
            <a:pPr lvl="1">
              <a:buFont typeface="Arial" panose="020B0604020202020204" pitchFamily="34" charset="0"/>
              <a:buChar char="•"/>
            </a:pPr>
            <a:r>
              <a:rPr lang="en-CA" dirty="0" smtClean="0"/>
              <a:t>Info-Tech’s </a:t>
            </a:r>
            <a:r>
              <a:rPr lang="en-CA" dirty="0"/>
              <a:t>program is </a:t>
            </a:r>
            <a:r>
              <a:rPr lang="en-CA" dirty="0" smtClean="0"/>
              <a:t>the </a:t>
            </a:r>
            <a:r>
              <a:rPr lang="en-CA" dirty="0"/>
              <a:t>logical continuation from having already built a user-facing service </a:t>
            </a:r>
            <a:r>
              <a:rPr lang="en-CA" dirty="0" smtClean="0"/>
              <a:t>catalog. It prescribes adding an </a:t>
            </a:r>
            <a:r>
              <a:rPr lang="en-CA" dirty="0"/>
              <a:t>extension of details </a:t>
            </a:r>
            <a:r>
              <a:rPr lang="en-CA" dirty="0" smtClean="0"/>
              <a:t>to </a:t>
            </a:r>
            <a:r>
              <a:rPr lang="en-CA" dirty="0"/>
              <a:t>each user-facing service.</a:t>
            </a:r>
          </a:p>
          <a:p>
            <a:pPr lvl="1">
              <a:buFont typeface="Arial" panose="020B0604020202020204" pitchFamily="34" charset="0"/>
              <a:buChar char="•"/>
            </a:pPr>
            <a:r>
              <a:rPr lang="en-CA" dirty="0"/>
              <a:t>Extending </a:t>
            </a:r>
            <a:r>
              <a:rPr lang="en-CA" dirty="0" smtClean="0"/>
              <a:t>the catalog to </a:t>
            </a:r>
            <a:r>
              <a:rPr lang="en-CA" dirty="0"/>
              <a:t>include technical components allows your CIO to determine the capabilities of your IT team and </a:t>
            </a:r>
            <a:r>
              <a:rPr lang="en-CA" dirty="0" smtClean="0"/>
              <a:t>to identify </a:t>
            </a:r>
            <a:r>
              <a:rPr lang="en-CA" dirty="0"/>
              <a:t>the technical resources required to provide each </a:t>
            </a:r>
            <a:r>
              <a:rPr lang="en-CA" dirty="0" smtClean="0"/>
              <a:t>service.</a:t>
            </a:r>
            <a:endParaRPr lang="en-CA" dirty="0"/>
          </a:p>
          <a:p>
            <a:pPr lvl="1">
              <a:buFont typeface="Arial" panose="020B0604020202020204" pitchFamily="34" charset="0"/>
              <a:buChar char="•"/>
            </a:pPr>
            <a:r>
              <a:rPr lang="en-CA" dirty="0"/>
              <a:t>Our program promotes service orientation among technical teams by highlighting how their work </a:t>
            </a:r>
            <a:r>
              <a:rPr lang="en-CA" dirty="0" smtClean="0"/>
              <a:t>affects </a:t>
            </a:r>
            <a:r>
              <a:rPr lang="en-CA" dirty="0"/>
              <a:t>the value of user-facing </a:t>
            </a:r>
            <a:r>
              <a:rPr lang="en-CA" dirty="0" smtClean="0"/>
              <a:t>services.</a:t>
            </a:r>
            <a:endParaRPr lang="en-US" dirty="0"/>
          </a:p>
        </p:txBody>
      </p:sp>
      <p:sp>
        <p:nvSpPr>
          <p:cNvPr id="6" name="Text Placeholder 5"/>
          <p:cNvSpPr>
            <a:spLocks noGrp="1"/>
          </p:cNvSpPr>
          <p:nvPr>
            <p:ph type="body" sz="quarter" idx="13"/>
          </p:nvPr>
        </p:nvSpPr>
        <p:spPr/>
        <p:txBody>
          <a:bodyPr/>
          <a:lstStyle/>
          <a:p>
            <a:pPr>
              <a:spcAft>
                <a:spcPts val="600"/>
              </a:spcAft>
            </a:pPr>
            <a:r>
              <a:rPr lang="en-CA" dirty="0"/>
              <a:t>Even </a:t>
            </a:r>
            <a:r>
              <a:rPr lang="en-CA" dirty="0" smtClean="0"/>
              <a:t>IT professionals underestimate </a:t>
            </a:r>
            <a:r>
              <a:rPr lang="en-CA" dirty="0"/>
              <a:t>the depth </a:t>
            </a:r>
            <a:r>
              <a:rPr lang="en-CA" dirty="0" smtClean="0"/>
              <a:t>and </a:t>
            </a:r>
            <a:r>
              <a:rPr lang="en-CA" dirty="0"/>
              <a:t>breadth of </a:t>
            </a:r>
            <a:r>
              <a:rPr lang="en-CA" dirty="0" smtClean="0"/>
              <a:t>effort </a:t>
            </a:r>
            <a:r>
              <a:rPr lang="en-CA" dirty="0"/>
              <a:t>and complexity of technical components required to deliver a </a:t>
            </a:r>
            <a:r>
              <a:rPr lang="en-CA" dirty="0" smtClean="0"/>
              <a:t>service.</a:t>
            </a:r>
            <a:endParaRPr lang="en-CA" dirty="0"/>
          </a:p>
          <a:p>
            <a:pPr>
              <a:spcAft>
                <a:spcPts val="600"/>
              </a:spcAft>
            </a:pPr>
            <a:r>
              <a:rPr lang="en-CA" dirty="0" smtClean="0"/>
              <a:t>Promote </a:t>
            </a:r>
            <a:r>
              <a:rPr lang="en-CA" dirty="0"/>
              <a:t>service orientation among technical teams by highlighting how their work affects the value of the user-facing </a:t>
            </a:r>
            <a:r>
              <a:rPr lang="en-CA" dirty="0" smtClean="0"/>
              <a:t>services.</a:t>
            </a:r>
            <a:endParaRPr lang="en-CA" dirty="0"/>
          </a:p>
          <a:p>
            <a:pPr>
              <a:spcAft>
                <a:spcPts val="600"/>
              </a:spcAft>
            </a:pPr>
            <a:r>
              <a:rPr lang="en-CA" dirty="0"/>
              <a:t>CIOs can use </a:t>
            </a:r>
            <a:r>
              <a:rPr lang="en-CA" dirty="0" smtClean="0"/>
              <a:t>the technical part of the catalog as </a:t>
            </a:r>
            <a:r>
              <a:rPr lang="en-CA" dirty="0"/>
              <a:t>a tool to </a:t>
            </a:r>
            <a:r>
              <a:rPr lang="en-CA" dirty="0" smtClean="0"/>
              <a:t>communicate service value</a:t>
            </a:r>
            <a:r>
              <a:rPr lang="en-CA" dirty="0"/>
              <a:t>, </a:t>
            </a:r>
            <a:r>
              <a:rPr lang="en-CA" dirty="0" smtClean="0"/>
              <a:t>dependencies, </a:t>
            </a:r>
            <a:r>
              <a:rPr lang="en-CA" dirty="0"/>
              <a:t>and constraints </a:t>
            </a:r>
            <a:r>
              <a:rPr lang="en-CA" dirty="0" smtClean="0"/>
              <a:t>to </a:t>
            </a:r>
            <a:r>
              <a:rPr lang="en-CA" dirty="0"/>
              <a:t>business </a:t>
            </a:r>
            <a:r>
              <a:rPr lang="en-CA" dirty="0" smtClean="0"/>
              <a:t>leaders.</a:t>
            </a:r>
            <a:endParaRPr lang="en-CA"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CA" dirty="0"/>
              <a:t>So you have a user-facing service catalog, now what?</a:t>
            </a:r>
            <a:endParaRPr lang="en-CA" dirty="0">
              <a:solidFill>
                <a:schemeClr val="bg1"/>
              </a:solidFill>
              <a:latin typeface="+mn-lt"/>
            </a:endParaRPr>
          </a:p>
        </p:txBody>
      </p:sp>
      <p:sp>
        <p:nvSpPr>
          <p:cNvPr id="3" name="TextBox 2"/>
          <p:cNvSpPr txBox="1"/>
          <p:nvPr/>
        </p:nvSpPr>
        <p:spPr>
          <a:xfrm>
            <a:off x="533118" y="1607701"/>
            <a:ext cx="8068236" cy="3831818"/>
          </a:xfrm>
          <a:prstGeom prst="rect">
            <a:avLst/>
          </a:prstGeom>
        </p:spPr>
        <p:txBody>
          <a:bodyPr wrap="square" rtlCol="0">
            <a:spAutoFit/>
          </a:bodyPr>
          <a:lstStyle/>
          <a:p>
            <a:r>
              <a:rPr lang="en-CA" sz="1600" dirty="0"/>
              <a:t>Many organizations have a </a:t>
            </a:r>
            <a:r>
              <a:rPr lang="en-CA" sz="1600" dirty="0">
                <a:solidFill>
                  <a:schemeClr val="accent2"/>
                </a:solidFill>
              </a:rPr>
              <a:t>user-facing service catalog </a:t>
            </a:r>
            <a:r>
              <a:rPr lang="en-CA" sz="1600" dirty="0" smtClean="0"/>
              <a:t>that </a:t>
            </a:r>
            <a:r>
              <a:rPr lang="en-CA" sz="1600" dirty="0"/>
              <a:t>serves primarily as a source of service information, </a:t>
            </a:r>
            <a:r>
              <a:rPr lang="en-CA" sz="1600" i="1" dirty="0"/>
              <a:t>but</a:t>
            </a:r>
            <a:r>
              <a:rPr lang="en-CA" sz="1600" dirty="0"/>
              <a:t> </a:t>
            </a:r>
            <a:r>
              <a:rPr lang="en-CA" sz="1600" dirty="0" smtClean="0"/>
              <a:t>it has </a:t>
            </a:r>
            <a:r>
              <a:rPr lang="en-CA" sz="1600" dirty="0"/>
              <a:t>less functional application </a:t>
            </a:r>
            <a:r>
              <a:rPr lang="en-CA" sz="1600" dirty="0" smtClean="0"/>
              <a:t>for </a:t>
            </a:r>
            <a:r>
              <a:rPr lang="en-CA" sz="1600" dirty="0"/>
              <a:t>IT service orientation. </a:t>
            </a:r>
          </a:p>
          <a:p>
            <a:endParaRPr lang="en-CA" sz="1600" dirty="0"/>
          </a:p>
          <a:p>
            <a:r>
              <a:rPr lang="en-CA" sz="1600" dirty="0">
                <a:solidFill>
                  <a:schemeClr val="accent2"/>
                </a:solidFill>
              </a:rPr>
              <a:t>Aligning the user-facing services with the technical components </a:t>
            </a:r>
            <a:r>
              <a:rPr lang="en-CA" sz="1600" dirty="0"/>
              <a:t>(people, </a:t>
            </a:r>
            <a:r>
              <a:rPr lang="en-CA" sz="1600" dirty="0" smtClean="0"/>
              <a:t>processes, </a:t>
            </a:r>
            <a:r>
              <a:rPr lang="en-CA" sz="1600" dirty="0"/>
              <a:t>and technology) required to deliver them is </a:t>
            </a:r>
            <a:r>
              <a:rPr lang="en-CA" sz="1600" dirty="0" smtClean="0"/>
              <a:t>beneficial</a:t>
            </a:r>
            <a:r>
              <a:rPr lang="en-CA" sz="1600" dirty="0"/>
              <a:t>, but organizations often don’t know where to start and do not add this element. </a:t>
            </a:r>
          </a:p>
          <a:p>
            <a:endParaRPr lang="en-CA" sz="1600" dirty="0"/>
          </a:p>
          <a:p>
            <a:r>
              <a:rPr lang="en-CA" sz="1600" dirty="0"/>
              <a:t>This blueprint helps to </a:t>
            </a:r>
            <a:r>
              <a:rPr lang="en-CA" sz="1600" dirty="0">
                <a:solidFill>
                  <a:schemeClr val="accent2"/>
                </a:solidFill>
              </a:rPr>
              <a:t>transform your user-facing service catalog </a:t>
            </a:r>
            <a:r>
              <a:rPr lang="en-CA" sz="1600" dirty="0"/>
              <a:t>into a living </a:t>
            </a:r>
            <a:r>
              <a:rPr lang="en-CA" sz="1600" dirty="0" smtClean="0"/>
              <a:t>tool, </a:t>
            </a:r>
            <a:r>
              <a:rPr lang="en-CA" sz="1600" dirty="0"/>
              <a:t>not just for the business, but also for IT. We will guide you through the process of building out the catalog and teach you how to use it. </a:t>
            </a:r>
          </a:p>
          <a:p>
            <a:endParaRPr lang="en-CA" sz="1500" dirty="0"/>
          </a:p>
          <a:p>
            <a:endParaRPr lang="en-CA" sz="1500" dirty="0"/>
          </a:p>
          <a:p>
            <a:pPr algn="ctr"/>
            <a:r>
              <a:rPr lang="en-CA" sz="1200" i="1" dirty="0"/>
              <a:t>If you are currently building a </a:t>
            </a:r>
            <a:r>
              <a:rPr lang="en-CA" sz="1200" i="1" dirty="0">
                <a:hlinkClick r:id="rId3"/>
              </a:rPr>
              <a:t>user-facing service catalog</a:t>
            </a:r>
            <a:r>
              <a:rPr lang="en-CA" sz="1200" i="1" dirty="0"/>
              <a:t>, or are considering building one, you can create the user-facing service definitions and extend the technical part of the definitions as one project. </a:t>
            </a:r>
          </a:p>
          <a:p>
            <a:endParaRPr lang="en-CA" sz="1500" dirty="0"/>
          </a:p>
          <a:p>
            <a:endParaRPr lang="en-CA" sz="1500" dirty="0"/>
          </a:p>
        </p:txBody>
      </p:sp>
      <p:grpSp>
        <p:nvGrpSpPr>
          <p:cNvPr id="4" name="Group 3"/>
          <p:cNvGrpSpPr/>
          <p:nvPr/>
        </p:nvGrpSpPr>
        <p:grpSpPr>
          <a:xfrm>
            <a:off x="0" y="6422955"/>
            <a:ext cx="9144000" cy="437555"/>
            <a:chOff x="0" y="6422955"/>
            <a:chExt cx="9144000" cy="437555"/>
          </a:xfrm>
        </p:grpSpPr>
        <p:pic>
          <p:nvPicPr>
            <p:cNvPr id="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09681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89023" y="1904104"/>
            <a:ext cx="4046171" cy="4282177"/>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p:txBody>
          <a:bodyPr/>
          <a:lstStyle/>
          <a:p>
            <a:r>
              <a:rPr lang="en-CA" dirty="0" smtClean="0">
                <a:solidFill>
                  <a:schemeClr val="bg1"/>
                </a:solidFill>
                <a:latin typeface="+mn-lt"/>
              </a:rPr>
              <a:t>Extend your user-facing service catalog by documenting the technical components</a:t>
            </a:r>
            <a:endParaRPr lang="en-CA" dirty="0">
              <a:solidFill>
                <a:schemeClr val="bg1"/>
              </a:solidFill>
              <a:latin typeface="+mn-lt"/>
            </a:endParaRPr>
          </a:p>
        </p:txBody>
      </p:sp>
      <p:sp>
        <p:nvSpPr>
          <p:cNvPr id="4" name="Rectangle 3"/>
          <p:cNvSpPr/>
          <p:nvPr/>
        </p:nvSpPr>
        <p:spPr>
          <a:xfrm>
            <a:off x="1644640" y="3840366"/>
            <a:ext cx="1505540" cy="369332"/>
          </a:xfrm>
          <a:prstGeom prst="rect">
            <a:avLst/>
          </a:prstGeom>
        </p:spPr>
        <p:txBody>
          <a:bodyPr wrap="none">
            <a:spAutoFit/>
          </a:bodyPr>
          <a:lstStyle/>
          <a:p>
            <a:r>
              <a:rPr lang="en-CA" b="1" dirty="0" smtClean="0"/>
              <a:t>User Facing</a:t>
            </a:r>
            <a:endParaRPr lang="en-CA" b="1" dirty="0"/>
          </a:p>
        </p:txBody>
      </p:sp>
      <p:sp>
        <p:nvSpPr>
          <p:cNvPr id="5" name="Rectangle 4"/>
          <p:cNvSpPr/>
          <p:nvPr/>
        </p:nvSpPr>
        <p:spPr>
          <a:xfrm>
            <a:off x="5258756" y="3723857"/>
            <a:ext cx="2706703" cy="369332"/>
          </a:xfrm>
          <a:prstGeom prst="rect">
            <a:avLst/>
          </a:prstGeom>
        </p:spPr>
        <p:txBody>
          <a:bodyPr wrap="none">
            <a:spAutoFit/>
          </a:bodyPr>
          <a:lstStyle/>
          <a:p>
            <a:r>
              <a:rPr lang="en-CA" b="1" dirty="0" smtClean="0">
                <a:solidFill>
                  <a:schemeClr val="bg1"/>
                </a:solidFill>
              </a:rPr>
              <a:t>Technical Components</a:t>
            </a:r>
            <a:endParaRPr lang="en-CA" b="1" dirty="0">
              <a:solidFill>
                <a:schemeClr val="bg1"/>
              </a:solidFill>
            </a:endParaRPr>
          </a:p>
        </p:txBody>
      </p:sp>
      <p:sp>
        <p:nvSpPr>
          <p:cNvPr id="6" name="TextBox 5"/>
          <p:cNvSpPr txBox="1"/>
          <p:nvPr/>
        </p:nvSpPr>
        <p:spPr>
          <a:xfrm>
            <a:off x="638393" y="4247347"/>
            <a:ext cx="3518035" cy="1815882"/>
          </a:xfrm>
          <a:prstGeom prst="rect">
            <a:avLst/>
          </a:prstGeom>
        </p:spPr>
        <p:txBody>
          <a:bodyPr wrap="square" rtlCol="0">
            <a:spAutoFit/>
          </a:bodyPr>
          <a:lstStyle/>
          <a:p>
            <a:r>
              <a:rPr lang="en-CA" sz="1400" b="1" dirty="0" smtClean="0"/>
              <a:t>Includes user-friendly</a:t>
            </a:r>
            <a:r>
              <a:rPr lang="en-CA" sz="1400" b="1" dirty="0"/>
              <a:t>, </a:t>
            </a:r>
            <a:r>
              <a:rPr lang="en-CA" sz="1400" b="1" dirty="0" smtClean="0"/>
              <a:t>intuitive, </a:t>
            </a:r>
            <a:r>
              <a:rPr lang="en-CA" sz="1400" b="1" dirty="0"/>
              <a:t>and simple overview of the services that IT provides to the </a:t>
            </a:r>
            <a:r>
              <a:rPr lang="en-CA" sz="1400" b="1" dirty="0" smtClean="0"/>
              <a:t>business. </a:t>
            </a:r>
          </a:p>
          <a:p>
            <a:endParaRPr lang="en-CA" sz="1400" b="1" i="1" dirty="0"/>
          </a:p>
          <a:p>
            <a:r>
              <a:rPr lang="en-CA" sz="1400" b="1" dirty="0"/>
              <a:t>The items you would see on </a:t>
            </a:r>
            <a:r>
              <a:rPr lang="en-CA" sz="1400" b="1" dirty="0" smtClean="0"/>
              <a:t>a </a:t>
            </a:r>
            <a:r>
              <a:rPr lang="en-CA" sz="1400" b="1" dirty="0"/>
              <a:t>menu at a restaurant is an example of </a:t>
            </a:r>
            <a:r>
              <a:rPr lang="en-CA" sz="1400" b="1" dirty="0" smtClean="0"/>
              <a:t>user facing</a:t>
            </a:r>
            <a:r>
              <a:rPr lang="en-CA" sz="1400" b="1" dirty="0"/>
              <a:t>. The content is relatable and easy to understand. </a:t>
            </a:r>
          </a:p>
        </p:txBody>
      </p:sp>
      <p:sp>
        <p:nvSpPr>
          <p:cNvPr id="7" name="Rectangle 6"/>
          <p:cNvSpPr/>
          <p:nvPr/>
        </p:nvSpPr>
        <p:spPr>
          <a:xfrm>
            <a:off x="4716834" y="4031846"/>
            <a:ext cx="3790547" cy="2154436"/>
          </a:xfrm>
          <a:prstGeom prst="rect">
            <a:avLst/>
          </a:prstGeom>
        </p:spPr>
        <p:txBody>
          <a:bodyPr wrap="square">
            <a:spAutoFit/>
          </a:bodyPr>
          <a:lstStyle/>
          <a:p>
            <a:r>
              <a:rPr lang="en-CA" sz="1400" b="1" dirty="0" smtClean="0">
                <a:solidFill>
                  <a:srgbClr val="333333"/>
                </a:solidFill>
              </a:rPr>
              <a:t>Include series of technical workflows, supporting and enabling services, and the </a:t>
            </a:r>
            <a:r>
              <a:rPr lang="en-CA" sz="1400" b="1" dirty="0" smtClean="0">
                <a:solidFill>
                  <a:srgbClr val="333333"/>
                </a:solidFill>
                <a:cs typeface="Arial" panose="020B0604020202020204" pitchFamily="34" charset="0"/>
              </a:rPr>
              <a:t>technical components that are required to deliver a service. </a:t>
            </a:r>
          </a:p>
          <a:p>
            <a:endParaRPr lang="en-CA" sz="800" b="1" dirty="0" smtClean="0">
              <a:solidFill>
                <a:prstClr val="black"/>
              </a:solidFill>
              <a:cs typeface="Arial" panose="020B0604020202020204" pitchFamily="34" charset="0"/>
            </a:endParaRPr>
          </a:p>
          <a:p>
            <a:r>
              <a:rPr lang="en-CA" sz="1400" b="1" dirty="0" smtClean="0">
                <a:solidFill>
                  <a:srgbClr val="333333"/>
                </a:solidFill>
              </a:rPr>
              <a:t>A recipe book with cooking instructions is an example of extending to include </a:t>
            </a:r>
            <a:r>
              <a:rPr lang="en-CA" sz="1400" b="1" dirty="0" smtClean="0">
                <a:solidFill>
                  <a:schemeClr val="bg1"/>
                </a:solidFill>
              </a:rPr>
              <a:t>technical </a:t>
            </a:r>
            <a:r>
              <a:rPr lang="en-CA" sz="1400" b="1" dirty="0">
                <a:solidFill>
                  <a:schemeClr val="bg1"/>
                </a:solidFill>
              </a:rPr>
              <a:t>c</a:t>
            </a:r>
            <a:r>
              <a:rPr lang="en-CA" sz="1400" b="1" dirty="0" smtClean="0">
                <a:solidFill>
                  <a:schemeClr val="bg1"/>
                </a:solidFill>
              </a:rPr>
              <a:t>omponents. </a:t>
            </a:r>
            <a:r>
              <a:rPr lang="en-CA" sz="1400" b="1" dirty="0" smtClean="0">
                <a:solidFill>
                  <a:srgbClr val="333333"/>
                </a:solidFill>
              </a:rPr>
              <a:t>This catalog is intended for IT teams and shows what happens “behind the scenes.” </a:t>
            </a:r>
            <a:endParaRPr lang="en-US" sz="1400" b="1" dirty="0">
              <a:solidFill>
                <a:srgbClr val="333333"/>
              </a:solidFill>
            </a:endParaRPr>
          </a:p>
        </p:txBody>
      </p:sp>
      <p:sp>
        <p:nvSpPr>
          <p:cNvPr id="9" name="Rectangle 8"/>
          <p:cNvSpPr/>
          <p:nvPr/>
        </p:nvSpPr>
        <p:spPr>
          <a:xfrm>
            <a:off x="210665" y="1212588"/>
            <a:ext cx="8566078" cy="584775"/>
          </a:xfrm>
          <a:prstGeom prst="rect">
            <a:avLst/>
          </a:prstGeom>
        </p:spPr>
        <p:txBody>
          <a:bodyPr wrap="square">
            <a:spAutoFit/>
          </a:bodyPr>
          <a:lstStyle/>
          <a:p>
            <a:pPr fontAlgn="base">
              <a:spcBef>
                <a:spcPts val="500"/>
              </a:spcBef>
              <a:spcAft>
                <a:spcPct val="0"/>
              </a:spcAft>
              <a:buClr>
                <a:srgbClr val="333333"/>
              </a:buClr>
              <a:buSzPct val="120000"/>
            </a:pPr>
            <a:r>
              <a:rPr lang="en-CA" sz="1600" b="1" dirty="0" smtClean="0">
                <a:solidFill>
                  <a:srgbClr val="29475F"/>
                </a:solidFill>
              </a:rPr>
              <a:t>This </a:t>
            </a:r>
            <a:r>
              <a:rPr lang="en-CA" sz="1600" b="1" dirty="0">
                <a:solidFill>
                  <a:srgbClr val="29475F"/>
                </a:solidFill>
              </a:rPr>
              <a:t>blueprint </a:t>
            </a:r>
            <a:r>
              <a:rPr lang="en-CA" sz="1600" b="1" dirty="0" smtClean="0">
                <a:solidFill>
                  <a:srgbClr val="29475F"/>
                </a:solidFill>
              </a:rPr>
              <a:t>helps you extend the user-facing </a:t>
            </a:r>
            <a:r>
              <a:rPr lang="en-CA" sz="1600" b="1" dirty="0">
                <a:solidFill>
                  <a:srgbClr val="29475F"/>
                </a:solidFill>
              </a:rPr>
              <a:t>service catalog </a:t>
            </a:r>
            <a:r>
              <a:rPr lang="en-CA" sz="1600" b="1" dirty="0" smtClean="0">
                <a:solidFill>
                  <a:srgbClr val="29475F"/>
                </a:solidFill>
              </a:rPr>
              <a:t>to document the people, processes, and technology required to deliver user-facing services. </a:t>
            </a:r>
          </a:p>
        </p:txBody>
      </p:sp>
      <p:pic>
        <p:nvPicPr>
          <p:cNvPr id="17" name="Picture 16"/>
          <p:cNvPicPr>
            <a:picLocks noChangeAspect="1"/>
          </p:cNvPicPr>
          <p:nvPr/>
        </p:nvPicPr>
        <p:blipFill>
          <a:blip r:embed="rId3"/>
          <a:stretch>
            <a:fillRect/>
          </a:stretch>
        </p:blipFill>
        <p:spPr>
          <a:xfrm>
            <a:off x="1635410" y="2085199"/>
            <a:ext cx="1524000" cy="1714500"/>
          </a:xfrm>
          <a:prstGeom prst="rect">
            <a:avLst/>
          </a:prstGeom>
          <a:noFill/>
          <a:ln>
            <a:noFill/>
          </a:ln>
        </p:spPr>
      </p:pic>
      <p:pic>
        <p:nvPicPr>
          <p:cNvPr id="20" name="Picture 19"/>
          <p:cNvPicPr>
            <a:picLocks noChangeAspect="1"/>
          </p:cNvPicPr>
          <p:nvPr/>
        </p:nvPicPr>
        <p:blipFill>
          <a:blip r:embed="rId4"/>
          <a:stretch>
            <a:fillRect/>
          </a:stretch>
        </p:blipFill>
        <p:spPr>
          <a:xfrm>
            <a:off x="5569119" y="2044744"/>
            <a:ext cx="2085976" cy="1581543"/>
          </a:xfrm>
          <a:prstGeom prst="rect">
            <a:avLst/>
          </a:prstGeom>
        </p:spPr>
      </p:pic>
      <p:grpSp>
        <p:nvGrpSpPr>
          <p:cNvPr id="11" name="Group 10"/>
          <p:cNvGrpSpPr/>
          <p:nvPr/>
        </p:nvGrpSpPr>
        <p:grpSpPr>
          <a:xfrm>
            <a:off x="4283428" y="2800895"/>
            <a:ext cx="576000" cy="576000"/>
            <a:chOff x="4790426" y="2857467"/>
            <a:chExt cx="576000" cy="576000"/>
          </a:xfrm>
        </p:grpSpPr>
        <p:sp>
          <p:nvSpPr>
            <p:cNvPr id="8" name="Rectangle 7"/>
            <p:cNvSpPr/>
            <p:nvPr/>
          </p:nvSpPr>
          <p:spPr>
            <a:xfrm>
              <a:off x="4790426" y="3047499"/>
              <a:ext cx="576000" cy="225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rot="5400000">
              <a:off x="4790426" y="3032511"/>
              <a:ext cx="576000" cy="225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5" name="Group 14"/>
          <p:cNvGrpSpPr/>
          <p:nvPr/>
        </p:nvGrpSpPr>
        <p:grpSpPr>
          <a:xfrm>
            <a:off x="0" y="6422955"/>
            <a:ext cx="9144000" cy="437555"/>
            <a:chOff x="0" y="6422955"/>
            <a:chExt cx="9144000" cy="437555"/>
          </a:xfrm>
        </p:grpSpPr>
        <p:pic>
          <p:nvPicPr>
            <p:cNvPr id="16"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16275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555385" y="1963369"/>
            <a:ext cx="71655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Subtitle 2"/>
          <p:cNvSpPr txBox="1">
            <a:spLocks/>
          </p:cNvSpPr>
          <p:nvPr/>
        </p:nvSpPr>
        <p:spPr>
          <a:xfrm>
            <a:off x="328526" y="1294899"/>
            <a:ext cx="8447695" cy="708788"/>
          </a:xfrm>
          <a:prstGeom prst="rect">
            <a:avLst/>
          </a:prstGeom>
        </p:spPr>
        <p:txBody>
          <a:bodyPr>
            <a:noAutofit/>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None/>
            </a:pPr>
            <a:r>
              <a:rPr lang="en-CA" sz="1400" b="1" dirty="0">
                <a:ea typeface="Roboto Light" panose="02000000000000000000" pitchFamily="2" charset="0"/>
                <a:cs typeface="Roboto Slab Bold"/>
              </a:rPr>
              <a:t>The IT view </a:t>
            </a:r>
            <a:r>
              <a:rPr lang="en-CA" sz="1400" b="1" dirty="0" smtClean="0">
                <a:ea typeface="Roboto Light" panose="02000000000000000000" pitchFamily="2" charset="0"/>
                <a:cs typeface="Roboto Slab Bold"/>
              </a:rPr>
              <a:t>of the catalog adds </a:t>
            </a:r>
            <a:r>
              <a:rPr lang="en-CA" sz="1400" b="1" dirty="0">
                <a:ea typeface="Roboto Light" panose="02000000000000000000" pitchFamily="2" charset="0"/>
                <a:cs typeface="Roboto Slab Bold"/>
              </a:rPr>
              <a:t>value for the business because it </a:t>
            </a:r>
            <a:r>
              <a:rPr lang="en-CA" sz="1400" b="1" dirty="0" smtClean="0">
                <a:ea typeface="Roboto Light" panose="02000000000000000000" pitchFamily="2" charset="0"/>
                <a:cs typeface="Roboto Slab Bold"/>
              </a:rPr>
              <a:t>improves </a:t>
            </a:r>
            <a:r>
              <a:rPr lang="en-CA" sz="1400" b="1" dirty="0">
                <a:ea typeface="Roboto Light" panose="02000000000000000000" pitchFamily="2" charset="0"/>
                <a:cs typeface="Roboto Slab Bold"/>
              </a:rPr>
              <a:t>IT’s ability to </a:t>
            </a:r>
            <a:r>
              <a:rPr lang="en-CA" sz="1400" b="1" dirty="0" smtClean="0">
                <a:ea typeface="Roboto Light" panose="02000000000000000000" pitchFamily="2" charset="0"/>
                <a:cs typeface="Roboto Slab Bold"/>
              </a:rPr>
              <a:t>deliver user-facing services more efficiently and effectively. </a:t>
            </a:r>
            <a:r>
              <a:rPr lang="en-CA" sz="1400" b="1" dirty="0">
                <a:ea typeface="Roboto Light" panose="02000000000000000000" pitchFamily="2" charset="0"/>
                <a:cs typeface="Roboto Slab Bold"/>
              </a:rPr>
              <a:t>It </a:t>
            </a:r>
            <a:r>
              <a:rPr lang="en-CA" sz="1400" b="1" dirty="0" smtClean="0">
                <a:ea typeface="Roboto Light" panose="02000000000000000000" pitchFamily="2" charset="0"/>
                <a:cs typeface="Roboto Slab Bold"/>
              </a:rPr>
              <a:t>also helps </a:t>
            </a:r>
            <a:r>
              <a:rPr lang="en-CA" sz="1400" b="1" dirty="0">
                <a:ea typeface="Roboto Light" panose="02000000000000000000" pitchFamily="2" charset="0"/>
                <a:cs typeface="Roboto Slab Bold"/>
              </a:rPr>
              <a:t>IT organizations orient as service providers by </a:t>
            </a:r>
            <a:r>
              <a:rPr lang="en-CA" sz="1400" b="1" dirty="0" smtClean="0">
                <a:ea typeface="Roboto Light" panose="02000000000000000000" pitchFamily="2" charset="0"/>
                <a:cs typeface="Roboto Slab Bold"/>
              </a:rPr>
              <a:t>aligning technology with user-facing services. </a:t>
            </a:r>
            <a:endParaRPr lang="en-CA" sz="1400" b="1" dirty="0">
              <a:ea typeface="Roboto Light" panose="02000000000000000000" pitchFamily="2" charset="0"/>
              <a:cs typeface="Roboto Slab Bold"/>
            </a:endParaRPr>
          </a:p>
        </p:txBody>
      </p:sp>
      <p:grpSp>
        <p:nvGrpSpPr>
          <p:cNvPr id="9" name="Group 10"/>
          <p:cNvGrpSpPr/>
          <p:nvPr/>
        </p:nvGrpSpPr>
        <p:grpSpPr>
          <a:xfrm>
            <a:off x="718463" y="2743151"/>
            <a:ext cx="1837026" cy="400594"/>
            <a:chOff x="475868" y="3632151"/>
            <a:chExt cx="1837026" cy="400594"/>
          </a:xfrm>
        </p:grpSpPr>
        <p:sp>
          <p:nvSpPr>
            <p:cNvPr id="25" name="Oval 145408"/>
            <p:cNvSpPr/>
            <p:nvPr/>
          </p:nvSpPr>
          <p:spPr>
            <a:xfrm>
              <a:off x="475868" y="3632151"/>
              <a:ext cx="400594" cy="400594"/>
            </a:xfrm>
            <a:prstGeom prst="ellipse">
              <a:avLst/>
            </a:prstGeom>
            <a:solidFill>
              <a:srgbClr val="D9A210"/>
            </a:solidFill>
            <a:ln w="25400" cap="flat" cmpd="sng" algn="ctr">
              <a:noFill/>
              <a:prstDash val="solid"/>
            </a:ln>
            <a:effectLst>
              <a:outerShdw blurRad="12700" dist="12700" dir="2700000" algn="tl" rotWithShape="0">
                <a:prstClr val="black">
                  <a:alpha val="5000"/>
                </a:prstClr>
              </a:outerShdw>
            </a:effectLst>
          </p:spPr>
          <p:txBody>
            <a:bodyPr rtlCol="0" anchor="ctr"/>
            <a:lstStyle/>
            <a:p>
              <a:pPr algn="ctr">
                <a:defRPr/>
              </a:pPr>
              <a:r>
                <a:rPr lang="en-US" b="1" kern="0" dirty="0" smtClean="0">
                  <a:solidFill>
                    <a:srgbClr val="FFFFFF"/>
                  </a:solidFill>
                </a:rPr>
                <a:t>A</a:t>
              </a:r>
            </a:p>
          </p:txBody>
        </p:sp>
        <p:sp>
          <p:nvSpPr>
            <p:cNvPr id="20" name="TextBox 12"/>
            <p:cNvSpPr txBox="1"/>
            <p:nvPr/>
          </p:nvSpPr>
          <p:spPr>
            <a:xfrm>
              <a:off x="943165" y="3678560"/>
              <a:ext cx="1369729" cy="307777"/>
            </a:xfrm>
            <a:prstGeom prst="rect">
              <a:avLst/>
            </a:prstGeom>
            <a:noFill/>
          </p:spPr>
          <p:txBody>
            <a:bodyPr wrap="square" rtlCol="0">
              <a:spAutoFit/>
            </a:bodyPr>
            <a:lstStyle/>
            <a:p>
              <a:r>
                <a:rPr lang="en-CA" sz="1400" b="1" dirty="0" smtClean="0">
                  <a:solidFill>
                    <a:srgbClr val="333333"/>
                  </a:solidFill>
                  <a:ea typeface="Roboto" panose="02000000000000000000" pitchFamily="2" charset="0"/>
                  <a:cs typeface="Roboto Slab Bold"/>
                </a:rPr>
                <a:t>People</a:t>
              </a:r>
              <a:endParaRPr lang="en-CA" sz="1400" b="1" dirty="0">
                <a:solidFill>
                  <a:srgbClr val="333333"/>
                </a:solidFill>
                <a:ea typeface="Roboto" panose="02000000000000000000" pitchFamily="2" charset="0"/>
                <a:cs typeface="Roboto Slab Bold"/>
              </a:endParaRPr>
            </a:p>
          </p:txBody>
        </p:sp>
      </p:grpSp>
      <p:sp>
        <p:nvSpPr>
          <p:cNvPr id="28" name="TextBox 27"/>
          <p:cNvSpPr txBox="1"/>
          <p:nvPr/>
        </p:nvSpPr>
        <p:spPr>
          <a:xfrm>
            <a:off x="328526" y="2198641"/>
            <a:ext cx="8741179" cy="353943"/>
          </a:xfrm>
          <a:prstGeom prst="rect">
            <a:avLst/>
          </a:prstGeom>
          <a:noFill/>
        </p:spPr>
        <p:txBody>
          <a:bodyPr wrap="square" rtlCol="0">
            <a:spAutoFit/>
          </a:bodyPr>
          <a:lstStyle/>
          <a:p>
            <a:r>
              <a:rPr lang="en-CA" sz="1700" dirty="0" smtClean="0">
                <a:solidFill>
                  <a:srgbClr val="333333"/>
                </a:solidFill>
                <a:ea typeface="Roboto Slab" pitchFamily="2" charset="0"/>
                <a:cs typeface="Roboto Slab Bold"/>
              </a:rPr>
              <a:t>Extend the user-facing service catalog to capture the following: </a:t>
            </a:r>
            <a:endParaRPr lang="en-CA" sz="1700" b="1" dirty="0">
              <a:solidFill>
                <a:srgbClr val="333333"/>
              </a:solidFill>
              <a:ea typeface="Roboto Slab" pitchFamily="2" charset="0"/>
              <a:cs typeface="Roboto Slab Bold"/>
            </a:endParaRPr>
          </a:p>
        </p:txBody>
      </p:sp>
      <p:cxnSp>
        <p:nvCxnSpPr>
          <p:cNvPr id="21" name="Straight Connector 2"/>
          <p:cNvCxnSpPr/>
          <p:nvPr/>
        </p:nvCxnSpPr>
        <p:spPr>
          <a:xfrm flipH="1" flipV="1">
            <a:off x="3019954" y="2743152"/>
            <a:ext cx="4674" cy="2479362"/>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2"/>
          <p:cNvCxnSpPr/>
          <p:nvPr/>
        </p:nvCxnSpPr>
        <p:spPr>
          <a:xfrm flipH="1" flipV="1">
            <a:off x="6034021" y="2743151"/>
            <a:ext cx="15508" cy="2479363"/>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54000" y="3268133"/>
            <a:ext cx="2703925" cy="1738938"/>
          </a:xfrm>
          <a:prstGeom prst="rect">
            <a:avLst/>
          </a:prstGeom>
        </p:spPr>
        <p:txBody>
          <a:bodyPr wrap="square" rtlCol="0">
            <a:spAutoFit/>
          </a:bodyPr>
          <a:lstStyle/>
          <a:p>
            <a:r>
              <a:rPr lang="en-CA" sz="1400" b="1" dirty="0" smtClean="0"/>
              <a:t>Understand who plays a part in delivering each service. </a:t>
            </a:r>
          </a:p>
          <a:p>
            <a:endParaRPr lang="en-CA" sz="1400" dirty="0"/>
          </a:p>
          <a:p>
            <a:r>
              <a:rPr lang="en-CA" sz="1300" dirty="0" smtClean="0"/>
              <a:t>Understand which people contribute to deliver value to the business. Use this knowledge to drive effective resource management.</a:t>
            </a:r>
          </a:p>
        </p:txBody>
      </p:sp>
      <p:grpSp>
        <p:nvGrpSpPr>
          <p:cNvPr id="3" name="Group 16"/>
          <p:cNvGrpSpPr/>
          <p:nvPr/>
        </p:nvGrpSpPr>
        <p:grpSpPr>
          <a:xfrm>
            <a:off x="3670503" y="2743151"/>
            <a:ext cx="1837026" cy="400594"/>
            <a:chOff x="3382297" y="4360285"/>
            <a:chExt cx="1837026" cy="400594"/>
          </a:xfrm>
        </p:grpSpPr>
        <p:sp>
          <p:nvSpPr>
            <p:cNvPr id="19" name="Oval 145408"/>
            <p:cNvSpPr/>
            <p:nvPr/>
          </p:nvSpPr>
          <p:spPr>
            <a:xfrm>
              <a:off x="3382297" y="4360285"/>
              <a:ext cx="400594" cy="400594"/>
            </a:xfrm>
            <a:prstGeom prst="ellipse">
              <a:avLst/>
            </a:prstGeom>
            <a:solidFill>
              <a:srgbClr val="D9A210"/>
            </a:solidFill>
            <a:ln w="25400" cap="flat" cmpd="sng" algn="ctr">
              <a:noFill/>
              <a:prstDash val="solid"/>
            </a:ln>
            <a:effectLst>
              <a:outerShdw blurRad="12700" dist="12700" dir="2700000" algn="tl" rotWithShape="0">
                <a:prstClr val="black">
                  <a:alpha val="5000"/>
                </a:prstClr>
              </a:outerShdw>
            </a:effectLst>
          </p:spPr>
          <p:txBody>
            <a:bodyPr rtlCol="0" anchor="ctr"/>
            <a:lstStyle/>
            <a:p>
              <a:pPr algn="ctr">
                <a:defRPr/>
              </a:pPr>
              <a:r>
                <a:rPr lang="en-US" b="1" kern="0" dirty="0" smtClean="0">
                  <a:solidFill>
                    <a:srgbClr val="FFFFFF"/>
                  </a:solidFill>
                </a:rPr>
                <a:t>B</a:t>
              </a:r>
            </a:p>
          </p:txBody>
        </p:sp>
        <p:sp>
          <p:nvSpPr>
            <p:cNvPr id="22" name="TextBox 29"/>
            <p:cNvSpPr txBox="1"/>
            <p:nvPr/>
          </p:nvSpPr>
          <p:spPr>
            <a:xfrm>
              <a:off x="3849594" y="4406694"/>
              <a:ext cx="1369729" cy="307777"/>
            </a:xfrm>
            <a:prstGeom prst="rect">
              <a:avLst/>
            </a:prstGeom>
            <a:noFill/>
          </p:spPr>
          <p:txBody>
            <a:bodyPr wrap="square" rtlCol="0">
              <a:spAutoFit/>
            </a:bodyPr>
            <a:lstStyle/>
            <a:p>
              <a:r>
                <a:rPr lang="en-CA" sz="1400" b="1" dirty="0" smtClean="0">
                  <a:solidFill>
                    <a:srgbClr val="333333"/>
                  </a:solidFill>
                  <a:ea typeface="Roboto" panose="02000000000000000000" pitchFamily="2" charset="0"/>
                  <a:cs typeface="Roboto Slab Bold"/>
                </a:rPr>
                <a:t>Process</a:t>
              </a:r>
              <a:endParaRPr lang="en-CA" sz="1400" b="1" dirty="0">
                <a:solidFill>
                  <a:srgbClr val="333333"/>
                </a:solidFill>
                <a:ea typeface="Roboto" panose="02000000000000000000" pitchFamily="2" charset="0"/>
                <a:cs typeface="Roboto Slab Bold"/>
              </a:endParaRPr>
            </a:p>
          </p:txBody>
        </p:sp>
      </p:grpSp>
      <p:grpSp>
        <p:nvGrpSpPr>
          <p:cNvPr id="5" name="Group 33"/>
          <p:cNvGrpSpPr/>
          <p:nvPr/>
        </p:nvGrpSpPr>
        <p:grpSpPr>
          <a:xfrm>
            <a:off x="6622543" y="2743151"/>
            <a:ext cx="1837026" cy="400594"/>
            <a:chOff x="4067161" y="5325395"/>
            <a:chExt cx="1837026" cy="400594"/>
          </a:xfrm>
        </p:grpSpPr>
        <p:sp>
          <p:nvSpPr>
            <p:cNvPr id="23" name="Oval 145408"/>
            <p:cNvSpPr/>
            <p:nvPr/>
          </p:nvSpPr>
          <p:spPr>
            <a:xfrm>
              <a:off x="4067161" y="5325395"/>
              <a:ext cx="400594" cy="400594"/>
            </a:xfrm>
            <a:prstGeom prst="ellipse">
              <a:avLst/>
            </a:prstGeom>
            <a:solidFill>
              <a:srgbClr val="D9A210"/>
            </a:solidFill>
            <a:ln w="25400" cap="flat" cmpd="sng" algn="ctr">
              <a:noFill/>
              <a:prstDash val="solid"/>
            </a:ln>
            <a:effectLst>
              <a:outerShdw blurRad="12700" dist="12700" dir="2700000" algn="tl" rotWithShape="0">
                <a:prstClr val="black">
                  <a:alpha val="5000"/>
                </a:prstClr>
              </a:outerShdw>
            </a:effectLst>
          </p:spPr>
          <p:txBody>
            <a:bodyPr rtlCol="0" anchor="ctr"/>
            <a:lstStyle/>
            <a:p>
              <a:pPr algn="ctr">
                <a:defRPr/>
              </a:pPr>
              <a:r>
                <a:rPr lang="en-CA" b="1" kern="0" dirty="0">
                  <a:solidFill>
                    <a:srgbClr val="FFFFFF"/>
                  </a:solidFill>
                </a:rPr>
                <a:t>C</a:t>
              </a:r>
              <a:endParaRPr lang="en-US" b="1" kern="0" dirty="0" smtClean="0">
                <a:solidFill>
                  <a:srgbClr val="FFFFFF"/>
                </a:solidFill>
              </a:endParaRPr>
            </a:p>
          </p:txBody>
        </p:sp>
        <p:sp>
          <p:nvSpPr>
            <p:cNvPr id="24" name="TextBox 35"/>
            <p:cNvSpPr txBox="1"/>
            <p:nvPr/>
          </p:nvSpPr>
          <p:spPr>
            <a:xfrm>
              <a:off x="4534458" y="5371804"/>
              <a:ext cx="1369729" cy="307777"/>
            </a:xfrm>
            <a:prstGeom prst="rect">
              <a:avLst/>
            </a:prstGeom>
            <a:noFill/>
          </p:spPr>
          <p:txBody>
            <a:bodyPr wrap="square" rtlCol="0">
              <a:spAutoFit/>
            </a:bodyPr>
            <a:lstStyle/>
            <a:p>
              <a:r>
                <a:rPr lang="en-CA" sz="1400" b="1" dirty="0" smtClean="0">
                  <a:solidFill>
                    <a:srgbClr val="333333"/>
                  </a:solidFill>
                  <a:ea typeface="Roboto" panose="02000000000000000000" pitchFamily="2" charset="0"/>
                  <a:cs typeface="Roboto Slab Bold"/>
                </a:rPr>
                <a:t>Technology</a:t>
              </a:r>
              <a:endParaRPr lang="en-CA" sz="1400" b="1" dirty="0">
                <a:solidFill>
                  <a:srgbClr val="333333"/>
                </a:solidFill>
                <a:ea typeface="Roboto" panose="02000000000000000000" pitchFamily="2" charset="0"/>
                <a:cs typeface="Roboto Slab Bold"/>
              </a:endParaRPr>
            </a:p>
          </p:txBody>
        </p:sp>
      </p:grpSp>
      <p:sp>
        <p:nvSpPr>
          <p:cNvPr id="27" name="TextBox 26"/>
          <p:cNvSpPr txBox="1"/>
          <p:nvPr/>
        </p:nvSpPr>
        <p:spPr>
          <a:xfrm>
            <a:off x="3175026" y="3268133"/>
            <a:ext cx="2765953" cy="1538883"/>
          </a:xfrm>
          <a:prstGeom prst="rect">
            <a:avLst/>
          </a:prstGeom>
        </p:spPr>
        <p:txBody>
          <a:bodyPr wrap="square" rtlCol="0">
            <a:spAutoFit/>
          </a:bodyPr>
          <a:lstStyle/>
          <a:p>
            <a:r>
              <a:rPr lang="en-CA" sz="1400" b="1" dirty="0" smtClean="0"/>
              <a:t>Document the activities that each participant performs.</a:t>
            </a:r>
          </a:p>
          <a:p>
            <a:endParaRPr lang="en-CA" sz="1400" dirty="0"/>
          </a:p>
          <a:p>
            <a:r>
              <a:rPr lang="en-CA" sz="1300" dirty="0" smtClean="0"/>
              <a:t>Identify which tasks everyone performs and the dependencies among tasks to deliver the user-facing service.</a:t>
            </a:r>
          </a:p>
        </p:txBody>
      </p:sp>
      <p:sp>
        <p:nvSpPr>
          <p:cNvPr id="29" name="TextBox 28"/>
          <p:cNvSpPr txBox="1"/>
          <p:nvPr/>
        </p:nvSpPr>
        <p:spPr>
          <a:xfrm>
            <a:off x="6158080" y="3268133"/>
            <a:ext cx="2765953" cy="1954381"/>
          </a:xfrm>
          <a:prstGeom prst="rect">
            <a:avLst/>
          </a:prstGeom>
        </p:spPr>
        <p:txBody>
          <a:bodyPr wrap="square" rtlCol="0">
            <a:spAutoFit/>
          </a:bodyPr>
          <a:lstStyle/>
          <a:p>
            <a:r>
              <a:rPr lang="en-CA" sz="1400" b="1" dirty="0" smtClean="0"/>
              <a:t>Determine which technology is required for service delivery.</a:t>
            </a:r>
          </a:p>
          <a:p>
            <a:endParaRPr lang="en-CA" sz="1400" b="1" dirty="0" smtClean="0"/>
          </a:p>
          <a:p>
            <a:r>
              <a:rPr lang="en-CA" sz="1300" dirty="0" smtClean="0"/>
              <a:t>Identify the underpinning technologies as well as the service-specific technologies that are critical to the operation of every service. </a:t>
            </a:r>
          </a:p>
        </p:txBody>
      </p:sp>
      <p:sp>
        <p:nvSpPr>
          <p:cNvPr id="11" name="Title 10"/>
          <p:cNvSpPr>
            <a:spLocks noGrp="1"/>
          </p:cNvSpPr>
          <p:nvPr>
            <p:ph type="title"/>
          </p:nvPr>
        </p:nvSpPr>
        <p:spPr/>
        <p:txBody>
          <a:bodyPr/>
          <a:lstStyle/>
          <a:p>
            <a:r>
              <a:rPr lang="en-CA" dirty="0">
                <a:solidFill>
                  <a:srgbClr val="FFFFFF"/>
                </a:solidFill>
                <a:ea typeface="Roboto" panose="02000000000000000000" pitchFamily="2" charset="0"/>
              </a:rPr>
              <a:t>What do we mean by extending the user-facing service catalog</a:t>
            </a:r>
            <a:r>
              <a:rPr lang="en-CA" dirty="0" smtClean="0">
                <a:solidFill>
                  <a:srgbClr val="FFFFFF"/>
                </a:solidFill>
                <a:ea typeface="Roboto" panose="02000000000000000000" pitchFamily="2" charset="0"/>
              </a:rPr>
              <a:t>?</a:t>
            </a:r>
            <a:endParaRPr lang="en-CA" dirty="0"/>
          </a:p>
        </p:txBody>
      </p:sp>
      <p:grpSp>
        <p:nvGrpSpPr>
          <p:cNvPr id="26" name="Group 25"/>
          <p:cNvGrpSpPr/>
          <p:nvPr/>
        </p:nvGrpSpPr>
        <p:grpSpPr>
          <a:xfrm>
            <a:off x="0" y="6422955"/>
            <a:ext cx="9144000" cy="437555"/>
            <a:chOff x="0" y="6422955"/>
            <a:chExt cx="9144000" cy="437555"/>
          </a:xfrm>
        </p:grpSpPr>
        <p:pic>
          <p:nvPicPr>
            <p:cNvPr id="3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93619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this project covers</a:t>
            </a:r>
            <a:endParaRPr lang="en-CA" dirty="0"/>
          </a:p>
        </p:txBody>
      </p:sp>
      <p:cxnSp>
        <p:nvCxnSpPr>
          <p:cNvPr id="3" name="Straight Connector 2"/>
          <p:cNvCxnSpPr/>
          <p:nvPr/>
        </p:nvCxnSpPr>
        <p:spPr>
          <a:xfrm flipH="1">
            <a:off x="1260000" y="4586246"/>
            <a:ext cx="6624000" cy="0"/>
          </a:xfrm>
          <a:prstGeom prst="line">
            <a:avLst/>
          </a:prstGeom>
          <a:noFill/>
          <a:ln w="25400" cap="flat" cmpd="sng" algn="ctr">
            <a:solidFill>
              <a:srgbClr val="FFFFFF">
                <a:lumMod val="85000"/>
              </a:srgbClr>
            </a:solidFill>
            <a:prstDash val="solid"/>
          </a:ln>
          <a:effectLst/>
        </p:spPr>
      </p:cxnSp>
      <p:grpSp>
        <p:nvGrpSpPr>
          <p:cNvPr id="26" name="Group 3"/>
          <p:cNvGrpSpPr/>
          <p:nvPr/>
        </p:nvGrpSpPr>
        <p:grpSpPr>
          <a:xfrm>
            <a:off x="934203" y="2263987"/>
            <a:ext cx="7258195" cy="2076940"/>
            <a:chOff x="593532" y="2276819"/>
            <a:chExt cx="7258195" cy="2076940"/>
          </a:xfrm>
        </p:grpSpPr>
        <p:sp>
          <p:nvSpPr>
            <p:cNvPr id="5" name="Rectangle 9"/>
            <p:cNvSpPr/>
            <p:nvPr/>
          </p:nvSpPr>
          <p:spPr>
            <a:xfrm>
              <a:off x="2071089" y="2276819"/>
              <a:ext cx="1764982" cy="48478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100" b="1" dirty="0">
                  <a:solidFill>
                    <a:schemeClr val="bg1"/>
                  </a:solidFill>
                </a:rPr>
                <a:t>User-facing service catalog</a:t>
              </a:r>
              <a:endParaRPr lang="en-US" sz="1200" b="1" dirty="0">
                <a:solidFill>
                  <a:schemeClr val="bg1"/>
                </a:solidFill>
              </a:endParaRPr>
            </a:p>
          </p:txBody>
        </p:sp>
        <p:sp>
          <p:nvSpPr>
            <p:cNvPr id="6" name="Rectangle 10"/>
            <p:cNvSpPr/>
            <p:nvPr/>
          </p:nvSpPr>
          <p:spPr>
            <a:xfrm>
              <a:off x="4484575" y="2276819"/>
              <a:ext cx="3367152" cy="484789"/>
            </a:xfrm>
            <a:prstGeom prst="rect">
              <a:avLst/>
            </a:prstGeom>
            <a:solidFill>
              <a:srgbClr val="B23F00"/>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a:solidFill>
                    <a:schemeClr val="bg1"/>
                  </a:solidFill>
                </a:rPr>
                <a:t>Extended catalog information</a:t>
              </a:r>
              <a:endParaRPr lang="en-US" sz="1200" b="1" dirty="0">
                <a:solidFill>
                  <a:schemeClr val="bg1"/>
                </a:solidFill>
              </a:endParaRPr>
            </a:p>
          </p:txBody>
        </p:sp>
        <p:sp>
          <p:nvSpPr>
            <p:cNvPr id="7" name="Rectangle 11"/>
            <p:cNvSpPr/>
            <p:nvPr/>
          </p:nvSpPr>
          <p:spPr>
            <a:xfrm>
              <a:off x="2072888" y="2924009"/>
              <a:ext cx="1764982"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Service information provided to users</a:t>
              </a:r>
              <a:endParaRPr lang="en-US" sz="1200" dirty="0">
                <a:solidFill>
                  <a:schemeClr val="tx1"/>
                </a:solidFill>
              </a:endParaRPr>
            </a:p>
          </p:txBody>
        </p:sp>
        <p:sp>
          <p:nvSpPr>
            <p:cNvPr id="8" name="Rectangle 12"/>
            <p:cNvSpPr/>
            <p:nvPr/>
          </p:nvSpPr>
          <p:spPr>
            <a:xfrm>
              <a:off x="4484575" y="2924012"/>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People</a:t>
              </a:r>
              <a:endParaRPr lang="en-US" sz="1200" dirty="0">
                <a:solidFill>
                  <a:schemeClr val="tx1"/>
                </a:solidFill>
              </a:endParaRPr>
            </a:p>
          </p:txBody>
        </p:sp>
        <p:sp>
          <p:nvSpPr>
            <p:cNvPr id="9" name="Rectangle 13"/>
            <p:cNvSpPr/>
            <p:nvPr/>
          </p:nvSpPr>
          <p:spPr>
            <a:xfrm>
              <a:off x="5566021" y="2924011"/>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Process</a:t>
              </a:r>
              <a:endParaRPr lang="en-US" sz="1200" dirty="0">
                <a:solidFill>
                  <a:schemeClr val="tx1"/>
                </a:solidFill>
              </a:endParaRPr>
            </a:p>
          </p:txBody>
        </p:sp>
        <p:sp>
          <p:nvSpPr>
            <p:cNvPr id="10" name="Rectangle 14"/>
            <p:cNvSpPr/>
            <p:nvPr/>
          </p:nvSpPr>
          <p:spPr>
            <a:xfrm>
              <a:off x="6647467" y="2924008"/>
              <a:ext cx="1204260"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Technology</a:t>
              </a:r>
              <a:endParaRPr lang="en-US" sz="1200" dirty="0">
                <a:solidFill>
                  <a:schemeClr val="tx1"/>
                </a:solidFill>
              </a:endParaRPr>
            </a:p>
          </p:txBody>
        </p:sp>
        <p:sp>
          <p:nvSpPr>
            <p:cNvPr id="11" name="Rectangle 15"/>
            <p:cNvSpPr/>
            <p:nvPr/>
          </p:nvSpPr>
          <p:spPr>
            <a:xfrm>
              <a:off x="4484575" y="3454729"/>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People</a:t>
              </a:r>
              <a:endParaRPr lang="en-US" sz="1200" dirty="0">
                <a:solidFill>
                  <a:schemeClr val="tx1"/>
                </a:solidFill>
              </a:endParaRPr>
            </a:p>
          </p:txBody>
        </p:sp>
        <p:sp>
          <p:nvSpPr>
            <p:cNvPr id="12" name="Rectangle 16"/>
            <p:cNvSpPr/>
            <p:nvPr/>
          </p:nvSpPr>
          <p:spPr>
            <a:xfrm>
              <a:off x="5566021" y="3454728"/>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Process</a:t>
              </a:r>
              <a:endParaRPr lang="en-US" sz="1200" dirty="0">
                <a:solidFill>
                  <a:schemeClr val="tx1"/>
                </a:solidFill>
              </a:endParaRPr>
            </a:p>
          </p:txBody>
        </p:sp>
        <p:sp>
          <p:nvSpPr>
            <p:cNvPr id="13" name="Rectangle 17"/>
            <p:cNvSpPr/>
            <p:nvPr/>
          </p:nvSpPr>
          <p:spPr>
            <a:xfrm>
              <a:off x="6647467" y="3454725"/>
              <a:ext cx="1204260"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Technology</a:t>
              </a:r>
              <a:endParaRPr lang="en-US" sz="1200" dirty="0">
                <a:solidFill>
                  <a:schemeClr val="tx1"/>
                </a:solidFill>
              </a:endParaRPr>
            </a:p>
          </p:txBody>
        </p:sp>
        <p:sp>
          <p:nvSpPr>
            <p:cNvPr id="14" name="Rectangle 18"/>
            <p:cNvSpPr/>
            <p:nvPr/>
          </p:nvSpPr>
          <p:spPr>
            <a:xfrm>
              <a:off x="4484575" y="3985444"/>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People</a:t>
              </a:r>
              <a:endParaRPr lang="en-US" sz="1200" dirty="0">
                <a:solidFill>
                  <a:schemeClr val="tx1"/>
                </a:solidFill>
              </a:endParaRPr>
            </a:p>
          </p:txBody>
        </p:sp>
        <p:sp>
          <p:nvSpPr>
            <p:cNvPr id="15" name="Rectangle 19"/>
            <p:cNvSpPr/>
            <p:nvPr/>
          </p:nvSpPr>
          <p:spPr>
            <a:xfrm>
              <a:off x="5566021" y="3985443"/>
              <a:ext cx="981147"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Process</a:t>
              </a:r>
              <a:endParaRPr lang="en-US" sz="1200" dirty="0">
                <a:solidFill>
                  <a:schemeClr val="tx1"/>
                </a:solidFill>
              </a:endParaRPr>
            </a:p>
          </p:txBody>
        </p:sp>
        <p:sp>
          <p:nvSpPr>
            <p:cNvPr id="16" name="Rectangle 20"/>
            <p:cNvSpPr/>
            <p:nvPr/>
          </p:nvSpPr>
          <p:spPr>
            <a:xfrm>
              <a:off x="6647467" y="3985440"/>
              <a:ext cx="1204260"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tx1"/>
                  </a:solidFill>
                </a:rPr>
                <a:t>Technology</a:t>
              </a:r>
              <a:endParaRPr lang="en-US" sz="1200" dirty="0">
                <a:solidFill>
                  <a:schemeClr val="tx1"/>
                </a:solidFill>
              </a:endParaRPr>
            </a:p>
          </p:txBody>
        </p:sp>
        <p:sp>
          <p:nvSpPr>
            <p:cNvPr id="17" name="Rectangle 21"/>
            <p:cNvSpPr/>
            <p:nvPr/>
          </p:nvSpPr>
          <p:spPr>
            <a:xfrm>
              <a:off x="2077508" y="3454725"/>
              <a:ext cx="1764982"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Service information provided to users</a:t>
              </a:r>
              <a:endParaRPr lang="en-US" sz="1200" dirty="0">
                <a:solidFill>
                  <a:schemeClr val="tx1"/>
                </a:solidFill>
              </a:endParaRPr>
            </a:p>
          </p:txBody>
        </p:sp>
        <p:sp>
          <p:nvSpPr>
            <p:cNvPr id="18" name="Rectangle 22"/>
            <p:cNvSpPr/>
            <p:nvPr/>
          </p:nvSpPr>
          <p:spPr>
            <a:xfrm>
              <a:off x="2071089" y="3985442"/>
              <a:ext cx="1764982" cy="36831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solidFill>
                    <a:schemeClr val="tx1"/>
                  </a:solidFill>
                </a:rPr>
                <a:t>Service information provided to users</a:t>
              </a:r>
              <a:endParaRPr lang="en-US" sz="1200" dirty="0">
                <a:solidFill>
                  <a:schemeClr val="tx1"/>
                </a:solidFill>
              </a:endParaRPr>
            </a:p>
          </p:txBody>
        </p:sp>
        <p:sp>
          <p:nvSpPr>
            <p:cNvPr id="19" name="Rectangle 23"/>
            <p:cNvSpPr/>
            <p:nvPr/>
          </p:nvSpPr>
          <p:spPr>
            <a:xfrm>
              <a:off x="593532" y="2924009"/>
              <a:ext cx="1276851" cy="368315"/>
            </a:xfrm>
            <a:prstGeom prst="rect">
              <a:avLst/>
            </a:prstGeom>
            <a:solidFill>
              <a:srgbClr val="D17D08"/>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chemeClr val="bg1"/>
                  </a:solidFill>
                </a:rPr>
                <a:t>Email</a:t>
              </a:r>
              <a:endParaRPr lang="en-US" sz="1200" b="1" dirty="0">
                <a:solidFill>
                  <a:schemeClr val="bg1"/>
                </a:solidFill>
              </a:endParaRPr>
            </a:p>
          </p:txBody>
        </p:sp>
        <p:sp>
          <p:nvSpPr>
            <p:cNvPr id="20" name="Rectangle 24"/>
            <p:cNvSpPr/>
            <p:nvPr/>
          </p:nvSpPr>
          <p:spPr>
            <a:xfrm>
              <a:off x="593532" y="3454726"/>
              <a:ext cx="1276851" cy="368315"/>
            </a:xfrm>
            <a:prstGeom prst="rect">
              <a:avLst/>
            </a:prstGeom>
            <a:solidFill>
              <a:srgbClr val="D17D08"/>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chemeClr val="bg1"/>
                  </a:solidFill>
                </a:rPr>
                <a:t>Video conferencing</a:t>
              </a:r>
              <a:endParaRPr lang="en-US" sz="1200" b="1" dirty="0">
                <a:solidFill>
                  <a:schemeClr val="bg1"/>
                </a:solidFill>
              </a:endParaRPr>
            </a:p>
          </p:txBody>
        </p:sp>
        <p:sp>
          <p:nvSpPr>
            <p:cNvPr id="21" name="Rectangle 25"/>
            <p:cNvSpPr/>
            <p:nvPr/>
          </p:nvSpPr>
          <p:spPr>
            <a:xfrm>
              <a:off x="593532" y="3985441"/>
              <a:ext cx="1276851" cy="368315"/>
            </a:xfrm>
            <a:prstGeom prst="rect">
              <a:avLst/>
            </a:prstGeom>
            <a:solidFill>
              <a:srgbClr val="D17D08"/>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solidFill>
                    <a:schemeClr val="bg1"/>
                  </a:solidFill>
                </a:rPr>
                <a:t>Shared folders</a:t>
              </a:r>
              <a:endParaRPr lang="en-US" sz="1200" b="1" dirty="0">
                <a:solidFill>
                  <a:schemeClr val="bg1"/>
                </a:solidFill>
              </a:endParaRPr>
            </a:p>
          </p:txBody>
        </p:sp>
        <p:cxnSp>
          <p:nvCxnSpPr>
            <p:cNvPr id="22" name="Straight Arrow Connector 115"/>
            <p:cNvCxnSpPr/>
            <p:nvPr/>
          </p:nvCxnSpPr>
          <p:spPr>
            <a:xfrm>
              <a:off x="3945367" y="3110120"/>
              <a:ext cx="414040"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115"/>
            <p:cNvCxnSpPr/>
            <p:nvPr/>
          </p:nvCxnSpPr>
          <p:spPr>
            <a:xfrm>
              <a:off x="3945367" y="3639859"/>
              <a:ext cx="414040"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115"/>
            <p:cNvCxnSpPr/>
            <p:nvPr/>
          </p:nvCxnSpPr>
          <p:spPr>
            <a:xfrm>
              <a:off x="3945367" y="4169597"/>
              <a:ext cx="414040"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115"/>
            <p:cNvCxnSpPr/>
            <p:nvPr/>
          </p:nvCxnSpPr>
          <p:spPr>
            <a:xfrm>
              <a:off x="3957315" y="2519213"/>
              <a:ext cx="414040"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grpSp>
      <p:sp>
        <p:nvSpPr>
          <p:cNvPr id="27" name="Rectangle 26"/>
          <p:cNvSpPr/>
          <p:nvPr/>
        </p:nvSpPr>
        <p:spPr>
          <a:xfrm>
            <a:off x="257174" y="4689401"/>
            <a:ext cx="8467376" cy="1754326"/>
          </a:xfrm>
          <a:prstGeom prst="rect">
            <a:avLst/>
          </a:prstGeom>
        </p:spPr>
        <p:txBody>
          <a:bodyPr wrap="square">
            <a:spAutoFit/>
          </a:bodyPr>
          <a:lstStyle/>
          <a:p>
            <a:pPr>
              <a:spcBef>
                <a:spcPts val="600"/>
              </a:spcBef>
              <a:spcAft>
                <a:spcPts val="600"/>
              </a:spcAft>
            </a:pPr>
            <a:r>
              <a:rPr lang="en-CA" sz="1400" b="1" dirty="0">
                <a:solidFill>
                  <a:schemeClr val="accent3"/>
                </a:solidFill>
              </a:rPr>
              <a:t>This blueprint does not create a full technical service catalog or a </a:t>
            </a:r>
            <a:r>
              <a:rPr lang="en-CA" sz="1400" b="1" dirty="0" smtClean="0">
                <a:solidFill>
                  <a:schemeClr val="accent3"/>
                </a:solidFill>
              </a:rPr>
              <a:t>configuration management database (CMDB)</a:t>
            </a:r>
            <a:r>
              <a:rPr lang="en-CA" sz="1400" dirty="0" smtClean="0">
                <a:solidFill>
                  <a:schemeClr val="accent3"/>
                </a:solidFill>
              </a:rPr>
              <a:t>,</a:t>
            </a:r>
            <a:r>
              <a:rPr lang="en-CA" sz="1400" dirty="0" smtClean="0"/>
              <a:t> </a:t>
            </a:r>
            <a:r>
              <a:rPr lang="en-CA" sz="1400" dirty="0"/>
              <a:t>but the end result does share </a:t>
            </a:r>
            <a:r>
              <a:rPr lang="en-CA" sz="1400" dirty="0" smtClean="0"/>
              <a:t>many </a:t>
            </a:r>
            <a:r>
              <a:rPr lang="en-CA" sz="1400" dirty="0"/>
              <a:t>common elements. By adding technical components to user-facing services, </a:t>
            </a:r>
            <a:r>
              <a:rPr lang="en-CA" sz="1400" dirty="0" smtClean="0"/>
              <a:t>IT can </a:t>
            </a:r>
            <a:r>
              <a:rPr lang="en-CA" sz="1400" dirty="0"/>
              <a:t>become better positioned as </a:t>
            </a:r>
            <a:r>
              <a:rPr lang="en-CA" sz="1400" dirty="0" smtClean="0"/>
              <a:t>a service provider </a:t>
            </a:r>
            <a:r>
              <a:rPr lang="en-CA" sz="1400" dirty="0"/>
              <a:t>in the organization</a:t>
            </a:r>
            <a:r>
              <a:rPr lang="en-CA" sz="1400" dirty="0" smtClean="0"/>
              <a:t>.</a:t>
            </a:r>
            <a:endParaRPr lang="en-CA" sz="1200" dirty="0"/>
          </a:p>
          <a:p>
            <a:pPr>
              <a:spcBef>
                <a:spcPts val="600"/>
              </a:spcBef>
              <a:spcAft>
                <a:spcPts val="600"/>
              </a:spcAft>
            </a:pPr>
            <a:r>
              <a:rPr lang="en-CA" sz="1400" b="1" dirty="0" smtClean="0">
                <a:solidFill>
                  <a:schemeClr val="accent3"/>
                </a:solidFill>
              </a:rPr>
              <a:t>This </a:t>
            </a:r>
            <a:r>
              <a:rPr lang="en-CA" sz="1400" b="1" dirty="0">
                <a:solidFill>
                  <a:schemeClr val="accent3"/>
                </a:solidFill>
              </a:rPr>
              <a:t>blueprint is not about creating a </a:t>
            </a:r>
            <a:r>
              <a:rPr lang="en-CA" sz="1400" b="1" dirty="0" smtClean="0">
                <a:solidFill>
                  <a:schemeClr val="accent3"/>
                </a:solidFill>
              </a:rPr>
              <a:t>service-based </a:t>
            </a:r>
            <a:r>
              <a:rPr lang="en-CA" sz="1400" b="1" dirty="0">
                <a:solidFill>
                  <a:schemeClr val="accent3"/>
                </a:solidFill>
              </a:rPr>
              <a:t>costing or chargeback model, </a:t>
            </a:r>
            <a:r>
              <a:rPr lang="en-CA" sz="1400" dirty="0" smtClean="0"/>
              <a:t>although </a:t>
            </a:r>
            <a:r>
              <a:rPr lang="en-CA" sz="1400" dirty="0"/>
              <a:t>the steps involved in this process are predecessors for those objectives. Having extended the definitions in this way allows IT organizations to adopt these practices more easily. </a:t>
            </a:r>
            <a:endParaRPr lang="en-CA" sz="1200" dirty="0"/>
          </a:p>
        </p:txBody>
      </p:sp>
      <p:sp>
        <p:nvSpPr>
          <p:cNvPr id="29" name="Text Placeholder 27"/>
          <p:cNvSpPr txBox="1">
            <a:spLocks/>
          </p:cNvSpPr>
          <p:nvPr/>
        </p:nvSpPr>
        <p:spPr>
          <a:xfrm>
            <a:off x="249302" y="1232756"/>
            <a:ext cx="8627997" cy="86882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a:t>This project is a logical continuation of </a:t>
            </a:r>
            <a:r>
              <a:rPr lang="en-CA" sz="1600" b="1" dirty="0" smtClean="0"/>
              <a:t>Info-Tech’s </a:t>
            </a:r>
            <a:r>
              <a:rPr lang="en-CA" sz="1600" b="1" i="1" dirty="0">
                <a:hlinkClick r:id="rId2"/>
              </a:rPr>
              <a:t>Design </a:t>
            </a:r>
            <a:r>
              <a:rPr lang="en-CA" sz="1600" b="1" i="1" dirty="0" smtClean="0">
                <a:hlinkClick r:id="rId2"/>
              </a:rPr>
              <a:t>&amp; </a:t>
            </a:r>
            <a:r>
              <a:rPr lang="en-CA" sz="1600" b="1" i="1" dirty="0">
                <a:hlinkClick r:id="rId2"/>
              </a:rPr>
              <a:t>Build a User-Facing Service Catalog</a:t>
            </a:r>
            <a:r>
              <a:rPr lang="en-CA" sz="1600" b="1" dirty="0"/>
              <a:t>. </a:t>
            </a:r>
            <a:r>
              <a:rPr lang="en-CA" sz="1600" b="1" dirty="0" smtClean="0"/>
              <a:t>It </a:t>
            </a:r>
            <a:r>
              <a:rPr lang="en-CA" sz="1600" b="1" dirty="0"/>
              <a:t>looks at the same user-facing services through an IT lens, </a:t>
            </a:r>
            <a:r>
              <a:rPr lang="en-CA" sz="1600" b="1" dirty="0" smtClean="0"/>
              <a:t>adding </a:t>
            </a:r>
            <a:r>
              <a:rPr lang="en-CA" sz="1600" b="1" dirty="0"/>
              <a:t>information </a:t>
            </a:r>
            <a:r>
              <a:rPr lang="en-CA" sz="1600" b="1" dirty="0" smtClean="0"/>
              <a:t>for </a:t>
            </a:r>
            <a:r>
              <a:rPr lang="en-CA" sz="1600" b="1" dirty="0"/>
              <a:t>each service that business users do not need to see. </a:t>
            </a:r>
            <a:endParaRPr lang="en-US" sz="1600" b="1" dirty="0"/>
          </a:p>
        </p:txBody>
      </p:sp>
      <p:grpSp>
        <p:nvGrpSpPr>
          <p:cNvPr id="28" name="Group 27"/>
          <p:cNvGrpSpPr/>
          <p:nvPr/>
        </p:nvGrpSpPr>
        <p:grpSpPr>
          <a:xfrm>
            <a:off x="0" y="6422955"/>
            <a:ext cx="9144000" cy="437555"/>
            <a:chOff x="0" y="6422955"/>
            <a:chExt cx="9144000" cy="437555"/>
          </a:xfrm>
        </p:grpSpPr>
        <p:pic>
          <p:nvPicPr>
            <p:cNvPr id="3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75201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Without a clear understanding of the technical components, IT often experiences the following pains</a:t>
            </a:r>
            <a:endParaRPr lang="en-US" dirty="0"/>
          </a:p>
        </p:txBody>
      </p:sp>
      <p:sp>
        <p:nvSpPr>
          <p:cNvPr id="3" name="Rectangle 2"/>
          <p:cNvSpPr/>
          <p:nvPr/>
        </p:nvSpPr>
        <p:spPr>
          <a:xfrm>
            <a:off x="652308" y="4520718"/>
            <a:ext cx="7839385" cy="170527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285750" indent="-285750">
              <a:spcAft>
                <a:spcPts val="600"/>
              </a:spcAft>
              <a:buFont typeface="Arial" panose="020B0604020202020204" pitchFamily="34" charset="0"/>
              <a:buChar char="•"/>
            </a:pPr>
            <a:r>
              <a:rPr lang="en-CA" sz="1400" dirty="0" smtClean="0">
                <a:solidFill>
                  <a:schemeClr val="tx1"/>
                </a:solidFill>
              </a:rPr>
              <a:t>A lack </a:t>
            </a:r>
            <a:r>
              <a:rPr lang="en-CA" sz="1400" dirty="0">
                <a:solidFill>
                  <a:schemeClr val="tx1"/>
                </a:solidFill>
              </a:rPr>
              <a:t>of understanding of which technical services affect user-facing services</a:t>
            </a:r>
            <a:endParaRPr lang="en-US" sz="1400" dirty="0">
              <a:solidFill>
                <a:schemeClr val="tx1"/>
              </a:solidFill>
            </a:endParaRPr>
          </a:p>
          <a:p>
            <a:pPr marL="285750" indent="-285750">
              <a:spcAft>
                <a:spcPts val="600"/>
              </a:spcAft>
              <a:buFont typeface="Arial" panose="020B0604020202020204" pitchFamily="34" charset="0"/>
              <a:buChar char="•"/>
            </a:pPr>
            <a:r>
              <a:rPr lang="en-CA" sz="1400" dirty="0" smtClean="0">
                <a:solidFill>
                  <a:schemeClr val="tx1"/>
                </a:solidFill>
              </a:rPr>
              <a:t>A lack </a:t>
            </a:r>
            <a:r>
              <a:rPr lang="en-CA" sz="1400" dirty="0">
                <a:solidFill>
                  <a:schemeClr val="tx1"/>
                </a:solidFill>
              </a:rPr>
              <a:t>of clarity </a:t>
            </a:r>
            <a:r>
              <a:rPr lang="en-CA" sz="1400" dirty="0" smtClean="0">
                <a:solidFill>
                  <a:schemeClr val="tx1"/>
                </a:solidFill>
              </a:rPr>
              <a:t>around ownership of and responsibilities for </a:t>
            </a:r>
            <a:r>
              <a:rPr lang="en-CA" sz="1400" dirty="0">
                <a:solidFill>
                  <a:schemeClr val="tx1"/>
                </a:solidFill>
              </a:rPr>
              <a:t>service </a:t>
            </a:r>
            <a:r>
              <a:rPr lang="en-CA" sz="1400" dirty="0" smtClean="0">
                <a:solidFill>
                  <a:schemeClr val="tx1"/>
                </a:solidFill>
              </a:rPr>
              <a:t>delivery</a:t>
            </a:r>
            <a:endParaRPr lang="en-US" sz="1400" dirty="0">
              <a:solidFill>
                <a:schemeClr val="tx1"/>
              </a:solidFill>
            </a:endParaRPr>
          </a:p>
          <a:p>
            <a:pPr marL="285750" indent="-285750">
              <a:spcAft>
                <a:spcPts val="600"/>
              </a:spcAft>
              <a:buFont typeface="Arial" panose="020B0604020202020204" pitchFamily="34" charset="0"/>
              <a:buChar char="•"/>
            </a:pPr>
            <a:r>
              <a:rPr lang="en-CA" sz="1400" dirty="0">
                <a:solidFill>
                  <a:schemeClr val="tx1"/>
                </a:solidFill>
              </a:rPr>
              <a:t>No demonstration of the underpinning services that go into delivering value to the business</a:t>
            </a:r>
            <a:endParaRPr lang="en-US" sz="1400" dirty="0">
              <a:solidFill>
                <a:schemeClr val="tx1"/>
              </a:solidFill>
            </a:endParaRPr>
          </a:p>
          <a:p>
            <a:pPr marL="285750" indent="-285750">
              <a:spcAft>
                <a:spcPts val="600"/>
              </a:spcAft>
              <a:buFont typeface="Arial" panose="020B0604020202020204" pitchFamily="34" charset="0"/>
              <a:buChar char="•"/>
            </a:pPr>
            <a:r>
              <a:rPr lang="en-CA" sz="1400" dirty="0" smtClean="0">
                <a:solidFill>
                  <a:schemeClr val="tx1"/>
                </a:solidFill>
              </a:rPr>
              <a:t>A higher </a:t>
            </a:r>
            <a:r>
              <a:rPr lang="en-CA" sz="1400" dirty="0">
                <a:solidFill>
                  <a:schemeClr val="tx1"/>
                </a:solidFill>
              </a:rPr>
              <a:t>risk of creating </a:t>
            </a:r>
            <a:r>
              <a:rPr lang="en-CA" sz="1400" dirty="0" smtClean="0">
                <a:solidFill>
                  <a:schemeClr val="tx1"/>
                </a:solidFill>
              </a:rPr>
              <a:t>change-related </a:t>
            </a:r>
            <a:r>
              <a:rPr lang="en-CA" sz="1400" dirty="0">
                <a:solidFill>
                  <a:schemeClr val="tx1"/>
                </a:solidFill>
              </a:rPr>
              <a:t>incidents because of </a:t>
            </a:r>
            <a:r>
              <a:rPr lang="en-CA" sz="1400" dirty="0" smtClean="0">
                <a:solidFill>
                  <a:schemeClr val="tx1"/>
                </a:solidFill>
              </a:rPr>
              <a:t>a misunderstanding </a:t>
            </a:r>
            <a:r>
              <a:rPr lang="en-CA" sz="1400" dirty="0">
                <a:solidFill>
                  <a:schemeClr val="tx1"/>
                </a:solidFill>
              </a:rPr>
              <a:t>of business impact based on </a:t>
            </a:r>
            <a:r>
              <a:rPr lang="en-CA" sz="1400" dirty="0" smtClean="0">
                <a:solidFill>
                  <a:schemeClr val="tx1"/>
                </a:solidFill>
              </a:rPr>
              <a:t>end-to-end service dependencies</a:t>
            </a:r>
            <a:endParaRPr lang="en-CA" sz="1400" dirty="0">
              <a:solidFill>
                <a:schemeClr val="tx1"/>
              </a:solidFill>
            </a:endParaRPr>
          </a:p>
        </p:txBody>
      </p:sp>
      <p:sp>
        <p:nvSpPr>
          <p:cNvPr id="10" name="Rectangle 3"/>
          <p:cNvSpPr/>
          <p:nvPr/>
        </p:nvSpPr>
        <p:spPr>
          <a:xfrm>
            <a:off x="2339251" y="2002709"/>
            <a:ext cx="4465499" cy="484789"/>
          </a:xfrm>
          <a:prstGeom prst="rect">
            <a:avLst/>
          </a:prstGeom>
          <a:solidFill>
            <a:srgbClr val="B23F00"/>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1"/>
                </a:solidFill>
              </a:rPr>
              <a:t>IT viewed </a:t>
            </a:r>
            <a:r>
              <a:rPr lang="en-CA" b="1" dirty="0" smtClean="0">
                <a:solidFill>
                  <a:schemeClr val="bg1"/>
                </a:solidFill>
              </a:rPr>
              <a:t>as a </a:t>
            </a:r>
            <a:r>
              <a:rPr lang="en-CA" b="1" dirty="0">
                <a:solidFill>
                  <a:schemeClr val="bg1"/>
                </a:solidFill>
              </a:rPr>
              <a:t>poor service </a:t>
            </a:r>
            <a:r>
              <a:rPr lang="en-CA" b="1" dirty="0" smtClean="0">
                <a:solidFill>
                  <a:schemeClr val="bg1"/>
                </a:solidFill>
              </a:rPr>
              <a:t>provider</a:t>
            </a:r>
            <a:endParaRPr lang="en-CA" b="1" dirty="0">
              <a:solidFill>
                <a:schemeClr val="bg1"/>
              </a:solidFill>
            </a:endParaRPr>
          </a:p>
        </p:txBody>
      </p:sp>
      <p:sp>
        <p:nvSpPr>
          <p:cNvPr id="11" name="Rectangle 11"/>
          <p:cNvSpPr/>
          <p:nvPr/>
        </p:nvSpPr>
        <p:spPr>
          <a:xfrm>
            <a:off x="2756702" y="2990636"/>
            <a:ext cx="3630596" cy="1026943"/>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285750" indent="-285750">
              <a:buFont typeface="Arial" panose="020B0604020202020204" pitchFamily="34" charset="0"/>
              <a:buChar char="x"/>
            </a:pPr>
            <a:r>
              <a:rPr lang="en-CA" sz="1400" b="1" dirty="0">
                <a:solidFill>
                  <a:srgbClr val="B23F00"/>
                </a:solidFill>
              </a:rPr>
              <a:t>Ineffective impact assessment</a:t>
            </a:r>
          </a:p>
          <a:p>
            <a:pPr marL="285750" indent="-285750">
              <a:buFont typeface="Arial" panose="020B0604020202020204" pitchFamily="34" charset="0"/>
              <a:buChar char="x"/>
            </a:pPr>
            <a:r>
              <a:rPr lang="en-CA" sz="1400" b="1" dirty="0">
                <a:solidFill>
                  <a:srgbClr val="B23F00"/>
                </a:solidFill>
              </a:rPr>
              <a:t>Inefficient use of IT resources</a:t>
            </a:r>
          </a:p>
          <a:p>
            <a:pPr marL="285750" indent="-285750">
              <a:buFont typeface="Arial" panose="020B0604020202020204" pitchFamily="34" charset="0"/>
              <a:buChar char="x"/>
            </a:pPr>
            <a:r>
              <a:rPr lang="en-CA" sz="1400" b="1" dirty="0">
                <a:solidFill>
                  <a:srgbClr val="B23F00"/>
                </a:solidFill>
              </a:rPr>
              <a:t>Miscalculation of IT’s capability</a:t>
            </a:r>
          </a:p>
        </p:txBody>
      </p:sp>
      <p:grpSp>
        <p:nvGrpSpPr>
          <p:cNvPr id="4" name="Group 16"/>
          <p:cNvGrpSpPr/>
          <p:nvPr/>
        </p:nvGrpSpPr>
        <p:grpSpPr>
          <a:xfrm>
            <a:off x="3419501" y="2569790"/>
            <a:ext cx="2304998" cy="338554"/>
            <a:chOff x="3357154" y="2599403"/>
            <a:chExt cx="2304998" cy="338554"/>
          </a:xfrm>
        </p:grpSpPr>
        <p:sp>
          <p:nvSpPr>
            <p:cNvPr id="8" name="Down Arrow 11"/>
            <p:cNvSpPr/>
            <p:nvPr/>
          </p:nvSpPr>
          <p:spPr>
            <a:xfrm>
              <a:off x="5217539" y="2609663"/>
              <a:ext cx="444613" cy="318034"/>
            </a:xfrm>
            <a:prstGeom prst="downArrow">
              <a:avLst>
                <a:gd name="adj1" fmla="val 50000"/>
                <a:gd name="adj2" fmla="val 47338"/>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4"/>
            <p:cNvSpPr txBox="1"/>
            <p:nvPr/>
          </p:nvSpPr>
          <p:spPr>
            <a:xfrm>
              <a:off x="4109543" y="2599403"/>
              <a:ext cx="800220" cy="338554"/>
            </a:xfrm>
            <a:prstGeom prst="rect">
              <a:avLst/>
            </a:prstGeom>
          </p:spPr>
          <p:txBody>
            <a:bodyPr wrap="none" rtlCol="0">
              <a:spAutoFit/>
            </a:bodyPr>
            <a:lstStyle/>
            <a:p>
              <a:pPr algn="ctr"/>
              <a:r>
                <a:rPr lang="en-CA" sz="1600" b="1" dirty="0"/>
                <a:t>d</a:t>
              </a:r>
              <a:r>
                <a:rPr lang="en-CA" sz="1600" b="1" dirty="0" smtClean="0"/>
                <a:t>ue to</a:t>
              </a:r>
              <a:endParaRPr lang="en-US" sz="1600" b="1" dirty="0" smtClean="0"/>
            </a:p>
          </p:txBody>
        </p:sp>
        <p:sp>
          <p:nvSpPr>
            <p:cNvPr id="18" name="Down Arrow 11"/>
            <p:cNvSpPr/>
            <p:nvPr/>
          </p:nvSpPr>
          <p:spPr>
            <a:xfrm>
              <a:off x="3357154" y="2609663"/>
              <a:ext cx="444613" cy="318034"/>
            </a:xfrm>
            <a:prstGeom prst="downArrow">
              <a:avLst>
                <a:gd name="adj1" fmla="val 50000"/>
                <a:gd name="adj2" fmla="val 47338"/>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5" name="Group 28"/>
          <p:cNvGrpSpPr/>
          <p:nvPr/>
        </p:nvGrpSpPr>
        <p:grpSpPr>
          <a:xfrm>
            <a:off x="2714092" y="4099871"/>
            <a:ext cx="3715817" cy="338554"/>
            <a:chOff x="2757403" y="4055164"/>
            <a:chExt cx="3715817" cy="338554"/>
          </a:xfrm>
        </p:grpSpPr>
        <p:sp>
          <p:nvSpPr>
            <p:cNvPr id="9" name="Down Arrow 12"/>
            <p:cNvSpPr/>
            <p:nvPr/>
          </p:nvSpPr>
          <p:spPr>
            <a:xfrm>
              <a:off x="6050586" y="4111643"/>
              <a:ext cx="422634" cy="225596"/>
            </a:xfrm>
            <a:prstGeom prst="downArrow">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21"/>
            <p:cNvSpPr txBox="1"/>
            <p:nvPr/>
          </p:nvSpPr>
          <p:spPr>
            <a:xfrm>
              <a:off x="3244584" y="4055164"/>
              <a:ext cx="2741456" cy="338554"/>
            </a:xfrm>
            <a:prstGeom prst="rect">
              <a:avLst/>
            </a:prstGeom>
          </p:spPr>
          <p:txBody>
            <a:bodyPr wrap="none" rtlCol="0">
              <a:spAutoFit/>
            </a:bodyPr>
            <a:lstStyle/>
            <a:p>
              <a:pPr algn="ctr"/>
              <a:r>
                <a:rPr lang="en-CA" sz="1600" b="1" dirty="0"/>
                <a:t>w</a:t>
              </a:r>
              <a:r>
                <a:rPr lang="en-CA" sz="1600" b="1" dirty="0" smtClean="0"/>
                <a:t>hich can be identified by</a:t>
              </a:r>
              <a:endParaRPr lang="en-US" sz="1600" b="1" dirty="0" smtClean="0"/>
            </a:p>
          </p:txBody>
        </p:sp>
        <p:sp>
          <p:nvSpPr>
            <p:cNvPr id="20" name="Down Arrow 12"/>
            <p:cNvSpPr/>
            <p:nvPr/>
          </p:nvSpPr>
          <p:spPr>
            <a:xfrm>
              <a:off x="2757403" y="4111643"/>
              <a:ext cx="422634" cy="225596"/>
            </a:xfrm>
            <a:prstGeom prst="downArrow">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27"/>
          <p:cNvSpPr txBox="1">
            <a:spLocks/>
          </p:cNvSpPr>
          <p:nvPr/>
        </p:nvSpPr>
        <p:spPr>
          <a:xfrm>
            <a:off x="249302" y="1232756"/>
            <a:ext cx="8627997" cy="71447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spcBef>
                <a:spcPts val="0"/>
              </a:spcBef>
              <a:spcAft>
                <a:spcPts val="0"/>
              </a:spcAft>
              <a:buClrTx/>
              <a:buSzTx/>
              <a:buNone/>
            </a:pPr>
            <a:r>
              <a:rPr lang="en-CA" sz="1600" b="1" dirty="0">
                <a:solidFill>
                  <a:srgbClr val="333333"/>
                </a:solidFill>
              </a:rPr>
              <a:t>Before becoming a strategic partner to the business, IT must </a:t>
            </a:r>
            <a:r>
              <a:rPr lang="en-CA" sz="1600" b="1" dirty="0" smtClean="0">
                <a:solidFill>
                  <a:srgbClr val="333333"/>
                </a:solidFill>
              </a:rPr>
              <a:t>first </a:t>
            </a:r>
            <a:r>
              <a:rPr lang="en-CA" sz="1600" b="1" dirty="0">
                <a:solidFill>
                  <a:srgbClr val="333333"/>
                </a:solidFill>
              </a:rPr>
              <a:t>provide reliable </a:t>
            </a:r>
            <a:r>
              <a:rPr lang="en-CA" sz="1600" b="1" dirty="0" smtClean="0">
                <a:solidFill>
                  <a:srgbClr val="333333"/>
                </a:solidFill>
              </a:rPr>
              <a:t>service </a:t>
            </a:r>
            <a:r>
              <a:rPr lang="en-CA" sz="1600" b="1" dirty="0">
                <a:solidFill>
                  <a:srgbClr val="333333"/>
                </a:solidFill>
              </a:rPr>
              <a:t>and have a clear understanding of its </a:t>
            </a:r>
            <a:r>
              <a:rPr lang="en-CA" sz="1600" b="1" dirty="0" smtClean="0">
                <a:solidFill>
                  <a:srgbClr val="333333"/>
                </a:solidFill>
              </a:rPr>
              <a:t>capabilities. </a:t>
            </a:r>
            <a:endParaRPr lang="en-CA" sz="1600" b="1" dirty="0">
              <a:solidFill>
                <a:srgbClr val="333333"/>
              </a:solidFill>
            </a:endParaRPr>
          </a:p>
        </p:txBody>
      </p:sp>
      <p:grpSp>
        <p:nvGrpSpPr>
          <p:cNvPr id="16" name="Group 15"/>
          <p:cNvGrpSpPr/>
          <p:nvPr/>
        </p:nvGrpSpPr>
        <p:grpSpPr>
          <a:xfrm>
            <a:off x="0" y="6422955"/>
            <a:ext cx="9144000" cy="437555"/>
            <a:chOff x="0" y="6422955"/>
            <a:chExt cx="9144000" cy="437555"/>
          </a:xfrm>
        </p:grpSpPr>
        <p:pic>
          <p:nvPicPr>
            <p:cNvPr id="1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956556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5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4_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2053</Words>
  <Application>Microsoft Office PowerPoint</Application>
  <PresentationFormat>On-screen Show (4:3)</PresentationFormat>
  <Paragraphs>233</Paragraphs>
  <Slides>15</Slides>
  <Notes>9</Notes>
  <HiddenSlides>0</HiddenSlides>
  <MMClips>0</MMClips>
  <ScaleCrop>false</ScaleCrop>
  <HeadingPairs>
    <vt:vector size="8" baseType="variant">
      <vt:variant>
        <vt:lpstr>Fonts Used</vt:lpstr>
      </vt:variant>
      <vt:variant>
        <vt:i4>9</vt:i4>
      </vt:variant>
      <vt:variant>
        <vt:lpstr>Theme</vt:lpstr>
      </vt:variant>
      <vt:variant>
        <vt:i4>3</vt:i4>
      </vt:variant>
      <vt:variant>
        <vt:lpstr>Slide Titles</vt:lpstr>
      </vt:variant>
      <vt:variant>
        <vt:i4>15</vt:i4>
      </vt:variant>
      <vt:variant>
        <vt:lpstr>Custom Shows</vt:lpstr>
      </vt:variant>
      <vt:variant>
        <vt:i4>1</vt:i4>
      </vt:variant>
    </vt:vector>
  </HeadingPairs>
  <TitlesOfParts>
    <vt:vector size="28" baseType="lpstr">
      <vt:lpstr>Arial</vt:lpstr>
      <vt:lpstr>Calibri</vt:lpstr>
      <vt:lpstr>Georgia</vt:lpstr>
      <vt:lpstr>Open Sans</vt:lpstr>
      <vt:lpstr>Roboto</vt:lpstr>
      <vt:lpstr>Roboto Light</vt:lpstr>
      <vt:lpstr>Roboto Slab</vt:lpstr>
      <vt:lpstr>Roboto Slab Bold</vt:lpstr>
      <vt:lpstr>Wingdings</vt:lpstr>
      <vt:lpstr>5_Theme1</vt:lpstr>
      <vt:lpstr>4_Theme1</vt:lpstr>
      <vt:lpstr>Office Theme</vt:lpstr>
      <vt:lpstr>PowerPoint Presentation</vt:lpstr>
      <vt:lpstr>PowerPoint Presentation</vt:lpstr>
      <vt:lpstr>Our understanding of the problem</vt:lpstr>
      <vt:lpstr>Executive summary</vt:lpstr>
      <vt:lpstr>So you have a user-facing service catalog, now what?</vt:lpstr>
      <vt:lpstr>Extend your user-facing service catalog by documenting the technical components</vt:lpstr>
      <vt:lpstr>What do we mean by extending the user-facing service catalog?</vt:lpstr>
      <vt:lpstr>What this project covers</vt:lpstr>
      <vt:lpstr>Without a clear understanding of the technical components, IT often experiences the following pains</vt:lpstr>
      <vt:lpstr>The extended service catalog is a tool to help you mature your processes</vt:lpstr>
      <vt:lpstr>This project will help you increase IT’s service quality and provide better value to the business</vt:lpstr>
      <vt:lpstr>Info-Tech offers various levels of support to best suit your needs</vt:lpstr>
      <vt:lpstr>PowerPoint Presentation</vt:lpstr>
      <vt:lpstr>Workshop overview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2016-04-11T17:05:07Z</dcterms:created>
  <dcterms:modified xsi:type="dcterms:W3CDTF">2016-04-12T12:29:50Z</dcterms:modified>
</cp:coreProperties>
</file>