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75" r:id="rId2"/>
  </p:sldMasterIdLst>
  <p:notesMasterIdLst>
    <p:notesMasterId r:id="rId21"/>
  </p:notesMasterIdLst>
  <p:handoutMasterIdLst>
    <p:handoutMasterId r:id="rId22"/>
  </p:handoutMasterIdLst>
  <p:sldIdLst>
    <p:sldId id="483" r:id="rId3"/>
    <p:sldId id="403" r:id="rId4"/>
    <p:sldId id="399" r:id="rId5"/>
    <p:sldId id="640" r:id="rId6"/>
    <p:sldId id="508" r:id="rId7"/>
    <p:sldId id="509" r:id="rId8"/>
    <p:sldId id="510" r:id="rId9"/>
    <p:sldId id="511" r:id="rId10"/>
    <p:sldId id="512" r:id="rId11"/>
    <p:sldId id="513" r:id="rId12"/>
    <p:sldId id="514" r:id="rId13"/>
    <p:sldId id="627" r:id="rId14"/>
    <p:sldId id="685" r:id="rId15"/>
    <p:sldId id="652" r:id="rId16"/>
    <p:sldId id="653" r:id="rId17"/>
    <p:sldId id="654" r:id="rId18"/>
    <p:sldId id="655" r:id="rId19"/>
    <p:sldId id="426" r:id="rId20"/>
  </p:sldIdLst>
  <p:sldSz cx="9144000" cy="6858000" type="screen4x3"/>
  <p:notesSz cx="6858000" cy="9144000"/>
  <p:custShowLst>
    <p:custShow name="Custom Show 1" id="0">
      <p:sldLst/>
    </p:custShow>
  </p:custShowLst>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2" name="Author" initials="A" lastIdx="0" clrIdx="1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19F"/>
    <a:srgbClr val="D9D9D9"/>
    <a:srgbClr val="CBDBE7"/>
    <a:srgbClr val="243F54"/>
    <a:srgbClr val="A24130"/>
    <a:srgbClr val="7C8C98"/>
    <a:srgbClr val="858585"/>
    <a:srgbClr val="29475F"/>
    <a:srgbClr val="D8D8D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Grid="0">
      <p:cViewPr varScale="1">
        <p:scale>
          <a:sx n="116" d="100"/>
          <a:sy n="116" d="100"/>
        </p:scale>
        <p:origin x="2244"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19288782213442"/>
          <c:y val="0"/>
          <c:w val="0.91351414368619832"/>
          <c:h val="0.73206061560806546"/>
        </c:manualLayout>
      </c:layout>
      <c:barChart>
        <c:barDir val="col"/>
        <c:grouping val="clustered"/>
        <c:varyColors val="0"/>
        <c:ser>
          <c:idx val="0"/>
          <c:order val="0"/>
          <c:tx>
            <c:strRef>
              <c:f>Sheet1!$B$1</c:f>
              <c:strCache>
                <c:ptCount val="1"/>
                <c:pt idx="0">
                  <c:v>Column1</c:v>
                </c:pt>
              </c:strCache>
            </c:strRef>
          </c:tx>
          <c:spPr>
            <a:solidFill>
              <a:schemeClr val="accent1"/>
            </a:solidFill>
            <a:ln w="19050">
              <a:solidFill>
                <a:schemeClr val="lt1"/>
              </a:solid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Compliance Regulatory Requirements</c:v>
                </c:pt>
                <c:pt idx="1">
                  <c:v>Risk Assessments</c:v>
                </c:pt>
                <c:pt idx="2">
                  <c:v>Customer Expectations</c:v>
                </c:pt>
                <c:pt idx="3">
                  <c:v>Executive Driven</c:v>
                </c:pt>
                <c:pt idx="4">
                  <c:v>Media Attention to Security/Breaches</c:v>
                </c:pt>
                <c:pt idx="5">
                  <c:v>Return on Investment</c:v>
                </c:pt>
                <c:pt idx="6">
                  <c:v>Other </c:v>
                </c:pt>
              </c:strCache>
            </c:strRef>
          </c:cat>
          <c:val>
            <c:numRef>
              <c:f>Sheet1!$B$2:$B$8</c:f>
              <c:numCache>
                <c:formatCode>0%</c:formatCode>
                <c:ptCount val="7"/>
                <c:pt idx="0">
                  <c:v>0.4</c:v>
                </c:pt>
                <c:pt idx="1">
                  <c:v>0.25</c:v>
                </c:pt>
                <c:pt idx="2">
                  <c:v>0.15</c:v>
                </c:pt>
                <c:pt idx="3">
                  <c:v>0.08</c:v>
                </c:pt>
                <c:pt idx="4">
                  <c:v>7.0000000000000007E-2</c:v>
                </c:pt>
                <c:pt idx="5">
                  <c:v>0.02</c:v>
                </c:pt>
                <c:pt idx="6">
                  <c:v>0.03</c:v>
                </c:pt>
              </c:numCache>
            </c:numRef>
          </c:val>
        </c:ser>
        <c:dLbls>
          <c:dLblPos val="outEnd"/>
          <c:showLegendKey val="0"/>
          <c:showVal val="1"/>
          <c:showCatName val="0"/>
          <c:showSerName val="0"/>
          <c:showPercent val="0"/>
          <c:showBubbleSize val="0"/>
        </c:dLbls>
        <c:gapWidth val="150"/>
        <c:axId val="680441752"/>
        <c:axId val="680442144"/>
      </c:barChart>
      <c:catAx>
        <c:axId val="68044175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80442144"/>
        <c:crosses val="autoZero"/>
        <c:auto val="1"/>
        <c:lblAlgn val="ctr"/>
        <c:lblOffset val="100"/>
        <c:noMultiLvlLbl val="0"/>
      </c:catAx>
      <c:valAx>
        <c:axId val="680442144"/>
        <c:scaling>
          <c:orientation val="minMax"/>
          <c:max val="0.45"/>
          <c:min val="0"/>
        </c:scaling>
        <c:delete val="0"/>
        <c:axPos val="l"/>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680441752"/>
        <c:crosses val="autoZero"/>
        <c:crossBetween val="between"/>
      </c:valAx>
      <c:spPr>
        <a:noFill/>
        <a:ln>
          <a:noFill/>
        </a:ln>
        <a:effectLst/>
      </c:spPr>
    </c:plotArea>
    <c:plotVisOnly val="1"/>
    <c:dispBlanksAs val="gap"/>
    <c:showDLblsOverMax val="0"/>
  </c:chart>
  <c:spPr>
    <a:noFill/>
    <a:ln>
      <a:noFill/>
    </a:ln>
    <a:effectLst/>
  </c:spPr>
  <c:txPr>
    <a:bodyPr/>
    <a:lstStyle/>
    <a:p>
      <a:pPr>
        <a:defRPr sz="1000">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0.10547787237025391"/>
          <c:y val="8.5348628068151827E-2"/>
          <c:w val="0.78904425525949218"/>
          <c:h val="0.9146513719318482"/>
        </c:manualLayout>
      </c:layout>
      <c:pieChart>
        <c:varyColors val="1"/>
        <c:ser>
          <c:idx val="0"/>
          <c:order val="0"/>
          <c:tx>
            <c:strRef>
              <c:f>Sheet1!$B$1</c:f>
              <c:strCache>
                <c:ptCount val="1"/>
                <c:pt idx="0">
                  <c:v>Sales</c:v>
                </c:pt>
              </c:strCache>
            </c:strRef>
          </c:tx>
          <c:dPt>
            <c:idx val="0"/>
            <c:bubble3D val="0"/>
            <c:spPr>
              <a:solidFill>
                <a:schemeClr val="accent2">
                  <a:tint val="62000"/>
                </a:schemeClr>
              </a:solidFill>
              <a:ln w="19050">
                <a:solidFill>
                  <a:schemeClr val="lt1"/>
                </a:solidFill>
              </a:ln>
              <a:effectLst/>
            </c:spPr>
          </c:dPt>
          <c:dPt>
            <c:idx val="1"/>
            <c:bubble3D val="0"/>
            <c:spPr>
              <a:solidFill>
                <a:schemeClr val="accent2">
                  <a:tint val="77000"/>
                </a:schemeClr>
              </a:solidFill>
              <a:ln w="19050">
                <a:solidFill>
                  <a:schemeClr val="lt1"/>
                </a:solidFill>
              </a:ln>
              <a:effectLst/>
            </c:spPr>
          </c:dPt>
          <c:dPt>
            <c:idx val="2"/>
            <c:bubble3D val="0"/>
            <c:spPr>
              <a:solidFill>
                <a:schemeClr val="accent2">
                  <a:tint val="93000"/>
                </a:schemeClr>
              </a:solidFill>
              <a:ln w="19050">
                <a:solidFill>
                  <a:schemeClr val="lt1"/>
                </a:solidFill>
              </a:ln>
              <a:effectLst/>
            </c:spPr>
          </c:dPt>
          <c:dPt>
            <c:idx val="3"/>
            <c:bubble3D val="0"/>
            <c:spPr>
              <a:solidFill>
                <a:schemeClr val="accent2">
                  <a:shade val="92000"/>
                </a:schemeClr>
              </a:solidFill>
              <a:ln w="19050">
                <a:solidFill>
                  <a:schemeClr val="lt1"/>
                </a:solidFill>
              </a:ln>
              <a:effectLst/>
            </c:spPr>
          </c:dPt>
          <c:dPt>
            <c:idx val="4"/>
            <c:bubble3D val="0"/>
            <c:spPr>
              <a:solidFill>
                <a:schemeClr val="accent2">
                  <a:shade val="76000"/>
                </a:schemeClr>
              </a:solidFill>
              <a:ln w="19050">
                <a:solidFill>
                  <a:schemeClr val="lt1"/>
                </a:solidFill>
              </a:ln>
              <a:effectLst/>
            </c:spPr>
          </c:dPt>
          <c:dPt>
            <c:idx val="5"/>
            <c:bubble3D val="0"/>
            <c:spPr>
              <a:solidFill>
                <a:schemeClr val="accent2">
                  <a:shade val="61000"/>
                </a:schemeClr>
              </a:solidFill>
              <a:ln w="19050">
                <a:solidFill>
                  <a:schemeClr val="lt1"/>
                </a:solidFill>
              </a:ln>
              <a:effectLst/>
            </c:spPr>
          </c:dPt>
          <c:dPt>
            <c:idx val="6"/>
            <c:bubble3D val="0"/>
            <c:spPr>
              <a:solidFill>
                <a:schemeClr val="accent2">
                  <a:shade val="45000"/>
                </a:schemeClr>
              </a:solidFill>
              <a:ln w="19050">
                <a:solidFill>
                  <a:schemeClr val="lt1"/>
                </a:solidFill>
              </a:ln>
              <a:effectLst/>
            </c:spPr>
          </c:dPt>
          <c:cat>
            <c:strRef>
              <c:f>Sheet1!$A$2:$A$8</c:f>
              <c:strCache>
                <c:ptCount val="7"/>
                <c:pt idx="0">
                  <c:v>Auditing</c:v>
                </c:pt>
                <c:pt idx="1">
                  <c:v>Policy and Process Governance</c:v>
                </c:pt>
                <c:pt idx="2">
                  <c:v>Vulnerability Management</c:v>
                </c:pt>
                <c:pt idx="3">
                  <c:v>Event Management</c:v>
                </c:pt>
                <c:pt idx="4">
                  <c:v>Incident Management</c:v>
                </c:pt>
                <c:pt idx="5">
                  <c:v>Security Culture</c:v>
                </c:pt>
                <c:pt idx="6">
                  <c:v>Risk Analysis</c:v>
                </c:pt>
              </c:strCache>
            </c:strRef>
          </c:cat>
          <c:val>
            <c:numRef>
              <c:f>Sheet1!$B$2:$B$8</c:f>
              <c:numCache>
                <c:formatCode>0.00%</c:formatCode>
                <c:ptCount val="7"/>
                <c:pt idx="0">
                  <c:v>0.125</c:v>
                </c:pt>
                <c:pt idx="1">
                  <c:v>0.125</c:v>
                </c:pt>
                <c:pt idx="2">
                  <c:v>0.125</c:v>
                </c:pt>
                <c:pt idx="3">
                  <c:v>0.125</c:v>
                </c:pt>
                <c:pt idx="4">
                  <c:v>0.125</c:v>
                </c:pt>
                <c:pt idx="5">
                  <c:v>0.125</c:v>
                </c:pt>
                <c:pt idx="6">
                  <c:v>0.125</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2">
  <a:schemeClr val="accent2"/>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3/23/2016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3/23/2016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a:t>
            </a:fld>
            <a:endParaRPr lang="en-US" dirty="0"/>
          </a:p>
        </p:txBody>
      </p:sp>
    </p:spTree>
    <p:extLst>
      <p:ext uri="{BB962C8B-B14F-4D97-AF65-F5344CB8AC3E}">
        <p14:creationId xmlns:p14="http://schemas.microsoft.com/office/powerpoint/2010/main" val="4204968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3016422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4091168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12</a:t>
            </a:fld>
            <a:endParaRPr lang="en-US" dirty="0"/>
          </a:p>
        </p:txBody>
      </p:sp>
    </p:spTree>
    <p:extLst>
      <p:ext uri="{BB962C8B-B14F-4D97-AF65-F5344CB8AC3E}">
        <p14:creationId xmlns:p14="http://schemas.microsoft.com/office/powerpoint/2010/main" val="1095933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11660241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14</a:t>
            </a:fld>
            <a:endParaRPr lang="en-US" dirty="0">
              <a:solidFill>
                <a:prstClr val="black"/>
              </a:solidFill>
            </a:endParaRPr>
          </a:p>
        </p:txBody>
      </p:sp>
    </p:spTree>
    <p:extLst>
      <p:ext uri="{BB962C8B-B14F-4D97-AF65-F5344CB8AC3E}">
        <p14:creationId xmlns:p14="http://schemas.microsoft.com/office/powerpoint/2010/main" val="30717190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15</a:t>
            </a:fld>
            <a:endParaRPr lang="en-US" dirty="0"/>
          </a:p>
        </p:txBody>
      </p:sp>
    </p:spTree>
    <p:extLst>
      <p:ext uri="{BB962C8B-B14F-4D97-AF65-F5344CB8AC3E}">
        <p14:creationId xmlns:p14="http://schemas.microsoft.com/office/powerpoint/2010/main" val="19627268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16</a:t>
            </a:fld>
            <a:endParaRPr lang="en-US" dirty="0"/>
          </a:p>
        </p:txBody>
      </p:sp>
    </p:spTree>
    <p:extLst>
      <p:ext uri="{BB962C8B-B14F-4D97-AF65-F5344CB8AC3E}">
        <p14:creationId xmlns:p14="http://schemas.microsoft.com/office/powerpoint/2010/main" val="2575969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17</a:t>
            </a:fld>
            <a:endParaRPr lang="en-US" dirty="0"/>
          </a:p>
        </p:txBody>
      </p:sp>
    </p:spTree>
    <p:extLst>
      <p:ext uri="{BB962C8B-B14F-4D97-AF65-F5344CB8AC3E}">
        <p14:creationId xmlns:p14="http://schemas.microsoft.com/office/powerpoint/2010/main" val="42414397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18</a:t>
            </a:fld>
            <a:endParaRPr lang="en-US" dirty="0"/>
          </a:p>
        </p:txBody>
      </p:sp>
    </p:spTree>
    <p:extLst>
      <p:ext uri="{BB962C8B-B14F-4D97-AF65-F5344CB8AC3E}">
        <p14:creationId xmlns:p14="http://schemas.microsoft.com/office/powerpoint/2010/main" val="1851224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2289969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584154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1822115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3551917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1541141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3560183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1702309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35571938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6666235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
        <p:nvSpPr>
          <p:cNvPr id="23" name="Rectangle 22"/>
          <p:cNvSpPr/>
          <p:nvPr userDrawn="1"/>
        </p:nvSpPr>
        <p:spPr>
          <a:xfrm>
            <a:off x="0" y="-1325"/>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4"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
        <p:nvSpPr>
          <p:cNvPr id="17" name="Rectangle 16"/>
          <p:cNvSpPr/>
          <p:nvPr userDrawn="1"/>
        </p:nvSpPr>
        <p:spPr>
          <a:xfrm>
            <a:off x="0" y="-1325"/>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8"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860710" y="256032"/>
            <a:ext cx="8016589"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
        <p:nvSpPr>
          <p:cNvPr id="7" name="Pentagon 6"/>
          <p:cNvSpPr/>
          <p:nvPr userDrawn="1"/>
        </p:nvSpPr>
        <p:spPr>
          <a:xfrm>
            <a:off x="-2877" y="408739"/>
            <a:ext cx="863588" cy="538410"/>
          </a:xfrm>
          <a:prstGeom prst="homePlate">
            <a:avLst>
              <a:gd name="adj" fmla="val 37631"/>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 name="Text Placeholder 2"/>
          <p:cNvSpPr>
            <a:spLocks noGrp="1"/>
          </p:cNvSpPr>
          <p:nvPr>
            <p:ph type="body" sz="quarter" idx="17" hasCustomPrompt="1"/>
          </p:nvPr>
        </p:nvSpPr>
        <p:spPr>
          <a:xfrm>
            <a:off x="0" y="407988"/>
            <a:ext cx="860711" cy="539750"/>
          </a:xfrm>
        </p:spPr>
        <p:txBody>
          <a:bodyPr anchor="ctr"/>
          <a:lstStyle>
            <a:lvl5pPr marL="511175" indent="-511175" algn="ctr">
              <a:buNone/>
              <a:defRPr sz="2000" b="1">
                <a:solidFill>
                  <a:schemeClr val="bg1"/>
                </a:solidFill>
              </a:defRPr>
            </a:lvl5pPr>
          </a:lstStyle>
          <a:p>
            <a:pPr lvl="4"/>
            <a:r>
              <a:rPr lang="en-CA" dirty="0" smtClean="0"/>
              <a:t>#</a:t>
            </a:r>
            <a:endParaRPr lang="en-CA" dirty="0"/>
          </a:p>
        </p:txBody>
      </p:sp>
      <p:grpSp>
        <p:nvGrpSpPr>
          <p:cNvPr id="6" name="Group 5"/>
          <p:cNvGrpSpPr/>
          <p:nvPr userDrawn="1"/>
        </p:nvGrpSpPr>
        <p:grpSpPr>
          <a:xfrm>
            <a:off x="-1" y="1139383"/>
            <a:ext cx="7620001" cy="796519"/>
            <a:chOff x="-2" y="294436"/>
            <a:chExt cx="7620001" cy="796519"/>
          </a:xfrm>
        </p:grpSpPr>
        <p:sp>
          <p:nvSpPr>
            <p:cNvPr id="9" name="Rectangle 8"/>
            <p:cNvSpPr/>
            <p:nvPr/>
          </p:nvSpPr>
          <p:spPr>
            <a:xfrm>
              <a:off x="-2" y="294436"/>
              <a:ext cx="7620001" cy="796519"/>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sp>
          <p:nvSpPr>
            <p:cNvPr id="10" name="TextBox 9"/>
            <p:cNvSpPr txBox="1"/>
            <p:nvPr/>
          </p:nvSpPr>
          <p:spPr>
            <a:xfrm>
              <a:off x="3407021" y="374666"/>
              <a:ext cx="870438" cy="612155"/>
            </a:xfrm>
            <a:prstGeom prst="rect">
              <a:avLst/>
            </a:prstGeom>
            <a:noFill/>
          </p:spPr>
          <p:txBody>
            <a:bodyPr wrap="square" rtlCol="0">
              <a:spAutoFit/>
            </a:bodyPr>
            <a:lstStyle/>
            <a:p>
              <a:pPr algn="r">
                <a:lnSpc>
                  <a:spcPct val="150000"/>
                </a:lnSpc>
              </a:pPr>
              <a:r>
                <a:rPr lang="en-CA" sz="1200" i="1" dirty="0" smtClean="0">
                  <a:solidFill>
                    <a:schemeClr val="bg1"/>
                  </a:solidFill>
                </a:rPr>
                <a:t>Industry:</a:t>
              </a:r>
            </a:p>
            <a:p>
              <a:pPr algn="r">
                <a:lnSpc>
                  <a:spcPct val="150000"/>
                </a:lnSpc>
              </a:pPr>
              <a:r>
                <a:rPr lang="en-CA" sz="1200" i="1" dirty="0" smtClean="0">
                  <a:solidFill>
                    <a:schemeClr val="bg1"/>
                  </a:solidFill>
                </a:rPr>
                <a:t>Source:</a:t>
              </a:r>
              <a:endParaRPr lang="en-CA" sz="1200" i="1" dirty="0">
                <a:solidFill>
                  <a:schemeClr val="bg1"/>
                </a:solidFill>
              </a:endParaRPr>
            </a:p>
          </p:txBody>
        </p:sp>
        <p:cxnSp>
          <p:nvCxnSpPr>
            <p:cNvPr id="12" name="Straight Connector 11"/>
            <p:cNvCxnSpPr/>
            <p:nvPr/>
          </p:nvCxnSpPr>
          <p:spPr>
            <a:xfrm>
              <a:off x="3424605" y="430860"/>
              <a:ext cx="0" cy="50183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effectLst>
              <a:outerShdw blurRad="25400" dist="25400" dir="2700000" algn="tl" rotWithShape="0">
                <a:prstClr val="black">
                  <a:alpha val="15000"/>
                </a:prstClr>
              </a:outerShdw>
            </a:effectLst>
          </p:spPr>
        </p:pic>
        <p:sp>
          <p:nvSpPr>
            <p:cNvPr id="14" name="Text Placeholder 9"/>
            <p:cNvSpPr txBox="1">
              <a:spLocks/>
            </p:cNvSpPr>
            <p:nvPr/>
          </p:nvSpPr>
          <p:spPr>
            <a:xfrm>
              <a:off x="4277459" y="374667"/>
              <a:ext cx="3214722" cy="646330"/>
            </a:xfrm>
            <a:prstGeom prst="rect">
              <a:avLst/>
            </a:prstGeom>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p:txBody>
        </p:sp>
      </p:grpSp>
      <p:sp>
        <p:nvSpPr>
          <p:cNvPr id="15" name="Rectangle 14"/>
          <p:cNvSpPr/>
          <p:nvPr userDrawn="1"/>
        </p:nvSpPr>
        <p:spPr>
          <a:xfrm>
            <a:off x="258759" y="2156238"/>
            <a:ext cx="2571569"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CA" sz="1600" b="1" dirty="0" smtClean="0">
                <a:solidFill>
                  <a:schemeClr val="bg1"/>
                </a:solidFill>
              </a:rPr>
              <a:t>Challenge</a:t>
            </a:r>
            <a:endParaRPr lang="en-CA" sz="1600" b="1" dirty="0">
              <a:solidFill>
                <a:schemeClr val="bg1"/>
              </a:solidFill>
            </a:endParaRPr>
          </a:p>
        </p:txBody>
      </p:sp>
      <p:sp>
        <p:nvSpPr>
          <p:cNvPr id="16" name="Rectangle 15"/>
          <p:cNvSpPr/>
          <p:nvPr userDrawn="1"/>
        </p:nvSpPr>
        <p:spPr>
          <a:xfrm>
            <a:off x="3265039" y="2142851"/>
            <a:ext cx="2571569"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CA" sz="1600" b="1" dirty="0" smtClean="0">
                <a:solidFill>
                  <a:schemeClr val="bg1"/>
                </a:solidFill>
              </a:rPr>
              <a:t>Solution</a:t>
            </a:r>
            <a:endParaRPr lang="en-CA" sz="1600" b="1" dirty="0">
              <a:solidFill>
                <a:schemeClr val="bg1"/>
              </a:solidFill>
            </a:endParaRPr>
          </a:p>
        </p:txBody>
      </p:sp>
      <p:sp>
        <p:nvSpPr>
          <p:cNvPr id="17" name="Rectangle 16"/>
          <p:cNvSpPr/>
          <p:nvPr userDrawn="1"/>
        </p:nvSpPr>
        <p:spPr>
          <a:xfrm>
            <a:off x="6308603" y="2144738"/>
            <a:ext cx="2561457"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CA" sz="1600" b="1" dirty="0" smtClean="0">
                <a:solidFill>
                  <a:schemeClr val="bg1"/>
                </a:solidFill>
              </a:rPr>
              <a:t>Results</a:t>
            </a:r>
            <a:endParaRPr lang="en-CA" sz="1600" b="1" dirty="0">
              <a:solidFill>
                <a:schemeClr val="bg1"/>
              </a:solidFill>
            </a:endParaRPr>
          </a:p>
        </p:txBody>
      </p:sp>
      <p:sp>
        <p:nvSpPr>
          <p:cNvPr id="18" name="Rectangle 17"/>
          <p:cNvSpPr/>
          <p:nvPr userDrawn="1"/>
        </p:nvSpPr>
        <p:spPr>
          <a:xfrm>
            <a:off x="268871" y="2729704"/>
            <a:ext cx="2561457" cy="3687280"/>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endParaRPr lang="en-CA" sz="1100" dirty="0" smtClean="0">
              <a:solidFill>
                <a:schemeClr val="tx1"/>
              </a:solidFill>
            </a:endParaRPr>
          </a:p>
        </p:txBody>
      </p:sp>
      <p:sp>
        <p:nvSpPr>
          <p:cNvPr id="19" name="Rectangle 18"/>
          <p:cNvSpPr/>
          <p:nvPr userDrawn="1"/>
        </p:nvSpPr>
        <p:spPr>
          <a:xfrm>
            <a:off x="3275151" y="2729703"/>
            <a:ext cx="2561457" cy="3687281"/>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endParaRPr lang="en-CA" sz="1100" dirty="0">
              <a:solidFill>
                <a:schemeClr val="tx1"/>
              </a:solidFill>
            </a:endParaRPr>
          </a:p>
        </p:txBody>
      </p:sp>
      <p:sp>
        <p:nvSpPr>
          <p:cNvPr id="20" name="Rectangle 19"/>
          <p:cNvSpPr/>
          <p:nvPr userDrawn="1"/>
        </p:nvSpPr>
        <p:spPr>
          <a:xfrm>
            <a:off x="6315843" y="2729702"/>
            <a:ext cx="2561457" cy="3687281"/>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endParaRPr lang="en-CA" sz="1100" dirty="0">
              <a:solidFill>
                <a:schemeClr val="tx1"/>
              </a:solidFill>
            </a:endParaRPr>
          </a:p>
        </p:txBody>
      </p:sp>
      <p:sp>
        <p:nvSpPr>
          <p:cNvPr id="21" name="Chevron 20"/>
          <p:cNvSpPr/>
          <p:nvPr userDrawn="1"/>
        </p:nvSpPr>
        <p:spPr>
          <a:xfrm>
            <a:off x="5947093" y="3786869"/>
            <a:ext cx="257096" cy="360040"/>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accent2"/>
              </a:solidFill>
            </a:endParaRPr>
          </a:p>
        </p:txBody>
      </p:sp>
      <p:sp>
        <p:nvSpPr>
          <p:cNvPr id="22" name="Chevron 21"/>
          <p:cNvSpPr/>
          <p:nvPr userDrawn="1"/>
        </p:nvSpPr>
        <p:spPr>
          <a:xfrm>
            <a:off x="2931147" y="3786869"/>
            <a:ext cx="257096" cy="360040"/>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accent2"/>
              </a:solidFill>
            </a:endParaRPr>
          </a:p>
        </p:txBody>
      </p:sp>
    </p:spTree>
    <p:extLst>
      <p:ext uri="{BB962C8B-B14F-4D97-AF65-F5344CB8AC3E}">
        <p14:creationId xmlns:p14="http://schemas.microsoft.com/office/powerpoint/2010/main" val="192451844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ase Study">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860710" y="256032"/>
            <a:ext cx="8016589"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
        <p:nvSpPr>
          <p:cNvPr id="7" name="Pentagon 6"/>
          <p:cNvSpPr/>
          <p:nvPr userDrawn="1"/>
        </p:nvSpPr>
        <p:spPr>
          <a:xfrm>
            <a:off x="-2877" y="408739"/>
            <a:ext cx="863588" cy="538410"/>
          </a:xfrm>
          <a:prstGeom prst="homePlate">
            <a:avLst>
              <a:gd name="adj" fmla="val 37631"/>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 name="Text Placeholder 2"/>
          <p:cNvSpPr>
            <a:spLocks noGrp="1"/>
          </p:cNvSpPr>
          <p:nvPr>
            <p:ph type="body" sz="quarter" idx="17" hasCustomPrompt="1"/>
          </p:nvPr>
        </p:nvSpPr>
        <p:spPr>
          <a:xfrm>
            <a:off x="0" y="407988"/>
            <a:ext cx="860711" cy="539750"/>
          </a:xfrm>
        </p:spPr>
        <p:txBody>
          <a:bodyPr anchor="ctr"/>
          <a:lstStyle>
            <a:lvl5pPr marL="511175" indent="-511175" algn="ctr">
              <a:buNone/>
              <a:defRPr sz="2000" b="1">
                <a:solidFill>
                  <a:schemeClr val="bg1"/>
                </a:solidFill>
              </a:defRPr>
            </a:lvl5pPr>
          </a:lstStyle>
          <a:p>
            <a:pPr lvl="4"/>
            <a:r>
              <a:rPr lang="en-CA" dirty="0" smtClean="0"/>
              <a:t>#</a:t>
            </a:r>
            <a:endParaRPr lang="en-CA" dirty="0"/>
          </a:p>
        </p:txBody>
      </p:sp>
      <p:grpSp>
        <p:nvGrpSpPr>
          <p:cNvPr id="6" name="Group 5"/>
          <p:cNvGrpSpPr/>
          <p:nvPr userDrawn="1"/>
        </p:nvGrpSpPr>
        <p:grpSpPr>
          <a:xfrm>
            <a:off x="-1" y="1139383"/>
            <a:ext cx="7620001" cy="796519"/>
            <a:chOff x="-2" y="294436"/>
            <a:chExt cx="7620001" cy="796519"/>
          </a:xfrm>
        </p:grpSpPr>
        <p:sp>
          <p:nvSpPr>
            <p:cNvPr id="9" name="Rectangle 8"/>
            <p:cNvSpPr/>
            <p:nvPr/>
          </p:nvSpPr>
          <p:spPr>
            <a:xfrm>
              <a:off x="-2" y="294436"/>
              <a:ext cx="7620001" cy="796519"/>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200" b="1" dirty="0" smtClean="0"/>
                <a:t>Example Scenario</a:t>
              </a:r>
              <a:endParaRPr lang="en-CA" sz="2200" b="1" dirty="0"/>
            </a:p>
          </p:txBody>
        </p:sp>
        <p:sp>
          <p:nvSpPr>
            <p:cNvPr id="10" name="TextBox 9"/>
            <p:cNvSpPr txBox="1"/>
            <p:nvPr/>
          </p:nvSpPr>
          <p:spPr>
            <a:xfrm>
              <a:off x="3407022" y="525117"/>
              <a:ext cx="870437" cy="335156"/>
            </a:xfrm>
            <a:prstGeom prst="rect">
              <a:avLst/>
            </a:prstGeom>
            <a:noFill/>
          </p:spPr>
          <p:txBody>
            <a:bodyPr wrap="square" rtlCol="0">
              <a:spAutoFit/>
            </a:bodyPr>
            <a:lstStyle/>
            <a:p>
              <a:pPr algn="r">
                <a:lnSpc>
                  <a:spcPct val="150000"/>
                </a:lnSpc>
              </a:pPr>
              <a:r>
                <a:rPr lang="en-CA" sz="1200" i="1" dirty="0" smtClean="0">
                  <a:solidFill>
                    <a:schemeClr val="bg1"/>
                  </a:solidFill>
                </a:rPr>
                <a:t>Industry:</a:t>
              </a:r>
            </a:p>
          </p:txBody>
        </p:sp>
        <p:cxnSp>
          <p:nvCxnSpPr>
            <p:cNvPr id="12" name="Straight Connector 11"/>
            <p:cNvCxnSpPr/>
            <p:nvPr/>
          </p:nvCxnSpPr>
          <p:spPr>
            <a:xfrm>
              <a:off x="3424605" y="430860"/>
              <a:ext cx="0" cy="50183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effectLst>
              <a:outerShdw blurRad="25400" dist="25400" dir="2700000" algn="tl" rotWithShape="0">
                <a:prstClr val="black">
                  <a:alpha val="15000"/>
                </a:prstClr>
              </a:outerShdw>
            </a:effectLst>
          </p:spPr>
        </p:pic>
        <p:sp>
          <p:nvSpPr>
            <p:cNvPr id="14" name="Text Placeholder 9"/>
            <p:cNvSpPr txBox="1">
              <a:spLocks/>
            </p:cNvSpPr>
            <p:nvPr/>
          </p:nvSpPr>
          <p:spPr>
            <a:xfrm>
              <a:off x="4277459" y="374667"/>
              <a:ext cx="3214722" cy="646330"/>
            </a:xfrm>
            <a:prstGeom prst="rect">
              <a:avLst/>
            </a:prstGeom>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p:txBody>
        </p:sp>
      </p:grpSp>
      <p:sp>
        <p:nvSpPr>
          <p:cNvPr id="15" name="Rectangle 14"/>
          <p:cNvSpPr/>
          <p:nvPr userDrawn="1"/>
        </p:nvSpPr>
        <p:spPr>
          <a:xfrm>
            <a:off x="258759" y="2156238"/>
            <a:ext cx="2571569"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CA" sz="1600" b="1" dirty="0" smtClean="0">
                <a:solidFill>
                  <a:schemeClr val="bg1"/>
                </a:solidFill>
              </a:rPr>
              <a:t>Challenge</a:t>
            </a:r>
            <a:endParaRPr lang="en-CA" sz="1600" b="1" dirty="0">
              <a:solidFill>
                <a:schemeClr val="bg1"/>
              </a:solidFill>
            </a:endParaRPr>
          </a:p>
        </p:txBody>
      </p:sp>
      <p:sp>
        <p:nvSpPr>
          <p:cNvPr id="16" name="Rectangle 15"/>
          <p:cNvSpPr/>
          <p:nvPr userDrawn="1"/>
        </p:nvSpPr>
        <p:spPr>
          <a:xfrm>
            <a:off x="3265039" y="2142851"/>
            <a:ext cx="2571569"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CA" sz="1600" b="1" dirty="0" smtClean="0">
                <a:solidFill>
                  <a:schemeClr val="bg1"/>
                </a:solidFill>
              </a:rPr>
              <a:t>Solution</a:t>
            </a:r>
            <a:endParaRPr lang="en-CA" sz="1600" b="1" dirty="0">
              <a:solidFill>
                <a:schemeClr val="bg1"/>
              </a:solidFill>
            </a:endParaRPr>
          </a:p>
        </p:txBody>
      </p:sp>
      <p:sp>
        <p:nvSpPr>
          <p:cNvPr id="17" name="Rectangle 16"/>
          <p:cNvSpPr/>
          <p:nvPr userDrawn="1"/>
        </p:nvSpPr>
        <p:spPr>
          <a:xfrm>
            <a:off x="6308603" y="2144738"/>
            <a:ext cx="2561457" cy="507744"/>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algn="ctr"/>
            <a:r>
              <a:rPr lang="en-CA" sz="1600" b="1" dirty="0" smtClean="0">
                <a:solidFill>
                  <a:schemeClr val="bg1"/>
                </a:solidFill>
              </a:rPr>
              <a:t>Results</a:t>
            </a:r>
            <a:endParaRPr lang="en-CA" sz="1600" b="1" dirty="0">
              <a:solidFill>
                <a:schemeClr val="bg1"/>
              </a:solidFill>
            </a:endParaRPr>
          </a:p>
        </p:txBody>
      </p:sp>
      <p:sp>
        <p:nvSpPr>
          <p:cNvPr id="18" name="Rectangle 17"/>
          <p:cNvSpPr/>
          <p:nvPr userDrawn="1"/>
        </p:nvSpPr>
        <p:spPr>
          <a:xfrm>
            <a:off x="268871" y="2729704"/>
            <a:ext cx="2561457" cy="3687280"/>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endParaRPr lang="en-CA" sz="1100" dirty="0" smtClean="0">
              <a:solidFill>
                <a:schemeClr val="tx1"/>
              </a:solidFill>
            </a:endParaRPr>
          </a:p>
        </p:txBody>
      </p:sp>
      <p:sp>
        <p:nvSpPr>
          <p:cNvPr id="19" name="Rectangle 18"/>
          <p:cNvSpPr/>
          <p:nvPr userDrawn="1"/>
        </p:nvSpPr>
        <p:spPr>
          <a:xfrm>
            <a:off x="3275151" y="2729703"/>
            <a:ext cx="2561457" cy="3687281"/>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endParaRPr lang="en-CA" sz="1100" dirty="0">
              <a:solidFill>
                <a:schemeClr val="tx1"/>
              </a:solidFill>
            </a:endParaRPr>
          </a:p>
        </p:txBody>
      </p:sp>
      <p:sp>
        <p:nvSpPr>
          <p:cNvPr id="20" name="Rectangle 19"/>
          <p:cNvSpPr/>
          <p:nvPr userDrawn="1"/>
        </p:nvSpPr>
        <p:spPr>
          <a:xfrm>
            <a:off x="6315843" y="2729702"/>
            <a:ext cx="2561457" cy="3687281"/>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endParaRPr lang="en-CA" sz="1100" dirty="0">
              <a:solidFill>
                <a:schemeClr val="tx1"/>
              </a:solidFill>
            </a:endParaRPr>
          </a:p>
        </p:txBody>
      </p:sp>
      <p:sp>
        <p:nvSpPr>
          <p:cNvPr id="21" name="Chevron 20"/>
          <p:cNvSpPr/>
          <p:nvPr userDrawn="1"/>
        </p:nvSpPr>
        <p:spPr>
          <a:xfrm>
            <a:off x="5947093" y="3786869"/>
            <a:ext cx="257096" cy="360040"/>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accent2"/>
              </a:solidFill>
            </a:endParaRPr>
          </a:p>
        </p:txBody>
      </p:sp>
      <p:sp>
        <p:nvSpPr>
          <p:cNvPr id="22" name="Chevron 21"/>
          <p:cNvSpPr/>
          <p:nvPr userDrawn="1"/>
        </p:nvSpPr>
        <p:spPr>
          <a:xfrm>
            <a:off x="2931147" y="3786869"/>
            <a:ext cx="257096" cy="360040"/>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accent2"/>
              </a:solidFill>
            </a:endParaRPr>
          </a:p>
        </p:txBody>
      </p:sp>
    </p:spTree>
    <p:extLst>
      <p:ext uri="{BB962C8B-B14F-4D97-AF65-F5344CB8AC3E}">
        <p14:creationId xmlns:p14="http://schemas.microsoft.com/office/powerpoint/2010/main" val="384496307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ool Activit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0711" y="255588"/>
            <a:ext cx="8016588" cy="877887"/>
          </a:xfrm>
        </p:spPr>
        <p:txBody>
          <a:bodyPr/>
          <a:lstStyle>
            <a:lvl1pPr>
              <a:defRPr/>
            </a:lvl1pPr>
          </a:lstStyle>
          <a:p>
            <a:r>
              <a:rPr lang="en-US" dirty="0" smtClean="0"/>
              <a:t>Activity Slide - Tool</a:t>
            </a:r>
            <a:endParaRPr lang="en-US" dirty="0"/>
          </a:p>
        </p:txBody>
      </p:sp>
      <p:sp>
        <p:nvSpPr>
          <p:cNvPr id="14" name="Picture Placeholder 13"/>
          <p:cNvSpPr>
            <a:spLocks noGrp="1"/>
          </p:cNvSpPr>
          <p:nvPr>
            <p:ph type="pic" sz="quarter" idx="11" hasCustomPrompt="1"/>
          </p:nvPr>
        </p:nvSpPr>
        <p:spPr>
          <a:xfrm>
            <a:off x="4779559" y="1716145"/>
            <a:ext cx="3917950" cy="3549671"/>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715783"/>
            <a:ext cx="3711575" cy="3550033"/>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38" name="Rectangle 37"/>
          <p:cNvSpPr/>
          <p:nvPr userDrawn="1"/>
        </p:nvSpPr>
        <p:spPr>
          <a:xfrm>
            <a:off x="257174" y="1198369"/>
            <a:ext cx="8638963" cy="370246"/>
          </a:xfrm>
          <a:prstGeom prst="rect">
            <a:avLst/>
          </a:prstGeom>
          <a:solidFill>
            <a:srgbClr val="2F76B7"/>
          </a:solidFill>
          <a:ln>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200" dirty="0"/>
          </a:p>
        </p:txBody>
      </p:sp>
      <p:grpSp>
        <p:nvGrpSpPr>
          <p:cNvPr id="39" name="Group 38"/>
          <p:cNvGrpSpPr/>
          <p:nvPr userDrawn="1"/>
        </p:nvGrpSpPr>
        <p:grpSpPr>
          <a:xfrm>
            <a:off x="295589" y="1208484"/>
            <a:ext cx="343389" cy="339694"/>
            <a:chOff x="6986062" y="224644"/>
            <a:chExt cx="731520" cy="731520"/>
          </a:xfrm>
        </p:grpSpPr>
        <p:sp>
          <p:nvSpPr>
            <p:cNvPr id="40" name="Rectangle 39"/>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41" name="Picture 40"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42" name="Text Placeholder 26"/>
          <p:cNvSpPr>
            <a:spLocks noGrp="1"/>
          </p:cNvSpPr>
          <p:nvPr>
            <p:ph type="body" sz="quarter" idx="13" hasCustomPrompt="1"/>
          </p:nvPr>
        </p:nvSpPr>
        <p:spPr>
          <a:xfrm>
            <a:off x="773313" y="1198370"/>
            <a:ext cx="657225" cy="370432"/>
          </a:xfrm>
        </p:spPr>
        <p:txBody>
          <a:bodyPr anchor="ctr"/>
          <a:lstStyle>
            <a:lvl1pPr marL="0" indent="0">
              <a:buNone/>
              <a:defRPr sz="1800" b="1"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3" name="Text Placeholder 26"/>
          <p:cNvSpPr>
            <a:spLocks noGrp="1"/>
          </p:cNvSpPr>
          <p:nvPr>
            <p:ph type="body" sz="quarter" idx="14" hasCustomPrompt="1"/>
          </p:nvPr>
        </p:nvSpPr>
        <p:spPr>
          <a:xfrm>
            <a:off x="1431280" y="1208485"/>
            <a:ext cx="7427054" cy="356730"/>
          </a:xfrm>
        </p:spPr>
        <p:txBody>
          <a:bodyPr anchor="ctr"/>
          <a:lstStyle>
            <a:lvl1pPr marL="0" indent="0" algn="r">
              <a:buNone/>
              <a:defRPr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grpSp>
        <p:nvGrpSpPr>
          <p:cNvPr id="25" name="Group 6"/>
          <p:cNvGrpSpPr>
            <a:grpSpLocks noChangeAspect="1"/>
          </p:cNvGrpSpPr>
          <p:nvPr userDrawn="1"/>
        </p:nvGrpSpPr>
        <p:grpSpPr>
          <a:xfrm>
            <a:off x="4472940" y="5502293"/>
            <a:ext cx="780866" cy="757991"/>
            <a:chOff x="3375893" y="3714688"/>
            <a:chExt cx="815991" cy="792088"/>
          </a:xfrm>
          <a:effectLst>
            <a:outerShdw blurRad="12700" dist="12700" dir="2700000" algn="tl" rotWithShape="0">
              <a:prstClr val="black">
                <a:alpha val="4000"/>
              </a:prstClr>
            </a:outerShdw>
          </a:effectLst>
        </p:grpSpPr>
        <p:sp>
          <p:nvSpPr>
            <p:cNvPr id="26" name="Rounded Rectangle 6"/>
            <p:cNvSpPr/>
            <p:nvPr/>
          </p:nvSpPr>
          <p:spPr>
            <a:xfrm>
              <a:off x="3375893" y="3714688"/>
              <a:ext cx="815991" cy="792088"/>
            </a:xfrm>
            <a:prstGeom prst="roundRect">
              <a:avLst>
                <a:gd name="adj" fmla="val 0"/>
              </a:avLst>
            </a:prstGeom>
            <a:solidFill>
              <a:srgbClr val="7B7B7B">
                <a:lumMod val="20000"/>
                <a:lumOff val="80000"/>
              </a:srgbClr>
            </a:solidFill>
            <a:ln w="25400" cap="flat" cmpd="sng" algn="ctr">
              <a:noFill/>
              <a:prstDash val="solid"/>
            </a:ln>
            <a:effectLst>
              <a:outerShdw blurRad="12700" dist="25400" dir="2700000" algn="tl" rotWithShape="0">
                <a:prstClr val="black">
                  <a:alpha val="4000"/>
                </a:prstClr>
              </a:outerShdw>
            </a:effectLst>
          </p:spPr>
          <p:txBody>
            <a:bodyPr rtlCol="0" anchor="ctr"/>
            <a:lstStyle>
              <a:defPPr>
                <a:defRPr lang="en-US"/>
              </a:defPPr>
              <a:lvl1pPr algn="ctr" rtl="0" fontAlgn="base">
                <a:spcBef>
                  <a:spcPct val="0"/>
                </a:spcBef>
                <a:spcAft>
                  <a:spcPct val="0"/>
                </a:spcAft>
                <a:defRPr kern="1200">
                  <a:solidFill>
                    <a:schemeClr val="lt1"/>
                  </a:solidFill>
                  <a:latin typeface="+mn-lt"/>
                  <a:ea typeface="+mn-ea"/>
                  <a:cs typeface="+mn-cs"/>
                </a:defRPr>
              </a:lvl1pPr>
              <a:lvl2pPr marL="457200" algn="ctr" rtl="0" fontAlgn="base">
                <a:spcBef>
                  <a:spcPct val="0"/>
                </a:spcBef>
                <a:spcAft>
                  <a:spcPct val="0"/>
                </a:spcAft>
                <a:defRPr kern="1200">
                  <a:solidFill>
                    <a:schemeClr val="lt1"/>
                  </a:solidFill>
                  <a:latin typeface="+mn-lt"/>
                  <a:ea typeface="+mn-ea"/>
                  <a:cs typeface="+mn-cs"/>
                </a:defRPr>
              </a:lvl2pPr>
              <a:lvl3pPr marL="914400" algn="ctr" rtl="0" fontAlgn="base">
                <a:spcBef>
                  <a:spcPct val="0"/>
                </a:spcBef>
                <a:spcAft>
                  <a:spcPct val="0"/>
                </a:spcAft>
                <a:defRPr kern="1200">
                  <a:solidFill>
                    <a:schemeClr val="lt1"/>
                  </a:solidFill>
                  <a:latin typeface="+mn-lt"/>
                  <a:ea typeface="+mn-ea"/>
                  <a:cs typeface="+mn-cs"/>
                </a:defRPr>
              </a:lvl3pPr>
              <a:lvl4pPr marL="1371600" algn="ctr" rtl="0" fontAlgn="base">
                <a:spcBef>
                  <a:spcPct val="0"/>
                </a:spcBef>
                <a:spcAft>
                  <a:spcPct val="0"/>
                </a:spcAft>
                <a:defRPr kern="1200">
                  <a:solidFill>
                    <a:schemeClr val="lt1"/>
                  </a:solidFill>
                  <a:latin typeface="+mn-lt"/>
                  <a:ea typeface="+mn-ea"/>
                  <a:cs typeface="+mn-cs"/>
                </a:defRPr>
              </a:lvl4pPr>
              <a:lvl5pPr marL="1828800" algn="ctr"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ndParaRPr>
            </a:p>
          </p:txBody>
        </p:sp>
        <p:pic>
          <p:nvPicPr>
            <p:cNvPr id="27" name="Picture 13" descr="tool.wmf"/>
            <p:cNvPicPr>
              <a:picLocks noChangeAspect="1"/>
            </p:cNvPicPr>
            <p:nvPr/>
          </p:nvPicPr>
          <p:blipFill>
            <a:blip r:embed="rId3" cstate="print"/>
            <a:stretch>
              <a:fillRect/>
            </a:stretch>
          </p:blipFill>
          <p:spPr>
            <a:xfrm>
              <a:off x="3463829" y="3795631"/>
              <a:ext cx="633902" cy="614790"/>
            </a:xfrm>
            <a:prstGeom prst="rect">
              <a:avLst/>
            </a:prstGeom>
            <a:ln>
              <a:noFill/>
            </a:ln>
          </p:spPr>
        </p:pic>
      </p:grpSp>
      <p:sp>
        <p:nvSpPr>
          <p:cNvPr id="22" name="Pentagon 21"/>
          <p:cNvSpPr/>
          <p:nvPr userDrawn="1"/>
        </p:nvSpPr>
        <p:spPr>
          <a:xfrm>
            <a:off x="-2877" y="408739"/>
            <a:ext cx="863588" cy="538410"/>
          </a:xfrm>
          <a:prstGeom prst="homePlate">
            <a:avLst>
              <a:gd name="adj" fmla="val 37631"/>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4" name="Text Placeholder 2"/>
          <p:cNvSpPr>
            <a:spLocks noGrp="1"/>
          </p:cNvSpPr>
          <p:nvPr>
            <p:ph type="body" sz="quarter" idx="17" hasCustomPrompt="1"/>
          </p:nvPr>
        </p:nvSpPr>
        <p:spPr>
          <a:xfrm>
            <a:off x="0" y="407988"/>
            <a:ext cx="860711" cy="539750"/>
          </a:xfrm>
        </p:spPr>
        <p:txBody>
          <a:bodyPr anchor="ctr"/>
          <a:lstStyle>
            <a:lvl5pPr marL="511175" indent="-511175" algn="ctr">
              <a:buNone/>
              <a:defRPr sz="2000" b="1">
                <a:solidFill>
                  <a:schemeClr val="bg1"/>
                </a:solidFill>
              </a:defRPr>
            </a:lvl5pPr>
          </a:lstStyle>
          <a:p>
            <a:pPr lvl="4"/>
            <a:r>
              <a:rPr lang="en-CA" dirty="0" smtClean="0"/>
              <a:t>#</a:t>
            </a:r>
            <a:endParaRPr lang="en-CA" dirty="0"/>
          </a:p>
        </p:txBody>
      </p:sp>
      <p:sp>
        <p:nvSpPr>
          <p:cNvPr id="28" name="Rectangle 27"/>
          <p:cNvSpPr/>
          <p:nvPr userDrawn="1"/>
        </p:nvSpPr>
        <p:spPr>
          <a:xfrm>
            <a:off x="5332451" y="5500592"/>
            <a:ext cx="3436174" cy="761391"/>
          </a:xfrm>
          <a:prstGeom prst="rect">
            <a:avLst/>
          </a:prstGeom>
          <a:solidFill>
            <a:schemeClr val="accent6"/>
          </a:solidFill>
          <a:ln w="9525">
            <a:solidFill>
              <a:schemeClr val="accent1"/>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p>
        </p:txBody>
      </p:sp>
      <p:sp>
        <p:nvSpPr>
          <p:cNvPr id="30" name="Text Placeholder 11"/>
          <p:cNvSpPr>
            <a:spLocks noGrp="1"/>
          </p:cNvSpPr>
          <p:nvPr>
            <p:ph type="body" sz="quarter" idx="10" hasCustomPrompt="1"/>
          </p:nvPr>
        </p:nvSpPr>
        <p:spPr>
          <a:xfrm>
            <a:off x="5408269" y="5528899"/>
            <a:ext cx="3284538" cy="69980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b="0" i="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[Workshop]</a:t>
            </a:r>
            <a:endParaRPr lang="en-CA" sz="1400" b="1" i="0" dirty="0" smtClean="0">
              <a:solidFill>
                <a:srgbClr val="FFFFFF"/>
              </a:solidFill>
            </a:endParaRPr>
          </a:p>
        </p:txBody>
      </p:sp>
    </p:spTree>
    <p:extLst>
      <p:ext uri="{BB962C8B-B14F-4D97-AF65-F5344CB8AC3E}">
        <p14:creationId xmlns:p14="http://schemas.microsoft.com/office/powerpoint/2010/main" val="7110377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699" r:id="rId2"/>
    <p:sldLayoutId id="2147483706" r:id="rId3"/>
    <p:sldLayoutId id="2147483721" r:id="rId4"/>
    <p:sldLayoutId id="2147483764" r:id="rId5"/>
    <p:sldLayoutId id="2147483773" r:id="rId6"/>
    <p:sldLayoutId id="2147483761" r:id="rId7"/>
    <p:sldLayoutId id="2147483763" r:id="rId8"/>
    <p:sldLayoutId id="2147483771" r:id="rId9"/>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4064128490"/>
      </p:ext>
    </p:extLst>
  </p:cSld>
  <p:clrMap bg1="lt1" tx1="dk1" bg2="lt2" tx2="dk2" accent1="accent1" accent2="accent2" accent3="accent3" accent4="accent4" accent5="accent5" accent6="accent6" hlink="hlink" folHlink="folHlink"/>
  <p:sldLayoutIdLst>
    <p:sldLayoutId id="2147483777" r:id="rId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10.xml"/><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10.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10.xml"/><Relationship Id="rId5" Type="http://schemas.openxmlformats.org/officeDocument/2006/relationships/image" Target="../media/image18.png"/><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10.xml"/><Relationship Id="rId6" Type="http://schemas.openxmlformats.org/officeDocument/2006/relationships/image" Target="../media/image7.png"/><Relationship Id="rId5" Type="http://schemas.openxmlformats.org/officeDocument/2006/relationships/image" Target="../media/image21.png"/><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23.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2.wmf"/><Relationship Id="rId5" Type="http://schemas.openxmlformats.org/officeDocument/2006/relationships/image" Target="../media/image22.png"/><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executive-brief-stam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56173" y="4228919"/>
            <a:ext cx="2003434" cy="1578706"/>
          </a:xfrm>
          <a:prstGeom prst="rect">
            <a:avLst/>
          </a:prstGeom>
        </p:spPr>
      </p:pic>
      <p:sp>
        <p:nvSpPr>
          <p:cNvPr id="11" name="Text Placeholder 1"/>
          <p:cNvSpPr>
            <a:spLocks noGrp="1"/>
          </p:cNvSpPr>
          <p:nvPr>
            <p:ph type="body" sz="quarter" idx="15"/>
          </p:nvPr>
        </p:nvSpPr>
        <p:spPr>
          <a:xfrm>
            <a:off x="774700" y="3060698"/>
            <a:ext cx="7454900" cy="655267"/>
          </a:xfrm>
        </p:spPr>
        <p:txBody>
          <a:bodyPr/>
          <a:lstStyle/>
          <a:p>
            <a:r>
              <a:rPr lang="en-US" dirty="0" smtClean="0"/>
              <a:t>Comply with the Security Requirements of HIPAA or SOX</a:t>
            </a:r>
            <a:endParaRPr lang="en-US" dirty="0"/>
          </a:p>
        </p:txBody>
      </p:sp>
      <p:sp>
        <p:nvSpPr>
          <p:cNvPr id="12" name="Text Placeholder 2"/>
          <p:cNvSpPr>
            <a:spLocks noGrp="1"/>
          </p:cNvSpPr>
          <p:nvPr>
            <p:ph type="body" sz="quarter" idx="16"/>
          </p:nvPr>
        </p:nvSpPr>
        <p:spPr>
          <a:xfrm>
            <a:off x="774700" y="3946493"/>
            <a:ext cx="7467600" cy="508000"/>
          </a:xfrm>
        </p:spPr>
        <p:txBody>
          <a:bodyPr/>
          <a:lstStyle/>
          <a:p>
            <a:r>
              <a:rPr lang="en-US" dirty="0" smtClean="0"/>
              <a:t>Compliance and security are two languages; you need to be able to translate them.</a:t>
            </a:r>
            <a:endParaRPr lang="en-US" dirty="0"/>
          </a:p>
        </p:txBody>
      </p:sp>
    </p:spTree>
    <p:extLst>
      <p:ext uri="{BB962C8B-B14F-4D97-AF65-F5344CB8AC3E}">
        <p14:creationId xmlns:p14="http://schemas.microsoft.com/office/powerpoint/2010/main" val="28975259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own Arrow 23"/>
          <p:cNvSpPr/>
          <p:nvPr/>
        </p:nvSpPr>
        <p:spPr>
          <a:xfrm>
            <a:off x="1163580" y="1965434"/>
            <a:ext cx="2348346" cy="2872480"/>
          </a:xfrm>
          <a:prstGeom prst="downArrow">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Down Arrow 22"/>
          <p:cNvSpPr/>
          <p:nvPr/>
        </p:nvSpPr>
        <p:spPr>
          <a:xfrm>
            <a:off x="5621367" y="1965434"/>
            <a:ext cx="2348346" cy="2856308"/>
          </a:xfrm>
          <a:prstGeom prst="downArrow">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Although compliance programs vary by organization, several specific common inputs result in the highest value</a:t>
            </a:r>
            <a:endParaRPr lang="en-US" dirty="0"/>
          </a:p>
        </p:txBody>
      </p:sp>
      <p:sp>
        <p:nvSpPr>
          <p:cNvPr id="4" name="Rectangle 3"/>
          <p:cNvSpPr/>
          <p:nvPr/>
        </p:nvSpPr>
        <p:spPr>
          <a:xfrm>
            <a:off x="249301" y="1280609"/>
            <a:ext cx="8627997" cy="369332"/>
          </a:xfrm>
          <a:prstGeom prst="rect">
            <a:avLst/>
          </a:prstGeom>
          <a:noFill/>
        </p:spPr>
        <p:txBody>
          <a:bodyPr wrap="square">
            <a:spAutoFit/>
          </a:bodyPr>
          <a:lstStyle/>
          <a:p>
            <a:r>
              <a:rPr lang="en-US" b="1" dirty="0" smtClean="0"/>
              <a:t>Successful compliance programs all have several key common inputs…</a:t>
            </a:r>
            <a:endParaRPr lang="en-US" b="1" dirty="0"/>
          </a:p>
        </p:txBody>
      </p:sp>
      <p:sp>
        <p:nvSpPr>
          <p:cNvPr id="6" name="Freeform 5"/>
          <p:cNvSpPr/>
          <p:nvPr/>
        </p:nvSpPr>
        <p:spPr>
          <a:xfrm>
            <a:off x="249295" y="1731881"/>
            <a:ext cx="4176916" cy="397847"/>
          </a:xfrm>
          <a:custGeom>
            <a:avLst/>
            <a:gdLst>
              <a:gd name="connsiteX0" fmla="*/ 0 w 8627997"/>
              <a:gd name="connsiteY0" fmla="*/ 66309 h 397847"/>
              <a:gd name="connsiteX1" fmla="*/ 66309 w 8627997"/>
              <a:gd name="connsiteY1" fmla="*/ 0 h 397847"/>
              <a:gd name="connsiteX2" fmla="*/ 8561688 w 8627997"/>
              <a:gd name="connsiteY2" fmla="*/ 0 h 397847"/>
              <a:gd name="connsiteX3" fmla="*/ 8627997 w 8627997"/>
              <a:gd name="connsiteY3" fmla="*/ 66309 h 397847"/>
              <a:gd name="connsiteX4" fmla="*/ 8627997 w 8627997"/>
              <a:gd name="connsiteY4" fmla="*/ 331538 h 397847"/>
              <a:gd name="connsiteX5" fmla="*/ 8561688 w 8627997"/>
              <a:gd name="connsiteY5" fmla="*/ 397847 h 397847"/>
              <a:gd name="connsiteX6" fmla="*/ 66309 w 8627997"/>
              <a:gd name="connsiteY6" fmla="*/ 397847 h 397847"/>
              <a:gd name="connsiteX7" fmla="*/ 0 w 8627997"/>
              <a:gd name="connsiteY7" fmla="*/ 331538 h 397847"/>
              <a:gd name="connsiteX8" fmla="*/ 0 w 8627997"/>
              <a:gd name="connsiteY8" fmla="*/ 66309 h 397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27997" h="397847">
                <a:moveTo>
                  <a:pt x="0" y="66309"/>
                </a:moveTo>
                <a:cubicBezTo>
                  <a:pt x="0" y="29688"/>
                  <a:pt x="29688" y="0"/>
                  <a:pt x="66309" y="0"/>
                </a:cubicBezTo>
                <a:lnTo>
                  <a:pt x="8561688" y="0"/>
                </a:lnTo>
                <a:cubicBezTo>
                  <a:pt x="8598309" y="0"/>
                  <a:pt x="8627997" y="29688"/>
                  <a:pt x="8627997" y="66309"/>
                </a:cubicBezTo>
                <a:lnTo>
                  <a:pt x="8627997" y="331538"/>
                </a:lnTo>
                <a:cubicBezTo>
                  <a:pt x="8627997" y="368159"/>
                  <a:pt x="8598309" y="397847"/>
                  <a:pt x="8561688" y="397847"/>
                </a:cubicBezTo>
                <a:lnTo>
                  <a:pt x="66309" y="397847"/>
                </a:lnTo>
                <a:cubicBezTo>
                  <a:pt x="29688" y="397847"/>
                  <a:pt x="0" y="368159"/>
                  <a:pt x="0" y="331538"/>
                </a:cubicBezTo>
                <a:lnTo>
                  <a:pt x="0" y="66309"/>
                </a:lnTo>
                <a:close/>
              </a:path>
            </a:pathLst>
          </a:custGeom>
          <a:solidFill>
            <a:srgbClr val="7F919F"/>
          </a:solidFill>
          <a:ln>
            <a:solidFill>
              <a:srgbClr val="7F919F"/>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5141" tIns="65141" rIns="65141" bIns="65141" numCol="1" spcCol="1270" anchor="ctr" anchorCtr="0">
            <a:noAutofit/>
          </a:bodyPr>
          <a:lstStyle/>
          <a:p>
            <a:pPr lvl="0" algn="l" defTabSz="533400" rtl="0">
              <a:lnSpc>
                <a:spcPct val="90000"/>
              </a:lnSpc>
              <a:spcBef>
                <a:spcPct val="0"/>
              </a:spcBef>
              <a:spcAft>
                <a:spcPct val="35000"/>
              </a:spcAft>
            </a:pPr>
            <a:r>
              <a:rPr lang="en-US" sz="1200" kern="1200" baseline="0" dirty="0" smtClean="0"/>
              <a:t>Compliance goals and initiatives come from business needs</a:t>
            </a:r>
            <a:endParaRPr lang="en-US" sz="1200" kern="1200" dirty="0"/>
          </a:p>
        </p:txBody>
      </p:sp>
      <p:sp>
        <p:nvSpPr>
          <p:cNvPr id="9" name="Freeform 8"/>
          <p:cNvSpPr/>
          <p:nvPr/>
        </p:nvSpPr>
        <p:spPr>
          <a:xfrm>
            <a:off x="4707081" y="1731882"/>
            <a:ext cx="4170217" cy="397847"/>
          </a:xfrm>
          <a:custGeom>
            <a:avLst/>
            <a:gdLst>
              <a:gd name="connsiteX0" fmla="*/ 0 w 8627997"/>
              <a:gd name="connsiteY0" fmla="*/ 66309 h 397847"/>
              <a:gd name="connsiteX1" fmla="*/ 66309 w 8627997"/>
              <a:gd name="connsiteY1" fmla="*/ 0 h 397847"/>
              <a:gd name="connsiteX2" fmla="*/ 8561688 w 8627997"/>
              <a:gd name="connsiteY2" fmla="*/ 0 h 397847"/>
              <a:gd name="connsiteX3" fmla="*/ 8627997 w 8627997"/>
              <a:gd name="connsiteY3" fmla="*/ 66309 h 397847"/>
              <a:gd name="connsiteX4" fmla="*/ 8627997 w 8627997"/>
              <a:gd name="connsiteY4" fmla="*/ 331538 h 397847"/>
              <a:gd name="connsiteX5" fmla="*/ 8561688 w 8627997"/>
              <a:gd name="connsiteY5" fmla="*/ 397847 h 397847"/>
              <a:gd name="connsiteX6" fmla="*/ 66309 w 8627997"/>
              <a:gd name="connsiteY6" fmla="*/ 397847 h 397847"/>
              <a:gd name="connsiteX7" fmla="*/ 0 w 8627997"/>
              <a:gd name="connsiteY7" fmla="*/ 331538 h 397847"/>
              <a:gd name="connsiteX8" fmla="*/ 0 w 8627997"/>
              <a:gd name="connsiteY8" fmla="*/ 66309 h 397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27997" h="397847">
                <a:moveTo>
                  <a:pt x="0" y="66309"/>
                </a:moveTo>
                <a:cubicBezTo>
                  <a:pt x="0" y="29688"/>
                  <a:pt x="29688" y="0"/>
                  <a:pt x="66309" y="0"/>
                </a:cubicBezTo>
                <a:lnTo>
                  <a:pt x="8561688" y="0"/>
                </a:lnTo>
                <a:cubicBezTo>
                  <a:pt x="8598309" y="0"/>
                  <a:pt x="8627997" y="29688"/>
                  <a:pt x="8627997" y="66309"/>
                </a:cubicBezTo>
                <a:lnTo>
                  <a:pt x="8627997" y="331538"/>
                </a:lnTo>
                <a:cubicBezTo>
                  <a:pt x="8627997" y="368159"/>
                  <a:pt x="8598309" y="397847"/>
                  <a:pt x="8561688" y="397847"/>
                </a:cubicBezTo>
                <a:lnTo>
                  <a:pt x="66309" y="397847"/>
                </a:lnTo>
                <a:cubicBezTo>
                  <a:pt x="29688" y="397847"/>
                  <a:pt x="0" y="368159"/>
                  <a:pt x="0" y="331538"/>
                </a:cubicBezTo>
                <a:lnTo>
                  <a:pt x="0" y="66309"/>
                </a:lnTo>
                <a:close/>
              </a:path>
            </a:pathLst>
          </a:custGeom>
          <a:solidFill>
            <a:srgbClr val="7F919F"/>
          </a:solidFill>
          <a:ln>
            <a:solidFill>
              <a:srgbClr val="7F919F"/>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5141" tIns="65141" rIns="65141" bIns="65141" numCol="1" spcCol="1270" anchor="ctr" anchorCtr="0">
            <a:noAutofit/>
          </a:bodyPr>
          <a:lstStyle/>
          <a:p>
            <a:pPr lvl="0" algn="l" defTabSz="533400" rtl="0">
              <a:lnSpc>
                <a:spcPct val="90000"/>
              </a:lnSpc>
              <a:spcBef>
                <a:spcPct val="0"/>
              </a:spcBef>
              <a:spcAft>
                <a:spcPct val="35000"/>
              </a:spcAft>
            </a:pPr>
            <a:r>
              <a:rPr lang="en-US" sz="1200" kern="1200" baseline="0" dirty="0" smtClean="0"/>
              <a:t>The compliance framework fits into the bigger picture</a:t>
            </a:r>
            <a:endParaRPr lang="en-US" sz="1200" kern="1200" dirty="0"/>
          </a:p>
        </p:txBody>
      </p:sp>
      <p:sp>
        <p:nvSpPr>
          <p:cNvPr id="11" name="Freeform 10"/>
          <p:cNvSpPr/>
          <p:nvPr/>
        </p:nvSpPr>
        <p:spPr>
          <a:xfrm>
            <a:off x="249296" y="2968921"/>
            <a:ext cx="4176916" cy="397847"/>
          </a:xfrm>
          <a:custGeom>
            <a:avLst/>
            <a:gdLst>
              <a:gd name="connsiteX0" fmla="*/ 0 w 8627997"/>
              <a:gd name="connsiteY0" fmla="*/ 66309 h 397847"/>
              <a:gd name="connsiteX1" fmla="*/ 66309 w 8627997"/>
              <a:gd name="connsiteY1" fmla="*/ 0 h 397847"/>
              <a:gd name="connsiteX2" fmla="*/ 8561688 w 8627997"/>
              <a:gd name="connsiteY2" fmla="*/ 0 h 397847"/>
              <a:gd name="connsiteX3" fmla="*/ 8627997 w 8627997"/>
              <a:gd name="connsiteY3" fmla="*/ 66309 h 397847"/>
              <a:gd name="connsiteX4" fmla="*/ 8627997 w 8627997"/>
              <a:gd name="connsiteY4" fmla="*/ 331538 h 397847"/>
              <a:gd name="connsiteX5" fmla="*/ 8561688 w 8627997"/>
              <a:gd name="connsiteY5" fmla="*/ 397847 h 397847"/>
              <a:gd name="connsiteX6" fmla="*/ 66309 w 8627997"/>
              <a:gd name="connsiteY6" fmla="*/ 397847 h 397847"/>
              <a:gd name="connsiteX7" fmla="*/ 0 w 8627997"/>
              <a:gd name="connsiteY7" fmla="*/ 331538 h 397847"/>
              <a:gd name="connsiteX8" fmla="*/ 0 w 8627997"/>
              <a:gd name="connsiteY8" fmla="*/ 66309 h 397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27997" h="397847">
                <a:moveTo>
                  <a:pt x="0" y="66309"/>
                </a:moveTo>
                <a:cubicBezTo>
                  <a:pt x="0" y="29688"/>
                  <a:pt x="29688" y="0"/>
                  <a:pt x="66309" y="0"/>
                </a:cubicBezTo>
                <a:lnTo>
                  <a:pt x="8561688" y="0"/>
                </a:lnTo>
                <a:cubicBezTo>
                  <a:pt x="8598309" y="0"/>
                  <a:pt x="8627997" y="29688"/>
                  <a:pt x="8627997" y="66309"/>
                </a:cubicBezTo>
                <a:lnTo>
                  <a:pt x="8627997" y="331538"/>
                </a:lnTo>
                <a:cubicBezTo>
                  <a:pt x="8627997" y="368159"/>
                  <a:pt x="8598309" y="397847"/>
                  <a:pt x="8561688" y="397847"/>
                </a:cubicBezTo>
                <a:lnTo>
                  <a:pt x="66309" y="397847"/>
                </a:lnTo>
                <a:cubicBezTo>
                  <a:pt x="29688" y="397847"/>
                  <a:pt x="0" y="368159"/>
                  <a:pt x="0" y="331538"/>
                </a:cubicBezTo>
                <a:lnTo>
                  <a:pt x="0" y="66309"/>
                </a:lnTo>
                <a:close/>
              </a:path>
            </a:pathLst>
          </a:custGeom>
          <a:solidFill>
            <a:srgbClr val="7F919F"/>
          </a:solidFill>
          <a:ln>
            <a:solidFill>
              <a:srgbClr val="7F919F"/>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5141" tIns="65141" rIns="65141" bIns="65141" numCol="1" spcCol="1270" anchor="ctr" anchorCtr="0">
            <a:noAutofit/>
          </a:bodyPr>
          <a:lstStyle/>
          <a:p>
            <a:pPr lvl="0" algn="l" defTabSz="533400" rtl="0">
              <a:lnSpc>
                <a:spcPct val="90000"/>
              </a:lnSpc>
              <a:spcBef>
                <a:spcPct val="0"/>
              </a:spcBef>
              <a:spcAft>
                <a:spcPct val="35000"/>
              </a:spcAft>
            </a:pPr>
            <a:r>
              <a:rPr lang="en-US" sz="1200" kern="1200" baseline="0" dirty="0" smtClean="0"/>
              <a:t>There is a single holistic compliance program</a:t>
            </a:r>
            <a:endParaRPr lang="en-US" sz="1200" kern="1200" dirty="0"/>
          </a:p>
        </p:txBody>
      </p:sp>
      <p:sp>
        <p:nvSpPr>
          <p:cNvPr id="13" name="Freeform 12"/>
          <p:cNvSpPr/>
          <p:nvPr/>
        </p:nvSpPr>
        <p:spPr>
          <a:xfrm>
            <a:off x="4707081" y="3101544"/>
            <a:ext cx="4170213" cy="397847"/>
          </a:xfrm>
          <a:custGeom>
            <a:avLst/>
            <a:gdLst>
              <a:gd name="connsiteX0" fmla="*/ 0 w 8627997"/>
              <a:gd name="connsiteY0" fmla="*/ 66309 h 397847"/>
              <a:gd name="connsiteX1" fmla="*/ 66309 w 8627997"/>
              <a:gd name="connsiteY1" fmla="*/ 0 h 397847"/>
              <a:gd name="connsiteX2" fmla="*/ 8561688 w 8627997"/>
              <a:gd name="connsiteY2" fmla="*/ 0 h 397847"/>
              <a:gd name="connsiteX3" fmla="*/ 8627997 w 8627997"/>
              <a:gd name="connsiteY3" fmla="*/ 66309 h 397847"/>
              <a:gd name="connsiteX4" fmla="*/ 8627997 w 8627997"/>
              <a:gd name="connsiteY4" fmla="*/ 331538 h 397847"/>
              <a:gd name="connsiteX5" fmla="*/ 8561688 w 8627997"/>
              <a:gd name="connsiteY5" fmla="*/ 397847 h 397847"/>
              <a:gd name="connsiteX6" fmla="*/ 66309 w 8627997"/>
              <a:gd name="connsiteY6" fmla="*/ 397847 h 397847"/>
              <a:gd name="connsiteX7" fmla="*/ 0 w 8627997"/>
              <a:gd name="connsiteY7" fmla="*/ 331538 h 397847"/>
              <a:gd name="connsiteX8" fmla="*/ 0 w 8627997"/>
              <a:gd name="connsiteY8" fmla="*/ 66309 h 397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27997" h="397847">
                <a:moveTo>
                  <a:pt x="0" y="66309"/>
                </a:moveTo>
                <a:cubicBezTo>
                  <a:pt x="0" y="29688"/>
                  <a:pt x="29688" y="0"/>
                  <a:pt x="66309" y="0"/>
                </a:cubicBezTo>
                <a:lnTo>
                  <a:pt x="8561688" y="0"/>
                </a:lnTo>
                <a:cubicBezTo>
                  <a:pt x="8598309" y="0"/>
                  <a:pt x="8627997" y="29688"/>
                  <a:pt x="8627997" y="66309"/>
                </a:cubicBezTo>
                <a:lnTo>
                  <a:pt x="8627997" y="331538"/>
                </a:lnTo>
                <a:cubicBezTo>
                  <a:pt x="8627997" y="368159"/>
                  <a:pt x="8598309" y="397847"/>
                  <a:pt x="8561688" y="397847"/>
                </a:cubicBezTo>
                <a:lnTo>
                  <a:pt x="66309" y="397847"/>
                </a:lnTo>
                <a:cubicBezTo>
                  <a:pt x="29688" y="397847"/>
                  <a:pt x="0" y="368159"/>
                  <a:pt x="0" y="331538"/>
                </a:cubicBezTo>
                <a:lnTo>
                  <a:pt x="0" y="66309"/>
                </a:lnTo>
                <a:close/>
              </a:path>
            </a:pathLst>
          </a:custGeom>
          <a:solidFill>
            <a:srgbClr val="7F919F"/>
          </a:solidFill>
          <a:ln>
            <a:solidFill>
              <a:srgbClr val="7F919F"/>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5141" tIns="65141" rIns="65141" bIns="65141" numCol="1" spcCol="1270" anchor="ctr" anchorCtr="0">
            <a:noAutofit/>
          </a:bodyPr>
          <a:lstStyle/>
          <a:p>
            <a:pPr lvl="0" algn="l" defTabSz="533400" rtl="0">
              <a:lnSpc>
                <a:spcPct val="90000"/>
              </a:lnSpc>
              <a:spcBef>
                <a:spcPct val="0"/>
              </a:spcBef>
              <a:spcAft>
                <a:spcPct val="35000"/>
              </a:spcAft>
            </a:pPr>
            <a:r>
              <a:rPr lang="en-US" sz="1200" kern="1200" baseline="0" dirty="0" smtClean="0"/>
              <a:t>Management commitment to compliance management is demonstrated through a top-down approach</a:t>
            </a:r>
            <a:endParaRPr lang="en-US" sz="1200" kern="1200" dirty="0"/>
          </a:p>
        </p:txBody>
      </p:sp>
      <p:sp>
        <p:nvSpPr>
          <p:cNvPr id="3" name="Rectangle 2"/>
          <p:cNvSpPr/>
          <p:nvPr/>
        </p:nvSpPr>
        <p:spPr>
          <a:xfrm>
            <a:off x="249299" y="4844466"/>
            <a:ext cx="8627999" cy="369332"/>
          </a:xfrm>
          <a:prstGeom prst="rect">
            <a:avLst/>
          </a:prstGeom>
          <a:solidFill>
            <a:schemeClr val="accent2"/>
          </a:solidFill>
        </p:spPr>
        <p:txBody>
          <a:bodyPr wrap="square">
            <a:spAutoFit/>
          </a:bodyPr>
          <a:lstStyle/>
          <a:p>
            <a:r>
              <a:rPr lang="en-US" b="1" dirty="0" smtClean="0">
                <a:solidFill>
                  <a:schemeClr val="bg1"/>
                </a:solidFill>
              </a:rPr>
              <a:t>…that result in the full value of having a compliant organization. </a:t>
            </a:r>
          </a:p>
        </p:txBody>
      </p:sp>
      <p:sp>
        <p:nvSpPr>
          <p:cNvPr id="17" name="Rectangle 16"/>
          <p:cNvSpPr/>
          <p:nvPr/>
        </p:nvSpPr>
        <p:spPr>
          <a:xfrm>
            <a:off x="249296" y="2129243"/>
            <a:ext cx="4176916" cy="757130"/>
          </a:xfrm>
          <a:prstGeom prst="rect">
            <a:avLst/>
          </a:prstGeom>
        </p:spPr>
        <p:txBody>
          <a:bodyPr wrap="square">
            <a:spAutoFit/>
          </a:bodyPr>
          <a:lstStyle/>
          <a:p>
            <a:pPr defTabSz="533400">
              <a:lnSpc>
                <a:spcPct val="90000"/>
              </a:lnSpc>
              <a:spcBef>
                <a:spcPct val="0"/>
              </a:spcBef>
              <a:spcAft>
                <a:spcPct val="20000"/>
              </a:spcAft>
            </a:pPr>
            <a:r>
              <a:rPr lang="en-US" sz="1200" dirty="0" smtClean="0"/>
              <a:t>A business-oriented approach to compliance ensures that Security is working on the right initiatives to maximize its value to the organization. All compliance activities should be derived from an analysis of business requirements.</a:t>
            </a:r>
            <a:endParaRPr lang="en-US" sz="1200" dirty="0"/>
          </a:p>
        </p:txBody>
      </p:sp>
      <p:sp>
        <p:nvSpPr>
          <p:cNvPr id="18" name="Rectangle 17"/>
          <p:cNvSpPr/>
          <p:nvPr/>
        </p:nvSpPr>
        <p:spPr>
          <a:xfrm>
            <a:off x="4707081" y="2126333"/>
            <a:ext cx="4170213" cy="923330"/>
          </a:xfrm>
          <a:prstGeom prst="rect">
            <a:avLst/>
          </a:prstGeom>
        </p:spPr>
        <p:txBody>
          <a:bodyPr wrap="square">
            <a:spAutoFit/>
          </a:bodyPr>
          <a:lstStyle/>
          <a:p>
            <a:pPr marL="0" lvl="1" defTabSz="533400">
              <a:lnSpc>
                <a:spcPct val="90000"/>
              </a:lnSpc>
              <a:spcBef>
                <a:spcPct val="0"/>
              </a:spcBef>
              <a:spcAft>
                <a:spcPct val="20000"/>
              </a:spcAft>
            </a:pPr>
            <a:r>
              <a:rPr lang="en-US" sz="1200" dirty="0" smtClean="0"/>
              <a:t>The compliance program needs to be compatible with the existing frameworks, policies, guidelines, and governance structures. When organizations forget to align different frameworks, it causes confusion for employees and decreases the legitimacy and effectiveness of the program.</a:t>
            </a:r>
            <a:endParaRPr lang="en-US" sz="1200" dirty="0"/>
          </a:p>
        </p:txBody>
      </p:sp>
      <p:sp>
        <p:nvSpPr>
          <p:cNvPr id="19" name="Rectangle 18"/>
          <p:cNvSpPr/>
          <p:nvPr/>
        </p:nvSpPr>
        <p:spPr>
          <a:xfrm>
            <a:off x="249296" y="3366694"/>
            <a:ext cx="4176916" cy="1292662"/>
          </a:xfrm>
          <a:prstGeom prst="rect">
            <a:avLst/>
          </a:prstGeom>
        </p:spPr>
        <p:txBody>
          <a:bodyPr wrap="square">
            <a:spAutoFit/>
          </a:bodyPr>
          <a:lstStyle/>
          <a:p>
            <a:pPr marL="0" lvl="1" defTabSz="533400">
              <a:lnSpc>
                <a:spcPct val="90000"/>
              </a:lnSpc>
              <a:spcBef>
                <a:spcPct val="0"/>
              </a:spcBef>
              <a:spcAft>
                <a:spcPct val="20000"/>
              </a:spcAft>
            </a:pPr>
            <a:r>
              <a:rPr lang="en-US" sz="1200" dirty="0" smtClean="0"/>
              <a:t>Building a holistic framework ensures that all of your bases are covered while preventing duplications of the same functions, resulting in a more efficient program.</a:t>
            </a:r>
          </a:p>
          <a:p>
            <a:pPr marL="0" lvl="1" defTabSz="533400">
              <a:lnSpc>
                <a:spcPct val="90000"/>
              </a:lnSpc>
              <a:spcBef>
                <a:spcPct val="0"/>
              </a:spcBef>
              <a:spcAft>
                <a:spcPct val="20000"/>
              </a:spcAft>
            </a:pPr>
            <a:r>
              <a:rPr lang="en-US" sz="1200" dirty="0" smtClean="0"/>
              <a:t>“Comply once, report many times.” For example, if log management is required by multiple compliance obligations, manage logs at the highest requirement to satisfy all requirements.</a:t>
            </a:r>
            <a:endParaRPr lang="en-US" sz="1200" dirty="0"/>
          </a:p>
        </p:txBody>
      </p:sp>
      <p:sp>
        <p:nvSpPr>
          <p:cNvPr id="20" name="Rectangle 19"/>
          <p:cNvSpPr/>
          <p:nvPr/>
        </p:nvSpPr>
        <p:spPr>
          <a:xfrm>
            <a:off x="4707081" y="3498255"/>
            <a:ext cx="4170212" cy="923330"/>
          </a:xfrm>
          <a:prstGeom prst="rect">
            <a:avLst/>
          </a:prstGeom>
        </p:spPr>
        <p:txBody>
          <a:bodyPr wrap="square">
            <a:spAutoFit/>
          </a:bodyPr>
          <a:lstStyle/>
          <a:p>
            <a:pPr marL="0" lvl="1" defTabSz="533400">
              <a:lnSpc>
                <a:spcPct val="90000"/>
              </a:lnSpc>
              <a:spcBef>
                <a:spcPct val="0"/>
              </a:spcBef>
              <a:spcAft>
                <a:spcPct val="20000"/>
              </a:spcAft>
            </a:pPr>
            <a:r>
              <a:rPr lang="en-US" sz="1200" dirty="0" smtClean="0"/>
              <a:t>Both management buy-in and commitment are essential to compliance success. Executive sponsors and stakeholders need to understand that compliance management requires active participation and commitment, not just a budget approval. </a:t>
            </a:r>
            <a:endParaRPr lang="en-US" sz="1200" dirty="0"/>
          </a:p>
        </p:txBody>
      </p:sp>
      <p:sp>
        <p:nvSpPr>
          <p:cNvPr id="21" name="Rectangle 20"/>
          <p:cNvSpPr/>
          <p:nvPr/>
        </p:nvSpPr>
        <p:spPr>
          <a:xfrm>
            <a:off x="462356" y="5679691"/>
            <a:ext cx="8201884" cy="424732"/>
          </a:xfrm>
          <a:prstGeom prst="rect">
            <a:avLst/>
          </a:prstGeom>
        </p:spPr>
        <p:txBody>
          <a:bodyPr wrap="square">
            <a:spAutoFit/>
          </a:bodyPr>
          <a:lstStyle/>
          <a:p>
            <a:pPr marL="0" lvl="1" defTabSz="533400">
              <a:lnSpc>
                <a:spcPct val="90000"/>
              </a:lnSpc>
              <a:spcBef>
                <a:spcPct val="0"/>
              </a:spcBef>
              <a:spcAft>
                <a:spcPct val="20000"/>
              </a:spcAft>
            </a:pPr>
            <a:r>
              <a:rPr lang="en-US" sz="1200" dirty="0" smtClean="0"/>
              <a:t>Simpler security governance programs are easier to adopt and maintain. Even if the proposed program isn’t ideal initially, it’s easier to execute and continuously improve than it is to start off with a large, complex program.</a:t>
            </a:r>
            <a:endParaRPr lang="en-US" sz="1200" dirty="0"/>
          </a:p>
        </p:txBody>
      </p:sp>
      <p:sp>
        <p:nvSpPr>
          <p:cNvPr id="22" name="Rounded Rectangle 21"/>
          <p:cNvSpPr/>
          <p:nvPr/>
        </p:nvSpPr>
        <p:spPr>
          <a:xfrm>
            <a:off x="462356" y="5279612"/>
            <a:ext cx="8201884" cy="400080"/>
          </a:xfrm>
          <a:prstGeom prst="round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lvl="0" defTabSz="533400">
              <a:lnSpc>
                <a:spcPct val="90000"/>
              </a:lnSpc>
              <a:spcBef>
                <a:spcPct val="0"/>
              </a:spcBef>
              <a:spcAft>
                <a:spcPct val="35000"/>
              </a:spcAft>
            </a:pPr>
            <a:r>
              <a:rPr lang="en-US" sz="1400" b="1" dirty="0" smtClean="0">
                <a:solidFill>
                  <a:schemeClr val="accent1"/>
                </a:solidFill>
              </a:rPr>
              <a:t>Beyond meeting compliance, the compliance program is easy to execute and maintain.</a:t>
            </a:r>
            <a:endParaRPr lang="en-US" sz="1400" b="1" dirty="0">
              <a:solidFill>
                <a:schemeClr val="accent1"/>
              </a:solidFill>
            </a:endParaRPr>
          </a:p>
        </p:txBody>
      </p:sp>
    </p:spTree>
    <p:extLst>
      <p:ext uri="{BB962C8B-B14F-4D97-AF65-F5344CB8AC3E}">
        <p14:creationId xmlns:p14="http://schemas.microsoft.com/office/powerpoint/2010/main" val="1917875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Info-Tech’s methodology for compliance focuses on clarity and comprehensiveness </a:t>
            </a:r>
            <a:endParaRPr lang="en-US" dirty="0"/>
          </a:p>
        </p:txBody>
      </p:sp>
      <p:sp>
        <p:nvSpPr>
          <p:cNvPr id="3" name="Text Placeholder 2"/>
          <p:cNvSpPr>
            <a:spLocks noGrp="1"/>
          </p:cNvSpPr>
          <p:nvPr>
            <p:ph type="body" sz="quarter" idx="4294967295"/>
          </p:nvPr>
        </p:nvSpPr>
        <p:spPr>
          <a:xfrm>
            <a:off x="247650" y="1818237"/>
            <a:ext cx="4095750" cy="982662"/>
          </a:xfrm>
        </p:spPr>
        <p:txBody>
          <a:bodyPr/>
          <a:lstStyle/>
          <a:p>
            <a:pPr marL="0" indent="0">
              <a:buNone/>
            </a:pPr>
            <a:r>
              <a:rPr lang="en-US" dirty="0" smtClean="0"/>
              <a:t>There’s no memory test when meeting compliance so why would you try and simplify it as if there is.</a:t>
            </a:r>
          </a:p>
          <a:p>
            <a:pPr marL="0" indent="0">
              <a:buNone/>
            </a:pPr>
            <a:r>
              <a:rPr lang="en-US" dirty="0" smtClean="0"/>
              <a:t>Regulatory requirements are massive documents. There is only limited room to simplify and shorten them.  </a:t>
            </a:r>
            <a:endParaRPr lang="en-US" dirty="0"/>
          </a:p>
        </p:txBody>
      </p:sp>
      <p:sp>
        <p:nvSpPr>
          <p:cNvPr id="5" name="Rectangle 4"/>
          <p:cNvSpPr/>
          <p:nvPr/>
        </p:nvSpPr>
        <p:spPr>
          <a:xfrm>
            <a:off x="249298" y="1241213"/>
            <a:ext cx="4094102" cy="554418"/>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76000" rIns="288000" rtlCol="0" anchor="ctr"/>
          <a:lstStyle/>
          <a:p>
            <a:pPr algn="ctr"/>
            <a:r>
              <a:rPr lang="en-US" sz="1600" b="1" dirty="0" smtClean="0"/>
              <a:t>Compliance isn’t simple, so don’t try and make it simple</a:t>
            </a:r>
            <a:endParaRPr lang="en-US" sz="1600" dirty="0"/>
          </a:p>
        </p:txBody>
      </p:sp>
      <p:sp>
        <p:nvSpPr>
          <p:cNvPr id="6" name="Rectangle 5"/>
          <p:cNvSpPr/>
          <p:nvPr/>
        </p:nvSpPr>
        <p:spPr>
          <a:xfrm>
            <a:off x="5052435" y="1799728"/>
            <a:ext cx="3824861" cy="10945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500"/>
              </a:spcBef>
              <a:spcAft>
                <a:spcPct val="0"/>
              </a:spcAft>
              <a:buClr>
                <a:schemeClr val="tx1"/>
              </a:buClr>
              <a:buSzPct val="120000"/>
              <a:buFont typeface="Arial" pitchFamily="34" charset="0"/>
              <a:buNone/>
            </a:pPr>
            <a:r>
              <a:rPr lang="en-US" sz="1200" dirty="0" smtClean="0"/>
              <a:t>Clarifying what requirements you must meet is the best way to achieve adherence faster. </a:t>
            </a:r>
          </a:p>
          <a:p>
            <a:pPr fontAlgn="base">
              <a:spcBef>
                <a:spcPts val="500"/>
              </a:spcBef>
              <a:spcAft>
                <a:spcPct val="0"/>
              </a:spcAft>
              <a:buClr>
                <a:schemeClr val="tx1"/>
              </a:buClr>
              <a:buSzPct val="120000"/>
              <a:buFont typeface="Arial" pitchFamily="34" charset="0"/>
              <a:buNone/>
            </a:pPr>
            <a:r>
              <a:rPr lang="en-US" sz="1200" dirty="0" smtClean="0"/>
              <a:t>It is okay if you end up with a huge list of control gaps and initiatives to meet those requirements, just as long as you can understand them.</a:t>
            </a:r>
          </a:p>
          <a:p>
            <a:pPr fontAlgn="base">
              <a:spcBef>
                <a:spcPts val="500"/>
              </a:spcBef>
              <a:spcAft>
                <a:spcPct val="0"/>
              </a:spcAft>
              <a:buClr>
                <a:schemeClr val="tx1"/>
              </a:buClr>
              <a:buSzPct val="120000"/>
              <a:buFont typeface="Arial" pitchFamily="34" charset="0"/>
              <a:buNone/>
            </a:pPr>
            <a:endParaRPr lang="en-US" sz="1200" dirty="0"/>
          </a:p>
        </p:txBody>
      </p:sp>
      <p:sp>
        <p:nvSpPr>
          <p:cNvPr id="13" name="Rectangle 3"/>
          <p:cNvSpPr/>
          <p:nvPr/>
        </p:nvSpPr>
        <p:spPr>
          <a:xfrm>
            <a:off x="3777037" y="4337037"/>
            <a:ext cx="5096800" cy="1908215"/>
          </a:xfrm>
          <a:prstGeom prst="rect">
            <a:avLst/>
          </a:prstGeom>
        </p:spPr>
        <p:txBody>
          <a:bodyPr wrap="square">
            <a:spAutoFit/>
          </a:bodyPr>
          <a:lstStyle/>
          <a:p>
            <a:pPr>
              <a:spcAft>
                <a:spcPts val="300"/>
              </a:spcAft>
              <a:buSzPct val="100000"/>
            </a:pPr>
            <a:r>
              <a:rPr lang="en-US" sz="1200" b="1" dirty="0" smtClean="0">
                <a:solidFill>
                  <a:srgbClr val="333333"/>
                </a:solidFill>
              </a:rPr>
              <a:t>You need to align your compliance efforts with your security strategy and overall IT strategy. </a:t>
            </a:r>
          </a:p>
          <a:p>
            <a:pPr marL="171450" indent="-171450">
              <a:spcAft>
                <a:spcPts val="300"/>
              </a:spcAft>
              <a:buSzPct val="100000"/>
              <a:buFont typeface="Arial" panose="020B0604020202020204" pitchFamily="34" charset="0"/>
              <a:buChar char="•"/>
            </a:pPr>
            <a:r>
              <a:rPr lang="en-US" sz="1200" dirty="0" smtClean="0">
                <a:solidFill>
                  <a:srgbClr val="333333"/>
                </a:solidFill>
              </a:rPr>
              <a:t>Often, organizations focus on compliance for compliance’s sake. </a:t>
            </a:r>
          </a:p>
          <a:p>
            <a:pPr marL="171450" indent="-171450">
              <a:spcAft>
                <a:spcPts val="300"/>
              </a:spcAft>
              <a:buSzPct val="100000"/>
              <a:buFont typeface="Arial" panose="020B0604020202020204" pitchFamily="34" charset="0"/>
              <a:buChar char="•"/>
            </a:pPr>
            <a:r>
              <a:rPr lang="en-US" sz="1200" dirty="0" smtClean="0">
                <a:solidFill>
                  <a:srgbClr val="333333"/>
                </a:solidFill>
              </a:rPr>
              <a:t>Aligning will ensure compliance supports security and IT and isn’t an obstacle.</a:t>
            </a:r>
          </a:p>
          <a:p>
            <a:pPr>
              <a:spcAft>
                <a:spcPts val="300"/>
              </a:spcAft>
              <a:buSzPct val="100000"/>
            </a:pPr>
            <a:endParaRPr lang="en-US" sz="1200" dirty="0" smtClean="0">
              <a:solidFill>
                <a:srgbClr val="333333"/>
              </a:solidFill>
            </a:endParaRPr>
          </a:p>
          <a:p>
            <a:pPr>
              <a:spcAft>
                <a:spcPts val="300"/>
              </a:spcAft>
              <a:buSzPct val="100000"/>
            </a:pPr>
            <a:r>
              <a:rPr lang="en-US" sz="1200" b="1" dirty="0" smtClean="0"/>
              <a:t>Remember,</a:t>
            </a:r>
            <a:r>
              <a:rPr lang="en-US" sz="1200" dirty="0" smtClean="0"/>
              <a:t> compliance doesn’t equal being secure or having a security program. You need to have other security functional areas to ensure the best security for your organization and its data. </a:t>
            </a:r>
            <a:endParaRPr lang="en-US" sz="1200" b="1" dirty="0"/>
          </a:p>
        </p:txBody>
      </p:sp>
      <p:grpSp>
        <p:nvGrpSpPr>
          <p:cNvPr id="7" name="Group 6"/>
          <p:cNvGrpSpPr/>
          <p:nvPr/>
        </p:nvGrpSpPr>
        <p:grpSpPr>
          <a:xfrm>
            <a:off x="-72401" y="3028102"/>
            <a:ext cx="3794758" cy="3289571"/>
            <a:chOff x="-30837" y="3028102"/>
            <a:chExt cx="3794758" cy="3289571"/>
          </a:xfrm>
        </p:grpSpPr>
        <p:sp>
          <p:nvSpPr>
            <p:cNvPr id="4" name="Rounded Rectangle 3"/>
            <p:cNvSpPr/>
            <p:nvPr/>
          </p:nvSpPr>
          <p:spPr>
            <a:xfrm>
              <a:off x="328659" y="3221313"/>
              <a:ext cx="3076950" cy="3096360"/>
            </a:xfrm>
            <a:prstGeom prst="roundRect">
              <a:avLst/>
            </a:prstGeom>
            <a:solidFill>
              <a:srgbClr val="D9D9D9"/>
            </a:solidFill>
            <a:ln>
              <a:solidFill>
                <a:srgbClr val="7F91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aphicFrame>
          <p:nvGraphicFramePr>
            <p:cNvPr id="17" name="Chart 16"/>
            <p:cNvGraphicFramePr/>
            <p:nvPr>
              <p:extLst>
                <p:ext uri="{D42A27DB-BD31-4B8C-83A1-F6EECF244321}">
                  <p14:modId xmlns:p14="http://schemas.microsoft.com/office/powerpoint/2010/main" val="395086796"/>
                </p:ext>
              </p:extLst>
            </p:nvPr>
          </p:nvGraphicFramePr>
          <p:xfrm>
            <a:off x="-30837" y="3028102"/>
            <a:ext cx="3794758" cy="3273632"/>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p:cNvSpPr txBox="1"/>
            <p:nvPr/>
          </p:nvSpPr>
          <p:spPr>
            <a:xfrm rot="2227505">
              <a:off x="2535154" y="3462799"/>
              <a:ext cx="984565" cy="261610"/>
            </a:xfrm>
            <a:prstGeom prst="rect">
              <a:avLst/>
            </a:prstGeom>
          </p:spPr>
          <p:txBody>
            <a:bodyPr wrap="none" rtlCol="0">
              <a:spAutoFit/>
            </a:bodyPr>
            <a:lstStyle/>
            <a:p>
              <a:r>
                <a:rPr lang="en-CA" sz="1050" b="1" dirty="0" smtClean="0"/>
                <a:t>Compliance</a:t>
              </a:r>
            </a:p>
          </p:txBody>
        </p:sp>
        <p:sp>
          <p:nvSpPr>
            <p:cNvPr id="20" name="TextBox 19"/>
            <p:cNvSpPr txBox="1"/>
            <p:nvPr/>
          </p:nvSpPr>
          <p:spPr>
            <a:xfrm rot="5400000">
              <a:off x="1331637" y="5529686"/>
              <a:ext cx="1061509" cy="253916"/>
            </a:xfrm>
            <a:prstGeom prst="rect">
              <a:avLst/>
            </a:prstGeom>
          </p:spPr>
          <p:txBody>
            <a:bodyPr wrap="none" rtlCol="0">
              <a:spAutoFit/>
            </a:bodyPr>
            <a:lstStyle/>
            <a:p>
              <a:r>
                <a:rPr lang="en-CA" sz="1050" b="1" dirty="0" smtClean="0">
                  <a:solidFill>
                    <a:schemeClr val="bg1"/>
                  </a:solidFill>
                </a:rPr>
                <a:t>Risk Analysis</a:t>
              </a:r>
            </a:p>
          </p:txBody>
        </p:sp>
        <p:sp>
          <p:nvSpPr>
            <p:cNvPr id="21" name="TextBox 20"/>
            <p:cNvSpPr txBox="1"/>
            <p:nvPr/>
          </p:nvSpPr>
          <p:spPr>
            <a:xfrm rot="17660445">
              <a:off x="1864647" y="3826070"/>
              <a:ext cx="728084" cy="253916"/>
            </a:xfrm>
            <a:prstGeom prst="rect">
              <a:avLst/>
            </a:prstGeom>
          </p:spPr>
          <p:txBody>
            <a:bodyPr wrap="none" rtlCol="0">
              <a:spAutoFit/>
            </a:bodyPr>
            <a:lstStyle/>
            <a:p>
              <a:r>
                <a:rPr lang="en-CA" sz="1050" b="1" dirty="0" smtClean="0"/>
                <a:t>Auditing</a:t>
              </a:r>
            </a:p>
          </p:txBody>
        </p:sp>
        <p:sp>
          <p:nvSpPr>
            <p:cNvPr id="22" name="TextBox 21"/>
            <p:cNvSpPr txBox="1"/>
            <p:nvPr/>
          </p:nvSpPr>
          <p:spPr>
            <a:xfrm rot="20725775">
              <a:off x="2092882" y="4479185"/>
              <a:ext cx="1225015" cy="253916"/>
            </a:xfrm>
            <a:prstGeom prst="rect">
              <a:avLst/>
            </a:prstGeom>
          </p:spPr>
          <p:txBody>
            <a:bodyPr wrap="none" rtlCol="0">
              <a:spAutoFit/>
            </a:bodyPr>
            <a:lstStyle/>
            <a:p>
              <a:r>
                <a:rPr lang="en-CA" sz="1050" b="1" dirty="0" smtClean="0"/>
                <a:t>Security Culture</a:t>
              </a:r>
            </a:p>
          </p:txBody>
        </p:sp>
        <p:sp>
          <p:nvSpPr>
            <p:cNvPr id="23" name="TextBox 22"/>
            <p:cNvSpPr txBox="1"/>
            <p:nvPr/>
          </p:nvSpPr>
          <p:spPr>
            <a:xfrm rot="2547263">
              <a:off x="1863186" y="5191426"/>
              <a:ext cx="1385593" cy="415498"/>
            </a:xfrm>
            <a:prstGeom prst="rect">
              <a:avLst/>
            </a:prstGeom>
          </p:spPr>
          <p:txBody>
            <a:bodyPr wrap="square" rtlCol="0">
              <a:spAutoFit/>
            </a:bodyPr>
            <a:lstStyle/>
            <a:p>
              <a:pPr algn="ctr"/>
              <a:r>
                <a:rPr lang="en-CA" sz="1050" b="1" dirty="0" smtClean="0">
                  <a:solidFill>
                    <a:schemeClr val="bg1"/>
                  </a:solidFill>
                </a:rPr>
                <a:t>Vulnerability Management </a:t>
              </a:r>
            </a:p>
          </p:txBody>
        </p:sp>
        <p:sp>
          <p:nvSpPr>
            <p:cNvPr id="24" name="TextBox 23"/>
            <p:cNvSpPr txBox="1"/>
            <p:nvPr/>
          </p:nvSpPr>
          <p:spPr>
            <a:xfrm rot="19117620">
              <a:off x="508162" y="5170644"/>
              <a:ext cx="1179430" cy="415498"/>
            </a:xfrm>
            <a:prstGeom prst="rect">
              <a:avLst/>
            </a:prstGeom>
          </p:spPr>
          <p:txBody>
            <a:bodyPr wrap="square" rtlCol="0">
              <a:spAutoFit/>
            </a:bodyPr>
            <a:lstStyle/>
            <a:p>
              <a:pPr algn="ctr"/>
              <a:r>
                <a:rPr lang="en-CA" sz="1050" b="1" dirty="0" smtClean="0">
                  <a:solidFill>
                    <a:schemeClr val="bg1"/>
                  </a:solidFill>
                </a:rPr>
                <a:t>Event Monitoring</a:t>
              </a:r>
            </a:p>
          </p:txBody>
        </p:sp>
        <p:sp>
          <p:nvSpPr>
            <p:cNvPr id="25" name="TextBox 24"/>
            <p:cNvSpPr txBox="1"/>
            <p:nvPr/>
          </p:nvSpPr>
          <p:spPr>
            <a:xfrm rot="935113">
              <a:off x="383576" y="4370327"/>
              <a:ext cx="1179430" cy="415498"/>
            </a:xfrm>
            <a:prstGeom prst="rect">
              <a:avLst/>
            </a:prstGeom>
          </p:spPr>
          <p:txBody>
            <a:bodyPr wrap="square" rtlCol="0">
              <a:spAutoFit/>
            </a:bodyPr>
            <a:lstStyle/>
            <a:p>
              <a:pPr algn="ctr"/>
              <a:r>
                <a:rPr lang="en-CA" sz="1050" b="1" dirty="0" smtClean="0">
                  <a:solidFill>
                    <a:schemeClr val="bg1"/>
                  </a:solidFill>
                </a:rPr>
                <a:t>Incident Management</a:t>
              </a:r>
            </a:p>
          </p:txBody>
        </p:sp>
        <p:sp>
          <p:nvSpPr>
            <p:cNvPr id="26" name="TextBox 25"/>
            <p:cNvSpPr txBox="1"/>
            <p:nvPr/>
          </p:nvSpPr>
          <p:spPr>
            <a:xfrm rot="3775381">
              <a:off x="826889" y="3618195"/>
              <a:ext cx="1244575" cy="577081"/>
            </a:xfrm>
            <a:prstGeom prst="rect">
              <a:avLst/>
            </a:prstGeom>
          </p:spPr>
          <p:txBody>
            <a:bodyPr wrap="square" rtlCol="0">
              <a:spAutoFit/>
            </a:bodyPr>
            <a:lstStyle/>
            <a:p>
              <a:pPr algn="ctr"/>
              <a:r>
                <a:rPr lang="en-CA" sz="1050" b="1" dirty="0" smtClean="0">
                  <a:solidFill>
                    <a:schemeClr val="bg1"/>
                  </a:solidFill>
                </a:rPr>
                <a:t>Policy and Process Governance</a:t>
              </a:r>
            </a:p>
          </p:txBody>
        </p:sp>
      </p:grpSp>
      <p:sp>
        <p:nvSpPr>
          <p:cNvPr id="28" name="Rectangle 13"/>
          <p:cNvSpPr/>
          <p:nvPr/>
        </p:nvSpPr>
        <p:spPr>
          <a:xfrm>
            <a:off x="3582024" y="3333445"/>
            <a:ext cx="5208685" cy="369332"/>
          </a:xfrm>
          <a:prstGeom prst="rect">
            <a:avLst/>
          </a:prstGeom>
          <a:solidFill>
            <a:schemeClr val="accent2"/>
          </a:solidFill>
          <a:ln>
            <a:solidFill>
              <a:srgbClr val="C00000"/>
            </a:solidFill>
          </a:ln>
        </p:spPr>
        <p:txBody>
          <a:bodyPr wrap="square">
            <a:spAutoFit/>
          </a:bodyPr>
          <a:lstStyle/>
          <a:p>
            <a:pPr algn="ctr"/>
            <a:r>
              <a:rPr lang="en-US" b="1" dirty="0" smtClean="0">
                <a:solidFill>
                  <a:schemeClr val="bg1"/>
                </a:solidFill>
              </a:rPr>
              <a:t>Align compliance with security and IT</a:t>
            </a:r>
            <a:endParaRPr lang="en-US" dirty="0">
              <a:solidFill>
                <a:schemeClr val="bg1"/>
              </a:solidFill>
            </a:endParaRPr>
          </a:p>
        </p:txBody>
      </p:sp>
      <p:sp>
        <p:nvSpPr>
          <p:cNvPr id="30" name="Rectangle 14"/>
          <p:cNvSpPr/>
          <p:nvPr/>
        </p:nvSpPr>
        <p:spPr>
          <a:xfrm>
            <a:off x="5052435" y="1243709"/>
            <a:ext cx="3824860" cy="556019"/>
          </a:xfrm>
          <a:prstGeom prst="rect">
            <a:avLst/>
          </a:prstGeom>
          <a:solidFill>
            <a:srgbClr val="D8D8D8"/>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600" b="1" dirty="0" smtClean="0">
                <a:solidFill>
                  <a:schemeClr val="accent1"/>
                </a:solidFill>
              </a:rPr>
              <a:t>Focus on clarification of </a:t>
            </a:r>
          </a:p>
          <a:p>
            <a:pPr algn="ctr"/>
            <a:r>
              <a:rPr lang="en-US" sz="1600" b="1" dirty="0" smtClean="0">
                <a:solidFill>
                  <a:schemeClr val="accent1"/>
                </a:solidFill>
              </a:rPr>
              <a:t>compliance instead</a:t>
            </a:r>
            <a:endParaRPr lang="en-US" sz="1600" dirty="0">
              <a:solidFill>
                <a:schemeClr val="accent1"/>
              </a:solidFill>
            </a:endParaRPr>
          </a:p>
        </p:txBody>
      </p:sp>
      <p:sp>
        <p:nvSpPr>
          <p:cNvPr id="31" name="Right Arrow 15"/>
          <p:cNvSpPr/>
          <p:nvPr/>
        </p:nvSpPr>
        <p:spPr>
          <a:xfrm>
            <a:off x="4401067" y="1999281"/>
            <a:ext cx="593701" cy="785483"/>
          </a:xfrm>
          <a:prstGeom prst="rightArrow">
            <a:avLst/>
          </a:prstGeom>
          <a:solidFill>
            <a:schemeClr val="bg1">
              <a:lumMod val="7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pic>
        <p:nvPicPr>
          <p:cNvPr id="36" name="Picture 28" descr="insight-sm.wmf"/>
          <p:cNvPicPr>
            <a:picLocks noChangeAspect="1"/>
          </p:cNvPicPr>
          <p:nvPr/>
        </p:nvPicPr>
        <p:blipFill>
          <a:blip r:embed="rId4" cstate="print"/>
          <a:stretch>
            <a:fillRect/>
          </a:stretch>
        </p:blipFill>
        <p:spPr>
          <a:xfrm>
            <a:off x="3615472" y="3352887"/>
            <a:ext cx="453577" cy="340183"/>
          </a:xfrm>
          <a:prstGeom prst="rect">
            <a:avLst/>
          </a:prstGeom>
          <a:noFill/>
          <a:ln>
            <a:noFill/>
          </a:ln>
        </p:spPr>
      </p:pic>
      <p:pic>
        <p:nvPicPr>
          <p:cNvPr id="37" name="Picture 31" descr="insight-sm.wmf"/>
          <p:cNvPicPr>
            <a:picLocks noChangeAspect="1"/>
          </p:cNvPicPr>
          <p:nvPr/>
        </p:nvPicPr>
        <p:blipFill>
          <a:blip r:embed="rId4" cstate="print"/>
          <a:stretch>
            <a:fillRect/>
          </a:stretch>
        </p:blipFill>
        <p:spPr>
          <a:xfrm>
            <a:off x="307879" y="1285248"/>
            <a:ext cx="600757" cy="450568"/>
          </a:xfrm>
          <a:prstGeom prst="rect">
            <a:avLst/>
          </a:prstGeom>
          <a:noFill/>
          <a:ln>
            <a:noFill/>
          </a:ln>
        </p:spPr>
      </p:pic>
      <p:pic>
        <p:nvPicPr>
          <p:cNvPr id="39" name="Picture 32" descr="insight-sm.wmf"/>
          <p:cNvPicPr>
            <a:picLocks noChangeAspect="1"/>
          </p:cNvPicPr>
          <p:nvPr/>
        </p:nvPicPr>
        <p:blipFill>
          <a:blip r:embed="rId4" cstate="print"/>
          <a:stretch>
            <a:fillRect/>
          </a:stretch>
        </p:blipFill>
        <p:spPr>
          <a:xfrm>
            <a:off x="5082158" y="1303529"/>
            <a:ext cx="600757" cy="450568"/>
          </a:xfrm>
          <a:prstGeom prst="rect">
            <a:avLst/>
          </a:prstGeom>
          <a:noFill/>
          <a:ln>
            <a:noFill/>
          </a:ln>
        </p:spPr>
      </p:pic>
      <p:sp>
        <p:nvSpPr>
          <p:cNvPr id="18" name="Rounded Rectangular Callout 10"/>
          <p:cNvSpPr/>
          <p:nvPr/>
        </p:nvSpPr>
        <p:spPr>
          <a:xfrm>
            <a:off x="3665635" y="3749627"/>
            <a:ext cx="5048152" cy="510778"/>
          </a:xfrm>
          <a:prstGeom prst="wedgeRoundRectCallout">
            <a:avLst>
              <a:gd name="adj1" fmla="val -57581"/>
              <a:gd name="adj2" fmla="val -29990"/>
              <a:gd name="adj3" fmla="val 16667"/>
            </a:avLst>
          </a:prstGeom>
          <a:solidFill>
            <a:schemeClr val="bg1"/>
          </a:solidFill>
          <a:ln w="19050">
            <a:solidFill>
              <a:schemeClr val="accent2"/>
            </a:solidFill>
          </a:ln>
        </p:spPr>
        <p:txBody>
          <a:bodyPr wrap="square">
            <a:spAutoFit/>
          </a:bodyPr>
          <a:lstStyle/>
          <a:p>
            <a:pPr>
              <a:spcBef>
                <a:spcPts val="0"/>
              </a:spcBef>
              <a:spcAft>
                <a:spcPts val="300"/>
              </a:spcAft>
              <a:buSzPct val="100000"/>
            </a:pPr>
            <a:r>
              <a:rPr lang="en-US" sz="1200" dirty="0" smtClean="0">
                <a:solidFill>
                  <a:srgbClr val="333333"/>
                </a:solidFill>
              </a:rPr>
              <a:t>Compliance is an overlay upon your security functions that requires its own efforts and resources. </a:t>
            </a:r>
            <a:endParaRPr lang="en-US" sz="1200" b="1" dirty="0">
              <a:solidFill>
                <a:srgbClr val="333333"/>
              </a:solidFill>
            </a:endParaRPr>
          </a:p>
        </p:txBody>
      </p:sp>
    </p:spTree>
    <p:extLst>
      <p:ext uri="{BB962C8B-B14F-4D97-AF65-F5344CB8AC3E}">
        <p14:creationId xmlns:p14="http://schemas.microsoft.com/office/powerpoint/2010/main" val="1262830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blueprint will help you meet your HIPAA or SOX regulatory requirements in a clear way</a:t>
            </a:r>
            <a:endParaRPr lang="en-US" dirty="0"/>
          </a:p>
        </p:txBody>
      </p:sp>
      <p:grpSp>
        <p:nvGrpSpPr>
          <p:cNvPr id="4" name="Group 20"/>
          <p:cNvGrpSpPr/>
          <p:nvPr/>
        </p:nvGrpSpPr>
        <p:grpSpPr>
          <a:xfrm>
            <a:off x="312474" y="5205567"/>
            <a:ext cx="8494333" cy="1211094"/>
            <a:chOff x="6304543" y="3022388"/>
            <a:chExt cx="2571569" cy="400775"/>
          </a:xfrm>
        </p:grpSpPr>
        <p:sp>
          <p:nvSpPr>
            <p:cNvPr id="5" name="Rectangle 23"/>
            <p:cNvSpPr/>
            <p:nvPr/>
          </p:nvSpPr>
          <p:spPr>
            <a:xfrm>
              <a:off x="6304543" y="3022388"/>
              <a:ext cx="2571567" cy="103523"/>
            </a:xfrm>
            <a:prstGeom prst="rect">
              <a:avLst/>
            </a:prstGeom>
            <a:solidFill>
              <a:schemeClr val="accent2"/>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a:t>Our research will:</a:t>
              </a:r>
            </a:p>
          </p:txBody>
        </p:sp>
        <p:sp>
          <p:nvSpPr>
            <p:cNvPr id="6" name="Rectangle 22"/>
            <p:cNvSpPr/>
            <p:nvPr/>
          </p:nvSpPr>
          <p:spPr>
            <a:xfrm>
              <a:off x="6304543" y="3125911"/>
              <a:ext cx="2571569" cy="297252"/>
            </a:xfrm>
            <a:prstGeom prst="rect">
              <a:avLst/>
            </a:prstGeom>
            <a:solidFill>
              <a:schemeClr val="bg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lvl="0" indent="-171450">
                <a:spcBef>
                  <a:spcPts val="0"/>
                </a:spcBef>
                <a:buFont typeface="Arial" panose="020B0604020202020204" pitchFamily="34" charset="0"/>
                <a:buChar char="•"/>
              </a:pPr>
              <a:r>
                <a:rPr lang="en-US" sz="1200" dirty="0">
                  <a:solidFill>
                    <a:schemeClr val="tx1"/>
                  </a:solidFill>
                </a:rPr>
                <a:t>Translate compliance requirements into actual actions you can carry out. Turn ambiguous and often </a:t>
              </a:r>
              <a:r>
                <a:rPr lang="en-US" sz="1200" dirty="0" smtClean="0">
                  <a:solidFill>
                    <a:schemeClr val="tx1"/>
                  </a:solidFill>
                </a:rPr>
                <a:t>open-ended </a:t>
              </a:r>
              <a:r>
                <a:rPr lang="en-US" sz="1200" dirty="0">
                  <a:solidFill>
                    <a:schemeClr val="tx1"/>
                  </a:solidFill>
                </a:rPr>
                <a:t>statements into clear and understandable security initiatives. </a:t>
              </a:r>
              <a:endParaRPr lang="en-CA" sz="1200" dirty="0">
                <a:solidFill>
                  <a:schemeClr val="tx1"/>
                </a:solidFill>
              </a:endParaRPr>
            </a:p>
            <a:p>
              <a:pPr marL="171450" lvl="0" indent="-171450">
                <a:spcBef>
                  <a:spcPts val="0"/>
                </a:spcBef>
                <a:buFont typeface="Arial" panose="020B0604020202020204" pitchFamily="34" charset="0"/>
                <a:buChar char="•"/>
              </a:pPr>
              <a:r>
                <a:rPr lang="en-US" sz="1200" dirty="0">
                  <a:solidFill>
                    <a:schemeClr val="tx1"/>
                  </a:solidFill>
                </a:rPr>
                <a:t>Save </a:t>
              </a:r>
              <a:r>
                <a:rPr lang="en-US" sz="1200" dirty="0" smtClean="0">
                  <a:solidFill>
                    <a:schemeClr val="tx1"/>
                  </a:solidFill>
                </a:rPr>
                <a:t>you </a:t>
              </a:r>
              <a:r>
                <a:rPr lang="en-US" sz="1200" dirty="0">
                  <a:solidFill>
                    <a:schemeClr val="tx1"/>
                  </a:solidFill>
                </a:rPr>
                <a:t>the headache and time of deciding what you have to do to meet your compliance requirements. </a:t>
              </a:r>
              <a:endParaRPr lang="en-CA" sz="1200" dirty="0">
                <a:solidFill>
                  <a:schemeClr val="tx1"/>
                </a:solidFill>
              </a:endParaRPr>
            </a:p>
            <a:p>
              <a:pPr marL="171450" lvl="0" indent="-171450">
                <a:spcBef>
                  <a:spcPts val="0"/>
                </a:spcBef>
                <a:buFont typeface="Arial" panose="020B0604020202020204" pitchFamily="34" charset="0"/>
                <a:buChar char="•"/>
              </a:pPr>
              <a:r>
                <a:rPr lang="en-US" sz="1200" dirty="0">
                  <a:solidFill>
                    <a:schemeClr val="tx1"/>
                  </a:solidFill>
                </a:rPr>
                <a:t>Document your controls in a simple format so you are prepared for the impending audit. </a:t>
              </a:r>
              <a:endParaRPr lang="en-CA" sz="1200" dirty="0">
                <a:solidFill>
                  <a:schemeClr val="tx1"/>
                </a:solidFill>
              </a:endParaRPr>
            </a:p>
          </p:txBody>
        </p:sp>
      </p:grpSp>
      <p:sp>
        <p:nvSpPr>
          <p:cNvPr id="7" name="Oval 145407"/>
          <p:cNvSpPr/>
          <p:nvPr/>
        </p:nvSpPr>
        <p:spPr>
          <a:xfrm>
            <a:off x="251520" y="1814610"/>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a:t>
            </a:r>
            <a:endParaRPr lang="en-US" b="1" dirty="0"/>
          </a:p>
        </p:txBody>
      </p:sp>
      <p:sp>
        <p:nvSpPr>
          <p:cNvPr id="8" name="Oval 145408"/>
          <p:cNvSpPr/>
          <p:nvPr/>
        </p:nvSpPr>
        <p:spPr>
          <a:xfrm>
            <a:off x="251518" y="2658895"/>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2</a:t>
            </a:r>
            <a:endParaRPr lang="en-US" b="1" dirty="0"/>
          </a:p>
        </p:txBody>
      </p:sp>
      <p:sp>
        <p:nvSpPr>
          <p:cNvPr id="9" name="Oval 145410"/>
          <p:cNvSpPr/>
          <p:nvPr/>
        </p:nvSpPr>
        <p:spPr>
          <a:xfrm>
            <a:off x="251516" y="3610130"/>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3</a:t>
            </a:r>
            <a:endParaRPr lang="en-US" b="1" dirty="0"/>
          </a:p>
        </p:txBody>
      </p:sp>
      <p:sp>
        <p:nvSpPr>
          <p:cNvPr id="14" name="TextBox 13"/>
          <p:cNvSpPr txBox="1"/>
          <p:nvPr/>
        </p:nvSpPr>
        <p:spPr>
          <a:xfrm>
            <a:off x="652114" y="1814610"/>
            <a:ext cx="6472255" cy="307777"/>
          </a:xfrm>
          <a:prstGeom prst="rect">
            <a:avLst/>
          </a:prstGeom>
        </p:spPr>
        <p:txBody>
          <a:bodyPr wrap="square" rtlCol="0">
            <a:spAutoFit/>
          </a:bodyPr>
          <a:lstStyle/>
          <a:p>
            <a:r>
              <a:rPr lang="en-US" sz="1400" b="1" dirty="0" smtClean="0"/>
              <a:t>You need to understand your security obligations and their boundaries. </a:t>
            </a:r>
          </a:p>
        </p:txBody>
      </p:sp>
      <p:sp>
        <p:nvSpPr>
          <p:cNvPr id="15" name="Rectangle 14"/>
          <p:cNvSpPr/>
          <p:nvPr/>
        </p:nvSpPr>
        <p:spPr>
          <a:xfrm>
            <a:off x="652113" y="2090766"/>
            <a:ext cx="6546129" cy="646331"/>
          </a:xfrm>
          <a:prstGeom prst="rect">
            <a:avLst/>
          </a:prstGeom>
        </p:spPr>
        <p:txBody>
          <a:bodyPr wrap="square">
            <a:spAutoFit/>
          </a:bodyPr>
          <a:lstStyle/>
          <a:p>
            <a:r>
              <a:rPr lang="en-US" sz="1200" dirty="0" smtClean="0"/>
              <a:t>Understanding all of your security obligations (whether they are compliance, customer, or business oriented) and your security scope and boundaries will ensure you are structuring your efforts to specific parameters. </a:t>
            </a:r>
            <a:endParaRPr lang="en-US" sz="1200" dirty="0"/>
          </a:p>
        </p:txBody>
      </p:sp>
      <p:sp>
        <p:nvSpPr>
          <p:cNvPr id="16" name="TextBox 15"/>
          <p:cNvSpPr txBox="1"/>
          <p:nvPr/>
        </p:nvSpPr>
        <p:spPr>
          <a:xfrm>
            <a:off x="652112" y="2704232"/>
            <a:ext cx="5412287" cy="307777"/>
          </a:xfrm>
          <a:prstGeom prst="rect">
            <a:avLst/>
          </a:prstGeom>
        </p:spPr>
        <p:txBody>
          <a:bodyPr wrap="square" rtlCol="0">
            <a:spAutoFit/>
          </a:bodyPr>
          <a:lstStyle/>
          <a:p>
            <a:r>
              <a:rPr lang="en-US" sz="1400" b="1" dirty="0" smtClean="0"/>
              <a:t>Articulate what your end goal is.</a:t>
            </a:r>
          </a:p>
        </p:txBody>
      </p:sp>
      <p:sp>
        <p:nvSpPr>
          <p:cNvPr id="17" name="Rectangle 16"/>
          <p:cNvSpPr/>
          <p:nvPr/>
        </p:nvSpPr>
        <p:spPr>
          <a:xfrm>
            <a:off x="652110" y="2950893"/>
            <a:ext cx="6546132" cy="461665"/>
          </a:xfrm>
          <a:prstGeom prst="rect">
            <a:avLst/>
          </a:prstGeom>
        </p:spPr>
        <p:txBody>
          <a:bodyPr wrap="square">
            <a:spAutoFit/>
          </a:bodyPr>
          <a:lstStyle/>
          <a:p>
            <a:r>
              <a:rPr lang="en-US" sz="1200" dirty="0" smtClean="0"/>
              <a:t>Compliance should not just be done for compliance’s sake. Articulate what is your end goal is beyond compliance so you can be become more secure as well as compliant. </a:t>
            </a:r>
            <a:endParaRPr lang="en-US" sz="1200" dirty="0"/>
          </a:p>
        </p:txBody>
      </p:sp>
      <p:sp>
        <p:nvSpPr>
          <p:cNvPr id="18" name="TextBox 17"/>
          <p:cNvSpPr txBox="1"/>
          <p:nvPr/>
        </p:nvSpPr>
        <p:spPr>
          <a:xfrm>
            <a:off x="652110" y="3656538"/>
            <a:ext cx="5412287" cy="307777"/>
          </a:xfrm>
          <a:prstGeom prst="rect">
            <a:avLst/>
          </a:prstGeom>
        </p:spPr>
        <p:txBody>
          <a:bodyPr wrap="square" rtlCol="0">
            <a:spAutoFit/>
          </a:bodyPr>
          <a:lstStyle/>
          <a:p>
            <a:r>
              <a:rPr lang="en-US" sz="1400" b="1" dirty="0" smtClean="0"/>
              <a:t>Perform a current state assessment.</a:t>
            </a:r>
          </a:p>
        </p:txBody>
      </p:sp>
      <p:sp>
        <p:nvSpPr>
          <p:cNvPr id="19" name="TextBox 18"/>
          <p:cNvSpPr txBox="1"/>
          <p:nvPr/>
        </p:nvSpPr>
        <p:spPr>
          <a:xfrm>
            <a:off x="251520" y="1244982"/>
            <a:ext cx="8625776" cy="523220"/>
          </a:xfrm>
          <a:prstGeom prst="rect">
            <a:avLst/>
          </a:prstGeom>
        </p:spPr>
        <p:txBody>
          <a:bodyPr wrap="square" rtlCol="0">
            <a:spAutoFit/>
          </a:bodyPr>
          <a:lstStyle/>
          <a:p>
            <a:r>
              <a:rPr lang="en-US" sz="1400" dirty="0" smtClean="0"/>
              <a:t>This blueprint follows a systematic methodology to ensure your efforts not only meet compliance but improve your organization’s overall security posture. </a:t>
            </a:r>
          </a:p>
        </p:txBody>
      </p:sp>
      <p:sp>
        <p:nvSpPr>
          <p:cNvPr id="20" name="Oval 145410"/>
          <p:cNvSpPr/>
          <p:nvPr/>
        </p:nvSpPr>
        <p:spPr>
          <a:xfrm>
            <a:off x="251513" y="4057861"/>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4</a:t>
            </a:r>
            <a:endParaRPr lang="en-US" b="1" dirty="0"/>
          </a:p>
        </p:txBody>
      </p:sp>
      <p:sp>
        <p:nvSpPr>
          <p:cNvPr id="22" name="TextBox 21"/>
          <p:cNvSpPr txBox="1"/>
          <p:nvPr/>
        </p:nvSpPr>
        <p:spPr>
          <a:xfrm>
            <a:off x="652107" y="4104269"/>
            <a:ext cx="5412287" cy="307777"/>
          </a:xfrm>
          <a:prstGeom prst="rect">
            <a:avLst/>
          </a:prstGeom>
        </p:spPr>
        <p:txBody>
          <a:bodyPr wrap="square" rtlCol="0">
            <a:spAutoFit/>
          </a:bodyPr>
          <a:lstStyle/>
          <a:p>
            <a:r>
              <a:rPr lang="en-US" sz="1400" b="1" dirty="0" smtClean="0"/>
              <a:t>Identify gap initiatives.</a:t>
            </a:r>
          </a:p>
        </p:txBody>
      </p:sp>
      <p:sp>
        <p:nvSpPr>
          <p:cNvPr id="23" name="Oval 145410"/>
          <p:cNvSpPr/>
          <p:nvPr/>
        </p:nvSpPr>
        <p:spPr>
          <a:xfrm>
            <a:off x="251512" y="4513951"/>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5</a:t>
            </a:r>
            <a:endParaRPr lang="en-US" b="1" dirty="0"/>
          </a:p>
        </p:txBody>
      </p:sp>
      <p:sp>
        <p:nvSpPr>
          <p:cNvPr id="25" name="TextBox 24"/>
          <p:cNvSpPr txBox="1"/>
          <p:nvPr/>
        </p:nvSpPr>
        <p:spPr>
          <a:xfrm>
            <a:off x="652107" y="4560359"/>
            <a:ext cx="3726098" cy="307777"/>
          </a:xfrm>
          <a:prstGeom prst="rect">
            <a:avLst/>
          </a:prstGeom>
        </p:spPr>
        <p:txBody>
          <a:bodyPr wrap="square" rtlCol="0">
            <a:spAutoFit/>
          </a:bodyPr>
          <a:lstStyle/>
          <a:p>
            <a:r>
              <a:rPr lang="en-US" sz="1400" b="1" dirty="0" smtClean="0"/>
              <a:t>Make a roadmap for meeting compliance.</a:t>
            </a:r>
          </a:p>
        </p:txBody>
      </p:sp>
      <p:sp>
        <p:nvSpPr>
          <p:cNvPr id="26" name="Right Brace 25"/>
          <p:cNvSpPr/>
          <p:nvPr/>
        </p:nvSpPr>
        <p:spPr>
          <a:xfrm>
            <a:off x="7325833" y="1814610"/>
            <a:ext cx="255181" cy="159794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TextBox 26"/>
          <p:cNvSpPr txBox="1"/>
          <p:nvPr/>
        </p:nvSpPr>
        <p:spPr>
          <a:xfrm>
            <a:off x="7573424" y="2105752"/>
            <a:ext cx="1254642" cy="1015663"/>
          </a:xfrm>
          <a:prstGeom prst="rect">
            <a:avLst/>
          </a:prstGeom>
        </p:spPr>
        <p:txBody>
          <a:bodyPr wrap="square" rtlCol="0">
            <a:spAutoFit/>
          </a:bodyPr>
          <a:lstStyle/>
          <a:p>
            <a:r>
              <a:rPr lang="en-US" sz="1200" dirty="0" smtClean="0"/>
              <a:t>This is about preparation and ensuring compliance is not siloed.</a:t>
            </a:r>
          </a:p>
        </p:txBody>
      </p:sp>
      <p:sp>
        <p:nvSpPr>
          <p:cNvPr id="28" name="Right Brace 27"/>
          <p:cNvSpPr/>
          <p:nvPr/>
        </p:nvSpPr>
        <p:spPr>
          <a:xfrm>
            <a:off x="4356940" y="3610130"/>
            <a:ext cx="247587" cy="132849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p:cNvSpPr txBox="1"/>
          <p:nvPr/>
        </p:nvSpPr>
        <p:spPr>
          <a:xfrm>
            <a:off x="4615798" y="3938609"/>
            <a:ext cx="3698380" cy="646331"/>
          </a:xfrm>
          <a:prstGeom prst="rect">
            <a:avLst/>
          </a:prstGeom>
        </p:spPr>
        <p:txBody>
          <a:bodyPr wrap="square" rtlCol="0">
            <a:spAutoFit/>
          </a:bodyPr>
          <a:lstStyle/>
          <a:p>
            <a:r>
              <a:rPr lang="en-US" sz="1200" b="1" dirty="0" smtClean="0"/>
              <a:t>These are seen as your more traditional steps.</a:t>
            </a:r>
          </a:p>
          <a:p>
            <a:r>
              <a:rPr lang="en-US" sz="1200" dirty="0" smtClean="0"/>
              <a:t>Info-Tech ensures that you can perform these steps as clearly and succinctly as possible.  </a:t>
            </a:r>
          </a:p>
        </p:txBody>
      </p:sp>
    </p:spTree>
    <p:extLst>
      <p:ext uri="{BB962C8B-B14F-4D97-AF65-F5344CB8AC3E}">
        <p14:creationId xmlns:p14="http://schemas.microsoft.com/office/powerpoint/2010/main" val="23954836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Guided Implementations and measured value</a:t>
            </a:r>
            <a:endParaRPr lang="en-US" dirty="0"/>
          </a:p>
        </p:txBody>
      </p:sp>
      <p:graphicFrame>
        <p:nvGraphicFramePr>
          <p:cNvPr id="6" name="Table 1"/>
          <p:cNvGraphicFramePr>
            <a:graphicFrameLocks noGrp="1"/>
          </p:cNvGraphicFramePr>
          <p:nvPr>
            <p:extLst>
              <p:ext uri="{D42A27DB-BD31-4B8C-83A1-F6EECF244321}">
                <p14:modId xmlns:p14="http://schemas.microsoft.com/office/powerpoint/2010/main" val="2601690786"/>
              </p:ext>
            </p:extLst>
          </p:nvPr>
        </p:nvGraphicFramePr>
        <p:xfrm>
          <a:off x="454525" y="1221693"/>
          <a:ext cx="8219769" cy="3977640"/>
        </p:xfrm>
        <a:graphic>
          <a:graphicData uri="http://schemas.openxmlformats.org/drawingml/2006/table">
            <a:tbl>
              <a:tblPr firstRow="1" bandRow="1">
                <a:tableStyleId>{5C22544A-7EE6-4342-B048-85BDC9FD1C3A}</a:tableStyleId>
              </a:tblPr>
              <a:tblGrid>
                <a:gridCol w="1828801"/>
                <a:gridCol w="6390968"/>
              </a:tblGrid>
              <a:tr h="212083">
                <a:tc>
                  <a:txBody>
                    <a:bodyPr/>
                    <a:lstStyle/>
                    <a:p>
                      <a:pPr>
                        <a:spcBef>
                          <a:spcPts val="0"/>
                        </a:spcBef>
                        <a:spcAft>
                          <a:spcPts val="0"/>
                        </a:spcAft>
                      </a:pPr>
                      <a:r>
                        <a:rPr lang="en-CA" sz="1100" dirty="0" smtClean="0"/>
                        <a:t>Phase</a:t>
                      </a:r>
                      <a:endParaRPr lang="en-CA"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0"/>
                        </a:spcBef>
                        <a:spcAft>
                          <a:spcPts val="0"/>
                        </a:spcAft>
                      </a:pPr>
                      <a:r>
                        <a:rPr lang="en-CA" sz="1100" dirty="0" smtClean="0"/>
                        <a:t>Measured Value</a:t>
                      </a:r>
                      <a:endParaRPr lang="en-CA"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23774">
                <a:tc>
                  <a:txBody>
                    <a:bodyPr/>
                    <a:lstStyle/>
                    <a:p>
                      <a:pPr algn="l">
                        <a:spcBef>
                          <a:spcPts val="0"/>
                        </a:spcBef>
                        <a:spcAft>
                          <a:spcPts val="0"/>
                        </a:spcAft>
                      </a:pPr>
                      <a:r>
                        <a:rPr lang="en-CA" sz="1100" b="1" u="none" dirty="0" smtClean="0"/>
                        <a:t>Phase 1:</a:t>
                      </a:r>
                      <a:r>
                        <a:rPr lang="en-CA" sz="1100" u="none" dirty="0" smtClean="0"/>
                        <a:t> Assess the current state</a:t>
                      </a:r>
                      <a:endParaRPr lang="en-CA" sz="1100" u="non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100" dirty="0" smtClean="0"/>
                        <a:t>Identify</a:t>
                      </a:r>
                      <a:r>
                        <a:rPr lang="en-CA" sz="1100" baseline="0" dirty="0" smtClean="0"/>
                        <a:t> security compliance requirements and make the case for a compliance management program:</a:t>
                      </a:r>
                      <a:endParaRPr lang="en-CA" sz="1100" dirty="0" smtClean="0"/>
                    </a:p>
                    <a:p>
                      <a:pPr marL="171450" indent="-171450">
                        <a:buFont typeface="Arial" panose="020B0604020202020204" pitchFamily="34" charset="0"/>
                        <a:buChar char="•"/>
                      </a:pPr>
                      <a:r>
                        <a:rPr lang="en-CA" sz="1100" dirty="0" smtClean="0"/>
                        <a:t>Consultant at $100 an hour for 8</a:t>
                      </a:r>
                      <a:r>
                        <a:rPr lang="en-CA" sz="1100" baseline="0" dirty="0" smtClean="0"/>
                        <a:t> hours = </a:t>
                      </a:r>
                      <a:r>
                        <a:rPr lang="en-CA" sz="1100" b="1" baseline="0" dirty="0" smtClean="0"/>
                        <a:t>$800</a:t>
                      </a:r>
                    </a:p>
                    <a:p>
                      <a:pPr marL="0" indent="0">
                        <a:buFont typeface="Arial" panose="020B0604020202020204" pitchFamily="34" charset="0"/>
                        <a:buNone/>
                      </a:pPr>
                      <a:r>
                        <a:rPr lang="en-CA" sz="1100" baseline="0" dirty="0" smtClean="0"/>
                        <a:t>Conduct a current state assessment or audit of compliance:</a:t>
                      </a:r>
                    </a:p>
                    <a:p>
                      <a:pPr marL="171450" indent="-171450">
                        <a:buFont typeface="Arial" panose="020B0604020202020204" pitchFamily="34" charset="0"/>
                        <a:buChar char="•"/>
                      </a:pPr>
                      <a:r>
                        <a:rPr lang="en-CA" sz="1100" baseline="0" dirty="0" smtClean="0"/>
                        <a:t>Consultant at $100 an hour for 40 hours = </a:t>
                      </a:r>
                      <a:r>
                        <a:rPr lang="en-CA" sz="1100" b="1" baseline="0" dirty="0" smtClean="0"/>
                        <a:t>$4,000</a:t>
                      </a:r>
                      <a:endParaRPr lang="en-CA"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61005">
                <a:tc>
                  <a:txBody>
                    <a:bodyPr/>
                    <a:lstStyle/>
                    <a:p>
                      <a:pPr algn="l">
                        <a:spcBef>
                          <a:spcPts val="0"/>
                        </a:spcBef>
                        <a:spcAft>
                          <a:spcPts val="0"/>
                        </a:spcAft>
                      </a:pPr>
                      <a:r>
                        <a:rPr lang="en-CA" sz="1100" b="1" u="none" dirty="0" smtClean="0"/>
                        <a:t>Phase 2:</a:t>
                      </a:r>
                      <a:r>
                        <a:rPr lang="en-CA" sz="1100" u="none" dirty="0" smtClean="0"/>
                        <a:t> Conduct a gap analysis</a:t>
                      </a:r>
                      <a:endParaRPr lang="en-CA" sz="1100" u="non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100" dirty="0" smtClean="0"/>
                        <a:t>Identify target levels</a:t>
                      </a:r>
                      <a:r>
                        <a:rPr lang="en-CA" sz="1100" baseline="0" dirty="0" smtClean="0"/>
                        <a:t> of compliance needed by the organization</a:t>
                      </a:r>
                      <a:r>
                        <a:rPr lang="en-CA" sz="1100" dirty="0" smtClean="0"/>
                        <a:t>:</a:t>
                      </a:r>
                      <a:r>
                        <a:rPr lang="en-CA" sz="1100" baseline="0" dirty="0" smtClean="0"/>
                        <a:t> </a:t>
                      </a:r>
                    </a:p>
                    <a:p>
                      <a:pPr marL="171450" indent="-171450">
                        <a:buFont typeface="Arial" panose="020B0604020202020204" pitchFamily="34" charset="0"/>
                        <a:buChar char="•"/>
                      </a:pPr>
                      <a:r>
                        <a:rPr lang="en-CA" sz="1100" baseline="0" dirty="0" smtClean="0"/>
                        <a:t>Consultant at $100 an hour for 16 hours = </a:t>
                      </a:r>
                      <a:r>
                        <a:rPr lang="en-CA" sz="1100" b="1" baseline="0" dirty="0" smtClean="0"/>
                        <a:t>$1,600</a:t>
                      </a:r>
                    </a:p>
                    <a:p>
                      <a:pPr marL="0" indent="0">
                        <a:buFont typeface="Arial" panose="020B0604020202020204" pitchFamily="34" charset="0"/>
                        <a:buNone/>
                      </a:pPr>
                      <a:r>
                        <a:rPr lang="en-CA" sz="1100" baseline="0" dirty="0" smtClean="0"/>
                        <a:t>Identify gaps and initiatives that can meet compliance requirements: </a:t>
                      </a:r>
                    </a:p>
                    <a:p>
                      <a:pPr marL="171450" indent="-171450">
                        <a:buFont typeface="Arial" panose="020B0604020202020204" pitchFamily="34" charset="0"/>
                        <a:buChar char="•"/>
                      </a:pPr>
                      <a:r>
                        <a:rPr lang="en-CA" sz="1100" dirty="0" smtClean="0"/>
                        <a:t>Consultant at $100 an hour</a:t>
                      </a:r>
                      <a:r>
                        <a:rPr lang="en-CA" sz="1100" baseline="0" dirty="0" smtClean="0"/>
                        <a:t> for 24 hours = </a:t>
                      </a:r>
                      <a:r>
                        <a:rPr lang="en-CA" sz="1100" b="1" baseline="0" dirty="0" smtClean="0"/>
                        <a:t>$2,400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98235">
                <a:tc>
                  <a:txBody>
                    <a:bodyPr/>
                    <a:lstStyle/>
                    <a:p>
                      <a:pPr algn="l">
                        <a:spcBef>
                          <a:spcPts val="0"/>
                        </a:spcBef>
                        <a:spcAft>
                          <a:spcPts val="0"/>
                        </a:spcAft>
                      </a:pPr>
                      <a:r>
                        <a:rPr lang="en-CA" sz="1100" b="1" u="none" dirty="0" smtClean="0"/>
                        <a:t>Phase 3:</a:t>
                      </a:r>
                      <a:r>
                        <a:rPr lang="en-CA" sz="1100" u="none" dirty="0" smtClean="0"/>
                        <a:t> Build a compliance roadmap</a:t>
                      </a:r>
                      <a:endParaRPr lang="en-CA" sz="1100" u="non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100" dirty="0" smtClean="0"/>
                        <a:t>Prioritize</a:t>
                      </a:r>
                      <a:r>
                        <a:rPr lang="en-CA" sz="1100" baseline="0" dirty="0" smtClean="0"/>
                        <a:t> the implementation of the initiatives:</a:t>
                      </a:r>
                    </a:p>
                    <a:p>
                      <a:pPr marL="171450" indent="-171450">
                        <a:buFont typeface="Arial" panose="020B0604020202020204" pitchFamily="34" charset="0"/>
                        <a:buChar char="•"/>
                      </a:pPr>
                      <a:r>
                        <a:rPr lang="en-CA" sz="1100" baseline="0" dirty="0" smtClean="0"/>
                        <a:t>Consultant at $100 an hour for 40 hours = </a:t>
                      </a:r>
                      <a:r>
                        <a:rPr lang="en-CA" sz="1100" b="1" baseline="0" dirty="0" smtClean="0"/>
                        <a:t>$4,000</a:t>
                      </a:r>
                    </a:p>
                    <a:p>
                      <a:pPr marL="0" indent="0">
                        <a:buFont typeface="Arial" panose="020B0604020202020204" pitchFamily="34" charset="0"/>
                        <a:buNone/>
                      </a:pPr>
                      <a:r>
                        <a:rPr lang="en-CA" sz="1100" dirty="0" smtClean="0"/>
                        <a:t>Identify dependencies of the initiatives</a:t>
                      </a:r>
                      <a:r>
                        <a:rPr lang="en-CA" sz="1100" baseline="0" dirty="0" smtClean="0"/>
                        <a:t>: </a:t>
                      </a:r>
                    </a:p>
                    <a:p>
                      <a:pPr marL="171450" indent="-171450">
                        <a:buFont typeface="Arial" panose="020B0604020202020204" pitchFamily="34" charset="0"/>
                        <a:buChar char="•"/>
                      </a:pPr>
                      <a:r>
                        <a:rPr lang="en-CA" sz="1100" baseline="0" dirty="0" smtClean="0"/>
                        <a:t>Consultant at $100 an hour for 40 hours = </a:t>
                      </a:r>
                      <a:r>
                        <a:rPr lang="en-CA" sz="1100" b="1" baseline="0" dirty="0" smtClean="0"/>
                        <a:t>$4,000</a:t>
                      </a:r>
                    </a:p>
                    <a:p>
                      <a:pPr marL="0" indent="0">
                        <a:buFont typeface="Arial" panose="020B0604020202020204" pitchFamily="34" charset="0"/>
                        <a:buNone/>
                      </a:pPr>
                      <a:r>
                        <a:rPr lang="en-CA" sz="1100" dirty="0" smtClean="0"/>
                        <a:t>Build out a compliance roadmap:</a:t>
                      </a:r>
                    </a:p>
                    <a:p>
                      <a:pPr marL="171450" indent="-171450">
                        <a:buFont typeface="Arial" panose="020B0604020202020204" pitchFamily="34" charset="0"/>
                        <a:buChar char="•"/>
                      </a:pPr>
                      <a:r>
                        <a:rPr lang="en-CA" sz="1100" dirty="0" smtClean="0"/>
                        <a:t>Consultant at $100</a:t>
                      </a:r>
                      <a:r>
                        <a:rPr lang="en-CA" sz="1100" baseline="0" dirty="0" smtClean="0"/>
                        <a:t> an hour for 40 hours = </a:t>
                      </a:r>
                      <a:r>
                        <a:rPr lang="en-CA" sz="1100" b="1" baseline="0" dirty="0" smtClean="0"/>
                        <a:t>$4,000</a:t>
                      </a:r>
                    </a:p>
                    <a:p>
                      <a:pPr marL="0" indent="0">
                        <a:buFont typeface="Arial" panose="020B0604020202020204" pitchFamily="34" charset="0"/>
                        <a:buNone/>
                      </a:pPr>
                      <a:r>
                        <a:rPr lang="en-CA" sz="1100" b="0" baseline="0" dirty="0" smtClean="0"/>
                        <a:t>Develop a review process and a metrics program:</a:t>
                      </a:r>
                    </a:p>
                    <a:p>
                      <a:pPr marL="171450" indent="-171450">
                        <a:buFont typeface="Arial" panose="020B0604020202020204" pitchFamily="34" charset="0"/>
                        <a:buChar char="•"/>
                      </a:pPr>
                      <a:r>
                        <a:rPr lang="en-CA" sz="1100" b="0" baseline="0" dirty="0" smtClean="0"/>
                        <a:t>Consultant at $100 an hour for 40 hours = </a:t>
                      </a:r>
                      <a:r>
                        <a:rPr lang="en-CA" sz="1100" b="1" baseline="0" dirty="0" smtClean="0"/>
                        <a:t>$4,000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86544">
                <a:tc>
                  <a:txBody>
                    <a:bodyPr/>
                    <a:lstStyle/>
                    <a:p>
                      <a:pPr algn="l">
                        <a:spcBef>
                          <a:spcPts val="0"/>
                        </a:spcBef>
                        <a:spcAft>
                          <a:spcPts val="0"/>
                        </a:spcAft>
                      </a:pPr>
                      <a:r>
                        <a:rPr lang="en-CA" sz="1100" b="1" dirty="0" smtClean="0"/>
                        <a:t>Potential financial savings</a:t>
                      </a:r>
                      <a:r>
                        <a:rPr lang="en-CA" sz="1100" b="1" baseline="0" dirty="0" smtClean="0"/>
                        <a:t> from utilizing Info-Tech resources</a:t>
                      </a:r>
                      <a:endParaRPr lang="en-CA"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kern="1200" dirty="0" smtClean="0">
                          <a:solidFill>
                            <a:schemeClr val="tx1"/>
                          </a:solidFill>
                          <a:latin typeface="+mn-lt"/>
                          <a:ea typeface="+mn-ea"/>
                          <a:cs typeface="+mn-cs"/>
                        </a:rPr>
                        <a:t>Phase</a:t>
                      </a:r>
                      <a:r>
                        <a:rPr lang="en-CA" sz="1100" kern="1200" baseline="0" dirty="0" smtClean="0">
                          <a:solidFill>
                            <a:schemeClr val="tx1"/>
                          </a:solidFill>
                          <a:latin typeface="+mn-lt"/>
                          <a:ea typeface="+mn-ea"/>
                          <a:cs typeface="+mn-cs"/>
                        </a:rPr>
                        <a:t> 1 ($4,800) + Phase 2 ($4,000) + Phase 3 ($16,000) = </a:t>
                      </a:r>
                      <a:r>
                        <a:rPr lang="en-CA" sz="1100" b="1" kern="1200" baseline="0" dirty="0" smtClean="0">
                          <a:solidFill>
                            <a:schemeClr val="tx1"/>
                          </a:solidFill>
                          <a:latin typeface="+mn-lt"/>
                          <a:ea typeface="+mn-ea"/>
                          <a:cs typeface="+mn-cs"/>
                        </a:rPr>
                        <a:t>$24,800</a:t>
                      </a:r>
                      <a:endParaRPr lang="en-CA" sz="1100" b="1" kern="1200" dirty="0" smtClean="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1406051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4936517"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10" name="Rounded Rectangle 9"/>
          <p:cNvSpPr/>
          <p:nvPr/>
        </p:nvSpPr>
        <p:spPr>
          <a:xfrm>
            <a:off x="548384"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11" name="Rectangle 10"/>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cxnSp>
        <p:nvCxnSpPr>
          <p:cNvPr id="12" name="Straight Arrow Connector 11"/>
          <p:cNvCxnSpPr>
            <a:stCxn id="25" idx="2"/>
          </p:cNvCxnSpPr>
          <p:nvPr/>
        </p:nvCxnSpPr>
        <p:spPr>
          <a:xfrm>
            <a:off x="998439" y="2920539"/>
            <a:ext cx="7573653" cy="0"/>
          </a:xfrm>
          <a:prstGeom prst="straightConnector1">
            <a:avLst/>
          </a:prstGeom>
          <a:noFill/>
          <a:ln w="38100" cap="flat" cmpd="sng" algn="ctr">
            <a:solidFill>
              <a:srgbClr val="FFFFFF">
                <a:lumMod val="85000"/>
              </a:srgbClr>
            </a:solidFill>
            <a:prstDash val="sysDot"/>
            <a:tailEnd type="triangle" w="lg" len="med"/>
          </a:ln>
          <a:effectLst/>
        </p:spPr>
      </p:cxnSp>
      <p:grpSp>
        <p:nvGrpSpPr>
          <p:cNvPr id="13" name="Group 12"/>
          <p:cNvGrpSpPr/>
          <p:nvPr/>
        </p:nvGrpSpPr>
        <p:grpSpPr>
          <a:xfrm>
            <a:off x="6964964" y="2025295"/>
            <a:ext cx="1636677" cy="2763778"/>
            <a:chOff x="6637354" y="1574599"/>
            <a:chExt cx="1636677" cy="2763778"/>
          </a:xfrm>
        </p:grpSpPr>
        <p:sp>
          <p:nvSpPr>
            <p:cNvPr id="14" name="Oval 13"/>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15" name="TextBox 14"/>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16" name="TextBox 15"/>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18" name="Group 17"/>
          <p:cNvGrpSpPr/>
          <p:nvPr/>
        </p:nvGrpSpPr>
        <p:grpSpPr>
          <a:xfrm>
            <a:off x="2522025" y="1877373"/>
            <a:ext cx="2129440" cy="2937609"/>
            <a:chOff x="2807522" y="2074912"/>
            <a:chExt cx="2129440" cy="2937609"/>
          </a:xfrm>
        </p:grpSpPr>
        <p:sp>
          <p:nvSpPr>
            <p:cNvPr id="19" name="Oval 18"/>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20" name="TextBox 19"/>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365D7E"/>
                  </a:solidFill>
                  <a:effectLst/>
                  <a:uLnTx/>
                  <a:uFillTx/>
                </a:rPr>
                <a:t>Guided Implementation</a:t>
              </a:r>
            </a:p>
          </p:txBody>
        </p:sp>
        <p:sp>
          <p:nvSpPr>
            <p:cNvPr id="21" name="TextBox 20"/>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22" name="Picture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23" name="Group 22"/>
          <p:cNvGrpSpPr/>
          <p:nvPr/>
        </p:nvGrpSpPr>
        <p:grpSpPr>
          <a:xfrm>
            <a:off x="554198" y="2025295"/>
            <a:ext cx="1628660" cy="2794213"/>
            <a:chOff x="1266026" y="2731218"/>
            <a:chExt cx="1628660" cy="2794213"/>
          </a:xfrm>
        </p:grpSpPr>
        <p:sp>
          <p:nvSpPr>
            <p:cNvPr id="25" name="Oval 2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26" name="TextBox 2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27" name="TextBox 2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28" name="Picture 2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30" name="Group 29"/>
          <p:cNvGrpSpPr/>
          <p:nvPr/>
        </p:nvGrpSpPr>
        <p:grpSpPr>
          <a:xfrm>
            <a:off x="4990632" y="2025295"/>
            <a:ext cx="1635165" cy="2795710"/>
            <a:chOff x="4834633" y="1938352"/>
            <a:chExt cx="1635165" cy="2795710"/>
          </a:xfrm>
        </p:grpSpPr>
        <p:sp>
          <p:nvSpPr>
            <p:cNvPr id="31" name="Oval 30"/>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32" name="TextBox 31"/>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33" name="TextBox 32"/>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34" name="Picture 3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35" name="Rectangle 34"/>
          <p:cNvSpPr/>
          <p:nvPr/>
        </p:nvSpPr>
        <p:spPr>
          <a:xfrm>
            <a:off x="1082917"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3" name="Title 2"/>
          <p:cNvSpPr>
            <a:spLocks noGrp="1"/>
          </p:cNvSpPr>
          <p:nvPr>
            <p:ph type="title"/>
          </p:nvPr>
        </p:nvSpPr>
        <p:spPr/>
        <p:txBody>
          <a:bodyPr/>
          <a:lstStyle/>
          <a:p>
            <a:r>
              <a:rPr lang="en-US" dirty="0" smtClean="0"/>
              <a:t>Info-Tech offers various levels of support to best suit your needs</a:t>
            </a:r>
            <a:endParaRPr lang="en-US" dirty="0"/>
          </a:p>
        </p:txBody>
      </p:sp>
    </p:spTree>
    <p:extLst>
      <p:ext uri="{BB962C8B-B14F-4D97-AF65-F5344CB8AC3E}">
        <p14:creationId xmlns:p14="http://schemas.microsoft.com/office/powerpoint/2010/main" val="26697965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Navigate the three phases of the blueprint using this table of contents</a:t>
            </a:r>
            <a:endParaRPr lang="en-US" dirty="0"/>
          </a:p>
        </p:txBody>
      </p:sp>
      <p:graphicFrame>
        <p:nvGraphicFramePr>
          <p:cNvPr id="5" name="Table 6"/>
          <p:cNvGraphicFramePr>
            <a:graphicFrameLocks noGrp="1"/>
          </p:cNvGraphicFramePr>
          <p:nvPr>
            <p:extLst>
              <p:ext uri="{D42A27DB-BD31-4B8C-83A1-F6EECF244321}">
                <p14:modId xmlns:p14="http://schemas.microsoft.com/office/powerpoint/2010/main" val="2848072140"/>
              </p:ext>
            </p:extLst>
          </p:nvPr>
        </p:nvGraphicFramePr>
        <p:xfrm>
          <a:off x="323463" y="2253456"/>
          <a:ext cx="8366562" cy="4277360"/>
        </p:xfrm>
        <a:graphic>
          <a:graphicData uri="http://schemas.openxmlformats.org/drawingml/2006/table">
            <a:tbl>
              <a:tblPr firstRow="1" bandRow="1">
                <a:tableStyleId>{2D5ABB26-0587-4C30-8999-92F81FD0307C}</a:tableStyleId>
              </a:tblPr>
              <a:tblGrid>
                <a:gridCol w="2788854"/>
                <a:gridCol w="2788854"/>
                <a:gridCol w="2788854"/>
              </a:tblGrid>
              <a:tr h="189892">
                <a:tc>
                  <a:txBody>
                    <a:bodyPr/>
                    <a:lstStyle/>
                    <a:p>
                      <a:pPr marL="0" marR="0" fontAlgn="t">
                        <a:spcBef>
                          <a:spcPts val="0"/>
                        </a:spcBef>
                        <a:spcAft>
                          <a:spcPts val="0"/>
                        </a:spcAft>
                      </a:pPr>
                      <a:r>
                        <a:rPr lang="en-CA" sz="1200" b="1" dirty="0">
                          <a:solidFill>
                            <a:srgbClr val="A24130"/>
                          </a:solidFill>
                          <a:effectLst/>
                          <a:latin typeface="Arial" panose="020B0604020202020204" pitchFamily="34" charset="0"/>
                        </a:rPr>
                        <a:t>Phase 1:</a:t>
                      </a:r>
                      <a:endParaRPr lang="en-CA" sz="1200" dirty="0">
                        <a:solidFill>
                          <a:srgbClr val="A24130"/>
                        </a:solidFill>
                        <a:effectLst/>
                        <a:latin typeface="Arial" panose="020B0604020202020204" pitchFamily="34" charset="0"/>
                      </a:endParaRPr>
                    </a:p>
                  </a:txBody>
                  <a:tcPr marL="50800" marR="50800" marT="50800" marB="50800">
                    <a:lnR w="12700" cap="flat" cmpd="sng" algn="ctr">
                      <a:solidFill>
                        <a:schemeClr val="tx1"/>
                      </a:solidFill>
                      <a:prstDash val="dot"/>
                      <a:round/>
                      <a:headEnd type="none" w="med" len="med"/>
                      <a:tailEnd type="none" w="med" len="med"/>
                    </a:lnR>
                    <a:lnB w="12700" cap="flat" cmpd="sng" algn="ctr">
                      <a:solidFill>
                        <a:schemeClr val="tx1"/>
                      </a:solidFill>
                      <a:prstDash val="dot"/>
                      <a:round/>
                      <a:headEnd type="none" w="med" len="med"/>
                      <a:tailEnd type="none" w="med" len="med"/>
                    </a:lnB>
                  </a:tcPr>
                </a:tc>
                <a:tc>
                  <a:txBody>
                    <a:bodyPr/>
                    <a:lstStyle/>
                    <a:p>
                      <a:pPr marL="0" marR="0" fontAlgn="t">
                        <a:spcBef>
                          <a:spcPts val="0"/>
                        </a:spcBef>
                        <a:spcAft>
                          <a:spcPts val="0"/>
                        </a:spcAft>
                      </a:pPr>
                      <a:r>
                        <a:rPr lang="en-CA" sz="1200" b="1" dirty="0">
                          <a:solidFill>
                            <a:srgbClr val="A24130"/>
                          </a:solidFill>
                          <a:effectLst/>
                          <a:latin typeface="Arial" panose="020B0604020202020204" pitchFamily="34" charset="0"/>
                        </a:rPr>
                        <a:t>Phase 2:</a:t>
                      </a:r>
                      <a:endParaRPr lang="en-CA" sz="1200" dirty="0">
                        <a:solidFill>
                          <a:srgbClr val="A24130"/>
                        </a:solidFill>
                        <a:effectLst/>
                        <a:latin typeface="Arial" panose="020B0604020202020204" pitchFamily="34" charset="0"/>
                      </a:endParaRPr>
                    </a:p>
                  </a:txBody>
                  <a:tcPr marL="50800" marR="50800" marT="50800" marB="5080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B w="12700" cap="flat" cmpd="sng" algn="ctr">
                      <a:solidFill>
                        <a:schemeClr val="tx1"/>
                      </a:solidFill>
                      <a:prstDash val="dot"/>
                      <a:round/>
                      <a:headEnd type="none" w="med" len="med"/>
                      <a:tailEnd type="none" w="med" len="med"/>
                    </a:lnB>
                  </a:tcPr>
                </a:tc>
                <a:tc>
                  <a:txBody>
                    <a:bodyPr/>
                    <a:lstStyle/>
                    <a:p>
                      <a:pPr marL="0" marR="0" fontAlgn="t">
                        <a:spcBef>
                          <a:spcPts val="0"/>
                        </a:spcBef>
                        <a:spcAft>
                          <a:spcPts val="0"/>
                        </a:spcAft>
                      </a:pPr>
                      <a:r>
                        <a:rPr lang="en-CA" sz="1200" b="1" dirty="0">
                          <a:solidFill>
                            <a:srgbClr val="A24130"/>
                          </a:solidFill>
                          <a:effectLst/>
                          <a:latin typeface="Arial" panose="020B0604020202020204" pitchFamily="34" charset="0"/>
                        </a:rPr>
                        <a:t>Phase 3:</a:t>
                      </a:r>
                      <a:endParaRPr lang="en-CA" sz="1200" dirty="0">
                        <a:solidFill>
                          <a:srgbClr val="A24130"/>
                        </a:solidFill>
                        <a:effectLst/>
                        <a:latin typeface="Arial" panose="020B0604020202020204" pitchFamily="34" charset="0"/>
                      </a:endParaRPr>
                    </a:p>
                  </a:txBody>
                  <a:tcPr marL="50800" marR="50800" marT="50800" marB="50800">
                    <a:lnL w="12700" cap="flat" cmpd="sng" algn="ctr">
                      <a:solidFill>
                        <a:schemeClr val="tx1"/>
                      </a:solidFill>
                      <a:prstDash val="dot"/>
                      <a:round/>
                      <a:headEnd type="none" w="med" len="med"/>
                      <a:tailEnd type="none" w="med" len="med"/>
                    </a:lnL>
                    <a:lnB w="12700" cap="flat" cmpd="sng" algn="ctr">
                      <a:solidFill>
                        <a:schemeClr val="tx1"/>
                      </a:solidFill>
                      <a:prstDash val="dot"/>
                      <a:round/>
                      <a:headEnd type="none" w="med" len="med"/>
                      <a:tailEnd type="none" w="med" len="med"/>
                    </a:lnB>
                  </a:tcPr>
                </a:tc>
              </a:tr>
              <a:tr h="253190">
                <a:tc>
                  <a:txBody>
                    <a:bodyPr/>
                    <a:lstStyle/>
                    <a:p>
                      <a:pPr marL="0" marR="0" fontAlgn="t">
                        <a:spcBef>
                          <a:spcPts val="0"/>
                        </a:spcBef>
                        <a:spcAft>
                          <a:spcPts val="0"/>
                        </a:spcAft>
                      </a:pPr>
                      <a:r>
                        <a:rPr lang="en-CA" sz="950" dirty="0">
                          <a:solidFill>
                            <a:srgbClr val="333333"/>
                          </a:solidFill>
                          <a:effectLst/>
                          <a:latin typeface="Arial" panose="020B0604020202020204" pitchFamily="34" charset="0"/>
                        </a:rPr>
                        <a:t>Step 1.1: Identify your organization’s regulatory security compliance obligations</a:t>
                      </a:r>
                    </a:p>
                  </a:txBody>
                  <a:tcPr marL="50800" marR="50800" marT="50800" marB="50800">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tcPr>
                </a:tc>
                <a:tc>
                  <a:txBody>
                    <a:bodyPr/>
                    <a:lstStyle/>
                    <a:p>
                      <a:pPr marL="0" marR="0" fontAlgn="t">
                        <a:spcBef>
                          <a:spcPts val="0"/>
                        </a:spcBef>
                        <a:spcAft>
                          <a:spcPts val="0"/>
                        </a:spcAft>
                      </a:pPr>
                      <a:r>
                        <a:rPr lang="en-CA" sz="950" dirty="0">
                          <a:solidFill>
                            <a:srgbClr val="333333"/>
                          </a:solidFill>
                          <a:effectLst/>
                          <a:latin typeface="Arial" panose="020B0604020202020204" pitchFamily="34" charset="0"/>
                        </a:rPr>
                        <a:t>Step 2.1: Assess organizational friction to compliance</a:t>
                      </a:r>
                    </a:p>
                  </a:txBody>
                  <a:tcPr marL="50800" marR="50800" marT="50800" marB="5080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tcPr>
                </a:tc>
                <a:tc>
                  <a:txBody>
                    <a:bodyPr/>
                    <a:lstStyle/>
                    <a:p>
                      <a:pPr marL="0" marR="0" fontAlgn="t">
                        <a:spcBef>
                          <a:spcPts val="0"/>
                        </a:spcBef>
                        <a:spcAft>
                          <a:spcPts val="0"/>
                        </a:spcAft>
                      </a:pPr>
                      <a:r>
                        <a:rPr lang="en-CA" sz="950" dirty="0">
                          <a:solidFill>
                            <a:srgbClr val="333333"/>
                          </a:solidFill>
                          <a:effectLst/>
                          <a:latin typeface="Arial" panose="020B0604020202020204" pitchFamily="34" charset="0"/>
                        </a:rPr>
                        <a:t>Step 3.1: Prioritize the implementation of your initiatives</a:t>
                      </a:r>
                    </a:p>
                  </a:txBody>
                  <a:tcPr marL="50800" marR="50800" marT="50800" marB="50800">
                    <a:lnL w="12700" cap="flat" cmpd="sng" algn="ctr">
                      <a:solidFill>
                        <a:schemeClr val="tx1"/>
                      </a:solidFill>
                      <a:prstDash val="dot"/>
                      <a:round/>
                      <a:headEnd type="none" w="med" len="med"/>
                      <a:tailEnd type="none" w="med" len="med"/>
                    </a:lnL>
                    <a:lnT w="12700" cap="flat" cmpd="sng" algn="ctr">
                      <a:solidFill>
                        <a:schemeClr val="tx1"/>
                      </a:solidFill>
                      <a:prstDash val="dot"/>
                      <a:round/>
                      <a:headEnd type="none" w="med" len="med"/>
                      <a:tailEnd type="none" w="med" len="med"/>
                    </a:lnT>
                  </a:tcPr>
                </a:tc>
              </a:tr>
              <a:tr h="158244">
                <a:tc>
                  <a:txBody>
                    <a:bodyPr/>
                    <a:lstStyle/>
                    <a:p>
                      <a:pPr marL="0" marR="0" fontAlgn="t">
                        <a:spcBef>
                          <a:spcPts val="0"/>
                        </a:spcBef>
                        <a:spcAft>
                          <a:spcPts val="0"/>
                        </a:spcAft>
                      </a:pPr>
                      <a:r>
                        <a:rPr lang="en-CA" sz="950" dirty="0">
                          <a:solidFill>
                            <a:srgbClr val="29475F"/>
                          </a:solidFill>
                          <a:effectLst/>
                          <a:latin typeface="Arial" panose="020B0604020202020204" pitchFamily="34" charset="0"/>
                        </a:rPr>
                        <a:t>Template: Compliance Business Case Template </a:t>
                      </a:r>
                    </a:p>
                  </a:txBody>
                  <a:tcPr marL="50800" marR="50800" marT="50800" marB="50800">
                    <a:lnR w="12700" cap="flat" cmpd="sng" algn="ctr">
                      <a:solidFill>
                        <a:schemeClr val="tx1"/>
                      </a:solidFill>
                      <a:prstDash val="dot"/>
                      <a:round/>
                      <a:headEnd type="none" w="med" len="med"/>
                      <a:tailEnd type="none" w="med" len="med"/>
                    </a:lnR>
                    <a:lnB w="12700" cap="flat" cmpd="sng" algn="ctr">
                      <a:solidFill>
                        <a:schemeClr val="tx1"/>
                      </a:solidFill>
                      <a:prstDash val="dot"/>
                      <a:round/>
                      <a:headEnd type="none" w="med" len="med"/>
                      <a:tailEnd type="none" w="med" len="med"/>
                    </a:lnB>
                  </a:tcPr>
                </a:tc>
                <a:tc>
                  <a:txBody>
                    <a:bodyPr/>
                    <a:lstStyle/>
                    <a:p>
                      <a:pPr marL="0" marR="0" fontAlgn="t">
                        <a:spcBef>
                          <a:spcPts val="0"/>
                        </a:spcBef>
                        <a:spcAft>
                          <a:spcPts val="0"/>
                        </a:spcAft>
                      </a:pPr>
                      <a:r>
                        <a:rPr lang="en-CA" sz="950" dirty="0">
                          <a:solidFill>
                            <a:srgbClr val="29475F"/>
                          </a:solidFill>
                          <a:effectLst/>
                          <a:latin typeface="Arial" panose="020B0604020202020204" pitchFamily="34" charset="0"/>
                        </a:rPr>
                        <a:t>Template: Compliance Business Case Template </a:t>
                      </a:r>
                    </a:p>
                  </a:txBody>
                  <a:tcPr marL="50800" marR="50800" marT="50800" marB="5080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B w="12700" cap="flat" cmpd="sng" algn="ctr">
                      <a:solidFill>
                        <a:schemeClr val="tx1"/>
                      </a:solidFill>
                      <a:prstDash val="dot"/>
                      <a:round/>
                      <a:headEnd type="none" w="med" len="med"/>
                      <a:tailEnd type="none" w="med" len="med"/>
                    </a:lnB>
                  </a:tcPr>
                </a:tc>
                <a:tc>
                  <a:txBody>
                    <a:bodyPr/>
                    <a:lstStyle/>
                    <a:p>
                      <a:pPr marL="0" marR="0" fontAlgn="t">
                        <a:spcBef>
                          <a:spcPts val="0"/>
                        </a:spcBef>
                        <a:spcAft>
                          <a:spcPts val="0"/>
                        </a:spcAft>
                      </a:pPr>
                      <a:r>
                        <a:rPr lang="en-CA" sz="950" dirty="0">
                          <a:solidFill>
                            <a:srgbClr val="29475F"/>
                          </a:solidFill>
                          <a:effectLst/>
                          <a:latin typeface="Arial" panose="020B0604020202020204" pitchFamily="34" charset="0"/>
                        </a:rPr>
                        <a:t>Tool: Security Compliance Translator Tool</a:t>
                      </a:r>
                    </a:p>
                  </a:txBody>
                  <a:tcPr marL="50800" marR="50800" marT="50800" marB="50800">
                    <a:lnL w="12700" cap="flat" cmpd="sng" algn="ctr">
                      <a:solidFill>
                        <a:schemeClr val="tx1"/>
                      </a:solidFill>
                      <a:prstDash val="dot"/>
                      <a:round/>
                      <a:headEnd type="none" w="med" len="med"/>
                      <a:tailEnd type="none" w="med" len="med"/>
                    </a:lnL>
                    <a:lnB w="12700" cap="flat" cmpd="sng" algn="ctr">
                      <a:solidFill>
                        <a:schemeClr val="tx1"/>
                      </a:solidFill>
                      <a:prstDash val="dot"/>
                      <a:round/>
                      <a:headEnd type="none" w="med" len="med"/>
                      <a:tailEnd type="none" w="med" len="med"/>
                    </a:lnB>
                  </a:tcPr>
                </a:tc>
              </a:tr>
              <a:tr h="158244">
                <a:tc>
                  <a:txBody>
                    <a:bodyPr/>
                    <a:lstStyle/>
                    <a:p>
                      <a:pPr marL="0" marR="0" fontAlgn="t">
                        <a:spcBef>
                          <a:spcPts val="0"/>
                        </a:spcBef>
                        <a:spcAft>
                          <a:spcPts val="0"/>
                        </a:spcAft>
                      </a:pPr>
                      <a:r>
                        <a:rPr lang="en-CA" sz="950" dirty="0">
                          <a:solidFill>
                            <a:srgbClr val="333333"/>
                          </a:solidFill>
                          <a:effectLst/>
                          <a:latin typeface="Arial" panose="020B0604020202020204" pitchFamily="34" charset="0"/>
                        </a:rPr>
                        <a:t>Step 1.2: Identify and align other security obligations</a:t>
                      </a:r>
                    </a:p>
                  </a:txBody>
                  <a:tcPr marL="50800" marR="50800" marT="50800" marB="50800">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tcPr>
                </a:tc>
                <a:tc>
                  <a:txBody>
                    <a:bodyPr/>
                    <a:lstStyle/>
                    <a:p>
                      <a:pPr marL="0" marR="0" fontAlgn="t">
                        <a:spcBef>
                          <a:spcPts val="0"/>
                        </a:spcBef>
                        <a:spcAft>
                          <a:spcPts val="0"/>
                        </a:spcAft>
                      </a:pPr>
                      <a:r>
                        <a:rPr lang="en-CA" sz="950" dirty="0">
                          <a:solidFill>
                            <a:srgbClr val="333333"/>
                          </a:solidFill>
                          <a:effectLst/>
                          <a:latin typeface="Arial" panose="020B0604020202020204" pitchFamily="34" charset="0"/>
                        </a:rPr>
                        <a:t>Step 2.2: Identify your target level of regulatory requirements</a:t>
                      </a:r>
                    </a:p>
                  </a:txBody>
                  <a:tcPr marL="50800" marR="50800" marT="50800" marB="5080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tcPr>
                </a:tc>
                <a:tc>
                  <a:txBody>
                    <a:bodyPr/>
                    <a:lstStyle/>
                    <a:p>
                      <a:pPr marL="0" marR="0" fontAlgn="t">
                        <a:spcBef>
                          <a:spcPts val="0"/>
                        </a:spcBef>
                        <a:spcAft>
                          <a:spcPts val="0"/>
                        </a:spcAft>
                      </a:pPr>
                      <a:r>
                        <a:rPr lang="en-CA" sz="950" dirty="0">
                          <a:solidFill>
                            <a:srgbClr val="333333"/>
                          </a:solidFill>
                          <a:effectLst/>
                          <a:latin typeface="Arial" panose="020B0604020202020204" pitchFamily="34" charset="0"/>
                        </a:rPr>
                        <a:t>Step 3.2: Build an effort map</a:t>
                      </a:r>
                    </a:p>
                  </a:txBody>
                  <a:tcPr marL="50800" marR="50800" marT="50800" marB="50800">
                    <a:lnL w="12700" cap="flat" cmpd="sng" algn="ctr">
                      <a:solidFill>
                        <a:schemeClr val="tx1"/>
                      </a:solidFill>
                      <a:prstDash val="dot"/>
                      <a:round/>
                      <a:headEnd type="none" w="med" len="med"/>
                      <a:tailEnd type="none" w="med" len="med"/>
                    </a:lnL>
                    <a:lnT w="12700" cap="flat" cmpd="sng" algn="ctr">
                      <a:solidFill>
                        <a:schemeClr val="tx1"/>
                      </a:solidFill>
                      <a:prstDash val="dot"/>
                      <a:round/>
                      <a:headEnd type="none" w="med" len="med"/>
                      <a:tailEnd type="none" w="med" len="med"/>
                    </a:lnT>
                  </a:tcPr>
                </a:tc>
              </a:tr>
              <a:tr h="158244">
                <a:tc>
                  <a:txBody>
                    <a:bodyPr/>
                    <a:lstStyle/>
                    <a:p>
                      <a:pPr marL="0" marR="0" fontAlgn="t">
                        <a:spcBef>
                          <a:spcPts val="0"/>
                        </a:spcBef>
                        <a:spcAft>
                          <a:spcPts val="0"/>
                        </a:spcAft>
                      </a:pPr>
                      <a:r>
                        <a:rPr lang="en-CA" sz="950" dirty="0">
                          <a:solidFill>
                            <a:srgbClr val="29475F"/>
                          </a:solidFill>
                          <a:effectLst/>
                          <a:latin typeface="Arial" panose="020B0604020202020204" pitchFamily="34" charset="0"/>
                        </a:rPr>
                        <a:t>Template: Compliance Business Case Template </a:t>
                      </a:r>
                    </a:p>
                  </a:txBody>
                  <a:tcPr marL="50800" marR="50800" marT="50800" marB="50800">
                    <a:lnR w="12700" cap="flat" cmpd="sng" algn="ctr">
                      <a:solidFill>
                        <a:schemeClr val="tx1"/>
                      </a:solidFill>
                      <a:prstDash val="dot"/>
                      <a:round/>
                      <a:headEnd type="none" w="med" len="med"/>
                      <a:tailEnd type="none" w="med" len="med"/>
                    </a:lnR>
                    <a:lnB w="12700" cap="flat" cmpd="sng" algn="ctr">
                      <a:solidFill>
                        <a:schemeClr val="tx1"/>
                      </a:solidFill>
                      <a:prstDash val="dot"/>
                      <a:round/>
                      <a:headEnd type="none" w="med" len="med"/>
                      <a:tailEnd type="none" w="med" len="med"/>
                    </a:lnB>
                  </a:tcPr>
                </a:tc>
                <a:tc>
                  <a:txBody>
                    <a:bodyPr/>
                    <a:lstStyle/>
                    <a:p>
                      <a:pPr marL="0" marR="0" fontAlgn="t">
                        <a:spcBef>
                          <a:spcPts val="0"/>
                        </a:spcBef>
                        <a:spcAft>
                          <a:spcPts val="0"/>
                        </a:spcAft>
                      </a:pPr>
                      <a:r>
                        <a:rPr lang="en-CA" sz="950" dirty="0">
                          <a:solidFill>
                            <a:srgbClr val="29475F"/>
                          </a:solidFill>
                          <a:effectLst/>
                          <a:latin typeface="Arial" panose="020B0604020202020204" pitchFamily="34" charset="0"/>
                        </a:rPr>
                        <a:t>Template: Compliance Business Case Template </a:t>
                      </a:r>
                    </a:p>
                  </a:txBody>
                  <a:tcPr marL="50800" marR="50800" marT="50800" marB="5080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B w="12700" cap="flat" cmpd="sng" algn="ctr">
                      <a:solidFill>
                        <a:schemeClr val="tx1"/>
                      </a:solidFill>
                      <a:prstDash val="dot"/>
                      <a:round/>
                      <a:headEnd type="none" w="med" len="med"/>
                      <a:tailEnd type="none" w="med" len="med"/>
                    </a:lnB>
                  </a:tcPr>
                </a:tc>
                <a:tc>
                  <a:txBody>
                    <a:bodyPr/>
                    <a:lstStyle/>
                    <a:p>
                      <a:pPr marL="0" marR="0" fontAlgn="t">
                        <a:spcBef>
                          <a:spcPts val="0"/>
                        </a:spcBef>
                        <a:spcAft>
                          <a:spcPts val="0"/>
                        </a:spcAft>
                      </a:pPr>
                      <a:r>
                        <a:rPr lang="en-CA" sz="950" dirty="0">
                          <a:solidFill>
                            <a:srgbClr val="29475F"/>
                          </a:solidFill>
                          <a:effectLst/>
                          <a:latin typeface="Arial" panose="020B0604020202020204" pitchFamily="34" charset="0"/>
                        </a:rPr>
                        <a:t>Tool: Security Compliance Translator Tool</a:t>
                      </a:r>
                    </a:p>
                  </a:txBody>
                  <a:tcPr marL="50800" marR="50800" marT="50800" marB="50800">
                    <a:lnL w="12700" cap="flat" cmpd="sng" algn="ctr">
                      <a:solidFill>
                        <a:schemeClr val="tx1"/>
                      </a:solidFill>
                      <a:prstDash val="dot"/>
                      <a:round/>
                      <a:headEnd type="none" w="med" len="med"/>
                      <a:tailEnd type="none" w="med" len="med"/>
                    </a:lnL>
                    <a:lnB w="12700" cap="flat" cmpd="sng" algn="ctr">
                      <a:solidFill>
                        <a:schemeClr val="tx1"/>
                      </a:solidFill>
                      <a:prstDash val="dot"/>
                      <a:round/>
                      <a:headEnd type="none" w="med" len="med"/>
                      <a:tailEnd type="none" w="med" len="med"/>
                    </a:lnB>
                  </a:tcPr>
                </a:tc>
              </a:tr>
              <a:tr h="253190">
                <a:tc>
                  <a:txBody>
                    <a:bodyPr/>
                    <a:lstStyle/>
                    <a:p>
                      <a:pPr marL="0" marR="0" fontAlgn="t">
                        <a:spcBef>
                          <a:spcPts val="0"/>
                        </a:spcBef>
                        <a:spcAft>
                          <a:spcPts val="0"/>
                        </a:spcAft>
                      </a:pPr>
                      <a:r>
                        <a:rPr lang="en-CA" sz="950" dirty="0">
                          <a:solidFill>
                            <a:srgbClr val="333333"/>
                          </a:solidFill>
                          <a:effectLst/>
                          <a:latin typeface="Arial" panose="020B0604020202020204" pitchFamily="34" charset="0"/>
                        </a:rPr>
                        <a:t>Step 1.3: Define the scope of your compliance</a:t>
                      </a:r>
                    </a:p>
                  </a:txBody>
                  <a:tcPr marL="50800" marR="50800" marT="50800" marB="50800">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tcPr>
                </a:tc>
                <a:tc>
                  <a:txBody>
                    <a:bodyPr/>
                    <a:lstStyle/>
                    <a:p>
                      <a:pPr marL="0" marR="0" fontAlgn="t">
                        <a:spcBef>
                          <a:spcPts val="0"/>
                        </a:spcBef>
                        <a:spcAft>
                          <a:spcPts val="0"/>
                        </a:spcAft>
                      </a:pPr>
                      <a:r>
                        <a:rPr lang="en-CA" sz="950" dirty="0">
                          <a:solidFill>
                            <a:srgbClr val="333333"/>
                          </a:solidFill>
                          <a:effectLst/>
                          <a:latin typeface="Arial" panose="020B0604020202020204" pitchFamily="34" charset="0"/>
                        </a:rPr>
                        <a:t>Step 2.3: Determine your desired future state of compliance</a:t>
                      </a:r>
                    </a:p>
                  </a:txBody>
                  <a:tcPr marL="50800" marR="50800" marT="50800" marB="5080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tcPr>
                </a:tc>
                <a:tc>
                  <a:txBody>
                    <a:bodyPr/>
                    <a:lstStyle/>
                    <a:p>
                      <a:pPr marL="0" marR="0" fontAlgn="t">
                        <a:spcBef>
                          <a:spcPts val="0"/>
                        </a:spcBef>
                        <a:spcAft>
                          <a:spcPts val="0"/>
                        </a:spcAft>
                      </a:pPr>
                      <a:r>
                        <a:rPr lang="en-CA" sz="950" dirty="0">
                          <a:solidFill>
                            <a:srgbClr val="333333"/>
                          </a:solidFill>
                          <a:effectLst/>
                          <a:latin typeface="Arial" panose="020B0604020202020204" pitchFamily="34" charset="0"/>
                        </a:rPr>
                        <a:t>Step 3.3: Identify dependencies of your initiatives and determine phases</a:t>
                      </a:r>
                    </a:p>
                  </a:txBody>
                  <a:tcPr marL="50800" marR="50800" marT="50800" marB="50800">
                    <a:lnL w="12700" cap="flat" cmpd="sng" algn="ctr">
                      <a:solidFill>
                        <a:schemeClr val="tx1"/>
                      </a:solidFill>
                      <a:prstDash val="dot"/>
                      <a:round/>
                      <a:headEnd type="none" w="med" len="med"/>
                      <a:tailEnd type="none" w="med" len="med"/>
                    </a:lnL>
                    <a:lnT w="12700" cap="flat" cmpd="sng" algn="ctr">
                      <a:solidFill>
                        <a:schemeClr val="tx1"/>
                      </a:solidFill>
                      <a:prstDash val="dot"/>
                      <a:round/>
                      <a:headEnd type="none" w="med" len="med"/>
                      <a:tailEnd type="none" w="med" len="med"/>
                    </a:lnT>
                  </a:tcPr>
                </a:tc>
              </a:tr>
              <a:tr h="253190">
                <a:tc>
                  <a:txBody>
                    <a:bodyPr/>
                    <a:lstStyle/>
                    <a:p>
                      <a:pPr marL="0" marR="0" fontAlgn="t">
                        <a:spcBef>
                          <a:spcPts val="0"/>
                        </a:spcBef>
                        <a:spcAft>
                          <a:spcPts val="0"/>
                        </a:spcAft>
                      </a:pPr>
                      <a:r>
                        <a:rPr lang="en-CA" sz="950" dirty="0">
                          <a:solidFill>
                            <a:srgbClr val="29475F"/>
                          </a:solidFill>
                          <a:effectLst/>
                          <a:latin typeface="Arial" panose="020B0604020202020204" pitchFamily="34" charset="0"/>
                        </a:rPr>
                        <a:t>Template: Compliance Business Case Template </a:t>
                      </a:r>
                    </a:p>
                  </a:txBody>
                  <a:tcPr marL="50800" marR="50800" marT="50800" marB="50800">
                    <a:lnR w="12700" cap="flat" cmpd="sng" algn="ctr">
                      <a:solidFill>
                        <a:schemeClr val="tx1"/>
                      </a:solidFill>
                      <a:prstDash val="dot"/>
                      <a:round/>
                      <a:headEnd type="none" w="med" len="med"/>
                      <a:tailEnd type="none" w="med" len="med"/>
                    </a:lnR>
                    <a:lnB w="12700" cap="flat" cmpd="sng" algn="ctr">
                      <a:solidFill>
                        <a:schemeClr val="tx1"/>
                      </a:solidFill>
                      <a:prstDash val="dot"/>
                      <a:round/>
                      <a:headEnd type="none" w="med" len="med"/>
                      <a:tailEnd type="none" w="med" len="med"/>
                    </a:lnB>
                  </a:tcPr>
                </a:tc>
                <a:tc>
                  <a:txBody>
                    <a:bodyPr/>
                    <a:lstStyle/>
                    <a:p>
                      <a:pPr marL="0" marR="0" fontAlgn="t">
                        <a:spcBef>
                          <a:spcPts val="0"/>
                        </a:spcBef>
                        <a:spcAft>
                          <a:spcPts val="0"/>
                        </a:spcAft>
                      </a:pPr>
                      <a:r>
                        <a:rPr lang="en-CA" sz="950" dirty="0">
                          <a:solidFill>
                            <a:srgbClr val="29475F"/>
                          </a:solidFill>
                          <a:effectLst/>
                          <a:latin typeface="Arial" panose="020B0604020202020204" pitchFamily="34" charset="0"/>
                        </a:rPr>
                        <a:t>Template: Compliance Business Case Template </a:t>
                      </a:r>
                    </a:p>
                  </a:txBody>
                  <a:tcPr marL="50800" marR="50800" marT="50800" marB="5080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B w="12700" cap="flat" cmpd="sng" algn="ctr">
                      <a:solidFill>
                        <a:schemeClr val="tx1"/>
                      </a:solidFill>
                      <a:prstDash val="dot"/>
                      <a:round/>
                      <a:headEnd type="none" w="med" len="med"/>
                      <a:tailEnd type="none" w="med" len="med"/>
                    </a:lnB>
                  </a:tcPr>
                </a:tc>
                <a:tc>
                  <a:txBody>
                    <a:bodyPr/>
                    <a:lstStyle/>
                    <a:p>
                      <a:pPr marL="0" marR="0" fontAlgn="t">
                        <a:spcBef>
                          <a:spcPts val="0"/>
                        </a:spcBef>
                        <a:spcAft>
                          <a:spcPts val="0"/>
                        </a:spcAft>
                      </a:pPr>
                      <a:r>
                        <a:rPr lang="en-CA" sz="950" dirty="0">
                          <a:solidFill>
                            <a:srgbClr val="29475F"/>
                          </a:solidFill>
                          <a:effectLst/>
                          <a:latin typeface="Arial" panose="020B0604020202020204" pitchFamily="34" charset="0"/>
                        </a:rPr>
                        <a:t>Template: Compliance Business Case Template </a:t>
                      </a:r>
                    </a:p>
                    <a:p>
                      <a:pPr marL="0" marR="0" fontAlgn="t">
                        <a:spcBef>
                          <a:spcPts val="0"/>
                        </a:spcBef>
                        <a:spcAft>
                          <a:spcPts val="0"/>
                        </a:spcAft>
                      </a:pPr>
                      <a:r>
                        <a:rPr lang="en-CA" sz="950" dirty="0">
                          <a:solidFill>
                            <a:srgbClr val="29475F"/>
                          </a:solidFill>
                          <a:effectLst/>
                          <a:latin typeface="Arial" panose="020B0604020202020204" pitchFamily="34" charset="0"/>
                        </a:rPr>
                        <a:t>Tool: Security Compliance Translator Tool</a:t>
                      </a:r>
                    </a:p>
                  </a:txBody>
                  <a:tcPr marL="50800" marR="50800" marT="50800" marB="50800">
                    <a:lnL w="12700" cap="flat" cmpd="sng" algn="ctr">
                      <a:solidFill>
                        <a:schemeClr val="tx1"/>
                      </a:solidFill>
                      <a:prstDash val="dot"/>
                      <a:round/>
                      <a:headEnd type="none" w="med" len="med"/>
                      <a:tailEnd type="none" w="med" len="med"/>
                    </a:lnL>
                    <a:lnB w="12700" cap="flat" cmpd="sng" algn="ctr">
                      <a:solidFill>
                        <a:schemeClr val="tx1"/>
                      </a:solidFill>
                      <a:prstDash val="dot"/>
                      <a:round/>
                      <a:headEnd type="none" w="med" len="med"/>
                      <a:tailEnd type="none" w="med" len="med"/>
                    </a:lnB>
                  </a:tcPr>
                </a:tc>
              </a:tr>
              <a:tr h="253190">
                <a:tc>
                  <a:txBody>
                    <a:bodyPr/>
                    <a:lstStyle/>
                    <a:p>
                      <a:pPr marL="0" marR="0" fontAlgn="t">
                        <a:spcBef>
                          <a:spcPts val="0"/>
                        </a:spcBef>
                        <a:spcAft>
                          <a:spcPts val="0"/>
                        </a:spcAft>
                      </a:pPr>
                      <a:r>
                        <a:rPr lang="en-CA" sz="950" dirty="0">
                          <a:solidFill>
                            <a:srgbClr val="333333"/>
                          </a:solidFill>
                          <a:effectLst/>
                          <a:latin typeface="Arial" panose="020B0604020202020204" pitchFamily="34" charset="0"/>
                        </a:rPr>
                        <a:t>Step 1.4: Make the case for a security compliance management program</a:t>
                      </a:r>
                    </a:p>
                  </a:txBody>
                  <a:tcPr marL="50800" marR="50800" marT="50800" marB="50800">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tcPr>
                </a:tc>
                <a:tc>
                  <a:txBody>
                    <a:bodyPr/>
                    <a:lstStyle/>
                    <a:p>
                      <a:pPr marL="0" marR="0" fontAlgn="t">
                        <a:spcBef>
                          <a:spcPts val="0"/>
                        </a:spcBef>
                        <a:spcAft>
                          <a:spcPts val="0"/>
                        </a:spcAft>
                      </a:pPr>
                      <a:r>
                        <a:rPr lang="en-CA" sz="950" dirty="0">
                          <a:solidFill>
                            <a:srgbClr val="333333"/>
                          </a:solidFill>
                          <a:effectLst/>
                          <a:latin typeface="Arial" panose="020B0604020202020204" pitchFamily="34" charset="0"/>
                        </a:rPr>
                        <a:t>Step: 2.4: Identify your compliance gaps and determine initiatives to close the gap</a:t>
                      </a:r>
                    </a:p>
                  </a:txBody>
                  <a:tcPr marL="50800" marR="50800" marT="50800" marB="5080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tcPr>
                </a:tc>
                <a:tc>
                  <a:txBody>
                    <a:bodyPr/>
                    <a:lstStyle/>
                    <a:p>
                      <a:pPr marL="0" marR="0" fontAlgn="t">
                        <a:spcBef>
                          <a:spcPts val="0"/>
                        </a:spcBef>
                        <a:spcAft>
                          <a:spcPts val="0"/>
                        </a:spcAft>
                      </a:pPr>
                      <a:r>
                        <a:rPr lang="en-CA" sz="950" dirty="0">
                          <a:solidFill>
                            <a:srgbClr val="333333"/>
                          </a:solidFill>
                          <a:effectLst/>
                          <a:latin typeface="Arial" panose="020B0604020202020204" pitchFamily="34" charset="0"/>
                        </a:rPr>
                        <a:t>Step 3.4: Build your compliance roadmap</a:t>
                      </a:r>
                    </a:p>
                  </a:txBody>
                  <a:tcPr marL="50800" marR="50800" marT="50800" marB="50800">
                    <a:lnL w="12700" cap="flat" cmpd="sng" algn="ctr">
                      <a:solidFill>
                        <a:schemeClr val="tx1"/>
                      </a:solidFill>
                      <a:prstDash val="dot"/>
                      <a:round/>
                      <a:headEnd type="none" w="med" len="med"/>
                      <a:tailEnd type="none" w="med" len="med"/>
                    </a:lnL>
                    <a:lnT w="12700" cap="flat" cmpd="sng" algn="ctr">
                      <a:solidFill>
                        <a:schemeClr val="tx1"/>
                      </a:solidFill>
                      <a:prstDash val="dot"/>
                      <a:round/>
                      <a:headEnd type="none" w="med" len="med"/>
                      <a:tailEnd type="none" w="med" len="med"/>
                    </a:lnT>
                  </a:tcPr>
                </a:tc>
              </a:tr>
              <a:tr h="158244">
                <a:tc>
                  <a:txBody>
                    <a:bodyPr/>
                    <a:lstStyle/>
                    <a:p>
                      <a:pPr marL="0" marR="0" fontAlgn="t">
                        <a:spcBef>
                          <a:spcPts val="0"/>
                        </a:spcBef>
                        <a:spcAft>
                          <a:spcPts val="0"/>
                        </a:spcAft>
                      </a:pPr>
                      <a:r>
                        <a:rPr lang="en-CA" sz="950" dirty="0">
                          <a:solidFill>
                            <a:srgbClr val="29475F"/>
                          </a:solidFill>
                          <a:effectLst/>
                          <a:latin typeface="Arial" panose="020B0604020202020204" pitchFamily="34" charset="0"/>
                        </a:rPr>
                        <a:t>Template: Compliance Business Case Template </a:t>
                      </a:r>
                    </a:p>
                  </a:txBody>
                  <a:tcPr marL="50800" marR="50800" marT="50800" marB="50800">
                    <a:lnR w="12700" cap="flat" cmpd="sng" algn="ctr">
                      <a:solidFill>
                        <a:schemeClr val="tx1"/>
                      </a:solidFill>
                      <a:prstDash val="dot"/>
                      <a:round/>
                      <a:headEnd type="none" w="med" len="med"/>
                      <a:tailEnd type="none" w="med" len="med"/>
                    </a:lnR>
                    <a:lnB w="12700" cap="flat" cmpd="sng" algn="ctr">
                      <a:solidFill>
                        <a:schemeClr val="tx1"/>
                      </a:solidFill>
                      <a:prstDash val="dot"/>
                      <a:round/>
                      <a:headEnd type="none" w="med" len="med"/>
                      <a:tailEnd type="none" w="med" len="med"/>
                    </a:lnB>
                  </a:tcPr>
                </a:tc>
                <a:tc>
                  <a:txBody>
                    <a:bodyPr/>
                    <a:lstStyle/>
                    <a:p>
                      <a:pPr marL="0" marR="0" fontAlgn="t">
                        <a:spcBef>
                          <a:spcPts val="0"/>
                        </a:spcBef>
                        <a:spcAft>
                          <a:spcPts val="0"/>
                        </a:spcAft>
                      </a:pPr>
                      <a:r>
                        <a:rPr lang="en-CA" sz="950" dirty="0">
                          <a:solidFill>
                            <a:srgbClr val="29475F"/>
                          </a:solidFill>
                          <a:effectLst/>
                          <a:latin typeface="Arial" panose="020B0604020202020204" pitchFamily="34" charset="0"/>
                        </a:rPr>
                        <a:t>Tool: Security Compliance Translator Tool</a:t>
                      </a:r>
                    </a:p>
                  </a:txBody>
                  <a:tcPr marL="50800" marR="50800" marT="50800" marB="5080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B w="12700" cap="flat" cmpd="sng" algn="ctr">
                      <a:solidFill>
                        <a:schemeClr val="tx1"/>
                      </a:solidFill>
                      <a:prstDash val="dot"/>
                      <a:round/>
                      <a:headEnd type="none" w="med" len="med"/>
                      <a:tailEnd type="none" w="med" len="med"/>
                    </a:lnB>
                  </a:tcPr>
                </a:tc>
                <a:tc>
                  <a:txBody>
                    <a:bodyPr/>
                    <a:lstStyle/>
                    <a:p>
                      <a:pPr marL="0" marR="0" fontAlgn="t">
                        <a:spcBef>
                          <a:spcPts val="0"/>
                        </a:spcBef>
                        <a:spcAft>
                          <a:spcPts val="0"/>
                        </a:spcAft>
                      </a:pPr>
                      <a:r>
                        <a:rPr lang="en-CA" sz="950" dirty="0">
                          <a:solidFill>
                            <a:srgbClr val="29475F"/>
                          </a:solidFill>
                          <a:effectLst/>
                          <a:latin typeface="Arial" panose="020B0604020202020204" pitchFamily="34" charset="0"/>
                        </a:rPr>
                        <a:t>Tool: Security Compliance Translator Tool</a:t>
                      </a:r>
                    </a:p>
                  </a:txBody>
                  <a:tcPr marL="50800" marR="50800" marT="50800" marB="50800">
                    <a:lnL w="12700" cap="flat" cmpd="sng" algn="ctr">
                      <a:solidFill>
                        <a:schemeClr val="tx1"/>
                      </a:solidFill>
                      <a:prstDash val="dot"/>
                      <a:round/>
                      <a:headEnd type="none" w="med" len="med"/>
                      <a:tailEnd type="none" w="med" len="med"/>
                    </a:lnL>
                    <a:lnB w="12700" cap="flat" cmpd="sng" algn="ctr">
                      <a:solidFill>
                        <a:schemeClr val="tx1"/>
                      </a:solidFill>
                      <a:prstDash val="dot"/>
                      <a:round/>
                      <a:headEnd type="none" w="med" len="med"/>
                      <a:tailEnd type="none" w="med" len="med"/>
                    </a:lnB>
                  </a:tcPr>
                </a:tc>
              </a:tr>
              <a:tr h="253190">
                <a:tc>
                  <a:txBody>
                    <a:bodyPr/>
                    <a:lstStyle/>
                    <a:p>
                      <a:pPr marL="0" marR="0" fontAlgn="t">
                        <a:spcBef>
                          <a:spcPts val="0"/>
                        </a:spcBef>
                        <a:spcAft>
                          <a:spcPts val="0"/>
                        </a:spcAft>
                      </a:pPr>
                      <a:r>
                        <a:rPr lang="en-CA" sz="950" dirty="0">
                          <a:solidFill>
                            <a:srgbClr val="333333"/>
                          </a:solidFill>
                          <a:effectLst/>
                          <a:latin typeface="Arial" panose="020B0604020202020204" pitchFamily="34" charset="0"/>
                        </a:rPr>
                        <a:t>Step 1.5: Gain an executive champion</a:t>
                      </a:r>
                    </a:p>
                  </a:txBody>
                  <a:tcPr marL="50800" marR="50800" marT="50800" marB="50800">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tcPr>
                </a:tc>
                <a:tc>
                  <a:txBody>
                    <a:bodyPr/>
                    <a:lstStyle/>
                    <a:p>
                      <a:pPr marL="0" marR="0" fontAlgn="t">
                        <a:spcBef>
                          <a:spcPts val="0"/>
                        </a:spcBef>
                        <a:spcAft>
                          <a:spcPts val="0"/>
                        </a:spcAft>
                      </a:pPr>
                      <a:r>
                        <a:rPr lang="en-CA" sz="950" dirty="0">
                          <a:solidFill>
                            <a:srgbClr val="333333"/>
                          </a:solidFill>
                          <a:effectLst/>
                          <a:latin typeface="Arial" panose="020B0604020202020204" pitchFamily="34" charset="0"/>
                        </a:rPr>
                        <a:t>Step 2.5: Identify current security projects to align</a:t>
                      </a:r>
                    </a:p>
                  </a:txBody>
                  <a:tcPr marL="50800" marR="50800" marT="50800" marB="5080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tcPr>
                </a:tc>
                <a:tc>
                  <a:txBody>
                    <a:bodyPr/>
                    <a:lstStyle/>
                    <a:p>
                      <a:pPr marL="0" marR="0" fontAlgn="t">
                        <a:spcBef>
                          <a:spcPts val="0"/>
                        </a:spcBef>
                        <a:spcAft>
                          <a:spcPts val="0"/>
                        </a:spcAft>
                      </a:pPr>
                      <a:r>
                        <a:rPr lang="en-CA" sz="950" dirty="0">
                          <a:solidFill>
                            <a:srgbClr val="333333"/>
                          </a:solidFill>
                          <a:effectLst/>
                          <a:latin typeface="Arial" panose="020B0604020202020204" pitchFamily="34" charset="0"/>
                        </a:rPr>
                        <a:t>Step 3.5: Develop a review process and a metrics program</a:t>
                      </a:r>
                    </a:p>
                  </a:txBody>
                  <a:tcPr marL="50800" marR="50800" marT="50800" marB="50800">
                    <a:lnL w="12700" cap="flat" cmpd="sng" algn="ctr">
                      <a:solidFill>
                        <a:schemeClr val="tx1"/>
                      </a:solidFill>
                      <a:prstDash val="dot"/>
                      <a:round/>
                      <a:headEnd type="none" w="med" len="med"/>
                      <a:tailEnd type="none" w="med" len="med"/>
                    </a:lnL>
                    <a:lnT w="12700" cap="flat" cmpd="sng" algn="ctr">
                      <a:solidFill>
                        <a:schemeClr val="tx1"/>
                      </a:solidFill>
                      <a:prstDash val="dot"/>
                      <a:round/>
                      <a:headEnd type="none" w="med" len="med"/>
                      <a:tailEnd type="none" w="med" len="med"/>
                    </a:lnT>
                  </a:tcPr>
                </a:tc>
              </a:tr>
              <a:tr h="158244">
                <a:tc>
                  <a:txBody>
                    <a:bodyPr/>
                    <a:lstStyle/>
                    <a:p>
                      <a:pPr marL="0" marR="0" fontAlgn="t">
                        <a:spcBef>
                          <a:spcPts val="0"/>
                        </a:spcBef>
                        <a:spcAft>
                          <a:spcPts val="0"/>
                        </a:spcAft>
                      </a:pPr>
                      <a:r>
                        <a:rPr lang="en-CA" sz="950" dirty="0">
                          <a:solidFill>
                            <a:srgbClr val="29475F"/>
                          </a:solidFill>
                          <a:effectLst/>
                          <a:latin typeface="Arial" panose="020B0604020202020204" pitchFamily="34" charset="0"/>
                        </a:rPr>
                        <a:t>Template: Compliance Business Case Template </a:t>
                      </a:r>
                    </a:p>
                  </a:txBody>
                  <a:tcPr marL="50800" marR="50800" marT="50800" marB="50800">
                    <a:lnR w="12700" cap="flat" cmpd="sng" algn="ctr">
                      <a:solidFill>
                        <a:schemeClr val="tx1"/>
                      </a:solidFill>
                      <a:prstDash val="dot"/>
                      <a:round/>
                      <a:headEnd type="none" w="med" len="med"/>
                      <a:tailEnd type="none" w="med" len="med"/>
                    </a:lnR>
                    <a:lnB w="12700" cap="flat" cmpd="sng" algn="ctr">
                      <a:solidFill>
                        <a:schemeClr val="tx1"/>
                      </a:solidFill>
                      <a:prstDash val="dot"/>
                      <a:round/>
                      <a:headEnd type="none" w="med" len="med"/>
                      <a:tailEnd type="none" w="med" len="med"/>
                    </a:lnB>
                  </a:tcPr>
                </a:tc>
                <a:tc>
                  <a:txBody>
                    <a:bodyPr/>
                    <a:lstStyle/>
                    <a:p>
                      <a:pPr marL="0" marR="0" fontAlgn="t">
                        <a:spcBef>
                          <a:spcPts val="0"/>
                        </a:spcBef>
                        <a:spcAft>
                          <a:spcPts val="0"/>
                        </a:spcAft>
                      </a:pPr>
                      <a:r>
                        <a:rPr lang="en-CA" sz="950" dirty="0">
                          <a:solidFill>
                            <a:srgbClr val="29475F"/>
                          </a:solidFill>
                          <a:effectLst/>
                          <a:latin typeface="Arial" panose="020B0604020202020204" pitchFamily="34" charset="0"/>
                        </a:rPr>
                        <a:t>Template: Compliance Business Case Template </a:t>
                      </a:r>
                    </a:p>
                  </a:txBody>
                  <a:tcPr marL="50800" marR="50800" marT="50800" marB="5080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B w="12700" cap="flat" cmpd="sng" algn="ctr">
                      <a:solidFill>
                        <a:schemeClr val="tx1"/>
                      </a:solidFill>
                      <a:prstDash val="dot"/>
                      <a:round/>
                      <a:headEnd type="none" w="med" len="med"/>
                      <a:tailEnd type="none" w="med" len="med"/>
                    </a:lnB>
                  </a:tcPr>
                </a:tc>
                <a:tc>
                  <a:txBody>
                    <a:bodyPr/>
                    <a:lstStyle/>
                    <a:p>
                      <a:pPr marL="0" marR="0" fontAlgn="t">
                        <a:spcBef>
                          <a:spcPts val="0"/>
                        </a:spcBef>
                        <a:spcAft>
                          <a:spcPts val="0"/>
                        </a:spcAft>
                      </a:pPr>
                      <a:r>
                        <a:rPr lang="en-CA" sz="950" dirty="0">
                          <a:solidFill>
                            <a:srgbClr val="29475F"/>
                          </a:solidFill>
                          <a:effectLst/>
                          <a:latin typeface="Arial" panose="020B0604020202020204" pitchFamily="34" charset="0"/>
                        </a:rPr>
                        <a:t>Template: Compliance Business Case Template </a:t>
                      </a:r>
                    </a:p>
                  </a:txBody>
                  <a:tcPr marL="50800" marR="50800" marT="50800" marB="50800">
                    <a:lnL w="12700" cap="flat" cmpd="sng" algn="ctr">
                      <a:solidFill>
                        <a:schemeClr val="tx1"/>
                      </a:solidFill>
                      <a:prstDash val="dot"/>
                      <a:round/>
                      <a:headEnd type="none" w="med" len="med"/>
                      <a:tailEnd type="none" w="med" len="med"/>
                    </a:lnL>
                    <a:lnB w="12700" cap="flat" cmpd="sng" algn="ctr">
                      <a:solidFill>
                        <a:schemeClr val="tx1"/>
                      </a:solidFill>
                      <a:prstDash val="dot"/>
                      <a:round/>
                      <a:headEnd type="none" w="med" len="med"/>
                      <a:tailEnd type="none" w="med" len="med"/>
                    </a:lnB>
                  </a:tcPr>
                </a:tc>
              </a:tr>
              <a:tr h="158244">
                <a:tc>
                  <a:txBody>
                    <a:bodyPr/>
                    <a:lstStyle/>
                    <a:p>
                      <a:pPr marL="0" marR="0" fontAlgn="t">
                        <a:spcBef>
                          <a:spcPts val="0"/>
                        </a:spcBef>
                        <a:spcAft>
                          <a:spcPts val="0"/>
                        </a:spcAft>
                      </a:pPr>
                      <a:r>
                        <a:rPr lang="en-CA" sz="950" dirty="0">
                          <a:solidFill>
                            <a:srgbClr val="333333"/>
                          </a:solidFill>
                          <a:effectLst/>
                          <a:latin typeface="Arial" panose="020B0604020202020204" pitchFamily="34" charset="0"/>
                        </a:rPr>
                        <a:t>Step 1.6: Perform a current state assessment of your compliance adherence </a:t>
                      </a:r>
                    </a:p>
                  </a:txBody>
                  <a:tcPr marL="50800" marR="50800" marT="50800" marB="50800">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tcPr>
                </a:tc>
                <a:tc>
                  <a:txBody>
                    <a:bodyPr/>
                    <a:lstStyle/>
                    <a:p>
                      <a:pPr marL="0" marR="0" fontAlgn="t">
                        <a:spcBef>
                          <a:spcPts val="0"/>
                        </a:spcBef>
                        <a:spcAft>
                          <a:spcPts val="0"/>
                        </a:spcAft>
                      </a:pPr>
                      <a:r>
                        <a:rPr lang="en-CA" sz="950" dirty="0">
                          <a:solidFill>
                            <a:srgbClr val="333333"/>
                          </a:solidFill>
                          <a:effectLst/>
                          <a:latin typeface="Arial" panose="020B0604020202020204" pitchFamily="34" charset="0"/>
                        </a:rPr>
                        <a:t>2.6: Group similar initiatives </a:t>
                      </a:r>
                    </a:p>
                  </a:txBody>
                  <a:tcPr marL="50800" marR="50800" marT="50800" marB="5080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tcPr>
                </a:tc>
                <a:tc>
                  <a:txBody>
                    <a:bodyPr/>
                    <a:lstStyle/>
                    <a:p>
                      <a:pPr marL="0" marR="0" fontAlgn="t">
                        <a:spcBef>
                          <a:spcPts val="0"/>
                        </a:spcBef>
                        <a:spcAft>
                          <a:spcPts val="0"/>
                        </a:spcAft>
                      </a:pPr>
                      <a:r>
                        <a:rPr lang="en-CA" sz="1100" dirty="0">
                          <a:effectLst/>
                          <a:latin typeface="Calibri" panose="020F0502020204030204" pitchFamily="34" charset="0"/>
                        </a:rPr>
                        <a:t> </a:t>
                      </a:r>
                    </a:p>
                  </a:txBody>
                  <a:tcPr marL="50800" marR="50800" marT="50800" marB="50800">
                    <a:lnL w="12700" cap="flat" cmpd="sng" algn="ctr">
                      <a:solidFill>
                        <a:schemeClr val="tx1"/>
                      </a:solidFill>
                      <a:prstDash val="dot"/>
                      <a:round/>
                      <a:headEnd type="none" w="med" len="med"/>
                      <a:tailEnd type="none" w="med" len="med"/>
                    </a:lnL>
                    <a:lnT w="12700" cap="flat" cmpd="sng" algn="ctr">
                      <a:solidFill>
                        <a:schemeClr val="tx1"/>
                      </a:solidFill>
                      <a:prstDash val="dot"/>
                      <a:round/>
                      <a:headEnd type="none" w="med" len="med"/>
                      <a:tailEnd type="none" w="med" len="med"/>
                    </a:lnT>
                  </a:tcPr>
                </a:tc>
              </a:tr>
              <a:tr h="158244">
                <a:tc>
                  <a:txBody>
                    <a:bodyPr/>
                    <a:lstStyle/>
                    <a:p>
                      <a:pPr marL="0" marR="0" fontAlgn="t">
                        <a:spcBef>
                          <a:spcPts val="0"/>
                        </a:spcBef>
                        <a:spcAft>
                          <a:spcPts val="0"/>
                        </a:spcAft>
                      </a:pPr>
                      <a:r>
                        <a:rPr lang="en-CA" sz="950" dirty="0">
                          <a:solidFill>
                            <a:srgbClr val="29475F"/>
                          </a:solidFill>
                          <a:effectLst/>
                          <a:latin typeface="Arial" panose="020B0604020202020204" pitchFamily="34" charset="0"/>
                        </a:rPr>
                        <a:t>Tool: Security Compliance Translator Tool</a:t>
                      </a:r>
                    </a:p>
                  </a:txBody>
                  <a:tcPr marL="50800" marR="50800" marT="50800" marB="50800">
                    <a:lnR w="12700" cap="flat" cmpd="sng" algn="ctr">
                      <a:solidFill>
                        <a:schemeClr val="tx1"/>
                      </a:solidFill>
                      <a:prstDash val="dot"/>
                      <a:round/>
                      <a:headEnd type="none" w="med" len="med"/>
                      <a:tailEnd type="none" w="med" len="med"/>
                    </a:lnR>
                  </a:tcPr>
                </a:tc>
                <a:tc>
                  <a:txBody>
                    <a:bodyPr/>
                    <a:lstStyle/>
                    <a:p>
                      <a:pPr marL="0" marR="0" fontAlgn="t">
                        <a:spcBef>
                          <a:spcPts val="0"/>
                        </a:spcBef>
                        <a:spcAft>
                          <a:spcPts val="0"/>
                        </a:spcAft>
                      </a:pPr>
                      <a:r>
                        <a:rPr lang="en-CA" sz="950" dirty="0">
                          <a:solidFill>
                            <a:srgbClr val="29475F"/>
                          </a:solidFill>
                          <a:effectLst/>
                          <a:latin typeface="Arial" panose="020B0604020202020204" pitchFamily="34" charset="0"/>
                        </a:rPr>
                        <a:t>Tool: Security Compliance Translator Tool</a:t>
                      </a:r>
                    </a:p>
                  </a:txBody>
                  <a:tcPr marL="50800" marR="50800" marT="50800" marB="50800">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tcPr>
                </a:tc>
                <a:tc>
                  <a:txBody>
                    <a:bodyPr/>
                    <a:lstStyle/>
                    <a:p>
                      <a:pPr marL="0" marR="0" fontAlgn="t">
                        <a:spcBef>
                          <a:spcPts val="0"/>
                        </a:spcBef>
                        <a:spcAft>
                          <a:spcPts val="0"/>
                        </a:spcAft>
                      </a:pPr>
                      <a:r>
                        <a:rPr lang="en-CA" sz="1100" dirty="0">
                          <a:effectLst/>
                          <a:latin typeface="Calibri" panose="020F0502020204030204" pitchFamily="34" charset="0"/>
                        </a:rPr>
                        <a:t> </a:t>
                      </a:r>
                    </a:p>
                  </a:txBody>
                  <a:tcPr marL="50800" marR="50800" marT="50800" marB="50800">
                    <a:lnL w="12700" cap="flat" cmpd="sng" algn="ctr">
                      <a:solidFill>
                        <a:schemeClr val="tx1"/>
                      </a:solidFill>
                      <a:prstDash val="dot"/>
                      <a:round/>
                      <a:headEnd type="none" w="med" len="med"/>
                      <a:tailEnd type="none" w="med" len="med"/>
                    </a:lnL>
                  </a:tcPr>
                </a:tc>
              </a:tr>
            </a:tbl>
          </a:graphicData>
        </a:graphic>
      </p:graphicFrame>
      <p:pic>
        <p:nvPicPr>
          <p:cNvPr id="3" name="Picture 2"/>
          <p:cNvPicPr>
            <a:picLocks noChangeAspect="1"/>
          </p:cNvPicPr>
          <p:nvPr/>
        </p:nvPicPr>
        <p:blipFill>
          <a:blip r:embed="rId3"/>
          <a:stretch>
            <a:fillRect/>
          </a:stretch>
        </p:blipFill>
        <p:spPr>
          <a:xfrm>
            <a:off x="3999826" y="1228000"/>
            <a:ext cx="1316356" cy="987267"/>
          </a:xfrm>
          <a:prstGeom prst="rect">
            <a:avLst/>
          </a:prstGeom>
          <a:ln w="3175">
            <a:solidFill>
              <a:schemeClr val="accent1"/>
            </a:solidFill>
          </a:ln>
          <a:effectLst>
            <a:outerShdw blurRad="50800" dist="38100" dir="2700000" algn="tl" rotWithShape="0">
              <a:prstClr val="black">
                <a:alpha val="40000"/>
              </a:prstClr>
            </a:outerShdw>
          </a:effectLst>
        </p:spPr>
      </p:pic>
      <p:pic>
        <p:nvPicPr>
          <p:cNvPr id="7" name="Picture 6"/>
          <p:cNvPicPr>
            <a:picLocks noChangeAspect="1"/>
          </p:cNvPicPr>
          <p:nvPr/>
        </p:nvPicPr>
        <p:blipFill>
          <a:blip r:embed="rId4"/>
          <a:stretch>
            <a:fillRect/>
          </a:stretch>
        </p:blipFill>
        <p:spPr>
          <a:xfrm>
            <a:off x="1074718" y="1228000"/>
            <a:ext cx="1316355" cy="987267"/>
          </a:xfrm>
          <a:prstGeom prst="rect">
            <a:avLst/>
          </a:prstGeom>
          <a:ln w="3175">
            <a:solidFill>
              <a:schemeClr val="accent1"/>
            </a:solidFill>
          </a:ln>
          <a:effectLst>
            <a:outerShdw blurRad="50800" dist="38100" dir="2700000" algn="tl" rotWithShape="0">
              <a:prstClr val="black">
                <a:alpha val="40000"/>
              </a:prstClr>
            </a:outerShdw>
          </a:effectLst>
        </p:spPr>
      </p:pic>
      <p:pic>
        <p:nvPicPr>
          <p:cNvPr id="10" name="Picture 9"/>
          <p:cNvPicPr>
            <a:picLocks noChangeAspect="1"/>
          </p:cNvPicPr>
          <p:nvPr/>
        </p:nvPicPr>
        <p:blipFill>
          <a:blip r:embed="rId5"/>
          <a:stretch>
            <a:fillRect/>
          </a:stretch>
        </p:blipFill>
        <p:spPr>
          <a:xfrm>
            <a:off x="6649242" y="1228000"/>
            <a:ext cx="1316356" cy="987267"/>
          </a:xfrm>
          <a:prstGeom prst="rect">
            <a:avLst/>
          </a:prstGeom>
          <a:ln w="3175">
            <a:solidFill>
              <a:schemeClr val="accent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4186948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9083262"/>
              </p:ext>
            </p:extLst>
          </p:nvPr>
        </p:nvGraphicFramePr>
        <p:xfrm>
          <a:off x="251519" y="1586776"/>
          <a:ext cx="8625782" cy="4620327"/>
        </p:xfrm>
        <a:graphic>
          <a:graphicData uri="http://schemas.openxmlformats.org/drawingml/2006/table">
            <a:tbl>
              <a:tblPr firstRow="1" bandRow="1">
                <a:tableStyleId>{5C22544A-7EE6-4342-B048-85BDC9FD1C3A}</a:tableStyleId>
              </a:tblPr>
              <a:tblGrid>
                <a:gridCol w="1468310"/>
                <a:gridCol w="2385824"/>
                <a:gridCol w="2385824"/>
                <a:gridCol w="2385824"/>
              </a:tblGrid>
              <a:tr h="1746358">
                <a:tc>
                  <a:txBody>
                    <a:bodyPr/>
                    <a:lstStyle/>
                    <a:p>
                      <a:pPr algn="ctr"/>
                      <a:r>
                        <a:rPr lang="en-CA" sz="1000" dirty="0" smtClean="0">
                          <a:solidFill>
                            <a:schemeClr val="bg1"/>
                          </a:solidFill>
                        </a:rPr>
                        <a:t>Best-Practice Toolkit</a:t>
                      </a:r>
                    </a:p>
                    <a:p>
                      <a:pPr algn="ct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lnSpc>
                          <a:spcPct val="100000"/>
                        </a:lnSpc>
                        <a:spcAft>
                          <a:spcPts val="300"/>
                        </a:spcAft>
                      </a:pPr>
                      <a:r>
                        <a:rPr lang="en-CA" sz="900" dirty="0" smtClean="0">
                          <a:solidFill>
                            <a:schemeClr val="tx1"/>
                          </a:solidFill>
                        </a:rPr>
                        <a:t>1.1 </a:t>
                      </a:r>
                      <a:r>
                        <a:rPr lang="en-CA" sz="900" b="0" dirty="0" smtClean="0">
                          <a:solidFill>
                            <a:schemeClr val="tx1"/>
                          </a:solidFill>
                        </a:rPr>
                        <a:t>Identify your security compliance obligations.</a:t>
                      </a:r>
                    </a:p>
                    <a:p>
                      <a:pPr>
                        <a:lnSpc>
                          <a:spcPct val="100000"/>
                        </a:lnSpc>
                        <a:spcAft>
                          <a:spcPts val="300"/>
                        </a:spcAft>
                      </a:pPr>
                      <a:r>
                        <a:rPr lang="en-CA" sz="900" dirty="0" smtClean="0">
                          <a:solidFill>
                            <a:schemeClr val="tx1"/>
                          </a:solidFill>
                        </a:rPr>
                        <a:t>1.2 </a:t>
                      </a:r>
                      <a:r>
                        <a:rPr lang="en-CA" sz="900" b="0" dirty="0" smtClean="0">
                          <a:solidFill>
                            <a:schemeClr val="tx1"/>
                          </a:solidFill>
                        </a:rPr>
                        <a:t>Identify</a:t>
                      </a:r>
                      <a:r>
                        <a:rPr lang="en-CA" sz="900" b="0" baseline="0" dirty="0" smtClean="0">
                          <a:solidFill>
                            <a:schemeClr val="tx1"/>
                          </a:solidFill>
                        </a:rPr>
                        <a:t> other security obligations.</a:t>
                      </a:r>
                      <a:endParaRPr lang="en-CA" sz="900" b="0" dirty="0" smtClean="0">
                        <a:solidFill>
                          <a:schemeClr val="tx1"/>
                        </a:solidFill>
                      </a:endParaRPr>
                    </a:p>
                    <a:p>
                      <a:pPr>
                        <a:lnSpc>
                          <a:spcPct val="100000"/>
                        </a:lnSpc>
                        <a:spcAft>
                          <a:spcPts val="300"/>
                        </a:spcAft>
                      </a:pPr>
                      <a:r>
                        <a:rPr lang="en-CA" sz="900" dirty="0" smtClean="0">
                          <a:solidFill>
                            <a:schemeClr val="tx1"/>
                          </a:solidFill>
                        </a:rPr>
                        <a:t>1.3</a:t>
                      </a:r>
                      <a:r>
                        <a:rPr lang="en-CA" sz="900" baseline="0" dirty="0" smtClean="0">
                          <a:solidFill>
                            <a:schemeClr val="tx1"/>
                          </a:solidFill>
                        </a:rPr>
                        <a:t> </a:t>
                      </a:r>
                      <a:r>
                        <a:rPr lang="en-CA" sz="900" b="0" baseline="0" dirty="0" smtClean="0">
                          <a:solidFill>
                            <a:schemeClr val="tx1"/>
                          </a:solidFill>
                        </a:rPr>
                        <a:t>Define the scope of your compliance. </a:t>
                      </a:r>
                    </a:p>
                    <a:p>
                      <a:pPr>
                        <a:lnSpc>
                          <a:spcPct val="100000"/>
                        </a:lnSpc>
                        <a:spcAft>
                          <a:spcPts val="300"/>
                        </a:spcAft>
                      </a:pPr>
                      <a:r>
                        <a:rPr lang="en-CA" sz="900" b="1" baseline="0" dirty="0" smtClean="0">
                          <a:solidFill>
                            <a:schemeClr val="tx1"/>
                          </a:solidFill>
                        </a:rPr>
                        <a:t>1.4</a:t>
                      </a:r>
                      <a:r>
                        <a:rPr lang="en-CA" sz="900" b="0" baseline="0" dirty="0" smtClean="0">
                          <a:solidFill>
                            <a:schemeClr val="tx1"/>
                          </a:solidFill>
                        </a:rPr>
                        <a:t> Gain an executive champion.</a:t>
                      </a:r>
                    </a:p>
                    <a:p>
                      <a:pPr marL="0" marR="0" indent="0" algn="l" defTabSz="914400" rtl="0" eaLnBrk="1" fontAlgn="auto" latinLnBrk="0" hangingPunct="1">
                        <a:lnSpc>
                          <a:spcPct val="100000"/>
                        </a:lnSpc>
                        <a:spcBef>
                          <a:spcPts val="0"/>
                        </a:spcBef>
                        <a:spcAft>
                          <a:spcPts val="300"/>
                        </a:spcAft>
                        <a:buClrTx/>
                        <a:buSzTx/>
                        <a:buFontTx/>
                        <a:buNone/>
                        <a:tabLst/>
                        <a:defRPr/>
                      </a:pPr>
                      <a:r>
                        <a:rPr lang="en-CA" sz="900" baseline="0" dirty="0" smtClean="0">
                          <a:solidFill>
                            <a:schemeClr val="tx1"/>
                          </a:solidFill>
                        </a:rPr>
                        <a:t>1.5 </a:t>
                      </a:r>
                      <a:r>
                        <a:rPr lang="en-CA" sz="900" b="0" baseline="0" dirty="0" smtClean="0">
                          <a:solidFill>
                            <a:schemeClr val="tx1"/>
                          </a:solidFill>
                        </a:rPr>
                        <a:t>Make the case for a compliance management program.</a:t>
                      </a:r>
                    </a:p>
                    <a:p>
                      <a:pPr>
                        <a:lnSpc>
                          <a:spcPct val="100000"/>
                        </a:lnSpc>
                        <a:spcAft>
                          <a:spcPts val="300"/>
                        </a:spcAft>
                      </a:pPr>
                      <a:r>
                        <a:rPr lang="en-CA" sz="900" baseline="0" dirty="0" smtClean="0">
                          <a:solidFill>
                            <a:schemeClr val="tx1"/>
                          </a:solidFill>
                        </a:rPr>
                        <a:t>1.6 </a:t>
                      </a:r>
                      <a:r>
                        <a:rPr lang="en-CA" sz="900" b="0" baseline="0" dirty="0" smtClean="0">
                          <a:solidFill>
                            <a:schemeClr val="tx1"/>
                          </a:solidFill>
                        </a:rPr>
                        <a:t>Perform a current state assessment. </a:t>
                      </a:r>
                      <a:endParaRPr lang="en-CA" sz="9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CA" sz="900" b="1" i="0" u="none" strike="noStrike" kern="1200" cap="none" spc="0" normalizeH="0" baseline="0" noProof="0" dirty="0" smtClean="0">
                          <a:ln>
                            <a:noFill/>
                          </a:ln>
                          <a:solidFill>
                            <a:srgbClr val="333333"/>
                          </a:solidFill>
                          <a:effectLst/>
                          <a:uLnTx/>
                          <a:uFillTx/>
                          <a:latin typeface="+mn-lt"/>
                        </a:rPr>
                        <a:t>2.1 </a:t>
                      </a:r>
                      <a:r>
                        <a:rPr kumimoji="0" lang="en-CA" sz="900" b="0" i="0" u="none" strike="noStrike" kern="1200" cap="none" spc="0" normalizeH="0" baseline="0" noProof="0" dirty="0" smtClean="0">
                          <a:ln>
                            <a:noFill/>
                          </a:ln>
                          <a:solidFill>
                            <a:srgbClr val="333333"/>
                          </a:solidFill>
                          <a:effectLst/>
                          <a:uLnTx/>
                          <a:uFillTx/>
                          <a:latin typeface="+mn-lt"/>
                        </a:rPr>
                        <a:t>Assess organizational friction to compliance.</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CA" sz="900" b="1" i="0" u="none" strike="noStrike" kern="1200" cap="none" spc="0" normalizeH="0" baseline="0" noProof="0" dirty="0" smtClean="0">
                          <a:ln>
                            <a:noFill/>
                          </a:ln>
                          <a:solidFill>
                            <a:srgbClr val="333333"/>
                          </a:solidFill>
                          <a:effectLst/>
                          <a:uLnTx/>
                          <a:uFillTx/>
                          <a:latin typeface="+mn-lt"/>
                        </a:rPr>
                        <a:t>2.2 </a:t>
                      </a:r>
                      <a:r>
                        <a:rPr kumimoji="0" lang="en-CA" sz="900" b="0" i="0" u="none" strike="noStrike" kern="1200" cap="none" spc="0" normalizeH="0" baseline="0" noProof="0" dirty="0" smtClean="0">
                          <a:ln>
                            <a:noFill/>
                          </a:ln>
                          <a:solidFill>
                            <a:srgbClr val="333333"/>
                          </a:solidFill>
                          <a:effectLst/>
                          <a:uLnTx/>
                          <a:uFillTx/>
                          <a:latin typeface="+mn-lt"/>
                        </a:rPr>
                        <a:t>Identify your target level.</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CA" sz="900" b="1" i="0" u="none" strike="noStrike" kern="1200" cap="none" spc="0" normalizeH="0" baseline="0" noProof="0" dirty="0" smtClean="0">
                          <a:ln>
                            <a:noFill/>
                          </a:ln>
                          <a:solidFill>
                            <a:srgbClr val="333333"/>
                          </a:solidFill>
                          <a:effectLst/>
                          <a:uLnTx/>
                          <a:uFillTx/>
                          <a:latin typeface="+mn-lt"/>
                        </a:rPr>
                        <a:t>2.3 </a:t>
                      </a:r>
                      <a:r>
                        <a:rPr kumimoji="0" lang="en-CA" sz="900" b="0" i="0" u="none" strike="noStrike" kern="1200" cap="none" spc="0" normalizeH="0" baseline="0" noProof="0" dirty="0" smtClean="0">
                          <a:ln>
                            <a:noFill/>
                          </a:ln>
                          <a:solidFill>
                            <a:srgbClr val="333333"/>
                          </a:solidFill>
                          <a:effectLst/>
                          <a:uLnTx/>
                          <a:uFillTx/>
                          <a:latin typeface="+mn-lt"/>
                        </a:rPr>
                        <a:t>Determine your desired future state of compliance.</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CA" sz="900" b="1" i="0" u="none" strike="noStrike" kern="1200" cap="none" spc="0" normalizeH="0" baseline="0" noProof="0" dirty="0" smtClean="0">
                          <a:ln>
                            <a:noFill/>
                          </a:ln>
                          <a:solidFill>
                            <a:srgbClr val="333333"/>
                          </a:solidFill>
                          <a:effectLst/>
                          <a:uLnTx/>
                          <a:uFillTx/>
                          <a:latin typeface="+mn-lt"/>
                        </a:rPr>
                        <a:t>2.4 </a:t>
                      </a:r>
                      <a:r>
                        <a:rPr kumimoji="0" lang="en-CA" sz="900" b="0" i="0" u="none" strike="noStrike" kern="1200" cap="none" spc="0" normalizeH="0" baseline="0" noProof="0" dirty="0" smtClean="0">
                          <a:ln>
                            <a:noFill/>
                          </a:ln>
                          <a:solidFill>
                            <a:srgbClr val="333333"/>
                          </a:solidFill>
                          <a:effectLst/>
                          <a:uLnTx/>
                          <a:uFillTx/>
                          <a:latin typeface="+mn-lt"/>
                        </a:rPr>
                        <a:t>Identify your gaps and initiatives to bridge the gap.</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CA" sz="900" b="1" i="0" u="none" strike="noStrike" kern="1200" cap="none" spc="0" normalizeH="0" baseline="0" noProof="0" dirty="0" smtClean="0">
                          <a:ln>
                            <a:noFill/>
                          </a:ln>
                          <a:solidFill>
                            <a:srgbClr val="333333"/>
                          </a:solidFill>
                          <a:effectLst/>
                          <a:uLnTx/>
                          <a:uFillTx/>
                          <a:latin typeface="+mn-lt"/>
                        </a:rPr>
                        <a:t>2.5 </a:t>
                      </a:r>
                      <a:r>
                        <a:rPr kumimoji="0" lang="en-CA" sz="900" b="0" i="0" u="none" strike="noStrike" kern="1200" cap="none" spc="0" normalizeH="0" baseline="0" noProof="0" dirty="0" smtClean="0">
                          <a:ln>
                            <a:noFill/>
                          </a:ln>
                          <a:solidFill>
                            <a:srgbClr val="333333"/>
                          </a:solidFill>
                          <a:effectLst/>
                          <a:uLnTx/>
                          <a:uFillTx/>
                          <a:latin typeface="+mn-lt"/>
                        </a:rPr>
                        <a:t>Identify current security projects that align. </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CA" sz="900" b="1" i="0" u="none" strike="noStrike" kern="1200" cap="none" spc="0" normalizeH="0" baseline="0" noProof="0" dirty="0" smtClean="0">
                          <a:ln>
                            <a:noFill/>
                          </a:ln>
                          <a:solidFill>
                            <a:srgbClr val="333333"/>
                          </a:solidFill>
                          <a:effectLst/>
                          <a:uLnTx/>
                          <a:uFillTx/>
                          <a:latin typeface="+mn-lt"/>
                        </a:rPr>
                        <a:t>2.6 </a:t>
                      </a:r>
                      <a:r>
                        <a:rPr kumimoji="0" lang="en-CA" sz="900" b="0" i="0" u="none" strike="noStrike" kern="1200" cap="none" spc="0" normalizeH="0" baseline="0" noProof="0" dirty="0" smtClean="0">
                          <a:ln>
                            <a:noFill/>
                          </a:ln>
                          <a:solidFill>
                            <a:srgbClr val="333333"/>
                          </a:solidFill>
                          <a:effectLst/>
                          <a:uLnTx/>
                          <a:uFillTx/>
                          <a:latin typeface="+mn-lt"/>
                        </a:rPr>
                        <a:t>Group similar initiatives.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300"/>
                        </a:spcAft>
                      </a:pPr>
                      <a:r>
                        <a:rPr lang="en-CA" sz="900" dirty="0" smtClean="0">
                          <a:solidFill>
                            <a:schemeClr val="tx1"/>
                          </a:solidFill>
                        </a:rPr>
                        <a:t>3.1 </a:t>
                      </a:r>
                      <a:r>
                        <a:rPr lang="en-CA" sz="900" b="0" dirty="0" smtClean="0">
                          <a:solidFill>
                            <a:schemeClr val="tx1"/>
                          </a:solidFill>
                        </a:rPr>
                        <a:t>Prioritize</a:t>
                      </a:r>
                      <a:r>
                        <a:rPr lang="en-CA" sz="900" b="0" baseline="0" dirty="0" smtClean="0">
                          <a:solidFill>
                            <a:schemeClr val="tx1"/>
                          </a:solidFill>
                        </a:rPr>
                        <a:t> the implementation of your initiatives.</a:t>
                      </a:r>
                    </a:p>
                    <a:p>
                      <a:pPr>
                        <a:spcAft>
                          <a:spcPts val="300"/>
                        </a:spcAft>
                      </a:pPr>
                      <a:r>
                        <a:rPr lang="en-CA" sz="900" baseline="0" dirty="0" smtClean="0">
                          <a:solidFill>
                            <a:schemeClr val="tx1"/>
                          </a:solidFill>
                        </a:rPr>
                        <a:t>3.2 </a:t>
                      </a:r>
                      <a:r>
                        <a:rPr lang="en-CA" sz="900" b="0" baseline="0" dirty="0" smtClean="0">
                          <a:solidFill>
                            <a:schemeClr val="tx1"/>
                          </a:solidFill>
                        </a:rPr>
                        <a:t>Build an effort map.</a:t>
                      </a:r>
                    </a:p>
                    <a:p>
                      <a:pPr>
                        <a:spcAft>
                          <a:spcPts val="300"/>
                        </a:spcAft>
                      </a:pPr>
                      <a:r>
                        <a:rPr lang="en-CA" sz="900" baseline="0" dirty="0" smtClean="0">
                          <a:solidFill>
                            <a:schemeClr val="tx1"/>
                          </a:solidFill>
                        </a:rPr>
                        <a:t>3.3 </a:t>
                      </a:r>
                      <a:r>
                        <a:rPr lang="en-CA" sz="900" b="0" baseline="0" dirty="0" smtClean="0">
                          <a:solidFill>
                            <a:schemeClr val="tx1"/>
                          </a:solidFill>
                        </a:rPr>
                        <a:t>Identify dependencies of your initiatives and determine phases of implementation.</a:t>
                      </a:r>
                    </a:p>
                    <a:p>
                      <a:pPr>
                        <a:spcAft>
                          <a:spcPts val="300"/>
                        </a:spcAft>
                      </a:pPr>
                      <a:r>
                        <a:rPr lang="en-CA" sz="900" baseline="0" dirty="0" smtClean="0">
                          <a:solidFill>
                            <a:schemeClr val="tx1"/>
                          </a:solidFill>
                        </a:rPr>
                        <a:t>3.4 </a:t>
                      </a:r>
                      <a:r>
                        <a:rPr lang="en-CA" sz="900" b="0" baseline="0" dirty="0" smtClean="0">
                          <a:solidFill>
                            <a:schemeClr val="tx1"/>
                          </a:solidFill>
                        </a:rPr>
                        <a:t>Build your compliance roadmap. </a:t>
                      </a:r>
                    </a:p>
                    <a:p>
                      <a:pPr>
                        <a:spcAft>
                          <a:spcPts val="300"/>
                        </a:spcAft>
                      </a:pPr>
                      <a:r>
                        <a:rPr lang="en-CA" sz="900" b="1" baseline="0" dirty="0" smtClean="0">
                          <a:solidFill>
                            <a:schemeClr val="tx1"/>
                          </a:solidFill>
                        </a:rPr>
                        <a:t>3.5</a:t>
                      </a:r>
                      <a:r>
                        <a:rPr lang="en-CA" sz="900" b="0" baseline="0" dirty="0" smtClean="0">
                          <a:solidFill>
                            <a:schemeClr val="tx1"/>
                          </a:solidFill>
                        </a:rPr>
                        <a:t> Develop a review program and a metrics program.</a:t>
                      </a:r>
                      <a:endParaRPr lang="en-CA" sz="900" b="0" dirty="0" smtClean="0">
                        <a:solidFill>
                          <a:schemeClr val="tx1"/>
                        </a:solidFill>
                      </a:endParaRPr>
                    </a:p>
                    <a:p>
                      <a:pPr>
                        <a:spcAft>
                          <a:spcPts val="300"/>
                        </a:spcAft>
                      </a:pPr>
                      <a:endParaRPr lang="en-CA" sz="9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238865">
                <a:tc>
                  <a:txBody>
                    <a:bodyPr/>
                    <a:lstStyle/>
                    <a:p>
                      <a:pPr algn="ctr"/>
                      <a:r>
                        <a:rPr lang="en-CA" sz="1000" b="1" dirty="0" smtClean="0">
                          <a:solidFill>
                            <a:schemeClr val="bg1"/>
                          </a:solidFill>
                        </a:rPr>
                        <a:t>Guided Implementations</a:t>
                      </a:r>
                    </a:p>
                    <a:p>
                      <a:pPr algn="ct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smtClean="0">
                          <a:cs typeface="Arial Unicode MS" panose="020B0604020202020204" pitchFamily="34" charset="-128"/>
                        </a:rPr>
                        <a:t>1.3 Define scope</a:t>
                      </a:r>
                      <a:r>
                        <a:rPr lang="en-US" sz="1000" b="0" baseline="0" dirty="0" smtClean="0">
                          <a:cs typeface="Arial Unicode MS" panose="020B0604020202020204" pitchFamily="34" charset="-128"/>
                        </a:rPr>
                        <a:t> and boundaries</a:t>
                      </a:r>
                      <a:r>
                        <a:rPr lang="en-US" sz="1000" b="0" dirty="0" smtClean="0">
                          <a:cs typeface="Arial Unicode MS" panose="020B0604020202020204" pitchFamily="34" charset="-128"/>
                        </a:rPr>
                        <a:t>.</a:t>
                      </a:r>
                    </a:p>
                    <a:p>
                      <a:pPr marL="228600" indent="-228600">
                        <a:spcAft>
                          <a:spcPts val="600"/>
                        </a:spcAft>
                        <a:buSzPct val="150000"/>
                        <a:buBlip>
                          <a:blip r:embed="rId3"/>
                        </a:buBlip>
                      </a:pPr>
                      <a:r>
                        <a:rPr lang="en-US" sz="1000" b="0" dirty="0" smtClean="0">
                          <a:cs typeface="Arial Unicode MS" panose="020B0604020202020204" pitchFamily="34" charset="-128"/>
                        </a:rPr>
                        <a:t>1.6</a:t>
                      </a:r>
                      <a:r>
                        <a:rPr lang="en-US" sz="1000" b="0" baseline="0" dirty="0" smtClean="0">
                          <a:cs typeface="Arial Unicode MS" panose="020B0604020202020204" pitchFamily="34" charset="-128"/>
                        </a:rPr>
                        <a:t> Perform a current state assessment.</a:t>
                      </a:r>
                      <a:endParaRPr lang="en-US" sz="1000" b="0" dirty="0" smtClean="0">
                        <a:cs typeface="Arial Unicode MS" panose="020B0604020202020204" pitchFamily="34" charset="-128"/>
                      </a:endParaRPr>
                    </a:p>
                    <a:p>
                      <a:pPr marL="228600" indent="-228600">
                        <a:spcAft>
                          <a:spcPts val="600"/>
                        </a:spcAft>
                        <a:buSzPct val="150000"/>
                        <a:buBlip>
                          <a:blip r:embed="rId3"/>
                        </a:buBlip>
                      </a:pPr>
                      <a:r>
                        <a:rPr lang="en-US" sz="1000" b="0" dirty="0" smtClean="0">
                          <a:latin typeface="Arial" pitchFamily="34" charset="0"/>
                          <a:cs typeface="Arial" pitchFamily="34" charset="0"/>
                        </a:rPr>
                        <a:t>1.6</a:t>
                      </a:r>
                      <a:r>
                        <a:rPr lang="en-US" sz="1000" b="0" baseline="0" dirty="0" smtClean="0">
                          <a:latin typeface="Arial" pitchFamily="34" charset="0"/>
                          <a:cs typeface="Arial" pitchFamily="34" charset="0"/>
                        </a:rPr>
                        <a:t> Review current state assessment.</a:t>
                      </a:r>
                      <a:endParaRPr lang="en-US" sz="1000" b="0" dirty="0" smtClean="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Arial Unicode MS" panose="020B0604020202020204" pitchFamily="34" charset="-128"/>
                        </a:rPr>
                        <a:t>2.3 Determine</a:t>
                      </a:r>
                      <a:r>
                        <a:rPr lang="en-US" sz="1000" b="0" baseline="0" dirty="0" smtClean="0">
                          <a:cs typeface="Arial Unicode MS" panose="020B0604020202020204" pitchFamily="34" charset="-128"/>
                        </a:rPr>
                        <a:t> desired future state of compliance. </a:t>
                      </a:r>
                      <a:endParaRPr lang="en-US" sz="1000" b="0" dirty="0" smtClean="0">
                        <a:cs typeface="Arial Unicode MS" panose="020B0604020202020204" pitchFamily="34" charset="-128"/>
                      </a:endParaRPr>
                    </a:p>
                    <a:p>
                      <a:pPr marL="228600" indent="-228600">
                        <a:spcAft>
                          <a:spcPts val="600"/>
                        </a:spcAft>
                        <a:buSzPct val="150000"/>
                        <a:buBlip>
                          <a:blip r:embed="rId3"/>
                        </a:buBlip>
                      </a:pPr>
                      <a:r>
                        <a:rPr lang="en-US" sz="1000" b="0" dirty="0" smtClean="0">
                          <a:cs typeface="Arial Unicode MS" panose="020B0604020202020204" pitchFamily="34" charset="-128"/>
                        </a:rPr>
                        <a:t>2.4 I</a:t>
                      </a:r>
                      <a:r>
                        <a:rPr lang="en-US" sz="1000" b="0" baseline="0" dirty="0" smtClean="0">
                          <a:cs typeface="Arial Unicode MS" panose="020B0604020202020204" pitchFamily="34" charset="-128"/>
                        </a:rPr>
                        <a:t>dentify gaps and initiatives to bridge the gaps.</a:t>
                      </a:r>
                    </a:p>
                    <a:p>
                      <a:pPr marL="228600" indent="-228600">
                        <a:spcAft>
                          <a:spcPts val="600"/>
                        </a:spcAft>
                        <a:buSzPct val="150000"/>
                        <a:buBlip>
                          <a:blip r:embed="rId3"/>
                        </a:buBlip>
                      </a:pPr>
                      <a:r>
                        <a:rPr lang="en-US" sz="1000" b="0" baseline="0" dirty="0" smtClean="0">
                          <a:cs typeface="Arial Unicode MS" panose="020B0604020202020204" pitchFamily="34" charset="-128"/>
                        </a:rPr>
                        <a:t>2.6 Group similar initiatives and align under the security framework.</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Arial Unicode MS" panose="020B0604020202020204" pitchFamily="34" charset="-128"/>
                        </a:rPr>
                        <a:t>3.2 Prioritize initiatives and build</a:t>
                      </a:r>
                      <a:r>
                        <a:rPr lang="en-US" sz="1000" b="0" baseline="0" dirty="0" smtClean="0">
                          <a:cs typeface="Arial Unicode MS" panose="020B0604020202020204" pitchFamily="34" charset="-128"/>
                        </a:rPr>
                        <a:t> an effort map.</a:t>
                      </a:r>
                    </a:p>
                    <a:p>
                      <a:pPr marL="228600" indent="-228600">
                        <a:spcAft>
                          <a:spcPts val="600"/>
                        </a:spcAft>
                        <a:buSzPct val="150000"/>
                        <a:buBlip>
                          <a:blip r:embed="rId3"/>
                        </a:buBlip>
                      </a:pPr>
                      <a:r>
                        <a:rPr lang="en-US" sz="1000" b="0" baseline="0" dirty="0" smtClean="0">
                          <a:latin typeface="Arial" pitchFamily="34" charset="0"/>
                          <a:cs typeface="Arial" pitchFamily="34" charset="0"/>
                        </a:rPr>
                        <a:t>3.4 Build the compliance roadmap.</a:t>
                      </a:r>
                    </a:p>
                    <a:p>
                      <a:pPr marL="228600" indent="-228600">
                        <a:spcAft>
                          <a:spcPts val="600"/>
                        </a:spcAft>
                        <a:buSzPct val="150000"/>
                        <a:buBlip>
                          <a:blip r:embed="rId3"/>
                        </a:buBlip>
                      </a:pPr>
                      <a:r>
                        <a:rPr lang="en-US" sz="1000" b="0" baseline="0" dirty="0" smtClean="0">
                          <a:latin typeface="Arial" pitchFamily="34" charset="0"/>
                          <a:cs typeface="Arial" pitchFamily="34" charset="0"/>
                        </a:rPr>
                        <a:t>3.5 Develop a review and metrics program.</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34064">
                <a:tc>
                  <a:txBody>
                    <a:bodyPr/>
                    <a:lstStyle/>
                    <a:p>
                      <a:pPr algn="ctr"/>
                      <a:r>
                        <a:rPr lang="en-CA" sz="1000" b="1" dirty="0" smtClean="0">
                          <a:solidFill>
                            <a:schemeClr val="bg1"/>
                          </a:solidFill>
                        </a:rPr>
                        <a:t>Onsite</a:t>
                      </a:r>
                      <a:r>
                        <a:rPr lang="en-CA" sz="1000" b="1" baseline="0" dirty="0" smtClean="0">
                          <a:solidFill>
                            <a:schemeClr val="bg1"/>
                          </a:solidFill>
                        </a:rPr>
                        <a:t> Workshop</a:t>
                      </a:r>
                    </a:p>
                    <a:p>
                      <a:pPr algn="ct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lgn="l" defTabSz="914400" rtl="0" eaLnBrk="1" latinLnBrk="0" hangingPunct="1">
                        <a:buFont typeface="Arial" panose="020B0604020202020204" pitchFamily="34" charset="0"/>
                        <a:buNone/>
                      </a:pPr>
                      <a:r>
                        <a:rPr lang="en-CA" sz="1000" kern="1200" dirty="0" smtClean="0">
                          <a:solidFill>
                            <a:schemeClr val="dk1"/>
                          </a:solidFill>
                          <a:latin typeface="+mn-lt"/>
                          <a:ea typeface="+mn-ea"/>
                          <a:cs typeface="+mn-cs"/>
                        </a:rPr>
                        <a:t>Make the Case and Assess Your Compliance Current State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a:t>
                      </a:r>
                    </a:p>
                    <a:p>
                      <a:pPr marL="0" indent="0">
                        <a:buFont typeface="Arial" panose="020B0604020202020204" pitchFamily="34" charset="0"/>
                        <a:buNone/>
                      </a:pPr>
                      <a:r>
                        <a:rPr lang="en-CA" sz="1000" dirty="0" smtClean="0"/>
                        <a:t>Determine Your Target State and Perform a Gap</a:t>
                      </a:r>
                      <a:r>
                        <a:rPr lang="en-CA" sz="1000" baseline="0" dirty="0" smtClean="0"/>
                        <a:t> Analysis</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CA" sz="1000" dirty="0" smtClean="0"/>
                        <a:t>Build a Compliance Roadmap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58169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Results:</a:t>
                      </a:r>
                    </a:p>
                    <a:p>
                      <a:pPr marL="171450" indent="-171450">
                        <a:buFont typeface="Arial" panose="020B0604020202020204" pitchFamily="34" charset="0"/>
                        <a:buChar char="•"/>
                      </a:pPr>
                      <a:r>
                        <a:rPr lang="en-CA" sz="1000" dirty="0" smtClean="0"/>
                        <a:t>Determined</a:t>
                      </a:r>
                      <a:r>
                        <a:rPr lang="en-CA" sz="1000" baseline="0" dirty="0" smtClean="0"/>
                        <a:t> current level of compliance adherence.</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Results:</a:t>
                      </a:r>
                    </a:p>
                    <a:p>
                      <a:pPr marL="171450" indent="-171450">
                        <a:buFont typeface="Arial" panose="020B0604020202020204" pitchFamily="34" charset="0"/>
                        <a:buChar char="•"/>
                      </a:pPr>
                      <a:r>
                        <a:rPr lang="en-CA" sz="1000" dirty="0" smtClean="0"/>
                        <a:t>Identified initiatives</a:t>
                      </a:r>
                      <a:r>
                        <a:rPr lang="en-CA" sz="1000" baseline="0" dirty="0" smtClean="0"/>
                        <a:t> to meet your compliance requirements.</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3 Results:</a:t>
                      </a:r>
                    </a:p>
                    <a:p>
                      <a:pPr marL="171450" indent="-171450">
                        <a:buFont typeface="Arial" panose="020B0604020202020204" pitchFamily="34" charset="0"/>
                        <a:buChar char="•"/>
                      </a:pPr>
                      <a:r>
                        <a:rPr lang="en-CA" sz="1000" dirty="0" smtClean="0"/>
                        <a:t>Completed</a:t>
                      </a:r>
                      <a:r>
                        <a:rPr lang="en-CA" sz="1000" baseline="0" dirty="0" smtClean="0"/>
                        <a:t> c</a:t>
                      </a:r>
                      <a:r>
                        <a:rPr lang="en-CA" sz="1000" dirty="0" smtClean="0"/>
                        <a:t>ompliance </a:t>
                      </a:r>
                      <a:r>
                        <a:rPr lang="en-CA" sz="1000" baseline="0" dirty="0" smtClean="0"/>
                        <a:t>implementation roadmap.</a:t>
                      </a:r>
                    </a:p>
                    <a:p>
                      <a:pPr marL="171450" indent="-171450">
                        <a:buFont typeface="Arial" panose="020B0604020202020204" pitchFamily="34" charset="0"/>
                        <a:buChar char="•"/>
                      </a:pPr>
                      <a:r>
                        <a:rPr lang="en-CA" sz="1000" baseline="0" dirty="0" smtClean="0"/>
                        <a:t>Introduced metrics program.</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26" name="Picture 25"/>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517490" y="3307046"/>
            <a:ext cx="974520" cy="877885"/>
          </a:xfrm>
          <a:prstGeom prst="rect">
            <a:avLst/>
          </a:prstGeom>
        </p:spPr>
      </p:pic>
      <p:pic>
        <p:nvPicPr>
          <p:cNvPr id="27" name="Picture 26"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457978" y="1633615"/>
            <a:ext cx="1094375" cy="1088500"/>
          </a:xfrm>
          <a:prstGeom prst="rect">
            <a:avLst/>
          </a:prstGeom>
          <a:solidFill>
            <a:schemeClr val="accent1">
              <a:alpha val="0"/>
            </a:schemeClr>
          </a:solidFill>
          <a:effectLst/>
        </p:spPr>
      </p:pic>
      <p:pic>
        <p:nvPicPr>
          <p:cNvPr id="28" name="Picture 27" descr="on-site-workshops.png"/>
          <p:cNvPicPr>
            <a:picLocks noChangeAspect="1"/>
          </p:cNvPicPr>
          <p:nvPr/>
        </p:nvPicPr>
        <p:blipFill rotWithShape="1">
          <a:blip r:embed="rId6" cstate="print"/>
          <a:srcRect l="12204" t="22820" r="8463" b="22257"/>
          <a:stretch/>
        </p:blipFill>
        <p:spPr>
          <a:xfrm>
            <a:off x="628747" y="4691204"/>
            <a:ext cx="752006" cy="483279"/>
          </a:xfrm>
          <a:prstGeom prst="rect">
            <a:avLst/>
          </a:prstGeom>
          <a:effectLst/>
        </p:spPr>
      </p:pic>
      <p:sp>
        <p:nvSpPr>
          <p:cNvPr id="29" name="Chevron 28"/>
          <p:cNvSpPr/>
          <p:nvPr/>
        </p:nvSpPr>
        <p:spPr>
          <a:xfrm>
            <a:off x="1720645" y="1133542"/>
            <a:ext cx="2596854"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Assess current state</a:t>
            </a:r>
            <a:endParaRPr lang="en-US" sz="1400" dirty="0">
              <a:solidFill>
                <a:srgbClr val="FFFFFF"/>
              </a:solidFill>
            </a:endParaRPr>
          </a:p>
        </p:txBody>
      </p:sp>
      <p:sp>
        <p:nvSpPr>
          <p:cNvPr id="39" name="Chevron 38"/>
          <p:cNvSpPr/>
          <p:nvPr/>
        </p:nvSpPr>
        <p:spPr>
          <a:xfrm>
            <a:off x="4137717" y="1133539"/>
            <a:ext cx="25383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Perform a gap analysis </a:t>
            </a:r>
            <a:endParaRPr lang="en-US" sz="1400" dirty="0">
              <a:solidFill>
                <a:srgbClr val="FFFFFF"/>
              </a:solidFill>
            </a:endParaRPr>
          </a:p>
        </p:txBody>
      </p:sp>
      <p:sp>
        <p:nvSpPr>
          <p:cNvPr id="40" name="Chevron 39"/>
          <p:cNvSpPr/>
          <p:nvPr/>
        </p:nvSpPr>
        <p:spPr>
          <a:xfrm>
            <a:off x="6518696" y="1133540"/>
            <a:ext cx="2358603"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Build a roadmap</a:t>
            </a:r>
            <a:endParaRPr lang="en-US" sz="1400" dirty="0">
              <a:solidFill>
                <a:srgbClr val="FFFFFF"/>
              </a:solidFill>
            </a:endParaRPr>
          </a:p>
        </p:txBody>
      </p:sp>
      <p:sp>
        <p:nvSpPr>
          <p:cNvPr id="4" name="Title 3"/>
          <p:cNvSpPr>
            <a:spLocks noGrp="1"/>
          </p:cNvSpPr>
          <p:nvPr>
            <p:ph type="title"/>
          </p:nvPr>
        </p:nvSpPr>
        <p:spPr/>
        <p:txBody>
          <a:bodyPr/>
          <a:lstStyle/>
          <a:p>
            <a:r>
              <a:rPr lang="en-US" dirty="0"/>
              <a:t>Comply with the Security Requirements of HIPAA or SOX project </a:t>
            </a:r>
            <a:r>
              <a:rPr lang="en-US" dirty="0" smtClean="0"/>
              <a:t>overview</a:t>
            </a:r>
            <a:endParaRPr lang="en-US" dirty="0"/>
          </a:p>
        </p:txBody>
      </p:sp>
    </p:spTree>
    <p:extLst>
      <p:ext uri="{BB962C8B-B14F-4D97-AF65-F5344CB8AC3E}">
        <p14:creationId xmlns:p14="http://schemas.microsoft.com/office/powerpoint/2010/main" val="18183207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383258881"/>
              </p:ext>
            </p:extLst>
          </p:nvPr>
        </p:nvGraphicFramePr>
        <p:xfrm>
          <a:off x="198912" y="2351083"/>
          <a:ext cx="8640000" cy="3096000"/>
        </p:xfrm>
        <a:graphic>
          <a:graphicData uri="http://schemas.openxmlformats.org/drawingml/2006/table">
            <a:tbl>
              <a:tblPr firstRow="1" bandRow="1">
                <a:tableStyleId>{5C22544A-7EE6-4342-B048-85BDC9FD1C3A}</a:tableStyleId>
              </a:tblPr>
              <a:tblGrid>
                <a:gridCol w="1728000"/>
                <a:gridCol w="1728000"/>
                <a:gridCol w="1728000"/>
                <a:gridCol w="1728000"/>
                <a:gridCol w="1728000"/>
              </a:tblGrid>
              <a:tr h="3096000">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7800" indent="-177800">
                        <a:buFont typeface="Arial" panose="020B0604020202020204" pitchFamily="34" charset="0"/>
                        <a:buChar char="•"/>
                      </a:pPr>
                      <a:r>
                        <a:rPr lang="en-CA" sz="1000" b="0" baseline="0" dirty="0" smtClean="0">
                          <a:solidFill>
                            <a:schemeClr val="tx1"/>
                          </a:solidFill>
                        </a:rPr>
                        <a:t>Identify and document your regulatory compliance obligations.</a:t>
                      </a:r>
                    </a:p>
                    <a:p>
                      <a:pPr marL="177800" indent="-177800">
                        <a:buFont typeface="Arial" panose="020B0604020202020204" pitchFamily="34" charset="0"/>
                        <a:buChar char="•"/>
                      </a:pPr>
                      <a:r>
                        <a:rPr lang="en-CA" sz="1000" b="0" baseline="0" dirty="0" smtClean="0">
                          <a:solidFill>
                            <a:schemeClr val="tx1"/>
                          </a:solidFill>
                        </a:rPr>
                        <a:t>Identify other security obligations.</a:t>
                      </a:r>
                    </a:p>
                    <a:p>
                      <a:pPr marL="177800" indent="-177800">
                        <a:buFont typeface="Arial" panose="020B0604020202020204" pitchFamily="34" charset="0"/>
                        <a:buChar char="•"/>
                      </a:pPr>
                      <a:r>
                        <a:rPr lang="en-CA" sz="1000" b="0" baseline="0" dirty="0" smtClean="0">
                          <a:solidFill>
                            <a:schemeClr val="tx1"/>
                          </a:solidFill>
                        </a:rPr>
                        <a:t>Make the case for a compliance management program.</a:t>
                      </a:r>
                    </a:p>
                    <a:p>
                      <a:pPr marL="177800" indent="-177800">
                        <a:buFont typeface="Arial" panose="020B0604020202020204" pitchFamily="34" charset="0"/>
                        <a:buChar char="•"/>
                      </a:pPr>
                      <a:r>
                        <a:rPr lang="en-CA" sz="1000" b="0" baseline="0" dirty="0" smtClean="0">
                          <a:solidFill>
                            <a:schemeClr val="tx1"/>
                          </a:solidFill>
                        </a:rPr>
                        <a:t>Define the scope of your compliance program.</a:t>
                      </a:r>
                    </a:p>
                    <a:p>
                      <a:pPr marL="0" indent="0">
                        <a:buFont typeface="Arial" panose="020B0604020202020204" pitchFamily="34" charset="0"/>
                        <a:buNone/>
                      </a:pPr>
                      <a:endParaRPr lang="en-CA" sz="1000" b="0" baseline="0" dirty="0" smtClean="0">
                        <a:solidFill>
                          <a:schemeClr val="tx1"/>
                        </a:solidFill>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7800" marR="0" indent="-177800" algn="l" defTabSz="914400" rtl="0" eaLnBrk="1" fontAlgn="auto" latinLnBrk="0" hangingPunct="1">
                        <a:lnSpc>
                          <a:spcPct val="100000"/>
                        </a:lnSpc>
                        <a:spcBef>
                          <a:spcPts val="0"/>
                        </a:spcBef>
                        <a:spcAft>
                          <a:spcPts val="500"/>
                        </a:spcAft>
                        <a:buClrTx/>
                        <a:buSzTx/>
                        <a:buFont typeface="Arial" panose="020B0604020202020204" pitchFamily="34" charset="0"/>
                        <a:buChar char="•"/>
                        <a:tabLst/>
                        <a:defRPr/>
                      </a:pPr>
                      <a:r>
                        <a:rPr lang="en-CA" sz="1000" b="0" kern="1200" baseline="0" dirty="0" smtClean="0">
                          <a:solidFill>
                            <a:schemeClr val="tx1"/>
                          </a:solidFill>
                          <a:latin typeface="+mn-lt"/>
                          <a:ea typeface="+mn-ea"/>
                          <a:cs typeface="+mn-cs"/>
                        </a:rPr>
                        <a:t>Perform a current state assessment of your compliance adherence.</a:t>
                      </a:r>
                    </a:p>
                  </a:txBody>
                  <a:tcPr>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kern="1200" baseline="0" dirty="0" smtClean="0">
                          <a:solidFill>
                            <a:schemeClr val="tx1"/>
                          </a:solidFill>
                          <a:latin typeface="+mn-lt"/>
                          <a:ea typeface="+mn-ea"/>
                          <a:cs typeface="+mn-cs"/>
                        </a:rPr>
                        <a:t>Continued: Perform a current state assessment of your compliance adherence.</a:t>
                      </a:r>
                    </a:p>
                    <a:p>
                      <a:pPr marL="0" indent="0">
                        <a:buFont typeface="Arial" panose="020B0604020202020204" pitchFamily="34" charset="0"/>
                        <a:buNone/>
                      </a:pPr>
                      <a:endParaRPr lang="en-CA" sz="1000" b="0" baseline="0" dirty="0" smtClean="0">
                        <a:solidFill>
                          <a:schemeClr val="tx1"/>
                        </a:solidFill>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7800" indent="-177800">
                        <a:buFont typeface="Arial" panose="020B0604020202020204" pitchFamily="34" charset="0"/>
                        <a:buChar char="•"/>
                      </a:pPr>
                      <a:r>
                        <a:rPr lang="en-CA" sz="1000" b="0" baseline="0" dirty="0" smtClean="0">
                          <a:solidFill>
                            <a:schemeClr val="tx1"/>
                          </a:solidFill>
                        </a:rPr>
                        <a:t>Assess organizational friction to compliance.</a:t>
                      </a:r>
                    </a:p>
                    <a:p>
                      <a:pPr marL="177800" marR="0" lvl="0" indent="-17780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CA" sz="1000" b="0" kern="1200" baseline="0" noProof="0" dirty="0" smtClean="0">
                          <a:solidFill>
                            <a:schemeClr val="tx1"/>
                          </a:solidFill>
                          <a:latin typeface="+mn-lt"/>
                          <a:ea typeface="+mn-ea"/>
                          <a:cs typeface="+mn-cs"/>
                        </a:rPr>
                        <a:t>Identify your target level and determine your desired future state of compliance.</a:t>
                      </a:r>
                    </a:p>
                    <a:p>
                      <a:pPr marL="177800" marR="0" lvl="0" indent="-17780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CA" sz="1000" b="0" kern="1200" baseline="0" noProof="0" dirty="0" smtClean="0">
                          <a:solidFill>
                            <a:schemeClr val="tx1"/>
                          </a:solidFill>
                          <a:latin typeface="+mn-lt"/>
                          <a:ea typeface="+mn-ea"/>
                          <a:cs typeface="+mn-cs"/>
                        </a:rPr>
                        <a:t>Identify current security projects that align. </a:t>
                      </a:r>
                      <a:endParaRPr lang="en-CA" sz="1000" b="0" baseline="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7800" marR="0" lvl="0" indent="-17780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CA" sz="1000" b="0" kern="1200" baseline="0" noProof="0" dirty="0" smtClean="0">
                          <a:solidFill>
                            <a:schemeClr val="tx1"/>
                          </a:solidFill>
                          <a:latin typeface="+mn-lt"/>
                          <a:ea typeface="+mn-ea"/>
                          <a:cs typeface="+mn-cs"/>
                        </a:rPr>
                        <a:t>Identify your gaps and initiatives to bridge the gap.</a:t>
                      </a:r>
                    </a:p>
                    <a:p>
                      <a:pPr marL="0" indent="0">
                        <a:buFont typeface="Arial" panose="020B0604020202020204" pitchFamily="34" charset="0"/>
                        <a:buNone/>
                      </a:pPr>
                      <a:endParaRPr lang="en-CA" sz="1000" b="0" baseline="0" dirty="0" smtClean="0">
                        <a:solidFill>
                          <a:schemeClr val="tx1"/>
                        </a:solidFill>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7800" marR="0" lvl="0" indent="-17780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CA" sz="1000" b="0" kern="1200" baseline="0" noProof="0" dirty="0" smtClean="0">
                          <a:solidFill>
                            <a:schemeClr val="tx1"/>
                          </a:solidFill>
                          <a:latin typeface="+mn-lt"/>
                          <a:ea typeface="+mn-ea"/>
                          <a:cs typeface="+mn-cs"/>
                        </a:rPr>
                        <a:t>Continued: Identify your gaps and initiatives to bridge the gap.</a:t>
                      </a:r>
                    </a:p>
                    <a:p>
                      <a:pPr marL="177800" marR="0" lvl="0" indent="-17780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CA" sz="1000" b="0" kern="1200" baseline="0" noProof="0" dirty="0" smtClean="0">
                          <a:solidFill>
                            <a:schemeClr val="tx1"/>
                          </a:solidFill>
                          <a:latin typeface="+mn-lt"/>
                          <a:ea typeface="+mn-ea"/>
                          <a:cs typeface="+mn-cs"/>
                        </a:rPr>
                        <a:t>Group similar initiatives. </a:t>
                      </a:r>
                    </a:p>
                    <a:p>
                      <a:pPr marL="0" indent="0">
                        <a:spcAft>
                          <a:spcPts val="500"/>
                        </a:spcAft>
                        <a:buFont typeface="Arial" panose="020B0604020202020204" pitchFamily="34" charset="0"/>
                        <a:buNone/>
                      </a:pPr>
                      <a:endParaRPr lang="en-CA" sz="1000" b="1" baseline="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7800" marR="0" lvl="0" indent="-17780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CA" sz="1000" b="0" kern="1200" baseline="0" dirty="0" smtClean="0">
                          <a:solidFill>
                            <a:schemeClr val="tx1"/>
                          </a:solidFill>
                          <a:latin typeface="+mn-lt"/>
                          <a:ea typeface="+mn-ea"/>
                          <a:cs typeface="+mn-cs"/>
                        </a:rPr>
                        <a:t>Prioritize the implementation of your initiatives.</a:t>
                      </a:r>
                    </a:p>
                    <a:p>
                      <a:pPr marL="177800" marR="0" lvl="0" indent="-17780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CA" sz="1000" b="0" kern="1200" baseline="0" dirty="0" smtClean="0">
                          <a:solidFill>
                            <a:schemeClr val="tx1"/>
                          </a:solidFill>
                          <a:latin typeface="+mn-lt"/>
                          <a:ea typeface="+mn-ea"/>
                          <a:cs typeface="+mn-cs"/>
                        </a:rPr>
                        <a:t>Build an effort map.</a:t>
                      </a:r>
                    </a:p>
                    <a:p>
                      <a:pPr marL="177800" marR="0" lvl="0" indent="-17780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CA" sz="1000" b="0" kern="1200" baseline="0" dirty="0" smtClean="0">
                          <a:solidFill>
                            <a:schemeClr val="tx1"/>
                          </a:solidFill>
                          <a:latin typeface="+mn-lt"/>
                          <a:ea typeface="+mn-ea"/>
                          <a:cs typeface="+mn-cs"/>
                        </a:rPr>
                        <a:t>Identify dependencies of your initiatives and determine phases of implementation.</a:t>
                      </a:r>
                    </a:p>
                    <a:p>
                      <a:pPr marL="0" indent="0">
                        <a:buFont typeface="Arial" panose="020B0604020202020204" pitchFamily="34" charset="0"/>
                        <a:buNone/>
                      </a:pPr>
                      <a:endParaRPr lang="en-CA" sz="1000" b="0" kern="1200" baseline="0" dirty="0" smtClean="0">
                        <a:solidFill>
                          <a:schemeClr val="tx1"/>
                        </a:solidFill>
                        <a:latin typeface="+mn-lt"/>
                        <a:ea typeface="+mn-ea"/>
                        <a:cs typeface="+mn-cs"/>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7800" marR="0" lvl="0" indent="-17780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CA" sz="1000" b="0" kern="1200" baseline="0" dirty="0" smtClean="0">
                          <a:solidFill>
                            <a:schemeClr val="tx1"/>
                          </a:solidFill>
                          <a:latin typeface="+mn-lt"/>
                          <a:ea typeface="+mn-ea"/>
                          <a:cs typeface="+mn-cs"/>
                        </a:rPr>
                        <a:t>Build your compliance roadmap. </a:t>
                      </a:r>
                    </a:p>
                    <a:p>
                      <a:pPr marL="177800" marR="0" lvl="0" indent="-17780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CA" sz="1000" b="0" kern="1200" baseline="0" dirty="0" smtClean="0">
                          <a:solidFill>
                            <a:schemeClr val="tx1"/>
                          </a:solidFill>
                          <a:latin typeface="+mn-lt"/>
                          <a:ea typeface="+mn-ea"/>
                          <a:cs typeface="+mn-cs"/>
                        </a:rPr>
                        <a:t>Develop a review process. </a:t>
                      </a:r>
                    </a:p>
                    <a:p>
                      <a:pPr marL="177800" marR="0" lvl="0" indent="-17780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CA" sz="1000" b="0" kern="1200" baseline="0" dirty="0" smtClean="0">
                          <a:solidFill>
                            <a:schemeClr val="tx1"/>
                          </a:solidFill>
                          <a:latin typeface="+mn-lt"/>
                          <a:ea typeface="+mn-ea"/>
                          <a:cs typeface="+mn-cs"/>
                        </a:rPr>
                        <a:t>Develop a metrics program.</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500"/>
                        </a:spcAft>
                      </a:pPr>
                      <a:r>
                        <a:rPr lang="en-CA" sz="1000" b="1" dirty="0" smtClean="0">
                          <a:solidFill>
                            <a:schemeClr val="tx1"/>
                          </a:solidFill>
                        </a:rPr>
                        <a:t>Workshop Debrief</a:t>
                      </a:r>
                    </a:p>
                    <a:p>
                      <a:pPr marL="177800" indent="-177800">
                        <a:buFont typeface="Arial" panose="020B0604020202020204" pitchFamily="34" charset="0"/>
                        <a:buChar char="•"/>
                      </a:pPr>
                      <a:r>
                        <a:rPr lang="en-CA" sz="1000" b="0" dirty="0" smtClean="0">
                          <a:solidFill>
                            <a:schemeClr val="tx1"/>
                          </a:solidFill>
                        </a:rPr>
                        <a:t>Develop</a:t>
                      </a:r>
                      <a:r>
                        <a:rPr lang="en-CA" sz="1000" b="0" baseline="0" dirty="0" smtClean="0">
                          <a:solidFill>
                            <a:schemeClr val="tx1"/>
                          </a:solidFill>
                        </a:rPr>
                        <a:t> a communication deck that outlines the workshop.</a:t>
                      </a:r>
                      <a:endParaRPr lang="en-CA" sz="1000" b="0" dirty="0" smtClean="0">
                        <a:solidFill>
                          <a:schemeClr val="tx1"/>
                        </a:solidFill>
                      </a:endParaRPr>
                    </a:p>
                    <a:p>
                      <a:endParaRPr lang="en-CA" sz="1000" b="0" dirty="0" smtClean="0">
                        <a:solidFill>
                          <a:schemeClr val="tx1"/>
                        </a:solidFill>
                      </a:endParaRPr>
                    </a:p>
                    <a:p>
                      <a:pPr>
                        <a:spcAft>
                          <a:spcPts val="500"/>
                        </a:spcAft>
                      </a:pPr>
                      <a:r>
                        <a:rPr lang="en-CA" sz="1000" b="1" dirty="0" smtClean="0">
                          <a:solidFill>
                            <a:schemeClr val="tx1"/>
                          </a:solidFill>
                        </a:rPr>
                        <a:t>Next Steps</a:t>
                      </a:r>
                    </a:p>
                    <a:p>
                      <a:pPr marL="177800" indent="-177800">
                        <a:buFont typeface="Arial" panose="020B0604020202020204" pitchFamily="34" charset="0"/>
                        <a:buChar char="•"/>
                      </a:pPr>
                      <a:r>
                        <a:rPr lang="en-CA" sz="1000" b="0" dirty="0" smtClean="0">
                          <a:solidFill>
                            <a:schemeClr val="tx1"/>
                          </a:solidFill>
                        </a:rPr>
                        <a:t>Review</a:t>
                      </a:r>
                      <a:r>
                        <a:rPr lang="en-CA" sz="1000" b="0" baseline="0" dirty="0" smtClean="0">
                          <a:solidFill>
                            <a:schemeClr val="tx1"/>
                          </a:solidFill>
                        </a:rPr>
                        <a:t> roadmap with necessary stakeholders.</a:t>
                      </a:r>
                    </a:p>
                    <a:p>
                      <a:pPr marL="177800" indent="-177800">
                        <a:buFont typeface="Arial" panose="020B0604020202020204" pitchFamily="34" charset="0"/>
                        <a:buChar char="•"/>
                      </a:pPr>
                      <a:r>
                        <a:rPr lang="en-CA" sz="1000" b="0" baseline="0" dirty="0" smtClean="0">
                          <a:solidFill>
                            <a:schemeClr val="tx1"/>
                          </a:solidFill>
                        </a:rPr>
                        <a:t>Begin implementation of your compliance-related initiatives.</a:t>
                      </a:r>
                      <a:endParaRPr lang="en-CA" sz="1000" b="0" dirty="0" smtClean="0">
                        <a:solidFill>
                          <a:schemeClr val="tx1"/>
                        </a:solidFill>
                      </a:endParaRPr>
                    </a:p>
                    <a:p>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2" name="Title 1"/>
          <p:cNvSpPr>
            <a:spLocks noGrp="1"/>
          </p:cNvSpPr>
          <p:nvPr>
            <p:ph type="title"/>
          </p:nvPr>
        </p:nvSpPr>
        <p:spPr/>
        <p:txBody>
          <a:bodyPr/>
          <a:lstStyle/>
          <a:p>
            <a:r>
              <a:rPr lang="en-US" dirty="0" smtClean="0"/>
              <a:t>Workshop overview </a:t>
            </a:r>
            <a:endParaRPr lang="en-US" dirty="0"/>
          </a:p>
        </p:txBody>
      </p:sp>
      <p:sp>
        <p:nvSpPr>
          <p:cNvPr id="5" name="TextBox 4"/>
          <p:cNvSpPr txBox="1"/>
          <p:nvPr/>
        </p:nvSpPr>
        <p:spPr>
          <a:xfrm>
            <a:off x="206366" y="1540929"/>
            <a:ext cx="8670933" cy="461665"/>
          </a:xfrm>
          <a:prstGeom prst="rect">
            <a:avLst/>
          </a:prstGeom>
          <a:noFill/>
        </p:spPr>
        <p:txBody>
          <a:bodyPr wrap="square" rtlCol="0">
            <a:spAutoFit/>
          </a:bodyPr>
          <a:lstStyle/>
          <a:p>
            <a:r>
              <a:rPr lang="en-US" sz="1200" dirty="0" smtClean="0">
                <a:solidFill>
                  <a:srgbClr val="333333"/>
                </a:solidFill>
              </a:rPr>
              <a:t>This workshop can be deployed as either a four- or five-day engagement depending on the level of preparation completed by the client prior to the facilitator arriving onsite.</a:t>
            </a:r>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Arial Unicode MS" panose="020B0604020202020204" pitchFamily="34" charset="-128"/>
              </a:rPr>
              <a:t>mail </a:t>
            </a:r>
            <a:r>
              <a:rPr lang="en-US" sz="1400" dirty="0" smtClean="0">
                <a:solidFill>
                  <a:srgbClr val="333333"/>
                </a:solidFill>
                <a:cs typeface="Arial Unicode MS" panose="020B0604020202020204" pitchFamily="34" charset="-128"/>
                <a:hlinkClick r:id="rId3"/>
              </a:rPr>
              <a:t>Workshops@InfoTech.com</a:t>
            </a:r>
            <a:r>
              <a:rPr lang="en-US" sz="1400" dirty="0" smtClean="0">
                <a:solidFill>
                  <a:srgbClr val="333333"/>
                </a:solidFill>
                <a:cs typeface="Arial Unicode MS" panose="020B0604020202020204" pitchFamily="34" charset="-128"/>
              </a:rPr>
              <a:t> for more information.</a:t>
            </a:r>
            <a:endParaRPr lang="en-US" sz="1400" dirty="0">
              <a:solidFill>
                <a:srgbClr val="333333"/>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36935061"/>
              </p:ext>
            </p:extLst>
          </p:nvPr>
        </p:nvGraphicFramePr>
        <p:xfrm>
          <a:off x="198911" y="2039900"/>
          <a:ext cx="8627788" cy="287991"/>
        </p:xfrm>
        <a:graphic>
          <a:graphicData uri="http://schemas.openxmlformats.org/drawingml/2006/table">
            <a:tbl>
              <a:tblPr firstRow="1" bandRow="1">
                <a:tableStyleId>{5C22544A-7EE6-4342-B048-85BDC9FD1C3A}</a:tableStyleId>
              </a:tblPr>
              <a:tblGrid>
                <a:gridCol w="1720505"/>
                <a:gridCol w="1751336"/>
                <a:gridCol w="1715899"/>
                <a:gridCol w="1724149"/>
                <a:gridCol w="1715899"/>
              </a:tblGrid>
              <a:tr h="287991">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smtClean="0">
                          <a:solidFill>
                            <a:schemeClr val="bg1"/>
                          </a:solidFill>
                        </a:rPr>
                        <a:t>Workshop Day 5</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tr>
            </a:tbl>
          </a:graphicData>
        </a:graphic>
      </p:graphicFrame>
    </p:spTree>
    <p:extLst>
      <p:ext uri="{BB962C8B-B14F-4D97-AF65-F5344CB8AC3E}">
        <p14:creationId xmlns:p14="http://schemas.microsoft.com/office/powerpoint/2010/main" val="33111228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icons to help direct you as you navigate this research </a:t>
            </a:r>
            <a:endParaRPr lang="en-US" dirty="0"/>
          </a:p>
        </p:txBody>
      </p:sp>
      <p:grpSp>
        <p:nvGrpSpPr>
          <p:cNvPr id="4" name="Group 2"/>
          <p:cNvGrpSpPr/>
          <p:nvPr/>
        </p:nvGrpSpPr>
        <p:grpSpPr>
          <a:xfrm>
            <a:off x="726140" y="2784331"/>
            <a:ext cx="7590771" cy="320040"/>
            <a:chOff x="807719" y="2308678"/>
            <a:chExt cx="7388352" cy="320040"/>
          </a:xfrm>
        </p:grpSpPr>
        <p:sp>
          <p:nvSpPr>
            <p:cNvPr id="10" name="Rectangle 6"/>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7"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14"/>
          <p:cNvGrpSpPr/>
          <p:nvPr/>
        </p:nvGrpSpPr>
        <p:grpSpPr>
          <a:xfrm>
            <a:off x="725159" y="1774272"/>
            <a:ext cx="7591753" cy="343307"/>
            <a:chOff x="807719" y="3498849"/>
            <a:chExt cx="7388352" cy="343307"/>
          </a:xfrm>
        </p:grpSpPr>
        <p:sp>
          <p:nvSpPr>
            <p:cNvPr id="12" name="Rectangle 15"/>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6"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23309"/>
            <a:ext cx="7470912" cy="646331"/>
          </a:xfrm>
          <a:prstGeom prst="rect">
            <a:avLst/>
          </a:prstGeom>
          <a:noFill/>
        </p:spPr>
        <p:txBody>
          <a:bodyPr wrap="square" rtlCol="0">
            <a:spAutoFit/>
          </a:bodyPr>
          <a:lstStyle/>
          <a:p>
            <a:r>
              <a:rPr lang="en-US" sz="12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0" name="TextBox 19"/>
          <p:cNvSpPr txBox="1"/>
          <p:nvPr/>
        </p:nvSpPr>
        <p:spPr>
          <a:xfrm>
            <a:off x="725159" y="3109385"/>
            <a:ext cx="7538435" cy="646331"/>
          </a:xfrm>
          <a:prstGeom prst="rect">
            <a:avLst/>
          </a:prstGeom>
          <a:noFill/>
        </p:spPr>
        <p:txBody>
          <a:bodyPr wrap="square" rtlCol="0">
            <a:spAutoFit/>
          </a:bodyPr>
          <a:lstStyle/>
          <a:p>
            <a:r>
              <a:rPr lang="en-US" sz="12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sp>
        <p:nvSpPr>
          <p:cNvPr id="19" name="Rectangle 30"/>
          <p:cNvSpPr/>
          <p:nvPr/>
        </p:nvSpPr>
        <p:spPr>
          <a:xfrm>
            <a:off x="725158" y="3762488"/>
            <a:ext cx="759175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sp>
        <p:nvSpPr>
          <p:cNvPr id="22" name="TextBox 34"/>
          <p:cNvSpPr txBox="1"/>
          <p:nvPr/>
        </p:nvSpPr>
        <p:spPr>
          <a:xfrm>
            <a:off x="725158" y="4094091"/>
            <a:ext cx="7470912" cy="276999"/>
          </a:xfrm>
          <a:prstGeom prst="rect">
            <a:avLst/>
          </a:prstGeom>
          <a:noFill/>
        </p:spPr>
        <p:txBody>
          <a:bodyPr wrap="square" rtlCol="0">
            <a:spAutoFit/>
          </a:bodyPr>
          <a:lstStyle/>
          <a:p>
            <a:r>
              <a:rPr lang="en-US" sz="1200" dirty="0" smtClean="0"/>
              <a:t>This icon indicates the current section and project step.</a:t>
            </a:r>
            <a:endParaRPr lang="en-US" sz="1200" dirty="0"/>
          </a:p>
        </p:txBody>
      </p:sp>
      <p:sp>
        <p:nvSpPr>
          <p:cNvPr id="24" name="Pentagon 1"/>
          <p:cNvSpPr/>
          <p:nvPr/>
        </p:nvSpPr>
        <p:spPr>
          <a:xfrm>
            <a:off x="781197" y="3791376"/>
            <a:ext cx="469475" cy="262264"/>
          </a:xfrm>
          <a:prstGeom prst="homePlate">
            <a:avLst>
              <a:gd name="adj" fmla="val 37631"/>
            </a:avLst>
          </a:prstGeom>
          <a:solidFill>
            <a:srgbClr val="7B7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FFFFFF"/>
                </a:solidFill>
              </a:rPr>
              <a:t>1.1</a:t>
            </a:r>
            <a:endParaRPr lang="en-US" sz="1100" dirty="0">
              <a:solidFill>
                <a:srgbClr val="FFFFFF"/>
              </a:solidFill>
            </a:endParaRPr>
          </a:p>
        </p:txBody>
      </p:sp>
      <p:sp>
        <p:nvSpPr>
          <p:cNvPr id="26" name="Rectangle 36"/>
          <p:cNvSpPr/>
          <p:nvPr/>
        </p:nvSpPr>
        <p:spPr>
          <a:xfrm>
            <a:off x="725158" y="4402263"/>
            <a:ext cx="7590771"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sp>
        <p:nvSpPr>
          <p:cNvPr id="28" name="TextBox 37"/>
          <p:cNvSpPr txBox="1"/>
          <p:nvPr/>
        </p:nvSpPr>
        <p:spPr>
          <a:xfrm>
            <a:off x="725158" y="4719863"/>
            <a:ext cx="7538435" cy="461665"/>
          </a:xfrm>
          <a:prstGeom prst="rect">
            <a:avLst/>
          </a:prstGeom>
          <a:noFill/>
        </p:spPr>
        <p:txBody>
          <a:bodyPr wrap="square" rtlCol="0">
            <a:spAutoFit/>
          </a:bodyPr>
          <a:lstStyle/>
          <a:p>
            <a:pPr marL="0" lvl="2"/>
            <a:r>
              <a:rPr lang="en-US" sz="1200" dirty="0" smtClean="0"/>
              <a:t>This icon denotes a Guided Implementation. This is a opportunity to speak with an Info-Tech analyst to receive tailored advice for your organization on the specific step you are currently working on.</a:t>
            </a:r>
            <a:endParaRPr lang="en-US" sz="1200" dirty="0"/>
          </a:p>
        </p:txBody>
      </p:sp>
      <p:sp>
        <p:nvSpPr>
          <p:cNvPr id="29" name="Rectangle 38"/>
          <p:cNvSpPr/>
          <p:nvPr/>
        </p:nvSpPr>
        <p:spPr>
          <a:xfrm>
            <a:off x="724176" y="5210329"/>
            <a:ext cx="759175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sp>
        <p:nvSpPr>
          <p:cNvPr id="30" name="TextBox 39"/>
          <p:cNvSpPr txBox="1"/>
          <p:nvPr/>
        </p:nvSpPr>
        <p:spPr>
          <a:xfrm>
            <a:off x="724176" y="5541932"/>
            <a:ext cx="7470912" cy="461665"/>
          </a:xfrm>
          <a:prstGeom prst="rect">
            <a:avLst/>
          </a:prstGeom>
          <a:noFill/>
        </p:spPr>
        <p:txBody>
          <a:bodyPr wrap="square" rtlCol="0">
            <a:spAutoFit/>
          </a:bodyPr>
          <a:lstStyle/>
          <a:p>
            <a:pPr marL="0" lvl="2"/>
            <a:r>
              <a:rPr lang="en-US" sz="1200" dirty="0" smtClean="0"/>
              <a:t>These icons denote an Info-Tech Insight which is a unique insight or point of view developed by an Info-Tech analyst that relates to the completion of the current step of the project. </a:t>
            </a:r>
            <a:endParaRPr lang="en-US" sz="1200" dirty="0"/>
          </a:p>
        </p:txBody>
      </p:sp>
      <p:pic>
        <p:nvPicPr>
          <p:cNvPr id="32" name="Picture 4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938" y="4422522"/>
            <a:ext cx="326834" cy="277139"/>
          </a:xfrm>
          <a:prstGeom prst="rect">
            <a:avLst/>
          </a:prstGeom>
        </p:spPr>
      </p:pic>
      <p:pic>
        <p:nvPicPr>
          <p:cNvPr id="33" name="Picture 44" descr="insight-sm.wmf"/>
          <p:cNvPicPr>
            <a:picLocks noChangeAspect="1"/>
          </p:cNvPicPr>
          <p:nvPr/>
        </p:nvPicPr>
        <p:blipFill>
          <a:blip r:embed="rId6" cstate="print"/>
          <a:stretch>
            <a:fillRect/>
          </a:stretch>
        </p:blipFill>
        <p:spPr>
          <a:xfrm>
            <a:off x="779181" y="5255759"/>
            <a:ext cx="282927" cy="212195"/>
          </a:xfrm>
          <a:prstGeom prst="rect">
            <a:avLst/>
          </a:prstGeom>
          <a:noFill/>
          <a:ln w="25400">
            <a:noFill/>
          </a:ln>
        </p:spPr>
      </p:pic>
      <p:pic>
        <p:nvPicPr>
          <p:cNvPr id="34" name="Picture 10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50672" y="5225681"/>
            <a:ext cx="271190" cy="287287"/>
          </a:xfrm>
          <a:prstGeom prst="rect">
            <a:avLst/>
          </a:prstGeom>
        </p:spPr>
      </p:pic>
    </p:spTree>
    <p:extLst>
      <p:ext uri="{BB962C8B-B14F-4D97-AF65-F5344CB8AC3E}">
        <p14:creationId xmlns:p14="http://schemas.microsoft.com/office/powerpoint/2010/main" val="4239230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1"/>
          <p:cNvSpPr>
            <a:spLocks noGrp="1"/>
          </p:cNvSpPr>
          <p:nvPr>
            <p:ph type="title"/>
          </p:nvPr>
        </p:nvSpPr>
        <p:spPr>
          <a:xfrm>
            <a:off x="251520" y="260648"/>
            <a:ext cx="8625780" cy="864096"/>
          </a:xfrm>
        </p:spPr>
        <p:txBody>
          <a:bodyPr/>
          <a:lstStyle/>
          <a:p>
            <a:r>
              <a:rPr lang="en-US" dirty="0" smtClean="0"/>
              <a:t>Our understanding of the problem</a:t>
            </a:r>
            <a:endParaRPr lang="en-US" dirty="0"/>
          </a:p>
        </p:txBody>
      </p:sp>
      <p:sp>
        <p:nvSpPr>
          <p:cNvPr id="18" name="Text Placeholder 12"/>
          <p:cNvSpPr>
            <a:spLocks noGrp="1"/>
          </p:cNvSpPr>
          <p:nvPr>
            <p:ph type="body" sz="quarter" idx="16"/>
          </p:nvPr>
        </p:nvSpPr>
        <p:spPr>
          <a:xfrm>
            <a:off x="246703" y="1607231"/>
            <a:ext cx="4041648" cy="2157461"/>
          </a:xfrm>
        </p:spPr>
        <p:txBody>
          <a:bodyPr/>
          <a:lstStyle/>
          <a:p>
            <a:r>
              <a:rPr lang="en-US" dirty="0" smtClean="0"/>
              <a:t>Chief information security officers and chief compliance officers who need to ensure their organization is adhering to HIPAA, or SOX compliance. </a:t>
            </a:r>
          </a:p>
          <a:p>
            <a:r>
              <a:rPr lang="en-US" dirty="0" smtClean="0"/>
              <a:t>Security managers who need to implement security controls to meet compliance. </a:t>
            </a:r>
          </a:p>
          <a:p>
            <a:r>
              <a:rPr lang="en-US" dirty="0" smtClean="0"/>
              <a:t>Compliance managers who need to meet, maintain, and prove compliance adherence. </a:t>
            </a:r>
            <a:endParaRPr lang="en-US" dirty="0"/>
          </a:p>
        </p:txBody>
      </p:sp>
      <p:sp>
        <p:nvSpPr>
          <p:cNvPr id="19" name="Text Placeholder 13"/>
          <p:cNvSpPr>
            <a:spLocks noGrp="1"/>
          </p:cNvSpPr>
          <p:nvPr>
            <p:ph type="body" sz="quarter" idx="26"/>
          </p:nvPr>
        </p:nvSpPr>
        <p:spPr>
          <a:xfrm>
            <a:off x="4835436" y="1607231"/>
            <a:ext cx="4041648" cy="1677491"/>
          </a:xfrm>
        </p:spPr>
        <p:txBody>
          <a:bodyPr/>
          <a:lstStyle/>
          <a:p>
            <a:r>
              <a:rPr lang="en-US" dirty="0" smtClean="0"/>
              <a:t>Determine what compliance obligations your organization has. </a:t>
            </a:r>
          </a:p>
          <a:p>
            <a:r>
              <a:rPr lang="en-US" dirty="0" smtClean="0"/>
              <a:t>Identify gaps in your current information security compliance requirements. </a:t>
            </a:r>
          </a:p>
          <a:p>
            <a:r>
              <a:rPr lang="en-US" dirty="0" smtClean="0"/>
              <a:t>Develop a roadmap focused on the prioritization of your needed actions to mitigate your compliance gaps.  </a:t>
            </a:r>
            <a:endParaRPr lang="en-US" dirty="0"/>
          </a:p>
        </p:txBody>
      </p:sp>
      <p:sp>
        <p:nvSpPr>
          <p:cNvPr id="20" name="Text Placeholder 14"/>
          <p:cNvSpPr>
            <a:spLocks noGrp="1"/>
          </p:cNvSpPr>
          <p:nvPr>
            <p:ph type="body" sz="quarter" idx="27"/>
          </p:nvPr>
        </p:nvSpPr>
        <p:spPr>
          <a:xfrm>
            <a:off x="246703" y="4252346"/>
            <a:ext cx="4041648" cy="1677491"/>
          </a:xfrm>
        </p:spPr>
        <p:txBody>
          <a:bodyPr/>
          <a:lstStyle/>
          <a:p>
            <a:r>
              <a:rPr lang="en-US" dirty="0" smtClean="0"/>
              <a:t>CIOs and IT managers who are looking for an easy-to-use guide on what controls their compliance obligations mean for security. </a:t>
            </a:r>
          </a:p>
        </p:txBody>
      </p:sp>
      <p:sp>
        <p:nvSpPr>
          <p:cNvPr id="21" name="Text Placeholder 15"/>
          <p:cNvSpPr>
            <a:spLocks noGrp="1"/>
          </p:cNvSpPr>
          <p:nvPr>
            <p:ph type="body" sz="quarter" idx="28"/>
          </p:nvPr>
        </p:nvSpPr>
        <p:spPr>
          <a:xfrm>
            <a:off x="4830836" y="4248103"/>
            <a:ext cx="4041648" cy="1677491"/>
          </a:xfrm>
        </p:spPr>
        <p:txBody>
          <a:bodyPr/>
          <a:lstStyle/>
          <a:p>
            <a:r>
              <a:rPr lang="en-US" dirty="0" smtClean="0"/>
              <a:t>Develop an easy-to-understand list of initiatives to be completed to become compliant. </a:t>
            </a:r>
            <a:endParaRPr lang="en-US" dirty="0"/>
          </a:p>
        </p:txBody>
      </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4" y="255588"/>
            <a:ext cx="8620125" cy="877887"/>
          </a:xfrm>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r>
              <a:rPr lang="en-US" dirty="0" smtClean="0"/>
              <a:t>Many organizations need to adhere to various compliance obligations through the implementation of specific security controls and documentation of these controls for verification.</a:t>
            </a:r>
          </a:p>
          <a:p>
            <a:r>
              <a:rPr lang="en-US" dirty="0" smtClean="0"/>
              <a:t>This means proper identification and assessment of compliance obligations with effective development of controls to implement. </a:t>
            </a:r>
            <a:endParaRPr lang="en-US" dirty="0"/>
          </a:p>
        </p:txBody>
      </p:sp>
      <p:sp>
        <p:nvSpPr>
          <p:cNvPr id="4" name="Text Placeholder 3"/>
          <p:cNvSpPr>
            <a:spLocks noGrp="1"/>
          </p:cNvSpPr>
          <p:nvPr>
            <p:ph type="body" sz="quarter" idx="11"/>
          </p:nvPr>
        </p:nvSpPr>
        <p:spPr/>
        <p:txBody>
          <a:bodyPr/>
          <a:lstStyle/>
          <a:p>
            <a:r>
              <a:rPr lang="en-US" dirty="0" smtClean="0"/>
              <a:t>Regulatory compliance obligations can be daunting requirements that are often extremely long and complex to understand for the average security manager. If they aren’t a huge pain to understand, they can be frustratingly ambiguous around what actually needs to be done, leaving the security manager confused and unsure. </a:t>
            </a:r>
          </a:p>
          <a:p>
            <a:endParaRPr lang="en-US" dirty="0"/>
          </a:p>
        </p:txBody>
      </p:sp>
      <p:sp>
        <p:nvSpPr>
          <p:cNvPr id="5" name="Text Placeholder 4"/>
          <p:cNvSpPr>
            <a:spLocks noGrp="1"/>
          </p:cNvSpPr>
          <p:nvPr>
            <p:ph type="body" sz="quarter" idx="12"/>
          </p:nvPr>
        </p:nvSpPr>
        <p:spPr/>
        <p:txBody>
          <a:bodyPr/>
          <a:lstStyle/>
          <a:p>
            <a:r>
              <a:rPr lang="en-US" dirty="0" smtClean="0"/>
              <a:t>Organizations need a simple, easy-to-read, and easy-to-understand guide on how to efficiently and effectively translate regulatory compliance obligations into actionable security requirements so they can adhere to compliance requirements. </a:t>
            </a:r>
          </a:p>
          <a:p>
            <a:r>
              <a:rPr lang="en-US" dirty="0" smtClean="0"/>
              <a:t>All compliance-related efforts need to be in alignment with the organization’s greater information security strategy and IT strategy. Aligning these will ensure that compliance is in support of the organization’s growth strategy and is not an impediment or obstacle. </a:t>
            </a:r>
          </a:p>
          <a:p>
            <a:r>
              <a:rPr lang="en-US" dirty="0" smtClean="0"/>
              <a:t>Focus on translating wordy or ambiguous security obligations into security requirements which can be turned into actions and initiatives to be prioritized and carried out.</a:t>
            </a:r>
            <a:endParaRPr lang="en-US" dirty="0"/>
          </a:p>
        </p:txBody>
      </p:sp>
      <p:sp>
        <p:nvSpPr>
          <p:cNvPr id="6" name="Text Placeholder 5"/>
          <p:cNvSpPr>
            <a:spLocks noGrp="1"/>
          </p:cNvSpPr>
          <p:nvPr>
            <p:ph type="body" sz="quarter" idx="13"/>
          </p:nvPr>
        </p:nvSpPr>
        <p:spPr>
          <a:xfrm>
            <a:off x="5737242" y="1495997"/>
            <a:ext cx="3074920" cy="2554990"/>
          </a:xfrm>
          <a:ln w="19050">
            <a:solidFill>
              <a:schemeClr val="accent2"/>
            </a:solidFill>
          </a:ln>
        </p:spPr>
        <p:txBody>
          <a:bodyPr/>
          <a:lstStyle/>
          <a:p>
            <a:pPr marL="228600" indent="-228600">
              <a:spcBef>
                <a:spcPts val="0"/>
              </a:spcBef>
              <a:spcAft>
                <a:spcPts val="1200"/>
              </a:spcAft>
              <a:buSzPct val="100000"/>
              <a:buFont typeface="+mj-lt"/>
              <a:buAutoNum type="arabicPeriod"/>
            </a:pPr>
            <a:r>
              <a:rPr lang="en-US" b="1" dirty="0" smtClean="0">
                <a:solidFill>
                  <a:srgbClr val="333333"/>
                </a:solidFill>
              </a:rPr>
              <a:t>Focus on clarity over simplicity.</a:t>
            </a:r>
            <a:br>
              <a:rPr lang="en-US" b="1" dirty="0" smtClean="0">
                <a:solidFill>
                  <a:srgbClr val="333333"/>
                </a:solidFill>
              </a:rPr>
            </a:br>
            <a:r>
              <a:rPr lang="en-US" dirty="0" smtClean="0"/>
              <a:t>Meeting compliance obligations will never be simple or short, so don’t try and make it so. Focus instead on making your compliance </a:t>
            </a:r>
            <a:r>
              <a:rPr lang="en-US" i="1" dirty="0" smtClean="0"/>
              <a:t>straightforward</a:t>
            </a:r>
            <a:r>
              <a:rPr lang="en-US" dirty="0" smtClean="0"/>
              <a:t>. </a:t>
            </a:r>
          </a:p>
          <a:p>
            <a:pPr marL="228600" indent="-228600">
              <a:spcBef>
                <a:spcPts val="0"/>
              </a:spcBef>
              <a:spcAft>
                <a:spcPts val="1200"/>
              </a:spcAft>
              <a:buSzPct val="100000"/>
              <a:buFont typeface="+mj-lt"/>
              <a:buAutoNum type="arabicPeriod"/>
            </a:pPr>
            <a:r>
              <a:rPr lang="en-US" b="1" dirty="0" smtClean="0">
                <a:solidFill>
                  <a:srgbClr val="333333"/>
                </a:solidFill>
              </a:rPr>
              <a:t>Align compliance efforts with IT and security.</a:t>
            </a:r>
            <a:br>
              <a:rPr lang="en-US" b="1" dirty="0" smtClean="0">
                <a:solidFill>
                  <a:srgbClr val="333333"/>
                </a:solidFill>
              </a:rPr>
            </a:br>
            <a:r>
              <a:rPr lang="en-US" dirty="0" smtClean="0">
                <a:solidFill>
                  <a:srgbClr val="333333"/>
                </a:solidFill>
              </a:rPr>
              <a:t>Compliance is one aspect of your IT and security functions. </a:t>
            </a:r>
            <a:r>
              <a:rPr lang="en-US" dirty="0" smtClean="0"/>
              <a:t>Effective compliance </a:t>
            </a:r>
            <a:r>
              <a:rPr lang="en-US" dirty="0" smtClean="0">
                <a:solidFill>
                  <a:srgbClr val="333333"/>
                </a:solidFill>
              </a:rPr>
              <a:t>supports these other strategies and </a:t>
            </a:r>
            <a:r>
              <a:rPr lang="en-US" dirty="0" smtClean="0"/>
              <a:t>mitigates any </a:t>
            </a:r>
            <a:r>
              <a:rPr lang="en-US" dirty="0" smtClean="0">
                <a:solidFill>
                  <a:srgbClr val="333333"/>
                </a:solidFill>
              </a:rPr>
              <a:t>obstacle</a:t>
            </a:r>
            <a:r>
              <a:rPr lang="en-US" dirty="0" smtClean="0"/>
              <a:t>s it creates. </a:t>
            </a:r>
            <a:endParaRPr lang="en-US" dirty="0">
              <a:solidFill>
                <a:srgbClr val="333333"/>
              </a:solidFill>
            </a:endParaRPr>
          </a:p>
        </p:txBody>
      </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71907" y="1750837"/>
            <a:ext cx="3572229" cy="2810559"/>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p:txBody>
          <a:bodyPr/>
          <a:lstStyle/>
          <a:p>
            <a:r>
              <a:rPr lang="en-US" dirty="0" smtClean="0"/>
              <a:t>This project focuses on meeting your regulatory requirements in the clearest and most straightforward way</a:t>
            </a:r>
            <a:endParaRPr lang="en-US" dirty="0"/>
          </a:p>
        </p:txBody>
      </p:sp>
      <p:sp>
        <p:nvSpPr>
          <p:cNvPr id="5" name="Rectangle 4"/>
          <p:cNvSpPr/>
          <p:nvPr/>
        </p:nvSpPr>
        <p:spPr>
          <a:xfrm>
            <a:off x="251520" y="1912592"/>
            <a:ext cx="3996799" cy="743212"/>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600" b="1" dirty="0" smtClean="0">
                <a:solidFill>
                  <a:schemeClr val="bg1"/>
                </a:solidFill>
              </a:rPr>
              <a:t>Meeting regulatory requirements is complex and ambiguous, and will never be simple.</a:t>
            </a:r>
            <a:endParaRPr lang="en-US" sz="1600" b="1" dirty="0">
              <a:solidFill>
                <a:schemeClr val="bg1"/>
              </a:solidFill>
            </a:endParaRPr>
          </a:p>
        </p:txBody>
      </p:sp>
      <p:sp>
        <p:nvSpPr>
          <p:cNvPr id="6" name="TextBox 5"/>
          <p:cNvSpPr txBox="1"/>
          <p:nvPr/>
        </p:nvSpPr>
        <p:spPr>
          <a:xfrm>
            <a:off x="251520" y="2655791"/>
            <a:ext cx="3996799" cy="1831271"/>
          </a:xfrm>
          <a:prstGeom prst="rect">
            <a:avLst/>
          </a:prstGeom>
        </p:spPr>
        <p:txBody>
          <a:bodyPr wrap="square" rtlCol="0">
            <a:spAutoFit/>
          </a:bodyPr>
          <a:lstStyle/>
          <a:p>
            <a:pPr>
              <a:spcAft>
                <a:spcPts val="600"/>
              </a:spcAft>
            </a:pPr>
            <a:r>
              <a:rPr lang="en-US" sz="1200" dirty="0" smtClean="0"/>
              <a:t>You will never be able to simplify that several hundred page regulatory document into a simple ten-step process. Anyone who says they can clearly hasn’t tried it themselves. </a:t>
            </a:r>
          </a:p>
          <a:p>
            <a:pPr>
              <a:spcAft>
                <a:spcPts val="600"/>
              </a:spcAft>
            </a:pPr>
            <a:r>
              <a:rPr lang="en-US" sz="1200" dirty="0" smtClean="0"/>
              <a:t>Governance, risk, and compliance (GRC) tools will often be sold as simplifying compliance. This is not true. </a:t>
            </a:r>
            <a:r>
              <a:rPr lang="en-US" sz="1200" b="1" dirty="0" smtClean="0"/>
              <a:t>GRC tools will simplify tracking and managing compliance.</a:t>
            </a:r>
            <a:r>
              <a:rPr lang="en-US" sz="1200" dirty="0" smtClean="0"/>
              <a:t> They do not, however, help in directly meeting specific regulatory requirements. </a:t>
            </a:r>
          </a:p>
        </p:txBody>
      </p:sp>
      <p:sp>
        <p:nvSpPr>
          <p:cNvPr id="7" name="Rectangle 6"/>
          <p:cNvSpPr/>
          <p:nvPr/>
        </p:nvSpPr>
        <p:spPr>
          <a:xfrm>
            <a:off x="251520" y="4635732"/>
            <a:ext cx="2896282" cy="727750"/>
          </a:xfrm>
          <a:prstGeom prst="rect">
            <a:avLst/>
          </a:prstGeom>
          <a:solidFill>
            <a:schemeClr val="accent3"/>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So if being able to simplify your regulatory requirements is not an option, then what? </a:t>
            </a:r>
            <a:endParaRPr lang="en-US" sz="1400" b="1" dirty="0"/>
          </a:p>
        </p:txBody>
      </p:sp>
      <p:sp>
        <p:nvSpPr>
          <p:cNvPr id="8" name="Rectangle 7"/>
          <p:cNvSpPr/>
          <p:nvPr/>
        </p:nvSpPr>
        <p:spPr>
          <a:xfrm>
            <a:off x="3378178" y="4635732"/>
            <a:ext cx="5499122" cy="787848"/>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b="1" dirty="0" smtClean="0">
                <a:solidFill>
                  <a:schemeClr val="bg1"/>
                </a:solidFill>
              </a:rPr>
              <a:t>Info-Tech will make your compliance management easy and straightforward.</a:t>
            </a:r>
          </a:p>
        </p:txBody>
      </p:sp>
      <p:sp>
        <p:nvSpPr>
          <p:cNvPr id="9" name="Rectangle 8"/>
          <p:cNvSpPr/>
          <p:nvPr/>
        </p:nvSpPr>
        <p:spPr>
          <a:xfrm>
            <a:off x="251520" y="5363482"/>
            <a:ext cx="2896282" cy="106392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400" b="1" dirty="0" smtClean="0">
                <a:solidFill>
                  <a:schemeClr val="tx2"/>
                </a:solidFill>
              </a:rPr>
              <a:t>The answer is clarity around meeting regulatory requirements. </a:t>
            </a:r>
            <a:endParaRPr lang="en-US" sz="1400" b="1" dirty="0">
              <a:solidFill>
                <a:schemeClr val="tx2"/>
              </a:solidFill>
            </a:endParaRPr>
          </a:p>
        </p:txBody>
      </p:sp>
      <p:sp>
        <p:nvSpPr>
          <p:cNvPr id="11" name="TextBox 10"/>
          <p:cNvSpPr txBox="1"/>
          <p:nvPr/>
        </p:nvSpPr>
        <p:spPr>
          <a:xfrm>
            <a:off x="3378178" y="5423580"/>
            <a:ext cx="5499122" cy="1015663"/>
          </a:xfrm>
          <a:prstGeom prst="rect">
            <a:avLst/>
          </a:prstGeom>
        </p:spPr>
        <p:txBody>
          <a:bodyPr wrap="square" rtlCol="0">
            <a:spAutoFit/>
          </a:bodyPr>
          <a:lstStyle/>
          <a:p>
            <a:r>
              <a:rPr lang="en-US" sz="1200" dirty="0" smtClean="0"/>
              <a:t>What organizations need is an easy-to-understand way to meet their regulatory requirements. It may still be a huge document or process, but it will be of value, and what is needed is for it to be clear and able to be determined in a straightforward process. This blueprint will save you time, effort, and a massive headache.</a:t>
            </a:r>
          </a:p>
        </p:txBody>
      </p:sp>
      <p:sp>
        <p:nvSpPr>
          <p:cNvPr id="10" name="TextBox 9"/>
          <p:cNvSpPr txBox="1"/>
          <p:nvPr/>
        </p:nvSpPr>
        <p:spPr>
          <a:xfrm>
            <a:off x="251520" y="1145157"/>
            <a:ext cx="8625780" cy="646331"/>
          </a:xfrm>
          <a:prstGeom prst="rect">
            <a:avLst/>
          </a:prstGeom>
        </p:spPr>
        <p:txBody>
          <a:bodyPr wrap="square" rtlCol="0">
            <a:spAutoFit/>
          </a:bodyPr>
          <a:lstStyle/>
          <a:p>
            <a:r>
              <a:rPr lang="en-US" b="1" dirty="0" smtClean="0"/>
              <a:t>This project provides you with an easy-to-follow process that will generate a clear roadmap on what to do to meet your regulatory requirements.</a:t>
            </a:r>
          </a:p>
        </p:txBody>
      </p:sp>
    </p:spTree>
    <p:extLst>
      <p:ext uri="{BB962C8B-B14F-4D97-AF65-F5344CB8AC3E}">
        <p14:creationId xmlns:p14="http://schemas.microsoft.com/office/powerpoint/2010/main" val="2765399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Compliance management can be one of the largest challenges for CIOs and CISOs alike</a:t>
            </a:r>
            <a:endParaRPr lang="en-US" dirty="0"/>
          </a:p>
        </p:txBody>
      </p:sp>
      <p:grpSp>
        <p:nvGrpSpPr>
          <p:cNvPr id="13" name="Group 12"/>
          <p:cNvGrpSpPr/>
          <p:nvPr/>
        </p:nvGrpSpPr>
        <p:grpSpPr>
          <a:xfrm>
            <a:off x="315458" y="3059886"/>
            <a:ext cx="8513085" cy="2367522"/>
            <a:chOff x="315457" y="2256234"/>
            <a:chExt cx="8513085" cy="2367522"/>
          </a:xfrm>
        </p:grpSpPr>
        <p:sp>
          <p:nvSpPr>
            <p:cNvPr id="15" name="Freeform 14"/>
            <p:cNvSpPr/>
            <p:nvPr/>
          </p:nvSpPr>
          <p:spPr>
            <a:xfrm>
              <a:off x="315457" y="2637708"/>
              <a:ext cx="1531130" cy="1986048"/>
            </a:xfrm>
            <a:custGeom>
              <a:avLst/>
              <a:gdLst>
                <a:gd name="connsiteX0" fmla="*/ 0 w 1531130"/>
                <a:gd name="connsiteY0" fmla="*/ 0 h 2174040"/>
                <a:gd name="connsiteX1" fmla="*/ 1531130 w 1531130"/>
                <a:gd name="connsiteY1" fmla="*/ 0 h 2174040"/>
                <a:gd name="connsiteX2" fmla="*/ 1531130 w 1531130"/>
                <a:gd name="connsiteY2" fmla="*/ 2174040 h 2174040"/>
                <a:gd name="connsiteX3" fmla="*/ 0 w 1531130"/>
                <a:gd name="connsiteY3" fmla="*/ 2174040 h 2174040"/>
                <a:gd name="connsiteX4" fmla="*/ 0 w 1531130"/>
                <a:gd name="connsiteY4" fmla="*/ 0 h 2174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1130" h="2174040">
                  <a:moveTo>
                    <a:pt x="0" y="0"/>
                  </a:moveTo>
                  <a:lnTo>
                    <a:pt x="1531130" y="0"/>
                  </a:lnTo>
                  <a:lnTo>
                    <a:pt x="1531130" y="2174040"/>
                  </a:lnTo>
                  <a:lnTo>
                    <a:pt x="0" y="2174040"/>
                  </a:lnTo>
                  <a:lnTo>
                    <a:pt x="0" y="0"/>
                  </a:lnTo>
                  <a:close/>
                </a:path>
              </a:pathLst>
            </a:custGeom>
            <a:solidFill>
              <a:schemeClr val="bg2">
                <a:lumMod val="95000"/>
                <a:alpha val="90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72000" lvl="1" indent="-72000" defTabSz="488950">
                <a:lnSpc>
                  <a:spcPct val="90000"/>
                </a:lnSpc>
                <a:spcBef>
                  <a:spcPct val="0"/>
                </a:spcBef>
                <a:spcAft>
                  <a:spcPct val="15000"/>
                </a:spcAft>
                <a:buFont typeface="Arial" panose="020B0604020202020204" pitchFamily="34" charset="0"/>
                <a:buChar char="•"/>
              </a:pPr>
              <a:r>
                <a:rPr lang="en-CA" sz="1100" kern="1200" dirty="0" smtClean="0"/>
                <a:t>Being audited when non-compliant will result in serious financial fines.</a:t>
              </a:r>
            </a:p>
            <a:p>
              <a:pPr marL="72000" lvl="1" indent="-72000" defTabSz="488950">
                <a:lnSpc>
                  <a:spcPct val="90000"/>
                </a:lnSpc>
                <a:spcBef>
                  <a:spcPct val="0"/>
                </a:spcBef>
                <a:spcAft>
                  <a:spcPct val="15000"/>
                </a:spcAft>
                <a:buFont typeface="Arial" panose="020B0604020202020204" pitchFamily="34" charset="0"/>
                <a:buChar char="•"/>
              </a:pPr>
              <a:r>
                <a:rPr lang="en-CA" sz="1100" kern="1200" dirty="0" smtClean="0"/>
                <a:t>Severe non-compliance can cost millions of dollars.</a:t>
              </a:r>
            </a:p>
            <a:p>
              <a:pPr marL="72000" lvl="1" indent="-72000" defTabSz="488950">
                <a:lnSpc>
                  <a:spcPct val="90000"/>
                </a:lnSpc>
                <a:spcBef>
                  <a:spcPct val="0"/>
                </a:spcBef>
                <a:spcAft>
                  <a:spcPct val="15000"/>
                </a:spcAft>
                <a:buFont typeface="Arial" panose="020B0604020202020204" pitchFamily="34" charset="0"/>
                <a:buChar char="•"/>
              </a:pPr>
              <a:r>
                <a:rPr lang="en-CA" sz="1100" dirty="0" smtClean="0"/>
                <a:t>This doesn’t account for additional </a:t>
              </a:r>
              <a:r>
                <a:rPr lang="en-CA" sz="1100" dirty="0"/>
                <a:t>costs </a:t>
              </a:r>
              <a:r>
                <a:rPr lang="en-CA" sz="1100" dirty="0" smtClean="0"/>
                <a:t>such as incident response or loss of goodwill.</a:t>
              </a:r>
              <a:endParaRPr lang="en-CA" sz="1100" dirty="0"/>
            </a:p>
          </p:txBody>
        </p:sp>
        <p:sp>
          <p:nvSpPr>
            <p:cNvPr id="17" name="Freeform 16"/>
            <p:cNvSpPr/>
            <p:nvPr/>
          </p:nvSpPr>
          <p:spPr>
            <a:xfrm>
              <a:off x="2060946" y="2637707"/>
              <a:ext cx="1531130" cy="1986049"/>
            </a:xfrm>
            <a:custGeom>
              <a:avLst/>
              <a:gdLst>
                <a:gd name="connsiteX0" fmla="*/ 0 w 1531130"/>
                <a:gd name="connsiteY0" fmla="*/ 0 h 2174040"/>
                <a:gd name="connsiteX1" fmla="*/ 1531130 w 1531130"/>
                <a:gd name="connsiteY1" fmla="*/ 0 h 2174040"/>
                <a:gd name="connsiteX2" fmla="*/ 1531130 w 1531130"/>
                <a:gd name="connsiteY2" fmla="*/ 2174040 h 2174040"/>
                <a:gd name="connsiteX3" fmla="*/ 0 w 1531130"/>
                <a:gd name="connsiteY3" fmla="*/ 2174040 h 2174040"/>
                <a:gd name="connsiteX4" fmla="*/ 0 w 1531130"/>
                <a:gd name="connsiteY4" fmla="*/ 0 h 2174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1130" h="2174040">
                  <a:moveTo>
                    <a:pt x="0" y="0"/>
                  </a:moveTo>
                  <a:lnTo>
                    <a:pt x="1531130" y="0"/>
                  </a:lnTo>
                  <a:lnTo>
                    <a:pt x="1531130" y="2174040"/>
                  </a:lnTo>
                  <a:lnTo>
                    <a:pt x="0" y="2174040"/>
                  </a:lnTo>
                  <a:lnTo>
                    <a:pt x="0" y="0"/>
                  </a:lnTo>
                  <a:close/>
                </a:path>
              </a:pathLst>
            </a:custGeom>
            <a:solidFill>
              <a:schemeClr val="bg2">
                <a:lumMod val="95000"/>
                <a:alpha val="90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72000" lvl="1" indent="-72000" defTabSz="488950">
                <a:lnSpc>
                  <a:spcPct val="90000"/>
                </a:lnSpc>
                <a:spcBef>
                  <a:spcPct val="0"/>
                </a:spcBef>
                <a:spcAft>
                  <a:spcPct val="15000"/>
                </a:spcAft>
                <a:buFont typeface="Arial" panose="020B0604020202020204" pitchFamily="34" charset="0"/>
                <a:buChar char="•"/>
              </a:pPr>
              <a:r>
                <a:rPr lang="en-CA" sz="1100" dirty="0" smtClean="0"/>
                <a:t>Failure to adhere when legally required will </a:t>
              </a:r>
              <a:r>
                <a:rPr lang="en-CA" sz="1100" dirty="0"/>
                <a:t>expose you to civil negligence litigation and possible criminal suits that could result in jail </a:t>
              </a:r>
              <a:r>
                <a:rPr lang="en-CA" sz="1100" dirty="0" smtClean="0"/>
                <a:t>time.</a:t>
              </a:r>
              <a:endParaRPr lang="en-CA" sz="1100" dirty="0"/>
            </a:p>
          </p:txBody>
        </p:sp>
        <p:sp>
          <p:nvSpPr>
            <p:cNvPr id="19" name="Freeform 18"/>
            <p:cNvSpPr/>
            <p:nvPr/>
          </p:nvSpPr>
          <p:spPr>
            <a:xfrm>
              <a:off x="3806434" y="2637707"/>
              <a:ext cx="1531130" cy="1986049"/>
            </a:xfrm>
            <a:custGeom>
              <a:avLst/>
              <a:gdLst>
                <a:gd name="connsiteX0" fmla="*/ 0 w 1531130"/>
                <a:gd name="connsiteY0" fmla="*/ 0 h 2174040"/>
                <a:gd name="connsiteX1" fmla="*/ 1531130 w 1531130"/>
                <a:gd name="connsiteY1" fmla="*/ 0 h 2174040"/>
                <a:gd name="connsiteX2" fmla="*/ 1531130 w 1531130"/>
                <a:gd name="connsiteY2" fmla="*/ 2174040 h 2174040"/>
                <a:gd name="connsiteX3" fmla="*/ 0 w 1531130"/>
                <a:gd name="connsiteY3" fmla="*/ 2174040 h 2174040"/>
                <a:gd name="connsiteX4" fmla="*/ 0 w 1531130"/>
                <a:gd name="connsiteY4" fmla="*/ 0 h 2174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1130" h="2174040">
                  <a:moveTo>
                    <a:pt x="0" y="0"/>
                  </a:moveTo>
                  <a:lnTo>
                    <a:pt x="1531130" y="0"/>
                  </a:lnTo>
                  <a:lnTo>
                    <a:pt x="1531130" y="2174040"/>
                  </a:lnTo>
                  <a:lnTo>
                    <a:pt x="0" y="2174040"/>
                  </a:lnTo>
                  <a:lnTo>
                    <a:pt x="0" y="0"/>
                  </a:lnTo>
                  <a:close/>
                </a:path>
              </a:pathLst>
            </a:custGeom>
            <a:solidFill>
              <a:schemeClr val="bg2">
                <a:lumMod val="95000"/>
                <a:alpha val="90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72000" lvl="1" indent="-72000" defTabSz="488950">
                <a:lnSpc>
                  <a:spcPct val="90000"/>
                </a:lnSpc>
                <a:spcBef>
                  <a:spcPct val="0"/>
                </a:spcBef>
                <a:spcAft>
                  <a:spcPct val="15000"/>
                </a:spcAft>
                <a:buFont typeface="Arial" panose="020B0604020202020204" pitchFamily="34" charset="0"/>
                <a:buChar char="•"/>
              </a:pPr>
              <a:r>
                <a:rPr lang="en-CA" sz="1100" dirty="0"/>
                <a:t>If you want to continue to operate in your </a:t>
              </a:r>
              <a:r>
                <a:rPr lang="en-CA" sz="1100" dirty="0" smtClean="0"/>
                <a:t>industry, </a:t>
              </a:r>
              <a:r>
                <a:rPr lang="en-CA" sz="1100" dirty="0"/>
                <a:t>you need to adhere to your regulatory legal requirements. </a:t>
              </a:r>
              <a:endParaRPr lang="en-CA" sz="1100" dirty="0" smtClean="0"/>
            </a:p>
            <a:p>
              <a:pPr marL="72000" lvl="1" indent="-72000" defTabSz="488950">
                <a:lnSpc>
                  <a:spcPct val="90000"/>
                </a:lnSpc>
                <a:spcBef>
                  <a:spcPct val="0"/>
                </a:spcBef>
                <a:spcAft>
                  <a:spcPct val="15000"/>
                </a:spcAft>
                <a:buFont typeface="Arial" panose="020B0604020202020204" pitchFamily="34" charset="0"/>
                <a:buChar char="•"/>
              </a:pPr>
              <a:r>
                <a:rPr lang="en-CA" sz="1100" dirty="0" smtClean="0"/>
                <a:t>Failure </a:t>
              </a:r>
              <a:r>
                <a:rPr lang="en-CA" sz="1100" dirty="0"/>
                <a:t>to comply can result in the suspension or revocation of operational </a:t>
              </a:r>
              <a:r>
                <a:rPr lang="en-CA" sz="1100" dirty="0" smtClean="0"/>
                <a:t>capabilities.</a:t>
              </a:r>
              <a:endParaRPr lang="en-CA" sz="1100" dirty="0"/>
            </a:p>
          </p:txBody>
        </p:sp>
        <p:sp>
          <p:nvSpPr>
            <p:cNvPr id="21" name="Freeform 20"/>
            <p:cNvSpPr/>
            <p:nvPr/>
          </p:nvSpPr>
          <p:spPr>
            <a:xfrm>
              <a:off x="5551923" y="2637707"/>
              <a:ext cx="1531130" cy="1986049"/>
            </a:xfrm>
            <a:custGeom>
              <a:avLst/>
              <a:gdLst>
                <a:gd name="connsiteX0" fmla="*/ 0 w 1531130"/>
                <a:gd name="connsiteY0" fmla="*/ 0 h 2174040"/>
                <a:gd name="connsiteX1" fmla="*/ 1531130 w 1531130"/>
                <a:gd name="connsiteY1" fmla="*/ 0 h 2174040"/>
                <a:gd name="connsiteX2" fmla="*/ 1531130 w 1531130"/>
                <a:gd name="connsiteY2" fmla="*/ 2174040 h 2174040"/>
                <a:gd name="connsiteX3" fmla="*/ 0 w 1531130"/>
                <a:gd name="connsiteY3" fmla="*/ 2174040 h 2174040"/>
                <a:gd name="connsiteX4" fmla="*/ 0 w 1531130"/>
                <a:gd name="connsiteY4" fmla="*/ 0 h 2174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1130" h="2174040">
                  <a:moveTo>
                    <a:pt x="0" y="0"/>
                  </a:moveTo>
                  <a:lnTo>
                    <a:pt x="1531130" y="0"/>
                  </a:lnTo>
                  <a:lnTo>
                    <a:pt x="1531130" y="2174040"/>
                  </a:lnTo>
                  <a:lnTo>
                    <a:pt x="0" y="2174040"/>
                  </a:lnTo>
                  <a:lnTo>
                    <a:pt x="0" y="0"/>
                  </a:lnTo>
                  <a:close/>
                </a:path>
              </a:pathLst>
            </a:custGeom>
            <a:solidFill>
              <a:schemeClr val="bg2">
                <a:lumMod val="95000"/>
                <a:alpha val="90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72000" lvl="1" indent="-72000" defTabSz="488950">
                <a:lnSpc>
                  <a:spcPct val="90000"/>
                </a:lnSpc>
                <a:spcBef>
                  <a:spcPct val="0"/>
                </a:spcBef>
                <a:spcAft>
                  <a:spcPct val="15000"/>
                </a:spcAft>
                <a:buFont typeface="Arial" panose="020B0604020202020204" pitchFamily="34" charset="0"/>
                <a:buChar char="•"/>
              </a:pPr>
              <a:r>
                <a:rPr lang="en-CA" sz="1100" dirty="0"/>
                <a:t>Failure to comply will likely result in IT, the </a:t>
              </a:r>
              <a:r>
                <a:rPr lang="en-CA" sz="1100" dirty="0" smtClean="0"/>
                <a:t>CIO, </a:t>
              </a:r>
              <a:r>
                <a:rPr lang="en-CA" sz="1100" dirty="0"/>
                <a:t>and the CISO being deemed responsible for the </a:t>
              </a:r>
              <a:r>
                <a:rPr lang="en-CA" sz="1100" dirty="0" smtClean="0"/>
                <a:t>failure.</a:t>
              </a:r>
            </a:p>
            <a:p>
              <a:pPr marL="72000" lvl="1" indent="-72000" defTabSz="488950">
                <a:lnSpc>
                  <a:spcPct val="90000"/>
                </a:lnSpc>
                <a:spcBef>
                  <a:spcPct val="0"/>
                </a:spcBef>
                <a:spcAft>
                  <a:spcPct val="15000"/>
                </a:spcAft>
                <a:buFont typeface="Arial" panose="020B0604020202020204" pitchFamily="34" charset="0"/>
                <a:buChar char="•"/>
              </a:pPr>
              <a:r>
                <a:rPr lang="en-CA" sz="1100" dirty="0" smtClean="0"/>
                <a:t>Worst-case scenario will include </a:t>
              </a:r>
              <a:r>
                <a:rPr lang="en-CA" sz="1100" dirty="0"/>
                <a:t>people </a:t>
              </a:r>
              <a:r>
                <a:rPr lang="en-CA" sz="1100" dirty="0" smtClean="0"/>
                <a:t>losing </a:t>
              </a:r>
              <a:r>
                <a:rPr lang="en-CA" sz="1100" dirty="0"/>
                <a:t>their jobs over </a:t>
              </a:r>
              <a:r>
                <a:rPr lang="en-CA" sz="1100" dirty="0" smtClean="0"/>
                <a:t>this.</a:t>
              </a:r>
              <a:endParaRPr lang="en-CA" sz="1100" dirty="0"/>
            </a:p>
          </p:txBody>
        </p:sp>
        <p:sp>
          <p:nvSpPr>
            <p:cNvPr id="23" name="Freeform 22"/>
            <p:cNvSpPr/>
            <p:nvPr/>
          </p:nvSpPr>
          <p:spPr>
            <a:xfrm>
              <a:off x="7297412" y="2637707"/>
              <a:ext cx="1531130" cy="1986049"/>
            </a:xfrm>
            <a:custGeom>
              <a:avLst/>
              <a:gdLst>
                <a:gd name="connsiteX0" fmla="*/ 0 w 1531130"/>
                <a:gd name="connsiteY0" fmla="*/ 0 h 2174040"/>
                <a:gd name="connsiteX1" fmla="*/ 1531130 w 1531130"/>
                <a:gd name="connsiteY1" fmla="*/ 0 h 2174040"/>
                <a:gd name="connsiteX2" fmla="*/ 1531130 w 1531130"/>
                <a:gd name="connsiteY2" fmla="*/ 2174040 h 2174040"/>
                <a:gd name="connsiteX3" fmla="*/ 0 w 1531130"/>
                <a:gd name="connsiteY3" fmla="*/ 2174040 h 2174040"/>
                <a:gd name="connsiteX4" fmla="*/ 0 w 1531130"/>
                <a:gd name="connsiteY4" fmla="*/ 0 h 2174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1130" h="2174040">
                  <a:moveTo>
                    <a:pt x="0" y="0"/>
                  </a:moveTo>
                  <a:lnTo>
                    <a:pt x="1531130" y="0"/>
                  </a:lnTo>
                  <a:lnTo>
                    <a:pt x="1531130" y="2174040"/>
                  </a:lnTo>
                  <a:lnTo>
                    <a:pt x="0" y="2174040"/>
                  </a:lnTo>
                  <a:lnTo>
                    <a:pt x="0" y="0"/>
                  </a:lnTo>
                  <a:close/>
                </a:path>
              </a:pathLst>
            </a:custGeom>
            <a:solidFill>
              <a:schemeClr val="bg2">
                <a:lumMod val="95000"/>
                <a:alpha val="90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674" tIns="58674" rIns="78232" bIns="88011" numCol="1" spcCol="1270" anchor="t" anchorCtr="0">
              <a:noAutofit/>
            </a:bodyPr>
            <a:lstStyle/>
            <a:p>
              <a:pPr marL="72000" lvl="1" indent="-72000" defTabSz="488950">
                <a:lnSpc>
                  <a:spcPct val="90000"/>
                </a:lnSpc>
                <a:spcBef>
                  <a:spcPct val="0"/>
                </a:spcBef>
                <a:spcAft>
                  <a:spcPct val="15000"/>
                </a:spcAft>
                <a:buFont typeface="Arial" panose="020B0604020202020204" pitchFamily="34" charset="0"/>
                <a:buChar char="•"/>
              </a:pPr>
              <a:r>
                <a:rPr lang="en-CA" sz="1100" dirty="0"/>
                <a:t>Audits and other </a:t>
              </a:r>
              <a:r>
                <a:rPr lang="en-CA" sz="1100" dirty="0" smtClean="0"/>
                <a:t>compliance-related </a:t>
              </a:r>
              <a:r>
                <a:rPr lang="en-CA" sz="1100" dirty="0"/>
                <a:t>findings often result in changes that cannot be </a:t>
              </a:r>
              <a:r>
                <a:rPr lang="en-CA" sz="1100" dirty="0" smtClean="0"/>
                <a:t>deferred. </a:t>
              </a:r>
            </a:p>
            <a:p>
              <a:pPr marL="72000" lvl="1" indent="-72000" defTabSz="488950">
                <a:lnSpc>
                  <a:spcPct val="90000"/>
                </a:lnSpc>
                <a:spcBef>
                  <a:spcPct val="0"/>
                </a:spcBef>
                <a:spcAft>
                  <a:spcPct val="15000"/>
                </a:spcAft>
                <a:buFont typeface="Arial" panose="020B0604020202020204" pitchFamily="34" charset="0"/>
                <a:buChar char="•"/>
              </a:pPr>
              <a:r>
                <a:rPr lang="en-CA" sz="1100" dirty="0" smtClean="0"/>
                <a:t>Mandated </a:t>
              </a:r>
              <a:r>
                <a:rPr lang="en-CA" sz="1100" dirty="0"/>
                <a:t>process changes and IT system enhancements can be </a:t>
              </a:r>
              <a:r>
                <a:rPr lang="en-CA" sz="1100" dirty="0" smtClean="0"/>
                <a:t>expensive and disruptive </a:t>
              </a:r>
              <a:r>
                <a:rPr lang="en-CA" sz="1100" dirty="0"/>
                <a:t>to </a:t>
              </a:r>
              <a:r>
                <a:rPr lang="en-CA" sz="1100" dirty="0" smtClean="0"/>
                <a:t>daily operations.</a:t>
              </a:r>
              <a:endParaRPr lang="en-CA" sz="1100" dirty="0"/>
            </a:p>
          </p:txBody>
        </p:sp>
        <p:sp>
          <p:nvSpPr>
            <p:cNvPr id="14" name="Freeform 13"/>
            <p:cNvSpPr/>
            <p:nvPr/>
          </p:nvSpPr>
          <p:spPr>
            <a:xfrm>
              <a:off x="315457" y="2256234"/>
              <a:ext cx="1531130" cy="381473"/>
            </a:xfrm>
            <a:custGeom>
              <a:avLst/>
              <a:gdLst>
                <a:gd name="connsiteX0" fmla="*/ 0 w 1531130"/>
                <a:gd name="connsiteY0" fmla="*/ 0 h 381473"/>
                <a:gd name="connsiteX1" fmla="*/ 1531130 w 1531130"/>
                <a:gd name="connsiteY1" fmla="*/ 0 h 381473"/>
                <a:gd name="connsiteX2" fmla="*/ 1531130 w 1531130"/>
                <a:gd name="connsiteY2" fmla="*/ 381473 h 381473"/>
                <a:gd name="connsiteX3" fmla="*/ 0 w 1531130"/>
                <a:gd name="connsiteY3" fmla="*/ 381473 h 381473"/>
                <a:gd name="connsiteX4" fmla="*/ 0 w 1531130"/>
                <a:gd name="connsiteY4" fmla="*/ 0 h 381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1130" h="381473">
                  <a:moveTo>
                    <a:pt x="0" y="0"/>
                  </a:moveTo>
                  <a:lnTo>
                    <a:pt x="1531130" y="0"/>
                  </a:lnTo>
                  <a:lnTo>
                    <a:pt x="1531130" y="381473"/>
                  </a:lnTo>
                  <a:lnTo>
                    <a:pt x="0" y="381473"/>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rtl="0">
                <a:lnSpc>
                  <a:spcPct val="90000"/>
                </a:lnSpc>
                <a:spcBef>
                  <a:spcPct val="0"/>
                </a:spcBef>
                <a:spcAft>
                  <a:spcPct val="35000"/>
                </a:spcAft>
              </a:pPr>
              <a:r>
                <a:rPr lang="en-CA" sz="1100" kern="1200" baseline="0" dirty="0" smtClean="0"/>
                <a:t>Punitive fines</a:t>
              </a:r>
              <a:endParaRPr lang="en-CA" sz="1100" kern="1200" dirty="0"/>
            </a:p>
          </p:txBody>
        </p:sp>
        <p:sp>
          <p:nvSpPr>
            <p:cNvPr id="16" name="Freeform 15"/>
            <p:cNvSpPr/>
            <p:nvPr/>
          </p:nvSpPr>
          <p:spPr>
            <a:xfrm>
              <a:off x="2060946" y="2256234"/>
              <a:ext cx="1531130" cy="381473"/>
            </a:xfrm>
            <a:custGeom>
              <a:avLst/>
              <a:gdLst>
                <a:gd name="connsiteX0" fmla="*/ 0 w 1531130"/>
                <a:gd name="connsiteY0" fmla="*/ 0 h 381473"/>
                <a:gd name="connsiteX1" fmla="*/ 1531130 w 1531130"/>
                <a:gd name="connsiteY1" fmla="*/ 0 h 381473"/>
                <a:gd name="connsiteX2" fmla="*/ 1531130 w 1531130"/>
                <a:gd name="connsiteY2" fmla="*/ 381473 h 381473"/>
                <a:gd name="connsiteX3" fmla="*/ 0 w 1531130"/>
                <a:gd name="connsiteY3" fmla="*/ 381473 h 381473"/>
                <a:gd name="connsiteX4" fmla="*/ 0 w 1531130"/>
                <a:gd name="connsiteY4" fmla="*/ 0 h 381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1130" h="381473">
                  <a:moveTo>
                    <a:pt x="0" y="0"/>
                  </a:moveTo>
                  <a:lnTo>
                    <a:pt x="1531130" y="0"/>
                  </a:lnTo>
                  <a:lnTo>
                    <a:pt x="1531130" y="381473"/>
                  </a:lnTo>
                  <a:lnTo>
                    <a:pt x="0" y="381473"/>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rtl="0">
                <a:lnSpc>
                  <a:spcPct val="90000"/>
                </a:lnSpc>
                <a:spcBef>
                  <a:spcPct val="0"/>
                </a:spcBef>
                <a:spcAft>
                  <a:spcPct val="35000"/>
                </a:spcAft>
              </a:pPr>
              <a:r>
                <a:rPr lang="en-CA" sz="1100" kern="1200" baseline="0" dirty="0" smtClean="0"/>
                <a:t>Exposure to personal liability</a:t>
              </a:r>
              <a:endParaRPr lang="en-CA" sz="1100" kern="1200" dirty="0"/>
            </a:p>
          </p:txBody>
        </p:sp>
        <p:sp>
          <p:nvSpPr>
            <p:cNvPr id="18" name="Freeform 17"/>
            <p:cNvSpPr/>
            <p:nvPr/>
          </p:nvSpPr>
          <p:spPr>
            <a:xfrm>
              <a:off x="3806434" y="2256234"/>
              <a:ext cx="1531130" cy="381473"/>
            </a:xfrm>
            <a:custGeom>
              <a:avLst/>
              <a:gdLst>
                <a:gd name="connsiteX0" fmla="*/ 0 w 1531130"/>
                <a:gd name="connsiteY0" fmla="*/ 0 h 381473"/>
                <a:gd name="connsiteX1" fmla="*/ 1531130 w 1531130"/>
                <a:gd name="connsiteY1" fmla="*/ 0 h 381473"/>
                <a:gd name="connsiteX2" fmla="*/ 1531130 w 1531130"/>
                <a:gd name="connsiteY2" fmla="*/ 381473 h 381473"/>
                <a:gd name="connsiteX3" fmla="*/ 0 w 1531130"/>
                <a:gd name="connsiteY3" fmla="*/ 381473 h 381473"/>
                <a:gd name="connsiteX4" fmla="*/ 0 w 1531130"/>
                <a:gd name="connsiteY4" fmla="*/ 0 h 381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1130" h="381473">
                  <a:moveTo>
                    <a:pt x="0" y="0"/>
                  </a:moveTo>
                  <a:lnTo>
                    <a:pt x="1531130" y="0"/>
                  </a:lnTo>
                  <a:lnTo>
                    <a:pt x="1531130" y="381473"/>
                  </a:lnTo>
                  <a:lnTo>
                    <a:pt x="0" y="381473"/>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rtl="0">
                <a:lnSpc>
                  <a:spcPct val="90000"/>
                </a:lnSpc>
                <a:spcBef>
                  <a:spcPct val="0"/>
                </a:spcBef>
                <a:spcAft>
                  <a:spcPct val="35000"/>
                </a:spcAft>
              </a:pPr>
              <a:r>
                <a:rPr lang="en-CA" sz="1100" kern="1200" baseline="0" dirty="0" smtClean="0"/>
                <a:t>Punitive sanctions</a:t>
              </a:r>
              <a:endParaRPr lang="en-CA" sz="1100" kern="1200" dirty="0"/>
            </a:p>
          </p:txBody>
        </p:sp>
        <p:sp>
          <p:nvSpPr>
            <p:cNvPr id="20" name="Freeform 19"/>
            <p:cNvSpPr/>
            <p:nvPr/>
          </p:nvSpPr>
          <p:spPr>
            <a:xfrm>
              <a:off x="5551923" y="2256234"/>
              <a:ext cx="1531130" cy="381473"/>
            </a:xfrm>
            <a:custGeom>
              <a:avLst/>
              <a:gdLst>
                <a:gd name="connsiteX0" fmla="*/ 0 w 1531130"/>
                <a:gd name="connsiteY0" fmla="*/ 0 h 381473"/>
                <a:gd name="connsiteX1" fmla="*/ 1531130 w 1531130"/>
                <a:gd name="connsiteY1" fmla="*/ 0 h 381473"/>
                <a:gd name="connsiteX2" fmla="*/ 1531130 w 1531130"/>
                <a:gd name="connsiteY2" fmla="*/ 381473 h 381473"/>
                <a:gd name="connsiteX3" fmla="*/ 0 w 1531130"/>
                <a:gd name="connsiteY3" fmla="*/ 381473 h 381473"/>
                <a:gd name="connsiteX4" fmla="*/ 0 w 1531130"/>
                <a:gd name="connsiteY4" fmla="*/ 0 h 381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1130" h="381473">
                  <a:moveTo>
                    <a:pt x="0" y="0"/>
                  </a:moveTo>
                  <a:lnTo>
                    <a:pt x="1531130" y="0"/>
                  </a:lnTo>
                  <a:lnTo>
                    <a:pt x="1531130" y="381473"/>
                  </a:lnTo>
                  <a:lnTo>
                    <a:pt x="0" y="381473"/>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rtl="0">
                <a:lnSpc>
                  <a:spcPct val="90000"/>
                </a:lnSpc>
                <a:spcBef>
                  <a:spcPct val="0"/>
                </a:spcBef>
                <a:spcAft>
                  <a:spcPct val="35000"/>
                </a:spcAft>
              </a:pPr>
              <a:r>
                <a:rPr lang="en-CA" sz="1100" kern="1200" baseline="0" dirty="0" smtClean="0"/>
                <a:t>Poor perception of IT </a:t>
              </a:r>
              <a:endParaRPr lang="en-CA" sz="1100" kern="1200" dirty="0"/>
            </a:p>
          </p:txBody>
        </p:sp>
        <p:sp>
          <p:nvSpPr>
            <p:cNvPr id="22" name="Freeform 21"/>
            <p:cNvSpPr/>
            <p:nvPr/>
          </p:nvSpPr>
          <p:spPr>
            <a:xfrm>
              <a:off x="7297412" y="2256234"/>
              <a:ext cx="1531130" cy="381473"/>
            </a:xfrm>
            <a:custGeom>
              <a:avLst/>
              <a:gdLst>
                <a:gd name="connsiteX0" fmla="*/ 0 w 1531130"/>
                <a:gd name="connsiteY0" fmla="*/ 0 h 381473"/>
                <a:gd name="connsiteX1" fmla="*/ 1531130 w 1531130"/>
                <a:gd name="connsiteY1" fmla="*/ 0 h 381473"/>
                <a:gd name="connsiteX2" fmla="*/ 1531130 w 1531130"/>
                <a:gd name="connsiteY2" fmla="*/ 381473 h 381473"/>
                <a:gd name="connsiteX3" fmla="*/ 0 w 1531130"/>
                <a:gd name="connsiteY3" fmla="*/ 381473 h 381473"/>
                <a:gd name="connsiteX4" fmla="*/ 0 w 1531130"/>
                <a:gd name="connsiteY4" fmla="*/ 0 h 381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1130" h="381473">
                  <a:moveTo>
                    <a:pt x="0" y="0"/>
                  </a:moveTo>
                  <a:lnTo>
                    <a:pt x="1531130" y="0"/>
                  </a:lnTo>
                  <a:lnTo>
                    <a:pt x="1531130" y="381473"/>
                  </a:lnTo>
                  <a:lnTo>
                    <a:pt x="0" y="381473"/>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rtl="0">
                <a:lnSpc>
                  <a:spcPct val="90000"/>
                </a:lnSpc>
                <a:spcBef>
                  <a:spcPct val="0"/>
                </a:spcBef>
                <a:spcAft>
                  <a:spcPct val="35000"/>
                </a:spcAft>
              </a:pPr>
              <a:r>
                <a:rPr lang="en-CA" sz="1100" kern="1200" baseline="0" dirty="0" smtClean="0"/>
                <a:t>Mandated changes </a:t>
              </a:r>
              <a:endParaRPr lang="en-CA" sz="1100" kern="1200" dirty="0"/>
            </a:p>
          </p:txBody>
        </p:sp>
      </p:grpSp>
      <p:grpSp>
        <p:nvGrpSpPr>
          <p:cNvPr id="5" name="Group 4"/>
          <p:cNvGrpSpPr/>
          <p:nvPr/>
        </p:nvGrpSpPr>
        <p:grpSpPr>
          <a:xfrm>
            <a:off x="1614022" y="5597161"/>
            <a:ext cx="5915956" cy="721234"/>
            <a:chOff x="337458" y="5531622"/>
            <a:chExt cx="5915956" cy="721234"/>
          </a:xfrm>
        </p:grpSpPr>
        <p:sp>
          <p:nvSpPr>
            <p:cNvPr id="6" name="Rectangle 97"/>
            <p:cNvSpPr/>
            <p:nvPr/>
          </p:nvSpPr>
          <p:spPr>
            <a:xfrm>
              <a:off x="337458" y="5531622"/>
              <a:ext cx="5915956" cy="721234"/>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720000" fontAlgn="base">
                <a:spcBef>
                  <a:spcPct val="0"/>
                </a:spcBef>
                <a:spcAft>
                  <a:spcPct val="0"/>
                </a:spcAft>
              </a:pPr>
              <a:r>
                <a:rPr lang="en-CA" sz="1200" dirty="0" smtClean="0">
                  <a:solidFill>
                    <a:schemeClr val="tx1"/>
                  </a:solidFill>
                </a:rPr>
                <a:t>You </a:t>
              </a:r>
              <a:r>
                <a:rPr lang="en-CA" sz="1200" dirty="0">
                  <a:solidFill>
                    <a:schemeClr val="tx1"/>
                  </a:solidFill>
                </a:rPr>
                <a:t>can’t afford to gamble recklessly with external compliance. Losing can expose your organization to severe penalties and even land you in </a:t>
              </a:r>
              <a:r>
                <a:rPr lang="en-CA" sz="1200" dirty="0" smtClean="0">
                  <a:solidFill>
                    <a:schemeClr val="tx1"/>
                  </a:solidFill>
                </a:rPr>
                <a:t>jail.</a:t>
              </a:r>
              <a:endParaRPr lang="en-CA" sz="1200" dirty="0">
                <a:solidFill>
                  <a:schemeClr val="tx1"/>
                </a:solidFill>
              </a:endParaRPr>
            </a:p>
          </p:txBody>
        </p:sp>
        <p:pic>
          <p:nvPicPr>
            <p:cNvPr id="7" name="Picture 10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7458" y="5531622"/>
              <a:ext cx="680822" cy="721234"/>
            </a:xfrm>
            <a:prstGeom prst="rect">
              <a:avLst/>
            </a:prstGeom>
          </p:spPr>
        </p:pic>
      </p:grpSp>
      <p:grpSp>
        <p:nvGrpSpPr>
          <p:cNvPr id="10" name="Group 9"/>
          <p:cNvGrpSpPr/>
          <p:nvPr/>
        </p:nvGrpSpPr>
        <p:grpSpPr>
          <a:xfrm>
            <a:off x="249299" y="1175589"/>
            <a:ext cx="7754647" cy="1200330"/>
            <a:chOff x="304006" y="4005875"/>
            <a:chExt cx="4318136" cy="1200330"/>
          </a:xfrm>
        </p:grpSpPr>
        <p:sp>
          <p:nvSpPr>
            <p:cNvPr id="8" name="Rectangle 7"/>
            <p:cNvSpPr/>
            <p:nvPr/>
          </p:nvSpPr>
          <p:spPr>
            <a:xfrm>
              <a:off x="304006" y="4005876"/>
              <a:ext cx="709810" cy="1200329"/>
            </a:xfrm>
            <a:prstGeom prst="rect">
              <a:avLst/>
            </a:prstGeom>
            <a:solidFill>
              <a:schemeClr val="accent3"/>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t>CEOs, CIOs, and CISOs all feel the compliance </a:t>
              </a:r>
              <a:r>
                <a:rPr lang="en-CA" sz="1400" b="1" dirty="0" smtClean="0"/>
                <a:t>pain</a:t>
              </a:r>
              <a:endParaRPr lang="en-CA" sz="1400" dirty="0"/>
            </a:p>
          </p:txBody>
        </p:sp>
        <p:sp>
          <p:nvSpPr>
            <p:cNvPr id="2" name="Rectangle 1"/>
            <p:cNvSpPr/>
            <p:nvPr/>
          </p:nvSpPr>
          <p:spPr>
            <a:xfrm>
              <a:off x="1013816" y="4005875"/>
              <a:ext cx="3608326" cy="1200329"/>
            </a:xfrm>
            <a:prstGeom prst="rect">
              <a:avLst/>
            </a:prstGeom>
          </p:spPr>
          <p:txBody>
            <a:bodyPr wrap="square">
              <a:spAutoFit/>
            </a:bodyPr>
            <a:lstStyle/>
            <a:p>
              <a:pPr marL="171450" indent="-171450">
                <a:buFont typeface="Arial" panose="020B0604020202020204" pitchFamily="34" charset="0"/>
                <a:buChar char="•"/>
              </a:pPr>
              <a:r>
                <a:rPr lang="en-CA" sz="1200" dirty="0" smtClean="0"/>
                <a:t>All </a:t>
              </a:r>
              <a:r>
                <a:rPr lang="en-CA" sz="1200" dirty="0"/>
                <a:t>stakeholders </a:t>
              </a:r>
              <a:r>
                <a:rPr lang="en-CA" sz="1200" dirty="0" smtClean="0"/>
                <a:t>are concerned </a:t>
              </a:r>
              <a:r>
                <a:rPr lang="en-CA" sz="1200" dirty="0"/>
                <a:t>with compliance management. </a:t>
              </a:r>
              <a:endParaRPr lang="en-CA" sz="1200" dirty="0" smtClean="0"/>
            </a:p>
            <a:p>
              <a:pPr marL="171450" indent="-171450">
                <a:buFont typeface="Arial" panose="020B0604020202020204" pitchFamily="34" charset="0"/>
                <a:buChar char="•"/>
              </a:pPr>
              <a:r>
                <a:rPr lang="en-CA" sz="1200" dirty="0" smtClean="0"/>
                <a:t>Although IT may not be responsible </a:t>
              </a:r>
              <a:r>
                <a:rPr lang="en-CA" sz="1200" dirty="0"/>
                <a:t>for understanding the full legal and regulatory requirements facing the </a:t>
              </a:r>
              <a:r>
                <a:rPr lang="en-CA" sz="1200" dirty="0" smtClean="0"/>
                <a:t>organization</a:t>
              </a:r>
              <a:r>
                <a:rPr lang="en-CA" sz="1200" dirty="0"/>
                <a:t>,</a:t>
              </a:r>
              <a:r>
                <a:rPr lang="en-CA" sz="1200" dirty="0" smtClean="0"/>
                <a:t> </a:t>
              </a:r>
              <a:r>
                <a:rPr lang="en-CA" sz="1200" dirty="0"/>
                <a:t>as the custodian of information, IT is in </a:t>
              </a:r>
              <a:r>
                <a:rPr lang="en-CA" sz="1200" dirty="0" smtClean="0"/>
                <a:t>a position of responsibility to ensure compliance success. </a:t>
              </a:r>
            </a:p>
            <a:p>
              <a:pPr marL="171450" indent="-171450">
                <a:buFont typeface="Arial" panose="020B0604020202020204" pitchFamily="34" charset="0"/>
                <a:buChar char="•"/>
              </a:pPr>
              <a:r>
                <a:rPr lang="en-CA" sz="1200" dirty="0" smtClean="0"/>
                <a:t>The </a:t>
              </a:r>
              <a:r>
                <a:rPr lang="en-CA" sz="1200" dirty="0"/>
                <a:t>CISO should view compliance as an opportunity to reduce frustration in daily activities while simultaneously improving </a:t>
              </a:r>
              <a:r>
                <a:rPr lang="en-CA" sz="1200" dirty="0" smtClean="0"/>
                <a:t>their </a:t>
              </a:r>
              <a:r>
                <a:rPr lang="en-CA" sz="1200" dirty="0"/>
                <a:t>reputation as a strategic business partner</a:t>
              </a:r>
              <a:r>
                <a:rPr lang="en-CA" sz="1200" dirty="0" smtClean="0"/>
                <a:t>. </a:t>
              </a:r>
              <a:endParaRPr lang="en-CA" sz="1200" dirty="0"/>
            </a:p>
          </p:txBody>
        </p:sp>
      </p:grpSp>
      <p:sp>
        <p:nvSpPr>
          <p:cNvPr id="11" name="Rectangle 10"/>
          <p:cNvSpPr/>
          <p:nvPr/>
        </p:nvSpPr>
        <p:spPr>
          <a:xfrm>
            <a:off x="249301" y="2681178"/>
            <a:ext cx="8627999" cy="335510"/>
          </a:xfrm>
          <a:prstGeom prst="rect">
            <a:avLst/>
          </a:prstGeom>
          <a:solidFill>
            <a:schemeClr val="accent2"/>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A reactive approach to compliance puts your organization at risk:</a:t>
            </a:r>
            <a:endParaRPr lang="en-US" sz="1600" b="1" dirty="0"/>
          </a:p>
        </p:txBody>
      </p:sp>
    </p:spTree>
    <p:extLst>
      <p:ext uri="{BB962C8B-B14F-4D97-AF65-F5344CB8AC3E}">
        <p14:creationId xmlns:p14="http://schemas.microsoft.com/office/powerpoint/2010/main" val="98905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None/>
            </a:pPr>
            <a:r>
              <a:rPr lang="en-US" dirty="0" smtClean="0"/>
              <a:t>Compliance is always a key organizational consideration</a:t>
            </a:r>
            <a:endParaRPr lang="en-US" dirty="0"/>
          </a:p>
        </p:txBody>
      </p:sp>
      <p:sp>
        <p:nvSpPr>
          <p:cNvPr id="22" name="Freeform 21"/>
          <p:cNvSpPr/>
          <p:nvPr/>
        </p:nvSpPr>
        <p:spPr>
          <a:xfrm>
            <a:off x="251519" y="1222995"/>
            <a:ext cx="2078725" cy="2277360"/>
          </a:xfrm>
          <a:custGeom>
            <a:avLst/>
            <a:gdLst>
              <a:gd name="connsiteX0" fmla="*/ 0 w 8627997"/>
              <a:gd name="connsiteY0" fmla="*/ 0 h 1026720"/>
              <a:gd name="connsiteX1" fmla="*/ 8627997 w 8627997"/>
              <a:gd name="connsiteY1" fmla="*/ 0 h 1026720"/>
              <a:gd name="connsiteX2" fmla="*/ 8627997 w 8627997"/>
              <a:gd name="connsiteY2" fmla="*/ 1026720 h 1026720"/>
              <a:gd name="connsiteX3" fmla="*/ 0 w 8627997"/>
              <a:gd name="connsiteY3" fmla="*/ 1026720 h 1026720"/>
              <a:gd name="connsiteX4" fmla="*/ 0 w 8627997"/>
              <a:gd name="connsiteY4" fmla="*/ 0 h 1026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27997" h="1026720">
                <a:moveTo>
                  <a:pt x="0" y="0"/>
                </a:moveTo>
                <a:lnTo>
                  <a:pt x="8627997" y="0"/>
                </a:lnTo>
                <a:lnTo>
                  <a:pt x="8627997" y="1026720"/>
                </a:lnTo>
                <a:lnTo>
                  <a:pt x="0" y="102672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73939" tIns="20320" rIns="113792" bIns="20320" numCol="1" spcCol="1270" anchor="t" anchorCtr="0">
            <a:noAutofit/>
          </a:bodyPr>
          <a:lstStyle/>
          <a:p>
            <a:pPr indent="-457200" defTabSz="533400">
              <a:lnSpc>
                <a:spcPct val="90000"/>
              </a:lnSpc>
              <a:spcBef>
                <a:spcPct val="0"/>
              </a:spcBef>
              <a:spcAft>
                <a:spcPct val="20000"/>
              </a:spcAft>
            </a:pPr>
            <a:endParaRPr lang="en-US" sz="1200" kern="1200" dirty="0"/>
          </a:p>
        </p:txBody>
      </p:sp>
      <p:graphicFrame>
        <p:nvGraphicFramePr>
          <p:cNvPr id="31" name="Chart 30"/>
          <p:cNvGraphicFramePr/>
          <p:nvPr>
            <p:extLst>
              <p:ext uri="{D42A27DB-BD31-4B8C-83A1-F6EECF244321}">
                <p14:modId xmlns:p14="http://schemas.microsoft.com/office/powerpoint/2010/main" val="3648667152"/>
              </p:ext>
            </p:extLst>
          </p:nvPr>
        </p:nvGraphicFramePr>
        <p:xfrm>
          <a:off x="251519" y="1232900"/>
          <a:ext cx="8489359" cy="2267455"/>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Group 7"/>
          <p:cNvGrpSpPr/>
          <p:nvPr/>
        </p:nvGrpSpPr>
        <p:grpSpPr>
          <a:xfrm>
            <a:off x="1671316" y="5955942"/>
            <a:ext cx="7404999" cy="461665"/>
            <a:chOff x="1621076" y="6006183"/>
            <a:chExt cx="7404999" cy="461665"/>
          </a:xfrm>
        </p:grpSpPr>
        <p:sp>
          <p:nvSpPr>
            <p:cNvPr id="4" name="Rectangle 3"/>
            <p:cNvSpPr/>
            <p:nvPr/>
          </p:nvSpPr>
          <p:spPr>
            <a:xfrm>
              <a:off x="2115229" y="6006183"/>
              <a:ext cx="6910846" cy="461665"/>
            </a:xfrm>
            <a:prstGeom prst="rect">
              <a:avLst/>
            </a:prstGeom>
          </p:spPr>
          <p:txBody>
            <a:bodyPr wrap="square">
              <a:spAutoFit/>
            </a:bodyPr>
            <a:lstStyle/>
            <a:p>
              <a:r>
                <a:rPr lang="en-CA" sz="800" dirty="0" smtClean="0"/>
                <a:t>* Information Security Trends, 451 Global Digital Infrastructure Alliance Report, April 2015</a:t>
              </a:r>
            </a:p>
            <a:p>
              <a:r>
                <a:rPr lang="en-CA" sz="800" dirty="0" smtClean="0"/>
                <a:t>** Is Your Company Ready for a Big Data Breach – The Second Annual Study an Data Breach Preparedness, Ponemon Institute, September 2014</a:t>
              </a:r>
            </a:p>
            <a:p>
              <a:r>
                <a:rPr lang="en-CA" sz="800" dirty="0" smtClean="0"/>
                <a:t>***</a:t>
              </a:r>
              <a:r>
                <a:rPr lang="en-CA" sz="800" dirty="0"/>
                <a:t>From Cybersecurity to IT Governance – Preparing Your 2014 Audit </a:t>
              </a:r>
              <a:r>
                <a:rPr lang="en-CA" sz="800" dirty="0" smtClean="0"/>
                <a:t>Plan, </a:t>
              </a:r>
              <a:r>
                <a:rPr lang="en-CA" sz="800" dirty="0"/>
                <a:t>Protiviti’s Third Annual Audit Benchmark </a:t>
              </a:r>
              <a:r>
                <a:rPr lang="en-CA" sz="800" dirty="0" smtClean="0"/>
                <a:t>Survey</a:t>
              </a:r>
              <a:endParaRPr lang="en-CA" sz="800" dirty="0"/>
            </a:p>
          </p:txBody>
        </p:sp>
        <p:sp>
          <p:nvSpPr>
            <p:cNvPr id="3" name="TextBox 2"/>
            <p:cNvSpPr txBox="1"/>
            <p:nvPr/>
          </p:nvSpPr>
          <p:spPr>
            <a:xfrm>
              <a:off x="1621076" y="6006183"/>
              <a:ext cx="591829" cy="215444"/>
            </a:xfrm>
            <a:prstGeom prst="rect">
              <a:avLst/>
            </a:prstGeom>
          </p:spPr>
          <p:txBody>
            <a:bodyPr wrap="none" rtlCol="0">
              <a:spAutoFit/>
            </a:bodyPr>
            <a:lstStyle/>
            <a:p>
              <a:r>
                <a:rPr lang="en-CA" sz="800" dirty="0" smtClean="0"/>
                <a:t>Sources:</a:t>
              </a:r>
            </a:p>
          </p:txBody>
        </p:sp>
      </p:grpSp>
      <p:sp>
        <p:nvSpPr>
          <p:cNvPr id="28" name="Freeform 27"/>
          <p:cNvSpPr/>
          <p:nvPr/>
        </p:nvSpPr>
        <p:spPr>
          <a:xfrm>
            <a:off x="3705388" y="4763071"/>
            <a:ext cx="4994787" cy="374400"/>
          </a:xfrm>
          <a:custGeom>
            <a:avLst/>
            <a:gdLst>
              <a:gd name="connsiteX0" fmla="*/ 0 w 8627997"/>
              <a:gd name="connsiteY0" fmla="*/ 62401 h 374400"/>
              <a:gd name="connsiteX1" fmla="*/ 62401 w 8627997"/>
              <a:gd name="connsiteY1" fmla="*/ 0 h 374400"/>
              <a:gd name="connsiteX2" fmla="*/ 8565596 w 8627997"/>
              <a:gd name="connsiteY2" fmla="*/ 0 h 374400"/>
              <a:gd name="connsiteX3" fmla="*/ 8627997 w 8627997"/>
              <a:gd name="connsiteY3" fmla="*/ 62401 h 374400"/>
              <a:gd name="connsiteX4" fmla="*/ 8627997 w 8627997"/>
              <a:gd name="connsiteY4" fmla="*/ 311999 h 374400"/>
              <a:gd name="connsiteX5" fmla="*/ 8565596 w 8627997"/>
              <a:gd name="connsiteY5" fmla="*/ 374400 h 374400"/>
              <a:gd name="connsiteX6" fmla="*/ 62401 w 8627997"/>
              <a:gd name="connsiteY6" fmla="*/ 374400 h 374400"/>
              <a:gd name="connsiteX7" fmla="*/ 0 w 8627997"/>
              <a:gd name="connsiteY7" fmla="*/ 311999 h 374400"/>
              <a:gd name="connsiteX8" fmla="*/ 0 w 8627997"/>
              <a:gd name="connsiteY8" fmla="*/ 62401 h 37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27997" h="374400">
                <a:moveTo>
                  <a:pt x="0" y="62401"/>
                </a:moveTo>
                <a:cubicBezTo>
                  <a:pt x="0" y="27938"/>
                  <a:pt x="27938" y="0"/>
                  <a:pt x="62401" y="0"/>
                </a:cubicBezTo>
                <a:lnTo>
                  <a:pt x="8565596" y="0"/>
                </a:lnTo>
                <a:cubicBezTo>
                  <a:pt x="8600059" y="0"/>
                  <a:pt x="8627997" y="27938"/>
                  <a:pt x="8627997" y="62401"/>
                </a:cubicBezTo>
                <a:lnTo>
                  <a:pt x="8627997" y="311999"/>
                </a:lnTo>
                <a:cubicBezTo>
                  <a:pt x="8627997" y="346462"/>
                  <a:pt x="8600059" y="374400"/>
                  <a:pt x="8565596" y="374400"/>
                </a:cubicBezTo>
                <a:lnTo>
                  <a:pt x="62401" y="374400"/>
                </a:lnTo>
                <a:cubicBezTo>
                  <a:pt x="27938" y="374400"/>
                  <a:pt x="0" y="346462"/>
                  <a:pt x="0" y="311999"/>
                </a:cubicBezTo>
                <a:lnTo>
                  <a:pt x="0" y="62401"/>
                </a:lnTo>
                <a:close/>
              </a:path>
            </a:pathLst>
          </a:custGeom>
          <a:solidFill>
            <a:srgbClr val="7F919F"/>
          </a:solidFill>
          <a:ln>
            <a:solidFill>
              <a:srgbClr val="7F919F"/>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237" tIns="79237" rIns="79237" bIns="79237" numCol="1" spcCol="1270" anchor="ctr" anchorCtr="0">
            <a:noAutofit/>
          </a:bodyPr>
          <a:lstStyle/>
          <a:p>
            <a:pPr lvl="0" algn="l" defTabSz="711200" rtl="0">
              <a:lnSpc>
                <a:spcPct val="90000"/>
              </a:lnSpc>
              <a:spcBef>
                <a:spcPct val="0"/>
              </a:spcBef>
              <a:spcAft>
                <a:spcPct val="35000"/>
              </a:spcAft>
            </a:pPr>
            <a:r>
              <a:rPr lang="en-US" sz="1200" kern="1200" baseline="0" dirty="0" smtClean="0"/>
              <a:t>An audit will happen this year</a:t>
            </a:r>
            <a:endParaRPr lang="en-US" sz="1200" kern="1200" dirty="0"/>
          </a:p>
        </p:txBody>
      </p:sp>
      <p:sp>
        <p:nvSpPr>
          <p:cNvPr id="30" name="Freeform 29"/>
          <p:cNvSpPr/>
          <p:nvPr/>
        </p:nvSpPr>
        <p:spPr>
          <a:xfrm>
            <a:off x="3705389" y="3634755"/>
            <a:ext cx="4994787" cy="374400"/>
          </a:xfrm>
          <a:custGeom>
            <a:avLst/>
            <a:gdLst>
              <a:gd name="connsiteX0" fmla="*/ 0 w 8627997"/>
              <a:gd name="connsiteY0" fmla="*/ 62401 h 374400"/>
              <a:gd name="connsiteX1" fmla="*/ 62401 w 8627997"/>
              <a:gd name="connsiteY1" fmla="*/ 0 h 374400"/>
              <a:gd name="connsiteX2" fmla="*/ 8565596 w 8627997"/>
              <a:gd name="connsiteY2" fmla="*/ 0 h 374400"/>
              <a:gd name="connsiteX3" fmla="*/ 8627997 w 8627997"/>
              <a:gd name="connsiteY3" fmla="*/ 62401 h 374400"/>
              <a:gd name="connsiteX4" fmla="*/ 8627997 w 8627997"/>
              <a:gd name="connsiteY4" fmla="*/ 311999 h 374400"/>
              <a:gd name="connsiteX5" fmla="*/ 8565596 w 8627997"/>
              <a:gd name="connsiteY5" fmla="*/ 374400 h 374400"/>
              <a:gd name="connsiteX6" fmla="*/ 62401 w 8627997"/>
              <a:gd name="connsiteY6" fmla="*/ 374400 h 374400"/>
              <a:gd name="connsiteX7" fmla="*/ 0 w 8627997"/>
              <a:gd name="connsiteY7" fmla="*/ 311999 h 374400"/>
              <a:gd name="connsiteX8" fmla="*/ 0 w 8627997"/>
              <a:gd name="connsiteY8" fmla="*/ 62401 h 37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27997" h="374400">
                <a:moveTo>
                  <a:pt x="0" y="62401"/>
                </a:moveTo>
                <a:cubicBezTo>
                  <a:pt x="0" y="27938"/>
                  <a:pt x="27938" y="0"/>
                  <a:pt x="62401" y="0"/>
                </a:cubicBezTo>
                <a:lnTo>
                  <a:pt x="8565596" y="0"/>
                </a:lnTo>
                <a:cubicBezTo>
                  <a:pt x="8600059" y="0"/>
                  <a:pt x="8627997" y="27938"/>
                  <a:pt x="8627997" y="62401"/>
                </a:cubicBezTo>
                <a:lnTo>
                  <a:pt x="8627997" y="311999"/>
                </a:lnTo>
                <a:cubicBezTo>
                  <a:pt x="8627997" y="346462"/>
                  <a:pt x="8600059" y="374400"/>
                  <a:pt x="8565596" y="374400"/>
                </a:cubicBezTo>
                <a:lnTo>
                  <a:pt x="62401" y="374400"/>
                </a:lnTo>
                <a:cubicBezTo>
                  <a:pt x="27938" y="374400"/>
                  <a:pt x="0" y="346462"/>
                  <a:pt x="0" y="311999"/>
                </a:cubicBezTo>
                <a:lnTo>
                  <a:pt x="0" y="62401"/>
                </a:lnTo>
                <a:close/>
              </a:path>
            </a:pathLst>
          </a:custGeom>
          <a:solidFill>
            <a:srgbClr val="7F919F"/>
          </a:solidFill>
          <a:ln>
            <a:solidFill>
              <a:srgbClr val="7F919F"/>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237" tIns="79237" rIns="79237" bIns="79237" numCol="1" spcCol="1270" anchor="ctr" anchorCtr="0">
            <a:noAutofit/>
          </a:bodyPr>
          <a:lstStyle/>
          <a:p>
            <a:pPr lvl="0" algn="l" defTabSz="711200" rtl="0">
              <a:lnSpc>
                <a:spcPct val="90000"/>
              </a:lnSpc>
              <a:spcBef>
                <a:spcPct val="0"/>
              </a:spcBef>
              <a:spcAft>
                <a:spcPct val="35000"/>
              </a:spcAft>
            </a:pPr>
            <a:r>
              <a:rPr lang="en-US" sz="1200" kern="1200" baseline="0" dirty="0" smtClean="0"/>
              <a:t>This is your responsibility</a:t>
            </a:r>
            <a:endParaRPr lang="en-US" sz="1200" kern="1200" dirty="0"/>
          </a:p>
        </p:txBody>
      </p:sp>
      <p:sp>
        <p:nvSpPr>
          <p:cNvPr id="5" name="Rectangle 4"/>
          <p:cNvSpPr/>
          <p:nvPr/>
        </p:nvSpPr>
        <p:spPr>
          <a:xfrm>
            <a:off x="4383400" y="1248352"/>
            <a:ext cx="4141167" cy="923330"/>
          </a:xfrm>
          <a:prstGeom prst="rect">
            <a:avLst/>
          </a:prstGeom>
        </p:spPr>
        <p:txBody>
          <a:bodyPr wrap="square">
            <a:spAutoFit/>
          </a:bodyPr>
          <a:lstStyle/>
          <a:p>
            <a:pPr indent="-457200" defTabSz="533400">
              <a:lnSpc>
                <a:spcPct val="90000"/>
              </a:lnSpc>
              <a:spcBef>
                <a:spcPct val="0"/>
              </a:spcBef>
              <a:spcAft>
                <a:spcPct val="20000"/>
              </a:spcAft>
            </a:pPr>
            <a:r>
              <a:rPr lang="en-US" sz="1200" b="1" dirty="0" smtClean="0"/>
              <a:t>Forty percent </a:t>
            </a:r>
            <a:r>
              <a:rPr lang="en-US" sz="1200" dirty="0" smtClean="0"/>
              <a:t>of </a:t>
            </a:r>
            <a:r>
              <a:rPr lang="en-US" sz="1200" b="1" dirty="0" smtClean="0"/>
              <a:t>security executives </a:t>
            </a:r>
            <a:r>
              <a:rPr lang="en-US" sz="1200" dirty="0" smtClean="0"/>
              <a:t>said that compliance/regulatory requirements are the primary driver of information security initiatives within their organization. This beat out other drives such as risk assessments at 25% and customer expectations at 15%.*</a:t>
            </a:r>
            <a:endParaRPr lang="en-US" sz="1200" dirty="0"/>
          </a:p>
        </p:txBody>
      </p:sp>
      <p:sp>
        <p:nvSpPr>
          <p:cNvPr id="6" name="Rectangle 5"/>
          <p:cNvSpPr/>
          <p:nvPr/>
        </p:nvSpPr>
        <p:spPr>
          <a:xfrm>
            <a:off x="3705388" y="3999082"/>
            <a:ext cx="4994787" cy="590931"/>
          </a:xfrm>
          <a:prstGeom prst="rect">
            <a:avLst/>
          </a:prstGeom>
        </p:spPr>
        <p:txBody>
          <a:bodyPr wrap="square">
            <a:spAutoFit/>
          </a:bodyPr>
          <a:lstStyle/>
          <a:p>
            <a:pPr marL="0" lvl="1" defTabSz="533400">
              <a:lnSpc>
                <a:spcPct val="90000"/>
              </a:lnSpc>
              <a:spcBef>
                <a:spcPct val="0"/>
              </a:spcBef>
              <a:spcAft>
                <a:spcPct val="20000"/>
              </a:spcAft>
            </a:pPr>
            <a:r>
              <a:rPr lang="en-US" sz="1200" b="1" dirty="0" smtClean="0"/>
              <a:t>Ninety-three percent of business leaders </a:t>
            </a:r>
            <a:r>
              <a:rPr lang="en-US" sz="1200" dirty="0" smtClean="0"/>
              <a:t>believe executive management, such as the CIO, should be involved in the IT audit risk assessment process.***</a:t>
            </a:r>
            <a:endParaRPr lang="en-US" sz="1200" dirty="0"/>
          </a:p>
        </p:txBody>
      </p:sp>
      <p:sp>
        <p:nvSpPr>
          <p:cNvPr id="7" name="Rectangle 6"/>
          <p:cNvSpPr/>
          <p:nvPr/>
        </p:nvSpPr>
        <p:spPr>
          <a:xfrm>
            <a:off x="3705387" y="5137471"/>
            <a:ext cx="4994787" cy="590931"/>
          </a:xfrm>
          <a:prstGeom prst="rect">
            <a:avLst/>
          </a:prstGeom>
        </p:spPr>
        <p:txBody>
          <a:bodyPr wrap="square">
            <a:spAutoFit/>
          </a:bodyPr>
          <a:lstStyle/>
          <a:p>
            <a:pPr marL="0" lvl="1" defTabSz="533400">
              <a:lnSpc>
                <a:spcPct val="90000"/>
              </a:lnSpc>
              <a:spcBef>
                <a:spcPct val="0"/>
              </a:spcBef>
              <a:spcAft>
                <a:spcPct val="20000"/>
              </a:spcAft>
            </a:pPr>
            <a:r>
              <a:rPr lang="en-US" sz="1200" dirty="0" smtClean="0"/>
              <a:t>More than </a:t>
            </a:r>
            <a:r>
              <a:rPr lang="en-US" sz="1200" b="1" dirty="0" smtClean="0"/>
              <a:t>88% of organizations</a:t>
            </a:r>
            <a:r>
              <a:rPr lang="en-US" sz="1200" dirty="0" smtClean="0"/>
              <a:t> with revenues exceeding $100 million conduct an annual IT audit and 68% of organizations with revenues less than $100 million conduct an annual IT audit.***</a:t>
            </a:r>
            <a:endParaRPr lang="en-US" sz="1200" dirty="0"/>
          </a:p>
        </p:txBody>
      </p:sp>
      <p:sp>
        <p:nvSpPr>
          <p:cNvPr id="14" name="Rounded Rectangular Callout 13"/>
          <p:cNvSpPr/>
          <p:nvPr/>
        </p:nvSpPr>
        <p:spPr>
          <a:xfrm>
            <a:off x="388289" y="3654278"/>
            <a:ext cx="2863730" cy="2147740"/>
          </a:xfrm>
          <a:prstGeom prst="wedgeRoundRectCallout">
            <a:avLst>
              <a:gd name="adj1" fmla="val 22669"/>
              <a:gd name="adj2" fmla="val -61354"/>
              <a:gd name="adj3" fmla="val 16667"/>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0" lvl="1"/>
            <a:r>
              <a:rPr lang="en-US" sz="1200" b="1" dirty="0" smtClean="0"/>
              <a:t>Compliance officers </a:t>
            </a:r>
            <a:r>
              <a:rPr lang="en-US" sz="1200" dirty="0" smtClean="0"/>
              <a:t>are the </a:t>
            </a:r>
            <a:r>
              <a:rPr lang="en-US" sz="1200" b="1" dirty="0" smtClean="0"/>
              <a:t>second most common </a:t>
            </a:r>
            <a:r>
              <a:rPr lang="en-US" sz="1200" dirty="0" smtClean="0"/>
              <a:t>primary person/function to manage a data breach response team (after the CISO), demonstrating high levels of accountability and responsibility being placed with a compliance-related role. </a:t>
            </a:r>
            <a:r>
              <a:rPr lang="en-US" sz="1200" b="1" dirty="0" smtClean="0"/>
              <a:t>Seventy-six percent</a:t>
            </a:r>
            <a:r>
              <a:rPr lang="en-US" sz="1200" dirty="0" smtClean="0"/>
              <a:t> of respondents said legal and compliance departments participate in incident response.**</a:t>
            </a:r>
            <a:endParaRPr lang="en-US" sz="1200" dirty="0"/>
          </a:p>
        </p:txBody>
      </p:sp>
    </p:spTree>
    <p:extLst>
      <p:ext uri="{BB962C8B-B14F-4D97-AF65-F5344CB8AC3E}">
        <p14:creationId xmlns:p14="http://schemas.microsoft.com/office/powerpoint/2010/main" val="757477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costs of non-compliance by targeting your cost components</a:t>
            </a:r>
            <a:endParaRPr lang="en-US" dirty="0"/>
          </a:p>
        </p:txBody>
      </p:sp>
      <p:sp>
        <p:nvSpPr>
          <p:cNvPr id="5" name="Rectangle 4"/>
          <p:cNvSpPr/>
          <p:nvPr/>
        </p:nvSpPr>
        <p:spPr>
          <a:xfrm>
            <a:off x="251519" y="5370233"/>
            <a:ext cx="4003553" cy="1200329"/>
          </a:xfrm>
          <a:prstGeom prst="rect">
            <a:avLst/>
          </a:prstGeom>
        </p:spPr>
        <p:txBody>
          <a:bodyPr wrap="square">
            <a:spAutoFit/>
          </a:bodyPr>
          <a:lstStyle/>
          <a:p>
            <a:pPr marL="171450" lvl="0" indent="-171450">
              <a:spcBef>
                <a:spcPts val="0"/>
              </a:spcBef>
              <a:buFont typeface="Arial" panose="020B0604020202020204" pitchFamily="34" charset="0"/>
              <a:buChar char="•"/>
            </a:pPr>
            <a:r>
              <a:rPr lang="en-US" sz="1200" dirty="0" smtClean="0"/>
              <a:t>No organization chooses </a:t>
            </a:r>
            <a:r>
              <a:rPr lang="en-US" sz="1200" dirty="0"/>
              <a:t>to </a:t>
            </a:r>
            <a:r>
              <a:rPr lang="en-US" sz="1200" dirty="0" smtClean="0"/>
              <a:t>be non-compliant because punitive fines are less than cost of compliance. </a:t>
            </a:r>
          </a:p>
          <a:p>
            <a:pPr marL="171450" indent="-171450">
              <a:buFont typeface="Arial" panose="020B0604020202020204" pitchFamily="34" charset="0"/>
              <a:buChar char="•"/>
            </a:pPr>
            <a:r>
              <a:rPr lang="en-US" sz="1200" dirty="0"/>
              <a:t>Critical consideration </a:t>
            </a:r>
            <a:r>
              <a:rPr lang="en-US" sz="1200" dirty="0" smtClean="0"/>
              <a:t>determines how </a:t>
            </a:r>
            <a:r>
              <a:rPr lang="en-US" sz="1200" dirty="0"/>
              <a:t>to reduce the cost of compliance instead of saving the cost of not doing it</a:t>
            </a:r>
            <a:r>
              <a:rPr lang="en-US" sz="1200" dirty="0" smtClean="0"/>
              <a:t>.</a:t>
            </a:r>
            <a:endParaRPr lang="en-US" sz="1200" dirty="0"/>
          </a:p>
        </p:txBody>
      </p:sp>
      <p:grpSp>
        <p:nvGrpSpPr>
          <p:cNvPr id="13" name="Group 12"/>
          <p:cNvGrpSpPr/>
          <p:nvPr/>
        </p:nvGrpSpPr>
        <p:grpSpPr>
          <a:xfrm>
            <a:off x="654642" y="1160935"/>
            <a:ext cx="7886987" cy="611325"/>
            <a:chOff x="520293" y="1221223"/>
            <a:chExt cx="7886987" cy="611325"/>
          </a:xfrm>
          <a:effectLst/>
        </p:grpSpPr>
        <p:sp>
          <p:nvSpPr>
            <p:cNvPr id="12" name="Rounded Rectangle 11"/>
            <p:cNvSpPr/>
            <p:nvPr/>
          </p:nvSpPr>
          <p:spPr>
            <a:xfrm>
              <a:off x="520293" y="1221223"/>
              <a:ext cx="7699259" cy="611325"/>
            </a:xfrm>
            <a:prstGeom prst="round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endParaRPr lang="en-CA" sz="1600" b="1" dirty="0">
                <a:solidFill>
                  <a:schemeClr val="accent1"/>
                </a:solidFill>
              </a:endParaRPr>
            </a:p>
          </p:txBody>
        </p:sp>
        <p:sp>
          <p:nvSpPr>
            <p:cNvPr id="8" name="Rectangle 7"/>
            <p:cNvSpPr/>
            <p:nvPr/>
          </p:nvSpPr>
          <p:spPr>
            <a:xfrm>
              <a:off x="572564" y="1283982"/>
              <a:ext cx="7834716" cy="461665"/>
            </a:xfrm>
            <a:prstGeom prst="rect">
              <a:avLst/>
            </a:prstGeom>
          </p:spPr>
          <p:txBody>
            <a:bodyPr wrap="square">
              <a:spAutoFit/>
            </a:bodyPr>
            <a:lstStyle/>
            <a:p>
              <a:r>
                <a:rPr lang="en-CA" sz="1200" b="1" dirty="0"/>
                <a:t>Total Compliance </a:t>
              </a:r>
              <a:r>
                <a:rPr lang="en-CA" sz="1200" b="1" dirty="0" smtClean="0"/>
                <a:t>Cost: </a:t>
              </a:r>
              <a:r>
                <a:rPr lang="en-CA" sz="1200" dirty="0" smtClean="0"/>
                <a:t>The </a:t>
              </a:r>
              <a:r>
                <a:rPr lang="en-CA" sz="1200" dirty="0"/>
                <a:t>total annual cost your organization incurs to mitigate compliance risk and pay </a:t>
              </a:r>
              <a:r>
                <a:rPr lang="en-CA" sz="1200" dirty="0" smtClean="0"/>
                <a:t>compliance-related damages. This is roughly made up of three variables.</a:t>
              </a:r>
              <a:endParaRPr lang="en-CA" sz="1200" dirty="0"/>
            </a:p>
          </p:txBody>
        </p:sp>
      </p:grpSp>
      <p:sp>
        <p:nvSpPr>
          <p:cNvPr id="11" name="Rounded Rectangle 10"/>
          <p:cNvSpPr/>
          <p:nvPr/>
        </p:nvSpPr>
        <p:spPr>
          <a:xfrm>
            <a:off x="7091904" y="1961375"/>
            <a:ext cx="1780790" cy="1804402"/>
          </a:xfrm>
          <a:prstGeom prst="roundRect">
            <a:avLst>
              <a:gd name="adj" fmla="val 50000"/>
            </a:avLst>
          </a:prstGeom>
          <a:solidFill>
            <a:schemeClr val="accent3"/>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grpSp>
        <p:nvGrpSpPr>
          <p:cNvPr id="15" name="Group 5"/>
          <p:cNvGrpSpPr/>
          <p:nvPr/>
        </p:nvGrpSpPr>
        <p:grpSpPr>
          <a:xfrm>
            <a:off x="4255073" y="1847176"/>
            <a:ext cx="2246675" cy="2238791"/>
            <a:chOff x="421579" y="2554471"/>
            <a:chExt cx="1851360" cy="964515"/>
          </a:xfrm>
        </p:grpSpPr>
        <p:sp>
          <p:nvSpPr>
            <p:cNvPr id="10" name="Rounded Rectangle 8"/>
            <p:cNvSpPr/>
            <p:nvPr/>
          </p:nvSpPr>
          <p:spPr>
            <a:xfrm>
              <a:off x="421579" y="2554471"/>
              <a:ext cx="1851360" cy="964515"/>
            </a:xfrm>
            <a:prstGeom prst="roundRect">
              <a:avLst>
                <a:gd name="adj" fmla="val 50000"/>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endParaRPr lang="en-CA" sz="1600" b="1" dirty="0">
                <a:solidFill>
                  <a:schemeClr val="bg1"/>
                </a:solidFill>
              </a:endParaRPr>
            </a:p>
          </p:txBody>
        </p:sp>
        <p:sp>
          <p:nvSpPr>
            <p:cNvPr id="14" name="Rectangle 17"/>
            <p:cNvSpPr/>
            <p:nvPr/>
          </p:nvSpPr>
          <p:spPr>
            <a:xfrm>
              <a:off x="627485" y="2712528"/>
              <a:ext cx="1459690" cy="696130"/>
            </a:xfrm>
            <a:prstGeom prst="rect">
              <a:avLst/>
            </a:prstGeom>
          </p:spPr>
          <p:txBody>
            <a:bodyPr wrap="square">
              <a:spAutoFit/>
            </a:bodyPr>
            <a:lstStyle/>
            <a:p>
              <a:r>
                <a:rPr lang="en-CA" sz="1100" b="1" dirty="0">
                  <a:solidFill>
                    <a:schemeClr val="bg1"/>
                  </a:solidFill>
                </a:rPr>
                <a:t>Cost of </a:t>
              </a:r>
              <a:r>
                <a:rPr lang="en-CA" sz="1100" b="1" dirty="0" smtClean="0">
                  <a:solidFill>
                    <a:schemeClr val="bg1"/>
                  </a:solidFill>
                </a:rPr>
                <a:t>compliance </a:t>
              </a:r>
            </a:p>
            <a:p>
              <a:r>
                <a:rPr lang="en-CA" sz="1100" dirty="0" smtClean="0">
                  <a:solidFill>
                    <a:schemeClr val="bg1"/>
                  </a:solidFill>
                </a:rPr>
                <a:t>The </a:t>
              </a:r>
              <a:r>
                <a:rPr lang="en-CA" sz="1100" dirty="0">
                  <a:solidFill>
                    <a:schemeClr val="bg1"/>
                  </a:solidFill>
                </a:rPr>
                <a:t>total annual costs incurred to implement and maintain </a:t>
              </a:r>
              <a:r>
                <a:rPr lang="en-CA" sz="1100" dirty="0" smtClean="0">
                  <a:solidFill>
                    <a:schemeClr val="bg1"/>
                  </a:solidFill>
                </a:rPr>
                <a:t>compliance. Made up of costs for:</a:t>
              </a:r>
            </a:p>
            <a:p>
              <a:pPr marL="108000" indent="-108000">
                <a:buFont typeface="Arial" panose="020B0604020202020204" pitchFamily="34" charset="0"/>
                <a:buChar char="•"/>
              </a:pPr>
              <a:r>
                <a:rPr lang="en-CA" sz="1100" dirty="0" smtClean="0">
                  <a:solidFill>
                    <a:schemeClr val="bg1"/>
                  </a:solidFill>
                </a:rPr>
                <a:t>Policy and process development</a:t>
              </a:r>
            </a:p>
            <a:p>
              <a:pPr marL="108000" indent="-108000">
                <a:buFont typeface="Arial" panose="020B0604020202020204" pitchFamily="34" charset="0"/>
                <a:buChar char="•"/>
              </a:pPr>
              <a:r>
                <a:rPr lang="en-CA" sz="1100" dirty="0" smtClean="0">
                  <a:solidFill>
                    <a:schemeClr val="bg1"/>
                  </a:solidFill>
                </a:rPr>
                <a:t>Security measures</a:t>
              </a:r>
            </a:p>
            <a:p>
              <a:pPr marL="108000" indent="-108000">
                <a:buFont typeface="Arial" panose="020B0604020202020204" pitchFamily="34" charset="0"/>
                <a:buChar char="•"/>
              </a:pPr>
              <a:r>
                <a:rPr lang="en-CA" sz="1100" dirty="0" smtClean="0">
                  <a:solidFill>
                    <a:schemeClr val="bg1"/>
                  </a:solidFill>
                </a:rPr>
                <a:t>Internal controls </a:t>
              </a:r>
              <a:endParaRPr lang="en-CA" sz="1100" dirty="0">
                <a:solidFill>
                  <a:schemeClr val="bg1"/>
                </a:solidFill>
              </a:endParaRPr>
            </a:p>
          </p:txBody>
        </p:sp>
      </p:grpSp>
      <p:grpSp>
        <p:nvGrpSpPr>
          <p:cNvPr id="17" name="Group 16"/>
          <p:cNvGrpSpPr/>
          <p:nvPr/>
        </p:nvGrpSpPr>
        <p:grpSpPr>
          <a:xfrm>
            <a:off x="241473" y="1835017"/>
            <a:ext cx="2612706" cy="2656594"/>
            <a:chOff x="2262204" y="2581647"/>
            <a:chExt cx="4080763" cy="1358133"/>
          </a:xfrm>
        </p:grpSpPr>
        <p:sp>
          <p:nvSpPr>
            <p:cNvPr id="7" name="Rounded Rectangle 6"/>
            <p:cNvSpPr/>
            <p:nvPr/>
          </p:nvSpPr>
          <p:spPr>
            <a:xfrm>
              <a:off x="2262204" y="2581647"/>
              <a:ext cx="4064372" cy="1358133"/>
            </a:xfrm>
            <a:prstGeom prst="roundRect">
              <a:avLst>
                <a:gd name="adj" fmla="val 50000"/>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endParaRPr lang="en-CA" sz="1600" b="1" dirty="0">
                <a:solidFill>
                  <a:schemeClr val="bg1"/>
                </a:solidFill>
              </a:endParaRPr>
            </a:p>
          </p:txBody>
        </p:sp>
        <p:sp>
          <p:nvSpPr>
            <p:cNvPr id="16" name="Rectangle 15"/>
            <p:cNvSpPr/>
            <p:nvPr/>
          </p:nvSpPr>
          <p:spPr>
            <a:xfrm>
              <a:off x="2819534" y="2748190"/>
              <a:ext cx="3523433" cy="1085680"/>
            </a:xfrm>
            <a:prstGeom prst="rect">
              <a:avLst/>
            </a:prstGeom>
          </p:spPr>
          <p:txBody>
            <a:bodyPr wrap="square">
              <a:spAutoFit/>
            </a:bodyPr>
            <a:lstStyle/>
            <a:p>
              <a:r>
                <a:rPr lang="en-CA" sz="1100" b="1" dirty="0">
                  <a:solidFill>
                    <a:schemeClr val="bg1"/>
                  </a:solidFill>
                </a:rPr>
                <a:t>Cost of </a:t>
              </a:r>
              <a:r>
                <a:rPr lang="en-CA" sz="1100" b="1" dirty="0" smtClean="0">
                  <a:solidFill>
                    <a:schemeClr val="bg1"/>
                  </a:solidFill>
                </a:rPr>
                <a:t>non-compliance</a:t>
              </a:r>
            </a:p>
            <a:p>
              <a:r>
                <a:rPr lang="en-CA" sz="1100" dirty="0" smtClean="0">
                  <a:solidFill>
                    <a:schemeClr val="bg1"/>
                  </a:solidFill>
                </a:rPr>
                <a:t>The </a:t>
              </a:r>
              <a:r>
                <a:rPr lang="en-CA" sz="1100" dirty="0">
                  <a:solidFill>
                    <a:schemeClr val="bg1"/>
                  </a:solidFill>
                </a:rPr>
                <a:t>total annual costs </a:t>
              </a:r>
              <a:r>
                <a:rPr lang="en-CA" sz="1100" dirty="0" smtClean="0">
                  <a:solidFill>
                    <a:schemeClr val="bg1"/>
                  </a:solidFill>
                </a:rPr>
                <a:t>an organization incurs. This is not exact but includes items such as:</a:t>
              </a:r>
            </a:p>
            <a:p>
              <a:pPr marL="108000" indent="-108000">
                <a:spcBef>
                  <a:spcPts val="0"/>
                </a:spcBef>
                <a:buFont typeface="Arial" panose="020B0604020202020204" pitchFamily="34" charset="0"/>
                <a:buChar char="•"/>
              </a:pPr>
              <a:r>
                <a:rPr lang="en-CA" sz="1100" dirty="0">
                  <a:solidFill>
                    <a:schemeClr val="bg1"/>
                  </a:solidFill>
                </a:rPr>
                <a:t>Fines</a:t>
              </a:r>
            </a:p>
            <a:p>
              <a:pPr marL="108000" indent="-108000">
                <a:spcBef>
                  <a:spcPts val="0"/>
                </a:spcBef>
                <a:buFont typeface="Arial" panose="020B0604020202020204" pitchFamily="34" charset="0"/>
                <a:buChar char="•"/>
              </a:pPr>
              <a:r>
                <a:rPr lang="en-CA" sz="1100" dirty="0">
                  <a:solidFill>
                    <a:schemeClr val="bg1"/>
                  </a:solidFill>
                </a:rPr>
                <a:t>Punitive damages</a:t>
              </a:r>
            </a:p>
            <a:p>
              <a:pPr marL="108000" indent="-108000">
                <a:spcBef>
                  <a:spcPts val="0"/>
                </a:spcBef>
                <a:buFont typeface="Arial" panose="020B0604020202020204" pitchFamily="34" charset="0"/>
                <a:buChar char="•"/>
              </a:pPr>
              <a:r>
                <a:rPr lang="en-CA" sz="1100" dirty="0">
                  <a:solidFill>
                    <a:schemeClr val="bg1"/>
                  </a:solidFill>
                </a:rPr>
                <a:t>Security breaches</a:t>
              </a:r>
            </a:p>
            <a:p>
              <a:pPr marL="108000" indent="-108000">
                <a:spcBef>
                  <a:spcPts val="0"/>
                </a:spcBef>
                <a:buFont typeface="Arial" panose="020B0604020202020204" pitchFamily="34" charset="0"/>
                <a:buChar char="•"/>
              </a:pPr>
              <a:r>
                <a:rPr lang="en-CA" sz="1100" dirty="0">
                  <a:solidFill>
                    <a:schemeClr val="bg1"/>
                  </a:solidFill>
                </a:rPr>
                <a:t>Privacy </a:t>
              </a:r>
              <a:r>
                <a:rPr lang="en-CA" sz="1100" dirty="0" smtClean="0">
                  <a:solidFill>
                    <a:schemeClr val="bg1"/>
                  </a:solidFill>
                </a:rPr>
                <a:t>violations</a:t>
              </a:r>
              <a:endParaRPr lang="en-CA" sz="1100" dirty="0">
                <a:solidFill>
                  <a:schemeClr val="bg1"/>
                </a:solidFill>
              </a:endParaRPr>
            </a:p>
            <a:p>
              <a:pPr marL="108000" lvl="0" indent="-108000">
                <a:spcBef>
                  <a:spcPts val="0"/>
                </a:spcBef>
                <a:buFont typeface="Arial" panose="020B0604020202020204" pitchFamily="34" charset="0"/>
                <a:buChar char="•"/>
              </a:pPr>
              <a:r>
                <a:rPr lang="en-CA" sz="1100" dirty="0">
                  <a:solidFill>
                    <a:schemeClr val="bg1"/>
                  </a:solidFill>
                </a:rPr>
                <a:t>Potential brand impact (goodwill harm</a:t>
              </a:r>
              <a:r>
                <a:rPr lang="en-CA" sz="1100" dirty="0" smtClean="0">
                  <a:solidFill>
                    <a:schemeClr val="bg1"/>
                  </a:solidFill>
                </a:rPr>
                <a:t>)</a:t>
              </a:r>
            </a:p>
            <a:p>
              <a:pPr marL="108000" lvl="0" indent="-108000">
                <a:spcBef>
                  <a:spcPts val="0"/>
                </a:spcBef>
                <a:buFont typeface="Arial" panose="020B0604020202020204" pitchFamily="34" charset="0"/>
                <a:buChar char="•"/>
              </a:pPr>
              <a:r>
                <a:rPr lang="en-CA" sz="1100" dirty="0" smtClean="0">
                  <a:solidFill>
                    <a:schemeClr val="bg1"/>
                  </a:solidFill>
                </a:rPr>
                <a:t>Incident response </a:t>
              </a:r>
            </a:p>
            <a:p>
              <a:pPr marL="108000" lvl="0" indent="-108000">
                <a:spcBef>
                  <a:spcPts val="0"/>
                </a:spcBef>
                <a:buFont typeface="Arial" panose="020B0604020202020204" pitchFamily="34" charset="0"/>
                <a:buChar char="•"/>
              </a:pPr>
              <a:r>
                <a:rPr lang="en-CA" sz="1100" dirty="0" smtClean="0">
                  <a:solidFill>
                    <a:schemeClr val="bg1"/>
                  </a:solidFill>
                </a:rPr>
                <a:t>Legal costs</a:t>
              </a:r>
              <a:endParaRPr lang="en-CA" sz="1100" dirty="0">
                <a:solidFill>
                  <a:schemeClr val="bg1"/>
                </a:solidFill>
              </a:endParaRPr>
            </a:p>
          </p:txBody>
        </p:sp>
      </p:grpSp>
      <p:sp>
        <p:nvSpPr>
          <p:cNvPr id="72" name="Rectangle 71"/>
          <p:cNvSpPr/>
          <p:nvPr/>
        </p:nvSpPr>
        <p:spPr>
          <a:xfrm>
            <a:off x="241473" y="5097952"/>
            <a:ext cx="8631221" cy="283308"/>
          </a:xfrm>
          <a:prstGeom prst="rect">
            <a:avLst/>
          </a:prstGeom>
          <a:solidFill>
            <a:schemeClr val="tx1">
              <a:lumMod val="60000"/>
              <a:lumOff val="40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Compliance is about economics for any organization </a:t>
            </a:r>
            <a:endParaRPr lang="en-US" sz="1400" b="1" dirty="0"/>
          </a:p>
        </p:txBody>
      </p:sp>
      <p:sp>
        <p:nvSpPr>
          <p:cNvPr id="26" name="Rectangle 25"/>
          <p:cNvSpPr/>
          <p:nvPr/>
        </p:nvSpPr>
        <p:spPr>
          <a:xfrm>
            <a:off x="7232105" y="2263231"/>
            <a:ext cx="1789471" cy="1277273"/>
          </a:xfrm>
          <a:prstGeom prst="rect">
            <a:avLst/>
          </a:prstGeom>
        </p:spPr>
        <p:txBody>
          <a:bodyPr wrap="square">
            <a:spAutoFit/>
          </a:bodyPr>
          <a:lstStyle/>
          <a:p>
            <a:r>
              <a:rPr lang="en-US" sz="1100" b="1" dirty="0" smtClean="0">
                <a:solidFill>
                  <a:schemeClr val="bg1"/>
                </a:solidFill>
              </a:rPr>
              <a:t>Cost of assessment</a:t>
            </a:r>
          </a:p>
          <a:p>
            <a:r>
              <a:rPr lang="en-US" sz="1100" dirty="0" smtClean="0">
                <a:solidFill>
                  <a:schemeClr val="bg1"/>
                </a:solidFill>
              </a:rPr>
              <a:t>The total annual costs incurred to assess compliance. This can be composed of:</a:t>
            </a:r>
          </a:p>
          <a:p>
            <a:pPr marL="108000" indent="-108000">
              <a:buFont typeface="Arial" panose="020B0604020202020204" pitchFamily="34" charset="0"/>
              <a:buChar char="•"/>
            </a:pPr>
            <a:r>
              <a:rPr lang="en-US" sz="1100" dirty="0" smtClean="0">
                <a:solidFill>
                  <a:schemeClr val="bg1"/>
                </a:solidFill>
              </a:rPr>
              <a:t>Gap analysis costs</a:t>
            </a:r>
          </a:p>
          <a:p>
            <a:pPr marL="108000" indent="-108000">
              <a:buFont typeface="Arial" panose="020B0604020202020204" pitchFamily="34" charset="0"/>
              <a:buChar char="•"/>
            </a:pPr>
            <a:r>
              <a:rPr lang="en-US" sz="1100" dirty="0" smtClean="0">
                <a:solidFill>
                  <a:schemeClr val="bg1"/>
                </a:solidFill>
              </a:rPr>
              <a:t>Audit costs</a:t>
            </a:r>
            <a:endParaRPr lang="en-US" sz="1100" dirty="0">
              <a:solidFill>
                <a:schemeClr val="bg1"/>
              </a:solidFill>
            </a:endParaRPr>
          </a:p>
        </p:txBody>
      </p:sp>
      <p:sp>
        <p:nvSpPr>
          <p:cNvPr id="6" name="Rectangle 5"/>
          <p:cNvSpPr/>
          <p:nvPr/>
        </p:nvSpPr>
        <p:spPr>
          <a:xfrm>
            <a:off x="4689988" y="5370233"/>
            <a:ext cx="4217338" cy="1015663"/>
          </a:xfrm>
          <a:prstGeom prst="rect">
            <a:avLst/>
          </a:prstGeom>
        </p:spPr>
        <p:txBody>
          <a:bodyPr wrap="square">
            <a:spAutoFit/>
          </a:bodyPr>
          <a:lstStyle/>
          <a:p>
            <a:pPr marL="171450" indent="-171450">
              <a:buFont typeface="Arial" panose="020B0604020202020204" pitchFamily="34" charset="0"/>
              <a:buChar char="•"/>
            </a:pPr>
            <a:r>
              <a:rPr lang="en-US" sz="1200" dirty="0" smtClean="0"/>
              <a:t>Organizations try to reduce the scope to minimize the cost of compliance and even close out a business line if costs may be more than the revenue. </a:t>
            </a:r>
          </a:p>
          <a:p>
            <a:pPr marL="171450" lvl="0" indent="-171450">
              <a:spcBef>
                <a:spcPts val="0"/>
              </a:spcBef>
              <a:buFont typeface="Arial" panose="020B0604020202020204" pitchFamily="34" charset="0"/>
              <a:buChar char="•"/>
            </a:pPr>
            <a:r>
              <a:rPr lang="en-US" sz="1200" dirty="0" smtClean="0"/>
              <a:t>If you optimize the compliance process, cost might be a convincing point to the security directors/managers.</a:t>
            </a:r>
            <a:endParaRPr lang="en-US" sz="1200" dirty="0"/>
          </a:p>
        </p:txBody>
      </p:sp>
      <p:sp>
        <p:nvSpPr>
          <p:cNvPr id="31" name="Plus 30"/>
          <p:cNvSpPr/>
          <p:nvPr/>
        </p:nvSpPr>
        <p:spPr>
          <a:xfrm>
            <a:off x="6511801" y="2554070"/>
            <a:ext cx="580103" cy="717755"/>
          </a:xfrm>
          <a:prstGeom prst="mathPlus">
            <a:avLst/>
          </a:pr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4600227" y="4874494"/>
            <a:ext cx="4272467" cy="216982"/>
          </a:xfrm>
          <a:prstGeom prst="rect">
            <a:avLst/>
          </a:prstGeom>
        </p:spPr>
        <p:txBody>
          <a:bodyPr wrap="square">
            <a:spAutoFit/>
          </a:bodyPr>
          <a:lstStyle/>
          <a:p>
            <a:pPr marL="0" lvl="1" algn="r" defTabSz="533400">
              <a:lnSpc>
                <a:spcPct val="90000"/>
              </a:lnSpc>
              <a:spcBef>
                <a:spcPct val="0"/>
              </a:spcBef>
              <a:spcAft>
                <a:spcPct val="20000"/>
              </a:spcAft>
            </a:pPr>
            <a:r>
              <a:rPr lang="en-US" sz="900" dirty="0" smtClean="0"/>
              <a:t>Sources: The true cost of compliance, Ponemon Institute and Tripwire, July 2011</a:t>
            </a:r>
            <a:endParaRPr lang="en-US" sz="900" dirty="0"/>
          </a:p>
        </p:txBody>
      </p:sp>
      <p:sp>
        <p:nvSpPr>
          <p:cNvPr id="24" name="Rectangle 23"/>
          <p:cNvSpPr/>
          <p:nvPr/>
        </p:nvSpPr>
        <p:spPr>
          <a:xfrm>
            <a:off x="3901538" y="4056099"/>
            <a:ext cx="5242462" cy="461665"/>
          </a:xfrm>
          <a:prstGeom prst="rect">
            <a:avLst/>
          </a:prstGeom>
        </p:spPr>
        <p:txBody>
          <a:bodyPr wrap="square">
            <a:spAutoFit/>
          </a:bodyPr>
          <a:lstStyle/>
          <a:p>
            <a:r>
              <a:rPr lang="en-US" sz="1200" dirty="0" smtClean="0"/>
              <a:t>Average </a:t>
            </a:r>
            <a:r>
              <a:rPr lang="en-US" sz="1200" b="1" dirty="0" smtClean="0"/>
              <a:t>cost of compliance is $3,259,570. </a:t>
            </a:r>
            <a:r>
              <a:rPr lang="en-US" sz="1200" dirty="0" smtClean="0"/>
              <a:t>Cost by organizational headcount yields a compliance cost of $222 per employee.</a:t>
            </a:r>
            <a:endParaRPr lang="en-US" sz="1200" dirty="0"/>
          </a:p>
        </p:txBody>
      </p:sp>
      <p:sp>
        <p:nvSpPr>
          <p:cNvPr id="25" name="Rectangle 24"/>
          <p:cNvSpPr/>
          <p:nvPr/>
        </p:nvSpPr>
        <p:spPr>
          <a:xfrm>
            <a:off x="251520" y="4434103"/>
            <a:ext cx="3650018" cy="646331"/>
          </a:xfrm>
          <a:prstGeom prst="rect">
            <a:avLst/>
          </a:prstGeom>
        </p:spPr>
        <p:txBody>
          <a:bodyPr wrap="square">
            <a:spAutoFit/>
          </a:bodyPr>
          <a:lstStyle/>
          <a:p>
            <a:r>
              <a:rPr lang="en-US" sz="1200" dirty="0" smtClean="0"/>
              <a:t>Average </a:t>
            </a:r>
            <a:r>
              <a:rPr lang="en-US" sz="1200" b="1" dirty="0" smtClean="0"/>
              <a:t>cost of non-compliance is $9,368,351.</a:t>
            </a:r>
            <a:r>
              <a:rPr lang="en-US" sz="1200" dirty="0" smtClean="0"/>
              <a:t> Cost by organizational headcount yields a per capita non-compliance cost of $820 per employee.</a:t>
            </a:r>
            <a:endParaRPr lang="en-US" sz="1200" dirty="0"/>
          </a:p>
        </p:txBody>
      </p:sp>
      <p:sp>
        <p:nvSpPr>
          <p:cNvPr id="27" name="Half Frame 26"/>
          <p:cNvSpPr/>
          <p:nvPr/>
        </p:nvSpPr>
        <p:spPr>
          <a:xfrm rot="8113720">
            <a:off x="2031163" y="2207477"/>
            <a:ext cx="1734844" cy="1767616"/>
          </a:xfrm>
          <a:prstGeom prst="halfFrame">
            <a:avLst>
              <a:gd name="adj1" fmla="val 10634"/>
              <a:gd name="adj2" fmla="val 10020"/>
            </a:avLst>
          </a:pr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506323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blueprint covers two of the most prominent separate industry regulatory frameworks </a:t>
            </a:r>
            <a:endParaRPr lang="en-US" dirty="0"/>
          </a:p>
        </p:txBody>
      </p:sp>
      <p:grpSp>
        <p:nvGrpSpPr>
          <p:cNvPr id="17" name="Group 16"/>
          <p:cNvGrpSpPr/>
          <p:nvPr/>
        </p:nvGrpSpPr>
        <p:grpSpPr>
          <a:xfrm>
            <a:off x="360321" y="1843675"/>
            <a:ext cx="3517413" cy="1678458"/>
            <a:chOff x="353554" y="3941704"/>
            <a:chExt cx="3517413" cy="1678458"/>
          </a:xfrm>
        </p:grpSpPr>
        <p:sp>
          <p:nvSpPr>
            <p:cNvPr id="8" name="Rectangle 7"/>
            <p:cNvSpPr/>
            <p:nvPr/>
          </p:nvSpPr>
          <p:spPr>
            <a:xfrm>
              <a:off x="481783" y="3941704"/>
              <a:ext cx="3389184" cy="1678458"/>
            </a:xfrm>
            <a:prstGeom prst="rect">
              <a:avLst/>
            </a:prstGeom>
            <a:ln/>
          </p:spPr>
          <p:style>
            <a:lnRef idx="1">
              <a:schemeClr val="accent4"/>
            </a:lnRef>
            <a:fillRef idx="2">
              <a:schemeClr val="accent4"/>
            </a:fillRef>
            <a:effectRef idx="1">
              <a:schemeClr val="accent4"/>
            </a:effectRef>
            <a:fontRef idx="minor">
              <a:schemeClr val="dk1"/>
            </a:fontRef>
          </p:style>
          <p:txBody>
            <a:bodyPr lIns="540000" rtlCol="0" anchor="ctr"/>
            <a:lstStyle/>
            <a:p>
              <a:pPr lvl="0"/>
              <a:r>
                <a:rPr lang="en-US" sz="1200" b="1" dirty="0" smtClean="0">
                  <a:solidFill>
                    <a:srgbClr val="243F54"/>
                  </a:solidFill>
                </a:rPr>
                <a:t>HIPAA: </a:t>
              </a:r>
              <a:r>
                <a:rPr lang="en-US" sz="1200" dirty="0" smtClean="0">
                  <a:solidFill>
                    <a:srgbClr val="243F54"/>
                  </a:solidFill>
                </a:rPr>
                <a:t>Figuring </a:t>
              </a:r>
              <a:r>
                <a:rPr lang="en-US" sz="1200" dirty="0">
                  <a:solidFill>
                    <a:srgbClr val="243F54"/>
                  </a:solidFill>
                </a:rPr>
                <a:t>out where security and privacy responsibilities lay can be confrontational at best. When you know what each </a:t>
              </a:r>
              <a:r>
                <a:rPr lang="en-US" sz="1200" dirty="0" smtClean="0">
                  <a:solidFill>
                    <a:srgbClr val="243F54"/>
                  </a:solidFill>
                </a:rPr>
                <a:t>requirement means </a:t>
              </a:r>
              <a:r>
                <a:rPr lang="en-US" sz="1200" dirty="0">
                  <a:solidFill>
                    <a:srgbClr val="243F54"/>
                  </a:solidFill>
                </a:rPr>
                <a:t>you can easily know who should </a:t>
              </a:r>
              <a:r>
                <a:rPr lang="en-US" sz="1200" dirty="0" smtClean="0">
                  <a:solidFill>
                    <a:srgbClr val="243F54"/>
                  </a:solidFill>
                </a:rPr>
                <a:t>be responsible. HIPAA applies to any organization dealing with </a:t>
              </a:r>
              <a:r>
                <a:rPr lang="en-US" sz="1200" b="1" dirty="0" smtClean="0">
                  <a:solidFill>
                    <a:srgbClr val="243F54"/>
                  </a:solidFill>
                </a:rPr>
                <a:t>personal health information in the US. </a:t>
              </a:r>
              <a:endParaRPr lang="en-CA" sz="1200" b="1" dirty="0">
                <a:solidFill>
                  <a:srgbClr val="243F54"/>
                </a:solidFill>
              </a:endParaRPr>
            </a:p>
          </p:txBody>
        </p:sp>
        <p:sp>
          <p:nvSpPr>
            <p:cNvPr id="12" name="Oval 2"/>
            <p:cNvSpPr/>
            <p:nvPr/>
          </p:nvSpPr>
          <p:spPr>
            <a:xfrm>
              <a:off x="353554" y="3947578"/>
              <a:ext cx="578489" cy="513904"/>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nvGrpSpPr>
          <p:cNvPr id="16" name="Group 15"/>
          <p:cNvGrpSpPr/>
          <p:nvPr/>
        </p:nvGrpSpPr>
        <p:grpSpPr>
          <a:xfrm>
            <a:off x="4731457" y="1844632"/>
            <a:ext cx="3523544" cy="1677501"/>
            <a:chOff x="347423" y="5385152"/>
            <a:chExt cx="3523544" cy="1677501"/>
          </a:xfrm>
        </p:grpSpPr>
        <p:sp>
          <p:nvSpPr>
            <p:cNvPr id="10" name="Rectangle 9"/>
            <p:cNvSpPr/>
            <p:nvPr/>
          </p:nvSpPr>
          <p:spPr>
            <a:xfrm>
              <a:off x="481783" y="5385152"/>
              <a:ext cx="3389184" cy="1677501"/>
            </a:xfrm>
            <a:prstGeom prst="rect">
              <a:avLst/>
            </a:prstGeom>
            <a:ln/>
          </p:spPr>
          <p:style>
            <a:lnRef idx="1">
              <a:schemeClr val="accent4"/>
            </a:lnRef>
            <a:fillRef idx="2">
              <a:schemeClr val="accent4"/>
            </a:fillRef>
            <a:effectRef idx="1">
              <a:schemeClr val="accent4"/>
            </a:effectRef>
            <a:fontRef idx="minor">
              <a:schemeClr val="dk1"/>
            </a:fontRef>
          </p:style>
          <p:txBody>
            <a:bodyPr lIns="540000" rtlCol="0" anchor="ctr"/>
            <a:lstStyle/>
            <a:p>
              <a:pPr lvl="0"/>
              <a:r>
                <a:rPr lang="en-US" sz="1200" b="1" dirty="0" smtClean="0">
                  <a:solidFill>
                    <a:schemeClr val="accent2"/>
                  </a:solidFill>
                </a:rPr>
                <a:t>SOX:</a:t>
              </a:r>
              <a:r>
                <a:rPr lang="en-US" sz="1200" dirty="0" smtClean="0">
                  <a:solidFill>
                    <a:schemeClr val="accent2"/>
                  </a:solidFill>
                </a:rPr>
                <a:t> Translating “strong </a:t>
              </a:r>
              <a:r>
                <a:rPr lang="en-US" sz="1200" dirty="0">
                  <a:solidFill>
                    <a:schemeClr val="accent2"/>
                  </a:solidFill>
                </a:rPr>
                <a:t>internal </a:t>
              </a:r>
              <a:r>
                <a:rPr lang="en-US" sz="1200" dirty="0" smtClean="0">
                  <a:solidFill>
                    <a:schemeClr val="accent2"/>
                  </a:solidFill>
                </a:rPr>
                <a:t>controls” </a:t>
              </a:r>
              <a:r>
                <a:rPr lang="en-US" sz="1200" dirty="0">
                  <a:solidFill>
                    <a:schemeClr val="accent2"/>
                  </a:solidFill>
                </a:rPr>
                <a:t>into requirements and developing supporting actions is </a:t>
              </a:r>
              <a:r>
                <a:rPr lang="en-US" sz="1200" dirty="0" smtClean="0">
                  <a:solidFill>
                    <a:schemeClr val="accent2"/>
                  </a:solidFill>
                </a:rPr>
                <a:t>more art than science.</a:t>
              </a:r>
            </a:p>
            <a:p>
              <a:pPr lvl="0"/>
              <a:r>
                <a:rPr lang="en-US" sz="1200" dirty="0" smtClean="0">
                  <a:solidFill>
                    <a:schemeClr val="accent2"/>
                  </a:solidFill>
                </a:rPr>
                <a:t>SOX applies to </a:t>
              </a:r>
              <a:r>
                <a:rPr lang="en-US" sz="1200" b="1" dirty="0" smtClean="0">
                  <a:solidFill>
                    <a:schemeClr val="accent2"/>
                  </a:solidFill>
                </a:rPr>
                <a:t>publicly-traded organizations in the US. </a:t>
              </a:r>
              <a:endParaRPr lang="en-CA" sz="1200" b="1" dirty="0">
                <a:solidFill>
                  <a:schemeClr val="accent2"/>
                </a:solidFill>
              </a:endParaRPr>
            </a:p>
          </p:txBody>
        </p:sp>
        <p:sp>
          <p:nvSpPr>
            <p:cNvPr id="13" name="Oval 30"/>
            <p:cNvSpPr/>
            <p:nvPr/>
          </p:nvSpPr>
          <p:spPr>
            <a:xfrm>
              <a:off x="347423" y="5385153"/>
              <a:ext cx="578489" cy="522338"/>
            </a:xfrm>
            <a:prstGeom prst="ellipse">
              <a:avLst/>
            </a:prstGeom>
            <a:solidFill>
              <a:schemeClr val="accent2"/>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p>
          </p:txBody>
        </p:sp>
      </p:grpSp>
      <p:sp>
        <p:nvSpPr>
          <p:cNvPr id="3" name="Right Brace 2"/>
          <p:cNvSpPr/>
          <p:nvPr/>
        </p:nvSpPr>
        <p:spPr>
          <a:xfrm rot="5400000">
            <a:off x="4294352" y="-358859"/>
            <a:ext cx="412955" cy="8439672"/>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Rectangle 13"/>
          <p:cNvSpPr/>
          <p:nvPr/>
        </p:nvSpPr>
        <p:spPr>
          <a:xfrm>
            <a:off x="324716" y="4158955"/>
            <a:ext cx="8552584" cy="734253"/>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r>
              <a:rPr lang="en-US" sz="1600" b="1" dirty="0" smtClean="0">
                <a:solidFill>
                  <a:schemeClr val="accent1"/>
                </a:solidFill>
              </a:rPr>
              <a:t>Although each of these regulatory frameworks apply to different industries and have different requirements, the process to meeting them is the same.</a:t>
            </a:r>
            <a:endParaRPr lang="en-US" sz="1600" b="1" dirty="0">
              <a:solidFill>
                <a:schemeClr val="accent1"/>
              </a:solidFill>
            </a:endParaRPr>
          </a:p>
        </p:txBody>
      </p:sp>
      <p:sp>
        <p:nvSpPr>
          <p:cNvPr id="15" name="Rectangle 14"/>
          <p:cNvSpPr/>
          <p:nvPr/>
        </p:nvSpPr>
        <p:spPr>
          <a:xfrm>
            <a:off x="280993" y="1241815"/>
            <a:ext cx="7736939" cy="484789"/>
          </a:xfrm>
          <a:prstGeom prst="rect">
            <a:avLst/>
          </a:prstGeom>
          <a:solidFill>
            <a:schemeClr val="accent3"/>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Each regulatory compliance framework has specific issues that an organization can feel.</a:t>
            </a:r>
            <a:endParaRPr lang="en-US" sz="1400" b="1" dirty="0"/>
          </a:p>
        </p:txBody>
      </p:sp>
      <p:sp>
        <p:nvSpPr>
          <p:cNvPr id="9" name="TextBox 8"/>
          <p:cNvSpPr txBox="1"/>
          <p:nvPr/>
        </p:nvSpPr>
        <p:spPr>
          <a:xfrm>
            <a:off x="324717" y="4969881"/>
            <a:ext cx="8625780" cy="1138773"/>
          </a:xfrm>
          <a:prstGeom prst="rect">
            <a:avLst/>
          </a:prstGeom>
        </p:spPr>
        <p:txBody>
          <a:bodyPr wrap="square" rtlCol="0">
            <a:spAutoFit/>
          </a:bodyPr>
          <a:lstStyle/>
          <a:p>
            <a:pPr>
              <a:spcAft>
                <a:spcPts val="1200"/>
              </a:spcAft>
            </a:pPr>
            <a:r>
              <a:rPr lang="en-US" sz="1200" dirty="0" smtClean="0"/>
              <a:t>This is the methodology Info-Tech has developed to meet these regulatory frameworks. </a:t>
            </a:r>
          </a:p>
          <a:p>
            <a:pPr>
              <a:spcAft>
                <a:spcPts val="1200"/>
              </a:spcAft>
            </a:pPr>
            <a:r>
              <a:rPr lang="en-US" sz="1200" dirty="0" smtClean="0"/>
              <a:t>This blueprint outlines specific processes to be carried out to develop a roadmap on how to meet any one of these frameworks.</a:t>
            </a:r>
          </a:p>
          <a:p>
            <a:pPr>
              <a:spcAft>
                <a:spcPts val="1200"/>
              </a:spcAft>
            </a:pPr>
            <a:r>
              <a:rPr lang="en-US" sz="1200" dirty="0" smtClean="0"/>
              <a:t>The only thing that differs when meeting these frameworks is specific content.</a:t>
            </a:r>
          </a:p>
        </p:txBody>
      </p:sp>
    </p:spTree>
    <p:extLst>
      <p:ext uri="{BB962C8B-B14F-4D97-AF65-F5344CB8AC3E}">
        <p14:creationId xmlns:p14="http://schemas.microsoft.com/office/powerpoint/2010/main" val="1822778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 where compliance management fits in your complete information security program</a:t>
            </a:r>
            <a:endParaRPr lang="en-US" dirty="0"/>
          </a:p>
        </p:txBody>
      </p:sp>
      <p:sp>
        <p:nvSpPr>
          <p:cNvPr id="3" name="Text Placeholder 2"/>
          <p:cNvSpPr>
            <a:spLocks noGrp="1"/>
          </p:cNvSpPr>
          <p:nvPr>
            <p:ph type="body" sz="quarter" idx="4294967295"/>
          </p:nvPr>
        </p:nvSpPr>
        <p:spPr>
          <a:xfrm>
            <a:off x="7081739" y="2033842"/>
            <a:ext cx="1873250" cy="1404937"/>
          </a:xfrm>
        </p:spPr>
        <p:txBody>
          <a:bodyPr/>
          <a:lstStyle/>
          <a:p>
            <a:pPr marL="0" indent="0">
              <a:buNone/>
            </a:pPr>
            <a:r>
              <a:rPr lang="en-US" dirty="0" smtClean="0"/>
              <a:t>Info-Tech covers a wide range of security areas including network security services, asset security services, and identity security services.</a:t>
            </a:r>
            <a:endParaRPr lang="en-US" dirty="0"/>
          </a:p>
        </p:txBody>
      </p:sp>
      <p:sp>
        <p:nvSpPr>
          <p:cNvPr id="5" name="Rectangle 4"/>
          <p:cNvSpPr/>
          <p:nvPr/>
        </p:nvSpPr>
        <p:spPr>
          <a:xfrm>
            <a:off x="6910556" y="4874759"/>
            <a:ext cx="1966743" cy="1384995"/>
          </a:xfrm>
          <a:prstGeom prst="rect">
            <a:avLst/>
          </a:prstGeom>
          <a:ln w="38100">
            <a:solidFill>
              <a:schemeClr val="accent2"/>
            </a:solidFill>
          </a:ln>
        </p:spPr>
        <p:txBody>
          <a:bodyPr wrap="square">
            <a:spAutoFit/>
          </a:bodyPr>
          <a:lstStyle/>
          <a:p>
            <a:r>
              <a:rPr lang="en-US" sz="1200" dirty="0" smtClean="0"/>
              <a:t>For any organization that operates with some regulated data, compliance management is a foundational area for a complete information security program.</a:t>
            </a:r>
            <a:endParaRPr lang="en-US" sz="1200" dirty="0"/>
          </a:p>
        </p:txBody>
      </p:sp>
      <p:sp>
        <p:nvSpPr>
          <p:cNvPr id="10" name="Rounded Rectangle 9"/>
          <p:cNvSpPr/>
          <p:nvPr/>
        </p:nvSpPr>
        <p:spPr>
          <a:xfrm>
            <a:off x="312468" y="2126849"/>
            <a:ext cx="6301719" cy="251346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30"/>
          <p:cNvSpPr/>
          <p:nvPr/>
        </p:nvSpPr>
        <p:spPr>
          <a:xfrm>
            <a:off x="766119" y="2207026"/>
            <a:ext cx="5360450" cy="2448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200" dirty="0" smtClean="0">
                <a:solidFill>
                  <a:srgbClr val="FFFFFF"/>
                </a:solidFill>
              </a:rPr>
              <a:t>Security Analytics | Security Incident Response</a:t>
            </a:r>
            <a:endParaRPr lang="en-US" sz="1200" dirty="0">
              <a:solidFill>
                <a:srgbClr val="FFFFFF"/>
              </a:solidFill>
            </a:endParaRPr>
          </a:p>
        </p:txBody>
      </p:sp>
      <p:sp>
        <p:nvSpPr>
          <p:cNvPr id="12" name="Rectangle 31"/>
          <p:cNvSpPr/>
          <p:nvPr/>
        </p:nvSpPr>
        <p:spPr>
          <a:xfrm>
            <a:off x="702780" y="4910679"/>
            <a:ext cx="5778902" cy="87767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200" b="1" dirty="0" smtClean="0">
                <a:solidFill>
                  <a:srgbClr val="FFFFFF"/>
                </a:solidFill>
              </a:rPr>
              <a:t>Management</a:t>
            </a:r>
          </a:p>
          <a:p>
            <a:pPr fontAlgn="base">
              <a:spcBef>
                <a:spcPct val="0"/>
              </a:spcBef>
              <a:spcAft>
                <a:spcPct val="0"/>
              </a:spcAft>
            </a:pPr>
            <a:r>
              <a:rPr lang="en-US" sz="1100" dirty="0" smtClean="0">
                <a:solidFill>
                  <a:srgbClr val="FFFFFF"/>
                </a:solidFill>
              </a:rPr>
              <a:t>Security charter, organization, policies, security strategy/alignment, info risk mgmt., information security compliance, security internal audit, security management services, third-party management, HR security, training and awareness, physical security, security eDiscovery, and forensics, backup and recovery, BCP/BCM, measurement</a:t>
            </a:r>
            <a:endParaRPr lang="en-US" sz="1100" dirty="0">
              <a:solidFill>
                <a:srgbClr val="FFFFFF"/>
              </a:solidFill>
            </a:endParaRPr>
          </a:p>
        </p:txBody>
      </p:sp>
      <p:grpSp>
        <p:nvGrpSpPr>
          <p:cNvPr id="19" name="Group 38"/>
          <p:cNvGrpSpPr/>
          <p:nvPr/>
        </p:nvGrpSpPr>
        <p:grpSpPr>
          <a:xfrm>
            <a:off x="312468" y="1167197"/>
            <a:ext cx="6301719" cy="819280"/>
            <a:chOff x="3969837" y="1300862"/>
            <a:chExt cx="6941706" cy="819280"/>
          </a:xfrm>
        </p:grpSpPr>
        <p:sp>
          <p:nvSpPr>
            <p:cNvPr id="28" name="Isosceles Triangle 45"/>
            <p:cNvSpPr/>
            <p:nvPr/>
          </p:nvSpPr>
          <p:spPr>
            <a:xfrm>
              <a:off x="3969837" y="1300862"/>
              <a:ext cx="6941706" cy="78327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9" name="TextBox 46"/>
            <p:cNvSpPr txBox="1"/>
            <p:nvPr/>
          </p:nvSpPr>
          <p:spPr>
            <a:xfrm>
              <a:off x="5589529" y="1350701"/>
              <a:ext cx="3632604" cy="769441"/>
            </a:xfrm>
            <a:prstGeom prst="rect">
              <a:avLst/>
            </a:prstGeom>
            <a:noFill/>
            <a:ln>
              <a:noFill/>
            </a:ln>
          </p:spPr>
          <p:txBody>
            <a:bodyPr wrap="none" rtlCol="0">
              <a:spAutoFit/>
            </a:bodyPr>
            <a:lstStyle/>
            <a:p>
              <a:pPr algn="ctr" fontAlgn="base">
                <a:spcBef>
                  <a:spcPct val="0"/>
                </a:spcBef>
                <a:spcAft>
                  <a:spcPct val="0"/>
                </a:spcAft>
              </a:pPr>
              <a:r>
                <a:rPr lang="en-CA" sz="1100" b="1" dirty="0">
                  <a:solidFill>
                    <a:srgbClr val="FFFFFF"/>
                  </a:solidFill>
                </a:rPr>
                <a:t>Mega Trend </a:t>
              </a:r>
            </a:p>
            <a:p>
              <a:pPr algn="ctr" fontAlgn="base">
                <a:spcBef>
                  <a:spcPct val="0"/>
                </a:spcBef>
                <a:spcAft>
                  <a:spcPct val="0"/>
                </a:spcAft>
              </a:pPr>
              <a:r>
                <a:rPr lang="en-CA" sz="1100" b="1" dirty="0">
                  <a:solidFill>
                    <a:srgbClr val="FFFFFF"/>
                  </a:solidFill>
                </a:rPr>
                <a:t>Mappings</a:t>
              </a:r>
            </a:p>
            <a:p>
              <a:pPr algn="ctr" fontAlgn="base">
                <a:spcBef>
                  <a:spcPct val="0"/>
                </a:spcBef>
                <a:spcAft>
                  <a:spcPct val="0"/>
                </a:spcAft>
              </a:pPr>
              <a:r>
                <a:rPr lang="en-CA" sz="1100" dirty="0">
                  <a:solidFill>
                    <a:srgbClr val="FFFFFF"/>
                  </a:solidFill>
                </a:rPr>
                <a:t>Cloud, M</a:t>
              </a:r>
              <a:r>
                <a:rPr lang="en-CA" sz="1100" dirty="0" smtClean="0">
                  <a:solidFill>
                    <a:srgbClr val="FFFFFF"/>
                  </a:solidFill>
                </a:rPr>
                <a:t>obility</a:t>
              </a:r>
              <a:r>
                <a:rPr lang="en-CA" sz="1100" dirty="0">
                  <a:solidFill>
                    <a:srgbClr val="FFFFFF"/>
                  </a:solidFill>
                </a:rPr>
                <a:t>, </a:t>
              </a:r>
              <a:r>
                <a:rPr lang="en-CA" sz="1100" dirty="0" smtClean="0">
                  <a:solidFill>
                    <a:srgbClr val="FFFFFF"/>
                  </a:solidFill>
                </a:rPr>
                <a:t>Big </a:t>
              </a:r>
              <a:r>
                <a:rPr lang="en-CA" sz="1100" dirty="0">
                  <a:solidFill>
                    <a:srgbClr val="FFFFFF"/>
                  </a:solidFill>
                </a:rPr>
                <a:t>D</a:t>
              </a:r>
              <a:r>
                <a:rPr lang="en-CA" sz="1100" dirty="0" smtClean="0">
                  <a:solidFill>
                    <a:srgbClr val="FFFFFF"/>
                  </a:solidFill>
                </a:rPr>
                <a:t>ata</a:t>
              </a:r>
              <a:r>
                <a:rPr lang="en-CA" sz="1100" dirty="0">
                  <a:solidFill>
                    <a:srgbClr val="FFFFFF"/>
                  </a:solidFill>
                </a:rPr>
                <a:t>, </a:t>
              </a:r>
              <a:r>
                <a:rPr lang="en-CA" sz="1100" dirty="0" smtClean="0">
                  <a:solidFill>
                    <a:srgbClr val="FFFFFF"/>
                  </a:solidFill>
                </a:rPr>
                <a:t>Consumerization/BYOX</a:t>
              </a:r>
              <a:endParaRPr lang="en-CA" sz="1100" dirty="0">
                <a:solidFill>
                  <a:srgbClr val="FFFFFF"/>
                </a:solidFill>
              </a:endParaRPr>
            </a:p>
            <a:p>
              <a:pPr algn="ctr" fontAlgn="base">
                <a:spcBef>
                  <a:spcPct val="0"/>
                </a:spcBef>
                <a:spcAft>
                  <a:spcPct val="0"/>
                </a:spcAft>
              </a:pPr>
              <a:r>
                <a:rPr lang="en-CA" sz="1100" dirty="0">
                  <a:solidFill>
                    <a:srgbClr val="FFFFFF"/>
                  </a:solidFill>
                </a:rPr>
                <a:t>Advanced Persistent Threat Protection</a:t>
              </a:r>
            </a:p>
          </p:txBody>
        </p:sp>
      </p:grpSp>
      <p:sp>
        <p:nvSpPr>
          <p:cNvPr id="20" name="Down Arrow 39"/>
          <p:cNvSpPr/>
          <p:nvPr/>
        </p:nvSpPr>
        <p:spPr>
          <a:xfrm flipH="1" flipV="1">
            <a:off x="3306137" y="1925094"/>
            <a:ext cx="314380" cy="187486"/>
          </a:xfrm>
          <a:prstGeom prst="downArrow">
            <a:avLst>
              <a:gd name="adj1" fmla="val 50000"/>
              <a:gd name="adj2" fmla="val 6034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grpSp>
        <p:nvGrpSpPr>
          <p:cNvPr id="7" name="Group 6"/>
          <p:cNvGrpSpPr/>
          <p:nvPr/>
        </p:nvGrpSpPr>
        <p:grpSpPr>
          <a:xfrm>
            <a:off x="808678" y="2484021"/>
            <a:ext cx="1440258" cy="2336731"/>
            <a:chOff x="1111405" y="2331626"/>
            <a:chExt cx="1440258" cy="2336731"/>
          </a:xfrm>
        </p:grpSpPr>
        <p:sp>
          <p:nvSpPr>
            <p:cNvPr id="13" name="Rectangle 32"/>
            <p:cNvSpPr/>
            <p:nvPr/>
          </p:nvSpPr>
          <p:spPr>
            <a:xfrm>
              <a:off x="1111405" y="2547650"/>
              <a:ext cx="1440258" cy="17352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200" b="1" dirty="0">
                  <a:solidFill>
                    <a:srgbClr val="FFFFFF"/>
                  </a:solidFill>
                </a:rPr>
                <a:t>Network Security Services</a:t>
              </a:r>
            </a:p>
            <a:p>
              <a:pPr algn="ctr" fontAlgn="base">
                <a:spcBef>
                  <a:spcPct val="0"/>
                </a:spcBef>
                <a:spcAft>
                  <a:spcPct val="0"/>
                </a:spcAft>
              </a:pPr>
              <a:endParaRPr lang="en-CA" sz="1200" dirty="0">
                <a:solidFill>
                  <a:srgbClr val="FFFFFF"/>
                </a:solidFill>
              </a:endParaRPr>
            </a:p>
            <a:p>
              <a:pPr marL="285750" indent="-285750" fontAlgn="base">
                <a:spcBef>
                  <a:spcPct val="0"/>
                </a:spcBef>
                <a:spcAft>
                  <a:spcPct val="0"/>
                </a:spcAft>
                <a:buFont typeface="Arial" panose="020B0604020202020204" pitchFamily="34" charset="0"/>
                <a:buChar char="•"/>
              </a:pPr>
              <a:r>
                <a:rPr lang="en-CA" sz="1200" dirty="0">
                  <a:solidFill>
                    <a:srgbClr val="FFFFFF"/>
                  </a:solidFill>
                </a:rPr>
                <a:t>NGFW</a:t>
              </a:r>
            </a:p>
            <a:p>
              <a:pPr marL="285750" indent="-285750" fontAlgn="base">
                <a:spcBef>
                  <a:spcPct val="0"/>
                </a:spcBef>
                <a:spcAft>
                  <a:spcPct val="0"/>
                </a:spcAft>
                <a:buFont typeface="Arial" panose="020B0604020202020204" pitchFamily="34" charset="0"/>
                <a:buChar char="•"/>
              </a:pPr>
              <a:r>
                <a:rPr lang="en-CA" sz="1200" dirty="0">
                  <a:solidFill>
                    <a:srgbClr val="FFFFFF"/>
                  </a:solidFill>
                </a:rPr>
                <a:t>IDPS</a:t>
              </a:r>
            </a:p>
            <a:p>
              <a:pPr marL="285750" indent="-285750" fontAlgn="base">
                <a:spcBef>
                  <a:spcPct val="0"/>
                </a:spcBef>
                <a:spcAft>
                  <a:spcPct val="0"/>
                </a:spcAft>
                <a:buFont typeface="Arial" panose="020B0604020202020204" pitchFamily="34" charset="0"/>
                <a:buChar char="•"/>
              </a:pPr>
              <a:r>
                <a:rPr lang="en-CA" sz="1200" dirty="0">
                  <a:solidFill>
                    <a:srgbClr val="FFFFFF"/>
                  </a:solidFill>
                </a:rPr>
                <a:t>Net DLP</a:t>
              </a:r>
            </a:p>
            <a:p>
              <a:pPr marL="285750" indent="-285750" fontAlgn="base">
                <a:spcBef>
                  <a:spcPct val="0"/>
                </a:spcBef>
                <a:spcAft>
                  <a:spcPct val="0"/>
                </a:spcAft>
                <a:buFont typeface="Arial" panose="020B0604020202020204" pitchFamily="34" charset="0"/>
                <a:buChar char="•"/>
              </a:pPr>
              <a:r>
                <a:rPr lang="en-CA" sz="1200" dirty="0">
                  <a:solidFill>
                    <a:srgbClr val="FFFFFF"/>
                  </a:solidFill>
                </a:rPr>
                <a:t>NAC</a:t>
              </a:r>
            </a:p>
            <a:p>
              <a:pPr marL="285750" indent="-285750" fontAlgn="base">
                <a:spcBef>
                  <a:spcPct val="0"/>
                </a:spcBef>
                <a:spcAft>
                  <a:spcPct val="0"/>
                </a:spcAft>
                <a:buFont typeface="Arial" panose="020B0604020202020204" pitchFamily="34" charset="0"/>
                <a:buChar char="•"/>
              </a:pPr>
              <a:r>
                <a:rPr lang="en-CA" sz="1200" dirty="0">
                  <a:solidFill>
                    <a:srgbClr val="FFFFFF"/>
                  </a:solidFill>
                </a:rPr>
                <a:t>Etc.</a:t>
              </a:r>
            </a:p>
          </p:txBody>
        </p:sp>
        <p:sp>
          <p:nvSpPr>
            <p:cNvPr id="16" name="Up-Down Arrow 35"/>
            <p:cNvSpPr/>
            <p:nvPr/>
          </p:nvSpPr>
          <p:spPr>
            <a:xfrm>
              <a:off x="1669516" y="4322549"/>
              <a:ext cx="324036" cy="345808"/>
            </a:xfrm>
            <a:prstGeom prst="upDownArrow">
              <a:avLst>
                <a:gd name="adj1" fmla="val 50000"/>
                <a:gd name="adj2" fmla="val 3383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1" name="Down Arrow 40"/>
            <p:cNvSpPr/>
            <p:nvPr/>
          </p:nvSpPr>
          <p:spPr>
            <a:xfrm flipH="1" flipV="1">
              <a:off x="1674344" y="2331626"/>
              <a:ext cx="314380" cy="187486"/>
            </a:xfrm>
            <a:prstGeom prst="downArrow">
              <a:avLst>
                <a:gd name="adj1" fmla="val 50000"/>
                <a:gd name="adj2" fmla="val 6034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grpSp>
        <p:nvGrpSpPr>
          <p:cNvPr id="37" name="Group 36"/>
          <p:cNvGrpSpPr/>
          <p:nvPr/>
        </p:nvGrpSpPr>
        <p:grpSpPr>
          <a:xfrm>
            <a:off x="2742102" y="2483300"/>
            <a:ext cx="1440258" cy="2338173"/>
            <a:chOff x="2823324" y="2331626"/>
            <a:chExt cx="1440258" cy="2338173"/>
          </a:xfrm>
        </p:grpSpPr>
        <p:grpSp>
          <p:nvGrpSpPr>
            <p:cNvPr id="15" name="Group 34"/>
            <p:cNvGrpSpPr/>
            <p:nvPr/>
          </p:nvGrpSpPr>
          <p:grpSpPr>
            <a:xfrm>
              <a:off x="2823324" y="2547650"/>
              <a:ext cx="1440258" cy="1735280"/>
              <a:chOff x="5936767" y="2924944"/>
              <a:chExt cx="1440258" cy="1735280"/>
            </a:xfrm>
          </p:grpSpPr>
          <p:sp>
            <p:nvSpPr>
              <p:cNvPr id="30" name="Rectangle 47"/>
              <p:cNvSpPr/>
              <p:nvPr/>
            </p:nvSpPr>
            <p:spPr>
              <a:xfrm>
                <a:off x="5936767" y="2924944"/>
                <a:ext cx="1440258" cy="17352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200" b="1" dirty="0">
                    <a:solidFill>
                      <a:srgbClr val="FFFFFF"/>
                    </a:solidFill>
                  </a:rPr>
                  <a:t>Asset Security Services</a:t>
                </a:r>
              </a:p>
              <a:p>
                <a:pPr algn="ctr" fontAlgn="base">
                  <a:spcBef>
                    <a:spcPct val="0"/>
                  </a:spcBef>
                  <a:spcAft>
                    <a:spcPct val="0"/>
                  </a:spcAft>
                </a:pPr>
                <a:endParaRPr lang="en-CA" sz="1200" dirty="0">
                  <a:solidFill>
                    <a:srgbClr val="FFFFFF"/>
                  </a:solidFill>
                </a:endParaRPr>
              </a:p>
              <a:p>
                <a:pPr algn="ctr" fontAlgn="base">
                  <a:spcBef>
                    <a:spcPct val="0"/>
                  </a:spcBef>
                  <a:spcAft>
                    <a:spcPct val="0"/>
                  </a:spcAft>
                </a:pPr>
                <a:endParaRPr lang="en-CA" sz="1200" dirty="0">
                  <a:solidFill>
                    <a:srgbClr val="FFFFFF"/>
                  </a:solidFill>
                </a:endParaRPr>
              </a:p>
              <a:p>
                <a:pPr algn="ctr" fontAlgn="base">
                  <a:spcBef>
                    <a:spcPct val="0"/>
                  </a:spcBef>
                  <a:spcAft>
                    <a:spcPct val="0"/>
                  </a:spcAft>
                </a:pPr>
                <a:endParaRPr lang="en-CA" sz="1200" dirty="0">
                  <a:solidFill>
                    <a:srgbClr val="FFFFFF"/>
                  </a:solidFill>
                </a:endParaRPr>
              </a:p>
              <a:p>
                <a:pPr algn="ctr" fontAlgn="base">
                  <a:spcBef>
                    <a:spcPct val="0"/>
                  </a:spcBef>
                  <a:spcAft>
                    <a:spcPct val="0"/>
                  </a:spcAft>
                </a:pPr>
                <a:endParaRPr lang="en-CA" sz="1200" dirty="0">
                  <a:solidFill>
                    <a:srgbClr val="FFFFFF"/>
                  </a:solidFill>
                </a:endParaRPr>
              </a:p>
              <a:p>
                <a:pPr algn="ctr" fontAlgn="base">
                  <a:spcBef>
                    <a:spcPct val="0"/>
                  </a:spcBef>
                  <a:spcAft>
                    <a:spcPct val="0"/>
                  </a:spcAft>
                </a:pPr>
                <a:endParaRPr lang="en-CA" sz="1200" dirty="0">
                  <a:solidFill>
                    <a:srgbClr val="FFFFFF"/>
                  </a:solidFill>
                </a:endParaRPr>
              </a:p>
              <a:p>
                <a:pPr algn="ctr" fontAlgn="base">
                  <a:spcBef>
                    <a:spcPct val="0"/>
                  </a:spcBef>
                  <a:spcAft>
                    <a:spcPct val="0"/>
                  </a:spcAft>
                </a:pPr>
                <a:endParaRPr lang="en-CA" sz="1200" dirty="0">
                  <a:solidFill>
                    <a:srgbClr val="FFFFFF"/>
                  </a:solidFill>
                </a:endParaRPr>
              </a:p>
            </p:txBody>
          </p:sp>
          <p:sp>
            <p:nvSpPr>
              <p:cNvPr id="31" name="Rectangle 48"/>
              <p:cNvSpPr/>
              <p:nvPr/>
            </p:nvSpPr>
            <p:spPr>
              <a:xfrm>
                <a:off x="6080832" y="3664399"/>
                <a:ext cx="1152128" cy="223305"/>
              </a:xfrm>
              <a:prstGeom prst="rect">
                <a:avLst/>
              </a:prstGeom>
              <a:solidFill>
                <a:srgbClr val="3391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200" dirty="0">
                    <a:solidFill>
                      <a:srgbClr val="FFFFFF"/>
                    </a:solidFill>
                  </a:rPr>
                  <a:t>Data</a:t>
                </a:r>
                <a:endParaRPr lang="en-CA" dirty="0">
                  <a:solidFill>
                    <a:srgbClr val="FFFFFF"/>
                  </a:solidFill>
                </a:endParaRPr>
              </a:p>
            </p:txBody>
          </p:sp>
          <p:sp>
            <p:nvSpPr>
              <p:cNvPr id="32" name="Rectangle 49"/>
              <p:cNvSpPr/>
              <p:nvPr/>
            </p:nvSpPr>
            <p:spPr>
              <a:xfrm>
                <a:off x="6080832" y="3942949"/>
                <a:ext cx="1152128" cy="223200"/>
              </a:xfrm>
              <a:prstGeom prst="rect">
                <a:avLst/>
              </a:prstGeom>
              <a:solidFill>
                <a:srgbClr val="3391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200" dirty="0">
                    <a:solidFill>
                      <a:srgbClr val="FFFFFF"/>
                    </a:solidFill>
                  </a:rPr>
                  <a:t>Endpoints</a:t>
                </a:r>
                <a:endParaRPr lang="en-CA" dirty="0">
                  <a:solidFill>
                    <a:srgbClr val="FFFFFF"/>
                  </a:solidFill>
                </a:endParaRPr>
              </a:p>
            </p:txBody>
          </p:sp>
          <p:sp>
            <p:nvSpPr>
              <p:cNvPr id="33" name="Rectangle 50"/>
              <p:cNvSpPr/>
              <p:nvPr/>
            </p:nvSpPr>
            <p:spPr>
              <a:xfrm>
                <a:off x="6080832" y="4221394"/>
                <a:ext cx="1152128" cy="223200"/>
              </a:xfrm>
              <a:prstGeom prst="rect">
                <a:avLst/>
              </a:prstGeom>
              <a:solidFill>
                <a:srgbClr val="3391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200" dirty="0">
                    <a:solidFill>
                      <a:srgbClr val="FFFFFF"/>
                    </a:solidFill>
                  </a:rPr>
                  <a:t>Apps</a:t>
                </a:r>
                <a:endParaRPr lang="en-CA" dirty="0">
                  <a:solidFill>
                    <a:srgbClr val="FFFFFF"/>
                  </a:solidFill>
                </a:endParaRPr>
              </a:p>
            </p:txBody>
          </p:sp>
        </p:grpSp>
        <p:sp>
          <p:nvSpPr>
            <p:cNvPr id="17" name="Up-Down Arrow 36"/>
            <p:cNvSpPr/>
            <p:nvPr/>
          </p:nvSpPr>
          <p:spPr>
            <a:xfrm>
              <a:off x="3381435" y="4323991"/>
              <a:ext cx="324036" cy="345808"/>
            </a:xfrm>
            <a:prstGeom prst="upDownArrow">
              <a:avLst>
                <a:gd name="adj1" fmla="val 50000"/>
                <a:gd name="adj2" fmla="val 3383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2" name="Down Arrow 41"/>
            <p:cNvSpPr/>
            <p:nvPr/>
          </p:nvSpPr>
          <p:spPr>
            <a:xfrm flipH="1" flipV="1">
              <a:off x="3386263" y="2331626"/>
              <a:ext cx="314380" cy="187486"/>
            </a:xfrm>
            <a:prstGeom prst="downArrow">
              <a:avLst>
                <a:gd name="adj1" fmla="val 50000"/>
                <a:gd name="adj2" fmla="val 6034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grpSp>
        <p:nvGrpSpPr>
          <p:cNvPr id="38" name="Group 37"/>
          <p:cNvGrpSpPr/>
          <p:nvPr/>
        </p:nvGrpSpPr>
        <p:grpSpPr>
          <a:xfrm>
            <a:off x="4675527" y="2470214"/>
            <a:ext cx="1440258" cy="2364345"/>
            <a:chOff x="4675527" y="2305454"/>
            <a:chExt cx="1440258" cy="2364345"/>
          </a:xfrm>
        </p:grpSpPr>
        <p:sp>
          <p:nvSpPr>
            <p:cNvPr id="14" name="Rectangle 33"/>
            <p:cNvSpPr/>
            <p:nvPr/>
          </p:nvSpPr>
          <p:spPr>
            <a:xfrm>
              <a:off x="4675527" y="2557482"/>
              <a:ext cx="1440258" cy="17163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200" b="1" dirty="0">
                  <a:solidFill>
                    <a:srgbClr val="FFFFFF"/>
                  </a:solidFill>
                </a:rPr>
                <a:t>Identity Security Services</a:t>
              </a:r>
            </a:p>
            <a:p>
              <a:pPr algn="ctr" fontAlgn="base">
                <a:spcBef>
                  <a:spcPct val="0"/>
                </a:spcBef>
                <a:spcAft>
                  <a:spcPct val="0"/>
                </a:spcAft>
              </a:pPr>
              <a:endParaRPr lang="en-CA" sz="1200" dirty="0">
                <a:solidFill>
                  <a:srgbClr val="FFFFFF"/>
                </a:solidFill>
              </a:endParaRPr>
            </a:p>
            <a:p>
              <a:pPr marL="285750" indent="-285750" fontAlgn="base">
                <a:spcBef>
                  <a:spcPct val="0"/>
                </a:spcBef>
                <a:spcAft>
                  <a:spcPct val="0"/>
                </a:spcAft>
                <a:buFont typeface="Arial" panose="020B0604020202020204" pitchFamily="34" charset="0"/>
                <a:buChar char="•"/>
              </a:pPr>
              <a:r>
                <a:rPr lang="en-CA" sz="1200" dirty="0">
                  <a:solidFill>
                    <a:srgbClr val="FFFFFF"/>
                  </a:solidFill>
                </a:rPr>
                <a:t>IdM</a:t>
              </a:r>
            </a:p>
            <a:p>
              <a:pPr marL="285750" indent="-285750" fontAlgn="base">
                <a:spcBef>
                  <a:spcPct val="0"/>
                </a:spcBef>
                <a:spcAft>
                  <a:spcPct val="0"/>
                </a:spcAft>
                <a:buFont typeface="Arial" panose="020B0604020202020204" pitchFamily="34" charset="0"/>
                <a:buChar char="•"/>
              </a:pPr>
              <a:r>
                <a:rPr lang="en-CA" sz="1200" dirty="0">
                  <a:solidFill>
                    <a:srgbClr val="FFFFFF"/>
                  </a:solidFill>
                </a:rPr>
                <a:t>SSO</a:t>
              </a:r>
            </a:p>
            <a:p>
              <a:pPr marL="285750" indent="-285750" fontAlgn="base">
                <a:spcBef>
                  <a:spcPct val="0"/>
                </a:spcBef>
                <a:spcAft>
                  <a:spcPct val="0"/>
                </a:spcAft>
                <a:buFont typeface="Arial" panose="020B0604020202020204" pitchFamily="34" charset="0"/>
                <a:buChar char="•"/>
              </a:pPr>
              <a:r>
                <a:rPr lang="en-CA" sz="1200" dirty="0">
                  <a:solidFill>
                    <a:srgbClr val="FFFFFF"/>
                  </a:solidFill>
                </a:rPr>
                <a:t>MFA</a:t>
              </a:r>
            </a:p>
            <a:p>
              <a:pPr marL="285750" indent="-285750" fontAlgn="base">
                <a:spcBef>
                  <a:spcPct val="0"/>
                </a:spcBef>
                <a:spcAft>
                  <a:spcPct val="0"/>
                </a:spcAft>
                <a:buFont typeface="Arial" panose="020B0604020202020204" pitchFamily="34" charset="0"/>
                <a:buChar char="•"/>
              </a:pPr>
              <a:r>
                <a:rPr lang="en-CA" sz="1200" dirty="0">
                  <a:solidFill>
                    <a:srgbClr val="FFFFFF"/>
                  </a:solidFill>
                </a:rPr>
                <a:t>UP/DP</a:t>
              </a:r>
            </a:p>
            <a:p>
              <a:pPr marL="285750" indent="-285750" fontAlgn="base">
                <a:spcBef>
                  <a:spcPct val="0"/>
                </a:spcBef>
                <a:spcAft>
                  <a:spcPct val="0"/>
                </a:spcAft>
                <a:buFont typeface="Arial" panose="020B0604020202020204" pitchFamily="34" charset="0"/>
                <a:buChar char="•"/>
              </a:pPr>
              <a:r>
                <a:rPr lang="en-CA" sz="1200" dirty="0">
                  <a:solidFill>
                    <a:srgbClr val="FFFFFF"/>
                  </a:solidFill>
                </a:rPr>
                <a:t>Etc.</a:t>
              </a:r>
            </a:p>
          </p:txBody>
        </p:sp>
        <p:sp>
          <p:nvSpPr>
            <p:cNvPr id="18" name="Up-Down Arrow 37"/>
            <p:cNvSpPr/>
            <p:nvPr/>
          </p:nvSpPr>
          <p:spPr>
            <a:xfrm>
              <a:off x="5233638" y="4323991"/>
              <a:ext cx="324036" cy="345808"/>
            </a:xfrm>
            <a:prstGeom prst="upDownArrow">
              <a:avLst>
                <a:gd name="adj1" fmla="val 50000"/>
                <a:gd name="adj2" fmla="val 3383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3" name="Down Arrow 42"/>
            <p:cNvSpPr/>
            <p:nvPr/>
          </p:nvSpPr>
          <p:spPr>
            <a:xfrm flipH="1" flipV="1">
              <a:off x="5238466" y="2305454"/>
              <a:ext cx="314380" cy="187486"/>
            </a:xfrm>
            <a:prstGeom prst="downArrow">
              <a:avLst>
                <a:gd name="adj1" fmla="val 50000"/>
                <a:gd name="adj2" fmla="val 6034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4" name="Curved Right Arrow 43"/>
          <p:cNvSpPr/>
          <p:nvPr/>
        </p:nvSpPr>
        <p:spPr>
          <a:xfrm rot="21300876" flipH="1">
            <a:off x="6371408" y="2221885"/>
            <a:ext cx="485557" cy="3298455"/>
          </a:xfrm>
          <a:prstGeom prst="curvedRightArrow">
            <a:avLst>
              <a:gd name="adj1" fmla="val 25000"/>
              <a:gd name="adj2" fmla="val 67396"/>
              <a:gd name="adj3" fmla="val 434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333333"/>
              </a:solidFill>
            </a:endParaRPr>
          </a:p>
        </p:txBody>
      </p:sp>
      <p:sp>
        <p:nvSpPr>
          <p:cNvPr id="25" name="Curved Right Arrow 44"/>
          <p:cNvSpPr/>
          <p:nvPr/>
        </p:nvSpPr>
        <p:spPr>
          <a:xfrm flipV="1">
            <a:off x="133168" y="2083226"/>
            <a:ext cx="542544" cy="3343424"/>
          </a:xfrm>
          <a:prstGeom prst="curvedRightArrow">
            <a:avLst>
              <a:gd name="adj1" fmla="val 25000"/>
              <a:gd name="adj2" fmla="val 67396"/>
              <a:gd name="adj3" fmla="val 434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333333"/>
              </a:solidFill>
            </a:endParaRPr>
          </a:p>
        </p:txBody>
      </p:sp>
      <p:sp>
        <p:nvSpPr>
          <p:cNvPr id="26" name="Rectangle 31"/>
          <p:cNvSpPr/>
          <p:nvPr/>
        </p:nvSpPr>
        <p:spPr>
          <a:xfrm>
            <a:off x="704143" y="5887741"/>
            <a:ext cx="5777539" cy="4746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200" b="1" dirty="0" smtClean="0">
                <a:solidFill>
                  <a:srgbClr val="FFFFFF"/>
                </a:solidFill>
              </a:rPr>
              <a:t>Governance</a:t>
            </a:r>
          </a:p>
          <a:p>
            <a:pPr fontAlgn="base">
              <a:spcBef>
                <a:spcPct val="0"/>
              </a:spcBef>
              <a:spcAft>
                <a:spcPct val="0"/>
              </a:spcAft>
            </a:pPr>
            <a:r>
              <a:rPr lang="en-US" sz="1200" dirty="0" smtClean="0">
                <a:solidFill>
                  <a:srgbClr val="FFFFFF"/>
                </a:solidFill>
              </a:rPr>
              <a:t>Security evaluation, direction, monitoring, assurance, and communication</a:t>
            </a:r>
            <a:endParaRPr lang="en-US" sz="1200" dirty="0">
              <a:solidFill>
                <a:srgbClr val="FFFFFF"/>
              </a:solidFill>
            </a:endParaRPr>
          </a:p>
        </p:txBody>
      </p:sp>
      <p:sp>
        <p:nvSpPr>
          <p:cNvPr id="27" name="TextBox 26"/>
          <p:cNvSpPr txBox="1"/>
          <p:nvPr/>
        </p:nvSpPr>
        <p:spPr>
          <a:xfrm rot="16200000">
            <a:off x="206525" y="3198917"/>
            <a:ext cx="659155" cy="369332"/>
          </a:xfrm>
          <a:prstGeom prst="rect">
            <a:avLst/>
          </a:prstGeom>
          <a:noFill/>
        </p:spPr>
        <p:txBody>
          <a:bodyPr wrap="none" rtlCol="0">
            <a:spAutoFit/>
          </a:bodyPr>
          <a:lstStyle/>
          <a:p>
            <a:r>
              <a:rPr lang="en-US" b="1" dirty="0" smtClean="0"/>
              <a:t>SOF</a:t>
            </a:r>
            <a:endParaRPr lang="en-US" b="1" dirty="0"/>
          </a:p>
        </p:txBody>
      </p:sp>
      <p:sp>
        <p:nvSpPr>
          <p:cNvPr id="6" name="Rectangle 5"/>
          <p:cNvSpPr/>
          <p:nvPr/>
        </p:nvSpPr>
        <p:spPr>
          <a:xfrm>
            <a:off x="654850" y="4874412"/>
            <a:ext cx="5860026" cy="904567"/>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6514876" y="4874412"/>
            <a:ext cx="130961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865859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3903</Words>
  <Application>Microsoft Office PowerPoint</Application>
  <PresentationFormat>On-screen Show (4:3)</PresentationFormat>
  <Paragraphs>383</Paragraphs>
  <Slides>18</Slides>
  <Notes>18</Notes>
  <HiddenSlides>0</HiddenSlides>
  <MMClips>0</MMClips>
  <ScaleCrop>false</ScaleCrop>
  <HeadingPairs>
    <vt:vector size="8" baseType="variant">
      <vt:variant>
        <vt:lpstr>Fonts Used</vt:lpstr>
      </vt:variant>
      <vt:variant>
        <vt:i4>5</vt:i4>
      </vt:variant>
      <vt:variant>
        <vt:lpstr>Theme</vt:lpstr>
      </vt:variant>
      <vt:variant>
        <vt:i4>2</vt:i4>
      </vt:variant>
      <vt:variant>
        <vt:lpstr>Slide Titles</vt:lpstr>
      </vt:variant>
      <vt:variant>
        <vt:i4>18</vt:i4>
      </vt:variant>
      <vt:variant>
        <vt:lpstr>Custom Shows</vt:lpstr>
      </vt:variant>
      <vt:variant>
        <vt:i4>1</vt:i4>
      </vt:variant>
    </vt:vector>
  </HeadingPairs>
  <TitlesOfParts>
    <vt:vector size="26" baseType="lpstr">
      <vt:lpstr>Arial Unicode MS</vt:lpstr>
      <vt:lpstr>Arial</vt:lpstr>
      <vt:lpstr>Calibri</vt:lpstr>
      <vt:lpstr>Georgia</vt:lpstr>
      <vt:lpstr>Wingdings</vt:lpstr>
      <vt:lpstr>Theme1</vt:lpstr>
      <vt:lpstr>1_Theme1</vt:lpstr>
      <vt:lpstr>PowerPoint Presentation</vt:lpstr>
      <vt:lpstr>Our understanding of the problem</vt:lpstr>
      <vt:lpstr>Executive summary</vt:lpstr>
      <vt:lpstr>This project focuses on meeting your regulatory requirements in the clearest and most straightforward way</vt:lpstr>
      <vt:lpstr>Compliance management can be one of the largest challenges for CIOs and CISOs alike</vt:lpstr>
      <vt:lpstr>Compliance is always a key organizational consideration</vt:lpstr>
      <vt:lpstr>Avoid costs of non-compliance by targeting your cost components</vt:lpstr>
      <vt:lpstr>This blueprint covers two of the most prominent separate industry regulatory frameworks </vt:lpstr>
      <vt:lpstr>Understand where compliance management fits in your complete information security program</vt:lpstr>
      <vt:lpstr>Although compliance programs vary by organization, several specific common inputs result in the highest value</vt:lpstr>
      <vt:lpstr>Info-Tech’s methodology for compliance focuses on clarity and comprehensiveness </vt:lpstr>
      <vt:lpstr>This blueprint will help you meet your HIPAA or SOX regulatory requirements in a clear way</vt:lpstr>
      <vt:lpstr>Guided Implementations and measured value</vt:lpstr>
      <vt:lpstr>Info-Tech offers various levels of support to best suit your needs</vt:lpstr>
      <vt:lpstr>Navigate the three phases of the blueprint using this table of contents</vt:lpstr>
      <vt:lpstr>Comply with the Security Requirements of HIPAA or SOX project overview</vt:lpstr>
      <vt:lpstr>Workshop overview </vt:lpstr>
      <vt:lpstr>Use these icons to help direct you as you navigate this research </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2016-03-23T21:19:04Z</dcterms:created>
  <dcterms:modified xsi:type="dcterms:W3CDTF">2016-03-23T21:19:19Z</dcterms:modified>
  <cp:contentStatus/>
</cp:coreProperties>
</file>