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Lst>
  <p:notesMasterIdLst>
    <p:notesMasterId r:id="rId17"/>
  </p:notesMasterIdLst>
  <p:handoutMasterIdLst>
    <p:handoutMasterId r:id="rId18"/>
  </p:handoutMasterIdLst>
  <p:sldIdLst>
    <p:sldId id="483" r:id="rId5"/>
    <p:sldId id="716" r:id="rId6"/>
    <p:sldId id="717" r:id="rId7"/>
    <p:sldId id="718" r:id="rId8"/>
    <p:sldId id="719" r:id="rId9"/>
    <p:sldId id="720" r:id="rId10"/>
    <p:sldId id="721" r:id="rId11"/>
    <p:sldId id="722" r:id="rId12"/>
    <p:sldId id="745" r:id="rId13"/>
    <p:sldId id="724" r:id="rId14"/>
    <p:sldId id="725" r:id="rId15"/>
    <p:sldId id="746" r:id="rId16"/>
  </p:sldIdLst>
  <p:sldSz cx="9144000" cy="6858000" type="screen4x3"/>
  <p:notesSz cx="6858000" cy="9144000"/>
  <p:custShowLst>
    <p:custShow name="Custom Show 1" id="0">
      <p:sldLst/>
    </p:custShow>
  </p:custShowLst>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David Piazza" initials="DP" lastIdx="45" clrIdx="6">
    <p:extLst>
      <p:ext uri="{19B8F6BF-5375-455C-9EA6-DF929625EA0E}">
        <p15:presenceInfo xmlns:p15="http://schemas.microsoft.com/office/powerpoint/2012/main" userId="S-1-5-21-1230978230-1173293535-1233803906-9341" providerId="AD"/>
      </p:ext>
    </p:extLst>
  </p:cmAuthor>
  <p:cmAuthor id="1" name="Timothy Hickernell" initials="TH" lastIdx="3" clrIdx="0">
    <p:extLst>
      <p:ext uri="{19B8F6BF-5375-455C-9EA6-DF929625EA0E}">
        <p15:presenceInfo xmlns:p15="http://schemas.microsoft.com/office/powerpoint/2012/main" userId="78ebf82d29f7a2ef" providerId="Windows Live"/>
      </p:ext>
    </p:extLst>
  </p:cmAuthor>
  <p:cmAuthor id="8" name="Travis Duncan" initials="TD" lastIdx="53" clrIdx="7">
    <p:extLst>
      <p:ext uri="{19B8F6BF-5375-455C-9EA6-DF929625EA0E}">
        <p15:presenceInfo xmlns:p15="http://schemas.microsoft.com/office/powerpoint/2012/main" userId="S-1-5-21-1230978230-1173293535-1233803906-12691" providerId="AD"/>
      </p:ext>
    </p:extLst>
  </p:cmAuthor>
  <p:cmAuthor id="2" name="Bryan Conrad" initials="BC" lastIdx="1" clrIdx="1">
    <p:extLst>
      <p:ext uri="{19B8F6BF-5375-455C-9EA6-DF929625EA0E}">
        <p15:presenceInfo xmlns:p15="http://schemas.microsoft.com/office/powerpoint/2012/main" userId="Bryan Conrad" providerId="None"/>
      </p:ext>
    </p:extLst>
  </p:cmAuthor>
  <p:cmAuthor id="9" name="Matt Burton" initials="MB" lastIdx="3" clrIdx="8">
    <p:extLst>
      <p:ext uri="{19B8F6BF-5375-455C-9EA6-DF929625EA0E}">
        <p15:presenceInfo xmlns:p15="http://schemas.microsoft.com/office/powerpoint/2012/main" userId="S-1-5-21-1230978230-1173293535-1233803906-8158" providerId="AD"/>
      </p:ext>
    </p:extLst>
  </p:cmAuthor>
  <p:cmAuthor id="3" name="Huw Morgan" initials="HM" lastIdx="6" clrIdx="2">
    <p:extLst>
      <p:ext uri="{19B8F6BF-5375-455C-9EA6-DF929625EA0E}">
        <p15:presenceInfo xmlns:p15="http://schemas.microsoft.com/office/powerpoint/2012/main" userId="S-1-5-21-1230978230-1173293535-1233803906-10194" providerId="AD"/>
      </p:ext>
    </p:extLst>
  </p:cmAuthor>
  <p:cmAuthor id="10" name="Barry Cousins" initials="BC" lastIdx="3" clrIdx="9">
    <p:extLst>
      <p:ext uri="{19B8F6BF-5375-455C-9EA6-DF929625EA0E}">
        <p15:presenceInfo xmlns:p15="http://schemas.microsoft.com/office/powerpoint/2012/main" userId="S-1-5-21-1230978230-1173293535-1233803906-8902" providerId="AD"/>
      </p:ext>
    </p:extLst>
  </p:cmAuthor>
  <p:cmAuthor id="4" name="Emily Saunders" initials="ES" lastIdx="26" clrIdx="3">
    <p:extLst>
      <p:ext uri="{19B8F6BF-5375-455C-9EA6-DF929625EA0E}">
        <p15:presenceInfo xmlns:p15="http://schemas.microsoft.com/office/powerpoint/2012/main" userId="S-1-5-21-1230978230-1173293535-1233803906-8727" providerId="AD"/>
      </p:ext>
    </p:extLst>
  </p:cmAuthor>
  <p:cmAuthor id="11" name="Iva Stankovic" initials="IS" lastIdx="52" clrIdx="10">
    <p:extLst>
      <p:ext uri="{19B8F6BF-5375-455C-9EA6-DF929625EA0E}">
        <p15:presenceInfo xmlns:p15="http://schemas.microsoft.com/office/powerpoint/2012/main" userId="S-1-5-21-1230978230-1173293535-1233803906-11510" providerId="AD"/>
      </p:ext>
    </p:extLst>
  </p:cmAuthor>
  <p:cmAuthor id="5" name="Catherine Haggerty" initials="CH" lastIdx="1" clrIdx="4">
    <p:extLst>
      <p:ext uri="{19B8F6BF-5375-455C-9EA6-DF929625EA0E}">
        <p15:presenceInfo xmlns:p15="http://schemas.microsoft.com/office/powerpoint/2012/main" userId="S-1-5-21-1230978230-1173293535-1233803906-4960" providerId="AD"/>
      </p:ext>
    </p:extLst>
  </p:cmAuthor>
  <p:cmAuthor id="6" name="Daniel Ko" initials="DK" lastIdx="4" clrIdx="5">
    <p:extLst>
      <p:ext uri="{19B8F6BF-5375-455C-9EA6-DF929625EA0E}">
        <p15:presenceInfo xmlns:p15="http://schemas.microsoft.com/office/powerpoint/2012/main" userId="S-1-5-21-1230978230-1173293535-1233803906-108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43F54"/>
    <a:srgbClr val="A24130"/>
    <a:srgbClr val="CBDBE7"/>
    <a:srgbClr val="2576B7"/>
    <a:srgbClr val="B0C534"/>
    <a:srgbClr val="365D7E"/>
    <a:srgbClr val="406F96"/>
    <a:srgbClr val="7CADD4"/>
    <a:srgbClr val="5A7D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187" autoAdjust="0"/>
    <p:restoredTop sz="95380" autoAdjust="0"/>
  </p:normalViewPr>
  <p:slideViewPr>
    <p:cSldViewPr snapToGrid="0">
      <p:cViewPr varScale="1">
        <p:scale>
          <a:sx n="133" d="100"/>
          <a:sy n="133" d="100"/>
        </p:scale>
        <p:origin x="1764" y="12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86499998594749"/>
          <c:y val="1.5380860001114422E-2"/>
          <c:w val="0.85109021347362279"/>
          <c:h val="0.81059827330192602"/>
        </c:manualLayout>
      </c:layout>
      <c:barChart>
        <c:barDir val="col"/>
        <c:grouping val="clustered"/>
        <c:varyColors val="0"/>
        <c:ser>
          <c:idx val="0"/>
          <c:order val="0"/>
          <c:tx>
            <c:strRef>
              <c:f>Sheet1!$B$1</c:f>
              <c:strCache>
                <c:ptCount val="1"/>
                <c:pt idx="0">
                  <c:v>2011</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Create New Products</c:v>
                </c:pt>
                <c:pt idx="1">
                  <c:v>Enter New Markets</c:v>
                </c:pt>
              </c:strCache>
            </c:strRef>
          </c:cat>
          <c:val>
            <c:numRef>
              <c:f>Sheet1!$B$2:$B$3</c:f>
              <c:numCache>
                <c:formatCode>0%</c:formatCode>
                <c:ptCount val="2"/>
                <c:pt idx="0">
                  <c:v>0.59</c:v>
                </c:pt>
                <c:pt idx="1">
                  <c:v>0.56999999999999995</c:v>
                </c:pt>
              </c:numCache>
            </c:numRef>
          </c:val>
        </c:ser>
        <c:ser>
          <c:idx val="1"/>
          <c:order val="1"/>
          <c:tx>
            <c:strRef>
              <c:f>Sheet1!$C$1</c:f>
              <c:strCache>
                <c:ptCount val="1"/>
                <c:pt idx="0">
                  <c:v>2012</c:v>
                </c:pt>
              </c:strCache>
            </c:strRef>
          </c:tx>
          <c:spPr>
            <a:solidFill>
              <a:schemeClr val="accent2"/>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Create New Products</c:v>
                </c:pt>
                <c:pt idx="1">
                  <c:v>Enter New Markets</c:v>
                </c:pt>
              </c:strCache>
            </c:strRef>
          </c:cat>
          <c:val>
            <c:numRef>
              <c:f>Sheet1!$C$2:$C$3</c:f>
              <c:numCache>
                <c:formatCode>0%</c:formatCode>
                <c:ptCount val="2"/>
                <c:pt idx="0">
                  <c:v>0.62</c:v>
                </c:pt>
                <c:pt idx="1">
                  <c:v>0.56999999999999995</c:v>
                </c:pt>
              </c:numCache>
            </c:numRef>
          </c:val>
        </c:ser>
        <c:ser>
          <c:idx val="2"/>
          <c:order val="2"/>
          <c:tx>
            <c:strRef>
              <c:f>Sheet1!$D$1</c:f>
              <c:strCache>
                <c:ptCount val="1"/>
                <c:pt idx="0">
                  <c:v>2013</c:v>
                </c:pt>
              </c:strCache>
            </c:strRef>
          </c:tx>
          <c:spPr>
            <a:solidFill>
              <a:schemeClr val="accent3"/>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Create New Products</c:v>
                </c:pt>
                <c:pt idx="1">
                  <c:v>Enter New Markets</c:v>
                </c:pt>
              </c:strCache>
            </c:strRef>
          </c:cat>
          <c:val>
            <c:numRef>
              <c:f>Sheet1!$D$2:$D$3</c:f>
              <c:numCache>
                <c:formatCode>0%</c:formatCode>
                <c:ptCount val="2"/>
                <c:pt idx="0">
                  <c:v>0.49</c:v>
                </c:pt>
                <c:pt idx="1">
                  <c:v>0.37</c:v>
                </c:pt>
              </c:numCache>
            </c:numRef>
          </c:val>
        </c:ser>
        <c:dLbls>
          <c:dLblPos val="outEnd"/>
          <c:showLegendKey val="0"/>
          <c:showVal val="1"/>
          <c:showCatName val="0"/>
          <c:showSerName val="0"/>
          <c:showPercent val="0"/>
          <c:showBubbleSize val="0"/>
        </c:dLbls>
        <c:gapWidth val="219"/>
        <c:overlap val="-27"/>
        <c:axId val="187718816"/>
        <c:axId val="187717640"/>
      </c:barChart>
      <c:catAx>
        <c:axId val="187718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87717640"/>
        <c:crosses val="autoZero"/>
        <c:auto val="1"/>
        <c:lblAlgn val="ctr"/>
        <c:lblOffset val="100"/>
        <c:noMultiLvlLbl val="0"/>
      </c:catAx>
      <c:valAx>
        <c:axId val="1877176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one"/>
        <c:spPr>
          <a:noFill/>
          <a:ln>
            <a:solidFill>
              <a:schemeClr val="bg1">
                <a:lumMod val="75000"/>
              </a:schemeClr>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87718816"/>
        <c:crosses val="autoZero"/>
        <c:crossBetween val="between"/>
        <c:majorUnit val="0.2"/>
        <c:minorUnit val="4.0000000000000008E-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Customer Satisfaction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0%</c:formatCode>
                <c:ptCount val="1"/>
                <c:pt idx="0">
                  <c:v>0.73</c:v>
                </c:pt>
              </c:numCache>
            </c:numRef>
          </c:val>
        </c:ser>
        <c:ser>
          <c:idx val="1"/>
          <c:order val="1"/>
          <c:tx>
            <c:strRef>
              <c:f>Sheet1!$C$1</c:f>
              <c:strCache>
                <c:ptCount val="1"/>
                <c:pt idx="0">
                  <c:v>Cost Reduction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0%</c:formatCode>
                <c:ptCount val="1"/>
                <c:pt idx="0">
                  <c:v>0.59</c:v>
                </c:pt>
              </c:numCache>
            </c:numRef>
          </c:val>
        </c:ser>
        <c:dLbls>
          <c:dLblPos val="outEnd"/>
          <c:showLegendKey val="0"/>
          <c:showVal val="1"/>
          <c:showCatName val="0"/>
          <c:showSerName val="0"/>
          <c:showPercent val="0"/>
          <c:showBubbleSize val="0"/>
        </c:dLbls>
        <c:gapWidth val="219"/>
        <c:overlap val="-27"/>
        <c:axId val="327214392"/>
        <c:axId val="327207336"/>
      </c:barChart>
      <c:catAx>
        <c:axId val="327214392"/>
        <c:scaling>
          <c:orientation val="minMax"/>
        </c:scaling>
        <c:delete val="1"/>
        <c:axPos val="b"/>
        <c:numFmt formatCode="General" sourceLinked="1"/>
        <c:majorTickMark val="none"/>
        <c:minorTickMark val="none"/>
        <c:tickLblPos val="nextTo"/>
        <c:crossAx val="327207336"/>
        <c:crosses val="autoZero"/>
        <c:auto val="1"/>
        <c:lblAlgn val="ctr"/>
        <c:lblOffset val="100"/>
        <c:noMultiLvlLbl val="0"/>
      </c:catAx>
      <c:valAx>
        <c:axId val="327207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72143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0.01646</cdr:x>
      <cdr:y>0.74071</cdr:y>
    </cdr:from>
    <cdr:to>
      <cdr:x>0.11595</cdr:x>
      <cdr:y>0.83295</cdr:y>
    </cdr:to>
    <cdr:sp macro="" textlink="">
      <cdr:nvSpPr>
        <cdr:cNvPr id="2" name="TextBox 1"/>
        <cdr:cNvSpPr txBox="1"/>
      </cdr:nvSpPr>
      <cdr:spPr>
        <a:xfrm xmlns:a="http://schemas.openxmlformats.org/drawingml/2006/main" rot="16200000">
          <a:off x="-52516" y="3265710"/>
          <a:ext cx="395627" cy="2183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CA" sz="1050" b="0" i="0" dirty="0" smtClean="0"/>
            <a:t>0%</a:t>
          </a:r>
        </a:p>
      </cdr:txBody>
    </cdr:sp>
  </cdr:relSizeAnchor>
  <cdr:relSizeAnchor xmlns:cdr="http://schemas.openxmlformats.org/drawingml/2006/chartDrawing">
    <cdr:from>
      <cdr:x>0.01646</cdr:x>
      <cdr:y>0</cdr:y>
    </cdr:from>
    <cdr:to>
      <cdr:x>0.11595</cdr:x>
      <cdr:y>0.12983</cdr:y>
    </cdr:to>
    <cdr:sp macro="" textlink="">
      <cdr:nvSpPr>
        <cdr:cNvPr id="3" name="TextBox 2"/>
        <cdr:cNvSpPr txBox="1"/>
      </cdr:nvSpPr>
      <cdr:spPr>
        <a:xfrm xmlns:a="http://schemas.openxmlformats.org/drawingml/2006/main" rot="16200000">
          <a:off x="-133141" y="169265"/>
          <a:ext cx="556879" cy="2183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CA" sz="1050" b="0" i="0" dirty="0" smtClean="0"/>
            <a:t>100%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3/10/2016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3/10/2016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a:t>
            </a:fld>
            <a:endParaRPr lang="en-US" dirty="0"/>
          </a:p>
        </p:txBody>
      </p:sp>
    </p:spTree>
    <p:extLst>
      <p:ext uri="{BB962C8B-B14F-4D97-AF65-F5344CB8AC3E}">
        <p14:creationId xmlns:p14="http://schemas.microsoft.com/office/powerpoint/2010/main" val="1631048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034917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207216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21365400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7718474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01955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916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11542" y="-2998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smtClean="0"/>
              <a:t>Complication</a:t>
            </a:r>
            <a:endParaRPr lang="en-US" sz="1400" b="1" dirty="0"/>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21" r:id="rId5"/>
    <p:sldLayoutId id="2147483710" r:id="rId6"/>
    <p:sldLayoutId id="2147483711" r:id="rId7"/>
    <p:sldLayoutId id="2147483726" r:id="rId8"/>
    <p:sldLayoutId id="2147483764" r:id="rId9"/>
    <p:sldLayoutId id="2147483762" r:id="rId10"/>
    <p:sldLayoutId id="2147483761" r:id="rId11"/>
    <p:sldLayoutId id="2147483763" r:id="rId12"/>
    <p:sldLayoutId id="2147483766" r:id="rId13"/>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tame-the-project-backlog-phases-1-3?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3" Type="http://schemas.openxmlformats.org/officeDocument/2006/relationships/hyperlink" Target="https://www.pmi.org/learning/PM-Network/2015/global-job-report-salary-data.aspx" TargetMode="Externa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www.infotech.com/research/tame-the-project-backlog-phases-1-3?utm_source=SS_Sample&amp;utm_medium=Collateral&amp;utm_campaign=Collatera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pmi.org/~/media/PDF/Research/PMI-Portfolio-Management.ashx" TargetMode="External"/><Relationship Id="rId2" Type="http://schemas.openxmlformats.org/officeDocument/2006/relationships/chart" Target="../charts/chart2.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www.infotech.com/research/tame-the-project-backlog-phases-1-3?utm_source=SS_Sample&amp;utm_medium=Collateral&amp;utm_campaign=Collatera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tame-the-project-backlog-phases-1-3?utm_source=SS_Sample&amp;utm_medium=Collateral&amp;utm_campaign=Collateral"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13.xml"/><Relationship Id="rId6" Type="http://schemas.openxmlformats.org/officeDocument/2006/relationships/image" Target="../media/image14.png"/><Relationship Id="rId5" Type="http://schemas.openxmlformats.org/officeDocument/2006/relationships/image" Target="../media/image33.png"/><Relationship Id="rId4" Type="http://schemas.openxmlformats.org/officeDocument/2006/relationships/image" Target="../media/image32.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8.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www.infotech.com/research/tame-the-project-backlog-phases-1-3?utm_source=SS_Sample&amp;utm_medium=Collateral&amp;utm_campaign=Collatera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tame-the-project-backlog-phases-1-3?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hyperlink" Target="http://www.infotech.com/research/tame-the-project-backlog-phases-1-3?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www.infotech.com/research/tame-the-project-backlog-phases-1-3?utm_source=SS_Sample&amp;utm_medium=Collateral&amp;utm_campaign=Collateral" TargetMode="External"/><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8" Type="http://schemas.openxmlformats.org/officeDocument/2006/relationships/hyperlink" Target="http://www.infotech.com/research/tame-the-project-backlog-phases-1-3?utm_source=SS_Sample&amp;utm_medium=Collateral&amp;utm_campaign=Collateral" TargetMode="External"/><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10" Type="http://schemas.openxmlformats.org/officeDocument/2006/relationships/image" Target="../media/image15.png"/><Relationship Id="rId4" Type="http://schemas.openxmlformats.org/officeDocument/2006/relationships/image" Target="../media/image21.png"/><Relationship Id="rId9"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15.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www.infotech.com/research/tame-the-project-backlog-phases-1-3?utm_source=SS_Sample&amp;utm_medium=Collateral&amp;utm_campaign=Collateral" TargetMode="External"/><Relationship Id="rId4" Type="http://schemas.openxmlformats.org/officeDocument/2006/relationships/image" Target="../media/image27.png"/></Relationships>
</file>

<file path=ppt/slides/_rels/slide8.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15.png"/><Relationship Id="rId2"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www.infotech.com/research/tame-the-project-backlog-phases-1-3?utm_source=SS_Sample&amp;utm_medium=Collateral&amp;utm_campaign=Collateral" TargetMode="External"/><Relationship Id="rId4" Type="http://schemas.openxmlformats.org/officeDocument/2006/relationships/image" Target="../media/image30.png"/></Relationships>
</file>

<file path=ppt/slides/_rels/slide9.xml.rels><?xml version="1.0" encoding="UTF-8" standalone="yes"?>
<Relationships xmlns="http://schemas.openxmlformats.org/package/2006/relationships"><Relationship Id="rId3" Type="http://schemas.openxmlformats.org/officeDocument/2006/relationships/image" Target="../media/image31.jpg"/><Relationship Id="rId7"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www.infotech.com/research/tame-the-project-backlog-phases-1-3?utm_source=SS_Sample&amp;utm_medium=Collateral&amp;utm_campaign=Collateral" TargetMode="External"/><Relationship Id="rId4" Type="http://schemas.openxmlformats.org/officeDocument/2006/relationships/hyperlink" Target="http://www.infotech.com/benchmarking/project-portfolio-manage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Tame the Project Backlog</a:t>
            </a:r>
            <a:endParaRPr lang="en-US" dirty="0"/>
          </a:p>
        </p:txBody>
      </p:sp>
      <p:sp>
        <p:nvSpPr>
          <p:cNvPr id="3" name="Text Placeholder 2"/>
          <p:cNvSpPr>
            <a:spLocks noGrp="1"/>
          </p:cNvSpPr>
          <p:nvPr>
            <p:ph type="body" sz="quarter" idx="16"/>
          </p:nvPr>
        </p:nvSpPr>
        <p:spPr/>
        <p:txBody>
          <a:bodyPr/>
          <a:lstStyle/>
          <a:p>
            <a:r>
              <a:rPr lang="en-US" dirty="0" smtClean="0"/>
              <a:t>Take charge of your backlog of unstarted projects.</a:t>
            </a:r>
          </a:p>
        </p:txBody>
      </p:sp>
      <p:grpSp>
        <p:nvGrpSpPr>
          <p:cNvPr id="4" name="Group 3"/>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6" name="Group 5"/>
            <p:cNvGrpSpPr/>
            <p:nvPr/>
          </p:nvGrpSpPr>
          <p:grpSpPr>
            <a:xfrm>
              <a:off x="0" y="6266557"/>
              <a:ext cx="9144000" cy="591443"/>
              <a:chOff x="0" y="6266557"/>
              <a:chExt cx="9144000" cy="591443"/>
            </a:xfrm>
          </p:grpSpPr>
          <p:sp>
            <p:nvSpPr>
              <p:cNvPr id="7" name="Rectangle 6"/>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8" name="Rectangle 7"/>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2897525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
          <p:cNvSpPr txBox="1"/>
          <p:nvPr/>
        </p:nvSpPr>
        <p:spPr>
          <a:xfrm>
            <a:off x="-9527" y="1092751"/>
            <a:ext cx="6895848" cy="5428819"/>
          </a:xfrm>
          <a:prstGeom prst="rect">
            <a:avLst/>
          </a:prstGeom>
          <a:solidFill>
            <a:schemeClr val="bg1">
              <a:lumMod val="85000"/>
            </a:schemeClr>
          </a:solidFill>
          <a:ln w="31750">
            <a:noFill/>
          </a:ln>
        </p:spPr>
        <p:txBody>
          <a:bodyPr wrap="square"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1200"/>
              </a:spcAft>
            </a:pPr>
            <a:endParaRPr lang="en-CA" sz="800" i="1" dirty="0" smtClean="0"/>
          </a:p>
        </p:txBody>
      </p:sp>
      <p:sp>
        <p:nvSpPr>
          <p:cNvPr id="25" name="Right Arrow 24"/>
          <p:cNvSpPr/>
          <p:nvPr/>
        </p:nvSpPr>
        <p:spPr>
          <a:xfrm>
            <a:off x="548479" y="3021309"/>
            <a:ext cx="6300415" cy="351967"/>
          </a:xfrm>
          <a:prstGeom prst="rightArrow">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19350"/>
            <a:endParaRPr lang="en-US" sz="700" dirty="0">
              <a:solidFill>
                <a:schemeClr val="bg1"/>
              </a:solidFill>
            </a:endParaRPr>
          </a:p>
        </p:txBody>
      </p:sp>
      <p:sp>
        <p:nvSpPr>
          <p:cNvPr id="30" name="Rectangle 29"/>
          <p:cNvSpPr/>
          <p:nvPr/>
        </p:nvSpPr>
        <p:spPr>
          <a:xfrm>
            <a:off x="6886323" y="1092751"/>
            <a:ext cx="2257677" cy="5428819"/>
          </a:xfrm>
          <a:prstGeom prst="rect">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0" tIns="0" rIns="108000" rtlCol="0" anchor="ctr" anchorCtr="0"/>
          <a:lstStyle/>
          <a:p>
            <a:endParaRPr lang="en-CA" sz="1400" dirty="0">
              <a:ln w="0"/>
              <a:solidFill>
                <a:schemeClr val="tx1">
                  <a:lumMod val="40000"/>
                  <a:lumOff val="60000"/>
                </a:schemeClr>
              </a:solidFill>
              <a:effectLst>
                <a:outerShdw sx="1000" sy="1000" algn="tl" rotWithShape="0">
                  <a:schemeClr val="dk1"/>
                </a:outerShdw>
              </a:effectLst>
            </a:endParaRPr>
          </a:p>
        </p:txBody>
      </p:sp>
      <p:sp>
        <p:nvSpPr>
          <p:cNvPr id="7" name="Title 6"/>
          <p:cNvSpPr>
            <a:spLocks noGrp="1"/>
          </p:cNvSpPr>
          <p:nvPr>
            <p:ph type="title"/>
          </p:nvPr>
        </p:nvSpPr>
        <p:spPr/>
        <p:txBody>
          <a:bodyPr/>
          <a:lstStyle/>
          <a:p>
            <a:r>
              <a:rPr lang="en-CA" dirty="0" smtClean="0">
                <a:latin typeface="+mj-lt"/>
              </a:rPr>
              <a:t>Your unregulated backlog needs a management strategy sooner rather than later</a:t>
            </a:r>
            <a:endParaRPr lang="en-CA" dirty="0">
              <a:latin typeface="+mj-lt"/>
            </a:endParaRPr>
          </a:p>
        </p:txBody>
      </p:sp>
      <p:sp>
        <p:nvSpPr>
          <p:cNvPr id="6" name="TextBox 5"/>
          <p:cNvSpPr txBox="1"/>
          <p:nvPr/>
        </p:nvSpPr>
        <p:spPr>
          <a:xfrm>
            <a:off x="548477" y="1472078"/>
            <a:ext cx="5983028" cy="1625430"/>
          </a:xfrm>
          <a:prstGeom prst="rect">
            <a:avLst/>
          </a:prstGeom>
          <a:solidFill>
            <a:schemeClr val="bg1"/>
          </a:solidFill>
        </p:spPr>
        <p:txBody>
          <a:bodyPr wrap="square" rtlCol="0">
            <a:noAutofit/>
          </a:bodyPr>
          <a:lstStyle/>
          <a:p>
            <a:pPr marL="446088"/>
            <a:r>
              <a:rPr lang="en-CA" sz="1400" b="1" i="1" dirty="0" smtClean="0">
                <a:solidFill>
                  <a:schemeClr val="accent1"/>
                </a:solidFill>
              </a:rPr>
              <a:t>Business stakeholder satisfaction with IT is in decline – and your backlog is making the problem worse. </a:t>
            </a:r>
          </a:p>
          <a:p>
            <a:pPr lvl="0">
              <a:spcBef>
                <a:spcPts val="600"/>
              </a:spcBef>
            </a:pPr>
            <a:r>
              <a:rPr lang="en-CA" sz="1200" dirty="0" smtClean="0">
                <a:solidFill>
                  <a:srgbClr val="333333"/>
                </a:solidFill>
              </a:rPr>
              <a:t>From 2011</a:t>
            </a:r>
            <a:r>
              <a:rPr lang="en-CA" sz="1200" dirty="0"/>
              <a:t>–</a:t>
            </a:r>
            <a:r>
              <a:rPr lang="en-CA" sz="1200" dirty="0" smtClean="0">
                <a:solidFill>
                  <a:srgbClr val="333333"/>
                </a:solidFill>
              </a:rPr>
              <a:t>2013</a:t>
            </a:r>
            <a:r>
              <a:rPr lang="en-CA" sz="1200" dirty="0">
                <a:solidFill>
                  <a:srgbClr val="333333"/>
                </a:solidFill>
              </a:rPr>
              <a:t>, satisfaction among executives regarding IT’s ability to meet key business objectives has been dropping steadily, most notably with respect to revenue-generating objectives such as product creation and entering new markets</a:t>
            </a:r>
            <a:r>
              <a:rPr lang="en-CA" sz="1200" dirty="0" smtClean="0">
                <a:solidFill>
                  <a:srgbClr val="333333"/>
                </a:solidFill>
              </a:rPr>
              <a:t>. </a:t>
            </a:r>
            <a:endParaRPr lang="en-CA" sz="1200" dirty="0">
              <a:solidFill>
                <a:srgbClr val="333333"/>
              </a:solidFill>
            </a:endParaRPr>
          </a:p>
          <a:p>
            <a:pPr lvl="0">
              <a:spcBef>
                <a:spcPts val="600"/>
              </a:spcBef>
            </a:pPr>
            <a:r>
              <a:rPr lang="en-CA" sz="1200" dirty="0">
                <a:solidFill>
                  <a:srgbClr val="333333"/>
                </a:solidFill>
              </a:rPr>
              <a:t>An unmanaged backlog will only feed the </a:t>
            </a:r>
            <a:r>
              <a:rPr lang="en-CA" sz="1200" dirty="0" smtClean="0">
                <a:solidFill>
                  <a:srgbClr val="333333"/>
                </a:solidFill>
              </a:rPr>
              <a:t>trend </a:t>
            </a:r>
            <a:r>
              <a:rPr lang="en-CA" sz="1200" dirty="0" smtClean="0"/>
              <a:t>– </a:t>
            </a:r>
            <a:r>
              <a:rPr lang="en-CA" sz="1200" dirty="0" smtClean="0">
                <a:solidFill>
                  <a:srgbClr val="333333"/>
                </a:solidFill>
              </a:rPr>
              <a:t>the </a:t>
            </a:r>
            <a:r>
              <a:rPr lang="en-CA" sz="1200" dirty="0">
                <a:solidFill>
                  <a:srgbClr val="333333"/>
                </a:solidFill>
              </a:rPr>
              <a:t>longer backlog items sit and </a:t>
            </a:r>
            <a:r>
              <a:rPr lang="en-CA" sz="1200" dirty="0" smtClean="0">
                <a:solidFill>
                  <a:srgbClr val="333333"/>
                </a:solidFill>
              </a:rPr>
              <a:t>collect </a:t>
            </a:r>
            <a:r>
              <a:rPr lang="en-CA" sz="1200" dirty="0">
                <a:solidFill>
                  <a:srgbClr val="333333"/>
                </a:solidFill>
              </a:rPr>
              <a:t>dust, the more dissatisfied stakeholders become. </a:t>
            </a:r>
          </a:p>
        </p:txBody>
      </p:sp>
      <p:sp>
        <p:nvSpPr>
          <p:cNvPr id="3" name="Rectangle 2"/>
          <p:cNvSpPr/>
          <p:nvPr/>
        </p:nvSpPr>
        <p:spPr>
          <a:xfrm>
            <a:off x="972162" y="1982446"/>
            <a:ext cx="5559344" cy="276999"/>
          </a:xfrm>
          <a:prstGeom prst="rect">
            <a:avLst/>
          </a:prstGeom>
        </p:spPr>
        <p:txBody>
          <a:bodyPr wrap="square">
            <a:spAutoFit/>
          </a:bodyPr>
          <a:lstStyle/>
          <a:p>
            <a:pPr>
              <a:spcAft>
                <a:spcPts val="600"/>
              </a:spcAft>
            </a:pPr>
            <a:endParaRPr lang="en-CA" sz="1200" dirty="0"/>
          </a:p>
        </p:txBody>
      </p:sp>
      <p:graphicFrame>
        <p:nvGraphicFramePr>
          <p:cNvPr id="15" name="Chart 14"/>
          <p:cNvGraphicFramePr/>
          <p:nvPr>
            <p:extLst>
              <p:ext uri="{D42A27DB-BD31-4B8C-83A1-F6EECF244321}">
                <p14:modId xmlns:p14="http://schemas.microsoft.com/office/powerpoint/2010/main" val="2738015177"/>
              </p:ext>
            </p:extLst>
          </p:nvPr>
        </p:nvGraphicFramePr>
        <p:xfrm>
          <a:off x="6886322" y="1903754"/>
          <a:ext cx="2194675" cy="4289227"/>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6718195" y="1171192"/>
            <a:ext cx="2530928" cy="738664"/>
          </a:xfrm>
          <a:prstGeom prst="rect">
            <a:avLst/>
          </a:prstGeom>
        </p:spPr>
        <p:txBody>
          <a:bodyPr wrap="square">
            <a:spAutoFit/>
          </a:bodyPr>
          <a:lstStyle/>
          <a:p>
            <a:pPr algn="ctr">
              <a:defRPr sz="1800" b="1" i="0" u="none" strike="noStrike" kern="1200" baseline="0">
                <a:solidFill>
                  <a:srgbClr val="333333"/>
                </a:solidFill>
                <a:latin typeface="+mn-lt"/>
                <a:ea typeface="+mn-ea"/>
                <a:cs typeface="+mn-cs"/>
              </a:defRPr>
            </a:pPr>
            <a:r>
              <a:rPr lang="en-US" sz="1400" dirty="0"/>
              <a:t>IT’s Effectiveness in Enabling Business Objectives</a:t>
            </a:r>
          </a:p>
        </p:txBody>
      </p:sp>
      <p:sp>
        <p:nvSpPr>
          <p:cNvPr id="26" name="Oval 2"/>
          <p:cNvSpPr/>
          <p:nvPr/>
        </p:nvSpPr>
        <p:spPr>
          <a:xfrm rot="18565436">
            <a:off x="266154" y="1276331"/>
            <a:ext cx="729387" cy="729387"/>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23" name="TextBox 22"/>
          <p:cNvSpPr txBox="1"/>
          <p:nvPr/>
        </p:nvSpPr>
        <p:spPr>
          <a:xfrm>
            <a:off x="548477" y="3582449"/>
            <a:ext cx="5983028" cy="2631490"/>
          </a:xfrm>
          <a:prstGeom prst="rect">
            <a:avLst/>
          </a:prstGeom>
          <a:solidFill>
            <a:schemeClr val="bg1"/>
          </a:solidFill>
        </p:spPr>
        <p:txBody>
          <a:bodyPr wrap="square" rtlCol="0">
            <a:spAutoFit/>
          </a:bodyPr>
          <a:lstStyle/>
          <a:p>
            <a:pPr marL="446088">
              <a:spcBef>
                <a:spcPts val="600"/>
              </a:spcBef>
              <a:spcAft>
                <a:spcPts val="600"/>
              </a:spcAft>
            </a:pPr>
            <a:r>
              <a:rPr lang="en-CA" sz="1400" b="1" i="1" dirty="0" smtClean="0">
                <a:solidFill>
                  <a:schemeClr val="accent1"/>
                </a:solidFill>
              </a:rPr>
              <a:t>Project demand from the business side is steadily increasing – i.e. without a strategy to keep it lean, your backlog is only going to grow.</a:t>
            </a:r>
          </a:p>
          <a:p>
            <a:r>
              <a:rPr lang="en-CA" sz="1200" dirty="0" smtClean="0"/>
              <a:t>While satisfaction declines, project demand from the business side grows. The pervasiveness of new technologies and their ever-increasing importance to business success means demand for new IT projects is increasing exponentially. </a:t>
            </a:r>
          </a:p>
          <a:p>
            <a:pPr>
              <a:spcBef>
                <a:spcPts val="600"/>
              </a:spcBef>
            </a:pPr>
            <a:r>
              <a:rPr lang="en-CA" sz="1200" dirty="0" smtClean="0"/>
              <a:t>As </a:t>
            </a:r>
            <a:r>
              <a:rPr lang="en-CA" sz="1200" dirty="0"/>
              <a:t>the </a:t>
            </a:r>
            <a:r>
              <a:rPr lang="en-CA" sz="1200" dirty="0">
                <a:hlinkClick r:id="rId3"/>
              </a:rPr>
              <a:t>PMI</a:t>
            </a:r>
            <a:r>
              <a:rPr lang="en-CA" sz="1200" dirty="0"/>
              <a:t> forecasts, </a:t>
            </a:r>
            <a:r>
              <a:rPr lang="en-CA" sz="1200" dirty="0" smtClean="0"/>
              <a:t>from 2010 to 2020, demand for project practitioners is expected </a:t>
            </a:r>
            <a:r>
              <a:rPr lang="en-CA" sz="1200" dirty="0"/>
              <a:t>to increase by over </a:t>
            </a:r>
            <a:r>
              <a:rPr lang="en-CA" sz="1200" dirty="0" smtClean="0"/>
              <a:t>13.4 million globally, numbering more than 41.5 million by the end of the decade. </a:t>
            </a:r>
          </a:p>
          <a:p>
            <a:pPr>
              <a:spcBef>
                <a:spcPts val="600"/>
              </a:spcBef>
            </a:pPr>
            <a:r>
              <a:rPr lang="en-CA" sz="1200" dirty="0" smtClean="0"/>
              <a:t>As more and more </a:t>
            </a:r>
            <a:r>
              <a:rPr lang="en-CA" sz="1200" dirty="0"/>
              <a:t>projects come through the </a:t>
            </a:r>
            <a:r>
              <a:rPr lang="en-CA" sz="1200" dirty="0" smtClean="0"/>
              <a:t>door, </a:t>
            </a:r>
            <a:r>
              <a:rPr lang="en-CA" sz="1200" dirty="0"/>
              <a:t>a strategy to deal with the growing backlog will be a must.</a:t>
            </a:r>
          </a:p>
          <a:p>
            <a:endParaRPr lang="en-CA" sz="1200" b="1" i="1" dirty="0" smtClean="0">
              <a:solidFill>
                <a:schemeClr val="accent1"/>
              </a:solidFill>
            </a:endParaRPr>
          </a:p>
        </p:txBody>
      </p:sp>
      <p:sp>
        <p:nvSpPr>
          <p:cNvPr id="27" name="Oval 2"/>
          <p:cNvSpPr/>
          <p:nvPr/>
        </p:nvSpPr>
        <p:spPr>
          <a:xfrm rot="18565436">
            <a:off x="276335" y="3531433"/>
            <a:ext cx="729387" cy="729387"/>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31" name="Rectangle 30"/>
          <p:cNvSpPr/>
          <p:nvPr/>
        </p:nvSpPr>
        <p:spPr>
          <a:xfrm>
            <a:off x="548475" y="6017821"/>
            <a:ext cx="5982538" cy="195484"/>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700" dirty="0">
                <a:solidFill>
                  <a:schemeClr val="bg1"/>
                </a:solidFill>
              </a:rPr>
              <a:t>Source: </a:t>
            </a:r>
            <a:r>
              <a:rPr lang="en-US" sz="700" dirty="0" smtClean="0">
                <a:solidFill>
                  <a:schemeClr val="bg1"/>
                </a:solidFill>
              </a:rPr>
              <a:t>PMI. “2015 Global Job Report” </a:t>
            </a:r>
            <a:endParaRPr lang="en-US" sz="700" dirty="0">
              <a:solidFill>
                <a:schemeClr val="bg1"/>
              </a:solidFill>
            </a:endParaRPr>
          </a:p>
        </p:txBody>
      </p:sp>
      <p:sp>
        <p:nvSpPr>
          <p:cNvPr id="8" name="Rectangle 7"/>
          <p:cNvSpPr/>
          <p:nvPr/>
        </p:nvSpPr>
        <p:spPr>
          <a:xfrm>
            <a:off x="6893656" y="6051456"/>
            <a:ext cx="2257679" cy="507831"/>
          </a:xfrm>
          <a:prstGeom prst="rect">
            <a:avLst/>
          </a:prstGeom>
        </p:spPr>
        <p:txBody>
          <a:bodyPr wrap="square">
            <a:spAutoFit/>
          </a:bodyPr>
          <a:lstStyle/>
          <a:p>
            <a:r>
              <a:rPr lang="en-US" sz="900" dirty="0"/>
              <a:t>Source: McKinsey &amp; Company. “IT Under Pressure: McKinsey Global Survey Results” </a:t>
            </a:r>
          </a:p>
        </p:txBody>
      </p:sp>
      <p:sp>
        <p:nvSpPr>
          <p:cNvPr id="9" name="Right Arrow 8"/>
          <p:cNvSpPr/>
          <p:nvPr/>
        </p:nvSpPr>
        <p:spPr>
          <a:xfrm rot="1514252">
            <a:off x="386953" y="1427714"/>
            <a:ext cx="535256" cy="408741"/>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ight Arrow 19"/>
          <p:cNvSpPr/>
          <p:nvPr/>
        </p:nvSpPr>
        <p:spPr>
          <a:xfrm rot="19714648">
            <a:off x="363219" y="3688332"/>
            <a:ext cx="535256" cy="408741"/>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17" name="Group 16"/>
          <p:cNvGrpSpPr/>
          <p:nvPr/>
        </p:nvGrpSpPr>
        <p:grpSpPr>
          <a:xfrm>
            <a:off x="0" y="6422955"/>
            <a:ext cx="9144000" cy="437555"/>
            <a:chOff x="0" y="6422955"/>
            <a:chExt cx="9144000" cy="437555"/>
          </a:xfrm>
        </p:grpSpPr>
        <p:pic>
          <p:nvPicPr>
            <p:cNvPr id="18"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35333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mj-lt"/>
              </a:rPr>
              <a:t>Effective backlog management supports the goals of portfolio management</a:t>
            </a:r>
            <a:endParaRPr lang="en-CA" dirty="0">
              <a:latin typeface="+mj-lt"/>
            </a:endParaRPr>
          </a:p>
        </p:txBody>
      </p:sp>
      <p:graphicFrame>
        <p:nvGraphicFramePr>
          <p:cNvPr id="5" name="Chart 4"/>
          <p:cNvGraphicFramePr/>
          <p:nvPr>
            <p:extLst>
              <p:ext uri="{D42A27DB-BD31-4B8C-83A1-F6EECF244321}">
                <p14:modId xmlns:p14="http://schemas.microsoft.com/office/powerpoint/2010/main" val="3850751317"/>
              </p:ext>
            </p:extLst>
          </p:nvPr>
        </p:nvGraphicFramePr>
        <p:xfrm>
          <a:off x="365781" y="2336799"/>
          <a:ext cx="3226749" cy="393337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68057" y="1813579"/>
            <a:ext cx="3422199" cy="523220"/>
          </a:xfrm>
          <a:prstGeom prst="rect">
            <a:avLst/>
          </a:prstGeom>
        </p:spPr>
        <p:txBody>
          <a:bodyPr wrap="square" rtlCol="0">
            <a:spAutoFit/>
          </a:bodyPr>
          <a:lstStyle/>
          <a:p>
            <a:pPr algn="ctr"/>
            <a:r>
              <a:rPr lang="en-CA" sz="1400" b="1" dirty="0" smtClean="0">
                <a:solidFill>
                  <a:schemeClr val="accent1"/>
                </a:solidFill>
              </a:rPr>
              <a:t>WHY DO ORGANIZATIONS PRACTICE</a:t>
            </a:r>
          </a:p>
          <a:p>
            <a:pPr algn="ctr"/>
            <a:r>
              <a:rPr lang="en-CA" sz="1400" b="1" dirty="0" smtClean="0">
                <a:solidFill>
                  <a:schemeClr val="accent1"/>
                </a:solidFill>
              </a:rPr>
              <a:t> PORTFOLIO MANAGEMENT?</a:t>
            </a:r>
          </a:p>
        </p:txBody>
      </p:sp>
      <p:sp>
        <p:nvSpPr>
          <p:cNvPr id="7" name="TextBox 6"/>
          <p:cNvSpPr txBox="1"/>
          <p:nvPr/>
        </p:nvSpPr>
        <p:spPr>
          <a:xfrm>
            <a:off x="-10886" y="1089931"/>
            <a:ext cx="9154886" cy="669218"/>
          </a:xfrm>
          <a:prstGeom prst="rect">
            <a:avLst/>
          </a:prstGeom>
          <a:solidFill>
            <a:schemeClr val="bg1">
              <a:lumMod val="95000"/>
            </a:schemeClr>
          </a:solidFill>
        </p:spPr>
        <p:txBody>
          <a:bodyPr wrap="square" rtlCol="0" anchor="ctr">
            <a:noAutofit/>
          </a:bodyPr>
          <a:lstStyle/>
          <a:p>
            <a:pPr marL="271463"/>
            <a:r>
              <a:rPr lang="en-CA" sz="1600" b="1" dirty="0" smtClean="0"/>
              <a:t>When organizations discuss their top reasons for developing PPM discipline, their reasons align with the core benefits of effective backlog management.</a:t>
            </a:r>
          </a:p>
        </p:txBody>
      </p:sp>
      <p:sp>
        <p:nvSpPr>
          <p:cNvPr id="10" name="Rectangular Callout 9"/>
          <p:cNvSpPr/>
          <p:nvPr/>
        </p:nvSpPr>
        <p:spPr>
          <a:xfrm>
            <a:off x="4038598" y="2144486"/>
            <a:ext cx="4838701" cy="3897085"/>
          </a:xfrm>
          <a:prstGeom prst="wedgeRectCallout">
            <a:avLst>
              <a:gd name="adj1" fmla="val -60317"/>
              <a:gd name="adj2" fmla="val -21340"/>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dirty="0" smtClean="0">
                <a:solidFill>
                  <a:schemeClr val="tx1"/>
                </a:solidFill>
              </a:rPr>
              <a:t>In a recent PMI survey with over 1000 project, program, and portfolio management professionals, “Customer Satisfaction” and “Cost Reduction” were cited as the top reasons for practicing portfolio management.</a:t>
            </a:r>
          </a:p>
          <a:p>
            <a:endParaRPr lang="en-CA" sz="1400" dirty="0" smtClean="0">
              <a:solidFill>
                <a:schemeClr val="tx1"/>
              </a:solidFill>
            </a:endParaRPr>
          </a:p>
          <a:p>
            <a:r>
              <a:rPr lang="en-CA" sz="1400" dirty="0" smtClean="0">
                <a:solidFill>
                  <a:schemeClr val="tx1"/>
                </a:solidFill>
              </a:rPr>
              <a:t>Taking a strategic approach to the project backlog supports both of these goals. </a:t>
            </a:r>
          </a:p>
          <a:p>
            <a:endParaRPr lang="en-CA" sz="1400" dirty="0" smtClean="0">
              <a:solidFill>
                <a:schemeClr val="tx1"/>
              </a:solidFill>
            </a:endParaRPr>
          </a:p>
          <a:p>
            <a:pPr marL="285750" indent="-285750">
              <a:buFont typeface="Arial" panose="020B0604020202020204" pitchFamily="34" charset="0"/>
              <a:buChar char="•"/>
            </a:pPr>
            <a:r>
              <a:rPr lang="en-CA" sz="1400" dirty="0" smtClean="0">
                <a:solidFill>
                  <a:schemeClr val="tx1"/>
                </a:solidFill>
              </a:rPr>
              <a:t>By ensuring that IT can deliver on what it promises, backlog management can serve as the foundation for the PMO’s approach to effective customer service.</a:t>
            </a:r>
          </a:p>
          <a:p>
            <a:endParaRPr lang="en-CA" sz="1400" dirty="0">
              <a:solidFill>
                <a:schemeClr val="tx1"/>
              </a:solidFill>
            </a:endParaRPr>
          </a:p>
          <a:p>
            <a:pPr marL="285750" indent="-285750">
              <a:buFont typeface="Arial" panose="020B0604020202020204" pitchFamily="34" charset="0"/>
              <a:buChar char="•"/>
            </a:pPr>
            <a:r>
              <a:rPr lang="en-CA" sz="1400" dirty="0" smtClean="0">
                <a:solidFill>
                  <a:schemeClr val="tx1"/>
                </a:solidFill>
              </a:rPr>
              <a:t>In eliminating the waste that can incur in unregulated backlogs, a lean backlog management strategy serves as a source of cost savings that is within the reach of the portfolio owner and which can be achieved on his or her own authority. </a:t>
            </a:r>
            <a:endParaRPr lang="en-CA" sz="1400" dirty="0">
              <a:solidFill>
                <a:schemeClr val="tx1"/>
              </a:solidFill>
            </a:endParaRPr>
          </a:p>
        </p:txBody>
      </p:sp>
      <p:sp>
        <p:nvSpPr>
          <p:cNvPr id="3" name="TextBox 2"/>
          <p:cNvSpPr txBox="1"/>
          <p:nvPr/>
        </p:nvSpPr>
        <p:spPr>
          <a:xfrm>
            <a:off x="1423983" y="6172200"/>
            <a:ext cx="1110343" cy="261610"/>
          </a:xfrm>
          <a:prstGeom prst="rect">
            <a:avLst/>
          </a:prstGeom>
        </p:spPr>
        <p:txBody>
          <a:bodyPr wrap="square" rtlCol="0">
            <a:spAutoFit/>
          </a:bodyPr>
          <a:lstStyle/>
          <a:p>
            <a:r>
              <a:rPr lang="en-CA" sz="1100" dirty="0" smtClean="0"/>
              <a:t>Source: </a:t>
            </a:r>
            <a:r>
              <a:rPr lang="en-CA" sz="1100" dirty="0" smtClean="0">
                <a:hlinkClick r:id="rId3"/>
              </a:rPr>
              <a:t>PMI</a:t>
            </a:r>
            <a:endParaRPr lang="en-CA" sz="1100" dirty="0" smtClean="0"/>
          </a:p>
        </p:txBody>
      </p:sp>
      <p:grpSp>
        <p:nvGrpSpPr>
          <p:cNvPr id="8" name="Group 7"/>
          <p:cNvGrpSpPr/>
          <p:nvPr/>
        </p:nvGrpSpPr>
        <p:grpSpPr>
          <a:xfrm>
            <a:off x="0" y="6422955"/>
            <a:ext cx="9144000" cy="437555"/>
            <a:chOff x="0" y="6422955"/>
            <a:chExt cx="9144000" cy="437555"/>
          </a:xfrm>
        </p:grpSpPr>
        <p:pic>
          <p:nvPicPr>
            <p:cNvPr id="9"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9077590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226504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1227334" y="2255988"/>
            <a:ext cx="6589368" cy="2862322"/>
          </a:xfrm>
          <a:prstGeom prst="rect">
            <a:avLst/>
          </a:prstGeom>
        </p:spPr>
        <p:txBody>
          <a:bodyPr wrap="square" rtlCol="0">
            <a:spAutoFit/>
          </a:bodyPr>
          <a:lstStyle/>
          <a:p>
            <a:pPr>
              <a:spcAft>
                <a:spcPts val="1200"/>
              </a:spcAft>
            </a:pPr>
            <a:r>
              <a:rPr lang="en-CA" sz="1600" i="1" dirty="0" smtClean="0">
                <a:solidFill>
                  <a:schemeClr val="bg1"/>
                </a:solidFill>
                <a:latin typeface="+mj-lt"/>
              </a:rPr>
              <a:t>Most organizations are approving far more projects than they have the capacity to deliver. The backlog of unstarted projects keeps growing, yet it doesn’t get considered when new projects come in the door. </a:t>
            </a:r>
          </a:p>
          <a:p>
            <a:pPr>
              <a:spcAft>
                <a:spcPts val="1200"/>
              </a:spcAft>
            </a:pPr>
            <a:r>
              <a:rPr lang="en-CA" sz="1600" i="1" dirty="0" smtClean="0">
                <a:solidFill>
                  <a:schemeClr val="bg1"/>
                </a:solidFill>
                <a:latin typeface="+mj-lt"/>
              </a:rPr>
              <a:t>If that’s the case, what is the purpose of the backlog? Is it being maintained? </a:t>
            </a:r>
          </a:p>
          <a:p>
            <a:pPr>
              <a:spcAft>
                <a:spcPts val="1200"/>
              </a:spcAft>
            </a:pPr>
            <a:r>
              <a:rPr lang="en-CA" sz="1600" i="1" dirty="0" smtClean="0">
                <a:solidFill>
                  <a:schemeClr val="bg1"/>
                </a:solidFill>
                <a:latin typeface="+mj-lt"/>
              </a:rPr>
              <a:t>Treat your project backlog like an investment: if you’re going to put time and money into keeping one, ensure that you’re investing wisely and getting a good return in terms of strategic value and project throughput. </a:t>
            </a:r>
            <a:endParaRPr lang="en-CA" sz="1600" b="1" i="1" dirty="0" smtClean="0">
              <a:solidFill>
                <a:schemeClr val="bg1"/>
              </a:solidFill>
              <a:latin typeface="+mj-lt"/>
            </a:endParaRPr>
          </a:p>
        </p:txBody>
      </p:sp>
      <p:sp>
        <p:nvSpPr>
          <p:cNvPr id="9" name="TextBox 8"/>
          <p:cNvSpPr txBox="1"/>
          <p:nvPr/>
        </p:nvSpPr>
        <p:spPr>
          <a:xfrm>
            <a:off x="3203042" y="5424862"/>
            <a:ext cx="4460917" cy="738664"/>
          </a:xfrm>
          <a:prstGeom prst="rect">
            <a:avLst/>
          </a:prstGeom>
        </p:spPr>
        <p:txBody>
          <a:bodyPr wrap="square" rtlCol="0">
            <a:spAutoFit/>
          </a:bodyPr>
          <a:lstStyle/>
          <a:p>
            <a:pPr algn="r"/>
            <a:r>
              <a:rPr lang="en-CA" sz="1400" b="1" i="1" dirty="0">
                <a:solidFill>
                  <a:schemeClr val="bg1"/>
                </a:solidFill>
              </a:rPr>
              <a:t>Matt Burton, </a:t>
            </a:r>
          </a:p>
          <a:p>
            <a:pPr algn="r"/>
            <a:r>
              <a:rPr lang="en-CA" sz="1400" i="1" dirty="0">
                <a:solidFill>
                  <a:schemeClr val="bg1"/>
                </a:solidFill>
              </a:rPr>
              <a:t>Senior Manager, Project Portfolio Management </a:t>
            </a:r>
            <a:br>
              <a:rPr lang="en-CA" sz="1400" i="1" dirty="0">
                <a:solidFill>
                  <a:schemeClr val="bg1"/>
                </a:solidFill>
              </a:rPr>
            </a:br>
            <a:r>
              <a:rPr lang="en-CA" sz="1400" i="1" dirty="0">
                <a:solidFill>
                  <a:schemeClr val="bg1"/>
                </a:solidFill>
              </a:rPr>
              <a:t>Info-Tech Research Group</a:t>
            </a:r>
          </a:p>
        </p:txBody>
      </p:sp>
      <p:sp>
        <p:nvSpPr>
          <p:cNvPr id="10" name="TextBox 9"/>
          <p:cNvSpPr txBox="1"/>
          <p:nvPr/>
        </p:nvSpPr>
        <p:spPr>
          <a:xfrm>
            <a:off x="545852" y="1482135"/>
            <a:ext cx="8162719" cy="584775"/>
          </a:xfrm>
          <a:prstGeom prst="rect">
            <a:avLst/>
          </a:prstGeom>
        </p:spPr>
        <p:txBody>
          <a:bodyPr wrap="square" rtlCol="0">
            <a:spAutoFit/>
          </a:bodyPr>
          <a:lstStyle/>
          <a:p>
            <a:r>
              <a:rPr lang="en-CA" sz="1600" b="1" dirty="0" smtClean="0">
                <a:solidFill>
                  <a:schemeClr val="bg1"/>
                </a:solidFill>
              </a:rPr>
              <a:t>If you keep a backlog of pending project requests, and don’t actively manage it, chances are you’re throwing good money after bad.  </a:t>
            </a:r>
            <a:endParaRPr lang="en-CA" sz="1600" b="1" dirty="0">
              <a:solidFill>
                <a:schemeClr val="bg1"/>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8"/>
          <p:cNvPicPr>
            <a:picLocks noChangeAspect="1"/>
          </p:cNvPicPr>
          <p:nvPr/>
        </p:nvPicPr>
        <p:blipFill>
          <a:blip r:embed="rId2"/>
          <a:stretch>
            <a:fillRect/>
          </a:stretch>
        </p:blipFill>
        <p:spPr>
          <a:xfrm>
            <a:off x="622052" y="2095442"/>
            <a:ext cx="693419" cy="501622"/>
          </a:xfrm>
          <a:prstGeom prst="rect">
            <a:avLst/>
          </a:prstGeom>
        </p:spPr>
      </p:pic>
      <p:pic>
        <p:nvPicPr>
          <p:cNvPr id="15" name="Picture 109"/>
          <p:cNvPicPr>
            <a:picLocks noChangeAspect="1"/>
          </p:cNvPicPr>
          <p:nvPr/>
        </p:nvPicPr>
        <p:blipFill>
          <a:blip r:embed="rId3"/>
          <a:stretch>
            <a:fillRect/>
          </a:stretch>
        </p:blipFill>
        <p:spPr>
          <a:xfrm>
            <a:off x="7663959" y="4668625"/>
            <a:ext cx="674751" cy="615711"/>
          </a:xfrm>
          <a:prstGeom prst="rect">
            <a:avLst/>
          </a:prstGeom>
        </p:spPr>
      </p:pic>
      <p:grpSp>
        <p:nvGrpSpPr>
          <p:cNvPr id="12" name="Group 11"/>
          <p:cNvGrpSpPr/>
          <p:nvPr/>
        </p:nvGrpSpPr>
        <p:grpSpPr>
          <a:xfrm>
            <a:off x="0" y="6422955"/>
            <a:ext cx="9144000" cy="437555"/>
            <a:chOff x="0" y="6422955"/>
            <a:chExt cx="9144000" cy="437555"/>
          </a:xfrm>
        </p:grpSpPr>
        <p:pic>
          <p:nvPicPr>
            <p:cNvPr id="13"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59782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latin typeface="+mj-lt"/>
              </a:rPr>
              <a:t>Our understanding of the problem</a:t>
            </a:r>
            <a:endParaRPr lang="en-US" dirty="0">
              <a:latin typeface="+mj-lt"/>
            </a:endParaRPr>
          </a:p>
        </p:txBody>
      </p:sp>
      <p:sp>
        <p:nvSpPr>
          <p:cNvPr id="13" name="Text Placeholder 12"/>
          <p:cNvSpPr>
            <a:spLocks noGrp="1"/>
          </p:cNvSpPr>
          <p:nvPr>
            <p:ph type="body" sz="quarter" idx="16"/>
          </p:nvPr>
        </p:nvSpPr>
        <p:spPr/>
        <p:txBody>
          <a:bodyPr/>
          <a:lstStyle/>
          <a:p>
            <a:pPr lvl="0"/>
            <a:r>
              <a:rPr lang="en-CA" b="1" dirty="0" smtClean="0"/>
              <a:t>Project Portfolio </a:t>
            </a:r>
            <a:r>
              <a:rPr lang="en-CA" b="1" dirty="0"/>
              <a:t>Manager or </a:t>
            </a:r>
            <a:r>
              <a:rPr lang="en-CA" b="1" dirty="0" smtClean="0"/>
              <a:t>PMO Leader </a:t>
            </a:r>
            <a:r>
              <a:rPr lang="en-CA" dirty="0" smtClean="0"/>
              <a:t>who needs to improve the manageability of his or her backlog.</a:t>
            </a:r>
            <a:endParaRPr lang="en-CA" dirty="0"/>
          </a:p>
          <a:p>
            <a:pPr lvl="0"/>
            <a:r>
              <a:rPr lang="en-CA" b="1" dirty="0"/>
              <a:t>CIO or IT </a:t>
            </a:r>
            <a:r>
              <a:rPr lang="en-CA" b="1" dirty="0" smtClean="0"/>
              <a:t>Leader </a:t>
            </a:r>
            <a:r>
              <a:rPr lang="en-CA" dirty="0" smtClean="0"/>
              <a:t>who needs to improve the throughput and value of IT’s project work.</a:t>
            </a:r>
            <a:endParaRPr lang="en-CA" dirty="0"/>
          </a:p>
          <a:p>
            <a:endParaRPr lang="en-US" dirty="0"/>
          </a:p>
        </p:txBody>
      </p:sp>
      <p:sp>
        <p:nvSpPr>
          <p:cNvPr id="14" name="Text Placeholder 13"/>
          <p:cNvSpPr>
            <a:spLocks noGrp="1"/>
          </p:cNvSpPr>
          <p:nvPr>
            <p:ph type="body" sz="quarter" idx="26"/>
          </p:nvPr>
        </p:nvSpPr>
        <p:spPr/>
        <p:txBody>
          <a:bodyPr/>
          <a:lstStyle/>
          <a:p>
            <a:pPr lvl="0"/>
            <a:r>
              <a:rPr lang="en-CA" dirty="0" smtClean="0"/>
              <a:t>Keep your project backlog relevant and useful.</a:t>
            </a:r>
            <a:endParaRPr lang="en-CA" dirty="0"/>
          </a:p>
          <a:p>
            <a:pPr lvl="0"/>
            <a:r>
              <a:rPr lang="en-CA" dirty="0"/>
              <a:t>Improve IT’s </a:t>
            </a:r>
            <a:r>
              <a:rPr lang="en-CA" dirty="0" smtClean="0"/>
              <a:t>reputation to deliver on what it promises.</a:t>
            </a:r>
            <a:endParaRPr lang="en-CA" dirty="0"/>
          </a:p>
          <a:p>
            <a:pPr lvl="0"/>
            <a:r>
              <a:rPr lang="en-CA" dirty="0"/>
              <a:t>Create a </a:t>
            </a:r>
            <a:r>
              <a:rPr lang="en-CA" dirty="0" smtClean="0"/>
              <a:t>maintainable, minimal </a:t>
            </a:r>
            <a:r>
              <a:rPr lang="en-CA" dirty="0"/>
              <a:t>list of </a:t>
            </a:r>
            <a:r>
              <a:rPr lang="en-CA" dirty="0" smtClean="0"/>
              <a:t>high-value </a:t>
            </a:r>
            <a:r>
              <a:rPr lang="en-CA" dirty="0"/>
              <a:t>pending </a:t>
            </a:r>
            <a:r>
              <a:rPr lang="en-CA" dirty="0" smtClean="0"/>
              <a:t>projects.</a:t>
            </a:r>
          </a:p>
          <a:p>
            <a:pPr lvl="0"/>
            <a:r>
              <a:rPr lang="en-CA" dirty="0" smtClean="0"/>
              <a:t>Improve the strategic value of IT projects.</a:t>
            </a:r>
          </a:p>
          <a:p>
            <a:pPr marL="0" indent="0">
              <a:buNone/>
            </a:pPr>
            <a:endParaRPr lang="en-US" dirty="0"/>
          </a:p>
        </p:txBody>
      </p:sp>
      <p:sp>
        <p:nvSpPr>
          <p:cNvPr id="15" name="Text Placeholder 14"/>
          <p:cNvSpPr>
            <a:spLocks noGrp="1"/>
          </p:cNvSpPr>
          <p:nvPr>
            <p:ph type="body" sz="quarter" idx="27"/>
          </p:nvPr>
        </p:nvSpPr>
        <p:spPr/>
        <p:txBody>
          <a:bodyPr/>
          <a:lstStyle/>
          <a:p>
            <a:pPr lvl="0"/>
            <a:r>
              <a:rPr lang="en-CA" b="1" dirty="0"/>
              <a:t>Project </a:t>
            </a:r>
            <a:r>
              <a:rPr lang="en-CA" b="1" dirty="0" smtClean="0"/>
              <a:t>stakeholders</a:t>
            </a:r>
            <a:r>
              <a:rPr lang="en-CA" dirty="0"/>
              <a:t> – </a:t>
            </a:r>
            <a:r>
              <a:rPr lang="en-CA" dirty="0" smtClean="0"/>
              <a:t>requestors</a:t>
            </a:r>
            <a:r>
              <a:rPr lang="en-CA" dirty="0"/>
              <a:t>, senior management, executive layer, etc</a:t>
            </a:r>
            <a:r>
              <a:rPr lang="en-CA" dirty="0" smtClean="0"/>
              <a:t>.</a:t>
            </a:r>
            <a:r>
              <a:rPr lang="en-CA" dirty="0"/>
              <a:t> – </a:t>
            </a:r>
            <a:r>
              <a:rPr lang="en-CA" dirty="0" smtClean="0"/>
              <a:t>who want to improve the strategic focus of IT’s project portfolio. </a:t>
            </a:r>
          </a:p>
          <a:p>
            <a:pPr marL="0" lvl="0" indent="0">
              <a:buNone/>
            </a:pPr>
            <a:endParaRPr lang="en-CA" dirty="0"/>
          </a:p>
        </p:txBody>
      </p:sp>
      <p:sp>
        <p:nvSpPr>
          <p:cNvPr id="16" name="Text Placeholder 15"/>
          <p:cNvSpPr>
            <a:spLocks noGrp="1"/>
          </p:cNvSpPr>
          <p:nvPr>
            <p:ph type="body" sz="quarter" idx="28"/>
          </p:nvPr>
        </p:nvSpPr>
        <p:spPr/>
        <p:txBody>
          <a:bodyPr/>
          <a:lstStyle/>
          <a:p>
            <a:pPr lvl="0"/>
            <a:r>
              <a:rPr lang="en-CA" dirty="0" smtClean="0"/>
              <a:t>Gain transparency into IT’s processes and constraints in order to inform and improve the approval and prioritization processes.</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683909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mj-lt"/>
              </a:rPr>
              <a:t>Tame the Project Backlog</a:t>
            </a:r>
            <a:r>
              <a:rPr lang="en-CA" dirty="0"/>
              <a:t> – </a:t>
            </a:r>
            <a:r>
              <a:rPr lang="en-US" dirty="0" smtClean="0">
                <a:latin typeface="+mj-lt"/>
              </a:rPr>
              <a:t>Executive Summary</a:t>
            </a:r>
            <a:endParaRPr lang="en-US" dirty="0">
              <a:latin typeface="+mj-lt"/>
            </a:endParaRPr>
          </a:p>
        </p:txBody>
      </p:sp>
      <p:sp>
        <p:nvSpPr>
          <p:cNvPr id="3" name="Text Placeholder 2"/>
          <p:cNvSpPr>
            <a:spLocks noGrp="1"/>
          </p:cNvSpPr>
          <p:nvPr>
            <p:ph type="body" sz="quarter" idx="10"/>
          </p:nvPr>
        </p:nvSpPr>
        <p:spPr/>
        <p:txBody>
          <a:bodyPr/>
          <a:lstStyle/>
          <a:p>
            <a:r>
              <a:rPr lang="en-CA" dirty="0" smtClean="0"/>
              <a:t>As portfolio </a:t>
            </a:r>
            <a:r>
              <a:rPr lang="en-CA" dirty="0"/>
              <a:t>manager, </a:t>
            </a:r>
            <a:r>
              <a:rPr lang="en-CA" dirty="0" smtClean="0"/>
              <a:t>you oversee a backlog of requested projects.</a:t>
            </a:r>
          </a:p>
          <a:p>
            <a:r>
              <a:rPr lang="en-CA" dirty="0" smtClean="0"/>
              <a:t>You need to improve the way this backlog functions within the organization. It currently </a:t>
            </a:r>
            <a:r>
              <a:rPr lang="en-CA" dirty="0"/>
              <a:t>grows at a rate that is impossible to </a:t>
            </a:r>
            <a:r>
              <a:rPr lang="en-CA" dirty="0" smtClean="0"/>
              <a:t>maintain, and the project demand it represents is of questionable value and far outweighs IT’s capacity to reasonably deliver.  </a:t>
            </a:r>
            <a:endParaRPr lang="en-CA" dirty="0"/>
          </a:p>
          <a:p>
            <a:endParaRPr lang="en-CA" dirty="0"/>
          </a:p>
          <a:p>
            <a:pPr lvl="0"/>
            <a:endParaRPr lang="en-CA" dirty="0"/>
          </a:p>
        </p:txBody>
      </p:sp>
      <p:sp>
        <p:nvSpPr>
          <p:cNvPr id="4" name="Text Placeholder 3"/>
          <p:cNvSpPr>
            <a:spLocks noGrp="1"/>
          </p:cNvSpPr>
          <p:nvPr>
            <p:ph type="body" sz="quarter" idx="11"/>
          </p:nvPr>
        </p:nvSpPr>
        <p:spPr/>
        <p:txBody>
          <a:bodyPr/>
          <a:lstStyle/>
          <a:p>
            <a:pPr lvl="0"/>
            <a:r>
              <a:rPr lang="en-CA" dirty="0" smtClean="0"/>
              <a:t>Decision makers use the backlog to keep the peace. Lacking the time to assess the bulk of requests, or avoiding difficult conversations with stakeholders, they “</a:t>
            </a:r>
            <a:r>
              <a:rPr lang="en-CA" dirty="0"/>
              <a:t>approve” </a:t>
            </a:r>
            <a:r>
              <a:rPr lang="en-CA" dirty="0" smtClean="0"/>
              <a:t>everything</a:t>
            </a:r>
            <a:r>
              <a:rPr lang="en-CA" dirty="0"/>
              <a:t> </a:t>
            </a:r>
            <a:r>
              <a:rPr lang="en-CA" dirty="0" smtClean="0"/>
              <a:t>and leave it to IT to figure it out. </a:t>
            </a:r>
          </a:p>
          <a:p>
            <a:r>
              <a:rPr lang="en-CA" dirty="0" smtClean="0"/>
              <a:t>Projects often come to IT with full </a:t>
            </a:r>
            <a:r>
              <a:rPr lang="en-CA" dirty="0"/>
              <a:t>external funding and IT is expected to </a:t>
            </a:r>
            <a:r>
              <a:rPr lang="en-CA" dirty="0" smtClean="0"/>
              <a:t>simply accommodate them, regardless of internal limitations.</a:t>
            </a:r>
            <a:endParaRPr lang="en-CA" dirty="0"/>
          </a:p>
          <a:p>
            <a:pPr lvl="0"/>
            <a:endParaRPr lang="en-CA" dirty="0" smtClean="0"/>
          </a:p>
          <a:p>
            <a:pPr lvl="0"/>
            <a:endParaRPr lang="en-CA" dirty="0" smtClean="0"/>
          </a:p>
          <a:p>
            <a:pPr lvl="0"/>
            <a:endParaRPr lang="en-CA" dirty="0" smtClean="0"/>
          </a:p>
        </p:txBody>
      </p:sp>
      <p:sp>
        <p:nvSpPr>
          <p:cNvPr id="5" name="Text Placeholder 4"/>
          <p:cNvSpPr>
            <a:spLocks noGrp="1"/>
          </p:cNvSpPr>
          <p:nvPr>
            <p:ph type="body" sz="quarter" idx="12"/>
          </p:nvPr>
        </p:nvSpPr>
        <p:spPr/>
        <p:txBody>
          <a:bodyPr/>
          <a:lstStyle/>
          <a:p>
            <a:pPr lvl="0"/>
            <a:r>
              <a:rPr lang="en-CA" b="1" dirty="0" smtClean="0"/>
              <a:t>Keep the best, forget the rest.</a:t>
            </a:r>
            <a:r>
              <a:rPr lang="en-CA" dirty="0" smtClean="0"/>
              <a:t> Develop a near-term </a:t>
            </a:r>
            <a:r>
              <a:rPr lang="en-CA" dirty="0"/>
              <a:t>approach </a:t>
            </a:r>
            <a:r>
              <a:rPr lang="en-CA" dirty="0" smtClean="0"/>
              <a:t>to limit </a:t>
            </a:r>
            <a:r>
              <a:rPr lang="en-CA" dirty="0"/>
              <a:t>the </a:t>
            </a:r>
            <a:r>
              <a:rPr lang="en-CA" dirty="0" smtClean="0"/>
              <a:t>role </a:t>
            </a:r>
            <a:r>
              <a:rPr lang="en-CA" dirty="0"/>
              <a:t>of the backlog to include only those items that add value to the </a:t>
            </a:r>
            <a:r>
              <a:rPr lang="en-CA" dirty="0" smtClean="0"/>
              <a:t>business.   </a:t>
            </a:r>
          </a:p>
          <a:p>
            <a:pPr lvl="0"/>
            <a:r>
              <a:rPr lang="en-CA" b="1" dirty="0" smtClean="0"/>
              <a:t>Shine a light.</a:t>
            </a:r>
            <a:r>
              <a:rPr lang="en-CA" dirty="0" smtClean="0"/>
              <a:t> Improve executive visibility into the health and status of the backlog so that the backlog is taken into account when decision makers approve new work. </a:t>
            </a:r>
          </a:p>
          <a:p>
            <a:r>
              <a:rPr lang="en-CA" b="1" dirty="0" smtClean="0"/>
              <a:t>Evolve the organizational culture. </a:t>
            </a:r>
            <a:r>
              <a:rPr lang="en-CA" dirty="0" smtClean="0"/>
              <a:t>Effectively </a:t>
            </a:r>
            <a:r>
              <a:rPr lang="en-CA" dirty="0"/>
              <a:t>employ organizational change management practices to evolve the culture that currently exists around the project </a:t>
            </a:r>
            <a:r>
              <a:rPr lang="en-CA" dirty="0" smtClean="0"/>
              <a:t>backlog in order to ensure customer-service needs are more effectively addressed. </a:t>
            </a:r>
          </a:p>
          <a:p>
            <a:pPr lvl="0"/>
            <a:r>
              <a:rPr lang="en-CA" b="1" dirty="0" smtClean="0"/>
              <a:t>Ensure long-term sustainability.</a:t>
            </a:r>
            <a:r>
              <a:rPr lang="en-CA" dirty="0" smtClean="0"/>
              <a:t> Institute processes </a:t>
            </a:r>
            <a:r>
              <a:rPr lang="en-CA" dirty="0"/>
              <a:t>to make sure that your list of pending </a:t>
            </a:r>
            <a:r>
              <a:rPr lang="en-CA" dirty="0" smtClean="0"/>
              <a:t>projects</a:t>
            </a:r>
            <a:r>
              <a:rPr lang="en-CA" dirty="0"/>
              <a:t> – </a:t>
            </a:r>
            <a:r>
              <a:rPr lang="en-CA" dirty="0" smtClean="0"/>
              <a:t>should </a:t>
            </a:r>
            <a:r>
              <a:rPr lang="en-CA" dirty="0"/>
              <a:t>you still require one after implementing this </a:t>
            </a:r>
            <a:r>
              <a:rPr lang="en-CA" dirty="0" smtClean="0"/>
              <a:t>blueprint – remains </a:t>
            </a:r>
            <a:r>
              <a:rPr lang="en-CA" dirty="0"/>
              <a:t>minimal, </a:t>
            </a:r>
            <a:r>
              <a:rPr lang="en-CA" dirty="0" smtClean="0"/>
              <a:t>maintainable, </a:t>
            </a:r>
            <a:r>
              <a:rPr lang="en-CA" dirty="0"/>
              <a:t>and </a:t>
            </a:r>
            <a:r>
              <a:rPr lang="en-CA" dirty="0" smtClean="0"/>
              <a:t>of high </a:t>
            </a:r>
            <a:r>
              <a:rPr lang="en-CA" dirty="0"/>
              <a:t>value</a:t>
            </a:r>
            <a:r>
              <a:rPr lang="en-CA" dirty="0" smtClean="0"/>
              <a:t>.</a:t>
            </a:r>
            <a:endParaRPr lang="en-CA" dirty="0"/>
          </a:p>
        </p:txBody>
      </p:sp>
      <p:sp>
        <p:nvSpPr>
          <p:cNvPr id="6" name="Text Placeholder 5"/>
          <p:cNvSpPr>
            <a:spLocks noGrp="1"/>
          </p:cNvSpPr>
          <p:nvPr>
            <p:ph type="body" sz="quarter" idx="13"/>
          </p:nvPr>
        </p:nvSpPr>
        <p:spPr>
          <a:xfrm>
            <a:off x="5737241" y="1495997"/>
            <a:ext cx="3140058" cy="2670889"/>
          </a:xfrm>
          <a:noFill/>
        </p:spPr>
        <p:txBody>
          <a:bodyPr anchor="t"/>
          <a:lstStyle/>
          <a:p>
            <a:pPr marL="0" indent="0">
              <a:spcBef>
                <a:spcPts val="600"/>
              </a:spcBef>
              <a:spcAft>
                <a:spcPts val="600"/>
              </a:spcAft>
              <a:buSzPct val="100000"/>
              <a:buNone/>
            </a:pPr>
            <a:r>
              <a:rPr lang="en-CA" b="1" dirty="0" smtClean="0"/>
              <a:t>1. Stop nurturing a zombie project state.</a:t>
            </a:r>
            <a:r>
              <a:rPr lang="en-CA" dirty="0" smtClean="0"/>
              <a:t> Project backlogs are commonly full </a:t>
            </a:r>
            <a:r>
              <a:rPr lang="en-CA" dirty="0"/>
              <a:t>of ideas that </a:t>
            </a:r>
            <a:r>
              <a:rPr lang="en-CA" dirty="0" smtClean="0"/>
              <a:t>are no longer relevant, </a:t>
            </a:r>
            <a:r>
              <a:rPr lang="en-CA" dirty="0"/>
              <a:t>but which are kept around for a variety of suspect reasons. </a:t>
            </a:r>
            <a:r>
              <a:rPr lang="en-CA" dirty="0" smtClean="0"/>
              <a:t>There’s nothing to be gained from keeping dead </a:t>
            </a:r>
            <a:r>
              <a:rPr lang="en-CA" dirty="0"/>
              <a:t>ideas </a:t>
            </a:r>
            <a:r>
              <a:rPr lang="en-CA" dirty="0" smtClean="0"/>
              <a:t>alive. Cleanse backlog zombies to ensure portfolio health. </a:t>
            </a:r>
          </a:p>
          <a:p>
            <a:pPr marL="0" indent="0">
              <a:spcBef>
                <a:spcPts val="600"/>
              </a:spcBef>
              <a:spcAft>
                <a:spcPts val="600"/>
              </a:spcAft>
              <a:buSzPct val="100000"/>
              <a:buNone/>
            </a:pPr>
            <a:r>
              <a:rPr lang="en-CA" b="1" dirty="0" smtClean="0"/>
              <a:t>2. Invest more wisely. </a:t>
            </a:r>
            <a:r>
              <a:rPr lang="en-CA" dirty="0" smtClean="0"/>
              <a:t>Backlogs</a:t>
            </a:r>
            <a:r>
              <a:rPr lang="en-US" dirty="0" smtClean="0"/>
              <a:t> are costly, consisting of a considerable accumulation of resource hours. If you’re not getting a good return in terms of started projects, then it’s time to start investing more wisely</a:t>
            </a:r>
            <a:r>
              <a:rPr lang="en-CA" dirty="0"/>
              <a:t> – </a:t>
            </a:r>
            <a:r>
              <a:rPr lang="en-US" dirty="0" smtClean="0"/>
              <a:t>or to stop investing altogether. </a:t>
            </a:r>
            <a:endParaRPr lang="en-CA" dirty="0" smtClean="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190724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6672541" y="2994075"/>
            <a:ext cx="2471459" cy="1260000"/>
          </a:xfrm>
          <a:prstGeom prst="rect">
            <a:avLst/>
          </a:prstGeom>
        </p:spPr>
      </p:pic>
      <p:sp>
        <p:nvSpPr>
          <p:cNvPr id="23" name="Flowchart: Document 22"/>
          <p:cNvSpPr/>
          <p:nvPr/>
        </p:nvSpPr>
        <p:spPr>
          <a:xfrm rot="20866456">
            <a:off x="4644064" y="3090324"/>
            <a:ext cx="1299769" cy="557076"/>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Billing System Overhaul</a:t>
            </a:r>
            <a:endParaRPr lang="en-CA" sz="1100" dirty="0">
              <a:solidFill>
                <a:schemeClr val="tx1"/>
              </a:solidFill>
            </a:endParaRPr>
          </a:p>
        </p:txBody>
      </p:sp>
      <p:pic>
        <p:nvPicPr>
          <p:cNvPr id="14" name="Picture 13"/>
          <p:cNvPicPr>
            <a:picLocks noChangeAspect="1"/>
          </p:cNvPicPr>
          <p:nvPr/>
        </p:nvPicPr>
        <p:blipFill>
          <a:blip r:embed="rId3"/>
          <a:stretch>
            <a:fillRect/>
          </a:stretch>
        </p:blipFill>
        <p:spPr>
          <a:xfrm>
            <a:off x="257174" y="4083303"/>
            <a:ext cx="3276000" cy="2210405"/>
          </a:xfrm>
          <a:prstGeom prst="rect">
            <a:avLst/>
          </a:prstGeom>
        </p:spPr>
      </p:pic>
      <p:sp>
        <p:nvSpPr>
          <p:cNvPr id="29" name="Flowchart: Document 28"/>
          <p:cNvSpPr/>
          <p:nvPr/>
        </p:nvSpPr>
        <p:spPr>
          <a:xfrm rot="21354568">
            <a:off x="2880238" y="3865586"/>
            <a:ext cx="569988" cy="704833"/>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smtClean="0">
                <a:solidFill>
                  <a:schemeClr val="tx1"/>
                </a:solidFill>
              </a:rPr>
              <a:t>Bug Fix </a:t>
            </a:r>
            <a:endParaRPr lang="en-CA" sz="1100" dirty="0">
              <a:solidFill>
                <a:schemeClr val="tx1"/>
              </a:solidFill>
            </a:endParaRPr>
          </a:p>
        </p:txBody>
      </p:sp>
      <p:sp>
        <p:nvSpPr>
          <p:cNvPr id="19" name="Flowchart: Document 18"/>
          <p:cNvSpPr/>
          <p:nvPr/>
        </p:nvSpPr>
        <p:spPr>
          <a:xfrm rot="19829983">
            <a:off x="5651477" y="3142204"/>
            <a:ext cx="1050842" cy="611802"/>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Accounting System Migration</a:t>
            </a:r>
            <a:endParaRPr lang="en-CA" sz="1100" dirty="0">
              <a:solidFill>
                <a:schemeClr val="tx1"/>
              </a:solidFill>
            </a:endParaRPr>
          </a:p>
        </p:txBody>
      </p:sp>
      <p:sp>
        <p:nvSpPr>
          <p:cNvPr id="22" name="Flowchart: Document 21"/>
          <p:cNvSpPr/>
          <p:nvPr/>
        </p:nvSpPr>
        <p:spPr>
          <a:xfrm rot="859437">
            <a:off x="1839668" y="3876958"/>
            <a:ext cx="1213666" cy="687293"/>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dirty="0" smtClean="0">
              <a:solidFill>
                <a:schemeClr val="tx1"/>
              </a:solidFill>
            </a:endParaRPr>
          </a:p>
          <a:p>
            <a:pPr algn="ctr"/>
            <a:r>
              <a:rPr lang="en-CA" sz="1100" dirty="0" smtClean="0">
                <a:solidFill>
                  <a:schemeClr val="tx1"/>
                </a:solidFill>
              </a:rPr>
              <a:t>Website Enhancement</a:t>
            </a:r>
            <a:endParaRPr lang="en-CA" sz="1100" dirty="0">
              <a:solidFill>
                <a:schemeClr val="tx1"/>
              </a:solidFill>
            </a:endParaRPr>
          </a:p>
        </p:txBody>
      </p:sp>
      <p:sp>
        <p:nvSpPr>
          <p:cNvPr id="28" name="Flowchart: Document 27"/>
          <p:cNvSpPr/>
          <p:nvPr/>
        </p:nvSpPr>
        <p:spPr>
          <a:xfrm rot="21155083">
            <a:off x="3346730" y="3827789"/>
            <a:ext cx="1234916" cy="660688"/>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Dotcom Replacement</a:t>
            </a:r>
            <a:endParaRPr lang="en-CA" sz="1100" dirty="0">
              <a:solidFill>
                <a:schemeClr val="tx1"/>
              </a:solidFill>
            </a:endParaRPr>
          </a:p>
        </p:txBody>
      </p:sp>
      <p:sp>
        <p:nvSpPr>
          <p:cNvPr id="18" name="Flowchart: Document 17"/>
          <p:cNvSpPr/>
          <p:nvPr/>
        </p:nvSpPr>
        <p:spPr>
          <a:xfrm rot="19940335">
            <a:off x="5521629" y="4136070"/>
            <a:ext cx="1124804" cy="544282"/>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Firewall Replacement</a:t>
            </a:r>
            <a:endParaRPr lang="en-CA" sz="1100" dirty="0">
              <a:solidFill>
                <a:schemeClr val="tx1"/>
              </a:solidFill>
            </a:endParaRPr>
          </a:p>
        </p:txBody>
      </p:sp>
      <p:sp>
        <p:nvSpPr>
          <p:cNvPr id="24" name="Flowchart: Document 23"/>
          <p:cNvSpPr/>
          <p:nvPr/>
        </p:nvSpPr>
        <p:spPr>
          <a:xfrm rot="20298851">
            <a:off x="4898507" y="3881734"/>
            <a:ext cx="1469093" cy="563288"/>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SharePoint Migration </a:t>
            </a:r>
            <a:endParaRPr lang="en-CA" sz="1100" dirty="0">
              <a:solidFill>
                <a:schemeClr val="tx1"/>
              </a:solidFill>
            </a:endParaRPr>
          </a:p>
        </p:txBody>
      </p:sp>
      <p:sp>
        <p:nvSpPr>
          <p:cNvPr id="16" name="Flowchart: Document 15"/>
          <p:cNvSpPr/>
          <p:nvPr/>
        </p:nvSpPr>
        <p:spPr>
          <a:xfrm rot="20933050">
            <a:off x="1046775" y="4172497"/>
            <a:ext cx="1352681" cy="619668"/>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Enterprise AR</a:t>
            </a:r>
            <a:endParaRPr lang="en-CA" sz="1100" dirty="0">
              <a:solidFill>
                <a:schemeClr val="tx1"/>
              </a:solidFill>
            </a:endParaRPr>
          </a:p>
        </p:txBody>
      </p:sp>
      <p:sp>
        <p:nvSpPr>
          <p:cNvPr id="21" name="Flowchart: Document 20"/>
          <p:cNvSpPr/>
          <p:nvPr/>
        </p:nvSpPr>
        <p:spPr>
          <a:xfrm rot="20933050">
            <a:off x="4824616" y="3499988"/>
            <a:ext cx="1132114" cy="598646"/>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Data Classifications</a:t>
            </a:r>
            <a:endParaRPr lang="en-CA" sz="1100" dirty="0">
              <a:solidFill>
                <a:schemeClr val="tx1"/>
              </a:solidFill>
            </a:endParaRPr>
          </a:p>
        </p:txBody>
      </p:sp>
      <p:sp>
        <p:nvSpPr>
          <p:cNvPr id="7" name="Title 6"/>
          <p:cNvSpPr>
            <a:spLocks noGrp="1"/>
          </p:cNvSpPr>
          <p:nvPr>
            <p:ph type="title"/>
          </p:nvPr>
        </p:nvSpPr>
        <p:spPr/>
        <p:txBody>
          <a:bodyPr/>
          <a:lstStyle/>
          <a:p>
            <a:r>
              <a:rPr lang="en-CA" dirty="0" smtClean="0">
                <a:latin typeface="+mj-lt"/>
              </a:rPr>
              <a:t>Secure your </a:t>
            </a:r>
            <a:r>
              <a:rPr lang="en-CA" dirty="0">
                <a:latin typeface="+mj-lt"/>
              </a:rPr>
              <a:t>portfolio </a:t>
            </a:r>
            <a:r>
              <a:rPr lang="en-CA" dirty="0" smtClean="0">
                <a:latin typeface="+mj-lt"/>
              </a:rPr>
              <a:t>against the specter of the “unstarted”</a:t>
            </a:r>
            <a:endParaRPr lang="en-CA" dirty="0">
              <a:latin typeface="+mj-lt"/>
            </a:endParaRPr>
          </a:p>
        </p:txBody>
      </p:sp>
      <p:sp>
        <p:nvSpPr>
          <p:cNvPr id="40" name="Pentagon 39"/>
          <p:cNvSpPr/>
          <p:nvPr/>
        </p:nvSpPr>
        <p:spPr>
          <a:xfrm>
            <a:off x="0" y="1187378"/>
            <a:ext cx="8416638" cy="426957"/>
          </a:xfrm>
          <a:prstGeom prst="homePlate">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1463"/>
            <a:r>
              <a:rPr lang="en-CA" b="1" dirty="0"/>
              <a:t>What is a project backlog?</a:t>
            </a:r>
          </a:p>
        </p:txBody>
      </p:sp>
      <p:sp>
        <p:nvSpPr>
          <p:cNvPr id="26" name="Flowchart: Document 25"/>
          <p:cNvSpPr/>
          <p:nvPr/>
        </p:nvSpPr>
        <p:spPr>
          <a:xfrm rot="19668531">
            <a:off x="1084442" y="4767773"/>
            <a:ext cx="813335" cy="584973"/>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Windows 10</a:t>
            </a:r>
            <a:endParaRPr lang="en-CA" sz="1100" dirty="0">
              <a:solidFill>
                <a:schemeClr val="tx1"/>
              </a:solidFill>
            </a:endParaRPr>
          </a:p>
        </p:txBody>
      </p:sp>
      <p:sp>
        <p:nvSpPr>
          <p:cNvPr id="2" name="Pentagon 1"/>
          <p:cNvSpPr/>
          <p:nvPr/>
        </p:nvSpPr>
        <p:spPr>
          <a:xfrm>
            <a:off x="3580696" y="5370744"/>
            <a:ext cx="5296603" cy="825905"/>
          </a:xfrm>
          <a:prstGeom prst="homePlate">
            <a:avLst/>
          </a:prstGeom>
          <a:solidFill>
            <a:schemeClr val="bg1">
              <a:lumMod val="95000"/>
            </a:schemeClr>
          </a:solidFill>
          <a:ln w="3810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0" lvl="2">
              <a:spcAft>
                <a:spcPts val="1200"/>
              </a:spcAft>
            </a:pPr>
            <a:r>
              <a:rPr lang="en-CA" sz="1400" dirty="0">
                <a:solidFill>
                  <a:schemeClr val="tx1"/>
                </a:solidFill>
              </a:rPr>
              <a:t>In either case, the backlog </a:t>
            </a:r>
            <a:r>
              <a:rPr lang="en-CA" sz="1400" dirty="0" smtClean="0">
                <a:solidFill>
                  <a:schemeClr val="tx1"/>
                </a:solidFill>
              </a:rPr>
              <a:t>should be </a:t>
            </a:r>
            <a:r>
              <a:rPr lang="en-CA" sz="1400" dirty="0">
                <a:solidFill>
                  <a:schemeClr val="tx1"/>
                </a:solidFill>
              </a:rPr>
              <a:t>actively managed in order to prevent “the </a:t>
            </a:r>
            <a:r>
              <a:rPr lang="en-CA" sz="1400" dirty="0" smtClean="0">
                <a:solidFill>
                  <a:schemeClr val="tx1"/>
                </a:solidFill>
              </a:rPr>
              <a:t>unstarted” </a:t>
            </a:r>
            <a:r>
              <a:rPr lang="en-CA" sz="1400" dirty="0">
                <a:solidFill>
                  <a:schemeClr val="tx1"/>
                </a:solidFill>
              </a:rPr>
              <a:t>from exerting </a:t>
            </a:r>
            <a:r>
              <a:rPr lang="en-CA" sz="1400" dirty="0" smtClean="0">
                <a:solidFill>
                  <a:schemeClr val="tx1"/>
                </a:solidFill>
              </a:rPr>
              <a:t>a deadly </a:t>
            </a:r>
            <a:r>
              <a:rPr lang="en-CA" sz="1400" dirty="0">
                <a:solidFill>
                  <a:schemeClr val="tx1"/>
                </a:solidFill>
              </a:rPr>
              <a:t>influence </a:t>
            </a:r>
            <a:r>
              <a:rPr lang="en-CA" sz="1400" dirty="0" smtClean="0">
                <a:solidFill>
                  <a:schemeClr val="tx1"/>
                </a:solidFill>
              </a:rPr>
              <a:t>on IT’s </a:t>
            </a:r>
            <a:r>
              <a:rPr lang="en-CA" sz="1400" dirty="0">
                <a:solidFill>
                  <a:schemeClr val="tx1"/>
                </a:solidFill>
              </a:rPr>
              <a:t>project portfolio.</a:t>
            </a:r>
          </a:p>
        </p:txBody>
      </p:sp>
      <p:sp>
        <p:nvSpPr>
          <p:cNvPr id="30" name="Rectangle 29"/>
          <p:cNvSpPr/>
          <p:nvPr/>
        </p:nvSpPr>
        <p:spPr>
          <a:xfrm>
            <a:off x="2977874" y="5370744"/>
            <a:ext cx="601622" cy="825905"/>
          </a:xfrm>
          <a:prstGeom prst="rect">
            <a:avLst/>
          </a:prstGeom>
          <a:solidFill>
            <a:schemeClr val="tx1">
              <a:lumMod val="50000"/>
            </a:schemeClr>
          </a:solidFill>
          <a:ln w="38100">
            <a:solidFill>
              <a:schemeClr val="tx1">
                <a:lumMod val="50000"/>
              </a:schemeClr>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5" name="Flowchart: Document 24"/>
          <p:cNvSpPr/>
          <p:nvPr/>
        </p:nvSpPr>
        <p:spPr>
          <a:xfrm rot="20018087">
            <a:off x="4228944" y="3756565"/>
            <a:ext cx="1076398" cy="636417"/>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SIP Telephony </a:t>
            </a:r>
            <a:endParaRPr lang="en-CA" sz="1100" dirty="0">
              <a:solidFill>
                <a:schemeClr val="tx1"/>
              </a:solidFill>
            </a:endParaRPr>
          </a:p>
        </p:txBody>
      </p:sp>
      <p:sp>
        <p:nvSpPr>
          <p:cNvPr id="10" name="Rectangle 9"/>
          <p:cNvSpPr/>
          <p:nvPr/>
        </p:nvSpPr>
        <p:spPr>
          <a:xfrm>
            <a:off x="281221" y="2971536"/>
            <a:ext cx="4625566" cy="1078091"/>
          </a:xfrm>
          <a:prstGeom prst="rect">
            <a:avLst/>
          </a:prstGeom>
          <a:solidFill>
            <a:schemeClr val="bg1">
              <a:lumMod val="95000"/>
            </a:schemeClr>
          </a:solidFill>
          <a:ln w="38100">
            <a:solidFill>
              <a:schemeClr val="tx1"/>
            </a:solidFill>
          </a:ln>
        </p:spPr>
        <p:txBody>
          <a:bodyPr wrap="square" anchor="ctr">
            <a:noAutofit/>
          </a:bodyPr>
          <a:lstStyle/>
          <a:p>
            <a:pPr marL="0" lvl="2">
              <a:spcAft>
                <a:spcPts val="1200"/>
              </a:spcAft>
            </a:pPr>
            <a:r>
              <a:rPr lang="en-CA" sz="1400" dirty="0"/>
              <a:t>In some instances, </a:t>
            </a:r>
            <a:r>
              <a:rPr lang="en-CA" sz="1400" dirty="0" smtClean="0"/>
              <a:t>project backlogs </a:t>
            </a:r>
            <a:r>
              <a:rPr lang="en-CA" sz="1400" dirty="0"/>
              <a:t>consist of requests that have been vetted and formally (or informally) </a:t>
            </a:r>
            <a:r>
              <a:rPr lang="en-CA" sz="1400" dirty="0" smtClean="0"/>
              <a:t>approved; they are </a:t>
            </a:r>
            <a:r>
              <a:rPr lang="en-CA" sz="1400" dirty="0"/>
              <a:t>merely awaiting resource availability. </a:t>
            </a:r>
          </a:p>
        </p:txBody>
      </p:sp>
      <p:sp>
        <p:nvSpPr>
          <p:cNvPr id="27" name="Flowchart: Document 26"/>
          <p:cNvSpPr/>
          <p:nvPr/>
        </p:nvSpPr>
        <p:spPr>
          <a:xfrm rot="1732751">
            <a:off x="3944620" y="4015781"/>
            <a:ext cx="779640" cy="721301"/>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Logistics System Overhaul</a:t>
            </a:r>
            <a:endParaRPr lang="en-CA" sz="1100" dirty="0">
              <a:solidFill>
                <a:schemeClr val="tx1"/>
              </a:solidFill>
            </a:endParaRPr>
          </a:p>
        </p:txBody>
      </p:sp>
      <p:sp>
        <p:nvSpPr>
          <p:cNvPr id="4" name="Rectangle 3"/>
          <p:cNvSpPr/>
          <p:nvPr/>
        </p:nvSpPr>
        <p:spPr>
          <a:xfrm>
            <a:off x="1595654" y="4278432"/>
            <a:ext cx="6217850" cy="838361"/>
          </a:xfrm>
          <a:prstGeom prst="rect">
            <a:avLst/>
          </a:prstGeom>
          <a:solidFill>
            <a:schemeClr val="bg1">
              <a:lumMod val="95000"/>
            </a:schemeClr>
          </a:solidFill>
          <a:ln w="38100">
            <a:solidFill>
              <a:schemeClr val="tx1"/>
            </a:solidFill>
          </a:ln>
        </p:spPr>
        <p:txBody>
          <a:bodyPr wrap="square" anchor="ctr">
            <a:noAutofit/>
          </a:bodyPr>
          <a:lstStyle/>
          <a:p>
            <a:pPr marL="0" lvl="2">
              <a:spcAft>
                <a:spcPts val="1200"/>
              </a:spcAft>
            </a:pPr>
            <a:r>
              <a:rPr lang="en-CA" sz="1400" dirty="0" smtClean="0"/>
              <a:t>More commonly, project </a:t>
            </a:r>
            <a:r>
              <a:rPr lang="en-CA" sz="1400" dirty="0"/>
              <a:t>backlogs consist of items that have simply been submitted, and </a:t>
            </a:r>
            <a:r>
              <a:rPr lang="en-CA" sz="1400" dirty="0" smtClean="0"/>
              <a:t>have </a:t>
            </a:r>
            <a:r>
              <a:rPr lang="en-CA" sz="1400" dirty="0"/>
              <a:t>yet to be formally approved or declined.</a:t>
            </a:r>
          </a:p>
        </p:txBody>
      </p:sp>
      <p:sp>
        <p:nvSpPr>
          <p:cNvPr id="3" name="Rectangle 2"/>
          <p:cNvSpPr/>
          <p:nvPr/>
        </p:nvSpPr>
        <p:spPr>
          <a:xfrm>
            <a:off x="257174" y="1656022"/>
            <a:ext cx="7883414" cy="1323439"/>
          </a:xfrm>
          <a:prstGeom prst="rect">
            <a:avLst/>
          </a:prstGeom>
          <a:noFill/>
        </p:spPr>
        <p:txBody>
          <a:bodyPr wrap="square">
            <a:spAutoFit/>
          </a:bodyPr>
          <a:lstStyle/>
          <a:p>
            <a:pPr marL="285750" indent="-285750">
              <a:spcAft>
                <a:spcPts val="1200"/>
              </a:spcAft>
              <a:buFont typeface="Arial" panose="020B0604020202020204" pitchFamily="34" charset="0"/>
              <a:buChar char="•"/>
            </a:pPr>
            <a:r>
              <a:rPr lang="en-CA" sz="1400" b="1" dirty="0"/>
              <a:t>A project backlog is a portfolio level list of the </a:t>
            </a:r>
            <a:r>
              <a:rPr lang="en-CA" sz="1400" b="1" dirty="0" smtClean="0"/>
              <a:t>“unstarted,” </a:t>
            </a:r>
            <a:r>
              <a:rPr lang="en-CA" sz="1400" dirty="0"/>
              <a:t>i.e</a:t>
            </a:r>
            <a:r>
              <a:rPr lang="en-CA" sz="1400" dirty="0" smtClean="0"/>
              <a:t>. pending project </a:t>
            </a:r>
            <a:r>
              <a:rPr lang="en-CA" sz="1400" dirty="0"/>
              <a:t>requests that are waiting to be greenlighted. </a:t>
            </a:r>
          </a:p>
          <a:p>
            <a:pPr marL="285750" indent="-285750">
              <a:spcAft>
                <a:spcPts val="1200"/>
              </a:spcAft>
              <a:buFont typeface="Arial" panose="020B0604020202020204" pitchFamily="34" charset="0"/>
              <a:buChar char="•"/>
            </a:pPr>
            <a:r>
              <a:rPr lang="en-CA" sz="1400" b="1" dirty="0"/>
              <a:t>Unlike the </a:t>
            </a:r>
            <a:r>
              <a:rPr lang="en-CA" sz="1400" b="1" dirty="0" smtClean="0"/>
              <a:t>task-level </a:t>
            </a:r>
            <a:r>
              <a:rPr lang="en-CA" sz="1400" b="1" dirty="0"/>
              <a:t>focus of a product or feature backlog in agile, </a:t>
            </a:r>
            <a:r>
              <a:rPr lang="en-CA" sz="1400" b="1" dirty="0" smtClean="0"/>
              <a:t>scrum, </a:t>
            </a:r>
            <a:r>
              <a:rPr lang="en-CA" sz="1400" b="1" dirty="0"/>
              <a:t>and Kanban </a:t>
            </a:r>
            <a:r>
              <a:rPr lang="en-CA" sz="1400" dirty="0"/>
              <a:t>development methodologies, project backlogs pertain to </a:t>
            </a:r>
            <a:r>
              <a:rPr lang="en-CA" sz="1400" dirty="0" smtClean="0"/>
              <a:t>projects </a:t>
            </a:r>
            <a:r>
              <a:rPr lang="en-CA" sz="1400" dirty="0"/>
              <a:t>as a </a:t>
            </a:r>
            <a:r>
              <a:rPr lang="en-CA" sz="1400" dirty="0" smtClean="0"/>
              <a:t>whole – not individual tasks.</a:t>
            </a:r>
            <a:endParaRPr lang="en-CA" sz="1400" dirty="0"/>
          </a:p>
        </p:txBody>
      </p:sp>
      <p:pic>
        <p:nvPicPr>
          <p:cNvPr id="6" name="Picture 5"/>
          <p:cNvPicPr>
            <a:picLocks noChangeAspect="1"/>
          </p:cNvPicPr>
          <p:nvPr/>
        </p:nvPicPr>
        <p:blipFill>
          <a:blip r:embed="rId4"/>
          <a:stretch>
            <a:fillRect/>
          </a:stretch>
        </p:blipFill>
        <p:spPr>
          <a:xfrm>
            <a:off x="3001613" y="5396534"/>
            <a:ext cx="556734" cy="780225"/>
          </a:xfrm>
          <a:prstGeom prst="rect">
            <a:avLst/>
          </a:prstGeom>
        </p:spPr>
      </p:pic>
      <p:sp>
        <p:nvSpPr>
          <p:cNvPr id="20" name="Flowchart: Document 19"/>
          <p:cNvSpPr/>
          <p:nvPr/>
        </p:nvSpPr>
        <p:spPr>
          <a:xfrm rot="523122">
            <a:off x="6341252" y="3522356"/>
            <a:ext cx="847758" cy="625356"/>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SaaS Initiative </a:t>
            </a:r>
            <a:endParaRPr lang="en-CA" sz="1100" dirty="0">
              <a:solidFill>
                <a:schemeClr val="tx1"/>
              </a:solidFill>
            </a:endParaRPr>
          </a:p>
        </p:txBody>
      </p:sp>
      <p:sp>
        <p:nvSpPr>
          <p:cNvPr id="41" name="Flowchart: Document 40"/>
          <p:cNvSpPr/>
          <p:nvPr/>
        </p:nvSpPr>
        <p:spPr>
          <a:xfrm rot="21182479">
            <a:off x="6108389" y="3189879"/>
            <a:ext cx="919535" cy="453075"/>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smtClean="0">
                <a:solidFill>
                  <a:schemeClr val="tx1"/>
                </a:solidFill>
              </a:rPr>
              <a:t>Sales Data</a:t>
            </a:r>
            <a:endParaRPr lang="en-CA" sz="1100" dirty="0">
              <a:solidFill>
                <a:schemeClr val="tx1"/>
              </a:solidFill>
            </a:endParaRPr>
          </a:p>
        </p:txBody>
      </p:sp>
      <p:sp>
        <p:nvSpPr>
          <p:cNvPr id="31" name="Flowchart: Stored Data 30"/>
          <p:cNvSpPr/>
          <p:nvPr/>
        </p:nvSpPr>
        <p:spPr>
          <a:xfrm rot="10800000">
            <a:off x="6841472" y="3028962"/>
            <a:ext cx="610092" cy="1173188"/>
          </a:xfrm>
          <a:prstGeom prst="flowChartOnlineStorage">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TextBox 12"/>
          <p:cNvSpPr txBox="1"/>
          <p:nvPr/>
        </p:nvSpPr>
        <p:spPr>
          <a:xfrm>
            <a:off x="7422998" y="3292390"/>
            <a:ext cx="1312300" cy="646331"/>
          </a:xfrm>
          <a:prstGeom prst="rect">
            <a:avLst/>
          </a:prstGeom>
        </p:spPr>
        <p:txBody>
          <a:bodyPr wrap="square" rtlCol="0">
            <a:spAutoFit/>
          </a:bodyPr>
          <a:lstStyle/>
          <a:p>
            <a:r>
              <a:rPr lang="en-CA" b="1" i="1" dirty="0" smtClean="0">
                <a:solidFill>
                  <a:schemeClr val="bg1"/>
                </a:solidFill>
              </a:rPr>
              <a:t>IT Project Portfolio</a:t>
            </a:r>
          </a:p>
        </p:txBody>
      </p:sp>
      <p:grpSp>
        <p:nvGrpSpPr>
          <p:cNvPr id="32" name="Group 31"/>
          <p:cNvGrpSpPr/>
          <p:nvPr/>
        </p:nvGrpSpPr>
        <p:grpSpPr>
          <a:xfrm>
            <a:off x="0" y="6422955"/>
            <a:ext cx="9144000" cy="437555"/>
            <a:chOff x="0" y="6422955"/>
            <a:chExt cx="9144000" cy="437555"/>
          </a:xfrm>
        </p:grpSpPr>
        <p:pic>
          <p:nvPicPr>
            <p:cNvPr id="33"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34" name="Picture 33"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997638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809208" y="4456514"/>
            <a:ext cx="8064043" cy="1812817"/>
          </a:xfrm>
          <a:prstGeom prst="rect">
            <a:avLst/>
          </a:prstGeom>
          <a:solidFill>
            <a:schemeClr val="bg1"/>
          </a:solidFill>
        </p:spPr>
        <p:txBody>
          <a:bodyPr wrap="square" rtlCol="0">
            <a:noAutofit/>
          </a:bodyPr>
          <a:lstStyle/>
          <a:p>
            <a:endParaRPr lang="en-CA" sz="1400" dirty="0">
              <a:solidFill>
                <a:srgbClr val="000000"/>
              </a:solidFill>
              <a:latin typeface="Arial" panose="020B0604020202020204" pitchFamily="34" charset="0"/>
            </a:endParaRPr>
          </a:p>
        </p:txBody>
      </p:sp>
      <p:pic>
        <p:nvPicPr>
          <p:cNvPr id="32" name="Picture 31"/>
          <p:cNvPicPr>
            <a:picLocks noChangeAspect="1"/>
          </p:cNvPicPr>
          <p:nvPr/>
        </p:nvPicPr>
        <p:blipFill>
          <a:blip r:embed="rId2"/>
          <a:stretch>
            <a:fillRect/>
          </a:stretch>
        </p:blipFill>
        <p:spPr>
          <a:xfrm>
            <a:off x="2009536" y="4561711"/>
            <a:ext cx="1080000" cy="1651240"/>
          </a:xfrm>
          <a:prstGeom prst="rect">
            <a:avLst/>
          </a:prstGeom>
        </p:spPr>
      </p:pic>
      <p:sp>
        <p:nvSpPr>
          <p:cNvPr id="2" name="Rectangle 1"/>
          <p:cNvSpPr/>
          <p:nvPr/>
        </p:nvSpPr>
        <p:spPr>
          <a:xfrm>
            <a:off x="1590148" y="1818885"/>
            <a:ext cx="7283103" cy="2773099"/>
          </a:xfrm>
          <a:prstGeom prst="rect">
            <a:avLst/>
          </a:prstGeom>
          <a:solidFill>
            <a:schemeClr val="bg1"/>
          </a:solidFill>
        </p:spPr>
        <p:txBody>
          <a:bodyPr wrap="square" rtlCol="0" anchor="ctr">
            <a:noAutofit/>
          </a:bodyPr>
          <a:lstStyle/>
          <a:p>
            <a:r>
              <a:rPr lang="en-CA" sz="1400" dirty="0" smtClean="0">
                <a:solidFill>
                  <a:srgbClr val="000000"/>
                </a:solidFill>
                <a:latin typeface="Arial" panose="020B0604020202020204" pitchFamily="34" charset="0"/>
              </a:rPr>
              <a:t>At some point, </a:t>
            </a:r>
            <a:r>
              <a:rPr lang="en-CA" sz="1400" dirty="0">
                <a:solidFill>
                  <a:srgbClr val="000000"/>
                </a:solidFill>
                <a:latin typeface="Arial" panose="020B0604020202020204" pitchFamily="34" charset="0"/>
              </a:rPr>
              <a:t>organizations became convinced that intake success was synonymous with the ability to approve </a:t>
            </a:r>
            <a:r>
              <a:rPr lang="en-CA" sz="1400" dirty="0" smtClean="0">
                <a:solidFill>
                  <a:srgbClr val="000000"/>
                </a:solidFill>
                <a:latin typeface="Arial" panose="020B0604020202020204" pitchFamily="34" charset="0"/>
              </a:rPr>
              <a:t>more and more projects – regardless </a:t>
            </a:r>
            <a:r>
              <a:rPr lang="en-CA" sz="1400" dirty="0">
                <a:solidFill>
                  <a:srgbClr val="000000"/>
                </a:solidFill>
                <a:latin typeface="Arial" panose="020B0604020202020204" pitchFamily="34" charset="0"/>
              </a:rPr>
              <a:t>of IT’s capacity to deliver them all. </a:t>
            </a:r>
            <a:endParaRPr lang="en-CA" sz="1400" dirty="0" smtClean="0">
              <a:solidFill>
                <a:srgbClr val="000000"/>
              </a:solidFill>
              <a:latin typeface="Arial" panose="020B0604020202020204" pitchFamily="34" charset="0"/>
            </a:endParaRPr>
          </a:p>
          <a:p>
            <a:endParaRPr lang="en-CA" sz="1400" dirty="0">
              <a:solidFill>
                <a:srgbClr val="000000"/>
              </a:solidFill>
              <a:latin typeface="Arial" panose="020B0604020202020204" pitchFamily="34" charset="0"/>
            </a:endParaRPr>
          </a:p>
          <a:p>
            <a:r>
              <a:rPr lang="en-CA" sz="1400" dirty="0" smtClean="0">
                <a:solidFill>
                  <a:srgbClr val="000000"/>
                </a:solidFill>
                <a:latin typeface="Arial" panose="020B0604020202020204" pitchFamily="34" charset="0"/>
              </a:rPr>
              <a:t>This misconception fuelled the rise of the unmanaged IT backlog: commonly, a kitchen-sink </a:t>
            </a:r>
            <a:r>
              <a:rPr lang="en-CA" sz="1400" dirty="0">
                <a:solidFill>
                  <a:srgbClr val="000000"/>
                </a:solidFill>
                <a:latin typeface="Arial" panose="020B0604020202020204" pitchFamily="34" charset="0"/>
              </a:rPr>
              <a:t>of project ideas </a:t>
            </a:r>
            <a:r>
              <a:rPr lang="en-CA" sz="1400" dirty="0" smtClean="0">
                <a:solidFill>
                  <a:srgbClr val="000000"/>
                </a:solidFill>
                <a:latin typeface="Arial" panose="020B0604020202020204" pitchFamily="34" charset="0"/>
              </a:rPr>
              <a:t>that not only exemplifies the profound </a:t>
            </a:r>
            <a:r>
              <a:rPr lang="en-CA" sz="1400" dirty="0">
                <a:solidFill>
                  <a:srgbClr val="000000"/>
                </a:solidFill>
                <a:latin typeface="Arial" panose="020B0604020202020204" pitchFamily="34" charset="0"/>
              </a:rPr>
              <a:t>imbalance between stakeholder demand and IT resource supply, </a:t>
            </a:r>
            <a:r>
              <a:rPr lang="en-CA" sz="1400" dirty="0" smtClean="0">
                <a:solidFill>
                  <a:srgbClr val="000000"/>
                </a:solidFill>
                <a:latin typeface="Arial" panose="020B0604020202020204" pitchFamily="34" charset="0"/>
              </a:rPr>
              <a:t>but that </a:t>
            </a:r>
            <a:r>
              <a:rPr lang="en-CA" sz="1400" dirty="0">
                <a:solidFill>
                  <a:srgbClr val="000000"/>
                </a:solidFill>
                <a:latin typeface="Arial" panose="020B0604020202020204" pitchFamily="34" charset="0"/>
              </a:rPr>
              <a:t>typically </a:t>
            </a:r>
            <a:r>
              <a:rPr lang="en-CA" sz="1400" dirty="0" smtClean="0">
                <a:solidFill>
                  <a:srgbClr val="000000"/>
                </a:solidFill>
                <a:latin typeface="Arial" panose="020B0604020202020204" pitchFamily="34" charset="0"/>
              </a:rPr>
              <a:t>lacks much consideration </a:t>
            </a:r>
            <a:r>
              <a:rPr lang="en-CA" sz="1400" dirty="0">
                <a:solidFill>
                  <a:srgbClr val="000000"/>
                </a:solidFill>
                <a:latin typeface="Arial" panose="020B0604020202020204" pitchFamily="34" charset="0"/>
              </a:rPr>
              <a:t>for the actual goals of the business. </a:t>
            </a:r>
            <a:endParaRPr lang="en-CA" sz="1400" dirty="0" smtClean="0">
              <a:solidFill>
                <a:srgbClr val="000000"/>
              </a:solidFill>
              <a:latin typeface="Arial" panose="020B0604020202020204" pitchFamily="34" charset="0"/>
            </a:endParaRPr>
          </a:p>
          <a:p>
            <a:endParaRPr lang="en-CA" sz="1400" dirty="0">
              <a:solidFill>
                <a:srgbClr val="000000"/>
              </a:solidFill>
              <a:latin typeface="Arial" panose="020B0604020202020204" pitchFamily="34" charset="0"/>
            </a:endParaRPr>
          </a:p>
          <a:p>
            <a:r>
              <a:rPr lang="en-CA" sz="1400" dirty="0" smtClean="0">
                <a:solidFill>
                  <a:srgbClr val="000000"/>
                </a:solidFill>
                <a:latin typeface="Arial" panose="020B0604020202020204" pitchFamily="34" charset="0"/>
              </a:rPr>
              <a:t>It follows that project backlog culture has largely had negative influence on the IT portfolio. The appetite for new projects grows and grows across organizations, while IT department sizes remain the same – and IT leaders are left to somehow make sense of it all. </a:t>
            </a:r>
            <a:endParaRPr lang="en-CA" sz="1400" dirty="0">
              <a:solidFill>
                <a:srgbClr val="000000"/>
              </a:solidFill>
              <a:latin typeface="Arial" panose="020B0604020202020204" pitchFamily="34" charset="0"/>
            </a:endParaRPr>
          </a:p>
        </p:txBody>
      </p:sp>
      <p:sp>
        <p:nvSpPr>
          <p:cNvPr id="7" name="Title 6"/>
          <p:cNvSpPr>
            <a:spLocks noGrp="1"/>
          </p:cNvSpPr>
          <p:nvPr>
            <p:ph type="title"/>
          </p:nvPr>
        </p:nvSpPr>
        <p:spPr/>
        <p:txBody>
          <a:bodyPr/>
          <a:lstStyle/>
          <a:p>
            <a:r>
              <a:rPr lang="en-CA" dirty="0" smtClean="0">
                <a:latin typeface="+mj-lt"/>
              </a:rPr>
              <a:t>Know your enemy: the unmanaged project backlog</a:t>
            </a:r>
            <a:endParaRPr lang="en-CA" dirty="0">
              <a:latin typeface="+mj-lt"/>
            </a:endParaRPr>
          </a:p>
        </p:txBody>
      </p:sp>
      <p:sp>
        <p:nvSpPr>
          <p:cNvPr id="3" name="TextBox 2"/>
          <p:cNvSpPr txBox="1"/>
          <p:nvPr/>
        </p:nvSpPr>
        <p:spPr>
          <a:xfrm>
            <a:off x="-10887" y="1069275"/>
            <a:ext cx="9154887" cy="759157"/>
          </a:xfrm>
          <a:prstGeom prst="rect">
            <a:avLst/>
          </a:prstGeom>
          <a:solidFill>
            <a:schemeClr val="bg1">
              <a:lumMod val="95000"/>
            </a:schemeClr>
          </a:solidFill>
        </p:spPr>
        <p:txBody>
          <a:bodyPr wrap="square" rIns="468000" rtlCol="0" anchor="ctr">
            <a:noAutofit/>
          </a:bodyPr>
          <a:lstStyle/>
          <a:p>
            <a:pPr marL="266700">
              <a:tabLst>
                <a:tab pos="266700" algn="l"/>
              </a:tabLst>
            </a:pPr>
            <a:r>
              <a:rPr lang="en-CA" sz="1600" b="1" dirty="0" smtClean="0">
                <a:latin typeface="Arial" panose="020B0604020202020204" pitchFamily="34" charset="0"/>
              </a:rPr>
              <a:t>While lengthy project </a:t>
            </a:r>
            <a:r>
              <a:rPr lang="en-CA" sz="1600" b="1" dirty="0">
                <a:latin typeface="Arial" panose="020B0604020202020204" pitchFamily="34" charset="0"/>
              </a:rPr>
              <a:t>backlogs are rooted in undisciplined intake </a:t>
            </a:r>
            <a:r>
              <a:rPr lang="en-CA" sz="1600" b="1" dirty="0" smtClean="0">
                <a:latin typeface="Arial" panose="020B0604020202020204" pitchFamily="34" charset="0"/>
              </a:rPr>
              <a:t>practices, they have negative impacts that can be measured beyond intake. </a:t>
            </a:r>
            <a:endParaRPr lang="en-CA" sz="1600" b="1" dirty="0">
              <a:latin typeface="Arial" panose="020B0604020202020204" pitchFamily="34" charset="0"/>
            </a:endParaRPr>
          </a:p>
        </p:txBody>
      </p:sp>
      <p:sp>
        <p:nvSpPr>
          <p:cNvPr id="5" name="TextBox 2"/>
          <p:cNvSpPr txBox="1"/>
          <p:nvPr/>
        </p:nvSpPr>
        <p:spPr>
          <a:xfrm>
            <a:off x="4716661" y="4840215"/>
            <a:ext cx="4427339" cy="1080000"/>
          </a:xfrm>
          <a:prstGeom prst="rect">
            <a:avLst/>
          </a:prstGeom>
          <a:solidFill>
            <a:schemeClr val="bg1">
              <a:lumMod val="95000"/>
            </a:schemeClr>
          </a:solidFill>
          <a:ln w="31750">
            <a:noFill/>
          </a:ln>
        </p:spPr>
        <p:txBody>
          <a:bodyPr wrap="square" rIns="46800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542925">
              <a:spcAft>
                <a:spcPts val="600"/>
              </a:spcAft>
            </a:pPr>
            <a:r>
              <a:rPr lang="en-CA" sz="1400" dirty="0" smtClean="0"/>
              <a:t>Seventy-six percent of </a:t>
            </a:r>
            <a:r>
              <a:rPr lang="en-CA" sz="1400" dirty="0"/>
              <a:t>organizations say they have too many projects on the go and </a:t>
            </a:r>
            <a:r>
              <a:rPr lang="en-CA" sz="1400" dirty="0" smtClean="0"/>
              <a:t>an </a:t>
            </a:r>
            <a:r>
              <a:rPr lang="en-CA" sz="1400" dirty="0"/>
              <a:t>unmanageable and ever-growing backlog of things to get </a:t>
            </a:r>
            <a:r>
              <a:rPr lang="en-CA" sz="1400" dirty="0" smtClean="0"/>
              <a:t>to.</a:t>
            </a:r>
          </a:p>
        </p:txBody>
      </p:sp>
      <p:pic>
        <p:nvPicPr>
          <p:cNvPr id="10" name="Picture 9"/>
          <p:cNvPicPr>
            <a:picLocks noChangeAspect="1"/>
          </p:cNvPicPr>
          <p:nvPr/>
        </p:nvPicPr>
        <p:blipFill>
          <a:blip r:embed="rId3"/>
          <a:stretch>
            <a:fillRect/>
          </a:stretch>
        </p:blipFill>
        <p:spPr>
          <a:xfrm>
            <a:off x="908414" y="2772694"/>
            <a:ext cx="684000" cy="875028"/>
          </a:xfrm>
          <a:prstGeom prst="rect">
            <a:avLst/>
          </a:prstGeom>
        </p:spPr>
      </p:pic>
      <p:pic>
        <p:nvPicPr>
          <p:cNvPr id="13" name="Picture 12"/>
          <p:cNvPicPr>
            <a:picLocks noChangeAspect="1"/>
          </p:cNvPicPr>
          <p:nvPr/>
        </p:nvPicPr>
        <p:blipFill>
          <a:blip r:embed="rId4"/>
          <a:stretch>
            <a:fillRect/>
          </a:stretch>
        </p:blipFill>
        <p:spPr>
          <a:xfrm>
            <a:off x="1049256" y="1981594"/>
            <a:ext cx="400050" cy="638175"/>
          </a:xfrm>
          <a:prstGeom prst="rect">
            <a:avLst/>
          </a:prstGeom>
        </p:spPr>
      </p:pic>
      <p:sp>
        <p:nvSpPr>
          <p:cNvPr id="15" name="TextBox 14"/>
          <p:cNvSpPr txBox="1"/>
          <p:nvPr/>
        </p:nvSpPr>
        <p:spPr>
          <a:xfrm rot="16200000">
            <a:off x="-1959629" y="3788065"/>
            <a:ext cx="4711267" cy="792000"/>
          </a:xfrm>
          <a:prstGeom prst="rect">
            <a:avLst/>
          </a:prstGeom>
          <a:solidFill>
            <a:schemeClr val="tx1"/>
          </a:solidFill>
        </p:spPr>
        <p:txBody>
          <a:bodyPr wrap="square" rtlCol="0" anchor="ctr">
            <a:noAutofit/>
          </a:bodyPr>
          <a:lstStyle/>
          <a:p>
            <a:pPr algn="ctr"/>
            <a:r>
              <a:rPr lang="en-CA" b="1" i="1" dirty="0" smtClean="0">
                <a:solidFill>
                  <a:schemeClr val="bg1"/>
                </a:solidFill>
              </a:rPr>
              <a:t>The rise of IT’s project backlog culture</a:t>
            </a:r>
          </a:p>
        </p:txBody>
      </p:sp>
      <p:pic>
        <p:nvPicPr>
          <p:cNvPr id="29" name="Picture 28"/>
          <p:cNvPicPr>
            <a:picLocks noChangeAspect="1"/>
          </p:cNvPicPr>
          <p:nvPr/>
        </p:nvPicPr>
        <p:blipFill>
          <a:blip r:embed="rId5"/>
          <a:stretch>
            <a:fillRect/>
          </a:stretch>
        </p:blipFill>
        <p:spPr>
          <a:xfrm>
            <a:off x="1104364" y="4811180"/>
            <a:ext cx="828000" cy="1276500"/>
          </a:xfrm>
          <a:prstGeom prst="rect">
            <a:avLst/>
          </a:prstGeom>
        </p:spPr>
      </p:pic>
      <p:pic>
        <p:nvPicPr>
          <p:cNvPr id="30" name="Picture 29"/>
          <p:cNvPicPr>
            <a:picLocks noChangeAspect="1"/>
          </p:cNvPicPr>
          <p:nvPr/>
        </p:nvPicPr>
        <p:blipFill>
          <a:blip r:embed="rId6"/>
          <a:stretch>
            <a:fillRect/>
          </a:stretch>
        </p:blipFill>
        <p:spPr>
          <a:xfrm>
            <a:off x="946153" y="3755137"/>
            <a:ext cx="612000" cy="750194"/>
          </a:xfrm>
          <a:prstGeom prst="rect">
            <a:avLst/>
          </a:prstGeom>
        </p:spPr>
      </p:pic>
      <p:sp>
        <p:nvSpPr>
          <p:cNvPr id="4" name="Rectangle 3"/>
          <p:cNvSpPr/>
          <p:nvPr/>
        </p:nvSpPr>
        <p:spPr>
          <a:xfrm>
            <a:off x="7785608" y="5673994"/>
            <a:ext cx="1284513" cy="246221"/>
          </a:xfrm>
          <a:prstGeom prst="rect">
            <a:avLst/>
          </a:prstGeom>
        </p:spPr>
        <p:txBody>
          <a:bodyPr wrap="square">
            <a:spAutoFit/>
          </a:bodyPr>
          <a:lstStyle/>
          <a:p>
            <a:pPr algn="r">
              <a:spcAft>
                <a:spcPts val="600"/>
              </a:spcAft>
            </a:pPr>
            <a:r>
              <a:rPr lang="en-CA" sz="1000" dirty="0"/>
              <a:t>Source: Cooper</a:t>
            </a:r>
            <a:endParaRPr lang="en-CA" sz="1400" dirty="0"/>
          </a:p>
        </p:txBody>
      </p:sp>
      <p:pic>
        <p:nvPicPr>
          <p:cNvPr id="31" name="Picture 30"/>
          <p:cNvPicPr>
            <a:picLocks noChangeAspect="1"/>
          </p:cNvPicPr>
          <p:nvPr/>
        </p:nvPicPr>
        <p:blipFill>
          <a:blip r:embed="rId7"/>
          <a:stretch>
            <a:fillRect/>
          </a:stretch>
        </p:blipFill>
        <p:spPr>
          <a:xfrm>
            <a:off x="3153527" y="4505331"/>
            <a:ext cx="1169393" cy="1764000"/>
          </a:xfrm>
          <a:prstGeom prst="rect">
            <a:avLst/>
          </a:prstGeom>
        </p:spPr>
      </p:pic>
      <p:sp>
        <p:nvSpPr>
          <p:cNvPr id="14" name="Oval 2"/>
          <p:cNvSpPr/>
          <p:nvPr/>
        </p:nvSpPr>
        <p:spPr>
          <a:xfrm>
            <a:off x="4151699" y="4840215"/>
            <a:ext cx="1080000" cy="1080000"/>
          </a:xfrm>
          <a:prstGeom prst="ellipse">
            <a:avLst/>
          </a:prstGeom>
          <a:solidFill>
            <a:schemeClr val="tx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46800" rIns="0" rtlCol="0" anchor="ctr"/>
          <a:lstStyle/>
          <a:p>
            <a:pPr algn="ctr"/>
            <a:r>
              <a:rPr lang="en-US" sz="2400" b="1" dirty="0" smtClean="0"/>
              <a:t>76%</a:t>
            </a:r>
            <a:endParaRPr lang="en-US" sz="2400" b="1" dirty="0"/>
          </a:p>
        </p:txBody>
      </p:sp>
      <p:grpSp>
        <p:nvGrpSpPr>
          <p:cNvPr id="16" name="Group 15"/>
          <p:cNvGrpSpPr/>
          <p:nvPr/>
        </p:nvGrpSpPr>
        <p:grpSpPr>
          <a:xfrm>
            <a:off x="0" y="6422955"/>
            <a:ext cx="9144000" cy="437555"/>
            <a:chOff x="0" y="6422955"/>
            <a:chExt cx="9144000" cy="437555"/>
          </a:xfrm>
        </p:grpSpPr>
        <p:pic>
          <p:nvPicPr>
            <p:cNvPr id="17"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18" name="Picture 17"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461174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latin typeface="+mj-lt"/>
              </a:rPr>
              <a:t>Left unregulated, project backlogs pose legitimate threats to IT</a:t>
            </a:r>
            <a:endParaRPr lang="en-CA" dirty="0">
              <a:latin typeface="+mj-lt"/>
            </a:endParaRPr>
          </a:p>
        </p:txBody>
      </p:sp>
      <p:sp>
        <p:nvSpPr>
          <p:cNvPr id="29" name="TextBox 28"/>
          <p:cNvSpPr txBox="1"/>
          <p:nvPr/>
        </p:nvSpPr>
        <p:spPr>
          <a:xfrm>
            <a:off x="2219174" y="1965999"/>
            <a:ext cx="6658125" cy="1169551"/>
          </a:xfrm>
          <a:prstGeom prst="rect">
            <a:avLst/>
          </a:prstGeom>
        </p:spPr>
        <p:txBody>
          <a:bodyPr wrap="square" rtlCol="0">
            <a:spAutoFit/>
          </a:bodyPr>
          <a:lstStyle/>
          <a:p>
            <a:pPr>
              <a:spcAft>
                <a:spcPts val="600"/>
              </a:spcAft>
            </a:pPr>
            <a:r>
              <a:rPr lang="en-CA" sz="1400" b="1" dirty="0" smtClean="0">
                <a:solidFill>
                  <a:schemeClr val="tx2"/>
                </a:solidFill>
              </a:rPr>
              <a:t>Unmanaged backlogs can eat away at IT’s reputation.</a:t>
            </a:r>
            <a:r>
              <a:rPr lang="en-CA" sz="1400" dirty="0" smtClean="0">
                <a:solidFill>
                  <a:schemeClr val="tx2"/>
                </a:solidFill>
              </a:rPr>
              <a:t> Backlogs can damage IT’s reputation within the organization. When the backlog becomes known as a “black hole,” stakeholders may forgo formal intake channels altogether. At that point, the backlog serves as little more than a list of broken promises that contributes to portfolio confusion.</a:t>
            </a:r>
            <a:endParaRPr lang="en-CA" sz="1400" dirty="0">
              <a:solidFill>
                <a:schemeClr val="tx2"/>
              </a:solidFill>
            </a:endParaRPr>
          </a:p>
        </p:txBody>
      </p:sp>
      <p:sp>
        <p:nvSpPr>
          <p:cNvPr id="2" name="Rectangle 1"/>
          <p:cNvSpPr/>
          <p:nvPr/>
        </p:nvSpPr>
        <p:spPr>
          <a:xfrm>
            <a:off x="-10886" y="1089355"/>
            <a:ext cx="9154886" cy="770127"/>
          </a:xfrm>
          <a:prstGeom prst="rect">
            <a:avLst/>
          </a:prstGeom>
          <a:solidFill>
            <a:schemeClr val="bg1">
              <a:lumMod val="95000"/>
            </a:schemeClr>
          </a:solidFill>
        </p:spPr>
        <p:txBody>
          <a:bodyPr wrap="square" rIns="90000" anchor="ctr">
            <a:noAutofit/>
          </a:bodyPr>
          <a:lstStyle/>
          <a:p>
            <a:pPr marL="271463"/>
            <a:r>
              <a:rPr lang="en-US" sz="1600" b="1" dirty="0" smtClean="0"/>
              <a:t>Unmanaged backlogs can damage IT’s reputation, destroy the value </a:t>
            </a:r>
            <a:r>
              <a:rPr lang="en-US" sz="1600" b="1" dirty="0"/>
              <a:t>of the IT portfolio, </a:t>
            </a:r>
            <a:r>
              <a:rPr lang="en-US" sz="1600" b="1" dirty="0" smtClean="0"/>
              <a:t>and strike a blow to the organization’s bottom line.</a:t>
            </a:r>
            <a:endParaRPr lang="en-US" sz="1600" b="1" dirty="0"/>
          </a:p>
        </p:txBody>
      </p:sp>
      <p:pic>
        <p:nvPicPr>
          <p:cNvPr id="3" name="Picture 2"/>
          <p:cNvPicPr>
            <a:picLocks noChangeAspect="1"/>
          </p:cNvPicPr>
          <p:nvPr/>
        </p:nvPicPr>
        <p:blipFill>
          <a:blip r:embed="rId2"/>
          <a:stretch>
            <a:fillRect/>
          </a:stretch>
        </p:blipFill>
        <p:spPr>
          <a:xfrm>
            <a:off x="7239896" y="2964125"/>
            <a:ext cx="1579500" cy="1404000"/>
          </a:xfrm>
          <a:prstGeom prst="rect">
            <a:avLst/>
          </a:prstGeom>
        </p:spPr>
      </p:pic>
      <p:pic>
        <p:nvPicPr>
          <p:cNvPr id="4" name="Picture 3"/>
          <p:cNvPicPr>
            <a:picLocks noChangeAspect="1"/>
          </p:cNvPicPr>
          <p:nvPr/>
        </p:nvPicPr>
        <p:blipFill>
          <a:blip r:embed="rId3"/>
          <a:stretch>
            <a:fillRect/>
          </a:stretch>
        </p:blipFill>
        <p:spPr>
          <a:xfrm>
            <a:off x="327157" y="4569105"/>
            <a:ext cx="793935" cy="1692000"/>
          </a:xfrm>
          <a:prstGeom prst="rect">
            <a:avLst/>
          </a:prstGeom>
        </p:spPr>
      </p:pic>
      <p:pic>
        <p:nvPicPr>
          <p:cNvPr id="5" name="Picture 4"/>
          <p:cNvPicPr>
            <a:picLocks noChangeAspect="1"/>
          </p:cNvPicPr>
          <p:nvPr/>
        </p:nvPicPr>
        <p:blipFill>
          <a:blip r:embed="rId4"/>
          <a:stretch>
            <a:fillRect/>
          </a:stretch>
        </p:blipFill>
        <p:spPr>
          <a:xfrm>
            <a:off x="275174" y="2144345"/>
            <a:ext cx="1944000" cy="771671"/>
          </a:xfrm>
          <a:prstGeom prst="rect">
            <a:avLst/>
          </a:prstGeom>
        </p:spPr>
      </p:pic>
      <p:sp>
        <p:nvSpPr>
          <p:cNvPr id="6" name="Rectangle 5"/>
          <p:cNvSpPr/>
          <p:nvPr/>
        </p:nvSpPr>
        <p:spPr>
          <a:xfrm>
            <a:off x="1280126" y="4694774"/>
            <a:ext cx="7597173" cy="1461939"/>
          </a:xfrm>
          <a:prstGeom prst="rect">
            <a:avLst/>
          </a:prstGeom>
        </p:spPr>
        <p:txBody>
          <a:bodyPr wrap="square">
            <a:spAutoFit/>
          </a:bodyPr>
          <a:lstStyle/>
          <a:p>
            <a:pPr>
              <a:spcAft>
                <a:spcPts val="600"/>
              </a:spcAft>
            </a:pPr>
            <a:r>
              <a:rPr lang="en-CA" sz="1400" b="1" dirty="0">
                <a:solidFill>
                  <a:schemeClr val="tx2"/>
                </a:solidFill>
              </a:rPr>
              <a:t>Project </a:t>
            </a:r>
            <a:r>
              <a:rPr lang="en-CA" sz="1400" b="1" dirty="0" smtClean="0">
                <a:solidFill>
                  <a:schemeClr val="tx2"/>
                </a:solidFill>
              </a:rPr>
              <a:t>backlogs can end up costing organizations an arm and/or a leg. </a:t>
            </a:r>
            <a:r>
              <a:rPr lang="en-CA" sz="1400" dirty="0" smtClean="0">
                <a:solidFill>
                  <a:schemeClr val="tx2"/>
                </a:solidFill>
              </a:rPr>
              <a:t>Perhaps most damagingly, b</a:t>
            </a:r>
            <a:r>
              <a:rPr lang="en-CA" sz="1400" dirty="0" smtClean="0">
                <a:solidFill>
                  <a:schemeClr val="tx2"/>
                </a:solidFill>
                <a:cs typeface="Roboto Regular"/>
              </a:rPr>
              <a:t>acklogs </a:t>
            </a:r>
            <a:r>
              <a:rPr lang="en-CA" sz="1400" dirty="0">
                <a:solidFill>
                  <a:schemeClr val="tx2"/>
                </a:solidFill>
                <a:cs typeface="Roboto Regular"/>
              </a:rPr>
              <a:t>incur a cost that can be measured in terms of time and money. </a:t>
            </a:r>
            <a:r>
              <a:rPr lang="en-CA" sz="1400" dirty="0" smtClean="0">
                <a:solidFill>
                  <a:schemeClr val="tx2"/>
                </a:solidFill>
                <a:cs typeface="Roboto Regular"/>
              </a:rPr>
              <a:t>Without a strategic approach to the backlog, </a:t>
            </a:r>
            <a:r>
              <a:rPr lang="en-CA" sz="1400" dirty="0" smtClean="0">
                <a:solidFill>
                  <a:schemeClr val="tx2"/>
                </a:solidFill>
              </a:rPr>
              <a:t>organizations can </a:t>
            </a:r>
            <a:r>
              <a:rPr lang="en-CA" sz="1400" dirty="0">
                <a:solidFill>
                  <a:schemeClr val="tx2"/>
                </a:solidFill>
              </a:rPr>
              <a:t>fall into </a:t>
            </a:r>
            <a:r>
              <a:rPr lang="en-CA" sz="1400" dirty="0" smtClean="0">
                <a:solidFill>
                  <a:schemeClr val="tx2"/>
                </a:solidFill>
              </a:rPr>
              <a:t>project debt and </a:t>
            </a:r>
            <a:r>
              <a:rPr lang="en-CA" sz="1400" dirty="0">
                <a:solidFill>
                  <a:schemeClr val="tx2"/>
                </a:solidFill>
              </a:rPr>
              <a:t>struggle to </a:t>
            </a:r>
            <a:r>
              <a:rPr lang="en-CA" sz="1400" dirty="0" smtClean="0">
                <a:solidFill>
                  <a:schemeClr val="tx2"/>
                </a:solidFill>
              </a:rPr>
              <a:t>keep up with payments year over year.</a:t>
            </a:r>
          </a:p>
          <a:p>
            <a:pPr>
              <a:spcAft>
                <a:spcPts val="600"/>
              </a:spcAft>
            </a:pPr>
            <a:r>
              <a:rPr lang="en-CA" sz="1400" dirty="0" smtClean="0">
                <a:solidFill>
                  <a:schemeClr val="tx2"/>
                </a:solidFill>
              </a:rPr>
              <a:t>Being able to quantify the investment of time that makes up the backlog is key in determining the extent to which the backlog is influencing (for better or worse) IT’s abilities to succeed. </a:t>
            </a:r>
            <a:endParaRPr lang="en-CA" sz="1400" dirty="0">
              <a:solidFill>
                <a:schemeClr val="tx2"/>
              </a:solidFill>
            </a:endParaRPr>
          </a:p>
        </p:txBody>
      </p:sp>
      <p:sp>
        <p:nvSpPr>
          <p:cNvPr id="8" name="Rectangle 7"/>
          <p:cNvSpPr/>
          <p:nvPr/>
        </p:nvSpPr>
        <p:spPr>
          <a:xfrm>
            <a:off x="257173" y="3381909"/>
            <a:ext cx="6982722" cy="954107"/>
          </a:xfrm>
          <a:prstGeom prst="rect">
            <a:avLst/>
          </a:prstGeom>
        </p:spPr>
        <p:txBody>
          <a:bodyPr wrap="square">
            <a:spAutoFit/>
          </a:bodyPr>
          <a:lstStyle/>
          <a:p>
            <a:pPr>
              <a:spcAft>
                <a:spcPts val="600"/>
              </a:spcAft>
            </a:pPr>
            <a:r>
              <a:rPr lang="en-CA" sz="1400" b="1" dirty="0">
                <a:solidFill>
                  <a:schemeClr val="tx2"/>
                </a:solidFill>
              </a:rPr>
              <a:t>Good ideas </a:t>
            </a:r>
            <a:r>
              <a:rPr lang="en-CA" sz="1400" b="1" dirty="0" smtClean="0">
                <a:solidFill>
                  <a:schemeClr val="tx2"/>
                </a:solidFill>
              </a:rPr>
              <a:t>often expire in </a:t>
            </a:r>
            <a:r>
              <a:rPr lang="en-CA" sz="1400" b="1" dirty="0">
                <a:solidFill>
                  <a:schemeClr val="tx2"/>
                </a:solidFill>
              </a:rPr>
              <a:t>unmanaged backlogs. </a:t>
            </a:r>
            <a:r>
              <a:rPr lang="en-CA" sz="1400" dirty="0" smtClean="0">
                <a:solidFill>
                  <a:schemeClr val="tx2"/>
                </a:solidFill>
              </a:rPr>
              <a:t>Stakeholder demand </a:t>
            </a:r>
            <a:r>
              <a:rPr lang="en-CA" sz="1400" dirty="0">
                <a:solidFill>
                  <a:schemeClr val="tx2"/>
                </a:solidFill>
              </a:rPr>
              <a:t>for shiny new objects can frequently eclipse requests that will better facilitate </a:t>
            </a:r>
            <a:r>
              <a:rPr lang="en-CA" sz="1400" dirty="0" smtClean="0">
                <a:solidFill>
                  <a:schemeClr val="tx2"/>
                </a:solidFill>
              </a:rPr>
              <a:t>long-term </a:t>
            </a:r>
            <a:r>
              <a:rPr lang="en-CA" sz="1400" dirty="0">
                <a:solidFill>
                  <a:schemeClr val="tx2"/>
                </a:solidFill>
              </a:rPr>
              <a:t>business growth</a:t>
            </a:r>
            <a:r>
              <a:rPr lang="en-CA" sz="1400" dirty="0" smtClean="0">
                <a:solidFill>
                  <a:schemeClr val="tx2"/>
                </a:solidFill>
              </a:rPr>
              <a:t>. Without a strategic approach to backlog management, IT may invest more of its efforts in passing trends than in ideas that will advance strategic goals. </a:t>
            </a:r>
            <a:endParaRPr lang="en-CA" sz="1400" dirty="0">
              <a:solidFill>
                <a:schemeClr val="tx2"/>
              </a:solidFill>
            </a:endParaRPr>
          </a:p>
        </p:txBody>
      </p:sp>
      <p:cxnSp>
        <p:nvCxnSpPr>
          <p:cNvPr id="10" name="Straight Connector 2"/>
          <p:cNvCxnSpPr/>
          <p:nvPr/>
        </p:nvCxnSpPr>
        <p:spPr>
          <a:xfrm flipH="1">
            <a:off x="332062" y="3238647"/>
            <a:ext cx="6832945"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2"/>
          <p:cNvCxnSpPr/>
          <p:nvPr/>
        </p:nvCxnSpPr>
        <p:spPr>
          <a:xfrm flipH="1">
            <a:off x="1280126" y="4590890"/>
            <a:ext cx="7272000"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0" y="6422955"/>
            <a:ext cx="9144000" cy="437555"/>
            <a:chOff x="0" y="6422955"/>
            <a:chExt cx="9144000" cy="437555"/>
          </a:xfrm>
        </p:grpSpPr>
        <p:pic>
          <p:nvPicPr>
            <p:cNvPr id="13"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4" name="Picture 13"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374362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0888" y="1093014"/>
            <a:ext cx="9154888" cy="4284000"/>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
        <p:nvSpPr>
          <p:cNvPr id="16" name="Rectangle 15"/>
          <p:cNvSpPr/>
          <p:nvPr/>
        </p:nvSpPr>
        <p:spPr>
          <a:xfrm>
            <a:off x="1809411" y="1969818"/>
            <a:ext cx="5515645" cy="150295"/>
          </a:xfrm>
          <a:prstGeom prst="rect">
            <a:avLst/>
          </a:prstGeom>
          <a:solidFill>
            <a:schemeClr val="bg1"/>
          </a:solidFill>
          <a:ln>
            <a:solidFill>
              <a:schemeClr val="bg1"/>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7" name="Title 6"/>
          <p:cNvSpPr>
            <a:spLocks noGrp="1"/>
          </p:cNvSpPr>
          <p:nvPr>
            <p:ph type="title"/>
          </p:nvPr>
        </p:nvSpPr>
        <p:spPr/>
        <p:txBody>
          <a:bodyPr/>
          <a:lstStyle/>
          <a:p>
            <a:r>
              <a:rPr lang="en-CA" dirty="0" smtClean="0">
                <a:latin typeface="+mj-lt"/>
              </a:rPr>
              <a:t>There are easy to spot, telltale signs that your backlog may be negatively influencing the value of your portfolio</a:t>
            </a:r>
            <a:endParaRPr lang="en-CA" dirty="0">
              <a:latin typeface="+mj-lt"/>
            </a:endParaRPr>
          </a:p>
        </p:txBody>
      </p:sp>
      <p:sp>
        <p:nvSpPr>
          <p:cNvPr id="28" name="Rectangle 27"/>
          <p:cNvSpPr/>
          <p:nvPr/>
        </p:nvSpPr>
        <p:spPr>
          <a:xfrm>
            <a:off x="257170" y="1673772"/>
            <a:ext cx="2768662" cy="3537494"/>
          </a:xfrm>
          <a:prstGeom prst="rect">
            <a:avLst/>
          </a:prstGeom>
          <a:solidFill>
            <a:schemeClr val="bg1"/>
          </a:solidFill>
        </p:spPr>
        <p:txBody>
          <a:bodyPr wrap="square">
            <a:noAutofit/>
          </a:bodyPr>
          <a:lstStyle/>
          <a:p>
            <a:pPr>
              <a:spcAft>
                <a:spcPts val="600"/>
              </a:spcAft>
            </a:pPr>
            <a:r>
              <a:rPr lang="en-CA" sz="1400" b="1" dirty="0">
                <a:solidFill>
                  <a:schemeClr val="accent1"/>
                </a:solidFill>
              </a:rPr>
              <a:t>The size of your backlog is </a:t>
            </a:r>
            <a:r>
              <a:rPr lang="en-CA" sz="1400" b="1" dirty="0" smtClean="0">
                <a:solidFill>
                  <a:schemeClr val="accent1"/>
                </a:solidFill>
              </a:rPr>
              <a:t>disproportionate </a:t>
            </a:r>
            <a:r>
              <a:rPr lang="en-CA" sz="1400" b="1" dirty="0">
                <a:solidFill>
                  <a:schemeClr val="accent1"/>
                </a:solidFill>
              </a:rPr>
              <a:t>to your current resource </a:t>
            </a:r>
            <a:r>
              <a:rPr lang="en-CA" sz="1400" b="1" dirty="0" smtClean="0">
                <a:solidFill>
                  <a:schemeClr val="accent1"/>
                </a:solidFill>
              </a:rPr>
              <a:t>capacity.</a:t>
            </a:r>
            <a:r>
              <a:rPr lang="en-CA" sz="1400" dirty="0" smtClean="0">
                <a:solidFill>
                  <a:schemeClr val="accent1"/>
                </a:solidFill>
              </a:rPr>
              <a:t> </a:t>
            </a:r>
            <a:endParaRPr lang="en-CA" sz="1400" dirty="0">
              <a:solidFill>
                <a:schemeClr val="accent1"/>
              </a:solidFill>
            </a:endParaRPr>
          </a:p>
          <a:p>
            <a:pPr>
              <a:spcAft>
                <a:spcPts val="600"/>
              </a:spcAft>
            </a:pPr>
            <a:r>
              <a:rPr lang="en-CA" sz="1200" dirty="0" smtClean="0"/>
              <a:t>If there’s no chance of completing all of the items in your backlog in a reasonable time frame, then chances are your backlog is having a negative influence on your portfolio.</a:t>
            </a:r>
          </a:p>
          <a:p>
            <a:pPr>
              <a:spcAft>
                <a:spcPts val="600"/>
              </a:spcAft>
            </a:pPr>
            <a:r>
              <a:rPr lang="en-CA" sz="1200" dirty="0" smtClean="0"/>
              <a:t>There’s a simple way to gauge it: </a:t>
            </a:r>
            <a:r>
              <a:rPr lang="en-CA" sz="1200" dirty="0"/>
              <a:t>i</a:t>
            </a:r>
            <a:r>
              <a:rPr lang="en-CA" sz="1200" dirty="0" smtClean="0">
                <a:solidFill>
                  <a:schemeClr val="tx1"/>
                </a:solidFill>
              </a:rPr>
              <a:t>f </a:t>
            </a:r>
            <a:r>
              <a:rPr lang="en-CA" sz="1200" dirty="0">
                <a:solidFill>
                  <a:schemeClr val="tx1"/>
                </a:solidFill>
              </a:rPr>
              <a:t>you were to stop the </a:t>
            </a:r>
            <a:r>
              <a:rPr lang="en-CA" sz="1200" dirty="0" smtClean="0">
                <a:solidFill>
                  <a:schemeClr val="tx1"/>
                </a:solidFill>
              </a:rPr>
              <a:t>intake of </a:t>
            </a:r>
            <a:r>
              <a:rPr lang="en-CA" sz="1200" dirty="0">
                <a:solidFill>
                  <a:schemeClr val="tx1"/>
                </a:solidFill>
              </a:rPr>
              <a:t>new projects today, </a:t>
            </a:r>
            <a:r>
              <a:rPr lang="en-CA" sz="1200" dirty="0" smtClean="0">
                <a:solidFill>
                  <a:schemeClr val="tx1"/>
                </a:solidFill>
              </a:rPr>
              <a:t>how long </a:t>
            </a:r>
            <a:r>
              <a:rPr lang="en-CA" sz="1200" dirty="0">
                <a:solidFill>
                  <a:schemeClr val="tx1"/>
                </a:solidFill>
              </a:rPr>
              <a:t>would </a:t>
            </a:r>
            <a:r>
              <a:rPr lang="en-CA" sz="1200" dirty="0" smtClean="0">
                <a:solidFill>
                  <a:schemeClr val="tx1"/>
                </a:solidFill>
              </a:rPr>
              <a:t>it take </a:t>
            </a:r>
            <a:r>
              <a:rPr lang="en-CA" sz="1200" dirty="0">
                <a:solidFill>
                  <a:schemeClr val="tx1"/>
                </a:solidFill>
              </a:rPr>
              <a:t>your team </a:t>
            </a:r>
            <a:r>
              <a:rPr lang="en-CA" sz="1200" dirty="0" smtClean="0">
                <a:solidFill>
                  <a:schemeClr val="tx1"/>
                </a:solidFill>
              </a:rPr>
              <a:t>to get caught </a:t>
            </a:r>
            <a:r>
              <a:rPr lang="en-CA" sz="1200" dirty="0">
                <a:solidFill>
                  <a:schemeClr val="tx1"/>
                </a:solidFill>
              </a:rPr>
              <a:t>up on </a:t>
            </a:r>
            <a:r>
              <a:rPr lang="en-CA" sz="1200" dirty="0" smtClean="0">
                <a:solidFill>
                  <a:schemeClr val="tx1"/>
                </a:solidFill>
              </a:rPr>
              <a:t>the backlog?</a:t>
            </a:r>
          </a:p>
          <a:p>
            <a:pPr>
              <a:spcAft>
                <a:spcPts val="600"/>
              </a:spcAft>
            </a:pPr>
            <a:r>
              <a:rPr lang="en-CA" sz="1200" dirty="0" smtClean="0"/>
              <a:t>As a general rule, if you answer a year or more, then your portfolio is under attack.</a:t>
            </a:r>
            <a:endParaRPr lang="en-CA" sz="1200" dirty="0">
              <a:solidFill>
                <a:schemeClr val="tx1"/>
              </a:solidFill>
            </a:endParaRPr>
          </a:p>
        </p:txBody>
      </p:sp>
      <p:sp>
        <p:nvSpPr>
          <p:cNvPr id="2" name="Rectangle 1"/>
          <p:cNvSpPr>
            <a:spLocks noChangeAspect="1"/>
          </p:cNvSpPr>
          <p:nvPr/>
        </p:nvSpPr>
        <p:spPr>
          <a:xfrm>
            <a:off x="-10886" y="1163042"/>
            <a:ext cx="9154886" cy="395681"/>
          </a:xfrm>
          <a:prstGeom prst="rect">
            <a:avLst/>
          </a:prstGeom>
          <a:solidFill>
            <a:schemeClr val="tx1"/>
          </a:solidFill>
        </p:spPr>
        <p:txBody>
          <a:bodyPr wrap="square" anchor="ctr">
            <a:noAutofit/>
          </a:bodyPr>
          <a:lstStyle/>
          <a:p>
            <a:pPr marL="271463"/>
            <a:r>
              <a:rPr lang="en-CA" sz="1600" b="1" dirty="0">
                <a:solidFill>
                  <a:schemeClr val="bg1"/>
                </a:solidFill>
              </a:rPr>
              <a:t>Signs </a:t>
            </a:r>
            <a:r>
              <a:rPr lang="en-CA" sz="1600" b="1" dirty="0" smtClean="0">
                <a:solidFill>
                  <a:schemeClr val="bg1"/>
                </a:solidFill>
              </a:rPr>
              <a:t>that your portfolio may already be under attack from the “unstarted”:</a:t>
            </a:r>
            <a:endParaRPr lang="en-CA" sz="1600" b="1" dirty="0">
              <a:solidFill>
                <a:schemeClr val="bg1"/>
              </a:solidFill>
            </a:endParaRPr>
          </a:p>
        </p:txBody>
      </p:sp>
      <p:sp>
        <p:nvSpPr>
          <p:cNvPr id="9" name="Rectangle 8"/>
          <p:cNvSpPr/>
          <p:nvPr/>
        </p:nvSpPr>
        <p:spPr>
          <a:xfrm>
            <a:off x="3191348" y="1673772"/>
            <a:ext cx="2751772" cy="3537494"/>
          </a:xfrm>
          <a:prstGeom prst="rect">
            <a:avLst/>
          </a:prstGeom>
          <a:solidFill>
            <a:schemeClr val="bg1"/>
          </a:solidFill>
        </p:spPr>
        <p:txBody>
          <a:bodyPr wrap="square">
            <a:noAutofit/>
          </a:bodyPr>
          <a:lstStyle/>
          <a:p>
            <a:pPr>
              <a:spcAft>
                <a:spcPts val="600"/>
              </a:spcAft>
            </a:pPr>
            <a:r>
              <a:rPr lang="en-CA" sz="1400" b="1" dirty="0" smtClean="0">
                <a:solidFill>
                  <a:schemeClr val="accent1"/>
                </a:solidFill>
              </a:rPr>
              <a:t>Your backlog contains projects that overlap with or contradict one another.</a:t>
            </a:r>
            <a:endParaRPr lang="en-CA" sz="1400" dirty="0">
              <a:solidFill>
                <a:schemeClr val="accent1"/>
              </a:solidFill>
            </a:endParaRPr>
          </a:p>
          <a:p>
            <a:pPr>
              <a:spcAft>
                <a:spcPts val="600"/>
              </a:spcAft>
            </a:pPr>
            <a:r>
              <a:rPr lang="en-CA" sz="1200" dirty="0" smtClean="0">
                <a:solidFill>
                  <a:schemeClr val="tx1"/>
                </a:solidFill>
              </a:rPr>
              <a:t>If you are uncertain </a:t>
            </a:r>
            <a:r>
              <a:rPr lang="en-CA" sz="1200" dirty="0" smtClean="0"/>
              <a:t>as to whether or not </a:t>
            </a:r>
            <a:r>
              <a:rPr lang="en-CA" sz="1200" dirty="0" smtClean="0">
                <a:solidFill>
                  <a:schemeClr val="tx1"/>
                </a:solidFill>
              </a:rPr>
              <a:t>your backlog contains items that overlap with other requests – or applications and infrastructure already in place – then a more strategic approach to managing your backlog is in order. </a:t>
            </a:r>
          </a:p>
          <a:p>
            <a:pPr>
              <a:spcAft>
                <a:spcPts val="600"/>
              </a:spcAft>
            </a:pPr>
            <a:r>
              <a:rPr lang="en-CA" sz="1200" dirty="0" smtClean="0"/>
              <a:t>Similarly, if your backlog contains requests that may potentially contradict each other (e.g. one for a server upgrade and another for a cloud migration) then your portfolio is under attack.</a:t>
            </a:r>
            <a:endParaRPr lang="en-CA" sz="1200" dirty="0" smtClean="0">
              <a:solidFill>
                <a:schemeClr val="tx1"/>
              </a:solidFill>
            </a:endParaRPr>
          </a:p>
          <a:p>
            <a:pPr marL="800100" lvl="1" indent="-342900">
              <a:spcAft>
                <a:spcPts val="600"/>
              </a:spcAft>
              <a:buFont typeface="+mj-lt"/>
              <a:buAutoNum type="arabicPeriod"/>
            </a:pPr>
            <a:endParaRPr lang="en-CA" sz="1400" dirty="0">
              <a:solidFill>
                <a:schemeClr val="tx1"/>
              </a:solidFill>
            </a:endParaRPr>
          </a:p>
        </p:txBody>
      </p:sp>
      <p:sp>
        <p:nvSpPr>
          <p:cNvPr id="10" name="Rectangle 9"/>
          <p:cNvSpPr/>
          <p:nvPr/>
        </p:nvSpPr>
        <p:spPr>
          <a:xfrm>
            <a:off x="6108637" y="1673772"/>
            <a:ext cx="2768660" cy="3537494"/>
          </a:xfrm>
          <a:prstGeom prst="rect">
            <a:avLst/>
          </a:prstGeom>
          <a:solidFill>
            <a:schemeClr val="bg1"/>
          </a:solidFill>
        </p:spPr>
        <p:txBody>
          <a:bodyPr wrap="square">
            <a:noAutofit/>
          </a:bodyPr>
          <a:lstStyle/>
          <a:p>
            <a:pPr>
              <a:spcAft>
                <a:spcPts val="600"/>
              </a:spcAft>
            </a:pPr>
            <a:r>
              <a:rPr lang="en-CA" sz="1400" b="1" dirty="0" smtClean="0">
                <a:solidFill>
                  <a:schemeClr val="accent1"/>
                </a:solidFill>
              </a:rPr>
              <a:t>Your </a:t>
            </a:r>
            <a:r>
              <a:rPr lang="en-CA" sz="1400" b="1" dirty="0">
                <a:solidFill>
                  <a:schemeClr val="accent1"/>
                </a:solidFill>
              </a:rPr>
              <a:t>backlog contains </a:t>
            </a:r>
            <a:r>
              <a:rPr lang="en-CA" sz="1400" b="1" dirty="0" smtClean="0">
                <a:solidFill>
                  <a:schemeClr val="accent1"/>
                </a:solidFill>
              </a:rPr>
              <a:t>numerous items </a:t>
            </a:r>
            <a:r>
              <a:rPr lang="en-CA" sz="1400" b="1" dirty="0">
                <a:solidFill>
                  <a:schemeClr val="accent1"/>
                </a:solidFill>
              </a:rPr>
              <a:t>that are notably </a:t>
            </a:r>
            <a:r>
              <a:rPr lang="en-CA" sz="1400" b="1" dirty="0" smtClean="0">
                <a:solidFill>
                  <a:schemeClr val="accent1"/>
                </a:solidFill>
              </a:rPr>
              <a:t>dated.</a:t>
            </a:r>
            <a:r>
              <a:rPr lang="en-CA" sz="1400" dirty="0" smtClean="0">
                <a:solidFill>
                  <a:schemeClr val="accent1"/>
                </a:solidFill>
              </a:rPr>
              <a:t> </a:t>
            </a:r>
          </a:p>
          <a:p>
            <a:pPr>
              <a:spcAft>
                <a:spcPts val="600"/>
              </a:spcAft>
            </a:pPr>
            <a:r>
              <a:rPr lang="en-CA" sz="1200" dirty="0" smtClean="0">
                <a:solidFill>
                  <a:schemeClr val="tx1"/>
                </a:solidFill>
              </a:rPr>
              <a:t>It should go without saying that if your backlog contains requests that are older than many of your staff in IT, or that originate from stakeholders who have long since retired, then a more strategic approach to managing the backlog is needed. </a:t>
            </a:r>
          </a:p>
          <a:p>
            <a:pPr>
              <a:spcAft>
                <a:spcPts val="600"/>
              </a:spcAft>
            </a:pPr>
            <a:r>
              <a:rPr lang="en-CA" sz="1200" dirty="0" smtClean="0"/>
              <a:t>As a general rule, if your backlog contains requests that are a year old or older, or that no longer have an identifiable project sponsor, then your portfolio is under attack. </a:t>
            </a:r>
            <a:endParaRPr lang="en-CA" sz="1200" dirty="0" smtClean="0">
              <a:solidFill>
                <a:schemeClr val="tx1"/>
              </a:solidFill>
            </a:endParaRPr>
          </a:p>
          <a:p>
            <a:pPr>
              <a:spcAft>
                <a:spcPts val="600"/>
              </a:spcAft>
            </a:pPr>
            <a:endParaRPr lang="en-CA" sz="1200" dirty="0" smtClean="0">
              <a:solidFill>
                <a:schemeClr val="tx1"/>
              </a:solidFill>
            </a:endParaRPr>
          </a:p>
          <a:p>
            <a:pPr>
              <a:spcAft>
                <a:spcPts val="600"/>
              </a:spcAft>
            </a:pPr>
            <a:endParaRPr lang="en-CA" sz="1200" dirty="0">
              <a:solidFill>
                <a:schemeClr val="tx1"/>
              </a:solidFill>
            </a:endParaRPr>
          </a:p>
          <a:p>
            <a:pPr marL="800100" lvl="1" indent="-342900">
              <a:spcAft>
                <a:spcPts val="600"/>
              </a:spcAft>
              <a:buFont typeface="+mj-lt"/>
              <a:buAutoNum type="arabicPeriod"/>
            </a:pPr>
            <a:endParaRPr lang="en-CA" sz="1400" dirty="0" smtClean="0">
              <a:solidFill>
                <a:schemeClr val="tx1"/>
              </a:solidFill>
            </a:endParaRPr>
          </a:p>
          <a:p>
            <a:pPr lvl="1">
              <a:spcAft>
                <a:spcPts val="600"/>
              </a:spcAft>
            </a:pPr>
            <a:endParaRPr lang="en-CA" sz="1400" dirty="0">
              <a:solidFill>
                <a:schemeClr val="tx1"/>
              </a:solidFill>
            </a:endParaRPr>
          </a:p>
        </p:txBody>
      </p:sp>
      <p:pic>
        <p:nvPicPr>
          <p:cNvPr id="8" name="Picture 7"/>
          <p:cNvPicPr>
            <a:picLocks noChangeAspect="1"/>
          </p:cNvPicPr>
          <p:nvPr/>
        </p:nvPicPr>
        <p:blipFill>
          <a:blip r:embed="rId2"/>
          <a:stretch>
            <a:fillRect/>
          </a:stretch>
        </p:blipFill>
        <p:spPr>
          <a:xfrm>
            <a:off x="361295" y="5507273"/>
            <a:ext cx="1044000" cy="887125"/>
          </a:xfrm>
          <a:prstGeom prst="rect">
            <a:avLst/>
          </a:prstGeom>
        </p:spPr>
      </p:pic>
      <p:pic>
        <p:nvPicPr>
          <p:cNvPr id="15" name="Picture 14"/>
          <p:cNvPicPr>
            <a:picLocks noChangeAspect="1"/>
          </p:cNvPicPr>
          <p:nvPr/>
        </p:nvPicPr>
        <p:blipFill>
          <a:blip r:embed="rId3"/>
          <a:stretch>
            <a:fillRect/>
          </a:stretch>
        </p:blipFill>
        <p:spPr>
          <a:xfrm>
            <a:off x="1542986" y="5507779"/>
            <a:ext cx="1044000" cy="887125"/>
          </a:xfrm>
          <a:prstGeom prst="rect">
            <a:avLst/>
          </a:prstGeom>
        </p:spPr>
      </p:pic>
      <p:pic>
        <p:nvPicPr>
          <p:cNvPr id="3" name="Picture 2"/>
          <p:cNvPicPr>
            <a:picLocks noChangeAspect="1"/>
          </p:cNvPicPr>
          <p:nvPr/>
        </p:nvPicPr>
        <p:blipFill>
          <a:blip r:embed="rId4"/>
          <a:stretch>
            <a:fillRect/>
          </a:stretch>
        </p:blipFill>
        <p:spPr>
          <a:xfrm>
            <a:off x="8001459" y="5507273"/>
            <a:ext cx="822576" cy="864000"/>
          </a:xfrm>
          <a:prstGeom prst="rect">
            <a:avLst/>
          </a:prstGeom>
        </p:spPr>
      </p:pic>
      <p:sp>
        <p:nvSpPr>
          <p:cNvPr id="14" name="Pentagon 13"/>
          <p:cNvSpPr/>
          <p:nvPr/>
        </p:nvSpPr>
        <p:spPr>
          <a:xfrm>
            <a:off x="2724677" y="5703420"/>
            <a:ext cx="5342097" cy="552804"/>
          </a:xfrm>
          <a:prstGeom prst="homePlate">
            <a:avLst/>
          </a:prstGeom>
          <a:solidFill>
            <a:schemeClr val="accent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If your project backlog fits any or all of these criteria, you will benefit from the advice and tools in this blueprint.</a:t>
            </a:r>
            <a:endParaRPr lang="en-CA" sz="1400" b="1" dirty="0">
              <a:solidFill>
                <a:schemeClr val="bg1"/>
              </a:solidFill>
            </a:endParaRPr>
          </a:p>
        </p:txBody>
      </p:sp>
      <p:grpSp>
        <p:nvGrpSpPr>
          <p:cNvPr id="13" name="Group 12"/>
          <p:cNvGrpSpPr/>
          <p:nvPr/>
        </p:nvGrpSpPr>
        <p:grpSpPr>
          <a:xfrm>
            <a:off x="0" y="6422955"/>
            <a:ext cx="9144000" cy="437555"/>
            <a:chOff x="0" y="6422955"/>
            <a:chExt cx="9144000" cy="437555"/>
          </a:xfrm>
        </p:grpSpPr>
        <p:pic>
          <p:nvPicPr>
            <p:cNvPr id="17"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8" name="Picture 17"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7475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1113558"/>
            <a:ext cx="9055174" cy="4743905"/>
          </a:xfrm>
          <a:prstGeom prst="rect">
            <a:avLst/>
          </a:prstGeom>
          <a:noFill/>
        </p:spPr>
      </p:pic>
      <p:sp>
        <p:nvSpPr>
          <p:cNvPr id="23" name="Rectangle 22"/>
          <p:cNvSpPr/>
          <p:nvPr/>
        </p:nvSpPr>
        <p:spPr>
          <a:xfrm>
            <a:off x="0" y="1107596"/>
            <a:ext cx="9143999" cy="5400000"/>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1200"/>
              </a:spcAft>
              <a:buFont typeface="Arial" panose="020B0604020202020204" pitchFamily="34" charset="0"/>
              <a:buChar char="•"/>
            </a:pPr>
            <a:endParaRPr lang="en-CA" sz="1400" b="1" dirty="0">
              <a:solidFill>
                <a:schemeClr val="accent1"/>
              </a:solidFill>
            </a:endParaRPr>
          </a:p>
        </p:txBody>
      </p:sp>
      <p:sp>
        <p:nvSpPr>
          <p:cNvPr id="7" name="Title 6"/>
          <p:cNvSpPr>
            <a:spLocks noGrp="1"/>
          </p:cNvSpPr>
          <p:nvPr>
            <p:ph type="title"/>
          </p:nvPr>
        </p:nvSpPr>
        <p:spPr/>
        <p:txBody>
          <a:bodyPr/>
          <a:lstStyle/>
          <a:p>
            <a:r>
              <a:rPr lang="en-CA" dirty="0" smtClean="0">
                <a:latin typeface="+mj-lt"/>
              </a:rPr>
              <a:t>Defend your portfolio with a backlog management strategy</a:t>
            </a:r>
            <a:endParaRPr lang="en-CA" dirty="0">
              <a:latin typeface="+mj-lt"/>
            </a:endParaRPr>
          </a:p>
        </p:txBody>
      </p:sp>
      <p:sp>
        <p:nvSpPr>
          <p:cNvPr id="33" name="TextBox 2"/>
          <p:cNvSpPr txBox="1"/>
          <p:nvPr/>
        </p:nvSpPr>
        <p:spPr>
          <a:xfrm>
            <a:off x="299249" y="5353899"/>
            <a:ext cx="8252203" cy="828001"/>
          </a:xfrm>
          <a:prstGeom prst="rect">
            <a:avLst/>
          </a:prstGeom>
          <a:solidFill>
            <a:schemeClr val="bg1">
              <a:lumMod val="95000"/>
            </a:schemeClr>
          </a:solidFill>
          <a:ln w="31750">
            <a:noFill/>
          </a:ln>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96938">
              <a:spcAft>
                <a:spcPts val="1200"/>
              </a:spcAft>
            </a:pPr>
            <a:r>
              <a:rPr lang="en-CA" sz="1300" dirty="0" smtClean="0">
                <a:solidFill>
                  <a:schemeClr val="tx2"/>
                </a:solidFill>
              </a:rPr>
              <a:t>Seventy-five percent of Info-Tech clients who have gone through our </a:t>
            </a:r>
            <a:r>
              <a:rPr lang="en-CA" sz="1300" i="1" dirty="0" smtClean="0">
                <a:hlinkClick r:id="rId4"/>
              </a:rPr>
              <a:t>Project Portfolio Management Diagnostic Program</a:t>
            </a:r>
            <a:r>
              <a:rPr lang="en-CA" sz="1300" i="1" dirty="0" smtClean="0"/>
              <a:t> </a:t>
            </a:r>
            <a:r>
              <a:rPr lang="en-CA" sz="1300" dirty="0" smtClean="0">
                <a:solidFill>
                  <a:schemeClr val="tx2"/>
                </a:solidFill>
              </a:rPr>
              <a:t>are dissatisfied with manageability of their project backlogs.</a:t>
            </a:r>
          </a:p>
        </p:txBody>
      </p:sp>
      <p:sp>
        <p:nvSpPr>
          <p:cNvPr id="8" name="Rectangle 7"/>
          <p:cNvSpPr/>
          <p:nvPr/>
        </p:nvSpPr>
        <p:spPr>
          <a:xfrm>
            <a:off x="1668618" y="1283637"/>
            <a:ext cx="5797235" cy="338554"/>
          </a:xfrm>
          <a:prstGeom prst="rect">
            <a:avLst/>
          </a:prstGeom>
          <a:solidFill>
            <a:schemeClr val="bg1">
              <a:lumMod val="95000"/>
            </a:schemeClr>
          </a:solidFill>
          <a:ln w="28575">
            <a:solidFill>
              <a:schemeClr val="bg1">
                <a:lumMod val="50000"/>
              </a:schemeClr>
            </a:solidFill>
          </a:ln>
        </p:spPr>
        <p:txBody>
          <a:bodyPr wrap="square">
            <a:spAutoFit/>
          </a:bodyPr>
          <a:lstStyle/>
          <a:p>
            <a:pPr>
              <a:spcAft>
                <a:spcPts val="600"/>
              </a:spcAft>
            </a:pPr>
            <a:r>
              <a:rPr lang="en-CA" sz="1600" b="1" dirty="0" smtClean="0">
                <a:solidFill>
                  <a:schemeClr val="accent1"/>
                </a:solidFill>
              </a:rPr>
              <a:t>EFFECTIVE BACKLOG MANAGEMENT IS WITHIN REACH</a:t>
            </a:r>
            <a:endParaRPr lang="en-CA" sz="1600" dirty="0">
              <a:solidFill>
                <a:schemeClr val="accent1"/>
              </a:solidFill>
            </a:endParaRPr>
          </a:p>
        </p:txBody>
      </p:sp>
      <p:sp>
        <p:nvSpPr>
          <p:cNvPr id="36" name="TextBox 2"/>
          <p:cNvSpPr txBox="1"/>
          <p:nvPr/>
        </p:nvSpPr>
        <p:spPr>
          <a:xfrm>
            <a:off x="299249" y="5353900"/>
            <a:ext cx="828000" cy="828000"/>
          </a:xfrm>
          <a:prstGeom prst="rect">
            <a:avLst/>
          </a:prstGeom>
          <a:solidFill>
            <a:schemeClr val="accent1"/>
          </a:solidFill>
          <a:ln w="31750">
            <a:noFill/>
          </a:ln>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1200"/>
              </a:spcAft>
            </a:pPr>
            <a:r>
              <a:rPr lang="en-CA" sz="2400" b="1" dirty="0" smtClean="0">
                <a:solidFill>
                  <a:schemeClr val="bg1"/>
                </a:solidFill>
              </a:rPr>
              <a:t>75%</a:t>
            </a:r>
            <a:endParaRPr lang="en-CA" sz="800" b="1" dirty="0" smtClean="0">
              <a:solidFill>
                <a:schemeClr val="bg1"/>
              </a:solidFill>
            </a:endParaRPr>
          </a:p>
        </p:txBody>
      </p:sp>
      <p:sp>
        <p:nvSpPr>
          <p:cNvPr id="10" name="Rectangle 9"/>
          <p:cNvSpPr/>
          <p:nvPr/>
        </p:nvSpPr>
        <p:spPr>
          <a:xfrm>
            <a:off x="4235939" y="5964345"/>
            <a:ext cx="4315514" cy="246221"/>
          </a:xfrm>
          <a:prstGeom prst="rect">
            <a:avLst/>
          </a:prstGeom>
        </p:spPr>
        <p:txBody>
          <a:bodyPr wrap="square">
            <a:spAutoFit/>
          </a:bodyPr>
          <a:lstStyle/>
          <a:p>
            <a:pPr algn="r" defTabSz="719138">
              <a:tabLst>
                <a:tab pos="1076325" algn="l"/>
              </a:tabLst>
            </a:pPr>
            <a:r>
              <a:rPr lang="en-CA" sz="1000" dirty="0"/>
              <a:t>N=98, Info-Tech Research Group PPM Current State Scorecard, 2015</a:t>
            </a:r>
          </a:p>
        </p:txBody>
      </p:sp>
      <p:sp>
        <p:nvSpPr>
          <p:cNvPr id="3" name="Rectangle 2"/>
          <p:cNvSpPr/>
          <p:nvPr/>
        </p:nvSpPr>
        <p:spPr>
          <a:xfrm>
            <a:off x="785004" y="1872608"/>
            <a:ext cx="7453222" cy="3155595"/>
          </a:xfrm>
          <a:prstGeom prst="rect">
            <a:avLst/>
          </a:prstGeom>
          <a:solidFill>
            <a:schemeClr val="bg1">
              <a:lumMod val="95000"/>
              <a:alpha val="62000"/>
            </a:schemeClr>
          </a:solidFill>
          <a:ln w="28575">
            <a:solidFill>
              <a:schemeClr val="bg1">
                <a:lumMod val="50000"/>
              </a:schemeClr>
            </a:solidFill>
          </a:ln>
        </p:spPr>
        <p:txBody>
          <a:bodyPr wrap="square" anchor="ctr">
            <a:noAutofit/>
          </a:bodyPr>
          <a:lstStyle/>
          <a:p>
            <a:pPr>
              <a:spcBef>
                <a:spcPts val="600"/>
              </a:spcBef>
              <a:spcAft>
                <a:spcPts val="600"/>
              </a:spcAft>
            </a:pPr>
            <a:r>
              <a:rPr lang="en-CA" sz="1300" dirty="0" smtClean="0">
                <a:solidFill>
                  <a:schemeClr val="accent1"/>
                </a:solidFill>
              </a:rPr>
              <a:t>Project backlog </a:t>
            </a:r>
            <a:r>
              <a:rPr lang="en-CA" sz="1300" dirty="0">
                <a:solidFill>
                  <a:schemeClr val="accent1"/>
                </a:solidFill>
              </a:rPr>
              <a:t>management doesn’t require additional overhead, sophisticated </a:t>
            </a:r>
            <a:r>
              <a:rPr lang="en-CA" sz="1300" dirty="0" smtClean="0">
                <a:solidFill>
                  <a:schemeClr val="accent1"/>
                </a:solidFill>
              </a:rPr>
              <a:t>processes, </a:t>
            </a:r>
            <a:r>
              <a:rPr lang="en-CA" sz="1300" dirty="0">
                <a:solidFill>
                  <a:schemeClr val="accent1"/>
                </a:solidFill>
              </a:rPr>
              <a:t>or drawn-out deliberations at the executive level. It simply requires a commitment from IT leaders to take a strategic approach to maintaining the backlog</a:t>
            </a:r>
            <a:r>
              <a:rPr lang="en-CA" sz="1300" dirty="0" smtClean="0">
                <a:solidFill>
                  <a:schemeClr val="accent1"/>
                </a:solidFill>
              </a:rPr>
              <a:t>.</a:t>
            </a:r>
          </a:p>
          <a:p>
            <a:pPr marL="285750" indent="-285750">
              <a:spcBef>
                <a:spcPts val="600"/>
              </a:spcBef>
              <a:spcAft>
                <a:spcPts val="600"/>
              </a:spcAft>
              <a:buFont typeface="Arial" panose="020B0604020202020204" pitchFamily="34" charset="0"/>
              <a:buChar char="•"/>
            </a:pPr>
            <a:r>
              <a:rPr lang="en-CA" sz="1300" dirty="0">
                <a:solidFill>
                  <a:schemeClr val="accent1"/>
                </a:solidFill>
              </a:rPr>
              <a:t>Indeed, a backlog management strategy can be established in a matter of days, and it can usually be initiated within the authority of the PMO itself.</a:t>
            </a:r>
          </a:p>
          <a:p>
            <a:pPr marL="285750" indent="-285750">
              <a:spcBef>
                <a:spcPts val="600"/>
              </a:spcBef>
              <a:spcAft>
                <a:spcPts val="600"/>
              </a:spcAft>
              <a:buFont typeface="Arial" panose="020B0604020202020204" pitchFamily="34" charset="0"/>
              <a:buChar char="•"/>
            </a:pPr>
            <a:r>
              <a:rPr lang="en-CA" sz="1300" dirty="0">
                <a:solidFill>
                  <a:schemeClr val="accent1"/>
                </a:solidFill>
              </a:rPr>
              <a:t>Companies with a strategic approach to the backlog are more likely to have more even workloads among project staff and a better balance of project vs. non-project work.</a:t>
            </a:r>
          </a:p>
          <a:p>
            <a:pPr>
              <a:spcBef>
                <a:spcPts val="600"/>
              </a:spcBef>
              <a:spcAft>
                <a:spcPts val="600"/>
              </a:spcAft>
            </a:pPr>
            <a:r>
              <a:rPr lang="en-CA" sz="1300" dirty="0">
                <a:solidFill>
                  <a:schemeClr val="accent1"/>
                </a:solidFill>
              </a:rPr>
              <a:t>The road forward will be rocky for some IT departments. Stakeholders can hold fast to their requests, and many will resist efforts to purge or revise those backlog requests. </a:t>
            </a:r>
            <a:endParaRPr lang="en-CA" sz="1300" dirty="0" smtClean="0">
              <a:solidFill>
                <a:schemeClr val="accent1"/>
              </a:solidFill>
            </a:endParaRPr>
          </a:p>
          <a:p>
            <a:pPr>
              <a:spcBef>
                <a:spcPts val="600"/>
              </a:spcBef>
              <a:spcAft>
                <a:spcPts val="600"/>
              </a:spcAft>
            </a:pPr>
            <a:r>
              <a:rPr lang="en-CA" sz="1300" dirty="0">
                <a:solidFill>
                  <a:schemeClr val="accent1"/>
                </a:solidFill>
              </a:rPr>
              <a:t>However, with the tools and advice in this blueprint, IT leaders can restore order to even the most unmanageable project backlogs</a:t>
            </a:r>
            <a:r>
              <a:rPr lang="en-CA" sz="1300" dirty="0" smtClean="0">
                <a:solidFill>
                  <a:schemeClr val="accent1"/>
                </a:solidFill>
              </a:rPr>
              <a:t>.</a:t>
            </a:r>
            <a:endParaRPr lang="en-CA" sz="1300" dirty="0">
              <a:solidFill>
                <a:schemeClr val="accent1"/>
              </a:solidFill>
            </a:endParaRPr>
          </a:p>
        </p:txBody>
      </p:sp>
      <p:grpSp>
        <p:nvGrpSpPr>
          <p:cNvPr id="11" name="Group 10"/>
          <p:cNvGrpSpPr/>
          <p:nvPr/>
        </p:nvGrpSpPr>
        <p:grpSpPr>
          <a:xfrm>
            <a:off x="0" y="6422955"/>
            <a:ext cx="9144000" cy="437555"/>
            <a:chOff x="0" y="6422955"/>
            <a:chExt cx="9144000" cy="437555"/>
          </a:xfrm>
        </p:grpSpPr>
        <p:pic>
          <p:nvPicPr>
            <p:cNvPr id="12"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3" name="Picture 12"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2137967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Status xmlns="http://schemas.microsoft.com/sharepoint/v3/fields">Not Started</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98DD2A01AA984D89DFEB7875032D18" ma:contentTypeVersion="" ma:contentTypeDescription="Create a new document." ma:contentTypeScope="" ma:versionID="4822b0b465711d20bc7595ac15254b29">
  <xsd:schema xmlns:xsd="http://www.w3.org/2001/XMLSchema" xmlns:xs="http://www.w3.org/2001/XMLSchema" xmlns:p="http://schemas.microsoft.com/office/2006/metadata/properties" xmlns:ns2="http://schemas.microsoft.com/sharepoint/v3/fields" targetNamespace="http://schemas.microsoft.com/office/2006/metadata/properties" ma:root="true" ma:fieldsID="691e3faa968442c18bc1d8c066d446de" ns2:_="">
    <xsd:import namespace="http://schemas.microsoft.com/sharepoint/v3/fields"/>
    <xsd:element name="properties">
      <xsd:complexType>
        <xsd:sequence>
          <xsd:element name="documentManagement">
            <xsd:complexType>
              <xsd:all>
                <xsd:element ref="ns2:_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9"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F4B1A6-20E1-4ABD-90FA-0CCCB28598B0}">
  <ds:schemaRefs>
    <ds:schemaRef ds:uri="http://purl.org/dc/dcmitype/"/>
    <ds:schemaRef ds:uri="http://www.w3.org/XML/1998/namespace"/>
    <ds:schemaRef ds:uri="http://schemas.microsoft.com/office/2006/documentManagement/types"/>
    <ds:schemaRef ds:uri="http://schemas.microsoft.com/office/2006/metadata/properties"/>
    <ds:schemaRef ds:uri="http://schemas.microsoft.com/sharepoint/v3/fields"/>
    <ds:schemaRef ds:uri="http://purl.org/dc/terms/"/>
    <ds:schemaRef ds:uri="http://purl.org/dc/elements/1.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7203F0BF-8BF7-44BB-8E1B-0C6131D77B91}">
  <ds:schemaRefs>
    <ds:schemaRef ds:uri="http://schemas.microsoft.com/sharepoint/v3/contenttype/forms"/>
  </ds:schemaRefs>
</ds:datastoreItem>
</file>

<file path=customXml/itemProps3.xml><?xml version="1.0" encoding="utf-8"?>
<ds:datastoreItem xmlns:ds="http://schemas.openxmlformats.org/officeDocument/2006/customXml" ds:itemID="{47A3870F-9A90-4DC1-A042-DEF5B8A37F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54139</TotalTime>
  <Words>2256</Words>
  <Application>Microsoft Office PowerPoint</Application>
  <PresentationFormat>On-screen Show (4:3)</PresentationFormat>
  <Paragraphs>138</Paragraphs>
  <Slides>12</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19" baseType="lpstr">
      <vt:lpstr>Arial</vt:lpstr>
      <vt:lpstr>Calibri</vt:lpstr>
      <vt:lpstr>Georgia</vt:lpstr>
      <vt:lpstr>Roboto Regular</vt:lpstr>
      <vt:lpstr>Wingdings</vt:lpstr>
      <vt:lpstr>Theme1</vt:lpstr>
      <vt:lpstr>PowerPoint Presentation</vt:lpstr>
      <vt:lpstr>PowerPoint Presentation</vt:lpstr>
      <vt:lpstr>Our understanding of the problem</vt:lpstr>
      <vt:lpstr>Tame the Project Backlog – Executive Summary</vt:lpstr>
      <vt:lpstr>Secure your portfolio against the specter of the “unstarted”</vt:lpstr>
      <vt:lpstr>Know your enemy: the unmanaged project backlog</vt:lpstr>
      <vt:lpstr>Left unregulated, project backlogs pose legitimate threats to IT</vt:lpstr>
      <vt:lpstr>There are easy to spot, telltale signs that your backlog may be negatively influencing the value of your portfolio</vt:lpstr>
      <vt:lpstr>Defend your portfolio with a backlog management strategy</vt:lpstr>
      <vt:lpstr>Your unregulated backlog needs a management strategy sooner rather than later</vt:lpstr>
      <vt:lpstr>Effective backlog management supports the goals of portfolio management</vt:lpstr>
      <vt:lpstr>Info-Tech Research Group Helps IT Professionals To:</vt:lpstr>
      <vt:lpstr>Custom Show 1</vt:lpstr>
    </vt:vector>
  </TitlesOfParts>
  <Company>Info-Tech Research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Bryan Conrad</dc:creator>
  <dc:description/>
  <cp:lastModifiedBy>Iva Stankovic</cp:lastModifiedBy>
  <cp:revision>2723</cp:revision>
  <dcterms:created xsi:type="dcterms:W3CDTF">2014-01-10T16:07:28Z</dcterms:created>
  <dcterms:modified xsi:type="dcterms:W3CDTF">2016-03-10T21:41:15Z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0x0101000A98DD2A01AA984D89DFEB7875032D18</vt:lpwstr>
  </property>
</Properties>
</file>