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88" r:id="rId2"/>
    <p:sldMasterId id="2147483667" r:id="rId3"/>
  </p:sldMasterIdLst>
  <p:notesMasterIdLst>
    <p:notesMasterId r:id="rId20"/>
  </p:notesMasterIdLst>
  <p:handoutMasterIdLst>
    <p:handoutMasterId r:id="rId21"/>
  </p:handoutMasterIdLst>
  <p:sldIdLst>
    <p:sldId id="552" r:id="rId4"/>
    <p:sldId id="553" r:id="rId5"/>
    <p:sldId id="734" r:id="rId6"/>
    <p:sldId id="308" r:id="rId7"/>
    <p:sldId id="312" r:id="rId8"/>
    <p:sldId id="535" r:id="rId9"/>
    <p:sldId id="595" r:id="rId10"/>
    <p:sldId id="735" r:id="rId11"/>
    <p:sldId id="411" r:id="rId12"/>
    <p:sldId id="646" r:id="rId13"/>
    <p:sldId id="579" r:id="rId14"/>
    <p:sldId id="729" r:id="rId15"/>
    <p:sldId id="730" r:id="rId16"/>
    <p:sldId id="733" r:id="rId17"/>
    <p:sldId id="731" r:id="rId18"/>
    <p:sldId id="732" r:id="rId19"/>
  </p:sldIdLst>
  <p:sldSz cx="12193588" cy="6858000"/>
  <p:notesSz cx="6858000" cy="9313863"/>
  <p:embeddedFontLst>
    <p:embeddedFont>
      <p:font typeface="Calibri" panose="020F0502020204030204" pitchFamily="34" charset="0"/>
      <p:regular r:id="rId22"/>
      <p:bold r:id="rId23"/>
      <p:italic r:id="rId24"/>
      <p:boldItalic r:id="rId25"/>
    </p:embeddedFont>
    <p:embeddedFont>
      <p:font typeface="Exo" panose="020B0604020202020204" charset="0"/>
      <p:regular r:id="rId26"/>
      <p:bold r:id="rId27"/>
      <p:italic r:id="rId28"/>
      <p:boldItalic r:id="rId29"/>
    </p:embeddedFont>
    <p:embeddedFont>
      <p:font typeface="Exo Light" panose="020B0604020202020204" charset="0"/>
      <p:regular r:id="rId30"/>
      <p:bold r:id="rId31"/>
      <p:italic r:id="rId32"/>
      <p:boldItalic r:id="rId33"/>
    </p:embeddedFont>
    <p:embeddedFont>
      <p:font typeface="Montserrat" panose="020B0604020202020204" charset="0"/>
      <p:regular r:id="rId34"/>
      <p:bold r:id="rId35"/>
      <p:italic r:id="rId36"/>
      <p:boldItalic r:id="rId37"/>
    </p:embeddedFont>
    <p:embeddedFont>
      <p:font typeface="Montserrat Light" panose="020B0604020202020204" charset="0"/>
      <p:regular r:id="rId38"/>
      <p:italic r:id="rId39"/>
    </p:embeddedFont>
    <p:embeddedFont>
      <p:font typeface="Montserrat Medium" panose="020B0604020202020204" charset="0"/>
      <p:regular r:id="rId40"/>
      <p:bold r:id="rId41"/>
      <p:italic r:id="rId42"/>
    </p:embeddedFont>
    <p:embeddedFont>
      <p:font typeface="Montserrat SemiBold"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Roboto Condensed Light" panose="020B0604020202020204" charset="0"/>
      <p:regular r:id="rId51"/>
      <p:italic r:id="rId52"/>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D02B3F6-70F4-8645-B5BA-8B11454C6E34}">
          <p14:sldIdLst>
            <p14:sldId id="552"/>
            <p14:sldId id="553"/>
            <p14:sldId id="734"/>
            <p14:sldId id="308"/>
            <p14:sldId id="312"/>
            <p14:sldId id="535"/>
            <p14:sldId id="595"/>
            <p14:sldId id="735"/>
            <p14:sldId id="411"/>
            <p14:sldId id="646"/>
            <p14:sldId id="579"/>
            <p14:sldId id="729"/>
            <p14:sldId id="730"/>
            <p14:sldId id="733"/>
            <p14:sldId id="731"/>
            <p14:sldId id="732"/>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3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280"/>
    <a:srgbClr val="299D47"/>
    <a:srgbClr val="2576B7"/>
    <a:srgbClr val="5E3391"/>
    <a:srgbClr val="9B9B9B"/>
    <a:srgbClr val="8D8D8D"/>
    <a:srgbClr val="D1D1D1"/>
    <a:srgbClr val="7F7F7F"/>
    <a:srgbClr val="DFDFDF"/>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66" autoAdjust="0"/>
    <p:restoredTop sz="93844" autoAdjust="0"/>
  </p:normalViewPr>
  <p:slideViewPr>
    <p:cSldViewPr snapToGrid="0">
      <p:cViewPr varScale="1">
        <p:scale>
          <a:sx n="114" d="100"/>
          <a:sy n="114" d="100"/>
        </p:scale>
        <p:origin x="1212" y="102"/>
      </p:cViewPr>
      <p:guideLst>
        <p:guide orient="horz" pos="3792"/>
        <p:guide pos="3817"/>
      </p:guideLst>
    </p:cSldViewPr>
  </p:slideViewPr>
  <p:notesTextViewPr>
    <p:cViewPr>
      <p:scale>
        <a:sx n="1" d="1"/>
        <a:sy n="1" d="1"/>
      </p:scale>
      <p:origin x="0" y="0"/>
    </p:cViewPr>
  </p:notesTextViewPr>
  <p:sorterViewPr>
    <p:cViewPr>
      <p:scale>
        <a:sx n="150" d="100"/>
        <a:sy n="150" d="100"/>
      </p:scale>
      <p:origin x="0" y="-11628"/>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notesMaster" Target="notesMasters/notesMaster1.xml"/><Relationship Id="rId41" Type="http://schemas.openxmlformats.org/officeDocument/2006/relationships/font" Target="fonts/font2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B0604020202020204" charset="0"/>
              <a:ea typeface="Roboto" panose="020B0604020202020204" charset="0"/>
              <a:cs typeface="+mn-cs"/>
            </a:defRPr>
          </a:pPr>
          <a:endParaRPr lang="en-US"/>
        </a:p>
      </c:txPr>
    </c:title>
    <c:autoTitleDeleted val="0"/>
    <c:plotArea>
      <c:layout/>
      <c:pieChart>
        <c:varyColors val="1"/>
        <c:ser>
          <c:idx val="0"/>
          <c:order val="0"/>
          <c:tx>
            <c:strRef>
              <c:f>Sheet1!$B$1</c:f>
              <c:strCache>
                <c:ptCount val="1"/>
                <c:pt idx="0">
                  <c:v>CVSS V3 Score Distribution</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B52B-4FB3-8A10-9FD740561579}"/>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B52B-4FB3-8A10-9FD740561579}"/>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B52B-4FB3-8A10-9FD740561579}"/>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B52B-4FB3-8A10-9FD74056157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B52B-4FB3-8A10-9FD74056157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52B-4FB3-8A10-9FD740561579}"/>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B52B-4FB3-8A10-9FD74056157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High</c:v>
                </c:pt>
                <c:pt idx="2">
                  <c:v>Medium</c:v>
                </c:pt>
                <c:pt idx="3">
                  <c:v>Low</c:v>
                </c:pt>
              </c:strCache>
            </c:strRef>
          </c:cat>
          <c:val>
            <c:numRef>
              <c:f>Sheet1!$B$2:$B$5</c:f>
              <c:numCache>
                <c:formatCode>General</c:formatCode>
                <c:ptCount val="4"/>
                <c:pt idx="0">
                  <c:v>10447</c:v>
                </c:pt>
                <c:pt idx="1">
                  <c:v>29783</c:v>
                </c:pt>
                <c:pt idx="2">
                  <c:v>27767</c:v>
                </c:pt>
                <c:pt idx="3">
                  <c:v>1173</c:v>
                </c:pt>
              </c:numCache>
            </c:numRef>
          </c:val>
          <c:extLst>
            <c:ext xmlns:c16="http://schemas.microsoft.com/office/drawing/2014/chart" uri="{C3380CC4-5D6E-409C-BE32-E72D297353CC}">
              <c16:uniqueId val="{00000008-B52B-4FB3-8A10-9FD74056157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B0604020202020204" charset="0"/>
              <a:ea typeface="Roboto"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B0604020202020204" charset="0"/>
              <a:ea typeface="Roboto" panose="020B0604020202020204" charset="0"/>
              <a:cs typeface="+mn-cs"/>
            </a:defRPr>
          </a:pPr>
          <a:endParaRPr lang="en-US"/>
        </a:p>
      </c:txPr>
    </c:title>
    <c:autoTitleDeleted val="0"/>
    <c:plotArea>
      <c:layout/>
      <c:pieChart>
        <c:varyColors val="1"/>
        <c:ser>
          <c:idx val="0"/>
          <c:order val="0"/>
          <c:tx>
            <c:strRef>
              <c:f>Sheet1!$B$16</c:f>
              <c:strCache>
                <c:ptCount val="1"/>
                <c:pt idx="0">
                  <c:v>CVSS V2 Score Distribution</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B363-4B73-8FFB-BF0681EDA2D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363-4B73-8FFB-BF0681EDA2D8}"/>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B363-4B73-8FFB-BF0681EDA2D8}"/>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Roboto" panose="020B0604020202020204" charset="0"/>
                    <a:ea typeface="Roboto" panose="020B0604020202020204" charset="0"/>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Sheet1!$A$17:$A$19</c:f>
              <c:strCache>
                <c:ptCount val="3"/>
                <c:pt idx="0">
                  <c:v>High</c:v>
                </c:pt>
                <c:pt idx="1">
                  <c:v>Medium</c:v>
                </c:pt>
                <c:pt idx="2">
                  <c:v>Low</c:v>
                </c:pt>
              </c:strCache>
            </c:strRef>
          </c:cat>
          <c:val>
            <c:numRef>
              <c:f>Sheet1!$B$17:$B$19</c:f>
              <c:numCache>
                <c:formatCode>General</c:formatCode>
                <c:ptCount val="3"/>
                <c:pt idx="0">
                  <c:v>48325</c:v>
                </c:pt>
                <c:pt idx="1">
                  <c:v>80145</c:v>
                </c:pt>
                <c:pt idx="2">
                  <c:v>13085</c:v>
                </c:pt>
              </c:numCache>
            </c:numRef>
          </c:val>
          <c:extLst>
            <c:ext xmlns:c16="http://schemas.microsoft.com/office/drawing/2014/chart" uri="{C3380CC4-5D6E-409C-BE32-E72D297353CC}">
              <c16:uniqueId val="{00000006-B363-4B73-8FFB-BF0681EDA2D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B0604020202020204" charset="0"/>
              <a:ea typeface="Roboto"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B0604020202020204" charset="0"/>
          <a:ea typeface="Roboto" panose="020B060402020202020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B5A6-ED41-B76B-5AD871A0A3B8}"/>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B5A6-ED41-B76B-5AD871A0A3B8}"/>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B5A6-ED41-B76B-5AD871A0A3B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solidFill>
              <a:srgbClr val="2576B7"/>
            </a:solidFill>
            <a:ln>
              <a:noFill/>
            </a:ln>
          </c:spPr>
          <c:dPt>
            <c:idx val="0"/>
            <c:bubble3D val="0"/>
            <c:spPr>
              <a:gradFill>
                <a:gsLst>
                  <a:gs pos="0">
                    <a:schemeClr val="accent1">
                      <a:lumMod val="40000"/>
                      <a:lumOff val="60000"/>
                    </a:schemeClr>
                  </a:gs>
                  <a:gs pos="65000">
                    <a:srgbClr val="2576B7"/>
                  </a:gs>
                </a:gsLst>
                <a:lin ang="2700000" scaled="0"/>
              </a:gradFill>
              <a:ln w="66675">
                <a:noFill/>
              </a:ln>
              <a:effectLst/>
            </c:spPr>
            <c:extLst>
              <c:ext xmlns:c16="http://schemas.microsoft.com/office/drawing/2014/chart" uri="{C3380CC4-5D6E-409C-BE32-E72D297353CC}">
                <c16:uniqueId val="{00000001-B5A6-ED41-B76B-5AD871A0A3B8}"/>
              </c:ext>
            </c:extLst>
          </c:dPt>
          <c:dPt>
            <c:idx val="1"/>
            <c:bubble3D val="0"/>
            <c:spPr>
              <a:gradFill>
                <a:gsLst>
                  <a:gs pos="0">
                    <a:srgbClr val="2576B7">
                      <a:alpha val="3000"/>
                    </a:srgbClr>
                  </a:gs>
                  <a:gs pos="99000">
                    <a:srgbClr val="2576B7">
                      <a:alpha val="26000"/>
                    </a:srgbClr>
                  </a:gs>
                </a:gsLst>
                <a:lin ang="2700000" scaled="0"/>
              </a:gradFill>
              <a:ln w="19050">
                <a:noFill/>
              </a:ln>
              <a:effectLst/>
            </c:spPr>
            <c:extLst>
              <c:ext xmlns:c16="http://schemas.microsoft.com/office/drawing/2014/chart" uri="{C3380CC4-5D6E-409C-BE32-E72D297353CC}">
                <c16:uniqueId val="{00000003-B5A6-ED41-B76B-5AD871A0A3B8}"/>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4-B5A6-ED41-B76B-5AD871A0A3B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7056D383-411B-7148-8C11-DEBBCFD10AE9}">
      <dgm:prSet phldrT="[Text]" custT="1"/>
      <dgm:spPr/>
      <dgm:t>
        <a:bodyPr/>
        <a:lstStyle/>
        <a:p>
          <a:r>
            <a:rPr lang="en-US" sz="1200" dirty="0">
              <a:latin typeface="Montserrat" panose="00000500000000000000" pitchFamily="2" charset="0"/>
            </a:rPr>
            <a:t>Phase 4</a:t>
          </a:r>
        </a:p>
      </dgm:t>
    </dgm:pt>
    <dgm:pt modelId="{D1165063-84DD-F249-B58B-B618D7B2D8D6}" type="parTrans" cxnId="{DB280919-C679-5349-A63E-298813BEF1C0}">
      <dgm:prSet/>
      <dgm:spPr/>
      <dgm:t>
        <a:bodyPr/>
        <a:lstStyle/>
        <a:p>
          <a:endParaRPr lang="en-US" sz="1200">
            <a:latin typeface="Montserrat" panose="00000500000000000000" pitchFamily="2" charset="0"/>
          </a:endParaRPr>
        </a:p>
      </dgm:t>
    </dgm:pt>
    <dgm:pt modelId="{A5AF815B-3CF0-6E42-8D38-9ADD345D7F12}" type="sibTrans" cxnId="{DB280919-C679-5349-A63E-298813BEF1C0}">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4">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4">
        <dgm:presLayoutVars>
          <dgm:bulletEnabled val="1"/>
        </dgm:presLayoutVars>
      </dgm:prSet>
      <dgm:spPr/>
    </dgm:pt>
    <dgm:pt modelId="{29175B23-9301-4638-A3F5-836D9EBFA5B8}" type="pres">
      <dgm:prSet presAssocID="{5F0499E6-A836-4741-8AD6-C1E85B597A6F}" presName="parSpace" presStyleCnt="0"/>
      <dgm:spPr/>
    </dgm:pt>
    <dgm:pt modelId="{3DB7A99E-41BC-AC47-994C-7774AEF62FE1}" type="pres">
      <dgm:prSet presAssocID="{7056D383-411B-7148-8C11-DEBBCFD10AE9}" presName="parTxOnly" presStyleLbl="node1" presStyleIdx="3" presStyleCnt="4">
        <dgm:presLayoutVars>
          <dgm:bulletEnabled val="1"/>
        </dgm:presLayoutVars>
      </dgm:prSet>
      <dgm:spPr/>
    </dgm:pt>
  </dgm:ptLst>
  <dgm:cxnLst>
    <dgm:cxn modelId="{DB280919-C679-5349-A63E-298813BEF1C0}" srcId="{FC53A58F-395B-E34E-974F-C212E9B9E745}" destId="{7056D383-411B-7148-8C11-DEBBCFD10AE9}" srcOrd="3" destOrd="0" parTransId="{D1165063-84DD-F249-B58B-B618D7B2D8D6}" sibTransId="{A5AF815B-3CF0-6E42-8D38-9ADD345D7F12}"/>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5185D2AA-7298-4CFD-B9B1-4BC438C9C953}" type="presOf" srcId="{7056D383-411B-7148-8C11-DEBBCFD10AE9}" destId="{3DB7A99E-41BC-AC47-994C-7774AEF62FE1}"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 modelId="{D6DA4E03-2184-4397-BD3A-8022B4BEF974}" type="presParOf" srcId="{9F474F36-DA79-054F-BBFD-666192C13D50}" destId="{29175B23-9301-4638-A3F5-836D9EBFA5B8}" srcOrd="5" destOrd="0" presId="urn:microsoft.com/office/officeart/2005/8/layout/hChevron3"/>
    <dgm:cxn modelId="{0E64C360-D841-4C8A-84C9-D785DD990BD7}" type="presParOf" srcId="{9F474F36-DA79-054F-BBFD-666192C13D50}" destId="{3DB7A99E-41BC-AC47-994C-7774AEF62FE1}" srcOrd="6" destOrd="0" presId="urn:microsoft.com/office/officeart/2005/8/layout/hChevron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2533" y="0"/>
          <a:ext cx="254161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2533" y="0"/>
        <a:ext cx="2287565" cy="1016192"/>
      </dsp:txXfrm>
    </dsp:sp>
    <dsp:sp modelId="{BE840A39-1306-4AEF-ADCD-28099CAE7BE1}">
      <dsp:nvSpPr>
        <dsp:cNvPr id="0" name=""/>
        <dsp:cNvSpPr/>
      </dsp:nvSpPr>
      <dsp:spPr>
        <a:xfrm>
          <a:off x="2035823" y="0"/>
          <a:ext cx="2541613" cy="1016192"/>
        </a:xfrm>
        <a:prstGeom prst="chevron">
          <a:avLst/>
        </a:prstGeom>
        <a:solidFill>
          <a:schemeClr val="accent1">
            <a:shade val="80000"/>
            <a:hueOff val="178306"/>
            <a:satOff val="-9891"/>
            <a:lumOff val="10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2543919" y="0"/>
        <a:ext cx="1525421" cy="1016192"/>
      </dsp:txXfrm>
    </dsp:sp>
    <dsp:sp modelId="{A8612D2A-892A-4F89-A395-9A98FAF04D82}">
      <dsp:nvSpPr>
        <dsp:cNvPr id="0" name=""/>
        <dsp:cNvSpPr/>
      </dsp:nvSpPr>
      <dsp:spPr>
        <a:xfrm>
          <a:off x="4069114" y="0"/>
          <a:ext cx="2541613" cy="1016192"/>
        </a:xfrm>
        <a:prstGeom prst="chevron">
          <a:avLst/>
        </a:prstGeom>
        <a:solidFill>
          <a:schemeClr val="accent1">
            <a:shade val="80000"/>
            <a:hueOff val="356612"/>
            <a:satOff val="-19782"/>
            <a:lumOff val="21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4577210" y="0"/>
        <a:ext cx="1525421" cy="1016192"/>
      </dsp:txXfrm>
    </dsp:sp>
    <dsp:sp modelId="{3DB7A99E-41BC-AC47-994C-7774AEF62FE1}">
      <dsp:nvSpPr>
        <dsp:cNvPr id="0" name=""/>
        <dsp:cNvSpPr/>
      </dsp:nvSpPr>
      <dsp:spPr>
        <a:xfrm>
          <a:off x="6102404" y="0"/>
          <a:ext cx="254161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4</a:t>
          </a:r>
        </a:p>
      </dsp:txBody>
      <dsp:txXfrm>
        <a:off x="6610500" y="0"/>
        <a:ext cx="152542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2971944" cy="466740"/>
          </a:xfrm>
          <a:prstGeom prst="rect">
            <a:avLst/>
          </a:prstGeom>
        </p:spPr>
        <p:txBody>
          <a:bodyPr vert="horz" lIns="47073" tIns="23537" rIns="47073" bIns="23537" rtlCol="0"/>
          <a:lstStyle>
            <a:lvl1pPr algn="l">
              <a:defRPr sz="6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3884431" y="0"/>
            <a:ext cx="2971944" cy="466740"/>
          </a:xfrm>
          <a:prstGeom prst="rect">
            <a:avLst/>
          </a:prstGeom>
        </p:spPr>
        <p:txBody>
          <a:bodyPr vert="horz" lIns="47073" tIns="23537" rIns="47073" bIns="23537" rtlCol="0"/>
          <a:lstStyle>
            <a:lvl1pPr algn="r">
              <a:defRPr sz="600"/>
            </a:lvl1pPr>
          </a:lstStyle>
          <a:p>
            <a:fld id="{3421FBE2-D7AF-034E-A3E8-B3AFB8825F2F}" type="datetimeFigureOut">
              <a:rPr lang="en-US" smtClean="0"/>
              <a:t>4/16/2021</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8847125"/>
            <a:ext cx="2971944" cy="466739"/>
          </a:xfrm>
          <a:prstGeom prst="rect">
            <a:avLst/>
          </a:prstGeom>
        </p:spPr>
        <p:txBody>
          <a:bodyPr vert="horz" lIns="47073" tIns="23537" rIns="47073" bIns="23537" rtlCol="0" anchor="b"/>
          <a:lstStyle>
            <a:lvl1pPr algn="l">
              <a:defRPr sz="6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3884431" y="8847125"/>
            <a:ext cx="2971944" cy="466739"/>
          </a:xfrm>
          <a:prstGeom prst="rect">
            <a:avLst/>
          </a:prstGeom>
        </p:spPr>
        <p:txBody>
          <a:bodyPr vert="horz" lIns="47073" tIns="23537" rIns="47073" bIns="23537" rtlCol="0" anchor="b"/>
          <a:lstStyle>
            <a:lvl1pPr algn="r">
              <a:defRPr sz="6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944" cy="466740"/>
          </a:xfrm>
          <a:prstGeom prst="rect">
            <a:avLst/>
          </a:prstGeom>
        </p:spPr>
        <p:txBody>
          <a:bodyPr vert="horz" lIns="47073" tIns="23537" rIns="47073" bIns="23537" rtlCol="0"/>
          <a:lstStyle>
            <a:lvl1pPr algn="l">
              <a:defRPr sz="6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3884431" y="0"/>
            <a:ext cx="2971944" cy="466740"/>
          </a:xfrm>
          <a:prstGeom prst="rect">
            <a:avLst/>
          </a:prstGeom>
        </p:spPr>
        <p:txBody>
          <a:bodyPr vert="horz" lIns="47073" tIns="23537" rIns="47073" bIns="23537" rtlCol="0"/>
          <a:lstStyle>
            <a:lvl1pPr algn="r">
              <a:defRPr sz="600" b="0" i="0">
                <a:latin typeface="Roboto Condensed Light" panose="02000000000000000000" pitchFamily="2" charset="0"/>
              </a:defRPr>
            </a:lvl1pPr>
          </a:lstStyle>
          <a:p>
            <a:fld id="{F0A9609A-B772-C646-9832-EF91D164CC90}" type="datetimeFigureOut">
              <a:rPr lang="en-US" smtClean="0"/>
              <a:pPr/>
              <a:t>4/16/2021</a:t>
            </a:fld>
            <a:endParaRPr lang="en-US" dirty="0"/>
          </a:p>
        </p:txBody>
      </p:sp>
      <p:sp>
        <p:nvSpPr>
          <p:cNvPr id="4" name="Slide Image Placeholder 3"/>
          <p:cNvSpPr>
            <a:spLocks noGrp="1" noRot="1" noChangeAspect="1"/>
          </p:cNvSpPr>
          <p:nvPr>
            <p:ph type="sldImg" idx="2"/>
          </p:nvPr>
        </p:nvSpPr>
        <p:spPr>
          <a:xfrm>
            <a:off x="636588" y="1165225"/>
            <a:ext cx="5584825" cy="3141663"/>
          </a:xfrm>
          <a:prstGeom prst="rect">
            <a:avLst/>
          </a:prstGeom>
          <a:noFill/>
          <a:ln w="12700">
            <a:solidFill>
              <a:prstClr val="black"/>
            </a:solidFill>
          </a:ln>
        </p:spPr>
        <p:txBody>
          <a:bodyPr vert="horz" lIns="47073" tIns="23537" rIns="47073" bIns="23537" rtlCol="0" anchor="ctr"/>
          <a:lstStyle/>
          <a:p>
            <a:endParaRPr lang="en-US" dirty="0"/>
          </a:p>
        </p:txBody>
      </p:sp>
      <p:sp>
        <p:nvSpPr>
          <p:cNvPr id="5" name="Notes Placeholder 4"/>
          <p:cNvSpPr>
            <a:spLocks noGrp="1"/>
          </p:cNvSpPr>
          <p:nvPr>
            <p:ph type="body" sz="quarter" idx="3"/>
          </p:nvPr>
        </p:nvSpPr>
        <p:spPr>
          <a:xfrm>
            <a:off x="685584" y="4481742"/>
            <a:ext cx="5486833" cy="3668543"/>
          </a:xfrm>
          <a:prstGeom prst="rect">
            <a:avLst/>
          </a:prstGeom>
        </p:spPr>
        <p:txBody>
          <a:bodyPr vert="horz" lIns="47073" tIns="23537" rIns="47073" bIns="235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25"/>
            <a:ext cx="2971944" cy="466739"/>
          </a:xfrm>
          <a:prstGeom prst="rect">
            <a:avLst/>
          </a:prstGeom>
        </p:spPr>
        <p:txBody>
          <a:bodyPr vert="horz" lIns="47073" tIns="23537" rIns="47073" bIns="23537" rtlCol="0" anchor="b"/>
          <a:lstStyle>
            <a:lvl1pPr algn="l">
              <a:defRPr sz="6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431" y="8847125"/>
            <a:ext cx="2971944" cy="466739"/>
          </a:xfrm>
          <a:prstGeom prst="rect">
            <a:avLst/>
          </a:prstGeom>
        </p:spPr>
        <p:txBody>
          <a:bodyPr vert="horz" lIns="47073" tIns="23537" rIns="47073" bIns="23537" rtlCol="0" anchor="b"/>
          <a:lstStyle>
            <a:lvl1pPr algn="r">
              <a:defRPr sz="6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186056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333372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408328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285452">
              <a:defRPr/>
            </a:pPr>
            <a:fld id="{06B0FC7D-8687-9A40-9CA8-0B2F00AB98E3}" type="slidenum">
              <a:rPr lang="en-US">
                <a:solidFill>
                  <a:prstClr val="black"/>
                </a:solidFill>
              </a:rPr>
              <a:pPr defTabSz="285452">
                <a:defRPr/>
              </a:pPr>
              <a:t>13</a:t>
            </a:fld>
            <a:endParaRPr lang="en-US" dirty="0">
              <a:solidFill>
                <a:prstClr val="black"/>
              </a:solidFill>
            </a:endParaRPr>
          </a:p>
        </p:txBody>
      </p:sp>
    </p:spTree>
    <p:extLst>
      <p:ext uri="{BB962C8B-B14F-4D97-AF65-F5344CB8AC3E}">
        <p14:creationId xmlns:p14="http://schemas.microsoft.com/office/powerpoint/2010/main" val="3442363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74117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88C0029-8423-2840-9D9A-D481031AEB21}"/>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86EA329F-0476-2243-890D-1CF74AB7760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47208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6EB3AA1-C1E1-C840-A0B5-67D720C4643B}"/>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A453A9C9-4CC4-3945-9AF3-39B2C8D9A5C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62424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70" y="1527275"/>
            <a:ext cx="9299072" cy="569568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582793"/>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582793"/>
            <a:ext cx="206729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15846"/>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B3319451-64B4-1E41-83F2-9E6FFA4414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5450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5263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97898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lnSpc>
                <a:spcPct val="110000"/>
              </a:lnSpc>
              <a:buNone/>
              <a:defRPr sz="2000" b="1" i="0" u="none">
                <a:solidFill>
                  <a:schemeClr val="accent1"/>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739094"/>
            <a:ext cx="3128212" cy="1668992"/>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914403"/>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workshops@infotech.com  </a:t>
            </a:r>
            <a:br>
              <a:rPr lang="en-US" sz="1600" dirty="0">
                <a:solidFill>
                  <a:schemeClr val="bg1"/>
                </a:solidFill>
                <a:latin typeface="Exo" panose="02000503000000000000" pitchFamily="2" charset="77"/>
              </a:rPr>
            </a:br>
            <a:r>
              <a:rPr lang="en-US" sz="1600" dirty="0">
                <a:solidFill>
                  <a:schemeClr val="bg1"/>
                </a:solidFill>
                <a:latin typeface="Exo" panose="02000503000000000000" pitchFamily="2" charset="77"/>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885" y="544781"/>
            <a:ext cx="569815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Summary of Accomplishment</a:t>
            </a:r>
            <a:endParaRPr lang="en-US" sz="4000" b="1" i="0" spc="-30" dirty="0">
              <a:solidFill>
                <a:srgbClr val="717171"/>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476" y="2306297"/>
            <a:ext cx="5689600" cy="383932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61075" y="3282771"/>
            <a:ext cx="2660650" cy="10398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9" name="object 7">
            <a:extLst>
              <a:ext uri="{FF2B5EF4-FFF2-40B4-BE49-F238E27FC236}">
                <a16:creationId xmlns:a16="http://schemas.microsoft.com/office/drawing/2014/main" id="{84D0A54C-032B-734B-AB0B-44B5BEA685CC}"/>
              </a:ext>
            </a:extLst>
          </p:cNvPr>
          <p:cNvSpPr/>
          <p:nvPr userDrawn="1"/>
        </p:nvSpPr>
        <p:spPr>
          <a:xfrm>
            <a:off x="-8709" y="3310826"/>
            <a:ext cx="54000"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pPr>
              <a:lnSpc>
                <a:spcPct val="110000"/>
              </a:lnSpc>
            </a:pPr>
            <a:endParaRPr sz="662" dirty="0">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31227" y="3282771"/>
            <a:ext cx="2660650" cy="10398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6066872" y="541857"/>
            <a:ext cx="1026078"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200" b="1" i="0">
                <a:latin typeface="Montserrat SemiBold" pitchFamily="2" charset="77"/>
              </a:defRPr>
            </a:lvl1pPr>
          </a:lstStyle>
          <a:p>
            <a:endParaRPr lang="en-US" dirty="0"/>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2596" y="4561399"/>
            <a:ext cx="2669129" cy="292307"/>
          </a:xfrm>
          <a:prstGeom prst="rect">
            <a:avLst/>
          </a:prstGeom>
        </p:spPr>
        <p:txBody>
          <a:bodyPr lIns="0" tIns="0" rIns="0" bIns="0">
            <a:noAutofit/>
          </a:bodyPr>
          <a:lstStyle>
            <a:lvl1pPr marL="0" indent="0">
              <a:lnSpc>
                <a:spcPct val="110000"/>
              </a:lnSpc>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21775" y="4561399"/>
            <a:ext cx="2669129" cy="292307"/>
          </a:xfrm>
          <a:prstGeom prst="rect">
            <a:avLst/>
          </a:prstGeom>
        </p:spPr>
        <p:txBody>
          <a:bodyPr lIns="0" tIns="0" rIns="0" bIns="0">
            <a:noAutofit/>
          </a:bodyPr>
          <a:lstStyle>
            <a:lvl1pPr marL="0" indent="0">
              <a:lnSpc>
                <a:spcPct val="110000"/>
              </a:lnSpc>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61075" y="2497122"/>
            <a:ext cx="5832475" cy="661714"/>
          </a:xfrm>
          <a:prstGeom prst="rect">
            <a:avLst/>
          </a:prstGeom>
        </p:spPr>
        <p:txBody>
          <a:bodyPr lIns="0" tIns="0" rIns="0" bIns="0">
            <a:noAutofit/>
          </a:bodyPr>
          <a:lstStyle>
            <a:lvl1pPr marL="0" indent="0">
              <a:lnSpc>
                <a:spcPct val="110000"/>
              </a:lnSpc>
              <a:buNone/>
              <a:defRPr sz="1600" b="0" i="0" spc="0">
                <a:solidFill>
                  <a:srgbClr val="2576B7"/>
                </a:solidFill>
                <a:latin typeface="Exo"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7336972" y="778330"/>
            <a:ext cx="2960914" cy="1028700"/>
          </a:xfrm>
          <a:prstGeom prst="rect">
            <a:avLst/>
          </a:prstGeom>
        </p:spPr>
        <p:txBody>
          <a:bodyPr lIns="0" tIns="0" rIns="0" bIns="0">
            <a:noAutofit/>
          </a:bodyPr>
          <a:lstStyle>
            <a:lvl1pPr marL="0" indent="0">
              <a:lnSpc>
                <a:spcPct val="110000"/>
              </a:lnSpc>
              <a:spcBef>
                <a:spcPts val="0"/>
              </a:spcBef>
              <a:buNone/>
              <a:defRPr sz="1200" b="0" i="0" spc="0">
                <a:solidFill>
                  <a:srgbClr val="2576B7"/>
                </a:solidFill>
                <a:latin typeface="Montserrat"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err="1"/>
              <a:t>workshops@infotech.com</a:t>
            </a:r>
            <a:r>
              <a:rPr lang="en-US"/>
              <a:t>   </a:t>
            </a:r>
            <a:br>
              <a:rPr lang="en-US"/>
            </a:br>
            <a:r>
              <a:rPr lang="en-US"/>
              <a:t>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61075" y="4884772"/>
            <a:ext cx="2916238" cy="137149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31227" y="4884772"/>
            <a:ext cx="2762323" cy="137149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4106" y="3310826"/>
            <a:ext cx="4733832" cy="1801477"/>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885" y="514801"/>
            <a:ext cx="7580199"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Additional Support</a:t>
            </a:r>
            <a:endParaRPr lang="en-US" sz="4000" b="1" i="0" spc="-30" dirty="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227" y="1163682"/>
            <a:ext cx="4059302"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rgbClr val="717171"/>
                </a:solidFill>
                <a:latin typeface="Exo" panose="02000503000000000000" pitchFamily="2" charset="77"/>
              </a:rPr>
              <a:t>If you would like additional support, have our analysts guide you through other phases as part of an Info-Tech Workshop.</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p:txBody>
      </p:sp>
    </p:spTree>
    <p:extLst>
      <p:ext uri="{BB962C8B-B14F-4D97-AF65-F5344CB8AC3E}">
        <p14:creationId xmlns:p14="http://schemas.microsoft.com/office/powerpoint/2010/main" val="3272561956"/>
      </p:ext>
    </p:extLst>
  </p:cSld>
  <p:clrMapOvr>
    <a:masterClrMapping/>
  </p:clrMapOvr>
  <p:extLst>
    <p:ext uri="{DCECCB84-F9BA-43D5-87BE-67443E8EF086}">
      <p15:sldGuideLst xmlns:p15="http://schemas.microsoft.com/office/powerpoint/2012/main">
        <p15:guide id="1" orient="horz" pos="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61678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24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8559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9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28191"/>
            <a:ext cx="4967041" cy="1130188"/>
          </a:xfrm>
        </p:spPr>
        <p:txBody>
          <a:bodyPr>
            <a:noAutofit/>
          </a:bodyPr>
          <a:lstStyle>
            <a:lvl1pPr>
              <a:lnSpc>
                <a:spcPct val="90000"/>
              </a:lnSpc>
              <a:defRPr sz="3000" b="0" i="0">
                <a:solidFill>
                  <a:srgbClr val="2576B7"/>
                </a:solidFill>
              </a:defRPr>
            </a:lvl1pPr>
          </a:lstStyle>
          <a:p>
            <a:r>
              <a:rPr lang="en-US"/>
              <a:t>Click to edit Master title style</a:t>
            </a:r>
          </a:p>
        </p:txBody>
      </p:sp>
      <p:sp>
        <p:nvSpPr>
          <p:cNvPr id="8" name="Text Placeholder 4">
            <a:extLst>
              <a:ext uri="{FF2B5EF4-FFF2-40B4-BE49-F238E27FC236}">
                <a16:creationId xmlns:a16="http://schemas.microsoft.com/office/drawing/2014/main" id="{E2FF14F4-5112-EB4A-875A-8BC71999E52F}"/>
              </a:ext>
            </a:extLst>
          </p:cNvPr>
          <p:cNvSpPr>
            <a:spLocks noGrp="1"/>
          </p:cNvSpPr>
          <p:nvPr>
            <p:ph type="body" sz="quarter" idx="33"/>
          </p:nvPr>
        </p:nvSpPr>
        <p:spPr>
          <a:xfrm>
            <a:off x="371475" y="3135637"/>
            <a:ext cx="6678613" cy="276543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69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969" y="1527275"/>
            <a:ext cx="9299074" cy="5695683"/>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4518"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9821" y="2604059"/>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8885"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8679"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7743"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4995" y="4537112"/>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4059" y="4880687"/>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11F567C2-76D8-5C40-89C6-D69B0FB05A5C}"/>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345207F7-C52E-B341-AB58-8C4B67B9AE8E}"/>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7" name="Title 9">
            <a:extLst>
              <a:ext uri="{FF2B5EF4-FFF2-40B4-BE49-F238E27FC236}">
                <a16:creationId xmlns:a16="http://schemas.microsoft.com/office/drawing/2014/main" id="{BBF1825F-D3DD-4B7A-8BE4-C5DBA654C410}"/>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88FAAAF5-6BC6-4BA5-A366-89F49D4EB830}"/>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450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21</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718" r:id="rId2"/>
    <p:sldLayoutId id="2147483672" r:id="rId3"/>
    <p:sldLayoutId id="2147483677" r:id="rId4"/>
    <p:sldLayoutId id="2147483676" r:id="rId5"/>
    <p:sldLayoutId id="2147483669" r:id="rId6"/>
    <p:sldLayoutId id="2147483728" r:id="rId7"/>
    <p:sldLayoutId id="2147483729" r:id="rId8"/>
    <p:sldLayoutId id="2147483730" r:id="rId9"/>
    <p:sldLayoutId id="2147483731" r:id="rId10"/>
    <p:sldLayoutId id="2147483734" r:id="rId11"/>
    <p:sldLayoutId id="2147483697" r:id="rId12"/>
    <p:sldLayoutId id="2147483732" r:id="rId13"/>
    <p:sldLayoutId id="2147483701" r:id="rId14"/>
    <p:sldLayoutId id="2147483693" r:id="rId15"/>
    <p:sldLayoutId id="2147483684" r:id="rId16"/>
    <p:sldLayoutId id="2147483739" r:id="rId17"/>
    <p:sldLayoutId id="2147483741" r:id="rId18"/>
    <p:sldLayoutId id="2147483742" r:id="rId19"/>
    <p:sldLayoutId id="2147483708" r:id="rId20"/>
    <p:sldLayoutId id="2147483738" r:id="rId21"/>
    <p:sldLayoutId id="2147483740" r:id="rId22"/>
    <p:sldLayoutId id="2147483736" r:id="rId23"/>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microsoft.com/office/2007/relationships/diagramDrawing" Target="../diagrams/drawing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diagramData" Target="../diagrams/data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diagramColors" Target="../diagrams/colors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29.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diagramQuickStyle" Target="../diagrams/quickStyl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3.xml"/><Relationship Id="rId30" Type="http://schemas.openxmlformats.org/officeDocument/2006/relationships/diagramLayout" Target="../diagrams/layout1.xml"/><Relationship Id="rId8"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9062D9-2B73-AD4E-A744-A96E487D619D}"/>
              </a:ext>
            </a:extLst>
          </p:cNvPr>
          <p:cNvSpPr>
            <a:spLocks noGrp="1"/>
          </p:cNvSpPr>
          <p:nvPr>
            <p:ph type="body" sz="quarter" idx="10"/>
          </p:nvPr>
        </p:nvSpPr>
        <p:spPr>
          <a:xfrm>
            <a:off x="650874" y="1391732"/>
            <a:ext cx="8013292" cy="1306512"/>
          </a:xfrm>
        </p:spPr>
        <p:txBody>
          <a:bodyPr/>
          <a:lstStyle/>
          <a:p>
            <a:r>
              <a:rPr lang="en-US" dirty="0"/>
              <a:t>Implement Risk-Based Vulnerability Management</a:t>
            </a:r>
          </a:p>
        </p:txBody>
      </p:sp>
      <p:sp>
        <p:nvSpPr>
          <p:cNvPr id="5" name="Text Placeholder 4">
            <a:extLst>
              <a:ext uri="{FF2B5EF4-FFF2-40B4-BE49-F238E27FC236}">
                <a16:creationId xmlns:a16="http://schemas.microsoft.com/office/drawing/2014/main" id="{D2E36ABC-364E-584B-A19D-34FC9EC8ACD0}"/>
              </a:ext>
            </a:extLst>
          </p:cNvPr>
          <p:cNvSpPr>
            <a:spLocks noGrp="1"/>
          </p:cNvSpPr>
          <p:nvPr>
            <p:ph type="body" sz="quarter" idx="11"/>
          </p:nvPr>
        </p:nvSpPr>
        <p:spPr/>
        <p:txBody>
          <a:bodyPr/>
          <a:lstStyle/>
          <a:p>
            <a:r>
              <a:rPr lang="en-US" dirty="0"/>
              <a:t>Get off the patching merry-go-round and start mitigating risk!</a:t>
            </a:r>
          </a:p>
        </p:txBody>
      </p:sp>
      <p:grpSp>
        <p:nvGrpSpPr>
          <p:cNvPr id="6" name="Group 5">
            <a:extLst>
              <a:ext uri="{FF2B5EF4-FFF2-40B4-BE49-F238E27FC236}">
                <a16:creationId xmlns:a16="http://schemas.microsoft.com/office/drawing/2014/main" id="{8AF830F4-B317-4FA2-A928-58824CE59D50}"/>
              </a:ext>
            </a:extLst>
          </p:cNvPr>
          <p:cNvGrpSpPr/>
          <p:nvPr/>
        </p:nvGrpSpPr>
        <p:grpSpPr>
          <a:xfrm>
            <a:off x="0" y="4767200"/>
            <a:ext cx="12193588" cy="969356"/>
            <a:chOff x="0" y="4767200"/>
            <a:chExt cx="12193588" cy="969356"/>
          </a:xfrm>
        </p:grpSpPr>
        <p:sp>
          <p:nvSpPr>
            <p:cNvPr id="7" name="Rectangle 6">
              <a:extLst>
                <a:ext uri="{FF2B5EF4-FFF2-40B4-BE49-F238E27FC236}">
                  <a16:creationId xmlns:a16="http://schemas.microsoft.com/office/drawing/2014/main" id="{322637E5-AF3B-4593-839B-2F5A80943FE4}"/>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C425D762-FB7D-48D7-9845-AC5BB4369C50}"/>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205268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graphical user interface&#10;&#10;Description automatically generated">
            <a:extLst>
              <a:ext uri="{FF2B5EF4-FFF2-40B4-BE49-F238E27FC236}">
                <a16:creationId xmlns:a16="http://schemas.microsoft.com/office/drawing/2014/main" id="{B145831B-FD9D-49E0-AA1F-9B0FED2A1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0"/>
            <a:ext cx="12191999" cy="6858000"/>
          </a:xfrm>
          <a:prstGeom prst="rect">
            <a:avLst/>
          </a:prstGeom>
        </p:spPr>
      </p:pic>
    </p:spTree>
    <p:extLst>
      <p:ext uri="{BB962C8B-B14F-4D97-AF65-F5344CB8AC3E}">
        <p14:creationId xmlns:p14="http://schemas.microsoft.com/office/powerpoint/2010/main" val="18617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87C9C1-5947-3344-BD5D-99D1F6827F03}"/>
              </a:ext>
            </a:extLst>
          </p:cNvPr>
          <p:cNvSpPr/>
          <p:nvPr/>
        </p:nvSpPr>
        <p:spPr>
          <a:xfrm>
            <a:off x="7423687" y="1890793"/>
            <a:ext cx="4215539" cy="4091553"/>
          </a:xfrm>
          <a:prstGeom prst="rect">
            <a:avLst/>
          </a:prstGeom>
          <a:solidFill>
            <a:schemeClr val="bg1"/>
          </a:solidFill>
          <a:ln>
            <a:noFill/>
          </a:ln>
          <a:effectLst>
            <a:outerShdw blurRad="2540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74088" y="1648758"/>
            <a:ext cx="6255312" cy="456696"/>
          </a:xfrm>
        </p:spPr>
        <p:txBody>
          <a:bodyPr/>
          <a:lstStyle/>
          <a:p>
            <a:r>
              <a:rPr lang="en-US" dirty="0">
                <a:solidFill>
                  <a:srgbClr val="2576B7"/>
                </a:solidFill>
              </a:rPr>
              <a:t>Vulnerability management isn’t “old school.”</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3"/>
          </p:nvPr>
        </p:nvSpPr>
        <p:spPr>
          <a:xfrm>
            <a:off x="7903577" y="2158539"/>
            <a:ext cx="3202394" cy="1663447"/>
          </a:xfrm>
          <a:prstGeom prst="rect">
            <a:avLst/>
          </a:prstGeom>
        </p:spPr>
        <p:txBody>
          <a:bodyPr/>
          <a:lstStyle/>
          <a:p>
            <a:r>
              <a:rPr lang="en-CA" dirty="0"/>
              <a:t>When patching is not possible, other options exist: configuration changes (hardening), defense-in-depth, compensating controls, and even elevated security monitoring are possible options.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225221"/>
            <a:ext cx="7885768" cy="1130188"/>
          </a:xfrm>
        </p:spPr>
        <p:txBody>
          <a:bodyPr/>
          <a:lstStyle/>
          <a:p>
            <a:r>
              <a:rPr lang="en-US" dirty="0">
                <a:solidFill>
                  <a:schemeClr val="bg1"/>
                </a:solidFill>
              </a:rPr>
              <a:t>Info-Tech’s vulnerability management methodology</a:t>
            </a:r>
          </a:p>
        </p:txBody>
      </p:sp>
      <p:sp>
        <p:nvSpPr>
          <p:cNvPr id="16" name="Text Placeholder 7">
            <a:extLst>
              <a:ext uri="{FF2B5EF4-FFF2-40B4-BE49-F238E27FC236}">
                <a16:creationId xmlns:a16="http://schemas.microsoft.com/office/drawing/2014/main" id="{C7156D6F-1CDB-7248-8880-F622EAE9406D}"/>
              </a:ext>
            </a:extLst>
          </p:cNvPr>
          <p:cNvSpPr txBox="1">
            <a:spLocks/>
          </p:cNvSpPr>
          <p:nvPr/>
        </p:nvSpPr>
        <p:spPr>
          <a:xfrm>
            <a:off x="374087" y="2190610"/>
            <a:ext cx="6664888" cy="2412335"/>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CA" dirty="0">
                <a:latin typeface="Montserrat" pitchFamily="2" charset="77"/>
              </a:rPr>
              <a:t>The vulnerability management market is relatively mature; however, vulnerability management remains a very relevant and challenging topic.</a:t>
            </a:r>
          </a:p>
          <a:p>
            <a:pPr>
              <a:lnSpc>
                <a:spcPts val="2000"/>
              </a:lnSpc>
            </a:pPr>
            <a:r>
              <a:rPr lang="en-US" dirty="0">
                <a:latin typeface="Montserrat" pitchFamily="2" charset="77"/>
              </a:rPr>
              <a:t>Security practitioners are inundated with the advice they need to prioritize their vulnerabilities. Every vulnerability scanning vendor will proclaim their ability to prioritize the identified vulnerabilities.</a:t>
            </a:r>
          </a:p>
          <a:p>
            <a:pPr>
              <a:lnSpc>
                <a:spcPts val="2000"/>
              </a:lnSpc>
            </a:pPr>
            <a:r>
              <a:rPr lang="en-US" dirty="0">
                <a:latin typeface="Montserrat" pitchFamily="2" charset="77"/>
              </a:rPr>
              <a:t>Third-party prioritization methodology can’t be effectively applied across all organizations. Each organization is too unique with different constraints. No tool or service can account for these variables.</a:t>
            </a:r>
            <a:endParaRPr lang="en-CA" dirty="0">
              <a:latin typeface="Montserrat" pitchFamily="2" charset="77"/>
            </a:endParaRPr>
          </a:p>
        </p:txBody>
      </p:sp>
      <p:sp>
        <p:nvSpPr>
          <p:cNvPr id="21" name="Text Placeholder 7">
            <a:extLst>
              <a:ext uri="{FF2B5EF4-FFF2-40B4-BE49-F238E27FC236}">
                <a16:creationId xmlns:a16="http://schemas.microsoft.com/office/drawing/2014/main" id="{310F4ADF-E717-9745-9C59-5093FECD408C}"/>
              </a:ext>
            </a:extLst>
          </p:cNvPr>
          <p:cNvSpPr txBox="1">
            <a:spLocks/>
          </p:cNvSpPr>
          <p:nvPr/>
        </p:nvSpPr>
        <p:spPr>
          <a:xfrm>
            <a:off x="7677150" y="471489"/>
            <a:ext cx="4224340" cy="64293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US" sz="1600" dirty="0">
                <a:solidFill>
                  <a:schemeClr val="bg1"/>
                </a:solidFill>
                <a:latin typeface="Montserrat" pitchFamily="2" charset="77"/>
              </a:rPr>
              <a:t>Focus on developing the most efficient processes.</a:t>
            </a:r>
            <a:endParaRPr lang="en-CA" sz="1600" dirty="0">
              <a:solidFill>
                <a:schemeClr val="bg1"/>
              </a:solidFill>
              <a:latin typeface="Montserrat" pitchFamily="2" charset="77"/>
            </a:endParaRPr>
          </a:p>
        </p:txBody>
      </p:sp>
      <p:grpSp>
        <p:nvGrpSpPr>
          <p:cNvPr id="36" name="Group 35">
            <a:extLst>
              <a:ext uri="{FF2B5EF4-FFF2-40B4-BE49-F238E27FC236}">
                <a16:creationId xmlns:a16="http://schemas.microsoft.com/office/drawing/2014/main" id="{74ED21F5-8C05-674B-AE45-80714260EBD9}"/>
              </a:ext>
            </a:extLst>
          </p:cNvPr>
          <p:cNvGrpSpPr/>
          <p:nvPr/>
        </p:nvGrpSpPr>
        <p:grpSpPr>
          <a:xfrm>
            <a:off x="7904135" y="3859079"/>
            <a:ext cx="3177153" cy="1658318"/>
            <a:chOff x="6353842" y="3127248"/>
            <a:chExt cx="3887438" cy="1664208"/>
          </a:xfrm>
        </p:grpSpPr>
        <p:sp>
          <p:nvSpPr>
            <p:cNvPr id="37" name="Rectangle 36">
              <a:extLst>
                <a:ext uri="{FF2B5EF4-FFF2-40B4-BE49-F238E27FC236}">
                  <a16:creationId xmlns:a16="http://schemas.microsoft.com/office/drawing/2014/main" id="{152AC27D-DE6A-8D4E-A844-94F20CCDD805}"/>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Vulnerability management is not only patch management. Patching is only one aspect.</a:t>
              </a:r>
            </a:p>
          </p:txBody>
        </p:sp>
        <p:sp>
          <p:nvSpPr>
            <p:cNvPr id="38" name="Rectangle 37">
              <a:extLst>
                <a:ext uri="{FF2B5EF4-FFF2-40B4-BE49-F238E27FC236}">
                  <a16:creationId xmlns:a16="http://schemas.microsoft.com/office/drawing/2014/main" id="{B2D7E87A-C1E6-D640-BE53-932DB831CBF4}"/>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100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2" name="TextBox 1">
            <a:extLst>
              <a:ext uri="{FF2B5EF4-FFF2-40B4-BE49-F238E27FC236}">
                <a16:creationId xmlns:a16="http://schemas.microsoft.com/office/drawing/2014/main" id="{404692E8-063F-4701-97C7-CC12BED19328}"/>
              </a:ext>
            </a:extLst>
          </p:cNvPr>
          <p:cNvSpPr txBox="1"/>
          <p:nvPr/>
        </p:nvSpPr>
        <p:spPr>
          <a:xfrm>
            <a:off x="3924300" y="3821986"/>
            <a:ext cx="914400" cy="914400"/>
          </a:xfrm>
          <a:prstGeom prst="rect">
            <a:avLst/>
          </a:prstGeom>
        </p:spPr>
        <p:txBody>
          <a:bodyPr wrap="none" lIns="0" tIns="0" rIns="0" bIns="0" numCol="1" spcCol="360000" rtlCol="0">
            <a:noAutofit/>
          </a:bodyPr>
          <a:lstStyle/>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Rectangle 2">
            <a:extLst>
              <a:ext uri="{FF2B5EF4-FFF2-40B4-BE49-F238E27FC236}">
                <a16:creationId xmlns:a16="http://schemas.microsoft.com/office/drawing/2014/main" id="{5BBEACE4-DD16-4020-8576-1C4FA6FE1501}"/>
              </a:ext>
            </a:extLst>
          </p:cNvPr>
          <p:cNvSpPr/>
          <p:nvPr/>
        </p:nvSpPr>
        <p:spPr>
          <a:xfrm>
            <a:off x="268716" y="4736387"/>
            <a:ext cx="667860" cy="47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CVSS Score</a:t>
            </a:r>
          </a:p>
        </p:txBody>
      </p:sp>
      <p:sp>
        <p:nvSpPr>
          <p:cNvPr id="4" name="Rectangle 3">
            <a:extLst>
              <a:ext uri="{FF2B5EF4-FFF2-40B4-BE49-F238E27FC236}">
                <a16:creationId xmlns:a16="http://schemas.microsoft.com/office/drawing/2014/main" id="{AE7BDB25-FF78-4D51-881E-5F22DE33AB7A}"/>
              </a:ext>
            </a:extLst>
          </p:cNvPr>
          <p:cNvSpPr/>
          <p:nvPr/>
        </p:nvSpPr>
        <p:spPr>
          <a:xfrm>
            <a:off x="971551" y="4736387"/>
            <a:ext cx="925498" cy="47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050" dirty="0">
                <a:latin typeface="Roboto" panose="020B0604020202020204" charset="0"/>
                <a:ea typeface="Roboto" panose="020B0604020202020204" charset="0"/>
              </a:rPr>
              <a:t>Risk Assessment</a:t>
            </a:r>
          </a:p>
        </p:txBody>
      </p:sp>
      <p:sp>
        <p:nvSpPr>
          <p:cNvPr id="5" name="Rectangle 4">
            <a:extLst>
              <a:ext uri="{FF2B5EF4-FFF2-40B4-BE49-F238E27FC236}">
                <a16:creationId xmlns:a16="http://schemas.microsoft.com/office/drawing/2014/main" id="{94C0B009-E8F4-46DC-8FC7-D3AC26E083A4}"/>
              </a:ext>
            </a:extLst>
          </p:cNvPr>
          <p:cNvSpPr/>
          <p:nvPr/>
        </p:nvSpPr>
        <p:spPr>
          <a:xfrm>
            <a:off x="268716" y="5766799"/>
            <a:ext cx="1628332" cy="653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Business Criticality of Affected System</a:t>
            </a:r>
          </a:p>
        </p:txBody>
      </p:sp>
      <p:sp>
        <p:nvSpPr>
          <p:cNvPr id="9" name="Rectangle 8">
            <a:extLst>
              <a:ext uri="{FF2B5EF4-FFF2-40B4-BE49-F238E27FC236}">
                <a16:creationId xmlns:a16="http://schemas.microsoft.com/office/drawing/2014/main" id="{2BF82467-3AC2-4FDE-A12C-B0DBCF9E4A76}"/>
              </a:ext>
            </a:extLst>
          </p:cNvPr>
          <p:cNvSpPr/>
          <p:nvPr/>
        </p:nvSpPr>
        <p:spPr>
          <a:xfrm>
            <a:off x="268716" y="5251593"/>
            <a:ext cx="1628332" cy="47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Related Data Classification Level</a:t>
            </a:r>
          </a:p>
        </p:txBody>
      </p:sp>
      <p:sp>
        <p:nvSpPr>
          <p:cNvPr id="11" name="Rounded Rectangle 19">
            <a:extLst>
              <a:ext uri="{FF2B5EF4-FFF2-40B4-BE49-F238E27FC236}">
                <a16:creationId xmlns:a16="http://schemas.microsoft.com/office/drawing/2014/main" id="{F3F914F0-F242-4B9A-95AF-DE686FA56331}"/>
              </a:ext>
            </a:extLst>
          </p:cNvPr>
          <p:cNvSpPr/>
          <p:nvPr/>
        </p:nvSpPr>
        <p:spPr>
          <a:xfrm>
            <a:off x="2590273" y="5108516"/>
            <a:ext cx="1025926" cy="623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Vulnerability Urgency</a:t>
            </a:r>
          </a:p>
        </p:txBody>
      </p:sp>
      <p:sp>
        <p:nvSpPr>
          <p:cNvPr id="12" name="Plus 20">
            <a:extLst>
              <a:ext uri="{FF2B5EF4-FFF2-40B4-BE49-F238E27FC236}">
                <a16:creationId xmlns:a16="http://schemas.microsoft.com/office/drawing/2014/main" id="{17B2597F-BF96-46F5-8FB2-3708BC81A9C0}"/>
              </a:ext>
            </a:extLst>
          </p:cNvPr>
          <p:cNvSpPr/>
          <p:nvPr/>
        </p:nvSpPr>
        <p:spPr>
          <a:xfrm>
            <a:off x="3631773" y="5094576"/>
            <a:ext cx="661983" cy="687256"/>
          </a:xfrm>
          <a:prstGeom prst="mathPlu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latin typeface="Roboto" panose="020B0604020202020204" charset="0"/>
              <a:ea typeface="Roboto" panose="020B0604020202020204" charset="0"/>
            </a:endParaRPr>
          </a:p>
        </p:txBody>
      </p:sp>
      <p:sp>
        <p:nvSpPr>
          <p:cNvPr id="13" name="Rounded Rectangle 21">
            <a:extLst>
              <a:ext uri="{FF2B5EF4-FFF2-40B4-BE49-F238E27FC236}">
                <a16:creationId xmlns:a16="http://schemas.microsoft.com/office/drawing/2014/main" id="{2A6E67D0-ADE7-4767-9E39-677780290FF6}"/>
              </a:ext>
            </a:extLst>
          </p:cNvPr>
          <p:cNvSpPr/>
          <p:nvPr/>
        </p:nvSpPr>
        <p:spPr>
          <a:xfrm>
            <a:off x="4292296" y="5024737"/>
            <a:ext cx="1252006" cy="826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Organization-Specific Remediation Options</a:t>
            </a:r>
          </a:p>
        </p:txBody>
      </p:sp>
      <p:sp>
        <p:nvSpPr>
          <p:cNvPr id="14" name="Equal 22">
            <a:extLst>
              <a:ext uri="{FF2B5EF4-FFF2-40B4-BE49-F238E27FC236}">
                <a16:creationId xmlns:a16="http://schemas.microsoft.com/office/drawing/2014/main" id="{BB0A5C10-45D3-4620-83DA-3292EAEC38DE}"/>
              </a:ext>
            </a:extLst>
          </p:cNvPr>
          <p:cNvSpPr/>
          <p:nvPr/>
        </p:nvSpPr>
        <p:spPr>
          <a:xfrm>
            <a:off x="5552365" y="5188420"/>
            <a:ext cx="594991" cy="478465"/>
          </a:xfrm>
          <a:prstGeom prst="mathEqual">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solidFill>
                <a:schemeClr val="tx1"/>
              </a:solidFill>
              <a:latin typeface="Roboto" panose="020B0604020202020204" charset="0"/>
              <a:ea typeface="Roboto" panose="020B0604020202020204" charset="0"/>
            </a:endParaRPr>
          </a:p>
        </p:txBody>
      </p:sp>
      <p:sp>
        <p:nvSpPr>
          <p:cNvPr id="15" name="Rounded Rectangle 23">
            <a:extLst>
              <a:ext uri="{FF2B5EF4-FFF2-40B4-BE49-F238E27FC236}">
                <a16:creationId xmlns:a16="http://schemas.microsoft.com/office/drawing/2014/main" id="{6EA6E4EB-BC55-431A-B34D-D2FC89C47DCD}"/>
              </a:ext>
            </a:extLst>
          </p:cNvPr>
          <p:cNvSpPr/>
          <p:nvPr/>
        </p:nvSpPr>
        <p:spPr>
          <a:xfrm>
            <a:off x="6164946" y="5129468"/>
            <a:ext cx="1035954" cy="623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latin typeface="Roboto" panose="020B0604020202020204" charset="0"/>
                <a:ea typeface="Roboto" panose="020B0604020202020204" charset="0"/>
              </a:rPr>
              <a:t>Vulnerability Priority</a:t>
            </a:r>
          </a:p>
        </p:txBody>
      </p:sp>
      <p:sp>
        <p:nvSpPr>
          <p:cNvPr id="17" name="Rectangle 12">
            <a:extLst>
              <a:ext uri="{FF2B5EF4-FFF2-40B4-BE49-F238E27FC236}">
                <a16:creationId xmlns:a16="http://schemas.microsoft.com/office/drawing/2014/main" id="{6D307802-B074-4A9B-B7E0-35298045463F}"/>
              </a:ext>
            </a:extLst>
          </p:cNvPr>
          <p:cNvSpPr/>
          <p:nvPr/>
        </p:nvSpPr>
        <p:spPr>
          <a:xfrm>
            <a:off x="209548" y="4672784"/>
            <a:ext cx="1745373" cy="1823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latin typeface="Roboto" panose="020B0604020202020204" charset="0"/>
              <a:ea typeface="Roboto" panose="020B0604020202020204" charset="0"/>
            </a:endParaRPr>
          </a:p>
        </p:txBody>
      </p:sp>
      <p:sp>
        <p:nvSpPr>
          <p:cNvPr id="18" name="Plus 20">
            <a:extLst>
              <a:ext uri="{FF2B5EF4-FFF2-40B4-BE49-F238E27FC236}">
                <a16:creationId xmlns:a16="http://schemas.microsoft.com/office/drawing/2014/main" id="{208E5962-9C46-4A06-B917-224AD8BCBFA8}"/>
              </a:ext>
            </a:extLst>
          </p:cNvPr>
          <p:cNvSpPr/>
          <p:nvPr/>
        </p:nvSpPr>
        <p:spPr>
          <a:xfrm>
            <a:off x="1926346" y="5049373"/>
            <a:ext cx="661983" cy="687256"/>
          </a:xfrm>
          <a:prstGeom prst="mathPlu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243581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52382" y="1648758"/>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75730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11" name="Group 10">
            <a:extLst>
              <a:ext uri="{FF2B5EF4-FFF2-40B4-BE49-F238E27FC236}">
                <a16:creationId xmlns:a16="http://schemas.microsoft.com/office/drawing/2014/main" id="{57950610-460A-41B5-9FD5-1AA40362DEF3}"/>
              </a:ext>
            </a:extLst>
          </p:cNvPr>
          <p:cNvGrpSpPr/>
          <p:nvPr/>
        </p:nvGrpSpPr>
        <p:grpSpPr>
          <a:xfrm>
            <a:off x="4509217" y="5070989"/>
            <a:ext cx="2367019" cy="1322195"/>
            <a:chOff x="4620170" y="4135733"/>
            <a:chExt cx="2367327" cy="1322367"/>
          </a:xfrm>
        </p:grpSpPr>
        <p:sp>
          <p:nvSpPr>
            <p:cNvPr id="12" name="TextBox 11">
              <a:extLst>
                <a:ext uri="{FF2B5EF4-FFF2-40B4-BE49-F238E27FC236}">
                  <a16:creationId xmlns:a16="http://schemas.microsoft.com/office/drawing/2014/main" id="{569449DD-6B21-4B47-B1C6-FB02CD3414D0}"/>
                </a:ext>
              </a:extLst>
            </p:cNvPr>
            <p:cNvSpPr txBox="1"/>
            <p:nvPr/>
          </p:nvSpPr>
          <p:spPr>
            <a:xfrm>
              <a:off x="4620170" y="4135733"/>
              <a:ext cx="2367327" cy="646415"/>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Vulnerability Scanning RFP Template</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30235" y="4770519"/>
              <a:ext cx="1813302" cy="68758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Request for proposal template for the selection of a vulnerability scanning tool.</a:t>
              </a:r>
            </a:p>
          </p:txBody>
        </p:sp>
      </p:grpSp>
      <p:grpSp>
        <p:nvGrpSpPr>
          <p:cNvPr id="16" name="Group 15">
            <a:extLst>
              <a:ext uri="{FF2B5EF4-FFF2-40B4-BE49-F238E27FC236}">
                <a16:creationId xmlns:a16="http://schemas.microsoft.com/office/drawing/2014/main" id="{58574050-503A-4E2E-90DD-0D600268B46E}"/>
              </a:ext>
            </a:extLst>
          </p:cNvPr>
          <p:cNvGrpSpPr/>
          <p:nvPr/>
        </p:nvGrpSpPr>
        <p:grpSpPr>
          <a:xfrm>
            <a:off x="4476776" y="2311689"/>
            <a:ext cx="2342845" cy="1775404"/>
            <a:chOff x="2412911" y="3986265"/>
            <a:chExt cx="2343150" cy="1775634"/>
          </a:xfrm>
        </p:grpSpPr>
        <p:grpSp>
          <p:nvGrpSpPr>
            <p:cNvPr id="17" name="Group 16">
              <a:extLst>
                <a:ext uri="{FF2B5EF4-FFF2-40B4-BE49-F238E27FC236}">
                  <a16:creationId xmlns:a16="http://schemas.microsoft.com/office/drawing/2014/main" id="{04496A7E-D40D-4B2A-92F0-06C14BEB519B}"/>
                </a:ext>
              </a:extLst>
            </p:cNvPr>
            <p:cNvGrpSpPr/>
            <p:nvPr/>
          </p:nvGrpSpPr>
          <p:grpSpPr>
            <a:xfrm>
              <a:off x="2412911" y="4636459"/>
              <a:ext cx="2343150" cy="1125440"/>
              <a:chOff x="4618515" y="4118180"/>
              <a:chExt cx="2343150" cy="1125440"/>
            </a:xfrm>
          </p:grpSpPr>
          <p:sp>
            <p:nvSpPr>
              <p:cNvPr id="19" name="TextBox 18">
                <a:extLst>
                  <a:ext uri="{FF2B5EF4-FFF2-40B4-BE49-F238E27FC236}">
                    <a16:creationId xmlns:a16="http://schemas.microsoft.com/office/drawing/2014/main" id="{3F40C270-1BB1-47ED-B351-7E5BA06F2437}"/>
                  </a:ext>
                </a:extLst>
              </p:cNvPr>
              <p:cNvSpPr txBox="1"/>
              <p:nvPr/>
            </p:nvSpPr>
            <p:spPr>
              <a:xfrm>
                <a:off x="4618515" y="4118180"/>
                <a:ext cx="2343150"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Vulnerability Management Policy</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4904404" y="4649269"/>
                <a:ext cx="1964478" cy="5943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Template for your vulnerability management policy.</a:t>
                </a:r>
              </a:p>
            </p:txBody>
          </p:sp>
        </p:grpSp>
        <p:pic>
          <p:nvPicPr>
            <p:cNvPr id="18" name="Picture 17">
              <a:extLst>
                <a:ext uri="{FF2B5EF4-FFF2-40B4-BE49-F238E27FC236}">
                  <a16:creationId xmlns:a16="http://schemas.microsoft.com/office/drawing/2014/main" id="{32E33DBA-9EC1-49A4-AAF2-3A04CA7C9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3269" y="3986265"/>
              <a:ext cx="635000" cy="635000"/>
            </a:xfrm>
            <a:prstGeom prst="rect">
              <a:avLst/>
            </a:prstGeom>
          </p:spPr>
        </p:pic>
      </p:grpSp>
      <p:grpSp>
        <p:nvGrpSpPr>
          <p:cNvPr id="21" name="Group 20">
            <a:extLst>
              <a:ext uri="{FF2B5EF4-FFF2-40B4-BE49-F238E27FC236}">
                <a16:creationId xmlns:a16="http://schemas.microsoft.com/office/drawing/2014/main" id="{6941285E-07B5-4895-A3D0-E79D394C49C8}"/>
              </a:ext>
            </a:extLst>
          </p:cNvPr>
          <p:cNvGrpSpPr/>
          <p:nvPr/>
        </p:nvGrpSpPr>
        <p:grpSpPr>
          <a:xfrm>
            <a:off x="8069735" y="3061775"/>
            <a:ext cx="2260207" cy="1417122"/>
            <a:chOff x="4644345" y="4135733"/>
            <a:chExt cx="2260501" cy="1417307"/>
          </a:xfrm>
        </p:grpSpPr>
        <p:sp>
          <p:nvSpPr>
            <p:cNvPr id="22" name="TextBox 21">
              <a:extLst>
                <a:ext uri="{FF2B5EF4-FFF2-40B4-BE49-F238E27FC236}">
                  <a16:creationId xmlns:a16="http://schemas.microsoft.com/office/drawing/2014/main" id="{A099B95D-3827-48AF-8DF9-3D996A6D6405}"/>
                </a:ext>
              </a:extLst>
            </p:cNvPr>
            <p:cNvSpPr txBox="1"/>
            <p:nvPr/>
          </p:nvSpPr>
          <p:spPr>
            <a:xfrm>
              <a:off x="4644345" y="4135733"/>
              <a:ext cx="2260501"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Vulnerability Tracking Tool</a:t>
              </a:r>
            </a:p>
          </p:txBody>
        </p:sp>
        <p:sp>
          <p:nvSpPr>
            <p:cNvPr id="23" name="Text Placeholder 7">
              <a:extLst>
                <a:ext uri="{FF2B5EF4-FFF2-40B4-BE49-F238E27FC236}">
                  <a16:creationId xmlns:a16="http://schemas.microsoft.com/office/drawing/2014/main" id="{F3AD2D30-E8D4-496B-A0FA-E6B5ADE9B4F2}"/>
                </a:ext>
              </a:extLst>
            </p:cNvPr>
            <p:cNvSpPr txBox="1">
              <a:spLocks/>
            </p:cNvSpPr>
            <p:nvPr/>
          </p:nvSpPr>
          <p:spPr>
            <a:xfrm>
              <a:off x="4922361" y="4850346"/>
              <a:ext cx="1813302" cy="70269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This tool offers a template to track vulnerabilities and how they are remedied.</a:t>
              </a:r>
            </a:p>
          </p:txBody>
        </p:sp>
      </p:grpSp>
      <p:grpSp>
        <p:nvGrpSpPr>
          <p:cNvPr id="24" name="Group 23">
            <a:extLst>
              <a:ext uri="{FF2B5EF4-FFF2-40B4-BE49-F238E27FC236}">
                <a16:creationId xmlns:a16="http://schemas.microsoft.com/office/drawing/2014/main" id="{9C390758-4392-4592-8BE0-F5A2013F7BA7}"/>
              </a:ext>
            </a:extLst>
          </p:cNvPr>
          <p:cNvGrpSpPr/>
          <p:nvPr/>
        </p:nvGrpSpPr>
        <p:grpSpPr>
          <a:xfrm>
            <a:off x="8044979" y="4616158"/>
            <a:ext cx="2420688" cy="1758456"/>
            <a:chOff x="3218437" y="1587410"/>
            <a:chExt cx="2420999" cy="1758684"/>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3218437" y="2262805"/>
              <a:ext cx="2420999" cy="1083289"/>
              <a:chOff x="4619581" y="4022795"/>
              <a:chExt cx="2420999" cy="1083289"/>
            </a:xfrm>
          </p:grpSpPr>
          <p:sp>
            <p:nvSpPr>
              <p:cNvPr id="27" name="TextBox 26">
                <a:extLst>
                  <a:ext uri="{FF2B5EF4-FFF2-40B4-BE49-F238E27FC236}">
                    <a16:creationId xmlns:a16="http://schemas.microsoft.com/office/drawing/2014/main" id="{452E91F2-C3D3-491F-9B7F-D9C5CECEEB8E}"/>
                  </a:ext>
                </a:extLst>
              </p:cNvPr>
              <p:cNvSpPr txBox="1"/>
              <p:nvPr/>
            </p:nvSpPr>
            <p:spPr>
              <a:xfrm>
                <a:off x="4619581" y="4022795"/>
                <a:ext cx="2420999" cy="43094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Vulnerability Risk Assessment </a:t>
                </a:r>
                <a:r>
                  <a:rPr lang="en-US" sz="1400" spc="-30" dirty="0">
                    <a:solidFill>
                      <a:srgbClr val="2576B7"/>
                    </a:solidFill>
                    <a:latin typeface="Montserrat" pitchFamily="2" charset="77"/>
                    <a:cs typeface="Arial Narrow"/>
                  </a:rPr>
                  <a:t>Tool</a:t>
                </a:r>
                <a:endParaRPr lang="en-US" sz="1400" spc="-30" dirty="0">
                  <a:solidFill>
                    <a:srgbClr val="2576B7"/>
                  </a:solidFill>
                  <a:latin typeface="Montserrat" pitchFamily="2" charset="77"/>
                </a:endParaRP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4944309" y="4528396"/>
                <a:ext cx="1813302" cy="57768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Methodology to assess vulnerability risk by determining impact and likelihood.</a:t>
                </a:r>
              </a:p>
            </p:txBody>
          </p:sp>
        </p:grpSp>
        <p:pic>
          <p:nvPicPr>
            <p:cNvPr id="26" name="Picture 25">
              <a:extLst>
                <a:ext uri="{FF2B5EF4-FFF2-40B4-BE49-F238E27FC236}">
                  <a16:creationId xmlns:a16="http://schemas.microsoft.com/office/drawing/2014/main" id="{F3EF4C0D-37A3-4190-A441-861D960D2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7540" y="1587410"/>
              <a:ext cx="635000" cy="635000"/>
            </a:xfrm>
            <a:prstGeom prst="rect">
              <a:avLst/>
            </a:prstGeom>
          </p:spPr>
        </p:pic>
      </p:grpSp>
      <p:sp>
        <p:nvSpPr>
          <p:cNvPr id="29" name="Rectangle 28">
            <a:extLst>
              <a:ext uri="{FF2B5EF4-FFF2-40B4-BE49-F238E27FC236}">
                <a16:creationId xmlns:a16="http://schemas.microsoft.com/office/drawing/2014/main" id="{EF584645-5E2C-4554-AC9F-77DC7EE720BE}"/>
              </a:ext>
            </a:extLst>
          </p:cNvPr>
          <p:cNvSpPr/>
          <p:nvPr/>
        </p:nvSpPr>
        <p:spPr>
          <a:xfrm>
            <a:off x="552290" y="2647828"/>
            <a:ext cx="3152453" cy="1600438"/>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The Standard operating procedure (SOP) will comprise the end-to-end description of the program: roles &amp; responsibilities, data flow, and expected outcomes of the program.</a:t>
            </a:r>
            <a:endParaRPr lang="en-CA" sz="1400" dirty="0">
              <a:solidFill>
                <a:srgbClr val="FFFFFF"/>
              </a:solidFill>
              <a:latin typeface="Montserrat" panose="00000500000000000000" pitchFamily="2" charset="0"/>
            </a:endParaRP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6999" y="1234303"/>
            <a:ext cx="634917" cy="634917"/>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863035" y="1893339"/>
            <a:ext cx="2342845" cy="830997"/>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Vulnerability Management SOP</a:t>
            </a:r>
          </a:p>
        </p:txBody>
      </p:sp>
      <p:pic>
        <p:nvPicPr>
          <p:cNvPr id="6" name="Picture 5">
            <a:extLst>
              <a:ext uri="{FF2B5EF4-FFF2-40B4-BE49-F238E27FC236}">
                <a16:creationId xmlns:a16="http://schemas.microsoft.com/office/drawing/2014/main" id="{602A0AD6-2D8F-42E0-846A-7FFC31D63BF8}"/>
              </a:ext>
            </a:extLst>
          </p:cNvPr>
          <p:cNvPicPr>
            <a:picLocks noChangeAspect="1"/>
          </p:cNvPicPr>
          <p:nvPr/>
        </p:nvPicPr>
        <p:blipFill>
          <a:blip r:embed="rId5"/>
          <a:stretch>
            <a:fillRect/>
          </a:stretch>
        </p:blipFill>
        <p:spPr>
          <a:xfrm>
            <a:off x="9863972" y="2474987"/>
            <a:ext cx="1696110" cy="874192"/>
          </a:xfrm>
          <a:prstGeom prst="rect">
            <a:avLst/>
          </a:prstGeom>
        </p:spPr>
      </p:pic>
      <p:pic>
        <p:nvPicPr>
          <p:cNvPr id="8" name="Picture 7">
            <a:extLst>
              <a:ext uri="{FF2B5EF4-FFF2-40B4-BE49-F238E27FC236}">
                <a16:creationId xmlns:a16="http://schemas.microsoft.com/office/drawing/2014/main" id="{0B912D0B-00C6-4B1A-A151-52FC9BFDE571}"/>
              </a:ext>
            </a:extLst>
          </p:cNvPr>
          <p:cNvPicPr>
            <a:picLocks noChangeAspect="1"/>
          </p:cNvPicPr>
          <p:nvPr/>
        </p:nvPicPr>
        <p:blipFill>
          <a:blip r:embed="rId6"/>
          <a:stretch>
            <a:fillRect/>
          </a:stretch>
        </p:blipFill>
        <p:spPr>
          <a:xfrm>
            <a:off x="10195026" y="2954625"/>
            <a:ext cx="1698951" cy="949632"/>
          </a:xfrm>
          <a:prstGeom prst="rect">
            <a:avLst/>
          </a:prstGeom>
        </p:spPr>
      </p:pic>
      <p:pic>
        <p:nvPicPr>
          <p:cNvPr id="14" name="Picture 13">
            <a:extLst>
              <a:ext uri="{FF2B5EF4-FFF2-40B4-BE49-F238E27FC236}">
                <a16:creationId xmlns:a16="http://schemas.microsoft.com/office/drawing/2014/main" id="{FE3AE178-923A-420F-978D-0A25FA934FC8}"/>
              </a:ext>
            </a:extLst>
          </p:cNvPr>
          <p:cNvPicPr>
            <a:picLocks noChangeAspect="1"/>
          </p:cNvPicPr>
          <p:nvPr/>
        </p:nvPicPr>
        <p:blipFill>
          <a:blip r:embed="rId7"/>
          <a:stretch>
            <a:fillRect/>
          </a:stretch>
        </p:blipFill>
        <p:spPr>
          <a:xfrm>
            <a:off x="6908590" y="2877068"/>
            <a:ext cx="1133775" cy="1465952"/>
          </a:xfrm>
          <a:prstGeom prst="rect">
            <a:avLst/>
          </a:prstGeom>
        </p:spPr>
      </p:pic>
      <p:pic>
        <p:nvPicPr>
          <p:cNvPr id="44" name="Picture 43">
            <a:extLst>
              <a:ext uri="{FF2B5EF4-FFF2-40B4-BE49-F238E27FC236}">
                <a16:creationId xmlns:a16="http://schemas.microsoft.com/office/drawing/2014/main" id="{D0057398-3315-4D6F-AE25-F44F2D87FD40}"/>
              </a:ext>
            </a:extLst>
          </p:cNvPr>
          <p:cNvPicPr>
            <a:picLocks noChangeAspect="1"/>
          </p:cNvPicPr>
          <p:nvPr/>
        </p:nvPicPr>
        <p:blipFill>
          <a:blip r:embed="rId8"/>
          <a:stretch>
            <a:fillRect/>
          </a:stretch>
        </p:blipFill>
        <p:spPr>
          <a:xfrm>
            <a:off x="6746572" y="2508984"/>
            <a:ext cx="1027805" cy="1336509"/>
          </a:xfrm>
          <a:prstGeom prst="rect">
            <a:avLst/>
          </a:prstGeom>
        </p:spPr>
      </p:pic>
      <p:pic>
        <p:nvPicPr>
          <p:cNvPr id="45" name="Picture 44">
            <a:extLst>
              <a:ext uri="{FF2B5EF4-FFF2-40B4-BE49-F238E27FC236}">
                <a16:creationId xmlns:a16="http://schemas.microsoft.com/office/drawing/2014/main" id="{F1C9DE01-A6CA-4C78-971A-8190C44FB0BC}"/>
              </a:ext>
            </a:extLst>
          </p:cNvPr>
          <p:cNvPicPr>
            <a:picLocks noChangeAspect="1"/>
          </p:cNvPicPr>
          <p:nvPr/>
        </p:nvPicPr>
        <p:blipFill>
          <a:blip r:embed="rId9"/>
          <a:stretch>
            <a:fillRect/>
          </a:stretch>
        </p:blipFill>
        <p:spPr>
          <a:xfrm>
            <a:off x="10029628" y="4556164"/>
            <a:ext cx="1559111" cy="985358"/>
          </a:xfrm>
          <a:prstGeom prst="rect">
            <a:avLst/>
          </a:prstGeom>
        </p:spPr>
      </p:pic>
      <p:pic>
        <p:nvPicPr>
          <p:cNvPr id="46" name="Picture 45">
            <a:extLst>
              <a:ext uri="{FF2B5EF4-FFF2-40B4-BE49-F238E27FC236}">
                <a16:creationId xmlns:a16="http://schemas.microsoft.com/office/drawing/2014/main" id="{592DC939-9AFA-424C-A700-1D944C278334}"/>
              </a:ext>
            </a:extLst>
          </p:cNvPr>
          <p:cNvPicPr>
            <a:picLocks noChangeAspect="1"/>
          </p:cNvPicPr>
          <p:nvPr/>
        </p:nvPicPr>
        <p:blipFill>
          <a:blip r:embed="rId10"/>
          <a:stretch>
            <a:fillRect/>
          </a:stretch>
        </p:blipFill>
        <p:spPr>
          <a:xfrm>
            <a:off x="10309347" y="4883381"/>
            <a:ext cx="1609153" cy="985358"/>
          </a:xfrm>
          <a:prstGeom prst="rect">
            <a:avLst/>
          </a:prstGeom>
        </p:spPr>
      </p:pic>
      <p:pic>
        <p:nvPicPr>
          <p:cNvPr id="2" name="Picture 1">
            <a:extLst>
              <a:ext uri="{FF2B5EF4-FFF2-40B4-BE49-F238E27FC236}">
                <a16:creationId xmlns:a16="http://schemas.microsoft.com/office/drawing/2014/main" id="{204B9FDE-D18C-4CCC-A8C6-A4027B65178C}"/>
              </a:ext>
            </a:extLst>
          </p:cNvPr>
          <p:cNvPicPr>
            <a:picLocks noChangeAspect="1"/>
          </p:cNvPicPr>
          <p:nvPr/>
        </p:nvPicPr>
        <p:blipFill>
          <a:blip r:embed="rId11"/>
          <a:stretch>
            <a:fillRect/>
          </a:stretch>
        </p:blipFill>
        <p:spPr>
          <a:xfrm>
            <a:off x="1432486" y="4586839"/>
            <a:ext cx="1133775" cy="1470521"/>
          </a:xfrm>
          <a:prstGeom prst="rect">
            <a:avLst/>
          </a:prstGeom>
        </p:spPr>
      </p:pic>
      <p:pic>
        <p:nvPicPr>
          <p:cNvPr id="35" name="Picture 34">
            <a:extLst>
              <a:ext uri="{FF2B5EF4-FFF2-40B4-BE49-F238E27FC236}">
                <a16:creationId xmlns:a16="http://schemas.microsoft.com/office/drawing/2014/main" id="{00BCBFDA-126E-45F3-80BE-15B2C76CC40E}"/>
              </a:ext>
            </a:extLst>
          </p:cNvPr>
          <p:cNvPicPr>
            <a:picLocks noChangeAspect="1"/>
          </p:cNvPicPr>
          <p:nvPr/>
        </p:nvPicPr>
        <p:blipFill>
          <a:blip r:embed="rId12"/>
          <a:stretch>
            <a:fillRect/>
          </a:stretch>
        </p:blipFill>
        <p:spPr>
          <a:xfrm>
            <a:off x="1263256" y="4334501"/>
            <a:ext cx="1040723" cy="1336508"/>
          </a:xfrm>
          <a:prstGeom prst="rect">
            <a:avLst/>
          </a:prstGeom>
        </p:spPr>
      </p:pic>
      <p:pic>
        <p:nvPicPr>
          <p:cNvPr id="37" name="Picture 36">
            <a:extLst>
              <a:ext uri="{FF2B5EF4-FFF2-40B4-BE49-F238E27FC236}">
                <a16:creationId xmlns:a16="http://schemas.microsoft.com/office/drawing/2014/main" id="{3A21E286-3CF4-4B27-A232-37443208E3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8740" y="2321502"/>
            <a:ext cx="634918" cy="634918"/>
          </a:xfrm>
          <a:prstGeom prst="rect">
            <a:avLst/>
          </a:prstGeom>
        </p:spPr>
      </p:pic>
      <p:pic>
        <p:nvPicPr>
          <p:cNvPr id="38" name="Picture 37">
            <a:extLst>
              <a:ext uri="{FF2B5EF4-FFF2-40B4-BE49-F238E27FC236}">
                <a16:creationId xmlns:a16="http://schemas.microsoft.com/office/drawing/2014/main" id="{D7A356BD-FFF3-48BE-A142-5A90F7832E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021" y="4455696"/>
            <a:ext cx="634917" cy="634917"/>
          </a:xfrm>
          <a:prstGeom prst="rect">
            <a:avLst/>
          </a:prstGeom>
        </p:spPr>
      </p:pic>
      <p:pic>
        <p:nvPicPr>
          <p:cNvPr id="36" name="Picture 35">
            <a:extLst>
              <a:ext uri="{FF2B5EF4-FFF2-40B4-BE49-F238E27FC236}">
                <a16:creationId xmlns:a16="http://schemas.microsoft.com/office/drawing/2014/main" id="{9EF15FDA-7663-4993-B47E-51C6105954E5}"/>
              </a:ext>
            </a:extLst>
          </p:cNvPr>
          <p:cNvPicPr>
            <a:picLocks noChangeAspect="1"/>
          </p:cNvPicPr>
          <p:nvPr/>
        </p:nvPicPr>
        <p:blipFill>
          <a:blip r:embed="rId13"/>
          <a:stretch>
            <a:fillRect/>
          </a:stretch>
        </p:blipFill>
        <p:spPr>
          <a:xfrm>
            <a:off x="7212880" y="5247047"/>
            <a:ext cx="1140458" cy="1381709"/>
          </a:xfrm>
          <a:prstGeom prst="rect">
            <a:avLst/>
          </a:prstGeom>
        </p:spPr>
      </p:pic>
      <p:pic>
        <p:nvPicPr>
          <p:cNvPr id="40" name="Picture 39">
            <a:extLst>
              <a:ext uri="{FF2B5EF4-FFF2-40B4-BE49-F238E27FC236}">
                <a16:creationId xmlns:a16="http://schemas.microsoft.com/office/drawing/2014/main" id="{E747C8EF-84DB-45A6-84A3-97E38CB36827}"/>
              </a:ext>
            </a:extLst>
          </p:cNvPr>
          <p:cNvPicPr>
            <a:picLocks noChangeAspect="1"/>
          </p:cNvPicPr>
          <p:nvPr/>
        </p:nvPicPr>
        <p:blipFill>
          <a:blip r:embed="rId14"/>
          <a:stretch>
            <a:fillRect/>
          </a:stretch>
        </p:blipFill>
        <p:spPr>
          <a:xfrm>
            <a:off x="6883119" y="4820874"/>
            <a:ext cx="1040785" cy="1264933"/>
          </a:xfrm>
          <a:prstGeom prst="rect">
            <a:avLst/>
          </a:prstGeom>
        </p:spPr>
      </p:pic>
    </p:spTree>
    <p:extLst>
      <p:ext uri="{BB962C8B-B14F-4D97-AF65-F5344CB8AC3E}">
        <p14:creationId xmlns:p14="http://schemas.microsoft.com/office/powerpoint/2010/main" val="280831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3888716361"/>
              </p:ext>
            </p:extLst>
          </p:nvPr>
        </p:nvGraphicFramePr>
        <p:xfrm>
          <a:off x="371474" y="1660440"/>
          <a:ext cx="11450640" cy="4777015"/>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 standardized, consistent methodology to assess, prioritize, and remediate vulnerabilities.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 risk-based approach that aligns with what’s important to the business.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 way of dealing with the high volumes of vulnerabilities that your scanning tool is reporting.</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Identification of “where to start” in terms of vulnerability management.</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Ability to not lose yourself in the patch madness but rather take a sound approach to scheduling and prioritizing patches and updates.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Knowledge of what to do when patching is simply not possible or feasible. </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Alignment with IT in ensuring that business processes are only interrupted when absolutely necessary while maintaining a regular cadence of vulnerability remediation.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 consistent program that the business can plan around and predict when interruptions will occur.</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IT’s new approach being integrated with existing IT operations processes, offering the most efficient yet expedient method of dealing with vulnerabilities.</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220594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D49266-72CA-084A-BF10-99D892BF40B9}"/>
              </a:ext>
            </a:extLst>
          </p:cNvPr>
          <p:cNvSpPr>
            <a:spLocks noGrp="1"/>
          </p:cNvSpPr>
          <p:nvPr>
            <p:ph type="title"/>
          </p:nvPr>
        </p:nvSpPr>
        <p:spPr>
          <a:xfrm>
            <a:off x="371475" y="255156"/>
            <a:ext cx="9627176" cy="384379"/>
          </a:xfrm>
        </p:spPr>
        <p:txBody>
          <a:bodyPr/>
          <a:lstStyle/>
          <a:p>
            <a:r>
              <a:rPr lang="en-US" sz="3200" dirty="0"/>
              <a:t>Info-Tech’s process can save significant financial resources</a:t>
            </a:r>
          </a:p>
        </p:txBody>
      </p:sp>
      <p:graphicFrame>
        <p:nvGraphicFramePr>
          <p:cNvPr id="12" name="Table 1">
            <a:extLst>
              <a:ext uri="{FF2B5EF4-FFF2-40B4-BE49-F238E27FC236}">
                <a16:creationId xmlns:a16="http://schemas.microsoft.com/office/drawing/2014/main" id="{7AB76557-5C22-4C32-873B-B7ED1741B606}"/>
              </a:ext>
            </a:extLst>
          </p:cNvPr>
          <p:cNvGraphicFramePr>
            <a:graphicFrameLocks noGrp="1"/>
          </p:cNvGraphicFramePr>
          <p:nvPr>
            <p:extLst>
              <p:ext uri="{D42A27DB-BD31-4B8C-83A1-F6EECF244321}">
                <p14:modId xmlns:p14="http://schemas.microsoft.com/office/powerpoint/2010/main" val="2104929857"/>
              </p:ext>
            </p:extLst>
          </p:nvPr>
        </p:nvGraphicFramePr>
        <p:xfrm>
          <a:off x="2427310" y="1134784"/>
          <a:ext cx="7043597" cy="5577840"/>
        </p:xfrm>
        <a:graphic>
          <a:graphicData uri="http://schemas.openxmlformats.org/drawingml/2006/table">
            <a:tbl>
              <a:tblPr firstRow="1" bandRow="1">
                <a:tableStyleId>{5C22544A-7EE6-4342-B048-85BDC9FD1C3A}</a:tableStyleId>
              </a:tblPr>
              <a:tblGrid>
                <a:gridCol w="1725870">
                  <a:extLst>
                    <a:ext uri="{9D8B030D-6E8A-4147-A177-3AD203B41FA5}">
                      <a16:colId xmlns:a16="http://schemas.microsoft.com/office/drawing/2014/main" val="20000"/>
                    </a:ext>
                  </a:extLst>
                </a:gridCol>
                <a:gridCol w="5317727">
                  <a:extLst>
                    <a:ext uri="{9D8B030D-6E8A-4147-A177-3AD203B41FA5}">
                      <a16:colId xmlns:a16="http://schemas.microsoft.com/office/drawing/2014/main" val="20001"/>
                    </a:ext>
                  </a:extLst>
                </a:gridCol>
              </a:tblGrid>
              <a:tr h="212083">
                <a:tc>
                  <a:txBody>
                    <a:bodyPr/>
                    <a:lstStyle/>
                    <a:p>
                      <a:pPr>
                        <a:spcBef>
                          <a:spcPts val="0"/>
                        </a:spcBef>
                        <a:spcAft>
                          <a:spcPts val="0"/>
                        </a:spcAft>
                      </a:pPr>
                      <a:r>
                        <a:rPr lang="en-CA" sz="1100" b="0" dirty="0">
                          <a:latin typeface="Montserrat" panose="020B0604020202020204" charset="0"/>
                        </a:rPr>
                        <a:t>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0"/>
                        </a:spcAft>
                      </a:pPr>
                      <a:r>
                        <a:rPr lang="en-CA" sz="1100" b="0" dirty="0">
                          <a:latin typeface="Montserrat" panose="020B0604020202020204" charset="0"/>
                        </a:rPr>
                        <a:t>Measured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385">
                <a:tc>
                  <a:txBody>
                    <a:bodyPr/>
                    <a:lstStyle/>
                    <a:p>
                      <a:pPr algn="l">
                        <a:spcBef>
                          <a:spcPts val="0"/>
                        </a:spcBef>
                        <a:spcAft>
                          <a:spcPts val="0"/>
                        </a:spcAft>
                      </a:pPr>
                      <a:r>
                        <a:rPr lang="en-CA" sz="1100" b="1" u="none" dirty="0">
                          <a:latin typeface="Roboto Condensed Light" panose="020B0604020202020204" charset="0"/>
                          <a:ea typeface="Roboto Condensed Light" panose="020B0604020202020204" charset="0"/>
                        </a:rPr>
                        <a:t>Phase 1:</a:t>
                      </a:r>
                      <a:r>
                        <a:rPr lang="en-CA" sz="1100" u="none" dirty="0">
                          <a:latin typeface="Roboto Condensed Light" panose="020B0604020202020204" charset="0"/>
                          <a:ea typeface="Roboto Condensed Light" panose="020B0604020202020204" charset="0"/>
                        </a:rPr>
                        <a:t> Identify vulnerability</a:t>
                      </a:r>
                      <a:r>
                        <a:rPr lang="en-CA" sz="1100" u="none" baseline="0" dirty="0">
                          <a:latin typeface="Roboto Condensed Light" panose="020B0604020202020204" charset="0"/>
                          <a:ea typeface="Roboto Condensed Light" panose="020B0604020202020204" charset="0"/>
                        </a:rPr>
                        <a:t> sources</a:t>
                      </a:r>
                      <a:endParaRPr lang="en-CA" sz="1100" u="none" dirty="0">
                        <a:latin typeface="Roboto Condensed Light" panose="020B0604020202020204" charset="0"/>
                        <a:ea typeface="Roboto Condensed Light"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baseline="0" dirty="0">
                          <a:latin typeface="Roboto Condensed Light" panose="020B0604020202020204" charset="0"/>
                          <a:ea typeface="Roboto Condensed Light" panose="020B0604020202020204" charset="0"/>
                        </a:rPr>
                        <a:t>Define the process, scope, roles, vulnerability sources, and current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baseline="0" dirty="0">
                          <a:latin typeface="Roboto Condensed Light" panose="020B0604020202020204" charset="0"/>
                          <a:ea typeface="Roboto Condensed Light" panose="020B0604020202020204" charset="0"/>
                        </a:rPr>
                        <a:t>Consultant at $100 an hour for 16 hours = </a:t>
                      </a:r>
                      <a:r>
                        <a:rPr lang="en-CA" sz="1100" b="1" baseline="0" dirty="0">
                          <a:latin typeface="Roboto Condensed Light" panose="020B0604020202020204" charset="0"/>
                          <a:ea typeface="Roboto Condensed Light" panose="020B0604020202020204" charset="0"/>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005">
                <a:tc>
                  <a:txBody>
                    <a:bodyPr/>
                    <a:lstStyle/>
                    <a:p>
                      <a:pPr algn="l">
                        <a:spcBef>
                          <a:spcPts val="0"/>
                        </a:spcBef>
                        <a:spcAft>
                          <a:spcPts val="0"/>
                        </a:spcAft>
                      </a:pPr>
                      <a:r>
                        <a:rPr lang="en-CA" sz="1100" b="1" u="none" dirty="0">
                          <a:latin typeface="Roboto Condensed Light" panose="020B0604020202020204" charset="0"/>
                          <a:ea typeface="Roboto Condensed Light" panose="020B0604020202020204" charset="0"/>
                        </a:rPr>
                        <a:t>Phase 2:</a:t>
                      </a:r>
                      <a:r>
                        <a:rPr lang="en-CA" sz="1100" u="none" dirty="0">
                          <a:latin typeface="Roboto Condensed Light" panose="020B0604020202020204" charset="0"/>
                          <a:ea typeface="Roboto Condensed Light" panose="020B0604020202020204" charset="0"/>
                        </a:rPr>
                        <a:t> Triage vulnerabilities and assign urgencies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b="0" baseline="0" dirty="0">
                          <a:latin typeface="Roboto Condensed Light" panose="020B0604020202020204" charset="0"/>
                          <a:ea typeface="Roboto Condensed Light" panose="020B0604020202020204" charset="0"/>
                        </a:rPr>
                        <a:t>Establish triaging and vulnerability evaluation process</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16 hours = </a:t>
                      </a:r>
                      <a:r>
                        <a:rPr lang="en-CA" sz="1100" b="1" baseline="0" dirty="0">
                          <a:latin typeface="Roboto Condensed Light" panose="020B0604020202020204" charset="0"/>
                          <a:ea typeface="Roboto Condensed Light" panose="020B0604020202020204" charset="0"/>
                        </a:rPr>
                        <a:t>$1,600</a:t>
                      </a: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Determine high-level business criticality and data classifications</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40 hours = </a:t>
                      </a:r>
                      <a:r>
                        <a:rPr lang="en-CA" sz="1100" b="1" baseline="0" dirty="0">
                          <a:latin typeface="Roboto Condensed Light" panose="020B0604020202020204" charset="0"/>
                          <a:ea typeface="Roboto Condensed Light" panose="020B0604020202020204" charset="0"/>
                        </a:rPr>
                        <a:t>$4,000</a:t>
                      </a:r>
                      <a:endParaRPr lang="en-CA" sz="1100" b="0" baseline="0" dirty="0">
                        <a:latin typeface="Roboto Condensed Light" panose="020B0604020202020204" charset="0"/>
                        <a:ea typeface="Roboto Condensed Light" panose="020B0604020202020204" charset="0"/>
                      </a:endParaRP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Assign urgencies to vulnerabilities</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8 hours = </a:t>
                      </a:r>
                      <a:r>
                        <a:rPr lang="en-CA" sz="1100" b="1" baseline="0" dirty="0">
                          <a:latin typeface="Roboto Condensed Light" panose="020B0604020202020204" charset="0"/>
                          <a:ea typeface="Roboto Condensed Light" panose="020B060402020202020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8235">
                <a:tc>
                  <a:txBody>
                    <a:bodyPr/>
                    <a:lstStyle/>
                    <a:p>
                      <a:pPr algn="l">
                        <a:spcBef>
                          <a:spcPts val="0"/>
                        </a:spcBef>
                        <a:spcAft>
                          <a:spcPts val="0"/>
                        </a:spcAft>
                      </a:pPr>
                      <a:r>
                        <a:rPr lang="en-CA" sz="1100" b="1" u="none" dirty="0">
                          <a:latin typeface="Roboto Condensed Light" panose="020B0604020202020204" charset="0"/>
                          <a:ea typeface="Roboto Condensed Light" panose="020B0604020202020204" charset="0"/>
                        </a:rPr>
                        <a:t>Phase 3:</a:t>
                      </a:r>
                      <a:r>
                        <a:rPr lang="en-CA" sz="1100" u="none" dirty="0">
                          <a:latin typeface="Roboto Condensed Light" panose="020B0604020202020204" charset="0"/>
                          <a:ea typeface="Roboto Condensed Light" panose="020B0604020202020204" charset="0"/>
                        </a:rPr>
                        <a:t> Remediate vulnerabilities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dirty="0">
                          <a:latin typeface="Roboto Condensed Light" panose="020B0604020202020204" charset="0"/>
                          <a:ea typeface="Roboto Condensed Light" panose="020B0604020202020204" charset="0"/>
                        </a:rPr>
                        <a:t>Prepare documentation for the vulnerability</a:t>
                      </a:r>
                      <a:r>
                        <a:rPr lang="en-CA" sz="1100" baseline="0" dirty="0">
                          <a:latin typeface="Roboto Condensed Light" panose="020B0604020202020204" charset="0"/>
                          <a:ea typeface="Roboto Condensed Light" panose="020B0604020202020204" charset="0"/>
                        </a:rPr>
                        <a:t> process</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8 hours = </a:t>
                      </a:r>
                      <a:r>
                        <a:rPr lang="en-CA" sz="1100" b="1" baseline="0" dirty="0">
                          <a:latin typeface="Roboto Condensed Light" panose="020B0604020202020204" charset="0"/>
                          <a:ea typeface="Roboto Condensed Light" panose="020B0604020202020204" charset="0"/>
                        </a:rPr>
                        <a:t>$800</a:t>
                      </a: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Establish defense-in-depth modelling</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24 hours = </a:t>
                      </a:r>
                      <a:r>
                        <a:rPr lang="en-CA" sz="1100" b="1" baseline="0" dirty="0">
                          <a:latin typeface="Roboto Condensed Light" panose="020B0604020202020204" charset="0"/>
                          <a:ea typeface="Roboto Condensed Light" panose="020B0604020202020204" charset="0"/>
                        </a:rPr>
                        <a:t>$2,400</a:t>
                      </a: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Identify remediation options and establish criteria for use</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40 hours = </a:t>
                      </a:r>
                      <a:r>
                        <a:rPr lang="en-CA" sz="1100" b="1" baseline="0" dirty="0">
                          <a:latin typeface="Roboto Condensed Light" panose="020B0604020202020204" charset="0"/>
                          <a:ea typeface="Roboto Condensed Light" panose="020B0604020202020204" charset="0"/>
                        </a:rPr>
                        <a:t>$4,000</a:t>
                      </a: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Formalize backup and testing procedures, including exceptions</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8 hours = </a:t>
                      </a:r>
                      <a:r>
                        <a:rPr lang="en-CA" sz="1100" b="1" baseline="0" dirty="0">
                          <a:latin typeface="Roboto Condensed Light" panose="020B0604020202020204" charset="0"/>
                          <a:ea typeface="Roboto Condensed Light" panose="020B0604020202020204" charset="0"/>
                        </a:rPr>
                        <a:t>$800</a:t>
                      </a: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Remediate vulnerabilities and verify</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24 hours = </a:t>
                      </a:r>
                      <a:r>
                        <a:rPr lang="en-CA" sz="1100" b="1" baseline="0" dirty="0">
                          <a:latin typeface="Roboto Condensed Light" panose="020B0604020202020204" charset="0"/>
                          <a:ea typeface="Roboto Condensed Light" panose="020B0604020202020204" charset="0"/>
                        </a:rPr>
                        <a:t>$2,400</a:t>
                      </a:r>
                      <a:endParaRPr lang="en-CA" sz="1100" b="0" baseline="0" dirty="0">
                        <a:latin typeface="Roboto Condensed Light" panose="020B0604020202020204" charset="0"/>
                        <a:ea typeface="Roboto Condensed Light"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8235">
                <a:tc>
                  <a:txBody>
                    <a:bodyPr/>
                    <a:lstStyle/>
                    <a:p>
                      <a:pPr algn="l">
                        <a:spcBef>
                          <a:spcPts val="0"/>
                        </a:spcBef>
                        <a:spcAft>
                          <a:spcPts val="0"/>
                        </a:spcAft>
                      </a:pPr>
                      <a:r>
                        <a:rPr lang="en-CA" sz="1100" b="1" u="none" dirty="0">
                          <a:latin typeface="Roboto Condensed Light" panose="020B0604020202020204" charset="0"/>
                          <a:ea typeface="Roboto Condensed Light" panose="020B0604020202020204" charset="0"/>
                        </a:rPr>
                        <a:t>Phase 4:</a:t>
                      </a:r>
                      <a:r>
                        <a:rPr lang="en-CA" sz="1100" b="0" u="none" dirty="0">
                          <a:latin typeface="Roboto Condensed Light" panose="020B0604020202020204" charset="0"/>
                          <a:ea typeface="Roboto Condensed Light" panose="020B0604020202020204" charset="0"/>
                        </a:rPr>
                        <a:t> Continually improve the vulnerability management process</a:t>
                      </a:r>
                      <a:endParaRPr lang="en-CA" sz="1100" b="1" u="none" dirty="0">
                        <a:latin typeface="Roboto Condensed Light" panose="020B0604020202020204" charset="0"/>
                        <a:ea typeface="Roboto Condensed Light"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Establish a metrics program for vulnerability management</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16 hours = </a:t>
                      </a:r>
                      <a:r>
                        <a:rPr lang="en-CA" sz="1100" b="1" baseline="0" dirty="0">
                          <a:latin typeface="Roboto Condensed Light" panose="020B0604020202020204" charset="0"/>
                          <a:ea typeface="Roboto Condensed Light" panose="020B0604020202020204" charset="0"/>
                        </a:rPr>
                        <a:t>$1,600</a:t>
                      </a:r>
                      <a:endParaRPr lang="en-CA" sz="1100" b="0" baseline="0" dirty="0">
                        <a:latin typeface="Roboto Condensed Light" panose="020B0604020202020204" charset="0"/>
                        <a:ea typeface="Roboto Condensed Light" panose="020B0604020202020204" charset="0"/>
                      </a:endParaRPr>
                    </a:p>
                    <a:p>
                      <a:pPr marL="0" indent="0">
                        <a:buFont typeface="Arial" panose="020B0604020202020204" pitchFamily="34" charset="0"/>
                        <a:buNone/>
                      </a:pPr>
                      <a:r>
                        <a:rPr lang="en-CA" sz="1100" b="0" baseline="0" dirty="0">
                          <a:latin typeface="Roboto Condensed Light" panose="020B0604020202020204" charset="0"/>
                          <a:ea typeface="Roboto Condensed Light" panose="020B0604020202020204" charset="0"/>
                        </a:rPr>
                        <a:t>Update vulnerability management policy</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8 hours = </a:t>
                      </a:r>
                      <a:r>
                        <a:rPr lang="en-CA" sz="1100" b="1" baseline="0" dirty="0">
                          <a:latin typeface="Roboto Condensed Light" panose="020B0604020202020204" charset="0"/>
                          <a:ea typeface="Roboto Condensed Light" panose="020B0604020202020204" charset="0"/>
                        </a:rPr>
                        <a:t>$800</a:t>
                      </a:r>
                    </a:p>
                    <a:p>
                      <a:r>
                        <a:rPr lang="en-CA" sz="1100" b="0" dirty="0">
                          <a:latin typeface="Roboto Condensed Light" panose="020B0604020202020204" charset="0"/>
                          <a:ea typeface="Roboto Condensed Light" panose="020B0604020202020204" charset="0"/>
                        </a:rPr>
                        <a:t>Develop a vulnerability scanning tool</a:t>
                      </a:r>
                      <a:r>
                        <a:rPr lang="en-CA" sz="1100" b="0" baseline="0" dirty="0">
                          <a:latin typeface="Roboto Condensed Light" panose="020B0604020202020204" charset="0"/>
                          <a:ea typeface="Roboto Condensed Light" panose="020B0604020202020204" charset="0"/>
                        </a:rPr>
                        <a:t> RFP</a:t>
                      </a:r>
                    </a:p>
                    <a:p>
                      <a:pPr marL="171450" indent="-171450">
                        <a:buFont typeface="Arial" panose="020B0604020202020204" pitchFamily="34" charset="0"/>
                        <a:buChar char="•"/>
                      </a:pPr>
                      <a:r>
                        <a:rPr lang="en-CA" sz="1100" b="0" baseline="0" dirty="0">
                          <a:latin typeface="Roboto Condensed Light" panose="020B0604020202020204" charset="0"/>
                          <a:ea typeface="Roboto Condensed Light" panose="020B0604020202020204" charset="0"/>
                        </a:rPr>
                        <a:t>Consultant at $100 an hour for 40 hours = </a:t>
                      </a:r>
                      <a:r>
                        <a:rPr lang="en-CA" sz="1100" b="1" baseline="0" dirty="0">
                          <a:latin typeface="Roboto Condensed Light" panose="020B0604020202020204" charset="0"/>
                          <a:ea typeface="Roboto Condensed Light" panose="020B0604020202020204" charset="0"/>
                        </a:rPr>
                        <a:t>$4,000</a:t>
                      </a:r>
                    </a:p>
                    <a:p>
                      <a:r>
                        <a:rPr lang="en-CA" sz="1100" b="0" baseline="0" dirty="0">
                          <a:latin typeface="Roboto Condensed Light" panose="020B0604020202020204" charset="0"/>
                          <a:ea typeface="Roboto Condensed Light" panose="020B0604020202020204" charset="0"/>
                        </a:rPr>
                        <a:t>Develop a penetration test RFP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baseline="0" dirty="0">
                          <a:latin typeface="Roboto Condensed Light" panose="020B0604020202020204" charset="0"/>
                          <a:ea typeface="Roboto Condensed Light" panose="020B0604020202020204" charset="0"/>
                        </a:rPr>
                        <a:t>Consultant at $100 an hour for 40 hours = </a:t>
                      </a:r>
                      <a:r>
                        <a:rPr lang="en-CA" sz="1100" b="1" baseline="0" dirty="0">
                          <a:latin typeface="Roboto Condensed Light" panose="020B0604020202020204" charset="0"/>
                          <a:ea typeface="Roboto Condensed Light" panose="020B0604020202020204" charset="0"/>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6544">
                <a:tc>
                  <a:txBody>
                    <a:bodyPr/>
                    <a:lstStyle/>
                    <a:p>
                      <a:pPr algn="l">
                        <a:spcBef>
                          <a:spcPts val="0"/>
                        </a:spcBef>
                        <a:spcAft>
                          <a:spcPts val="0"/>
                        </a:spcAft>
                      </a:pPr>
                      <a:r>
                        <a:rPr lang="en-CA" sz="1100" b="1" dirty="0">
                          <a:latin typeface="Roboto Condensed Light" panose="020B0604020202020204" charset="0"/>
                          <a:ea typeface="Roboto Condensed Light" panose="020B0604020202020204" charset="0"/>
                        </a:rPr>
                        <a:t>Potential financial savings</a:t>
                      </a:r>
                      <a:r>
                        <a:rPr lang="en-CA" sz="1100" b="1" baseline="0" dirty="0">
                          <a:latin typeface="Roboto Condensed Light" panose="020B0604020202020204" charset="0"/>
                          <a:ea typeface="Roboto Condensed Light" panose="020B0604020202020204" charset="0"/>
                        </a:rPr>
                        <a:t> from using Info-Tech resources</a:t>
                      </a:r>
                      <a:endParaRPr lang="en-CA" sz="1100" b="1" dirty="0">
                        <a:latin typeface="Roboto Condensed Light" panose="020B0604020202020204" charset="0"/>
                        <a:ea typeface="Roboto Condensed Light"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solidFill>
                          <a:latin typeface="Roboto Condensed Light" panose="020B0604020202020204" charset="0"/>
                          <a:ea typeface="Roboto Condensed Light" panose="020B0604020202020204" charset="0"/>
                          <a:cs typeface="+mn-cs"/>
                        </a:rPr>
                        <a:t>Phase</a:t>
                      </a:r>
                      <a:r>
                        <a:rPr lang="en-CA" sz="1100" kern="1200" baseline="0" dirty="0">
                          <a:solidFill>
                            <a:schemeClr val="tx1"/>
                          </a:solidFill>
                          <a:latin typeface="Roboto Condensed Light" panose="020B0604020202020204" charset="0"/>
                          <a:ea typeface="Roboto Condensed Light" panose="020B0604020202020204" charset="0"/>
                          <a:cs typeface="+mn-cs"/>
                        </a:rPr>
                        <a:t> 1 ($1,600) + Phase 2 ($6,400) + Phase 3 ($10,400) + Phase 4 ($10,400) = </a:t>
                      </a:r>
                      <a:r>
                        <a:rPr lang="en-CA" sz="1100" b="1" kern="1200" baseline="0" dirty="0">
                          <a:solidFill>
                            <a:schemeClr val="tx1"/>
                          </a:solidFill>
                          <a:latin typeface="Roboto Condensed Light" panose="020B0604020202020204" charset="0"/>
                          <a:ea typeface="Roboto Condensed Light" panose="020B0604020202020204" charset="0"/>
                          <a:cs typeface="+mn-cs"/>
                        </a:rPr>
                        <a:t>$28,800</a:t>
                      </a:r>
                      <a:endParaRPr lang="en-CA" sz="1100" b="1" kern="1200" dirty="0">
                        <a:solidFill>
                          <a:schemeClr val="tx1"/>
                        </a:solidFill>
                        <a:latin typeface="Roboto Condensed Light" panose="020B0604020202020204" charset="0"/>
                        <a:ea typeface="Roboto Condensed Light" panose="020B0604020202020204"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634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15</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Light" panose="00000400000000000000" pitchFamily="2" charset="0"/>
              </a:rPr>
              <a:t>What does a typical GI on this topic look like?</a:t>
            </a:r>
            <a:endParaRPr lang="en-CA" sz="2000" dirty="0">
              <a:latin typeface="Montserrat Light" panose="00000400000000000000" pitchFamily="2" charset="0"/>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8"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extLst>
              <p:ext uri="{D42A27DB-BD31-4B8C-83A1-F6EECF244321}">
                <p14:modId xmlns:p14="http://schemas.microsoft.com/office/powerpoint/2010/main" val="4236768102"/>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8" cstate="screen">
            <a:extLst>
              <a:ext uri="{28A0092B-C50C-407E-A947-70E740481C1C}">
                <a14:useLocalDpi xmlns:a14="http://schemas.microsoft.com/office/drawing/2010/main"/>
              </a:ext>
            </a:extLst>
          </a:blip>
          <a:stretch>
            <a:fillRect/>
          </a:stretch>
        </p:blipFill>
        <p:spPr>
          <a:xfrm>
            <a:off x="2399633" y="3262622"/>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885585" y="3309578"/>
            <a:ext cx="1140591"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triage methods and business criticality.</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2885585" y="4631290"/>
            <a:ext cx="125680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Review current defense-in-depth and discuss risk assessment.</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652197" y="3783574"/>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8" cstate="screen">
            <a:extLst>
              <a:ext uri="{28A0092B-C50C-407E-A947-70E740481C1C}">
                <a14:useLocalDpi xmlns:a14="http://schemas.microsoft.com/office/drawing/2010/main"/>
              </a:ext>
            </a:extLst>
          </a:blip>
          <a:stretch>
            <a:fillRect/>
          </a:stretch>
        </p:blipFill>
        <p:spPr>
          <a:xfrm>
            <a:off x="2391721" y="4619849"/>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8" cstate="screen">
            <a:extLst>
              <a:ext uri="{28A0092B-C50C-407E-A947-70E740481C1C}">
                <a14:useLocalDpi xmlns:a14="http://schemas.microsoft.com/office/drawing/2010/main"/>
              </a:ext>
            </a:extLst>
          </a:blip>
          <a:stretch>
            <a:fillRect/>
          </a:stretch>
        </p:blipFill>
        <p:spPr>
          <a:xfrm>
            <a:off x="4475958" y="3296995"/>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4961910" y="3343951"/>
            <a:ext cx="135148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Discuss remediation options and scheduling.</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4961909" y="4665663"/>
            <a:ext cx="1313911" cy="1600438"/>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Review release and change management and continuous improvement.</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4728522" y="3817947"/>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8" cstate="screen">
            <a:extLst>
              <a:ext uri="{28A0092B-C50C-407E-A947-70E740481C1C}">
                <a14:useLocalDpi xmlns:a14="http://schemas.microsoft.com/office/drawing/2010/main"/>
              </a:ext>
            </a:extLst>
          </a:blip>
          <a:stretch>
            <a:fillRect/>
          </a:stretch>
        </p:blipFill>
        <p:spPr>
          <a:xfrm>
            <a:off x="4468046" y="4654222"/>
            <a:ext cx="520953" cy="520953"/>
          </a:xfrm>
          <a:prstGeom prst="rect">
            <a:avLst/>
          </a:prstGeom>
        </p:spPr>
      </p:pic>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8"/>
            </p:custDataLst>
          </p:nvPr>
        </p:nvPicPr>
        <p:blipFill>
          <a:blip r:embed="rId28" cstate="screen">
            <a:extLst>
              <a:ext uri="{28A0092B-C50C-407E-A947-70E740481C1C}">
                <a14:useLocalDpi xmlns:a14="http://schemas.microsoft.com/office/drawing/2010/main"/>
              </a:ext>
            </a:extLst>
          </a:blip>
          <a:stretch>
            <a:fillRect/>
          </a:stretch>
        </p:blipFill>
        <p:spPr>
          <a:xfrm>
            <a:off x="6720433" y="3329680"/>
            <a:ext cx="520953" cy="520953"/>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9"/>
            </p:custDataLst>
          </p:nvPr>
        </p:nvSpPr>
        <p:spPr>
          <a:xfrm>
            <a:off x="7206385" y="3376636"/>
            <a:ext cx="1256805"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#7:</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metrics, KPIs, and CSFs.</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21" name="Rectangle 20">
            <a:extLst>
              <a:ext uri="{FF2B5EF4-FFF2-40B4-BE49-F238E27FC236}">
                <a16:creationId xmlns:a16="http://schemas.microsoft.com/office/drawing/2014/main" id="{0D40DC66-C24E-4113-9799-023CEE0F10C5}"/>
              </a:ext>
            </a:extLst>
          </p:cNvPr>
          <p:cNvSpPr/>
          <p:nvPr>
            <p:custDataLst>
              <p:tags r:id="rId20"/>
            </p:custDataLst>
          </p:nvPr>
        </p:nvSpPr>
        <p:spPr>
          <a:xfrm>
            <a:off x="7206384" y="4698348"/>
            <a:ext cx="1196141"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#8: </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Review vulnerability management policy.</a:t>
            </a:r>
          </a:p>
        </p:txBody>
      </p:sp>
      <p:cxnSp>
        <p:nvCxnSpPr>
          <p:cNvPr id="22" name="Straight Connector 21">
            <a:extLst>
              <a:ext uri="{FF2B5EF4-FFF2-40B4-BE49-F238E27FC236}">
                <a16:creationId xmlns:a16="http://schemas.microsoft.com/office/drawing/2014/main" id="{01A375F6-4276-4357-9BBD-ECB456564305}"/>
              </a:ext>
            </a:extLst>
          </p:cNvPr>
          <p:cNvCxnSpPr>
            <a:stCxn id="19" idx="2"/>
            <a:endCxn id="23" idx="0"/>
          </p:cNvCxnSpPr>
          <p:nvPr>
            <p:custDataLst>
              <p:tags r:id="rId21"/>
            </p:custDataLst>
          </p:nvPr>
        </p:nvCxnSpPr>
        <p:spPr>
          <a:xfrm flipH="1">
            <a:off x="6972997" y="3850632"/>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841EA5F-C7CE-4EE6-8CAB-638CE452BC69}"/>
              </a:ext>
            </a:extLst>
          </p:cNvPr>
          <p:cNvPicPr>
            <a:picLocks noChangeAspect="1"/>
          </p:cNvPicPr>
          <p:nvPr>
            <p:custDataLst>
              <p:tags r:id="rId22"/>
            </p:custDataLst>
          </p:nvPr>
        </p:nvPicPr>
        <p:blipFill>
          <a:blip r:embed="rId28" cstate="screen">
            <a:extLst>
              <a:ext uri="{28A0092B-C50C-407E-A947-70E740481C1C}">
                <a14:useLocalDpi xmlns:a14="http://schemas.microsoft.com/office/drawing/2010/main"/>
              </a:ext>
            </a:extLst>
          </a:blip>
          <a:stretch>
            <a:fillRect/>
          </a:stretch>
        </p:blipFill>
        <p:spPr>
          <a:xfrm>
            <a:off x="6712521" y="4686907"/>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3"/>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(GI)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between 8 to 12 calls over the course of 4 to 6 months.</a:t>
            </a:r>
          </a:p>
        </p:txBody>
      </p:sp>
      <p:sp>
        <p:nvSpPr>
          <p:cNvPr id="38" name="Rectangle 37">
            <a:extLst>
              <a:ext uri="{FF2B5EF4-FFF2-40B4-BE49-F238E27FC236}">
                <a16:creationId xmlns:a16="http://schemas.microsoft.com/office/drawing/2014/main" id="{C55F71C4-4666-4418-886C-1F0EFEEBF2CC}"/>
              </a:ext>
            </a:extLst>
          </p:cNvPr>
          <p:cNvSpPr/>
          <p:nvPr>
            <p:custDataLst>
              <p:tags r:id="rId24"/>
            </p:custDataLst>
          </p:nvPr>
        </p:nvSpPr>
        <p:spPr>
          <a:xfrm>
            <a:off x="700396" y="4703457"/>
            <a:ext cx="1302194"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Discuss current state and vulnerability sources.</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40" name="Picture 39">
            <a:extLst>
              <a:ext uri="{FF2B5EF4-FFF2-40B4-BE49-F238E27FC236}">
                <a16:creationId xmlns:a16="http://schemas.microsoft.com/office/drawing/2014/main" id="{7E654E0B-7841-4566-AC15-64A9387F9B50}"/>
              </a:ext>
            </a:extLst>
          </p:cNvPr>
          <p:cNvPicPr>
            <a:picLocks noChangeAspect="1"/>
          </p:cNvPicPr>
          <p:nvPr>
            <p:custDataLst>
              <p:tags r:id="rId25"/>
            </p:custDataLst>
          </p:nvPr>
        </p:nvPicPr>
        <p:blipFill>
          <a:blip r:embed="rId28" cstate="screen">
            <a:extLst>
              <a:ext uri="{28A0092B-C50C-407E-A947-70E740481C1C}">
                <a14:useLocalDpi xmlns:a14="http://schemas.microsoft.com/office/drawing/2010/main"/>
              </a:ext>
            </a:extLst>
          </a:blip>
          <a:stretch>
            <a:fillRect/>
          </a:stretch>
        </p:blipFill>
        <p:spPr>
          <a:xfrm>
            <a:off x="206533" y="4692016"/>
            <a:ext cx="557593" cy="520953"/>
          </a:xfrm>
          <a:prstGeom prst="rect">
            <a:avLst/>
          </a:prstGeom>
        </p:spPr>
      </p:pic>
      <p:cxnSp>
        <p:nvCxnSpPr>
          <p:cNvPr id="41" name="Straight Connector 40">
            <a:extLst>
              <a:ext uri="{FF2B5EF4-FFF2-40B4-BE49-F238E27FC236}">
                <a16:creationId xmlns:a16="http://schemas.microsoft.com/office/drawing/2014/main" id="{27A626EF-66A0-49EF-B741-6C497FEF219E}"/>
              </a:ext>
            </a:extLst>
          </p:cNvPr>
          <p:cNvCxnSpPr/>
          <p:nvPr>
            <p:custDataLst>
              <p:tags r:id="rId26"/>
            </p:custDataLst>
          </p:nvPr>
        </p:nvCxnSpPr>
        <p:spPr>
          <a:xfrm flipH="1">
            <a:off x="430359" y="3817947"/>
            <a:ext cx="0" cy="83627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9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2377332050"/>
              </p:ext>
            </p:extLst>
          </p:nvPr>
        </p:nvGraphicFramePr>
        <p:xfrm>
          <a:off x="354106" y="1215542"/>
          <a:ext cx="11539445" cy="5310193"/>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a:ea typeface="Roboto"/>
                        </a:rPr>
                        <a:t>Identify vulnerability sources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Triage and prioritize</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Remediate vulnerabilities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Measure and formalize</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1886249">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US" sz="1200" b="0" i="0" dirty="0">
                          <a:solidFill>
                            <a:srgbClr val="4A4A4A"/>
                          </a:solidFill>
                          <a:latin typeface="Roboto Condensed Light" panose="02000000000000000000" pitchFamily="2" charset="0"/>
                          <a:ea typeface="Roboto Condensed Light" panose="02000000000000000000" pitchFamily="2" charset="0"/>
                        </a:rPr>
                        <a:t>1.1 What is vulnerability management?</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US" sz="1200" b="0" i="0" dirty="0">
                          <a:solidFill>
                            <a:srgbClr val="4A4A4A"/>
                          </a:solidFill>
                          <a:latin typeface="Roboto Condensed Light" panose="02000000000000000000" pitchFamily="2" charset="0"/>
                          <a:ea typeface="Roboto Condensed Light" panose="02000000000000000000" pitchFamily="2" charset="0"/>
                        </a:rPr>
                        <a:t>1.2 Define scope and roles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US" sz="1200" b="0" i="0" dirty="0">
                          <a:solidFill>
                            <a:srgbClr val="4A4A4A"/>
                          </a:solidFill>
                          <a:latin typeface="Roboto Condensed Light" panose="02000000000000000000" pitchFamily="2" charset="0"/>
                          <a:ea typeface="Roboto Condensed Light" panose="02000000000000000000" pitchFamily="2" charset="0"/>
                        </a:rPr>
                        <a:t>1.3 Cloud considerations for vulnerability management</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US" sz="1200" b="0" i="0" dirty="0">
                          <a:solidFill>
                            <a:srgbClr val="4A4A4A"/>
                          </a:solidFill>
                          <a:latin typeface="Roboto Condensed Light" panose="02000000000000000000" pitchFamily="2" charset="0"/>
                          <a:ea typeface="Roboto Condensed Light" panose="02000000000000000000" pitchFamily="2" charset="0"/>
                        </a:rPr>
                        <a:t>1.4 Vulnerability detection</a:t>
                      </a:r>
                    </a:p>
                    <a:p>
                      <a:pPr marL="216000" indent="-457200">
                        <a:lnSpc>
                          <a:spcPts val="1300"/>
                        </a:lnSpc>
                        <a:spcBef>
                          <a:spcPts val="600"/>
                        </a:spcBef>
                        <a:spcAft>
                          <a:spcPts val="0"/>
                        </a:spcAft>
                      </a:pP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2.1 Triage vulnerabilities</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2.2 Determine high-level business criticality</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2.3 Consider current security posture</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2.4 Risk assessment of vulnerabilities</a:t>
                      </a:r>
                      <a:endParaRPr lang="en-CA" sz="1200" b="0" i="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3.1 Assess remediation options</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3.2 Schedule and execute remediation</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3.3 Drive continuous improvement</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4.1 Metrics, KPIs &amp; CSFs</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4.2 Vulnerability Management Policy</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4.3 Select &amp; implement a scanning tool</a:t>
                      </a:r>
                    </a:p>
                    <a:p>
                      <a:pPr marL="216000" indent="-457200">
                        <a:lnSpc>
                          <a:spcPts val="1300"/>
                        </a:lnSpc>
                        <a:spcBef>
                          <a:spcPts val="600"/>
                        </a:spcBef>
                        <a:spcAft>
                          <a:spcPts val="0"/>
                        </a:spcAft>
                      </a:pPr>
                      <a:r>
                        <a:rPr lang="en-US" sz="1200" b="0" i="0" dirty="0">
                          <a:solidFill>
                            <a:schemeClr val="tx1"/>
                          </a:solidFill>
                          <a:latin typeface="Roboto Condensed Light" panose="02000000000000000000" pitchFamily="2" charset="0"/>
                          <a:ea typeface="Roboto Condensed Light" panose="02000000000000000000" pitchFamily="2" charset="0"/>
                        </a:rPr>
                        <a:t>4.4 Penetration testing</a:t>
                      </a: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Scope and boundary definition of vulnerability management program</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Responsibility assignment for vulnerability identification and remediation</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Monitoring and review process of third-party vulnerability sources</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Incident management and vulnerability convergence</a:t>
                      </a:r>
                    </a:p>
                    <a:p>
                      <a:pPr marL="0" indent="0">
                        <a:lnSpc>
                          <a:spcPts val="1300"/>
                        </a:lnSpc>
                        <a:spcBef>
                          <a:spcPts val="600"/>
                        </a:spcBef>
                        <a:spcAft>
                          <a:spcPts val="0"/>
                        </a:spcAft>
                        <a:buClrTx/>
                        <a:buFont typeface="+mj-lt"/>
                        <a:buNone/>
                      </a:pPr>
                      <a:endParaRPr lang="en-CA" sz="120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dirty="0">
                          <a:solidFill>
                            <a:srgbClr val="4A4A4A"/>
                          </a:solidFill>
                          <a:latin typeface="Roboto Condensed Light"/>
                          <a:ea typeface="Roboto Condensed Light"/>
                        </a:rPr>
                        <a:t>Methodology for evaluating identified vulnerabilities</a:t>
                      </a:r>
                    </a:p>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Identification of high-level business criticality</a:t>
                      </a:r>
                    </a:p>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Defined high-level data classifications</a:t>
                      </a:r>
                    </a:p>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Documented defense-in-depth controls</a:t>
                      </a:r>
                    </a:p>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Risk assessment criteria for impact and likelihood</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Documented risk assessment methodology and remediation options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Defined metrics, key performance indicators (KPIs), and critical success factors (CSFs)</a:t>
                      </a:r>
                    </a:p>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Initial draft of vulnerability management policy</a:t>
                      </a:r>
                    </a:p>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Scanning tool selection criteria</a:t>
                      </a:r>
                    </a:p>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Introduction to penetration testing</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Completed vulnerability management standard operating procedure</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Defined vulnerability management risk assessment criteria</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Vulnerability management policy draft</a:t>
                      </a:r>
                    </a:p>
                    <a:p>
                      <a:pPr marL="228600" indent="-228600">
                        <a:lnSpc>
                          <a:spcPts val="1300"/>
                        </a:lnSpc>
                        <a:spcBef>
                          <a:spcPts val="600"/>
                        </a:spcBef>
                        <a:spcAft>
                          <a:spcPts val="0"/>
                        </a:spcAft>
                        <a:buClrTx/>
                        <a:buFont typeface="+mj-lt"/>
                        <a:buAutoNum type="arabicPeriod"/>
                      </a:pPr>
                      <a:endParaRPr lang="en-CA" sz="1200" b="0" i="0" baseline="0" dirty="0">
                        <a:solidFill>
                          <a:srgbClr val="4A4A4A"/>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Light"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287532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E1619-3DFE-8F4D-B3F0-D432A9862129}"/>
              </a:ext>
            </a:extLst>
          </p:cNvPr>
          <p:cNvSpPr>
            <a:spLocks noGrp="1"/>
          </p:cNvSpPr>
          <p:nvPr>
            <p:ph type="title"/>
          </p:nvPr>
        </p:nvSpPr>
        <p:spPr/>
        <p:txBody>
          <a:bodyPr/>
          <a:lstStyle/>
          <a:p>
            <a:r>
              <a:rPr lang="en-US" dirty="0"/>
              <a:t>Table of Contents</a:t>
            </a:r>
          </a:p>
        </p:txBody>
      </p:sp>
      <p:sp>
        <p:nvSpPr>
          <p:cNvPr id="8" name="Text Placeholder 5">
            <a:extLst>
              <a:ext uri="{FF2B5EF4-FFF2-40B4-BE49-F238E27FC236}">
                <a16:creationId xmlns:a16="http://schemas.microsoft.com/office/drawing/2014/main" id="{6E324E48-8535-4169-BC50-6AAC6D2E0D9F}"/>
              </a:ext>
            </a:extLst>
          </p:cNvPr>
          <p:cNvSpPr>
            <a:spLocks noGrp="1"/>
          </p:cNvSpPr>
          <p:nvPr>
            <p:ph type="body" sz="quarter" idx="12"/>
          </p:nvPr>
        </p:nvSpPr>
        <p:spPr>
          <a:xfrm>
            <a:off x="4260851" y="1713470"/>
            <a:ext cx="7424643" cy="4149448"/>
          </a:xfrm>
        </p:spPr>
        <p:txBody>
          <a:bodyPr/>
          <a:lstStyle/>
          <a:p>
            <a:pPr marL="12700">
              <a:spcAft>
                <a:spcPts val="800"/>
              </a:spcAft>
              <a:tabLst>
                <a:tab pos="439738" algn="l"/>
              </a:tabLst>
            </a:pPr>
            <a:r>
              <a:rPr lang="en-US" dirty="0">
                <a:solidFill>
                  <a:srgbClr val="2576B7"/>
                </a:solidFill>
              </a:rPr>
              <a:t>4</a:t>
            </a:r>
            <a:r>
              <a:rPr lang="en-US" sz="1600" dirty="0">
                <a:solidFill>
                  <a:srgbClr val="717272"/>
                </a:solidFill>
                <a:latin typeface="Montserrat" pitchFamily="2" charset="77"/>
              </a:rPr>
              <a:t>	</a:t>
            </a:r>
            <a:r>
              <a:rPr lang="en-US" dirty="0">
                <a:solidFill>
                  <a:srgbClr val="717272"/>
                </a:solidFill>
              </a:rPr>
              <a:t>Analyst Perspective</a:t>
            </a:r>
          </a:p>
          <a:p>
            <a:pPr marL="12700">
              <a:spcAft>
                <a:spcPts val="800"/>
              </a:spcAft>
              <a:tabLst>
                <a:tab pos="439738" algn="l"/>
              </a:tabLst>
            </a:pPr>
            <a:r>
              <a:rPr lang="en-CA" sz="1600" dirty="0">
                <a:solidFill>
                  <a:srgbClr val="2576B7"/>
                </a:solidFill>
                <a:latin typeface="Montserrat" pitchFamily="2" charset="77"/>
              </a:rPr>
              <a:t>5</a:t>
            </a:r>
            <a:r>
              <a:rPr lang="en-CA" sz="1600" dirty="0">
                <a:solidFill>
                  <a:srgbClr val="717272"/>
                </a:solidFill>
                <a:latin typeface="Montserrat" pitchFamily="2" charset="77"/>
              </a:rPr>
              <a:t>	Executive Summary</a:t>
            </a:r>
            <a:endParaRPr lang="en-US" sz="1600" dirty="0">
              <a:solidFill>
                <a:srgbClr val="717272"/>
              </a:solidFill>
              <a:latin typeface="Montserrat" pitchFamily="2" charset="77"/>
            </a:endParaRPr>
          </a:p>
          <a:p>
            <a:pPr marL="12700">
              <a:spcAft>
                <a:spcPts val="800"/>
              </a:spcAft>
              <a:tabLst>
                <a:tab pos="439738" algn="l"/>
              </a:tabLst>
            </a:pPr>
            <a:r>
              <a:rPr lang="en-CA" sz="1600" dirty="0">
                <a:solidFill>
                  <a:srgbClr val="2576B7"/>
                </a:solidFill>
                <a:latin typeface="Montserrat" pitchFamily="2" charset="77"/>
              </a:rPr>
              <a:t>6	</a:t>
            </a:r>
            <a:r>
              <a:rPr lang="en-CA" sz="1600" dirty="0">
                <a:solidFill>
                  <a:srgbClr val="636363"/>
                </a:solidFill>
                <a:latin typeface="Montserrat" pitchFamily="2" charset="77"/>
              </a:rPr>
              <a:t>Common Obstacles</a:t>
            </a:r>
            <a:endParaRPr lang="en-US" sz="1600" dirty="0">
              <a:solidFill>
                <a:srgbClr val="717272"/>
              </a:solidFill>
              <a:latin typeface="Montserrat" pitchFamily="2" charset="77"/>
            </a:endParaRPr>
          </a:p>
          <a:p>
            <a:pPr marL="400050" indent="-617538">
              <a:spcAft>
                <a:spcPts val="800"/>
              </a:spcAft>
              <a:tabLst>
                <a:tab pos="439738" algn="l"/>
              </a:tabLst>
            </a:pPr>
            <a:r>
              <a:rPr lang="en-CA" dirty="0">
                <a:solidFill>
                  <a:srgbClr val="2576B7"/>
                </a:solidFill>
              </a:rPr>
              <a:t>8</a:t>
            </a:r>
            <a:r>
              <a:rPr lang="en-CA" sz="1600" dirty="0">
                <a:solidFill>
                  <a:srgbClr val="2576B7"/>
                </a:solidFill>
                <a:latin typeface="Montserrat" pitchFamily="2" charset="77"/>
              </a:rPr>
              <a:t>	</a:t>
            </a:r>
            <a:r>
              <a:rPr lang="en-CA" dirty="0">
                <a:solidFill>
                  <a:srgbClr val="717272"/>
                </a:solidFill>
              </a:rPr>
              <a:t>Risk-based approach to vulnerability management</a:t>
            </a:r>
            <a:r>
              <a:rPr lang="en-CA" i="1" dirty="0">
                <a:solidFill>
                  <a:srgbClr val="717272"/>
                </a:solidFill>
              </a:rPr>
              <a:t> </a:t>
            </a:r>
            <a:endParaRPr lang="en-US" sz="1600" i="1" dirty="0">
              <a:solidFill>
                <a:srgbClr val="717272"/>
              </a:solidFill>
              <a:latin typeface="Montserrat" pitchFamily="2" charset="77"/>
            </a:endParaRPr>
          </a:p>
          <a:p>
            <a:pPr marL="400050" indent="-617538">
              <a:spcAft>
                <a:spcPts val="800"/>
              </a:spcAft>
              <a:tabLst>
                <a:tab pos="439738" algn="l"/>
              </a:tabLst>
            </a:pPr>
            <a:r>
              <a:rPr lang="en-CA" sz="1600" dirty="0">
                <a:solidFill>
                  <a:srgbClr val="2576B7"/>
                </a:solidFill>
                <a:latin typeface="Montserrat" pitchFamily="2" charset="77"/>
              </a:rPr>
              <a:t>16	</a:t>
            </a:r>
            <a:r>
              <a:rPr lang="en-CA" i="1" dirty="0">
                <a:solidFill>
                  <a:srgbClr val="717272"/>
                </a:solidFill>
              </a:rPr>
              <a:t>Step 1.1: </a:t>
            </a:r>
            <a:r>
              <a:rPr lang="en-CA" dirty="0">
                <a:solidFill>
                  <a:srgbClr val="717272"/>
                </a:solidFill>
              </a:rPr>
              <a:t>Vulnerability management defined </a:t>
            </a:r>
          </a:p>
          <a:p>
            <a:pPr marL="400050" indent="-617538"/>
            <a:r>
              <a:rPr lang="en-CA" dirty="0">
                <a:solidFill>
                  <a:srgbClr val="2576B7"/>
                </a:solidFill>
              </a:rPr>
              <a:t>24</a:t>
            </a:r>
            <a:r>
              <a:rPr lang="en-CA" sz="1600" dirty="0">
                <a:solidFill>
                  <a:srgbClr val="2576B7"/>
                </a:solidFill>
                <a:latin typeface="Montserrat" pitchFamily="2" charset="77"/>
              </a:rPr>
              <a:t>	</a:t>
            </a:r>
            <a:r>
              <a:rPr lang="en-CA" i="1" dirty="0">
                <a:solidFill>
                  <a:srgbClr val="717272"/>
                </a:solidFill>
              </a:rPr>
              <a:t>Step 1.2: </a:t>
            </a:r>
            <a:r>
              <a:rPr lang="en-CA" dirty="0">
                <a:solidFill>
                  <a:srgbClr val="717272"/>
                </a:solidFill>
              </a:rPr>
              <a:t>Defining scope and roles</a:t>
            </a:r>
          </a:p>
          <a:p>
            <a:pPr marL="400050" indent="-617538"/>
            <a:r>
              <a:rPr lang="en-CA" sz="1600" dirty="0">
                <a:solidFill>
                  <a:srgbClr val="2576B7"/>
                </a:solidFill>
                <a:latin typeface="Montserrat" pitchFamily="2" charset="77"/>
              </a:rPr>
              <a:t>34	</a:t>
            </a:r>
            <a:r>
              <a:rPr lang="en-CA" i="1" dirty="0">
                <a:solidFill>
                  <a:srgbClr val="717272"/>
                </a:solidFill>
              </a:rPr>
              <a:t>Step 1.3</a:t>
            </a:r>
            <a:r>
              <a:rPr lang="en-CA" dirty="0">
                <a:solidFill>
                  <a:srgbClr val="717272"/>
                </a:solidFill>
              </a:rPr>
              <a:t>: Cloud considerations for vulnerability management</a:t>
            </a:r>
            <a:r>
              <a:rPr lang="en-CA" i="1" dirty="0">
                <a:solidFill>
                  <a:srgbClr val="717272"/>
                </a:solidFill>
              </a:rPr>
              <a:t> </a:t>
            </a:r>
            <a:endParaRPr lang="en-CA" dirty="0">
              <a:solidFill>
                <a:srgbClr val="2576B7"/>
              </a:solidFill>
            </a:endParaRPr>
          </a:p>
          <a:p>
            <a:pPr marL="400050" indent="-617538">
              <a:spcAft>
                <a:spcPts val="800"/>
              </a:spcAft>
              <a:tabLst>
                <a:tab pos="439738" algn="l"/>
              </a:tabLst>
            </a:pPr>
            <a:r>
              <a:rPr lang="en-CA" sz="1600" dirty="0">
                <a:solidFill>
                  <a:srgbClr val="2576B7"/>
                </a:solidFill>
                <a:latin typeface="Montserrat" pitchFamily="2" charset="77"/>
              </a:rPr>
              <a:t>33	</a:t>
            </a:r>
            <a:r>
              <a:rPr lang="en-US" sz="1600" i="1" dirty="0">
                <a:solidFill>
                  <a:srgbClr val="717272"/>
                </a:solidFill>
                <a:latin typeface="Montserrat" pitchFamily="2" charset="77"/>
              </a:rPr>
              <a:t>Step 1.4: </a:t>
            </a:r>
            <a:r>
              <a:rPr lang="en-US" sz="1600" dirty="0">
                <a:solidFill>
                  <a:srgbClr val="717272"/>
                </a:solidFill>
                <a:latin typeface="Montserrat" pitchFamily="2" charset="77"/>
              </a:rPr>
              <a:t>Vulnerability detection</a:t>
            </a:r>
          </a:p>
          <a:p>
            <a:pPr marL="400050" indent="-617538">
              <a:spcAft>
                <a:spcPts val="800"/>
              </a:spcAft>
              <a:tabLst>
                <a:tab pos="439738" algn="l"/>
              </a:tabLst>
            </a:pPr>
            <a:r>
              <a:rPr lang="en-CA" sz="1600" dirty="0">
                <a:solidFill>
                  <a:srgbClr val="2576B7"/>
                </a:solidFill>
                <a:latin typeface="Montserrat" pitchFamily="2" charset="77"/>
              </a:rPr>
              <a:t>46	</a:t>
            </a:r>
            <a:r>
              <a:rPr lang="en-US" i="1" dirty="0">
                <a:solidFill>
                  <a:srgbClr val="717272"/>
                </a:solidFill>
              </a:rPr>
              <a:t>Step 2.1: </a:t>
            </a:r>
            <a:r>
              <a:rPr lang="en-US" dirty="0">
                <a:solidFill>
                  <a:srgbClr val="717272"/>
                </a:solidFill>
              </a:rPr>
              <a:t>Triage vulnerabilities</a:t>
            </a:r>
            <a:endParaRPr lang="en-US" sz="1600" dirty="0">
              <a:solidFill>
                <a:srgbClr val="717272"/>
              </a:solidFill>
              <a:latin typeface="Montserrat" pitchFamily="2" charset="77"/>
            </a:endParaRPr>
          </a:p>
          <a:p>
            <a:pPr marL="12700">
              <a:spcAft>
                <a:spcPts val="800"/>
              </a:spcAft>
              <a:tabLst>
                <a:tab pos="439738" algn="l"/>
              </a:tabLst>
            </a:pPr>
            <a:r>
              <a:rPr lang="en-CA" dirty="0">
                <a:solidFill>
                  <a:srgbClr val="2576B7"/>
                </a:solidFill>
              </a:rPr>
              <a:t>51</a:t>
            </a:r>
            <a:r>
              <a:rPr lang="en-CA" sz="1600" dirty="0">
                <a:solidFill>
                  <a:srgbClr val="2576B7"/>
                </a:solidFill>
                <a:latin typeface="Montserrat" pitchFamily="2" charset="77"/>
              </a:rPr>
              <a:t>	</a:t>
            </a:r>
            <a:r>
              <a:rPr lang="en-US" sz="1600" i="1" dirty="0">
                <a:solidFill>
                  <a:srgbClr val="717272"/>
                </a:solidFill>
                <a:latin typeface="Montserrat" pitchFamily="2" charset="77"/>
              </a:rPr>
              <a:t>Step 2.2</a:t>
            </a:r>
            <a:r>
              <a:rPr lang="en-US" sz="1600" dirty="0">
                <a:solidFill>
                  <a:srgbClr val="717272"/>
                </a:solidFill>
                <a:latin typeface="Montserrat" pitchFamily="2" charset="77"/>
              </a:rPr>
              <a:t>: Determine high-level 	business criticality</a:t>
            </a:r>
          </a:p>
          <a:p>
            <a:pPr marL="12700">
              <a:spcAft>
                <a:spcPts val="800"/>
              </a:spcAft>
              <a:tabLst>
                <a:tab pos="439738" algn="l"/>
              </a:tabLst>
            </a:pPr>
            <a:r>
              <a:rPr lang="en-CA" dirty="0">
                <a:solidFill>
                  <a:srgbClr val="2576B7"/>
                </a:solidFill>
              </a:rPr>
              <a:t>56</a:t>
            </a:r>
            <a:r>
              <a:rPr lang="en-CA" sz="1600" dirty="0">
                <a:solidFill>
                  <a:srgbClr val="2576B7"/>
                </a:solidFill>
                <a:latin typeface="Montserrat" pitchFamily="2" charset="77"/>
              </a:rPr>
              <a:t>	</a:t>
            </a:r>
            <a:r>
              <a:rPr lang="en-US" sz="1600" i="1" dirty="0">
                <a:solidFill>
                  <a:srgbClr val="717272"/>
                </a:solidFill>
                <a:latin typeface="Montserrat" pitchFamily="2" charset="77"/>
              </a:rPr>
              <a:t>Step 2.3</a:t>
            </a:r>
            <a:r>
              <a:rPr lang="en-US" sz="1600" dirty="0">
                <a:solidFill>
                  <a:srgbClr val="717272"/>
                </a:solidFill>
                <a:latin typeface="Montserrat" pitchFamily="2" charset="77"/>
              </a:rPr>
              <a:t>: Consider current 	security posture</a:t>
            </a:r>
          </a:p>
          <a:p>
            <a:pPr marL="12700">
              <a:spcAft>
                <a:spcPts val="800"/>
              </a:spcAft>
              <a:tabLst>
                <a:tab pos="439738" algn="l"/>
              </a:tabLst>
            </a:pPr>
            <a:r>
              <a:rPr lang="en-CA" dirty="0">
                <a:solidFill>
                  <a:srgbClr val="2576B7"/>
                </a:solidFill>
              </a:rPr>
              <a:t>61</a:t>
            </a:r>
            <a:r>
              <a:rPr lang="en-CA" sz="1600" dirty="0">
                <a:solidFill>
                  <a:srgbClr val="2576B7"/>
                </a:solidFill>
                <a:latin typeface="Montserrat" pitchFamily="2" charset="77"/>
              </a:rPr>
              <a:t>	</a:t>
            </a:r>
            <a:r>
              <a:rPr lang="en-US" sz="1600" i="1" dirty="0">
                <a:solidFill>
                  <a:srgbClr val="717272"/>
                </a:solidFill>
                <a:latin typeface="Montserrat" pitchFamily="2" charset="77"/>
              </a:rPr>
              <a:t>Step 2.4</a:t>
            </a:r>
            <a:r>
              <a:rPr lang="en-US" sz="1600" dirty="0">
                <a:solidFill>
                  <a:srgbClr val="717272"/>
                </a:solidFill>
                <a:latin typeface="Montserrat" pitchFamily="2" charset="77"/>
              </a:rPr>
              <a:t>: Risk assessment of 	vulnerabilities</a:t>
            </a:r>
          </a:p>
          <a:p>
            <a:pPr marL="12700">
              <a:spcAft>
                <a:spcPts val="800"/>
              </a:spcAft>
              <a:tabLst>
                <a:tab pos="439738" algn="l"/>
              </a:tabLst>
            </a:pPr>
            <a:r>
              <a:rPr lang="en-CA" sz="1600" dirty="0">
                <a:solidFill>
                  <a:srgbClr val="2576B7"/>
                </a:solidFill>
                <a:latin typeface="Montserrat" pitchFamily="2" charset="77"/>
              </a:rPr>
              <a:t>71	</a:t>
            </a:r>
            <a:r>
              <a:rPr lang="en-US" sz="1600" i="1" dirty="0">
                <a:solidFill>
                  <a:srgbClr val="717272"/>
                </a:solidFill>
                <a:latin typeface="Montserrat" pitchFamily="2" charset="77"/>
              </a:rPr>
              <a:t>Step 3.1</a:t>
            </a:r>
            <a:r>
              <a:rPr lang="en-US" sz="1600" dirty="0">
                <a:solidFill>
                  <a:srgbClr val="717272"/>
                </a:solidFill>
                <a:latin typeface="Montserrat" pitchFamily="2" charset="77"/>
              </a:rPr>
              <a:t>: Assessing 	remediation options</a:t>
            </a:r>
          </a:p>
        </p:txBody>
      </p:sp>
    </p:spTree>
    <p:extLst>
      <p:ext uri="{BB962C8B-B14F-4D97-AF65-F5344CB8AC3E}">
        <p14:creationId xmlns:p14="http://schemas.microsoft.com/office/powerpoint/2010/main" val="340340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E1619-3DFE-8F4D-B3F0-D432A9862129}"/>
              </a:ext>
            </a:extLst>
          </p:cNvPr>
          <p:cNvSpPr>
            <a:spLocks noGrp="1"/>
          </p:cNvSpPr>
          <p:nvPr>
            <p:ph type="title"/>
          </p:nvPr>
        </p:nvSpPr>
        <p:spPr/>
        <p:txBody>
          <a:bodyPr/>
          <a:lstStyle/>
          <a:p>
            <a:r>
              <a:rPr lang="en-US" dirty="0"/>
              <a:t>Table of Contents</a:t>
            </a:r>
          </a:p>
        </p:txBody>
      </p:sp>
      <p:sp>
        <p:nvSpPr>
          <p:cNvPr id="8" name="Text Placeholder 5">
            <a:extLst>
              <a:ext uri="{FF2B5EF4-FFF2-40B4-BE49-F238E27FC236}">
                <a16:creationId xmlns:a16="http://schemas.microsoft.com/office/drawing/2014/main" id="{6E324E48-8535-4169-BC50-6AAC6D2E0D9F}"/>
              </a:ext>
            </a:extLst>
          </p:cNvPr>
          <p:cNvSpPr>
            <a:spLocks noGrp="1"/>
          </p:cNvSpPr>
          <p:nvPr>
            <p:ph type="body" sz="quarter" idx="12"/>
          </p:nvPr>
        </p:nvSpPr>
        <p:spPr>
          <a:xfrm>
            <a:off x="4260851" y="1713470"/>
            <a:ext cx="7424643" cy="4149448"/>
          </a:xfrm>
        </p:spPr>
        <p:txBody>
          <a:bodyPr/>
          <a:lstStyle/>
          <a:p>
            <a:pPr marL="12700">
              <a:spcAft>
                <a:spcPts val="800"/>
              </a:spcAft>
              <a:tabLst>
                <a:tab pos="439738" algn="l"/>
              </a:tabLst>
            </a:pPr>
            <a:r>
              <a:rPr lang="en-US" dirty="0">
                <a:solidFill>
                  <a:srgbClr val="2576B7"/>
                </a:solidFill>
              </a:rPr>
              <a:t>80</a:t>
            </a:r>
            <a:r>
              <a:rPr lang="en-US" sz="1600" dirty="0">
                <a:solidFill>
                  <a:srgbClr val="717272"/>
                </a:solidFill>
                <a:latin typeface="Montserrat" pitchFamily="2" charset="77"/>
              </a:rPr>
              <a:t>	</a:t>
            </a:r>
            <a:r>
              <a:rPr lang="en-US" i="1" dirty="0">
                <a:solidFill>
                  <a:srgbClr val="717272"/>
                </a:solidFill>
              </a:rPr>
              <a:t>Step 3.2</a:t>
            </a:r>
            <a:r>
              <a:rPr lang="en-US" dirty="0">
                <a:solidFill>
                  <a:srgbClr val="717272"/>
                </a:solidFill>
              </a:rPr>
              <a:t>: Scheduling and 	executing remediation</a:t>
            </a:r>
          </a:p>
          <a:p>
            <a:pPr marL="12700">
              <a:spcAft>
                <a:spcPts val="800"/>
              </a:spcAft>
              <a:tabLst>
                <a:tab pos="439738" algn="l"/>
              </a:tabLst>
            </a:pPr>
            <a:r>
              <a:rPr lang="en-CA" sz="1600" dirty="0">
                <a:solidFill>
                  <a:srgbClr val="2576B7"/>
                </a:solidFill>
                <a:latin typeface="Montserrat" pitchFamily="2" charset="77"/>
              </a:rPr>
              <a:t>85</a:t>
            </a:r>
            <a:r>
              <a:rPr lang="en-CA" sz="1600" dirty="0">
                <a:solidFill>
                  <a:srgbClr val="717272"/>
                </a:solidFill>
                <a:latin typeface="Montserrat" pitchFamily="2" charset="77"/>
              </a:rPr>
              <a:t>	</a:t>
            </a:r>
            <a:r>
              <a:rPr lang="en-CA" sz="1600" i="1" dirty="0">
                <a:solidFill>
                  <a:srgbClr val="717272"/>
                </a:solidFill>
                <a:latin typeface="Montserrat" pitchFamily="2" charset="77"/>
              </a:rPr>
              <a:t>Step 3.3</a:t>
            </a:r>
            <a:r>
              <a:rPr lang="en-CA" sz="1600" dirty="0">
                <a:solidFill>
                  <a:srgbClr val="717272"/>
                </a:solidFill>
                <a:latin typeface="Montserrat" pitchFamily="2" charset="77"/>
              </a:rPr>
              <a:t>: Continuous 	improvement</a:t>
            </a:r>
            <a:endParaRPr lang="en-US" sz="1600" dirty="0">
              <a:solidFill>
                <a:srgbClr val="717272"/>
              </a:solidFill>
              <a:latin typeface="Montserrat" pitchFamily="2" charset="77"/>
            </a:endParaRPr>
          </a:p>
          <a:p>
            <a:pPr marL="12700">
              <a:spcAft>
                <a:spcPts val="800"/>
              </a:spcAft>
              <a:tabLst>
                <a:tab pos="439738" algn="l"/>
              </a:tabLst>
            </a:pPr>
            <a:r>
              <a:rPr lang="en-CA" sz="1600" dirty="0">
                <a:solidFill>
                  <a:srgbClr val="2576B7"/>
                </a:solidFill>
                <a:latin typeface="Montserrat" pitchFamily="2" charset="77"/>
              </a:rPr>
              <a:t>89	</a:t>
            </a:r>
            <a:r>
              <a:rPr lang="en-CA" sz="1600" i="1" dirty="0">
                <a:solidFill>
                  <a:srgbClr val="636363"/>
                </a:solidFill>
                <a:latin typeface="Montserrat" pitchFamily="2" charset="77"/>
              </a:rPr>
              <a:t>Step 4.1</a:t>
            </a:r>
            <a:r>
              <a:rPr lang="en-CA" sz="1600" dirty="0">
                <a:solidFill>
                  <a:srgbClr val="636363"/>
                </a:solidFill>
                <a:latin typeface="Montserrat" pitchFamily="2" charset="77"/>
              </a:rPr>
              <a:t>: </a:t>
            </a:r>
            <a:r>
              <a:rPr lang="en-US" sz="1600" dirty="0">
                <a:solidFill>
                  <a:srgbClr val="636363"/>
                </a:solidFill>
                <a:latin typeface="Montserrat" pitchFamily="2" charset="77"/>
              </a:rPr>
              <a:t>Metrics, KPIs, and 	CSFs</a:t>
            </a:r>
            <a:endParaRPr lang="en-US" sz="1600" dirty="0">
              <a:solidFill>
                <a:srgbClr val="717272"/>
              </a:solidFill>
              <a:latin typeface="Montserrat" pitchFamily="2" charset="77"/>
            </a:endParaRPr>
          </a:p>
          <a:p>
            <a:pPr marL="400050" indent="-617538">
              <a:spcAft>
                <a:spcPts val="800"/>
              </a:spcAft>
              <a:tabLst>
                <a:tab pos="439738" algn="l"/>
              </a:tabLst>
            </a:pPr>
            <a:r>
              <a:rPr lang="en-CA" dirty="0">
                <a:solidFill>
                  <a:srgbClr val="2576B7"/>
                </a:solidFill>
              </a:rPr>
              <a:t>94</a:t>
            </a:r>
            <a:r>
              <a:rPr lang="en-CA" sz="1600" dirty="0">
                <a:solidFill>
                  <a:srgbClr val="2576B7"/>
                </a:solidFill>
                <a:latin typeface="Montserrat" pitchFamily="2" charset="77"/>
              </a:rPr>
              <a:t>	</a:t>
            </a:r>
            <a:r>
              <a:rPr lang="en-CA" i="1" dirty="0">
                <a:solidFill>
                  <a:srgbClr val="717272"/>
                </a:solidFill>
              </a:rPr>
              <a:t>Step 4.2</a:t>
            </a:r>
            <a:r>
              <a:rPr lang="en-CA" dirty="0">
                <a:solidFill>
                  <a:srgbClr val="717272"/>
                </a:solidFill>
              </a:rPr>
              <a:t>: Vulnerability management policy</a:t>
            </a:r>
            <a:r>
              <a:rPr lang="en-CA" i="1" dirty="0">
                <a:solidFill>
                  <a:srgbClr val="717272"/>
                </a:solidFill>
              </a:rPr>
              <a:t> </a:t>
            </a:r>
            <a:endParaRPr lang="en-US" sz="1600" i="1" dirty="0">
              <a:solidFill>
                <a:srgbClr val="717272"/>
              </a:solidFill>
              <a:latin typeface="Montserrat" pitchFamily="2" charset="77"/>
            </a:endParaRPr>
          </a:p>
          <a:p>
            <a:pPr marL="400050" indent="-617538">
              <a:spcAft>
                <a:spcPts val="800"/>
              </a:spcAft>
              <a:tabLst>
                <a:tab pos="439738" algn="l"/>
              </a:tabLst>
            </a:pPr>
            <a:r>
              <a:rPr lang="en-CA" sz="1600" dirty="0">
                <a:solidFill>
                  <a:srgbClr val="2576B7"/>
                </a:solidFill>
                <a:latin typeface="Montserrat" pitchFamily="2" charset="77"/>
              </a:rPr>
              <a:t>97	</a:t>
            </a:r>
            <a:r>
              <a:rPr lang="en-CA" i="1" dirty="0">
                <a:solidFill>
                  <a:srgbClr val="717272"/>
                </a:solidFill>
              </a:rPr>
              <a:t>Step 4.3: </a:t>
            </a:r>
            <a:r>
              <a:rPr lang="en-CA" dirty="0">
                <a:solidFill>
                  <a:srgbClr val="717272"/>
                </a:solidFill>
              </a:rPr>
              <a:t>Select &amp; implement a scanning tool</a:t>
            </a:r>
          </a:p>
          <a:p>
            <a:pPr marL="400050" indent="-617538"/>
            <a:r>
              <a:rPr lang="en-CA" dirty="0">
                <a:solidFill>
                  <a:srgbClr val="2576B7"/>
                </a:solidFill>
              </a:rPr>
              <a:t>107</a:t>
            </a:r>
            <a:r>
              <a:rPr lang="en-CA" sz="1600" dirty="0">
                <a:solidFill>
                  <a:srgbClr val="2576B7"/>
                </a:solidFill>
                <a:latin typeface="Montserrat" pitchFamily="2" charset="77"/>
              </a:rPr>
              <a:t>	</a:t>
            </a:r>
            <a:r>
              <a:rPr lang="en-CA" i="1" dirty="0">
                <a:solidFill>
                  <a:srgbClr val="717272"/>
                </a:solidFill>
              </a:rPr>
              <a:t>Step 4.4: </a:t>
            </a:r>
            <a:r>
              <a:rPr lang="en-CA" dirty="0">
                <a:solidFill>
                  <a:srgbClr val="717272"/>
                </a:solidFill>
              </a:rPr>
              <a:t>Penetration testing</a:t>
            </a:r>
          </a:p>
          <a:p>
            <a:pPr marL="400050" indent="-617538"/>
            <a:r>
              <a:rPr lang="en-CA" sz="1600" dirty="0">
                <a:solidFill>
                  <a:srgbClr val="2576B7"/>
                </a:solidFill>
                <a:latin typeface="Montserrat" pitchFamily="2" charset="77"/>
              </a:rPr>
              <a:t>118	</a:t>
            </a:r>
            <a:r>
              <a:rPr lang="en-CA" dirty="0">
                <a:solidFill>
                  <a:srgbClr val="717272"/>
                </a:solidFill>
              </a:rPr>
              <a:t>Summary of accomplishment</a:t>
            </a:r>
            <a:endParaRPr lang="en-CA" dirty="0">
              <a:solidFill>
                <a:srgbClr val="2576B7"/>
              </a:solidFill>
            </a:endParaRPr>
          </a:p>
          <a:p>
            <a:pPr marL="12700">
              <a:spcAft>
                <a:spcPts val="800"/>
              </a:spcAft>
              <a:tabLst>
                <a:tab pos="439738" algn="l"/>
              </a:tabLst>
            </a:pPr>
            <a:r>
              <a:rPr lang="en-CA" dirty="0">
                <a:solidFill>
                  <a:srgbClr val="2576B7"/>
                </a:solidFill>
              </a:rPr>
              <a:t>119</a:t>
            </a:r>
            <a:r>
              <a:rPr lang="en-CA" sz="1600" dirty="0">
                <a:solidFill>
                  <a:srgbClr val="2576B7"/>
                </a:solidFill>
                <a:latin typeface="Montserrat" pitchFamily="2" charset="77"/>
              </a:rPr>
              <a:t>	</a:t>
            </a:r>
            <a:r>
              <a:rPr lang="en-CA" dirty="0">
                <a:solidFill>
                  <a:srgbClr val="717272"/>
                </a:solidFill>
              </a:rPr>
              <a:t>Additional </a:t>
            </a:r>
            <a:r>
              <a:rPr lang="en-US" sz="1600" dirty="0">
                <a:solidFill>
                  <a:srgbClr val="717272"/>
                </a:solidFill>
                <a:latin typeface="Montserrat" pitchFamily="2" charset="77"/>
              </a:rPr>
              <a:t>Support</a:t>
            </a:r>
          </a:p>
          <a:p>
            <a:pPr marL="12700">
              <a:spcAft>
                <a:spcPts val="800"/>
              </a:spcAft>
              <a:tabLst>
                <a:tab pos="439738" algn="l"/>
              </a:tabLst>
            </a:pPr>
            <a:r>
              <a:rPr lang="en-CA" sz="1600" dirty="0">
                <a:solidFill>
                  <a:srgbClr val="2576B7"/>
                </a:solidFill>
                <a:latin typeface="Montserrat" pitchFamily="2" charset="77"/>
              </a:rPr>
              <a:t>120	</a:t>
            </a:r>
            <a:r>
              <a:rPr lang="en-US" sz="1600" dirty="0">
                <a:solidFill>
                  <a:srgbClr val="717272"/>
                </a:solidFill>
                <a:latin typeface="Montserrat" pitchFamily="2" charset="77"/>
              </a:rPr>
              <a:t>Bibliography</a:t>
            </a:r>
          </a:p>
        </p:txBody>
      </p:sp>
    </p:spTree>
    <p:extLst>
      <p:ext uri="{BB962C8B-B14F-4D97-AF65-F5344CB8AC3E}">
        <p14:creationId xmlns:p14="http://schemas.microsoft.com/office/powerpoint/2010/main" val="35740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3586505" cy="1631315"/>
          </a:xfrm>
        </p:spPr>
        <p:txBody>
          <a:bodyPr>
            <a:noAutofit/>
          </a:bodyPr>
          <a:lstStyle/>
          <a:p>
            <a:r>
              <a:rPr lang="en-CA" dirty="0">
                <a:cs typeface="Arial"/>
              </a:rPr>
              <a:t>Vulnerabilities will always be present. Know the unknowns!</a:t>
            </a:r>
            <a:endParaRPr lang="en-US" dirty="0"/>
          </a:p>
        </p:txBody>
      </p:sp>
      <p:sp>
        <p:nvSpPr>
          <p:cNvPr id="8" name="Text Placeholder 7"/>
          <p:cNvSpPr>
            <a:spLocks noGrp="1"/>
          </p:cNvSpPr>
          <p:nvPr>
            <p:ph type="body" sz="quarter" idx="13"/>
          </p:nvPr>
        </p:nvSpPr>
        <p:spPr>
          <a:xfrm>
            <a:off x="5238246" y="5120360"/>
            <a:ext cx="6039354" cy="1269682"/>
          </a:xfrm>
        </p:spPr>
        <p:txBody>
          <a:bodyPr>
            <a:noAutofit/>
          </a:bodyPr>
          <a:lstStyle/>
          <a:p>
            <a:r>
              <a:rPr lang="en-US" dirty="0"/>
              <a:t>Jimmy Tom</a:t>
            </a:r>
            <a:br>
              <a:rPr lang="en-US" dirty="0"/>
            </a:br>
            <a:r>
              <a:rPr lang="en-US" dirty="0">
                <a:latin typeface="Montserrat Light" panose="020B0604020202020204" charset="0"/>
              </a:rPr>
              <a:t>Research Advisor – Security, Privacy, Risk, and Compliance</a:t>
            </a:r>
            <a:br>
              <a:rPr lang="en-US" dirty="0">
                <a:latin typeface="Montserrat Light" panose="020B0604020202020204" charset="0"/>
              </a:rPr>
            </a:br>
            <a:r>
              <a:rPr lang="en-US" dirty="0">
                <a:latin typeface="Montserrat Light" panose="020B0604020202020204" charset="0"/>
              </a:rPr>
              <a:t>Info-Tech Research Group</a:t>
            </a:r>
            <a:endParaRPr lang="en-CA" dirty="0">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43286" y="1330860"/>
            <a:ext cx="6661150" cy="3281704"/>
          </a:xfrm>
          <a:prstGeom prst="rect">
            <a:avLst/>
          </a:prstGeom>
        </p:spPr>
        <p:txBody>
          <a:bodyPr>
            <a:noAutofit/>
          </a:bodyPr>
          <a:lstStyle/>
          <a:p>
            <a:pPr marL="0" marR="3081" indent="0">
              <a:lnSpc>
                <a:spcPct val="101000"/>
              </a:lnSpc>
              <a:spcBef>
                <a:spcPts val="58"/>
              </a:spcBef>
              <a:buNone/>
            </a:pPr>
            <a:r>
              <a:rPr lang="en-US" dirty="0"/>
              <a:t>In this age of discovery, </a:t>
            </a:r>
            <a:r>
              <a:rPr lang="en-CA" dirty="0"/>
              <a:t>technology changes at such a rapid pace. New things are discovered, both in new technology and in old. The pace of change can often be very confusing as to where to start and what to do.</a:t>
            </a:r>
          </a:p>
          <a:p>
            <a:pPr marL="0" marR="3081" indent="0">
              <a:lnSpc>
                <a:spcPct val="101000"/>
              </a:lnSpc>
              <a:spcBef>
                <a:spcPts val="58"/>
              </a:spcBef>
              <a:buNone/>
            </a:pPr>
            <a:r>
              <a:rPr lang="en-CA" dirty="0"/>
              <a:t>The ever-changing nature of technology means that vulnerabilities will always be present. Taking measures to address these completely will consume all your department’s time and resources. That, and your efforts will quickly become stale as new vulnerabilities are uncovered. Besides, what about the systems that simply can’t be patched? The key is to understand the vulnerabilities and the levels of risk they pose to your organization, to prioritize effectively and to look beyond patching. </a:t>
            </a:r>
          </a:p>
          <a:p>
            <a:pPr marL="0" marR="3081" indent="0">
              <a:lnSpc>
                <a:spcPct val="101000"/>
              </a:lnSpc>
              <a:spcBef>
                <a:spcPts val="58"/>
              </a:spcBef>
              <a:buNone/>
            </a:pPr>
            <a:r>
              <a:rPr lang="en-CA" dirty="0"/>
              <a:t>A risk-based approach to vulnerability management will ensure you are prioritizing appropriately and protecting the business. Reduce the risk surface!</a:t>
            </a:r>
          </a:p>
          <a:p>
            <a:pPr marL="0" marR="3081" indent="0">
              <a:lnSpc>
                <a:spcPct val="101000"/>
              </a:lnSpc>
              <a:spcBef>
                <a:spcPts val="58"/>
              </a:spcBef>
              <a:buNone/>
            </a:pPr>
            <a:r>
              <a:rPr lang="en-CA" dirty="0"/>
              <a:t>Vulnerability management is more than just systems and application patching. It is a full process that includes patching, compensating controls, segmentation, segregation, and heightened diligence in security monitoring.</a:t>
            </a:r>
            <a:endParaRPr lang="en-US" dirty="0"/>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7" name="Picture 6" descr="A person wearing a suit and tie smiling at the camera&#10;&#10;Description automatically generated">
            <a:extLst>
              <a:ext uri="{FF2B5EF4-FFF2-40B4-BE49-F238E27FC236}">
                <a16:creationId xmlns:a16="http://schemas.microsoft.com/office/drawing/2014/main" id="{304F9BBA-C853-41BF-B384-A44C54D6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602" y="2868693"/>
            <a:ext cx="1844173" cy="2321368"/>
          </a:xfrm>
          <a:prstGeom prst="rect">
            <a:avLst/>
          </a:prstGeom>
        </p:spPr>
      </p:pic>
    </p:spTree>
    <p:extLst>
      <p:ext uri="{BB962C8B-B14F-4D97-AF65-F5344CB8AC3E}">
        <p14:creationId xmlns:p14="http://schemas.microsoft.com/office/powerpoint/2010/main" val="243802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84183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84183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84183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solidFill>
                  <a:srgbClr val="717171"/>
                </a:solidFill>
              </a:rPr>
              <a:t>E</a:t>
            </a:r>
            <a:r>
              <a:rPr lang="en-CA" spc="-130" dirty="0">
                <a:solidFill>
                  <a:srgbClr val="717171"/>
                </a:solidFill>
              </a:rPr>
              <a:t>x</a:t>
            </a:r>
            <a:r>
              <a:rPr lang="en-CA" spc="-79" dirty="0">
                <a:solidFill>
                  <a:srgbClr val="717171"/>
                </a:solidFill>
              </a:rPr>
              <a:t>ecuti</a:t>
            </a:r>
            <a:r>
              <a:rPr lang="en-CA" spc="-158" dirty="0">
                <a:solidFill>
                  <a:srgbClr val="717171"/>
                </a:solidFill>
              </a:rPr>
              <a:t>v</a:t>
            </a:r>
            <a:r>
              <a:rPr lang="en-CA" spc="-3" dirty="0">
                <a:solidFill>
                  <a:srgbClr val="717171"/>
                </a:solidFill>
              </a:rPr>
              <a:t>e </a:t>
            </a:r>
            <a:r>
              <a:rPr lang="en-CA" spc="-42" dirty="0">
                <a:solidFill>
                  <a:srgbClr val="717171"/>
                </a:solidFill>
              </a:rPr>
              <a:t>Summary</a:t>
            </a:r>
            <a:endParaRPr lang="en-US" dirty="0">
              <a:solidFill>
                <a:srgbClr val="717171"/>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618145"/>
            <a:ext cx="3542400" cy="297314"/>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618145"/>
            <a:ext cx="3542400" cy="297314"/>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618145"/>
            <a:ext cx="3542400" cy="297314"/>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prstGeom prst="rect">
            <a:avLst/>
          </a:prstGeom>
        </p:spPr>
        <p:txBody>
          <a:bodyPr/>
          <a:lstStyle/>
          <a:p>
            <a:pPr marL="0" indent="0">
              <a:lnSpc>
                <a:spcPts val="1800"/>
              </a:lnSpc>
              <a:buNone/>
            </a:pPr>
            <a:r>
              <a:rPr lang="en-US" dirty="0">
                <a:solidFill>
                  <a:srgbClr val="000000"/>
                </a:solidFill>
              </a:rPr>
              <a:t>Vulnerability scanners, industry alerts, and penetration tests are revealing more and more vulnerabilities, and it is unclear how to manage them.</a:t>
            </a:r>
          </a:p>
          <a:p>
            <a:pPr marL="0" indent="0">
              <a:lnSpc>
                <a:spcPts val="1800"/>
              </a:lnSpc>
              <a:buNone/>
            </a:pPr>
            <a:r>
              <a:rPr lang="en-US" dirty="0">
                <a:solidFill>
                  <a:srgbClr val="000000"/>
                </a:solidFill>
              </a:rPr>
              <a:t>Organizations are struggling to prioritize the vulnerabilities for remediation, as there are many factors to consider, including the threat of the vulnerability and the potential remediation option.</a:t>
            </a: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prstGeom prst="rect">
            <a:avLst/>
          </a:prstGeom>
        </p:spPr>
        <p:txBody>
          <a:bodyPr/>
          <a:lstStyle/>
          <a:p>
            <a:pPr marL="0" indent="0">
              <a:lnSpc>
                <a:spcPts val="1800"/>
              </a:lnSpc>
              <a:buNone/>
            </a:pPr>
            <a:r>
              <a:rPr lang="en-US" dirty="0">
                <a:solidFill>
                  <a:srgbClr val="000000"/>
                </a:solidFill>
              </a:rPr>
              <a:t>Patches are often seen as the answer to vulnerabilities, but these are not always the most suitable solution.</a:t>
            </a:r>
          </a:p>
          <a:p>
            <a:pPr marL="0" indent="0">
              <a:lnSpc>
                <a:spcPts val="1800"/>
              </a:lnSpc>
              <a:buNone/>
            </a:pPr>
            <a:r>
              <a:rPr lang="en-US" dirty="0">
                <a:solidFill>
                  <a:srgbClr val="000000"/>
                </a:solidFill>
              </a:rPr>
              <a:t>Some systems deemed vulnerable simply cannot be patched or easily replaced. </a:t>
            </a:r>
          </a:p>
          <a:p>
            <a:pPr marL="0" indent="0">
              <a:lnSpc>
                <a:spcPts val="1800"/>
              </a:lnSpc>
              <a:buNone/>
            </a:pPr>
            <a:r>
              <a:rPr lang="en-US" dirty="0">
                <a:solidFill>
                  <a:srgbClr val="000000"/>
                </a:solidFill>
              </a:rPr>
              <a:t>Companies are unaware of the risk implications that come from leaving the vulnerability open and from the remediation option itself.</a:t>
            </a:r>
            <a:endParaRPr lang="en-CA"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prstGeom prst="rect">
            <a:avLst/>
          </a:prstGeom>
        </p:spPr>
        <p:txBody>
          <a:bodyPr/>
          <a:lstStyle/>
          <a:p>
            <a:pPr marL="0" indent="0">
              <a:lnSpc>
                <a:spcPts val="1800"/>
              </a:lnSpc>
              <a:buNone/>
            </a:pPr>
            <a:r>
              <a:rPr lang="en-US" dirty="0">
                <a:solidFill>
                  <a:srgbClr val="000000"/>
                </a:solidFill>
              </a:rPr>
              <a:t>Design and implement a vulnerability management program that identifies, prioritizes, and remediates vulnerabilities.</a:t>
            </a:r>
          </a:p>
          <a:p>
            <a:pPr marL="0" indent="0">
              <a:lnSpc>
                <a:spcPts val="1800"/>
              </a:lnSpc>
              <a:buNone/>
            </a:pPr>
            <a:r>
              <a:rPr lang="en-US" dirty="0">
                <a:solidFill>
                  <a:srgbClr val="000000"/>
                </a:solidFill>
              </a:rPr>
              <a:t>Understand what needs to be considered when implementing remediation options, including patches, configuration changes, and defense-in-depth controls.</a:t>
            </a:r>
          </a:p>
          <a:p>
            <a:pPr marL="0" indent="0">
              <a:lnSpc>
                <a:spcPts val="1800"/>
              </a:lnSpc>
              <a:buNone/>
            </a:pPr>
            <a:r>
              <a:rPr lang="en-US" dirty="0">
                <a:solidFill>
                  <a:srgbClr val="000000"/>
                </a:solidFill>
              </a:rPr>
              <a:t>Build a process that is easy to understand and allows vulnerabilities to be remediated proactively, instead of in an ad hoc fashion.</a:t>
            </a: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405" y="5189834"/>
            <a:ext cx="11487081" cy="1057523"/>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Vulnerability management does not always equal patch management. There is more than one way to tackle the problem, particularly if a system cannot be easily patched or replaced. If a vulnerability cannot be completely remediated, steps to reduce the risk to a tolerable level must be taken.</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088332" cy="1130188"/>
          </a:xfrm>
        </p:spPr>
        <p:txBody>
          <a:bodyPr/>
          <a:lstStyle/>
          <a:p>
            <a:r>
              <a:rPr lang="en-US" dirty="0">
                <a:solidFill>
                  <a:srgbClr val="2576B7"/>
                </a:solidFill>
              </a:rPr>
              <a:t>Common obstacles</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67041" y="914400"/>
            <a:ext cx="379861" cy="507187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71474" y="2430754"/>
            <a:ext cx="4843555" cy="3409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lnSpc>
                <a:spcPct val="110000"/>
              </a:lnSpc>
            </a:pPr>
            <a:r>
              <a:rPr lang="en-CA" sz="1400" dirty="0">
                <a:solidFill>
                  <a:srgbClr val="000000"/>
                </a:solidFill>
                <a:latin typeface="Roboto Condensed Light" panose="02000000000000000000" pitchFamily="2" charset="0"/>
              </a:rPr>
              <a:t>The value of vulnerability management is not well articulated in many organizations. As a result, investment in vulnerability scanning technology is often insufficient.</a:t>
            </a:r>
          </a:p>
          <a:p>
            <a:pPr marL="184150" indent="-184150">
              <a:lnSpc>
                <a:spcPct val="110000"/>
              </a:lnSpc>
            </a:pPr>
            <a:r>
              <a:rPr lang="en-CA" sz="1400" dirty="0">
                <a:solidFill>
                  <a:srgbClr val="000000"/>
                </a:solidFill>
                <a:latin typeface="Roboto Condensed Light" panose="02000000000000000000" pitchFamily="2" charset="0"/>
              </a:rPr>
              <a:t>Many organizations feel that a “patch everything” approach is the most effective path. </a:t>
            </a:r>
          </a:p>
          <a:p>
            <a:pPr marL="184150" indent="-184150">
              <a:lnSpc>
                <a:spcPct val="110000"/>
              </a:lnSpc>
            </a:pPr>
            <a:r>
              <a:rPr lang="en-CA" sz="1400" dirty="0">
                <a:solidFill>
                  <a:srgbClr val="000000"/>
                </a:solidFill>
                <a:latin typeface="Roboto Condensed Light" panose="02000000000000000000" pitchFamily="2" charset="0"/>
              </a:rPr>
              <a:t>Vulnerability management is commonly misunderstood as being a process that only supports patch management.</a:t>
            </a:r>
          </a:p>
          <a:p>
            <a:pPr marL="184150" indent="-184150">
              <a:lnSpc>
                <a:spcPct val="110000"/>
              </a:lnSpc>
            </a:pPr>
            <a:r>
              <a:rPr lang="en-CA" sz="1400" dirty="0">
                <a:solidFill>
                  <a:srgbClr val="000000"/>
                </a:solidFill>
                <a:latin typeface="Roboto Condensed Light" panose="02000000000000000000" pitchFamily="2" charset="0"/>
              </a:rPr>
              <a:t>There is often misalignment between SecOps and ITOps in remediation action and priority, affecting the timeliness of remediation.</a:t>
            </a:r>
          </a:p>
        </p:txBody>
      </p:sp>
      <p:sp>
        <p:nvSpPr>
          <p:cNvPr id="17" name="Text Placeholder 7">
            <a:extLst>
              <a:ext uri="{FF2B5EF4-FFF2-40B4-BE49-F238E27FC236}">
                <a16:creationId xmlns:a16="http://schemas.microsoft.com/office/drawing/2014/main" id="{6DB8918A-9DD1-4891-B67B-20B5AF9E5EE1}"/>
              </a:ext>
            </a:extLst>
          </p:cNvPr>
          <p:cNvSpPr txBox="1">
            <a:spLocks/>
          </p:cNvSpPr>
          <p:nvPr/>
        </p:nvSpPr>
        <p:spPr>
          <a:xfrm>
            <a:off x="6595269" y="5840403"/>
            <a:ext cx="3263106" cy="220830"/>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2000"/>
              </a:lnSpc>
              <a:spcBef>
                <a:spcPts val="0"/>
              </a:spcBef>
            </a:pPr>
            <a:r>
              <a:rPr lang="en-CA" sz="900" dirty="0">
                <a:solidFill>
                  <a:srgbClr val="333333"/>
                </a:solidFill>
              </a:rPr>
              <a:t>Source</a:t>
            </a:r>
            <a:r>
              <a:rPr lang="en-CA" sz="900" b="1" dirty="0">
                <a:solidFill>
                  <a:srgbClr val="333333"/>
                </a:solidFill>
              </a:rPr>
              <a:t>: </a:t>
            </a:r>
            <a:r>
              <a:rPr lang="en-CA" sz="900" dirty="0">
                <a:solidFill>
                  <a:prstClr val="black">
                    <a:lumMod val="85000"/>
                    <a:lumOff val="15000"/>
                  </a:prstClr>
                </a:solidFill>
                <a:ea typeface="Roboto" panose="02000000000000000000" pitchFamily="2" charset="0"/>
              </a:rPr>
              <a:t>NIST National Vulnerability Database Dashboard</a:t>
            </a:r>
            <a:endParaRPr lang="en-CA" sz="900" i="1" dirty="0"/>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71474" y="1300566"/>
            <a:ext cx="5479429"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barriers make vulnerability management difficult to address for many organizations:</a:t>
            </a:r>
          </a:p>
        </p:txBody>
      </p:sp>
      <p:sp>
        <p:nvSpPr>
          <p:cNvPr id="28" name="Text Placeholder 6">
            <a:extLst>
              <a:ext uri="{FF2B5EF4-FFF2-40B4-BE49-F238E27FC236}">
                <a16:creationId xmlns:a16="http://schemas.microsoft.com/office/drawing/2014/main" id="{E910964F-5C86-450F-AE5F-054FD42F5010}"/>
              </a:ext>
            </a:extLst>
          </p:cNvPr>
          <p:cNvSpPr txBox="1">
            <a:spLocks/>
          </p:cNvSpPr>
          <p:nvPr/>
        </p:nvSpPr>
        <p:spPr>
          <a:xfrm>
            <a:off x="6385304" y="834938"/>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en-US" dirty="0"/>
              <a:t>CVSS Score Distribution From the National Vulnerability Database:</a:t>
            </a:r>
            <a:endParaRPr kumimoji="0" lang="en-US" sz="2000" b="0" i="0" u="none" strike="noStrike" kern="1200" cap="none" spc="0" normalizeH="0" baseline="0" noProof="0" dirty="0">
              <a:ln>
                <a:noFill/>
              </a:ln>
              <a:solidFill>
                <a:srgbClr val="848585"/>
              </a:solidFill>
              <a:effectLst/>
              <a:uLnTx/>
              <a:uFillTx/>
              <a:latin typeface="Montserrat SemiBold" pitchFamily="2" charset="77"/>
              <a:ea typeface="+mn-ea"/>
              <a:cs typeface="Arial" panose="020B0604020202020204" pitchFamily="34" charset="0"/>
            </a:endParaRPr>
          </a:p>
        </p:txBody>
      </p:sp>
      <p:graphicFrame>
        <p:nvGraphicFramePr>
          <p:cNvPr id="24" name="Chart 23">
            <a:extLst>
              <a:ext uri="{FF2B5EF4-FFF2-40B4-BE49-F238E27FC236}">
                <a16:creationId xmlns:a16="http://schemas.microsoft.com/office/drawing/2014/main" id="{029555EB-1A6D-4A66-A59C-49D9D150E4B2}"/>
              </a:ext>
            </a:extLst>
          </p:cNvPr>
          <p:cNvGraphicFramePr>
            <a:graphicFrameLocks/>
          </p:cNvGraphicFramePr>
          <p:nvPr>
            <p:extLst>
              <p:ext uri="{D42A27DB-BD31-4B8C-83A1-F6EECF244321}">
                <p14:modId xmlns:p14="http://schemas.microsoft.com/office/powerpoint/2010/main" val="629379680"/>
              </p:ext>
            </p:extLst>
          </p:nvPr>
        </p:nvGraphicFramePr>
        <p:xfrm>
          <a:off x="4869491" y="1602119"/>
          <a:ext cx="5820702" cy="3583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8DD7604A-327C-45BB-9467-2231953063D9}"/>
              </a:ext>
            </a:extLst>
          </p:cNvPr>
          <p:cNvGraphicFramePr>
            <a:graphicFrameLocks/>
          </p:cNvGraphicFramePr>
          <p:nvPr>
            <p:extLst>
              <p:ext uri="{D42A27DB-BD31-4B8C-83A1-F6EECF244321}">
                <p14:modId xmlns:p14="http://schemas.microsoft.com/office/powerpoint/2010/main" val="4236291529"/>
              </p:ext>
            </p:extLst>
          </p:nvPr>
        </p:nvGraphicFramePr>
        <p:xfrm>
          <a:off x="7939240" y="2256584"/>
          <a:ext cx="5269162" cy="3583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05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US" sz="2800" spc="-79" dirty="0"/>
              <a:t>Leverage risk to sort, triage, and prioritize vulnerabilities</a:t>
            </a:r>
            <a:endParaRPr lang="en-US" sz="2800"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2218357571"/>
              </p:ext>
            </p:extLst>
          </p:nvPr>
        </p:nvGraphicFramePr>
        <p:xfrm>
          <a:off x="3553097" y="840501"/>
          <a:ext cx="8286384" cy="1027921"/>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425591">
                <a:tc>
                  <a:txBody>
                    <a:bodyPr/>
                    <a:lstStyle/>
                    <a:p>
                      <a:pPr marL="0" algn="l" rtl="0" eaLnBrk="1" latinLnBrk="0" hangingPunct="1">
                        <a:spcBef>
                          <a:spcPts val="800"/>
                        </a:spcBef>
                      </a:pPr>
                      <a:r>
                        <a:rPr lang="en-US" sz="1300" b="1" kern="1200" dirty="0">
                          <a:solidFill>
                            <a:srgbClr val="2576B7"/>
                          </a:solidFill>
                          <a:latin typeface="Montserrat SemiBold"/>
                          <a:ea typeface="+mn-ea"/>
                          <a:cs typeface="+mn-cs"/>
                        </a:rPr>
                        <a:t>Reduce your risk surface to avoid cost to your business; everything else is table stakes. </a:t>
                      </a:r>
                      <a:endParaRPr lang="en-CA" sz="13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602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Reduce the critical and high vulnerabilities below the risk threshold and operationalize the remediation of medium/low vulnerabilities by following your effective vulnerability management program cycles.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1980294740"/>
              </p:ext>
            </p:extLst>
          </p:nvPr>
        </p:nvGraphicFramePr>
        <p:xfrm>
          <a:off x="3553097" y="2013906"/>
          <a:ext cx="1990453" cy="3217919"/>
        </p:xfrm>
        <a:graphic>
          <a:graphicData uri="http://schemas.openxmlformats.org/drawingml/2006/table">
            <a:tbl>
              <a:tblPr bandRow="1">
                <a:tableStyleId>{5C22544A-7EE6-4342-B048-85BDC9FD1C3A}</a:tableStyleId>
              </a:tblPr>
              <a:tblGrid>
                <a:gridCol w="1990453">
                  <a:extLst>
                    <a:ext uri="{9D8B030D-6E8A-4147-A177-3AD203B41FA5}">
                      <a16:colId xmlns:a16="http://schemas.microsoft.com/office/drawing/2014/main" val="1362635670"/>
                    </a:ext>
                  </a:extLst>
                </a:gridCol>
              </a:tblGrid>
              <a:tr h="473223">
                <a:tc>
                  <a:txBody>
                    <a:bodyPr/>
                    <a:lstStyle/>
                    <a:p>
                      <a:pPr marL="0" algn="l" defTabSz="914400" rtl="0" eaLnBrk="1" latinLnBrk="0" hangingPunct="1">
                        <a:spcBef>
                          <a:spcPts val="800"/>
                        </a:spcBef>
                      </a:pPr>
                      <a:r>
                        <a:rPr lang="en-US" sz="1200" b="1" kern="1200" dirty="0">
                          <a:solidFill>
                            <a:srgbClr val="2576B7"/>
                          </a:solidFill>
                          <a:latin typeface="Montserrat SemiBold" pitchFamily="2" charset="77"/>
                          <a:ea typeface="+mn-ea"/>
                          <a:cs typeface="+mn-cs"/>
                        </a:rPr>
                        <a:t>Identify vulnerability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744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An inventory of your scanning tool and vulnerability threat intelligence data sources will help you determine a viable strategy for addressing vulnerabilities. Defining roles and responsibilities ahead of time will ensure you are not left scrambling when dealing with vulnerabilities.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2910989423"/>
              </p:ext>
            </p:extLst>
          </p:nvPr>
        </p:nvGraphicFramePr>
        <p:xfrm>
          <a:off x="5623921" y="2013907"/>
          <a:ext cx="1990453" cy="3217920"/>
        </p:xfrm>
        <a:graphic>
          <a:graphicData uri="http://schemas.openxmlformats.org/drawingml/2006/table">
            <a:tbl>
              <a:tblPr bandRow="1">
                <a:tableStyleId>{5C22544A-7EE6-4342-B048-85BDC9FD1C3A}</a:tableStyleId>
              </a:tblPr>
              <a:tblGrid>
                <a:gridCol w="1990453">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200" b="1" kern="1200" dirty="0">
                          <a:solidFill>
                            <a:srgbClr val="2576B7"/>
                          </a:solidFill>
                          <a:latin typeface="Montserrat SemiBold" pitchFamily="2" charset="77"/>
                          <a:ea typeface="+mn-ea"/>
                          <a:cs typeface="+mn-cs"/>
                        </a:rPr>
                        <a:t>Triage and prioritize</a:t>
                      </a:r>
                      <a:endParaRPr lang="en-CA" sz="12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1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Bring the vulnerabilities into context by assessing vulnerabilities based on your security posture and mechanisms and not just what your data sources report. This will allow you to gauge the true urgency of the vulnerabilities based on risk and determine an effective mitigation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576B7"/>
                        </a:solidFill>
                        <a:latin typeface="Roboto Condensed Light" panose="02000000000000000000" pitchFamily="2" charset="0"/>
                        <a:ea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576B7"/>
                        </a:solidFill>
                        <a:latin typeface="Roboto Condensed Light" panose="02000000000000000000" pitchFamily="2" charset="0"/>
                        <a:ea typeface="Roboto Condensed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872508979"/>
              </p:ext>
            </p:extLst>
          </p:nvPr>
        </p:nvGraphicFramePr>
        <p:xfrm>
          <a:off x="7761600" y="2013906"/>
          <a:ext cx="1990452" cy="3227288"/>
        </p:xfrm>
        <a:graphic>
          <a:graphicData uri="http://schemas.openxmlformats.org/drawingml/2006/table">
            <a:tbl>
              <a:tblPr bandRow="1">
                <a:tableStyleId>{5C22544A-7EE6-4342-B048-85BDC9FD1C3A}</a:tableStyleId>
              </a:tblPr>
              <a:tblGrid>
                <a:gridCol w="1990452">
                  <a:extLst>
                    <a:ext uri="{9D8B030D-6E8A-4147-A177-3AD203B41FA5}">
                      <a16:colId xmlns:a16="http://schemas.microsoft.com/office/drawing/2014/main" val="1362635670"/>
                    </a:ext>
                  </a:extLst>
                </a:gridCol>
              </a:tblGrid>
              <a:tr h="493551">
                <a:tc>
                  <a:txBody>
                    <a:bodyPr/>
                    <a:lstStyle/>
                    <a:p>
                      <a:pPr marL="0" algn="l" defTabSz="914400" rtl="0" eaLnBrk="1" latinLnBrk="0" hangingPunct="1">
                        <a:spcBef>
                          <a:spcPts val="800"/>
                        </a:spcBef>
                      </a:pPr>
                      <a:r>
                        <a:rPr lang="en-US" sz="1100" b="1" kern="1200" dirty="0">
                          <a:solidFill>
                            <a:srgbClr val="2576B7"/>
                          </a:solidFill>
                          <a:latin typeface="Montserrat SemiBold" pitchFamily="2" charset="77"/>
                          <a:ea typeface="+mn-ea"/>
                          <a:cs typeface="+mn-cs"/>
                        </a:rPr>
                        <a:t>Remediate vulnerabilities</a:t>
                      </a:r>
                      <a:r>
                        <a:rPr lang="en-US" sz="1600" b="1" kern="1200" dirty="0">
                          <a:solidFill>
                            <a:srgbClr val="2576B7"/>
                          </a:solidFill>
                          <a:latin typeface="Montserrat SemiBold" pitchFamily="2" charset="77"/>
                          <a:ea typeface="+mn-ea"/>
                          <a:cs typeface="+mn-cs"/>
                        </a:rPr>
                        <a: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2724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Address the vulnerabilities based on their level of risk. Patching isn't the only risk mitigation action; some systems simply cannot be patched, but other options are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Reduce the risk down to medium/low levels and engage your regular operational processes to deal with the latter.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1784213171"/>
              </p:ext>
            </p:extLst>
          </p:nvPr>
        </p:nvGraphicFramePr>
        <p:xfrm>
          <a:off x="3553097" y="5538633"/>
          <a:ext cx="4068000" cy="1105088"/>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Tactical Insight 1</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All actions to address vulnerabilities should be based on risk and the organization’s established risk tolerance.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2" name="Table 1">
            <a:extLst>
              <a:ext uri="{FF2B5EF4-FFF2-40B4-BE49-F238E27FC236}">
                <a16:creationId xmlns:a16="http://schemas.microsoft.com/office/drawing/2014/main" id="{57EA7361-D49B-4DF0-BD84-3B7EE307264E}"/>
              </a:ext>
            </a:extLst>
          </p:cNvPr>
          <p:cNvGraphicFramePr>
            <a:graphicFrameLocks noGrp="1"/>
          </p:cNvGraphicFramePr>
          <p:nvPr>
            <p:extLst>
              <p:ext uri="{D42A27DB-BD31-4B8C-83A1-F6EECF244321}">
                <p14:modId xmlns:p14="http://schemas.microsoft.com/office/powerpoint/2010/main" val="3309235226"/>
              </p:ext>
            </p:extLst>
          </p:nvPr>
        </p:nvGraphicFramePr>
        <p:xfrm>
          <a:off x="9849030" y="2013906"/>
          <a:ext cx="1990451" cy="3217920"/>
        </p:xfrm>
        <a:graphic>
          <a:graphicData uri="http://schemas.openxmlformats.org/drawingml/2006/table">
            <a:tbl>
              <a:tblPr bandRow="1">
                <a:tableStyleId>{5C22544A-7EE6-4342-B048-85BDC9FD1C3A}</a:tableStyleId>
              </a:tblPr>
              <a:tblGrid>
                <a:gridCol w="1990451">
                  <a:extLst>
                    <a:ext uri="{9D8B030D-6E8A-4147-A177-3AD203B41FA5}">
                      <a16:colId xmlns:a16="http://schemas.microsoft.com/office/drawing/2014/main" val="1362635670"/>
                    </a:ext>
                  </a:extLst>
                </a:gridCol>
              </a:tblGrid>
              <a:tr h="441834">
                <a:tc>
                  <a:txBody>
                    <a:bodyPr/>
                    <a:lstStyle/>
                    <a:p>
                      <a:pPr marL="0" algn="l" defTabSz="914400" rtl="0" eaLnBrk="1" latinLnBrk="0" hangingPunct="1">
                        <a:spcBef>
                          <a:spcPts val="800"/>
                        </a:spcBef>
                      </a:pPr>
                      <a:r>
                        <a:rPr lang="en-US" sz="1200" b="1" kern="1200" dirty="0">
                          <a:solidFill>
                            <a:srgbClr val="2576B7"/>
                          </a:solidFill>
                          <a:latin typeface="Montserrat SemiBold" pitchFamily="2" charset="77"/>
                          <a:ea typeface="+mn-ea"/>
                          <a:cs typeface="+mn-cs"/>
                        </a:rPr>
                        <a:t>Measure and formalize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2776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Upon implementation of the program, measure with metrics to ensure that the program is successful. Improve the program with each iteration of vulnerability mitigation to ensure continuous improvement.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6" name="Table 5">
            <a:extLst>
              <a:ext uri="{FF2B5EF4-FFF2-40B4-BE49-F238E27FC236}">
                <a16:creationId xmlns:a16="http://schemas.microsoft.com/office/drawing/2014/main" id="{AE65B296-AC8F-4428-8B62-CCFE9DB16B37}"/>
              </a:ext>
            </a:extLst>
          </p:cNvPr>
          <p:cNvGraphicFramePr>
            <a:graphicFrameLocks noGrp="1"/>
          </p:cNvGraphicFramePr>
          <p:nvPr>
            <p:extLst>
              <p:ext uri="{D42A27DB-BD31-4B8C-83A1-F6EECF244321}">
                <p14:modId xmlns:p14="http://schemas.microsoft.com/office/powerpoint/2010/main" val="202805961"/>
              </p:ext>
            </p:extLst>
          </p:nvPr>
        </p:nvGraphicFramePr>
        <p:xfrm>
          <a:off x="7621097" y="5538633"/>
          <a:ext cx="4068000" cy="1105088"/>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Tactical Insight 2</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Reduce the risk surface down below the risk threshold.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41899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225221"/>
            <a:ext cx="7187431" cy="1130188"/>
          </a:xfrm>
        </p:spPr>
        <p:txBody>
          <a:bodyPr/>
          <a:lstStyle/>
          <a:p>
            <a:r>
              <a:rPr lang="en-US" dirty="0">
                <a:solidFill>
                  <a:schemeClr val="bg1"/>
                </a:solidFill>
              </a:rPr>
              <a:t>The industry has shifted to a risk-based approach</a:t>
            </a:r>
          </a:p>
        </p:txBody>
      </p:sp>
      <p:sp>
        <p:nvSpPr>
          <p:cNvPr id="21" name="Text Placeholder 7">
            <a:extLst>
              <a:ext uri="{FF2B5EF4-FFF2-40B4-BE49-F238E27FC236}">
                <a16:creationId xmlns:a16="http://schemas.microsoft.com/office/drawing/2014/main" id="{310F4ADF-E717-9745-9C59-5093FECD408C}"/>
              </a:ext>
            </a:extLst>
          </p:cNvPr>
          <p:cNvSpPr txBox="1">
            <a:spLocks/>
          </p:cNvSpPr>
          <p:nvPr/>
        </p:nvSpPr>
        <p:spPr>
          <a:xfrm>
            <a:off x="7677150" y="471489"/>
            <a:ext cx="4224340" cy="64293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US" sz="1600" dirty="0">
                <a:solidFill>
                  <a:schemeClr val="bg1"/>
                </a:solidFill>
                <a:latin typeface="Montserrat" pitchFamily="2" charset="77"/>
              </a:rPr>
              <a:t>Traditional vulnerability management is no longer viable.</a:t>
            </a:r>
            <a:endParaRPr lang="en-CA" sz="1600" dirty="0">
              <a:solidFill>
                <a:schemeClr val="bg1"/>
              </a:solidFill>
              <a:latin typeface="Montserrat" pitchFamily="2" charset="77"/>
            </a:endParaRPr>
          </a:p>
        </p:txBody>
      </p:sp>
      <p:sp>
        <p:nvSpPr>
          <p:cNvPr id="7" name="TextBox 6">
            <a:extLst>
              <a:ext uri="{FF2B5EF4-FFF2-40B4-BE49-F238E27FC236}">
                <a16:creationId xmlns:a16="http://schemas.microsoft.com/office/drawing/2014/main" id="{B2D109ED-4ED4-4168-9EA2-6D3D72F1A746}"/>
              </a:ext>
            </a:extLst>
          </p:cNvPr>
          <p:cNvSpPr txBox="1"/>
          <p:nvPr/>
        </p:nvSpPr>
        <p:spPr>
          <a:xfrm>
            <a:off x="497941" y="1666347"/>
            <a:ext cx="6120142" cy="954107"/>
          </a:xfrm>
          <a:prstGeom prst="rect">
            <a:avLst/>
          </a:prstGeom>
          <a:noFill/>
        </p:spPr>
        <p:txBody>
          <a:bodyPr wrap="square">
            <a:spAutoFit/>
          </a:bodyPr>
          <a:lstStyle/>
          <a:p>
            <a:r>
              <a:rPr lang="en-CA" sz="1400" dirty="0">
                <a:latin typeface="Roboto Condensed Light" panose="020B0604020202020204" charset="0"/>
                <a:ea typeface="Roboto Condensed Light" panose="020B0604020202020204" charset="0"/>
              </a:rPr>
              <a:t>“For those of us in the vulnerability management space, ensuring that money, resources, and time are strategically spent is both imperative and difficult. Resources are dwindling fast, but the vulnerability problem sure isn’t. “ </a:t>
            </a:r>
          </a:p>
          <a:p>
            <a:pPr algn="r"/>
            <a:r>
              <a:rPr lang="en-CA" sz="1400" dirty="0">
                <a:latin typeface="Roboto Condensed Light" panose="020B0604020202020204" charset="0"/>
                <a:ea typeface="Roboto Condensed Light" panose="020B0604020202020204" charset="0"/>
              </a:rPr>
              <a:t>– Kenna Security</a:t>
            </a:r>
          </a:p>
        </p:txBody>
      </p:sp>
      <p:sp>
        <p:nvSpPr>
          <p:cNvPr id="8" name="TextBox 7">
            <a:extLst>
              <a:ext uri="{FF2B5EF4-FFF2-40B4-BE49-F238E27FC236}">
                <a16:creationId xmlns:a16="http://schemas.microsoft.com/office/drawing/2014/main" id="{AB0C3B22-ECDD-4E41-8A73-92654B374ABF}"/>
              </a:ext>
            </a:extLst>
          </p:cNvPr>
          <p:cNvSpPr txBox="1"/>
          <p:nvPr/>
        </p:nvSpPr>
        <p:spPr>
          <a:xfrm>
            <a:off x="6208291" y="2627355"/>
            <a:ext cx="5693199" cy="954107"/>
          </a:xfrm>
          <a:prstGeom prst="rect">
            <a:avLst/>
          </a:prstGeom>
          <a:noFill/>
        </p:spPr>
        <p:txBody>
          <a:bodyPr wrap="square">
            <a:spAutoFit/>
          </a:bodyPr>
          <a:lstStyle/>
          <a:p>
            <a:r>
              <a:rPr lang="en-CA" sz="1400" dirty="0">
                <a:latin typeface="Roboto Condensed Light" panose="020B0604020202020204" charset="0"/>
                <a:ea typeface="Roboto Condensed Light" panose="020B0604020202020204" charset="0"/>
              </a:rPr>
              <a:t>“Unlike legacy vulnerability management, risk-based vulnerability management goes beyond just discovering vulnerabilities. It helps you understand vulnerability risks with threat context and insight into potential business impact.” </a:t>
            </a:r>
          </a:p>
          <a:p>
            <a:pPr algn="r"/>
            <a:r>
              <a:rPr lang="en-CA" sz="1400" i="1" dirty="0">
                <a:latin typeface="Roboto Condensed Light" panose="020B0604020202020204" charset="0"/>
                <a:ea typeface="Roboto Condensed Light" panose="020B0604020202020204" charset="0"/>
              </a:rPr>
              <a:t>– </a:t>
            </a:r>
            <a:r>
              <a:rPr lang="en-US" sz="1400" dirty="0">
                <a:latin typeface="Roboto Condensed Light" panose="020B0604020202020204" charset="0"/>
                <a:ea typeface="Roboto Condensed Light" panose="020B0604020202020204" charset="0"/>
              </a:rPr>
              <a:t>Tenable </a:t>
            </a:r>
            <a:endParaRPr lang="en-CA" dirty="0">
              <a:latin typeface="Roboto Condensed Light" panose="020B0604020202020204" charset="0"/>
              <a:ea typeface="Roboto Condensed Light" panose="020B0604020202020204" charset="0"/>
            </a:endParaRPr>
          </a:p>
        </p:txBody>
      </p:sp>
      <p:sp>
        <p:nvSpPr>
          <p:cNvPr id="10" name="TextBox 9">
            <a:extLst>
              <a:ext uri="{FF2B5EF4-FFF2-40B4-BE49-F238E27FC236}">
                <a16:creationId xmlns:a16="http://schemas.microsoft.com/office/drawing/2014/main" id="{DA71B315-A0CA-41AC-824B-6958D5AE83D3}"/>
              </a:ext>
            </a:extLst>
          </p:cNvPr>
          <p:cNvSpPr txBox="1"/>
          <p:nvPr/>
        </p:nvSpPr>
        <p:spPr>
          <a:xfrm>
            <a:off x="875286" y="2828748"/>
            <a:ext cx="4372823" cy="1600438"/>
          </a:xfrm>
          <a:prstGeom prst="rect">
            <a:avLst/>
          </a:prstGeom>
          <a:noFill/>
        </p:spPr>
        <p:txBody>
          <a:bodyPr wrap="square">
            <a:spAutoFit/>
          </a:bodyPr>
          <a:lstStyle/>
          <a:p>
            <a:r>
              <a:rPr lang="en-CA" sz="1400" dirty="0">
                <a:latin typeface="Roboto Condensed Light" panose="020B0604020202020204" charset="0"/>
                <a:ea typeface="Roboto Condensed Light" panose="020B0604020202020204" charset="0"/>
              </a:rPr>
              <a:t>“Using vulnerability scanners to identify unpatched software is no longer enough. Keeping devices, networks, and digital assets safe takes a much broader, risk-based vulnerability management strategy – one that includes vulnerability assessment and mitigation actions that touch the entire ecosystem.” </a:t>
            </a:r>
          </a:p>
          <a:p>
            <a:pPr algn="r"/>
            <a:r>
              <a:rPr lang="en-CA" sz="1400" dirty="0">
                <a:latin typeface="Roboto Condensed Light" panose="020B0604020202020204" charset="0"/>
                <a:ea typeface="Roboto Condensed Light" panose="020B0604020202020204" charset="0"/>
              </a:rPr>
              <a:t>–</a:t>
            </a:r>
            <a:r>
              <a:rPr lang="en-US" sz="1400">
                <a:latin typeface="Roboto Condensed Light" panose="020B0604020202020204" charset="0"/>
                <a:ea typeface="Roboto Condensed Light" panose="020B0604020202020204" charset="0"/>
              </a:rPr>
              <a:t>Balbix</a:t>
            </a:r>
            <a:endParaRPr lang="en-CA" sz="1400" dirty="0">
              <a:latin typeface="Roboto Condensed Light" panose="020B0604020202020204" charset="0"/>
              <a:ea typeface="Roboto Condensed Light" panose="020B0604020202020204" charset="0"/>
            </a:endParaRPr>
          </a:p>
        </p:txBody>
      </p:sp>
      <p:sp>
        <p:nvSpPr>
          <p:cNvPr id="12" name="TextBox 11">
            <a:extLst>
              <a:ext uri="{FF2B5EF4-FFF2-40B4-BE49-F238E27FC236}">
                <a16:creationId xmlns:a16="http://schemas.microsoft.com/office/drawing/2014/main" id="{8EA2E164-8921-43E5-86F1-552FB5BFE345}"/>
              </a:ext>
            </a:extLst>
          </p:cNvPr>
          <p:cNvSpPr txBox="1"/>
          <p:nvPr/>
        </p:nvSpPr>
        <p:spPr>
          <a:xfrm>
            <a:off x="4626322" y="4615436"/>
            <a:ext cx="6590920" cy="1600438"/>
          </a:xfrm>
          <a:prstGeom prst="rect">
            <a:avLst/>
          </a:prstGeom>
          <a:noFill/>
        </p:spPr>
        <p:txBody>
          <a:bodyPr wrap="square">
            <a:spAutoFit/>
          </a:bodyPr>
          <a:lstStyle/>
          <a:p>
            <a:r>
              <a:rPr lang="en-CA" sz="1400" dirty="0">
                <a:latin typeface="Roboto Condensed Light" panose="020B0604020202020204" charset="0"/>
                <a:ea typeface="Roboto Condensed Light" panose="020B0604020202020204" charset="0"/>
              </a:rPr>
              <a:t>“A common mistake when prioritizing patching is equating a vulnerability’s Common Vulnerability Scoring System (CVSS) score with risk. Although CVSS scores can provide useful insight into the anatomy of a vulnerability and how it might behave if weaponized, they are standardized and thus don’t reflect either of the highly situational variables — namely, weaponization likelihood and potential impact — that factor into the risk the vulnerability poses to an organization.” </a:t>
            </a:r>
          </a:p>
          <a:p>
            <a:pPr algn="r"/>
            <a:r>
              <a:rPr lang="en-CA" sz="1400" dirty="0">
                <a:latin typeface="Roboto Condensed Light" panose="020B0604020202020204" charset="0"/>
                <a:ea typeface="Roboto Condensed Light" panose="020B0604020202020204" charset="0"/>
              </a:rPr>
              <a:t>– </a:t>
            </a:r>
            <a:r>
              <a:rPr lang="en-US" sz="1400">
                <a:latin typeface="Roboto Condensed Light" panose="020B0604020202020204" charset="0"/>
                <a:ea typeface="Roboto Condensed Light" panose="020B0604020202020204" charset="0"/>
              </a:rPr>
              <a:t>SecurityWeek</a:t>
            </a:r>
            <a:endParaRPr lang="en-CA" sz="1400" dirty="0">
              <a:latin typeface="Roboto Condensed Light" panose="020B0604020202020204" charset="0"/>
              <a:ea typeface="Roboto Condensed Light" panose="020B0604020202020204" charset="0"/>
            </a:endParaRPr>
          </a:p>
        </p:txBody>
      </p:sp>
      <p:pic>
        <p:nvPicPr>
          <p:cNvPr id="1026" name="Picture 2">
            <a:extLst>
              <a:ext uri="{FF2B5EF4-FFF2-40B4-BE49-F238E27FC236}">
                <a16:creationId xmlns:a16="http://schemas.microsoft.com/office/drawing/2014/main" id="{E35B2D80-7860-4340-9746-D7B1EE7B6F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201211" y="4734766"/>
            <a:ext cx="2356801" cy="157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1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CB8CE345-8638-B642-8309-7DD7457C8590}"/>
              </a:ext>
            </a:extLst>
          </p:cNvPr>
          <p:cNvSpPr>
            <a:spLocks noGrp="1"/>
          </p:cNvSpPr>
          <p:nvPr>
            <p:ph type="body" sz="quarter" idx="11"/>
          </p:nvPr>
        </p:nvSpPr>
        <p:spPr>
          <a:xfrm>
            <a:off x="374089" y="1698185"/>
            <a:ext cx="3129602" cy="513674"/>
          </a:xfrm>
        </p:spPr>
        <p:txBody>
          <a:bodyPr/>
          <a:lstStyle/>
          <a:p>
            <a:r>
              <a:rPr lang="en-US" sz="1600" dirty="0">
                <a:latin typeface="Exo" panose="02000503000000000000" pitchFamily="2" charset="77"/>
              </a:rPr>
              <a:t>Vulnerabilities, by the numbers</a:t>
            </a:r>
          </a:p>
        </p:txBody>
      </p:sp>
      <p:sp>
        <p:nvSpPr>
          <p:cNvPr id="12" name="Title 2">
            <a:extLst>
              <a:ext uri="{FF2B5EF4-FFF2-40B4-BE49-F238E27FC236}">
                <a16:creationId xmlns:a16="http://schemas.microsoft.com/office/drawing/2014/main" id="{54E11E86-D9DA-AE4D-B84A-5F86B24F0B36}"/>
              </a:ext>
            </a:extLst>
          </p:cNvPr>
          <p:cNvSpPr>
            <a:spLocks noGrp="1"/>
          </p:cNvSpPr>
          <p:nvPr>
            <p:ph type="title"/>
          </p:nvPr>
        </p:nvSpPr>
        <p:spPr>
          <a:xfrm>
            <a:off x="354106" y="530022"/>
            <a:ext cx="6822982" cy="829222"/>
          </a:xfrm>
        </p:spPr>
        <p:txBody>
          <a:bodyPr/>
          <a:lstStyle/>
          <a:p>
            <a:r>
              <a:rPr lang="en-CA" dirty="0"/>
              <a:t>Why a take risk-based approach?</a:t>
            </a:r>
          </a:p>
        </p:txBody>
      </p:sp>
      <p:sp>
        <p:nvSpPr>
          <p:cNvPr id="13" name="Rectangle 12">
            <a:extLst>
              <a:ext uri="{FF2B5EF4-FFF2-40B4-BE49-F238E27FC236}">
                <a16:creationId xmlns:a16="http://schemas.microsoft.com/office/drawing/2014/main" id="{425BC986-410D-0B4B-800F-34CD392387D3}"/>
              </a:ext>
            </a:extLst>
          </p:cNvPr>
          <p:cNvSpPr/>
          <p:nvPr/>
        </p:nvSpPr>
        <p:spPr>
          <a:xfrm>
            <a:off x="4256377" y="4573520"/>
            <a:ext cx="2695428" cy="1077218"/>
          </a:xfrm>
          <a:prstGeom prst="rect">
            <a:avLst/>
          </a:prstGeom>
        </p:spPr>
        <p:txBody>
          <a:bodyPr wrap="square" lIns="0" tIns="0" rIns="0" bIns="0">
            <a:spAutoFit/>
          </a:bodyPr>
          <a:lstStyle/>
          <a:p>
            <a:pPr algn="ctr">
              <a:defRPr/>
            </a:pPr>
            <a:r>
              <a:rPr lang="en-CA" sz="1400" dirty="0">
                <a:solidFill>
                  <a:srgbClr val="717171"/>
                </a:solidFill>
                <a:latin typeface="Montserrat" pitchFamily="2" charset="77"/>
                <a:ea typeface="Roboto" panose="02000000000000000000" pitchFamily="2" charset="0"/>
              </a:rPr>
              <a:t>In the same survey, 74% of survey responses said they cannot take down critical applications and systems to patch them quickly.</a:t>
            </a:r>
            <a:endParaRPr lang="en-CA" sz="1400" b="1" dirty="0">
              <a:solidFill>
                <a:srgbClr val="717171"/>
              </a:solidFill>
              <a:latin typeface="Montserrat" pitchFamily="2" charset="77"/>
              <a:ea typeface="Roboto" panose="02000000000000000000" pitchFamily="2" charset="0"/>
            </a:endParaRPr>
          </a:p>
        </p:txBody>
      </p:sp>
      <p:sp>
        <p:nvSpPr>
          <p:cNvPr id="15" name="Rectangle 14">
            <a:extLst>
              <a:ext uri="{FF2B5EF4-FFF2-40B4-BE49-F238E27FC236}">
                <a16:creationId xmlns:a16="http://schemas.microsoft.com/office/drawing/2014/main" id="{BF65F3A0-ABC6-C441-A3BE-1617A27D0ECA}"/>
              </a:ext>
            </a:extLst>
          </p:cNvPr>
          <p:cNvSpPr/>
          <p:nvPr/>
        </p:nvSpPr>
        <p:spPr>
          <a:xfrm>
            <a:off x="1599901" y="4573520"/>
            <a:ext cx="2126097" cy="861774"/>
          </a:xfrm>
          <a:prstGeom prst="rect">
            <a:avLst/>
          </a:prstGeom>
        </p:spPr>
        <p:txBody>
          <a:bodyPr wrap="square" lIns="0" tIns="0" rIns="0" bIns="0">
            <a:spAutoFit/>
          </a:bodyPr>
          <a:lstStyle/>
          <a:p>
            <a:pPr algn="ctr"/>
            <a:r>
              <a:rPr lang="en-CA" sz="1400" dirty="0">
                <a:solidFill>
                  <a:srgbClr val="717171"/>
                </a:solidFill>
                <a:latin typeface="Montserrat" pitchFamily="2" charset="77"/>
                <a:ea typeface="Roboto" panose="02000000000000000000" pitchFamily="2" charset="0"/>
              </a:rPr>
              <a:t>In 2019, 60% of breaches were due to unpatched vulnerabilities.</a:t>
            </a:r>
          </a:p>
        </p:txBody>
      </p:sp>
      <p:sp>
        <p:nvSpPr>
          <p:cNvPr id="28" name="TextBox 27">
            <a:extLst>
              <a:ext uri="{FF2B5EF4-FFF2-40B4-BE49-F238E27FC236}">
                <a16:creationId xmlns:a16="http://schemas.microsoft.com/office/drawing/2014/main" id="{1DF5864A-55AB-9949-84E0-AFDA853A7F70}"/>
              </a:ext>
            </a:extLst>
          </p:cNvPr>
          <p:cNvSpPr txBox="1"/>
          <p:nvPr/>
        </p:nvSpPr>
        <p:spPr>
          <a:xfrm>
            <a:off x="3104045" y="5677065"/>
            <a:ext cx="1753160" cy="246221"/>
          </a:xfrm>
          <a:prstGeom prst="rect">
            <a:avLst/>
          </a:prstGeom>
        </p:spPr>
        <p:txBody>
          <a:bodyPr wrap="square" lIns="0" rtlCol="0">
            <a:spAutoFit/>
          </a:bodyPr>
          <a:lstStyle/>
          <a:p>
            <a:pPr>
              <a:defRPr sz="1000" b="0" i="0" u="none" strike="noStrike" kern="1200" baseline="0">
                <a:solidFill>
                  <a:prstClr val="black">
                    <a:lumMod val="65000"/>
                    <a:lumOff val="35000"/>
                  </a:prstClr>
                </a:solidFill>
                <a:latin typeface="+mn-lt"/>
                <a:ea typeface="+mn-ea"/>
                <a:cs typeface="+mn-cs"/>
              </a:defRPr>
            </a:pPr>
            <a:r>
              <a:rPr lang="en-CA" sz="1000" dirty="0">
                <a:latin typeface="Roboto Condensed Light" panose="02000000000000000000" pitchFamily="2" charset="0"/>
                <a:ea typeface="Roboto Condensed Light" panose="02000000000000000000" pitchFamily="2" charset="0"/>
              </a:rPr>
              <a:t>Source: SecurityBoulevard, 2019</a:t>
            </a:r>
          </a:p>
        </p:txBody>
      </p:sp>
      <p:grpSp>
        <p:nvGrpSpPr>
          <p:cNvPr id="11" name="Group 10">
            <a:extLst>
              <a:ext uri="{FF2B5EF4-FFF2-40B4-BE49-F238E27FC236}">
                <a16:creationId xmlns:a16="http://schemas.microsoft.com/office/drawing/2014/main" id="{76B43ABE-25F7-F34D-8FD0-3ACB2D430F17}"/>
              </a:ext>
            </a:extLst>
          </p:cNvPr>
          <p:cNvGrpSpPr/>
          <p:nvPr/>
        </p:nvGrpSpPr>
        <p:grpSpPr>
          <a:xfrm>
            <a:off x="1090345" y="2264198"/>
            <a:ext cx="3273953" cy="2159884"/>
            <a:chOff x="3439440" y="4137949"/>
            <a:chExt cx="3273953" cy="2159884"/>
          </a:xfrm>
        </p:grpSpPr>
        <p:graphicFrame>
          <p:nvGraphicFramePr>
            <p:cNvPr id="14" name="Chart 13">
              <a:extLst>
                <a:ext uri="{FF2B5EF4-FFF2-40B4-BE49-F238E27FC236}">
                  <a16:creationId xmlns:a16="http://schemas.microsoft.com/office/drawing/2014/main" id="{C4D8BA32-3B87-E745-9DDF-EF6C212C7BEE}"/>
                </a:ext>
              </a:extLst>
            </p:cNvPr>
            <p:cNvGraphicFramePr/>
            <p:nvPr>
              <p:extLst>
                <p:ext uri="{D42A27DB-BD31-4B8C-83A1-F6EECF244321}">
                  <p14:modId xmlns:p14="http://schemas.microsoft.com/office/powerpoint/2010/main" val="1744834802"/>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E4160D86-F435-0541-880C-9F9FFF258696}"/>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Exo" panose="02000503000000000000" pitchFamily="2" charset="77"/>
                  <a:cs typeface="Arial Narrow"/>
                </a:rPr>
                <a:t>60%</a:t>
              </a:r>
            </a:p>
          </p:txBody>
        </p:sp>
      </p:grpSp>
      <p:grpSp>
        <p:nvGrpSpPr>
          <p:cNvPr id="17" name="Group 16">
            <a:extLst>
              <a:ext uri="{FF2B5EF4-FFF2-40B4-BE49-F238E27FC236}">
                <a16:creationId xmlns:a16="http://schemas.microsoft.com/office/drawing/2014/main" id="{4E8FA444-D066-E04B-B735-F3802755F785}"/>
              </a:ext>
            </a:extLst>
          </p:cNvPr>
          <p:cNvGrpSpPr/>
          <p:nvPr/>
        </p:nvGrpSpPr>
        <p:grpSpPr>
          <a:xfrm>
            <a:off x="3980625" y="2264198"/>
            <a:ext cx="3273953" cy="2159884"/>
            <a:chOff x="3439440" y="4137949"/>
            <a:chExt cx="3273953" cy="2159884"/>
          </a:xfrm>
        </p:grpSpPr>
        <p:graphicFrame>
          <p:nvGraphicFramePr>
            <p:cNvPr id="18" name="Chart 17">
              <a:extLst>
                <a:ext uri="{FF2B5EF4-FFF2-40B4-BE49-F238E27FC236}">
                  <a16:creationId xmlns:a16="http://schemas.microsoft.com/office/drawing/2014/main" id="{B83BE2A9-2279-CA48-9DE3-A2BCFF3BF86E}"/>
                </a:ext>
              </a:extLst>
            </p:cNvPr>
            <p:cNvGraphicFramePr/>
            <p:nvPr>
              <p:extLst>
                <p:ext uri="{D42A27DB-BD31-4B8C-83A1-F6EECF244321}">
                  <p14:modId xmlns:p14="http://schemas.microsoft.com/office/powerpoint/2010/main" val="1691619668"/>
                </p:ext>
              </p:extLst>
            </p:nvPr>
          </p:nvGraphicFramePr>
          <p:xfrm>
            <a:off x="3439440" y="4137949"/>
            <a:ext cx="3273953" cy="215988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FFBC13D-51E6-8D4F-993A-7CC043F9AEF0}"/>
                </a:ext>
              </a:extLst>
            </p:cNvPr>
            <p:cNvSpPr txBox="1"/>
            <p:nvPr/>
          </p:nvSpPr>
          <p:spPr>
            <a:xfrm>
              <a:off x="3898634" y="5086348"/>
              <a:ext cx="2343150" cy="307777"/>
            </a:xfrm>
            <a:prstGeom prst="rect">
              <a:avLst/>
            </a:prstGeom>
          </p:spPr>
          <p:txBody>
            <a:bodyPr vert="horz" wrap="square" lIns="0" tIns="0" rIns="0" bIns="0" rtlCol="0">
              <a:spAutoFit/>
            </a:bodyPr>
            <a:lstStyle/>
            <a:p>
              <a:pPr marL="289946" marR="242975" lvl="1" algn="ctr">
                <a:spcBef>
                  <a:spcPts val="55"/>
                </a:spcBef>
              </a:pPr>
              <a:r>
                <a:rPr lang="en-US" sz="2000" spc="-30" dirty="0">
                  <a:solidFill>
                    <a:srgbClr val="2576B7"/>
                  </a:solidFill>
                  <a:latin typeface="Exo" panose="02000503000000000000" pitchFamily="2" charset="77"/>
                  <a:cs typeface="Arial Narrow"/>
                </a:rPr>
                <a:t>74%</a:t>
              </a:r>
            </a:p>
          </p:txBody>
        </p:sp>
      </p:grpSp>
      <p:grpSp>
        <p:nvGrpSpPr>
          <p:cNvPr id="29" name="Group 28">
            <a:extLst>
              <a:ext uri="{FF2B5EF4-FFF2-40B4-BE49-F238E27FC236}">
                <a16:creationId xmlns:a16="http://schemas.microsoft.com/office/drawing/2014/main" id="{FD604F38-ACC3-9040-BA9C-6D3D8CC9A383}"/>
              </a:ext>
            </a:extLst>
          </p:cNvPr>
          <p:cNvGrpSpPr/>
          <p:nvPr/>
        </p:nvGrpSpPr>
        <p:grpSpPr>
          <a:xfrm>
            <a:off x="8148638" y="653687"/>
            <a:ext cx="2773362" cy="2774197"/>
            <a:chOff x="6353842" y="3127248"/>
            <a:chExt cx="3887438" cy="1664208"/>
          </a:xfrm>
        </p:grpSpPr>
        <p:sp>
          <p:nvSpPr>
            <p:cNvPr id="30" name="Rectangle 29">
              <a:extLst>
                <a:ext uri="{FF2B5EF4-FFF2-40B4-BE49-F238E27FC236}">
                  <a16:creationId xmlns:a16="http://schemas.microsoft.com/office/drawing/2014/main" id="{5D0C2A83-B37D-B048-930D-43AE87BAD739}"/>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chemeClr val="bg1"/>
                  </a:solidFill>
                  <a:latin typeface="Montserrat SemiBold"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Taking a risk-based approach will allow you to focus on mitigating risk, rather than “just patching” your environment.</a:t>
              </a:r>
            </a:p>
          </p:txBody>
        </p:sp>
        <p:sp>
          <p:nvSpPr>
            <p:cNvPr id="31" name="Rectangle 30">
              <a:extLst>
                <a:ext uri="{FF2B5EF4-FFF2-40B4-BE49-F238E27FC236}">
                  <a16:creationId xmlns:a16="http://schemas.microsoft.com/office/drawing/2014/main" id="{37C3A3B7-A648-DD47-BA7A-7A4077110A99}"/>
                </a:ext>
              </a:extLst>
            </p:cNvPr>
            <p:cNvSpPr/>
            <p:nvPr/>
          </p:nvSpPr>
          <p:spPr>
            <a:xfrm>
              <a:off x="6353842" y="3127248"/>
              <a:ext cx="3887438" cy="166420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21" name="TextBox 20">
            <a:extLst>
              <a:ext uri="{FF2B5EF4-FFF2-40B4-BE49-F238E27FC236}">
                <a16:creationId xmlns:a16="http://schemas.microsoft.com/office/drawing/2014/main" id="{E7B29560-25C1-4B3E-872F-6357BF75636C}"/>
              </a:ext>
            </a:extLst>
          </p:cNvPr>
          <p:cNvSpPr txBox="1"/>
          <p:nvPr/>
        </p:nvSpPr>
        <p:spPr>
          <a:xfrm>
            <a:off x="8023045" y="3926650"/>
            <a:ext cx="3273953" cy="1384995"/>
          </a:xfrm>
          <a:prstGeom prst="rect">
            <a:avLst/>
          </a:prstGeom>
          <a:noFill/>
        </p:spPr>
        <p:txBody>
          <a:bodyPr wrap="square">
            <a:spAutoFit/>
          </a:bodyPr>
          <a:lstStyle/>
          <a:p>
            <a:r>
              <a:rPr lang="en-CA" sz="1400" dirty="0">
                <a:latin typeface="Roboto Condensed Light" panose="020B0604020202020204" charset="0"/>
                <a:ea typeface="Roboto Condensed Light" panose="020B0604020202020204" charset="0"/>
              </a:rPr>
              <a:t>The average cost of a breach in 2020 is $3.86 million, and “…</a:t>
            </a:r>
            <a:r>
              <a:rPr lang="en-CA" sz="1400" dirty="0">
                <a:solidFill>
                  <a:srgbClr val="2576B7"/>
                </a:solidFill>
                <a:latin typeface="Roboto Condensed Light" panose="020B0604020202020204" charset="0"/>
                <a:ea typeface="Roboto Condensed Light" panose="020B0604020202020204" charset="0"/>
              </a:rPr>
              <a:t>the price tag was much less for mature companies and industries and far higher for firms that had lackluster security automation and incident response processes</a:t>
            </a:r>
            <a:r>
              <a:rPr lang="en-CA" sz="1400" dirty="0">
                <a:latin typeface="Roboto Condensed Light" panose="020B0604020202020204" charset="0"/>
                <a:ea typeface="Roboto Condensed Light" panose="020B0604020202020204" charset="0"/>
              </a:rPr>
              <a:t>.” </a:t>
            </a:r>
          </a:p>
          <a:p>
            <a:pPr algn="r"/>
            <a:r>
              <a:rPr lang="en-CA" sz="1400" dirty="0">
                <a:latin typeface="Roboto Condensed Light" panose="020B0604020202020204" charset="0"/>
                <a:ea typeface="Roboto Condensed Light" panose="020B0604020202020204" charset="0"/>
              </a:rPr>
              <a:t>– </a:t>
            </a:r>
            <a:r>
              <a:rPr lang="en-US" sz="1400" dirty="0">
                <a:latin typeface="Roboto Condensed Light" panose="020B0604020202020204" charset="0"/>
                <a:ea typeface="Roboto Condensed Light" panose="020B0604020202020204" charset="0"/>
              </a:rPr>
              <a:t>Dark Reading</a:t>
            </a:r>
            <a:endParaRPr lang="en-CA" sz="1400" dirty="0">
              <a:latin typeface="Roboto Condensed Light" panose="020B0604020202020204" charset="0"/>
              <a:ea typeface="Roboto Condensed Light" panose="020B0604020202020204" charset="0"/>
            </a:endParaRPr>
          </a:p>
        </p:txBody>
      </p:sp>
    </p:spTree>
    <p:extLst>
      <p:ext uri="{BB962C8B-B14F-4D97-AF65-F5344CB8AC3E}">
        <p14:creationId xmlns:p14="http://schemas.microsoft.com/office/powerpoint/2010/main" val="176363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4&quot;/&gt;&lt;lineCharCount val=&quot;12&quot;/&gt;&lt;lineCharCount val=&quot;14&quot;/&gt;&lt;/TableIndex&gt;&lt;/ShapeTextInfo&gt;"/>
  <p:tag name="HTML_SHAPEINFO" val="&lt;ThreeDShapeInfo&gt;&lt;uuid val=&quot;{E014B474-F32A-4372-807B-DB4C9B862E10}&quot;/&gt;&lt;isInvalidForFieldText val=&quot;0&quot;/&gt;&lt;Image&gt;&lt;filename val=&quot;C:\Users\natalie.sansone\AppData\Local\Temp\CP8220724968Session\CPTrustFolder8220724984\PPTImport822012416828\data\asimages\{E014B474-F32A-4372-807B-DB4C9B862E10}_16.png&quot;/&gt;&lt;left val=&quot;592&quot;/&gt;&lt;top val=&quot;490&quot;/&gt;&lt;width val=&quot;118&quot;/&gt;&lt;height val=&quot;10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51CE0-FFE7-42C5-9268-C69AD7260F57}&quot;/&gt;&lt;isInvalidForFieldText val=&quot;0&quot;/&gt;&lt;Image&gt;&lt;filename val=&quot;C:\Users\natalie.sansone\AppData\Local\Temp\CP8220724968Session\CPTrustFolder8220724984\PPTImport822012416828\data\asimages\{84E51CE0-FFE7-42C5-9268-C69AD7260F57}_16.png&quot;/&gt;&lt;left val=&quot;568&quot;/&gt;&lt;top val=&quot;403&quot;/&gt;&lt;width val=&quot;3&quot;/&gt;&lt;height val=&quot;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6706C-9433-4BB1-953C-066E225E5BF9}&quot;/&gt;&lt;isInvalidForFieldText val=&quot;0&quot;/&gt;&lt;Image&gt;&lt;filename val=&quot;C:\Users\natalie.sansone\AppData\Local\Temp\CP8220724968Session\CPTrustFolder8220724984\PPTImport822012416828\data\asimages\{06C6706C-9433-4BB1-953C-066E225E5BF9}_16.png&quot;/&gt;&lt;left val=&quot;541&quot;/&gt;&lt;top val=&quot;490&quot;/&gt;&lt;width val=&quot;55&quot;/&gt;&lt;height val=&quot;5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2526</Words>
  <Application>Microsoft Office PowerPoint</Application>
  <PresentationFormat>Custom</PresentationFormat>
  <Paragraphs>250</Paragraphs>
  <Slides>16</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Exo Light</vt:lpstr>
      <vt:lpstr>Calibri</vt:lpstr>
      <vt:lpstr>Montserrat Light</vt:lpstr>
      <vt:lpstr>Exo</vt:lpstr>
      <vt:lpstr>Arial</vt:lpstr>
      <vt:lpstr>Roboto Condensed Light</vt:lpstr>
      <vt:lpstr>Montserrat SemiBold</vt:lpstr>
      <vt:lpstr>Roboto</vt:lpstr>
      <vt:lpstr>Montserrat</vt:lpstr>
      <vt:lpstr>Montserrat Medium</vt:lpstr>
      <vt:lpstr>FrontCovers-Light</vt:lpstr>
      <vt:lpstr>BackCovers&amp;Dividers-Light</vt:lpstr>
      <vt:lpstr>Slide-Generic</vt:lpstr>
      <vt:lpstr>PowerPoint Presentation</vt:lpstr>
      <vt:lpstr>Table of Contents</vt:lpstr>
      <vt:lpstr>Table of Contents</vt:lpstr>
      <vt:lpstr>Analyst Perspective</vt:lpstr>
      <vt:lpstr>Executive Summary</vt:lpstr>
      <vt:lpstr>Common obstacles</vt:lpstr>
      <vt:lpstr>Leverage risk to sort, triage, and prioritize vulnerabilities</vt:lpstr>
      <vt:lpstr>The industry has shifted to a risk-based approach</vt:lpstr>
      <vt:lpstr>Why a take risk-based approach?</vt:lpstr>
      <vt:lpstr>PowerPoint Presentation</vt:lpstr>
      <vt:lpstr>Info-Tech’s vulnerability management methodology</vt:lpstr>
      <vt:lpstr>Blueprint deliverables</vt:lpstr>
      <vt:lpstr>Blueprint benefits </vt:lpstr>
      <vt:lpstr>Info-Tech’s process can save significant financial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2021-04-16T13:19:06Z</dcterms:created>
  <dcterms:modified xsi:type="dcterms:W3CDTF">2021-04-16T13:23:40Z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2021-04-16T13:19:22Z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2257a018-fb37-41f2-afa1-d649d12dc3fd</vt:lpwstr>
  </property>
  <property fmtid="{D5CDD505-2E9C-101B-9397-08002B2CF9AE}" pid="8" name="MSIP_Label_7d24214e-5322-4789-8422-cbe411bc3a74_ContentBits">
    <vt:lpwstr>0</vt:lpwstr>
  </property>
</Properties>
</file>