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2">
  <p:sldMasterIdLst>
    <p:sldMasterId id="2147483695" r:id="rId1"/>
    <p:sldMasterId id="2147483949" r:id="rId2"/>
  </p:sldMasterIdLst>
  <p:notesMasterIdLst>
    <p:notesMasterId r:id="rId15"/>
  </p:notesMasterIdLst>
  <p:handoutMasterIdLst>
    <p:handoutMasterId r:id="rId16"/>
  </p:handoutMasterIdLst>
  <p:sldIdLst>
    <p:sldId id="1435" r:id="rId3"/>
    <p:sldId id="1436" r:id="rId4"/>
    <p:sldId id="1437" r:id="rId5"/>
    <p:sldId id="1438" r:id="rId6"/>
    <p:sldId id="1439" r:id="rId7"/>
    <p:sldId id="1440" r:id="rId8"/>
    <p:sldId id="1441" r:id="rId9"/>
    <p:sldId id="1442" r:id="rId10"/>
    <p:sldId id="1443" r:id="rId11"/>
    <p:sldId id="1044" r:id="rId12"/>
    <p:sldId id="927" r:id="rId13"/>
    <p:sldId id="1265" r:id="rId14"/>
  </p:sldIdLst>
  <p:sldSz cx="9144000" cy="6858000" type="screen4x3"/>
  <p:notesSz cx="6950075" cy="9236075"/>
  <p:embeddedFontLst>
    <p:embeddedFont>
      <p:font typeface="Arial Unicode MS" panose="020B0604020202020204" pitchFamily="34" charset="-128"/>
      <p:regular r:id="rId17"/>
    </p:embeddedFon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custShowLst>
    <p:custShow name="Custom Show 1" id="0">
      <p:sldLst/>
    </p:custShow>
  </p:custShow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orient="horz" pos="2500" userDrawn="1">
          <p15:clr>
            <a:srgbClr val="A4A3A4"/>
          </p15:clr>
        </p15:guide>
        <p15:guide id="3" pos="1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7" name="Auth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75F"/>
    <a:srgbClr val="7FAC85"/>
    <a:srgbClr val="333333"/>
    <a:srgbClr val="5494C8"/>
    <a:srgbClr val="2576B7"/>
    <a:srgbClr val="66ADC1"/>
    <a:srgbClr val="D17D08"/>
    <a:srgbClr val="7CADD4"/>
    <a:srgbClr val="D3D150"/>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5501" autoAdjust="0"/>
  </p:normalViewPr>
  <p:slideViewPr>
    <p:cSldViewPr snapToGrid="0">
      <p:cViewPr varScale="1">
        <p:scale>
          <a:sx n="110" d="100"/>
          <a:sy n="110" d="100"/>
        </p:scale>
        <p:origin x="2346" y="108"/>
      </p:cViewPr>
      <p:guideLst>
        <p:guide orient="horz" pos="4269"/>
        <p:guide orient="horz" pos="2500"/>
        <p:guide pos="158"/>
      </p:guideLst>
    </p:cSldViewPr>
  </p:slideViewPr>
  <p:outlineViewPr>
    <p:cViewPr>
      <p:scale>
        <a:sx n="33" d="100"/>
        <a:sy n="33" d="100"/>
      </p:scale>
      <p:origin x="0" y="-624"/>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9" d="100"/>
          <a:sy n="89" d="100"/>
        </p:scale>
        <p:origin x="369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pPr/>
              <a:t>7/22/2020</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4552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1523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745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9886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97718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8323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22407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11</a:t>
            </a:fld>
            <a:endParaRPr lang="en-US" dirty="0"/>
          </a:p>
        </p:txBody>
      </p:sp>
    </p:spTree>
    <p:extLst>
      <p:ext uri="{BB962C8B-B14F-4D97-AF65-F5344CB8AC3E}">
        <p14:creationId xmlns:p14="http://schemas.microsoft.com/office/powerpoint/2010/main" val="2103071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endParaRPr kumimoji="0" lang="en-CA" sz="2000" b="0" i="0" u="none" strike="noStrike" kern="1200" cap="none" spc="0" normalizeH="0" baseline="0" noProof="0" dirty="0">
              <a:ln>
                <a:noFill/>
              </a:ln>
              <a:solidFill>
                <a:srgbClr val="29475F"/>
              </a:solidFill>
              <a:effectLst/>
              <a:uLnTx/>
              <a:uFillTx/>
              <a:latin typeface="Arial"/>
              <a:ea typeface="+mn-ea"/>
              <a:cs typeface="+mn-cs"/>
            </a:endParaRPr>
          </a:p>
        </p:txBody>
      </p:sp>
      <p:sp>
        <p:nvSpPr>
          <p:cNvPr id="10" name="Text Placeholder 4"/>
          <p:cNvSpPr txBox="1">
            <a:spLocks/>
          </p:cNvSpPr>
          <p:nvPr userDrawn="1"/>
        </p:nvSpPr>
        <p:spPr bwMode="auto">
          <a:xfrm>
            <a:off x="1730796" y="562046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r>
              <a:rPr kumimoji="0" lang="en-CA" sz="2000" b="0" i="0" u="none" strike="noStrike" kern="1200" cap="none" spc="0" normalizeH="0" baseline="0" noProof="0" dirty="0">
                <a:ln>
                  <a:noFill/>
                </a:ln>
                <a:solidFill>
                  <a:srgbClr val="29475F"/>
                </a:solidFill>
                <a:effectLst/>
                <a:uLnTx/>
                <a:uFillTx/>
                <a:latin typeface="Arial"/>
                <a:ea typeface="+mn-ea"/>
                <a:cs typeface="+mn-cs"/>
              </a:rPr>
              <a:t>Select and Implement a PPM Solution</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with location box">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3" name="Text Placeholder 2"/>
          <p:cNvSpPr>
            <a:spLocks noGrp="1"/>
          </p:cNvSpPr>
          <p:nvPr>
            <p:ph type="body" sz="quarter" idx="10" hasCustomPrompt="1"/>
          </p:nvPr>
        </p:nvSpPr>
        <p:spPr>
          <a:xfrm>
            <a:off x="8222311" y="883920"/>
            <a:ext cx="606112" cy="240824"/>
          </a:xfrm>
          <a:solidFill>
            <a:schemeClr val="bg1">
              <a:lumMod val="65000"/>
            </a:schemeClr>
          </a:solidFill>
        </p:spPr>
        <p:txBody>
          <a:bodyPr/>
          <a:lstStyle>
            <a:lvl1pPr marL="0" indent="0" algn="ctr">
              <a:buNone/>
              <a:defRPr/>
            </a:lvl1pPr>
          </a:lstStyle>
          <a:p>
            <a:pPr lvl="0"/>
            <a:r>
              <a:rPr lang="en-US" dirty="0"/>
              <a:t>#.#</a:t>
            </a:r>
          </a:p>
        </p:txBody>
      </p:sp>
    </p:spTree>
    <p:extLst>
      <p:ext uri="{BB962C8B-B14F-4D97-AF65-F5344CB8AC3E}">
        <p14:creationId xmlns:p14="http://schemas.microsoft.com/office/powerpoint/2010/main" val="315282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323528" y="1164849"/>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711"/>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1194576" y="1180828"/>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5" name="Text Placeholder 26"/>
          <p:cNvSpPr>
            <a:spLocks noGrp="1"/>
          </p:cNvSpPr>
          <p:nvPr>
            <p:ph type="body" sz="quarter" idx="11" hasCustomPrompt="1"/>
          </p:nvPr>
        </p:nvSpPr>
        <p:spPr>
          <a:xfrm>
            <a:off x="684997" y="11812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Tree>
    <p:extLst>
      <p:ext uri="{BB962C8B-B14F-4D97-AF65-F5344CB8AC3E}">
        <p14:creationId xmlns:p14="http://schemas.microsoft.com/office/powerpoint/2010/main" val="3625192903"/>
      </p:ext>
    </p:extLst>
  </p:cSld>
  <p:clrMapOvr>
    <a:masterClrMapping/>
  </p:clrMapOvr>
  <p:extLst>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5" name="Rectangle 24"/>
          <p:cNvSpPr/>
          <p:nvPr userDrawn="1"/>
        </p:nvSpPr>
        <p:spPr>
          <a:xfrm>
            <a:off x="323451" y="1094727"/>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865534" y="1097811"/>
            <a:ext cx="6249140" cy="346075"/>
          </a:xfrm>
          <a:noFill/>
          <a:ln>
            <a:noFill/>
          </a:ln>
        </p:spPr>
        <p:txBody>
          <a:bodyPr anchor="ctr"/>
          <a:lstStyle>
            <a:lvl1pPr marL="0" indent="0" algn="l">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Vendor Landscape </a:t>
            </a:r>
          </a:p>
        </p:txBody>
      </p:sp>
      <p:pic>
        <p:nvPicPr>
          <p:cNvPr id="11" name="Picture 10"/>
          <p:cNvPicPr>
            <a:picLocks noChangeAspect="1"/>
          </p:cNvPicPr>
          <p:nvPr userDrawn="1"/>
        </p:nvPicPr>
        <p:blipFill>
          <a:blip r:embed="rId2"/>
          <a:stretch>
            <a:fillRect/>
          </a:stretch>
        </p:blipFill>
        <p:spPr>
          <a:xfrm>
            <a:off x="354711" y="1158437"/>
            <a:ext cx="478173" cy="208779"/>
          </a:xfrm>
          <a:prstGeom prst="rect">
            <a:avLst/>
          </a:prstGeom>
        </p:spPr>
      </p:pic>
    </p:spTree>
    <p:extLst>
      <p:ext uri="{BB962C8B-B14F-4D97-AF65-F5344CB8AC3E}">
        <p14:creationId xmlns:p14="http://schemas.microsoft.com/office/powerpoint/2010/main" val="804108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1" name="Rectangle 20"/>
          <p:cNvSpPr/>
          <p:nvPr userDrawn="1"/>
        </p:nvSpPr>
        <p:spPr>
          <a:xfrm>
            <a:off x="323528" y="1164090"/>
            <a:ext cx="8496944" cy="364691"/>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3" name="Rectangle 22"/>
          <p:cNvSpPr/>
          <p:nvPr userDrawn="1"/>
        </p:nvSpPr>
        <p:spPr>
          <a:xfrm>
            <a:off x="339430" y="1173185"/>
            <a:ext cx="343389" cy="339694"/>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331" y="1200005"/>
            <a:ext cx="338488" cy="304923"/>
          </a:xfrm>
          <a:prstGeom prst="rect">
            <a:avLst/>
          </a:prstGeom>
        </p:spPr>
      </p:pic>
    </p:spTree>
    <p:extLst>
      <p:ext uri="{BB962C8B-B14F-4D97-AF65-F5344CB8AC3E}">
        <p14:creationId xmlns:p14="http://schemas.microsoft.com/office/powerpoint/2010/main" val="3231457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1" name="Rectangle 20"/>
          <p:cNvSpPr/>
          <p:nvPr userDrawn="1"/>
        </p:nvSpPr>
        <p:spPr>
          <a:xfrm>
            <a:off x="323528" y="1164090"/>
            <a:ext cx="8496944" cy="364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3" name="Rectangle 22"/>
          <p:cNvSpPr/>
          <p:nvPr userDrawn="1"/>
        </p:nvSpPr>
        <p:spPr>
          <a:xfrm>
            <a:off x="339430" y="1173185"/>
            <a:ext cx="343389" cy="339694"/>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331" y="1200005"/>
            <a:ext cx="338488" cy="304923"/>
          </a:xfrm>
          <a:prstGeom prst="rect">
            <a:avLst/>
          </a:prstGeom>
        </p:spPr>
      </p:pic>
    </p:spTree>
    <p:extLst>
      <p:ext uri="{BB962C8B-B14F-4D97-AF65-F5344CB8AC3E}">
        <p14:creationId xmlns:p14="http://schemas.microsoft.com/office/powerpoint/2010/main" val="441244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5" name="Text Placeholder 41"/>
          <p:cNvSpPr>
            <a:spLocks noGrp="1"/>
          </p:cNvSpPr>
          <p:nvPr>
            <p:ph type="body" sz="quarter" idx="16" hasCustomPrompt="1"/>
          </p:nvPr>
        </p:nvSpPr>
        <p:spPr>
          <a:xfrm>
            <a:off x="323528"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7" name="Text Placeholder 41"/>
          <p:cNvSpPr>
            <a:spLocks noGrp="1"/>
          </p:cNvSpPr>
          <p:nvPr>
            <p:ph type="body" sz="quarter" idx="26" hasCustomPrompt="1"/>
          </p:nvPr>
        </p:nvSpPr>
        <p:spPr>
          <a:xfrm>
            <a:off x="4778824"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323528" y="4248103"/>
            <a:ext cx="8496622"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328344" y="1287191"/>
            <a:ext cx="4037263" cy="320040"/>
          </a:xfrm>
          <a:prstGeom prst="rect">
            <a:avLst/>
          </a:prstGeom>
          <a:solidFill>
            <a:srgbClr val="29475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783424" y="1287191"/>
            <a:ext cx="4037263"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2" name="Rectangle 21"/>
          <p:cNvSpPr/>
          <p:nvPr userDrawn="1"/>
        </p:nvSpPr>
        <p:spPr>
          <a:xfrm>
            <a:off x="323528" y="3928063"/>
            <a:ext cx="8496622"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Outcomes of this Research: </a:t>
            </a:r>
          </a:p>
        </p:txBody>
      </p:sp>
    </p:spTree>
    <p:extLst>
      <p:ext uri="{BB962C8B-B14F-4D97-AF65-F5344CB8AC3E}">
        <p14:creationId xmlns:p14="http://schemas.microsoft.com/office/powerpoint/2010/main" val="3207054359"/>
      </p:ext>
    </p:extLst>
  </p:cSld>
  <p:clrMapOvr>
    <a:masterClrMapping/>
  </p:clrMapOvr>
  <p:extLst>
    <p:ext uri="{DCECCB84-F9BA-43D5-87BE-67443E8EF086}">
      <p15:sldGuideLst xmlns:p15="http://schemas.microsoft.com/office/powerpoint/2012/main">
        <p15:guide id="1" orient="horz" pos="2160">
          <p15:clr>
            <a:srgbClr val="FBAE40"/>
          </p15:clr>
        </p15:guide>
        <p15:guide id="2" pos="55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sections (Georgia, 24pt)</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a:t>Click to replace text (Arial, 14pt)</a:t>
            </a:r>
          </a:p>
        </p:txBody>
      </p:sp>
    </p:spTree>
    <p:extLst>
      <p:ext uri="{BB962C8B-B14F-4D97-AF65-F5344CB8AC3E}">
        <p14:creationId xmlns:p14="http://schemas.microsoft.com/office/powerpoint/2010/main" val="380607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sections (Georgia, 24pt)</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161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a:t>First Level (Arial, 10pt)</a:t>
            </a:r>
          </a:p>
          <a:p>
            <a:pPr lvl="1"/>
            <a:r>
              <a:rPr lang="en-US" dirty="0"/>
              <a:t>Second Level (Arial, 10pt)</a:t>
            </a:r>
          </a:p>
          <a:p>
            <a:pPr lvl="2"/>
            <a:r>
              <a:rPr lang="en-US" dirty="0"/>
              <a:t>Third Level (Arial, 10pt)</a:t>
            </a:r>
          </a:p>
          <a:p>
            <a:pPr lvl="3"/>
            <a:r>
              <a:rPr lang="en-US" dirty="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Above Image/Chart Caption (Arial, 10pt)</a:t>
            </a:r>
          </a:p>
        </p:txBody>
      </p:sp>
    </p:spTree>
    <p:extLst>
      <p:ext uri="{BB962C8B-B14F-4D97-AF65-F5344CB8AC3E}">
        <p14:creationId xmlns:p14="http://schemas.microsoft.com/office/powerpoint/2010/main" val="2883248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spTree>
    <p:extLst>
      <p:ext uri="{BB962C8B-B14F-4D97-AF65-F5344CB8AC3E}">
        <p14:creationId xmlns:p14="http://schemas.microsoft.com/office/powerpoint/2010/main" val="396813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eft/Right Blank &amp; Lin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a:t>
            </a:r>
            <a:endParaRPr lang="en-CA" dirty="0"/>
          </a:p>
        </p:txBody>
      </p:sp>
      <p:sp>
        <p:nvSpPr>
          <p:cNvPr id="21" name="Text Placeholder 53"/>
          <p:cNvSpPr>
            <a:spLocks noGrp="1"/>
          </p:cNvSpPr>
          <p:nvPr>
            <p:ph type="body" sz="quarter" idx="19" hasCustomPrompt="1"/>
          </p:nvPr>
        </p:nvSpPr>
        <p:spPr>
          <a:xfrm>
            <a:off x="257176" y="1221283"/>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a:t>Page Subhead (Arial, 18pt Bold) </a:t>
            </a:r>
          </a:p>
        </p:txBody>
      </p:sp>
    </p:spTree>
    <p:extLst>
      <p:ext uri="{BB962C8B-B14F-4D97-AF65-F5344CB8AC3E}">
        <p14:creationId xmlns:p14="http://schemas.microsoft.com/office/powerpoint/2010/main" val="339101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2264340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Header">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rgbClr val="FFFFFF"/>
              </a:solidFill>
            </a:endParaRPr>
          </a:p>
        </p:txBody>
      </p:sp>
      <p:sp>
        <p:nvSpPr>
          <p:cNvPr id="8" name="Text Placeholder 26"/>
          <p:cNvSpPr>
            <a:spLocks noGrp="1"/>
          </p:cNvSpPr>
          <p:nvPr>
            <p:ph type="body" sz="quarter" idx="10" hasCustomPrompt="1"/>
          </p:nvPr>
        </p:nvSpPr>
        <p:spPr>
          <a:xfrm>
            <a:off x="323528" y="1052078"/>
            <a:ext cx="3129939"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Identify Activities</a:t>
            </a:r>
          </a:p>
        </p:txBody>
      </p:sp>
    </p:spTree>
    <p:extLst>
      <p:ext uri="{BB962C8B-B14F-4D97-AF65-F5344CB8AC3E}">
        <p14:creationId xmlns:p14="http://schemas.microsoft.com/office/powerpoint/2010/main" val="373651867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24400"/>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1" name="Rectangle 20"/>
          <p:cNvSpPr/>
          <p:nvPr userDrawn="1"/>
        </p:nvSpPr>
        <p:spPr>
          <a:xfrm>
            <a:off x="1362083" y="1051796"/>
            <a:ext cx="7515216"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5" name="Rectangle 24"/>
          <p:cNvSpPr/>
          <p:nvPr userDrawn="1"/>
        </p:nvSpPr>
        <p:spPr>
          <a:xfrm>
            <a:off x="251520" y="1051796"/>
            <a:ext cx="1110563"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857513" y="1052078"/>
            <a:ext cx="2595954"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     Vendor Landscape </a:t>
            </a:r>
          </a:p>
        </p:txBody>
      </p:sp>
      <p:cxnSp>
        <p:nvCxnSpPr>
          <p:cNvPr id="9" name="Straight Connector 8"/>
          <p:cNvCxnSpPr/>
          <p:nvPr userDrawn="1"/>
        </p:nvCxnSpPr>
        <p:spPr>
          <a:xfrm flipV="1">
            <a:off x="291625" y="1317433"/>
            <a:ext cx="421092" cy="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39509" y="1147234"/>
            <a:ext cx="45719" cy="161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userDrawn="1"/>
        </p:nvSpPr>
        <p:spPr>
          <a:xfrm>
            <a:off x="433040" y="1193801"/>
            <a:ext cx="45719" cy="115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userDrawn="1"/>
        </p:nvSpPr>
        <p:spPr>
          <a:xfrm>
            <a:off x="522957" y="1231445"/>
            <a:ext cx="45719" cy="77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userDrawn="1"/>
        </p:nvSpPr>
        <p:spPr>
          <a:xfrm>
            <a:off x="616638" y="1262407"/>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1" name="Rectangle 10"/>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2576B7">
                    <a:lumMod val="65000"/>
                  </a:srgbClr>
                </a:solidFill>
              </a:rPr>
              <a:t>Example</a:t>
            </a:r>
          </a:p>
        </p:txBody>
      </p:sp>
    </p:spTree>
    <p:extLst>
      <p:ext uri="{BB962C8B-B14F-4D97-AF65-F5344CB8AC3E}">
        <p14:creationId xmlns:p14="http://schemas.microsoft.com/office/powerpoint/2010/main" val="1283236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rgbClr val="333333"/>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overarching guideline for using the tool/template.]</a:t>
            </a:r>
          </a:p>
        </p:txBody>
      </p:sp>
      <p:sp>
        <p:nvSpPr>
          <p:cNvPr id="2" name="Rectangle 1"/>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2576B7">
                    <a:lumMod val="65000"/>
                  </a:srgbClr>
                </a:solidFill>
              </a:rPr>
              <a:t>Example</a:t>
            </a:r>
          </a:p>
        </p:txBody>
      </p:sp>
    </p:spTree>
    <p:extLst>
      <p:ext uri="{BB962C8B-B14F-4D97-AF65-F5344CB8AC3E}">
        <p14:creationId xmlns:p14="http://schemas.microsoft.com/office/powerpoint/2010/main" val="497916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F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
        <p:nvSpPr>
          <p:cNvPr id="11" name="Rectangle 10"/>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2576B7">
                    <a:lumMod val="65000"/>
                  </a:srgbClr>
                </a:solidFill>
              </a:rPr>
              <a:t>Example</a:t>
            </a:r>
          </a:p>
        </p:txBody>
      </p:sp>
    </p:spTree>
    <p:extLst>
      <p:ext uri="{BB962C8B-B14F-4D97-AF65-F5344CB8AC3E}">
        <p14:creationId xmlns:p14="http://schemas.microsoft.com/office/powerpoint/2010/main" val="2704558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4" name="Rectangle 3"/>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2576B7">
                    <a:lumMod val="65000"/>
                  </a:srgbClr>
                </a:solidFill>
              </a:rPr>
              <a:t>Example</a:t>
            </a:r>
          </a:p>
        </p:txBody>
      </p:sp>
    </p:spTree>
    <p:extLst>
      <p:ext uri="{BB962C8B-B14F-4D97-AF65-F5344CB8AC3E}">
        <p14:creationId xmlns:p14="http://schemas.microsoft.com/office/powerpoint/2010/main" val="4271635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rgbClr val="333333"/>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overarching guideline for using the tool/template.]</a:t>
            </a:r>
          </a:p>
        </p:txBody>
      </p:sp>
    </p:spTree>
    <p:extLst>
      <p:ext uri="{BB962C8B-B14F-4D97-AF65-F5344CB8AC3E}">
        <p14:creationId xmlns:p14="http://schemas.microsoft.com/office/powerpoint/2010/main" val="1135421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2294127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ctivity Title Page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87148" y="755948"/>
            <a:ext cx="745490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2924732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38910"/>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[Tool Context]</a:t>
            </a:r>
          </a:p>
        </p:txBody>
      </p:sp>
    </p:spTree>
    <p:extLst>
      <p:ext uri="{BB962C8B-B14F-4D97-AF65-F5344CB8AC3E}">
        <p14:creationId xmlns:p14="http://schemas.microsoft.com/office/powerpoint/2010/main" val="2363366524"/>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ctivity - Basic">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a:t>Page Subhead (Arial, 18pt Bold) </a:t>
            </a:r>
          </a:p>
        </p:txBody>
      </p:sp>
    </p:spTree>
    <p:extLst>
      <p:ext uri="{BB962C8B-B14F-4D97-AF65-F5344CB8AC3E}">
        <p14:creationId xmlns:p14="http://schemas.microsoft.com/office/powerpoint/2010/main" val="103965934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a:t>Solution Set Sections (Arial, 12)</a:t>
            </a:r>
          </a:p>
          <a:p>
            <a:pPr lvl="0"/>
            <a:endParaRPr lang="en-US" dirty="0"/>
          </a:p>
          <a:p>
            <a:pPr lvl="0"/>
            <a:endParaRPr lang="en-US" dirty="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Contents of Current Section (Arial, 14pt)</a:t>
            </a:r>
          </a:p>
          <a:p>
            <a:pPr lvl="1"/>
            <a:r>
              <a:rPr lang="en-US" dirty="0"/>
              <a:t>Second Level</a:t>
            </a:r>
          </a:p>
          <a:p>
            <a:pPr lvl="2"/>
            <a:r>
              <a:rPr lang="en-US" dirty="0"/>
              <a:t>Third Level</a:t>
            </a:r>
          </a:p>
          <a:p>
            <a:pPr lvl="3"/>
            <a:r>
              <a:rPr lang="en-US" dirty="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335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a:t>Solution Set Sections (Arial, 12)</a:t>
            </a:r>
          </a:p>
          <a:p>
            <a:pPr lvl="0"/>
            <a:endParaRPr lang="en-US" dirty="0"/>
          </a:p>
          <a:p>
            <a:pPr lvl="0"/>
            <a:endParaRPr lang="en-US" dirty="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Contents of Current Section (Arial, 14pt)</a:t>
            </a:r>
          </a:p>
          <a:p>
            <a:pPr lvl="1"/>
            <a:r>
              <a:rPr lang="en-US" dirty="0"/>
              <a:t>Second Level</a:t>
            </a:r>
          </a:p>
          <a:p>
            <a:pPr lvl="2"/>
            <a:r>
              <a:rPr lang="en-US" dirty="0"/>
              <a:t>Third Level</a:t>
            </a:r>
          </a:p>
          <a:p>
            <a:pPr lvl="3"/>
            <a:r>
              <a:rPr lang="en-US" dirty="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38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a:t>Solution Set Sections (Arial, 12)</a:t>
            </a:r>
          </a:p>
          <a:p>
            <a:pPr lvl="0"/>
            <a:endParaRPr lang="en-US" dirty="0"/>
          </a:p>
          <a:p>
            <a:pPr lvl="0"/>
            <a:endParaRPr lang="en-US" dirty="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Contents of Current Section (Arial, 14pt)</a:t>
            </a:r>
          </a:p>
          <a:p>
            <a:pPr lvl="1"/>
            <a:r>
              <a:rPr lang="en-US" dirty="0"/>
              <a:t>Second Level</a:t>
            </a:r>
          </a:p>
          <a:p>
            <a:pPr lvl="2"/>
            <a:r>
              <a:rPr lang="en-US" dirty="0"/>
              <a:t>Third Level</a:t>
            </a:r>
          </a:p>
          <a:p>
            <a:pPr lvl="3"/>
            <a:r>
              <a:rPr lang="en-US" dirty="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016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a:t>Solution Set Sections (Arial, 12)</a:t>
            </a:r>
          </a:p>
          <a:p>
            <a:pPr lvl="0"/>
            <a:endParaRPr lang="en-US" dirty="0"/>
          </a:p>
          <a:p>
            <a:pPr lvl="0"/>
            <a:endParaRPr lang="en-US" dirty="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Contents of Current Section (Arial, 14pt)</a:t>
            </a:r>
          </a:p>
          <a:p>
            <a:pPr lvl="1"/>
            <a:r>
              <a:rPr lang="en-US" dirty="0"/>
              <a:t>Second Level</a:t>
            </a:r>
          </a:p>
          <a:p>
            <a:pPr lvl="2"/>
            <a:r>
              <a:rPr lang="en-US" dirty="0"/>
              <a:t>Third Level</a:t>
            </a:r>
          </a:p>
          <a:p>
            <a:pPr lvl="3"/>
            <a:r>
              <a:rPr lang="en-US" dirty="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716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a:t>Solution Set Sections (Arial, 12)</a:t>
            </a:r>
          </a:p>
          <a:p>
            <a:pPr lvl="0"/>
            <a:endParaRPr lang="en-US" dirty="0"/>
          </a:p>
          <a:p>
            <a:pPr lvl="0"/>
            <a:endParaRPr lang="en-US" dirty="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Contents of Current Section (Arial, 14pt)</a:t>
            </a:r>
          </a:p>
          <a:p>
            <a:pPr lvl="1"/>
            <a:r>
              <a:rPr lang="en-US" dirty="0"/>
              <a:t>Second Level</a:t>
            </a:r>
          </a:p>
          <a:p>
            <a:pPr lvl="2"/>
            <a:r>
              <a:rPr lang="en-US" dirty="0"/>
              <a:t>Third Level</a:t>
            </a:r>
          </a:p>
          <a:p>
            <a:pPr lvl="3"/>
            <a:r>
              <a:rPr lang="en-US" dirty="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10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784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Executive Summary (Georgia, 24pt)</a:t>
            </a:r>
          </a:p>
        </p:txBody>
      </p:sp>
      <p:grpSp>
        <p:nvGrpSpPr>
          <p:cNvPr id="3" name="Group 2"/>
          <p:cNvGrpSpPr/>
          <p:nvPr userDrawn="1"/>
        </p:nvGrpSpPr>
        <p:grpSpPr>
          <a:xfrm>
            <a:off x="323527" y="4589536"/>
            <a:ext cx="8553771" cy="461665"/>
            <a:chOff x="236721" y="4589536"/>
            <a:chExt cx="8640578" cy="461665"/>
          </a:xfrm>
          <a:solidFill>
            <a:schemeClr val="accent1"/>
          </a:solidFill>
        </p:grpSpPr>
        <p:sp>
          <p:nvSpPr>
            <p:cNvPr id="9" name="Rectangle 8"/>
            <p:cNvSpPr/>
            <p:nvPr userDrawn="1"/>
          </p:nvSpPr>
          <p:spPr>
            <a:xfrm>
              <a:off x="236721" y="4648058"/>
              <a:ext cx="8640578" cy="312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88873" y="4589536"/>
              <a:ext cx="314213" cy="461665"/>
            </a:xfrm>
            <a:prstGeom prst="rect">
              <a:avLst/>
            </a:prstGeom>
            <a:noFill/>
          </p:spPr>
          <p:txBody>
            <a:bodyPr wrap="square" rtlCol="0" anchor="ctr">
              <a:spAutoFit/>
            </a:bodyPr>
            <a:lstStyle/>
            <a:p>
              <a:pPr algn="ctr"/>
              <a:r>
                <a:rPr lang="en-US" sz="2400" b="1" dirty="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323528" y="1210905"/>
            <a:ext cx="5413712" cy="320040"/>
            <a:chOff x="277163" y="1210905"/>
            <a:chExt cx="5266944" cy="320040"/>
          </a:xfrm>
          <a:solidFill>
            <a:schemeClr val="accent1"/>
          </a:solidFill>
        </p:grpSpPr>
        <p:sp>
          <p:nvSpPr>
            <p:cNvPr id="13" name="Rectangle 12"/>
            <p:cNvSpPr/>
            <p:nvPr userDrawn="1"/>
          </p:nvSpPr>
          <p:spPr>
            <a:xfrm>
              <a:off x="277163" y="1210905"/>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6" name="Isosceles Triangle 15"/>
            <p:cNvSpPr/>
            <p:nvPr userDrawn="1"/>
          </p:nvSpPr>
          <p:spPr>
            <a:xfrm>
              <a:off x="5223565" y="1254045"/>
              <a:ext cx="216694" cy="2238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333333"/>
                </a:solidFill>
              </a:endParaRPr>
            </a:p>
          </p:txBody>
        </p:sp>
        <p:sp>
          <p:nvSpPr>
            <p:cNvPr id="17" name="TextBox 16"/>
            <p:cNvSpPr txBox="1"/>
            <p:nvPr userDrawn="1"/>
          </p:nvSpPr>
          <p:spPr>
            <a:xfrm>
              <a:off x="5367996" y="1217262"/>
              <a:ext cx="69056" cy="276999"/>
            </a:xfrm>
            <a:prstGeom prst="rect">
              <a:avLst/>
            </a:prstGeom>
            <a:grpFill/>
          </p:spPr>
          <p:txBody>
            <a:bodyPr wrap="square" rtlCol="0" anchor="ctr">
              <a:spAutoFit/>
            </a:bodyPr>
            <a:lstStyle/>
            <a:p>
              <a:pPr algn="ctr"/>
              <a:r>
                <a:rPr lang="en-US" sz="1200" dirty="0">
                  <a:solidFill>
                    <a:srgbClr val="FFFFFF"/>
                  </a:solidFill>
                </a:rPr>
                <a:t>!</a:t>
              </a:r>
            </a:p>
          </p:txBody>
        </p:sp>
      </p:grpSp>
      <p:grpSp>
        <p:nvGrpSpPr>
          <p:cNvPr id="24" name="Group 23"/>
          <p:cNvGrpSpPr/>
          <p:nvPr userDrawn="1"/>
        </p:nvGrpSpPr>
        <p:grpSpPr>
          <a:xfrm>
            <a:off x="323528" y="3019097"/>
            <a:ext cx="5413712" cy="369332"/>
            <a:chOff x="251520" y="2526953"/>
            <a:chExt cx="5266944" cy="369332"/>
          </a:xfrm>
          <a:solidFill>
            <a:schemeClr val="accent1"/>
          </a:solidFill>
        </p:grpSpPr>
        <p:sp>
          <p:nvSpPr>
            <p:cNvPr id="11" name="Rectangle 10"/>
            <p:cNvSpPr/>
            <p:nvPr userDrawn="1"/>
          </p:nvSpPr>
          <p:spPr>
            <a:xfrm>
              <a:off x="251520" y="2547450"/>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a:ln>
              <a:noFill/>
            </a:ln>
          </p:spPr>
          <p:txBody>
            <a:bodyPr wrap="square" rtlCol="0">
              <a:spAutoFit/>
            </a:bodyPr>
            <a:lstStyle/>
            <a:p>
              <a:r>
                <a:rPr lang="en-US" b="1" dirty="0">
                  <a:solidFill>
                    <a:srgbClr val="FFFFFF"/>
                  </a:solidFill>
                </a:rPr>
                <a:t>?</a:t>
              </a:r>
            </a:p>
          </p:txBody>
        </p:sp>
      </p:grpSp>
      <p:sp>
        <p:nvSpPr>
          <p:cNvPr id="20" name="Text Placeholder 19"/>
          <p:cNvSpPr>
            <a:spLocks noGrp="1"/>
          </p:cNvSpPr>
          <p:nvPr userDrawn="1">
            <p:ph type="body" sz="quarter" idx="10"/>
          </p:nvPr>
        </p:nvSpPr>
        <p:spPr>
          <a:xfrm>
            <a:off x="323528" y="1535364"/>
            <a:ext cx="5413712"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323528" y="3364288"/>
            <a:ext cx="5413712"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323527" y="4960875"/>
            <a:ext cx="8555948" cy="13602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914907" y="1210905"/>
            <a:ext cx="2905566" cy="285749"/>
            <a:chOff x="2446246" y="1844804"/>
            <a:chExt cx="2905566" cy="285749"/>
          </a:xfrm>
          <a:solidFill>
            <a:srgbClr val="B0C534"/>
          </a:solidFill>
        </p:grpSpPr>
        <p:sp>
          <p:nvSpPr>
            <p:cNvPr id="34" name="Round Same Side Corner Rectangle 97"/>
            <p:cNvSpPr/>
            <p:nvPr/>
          </p:nvSpPr>
          <p:spPr>
            <a:xfrm>
              <a:off x="2446246" y="1844804"/>
              <a:ext cx="2905566" cy="285749"/>
            </a:xfrm>
            <a:prstGeom prst="rect">
              <a:avLst/>
            </a:prstGeom>
            <a:solidFill>
              <a:srgbClr val="B0C534"/>
            </a:solidFill>
            <a:ln w="12700" cap="flat" cmpd="sng" algn="ctr">
              <a:solidFill>
                <a:srgbClr val="B0C534"/>
              </a:solidFill>
              <a:prstDash val="solid"/>
            </a:ln>
            <a:effectLst/>
          </p:spPr>
          <p:txBody>
            <a:bodyPr rtlCol="0" anchor="ctr"/>
            <a:lstStyle/>
            <a:p>
              <a:pPr fontAlgn="base">
                <a:spcBef>
                  <a:spcPct val="0"/>
                </a:spcBef>
                <a:spcAft>
                  <a:spcPct val="0"/>
                </a:spcAft>
                <a:defRPr/>
              </a:pPr>
              <a:r>
                <a:rPr lang="en-CA" sz="1100" i="1" kern="0" dirty="0">
                  <a:solidFill>
                    <a:srgbClr val="FFFFFF"/>
                  </a:solidFill>
                  <a:latin typeface="Georgia"/>
                </a:rPr>
                <a:t>Info-Tech Insight</a:t>
              </a:r>
            </a:p>
          </p:txBody>
        </p:sp>
        <p:pic>
          <p:nvPicPr>
            <p:cNvPr id="35" name="Picture 34" descr="insight-sm.wmf"/>
            <p:cNvPicPr>
              <a:picLocks noChangeAspect="1"/>
            </p:cNvPicPr>
            <p:nvPr/>
          </p:nvPicPr>
          <p:blipFill>
            <a:blip r:embed="rId2" cstate="print"/>
            <a:stretch>
              <a:fillRect/>
            </a:stretch>
          </p:blipFill>
          <p:spPr>
            <a:xfrm>
              <a:off x="5043623" y="1889932"/>
              <a:ext cx="240000" cy="180000"/>
            </a:xfrm>
            <a:prstGeom prst="rect">
              <a:avLst/>
            </a:prstGeom>
            <a:solidFill>
              <a:srgbClr val="B0C534"/>
            </a:solidFill>
            <a:ln>
              <a:solidFill>
                <a:srgbClr val="B0C534"/>
              </a:solidFill>
            </a:ln>
          </p:spPr>
        </p:pic>
      </p:grpSp>
      <p:sp>
        <p:nvSpPr>
          <p:cNvPr id="36" name="Text Placeholder 28"/>
          <p:cNvSpPr>
            <a:spLocks noGrp="1"/>
          </p:cNvSpPr>
          <p:nvPr>
            <p:ph type="body" sz="quarter" idx="13"/>
          </p:nvPr>
        </p:nvSpPr>
        <p:spPr>
          <a:xfrm>
            <a:off x="5914907" y="1495997"/>
            <a:ext cx="2905565" cy="2945274"/>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spTree>
    <p:extLst>
      <p:ext uri="{BB962C8B-B14F-4D97-AF65-F5344CB8AC3E}">
        <p14:creationId xmlns:p14="http://schemas.microsoft.com/office/powerpoint/2010/main" val="4084228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1" name="Rectangle 20"/>
          <p:cNvSpPr/>
          <p:nvPr userDrawn="1"/>
        </p:nvSpPr>
        <p:spPr>
          <a:xfrm>
            <a:off x="616689" y="1180132"/>
            <a:ext cx="8203784" cy="364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spTree>
    <p:extLst>
      <p:ext uri="{BB962C8B-B14F-4D97-AF65-F5344CB8AC3E}">
        <p14:creationId xmlns:p14="http://schemas.microsoft.com/office/powerpoint/2010/main" val="1956899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15"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Section Headline (Georgia, 24pt)</a:t>
            </a:r>
            <a:endParaRPr lang="en-CA" dirty="0"/>
          </a:p>
        </p:txBody>
      </p:sp>
    </p:spTree>
    <p:extLst>
      <p:ext uri="{BB962C8B-B14F-4D97-AF65-F5344CB8AC3E}">
        <p14:creationId xmlns:p14="http://schemas.microsoft.com/office/powerpoint/2010/main" val="28968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5" name="Rectangle 24"/>
          <p:cNvSpPr/>
          <p:nvPr userDrawn="1"/>
        </p:nvSpPr>
        <p:spPr>
          <a:xfrm>
            <a:off x="323451" y="1137225"/>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11" name="Picture 10"/>
          <p:cNvPicPr>
            <a:picLocks noChangeAspect="1"/>
          </p:cNvPicPr>
          <p:nvPr userDrawn="1"/>
        </p:nvPicPr>
        <p:blipFill>
          <a:blip r:embed="rId2" cstate="print"/>
          <a:stretch>
            <a:fillRect/>
          </a:stretch>
        </p:blipFill>
        <p:spPr>
          <a:xfrm>
            <a:off x="354711" y="1200935"/>
            <a:ext cx="478173" cy="208779"/>
          </a:xfrm>
          <a:prstGeom prst="rect">
            <a:avLst/>
          </a:prstGeom>
        </p:spPr>
      </p:pic>
    </p:spTree>
    <p:extLst>
      <p:ext uri="{BB962C8B-B14F-4D97-AF65-F5344CB8AC3E}">
        <p14:creationId xmlns:p14="http://schemas.microsoft.com/office/powerpoint/2010/main" val="4111819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2022742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717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2023210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99035563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Them:</a:t>
            </a:r>
          </a:p>
        </p:txBody>
      </p:sp>
    </p:spTree>
    <p:extLst>
      <p:ext uri="{BB962C8B-B14F-4D97-AF65-F5344CB8AC3E}">
        <p14:creationId xmlns:p14="http://schemas.microsoft.com/office/powerpoint/2010/main" val="2783000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321761"/>
            <a:ext cx="8640578" cy="312818"/>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634579"/>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374739"/>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2560310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05129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895530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63830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266492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0" name="Rectangle 19"/>
          <p:cNvSpPr/>
          <p:nvPr userDrawn="1"/>
        </p:nvSpPr>
        <p:spPr>
          <a:xfrm>
            <a:off x="323528" y="1132006"/>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44504"/>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50883" y="1132006"/>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Tree>
    <p:extLst>
      <p:ext uri="{BB962C8B-B14F-4D97-AF65-F5344CB8AC3E}">
        <p14:creationId xmlns:p14="http://schemas.microsoft.com/office/powerpoint/2010/main" val="3878283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a:solidFill>
                  <a:srgbClr val="007698"/>
                </a:solidFill>
              </a:rPr>
              <a:t>PHASE</a:t>
            </a: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391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1997-2015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007698"/>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rgbClr val="007698"/>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610591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13007099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sections (Georgia, 24pt)</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a:t>Click to replace text (Arial, 14pt)</a:t>
            </a:r>
          </a:p>
        </p:txBody>
      </p:sp>
    </p:spTree>
    <p:extLst>
      <p:ext uri="{BB962C8B-B14F-4D97-AF65-F5344CB8AC3E}">
        <p14:creationId xmlns:p14="http://schemas.microsoft.com/office/powerpoint/2010/main" val="11562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spTree>
    <p:extLst>
      <p:ext uri="{BB962C8B-B14F-4D97-AF65-F5344CB8AC3E}">
        <p14:creationId xmlns:p14="http://schemas.microsoft.com/office/powerpoint/2010/main" val="56640594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How</a:t>
            </a:r>
            <a:r>
              <a:rPr lang="en-US" sz="1400" b="1" baseline="0" dirty="0">
                <a:solidFill>
                  <a:srgbClr val="FFFFFF"/>
                </a:solidFill>
              </a:rPr>
              <a:t> Did Y</a:t>
            </a:r>
            <a:r>
              <a:rPr lang="en-US" sz="1400" b="1" dirty="0">
                <a:solidFill>
                  <a:srgbClr val="FFFFFF"/>
                </a:solidFill>
              </a:rPr>
              <a:t>ou Get Here?</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What’s Your Current State</a:t>
            </a:r>
            <a:r>
              <a:rPr lang="en-US" sz="1400" b="1" baseline="0" dirty="0">
                <a:solidFill>
                  <a:srgbClr val="FFFFFF"/>
                </a:solidFill>
              </a:rPr>
              <a:t>?</a:t>
            </a:r>
            <a:endParaRPr lang="en-US" sz="1400" b="1" dirty="0">
              <a:solidFill>
                <a:srgbClr val="FFFFFF"/>
              </a:solidFill>
            </a:endParaRP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158071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1997-2015 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27711480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37" r:id="rId3"/>
    <p:sldLayoutId id="2147483740" r:id="rId4"/>
    <p:sldLayoutId id="2147483739" r:id="rId5"/>
    <p:sldLayoutId id="2147483710" r:id="rId6"/>
    <p:sldLayoutId id="2147483716" r:id="rId7"/>
    <p:sldLayoutId id="2147483890" r:id="rId8"/>
    <p:sldLayoutId id="2147483893" r:id="rId9"/>
    <p:sldLayoutId id="2147483896" r:id="rId10"/>
    <p:sldLayoutId id="2147483897" r:id="rId11"/>
    <p:sldLayoutId id="2147483899" r:id="rId12"/>
    <p:sldLayoutId id="2147483901" r:id="rId13"/>
    <p:sldLayoutId id="2147483902" r:id="rId14"/>
    <p:sldLayoutId id="2147483903" r:id="rId15"/>
    <p:sldLayoutId id="2147483906" r:id="rId16"/>
    <p:sldLayoutId id="2147483907" r:id="rId17"/>
    <p:sldLayoutId id="2147483919" r:id="rId18"/>
    <p:sldLayoutId id="2147483920" r:id="rId19"/>
    <p:sldLayoutId id="2147483921" r:id="rId20"/>
    <p:sldLayoutId id="2147483922" r:id="rId21"/>
    <p:sldLayoutId id="2147483924" r:id="rId22"/>
    <p:sldLayoutId id="2147483925" r:id="rId23"/>
    <p:sldLayoutId id="2147483926" r:id="rId24"/>
    <p:sldLayoutId id="2147483927" r:id="rId25"/>
    <p:sldLayoutId id="2147483929" r:id="rId26"/>
    <p:sldLayoutId id="2147483930" r:id="rId27"/>
    <p:sldLayoutId id="2147483931" r:id="rId28"/>
    <p:sldLayoutId id="2147483932" r:id="rId29"/>
    <p:sldLayoutId id="2147483933" r:id="rId30"/>
    <p:sldLayoutId id="2147483934" r:id="rId31"/>
    <p:sldLayoutId id="2147483935" r:id="rId32"/>
    <p:sldLayoutId id="2147483936" r:id="rId33"/>
    <p:sldLayoutId id="2147483937" r:id="rId34"/>
    <p:sldLayoutId id="2147483938" r:id="rId35"/>
    <p:sldLayoutId id="2147483939" r:id="rId36"/>
    <p:sldLayoutId id="2147483940" r:id="rId37"/>
    <p:sldLayoutId id="2147483942" r:id="rId38"/>
    <p:sldLayoutId id="2147483943" r:id="rId39"/>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87827157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1.xml"/><Relationship Id="rId5" Type="http://schemas.openxmlformats.org/officeDocument/2006/relationships/image" Target="../media/image2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774700" y="2777384"/>
            <a:ext cx="7454900" cy="938582"/>
          </a:xfrm>
        </p:spPr>
        <p:txBody>
          <a:bodyPr/>
          <a:lstStyle/>
          <a:p>
            <a:r>
              <a:rPr lang="en-US" dirty="0"/>
              <a:t>Select and </a:t>
            </a:r>
            <a:r>
              <a:rPr lang="en-US"/>
              <a:t>Implement an IT </a:t>
            </a:r>
            <a:r>
              <a:rPr lang="en-US" dirty="0"/>
              <a:t>PPM Solution </a:t>
            </a:r>
          </a:p>
        </p:txBody>
      </p:sp>
      <p:sp>
        <p:nvSpPr>
          <p:cNvPr id="3" name="Text Placeholder 2"/>
          <p:cNvSpPr>
            <a:spLocks noGrp="1"/>
          </p:cNvSpPr>
          <p:nvPr>
            <p:ph type="body" sz="quarter" idx="16"/>
          </p:nvPr>
        </p:nvSpPr>
        <p:spPr>
          <a:xfrm>
            <a:off x="774700" y="3470072"/>
            <a:ext cx="7467600" cy="508000"/>
          </a:xfrm>
        </p:spPr>
        <p:txBody>
          <a:bodyPr/>
          <a:lstStyle/>
          <a:p>
            <a:r>
              <a:rPr lang="en-US"/>
              <a:t>Base your IT PPM tool selection on usability not features.</a:t>
            </a:r>
            <a:endParaRPr lang="en-US" dirty="0"/>
          </a:p>
        </p:txBody>
      </p:sp>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546" y="3724072"/>
            <a:ext cx="2279546" cy="1796282"/>
          </a:xfrm>
          <a:prstGeom prst="rect">
            <a:avLst/>
          </a:prstGeom>
        </p:spPr>
      </p:pic>
    </p:spTree>
    <p:extLst>
      <p:ext uri="{BB962C8B-B14F-4D97-AF65-F5344CB8AC3E}">
        <p14:creationId xmlns:p14="http://schemas.microsoft.com/office/powerpoint/2010/main" val="428410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this blueprint to support your PPM solution selection and implementation </a:t>
            </a:r>
          </a:p>
        </p:txBody>
      </p:sp>
      <p:sp>
        <p:nvSpPr>
          <p:cNvPr id="3" name="Rectangle 2"/>
          <p:cNvSpPr/>
          <p:nvPr/>
        </p:nvSpPr>
        <p:spPr>
          <a:xfrm>
            <a:off x="2344268" y="1379242"/>
            <a:ext cx="6385396" cy="1505046"/>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p:cNvSpPr/>
          <p:nvPr/>
        </p:nvSpPr>
        <p:spPr>
          <a:xfrm>
            <a:off x="251520" y="1265684"/>
            <a:ext cx="1588431" cy="1603445"/>
          </a:xfrm>
          <a:prstGeom prst="ellipse">
            <a:avLst/>
          </a:prstGeom>
          <a:solidFill>
            <a:srgbClr val="29475F"/>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a:t>Launch the </a:t>
            </a:r>
            <a:r>
              <a:rPr lang="en-CA" sz="1200" b="1" dirty="0">
                <a:solidFill>
                  <a:schemeClr val="bg1"/>
                </a:solidFill>
              </a:rPr>
              <a:t>PPM Solution </a:t>
            </a:r>
            <a:r>
              <a:rPr lang="en-CA" sz="1200" b="1" dirty="0"/>
              <a:t>Project and Collect Requirements </a:t>
            </a:r>
          </a:p>
          <a:p>
            <a:pPr lvl="0" algn="ctr" defTabSz="533400">
              <a:lnSpc>
                <a:spcPct val="90000"/>
              </a:lnSpc>
              <a:spcBef>
                <a:spcPct val="0"/>
              </a:spcBef>
              <a:spcAft>
                <a:spcPct val="35000"/>
              </a:spcAft>
            </a:pPr>
            <a:r>
              <a:rPr lang="en-CA" sz="1000" dirty="0"/>
              <a:t>Phase 1</a:t>
            </a:r>
          </a:p>
        </p:txBody>
      </p:sp>
      <p:grpSp>
        <p:nvGrpSpPr>
          <p:cNvPr id="6" name="Group 96"/>
          <p:cNvGrpSpPr/>
          <p:nvPr/>
        </p:nvGrpSpPr>
        <p:grpSpPr>
          <a:xfrm>
            <a:off x="2344268" y="5291784"/>
            <a:ext cx="6387177" cy="852160"/>
            <a:chOff x="363440" y="5699977"/>
            <a:chExt cx="6312388" cy="852160"/>
          </a:xfrm>
        </p:grpSpPr>
        <p:sp>
          <p:nvSpPr>
            <p:cNvPr id="7" name="Rectangle 97"/>
            <p:cNvSpPr/>
            <p:nvPr/>
          </p:nvSpPr>
          <p:spPr>
            <a:xfrm>
              <a:off x="363440" y="5699977"/>
              <a:ext cx="6312388" cy="852160"/>
            </a:xfrm>
            <a:prstGeom prst="rect">
              <a:avLst/>
            </a:prstGeom>
            <a:solidFill>
              <a:schemeClr val="bg1">
                <a:lumMod val="9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4738" fontAlgn="base">
                <a:spcBef>
                  <a:spcPct val="0"/>
                </a:spcBef>
                <a:spcAft>
                  <a:spcPct val="0"/>
                </a:spcAft>
              </a:pPr>
              <a:r>
                <a:rPr lang="en-CA" sz="1200" dirty="0">
                  <a:solidFill>
                    <a:srgbClr val="333333"/>
                  </a:solidFill>
                </a:rPr>
                <a:t>Not everyone’s connection and integration needs are the same. Understand your own business’s integration environment and the unique technical and functional requirements that accompany them to create the criteria and select a best-fit </a:t>
              </a:r>
              <a:r>
                <a:rPr lang="en-CA" sz="1200" dirty="0">
                  <a:solidFill>
                    <a:schemeClr val="tx1"/>
                  </a:solidFill>
                </a:rPr>
                <a:t>PPM solution. </a:t>
              </a:r>
            </a:p>
          </p:txBody>
        </p:sp>
        <p:pic>
          <p:nvPicPr>
            <p:cNvPr id="8"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40" y="5699977"/>
              <a:ext cx="804411" cy="852159"/>
            </a:xfrm>
            <a:prstGeom prst="rect">
              <a:avLst/>
            </a:prstGeom>
          </p:spPr>
        </p:pic>
      </p:grpSp>
      <p:sp>
        <p:nvSpPr>
          <p:cNvPr id="9" name="Rectangle 8"/>
          <p:cNvSpPr/>
          <p:nvPr/>
        </p:nvSpPr>
        <p:spPr>
          <a:xfrm>
            <a:off x="406857" y="2985800"/>
            <a:ext cx="5988640" cy="1975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marL="2330450"/>
            <a:r>
              <a:rPr lang="en-CA" sz="1200" dirty="0">
                <a:solidFill>
                  <a:schemeClr val="tx1"/>
                </a:solidFill>
              </a:rPr>
              <a:t>Use Info-Tech’s </a:t>
            </a:r>
            <a:r>
              <a:rPr lang="en-CA" sz="1200" b="1" i="1" dirty="0">
                <a:solidFill>
                  <a:schemeClr val="accent2"/>
                </a:solidFill>
              </a:rPr>
              <a:t>PPM Solution </a:t>
            </a:r>
            <a:r>
              <a:rPr lang="en-CA" sz="1200" b="1" i="1" dirty="0">
                <a:solidFill>
                  <a:srgbClr val="B0C534"/>
                </a:solidFill>
              </a:rPr>
              <a:t>Vendor Landscape </a:t>
            </a:r>
            <a:r>
              <a:rPr lang="en-CA" sz="1200" dirty="0">
                <a:solidFill>
                  <a:schemeClr val="tx1"/>
                </a:solidFill>
              </a:rPr>
              <a:t>contained with </a:t>
            </a:r>
            <a:r>
              <a:rPr lang="en-CA" sz="1200" b="1" dirty="0">
                <a:solidFill>
                  <a:schemeClr val="tx1"/>
                </a:solidFill>
              </a:rPr>
              <a:t>Phase 2</a:t>
            </a:r>
            <a:r>
              <a:rPr lang="en-CA" sz="1200" dirty="0">
                <a:solidFill>
                  <a:schemeClr val="tx1"/>
                </a:solidFill>
              </a:rPr>
              <a:t> of this project to support your vendor reviews and selection. Refer to the use-case performance results to identify vendors that align with the requirements and solution needs identified by your earlier project findings. </a:t>
            </a:r>
          </a:p>
        </p:txBody>
      </p:sp>
      <p:sp>
        <p:nvSpPr>
          <p:cNvPr id="12" name="Right Arrow 11"/>
          <p:cNvSpPr/>
          <p:nvPr/>
        </p:nvSpPr>
        <p:spPr>
          <a:xfrm>
            <a:off x="1749669" y="3617884"/>
            <a:ext cx="697149" cy="366265"/>
          </a:xfrm>
          <a:prstGeom prst="rightArrow">
            <a:avLst>
              <a:gd name="adj1" fmla="val 50000"/>
              <a:gd name="adj2" fmla="val 53559"/>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p:cNvSpPr/>
          <p:nvPr/>
        </p:nvSpPr>
        <p:spPr>
          <a:xfrm>
            <a:off x="251519" y="2971784"/>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a:t>Select a </a:t>
            </a:r>
            <a:r>
              <a:rPr lang="en-CA" sz="1200" b="1" dirty="0">
                <a:solidFill>
                  <a:schemeClr val="bg1"/>
                </a:solidFill>
              </a:rPr>
              <a:t>PPM Solution</a:t>
            </a:r>
            <a:endParaRPr lang="en-CA" sz="1200" b="1" dirty="0"/>
          </a:p>
          <a:p>
            <a:pPr lvl="0" algn="ctr" defTabSz="533400">
              <a:lnSpc>
                <a:spcPct val="90000"/>
              </a:lnSpc>
              <a:spcBef>
                <a:spcPct val="0"/>
              </a:spcBef>
              <a:spcAft>
                <a:spcPct val="35000"/>
              </a:spcAft>
            </a:pPr>
            <a:r>
              <a:rPr lang="en-CA" sz="1000" dirty="0"/>
              <a:t>Phase 2</a:t>
            </a:r>
            <a:endParaRPr lang="en-CA" sz="1400" dirty="0"/>
          </a:p>
        </p:txBody>
      </p:sp>
      <p:sp>
        <p:nvSpPr>
          <p:cNvPr id="14" name="Rectangle 13"/>
          <p:cNvSpPr/>
          <p:nvPr/>
        </p:nvSpPr>
        <p:spPr>
          <a:xfrm>
            <a:off x="2532185" y="1861975"/>
            <a:ext cx="6093070" cy="85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dirty="0">
                <a:solidFill>
                  <a:schemeClr val="tx1"/>
                </a:solidFill>
              </a:rPr>
              <a:t>Use the project steps and activity instructions outlined in this blueprint to streamline your selection process and implementation planning. Save time and money, and improve the impact of your PPM</a:t>
            </a:r>
            <a:r>
              <a:rPr lang="en-CA" sz="1200" dirty="0">
                <a:solidFill>
                  <a:srgbClr val="FF0000"/>
                </a:solidFill>
              </a:rPr>
              <a:t> s</a:t>
            </a:r>
            <a:r>
              <a:rPr lang="en-CA" sz="1200" dirty="0">
                <a:solidFill>
                  <a:schemeClr val="tx1"/>
                </a:solidFill>
              </a:rPr>
              <a:t>olution by leveraging Info-Tech’s research and project steps. </a:t>
            </a:r>
          </a:p>
          <a:p>
            <a:r>
              <a:rPr lang="en-CA" sz="1200" dirty="0">
                <a:solidFill>
                  <a:schemeClr val="tx1"/>
                </a:solidFill>
              </a:rPr>
              <a:t> </a:t>
            </a:r>
          </a:p>
        </p:txBody>
      </p:sp>
      <p:sp>
        <p:nvSpPr>
          <p:cNvPr id="15" name="TextBox 14"/>
          <p:cNvSpPr txBox="1"/>
          <p:nvPr/>
        </p:nvSpPr>
        <p:spPr>
          <a:xfrm>
            <a:off x="2777753" y="1495913"/>
            <a:ext cx="1095172" cy="369332"/>
          </a:xfrm>
          <a:prstGeom prst="rect">
            <a:avLst/>
          </a:prstGeom>
          <a:noFill/>
        </p:spPr>
        <p:txBody>
          <a:bodyPr wrap="none" rtlCol="0">
            <a:spAutoFit/>
          </a:bodyPr>
          <a:lstStyle/>
          <a:p>
            <a:r>
              <a:rPr lang="en-CA" b="1" dirty="0">
                <a:solidFill>
                  <a:schemeClr val="accent1"/>
                </a:solidFill>
              </a:rPr>
              <a:t>Benefits</a:t>
            </a:r>
          </a:p>
        </p:txBody>
      </p:sp>
      <p:pic>
        <p:nvPicPr>
          <p:cNvPr id="16" name="Picture 15"/>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162000"/>
                    </a14:imgEffect>
                    <a14:imgEffect>
                      <a14:brightnessContrast bright="-55000"/>
                    </a14:imgEffect>
                  </a14:imgLayer>
                </a14:imgProps>
              </a:ext>
              <a:ext uri="{28A0092B-C50C-407E-A947-70E740481C1C}">
                <a14:useLocalDpi xmlns:a14="http://schemas.microsoft.com/office/drawing/2010/main" val="0"/>
              </a:ext>
            </a:extLst>
          </a:blip>
          <a:stretch>
            <a:fillRect/>
          </a:stretch>
        </p:blipFill>
        <p:spPr>
          <a:xfrm>
            <a:off x="2532185" y="1543644"/>
            <a:ext cx="273870" cy="273870"/>
          </a:xfrm>
          <a:prstGeom prst="rect">
            <a:avLst/>
          </a:prstGeom>
        </p:spPr>
      </p:pic>
      <p:grpSp>
        <p:nvGrpSpPr>
          <p:cNvPr id="18" name="Group 17"/>
          <p:cNvGrpSpPr/>
          <p:nvPr/>
        </p:nvGrpSpPr>
        <p:grpSpPr>
          <a:xfrm>
            <a:off x="251519" y="4702525"/>
            <a:ext cx="1588431" cy="1603445"/>
            <a:chOff x="432916" y="4732906"/>
            <a:chExt cx="1489887" cy="1489887"/>
          </a:xfrm>
        </p:grpSpPr>
        <p:sp>
          <p:nvSpPr>
            <p:cNvPr id="5" name="Oval 4"/>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endParaRPr lang="en-CA" sz="1000" dirty="0"/>
            </a:p>
          </p:txBody>
        </p:sp>
        <p:sp>
          <p:nvSpPr>
            <p:cNvPr id="17" name="Rectangle 16"/>
            <p:cNvSpPr/>
            <p:nvPr/>
          </p:nvSpPr>
          <p:spPr>
            <a:xfrm>
              <a:off x="472789" y="5135928"/>
              <a:ext cx="1410140" cy="763565"/>
            </a:xfrm>
            <a:prstGeom prst="rect">
              <a:avLst/>
            </a:prstGeom>
          </p:spPr>
          <p:txBody>
            <a:bodyPr wrap="square">
              <a:spAutoFit/>
            </a:bodyPr>
            <a:lstStyle/>
            <a:p>
              <a:pPr lvl="0" algn="ctr" defTabSz="533400">
                <a:lnSpc>
                  <a:spcPct val="90000"/>
                </a:lnSpc>
                <a:spcBef>
                  <a:spcPct val="0"/>
                </a:spcBef>
                <a:spcAft>
                  <a:spcPct val="35000"/>
                </a:spcAft>
              </a:pPr>
              <a:r>
                <a:rPr lang="en-CA" sz="1200" b="1" dirty="0">
                  <a:solidFill>
                    <a:schemeClr val="bg1"/>
                  </a:solidFill>
                </a:rPr>
                <a:t>Plan the PPM Solution </a:t>
              </a:r>
              <a:r>
                <a:rPr lang="en-CA" sz="1200" b="1" dirty="0">
                  <a:solidFill>
                    <a:prstClr val="white"/>
                  </a:solidFill>
                </a:rPr>
                <a:t>Implementation</a:t>
              </a:r>
            </a:p>
            <a:p>
              <a:pPr lvl="0" algn="ctr" defTabSz="533400">
                <a:lnSpc>
                  <a:spcPct val="90000"/>
                </a:lnSpc>
                <a:spcBef>
                  <a:spcPct val="0"/>
                </a:spcBef>
                <a:spcAft>
                  <a:spcPct val="35000"/>
                </a:spcAft>
              </a:pPr>
              <a:r>
                <a:rPr lang="en-CA" sz="1000" dirty="0">
                  <a:solidFill>
                    <a:prstClr val="white"/>
                  </a:solidFill>
                </a:rPr>
                <a:t>Phase 3</a:t>
              </a:r>
              <a:r>
                <a:rPr lang="en-CA" sz="1200" b="1" dirty="0">
                  <a:solidFill>
                    <a:schemeClr val="bg1"/>
                  </a:solidFill>
                </a:rPr>
                <a:t> </a:t>
              </a:r>
            </a:p>
          </p:txBody>
        </p:sp>
      </p:grpSp>
      <p:pic>
        <p:nvPicPr>
          <p:cNvPr id="10" name="Picture 9"/>
          <p:cNvPicPr>
            <a:picLocks noChangeAspect="1"/>
          </p:cNvPicPr>
          <p:nvPr/>
        </p:nvPicPr>
        <p:blipFill>
          <a:blip r:embed="rId5"/>
          <a:stretch>
            <a:fillRect/>
          </a:stretch>
        </p:blipFill>
        <p:spPr>
          <a:xfrm>
            <a:off x="6395497" y="3129312"/>
            <a:ext cx="1414395" cy="1469263"/>
          </a:xfrm>
          <a:prstGeom prst="rect">
            <a:avLst/>
          </a:prstGeom>
        </p:spPr>
      </p:pic>
    </p:spTree>
    <p:extLst>
      <p:ext uri="{BB962C8B-B14F-4D97-AF65-F5344CB8AC3E}">
        <p14:creationId xmlns:p14="http://schemas.microsoft.com/office/powerpoint/2010/main" val="289934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a:spLocks noChangeAspect="1"/>
          </p:cNvSpPr>
          <p:nvPr/>
        </p:nvSpPr>
        <p:spPr>
          <a:xfrm>
            <a:off x="5030062" y="2558456"/>
            <a:ext cx="972000" cy="972000"/>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61" name="Rectangle 160"/>
          <p:cNvSpPr/>
          <p:nvPr/>
        </p:nvSpPr>
        <p:spPr>
          <a:xfrm>
            <a:off x="0" y="5277425"/>
            <a:ext cx="9144000" cy="1267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5" name="Oval 84"/>
          <p:cNvSpPr/>
          <p:nvPr/>
        </p:nvSpPr>
        <p:spPr>
          <a:xfrm>
            <a:off x="7649701" y="2419762"/>
            <a:ext cx="1222944" cy="122294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2" name="Title 1"/>
          <p:cNvSpPr>
            <a:spLocks noGrp="1"/>
          </p:cNvSpPr>
          <p:nvPr>
            <p:ph type="title"/>
          </p:nvPr>
        </p:nvSpPr>
        <p:spPr/>
        <p:txBody>
          <a:bodyPr/>
          <a:lstStyle/>
          <a:p>
            <a:r>
              <a:rPr lang="en-CA" dirty="0"/>
              <a:t>Info-Tech</a:t>
            </a:r>
            <a:r>
              <a:rPr lang="en-CA" b="1" dirty="0"/>
              <a:t> </a:t>
            </a:r>
            <a:r>
              <a:rPr lang="en-CA" dirty="0"/>
              <a:t>walks you through the following steps to help you to select your PPM solution</a:t>
            </a:r>
          </a:p>
        </p:txBody>
      </p:sp>
      <p:sp>
        <p:nvSpPr>
          <p:cNvPr id="8" name="Oval 7"/>
          <p:cNvSpPr>
            <a:spLocks noChangeAspect="1"/>
          </p:cNvSpPr>
          <p:nvPr/>
        </p:nvSpPr>
        <p:spPr>
          <a:xfrm>
            <a:off x="4352546" y="2631834"/>
            <a:ext cx="828000" cy="828000"/>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0" name="Oval 9"/>
          <p:cNvSpPr>
            <a:spLocks noChangeAspect="1"/>
          </p:cNvSpPr>
          <p:nvPr/>
        </p:nvSpPr>
        <p:spPr>
          <a:xfrm>
            <a:off x="5699919" y="2563008"/>
            <a:ext cx="972000" cy="972000"/>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1" name="Oval 10"/>
          <p:cNvSpPr>
            <a:spLocks noChangeAspect="1"/>
          </p:cNvSpPr>
          <p:nvPr/>
        </p:nvSpPr>
        <p:spPr>
          <a:xfrm>
            <a:off x="6461173" y="2118856"/>
            <a:ext cx="1800000" cy="1800000"/>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5" name="Oval 14"/>
          <p:cNvSpPr/>
          <p:nvPr/>
        </p:nvSpPr>
        <p:spPr>
          <a:xfrm>
            <a:off x="7837818" y="5408464"/>
            <a:ext cx="725603" cy="725603"/>
          </a:xfrm>
          <a:prstGeom prst="ellipse">
            <a:avLst/>
          </a:prstGeom>
          <a:solidFill>
            <a:srgbClr val="B0C53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a:t>Get Ready to Implement Solution</a:t>
            </a:r>
          </a:p>
        </p:txBody>
      </p:sp>
      <p:sp>
        <p:nvSpPr>
          <p:cNvPr id="16" name="Oval 15"/>
          <p:cNvSpPr/>
          <p:nvPr/>
        </p:nvSpPr>
        <p:spPr>
          <a:xfrm>
            <a:off x="7207925" y="5408464"/>
            <a:ext cx="725603" cy="725603"/>
          </a:xfrm>
          <a:prstGeom prst="ellipse">
            <a:avLst/>
          </a:prstGeom>
          <a:solidFill>
            <a:srgbClr val="7CADD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a:t>Select Solution</a:t>
            </a:r>
          </a:p>
        </p:txBody>
      </p:sp>
      <p:sp>
        <p:nvSpPr>
          <p:cNvPr id="17" name="Oval 16"/>
          <p:cNvSpPr/>
          <p:nvPr/>
        </p:nvSpPr>
        <p:spPr>
          <a:xfrm>
            <a:off x="6582268" y="5408464"/>
            <a:ext cx="725603" cy="725603"/>
          </a:xfrm>
          <a:prstGeom prst="ellipse">
            <a:avLst/>
          </a:prstGeom>
          <a:solidFill>
            <a:srgbClr val="29475F">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a:t>Launch the</a:t>
            </a:r>
            <a:br>
              <a:rPr lang="en-CA" sz="700" b="1" dirty="0"/>
            </a:br>
            <a:r>
              <a:rPr lang="en-CA" sz="700" b="1" dirty="0"/>
              <a:t>Project</a:t>
            </a:r>
          </a:p>
        </p:txBody>
      </p:sp>
      <p:sp>
        <p:nvSpPr>
          <p:cNvPr id="24" name="TextBox 23"/>
          <p:cNvSpPr txBox="1"/>
          <p:nvPr/>
        </p:nvSpPr>
        <p:spPr>
          <a:xfrm>
            <a:off x="6535289" y="5082898"/>
            <a:ext cx="478016" cy="215444"/>
          </a:xfrm>
          <a:prstGeom prst="rect">
            <a:avLst/>
          </a:prstGeom>
          <a:noFill/>
        </p:spPr>
        <p:txBody>
          <a:bodyPr wrap="none" rtlCol="0">
            <a:spAutoFit/>
          </a:bodyPr>
          <a:lstStyle/>
          <a:p>
            <a:r>
              <a:rPr lang="en-CA" sz="800" i="1" dirty="0"/>
              <a:t>Phase</a:t>
            </a:r>
          </a:p>
        </p:txBody>
      </p:sp>
      <p:sp>
        <p:nvSpPr>
          <p:cNvPr id="27" name="TextBox 26"/>
          <p:cNvSpPr txBox="1"/>
          <p:nvPr/>
        </p:nvSpPr>
        <p:spPr>
          <a:xfrm>
            <a:off x="4514339" y="5082898"/>
            <a:ext cx="700833" cy="215444"/>
          </a:xfrm>
          <a:prstGeom prst="rect">
            <a:avLst/>
          </a:prstGeom>
          <a:noFill/>
        </p:spPr>
        <p:txBody>
          <a:bodyPr wrap="none" rtlCol="0">
            <a:spAutoFit/>
          </a:bodyPr>
          <a:lstStyle/>
          <a:p>
            <a:r>
              <a:rPr lang="en-CA" sz="800" i="1" dirty="0"/>
              <a:t>Importance</a:t>
            </a:r>
          </a:p>
        </p:txBody>
      </p:sp>
      <p:sp>
        <p:nvSpPr>
          <p:cNvPr id="29" name="TextBox 28"/>
          <p:cNvSpPr txBox="1"/>
          <p:nvPr/>
        </p:nvSpPr>
        <p:spPr>
          <a:xfrm>
            <a:off x="4844769" y="5696332"/>
            <a:ext cx="966931" cy="369332"/>
          </a:xfrm>
          <a:prstGeom prst="rect">
            <a:avLst/>
          </a:prstGeom>
          <a:noFill/>
        </p:spPr>
        <p:txBody>
          <a:bodyPr wrap="none" rtlCol="0">
            <a:spAutoFit/>
          </a:bodyPr>
          <a:lstStyle/>
          <a:p>
            <a:r>
              <a:rPr lang="en-CA" dirty="0"/>
              <a:t>Greater</a:t>
            </a:r>
          </a:p>
        </p:txBody>
      </p:sp>
      <p:sp>
        <p:nvSpPr>
          <p:cNvPr id="30" name="TextBox 29"/>
          <p:cNvSpPr txBox="1"/>
          <p:nvPr/>
        </p:nvSpPr>
        <p:spPr>
          <a:xfrm>
            <a:off x="4534635" y="5419333"/>
            <a:ext cx="752578" cy="276999"/>
          </a:xfrm>
          <a:prstGeom prst="rect">
            <a:avLst/>
          </a:prstGeom>
          <a:noFill/>
        </p:spPr>
        <p:txBody>
          <a:bodyPr wrap="none" rtlCol="0">
            <a:spAutoFit/>
          </a:bodyPr>
          <a:lstStyle/>
          <a:p>
            <a:r>
              <a:rPr lang="en-CA" sz="1200" dirty="0"/>
              <a:t>Average</a:t>
            </a:r>
          </a:p>
        </p:txBody>
      </p:sp>
      <p:sp>
        <p:nvSpPr>
          <p:cNvPr id="32" name="TextBox 31"/>
          <p:cNvSpPr txBox="1"/>
          <p:nvPr/>
        </p:nvSpPr>
        <p:spPr>
          <a:xfrm>
            <a:off x="2569331" y="5082898"/>
            <a:ext cx="431528" cy="215444"/>
          </a:xfrm>
          <a:prstGeom prst="rect">
            <a:avLst/>
          </a:prstGeom>
          <a:noFill/>
        </p:spPr>
        <p:txBody>
          <a:bodyPr wrap="none" rtlCol="0">
            <a:spAutoFit/>
          </a:bodyPr>
          <a:lstStyle/>
          <a:p>
            <a:r>
              <a:rPr lang="en-CA" sz="800" i="1" dirty="0"/>
              <a:t>Effort</a:t>
            </a:r>
          </a:p>
        </p:txBody>
      </p:sp>
      <p:sp>
        <p:nvSpPr>
          <p:cNvPr id="34" name="Oval 33"/>
          <p:cNvSpPr/>
          <p:nvPr/>
        </p:nvSpPr>
        <p:spPr>
          <a:xfrm>
            <a:off x="3057502" y="5469191"/>
            <a:ext cx="748045" cy="748045"/>
          </a:xfrm>
          <a:prstGeom prst="ellipse">
            <a:avLst/>
          </a:prstGeom>
          <a:solidFill>
            <a:srgbClr val="29475F">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2751696" y="5647571"/>
            <a:ext cx="450683" cy="450683"/>
          </a:xfrm>
          <a:prstGeom prst="ellipse">
            <a:avLst/>
          </a:prstGeom>
          <a:solidFill>
            <a:srgbClr val="29475F">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7" name="Straight Connector 36"/>
          <p:cNvCxnSpPr>
            <a:stCxn id="35" idx="1"/>
            <a:endCxn id="43" idx="2"/>
          </p:cNvCxnSpPr>
          <p:nvPr/>
        </p:nvCxnSpPr>
        <p:spPr>
          <a:xfrm flipH="1" flipV="1">
            <a:off x="2717689" y="5602322"/>
            <a:ext cx="100008" cy="11125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30779" y="5386878"/>
            <a:ext cx="373820" cy="215444"/>
          </a:xfrm>
          <a:prstGeom prst="rect">
            <a:avLst/>
          </a:prstGeom>
          <a:noFill/>
        </p:spPr>
        <p:txBody>
          <a:bodyPr wrap="none" rtlCol="0">
            <a:spAutoFit/>
          </a:bodyPr>
          <a:lstStyle/>
          <a:p>
            <a:r>
              <a:rPr lang="en-CA" sz="800" dirty="0"/>
              <a:t>Low</a:t>
            </a:r>
          </a:p>
        </p:txBody>
      </p:sp>
      <p:sp>
        <p:nvSpPr>
          <p:cNvPr id="44" name="TextBox 43"/>
          <p:cNvSpPr txBox="1"/>
          <p:nvPr/>
        </p:nvSpPr>
        <p:spPr>
          <a:xfrm>
            <a:off x="3949236" y="6001792"/>
            <a:ext cx="396262" cy="215444"/>
          </a:xfrm>
          <a:prstGeom prst="rect">
            <a:avLst/>
          </a:prstGeom>
          <a:noFill/>
        </p:spPr>
        <p:txBody>
          <a:bodyPr wrap="none" rtlCol="0">
            <a:spAutoFit/>
          </a:bodyPr>
          <a:lstStyle/>
          <a:p>
            <a:r>
              <a:rPr lang="en-CA" sz="800" dirty="0"/>
              <a:t>High</a:t>
            </a:r>
          </a:p>
        </p:txBody>
      </p:sp>
      <p:cxnSp>
        <p:nvCxnSpPr>
          <p:cNvPr id="46" name="Straight Connector 45"/>
          <p:cNvCxnSpPr>
            <a:stCxn id="34" idx="5"/>
            <a:endCxn id="44" idx="1"/>
          </p:cNvCxnSpPr>
          <p:nvPr/>
        </p:nvCxnSpPr>
        <p:spPr>
          <a:xfrm>
            <a:off x="3695998" y="6107687"/>
            <a:ext cx="253238" cy="1827"/>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30545" y="5089909"/>
            <a:ext cx="676788" cy="215444"/>
          </a:xfrm>
          <a:prstGeom prst="rect">
            <a:avLst/>
          </a:prstGeom>
          <a:noFill/>
        </p:spPr>
        <p:txBody>
          <a:bodyPr wrap="none" rtlCol="0">
            <a:spAutoFit/>
          </a:bodyPr>
          <a:lstStyle/>
          <a:p>
            <a:r>
              <a:rPr lang="en-CA" sz="800" i="1" dirty="0"/>
              <a:t>Milestones</a:t>
            </a:r>
          </a:p>
        </p:txBody>
      </p:sp>
      <p:sp>
        <p:nvSpPr>
          <p:cNvPr id="52" name="Oval 51"/>
          <p:cNvSpPr/>
          <p:nvPr/>
        </p:nvSpPr>
        <p:spPr>
          <a:xfrm>
            <a:off x="359449" y="5493714"/>
            <a:ext cx="83465" cy="83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6" name="Straight Connector 55"/>
          <p:cNvCxnSpPr>
            <a:stCxn id="52" idx="5"/>
            <a:endCxn id="57" idx="1"/>
          </p:cNvCxnSpPr>
          <p:nvPr/>
        </p:nvCxnSpPr>
        <p:spPr>
          <a:xfrm>
            <a:off x="430691" y="5564956"/>
            <a:ext cx="391223" cy="44074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1914" y="5897975"/>
            <a:ext cx="910827" cy="215444"/>
          </a:xfrm>
          <a:prstGeom prst="rect">
            <a:avLst/>
          </a:prstGeom>
          <a:noFill/>
        </p:spPr>
        <p:txBody>
          <a:bodyPr wrap="none" rtlCol="0">
            <a:spAutoFit/>
          </a:bodyPr>
          <a:lstStyle/>
          <a:p>
            <a:r>
              <a:rPr lang="en-CA" sz="800" dirty="0"/>
              <a:t>Major Milestone</a:t>
            </a:r>
          </a:p>
        </p:txBody>
      </p:sp>
      <p:sp>
        <p:nvSpPr>
          <p:cNvPr id="87" name="TextBox 86"/>
          <p:cNvSpPr txBox="1"/>
          <p:nvPr/>
        </p:nvSpPr>
        <p:spPr>
          <a:xfrm>
            <a:off x="4600174" y="1194843"/>
            <a:ext cx="1916583" cy="461665"/>
          </a:xfrm>
          <a:prstGeom prst="rect">
            <a:avLst/>
          </a:prstGeom>
          <a:noFill/>
        </p:spPr>
        <p:txBody>
          <a:bodyPr wrap="square" rtlCol="0">
            <a:spAutoFit/>
          </a:bodyPr>
          <a:lstStyle/>
          <a:p>
            <a:r>
              <a:rPr lang="en-CA" sz="1200" b="1" dirty="0"/>
              <a:t>2.1  </a:t>
            </a:r>
            <a:r>
              <a:rPr lang="en-CA" sz="1200" dirty="0"/>
              <a:t>Analyze vendors in the PPM solution market </a:t>
            </a:r>
          </a:p>
        </p:txBody>
      </p:sp>
      <p:sp>
        <p:nvSpPr>
          <p:cNvPr id="88" name="Oval 87"/>
          <p:cNvSpPr/>
          <p:nvPr/>
        </p:nvSpPr>
        <p:spPr>
          <a:xfrm>
            <a:off x="4724851" y="2577634"/>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9" name="Straight Connector 88"/>
          <p:cNvCxnSpPr/>
          <p:nvPr/>
        </p:nvCxnSpPr>
        <p:spPr>
          <a:xfrm flipV="1">
            <a:off x="4747837" y="1656508"/>
            <a:ext cx="8348" cy="915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399876" y="4081774"/>
            <a:ext cx="2233763" cy="276999"/>
          </a:xfrm>
          <a:prstGeom prst="rect">
            <a:avLst/>
          </a:prstGeom>
          <a:noFill/>
        </p:spPr>
        <p:txBody>
          <a:bodyPr wrap="square" rtlCol="0">
            <a:spAutoFit/>
          </a:bodyPr>
          <a:lstStyle/>
          <a:p>
            <a:r>
              <a:rPr lang="en-CA" sz="1200" b="1" dirty="0"/>
              <a:t>2.3 </a:t>
            </a:r>
            <a:r>
              <a:rPr lang="en-CA" sz="1200" dirty="0"/>
              <a:t>Select your PPM solution</a:t>
            </a:r>
          </a:p>
        </p:txBody>
      </p:sp>
      <p:sp>
        <p:nvSpPr>
          <p:cNvPr id="95" name="Oval 94"/>
          <p:cNvSpPr/>
          <p:nvPr/>
        </p:nvSpPr>
        <p:spPr>
          <a:xfrm>
            <a:off x="6173889" y="3503674"/>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6" name="Straight Connector 95"/>
          <p:cNvCxnSpPr>
            <a:stCxn id="95" idx="4"/>
          </p:cNvCxnSpPr>
          <p:nvPr/>
        </p:nvCxnSpPr>
        <p:spPr>
          <a:xfrm>
            <a:off x="6205223" y="3566342"/>
            <a:ext cx="146" cy="493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895320" y="1155389"/>
            <a:ext cx="2521527" cy="646331"/>
          </a:xfrm>
          <a:prstGeom prst="rect">
            <a:avLst/>
          </a:prstGeom>
          <a:noFill/>
        </p:spPr>
        <p:txBody>
          <a:bodyPr wrap="square" rtlCol="0">
            <a:spAutoFit/>
          </a:bodyPr>
          <a:lstStyle/>
          <a:p>
            <a:r>
              <a:rPr lang="en-CA" b="1" dirty="0"/>
              <a:t>3.1 </a:t>
            </a:r>
            <a:r>
              <a:rPr lang="en-CA" dirty="0"/>
              <a:t>Implementation considerations</a:t>
            </a:r>
          </a:p>
        </p:txBody>
      </p:sp>
      <p:sp>
        <p:nvSpPr>
          <p:cNvPr id="114" name="Oval 113"/>
          <p:cNvSpPr/>
          <p:nvPr/>
        </p:nvSpPr>
        <p:spPr>
          <a:xfrm>
            <a:off x="7329839" y="2086904"/>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5" name="Straight Connector 114"/>
          <p:cNvCxnSpPr>
            <a:stCxn id="11" idx="0"/>
          </p:cNvCxnSpPr>
          <p:nvPr/>
        </p:nvCxnSpPr>
        <p:spPr>
          <a:xfrm flipV="1">
            <a:off x="7361173" y="1784458"/>
            <a:ext cx="0" cy="334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607738" y="4028417"/>
            <a:ext cx="1800530" cy="461665"/>
          </a:xfrm>
          <a:prstGeom prst="rect">
            <a:avLst/>
          </a:prstGeom>
          <a:noFill/>
        </p:spPr>
        <p:txBody>
          <a:bodyPr wrap="square" rtlCol="0">
            <a:spAutoFit/>
          </a:bodyPr>
          <a:lstStyle/>
          <a:p>
            <a:r>
              <a:rPr lang="en-CA" sz="1200" b="1" dirty="0"/>
              <a:t>3.2 </a:t>
            </a:r>
            <a:r>
              <a:rPr lang="en-CA" sz="1200" dirty="0"/>
              <a:t>Evaluate your project metrics</a:t>
            </a:r>
          </a:p>
        </p:txBody>
      </p:sp>
      <p:sp>
        <p:nvSpPr>
          <p:cNvPr id="118" name="Oval 117"/>
          <p:cNvSpPr/>
          <p:nvPr/>
        </p:nvSpPr>
        <p:spPr>
          <a:xfrm>
            <a:off x="8247657" y="359981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9" name="Straight Connector 118"/>
          <p:cNvCxnSpPr/>
          <p:nvPr/>
        </p:nvCxnSpPr>
        <p:spPr>
          <a:xfrm>
            <a:off x="8261173" y="3599816"/>
            <a:ext cx="0" cy="432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004848" y="1723738"/>
            <a:ext cx="1951024" cy="461665"/>
          </a:xfrm>
          <a:prstGeom prst="rect">
            <a:avLst/>
          </a:prstGeom>
          <a:noFill/>
        </p:spPr>
        <p:txBody>
          <a:bodyPr wrap="square" rtlCol="0">
            <a:spAutoFit/>
          </a:bodyPr>
          <a:lstStyle/>
          <a:p>
            <a:r>
              <a:rPr lang="en-CA" sz="1200" b="1" dirty="0"/>
              <a:t>2.2  </a:t>
            </a:r>
            <a:r>
              <a:rPr lang="en-CA" sz="1200" dirty="0"/>
              <a:t>Shortlist vendors in the PPM solution market </a:t>
            </a:r>
          </a:p>
        </p:txBody>
      </p:sp>
      <p:sp>
        <p:nvSpPr>
          <p:cNvPr id="90" name="Oval 89"/>
          <p:cNvSpPr/>
          <p:nvPr/>
        </p:nvSpPr>
        <p:spPr>
          <a:xfrm>
            <a:off x="5491095" y="2535014"/>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1" name="Straight Connector 90"/>
          <p:cNvCxnSpPr/>
          <p:nvPr/>
        </p:nvCxnSpPr>
        <p:spPr>
          <a:xfrm flipV="1">
            <a:off x="5516062" y="2179948"/>
            <a:ext cx="0" cy="378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31995" y="4515367"/>
            <a:ext cx="6841096" cy="487288"/>
          </a:xfrm>
          <a:prstGeom prst="rect">
            <a:avLst/>
          </a:prstGeom>
          <a:solidFill>
            <a:srgbClr val="29475F"/>
          </a:solidFill>
          <a:ln>
            <a:noFill/>
          </a:ln>
          <a:effectLst>
            <a:outerShdw blurRad="25400" dist="25400" dir="30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Locate your starting point in the research based on the current stage of your project. </a:t>
            </a:r>
          </a:p>
        </p:txBody>
      </p:sp>
      <p:sp>
        <p:nvSpPr>
          <p:cNvPr id="116" name="Oval 115"/>
          <p:cNvSpPr/>
          <p:nvPr/>
        </p:nvSpPr>
        <p:spPr>
          <a:xfrm>
            <a:off x="1299544" y="2808582"/>
            <a:ext cx="484354" cy="484354"/>
          </a:xfrm>
          <a:prstGeom prst="ellipse">
            <a:avLst/>
          </a:prstGeom>
          <a:solidFill>
            <a:srgbClr val="29475F">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21" name="Oval 120"/>
          <p:cNvSpPr/>
          <p:nvPr/>
        </p:nvSpPr>
        <p:spPr>
          <a:xfrm>
            <a:off x="3119639" y="2596075"/>
            <a:ext cx="810752" cy="810752"/>
          </a:xfrm>
          <a:prstGeom prst="ellipse">
            <a:avLst/>
          </a:prstGeom>
          <a:solidFill>
            <a:srgbClr val="29475F">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20" name="Oval 119"/>
          <p:cNvSpPr/>
          <p:nvPr/>
        </p:nvSpPr>
        <p:spPr>
          <a:xfrm>
            <a:off x="755103" y="2712969"/>
            <a:ext cx="680651" cy="680651"/>
          </a:xfrm>
          <a:prstGeom prst="ellipse">
            <a:avLst/>
          </a:prstGeom>
          <a:solidFill>
            <a:srgbClr val="29475F">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25" name="Oval 124"/>
          <p:cNvSpPr/>
          <p:nvPr/>
        </p:nvSpPr>
        <p:spPr>
          <a:xfrm>
            <a:off x="1660410" y="2176746"/>
            <a:ext cx="1686958" cy="1686958"/>
          </a:xfrm>
          <a:prstGeom prst="ellipse">
            <a:avLst/>
          </a:prstGeom>
          <a:solidFill>
            <a:srgbClr val="29475F">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26" name="Oval 125"/>
          <p:cNvSpPr/>
          <p:nvPr/>
        </p:nvSpPr>
        <p:spPr>
          <a:xfrm>
            <a:off x="197435" y="2691671"/>
            <a:ext cx="699954" cy="699954"/>
          </a:xfrm>
          <a:prstGeom prst="ellipse">
            <a:avLst/>
          </a:prstGeom>
          <a:solidFill>
            <a:srgbClr val="29475F">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27" name="TextBox 126"/>
          <p:cNvSpPr txBox="1"/>
          <p:nvPr/>
        </p:nvSpPr>
        <p:spPr>
          <a:xfrm>
            <a:off x="510002" y="1587388"/>
            <a:ext cx="2802370" cy="261610"/>
          </a:xfrm>
          <a:prstGeom prst="rect">
            <a:avLst/>
          </a:prstGeom>
          <a:noFill/>
        </p:spPr>
        <p:txBody>
          <a:bodyPr wrap="none" rtlCol="0">
            <a:spAutoFit/>
          </a:bodyPr>
          <a:lstStyle/>
          <a:p>
            <a:r>
              <a:rPr lang="en-CA" sz="1100" b="1" dirty="0"/>
              <a:t>1.1  </a:t>
            </a:r>
            <a:r>
              <a:rPr lang="en-CA" sz="1100" dirty="0"/>
              <a:t>Understand PPM solution technology</a:t>
            </a:r>
          </a:p>
        </p:txBody>
      </p:sp>
      <p:sp>
        <p:nvSpPr>
          <p:cNvPr id="128" name="Oval 127"/>
          <p:cNvSpPr/>
          <p:nvPr/>
        </p:nvSpPr>
        <p:spPr>
          <a:xfrm>
            <a:off x="484744" y="266294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3" name="Straight Connector 132"/>
          <p:cNvCxnSpPr>
            <a:stCxn id="128" idx="0"/>
            <a:endCxn id="127" idx="1"/>
          </p:cNvCxnSpPr>
          <p:nvPr/>
        </p:nvCxnSpPr>
        <p:spPr>
          <a:xfrm flipH="1" flipV="1">
            <a:off x="510002" y="1718193"/>
            <a:ext cx="6076" cy="944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894632" y="1881128"/>
            <a:ext cx="1927131" cy="276999"/>
          </a:xfrm>
          <a:prstGeom prst="rect">
            <a:avLst/>
          </a:prstGeom>
          <a:noFill/>
        </p:spPr>
        <p:txBody>
          <a:bodyPr wrap="none" rtlCol="0">
            <a:spAutoFit/>
          </a:bodyPr>
          <a:lstStyle/>
          <a:p>
            <a:r>
              <a:rPr lang="en-CA" sz="1200" b="1" dirty="0"/>
              <a:t>1.2 </a:t>
            </a:r>
            <a:r>
              <a:rPr lang="en-CA" sz="1200" dirty="0"/>
              <a:t>Structure your project</a:t>
            </a:r>
          </a:p>
        </p:txBody>
      </p:sp>
      <p:sp>
        <p:nvSpPr>
          <p:cNvPr id="136" name="Oval 135"/>
          <p:cNvSpPr/>
          <p:nvPr/>
        </p:nvSpPr>
        <p:spPr>
          <a:xfrm>
            <a:off x="1067132" y="266857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7" name="Straight Connector 136"/>
          <p:cNvCxnSpPr>
            <a:stCxn id="136" idx="0"/>
          </p:cNvCxnSpPr>
          <p:nvPr/>
        </p:nvCxnSpPr>
        <p:spPr>
          <a:xfrm flipH="1" flipV="1">
            <a:off x="1095428" y="2165741"/>
            <a:ext cx="3038" cy="502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507294" y="325446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40" name="Straight Connector 139"/>
          <p:cNvCxnSpPr/>
          <p:nvPr/>
        </p:nvCxnSpPr>
        <p:spPr>
          <a:xfrm flipH="1">
            <a:off x="1527618" y="3309048"/>
            <a:ext cx="0" cy="519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2469817" y="383287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44" name="Straight Connector 143"/>
          <p:cNvCxnSpPr/>
          <p:nvPr/>
        </p:nvCxnSpPr>
        <p:spPr>
          <a:xfrm flipV="1">
            <a:off x="3525015" y="3391625"/>
            <a:ext cx="0" cy="360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2501151" y="3842057"/>
            <a:ext cx="1" cy="28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3503176" y="337996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5" name="TextBox 144"/>
          <p:cNvSpPr txBox="1"/>
          <p:nvPr/>
        </p:nvSpPr>
        <p:spPr>
          <a:xfrm>
            <a:off x="159192" y="3837393"/>
            <a:ext cx="2143552" cy="276999"/>
          </a:xfrm>
          <a:prstGeom prst="rect">
            <a:avLst/>
          </a:prstGeom>
          <a:noFill/>
        </p:spPr>
        <p:txBody>
          <a:bodyPr wrap="square" rtlCol="0">
            <a:spAutoFit/>
          </a:bodyPr>
          <a:lstStyle/>
          <a:p>
            <a:r>
              <a:rPr lang="en-CA" sz="1200" b="1" dirty="0"/>
              <a:t>1.3 </a:t>
            </a:r>
            <a:r>
              <a:rPr lang="en-CA" sz="1200" dirty="0"/>
              <a:t>Verify stakeholder buy-in</a:t>
            </a:r>
          </a:p>
        </p:txBody>
      </p:sp>
      <p:sp>
        <p:nvSpPr>
          <p:cNvPr id="146" name="TextBox 145"/>
          <p:cNvSpPr txBox="1"/>
          <p:nvPr/>
        </p:nvSpPr>
        <p:spPr>
          <a:xfrm>
            <a:off x="2204837" y="4129474"/>
            <a:ext cx="2122697" cy="307777"/>
          </a:xfrm>
          <a:prstGeom prst="rect">
            <a:avLst/>
          </a:prstGeom>
          <a:noFill/>
        </p:spPr>
        <p:txBody>
          <a:bodyPr wrap="none" rtlCol="0">
            <a:spAutoFit/>
          </a:bodyPr>
          <a:lstStyle/>
          <a:p>
            <a:r>
              <a:rPr lang="en-CA" sz="1400" b="1" dirty="0"/>
              <a:t>1.4 </a:t>
            </a:r>
            <a:r>
              <a:rPr lang="en-CA" sz="1400" dirty="0"/>
              <a:t>Gather requirements</a:t>
            </a:r>
          </a:p>
        </p:txBody>
      </p:sp>
      <p:sp>
        <p:nvSpPr>
          <p:cNvPr id="147" name="TextBox 146"/>
          <p:cNvSpPr txBox="1"/>
          <p:nvPr/>
        </p:nvSpPr>
        <p:spPr>
          <a:xfrm>
            <a:off x="2921619" y="3734193"/>
            <a:ext cx="2252758" cy="276999"/>
          </a:xfrm>
          <a:prstGeom prst="rect">
            <a:avLst/>
          </a:prstGeom>
          <a:noFill/>
        </p:spPr>
        <p:txBody>
          <a:bodyPr wrap="square" rtlCol="0">
            <a:spAutoFit/>
          </a:bodyPr>
          <a:lstStyle/>
          <a:p>
            <a:r>
              <a:rPr lang="en-CA" sz="1200" b="1" dirty="0"/>
              <a:t>1.5 </a:t>
            </a:r>
            <a:r>
              <a:rPr lang="en-CA" sz="1200" dirty="0"/>
              <a:t>Establish baseline metrics</a:t>
            </a:r>
          </a:p>
        </p:txBody>
      </p:sp>
      <p:sp>
        <p:nvSpPr>
          <p:cNvPr id="65" name="Oval 64"/>
          <p:cNvSpPr/>
          <p:nvPr/>
        </p:nvSpPr>
        <p:spPr>
          <a:xfrm>
            <a:off x="3753145" y="2613480"/>
            <a:ext cx="810752" cy="810752"/>
          </a:xfrm>
          <a:prstGeom prst="ellipse">
            <a:avLst/>
          </a:prstGeom>
          <a:solidFill>
            <a:srgbClr val="29475F">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cxnSp>
        <p:nvCxnSpPr>
          <p:cNvPr id="66" name="Straight Connector 65"/>
          <p:cNvCxnSpPr/>
          <p:nvPr/>
        </p:nvCxnSpPr>
        <p:spPr>
          <a:xfrm flipV="1">
            <a:off x="4148469" y="2239536"/>
            <a:ext cx="0" cy="360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117135" y="2577634"/>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TextBox 67"/>
          <p:cNvSpPr txBox="1"/>
          <p:nvPr/>
        </p:nvSpPr>
        <p:spPr>
          <a:xfrm>
            <a:off x="2990756" y="1974845"/>
            <a:ext cx="2252758" cy="276999"/>
          </a:xfrm>
          <a:prstGeom prst="rect">
            <a:avLst/>
          </a:prstGeom>
          <a:noFill/>
        </p:spPr>
        <p:txBody>
          <a:bodyPr wrap="square" rtlCol="0">
            <a:spAutoFit/>
          </a:bodyPr>
          <a:lstStyle/>
          <a:p>
            <a:r>
              <a:rPr lang="en-CA" sz="1200" b="1" dirty="0"/>
              <a:t>1.6 </a:t>
            </a:r>
            <a:r>
              <a:rPr lang="en-CA" sz="1200" dirty="0"/>
              <a:t>Identify best use case</a:t>
            </a:r>
          </a:p>
        </p:txBody>
      </p:sp>
    </p:spTree>
    <p:extLst>
      <p:ext uri="{BB962C8B-B14F-4D97-AF65-F5344CB8AC3E}">
        <p14:creationId xmlns:p14="http://schemas.microsoft.com/office/powerpoint/2010/main" val="73242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46703" y="1607231"/>
            <a:ext cx="4041648" cy="2124260"/>
          </a:xfrm>
        </p:spPr>
        <p:txBody>
          <a:bodyPr/>
          <a:lstStyle/>
          <a:p>
            <a:r>
              <a:rPr lang="en-CA" dirty="0">
                <a:solidFill>
                  <a:srgbClr val="333333"/>
                </a:solidFill>
              </a:rPr>
              <a:t>Performed baseline metrics regarding the organization’s project portfolio management (PPM) current state (see Info-Tech’s </a:t>
            </a:r>
            <a:r>
              <a:rPr lang="en-CA" i="1" dirty="0">
                <a:solidFill>
                  <a:srgbClr val="333333"/>
                </a:solidFill>
              </a:rPr>
              <a:t>PPM Current State Diagnostic</a:t>
            </a:r>
            <a:r>
              <a:rPr lang="en-CA" dirty="0">
                <a:solidFill>
                  <a:srgbClr val="333333"/>
                </a:solidFill>
              </a:rPr>
              <a:t>)</a:t>
            </a:r>
          </a:p>
          <a:p>
            <a:r>
              <a:rPr lang="en-CA" dirty="0">
                <a:solidFill>
                  <a:srgbClr val="333333"/>
                </a:solidFill>
              </a:rPr>
              <a:t>The decision to select and implement a PPM solution is part of an overall PPM strategy (see Info-Tech’s </a:t>
            </a:r>
            <a:r>
              <a:rPr lang="en-CA" i="1" dirty="0">
                <a:solidFill>
                  <a:srgbClr val="333333"/>
                </a:solidFill>
              </a:rPr>
              <a:t>Develop a Project Portfolio Management Strategy)</a:t>
            </a:r>
          </a:p>
        </p:txBody>
      </p:sp>
      <p:sp>
        <p:nvSpPr>
          <p:cNvPr id="8" name="Rectangle 7"/>
          <p:cNvSpPr/>
          <p:nvPr/>
        </p:nvSpPr>
        <p:spPr>
          <a:xfrm>
            <a:off x="0" y="-1"/>
            <a:ext cx="9144000" cy="1187355"/>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Text Placeholder 3"/>
          <p:cNvSpPr>
            <a:spLocks noGrp="1"/>
          </p:cNvSpPr>
          <p:nvPr>
            <p:ph type="body" sz="quarter" idx="26"/>
          </p:nvPr>
        </p:nvSpPr>
        <p:spPr>
          <a:xfrm>
            <a:off x="4835436" y="1607231"/>
            <a:ext cx="4041648" cy="2124260"/>
          </a:xfrm>
        </p:spPr>
        <p:txBody>
          <a:bodyPr/>
          <a:lstStyle/>
          <a:p>
            <a:r>
              <a:rPr lang="en-CA" dirty="0">
                <a:solidFill>
                  <a:srgbClr val="333333"/>
                </a:solidFill>
              </a:rPr>
              <a:t>Your organization has basic PPM processes and roles currently in place.</a:t>
            </a:r>
          </a:p>
          <a:p>
            <a:r>
              <a:rPr lang="en-CA" dirty="0">
                <a:solidFill>
                  <a:srgbClr val="333333"/>
                </a:solidFill>
              </a:rPr>
              <a:t>Non-commercial solutions (MS Excel, MS SharePoint, MS Exchange, etc.) have become too complex or labor intensive.</a:t>
            </a:r>
          </a:p>
          <a:p>
            <a:r>
              <a:rPr lang="en-CA" dirty="0">
                <a:solidFill>
                  <a:srgbClr val="333333"/>
                </a:solidFill>
              </a:rPr>
              <a:t>Business leaders have an interest in improving the PMO and are committed to dedicating significant resources (time and money) to do this.</a:t>
            </a:r>
          </a:p>
        </p:txBody>
      </p:sp>
      <p:sp>
        <p:nvSpPr>
          <p:cNvPr id="5" name="Text Placeholder 4"/>
          <p:cNvSpPr>
            <a:spLocks noGrp="1"/>
          </p:cNvSpPr>
          <p:nvPr>
            <p:ph type="body" sz="quarter" idx="27"/>
          </p:nvPr>
        </p:nvSpPr>
        <p:spPr/>
        <p:txBody>
          <a:bodyPr/>
          <a:lstStyle/>
          <a:p>
            <a:r>
              <a:rPr lang="en-CA" dirty="0">
                <a:solidFill>
                  <a:srgbClr val="333333"/>
                </a:solidFill>
              </a:rPr>
              <a:t>Project Management Office (PMO) leadership</a:t>
            </a:r>
          </a:p>
          <a:p>
            <a:r>
              <a:rPr lang="en-CA" dirty="0">
                <a:solidFill>
                  <a:srgbClr val="333333"/>
                </a:solidFill>
              </a:rPr>
              <a:t>Project Portfolio Managers (PMO directors)</a:t>
            </a:r>
          </a:p>
          <a:p>
            <a:r>
              <a:rPr lang="en-CA" dirty="0">
                <a:solidFill>
                  <a:srgbClr val="333333"/>
                </a:solidFill>
              </a:rPr>
              <a:t>Project Portfolio Owners (CIOs or IT directors)</a:t>
            </a:r>
          </a:p>
        </p:txBody>
      </p:sp>
      <p:sp>
        <p:nvSpPr>
          <p:cNvPr id="6" name="Text Placeholder 5"/>
          <p:cNvSpPr>
            <a:spLocks noGrp="1"/>
          </p:cNvSpPr>
          <p:nvPr>
            <p:ph type="body" sz="quarter" idx="28"/>
          </p:nvPr>
        </p:nvSpPr>
        <p:spPr/>
        <p:txBody>
          <a:bodyPr/>
          <a:lstStyle/>
          <a:p>
            <a:r>
              <a:rPr lang="en-CA" dirty="0">
                <a:solidFill>
                  <a:srgbClr val="333333"/>
                </a:solidFill>
              </a:rPr>
              <a:t>Understand the costs and benefits of PPM solutions</a:t>
            </a:r>
          </a:p>
          <a:p>
            <a:r>
              <a:rPr lang="en-CA" dirty="0">
                <a:solidFill>
                  <a:srgbClr val="333333"/>
                </a:solidFill>
              </a:rPr>
              <a:t>Compare PPM solutions and PPM vendors</a:t>
            </a:r>
          </a:p>
          <a:p>
            <a:r>
              <a:rPr lang="en-CA" dirty="0">
                <a:solidFill>
                  <a:srgbClr val="333333"/>
                </a:solidFill>
              </a:rPr>
              <a:t>Select an appropriate PPM solution </a:t>
            </a:r>
          </a:p>
          <a:p>
            <a:r>
              <a:rPr lang="en-CA" dirty="0">
                <a:solidFill>
                  <a:srgbClr val="333333"/>
                </a:solidFill>
              </a:rPr>
              <a:t>Prepare to implement a PPM solution</a:t>
            </a:r>
          </a:p>
        </p:txBody>
      </p:sp>
      <p:sp>
        <p:nvSpPr>
          <p:cNvPr id="2" name="Title 1"/>
          <p:cNvSpPr>
            <a:spLocks noGrp="1"/>
          </p:cNvSpPr>
          <p:nvPr>
            <p:ph type="title"/>
          </p:nvPr>
        </p:nvSpPr>
        <p:spPr>
          <a:noFill/>
        </p:spPr>
        <p:txBody>
          <a:bodyPr/>
          <a:lstStyle/>
          <a:p>
            <a:r>
              <a:rPr lang="en-CA" dirty="0">
                <a:solidFill>
                  <a:schemeClr val="bg1"/>
                </a:solidFill>
                <a:latin typeface="+mn-lt"/>
              </a:rPr>
              <a:t>Stop! Are you ready for this project?</a:t>
            </a:r>
          </a:p>
        </p:txBody>
      </p:sp>
    </p:spTree>
    <p:extLst>
      <p:ext uri="{BB962C8B-B14F-4D97-AF65-F5344CB8AC3E}">
        <p14:creationId xmlns:p14="http://schemas.microsoft.com/office/powerpoint/2010/main" val="215855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475F"/>
        </a:solidFill>
        <a:effectLst/>
      </p:bgPr>
    </p:bg>
    <p:spTree>
      <p:nvGrpSpPr>
        <p:cNvPr id="1" name=""/>
        <p:cNvGrpSpPr/>
        <p:nvPr/>
      </p:nvGrpSpPr>
      <p:grpSpPr>
        <a:xfrm>
          <a:off x="0" y="0"/>
          <a:ext cx="0" cy="0"/>
          <a:chOff x="0" y="0"/>
          <a:chExt cx="0" cy="0"/>
        </a:xfrm>
      </p:grpSpPr>
      <p:sp>
        <p:nvSpPr>
          <p:cNvPr id="2" name="TextBox 1"/>
          <p:cNvSpPr txBox="1"/>
          <p:nvPr/>
        </p:nvSpPr>
        <p:spPr>
          <a:xfrm>
            <a:off x="795505" y="2146622"/>
            <a:ext cx="7514889" cy="3539430"/>
          </a:xfrm>
          <a:prstGeom prst="rect">
            <a:avLst/>
          </a:prstGeom>
        </p:spPr>
        <p:txBody>
          <a:bodyPr wrap="square" rtlCol="0">
            <a:spAutoFit/>
          </a:bodyPr>
          <a:lstStyle/>
          <a:p>
            <a:pPr>
              <a:spcAft>
                <a:spcPts val="1200"/>
              </a:spcAft>
            </a:pPr>
            <a:r>
              <a:rPr lang="en-CA" sz="1200" i="1" dirty="0">
                <a:solidFill>
                  <a:srgbClr val="FFFFFF"/>
                </a:solidFill>
                <a:latin typeface="Georgia"/>
              </a:rPr>
              <a:t>As organizations grow, the number of IT resources and the number of projects and tasks increase and become more complex. The need to co-ordinate project work, to shift project resources, and to produce accurate and reliable reports for key decision makers continually grows larger and more urgent. This may mean that non-commercial PPM solutions are no longer a viable option for the PMO: either they are unable to handle the quantity of data the PMO needs to manage, or the amount of labor required to manually maintain the data and produce reports becomes unrealistically burdensome. </a:t>
            </a:r>
          </a:p>
          <a:p>
            <a:pPr>
              <a:spcAft>
                <a:spcPts val="1200"/>
              </a:spcAft>
            </a:pPr>
            <a:r>
              <a:rPr lang="en-CA" sz="1200" i="1" dirty="0">
                <a:solidFill>
                  <a:srgbClr val="FFFFFF"/>
                </a:solidFill>
                <a:latin typeface="Georgia"/>
              </a:rPr>
              <a:t>This is surely the right time to start thinking about a PPM solution, but considerations should ensure that you are ready and capable to begin a long-term selection and implementation project. More importantly, you need to take an honest look at your existing PPM maturity and the amount of resources necessary to use and maintain commercial PPM solutions after the implementation.  While commercial PPM solutions offer more features and automation than non-commercial solutions, they are </a:t>
            </a:r>
            <a:r>
              <a:rPr lang="en-CA" sz="1200" b="1" i="1" dirty="0">
                <a:solidFill>
                  <a:srgbClr val="FFFFFF"/>
                </a:solidFill>
                <a:latin typeface="Georgia"/>
              </a:rPr>
              <a:t>not</a:t>
            </a:r>
            <a:r>
              <a:rPr lang="en-CA" sz="1200" i="1" dirty="0">
                <a:solidFill>
                  <a:srgbClr val="FFFFFF"/>
                </a:solidFill>
                <a:latin typeface="Georgia"/>
              </a:rPr>
              <a:t> labor-free. You must still maintain the large amount of data that motivated the move to the solution in the first place. The key to successful PPM solutions is long-term sustainable adoption that drives measurable outcomes. </a:t>
            </a:r>
          </a:p>
          <a:p>
            <a:pPr>
              <a:spcAft>
                <a:spcPts val="1200"/>
              </a:spcAft>
            </a:pPr>
            <a:r>
              <a:rPr lang="en-CA" sz="1200" i="1" dirty="0">
                <a:solidFill>
                  <a:srgbClr val="FFFFFF"/>
                </a:solidFill>
                <a:latin typeface="Georgia"/>
              </a:rPr>
              <a:t>A poorly planned PPM solution selection and implementation project will result in non-adoption, lost investment, and unsatisfied stakeholders. Plan your project carefully and ensure that your organization selects the PPM solution that is the best fit for its size and PPM maturity level in order to ensure that you continue to provide improved portfolio management now and in the future. </a:t>
            </a:r>
          </a:p>
        </p:txBody>
      </p:sp>
      <p:sp>
        <p:nvSpPr>
          <p:cNvPr id="3" name="TextBox 2"/>
          <p:cNvSpPr txBox="1"/>
          <p:nvPr/>
        </p:nvSpPr>
        <p:spPr>
          <a:xfrm>
            <a:off x="4275103" y="5686052"/>
            <a:ext cx="4460917" cy="738664"/>
          </a:xfrm>
          <a:prstGeom prst="rect">
            <a:avLst/>
          </a:prstGeom>
        </p:spPr>
        <p:txBody>
          <a:bodyPr wrap="square" rtlCol="0">
            <a:spAutoFit/>
          </a:bodyPr>
          <a:lstStyle/>
          <a:p>
            <a:pPr algn="r"/>
            <a:r>
              <a:rPr lang="en-CA" sz="1400" b="1" dirty="0">
                <a:solidFill>
                  <a:srgbClr val="FFFFFF"/>
                </a:solidFill>
              </a:rPr>
              <a:t>Trevor Bieber, PhD </a:t>
            </a:r>
          </a:p>
          <a:p>
            <a:pPr algn="r"/>
            <a:r>
              <a:rPr lang="en-CA" sz="1400" dirty="0">
                <a:solidFill>
                  <a:srgbClr val="FFFFFF"/>
                </a:solidFill>
              </a:rPr>
              <a:t>Consulting Analyst, PMO Practice </a:t>
            </a:r>
            <a:br>
              <a:rPr lang="en-CA" sz="1400" dirty="0">
                <a:solidFill>
                  <a:srgbClr val="FFFFFF"/>
                </a:solidFill>
              </a:rPr>
            </a:br>
            <a:r>
              <a:rPr lang="en-CA" sz="1400" dirty="0">
                <a:solidFill>
                  <a:srgbClr val="FFFFFF"/>
                </a:solidFill>
              </a:rPr>
              <a:t>Info-Tech Research Group</a:t>
            </a:r>
          </a:p>
        </p:txBody>
      </p:sp>
      <p:sp>
        <p:nvSpPr>
          <p:cNvPr id="4" name="TextBox 3"/>
          <p:cNvSpPr txBox="1"/>
          <p:nvPr/>
        </p:nvSpPr>
        <p:spPr>
          <a:xfrm>
            <a:off x="260647" y="1430895"/>
            <a:ext cx="8622707" cy="584775"/>
          </a:xfrm>
          <a:prstGeom prst="rect">
            <a:avLst/>
          </a:prstGeom>
        </p:spPr>
        <p:txBody>
          <a:bodyPr wrap="square" rtlCol="0">
            <a:spAutoFit/>
          </a:bodyPr>
          <a:lstStyle/>
          <a:p>
            <a:r>
              <a:rPr lang="en-CA" sz="1600" b="1" dirty="0">
                <a:solidFill>
                  <a:srgbClr val="FFFFFF"/>
                </a:solidFill>
              </a:rPr>
              <a:t>The PMO is evaluated by its ability to empower project portfolio decision makers and serve stakeholders. Carefully choose and implement the </a:t>
            </a:r>
            <a:r>
              <a:rPr lang="en-CA" sz="1600" b="1" i="1" dirty="0">
                <a:solidFill>
                  <a:srgbClr val="FFFFFF"/>
                </a:solidFill>
              </a:rPr>
              <a:t>right</a:t>
            </a:r>
            <a:r>
              <a:rPr lang="en-CA" sz="1600" b="1" dirty="0">
                <a:solidFill>
                  <a:srgbClr val="FFFFFF"/>
                </a:solidFill>
              </a:rPr>
              <a:t> tool to ensure success. </a:t>
            </a: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8" name="Picture 100"/>
          <p:cNvPicPr>
            <a:picLocks noChangeAspect="1"/>
          </p:cNvPicPr>
          <p:nvPr/>
        </p:nvPicPr>
        <p:blipFill>
          <a:blip r:embed="rId2"/>
          <a:stretch>
            <a:fillRect/>
          </a:stretch>
        </p:blipFill>
        <p:spPr>
          <a:xfrm>
            <a:off x="207494" y="1994691"/>
            <a:ext cx="678666" cy="619651"/>
          </a:xfrm>
          <a:prstGeom prst="rect">
            <a:avLst/>
          </a:prstGeom>
        </p:spPr>
      </p:pic>
      <p:pic>
        <p:nvPicPr>
          <p:cNvPr id="9" name="Picture 101"/>
          <p:cNvPicPr>
            <a:picLocks noChangeAspect="1"/>
          </p:cNvPicPr>
          <p:nvPr/>
        </p:nvPicPr>
        <p:blipFill>
          <a:blip r:embed="rId3"/>
          <a:stretch>
            <a:fillRect/>
          </a:stretch>
        </p:blipFill>
        <p:spPr>
          <a:xfrm>
            <a:off x="8079485" y="5147545"/>
            <a:ext cx="656535" cy="538507"/>
          </a:xfrm>
          <a:prstGeom prst="rect">
            <a:avLst/>
          </a:prstGeom>
        </p:spPr>
      </p:pic>
    </p:spTree>
    <p:extLst>
      <p:ext uri="{BB962C8B-B14F-4D97-AF65-F5344CB8AC3E}">
        <p14:creationId xmlns:p14="http://schemas.microsoft.com/office/powerpoint/2010/main" val="227919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noProof="0" dirty="0"/>
              <a:t>Our understanding of the problem</a:t>
            </a:r>
          </a:p>
        </p:txBody>
      </p:sp>
      <p:sp>
        <p:nvSpPr>
          <p:cNvPr id="13" name="Text Placeholder 12"/>
          <p:cNvSpPr>
            <a:spLocks noGrp="1"/>
          </p:cNvSpPr>
          <p:nvPr>
            <p:ph type="body" sz="quarter" idx="16"/>
          </p:nvPr>
        </p:nvSpPr>
        <p:spPr/>
        <p:txBody>
          <a:bodyPr/>
          <a:lstStyle/>
          <a:p>
            <a:r>
              <a:rPr lang="en-US" dirty="0"/>
              <a:t>Those responsible for managing the project portfolio: portfolio managers, project management office (PMO) directors, etc.</a:t>
            </a:r>
          </a:p>
        </p:txBody>
      </p:sp>
      <p:sp>
        <p:nvSpPr>
          <p:cNvPr id="14" name="Text Placeholder 13"/>
          <p:cNvSpPr>
            <a:spLocks noGrp="1"/>
          </p:cNvSpPr>
          <p:nvPr>
            <p:ph type="body" sz="quarter" idx="26"/>
          </p:nvPr>
        </p:nvSpPr>
        <p:spPr>
          <a:xfrm>
            <a:off x="4835436" y="1607231"/>
            <a:ext cx="4041648" cy="2187102"/>
          </a:xfrm>
        </p:spPr>
        <p:txBody>
          <a:bodyPr/>
          <a:lstStyle/>
          <a:p>
            <a:r>
              <a:rPr lang="en-US" dirty="0"/>
              <a:t>Plan your project portfolio management (PPM) solution selection and implementation project.</a:t>
            </a:r>
          </a:p>
          <a:p>
            <a:r>
              <a:rPr lang="en-US" dirty="0"/>
              <a:t>Select a commercial PPM solution that is the most appropriate for your organization’s size and your organization’s PPM maturity.</a:t>
            </a:r>
          </a:p>
          <a:p>
            <a:r>
              <a:rPr lang="en-US" dirty="0"/>
              <a:t>Understand the PPM solution vendor landscape.</a:t>
            </a:r>
          </a:p>
          <a:p>
            <a:r>
              <a:rPr lang="en-US" dirty="0"/>
              <a:t>Plan a PPM solution implementation that addresses common risks and opportunities. </a:t>
            </a:r>
          </a:p>
        </p:txBody>
      </p:sp>
      <p:sp>
        <p:nvSpPr>
          <p:cNvPr id="15" name="Text Placeholder 14"/>
          <p:cNvSpPr>
            <a:spLocks noGrp="1"/>
          </p:cNvSpPr>
          <p:nvPr>
            <p:ph type="body" sz="quarter" idx="27"/>
          </p:nvPr>
        </p:nvSpPr>
        <p:spPr/>
        <p:txBody>
          <a:bodyPr/>
          <a:lstStyle/>
          <a:p>
            <a:r>
              <a:rPr lang="en-US" dirty="0"/>
              <a:t>Those accountable for the performance of the project portfolio: IT directors, CIO, CTO, etc. </a:t>
            </a:r>
          </a:p>
          <a:p>
            <a:endParaRPr lang="en-US" dirty="0"/>
          </a:p>
        </p:txBody>
      </p:sp>
      <p:sp>
        <p:nvSpPr>
          <p:cNvPr id="16" name="Text Placeholder 15"/>
          <p:cNvSpPr>
            <a:spLocks noGrp="1"/>
          </p:cNvSpPr>
          <p:nvPr>
            <p:ph type="body" sz="quarter" idx="28"/>
          </p:nvPr>
        </p:nvSpPr>
        <p:spPr/>
        <p:txBody>
          <a:bodyPr/>
          <a:lstStyle/>
          <a:p>
            <a:r>
              <a:rPr lang="en-US" dirty="0"/>
              <a:t>Understand the scope and timeframe of a PPM solution selection and implementation project.</a:t>
            </a:r>
          </a:p>
          <a:p>
            <a:r>
              <a:rPr lang="en-US" dirty="0"/>
              <a:t>Allocate resources appropriately to the PPM selection and implementation project. </a:t>
            </a:r>
          </a:p>
          <a:p>
            <a:r>
              <a:rPr lang="en-US" dirty="0"/>
              <a:t>Evaluate the success of PPM solution selection and implementation project.</a:t>
            </a:r>
          </a:p>
        </p:txBody>
      </p:sp>
    </p:spTree>
    <p:extLst>
      <p:ext uri="{BB962C8B-B14F-4D97-AF65-F5344CB8AC3E}">
        <p14:creationId xmlns:p14="http://schemas.microsoft.com/office/powerpoint/2010/main" val="38411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Executive summary</a:t>
            </a:r>
          </a:p>
        </p:txBody>
      </p:sp>
      <p:sp>
        <p:nvSpPr>
          <p:cNvPr id="3" name="Text Placeholder 2"/>
          <p:cNvSpPr>
            <a:spLocks noGrp="1"/>
          </p:cNvSpPr>
          <p:nvPr>
            <p:ph type="body" sz="quarter" idx="10"/>
          </p:nvPr>
        </p:nvSpPr>
        <p:spPr/>
        <p:txBody>
          <a:bodyPr/>
          <a:lstStyle/>
          <a:p>
            <a:r>
              <a:rPr lang="en-CA" dirty="0">
                <a:solidFill>
                  <a:srgbClr val="333333"/>
                </a:solidFill>
              </a:rPr>
              <a:t>The large amount of IT resources, projects, and tasks can no longer be recorded, prioritized, and tracked using non-commercial PPM solutions.</a:t>
            </a:r>
          </a:p>
          <a:p>
            <a:r>
              <a:rPr lang="en-CA" dirty="0">
                <a:solidFill>
                  <a:srgbClr val="333333"/>
                </a:solidFill>
              </a:rPr>
              <a:t>Your organization has attained a moderate level of PPM maturity. </a:t>
            </a:r>
          </a:p>
          <a:p>
            <a:r>
              <a:rPr lang="en-CA" dirty="0">
                <a:solidFill>
                  <a:srgbClr val="333333"/>
                </a:solidFill>
              </a:rPr>
              <a:t>You have sufficient financial and technical resources to purchase a commercial PPM solution. </a:t>
            </a:r>
          </a:p>
        </p:txBody>
      </p:sp>
      <p:sp>
        <p:nvSpPr>
          <p:cNvPr id="4" name="Text Placeholder 3"/>
          <p:cNvSpPr>
            <a:spLocks noGrp="1"/>
          </p:cNvSpPr>
          <p:nvPr>
            <p:ph type="body" sz="quarter" idx="11"/>
          </p:nvPr>
        </p:nvSpPr>
        <p:spPr>
          <a:xfrm>
            <a:off x="247848" y="2974004"/>
            <a:ext cx="5257800" cy="1213435"/>
          </a:xfrm>
        </p:spPr>
        <p:txBody>
          <a:bodyPr/>
          <a:lstStyle/>
          <a:p>
            <a:r>
              <a:rPr lang="en-CA" dirty="0">
                <a:solidFill>
                  <a:srgbClr val="333333"/>
                </a:solidFill>
              </a:rPr>
              <a:t>There is a wide variety of commercial PPM solutions.</a:t>
            </a:r>
          </a:p>
          <a:p>
            <a:r>
              <a:rPr lang="en-CA" dirty="0">
                <a:solidFill>
                  <a:srgbClr val="333333"/>
                </a:solidFill>
              </a:rPr>
              <a:t>Different kinds of PPM solutions are more appropriate for organizations of a certain size and a certain PPM maturity level than others. </a:t>
            </a:r>
          </a:p>
          <a:p>
            <a:r>
              <a:rPr lang="en-CA" dirty="0">
                <a:solidFill>
                  <a:srgbClr val="333333"/>
                </a:solidFill>
              </a:rPr>
              <a:t>PPM solution implementations are often unsuccessful resulting in wasted time and resources: sustainable adoption of the tool is a widespread pain point.</a:t>
            </a:r>
          </a:p>
          <a:p>
            <a:endParaRPr lang="en-US" dirty="0">
              <a:solidFill>
                <a:srgbClr val="333333"/>
              </a:solidFill>
            </a:endParaRPr>
          </a:p>
        </p:txBody>
      </p:sp>
      <p:sp>
        <p:nvSpPr>
          <p:cNvPr id="5" name="Text Placeholder 4"/>
          <p:cNvSpPr>
            <a:spLocks noGrp="1"/>
          </p:cNvSpPr>
          <p:nvPr>
            <p:ph type="body" sz="quarter" idx="12"/>
          </p:nvPr>
        </p:nvSpPr>
        <p:spPr/>
        <p:txBody>
          <a:bodyPr/>
          <a:lstStyle/>
          <a:p>
            <a:r>
              <a:rPr lang="en-CA" dirty="0">
                <a:solidFill>
                  <a:srgbClr val="333333"/>
                </a:solidFill>
              </a:rPr>
              <a:t>Using Info-Tech’s Vendor Landscape and PPM solution use cases, you will be able to make sense of the diversity of PPM solutions available in today’s market and choose the most appropriate solutions for your organization’s size and level of PPM maturity. </a:t>
            </a:r>
          </a:p>
          <a:p>
            <a:r>
              <a:rPr lang="en-CA" dirty="0">
                <a:solidFill>
                  <a:srgbClr val="333333"/>
                </a:solidFill>
              </a:rPr>
              <a:t>Info-Tech’s blueprint for a PPM solution selection and implementation project will provide you with a variety of tools and templates. </a:t>
            </a:r>
          </a:p>
          <a:p>
            <a:r>
              <a:rPr lang="en-CA" dirty="0">
                <a:solidFill>
                  <a:srgbClr val="333333"/>
                </a:solidFill>
              </a:rPr>
              <a:t>A carefully planned and executed selection and implementation process will help ensure your organization can maximize the value of your project portfolio and will allow the PMO to improve portfolio stakeholder satisfaction. </a:t>
            </a:r>
          </a:p>
        </p:txBody>
      </p:sp>
      <p:sp>
        <p:nvSpPr>
          <p:cNvPr id="6" name="Text Placeholder 5"/>
          <p:cNvSpPr>
            <a:spLocks noGrp="1"/>
          </p:cNvSpPr>
          <p:nvPr>
            <p:ph type="body" sz="quarter" idx="13"/>
          </p:nvPr>
        </p:nvSpPr>
        <p:spPr>
          <a:noFill/>
          <a:ln>
            <a:solidFill>
              <a:schemeClr val="bg1">
                <a:lumMod val="95000"/>
              </a:schemeClr>
            </a:solidFill>
          </a:ln>
        </p:spPr>
        <p:txBody>
          <a:bodyPr/>
          <a:lstStyle/>
          <a:p>
            <a:pPr marL="228600" indent="-228600">
              <a:spcBef>
                <a:spcPts val="600"/>
              </a:spcBef>
              <a:spcAft>
                <a:spcPts val="600"/>
              </a:spcAft>
              <a:buSzPct val="100000"/>
              <a:buFont typeface="+mj-lt"/>
              <a:buAutoNum type="arabicPeriod"/>
            </a:pPr>
            <a:r>
              <a:rPr lang="en-CA" b="1" dirty="0"/>
              <a:t>Insight 1</a:t>
            </a:r>
            <a:br>
              <a:rPr lang="en-CA" b="1" dirty="0"/>
            </a:br>
            <a:r>
              <a:rPr lang="en-CA" dirty="0"/>
              <a:t>The costs of PPM solutions do not end after the implementation and subscription invoices are paid. Have realistic expectations about the time required to use and maintain PPM solutions to ensure success.  </a:t>
            </a:r>
          </a:p>
          <a:p>
            <a:pPr marL="228600" indent="-228600">
              <a:spcBef>
                <a:spcPts val="600"/>
              </a:spcBef>
              <a:spcAft>
                <a:spcPts val="600"/>
              </a:spcAft>
              <a:buSzPct val="100000"/>
              <a:buFont typeface="+mj-lt"/>
              <a:buAutoNum type="arabicPeriod"/>
            </a:pPr>
            <a:r>
              <a:rPr lang="en-CA" b="1" dirty="0"/>
              <a:t>Insight 2</a:t>
            </a:r>
            <a:br>
              <a:rPr lang="en-CA" b="1" dirty="0"/>
            </a:br>
            <a:r>
              <a:rPr lang="en-CA" dirty="0"/>
              <a:t>PPM solutions help PMOs serve the organization’s core decision makers. Success depends on improved service to these stakeholders. </a:t>
            </a:r>
          </a:p>
        </p:txBody>
      </p:sp>
    </p:spTree>
    <p:extLst>
      <p:ext uri="{BB962C8B-B14F-4D97-AF65-F5344CB8AC3E}">
        <p14:creationId xmlns:p14="http://schemas.microsoft.com/office/powerpoint/2010/main" val="193542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0"/>
            <a:ext cx="9144001" cy="999467"/>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US" sz="2400" dirty="0">
                <a:solidFill>
                  <a:srgbClr val="FFFFFF"/>
                </a:solidFill>
              </a:rPr>
              <a:t>An IT department outgrows its internally developed PPM solution and seeks out a commercial solution to replace it</a:t>
            </a:r>
            <a:endParaRPr lang="en-CA" sz="2400" dirty="0">
              <a:solidFill>
                <a:srgbClr val="FFFFFF"/>
              </a:solidFill>
              <a:latin typeface="Georgia"/>
            </a:endParaRPr>
          </a:p>
        </p:txBody>
      </p:sp>
      <p:grpSp>
        <p:nvGrpSpPr>
          <p:cNvPr id="12" name="Group 11"/>
          <p:cNvGrpSpPr/>
          <p:nvPr/>
        </p:nvGrpSpPr>
        <p:grpSpPr>
          <a:xfrm>
            <a:off x="-2" y="1040850"/>
            <a:ext cx="9144001" cy="796519"/>
            <a:chOff x="-2" y="265861"/>
            <a:chExt cx="9144001" cy="796519"/>
          </a:xfrm>
          <a:solidFill>
            <a:srgbClr val="29475F"/>
          </a:solidFill>
        </p:grpSpPr>
        <p:sp>
          <p:nvSpPr>
            <p:cNvPr id="13" name="Rectangle 12"/>
            <p:cNvSpPr/>
            <p:nvPr/>
          </p:nvSpPr>
          <p:spPr>
            <a:xfrm>
              <a:off x="-2" y="265861"/>
              <a:ext cx="9144001" cy="796519"/>
            </a:xfrm>
            <a:prstGeom prst="rect">
              <a:avLst/>
            </a:prstGeom>
            <a:grp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a:r>
                <a:rPr lang="en-CA" sz="2800" b="1" dirty="0">
                  <a:solidFill>
                    <a:srgbClr val="FFFFFF"/>
                  </a:solidFill>
                </a:rPr>
                <a:t>CASE STUDY</a:t>
              </a:r>
            </a:p>
          </p:txBody>
        </p:sp>
        <p:sp>
          <p:nvSpPr>
            <p:cNvPr id="14" name="TextBox 13"/>
            <p:cNvSpPr txBox="1"/>
            <p:nvPr/>
          </p:nvSpPr>
          <p:spPr>
            <a:xfrm>
              <a:off x="3260376" y="374666"/>
              <a:ext cx="870437" cy="612155"/>
            </a:xfrm>
            <a:prstGeom prst="rect">
              <a:avLst/>
            </a:prstGeom>
            <a:grpFill/>
          </p:spPr>
          <p:txBody>
            <a:bodyPr wrap="square" rtlCol="0">
              <a:spAutoFit/>
            </a:bodyPr>
            <a:lstStyle/>
            <a:p>
              <a:pPr algn="r">
                <a:lnSpc>
                  <a:spcPct val="150000"/>
                </a:lnSpc>
              </a:pPr>
              <a:r>
                <a:rPr lang="en-CA" sz="1200" b="1" dirty="0">
                  <a:solidFill>
                    <a:srgbClr val="FFFFFF"/>
                  </a:solidFill>
                </a:rPr>
                <a:t>Industry</a:t>
              </a:r>
            </a:p>
            <a:p>
              <a:pPr algn="r">
                <a:lnSpc>
                  <a:spcPct val="150000"/>
                </a:lnSpc>
              </a:pPr>
              <a:r>
                <a:rPr lang="en-CA" sz="1200" b="1" dirty="0">
                  <a:solidFill>
                    <a:srgbClr val="FFFFFF"/>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grp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grp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CA" b="0" i="1" dirty="0">
                  <a:solidFill>
                    <a:srgbClr val="FFFFFF"/>
                  </a:solidFill>
                </a:rPr>
                <a:t>Transportation</a:t>
              </a:r>
            </a:p>
            <a:p>
              <a:pPr>
                <a:buClr>
                  <a:srgbClr val="333333"/>
                </a:buClr>
              </a:pPr>
              <a:r>
                <a:rPr lang="en-CA" b="0" i="1" dirty="0">
                  <a:solidFill>
                    <a:srgbClr val="FFFFFF"/>
                  </a:solidFill>
                </a:rPr>
                <a:t>Anonymous workshop client</a:t>
              </a:r>
              <a:endParaRPr lang="en-US" b="0" i="1" dirty="0">
                <a:solidFill>
                  <a:srgbClr val="FFFFFF"/>
                </a:solidFill>
              </a:endParaRPr>
            </a:p>
          </p:txBody>
        </p:sp>
      </p:grpSp>
      <p:sp>
        <p:nvSpPr>
          <p:cNvPr id="11" name="Rectangle 10"/>
          <p:cNvSpPr/>
          <p:nvPr/>
        </p:nvSpPr>
        <p:spPr>
          <a:xfrm>
            <a:off x="290140" y="1884978"/>
            <a:ext cx="2571569" cy="507744"/>
          </a:xfrm>
          <a:prstGeom prst="rect">
            <a:avLst/>
          </a:prstGeom>
          <a:solidFill>
            <a:srgbClr val="29475F"/>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CA" sz="1600" b="1" dirty="0">
                <a:solidFill>
                  <a:srgbClr val="FFFFFF"/>
                </a:solidFill>
              </a:rPr>
              <a:t>Challenge</a:t>
            </a:r>
          </a:p>
        </p:txBody>
      </p:sp>
      <p:sp>
        <p:nvSpPr>
          <p:cNvPr id="18" name="Rectangle 17"/>
          <p:cNvSpPr/>
          <p:nvPr/>
        </p:nvSpPr>
        <p:spPr>
          <a:xfrm>
            <a:off x="3267912" y="1884978"/>
            <a:ext cx="2571569" cy="507744"/>
          </a:xfrm>
          <a:prstGeom prst="rect">
            <a:avLst/>
          </a:prstGeom>
          <a:solidFill>
            <a:srgbClr val="29475F"/>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CA" sz="1600" b="1" dirty="0">
                <a:solidFill>
                  <a:srgbClr val="FFFFFF"/>
                </a:solidFill>
              </a:rPr>
              <a:t>Solution</a:t>
            </a:r>
          </a:p>
        </p:txBody>
      </p:sp>
      <p:sp>
        <p:nvSpPr>
          <p:cNvPr id="19" name="Rectangle 18"/>
          <p:cNvSpPr/>
          <p:nvPr/>
        </p:nvSpPr>
        <p:spPr>
          <a:xfrm>
            <a:off x="6284304" y="1884978"/>
            <a:ext cx="2561457" cy="507744"/>
          </a:xfrm>
          <a:prstGeom prst="rect">
            <a:avLst/>
          </a:prstGeom>
          <a:solidFill>
            <a:srgbClr val="29475F"/>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CA" sz="1600" b="1" dirty="0">
                <a:solidFill>
                  <a:srgbClr val="FFFFFF"/>
                </a:solidFill>
              </a:rPr>
              <a:t>Results</a:t>
            </a:r>
          </a:p>
        </p:txBody>
      </p:sp>
      <p:sp>
        <p:nvSpPr>
          <p:cNvPr id="20" name="Rectangle 19"/>
          <p:cNvSpPr/>
          <p:nvPr/>
        </p:nvSpPr>
        <p:spPr>
          <a:xfrm>
            <a:off x="300251" y="2397330"/>
            <a:ext cx="2561457" cy="3933801"/>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171450" indent="-171450">
              <a:buFont typeface="Arial" panose="020B0604020202020204" pitchFamily="34" charset="0"/>
              <a:buChar char="•"/>
            </a:pPr>
            <a:r>
              <a:rPr lang="en-CA" sz="1200" dirty="0">
                <a:solidFill>
                  <a:srgbClr val="333333"/>
                </a:solidFill>
              </a:rPr>
              <a:t>The IT department used a PPM solution it had designed and developed 10 years ago.</a:t>
            </a:r>
          </a:p>
          <a:p>
            <a:pPr marL="171450" indent="-171450">
              <a:buFont typeface="Arial" panose="020B0604020202020204" pitchFamily="34" charset="0"/>
              <a:buChar char="•"/>
            </a:pPr>
            <a:r>
              <a:rPr lang="en-CA" sz="1200" dirty="0">
                <a:solidFill>
                  <a:srgbClr val="333333"/>
                </a:solidFill>
              </a:rPr>
              <a:t>The solution was well designed and worked well until recently.</a:t>
            </a:r>
          </a:p>
          <a:p>
            <a:pPr marL="171450" indent="-171450">
              <a:buFont typeface="Arial" panose="020B0604020202020204" pitchFamily="34" charset="0"/>
              <a:buChar char="•"/>
            </a:pPr>
            <a:r>
              <a:rPr lang="en-CA" sz="1200" dirty="0">
                <a:solidFill>
                  <a:srgbClr val="333333"/>
                </a:solidFill>
              </a:rPr>
              <a:t>The organization had a moderate level of PPM maturity. </a:t>
            </a:r>
          </a:p>
          <a:p>
            <a:pPr marL="171450" indent="-171450">
              <a:buFont typeface="Arial" panose="020B0604020202020204" pitchFamily="34" charset="0"/>
              <a:buChar char="•"/>
            </a:pPr>
            <a:r>
              <a:rPr lang="en-CA" sz="1200" dirty="0">
                <a:solidFill>
                  <a:srgbClr val="333333"/>
                </a:solidFill>
              </a:rPr>
              <a:t>Over time, the number of projects and tasks had exceeded the tool’s design.</a:t>
            </a:r>
          </a:p>
          <a:p>
            <a:pPr marL="171450" indent="-171450">
              <a:buFont typeface="Arial" panose="020B0604020202020204" pitchFamily="34" charset="0"/>
              <a:buChar char="•"/>
            </a:pPr>
            <a:r>
              <a:rPr lang="en-CA" sz="1200" dirty="0">
                <a:solidFill>
                  <a:srgbClr val="333333"/>
                </a:solidFill>
              </a:rPr>
              <a:t>IT resources frequently had to be taken off of operational and transformative projects to fix and maintain the PPM tool. </a:t>
            </a:r>
          </a:p>
          <a:p>
            <a:pPr marL="171450" indent="-171450">
              <a:buFont typeface="Arial" panose="020B0604020202020204" pitchFamily="34" charset="0"/>
              <a:buChar char="•"/>
            </a:pPr>
            <a:r>
              <a:rPr lang="en-CA" sz="1200" dirty="0">
                <a:solidFill>
                  <a:srgbClr val="333333"/>
                </a:solidFill>
              </a:rPr>
              <a:t>Since the solution could not make reports needed by key executive decision makers, they had to be manually produced by IT leaders. </a:t>
            </a:r>
          </a:p>
        </p:txBody>
      </p:sp>
      <p:sp>
        <p:nvSpPr>
          <p:cNvPr id="21" name="Rectangle 20"/>
          <p:cNvSpPr/>
          <p:nvPr/>
        </p:nvSpPr>
        <p:spPr>
          <a:xfrm>
            <a:off x="3267912" y="2397331"/>
            <a:ext cx="2561457" cy="3933800"/>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171450" indent="-171450">
              <a:buFont typeface="Arial" panose="020B0604020202020204" pitchFamily="34" charset="0"/>
              <a:buChar char="•"/>
            </a:pPr>
            <a:r>
              <a:rPr lang="en-CA" sz="1200" dirty="0">
                <a:solidFill>
                  <a:srgbClr val="333333"/>
                </a:solidFill>
              </a:rPr>
              <a:t>IT leadership determined that they could not afford to try to re-design the internal PPM solution to fit their needs and that it no longer made sense to maintain their own solution.</a:t>
            </a:r>
          </a:p>
          <a:p>
            <a:pPr marL="171450" indent="-171450">
              <a:buFont typeface="Arial" panose="020B0604020202020204" pitchFamily="34" charset="0"/>
              <a:buChar char="•"/>
            </a:pPr>
            <a:r>
              <a:rPr lang="en-CA" sz="1200" dirty="0">
                <a:solidFill>
                  <a:srgbClr val="333333"/>
                </a:solidFill>
              </a:rPr>
              <a:t>A PPM solution procurement team was created.</a:t>
            </a:r>
          </a:p>
          <a:p>
            <a:pPr marL="171450" indent="-171450">
              <a:buFont typeface="Arial" panose="020B0604020202020204" pitchFamily="34" charset="0"/>
              <a:buChar char="•"/>
            </a:pPr>
            <a:r>
              <a:rPr lang="en-CA" sz="1200" dirty="0">
                <a:solidFill>
                  <a:srgbClr val="333333"/>
                </a:solidFill>
              </a:rPr>
              <a:t>PPM solutions aimed at large enterprises were considered.</a:t>
            </a:r>
          </a:p>
          <a:p>
            <a:pPr marL="171450" indent="-171450">
              <a:buFont typeface="Arial" panose="020B0604020202020204" pitchFamily="34" charset="0"/>
              <a:buChar char="•"/>
            </a:pPr>
            <a:r>
              <a:rPr lang="en-CA" sz="1200" dirty="0">
                <a:solidFill>
                  <a:srgbClr val="333333"/>
                </a:solidFill>
              </a:rPr>
              <a:t>The business created a PPM solution RFP, briefed shortlisted vendors, and entered negotiations with the vendor. </a:t>
            </a:r>
          </a:p>
          <a:p>
            <a:pPr marL="171450" indent="-171450">
              <a:buFont typeface="Arial" panose="020B0604020202020204" pitchFamily="34" charset="0"/>
              <a:buChar char="•"/>
            </a:pPr>
            <a:r>
              <a:rPr lang="en-CA" sz="1200" dirty="0">
                <a:solidFill>
                  <a:srgbClr val="333333"/>
                </a:solidFill>
              </a:rPr>
              <a:t>The costs of subscription, support, and implementation were carefully considered and negotiated.</a:t>
            </a:r>
          </a:p>
        </p:txBody>
      </p:sp>
      <p:sp>
        <p:nvSpPr>
          <p:cNvPr id="22" name="Rectangle 21"/>
          <p:cNvSpPr/>
          <p:nvPr/>
        </p:nvSpPr>
        <p:spPr>
          <a:xfrm>
            <a:off x="6284303" y="2397331"/>
            <a:ext cx="2561457" cy="3933800"/>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171450" indent="-171450">
              <a:buFont typeface="Arial" panose="020B0604020202020204" pitchFamily="34" charset="0"/>
              <a:buChar char="•"/>
            </a:pPr>
            <a:r>
              <a:rPr lang="en-CA" sz="1200" dirty="0">
                <a:solidFill>
                  <a:srgbClr val="333333"/>
                </a:solidFill>
              </a:rPr>
              <a:t>The business subscribed to a commercial PPM solution.</a:t>
            </a:r>
          </a:p>
          <a:p>
            <a:pPr marL="171450" indent="-171450">
              <a:buFont typeface="Arial" panose="020B0604020202020204" pitchFamily="34" charset="0"/>
              <a:buChar char="•"/>
            </a:pPr>
            <a:r>
              <a:rPr lang="en-CA" sz="1200" dirty="0">
                <a:solidFill>
                  <a:srgbClr val="333333"/>
                </a:solidFill>
              </a:rPr>
              <a:t>A decision was made to only enter new projects into the solution and to only transition a few large existing projects into it. They would slowly wean off the old one as existing projects were completed or cancelled to prevent data loss/corruption.</a:t>
            </a:r>
          </a:p>
          <a:p>
            <a:pPr marL="171450" indent="-171450">
              <a:buFont typeface="Arial" panose="020B0604020202020204" pitchFamily="34" charset="0"/>
              <a:buChar char="•"/>
            </a:pPr>
            <a:r>
              <a:rPr lang="en-CA" sz="1200" dirty="0">
                <a:solidFill>
                  <a:srgbClr val="333333"/>
                </a:solidFill>
              </a:rPr>
              <a:t>Implementation services were purchased to help configure the tool to match existing project management and portfolio management practices.</a:t>
            </a:r>
          </a:p>
          <a:p>
            <a:pPr marL="171450" indent="-171450">
              <a:buFont typeface="Arial" panose="020B0604020202020204" pitchFamily="34" charset="0"/>
              <a:buChar char="•"/>
            </a:pPr>
            <a:r>
              <a:rPr lang="en-CA" sz="1200" dirty="0">
                <a:solidFill>
                  <a:srgbClr val="333333"/>
                </a:solidFill>
              </a:rPr>
              <a:t>An incremental rollout was planned.</a:t>
            </a:r>
          </a:p>
          <a:p>
            <a:pPr marL="171450" indent="-171450">
              <a:buFont typeface="Arial" panose="020B0604020202020204" pitchFamily="34" charset="0"/>
              <a:buChar char="•"/>
            </a:pPr>
            <a:endParaRPr lang="en-CA" sz="1200" dirty="0">
              <a:solidFill>
                <a:srgbClr val="333333"/>
              </a:solidFill>
            </a:endParaRPr>
          </a:p>
        </p:txBody>
      </p:sp>
      <p:sp>
        <p:nvSpPr>
          <p:cNvPr id="23" name="Chevron 22"/>
          <p:cNvSpPr/>
          <p:nvPr/>
        </p:nvSpPr>
        <p:spPr>
          <a:xfrm>
            <a:off x="5928288" y="4080020"/>
            <a:ext cx="257096" cy="36004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B0C534"/>
              </a:solidFill>
            </a:endParaRPr>
          </a:p>
        </p:txBody>
      </p:sp>
      <p:sp>
        <p:nvSpPr>
          <p:cNvPr id="24" name="Chevron 23"/>
          <p:cNvSpPr/>
          <p:nvPr/>
        </p:nvSpPr>
        <p:spPr>
          <a:xfrm>
            <a:off x="2936262" y="4080020"/>
            <a:ext cx="257096" cy="360040"/>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B0C534"/>
              </a:solidFill>
            </a:endParaRPr>
          </a:p>
        </p:txBody>
      </p:sp>
    </p:spTree>
    <p:extLst>
      <p:ext uri="{BB962C8B-B14F-4D97-AF65-F5344CB8AC3E}">
        <p14:creationId xmlns:p14="http://schemas.microsoft.com/office/powerpoint/2010/main" val="266274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solidFill>
                  <a:srgbClr val="333333"/>
                </a:solidFill>
              </a:rPr>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solidFill>
                  <a:srgbClr val="333333"/>
                </a:solidFill>
              </a:rPr>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solidFill>
                  <a:srgbClr val="333333"/>
                </a:solidFill>
              </a:rPr>
              <a:t>Use these icons to help guide you through each step of the blueprint and direct you to content related to the recommended activities. </a:t>
            </a:r>
          </a:p>
        </p:txBody>
      </p:sp>
      <p:sp>
        <p:nvSpPr>
          <p:cNvPr id="14" name="TextBox 13"/>
          <p:cNvSpPr txBox="1"/>
          <p:nvPr/>
        </p:nvSpPr>
        <p:spPr>
          <a:xfrm>
            <a:off x="725159" y="5023692"/>
            <a:ext cx="7485062" cy="738664"/>
          </a:xfrm>
          <a:prstGeom prst="rect">
            <a:avLst/>
          </a:prstGeom>
          <a:noFill/>
        </p:spPr>
        <p:txBody>
          <a:bodyPr wrap="square" rtlCol="0">
            <a:spAutoFit/>
          </a:bodyPr>
          <a:lstStyle/>
          <a:p>
            <a:r>
              <a:rPr lang="en-CA" sz="1400" dirty="0">
                <a:solidFill>
                  <a:srgbClr val="333333"/>
                </a:solidFill>
              </a:rPr>
              <a:t>This icon denotes a slide that pertains directly to the Info-Tech Vendor Landscape on PPM Solution technology. Use these slides to support and guide your evaluation of the PPM Solution vendors included in the research. </a:t>
            </a:r>
          </a:p>
        </p:txBody>
      </p:sp>
      <p:sp>
        <p:nvSpPr>
          <p:cNvPr id="15" name="Rectangle 14"/>
          <p:cNvSpPr/>
          <p:nvPr/>
        </p:nvSpPr>
        <p:spPr>
          <a:xfrm>
            <a:off x="728209" y="4696185"/>
            <a:ext cx="758870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16" name="Picture 15"/>
          <p:cNvPicPr>
            <a:picLocks noChangeAspect="1"/>
          </p:cNvPicPr>
          <p:nvPr/>
        </p:nvPicPr>
        <p:blipFill>
          <a:blip r:embed="rId5" cstate="print"/>
          <a:stretch>
            <a:fillRect/>
          </a:stretch>
        </p:blipFill>
        <p:spPr>
          <a:xfrm>
            <a:off x="781798" y="4765803"/>
            <a:ext cx="349282" cy="152503"/>
          </a:xfrm>
          <a:prstGeom prst="rect">
            <a:avLst/>
          </a:prstGeom>
        </p:spPr>
      </p:pic>
    </p:spTree>
    <p:extLst>
      <p:ext uri="{BB962C8B-B14F-4D97-AF65-F5344CB8AC3E}">
        <p14:creationId xmlns:p14="http://schemas.microsoft.com/office/powerpoint/2010/main" val="365037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ounded Rectangle 192"/>
          <p:cNvSpPr/>
          <p:nvPr/>
        </p:nvSpPr>
        <p:spPr>
          <a:xfrm>
            <a:off x="475146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algn="ctr">
              <a:defRPr/>
            </a:pPr>
            <a:endParaRPr lang="en-CA" kern="0" dirty="0">
              <a:solidFill>
                <a:srgbClr val="FFFFFF"/>
              </a:solidFill>
            </a:endParaRPr>
          </a:p>
        </p:txBody>
      </p:sp>
      <p:sp>
        <p:nvSpPr>
          <p:cNvPr id="194" name="Rounded Rectangle 193"/>
          <p:cNvSpPr/>
          <p:nvPr/>
        </p:nvSpPr>
        <p:spPr>
          <a:xfrm>
            <a:off x="36332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algn="ctr">
              <a:defRPr/>
            </a:pPr>
            <a:endParaRPr lang="en-CA" kern="0" dirty="0">
              <a:solidFill>
                <a:srgbClr val="FFFFFF"/>
              </a:solidFill>
            </a:endParaRPr>
          </a:p>
        </p:txBody>
      </p:sp>
      <p:sp>
        <p:nvSpPr>
          <p:cNvPr id="195" name="Rectangle 194"/>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CA" kern="0" dirty="0">
              <a:solidFill>
                <a:srgbClr val="FFFFFF"/>
              </a:solidFill>
            </a:endParaRPr>
          </a:p>
        </p:txBody>
      </p:sp>
      <p:cxnSp>
        <p:nvCxnSpPr>
          <p:cNvPr id="196" name="Straight Arrow Connector 195"/>
          <p:cNvCxnSpPr>
            <a:stCxn id="208" idx="2"/>
          </p:cNvCxnSpPr>
          <p:nvPr/>
        </p:nvCxnSpPr>
        <p:spPr>
          <a:xfrm>
            <a:off x="813382" y="2920539"/>
            <a:ext cx="7840761" cy="0"/>
          </a:xfrm>
          <a:prstGeom prst="straightConnector1">
            <a:avLst/>
          </a:prstGeom>
          <a:noFill/>
          <a:ln w="38100" cap="flat" cmpd="sng" algn="ctr">
            <a:solidFill>
              <a:srgbClr val="FFFFFF">
                <a:lumMod val="85000"/>
              </a:srgbClr>
            </a:solidFill>
            <a:prstDash val="sysDot"/>
            <a:tailEnd type="triangle" w="lg" len="med"/>
          </a:ln>
          <a:effectLst/>
        </p:spPr>
      </p:cxnSp>
      <p:grpSp>
        <p:nvGrpSpPr>
          <p:cNvPr id="197" name="Group 196"/>
          <p:cNvGrpSpPr/>
          <p:nvPr/>
        </p:nvGrpSpPr>
        <p:grpSpPr>
          <a:xfrm>
            <a:off x="6932311" y="2025295"/>
            <a:ext cx="1636677" cy="2763778"/>
            <a:chOff x="6637354" y="1574599"/>
            <a:chExt cx="1636677" cy="2763778"/>
          </a:xfrm>
        </p:grpSpPr>
        <p:sp>
          <p:nvSpPr>
            <p:cNvPr id="198" name="Oval 197"/>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199" name="TextBox 198"/>
            <p:cNvSpPr txBox="1"/>
            <p:nvPr/>
          </p:nvSpPr>
          <p:spPr>
            <a:xfrm>
              <a:off x="6654031" y="1574599"/>
              <a:ext cx="1620000" cy="540000"/>
            </a:xfrm>
            <a:prstGeom prst="rect">
              <a:avLst/>
            </a:prstGeom>
            <a:noFill/>
          </p:spPr>
          <p:txBody>
            <a:bodyPr wrap="square" rtlCol="0" anchor="ctr">
              <a:noAutofit/>
            </a:bodyPr>
            <a:lstStyle/>
            <a:p>
              <a:pPr algn="ctr">
                <a:defRPr/>
              </a:pPr>
              <a:r>
                <a:rPr lang="en-CA" b="1" kern="0" dirty="0">
                  <a:solidFill>
                    <a:srgbClr val="497EA9"/>
                  </a:solidFill>
                </a:rPr>
                <a:t>Consulting</a:t>
              </a:r>
            </a:p>
          </p:txBody>
        </p:sp>
        <p:sp>
          <p:nvSpPr>
            <p:cNvPr id="200" name="TextBox 199"/>
            <p:cNvSpPr txBox="1"/>
            <p:nvPr/>
          </p:nvSpPr>
          <p:spPr>
            <a:xfrm>
              <a:off x="6637354" y="2898377"/>
              <a:ext cx="1620000" cy="1440000"/>
            </a:xfrm>
            <a:prstGeom prst="rect">
              <a:avLst/>
            </a:prstGeom>
            <a:noFill/>
          </p:spPr>
          <p:txBody>
            <a:bodyPr wrap="square" rtlCol="0">
              <a:noAutofit/>
            </a:bodyPr>
            <a:lstStyle/>
            <a:p>
              <a:pPr algn="ctr">
                <a:defRPr/>
              </a:pPr>
              <a:r>
                <a:rPr lang="en-CA" sz="1100" kern="0" dirty="0">
                  <a:solidFill>
                    <a:srgbClr val="29475F"/>
                  </a:solidFill>
                </a:rPr>
                <a:t>“Our team does not have the time or the knowledge to take this project on. We need assistance through the entirety of this project.”</a:t>
              </a:r>
            </a:p>
          </p:txBody>
        </p:sp>
        <p:pic>
          <p:nvPicPr>
            <p:cNvPr id="201" name="Picture 2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202" name="Group 201"/>
          <p:cNvGrpSpPr/>
          <p:nvPr/>
        </p:nvGrpSpPr>
        <p:grpSpPr>
          <a:xfrm>
            <a:off x="2336968" y="1877373"/>
            <a:ext cx="2129440" cy="2937609"/>
            <a:chOff x="2807522" y="2074912"/>
            <a:chExt cx="2129440" cy="2937609"/>
          </a:xfrm>
        </p:grpSpPr>
        <p:sp>
          <p:nvSpPr>
            <p:cNvPr id="203" name="Oval 202"/>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204" name="TextBox 203"/>
            <p:cNvSpPr txBox="1"/>
            <p:nvPr/>
          </p:nvSpPr>
          <p:spPr>
            <a:xfrm>
              <a:off x="2807522" y="2074912"/>
              <a:ext cx="2129440" cy="540000"/>
            </a:xfrm>
            <a:prstGeom prst="rect">
              <a:avLst/>
            </a:prstGeom>
            <a:noFill/>
          </p:spPr>
          <p:txBody>
            <a:bodyPr wrap="square" rtlCol="0" anchor="ctr">
              <a:noAutofit/>
            </a:bodyPr>
            <a:lstStyle/>
            <a:p>
              <a:pPr algn="ctr">
                <a:defRPr/>
              </a:pPr>
              <a:r>
                <a:rPr lang="en-CA" sz="1600" b="1" kern="0" dirty="0">
                  <a:solidFill>
                    <a:srgbClr val="365D7E"/>
                  </a:solidFill>
                </a:rPr>
                <a:t>Guided Implementation</a:t>
              </a:r>
            </a:p>
          </p:txBody>
        </p:sp>
        <p:sp>
          <p:nvSpPr>
            <p:cNvPr id="205" name="TextBox 204"/>
            <p:cNvSpPr txBox="1"/>
            <p:nvPr/>
          </p:nvSpPr>
          <p:spPr>
            <a:xfrm>
              <a:off x="3062242" y="3572521"/>
              <a:ext cx="1620000" cy="1440000"/>
            </a:xfrm>
            <a:prstGeom prst="rect">
              <a:avLst/>
            </a:prstGeom>
            <a:noFill/>
          </p:spPr>
          <p:txBody>
            <a:bodyPr wrap="square" rtlCol="0">
              <a:noAutofit/>
            </a:bodyPr>
            <a:lstStyle/>
            <a:p>
              <a:pPr algn="ctr">
                <a:defRPr/>
              </a:pPr>
              <a:r>
                <a:rPr lang="en-CA" sz="1100" kern="0" dirty="0">
                  <a:solidFill>
                    <a:srgbClr val="29475F"/>
                  </a:solidFill>
                </a:rPr>
                <a:t>“Our team knows that we need to fix a process, but we need assistance to determine where to focus. Some check-ins along the way would help keep us on track.”</a:t>
              </a:r>
            </a:p>
          </p:txBody>
        </p:sp>
        <p:pic>
          <p:nvPicPr>
            <p:cNvPr id="206" name="Picture 2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207" name="Group 206"/>
          <p:cNvGrpSpPr/>
          <p:nvPr/>
        </p:nvGrpSpPr>
        <p:grpSpPr>
          <a:xfrm>
            <a:off x="369141" y="2025295"/>
            <a:ext cx="1628660" cy="2794213"/>
            <a:chOff x="1266026" y="2731218"/>
            <a:chExt cx="1628660" cy="2794213"/>
          </a:xfrm>
        </p:grpSpPr>
        <p:sp>
          <p:nvSpPr>
            <p:cNvPr id="208" name="Oval 207"/>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209" name="TextBox 208"/>
            <p:cNvSpPr txBox="1"/>
            <p:nvPr/>
          </p:nvSpPr>
          <p:spPr>
            <a:xfrm>
              <a:off x="1266026" y="2731218"/>
              <a:ext cx="1620000" cy="540000"/>
            </a:xfrm>
            <a:prstGeom prst="rect">
              <a:avLst/>
            </a:prstGeom>
            <a:noFill/>
          </p:spPr>
          <p:txBody>
            <a:bodyPr wrap="square" rtlCol="0" anchor="ctr">
              <a:noAutofit/>
            </a:bodyPr>
            <a:lstStyle/>
            <a:p>
              <a:pPr algn="ctr">
                <a:defRPr/>
              </a:pPr>
              <a:r>
                <a:rPr lang="en-CA" b="1" kern="0" dirty="0">
                  <a:solidFill>
                    <a:srgbClr val="29475F"/>
                  </a:solidFill>
                </a:rPr>
                <a:t>DIY Toolkit</a:t>
              </a:r>
            </a:p>
          </p:txBody>
        </p:sp>
        <p:sp>
          <p:nvSpPr>
            <p:cNvPr id="210" name="TextBox 209"/>
            <p:cNvSpPr txBox="1"/>
            <p:nvPr/>
          </p:nvSpPr>
          <p:spPr>
            <a:xfrm>
              <a:off x="1274686" y="4085431"/>
              <a:ext cx="1620000" cy="1440000"/>
            </a:xfrm>
            <a:prstGeom prst="rect">
              <a:avLst/>
            </a:prstGeom>
            <a:noFill/>
          </p:spPr>
          <p:txBody>
            <a:bodyPr wrap="square" rtlCol="0">
              <a:noAutofit/>
            </a:bodyPr>
            <a:lstStyle/>
            <a:p>
              <a:pPr algn="ctr">
                <a:defRPr/>
              </a:pPr>
              <a:r>
                <a:rPr lang="en-CA" sz="1100" kern="0" dirty="0">
                  <a:solidFill>
                    <a:srgbClr val="29475F"/>
                  </a:solidFill>
                </a:rPr>
                <a:t>“Our team has already made this critical project a priority, and we have the time and capability, but some guidance along the way would be helpful.”</a:t>
              </a:r>
            </a:p>
          </p:txBody>
        </p:sp>
        <p:pic>
          <p:nvPicPr>
            <p:cNvPr id="211" name="Picture 2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212" name="Group 211"/>
          <p:cNvGrpSpPr/>
          <p:nvPr/>
        </p:nvGrpSpPr>
        <p:grpSpPr>
          <a:xfrm>
            <a:off x="4957979" y="2025295"/>
            <a:ext cx="1635165" cy="2795710"/>
            <a:chOff x="4834633" y="1938352"/>
            <a:chExt cx="1635165" cy="2795710"/>
          </a:xfrm>
        </p:grpSpPr>
        <p:sp>
          <p:nvSpPr>
            <p:cNvPr id="213" name="Oval 212"/>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a:solidFill>
                  <a:srgbClr val="FFFFFF"/>
                </a:solidFill>
              </a:endParaRPr>
            </a:p>
          </p:txBody>
        </p:sp>
        <p:sp>
          <p:nvSpPr>
            <p:cNvPr id="214" name="TextBox 213"/>
            <p:cNvSpPr txBox="1"/>
            <p:nvPr/>
          </p:nvSpPr>
          <p:spPr>
            <a:xfrm>
              <a:off x="4834633" y="1938352"/>
              <a:ext cx="1620000" cy="540000"/>
            </a:xfrm>
            <a:prstGeom prst="rect">
              <a:avLst/>
            </a:prstGeom>
            <a:noFill/>
          </p:spPr>
          <p:txBody>
            <a:bodyPr wrap="square" rtlCol="0" anchor="ctr">
              <a:noAutofit/>
            </a:bodyPr>
            <a:lstStyle/>
            <a:p>
              <a:pPr algn="ctr">
                <a:defRPr/>
              </a:pPr>
              <a:r>
                <a:rPr lang="en-CA" b="1" kern="0" dirty="0">
                  <a:solidFill>
                    <a:srgbClr val="3F6D93"/>
                  </a:solidFill>
                </a:rPr>
                <a:t>Workshop</a:t>
              </a:r>
            </a:p>
          </p:txBody>
        </p:sp>
        <p:sp>
          <p:nvSpPr>
            <p:cNvPr id="215" name="TextBox 214"/>
            <p:cNvSpPr txBox="1"/>
            <p:nvPr/>
          </p:nvSpPr>
          <p:spPr>
            <a:xfrm>
              <a:off x="4849798" y="3294062"/>
              <a:ext cx="1620000" cy="1440000"/>
            </a:xfrm>
            <a:prstGeom prst="rect">
              <a:avLst/>
            </a:prstGeom>
            <a:noFill/>
          </p:spPr>
          <p:txBody>
            <a:bodyPr wrap="square" rtlCol="0">
              <a:noAutofit/>
            </a:bodyPr>
            <a:lstStyle/>
            <a:p>
              <a:pPr algn="ctr">
                <a:defRPr/>
              </a:pPr>
              <a:r>
                <a:rPr lang="en-CA" sz="1100" kern="0" dirty="0">
                  <a:solidFill>
                    <a:srgbClr val="29475F"/>
                  </a:solidFill>
                </a:rPr>
                <a:t>“We need to hit the ground running and get this project kicked off immediately. Our team has the ability to take this over once we get a framework and strategy in place.”</a:t>
              </a:r>
            </a:p>
          </p:txBody>
        </p:sp>
        <p:pic>
          <p:nvPicPr>
            <p:cNvPr id="216" name="Picture 2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217" name="Rectangle 216"/>
          <p:cNvSpPr/>
          <p:nvPr/>
        </p:nvSpPr>
        <p:spPr>
          <a:xfrm>
            <a:off x="897860" y="5734955"/>
            <a:ext cx="7290778" cy="338554"/>
          </a:xfrm>
          <a:prstGeom prst="rect">
            <a:avLst/>
          </a:prstGeom>
        </p:spPr>
        <p:txBody>
          <a:bodyPr wrap="none">
            <a:spAutoFit/>
          </a:bodyPr>
          <a:lstStyle/>
          <a:p>
            <a:pPr algn="ctr">
              <a:defRPr/>
            </a:pPr>
            <a:r>
              <a:rPr lang="en-CA" sz="1600" b="1" kern="0" dirty="0">
                <a:solidFill>
                  <a:srgbClr val="29475F"/>
                </a:solidFill>
              </a:rPr>
              <a:t>Diagnostics and consistent frameworks used throughout all four options</a:t>
            </a:r>
          </a:p>
        </p:txBody>
      </p:sp>
      <p:sp>
        <p:nvSpPr>
          <p:cNvPr id="2" name="Title 1"/>
          <p:cNvSpPr>
            <a:spLocks noGrp="1"/>
          </p:cNvSpPr>
          <p:nvPr>
            <p:ph type="title"/>
          </p:nvPr>
        </p:nvSpPr>
        <p:spPr>
          <a:xfrm>
            <a:off x="257174" y="255588"/>
            <a:ext cx="8545604" cy="877887"/>
          </a:xfrm>
        </p:spPr>
        <p:txBody>
          <a:bodyPr/>
          <a:lstStyle/>
          <a:p>
            <a:pPr lvl="0"/>
            <a:r>
              <a:rPr lang="en-CA" dirty="0"/>
              <a:t>Info-Tech offers various levels of support to best suit your needs</a:t>
            </a:r>
          </a:p>
        </p:txBody>
      </p:sp>
    </p:spTree>
    <p:extLst>
      <p:ext uri="{BB962C8B-B14F-4D97-AF65-F5344CB8AC3E}">
        <p14:creationId xmlns:p14="http://schemas.microsoft.com/office/powerpoint/2010/main" val="211466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5098997"/>
              </p:ext>
            </p:extLst>
          </p:nvPr>
        </p:nvGraphicFramePr>
        <p:xfrm>
          <a:off x="86984" y="1707447"/>
          <a:ext cx="8799876" cy="4734009"/>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509182">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a:t>
                      </a:r>
                      <a:r>
                        <a:rPr lang="en-CA" sz="1000" u="none" dirty="0">
                          <a:solidFill>
                            <a:schemeClr val="tx1"/>
                          </a:solidFill>
                        </a:rPr>
                        <a:t>Understand</a:t>
                      </a:r>
                      <a:r>
                        <a:rPr lang="en-CA" sz="1000" u="none" baseline="0" dirty="0">
                          <a:solidFill>
                            <a:schemeClr val="tx1"/>
                          </a:solidFill>
                        </a:rPr>
                        <a:t> PPM solution technology</a:t>
                      </a:r>
                      <a:endParaRPr lang="en-CA" sz="1000" b="0" u="sng" dirty="0">
                        <a:solidFill>
                          <a:srgbClr val="FF0000"/>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000" dirty="0">
                          <a:solidFill>
                            <a:schemeClr val="tx1"/>
                          </a:solidFill>
                        </a:rPr>
                        <a:t>1.2 Structure your project</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lang="en-CA" sz="1000" dirty="0">
                          <a:solidFill>
                            <a:schemeClr val="tx1"/>
                          </a:solidFill>
                        </a:rPr>
                        <a:t>1.3 </a:t>
                      </a:r>
                      <a:r>
                        <a:rPr lang="en-CA" sz="1000" b="1" dirty="0">
                          <a:solidFill>
                            <a:schemeClr val="tx1"/>
                          </a:solidFill>
                        </a:rPr>
                        <a:t>Verify</a:t>
                      </a:r>
                      <a:r>
                        <a:rPr lang="en-CA" sz="1000" b="1" baseline="0" dirty="0">
                          <a:solidFill>
                            <a:schemeClr val="tx1"/>
                          </a:solidFill>
                        </a:rPr>
                        <a:t> stakeholder buy-in</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lang="en-CA" sz="1000" b="1" baseline="0" dirty="0">
                          <a:solidFill>
                            <a:schemeClr val="tx1"/>
                          </a:solidFill>
                        </a:rPr>
                        <a:t>1.4 Gather requirements </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lang="en-CA" sz="1000" b="1" baseline="0" dirty="0">
                          <a:solidFill>
                            <a:schemeClr val="tx1"/>
                          </a:solidFill>
                        </a:rPr>
                        <a:t>1.5 Establish baseline metrics</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lang="en-CA" sz="1000" b="1" baseline="0" dirty="0">
                          <a:solidFill>
                            <a:schemeClr val="tx1"/>
                          </a:solidFill>
                        </a:rPr>
                        <a:t>1.6 Identify best use case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a:t>
                      </a:r>
                      <a:r>
                        <a:rPr lang="en-CA" sz="1000" baseline="0" dirty="0">
                          <a:solidFill>
                            <a:schemeClr val="tx1"/>
                          </a:solidFill>
                        </a:rPr>
                        <a:t>Analyze vendors in the PPM solution market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chemeClr val="tx1"/>
                          </a:solidFill>
                          <a:effectLst/>
                          <a:uLnTx/>
                          <a:uFillTx/>
                          <a:latin typeface="+mn-lt"/>
                        </a:rPr>
                        <a:t>2.2 Shortlist vendors in the PPM solution market</a:t>
                      </a:r>
                    </a:p>
                    <a:p>
                      <a:pPr>
                        <a:spcAft>
                          <a:spcPts val="600"/>
                        </a:spcAft>
                      </a:pPr>
                      <a:r>
                        <a:rPr kumimoji="0" lang="en-CA" sz="1000" b="1" i="0" u="none" strike="noStrike" kern="1200" cap="none" spc="0" normalizeH="0" baseline="0" noProof="0" dirty="0">
                          <a:ln>
                            <a:noFill/>
                          </a:ln>
                          <a:solidFill>
                            <a:srgbClr val="333333"/>
                          </a:solidFill>
                          <a:effectLst/>
                          <a:uLnTx/>
                          <a:uFillTx/>
                          <a:latin typeface="+mn-lt"/>
                        </a:rPr>
                        <a:t>2.3 </a:t>
                      </a:r>
                      <a:r>
                        <a:rPr lang="en-CA" sz="1000" dirty="0">
                          <a:solidFill>
                            <a:schemeClr val="tx1"/>
                          </a:solidFill>
                        </a:rPr>
                        <a:t>Select your </a:t>
                      </a:r>
                      <a:r>
                        <a:rPr lang="en-CA" sz="1000" baseline="0" dirty="0">
                          <a:solidFill>
                            <a:schemeClr val="tx1"/>
                          </a:solidFill>
                        </a:rPr>
                        <a:t>PPM solution</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Implementation considerations</a:t>
                      </a:r>
                      <a:endParaRPr lang="en-CA" sz="1000" baseline="0" dirty="0">
                        <a:solidFill>
                          <a:schemeClr val="tx1"/>
                        </a:solidFill>
                      </a:endParaRPr>
                    </a:p>
                    <a:p>
                      <a:pPr>
                        <a:spcAft>
                          <a:spcPts val="600"/>
                        </a:spcAft>
                      </a:pPr>
                      <a:r>
                        <a:rPr lang="en-CA" sz="1000" baseline="0" dirty="0">
                          <a:solidFill>
                            <a:schemeClr val="tx1"/>
                          </a:solidFill>
                        </a:rPr>
                        <a:t>3.2 </a:t>
                      </a:r>
                      <a:r>
                        <a:rPr lang="en-CA" sz="1000" b="1" kern="1200" dirty="0">
                          <a:solidFill>
                            <a:schemeClr val="tx1"/>
                          </a:solidFill>
                          <a:latin typeface="+mn-lt"/>
                          <a:ea typeface="+mn-ea"/>
                          <a:cs typeface="+mn-cs"/>
                        </a:rPr>
                        <a:t>Evaluate your PPM project metrics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509182">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CA" sz="1000" b="0" i="0" kern="1200" dirty="0">
                          <a:solidFill>
                            <a:schemeClr val="dk1"/>
                          </a:solidFill>
                          <a:effectLst/>
                          <a:latin typeface="+mn-lt"/>
                          <a:ea typeface="+mn-ea"/>
                          <a:cs typeface="+mn-cs"/>
                        </a:rPr>
                        <a:t>Identify organizational fit for the technology.</a:t>
                      </a:r>
                    </a:p>
                    <a:p>
                      <a:pPr marL="228600" indent="-228600">
                        <a:spcAft>
                          <a:spcPts val="600"/>
                        </a:spcAft>
                        <a:buSzPct val="150000"/>
                        <a:buBlip>
                          <a:blip r:embed="rId3"/>
                        </a:buBlip>
                      </a:pPr>
                      <a:r>
                        <a:rPr lang="en-US" sz="1000" b="0" dirty="0">
                          <a:cs typeface="Arial Unicode MS" panose="020B0604020202020204" pitchFamily="34" charset="-128"/>
                        </a:rPr>
                        <a:t>Create</a:t>
                      </a:r>
                      <a:r>
                        <a:rPr lang="en-US" sz="1000" b="0" baseline="0" dirty="0">
                          <a:cs typeface="Arial Unicode MS" panose="020B0604020202020204" pitchFamily="34" charset="-128"/>
                        </a:rPr>
                        <a:t> the project plan.</a:t>
                      </a:r>
                    </a:p>
                    <a:p>
                      <a:pPr marL="228600" indent="-228600">
                        <a:spcAft>
                          <a:spcPts val="600"/>
                        </a:spcAft>
                        <a:buSzPct val="150000"/>
                        <a:buBlip>
                          <a:blip r:embed="rId3"/>
                        </a:buBlip>
                      </a:pPr>
                      <a:r>
                        <a:rPr lang="en-US" sz="1000" b="0" baseline="0" dirty="0">
                          <a:cs typeface="Arial Unicode MS" panose="020B0604020202020204" pitchFamily="34" charset="-128"/>
                        </a:rPr>
                        <a:t>Choose the most appropriate baseline metrics for your project and your organization.</a:t>
                      </a:r>
                    </a:p>
                    <a:p>
                      <a:pPr marL="228600" marR="0" indent="-228600" algn="l" defTabSz="914400" rtl="0" eaLnBrk="1" fontAlgn="auto" latinLnBrk="0" hangingPunct="1">
                        <a:lnSpc>
                          <a:spcPct val="100000"/>
                        </a:lnSpc>
                        <a:spcBef>
                          <a:spcPts val="0"/>
                        </a:spcBef>
                        <a:spcAft>
                          <a:spcPts val="600"/>
                        </a:spcAft>
                        <a:buClrTx/>
                        <a:buSzPct val="150000"/>
                        <a:buFontTx/>
                        <a:buBlip>
                          <a:blip r:embed="rId3"/>
                        </a:buBlip>
                        <a:tabLst/>
                        <a:defRPr/>
                      </a:pPr>
                      <a:r>
                        <a:rPr lang="en-US" sz="1000" b="0" dirty="0">
                          <a:cs typeface="Arial Unicode MS" panose="020B0604020202020204" pitchFamily="34" charset="-128"/>
                        </a:rPr>
                        <a:t>Plan requirements</a:t>
                      </a:r>
                      <a:r>
                        <a:rPr lang="en-US" sz="1000" b="0" baseline="0" dirty="0">
                          <a:cs typeface="Arial Unicode MS" panose="020B0604020202020204" pitchFamily="34" charset="-128"/>
                        </a:rPr>
                        <a:t> gathering steps.</a:t>
                      </a:r>
                      <a:endParaRPr lang="en-US" sz="1000" b="0" dirty="0">
                        <a:cs typeface="Arial Unicode MS" panose="020B0604020202020204" pitchFamily="34"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Arial Unicode MS" panose="020B0604020202020204" pitchFamily="34" charset="-128"/>
                        </a:rPr>
                        <a:t>Discuss</a:t>
                      </a:r>
                      <a:r>
                        <a:rPr lang="en-US" sz="1000" b="0" baseline="0" dirty="0">
                          <a:cs typeface="Arial Unicode MS" panose="020B0604020202020204" pitchFamily="34" charset="-128"/>
                        </a:rPr>
                        <a:t> the use-case fit assessment results and the Vendor Landscape.</a:t>
                      </a:r>
                    </a:p>
                    <a:p>
                      <a:pPr marL="228600" indent="-228600">
                        <a:spcAft>
                          <a:spcPts val="600"/>
                        </a:spcAft>
                        <a:buSzPct val="150000"/>
                        <a:buBlip>
                          <a:blip r:embed="rId3"/>
                        </a:buBlip>
                      </a:pPr>
                      <a:r>
                        <a:rPr lang="en-US" sz="1000" b="0" baseline="0" dirty="0">
                          <a:cs typeface="Arial Unicode MS" panose="020B0604020202020204" pitchFamily="34" charset="-128"/>
                        </a:rPr>
                        <a:t>Contract review.</a:t>
                      </a:r>
                      <a:endParaRPr lang="en-US" sz="1000" b="0" dirty="0">
                        <a:cs typeface="Arial Unicode MS" panose="020B0604020202020204" pitchFamily="34" charset="-128"/>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Arial Unicode MS" panose="020B0604020202020204" pitchFamily="34" charset="-128"/>
                        </a:rPr>
                        <a:t>Create</a:t>
                      </a:r>
                      <a:r>
                        <a:rPr lang="en-US" sz="1000" b="0" baseline="0" dirty="0">
                          <a:cs typeface="Arial Unicode MS" panose="020B0604020202020204" pitchFamily="34" charset="-128"/>
                        </a:rPr>
                        <a:t> an implementation plan.</a:t>
                      </a:r>
                    </a:p>
                    <a:p>
                      <a:pPr marL="228600" indent="-228600">
                        <a:spcAft>
                          <a:spcPts val="600"/>
                        </a:spcAft>
                        <a:buSzPct val="150000"/>
                        <a:buBlip>
                          <a:blip r:embed="rId3"/>
                        </a:buBlip>
                      </a:pPr>
                      <a:r>
                        <a:rPr lang="en-US" sz="1000" b="0" baseline="0" dirty="0">
                          <a:cs typeface="Arial Unicode MS" panose="020B0604020202020204" pitchFamily="34" charset="-128"/>
                        </a:rPr>
                        <a:t>Discuss tracking success metrics and evaluating the implementation</a:t>
                      </a:r>
                      <a:endParaRPr lang="en-US" sz="1000" b="0" dirty="0">
                        <a:cs typeface="Arial Unicode MS" panose="020B0604020202020204" pitchFamily="34" charset="-128"/>
                      </a:endParaRPr>
                    </a:p>
                    <a:p>
                      <a:pPr marL="228600" indent="-228600">
                        <a:spcAft>
                          <a:spcPts val="600"/>
                        </a:spcAft>
                        <a:buSzPct val="150000"/>
                        <a:buBlip>
                          <a:blip r:embed="rId3"/>
                        </a:buBlip>
                      </a:pPr>
                      <a:r>
                        <a:rPr lang="en-US" sz="1000" b="0" dirty="0">
                          <a:cs typeface="Arial Unicode MS" panose="020B0604020202020204" pitchFamily="34" charset="-128"/>
                        </a:rPr>
                        <a:t>Discuss roll out of processes and han</a:t>
                      </a:r>
                      <a:r>
                        <a:rPr lang="en-US" sz="1000" b="0" baseline="0" dirty="0">
                          <a:cs typeface="Arial Unicode MS" panose="020B0604020202020204" pitchFamily="34" charset="-128"/>
                        </a:rPr>
                        <a:t>d over to operations.</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32147">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171450" indent="-171450">
                        <a:buFont typeface="Arial" panose="020B0604020202020204" pitchFamily="34" charset="0"/>
                        <a:buChar char="•"/>
                      </a:pPr>
                      <a:r>
                        <a:rPr lang="en-CA" sz="1000" dirty="0"/>
                        <a:t>Launch the</a:t>
                      </a:r>
                      <a:r>
                        <a:rPr lang="en-CA" sz="1000" baseline="0" dirty="0"/>
                        <a:t> </a:t>
                      </a:r>
                      <a:r>
                        <a:rPr lang="en-CA" sz="1000" b="0" baseline="0" dirty="0">
                          <a:solidFill>
                            <a:schemeClr val="tx1"/>
                          </a:solidFill>
                        </a:rPr>
                        <a:t>PPM Solution</a:t>
                      </a:r>
                      <a:r>
                        <a:rPr kumimoji="0" lang="en-CA" sz="1000" b="0" i="0" u="none" strike="noStrike" kern="1200" cap="none" spc="0" normalizeH="0" baseline="0" noProof="0" dirty="0">
                          <a:ln>
                            <a:noFill/>
                          </a:ln>
                          <a:solidFill>
                            <a:schemeClr val="tx1"/>
                          </a:solidFill>
                          <a:effectLst/>
                          <a:uLnTx/>
                          <a:uFillTx/>
                          <a:latin typeface="+mn-lt"/>
                          <a:ea typeface="+mn-ea"/>
                          <a:cs typeface="+mn-cs"/>
                        </a:rPr>
                        <a:t> </a:t>
                      </a:r>
                      <a:r>
                        <a:rPr lang="en-CA" sz="1000" dirty="0"/>
                        <a:t>Selection Project </a:t>
                      </a:r>
                      <a:endParaRPr lang="en-CA" sz="10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171450" indent="-171450">
                        <a:buFont typeface="Arial" panose="020B0604020202020204" pitchFamily="34" charset="0"/>
                        <a:buChar char="•"/>
                      </a:pPr>
                      <a:r>
                        <a:rPr lang="en-CA" sz="1000" b="0" dirty="0"/>
                        <a:t>Select</a:t>
                      </a:r>
                      <a:r>
                        <a:rPr lang="en-CA" sz="1000" b="0" baseline="0" dirty="0"/>
                        <a:t> a PPM solution</a:t>
                      </a:r>
                      <a:endParaRPr lang="en-CA" sz="1000" b="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t>Plan the Procurement and</a:t>
                      </a:r>
                      <a:r>
                        <a:rPr lang="en-CA" sz="1000" baseline="0" dirty="0"/>
                        <a:t> Implementation </a:t>
                      </a:r>
                      <a:r>
                        <a:rPr lang="en-CA" sz="1000" dirty="0"/>
                        <a:t>Process </a:t>
                      </a:r>
                      <a:endParaRPr lang="en-CA" sz="10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35792">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lvl="0" indent="-171450" algn="l">
                        <a:buFont typeface="Arial" panose="020B0604020202020204" pitchFamily="34" charset="0"/>
                        <a:buChar char="•"/>
                      </a:pPr>
                      <a:r>
                        <a:rPr lang="en-CA" sz="1000" b="0" dirty="0">
                          <a:solidFill>
                            <a:schemeClr val="tx1"/>
                          </a:solidFill>
                        </a:rPr>
                        <a:t>Launch of your </a:t>
                      </a:r>
                      <a:r>
                        <a:rPr lang="en-CA" sz="1000" b="0" baseline="0" dirty="0">
                          <a:solidFill>
                            <a:schemeClr val="tx1"/>
                          </a:solidFill>
                        </a:rPr>
                        <a:t>PPM solution</a:t>
                      </a:r>
                      <a:r>
                        <a:rPr kumimoji="0" lang="en-CA" sz="1000" b="0" i="0" u="none" strike="noStrike" kern="1200" cap="none" spc="0" normalizeH="0" baseline="0" noProof="0" dirty="0">
                          <a:ln>
                            <a:noFill/>
                          </a:ln>
                          <a:solidFill>
                            <a:schemeClr val="tx1"/>
                          </a:solidFill>
                          <a:effectLst/>
                          <a:uLnTx/>
                          <a:uFillTx/>
                          <a:latin typeface="+mn-lt"/>
                          <a:ea typeface="+mn-ea"/>
                          <a:cs typeface="+mn-cs"/>
                        </a:rPr>
                        <a:t> s</a:t>
                      </a:r>
                      <a:r>
                        <a:rPr lang="en-CA" sz="1000" b="0" dirty="0">
                          <a:solidFill>
                            <a:schemeClr val="tx1"/>
                          </a:solidFill>
                        </a:rPr>
                        <a:t>election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baseline="0" dirty="0">
                          <a:solidFill>
                            <a:schemeClr val="tx1"/>
                          </a:solidFill>
                        </a:rPr>
                        <a:t>PPM solution</a:t>
                      </a:r>
                      <a:r>
                        <a:rPr kumimoji="0" lang="en-CA" sz="1000" b="0" i="0" u="none" strike="noStrike" kern="1200" cap="none" spc="0" normalizeH="0" baseline="0" noProof="0" dirty="0">
                          <a:ln>
                            <a:noFill/>
                          </a:ln>
                          <a:solidFill>
                            <a:schemeClr val="tx1"/>
                          </a:solidFill>
                          <a:effectLst/>
                          <a:uLnTx/>
                          <a:uFillTx/>
                          <a:latin typeface="+mn-lt"/>
                          <a:ea typeface="+mn-ea"/>
                          <a:cs typeface="+mn-cs"/>
                        </a:rPr>
                        <a:t> </a:t>
                      </a:r>
                      <a:r>
                        <a:rPr lang="en-CA" sz="1000" dirty="0">
                          <a:solidFill>
                            <a:schemeClr val="tx1"/>
                          </a:solidFill>
                        </a:rPr>
                        <a:t>requirements workbook</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schemeClr val="tx1"/>
                          </a:solidFill>
                        </a:rPr>
                        <a:t>Selection</a:t>
                      </a:r>
                      <a:r>
                        <a:rPr lang="en-CA" sz="1000" baseline="0" dirty="0">
                          <a:solidFill>
                            <a:schemeClr val="tx1"/>
                          </a:solidFill>
                        </a:rPr>
                        <a:t> of a </a:t>
                      </a:r>
                      <a:r>
                        <a:rPr lang="en-CA" sz="1000" b="0" baseline="0" dirty="0">
                          <a:solidFill>
                            <a:schemeClr val="tx1"/>
                          </a:solidFill>
                        </a:rPr>
                        <a:t>PPM solution</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schemeClr val="tx1"/>
                          </a:solidFill>
                        </a:rPr>
                        <a:t>A plan</a:t>
                      </a:r>
                      <a:r>
                        <a:rPr lang="en-CA" sz="1000" baseline="0" dirty="0">
                          <a:solidFill>
                            <a:schemeClr val="tx1"/>
                          </a:solidFill>
                        </a:rPr>
                        <a:t> for implementing the selected </a:t>
                      </a:r>
                      <a:r>
                        <a:rPr lang="en-CA" sz="1000" b="0" baseline="0" dirty="0">
                          <a:solidFill>
                            <a:schemeClr val="tx1"/>
                          </a:solidFill>
                        </a:rPr>
                        <a:t>PPM </a:t>
                      </a:r>
                      <a:r>
                        <a:rPr lang="en-CA" sz="1000" baseline="0" dirty="0">
                          <a:solidFill>
                            <a:schemeClr val="tx1"/>
                          </a:solidFill>
                        </a:rPr>
                        <a:t>solution. </a:t>
                      </a:r>
                      <a:endParaRPr lang="en-CA" sz="1000" dirty="0">
                        <a:solidFill>
                          <a:schemeClr val="tx1"/>
                        </a:solidFill>
                      </a:endParaRPr>
                    </a:p>
                    <a:p>
                      <a:pPr marL="171450" indent="-171450">
                        <a:buFont typeface="Arial" panose="020B0604020202020204" pitchFamily="34" charset="0"/>
                        <a:buChar char="•"/>
                      </a:pP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496567"/>
            <a:ext cx="974520" cy="766161"/>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31447"/>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760960"/>
            <a:ext cx="752006" cy="483279"/>
          </a:xfrm>
          <a:prstGeom prst="rect">
            <a:avLst/>
          </a:prstGeom>
          <a:effectLst/>
        </p:spPr>
      </p:pic>
      <p:sp>
        <p:nvSpPr>
          <p:cNvPr id="15" name="Chevron 14"/>
          <p:cNvSpPr/>
          <p:nvPr/>
        </p:nvSpPr>
        <p:spPr>
          <a:xfrm>
            <a:off x="1301687" y="1254213"/>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1. </a:t>
            </a:r>
            <a:r>
              <a:rPr lang="en-CA" sz="1400" dirty="0">
                <a:solidFill>
                  <a:srgbClr val="FFFFFF"/>
                </a:solidFill>
              </a:rPr>
              <a:t>Launch the PPM Solution Project</a:t>
            </a:r>
            <a:endParaRPr lang="en-US" sz="1600" dirty="0">
              <a:solidFill>
                <a:srgbClr val="FFFFFF"/>
              </a:solidFill>
            </a:endParaRPr>
          </a:p>
        </p:txBody>
      </p:sp>
      <p:sp>
        <p:nvSpPr>
          <p:cNvPr id="16" name="Chevron 15"/>
          <p:cNvSpPr/>
          <p:nvPr/>
        </p:nvSpPr>
        <p:spPr>
          <a:xfrm>
            <a:off x="3838233" y="1254212"/>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2. Select a PPM Solution  </a:t>
            </a:r>
          </a:p>
        </p:txBody>
      </p:sp>
      <p:sp>
        <p:nvSpPr>
          <p:cNvPr id="17" name="Chevron 16"/>
          <p:cNvSpPr/>
          <p:nvPr/>
        </p:nvSpPr>
        <p:spPr>
          <a:xfrm>
            <a:off x="6371121" y="1254212"/>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3. Plan the PPM Solution Implementation</a:t>
            </a:r>
          </a:p>
        </p:txBody>
      </p:sp>
      <p:sp>
        <p:nvSpPr>
          <p:cNvPr id="3" name="Title 2"/>
          <p:cNvSpPr>
            <a:spLocks noGrp="1"/>
          </p:cNvSpPr>
          <p:nvPr>
            <p:ph type="title"/>
          </p:nvPr>
        </p:nvSpPr>
        <p:spPr>
          <a:xfrm>
            <a:off x="257174" y="255588"/>
            <a:ext cx="8157483" cy="877887"/>
          </a:xfrm>
        </p:spPr>
        <p:txBody>
          <a:bodyPr/>
          <a:lstStyle/>
          <a:p>
            <a:r>
              <a:rPr lang="en-US" dirty="0"/>
              <a:t>Select and Implement a PPM Solution– project overview</a:t>
            </a:r>
          </a:p>
        </p:txBody>
      </p:sp>
    </p:spTree>
    <p:extLst>
      <p:ext uri="{BB962C8B-B14F-4D97-AF65-F5344CB8AC3E}">
        <p14:creationId xmlns:p14="http://schemas.microsoft.com/office/powerpoint/2010/main" val="302463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Arial Unicode MS" panose="020B0604020202020204" pitchFamily="34" charset="-128"/>
              </a:rPr>
              <a:t>mail </a:t>
            </a:r>
            <a:r>
              <a:rPr lang="en-US" sz="1400" dirty="0">
                <a:solidFill>
                  <a:srgbClr val="333333"/>
                </a:solidFill>
                <a:cs typeface="Arial Unicode MS" panose="020B0604020202020204" pitchFamily="34" charset="-128"/>
                <a:hlinkClick r:id="rId3"/>
              </a:rPr>
              <a:t>Workshops@InfoTech.com</a:t>
            </a:r>
            <a:r>
              <a:rPr lang="en-US" sz="1400" dirty="0">
                <a:solidFill>
                  <a:srgbClr val="333333"/>
                </a:solidFill>
                <a:cs typeface="Arial Unicode MS" panose="020B0604020202020204" pitchFamily="34" charset="-128"/>
              </a:rPr>
              <a:t> for more information.</a:t>
            </a:r>
            <a:endParaRPr lang="en-US" sz="1400" dirty="0">
              <a:solidFill>
                <a:srgbClr val="33333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68804990"/>
              </p:ext>
            </p:extLst>
          </p:nvPr>
        </p:nvGraphicFramePr>
        <p:xfrm>
          <a:off x="318696" y="1190771"/>
          <a:ext cx="8497080" cy="5111572"/>
        </p:xfrm>
        <a:graphic>
          <a:graphicData uri="http://schemas.openxmlformats.org/drawingml/2006/table">
            <a:tbl>
              <a:tblPr firstRow="1" bandRow="1"/>
              <a:tblGrid>
                <a:gridCol w="1699416">
                  <a:extLst>
                    <a:ext uri="{9D8B030D-6E8A-4147-A177-3AD203B41FA5}">
                      <a16:colId xmlns:a16="http://schemas.microsoft.com/office/drawing/2014/main" val="20000"/>
                    </a:ext>
                  </a:extLst>
                </a:gridCol>
                <a:gridCol w="1699416">
                  <a:extLst>
                    <a:ext uri="{9D8B030D-6E8A-4147-A177-3AD203B41FA5}">
                      <a16:colId xmlns:a16="http://schemas.microsoft.com/office/drawing/2014/main" val="20001"/>
                    </a:ext>
                  </a:extLst>
                </a:gridCol>
                <a:gridCol w="1699416">
                  <a:extLst>
                    <a:ext uri="{9D8B030D-6E8A-4147-A177-3AD203B41FA5}">
                      <a16:colId xmlns:a16="http://schemas.microsoft.com/office/drawing/2014/main" val="20002"/>
                    </a:ext>
                  </a:extLst>
                </a:gridCol>
                <a:gridCol w="1699416">
                  <a:extLst>
                    <a:ext uri="{9D8B030D-6E8A-4147-A177-3AD203B41FA5}">
                      <a16:colId xmlns:a16="http://schemas.microsoft.com/office/drawing/2014/main" val="20003"/>
                    </a:ext>
                  </a:extLst>
                </a:gridCol>
                <a:gridCol w="1699416">
                  <a:extLst>
                    <a:ext uri="{9D8B030D-6E8A-4147-A177-3AD203B41FA5}">
                      <a16:colId xmlns:a16="http://schemas.microsoft.com/office/drawing/2014/main" val="20004"/>
                    </a:ext>
                  </a:extLst>
                </a:gridCol>
              </a:tblGrid>
              <a:tr h="4024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200" b="1" dirty="0">
                          <a:solidFill>
                            <a:schemeClr val="bg1"/>
                          </a:solidFill>
                        </a:rPr>
                        <a:t>Preparation</a:t>
                      </a:r>
                    </a:p>
                  </a:txBody>
                  <a:tcPr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75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200" b="1" dirty="0">
                          <a:solidFill>
                            <a:schemeClr val="bg1"/>
                          </a:solidFill>
                        </a:rPr>
                        <a:t>Workshop Day 1</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E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200" b="1" dirty="0">
                          <a:solidFill>
                            <a:schemeClr val="bg1"/>
                          </a:solidFill>
                        </a:rPr>
                        <a:t>Workshop Day 2</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E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200" b="1" dirty="0">
                          <a:solidFill>
                            <a:schemeClr val="bg1"/>
                          </a:solidFill>
                        </a:rPr>
                        <a:t>Workshop Day 3</a:t>
                      </a: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E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CA" sz="1200" b="1" dirty="0">
                          <a:solidFill>
                            <a:schemeClr val="bg1"/>
                          </a:solidFill>
                        </a:rPr>
                        <a:t>Working Session</a:t>
                      </a:r>
                    </a:p>
                  </a:txBody>
                  <a:tcPr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698"/>
                    </a:solidFill>
                  </a:tcPr>
                </a:tc>
                <a:extLst>
                  <a:ext uri="{0D108BD9-81ED-4DB2-BD59-A6C34878D82A}">
                    <a16:rowId xmlns:a16="http://schemas.microsoft.com/office/drawing/2014/main" val="10000"/>
                  </a:ext>
                </a:extLst>
              </a:tr>
              <a:tr h="201068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500"/>
                        </a:spcAft>
                      </a:pPr>
                      <a:r>
                        <a:rPr lang="en-CA" sz="1100" b="1" dirty="0">
                          <a:solidFill>
                            <a:schemeClr val="tx1"/>
                          </a:solidFill>
                        </a:rPr>
                        <a:t>Workshop Preparation</a:t>
                      </a:r>
                    </a:p>
                    <a:p>
                      <a:pPr marL="171450" indent="-171450">
                        <a:buFont typeface="Arial" panose="020B0604020202020204" pitchFamily="34" charset="0"/>
                        <a:buChar char="•"/>
                        <a:tabLst>
                          <a:tab pos="93663" algn="l"/>
                        </a:tabLst>
                      </a:pPr>
                      <a:r>
                        <a:rPr lang="en-CA" sz="1100" dirty="0">
                          <a:solidFill>
                            <a:schemeClr val="tx1"/>
                          </a:solidFill>
                        </a:rPr>
                        <a:t>Facilitator meets with the project manager and reviews the current project plans and IT landscape of the organization.</a:t>
                      </a:r>
                    </a:p>
                    <a:p>
                      <a:pPr marL="171450" indent="-171450">
                        <a:buFont typeface="Arial" panose="020B0604020202020204" pitchFamily="34" charset="0"/>
                        <a:buChar char="•"/>
                        <a:tabLst>
                          <a:tab pos="93663" algn="l"/>
                        </a:tabLst>
                      </a:pPr>
                      <a:r>
                        <a:rPr lang="en-CA" sz="1100" dirty="0">
                          <a:solidFill>
                            <a:schemeClr val="tx1"/>
                          </a:solidFill>
                        </a:rPr>
                        <a:t>A review of scheduled meetings and engaged IT and business staff is performed.</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tabLst>
                          <a:tab pos="93663" algn="l"/>
                        </a:tabLst>
                      </a:pPr>
                      <a:r>
                        <a:rPr lang="en-CA" sz="1100" b="1" dirty="0">
                          <a:solidFill>
                            <a:schemeClr val="tx1"/>
                          </a:solidFill>
                        </a:rPr>
                        <a:t>Morning Itinerary </a:t>
                      </a:r>
                    </a:p>
                    <a:p>
                      <a:pPr marL="171450" lvl="0" indent="-171450">
                        <a:buFont typeface="Arial" panose="020B0604020202020204" pitchFamily="34" charset="0"/>
                        <a:buChar char="•"/>
                        <a:tabLst>
                          <a:tab pos="93663" algn="l"/>
                        </a:tabLst>
                      </a:pPr>
                      <a:r>
                        <a:rPr lang="en-CA" sz="1100" dirty="0">
                          <a:solidFill>
                            <a:schemeClr val="tx1"/>
                          </a:solidFill>
                        </a:rPr>
                        <a:t>Facilitation of activities from </a:t>
                      </a:r>
                      <a:r>
                        <a:rPr lang="en-CA" sz="1100" i="1" dirty="0">
                          <a:solidFill>
                            <a:schemeClr val="tx1"/>
                          </a:solidFill>
                        </a:rPr>
                        <a:t>Section 1 and Section 2,</a:t>
                      </a:r>
                      <a:r>
                        <a:rPr lang="en-CA" sz="1100" dirty="0">
                          <a:solidFill>
                            <a:schemeClr val="tx1"/>
                          </a:solidFill>
                        </a:rPr>
                        <a:t> including project scoping and resource planning.</a:t>
                      </a:r>
                    </a:p>
                    <a:p>
                      <a:pPr marL="171450" indent="-171450">
                        <a:buFont typeface="Arial" panose="020B0604020202020204" pitchFamily="34" charset="0"/>
                        <a:buChar char="•"/>
                        <a:tabLst>
                          <a:tab pos="93663" algn="l"/>
                        </a:tabLst>
                      </a:pPr>
                      <a:r>
                        <a:rPr lang="en-CA" sz="1100" dirty="0">
                          <a:solidFill>
                            <a:schemeClr val="tx1"/>
                          </a:solidFill>
                        </a:rPr>
                        <a:t>Conduct overview of the PPM solution market landscape, trends, and vendors.</a:t>
                      </a:r>
                    </a:p>
                    <a:p>
                      <a:pPr>
                        <a:tabLst>
                          <a:tab pos="93663" algn="l"/>
                        </a:tabLst>
                      </a:pPr>
                      <a:endParaRPr lang="en-CA" sz="1100" dirty="0">
                        <a:solidFill>
                          <a:schemeClr val="tx1"/>
                        </a:solidFill>
                      </a:endParaRPr>
                    </a:p>
                  </a:txBody>
                  <a:tcP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CA" sz="1100" b="1" dirty="0">
                          <a:solidFill>
                            <a:schemeClr val="tx1"/>
                          </a:solidFill>
                        </a:rPr>
                        <a:t>Morning Itinerary</a:t>
                      </a:r>
                    </a:p>
                    <a:p>
                      <a:pPr marL="171450" indent="-171450">
                        <a:buFont typeface="Arial" panose="020B0604020202020204" pitchFamily="34" charset="0"/>
                        <a:buChar char="•"/>
                      </a:pPr>
                      <a:r>
                        <a:rPr lang="en-CA" sz="1100" dirty="0">
                          <a:solidFill>
                            <a:schemeClr val="tx1"/>
                          </a:solidFill>
                        </a:rPr>
                        <a:t>Complete IT</a:t>
                      </a:r>
                      <a:r>
                        <a:rPr lang="en-CA" sz="1100" baseline="0" dirty="0">
                          <a:solidFill>
                            <a:schemeClr val="tx1"/>
                          </a:solidFill>
                        </a:rPr>
                        <a:t> </a:t>
                      </a:r>
                      <a:r>
                        <a:rPr lang="en-CA" sz="1100" dirty="0">
                          <a:solidFill>
                            <a:schemeClr val="tx1"/>
                          </a:solidFill>
                        </a:rPr>
                        <a:t>inventory assessment.</a:t>
                      </a:r>
                    </a:p>
                    <a:p>
                      <a:endParaRPr lang="en-CA" sz="1100" b="1" dirty="0">
                        <a:solidFill>
                          <a:schemeClr val="tx1"/>
                        </a:solidFill>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CA" sz="1100" b="1" dirty="0">
                          <a:solidFill>
                            <a:schemeClr val="tx1"/>
                          </a:solidFill>
                        </a:rPr>
                        <a:t>Morning Itinerary</a:t>
                      </a:r>
                    </a:p>
                    <a:p>
                      <a:pPr marL="171450" indent="-171450">
                        <a:buFont typeface="Arial" panose="020B0604020202020204" pitchFamily="34" charset="0"/>
                        <a:buChar char="•"/>
                      </a:pPr>
                      <a:r>
                        <a:rPr lang="en-CA" sz="1100" dirty="0">
                          <a:solidFill>
                            <a:schemeClr val="tx1"/>
                          </a:solidFill>
                        </a:rPr>
                        <a:t>Perform a use-case scenario assessment.</a:t>
                      </a:r>
                    </a:p>
                    <a:p>
                      <a:pPr marL="171450" indent="-171450">
                        <a:buFont typeface="Arial" panose="020B0604020202020204" pitchFamily="34" charset="0"/>
                        <a:buChar char="•"/>
                      </a:pPr>
                      <a:r>
                        <a:rPr lang="en-CA" sz="1100" dirty="0">
                          <a:solidFill>
                            <a:schemeClr val="tx1"/>
                          </a:solidFill>
                        </a:rPr>
                        <a:t>Review use-case scenario results; identify use-case alignment.</a:t>
                      </a:r>
                    </a:p>
                    <a:p>
                      <a:pPr marL="171450" indent="-171450">
                        <a:buFont typeface="Arial" panose="020B0604020202020204" pitchFamily="34" charset="0"/>
                        <a:buChar char="•"/>
                      </a:pPr>
                      <a:r>
                        <a:rPr lang="en-CA" sz="1100" dirty="0">
                          <a:solidFill>
                            <a:schemeClr val="tx1"/>
                          </a:solidFill>
                        </a:rPr>
                        <a:t>Review the PPM Solution Vendor Landscape vendor profiles and performance.</a:t>
                      </a:r>
                    </a:p>
                    <a:p>
                      <a:endParaRPr lang="en-CA" sz="1100" b="1" dirty="0">
                        <a:solidFill>
                          <a:schemeClr val="tx1"/>
                        </a:solidFill>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CA" sz="1100" b="1" dirty="0">
                          <a:solidFill>
                            <a:schemeClr val="tx1"/>
                          </a:solidFill>
                        </a:rPr>
                        <a:t>Workshop Debrief</a:t>
                      </a:r>
                    </a:p>
                    <a:p>
                      <a:pPr marL="171450" indent="-171450">
                        <a:buFont typeface="Arial" panose="020B0604020202020204" pitchFamily="34" charset="0"/>
                        <a:buChar char="•"/>
                      </a:pPr>
                      <a:r>
                        <a:rPr lang="en-CA" sz="1100" dirty="0">
                          <a:solidFill>
                            <a:schemeClr val="tx1"/>
                          </a:solidFill>
                        </a:rPr>
                        <a:t>Meet with project manager to discuss results and action items.</a:t>
                      </a:r>
                    </a:p>
                    <a:p>
                      <a:pPr marL="171450" indent="-171450">
                        <a:buFont typeface="Arial" panose="020B0604020202020204" pitchFamily="34" charset="0"/>
                        <a:buChar char="•"/>
                      </a:pPr>
                      <a:r>
                        <a:rPr lang="en-CA" sz="1100" dirty="0">
                          <a:solidFill>
                            <a:schemeClr val="tx1"/>
                          </a:solidFill>
                        </a:rPr>
                        <a:t>Wrap up outstanding items from the workshop.</a:t>
                      </a:r>
                    </a:p>
                    <a:p>
                      <a:pPr marL="171450" indent="-171450">
                        <a:buFont typeface="Arial" panose="020B0604020202020204" pitchFamily="34" charset="0"/>
                        <a:buChar char="•"/>
                      </a:pPr>
                      <a:endParaRPr lang="en-CA" sz="1100" dirty="0">
                        <a:solidFill>
                          <a:schemeClr val="tx1"/>
                        </a:solidFill>
                      </a:endParaRPr>
                    </a:p>
                    <a:p>
                      <a:endParaRPr lang="en-CA" sz="1100" dirty="0">
                        <a:solidFill>
                          <a:schemeClr val="tx1"/>
                        </a:solidFill>
                      </a:endParaRPr>
                    </a:p>
                  </a:txBody>
                  <a:tcP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2264207">
                <a:tc>
                  <a:txBody>
                    <a:bodyPr/>
                    <a:lstStyle/>
                    <a:p>
                      <a:pPr marL="171450" indent="-171450">
                        <a:buFont typeface="Arial" panose="020B0604020202020204" pitchFamily="34" charset="0"/>
                        <a:buChar char="•"/>
                        <a:tabLst>
                          <a:tab pos="93663" algn="l"/>
                        </a:tabLst>
                      </a:pPr>
                      <a:endParaRPr lang="en-CA" sz="1100" dirty="0">
                        <a:solidFill>
                          <a:schemeClr val="tx1"/>
                        </a:solidFill>
                      </a:endParaRP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tabLst>
                          <a:tab pos="93663" algn="l"/>
                        </a:tabLst>
                      </a:pPr>
                      <a:r>
                        <a:rPr lang="en-CA" sz="1100" b="1" dirty="0">
                          <a:solidFill>
                            <a:schemeClr val="tx1"/>
                          </a:solidFill>
                        </a:rPr>
                        <a:t>Afternoon Itinerary</a:t>
                      </a:r>
                    </a:p>
                    <a:p>
                      <a:pPr marL="171450" indent="-171450">
                        <a:buFont typeface="Arial" panose="020B0604020202020204" pitchFamily="34" charset="0"/>
                        <a:buChar char="•"/>
                        <a:tabLst>
                          <a:tab pos="93663" algn="l"/>
                        </a:tabLst>
                      </a:pPr>
                      <a:r>
                        <a:rPr lang="en-CA" sz="1100" dirty="0">
                          <a:solidFill>
                            <a:schemeClr val="tx1"/>
                          </a:solidFill>
                        </a:rPr>
                        <a:t>Begin conducting an inventory of the organization’s integration environment.</a:t>
                      </a:r>
                    </a:p>
                    <a:p>
                      <a:pPr marL="171450" indent="-171450">
                        <a:buFont typeface="Arial" panose="020B0604020202020204" pitchFamily="34" charset="0"/>
                        <a:buChar char="•"/>
                        <a:tabLst>
                          <a:tab pos="93663" algn="l"/>
                        </a:tabLst>
                      </a:pPr>
                      <a:r>
                        <a:rPr lang="en-CA" sz="1100" dirty="0">
                          <a:solidFill>
                            <a:schemeClr val="tx1"/>
                          </a:solidFill>
                        </a:rPr>
                        <a:t>Map integration scenarios. </a:t>
                      </a:r>
                    </a:p>
                    <a:p>
                      <a:pPr marL="171450" indent="-171450">
                        <a:buFont typeface="Arial" panose="020B0604020202020204" pitchFamily="34" charset="0"/>
                        <a:buChar char="•"/>
                        <a:tabLst>
                          <a:tab pos="93663" algn="l"/>
                        </a:tabLst>
                      </a:pPr>
                      <a:r>
                        <a:rPr lang="en-CA" sz="1100" dirty="0">
                          <a:solidFill>
                            <a:schemeClr val="tx1"/>
                          </a:solidFill>
                        </a:rPr>
                        <a:t>Identify integration patterns.</a:t>
                      </a:r>
                    </a:p>
                  </a:txBody>
                  <a:tcP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CA" sz="1100" b="1" dirty="0">
                          <a:solidFill>
                            <a:schemeClr val="tx1"/>
                          </a:solidFill>
                        </a:rPr>
                        <a:t>Afternoon Itinerary</a:t>
                      </a:r>
                    </a:p>
                    <a:p>
                      <a:pPr marL="171450" indent="-171450">
                        <a:buFont typeface="Arial" panose="020B0604020202020204" pitchFamily="34" charset="0"/>
                        <a:buChar char="•"/>
                      </a:pPr>
                      <a:r>
                        <a:rPr lang="en-CA" sz="1100" dirty="0">
                          <a:solidFill>
                            <a:schemeClr val="tx1"/>
                          </a:solidFill>
                        </a:rPr>
                        <a:t>Document architecture environment.</a:t>
                      </a:r>
                    </a:p>
                    <a:p>
                      <a:pPr marL="171450" indent="-171450">
                        <a:buFont typeface="Arial" panose="020B0604020202020204" pitchFamily="34" charset="0"/>
                        <a:buChar char="•"/>
                      </a:pPr>
                      <a:r>
                        <a:rPr lang="en-CA" sz="1100" dirty="0">
                          <a:solidFill>
                            <a:schemeClr val="tx1"/>
                          </a:solidFill>
                        </a:rPr>
                        <a:t>Gather</a:t>
                      </a:r>
                      <a:r>
                        <a:rPr lang="en-CA" sz="1100" baseline="0" dirty="0">
                          <a:solidFill>
                            <a:schemeClr val="tx1"/>
                          </a:solidFill>
                        </a:rPr>
                        <a:t> key stakeholder requirements</a:t>
                      </a:r>
                      <a:endParaRPr lang="en-CA" sz="1100" dirty="0">
                        <a:solidFill>
                          <a:schemeClr val="tx1"/>
                        </a:solidFill>
                      </a:endParaRPr>
                    </a:p>
                    <a:p>
                      <a:pPr marL="171450" indent="-171450">
                        <a:buFont typeface="Arial" panose="020B0604020202020204" pitchFamily="34" charset="0"/>
                        <a:buChar char="•"/>
                      </a:pPr>
                      <a:r>
                        <a:rPr lang="en-CA" sz="1100" dirty="0">
                          <a:solidFill>
                            <a:schemeClr val="tx1"/>
                          </a:solidFill>
                        </a:rPr>
                        <a:t>Make critical architecture decisions. </a:t>
                      </a:r>
                    </a:p>
                    <a:p>
                      <a:pPr marL="0" indent="0">
                        <a:buFont typeface="Arial" panose="020B0604020202020204" pitchFamily="34" charset="0"/>
                        <a:buNone/>
                      </a:pPr>
                      <a:endParaRPr lang="en-CA" sz="1100" dirty="0">
                        <a:solidFill>
                          <a:schemeClr val="tx1"/>
                        </a:solidFill>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CA" sz="1100" b="1" dirty="0">
                          <a:solidFill>
                            <a:schemeClr val="tx1"/>
                          </a:solidFill>
                        </a:rPr>
                        <a:t>Afternoon Itinerary</a:t>
                      </a:r>
                    </a:p>
                    <a:p>
                      <a:pPr marL="171450" indent="-171450">
                        <a:buFont typeface="Arial" panose="020B0604020202020204" pitchFamily="34" charset="0"/>
                        <a:buChar char="•"/>
                      </a:pPr>
                      <a:r>
                        <a:rPr lang="en-CA" sz="1100" dirty="0">
                          <a:solidFill>
                            <a:schemeClr val="tx1"/>
                          </a:solidFill>
                        </a:rPr>
                        <a:t>Continue review of PPM Solution Vendor Landscape results, use-case performance results. </a:t>
                      </a:r>
                    </a:p>
                    <a:p>
                      <a:pPr marL="171450" indent="-171450">
                        <a:buFont typeface="Arial" panose="020B0604020202020204" pitchFamily="34" charset="0"/>
                        <a:buChar char="•"/>
                      </a:pPr>
                      <a:r>
                        <a:rPr lang="en-CA" sz="1100" dirty="0">
                          <a:solidFill>
                            <a:schemeClr val="tx1"/>
                          </a:solidFill>
                        </a:rPr>
                        <a:t>Create a custom vendor shortlist.</a:t>
                      </a:r>
                    </a:p>
                    <a:p>
                      <a:pPr marL="171450" indent="-171450">
                        <a:buFont typeface="Arial" panose="020B0604020202020204" pitchFamily="34" charset="0"/>
                        <a:buChar char="•"/>
                      </a:pPr>
                      <a:r>
                        <a:rPr lang="en-CA" sz="1100" dirty="0">
                          <a:solidFill>
                            <a:schemeClr val="tx1"/>
                          </a:solidFill>
                        </a:rPr>
                        <a:t>Investigate additional vendors for exploration in the marketplace.</a:t>
                      </a:r>
                    </a:p>
                    <a:p>
                      <a:pPr marL="171450" indent="-171450">
                        <a:buFont typeface="Arial" panose="020B0604020202020204" pitchFamily="34" charset="0"/>
                        <a:buChar char="•"/>
                      </a:pPr>
                      <a:endParaRPr lang="en-CA" sz="1100" dirty="0">
                        <a:solidFill>
                          <a:schemeClr val="tx1"/>
                        </a:solidFill>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r>
                        <a:rPr lang="en-CA" sz="1100" b="1" dirty="0">
                          <a:solidFill>
                            <a:schemeClr val="tx1"/>
                          </a:solidFill>
                        </a:rPr>
                        <a:t>Procurement Support</a:t>
                      </a:r>
                    </a:p>
                    <a:p>
                      <a:pPr marL="171450" indent="-171450">
                        <a:buFont typeface="Arial" panose="020B0604020202020204" pitchFamily="34" charset="0"/>
                        <a:buChar char="•"/>
                      </a:pPr>
                      <a:r>
                        <a:rPr lang="en-CA" sz="1100" dirty="0">
                          <a:solidFill>
                            <a:schemeClr val="tx1"/>
                          </a:solidFill>
                        </a:rPr>
                        <a:t>The facilitator will support project team to outline the RFP contents and evaluation framework.</a:t>
                      </a:r>
                    </a:p>
                    <a:p>
                      <a:pPr marL="171450" indent="-171450">
                        <a:buFont typeface="Arial" panose="020B0604020202020204" pitchFamily="34" charset="0"/>
                        <a:buChar char="•"/>
                      </a:pPr>
                      <a:r>
                        <a:rPr lang="en-CA" sz="1100" dirty="0">
                          <a:solidFill>
                            <a:schemeClr val="tx1"/>
                          </a:solidFill>
                        </a:rPr>
                        <a:t>Planning of demo script. </a:t>
                      </a:r>
                      <a:r>
                        <a:rPr lang="en-CA" sz="1100" b="1" dirty="0">
                          <a:solidFill>
                            <a:schemeClr val="tx1"/>
                          </a:solidFill>
                        </a:rPr>
                        <a:t>Input:</a:t>
                      </a:r>
                      <a:r>
                        <a:rPr lang="en-CA" sz="1100" dirty="0">
                          <a:solidFill>
                            <a:schemeClr val="tx1"/>
                          </a:solidFill>
                        </a:rPr>
                        <a:t> solution requirements and use-case results. </a:t>
                      </a:r>
                    </a:p>
                    <a:p>
                      <a:pPr marL="171450" indent="-171450">
                        <a:buFont typeface="Arial" panose="020B0604020202020204" pitchFamily="34" charset="0"/>
                        <a:buChar char="•"/>
                      </a:pPr>
                      <a:endParaRPr lang="en-CA" sz="1100" dirty="0">
                        <a:solidFill>
                          <a:schemeClr val="tx1"/>
                        </a:solidFill>
                      </a:endParaRPr>
                    </a:p>
                  </a:txBody>
                  <a:tcP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4667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365bbbcf4b61bb75aa21172c5b5d669e43f826"/>
  <p:tag name="ISPRING_RESOURCE_PATHS_HASH_PRESENTER" val="9fe85daf02742da1adfe8e7456ec82fbda11f6e"/>
</p:tagLst>
</file>

<file path=ppt/theme/theme1.xml><?xml version="1.0" encoding="utf-8"?>
<a:theme xmlns:a="http://schemas.openxmlformats.org/drawingml/2006/main" name="Theme1">
  <a:themeElements>
    <a:clrScheme name="Custom 2">
      <a:dk1>
        <a:srgbClr val="333333"/>
      </a:dk1>
      <a:lt1>
        <a:sysClr val="window" lastClr="FFFFFF"/>
      </a:lt1>
      <a:dk2>
        <a:srgbClr val="000000"/>
      </a:dk2>
      <a:lt2>
        <a:srgbClr val="FFFFFF"/>
      </a:lt2>
      <a:accent1>
        <a:srgbClr val="29475F"/>
      </a:accent1>
      <a:accent2>
        <a:srgbClr val="B0C534"/>
      </a:accent2>
      <a:accent3>
        <a:srgbClr val="7CADD4"/>
      </a:accent3>
      <a:accent4>
        <a:srgbClr val="FFFFFF"/>
      </a:accent4>
      <a:accent5>
        <a:srgbClr val="FFFFFF"/>
      </a:accent5>
      <a:accent6>
        <a:srgbClr val="FFFFFF"/>
      </a:accent6>
      <a:hlink>
        <a:srgbClr val="0563C1"/>
      </a:hlink>
      <a:folHlink>
        <a:srgbClr val="954F72"/>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Essence">
      <a:dk1>
        <a:srgbClr val="333333"/>
      </a:dk1>
      <a:lt1>
        <a:srgbClr val="FFFFFF"/>
      </a:lt1>
      <a:dk2>
        <a:srgbClr val="333333"/>
      </a:dk2>
      <a:lt2>
        <a:srgbClr val="FFFFFF"/>
      </a:lt2>
      <a:accent1>
        <a:srgbClr val="007698"/>
      </a:accent1>
      <a:accent2>
        <a:srgbClr val="B0C534"/>
      </a:accent2>
      <a:accent3>
        <a:srgbClr val="66ADC1"/>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2257</Words>
  <Application>Microsoft Office PowerPoint</Application>
  <PresentationFormat>On-screen Show (4:3)</PresentationFormat>
  <Paragraphs>205</Paragraphs>
  <Slides>12</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0" baseType="lpstr">
      <vt:lpstr>Georgia</vt:lpstr>
      <vt:lpstr>Wingdings</vt:lpstr>
      <vt:lpstr>Arial</vt:lpstr>
      <vt:lpstr>Calibri</vt:lpstr>
      <vt:lpstr>Arial Unicode MS</vt:lpstr>
      <vt:lpstr>Theme1</vt:lpstr>
      <vt:lpstr>1_Theme1</vt:lpstr>
      <vt:lpstr>PowerPoint Presentation</vt:lpstr>
      <vt:lpstr>PowerPoint Presentation</vt:lpstr>
      <vt:lpstr>Our understanding of the problem</vt:lpstr>
      <vt:lpstr>Executive summary</vt:lpstr>
      <vt:lpstr>PowerPoint Presentation</vt:lpstr>
      <vt:lpstr>Use these icons to help direct you as you navigate this research </vt:lpstr>
      <vt:lpstr>Info-Tech offers various levels of support to best suit your needs</vt:lpstr>
      <vt:lpstr>Select and Implement a PPM Solution– project overview</vt:lpstr>
      <vt:lpstr>Workshop overview </vt:lpstr>
      <vt:lpstr>Use this blueprint to support your PPM solution selection and implementation </vt:lpstr>
      <vt:lpstr>Info-Tech walks you through the following steps to help you to select your PPM solution</vt:lpstr>
      <vt:lpstr>Stop! Are you ready for this project?</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2016-02-08T18:58:00Z</dcterms:created>
  <dcterms:modified xsi:type="dcterms:W3CDTF">2020-07-22T12:42:51Z</dcterms:modified>
  <cp:contentStatus/>
</cp:coreProperties>
</file>