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610" r:id="rId2"/>
    <p:sldId id="484" r:id="rId3"/>
    <p:sldId id="403" r:id="rId4"/>
    <p:sldId id="399" r:id="rId5"/>
    <p:sldId id="575" r:id="rId6"/>
    <p:sldId id="576" r:id="rId7"/>
    <p:sldId id="606" r:id="rId8"/>
    <p:sldId id="577" r:id="rId9"/>
    <p:sldId id="586" r:id="rId10"/>
    <p:sldId id="426" r:id="rId11"/>
    <p:sldId id="609" r:id="rId12"/>
    <p:sldId id="611" r:id="rId13"/>
  </p:sldIdLst>
  <p:sldSz cx="9144000" cy="6858000" type="screen4x3"/>
  <p:notesSz cx="6858000" cy="9144000"/>
  <p:custShowLst>
    <p:custShow name="Custom Show 1" id="0">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CB8D"/>
    <a:srgbClr val="243F54"/>
    <a:srgbClr val="29475F"/>
    <a:srgbClr val="2576B7"/>
    <a:srgbClr val="7F919F"/>
    <a:srgbClr val="DDDECE"/>
    <a:srgbClr val="A24130"/>
    <a:srgbClr val="F2F2F2"/>
    <a:srgbClr val="000000"/>
    <a:srgbClr val="94A3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54" autoAdjust="0"/>
    <p:restoredTop sz="96433" autoAdjust="0"/>
  </p:normalViewPr>
  <p:slideViewPr>
    <p:cSldViewPr snapToGrid="0">
      <p:cViewPr varScale="1">
        <p:scale>
          <a:sx n="88" d="100"/>
          <a:sy n="88" d="100"/>
        </p:scale>
        <p:origin x="2016"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AF26BF-D331-426C-AA0A-A1F72F74603D}"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CA"/>
        </a:p>
      </dgm:t>
    </dgm:pt>
    <dgm:pt modelId="{BE07E3B0-9E18-4130-BD9E-347B4D866AEC}">
      <dgm:prSet phldrT="[Text]"/>
      <dgm:spPr>
        <a:solidFill>
          <a:srgbClr val="7F919F"/>
        </a:solidFill>
      </dgm:spPr>
      <dgm:t>
        <a:bodyPr/>
        <a:lstStyle/>
        <a:p>
          <a:r>
            <a:rPr lang="en-CA" dirty="0" smtClean="0">
              <a:latin typeface="+mn-lt"/>
            </a:rPr>
            <a:t>Simplify maintenance and reduce downtime</a:t>
          </a:r>
          <a:endParaRPr lang="en-CA" dirty="0">
            <a:latin typeface="+mn-lt"/>
          </a:endParaRPr>
        </a:p>
      </dgm:t>
    </dgm:pt>
    <dgm:pt modelId="{B3C186BD-7D2C-436E-9DE8-B993D82546DC}" type="parTrans" cxnId="{8B3A9C8E-B90B-4BFB-969C-2E90AF555362}">
      <dgm:prSet/>
      <dgm:spPr/>
      <dgm:t>
        <a:bodyPr/>
        <a:lstStyle/>
        <a:p>
          <a:endParaRPr lang="en-CA"/>
        </a:p>
      </dgm:t>
    </dgm:pt>
    <dgm:pt modelId="{3FA81402-CC4E-42A5-A7A9-0343385F3A97}" type="sibTrans" cxnId="{8B3A9C8E-B90B-4BFB-969C-2E90AF555362}">
      <dgm:prSet/>
      <dgm:spPr/>
      <dgm:t>
        <a:bodyPr/>
        <a:lstStyle/>
        <a:p>
          <a:endParaRPr lang="en-CA"/>
        </a:p>
      </dgm:t>
    </dgm:pt>
    <dgm:pt modelId="{1CDE4FD5-E57D-45C9-AE3A-B887F2534C3F}">
      <dgm:prSet phldrT="[Text]"/>
      <dgm:spPr>
        <a:solidFill>
          <a:srgbClr val="7F919F"/>
        </a:solidFill>
      </dgm:spPr>
      <dgm:t>
        <a:bodyPr/>
        <a:lstStyle/>
        <a:p>
          <a:r>
            <a:rPr lang="en-CA" dirty="0" smtClean="0"/>
            <a:t>Improve performance with new features</a:t>
          </a:r>
          <a:endParaRPr lang="en-CA" dirty="0"/>
        </a:p>
      </dgm:t>
    </dgm:pt>
    <dgm:pt modelId="{F7596606-8711-4537-B772-7D02ED229207}" type="parTrans" cxnId="{4763624B-B791-4C2A-B3D4-E2ACE1E1B703}">
      <dgm:prSet/>
      <dgm:spPr/>
      <dgm:t>
        <a:bodyPr/>
        <a:lstStyle/>
        <a:p>
          <a:endParaRPr lang="en-CA"/>
        </a:p>
      </dgm:t>
    </dgm:pt>
    <dgm:pt modelId="{9172E3BB-D491-4A54-BA51-54AB8F94750D}" type="sibTrans" cxnId="{4763624B-B791-4C2A-B3D4-E2ACE1E1B703}">
      <dgm:prSet/>
      <dgm:spPr/>
      <dgm:t>
        <a:bodyPr/>
        <a:lstStyle/>
        <a:p>
          <a:endParaRPr lang="en-CA"/>
        </a:p>
      </dgm:t>
    </dgm:pt>
    <dgm:pt modelId="{7CC0D60D-676B-4279-A119-11A790089E0F}">
      <dgm:prSet phldrT="[Text]"/>
      <dgm:spPr>
        <a:solidFill>
          <a:srgbClr val="7F919F"/>
        </a:solidFill>
      </dgm:spPr>
      <dgm:t>
        <a:bodyPr/>
        <a:lstStyle/>
        <a:p>
          <a:r>
            <a:rPr lang="en-CA" dirty="0" smtClean="0"/>
            <a:t>Spend less on cooling and power</a:t>
          </a:r>
          <a:endParaRPr lang="en-CA" dirty="0"/>
        </a:p>
      </dgm:t>
    </dgm:pt>
    <dgm:pt modelId="{6D573DA7-007D-47C6-94D6-A8FEDF7E68CA}" type="parTrans" cxnId="{6D0FE45D-05E7-42B0-91BA-9DE87D0F4005}">
      <dgm:prSet/>
      <dgm:spPr/>
      <dgm:t>
        <a:bodyPr/>
        <a:lstStyle/>
        <a:p>
          <a:endParaRPr lang="en-CA"/>
        </a:p>
      </dgm:t>
    </dgm:pt>
    <dgm:pt modelId="{3A0DFB13-20B9-4F05-B07A-410B6706289A}" type="sibTrans" cxnId="{6D0FE45D-05E7-42B0-91BA-9DE87D0F4005}">
      <dgm:prSet/>
      <dgm:spPr/>
      <dgm:t>
        <a:bodyPr/>
        <a:lstStyle/>
        <a:p>
          <a:endParaRPr lang="en-CA"/>
        </a:p>
      </dgm:t>
    </dgm:pt>
    <dgm:pt modelId="{F8356F43-E3E6-42E4-83B0-7ADE35B4EC47}">
      <dgm:prSet phldrT="[Text]"/>
      <dgm:spPr>
        <a:solidFill>
          <a:srgbClr val="7F919F"/>
        </a:solidFill>
      </dgm:spPr>
      <dgm:t>
        <a:bodyPr/>
        <a:lstStyle/>
        <a:p>
          <a:r>
            <a:rPr lang="en-CA" dirty="0" smtClean="0"/>
            <a:t>Move away from riskier end-of-life systems</a:t>
          </a:r>
          <a:endParaRPr lang="en-CA" dirty="0"/>
        </a:p>
      </dgm:t>
    </dgm:pt>
    <dgm:pt modelId="{87FDC464-4A0E-49AF-89E6-FB6ECC9F18D0}" type="parTrans" cxnId="{518A3E9E-9E8B-4C10-964A-75D55BF74904}">
      <dgm:prSet/>
      <dgm:spPr/>
      <dgm:t>
        <a:bodyPr/>
        <a:lstStyle/>
        <a:p>
          <a:endParaRPr lang="en-CA"/>
        </a:p>
      </dgm:t>
    </dgm:pt>
    <dgm:pt modelId="{B1DEDFBF-7CD1-4784-8F60-2E4BA29FAB60}" type="sibTrans" cxnId="{518A3E9E-9E8B-4C10-964A-75D55BF74904}">
      <dgm:prSet/>
      <dgm:spPr/>
      <dgm:t>
        <a:bodyPr/>
        <a:lstStyle/>
        <a:p>
          <a:endParaRPr lang="en-CA"/>
        </a:p>
      </dgm:t>
    </dgm:pt>
    <dgm:pt modelId="{02C8B157-51C1-45FC-8975-5DC22FF47670}">
      <dgm:prSet phldrT="[Text]"/>
      <dgm:spPr>
        <a:solidFill>
          <a:srgbClr val="7F919F"/>
        </a:solidFill>
      </dgm:spPr>
      <dgm:t>
        <a:bodyPr/>
        <a:lstStyle/>
        <a:p>
          <a:r>
            <a:rPr lang="en-CA" dirty="0" smtClean="0"/>
            <a:t>Rationalize your licensing spend</a:t>
          </a:r>
          <a:endParaRPr lang="en-CA" dirty="0"/>
        </a:p>
      </dgm:t>
    </dgm:pt>
    <dgm:pt modelId="{5FE5E7BF-FC1E-4075-9FD6-6A14DB735909}" type="parTrans" cxnId="{8C0EE846-DBED-4B79-97EC-FCF2892F19F9}">
      <dgm:prSet/>
      <dgm:spPr/>
      <dgm:t>
        <a:bodyPr/>
        <a:lstStyle/>
        <a:p>
          <a:endParaRPr lang="en-CA"/>
        </a:p>
      </dgm:t>
    </dgm:pt>
    <dgm:pt modelId="{2CDCBC8D-2AF7-4854-B07F-BD81C624EC12}" type="sibTrans" cxnId="{8C0EE846-DBED-4B79-97EC-FCF2892F19F9}">
      <dgm:prSet/>
      <dgm:spPr/>
      <dgm:t>
        <a:bodyPr/>
        <a:lstStyle/>
        <a:p>
          <a:endParaRPr lang="en-CA"/>
        </a:p>
      </dgm:t>
    </dgm:pt>
    <dgm:pt modelId="{68E9F6E1-20ED-414F-B26B-7C92F5894C42}">
      <dgm:prSet phldrT="[Text]"/>
      <dgm:spPr>
        <a:solidFill>
          <a:srgbClr val="7F919F"/>
        </a:solidFill>
      </dgm:spPr>
      <dgm:t>
        <a:bodyPr/>
        <a:lstStyle/>
        <a:p>
          <a:r>
            <a:rPr lang="en-CA" dirty="0" smtClean="0"/>
            <a:t>Reverse the trend towards database sprawl</a:t>
          </a:r>
          <a:endParaRPr lang="en-CA" dirty="0"/>
        </a:p>
      </dgm:t>
    </dgm:pt>
    <dgm:pt modelId="{990791BF-DCA0-4C04-A422-C3BD1DB0C198}" type="parTrans" cxnId="{24F1CAEE-74E5-4394-A977-E23C2F52767D}">
      <dgm:prSet/>
      <dgm:spPr/>
      <dgm:t>
        <a:bodyPr/>
        <a:lstStyle/>
        <a:p>
          <a:endParaRPr lang="en-CA"/>
        </a:p>
      </dgm:t>
    </dgm:pt>
    <dgm:pt modelId="{94802EDF-82E5-4EF2-A2BC-7ED82433CA86}" type="sibTrans" cxnId="{24F1CAEE-74E5-4394-A977-E23C2F52767D}">
      <dgm:prSet/>
      <dgm:spPr/>
      <dgm:t>
        <a:bodyPr/>
        <a:lstStyle/>
        <a:p>
          <a:endParaRPr lang="en-CA"/>
        </a:p>
      </dgm:t>
    </dgm:pt>
    <dgm:pt modelId="{A0EFA43A-B5CA-420D-906F-12A066C274E2}" type="pres">
      <dgm:prSet presAssocID="{82AF26BF-D331-426C-AA0A-A1F72F74603D}" presName="Name0" presStyleCnt="0">
        <dgm:presLayoutVars>
          <dgm:chPref val="1"/>
          <dgm:dir/>
          <dgm:animOne val="branch"/>
          <dgm:animLvl val="lvl"/>
          <dgm:resizeHandles/>
        </dgm:presLayoutVars>
      </dgm:prSet>
      <dgm:spPr/>
      <dgm:t>
        <a:bodyPr/>
        <a:lstStyle/>
        <a:p>
          <a:endParaRPr lang="en-CA"/>
        </a:p>
      </dgm:t>
    </dgm:pt>
    <dgm:pt modelId="{D85F1F77-8793-48FD-ABAC-8A46439F88B5}" type="pres">
      <dgm:prSet presAssocID="{BE07E3B0-9E18-4130-BD9E-347B4D866AEC}" presName="vertOne" presStyleCnt="0"/>
      <dgm:spPr/>
    </dgm:pt>
    <dgm:pt modelId="{AB0DFDD9-BE9A-4DB4-9FAD-60B7690AB982}" type="pres">
      <dgm:prSet presAssocID="{BE07E3B0-9E18-4130-BD9E-347B4D866AEC}" presName="txOne" presStyleLbl="node0" presStyleIdx="0" presStyleCnt="1" custLinFactNeighborX="-3634" custLinFactNeighborY="5361">
        <dgm:presLayoutVars>
          <dgm:chPref val="3"/>
        </dgm:presLayoutVars>
      </dgm:prSet>
      <dgm:spPr>
        <a:prstGeom prst="rect">
          <a:avLst/>
        </a:prstGeom>
      </dgm:spPr>
      <dgm:t>
        <a:bodyPr/>
        <a:lstStyle/>
        <a:p>
          <a:endParaRPr lang="en-CA"/>
        </a:p>
      </dgm:t>
    </dgm:pt>
    <dgm:pt modelId="{560609BB-5515-4D9E-8E38-DC8258C90506}" type="pres">
      <dgm:prSet presAssocID="{BE07E3B0-9E18-4130-BD9E-347B4D866AEC}" presName="parTransOne" presStyleCnt="0"/>
      <dgm:spPr/>
    </dgm:pt>
    <dgm:pt modelId="{B3D7C482-3CFF-42A8-BD97-41DC422014F7}" type="pres">
      <dgm:prSet presAssocID="{BE07E3B0-9E18-4130-BD9E-347B4D866AEC}" presName="horzOne" presStyleCnt="0"/>
      <dgm:spPr/>
    </dgm:pt>
    <dgm:pt modelId="{3D53951E-537B-4856-A780-9E09E9807AB7}" type="pres">
      <dgm:prSet presAssocID="{1CDE4FD5-E57D-45C9-AE3A-B887F2534C3F}" presName="vertTwo" presStyleCnt="0"/>
      <dgm:spPr/>
    </dgm:pt>
    <dgm:pt modelId="{A84B7BA9-DF6D-4B5D-AA5D-284CBD5C8BB2}" type="pres">
      <dgm:prSet presAssocID="{1CDE4FD5-E57D-45C9-AE3A-B887F2534C3F}" presName="txTwo" presStyleLbl="node2" presStyleIdx="0" presStyleCnt="2">
        <dgm:presLayoutVars>
          <dgm:chPref val="3"/>
        </dgm:presLayoutVars>
      </dgm:prSet>
      <dgm:spPr>
        <a:prstGeom prst="rect">
          <a:avLst/>
        </a:prstGeom>
      </dgm:spPr>
      <dgm:t>
        <a:bodyPr/>
        <a:lstStyle/>
        <a:p>
          <a:endParaRPr lang="en-CA"/>
        </a:p>
      </dgm:t>
    </dgm:pt>
    <dgm:pt modelId="{46E8B31B-7883-4AC1-8419-E3E6A0630923}" type="pres">
      <dgm:prSet presAssocID="{1CDE4FD5-E57D-45C9-AE3A-B887F2534C3F}" presName="parTransTwo" presStyleCnt="0"/>
      <dgm:spPr/>
    </dgm:pt>
    <dgm:pt modelId="{6096BA0D-2594-4A2E-BE5B-286F3BD25414}" type="pres">
      <dgm:prSet presAssocID="{1CDE4FD5-E57D-45C9-AE3A-B887F2534C3F}" presName="horzTwo" presStyleCnt="0"/>
      <dgm:spPr/>
    </dgm:pt>
    <dgm:pt modelId="{D93AB320-E1CB-4D1A-B492-5A93589F0EA9}" type="pres">
      <dgm:prSet presAssocID="{7CC0D60D-676B-4279-A119-11A790089E0F}" presName="vertThree" presStyleCnt="0"/>
      <dgm:spPr/>
    </dgm:pt>
    <dgm:pt modelId="{B01007FA-60FE-4FB7-B280-4E089106F3F8}" type="pres">
      <dgm:prSet presAssocID="{7CC0D60D-676B-4279-A119-11A790089E0F}" presName="txThree" presStyleLbl="node3" presStyleIdx="0" presStyleCnt="3">
        <dgm:presLayoutVars>
          <dgm:chPref val="3"/>
        </dgm:presLayoutVars>
      </dgm:prSet>
      <dgm:spPr>
        <a:prstGeom prst="rect">
          <a:avLst/>
        </a:prstGeom>
      </dgm:spPr>
      <dgm:t>
        <a:bodyPr/>
        <a:lstStyle/>
        <a:p>
          <a:endParaRPr lang="en-CA"/>
        </a:p>
      </dgm:t>
    </dgm:pt>
    <dgm:pt modelId="{715DD43E-A5AE-4B92-AB78-C331C15C3751}" type="pres">
      <dgm:prSet presAssocID="{7CC0D60D-676B-4279-A119-11A790089E0F}" presName="horzThree" presStyleCnt="0"/>
      <dgm:spPr/>
    </dgm:pt>
    <dgm:pt modelId="{47C3C2B2-D02A-47B6-B573-58DE8D5BB6A6}" type="pres">
      <dgm:prSet presAssocID="{3A0DFB13-20B9-4F05-B07A-410B6706289A}" presName="sibSpaceThree" presStyleCnt="0"/>
      <dgm:spPr/>
    </dgm:pt>
    <dgm:pt modelId="{E4BF22FD-2D12-402A-9E3C-D06370478C8B}" type="pres">
      <dgm:prSet presAssocID="{F8356F43-E3E6-42E4-83B0-7ADE35B4EC47}" presName="vertThree" presStyleCnt="0"/>
      <dgm:spPr/>
    </dgm:pt>
    <dgm:pt modelId="{A2C3ACB4-9C44-44F5-91DA-BF8539A500EE}" type="pres">
      <dgm:prSet presAssocID="{F8356F43-E3E6-42E4-83B0-7ADE35B4EC47}" presName="txThree" presStyleLbl="node3" presStyleIdx="1" presStyleCnt="3">
        <dgm:presLayoutVars>
          <dgm:chPref val="3"/>
        </dgm:presLayoutVars>
      </dgm:prSet>
      <dgm:spPr>
        <a:prstGeom prst="rect">
          <a:avLst/>
        </a:prstGeom>
      </dgm:spPr>
      <dgm:t>
        <a:bodyPr/>
        <a:lstStyle/>
        <a:p>
          <a:endParaRPr lang="en-CA"/>
        </a:p>
      </dgm:t>
    </dgm:pt>
    <dgm:pt modelId="{7A6B8C40-78CF-432A-8DA0-36E9B65558C6}" type="pres">
      <dgm:prSet presAssocID="{F8356F43-E3E6-42E4-83B0-7ADE35B4EC47}" presName="horzThree" presStyleCnt="0"/>
      <dgm:spPr/>
    </dgm:pt>
    <dgm:pt modelId="{210D0847-B51E-445A-91E2-CAD03461D1FD}" type="pres">
      <dgm:prSet presAssocID="{9172E3BB-D491-4A54-BA51-54AB8F94750D}" presName="sibSpaceTwo" presStyleCnt="0"/>
      <dgm:spPr/>
    </dgm:pt>
    <dgm:pt modelId="{32D5AC08-B928-4B7E-B9EF-4A4266D63C02}" type="pres">
      <dgm:prSet presAssocID="{02C8B157-51C1-45FC-8975-5DC22FF47670}" presName="vertTwo" presStyleCnt="0"/>
      <dgm:spPr/>
    </dgm:pt>
    <dgm:pt modelId="{35795E64-978B-4C82-8CA3-90F2976DBB41}" type="pres">
      <dgm:prSet presAssocID="{02C8B157-51C1-45FC-8975-5DC22FF47670}" presName="txTwo" presStyleLbl="node2" presStyleIdx="1" presStyleCnt="2">
        <dgm:presLayoutVars>
          <dgm:chPref val="3"/>
        </dgm:presLayoutVars>
      </dgm:prSet>
      <dgm:spPr>
        <a:prstGeom prst="rect">
          <a:avLst/>
        </a:prstGeom>
      </dgm:spPr>
      <dgm:t>
        <a:bodyPr/>
        <a:lstStyle/>
        <a:p>
          <a:endParaRPr lang="en-CA"/>
        </a:p>
      </dgm:t>
    </dgm:pt>
    <dgm:pt modelId="{E711A848-DBFE-4992-8774-536F72773E42}" type="pres">
      <dgm:prSet presAssocID="{02C8B157-51C1-45FC-8975-5DC22FF47670}" presName="parTransTwo" presStyleCnt="0"/>
      <dgm:spPr/>
    </dgm:pt>
    <dgm:pt modelId="{E58F541B-BBA9-4F55-8475-57665F7F4992}" type="pres">
      <dgm:prSet presAssocID="{02C8B157-51C1-45FC-8975-5DC22FF47670}" presName="horzTwo" presStyleCnt="0"/>
      <dgm:spPr/>
    </dgm:pt>
    <dgm:pt modelId="{04161A74-EA8B-4A5C-8925-01E3FE1AEAD6}" type="pres">
      <dgm:prSet presAssocID="{68E9F6E1-20ED-414F-B26B-7C92F5894C42}" presName="vertThree" presStyleCnt="0"/>
      <dgm:spPr/>
    </dgm:pt>
    <dgm:pt modelId="{2C98ABEE-669A-4D6A-80B6-99E8E80F917A}" type="pres">
      <dgm:prSet presAssocID="{68E9F6E1-20ED-414F-B26B-7C92F5894C42}" presName="txThree" presStyleLbl="node3" presStyleIdx="2" presStyleCnt="3">
        <dgm:presLayoutVars>
          <dgm:chPref val="3"/>
        </dgm:presLayoutVars>
      </dgm:prSet>
      <dgm:spPr>
        <a:prstGeom prst="rect">
          <a:avLst/>
        </a:prstGeom>
      </dgm:spPr>
      <dgm:t>
        <a:bodyPr/>
        <a:lstStyle/>
        <a:p>
          <a:endParaRPr lang="en-CA"/>
        </a:p>
      </dgm:t>
    </dgm:pt>
    <dgm:pt modelId="{BEB55B77-CB4F-4176-BAEE-4FB30EBB38B8}" type="pres">
      <dgm:prSet presAssocID="{68E9F6E1-20ED-414F-B26B-7C92F5894C42}" presName="horzThree" presStyleCnt="0"/>
      <dgm:spPr/>
    </dgm:pt>
  </dgm:ptLst>
  <dgm:cxnLst>
    <dgm:cxn modelId="{8C0EE846-DBED-4B79-97EC-FCF2892F19F9}" srcId="{BE07E3B0-9E18-4130-BD9E-347B4D866AEC}" destId="{02C8B157-51C1-45FC-8975-5DC22FF47670}" srcOrd="1" destOrd="0" parTransId="{5FE5E7BF-FC1E-4075-9FD6-6A14DB735909}" sibTransId="{2CDCBC8D-2AF7-4854-B07F-BD81C624EC12}"/>
    <dgm:cxn modelId="{4763624B-B791-4C2A-B3D4-E2ACE1E1B703}" srcId="{BE07E3B0-9E18-4130-BD9E-347B4D866AEC}" destId="{1CDE4FD5-E57D-45C9-AE3A-B887F2534C3F}" srcOrd="0" destOrd="0" parTransId="{F7596606-8711-4537-B772-7D02ED229207}" sibTransId="{9172E3BB-D491-4A54-BA51-54AB8F94750D}"/>
    <dgm:cxn modelId="{DC8293D1-B025-41A1-95AA-2D2564CA20F3}" type="presOf" srcId="{BE07E3B0-9E18-4130-BD9E-347B4D866AEC}" destId="{AB0DFDD9-BE9A-4DB4-9FAD-60B7690AB982}" srcOrd="0" destOrd="0" presId="urn:microsoft.com/office/officeart/2005/8/layout/hierarchy4"/>
    <dgm:cxn modelId="{ED0DFB77-584B-4226-BF56-A599ACD30AF5}" type="presOf" srcId="{82AF26BF-D331-426C-AA0A-A1F72F74603D}" destId="{A0EFA43A-B5CA-420D-906F-12A066C274E2}" srcOrd="0" destOrd="0" presId="urn:microsoft.com/office/officeart/2005/8/layout/hierarchy4"/>
    <dgm:cxn modelId="{0D7F69A1-0E24-485F-901F-A685BCC47970}" type="presOf" srcId="{02C8B157-51C1-45FC-8975-5DC22FF47670}" destId="{35795E64-978B-4C82-8CA3-90F2976DBB41}" srcOrd="0" destOrd="0" presId="urn:microsoft.com/office/officeart/2005/8/layout/hierarchy4"/>
    <dgm:cxn modelId="{B069E684-998C-4A5E-A72C-19160A9267C9}" type="presOf" srcId="{7CC0D60D-676B-4279-A119-11A790089E0F}" destId="{B01007FA-60FE-4FB7-B280-4E089106F3F8}" srcOrd="0" destOrd="0" presId="urn:microsoft.com/office/officeart/2005/8/layout/hierarchy4"/>
    <dgm:cxn modelId="{518A3E9E-9E8B-4C10-964A-75D55BF74904}" srcId="{1CDE4FD5-E57D-45C9-AE3A-B887F2534C3F}" destId="{F8356F43-E3E6-42E4-83B0-7ADE35B4EC47}" srcOrd="1" destOrd="0" parTransId="{87FDC464-4A0E-49AF-89E6-FB6ECC9F18D0}" sibTransId="{B1DEDFBF-7CD1-4784-8F60-2E4BA29FAB60}"/>
    <dgm:cxn modelId="{C8D1754D-1C9F-4662-BB78-6509B733C90E}" type="presOf" srcId="{68E9F6E1-20ED-414F-B26B-7C92F5894C42}" destId="{2C98ABEE-669A-4D6A-80B6-99E8E80F917A}" srcOrd="0" destOrd="0" presId="urn:microsoft.com/office/officeart/2005/8/layout/hierarchy4"/>
    <dgm:cxn modelId="{8B3A9C8E-B90B-4BFB-969C-2E90AF555362}" srcId="{82AF26BF-D331-426C-AA0A-A1F72F74603D}" destId="{BE07E3B0-9E18-4130-BD9E-347B4D866AEC}" srcOrd="0" destOrd="0" parTransId="{B3C186BD-7D2C-436E-9DE8-B993D82546DC}" sibTransId="{3FA81402-CC4E-42A5-A7A9-0343385F3A97}"/>
    <dgm:cxn modelId="{6D0FE45D-05E7-42B0-91BA-9DE87D0F4005}" srcId="{1CDE4FD5-E57D-45C9-AE3A-B887F2534C3F}" destId="{7CC0D60D-676B-4279-A119-11A790089E0F}" srcOrd="0" destOrd="0" parTransId="{6D573DA7-007D-47C6-94D6-A8FEDF7E68CA}" sibTransId="{3A0DFB13-20B9-4F05-B07A-410B6706289A}"/>
    <dgm:cxn modelId="{A5155920-0BFD-41D4-ABC5-3D32254A9E36}" type="presOf" srcId="{1CDE4FD5-E57D-45C9-AE3A-B887F2534C3F}" destId="{A84B7BA9-DF6D-4B5D-AA5D-284CBD5C8BB2}" srcOrd="0" destOrd="0" presId="urn:microsoft.com/office/officeart/2005/8/layout/hierarchy4"/>
    <dgm:cxn modelId="{24F1CAEE-74E5-4394-A977-E23C2F52767D}" srcId="{02C8B157-51C1-45FC-8975-5DC22FF47670}" destId="{68E9F6E1-20ED-414F-B26B-7C92F5894C42}" srcOrd="0" destOrd="0" parTransId="{990791BF-DCA0-4C04-A422-C3BD1DB0C198}" sibTransId="{94802EDF-82E5-4EF2-A2BC-7ED82433CA86}"/>
    <dgm:cxn modelId="{989F38AB-1523-450E-AD16-93E05D18EDE1}" type="presOf" srcId="{F8356F43-E3E6-42E4-83B0-7ADE35B4EC47}" destId="{A2C3ACB4-9C44-44F5-91DA-BF8539A500EE}" srcOrd="0" destOrd="0" presId="urn:microsoft.com/office/officeart/2005/8/layout/hierarchy4"/>
    <dgm:cxn modelId="{7090BE16-BF7B-4450-88FE-B31598E1F442}" type="presParOf" srcId="{A0EFA43A-B5CA-420D-906F-12A066C274E2}" destId="{D85F1F77-8793-48FD-ABAC-8A46439F88B5}" srcOrd="0" destOrd="0" presId="urn:microsoft.com/office/officeart/2005/8/layout/hierarchy4"/>
    <dgm:cxn modelId="{9A844E4A-A842-4DFF-9F38-008A67D1E591}" type="presParOf" srcId="{D85F1F77-8793-48FD-ABAC-8A46439F88B5}" destId="{AB0DFDD9-BE9A-4DB4-9FAD-60B7690AB982}" srcOrd="0" destOrd="0" presId="urn:microsoft.com/office/officeart/2005/8/layout/hierarchy4"/>
    <dgm:cxn modelId="{93ECCD51-6997-4809-850C-2D5534BB7E4D}" type="presParOf" srcId="{D85F1F77-8793-48FD-ABAC-8A46439F88B5}" destId="{560609BB-5515-4D9E-8E38-DC8258C90506}" srcOrd="1" destOrd="0" presId="urn:microsoft.com/office/officeart/2005/8/layout/hierarchy4"/>
    <dgm:cxn modelId="{F9FFC4F8-0672-4C1E-BADF-A00B7D819C7B}" type="presParOf" srcId="{D85F1F77-8793-48FD-ABAC-8A46439F88B5}" destId="{B3D7C482-3CFF-42A8-BD97-41DC422014F7}" srcOrd="2" destOrd="0" presId="urn:microsoft.com/office/officeart/2005/8/layout/hierarchy4"/>
    <dgm:cxn modelId="{AFD80984-B00B-4545-8469-57C7243D80A9}" type="presParOf" srcId="{B3D7C482-3CFF-42A8-BD97-41DC422014F7}" destId="{3D53951E-537B-4856-A780-9E09E9807AB7}" srcOrd="0" destOrd="0" presId="urn:microsoft.com/office/officeart/2005/8/layout/hierarchy4"/>
    <dgm:cxn modelId="{83AD9340-28CB-46DB-92D7-B421CD6C5759}" type="presParOf" srcId="{3D53951E-537B-4856-A780-9E09E9807AB7}" destId="{A84B7BA9-DF6D-4B5D-AA5D-284CBD5C8BB2}" srcOrd="0" destOrd="0" presId="urn:microsoft.com/office/officeart/2005/8/layout/hierarchy4"/>
    <dgm:cxn modelId="{C095CE89-5AF0-48DC-8675-EF968FBA4CB1}" type="presParOf" srcId="{3D53951E-537B-4856-A780-9E09E9807AB7}" destId="{46E8B31B-7883-4AC1-8419-E3E6A0630923}" srcOrd="1" destOrd="0" presId="urn:microsoft.com/office/officeart/2005/8/layout/hierarchy4"/>
    <dgm:cxn modelId="{D1FBA74C-95E9-43B5-BF65-F8B8666E2FE4}" type="presParOf" srcId="{3D53951E-537B-4856-A780-9E09E9807AB7}" destId="{6096BA0D-2594-4A2E-BE5B-286F3BD25414}" srcOrd="2" destOrd="0" presId="urn:microsoft.com/office/officeart/2005/8/layout/hierarchy4"/>
    <dgm:cxn modelId="{78FE3812-942F-49D4-B2BD-31FD78F54AE0}" type="presParOf" srcId="{6096BA0D-2594-4A2E-BE5B-286F3BD25414}" destId="{D93AB320-E1CB-4D1A-B492-5A93589F0EA9}" srcOrd="0" destOrd="0" presId="urn:microsoft.com/office/officeart/2005/8/layout/hierarchy4"/>
    <dgm:cxn modelId="{733C0565-8B6F-49E8-A1C0-4B36E4D98C42}" type="presParOf" srcId="{D93AB320-E1CB-4D1A-B492-5A93589F0EA9}" destId="{B01007FA-60FE-4FB7-B280-4E089106F3F8}" srcOrd="0" destOrd="0" presId="urn:microsoft.com/office/officeart/2005/8/layout/hierarchy4"/>
    <dgm:cxn modelId="{16CAEE8C-6D4C-4220-BB06-A9C7AB769FC6}" type="presParOf" srcId="{D93AB320-E1CB-4D1A-B492-5A93589F0EA9}" destId="{715DD43E-A5AE-4B92-AB78-C331C15C3751}" srcOrd="1" destOrd="0" presId="urn:microsoft.com/office/officeart/2005/8/layout/hierarchy4"/>
    <dgm:cxn modelId="{850BA3D1-DE6A-40CC-BAA4-871390B455D4}" type="presParOf" srcId="{6096BA0D-2594-4A2E-BE5B-286F3BD25414}" destId="{47C3C2B2-D02A-47B6-B573-58DE8D5BB6A6}" srcOrd="1" destOrd="0" presId="urn:microsoft.com/office/officeart/2005/8/layout/hierarchy4"/>
    <dgm:cxn modelId="{1F4E021A-5D01-4B56-A99E-49324A0B3F34}" type="presParOf" srcId="{6096BA0D-2594-4A2E-BE5B-286F3BD25414}" destId="{E4BF22FD-2D12-402A-9E3C-D06370478C8B}" srcOrd="2" destOrd="0" presId="urn:microsoft.com/office/officeart/2005/8/layout/hierarchy4"/>
    <dgm:cxn modelId="{7C83F9DE-E137-4579-B9DE-3ABBC5E2344D}" type="presParOf" srcId="{E4BF22FD-2D12-402A-9E3C-D06370478C8B}" destId="{A2C3ACB4-9C44-44F5-91DA-BF8539A500EE}" srcOrd="0" destOrd="0" presId="urn:microsoft.com/office/officeart/2005/8/layout/hierarchy4"/>
    <dgm:cxn modelId="{DF28496F-B362-42F0-ADBD-9F93840E90EC}" type="presParOf" srcId="{E4BF22FD-2D12-402A-9E3C-D06370478C8B}" destId="{7A6B8C40-78CF-432A-8DA0-36E9B65558C6}" srcOrd="1" destOrd="0" presId="urn:microsoft.com/office/officeart/2005/8/layout/hierarchy4"/>
    <dgm:cxn modelId="{54443A4F-0849-40D1-B3C0-2FB0613EFC72}" type="presParOf" srcId="{B3D7C482-3CFF-42A8-BD97-41DC422014F7}" destId="{210D0847-B51E-445A-91E2-CAD03461D1FD}" srcOrd="1" destOrd="0" presId="urn:microsoft.com/office/officeart/2005/8/layout/hierarchy4"/>
    <dgm:cxn modelId="{0974EE99-1C88-4530-8B51-C5579B905C30}" type="presParOf" srcId="{B3D7C482-3CFF-42A8-BD97-41DC422014F7}" destId="{32D5AC08-B928-4B7E-B9EF-4A4266D63C02}" srcOrd="2" destOrd="0" presId="urn:microsoft.com/office/officeart/2005/8/layout/hierarchy4"/>
    <dgm:cxn modelId="{B8DFED33-EF90-4557-B46A-56DE9490C888}" type="presParOf" srcId="{32D5AC08-B928-4B7E-B9EF-4A4266D63C02}" destId="{35795E64-978B-4C82-8CA3-90F2976DBB41}" srcOrd="0" destOrd="0" presId="urn:microsoft.com/office/officeart/2005/8/layout/hierarchy4"/>
    <dgm:cxn modelId="{6D179812-7473-462D-BCB0-5E439F448D2F}" type="presParOf" srcId="{32D5AC08-B928-4B7E-B9EF-4A4266D63C02}" destId="{E711A848-DBFE-4992-8774-536F72773E42}" srcOrd="1" destOrd="0" presId="urn:microsoft.com/office/officeart/2005/8/layout/hierarchy4"/>
    <dgm:cxn modelId="{C4899FDF-C376-4FF5-806B-BB5AA3B6799A}" type="presParOf" srcId="{32D5AC08-B928-4B7E-B9EF-4A4266D63C02}" destId="{E58F541B-BBA9-4F55-8475-57665F7F4992}" srcOrd="2" destOrd="0" presId="urn:microsoft.com/office/officeart/2005/8/layout/hierarchy4"/>
    <dgm:cxn modelId="{CD3FEA2A-4FD1-4623-A34C-7DA5A4105738}" type="presParOf" srcId="{E58F541B-BBA9-4F55-8475-57665F7F4992}" destId="{04161A74-EA8B-4A5C-8925-01E3FE1AEAD6}" srcOrd="0" destOrd="0" presId="urn:microsoft.com/office/officeart/2005/8/layout/hierarchy4"/>
    <dgm:cxn modelId="{AE0E3F9D-FC25-4356-92FA-528CEE09B85F}" type="presParOf" srcId="{04161A74-EA8B-4A5C-8925-01E3FE1AEAD6}" destId="{2C98ABEE-669A-4D6A-80B6-99E8E80F917A}" srcOrd="0" destOrd="0" presId="urn:microsoft.com/office/officeart/2005/8/layout/hierarchy4"/>
    <dgm:cxn modelId="{4A4533CA-9B7A-42B9-B0F4-C91E46526A15}" type="presParOf" srcId="{04161A74-EA8B-4A5C-8925-01E3FE1AEAD6}" destId="{BEB55B77-CB4F-4176-BAEE-4FB30EBB38B8}"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DFDD9-BE9A-4DB4-9FAD-60B7690AB982}">
      <dsp:nvSpPr>
        <dsp:cNvPr id="0" name=""/>
        <dsp:cNvSpPr/>
      </dsp:nvSpPr>
      <dsp:spPr>
        <a:xfrm>
          <a:off x="0" y="6941"/>
          <a:ext cx="5456572" cy="999699"/>
        </a:xfrm>
        <a:prstGeom prst="rect">
          <a:avLst/>
        </a:prstGeom>
        <a:solidFill>
          <a:srgbClr val="7F919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CA" sz="2900" kern="1200" dirty="0" smtClean="0">
              <a:latin typeface="+mn-lt"/>
            </a:rPr>
            <a:t>Simplify maintenance and reduce downtime</a:t>
          </a:r>
          <a:endParaRPr lang="en-CA" sz="2900" kern="1200" dirty="0">
            <a:latin typeface="+mn-lt"/>
          </a:endParaRPr>
        </a:p>
      </dsp:txBody>
      <dsp:txXfrm>
        <a:off x="0" y="6941"/>
        <a:ext cx="5456572" cy="999699"/>
      </dsp:txXfrm>
    </dsp:sp>
    <dsp:sp modelId="{A84B7BA9-DF6D-4B5D-AA5D-284CBD5C8BB2}">
      <dsp:nvSpPr>
        <dsp:cNvPr id="0" name=""/>
        <dsp:cNvSpPr/>
      </dsp:nvSpPr>
      <dsp:spPr>
        <a:xfrm>
          <a:off x="626" y="1097174"/>
          <a:ext cx="3564402" cy="999699"/>
        </a:xfrm>
        <a:prstGeom prst="rect">
          <a:avLst/>
        </a:prstGeom>
        <a:solidFill>
          <a:srgbClr val="7F919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CA" sz="2000" kern="1200" dirty="0" smtClean="0"/>
            <a:t>Improve performance with new features</a:t>
          </a:r>
          <a:endParaRPr lang="en-CA" sz="2000" kern="1200" dirty="0"/>
        </a:p>
      </dsp:txBody>
      <dsp:txXfrm>
        <a:off x="626" y="1097174"/>
        <a:ext cx="3564402" cy="999699"/>
      </dsp:txXfrm>
    </dsp:sp>
    <dsp:sp modelId="{B01007FA-60FE-4FB7-B280-4E089106F3F8}">
      <dsp:nvSpPr>
        <dsp:cNvPr id="0" name=""/>
        <dsp:cNvSpPr/>
      </dsp:nvSpPr>
      <dsp:spPr>
        <a:xfrm>
          <a:off x="626" y="2192535"/>
          <a:ext cx="1745544" cy="999699"/>
        </a:xfrm>
        <a:prstGeom prst="rect">
          <a:avLst/>
        </a:prstGeom>
        <a:solidFill>
          <a:srgbClr val="7F919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Spend less on cooling and power</a:t>
          </a:r>
          <a:endParaRPr lang="en-CA" sz="1700" kern="1200" dirty="0"/>
        </a:p>
      </dsp:txBody>
      <dsp:txXfrm>
        <a:off x="626" y="2192535"/>
        <a:ext cx="1745544" cy="999699"/>
      </dsp:txXfrm>
    </dsp:sp>
    <dsp:sp modelId="{A2C3ACB4-9C44-44F5-91DA-BF8539A500EE}">
      <dsp:nvSpPr>
        <dsp:cNvPr id="0" name=""/>
        <dsp:cNvSpPr/>
      </dsp:nvSpPr>
      <dsp:spPr>
        <a:xfrm>
          <a:off x="1819483" y="2192535"/>
          <a:ext cx="1745544" cy="999699"/>
        </a:xfrm>
        <a:prstGeom prst="rect">
          <a:avLst/>
        </a:prstGeom>
        <a:solidFill>
          <a:srgbClr val="7F919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Move away from riskier end-of-life systems</a:t>
          </a:r>
          <a:endParaRPr lang="en-CA" sz="1700" kern="1200" dirty="0"/>
        </a:p>
      </dsp:txBody>
      <dsp:txXfrm>
        <a:off x="1819483" y="2192535"/>
        <a:ext cx="1745544" cy="999699"/>
      </dsp:txXfrm>
    </dsp:sp>
    <dsp:sp modelId="{35795E64-978B-4C82-8CA3-90F2976DBB41}">
      <dsp:nvSpPr>
        <dsp:cNvPr id="0" name=""/>
        <dsp:cNvSpPr/>
      </dsp:nvSpPr>
      <dsp:spPr>
        <a:xfrm>
          <a:off x="3711654" y="1097174"/>
          <a:ext cx="1745544" cy="999699"/>
        </a:xfrm>
        <a:prstGeom prst="rect">
          <a:avLst/>
        </a:prstGeom>
        <a:solidFill>
          <a:srgbClr val="7F919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CA" sz="2000" kern="1200" dirty="0" smtClean="0"/>
            <a:t>Rationalize your licensing spend</a:t>
          </a:r>
          <a:endParaRPr lang="en-CA" sz="2000" kern="1200" dirty="0"/>
        </a:p>
      </dsp:txBody>
      <dsp:txXfrm>
        <a:off x="3711654" y="1097174"/>
        <a:ext cx="1745544" cy="999699"/>
      </dsp:txXfrm>
    </dsp:sp>
    <dsp:sp modelId="{2C98ABEE-669A-4D6A-80B6-99E8E80F917A}">
      <dsp:nvSpPr>
        <dsp:cNvPr id="0" name=""/>
        <dsp:cNvSpPr/>
      </dsp:nvSpPr>
      <dsp:spPr>
        <a:xfrm>
          <a:off x="3711654" y="2192535"/>
          <a:ext cx="1745544" cy="999699"/>
        </a:xfrm>
        <a:prstGeom prst="rect">
          <a:avLst/>
        </a:prstGeom>
        <a:solidFill>
          <a:srgbClr val="7F919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Reverse the trend towards database sprawl</a:t>
          </a:r>
          <a:endParaRPr lang="en-CA" sz="1700" kern="1200" dirty="0"/>
        </a:p>
      </dsp:txBody>
      <dsp:txXfrm>
        <a:off x="3711654" y="2192535"/>
        <a:ext cx="1745544" cy="9996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2/8/2016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2/8/2016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1619173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3116742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4174608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3627830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969628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24782454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9679" y="1132457"/>
            <a:ext cx="344617" cy="363788"/>
            <a:chOff x="6983445" y="207065"/>
            <a:chExt cx="734137" cy="783406"/>
          </a:xfrm>
          <a:solidFill>
            <a:srgbClr val="243F54"/>
          </a:solidFill>
        </p:grpSpPr>
        <p:sp>
          <p:nvSpPr>
            <p:cNvPr id="13" name="Rectangle 12"/>
            <p:cNvSpPr/>
            <p:nvPr/>
          </p:nvSpPr>
          <p:spPr>
            <a:xfrm>
              <a:off x="6983445" y="207065"/>
              <a:ext cx="734137" cy="783406"/>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303212816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127130696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6733990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916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3864" y="-15623"/>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28" r:id="rId10"/>
    <p:sldLayoutId id="2147483764" r:id="rId11"/>
    <p:sldLayoutId id="2147483762" r:id="rId12"/>
    <p:sldLayoutId id="2147483761" r:id="rId13"/>
    <p:sldLayoutId id="2147483763" r:id="rId14"/>
    <p:sldLayoutId id="2147483766" r:id="rId15"/>
    <p:sldLayoutId id="2147483767" r:id="rId16"/>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www.infotech.com/research/optimize-and-consolidate-sql-server-phases-1-3?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www.infotech.com/research/optimize-and-consolidate-sql-server-phases-1-3?utm_source=SS_Sample&amp;utm_medium=Collateral&amp;utm_campaign=Collateral" TargetMode="External"/><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infotech.com/research/optimize-and-consolidate-sql-server-phases-1-3?utm_source=SS_Sample&amp;utm_medium=Collateral&amp;utm_campaign=Collateral"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optimize-and-consolidate-sql-server-phases-1-3?utm_source=SS_Sample&amp;utm_medium=Collateral&amp;utm_campaign=Collateral"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6.xml"/><Relationship Id="rId6" Type="http://schemas.openxmlformats.org/officeDocument/2006/relationships/image" Target="../media/image14.png"/><Relationship Id="rId5" Type="http://schemas.openxmlformats.org/officeDocument/2006/relationships/image" Target="../media/image24.png"/><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9.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www.infotech.com/research/optimize-and-consolidate-sql-server-phases-1-3?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optimize-and-consolidate-sql-server-phases-1-3?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www.infotech.com/research/optimize-and-consolidate-sql-server-phases-1-3?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notesSlide" Target="../notesSlides/notesSlide3.xml"/><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hyperlink" Target="http://www.infotech.com/research/optimize-and-consolidate-sql-server-phases-1-3?utm_source=SS_Sample&amp;utm_medium=Collateral&amp;utm_campaign=Collateral" TargetMode="External"/><Relationship Id="rId5" Type="http://schemas.openxmlformats.org/officeDocument/2006/relationships/image" Target="../media/image16.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18.png"/><Relationship Id="rId11" Type="http://schemas.openxmlformats.org/officeDocument/2006/relationships/image" Target="../media/image15.png"/><Relationship Id="rId5" Type="http://schemas.openxmlformats.org/officeDocument/2006/relationships/image" Target="../media/image17.png"/><Relationship Id="rId10" Type="http://schemas.openxmlformats.org/officeDocument/2006/relationships/image" Target="../media/image14.png"/><Relationship Id="rId4" Type="http://schemas.openxmlformats.org/officeDocument/2006/relationships/notesSlide" Target="../notesSlides/notesSlide4.xml"/><Relationship Id="rId9" Type="http://schemas.openxmlformats.org/officeDocument/2006/relationships/hyperlink" Target="http://www.infotech.com/research/optimize-and-consolidate-sql-server-phases-1-3?utm_source=SS_Sample&amp;utm_medium=Collateral&amp;utm_campaign=Collatera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infotech.com/research/optimize-and-consolidate-sql-server-phases-1-3?utm_source=SS_Sample&amp;utm_medium=Collateral&amp;utm_campaign=Collateral"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5.png"/><Relationship Id="rId4" Type="http://schemas.openxmlformats.org/officeDocument/2006/relationships/diagramLayout" Target="../diagrams/layout1.xml"/><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www.infotech.com/research/optimize-and-consolidate-sql-server-phases-1-3?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www.infotech.com/research/optimize-and-consolidate-sql-server-phases-1-3?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Optimize and Consolidate SQL Server</a:t>
            </a:r>
            <a:endParaRPr lang="en-US" dirty="0"/>
          </a:p>
        </p:txBody>
      </p:sp>
      <p:sp>
        <p:nvSpPr>
          <p:cNvPr id="8" name="Text Placeholder 7"/>
          <p:cNvSpPr>
            <a:spLocks noGrp="1"/>
          </p:cNvSpPr>
          <p:nvPr>
            <p:ph type="body" sz="quarter" idx="16"/>
          </p:nvPr>
        </p:nvSpPr>
        <p:spPr/>
        <p:txBody>
          <a:bodyPr/>
          <a:lstStyle/>
          <a:p>
            <a:r>
              <a:rPr lang="en-US" dirty="0"/>
              <a:t>Follow a structured process to improve the ROI of your database environment.</a:t>
            </a:r>
          </a:p>
          <a:p>
            <a:endParaRPr lang="en-CA"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596503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3"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grpSp>
        <p:nvGrpSpPr>
          <p:cNvPr id="14" name="Group 13"/>
          <p:cNvGrpSpPr/>
          <p:nvPr/>
        </p:nvGrpSpPr>
        <p:grpSpPr>
          <a:xfrm>
            <a:off x="746156" y="3710555"/>
            <a:ext cx="2257305" cy="956347"/>
            <a:chOff x="2265242" y="1844804"/>
            <a:chExt cx="3814162" cy="1029244"/>
          </a:xfrm>
        </p:grpSpPr>
        <p:sp>
          <p:nvSpPr>
            <p:cNvPr id="15" name="Rectangle 14"/>
            <p:cNvSpPr/>
            <p:nvPr/>
          </p:nvSpPr>
          <p:spPr>
            <a:xfrm>
              <a:off x="2265242" y="2130796"/>
              <a:ext cx="3803402" cy="743252"/>
            </a:xfrm>
            <a:prstGeom prst="rect">
              <a:avLst/>
            </a:prstGeom>
            <a:solidFill>
              <a:srgbClr val="F2F2F2"/>
            </a:solidFill>
            <a:ln w="12700">
              <a:no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Ins="720000" rtlCol="0" anchor="ctr"/>
            <a:lstStyle/>
            <a:p>
              <a:pPr>
                <a:spcBef>
                  <a:spcPts val="300"/>
                </a:spcBef>
                <a:spcAft>
                  <a:spcPts val="300"/>
                </a:spcAft>
                <a:buSzPct val="50000"/>
              </a:pPr>
              <a:r>
                <a:rPr lang="en-CA" sz="1200" dirty="0" smtClean="0">
                  <a:solidFill>
                    <a:schemeClr val="tx1"/>
                  </a:solidFill>
                </a:rPr>
                <a:t>Add cost estimates to the </a:t>
              </a:r>
              <a:r>
                <a:rPr lang="en-CA" sz="1200" b="1" dirty="0" smtClean="0">
                  <a:solidFill>
                    <a:srgbClr val="A24130"/>
                  </a:solidFill>
                </a:rPr>
                <a:t>executive presentation</a:t>
              </a:r>
              <a:r>
                <a:rPr lang="en-CA" sz="1200" dirty="0" smtClean="0">
                  <a:solidFill>
                    <a:schemeClr val="tx1"/>
                  </a:solidFill>
                </a:rPr>
                <a:t>.</a:t>
              </a:r>
              <a:endParaRPr lang="en-CA" sz="1200" dirty="0">
                <a:solidFill>
                  <a:schemeClr val="tx1"/>
                </a:solidFill>
              </a:endParaRPr>
            </a:p>
          </p:txBody>
        </p:sp>
        <p:sp>
          <p:nvSpPr>
            <p:cNvPr id="16" name="Rectangle 15"/>
            <p:cNvSpPr/>
            <p:nvPr/>
          </p:nvSpPr>
          <p:spPr>
            <a:xfrm>
              <a:off x="2267743" y="1844804"/>
              <a:ext cx="3811661" cy="285749"/>
            </a:xfrm>
            <a:prstGeom prst="rect">
              <a:avLst/>
            </a:prstGeom>
            <a:solidFill>
              <a:srgbClr val="A2413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i="1" dirty="0" smtClean="0">
                  <a:solidFill>
                    <a:schemeClr val="bg1"/>
                  </a:solidFill>
                </a:rPr>
                <a:t>Next Steps:</a:t>
              </a:r>
              <a:endParaRPr lang="en-CA" sz="1200" i="1" dirty="0">
                <a:solidFill>
                  <a:schemeClr val="bg1"/>
                </a:solidFill>
              </a:endParaRPr>
            </a:p>
          </p:txBody>
        </p:sp>
      </p:gr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7587" y="4126921"/>
            <a:ext cx="408294" cy="408294"/>
          </a:xfrm>
          <a:prstGeom prst="rect">
            <a:avLst/>
          </a:prstGeom>
        </p:spPr>
      </p:pic>
      <p:sp>
        <p:nvSpPr>
          <p:cNvPr id="19" name="TextBox 18"/>
          <p:cNvSpPr txBox="1"/>
          <p:nvPr/>
        </p:nvSpPr>
        <p:spPr>
          <a:xfrm>
            <a:off x="3231631" y="3712795"/>
            <a:ext cx="5195395" cy="954107"/>
          </a:xfrm>
          <a:prstGeom prst="rect">
            <a:avLst/>
          </a:prstGeom>
          <a:noFill/>
        </p:spPr>
        <p:txBody>
          <a:bodyPr wrap="square" rtlCol="0">
            <a:spAutoFit/>
          </a:bodyPr>
          <a:lstStyle/>
          <a:p>
            <a:r>
              <a:rPr lang="en-US" sz="1400" dirty="0" smtClean="0"/>
              <a:t>This box indicates a slide where outcomes from the slide should be documented in the Executive Presentation Template to present to stakeholders. Add the required information and proceed to the next project step.</a:t>
            </a:r>
            <a:endParaRPr lang="en-US" sz="1400" dirty="0"/>
          </a:p>
        </p:txBody>
      </p:sp>
      <p:grpSp>
        <p:nvGrpSpPr>
          <p:cNvPr id="20" name="Group 19"/>
          <p:cNvGrpSpPr/>
          <p:nvPr/>
        </p:nvGrpSpPr>
        <p:grpSpPr>
          <a:xfrm>
            <a:off x="0" y="6422955"/>
            <a:ext cx="9144000" cy="437555"/>
            <a:chOff x="0" y="6422955"/>
            <a:chExt cx="9144000" cy="437555"/>
          </a:xfrm>
        </p:grpSpPr>
        <p:pic>
          <p:nvPicPr>
            <p:cNvPr id="21"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Measured value for Guided Implementations (GIs)</a:t>
            </a:r>
            <a:endParaRPr lang="en-CA" dirty="0"/>
          </a:p>
        </p:txBody>
      </p:sp>
      <p:sp>
        <p:nvSpPr>
          <p:cNvPr id="8" name="Text Placeholder 7"/>
          <p:cNvSpPr>
            <a:spLocks noGrp="1"/>
          </p:cNvSpPr>
          <p:nvPr>
            <p:ph type="body" sz="quarter" idx="4294967295"/>
          </p:nvPr>
        </p:nvSpPr>
        <p:spPr>
          <a:xfrm>
            <a:off x="261938" y="1233488"/>
            <a:ext cx="8620125" cy="657225"/>
          </a:xfrm>
        </p:spPr>
        <p:txBody>
          <a:bodyPr/>
          <a:lstStyle/>
          <a:p>
            <a:pPr marL="0" indent="0">
              <a:buNone/>
            </a:pPr>
            <a:r>
              <a:rPr lang="en-CA" sz="1800" b="1" dirty="0" smtClean="0"/>
              <a:t>Engaging in GIs doesn’t just offer valuable project advice, it also results in significant cost savings. </a:t>
            </a:r>
            <a:endParaRPr lang="en-CA" sz="1800" b="1" dirty="0"/>
          </a:p>
        </p:txBody>
      </p:sp>
      <p:graphicFrame>
        <p:nvGraphicFramePr>
          <p:cNvPr id="9" name="Table 1"/>
          <p:cNvGraphicFramePr>
            <a:graphicFrameLocks noGrp="1"/>
          </p:cNvGraphicFramePr>
          <p:nvPr>
            <p:extLst>
              <p:ext uri="{D42A27DB-BD31-4B8C-83A1-F6EECF244321}">
                <p14:modId xmlns:p14="http://schemas.microsoft.com/office/powerpoint/2010/main" val="2178646782"/>
              </p:ext>
            </p:extLst>
          </p:nvPr>
        </p:nvGraphicFramePr>
        <p:xfrm>
          <a:off x="287668" y="2105785"/>
          <a:ext cx="8558372" cy="3318585"/>
        </p:xfrm>
        <a:graphic>
          <a:graphicData uri="http://schemas.openxmlformats.org/drawingml/2006/table">
            <a:tbl>
              <a:tblPr firstRow="1" firstCol="1" bandRow="1">
                <a:tableStyleId>{5C22544A-7EE6-4342-B048-85BDC9FD1C3A}</a:tableStyleId>
              </a:tblPr>
              <a:tblGrid>
                <a:gridCol w="2090164"/>
                <a:gridCol w="6468208"/>
              </a:tblGrid>
              <a:tr h="201927">
                <a:tc>
                  <a:txBody>
                    <a:bodyPr/>
                    <a:lstStyle/>
                    <a:p>
                      <a:pPr marL="0" marR="0">
                        <a:spcBef>
                          <a:spcPts val="0"/>
                        </a:spcBef>
                        <a:spcAft>
                          <a:spcPts val="0"/>
                        </a:spcAft>
                      </a:pPr>
                      <a:r>
                        <a:rPr lang="en-CA" sz="1050" dirty="0" smtClean="0">
                          <a:effectLst/>
                        </a:rPr>
                        <a:t>GI</a:t>
                      </a:r>
                      <a:endParaRPr lang="en-CA" sz="1050" dirty="0">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solidFill>
                      <a:srgbClr val="2576B7"/>
                    </a:solidFill>
                  </a:tcPr>
                </a:tc>
                <a:tc>
                  <a:txBody>
                    <a:bodyPr/>
                    <a:lstStyle/>
                    <a:p>
                      <a:pPr marL="0" marR="0">
                        <a:spcBef>
                          <a:spcPts val="0"/>
                        </a:spcBef>
                        <a:spcAft>
                          <a:spcPts val="0"/>
                        </a:spcAft>
                      </a:pPr>
                      <a:r>
                        <a:rPr lang="en-CA" sz="1050" dirty="0">
                          <a:effectLst/>
                        </a:rPr>
                        <a:t>Measured Value</a:t>
                      </a:r>
                      <a:endParaRPr lang="en-CA" sz="1050" dirty="0">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solidFill>
                      <a:srgbClr val="2576B7"/>
                    </a:solidFill>
                  </a:tcPr>
                </a:tc>
              </a:tr>
              <a:tr h="776924">
                <a:tc>
                  <a:txBody>
                    <a:bodyPr/>
                    <a:lstStyle/>
                    <a:p>
                      <a:pPr marL="0" marR="0">
                        <a:spcBef>
                          <a:spcPts val="0"/>
                        </a:spcBef>
                        <a:spcAft>
                          <a:spcPts val="0"/>
                        </a:spcAft>
                      </a:pPr>
                      <a:r>
                        <a:rPr lang="en-CA" sz="1000" dirty="0" smtClean="0">
                          <a:solidFill>
                            <a:sysClr val="windowText" lastClr="000000"/>
                          </a:solidFill>
                          <a:effectLst/>
                          <a:latin typeface="+mn-lt"/>
                          <a:ea typeface="+mn-ea"/>
                          <a:cs typeface="+mn-cs"/>
                        </a:rPr>
                        <a:t>Phase</a:t>
                      </a:r>
                      <a:r>
                        <a:rPr lang="en-CA" sz="1000" baseline="0" dirty="0" smtClean="0">
                          <a:solidFill>
                            <a:sysClr val="windowText" lastClr="000000"/>
                          </a:solidFill>
                          <a:effectLst/>
                          <a:latin typeface="+mn-lt"/>
                          <a:ea typeface="+mn-ea"/>
                          <a:cs typeface="+mn-cs"/>
                        </a:rPr>
                        <a:t> 1: Identify opportunities and challenges</a:t>
                      </a:r>
                      <a:endParaRPr lang="en-CA" sz="10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59839" marR="59839" marT="0" marB="0" anchor="ctr">
                    <a:solidFill>
                      <a:schemeClr val="accent1">
                        <a:lumMod val="40000"/>
                        <a:lumOff val="60000"/>
                      </a:schemeClr>
                    </a:solidFill>
                  </a:tcPr>
                </a:tc>
                <a:tc>
                  <a:txBody>
                    <a:bodyPr/>
                    <a:lstStyle/>
                    <a:p>
                      <a:pPr marL="171450" marR="0" indent="-171450">
                        <a:spcBef>
                          <a:spcPts val="0"/>
                        </a:spcBef>
                        <a:spcAft>
                          <a:spcPts val="0"/>
                        </a:spcAft>
                        <a:buFont typeface="Arial" panose="020B0604020202020204" pitchFamily="34" charset="0"/>
                        <a:buChar char="•"/>
                      </a:pPr>
                      <a:r>
                        <a:rPr lang="en-CA" sz="1000" dirty="0" smtClean="0">
                          <a:effectLst/>
                          <a:latin typeface="+mn-lt"/>
                          <a:ea typeface="Calibri" panose="020F0502020204030204" pitchFamily="34" charset="0"/>
                          <a:cs typeface="Arial" panose="020B0604020202020204" pitchFamily="34" charset="0"/>
                        </a:rPr>
                        <a:t>Time,</a:t>
                      </a:r>
                      <a:r>
                        <a:rPr lang="en-CA" sz="1000" baseline="0" dirty="0" smtClean="0">
                          <a:effectLst/>
                          <a:latin typeface="+mn-lt"/>
                          <a:ea typeface="Calibri" panose="020F0502020204030204" pitchFamily="34" charset="0"/>
                          <a:cs typeface="Arial" panose="020B0604020202020204" pitchFamily="34" charset="0"/>
                        </a:rPr>
                        <a:t> value, and resources saved using Info-Tech’s consolidation inventory tool to identify the hardware, applications and platforms in your environment.</a:t>
                      </a:r>
                    </a:p>
                    <a:p>
                      <a:pPr marL="171450" marR="0" indent="-171450">
                        <a:spcBef>
                          <a:spcPts val="0"/>
                        </a:spcBef>
                        <a:spcAft>
                          <a:spcPts val="0"/>
                        </a:spcAft>
                        <a:buFont typeface="Arial" panose="020B0604020202020204" pitchFamily="34" charset="0"/>
                        <a:buChar char="•"/>
                      </a:pPr>
                      <a:r>
                        <a:rPr lang="en-CA" sz="1000" baseline="0" dirty="0" smtClean="0">
                          <a:effectLst/>
                          <a:latin typeface="+mn-lt"/>
                          <a:ea typeface="Calibri" panose="020F0502020204030204" pitchFamily="34" charset="0"/>
                          <a:cs typeface="Arial" panose="020B0604020202020204" pitchFamily="34" charset="0"/>
                        </a:rPr>
                        <a:t>For example: 2 FTEs*1 day*$80,000/year = </a:t>
                      </a:r>
                      <a:r>
                        <a:rPr lang="en-CA" sz="1000" b="1" baseline="0" dirty="0" smtClean="0">
                          <a:effectLst/>
                          <a:latin typeface="+mn-lt"/>
                          <a:ea typeface="Calibri" panose="020F0502020204030204" pitchFamily="34" charset="0"/>
                          <a:cs typeface="Arial" panose="020B0604020202020204" pitchFamily="34" charset="0"/>
                        </a:rPr>
                        <a:t>$640</a:t>
                      </a:r>
                    </a:p>
                  </a:txBody>
                  <a:tcPr marL="59839" marR="59839" marT="0" marB="0" anchor="ctr">
                    <a:solidFill>
                      <a:schemeClr val="accent1">
                        <a:lumMod val="20000"/>
                        <a:lumOff val="80000"/>
                      </a:schemeClr>
                    </a:solidFill>
                  </a:tcPr>
                </a:tc>
              </a:tr>
              <a:tr h="1109991">
                <a:tc>
                  <a:txBody>
                    <a:bodyPr/>
                    <a:lstStyle/>
                    <a:p>
                      <a:pPr marL="0" marR="0">
                        <a:spcBef>
                          <a:spcPts val="0"/>
                        </a:spcBef>
                        <a:spcAft>
                          <a:spcPts val="0"/>
                        </a:spcAft>
                      </a:pPr>
                      <a:endParaRPr lang="en-CA" sz="1000" dirty="0" smtClean="0">
                        <a:solidFill>
                          <a:sysClr val="windowText" lastClr="000000"/>
                        </a:solidFill>
                        <a:effectLst/>
                        <a:latin typeface="+mn-lt"/>
                      </a:endParaRPr>
                    </a:p>
                    <a:p>
                      <a:pPr marL="0" marR="0">
                        <a:spcBef>
                          <a:spcPts val="0"/>
                        </a:spcBef>
                        <a:spcAft>
                          <a:spcPts val="0"/>
                        </a:spcAft>
                      </a:pPr>
                      <a:r>
                        <a:rPr lang="en-CA" sz="1000" dirty="0" smtClean="0">
                          <a:solidFill>
                            <a:sysClr val="windowText" lastClr="000000"/>
                          </a:solidFill>
                          <a:effectLst/>
                          <a:latin typeface="+mn-lt"/>
                        </a:rPr>
                        <a:t>Phase 2: </a:t>
                      </a:r>
                      <a:r>
                        <a:rPr lang="en-CA" sz="1000" dirty="0">
                          <a:solidFill>
                            <a:sysClr val="windowText" lastClr="000000"/>
                          </a:solidFill>
                          <a:effectLst/>
                          <a:latin typeface="+mn-lt"/>
                        </a:rPr>
                        <a:t> </a:t>
                      </a:r>
                      <a:r>
                        <a:rPr lang="en-CA" sz="1000" dirty="0" smtClean="0">
                          <a:solidFill>
                            <a:sysClr val="windowText" lastClr="000000"/>
                          </a:solidFill>
                          <a:effectLst/>
                          <a:latin typeface="+mn-lt"/>
                        </a:rPr>
                        <a:t>Plan the optimization project</a:t>
                      </a:r>
                      <a:endParaRPr lang="en-CA" sz="10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59839" marR="59839" marT="0" marB="0" anchor="ctr">
                    <a:solidFill>
                      <a:schemeClr val="accent1">
                        <a:lumMod val="40000"/>
                        <a:lumOff val="60000"/>
                      </a:schemeClr>
                    </a:solidFill>
                  </a:tcPr>
                </a:tc>
                <a:tc>
                  <a:txBody>
                    <a:bodyPr/>
                    <a:lstStyle/>
                    <a:p>
                      <a:pPr marL="171450" marR="0" indent="-171450">
                        <a:spcBef>
                          <a:spcPts val="0"/>
                        </a:spcBef>
                        <a:spcAft>
                          <a:spcPts val="0"/>
                        </a:spcAft>
                        <a:buFont typeface="Arial" panose="020B0604020202020204" pitchFamily="34" charset="0"/>
                        <a:buChar char="•"/>
                      </a:pPr>
                      <a:r>
                        <a:rPr lang="en-CA" sz="1000" dirty="0" smtClean="0">
                          <a:effectLst/>
                          <a:latin typeface="+mn-lt"/>
                          <a:ea typeface="Calibri" panose="020F0502020204030204" pitchFamily="34" charset="0"/>
                          <a:cs typeface="Arial" panose="020B0604020202020204" pitchFamily="34" charset="0"/>
                        </a:rPr>
                        <a:t>Time,</a:t>
                      </a:r>
                      <a:r>
                        <a:rPr lang="en-CA" sz="1000" baseline="0" dirty="0" smtClean="0">
                          <a:effectLst/>
                          <a:latin typeface="+mn-lt"/>
                          <a:ea typeface="Calibri" panose="020F0502020204030204" pitchFamily="34" charset="0"/>
                          <a:cs typeface="Arial" panose="020B0604020202020204" pitchFamily="34" charset="0"/>
                        </a:rPr>
                        <a:t> value, and resources saved using our best-practice guidance to develop a plan to modify your database environment.</a:t>
                      </a:r>
                    </a:p>
                    <a:p>
                      <a:pPr marL="171450" marR="0" indent="-171450">
                        <a:spcBef>
                          <a:spcPts val="0"/>
                        </a:spcBef>
                        <a:spcAft>
                          <a:spcPts val="0"/>
                        </a:spcAft>
                        <a:buFont typeface="Arial" panose="020B0604020202020204" pitchFamily="34" charset="0"/>
                        <a:buChar char="•"/>
                      </a:pPr>
                      <a:r>
                        <a:rPr lang="en-CA" sz="1000" baseline="0" dirty="0" smtClean="0">
                          <a:effectLst/>
                          <a:latin typeface="+mn-lt"/>
                          <a:ea typeface="Calibri" panose="020F0502020204030204" pitchFamily="34" charset="0"/>
                          <a:cs typeface="Arial" panose="020B0604020202020204" pitchFamily="34" charset="0"/>
                        </a:rPr>
                        <a:t>For example: 4 FTEs*5 days*$80,000/year = </a:t>
                      </a:r>
                      <a:r>
                        <a:rPr lang="en-CA" sz="1000" b="1" baseline="0" dirty="0" smtClean="0">
                          <a:effectLst/>
                          <a:latin typeface="+mn-lt"/>
                          <a:ea typeface="Calibri" panose="020F0502020204030204" pitchFamily="34" charset="0"/>
                          <a:cs typeface="Arial" panose="020B0604020202020204" pitchFamily="34" charset="0"/>
                        </a:rPr>
                        <a:t>$6,400 </a:t>
                      </a:r>
                    </a:p>
                  </a:txBody>
                  <a:tcPr marL="59839" marR="59839" marT="0" marB="0" anchor="ctr">
                    <a:solidFill>
                      <a:schemeClr val="accent1">
                        <a:lumMod val="20000"/>
                        <a:lumOff val="80000"/>
                      </a:schemeClr>
                    </a:solidFill>
                  </a:tcPr>
                </a:tc>
              </a:tr>
              <a:tr h="892277">
                <a:tc>
                  <a:txBody>
                    <a:bodyPr/>
                    <a:lstStyle/>
                    <a:p>
                      <a:pPr marL="0" marR="0">
                        <a:spcBef>
                          <a:spcPts val="0"/>
                        </a:spcBef>
                        <a:spcAft>
                          <a:spcPts val="0"/>
                        </a:spcAft>
                      </a:pPr>
                      <a:r>
                        <a:rPr lang="en-CA" sz="1000" dirty="0" smtClean="0">
                          <a:solidFill>
                            <a:sysClr val="windowText" lastClr="000000"/>
                          </a:solidFill>
                          <a:effectLst/>
                          <a:latin typeface="+mn-lt"/>
                        </a:rPr>
                        <a:t>Phase 3: Test,</a:t>
                      </a:r>
                      <a:r>
                        <a:rPr lang="en-CA" sz="1000" baseline="0" dirty="0" smtClean="0">
                          <a:solidFill>
                            <a:sysClr val="windowText" lastClr="000000"/>
                          </a:solidFill>
                          <a:effectLst/>
                          <a:latin typeface="+mn-lt"/>
                        </a:rPr>
                        <a:t> execute, stabilize, and debrief</a:t>
                      </a:r>
                      <a:endParaRPr lang="en-CA" sz="10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59839" marR="59839" marT="0" marB="0" anchor="ctr">
                    <a:solidFill>
                      <a:schemeClr val="accent1">
                        <a:lumMod val="40000"/>
                        <a:lumOff val="60000"/>
                      </a:schemeClr>
                    </a:solidFill>
                  </a:tcPr>
                </a:tc>
                <a:tc>
                  <a:txBody>
                    <a:bodyPr/>
                    <a:lstStyle/>
                    <a:p>
                      <a:pPr marL="171450" marR="0" indent="-171450">
                        <a:spcBef>
                          <a:spcPts val="0"/>
                        </a:spcBef>
                        <a:spcAft>
                          <a:spcPts val="0"/>
                        </a:spcAft>
                        <a:buFont typeface="Arial" panose="020B0604020202020204" pitchFamily="34" charset="0"/>
                        <a:buChar char="•"/>
                      </a:pPr>
                      <a:r>
                        <a:rPr lang="en-CA" sz="1000" baseline="0" dirty="0" smtClean="0">
                          <a:effectLst/>
                          <a:latin typeface="+mn-lt"/>
                          <a:ea typeface="Calibri" panose="020F0502020204030204" pitchFamily="34" charset="0"/>
                          <a:cs typeface="Arial" panose="020B0604020202020204" pitchFamily="34" charset="0"/>
                        </a:rPr>
                        <a:t>Time, value, and resources saved using tools and templates to present stakeholders with project outcomes and next steps.</a:t>
                      </a:r>
                    </a:p>
                    <a:p>
                      <a:pPr marL="171450" marR="0" indent="-171450">
                        <a:spcBef>
                          <a:spcPts val="0"/>
                        </a:spcBef>
                        <a:spcAft>
                          <a:spcPts val="0"/>
                        </a:spcAft>
                        <a:buFont typeface="Arial" panose="020B0604020202020204" pitchFamily="34" charset="0"/>
                        <a:buChar char="•"/>
                      </a:pPr>
                      <a:r>
                        <a:rPr lang="en-US" sz="1000" baseline="0" dirty="0" smtClean="0">
                          <a:effectLst/>
                          <a:latin typeface="+mn-lt"/>
                          <a:ea typeface="Calibri" panose="020F0502020204030204" pitchFamily="34" charset="0"/>
                          <a:cs typeface="Arial" panose="020B0604020202020204" pitchFamily="34" charset="0"/>
                        </a:rPr>
                        <a:t>For example:</a:t>
                      </a:r>
                      <a:r>
                        <a:rPr lang="en-CA" sz="1000" baseline="0" dirty="0" smtClean="0">
                          <a:effectLst/>
                          <a:latin typeface="+mn-lt"/>
                          <a:ea typeface="Calibri" panose="020F0502020204030204" pitchFamily="34" charset="0"/>
                          <a:cs typeface="Arial" panose="020B0604020202020204" pitchFamily="34" charset="0"/>
                        </a:rPr>
                        <a:t> 2 FTEs*5 days*$80,000/year = </a:t>
                      </a:r>
                      <a:r>
                        <a:rPr lang="en-CA" sz="1000" b="1" baseline="0" dirty="0" smtClean="0">
                          <a:effectLst/>
                          <a:latin typeface="+mn-lt"/>
                          <a:ea typeface="Calibri" panose="020F0502020204030204" pitchFamily="34" charset="0"/>
                          <a:cs typeface="Arial" panose="020B0604020202020204" pitchFamily="34" charset="0"/>
                        </a:rPr>
                        <a:t>$3,200</a:t>
                      </a:r>
                      <a:endParaRPr lang="en-CA" sz="1000" baseline="0" dirty="0" smtClean="0">
                        <a:effectLst/>
                        <a:latin typeface="+mn-lt"/>
                        <a:ea typeface="Calibri" panose="020F0502020204030204" pitchFamily="34" charset="0"/>
                        <a:cs typeface="Arial" panose="020B0604020202020204" pitchFamily="34" charset="0"/>
                      </a:endParaRPr>
                    </a:p>
                  </a:txBody>
                  <a:tcPr marL="59839" marR="59839" marT="0" marB="0" anchor="ctr">
                    <a:solidFill>
                      <a:schemeClr val="accent1">
                        <a:lumMod val="20000"/>
                        <a:lumOff val="80000"/>
                      </a:schemeClr>
                    </a:solidFill>
                  </a:tcPr>
                </a:tc>
              </a:tr>
              <a:tr h="337466">
                <a:tc>
                  <a:txBody>
                    <a:bodyPr/>
                    <a:lstStyle/>
                    <a:p>
                      <a:pPr marL="0" marR="0">
                        <a:spcBef>
                          <a:spcPts val="0"/>
                        </a:spcBef>
                        <a:spcAft>
                          <a:spcPts val="0"/>
                        </a:spcAft>
                      </a:pPr>
                      <a:r>
                        <a:rPr lang="en-CA" sz="1000" dirty="0" smtClean="0">
                          <a:solidFill>
                            <a:sysClr val="windowText" lastClr="000000"/>
                          </a:solidFill>
                          <a:effectLst/>
                          <a:latin typeface="+mn-lt"/>
                          <a:ea typeface="Calibri" panose="020F0502020204030204" pitchFamily="34" charset="0"/>
                          <a:cs typeface="Times New Roman" panose="02020603050405020304" pitchFamily="18" charset="0"/>
                        </a:rPr>
                        <a:t>Total Savings</a:t>
                      </a:r>
                      <a:endParaRPr lang="en-CA" sz="10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59839" marR="59839" marT="0" marB="0" anchor="ctr">
                    <a:solidFill>
                      <a:schemeClr val="accent1">
                        <a:lumMod val="40000"/>
                        <a:lumOff val="60000"/>
                      </a:schemeClr>
                    </a:solidFill>
                  </a:tcPr>
                </a:tc>
                <a:tc>
                  <a:txBody>
                    <a:bodyPr/>
                    <a:lstStyle/>
                    <a:p>
                      <a:pPr marL="0" marR="0">
                        <a:spcBef>
                          <a:spcPts val="0"/>
                        </a:spcBef>
                        <a:spcAft>
                          <a:spcPts val="0"/>
                        </a:spcAft>
                      </a:pPr>
                      <a:r>
                        <a:rPr lang="en-CA" sz="1000" b="1" baseline="0" dirty="0" smtClean="0">
                          <a:effectLst/>
                          <a:latin typeface="+mn-lt"/>
                          <a:ea typeface="Calibri" panose="020F0502020204030204" pitchFamily="34" charset="0"/>
                          <a:cs typeface="Times New Roman" panose="02020603050405020304" pitchFamily="18" charset="0"/>
                        </a:rPr>
                        <a:t>$10,240</a:t>
                      </a:r>
                    </a:p>
                  </a:txBody>
                  <a:tcPr marL="59839" marR="59839" marT="0" marB="0" anchor="ctr">
                    <a:solidFill>
                      <a:schemeClr val="accent1">
                        <a:lumMod val="20000"/>
                        <a:lumOff val="80000"/>
                      </a:schemeClr>
                    </a:solidFill>
                  </a:tcPr>
                </a:tc>
              </a:tr>
            </a:tbl>
          </a:graphicData>
        </a:graphic>
      </p:graphicFrame>
      <p:grpSp>
        <p:nvGrpSpPr>
          <p:cNvPr id="5" name="Group 4"/>
          <p:cNvGrpSpPr/>
          <p:nvPr/>
        </p:nvGrpSpPr>
        <p:grpSpPr>
          <a:xfrm>
            <a:off x="0" y="6422955"/>
            <a:ext cx="9144000" cy="437555"/>
            <a:chOff x="0" y="6422955"/>
            <a:chExt cx="9144000" cy="437555"/>
          </a:xfrm>
        </p:grpSpPr>
        <p:pic>
          <p:nvPicPr>
            <p:cNvPr id="6"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0" name="Picture 9"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441947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8190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1151134" y="2031300"/>
            <a:ext cx="6589368" cy="2862322"/>
          </a:xfrm>
          <a:prstGeom prst="rect">
            <a:avLst/>
          </a:prstGeom>
        </p:spPr>
        <p:txBody>
          <a:bodyPr wrap="square" rtlCol="0">
            <a:spAutoFit/>
          </a:bodyPr>
          <a:lstStyle/>
          <a:p>
            <a:pPr>
              <a:spcAft>
                <a:spcPts val="1200"/>
              </a:spcAft>
            </a:pPr>
            <a:r>
              <a:rPr lang="en-CA" sz="1600" i="1" dirty="0" smtClean="0">
                <a:solidFill>
                  <a:schemeClr val="bg1"/>
                </a:solidFill>
                <a:latin typeface="+mj-lt"/>
              </a:rPr>
              <a:t>Microsoft SQL Server is pervasive. It’s in almost every single IT shop, and it’s often a major budget item, in deployments that are good, bad, and different.</a:t>
            </a:r>
            <a:endParaRPr lang="en-CA" sz="1600" i="1" dirty="0">
              <a:solidFill>
                <a:schemeClr val="bg1"/>
              </a:solidFill>
              <a:latin typeface="+mj-lt"/>
            </a:endParaRPr>
          </a:p>
          <a:p>
            <a:pPr>
              <a:spcAft>
                <a:spcPts val="1200"/>
              </a:spcAft>
            </a:pPr>
            <a:r>
              <a:rPr lang="en-CA" sz="1600" i="1" dirty="0" smtClean="0">
                <a:solidFill>
                  <a:schemeClr val="bg1"/>
                </a:solidFill>
                <a:latin typeface="+mj-lt"/>
              </a:rPr>
              <a:t>As SQL Server functionality has expanded to make it a true enterprise solution, the price point has increased as well. Consolidation can help you tame costs, simplify maintenance, and rationalize licensing. </a:t>
            </a:r>
          </a:p>
          <a:p>
            <a:pPr>
              <a:spcAft>
                <a:spcPts val="1200"/>
              </a:spcAft>
            </a:pPr>
            <a:r>
              <a:rPr lang="en-CA" sz="1600" i="1" dirty="0" smtClean="0">
                <a:solidFill>
                  <a:schemeClr val="bg1"/>
                </a:solidFill>
                <a:latin typeface="+mj-lt"/>
              </a:rPr>
              <a:t>Data is the fuel of any business – databases are the engine. Regularly tuning and upgrading the database environment will put forward-thinking IT leaders in a position to drive business value across the enterprise on a reliable, future-proof foundation.</a:t>
            </a:r>
          </a:p>
        </p:txBody>
      </p:sp>
      <p:sp>
        <p:nvSpPr>
          <p:cNvPr id="9" name="TextBox 8"/>
          <p:cNvSpPr txBox="1"/>
          <p:nvPr/>
        </p:nvSpPr>
        <p:spPr>
          <a:xfrm>
            <a:off x="3611880" y="5424862"/>
            <a:ext cx="4052079" cy="738664"/>
          </a:xfrm>
          <a:prstGeom prst="rect">
            <a:avLst/>
          </a:prstGeom>
        </p:spPr>
        <p:txBody>
          <a:bodyPr wrap="square" rtlCol="0">
            <a:spAutoFit/>
          </a:bodyPr>
          <a:lstStyle/>
          <a:p>
            <a:pPr algn="r"/>
            <a:r>
              <a:rPr lang="en-CA" sz="1400" b="1" i="1" dirty="0" smtClean="0">
                <a:solidFill>
                  <a:schemeClr val="bg1"/>
                </a:solidFill>
              </a:rPr>
              <a:t>Andrew Sharp,</a:t>
            </a:r>
          </a:p>
          <a:p>
            <a:pPr algn="r"/>
            <a:r>
              <a:rPr lang="en-CA" sz="1400" i="1" dirty="0" smtClean="0">
                <a:solidFill>
                  <a:schemeClr val="bg1"/>
                </a:solidFill>
              </a:rPr>
              <a:t>Consulting Analyst, Infrastructure</a:t>
            </a:r>
            <a:br>
              <a:rPr lang="en-CA" sz="1400" i="1" dirty="0" smtClean="0">
                <a:solidFill>
                  <a:schemeClr val="bg1"/>
                </a:solidFill>
              </a:rPr>
            </a:br>
            <a:r>
              <a:rPr lang="en-CA" sz="1400" i="1" dirty="0" smtClean="0">
                <a:solidFill>
                  <a:schemeClr val="bg1"/>
                </a:solidFill>
              </a:rPr>
              <a:t>Info-Tech Research Group</a:t>
            </a:r>
          </a:p>
        </p:txBody>
      </p:sp>
      <p:sp>
        <p:nvSpPr>
          <p:cNvPr id="10" name="TextBox 9"/>
          <p:cNvSpPr txBox="1"/>
          <p:nvPr/>
        </p:nvSpPr>
        <p:spPr>
          <a:xfrm>
            <a:off x="545852" y="1474418"/>
            <a:ext cx="6542702" cy="338554"/>
          </a:xfrm>
          <a:prstGeom prst="rect">
            <a:avLst/>
          </a:prstGeom>
        </p:spPr>
        <p:txBody>
          <a:bodyPr wrap="square" rtlCol="0">
            <a:spAutoFit/>
          </a:bodyPr>
          <a:lstStyle/>
          <a:p>
            <a:r>
              <a:rPr lang="en-CA" sz="1600" b="1" dirty="0" smtClean="0">
                <a:solidFill>
                  <a:schemeClr val="bg1"/>
                </a:solidFill>
              </a:rPr>
              <a:t>Your database platforms may provide more value consolidated.</a:t>
            </a:r>
            <a:endParaRPr lang="en-CA" sz="1600" b="1" dirty="0">
              <a:solidFill>
                <a:schemeClr val="bg1"/>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a:t>
            </a:r>
            <a:r>
              <a:rPr lang="en-CA" sz="4000" b="1" dirty="0" smtClean="0">
                <a:solidFill>
                  <a:schemeClr val="bg1"/>
                </a:solidFill>
              </a:rPr>
              <a:t>PERSPECTIVE</a:t>
            </a:r>
            <a:endParaRPr lang="en-CA" sz="4000" b="1" dirty="0">
              <a:solidFill>
                <a:schemeClr val="bg1"/>
              </a:solidFill>
            </a:endParaRPr>
          </a:p>
        </p:txBody>
      </p:sp>
      <p:pic>
        <p:nvPicPr>
          <p:cNvPr id="14" name="Picture 108"/>
          <p:cNvPicPr>
            <a:picLocks noChangeAspect="1"/>
          </p:cNvPicPr>
          <p:nvPr/>
        </p:nvPicPr>
        <p:blipFill>
          <a:blip r:embed="rId2"/>
          <a:stretch>
            <a:fillRect/>
          </a:stretch>
        </p:blipFill>
        <p:spPr>
          <a:xfrm>
            <a:off x="545852" y="1855124"/>
            <a:ext cx="693419" cy="501622"/>
          </a:xfrm>
          <a:prstGeom prst="rect">
            <a:avLst/>
          </a:prstGeom>
        </p:spPr>
      </p:pic>
      <p:pic>
        <p:nvPicPr>
          <p:cNvPr id="15" name="Picture 109"/>
          <p:cNvPicPr>
            <a:picLocks noChangeAspect="1"/>
          </p:cNvPicPr>
          <p:nvPr/>
        </p:nvPicPr>
        <p:blipFill>
          <a:blip r:embed="rId3"/>
          <a:stretch>
            <a:fillRect/>
          </a:stretch>
        </p:blipFill>
        <p:spPr>
          <a:xfrm>
            <a:off x="7561045" y="4524720"/>
            <a:ext cx="674751" cy="615711"/>
          </a:xfrm>
          <a:prstGeom prst="rect">
            <a:avLst/>
          </a:prstGeom>
        </p:spPr>
      </p:pic>
      <p:grpSp>
        <p:nvGrpSpPr>
          <p:cNvPr id="12" name="Group 11"/>
          <p:cNvGrpSpPr/>
          <p:nvPr/>
        </p:nvGrpSpPr>
        <p:grpSpPr>
          <a:xfrm>
            <a:off x="0" y="6422955"/>
            <a:ext cx="9144000" cy="437555"/>
            <a:chOff x="0" y="6422955"/>
            <a:chExt cx="9144000" cy="437555"/>
          </a:xfrm>
        </p:grpSpPr>
        <p:pic>
          <p:nvPicPr>
            <p:cNvPr id="13"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7367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CIOs and Infrastructure Managers creating a strategy to improve ROI from their SQL Server platforms.</a:t>
            </a:r>
            <a:endParaRPr lang="en-US" dirty="0"/>
          </a:p>
          <a:p>
            <a:r>
              <a:rPr lang="en-US" dirty="0" smtClean="0"/>
              <a:t>Infrastructure Managers and DBAs tasked with maintaining a sprawling portfolio of SQL Server instances, some of which are obsolete or rapidly approaching obsolescence.</a:t>
            </a:r>
          </a:p>
          <a:p>
            <a:endParaRPr lang="en-US" dirty="0"/>
          </a:p>
        </p:txBody>
      </p:sp>
      <p:sp>
        <p:nvSpPr>
          <p:cNvPr id="14" name="Text Placeholder 13"/>
          <p:cNvSpPr>
            <a:spLocks noGrp="1"/>
          </p:cNvSpPr>
          <p:nvPr>
            <p:ph type="body" sz="quarter" idx="26"/>
          </p:nvPr>
        </p:nvSpPr>
        <p:spPr/>
        <p:txBody>
          <a:bodyPr/>
          <a:lstStyle/>
          <a:p>
            <a:r>
              <a:rPr lang="en-US" dirty="0" smtClean="0"/>
              <a:t>Weigh the benefits of an upgrade or consolidation project in your environment, from cost reduction to centralized maintenance and performance benefits.</a:t>
            </a:r>
          </a:p>
          <a:p>
            <a:r>
              <a:rPr lang="en-US" dirty="0" smtClean="0"/>
              <a:t>Select the right path for upgrades and consolidation in your environment.</a:t>
            </a:r>
          </a:p>
        </p:txBody>
      </p:sp>
      <p:sp>
        <p:nvSpPr>
          <p:cNvPr id="15" name="Text Placeholder 14"/>
          <p:cNvSpPr>
            <a:spLocks noGrp="1"/>
          </p:cNvSpPr>
          <p:nvPr>
            <p:ph type="body" sz="quarter" idx="27"/>
          </p:nvPr>
        </p:nvSpPr>
        <p:spPr/>
        <p:txBody>
          <a:bodyPr/>
          <a:lstStyle/>
          <a:p>
            <a:r>
              <a:rPr lang="en-US" dirty="0" smtClean="0"/>
              <a:t>Business leaders interested in knowing more about the potential to improve their organization’s SQL Server deployment.</a:t>
            </a:r>
            <a:endParaRPr lang="en-US" dirty="0"/>
          </a:p>
        </p:txBody>
      </p:sp>
      <p:sp>
        <p:nvSpPr>
          <p:cNvPr id="16" name="Text Placeholder 15"/>
          <p:cNvSpPr>
            <a:spLocks noGrp="1"/>
          </p:cNvSpPr>
          <p:nvPr>
            <p:ph type="body" sz="quarter" idx="28"/>
          </p:nvPr>
        </p:nvSpPr>
        <p:spPr/>
        <p:txBody>
          <a:bodyPr/>
          <a:lstStyle/>
          <a:p>
            <a:r>
              <a:rPr lang="en-US" dirty="0" smtClean="0"/>
              <a:t>Dive into the key considerations for a consolidation and upgrade project.</a:t>
            </a:r>
          </a:p>
          <a:p>
            <a:r>
              <a:rPr lang="en-US" dirty="0" smtClean="0"/>
              <a:t>Understand the value add from database optimization.</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smtClean="0"/>
              <a:t>SQL Server, an easily deployed enterprise database platform, has sprawled across the enterprise.</a:t>
            </a:r>
          </a:p>
          <a:p>
            <a:r>
              <a:rPr lang="en-US" dirty="0" smtClean="0"/>
              <a:t>More servers are deployed in production than necessary, resulting in excessive hardware, utilities, licensing and maintenance costs.</a:t>
            </a:r>
            <a:endParaRPr lang="en-US" dirty="0"/>
          </a:p>
        </p:txBody>
      </p:sp>
      <p:sp>
        <p:nvSpPr>
          <p:cNvPr id="4" name="Text Placeholder 3"/>
          <p:cNvSpPr>
            <a:spLocks noGrp="1"/>
          </p:cNvSpPr>
          <p:nvPr>
            <p:ph type="body" sz="quarter" idx="11"/>
          </p:nvPr>
        </p:nvSpPr>
        <p:spPr/>
        <p:txBody>
          <a:bodyPr/>
          <a:lstStyle/>
          <a:p>
            <a:r>
              <a:rPr lang="en-US" dirty="0" smtClean="0"/>
              <a:t>Many databases are business critical, and prolonged downtime while you change your environment is unacceptable.</a:t>
            </a:r>
          </a:p>
          <a:p>
            <a:r>
              <a:rPr lang="en-US" dirty="0" smtClean="0"/>
              <a:t>Multiple databases are out of support.</a:t>
            </a:r>
          </a:p>
          <a:p>
            <a:r>
              <a:rPr lang="en-US" dirty="0" smtClean="0"/>
              <a:t>Microsoft’s technical documentation is excellent, but it won’t help you find the path to action that will drive business value.</a:t>
            </a:r>
          </a:p>
        </p:txBody>
      </p:sp>
      <p:sp>
        <p:nvSpPr>
          <p:cNvPr id="5" name="Text Placeholder 4"/>
          <p:cNvSpPr>
            <a:spLocks noGrp="1"/>
          </p:cNvSpPr>
          <p:nvPr>
            <p:ph type="body" sz="quarter" idx="12"/>
          </p:nvPr>
        </p:nvSpPr>
        <p:spPr/>
        <p:txBody>
          <a:bodyPr/>
          <a:lstStyle/>
          <a:p>
            <a:r>
              <a:rPr lang="en-US" dirty="0" smtClean="0"/>
              <a:t>Create an inventory of your current environment to identify applications, hardware, and platforms, and identify dependencies between them.</a:t>
            </a:r>
          </a:p>
          <a:p>
            <a:r>
              <a:rPr lang="en-US" dirty="0" smtClean="0"/>
              <a:t>Perform an analysis of the current system to identify candidates for consolidation and out-of-date platforms, using input from your stakeholders and subject matter experts.</a:t>
            </a:r>
          </a:p>
          <a:p>
            <a:r>
              <a:rPr lang="en-US" dirty="0" smtClean="0"/>
              <a:t>Create a detailed plan to test, execute, and stabilize your platform.</a:t>
            </a:r>
          </a:p>
          <a:p>
            <a:r>
              <a:rPr lang="en-US" dirty="0" smtClean="0"/>
              <a:t>Use Info-Tech’s tools and templates to help guide your project and get to action.</a:t>
            </a:r>
          </a:p>
          <a:p>
            <a:pPr marL="0" indent="0">
              <a:buNone/>
            </a:pPr>
            <a:endParaRPr lang="en-US" dirty="0" smtClean="0"/>
          </a:p>
          <a:p>
            <a:endParaRPr lang="en-US" dirty="0" smtClean="0"/>
          </a:p>
        </p:txBody>
      </p:sp>
      <p:sp>
        <p:nvSpPr>
          <p:cNvPr id="6" name="Text Placeholder 5"/>
          <p:cNvSpPr>
            <a:spLocks noGrp="1"/>
          </p:cNvSpPr>
          <p:nvPr>
            <p:ph type="body" sz="quarter" idx="13"/>
          </p:nvPr>
        </p:nvSpPr>
        <p:spPr>
          <a:xfrm>
            <a:off x="5715915" y="1535364"/>
            <a:ext cx="3083231" cy="2523241"/>
          </a:xfrm>
        </p:spPr>
        <p:txBody>
          <a:bodyPr/>
          <a:lstStyle/>
          <a:p>
            <a:pPr marL="228600" indent="-228600">
              <a:spcBef>
                <a:spcPts val="600"/>
              </a:spcBef>
              <a:spcAft>
                <a:spcPts val="600"/>
              </a:spcAft>
              <a:buSzPct val="100000"/>
              <a:buFont typeface="+mj-lt"/>
              <a:buAutoNum type="arabicPeriod"/>
            </a:pPr>
            <a:r>
              <a:rPr lang="en-US" b="1" dirty="0"/>
              <a:t>Get to action with the tasks that have the most impact.</a:t>
            </a:r>
            <a:br>
              <a:rPr lang="en-US" b="1" dirty="0"/>
            </a:br>
            <a:r>
              <a:rPr lang="en-US" dirty="0"/>
              <a:t>Focus your time and energy on the tasks that will provide the greatest return on investment. </a:t>
            </a:r>
            <a:endParaRPr lang="en-US" dirty="0" smtClean="0"/>
          </a:p>
          <a:p>
            <a:pPr marL="228600" indent="-228600">
              <a:spcBef>
                <a:spcPts val="600"/>
              </a:spcBef>
              <a:spcAft>
                <a:spcPts val="600"/>
              </a:spcAft>
              <a:buSzPct val="100000"/>
              <a:buFont typeface="+mj-lt"/>
              <a:buAutoNum type="arabicPeriod"/>
            </a:pPr>
            <a:r>
              <a:rPr lang="en-US" b="1" dirty="0" smtClean="0"/>
              <a:t>Create </a:t>
            </a:r>
            <a:r>
              <a:rPr lang="en-US" b="1" dirty="0"/>
              <a:t>a plan to replace infrastructure that can make costs and changes predictable.</a:t>
            </a:r>
            <a:br>
              <a:rPr lang="en-US" b="1" dirty="0"/>
            </a:br>
            <a:r>
              <a:rPr lang="en-CA" dirty="0"/>
              <a:t>Clearly communicate these needs to executive stakeholders, identifying the business value of changes</a:t>
            </a:r>
            <a:r>
              <a:rPr lang="en-CA" dirty="0" smtClean="0"/>
              <a:t>.</a:t>
            </a:r>
            <a:endParaRPr lang="en-CA"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Reduce costs by consolidating SQL Server</a:t>
            </a:r>
            <a:endParaRPr lang="en-US" dirty="0"/>
          </a:p>
        </p:txBody>
      </p:sp>
      <p:sp>
        <p:nvSpPr>
          <p:cNvPr id="12" name="Text Placeholder 1"/>
          <p:cNvSpPr>
            <a:spLocks noGrp="1"/>
          </p:cNvSpPr>
          <p:nvPr>
            <p:ph type="body" sz="quarter" idx="4294967295"/>
          </p:nvPr>
        </p:nvSpPr>
        <p:spPr>
          <a:xfrm>
            <a:off x="438944" y="1233488"/>
            <a:ext cx="8266112" cy="388937"/>
          </a:xfrm>
        </p:spPr>
        <p:txBody>
          <a:bodyPr/>
          <a:lstStyle/>
          <a:p>
            <a:pPr marL="0" lvl="0" indent="0">
              <a:spcAft>
                <a:spcPts val="600"/>
              </a:spcAft>
              <a:buNone/>
            </a:pPr>
            <a:r>
              <a:rPr lang="en-CA" sz="1400" b="1" dirty="0" smtClean="0"/>
              <a:t>Although </a:t>
            </a:r>
            <a:r>
              <a:rPr lang="en-CA" sz="1400" b="1" dirty="0"/>
              <a:t>SQL Server </a:t>
            </a:r>
            <a:r>
              <a:rPr lang="en-CA" sz="1400" b="1" dirty="0" smtClean="0"/>
              <a:t>has historically led the </a:t>
            </a:r>
            <a:r>
              <a:rPr lang="en-CA" sz="1400" b="1" dirty="0"/>
              <a:t>market in </a:t>
            </a:r>
            <a:r>
              <a:rPr lang="en-CA" sz="1400" b="1" dirty="0" smtClean="0"/>
              <a:t>TCO</a:t>
            </a:r>
            <a:r>
              <a:rPr lang="en-CA" sz="1400" b="1" dirty="0"/>
              <a:t>, </a:t>
            </a:r>
            <a:r>
              <a:rPr lang="en-CA" sz="1400" b="1" dirty="0" smtClean="0"/>
              <a:t>the costs can add up quickly.</a:t>
            </a:r>
          </a:p>
          <a:p>
            <a:pPr marL="0" indent="0">
              <a:spcAft>
                <a:spcPts val="600"/>
              </a:spcAft>
              <a:buNone/>
            </a:pPr>
            <a:endParaRPr lang="en-CA" sz="1400" dirty="0">
              <a:solidFill>
                <a:srgbClr val="333333"/>
              </a:solidFill>
            </a:endParaRPr>
          </a:p>
          <a:p>
            <a:pPr marL="0" indent="0">
              <a:spcAft>
                <a:spcPts val="600"/>
              </a:spcAft>
              <a:buNone/>
            </a:pPr>
            <a:endParaRPr lang="en-CA" sz="1400" dirty="0" smtClean="0">
              <a:solidFill>
                <a:srgbClr val="333333"/>
              </a:solidFill>
            </a:endParaRPr>
          </a:p>
          <a:p>
            <a:pPr marL="0" indent="0">
              <a:spcAft>
                <a:spcPts val="600"/>
              </a:spcAft>
              <a:buNone/>
            </a:pPr>
            <a:endParaRPr lang="en-CA" sz="1400" dirty="0" smtClean="0">
              <a:solidFill>
                <a:srgbClr val="333333"/>
              </a:solidFill>
            </a:endParaRPr>
          </a:p>
          <a:p>
            <a:pPr marL="0" indent="0">
              <a:spcAft>
                <a:spcPts val="600"/>
              </a:spcAft>
              <a:buNone/>
            </a:pPr>
            <a:endParaRPr lang="en-CA" sz="1000" b="1" dirty="0" smtClean="0">
              <a:solidFill>
                <a:srgbClr val="333333"/>
              </a:solidFill>
            </a:endParaRPr>
          </a:p>
        </p:txBody>
      </p:sp>
      <p:sp>
        <p:nvSpPr>
          <p:cNvPr id="17" name="Rectangle 16"/>
          <p:cNvSpPr/>
          <p:nvPr/>
        </p:nvSpPr>
        <p:spPr>
          <a:xfrm>
            <a:off x="4921178" y="3784880"/>
            <a:ext cx="3584648" cy="1015663"/>
          </a:xfrm>
          <a:prstGeom prst="rect">
            <a:avLst/>
          </a:prstGeom>
        </p:spPr>
        <p:txBody>
          <a:bodyPr wrap="square">
            <a:spAutoFit/>
          </a:bodyPr>
          <a:lstStyle/>
          <a:p>
            <a:pPr algn="l"/>
            <a:r>
              <a:rPr lang="en-CA" sz="1200" i="1" dirty="0" smtClean="0">
                <a:latin typeface="+mj-lt"/>
              </a:rPr>
              <a:t>   Through consolidation and virtualization of our SQL Server databases, we reduced our licensing expenses by 75%.</a:t>
            </a:r>
          </a:p>
          <a:p>
            <a:pPr algn="l"/>
            <a:endParaRPr lang="en-CA" sz="1200" dirty="0" smtClean="0"/>
          </a:p>
          <a:p>
            <a:pPr algn="l"/>
            <a:r>
              <a:rPr lang="en-CA" sz="1200" dirty="0" smtClean="0"/>
              <a:t>—Technology Consultant</a:t>
            </a:r>
            <a:endParaRPr lang="en-CA" sz="1200" dirty="0"/>
          </a:p>
        </p:txBody>
      </p:sp>
      <p:sp>
        <p:nvSpPr>
          <p:cNvPr id="20" name="Rectangle 19"/>
          <p:cNvSpPr/>
          <p:nvPr/>
        </p:nvSpPr>
        <p:spPr>
          <a:xfrm>
            <a:off x="526921" y="1698246"/>
            <a:ext cx="3986169" cy="1489767"/>
          </a:xfrm>
          <a:prstGeom prst="rect">
            <a:avLst/>
          </a:prstGeom>
          <a:solidFill>
            <a:schemeClr val="bg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108000" rIns="144000" rtlCol="0" anchor="t" anchorCtr="0"/>
          <a:lstStyle/>
          <a:p>
            <a:pPr>
              <a:spcAft>
                <a:spcPts val="600"/>
              </a:spcAft>
            </a:pPr>
            <a:r>
              <a:rPr lang="en-CA" sz="1200" b="1" dirty="0">
                <a:solidFill>
                  <a:srgbClr val="333333"/>
                </a:solidFill>
              </a:rPr>
              <a:t>Even the most conservative of organizations are easily achieving a 2:1 or 3:1 consolidation ratio.</a:t>
            </a:r>
            <a:r>
              <a:rPr lang="en-CA" sz="1200" dirty="0">
                <a:solidFill>
                  <a:srgbClr val="333333"/>
                </a:solidFill>
              </a:rPr>
              <a:t> </a:t>
            </a:r>
            <a:endParaRPr lang="en-CA" sz="1200" dirty="0" smtClean="0">
              <a:solidFill>
                <a:srgbClr val="333333"/>
              </a:solidFill>
            </a:endParaRPr>
          </a:p>
          <a:p>
            <a:pPr>
              <a:spcAft>
                <a:spcPts val="600"/>
              </a:spcAft>
            </a:pPr>
            <a:r>
              <a:rPr lang="en-CA" sz="1200" dirty="0" smtClean="0">
                <a:solidFill>
                  <a:srgbClr val="333333"/>
                </a:solidFill>
              </a:rPr>
              <a:t>The </a:t>
            </a:r>
            <a:r>
              <a:rPr lang="en-CA" sz="1200" dirty="0">
                <a:solidFill>
                  <a:srgbClr val="333333"/>
                </a:solidFill>
              </a:rPr>
              <a:t>opportunity exists to achieve much higher ratios as well. This carries potential for cost savings on licensing, power, maintenance, hardware, staff, and training. </a:t>
            </a:r>
          </a:p>
        </p:txBody>
      </p:sp>
      <p:sp>
        <p:nvSpPr>
          <p:cNvPr id="21" name="Rectangle 20"/>
          <p:cNvSpPr/>
          <p:nvPr/>
        </p:nvSpPr>
        <p:spPr>
          <a:xfrm>
            <a:off x="4805501" y="1698246"/>
            <a:ext cx="3823928" cy="1816405"/>
          </a:xfrm>
          <a:prstGeom prst="rect">
            <a:avLst/>
          </a:prstGeom>
          <a:solidFill>
            <a:schemeClr val="bg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108000" rIns="108000" rtlCol="0" anchor="t" anchorCtr="0"/>
          <a:lstStyle/>
          <a:p>
            <a:pPr>
              <a:spcAft>
                <a:spcPts val="600"/>
              </a:spcAft>
            </a:pPr>
            <a:r>
              <a:rPr lang="en-CA" sz="1200" b="1" dirty="0">
                <a:solidFill>
                  <a:srgbClr val="333333"/>
                </a:solidFill>
              </a:rPr>
              <a:t>For example: </a:t>
            </a:r>
            <a:endParaRPr lang="en-CA" sz="1200" b="1" dirty="0" smtClean="0">
              <a:solidFill>
                <a:srgbClr val="333333"/>
              </a:solidFill>
            </a:endParaRPr>
          </a:p>
          <a:p>
            <a:pPr>
              <a:spcAft>
                <a:spcPts val="600"/>
              </a:spcAft>
            </a:pPr>
            <a:r>
              <a:rPr lang="en-CA" sz="1200" dirty="0" smtClean="0">
                <a:solidFill>
                  <a:srgbClr val="333333"/>
                </a:solidFill>
              </a:rPr>
              <a:t>A </a:t>
            </a:r>
            <a:r>
              <a:rPr lang="en-CA" sz="1200" dirty="0">
                <a:solidFill>
                  <a:srgbClr val="333333"/>
                </a:solidFill>
              </a:rPr>
              <a:t>mid-size organization is currently running 19 instances of SQL Server. Estimating that each instance of SQL Server has a 6-year TCO of $</a:t>
            </a:r>
            <a:r>
              <a:rPr lang="en-CA" sz="1200" dirty="0" smtClean="0">
                <a:solidFill>
                  <a:srgbClr val="333333"/>
                </a:solidFill>
              </a:rPr>
              <a:t>78,000, </a:t>
            </a:r>
            <a:r>
              <a:rPr lang="en-CA" sz="1200" dirty="0">
                <a:solidFill>
                  <a:srgbClr val="333333"/>
                </a:solidFill>
              </a:rPr>
              <a:t>then the total cost of their set-up is $1.4 million. If the organization was able to achieve even a 2:1 reduction ratio, it could save over $</a:t>
            </a:r>
            <a:r>
              <a:rPr lang="en-CA" sz="1200" dirty="0" smtClean="0">
                <a:solidFill>
                  <a:srgbClr val="333333"/>
                </a:solidFill>
              </a:rPr>
              <a:t>741,000 in </a:t>
            </a:r>
            <a:r>
              <a:rPr lang="en-CA" sz="1200" dirty="0">
                <a:solidFill>
                  <a:srgbClr val="333333"/>
                </a:solidFill>
              </a:rPr>
              <a:t>the same 6 years.</a:t>
            </a:r>
            <a:endParaRPr lang="en-CA" sz="1200" dirty="0"/>
          </a:p>
        </p:txBody>
      </p:sp>
      <p:sp>
        <p:nvSpPr>
          <p:cNvPr id="14" name="TextBox 13"/>
          <p:cNvSpPr txBox="1"/>
          <p:nvPr>
            <p:custDataLst>
              <p:tags r:id="rId1"/>
            </p:custDataLst>
          </p:nvPr>
        </p:nvSpPr>
        <p:spPr>
          <a:xfrm>
            <a:off x="611120" y="3230883"/>
            <a:ext cx="3630216" cy="1569660"/>
          </a:xfrm>
          <a:prstGeom prst="rect">
            <a:avLst/>
          </a:prstGeom>
          <a:noFill/>
        </p:spPr>
        <p:txBody>
          <a:bodyPr wrap="square" rtlCol="0">
            <a:spAutoFit/>
          </a:bodyPr>
          <a:lstStyle/>
          <a:p>
            <a:pPr algn="l"/>
            <a:r>
              <a:rPr lang="en-CA" sz="1200" i="1" dirty="0" smtClean="0">
                <a:latin typeface="+mj-lt"/>
              </a:rPr>
              <a:t>   If your hardware budget allows, you can achieve a 100:1 reduction ratio! I did a theoretical calculation and purely from a performance capability standpoint, I could do an entire global consolidation (about 1200 instances) with only two physical machines.</a:t>
            </a:r>
            <a:endParaRPr lang="en-CA" sz="1200" i="1" dirty="0">
              <a:latin typeface="+mj-lt"/>
            </a:endParaRPr>
          </a:p>
          <a:p>
            <a:pPr algn="l"/>
            <a:endParaRPr lang="en-CA" sz="1200" dirty="0" smtClean="0"/>
          </a:p>
          <a:p>
            <a:pPr algn="l"/>
            <a:r>
              <a:rPr lang="en-CA" sz="1200" dirty="0" smtClean="0"/>
              <a:t>—</a:t>
            </a:r>
            <a:r>
              <a:rPr lang="en-CA" sz="1200" dirty="0" err="1" smtClean="0"/>
              <a:t>Martijn</a:t>
            </a:r>
            <a:r>
              <a:rPr lang="en-CA" sz="1200" dirty="0" smtClean="0"/>
              <a:t> van der Munnik, Consultant </a:t>
            </a:r>
          </a:p>
        </p:txBody>
      </p:sp>
      <p:sp>
        <p:nvSpPr>
          <p:cNvPr id="51" name="TextBox 50"/>
          <p:cNvSpPr txBox="1"/>
          <p:nvPr/>
        </p:nvSpPr>
        <p:spPr>
          <a:xfrm>
            <a:off x="390524" y="5154213"/>
            <a:ext cx="2367981" cy="861774"/>
          </a:xfrm>
          <a:prstGeom prst="rect">
            <a:avLst/>
          </a:prstGeom>
          <a:noFill/>
        </p:spPr>
        <p:txBody>
          <a:bodyPr wrap="square" rtlCol="0">
            <a:spAutoFit/>
          </a:bodyPr>
          <a:lstStyle/>
          <a:p>
            <a:pPr algn="r"/>
            <a:r>
              <a:rPr lang="en-CA" sz="1200" dirty="0" smtClean="0"/>
              <a:t>19 SQL Server instances</a:t>
            </a:r>
          </a:p>
          <a:p>
            <a:pPr algn="r"/>
            <a:r>
              <a:rPr lang="en-CA" sz="1200" dirty="0" smtClean="0"/>
              <a:t>$78,000 each</a:t>
            </a:r>
          </a:p>
          <a:p>
            <a:pPr algn="r"/>
            <a:endParaRPr lang="en-CA" sz="1200" b="1" dirty="0" smtClean="0"/>
          </a:p>
          <a:p>
            <a:pPr algn="r"/>
            <a:r>
              <a:rPr lang="en-CA" sz="1400" b="1" dirty="0" smtClean="0"/>
              <a:t>$1.4M total over 6 years</a:t>
            </a:r>
            <a:endParaRPr lang="en-CA" sz="1400" b="1" dirty="0"/>
          </a:p>
        </p:txBody>
      </p:sp>
      <p:sp>
        <p:nvSpPr>
          <p:cNvPr id="53" name="TextBox 52"/>
          <p:cNvSpPr txBox="1"/>
          <p:nvPr/>
        </p:nvSpPr>
        <p:spPr>
          <a:xfrm>
            <a:off x="6260263" y="5180542"/>
            <a:ext cx="2617036" cy="861774"/>
          </a:xfrm>
          <a:prstGeom prst="rect">
            <a:avLst/>
          </a:prstGeom>
          <a:noFill/>
        </p:spPr>
        <p:txBody>
          <a:bodyPr wrap="square" rtlCol="0">
            <a:spAutoFit/>
          </a:bodyPr>
          <a:lstStyle/>
          <a:p>
            <a:r>
              <a:rPr lang="en-CA" sz="1200" dirty="0"/>
              <a:t>8</a:t>
            </a:r>
            <a:r>
              <a:rPr lang="en-CA" sz="1200" dirty="0" smtClean="0"/>
              <a:t> SQL Server instances</a:t>
            </a:r>
          </a:p>
          <a:p>
            <a:r>
              <a:rPr lang="en-CA" sz="1200" dirty="0" smtClean="0"/>
              <a:t>$82,000 each</a:t>
            </a:r>
          </a:p>
          <a:p>
            <a:endParaRPr lang="en-CA" sz="1200" b="1" dirty="0"/>
          </a:p>
          <a:p>
            <a:r>
              <a:rPr lang="en-CA" sz="1400" b="1" dirty="0" smtClean="0"/>
              <a:t>&gt;50% savings over 6 years </a:t>
            </a:r>
            <a:endParaRPr lang="en-CA" sz="1200" b="1" dirty="0" smtClean="0"/>
          </a:p>
        </p:txBody>
      </p:sp>
      <p:sp>
        <p:nvSpPr>
          <p:cNvPr id="54" name="Right Arrow 53"/>
          <p:cNvSpPr/>
          <p:nvPr/>
        </p:nvSpPr>
        <p:spPr>
          <a:xfrm>
            <a:off x="4295469" y="5319895"/>
            <a:ext cx="625708" cy="399629"/>
          </a:xfrm>
          <a:prstGeom prst="rightArrow">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55" name="Picture 108"/>
          <p:cNvPicPr>
            <a:picLocks noChangeAspect="1"/>
          </p:cNvPicPr>
          <p:nvPr/>
        </p:nvPicPr>
        <p:blipFill>
          <a:blip r:embed="rId4"/>
          <a:stretch>
            <a:fillRect/>
          </a:stretch>
        </p:blipFill>
        <p:spPr>
          <a:xfrm>
            <a:off x="450139" y="3209224"/>
            <a:ext cx="321962" cy="259508"/>
          </a:xfrm>
          <a:prstGeom prst="rect">
            <a:avLst/>
          </a:prstGeom>
        </p:spPr>
      </p:pic>
      <p:pic>
        <p:nvPicPr>
          <p:cNvPr id="57" name="Picture 108"/>
          <p:cNvPicPr>
            <a:picLocks noChangeAspect="1"/>
          </p:cNvPicPr>
          <p:nvPr/>
        </p:nvPicPr>
        <p:blipFill>
          <a:blip r:embed="rId4"/>
          <a:stretch>
            <a:fillRect/>
          </a:stretch>
        </p:blipFill>
        <p:spPr>
          <a:xfrm>
            <a:off x="4782886" y="3747664"/>
            <a:ext cx="321962" cy="259508"/>
          </a:xfrm>
          <a:prstGeom prst="rect">
            <a:avLst/>
          </a:prstGeom>
        </p:spPr>
      </p:pic>
      <p:pic>
        <p:nvPicPr>
          <p:cNvPr id="59" name="Picture 108"/>
          <p:cNvPicPr>
            <a:picLocks noChangeAspect="1"/>
          </p:cNvPicPr>
          <p:nvPr/>
        </p:nvPicPr>
        <p:blipFill>
          <a:blip r:embed="rId4"/>
          <a:stretch>
            <a:fillRect/>
          </a:stretch>
        </p:blipFill>
        <p:spPr>
          <a:xfrm rot="10800000">
            <a:off x="6264540" y="4218351"/>
            <a:ext cx="321962" cy="259508"/>
          </a:xfrm>
          <a:prstGeom prst="rect">
            <a:avLst/>
          </a:prstGeom>
        </p:spPr>
      </p:pic>
      <p:pic>
        <p:nvPicPr>
          <p:cNvPr id="60" name="Picture 108"/>
          <p:cNvPicPr>
            <a:picLocks noChangeAspect="1"/>
          </p:cNvPicPr>
          <p:nvPr/>
        </p:nvPicPr>
        <p:blipFill>
          <a:blip r:embed="rId4"/>
          <a:stretch>
            <a:fillRect/>
          </a:stretch>
        </p:blipFill>
        <p:spPr>
          <a:xfrm rot="10800000">
            <a:off x="2359024" y="4218351"/>
            <a:ext cx="321962" cy="259508"/>
          </a:xfrm>
          <a:prstGeom prst="rect">
            <a:avLst/>
          </a:prstGeom>
        </p:spPr>
      </p:pic>
      <p:pic>
        <p:nvPicPr>
          <p:cNvPr id="24" name="Pictur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33699" y="5427123"/>
            <a:ext cx="522987" cy="522987"/>
          </a:xfrm>
          <a:prstGeom prst="rect">
            <a:avLst/>
          </a:prstGeom>
        </p:spPr>
      </p:pic>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17952" y="5180657"/>
            <a:ext cx="447453" cy="447453"/>
          </a:xfrm>
          <a:prstGeom prst="rect">
            <a:avLst/>
          </a:prstGeom>
        </p:spPr>
      </p:pic>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17952" y="5580789"/>
            <a:ext cx="602623" cy="602623"/>
          </a:xfrm>
          <a:prstGeom prst="rect">
            <a:avLst/>
          </a:prstGeom>
        </p:spPr>
      </p:pic>
      <p:pic>
        <p:nvPicPr>
          <p:cNvPr id="27" name="Picture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07736" y="5102474"/>
            <a:ext cx="353122" cy="353122"/>
          </a:xfrm>
          <a:prstGeom prst="rect">
            <a:avLst/>
          </a:prstGeom>
        </p:spPr>
      </p:pic>
      <p:pic>
        <p:nvPicPr>
          <p:cNvPr id="29" name="Picture 2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68737" y="5269764"/>
            <a:ext cx="511912" cy="511912"/>
          </a:xfrm>
          <a:prstGeom prst="rect">
            <a:avLst/>
          </a:prstGeom>
        </p:spPr>
      </p:pic>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04848" y="5580789"/>
            <a:ext cx="612965" cy="612965"/>
          </a:xfrm>
          <a:prstGeom prst="rect">
            <a:avLst/>
          </a:prstGeom>
        </p:spPr>
      </p:pic>
      <p:pic>
        <p:nvPicPr>
          <p:cNvPr id="31" name="Picture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74507" y="5035799"/>
            <a:ext cx="503660" cy="503660"/>
          </a:xfrm>
          <a:prstGeom prst="rect">
            <a:avLst/>
          </a:prstGeom>
        </p:spPr>
      </p:pic>
      <p:sp>
        <p:nvSpPr>
          <p:cNvPr id="8" name="Rectangle 7"/>
          <p:cNvSpPr/>
          <p:nvPr/>
        </p:nvSpPr>
        <p:spPr>
          <a:xfrm>
            <a:off x="4181339" y="4957128"/>
            <a:ext cx="702497" cy="369332"/>
          </a:xfrm>
          <a:prstGeom prst="rect">
            <a:avLst/>
          </a:prstGeom>
        </p:spPr>
        <p:txBody>
          <a:bodyPr wrap="square">
            <a:spAutoFit/>
          </a:bodyPr>
          <a:lstStyle/>
          <a:p>
            <a:pPr algn="ctr"/>
            <a:r>
              <a:rPr lang="en-CA" dirty="0" smtClean="0"/>
              <a:t>~2:1</a:t>
            </a:r>
            <a:endParaRPr lang="en-CA" dirty="0"/>
          </a:p>
        </p:txBody>
      </p:sp>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57775" y="5223462"/>
            <a:ext cx="261589" cy="261589"/>
          </a:xfrm>
          <a:prstGeom prst="rect">
            <a:avLst/>
          </a:prstGeom>
        </p:spPr>
      </p:pic>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09739" y="4957907"/>
            <a:ext cx="261589" cy="261589"/>
          </a:xfrm>
          <a:prstGeom prst="rect">
            <a:avLst/>
          </a:prstGeom>
        </p:spPr>
      </p:pic>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2851" y="5427123"/>
            <a:ext cx="243981" cy="243981"/>
          </a:xfrm>
          <a:prstGeom prst="rect">
            <a:avLst/>
          </a:prstGeom>
        </p:spPr>
      </p:pic>
      <p:grpSp>
        <p:nvGrpSpPr>
          <p:cNvPr id="28" name="Group 27"/>
          <p:cNvGrpSpPr/>
          <p:nvPr/>
        </p:nvGrpSpPr>
        <p:grpSpPr>
          <a:xfrm>
            <a:off x="0" y="6422955"/>
            <a:ext cx="9144000" cy="437555"/>
            <a:chOff x="0" y="6422955"/>
            <a:chExt cx="9144000" cy="437555"/>
          </a:xfrm>
        </p:grpSpPr>
        <p:pic>
          <p:nvPicPr>
            <p:cNvPr id="35"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36" name="Picture 35"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092297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Extend the benefits of consolidation by virtualizing your environment</a:t>
            </a:r>
            <a:endParaRPr lang="en-US" dirty="0"/>
          </a:p>
        </p:txBody>
      </p:sp>
      <p:sp>
        <p:nvSpPr>
          <p:cNvPr id="12" name="Text Placeholder 1"/>
          <p:cNvSpPr>
            <a:spLocks noGrp="1"/>
          </p:cNvSpPr>
          <p:nvPr>
            <p:ph type="body" sz="quarter" idx="4294967295"/>
          </p:nvPr>
        </p:nvSpPr>
        <p:spPr>
          <a:xfrm>
            <a:off x="257969" y="1233488"/>
            <a:ext cx="8628063" cy="455612"/>
          </a:xfrm>
        </p:spPr>
        <p:txBody>
          <a:bodyPr/>
          <a:lstStyle/>
          <a:p>
            <a:pPr marL="0" indent="0">
              <a:buNone/>
            </a:pPr>
            <a:r>
              <a:rPr lang="en-US" sz="1600" dirty="0" smtClean="0"/>
              <a:t>Virtualization improves outcomes from consolidation projects and simplifies management.</a:t>
            </a:r>
          </a:p>
        </p:txBody>
      </p:sp>
      <p:sp>
        <p:nvSpPr>
          <p:cNvPr id="6" name="Rectangle 5"/>
          <p:cNvSpPr/>
          <p:nvPr/>
        </p:nvSpPr>
        <p:spPr>
          <a:xfrm>
            <a:off x="5257617" y="2047875"/>
            <a:ext cx="3404827" cy="547361"/>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400" b="1" dirty="0" smtClean="0">
                <a:solidFill>
                  <a:schemeClr val="bg1"/>
                </a:solidFill>
              </a:rPr>
              <a:t>What are the commonly cited benefits of virtualization?</a:t>
            </a:r>
            <a:endParaRPr lang="en-US" sz="1400" b="1" dirty="0">
              <a:solidFill>
                <a:schemeClr val="bg1"/>
              </a:solidFill>
            </a:endParaRPr>
          </a:p>
        </p:txBody>
      </p:sp>
      <p:sp>
        <p:nvSpPr>
          <p:cNvPr id="7" name="Rectangle 6"/>
          <p:cNvSpPr/>
          <p:nvPr/>
        </p:nvSpPr>
        <p:spPr>
          <a:xfrm>
            <a:off x="5264311" y="2621778"/>
            <a:ext cx="3391438" cy="2534256"/>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176213" indent="-176213">
              <a:spcBef>
                <a:spcPts val="600"/>
              </a:spcBef>
              <a:buFont typeface="Wingdings" pitchFamily="2" charset="2"/>
              <a:buChar char="ü"/>
            </a:pPr>
            <a:r>
              <a:rPr lang="en-US" sz="1200" b="1" dirty="0" smtClean="0">
                <a:solidFill>
                  <a:srgbClr val="333333"/>
                </a:solidFill>
              </a:rPr>
              <a:t>Consolidation benefits</a:t>
            </a:r>
            <a:r>
              <a:rPr lang="en-US" sz="1200" dirty="0" smtClean="0">
                <a:solidFill>
                  <a:srgbClr val="333333"/>
                </a:solidFill>
              </a:rPr>
              <a:t> </a:t>
            </a:r>
            <a:r>
              <a:rPr lang="en-US" sz="1200" dirty="0">
                <a:solidFill>
                  <a:srgbClr val="333333"/>
                </a:solidFill>
              </a:rPr>
              <a:t>(</a:t>
            </a:r>
            <a:r>
              <a:rPr lang="en-US" sz="1200" dirty="0" smtClean="0">
                <a:solidFill>
                  <a:srgbClr val="333333"/>
                </a:solidFill>
              </a:rPr>
              <a:t>e.g</a:t>
            </a:r>
            <a:r>
              <a:rPr lang="en-US" sz="1200" dirty="0">
                <a:solidFill>
                  <a:srgbClr val="333333"/>
                </a:solidFill>
              </a:rPr>
              <a:t>. reduced CAPEX, OPEX, and energy savings)</a:t>
            </a:r>
          </a:p>
          <a:p>
            <a:pPr marL="176213" indent="-176213" defTabSz="273050">
              <a:spcBef>
                <a:spcPts val="600"/>
              </a:spcBef>
              <a:buFont typeface="Wingdings" pitchFamily="2" charset="2"/>
              <a:buChar char="ü"/>
            </a:pPr>
            <a:r>
              <a:rPr lang="en-US" sz="1200" b="1" dirty="0">
                <a:solidFill>
                  <a:srgbClr val="333333"/>
                </a:solidFill>
              </a:rPr>
              <a:t>Management benefits </a:t>
            </a:r>
            <a:r>
              <a:rPr lang="en-US" sz="1200" dirty="0">
                <a:solidFill>
                  <a:srgbClr val="333333"/>
                </a:solidFill>
              </a:rPr>
              <a:t>(e.g. easier server maintenance, faster app provisioning, more reliable DR capabilities, streamlined capacity management/planning)</a:t>
            </a:r>
          </a:p>
          <a:p>
            <a:pPr marL="176213" indent="-176213" defTabSz="273050">
              <a:spcBef>
                <a:spcPts val="600"/>
              </a:spcBef>
              <a:buFont typeface="Wingdings" pitchFamily="2" charset="2"/>
              <a:buChar char="ü"/>
            </a:pPr>
            <a:r>
              <a:rPr lang="en-CA" sz="1200" b="1" dirty="0">
                <a:solidFill>
                  <a:srgbClr val="333333"/>
                </a:solidFill>
              </a:rPr>
              <a:t>Private </a:t>
            </a:r>
            <a:r>
              <a:rPr lang="en-CA" sz="1200" b="1" dirty="0" smtClean="0">
                <a:solidFill>
                  <a:srgbClr val="333333"/>
                </a:solidFill>
              </a:rPr>
              <a:t>cloud benefits </a:t>
            </a:r>
            <a:r>
              <a:rPr lang="en-CA" sz="1200" dirty="0">
                <a:solidFill>
                  <a:srgbClr val="333333"/>
                </a:solidFill>
              </a:rPr>
              <a:t>(e.g. a</a:t>
            </a:r>
            <a:r>
              <a:rPr lang="en-US" sz="1200" dirty="0">
                <a:solidFill>
                  <a:srgbClr val="333333"/>
                </a:solidFill>
              </a:rPr>
              <a:t>utomated virtual server management, user </a:t>
            </a:r>
            <a:r>
              <a:rPr lang="en-US" sz="1200" dirty="0" smtClean="0">
                <a:solidFill>
                  <a:srgbClr val="333333"/>
                </a:solidFill>
              </a:rPr>
              <a:t>self-service)</a:t>
            </a:r>
            <a:endParaRPr lang="en-US" sz="1200" dirty="0">
              <a:solidFill>
                <a:srgbClr val="333333"/>
              </a:solidFill>
            </a:endParaRPr>
          </a:p>
        </p:txBody>
      </p:sp>
      <p:pic>
        <p:nvPicPr>
          <p:cNvPr id="9" name="Picture 10"/>
          <p:cNvPicPr>
            <a:picLocks noChangeAspect="1" noChangeArrowheads="1"/>
          </p:cNvPicPr>
          <p:nvPr>
            <p:custDataLst>
              <p:tags r:id="rId1"/>
            </p:custDataLst>
          </p:nvPr>
        </p:nvPicPr>
        <p:blipFill>
          <a:blip r:embed="rId5" cstate="print"/>
          <a:srcRect/>
          <a:stretch>
            <a:fillRect/>
          </a:stretch>
        </p:blipFill>
        <p:spPr bwMode="auto">
          <a:xfrm>
            <a:off x="516761" y="2050319"/>
            <a:ext cx="4323755" cy="2683607"/>
          </a:xfrm>
          <a:prstGeom prst="rect">
            <a:avLst/>
          </a:prstGeom>
          <a:noFill/>
          <a:ln w="9525">
            <a:noFill/>
            <a:miter lim="800000"/>
            <a:headEnd/>
            <a:tailEnd/>
          </a:ln>
        </p:spPr>
      </p:pic>
      <p:pic>
        <p:nvPicPr>
          <p:cNvPr id="10" name="Picture 9"/>
          <p:cNvPicPr>
            <a:picLocks noChangeAspect="1" noChangeArrowheads="1"/>
          </p:cNvPicPr>
          <p:nvPr/>
        </p:nvPicPr>
        <p:blipFill>
          <a:blip r:embed="rId6" cstate="print"/>
          <a:srcRect/>
          <a:stretch>
            <a:fillRect/>
          </a:stretch>
        </p:blipFill>
        <p:spPr bwMode="auto">
          <a:xfrm>
            <a:off x="1156676" y="2047875"/>
            <a:ext cx="1387494" cy="459314"/>
          </a:xfrm>
          <a:prstGeom prst="rect">
            <a:avLst/>
          </a:prstGeom>
          <a:noFill/>
          <a:ln w="9525">
            <a:noFill/>
            <a:miter lim="800000"/>
            <a:headEnd/>
            <a:tailEnd/>
          </a:ln>
        </p:spPr>
      </p:pic>
      <p:sp>
        <p:nvSpPr>
          <p:cNvPr id="11" name="TextBox 10"/>
          <p:cNvSpPr txBox="1"/>
          <p:nvPr>
            <p:custDataLst>
              <p:tags r:id="rId2"/>
            </p:custDataLst>
          </p:nvPr>
        </p:nvSpPr>
        <p:spPr>
          <a:xfrm>
            <a:off x="1580471" y="4733926"/>
            <a:ext cx="3182922" cy="230832"/>
          </a:xfrm>
          <a:prstGeom prst="rect">
            <a:avLst/>
          </a:prstGeom>
          <a:noFill/>
        </p:spPr>
        <p:txBody>
          <a:bodyPr wrap="square" rtlCol="0">
            <a:spAutoFit/>
          </a:bodyPr>
          <a:lstStyle/>
          <a:p>
            <a:r>
              <a:rPr lang="en-US" sz="900" dirty="0">
                <a:solidFill>
                  <a:srgbClr val="333333"/>
                </a:solidFill>
                <a:latin typeface="Arial"/>
              </a:rPr>
              <a:t>Source: Info-Tech Research Group, </a:t>
            </a:r>
            <a:r>
              <a:rPr lang="en-US" sz="900" i="1" dirty="0">
                <a:solidFill>
                  <a:srgbClr val="333333"/>
                </a:solidFill>
                <a:latin typeface="Arial"/>
              </a:rPr>
              <a:t>N = 148</a:t>
            </a:r>
          </a:p>
        </p:txBody>
      </p:sp>
      <p:sp>
        <p:nvSpPr>
          <p:cNvPr id="13" name="Rectangle 12"/>
          <p:cNvSpPr/>
          <p:nvPr/>
        </p:nvSpPr>
        <p:spPr>
          <a:xfrm>
            <a:off x="523856" y="5434824"/>
            <a:ext cx="8305490" cy="723275"/>
          </a:xfrm>
          <a:prstGeom prst="rect">
            <a:avLst/>
          </a:prstGeom>
        </p:spPr>
        <p:txBody>
          <a:bodyPr wrap="square">
            <a:spAutoFit/>
          </a:bodyPr>
          <a:lstStyle/>
          <a:p>
            <a:r>
              <a:rPr lang="en-CA" sz="1200" i="1" dirty="0">
                <a:solidFill>
                  <a:srgbClr val="333333"/>
                </a:solidFill>
                <a:latin typeface="+mj-lt"/>
              </a:rPr>
              <a:t>We are comfortable with virtualization and our organization has a lot of familiarity with it. In many cases, our apps teams are tied to databases as a commodity infrastructure, but there is no real reason they cannot be virtualized</a:t>
            </a:r>
            <a:r>
              <a:rPr lang="en-CA" sz="1200" i="1" dirty="0" smtClean="0">
                <a:solidFill>
                  <a:srgbClr val="333333"/>
                </a:solidFill>
                <a:latin typeface="+mj-lt"/>
              </a:rPr>
              <a:t>.</a:t>
            </a:r>
          </a:p>
          <a:p>
            <a:pPr>
              <a:spcBef>
                <a:spcPts val="600"/>
              </a:spcBef>
            </a:pPr>
            <a:r>
              <a:rPr lang="en-CA" sz="1200" i="1" dirty="0">
                <a:solidFill>
                  <a:srgbClr val="333333"/>
                </a:solidFill>
              </a:rPr>
              <a:t> </a:t>
            </a:r>
            <a:r>
              <a:rPr lang="en-CA" sz="1200" i="1" dirty="0" smtClean="0">
                <a:solidFill>
                  <a:srgbClr val="333333"/>
                </a:solidFill>
              </a:rPr>
              <a:t>   —</a:t>
            </a:r>
            <a:r>
              <a:rPr lang="en-CA" sz="1200" dirty="0" smtClean="0">
                <a:solidFill>
                  <a:srgbClr val="333333"/>
                </a:solidFill>
              </a:rPr>
              <a:t>Erik </a:t>
            </a:r>
            <a:r>
              <a:rPr lang="en-CA" sz="1200" dirty="0">
                <a:solidFill>
                  <a:srgbClr val="333333"/>
                </a:solidFill>
              </a:rPr>
              <a:t>Bjerkelund, Manager of Technical Services, CORIX</a:t>
            </a:r>
            <a:endParaRPr lang="en-CA" sz="1200" i="1" dirty="0">
              <a:solidFill>
                <a:srgbClr val="333333"/>
              </a:solidFill>
            </a:endParaRPr>
          </a:p>
        </p:txBody>
      </p:sp>
      <p:pic>
        <p:nvPicPr>
          <p:cNvPr id="14" name="Picture 108"/>
          <p:cNvPicPr>
            <a:picLocks noChangeAspect="1"/>
          </p:cNvPicPr>
          <p:nvPr/>
        </p:nvPicPr>
        <p:blipFill>
          <a:blip r:embed="rId7"/>
          <a:stretch>
            <a:fillRect/>
          </a:stretch>
        </p:blipFill>
        <p:spPr>
          <a:xfrm>
            <a:off x="329109" y="5411379"/>
            <a:ext cx="327003" cy="236555"/>
          </a:xfrm>
          <a:prstGeom prst="rect">
            <a:avLst/>
          </a:prstGeom>
        </p:spPr>
      </p:pic>
      <p:pic>
        <p:nvPicPr>
          <p:cNvPr id="15" name="Picture 109"/>
          <p:cNvPicPr>
            <a:picLocks noChangeAspect="1"/>
          </p:cNvPicPr>
          <p:nvPr/>
        </p:nvPicPr>
        <p:blipFill>
          <a:blip r:embed="rId8"/>
          <a:stretch>
            <a:fillRect/>
          </a:stretch>
        </p:blipFill>
        <p:spPr>
          <a:xfrm>
            <a:off x="8369858" y="5665060"/>
            <a:ext cx="288000" cy="262801"/>
          </a:xfrm>
          <a:prstGeom prst="rect">
            <a:avLst/>
          </a:prstGeom>
        </p:spPr>
      </p:pic>
      <p:grpSp>
        <p:nvGrpSpPr>
          <p:cNvPr id="16" name="Group 15"/>
          <p:cNvGrpSpPr/>
          <p:nvPr/>
        </p:nvGrpSpPr>
        <p:grpSpPr>
          <a:xfrm>
            <a:off x="0" y="6422955"/>
            <a:ext cx="9144000" cy="437555"/>
            <a:chOff x="0" y="6422955"/>
            <a:chExt cx="9144000" cy="437555"/>
          </a:xfrm>
        </p:grpSpPr>
        <p:pic>
          <p:nvPicPr>
            <p:cNvPr id="17" name="Picture 3">
              <a:hlinkClick r:id="rId9"/>
            </p:cNvPr>
            <p:cNvPicPr>
              <a:picLocks noChangeAspect="1" noChangeArrowheads="1"/>
            </p:cNvPicPr>
            <p:nvPr/>
          </p:nvPicPr>
          <p:blipFill>
            <a:blip r:embed="rId10" cstate="print"/>
            <a:srcRect/>
            <a:stretch>
              <a:fillRect/>
            </a:stretch>
          </p:blipFill>
          <p:spPr bwMode="auto">
            <a:xfrm>
              <a:off x="0" y="6422955"/>
              <a:ext cx="9144000" cy="437555"/>
            </a:xfrm>
            <a:prstGeom prst="rect">
              <a:avLst/>
            </a:prstGeom>
            <a:noFill/>
            <a:ln w="9525">
              <a:noFill/>
              <a:miter lim="800000"/>
              <a:headEnd/>
              <a:tailEnd/>
            </a:ln>
          </p:spPr>
        </p:pic>
        <p:pic>
          <p:nvPicPr>
            <p:cNvPr id="18" name="Picture 17" descr="itrg-logo.png"/>
            <p:cNvPicPr>
              <a:picLocks noChangeAspect="1"/>
            </p:cNvPicPr>
            <p:nvPr/>
          </p:nvPicPr>
          <p:blipFill>
            <a:blip r:embed="rId11"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30507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6" name="Straight Connector 65"/>
          <p:cNvCxnSpPr/>
          <p:nvPr/>
        </p:nvCxnSpPr>
        <p:spPr>
          <a:xfrm>
            <a:off x="8345893" y="4797625"/>
            <a:ext cx="0" cy="1152324"/>
          </a:xfrm>
          <a:prstGeom prst="line">
            <a:avLst/>
          </a:prstGeom>
          <a:ln w="1016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7837145" y="5211762"/>
            <a:ext cx="0" cy="685600"/>
          </a:xfrm>
          <a:prstGeom prst="line">
            <a:avLst/>
          </a:prstGeom>
          <a:ln w="101600"/>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8098012" y="5476875"/>
            <a:ext cx="0" cy="685600"/>
          </a:xfrm>
          <a:prstGeom prst="line">
            <a:avLst/>
          </a:prstGeom>
          <a:ln w="101600"/>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r>
              <a:rPr lang="en-US" dirty="0" smtClean="0"/>
              <a:t>Unlock the benefits of a consolidation and optimization project</a:t>
            </a:r>
            <a:endParaRPr lang="en-US" dirty="0"/>
          </a:p>
        </p:txBody>
      </p:sp>
      <p:sp>
        <p:nvSpPr>
          <p:cNvPr id="12" name="Text Placeholder 1"/>
          <p:cNvSpPr>
            <a:spLocks noGrp="1"/>
          </p:cNvSpPr>
          <p:nvPr>
            <p:ph type="body" sz="quarter" idx="4294967295"/>
          </p:nvPr>
        </p:nvSpPr>
        <p:spPr>
          <a:xfrm>
            <a:off x="368300" y="1233488"/>
            <a:ext cx="8407400" cy="388937"/>
          </a:xfrm>
        </p:spPr>
        <p:txBody>
          <a:bodyPr/>
          <a:lstStyle/>
          <a:p>
            <a:pPr marL="0" lvl="0" indent="0">
              <a:spcAft>
                <a:spcPts val="600"/>
              </a:spcAft>
              <a:buNone/>
            </a:pPr>
            <a:r>
              <a:rPr lang="en-CA" sz="2000" b="1" dirty="0" smtClean="0"/>
              <a:t>Use Info-Tech’s toolbox to get your SQL Server house in order.  </a:t>
            </a:r>
          </a:p>
          <a:p>
            <a:pPr marL="0" indent="0">
              <a:spcAft>
                <a:spcPts val="600"/>
              </a:spcAft>
              <a:buNone/>
            </a:pPr>
            <a:endParaRPr lang="en-CA" sz="1400" dirty="0">
              <a:solidFill>
                <a:srgbClr val="333333"/>
              </a:solidFill>
            </a:endParaRPr>
          </a:p>
          <a:p>
            <a:pPr marL="0" indent="0">
              <a:spcAft>
                <a:spcPts val="600"/>
              </a:spcAft>
              <a:buNone/>
            </a:pPr>
            <a:endParaRPr lang="en-CA" sz="1400" dirty="0" smtClean="0">
              <a:solidFill>
                <a:srgbClr val="333333"/>
              </a:solidFill>
            </a:endParaRPr>
          </a:p>
          <a:p>
            <a:pPr marL="0" indent="0">
              <a:spcAft>
                <a:spcPts val="600"/>
              </a:spcAft>
              <a:buNone/>
            </a:pPr>
            <a:endParaRPr lang="en-CA" sz="1400" dirty="0" smtClean="0">
              <a:solidFill>
                <a:srgbClr val="333333"/>
              </a:solidFill>
            </a:endParaRPr>
          </a:p>
          <a:p>
            <a:pPr marL="0" indent="0">
              <a:spcAft>
                <a:spcPts val="600"/>
              </a:spcAft>
              <a:buNone/>
            </a:pPr>
            <a:endParaRPr lang="en-CA" sz="1000" b="1" dirty="0" smtClean="0">
              <a:solidFill>
                <a:srgbClr val="333333"/>
              </a:solidFill>
            </a:endParaRPr>
          </a:p>
        </p:txBody>
      </p:sp>
      <p:graphicFrame>
        <p:nvGraphicFramePr>
          <p:cNvPr id="5" name="Diagram 4"/>
          <p:cNvGraphicFramePr/>
          <p:nvPr>
            <p:extLst>
              <p:ext uri="{D42A27DB-BD31-4B8C-83A1-F6EECF244321}">
                <p14:modId xmlns:p14="http://schemas.microsoft.com/office/powerpoint/2010/main" val="3614963490"/>
              </p:ext>
            </p:extLst>
          </p:nvPr>
        </p:nvGraphicFramePr>
        <p:xfrm>
          <a:off x="1660268" y="3019425"/>
          <a:ext cx="5457825" cy="31940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Isosceles Triangle 5"/>
          <p:cNvSpPr/>
          <p:nvPr/>
        </p:nvSpPr>
        <p:spPr>
          <a:xfrm>
            <a:off x="1250693" y="1923982"/>
            <a:ext cx="6276975" cy="100092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bIns="180000" rtlCol="0" anchor="ctr"/>
          <a:lstStyle/>
          <a:p>
            <a:pPr algn="ctr"/>
            <a:r>
              <a:rPr lang="en-CA" sz="3200" dirty="0" smtClean="0"/>
              <a:t>Decrease TCO</a:t>
            </a:r>
            <a:endParaRPr lang="en-CA" sz="3200" dirty="0"/>
          </a:p>
        </p:txBody>
      </p:sp>
      <p:sp>
        <p:nvSpPr>
          <p:cNvPr id="7" name="Oval 6"/>
          <p:cNvSpPr/>
          <p:nvPr/>
        </p:nvSpPr>
        <p:spPr>
          <a:xfrm>
            <a:off x="529592" y="4464250"/>
            <a:ext cx="314325" cy="3333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10" name="Straight Connector 9"/>
          <p:cNvCxnSpPr>
            <a:stCxn id="7" idx="4"/>
          </p:cNvCxnSpPr>
          <p:nvPr/>
        </p:nvCxnSpPr>
        <p:spPr>
          <a:xfrm>
            <a:off x="686755" y="4797625"/>
            <a:ext cx="4762" cy="55245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583900" y="5343725"/>
            <a:ext cx="101624" cy="55363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85524" y="5343725"/>
            <a:ext cx="92129" cy="47595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88342" y="4862712"/>
            <a:ext cx="142875" cy="13811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508090" y="4861917"/>
            <a:ext cx="172887" cy="15240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824867" y="4861917"/>
            <a:ext cx="227585" cy="13890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09243" y="5007175"/>
            <a:ext cx="179099" cy="20002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7563809" y="3276600"/>
            <a:ext cx="546673" cy="1990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2" name="Oval 61"/>
          <p:cNvSpPr/>
          <p:nvPr/>
        </p:nvSpPr>
        <p:spPr>
          <a:xfrm>
            <a:off x="7973384" y="2909887"/>
            <a:ext cx="637448" cy="1990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1" name="Oval 60"/>
          <p:cNvSpPr/>
          <p:nvPr/>
        </p:nvSpPr>
        <p:spPr>
          <a:xfrm>
            <a:off x="7824676" y="3493293"/>
            <a:ext cx="546673" cy="1990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0" name="Group 19"/>
          <p:cNvGrpSpPr/>
          <p:nvPr/>
        </p:nvGrpSpPr>
        <p:grpSpPr>
          <a:xfrm>
            <a:off x="0" y="6422955"/>
            <a:ext cx="9144000" cy="437555"/>
            <a:chOff x="0" y="6422955"/>
            <a:chExt cx="9144000" cy="437555"/>
          </a:xfrm>
        </p:grpSpPr>
        <p:pic>
          <p:nvPicPr>
            <p:cNvPr id="21"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200607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Optimize and consolidate to provide business value</a:t>
            </a:r>
            <a:endParaRPr lang="en-US" dirty="0"/>
          </a:p>
        </p:txBody>
      </p:sp>
      <p:sp>
        <p:nvSpPr>
          <p:cNvPr id="12" name="Text Placeholder 1"/>
          <p:cNvSpPr>
            <a:spLocks noGrp="1"/>
          </p:cNvSpPr>
          <p:nvPr>
            <p:ph type="body" sz="quarter" idx="4294967295"/>
          </p:nvPr>
        </p:nvSpPr>
        <p:spPr>
          <a:xfrm>
            <a:off x="305594" y="1233488"/>
            <a:ext cx="8532813" cy="1355725"/>
          </a:xfrm>
        </p:spPr>
        <p:txBody>
          <a:bodyPr/>
          <a:lstStyle/>
          <a:p>
            <a:pPr marL="0" lvl="0" indent="0">
              <a:spcAft>
                <a:spcPts val="600"/>
              </a:spcAft>
              <a:buNone/>
            </a:pPr>
            <a:r>
              <a:rPr lang="en-CA" sz="1400" b="1" dirty="0" smtClean="0"/>
              <a:t>IT decisions should be based on the value they can provide to the business. </a:t>
            </a:r>
          </a:p>
          <a:p>
            <a:pPr marL="0" lvl="0" indent="0">
              <a:spcAft>
                <a:spcPts val="600"/>
              </a:spcAft>
              <a:buNone/>
            </a:pPr>
            <a:r>
              <a:rPr lang="en-CA" sz="1400" dirty="0" smtClean="0"/>
              <a:t>Before you launch this project, ask yourself the questions below. If you can’t answer yes to any of these questions, you should consider reframing the project to capture business value.</a:t>
            </a:r>
          </a:p>
          <a:p>
            <a:pPr marL="0" lvl="0" indent="0">
              <a:spcAft>
                <a:spcPts val="600"/>
              </a:spcAft>
              <a:buNone/>
            </a:pPr>
            <a:r>
              <a:rPr lang="en-CA" sz="1400" dirty="0" smtClean="0">
                <a:solidFill>
                  <a:srgbClr val="333333"/>
                </a:solidFill>
              </a:rPr>
              <a:t>Document the drivers for the project in the </a:t>
            </a:r>
            <a:r>
              <a:rPr lang="en-CA" sz="1400" i="1" dirty="0"/>
              <a:t>Database Consolidation Opportunity Assessment Template</a:t>
            </a:r>
            <a:r>
              <a:rPr lang="en-CA" sz="1400" dirty="0" smtClean="0">
                <a:solidFill>
                  <a:srgbClr val="333333"/>
                </a:solidFill>
              </a:rPr>
              <a:t>.</a:t>
            </a:r>
          </a:p>
          <a:p>
            <a:pPr marL="0" indent="0">
              <a:spcAft>
                <a:spcPts val="600"/>
              </a:spcAft>
              <a:buNone/>
            </a:pPr>
            <a:endParaRPr lang="en-CA" sz="1400" dirty="0" smtClean="0">
              <a:solidFill>
                <a:srgbClr val="333333"/>
              </a:solidFill>
            </a:endParaRPr>
          </a:p>
          <a:p>
            <a:pPr marL="0" indent="0">
              <a:spcAft>
                <a:spcPts val="600"/>
              </a:spcAft>
              <a:buNone/>
            </a:pPr>
            <a:endParaRPr lang="en-CA" sz="1000" b="1" dirty="0" smtClean="0">
              <a:solidFill>
                <a:srgbClr val="333333"/>
              </a:solidFill>
            </a:endParaRPr>
          </a:p>
        </p:txBody>
      </p:sp>
      <p:pic>
        <p:nvPicPr>
          <p:cNvPr id="22" name="Picture 21"/>
          <p:cNvPicPr>
            <a:picLocks noChangeAspect="1"/>
          </p:cNvPicPr>
          <p:nvPr/>
        </p:nvPicPr>
        <p:blipFill>
          <a:blip r:embed="rId3"/>
          <a:stretch>
            <a:fillRect/>
          </a:stretch>
        </p:blipFill>
        <p:spPr>
          <a:xfrm>
            <a:off x="798368" y="4936779"/>
            <a:ext cx="320751" cy="340523"/>
          </a:xfrm>
          <a:prstGeom prst="rect">
            <a:avLst/>
          </a:prstGeom>
        </p:spPr>
      </p:pic>
      <p:pic>
        <p:nvPicPr>
          <p:cNvPr id="23" name="Picture 22"/>
          <p:cNvPicPr>
            <a:picLocks noChangeAspect="1"/>
          </p:cNvPicPr>
          <p:nvPr/>
        </p:nvPicPr>
        <p:blipFill>
          <a:blip r:embed="rId3"/>
          <a:stretch>
            <a:fillRect/>
          </a:stretch>
        </p:blipFill>
        <p:spPr>
          <a:xfrm>
            <a:off x="798369" y="3816488"/>
            <a:ext cx="320751" cy="340523"/>
          </a:xfrm>
          <a:prstGeom prst="rect">
            <a:avLst/>
          </a:prstGeom>
        </p:spPr>
      </p:pic>
      <p:pic>
        <p:nvPicPr>
          <p:cNvPr id="24" name="Picture 23"/>
          <p:cNvPicPr>
            <a:picLocks noChangeAspect="1"/>
          </p:cNvPicPr>
          <p:nvPr/>
        </p:nvPicPr>
        <p:blipFill>
          <a:blip r:embed="rId3"/>
          <a:stretch>
            <a:fillRect/>
          </a:stretch>
        </p:blipFill>
        <p:spPr>
          <a:xfrm>
            <a:off x="799061" y="2620839"/>
            <a:ext cx="320751" cy="340523"/>
          </a:xfrm>
          <a:prstGeom prst="rect">
            <a:avLst/>
          </a:prstGeom>
        </p:spPr>
      </p:pic>
      <p:sp>
        <p:nvSpPr>
          <p:cNvPr id="25" name="TextBox 24"/>
          <p:cNvSpPr txBox="1"/>
          <p:nvPr/>
        </p:nvSpPr>
        <p:spPr>
          <a:xfrm>
            <a:off x="1247898" y="3759781"/>
            <a:ext cx="7561233" cy="307777"/>
          </a:xfrm>
          <a:prstGeom prst="rect">
            <a:avLst/>
          </a:prstGeom>
          <a:noFill/>
        </p:spPr>
        <p:txBody>
          <a:bodyPr wrap="square" rtlCol="0">
            <a:spAutoFit/>
          </a:bodyPr>
          <a:lstStyle/>
          <a:p>
            <a:r>
              <a:rPr lang="en-CA" sz="1400" b="1" dirty="0" smtClean="0">
                <a:latin typeface="+mn-lt"/>
              </a:rPr>
              <a:t>Will your project improve the way users access or demand the service?</a:t>
            </a:r>
            <a:endParaRPr lang="en-CA" sz="1400" b="1" dirty="0">
              <a:latin typeface="+mn-lt"/>
            </a:endParaRPr>
          </a:p>
        </p:txBody>
      </p:sp>
      <p:sp>
        <p:nvSpPr>
          <p:cNvPr id="26" name="TextBox 25"/>
          <p:cNvSpPr txBox="1"/>
          <p:nvPr/>
        </p:nvSpPr>
        <p:spPr>
          <a:xfrm>
            <a:off x="1247898" y="4877926"/>
            <a:ext cx="7557238" cy="523220"/>
          </a:xfrm>
          <a:prstGeom prst="rect">
            <a:avLst/>
          </a:prstGeom>
          <a:noFill/>
        </p:spPr>
        <p:txBody>
          <a:bodyPr wrap="square" rtlCol="0">
            <a:spAutoFit/>
          </a:bodyPr>
          <a:lstStyle/>
          <a:p>
            <a:r>
              <a:rPr lang="en-CA" sz="1400" b="1" dirty="0" smtClean="0">
                <a:latin typeface="+mn-lt"/>
              </a:rPr>
              <a:t>Will you be providing enhanced service capabilities that your customers can’t currently enjoy?</a:t>
            </a:r>
            <a:endParaRPr lang="en-CA" sz="1400" b="1" dirty="0">
              <a:latin typeface="+mn-lt"/>
            </a:endParaRPr>
          </a:p>
        </p:txBody>
      </p:sp>
      <p:sp>
        <p:nvSpPr>
          <p:cNvPr id="27" name="TextBox 26"/>
          <p:cNvSpPr txBox="1"/>
          <p:nvPr/>
        </p:nvSpPr>
        <p:spPr>
          <a:xfrm>
            <a:off x="1247898" y="2812291"/>
            <a:ext cx="7621377" cy="907941"/>
          </a:xfrm>
          <a:prstGeom prst="rect">
            <a:avLst/>
          </a:prstGeom>
          <a:noFill/>
        </p:spPr>
        <p:txBody>
          <a:bodyPr wrap="square" rtlCol="0">
            <a:spAutoFit/>
          </a:bodyPr>
          <a:lstStyle/>
          <a:p>
            <a:pPr>
              <a:spcBef>
                <a:spcPts val="600"/>
              </a:spcBef>
            </a:pPr>
            <a:r>
              <a:rPr lang="en-CA" sz="1200" dirty="0" smtClean="0">
                <a:latin typeface="+mn-lt"/>
              </a:rPr>
              <a:t>Identify the problem that you’re trying to solve. In </a:t>
            </a:r>
            <a:r>
              <a:rPr lang="en-CA" sz="1200" dirty="0">
                <a:latin typeface="+mn-lt"/>
              </a:rPr>
              <a:t>this </a:t>
            </a:r>
            <a:r>
              <a:rPr lang="en-CA" sz="1200" dirty="0" smtClean="0">
                <a:latin typeface="+mn-lt"/>
              </a:rPr>
              <a:t>case, </a:t>
            </a:r>
            <a:r>
              <a:rPr lang="en-CA" sz="1200" dirty="0">
                <a:latin typeface="+mn-lt"/>
              </a:rPr>
              <a:t>your project </a:t>
            </a:r>
            <a:r>
              <a:rPr lang="en-CA" sz="1200" dirty="0" smtClean="0">
                <a:latin typeface="+mn-lt"/>
              </a:rPr>
              <a:t>should </a:t>
            </a:r>
            <a:r>
              <a:rPr lang="en-CA" sz="1200" dirty="0">
                <a:latin typeface="+mn-lt"/>
              </a:rPr>
              <a:t>solve an existing problem or need that is </a:t>
            </a:r>
            <a:r>
              <a:rPr lang="en-CA" sz="1200" dirty="0" smtClean="0">
                <a:latin typeface="+mn-lt"/>
              </a:rPr>
              <a:t>currently unmet. </a:t>
            </a:r>
          </a:p>
          <a:p>
            <a:pPr>
              <a:spcBef>
                <a:spcPts val="600"/>
              </a:spcBef>
            </a:pPr>
            <a:r>
              <a:rPr lang="en-CA" sz="1200" b="1" dirty="0" smtClean="0">
                <a:latin typeface="+mn-lt"/>
              </a:rPr>
              <a:t>For example: </a:t>
            </a:r>
            <a:r>
              <a:rPr lang="en-CA" sz="1200" i="1" dirty="0" smtClean="0">
                <a:latin typeface="+mn-lt"/>
              </a:rPr>
              <a:t>This project will help build a plan to move the organization away from end-of-support instances of SQL Server, paying down technical debt on this platform.</a:t>
            </a:r>
            <a:endParaRPr lang="en-CA" sz="1200" i="1" dirty="0">
              <a:latin typeface="+mn-lt"/>
            </a:endParaRPr>
          </a:p>
        </p:txBody>
      </p:sp>
      <p:sp>
        <p:nvSpPr>
          <p:cNvPr id="28" name="TextBox 27"/>
          <p:cNvSpPr txBox="1"/>
          <p:nvPr/>
        </p:nvSpPr>
        <p:spPr>
          <a:xfrm>
            <a:off x="1247898" y="4067558"/>
            <a:ext cx="7625406" cy="723275"/>
          </a:xfrm>
          <a:prstGeom prst="rect">
            <a:avLst/>
          </a:prstGeom>
          <a:noFill/>
        </p:spPr>
        <p:txBody>
          <a:bodyPr wrap="square" rtlCol="0">
            <a:spAutoFit/>
          </a:bodyPr>
          <a:lstStyle/>
          <a:p>
            <a:pPr>
              <a:spcBef>
                <a:spcPts val="600"/>
              </a:spcBef>
            </a:pPr>
            <a:r>
              <a:rPr lang="en-CA" sz="1200" dirty="0">
                <a:latin typeface="+mn-lt"/>
              </a:rPr>
              <a:t>Will the project improve the user experience for your services? For example, will </a:t>
            </a:r>
            <a:r>
              <a:rPr lang="en-CA" sz="1200" dirty="0" smtClean="0">
                <a:latin typeface="+mn-lt"/>
              </a:rPr>
              <a:t>the initiative deliver </a:t>
            </a:r>
            <a:r>
              <a:rPr lang="en-CA" sz="1200" dirty="0">
                <a:latin typeface="+mn-lt"/>
              </a:rPr>
              <a:t>more effective service channels </a:t>
            </a:r>
            <a:r>
              <a:rPr lang="en-CA" sz="1200" dirty="0"/>
              <a:t>and processes, or </a:t>
            </a:r>
            <a:r>
              <a:rPr lang="en-CA" sz="1200" dirty="0" smtClean="0"/>
              <a:t>deliver </a:t>
            </a:r>
            <a:r>
              <a:rPr lang="en-CA" sz="1200" dirty="0"/>
              <a:t>improved levels of availability </a:t>
            </a:r>
            <a:r>
              <a:rPr lang="en-CA" sz="1200" dirty="0" smtClean="0"/>
              <a:t>and </a:t>
            </a:r>
            <a:r>
              <a:rPr lang="en-CA" sz="1200" dirty="0"/>
              <a:t>performance?</a:t>
            </a:r>
            <a:endParaRPr lang="en-CA" sz="1200" dirty="0" smtClean="0">
              <a:latin typeface="+mn-lt"/>
            </a:endParaRPr>
          </a:p>
          <a:p>
            <a:pPr>
              <a:spcBef>
                <a:spcPts val="600"/>
              </a:spcBef>
            </a:pPr>
            <a:r>
              <a:rPr lang="en-CA" sz="1200" b="1" dirty="0" smtClean="0"/>
              <a:t>For example: </a:t>
            </a:r>
            <a:r>
              <a:rPr lang="en-CA" sz="1200" i="1" dirty="0" smtClean="0"/>
              <a:t>Centralizing server instances will simplify maintenance and improve availability.</a:t>
            </a:r>
            <a:endParaRPr lang="en-CA" sz="1200" dirty="0">
              <a:latin typeface="+mn-lt"/>
            </a:endParaRPr>
          </a:p>
        </p:txBody>
      </p:sp>
      <p:sp>
        <p:nvSpPr>
          <p:cNvPr id="29" name="TextBox 28"/>
          <p:cNvSpPr txBox="1"/>
          <p:nvPr/>
        </p:nvSpPr>
        <p:spPr>
          <a:xfrm>
            <a:off x="1247898" y="5401511"/>
            <a:ext cx="7621378" cy="907941"/>
          </a:xfrm>
          <a:prstGeom prst="rect">
            <a:avLst/>
          </a:prstGeom>
          <a:noFill/>
        </p:spPr>
        <p:txBody>
          <a:bodyPr wrap="square" rtlCol="0">
            <a:spAutoFit/>
          </a:bodyPr>
          <a:lstStyle/>
          <a:p>
            <a:r>
              <a:rPr lang="en-CA" sz="1200" dirty="0">
                <a:latin typeface="+mn-lt"/>
              </a:rPr>
              <a:t>Will the </a:t>
            </a:r>
            <a:r>
              <a:rPr lang="en-CA" sz="1200" dirty="0" smtClean="0">
                <a:latin typeface="+mn-lt"/>
              </a:rPr>
              <a:t>project </a:t>
            </a:r>
            <a:r>
              <a:rPr lang="en-CA" sz="1200" dirty="0">
                <a:latin typeface="+mn-lt"/>
              </a:rPr>
              <a:t>provide </a:t>
            </a:r>
            <a:r>
              <a:rPr lang="en-CA" sz="1200" dirty="0" smtClean="0">
                <a:latin typeface="+mn-lt"/>
              </a:rPr>
              <a:t>or enable </a:t>
            </a:r>
            <a:r>
              <a:rPr lang="en-CA" sz="1200" dirty="0">
                <a:latin typeface="+mn-lt"/>
              </a:rPr>
              <a:t>enhanced service capabilities </a:t>
            </a:r>
            <a:r>
              <a:rPr lang="en-CA" sz="1200" dirty="0" smtClean="0">
                <a:latin typeface="+mn-lt"/>
              </a:rPr>
              <a:t>that your </a:t>
            </a:r>
            <a:r>
              <a:rPr lang="en-CA" sz="1200" dirty="0">
                <a:latin typeface="+mn-lt"/>
              </a:rPr>
              <a:t>customers cannot currently </a:t>
            </a:r>
            <a:r>
              <a:rPr lang="en-CA" sz="1200" dirty="0" smtClean="0">
                <a:latin typeface="+mn-lt"/>
              </a:rPr>
              <a:t>use – or prove </a:t>
            </a:r>
            <a:r>
              <a:rPr lang="en-CA" sz="1200" dirty="0">
                <a:latin typeface="+mn-lt"/>
              </a:rPr>
              <a:t>a platform that in future could deliver enhanced services that are attractive to the </a:t>
            </a:r>
            <a:r>
              <a:rPr lang="en-CA" sz="1200" dirty="0" smtClean="0">
                <a:latin typeface="+mn-lt"/>
              </a:rPr>
              <a:t>customer?</a:t>
            </a:r>
          </a:p>
          <a:p>
            <a:pPr>
              <a:spcBef>
                <a:spcPts val="600"/>
              </a:spcBef>
            </a:pPr>
            <a:r>
              <a:rPr lang="en-CA" sz="1200" b="1" dirty="0" smtClean="0"/>
              <a:t>For example: </a:t>
            </a:r>
            <a:r>
              <a:rPr lang="en-CA" sz="1200" i="1" dirty="0" smtClean="0"/>
              <a:t>New SQL Server Data Tools will enhance analysis and reporting capabilities in SSAS and SSRS.</a:t>
            </a:r>
            <a:endParaRPr lang="en-CA" sz="1200" dirty="0">
              <a:latin typeface="+mn-lt"/>
            </a:endParaRPr>
          </a:p>
        </p:txBody>
      </p:sp>
      <p:sp>
        <p:nvSpPr>
          <p:cNvPr id="30" name="Rectangle 29"/>
          <p:cNvSpPr/>
          <p:nvPr/>
        </p:nvSpPr>
        <p:spPr>
          <a:xfrm>
            <a:off x="360115" y="2637212"/>
            <a:ext cx="388210" cy="307777"/>
          </a:xfrm>
          <a:prstGeom prst="rect">
            <a:avLst/>
          </a:prstGeom>
          <a:solidFill>
            <a:srgbClr val="00769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smtClean="0"/>
              <a:t>1</a:t>
            </a:r>
            <a:endParaRPr lang="en-US" dirty="0"/>
          </a:p>
        </p:txBody>
      </p:sp>
      <p:sp>
        <p:nvSpPr>
          <p:cNvPr id="31" name="Rectangle 30"/>
          <p:cNvSpPr/>
          <p:nvPr/>
        </p:nvSpPr>
        <p:spPr>
          <a:xfrm>
            <a:off x="360115" y="3832861"/>
            <a:ext cx="384293" cy="307777"/>
          </a:xfrm>
          <a:prstGeom prst="rect">
            <a:avLst/>
          </a:prstGeom>
          <a:solidFill>
            <a:srgbClr val="00769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smtClean="0"/>
              <a:t>2</a:t>
            </a:r>
            <a:endParaRPr lang="en-US" dirty="0"/>
          </a:p>
        </p:txBody>
      </p:sp>
      <p:sp>
        <p:nvSpPr>
          <p:cNvPr id="32" name="Rectangle 31"/>
          <p:cNvSpPr/>
          <p:nvPr/>
        </p:nvSpPr>
        <p:spPr>
          <a:xfrm>
            <a:off x="363187" y="4953152"/>
            <a:ext cx="384293" cy="307777"/>
          </a:xfrm>
          <a:prstGeom prst="rect">
            <a:avLst/>
          </a:prstGeom>
          <a:solidFill>
            <a:srgbClr val="00769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smtClean="0"/>
              <a:t>3</a:t>
            </a:r>
            <a:endParaRPr lang="en-US" dirty="0"/>
          </a:p>
        </p:txBody>
      </p:sp>
      <p:sp>
        <p:nvSpPr>
          <p:cNvPr id="33" name="TextBox 32"/>
          <p:cNvSpPr txBox="1"/>
          <p:nvPr/>
        </p:nvSpPr>
        <p:spPr>
          <a:xfrm>
            <a:off x="1247898" y="2548675"/>
            <a:ext cx="7557237" cy="307777"/>
          </a:xfrm>
          <a:prstGeom prst="rect">
            <a:avLst/>
          </a:prstGeom>
          <a:noFill/>
        </p:spPr>
        <p:txBody>
          <a:bodyPr wrap="square" rtlCol="0">
            <a:spAutoFit/>
          </a:bodyPr>
          <a:lstStyle/>
          <a:p>
            <a:r>
              <a:rPr lang="en-CA" sz="1400" b="1" dirty="0" smtClean="0">
                <a:latin typeface="+mn-lt"/>
              </a:rPr>
              <a:t>Are you solving an unmet need?</a:t>
            </a:r>
            <a:endParaRPr lang="en-CA" sz="1400" b="1" dirty="0">
              <a:latin typeface="+mn-lt"/>
            </a:endParaRPr>
          </a:p>
        </p:txBody>
      </p:sp>
      <p:sp>
        <p:nvSpPr>
          <p:cNvPr id="34" name="Rectangle 33"/>
          <p:cNvSpPr/>
          <p:nvPr/>
        </p:nvSpPr>
        <p:spPr>
          <a:xfrm>
            <a:off x="752352" y="2637212"/>
            <a:ext cx="382385" cy="307777"/>
          </a:xfrm>
          <a:prstGeom prst="rect">
            <a:avLst/>
          </a:prstGeom>
          <a:noFill/>
          <a:ln w="952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A" dirty="0"/>
          </a:p>
        </p:txBody>
      </p:sp>
      <p:sp>
        <p:nvSpPr>
          <p:cNvPr id="35" name="Rectangle 34"/>
          <p:cNvSpPr/>
          <p:nvPr/>
        </p:nvSpPr>
        <p:spPr>
          <a:xfrm>
            <a:off x="752352" y="3832861"/>
            <a:ext cx="382385" cy="307777"/>
          </a:xfrm>
          <a:prstGeom prst="rect">
            <a:avLst/>
          </a:prstGeom>
          <a:noFill/>
          <a:ln w="952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A" dirty="0"/>
          </a:p>
        </p:txBody>
      </p:sp>
      <p:sp>
        <p:nvSpPr>
          <p:cNvPr id="36" name="Rectangle 35"/>
          <p:cNvSpPr/>
          <p:nvPr/>
        </p:nvSpPr>
        <p:spPr>
          <a:xfrm>
            <a:off x="755425" y="4953152"/>
            <a:ext cx="382385" cy="307777"/>
          </a:xfrm>
          <a:prstGeom prst="rect">
            <a:avLst/>
          </a:prstGeom>
          <a:noFill/>
          <a:ln w="952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A" dirty="0"/>
          </a:p>
        </p:txBody>
      </p:sp>
      <p:grpSp>
        <p:nvGrpSpPr>
          <p:cNvPr id="19" name="Group 18"/>
          <p:cNvGrpSpPr/>
          <p:nvPr/>
        </p:nvGrpSpPr>
        <p:grpSpPr>
          <a:xfrm>
            <a:off x="0" y="6422955"/>
            <a:ext cx="9144000" cy="437555"/>
            <a:chOff x="0" y="6422955"/>
            <a:chExt cx="9144000" cy="437555"/>
          </a:xfrm>
        </p:grpSpPr>
        <p:pic>
          <p:nvPicPr>
            <p:cNvPr id="2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1" name="Picture 20"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67228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8759" y="2083410"/>
            <a:ext cx="257156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chemeClr val="bg1"/>
                </a:solidFill>
              </a:rPr>
              <a:t>Challenge</a:t>
            </a:r>
            <a:endParaRPr lang="en-US" sz="1600" b="1" dirty="0">
              <a:solidFill>
                <a:schemeClr val="bg1"/>
              </a:solidFill>
            </a:endParaRPr>
          </a:p>
        </p:txBody>
      </p:sp>
      <p:sp>
        <p:nvSpPr>
          <p:cNvPr id="14" name="Rectangle 13"/>
          <p:cNvSpPr/>
          <p:nvPr/>
        </p:nvSpPr>
        <p:spPr>
          <a:xfrm>
            <a:off x="3265039" y="2070023"/>
            <a:ext cx="257156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chemeClr val="bg1"/>
                </a:solidFill>
              </a:rPr>
              <a:t>Solution</a:t>
            </a:r>
            <a:endParaRPr lang="en-US" sz="1600" b="1" dirty="0">
              <a:solidFill>
                <a:schemeClr val="bg1"/>
              </a:solidFill>
            </a:endParaRPr>
          </a:p>
        </p:txBody>
      </p:sp>
      <p:sp>
        <p:nvSpPr>
          <p:cNvPr id="15" name="Rectangle 14"/>
          <p:cNvSpPr/>
          <p:nvPr/>
        </p:nvSpPr>
        <p:spPr>
          <a:xfrm>
            <a:off x="6308603" y="2071910"/>
            <a:ext cx="2561457"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chemeClr val="bg1"/>
                </a:solidFill>
              </a:rPr>
              <a:t>Results</a:t>
            </a:r>
            <a:endParaRPr lang="en-US" sz="1600" b="1" dirty="0">
              <a:solidFill>
                <a:schemeClr val="bg1"/>
              </a:solidFill>
            </a:endParaRPr>
          </a:p>
        </p:txBody>
      </p:sp>
      <p:sp>
        <p:nvSpPr>
          <p:cNvPr id="16" name="Rectangle 15"/>
          <p:cNvSpPr/>
          <p:nvPr/>
        </p:nvSpPr>
        <p:spPr>
          <a:xfrm>
            <a:off x="268871" y="2656876"/>
            <a:ext cx="2561457" cy="3354576"/>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r>
              <a:rPr lang="en-CA" sz="1200" dirty="0" smtClean="0">
                <a:solidFill>
                  <a:srgbClr val="333333"/>
                </a:solidFill>
              </a:rPr>
              <a:t>An insurance company had </a:t>
            </a:r>
            <a:r>
              <a:rPr lang="en-CA" sz="1200" dirty="0">
                <a:solidFill>
                  <a:srgbClr val="333333"/>
                </a:solidFill>
              </a:rPr>
              <a:t>about 12 SQL Server </a:t>
            </a:r>
            <a:r>
              <a:rPr lang="en-CA" sz="1200" dirty="0" smtClean="0">
                <a:solidFill>
                  <a:srgbClr val="333333"/>
                </a:solidFill>
              </a:rPr>
              <a:t>instances. </a:t>
            </a:r>
            <a:endParaRPr lang="en-CA" sz="1200" dirty="0">
              <a:solidFill>
                <a:srgbClr val="333333"/>
              </a:solidFill>
            </a:endParaRPr>
          </a:p>
          <a:p>
            <a:endParaRPr lang="en-CA" sz="1200" dirty="0">
              <a:solidFill>
                <a:srgbClr val="333333"/>
              </a:solidFill>
            </a:endParaRPr>
          </a:p>
          <a:p>
            <a:r>
              <a:rPr lang="en-CA" sz="1200" dirty="0">
                <a:solidFill>
                  <a:srgbClr val="333333"/>
                </a:solidFill>
              </a:rPr>
              <a:t>The IT department had a solid grasp on what applications the business was running; however, because the IT management team was fairly small, manageability was still an issue.</a:t>
            </a:r>
          </a:p>
          <a:p>
            <a:endParaRPr lang="en-CA" sz="1200" dirty="0">
              <a:solidFill>
                <a:srgbClr val="333333"/>
              </a:solidFill>
            </a:endParaRPr>
          </a:p>
          <a:p>
            <a:r>
              <a:rPr lang="en-CA" sz="1200" dirty="0">
                <a:solidFill>
                  <a:srgbClr val="333333"/>
                </a:solidFill>
              </a:rPr>
              <a:t>The logical step was to consolidate the underutilized servers and </a:t>
            </a:r>
            <a:r>
              <a:rPr lang="en-CA" sz="1200" dirty="0" smtClean="0">
                <a:solidFill>
                  <a:srgbClr val="333333"/>
                </a:solidFill>
              </a:rPr>
              <a:t>bring </a:t>
            </a:r>
            <a:r>
              <a:rPr lang="en-CA" sz="1200" dirty="0">
                <a:solidFill>
                  <a:srgbClr val="333333"/>
                </a:solidFill>
              </a:rPr>
              <a:t>their number down to what was absolutely necessary.</a:t>
            </a:r>
          </a:p>
        </p:txBody>
      </p:sp>
      <p:sp>
        <p:nvSpPr>
          <p:cNvPr id="17" name="Rectangle 16"/>
          <p:cNvSpPr/>
          <p:nvPr/>
        </p:nvSpPr>
        <p:spPr>
          <a:xfrm>
            <a:off x="3275151" y="2656875"/>
            <a:ext cx="2561457" cy="3354577"/>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r>
              <a:rPr lang="en-CA" sz="1200" dirty="0">
                <a:solidFill>
                  <a:srgbClr val="333333"/>
                </a:solidFill>
              </a:rPr>
              <a:t>The business was heavily involved in all the project stages, from workflow modeling to User Acceptance Testing in the testing and development environment. According to the Director of Technology Services, starting the </a:t>
            </a:r>
            <a:r>
              <a:rPr lang="en-CA" sz="1200" dirty="0" smtClean="0">
                <a:solidFill>
                  <a:srgbClr val="333333"/>
                </a:solidFill>
              </a:rPr>
              <a:t>dialog </a:t>
            </a:r>
            <a:r>
              <a:rPr lang="en-CA" sz="1200" dirty="0">
                <a:solidFill>
                  <a:srgbClr val="333333"/>
                </a:solidFill>
              </a:rPr>
              <a:t>early and creating incentives for the business was at the heart of their successful implementation.</a:t>
            </a:r>
          </a:p>
          <a:p>
            <a:endParaRPr lang="en-CA" sz="1200" dirty="0">
              <a:solidFill>
                <a:srgbClr val="333333"/>
              </a:solidFill>
            </a:endParaRPr>
          </a:p>
          <a:p>
            <a:r>
              <a:rPr lang="en-CA" sz="1200" dirty="0">
                <a:solidFill>
                  <a:srgbClr val="333333"/>
                </a:solidFill>
              </a:rPr>
              <a:t>Other important considerations included disruptions in service, back-out, and archival strategies.</a:t>
            </a:r>
          </a:p>
        </p:txBody>
      </p:sp>
      <p:sp>
        <p:nvSpPr>
          <p:cNvPr id="18" name="Rectangle 17"/>
          <p:cNvSpPr/>
          <p:nvPr/>
        </p:nvSpPr>
        <p:spPr>
          <a:xfrm>
            <a:off x="6315843" y="2656875"/>
            <a:ext cx="2561457" cy="3354576"/>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r>
              <a:rPr lang="en-CA" sz="1200" dirty="0">
                <a:solidFill>
                  <a:srgbClr val="333333"/>
                </a:solidFill>
              </a:rPr>
              <a:t>The organization achieved a 2:1 consolidation ratio without any major stumbling blocks. The IT department now reports much better manageability and control over the environment.</a:t>
            </a:r>
          </a:p>
          <a:p>
            <a:endParaRPr lang="en-CA" sz="1200" dirty="0">
              <a:solidFill>
                <a:srgbClr val="333333"/>
              </a:solidFill>
            </a:endParaRPr>
          </a:p>
          <a:p>
            <a:r>
              <a:rPr lang="en-CA" sz="1200" dirty="0">
                <a:solidFill>
                  <a:srgbClr val="333333"/>
                </a:solidFill>
              </a:rPr>
              <a:t>Looking back at the experience, it was a success for both IT and the business. The ongoing challenge is to maintain the benefits and to preserve the consolidated environment by not allowing for new databases to be installed on separate servers.</a:t>
            </a:r>
          </a:p>
        </p:txBody>
      </p:sp>
      <p:sp>
        <p:nvSpPr>
          <p:cNvPr id="4" name="Title 3"/>
          <p:cNvSpPr>
            <a:spLocks noGrp="1"/>
          </p:cNvSpPr>
          <p:nvPr>
            <p:ph type="title"/>
          </p:nvPr>
        </p:nvSpPr>
        <p:spPr/>
        <p:txBody>
          <a:bodyPr/>
          <a:lstStyle/>
          <a:p>
            <a:r>
              <a:rPr lang="en-US" dirty="0" smtClean="0"/>
              <a:t>Keep the business involved at the right moments to transition smoothly to the new environment</a:t>
            </a:r>
            <a:endParaRPr lang="en-US" dirty="0"/>
          </a:p>
        </p:txBody>
      </p:sp>
      <p:sp>
        <p:nvSpPr>
          <p:cNvPr id="23" name="Chevron 22"/>
          <p:cNvSpPr/>
          <p:nvPr/>
        </p:nvSpPr>
        <p:spPr>
          <a:xfrm>
            <a:off x="5947093" y="3714041"/>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24" name="Chevron 23"/>
          <p:cNvSpPr/>
          <p:nvPr/>
        </p:nvSpPr>
        <p:spPr>
          <a:xfrm>
            <a:off x="2931147" y="3714041"/>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3" name="Group 2"/>
          <p:cNvGrpSpPr/>
          <p:nvPr/>
        </p:nvGrpSpPr>
        <p:grpSpPr>
          <a:xfrm>
            <a:off x="0" y="1090831"/>
            <a:ext cx="6105525" cy="842977"/>
            <a:chOff x="-1" y="294436"/>
            <a:chExt cx="5362882" cy="842977"/>
          </a:xfrm>
        </p:grpSpPr>
        <p:sp>
          <p:nvSpPr>
            <p:cNvPr id="19" name="Rectangle 18"/>
            <p:cNvSpPr/>
            <p:nvPr/>
          </p:nvSpPr>
          <p:spPr>
            <a:xfrm>
              <a:off x="-1" y="294436"/>
              <a:ext cx="5354516" cy="79651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20" name="TextBox 19"/>
            <p:cNvSpPr txBox="1"/>
            <p:nvPr/>
          </p:nvSpPr>
          <p:spPr>
            <a:xfrm>
              <a:off x="3153535" y="491791"/>
              <a:ext cx="867599" cy="335156"/>
            </a:xfrm>
            <a:prstGeom prst="rect">
              <a:avLst/>
            </a:prstGeom>
            <a:noFill/>
          </p:spPr>
          <p:txBody>
            <a:bodyPr wrap="square" rtlCol="0">
              <a:spAutoFit/>
            </a:bodyPr>
            <a:lstStyle/>
            <a:p>
              <a:pPr algn="r">
                <a:lnSpc>
                  <a:spcPct val="150000"/>
                </a:lnSpc>
              </a:pPr>
              <a:r>
                <a:rPr lang="en-CA" sz="1200" i="1" dirty="0" smtClean="0">
                  <a:solidFill>
                    <a:schemeClr val="bg1"/>
                  </a:solidFill>
                </a:rPr>
                <a:t>Industry</a:t>
              </a:r>
            </a:p>
          </p:txBody>
        </p:sp>
        <p:cxnSp>
          <p:nvCxnSpPr>
            <p:cNvPr id="22" name="Straight Connector 21"/>
            <p:cNvCxnSpPr/>
            <p:nvPr/>
          </p:nvCxnSpPr>
          <p:spPr>
            <a:xfrm>
              <a:off x="3300328" y="430860"/>
              <a:ext cx="0" cy="5018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effectLst>
              <a:outerShdw blurRad="25400" dist="25400" dir="2700000" algn="tl" rotWithShape="0">
                <a:prstClr val="black">
                  <a:alpha val="15000"/>
                </a:prstClr>
              </a:outerShdw>
            </a:effectLst>
          </p:spPr>
        </p:pic>
        <p:sp>
          <p:nvSpPr>
            <p:cNvPr id="26" name="Text Placeholder 9"/>
            <p:cNvSpPr txBox="1">
              <a:spLocks/>
            </p:cNvSpPr>
            <p:nvPr/>
          </p:nvSpPr>
          <p:spPr>
            <a:xfrm>
              <a:off x="3961939" y="491083"/>
              <a:ext cx="1400942" cy="646330"/>
            </a:xfrm>
            <a:prstGeom prst="rect">
              <a:avLst/>
            </a:prstGeom>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dirty="0" smtClean="0"/>
                <a:t>Insurance</a:t>
              </a:r>
            </a:p>
          </p:txBody>
        </p:sp>
      </p:grpSp>
      <p:grpSp>
        <p:nvGrpSpPr>
          <p:cNvPr id="21" name="Group 20"/>
          <p:cNvGrpSpPr/>
          <p:nvPr/>
        </p:nvGrpSpPr>
        <p:grpSpPr>
          <a:xfrm>
            <a:off x="0" y="6422955"/>
            <a:ext cx="9144000" cy="437555"/>
            <a:chOff x="0" y="6422955"/>
            <a:chExt cx="9144000" cy="437555"/>
          </a:xfrm>
        </p:grpSpPr>
        <p:pic>
          <p:nvPicPr>
            <p:cNvPr id="27"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8" name="Picture 27"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28013508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ila5q2yhhEOLvMKRo3uuF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zqyG.zajz0unMcfmxOoi5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VgqPg8bSiECr0t1XiKKTVw"/>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1712</Words>
  <Application>Microsoft Office PowerPoint</Application>
  <PresentationFormat>On-screen Show (4:3)</PresentationFormat>
  <Paragraphs>150</Paragraphs>
  <Slides>12</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19" baseType="lpstr">
      <vt:lpstr>Arial</vt:lpstr>
      <vt:lpstr>Calibri</vt:lpstr>
      <vt:lpstr>Georgia</vt:lpstr>
      <vt:lpstr>Times New Roman</vt:lpstr>
      <vt:lpstr>Wingdings</vt:lpstr>
      <vt:lpstr>Theme1</vt:lpstr>
      <vt:lpstr>PowerPoint Presentation</vt:lpstr>
      <vt:lpstr>PowerPoint Presentation</vt:lpstr>
      <vt:lpstr>Our understanding of the problem</vt:lpstr>
      <vt:lpstr>Executive Summary</vt:lpstr>
      <vt:lpstr>Reduce costs by consolidating SQL Server</vt:lpstr>
      <vt:lpstr>Extend the benefits of consolidation by virtualizing your environment</vt:lpstr>
      <vt:lpstr>Unlock the benefits of a consolidation and optimization project</vt:lpstr>
      <vt:lpstr>Optimize and consolidate to provide business value</vt:lpstr>
      <vt:lpstr>Keep the business involved at the right moments to transition smoothly to the new environment</vt:lpstr>
      <vt:lpstr>Use these icons to help direct you as you navigate this research </vt:lpstr>
      <vt:lpstr>Measured value for Guided Implementations (GIs)</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2016-02-08T15:08:52Z</dcterms:created>
  <dcterms:modified xsi:type="dcterms:W3CDTF">2016-02-08T18:38:25Z</dcterms:modified>
</cp:coreProperties>
</file>