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26"/>
  </p:notesMasterIdLst>
  <p:handoutMasterIdLst>
    <p:handoutMasterId r:id="rId27"/>
  </p:handoutMasterIdLst>
  <p:sldIdLst>
    <p:sldId id="674" r:id="rId2"/>
    <p:sldId id="485" r:id="rId3"/>
    <p:sldId id="403" r:id="rId4"/>
    <p:sldId id="399" r:id="rId5"/>
    <p:sldId id="657" r:id="rId6"/>
    <p:sldId id="597" r:id="rId7"/>
    <p:sldId id="568" r:id="rId8"/>
    <p:sldId id="518" r:id="rId9"/>
    <p:sldId id="560" r:id="rId10"/>
    <p:sldId id="489" r:id="rId11"/>
    <p:sldId id="553" r:id="rId12"/>
    <p:sldId id="554" r:id="rId13"/>
    <p:sldId id="658" r:id="rId14"/>
    <p:sldId id="656" r:id="rId15"/>
    <p:sldId id="654" r:id="rId16"/>
    <p:sldId id="652" r:id="rId17"/>
    <p:sldId id="649" r:id="rId18"/>
    <p:sldId id="604" r:id="rId19"/>
    <p:sldId id="653" r:id="rId20"/>
    <p:sldId id="650" r:id="rId21"/>
    <p:sldId id="426" r:id="rId22"/>
    <p:sldId id="410" r:id="rId23"/>
    <p:sldId id="411" r:id="rId24"/>
    <p:sldId id="413" r:id="rId25"/>
  </p:sldIdLst>
  <p:sldSz cx="9144000" cy="6858000" type="screen4x3"/>
  <p:notesSz cx="6858000" cy="9144000"/>
  <p:custShowLst>
    <p:custShow name="Custom Show 1" id="0">
      <p:sldLst/>
    </p:custShow>
  </p:custShowLst>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4"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C5D4"/>
    <a:srgbClr val="C7C7C7"/>
    <a:srgbClr val="243F54"/>
    <a:srgbClr val="DDDECE"/>
    <a:srgbClr val="64AAC0"/>
    <a:srgbClr val="ECF5F8"/>
    <a:srgbClr val="F2F2F2"/>
    <a:srgbClr val="BCBCBC"/>
    <a:srgbClr val="2576B7"/>
    <a:srgbClr val="7A7A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16" d="100"/>
          <a:sy n="116" d="100"/>
        </p:scale>
        <p:origin x="2244" y="108"/>
      </p:cViewPr>
      <p:guideLst>
        <p:guide orient="horz" pos="2160"/>
        <p:guide pos="2880"/>
      </p:guideLst>
    </p:cSldViewPr>
  </p:slideViewPr>
  <p:outlineViewPr>
    <p:cViewPr>
      <p:scale>
        <a:sx n="33" d="100"/>
        <a:sy n="33" d="100"/>
      </p:scale>
      <p:origin x="0" y="-2364"/>
    </p:cViewPr>
  </p:outlineViewPr>
  <p:notesTextViewPr>
    <p:cViewPr>
      <p:scale>
        <a:sx n="100" d="100"/>
        <a:sy n="100" d="100"/>
      </p:scale>
      <p:origin x="0" y="0"/>
    </p:cViewPr>
  </p:notesTextViewPr>
  <p:sorterViewPr>
    <p:cViewPr>
      <p:scale>
        <a:sx n="100" d="100"/>
        <a:sy n="100" d="100"/>
      </p:scale>
      <p:origin x="0" y="-5832"/>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Benefits Realization</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numRef>
              <c:f>Sheet1!$A$2:$A$5</c:f>
              <c:numCache>
                <c:formatCode>General</c:formatCode>
                <c:ptCount val="4"/>
              </c:numCache>
            </c:numRef>
          </c:cat>
          <c:val>
            <c:numRef>
              <c:f>Sheet1!$B$2:$B$5</c:f>
              <c:numCache>
                <c:formatCode>General</c:formatCode>
                <c:ptCount val="4"/>
                <c:pt idx="0">
                  <c:v>53</c:v>
                </c:pt>
                <c:pt idx="1">
                  <c:v>47</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Preceived Failure</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Sheet1!$A$2:$A$5</c:f>
              <c:strCache>
                <c:ptCount val="2"/>
                <c:pt idx="0">
                  <c:v>1st Qtr</c:v>
                </c:pt>
                <c:pt idx="1">
                  <c:v>2nd Qtr</c:v>
                </c:pt>
              </c:strCache>
            </c:strRef>
          </c:cat>
          <c:val>
            <c:numRef>
              <c:f>Sheet1!$B$2:$B$5</c:f>
              <c:numCache>
                <c:formatCode>General</c:formatCode>
                <c:ptCount val="4"/>
                <c:pt idx="0">
                  <c:v>20</c:v>
                </c:pt>
                <c:pt idx="1">
                  <c:v>80</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Solution Customization</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numRef>
              <c:f>Sheet1!$A$2:$A$5</c:f>
              <c:numCache>
                <c:formatCode>General</c:formatCode>
                <c:ptCount val="4"/>
              </c:numCache>
            </c:numRef>
          </c:cat>
          <c:val>
            <c:numRef>
              <c:f>Sheet1!$B$2:$B$5</c:f>
              <c:numCache>
                <c:formatCode>General</c:formatCode>
                <c:ptCount val="4"/>
                <c:pt idx="0">
                  <c:v>63</c:v>
                </c:pt>
                <c:pt idx="1">
                  <c:v>37</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CA" sz="1200" dirty="0" smtClean="0"/>
              <a:t>The average ERP implementation costs $4.5</a:t>
            </a:r>
            <a:r>
              <a:rPr lang="en-CA" sz="1200" baseline="0" dirty="0" smtClean="0"/>
              <a:t> million and takes approximately 14 months. An ERP</a:t>
            </a:r>
            <a:r>
              <a:rPr lang="en-CA" sz="1200" dirty="0" smtClean="0"/>
              <a:t> CoE can help</a:t>
            </a:r>
            <a:r>
              <a:rPr lang="en-CA" sz="1200" baseline="0" dirty="0" smtClean="0"/>
              <a:t> generate significant reductions in time and cost</a:t>
            </a:r>
            <a:endParaRPr lang="en-CA" sz="1200"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No CoE</c:v>
                </c:pt>
              </c:strCache>
            </c:strRef>
          </c:tx>
          <c:spPr>
            <a:solidFill>
              <a:schemeClr val="accent1"/>
            </a:solidFill>
            <a:ln>
              <a:noFill/>
            </a:ln>
            <a:effectLst/>
          </c:spPr>
          <c:invertIfNegative val="0"/>
          <c:cat>
            <c:strRef>
              <c:f>Sheet1!$A$2:$A$3</c:f>
              <c:strCache>
                <c:ptCount val="2"/>
                <c:pt idx="0">
                  <c:v>Time (months)</c:v>
                </c:pt>
                <c:pt idx="1">
                  <c:v>Cost (millions of dollars)</c:v>
                </c:pt>
              </c:strCache>
            </c:strRef>
          </c:cat>
          <c:val>
            <c:numRef>
              <c:f>Sheet1!$B$2:$B$3</c:f>
              <c:numCache>
                <c:formatCode>General</c:formatCode>
                <c:ptCount val="2"/>
                <c:pt idx="0">
                  <c:v>14.3</c:v>
                </c:pt>
                <c:pt idx="1">
                  <c:v>4.5</c:v>
                </c:pt>
              </c:numCache>
            </c:numRef>
          </c:val>
        </c:ser>
        <c:ser>
          <c:idx val="1"/>
          <c:order val="1"/>
          <c:tx>
            <c:strRef>
              <c:f>Sheet1!$C$1</c:f>
              <c:strCache>
                <c:ptCount val="1"/>
                <c:pt idx="0">
                  <c:v>With CoE</c:v>
                </c:pt>
              </c:strCache>
            </c:strRef>
          </c:tx>
          <c:spPr>
            <a:solidFill>
              <a:schemeClr val="accent2"/>
            </a:solidFill>
            <a:ln>
              <a:noFill/>
            </a:ln>
            <a:effectLst/>
          </c:spPr>
          <c:invertIfNegative val="0"/>
          <c:cat>
            <c:strRef>
              <c:f>Sheet1!$A$2:$A$3</c:f>
              <c:strCache>
                <c:ptCount val="2"/>
                <c:pt idx="0">
                  <c:v>Time (months)</c:v>
                </c:pt>
                <c:pt idx="1">
                  <c:v>Cost (millions of dollars)</c:v>
                </c:pt>
              </c:strCache>
            </c:strRef>
          </c:cat>
          <c:val>
            <c:numRef>
              <c:f>Sheet1!$C$2:$C$3</c:f>
              <c:numCache>
                <c:formatCode>General</c:formatCode>
                <c:ptCount val="2"/>
                <c:pt idx="0">
                  <c:v>11.1</c:v>
                </c:pt>
                <c:pt idx="1">
                  <c:v>2.9</c:v>
                </c:pt>
              </c:numCache>
            </c:numRef>
          </c:val>
        </c:ser>
        <c:dLbls>
          <c:showLegendKey val="0"/>
          <c:showVal val="0"/>
          <c:showCatName val="0"/>
          <c:showSerName val="0"/>
          <c:showPercent val="0"/>
          <c:showBubbleSize val="0"/>
        </c:dLbls>
        <c:gapWidth val="182"/>
        <c:axId val="521058064"/>
        <c:axId val="521058848"/>
      </c:barChart>
      <c:dateAx>
        <c:axId val="5210580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1058848"/>
        <c:crosses val="autoZero"/>
        <c:auto val="0"/>
        <c:lblOffset val="100"/>
        <c:baseTimeUnit val="days"/>
      </c:dateAx>
      <c:valAx>
        <c:axId val="521058848"/>
        <c:scaling>
          <c:orientation val="minMax"/>
          <c:max val="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10580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CA" sz="1200" b="0" i="0" baseline="0" dirty="0" smtClean="0">
                <a:effectLst/>
              </a:rPr>
              <a:t>Benefits realization and cost overruns remain among the biggest challenges organizations face during implementation </a:t>
            </a:r>
            <a:endParaRPr lang="en-CA" sz="1200" dirty="0">
              <a:effectLst/>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8559726674716094E-2"/>
          <c:y val="0.17908565091296849"/>
          <c:w val="0.49502517867016071"/>
          <c:h val="0.66082967451263752"/>
        </c:manualLayout>
      </c:layout>
      <c:lineChart>
        <c:grouping val="standard"/>
        <c:varyColors val="0"/>
        <c:ser>
          <c:idx val="0"/>
          <c:order val="0"/>
          <c:tx>
            <c:strRef>
              <c:f>Sheet1!$B$1</c:f>
              <c:strCache>
                <c:ptCount val="1"/>
                <c:pt idx="0">
                  <c:v>Realized less than 50% benefits (%)</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Sheet1!$A$2:$A$6</c:f>
              <c:numCache>
                <c:formatCode>General</c:formatCode>
                <c:ptCount val="5"/>
                <c:pt idx="0">
                  <c:v>2010</c:v>
                </c:pt>
                <c:pt idx="1">
                  <c:v>2011</c:v>
                </c:pt>
                <c:pt idx="2">
                  <c:v>2012</c:v>
                </c:pt>
                <c:pt idx="3">
                  <c:v>2013</c:v>
                </c:pt>
                <c:pt idx="4">
                  <c:v>2014</c:v>
                </c:pt>
              </c:numCache>
            </c:numRef>
          </c:cat>
          <c:val>
            <c:numRef>
              <c:f>Sheet1!$B$2:$B$6</c:f>
              <c:numCache>
                <c:formatCode>General</c:formatCode>
                <c:ptCount val="5"/>
                <c:pt idx="0">
                  <c:v>48</c:v>
                </c:pt>
                <c:pt idx="1">
                  <c:v>48</c:v>
                </c:pt>
                <c:pt idx="2">
                  <c:v>60</c:v>
                </c:pt>
                <c:pt idx="3">
                  <c:v>66</c:v>
                </c:pt>
                <c:pt idx="4">
                  <c:v>41</c:v>
                </c:pt>
              </c:numCache>
            </c:numRef>
          </c:val>
          <c:smooth val="0"/>
        </c:ser>
        <c:ser>
          <c:idx val="1"/>
          <c:order val="1"/>
          <c:tx>
            <c:strRef>
              <c:f>Sheet1!$C$1</c:f>
              <c:strCache>
                <c:ptCount val="1"/>
                <c:pt idx="0">
                  <c:v>Experienced time overruns (%)</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Sheet1!$A$2:$A$6</c:f>
              <c:numCache>
                <c:formatCode>General</c:formatCode>
                <c:ptCount val="5"/>
                <c:pt idx="0">
                  <c:v>2010</c:v>
                </c:pt>
                <c:pt idx="1">
                  <c:v>2011</c:v>
                </c:pt>
                <c:pt idx="2">
                  <c:v>2012</c:v>
                </c:pt>
                <c:pt idx="3">
                  <c:v>2013</c:v>
                </c:pt>
                <c:pt idx="4">
                  <c:v>2014</c:v>
                </c:pt>
              </c:numCache>
            </c:numRef>
          </c:cat>
          <c:val>
            <c:numRef>
              <c:f>Sheet1!$C$2:$C$6</c:f>
              <c:numCache>
                <c:formatCode>General</c:formatCode>
                <c:ptCount val="5"/>
                <c:pt idx="0">
                  <c:v>61</c:v>
                </c:pt>
                <c:pt idx="1">
                  <c:v>54</c:v>
                </c:pt>
                <c:pt idx="2">
                  <c:v>61</c:v>
                </c:pt>
                <c:pt idx="3">
                  <c:v>72</c:v>
                </c:pt>
                <c:pt idx="4">
                  <c:v>75</c:v>
                </c:pt>
              </c:numCache>
            </c:numRef>
          </c:val>
          <c:smooth val="0"/>
        </c:ser>
        <c:ser>
          <c:idx val="2"/>
          <c:order val="2"/>
          <c:tx>
            <c:strRef>
              <c:f>Sheet1!$D$1</c:f>
              <c:strCache>
                <c:ptCount val="1"/>
                <c:pt idx="0">
                  <c:v>Experienced cost overruns (%)</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Sheet1!$A$2:$A$6</c:f>
              <c:numCache>
                <c:formatCode>General</c:formatCode>
                <c:ptCount val="5"/>
                <c:pt idx="0">
                  <c:v>2010</c:v>
                </c:pt>
                <c:pt idx="1">
                  <c:v>2011</c:v>
                </c:pt>
                <c:pt idx="2">
                  <c:v>2012</c:v>
                </c:pt>
                <c:pt idx="3">
                  <c:v>2013</c:v>
                </c:pt>
                <c:pt idx="4">
                  <c:v>2014</c:v>
                </c:pt>
              </c:numCache>
            </c:numRef>
          </c:cat>
          <c:val>
            <c:numRef>
              <c:f>Sheet1!$D$2:$D$6</c:f>
              <c:numCache>
                <c:formatCode>General</c:formatCode>
                <c:ptCount val="5"/>
                <c:pt idx="0">
                  <c:v>74</c:v>
                </c:pt>
                <c:pt idx="1">
                  <c:v>56</c:v>
                </c:pt>
                <c:pt idx="2">
                  <c:v>54</c:v>
                </c:pt>
                <c:pt idx="3">
                  <c:v>53</c:v>
                </c:pt>
                <c:pt idx="4">
                  <c:v>55</c:v>
                </c:pt>
              </c:numCache>
            </c:numRef>
          </c:val>
          <c:smooth val="0"/>
        </c:ser>
        <c:dLbls>
          <c:showLegendKey val="0"/>
          <c:showVal val="0"/>
          <c:showCatName val="0"/>
          <c:showSerName val="0"/>
          <c:showPercent val="0"/>
          <c:showBubbleSize val="0"/>
        </c:dLbls>
        <c:marker val="1"/>
        <c:smooth val="0"/>
        <c:axId val="521060416"/>
        <c:axId val="521060808"/>
      </c:lineChart>
      <c:catAx>
        <c:axId val="52106041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1060808"/>
        <c:crosses val="autoZero"/>
        <c:auto val="1"/>
        <c:lblAlgn val="ctr"/>
        <c:lblOffset val="100"/>
        <c:noMultiLvlLbl val="0"/>
      </c:catAx>
      <c:valAx>
        <c:axId val="5210608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1060416"/>
        <c:crosses val="autoZero"/>
        <c:crossBetween val="between"/>
      </c:valAx>
      <c:spPr>
        <a:noFill/>
        <a:ln>
          <a:noFill/>
        </a:ln>
        <a:effectLst/>
      </c:spPr>
    </c:plotArea>
    <c:legend>
      <c:legendPos val="r"/>
      <c:layout>
        <c:manualLayout>
          <c:xMode val="edge"/>
          <c:yMode val="edge"/>
          <c:x val="0.61864644308155226"/>
          <c:y val="0.21924186784550703"/>
          <c:w val="0.36370442089910554"/>
          <c:h val="0.5810238638383559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1/19/2016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1/19/2016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1394117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17</a:t>
            </a:fld>
            <a:endParaRPr lang="en-US" dirty="0"/>
          </a:p>
        </p:txBody>
      </p:sp>
    </p:spTree>
    <p:extLst>
      <p:ext uri="{BB962C8B-B14F-4D97-AF65-F5344CB8AC3E}">
        <p14:creationId xmlns:p14="http://schemas.microsoft.com/office/powerpoint/2010/main" val="1380776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18</a:t>
            </a:fld>
            <a:endParaRPr lang="en-US" dirty="0"/>
          </a:p>
        </p:txBody>
      </p:sp>
    </p:spTree>
    <p:extLst>
      <p:ext uri="{BB962C8B-B14F-4D97-AF65-F5344CB8AC3E}">
        <p14:creationId xmlns:p14="http://schemas.microsoft.com/office/powerpoint/2010/main" val="3660452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21</a:t>
            </a:fld>
            <a:endParaRPr lang="en-US" dirty="0"/>
          </a:p>
        </p:txBody>
      </p:sp>
    </p:spTree>
    <p:extLst>
      <p:ext uri="{BB962C8B-B14F-4D97-AF65-F5344CB8AC3E}">
        <p14:creationId xmlns:p14="http://schemas.microsoft.com/office/powerpoint/2010/main" val="843587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22</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23</a:t>
            </a:fld>
            <a:endParaRPr lang="en-US" dirty="0"/>
          </a:p>
        </p:txBody>
      </p:sp>
    </p:spTree>
    <p:extLst>
      <p:ext uri="{BB962C8B-B14F-4D97-AF65-F5344CB8AC3E}">
        <p14:creationId xmlns:p14="http://schemas.microsoft.com/office/powerpoint/2010/main" val="4125869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24</a:t>
            </a:fld>
            <a:endParaRPr lang="en-US" dirty="0"/>
          </a:p>
        </p:txBody>
      </p:sp>
    </p:spTree>
    <p:extLst>
      <p:ext uri="{BB962C8B-B14F-4D97-AF65-F5344CB8AC3E}">
        <p14:creationId xmlns:p14="http://schemas.microsoft.com/office/powerpoint/2010/main" val="376075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1632473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287992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173475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395378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4044565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1063787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smtClean="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2633020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15</a:t>
            </a:fld>
            <a:endParaRPr lang="en-US" dirty="0"/>
          </a:p>
        </p:txBody>
      </p:sp>
    </p:spTree>
    <p:extLst>
      <p:ext uri="{BB962C8B-B14F-4D97-AF65-F5344CB8AC3E}">
        <p14:creationId xmlns:p14="http://schemas.microsoft.com/office/powerpoint/2010/main" val="38166926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5" name="Rectangle 4"/>
          <p:cNvSpPr/>
          <p:nvPr userDrawn="1"/>
        </p:nvSpPr>
        <p:spPr>
          <a:xfrm>
            <a:off x="1594723" y="5346994"/>
            <a:ext cx="7289719" cy="7078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indent="0" algn="r" fontAlgn="base">
              <a:spcBef>
                <a:spcPct val="20000"/>
              </a:spcBef>
              <a:spcAft>
                <a:spcPct val="0"/>
              </a:spcAft>
              <a:buClr>
                <a:schemeClr val="tx1"/>
              </a:buClr>
              <a:buSzPct val="120000"/>
              <a:buFont typeface="Arial" pitchFamily="34" charset="0"/>
              <a:buNone/>
            </a:pPr>
            <a:r>
              <a:rPr lang="en-US" sz="2000" baseline="0" dirty="0" smtClean="0">
                <a:solidFill>
                  <a:schemeClr val="accent1"/>
                </a:solidFill>
              </a:rPr>
              <a:t>Maximize the Benefits from Enterprise Applications with a Center of Excellence</a:t>
            </a:r>
            <a:endParaRPr lang="en-US" sz="2000" baseline="0" dirty="0">
              <a:solidFill>
                <a:schemeClr val="accent1"/>
              </a:solidFill>
            </a:endParaRPr>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368183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mn-lt"/>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mn-lt"/>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Sections">
    <p:spTree>
      <p:nvGrpSpPr>
        <p:cNvPr id="1" name=""/>
        <p:cNvGrpSpPr/>
        <p:nvPr/>
      </p:nvGrpSpPr>
      <p:grpSpPr>
        <a:xfrm>
          <a:off x="0" y="0"/>
          <a:ext cx="0" cy="0"/>
          <a:chOff x="0" y="0"/>
          <a:chExt cx="0" cy="0"/>
        </a:xfrm>
      </p:grpSpPr>
      <p:sp>
        <p:nvSpPr>
          <p:cNvPr id="10" name="Rectangle 9"/>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 name="Title 2"/>
          <p:cNvSpPr>
            <a:spLocks noGrp="1"/>
          </p:cNvSpPr>
          <p:nvPr>
            <p:ph type="title"/>
          </p:nvPr>
        </p:nvSpPr>
        <p:spPr/>
        <p:txBody>
          <a:bodyPr/>
          <a:lstStyle>
            <a:lvl1pPr>
              <a:defRPr>
                <a:solidFill>
                  <a:schemeClr val="bg1"/>
                </a:solidFill>
                <a:latin typeface="+mn-lt"/>
              </a:defRPr>
            </a:lvl1pPr>
          </a:lstStyle>
          <a:p>
            <a:r>
              <a:rPr lang="en-US" smtClean="0"/>
              <a:t>Click to edit Master title style</a:t>
            </a:r>
            <a:endParaRPr lang="en-CA"/>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 name="Title 2"/>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p14="http://schemas.microsoft.com/office/powerpoint/2010/main" val="242999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2 Small 1 Large">
    <p:spTree>
      <p:nvGrpSpPr>
        <p:cNvPr id="1" name=""/>
        <p:cNvGrpSpPr/>
        <p:nvPr/>
      </p:nvGrpSpPr>
      <p:grpSpPr>
        <a:xfrm>
          <a:off x="0" y="0"/>
          <a:ext cx="0" cy="0"/>
          <a:chOff x="0" y="0"/>
          <a:chExt cx="0" cy="0"/>
        </a:xfrm>
      </p:grpSpPr>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tx1"/>
                </a:solidFill>
                <a:latin typeface="+mj-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178717425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21" r:id="rId5"/>
    <p:sldLayoutId id="2147483710" r:id="rId6"/>
    <p:sldLayoutId id="2147483769" r:id="rId7"/>
    <p:sldLayoutId id="2147483711" r:id="rId8"/>
    <p:sldLayoutId id="2147483770" r:id="rId9"/>
    <p:sldLayoutId id="2147483726" r:id="rId10"/>
    <p:sldLayoutId id="2147483764" r:id="rId11"/>
    <p:sldLayoutId id="2147483762" r:id="rId12"/>
    <p:sldLayoutId id="2147483761" r:id="rId13"/>
    <p:sldLayoutId id="2147483763"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hyperlink" Target="http://go.panorama-consulting.com/rs/panoramaconsulting/images/2015%20ERP%20Report.pdf?mkt_tok=3RkMMJWWfF9wsRoksqzIZKXonjHpfsX57uslWq6/lMI/0ER3fOvrPUfGjI4CTsNjI%2BSLDwEYGJlv6SgFTLDGMbVqwrgMWxY%3D" TargetMode="Externa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6" Type="http://schemas.openxmlformats.org/officeDocument/2006/relationships/hyperlink" Target="http://www.emtecinc.com/assets/uploads/whitepapers/Emtec_IM_COE_wp.pdf" TargetMode="External"/><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hyperlink" Target="http://www.infotech.com/research/ss/2016-cio-trend-repor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8.png"/><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image" Target="../media/image12.png"/></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2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23.png"/><Relationship Id="rId4" Type="http://schemas.openxmlformats.org/officeDocument/2006/relationships/image" Target="../media/image29.png"/></Relationships>
</file>

<file path=ppt/slides/_rels/slide24.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mtecinc.com/assets/uploads/whitepapers/Emtec_IM_COE_wp.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Maximize the Benefits from Enterprise Applications with a Center of Excellence</a:t>
            </a:r>
            <a:endParaRPr lang="en-US" dirty="0"/>
          </a:p>
        </p:txBody>
      </p:sp>
      <p:sp>
        <p:nvSpPr>
          <p:cNvPr id="5" name="Tagline"/>
          <p:cNvSpPr>
            <a:spLocks noGrp="1"/>
          </p:cNvSpPr>
          <p:nvPr>
            <p:ph type="body" sz="quarter" idx="16"/>
          </p:nvPr>
        </p:nvSpPr>
        <p:spPr>
          <a:xfrm>
            <a:off x="774700" y="4016303"/>
            <a:ext cx="7467600" cy="508000"/>
          </a:xfrm>
        </p:spPr>
        <p:txBody>
          <a:bodyPr/>
          <a:lstStyle/>
          <a:p>
            <a:r>
              <a:rPr lang="en-US" dirty="0" smtClean="0"/>
              <a:t>Optimize your organization’s enterprise application capabilities with a refined and scalable methodology.</a:t>
            </a:r>
            <a:endParaRPr lang="en-US" dirty="0"/>
          </a:p>
        </p:txBody>
      </p:sp>
      <p:pic>
        <p:nvPicPr>
          <p:cNvPr id="6" name="Picture 5" descr="executive-brief-stam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6362" y="4355183"/>
            <a:ext cx="2052200" cy="1617133"/>
          </a:xfrm>
          <a:prstGeom prst="rect">
            <a:avLst/>
          </a:prstGeom>
        </p:spPr>
      </p:pic>
    </p:spTree>
    <p:extLst>
      <p:ext uri="{BB962C8B-B14F-4D97-AF65-F5344CB8AC3E}">
        <p14:creationId xmlns:p14="http://schemas.microsoft.com/office/powerpoint/2010/main" val="3990789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rPr>
              <a:t>Identify the drivers for establishing a CoE for the enterprise application</a:t>
            </a:r>
            <a:endParaRPr lang="en-CA" dirty="0">
              <a:solidFill>
                <a:schemeClr val="bg1"/>
              </a:solidFill>
            </a:endParaRPr>
          </a:p>
        </p:txBody>
      </p:sp>
      <p:sp>
        <p:nvSpPr>
          <p:cNvPr id="3" name="TextBox 2"/>
          <p:cNvSpPr txBox="1"/>
          <p:nvPr/>
        </p:nvSpPr>
        <p:spPr>
          <a:xfrm>
            <a:off x="222563" y="1126501"/>
            <a:ext cx="8625780" cy="844810"/>
          </a:xfrm>
          <a:prstGeom prst="rect">
            <a:avLst/>
          </a:prstGeom>
        </p:spPr>
        <p:txBody>
          <a:bodyPr wrap="square" lIns="144000" tIns="144000" rIns="144000" bIns="144000" rtlCol="0">
            <a:noAutofit/>
          </a:bodyPr>
          <a:lstStyle/>
          <a:p>
            <a:r>
              <a:rPr lang="en-CA" sz="1400" dirty="0"/>
              <a:t>Check for warning </a:t>
            </a:r>
            <a:r>
              <a:rPr lang="en-CA" sz="1400" dirty="0" smtClean="0"/>
              <a:t>signs that indicate problems pertaining to the application and </a:t>
            </a:r>
            <a:r>
              <a:rPr lang="en-CA" sz="1400" dirty="0"/>
              <a:t>determine </a:t>
            </a:r>
            <a:r>
              <a:rPr lang="en-CA" sz="1400" dirty="0" smtClean="0"/>
              <a:t>how a CoE can eliminate obscurity and help overcome process redundancies and inefficiencies. </a:t>
            </a:r>
            <a:endParaRPr lang="en-CA" dirty="0" smtClean="0"/>
          </a:p>
        </p:txBody>
      </p:sp>
      <p:sp>
        <p:nvSpPr>
          <p:cNvPr id="4" name="Rectangle 3"/>
          <p:cNvSpPr/>
          <p:nvPr/>
        </p:nvSpPr>
        <p:spPr>
          <a:xfrm>
            <a:off x="251521" y="2542420"/>
            <a:ext cx="4300980" cy="2691470"/>
          </a:xfrm>
          <a:prstGeom prst="rect">
            <a:avLst/>
          </a:prstGeom>
        </p:spPr>
        <p:txBody>
          <a:bodyPr wrap="square" lIns="144000" tIns="144000" rIns="144000" bIns="144000">
            <a:spAutoFit/>
          </a:bodyPr>
          <a:lstStyle/>
          <a:p>
            <a:pPr marL="171450" marR="0" lvl="0" indent="-171450">
              <a:spcBef>
                <a:spcPts val="0"/>
              </a:spcBef>
              <a:spcAft>
                <a:spcPts val="0"/>
              </a:spcAft>
              <a:buFont typeface="Arial" panose="020B0604020202020204" pitchFamily="34" charset="0"/>
              <a:buChar char="•"/>
            </a:pPr>
            <a:r>
              <a:rPr lang="en-CA" sz="1200" dirty="0">
                <a:ea typeface="Times New Roman" panose="02020603050405020304" pitchFamily="18" charset="0"/>
                <a:cs typeface="Times New Roman" panose="02020603050405020304" pitchFamily="18" charset="0"/>
              </a:rPr>
              <a:t>Budget and time overruns </a:t>
            </a:r>
            <a:r>
              <a:rPr lang="en-CA" sz="1200" dirty="0" smtClean="0">
                <a:ea typeface="Times New Roman" panose="02020603050405020304" pitchFamily="18" charset="0"/>
                <a:cs typeface="Times New Roman" panose="02020603050405020304" pitchFamily="18" charset="0"/>
              </a:rPr>
              <a:t>during deployment</a:t>
            </a:r>
          </a:p>
          <a:p>
            <a:pPr marL="171450" indent="-171450">
              <a:buFont typeface="Arial" panose="020B0604020202020204" pitchFamily="34" charset="0"/>
              <a:buChar char="•"/>
            </a:pPr>
            <a:r>
              <a:rPr lang="en-CA" sz="1200" dirty="0">
                <a:ea typeface="Times New Roman" panose="02020603050405020304" pitchFamily="18" charset="0"/>
                <a:cs typeface="Times New Roman" panose="02020603050405020304" pitchFamily="18" charset="0"/>
              </a:rPr>
              <a:t>Lack of governance around change </a:t>
            </a:r>
            <a:r>
              <a:rPr lang="en-CA" sz="1200" dirty="0" smtClean="0">
                <a:ea typeface="Times New Roman" panose="02020603050405020304" pitchFamily="18" charset="0"/>
                <a:cs typeface="Times New Roman" panose="02020603050405020304" pitchFamily="18" charset="0"/>
              </a:rPr>
              <a:t>requests</a:t>
            </a:r>
            <a:endParaRPr lang="en-CA" sz="1200" dirty="0">
              <a:ea typeface="Times New Roman" panose="02020603050405020304" pitchFamily="18" charset="0"/>
              <a:cs typeface="Times New Roman" panose="02020603050405020304" pitchFamily="18" charset="0"/>
            </a:endParaRP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Inadequate application support</a:t>
            </a:r>
            <a:endParaRPr lang="en-CA" sz="1200" dirty="0">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CA" sz="1200" dirty="0">
                <a:ea typeface="Times New Roman" panose="02020603050405020304" pitchFamily="18" charset="0"/>
                <a:cs typeface="Times New Roman" panose="02020603050405020304" pitchFamily="18" charset="0"/>
              </a:rPr>
              <a:t>Inconsistent </a:t>
            </a:r>
            <a:r>
              <a:rPr lang="en-CA" sz="1200" dirty="0" smtClean="0">
                <a:ea typeface="Times New Roman" panose="02020603050405020304" pitchFamily="18" charset="0"/>
                <a:cs typeface="Times New Roman" panose="02020603050405020304" pitchFamily="18" charset="0"/>
              </a:rPr>
              <a:t>sourcing and procurement process</a:t>
            </a:r>
            <a:endParaRPr lang="en-CA" sz="1200" dirty="0">
              <a:ea typeface="Times New Roman" panose="02020603050405020304" pitchFamily="18" charset="0"/>
              <a:cs typeface="Times New Roman" panose="02020603050405020304" pitchFamily="18" charset="0"/>
            </a:endParaRPr>
          </a:p>
          <a:p>
            <a:pPr marL="171450" marR="0" lvl="0" indent="-171450">
              <a:spcBef>
                <a:spcPts val="0"/>
              </a:spcBef>
              <a:spcAft>
                <a:spcPts val="0"/>
              </a:spcAft>
              <a:buFont typeface="Arial" panose="020B0604020202020204" pitchFamily="34" charset="0"/>
              <a:buChar char="•"/>
            </a:pPr>
            <a:r>
              <a:rPr lang="en-CA" sz="1200" dirty="0">
                <a:ea typeface="Times New Roman" panose="02020603050405020304" pitchFamily="18" charset="0"/>
                <a:cs typeface="Times New Roman" panose="02020603050405020304" pitchFamily="18" charset="0"/>
              </a:rPr>
              <a:t>Low user adoption and satisfaction</a:t>
            </a: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Process redundancies and duplication</a:t>
            </a:r>
            <a:endParaRPr lang="en-CA" sz="1200" dirty="0">
              <a:ea typeface="Times New Roman" panose="02020603050405020304" pitchFamily="18" charset="0"/>
              <a:cs typeface="Times New Roman" panose="02020603050405020304" pitchFamily="18" charset="0"/>
            </a:endParaRPr>
          </a:p>
          <a:p>
            <a:pPr marL="171450" marR="0" lvl="0" indent="-171450">
              <a:spcBef>
                <a:spcPts val="0"/>
              </a:spcBef>
              <a:spcAft>
                <a:spcPts val="0"/>
              </a:spcAft>
              <a:buFont typeface="Arial" panose="020B0604020202020204" pitchFamily="34" charset="0"/>
              <a:buChar char="•"/>
            </a:pPr>
            <a:r>
              <a:rPr lang="en-CA" sz="1200" dirty="0">
                <a:ea typeface="Times New Roman" panose="02020603050405020304" pitchFamily="18" charset="0"/>
                <a:cs typeface="Times New Roman" panose="02020603050405020304" pitchFamily="18" charset="0"/>
              </a:rPr>
              <a:t>Lack of standardized training </a:t>
            </a:r>
            <a:endParaRPr lang="en-CA" sz="1200" dirty="0" smtClean="0">
              <a:ea typeface="Times New Roman" panose="02020603050405020304" pitchFamily="18" charset="0"/>
              <a:cs typeface="Times New Roman" panose="02020603050405020304" pitchFamily="18" charset="0"/>
            </a:endParaRP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Costly third-party </a:t>
            </a:r>
            <a:r>
              <a:rPr lang="en-CA" sz="1200" dirty="0">
                <a:ea typeface="Times New Roman" panose="02020603050405020304" pitchFamily="18" charset="0"/>
                <a:cs typeface="Times New Roman" panose="02020603050405020304" pitchFamily="18" charset="0"/>
              </a:rPr>
              <a:t>support </a:t>
            </a: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Lack of proficient skills and expertise</a:t>
            </a: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Failure </a:t>
            </a:r>
            <a:r>
              <a:rPr lang="en-CA" sz="1200" dirty="0">
                <a:ea typeface="Times New Roman" panose="02020603050405020304" pitchFamily="18" charset="0"/>
                <a:cs typeface="Times New Roman" panose="02020603050405020304" pitchFamily="18" charset="0"/>
              </a:rPr>
              <a:t>to meet business requirements</a:t>
            </a:r>
          </a:p>
          <a:p>
            <a:pPr marL="171450" marR="0" lvl="0" indent="-171450">
              <a:spcBef>
                <a:spcPts val="0"/>
              </a:spcBef>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Lack </a:t>
            </a:r>
            <a:r>
              <a:rPr lang="en-CA" sz="1200" dirty="0">
                <a:ea typeface="Times New Roman" panose="02020603050405020304" pitchFamily="18" charset="0"/>
                <a:cs typeface="Times New Roman" panose="02020603050405020304" pitchFamily="18" charset="0"/>
              </a:rPr>
              <a:t>of metrics and reporting </a:t>
            </a:r>
            <a:r>
              <a:rPr lang="en-CA" sz="1200" dirty="0" smtClean="0">
                <a:ea typeface="Times New Roman" panose="02020603050405020304" pitchFamily="18" charset="0"/>
                <a:cs typeface="Times New Roman" panose="02020603050405020304" pitchFamily="18" charset="0"/>
              </a:rPr>
              <a:t>capability</a:t>
            </a:r>
          </a:p>
          <a:p>
            <a:pPr marL="171450" marR="0" lvl="0" indent="-171450">
              <a:spcBef>
                <a:spcPts val="0"/>
              </a:spcBef>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Not meeting user needs</a:t>
            </a:r>
          </a:p>
          <a:p>
            <a:pPr marL="171450" marR="0" lvl="0" indent="-171450">
              <a:spcBef>
                <a:spcPts val="0"/>
              </a:spcBef>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Costs appear to outweigh the benefits of the application</a:t>
            </a:r>
          </a:p>
        </p:txBody>
      </p:sp>
      <p:sp>
        <p:nvSpPr>
          <p:cNvPr id="5" name="Rectangle 4"/>
          <p:cNvSpPr/>
          <p:nvPr/>
        </p:nvSpPr>
        <p:spPr>
          <a:xfrm>
            <a:off x="4576565" y="2542420"/>
            <a:ext cx="4302000" cy="2691470"/>
          </a:xfrm>
          <a:prstGeom prst="rect">
            <a:avLst/>
          </a:prstGeom>
        </p:spPr>
        <p:txBody>
          <a:bodyPr wrap="square" lIns="144000" tIns="144000" rIns="144000" bIns="144000">
            <a:spAutoFit/>
          </a:bodyPr>
          <a:lstStyle/>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Governance related to upgrades and change requests</a:t>
            </a:r>
            <a:endParaRPr lang="en-CA" sz="1200" dirty="0">
              <a:ea typeface="Times New Roman" panose="02020603050405020304" pitchFamily="18" charset="0"/>
              <a:cs typeface="Times New Roman" panose="02020603050405020304" pitchFamily="18" charset="0"/>
            </a:endParaRPr>
          </a:p>
          <a:p>
            <a:pPr marL="171450" marR="0" lvl="0" indent="-171450">
              <a:spcBef>
                <a:spcPts val="0"/>
              </a:spcBef>
              <a:spcAft>
                <a:spcPts val="0"/>
              </a:spcAft>
              <a:buFont typeface="Arial" panose="020B0604020202020204" pitchFamily="34" charset="0"/>
              <a:buChar char="•"/>
            </a:pPr>
            <a:r>
              <a:rPr lang="en-CA" sz="1200" dirty="0">
                <a:ea typeface="Times New Roman" panose="02020603050405020304" pitchFamily="18" charset="0"/>
                <a:cs typeface="Times New Roman" panose="02020603050405020304" pitchFamily="18" charset="0"/>
              </a:rPr>
              <a:t>Standardized </a:t>
            </a:r>
            <a:r>
              <a:rPr lang="en-CA" sz="1200" dirty="0" smtClean="0">
                <a:ea typeface="Times New Roman" panose="02020603050405020304" pitchFamily="18" charset="0"/>
                <a:cs typeface="Times New Roman" panose="02020603050405020304" pitchFamily="18" charset="0"/>
              </a:rPr>
              <a:t>vendor management practices</a:t>
            </a: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Continuous user training</a:t>
            </a: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Defined application support paths</a:t>
            </a:r>
            <a:endParaRPr lang="en-CA" sz="1200" dirty="0">
              <a:ea typeface="Times New Roman" panose="02020603050405020304" pitchFamily="18" charset="0"/>
              <a:cs typeface="Times New Roman" panose="02020603050405020304" pitchFamily="18" charset="0"/>
            </a:endParaRP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Scalability to grow with the organization</a:t>
            </a:r>
          </a:p>
          <a:p>
            <a:pPr marL="171450" marR="0" lvl="0" indent="-171450">
              <a:spcBef>
                <a:spcPts val="0"/>
              </a:spcBef>
              <a:spcAft>
                <a:spcPts val="0"/>
              </a:spcAft>
              <a:buFont typeface="Arial" panose="020B0604020202020204" pitchFamily="34" charset="0"/>
              <a:buChar char="•"/>
            </a:pPr>
            <a:r>
              <a:rPr lang="en-CA" sz="1200" dirty="0" smtClean="0">
                <a:effectLst/>
                <a:ea typeface="Times New Roman" panose="02020603050405020304" pitchFamily="18" charset="0"/>
                <a:cs typeface="Times New Roman" panose="02020603050405020304" pitchFamily="18" charset="0"/>
              </a:rPr>
              <a:t>Repeatable and transferrable methodology across the company</a:t>
            </a: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Time and monetary savings </a:t>
            </a: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Eliminate confusion around ownership of systems, processes, and information</a:t>
            </a:r>
            <a:endParaRPr lang="en-CA" sz="1200" dirty="0">
              <a:effectLst/>
              <a:ea typeface="Times New Roman" panose="02020603050405020304" pitchFamily="18" charset="0"/>
              <a:cs typeface="Times New Roman" panose="02020603050405020304" pitchFamily="18" charset="0"/>
            </a:endParaRP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Continuous performance tracking</a:t>
            </a: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Organized reassignment of resources</a:t>
            </a: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Knowledge retention and management </a:t>
            </a:r>
          </a:p>
        </p:txBody>
      </p:sp>
      <p:cxnSp>
        <p:nvCxnSpPr>
          <p:cNvPr id="6" name="Straight Connector 5"/>
          <p:cNvCxnSpPr/>
          <p:nvPr/>
        </p:nvCxnSpPr>
        <p:spPr>
          <a:xfrm flipV="1">
            <a:off x="4535453" y="2346967"/>
            <a:ext cx="38998" cy="3494757"/>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066876" y="1936558"/>
            <a:ext cx="3810423" cy="454378"/>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b="1" dirty="0">
                <a:solidFill>
                  <a:schemeClr val="accent2"/>
                </a:solidFill>
              </a:rPr>
              <a:t>Key Benefits</a:t>
            </a:r>
            <a:endParaRPr lang="en-US" sz="2400" b="1" dirty="0">
              <a:solidFill>
                <a:schemeClr val="accent2"/>
              </a:solidFill>
            </a:endParaRPr>
          </a:p>
        </p:txBody>
      </p:sp>
      <p:grpSp>
        <p:nvGrpSpPr>
          <p:cNvPr id="12" name="Group 24"/>
          <p:cNvGrpSpPr/>
          <p:nvPr/>
        </p:nvGrpSpPr>
        <p:grpSpPr>
          <a:xfrm>
            <a:off x="4786381" y="1916643"/>
            <a:ext cx="532800" cy="532800"/>
            <a:chOff x="4635461" y="1908494"/>
            <a:chExt cx="729387" cy="729387"/>
          </a:xfrm>
        </p:grpSpPr>
        <p:sp>
          <p:nvSpPr>
            <p:cNvPr id="10" name="Oval 2"/>
            <p:cNvSpPr/>
            <p:nvPr/>
          </p:nvSpPr>
          <p:spPr>
            <a:xfrm>
              <a:off x="4635461" y="1908494"/>
              <a:ext cx="729387" cy="72938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7037" y="2071359"/>
              <a:ext cx="426235" cy="426235"/>
            </a:xfrm>
            <a:prstGeom prst="rect">
              <a:avLst/>
            </a:prstGeom>
          </p:spPr>
        </p:pic>
      </p:grpSp>
      <p:grpSp>
        <p:nvGrpSpPr>
          <p:cNvPr id="15" name="Group 14"/>
          <p:cNvGrpSpPr/>
          <p:nvPr/>
        </p:nvGrpSpPr>
        <p:grpSpPr>
          <a:xfrm>
            <a:off x="384341" y="1917347"/>
            <a:ext cx="4057438" cy="530836"/>
            <a:chOff x="384341" y="1917347"/>
            <a:chExt cx="4057438" cy="530836"/>
          </a:xfrm>
        </p:grpSpPr>
        <p:sp>
          <p:nvSpPr>
            <p:cNvPr id="7" name="Rectangle 6"/>
            <p:cNvSpPr/>
            <p:nvPr/>
          </p:nvSpPr>
          <p:spPr>
            <a:xfrm>
              <a:off x="517013" y="1936558"/>
              <a:ext cx="3924766" cy="454378"/>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b="1" dirty="0">
                  <a:solidFill>
                    <a:schemeClr val="accent1"/>
                  </a:solidFill>
                </a:rPr>
                <a:t>Warning Signs</a:t>
              </a:r>
              <a:endParaRPr lang="en-US" sz="2400" b="1" dirty="0">
                <a:solidFill>
                  <a:schemeClr val="accent1"/>
                </a:solidFill>
              </a:endParaRPr>
            </a:p>
          </p:txBody>
        </p:sp>
        <p:grpSp>
          <p:nvGrpSpPr>
            <p:cNvPr id="11" name="Group 30"/>
            <p:cNvGrpSpPr/>
            <p:nvPr/>
          </p:nvGrpSpPr>
          <p:grpSpPr>
            <a:xfrm>
              <a:off x="384341" y="1917347"/>
              <a:ext cx="530836" cy="530836"/>
              <a:chOff x="343956" y="1909754"/>
              <a:chExt cx="729388" cy="729387"/>
            </a:xfrm>
          </p:grpSpPr>
          <p:sp>
            <p:nvSpPr>
              <p:cNvPr id="8" name="Oval 2"/>
              <p:cNvSpPr/>
              <p:nvPr/>
            </p:nvSpPr>
            <p:spPr>
              <a:xfrm>
                <a:off x="343956" y="1909754"/>
                <a:ext cx="729388" cy="729387"/>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3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1298" y="2065636"/>
                <a:ext cx="434702" cy="434702"/>
              </a:xfrm>
              <a:prstGeom prst="rect">
                <a:avLst/>
              </a:prstGeom>
            </p:spPr>
          </p:pic>
        </p:grpSp>
      </p:grpSp>
      <p:sp>
        <p:nvSpPr>
          <p:cNvPr id="16" name="Rectangle 97"/>
          <p:cNvSpPr/>
          <p:nvPr/>
        </p:nvSpPr>
        <p:spPr>
          <a:xfrm>
            <a:off x="412873" y="5448725"/>
            <a:ext cx="8038910" cy="1029476"/>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792000" fontAlgn="base">
              <a:spcBef>
                <a:spcPct val="0"/>
              </a:spcBef>
              <a:spcAft>
                <a:spcPct val="0"/>
              </a:spcAft>
            </a:pPr>
            <a:r>
              <a:rPr lang="en-US" sz="1200" dirty="0">
                <a:solidFill>
                  <a:srgbClr val="333333"/>
                </a:solidFill>
              </a:rPr>
              <a:t>Given the complexity of some enterprise applications and their functional breadth, one person cannot be expected to have a complete end-to-end view of the organization. A Center of Excellence can spread that knowledge (and risk) across multiple subject-matter experts in the organization, ensuring consistency and broad coverage in multiple areas.</a:t>
            </a:r>
          </a:p>
        </p:txBody>
      </p:sp>
      <p:pic>
        <p:nvPicPr>
          <p:cNvPr id="17" name="Picture 9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4341" y="5449822"/>
            <a:ext cx="927302" cy="1005650"/>
          </a:xfrm>
          <a:prstGeom prst="rect">
            <a:avLst/>
          </a:prstGeom>
        </p:spPr>
      </p:pic>
    </p:spTree>
    <p:extLst>
      <p:ext uri="{BB962C8B-B14F-4D97-AF65-F5344CB8AC3E}">
        <p14:creationId xmlns:p14="http://schemas.microsoft.com/office/powerpoint/2010/main" val="946212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Organizations face many c</a:t>
            </a:r>
            <a:r>
              <a:rPr lang="en-CA" dirty="0" smtClean="0">
                <a:solidFill>
                  <a:schemeClr val="bg1"/>
                </a:solidFill>
              </a:rPr>
              <a:t>hallenges when deploying enterprise applications</a:t>
            </a:r>
            <a:endParaRPr lang="en-CA" dirty="0">
              <a:solidFill>
                <a:schemeClr val="bg1"/>
              </a:solidFill>
            </a:endParaRPr>
          </a:p>
        </p:txBody>
      </p:sp>
      <p:graphicFrame>
        <p:nvGraphicFramePr>
          <p:cNvPr id="12" name="Chart 11"/>
          <p:cNvGraphicFramePr/>
          <p:nvPr>
            <p:extLst>
              <p:ext uri="{D42A27DB-BD31-4B8C-83A1-F6EECF244321}">
                <p14:modId xmlns:p14="http://schemas.microsoft.com/office/powerpoint/2010/main" val="2348896608"/>
              </p:ext>
            </p:extLst>
          </p:nvPr>
        </p:nvGraphicFramePr>
        <p:xfrm>
          <a:off x="3672000" y="1373470"/>
          <a:ext cx="1800000" cy="198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6"/>
          <p:cNvGraphicFramePr/>
          <p:nvPr>
            <p:extLst>
              <p:ext uri="{D42A27DB-BD31-4B8C-83A1-F6EECF244321}">
                <p14:modId xmlns:p14="http://schemas.microsoft.com/office/powerpoint/2010/main" val="4078521950"/>
              </p:ext>
            </p:extLst>
          </p:nvPr>
        </p:nvGraphicFramePr>
        <p:xfrm>
          <a:off x="771323" y="1373470"/>
          <a:ext cx="1800000" cy="1980000"/>
        </p:xfrm>
        <a:graphic>
          <a:graphicData uri="http://schemas.openxmlformats.org/drawingml/2006/chart">
            <c:chart xmlns:c="http://schemas.openxmlformats.org/drawingml/2006/chart" xmlns:r="http://schemas.openxmlformats.org/officeDocument/2006/relationships" r:id="rId3"/>
          </a:graphicData>
        </a:graphic>
      </p:graphicFrame>
      <p:sp>
        <p:nvSpPr>
          <p:cNvPr id="27" name="Rectangle 26"/>
          <p:cNvSpPr/>
          <p:nvPr/>
        </p:nvSpPr>
        <p:spPr>
          <a:xfrm>
            <a:off x="251520" y="5971051"/>
            <a:ext cx="2601994" cy="256993"/>
          </a:xfrm>
          <a:prstGeom prst="rect">
            <a:avLst/>
          </a:prstGeom>
        </p:spPr>
        <p:txBody>
          <a:bodyPr wrap="none">
            <a:spAutoFit/>
          </a:bodyPr>
          <a:lstStyle/>
          <a:p>
            <a:pPr>
              <a:lnSpc>
                <a:spcPct val="107000"/>
              </a:lnSpc>
              <a:spcAft>
                <a:spcPts val="800"/>
              </a:spcAft>
            </a:pPr>
            <a:r>
              <a:rPr lang="en-CA" sz="1000" dirty="0" smtClean="0">
                <a:ea typeface="Calibri" panose="020F0502020204030204" pitchFamily="34" charset="0"/>
                <a:cs typeface="Times New Roman" panose="02020603050405020304" pitchFamily="18" charset="0"/>
              </a:rPr>
              <a:t>Source:</a:t>
            </a:r>
            <a:r>
              <a:rPr lang="en-CA" sz="1000" dirty="0" smtClean="0">
                <a:solidFill>
                  <a:srgbClr val="0000FF"/>
                </a:solidFill>
                <a:ea typeface="Calibri" panose="020F0502020204030204" pitchFamily="34" charset="0"/>
                <a:cs typeface="Times New Roman" panose="02020603050405020304" pitchFamily="18" charset="0"/>
              </a:rPr>
              <a:t> </a:t>
            </a:r>
            <a:r>
              <a:rPr lang="en-CA" sz="1000" u="sng" dirty="0" smtClean="0">
                <a:solidFill>
                  <a:srgbClr val="0000FF"/>
                </a:solidFill>
                <a:ea typeface="Calibri" panose="020F0502020204030204" pitchFamily="34" charset="0"/>
                <a:cs typeface="Times New Roman" panose="02020603050405020304" pitchFamily="18" charset="0"/>
                <a:hlinkClick r:id="rId4"/>
              </a:rPr>
              <a:t>Panorama Consulting ERP Report</a:t>
            </a:r>
            <a:endParaRPr lang="en-CA" sz="1000" dirty="0">
              <a:effectLst/>
              <a:ea typeface="Calibri" panose="020F0502020204030204" pitchFamily="34" charset="0"/>
              <a:cs typeface="Times New Roman" panose="02020603050405020304" pitchFamily="18" charset="0"/>
            </a:endParaRPr>
          </a:p>
        </p:txBody>
      </p:sp>
      <p:graphicFrame>
        <p:nvGraphicFramePr>
          <p:cNvPr id="33" name="Chart 32"/>
          <p:cNvGraphicFramePr/>
          <p:nvPr>
            <p:extLst>
              <p:ext uri="{D42A27DB-BD31-4B8C-83A1-F6EECF244321}">
                <p14:modId xmlns:p14="http://schemas.microsoft.com/office/powerpoint/2010/main" val="1174538627"/>
              </p:ext>
            </p:extLst>
          </p:nvPr>
        </p:nvGraphicFramePr>
        <p:xfrm>
          <a:off x="6572677" y="1373470"/>
          <a:ext cx="1800000" cy="1980000"/>
        </p:xfrm>
        <a:graphic>
          <a:graphicData uri="http://schemas.openxmlformats.org/drawingml/2006/chart">
            <c:chart xmlns:c="http://schemas.openxmlformats.org/drawingml/2006/chart" xmlns:r="http://schemas.openxmlformats.org/officeDocument/2006/relationships" r:id="rId5"/>
          </a:graphicData>
        </a:graphic>
      </p:graphicFrame>
      <p:sp>
        <p:nvSpPr>
          <p:cNvPr id="36" name="TextBox 35"/>
          <p:cNvSpPr txBox="1"/>
          <p:nvPr/>
        </p:nvSpPr>
        <p:spPr>
          <a:xfrm>
            <a:off x="7379555" y="2233498"/>
            <a:ext cx="1764445" cy="461665"/>
          </a:xfrm>
          <a:prstGeom prst="rect">
            <a:avLst/>
          </a:prstGeom>
        </p:spPr>
        <p:txBody>
          <a:bodyPr wrap="square" rtlCol="0">
            <a:spAutoFit/>
          </a:bodyPr>
          <a:lstStyle/>
          <a:p>
            <a:r>
              <a:rPr lang="en-CA" sz="2400" b="1" dirty="0" smtClean="0">
                <a:solidFill>
                  <a:schemeClr val="bg1"/>
                </a:solidFill>
              </a:rPr>
              <a:t>63%</a:t>
            </a:r>
            <a:endParaRPr lang="en-CA" sz="1600" b="1" dirty="0" smtClean="0">
              <a:solidFill>
                <a:schemeClr val="bg1"/>
              </a:solidFill>
            </a:endParaRPr>
          </a:p>
        </p:txBody>
      </p:sp>
      <p:sp>
        <p:nvSpPr>
          <p:cNvPr id="37" name="TextBox 36"/>
          <p:cNvSpPr txBox="1"/>
          <p:nvPr/>
        </p:nvSpPr>
        <p:spPr>
          <a:xfrm>
            <a:off x="1655871" y="2233498"/>
            <a:ext cx="1963177" cy="461665"/>
          </a:xfrm>
          <a:prstGeom prst="rect">
            <a:avLst/>
          </a:prstGeom>
        </p:spPr>
        <p:txBody>
          <a:bodyPr wrap="square" rtlCol="0">
            <a:spAutoFit/>
          </a:bodyPr>
          <a:lstStyle/>
          <a:p>
            <a:fld id="{025D96C8-8753-413E-BDBE-E17BECD7286A}" type="VALUE">
              <a:rPr lang="en-CA" sz="2400" b="1">
                <a:solidFill>
                  <a:schemeClr val="bg1"/>
                </a:solidFill>
              </a:rPr>
              <a:pPr/>
              <a:t>20</a:t>
            </a:fld>
            <a:r>
              <a:rPr lang="en-CA" sz="2400" b="1" dirty="0" smtClean="0">
                <a:solidFill>
                  <a:schemeClr val="bg1"/>
                </a:solidFill>
              </a:rPr>
              <a:t>%</a:t>
            </a:r>
            <a:endParaRPr lang="en-CA" sz="1600" b="1" i="1" dirty="0" smtClean="0">
              <a:solidFill>
                <a:schemeClr val="bg1"/>
              </a:solidFill>
            </a:endParaRPr>
          </a:p>
        </p:txBody>
      </p:sp>
      <p:sp>
        <p:nvSpPr>
          <p:cNvPr id="38" name="TextBox 37"/>
          <p:cNvSpPr txBox="1"/>
          <p:nvPr/>
        </p:nvSpPr>
        <p:spPr>
          <a:xfrm>
            <a:off x="4503763" y="2233498"/>
            <a:ext cx="1826401" cy="461665"/>
          </a:xfrm>
          <a:prstGeom prst="rect">
            <a:avLst/>
          </a:prstGeom>
        </p:spPr>
        <p:txBody>
          <a:bodyPr wrap="square" rtlCol="0">
            <a:spAutoFit/>
          </a:bodyPr>
          <a:lstStyle/>
          <a:p>
            <a:r>
              <a:rPr lang="en-CA" sz="2400" b="1" dirty="0" smtClean="0">
                <a:solidFill>
                  <a:schemeClr val="bg1"/>
                </a:solidFill>
              </a:rPr>
              <a:t>53%</a:t>
            </a:r>
            <a:endParaRPr lang="en-CA" sz="1600" b="1" i="1" dirty="0" smtClean="0">
              <a:solidFill>
                <a:schemeClr val="bg1"/>
              </a:solidFill>
            </a:endParaRPr>
          </a:p>
        </p:txBody>
      </p:sp>
      <p:sp>
        <p:nvSpPr>
          <p:cNvPr id="3" name="Rectangle 2"/>
          <p:cNvSpPr/>
          <p:nvPr/>
        </p:nvSpPr>
        <p:spPr>
          <a:xfrm>
            <a:off x="429083" y="3173337"/>
            <a:ext cx="2484481" cy="738664"/>
          </a:xfrm>
          <a:prstGeom prst="rect">
            <a:avLst/>
          </a:prstGeom>
        </p:spPr>
        <p:txBody>
          <a:bodyPr wrap="square">
            <a:spAutoFit/>
          </a:bodyPr>
          <a:lstStyle/>
          <a:p>
            <a:r>
              <a:rPr lang="en-CA" sz="1400" b="1" dirty="0" smtClean="0">
                <a:solidFill>
                  <a:schemeClr val="accent3"/>
                </a:solidFill>
              </a:rPr>
              <a:t>Organizations that viewed </a:t>
            </a:r>
            <a:r>
              <a:rPr lang="en-CA" sz="1400" b="1" dirty="0">
                <a:solidFill>
                  <a:schemeClr val="accent3"/>
                </a:solidFill>
              </a:rPr>
              <a:t>their ERP implementations as </a:t>
            </a:r>
            <a:r>
              <a:rPr lang="en-CA" sz="1400" b="1" dirty="0" smtClean="0">
                <a:solidFill>
                  <a:schemeClr val="accent3"/>
                </a:solidFill>
              </a:rPr>
              <a:t>failures.</a:t>
            </a:r>
            <a:endParaRPr lang="en-CA" sz="1400" b="1" dirty="0">
              <a:solidFill>
                <a:schemeClr val="accent3"/>
              </a:solidFill>
            </a:endParaRPr>
          </a:p>
        </p:txBody>
      </p:sp>
      <p:sp>
        <p:nvSpPr>
          <p:cNvPr id="4" name="Rectangle 3"/>
          <p:cNvSpPr/>
          <p:nvPr/>
        </p:nvSpPr>
        <p:spPr>
          <a:xfrm>
            <a:off x="3704716" y="3173337"/>
            <a:ext cx="2215014" cy="954107"/>
          </a:xfrm>
          <a:prstGeom prst="rect">
            <a:avLst/>
          </a:prstGeom>
        </p:spPr>
        <p:txBody>
          <a:bodyPr wrap="square">
            <a:spAutoFit/>
          </a:bodyPr>
          <a:lstStyle/>
          <a:p>
            <a:r>
              <a:rPr lang="en-CA" sz="1400" b="1" dirty="0" smtClean="0">
                <a:solidFill>
                  <a:schemeClr val="accent3"/>
                </a:solidFill>
              </a:rPr>
              <a:t>Organizations that realized </a:t>
            </a:r>
            <a:r>
              <a:rPr lang="en-CA" sz="1400" b="1" dirty="0">
                <a:solidFill>
                  <a:schemeClr val="accent3"/>
                </a:solidFill>
              </a:rPr>
              <a:t>less than 50% of expected </a:t>
            </a:r>
            <a:r>
              <a:rPr lang="en-CA" sz="1400" b="1" dirty="0" smtClean="0">
                <a:solidFill>
                  <a:schemeClr val="accent3"/>
                </a:solidFill>
              </a:rPr>
              <a:t>benefits from their application.</a:t>
            </a:r>
            <a:endParaRPr lang="en-CA" sz="1400" b="1" dirty="0">
              <a:solidFill>
                <a:schemeClr val="accent3"/>
              </a:solidFill>
            </a:endParaRPr>
          </a:p>
        </p:txBody>
      </p:sp>
      <p:sp>
        <p:nvSpPr>
          <p:cNvPr id="5" name="Rectangle 4"/>
          <p:cNvSpPr/>
          <p:nvPr/>
        </p:nvSpPr>
        <p:spPr>
          <a:xfrm>
            <a:off x="6239957" y="3170988"/>
            <a:ext cx="2637342" cy="738664"/>
          </a:xfrm>
          <a:prstGeom prst="rect">
            <a:avLst/>
          </a:prstGeom>
        </p:spPr>
        <p:txBody>
          <a:bodyPr wrap="square">
            <a:spAutoFit/>
          </a:bodyPr>
          <a:lstStyle/>
          <a:p>
            <a:r>
              <a:rPr lang="en-CA" sz="1400" b="1" dirty="0" smtClean="0">
                <a:solidFill>
                  <a:schemeClr val="accent3"/>
                </a:solidFill>
              </a:rPr>
              <a:t>Organizations that required </a:t>
            </a:r>
            <a:r>
              <a:rPr lang="en-CA" sz="1400" b="1" dirty="0">
                <a:solidFill>
                  <a:schemeClr val="accent3"/>
                </a:solidFill>
              </a:rPr>
              <a:t>some level of customization to their </a:t>
            </a:r>
            <a:r>
              <a:rPr lang="en-CA" sz="1400" b="1" dirty="0" smtClean="0">
                <a:solidFill>
                  <a:schemeClr val="accent3"/>
                </a:solidFill>
              </a:rPr>
              <a:t>application. </a:t>
            </a:r>
            <a:endParaRPr lang="en-CA" sz="1400" b="1" dirty="0">
              <a:solidFill>
                <a:schemeClr val="accent3"/>
              </a:solidFill>
            </a:endParaRPr>
          </a:p>
        </p:txBody>
      </p:sp>
      <p:sp>
        <p:nvSpPr>
          <p:cNvPr id="6" name="Rectangle 5"/>
          <p:cNvSpPr/>
          <p:nvPr/>
        </p:nvSpPr>
        <p:spPr>
          <a:xfrm>
            <a:off x="6184136" y="4426667"/>
            <a:ext cx="2695459" cy="1384995"/>
          </a:xfrm>
          <a:prstGeom prst="rect">
            <a:avLst/>
          </a:prstGeom>
        </p:spPr>
        <p:txBody>
          <a:bodyPr wrap="square">
            <a:spAutoFit/>
          </a:bodyPr>
          <a:lstStyle/>
          <a:p>
            <a:r>
              <a:rPr lang="en-CA" sz="1400" dirty="0" smtClean="0">
                <a:solidFill>
                  <a:srgbClr val="7A7A7A"/>
                </a:solidFill>
              </a:rPr>
              <a:t>The CoE helps </a:t>
            </a:r>
            <a:r>
              <a:rPr lang="en-CA" sz="1400" dirty="0">
                <a:solidFill>
                  <a:srgbClr val="7A7A7A"/>
                </a:solidFill>
              </a:rPr>
              <a:t>reduce levels of solution customization requested through thorough requirements gathering and stakeholder engagement at early stages of the </a:t>
            </a:r>
            <a:r>
              <a:rPr lang="en-CA" sz="1400" dirty="0" smtClean="0">
                <a:solidFill>
                  <a:srgbClr val="7A7A7A"/>
                </a:solidFill>
              </a:rPr>
              <a:t>project.</a:t>
            </a:r>
            <a:endParaRPr lang="en-CA" dirty="0">
              <a:solidFill>
                <a:srgbClr val="7A7A7A"/>
              </a:solidFill>
            </a:endParaRPr>
          </a:p>
        </p:txBody>
      </p:sp>
      <p:cxnSp>
        <p:nvCxnSpPr>
          <p:cNvPr id="29" name="Straight Connector 2"/>
          <p:cNvCxnSpPr/>
          <p:nvPr/>
        </p:nvCxnSpPr>
        <p:spPr>
          <a:xfrm rot="5400000" flipH="1">
            <a:off x="5007407" y="4650531"/>
            <a:ext cx="2177186"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
          <p:cNvCxnSpPr/>
          <p:nvPr/>
        </p:nvCxnSpPr>
        <p:spPr>
          <a:xfrm rot="5400000" flipH="1">
            <a:off x="1959407" y="4610342"/>
            <a:ext cx="2177186"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3224271" y="4426666"/>
            <a:ext cx="2695459" cy="1169551"/>
          </a:xfrm>
          <a:prstGeom prst="rect">
            <a:avLst/>
          </a:prstGeom>
        </p:spPr>
        <p:txBody>
          <a:bodyPr wrap="square">
            <a:spAutoFit/>
          </a:bodyPr>
          <a:lstStyle/>
          <a:p>
            <a:r>
              <a:rPr lang="en-CA" sz="1400" dirty="0" smtClean="0">
                <a:solidFill>
                  <a:srgbClr val="7A7A7A"/>
                </a:solidFill>
              </a:rPr>
              <a:t>Maximize the utilization of the enterprise application with a CoE through user engagement, systematized training, and change management policies. </a:t>
            </a:r>
            <a:endParaRPr lang="en-CA" dirty="0">
              <a:solidFill>
                <a:srgbClr val="7A7A7A"/>
              </a:solidFill>
            </a:endParaRPr>
          </a:p>
        </p:txBody>
      </p:sp>
      <p:sp>
        <p:nvSpPr>
          <p:cNvPr id="32" name="Rectangle 31"/>
          <p:cNvSpPr/>
          <p:nvPr/>
        </p:nvSpPr>
        <p:spPr>
          <a:xfrm>
            <a:off x="323594" y="4426665"/>
            <a:ext cx="2695459" cy="1384995"/>
          </a:xfrm>
          <a:prstGeom prst="rect">
            <a:avLst/>
          </a:prstGeom>
        </p:spPr>
        <p:txBody>
          <a:bodyPr wrap="square">
            <a:spAutoFit/>
          </a:bodyPr>
          <a:lstStyle/>
          <a:p>
            <a:r>
              <a:rPr lang="en-CA" sz="1400" dirty="0" smtClean="0">
                <a:solidFill>
                  <a:srgbClr val="7A7A7A"/>
                </a:solidFill>
              </a:rPr>
              <a:t>An enterprise application CoE brings together key stakeholders at an early stage to address key business requirements and ensure project success. </a:t>
            </a:r>
            <a:endParaRPr lang="en-CA" dirty="0">
              <a:solidFill>
                <a:srgbClr val="7A7A7A"/>
              </a:solidFill>
            </a:endParaRPr>
          </a:p>
        </p:txBody>
      </p:sp>
    </p:spTree>
    <p:extLst>
      <p:ext uri="{BB962C8B-B14F-4D97-AF65-F5344CB8AC3E}">
        <p14:creationId xmlns:p14="http://schemas.microsoft.com/office/powerpoint/2010/main" val="2354498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 name="Chart 2"/>
          <p:cNvGraphicFramePr/>
          <p:nvPr>
            <p:extLst>
              <p:ext uri="{D42A27DB-BD31-4B8C-83A1-F6EECF244321}">
                <p14:modId xmlns:p14="http://schemas.microsoft.com/office/powerpoint/2010/main" val="2703903137"/>
              </p:ext>
            </p:extLst>
          </p:nvPr>
        </p:nvGraphicFramePr>
        <p:xfrm>
          <a:off x="169492" y="1370977"/>
          <a:ext cx="3639845" cy="3588837"/>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CA" dirty="0" smtClean="0">
                <a:solidFill>
                  <a:schemeClr val="bg1"/>
                </a:solidFill>
              </a:rPr>
              <a:t>A Center of Excellence reduces project time and cost through centralized governance and formalized, traceable roles </a:t>
            </a:r>
            <a:endParaRPr lang="en-CA" dirty="0">
              <a:solidFill>
                <a:schemeClr val="bg1"/>
              </a:solidFill>
            </a:endParaRPr>
          </a:p>
        </p:txBody>
      </p:sp>
      <p:sp>
        <p:nvSpPr>
          <p:cNvPr id="8" name="TextBox 7"/>
          <p:cNvSpPr txBox="1"/>
          <p:nvPr/>
        </p:nvSpPr>
        <p:spPr>
          <a:xfrm>
            <a:off x="438412" y="5207061"/>
            <a:ext cx="8403562" cy="1169551"/>
          </a:xfrm>
          <a:prstGeom prst="rect">
            <a:avLst/>
          </a:prstGeom>
        </p:spPr>
        <p:txBody>
          <a:bodyPr wrap="square" rtlCol="0">
            <a:spAutoFit/>
          </a:bodyPr>
          <a:lstStyle/>
          <a:p>
            <a:r>
              <a:rPr lang="en-CA" sz="1400" i="1" dirty="0" smtClean="0">
                <a:latin typeface="+mj-lt"/>
              </a:rPr>
              <a:t>Establishing </a:t>
            </a:r>
            <a:r>
              <a:rPr lang="en-CA" sz="1400" i="1" dirty="0">
                <a:latin typeface="+mj-lt"/>
              </a:rPr>
              <a:t>an ERP Center of Excellence is one way to counter the challenge of maximizing the business benefits of ERP projects. Companies that institute such a mechanism are more likely to experience fewer disruptions during and after implementation and are less likely to become </a:t>
            </a:r>
            <a:r>
              <a:rPr lang="en-CA" sz="1400" i="1" dirty="0" smtClean="0">
                <a:latin typeface="+mj-lt"/>
              </a:rPr>
              <a:t>too </a:t>
            </a:r>
            <a:r>
              <a:rPr lang="en-CA" sz="1400" i="1" dirty="0">
                <a:latin typeface="+mj-lt"/>
              </a:rPr>
              <a:t>dependent on outside consultants along the way</a:t>
            </a:r>
            <a:r>
              <a:rPr lang="en-CA" sz="1400" i="1" dirty="0" smtClean="0">
                <a:latin typeface="+mj-lt"/>
              </a:rPr>
              <a:t>.</a:t>
            </a:r>
          </a:p>
          <a:p>
            <a:pPr algn="r"/>
            <a:r>
              <a:rPr lang="en-CA" sz="1400" dirty="0" smtClean="0"/>
              <a:t>– Eric Kimberling, Principal, Panorama Consulting   </a:t>
            </a:r>
            <a:endParaRPr lang="en-CA" sz="1400" dirty="0"/>
          </a:p>
        </p:txBody>
      </p:sp>
      <p:graphicFrame>
        <p:nvGraphicFramePr>
          <p:cNvPr id="11" name="Chart 4"/>
          <p:cNvGraphicFramePr/>
          <p:nvPr>
            <p:extLst>
              <p:ext uri="{D42A27DB-BD31-4B8C-83A1-F6EECF244321}">
                <p14:modId xmlns:p14="http://schemas.microsoft.com/office/powerpoint/2010/main" val="123744062"/>
              </p:ext>
            </p:extLst>
          </p:nvPr>
        </p:nvGraphicFramePr>
        <p:xfrm>
          <a:off x="4283902" y="1341876"/>
          <a:ext cx="4695244" cy="3718639"/>
        </p:xfrm>
        <a:graphic>
          <a:graphicData uri="http://schemas.openxmlformats.org/drawingml/2006/chart">
            <c:chart xmlns:c="http://schemas.openxmlformats.org/drawingml/2006/chart" xmlns:r="http://schemas.openxmlformats.org/officeDocument/2006/relationships" r:id="rId3"/>
          </a:graphicData>
        </a:graphic>
      </p:graphicFrame>
      <p:pic>
        <p:nvPicPr>
          <p:cNvPr id="10" name="Picture 102"/>
          <p:cNvPicPr>
            <a:picLocks noChangeAspect="1"/>
          </p:cNvPicPr>
          <p:nvPr/>
        </p:nvPicPr>
        <p:blipFill>
          <a:blip r:embed="rId4"/>
          <a:stretch>
            <a:fillRect/>
          </a:stretch>
        </p:blipFill>
        <p:spPr>
          <a:xfrm>
            <a:off x="238611" y="5189394"/>
            <a:ext cx="292633" cy="219475"/>
          </a:xfrm>
          <a:prstGeom prst="rect">
            <a:avLst/>
          </a:prstGeom>
        </p:spPr>
      </p:pic>
      <p:pic>
        <p:nvPicPr>
          <p:cNvPr id="12" name="Picture 103"/>
          <p:cNvPicPr>
            <a:picLocks noChangeAspect="1"/>
          </p:cNvPicPr>
          <p:nvPr/>
        </p:nvPicPr>
        <p:blipFill>
          <a:blip r:embed="rId5"/>
          <a:stretch>
            <a:fillRect/>
          </a:stretch>
        </p:blipFill>
        <p:spPr>
          <a:xfrm>
            <a:off x="4391652" y="5854466"/>
            <a:ext cx="274344" cy="286537"/>
          </a:xfrm>
          <a:prstGeom prst="rect">
            <a:avLst/>
          </a:prstGeom>
        </p:spPr>
      </p:pic>
      <p:sp>
        <p:nvSpPr>
          <p:cNvPr id="54" name="Rectangle 53"/>
          <p:cNvSpPr/>
          <p:nvPr/>
        </p:nvSpPr>
        <p:spPr>
          <a:xfrm>
            <a:off x="4391652" y="4828896"/>
            <a:ext cx="4650123" cy="246221"/>
          </a:xfrm>
          <a:prstGeom prst="rect">
            <a:avLst/>
          </a:prstGeom>
        </p:spPr>
        <p:txBody>
          <a:bodyPr wrap="square">
            <a:spAutoFit/>
          </a:bodyPr>
          <a:lstStyle/>
          <a:p>
            <a:r>
              <a:rPr lang="en-CA" sz="1000" dirty="0">
                <a:ea typeface="Calibri" panose="020F0502020204030204" pitchFamily="34" charset="0"/>
                <a:cs typeface="Times New Roman" panose="02020603050405020304" pitchFamily="18" charset="0"/>
              </a:rPr>
              <a:t>Source: </a:t>
            </a:r>
            <a:r>
              <a:rPr lang="en-CA" sz="1000" u="sng" dirty="0">
                <a:solidFill>
                  <a:srgbClr val="0000FF"/>
                </a:solidFill>
                <a:ea typeface="Calibri" panose="020F0502020204030204" pitchFamily="34" charset="0"/>
                <a:cs typeface="Times New Roman" panose="02020603050405020304" pitchFamily="18" charset="0"/>
                <a:hlinkClick r:id="rId6"/>
              </a:rPr>
              <a:t>“The Information Management Center of Excellence”</a:t>
            </a:r>
            <a:r>
              <a:rPr lang="en-CA" sz="1000" dirty="0">
                <a:solidFill>
                  <a:srgbClr val="0000FF"/>
                </a:solidFill>
                <a:ea typeface="Calibri" panose="020F0502020204030204" pitchFamily="34" charset="0"/>
                <a:cs typeface="Times New Roman" panose="02020603050405020304" pitchFamily="18" charset="0"/>
              </a:rPr>
              <a:t> </a:t>
            </a:r>
            <a:r>
              <a:rPr lang="en-CA" sz="1000" dirty="0">
                <a:ea typeface="Calibri" panose="020F0502020204030204" pitchFamily="34" charset="0"/>
                <a:cs typeface="Times New Roman" panose="02020603050405020304" pitchFamily="18" charset="0"/>
              </a:rPr>
              <a:t>by Emtec </a:t>
            </a:r>
            <a:endParaRPr lang="en-CA" sz="1000" dirty="0"/>
          </a:p>
        </p:txBody>
      </p:sp>
    </p:spTree>
    <p:extLst>
      <p:ext uri="{BB962C8B-B14F-4D97-AF65-F5344CB8AC3E}">
        <p14:creationId xmlns:p14="http://schemas.microsoft.com/office/powerpoint/2010/main" val="1173777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51520" y="260648"/>
            <a:ext cx="8625780" cy="864096"/>
          </a:xfrm>
        </p:spPr>
        <p:txBody>
          <a:bodyPr/>
          <a:lstStyle/>
          <a:p>
            <a:r>
              <a:rPr lang="en-CA" dirty="0" smtClean="0"/>
              <a:t>Align the Center of Excellence with corporate objectives</a:t>
            </a:r>
            <a:endParaRPr lang="en-CA" dirty="0"/>
          </a:p>
        </p:txBody>
      </p:sp>
      <p:sp>
        <p:nvSpPr>
          <p:cNvPr id="4" name="TextBox 3"/>
          <p:cNvSpPr txBox="1"/>
          <p:nvPr/>
        </p:nvSpPr>
        <p:spPr>
          <a:xfrm>
            <a:off x="181327" y="1228000"/>
            <a:ext cx="8546792" cy="523220"/>
          </a:xfrm>
          <a:prstGeom prst="rect">
            <a:avLst/>
          </a:prstGeom>
        </p:spPr>
        <p:txBody>
          <a:bodyPr wrap="square" rtlCol="0">
            <a:spAutoFit/>
          </a:bodyPr>
          <a:lstStyle/>
          <a:p>
            <a:r>
              <a:rPr lang="en-CA" sz="1400" dirty="0" smtClean="0"/>
              <a:t>Info-Tech’s </a:t>
            </a:r>
            <a:r>
              <a:rPr lang="en-CA" sz="1400" i="1" dirty="0" smtClean="0">
                <a:hlinkClick r:id="rId2"/>
              </a:rPr>
              <a:t>2016 CIO Trend Report</a:t>
            </a:r>
            <a:r>
              <a:rPr lang="en-CA" sz="1400" i="1" dirty="0" smtClean="0"/>
              <a:t> </a:t>
            </a:r>
            <a:r>
              <a:rPr lang="en-CA" sz="1400" dirty="0" smtClean="0"/>
              <a:t>indicates business executives view four key areas that should be IT’s top priority. Align the CoE with these objectives to build use cases that define the CoE’s functions.</a:t>
            </a:r>
          </a:p>
        </p:txBody>
      </p:sp>
      <p:sp>
        <p:nvSpPr>
          <p:cNvPr id="5" name="Oval 145407"/>
          <p:cNvSpPr/>
          <p:nvPr/>
        </p:nvSpPr>
        <p:spPr>
          <a:xfrm>
            <a:off x="330508" y="2496228"/>
            <a:ext cx="540000" cy="540000"/>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smtClean="0"/>
              <a:t>1</a:t>
            </a:r>
            <a:endParaRPr lang="en-CA" sz="1600" b="1" dirty="0"/>
          </a:p>
        </p:txBody>
      </p:sp>
      <p:sp>
        <p:nvSpPr>
          <p:cNvPr id="6" name="TextBox 5"/>
          <p:cNvSpPr txBox="1"/>
          <p:nvPr/>
        </p:nvSpPr>
        <p:spPr>
          <a:xfrm>
            <a:off x="870508" y="2527327"/>
            <a:ext cx="4083814" cy="938719"/>
          </a:xfrm>
          <a:prstGeom prst="rect">
            <a:avLst/>
          </a:prstGeom>
        </p:spPr>
        <p:txBody>
          <a:bodyPr wrap="square" rtlCol="0">
            <a:spAutoFit/>
          </a:bodyPr>
          <a:lstStyle/>
          <a:p>
            <a:pPr>
              <a:spcAft>
                <a:spcPts val="600"/>
              </a:spcAft>
            </a:pPr>
            <a:r>
              <a:rPr lang="en-CA" sz="1600" b="1" dirty="0" smtClean="0">
                <a:solidFill>
                  <a:schemeClr val="accent1"/>
                </a:solidFill>
              </a:rPr>
              <a:t>Provide managers with information to support decision making.</a:t>
            </a:r>
            <a:endParaRPr lang="en-CA" sz="1400" b="1" dirty="0" smtClean="0">
              <a:solidFill>
                <a:schemeClr val="accent1"/>
              </a:solidFill>
            </a:endParaRPr>
          </a:p>
          <a:p>
            <a:endParaRPr lang="en-CA" dirty="0" smtClean="0"/>
          </a:p>
        </p:txBody>
      </p:sp>
      <p:sp>
        <p:nvSpPr>
          <p:cNvPr id="7" name="Rectangle 6"/>
          <p:cNvSpPr/>
          <p:nvPr/>
        </p:nvSpPr>
        <p:spPr>
          <a:xfrm>
            <a:off x="7257300" y="2312103"/>
            <a:ext cx="1620000" cy="591014"/>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1200" dirty="0" smtClean="0"/>
              <a:t>Software License Management</a:t>
            </a:r>
            <a:endParaRPr lang="en-CA" sz="1200" dirty="0"/>
          </a:p>
        </p:txBody>
      </p:sp>
      <p:sp>
        <p:nvSpPr>
          <p:cNvPr id="8" name="Rectangle 7"/>
          <p:cNvSpPr/>
          <p:nvPr/>
        </p:nvSpPr>
        <p:spPr>
          <a:xfrm>
            <a:off x="5528982" y="3004527"/>
            <a:ext cx="1620000" cy="591014"/>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1200" dirty="0" smtClean="0"/>
              <a:t>Application Performance Management</a:t>
            </a:r>
            <a:endParaRPr lang="en-CA" sz="1200" dirty="0"/>
          </a:p>
        </p:txBody>
      </p:sp>
      <p:sp>
        <p:nvSpPr>
          <p:cNvPr id="9" name="Rectangle 8"/>
          <p:cNvSpPr/>
          <p:nvPr/>
        </p:nvSpPr>
        <p:spPr>
          <a:xfrm>
            <a:off x="5528982" y="3700057"/>
            <a:ext cx="1620000" cy="591014"/>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1200" dirty="0" smtClean="0"/>
              <a:t>Knowledge Management</a:t>
            </a:r>
            <a:endParaRPr lang="en-CA" sz="1200" dirty="0"/>
          </a:p>
        </p:txBody>
      </p:sp>
      <p:sp>
        <p:nvSpPr>
          <p:cNvPr id="10" name="Rectangle 9"/>
          <p:cNvSpPr/>
          <p:nvPr/>
        </p:nvSpPr>
        <p:spPr>
          <a:xfrm>
            <a:off x="7257300" y="3007012"/>
            <a:ext cx="1620000" cy="591014"/>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1200" dirty="0" smtClean="0"/>
              <a:t>Program &amp; Project Management</a:t>
            </a:r>
            <a:endParaRPr lang="en-CA" sz="1200" dirty="0"/>
          </a:p>
        </p:txBody>
      </p:sp>
      <p:sp>
        <p:nvSpPr>
          <p:cNvPr id="11" name="Rectangle 10"/>
          <p:cNvSpPr/>
          <p:nvPr/>
        </p:nvSpPr>
        <p:spPr>
          <a:xfrm>
            <a:off x="5520739" y="4395587"/>
            <a:ext cx="1620000" cy="591014"/>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1200" dirty="0" smtClean="0"/>
              <a:t>Quality Assurance</a:t>
            </a:r>
            <a:endParaRPr lang="en-CA" sz="1200" dirty="0"/>
          </a:p>
        </p:txBody>
      </p:sp>
      <p:sp>
        <p:nvSpPr>
          <p:cNvPr id="12" name="Rectangle 11"/>
          <p:cNvSpPr/>
          <p:nvPr/>
        </p:nvSpPr>
        <p:spPr>
          <a:xfrm>
            <a:off x="7257300" y="5091739"/>
            <a:ext cx="1620000" cy="591014"/>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1200" dirty="0" smtClean="0"/>
              <a:t>Application Support</a:t>
            </a:r>
            <a:endParaRPr lang="en-CA" sz="1200" dirty="0"/>
          </a:p>
        </p:txBody>
      </p:sp>
      <p:sp>
        <p:nvSpPr>
          <p:cNvPr id="13" name="Rectangle 12"/>
          <p:cNvSpPr/>
          <p:nvPr/>
        </p:nvSpPr>
        <p:spPr>
          <a:xfrm>
            <a:off x="5520739" y="5091117"/>
            <a:ext cx="1620000" cy="591014"/>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1200" dirty="0" smtClean="0"/>
              <a:t>Vendor Management</a:t>
            </a:r>
            <a:endParaRPr lang="en-CA" sz="1200" dirty="0"/>
          </a:p>
        </p:txBody>
      </p:sp>
      <p:sp>
        <p:nvSpPr>
          <p:cNvPr id="14" name="Rectangle 13"/>
          <p:cNvSpPr/>
          <p:nvPr/>
        </p:nvSpPr>
        <p:spPr>
          <a:xfrm>
            <a:off x="7257300" y="4396830"/>
            <a:ext cx="1620000" cy="591014"/>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1200" dirty="0" smtClean="0"/>
              <a:t>Process Management</a:t>
            </a:r>
            <a:endParaRPr lang="en-CA" sz="1200" dirty="0"/>
          </a:p>
        </p:txBody>
      </p:sp>
      <p:sp>
        <p:nvSpPr>
          <p:cNvPr id="15" name="Rectangle 14"/>
          <p:cNvSpPr/>
          <p:nvPr/>
        </p:nvSpPr>
        <p:spPr>
          <a:xfrm>
            <a:off x="5520739" y="5786649"/>
            <a:ext cx="1620000" cy="591014"/>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1200" dirty="0" smtClean="0"/>
              <a:t>Change Management</a:t>
            </a:r>
            <a:endParaRPr lang="en-CA" sz="1200" dirty="0"/>
          </a:p>
        </p:txBody>
      </p:sp>
      <p:sp>
        <p:nvSpPr>
          <p:cNvPr id="16" name="Rectangle 15"/>
          <p:cNvSpPr/>
          <p:nvPr/>
        </p:nvSpPr>
        <p:spPr>
          <a:xfrm>
            <a:off x="5528982" y="2308997"/>
            <a:ext cx="1620000" cy="591014"/>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1200" dirty="0" smtClean="0"/>
              <a:t>Data Stewardship</a:t>
            </a:r>
            <a:endParaRPr lang="en-CA" sz="1200" dirty="0"/>
          </a:p>
        </p:txBody>
      </p:sp>
      <p:sp>
        <p:nvSpPr>
          <p:cNvPr id="17" name="Rectangle 16"/>
          <p:cNvSpPr/>
          <p:nvPr/>
        </p:nvSpPr>
        <p:spPr>
          <a:xfrm>
            <a:off x="7257300" y="3701921"/>
            <a:ext cx="1620000" cy="591014"/>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1200" dirty="0" smtClean="0"/>
              <a:t>Integration, Consolidation, and Product Expansion</a:t>
            </a:r>
            <a:endParaRPr lang="en-CA" sz="1200" dirty="0"/>
          </a:p>
        </p:txBody>
      </p:sp>
      <p:sp>
        <p:nvSpPr>
          <p:cNvPr id="18" name="Rectangle 17"/>
          <p:cNvSpPr/>
          <p:nvPr/>
        </p:nvSpPr>
        <p:spPr>
          <a:xfrm>
            <a:off x="7257300" y="5786649"/>
            <a:ext cx="1620000" cy="591014"/>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1200" dirty="0" smtClean="0"/>
              <a:t>Stakeholder Management </a:t>
            </a:r>
            <a:endParaRPr lang="en-CA" sz="1200" dirty="0"/>
          </a:p>
        </p:txBody>
      </p:sp>
      <p:sp>
        <p:nvSpPr>
          <p:cNvPr id="19" name="TextBox 18"/>
          <p:cNvSpPr txBox="1"/>
          <p:nvPr/>
        </p:nvSpPr>
        <p:spPr>
          <a:xfrm>
            <a:off x="6341367" y="1930806"/>
            <a:ext cx="1686680" cy="338554"/>
          </a:xfrm>
          <a:prstGeom prst="rect">
            <a:avLst/>
          </a:prstGeom>
        </p:spPr>
        <p:txBody>
          <a:bodyPr wrap="none" rtlCol="0">
            <a:spAutoFit/>
          </a:bodyPr>
          <a:lstStyle/>
          <a:p>
            <a:r>
              <a:rPr lang="en-CA" sz="1600" b="1" dirty="0" smtClean="0">
                <a:solidFill>
                  <a:schemeClr val="tx2">
                    <a:lumMod val="60000"/>
                    <a:lumOff val="40000"/>
                  </a:schemeClr>
                </a:solidFill>
              </a:rPr>
              <a:t>CoE Use Cases</a:t>
            </a:r>
            <a:endParaRPr lang="en-CA" b="1" dirty="0" smtClean="0">
              <a:solidFill>
                <a:schemeClr val="tx2">
                  <a:lumMod val="60000"/>
                  <a:lumOff val="40000"/>
                </a:schemeClr>
              </a:solidFill>
            </a:endParaRPr>
          </a:p>
        </p:txBody>
      </p:sp>
      <p:sp>
        <p:nvSpPr>
          <p:cNvPr id="20" name="Oval 145407"/>
          <p:cNvSpPr/>
          <p:nvPr/>
        </p:nvSpPr>
        <p:spPr>
          <a:xfrm>
            <a:off x="330508" y="3617899"/>
            <a:ext cx="540000" cy="540000"/>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smtClean="0"/>
              <a:t>2</a:t>
            </a:r>
            <a:endParaRPr lang="en-CA" sz="1600" b="1" dirty="0"/>
          </a:p>
        </p:txBody>
      </p:sp>
      <p:sp>
        <p:nvSpPr>
          <p:cNvPr id="21" name="Oval 145407"/>
          <p:cNvSpPr/>
          <p:nvPr/>
        </p:nvSpPr>
        <p:spPr>
          <a:xfrm>
            <a:off x="330508" y="4774139"/>
            <a:ext cx="540000" cy="540000"/>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smtClean="0"/>
              <a:t>3</a:t>
            </a:r>
            <a:endParaRPr lang="en-CA" sz="1600" b="1" dirty="0"/>
          </a:p>
        </p:txBody>
      </p:sp>
      <p:sp>
        <p:nvSpPr>
          <p:cNvPr id="22" name="Oval 145407"/>
          <p:cNvSpPr/>
          <p:nvPr/>
        </p:nvSpPr>
        <p:spPr>
          <a:xfrm>
            <a:off x="330508" y="5850762"/>
            <a:ext cx="540000" cy="540000"/>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a:t>4</a:t>
            </a:r>
          </a:p>
        </p:txBody>
      </p:sp>
      <p:sp>
        <p:nvSpPr>
          <p:cNvPr id="23" name="Rectangle 22"/>
          <p:cNvSpPr/>
          <p:nvPr/>
        </p:nvSpPr>
        <p:spPr>
          <a:xfrm>
            <a:off x="870508" y="3705288"/>
            <a:ext cx="4083814" cy="338554"/>
          </a:xfrm>
          <a:prstGeom prst="rect">
            <a:avLst/>
          </a:prstGeom>
        </p:spPr>
        <p:txBody>
          <a:bodyPr wrap="square">
            <a:spAutoFit/>
          </a:bodyPr>
          <a:lstStyle/>
          <a:p>
            <a:r>
              <a:rPr lang="en-CA" sz="1600" b="1" dirty="0">
                <a:solidFill>
                  <a:schemeClr val="accent1"/>
                </a:solidFill>
              </a:rPr>
              <a:t>Reduce IT </a:t>
            </a:r>
            <a:r>
              <a:rPr lang="en-CA" sz="1600" b="1" dirty="0" smtClean="0">
                <a:solidFill>
                  <a:schemeClr val="accent1"/>
                </a:solidFill>
              </a:rPr>
              <a:t>costs.</a:t>
            </a:r>
            <a:endParaRPr lang="en-CA" sz="1600" b="1" dirty="0">
              <a:solidFill>
                <a:schemeClr val="accent1"/>
              </a:solidFill>
            </a:endParaRPr>
          </a:p>
        </p:txBody>
      </p:sp>
      <p:sp>
        <p:nvSpPr>
          <p:cNvPr id="24" name="Rectangle 23"/>
          <p:cNvSpPr/>
          <p:nvPr/>
        </p:nvSpPr>
        <p:spPr>
          <a:xfrm>
            <a:off x="870508" y="4751752"/>
            <a:ext cx="4083814" cy="584775"/>
          </a:xfrm>
          <a:prstGeom prst="rect">
            <a:avLst/>
          </a:prstGeom>
        </p:spPr>
        <p:txBody>
          <a:bodyPr wrap="square">
            <a:spAutoFit/>
          </a:bodyPr>
          <a:lstStyle/>
          <a:p>
            <a:r>
              <a:rPr lang="en-CA" sz="1600" b="1" dirty="0">
                <a:solidFill>
                  <a:schemeClr val="accent1"/>
                </a:solidFill>
              </a:rPr>
              <a:t>Improve cost efficiency of business </a:t>
            </a:r>
            <a:r>
              <a:rPr lang="en-CA" sz="1600" b="1" dirty="0" smtClean="0">
                <a:solidFill>
                  <a:schemeClr val="accent1"/>
                </a:solidFill>
              </a:rPr>
              <a:t>processes.</a:t>
            </a:r>
            <a:endParaRPr lang="en-CA" sz="1600" b="1" dirty="0">
              <a:solidFill>
                <a:schemeClr val="accent1"/>
              </a:solidFill>
            </a:endParaRPr>
          </a:p>
        </p:txBody>
      </p:sp>
      <p:sp>
        <p:nvSpPr>
          <p:cNvPr id="25" name="Rectangle 24"/>
          <p:cNvSpPr/>
          <p:nvPr/>
        </p:nvSpPr>
        <p:spPr>
          <a:xfrm>
            <a:off x="870508" y="5828375"/>
            <a:ext cx="4083814" cy="584775"/>
          </a:xfrm>
          <a:prstGeom prst="rect">
            <a:avLst/>
          </a:prstGeom>
        </p:spPr>
        <p:txBody>
          <a:bodyPr wrap="square">
            <a:spAutoFit/>
          </a:bodyPr>
          <a:lstStyle/>
          <a:p>
            <a:r>
              <a:rPr lang="en-CA" sz="1600" b="1" dirty="0">
                <a:solidFill>
                  <a:schemeClr val="accent1"/>
                </a:solidFill>
              </a:rPr>
              <a:t>Improve </a:t>
            </a:r>
            <a:r>
              <a:rPr lang="en-CA" sz="1600" b="1" dirty="0" smtClean="0">
                <a:solidFill>
                  <a:schemeClr val="accent1"/>
                </a:solidFill>
              </a:rPr>
              <a:t>effectiveness of </a:t>
            </a:r>
            <a:r>
              <a:rPr lang="en-CA" sz="1600" b="1" dirty="0">
                <a:solidFill>
                  <a:schemeClr val="accent1"/>
                </a:solidFill>
              </a:rPr>
              <a:t>business </a:t>
            </a:r>
            <a:r>
              <a:rPr lang="en-CA" sz="1600" b="1" dirty="0" smtClean="0">
                <a:solidFill>
                  <a:schemeClr val="accent1"/>
                </a:solidFill>
              </a:rPr>
              <a:t>processes.</a:t>
            </a:r>
            <a:endParaRPr lang="en-CA" sz="1600" b="1" dirty="0">
              <a:solidFill>
                <a:schemeClr val="accent1"/>
              </a:solidFill>
            </a:endParaRPr>
          </a:p>
        </p:txBody>
      </p:sp>
      <p:sp>
        <p:nvSpPr>
          <p:cNvPr id="26" name="Rectangle 25"/>
          <p:cNvSpPr/>
          <p:nvPr/>
        </p:nvSpPr>
        <p:spPr>
          <a:xfrm>
            <a:off x="2031405" y="1930806"/>
            <a:ext cx="1316386" cy="338554"/>
          </a:xfrm>
          <a:prstGeom prst="rect">
            <a:avLst/>
          </a:prstGeom>
        </p:spPr>
        <p:txBody>
          <a:bodyPr wrap="none">
            <a:spAutoFit/>
          </a:bodyPr>
          <a:lstStyle/>
          <a:p>
            <a:r>
              <a:rPr lang="en-CA" sz="1600" b="1" dirty="0">
                <a:solidFill>
                  <a:schemeClr val="tx1">
                    <a:lumMod val="60000"/>
                    <a:lumOff val="40000"/>
                  </a:schemeClr>
                </a:solidFill>
              </a:rPr>
              <a:t>IT </a:t>
            </a:r>
            <a:r>
              <a:rPr lang="en-CA" sz="1600" b="1" dirty="0" smtClean="0">
                <a:solidFill>
                  <a:schemeClr val="tx1">
                    <a:lumMod val="60000"/>
                    <a:lumOff val="40000"/>
                  </a:schemeClr>
                </a:solidFill>
              </a:rPr>
              <a:t>Priorities</a:t>
            </a:r>
            <a:endParaRPr lang="en-CA" b="1" dirty="0">
              <a:solidFill>
                <a:schemeClr val="tx1">
                  <a:lumMod val="60000"/>
                  <a:lumOff val="40000"/>
                </a:schemeClr>
              </a:solidFill>
            </a:endParaRPr>
          </a:p>
        </p:txBody>
      </p:sp>
    </p:spTree>
    <p:extLst>
      <p:ext uri="{BB962C8B-B14F-4D97-AF65-F5344CB8AC3E}">
        <p14:creationId xmlns:p14="http://schemas.microsoft.com/office/powerpoint/2010/main" val="1743689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bg1"/>
                </a:solidFill>
              </a:rPr>
              <a:t>Info-Tech’s </a:t>
            </a:r>
            <a:r>
              <a:rPr lang="en-CA" dirty="0"/>
              <a:t>framework for visualizing the </a:t>
            </a:r>
            <a:r>
              <a:rPr lang="en-CA" dirty="0" smtClean="0">
                <a:solidFill>
                  <a:schemeClr val="bg1"/>
                </a:solidFill>
              </a:rPr>
              <a:t>Center </a:t>
            </a:r>
            <a:r>
              <a:rPr lang="en-CA" dirty="0">
                <a:solidFill>
                  <a:schemeClr val="bg1"/>
                </a:solidFill>
              </a:rPr>
              <a:t>of </a:t>
            </a:r>
            <a:r>
              <a:rPr lang="en-CA" dirty="0" smtClean="0">
                <a:solidFill>
                  <a:schemeClr val="bg1"/>
                </a:solidFill>
              </a:rPr>
              <a:t>Excellence</a:t>
            </a:r>
            <a:endParaRPr lang="en-CA" dirty="0">
              <a:solidFill>
                <a:schemeClr val="bg1"/>
              </a:solidFill>
            </a:endParaRPr>
          </a:p>
        </p:txBody>
      </p:sp>
      <p:sp>
        <p:nvSpPr>
          <p:cNvPr id="7" name="TextBox 6"/>
          <p:cNvSpPr txBox="1"/>
          <p:nvPr/>
        </p:nvSpPr>
        <p:spPr>
          <a:xfrm>
            <a:off x="620739" y="4994494"/>
            <a:ext cx="3364732" cy="1200329"/>
          </a:xfrm>
          <a:prstGeom prst="rect">
            <a:avLst/>
          </a:prstGeom>
        </p:spPr>
        <p:txBody>
          <a:bodyPr wrap="square" rtlCol="0">
            <a:spAutoFit/>
          </a:bodyPr>
          <a:lstStyle/>
          <a:p>
            <a:r>
              <a:rPr lang="en-CA" sz="1200" dirty="0"/>
              <a:t>There should be </a:t>
            </a:r>
            <a:r>
              <a:rPr lang="en-CA" sz="1200" b="1" dirty="0">
                <a:solidFill>
                  <a:schemeClr val="accent1"/>
                </a:solidFill>
              </a:rPr>
              <a:t>strategic alignment </a:t>
            </a:r>
            <a:r>
              <a:rPr lang="en-CA" sz="1200" dirty="0"/>
              <a:t>between </a:t>
            </a:r>
            <a:r>
              <a:rPr lang="en-CA" sz="1200" dirty="0" smtClean="0"/>
              <a:t>the </a:t>
            </a:r>
            <a:r>
              <a:rPr lang="en-CA" sz="1200" dirty="0"/>
              <a:t>CoE and </a:t>
            </a:r>
            <a:r>
              <a:rPr lang="en-CA" sz="1200" dirty="0" smtClean="0"/>
              <a:t>the </a:t>
            </a:r>
            <a:r>
              <a:rPr lang="en-CA" sz="1200" dirty="0"/>
              <a:t>organization’s goals, </a:t>
            </a:r>
            <a:r>
              <a:rPr lang="en-CA" sz="1200" dirty="0" smtClean="0"/>
              <a:t>objectives</a:t>
            </a:r>
            <a:r>
              <a:rPr lang="en-CA" sz="1200" dirty="0"/>
              <a:t>, and vision. This alignment translates into </a:t>
            </a:r>
            <a:r>
              <a:rPr lang="en-CA" sz="1200" dirty="0" smtClean="0"/>
              <a:t>the </a:t>
            </a:r>
            <a:r>
              <a:rPr lang="en-CA" sz="1200" b="1" dirty="0">
                <a:solidFill>
                  <a:schemeClr val="accent1"/>
                </a:solidFill>
              </a:rPr>
              <a:t>CoE mandate </a:t>
            </a:r>
            <a:r>
              <a:rPr lang="en-CA" sz="1200" dirty="0"/>
              <a:t>intended </a:t>
            </a:r>
            <a:r>
              <a:rPr lang="en-CA" sz="1200" dirty="0" smtClean="0"/>
              <a:t>to </a:t>
            </a:r>
            <a:r>
              <a:rPr lang="en-CA" sz="1200" dirty="0"/>
              <a:t>enhance </a:t>
            </a:r>
            <a:r>
              <a:rPr lang="en-CA" sz="1200" dirty="0" smtClean="0"/>
              <a:t>the </a:t>
            </a:r>
            <a:r>
              <a:rPr lang="en-CA" sz="1200" dirty="0"/>
              <a:t>way enterprise applications enable </a:t>
            </a:r>
            <a:r>
              <a:rPr lang="en-CA" sz="1200" dirty="0" smtClean="0"/>
              <a:t>the business. </a:t>
            </a:r>
            <a:endParaRPr lang="en-CA" sz="1200" dirty="0"/>
          </a:p>
        </p:txBody>
      </p:sp>
      <p:sp>
        <p:nvSpPr>
          <p:cNvPr id="16" name="TextBox 15"/>
          <p:cNvSpPr txBox="1"/>
          <p:nvPr/>
        </p:nvSpPr>
        <p:spPr>
          <a:xfrm>
            <a:off x="623740" y="3540080"/>
            <a:ext cx="4110736" cy="1200329"/>
          </a:xfrm>
          <a:prstGeom prst="rect">
            <a:avLst/>
          </a:prstGeom>
        </p:spPr>
        <p:txBody>
          <a:bodyPr wrap="square" rtlCol="0">
            <a:spAutoFit/>
          </a:bodyPr>
          <a:lstStyle/>
          <a:p>
            <a:r>
              <a:rPr lang="en-CA" sz="1200" dirty="0"/>
              <a:t>Build a consolidated approach and standard </a:t>
            </a:r>
            <a:r>
              <a:rPr lang="en-CA" sz="1200" dirty="0" smtClean="0"/>
              <a:t>methodology, </a:t>
            </a:r>
            <a:r>
              <a:rPr lang="en-CA" sz="1200" dirty="0"/>
              <a:t>based on </a:t>
            </a:r>
            <a:r>
              <a:rPr lang="en-CA" sz="1200" b="1" dirty="0">
                <a:solidFill>
                  <a:schemeClr val="accent1"/>
                </a:solidFill>
              </a:rPr>
              <a:t>best practices </a:t>
            </a:r>
            <a:r>
              <a:rPr lang="en-CA" sz="1200" dirty="0"/>
              <a:t>and performance measurement</a:t>
            </a:r>
            <a:r>
              <a:rPr lang="en-CA" sz="1200" b="1" dirty="0">
                <a:solidFill>
                  <a:schemeClr val="accent1"/>
                </a:solidFill>
              </a:rPr>
              <a:t> </a:t>
            </a:r>
            <a:r>
              <a:rPr lang="en-CA" sz="1200" dirty="0"/>
              <a:t>through</a:t>
            </a:r>
            <a:r>
              <a:rPr lang="en-CA" sz="1200" b="1" dirty="0">
                <a:solidFill>
                  <a:schemeClr val="accent1"/>
                </a:solidFill>
              </a:rPr>
              <a:t> key performance </a:t>
            </a:r>
            <a:r>
              <a:rPr lang="en-CA" sz="1200" b="1" dirty="0" smtClean="0">
                <a:solidFill>
                  <a:schemeClr val="accent1"/>
                </a:solidFill>
              </a:rPr>
              <a:t>indicators,</a:t>
            </a:r>
            <a:r>
              <a:rPr lang="en-CA" sz="1200" dirty="0" smtClean="0"/>
              <a:t> </a:t>
            </a:r>
            <a:r>
              <a:rPr lang="en-CA" sz="1200" dirty="0"/>
              <a:t>that is used across the organization. This includes setting best practices around application administration, software installation and configuration, and project execution.</a:t>
            </a:r>
          </a:p>
        </p:txBody>
      </p:sp>
      <p:sp>
        <p:nvSpPr>
          <p:cNvPr id="17" name="TextBox 16"/>
          <p:cNvSpPr txBox="1"/>
          <p:nvPr/>
        </p:nvSpPr>
        <p:spPr>
          <a:xfrm>
            <a:off x="620739" y="2256770"/>
            <a:ext cx="4945991" cy="1015663"/>
          </a:xfrm>
          <a:prstGeom prst="rect">
            <a:avLst/>
          </a:prstGeom>
        </p:spPr>
        <p:txBody>
          <a:bodyPr wrap="square" rtlCol="0">
            <a:spAutoFit/>
          </a:bodyPr>
          <a:lstStyle/>
          <a:p>
            <a:r>
              <a:rPr lang="en-CA" sz="1200" dirty="0"/>
              <a:t>Once </a:t>
            </a:r>
            <a:r>
              <a:rPr lang="en-CA" sz="1200" dirty="0" smtClean="0"/>
              <a:t>a </a:t>
            </a:r>
            <a:r>
              <a:rPr lang="en-CA" sz="1200" dirty="0"/>
              <a:t>methodology has been established, it still needs to be </a:t>
            </a:r>
            <a:r>
              <a:rPr lang="en-CA" sz="1200" dirty="0" smtClean="0"/>
              <a:t>enacted. </a:t>
            </a:r>
            <a:r>
              <a:rPr lang="en-CA" sz="1200" dirty="0"/>
              <a:t>Ensure </a:t>
            </a:r>
            <a:r>
              <a:rPr lang="en-CA" sz="1200" b="1" dirty="0">
                <a:solidFill>
                  <a:schemeClr val="accent1"/>
                </a:solidFill>
              </a:rPr>
              <a:t>appropriate resources </a:t>
            </a:r>
            <a:r>
              <a:rPr lang="en-CA" sz="1200" dirty="0"/>
              <a:t>are allocated to the CoE both from a skillset perspective as well as having </a:t>
            </a:r>
            <a:r>
              <a:rPr lang="en-CA" sz="1200" dirty="0" smtClean="0"/>
              <a:t>the </a:t>
            </a:r>
            <a:r>
              <a:rPr lang="en-CA" sz="1200" dirty="0"/>
              <a:t>right people involved. The actionable aspect </a:t>
            </a:r>
            <a:r>
              <a:rPr lang="en-CA" sz="1200" dirty="0" smtClean="0"/>
              <a:t>of the </a:t>
            </a:r>
            <a:r>
              <a:rPr lang="en-CA" sz="1200" dirty="0"/>
              <a:t>CoE resides with IT transforming business </a:t>
            </a:r>
            <a:r>
              <a:rPr lang="en-CA" sz="1200" dirty="0" smtClean="0"/>
              <a:t>inputs.  </a:t>
            </a:r>
            <a:endParaRPr lang="en-CA" sz="1200" dirty="0"/>
          </a:p>
        </p:txBody>
      </p:sp>
      <p:sp>
        <p:nvSpPr>
          <p:cNvPr id="6" name="Freeform 18"/>
          <p:cNvSpPr/>
          <p:nvPr/>
        </p:nvSpPr>
        <p:spPr>
          <a:xfrm>
            <a:off x="3758481" y="4837766"/>
            <a:ext cx="4593039" cy="1393200"/>
          </a:xfrm>
          <a:custGeom>
            <a:avLst/>
            <a:gdLst>
              <a:gd name="connsiteX0" fmla="*/ 0 w 6096000"/>
              <a:gd name="connsiteY0" fmla="*/ 1354666 h 1354666"/>
              <a:gd name="connsiteX1" fmla="*/ 1016000 w 6096000"/>
              <a:gd name="connsiteY1" fmla="*/ 0 h 1354666"/>
              <a:gd name="connsiteX2" fmla="*/ 5080001 w 6096000"/>
              <a:gd name="connsiteY2" fmla="*/ 0 h 1354666"/>
              <a:gd name="connsiteX3" fmla="*/ 6096000 w 6096000"/>
              <a:gd name="connsiteY3" fmla="*/ 1354666 h 1354666"/>
              <a:gd name="connsiteX4" fmla="*/ 0 w 6096000"/>
              <a:gd name="connsiteY4" fmla="*/ 1354666 h 135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1354666">
                <a:moveTo>
                  <a:pt x="0" y="1354666"/>
                </a:moveTo>
                <a:lnTo>
                  <a:pt x="1016000" y="0"/>
                </a:lnTo>
                <a:lnTo>
                  <a:pt x="5080001" y="0"/>
                </a:lnTo>
                <a:lnTo>
                  <a:pt x="6096000" y="1354666"/>
                </a:lnTo>
                <a:lnTo>
                  <a:pt x="0" y="1354666"/>
                </a:lnTo>
                <a:close/>
              </a:path>
            </a:pathLst>
          </a:custGeom>
          <a:solidFill>
            <a:schemeClr val="accent3">
              <a:lumMod val="50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102359" tIns="35560" rIns="1102361" bIns="35560" numCol="1" spcCol="1270" anchor="ctr" anchorCtr="0">
            <a:noAutofit/>
          </a:bodyPr>
          <a:lstStyle/>
          <a:p>
            <a:pPr lvl="0" algn="ctr" defTabSz="1244600">
              <a:lnSpc>
                <a:spcPct val="90000"/>
              </a:lnSpc>
              <a:spcBef>
                <a:spcPct val="0"/>
              </a:spcBef>
              <a:spcAft>
                <a:spcPct val="35000"/>
              </a:spcAft>
            </a:pPr>
            <a:endParaRPr lang="en-CA" sz="2800" kern="1200" dirty="0">
              <a:solidFill>
                <a:schemeClr val="bg1"/>
              </a:solidFill>
            </a:endParaRPr>
          </a:p>
        </p:txBody>
      </p:sp>
      <p:grpSp>
        <p:nvGrpSpPr>
          <p:cNvPr id="9" name="Group 30"/>
          <p:cNvGrpSpPr/>
          <p:nvPr/>
        </p:nvGrpSpPr>
        <p:grpSpPr>
          <a:xfrm>
            <a:off x="5312264" y="2063285"/>
            <a:ext cx="1494936" cy="1382280"/>
            <a:chOff x="5690152" y="2182980"/>
            <a:chExt cx="1810800" cy="1393200"/>
          </a:xfrm>
        </p:grpSpPr>
        <p:sp>
          <p:nvSpPr>
            <p:cNvPr id="4" name="Freeform 9"/>
            <p:cNvSpPr/>
            <p:nvPr/>
          </p:nvSpPr>
          <p:spPr>
            <a:xfrm>
              <a:off x="5690152" y="2182980"/>
              <a:ext cx="1810800" cy="1393200"/>
            </a:xfrm>
            <a:custGeom>
              <a:avLst/>
              <a:gdLst>
                <a:gd name="connsiteX0" fmla="*/ 0 w 2032000"/>
                <a:gd name="connsiteY0" fmla="*/ 1354666 h 1354666"/>
                <a:gd name="connsiteX1" fmla="*/ 1016000 w 2032000"/>
                <a:gd name="connsiteY1" fmla="*/ 0 h 1354666"/>
                <a:gd name="connsiteX2" fmla="*/ 1016001 w 2032000"/>
                <a:gd name="connsiteY2" fmla="*/ 0 h 1354666"/>
                <a:gd name="connsiteX3" fmla="*/ 2032000 w 2032000"/>
                <a:gd name="connsiteY3" fmla="*/ 1354666 h 1354666"/>
                <a:gd name="connsiteX4" fmla="*/ 0 w 2032000"/>
                <a:gd name="connsiteY4" fmla="*/ 1354666 h 135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2000" h="1354666">
                  <a:moveTo>
                    <a:pt x="0" y="1354666"/>
                  </a:moveTo>
                  <a:lnTo>
                    <a:pt x="1016000" y="0"/>
                  </a:lnTo>
                  <a:lnTo>
                    <a:pt x="1016001" y="0"/>
                  </a:lnTo>
                  <a:lnTo>
                    <a:pt x="2032000" y="1354666"/>
                  </a:lnTo>
                  <a:lnTo>
                    <a:pt x="0" y="1354666"/>
                  </a:lnTo>
                  <a:close/>
                </a:path>
              </a:pathLst>
            </a:custGeom>
            <a:solidFill>
              <a:schemeClr val="accent2"/>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CA" sz="1600" kern="1200" dirty="0">
                <a:solidFill>
                  <a:schemeClr val="bg1"/>
                </a:solidFill>
              </a:endParaRPr>
            </a:p>
          </p:txBody>
        </p:sp>
        <p:sp>
          <p:nvSpPr>
            <p:cNvPr id="8" name="Rectangle 8"/>
            <p:cNvSpPr/>
            <p:nvPr/>
          </p:nvSpPr>
          <p:spPr>
            <a:xfrm>
              <a:off x="6179411" y="2993093"/>
              <a:ext cx="832279" cy="286232"/>
            </a:xfrm>
            <a:prstGeom prst="rect">
              <a:avLst/>
            </a:prstGeom>
          </p:spPr>
          <p:txBody>
            <a:bodyPr wrap="none">
              <a:spAutoFit/>
            </a:bodyPr>
            <a:lstStyle/>
            <a:p>
              <a:pPr lvl="0" algn="ctr" defTabSz="711200">
                <a:lnSpc>
                  <a:spcPct val="90000"/>
                </a:lnSpc>
                <a:spcBef>
                  <a:spcPct val="0"/>
                </a:spcBef>
                <a:spcAft>
                  <a:spcPct val="35000"/>
                </a:spcAft>
              </a:pPr>
              <a:r>
                <a:rPr lang="en-CA" sz="1400" dirty="0" smtClean="0">
                  <a:solidFill>
                    <a:schemeClr val="bg1"/>
                  </a:solidFill>
                </a:rPr>
                <a:t>Delivery</a:t>
              </a:r>
              <a:endParaRPr lang="en-CA" sz="1400" dirty="0">
                <a:solidFill>
                  <a:schemeClr val="bg1"/>
                </a:solidFill>
              </a:endParaRPr>
            </a:p>
          </p:txBody>
        </p:sp>
      </p:grpSp>
      <p:sp>
        <p:nvSpPr>
          <p:cNvPr id="28" name="Rectangle 22"/>
          <p:cNvSpPr/>
          <p:nvPr/>
        </p:nvSpPr>
        <p:spPr>
          <a:xfrm>
            <a:off x="5629242" y="5376997"/>
            <a:ext cx="851515" cy="286232"/>
          </a:xfrm>
          <a:prstGeom prst="rect">
            <a:avLst/>
          </a:prstGeom>
        </p:spPr>
        <p:txBody>
          <a:bodyPr wrap="none">
            <a:spAutoFit/>
          </a:bodyPr>
          <a:lstStyle/>
          <a:p>
            <a:pPr lvl="0" algn="ctr" defTabSz="1244600">
              <a:lnSpc>
                <a:spcPct val="90000"/>
              </a:lnSpc>
              <a:spcBef>
                <a:spcPct val="0"/>
              </a:spcBef>
              <a:spcAft>
                <a:spcPct val="35000"/>
              </a:spcAft>
            </a:pPr>
            <a:r>
              <a:rPr lang="en-CA" sz="1400" dirty="0" smtClean="0">
                <a:solidFill>
                  <a:schemeClr val="bg1"/>
                </a:solidFill>
              </a:rPr>
              <a:t>Strategy</a:t>
            </a:r>
            <a:endParaRPr lang="en-CA" sz="1400" dirty="0">
              <a:solidFill>
                <a:schemeClr val="bg1"/>
              </a:solidFill>
            </a:endParaRPr>
          </a:p>
        </p:txBody>
      </p:sp>
      <p:grpSp>
        <p:nvGrpSpPr>
          <p:cNvPr id="10" name="Group 38"/>
          <p:cNvGrpSpPr/>
          <p:nvPr/>
        </p:nvGrpSpPr>
        <p:grpSpPr>
          <a:xfrm>
            <a:off x="4562427" y="3460393"/>
            <a:ext cx="2999349" cy="1358895"/>
            <a:chOff x="5084566" y="3401072"/>
            <a:chExt cx="3303073" cy="1393200"/>
          </a:xfrm>
        </p:grpSpPr>
        <p:sp>
          <p:nvSpPr>
            <p:cNvPr id="5" name="Freeform 17"/>
            <p:cNvSpPr/>
            <p:nvPr/>
          </p:nvSpPr>
          <p:spPr>
            <a:xfrm>
              <a:off x="5084566" y="3401072"/>
              <a:ext cx="3303073" cy="1393200"/>
            </a:xfrm>
            <a:custGeom>
              <a:avLst/>
              <a:gdLst>
                <a:gd name="connsiteX0" fmla="*/ 0 w 4064000"/>
                <a:gd name="connsiteY0" fmla="*/ 1354666 h 1354666"/>
                <a:gd name="connsiteX1" fmla="*/ 1016000 w 4064000"/>
                <a:gd name="connsiteY1" fmla="*/ 0 h 1354666"/>
                <a:gd name="connsiteX2" fmla="*/ 3048001 w 4064000"/>
                <a:gd name="connsiteY2" fmla="*/ 0 h 1354666"/>
                <a:gd name="connsiteX3" fmla="*/ 4064000 w 4064000"/>
                <a:gd name="connsiteY3" fmla="*/ 1354666 h 1354666"/>
                <a:gd name="connsiteX4" fmla="*/ 0 w 4064000"/>
                <a:gd name="connsiteY4" fmla="*/ 1354666 h 135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4000" h="1354666">
                  <a:moveTo>
                    <a:pt x="0" y="1354666"/>
                  </a:moveTo>
                  <a:lnTo>
                    <a:pt x="1016000" y="0"/>
                  </a:lnTo>
                  <a:lnTo>
                    <a:pt x="3048001" y="0"/>
                  </a:lnTo>
                  <a:lnTo>
                    <a:pt x="4064000" y="1354666"/>
                  </a:lnTo>
                  <a:lnTo>
                    <a:pt x="0" y="1354666"/>
                  </a:lnTo>
                  <a:close/>
                </a:path>
              </a:pathLst>
            </a:custGeom>
            <a:solidFill>
              <a:schemeClr val="accent3"/>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36600" tIns="25400" rIns="736600" bIns="25400" numCol="1" spcCol="1270" anchor="ctr" anchorCtr="0">
              <a:noAutofit/>
            </a:bodyPr>
            <a:lstStyle/>
            <a:p>
              <a:pPr lvl="0" algn="ctr" defTabSz="889000">
                <a:lnSpc>
                  <a:spcPct val="90000"/>
                </a:lnSpc>
                <a:spcBef>
                  <a:spcPct val="0"/>
                </a:spcBef>
                <a:spcAft>
                  <a:spcPct val="35000"/>
                </a:spcAft>
              </a:pPr>
              <a:r>
                <a:rPr lang="en-CA" sz="2000" kern="1200" dirty="0" smtClean="0">
                  <a:solidFill>
                    <a:schemeClr val="bg1"/>
                  </a:solidFill>
                </a:rPr>
                <a:t> </a:t>
              </a:r>
              <a:endParaRPr lang="en-CA" sz="2000" kern="1200" dirty="0">
                <a:solidFill>
                  <a:schemeClr val="bg1"/>
                </a:solidFill>
              </a:endParaRPr>
            </a:p>
          </p:txBody>
        </p:sp>
        <p:sp>
          <p:nvSpPr>
            <p:cNvPr id="29" name="Rectangle 40"/>
            <p:cNvSpPr/>
            <p:nvPr/>
          </p:nvSpPr>
          <p:spPr>
            <a:xfrm>
              <a:off x="5739020" y="3954558"/>
              <a:ext cx="1835759" cy="307777"/>
            </a:xfrm>
            <a:prstGeom prst="rect">
              <a:avLst/>
            </a:prstGeom>
            <a:ln>
              <a:noFill/>
            </a:ln>
          </p:spPr>
          <p:txBody>
            <a:bodyPr wrap="none">
              <a:spAutoFit/>
            </a:bodyPr>
            <a:lstStyle/>
            <a:p>
              <a:r>
                <a:rPr lang="en-CA" sz="1400" dirty="0" smtClean="0">
                  <a:solidFill>
                    <a:schemeClr val="bg1"/>
                  </a:solidFill>
                </a:rPr>
                <a:t>Shared Methodology</a:t>
              </a:r>
              <a:endParaRPr lang="en-CA" sz="1400" dirty="0"/>
            </a:p>
          </p:txBody>
        </p:sp>
      </p:grpSp>
      <p:cxnSp>
        <p:nvCxnSpPr>
          <p:cNvPr id="43" name="Straight Connector 23"/>
          <p:cNvCxnSpPr>
            <a:stCxn id="42" idx="1"/>
          </p:cNvCxnSpPr>
          <p:nvPr/>
        </p:nvCxnSpPr>
        <p:spPr>
          <a:xfrm flipH="1" flipV="1">
            <a:off x="672054" y="3428643"/>
            <a:ext cx="4640210" cy="12700"/>
          </a:xfrm>
          <a:prstGeom prst="line">
            <a:avLst/>
          </a:prstGeom>
          <a:ln w="28575">
            <a:solidFill>
              <a:schemeClr val="accent3"/>
            </a:solidFill>
            <a:tailEnd type="oval"/>
          </a:ln>
        </p:spPr>
        <p:style>
          <a:lnRef idx="1">
            <a:schemeClr val="accent1"/>
          </a:lnRef>
          <a:fillRef idx="0">
            <a:schemeClr val="accent1"/>
          </a:fillRef>
          <a:effectRef idx="0">
            <a:schemeClr val="accent1"/>
          </a:effectRef>
          <a:fontRef idx="minor">
            <a:schemeClr val="tx1"/>
          </a:fontRef>
        </p:style>
      </p:cxnSp>
      <p:cxnSp>
        <p:nvCxnSpPr>
          <p:cNvPr id="51" name="Straight Connector 24"/>
          <p:cNvCxnSpPr>
            <a:stCxn id="6" idx="1"/>
          </p:cNvCxnSpPr>
          <p:nvPr/>
        </p:nvCxnSpPr>
        <p:spPr>
          <a:xfrm flipH="1">
            <a:off x="660624" y="4837766"/>
            <a:ext cx="3863364" cy="0"/>
          </a:xfrm>
          <a:prstGeom prst="line">
            <a:avLst/>
          </a:prstGeom>
          <a:ln w="28575">
            <a:tailEnd type="oval"/>
          </a:ln>
        </p:spPr>
        <p:style>
          <a:lnRef idx="1">
            <a:schemeClr val="accent1"/>
          </a:lnRef>
          <a:fillRef idx="0">
            <a:schemeClr val="accent1"/>
          </a:fillRef>
          <a:effectRef idx="0">
            <a:schemeClr val="accent1"/>
          </a:effectRef>
          <a:fontRef idx="minor">
            <a:schemeClr val="tx1"/>
          </a:fontRef>
        </p:style>
      </p:cxnSp>
      <p:cxnSp>
        <p:nvCxnSpPr>
          <p:cNvPr id="54" name="Straight Connector 25"/>
          <p:cNvCxnSpPr>
            <a:stCxn id="34" idx="1"/>
          </p:cNvCxnSpPr>
          <p:nvPr/>
        </p:nvCxnSpPr>
        <p:spPr>
          <a:xfrm flipH="1">
            <a:off x="672054" y="2100559"/>
            <a:ext cx="5400000" cy="0"/>
          </a:xfrm>
          <a:prstGeom prst="line">
            <a:avLst/>
          </a:prstGeom>
          <a:ln w="28575">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66" name="Rectangle 45"/>
          <p:cNvSpPr/>
          <p:nvPr/>
        </p:nvSpPr>
        <p:spPr>
          <a:xfrm rot="19884506">
            <a:off x="8012266" y="4647320"/>
            <a:ext cx="392381" cy="1548000"/>
          </a:xfrm>
          <a:prstGeom prst="rect">
            <a:avLst/>
          </a:prstGeom>
          <a:solidFill>
            <a:srgbClr val="91C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1" name="Rectangle 8"/>
          <p:cNvSpPr/>
          <p:nvPr/>
        </p:nvSpPr>
        <p:spPr>
          <a:xfrm rot="3615039">
            <a:off x="7620203" y="5308616"/>
            <a:ext cx="1199367" cy="286232"/>
          </a:xfrm>
          <a:prstGeom prst="rect">
            <a:avLst/>
          </a:prstGeom>
        </p:spPr>
        <p:txBody>
          <a:bodyPr wrap="none">
            <a:spAutoFit/>
          </a:bodyPr>
          <a:lstStyle/>
          <a:p>
            <a:pPr lvl="0" algn="ctr" defTabSz="711200">
              <a:lnSpc>
                <a:spcPct val="90000"/>
              </a:lnSpc>
              <a:spcBef>
                <a:spcPct val="0"/>
              </a:spcBef>
              <a:spcAft>
                <a:spcPct val="35000"/>
              </a:spcAft>
            </a:pPr>
            <a:r>
              <a:rPr lang="en-CA" sz="1400" dirty="0" smtClean="0">
                <a:solidFill>
                  <a:schemeClr val="tx2"/>
                </a:solidFill>
              </a:rPr>
              <a:t>Organization</a:t>
            </a:r>
            <a:endParaRPr lang="en-CA" sz="1400" dirty="0">
              <a:solidFill>
                <a:schemeClr val="tx2"/>
              </a:solidFill>
            </a:endParaRPr>
          </a:p>
        </p:txBody>
      </p:sp>
      <p:sp>
        <p:nvSpPr>
          <p:cNvPr id="67" name="Rectangle 47"/>
          <p:cNvSpPr/>
          <p:nvPr/>
        </p:nvSpPr>
        <p:spPr>
          <a:xfrm rot="19884506">
            <a:off x="7245139" y="3233328"/>
            <a:ext cx="392381" cy="1548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8" name="Rectangle 67"/>
          <p:cNvSpPr/>
          <p:nvPr/>
        </p:nvSpPr>
        <p:spPr>
          <a:xfrm rot="19884506">
            <a:off x="6500065" y="1921654"/>
            <a:ext cx="397811" cy="1428652"/>
          </a:xfrm>
          <a:custGeom>
            <a:avLst/>
            <a:gdLst>
              <a:gd name="connsiteX0" fmla="*/ 0 w 392381"/>
              <a:gd name="connsiteY0" fmla="*/ 0 h 1548000"/>
              <a:gd name="connsiteX1" fmla="*/ 392381 w 392381"/>
              <a:gd name="connsiteY1" fmla="*/ 0 h 1548000"/>
              <a:gd name="connsiteX2" fmla="*/ 392381 w 392381"/>
              <a:gd name="connsiteY2" fmla="*/ 1548000 h 1548000"/>
              <a:gd name="connsiteX3" fmla="*/ 0 w 392381"/>
              <a:gd name="connsiteY3" fmla="*/ 1548000 h 1548000"/>
              <a:gd name="connsiteX4" fmla="*/ 0 w 392381"/>
              <a:gd name="connsiteY4" fmla="*/ 0 h 1548000"/>
              <a:gd name="connsiteX0" fmla="*/ 39 w 392381"/>
              <a:gd name="connsiteY0" fmla="*/ 119348 h 1548000"/>
              <a:gd name="connsiteX1" fmla="*/ 392381 w 392381"/>
              <a:gd name="connsiteY1" fmla="*/ 0 h 1548000"/>
              <a:gd name="connsiteX2" fmla="*/ 392381 w 392381"/>
              <a:gd name="connsiteY2" fmla="*/ 1548000 h 1548000"/>
              <a:gd name="connsiteX3" fmla="*/ 0 w 392381"/>
              <a:gd name="connsiteY3" fmla="*/ 1548000 h 1548000"/>
              <a:gd name="connsiteX4" fmla="*/ 39 w 392381"/>
              <a:gd name="connsiteY4" fmla="*/ 119348 h 1548000"/>
              <a:gd name="connsiteX0" fmla="*/ 39 w 397811"/>
              <a:gd name="connsiteY0" fmla="*/ 0 h 1428652"/>
              <a:gd name="connsiteX1" fmla="*/ 397811 w 397811"/>
              <a:gd name="connsiteY1" fmla="*/ 209048 h 1428652"/>
              <a:gd name="connsiteX2" fmla="*/ 392381 w 397811"/>
              <a:gd name="connsiteY2" fmla="*/ 1428652 h 1428652"/>
              <a:gd name="connsiteX3" fmla="*/ 0 w 397811"/>
              <a:gd name="connsiteY3" fmla="*/ 1428652 h 1428652"/>
              <a:gd name="connsiteX4" fmla="*/ 39 w 397811"/>
              <a:gd name="connsiteY4" fmla="*/ 0 h 1428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811" h="1428652">
                <a:moveTo>
                  <a:pt x="39" y="0"/>
                </a:moveTo>
                <a:lnTo>
                  <a:pt x="397811" y="209048"/>
                </a:lnTo>
                <a:lnTo>
                  <a:pt x="392381" y="1428652"/>
                </a:lnTo>
                <a:lnTo>
                  <a:pt x="0" y="1428652"/>
                </a:lnTo>
                <a:cubicBezTo>
                  <a:pt x="13" y="952435"/>
                  <a:pt x="26" y="476217"/>
                  <a:pt x="39" y="0"/>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9" name="Rectangle 8"/>
          <p:cNvSpPr/>
          <p:nvPr/>
        </p:nvSpPr>
        <p:spPr>
          <a:xfrm rot="3693493">
            <a:off x="6530043" y="2522209"/>
            <a:ext cx="343364" cy="286232"/>
          </a:xfrm>
          <a:prstGeom prst="rect">
            <a:avLst/>
          </a:prstGeom>
        </p:spPr>
        <p:txBody>
          <a:bodyPr wrap="none">
            <a:spAutoFit/>
          </a:bodyPr>
          <a:lstStyle/>
          <a:p>
            <a:pPr lvl="0" algn="ctr" defTabSz="711200">
              <a:lnSpc>
                <a:spcPct val="90000"/>
              </a:lnSpc>
              <a:spcBef>
                <a:spcPct val="0"/>
              </a:spcBef>
              <a:spcAft>
                <a:spcPct val="35000"/>
              </a:spcAft>
            </a:pPr>
            <a:r>
              <a:rPr lang="en-CA" sz="1400" dirty="0" smtClean="0">
                <a:solidFill>
                  <a:schemeClr val="tx2"/>
                </a:solidFill>
              </a:rPr>
              <a:t>IT</a:t>
            </a:r>
            <a:endParaRPr lang="en-CA" sz="1400" dirty="0">
              <a:solidFill>
                <a:schemeClr val="tx2"/>
              </a:solidFill>
            </a:endParaRPr>
          </a:p>
        </p:txBody>
      </p:sp>
      <p:sp>
        <p:nvSpPr>
          <p:cNvPr id="60" name="Rectangle 8"/>
          <p:cNvSpPr/>
          <p:nvPr/>
        </p:nvSpPr>
        <p:spPr>
          <a:xfrm rot="3693493">
            <a:off x="7157119" y="3864213"/>
            <a:ext cx="534121" cy="286232"/>
          </a:xfrm>
          <a:prstGeom prst="rect">
            <a:avLst/>
          </a:prstGeom>
        </p:spPr>
        <p:txBody>
          <a:bodyPr wrap="none">
            <a:spAutoFit/>
          </a:bodyPr>
          <a:lstStyle/>
          <a:p>
            <a:pPr lvl="0" algn="ctr" defTabSz="711200">
              <a:lnSpc>
                <a:spcPct val="90000"/>
              </a:lnSpc>
              <a:spcBef>
                <a:spcPct val="0"/>
              </a:spcBef>
              <a:spcAft>
                <a:spcPct val="35000"/>
              </a:spcAft>
            </a:pPr>
            <a:r>
              <a:rPr lang="en-CA" sz="1400" dirty="0" smtClean="0">
                <a:solidFill>
                  <a:schemeClr val="tx2"/>
                </a:solidFill>
              </a:rPr>
              <a:t>CoE</a:t>
            </a:r>
            <a:endParaRPr lang="en-CA" sz="1400" dirty="0">
              <a:solidFill>
                <a:schemeClr val="tx2"/>
              </a:solidFill>
            </a:endParaRPr>
          </a:p>
        </p:txBody>
      </p:sp>
      <p:sp>
        <p:nvSpPr>
          <p:cNvPr id="70" name="Rectangle 52"/>
          <p:cNvSpPr/>
          <p:nvPr/>
        </p:nvSpPr>
        <p:spPr>
          <a:xfrm rot="3612221">
            <a:off x="7181062" y="3616221"/>
            <a:ext cx="1377300" cy="369332"/>
          </a:xfrm>
          <a:prstGeom prst="rect">
            <a:avLst/>
          </a:prstGeom>
        </p:spPr>
        <p:txBody>
          <a:bodyPr wrap="none">
            <a:spAutoFit/>
          </a:bodyPr>
          <a:lstStyle/>
          <a:p>
            <a:r>
              <a:rPr lang="en-CA" b="1" dirty="0" smtClean="0"/>
              <a:t>Ownership</a:t>
            </a:r>
            <a:endParaRPr lang="en-CA" b="1" dirty="0"/>
          </a:p>
        </p:txBody>
      </p:sp>
      <p:sp>
        <p:nvSpPr>
          <p:cNvPr id="71" name="TextBox 54"/>
          <p:cNvSpPr txBox="1"/>
          <p:nvPr/>
        </p:nvSpPr>
        <p:spPr>
          <a:xfrm>
            <a:off x="127121" y="1154193"/>
            <a:ext cx="8750178" cy="738664"/>
          </a:xfrm>
          <a:prstGeom prst="rect">
            <a:avLst/>
          </a:prstGeom>
        </p:spPr>
        <p:txBody>
          <a:bodyPr wrap="square" rtlCol="0">
            <a:spAutoFit/>
          </a:bodyPr>
          <a:lstStyle/>
          <a:p>
            <a:r>
              <a:rPr lang="en-CA" sz="1400" dirty="0"/>
              <a:t>Visualizing the CoE framework will help you position it within your organization. A strategic foundation enables the mandate, allowing for the development of a shared methodology to drive practices related to applications. All three layers are required for a successful Center of Excellence. </a:t>
            </a:r>
          </a:p>
        </p:txBody>
      </p:sp>
    </p:spTree>
    <p:extLst>
      <p:ext uri="{BB962C8B-B14F-4D97-AF65-F5344CB8AC3E}">
        <p14:creationId xmlns:p14="http://schemas.microsoft.com/office/powerpoint/2010/main" val="3878846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57174" y="255588"/>
            <a:ext cx="8620125" cy="877887"/>
          </a:xfrm>
        </p:spPr>
        <p:txBody>
          <a:bodyPr/>
          <a:lstStyle/>
          <a:p>
            <a:r>
              <a:rPr lang="en-CA" dirty="0" smtClean="0"/>
              <a:t>Develop an operating model to demonstrate the value of the CoE</a:t>
            </a:r>
            <a:endParaRPr lang="en-CA" dirty="0"/>
          </a:p>
        </p:txBody>
      </p:sp>
      <p:sp>
        <p:nvSpPr>
          <p:cNvPr id="4" name="TextBox 3"/>
          <p:cNvSpPr txBox="1"/>
          <p:nvPr/>
        </p:nvSpPr>
        <p:spPr>
          <a:xfrm>
            <a:off x="127121" y="1154193"/>
            <a:ext cx="8750178" cy="523220"/>
          </a:xfrm>
          <a:prstGeom prst="rect">
            <a:avLst/>
          </a:prstGeom>
        </p:spPr>
        <p:txBody>
          <a:bodyPr wrap="square" rtlCol="0">
            <a:spAutoFit/>
          </a:bodyPr>
          <a:lstStyle/>
          <a:p>
            <a:r>
              <a:rPr lang="en-CA" sz="1400" dirty="0" smtClean="0"/>
              <a:t>Use </a:t>
            </a:r>
            <a:r>
              <a:rPr lang="en-CA" sz="1400" dirty="0"/>
              <a:t>Info-Tech’s CoE Operating Model to </a:t>
            </a:r>
            <a:r>
              <a:rPr lang="en-CA" sz="1400" dirty="0" smtClean="0"/>
              <a:t>visualize and demonstrate functions of the CoE. The value output from the CoE is classified under </a:t>
            </a:r>
            <a:r>
              <a:rPr lang="en-CA" sz="1400" b="1" dirty="0" smtClean="0"/>
              <a:t>governance,</a:t>
            </a:r>
            <a:r>
              <a:rPr lang="en-CA" sz="1400" dirty="0" smtClean="0"/>
              <a:t> </a:t>
            </a:r>
            <a:r>
              <a:rPr lang="en-CA" sz="1400" b="1" dirty="0" smtClean="0"/>
              <a:t>shared services,</a:t>
            </a:r>
            <a:r>
              <a:rPr lang="en-CA" sz="1400" dirty="0" smtClean="0"/>
              <a:t> </a:t>
            </a:r>
            <a:r>
              <a:rPr lang="en-CA" sz="1400" b="1" dirty="0" smtClean="0"/>
              <a:t>technology,</a:t>
            </a:r>
            <a:r>
              <a:rPr lang="en-CA" sz="1400" dirty="0" smtClean="0"/>
              <a:t> and </a:t>
            </a:r>
            <a:r>
              <a:rPr lang="en-CA" sz="1400" b="1" dirty="0" smtClean="0"/>
              <a:t>people.</a:t>
            </a:r>
            <a:r>
              <a:rPr lang="en-CA" sz="1400" dirty="0" smtClean="0"/>
              <a:t> </a:t>
            </a:r>
            <a:endParaRPr lang="en-CA" sz="1600" dirty="0"/>
          </a:p>
        </p:txBody>
      </p:sp>
      <p:grpSp>
        <p:nvGrpSpPr>
          <p:cNvPr id="5" name="Group 4"/>
          <p:cNvGrpSpPr/>
          <p:nvPr/>
        </p:nvGrpSpPr>
        <p:grpSpPr>
          <a:xfrm>
            <a:off x="2236069" y="1721133"/>
            <a:ext cx="4664559" cy="4647752"/>
            <a:chOff x="2169931" y="1707037"/>
            <a:chExt cx="4664559" cy="4647752"/>
          </a:xfrm>
        </p:grpSpPr>
        <p:grpSp>
          <p:nvGrpSpPr>
            <p:cNvPr id="6" name="Group 5"/>
            <p:cNvGrpSpPr/>
            <p:nvPr/>
          </p:nvGrpSpPr>
          <p:grpSpPr>
            <a:xfrm rot="18900000">
              <a:off x="2169931" y="1707037"/>
              <a:ext cx="4664559" cy="4647752"/>
              <a:chOff x="3350679" y="633974"/>
              <a:chExt cx="6228631" cy="6206188"/>
            </a:xfrm>
          </p:grpSpPr>
          <p:grpSp>
            <p:nvGrpSpPr>
              <p:cNvPr id="11" name="Group 10"/>
              <p:cNvGrpSpPr/>
              <p:nvPr/>
            </p:nvGrpSpPr>
            <p:grpSpPr>
              <a:xfrm rot="18916385">
                <a:off x="3350679" y="633974"/>
                <a:ext cx="6228631" cy="6206188"/>
                <a:chOff x="1288468" y="260647"/>
                <a:chExt cx="6658856" cy="6634861"/>
              </a:xfrm>
            </p:grpSpPr>
            <p:sp>
              <p:nvSpPr>
                <p:cNvPr id="18" name="Down Arrow 17"/>
                <p:cNvSpPr/>
                <p:nvPr/>
              </p:nvSpPr>
              <p:spPr>
                <a:xfrm rot="5400000">
                  <a:off x="1765732" y="1970575"/>
                  <a:ext cx="2374900" cy="3329428"/>
                </a:xfrm>
                <a:prstGeom prst="downArrow">
                  <a:avLst>
                    <a:gd name="adj1" fmla="val 76696"/>
                    <a:gd name="adj2" fmla="val 50000"/>
                  </a:avLst>
                </a:prstGeom>
                <a:gradFill>
                  <a:gsLst>
                    <a:gs pos="0">
                      <a:schemeClr val="accent1"/>
                    </a:gs>
                    <a:gs pos="93000">
                      <a:schemeClr val="accent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Down Arrow 18"/>
                <p:cNvSpPr/>
                <p:nvPr/>
              </p:nvSpPr>
              <p:spPr>
                <a:xfrm rot="10800000">
                  <a:off x="3376960" y="260647"/>
                  <a:ext cx="2374900" cy="3329428"/>
                </a:xfrm>
                <a:prstGeom prst="downArrow">
                  <a:avLst>
                    <a:gd name="adj1" fmla="val 76696"/>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Down Arrow 19"/>
                <p:cNvSpPr/>
                <p:nvPr/>
              </p:nvSpPr>
              <p:spPr>
                <a:xfrm>
                  <a:off x="3414828" y="3566080"/>
                  <a:ext cx="2374900" cy="3329428"/>
                </a:xfrm>
                <a:prstGeom prst="downArrow">
                  <a:avLst>
                    <a:gd name="adj1" fmla="val 76696"/>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Down Arrow 20"/>
                <p:cNvSpPr/>
                <p:nvPr/>
              </p:nvSpPr>
              <p:spPr>
                <a:xfrm rot="16200000">
                  <a:off x="5095160" y="1970576"/>
                  <a:ext cx="2374900" cy="3329428"/>
                </a:xfrm>
                <a:prstGeom prst="downArrow">
                  <a:avLst>
                    <a:gd name="adj1" fmla="val 76696"/>
                    <a:gd name="adj2" fmla="val 50000"/>
                  </a:avLst>
                </a:prstGeom>
                <a:gradFill>
                  <a:gsLst>
                    <a:gs pos="0">
                      <a:schemeClr val="accent1"/>
                    </a:gs>
                    <a:gs pos="93000">
                      <a:schemeClr val="accent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p:nvSpPr>
              <p:spPr>
                <a:xfrm>
                  <a:off x="3651250" y="2720889"/>
                  <a:ext cx="1828800" cy="18288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2" name="TextBox 11"/>
              <p:cNvSpPr txBox="1"/>
              <p:nvPr/>
            </p:nvSpPr>
            <p:spPr>
              <a:xfrm rot="18900000">
                <a:off x="6765392" y="4375313"/>
                <a:ext cx="922047" cy="523220"/>
              </a:xfrm>
              <a:prstGeom prst="rect">
                <a:avLst/>
              </a:prstGeom>
            </p:spPr>
            <p:txBody>
              <a:bodyPr wrap="none" rtlCol="0">
                <a:spAutoFit/>
              </a:bodyPr>
              <a:lstStyle/>
              <a:p>
                <a:pPr algn="ctr"/>
                <a:r>
                  <a:rPr lang="en-CA" sz="1400" b="1" dirty="0" smtClean="0">
                    <a:solidFill>
                      <a:schemeClr val="bg1"/>
                    </a:solidFill>
                  </a:rPr>
                  <a:t>Shared</a:t>
                </a:r>
              </a:p>
              <a:p>
                <a:pPr algn="ctr"/>
                <a:r>
                  <a:rPr lang="en-CA" sz="1400" b="1" dirty="0" smtClean="0">
                    <a:solidFill>
                      <a:schemeClr val="bg1"/>
                    </a:solidFill>
                  </a:rPr>
                  <a:t>Services</a:t>
                </a:r>
              </a:p>
            </p:txBody>
          </p:sp>
          <p:sp>
            <p:nvSpPr>
              <p:cNvPr id="13" name="TextBox 12"/>
              <p:cNvSpPr txBox="1"/>
              <p:nvPr/>
            </p:nvSpPr>
            <p:spPr>
              <a:xfrm rot="2700000">
                <a:off x="6496647" y="2853417"/>
                <a:ext cx="1627212" cy="410978"/>
              </a:xfrm>
              <a:prstGeom prst="rect">
                <a:avLst/>
              </a:prstGeom>
            </p:spPr>
            <p:txBody>
              <a:bodyPr wrap="none" rtlCol="0">
                <a:spAutoFit/>
              </a:bodyPr>
              <a:lstStyle/>
              <a:p>
                <a:r>
                  <a:rPr lang="en-CA" sz="1400" b="1" dirty="0" smtClean="0">
                    <a:solidFill>
                      <a:schemeClr val="bg1"/>
                    </a:solidFill>
                  </a:rPr>
                  <a:t>Governance</a:t>
                </a:r>
              </a:p>
            </p:txBody>
          </p:sp>
          <p:sp>
            <p:nvSpPr>
              <p:cNvPr id="14" name="TextBox 13"/>
              <p:cNvSpPr txBox="1"/>
              <p:nvPr/>
            </p:nvSpPr>
            <p:spPr>
              <a:xfrm rot="18900000">
                <a:off x="5214573" y="3020661"/>
                <a:ext cx="771364" cy="307777"/>
              </a:xfrm>
              <a:prstGeom prst="rect">
                <a:avLst/>
              </a:prstGeom>
            </p:spPr>
            <p:txBody>
              <a:bodyPr wrap="none" rtlCol="0">
                <a:spAutoFit/>
              </a:bodyPr>
              <a:lstStyle/>
              <a:p>
                <a:r>
                  <a:rPr lang="en-CA" sz="1400" b="1" dirty="0" smtClean="0">
                    <a:solidFill>
                      <a:schemeClr val="bg1"/>
                    </a:solidFill>
                  </a:rPr>
                  <a:t>People</a:t>
                </a:r>
              </a:p>
            </p:txBody>
          </p:sp>
          <p:sp>
            <p:nvSpPr>
              <p:cNvPr id="15" name="TextBox 14"/>
              <p:cNvSpPr txBox="1"/>
              <p:nvPr/>
            </p:nvSpPr>
            <p:spPr>
              <a:xfrm rot="2700000">
                <a:off x="5303691" y="4110374"/>
                <a:ext cx="1218604" cy="307777"/>
              </a:xfrm>
              <a:prstGeom prst="rect">
                <a:avLst/>
              </a:prstGeom>
            </p:spPr>
            <p:txBody>
              <a:bodyPr wrap="none" rtlCol="0">
                <a:spAutoFit/>
              </a:bodyPr>
              <a:lstStyle/>
              <a:p>
                <a:r>
                  <a:rPr lang="en-CA" sz="1400" b="1" dirty="0" smtClean="0">
                    <a:solidFill>
                      <a:schemeClr val="bg1"/>
                    </a:solidFill>
                  </a:rPr>
                  <a:t>Governance</a:t>
                </a:r>
              </a:p>
            </p:txBody>
          </p:sp>
          <p:sp>
            <p:nvSpPr>
              <p:cNvPr id="16" name="TextBox 15"/>
              <p:cNvSpPr txBox="1"/>
              <p:nvPr/>
            </p:nvSpPr>
            <p:spPr>
              <a:xfrm rot="2700000">
                <a:off x="4897713" y="4356814"/>
                <a:ext cx="1566593" cy="410978"/>
              </a:xfrm>
              <a:prstGeom prst="rect">
                <a:avLst/>
              </a:prstGeom>
            </p:spPr>
            <p:txBody>
              <a:bodyPr wrap="none" rtlCol="0">
                <a:spAutoFit/>
              </a:bodyPr>
              <a:lstStyle/>
              <a:p>
                <a:r>
                  <a:rPr lang="en-CA" sz="1400" b="1" dirty="0" smtClean="0">
                    <a:solidFill>
                      <a:schemeClr val="bg1"/>
                    </a:solidFill>
                  </a:rPr>
                  <a:t>Technology</a:t>
                </a:r>
              </a:p>
            </p:txBody>
          </p:sp>
          <p:sp>
            <p:nvSpPr>
              <p:cNvPr id="17" name="TextBox 16"/>
              <p:cNvSpPr txBox="1"/>
              <p:nvPr/>
            </p:nvSpPr>
            <p:spPr>
              <a:xfrm rot="2700000">
                <a:off x="5865648" y="3397187"/>
                <a:ext cx="1205532" cy="698661"/>
              </a:xfrm>
              <a:prstGeom prst="rect">
                <a:avLst/>
              </a:prstGeom>
            </p:spPr>
            <p:txBody>
              <a:bodyPr wrap="none" rtlCol="0">
                <a:spAutoFit/>
              </a:bodyPr>
              <a:lstStyle/>
              <a:p>
                <a:r>
                  <a:rPr lang="en-CA" sz="2800" b="1" dirty="0" smtClean="0">
                    <a:solidFill>
                      <a:schemeClr val="accent1"/>
                    </a:solidFill>
                  </a:rPr>
                  <a:t>CoE</a:t>
                </a:r>
              </a:p>
            </p:txBody>
          </p:sp>
        </p:grpSp>
        <p:sp>
          <p:nvSpPr>
            <p:cNvPr id="7" name="Down Arrow 6"/>
            <p:cNvSpPr/>
            <p:nvPr/>
          </p:nvSpPr>
          <p:spPr>
            <a:xfrm rot="8100000">
              <a:off x="5319867" y="4673122"/>
              <a:ext cx="844021" cy="1183252"/>
            </a:xfrm>
            <a:prstGeom prst="downArrow">
              <a:avLst>
                <a:gd name="adj1" fmla="val 76696"/>
                <a:gd name="adj2" fmla="val 50000"/>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Down Arrow 7"/>
            <p:cNvSpPr/>
            <p:nvPr/>
          </p:nvSpPr>
          <p:spPr>
            <a:xfrm rot="13500000">
              <a:off x="2918329" y="4647647"/>
              <a:ext cx="844021" cy="1183252"/>
            </a:xfrm>
            <a:prstGeom prst="downArrow">
              <a:avLst>
                <a:gd name="adj1" fmla="val 76696"/>
                <a:gd name="adj2" fmla="val 50000"/>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Down Arrow 8"/>
            <p:cNvSpPr/>
            <p:nvPr/>
          </p:nvSpPr>
          <p:spPr>
            <a:xfrm rot="13500000" flipV="1">
              <a:off x="5325911" y="2283434"/>
              <a:ext cx="844021" cy="1183252"/>
            </a:xfrm>
            <a:prstGeom prst="downArrow">
              <a:avLst>
                <a:gd name="adj1" fmla="val 76696"/>
                <a:gd name="adj2" fmla="val 50000"/>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Down Arrow 9"/>
            <p:cNvSpPr/>
            <p:nvPr/>
          </p:nvSpPr>
          <p:spPr>
            <a:xfrm rot="8100000" flipV="1">
              <a:off x="2924373" y="2257959"/>
              <a:ext cx="844021" cy="1183252"/>
            </a:xfrm>
            <a:prstGeom prst="downArrow">
              <a:avLst>
                <a:gd name="adj1" fmla="val 76696"/>
                <a:gd name="adj2" fmla="val 50000"/>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3" name="Rectangular Callout 22"/>
          <p:cNvSpPr/>
          <p:nvPr/>
        </p:nvSpPr>
        <p:spPr>
          <a:xfrm>
            <a:off x="251521" y="2619055"/>
            <a:ext cx="1984548" cy="3060802"/>
          </a:xfrm>
          <a:prstGeom prst="wedgeRectCallout">
            <a:avLst>
              <a:gd name="adj1" fmla="val 95054"/>
              <a:gd name="adj2" fmla="val -47903"/>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spAutoFit/>
          </a:bodyPr>
          <a:lstStyle/>
          <a:p>
            <a:pPr algn="ctr"/>
            <a:r>
              <a:rPr lang="en-CA" sz="1200" b="1" dirty="0" smtClean="0">
                <a:solidFill>
                  <a:schemeClr val="tx1"/>
                </a:solidFill>
              </a:rPr>
              <a:t>Input </a:t>
            </a:r>
            <a:r>
              <a:rPr lang="en-CA" sz="1200" dirty="0" smtClean="0">
                <a:solidFill>
                  <a:schemeClr val="tx1"/>
                </a:solidFill>
              </a:rPr>
              <a:t>arrows </a:t>
            </a:r>
          </a:p>
          <a:p>
            <a:pPr algn="ctr"/>
            <a:r>
              <a:rPr lang="en-CA" sz="1200" dirty="0" smtClean="0">
                <a:solidFill>
                  <a:schemeClr val="tx1"/>
                </a:solidFill>
              </a:rPr>
              <a:t>represent the components that come into play in the CoE refining process. These include challenges in the way things are currently done. For instance, lack of governance relating to change requests or customization, poor visibility into licenses being deployed, or a lack of preparedness for updates. </a:t>
            </a:r>
          </a:p>
        </p:txBody>
      </p:sp>
      <p:sp>
        <p:nvSpPr>
          <p:cNvPr id="24" name="Rectangular Callout 23"/>
          <p:cNvSpPr/>
          <p:nvPr/>
        </p:nvSpPr>
        <p:spPr>
          <a:xfrm>
            <a:off x="6881039" y="3109406"/>
            <a:ext cx="1798857" cy="2137472"/>
          </a:xfrm>
          <a:prstGeom prst="wedgeRectCallout">
            <a:avLst>
              <a:gd name="adj1" fmla="val -65815"/>
              <a:gd name="adj2" fmla="val 586"/>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spAutoFit/>
          </a:bodyPr>
          <a:lstStyle/>
          <a:p>
            <a:pPr algn="ctr"/>
            <a:r>
              <a:rPr lang="en-CA" sz="1200" b="1" dirty="0">
                <a:solidFill>
                  <a:schemeClr val="tx1"/>
                </a:solidFill>
              </a:rPr>
              <a:t>Output </a:t>
            </a:r>
            <a:r>
              <a:rPr lang="en-CA" sz="1200" dirty="0">
                <a:solidFill>
                  <a:schemeClr val="tx1"/>
                </a:solidFill>
              </a:rPr>
              <a:t>arrows </a:t>
            </a:r>
            <a:r>
              <a:rPr lang="en-CA" sz="1200" dirty="0" smtClean="0">
                <a:solidFill>
                  <a:schemeClr val="tx1"/>
                </a:solidFill>
              </a:rPr>
              <a:t>represent </a:t>
            </a:r>
            <a:r>
              <a:rPr lang="en-CA" sz="1200" dirty="0">
                <a:solidFill>
                  <a:schemeClr val="tx1"/>
                </a:solidFill>
              </a:rPr>
              <a:t>the value the CoE </a:t>
            </a:r>
            <a:r>
              <a:rPr lang="en-CA" sz="1200" dirty="0" smtClean="0">
                <a:solidFill>
                  <a:schemeClr val="tx1"/>
                </a:solidFill>
              </a:rPr>
              <a:t>delivers and the benefits realized </a:t>
            </a:r>
            <a:r>
              <a:rPr lang="en-CA" sz="1200" dirty="0">
                <a:solidFill>
                  <a:schemeClr val="tx1"/>
                </a:solidFill>
              </a:rPr>
              <a:t>across the organization. CoE initiatives are classified under the four </a:t>
            </a:r>
            <a:r>
              <a:rPr lang="en-CA" sz="1200" dirty="0" smtClean="0">
                <a:solidFill>
                  <a:schemeClr val="tx1"/>
                </a:solidFill>
              </a:rPr>
              <a:t>defining elements.</a:t>
            </a:r>
            <a:endParaRPr lang="en-CA" sz="1200" dirty="0">
              <a:solidFill>
                <a:schemeClr val="tx1"/>
              </a:solidFill>
            </a:endParaRPr>
          </a:p>
        </p:txBody>
      </p:sp>
      <p:sp>
        <p:nvSpPr>
          <p:cNvPr id="25" name="TextBox 24"/>
          <p:cNvSpPr txBox="1"/>
          <p:nvPr/>
        </p:nvSpPr>
        <p:spPr>
          <a:xfrm>
            <a:off x="4076876" y="2467780"/>
            <a:ext cx="1213794" cy="646331"/>
          </a:xfrm>
          <a:prstGeom prst="rect">
            <a:avLst/>
          </a:prstGeom>
        </p:spPr>
        <p:txBody>
          <a:bodyPr wrap="square" rtlCol="0">
            <a:spAutoFit/>
          </a:bodyPr>
          <a:lstStyle/>
          <a:p>
            <a:pPr marL="171450" indent="-171450">
              <a:buFont typeface="Arial" panose="020B0604020202020204" pitchFamily="34" charset="0"/>
              <a:buChar char="•"/>
            </a:pPr>
            <a:r>
              <a:rPr lang="en-CA" sz="900" dirty="0" smtClean="0">
                <a:solidFill>
                  <a:schemeClr val="bg1"/>
                </a:solidFill>
              </a:rPr>
              <a:t>Project Roadmap</a:t>
            </a:r>
          </a:p>
          <a:p>
            <a:pPr marL="171450" indent="-171450">
              <a:buFont typeface="Arial" panose="020B0604020202020204" pitchFamily="34" charset="0"/>
              <a:buChar char="•"/>
            </a:pPr>
            <a:r>
              <a:rPr lang="en-CA" sz="900" dirty="0" smtClean="0">
                <a:solidFill>
                  <a:schemeClr val="bg1"/>
                </a:solidFill>
              </a:rPr>
              <a:t>Risk Management</a:t>
            </a:r>
          </a:p>
        </p:txBody>
      </p:sp>
      <p:sp>
        <p:nvSpPr>
          <p:cNvPr id="26" name="TextBox 25"/>
          <p:cNvSpPr txBox="1"/>
          <p:nvPr/>
        </p:nvSpPr>
        <p:spPr>
          <a:xfrm>
            <a:off x="2737668" y="3892178"/>
            <a:ext cx="1128394" cy="507831"/>
          </a:xfrm>
          <a:prstGeom prst="rect">
            <a:avLst/>
          </a:prstGeom>
        </p:spPr>
        <p:txBody>
          <a:bodyPr wrap="square" rtlCol="0">
            <a:spAutoFit/>
          </a:bodyPr>
          <a:lstStyle/>
          <a:p>
            <a:pPr marL="171450" indent="-171450">
              <a:buFont typeface="Arial" panose="020B0604020202020204" pitchFamily="34" charset="0"/>
              <a:buChar char="•"/>
            </a:pPr>
            <a:r>
              <a:rPr lang="en-CA" sz="900" dirty="0" smtClean="0">
                <a:solidFill>
                  <a:schemeClr val="bg1"/>
                </a:solidFill>
              </a:rPr>
              <a:t>User Training </a:t>
            </a:r>
          </a:p>
          <a:p>
            <a:pPr marL="171450" indent="-171450">
              <a:buFont typeface="Arial" panose="020B0604020202020204" pitchFamily="34" charset="0"/>
              <a:buChar char="•"/>
            </a:pPr>
            <a:r>
              <a:rPr lang="en-CA" sz="900" dirty="0" smtClean="0">
                <a:solidFill>
                  <a:schemeClr val="bg1"/>
                </a:solidFill>
              </a:rPr>
              <a:t>Resource Management</a:t>
            </a:r>
          </a:p>
        </p:txBody>
      </p:sp>
      <p:sp>
        <p:nvSpPr>
          <p:cNvPr id="27" name="TextBox 26"/>
          <p:cNvSpPr txBox="1"/>
          <p:nvPr/>
        </p:nvSpPr>
        <p:spPr>
          <a:xfrm>
            <a:off x="5708852" y="3814835"/>
            <a:ext cx="1138759" cy="646331"/>
          </a:xfrm>
          <a:prstGeom prst="rect">
            <a:avLst/>
          </a:prstGeom>
        </p:spPr>
        <p:txBody>
          <a:bodyPr wrap="square" rtlCol="0">
            <a:spAutoFit/>
          </a:bodyPr>
          <a:lstStyle/>
          <a:p>
            <a:pPr marL="171450" indent="-171450">
              <a:buFont typeface="Arial" panose="020B0604020202020204" pitchFamily="34" charset="0"/>
              <a:buChar char="•"/>
            </a:pPr>
            <a:r>
              <a:rPr lang="en-CA" sz="900" dirty="0" smtClean="0">
                <a:solidFill>
                  <a:schemeClr val="bg1"/>
                </a:solidFill>
              </a:rPr>
              <a:t>Vendor Management</a:t>
            </a:r>
          </a:p>
          <a:p>
            <a:pPr marL="171450" indent="-171450">
              <a:buFont typeface="Arial" panose="020B0604020202020204" pitchFamily="34" charset="0"/>
              <a:buChar char="•"/>
            </a:pPr>
            <a:r>
              <a:rPr lang="en-CA" sz="900" dirty="0" smtClean="0">
                <a:solidFill>
                  <a:schemeClr val="bg1"/>
                </a:solidFill>
              </a:rPr>
              <a:t>Delivery Assurance</a:t>
            </a:r>
          </a:p>
        </p:txBody>
      </p:sp>
      <p:sp>
        <p:nvSpPr>
          <p:cNvPr id="28" name="TextBox 27"/>
          <p:cNvSpPr txBox="1"/>
          <p:nvPr/>
        </p:nvSpPr>
        <p:spPr>
          <a:xfrm>
            <a:off x="4076875" y="5139955"/>
            <a:ext cx="1147887" cy="784830"/>
          </a:xfrm>
          <a:prstGeom prst="rect">
            <a:avLst/>
          </a:prstGeom>
        </p:spPr>
        <p:txBody>
          <a:bodyPr wrap="square" rtlCol="0">
            <a:spAutoFit/>
          </a:bodyPr>
          <a:lstStyle/>
          <a:p>
            <a:pPr marL="171450" indent="-171450">
              <a:buFont typeface="Arial" panose="020B0604020202020204" pitchFamily="34" charset="0"/>
              <a:buChar char="•"/>
            </a:pPr>
            <a:r>
              <a:rPr lang="en-CA" sz="900" dirty="0" smtClean="0">
                <a:solidFill>
                  <a:schemeClr val="bg1"/>
                </a:solidFill>
              </a:rPr>
              <a:t>Module Integration</a:t>
            </a:r>
          </a:p>
          <a:p>
            <a:pPr marL="171450" indent="-171450">
              <a:buFont typeface="Arial" panose="020B0604020202020204" pitchFamily="34" charset="0"/>
              <a:buChar char="•"/>
            </a:pPr>
            <a:r>
              <a:rPr lang="en-CA" sz="900" dirty="0" smtClean="0">
                <a:solidFill>
                  <a:schemeClr val="bg1"/>
                </a:solidFill>
              </a:rPr>
              <a:t>Application Performance Tracking </a:t>
            </a:r>
          </a:p>
        </p:txBody>
      </p:sp>
    </p:spTree>
    <p:extLst>
      <p:ext uri="{BB962C8B-B14F-4D97-AF65-F5344CB8AC3E}">
        <p14:creationId xmlns:p14="http://schemas.microsoft.com/office/powerpoint/2010/main" val="40198079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Determine what is a minimally-viable model for your CoE</a:t>
            </a:r>
            <a:endParaRPr lang="en-CA" dirty="0"/>
          </a:p>
        </p:txBody>
      </p:sp>
      <p:grpSp>
        <p:nvGrpSpPr>
          <p:cNvPr id="4" name="Group 3"/>
          <p:cNvGrpSpPr/>
          <p:nvPr/>
        </p:nvGrpSpPr>
        <p:grpSpPr>
          <a:xfrm>
            <a:off x="251520" y="2033867"/>
            <a:ext cx="3753274" cy="3581144"/>
            <a:chOff x="731840" y="2318292"/>
            <a:chExt cx="3349238" cy="3061716"/>
          </a:xfrm>
        </p:grpSpPr>
        <p:sp>
          <p:nvSpPr>
            <p:cNvPr id="5" name="Diamond 5"/>
            <p:cNvSpPr/>
            <p:nvPr/>
          </p:nvSpPr>
          <p:spPr>
            <a:xfrm>
              <a:off x="1079363" y="2528551"/>
              <a:ext cx="2520000" cy="2520000"/>
            </a:xfrm>
            <a:prstGeom prst="diamond">
              <a:avLst/>
            </a:prstGeom>
            <a:solidFill>
              <a:schemeClr val="bg1">
                <a:lumMod val="95000"/>
              </a:schemeClr>
            </a:solid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 dirty="0"/>
            </a:p>
          </p:txBody>
        </p:sp>
        <p:sp>
          <p:nvSpPr>
            <p:cNvPr id="6" name="Diamond 6"/>
            <p:cNvSpPr/>
            <p:nvPr/>
          </p:nvSpPr>
          <p:spPr>
            <a:xfrm>
              <a:off x="1817363" y="3248551"/>
              <a:ext cx="1044000" cy="1080000"/>
            </a:xfrm>
            <a:prstGeom prst="diamond">
              <a:avLst/>
            </a:prstGeom>
            <a:noFill/>
            <a:ln>
              <a:solidFill>
                <a:schemeClr val="tx2"/>
              </a:solidFill>
              <a:prstDash val="dash"/>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CA" sz="1400" b="1" dirty="0">
                <a:solidFill>
                  <a:schemeClr val="tx1"/>
                </a:solidFill>
              </a:endParaRPr>
            </a:p>
          </p:txBody>
        </p:sp>
        <p:sp>
          <p:nvSpPr>
            <p:cNvPr id="7" name="Diamond 7"/>
            <p:cNvSpPr/>
            <p:nvPr/>
          </p:nvSpPr>
          <p:spPr>
            <a:xfrm>
              <a:off x="1439363" y="2888551"/>
              <a:ext cx="1800000" cy="1800000"/>
            </a:xfrm>
            <a:prstGeom prst="diamond">
              <a:avLst/>
            </a:prstGeom>
            <a:noFill/>
            <a:ln>
              <a:solidFill>
                <a:schemeClr val="tx2"/>
              </a:solidFill>
              <a:prstDash val="dash"/>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CA" dirty="0"/>
            </a:p>
          </p:txBody>
        </p:sp>
        <p:sp>
          <p:nvSpPr>
            <p:cNvPr id="8" name="TextBox 8"/>
            <p:cNvSpPr txBox="1"/>
            <p:nvPr/>
          </p:nvSpPr>
          <p:spPr>
            <a:xfrm>
              <a:off x="1509813" y="2318292"/>
              <a:ext cx="1659097" cy="276998"/>
            </a:xfrm>
            <a:prstGeom prst="rect">
              <a:avLst/>
            </a:prstGeom>
          </p:spPr>
          <p:txBody>
            <a:bodyPr wrap="square" rtlCol="0">
              <a:spAutoFit/>
            </a:bodyPr>
            <a:lstStyle/>
            <a:p>
              <a:pPr algn="ctr"/>
              <a:r>
                <a:rPr lang="en-CA" sz="1200" b="1" dirty="0" smtClean="0"/>
                <a:t>Governance</a:t>
              </a:r>
            </a:p>
          </p:txBody>
        </p:sp>
        <p:sp>
          <p:nvSpPr>
            <p:cNvPr id="9" name="TextBox 9"/>
            <p:cNvSpPr txBox="1"/>
            <p:nvPr/>
          </p:nvSpPr>
          <p:spPr>
            <a:xfrm>
              <a:off x="1725510" y="5103009"/>
              <a:ext cx="1227705" cy="276999"/>
            </a:xfrm>
            <a:prstGeom prst="rect">
              <a:avLst/>
            </a:prstGeom>
          </p:spPr>
          <p:txBody>
            <a:bodyPr wrap="square" rtlCol="0">
              <a:spAutoFit/>
            </a:bodyPr>
            <a:lstStyle/>
            <a:p>
              <a:pPr algn="ctr"/>
              <a:r>
                <a:rPr lang="en-CA" sz="1200" b="1" dirty="0" smtClean="0"/>
                <a:t>Technology</a:t>
              </a:r>
            </a:p>
          </p:txBody>
        </p:sp>
        <p:sp>
          <p:nvSpPr>
            <p:cNvPr id="10" name="TextBox 10"/>
            <p:cNvSpPr txBox="1"/>
            <p:nvPr/>
          </p:nvSpPr>
          <p:spPr>
            <a:xfrm rot="16200000">
              <a:off x="467221" y="3638193"/>
              <a:ext cx="806237" cy="276999"/>
            </a:xfrm>
            <a:prstGeom prst="rect">
              <a:avLst/>
            </a:prstGeom>
          </p:spPr>
          <p:txBody>
            <a:bodyPr wrap="square" rtlCol="0">
              <a:spAutoFit/>
            </a:bodyPr>
            <a:lstStyle/>
            <a:p>
              <a:pPr algn="ctr"/>
              <a:r>
                <a:rPr lang="en-CA" sz="1200" b="1" dirty="0" smtClean="0"/>
                <a:t>People</a:t>
              </a:r>
            </a:p>
          </p:txBody>
        </p:sp>
        <p:sp>
          <p:nvSpPr>
            <p:cNvPr id="11" name="TextBox 11"/>
            <p:cNvSpPr txBox="1"/>
            <p:nvPr/>
          </p:nvSpPr>
          <p:spPr>
            <a:xfrm rot="2701431">
              <a:off x="2323120" y="3302549"/>
              <a:ext cx="656529" cy="227721"/>
            </a:xfrm>
            <a:prstGeom prst="rect">
              <a:avLst/>
            </a:prstGeom>
          </p:spPr>
          <p:txBody>
            <a:bodyPr wrap="none" rtlCol="0">
              <a:spAutoFit/>
            </a:bodyPr>
            <a:lstStyle/>
            <a:p>
              <a:r>
                <a:rPr lang="en-CA" sz="1000" b="1" dirty="0" smtClean="0"/>
                <a:t>Basic (1)</a:t>
              </a:r>
            </a:p>
          </p:txBody>
        </p:sp>
        <p:sp>
          <p:nvSpPr>
            <p:cNvPr id="12" name="TextBox 12"/>
            <p:cNvSpPr txBox="1"/>
            <p:nvPr/>
          </p:nvSpPr>
          <p:spPr>
            <a:xfrm rot="2701431">
              <a:off x="2352502" y="3183096"/>
              <a:ext cx="1041169" cy="227721"/>
            </a:xfrm>
            <a:prstGeom prst="rect">
              <a:avLst/>
            </a:prstGeom>
          </p:spPr>
          <p:txBody>
            <a:bodyPr wrap="none" rtlCol="0">
              <a:spAutoFit/>
            </a:bodyPr>
            <a:lstStyle/>
            <a:p>
              <a:r>
                <a:rPr lang="en-CA" sz="1000" b="1" dirty="0" smtClean="0"/>
                <a:t>Intermediate (2)</a:t>
              </a:r>
            </a:p>
          </p:txBody>
        </p:sp>
        <p:cxnSp>
          <p:nvCxnSpPr>
            <p:cNvPr id="13" name="Straight Connector 13"/>
            <p:cNvCxnSpPr>
              <a:stCxn id="5" idx="2"/>
              <a:endCxn id="5" idx="1"/>
            </p:cNvCxnSpPr>
            <p:nvPr/>
          </p:nvCxnSpPr>
          <p:spPr>
            <a:xfrm flipH="1" flipV="1">
              <a:off x="1079363" y="3788551"/>
              <a:ext cx="1260000" cy="126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4"/>
            <p:cNvCxnSpPr>
              <a:stCxn id="6" idx="0"/>
              <a:endCxn id="6" idx="3"/>
            </p:cNvCxnSpPr>
            <p:nvPr/>
          </p:nvCxnSpPr>
          <p:spPr>
            <a:xfrm>
              <a:off x="2339363" y="3248551"/>
              <a:ext cx="521999" cy="54000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5"/>
            <p:cNvCxnSpPr>
              <a:stCxn id="6" idx="0"/>
              <a:endCxn id="6" idx="1"/>
            </p:cNvCxnSpPr>
            <p:nvPr/>
          </p:nvCxnSpPr>
          <p:spPr>
            <a:xfrm flipH="1">
              <a:off x="1817363" y="3248551"/>
              <a:ext cx="522000" cy="54000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6"/>
            <p:cNvCxnSpPr>
              <a:stCxn id="6" idx="2"/>
              <a:endCxn id="6" idx="3"/>
            </p:cNvCxnSpPr>
            <p:nvPr/>
          </p:nvCxnSpPr>
          <p:spPr>
            <a:xfrm flipV="1">
              <a:off x="2339363" y="3788552"/>
              <a:ext cx="521999" cy="540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7"/>
            <p:cNvCxnSpPr>
              <a:stCxn id="6" idx="1"/>
              <a:endCxn id="6" idx="2"/>
            </p:cNvCxnSpPr>
            <p:nvPr/>
          </p:nvCxnSpPr>
          <p:spPr>
            <a:xfrm>
              <a:off x="1817363" y="3788552"/>
              <a:ext cx="522000" cy="540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8"/>
            <p:cNvSpPr txBox="1"/>
            <p:nvPr/>
          </p:nvSpPr>
          <p:spPr>
            <a:xfrm rot="2701431">
              <a:off x="2625873" y="2984488"/>
              <a:ext cx="904636" cy="227721"/>
            </a:xfrm>
            <a:prstGeom prst="rect">
              <a:avLst/>
            </a:prstGeom>
          </p:spPr>
          <p:txBody>
            <a:bodyPr wrap="none" rtlCol="0">
              <a:spAutoFit/>
            </a:bodyPr>
            <a:lstStyle/>
            <a:p>
              <a:r>
                <a:rPr lang="en-CA" sz="1000" b="1" dirty="0" smtClean="0"/>
                <a:t>Advanced (3)</a:t>
              </a:r>
            </a:p>
          </p:txBody>
        </p:sp>
        <p:sp>
          <p:nvSpPr>
            <p:cNvPr id="19" name="TextBox 19"/>
            <p:cNvSpPr txBox="1"/>
            <p:nvPr/>
          </p:nvSpPr>
          <p:spPr>
            <a:xfrm rot="5400000">
              <a:off x="3298506" y="3617599"/>
              <a:ext cx="1103480" cy="461665"/>
            </a:xfrm>
            <a:prstGeom prst="rect">
              <a:avLst/>
            </a:prstGeom>
          </p:spPr>
          <p:txBody>
            <a:bodyPr wrap="square" rtlCol="0">
              <a:spAutoFit/>
            </a:bodyPr>
            <a:lstStyle/>
            <a:p>
              <a:pPr algn="ctr"/>
              <a:r>
                <a:rPr lang="en-CA" sz="1200" b="1" dirty="0" smtClean="0"/>
                <a:t>Shared Services</a:t>
              </a:r>
            </a:p>
          </p:txBody>
        </p:sp>
      </p:grpSp>
      <p:sp>
        <p:nvSpPr>
          <p:cNvPr id="21" name="TextBox 20"/>
          <p:cNvSpPr txBox="1"/>
          <p:nvPr/>
        </p:nvSpPr>
        <p:spPr>
          <a:xfrm>
            <a:off x="4174871" y="2195863"/>
            <a:ext cx="2226226" cy="3150178"/>
          </a:xfrm>
          <a:prstGeom prst="rect">
            <a:avLst/>
          </a:prstGeom>
          <a:solidFill>
            <a:schemeClr val="bg1">
              <a:lumMod val="95000"/>
            </a:schemeClr>
          </a:solidFill>
          <a:ln w="19050">
            <a:noFill/>
          </a:ln>
          <a:effectLst>
            <a:outerShdw blurRad="38100" dist="25400" dir="2700000" algn="tl" rotWithShape="0">
              <a:prstClr val="black">
                <a:alpha val="40000"/>
              </a:prstClr>
            </a:outerShdw>
          </a:effectLst>
        </p:spPr>
        <p:txBody>
          <a:bodyPr wrap="square" lIns="144000" tIns="108000" rIns="144000" rtlCol="0">
            <a:noAutofit/>
          </a:bodyPr>
          <a:lstStyle/>
          <a:p>
            <a:pPr algn="ctr">
              <a:spcBef>
                <a:spcPts val="600"/>
              </a:spcBef>
              <a:spcAft>
                <a:spcPts val="600"/>
              </a:spcAft>
            </a:pPr>
            <a:r>
              <a:rPr lang="en-CA" sz="1400" b="1" dirty="0" smtClean="0">
                <a:solidFill>
                  <a:schemeClr val="accent1"/>
                </a:solidFill>
              </a:rPr>
              <a:t>Minimally-Viable </a:t>
            </a:r>
            <a:r>
              <a:rPr lang="en-CA" sz="1400" b="1" dirty="0">
                <a:solidFill>
                  <a:schemeClr val="accent1"/>
                </a:solidFill>
              </a:rPr>
              <a:t>CoE </a:t>
            </a:r>
            <a:r>
              <a:rPr lang="en-CA" sz="1400" b="1" dirty="0" smtClean="0">
                <a:solidFill>
                  <a:schemeClr val="accent1"/>
                </a:solidFill>
              </a:rPr>
              <a:t>Model (MVCoE)</a:t>
            </a:r>
            <a:endParaRPr lang="en-CA" sz="1400" dirty="0" smtClean="0"/>
          </a:p>
          <a:p>
            <a:pPr>
              <a:spcAft>
                <a:spcPts val="200"/>
              </a:spcAft>
            </a:pPr>
            <a:r>
              <a:rPr lang="en-CA" sz="1400" dirty="0" smtClean="0"/>
              <a:t>To be called a Center of Excellence, roles, responsibilities, accountability, and sponsorship must be defined and given a mandate to operate.  </a:t>
            </a:r>
          </a:p>
          <a:p>
            <a:r>
              <a:rPr lang="en-CA" sz="1400" dirty="0" smtClean="0"/>
              <a:t>Use </a:t>
            </a:r>
            <a:r>
              <a:rPr lang="en-CA" sz="1400" b="1" dirty="0"/>
              <a:t>Info-Tech’s </a:t>
            </a:r>
            <a:r>
              <a:rPr lang="en-CA" sz="1400" dirty="0"/>
              <a:t>CoE capabilities table to help determine if you meet this threshold.</a:t>
            </a:r>
          </a:p>
        </p:txBody>
      </p:sp>
      <p:sp>
        <p:nvSpPr>
          <p:cNvPr id="22" name="Rectangle 97"/>
          <p:cNvSpPr/>
          <p:nvPr/>
        </p:nvSpPr>
        <p:spPr>
          <a:xfrm>
            <a:off x="240681" y="5738633"/>
            <a:ext cx="8647458" cy="762475"/>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2"/>
            <a:r>
              <a:rPr lang="en-CA" sz="1200" dirty="0" smtClean="0">
                <a:solidFill>
                  <a:schemeClr val="tx1"/>
                </a:solidFill>
              </a:rPr>
              <a:t>Acquire </a:t>
            </a:r>
            <a:r>
              <a:rPr lang="en-CA" sz="1200" dirty="0">
                <a:solidFill>
                  <a:schemeClr val="tx1"/>
                </a:solidFill>
              </a:rPr>
              <a:t>minimum competency </a:t>
            </a:r>
            <a:r>
              <a:rPr lang="en-CA" sz="1200" dirty="0" smtClean="0">
                <a:solidFill>
                  <a:schemeClr val="tx1"/>
                </a:solidFill>
              </a:rPr>
              <a:t>for the </a:t>
            </a:r>
            <a:r>
              <a:rPr lang="en-CA" sz="1200" dirty="0">
                <a:solidFill>
                  <a:schemeClr val="tx1"/>
                </a:solidFill>
              </a:rPr>
              <a:t>Center of Excellence to ensure it has the mandate to perform. Once a </a:t>
            </a:r>
            <a:r>
              <a:rPr lang="en-CA" sz="1200" dirty="0" smtClean="0">
                <a:solidFill>
                  <a:schemeClr val="tx1"/>
                </a:solidFill>
              </a:rPr>
              <a:t>minimally-viable </a:t>
            </a:r>
            <a:r>
              <a:rPr lang="en-CA" sz="1200" dirty="0">
                <a:solidFill>
                  <a:schemeClr val="tx1"/>
                </a:solidFill>
              </a:rPr>
              <a:t>model has been established, plan and prioritize how you aim to enhance your CoE in each </a:t>
            </a:r>
            <a:r>
              <a:rPr lang="en-CA" sz="1200" dirty="0" smtClean="0">
                <a:solidFill>
                  <a:schemeClr val="tx1"/>
                </a:solidFill>
              </a:rPr>
              <a:t>area, </a:t>
            </a:r>
            <a:r>
              <a:rPr lang="en-CA" sz="1200" dirty="0">
                <a:solidFill>
                  <a:schemeClr val="tx1"/>
                </a:solidFill>
              </a:rPr>
              <a:t>in alignment with your corporate strategy. </a:t>
            </a:r>
          </a:p>
        </p:txBody>
      </p:sp>
      <p:pic>
        <p:nvPicPr>
          <p:cNvPr id="23" name="Picture 9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681" y="5738633"/>
            <a:ext cx="699909" cy="762475"/>
          </a:xfrm>
          <a:prstGeom prst="rect">
            <a:avLst/>
          </a:prstGeom>
        </p:spPr>
      </p:pic>
      <p:sp>
        <p:nvSpPr>
          <p:cNvPr id="24" name="Rectangle 23"/>
          <p:cNvSpPr/>
          <p:nvPr/>
        </p:nvSpPr>
        <p:spPr>
          <a:xfrm>
            <a:off x="6693176" y="2452940"/>
            <a:ext cx="2300356" cy="2677656"/>
          </a:xfrm>
          <a:prstGeom prst="rect">
            <a:avLst/>
          </a:prstGeom>
          <a:ln w="19050">
            <a:noFill/>
          </a:ln>
        </p:spPr>
        <p:style>
          <a:lnRef idx="2">
            <a:schemeClr val="accent2"/>
          </a:lnRef>
          <a:fillRef idx="1">
            <a:schemeClr val="lt1"/>
          </a:fillRef>
          <a:effectRef idx="0">
            <a:schemeClr val="accent2"/>
          </a:effectRef>
          <a:fontRef idx="minor">
            <a:schemeClr val="dk1"/>
          </a:fontRef>
        </p:style>
        <p:txBody>
          <a:bodyPr wrap="square">
            <a:spAutoFit/>
          </a:bodyPr>
          <a:lstStyle/>
          <a:p>
            <a:r>
              <a:rPr lang="en-CA" sz="1400" i="1" dirty="0">
                <a:latin typeface="+mj-lt"/>
                <a:ea typeface="Calibri" panose="020F0502020204030204" pitchFamily="34" charset="0"/>
                <a:cs typeface="Times New Roman" panose="02020603050405020304" pitchFamily="18" charset="0"/>
              </a:rPr>
              <a:t>The Center of Excellence doesn’t have to have full-time staff, it doesn’t have to be a large investment, </a:t>
            </a:r>
            <a:r>
              <a:rPr lang="en-CA" sz="1400" i="1" dirty="0" smtClean="0">
                <a:latin typeface="+mj-lt"/>
                <a:ea typeface="Calibri" panose="020F0502020204030204" pitchFamily="34" charset="0"/>
                <a:cs typeface="Times New Roman" panose="02020603050405020304" pitchFamily="18" charset="0"/>
              </a:rPr>
              <a:t>and it </a:t>
            </a:r>
            <a:r>
              <a:rPr lang="en-CA" sz="1400" i="1" dirty="0">
                <a:latin typeface="+mj-lt"/>
                <a:ea typeface="Calibri" panose="020F0502020204030204" pitchFamily="34" charset="0"/>
                <a:cs typeface="Times New Roman" panose="02020603050405020304" pitchFamily="18" charset="0"/>
              </a:rPr>
              <a:t>doesn’t have to be championed at the </a:t>
            </a:r>
            <a:r>
              <a:rPr lang="en-CA" sz="1400" i="1" dirty="0" smtClean="0">
                <a:latin typeface="+mj-lt"/>
                <a:ea typeface="Calibri" panose="020F0502020204030204" pitchFamily="34" charset="0"/>
                <a:cs typeface="Times New Roman" panose="02020603050405020304" pitchFamily="18" charset="0"/>
              </a:rPr>
              <a:t>C-level, </a:t>
            </a:r>
            <a:r>
              <a:rPr lang="en-CA" sz="1400" i="1" dirty="0">
                <a:latin typeface="+mj-lt"/>
                <a:ea typeface="Calibri" panose="020F0502020204030204" pitchFamily="34" charset="0"/>
                <a:cs typeface="Times New Roman" panose="02020603050405020304" pitchFamily="18" charset="0"/>
              </a:rPr>
              <a:t>but it has to have at least components of all those things. Without those it becomes a hobby.</a:t>
            </a:r>
            <a:endParaRPr lang="en-CA" sz="1200" i="1" dirty="0" smtClean="0">
              <a:latin typeface="+mj-lt"/>
              <a:ea typeface="Calibri" panose="020F0502020204030204" pitchFamily="34" charset="0"/>
              <a:cs typeface="Times New Roman" panose="02020603050405020304" pitchFamily="18" charset="0"/>
            </a:endParaRPr>
          </a:p>
          <a:p>
            <a:pPr algn="r"/>
            <a:r>
              <a:rPr lang="en-CA" sz="1400" dirty="0" smtClean="0"/>
              <a:t>– Jon </a:t>
            </a:r>
            <a:r>
              <a:rPr lang="en-CA" sz="1400" dirty="0"/>
              <a:t>Strickler, Principal, Horizon Line Group</a:t>
            </a:r>
            <a:endParaRPr lang="en-CA" sz="1200" dirty="0"/>
          </a:p>
        </p:txBody>
      </p:sp>
      <p:sp>
        <p:nvSpPr>
          <p:cNvPr id="25" name="TextBox 24"/>
          <p:cNvSpPr txBox="1"/>
          <p:nvPr/>
        </p:nvSpPr>
        <p:spPr>
          <a:xfrm>
            <a:off x="251520" y="1171582"/>
            <a:ext cx="8625780" cy="738664"/>
          </a:xfrm>
          <a:prstGeom prst="rect">
            <a:avLst/>
          </a:prstGeom>
        </p:spPr>
        <p:txBody>
          <a:bodyPr wrap="square" rtlCol="0">
            <a:spAutoFit/>
          </a:bodyPr>
          <a:lstStyle/>
          <a:p>
            <a:r>
              <a:rPr lang="en-CA" sz="1400" dirty="0" smtClean="0"/>
              <a:t>An organization requires a minimum level of capability in the four defining elements to establish a minimally viable Center of Excellence. Every CoE</a:t>
            </a:r>
            <a:r>
              <a:rPr lang="en-CA" sz="1400" dirty="0"/>
              <a:t> </a:t>
            </a:r>
            <a:r>
              <a:rPr lang="en-CA" sz="1400" dirty="0" smtClean="0"/>
              <a:t>– like the organization it enables – will differ based on current strengths. Assess your current capability to tailor development aligned with organizational objectives. </a:t>
            </a:r>
            <a:endParaRPr lang="en-CA" sz="1400" dirty="0"/>
          </a:p>
        </p:txBody>
      </p:sp>
      <p:pic>
        <p:nvPicPr>
          <p:cNvPr id="26" name="Picture 102"/>
          <p:cNvPicPr>
            <a:picLocks noChangeAspect="1"/>
          </p:cNvPicPr>
          <p:nvPr/>
        </p:nvPicPr>
        <p:blipFill>
          <a:blip r:embed="rId3"/>
          <a:stretch>
            <a:fillRect/>
          </a:stretch>
        </p:blipFill>
        <p:spPr>
          <a:xfrm>
            <a:off x="6505318" y="2481397"/>
            <a:ext cx="292633" cy="219475"/>
          </a:xfrm>
          <a:prstGeom prst="rect">
            <a:avLst/>
          </a:prstGeom>
        </p:spPr>
      </p:pic>
      <p:pic>
        <p:nvPicPr>
          <p:cNvPr id="27" name="Picture 103"/>
          <p:cNvPicPr>
            <a:picLocks noChangeAspect="1"/>
          </p:cNvPicPr>
          <p:nvPr/>
        </p:nvPicPr>
        <p:blipFill>
          <a:blip r:embed="rId4"/>
          <a:stretch>
            <a:fillRect/>
          </a:stretch>
        </p:blipFill>
        <p:spPr>
          <a:xfrm>
            <a:off x="8207992" y="4417547"/>
            <a:ext cx="274344" cy="286537"/>
          </a:xfrm>
          <a:prstGeom prst="rect">
            <a:avLst/>
          </a:prstGeom>
        </p:spPr>
      </p:pic>
    </p:spTree>
    <p:extLst>
      <p:ext uri="{BB962C8B-B14F-4D97-AF65-F5344CB8AC3E}">
        <p14:creationId xmlns:p14="http://schemas.microsoft.com/office/powerpoint/2010/main" val="39958332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lowchart: Alternate Process 49"/>
          <p:cNvSpPr/>
          <p:nvPr/>
        </p:nvSpPr>
        <p:spPr>
          <a:xfrm rot="5400000">
            <a:off x="7441466" y="2875284"/>
            <a:ext cx="738337" cy="2044800"/>
          </a:xfrm>
          <a:prstGeom prst="flowChartAlternateProcess">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270" numCol="1" rtlCol="0" anchor="ctr"/>
          <a:lstStyle/>
          <a:p>
            <a:pPr algn="ctr"/>
            <a:r>
              <a:rPr lang="en-CA" sz="1200" dirty="0" smtClean="0">
                <a:solidFill>
                  <a:schemeClr val="tx1"/>
                </a:solidFill>
              </a:rPr>
              <a:t>Process redundancies</a:t>
            </a:r>
          </a:p>
          <a:p>
            <a:pPr algn="ctr"/>
            <a:r>
              <a:rPr lang="en-CA" sz="1200" dirty="0" smtClean="0">
                <a:solidFill>
                  <a:schemeClr val="tx1"/>
                </a:solidFill>
              </a:rPr>
              <a:t>Manual process</a:t>
            </a:r>
          </a:p>
          <a:p>
            <a:pPr algn="ctr"/>
            <a:r>
              <a:rPr lang="en-CA" sz="1200" dirty="0" smtClean="0">
                <a:solidFill>
                  <a:schemeClr val="tx1"/>
                </a:solidFill>
              </a:rPr>
              <a:t>Duplication of effort</a:t>
            </a:r>
            <a:endParaRPr lang="en-CA" sz="1200" dirty="0">
              <a:solidFill>
                <a:schemeClr val="tx1"/>
              </a:solidFill>
            </a:endParaRPr>
          </a:p>
        </p:txBody>
      </p:sp>
      <p:sp>
        <p:nvSpPr>
          <p:cNvPr id="2" name="Title 1"/>
          <p:cNvSpPr>
            <a:spLocks noGrp="1"/>
          </p:cNvSpPr>
          <p:nvPr>
            <p:ph type="title"/>
          </p:nvPr>
        </p:nvSpPr>
        <p:spPr/>
        <p:txBody>
          <a:bodyPr/>
          <a:lstStyle/>
          <a:p>
            <a:r>
              <a:rPr lang="en-CA" dirty="0" smtClean="0"/>
              <a:t>Visualize how the CoE adds value to your company</a:t>
            </a:r>
            <a:endParaRPr lang="en-CA" dirty="0"/>
          </a:p>
        </p:txBody>
      </p:sp>
      <p:sp>
        <p:nvSpPr>
          <p:cNvPr id="5" name="TextBox 4"/>
          <p:cNvSpPr txBox="1"/>
          <p:nvPr/>
        </p:nvSpPr>
        <p:spPr>
          <a:xfrm>
            <a:off x="77393" y="2271029"/>
            <a:ext cx="2677603" cy="506256"/>
          </a:xfrm>
          <a:prstGeom prst="rect">
            <a:avLst/>
          </a:prstGeom>
        </p:spPr>
        <p:txBody>
          <a:bodyPr wrap="square" lIns="144000" tIns="144000" rIns="144000" bIns="144000" rtlCol="0">
            <a:spAutoFit/>
          </a:bodyPr>
          <a:lstStyle/>
          <a:p>
            <a:pPr algn="ctr"/>
            <a:r>
              <a:rPr lang="en-CA" sz="1400" b="1" dirty="0" smtClean="0">
                <a:solidFill>
                  <a:schemeClr val="tx1">
                    <a:lumMod val="60000"/>
                    <a:lumOff val="40000"/>
                  </a:schemeClr>
                </a:solidFill>
              </a:rPr>
              <a:t>INPUTS</a:t>
            </a:r>
          </a:p>
        </p:txBody>
      </p:sp>
      <p:sp>
        <p:nvSpPr>
          <p:cNvPr id="6" name="TextBox 5"/>
          <p:cNvSpPr txBox="1"/>
          <p:nvPr/>
        </p:nvSpPr>
        <p:spPr>
          <a:xfrm>
            <a:off x="3845616" y="2269882"/>
            <a:ext cx="3214353" cy="506256"/>
          </a:xfrm>
          <a:prstGeom prst="rect">
            <a:avLst/>
          </a:prstGeom>
        </p:spPr>
        <p:txBody>
          <a:bodyPr wrap="square" lIns="144000" tIns="144000" rIns="144000" bIns="144000" rtlCol="0">
            <a:spAutoFit/>
          </a:bodyPr>
          <a:lstStyle/>
          <a:p>
            <a:pPr algn="ctr"/>
            <a:r>
              <a:rPr lang="en-CA" sz="1400" b="1" dirty="0" smtClean="0">
                <a:solidFill>
                  <a:schemeClr val="tx1">
                    <a:lumMod val="60000"/>
                    <a:lumOff val="40000"/>
                  </a:schemeClr>
                </a:solidFill>
              </a:rPr>
              <a:t>OUTPUTS</a:t>
            </a:r>
          </a:p>
        </p:txBody>
      </p:sp>
      <p:sp>
        <p:nvSpPr>
          <p:cNvPr id="8" name="Right Arrow 7"/>
          <p:cNvSpPr/>
          <p:nvPr/>
        </p:nvSpPr>
        <p:spPr>
          <a:xfrm>
            <a:off x="355491" y="2683913"/>
            <a:ext cx="6239007" cy="2557691"/>
          </a:xfrm>
          <a:prstGeom prst="rightArrow">
            <a:avLst>
              <a:gd name="adj1" fmla="val 64015"/>
              <a:gd name="adj2" fmla="val 50000"/>
            </a:avLst>
          </a:prstGeom>
          <a:gradFill flip="none" rotWithShape="1">
            <a:gsLst>
              <a:gs pos="0">
                <a:srgbClr val="64AAC0">
                  <a:alpha val="25000"/>
                </a:srgbClr>
              </a:gs>
              <a:gs pos="35000">
                <a:srgbClr val="94C5D4">
                  <a:alpha val="16000"/>
                </a:srgbClr>
              </a:gs>
              <a:gs pos="100000">
                <a:srgbClr val="ECF5F8">
                  <a:alpha val="30000"/>
                </a:srgbClr>
              </a:gs>
            </a:gsLst>
            <a:lin ang="10800000" scaled="0"/>
            <a:tileRect/>
          </a:gra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Box 11"/>
          <p:cNvSpPr txBox="1"/>
          <p:nvPr/>
        </p:nvSpPr>
        <p:spPr>
          <a:xfrm>
            <a:off x="2041873" y="2272012"/>
            <a:ext cx="2677603" cy="506256"/>
          </a:xfrm>
          <a:prstGeom prst="rect">
            <a:avLst/>
          </a:prstGeom>
        </p:spPr>
        <p:txBody>
          <a:bodyPr wrap="square" lIns="144000" tIns="144000" rIns="144000" bIns="144000" rtlCol="0">
            <a:spAutoFit/>
          </a:bodyPr>
          <a:lstStyle/>
          <a:p>
            <a:pPr algn="ctr"/>
            <a:r>
              <a:rPr lang="en-CA" sz="1400" b="1" dirty="0" smtClean="0">
                <a:solidFill>
                  <a:schemeClr val="tx1">
                    <a:lumMod val="60000"/>
                    <a:lumOff val="40000"/>
                  </a:schemeClr>
                </a:solidFill>
              </a:rPr>
              <a:t>CoE VALUE ADD</a:t>
            </a:r>
          </a:p>
        </p:txBody>
      </p:sp>
      <p:sp>
        <p:nvSpPr>
          <p:cNvPr id="16" name="TextBox 15"/>
          <p:cNvSpPr txBox="1"/>
          <p:nvPr/>
        </p:nvSpPr>
        <p:spPr>
          <a:xfrm>
            <a:off x="6777180" y="3134113"/>
            <a:ext cx="2126636" cy="506256"/>
          </a:xfrm>
          <a:prstGeom prst="rect">
            <a:avLst/>
          </a:prstGeom>
        </p:spPr>
        <p:txBody>
          <a:bodyPr wrap="square" lIns="144000" tIns="144000" rIns="144000" bIns="144000" rtlCol="0">
            <a:spAutoFit/>
          </a:bodyPr>
          <a:lstStyle/>
          <a:p>
            <a:pPr algn="ctr"/>
            <a:r>
              <a:rPr lang="en-CA" sz="1400" b="1" dirty="0" smtClean="0">
                <a:solidFill>
                  <a:schemeClr val="tx1">
                    <a:lumMod val="60000"/>
                    <a:lumOff val="40000"/>
                  </a:schemeClr>
                </a:solidFill>
              </a:rPr>
              <a:t>Waste Containment</a:t>
            </a:r>
          </a:p>
        </p:txBody>
      </p:sp>
      <p:pic>
        <p:nvPicPr>
          <p:cNvPr id="20" name="Picture 19"/>
          <p:cNvPicPr>
            <a:picLocks noChangeAspect="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6665279" y="3367912"/>
            <a:ext cx="246161" cy="342986"/>
          </a:xfrm>
          <a:prstGeom prst="rect">
            <a:avLst/>
          </a:prstGeom>
        </p:spPr>
      </p:pic>
      <p:graphicFrame>
        <p:nvGraphicFramePr>
          <p:cNvPr id="22" name="Table 21"/>
          <p:cNvGraphicFramePr>
            <a:graphicFrameLocks noGrp="1"/>
          </p:cNvGraphicFramePr>
          <p:nvPr>
            <p:extLst>
              <p:ext uri="{D42A27DB-BD31-4B8C-83A1-F6EECF244321}">
                <p14:modId xmlns:p14="http://schemas.microsoft.com/office/powerpoint/2010/main" val="2117812747"/>
              </p:ext>
            </p:extLst>
          </p:nvPr>
        </p:nvGraphicFramePr>
        <p:xfrm>
          <a:off x="494016" y="3112323"/>
          <a:ext cx="1975918" cy="1854200"/>
        </p:xfrm>
        <a:graphic>
          <a:graphicData uri="http://schemas.openxmlformats.org/drawingml/2006/table">
            <a:tbl>
              <a:tblPr firstRow="1" bandRow="1">
                <a:tableStyleId>{5C22544A-7EE6-4342-B048-85BDC9FD1C3A}</a:tableStyleId>
              </a:tblPr>
              <a:tblGrid>
                <a:gridCol w="1975918"/>
              </a:tblGrid>
              <a:tr h="370840">
                <a:tc>
                  <a:txBody>
                    <a:bodyPr/>
                    <a:lstStyle/>
                    <a:p>
                      <a:pPr algn="ctr"/>
                      <a:r>
                        <a:rPr lang="en-CA" sz="1200" b="0" dirty="0" smtClean="0">
                          <a:solidFill>
                            <a:schemeClr val="tx1"/>
                          </a:solidFill>
                        </a:rPr>
                        <a:t>Inaccessible</a:t>
                      </a:r>
                      <a:r>
                        <a:rPr lang="en-CA" sz="1200" b="0" baseline="0" dirty="0" smtClean="0">
                          <a:solidFill>
                            <a:schemeClr val="tx1"/>
                          </a:solidFill>
                        </a:rPr>
                        <a:t> Data</a:t>
                      </a:r>
                      <a:endParaRPr lang="en-CA" sz="1200" b="0" dirty="0">
                        <a:solidFill>
                          <a:schemeClr val="tx1"/>
                        </a:solidFill>
                      </a:endParaRPr>
                    </a:p>
                  </a:txBody>
                  <a:tcPr>
                    <a:lnL w="12700" cap="flat" cmpd="sng" algn="ctr">
                      <a:noFill/>
                      <a:prstDash val="lgDash"/>
                      <a:round/>
                      <a:headEnd type="none" w="med" len="med"/>
                      <a:tailEnd type="none" w="med" len="med"/>
                    </a:lnL>
                    <a:lnR w="12700" cap="flat" cmpd="sng" algn="ctr">
                      <a:noFill/>
                      <a:prstDash val="lgDash"/>
                      <a:round/>
                      <a:headEnd type="none" w="med" len="med"/>
                      <a:tailEnd type="none" w="med" len="med"/>
                    </a:lnR>
                    <a:lnT w="12700" cap="flat" cmpd="sng" algn="ctr">
                      <a:noFill/>
                      <a:prstDash val="lgDash"/>
                      <a:round/>
                      <a:headEnd type="none" w="med" len="med"/>
                      <a:tailEnd type="none" w="med" len="med"/>
                    </a:lnT>
                    <a:lnB w="12700" cap="flat" cmpd="sng" algn="ctr">
                      <a:solidFill>
                        <a:schemeClr val="tx1"/>
                      </a:solidFill>
                      <a:prstDash val="lgDash"/>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dirty="0" smtClean="0">
                          <a:solidFill>
                            <a:schemeClr val="tx1"/>
                          </a:solidFill>
                        </a:rPr>
                        <a:t>Unmanaged Licenses</a:t>
                      </a:r>
                    </a:p>
                  </a:txBody>
                  <a:tcPr>
                    <a:lnL w="12700" cap="flat" cmpd="sng" algn="ctr">
                      <a:noFill/>
                      <a:prstDash val="lgDash"/>
                      <a:round/>
                      <a:headEnd type="none" w="med" len="med"/>
                      <a:tailEnd type="none" w="med" len="med"/>
                    </a:lnL>
                    <a:lnR w="12700" cap="flat" cmpd="sng" algn="ctr">
                      <a:noFill/>
                      <a:prstDash val="lgDash"/>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noFill/>
                  </a:tcPr>
                </a:tc>
              </a:tr>
              <a:tr h="370840">
                <a:tc>
                  <a:txBody>
                    <a:bodyPr/>
                    <a:lstStyle/>
                    <a:p>
                      <a:pPr algn="ctr"/>
                      <a:r>
                        <a:rPr lang="en-CA" sz="1200" dirty="0" smtClean="0">
                          <a:solidFill>
                            <a:schemeClr val="tx1"/>
                          </a:solidFill>
                        </a:rPr>
                        <a:t>Low User Adoption</a:t>
                      </a:r>
                    </a:p>
                  </a:txBody>
                  <a:tcPr>
                    <a:lnL w="12700" cap="flat" cmpd="sng" algn="ctr">
                      <a:noFill/>
                      <a:prstDash val="lgDash"/>
                      <a:round/>
                      <a:headEnd type="none" w="med" len="med"/>
                      <a:tailEnd type="none" w="med" len="med"/>
                    </a:lnL>
                    <a:lnR w="12700" cap="flat" cmpd="sng" algn="ctr">
                      <a:noFill/>
                      <a:prstDash val="lgDash"/>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noFill/>
                  </a:tcPr>
                </a:tc>
              </a:tr>
              <a:tr h="370840">
                <a:tc>
                  <a:txBody>
                    <a:bodyPr/>
                    <a:lstStyle/>
                    <a:p>
                      <a:pPr algn="ctr"/>
                      <a:r>
                        <a:rPr lang="en-CA" sz="1200" dirty="0" smtClean="0">
                          <a:solidFill>
                            <a:schemeClr val="tx1"/>
                          </a:solidFill>
                        </a:rPr>
                        <a:t>Underutilized Functionality</a:t>
                      </a:r>
                    </a:p>
                  </a:txBody>
                  <a:tcPr>
                    <a:lnL w="12700" cap="flat" cmpd="sng" algn="ctr">
                      <a:noFill/>
                      <a:prstDash val="lgDash"/>
                      <a:round/>
                      <a:headEnd type="none" w="med" len="med"/>
                      <a:tailEnd type="none" w="med" len="med"/>
                    </a:lnL>
                    <a:lnR w="12700" cap="flat" cmpd="sng" algn="ctr">
                      <a:noFill/>
                      <a:prstDash val="lgDash"/>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noFill/>
                  </a:tcPr>
                </a:tc>
              </a:tr>
              <a:tr h="370840">
                <a:tc>
                  <a:txBody>
                    <a:bodyPr/>
                    <a:lstStyle/>
                    <a:p>
                      <a:pPr algn="ctr"/>
                      <a:r>
                        <a:rPr lang="en-CA" sz="1200" dirty="0" smtClean="0">
                          <a:solidFill>
                            <a:schemeClr val="tx1"/>
                          </a:solidFill>
                        </a:rPr>
                        <a:t>Unscheduled Downtime </a:t>
                      </a:r>
                    </a:p>
                  </a:txBody>
                  <a:tcPr>
                    <a:lnL w="12700" cap="flat" cmpd="sng" algn="ctr">
                      <a:noFill/>
                      <a:prstDash val="lgDash"/>
                      <a:round/>
                      <a:headEnd type="none" w="med" len="med"/>
                      <a:tailEnd type="none" w="med" len="med"/>
                    </a:lnL>
                    <a:lnR w="12700" cap="flat" cmpd="sng" algn="ctr">
                      <a:noFill/>
                      <a:prstDash val="lgDash"/>
                      <a:round/>
                      <a:headEnd type="none" w="med" len="med"/>
                      <a:tailEnd type="none" w="med" len="med"/>
                    </a:lnR>
                    <a:lnT w="12700" cap="flat" cmpd="sng" algn="ctr">
                      <a:solidFill>
                        <a:schemeClr val="tx1"/>
                      </a:solidFill>
                      <a:prstDash val="lgDash"/>
                      <a:round/>
                      <a:headEnd type="none" w="med" len="med"/>
                      <a:tailEnd type="none" w="med" len="med"/>
                    </a:lnT>
                    <a:lnB w="12700" cap="flat" cmpd="sng" algn="ctr">
                      <a:noFill/>
                      <a:prstDash val="lgDash"/>
                      <a:round/>
                      <a:headEnd type="none" w="med" len="med"/>
                      <a:tailEnd type="none" w="med" len="med"/>
                    </a:lnB>
                    <a:noFill/>
                  </a:tcPr>
                </a:tc>
              </a:tr>
            </a:tbl>
          </a:graphicData>
        </a:graphic>
      </p:graphicFrame>
      <p:sp>
        <p:nvSpPr>
          <p:cNvPr id="28" name="TextBox 27"/>
          <p:cNvSpPr txBox="1"/>
          <p:nvPr/>
        </p:nvSpPr>
        <p:spPr>
          <a:xfrm>
            <a:off x="223273" y="1197327"/>
            <a:ext cx="8526720" cy="738664"/>
          </a:xfrm>
          <a:prstGeom prst="rect">
            <a:avLst/>
          </a:prstGeom>
        </p:spPr>
        <p:txBody>
          <a:bodyPr wrap="square" rtlCol="0">
            <a:spAutoFit/>
          </a:bodyPr>
          <a:lstStyle/>
          <a:p>
            <a:r>
              <a:rPr lang="en-CA" sz="1400" dirty="0"/>
              <a:t>Picture the function of the CoE as a refinery operation. It manages complexity around the application through reviewing </a:t>
            </a:r>
            <a:r>
              <a:rPr lang="en-CA" sz="1400" dirty="0" smtClean="0"/>
              <a:t>challenges, </a:t>
            </a:r>
            <a:r>
              <a:rPr lang="en-CA" sz="1400" dirty="0"/>
              <a:t>isolating </a:t>
            </a:r>
            <a:r>
              <a:rPr lang="en-CA" sz="1400" dirty="0" smtClean="0"/>
              <a:t>inefficiencies, </a:t>
            </a:r>
            <a:r>
              <a:rPr lang="en-CA" sz="1400" dirty="0"/>
              <a:t>and producing </a:t>
            </a:r>
            <a:r>
              <a:rPr lang="en-CA" sz="1400" dirty="0" smtClean="0"/>
              <a:t>governance</a:t>
            </a:r>
            <a:r>
              <a:rPr lang="en-CA" sz="1400" dirty="0"/>
              <a:t>, best practices, and collaboration as direct outputs and by-product synergies.</a:t>
            </a:r>
          </a:p>
        </p:txBody>
      </p:sp>
      <p:sp>
        <p:nvSpPr>
          <p:cNvPr id="30" name="Flowchart: Alternate Process 29"/>
          <p:cNvSpPr/>
          <p:nvPr/>
        </p:nvSpPr>
        <p:spPr>
          <a:xfrm rot="5400000">
            <a:off x="2098276" y="3211975"/>
            <a:ext cx="2588565" cy="1658030"/>
          </a:xfrm>
          <a:prstGeom prst="flowChartAlternateProcess">
            <a:avLst/>
          </a:prstGeom>
          <a:solidFill>
            <a:schemeClr val="accent1"/>
          </a:soli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numCol="1" rtlCol="0" anchor="ctr"/>
          <a:lstStyle/>
          <a:p>
            <a:pPr algn="ctr"/>
            <a:endParaRPr lang="en-CA" sz="1400" dirty="0"/>
          </a:p>
        </p:txBody>
      </p:sp>
      <p:graphicFrame>
        <p:nvGraphicFramePr>
          <p:cNvPr id="31" name="Table 30"/>
          <p:cNvGraphicFramePr>
            <a:graphicFrameLocks noGrp="1"/>
          </p:cNvGraphicFramePr>
          <p:nvPr>
            <p:extLst>
              <p:ext uri="{D42A27DB-BD31-4B8C-83A1-F6EECF244321}">
                <p14:modId xmlns:p14="http://schemas.microsoft.com/office/powerpoint/2010/main" val="2031158626"/>
              </p:ext>
            </p:extLst>
          </p:nvPr>
        </p:nvGraphicFramePr>
        <p:xfrm>
          <a:off x="2680724" y="2923284"/>
          <a:ext cx="1423668" cy="2199063"/>
        </p:xfrm>
        <a:graphic>
          <a:graphicData uri="http://schemas.openxmlformats.org/drawingml/2006/table">
            <a:tbl>
              <a:tblPr firstRow="1" bandRow="1">
                <a:tableStyleId>{5C22544A-7EE6-4342-B048-85BDC9FD1C3A}</a:tableStyleId>
              </a:tblPr>
              <a:tblGrid>
                <a:gridCol w="1423668"/>
              </a:tblGrid>
              <a:tr h="519661">
                <a:tc>
                  <a:txBody>
                    <a:bodyPr/>
                    <a:lstStyle/>
                    <a:p>
                      <a:pPr algn="ctr"/>
                      <a:r>
                        <a:rPr lang="en-CA" sz="1200" b="1" dirty="0" smtClean="0">
                          <a:solidFill>
                            <a:schemeClr val="bg1"/>
                          </a:solidFill>
                        </a:rPr>
                        <a:t>Defining Standards</a:t>
                      </a:r>
                      <a:r>
                        <a:rPr lang="en-CA" sz="1200" b="1" baseline="0" dirty="0" smtClean="0">
                          <a:solidFill>
                            <a:schemeClr val="bg1"/>
                          </a:solidFill>
                        </a:rPr>
                        <a:t> </a:t>
                      </a:r>
                      <a:endParaRPr lang="en-CA" sz="1200" b="1" dirty="0">
                        <a:solidFill>
                          <a:schemeClr val="bg1"/>
                        </a:solidFill>
                      </a:endParaRPr>
                    </a:p>
                  </a:txBody>
                  <a:tcPr anchor="ctr">
                    <a:lnL w="12700" cmpd="sng">
                      <a:noFill/>
                    </a:lnL>
                    <a:lnR w="12700" cmpd="sng">
                      <a:noFill/>
                    </a:lnR>
                    <a:lnT w="12700" cmpd="sng">
                      <a:noFill/>
                    </a:lnT>
                    <a:lnB w="38100" cap="flat" cmpd="sng" algn="ctr">
                      <a:noFill/>
                      <a:prstDash val="dash"/>
                      <a:round/>
                      <a:headEnd type="none" w="med" len="med"/>
                      <a:tailEnd type="none" w="med" len="med"/>
                    </a:lnB>
                    <a:lnTlToBr w="12700" cmpd="sng">
                      <a:noFill/>
                      <a:prstDash val="solid"/>
                    </a:lnTlToBr>
                    <a:lnBlToTr w="12700" cmpd="sng">
                      <a:noFill/>
                      <a:prstDash val="solid"/>
                    </a:lnBlToTr>
                    <a:solidFill>
                      <a:schemeClr val="accent1"/>
                    </a:solidFill>
                  </a:tcPr>
                </a:tc>
              </a:tr>
              <a:tr h="519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b="1" dirty="0" smtClean="0">
                          <a:solidFill>
                            <a:schemeClr val="bg1"/>
                          </a:solidFill>
                        </a:rPr>
                        <a:t>Documenting Best Practices</a:t>
                      </a:r>
                    </a:p>
                  </a:txBody>
                  <a:tcPr anchor="ctr">
                    <a:lnL w="12700" cmpd="sng">
                      <a:noFill/>
                    </a:lnL>
                    <a:lnR w="12700" cmpd="sng">
                      <a:noFill/>
                    </a:lnR>
                    <a:lnT w="38100" cap="flat" cmpd="sng" algn="ctr">
                      <a:noFill/>
                      <a:prstDash val="dash"/>
                      <a:round/>
                      <a:headEnd type="none" w="med" len="med"/>
                      <a:tailEnd type="none" w="med" len="med"/>
                    </a:lnT>
                    <a:lnB w="38100" cap="flat" cmpd="sng" algn="ctr">
                      <a:noFill/>
                      <a:prstDash val="dash"/>
                      <a:round/>
                      <a:headEnd type="none" w="med" len="med"/>
                      <a:tailEnd type="none" w="med" len="med"/>
                    </a:lnB>
                    <a:lnTlToBr w="12700" cmpd="sng">
                      <a:noFill/>
                      <a:prstDash val="solid"/>
                    </a:lnTlToBr>
                    <a:lnBlToTr w="12700" cmpd="sng">
                      <a:noFill/>
                      <a:prstDash val="solid"/>
                    </a:lnBlToTr>
                    <a:solidFill>
                      <a:schemeClr val="accent1"/>
                    </a:solidFill>
                  </a:tcPr>
                </a:tc>
              </a:tr>
              <a:tr h="519661">
                <a:tc>
                  <a:txBody>
                    <a:bodyPr/>
                    <a:lstStyle/>
                    <a:p>
                      <a:pPr algn="ctr"/>
                      <a:r>
                        <a:rPr lang="en-CA" sz="1200" b="1" dirty="0" smtClean="0">
                          <a:solidFill>
                            <a:schemeClr val="bg1"/>
                          </a:solidFill>
                        </a:rPr>
                        <a:t>Promoting Shared Learning</a:t>
                      </a:r>
                      <a:endParaRPr lang="en-CA" sz="1200" b="1" dirty="0">
                        <a:solidFill>
                          <a:schemeClr val="bg1"/>
                        </a:solidFill>
                      </a:endParaRPr>
                    </a:p>
                  </a:txBody>
                  <a:tcPr anchor="ctr">
                    <a:lnL w="12700" cmpd="sng">
                      <a:noFill/>
                    </a:lnL>
                    <a:lnR w="12700" cmpd="sng">
                      <a:noFill/>
                    </a:lnR>
                    <a:lnT w="38100" cap="flat" cmpd="sng" algn="ctr">
                      <a:noFill/>
                      <a:prstDash val="dash"/>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r>
              <a:tr h="637016">
                <a:tc>
                  <a:txBody>
                    <a:bodyPr/>
                    <a:lstStyle/>
                    <a:p>
                      <a:pPr algn="ctr"/>
                      <a:r>
                        <a:rPr lang="en-CA" sz="1200" b="1" dirty="0" smtClean="0">
                          <a:solidFill>
                            <a:schemeClr val="bg1"/>
                          </a:solidFill>
                        </a:rPr>
                        <a:t>Developing Knowledge Repository </a:t>
                      </a:r>
                      <a:endParaRPr lang="en-CA" sz="1200" b="1" dirty="0">
                        <a:solidFill>
                          <a:schemeClr val="bg1"/>
                        </a:solidFill>
                      </a:endParaRPr>
                    </a:p>
                  </a:txBody>
                  <a:tcPr anchor="ctr">
                    <a:lnL w="12700" cmpd="sng">
                      <a:noFill/>
                    </a:lnL>
                    <a:lnR w="12700" cmpd="sng">
                      <a:noFill/>
                    </a:lnR>
                    <a:lnT w="38100" cap="flat" cmpd="sng" algn="ctr">
                      <a:noFill/>
                      <a:prstDash val="dash"/>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r>
            </a:tbl>
          </a:graphicData>
        </a:graphic>
      </p:graphicFrame>
      <p:graphicFrame>
        <p:nvGraphicFramePr>
          <p:cNvPr id="32" name="Table 31"/>
          <p:cNvGraphicFramePr>
            <a:graphicFrameLocks noGrp="1"/>
          </p:cNvGraphicFramePr>
          <p:nvPr>
            <p:extLst>
              <p:ext uri="{D42A27DB-BD31-4B8C-83A1-F6EECF244321}">
                <p14:modId xmlns:p14="http://schemas.microsoft.com/office/powerpoint/2010/main" val="1317486264"/>
              </p:ext>
            </p:extLst>
          </p:nvPr>
        </p:nvGraphicFramePr>
        <p:xfrm>
          <a:off x="4408793" y="2936660"/>
          <a:ext cx="1864799" cy="2199640"/>
        </p:xfrm>
        <a:graphic>
          <a:graphicData uri="http://schemas.openxmlformats.org/drawingml/2006/table">
            <a:tbl>
              <a:tblPr firstRow="1" bandRow="1">
                <a:tableStyleId>{5C22544A-7EE6-4342-B048-85BDC9FD1C3A}</a:tableStyleId>
              </a:tblPr>
              <a:tblGrid>
                <a:gridCol w="1864799"/>
              </a:tblGrid>
              <a:tr h="370840">
                <a:tc>
                  <a:txBody>
                    <a:bodyPr/>
                    <a:lstStyle/>
                    <a:p>
                      <a:pPr algn="ctr"/>
                      <a:r>
                        <a:rPr lang="en-CA" sz="1200" b="0" dirty="0" smtClean="0">
                          <a:solidFill>
                            <a:schemeClr val="tx1"/>
                          </a:solidFill>
                        </a:rPr>
                        <a:t>Centralized</a:t>
                      </a:r>
                      <a:r>
                        <a:rPr lang="en-CA" sz="1200" b="0" baseline="0" dirty="0" smtClean="0">
                          <a:solidFill>
                            <a:schemeClr val="tx1"/>
                          </a:solidFill>
                        </a:rPr>
                        <a:t> Data Stewardship</a:t>
                      </a:r>
                      <a:endParaRPr lang="en-CA" sz="1200" b="0" dirty="0">
                        <a:solidFill>
                          <a:schemeClr val="tx1"/>
                        </a:solidFill>
                      </a:endParaRPr>
                    </a:p>
                  </a:txBody>
                  <a:tcPr>
                    <a:lnL w="12700" cap="flat" cmpd="sng" algn="ctr">
                      <a:noFill/>
                      <a:prstDash val="lgDash"/>
                      <a:round/>
                      <a:headEnd type="none" w="med" len="med"/>
                      <a:tailEnd type="none" w="med" len="med"/>
                    </a:lnL>
                    <a:lnR w="12700" cap="flat" cmpd="sng" algn="ctr">
                      <a:noFill/>
                      <a:prstDash val="lgDash"/>
                      <a:round/>
                      <a:headEnd type="none" w="med" len="med"/>
                      <a:tailEnd type="none" w="med" len="med"/>
                    </a:lnR>
                    <a:lnT w="12700" cap="flat" cmpd="sng" algn="ctr">
                      <a:noFill/>
                      <a:prstDash val="lgDash"/>
                      <a:round/>
                      <a:headEnd type="none" w="med" len="med"/>
                      <a:tailEnd type="none" w="med" len="med"/>
                    </a:lnT>
                    <a:lnB w="12700" cap="flat" cmpd="sng" algn="ctr">
                      <a:solidFill>
                        <a:schemeClr val="tx1"/>
                      </a:solidFill>
                      <a:prstDash val="lgDash"/>
                      <a:round/>
                      <a:headEnd type="none" w="med" len="med"/>
                      <a:tailEnd type="none" w="med" len="med"/>
                    </a:lnB>
                    <a:noFill/>
                  </a:tcPr>
                </a:tc>
              </a:tr>
              <a:tr h="370840">
                <a:tc>
                  <a:txBody>
                    <a:bodyPr/>
                    <a:lstStyle/>
                    <a:p>
                      <a:pPr algn="ctr"/>
                      <a:r>
                        <a:rPr lang="en-CA" sz="1200" dirty="0" smtClean="0">
                          <a:solidFill>
                            <a:schemeClr val="tx1"/>
                          </a:solidFill>
                        </a:rPr>
                        <a:t>Standardized Test</a:t>
                      </a:r>
                      <a:r>
                        <a:rPr lang="en-CA" sz="1200" baseline="0" dirty="0" smtClean="0">
                          <a:solidFill>
                            <a:schemeClr val="tx1"/>
                          </a:solidFill>
                        </a:rPr>
                        <a:t> Policies</a:t>
                      </a:r>
                      <a:endParaRPr lang="en-CA" sz="1200" dirty="0">
                        <a:solidFill>
                          <a:schemeClr val="tx1"/>
                        </a:solidFill>
                      </a:endParaRPr>
                    </a:p>
                  </a:txBody>
                  <a:tcPr>
                    <a:lnL w="12700" cap="flat" cmpd="sng" algn="ctr">
                      <a:noFill/>
                      <a:prstDash val="lgDash"/>
                      <a:round/>
                      <a:headEnd type="none" w="med" len="med"/>
                      <a:tailEnd type="none" w="med" len="med"/>
                    </a:lnL>
                    <a:lnR w="12700" cap="flat" cmpd="sng" algn="ctr">
                      <a:noFill/>
                      <a:prstDash val="lgDash"/>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noFill/>
                  </a:tcPr>
                </a:tc>
              </a:tr>
              <a:tr h="370840">
                <a:tc>
                  <a:txBody>
                    <a:bodyPr/>
                    <a:lstStyle/>
                    <a:p>
                      <a:pPr algn="ctr"/>
                      <a:r>
                        <a:rPr lang="en-CA" sz="1200" dirty="0" smtClean="0">
                          <a:solidFill>
                            <a:schemeClr val="tx1"/>
                          </a:solidFill>
                        </a:rPr>
                        <a:t>Centralized Vendor Management</a:t>
                      </a:r>
                      <a:endParaRPr lang="en-CA" sz="1200" dirty="0">
                        <a:solidFill>
                          <a:schemeClr val="tx1"/>
                        </a:solidFill>
                      </a:endParaRPr>
                    </a:p>
                  </a:txBody>
                  <a:tcPr>
                    <a:lnL w="12700" cap="flat" cmpd="sng" algn="ctr">
                      <a:noFill/>
                      <a:prstDash val="lgDash"/>
                      <a:round/>
                      <a:headEnd type="none" w="med" len="med"/>
                      <a:tailEnd type="none" w="med" len="med"/>
                    </a:lnL>
                    <a:lnR w="12700" cap="flat" cmpd="sng" algn="ctr">
                      <a:noFill/>
                      <a:prstDash val="lgDash"/>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noFill/>
                  </a:tcPr>
                </a:tc>
              </a:tr>
              <a:tr h="370840">
                <a:tc>
                  <a:txBody>
                    <a:bodyPr/>
                    <a:lstStyle/>
                    <a:p>
                      <a:pPr algn="ctr"/>
                      <a:r>
                        <a:rPr lang="en-CA" sz="1200" dirty="0" smtClean="0">
                          <a:solidFill>
                            <a:schemeClr val="tx1"/>
                          </a:solidFill>
                        </a:rPr>
                        <a:t>Software License</a:t>
                      </a:r>
                      <a:r>
                        <a:rPr lang="en-CA" sz="1200" baseline="0" dirty="0" smtClean="0">
                          <a:solidFill>
                            <a:schemeClr val="tx1"/>
                          </a:solidFill>
                        </a:rPr>
                        <a:t> Management</a:t>
                      </a:r>
                      <a:endParaRPr lang="en-CA" sz="1200" dirty="0">
                        <a:solidFill>
                          <a:schemeClr val="tx1"/>
                        </a:solidFill>
                      </a:endParaRPr>
                    </a:p>
                  </a:txBody>
                  <a:tcPr>
                    <a:lnL w="12700" cap="flat" cmpd="sng" algn="ctr">
                      <a:noFill/>
                      <a:prstDash val="lgDash"/>
                      <a:round/>
                      <a:headEnd type="none" w="med" len="med"/>
                      <a:tailEnd type="none" w="med" len="med"/>
                    </a:lnL>
                    <a:lnR w="12700" cap="flat" cmpd="sng" algn="ctr">
                      <a:noFill/>
                      <a:prstDash val="lgDash"/>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noFill/>
                  </a:tcPr>
                </a:tc>
              </a:tr>
              <a:tr h="370840">
                <a:tc>
                  <a:txBody>
                    <a:bodyPr/>
                    <a:lstStyle/>
                    <a:p>
                      <a:pPr algn="ctr"/>
                      <a:r>
                        <a:rPr lang="en-CA" sz="1200" dirty="0" smtClean="0">
                          <a:solidFill>
                            <a:schemeClr val="tx1"/>
                          </a:solidFill>
                        </a:rPr>
                        <a:t>Application Support Plan</a:t>
                      </a:r>
                      <a:endParaRPr lang="en-CA" sz="1200" dirty="0">
                        <a:solidFill>
                          <a:schemeClr val="tx1"/>
                        </a:solidFill>
                      </a:endParaRPr>
                    </a:p>
                  </a:txBody>
                  <a:tcPr>
                    <a:lnL w="12700" cap="flat" cmpd="sng" algn="ctr">
                      <a:noFill/>
                      <a:prstDash val="lgDash"/>
                      <a:round/>
                      <a:headEnd type="none" w="med" len="med"/>
                      <a:tailEnd type="none" w="med" len="med"/>
                    </a:lnL>
                    <a:lnR w="12700" cap="flat" cmpd="sng" algn="ctr">
                      <a:noFill/>
                      <a:prstDash val="lgDash"/>
                      <a:round/>
                      <a:headEnd type="none" w="med" len="med"/>
                      <a:tailEnd type="none" w="med" len="med"/>
                    </a:lnR>
                    <a:lnT w="12700" cap="flat" cmpd="sng" algn="ctr">
                      <a:solidFill>
                        <a:schemeClr val="tx1"/>
                      </a:solidFill>
                      <a:prstDash val="lgDash"/>
                      <a:round/>
                      <a:headEnd type="none" w="med" len="med"/>
                      <a:tailEnd type="none" w="med" len="med"/>
                    </a:lnT>
                    <a:lnB w="12700" cap="flat" cmpd="sng" algn="ctr">
                      <a:noFill/>
                      <a:prstDash val="lgDash"/>
                      <a:round/>
                      <a:headEnd type="none" w="med" len="med"/>
                      <a:tailEnd type="none" w="med" len="med"/>
                    </a:lnB>
                    <a:noFill/>
                  </a:tcPr>
                </a:tc>
              </a:tr>
            </a:tbl>
          </a:graphicData>
        </a:graphic>
      </p:graphicFrame>
      <p:sp>
        <p:nvSpPr>
          <p:cNvPr id="13" name="TextBox 12"/>
          <p:cNvSpPr txBox="1"/>
          <p:nvPr/>
        </p:nvSpPr>
        <p:spPr>
          <a:xfrm>
            <a:off x="6911568" y="1842554"/>
            <a:ext cx="1765426" cy="506256"/>
          </a:xfrm>
          <a:prstGeom prst="rect">
            <a:avLst/>
          </a:prstGeom>
        </p:spPr>
        <p:txBody>
          <a:bodyPr wrap="square" lIns="144000" tIns="144000" rIns="144000" bIns="144000" rtlCol="0">
            <a:spAutoFit/>
          </a:bodyPr>
          <a:lstStyle/>
          <a:p>
            <a:pPr algn="ctr"/>
            <a:r>
              <a:rPr lang="en-CA" sz="1400" b="1" dirty="0" smtClean="0">
                <a:solidFill>
                  <a:schemeClr val="tx1">
                    <a:lumMod val="60000"/>
                    <a:lumOff val="40000"/>
                  </a:schemeClr>
                </a:solidFill>
              </a:rPr>
              <a:t>Metrics</a:t>
            </a:r>
          </a:p>
        </p:txBody>
      </p:sp>
      <p:sp>
        <p:nvSpPr>
          <p:cNvPr id="33" name="Flowchart: Alternate Process 32"/>
          <p:cNvSpPr/>
          <p:nvPr/>
        </p:nvSpPr>
        <p:spPr>
          <a:xfrm rot="5400000">
            <a:off x="7441466" y="1591261"/>
            <a:ext cx="738337" cy="2044800"/>
          </a:xfrm>
          <a:prstGeom prst="flowChartAlternateProcess">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270" numCol="1" rtlCol="0" anchor="ctr"/>
          <a:lstStyle/>
          <a:p>
            <a:pPr algn="ctr"/>
            <a:r>
              <a:rPr lang="en-CA" sz="1200" dirty="0" smtClean="0">
                <a:solidFill>
                  <a:schemeClr val="tx1"/>
                </a:solidFill>
              </a:rPr>
              <a:t>Data accuracy rate</a:t>
            </a:r>
          </a:p>
          <a:p>
            <a:pPr algn="ctr"/>
            <a:r>
              <a:rPr lang="en-CA" sz="1200" dirty="0" smtClean="0">
                <a:solidFill>
                  <a:schemeClr val="tx1"/>
                </a:solidFill>
              </a:rPr>
              <a:t>License utilization</a:t>
            </a:r>
          </a:p>
          <a:p>
            <a:pPr algn="ctr"/>
            <a:r>
              <a:rPr lang="en-CA" sz="1200" dirty="0" smtClean="0">
                <a:solidFill>
                  <a:schemeClr val="tx1"/>
                </a:solidFill>
              </a:rPr>
              <a:t>Ticket resolution time</a:t>
            </a:r>
            <a:endParaRPr lang="en-CA" sz="1200" dirty="0">
              <a:solidFill>
                <a:schemeClr val="tx1"/>
              </a:solidFill>
            </a:endParaRPr>
          </a:p>
        </p:txBody>
      </p:sp>
      <p:grpSp>
        <p:nvGrpSpPr>
          <p:cNvPr id="4" name="Group 3"/>
          <p:cNvGrpSpPr/>
          <p:nvPr/>
        </p:nvGrpSpPr>
        <p:grpSpPr>
          <a:xfrm>
            <a:off x="6655271" y="2116950"/>
            <a:ext cx="321693" cy="319919"/>
            <a:chOff x="6577462" y="5359450"/>
            <a:chExt cx="312084" cy="310362"/>
          </a:xfrm>
        </p:grpSpPr>
        <p:sp>
          <p:nvSpPr>
            <p:cNvPr id="36" name="Rectangle 35"/>
            <p:cNvSpPr/>
            <p:nvPr/>
          </p:nvSpPr>
          <p:spPr>
            <a:xfrm>
              <a:off x="6577462" y="5369468"/>
              <a:ext cx="276068" cy="2760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29" name="Picture 28"/>
            <p:cNvPicPr>
              <a:picLocks noChangeAspect="1"/>
            </p:cNvPicPr>
            <p:nvPr/>
          </p:nvPicPr>
          <p:blipFill>
            <a:blip r:embed="rId4">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6579183" y="5359450"/>
              <a:ext cx="310363" cy="310362"/>
            </a:xfrm>
            <a:prstGeom prst="rect">
              <a:avLst/>
            </a:prstGeom>
          </p:spPr>
        </p:pic>
      </p:grpSp>
      <p:sp>
        <p:nvSpPr>
          <p:cNvPr id="25" name="Text Placeholder 12"/>
          <p:cNvSpPr txBox="1">
            <a:spLocks/>
          </p:cNvSpPr>
          <p:nvPr/>
        </p:nvSpPr>
        <p:spPr>
          <a:xfrm>
            <a:off x="324646" y="5676838"/>
            <a:ext cx="8508390" cy="733060"/>
          </a:xfrm>
          <a:prstGeom prst="rect">
            <a:avLst/>
          </a:prstGeom>
          <a:solidFill>
            <a:schemeClr val="bg1">
              <a:lumMod val="95000"/>
            </a:schemeClr>
          </a:solidFill>
          <a:ln w="12700">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88000" tIns="72000" rIns="36000" bIns="108000" rtlCol="0" anchor="t"/>
          <a:lstStyle>
            <a:defPPr>
              <a:defRPr lang="en-US"/>
            </a:defPPr>
            <a:lvl1pPr marL="1074738" fontAlgn="base">
              <a:spcBef>
                <a:spcPct val="0"/>
              </a:spcBef>
              <a:spcAft>
                <a:spcPct val="0"/>
              </a:spcAft>
              <a:defRPr sz="1200" b="1">
                <a:solidFill>
                  <a:srgbClr val="333333"/>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a:r>
              <a:rPr lang="en-US" b="0" dirty="0"/>
              <a:t>Explicitly identifying the </a:t>
            </a:r>
            <a:r>
              <a:rPr lang="en-US" b="0" dirty="0" smtClean="0"/>
              <a:t>waste in </a:t>
            </a:r>
            <a:r>
              <a:rPr lang="en-US" b="0" dirty="0"/>
              <a:t>your current process is a recognition that there is a by-product to manage, isolate, and prevent from re-entering your </a:t>
            </a:r>
            <a:r>
              <a:rPr lang="en-US" b="0" dirty="0" smtClean="0"/>
              <a:t>day-to-day </a:t>
            </a:r>
            <a:r>
              <a:rPr lang="en-US" b="0" dirty="0"/>
              <a:t>operations</a:t>
            </a:r>
            <a:r>
              <a:rPr lang="en-US" b="0" dirty="0" smtClean="0"/>
              <a:t>. However, the CoE process can also produce by-product synergies or positive by-products that can benefit the business in other areas. </a:t>
            </a:r>
            <a:endParaRPr lang="en-US" b="0" dirty="0"/>
          </a:p>
        </p:txBody>
      </p:sp>
      <p:sp>
        <p:nvSpPr>
          <p:cNvPr id="54" name="Oval 53"/>
          <p:cNvSpPr/>
          <p:nvPr/>
        </p:nvSpPr>
        <p:spPr>
          <a:xfrm flipH="1">
            <a:off x="183472" y="5574636"/>
            <a:ext cx="307424" cy="3074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37" name="Picture 36"/>
          <p:cNvPicPr>
            <a:picLocks noChangeAspect="1"/>
          </p:cNvPicPr>
          <p:nvPr/>
        </p:nvPicPr>
        <p:blipFill>
          <a:blip r:embed="rId5">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69786" y="5546814"/>
            <a:ext cx="334797" cy="474296"/>
          </a:xfrm>
          <a:prstGeom prst="rect">
            <a:avLst/>
          </a:prstGeom>
        </p:spPr>
      </p:pic>
      <p:sp>
        <p:nvSpPr>
          <p:cNvPr id="51" name="Flowchart: Alternate Process 50"/>
          <p:cNvSpPr/>
          <p:nvPr/>
        </p:nvSpPr>
        <p:spPr>
          <a:xfrm rot="5400000">
            <a:off x="7441466" y="4112513"/>
            <a:ext cx="738337" cy="2044800"/>
          </a:xfrm>
          <a:prstGeom prst="flowChartAlternateProcess">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270" numCol="1" rtlCol="0" anchor="ctr"/>
          <a:lstStyle/>
          <a:p>
            <a:pPr algn="ctr"/>
            <a:r>
              <a:rPr lang="en-CA" sz="1200" dirty="0" smtClean="0">
                <a:solidFill>
                  <a:schemeClr val="tx1"/>
                </a:solidFill>
              </a:rPr>
              <a:t>Collaboration</a:t>
            </a:r>
          </a:p>
          <a:p>
            <a:pPr algn="ctr"/>
            <a:r>
              <a:rPr lang="en-CA" sz="1200" dirty="0" smtClean="0">
                <a:solidFill>
                  <a:schemeClr val="tx1"/>
                </a:solidFill>
              </a:rPr>
              <a:t>Cross-learning</a:t>
            </a:r>
          </a:p>
          <a:p>
            <a:pPr algn="ctr"/>
            <a:r>
              <a:rPr lang="en-CA" sz="1200" dirty="0" smtClean="0">
                <a:solidFill>
                  <a:schemeClr val="tx1"/>
                </a:solidFill>
              </a:rPr>
              <a:t>Employee engagement</a:t>
            </a:r>
            <a:endParaRPr lang="en-CA" sz="1200" dirty="0">
              <a:solidFill>
                <a:schemeClr val="tx1"/>
              </a:solidFill>
            </a:endParaRPr>
          </a:p>
        </p:txBody>
      </p:sp>
      <p:sp>
        <p:nvSpPr>
          <p:cNvPr id="52" name="TextBox 51"/>
          <p:cNvSpPr txBox="1"/>
          <p:nvPr/>
        </p:nvSpPr>
        <p:spPr>
          <a:xfrm>
            <a:off x="6821444" y="4322593"/>
            <a:ext cx="2126636" cy="506256"/>
          </a:xfrm>
          <a:prstGeom prst="rect">
            <a:avLst/>
          </a:prstGeom>
        </p:spPr>
        <p:txBody>
          <a:bodyPr wrap="square" lIns="144000" tIns="144000" rIns="144000" bIns="144000" rtlCol="0">
            <a:spAutoFit/>
          </a:bodyPr>
          <a:lstStyle/>
          <a:p>
            <a:pPr algn="ctr"/>
            <a:r>
              <a:rPr lang="en-CA" sz="1400" b="1" dirty="0" smtClean="0">
                <a:solidFill>
                  <a:schemeClr val="tx1">
                    <a:lumMod val="60000"/>
                    <a:lumOff val="40000"/>
                  </a:schemeClr>
                </a:solidFill>
              </a:rPr>
              <a:t>By-product Synergy</a:t>
            </a:r>
          </a:p>
        </p:txBody>
      </p:sp>
      <p:sp>
        <p:nvSpPr>
          <p:cNvPr id="57" name="Rectangle 56"/>
          <p:cNvSpPr/>
          <p:nvPr/>
        </p:nvSpPr>
        <p:spPr>
          <a:xfrm>
            <a:off x="6688893" y="4727454"/>
            <a:ext cx="256221" cy="25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56" name="Picture 55"/>
          <p:cNvPicPr>
            <a:picLocks noChangeAspect="1"/>
          </p:cNvPicPr>
          <p:nvPr/>
        </p:nvPicPr>
        <p:blipFill>
          <a:blip r:embed="rId6">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6620757" y="4661255"/>
            <a:ext cx="356207" cy="356207"/>
          </a:xfrm>
          <a:prstGeom prst="rect">
            <a:avLst/>
          </a:prstGeom>
        </p:spPr>
      </p:pic>
    </p:spTree>
    <p:extLst>
      <p:ext uri="{BB962C8B-B14F-4D97-AF65-F5344CB8AC3E}">
        <p14:creationId xmlns:p14="http://schemas.microsoft.com/office/powerpoint/2010/main" val="600369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34"/>
          <p:cNvSpPr/>
          <p:nvPr/>
        </p:nvSpPr>
        <p:spPr>
          <a:xfrm>
            <a:off x="6260122" y="4439735"/>
            <a:ext cx="1781911" cy="11417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CA" sz="1400" dirty="0" smtClean="0"/>
          </a:p>
          <a:p>
            <a:pPr algn="ctr"/>
            <a:r>
              <a:rPr lang="en-CA" sz="1400" dirty="0" smtClean="0"/>
              <a:t>Other Software Infrastructure</a:t>
            </a:r>
            <a:endParaRPr lang="en-CA" sz="1400" dirty="0"/>
          </a:p>
        </p:txBody>
      </p:sp>
      <p:sp>
        <p:nvSpPr>
          <p:cNvPr id="30" name="Rounded Rectangle 29"/>
          <p:cNvSpPr/>
          <p:nvPr/>
        </p:nvSpPr>
        <p:spPr>
          <a:xfrm>
            <a:off x="6260123" y="1706416"/>
            <a:ext cx="1781911" cy="11064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CA" sz="1400" dirty="0" smtClean="0"/>
              <a:t>IT Program Roadmap</a:t>
            </a:r>
            <a:endParaRPr lang="en-CA" sz="1400" dirty="0"/>
          </a:p>
        </p:txBody>
      </p:sp>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a:t>Executive Brief case study – CoE for ERP </a:t>
            </a:r>
            <a:r>
              <a:rPr lang="en-CA" sz="2400" dirty="0" smtClean="0"/>
              <a:t>Ecosystem </a:t>
            </a:r>
            <a:endParaRPr lang="en-CA" sz="2400" dirty="0">
              <a:latin typeface="+mj-lt"/>
            </a:endParaRPr>
          </a:p>
        </p:txBody>
      </p:sp>
      <p:sp>
        <p:nvSpPr>
          <p:cNvPr id="3" name="Rectangle 3"/>
          <p:cNvSpPr/>
          <p:nvPr/>
        </p:nvSpPr>
        <p:spPr>
          <a:xfrm>
            <a:off x="0" y="1504177"/>
            <a:ext cx="5149971" cy="5040058"/>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4" name="TextBox 3"/>
          <p:cNvSpPr txBox="1"/>
          <p:nvPr/>
        </p:nvSpPr>
        <p:spPr>
          <a:xfrm>
            <a:off x="97330" y="1653052"/>
            <a:ext cx="5052641" cy="4662815"/>
          </a:xfrm>
          <a:prstGeom prst="rect">
            <a:avLst/>
          </a:prstGeom>
        </p:spPr>
        <p:txBody>
          <a:bodyPr wrap="square" rtlCol="0">
            <a:spAutoFit/>
          </a:bodyPr>
          <a:lstStyle/>
          <a:p>
            <a:pPr lvl="0"/>
            <a:r>
              <a:rPr lang="en-CA" sz="1100" b="1" dirty="0" smtClean="0">
                <a:solidFill>
                  <a:schemeClr val="bg1"/>
                </a:solidFill>
              </a:rPr>
              <a:t>Background</a:t>
            </a:r>
          </a:p>
          <a:p>
            <a:pPr lvl="0"/>
            <a:r>
              <a:rPr lang="en-CA" sz="1100" dirty="0" smtClean="0">
                <a:solidFill>
                  <a:schemeClr val="bg1"/>
                </a:solidFill>
              </a:rPr>
              <a:t>The </a:t>
            </a:r>
            <a:r>
              <a:rPr lang="en-CA" sz="1100" dirty="0">
                <a:solidFill>
                  <a:schemeClr val="bg1"/>
                </a:solidFill>
              </a:rPr>
              <a:t>organization is a multinational entertainment technology company with operations in over 50 countries. </a:t>
            </a:r>
          </a:p>
          <a:p>
            <a:pPr lvl="0"/>
            <a:endParaRPr lang="en-CA" sz="1100" b="1" dirty="0">
              <a:solidFill>
                <a:schemeClr val="bg1"/>
              </a:solidFill>
            </a:endParaRPr>
          </a:p>
          <a:p>
            <a:pPr lvl="0">
              <a:lnSpc>
                <a:spcPct val="150000"/>
              </a:lnSpc>
            </a:pPr>
            <a:r>
              <a:rPr lang="en-CA" sz="1100" b="1" dirty="0">
                <a:solidFill>
                  <a:schemeClr val="bg1"/>
                </a:solidFill>
              </a:rPr>
              <a:t>Center of Excellence Initiative</a:t>
            </a:r>
          </a:p>
          <a:p>
            <a:pPr lvl="0"/>
            <a:r>
              <a:rPr lang="en-CA" sz="1100" dirty="0">
                <a:solidFill>
                  <a:schemeClr val="bg1"/>
                </a:solidFill>
              </a:rPr>
              <a:t>The organization launched a CoE project for North American SAP implementations. The purpose was to span key elements of the system across the company. One of the objectives was also to establish a mechanism for project managers to manage the multitude of projects, dependencies, and conflicts pertaining to the ERP </a:t>
            </a:r>
            <a:r>
              <a:rPr lang="en-CA" sz="1100" dirty="0" smtClean="0">
                <a:solidFill>
                  <a:schemeClr val="bg1"/>
                </a:solidFill>
              </a:rPr>
              <a:t>solution</a:t>
            </a:r>
            <a:r>
              <a:rPr lang="en-CA" sz="1100" dirty="0">
                <a:solidFill>
                  <a:schemeClr val="bg1"/>
                </a:solidFill>
              </a:rPr>
              <a:t>. The impetus to create the CoE was in alignment with the IT strategy map. The CoE team was composed of:</a:t>
            </a:r>
          </a:p>
          <a:p>
            <a:pPr marL="171450" lvl="0" indent="-171450">
              <a:buFont typeface="Arial" panose="020B0604020202020204" pitchFamily="34" charset="0"/>
              <a:buChar char="•"/>
            </a:pPr>
            <a:r>
              <a:rPr lang="en-CA" sz="1100" dirty="0">
                <a:solidFill>
                  <a:schemeClr val="bg1"/>
                </a:solidFill>
              </a:rPr>
              <a:t>Project Managers</a:t>
            </a:r>
          </a:p>
          <a:p>
            <a:pPr marL="171450" lvl="0" indent="-171450">
              <a:buFont typeface="Arial" panose="020B0604020202020204" pitchFamily="34" charset="0"/>
              <a:buChar char="•"/>
            </a:pPr>
            <a:r>
              <a:rPr lang="en-CA" sz="1100" dirty="0">
                <a:solidFill>
                  <a:schemeClr val="bg1"/>
                </a:solidFill>
              </a:rPr>
              <a:t>Project Controller</a:t>
            </a:r>
          </a:p>
          <a:p>
            <a:pPr marL="171450" lvl="0" indent="-171450">
              <a:buFont typeface="Arial" panose="020B0604020202020204" pitchFamily="34" charset="0"/>
              <a:buChar char="•"/>
            </a:pPr>
            <a:r>
              <a:rPr lang="en-CA" sz="1100" dirty="0">
                <a:solidFill>
                  <a:schemeClr val="bg1"/>
                </a:solidFill>
              </a:rPr>
              <a:t>Functional Configuration Analysts</a:t>
            </a:r>
          </a:p>
          <a:p>
            <a:pPr marL="171450" lvl="0" indent="-171450">
              <a:buFont typeface="Arial" panose="020B0604020202020204" pitchFamily="34" charset="0"/>
              <a:buChar char="•"/>
            </a:pPr>
            <a:r>
              <a:rPr lang="en-CA" sz="1100" dirty="0">
                <a:solidFill>
                  <a:schemeClr val="bg1"/>
                </a:solidFill>
              </a:rPr>
              <a:t>Security Analysts</a:t>
            </a:r>
          </a:p>
          <a:p>
            <a:pPr marL="171450" lvl="0" indent="-171450">
              <a:buFont typeface="Arial" panose="020B0604020202020204" pitchFamily="34" charset="0"/>
              <a:buChar char="•"/>
            </a:pPr>
            <a:r>
              <a:rPr lang="en-CA" sz="1100" dirty="0">
                <a:solidFill>
                  <a:schemeClr val="bg1"/>
                </a:solidFill>
              </a:rPr>
              <a:t>Database Administrators </a:t>
            </a:r>
          </a:p>
          <a:p>
            <a:pPr marL="171450" lvl="0" indent="-171450">
              <a:buFont typeface="Arial" panose="020B0604020202020204" pitchFamily="34" charset="0"/>
              <a:buChar char="•"/>
            </a:pPr>
            <a:r>
              <a:rPr lang="en-CA" sz="1100" dirty="0">
                <a:solidFill>
                  <a:schemeClr val="bg1"/>
                </a:solidFill>
              </a:rPr>
              <a:t>Business Relationship Managers</a:t>
            </a:r>
          </a:p>
          <a:p>
            <a:pPr lvl="0"/>
            <a:endParaRPr lang="en-CA" sz="1100" b="1" dirty="0">
              <a:solidFill>
                <a:schemeClr val="bg1"/>
              </a:solidFill>
            </a:endParaRPr>
          </a:p>
          <a:p>
            <a:pPr>
              <a:lnSpc>
                <a:spcPct val="150000"/>
              </a:lnSpc>
            </a:pPr>
            <a:r>
              <a:rPr lang="en-CA" sz="1100" b="1" dirty="0">
                <a:solidFill>
                  <a:schemeClr val="bg1"/>
                </a:solidFill>
              </a:rPr>
              <a:t>Results</a:t>
            </a:r>
          </a:p>
          <a:p>
            <a:pPr lvl="0"/>
            <a:r>
              <a:rPr lang="en-CA" sz="1100" dirty="0">
                <a:solidFill>
                  <a:schemeClr val="bg1"/>
                </a:solidFill>
              </a:rPr>
              <a:t>The </a:t>
            </a:r>
            <a:r>
              <a:rPr lang="en-CA" sz="1100" dirty="0" smtClean="0">
                <a:solidFill>
                  <a:schemeClr val="bg1"/>
                </a:solidFill>
              </a:rPr>
              <a:t>value </a:t>
            </a:r>
            <a:r>
              <a:rPr lang="en-CA" sz="1100" dirty="0">
                <a:solidFill>
                  <a:schemeClr val="bg1"/>
                </a:solidFill>
              </a:rPr>
              <a:t>offered by the CoE came in the following form:</a:t>
            </a:r>
          </a:p>
          <a:p>
            <a:pPr marL="171450" lvl="0" indent="-171450">
              <a:buFont typeface="Arial" panose="020B0604020202020204" pitchFamily="34" charset="0"/>
              <a:buChar char="•"/>
            </a:pPr>
            <a:r>
              <a:rPr lang="en-CA" sz="1100" dirty="0">
                <a:solidFill>
                  <a:schemeClr val="bg1"/>
                </a:solidFill>
              </a:rPr>
              <a:t>Improved user satisfaction due to increased visibility </a:t>
            </a:r>
            <a:r>
              <a:rPr lang="en-CA" sz="1100" dirty="0" smtClean="0">
                <a:solidFill>
                  <a:schemeClr val="bg1"/>
                </a:solidFill>
              </a:rPr>
              <a:t>into the </a:t>
            </a:r>
            <a:r>
              <a:rPr lang="en-CA" sz="1100" dirty="0">
                <a:solidFill>
                  <a:schemeClr val="bg1"/>
                </a:solidFill>
              </a:rPr>
              <a:t>importance of the ERP </a:t>
            </a:r>
            <a:r>
              <a:rPr lang="en-CA" sz="1100" dirty="0" smtClean="0">
                <a:solidFill>
                  <a:schemeClr val="bg1"/>
                </a:solidFill>
              </a:rPr>
              <a:t>system.</a:t>
            </a:r>
            <a:endParaRPr lang="en-CA" sz="1100" dirty="0">
              <a:solidFill>
                <a:schemeClr val="bg1"/>
              </a:solidFill>
            </a:endParaRPr>
          </a:p>
          <a:p>
            <a:pPr marL="171450" lvl="0" indent="-171450">
              <a:buFont typeface="Arial" panose="020B0604020202020204" pitchFamily="34" charset="0"/>
              <a:buChar char="•"/>
            </a:pPr>
            <a:r>
              <a:rPr lang="en-CA" sz="1100" dirty="0">
                <a:solidFill>
                  <a:schemeClr val="bg1"/>
                </a:solidFill>
              </a:rPr>
              <a:t>Staff skill growth due to cross-departmental training and fostering </a:t>
            </a:r>
            <a:r>
              <a:rPr lang="en-CA" sz="1100" dirty="0" smtClean="0">
                <a:solidFill>
                  <a:schemeClr val="bg1"/>
                </a:solidFill>
              </a:rPr>
              <a:t>collaboration.</a:t>
            </a:r>
            <a:endParaRPr lang="en-CA" sz="1100" dirty="0">
              <a:solidFill>
                <a:schemeClr val="bg1"/>
              </a:solidFill>
            </a:endParaRPr>
          </a:p>
          <a:p>
            <a:pPr marL="171450" lvl="0" indent="-171450">
              <a:buFont typeface="Arial" panose="020B0604020202020204" pitchFamily="34" charset="0"/>
              <a:buChar char="•"/>
            </a:pPr>
            <a:r>
              <a:rPr lang="en-CA" sz="1100" dirty="0">
                <a:solidFill>
                  <a:schemeClr val="bg1"/>
                </a:solidFill>
              </a:rPr>
              <a:t>Stronger governance component led to improved systems integration and dependence </a:t>
            </a:r>
            <a:r>
              <a:rPr lang="en-CA" sz="1100" dirty="0" smtClean="0">
                <a:solidFill>
                  <a:schemeClr val="bg1"/>
                </a:solidFill>
              </a:rPr>
              <a:t>considerations.</a:t>
            </a:r>
            <a:endParaRPr lang="en-CA" sz="1100" b="1" dirty="0">
              <a:solidFill>
                <a:schemeClr val="bg1"/>
              </a:solidFill>
            </a:endParaRPr>
          </a:p>
        </p:txBody>
      </p:sp>
      <p:sp>
        <p:nvSpPr>
          <p:cNvPr id="7" name="Oval 6"/>
          <p:cNvSpPr/>
          <p:nvPr/>
        </p:nvSpPr>
        <p:spPr>
          <a:xfrm>
            <a:off x="5891079" y="2344762"/>
            <a:ext cx="2520000" cy="25200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12" name="Group 11"/>
          <p:cNvGrpSpPr/>
          <p:nvPr/>
        </p:nvGrpSpPr>
        <p:grpSpPr>
          <a:xfrm>
            <a:off x="0" y="731562"/>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smtClean="0">
                  <a:solidFill>
                    <a:schemeClr val="bg1"/>
                  </a:solidFill>
                </a:rPr>
                <a:t>Industry</a:t>
              </a:r>
            </a:p>
            <a:p>
              <a:pPr algn="r">
                <a:lnSpc>
                  <a:spcPct val="150000"/>
                </a:lnSpc>
              </a:pPr>
              <a:r>
                <a:rPr lang="en-CA" sz="1200" b="1" dirty="0" smtClean="0">
                  <a:solidFill>
                    <a:schemeClr val="bg1"/>
                  </a:solidFill>
                </a:rPr>
                <a:t>Source</a:t>
              </a:r>
              <a:endParaRPr lang="en-CA" sz="1200" b="1" dirty="0">
                <a:solidFill>
                  <a:schemeClr val="bg1"/>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Film Production and Entertainment Technology</a:t>
              </a:r>
            </a:p>
            <a:p>
              <a:r>
                <a:rPr lang="en-CA" b="0" i="1" dirty="0" smtClean="0"/>
                <a:t>Research Interview</a:t>
              </a:r>
            </a:p>
          </p:txBody>
        </p:sp>
      </p:grpSp>
      <p:sp>
        <p:nvSpPr>
          <p:cNvPr id="6" name="Rounded Rectangle 5"/>
          <p:cNvSpPr/>
          <p:nvPr/>
        </p:nvSpPr>
        <p:spPr>
          <a:xfrm rot="5400000">
            <a:off x="6875623" y="4569569"/>
            <a:ext cx="550912" cy="307235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vert="vert270" rtlCol="0" anchor="ctr"/>
          <a:lstStyle/>
          <a:p>
            <a:pPr algn="ctr"/>
            <a:r>
              <a:rPr lang="en-CA" sz="1400" dirty="0"/>
              <a:t>Training &amp; Learning Management </a:t>
            </a:r>
          </a:p>
          <a:p>
            <a:pPr algn="ctr"/>
            <a:r>
              <a:rPr lang="en-CA" sz="1400" dirty="0"/>
              <a:t>Disaster Recovery </a:t>
            </a:r>
            <a:r>
              <a:rPr lang="en-CA" sz="1400" dirty="0" smtClean="0"/>
              <a:t>Planning</a:t>
            </a:r>
            <a:endParaRPr lang="en-CA" sz="1400" dirty="0"/>
          </a:p>
        </p:txBody>
      </p:sp>
      <p:cxnSp>
        <p:nvCxnSpPr>
          <p:cNvPr id="9" name="Straight Connector 8"/>
          <p:cNvCxnSpPr>
            <a:stCxn id="7" idx="1"/>
            <a:endCxn id="7" idx="5"/>
          </p:cNvCxnSpPr>
          <p:nvPr/>
        </p:nvCxnSpPr>
        <p:spPr>
          <a:xfrm>
            <a:off x="6260124" y="2713807"/>
            <a:ext cx="1781910" cy="17819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7" idx="7"/>
            <a:endCxn id="7" idx="3"/>
          </p:cNvCxnSpPr>
          <p:nvPr/>
        </p:nvCxnSpPr>
        <p:spPr>
          <a:xfrm flipH="1">
            <a:off x="6260124" y="2713807"/>
            <a:ext cx="1781910" cy="1781910"/>
          </a:xfrm>
          <a:prstGeom prst="line">
            <a:avLst/>
          </a:prstGeom>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6429421" y="2874138"/>
            <a:ext cx="1443317" cy="146124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sz="1200" dirty="0"/>
              <a:t>ERP </a:t>
            </a:r>
            <a:r>
              <a:rPr lang="en-CA" sz="1200" dirty="0" smtClean="0"/>
              <a:t>Ecosystem </a:t>
            </a:r>
            <a:r>
              <a:rPr lang="en-CA" sz="1200" dirty="0"/>
              <a:t>CoE</a:t>
            </a:r>
          </a:p>
        </p:txBody>
      </p:sp>
      <p:sp>
        <p:nvSpPr>
          <p:cNvPr id="29" name="TextBox 28"/>
          <p:cNvSpPr txBox="1"/>
          <p:nvPr/>
        </p:nvSpPr>
        <p:spPr>
          <a:xfrm>
            <a:off x="6516931" y="2505093"/>
            <a:ext cx="1268296" cy="307777"/>
          </a:xfrm>
          <a:prstGeom prst="rect">
            <a:avLst/>
          </a:prstGeom>
        </p:spPr>
        <p:txBody>
          <a:bodyPr wrap="none" rtlCol="0">
            <a:spAutoFit/>
          </a:bodyPr>
          <a:lstStyle/>
          <a:p>
            <a:r>
              <a:rPr lang="en-CA" sz="1400" b="1" dirty="0" smtClean="0"/>
              <a:t>Governance </a:t>
            </a:r>
          </a:p>
        </p:txBody>
      </p:sp>
      <p:sp>
        <p:nvSpPr>
          <p:cNvPr id="31" name="TextBox 30"/>
          <p:cNvSpPr txBox="1"/>
          <p:nvPr/>
        </p:nvSpPr>
        <p:spPr>
          <a:xfrm rot="5400000">
            <a:off x="7615799" y="3387208"/>
            <a:ext cx="978698" cy="523220"/>
          </a:xfrm>
          <a:prstGeom prst="rect">
            <a:avLst/>
          </a:prstGeom>
        </p:spPr>
        <p:txBody>
          <a:bodyPr wrap="square" rtlCol="0">
            <a:spAutoFit/>
          </a:bodyPr>
          <a:lstStyle/>
          <a:p>
            <a:r>
              <a:rPr lang="en-CA" sz="1400" b="1" dirty="0" smtClean="0"/>
              <a:t>Solution Delivery</a:t>
            </a:r>
          </a:p>
        </p:txBody>
      </p:sp>
      <p:sp>
        <p:nvSpPr>
          <p:cNvPr id="32" name="TextBox 31"/>
          <p:cNvSpPr txBox="1"/>
          <p:nvPr/>
        </p:nvSpPr>
        <p:spPr>
          <a:xfrm>
            <a:off x="6724837" y="4403096"/>
            <a:ext cx="870751" cy="307777"/>
          </a:xfrm>
          <a:prstGeom prst="rect">
            <a:avLst/>
          </a:prstGeom>
        </p:spPr>
        <p:txBody>
          <a:bodyPr wrap="none" rtlCol="0">
            <a:spAutoFit/>
          </a:bodyPr>
          <a:lstStyle/>
          <a:p>
            <a:r>
              <a:rPr lang="en-CA" sz="1400" b="1" dirty="0" smtClean="0"/>
              <a:t>Support</a:t>
            </a:r>
          </a:p>
        </p:txBody>
      </p:sp>
      <p:sp>
        <p:nvSpPr>
          <p:cNvPr id="33" name="TextBox 32"/>
          <p:cNvSpPr txBox="1"/>
          <p:nvPr/>
        </p:nvSpPr>
        <p:spPr>
          <a:xfrm rot="16200000">
            <a:off x="5499828" y="3387208"/>
            <a:ext cx="1353670" cy="523220"/>
          </a:xfrm>
          <a:prstGeom prst="rect">
            <a:avLst/>
          </a:prstGeom>
        </p:spPr>
        <p:txBody>
          <a:bodyPr wrap="square" rtlCol="0">
            <a:spAutoFit/>
          </a:bodyPr>
          <a:lstStyle/>
          <a:p>
            <a:pPr algn="ctr"/>
            <a:r>
              <a:rPr lang="en-CA" sz="1400" b="1" dirty="0" smtClean="0"/>
              <a:t>Change Management</a:t>
            </a:r>
          </a:p>
        </p:txBody>
      </p:sp>
    </p:spTree>
    <p:extLst>
      <p:ext uri="{BB962C8B-B14F-4D97-AF65-F5344CB8AC3E}">
        <p14:creationId xmlns:p14="http://schemas.microsoft.com/office/powerpoint/2010/main" val="21638221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1"/>
          <p:cNvSpPr>
            <a:spLocks noGrp="1"/>
          </p:cNvSpPr>
          <p:nvPr>
            <p:ph type="title"/>
          </p:nvPr>
        </p:nvSpPr>
        <p:spPr>
          <a:xfrm>
            <a:off x="257174" y="255588"/>
            <a:ext cx="8620125" cy="877887"/>
          </a:xfrm>
        </p:spPr>
        <p:txBody>
          <a:bodyPr/>
          <a:lstStyle/>
          <a:p>
            <a:r>
              <a:rPr lang="en-CA" dirty="0" smtClean="0"/>
              <a:t>Measure the performance of the CoE on an ongoing basis</a:t>
            </a:r>
            <a:endParaRPr lang="en-CA" dirty="0"/>
          </a:p>
        </p:txBody>
      </p:sp>
      <p:sp>
        <p:nvSpPr>
          <p:cNvPr id="30" name="TextBox 29"/>
          <p:cNvSpPr txBox="1"/>
          <p:nvPr/>
        </p:nvSpPr>
        <p:spPr>
          <a:xfrm>
            <a:off x="257173" y="1155165"/>
            <a:ext cx="8620125" cy="738664"/>
          </a:xfrm>
          <a:prstGeom prst="rect">
            <a:avLst/>
          </a:prstGeom>
        </p:spPr>
        <p:txBody>
          <a:bodyPr wrap="square" rtlCol="0">
            <a:spAutoFit/>
          </a:bodyPr>
          <a:lstStyle/>
          <a:p>
            <a:r>
              <a:rPr lang="en-CA" sz="1400" dirty="0"/>
              <a:t>Manage the success of your CoE by establishing </a:t>
            </a:r>
            <a:r>
              <a:rPr lang="en-CA" sz="1400" dirty="0" smtClean="0"/>
              <a:t>initial baseline metrics and ongoing metrics for tracking progress </a:t>
            </a:r>
            <a:r>
              <a:rPr lang="en-CA" sz="1400" dirty="0"/>
              <a:t>and benchmarking against industry standards. Personalize </a:t>
            </a:r>
            <a:r>
              <a:rPr lang="en-CA" sz="1400" dirty="0" smtClean="0"/>
              <a:t>ongoing success </a:t>
            </a:r>
            <a:r>
              <a:rPr lang="en-CA" sz="1400" dirty="0"/>
              <a:t>measures to the particular use cases adopted by the </a:t>
            </a:r>
            <a:r>
              <a:rPr lang="en-CA" sz="1400" dirty="0" smtClean="0"/>
              <a:t>CoE.</a:t>
            </a:r>
            <a:endParaRPr lang="en-CA" sz="1600" dirty="0"/>
          </a:p>
        </p:txBody>
      </p:sp>
      <p:sp>
        <p:nvSpPr>
          <p:cNvPr id="31" name="Rectangle 30"/>
          <p:cNvSpPr/>
          <p:nvPr/>
        </p:nvSpPr>
        <p:spPr>
          <a:xfrm>
            <a:off x="3839738" y="4019906"/>
            <a:ext cx="1843200" cy="9144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44000" indent="-144000">
              <a:buFont typeface="Arial" panose="020B0604020202020204" pitchFamily="34" charset="0"/>
              <a:buChar char="•"/>
            </a:pPr>
            <a:r>
              <a:rPr lang="en-CA" sz="1100" dirty="0">
                <a:solidFill>
                  <a:schemeClr val="tx1"/>
                </a:solidFill>
              </a:rPr>
              <a:t># of knowledge assets created </a:t>
            </a:r>
          </a:p>
          <a:p>
            <a:pPr marL="144000" indent="-144000">
              <a:buFont typeface="Arial" panose="020B0604020202020204" pitchFamily="34" charset="0"/>
              <a:buChar char="•"/>
            </a:pPr>
            <a:r>
              <a:rPr lang="en-CA" sz="1100" dirty="0">
                <a:solidFill>
                  <a:schemeClr val="tx1"/>
                </a:solidFill>
              </a:rPr>
              <a:t>Ratio of staff accessing </a:t>
            </a:r>
            <a:r>
              <a:rPr lang="en-CA" sz="1100" dirty="0" smtClean="0">
                <a:solidFill>
                  <a:schemeClr val="tx1"/>
                </a:solidFill>
              </a:rPr>
              <a:t>documents</a:t>
            </a:r>
            <a:endParaRPr lang="en-CA" sz="1100" dirty="0">
              <a:solidFill>
                <a:schemeClr val="tx1"/>
              </a:solidFill>
            </a:endParaRPr>
          </a:p>
        </p:txBody>
      </p:sp>
      <p:sp>
        <p:nvSpPr>
          <p:cNvPr id="32" name="Rectangle 31"/>
          <p:cNvSpPr/>
          <p:nvPr/>
        </p:nvSpPr>
        <p:spPr>
          <a:xfrm>
            <a:off x="3856650" y="2007852"/>
            <a:ext cx="1843200" cy="9144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44000" indent="-144000">
              <a:buFont typeface="Arial" panose="020B0604020202020204" pitchFamily="34" charset="0"/>
              <a:buChar char="•"/>
            </a:pPr>
            <a:r>
              <a:rPr lang="en-CA" sz="1100" dirty="0">
                <a:solidFill>
                  <a:schemeClr val="tx1"/>
                </a:solidFill>
              </a:rPr>
              <a:t># of same data entries</a:t>
            </a:r>
          </a:p>
          <a:p>
            <a:pPr marL="144000" indent="-144000">
              <a:buFont typeface="Arial" panose="020B0604020202020204" pitchFamily="34" charset="0"/>
              <a:buChar char="•"/>
            </a:pPr>
            <a:r>
              <a:rPr lang="en-CA" sz="1100" dirty="0" smtClean="0">
                <a:solidFill>
                  <a:schemeClr val="tx1"/>
                </a:solidFill>
              </a:rPr>
              <a:t>Application </a:t>
            </a:r>
            <a:r>
              <a:rPr lang="en-CA" sz="1100" dirty="0">
                <a:solidFill>
                  <a:schemeClr val="tx1"/>
                </a:solidFill>
              </a:rPr>
              <a:t>performance time</a:t>
            </a:r>
          </a:p>
        </p:txBody>
      </p:sp>
      <p:sp>
        <p:nvSpPr>
          <p:cNvPr id="33" name="Rectangle 32"/>
          <p:cNvSpPr/>
          <p:nvPr/>
        </p:nvSpPr>
        <p:spPr>
          <a:xfrm>
            <a:off x="3856650" y="3013879"/>
            <a:ext cx="1843200" cy="9144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44000" indent="-144000">
              <a:buFont typeface="Arial" panose="020B0604020202020204" pitchFamily="34" charset="0"/>
              <a:buChar char="•"/>
            </a:pPr>
            <a:r>
              <a:rPr lang="en-CA" sz="1100" dirty="0">
                <a:solidFill>
                  <a:schemeClr val="tx1"/>
                </a:solidFill>
              </a:rPr>
              <a:t>User adoption ratio</a:t>
            </a:r>
          </a:p>
          <a:p>
            <a:pPr marL="144000" indent="-144000">
              <a:buFont typeface="Arial" panose="020B0604020202020204" pitchFamily="34" charset="0"/>
              <a:buChar char="•"/>
            </a:pPr>
            <a:r>
              <a:rPr lang="en-CA" sz="1100" dirty="0">
                <a:solidFill>
                  <a:schemeClr val="tx1"/>
                </a:solidFill>
              </a:rPr>
              <a:t>User satisfaction </a:t>
            </a:r>
            <a:r>
              <a:rPr lang="en-CA" sz="1100" dirty="0" smtClean="0">
                <a:solidFill>
                  <a:schemeClr val="tx1"/>
                </a:solidFill>
              </a:rPr>
              <a:t>ratings</a:t>
            </a:r>
            <a:endParaRPr lang="en-CA" sz="1100" dirty="0">
              <a:solidFill>
                <a:schemeClr val="tx1"/>
              </a:solidFill>
            </a:endParaRPr>
          </a:p>
        </p:txBody>
      </p:sp>
      <p:sp>
        <p:nvSpPr>
          <p:cNvPr id="34" name="Rectangle 33"/>
          <p:cNvSpPr/>
          <p:nvPr/>
        </p:nvSpPr>
        <p:spPr>
          <a:xfrm>
            <a:off x="3839738" y="5025933"/>
            <a:ext cx="1843200" cy="9144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44000" indent="-144000">
              <a:buFont typeface="Arial" panose="020B0604020202020204" pitchFamily="34" charset="0"/>
              <a:buChar char="•"/>
            </a:pPr>
            <a:r>
              <a:rPr lang="en-CA" sz="1100" dirty="0">
                <a:solidFill>
                  <a:schemeClr val="tx1"/>
                </a:solidFill>
              </a:rPr>
              <a:t>Data accuracy ratio</a:t>
            </a:r>
          </a:p>
          <a:p>
            <a:pPr marL="144000" indent="-144000">
              <a:buFont typeface="Arial" panose="020B0604020202020204" pitchFamily="34" charset="0"/>
              <a:buChar char="•"/>
            </a:pPr>
            <a:r>
              <a:rPr lang="en-CA" sz="1100" dirty="0">
                <a:solidFill>
                  <a:schemeClr val="tx1"/>
                </a:solidFill>
              </a:rPr>
              <a:t>Data duplication ratio</a:t>
            </a:r>
          </a:p>
        </p:txBody>
      </p:sp>
      <p:sp>
        <p:nvSpPr>
          <p:cNvPr id="35" name="Rectangle 34"/>
          <p:cNvSpPr/>
          <p:nvPr/>
        </p:nvSpPr>
        <p:spPr>
          <a:xfrm>
            <a:off x="6708541" y="4019906"/>
            <a:ext cx="1843447" cy="9144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44000" indent="-144000">
              <a:buFont typeface="Arial" panose="020B0604020202020204" pitchFamily="34" charset="0"/>
              <a:buChar char="•"/>
            </a:pPr>
            <a:r>
              <a:rPr lang="en-CA" sz="1100" dirty="0">
                <a:solidFill>
                  <a:schemeClr val="tx1"/>
                </a:solidFill>
              </a:rPr>
              <a:t>Time to complete transaction</a:t>
            </a:r>
          </a:p>
          <a:p>
            <a:pPr marL="144000" indent="-144000">
              <a:buFont typeface="Arial" panose="020B0604020202020204" pitchFamily="34" charset="0"/>
              <a:buChar char="•"/>
            </a:pPr>
            <a:r>
              <a:rPr lang="en-CA" sz="1100" dirty="0">
                <a:solidFill>
                  <a:schemeClr val="tx1"/>
                </a:solidFill>
              </a:rPr>
              <a:t>Cost per single transaction unit</a:t>
            </a:r>
          </a:p>
        </p:txBody>
      </p:sp>
      <p:sp>
        <p:nvSpPr>
          <p:cNvPr id="36" name="Rectangle 35"/>
          <p:cNvSpPr/>
          <p:nvPr/>
        </p:nvSpPr>
        <p:spPr>
          <a:xfrm>
            <a:off x="6708541" y="2007852"/>
            <a:ext cx="1843447" cy="9144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44000" indent="-144000">
              <a:buFont typeface="Arial" panose="020B0604020202020204" pitchFamily="34" charset="0"/>
              <a:buChar char="•"/>
            </a:pPr>
            <a:r>
              <a:rPr lang="en-CA" sz="1100" dirty="0">
                <a:solidFill>
                  <a:schemeClr val="tx1"/>
                </a:solidFill>
              </a:rPr>
              <a:t>Vendor response time</a:t>
            </a:r>
          </a:p>
          <a:p>
            <a:pPr marL="144000" indent="-144000">
              <a:buFont typeface="Arial" panose="020B0604020202020204" pitchFamily="34" charset="0"/>
              <a:buChar char="•"/>
            </a:pPr>
            <a:r>
              <a:rPr lang="en-CA" sz="1100" dirty="0">
                <a:solidFill>
                  <a:schemeClr val="tx1"/>
                </a:solidFill>
              </a:rPr>
              <a:t>Mean time between repairs</a:t>
            </a:r>
          </a:p>
        </p:txBody>
      </p:sp>
      <p:sp>
        <p:nvSpPr>
          <p:cNvPr id="37" name="Rectangle 36"/>
          <p:cNvSpPr/>
          <p:nvPr/>
        </p:nvSpPr>
        <p:spPr>
          <a:xfrm>
            <a:off x="6708788" y="3013879"/>
            <a:ext cx="1843200" cy="9144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44000" indent="-144000">
              <a:buFont typeface="Arial" panose="020B0604020202020204" pitchFamily="34" charset="0"/>
              <a:buChar char="•"/>
            </a:pPr>
            <a:r>
              <a:rPr lang="en-CA" sz="1100" dirty="0">
                <a:solidFill>
                  <a:schemeClr val="tx1"/>
                </a:solidFill>
              </a:rPr>
              <a:t># of incidents caused by changes</a:t>
            </a:r>
          </a:p>
          <a:p>
            <a:pPr marL="144000" indent="-144000">
              <a:buFont typeface="Arial" panose="020B0604020202020204" pitchFamily="34" charset="0"/>
              <a:buChar char="•"/>
            </a:pPr>
            <a:r>
              <a:rPr lang="en-CA" sz="1100" dirty="0">
                <a:solidFill>
                  <a:schemeClr val="tx1"/>
                </a:solidFill>
              </a:rPr>
              <a:t>Stakeholder satisfaction scores</a:t>
            </a:r>
          </a:p>
        </p:txBody>
      </p:sp>
      <p:sp>
        <p:nvSpPr>
          <p:cNvPr id="38" name="Rectangle 37"/>
          <p:cNvSpPr/>
          <p:nvPr/>
        </p:nvSpPr>
        <p:spPr>
          <a:xfrm>
            <a:off x="6708541" y="5025933"/>
            <a:ext cx="1843447" cy="9144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44000" indent="-144000">
              <a:buFont typeface="Arial" panose="020B0604020202020204" pitchFamily="34" charset="0"/>
              <a:buChar char="•"/>
            </a:pPr>
            <a:r>
              <a:rPr lang="en-CA" sz="1100" dirty="0">
                <a:solidFill>
                  <a:schemeClr val="tx1"/>
                </a:solidFill>
              </a:rPr>
              <a:t>Stakeholder satisfaction scores</a:t>
            </a:r>
          </a:p>
          <a:p>
            <a:pPr marL="144000" indent="-144000">
              <a:buFont typeface="Arial" panose="020B0604020202020204" pitchFamily="34" charset="0"/>
              <a:buChar char="•"/>
            </a:pPr>
            <a:r>
              <a:rPr lang="en-CA" sz="1100" dirty="0">
                <a:solidFill>
                  <a:schemeClr val="tx1"/>
                </a:solidFill>
              </a:rPr>
              <a:t>Number of incidents caused by changes</a:t>
            </a:r>
          </a:p>
        </p:txBody>
      </p:sp>
      <p:sp>
        <p:nvSpPr>
          <p:cNvPr id="39" name="Rectangle 38"/>
          <p:cNvSpPr/>
          <p:nvPr/>
        </p:nvSpPr>
        <p:spPr>
          <a:xfrm>
            <a:off x="2817341" y="4019906"/>
            <a:ext cx="1031377" cy="9144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lIns="72000" rIns="72000" rtlCol="0" anchor="ctr"/>
          <a:lstStyle/>
          <a:p>
            <a:pPr algn="ctr"/>
            <a:r>
              <a:rPr lang="en-CA" sz="1100" dirty="0"/>
              <a:t>Knowledge Management</a:t>
            </a:r>
            <a:endParaRPr lang="en-CA" sz="1000" dirty="0"/>
          </a:p>
        </p:txBody>
      </p:sp>
      <p:sp>
        <p:nvSpPr>
          <p:cNvPr id="40" name="Rectangle 39"/>
          <p:cNvSpPr/>
          <p:nvPr/>
        </p:nvSpPr>
        <p:spPr>
          <a:xfrm>
            <a:off x="2817341" y="2007852"/>
            <a:ext cx="1031377" cy="9144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lIns="72000" rIns="72000" rtlCol="0" anchor="ctr"/>
          <a:lstStyle/>
          <a:p>
            <a:pPr algn="ctr"/>
            <a:r>
              <a:rPr lang="en-CA" sz="1050" dirty="0"/>
              <a:t>Integration, </a:t>
            </a:r>
            <a:r>
              <a:rPr lang="en-CA" sz="1050" dirty="0" smtClean="0"/>
              <a:t>Consolidation, </a:t>
            </a:r>
            <a:r>
              <a:rPr lang="en-CA" sz="1050" dirty="0"/>
              <a:t>&amp; Product Expansion</a:t>
            </a:r>
            <a:endParaRPr lang="en-CA" sz="900" dirty="0"/>
          </a:p>
        </p:txBody>
      </p:sp>
      <p:sp>
        <p:nvSpPr>
          <p:cNvPr id="41" name="Rectangle 40"/>
          <p:cNvSpPr/>
          <p:nvPr/>
        </p:nvSpPr>
        <p:spPr>
          <a:xfrm>
            <a:off x="2817341" y="5025933"/>
            <a:ext cx="1031377" cy="9144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lIns="72000" rIns="72000" rtlCol="0" anchor="ctr"/>
          <a:lstStyle/>
          <a:p>
            <a:pPr algn="ctr"/>
            <a:r>
              <a:rPr lang="en-CA" sz="1100" dirty="0"/>
              <a:t>Data Stewardship</a:t>
            </a:r>
            <a:endParaRPr lang="en-CA" sz="1000" dirty="0"/>
          </a:p>
        </p:txBody>
      </p:sp>
      <p:sp>
        <p:nvSpPr>
          <p:cNvPr id="42" name="Rectangle 41"/>
          <p:cNvSpPr/>
          <p:nvPr/>
        </p:nvSpPr>
        <p:spPr>
          <a:xfrm>
            <a:off x="2817341" y="3013879"/>
            <a:ext cx="1031377" cy="9144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lIns="72000" rIns="72000" rtlCol="0" anchor="ctr"/>
          <a:lstStyle/>
          <a:p>
            <a:pPr algn="ctr"/>
            <a:r>
              <a:rPr lang="en-CA" sz="1100" dirty="0"/>
              <a:t>Performance Management</a:t>
            </a:r>
            <a:endParaRPr lang="en-CA" sz="1000" dirty="0"/>
          </a:p>
        </p:txBody>
      </p:sp>
      <p:sp>
        <p:nvSpPr>
          <p:cNvPr id="43" name="Rectangle 42"/>
          <p:cNvSpPr/>
          <p:nvPr/>
        </p:nvSpPr>
        <p:spPr>
          <a:xfrm>
            <a:off x="5736541" y="4019906"/>
            <a:ext cx="972000" cy="9144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lIns="72000" rIns="72000" rtlCol="0" anchor="ctr"/>
          <a:lstStyle/>
          <a:p>
            <a:pPr algn="ctr"/>
            <a:r>
              <a:rPr lang="en-CA" sz="1100" dirty="0"/>
              <a:t>Process Management</a:t>
            </a:r>
            <a:endParaRPr lang="en-CA" sz="1000" dirty="0"/>
          </a:p>
        </p:txBody>
      </p:sp>
      <p:sp>
        <p:nvSpPr>
          <p:cNvPr id="44" name="Rectangle 43"/>
          <p:cNvSpPr/>
          <p:nvPr/>
        </p:nvSpPr>
        <p:spPr>
          <a:xfrm>
            <a:off x="5736541" y="5025933"/>
            <a:ext cx="972000" cy="9144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lIns="72000" rIns="72000" rtlCol="0" anchor="ctr"/>
          <a:lstStyle/>
          <a:p>
            <a:pPr algn="ctr"/>
            <a:r>
              <a:rPr lang="en-CA" sz="1100" dirty="0"/>
              <a:t>Stakeholder Management</a:t>
            </a:r>
            <a:endParaRPr lang="en-CA" sz="1000" dirty="0"/>
          </a:p>
        </p:txBody>
      </p:sp>
      <p:sp>
        <p:nvSpPr>
          <p:cNvPr id="45" name="Rectangle 44"/>
          <p:cNvSpPr/>
          <p:nvPr/>
        </p:nvSpPr>
        <p:spPr>
          <a:xfrm>
            <a:off x="5736541" y="2007852"/>
            <a:ext cx="972000" cy="9144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lIns="72000" rIns="72000" rtlCol="0" anchor="ctr"/>
          <a:lstStyle/>
          <a:p>
            <a:pPr algn="ctr"/>
            <a:r>
              <a:rPr lang="en-CA" sz="1100" dirty="0"/>
              <a:t>Vendor Management</a:t>
            </a:r>
            <a:endParaRPr lang="en-CA" sz="1000" dirty="0"/>
          </a:p>
        </p:txBody>
      </p:sp>
      <p:sp>
        <p:nvSpPr>
          <p:cNvPr id="46" name="Rectangle 45"/>
          <p:cNvSpPr/>
          <p:nvPr/>
        </p:nvSpPr>
        <p:spPr>
          <a:xfrm>
            <a:off x="5736541" y="3013879"/>
            <a:ext cx="972000" cy="9144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lIns="72000" rIns="72000" rtlCol="0" anchor="ctr"/>
          <a:lstStyle/>
          <a:p>
            <a:pPr algn="ctr"/>
            <a:r>
              <a:rPr lang="en-CA" sz="1100" dirty="0"/>
              <a:t>Change Management</a:t>
            </a:r>
            <a:endParaRPr lang="en-CA" sz="1000" dirty="0"/>
          </a:p>
        </p:txBody>
      </p:sp>
      <p:sp>
        <p:nvSpPr>
          <p:cNvPr id="47" name="Right Arrow 4"/>
          <p:cNvSpPr/>
          <p:nvPr/>
        </p:nvSpPr>
        <p:spPr>
          <a:xfrm>
            <a:off x="257174" y="6023517"/>
            <a:ext cx="8620124" cy="404860"/>
          </a:xfrm>
          <a:prstGeom prst="rightArrow">
            <a:avLst>
              <a:gd name="adj1" fmla="val 53364"/>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0800000" scaled="1"/>
                <a:tileRect/>
              </a:gradFill>
            </a:endParaRPr>
          </a:p>
        </p:txBody>
      </p:sp>
      <p:sp>
        <p:nvSpPr>
          <p:cNvPr id="48" name="Rectangle 47"/>
          <p:cNvSpPr/>
          <p:nvPr/>
        </p:nvSpPr>
        <p:spPr>
          <a:xfrm>
            <a:off x="279997" y="1915519"/>
            <a:ext cx="2395470" cy="4097349"/>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9" name="TextBox 48"/>
          <p:cNvSpPr txBox="1"/>
          <p:nvPr/>
        </p:nvSpPr>
        <p:spPr>
          <a:xfrm>
            <a:off x="1177107" y="6082123"/>
            <a:ext cx="631904" cy="276999"/>
          </a:xfrm>
          <a:prstGeom prst="rect">
            <a:avLst/>
          </a:prstGeom>
        </p:spPr>
        <p:txBody>
          <a:bodyPr wrap="none" rtlCol="0">
            <a:spAutoFit/>
          </a:bodyPr>
          <a:lstStyle/>
          <a:p>
            <a:r>
              <a:rPr lang="en-CA" sz="1200" b="1" dirty="0" smtClean="0">
                <a:solidFill>
                  <a:schemeClr val="bg1"/>
                </a:solidFill>
              </a:rPr>
              <a:t>Initial </a:t>
            </a:r>
          </a:p>
        </p:txBody>
      </p:sp>
      <p:sp>
        <p:nvSpPr>
          <p:cNvPr id="50" name="TextBox 49"/>
          <p:cNvSpPr txBox="1"/>
          <p:nvPr/>
        </p:nvSpPr>
        <p:spPr>
          <a:xfrm>
            <a:off x="5419577" y="6082123"/>
            <a:ext cx="821059" cy="276999"/>
          </a:xfrm>
          <a:prstGeom prst="rect">
            <a:avLst/>
          </a:prstGeom>
        </p:spPr>
        <p:txBody>
          <a:bodyPr wrap="none" rtlCol="0">
            <a:spAutoFit/>
          </a:bodyPr>
          <a:lstStyle/>
          <a:p>
            <a:r>
              <a:rPr lang="en-CA" sz="1200" b="1" dirty="0" smtClean="0">
                <a:solidFill>
                  <a:schemeClr val="bg1"/>
                </a:solidFill>
              </a:rPr>
              <a:t>Ongoing</a:t>
            </a:r>
          </a:p>
        </p:txBody>
      </p:sp>
      <p:sp>
        <p:nvSpPr>
          <p:cNvPr id="51" name="Rectangle 50"/>
          <p:cNvSpPr/>
          <p:nvPr/>
        </p:nvSpPr>
        <p:spPr>
          <a:xfrm>
            <a:off x="959129" y="3013879"/>
            <a:ext cx="972000" cy="914400"/>
          </a:xfrm>
          <a:prstGeom prst="rect">
            <a:avLst/>
          </a:prstGeom>
          <a:solidFill>
            <a:schemeClr val="accent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CA" sz="1100" dirty="0" smtClean="0">
                <a:solidFill>
                  <a:schemeClr val="bg1"/>
                </a:solidFill>
              </a:rPr>
              <a:t>Trained Users</a:t>
            </a:r>
            <a:endParaRPr lang="en-CA" sz="1100" dirty="0">
              <a:solidFill>
                <a:schemeClr val="bg1"/>
              </a:solidFill>
            </a:endParaRPr>
          </a:p>
        </p:txBody>
      </p:sp>
      <p:sp>
        <p:nvSpPr>
          <p:cNvPr id="52" name="Rectangle 51"/>
          <p:cNvSpPr/>
          <p:nvPr/>
        </p:nvSpPr>
        <p:spPr>
          <a:xfrm>
            <a:off x="959129" y="2013801"/>
            <a:ext cx="972000" cy="914400"/>
          </a:xfrm>
          <a:prstGeom prst="rect">
            <a:avLst/>
          </a:prstGeom>
          <a:solidFill>
            <a:schemeClr val="accent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CA" sz="1100" dirty="0" smtClean="0">
                <a:solidFill>
                  <a:schemeClr val="bg1"/>
                </a:solidFill>
              </a:rPr>
              <a:t>Documented Standards</a:t>
            </a:r>
            <a:endParaRPr lang="en-CA" sz="1100" dirty="0">
              <a:solidFill>
                <a:schemeClr val="bg1"/>
              </a:solidFill>
            </a:endParaRPr>
          </a:p>
        </p:txBody>
      </p:sp>
      <p:sp>
        <p:nvSpPr>
          <p:cNvPr id="53" name="Rectangle 52"/>
          <p:cNvSpPr/>
          <p:nvPr/>
        </p:nvSpPr>
        <p:spPr>
          <a:xfrm>
            <a:off x="959129" y="4019906"/>
            <a:ext cx="972000" cy="914400"/>
          </a:xfrm>
          <a:prstGeom prst="rect">
            <a:avLst/>
          </a:prstGeom>
          <a:solidFill>
            <a:schemeClr val="accent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CA" sz="1100" dirty="0" smtClean="0">
                <a:solidFill>
                  <a:schemeClr val="bg1"/>
                </a:solidFill>
              </a:rPr>
              <a:t>Application Satisfaction</a:t>
            </a:r>
            <a:endParaRPr lang="en-CA" sz="1100" dirty="0">
              <a:solidFill>
                <a:schemeClr val="bg1"/>
              </a:solidFill>
            </a:endParaRPr>
          </a:p>
        </p:txBody>
      </p:sp>
      <p:sp>
        <p:nvSpPr>
          <p:cNvPr id="54" name="Rectangle 53"/>
          <p:cNvSpPr/>
          <p:nvPr/>
        </p:nvSpPr>
        <p:spPr>
          <a:xfrm>
            <a:off x="959129" y="5025933"/>
            <a:ext cx="972000" cy="914400"/>
          </a:xfrm>
          <a:prstGeom prst="rect">
            <a:avLst/>
          </a:prstGeom>
          <a:solidFill>
            <a:schemeClr val="accent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CA" sz="1100" dirty="0" smtClean="0">
                <a:solidFill>
                  <a:schemeClr val="bg1"/>
                </a:solidFill>
              </a:rPr>
              <a:t>Consulting Costs</a:t>
            </a:r>
            <a:endParaRPr lang="en-CA" sz="1100" dirty="0">
              <a:solidFill>
                <a:schemeClr val="bg1"/>
              </a:solidFill>
            </a:endParaRPr>
          </a:p>
        </p:txBody>
      </p:sp>
    </p:spTree>
    <p:extLst>
      <p:ext uri="{BB962C8B-B14F-4D97-AF65-F5344CB8AC3E}">
        <p14:creationId xmlns:p14="http://schemas.microsoft.com/office/powerpoint/2010/main" val="4010327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extBox 1"/>
          <p:cNvSpPr txBox="1"/>
          <p:nvPr/>
        </p:nvSpPr>
        <p:spPr>
          <a:xfrm>
            <a:off x="1151134" y="1971643"/>
            <a:ext cx="6674812" cy="3760004"/>
          </a:xfrm>
          <a:prstGeom prst="rect">
            <a:avLst/>
          </a:prstGeom>
        </p:spPr>
        <p:txBody>
          <a:bodyPr wrap="square" rtlCol="0">
            <a:spAutoFit/>
          </a:bodyPr>
          <a:lstStyle/>
          <a:p>
            <a:r>
              <a:rPr lang="en-CA" sz="1400" i="1" dirty="0">
                <a:solidFill>
                  <a:schemeClr val="bg1"/>
                </a:solidFill>
                <a:latin typeface="+mj-lt"/>
              </a:rPr>
              <a:t>Organizations have long realized the benefits of establishing competency-based Centers of Excellence in areas like quality management or customer experience, but this approach has been largely absent in </a:t>
            </a:r>
            <a:r>
              <a:rPr lang="en-CA" sz="1400" i="1" dirty="0" smtClean="0">
                <a:solidFill>
                  <a:schemeClr val="bg1"/>
                </a:solidFill>
                <a:latin typeface="+mj-lt"/>
              </a:rPr>
              <a:t>the enterprise </a:t>
            </a:r>
            <a:r>
              <a:rPr lang="en-CA" sz="1400" i="1" dirty="0">
                <a:solidFill>
                  <a:schemeClr val="bg1"/>
                </a:solidFill>
                <a:latin typeface="+mj-lt"/>
              </a:rPr>
              <a:t>applications practice. We propose a vendor-agnostic methodology to optimizing your organization’s most critical applications with an applications-focused Center of </a:t>
            </a:r>
            <a:r>
              <a:rPr lang="en-CA" sz="1400" i="1" dirty="0" smtClean="0">
                <a:solidFill>
                  <a:schemeClr val="bg1"/>
                </a:solidFill>
                <a:latin typeface="+mj-lt"/>
              </a:rPr>
              <a:t>Excellence.  </a:t>
            </a:r>
            <a:endParaRPr lang="en-CA" sz="1400" i="1" dirty="0">
              <a:solidFill>
                <a:schemeClr val="bg1"/>
              </a:solidFill>
              <a:latin typeface="+mj-lt"/>
            </a:endParaRPr>
          </a:p>
          <a:p>
            <a:pPr>
              <a:spcAft>
                <a:spcPts val="500"/>
              </a:spcAft>
            </a:pPr>
            <a:endParaRPr lang="en-CA" sz="1000" i="1" dirty="0">
              <a:solidFill>
                <a:schemeClr val="bg1"/>
              </a:solidFill>
              <a:latin typeface="+mj-lt"/>
            </a:endParaRPr>
          </a:p>
          <a:p>
            <a:r>
              <a:rPr lang="en-CA" sz="1400" i="1" dirty="0">
                <a:solidFill>
                  <a:schemeClr val="bg1"/>
                </a:solidFill>
                <a:latin typeface="+mj-lt"/>
              </a:rPr>
              <a:t>A Center of Excellence consolidates best practices in a way that is repeatable, scalable, and can be generalized across the organization. It leverages the skills and competencies of talent within the organization to champion standardized practices around critical business applications, underpinned by measurable </a:t>
            </a:r>
            <a:r>
              <a:rPr lang="en-CA" sz="1400" i="1" dirty="0" smtClean="0">
                <a:solidFill>
                  <a:schemeClr val="bg1"/>
                </a:solidFill>
                <a:latin typeface="+mj-lt"/>
              </a:rPr>
              <a:t>indicators. </a:t>
            </a:r>
            <a:endParaRPr lang="en-CA" sz="1400" i="1" dirty="0">
              <a:solidFill>
                <a:schemeClr val="bg1"/>
              </a:solidFill>
              <a:latin typeface="+mj-lt"/>
            </a:endParaRPr>
          </a:p>
          <a:p>
            <a:pPr>
              <a:spcAft>
                <a:spcPts val="500"/>
              </a:spcAft>
            </a:pPr>
            <a:endParaRPr lang="en-CA" sz="1000" i="1" dirty="0">
              <a:solidFill>
                <a:schemeClr val="bg1"/>
              </a:solidFill>
              <a:latin typeface="+mj-lt"/>
            </a:endParaRPr>
          </a:p>
          <a:p>
            <a:pPr>
              <a:spcAft>
                <a:spcPts val="500"/>
              </a:spcAft>
            </a:pPr>
            <a:r>
              <a:rPr lang="en-CA" sz="1400" i="1" dirty="0">
                <a:solidFill>
                  <a:schemeClr val="bg1"/>
                </a:solidFill>
                <a:latin typeface="+mj-lt"/>
              </a:rPr>
              <a:t>Organizations of any size can benefit from establishing a CoE to enrich business inputs, </a:t>
            </a:r>
            <a:r>
              <a:rPr lang="en-CA" sz="1400" i="1" dirty="0" smtClean="0">
                <a:solidFill>
                  <a:schemeClr val="bg1"/>
                </a:solidFill>
                <a:latin typeface="+mj-lt"/>
              </a:rPr>
              <a:t>reducing </a:t>
            </a:r>
            <a:r>
              <a:rPr lang="en-CA" sz="1400" i="1" dirty="0">
                <a:solidFill>
                  <a:schemeClr val="bg1"/>
                </a:solidFill>
                <a:latin typeface="+mj-lt"/>
              </a:rPr>
              <a:t>inefficiency and </a:t>
            </a:r>
            <a:r>
              <a:rPr lang="en-CA" sz="1400" i="1" dirty="0" smtClean="0">
                <a:solidFill>
                  <a:schemeClr val="bg1"/>
                </a:solidFill>
                <a:latin typeface="+mj-lt"/>
              </a:rPr>
              <a:t>containing </a:t>
            </a:r>
            <a:r>
              <a:rPr lang="en-CA" sz="1400" i="1" dirty="0">
                <a:solidFill>
                  <a:schemeClr val="bg1"/>
                </a:solidFill>
                <a:latin typeface="+mj-lt"/>
              </a:rPr>
              <a:t>it from re-entering daily operations. Best still, organizations may already have all the required elements </a:t>
            </a:r>
            <a:r>
              <a:rPr lang="en-CA" sz="1400" i="1" dirty="0" smtClean="0">
                <a:solidFill>
                  <a:schemeClr val="bg1"/>
                </a:solidFill>
                <a:latin typeface="+mj-lt"/>
              </a:rPr>
              <a:t>in-house </a:t>
            </a:r>
            <a:r>
              <a:rPr lang="en-CA" sz="1400" i="1" dirty="0">
                <a:solidFill>
                  <a:schemeClr val="bg1"/>
                </a:solidFill>
                <a:latin typeface="+mj-lt"/>
              </a:rPr>
              <a:t>to transition from </a:t>
            </a:r>
            <a:r>
              <a:rPr lang="en-CA" sz="1400" i="1" dirty="0" smtClean="0">
                <a:solidFill>
                  <a:schemeClr val="bg1"/>
                </a:solidFill>
                <a:latin typeface="+mj-lt"/>
              </a:rPr>
              <a:t>ad hoc </a:t>
            </a:r>
            <a:r>
              <a:rPr lang="en-CA" sz="1400" i="1" dirty="0">
                <a:solidFill>
                  <a:schemeClr val="bg1"/>
                </a:solidFill>
                <a:latin typeface="+mj-lt"/>
              </a:rPr>
              <a:t>operations to </a:t>
            </a:r>
            <a:r>
              <a:rPr lang="en-CA" sz="1400" i="1" dirty="0" smtClean="0">
                <a:solidFill>
                  <a:schemeClr val="bg1"/>
                </a:solidFill>
                <a:latin typeface="+mj-lt"/>
              </a:rPr>
              <a:t>a Center </a:t>
            </a:r>
            <a:r>
              <a:rPr lang="en-CA" sz="1400" i="1" dirty="0">
                <a:solidFill>
                  <a:schemeClr val="bg1"/>
                </a:solidFill>
                <a:latin typeface="+mj-lt"/>
              </a:rPr>
              <a:t>of Excellence capability. Fully harness the benefits from your applications by starting your CoE today</a:t>
            </a:r>
            <a:r>
              <a:rPr lang="en-CA" sz="1400" i="1" dirty="0" smtClean="0">
                <a:solidFill>
                  <a:schemeClr val="bg1"/>
                </a:solidFill>
                <a:latin typeface="+mj-lt"/>
              </a:rPr>
              <a:t>.</a:t>
            </a:r>
            <a:endParaRPr lang="en-CA" sz="1400" b="1" i="1" dirty="0">
              <a:solidFill>
                <a:schemeClr val="bg1"/>
              </a:solidFill>
              <a:latin typeface="+mj-lt"/>
            </a:endParaRPr>
          </a:p>
        </p:txBody>
      </p:sp>
      <p:sp>
        <p:nvSpPr>
          <p:cNvPr id="3" name="TextBox 2"/>
          <p:cNvSpPr txBox="1"/>
          <p:nvPr/>
        </p:nvSpPr>
        <p:spPr>
          <a:xfrm>
            <a:off x="3203042" y="5747607"/>
            <a:ext cx="4460917" cy="738664"/>
          </a:xfrm>
          <a:prstGeom prst="rect">
            <a:avLst/>
          </a:prstGeom>
        </p:spPr>
        <p:txBody>
          <a:bodyPr wrap="square" rtlCol="0">
            <a:spAutoFit/>
          </a:bodyPr>
          <a:lstStyle/>
          <a:p>
            <a:pPr algn="r"/>
            <a:r>
              <a:rPr lang="en-CA" sz="1400" b="1" dirty="0" smtClean="0">
                <a:solidFill>
                  <a:schemeClr val="bg1"/>
                </a:solidFill>
              </a:rPr>
              <a:t>Ilia Maor, </a:t>
            </a:r>
          </a:p>
          <a:p>
            <a:pPr algn="r"/>
            <a:r>
              <a:rPr lang="en-CA" sz="1400" dirty="0" smtClean="0">
                <a:solidFill>
                  <a:schemeClr val="bg1"/>
                </a:solidFill>
              </a:rPr>
              <a:t>Senior Manager, Research and Advisory</a:t>
            </a:r>
            <a:br>
              <a:rPr lang="en-CA" sz="1400" dirty="0" smtClean="0">
                <a:solidFill>
                  <a:schemeClr val="bg1"/>
                </a:solidFill>
              </a:rPr>
            </a:br>
            <a:r>
              <a:rPr lang="en-CA" sz="1400" dirty="0" smtClean="0">
                <a:solidFill>
                  <a:schemeClr val="bg1"/>
                </a:solidFill>
              </a:rPr>
              <a:t>Info-Tech Research Group</a:t>
            </a:r>
          </a:p>
        </p:txBody>
      </p:sp>
      <p:sp>
        <p:nvSpPr>
          <p:cNvPr id="4" name="TextBox 3"/>
          <p:cNvSpPr txBox="1"/>
          <p:nvPr/>
        </p:nvSpPr>
        <p:spPr>
          <a:xfrm>
            <a:off x="545851" y="1499335"/>
            <a:ext cx="7955597" cy="338554"/>
          </a:xfrm>
          <a:prstGeom prst="rect">
            <a:avLst/>
          </a:prstGeom>
        </p:spPr>
        <p:txBody>
          <a:bodyPr wrap="square" rtlCol="0">
            <a:spAutoFit/>
          </a:bodyPr>
          <a:lstStyle/>
          <a:p>
            <a:r>
              <a:rPr lang="en-CA" sz="1600" b="1" dirty="0" smtClean="0">
                <a:solidFill>
                  <a:schemeClr val="bg1"/>
                </a:solidFill>
              </a:rPr>
              <a:t>Organizations need to do more with less. A Center of Excellence (CoE) can help. </a:t>
            </a:r>
            <a:endParaRPr lang="en-CA" sz="1600" b="1" dirty="0">
              <a:solidFill>
                <a:schemeClr val="bg1"/>
              </a:solidFill>
            </a:endParaRPr>
          </a:p>
        </p:txBody>
      </p:sp>
      <p:sp>
        <p:nvSpPr>
          <p:cNvPr id="5" name="Rectangle 4"/>
          <p:cNvSpPr/>
          <p:nvPr/>
        </p:nvSpPr>
        <p:spPr>
          <a:xfrm>
            <a:off x="1" y="356594"/>
            <a:ext cx="9143999"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0"/>
          <p:cNvPicPr>
            <a:picLocks noChangeAspect="1"/>
          </p:cNvPicPr>
          <p:nvPr/>
        </p:nvPicPr>
        <p:blipFill>
          <a:blip r:embed="rId3"/>
          <a:stretch>
            <a:fillRect/>
          </a:stretch>
        </p:blipFill>
        <p:spPr>
          <a:xfrm>
            <a:off x="545852" y="1824845"/>
            <a:ext cx="678666" cy="619651"/>
          </a:xfrm>
          <a:prstGeom prst="rect">
            <a:avLst/>
          </a:prstGeom>
        </p:spPr>
      </p:pic>
      <p:pic>
        <p:nvPicPr>
          <p:cNvPr id="9" name="Picture 101"/>
          <p:cNvPicPr>
            <a:picLocks noChangeAspect="1"/>
          </p:cNvPicPr>
          <p:nvPr/>
        </p:nvPicPr>
        <p:blipFill>
          <a:blip r:embed="rId4"/>
          <a:stretch>
            <a:fillRect/>
          </a:stretch>
        </p:blipFill>
        <p:spPr>
          <a:xfrm>
            <a:off x="7335691" y="5209100"/>
            <a:ext cx="656535" cy="538507"/>
          </a:xfrm>
          <a:prstGeom prst="rect">
            <a:avLst/>
          </a:prstGeom>
        </p:spPr>
      </p:pic>
    </p:spTree>
    <p:extLst>
      <p:ext uri="{BB962C8B-B14F-4D97-AF65-F5344CB8AC3E}">
        <p14:creationId xmlns:p14="http://schemas.microsoft.com/office/powerpoint/2010/main" val="14422975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57174" y="255588"/>
            <a:ext cx="8620125" cy="877887"/>
          </a:xfrm>
        </p:spPr>
        <p:txBody>
          <a:bodyPr/>
          <a:lstStyle/>
          <a:p>
            <a:r>
              <a:rPr lang="en-CA" dirty="0" smtClean="0"/>
              <a:t>Follow Info-Tech’s approach to develop a framework for your CoE</a:t>
            </a:r>
            <a:endParaRPr lang="en-CA" dirty="0"/>
          </a:p>
        </p:txBody>
      </p:sp>
      <p:cxnSp>
        <p:nvCxnSpPr>
          <p:cNvPr id="4" name="Straight Connector 3"/>
          <p:cNvCxnSpPr>
            <a:stCxn id="5" idx="3"/>
            <a:endCxn id="8" idx="1"/>
          </p:cNvCxnSpPr>
          <p:nvPr/>
        </p:nvCxnSpPr>
        <p:spPr>
          <a:xfrm>
            <a:off x="1529376" y="1479915"/>
            <a:ext cx="5829170" cy="0"/>
          </a:xfrm>
          <a:prstGeom prst="line">
            <a:avLst/>
          </a:prstGeom>
          <a:ln w="25400">
            <a:solidFill>
              <a:schemeClr val="bg1">
                <a:lumMod val="75000"/>
              </a:schemeClr>
            </a:solidFill>
          </a:ln>
        </p:spPr>
        <p:style>
          <a:lnRef idx="1">
            <a:schemeClr val="accent2"/>
          </a:lnRef>
          <a:fillRef idx="0">
            <a:schemeClr val="accent2"/>
          </a:fillRef>
          <a:effectRef idx="0">
            <a:schemeClr val="accent2"/>
          </a:effectRef>
          <a:fontRef idx="minor">
            <a:schemeClr val="tx1"/>
          </a:fontRef>
        </p:style>
      </p:cxnSp>
      <p:sp>
        <p:nvSpPr>
          <p:cNvPr id="5" name="Rounded Rectangle 4"/>
          <p:cNvSpPr/>
          <p:nvPr/>
        </p:nvSpPr>
        <p:spPr>
          <a:xfrm>
            <a:off x="258576" y="1263915"/>
            <a:ext cx="12708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1050" dirty="0" smtClean="0">
                <a:solidFill>
                  <a:srgbClr val="FFFFFF"/>
                </a:solidFill>
              </a:rPr>
              <a:t>Structure the Project</a:t>
            </a:r>
            <a:endParaRPr lang="en-US" sz="1000" dirty="0">
              <a:solidFill>
                <a:srgbClr val="FFFFFF"/>
              </a:solidFill>
            </a:endParaRPr>
          </a:p>
        </p:txBody>
      </p:sp>
      <p:sp>
        <p:nvSpPr>
          <p:cNvPr id="6" name="Rounded Rectangle 5"/>
          <p:cNvSpPr/>
          <p:nvPr/>
        </p:nvSpPr>
        <p:spPr>
          <a:xfrm>
            <a:off x="3581261" y="1263915"/>
            <a:ext cx="1382017"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1050" dirty="0" smtClean="0">
                <a:solidFill>
                  <a:srgbClr val="FFFFFF"/>
                </a:solidFill>
              </a:rPr>
              <a:t>Gather Requirements </a:t>
            </a:r>
            <a:endParaRPr lang="en-US" sz="1000" dirty="0">
              <a:solidFill>
                <a:srgbClr val="FFFFFF"/>
              </a:solidFill>
            </a:endParaRPr>
          </a:p>
        </p:txBody>
      </p:sp>
      <p:sp>
        <p:nvSpPr>
          <p:cNvPr id="7" name="Rounded Rectangle 6"/>
          <p:cNvSpPr/>
          <p:nvPr/>
        </p:nvSpPr>
        <p:spPr>
          <a:xfrm>
            <a:off x="5354600" y="1263915"/>
            <a:ext cx="1612623"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ctr">
            <a:noAutofit/>
          </a:bodyPr>
          <a:lstStyle/>
          <a:p>
            <a:pPr algn="ctr"/>
            <a:r>
              <a:rPr lang="en-US" sz="1050" dirty="0" smtClean="0">
                <a:solidFill>
                  <a:srgbClr val="FFFFFF"/>
                </a:solidFill>
              </a:rPr>
              <a:t>Map Ideal State</a:t>
            </a:r>
            <a:endParaRPr lang="en-US" sz="1000" dirty="0">
              <a:solidFill>
                <a:srgbClr val="FFFFFF"/>
              </a:solidFill>
            </a:endParaRPr>
          </a:p>
        </p:txBody>
      </p:sp>
      <p:sp>
        <p:nvSpPr>
          <p:cNvPr id="8" name="Rounded Rectangle 7"/>
          <p:cNvSpPr/>
          <p:nvPr/>
        </p:nvSpPr>
        <p:spPr>
          <a:xfrm>
            <a:off x="7358546" y="1263915"/>
            <a:ext cx="1528282"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1050" dirty="0" smtClean="0">
                <a:solidFill>
                  <a:srgbClr val="FFFFFF"/>
                </a:solidFill>
              </a:rPr>
              <a:t>Develop a Roadmap</a:t>
            </a:r>
            <a:endParaRPr lang="en-US" sz="1000" dirty="0">
              <a:solidFill>
                <a:srgbClr val="FFFFFF"/>
              </a:solidFill>
            </a:endParaRPr>
          </a:p>
        </p:txBody>
      </p:sp>
      <p:sp>
        <p:nvSpPr>
          <p:cNvPr id="9" name="Rounded Rectangle 8"/>
          <p:cNvSpPr/>
          <p:nvPr/>
        </p:nvSpPr>
        <p:spPr>
          <a:xfrm>
            <a:off x="1920699" y="1263915"/>
            <a:ext cx="126924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1050" dirty="0" smtClean="0">
                <a:solidFill>
                  <a:srgbClr val="FFFFFF"/>
                </a:solidFill>
              </a:rPr>
              <a:t>Map Current State</a:t>
            </a:r>
            <a:endParaRPr lang="en-US" sz="1000" dirty="0">
              <a:solidFill>
                <a:srgbClr val="FFFFFF"/>
              </a:solidFill>
            </a:endParaRPr>
          </a:p>
        </p:txBody>
      </p:sp>
      <p:sp>
        <p:nvSpPr>
          <p:cNvPr id="10" name="Rectangle 80"/>
          <p:cNvSpPr/>
          <p:nvPr/>
        </p:nvSpPr>
        <p:spPr>
          <a:xfrm>
            <a:off x="7356828" y="5203778"/>
            <a:ext cx="1530000" cy="11719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000" dirty="0" smtClean="0">
                <a:solidFill>
                  <a:srgbClr val="FFFFFF"/>
                </a:solidFill>
              </a:rPr>
              <a:t>Prepare final presentation to gain stakeholder commitment. </a:t>
            </a:r>
          </a:p>
          <a:p>
            <a:pPr>
              <a:lnSpc>
                <a:spcPct val="150000"/>
              </a:lnSpc>
            </a:pPr>
            <a:r>
              <a:rPr lang="en-US" sz="1000" b="1" i="1" dirty="0" smtClean="0">
                <a:solidFill>
                  <a:srgbClr val="FFFFFF"/>
                </a:solidFill>
              </a:rPr>
              <a:t>Outputs </a:t>
            </a:r>
            <a:endParaRPr lang="en-US" sz="900" b="1" i="1" dirty="0" smtClean="0">
              <a:solidFill>
                <a:srgbClr val="FFFFFF"/>
              </a:solidFill>
            </a:endParaRPr>
          </a:p>
          <a:p>
            <a:r>
              <a:rPr lang="en-US" sz="1000" dirty="0" smtClean="0">
                <a:solidFill>
                  <a:srgbClr val="FFFFFF"/>
                </a:solidFill>
              </a:rPr>
              <a:t>	</a:t>
            </a:r>
            <a:endParaRPr lang="en-US" sz="900" dirty="0">
              <a:solidFill>
                <a:srgbClr val="FFFFFF"/>
              </a:solidFill>
            </a:endParaRPr>
          </a:p>
        </p:txBody>
      </p:sp>
      <p:sp>
        <p:nvSpPr>
          <p:cNvPr id="11" name="Rectangle 10"/>
          <p:cNvSpPr/>
          <p:nvPr/>
        </p:nvSpPr>
        <p:spPr>
          <a:xfrm>
            <a:off x="268022" y="2803384"/>
            <a:ext cx="1270799" cy="20000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000" dirty="0" smtClean="0">
                <a:solidFill>
                  <a:srgbClr val="FFFFFF"/>
                </a:solidFill>
              </a:rPr>
              <a:t>Identify goals and objectives for the Center of Excellence.</a:t>
            </a:r>
            <a:endParaRPr lang="en-US" sz="900" dirty="0" smtClean="0">
              <a:solidFill>
                <a:srgbClr val="FFFFFF"/>
              </a:solidFill>
            </a:endParaRPr>
          </a:p>
          <a:p>
            <a:pPr marL="171450" indent="-171450">
              <a:buFont typeface="Arial" panose="020B0604020202020204" pitchFamily="34" charset="0"/>
              <a:buChar char="•"/>
            </a:pPr>
            <a:r>
              <a:rPr lang="en-US" sz="1000" dirty="0" smtClean="0">
                <a:solidFill>
                  <a:srgbClr val="FFFFFF"/>
                </a:solidFill>
              </a:rPr>
              <a:t>Determine project scope.</a:t>
            </a:r>
            <a:endParaRPr lang="en-US" sz="900" dirty="0" smtClean="0">
              <a:solidFill>
                <a:srgbClr val="FFFFFF"/>
              </a:solidFill>
            </a:endParaRPr>
          </a:p>
          <a:p>
            <a:pPr marL="171450" indent="-171450">
              <a:buFont typeface="Arial" panose="020B0604020202020204" pitchFamily="34" charset="0"/>
              <a:buChar char="•"/>
            </a:pPr>
            <a:r>
              <a:rPr lang="en-US" sz="1000" dirty="0" smtClean="0">
                <a:solidFill>
                  <a:srgbClr val="FFFFFF"/>
                </a:solidFill>
              </a:rPr>
              <a:t>Identify and map key stakeholders.</a:t>
            </a:r>
            <a:endParaRPr lang="en-US" sz="900" dirty="0" smtClean="0">
              <a:solidFill>
                <a:srgbClr val="FFFFFF"/>
              </a:solidFill>
            </a:endParaRPr>
          </a:p>
          <a:p>
            <a:pPr>
              <a:lnSpc>
                <a:spcPct val="150000"/>
              </a:lnSpc>
            </a:pPr>
            <a:r>
              <a:rPr lang="en-US" sz="1000" b="1" i="1" dirty="0" smtClean="0">
                <a:solidFill>
                  <a:srgbClr val="FFFFFF"/>
                </a:solidFill>
              </a:rPr>
              <a:t>Outputs </a:t>
            </a:r>
            <a:r>
              <a:rPr lang="en-US" sz="1000" dirty="0" smtClean="0">
                <a:solidFill>
                  <a:srgbClr val="FFFFFF"/>
                </a:solidFill>
              </a:rPr>
              <a:t>	</a:t>
            </a:r>
            <a:endParaRPr lang="en-US" sz="900" dirty="0">
              <a:solidFill>
                <a:srgbClr val="FFFFFF"/>
              </a:solidFill>
            </a:endParaRPr>
          </a:p>
        </p:txBody>
      </p:sp>
      <p:sp>
        <p:nvSpPr>
          <p:cNvPr id="12" name="TextBox 11"/>
          <p:cNvSpPr txBox="1"/>
          <p:nvPr/>
        </p:nvSpPr>
        <p:spPr>
          <a:xfrm>
            <a:off x="566686" y="4407316"/>
            <a:ext cx="914627" cy="400110"/>
          </a:xfrm>
          <a:prstGeom prst="rect">
            <a:avLst/>
          </a:prstGeom>
          <a:noFill/>
          <a:ln>
            <a:noFill/>
          </a:ln>
        </p:spPr>
        <p:txBody>
          <a:bodyPr wrap="square" rtlCol="0">
            <a:spAutoFit/>
          </a:bodyPr>
          <a:lstStyle/>
          <a:p>
            <a:r>
              <a:rPr lang="en-US" sz="1000" i="1" dirty="0" smtClean="0">
                <a:solidFill>
                  <a:srgbClr val="FFFFFF"/>
                </a:solidFill>
              </a:rPr>
              <a:t>CoE Project Vision</a:t>
            </a:r>
            <a:endParaRPr lang="en-US" sz="900" i="1" dirty="0" smtClean="0">
              <a:solidFill>
                <a:srgbClr val="FFFFFF"/>
              </a:solidFill>
            </a:endParaRPr>
          </a:p>
        </p:txBody>
      </p:sp>
      <p:grpSp>
        <p:nvGrpSpPr>
          <p:cNvPr id="13" name="Group 126"/>
          <p:cNvGrpSpPr/>
          <p:nvPr/>
        </p:nvGrpSpPr>
        <p:grpSpPr>
          <a:xfrm>
            <a:off x="1927985" y="2803385"/>
            <a:ext cx="1302690" cy="2016289"/>
            <a:chOff x="2147821" y="2525377"/>
            <a:chExt cx="1302690" cy="1740920"/>
          </a:xfrm>
        </p:grpSpPr>
        <p:sp>
          <p:nvSpPr>
            <p:cNvPr id="14" name="Rectangle 127"/>
            <p:cNvSpPr/>
            <p:nvPr/>
          </p:nvSpPr>
          <p:spPr>
            <a:xfrm>
              <a:off x="2147821" y="2525377"/>
              <a:ext cx="1284955" cy="1740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CA" sz="1000" dirty="0" smtClean="0">
                  <a:solidFill>
                    <a:srgbClr val="FFFFFF"/>
                  </a:solidFill>
                </a:rPr>
                <a:t>Understand the four defining elements of the CoE Operating Model.</a:t>
              </a:r>
            </a:p>
            <a:p>
              <a:pPr marL="171450" indent="-171450">
                <a:buFont typeface="Arial" panose="020B0604020202020204" pitchFamily="34" charset="0"/>
                <a:buChar char="•"/>
              </a:pPr>
              <a:r>
                <a:rPr lang="en-CA" sz="1000" dirty="0" smtClean="0">
                  <a:solidFill>
                    <a:srgbClr val="FFFFFF"/>
                  </a:solidFill>
                </a:rPr>
                <a:t>Map current CoE structure.</a:t>
              </a:r>
            </a:p>
            <a:p>
              <a:pPr marL="171450" indent="-171450">
                <a:buFont typeface="Arial" panose="020B0604020202020204" pitchFamily="34" charset="0"/>
                <a:buChar char="•"/>
              </a:pPr>
              <a:endParaRPr lang="en-CA" sz="1000" dirty="0" smtClean="0">
                <a:solidFill>
                  <a:srgbClr val="FFFFFF"/>
                </a:solidFill>
              </a:endParaRPr>
            </a:p>
            <a:p>
              <a:pPr>
                <a:lnSpc>
                  <a:spcPct val="150000"/>
                </a:lnSpc>
                <a:spcBef>
                  <a:spcPts val="1200"/>
                </a:spcBef>
              </a:pPr>
              <a:r>
                <a:rPr lang="en-CA" sz="1000" b="1" i="1" dirty="0" smtClean="0">
                  <a:solidFill>
                    <a:srgbClr val="FFFFFF"/>
                  </a:solidFill>
                </a:rPr>
                <a:t>Outputs </a:t>
              </a:r>
            </a:p>
            <a:p>
              <a:pPr>
                <a:lnSpc>
                  <a:spcPct val="150000"/>
                </a:lnSpc>
              </a:pPr>
              <a:endParaRPr lang="en-CA" sz="1000" b="1" i="1" dirty="0" smtClean="0">
                <a:solidFill>
                  <a:srgbClr val="FFFFFF"/>
                </a:solidFill>
              </a:endParaRPr>
            </a:p>
            <a:p>
              <a:endParaRPr lang="en-CA" sz="1000" b="1" i="1" dirty="0" smtClean="0">
                <a:solidFill>
                  <a:srgbClr val="FFFFFF"/>
                </a:solidFill>
              </a:endParaRPr>
            </a:p>
            <a:p>
              <a:r>
                <a:rPr lang="en-CA" sz="1000" dirty="0" smtClean="0">
                  <a:solidFill>
                    <a:srgbClr val="FFFFFF"/>
                  </a:solidFill>
                </a:rPr>
                <a:t>	</a:t>
              </a:r>
              <a:endParaRPr lang="en-CA" sz="1000" dirty="0">
                <a:solidFill>
                  <a:srgbClr val="FFFFFF"/>
                </a:solidFill>
              </a:endParaRPr>
            </a:p>
          </p:txBody>
        </p:sp>
        <p:sp>
          <p:nvSpPr>
            <p:cNvPr id="15" name="TextBox 128"/>
            <p:cNvSpPr txBox="1"/>
            <p:nvPr/>
          </p:nvSpPr>
          <p:spPr>
            <a:xfrm>
              <a:off x="2479621" y="3886125"/>
              <a:ext cx="970890" cy="345466"/>
            </a:xfrm>
            <a:prstGeom prst="rect">
              <a:avLst/>
            </a:prstGeom>
            <a:noFill/>
            <a:ln>
              <a:noFill/>
            </a:ln>
          </p:spPr>
          <p:txBody>
            <a:bodyPr wrap="square" rtlCol="0" anchor="t">
              <a:spAutoFit/>
            </a:bodyPr>
            <a:lstStyle/>
            <a:p>
              <a:r>
                <a:rPr lang="en-CA" sz="1000" i="1" dirty="0" smtClean="0">
                  <a:solidFill>
                    <a:srgbClr val="FFFFFF"/>
                  </a:solidFill>
                </a:rPr>
                <a:t>CoE Current State Model</a:t>
              </a:r>
            </a:p>
          </p:txBody>
        </p:sp>
      </p:grpSp>
      <p:cxnSp>
        <p:nvCxnSpPr>
          <p:cNvPr id="17" name="Straight Arrow Connector 16"/>
          <p:cNvCxnSpPr/>
          <p:nvPr/>
        </p:nvCxnSpPr>
        <p:spPr>
          <a:xfrm>
            <a:off x="3228055" y="3796224"/>
            <a:ext cx="374048" cy="0"/>
          </a:xfrm>
          <a:prstGeom prst="straightConnector1">
            <a:avLst/>
          </a:prstGeom>
          <a:ln>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8" name="Group 132"/>
          <p:cNvGrpSpPr/>
          <p:nvPr/>
        </p:nvGrpSpPr>
        <p:grpSpPr>
          <a:xfrm>
            <a:off x="3576795" y="2812566"/>
            <a:ext cx="1443999" cy="1967318"/>
            <a:chOff x="2308708" y="2205605"/>
            <a:chExt cx="1407983" cy="1966412"/>
          </a:xfrm>
        </p:grpSpPr>
        <p:sp>
          <p:nvSpPr>
            <p:cNvPr id="19" name="Rectangle 133"/>
            <p:cNvSpPr/>
            <p:nvPr/>
          </p:nvSpPr>
          <p:spPr>
            <a:xfrm>
              <a:off x="2308708" y="2205605"/>
              <a:ext cx="1367802" cy="19664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CA" sz="1000" dirty="0" smtClean="0">
                  <a:solidFill>
                    <a:srgbClr val="FFFFFF"/>
                  </a:solidFill>
                </a:rPr>
                <a:t>Identify existing practices, templates, and tools that can be recycled for use within the CoE.</a:t>
              </a:r>
              <a:endParaRPr lang="en-CA" sz="1000" b="1" i="1" dirty="0" smtClean="0">
                <a:solidFill>
                  <a:srgbClr val="FFFFFF"/>
                </a:solidFill>
              </a:endParaRPr>
            </a:p>
            <a:p>
              <a:pPr>
                <a:lnSpc>
                  <a:spcPct val="150000"/>
                </a:lnSpc>
                <a:spcBef>
                  <a:spcPts val="2400"/>
                </a:spcBef>
              </a:pPr>
              <a:r>
                <a:rPr lang="en-CA" sz="1000" b="1" i="1" dirty="0" smtClean="0">
                  <a:solidFill>
                    <a:srgbClr val="FFFFFF"/>
                  </a:solidFill>
                </a:rPr>
                <a:t>Outputs </a:t>
              </a:r>
            </a:p>
            <a:p>
              <a:endParaRPr lang="en-CA" sz="1000" b="1" i="1" dirty="0" smtClean="0">
                <a:solidFill>
                  <a:srgbClr val="FFFFFF"/>
                </a:solidFill>
              </a:endParaRPr>
            </a:p>
            <a:p>
              <a:r>
                <a:rPr lang="en-CA" sz="1000" dirty="0" smtClean="0">
                  <a:solidFill>
                    <a:srgbClr val="FFFFFF"/>
                  </a:solidFill>
                </a:rPr>
                <a:t>	</a:t>
              </a:r>
              <a:endParaRPr lang="en-CA" sz="1000" dirty="0">
                <a:solidFill>
                  <a:srgbClr val="FFFFFF"/>
                </a:solidFill>
              </a:endParaRPr>
            </a:p>
          </p:txBody>
        </p:sp>
        <p:sp>
          <p:nvSpPr>
            <p:cNvPr id="20" name="TextBox 134"/>
            <p:cNvSpPr txBox="1"/>
            <p:nvPr/>
          </p:nvSpPr>
          <p:spPr>
            <a:xfrm>
              <a:off x="2613436" y="3717339"/>
              <a:ext cx="1103255" cy="399926"/>
            </a:xfrm>
            <a:prstGeom prst="rect">
              <a:avLst/>
            </a:prstGeom>
            <a:noFill/>
            <a:ln>
              <a:noFill/>
            </a:ln>
          </p:spPr>
          <p:txBody>
            <a:bodyPr wrap="square" rtlCol="0" anchor="t">
              <a:spAutoFit/>
            </a:bodyPr>
            <a:lstStyle/>
            <a:p>
              <a:r>
                <a:rPr lang="en-CA" sz="1000" i="1" dirty="0" smtClean="0">
                  <a:solidFill>
                    <a:srgbClr val="FFFFFF"/>
                  </a:solidFill>
                </a:rPr>
                <a:t>Existing CoE Practices</a:t>
              </a:r>
            </a:p>
          </p:txBody>
        </p:sp>
      </p:grpSp>
      <p:grpSp>
        <p:nvGrpSpPr>
          <p:cNvPr id="21" name="Group 138"/>
          <p:cNvGrpSpPr/>
          <p:nvPr/>
        </p:nvGrpSpPr>
        <p:grpSpPr>
          <a:xfrm>
            <a:off x="3556390" y="4928807"/>
            <a:ext cx="1443600" cy="1446969"/>
            <a:chOff x="3855207" y="1730540"/>
            <a:chExt cx="1356079" cy="2196701"/>
          </a:xfrm>
        </p:grpSpPr>
        <p:sp>
          <p:nvSpPr>
            <p:cNvPr id="22" name="Rectangle 139"/>
            <p:cNvSpPr/>
            <p:nvPr/>
          </p:nvSpPr>
          <p:spPr>
            <a:xfrm>
              <a:off x="3855207" y="1730540"/>
              <a:ext cx="1356079" cy="21967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CA" sz="1000" dirty="0" smtClean="0">
                  <a:solidFill>
                    <a:srgbClr val="FFFFFF"/>
                  </a:solidFill>
                </a:rPr>
                <a:t>Classify pain points and opportunities in alignment with the Operating Model.</a:t>
              </a:r>
            </a:p>
            <a:p>
              <a:pPr>
                <a:spcBef>
                  <a:spcPts val="600"/>
                </a:spcBef>
              </a:pPr>
              <a:r>
                <a:rPr lang="en-CA" sz="1000" b="1" i="1" dirty="0" smtClean="0">
                  <a:solidFill>
                    <a:srgbClr val="FFFFFF"/>
                  </a:solidFill>
                </a:rPr>
                <a:t>Outputs</a:t>
              </a:r>
            </a:p>
          </p:txBody>
        </p:sp>
        <p:sp>
          <p:nvSpPr>
            <p:cNvPr id="23" name="TextBox 140"/>
            <p:cNvSpPr txBox="1"/>
            <p:nvPr/>
          </p:nvSpPr>
          <p:spPr>
            <a:xfrm>
              <a:off x="4225085" y="3325756"/>
              <a:ext cx="968990" cy="555550"/>
            </a:xfrm>
            <a:prstGeom prst="rect">
              <a:avLst/>
            </a:prstGeom>
            <a:noFill/>
            <a:ln>
              <a:noFill/>
            </a:ln>
          </p:spPr>
          <p:txBody>
            <a:bodyPr wrap="square" rtlCol="0" anchor="t">
              <a:spAutoFit/>
            </a:bodyPr>
            <a:lstStyle/>
            <a:p>
              <a:r>
                <a:rPr lang="en-CA" sz="1000" i="1" dirty="0" smtClean="0">
                  <a:solidFill>
                    <a:srgbClr val="FFFFFF"/>
                  </a:solidFill>
                </a:rPr>
                <a:t>Classified Requirements</a:t>
              </a:r>
            </a:p>
          </p:txBody>
        </p:sp>
      </p:grpSp>
      <p:grpSp>
        <p:nvGrpSpPr>
          <p:cNvPr id="24" name="Group 118"/>
          <p:cNvGrpSpPr/>
          <p:nvPr/>
        </p:nvGrpSpPr>
        <p:grpSpPr>
          <a:xfrm>
            <a:off x="5375083" y="2812565"/>
            <a:ext cx="1603744" cy="1967319"/>
            <a:chOff x="1612085" y="2361062"/>
            <a:chExt cx="1341873" cy="1636732"/>
          </a:xfrm>
        </p:grpSpPr>
        <p:sp>
          <p:nvSpPr>
            <p:cNvPr id="25" name="Rectangle 119"/>
            <p:cNvSpPr/>
            <p:nvPr/>
          </p:nvSpPr>
          <p:spPr>
            <a:xfrm>
              <a:off x="1612085" y="2361062"/>
              <a:ext cx="1341873" cy="16367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CA" sz="1000" dirty="0" smtClean="0">
                  <a:solidFill>
                    <a:srgbClr val="FFFFFF"/>
                  </a:solidFill>
                </a:rPr>
                <a:t>Determine relevant use cases for the CoE.</a:t>
              </a:r>
            </a:p>
            <a:p>
              <a:pPr marL="171450" indent="-171450">
                <a:buFont typeface="Arial" panose="020B0604020202020204" pitchFamily="34" charset="0"/>
                <a:buChar char="•"/>
              </a:pPr>
              <a:r>
                <a:rPr lang="en-CA" sz="1000" dirty="0" smtClean="0">
                  <a:solidFill>
                    <a:srgbClr val="FFFFFF"/>
                  </a:solidFill>
                </a:rPr>
                <a:t>Use the refinery model to dive down into expected value.</a:t>
              </a:r>
            </a:p>
            <a:p>
              <a:pPr marL="171450" indent="-171450">
                <a:buFont typeface="Arial" panose="020B0604020202020204" pitchFamily="34" charset="0"/>
                <a:buChar char="•"/>
              </a:pPr>
              <a:r>
                <a:rPr lang="en-CA" sz="1000" dirty="0" smtClean="0">
                  <a:solidFill>
                    <a:srgbClr val="FFFFFF"/>
                  </a:solidFill>
                </a:rPr>
                <a:t>Map ideal CoE structure. </a:t>
              </a:r>
            </a:p>
            <a:p>
              <a:pPr marL="171450" indent="-171450">
                <a:buFont typeface="Arial" panose="020B0604020202020204" pitchFamily="34" charset="0"/>
                <a:buChar char="•"/>
              </a:pPr>
              <a:endParaRPr lang="en-CA" sz="1000" dirty="0" smtClean="0">
                <a:solidFill>
                  <a:srgbClr val="FFFFFF"/>
                </a:solidFill>
              </a:endParaRPr>
            </a:p>
            <a:p>
              <a:pPr>
                <a:lnSpc>
                  <a:spcPct val="150000"/>
                </a:lnSpc>
              </a:pPr>
              <a:r>
                <a:rPr lang="en-CA" sz="1000" b="1" i="1" dirty="0" smtClean="0">
                  <a:solidFill>
                    <a:srgbClr val="FFFFFF"/>
                  </a:solidFill>
                </a:rPr>
                <a:t>Outputs </a:t>
              </a:r>
            </a:p>
            <a:p>
              <a:endParaRPr lang="en-CA" sz="1000" b="1" i="1" dirty="0" smtClean="0">
                <a:solidFill>
                  <a:srgbClr val="FFFFFF"/>
                </a:solidFill>
              </a:endParaRPr>
            </a:p>
            <a:p>
              <a:r>
                <a:rPr lang="en-CA" sz="1000" dirty="0" smtClean="0">
                  <a:solidFill>
                    <a:srgbClr val="FFFFFF"/>
                  </a:solidFill>
                </a:rPr>
                <a:t>	</a:t>
              </a:r>
              <a:endParaRPr lang="en-CA" sz="1000" dirty="0">
                <a:solidFill>
                  <a:srgbClr val="FFFFFF"/>
                </a:solidFill>
              </a:endParaRPr>
            </a:p>
          </p:txBody>
        </p:sp>
        <p:sp>
          <p:nvSpPr>
            <p:cNvPr id="26" name="TextBox 120"/>
            <p:cNvSpPr txBox="1"/>
            <p:nvPr/>
          </p:nvSpPr>
          <p:spPr>
            <a:xfrm>
              <a:off x="1892420" y="3644228"/>
              <a:ext cx="942234" cy="332876"/>
            </a:xfrm>
            <a:prstGeom prst="rect">
              <a:avLst/>
            </a:prstGeom>
            <a:noFill/>
            <a:ln>
              <a:noFill/>
            </a:ln>
          </p:spPr>
          <p:txBody>
            <a:bodyPr wrap="square" rtlCol="0" anchor="t">
              <a:spAutoFit/>
            </a:bodyPr>
            <a:lstStyle/>
            <a:p>
              <a:r>
                <a:rPr lang="en-CA" sz="1000" i="1" dirty="0" smtClean="0">
                  <a:solidFill>
                    <a:srgbClr val="FFFFFF"/>
                  </a:solidFill>
                </a:rPr>
                <a:t>CoE Ideal State Model</a:t>
              </a:r>
            </a:p>
          </p:txBody>
        </p:sp>
      </p:grpSp>
      <p:sp>
        <p:nvSpPr>
          <p:cNvPr id="27" name="Rectangle 26"/>
          <p:cNvSpPr/>
          <p:nvPr/>
        </p:nvSpPr>
        <p:spPr>
          <a:xfrm>
            <a:off x="7353781" y="1735374"/>
            <a:ext cx="1528282" cy="118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000" dirty="0" smtClean="0">
                <a:solidFill>
                  <a:srgbClr val="FFFFFF"/>
                </a:solidFill>
              </a:rPr>
              <a:t>Determine potential capabilities under the four defining elements. </a:t>
            </a:r>
            <a:endParaRPr lang="en-US" sz="900" dirty="0">
              <a:solidFill>
                <a:srgbClr val="FFFFFF"/>
              </a:solidFill>
            </a:endParaRPr>
          </a:p>
          <a:p>
            <a:r>
              <a:rPr lang="en-US" sz="1000" b="1" i="1" dirty="0" smtClean="0">
                <a:solidFill>
                  <a:srgbClr val="FFFFFF"/>
                </a:solidFill>
              </a:rPr>
              <a:t>Outputs </a:t>
            </a:r>
            <a:endParaRPr lang="en-US" sz="900" b="1" i="1" dirty="0" smtClean="0">
              <a:solidFill>
                <a:srgbClr val="FFFFFF"/>
              </a:solidFill>
            </a:endParaRPr>
          </a:p>
          <a:p>
            <a:pPr>
              <a:lnSpc>
                <a:spcPct val="150000"/>
              </a:lnSpc>
            </a:pPr>
            <a:endParaRPr lang="en-US" sz="900" b="1" i="1" dirty="0" smtClean="0">
              <a:solidFill>
                <a:srgbClr val="FFFFFF"/>
              </a:solidFill>
            </a:endParaRPr>
          </a:p>
          <a:p>
            <a:endParaRPr lang="en-US" sz="900" b="1" i="1" dirty="0" smtClean="0">
              <a:solidFill>
                <a:srgbClr val="FFFFFF"/>
              </a:solidFill>
            </a:endParaRPr>
          </a:p>
          <a:p>
            <a:r>
              <a:rPr lang="en-US" sz="1000" dirty="0" smtClean="0">
                <a:solidFill>
                  <a:srgbClr val="FFFFFF"/>
                </a:solidFill>
              </a:rPr>
              <a:t>	</a:t>
            </a:r>
            <a:endParaRPr lang="en-US" sz="900" dirty="0">
              <a:solidFill>
                <a:srgbClr val="FFFFFF"/>
              </a:solidFill>
            </a:endParaRPr>
          </a:p>
        </p:txBody>
      </p:sp>
      <p:sp>
        <p:nvSpPr>
          <p:cNvPr id="28" name="TextBox 27"/>
          <p:cNvSpPr txBox="1"/>
          <p:nvPr/>
        </p:nvSpPr>
        <p:spPr>
          <a:xfrm>
            <a:off x="7930610" y="2389473"/>
            <a:ext cx="922396" cy="553998"/>
          </a:xfrm>
          <a:prstGeom prst="rect">
            <a:avLst/>
          </a:prstGeom>
          <a:noFill/>
          <a:ln>
            <a:noFill/>
          </a:ln>
        </p:spPr>
        <p:txBody>
          <a:bodyPr wrap="square" rtlCol="0">
            <a:spAutoFit/>
          </a:bodyPr>
          <a:lstStyle/>
          <a:p>
            <a:r>
              <a:rPr lang="en-US" sz="1000" i="1" dirty="0" smtClean="0">
                <a:solidFill>
                  <a:srgbClr val="FFFFFF"/>
                </a:solidFill>
              </a:rPr>
              <a:t>CoE Potential Capabilities</a:t>
            </a:r>
            <a:endParaRPr lang="en-US" sz="900" i="1" dirty="0">
              <a:solidFill>
                <a:srgbClr val="FFFFFF"/>
              </a:solidFill>
            </a:endParaRPr>
          </a:p>
        </p:txBody>
      </p:sp>
      <p:pic>
        <p:nvPicPr>
          <p:cNvPr id="29" name="Picture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77072" y="4402424"/>
            <a:ext cx="257016" cy="276787"/>
          </a:xfrm>
          <a:prstGeom prst="rect">
            <a:avLst/>
          </a:prstGeom>
          <a:solidFill>
            <a:schemeClr val="accent1"/>
          </a:solidFill>
        </p:spPr>
      </p:pic>
      <p:pic>
        <p:nvPicPr>
          <p:cNvPr id="30" name="Picture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96151" y="4463713"/>
            <a:ext cx="257016" cy="276787"/>
          </a:xfrm>
          <a:prstGeom prst="rect">
            <a:avLst/>
          </a:prstGeom>
          <a:solidFill>
            <a:schemeClr val="accent1"/>
          </a:solidFill>
        </p:spPr>
      </p:pic>
      <p:pic>
        <p:nvPicPr>
          <p:cNvPr id="31" name="Picture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562" y="4454871"/>
            <a:ext cx="257016" cy="269220"/>
          </a:xfrm>
          <a:prstGeom prst="rect">
            <a:avLst/>
          </a:prstGeom>
          <a:solidFill>
            <a:schemeClr val="accent1"/>
          </a:solidFill>
        </p:spPr>
      </p:pic>
      <p:pic>
        <p:nvPicPr>
          <p:cNvPr id="32" name="Picture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9031" y="4441030"/>
            <a:ext cx="257016" cy="276787"/>
          </a:xfrm>
          <a:prstGeom prst="rect">
            <a:avLst/>
          </a:prstGeom>
          <a:solidFill>
            <a:schemeClr val="accent1"/>
          </a:solidFill>
        </p:spPr>
      </p:pic>
      <p:pic>
        <p:nvPicPr>
          <p:cNvPr id="33" name="Picture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3706" y="2568814"/>
            <a:ext cx="257016" cy="281484"/>
          </a:xfrm>
          <a:prstGeom prst="rect">
            <a:avLst/>
          </a:prstGeom>
          <a:solidFill>
            <a:schemeClr val="accent1"/>
          </a:solidFill>
        </p:spPr>
      </p:pic>
      <p:pic>
        <p:nvPicPr>
          <p:cNvPr id="34" name="Picture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1063" y="6035435"/>
            <a:ext cx="257016" cy="276787"/>
          </a:xfrm>
          <a:prstGeom prst="rect">
            <a:avLst/>
          </a:prstGeom>
          <a:solidFill>
            <a:schemeClr val="accent1"/>
          </a:solidFill>
        </p:spPr>
      </p:pic>
      <p:cxnSp>
        <p:nvCxnSpPr>
          <p:cNvPr id="37" name="Straight Arrow Connector 36"/>
          <p:cNvCxnSpPr>
            <a:stCxn id="11" idx="3"/>
            <a:endCxn id="14" idx="1"/>
          </p:cNvCxnSpPr>
          <p:nvPr/>
        </p:nvCxnSpPr>
        <p:spPr>
          <a:xfrm>
            <a:off x="1538821" y="3803405"/>
            <a:ext cx="389164"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151"/>
          <p:cNvSpPr txBox="1"/>
          <p:nvPr/>
        </p:nvSpPr>
        <p:spPr>
          <a:xfrm>
            <a:off x="7886241" y="5966013"/>
            <a:ext cx="1071871" cy="400110"/>
          </a:xfrm>
          <a:prstGeom prst="rect">
            <a:avLst/>
          </a:prstGeom>
          <a:noFill/>
          <a:ln>
            <a:noFill/>
          </a:ln>
        </p:spPr>
        <p:txBody>
          <a:bodyPr wrap="square" rtlCol="0" anchor="t">
            <a:spAutoFit/>
          </a:bodyPr>
          <a:lstStyle/>
          <a:p>
            <a:r>
              <a:rPr lang="en-US" sz="1000" i="1" dirty="0" smtClean="0">
                <a:solidFill>
                  <a:srgbClr val="FFFFFF"/>
                </a:solidFill>
              </a:rPr>
              <a:t>Stakeholder Presentation</a:t>
            </a:r>
            <a:endParaRPr lang="en-US" sz="900" i="1" dirty="0" smtClean="0">
              <a:solidFill>
                <a:srgbClr val="FFFFFF"/>
              </a:solidFill>
            </a:endParaRPr>
          </a:p>
        </p:txBody>
      </p:sp>
      <p:cxnSp>
        <p:nvCxnSpPr>
          <p:cNvPr id="39" name="Elbow Connector 152"/>
          <p:cNvCxnSpPr>
            <a:stCxn id="22" idx="3"/>
            <a:endCxn id="25" idx="2"/>
          </p:cNvCxnSpPr>
          <p:nvPr/>
        </p:nvCxnSpPr>
        <p:spPr>
          <a:xfrm flipV="1">
            <a:off x="4999990" y="4779884"/>
            <a:ext cx="1176965" cy="872408"/>
          </a:xfrm>
          <a:prstGeom prst="bentConnector2">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7443707" y="6100098"/>
            <a:ext cx="252000" cy="252000"/>
          </a:xfrm>
          <a:prstGeom prst="rect">
            <a:avLst/>
          </a:prstGeom>
        </p:spPr>
      </p:pic>
      <p:sp>
        <p:nvSpPr>
          <p:cNvPr id="61" name="Rectangle 60"/>
          <p:cNvSpPr/>
          <p:nvPr/>
        </p:nvSpPr>
        <p:spPr>
          <a:xfrm>
            <a:off x="7353781" y="3059131"/>
            <a:ext cx="1528282" cy="14741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000" dirty="0" smtClean="0">
                <a:solidFill>
                  <a:srgbClr val="FFFFFF"/>
                </a:solidFill>
              </a:rPr>
              <a:t>Prioritize </a:t>
            </a:r>
            <a:r>
              <a:rPr lang="en-US" sz="1000" dirty="0">
                <a:solidFill>
                  <a:srgbClr val="FFFFFF"/>
                </a:solidFill>
              </a:rPr>
              <a:t>CoE initiatives.</a:t>
            </a:r>
          </a:p>
          <a:p>
            <a:pPr marL="171450" indent="-171450">
              <a:buFont typeface="Arial" panose="020B0604020202020204" pitchFamily="34" charset="0"/>
              <a:buChar char="•"/>
            </a:pPr>
            <a:r>
              <a:rPr lang="en-US" sz="1000" dirty="0">
                <a:solidFill>
                  <a:srgbClr val="FFFFFF"/>
                </a:solidFill>
              </a:rPr>
              <a:t>Highlight risks and mitigation efforts.</a:t>
            </a:r>
          </a:p>
          <a:p>
            <a:pPr marL="171450" indent="-171450">
              <a:buFont typeface="Arial" panose="020B0604020202020204" pitchFamily="34" charset="0"/>
              <a:buChar char="•"/>
            </a:pPr>
            <a:r>
              <a:rPr lang="en-US" sz="1000" dirty="0">
                <a:solidFill>
                  <a:srgbClr val="FFFFFF"/>
                </a:solidFill>
              </a:rPr>
              <a:t>Monitor and evaluate benefits.</a:t>
            </a:r>
            <a:endParaRPr lang="en-US" sz="900" dirty="0">
              <a:solidFill>
                <a:srgbClr val="FFFFFF"/>
              </a:solidFill>
            </a:endParaRPr>
          </a:p>
          <a:p>
            <a:r>
              <a:rPr lang="en-US" sz="1000" b="1" i="1" dirty="0" smtClean="0">
                <a:solidFill>
                  <a:srgbClr val="FFFFFF"/>
                </a:solidFill>
              </a:rPr>
              <a:t>Outputs </a:t>
            </a:r>
            <a:endParaRPr lang="en-US" sz="900" b="1" i="1" dirty="0" smtClean="0">
              <a:solidFill>
                <a:srgbClr val="FFFFFF"/>
              </a:solidFill>
            </a:endParaRPr>
          </a:p>
          <a:p>
            <a:pPr>
              <a:lnSpc>
                <a:spcPct val="150000"/>
              </a:lnSpc>
            </a:pPr>
            <a:endParaRPr lang="en-US" sz="900" b="1" i="1" dirty="0" smtClean="0">
              <a:solidFill>
                <a:srgbClr val="FFFFFF"/>
              </a:solidFill>
            </a:endParaRPr>
          </a:p>
          <a:p>
            <a:endParaRPr lang="en-US" sz="900" b="1" i="1" dirty="0" smtClean="0">
              <a:solidFill>
                <a:srgbClr val="FFFFFF"/>
              </a:solidFill>
            </a:endParaRPr>
          </a:p>
          <a:p>
            <a:r>
              <a:rPr lang="en-US" sz="1000" dirty="0" smtClean="0">
                <a:solidFill>
                  <a:srgbClr val="FFFFFF"/>
                </a:solidFill>
              </a:rPr>
              <a:t>	</a:t>
            </a:r>
            <a:endParaRPr lang="en-US" sz="900" dirty="0">
              <a:solidFill>
                <a:srgbClr val="FFFFFF"/>
              </a:solidFill>
            </a:endParaRPr>
          </a:p>
        </p:txBody>
      </p:sp>
      <p:sp>
        <p:nvSpPr>
          <p:cNvPr id="62" name="TextBox 61"/>
          <p:cNvSpPr txBox="1"/>
          <p:nvPr/>
        </p:nvSpPr>
        <p:spPr>
          <a:xfrm>
            <a:off x="7923922" y="4042624"/>
            <a:ext cx="922396" cy="553998"/>
          </a:xfrm>
          <a:prstGeom prst="rect">
            <a:avLst/>
          </a:prstGeom>
          <a:noFill/>
          <a:ln>
            <a:noFill/>
          </a:ln>
        </p:spPr>
        <p:txBody>
          <a:bodyPr wrap="square" rtlCol="0">
            <a:spAutoFit/>
          </a:bodyPr>
          <a:lstStyle/>
          <a:p>
            <a:r>
              <a:rPr lang="en-US" sz="1000" i="1" dirty="0" smtClean="0">
                <a:solidFill>
                  <a:srgbClr val="FFFFFF"/>
                </a:solidFill>
              </a:rPr>
              <a:t>CoE Initiatives Roadmap</a:t>
            </a:r>
            <a:endParaRPr lang="en-US" sz="900" i="1" dirty="0">
              <a:solidFill>
                <a:srgbClr val="FFFFFF"/>
              </a:solidFill>
            </a:endParaRPr>
          </a:p>
        </p:txBody>
      </p:sp>
      <p:pic>
        <p:nvPicPr>
          <p:cNvPr id="63" name="Picture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3707" y="4235859"/>
            <a:ext cx="257016" cy="281484"/>
          </a:xfrm>
          <a:prstGeom prst="rect">
            <a:avLst/>
          </a:prstGeom>
          <a:solidFill>
            <a:schemeClr val="accent1"/>
          </a:solidFill>
        </p:spPr>
      </p:pic>
      <p:cxnSp>
        <p:nvCxnSpPr>
          <p:cNvPr id="75" name="Straight Arrow Connector 74"/>
          <p:cNvCxnSpPr>
            <a:stCxn id="25" idx="3"/>
            <a:endCxn id="61" idx="1"/>
          </p:cNvCxnSpPr>
          <p:nvPr/>
        </p:nvCxnSpPr>
        <p:spPr>
          <a:xfrm flipV="1">
            <a:off x="6978827" y="3796224"/>
            <a:ext cx="374954" cy="1"/>
          </a:xfrm>
          <a:prstGeom prst="straightConnector1">
            <a:avLst/>
          </a:prstGeom>
          <a:ln>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19" idx="2"/>
            <a:endCxn id="22" idx="0"/>
          </p:cNvCxnSpPr>
          <p:nvPr/>
        </p:nvCxnSpPr>
        <p:spPr>
          <a:xfrm>
            <a:off x="4278190" y="4779884"/>
            <a:ext cx="0" cy="148923"/>
          </a:xfrm>
          <a:prstGeom prst="straightConnector1">
            <a:avLst/>
          </a:prstGeom>
          <a:ln>
            <a:solidFill>
              <a:srgbClr val="C7C7C7"/>
            </a:solidFill>
            <a:tailEnd type="triangle"/>
          </a:ln>
        </p:spPr>
        <p:style>
          <a:lnRef idx="1">
            <a:schemeClr val="dk1"/>
          </a:lnRef>
          <a:fillRef idx="0">
            <a:schemeClr val="dk1"/>
          </a:fillRef>
          <a:effectRef idx="0">
            <a:schemeClr val="dk1"/>
          </a:effectRef>
          <a:fontRef idx="minor">
            <a:schemeClr val="tx1"/>
          </a:fontRef>
        </p:style>
      </p:cxnSp>
      <p:cxnSp>
        <p:nvCxnSpPr>
          <p:cNvPr id="87" name="Straight Arrow Connector 86"/>
          <p:cNvCxnSpPr/>
          <p:nvPr/>
        </p:nvCxnSpPr>
        <p:spPr>
          <a:xfrm>
            <a:off x="8117922" y="2923374"/>
            <a:ext cx="0" cy="135757"/>
          </a:xfrm>
          <a:prstGeom prst="straightConnector1">
            <a:avLst/>
          </a:prstGeom>
          <a:ln>
            <a:solidFill>
              <a:srgbClr val="C7C7C7"/>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61" idx="2"/>
            <a:endCxn id="10" idx="0"/>
          </p:cNvCxnSpPr>
          <p:nvPr/>
        </p:nvCxnSpPr>
        <p:spPr>
          <a:xfrm>
            <a:off x="8117922" y="4533317"/>
            <a:ext cx="3906" cy="670461"/>
          </a:xfrm>
          <a:prstGeom prst="straightConnector1">
            <a:avLst/>
          </a:prstGeom>
          <a:ln>
            <a:solidFill>
              <a:srgbClr val="C7C7C7"/>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52486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Use these icons to help direct you as you navigate this research </a:t>
            </a:r>
            <a:endParaRPr lang="en-US" noProof="0"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Rounded Rectangle 192"/>
          <p:cNvSpPr/>
          <p:nvPr/>
        </p:nvSpPr>
        <p:spPr>
          <a:xfrm>
            <a:off x="475146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194" name="Rounded Rectangle 193"/>
          <p:cNvSpPr/>
          <p:nvPr/>
        </p:nvSpPr>
        <p:spPr>
          <a:xfrm>
            <a:off x="36332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195" name="Rectangle 194"/>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cxnSp>
        <p:nvCxnSpPr>
          <p:cNvPr id="196" name="Straight Arrow Connector 195"/>
          <p:cNvCxnSpPr>
            <a:stCxn id="208" idx="2"/>
          </p:cNvCxnSpPr>
          <p:nvPr/>
        </p:nvCxnSpPr>
        <p:spPr>
          <a:xfrm>
            <a:off x="813382" y="2920539"/>
            <a:ext cx="7840761" cy="0"/>
          </a:xfrm>
          <a:prstGeom prst="straightConnector1">
            <a:avLst/>
          </a:prstGeom>
          <a:noFill/>
          <a:ln w="38100" cap="flat" cmpd="sng" algn="ctr">
            <a:solidFill>
              <a:srgbClr val="FFFFFF">
                <a:lumMod val="85000"/>
              </a:srgbClr>
            </a:solidFill>
            <a:prstDash val="sysDot"/>
            <a:tailEnd type="triangle" w="lg" len="med"/>
          </a:ln>
          <a:effectLst/>
        </p:spPr>
      </p:cxnSp>
      <p:grpSp>
        <p:nvGrpSpPr>
          <p:cNvPr id="197" name="Group 196"/>
          <p:cNvGrpSpPr/>
          <p:nvPr/>
        </p:nvGrpSpPr>
        <p:grpSpPr>
          <a:xfrm>
            <a:off x="6932311" y="2025295"/>
            <a:ext cx="1636677" cy="2763778"/>
            <a:chOff x="6637354" y="1574599"/>
            <a:chExt cx="1636677" cy="2763778"/>
          </a:xfrm>
        </p:grpSpPr>
        <p:sp>
          <p:nvSpPr>
            <p:cNvPr id="198" name="Oval 197"/>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199" name="TextBox 198"/>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200" name="TextBox 199"/>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201" name="Picture 20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202" name="Group 201"/>
          <p:cNvGrpSpPr/>
          <p:nvPr/>
        </p:nvGrpSpPr>
        <p:grpSpPr>
          <a:xfrm>
            <a:off x="2336968" y="1877373"/>
            <a:ext cx="2129440" cy="2937609"/>
            <a:chOff x="2807522" y="2074912"/>
            <a:chExt cx="2129440" cy="2937609"/>
          </a:xfrm>
        </p:grpSpPr>
        <p:sp>
          <p:nvSpPr>
            <p:cNvPr id="203" name="Oval 202"/>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204" name="TextBox 203"/>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365D7E"/>
                  </a:solidFill>
                  <a:effectLst/>
                  <a:uLnTx/>
                  <a:uFillTx/>
                </a:rPr>
                <a:t>Guided Implementation</a:t>
              </a:r>
            </a:p>
          </p:txBody>
        </p:sp>
        <p:sp>
          <p:nvSpPr>
            <p:cNvPr id="205" name="TextBox 204"/>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206" name="Picture 20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207" name="Group 206"/>
          <p:cNvGrpSpPr/>
          <p:nvPr/>
        </p:nvGrpSpPr>
        <p:grpSpPr>
          <a:xfrm>
            <a:off x="369141" y="2025295"/>
            <a:ext cx="1628660" cy="2794213"/>
            <a:chOff x="1266026" y="2731218"/>
            <a:chExt cx="1628660" cy="2794213"/>
          </a:xfrm>
        </p:grpSpPr>
        <p:sp>
          <p:nvSpPr>
            <p:cNvPr id="208" name="Oval 207"/>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209" name="TextBox 208"/>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210" name="TextBox 209"/>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211" name="Picture 2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212" name="Group 211"/>
          <p:cNvGrpSpPr/>
          <p:nvPr/>
        </p:nvGrpSpPr>
        <p:grpSpPr>
          <a:xfrm>
            <a:off x="4957979" y="2025295"/>
            <a:ext cx="1635165" cy="2795710"/>
            <a:chOff x="4834633" y="1938352"/>
            <a:chExt cx="1635165" cy="2795710"/>
          </a:xfrm>
        </p:grpSpPr>
        <p:sp>
          <p:nvSpPr>
            <p:cNvPr id="213" name="Oval 212"/>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214" name="TextBox 213"/>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215" name="TextBox 214"/>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216" name="Picture 2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217" name="Rectangle 216"/>
          <p:cNvSpPr/>
          <p:nvPr/>
        </p:nvSpPr>
        <p:spPr>
          <a:xfrm>
            <a:off x="89786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4" y="255588"/>
            <a:ext cx="8545604" cy="877887"/>
          </a:xfrm>
        </p:spPr>
        <p:txBody>
          <a:bodyPr/>
          <a:lstStyle/>
          <a:p>
            <a:pPr lvl="0"/>
            <a:r>
              <a:rPr lang="en-CA" dirty="0"/>
              <a:t>Info-Tech offers various levels of support to best suit your </a:t>
            </a:r>
            <a:r>
              <a:rPr lang="en-CA" dirty="0" smtClean="0"/>
              <a:t>needs</a:t>
            </a:r>
            <a:endParaRPr lang="en-CA" dirty="0"/>
          </a:p>
        </p:txBody>
      </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68273128"/>
              </p:ext>
            </p:extLst>
          </p:nvPr>
        </p:nvGraphicFramePr>
        <p:xfrm>
          <a:off x="111055" y="1577552"/>
          <a:ext cx="8833859" cy="4754050"/>
        </p:xfrm>
        <a:graphic>
          <a:graphicData uri="http://schemas.openxmlformats.org/drawingml/2006/table">
            <a:tbl>
              <a:tblPr firstRow="1" bandRow="1">
                <a:tableStyleId>{5C22544A-7EE6-4342-B048-85BDC9FD1C3A}</a:tableStyleId>
              </a:tblPr>
              <a:tblGrid>
                <a:gridCol w="1196201"/>
                <a:gridCol w="2545886"/>
                <a:gridCol w="2545886"/>
                <a:gridCol w="2545886"/>
              </a:tblGrid>
              <a:tr h="1109866">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Structure the Project</a:t>
                      </a:r>
                      <a:endParaRPr lang="en-CA" sz="400" b="0" dirty="0" smtClean="0">
                        <a:solidFill>
                          <a:schemeClr val="tx1"/>
                        </a:solidFill>
                      </a:endParaRPr>
                    </a:p>
                    <a:p>
                      <a:pPr>
                        <a:spcAft>
                          <a:spcPts val="600"/>
                        </a:spcAft>
                      </a:pPr>
                      <a:r>
                        <a:rPr lang="en-CA" sz="1000" dirty="0" smtClean="0">
                          <a:solidFill>
                            <a:schemeClr val="tx1"/>
                          </a:solidFill>
                        </a:rPr>
                        <a:t>1.2 Map Current State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Gather Requirements</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Map Ideal State</a:t>
                      </a:r>
                    </a:p>
                    <a:p>
                      <a:pPr marL="0" indent="0">
                        <a:spcAft>
                          <a:spcPts val="600"/>
                        </a:spcAft>
                        <a:buSzPct val="175000"/>
                        <a:buNone/>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3.1 Build CoE Capabilities</a:t>
                      </a:r>
                      <a:endParaRPr lang="en-CA" sz="1000" baseline="0" dirty="0" smtClean="0">
                        <a:solidFill>
                          <a:schemeClr val="tx1"/>
                        </a:solidFill>
                      </a:endParaRPr>
                    </a:p>
                    <a:p>
                      <a:pPr>
                        <a:spcAft>
                          <a:spcPts val="600"/>
                        </a:spcAft>
                      </a:pPr>
                      <a:r>
                        <a:rPr lang="en-CA" sz="1000" baseline="0" dirty="0" smtClean="0">
                          <a:solidFill>
                            <a:schemeClr val="tx1"/>
                          </a:solidFill>
                        </a:rPr>
                        <a:t>3.2 Monitor, Evaluate, and Refine </a:t>
                      </a:r>
                      <a:endParaRPr lang="en-CA" sz="900" dirty="0" smtClean="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93699">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Understand the significance</a:t>
                      </a:r>
                      <a:r>
                        <a:rPr lang="en-US" sz="1000" b="0" baseline="0" dirty="0" smtClean="0">
                          <a:cs typeface="Open Sans"/>
                        </a:rPr>
                        <a:t> of building a CoE for your enterprise application. </a:t>
                      </a:r>
                      <a:r>
                        <a:rPr lang="en-US" sz="1000" b="0" dirty="0" smtClean="0">
                          <a:cs typeface="Open Sans"/>
                        </a:rPr>
                        <a:t>Define the scope of the CoE and</a:t>
                      </a:r>
                      <a:r>
                        <a:rPr lang="en-US" sz="1000" b="0" baseline="0" dirty="0" smtClean="0">
                          <a:cs typeface="Open Sans"/>
                        </a:rPr>
                        <a:t> identify stakeholders.</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Align the</a:t>
                      </a:r>
                      <a:r>
                        <a:rPr lang="en-US" sz="1000" b="0" baseline="0" dirty="0" smtClean="0">
                          <a:cs typeface="Open Sans"/>
                        </a:rPr>
                        <a:t> CoE goals with corporate objectives. </a:t>
                      </a:r>
                    </a:p>
                    <a:p>
                      <a:pPr marL="228600" indent="-228600">
                        <a:spcAft>
                          <a:spcPts val="600"/>
                        </a:spcAft>
                        <a:buSzPct val="150000"/>
                        <a:buBlip>
                          <a:blip r:embed="rId3"/>
                        </a:buBlip>
                      </a:pPr>
                      <a:r>
                        <a:rPr lang="en-US" sz="1000" b="0" dirty="0" smtClean="0">
                          <a:cs typeface="Open Sans"/>
                        </a:rPr>
                        <a:t>Understand the four defining elements of the CoE Operating Model. Determine current support capability under each element.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Analyze and classify</a:t>
                      </a:r>
                      <a:r>
                        <a:rPr lang="en-US" sz="1000" b="0" baseline="0" dirty="0" smtClean="0">
                          <a:cs typeface="Open Sans"/>
                        </a:rPr>
                        <a:t> requirements.</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Identify</a:t>
                      </a:r>
                      <a:r>
                        <a:rPr lang="en-US" sz="1000" b="0" baseline="0" dirty="0" smtClean="0">
                          <a:cs typeface="Open Sans"/>
                        </a:rPr>
                        <a:t> CoE initiatives to address classified requirements. </a:t>
                      </a:r>
                    </a:p>
                    <a:p>
                      <a:pPr marL="228600" indent="-228600">
                        <a:spcAft>
                          <a:spcPts val="600"/>
                        </a:spcAft>
                        <a:buSzPct val="150000"/>
                        <a:buBlip>
                          <a:blip r:embed="rId3"/>
                        </a:buBlip>
                      </a:pPr>
                      <a:r>
                        <a:rPr lang="en-US" sz="1000" b="0" baseline="0" dirty="0" smtClean="0">
                          <a:cs typeface="Open Sans"/>
                        </a:rPr>
                        <a:t>Create a map of the ideal state that ties identified initiatives with the CoE Operating Model. </a:t>
                      </a:r>
                    </a:p>
                    <a:p>
                      <a:pPr marL="228600" indent="-228600">
                        <a:spcAft>
                          <a:spcPts val="600"/>
                        </a:spcAft>
                        <a:buSzPct val="150000"/>
                        <a:buBlip>
                          <a:blip r:embed="rId3"/>
                        </a:buBlip>
                      </a:pPr>
                      <a:endParaRPr lang="en-US" sz="1000" b="0" dirty="0" smtClean="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Assess the capabilities required to build the CoE.</a:t>
                      </a:r>
                    </a:p>
                    <a:p>
                      <a:pPr marL="228600" indent="-228600">
                        <a:spcAft>
                          <a:spcPts val="600"/>
                        </a:spcAft>
                        <a:buSzPct val="150000"/>
                        <a:buBlip>
                          <a:blip r:embed="rId3"/>
                        </a:buBlip>
                      </a:pPr>
                      <a:r>
                        <a:rPr lang="en-US" sz="1000" b="0" dirty="0" smtClean="0">
                          <a:cs typeface="Open Sans"/>
                        </a:rPr>
                        <a:t>Prioritize</a:t>
                      </a:r>
                      <a:r>
                        <a:rPr lang="en-US" sz="1000" b="0" baseline="0" dirty="0" smtClean="0">
                          <a:cs typeface="Open Sans"/>
                        </a:rPr>
                        <a:t> CoE initiatives and identify any dependencies.</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Measure and track the success of each initiative using KPIs.</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022904">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Create a Vision for the CoE</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Design the Ideal State</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Create a CoE Roadmap</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817648">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171450" indent="-171450">
                        <a:buFont typeface="Arial" panose="020B0604020202020204" pitchFamily="34" charset="0"/>
                        <a:buChar char="•"/>
                      </a:pPr>
                      <a:r>
                        <a:rPr lang="en-CA" sz="1000" dirty="0" smtClean="0"/>
                        <a:t>Project Charter</a:t>
                      </a:r>
                    </a:p>
                    <a:p>
                      <a:pPr marL="171450" indent="-171450">
                        <a:buFont typeface="Arial" panose="020B0604020202020204" pitchFamily="34" charset="0"/>
                        <a:buChar char="•"/>
                      </a:pPr>
                      <a:r>
                        <a:rPr lang="en-CA" sz="1000" dirty="0" smtClean="0"/>
                        <a:t>Identified Stakeholders</a:t>
                      </a:r>
                    </a:p>
                    <a:p>
                      <a:pPr marL="171450" indent="-171450">
                        <a:buFont typeface="Arial" panose="020B0604020202020204" pitchFamily="34" charset="0"/>
                        <a:buChar char="•"/>
                      </a:pPr>
                      <a:r>
                        <a:rPr lang="en-CA" sz="1000" dirty="0" smtClean="0"/>
                        <a:t>Current State Map</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Outcome:</a:t>
                      </a:r>
                    </a:p>
                    <a:p>
                      <a:pPr marL="171450" indent="-171450">
                        <a:buFont typeface="Arial" panose="020B0604020202020204" pitchFamily="34" charset="0"/>
                        <a:buChar char="•"/>
                      </a:pPr>
                      <a:r>
                        <a:rPr lang="en-CA" sz="1000" dirty="0" smtClean="0"/>
                        <a:t>Identified Project Requirements</a:t>
                      </a:r>
                    </a:p>
                    <a:p>
                      <a:pPr marL="171450" indent="-171450">
                        <a:buFont typeface="Arial" panose="020B0604020202020204" pitchFamily="34" charset="0"/>
                        <a:buChar char="•"/>
                      </a:pPr>
                      <a:r>
                        <a:rPr lang="en-CA" sz="1000" dirty="0" smtClean="0"/>
                        <a:t>Future State Map</a:t>
                      </a:r>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Outcome:</a:t>
                      </a:r>
                    </a:p>
                    <a:p>
                      <a:pPr marL="171450" indent="-171450">
                        <a:buFont typeface="Arial" panose="020B0604020202020204" pitchFamily="34" charset="0"/>
                        <a:buChar char="•"/>
                      </a:pPr>
                      <a:r>
                        <a:rPr lang="en-CA" sz="1000" dirty="0" smtClean="0"/>
                        <a:t>Potential CoE Capabilities</a:t>
                      </a:r>
                    </a:p>
                    <a:p>
                      <a:pPr marL="171450" indent="-171450">
                        <a:buFont typeface="Arial" panose="020B0604020202020204" pitchFamily="34" charset="0"/>
                        <a:buChar char="•"/>
                      </a:pPr>
                      <a:r>
                        <a:rPr lang="en-CA" sz="1000" dirty="0" smtClean="0"/>
                        <a:t>Prioritized CoE Initiatives</a:t>
                      </a:r>
                      <a:r>
                        <a:rPr lang="en-CA" sz="1000" baseline="0" dirty="0" smtClean="0"/>
                        <a:t> </a:t>
                      </a:r>
                    </a:p>
                    <a:p>
                      <a:pPr marL="171450" indent="-171450">
                        <a:buFont typeface="Arial" panose="020B0604020202020204" pitchFamily="34" charset="0"/>
                        <a:buChar char="•"/>
                      </a:pPr>
                      <a:r>
                        <a:rPr lang="en-CA" sz="1000" baseline="0" dirty="0" smtClean="0"/>
                        <a:t>CoE Roadmap</a:t>
                      </a:r>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2" y="3034720"/>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5" y="1424518"/>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39" y="4624174"/>
            <a:ext cx="752006" cy="483279"/>
          </a:xfrm>
          <a:prstGeom prst="rect">
            <a:avLst/>
          </a:prstGeom>
          <a:effectLst/>
        </p:spPr>
      </p:pic>
      <p:sp>
        <p:nvSpPr>
          <p:cNvPr id="15" name="Chevron 14"/>
          <p:cNvSpPr/>
          <p:nvPr/>
        </p:nvSpPr>
        <p:spPr>
          <a:xfrm>
            <a:off x="1301687" y="1115984"/>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Create a Vision for the CoE</a:t>
            </a:r>
            <a:endParaRPr lang="en-US" sz="1400" dirty="0">
              <a:solidFill>
                <a:srgbClr val="FFFFFF"/>
              </a:solidFill>
            </a:endParaRPr>
          </a:p>
        </p:txBody>
      </p:sp>
      <p:sp>
        <p:nvSpPr>
          <p:cNvPr id="16" name="Chevron 15"/>
          <p:cNvSpPr/>
          <p:nvPr/>
        </p:nvSpPr>
        <p:spPr>
          <a:xfrm>
            <a:off x="3838233" y="1115983"/>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2. Design the CoE Future State</a:t>
            </a:r>
            <a:endParaRPr lang="en-US" sz="1400" dirty="0">
              <a:solidFill>
                <a:srgbClr val="FFFFFF"/>
              </a:solidFill>
            </a:endParaRPr>
          </a:p>
        </p:txBody>
      </p:sp>
      <p:sp>
        <p:nvSpPr>
          <p:cNvPr id="17" name="Chevron 16"/>
          <p:cNvSpPr/>
          <p:nvPr/>
        </p:nvSpPr>
        <p:spPr>
          <a:xfrm>
            <a:off x="6371121" y="1115983"/>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3. Develop a CoE Roadmap</a:t>
            </a:r>
            <a:endParaRPr lang="en-US" sz="1400" dirty="0">
              <a:solidFill>
                <a:srgbClr val="FFFFFF"/>
              </a:solidFill>
            </a:endParaRPr>
          </a:p>
        </p:txBody>
      </p:sp>
      <p:sp>
        <p:nvSpPr>
          <p:cNvPr id="3" name="Title 2"/>
          <p:cNvSpPr>
            <a:spLocks noGrp="1"/>
          </p:cNvSpPr>
          <p:nvPr>
            <p:ph type="title"/>
          </p:nvPr>
        </p:nvSpPr>
        <p:spPr>
          <a:xfrm>
            <a:off x="257174" y="255588"/>
            <a:ext cx="8157483" cy="877887"/>
          </a:xfrm>
        </p:spPr>
        <p:txBody>
          <a:bodyPr/>
          <a:lstStyle/>
          <a:p>
            <a:r>
              <a:rPr lang="en-US" dirty="0" smtClean="0"/>
              <a:t>Center of Excellence Project Overview</a:t>
            </a:r>
            <a:endParaRPr lang="en-CA" dirty="0"/>
          </a:p>
        </p:txBody>
      </p:sp>
    </p:spTree>
    <p:extLst>
      <p:ext uri="{BB962C8B-B14F-4D97-AF65-F5344CB8AC3E}">
        <p14:creationId xmlns:p14="http://schemas.microsoft.com/office/powerpoint/2010/main" val="23718935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p>
            <a:r>
              <a:rPr lang="en-US" noProof="0" dirty="0" smtClean="0"/>
              <a:t>Center of Excellence Workshop overview</a:t>
            </a:r>
            <a:endParaRPr lang="en-US" noProof="0"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623884939"/>
              </p:ext>
            </p:extLst>
          </p:nvPr>
        </p:nvGraphicFramePr>
        <p:xfrm>
          <a:off x="251519" y="1686478"/>
          <a:ext cx="8625781" cy="4594405"/>
        </p:xfrm>
        <a:graphic>
          <a:graphicData uri="http://schemas.openxmlformats.org/drawingml/2006/table">
            <a:tbl>
              <a:tblPr firstRow="1" bandRow="1">
                <a:tableStyleId>{5C22544A-7EE6-4342-B048-85BDC9FD1C3A}</a:tableStyleId>
              </a:tblPr>
              <a:tblGrid>
                <a:gridCol w="325131"/>
                <a:gridCol w="1660130"/>
                <a:gridCol w="1660130"/>
                <a:gridCol w="1660130"/>
                <a:gridCol w="1660130"/>
                <a:gridCol w="1660130"/>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smtClean="0">
                          <a:solidFill>
                            <a:schemeClr val="bg1"/>
                          </a:solidFill>
                        </a:rPr>
                        <a:t>Workshop Day 5</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r>
              <a:tr h="2426569">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Preparation</a:t>
                      </a:r>
                    </a:p>
                    <a:p>
                      <a:pPr marL="216000" indent="-457200">
                        <a:spcAft>
                          <a:spcPts val="0"/>
                        </a:spcAft>
                      </a:pPr>
                      <a:r>
                        <a:rPr lang="en-CA" sz="1000" b="1" dirty="0" smtClean="0">
                          <a:solidFill>
                            <a:schemeClr val="tx1"/>
                          </a:solidFill>
                        </a:rPr>
                        <a:t>1.1 </a:t>
                      </a:r>
                      <a:r>
                        <a:rPr lang="en-CA" sz="1000" b="0" dirty="0" smtClean="0">
                          <a:solidFill>
                            <a:schemeClr val="tx1"/>
                          </a:solidFill>
                        </a:rPr>
                        <a:t>Review alignment data. </a:t>
                      </a:r>
                    </a:p>
                    <a:p>
                      <a:pPr marL="216000" indent="-457200">
                        <a:spcAft>
                          <a:spcPts val="0"/>
                        </a:spcAft>
                      </a:pPr>
                      <a:r>
                        <a:rPr lang="en-CA" sz="1000" b="1" dirty="0" smtClean="0">
                          <a:solidFill>
                            <a:schemeClr val="tx1"/>
                          </a:solidFill>
                        </a:rPr>
                        <a:t>1.2 </a:t>
                      </a:r>
                      <a:r>
                        <a:rPr lang="en-CA" sz="1000" b="0" dirty="0" smtClean="0">
                          <a:solidFill>
                            <a:schemeClr val="tx1"/>
                          </a:solidFill>
                        </a:rPr>
                        <a:t>Determine gaps.</a:t>
                      </a:r>
                    </a:p>
                    <a:p>
                      <a:pPr marL="216000" indent="-457200">
                        <a:spcAft>
                          <a:spcPts val="0"/>
                        </a:spcAft>
                      </a:pPr>
                      <a:r>
                        <a:rPr lang="en-CA" sz="1000" b="1" dirty="0" smtClean="0">
                          <a:solidFill>
                            <a:schemeClr val="tx1"/>
                          </a:solidFill>
                        </a:rPr>
                        <a:t>1.3 </a:t>
                      </a:r>
                      <a:r>
                        <a:rPr lang="en-CA" sz="1000" b="0" dirty="0" smtClean="0">
                          <a:solidFill>
                            <a:schemeClr val="tx1"/>
                          </a:solidFill>
                        </a:rPr>
                        <a:t>Identify</a:t>
                      </a:r>
                      <a:r>
                        <a:rPr lang="en-CA" sz="1000" b="0" baseline="0" dirty="0" smtClean="0">
                          <a:solidFill>
                            <a:schemeClr val="tx1"/>
                          </a:solidFill>
                        </a:rPr>
                        <a:t> pain points.</a:t>
                      </a:r>
                      <a:endParaRPr lang="en-CA" sz="1000" b="0" dirty="0" smtClean="0">
                        <a:solidFill>
                          <a:schemeClr val="tx1"/>
                        </a:solidFill>
                      </a:endParaRPr>
                    </a:p>
                    <a:p>
                      <a:pPr marL="216000" indent="-457200">
                        <a:spcAft>
                          <a:spcPts val="0"/>
                        </a:spcAft>
                      </a:pPr>
                      <a:r>
                        <a:rPr lang="en-CA" sz="1000" b="1" dirty="0" smtClean="0">
                          <a:solidFill>
                            <a:schemeClr val="tx1"/>
                          </a:solidFill>
                        </a:rPr>
                        <a:t>1.4 </a:t>
                      </a:r>
                      <a:r>
                        <a:rPr lang="en-CA" sz="1000" b="0" dirty="0" smtClean="0">
                          <a:solidFill>
                            <a:schemeClr val="tx1"/>
                          </a:solidFill>
                        </a:rPr>
                        <a:t>Clarify goals.</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Envision Project</a:t>
                      </a:r>
                      <a:endParaRPr lang="en-CA" sz="1000" b="1" baseline="0" dirty="0" smtClean="0">
                        <a:solidFill>
                          <a:schemeClr val="tx1"/>
                        </a:solidFill>
                      </a:endParaRPr>
                    </a:p>
                    <a:p>
                      <a:pPr marL="216000" indent="-457200">
                        <a:spcAft>
                          <a:spcPts val="0"/>
                        </a:spcAft>
                      </a:pPr>
                      <a:r>
                        <a:rPr lang="en-CA" sz="1000" b="1" dirty="0" smtClean="0">
                          <a:solidFill>
                            <a:schemeClr val="tx1"/>
                          </a:solidFill>
                        </a:rPr>
                        <a:t>2.1</a:t>
                      </a:r>
                      <a:r>
                        <a:rPr lang="en-CA" sz="1000" b="0" dirty="0" smtClean="0">
                          <a:solidFill>
                            <a:schemeClr val="tx1"/>
                          </a:solidFill>
                        </a:rPr>
                        <a:t> Evaluate</a:t>
                      </a:r>
                      <a:r>
                        <a:rPr lang="en-CA" sz="1000" b="0" baseline="0" dirty="0" smtClean="0">
                          <a:solidFill>
                            <a:schemeClr val="tx1"/>
                          </a:solidFill>
                        </a:rPr>
                        <a:t> business needs and priorities.</a:t>
                      </a:r>
                    </a:p>
                    <a:p>
                      <a:pPr marL="216000" indent="-457200">
                        <a:spcAft>
                          <a:spcPts val="0"/>
                        </a:spcAft>
                      </a:pPr>
                      <a:r>
                        <a:rPr lang="en-CA" sz="1000" b="1" dirty="0" smtClean="0">
                          <a:solidFill>
                            <a:schemeClr val="tx1"/>
                          </a:solidFill>
                        </a:rPr>
                        <a:t>2.2</a:t>
                      </a:r>
                      <a:r>
                        <a:rPr lang="en-CA" sz="1000" b="0" dirty="0" smtClean="0">
                          <a:solidFill>
                            <a:schemeClr val="tx1"/>
                          </a:solidFill>
                        </a:rPr>
                        <a:t> Discuss challenges and pain points.</a:t>
                      </a:r>
                    </a:p>
                    <a:p>
                      <a:pPr marL="216000" indent="-457200">
                        <a:spcAft>
                          <a:spcPts val="0"/>
                        </a:spcAft>
                      </a:pPr>
                      <a:r>
                        <a:rPr lang="en-CA" sz="1000" b="1" dirty="0" smtClean="0">
                          <a:solidFill>
                            <a:schemeClr val="tx1"/>
                          </a:solidFill>
                        </a:rPr>
                        <a:t>2.3</a:t>
                      </a:r>
                      <a:r>
                        <a:rPr lang="en-CA" sz="1000" b="0" dirty="0" smtClean="0">
                          <a:solidFill>
                            <a:schemeClr val="tx1"/>
                          </a:solidFill>
                        </a:rPr>
                        <a:t> Identify</a:t>
                      </a:r>
                      <a:r>
                        <a:rPr lang="en-CA" sz="1000" b="0" baseline="0" dirty="0" smtClean="0">
                          <a:solidFill>
                            <a:schemeClr val="tx1"/>
                          </a:solidFill>
                        </a:rPr>
                        <a:t> expected benefits and opportunities.</a:t>
                      </a:r>
                      <a:endParaRPr lang="en-CA" sz="1000" b="0" dirty="0" smtClean="0">
                        <a:solidFill>
                          <a:schemeClr val="tx1"/>
                        </a:solidFill>
                      </a:endParaRPr>
                    </a:p>
                    <a:p>
                      <a:pPr marL="216000" indent="-457200">
                        <a:spcAft>
                          <a:spcPts val="0"/>
                        </a:spcAft>
                      </a:pPr>
                      <a:r>
                        <a:rPr lang="en-CA" sz="1000" b="1" dirty="0" smtClean="0">
                          <a:solidFill>
                            <a:schemeClr val="tx1"/>
                          </a:solidFill>
                        </a:rPr>
                        <a:t>2.4</a:t>
                      </a:r>
                      <a:r>
                        <a:rPr lang="en-CA" sz="1000" b="1" baseline="0" dirty="0" smtClean="0">
                          <a:solidFill>
                            <a:schemeClr val="tx1"/>
                          </a:solidFill>
                        </a:rPr>
                        <a:t> </a:t>
                      </a:r>
                      <a:r>
                        <a:rPr lang="en-CA" sz="1000" b="0" baseline="0" dirty="0" smtClean="0">
                          <a:solidFill>
                            <a:schemeClr val="tx1"/>
                          </a:solidFill>
                        </a:rPr>
                        <a:t>Discover the CoE Operating Model. </a:t>
                      </a:r>
                    </a:p>
                    <a:p>
                      <a:pPr marL="216000" indent="-457200">
                        <a:spcAft>
                          <a:spcPts val="0"/>
                        </a:spcAft>
                      </a:pPr>
                      <a:r>
                        <a:rPr lang="en-CA" sz="1000" b="1" baseline="0" dirty="0" smtClean="0">
                          <a:solidFill>
                            <a:schemeClr val="tx1"/>
                          </a:solidFill>
                        </a:rPr>
                        <a:t>2.5 </a:t>
                      </a:r>
                      <a:r>
                        <a:rPr lang="en-CA" sz="1000" b="0" baseline="0" dirty="0" smtClean="0">
                          <a:solidFill>
                            <a:schemeClr val="tx1"/>
                          </a:solidFill>
                        </a:rPr>
                        <a:t>Determine current CoE capabilities in the Operating Model schematic. </a:t>
                      </a:r>
                      <a:endParaRPr lang="en-CA" sz="1000" b="1"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Gather Requirements</a:t>
                      </a:r>
                    </a:p>
                    <a:p>
                      <a:pPr marL="216000" indent="-457200">
                        <a:spcAft>
                          <a:spcPts val="0"/>
                        </a:spcAft>
                      </a:pPr>
                      <a:r>
                        <a:rPr lang="en-CA" sz="1000" b="1" dirty="0" smtClean="0">
                          <a:solidFill>
                            <a:schemeClr val="tx1"/>
                          </a:solidFill>
                        </a:rPr>
                        <a:t>3.1 </a:t>
                      </a:r>
                      <a:r>
                        <a:rPr lang="en-CA" sz="1000" b="0" dirty="0" smtClean="0">
                          <a:solidFill>
                            <a:schemeClr val="tx1"/>
                          </a:solidFill>
                        </a:rPr>
                        <a:t>Identify key stakeholders for the CoE. </a:t>
                      </a:r>
                    </a:p>
                    <a:p>
                      <a:pPr marL="216000" indent="-457200">
                        <a:spcAft>
                          <a:spcPts val="0"/>
                        </a:spcAft>
                      </a:pPr>
                      <a:r>
                        <a:rPr lang="en-CA" sz="1000" b="1" dirty="0" smtClean="0">
                          <a:solidFill>
                            <a:schemeClr val="tx1"/>
                          </a:solidFill>
                        </a:rPr>
                        <a:t>3.2 </a:t>
                      </a:r>
                      <a:r>
                        <a:rPr lang="en-CA" sz="1000" b="0" dirty="0" smtClean="0">
                          <a:solidFill>
                            <a:schemeClr val="tx1"/>
                          </a:solidFill>
                        </a:rPr>
                        <a:t>Conduct interviews and focus groups.</a:t>
                      </a:r>
                    </a:p>
                    <a:p>
                      <a:pPr marL="216000" indent="-457200">
                        <a:spcAft>
                          <a:spcPts val="0"/>
                        </a:spcAft>
                      </a:pPr>
                      <a:r>
                        <a:rPr lang="en-CA" sz="1000" b="1" dirty="0" smtClean="0">
                          <a:solidFill>
                            <a:schemeClr val="tx1"/>
                          </a:solidFill>
                        </a:rPr>
                        <a:t>3.3</a:t>
                      </a:r>
                      <a:r>
                        <a:rPr lang="en-CA" sz="1000" b="0" dirty="0" smtClean="0">
                          <a:solidFill>
                            <a:schemeClr val="tx1"/>
                          </a:solidFill>
                        </a:rPr>
                        <a:t> Assess functional gaps and opportunities for alignment with corporate objectives.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Design Ideal State</a:t>
                      </a:r>
                    </a:p>
                    <a:p>
                      <a:pPr marL="216000" indent="-457200">
                        <a:spcAft>
                          <a:spcPts val="0"/>
                        </a:spcAft>
                      </a:pPr>
                      <a:r>
                        <a:rPr lang="en-CA" sz="1000" b="1" dirty="0" smtClean="0">
                          <a:solidFill>
                            <a:schemeClr val="tx1"/>
                          </a:solidFill>
                        </a:rPr>
                        <a:t>4.1 </a:t>
                      </a:r>
                      <a:r>
                        <a:rPr lang="en-CA" sz="1000" b="0" dirty="0" smtClean="0">
                          <a:solidFill>
                            <a:schemeClr val="tx1"/>
                          </a:solidFill>
                        </a:rPr>
                        <a:t>Visualize</a:t>
                      </a:r>
                      <a:r>
                        <a:rPr lang="en-CA" sz="1000" b="0" baseline="0" dirty="0" smtClean="0">
                          <a:solidFill>
                            <a:schemeClr val="tx1"/>
                          </a:solidFill>
                        </a:rPr>
                        <a:t> ideal state.</a:t>
                      </a:r>
                      <a:endParaRPr lang="en-CA" sz="1000" b="0" dirty="0" smtClean="0">
                        <a:solidFill>
                          <a:schemeClr val="tx1"/>
                        </a:solidFill>
                      </a:endParaRPr>
                    </a:p>
                    <a:p>
                      <a:pPr marL="216000" indent="-457200">
                        <a:spcAft>
                          <a:spcPts val="0"/>
                        </a:spcAft>
                      </a:pPr>
                      <a:r>
                        <a:rPr lang="en-CA" sz="1000" b="1" dirty="0" smtClean="0">
                          <a:solidFill>
                            <a:schemeClr val="tx1"/>
                          </a:solidFill>
                        </a:rPr>
                        <a:t>4.2</a:t>
                      </a:r>
                      <a:r>
                        <a:rPr lang="en-CA" sz="1000" b="0" dirty="0" smtClean="0">
                          <a:solidFill>
                            <a:schemeClr val="tx1"/>
                          </a:solidFill>
                        </a:rPr>
                        <a:t> Identify guiding principles.</a:t>
                      </a:r>
                    </a:p>
                    <a:p>
                      <a:pPr marL="216000" indent="-457200">
                        <a:spcAft>
                          <a:spcPts val="0"/>
                        </a:spcAft>
                      </a:pPr>
                      <a:r>
                        <a:rPr lang="en-CA" sz="1000" b="1" dirty="0" smtClean="0">
                          <a:solidFill>
                            <a:schemeClr val="tx1"/>
                          </a:solidFill>
                        </a:rPr>
                        <a:t>4.3</a:t>
                      </a:r>
                      <a:r>
                        <a:rPr lang="en-CA" sz="1000" b="0" dirty="0" smtClean="0">
                          <a:solidFill>
                            <a:schemeClr val="tx1"/>
                          </a:solidFill>
                        </a:rPr>
                        <a:t> Determine CoE initiatives to</a:t>
                      </a:r>
                      <a:r>
                        <a:rPr lang="en-CA" sz="1000" b="0" baseline="0" dirty="0" smtClean="0">
                          <a:solidFill>
                            <a:schemeClr val="tx1"/>
                          </a:solidFill>
                        </a:rPr>
                        <a:t> reach ideal state.</a:t>
                      </a:r>
                    </a:p>
                    <a:p>
                      <a:pPr marL="216000" indent="-457200">
                        <a:spcAft>
                          <a:spcPts val="0"/>
                        </a:spcAft>
                      </a:pPr>
                      <a:r>
                        <a:rPr lang="en-CA" sz="1000" b="1" baseline="0" dirty="0" smtClean="0">
                          <a:solidFill>
                            <a:schemeClr val="tx1"/>
                          </a:solidFill>
                        </a:rPr>
                        <a:t>4.4</a:t>
                      </a:r>
                      <a:r>
                        <a:rPr lang="en-CA" sz="1000" b="0" baseline="0" dirty="0" smtClean="0">
                          <a:solidFill>
                            <a:schemeClr val="tx1"/>
                          </a:solidFill>
                        </a:rPr>
                        <a:t> Determine metrics for selected use cases to track the progression of the CoE. </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Finalize CoE Roadmap</a:t>
                      </a:r>
                      <a:endParaRPr lang="en-CA" sz="1000" b="1" baseline="0" dirty="0" smtClean="0">
                        <a:solidFill>
                          <a:schemeClr val="tx1"/>
                        </a:solidFill>
                      </a:endParaRPr>
                    </a:p>
                    <a:p>
                      <a:pPr marL="216000" marR="0" indent="-45720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5.1 </a:t>
                      </a:r>
                      <a:r>
                        <a:rPr lang="en-CA" sz="1000" b="0" dirty="0" smtClean="0">
                          <a:solidFill>
                            <a:schemeClr val="tx1"/>
                          </a:solidFill>
                        </a:rPr>
                        <a:t>Determine CoE capabilities.</a:t>
                      </a:r>
                      <a:endParaRPr lang="en-CA" sz="1000" b="1" dirty="0" smtClean="0">
                        <a:solidFill>
                          <a:schemeClr val="tx1"/>
                        </a:solidFill>
                      </a:endParaRPr>
                    </a:p>
                    <a:p>
                      <a:pPr marL="216000" indent="-457200">
                        <a:spcAft>
                          <a:spcPts val="0"/>
                        </a:spcAft>
                      </a:pPr>
                      <a:r>
                        <a:rPr lang="en-CA" sz="1000" b="1" dirty="0" smtClean="0">
                          <a:solidFill>
                            <a:schemeClr val="tx1"/>
                          </a:solidFill>
                        </a:rPr>
                        <a:t>5.2 </a:t>
                      </a:r>
                      <a:r>
                        <a:rPr lang="en-CA" sz="1000" b="0" dirty="0" smtClean="0">
                          <a:solidFill>
                            <a:schemeClr val="tx1"/>
                          </a:solidFill>
                        </a:rPr>
                        <a:t>Prioritize initiatives and roll</a:t>
                      </a:r>
                      <a:r>
                        <a:rPr lang="en-CA" sz="1000" b="0" baseline="0" dirty="0" smtClean="0">
                          <a:solidFill>
                            <a:schemeClr val="tx1"/>
                          </a:solidFill>
                        </a:rPr>
                        <a:t>-</a:t>
                      </a:r>
                      <a:r>
                        <a:rPr lang="en-CA" sz="1000" b="0" dirty="0" smtClean="0">
                          <a:solidFill>
                            <a:schemeClr val="tx1"/>
                          </a:solidFill>
                        </a:rPr>
                        <a:t>out schedule.</a:t>
                      </a:r>
                    </a:p>
                    <a:p>
                      <a:pPr marL="216000" indent="-457200">
                        <a:spcAft>
                          <a:spcPts val="0"/>
                        </a:spcAft>
                      </a:pPr>
                      <a:r>
                        <a:rPr lang="en-CA" sz="1000" b="1" dirty="0" smtClean="0">
                          <a:solidFill>
                            <a:schemeClr val="tx1"/>
                          </a:solidFill>
                        </a:rPr>
                        <a:t>5.2</a:t>
                      </a:r>
                      <a:r>
                        <a:rPr lang="en-CA" sz="1000" b="0" dirty="0" smtClean="0">
                          <a:solidFill>
                            <a:schemeClr val="tx1"/>
                          </a:solidFill>
                        </a:rPr>
                        <a:t> Assign ownership for tasks and create</a:t>
                      </a:r>
                      <a:r>
                        <a:rPr lang="en-CA" sz="1000" b="0" baseline="0" dirty="0" smtClean="0">
                          <a:solidFill>
                            <a:schemeClr val="tx1"/>
                          </a:solidFill>
                        </a:rPr>
                        <a:t> deadlines</a:t>
                      </a:r>
                      <a:r>
                        <a:rPr lang="en-CA" sz="1000" b="0" dirty="0" smtClean="0">
                          <a:solidFill>
                            <a:schemeClr val="tx1"/>
                          </a:solidFill>
                        </a:rPr>
                        <a:t>.</a:t>
                      </a:r>
                    </a:p>
                    <a:p>
                      <a:pPr marL="216000" indent="-457200">
                        <a:spcAft>
                          <a:spcPts val="0"/>
                        </a:spcAft>
                      </a:pPr>
                      <a:r>
                        <a:rPr lang="en-CA" sz="1000" b="1" dirty="0" smtClean="0">
                          <a:solidFill>
                            <a:schemeClr val="tx1"/>
                          </a:solidFill>
                        </a:rPr>
                        <a:t>5.3</a:t>
                      </a:r>
                      <a:r>
                        <a:rPr lang="en-CA" sz="1000" b="0" dirty="0" smtClean="0">
                          <a:solidFill>
                            <a:schemeClr val="tx1"/>
                          </a:solidFill>
                        </a:rPr>
                        <a:t> Track success measures</a:t>
                      </a:r>
                      <a:r>
                        <a:rPr lang="en-CA" sz="1000" b="0" baseline="0" dirty="0" smtClean="0">
                          <a:solidFill>
                            <a:schemeClr val="tx1"/>
                          </a:solidFill>
                        </a:rPr>
                        <a:t> for initiatives using identified KPIs.</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smtClean="0">
                          <a:solidFill>
                            <a:schemeClr val="tx1"/>
                          </a:solidFill>
                        </a:rPr>
                        <a:t>Workshop Agenda</a:t>
                      </a:r>
                    </a:p>
                    <a:p>
                      <a:pPr marL="228600" indent="-228600">
                        <a:spcAft>
                          <a:spcPts val="0"/>
                        </a:spcAft>
                        <a:buClrTx/>
                        <a:buFont typeface="+mj-lt"/>
                        <a:buAutoNum type="arabicPeriod"/>
                      </a:pPr>
                      <a:r>
                        <a:rPr lang="en-CA" sz="1000" b="0" i="0" baseline="0" dirty="0" smtClean="0">
                          <a:solidFill>
                            <a:schemeClr val="tx1"/>
                          </a:solidFill>
                        </a:rPr>
                        <a:t>Project Charter</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Project Expectations</a:t>
                      </a:r>
                      <a:endParaRPr lang="en-CA" sz="1000" b="0" baseline="0" dirty="0" smtClean="0">
                        <a:solidFill>
                          <a:schemeClr val="tx1"/>
                        </a:solidFill>
                      </a:endParaRPr>
                    </a:p>
                    <a:p>
                      <a:pPr marL="144000" indent="-144000">
                        <a:spcAft>
                          <a:spcPts val="0"/>
                        </a:spcAft>
                        <a:buClrTx/>
                        <a:buFont typeface="+mj-lt"/>
                        <a:buAutoNum type="arabicPeriod"/>
                      </a:pPr>
                      <a:r>
                        <a:rPr lang="en-CA" sz="1000" b="0" baseline="0" dirty="0" smtClean="0">
                          <a:solidFill>
                            <a:schemeClr val="tx1"/>
                          </a:solidFill>
                        </a:rPr>
                        <a:t>CoE Current State Schematic</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Documented Requirements</a:t>
                      </a:r>
                      <a:endParaRPr lang="en-CA" sz="1000" b="0" baseline="0" dirty="0" smtClean="0">
                        <a:solidFill>
                          <a:schemeClr val="tx1"/>
                        </a:solidFill>
                      </a:endParaRPr>
                    </a:p>
                    <a:p>
                      <a:pPr marL="144000" indent="-144000">
                        <a:spcAft>
                          <a:spcPts val="0"/>
                        </a:spcAft>
                        <a:buClrTx/>
                        <a:buFont typeface="+mj-lt"/>
                        <a:buAutoNum type="arabicPeriod"/>
                      </a:pPr>
                      <a:r>
                        <a:rPr lang="en-CA" sz="1000" b="0" dirty="0" smtClean="0">
                          <a:solidFill>
                            <a:schemeClr val="tx1"/>
                          </a:solidFill>
                        </a:rPr>
                        <a:t>Classified Pain Points and Opportunities</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marR="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baseline="0" dirty="0" smtClean="0">
                          <a:solidFill>
                            <a:schemeClr val="tx1"/>
                          </a:solidFill>
                        </a:rPr>
                        <a:t>Guiding Principles</a:t>
                      </a:r>
                    </a:p>
                    <a:p>
                      <a:pPr marL="144000" indent="-144000">
                        <a:spcAft>
                          <a:spcPts val="0"/>
                        </a:spcAft>
                        <a:buClrTx/>
                        <a:buFont typeface="+mj-lt"/>
                        <a:buAutoNum type="arabicPeriod"/>
                      </a:pPr>
                      <a:r>
                        <a:rPr lang="en-CA" sz="1000" b="0" dirty="0" smtClean="0">
                          <a:solidFill>
                            <a:schemeClr val="tx1"/>
                          </a:solidFill>
                        </a:rPr>
                        <a:t>Future State Schematic </a:t>
                      </a:r>
                      <a:endParaRPr lang="en-CA" sz="1000" b="0" baseline="0" dirty="0" smtClean="0">
                        <a:solidFill>
                          <a:schemeClr val="tx1"/>
                        </a:solidFill>
                      </a:endParaRPr>
                    </a:p>
                    <a:p>
                      <a:pPr marL="144000" indent="-144000">
                        <a:spcAft>
                          <a:spcPts val="0"/>
                        </a:spcAft>
                        <a:buClrTx/>
                        <a:buFont typeface="+mj-lt"/>
                        <a:buAutoNum type="arabicPeriod"/>
                      </a:pPr>
                      <a:r>
                        <a:rPr lang="en-CA" sz="1000" b="0" baseline="0" dirty="0" smtClean="0">
                          <a:solidFill>
                            <a:schemeClr val="tx1"/>
                          </a:solidFill>
                        </a:rPr>
                        <a:t>KPIs and Success Metrics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marR="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baseline="0" dirty="0" smtClean="0">
                          <a:solidFill>
                            <a:schemeClr val="tx1"/>
                          </a:solidFill>
                        </a:rPr>
                        <a:t>CoE Capabilities Assessment</a:t>
                      </a:r>
                    </a:p>
                    <a:p>
                      <a:pPr marL="144000" indent="-144000">
                        <a:spcAft>
                          <a:spcPts val="0"/>
                        </a:spcAft>
                        <a:buClrTx/>
                        <a:buFont typeface="+mj-lt"/>
                        <a:buAutoNum type="arabicPeriod"/>
                      </a:pPr>
                      <a:r>
                        <a:rPr lang="en-CA" sz="1000" b="0" baseline="0" dirty="0" smtClean="0">
                          <a:solidFill>
                            <a:schemeClr val="tx1"/>
                          </a:solidFill>
                        </a:rPr>
                        <a:t>CoE Initiatives Roadmap</a:t>
                      </a:r>
                    </a:p>
                    <a:p>
                      <a:pPr marL="144000" indent="-144000">
                        <a:spcAft>
                          <a:spcPts val="0"/>
                        </a:spcAft>
                        <a:buClrTx/>
                        <a:buFont typeface="+mj-lt"/>
                        <a:buAutoNum type="arabicPeriod"/>
                      </a:pPr>
                      <a:r>
                        <a:rPr lang="en-CA" sz="1000" b="0" baseline="0" dirty="0" smtClean="0">
                          <a:solidFill>
                            <a:schemeClr val="tx1"/>
                          </a:solidFill>
                        </a:rPr>
                        <a:t>Finalized Deliverable (post-workshop)</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Tree>
    <p:extLst>
      <p:ext uri="{BB962C8B-B14F-4D97-AF65-F5344CB8AC3E}">
        <p14:creationId xmlns:p14="http://schemas.microsoft.com/office/powerpoint/2010/main" val="52918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Audience and objectives</a:t>
            </a:r>
            <a:endParaRPr lang="en-US" noProof="0" dirty="0"/>
          </a:p>
        </p:txBody>
      </p:sp>
      <p:sp>
        <p:nvSpPr>
          <p:cNvPr id="13" name="Text Placeholder 12"/>
          <p:cNvSpPr>
            <a:spLocks noGrp="1"/>
          </p:cNvSpPr>
          <p:nvPr>
            <p:ph type="body" sz="quarter" idx="16"/>
          </p:nvPr>
        </p:nvSpPr>
        <p:spPr>
          <a:xfrm>
            <a:off x="246703" y="1607231"/>
            <a:ext cx="4041648" cy="2140680"/>
          </a:xfrm>
        </p:spPr>
        <p:txBody>
          <a:bodyPr/>
          <a:lstStyle/>
          <a:p>
            <a:r>
              <a:rPr lang="en-US" dirty="0" smtClean="0"/>
              <a:t>Senior leadership executives looking to leverage their business applications more strategically.</a:t>
            </a:r>
          </a:p>
          <a:p>
            <a:r>
              <a:rPr lang="en-US" dirty="0" smtClean="0"/>
              <a:t>CIOs, IT Directors, and Applications Managers rationalizing their business applications and optimizing their performance.</a:t>
            </a:r>
          </a:p>
          <a:p>
            <a:r>
              <a:rPr lang="en-US" dirty="0" smtClean="0"/>
              <a:t>Business Analysts tasked with bridging the gap between IT and the business for specific business applications.</a:t>
            </a:r>
            <a:endParaRPr lang="en-US" dirty="0"/>
          </a:p>
        </p:txBody>
      </p:sp>
      <p:sp>
        <p:nvSpPr>
          <p:cNvPr id="14" name="Text Placeholder 13"/>
          <p:cNvSpPr>
            <a:spLocks noGrp="1"/>
          </p:cNvSpPr>
          <p:nvPr>
            <p:ph type="body" sz="quarter" idx="26"/>
          </p:nvPr>
        </p:nvSpPr>
        <p:spPr>
          <a:xfrm>
            <a:off x="4835436" y="1607231"/>
            <a:ext cx="4041648" cy="2291669"/>
          </a:xfrm>
        </p:spPr>
        <p:txBody>
          <a:bodyPr/>
          <a:lstStyle/>
          <a:p>
            <a:r>
              <a:rPr lang="en-US" dirty="0" smtClean="0"/>
              <a:t>Rationalize the need for a CoE focused on enterprise applications. </a:t>
            </a:r>
          </a:p>
          <a:p>
            <a:r>
              <a:rPr lang="en-US" dirty="0" smtClean="0"/>
              <a:t>Evaluate </a:t>
            </a:r>
            <a:r>
              <a:rPr lang="en-US" dirty="0"/>
              <a:t>the current state of processes </a:t>
            </a:r>
            <a:r>
              <a:rPr lang="en-US" dirty="0" smtClean="0"/>
              <a:t>surrounding </a:t>
            </a:r>
            <a:r>
              <a:rPr lang="en-US" dirty="0"/>
              <a:t>your enterprise applications </a:t>
            </a:r>
            <a:r>
              <a:rPr lang="en-US" dirty="0" smtClean="0"/>
              <a:t>practice.</a:t>
            </a:r>
            <a:endParaRPr lang="en-US" dirty="0"/>
          </a:p>
          <a:p>
            <a:r>
              <a:rPr lang="en-US" dirty="0"/>
              <a:t>Determine gaps in consistency, process adherence, and </a:t>
            </a:r>
            <a:r>
              <a:rPr lang="en-US" dirty="0" smtClean="0"/>
              <a:t>capability.</a:t>
            </a:r>
            <a:endParaRPr lang="en-US" dirty="0"/>
          </a:p>
          <a:p>
            <a:r>
              <a:rPr lang="en-US" dirty="0" smtClean="0"/>
              <a:t>Develop </a:t>
            </a:r>
            <a:r>
              <a:rPr lang="en-US" dirty="0"/>
              <a:t>a roadmap </a:t>
            </a:r>
            <a:r>
              <a:rPr lang="en-US" dirty="0" smtClean="0"/>
              <a:t>for a right-sized CoE that meets your business objectives.</a:t>
            </a:r>
            <a:endParaRPr lang="en-US" dirty="0"/>
          </a:p>
        </p:txBody>
      </p:sp>
      <p:sp>
        <p:nvSpPr>
          <p:cNvPr id="15" name="Text Placeholder 14"/>
          <p:cNvSpPr>
            <a:spLocks noGrp="1"/>
          </p:cNvSpPr>
          <p:nvPr>
            <p:ph type="body" sz="quarter" idx="27"/>
          </p:nvPr>
        </p:nvSpPr>
        <p:spPr/>
        <p:txBody>
          <a:bodyPr/>
          <a:lstStyle/>
          <a:p>
            <a:r>
              <a:rPr lang="en-US" dirty="0"/>
              <a:t>Organizations looking for </a:t>
            </a:r>
            <a:r>
              <a:rPr lang="en-US" dirty="0" smtClean="0"/>
              <a:t>opportunities to maximize efficiencies related to their enterprise applications.</a:t>
            </a:r>
            <a:endParaRPr lang="en-US" dirty="0"/>
          </a:p>
          <a:p>
            <a:r>
              <a:rPr lang="en-US" dirty="0"/>
              <a:t>Organizations looking to standardize </a:t>
            </a:r>
            <a:r>
              <a:rPr lang="en-US" dirty="0" smtClean="0"/>
              <a:t>application-related processes.</a:t>
            </a:r>
            <a:endParaRPr lang="en-US" dirty="0"/>
          </a:p>
        </p:txBody>
      </p:sp>
      <p:sp>
        <p:nvSpPr>
          <p:cNvPr id="16" name="Text Placeholder 15"/>
          <p:cNvSpPr>
            <a:spLocks noGrp="1"/>
          </p:cNvSpPr>
          <p:nvPr>
            <p:ph type="body" sz="quarter" idx="28"/>
          </p:nvPr>
        </p:nvSpPr>
        <p:spPr/>
        <p:txBody>
          <a:bodyPr/>
          <a:lstStyle/>
          <a:p>
            <a:r>
              <a:rPr lang="en-US" dirty="0" smtClean="0"/>
              <a:t>Recognize the opportunities for improvement in processes and best practices through a Center of Excellence.</a:t>
            </a:r>
            <a:endParaRPr lang="en-US" dirty="0"/>
          </a:p>
          <a:p>
            <a:r>
              <a:rPr lang="en-US" dirty="0" smtClean="0"/>
              <a:t>Centralize methodology related to enterprise applications into a repeatable, scalable framework.</a:t>
            </a:r>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Executive summary</a:t>
            </a:r>
            <a:endParaRPr lang="en-US" noProof="0" dirty="0"/>
          </a:p>
        </p:txBody>
      </p:sp>
      <p:sp>
        <p:nvSpPr>
          <p:cNvPr id="3" name="Text Placeholder 2"/>
          <p:cNvSpPr>
            <a:spLocks noGrp="1"/>
          </p:cNvSpPr>
          <p:nvPr>
            <p:ph type="body" sz="quarter" idx="10"/>
          </p:nvPr>
        </p:nvSpPr>
        <p:spPr/>
        <p:txBody>
          <a:bodyPr/>
          <a:lstStyle/>
          <a:p>
            <a:r>
              <a:rPr lang="en-US" dirty="0" smtClean="0"/>
              <a:t>Organizations make large investments in enterprise applications to support critical business functions, but many are failing to realize the benefits of their investment. </a:t>
            </a:r>
          </a:p>
          <a:p>
            <a:r>
              <a:rPr lang="en-US" dirty="0" smtClean="0"/>
              <a:t>Inconsistent processes prevent organizations from realizing full benefits from enterprise applications. </a:t>
            </a:r>
          </a:p>
          <a:p>
            <a:endParaRPr lang="en-US" dirty="0" smtClean="0"/>
          </a:p>
          <a:p>
            <a:endParaRPr lang="en-US" dirty="0"/>
          </a:p>
        </p:txBody>
      </p:sp>
      <p:sp>
        <p:nvSpPr>
          <p:cNvPr id="4" name="Text Placeholder 3"/>
          <p:cNvSpPr>
            <a:spLocks noGrp="1"/>
          </p:cNvSpPr>
          <p:nvPr>
            <p:ph type="body" sz="quarter" idx="11"/>
          </p:nvPr>
        </p:nvSpPr>
        <p:spPr/>
        <p:txBody>
          <a:bodyPr/>
          <a:lstStyle/>
          <a:p>
            <a:r>
              <a:rPr lang="en-US" dirty="0" smtClean="0"/>
              <a:t>While applications touch both IT and the business, there is limited collaboration between the teams to identify gaps and opportunities.</a:t>
            </a:r>
          </a:p>
          <a:p>
            <a:r>
              <a:rPr lang="en-US" dirty="0" smtClean="0"/>
              <a:t>Roles and responsibilities for governance and support around specific applications are not formalized, obfuscating the possibility for improvement.  </a:t>
            </a:r>
            <a:endParaRPr lang="en-US" dirty="0"/>
          </a:p>
        </p:txBody>
      </p:sp>
      <p:sp>
        <p:nvSpPr>
          <p:cNvPr id="5" name="Text Placeholder 4"/>
          <p:cNvSpPr>
            <a:spLocks noGrp="1"/>
          </p:cNvSpPr>
          <p:nvPr>
            <p:ph type="body" sz="quarter" idx="12"/>
          </p:nvPr>
        </p:nvSpPr>
        <p:spPr/>
        <p:txBody>
          <a:bodyPr/>
          <a:lstStyle/>
          <a:p>
            <a:r>
              <a:rPr lang="en-US" dirty="0" smtClean="0"/>
              <a:t>Select the enterprise applications most critical to the organization and the ones to be targeted by the Center of Excellence.</a:t>
            </a:r>
          </a:p>
          <a:p>
            <a:r>
              <a:rPr lang="en-US" dirty="0" smtClean="0"/>
              <a:t>Identify the resources, competencies, and roles required to enable a CoE for enterprise applications in your organization.</a:t>
            </a:r>
            <a:endParaRPr lang="en-US" dirty="0"/>
          </a:p>
          <a:p>
            <a:r>
              <a:rPr lang="en-US" dirty="0"/>
              <a:t>Develop a standard process of governance and oversight surrounding the </a:t>
            </a:r>
            <a:r>
              <a:rPr lang="en-US" dirty="0" smtClean="0"/>
              <a:t>application.</a:t>
            </a:r>
            <a:endParaRPr lang="en-US" dirty="0"/>
          </a:p>
          <a:p>
            <a:r>
              <a:rPr lang="en-US" dirty="0"/>
              <a:t>Enable a medium of interdepartmental collaboration to communicate and standardize best practices.</a:t>
            </a:r>
          </a:p>
          <a:p>
            <a:r>
              <a:rPr lang="en-US" dirty="0" smtClean="0"/>
              <a:t>Build a </a:t>
            </a:r>
            <a:r>
              <a:rPr lang="en-US" dirty="0"/>
              <a:t>comprehensive support network that consists of IT, the business, and external stakeholders to address issues and problem areas surrounding the application. </a:t>
            </a:r>
            <a:endParaRPr lang="en-US" dirty="0" smtClean="0"/>
          </a:p>
          <a:p>
            <a:r>
              <a:rPr lang="en-US" dirty="0" smtClean="0"/>
              <a:t>Establish metrics to measure the success and effectiveness of the CoE and the applications it supports.</a:t>
            </a:r>
            <a:endParaRPr lang="en-US" dirty="0"/>
          </a:p>
          <a:p>
            <a:pPr marL="0" indent="0">
              <a:buNone/>
            </a:pPr>
            <a:endParaRPr lang="en-US" dirty="0"/>
          </a:p>
        </p:txBody>
      </p:sp>
      <p:sp>
        <p:nvSpPr>
          <p:cNvPr id="6" name="Text Placeholder 5"/>
          <p:cNvSpPr>
            <a:spLocks noGrp="1"/>
          </p:cNvSpPr>
          <p:nvPr>
            <p:ph type="body" sz="quarter" idx="13"/>
          </p:nvPr>
        </p:nvSpPr>
        <p:spPr>
          <a:xfrm>
            <a:off x="5737241" y="1535363"/>
            <a:ext cx="3083231" cy="2630237"/>
          </a:xfrm>
        </p:spPr>
        <p:txBody>
          <a:bodyPr/>
          <a:lstStyle/>
          <a:p>
            <a:pPr marL="228600" indent="-228600">
              <a:spcBef>
                <a:spcPts val="600"/>
              </a:spcBef>
              <a:spcAft>
                <a:spcPts val="600"/>
              </a:spcAft>
              <a:buSzPct val="100000"/>
              <a:buFont typeface="+mj-lt"/>
              <a:buAutoNum type="arabicPeriod"/>
            </a:pPr>
            <a:r>
              <a:rPr lang="en-US" sz="1100" b="1" dirty="0"/>
              <a:t>Scale your CoE based on business needs and </a:t>
            </a:r>
            <a:r>
              <a:rPr lang="en-US" sz="1100" b="1" dirty="0" smtClean="0"/>
              <a:t>capability. </a:t>
            </a:r>
            <a:r>
              <a:rPr lang="en-US" sz="1100" dirty="0"/>
              <a:t>There is flexibility in how extensively the CoE is applied, but </a:t>
            </a:r>
            <a:r>
              <a:rPr lang="en-US" sz="1100" dirty="0" smtClean="0"/>
              <a:t>a </a:t>
            </a:r>
            <a:r>
              <a:rPr lang="en-US" sz="1100" dirty="0"/>
              <a:t>minimal level of competency </a:t>
            </a:r>
            <a:r>
              <a:rPr lang="en-US" sz="1100" dirty="0" smtClean="0"/>
              <a:t>is required.</a:t>
            </a:r>
            <a:endParaRPr lang="en-US" sz="1050" dirty="0"/>
          </a:p>
          <a:p>
            <a:pPr marL="228600" indent="-228600">
              <a:spcBef>
                <a:spcPts val="600"/>
              </a:spcBef>
              <a:spcAft>
                <a:spcPts val="600"/>
              </a:spcAft>
              <a:buSzPct val="100000"/>
              <a:buFont typeface="+mj-lt"/>
              <a:buAutoNum type="arabicPeriod"/>
            </a:pPr>
            <a:r>
              <a:rPr lang="en-US" sz="1100" b="1" dirty="0"/>
              <a:t>A CoE is a like a refinery. </a:t>
            </a:r>
            <a:r>
              <a:rPr lang="en-US" sz="1100" dirty="0"/>
              <a:t>It uses inputs from the business to produce an enhanced </a:t>
            </a:r>
            <a:r>
              <a:rPr lang="en-US" sz="1100" dirty="0" smtClean="0"/>
              <a:t>end-product, </a:t>
            </a:r>
            <a:r>
              <a:rPr lang="en-US" sz="1100" dirty="0"/>
              <a:t>removing waste and isolating it from re-entering day-to-day </a:t>
            </a:r>
            <a:r>
              <a:rPr lang="en-US" sz="1100" dirty="0" smtClean="0"/>
              <a:t>operations. </a:t>
            </a:r>
            <a:endParaRPr lang="en-US" sz="1050" noProof="0" dirty="0">
              <a:solidFill>
                <a:srgbClr val="333333"/>
              </a:solidFill>
            </a:endParaRPr>
          </a:p>
          <a:p>
            <a:pPr marL="228600" indent="-228600">
              <a:spcBef>
                <a:spcPts val="600"/>
              </a:spcBef>
              <a:spcAft>
                <a:spcPts val="600"/>
              </a:spcAft>
              <a:buSzPct val="100000"/>
              <a:buFont typeface="+mj-lt"/>
              <a:buAutoNum type="arabicPeriod"/>
            </a:pPr>
            <a:r>
              <a:rPr lang="en-US" sz="1100" b="1" dirty="0"/>
              <a:t>Excellence requires investment from people to affect process. </a:t>
            </a:r>
            <a:r>
              <a:rPr lang="en-US" sz="1100" dirty="0"/>
              <a:t>To advocate </a:t>
            </a:r>
            <a:r>
              <a:rPr lang="en-US" sz="1100" dirty="0" smtClean="0"/>
              <a:t>the CoE </a:t>
            </a:r>
            <a:r>
              <a:rPr lang="en-US" sz="1100" dirty="0"/>
              <a:t>practice, </a:t>
            </a:r>
            <a:r>
              <a:rPr lang="en-US" sz="1100" dirty="0" smtClean="0"/>
              <a:t>identify key resources, competencies, and champions across the organization. Drive change through them.</a:t>
            </a:r>
            <a:endParaRPr lang="en-US" sz="1050" noProof="0" dirty="0">
              <a:solidFill>
                <a:srgbClr val="333333"/>
              </a:solidFill>
            </a:endParaRPr>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57174" y="255588"/>
            <a:ext cx="8620125" cy="877887"/>
          </a:xfrm>
        </p:spPr>
        <p:txBody>
          <a:bodyPr/>
          <a:lstStyle/>
          <a:p>
            <a:r>
              <a:rPr lang="en-CA" dirty="0">
                <a:solidFill>
                  <a:schemeClr val="bg1"/>
                </a:solidFill>
              </a:rPr>
              <a:t>What is </a:t>
            </a:r>
            <a:r>
              <a:rPr lang="en-CA" dirty="0" smtClean="0">
                <a:solidFill>
                  <a:schemeClr val="bg1"/>
                </a:solidFill>
              </a:rPr>
              <a:t>an enterprise applications </a:t>
            </a:r>
            <a:r>
              <a:rPr lang="en-CA" dirty="0">
                <a:solidFill>
                  <a:schemeClr val="bg1"/>
                </a:solidFill>
              </a:rPr>
              <a:t>Center of Excellence</a:t>
            </a:r>
            <a:r>
              <a:rPr lang="en-CA" dirty="0"/>
              <a:t>?</a:t>
            </a:r>
            <a:r>
              <a:rPr lang="en-CA" dirty="0">
                <a:solidFill>
                  <a:schemeClr val="bg1"/>
                </a:solidFill>
              </a:rPr>
              <a:t> </a:t>
            </a:r>
          </a:p>
        </p:txBody>
      </p:sp>
      <p:grpSp>
        <p:nvGrpSpPr>
          <p:cNvPr id="4" name="Group 3"/>
          <p:cNvGrpSpPr/>
          <p:nvPr/>
        </p:nvGrpSpPr>
        <p:grpSpPr>
          <a:xfrm>
            <a:off x="5228260" y="1800231"/>
            <a:ext cx="3649039" cy="4060922"/>
            <a:chOff x="4940264" y="1504041"/>
            <a:chExt cx="3649039" cy="4060922"/>
          </a:xfrm>
        </p:grpSpPr>
        <p:grpSp>
          <p:nvGrpSpPr>
            <p:cNvPr id="5" name="Group 4"/>
            <p:cNvGrpSpPr/>
            <p:nvPr/>
          </p:nvGrpSpPr>
          <p:grpSpPr>
            <a:xfrm>
              <a:off x="4940264" y="1504041"/>
              <a:ext cx="3649039" cy="4060922"/>
              <a:chOff x="4940264" y="1762433"/>
              <a:chExt cx="3649039" cy="4060922"/>
            </a:xfrm>
          </p:grpSpPr>
          <p:sp>
            <p:nvSpPr>
              <p:cNvPr id="12" name="Freeform 28"/>
              <p:cNvSpPr/>
              <p:nvPr/>
            </p:nvSpPr>
            <p:spPr>
              <a:xfrm>
                <a:off x="6060082" y="3088193"/>
                <a:ext cx="1409402" cy="1409402"/>
              </a:xfrm>
              <a:custGeom>
                <a:avLst/>
                <a:gdLst>
                  <a:gd name="connsiteX0" fmla="*/ 0 w 1409402"/>
                  <a:gd name="connsiteY0" fmla="*/ 704701 h 1409402"/>
                  <a:gd name="connsiteX1" fmla="*/ 704701 w 1409402"/>
                  <a:gd name="connsiteY1" fmla="*/ 0 h 1409402"/>
                  <a:gd name="connsiteX2" fmla="*/ 1409402 w 1409402"/>
                  <a:gd name="connsiteY2" fmla="*/ 704701 h 1409402"/>
                  <a:gd name="connsiteX3" fmla="*/ 704701 w 1409402"/>
                  <a:gd name="connsiteY3" fmla="*/ 1409402 h 1409402"/>
                  <a:gd name="connsiteX4" fmla="*/ 0 w 1409402"/>
                  <a:gd name="connsiteY4" fmla="*/ 704701 h 14094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02" h="1409402">
                    <a:moveTo>
                      <a:pt x="0" y="704701"/>
                    </a:moveTo>
                    <a:cubicBezTo>
                      <a:pt x="0" y="315505"/>
                      <a:pt x="315505" y="0"/>
                      <a:pt x="704701" y="0"/>
                    </a:cubicBezTo>
                    <a:cubicBezTo>
                      <a:pt x="1093897" y="0"/>
                      <a:pt x="1409402" y="315505"/>
                      <a:pt x="1409402" y="704701"/>
                    </a:cubicBezTo>
                    <a:cubicBezTo>
                      <a:pt x="1409402" y="1093897"/>
                      <a:pt x="1093897" y="1409402"/>
                      <a:pt x="704701" y="1409402"/>
                    </a:cubicBezTo>
                    <a:cubicBezTo>
                      <a:pt x="315505" y="1409402"/>
                      <a:pt x="0" y="1093897"/>
                      <a:pt x="0" y="704701"/>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5452" tIns="225452" rIns="225452" bIns="225452" numCol="1" spcCol="1270" anchor="ctr" anchorCtr="0">
                <a:noAutofit/>
              </a:bodyPr>
              <a:lstStyle/>
              <a:p>
                <a:pPr lvl="0" algn="ctr" defTabSz="666750">
                  <a:lnSpc>
                    <a:spcPct val="90000"/>
                  </a:lnSpc>
                  <a:spcBef>
                    <a:spcPct val="0"/>
                  </a:spcBef>
                  <a:spcAft>
                    <a:spcPct val="35000"/>
                  </a:spcAft>
                </a:pPr>
                <a:r>
                  <a:rPr lang="en-CA" sz="1500" kern="1200" dirty="0" smtClean="0"/>
                  <a:t>Center of Excellence</a:t>
                </a:r>
                <a:endParaRPr lang="en-CA" sz="1500" kern="1200" dirty="0"/>
              </a:p>
            </p:txBody>
          </p:sp>
          <p:sp>
            <p:nvSpPr>
              <p:cNvPr id="13" name="Freeform 29"/>
              <p:cNvSpPr/>
              <p:nvPr/>
            </p:nvSpPr>
            <p:spPr>
              <a:xfrm>
                <a:off x="6271493" y="1762433"/>
                <a:ext cx="986581" cy="986581"/>
              </a:xfrm>
              <a:custGeom>
                <a:avLst/>
                <a:gdLst>
                  <a:gd name="connsiteX0" fmla="*/ 0 w 986581"/>
                  <a:gd name="connsiteY0" fmla="*/ 493291 h 986581"/>
                  <a:gd name="connsiteX1" fmla="*/ 493291 w 986581"/>
                  <a:gd name="connsiteY1" fmla="*/ 0 h 986581"/>
                  <a:gd name="connsiteX2" fmla="*/ 986582 w 986581"/>
                  <a:gd name="connsiteY2" fmla="*/ 493291 h 986581"/>
                  <a:gd name="connsiteX3" fmla="*/ 493291 w 986581"/>
                  <a:gd name="connsiteY3" fmla="*/ 986582 h 986581"/>
                  <a:gd name="connsiteX4" fmla="*/ 0 w 986581"/>
                  <a:gd name="connsiteY4" fmla="*/ 493291 h 9865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6581" h="986581">
                    <a:moveTo>
                      <a:pt x="0" y="493291"/>
                    </a:moveTo>
                    <a:cubicBezTo>
                      <a:pt x="0" y="220854"/>
                      <a:pt x="220854" y="0"/>
                      <a:pt x="493291" y="0"/>
                    </a:cubicBezTo>
                    <a:cubicBezTo>
                      <a:pt x="765728" y="0"/>
                      <a:pt x="986582" y="220854"/>
                      <a:pt x="986582" y="493291"/>
                    </a:cubicBezTo>
                    <a:cubicBezTo>
                      <a:pt x="986582" y="765728"/>
                      <a:pt x="765728" y="986582"/>
                      <a:pt x="493291" y="986582"/>
                    </a:cubicBezTo>
                    <a:cubicBezTo>
                      <a:pt x="220854" y="986582"/>
                      <a:pt x="0" y="765728"/>
                      <a:pt x="0" y="493291"/>
                    </a:cubicBez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5911" tIns="155911" rIns="155911" bIns="155911" numCol="1" spcCol="1270" anchor="ctr" anchorCtr="0">
                <a:noAutofit/>
              </a:bodyPr>
              <a:lstStyle/>
              <a:p>
                <a:pPr lvl="0" algn="ctr" defTabSz="400050">
                  <a:lnSpc>
                    <a:spcPct val="90000"/>
                  </a:lnSpc>
                  <a:spcBef>
                    <a:spcPct val="0"/>
                  </a:spcBef>
                  <a:spcAft>
                    <a:spcPct val="35000"/>
                  </a:spcAft>
                </a:pPr>
                <a:r>
                  <a:rPr lang="en-CA" sz="900" kern="1200" dirty="0" smtClean="0"/>
                  <a:t>Maintenance &amp; Upgrades</a:t>
                </a:r>
                <a:endParaRPr lang="en-CA" sz="900" kern="1200" dirty="0"/>
              </a:p>
            </p:txBody>
          </p:sp>
          <p:sp>
            <p:nvSpPr>
              <p:cNvPr id="14" name="Freeform 30"/>
              <p:cNvSpPr/>
              <p:nvPr/>
            </p:nvSpPr>
            <p:spPr>
              <a:xfrm>
                <a:off x="7602722" y="2531018"/>
                <a:ext cx="986581" cy="986581"/>
              </a:xfrm>
              <a:custGeom>
                <a:avLst/>
                <a:gdLst>
                  <a:gd name="connsiteX0" fmla="*/ 0 w 986581"/>
                  <a:gd name="connsiteY0" fmla="*/ 493291 h 986581"/>
                  <a:gd name="connsiteX1" fmla="*/ 493291 w 986581"/>
                  <a:gd name="connsiteY1" fmla="*/ 0 h 986581"/>
                  <a:gd name="connsiteX2" fmla="*/ 986582 w 986581"/>
                  <a:gd name="connsiteY2" fmla="*/ 493291 h 986581"/>
                  <a:gd name="connsiteX3" fmla="*/ 493291 w 986581"/>
                  <a:gd name="connsiteY3" fmla="*/ 986582 h 986581"/>
                  <a:gd name="connsiteX4" fmla="*/ 0 w 986581"/>
                  <a:gd name="connsiteY4" fmla="*/ 493291 h 9865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6581" h="986581">
                    <a:moveTo>
                      <a:pt x="0" y="493291"/>
                    </a:moveTo>
                    <a:cubicBezTo>
                      <a:pt x="0" y="220854"/>
                      <a:pt x="220854" y="0"/>
                      <a:pt x="493291" y="0"/>
                    </a:cubicBezTo>
                    <a:cubicBezTo>
                      <a:pt x="765728" y="0"/>
                      <a:pt x="986582" y="220854"/>
                      <a:pt x="986582" y="493291"/>
                    </a:cubicBezTo>
                    <a:cubicBezTo>
                      <a:pt x="986582" y="765728"/>
                      <a:pt x="765728" y="986582"/>
                      <a:pt x="493291" y="986582"/>
                    </a:cubicBezTo>
                    <a:cubicBezTo>
                      <a:pt x="220854" y="986582"/>
                      <a:pt x="0" y="765728"/>
                      <a:pt x="0" y="493291"/>
                    </a:cubicBez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5911" tIns="155911" rIns="155911" bIns="155911" numCol="1" spcCol="1270" anchor="ctr" anchorCtr="0">
                <a:noAutofit/>
              </a:bodyPr>
              <a:lstStyle/>
              <a:p>
                <a:pPr lvl="0" algn="ctr" defTabSz="400050">
                  <a:lnSpc>
                    <a:spcPct val="90000"/>
                  </a:lnSpc>
                  <a:spcBef>
                    <a:spcPct val="0"/>
                  </a:spcBef>
                  <a:spcAft>
                    <a:spcPct val="35000"/>
                  </a:spcAft>
                </a:pPr>
                <a:r>
                  <a:rPr lang="en-CA" sz="900" kern="1200" dirty="0" smtClean="0"/>
                  <a:t>Infrastructure Management</a:t>
                </a:r>
                <a:endParaRPr lang="en-CA" sz="900" kern="1200" dirty="0"/>
              </a:p>
            </p:txBody>
          </p:sp>
          <p:sp>
            <p:nvSpPr>
              <p:cNvPr id="15" name="Freeform 31"/>
              <p:cNvSpPr/>
              <p:nvPr/>
            </p:nvSpPr>
            <p:spPr>
              <a:xfrm>
                <a:off x="7602722" y="4068189"/>
                <a:ext cx="986581" cy="986581"/>
              </a:xfrm>
              <a:custGeom>
                <a:avLst/>
                <a:gdLst>
                  <a:gd name="connsiteX0" fmla="*/ 0 w 986581"/>
                  <a:gd name="connsiteY0" fmla="*/ 493291 h 986581"/>
                  <a:gd name="connsiteX1" fmla="*/ 493291 w 986581"/>
                  <a:gd name="connsiteY1" fmla="*/ 0 h 986581"/>
                  <a:gd name="connsiteX2" fmla="*/ 986582 w 986581"/>
                  <a:gd name="connsiteY2" fmla="*/ 493291 h 986581"/>
                  <a:gd name="connsiteX3" fmla="*/ 493291 w 986581"/>
                  <a:gd name="connsiteY3" fmla="*/ 986582 h 986581"/>
                  <a:gd name="connsiteX4" fmla="*/ 0 w 986581"/>
                  <a:gd name="connsiteY4" fmla="*/ 493291 h 9865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6581" h="986581">
                    <a:moveTo>
                      <a:pt x="0" y="493291"/>
                    </a:moveTo>
                    <a:cubicBezTo>
                      <a:pt x="0" y="220854"/>
                      <a:pt x="220854" y="0"/>
                      <a:pt x="493291" y="0"/>
                    </a:cubicBezTo>
                    <a:cubicBezTo>
                      <a:pt x="765728" y="0"/>
                      <a:pt x="986582" y="220854"/>
                      <a:pt x="986582" y="493291"/>
                    </a:cubicBezTo>
                    <a:cubicBezTo>
                      <a:pt x="986582" y="765728"/>
                      <a:pt x="765728" y="986582"/>
                      <a:pt x="493291" y="986582"/>
                    </a:cubicBezTo>
                    <a:cubicBezTo>
                      <a:pt x="220854" y="986582"/>
                      <a:pt x="0" y="765728"/>
                      <a:pt x="0" y="493291"/>
                    </a:cubicBez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5911" tIns="155911" rIns="155911" bIns="155911" numCol="1" spcCol="1270" anchor="ctr" anchorCtr="0">
                <a:noAutofit/>
              </a:bodyPr>
              <a:lstStyle/>
              <a:p>
                <a:pPr lvl="0" algn="ctr" defTabSz="400050">
                  <a:lnSpc>
                    <a:spcPct val="90000"/>
                  </a:lnSpc>
                  <a:spcBef>
                    <a:spcPct val="0"/>
                  </a:spcBef>
                  <a:spcAft>
                    <a:spcPct val="35000"/>
                  </a:spcAft>
                </a:pPr>
                <a:r>
                  <a:rPr lang="en-CA" sz="900" kern="1200" dirty="0" smtClean="0"/>
                  <a:t>Change Management </a:t>
                </a:r>
                <a:endParaRPr lang="en-CA" sz="900" kern="1200" dirty="0"/>
              </a:p>
            </p:txBody>
          </p:sp>
          <p:sp>
            <p:nvSpPr>
              <p:cNvPr id="16" name="Freeform 32"/>
              <p:cNvSpPr/>
              <p:nvPr/>
            </p:nvSpPr>
            <p:spPr>
              <a:xfrm>
                <a:off x="6271493" y="4836774"/>
                <a:ext cx="986581" cy="986581"/>
              </a:xfrm>
              <a:custGeom>
                <a:avLst/>
                <a:gdLst>
                  <a:gd name="connsiteX0" fmla="*/ 0 w 986581"/>
                  <a:gd name="connsiteY0" fmla="*/ 493291 h 986581"/>
                  <a:gd name="connsiteX1" fmla="*/ 493291 w 986581"/>
                  <a:gd name="connsiteY1" fmla="*/ 0 h 986581"/>
                  <a:gd name="connsiteX2" fmla="*/ 986582 w 986581"/>
                  <a:gd name="connsiteY2" fmla="*/ 493291 h 986581"/>
                  <a:gd name="connsiteX3" fmla="*/ 493291 w 986581"/>
                  <a:gd name="connsiteY3" fmla="*/ 986582 h 986581"/>
                  <a:gd name="connsiteX4" fmla="*/ 0 w 986581"/>
                  <a:gd name="connsiteY4" fmla="*/ 493291 h 9865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6581" h="986581">
                    <a:moveTo>
                      <a:pt x="0" y="493291"/>
                    </a:moveTo>
                    <a:cubicBezTo>
                      <a:pt x="0" y="220854"/>
                      <a:pt x="220854" y="0"/>
                      <a:pt x="493291" y="0"/>
                    </a:cubicBezTo>
                    <a:cubicBezTo>
                      <a:pt x="765728" y="0"/>
                      <a:pt x="986582" y="220854"/>
                      <a:pt x="986582" y="493291"/>
                    </a:cubicBezTo>
                    <a:cubicBezTo>
                      <a:pt x="986582" y="765728"/>
                      <a:pt x="765728" y="986582"/>
                      <a:pt x="493291" y="986582"/>
                    </a:cubicBezTo>
                    <a:cubicBezTo>
                      <a:pt x="220854" y="986582"/>
                      <a:pt x="0" y="765728"/>
                      <a:pt x="0" y="493291"/>
                    </a:cubicBez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5911" tIns="155911" rIns="155911" bIns="155911" numCol="1" spcCol="1270" anchor="ctr" anchorCtr="0">
                <a:noAutofit/>
              </a:bodyPr>
              <a:lstStyle/>
              <a:p>
                <a:pPr lvl="0" algn="ctr" defTabSz="400050">
                  <a:lnSpc>
                    <a:spcPct val="90000"/>
                  </a:lnSpc>
                  <a:spcBef>
                    <a:spcPct val="0"/>
                  </a:spcBef>
                  <a:spcAft>
                    <a:spcPct val="35000"/>
                  </a:spcAft>
                </a:pPr>
                <a:r>
                  <a:rPr lang="en-CA" sz="900" kern="1200" dirty="0" smtClean="0"/>
                  <a:t>Knowledge Management</a:t>
                </a:r>
                <a:endParaRPr lang="en-CA" sz="900" kern="1200" dirty="0"/>
              </a:p>
            </p:txBody>
          </p:sp>
          <p:sp>
            <p:nvSpPr>
              <p:cNvPr id="17" name="Freeform 33"/>
              <p:cNvSpPr/>
              <p:nvPr/>
            </p:nvSpPr>
            <p:spPr>
              <a:xfrm>
                <a:off x="4940264" y="4068189"/>
                <a:ext cx="986581" cy="986581"/>
              </a:xfrm>
              <a:custGeom>
                <a:avLst/>
                <a:gdLst>
                  <a:gd name="connsiteX0" fmla="*/ 0 w 986581"/>
                  <a:gd name="connsiteY0" fmla="*/ 493291 h 986581"/>
                  <a:gd name="connsiteX1" fmla="*/ 493291 w 986581"/>
                  <a:gd name="connsiteY1" fmla="*/ 0 h 986581"/>
                  <a:gd name="connsiteX2" fmla="*/ 986582 w 986581"/>
                  <a:gd name="connsiteY2" fmla="*/ 493291 h 986581"/>
                  <a:gd name="connsiteX3" fmla="*/ 493291 w 986581"/>
                  <a:gd name="connsiteY3" fmla="*/ 986582 h 986581"/>
                  <a:gd name="connsiteX4" fmla="*/ 0 w 986581"/>
                  <a:gd name="connsiteY4" fmla="*/ 493291 h 9865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6581" h="986581">
                    <a:moveTo>
                      <a:pt x="0" y="493291"/>
                    </a:moveTo>
                    <a:cubicBezTo>
                      <a:pt x="0" y="220854"/>
                      <a:pt x="220854" y="0"/>
                      <a:pt x="493291" y="0"/>
                    </a:cubicBezTo>
                    <a:cubicBezTo>
                      <a:pt x="765728" y="0"/>
                      <a:pt x="986582" y="220854"/>
                      <a:pt x="986582" y="493291"/>
                    </a:cubicBezTo>
                    <a:cubicBezTo>
                      <a:pt x="986582" y="765728"/>
                      <a:pt x="765728" y="986582"/>
                      <a:pt x="493291" y="986582"/>
                    </a:cubicBezTo>
                    <a:cubicBezTo>
                      <a:pt x="220854" y="986582"/>
                      <a:pt x="0" y="765728"/>
                      <a:pt x="0" y="493291"/>
                    </a:cubicBez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5911" tIns="155911" rIns="155911" bIns="155911" numCol="1" spcCol="1270" anchor="ctr" anchorCtr="0">
                <a:noAutofit/>
              </a:bodyPr>
              <a:lstStyle/>
              <a:p>
                <a:pPr lvl="0" algn="ctr" defTabSz="400050">
                  <a:lnSpc>
                    <a:spcPct val="90000"/>
                  </a:lnSpc>
                  <a:spcBef>
                    <a:spcPct val="0"/>
                  </a:spcBef>
                  <a:spcAft>
                    <a:spcPct val="35000"/>
                  </a:spcAft>
                </a:pPr>
                <a:r>
                  <a:rPr lang="en-CA" sz="900" kern="1200" dirty="0" smtClean="0"/>
                  <a:t>Vendor Management &amp; Contracts </a:t>
                </a:r>
                <a:endParaRPr lang="en-CA" sz="900" kern="1200" dirty="0"/>
              </a:p>
            </p:txBody>
          </p:sp>
          <p:sp>
            <p:nvSpPr>
              <p:cNvPr id="18" name="Freeform 34"/>
              <p:cNvSpPr/>
              <p:nvPr/>
            </p:nvSpPr>
            <p:spPr>
              <a:xfrm>
                <a:off x="4940264" y="2531018"/>
                <a:ext cx="986581" cy="986581"/>
              </a:xfrm>
              <a:custGeom>
                <a:avLst/>
                <a:gdLst>
                  <a:gd name="connsiteX0" fmla="*/ 0 w 986581"/>
                  <a:gd name="connsiteY0" fmla="*/ 493291 h 986581"/>
                  <a:gd name="connsiteX1" fmla="*/ 493291 w 986581"/>
                  <a:gd name="connsiteY1" fmla="*/ 0 h 986581"/>
                  <a:gd name="connsiteX2" fmla="*/ 986582 w 986581"/>
                  <a:gd name="connsiteY2" fmla="*/ 493291 h 986581"/>
                  <a:gd name="connsiteX3" fmla="*/ 493291 w 986581"/>
                  <a:gd name="connsiteY3" fmla="*/ 986582 h 986581"/>
                  <a:gd name="connsiteX4" fmla="*/ 0 w 986581"/>
                  <a:gd name="connsiteY4" fmla="*/ 493291 h 9865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6581" h="986581">
                    <a:moveTo>
                      <a:pt x="0" y="493291"/>
                    </a:moveTo>
                    <a:cubicBezTo>
                      <a:pt x="0" y="220854"/>
                      <a:pt x="220854" y="0"/>
                      <a:pt x="493291" y="0"/>
                    </a:cubicBezTo>
                    <a:cubicBezTo>
                      <a:pt x="765728" y="0"/>
                      <a:pt x="986582" y="220854"/>
                      <a:pt x="986582" y="493291"/>
                    </a:cubicBezTo>
                    <a:cubicBezTo>
                      <a:pt x="986582" y="765728"/>
                      <a:pt x="765728" y="986582"/>
                      <a:pt x="493291" y="986582"/>
                    </a:cubicBezTo>
                    <a:cubicBezTo>
                      <a:pt x="220854" y="986582"/>
                      <a:pt x="0" y="765728"/>
                      <a:pt x="0" y="493291"/>
                    </a:cubicBez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5911" tIns="155911" rIns="155911" bIns="155911" numCol="1" spcCol="1270" anchor="ctr" anchorCtr="0">
                <a:noAutofit/>
              </a:bodyPr>
              <a:lstStyle/>
              <a:p>
                <a:pPr lvl="0" algn="ctr" defTabSz="400050">
                  <a:lnSpc>
                    <a:spcPct val="90000"/>
                  </a:lnSpc>
                  <a:spcBef>
                    <a:spcPct val="0"/>
                  </a:spcBef>
                  <a:spcAft>
                    <a:spcPct val="35000"/>
                  </a:spcAft>
                </a:pPr>
                <a:r>
                  <a:rPr lang="en-CA" sz="900" kern="1200" dirty="0" smtClean="0"/>
                  <a:t>Operational Support</a:t>
                </a:r>
                <a:endParaRPr lang="en-CA" sz="900" kern="1200" dirty="0"/>
              </a:p>
            </p:txBody>
          </p:sp>
        </p:grpSp>
        <p:sp>
          <p:nvSpPr>
            <p:cNvPr id="6" name="Right Arrow 12"/>
            <p:cNvSpPr/>
            <p:nvPr/>
          </p:nvSpPr>
          <p:spPr>
            <a:xfrm rot="12600000">
              <a:off x="5799347" y="3115069"/>
              <a:ext cx="292963" cy="195308"/>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Right Arrow 13"/>
            <p:cNvSpPr/>
            <p:nvPr/>
          </p:nvSpPr>
          <p:spPr>
            <a:xfrm rot="9000000">
              <a:off x="5893676" y="3917799"/>
              <a:ext cx="292963" cy="195308"/>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Right Arrow 14"/>
            <p:cNvSpPr/>
            <p:nvPr/>
          </p:nvSpPr>
          <p:spPr>
            <a:xfrm rot="16200000">
              <a:off x="6618304" y="2572156"/>
              <a:ext cx="292963" cy="195308"/>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Right Arrow 15"/>
            <p:cNvSpPr/>
            <p:nvPr/>
          </p:nvSpPr>
          <p:spPr>
            <a:xfrm rot="19800000">
              <a:off x="7391659" y="3011574"/>
              <a:ext cx="292963" cy="195308"/>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Right Arrow 16"/>
            <p:cNvSpPr/>
            <p:nvPr/>
          </p:nvSpPr>
          <p:spPr>
            <a:xfrm rot="1800000">
              <a:off x="7299311" y="3991656"/>
              <a:ext cx="292963" cy="195308"/>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 name="Right Arrow 27"/>
            <p:cNvSpPr/>
            <p:nvPr/>
          </p:nvSpPr>
          <p:spPr>
            <a:xfrm rot="5400000">
              <a:off x="6618303" y="4308621"/>
              <a:ext cx="292963" cy="195308"/>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Rectangle 18"/>
          <p:cNvSpPr/>
          <p:nvPr/>
        </p:nvSpPr>
        <p:spPr>
          <a:xfrm>
            <a:off x="0" y="1133474"/>
            <a:ext cx="4855326" cy="5367079"/>
          </a:xfrm>
          <a:prstGeom prst="rect">
            <a:avLst/>
          </a:prstGeom>
          <a:solidFill>
            <a:schemeClr val="accent4">
              <a:lumMod val="95000"/>
            </a:scheme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44000" tIns="36000" rIns="144000" bIns="144000" rtlCol="0" anchor="ctr">
            <a:noAutofit/>
          </a:bodyPr>
          <a:lstStyle/>
          <a:p>
            <a:r>
              <a:rPr lang="en-CA" sz="1400" dirty="0">
                <a:solidFill>
                  <a:schemeClr val="tx1"/>
                </a:solidFill>
              </a:rPr>
              <a:t>A </a:t>
            </a:r>
            <a:r>
              <a:rPr lang="en-CA" sz="1400" b="1" dirty="0">
                <a:solidFill>
                  <a:schemeClr val="accent1"/>
                </a:solidFill>
              </a:rPr>
              <a:t>Center of Excellence (CoE) </a:t>
            </a:r>
            <a:r>
              <a:rPr lang="en-CA" sz="1400" dirty="0">
                <a:solidFill>
                  <a:schemeClr val="tx1"/>
                </a:solidFill>
              </a:rPr>
              <a:t>is a cross-functional methodology </a:t>
            </a:r>
            <a:r>
              <a:rPr lang="en-CA" sz="1400" dirty="0" smtClean="0">
                <a:solidFill>
                  <a:schemeClr val="tx1"/>
                </a:solidFill>
              </a:rPr>
              <a:t>promoting collaboration </a:t>
            </a:r>
            <a:r>
              <a:rPr lang="en-CA" sz="1400" dirty="0">
                <a:solidFill>
                  <a:schemeClr val="tx1"/>
                </a:solidFill>
              </a:rPr>
              <a:t>and </a:t>
            </a:r>
            <a:r>
              <a:rPr lang="en-CA" sz="1400" dirty="0" smtClean="0">
                <a:solidFill>
                  <a:schemeClr val="tx1"/>
                </a:solidFill>
              </a:rPr>
              <a:t>best practices around enterprise applications. </a:t>
            </a:r>
            <a:r>
              <a:rPr lang="en-CA" sz="1400" dirty="0">
                <a:solidFill>
                  <a:schemeClr val="tx1"/>
                </a:solidFill>
              </a:rPr>
              <a:t>It </a:t>
            </a:r>
            <a:r>
              <a:rPr lang="en-CA" sz="1400" dirty="0" smtClean="0">
                <a:solidFill>
                  <a:schemeClr val="tx1"/>
                </a:solidFill>
              </a:rPr>
              <a:t>enables an organization to extract the full benefits out of critical systems. An </a:t>
            </a:r>
            <a:r>
              <a:rPr lang="en-CA" sz="1400" b="1" dirty="0" smtClean="0">
                <a:solidFill>
                  <a:schemeClr val="accent1"/>
                </a:solidFill>
              </a:rPr>
              <a:t>Enterprise </a:t>
            </a:r>
            <a:r>
              <a:rPr lang="en-CA" sz="1400" b="1" dirty="0">
                <a:solidFill>
                  <a:schemeClr val="accent1"/>
                </a:solidFill>
              </a:rPr>
              <a:t>A</a:t>
            </a:r>
            <a:r>
              <a:rPr lang="en-CA" sz="1400" b="1" dirty="0" smtClean="0">
                <a:solidFill>
                  <a:schemeClr val="accent1"/>
                </a:solidFill>
              </a:rPr>
              <a:t>pplications CoE </a:t>
            </a:r>
            <a:r>
              <a:rPr lang="en-CA" sz="1400" dirty="0" smtClean="0">
                <a:solidFill>
                  <a:schemeClr val="tx1"/>
                </a:solidFill>
              </a:rPr>
              <a:t>builds on best practices successfully employed with competency-based CoEs, but is distinctly catered to optimizing processes related to a single application or multiple applications rather than one competency like quality assurance or data management.</a:t>
            </a:r>
            <a:endParaRPr lang="en-CA" sz="1400" dirty="0">
              <a:solidFill>
                <a:schemeClr val="tx1"/>
              </a:solidFill>
            </a:endParaRPr>
          </a:p>
          <a:p>
            <a:endParaRPr lang="en-CA" sz="1400" dirty="0">
              <a:solidFill>
                <a:schemeClr val="tx1"/>
              </a:solidFill>
            </a:endParaRPr>
          </a:p>
          <a:p>
            <a:r>
              <a:rPr lang="en-CA" sz="1400" dirty="0" smtClean="0">
                <a:solidFill>
                  <a:schemeClr val="tx1"/>
                </a:solidFill>
              </a:rPr>
              <a:t>The </a:t>
            </a:r>
            <a:r>
              <a:rPr lang="en-CA" sz="1400" dirty="0">
                <a:solidFill>
                  <a:schemeClr val="tx1"/>
                </a:solidFill>
              </a:rPr>
              <a:t>responsibilities of a Center of </a:t>
            </a:r>
            <a:r>
              <a:rPr lang="en-CA" sz="1400" dirty="0" smtClean="0">
                <a:solidFill>
                  <a:schemeClr val="tx1"/>
                </a:solidFill>
              </a:rPr>
              <a:t>Excellence can </a:t>
            </a:r>
            <a:r>
              <a:rPr lang="en-CA" sz="1400" dirty="0">
                <a:solidFill>
                  <a:schemeClr val="tx1"/>
                </a:solidFill>
              </a:rPr>
              <a:t>include</a:t>
            </a:r>
            <a:r>
              <a:rPr lang="en-CA" sz="1400" dirty="0" smtClean="0">
                <a:solidFill>
                  <a:schemeClr val="tx1"/>
                </a:solidFill>
              </a:rPr>
              <a:t>:</a:t>
            </a:r>
            <a:endParaRPr lang="en-CA" sz="1400" b="1" dirty="0">
              <a:solidFill>
                <a:schemeClr val="tx1"/>
              </a:solidFill>
            </a:endParaRPr>
          </a:p>
          <a:p>
            <a:pPr marL="285750" indent="-285750">
              <a:buFont typeface="Arial" panose="020B0604020202020204" pitchFamily="34" charset="0"/>
              <a:buChar char="•"/>
            </a:pPr>
            <a:r>
              <a:rPr lang="en-CA" sz="1400" b="1" dirty="0">
                <a:solidFill>
                  <a:schemeClr val="accent1"/>
                </a:solidFill>
              </a:rPr>
              <a:t>Reporting and Metrics: </a:t>
            </a:r>
            <a:r>
              <a:rPr lang="en-CA" sz="1400" dirty="0">
                <a:solidFill>
                  <a:schemeClr val="tx1"/>
                </a:solidFill>
              </a:rPr>
              <a:t>measure the value derived from the application that the CoE is </a:t>
            </a:r>
            <a:r>
              <a:rPr lang="en-CA" sz="1400" dirty="0" smtClean="0">
                <a:solidFill>
                  <a:schemeClr val="tx1"/>
                </a:solidFill>
              </a:rPr>
              <a:t>supporting.</a:t>
            </a:r>
            <a:endParaRPr lang="en-CA" sz="1400" b="1" dirty="0">
              <a:solidFill>
                <a:schemeClr val="accent2"/>
              </a:solidFill>
            </a:endParaRPr>
          </a:p>
          <a:p>
            <a:pPr marL="285750" indent="-285750">
              <a:buFont typeface="Arial" panose="020B0604020202020204" pitchFamily="34" charset="0"/>
              <a:buChar char="•"/>
            </a:pPr>
            <a:r>
              <a:rPr lang="en-CA" sz="1400" b="1" dirty="0">
                <a:solidFill>
                  <a:schemeClr val="accent1"/>
                </a:solidFill>
              </a:rPr>
              <a:t>Governance: </a:t>
            </a:r>
            <a:r>
              <a:rPr lang="en-CA" sz="1400" dirty="0">
                <a:solidFill>
                  <a:schemeClr val="tx1"/>
                </a:solidFill>
              </a:rPr>
              <a:t>coordination and prioritization of </a:t>
            </a:r>
            <a:r>
              <a:rPr lang="en-CA" sz="1400" dirty="0" smtClean="0">
                <a:solidFill>
                  <a:schemeClr val="tx1"/>
                </a:solidFill>
              </a:rPr>
              <a:t>the project pipeline.</a:t>
            </a:r>
            <a:endParaRPr lang="en-CA" sz="1400" b="1" dirty="0">
              <a:solidFill>
                <a:schemeClr val="tx1"/>
              </a:solidFill>
            </a:endParaRPr>
          </a:p>
          <a:p>
            <a:pPr marL="285750" indent="-285750">
              <a:buFont typeface="Arial" panose="020B0604020202020204" pitchFamily="34" charset="0"/>
              <a:buChar char="•"/>
            </a:pPr>
            <a:r>
              <a:rPr lang="en-CA" sz="1400" b="1" dirty="0">
                <a:solidFill>
                  <a:schemeClr val="accent1"/>
                </a:solidFill>
              </a:rPr>
              <a:t>Knowledge Repository: </a:t>
            </a:r>
            <a:r>
              <a:rPr lang="en-CA" sz="1400" dirty="0">
                <a:solidFill>
                  <a:schemeClr val="tx1"/>
                </a:solidFill>
              </a:rPr>
              <a:t>systematized classification of standards, processes, and methodologies to guide the user </a:t>
            </a:r>
            <a:r>
              <a:rPr lang="en-CA" sz="1400" dirty="0" smtClean="0">
                <a:solidFill>
                  <a:schemeClr val="tx1"/>
                </a:solidFill>
              </a:rPr>
              <a:t>community.</a:t>
            </a:r>
            <a:endParaRPr lang="en-CA" sz="1400" b="1" dirty="0">
              <a:solidFill>
                <a:schemeClr val="tx1"/>
              </a:solidFill>
            </a:endParaRPr>
          </a:p>
          <a:p>
            <a:pPr marL="285750" indent="-285750">
              <a:buFont typeface="Arial" panose="020B0604020202020204" pitchFamily="34" charset="0"/>
              <a:buChar char="•"/>
            </a:pPr>
            <a:r>
              <a:rPr lang="en-CA" sz="1400" b="1" dirty="0">
                <a:solidFill>
                  <a:schemeClr val="accent1"/>
                </a:solidFill>
              </a:rPr>
              <a:t>Shared Learning: </a:t>
            </a:r>
            <a:r>
              <a:rPr lang="en-CA" sz="1400" dirty="0">
                <a:solidFill>
                  <a:schemeClr val="tx1"/>
                </a:solidFill>
              </a:rPr>
              <a:t>training, </a:t>
            </a:r>
            <a:r>
              <a:rPr lang="en-CA" sz="1400" dirty="0" smtClean="0">
                <a:solidFill>
                  <a:schemeClr val="tx1"/>
                </a:solidFill>
              </a:rPr>
              <a:t>certification, </a:t>
            </a:r>
            <a:r>
              <a:rPr lang="en-CA" sz="1400" dirty="0">
                <a:solidFill>
                  <a:schemeClr val="tx1"/>
                </a:solidFill>
              </a:rPr>
              <a:t>and skills </a:t>
            </a:r>
            <a:r>
              <a:rPr lang="en-CA" sz="1400" dirty="0" smtClean="0">
                <a:solidFill>
                  <a:schemeClr val="tx1"/>
                </a:solidFill>
              </a:rPr>
              <a:t>assessment.</a:t>
            </a:r>
            <a:endParaRPr lang="en-CA" sz="1400" b="1" dirty="0">
              <a:solidFill>
                <a:schemeClr val="tx1"/>
              </a:solidFill>
            </a:endParaRPr>
          </a:p>
          <a:p>
            <a:pPr marL="285750" indent="-285750">
              <a:buFont typeface="Arial" panose="020B0604020202020204" pitchFamily="34" charset="0"/>
              <a:buChar char="•"/>
            </a:pPr>
            <a:r>
              <a:rPr lang="en-CA" sz="1400" b="1" dirty="0" smtClean="0">
                <a:solidFill>
                  <a:schemeClr val="accent1"/>
                </a:solidFill>
              </a:rPr>
              <a:t>Process Mastery: </a:t>
            </a:r>
            <a:r>
              <a:rPr lang="en-CA" sz="1400" dirty="0" smtClean="0">
                <a:solidFill>
                  <a:schemeClr val="tx1"/>
                </a:solidFill>
              </a:rPr>
              <a:t>standardization and optimization of application-related processes.</a:t>
            </a:r>
            <a:endParaRPr lang="en-CA" sz="1400" dirty="0">
              <a:solidFill>
                <a:schemeClr val="tx1"/>
              </a:solidFill>
            </a:endParaRPr>
          </a:p>
          <a:p>
            <a:pPr marL="285750" indent="-285750">
              <a:buFont typeface="Arial" panose="020B0604020202020204" pitchFamily="34" charset="0"/>
              <a:buChar char="•"/>
            </a:pPr>
            <a:r>
              <a:rPr lang="en-CA" sz="1400" b="1" dirty="0">
                <a:solidFill>
                  <a:schemeClr val="accent1"/>
                </a:solidFill>
              </a:rPr>
              <a:t>Vendor Management: </a:t>
            </a:r>
            <a:r>
              <a:rPr lang="en-CA" sz="1400" dirty="0">
                <a:solidFill>
                  <a:schemeClr val="tx1"/>
                </a:solidFill>
              </a:rPr>
              <a:t>centralized communication with </a:t>
            </a:r>
            <a:r>
              <a:rPr lang="en-CA" sz="1400" dirty="0" smtClean="0">
                <a:solidFill>
                  <a:schemeClr val="tx1"/>
                </a:solidFill>
              </a:rPr>
              <a:t>third-party vendors. </a:t>
            </a:r>
            <a:endParaRPr lang="en-CA" sz="1400" b="1" dirty="0">
              <a:solidFill>
                <a:schemeClr val="tx1"/>
              </a:solidFill>
            </a:endParaRPr>
          </a:p>
        </p:txBody>
      </p:sp>
    </p:spTree>
    <p:extLst>
      <p:ext uri="{BB962C8B-B14F-4D97-AF65-F5344CB8AC3E}">
        <p14:creationId xmlns:p14="http://schemas.microsoft.com/office/powerpoint/2010/main" val="4103210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Manual Operation 6"/>
          <p:cNvSpPr/>
          <p:nvPr/>
        </p:nvSpPr>
        <p:spPr>
          <a:xfrm rot="5400000">
            <a:off x="458019" y="1906140"/>
            <a:ext cx="4453103" cy="4517478"/>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000 w 10000"/>
              <a:gd name="connsiteY2" fmla="*/ 10000 h 10000"/>
              <a:gd name="connsiteX3" fmla="*/ 3622 w 10000"/>
              <a:gd name="connsiteY3" fmla="*/ 10000 h 10000"/>
              <a:gd name="connsiteX4" fmla="*/ 0 w 10000"/>
              <a:gd name="connsiteY4" fmla="*/ 0 h 10000"/>
              <a:gd name="connsiteX0" fmla="*/ 0 w 10000"/>
              <a:gd name="connsiteY0" fmla="*/ 0 h 10022"/>
              <a:gd name="connsiteX1" fmla="*/ 10000 w 10000"/>
              <a:gd name="connsiteY1" fmla="*/ 0 h 10022"/>
              <a:gd name="connsiteX2" fmla="*/ 6550 w 10000"/>
              <a:gd name="connsiteY2" fmla="*/ 10022 h 10022"/>
              <a:gd name="connsiteX3" fmla="*/ 3622 w 10000"/>
              <a:gd name="connsiteY3" fmla="*/ 10000 h 10022"/>
              <a:gd name="connsiteX4" fmla="*/ 0 w 10000"/>
              <a:gd name="connsiteY4" fmla="*/ 0 h 100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22">
                <a:moveTo>
                  <a:pt x="0" y="0"/>
                </a:moveTo>
                <a:lnTo>
                  <a:pt x="10000" y="0"/>
                </a:lnTo>
                <a:lnTo>
                  <a:pt x="6550" y="10022"/>
                </a:lnTo>
                <a:lnTo>
                  <a:pt x="3622" y="10000"/>
                </a:lnTo>
                <a:lnTo>
                  <a:pt x="0" y="0"/>
                </a:lnTo>
                <a:close/>
              </a:path>
            </a:pathLst>
          </a:custGeom>
          <a:gradFill>
            <a:gsLst>
              <a:gs pos="100000">
                <a:schemeClr val="bg1"/>
              </a:gs>
              <a:gs pos="44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Right Arrow 8"/>
          <p:cNvSpPr/>
          <p:nvPr/>
        </p:nvSpPr>
        <p:spPr>
          <a:xfrm>
            <a:off x="732718" y="3443330"/>
            <a:ext cx="4045202" cy="1250486"/>
          </a:xfrm>
          <a:prstGeom prst="rightArrow">
            <a:avLst/>
          </a:prstGeom>
          <a:gradFill>
            <a:gsLst>
              <a:gs pos="100000">
                <a:schemeClr val="bg1"/>
              </a:gs>
              <a:gs pos="35000">
                <a:schemeClr val="bg1">
                  <a:lumMod val="85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smtClean="0"/>
              <a:t>Understand the impact of a CoE in application lifecycle management</a:t>
            </a:r>
            <a:endParaRPr lang="en-CA" dirty="0"/>
          </a:p>
        </p:txBody>
      </p:sp>
      <p:grpSp>
        <p:nvGrpSpPr>
          <p:cNvPr id="69" name="Group 10"/>
          <p:cNvGrpSpPr/>
          <p:nvPr/>
        </p:nvGrpSpPr>
        <p:grpSpPr>
          <a:xfrm>
            <a:off x="1051254" y="1938326"/>
            <a:ext cx="4134593" cy="4134593"/>
            <a:chOff x="2544730" y="1374917"/>
            <a:chExt cx="4054539" cy="4054539"/>
          </a:xfrm>
        </p:grpSpPr>
        <p:cxnSp>
          <p:nvCxnSpPr>
            <p:cNvPr id="31" name="Straight Connector 11"/>
            <p:cNvCxnSpPr/>
            <p:nvPr/>
          </p:nvCxnSpPr>
          <p:spPr>
            <a:xfrm>
              <a:off x="5138066" y="3960853"/>
              <a:ext cx="691644" cy="632904"/>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12"/>
            <p:cNvCxnSpPr>
              <a:endCxn id="26" idx="3"/>
            </p:cNvCxnSpPr>
            <p:nvPr/>
          </p:nvCxnSpPr>
          <p:spPr>
            <a:xfrm flipV="1">
              <a:off x="3246157" y="3949487"/>
              <a:ext cx="761050" cy="546538"/>
            </a:xfrm>
            <a:prstGeom prst="line">
              <a:avLst/>
            </a:prstGeom>
          </p:spPr>
          <p:style>
            <a:lnRef idx="1">
              <a:schemeClr val="accent1"/>
            </a:lnRef>
            <a:fillRef idx="0">
              <a:schemeClr val="accent1"/>
            </a:fillRef>
            <a:effectRef idx="0">
              <a:schemeClr val="accent1"/>
            </a:effectRef>
            <a:fontRef idx="minor">
              <a:schemeClr val="tx1"/>
            </a:fontRef>
          </p:style>
        </p:cxnSp>
        <p:sp>
          <p:nvSpPr>
            <p:cNvPr id="17" name="Circular Arrow 13"/>
            <p:cNvSpPr/>
            <p:nvPr/>
          </p:nvSpPr>
          <p:spPr>
            <a:xfrm>
              <a:off x="2544730" y="1374917"/>
              <a:ext cx="4054539" cy="4054539"/>
            </a:xfrm>
            <a:prstGeom prst="circularArrow">
              <a:avLst>
                <a:gd name="adj1" fmla="val 5544"/>
                <a:gd name="adj2" fmla="val 655713"/>
                <a:gd name="adj3" fmla="val 13815233"/>
                <a:gd name="adj4" fmla="val 14369199"/>
                <a:gd name="adj5" fmla="val 5757"/>
              </a:avLst>
            </a:prstGeom>
            <a:solidFill>
              <a:schemeClr val="accent3"/>
            </a:solidFill>
            <a:effectLst>
              <a:outerShdw blurRad="38100" dist="12700" dir="2700000" algn="tl" rotWithShape="0">
                <a:prstClr val="black">
                  <a:alpha val="40000"/>
                </a:prstClr>
              </a:outerShdw>
            </a:effectLst>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26" name="Oval 14"/>
            <p:cNvSpPr/>
            <p:nvPr/>
          </p:nvSpPr>
          <p:spPr>
            <a:xfrm>
              <a:off x="3775236" y="2628186"/>
              <a:ext cx="1584000" cy="1548000"/>
            </a:xfrm>
            <a:prstGeom prst="ellipse">
              <a:avLst/>
            </a:prstGeom>
            <a:effectLst>
              <a:outerShdw blurRad="381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CA" sz="1400" dirty="0" smtClean="0"/>
                <a:t>Application Lifecycle Management </a:t>
              </a:r>
              <a:endParaRPr lang="en-CA" sz="1400" dirty="0"/>
            </a:p>
          </p:txBody>
        </p:sp>
        <p:cxnSp>
          <p:nvCxnSpPr>
            <p:cNvPr id="43" name="Straight Connector 15"/>
            <p:cNvCxnSpPr>
              <a:stCxn id="26" idx="0"/>
            </p:cNvCxnSpPr>
            <p:nvPr/>
          </p:nvCxnSpPr>
          <p:spPr>
            <a:xfrm flipV="1">
              <a:off x="4567236" y="1708069"/>
              <a:ext cx="0" cy="920117"/>
            </a:xfrm>
            <a:prstGeom prst="line">
              <a:avLst/>
            </a:prstGeom>
          </p:spPr>
          <p:style>
            <a:lnRef idx="1">
              <a:schemeClr val="accent1"/>
            </a:lnRef>
            <a:fillRef idx="0">
              <a:schemeClr val="accent1"/>
            </a:fillRef>
            <a:effectRef idx="0">
              <a:schemeClr val="accent1"/>
            </a:effectRef>
            <a:fontRef idx="minor">
              <a:schemeClr val="tx1"/>
            </a:fontRef>
          </p:style>
        </p:cxnSp>
        <p:sp>
          <p:nvSpPr>
            <p:cNvPr id="62" name="TextBox 17"/>
            <p:cNvSpPr txBox="1"/>
            <p:nvPr/>
          </p:nvSpPr>
          <p:spPr>
            <a:xfrm rot="3254524">
              <a:off x="5738588" y="2185375"/>
              <a:ext cx="562975" cy="307777"/>
            </a:xfrm>
            <a:prstGeom prst="rect">
              <a:avLst/>
            </a:prstGeom>
          </p:spPr>
          <p:txBody>
            <a:bodyPr wrap="none" rtlCol="0">
              <a:spAutoFit/>
            </a:bodyPr>
            <a:lstStyle/>
            <a:p>
              <a:r>
                <a:rPr lang="en-CA" sz="1400" b="1" dirty="0" smtClean="0">
                  <a:solidFill>
                    <a:schemeClr val="bg1"/>
                  </a:solidFill>
                </a:rPr>
                <a:t>Plan</a:t>
              </a:r>
            </a:p>
          </p:txBody>
        </p:sp>
        <p:sp>
          <p:nvSpPr>
            <p:cNvPr id="63" name="TextBox 18"/>
            <p:cNvSpPr txBox="1"/>
            <p:nvPr/>
          </p:nvSpPr>
          <p:spPr>
            <a:xfrm>
              <a:off x="4057320" y="5011918"/>
              <a:ext cx="1080745" cy="307777"/>
            </a:xfrm>
            <a:prstGeom prst="rect">
              <a:avLst/>
            </a:prstGeom>
          </p:spPr>
          <p:txBody>
            <a:bodyPr wrap="none" rtlCol="0">
              <a:spAutoFit/>
            </a:bodyPr>
            <a:lstStyle/>
            <a:p>
              <a:r>
                <a:rPr lang="en-CA" sz="1400" b="1" dirty="0" smtClean="0">
                  <a:solidFill>
                    <a:schemeClr val="bg1"/>
                  </a:solidFill>
                </a:rPr>
                <a:t>Implement</a:t>
              </a:r>
            </a:p>
          </p:txBody>
        </p:sp>
        <p:sp>
          <p:nvSpPr>
            <p:cNvPr id="68" name="TextBox 19"/>
            <p:cNvSpPr txBox="1"/>
            <p:nvPr/>
          </p:nvSpPr>
          <p:spPr>
            <a:xfrm rot="16200000">
              <a:off x="2300056" y="3204774"/>
              <a:ext cx="990977" cy="307777"/>
            </a:xfrm>
            <a:prstGeom prst="rect">
              <a:avLst/>
            </a:prstGeom>
          </p:spPr>
          <p:txBody>
            <a:bodyPr wrap="none" rtlCol="0">
              <a:spAutoFit/>
            </a:bodyPr>
            <a:lstStyle/>
            <a:p>
              <a:r>
                <a:rPr lang="en-CA" sz="1400" b="1" dirty="0" smtClean="0">
                  <a:solidFill>
                    <a:schemeClr val="bg1"/>
                  </a:solidFill>
                </a:rPr>
                <a:t>Optimize </a:t>
              </a:r>
            </a:p>
          </p:txBody>
        </p:sp>
      </p:grpSp>
      <p:sp>
        <p:nvSpPr>
          <p:cNvPr id="71" name="TextBox 70"/>
          <p:cNvSpPr txBox="1"/>
          <p:nvPr/>
        </p:nvSpPr>
        <p:spPr>
          <a:xfrm>
            <a:off x="207425" y="1176775"/>
            <a:ext cx="8639118" cy="523220"/>
          </a:xfrm>
          <a:prstGeom prst="rect">
            <a:avLst/>
          </a:prstGeom>
        </p:spPr>
        <p:txBody>
          <a:bodyPr wrap="square" rtlCol="0">
            <a:spAutoFit/>
          </a:bodyPr>
          <a:lstStyle/>
          <a:p>
            <a:r>
              <a:rPr lang="en-CA" sz="1400" dirty="0"/>
              <a:t>A Center of Excellence is most impactful in the optimization phase of the application lifecycle. </a:t>
            </a:r>
            <a:r>
              <a:rPr lang="en-CA" sz="1400" dirty="0" smtClean="0"/>
              <a:t>However, it should not be an afterthought; a CoE can drive </a:t>
            </a:r>
            <a:r>
              <a:rPr lang="en-CA" sz="1400" dirty="0"/>
              <a:t>significant value in </a:t>
            </a:r>
            <a:r>
              <a:rPr lang="en-CA" sz="1400" dirty="0" smtClean="0"/>
              <a:t>the </a:t>
            </a:r>
            <a:r>
              <a:rPr lang="en-CA" sz="1400" dirty="0"/>
              <a:t>planning and implementation phases.</a:t>
            </a:r>
            <a:endParaRPr lang="en-CA" sz="1600" dirty="0"/>
          </a:p>
        </p:txBody>
      </p:sp>
      <p:sp>
        <p:nvSpPr>
          <p:cNvPr id="3" name="Rectangle 31"/>
          <p:cNvSpPr/>
          <p:nvPr/>
        </p:nvSpPr>
        <p:spPr>
          <a:xfrm>
            <a:off x="5227182" y="1938325"/>
            <a:ext cx="3692770" cy="1384995"/>
          </a:xfrm>
          <a:prstGeom prst="rect">
            <a:avLst/>
          </a:prstGeom>
          <a:solidFill>
            <a:schemeClr val="bg1">
              <a:lumMod val="95000"/>
            </a:schemeClr>
          </a:solidFill>
          <a:effectLst>
            <a:outerShdw blurRad="38100" dist="12700" dir="2700000" algn="tl" rotWithShape="0">
              <a:prstClr val="black">
                <a:alpha val="40000"/>
              </a:prstClr>
            </a:outerShdw>
          </a:effectLst>
        </p:spPr>
        <p:txBody>
          <a:bodyPr wrap="square">
            <a:spAutoFit/>
          </a:bodyPr>
          <a:lstStyle/>
          <a:p>
            <a:r>
              <a:rPr lang="en-CA" sz="1400" b="1" dirty="0">
                <a:solidFill>
                  <a:schemeClr val="accent1"/>
                </a:solidFill>
              </a:rPr>
              <a:t>Plan Impact</a:t>
            </a:r>
          </a:p>
          <a:p>
            <a:pPr marL="285750" indent="-285750">
              <a:buFont typeface="Arial" panose="020B0604020202020204" pitchFamily="34" charset="0"/>
              <a:buChar char="•"/>
            </a:pPr>
            <a:r>
              <a:rPr lang="en-CA" sz="1400" dirty="0"/>
              <a:t>Strategy alignment with the business</a:t>
            </a:r>
          </a:p>
          <a:p>
            <a:pPr marL="285750" indent="-285750">
              <a:buFont typeface="Arial" panose="020B0604020202020204" pitchFamily="34" charset="0"/>
              <a:buChar char="•"/>
            </a:pPr>
            <a:r>
              <a:rPr lang="en-CA" sz="1400" dirty="0" smtClean="0"/>
              <a:t>Consistent requirements gathering</a:t>
            </a:r>
          </a:p>
          <a:p>
            <a:pPr marL="285750" indent="-285750">
              <a:buFont typeface="Arial" panose="020B0604020202020204" pitchFamily="34" charset="0"/>
              <a:buChar char="•"/>
            </a:pPr>
            <a:r>
              <a:rPr lang="en-CA" sz="1400" dirty="0" smtClean="0"/>
              <a:t>Documented lessons learned from previous enterprise application projects</a:t>
            </a:r>
          </a:p>
          <a:p>
            <a:pPr marL="285750" indent="-285750">
              <a:buFont typeface="Arial" panose="020B0604020202020204" pitchFamily="34" charset="0"/>
              <a:buChar char="•"/>
            </a:pPr>
            <a:r>
              <a:rPr lang="en-CA" sz="1400" dirty="0" smtClean="0"/>
              <a:t>Increased accuracy of scoping</a:t>
            </a:r>
          </a:p>
        </p:txBody>
      </p:sp>
      <p:sp>
        <p:nvSpPr>
          <p:cNvPr id="4" name="Rectangle 32"/>
          <p:cNvSpPr/>
          <p:nvPr/>
        </p:nvSpPr>
        <p:spPr>
          <a:xfrm>
            <a:off x="5227182" y="5130853"/>
            <a:ext cx="3692770" cy="1169551"/>
          </a:xfrm>
          <a:prstGeom prst="rect">
            <a:avLst/>
          </a:prstGeom>
          <a:solidFill>
            <a:schemeClr val="bg1">
              <a:lumMod val="95000"/>
            </a:schemeClr>
          </a:solidFill>
          <a:effectLst>
            <a:outerShdw blurRad="38100" dist="12700" dir="2700000" algn="tl" rotWithShape="0">
              <a:prstClr val="black">
                <a:alpha val="40000"/>
              </a:prstClr>
            </a:outerShdw>
          </a:effectLst>
        </p:spPr>
        <p:txBody>
          <a:bodyPr wrap="square">
            <a:spAutoFit/>
          </a:bodyPr>
          <a:lstStyle/>
          <a:p>
            <a:r>
              <a:rPr lang="en-CA" sz="1400" b="1" dirty="0">
                <a:solidFill>
                  <a:schemeClr val="accent1"/>
                </a:solidFill>
              </a:rPr>
              <a:t>Optimize Impact</a:t>
            </a:r>
          </a:p>
          <a:p>
            <a:pPr marL="285750" indent="-285750">
              <a:buFont typeface="Arial" panose="020B0604020202020204" pitchFamily="34" charset="0"/>
              <a:buChar char="•"/>
            </a:pPr>
            <a:r>
              <a:rPr lang="en-CA" sz="1400" dirty="0"/>
              <a:t>Proactive application management</a:t>
            </a:r>
          </a:p>
          <a:p>
            <a:pPr marL="285750" indent="-285750">
              <a:buFont typeface="Arial" panose="020B0604020202020204" pitchFamily="34" charset="0"/>
              <a:buChar char="•"/>
            </a:pPr>
            <a:r>
              <a:rPr lang="en-CA" sz="1400" dirty="0"/>
              <a:t>Rapid </a:t>
            </a:r>
            <a:r>
              <a:rPr lang="en-CA" sz="1400" dirty="0" smtClean="0"/>
              <a:t>data-driven improvements</a:t>
            </a:r>
          </a:p>
          <a:p>
            <a:pPr marL="285750" indent="-285750">
              <a:buFont typeface="Arial" panose="020B0604020202020204" pitchFamily="34" charset="0"/>
              <a:buChar char="•"/>
            </a:pPr>
            <a:r>
              <a:rPr lang="en-CA" sz="1400" dirty="0" smtClean="0"/>
              <a:t>Faster ramp-up for projected benefits</a:t>
            </a:r>
          </a:p>
          <a:p>
            <a:pPr marL="285750" indent="-285750">
              <a:buFont typeface="Arial" panose="020B0604020202020204" pitchFamily="34" charset="0"/>
              <a:buChar char="•"/>
            </a:pPr>
            <a:r>
              <a:rPr lang="en-CA" sz="1400" dirty="0" smtClean="0"/>
              <a:t>Reduced risk of non-adoption</a:t>
            </a:r>
            <a:endParaRPr lang="en-CA" sz="1400" dirty="0"/>
          </a:p>
        </p:txBody>
      </p:sp>
      <p:sp>
        <p:nvSpPr>
          <p:cNvPr id="5" name="Rectangle 33"/>
          <p:cNvSpPr/>
          <p:nvPr/>
        </p:nvSpPr>
        <p:spPr>
          <a:xfrm>
            <a:off x="5227183" y="3524265"/>
            <a:ext cx="3692770" cy="1384995"/>
          </a:xfrm>
          <a:prstGeom prst="rect">
            <a:avLst/>
          </a:prstGeom>
          <a:solidFill>
            <a:schemeClr val="bg1">
              <a:lumMod val="95000"/>
            </a:schemeClr>
          </a:solidFill>
          <a:effectLst>
            <a:outerShdw blurRad="38100" dist="12700" dir="2700000" algn="tl" rotWithShape="0">
              <a:prstClr val="black">
                <a:alpha val="40000"/>
              </a:prstClr>
            </a:outerShdw>
          </a:effectLst>
        </p:spPr>
        <p:txBody>
          <a:bodyPr wrap="square">
            <a:spAutoFit/>
          </a:bodyPr>
          <a:lstStyle/>
          <a:p>
            <a:r>
              <a:rPr lang="en-CA" sz="1400" b="1" dirty="0">
                <a:solidFill>
                  <a:schemeClr val="accent1"/>
                </a:solidFill>
              </a:rPr>
              <a:t>Implement Impact</a:t>
            </a:r>
          </a:p>
          <a:p>
            <a:pPr marL="285750" indent="-285750">
              <a:buFont typeface="Arial" panose="020B0604020202020204" pitchFamily="34" charset="0"/>
              <a:buChar char="•"/>
            </a:pPr>
            <a:r>
              <a:rPr lang="en-CA" sz="1400" dirty="0"/>
              <a:t>Timely deployment</a:t>
            </a:r>
          </a:p>
          <a:p>
            <a:pPr marL="285750" indent="-285750">
              <a:buFont typeface="Arial" panose="020B0604020202020204" pitchFamily="34" charset="0"/>
              <a:buChar char="•"/>
            </a:pPr>
            <a:r>
              <a:rPr lang="en-CA" sz="1400" dirty="0"/>
              <a:t>Early error </a:t>
            </a:r>
            <a:r>
              <a:rPr lang="en-CA" sz="1400" dirty="0" smtClean="0"/>
              <a:t>detection</a:t>
            </a:r>
          </a:p>
          <a:p>
            <a:pPr marL="285750" indent="-285750">
              <a:buFont typeface="Arial" panose="020B0604020202020204" pitchFamily="34" charset="0"/>
              <a:buChar char="•"/>
            </a:pPr>
            <a:r>
              <a:rPr lang="en-CA" sz="1400" dirty="0" smtClean="0"/>
              <a:t>Structured change management and transition approach</a:t>
            </a:r>
          </a:p>
          <a:p>
            <a:pPr marL="285750" indent="-285750">
              <a:buFont typeface="Arial" panose="020B0604020202020204" pitchFamily="34" charset="0"/>
              <a:buChar char="•"/>
            </a:pPr>
            <a:r>
              <a:rPr lang="en-CA" sz="1400" dirty="0" smtClean="0"/>
              <a:t>Accuracy in resourcing plans</a:t>
            </a:r>
            <a:endParaRPr lang="en-CA" sz="1400" dirty="0"/>
          </a:p>
        </p:txBody>
      </p:sp>
      <p:sp>
        <p:nvSpPr>
          <p:cNvPr id="8" name="Rectangle 34"/>
          <p:cNvSpPr/>
          <p:nvPr/>
        </p:nvSpPr>
        <p:spPr>
          <a:xfrm>
            <a:off x="186106" y="3702552"/>
            <a:ext cx="928459" cy="646331"/>
          </a:xfrm>
          <a:prstGeom prst="rect">
            <a:avLst/>
          </a:prstGeom>
        </p:spPr>
        <p:txBody>
          <a:bodyPr wrap="none">
            <a:spAutoFit/>
          </a:bodyPr>
          <a:lstStyle/>
          <a:p>
            <a:pPr algn="ctr"/>
            <a:r>
              <a:rPr lang="en-CA" b="1" dirty="0" smtClean="0">
                <a:solidFill>
                  <a:schemeClr val="accent1"/>
                </a:solidFill>
              </a:rPr>
              <a:t>COE </a:t>
            </a:r>
          </a:p>
          <a:p>
            <a:pPr algn="ctr"/>
            <a:r>
              <a:rPr lang="en-CA" b="1" dirty="0" smtClean="0">
                <a:solidFill>
                  <a:schemeClr val="accent1"/>
                </a:solidFill>
              </a:rPr>
              <a:t>Impact</a:t>
            </a:r>
            <a:endParaRPr lang="en-CA" b="1" dirty="0">
              <a:solidFill>
                <a:schemeClr val="accent1"/>
              </a:solidFill>
            </a:endParaRPr>
          </a:p>
        </p:txBody>
      </p:sp>
    </p:spTree>
    <p:extLst>
      <p:ext uri="{BB962C8B-B14F-4D97-AF65-F5344CB8AC3E}">
        <p14:creationId xmlns:p14="http://schemas.microsoft.com/office/powerpoint/2010/main" val="2081079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rPr>
              <a:t>What a Center of Excellence is NOT</a:t>
            </a:r>
            <a:endParaRPr lang="en-CA" dirty="0">
              <a:solidFill>
                <a:schemeClr val="bg1"/>
              </a:solidFill>
            </a:endParaRPr>
          </a:p>
        </p:txBody>
      </p:sp>
      <p:sp>
        <p:nvSpPr>
          <p:cNvPr id="26" name="TextBox 25"/>
          <p:cNvSpPr txBox="1"/>
          <p:nvPr/>
        </p:nvSpPr>
        <p:spPr>
          <a:xfrm>
            <a:off x="329184" y="1187141"/>
            <a:ext cx="8458201" cy="523220"/>
          </a:xfrm>
          <a:prstGeom prst="rect">
            <a:avLst/>
          </a:prstGeom>
        </p:spPr>
        <p:txBody>
          <a:bodyPr wrap="square" rtlCol="0">
            <a:spAutoFit/>
          </a:bodyPr>
          <a:lstStyle/>
          <a:p>
            <a:r>
              <a:rPr lang="en-CA" sz="1400" dirty="0"/>
              <a:t>Tailor your Center of Excellence to the job it is intended for rather than a blanket term that encapsulates all pain areas within the organization</a:t>
            </a:r>
            <a:r>
              <a:rPr lang="en-CA" sz="1400" dirty="0" smtClean="0"/>
              <a:t>. Recognizing what the CoE is not helps scope it within your context.</a:t>
            </a:r>
            <a:endParaRPr lang="en-CA" dirty="0"/>
          </a:p>
        </p:txBody>
      </p:sp>
      <p:grpSp>
        <p:nvGrpSpPr>
          <p:cNvPr id="6" name="Group 5"/>
          <p:cNvGrpSpPr/>
          <p:nvPr/>
        </p:nvGrpSpPr>
        <p:grpSpPr>
          <a:xfrm>
            <a:off x="0" y="1703461"/>
            <a:ext cx="3004687" cy="1885109"/>
            <a:chOff x="257174" y="1710361"/>
            <a:chExt cx="3004687" cy="1885109"/>
          </a:xfrm>
        </p:grpSpPr>
        <p:sp>
          <p:nvSpPr>
            <p:cNvPr id="13" name="Rectangle 18"/>
            <p:cNvSpPr/>
            <p:nvPr/>
          </p:nvSpPr>
          <p:spPr>
            <a:xfrm>
              <a:off x="557248" y="2090174"/>
              <a:ext cx="2684126" cy="1505296"/>
            </a:xfrm>
            <a:prstGeom prst="rect">
              <a:avLst/>
            </a:prstGeom>
            <a:solidFill>
              <a:schemeClr val="bg1">
                <a:lumMod val="95000"/>
              </a:schemeClr>
            </a:solidFill>
            <a:ln>
              <a:noFill/>
            </a:ln>
            <a:effectLst>
              <a:outerShdw blurRad="381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3" name="Rectangle 5"/>
            <p:cNvSpPr/>
            <p:nvPr/>
          </p:nvSpPr>
          <p:spPr>
            <a:xfrm>
              <a:off x="257174" y="1710361"/>
              <a:ext cx="2749949"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tx1"/>
                  </a:solidFill>
                </a:rPr>
                <a:t>A Temporary Measure</a:t>
              </a:r>
              <a:endParaRPr lang="en-CA" sz="1400" b="1" dirty="0">
                <a:solidFill>
                  <a:schemeClr val="tx1"/>
                </a:solidFill>
              </a:endParaRPr>
            </a:p>
          </p:txBody>
        </p:sp>
        <p:sp>
          <p:nvSpPr>
            <p:cNvPr id="5" name="Rectangle 6"/>
            <p:cNvSpPr/>
            <p:nvPr/>
          </p:nvSpPr>
          <p:spPr>
            <a:xfrm>
              <a:off x="631474" y="2150323"/>
              <a:ext cx="2630387" cy="1384995"/>
            </a:xfrm>
            <a:prstGeom prst="rect">
              <a:avLst/>
            </a:prstGeom>
          </p:spPr>
          <p:txBody>
            <a:bodyPr wrap="square">
              <a:spAutoFit/>
            </a:bodyPr>
            <a:lstStyle/>
            <a:p>
              <a:r>
                <a:rPr lang="en-CA" sz="1400" dirty="0">
                  <a:solidFill>
                    <a:schemeClr val="accent1"/>
                  </a:solidFill>
                </a:rPr>
                <a:t>Once the CoE is established, it needs to be maintained and generalized across the business. Accordingly, it needs champions, </a:t>
              </a:r>
              <a:r>
                <a:rPr lang="en-CA" sz="1400" dirty="0" smtClean="0">
                  <a:solidFill>
                    <a:schemeClr val="accent1"/>
                  </a:solidFill>
                </a:rPr>
                <a:t>support, and an appropriate inventory of tools.</a:t>
              </a:r>
              <a:endParaRPr lang="en-CA" sz="1400" dirty="0">
                <a:solidFill>
                  <a:schemeClr val="accent1"/>
                </a:solidFill>
              </a:endParaRPr>
            </a:p>
          </p:txBody>
        </p:sp>
      </p:grpSp>
      <p:grpSp>
        <p:nvGrpSpPr>
          <p:cNvPr id="8" name="Group 7"/>
          <p:cNvGrpSpPr/>
          <p:nvPr/>
        </p:nvGrpSpPr>
        <p:grpSpPr>
          <a:xfrm>
            <a:off x="6165861" y="1703461"/>
            <a:ext cx="2749949" cy="1885109"/>
            <a:chOff x="5859018" y="1710361"/>
            <a:chExt cx="2749949" cy="1885109"/>
          </a:xfrm>
        </p:grpSpPr>
        <p:sp>
          <p:nvSpPr>
            <p:cNvPr id="63" name="Rectangle 22"/>
            <p:cNvSpPr/>
            <p:nvPr/>
          </p:nvSpPr>
          <p:spPr>
            <a:xfrm flipH="1">
              <a:off x="5864435" y="2090174"/>
              <a:ext cx="2684126" cy="1505296"/>
            </a:xfrm>
            <a:prstGeom prst="rect">
              <a:avLst/>
            </a:prstGeom>
            <a:solidFill>
              <a:schemeClr val="bg1">
                <a:lumMod val="95000"/>
              </a:schemeClr>
            </a:solidFill>
            <a:ln>
              <a:noFill/>
            </a:ln>
            <a:effectLst>
              <a:outerShdw blurRad="381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4" name="Rectangle 23"/>
            <p:cNvSpPr/>
            <p:nvPr/>
          </p:nvSpPr>
          <p:spPr>
            <a:xfrm>
              <a:off x="5859018" y="1710361"/>
              <a:ext cx="2749949"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tx1"/>
                  </a:solidFill>
                </a:rPr>
                <a:t>A Project Management Office</a:t>
              </a:r>
              <a:endParaRPr lang="en-CA" sz="1400" b="1" dirty="0">
                <a:solidFill>
                  <a:schemeClr val="tx1"/>
                </a:solidFill>
              </a:endParaRPr>
            </a:p>
          </p:txBody>
        </p:sp>
        <p:sp>
          <p:nvSpPr>
            <p:cNvPr id="65" name="Rectangle 24"/>
            <p:cNvSpPr/>
            <p:nvPr/>
          </p:nvSpPr>
          <p:spPr>
            <a:xfrm>
              <a:off x="5920360" y="2150324"/>
              <a:ext cx="2574461" cy="1384995"/>
            </a:xfrm>
            <a:prstGeom prst="rect">
              <a:avLst/>
            </a:prstGeom>
          </p:spPr>
          <p:txBody>
            <a:bodyPr wrap="square">
              <a:spAutoFit/>
            </a:bodyPr>
            <a:lstStyle/>
            <a:p>
              <a:r>
                <a:rPr lang="en-CA" sz="1400" dirty="0" smtClean="0">
                  <a:solidFill>
                    <a:schemeClr val="accent1"/>
                  </a:solidFill>
                </a:rPr>
                <a:t>While your PMO may use CoE methodology in managing enterprise application projects, it lacks the functional specificity to act as a replacement. </a:t>
              </a:r>
              <a:endParaRPr lang="en-CA" sz="1400" dirty="0">
                <a:solidFill>
                  <a:schemeClr val="accent1"/>
                </a:solidFill>
              </a:endParaRPr>
            </a:p>
          </p:txBody>
        </p:sp>
      </p:grpSp>
      <p:grpSp>
        <p:nvGrpSpPr>
          <p:cNvPr id="9" name="Group 8"/>
          <p:cNvGrpSpPr/>
          <p:nvPr/>
        </p:nvGrpSpPr>
        <p:grpSpPr>
          <a:xfrm>
            <a:off x="4888156" y="3740271"/>
            <a:ext cx="2749949" cy="1885109"/>
            <a:chOff x="5859018" y="3746683"/>
            <a:chExt cx="2749949" cy="1885109"/>
          </a:xfrm>
        </p:grpSpPr>
        <p:sp>
          <p:nvSpPr>
            <p:cNvPr id="74" name="Rectangle 50"/>
            <p:cNvSpPr/>
            <p:nvPr/>
          </p:nvSpPr>
          <p:spPr>
            <a:xfrm flipH="1">
              <a:off x="5859018" y="4126496"/>
              <a:ext cx="2684126" cy="1505296"/>
            </a:xfrm>
            <a:prstGeom prst="rect">
              <a:avLst/>
            </a:prstGeom>
            <a:solidFill>
              <a:schemeClr val="bg1">
                <a:lumMod val="95000"/>
              </a:schemeClr>
            </a:solidFill>
            <a:ln>
              <a:noFill/>
            </a:ln>
            <a:effectLst>
              <a:outerShdw blurRad="381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5" name="Rectangle 51"/>
            <p:cNvSpPr/>
            <p:nvPr/>
          </p:nvSpPr>
          <p:spPr>
            <a:xfrm>
              <a:off x="5859018" y="3746683"/>
              <a:ext cx="2749949"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tx1"/>
                  </a:solidFill>
                </a:rPr>
                <a:t>A Quick Fix</a:t>
              </a:r>
              <a:endParaRPr lang="en-CA" sz="1400" b="1" dirty="0">
                <a:solidFill>
                  <a:schemeClr val="tx1"/>
                </a:solidFill>
              </a:endParaRPr>
            </a:p>
          </p:txBody>
        </p:sp>
        <p:sp>
          <p:nvSpPr>
            <p:cNvPr id="76" name="Rectangle 52"/>
            <p:cNvSpPr/>
            <p:nvPr/>
          </p:nvSpPr>
          <p:spPr>
            <a:xfrm>
              <a:off x="5914943" y="4186646"/>
              <a:ext cx="2574461" cy="1384995"/>
            </a:xfrm>
            <a:prstGeom prst="rect">
              <a:avLst/>
            </a:prstGeom>
          </p:spPr>
          <p:txBody>
            <a:bodyPr wrap="square">
              <a:spAutoFit/>
            </a:bodyPr>
            <a:lstStyle/>
            <a:p>
              <a:r>
                <a:rPr lang="en-CA" sz="1400" dirty="0" smtClean="0">
                  <a:solidFill>
                    <a:schemeClr val="accent1"/>
                  </a:solidFill>
                </a:rPr>
                <a:t>Establishing a CoE requires a minimum level of competency across multiple areas. You need to be good before you can be excellent, and that is a gradual process. </a:t>
              </a:r>
              <a:endParaRPr lang="en-CA" sz="1400" dirty="0">
                <a:solidFill>
                  <a:schemeClr val="accent1"/>
                </a:solidFill>
              </a:endParaRPr>
            </a:p>
          </p:txBody>
        </p:sp>
      </p:grpSp>
      <p:grpSp>
        <p:nvGrpSpPr>
          <p:cNvPr id="3" name="Group 2"/>
          <p:cNvGrpSpPr/>
          <p:nvPr/>
        </p:nvGrpSpPr>
        <p:grpSpPr>
          <a:xfrm>
            <a:off x="1465142" y="3725494"/>
            <a:ext cx="3203667" cy="1885109"/>
            <a:chOff x="1465142" y="3725494"/>
            <a:chExt cx="3203667" cy="1885109"/>
          </a:xfrm>
        </p:grpSpPr>
        <p:sp>
          <p:nvSpPr>
            <p:cNvPr id="82" name="Rectangle 87"/>
            <p:cNvSpPr/>
            <p:nvPr/>
          </p:nvSpPr>
          <p:spPr>
            <a:xfrm>
              <a:off x="1964196" y="4105307"/>
              <a:ext cx="2684126" cy="1505296"/>
            </a:xfrm>
            <a:prstGeom prst="rect">
              <a:avLst/>
            </a:prstGeom>
            <a:solidFill>
              <a:schemeClr val="bg1">
                <a:lumMod val="95000"/>
              </a:schemeClr>
            </a:solidFill>
            <a:ln>
              <a:noFill/>
            </a:ln>
            <a:effectLst>
              <a:outerShdw blurRad="381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3" name="Rectangle 88"/>
            <p:cNvSpPr/>
            <p:nvPr/>
          </p:nvSpPr>
          <p:spPr>
            <a:xfrm>
              <a:off x="1465142" y="3725494"/>
              <a:ext cx="2749949"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tx1"/>
                  </a:solidFill>
                </a:rPr>
                <a:t>A Physical Office</a:t>
              </a:r>
              <a:endParaRPr lang="en-CA" sz="1400" b="1" dirty="0">
                <a:solidFill>
                  <a:schemeClr val="tx1"/>
                </a:solidFill>
              </a:endParaRPr>
            </a:p>
          </p:txBody>
        </p:sp>
        <p:sp>
          <p:nvSpPr>
            <p:cNvPr id="84" name="Rectangle 89"/>
            <p:cNvSpPr/>
            <p:nvPr/>
          </p:nvSpPr>
          <p:spPr>
            <a:xfrm>
              <a:off x="2038422" y="4165456"/>
              <a:ext cx="2630387" cy="1384995"/>
            </a:xfrm>
            <a:prstGeom prst="rect">
              <a:avLst/>
            </a:prstGeom>
            <a:ln>
              <a:noFill/>
            </a:ln>
          </p:spPr>
          <p:txBody>
            <a:bodyPr wrap="square">
              <a:spAutoFit/>
            </a:bodyPr>
            <a:lstStyle/>
            <a:p>
              <a:r>
                <a:rPr lang="en-CA" sz="1400" dirty="0" smtClean="0">
                  <a:solidFill>
                    <a:schemeClr val="accent1"/>
                  </a:solidFill>
                </a:rPr>
                <a:t>The Center of Excellence does not have to be a physical location or an ivory tower, and can be driven through a team of champions across the organization. </a:t>
              </a:r>
              <a:endParaRPr lang="en-CA" sz="1400" dirty="0">
                <a:solidFill>
                  <a:schemeClr val="accent1"/>
                </a:solidFill>
              </a:endParaRPr>
            </a:p>
          </p:txBody>
        </p:sp>
      </p:grpSp>
      <p:sp>
        <p:nvSpPr>
          <p:cNvPr id="25" name="Text Placeholder 12"/>
          <p:cNvSpPr txBox="1">
            <a:spLocks/>
          </p:cNvSpPr>
          <p:nvPr/>
        </p:nvSpPr>
        <p:spPr>
          <a:xfrm>
            <a:off x="324646" y="5805212"/>
            <a:ext cx="8508390" cy="624981"/>
          </a:xfrm>
          <a:prstGeom prst="rect">
            <a:avLst/>
          </a:prstGeom>
          <a:solidFill>
            <a:schemeClr val="bg1">
              <a:lumMod val="95000"/>
            </a:schemeClr>
          </a:solidFill>
          <a:ln w="12700">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88000" tIns="72000" rIns="36000" bIns="108000" rtlCol="0" anchor="ctr"/>
          <a:lstStyle>
            <a:defPPr>
              <a:defRPr lang="en-US"/>
            </a:defPPr>
            <a:lvl1pPr marL="1074738" fontAlgn="base">
              <a:spcBef>
                <a:spcPct val="0"/>
              </a:spcBef>
              <a:spcAft>
                <a:spcPct val="0"/>
              </a:spcAft>
              <a:defRPr sz="1200" b="1">
                <a:solidFill>
                  <a:srgbClr val="333333"/>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a:r>
              <a:rPr lang="en-CA" b="0" dirty="0"/>
              <a:t>A CoE is </a:t>
            </a:r>
            <a:r>
              <a:rPr lang="en-CA" b="0" dirty="0" smtClean="0"/>
              <a:t>vendor agnostic</a:t>
            </a:r>
            <a:r>
              <a:rPr lang="en-CA" b="0" dirty="0"/>
              <a:t>, targeting process optimization related to the application or collection of applications and their </a:t>
            </a:r>
            <a:r>
              <a:rPr lang="en-CA" b="0" dirty="0" smtClean="0"/>
              <a:t>use </a:t>
            </a:r>
            <a:r>
              <a:rPr lang="en-CA" b="0" dirty="0"/>
              <a:t>within an organization rather than focusing on a specific vendor. </a:t>
            </a:r>
          </a:p>
        </p:txBody>
      </p:sp>
      <p:sp>
        <p:nvSpPr>
          <p:cNvPr id="27" name="Oval 26"/>
          <p:cNvSpPr/>
          <p:nvPr/>
        </p:nvSpPr>
        <p:spPr>
          <a:xfrm flipH="1">
            <a:off x="183472" y="5703010"/>
            <a:ext cx="307424" cy="3074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28" name="Picture 27"/>
          <p:cNvPicPr>
            <a:picLocks noChangeAspect="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69786" y="5675188"/>
            <a:ext cx="334797" cy="474296"/>
          </a:xfrm>
          <a:prstGeom prst="rect">
            <a:avLst/>
          </a:prstGeom>
        </p:spPr>
      </p:pic>
      <p:grpSp>
        <p:nvGrpSpPr>
          <p:cNvPr id="37" name="Group 36"/>
          <p:cNvGrpSpPr/>
          <p:nvPr/>
        </p:nvGrpSpPr>
        <p:grpSpPr>
          <a:xfrm>
            <a:off x="3264579" y="1703461"/>
            <a:ext cx="2749949" cy="1885109"/>
            <a:chOff x="5859018" y="1710361"/>
            <a:chExt cx="2749949" cy="1885109"/>
          </a:xfrm>
        </p:grpSpPr>
        <p:sp>
          <p:nvSpPr>
            <p:cNvPr id="38" name="Rectangle 22"/>
            <p:cNvSpPr/>
            <p:nvPr/>
          </p:nvSpPr>
          <p:spPr>
            <a:xfrm flipH="1">
              <a:off x="5864435" y="2090174"/>
              <a:ext cx="2684126" cy="1505296"/>
            </a:xfrm>
            <a:prstGeom prst="rect">
              <a:avLst/>
            </a:prstGeom>
            <a:solidFill>
              <a:schemeClr val="bg1">
                <a:lumMod val="95000"/>
              </a:schemeClr>
            </a:solidFill>
            <a:ln>
              <a:noFill/>
            </a:ln>
            <a:effectLst>
              <a:outerShdw blurRad="381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9" name="Rectangle 23"/>
            <p:cNvSpPr/>
            <p:nvPr/>
          </p:nvSpPr>
          <p:spPr>
            <a:xfrm>
              <a:off x="5859018" y="1710361"/>
              <a:ext cx="2749949"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tx1"/>
                  </a:solidFill>
                </a:rPr>
                <a:t>Exclusive to Enterprises</a:t>
              </a:r>
              <a:endParaRPr lang="en-CA" sz="1400" b="1" dirty="0">
                <a:solidFill>
                  <a:schemeClr val="tx1"/>
                </a:solidFill>
              </a:endParaRPr>
            </a:p>
          </p:txBody>
        </p:sp>
        <p:sp>
          <p:nvSpPr>
            <p:cNvPr id="40" name="Rectangle 24"/>
            <p:cNvSpPr/>
            <p:nvPr/>
          </p:nvSpPr>
          <p:spPr>
            <a:xfrm>
              <a:off x="5920360" y="2150324"/>
              <a:ext cx="2574461" cy="1384995"/>
            </a:xfrm>
            <a:prstGeom prst="rect">
              <a:avLst/>
            </a:prstGeom>
          </p:spPr>
          <p:txBody>
            <a:bodyPr wrap="square">
              <a:spAutoFit/>
            </a:bodyPr>
            <a:lstStyle/>
            <a:p>
              <a:r>
                <a:rPr lang="en-CA" sz="1400" dirty="0" smtClean="0">
                  <a:solidFill>
                    <a:schemeClr val="accent1"/>
                  </a:solidFill>
                </a:rPr>
                <a:t>The CoE can take on many forms and offer versatility to organizations of all sizes, as long as there is a minimum level of capability and critical applications to support. </a:t>
              </a:r>
              <a:endParaRPr lang="en-CA" sz="1400" dirty="0">
                <a:solidFill>
                  <a:schemeClr val="accent1"/>
                </a:solidFill>
              </a:endParaRPr>
            </a:p>
          </p:txBody>
        </p:sp>
      </p:grpSp>
    </p:spTree>
    <p:extLst>
      <p:ext uri="{BB962C8B-B14F-4D97-AF65-F5344CB8AC3E}">
        <p14:creationId xmlns:p14="http://schemas.microsoft.com/office/powerpoint/2010/main" val="3571699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rPr>
              <a:t>Rationalize your pursuit of a Center of Excellence</a:t>
            </a:r>
            <a:endParaRPr lang="en-CA" dirty="0">
              <a:solidFill>
                <a:schemeClr val="bg1"/>
              </a:solidFill>
            </a:endParaRPr>
          </a:p>
        </p:txBody>
      </p:sp>
      <p:sp>
        <p:nvSpPr>
          <p:cNvPr id="3" name="TextBox 2"/>
          <p:cNvSpPr txBox="1"/>
          <p:nvPr/>
        </p:nvSpPr>
        <p:spPr>
          <a:xfrm>
            <a:off x="329184" y="1187141"/>
            <a:ext cx="8458201" cy="523220"/>
          </a:xfrm>
          <a:prstGeom prst="rect">
            <a:avLst/>
          </a:prstGeom>
        </p:spPr>
        <p:txBody>
          <a:bodyPr wrap="square" rtlCol="0">
            <a:spAutoFit/>
          </a:bodyPr>
          <a:lstStyle/>
          <a:p>
            <a:r>
              <a:rPr lang="en-CA" sz="1400" dirty="0" smtClean="0"/>
              <a:t>An Enterprise Applications CoE aims to manage the complexity inherent in large systems and offers a methodology to standardize practices through the entire organization. </a:t>
            </a:r>
          </a:p>
        </p:txBody>
      </p:sp>
      <p:sp>
        <p:nvSpPr>
          <p:cNvPr id="4" name="Rectangle 3"/>
          <p:cNvSpPr/>
          <p:nvPr/>
        </p:nvSpPr>
        <p:spPr>
          <a:xfrm>
            <a:off x="329184" y="1895869"/>
            <a:ext cx="4242816" cy="3116586"/>
          </a:xfrm>
          <a:prstGeom prst="rect">
            <a:avLst/>
          </a:prstGeom>
        </p:spPr>
        <p:txBody>
          <a:bodyPr wrap="square" lIns="144000" tIns="144000" rIns="144000" bIns="144000">
            <a:spAutoFit/>
          </a:bodyPr>
          <a:lstStyle/>
          <a:p>
            <a:pPr>
              <a:lnSpc>
                <a:spcPct val="107000"/>
              </a:lnSpc>
              <a:spcAft>
                <a:spcPts val="800"/>
              </a:spcAft>
            </a:pPr>
            <a:r>
              <a:rPr lang="en-CA" sz="1400" b="1" dirty="0">
                <a:ea typeface="Calibri" panose="020F0502020204030204" pitchFamily="34" charset="0"/>
                <a:cs typeface="Times New Roman" panose="02020603050405020304" pitchFamily="18" charset="0"/>
              </a:rPr>
              <a:t>What the experts say on </a:t>
            </a:r>
            <a:r>
              <a:rPr lang="en-CA" sz="1400" b="1" dirty="0" smtClean="0">
                <a:ea typeface="Calibri" panose="020F0502020204030204" pitchFamily="34" charset="0"/>
                <a:cs typeface="Times New Roman" panose="02020603050405020304" pitchFamily="18" charset="0"/>
              </a:rPr>
              <a:t>the evident benefits realized with a CoE:</a:t>
            </a:r>
            <a:endParaRPr lang="en-CA" sz="1400" dirty="0">
              <a:ea typeface="Calibri" panose="020F0502020204030204" pitchFamily="34" charset="0"/>
              <a:cs typeface="Times New Roman" panose="02020603050405020304" pitchFamily="18" charset="0"/>
            </a:endParaRPr>
          </a:p>
          <a:p>
            <a:pPr marL="285750" marR="0" lvl="0" indent="-285750">
              <a:lnSpc>
                <a:spcPct val="105000"/>
              </a:lnSpc>
              <a:spcBef>
                <a:spcPts val="0"/>
              </a:spcBef>
              <a:spcAft>
                <a:spcPts val="0"/>
              </a:spcAft>
              <a:buFont typeface="Arial" panose="020B0604020202020204" pitchFamily="34" charset="0"/>
              <a:buChar char="•"/>
            </a:pPr>
            <a:r>
              <a:rPr lang="en-CA" sz="1400" dirty="0">
                <a:ea typeface="Times New Roman" panose="02020603050405020304" pitchFamily="18" charset="0"/>
                <a:cs typeface="Times New Roman" panose="02020603050405020304" pitchFamily="18" charset="0"/>
              </a:rPr>
              <a:t>Create a “peer-to-peer” shared learning </a:t>
            </a:r>
            <a:r>
              <a:rPr lang="en-CA" sz="1400" dirty="0" smtClean="0">
                <a:ea typeface="Times New Roman" panose="02020603050405020304" pitchFamily="18" charset="0"/>
                <a:cs typeface="Times New Roman" panose="02020603050405020304" pitchFamily="18" charset="0"/>
              </a:rPr>
              <a:t>experience.</a:t>
            </a:r>
            <a:endParaRPr lang="en-CA" sz="1200" dirty="0">
              <a:ea typeface="Times New Roman" panose="02020603050405020304" pitchFamily="18" charset="0"/>
              <a:cs typeface="Times New Roman" panose="02020603050405020304" pitchFamily="18" charset="0"/>
            </a:endParaRPr>
          </a:p>
          <a:p>
            <a:pPr marL="285750" marR="0" lvl="0" indent="-285750">
              <a:lnSpc>
                <a:spcPct val="105000"/>
              </a:lnSpc>
              <a:spcBef>
                <a:spcPts val="0"/>
              </a:spcBef>
              <a:spcAft>
                <a:spcPts val="0"/>
              </a:spcAft>
              <a:buFont typeface="Arial" panose="020B0604020202020204" pitchFamily="34" charset="0"/>
              <a:buChar char="•"/>
            </a:pPr>
            <a:r>
              <a:rPr lang="en-CA" sz="1400" dirty="0" smtClean="0">
                <a:ea typeface="Times New Roman" panose="02020603050405020304" pitchFamily="18" charset="0"/>
                <a:cs typeface="Times New Roman" panose="02020603050405020304" pitchFamily="18" charset="0"/>
              </a:rPr>
              <a:t>Build a </a:t>
            </a:r>
            <a:r>
              <a:rPr lang="en-CA" sz="1400" dirty="0">
                <a:ea typeface="Times New Roman" panose="02020603050405020304" pitchFamily="18" charset="0"/>
                <a:cs typeface="Times New Roman" panose="02020603050405020304" pitchFamily="18" charset="0"/>
              </a:rPr>
              <a:t>m</a:t>
            </a:r>
            <a:r>
              <a:rPr lang="en-CA" sz="1400" dirty="0" smtClean="0">
                <a:ea typeface="Times New Roman" panose="02020603050405020304" pitchFamily="18" charset="0"/>
                <a:cs typeface="Times New Roman" panose="02020603050405020304" pitchFamily="18" charset="0"/>
              </a:rPr>
              <a:t>echanism </a:t>
            </a:r>
            <a:r>
              <a:rPr lang="en-CA" sz="1400" dirty="0">
                <a:ea typeface="Times New Roman" panose="02020603050405020304" pitchFamily="18" charset="0"/>
                <a:cs typeface="Times New Roman" panose="02020603050405020304" pitchFamily="18" charset="0"/>
              </a:rPr>
              <a:t>for the user community to give greater </a:t>
            </a:r>
            <a:r>
              <a:rPr lang="en-CA" sz="1400" dirty="0" smtClean="0">
                <a:ea typeface="Times New Roman" panose="02020603050405020304" pitchFamily="18" charset="0"/>
                <a:cs typeface="Times New Roman" panose="02020603050405020304" pitchFamily="18" charset="0"/>
              </a:rPr>
              <a:t>input.</a:t>
            </a:r>
            <a:endParaRPr lang="en-CA" sz="1200" dirty="0">
              <a:ea typeface="Times New Roman" panose="02020603050405020304" pitchFamily="18" charset="0"/>
              <a:cs typeface="Times New Roman" panose="02020603050405020304" pitchFamily="18" charset="0"/>
            </a:endParaRPr>
          </a:p>
          <a:p>
            <a:pPr marL="285750" marR="0" lvl="0" indent="-285750">
              <a:lnSpc>
                <a:spcPct val="105000"/>
              </a:lnSpc>
              <a:spcBef>
                <a:spcPts val="0"/>
              </a:spcBef>
              <a:spcAft>
                <a:spcPts val="0"/>
              </a:spcAft>
              <a:buFont typeface="Arial" panose="020B0604020202020204" pitchFamily="34" charset="0"/>
              <a:buChar char="•"/>
            </a:pPr>
            <a:r>
              <a:rPr lang="en-CA" sz="1400" dirty="0">
                <a:ea typeface="Times New Roman" panose="02020603050405020304" pitchFamily="18" charset="0"/>
                <a:cs typeface="Times New Roman" panose="02020603050405020304" pitchFamily="18" charset="0"/>
              </a:rPr>
              <a:t>Monitor the breadth of </a:t>
            </a:r>
            <a:r>
              <a:rPr lang="en-CA" sz="1400" dirty="0" smtClean="0">
                <a:ea typeface="Times New Roman" panose="02020603050405020304" pitchFamily="18" charset="0"/>
                <a:cs typeface="Times New Roman" panose="02020603050405020304" pitchFamily="18" charset="0"/>
              </a:rPr>
              <a:t>application utilization.</a:t>
            </a:r>
            <a:endParaRPr lang="en-CA" sz="1200" dirty="0">
              <a:ea typeface="Times New Roman" panose="02020603050405020304" pitchFamily="18" charset="0"/>
              <a:cs typeface="Times New Roman" panose="02020603050405020304" pitchFamily="18" charset="0"/>
            </a:endParaRPr>
          </a:p>
          <a:p>
            <a:pPr marL="285750" marR="0" lvl="0" indent="-285750">
              <a:lnSpc>
                <a:spcPct val="105000"/>
              </a:lnSpc>
              <a:spcBef>
                <a:spcPts val="0"/>
              </a:spcBef>
              <a:spcAft>
                <a:spcPts val="0"/>
              </a:spcAft>
              <a:buFont typeface="Arial" panose="020B0604020202020204" pitchFamily="34" charset="0"/>
              <a:buChar char="•"/>
            </a:pPr>
            <a:r>
              <a:rPr lang="en-CA" sz="1400" dirty="0" smtClean="0">
                <a:ea typeface="Times New Roman" panose="02020603050405020304" pitchFamily="18" charset="0"/>
                <a:cs typeface="Times New Roman" panose="02020603050405020304" pitchFamily="18" charset="0"/>
              </a:rPr>
              <a:t>Enforce license compliance and optimization.</a:t>
            </a:r>
            <a:endParaRPr lang="en-CA" sz="1200" dirty="0">
              <a:ea typeface="Times New Roman" panose="02020603050405020304" pitchFamily="18" charset="0"/>
              <a:cs typeface="Times New Roman" panose="02020603050405020304" pitchFamily="18" charset="0"/>
            </a:endParaRPr>
          </a:p>
          <a:p>
            <a:pPr marL="285750" marR="0" lvl="0" indent="-285750">
              <a:lnSpc>
                <a:spcPct val="105000"/>
              </a:lnSpc>
              <a:spcBef>
                <a:spcPts val="0"/>
              </a:spcBef>
              <a:spcAft>
                <a:spcPts val="0"/>
              </a:spcAft>
              <a:buFont typeface="Arial" panose="020B0604020202020204" pitchFamily="34" charset="0"/>
              <a:buChar char="•"/>
            </a:pPr>
            <a:r>
              <a:rPr lang="en-CA" sz="1400" dirty="0">
                <a:ea typeface="Times New Roman" panose="02020603050405020304" pitchFamily="18" charset="0"/>
                <a:cs typeface="Times New Roman" panose="02020603050405020304" pitchFamily="18" charset="0"/>
              </a:rPr>
              <a:t>Highlight effective practices </a:t>
            </a:r>
            <a:r>
              <a:rPr lang="en-CA" sz="1400" dirty="0" smtClean="0">
                <a:ea typeface="Times New Roman" panose="02020603050405020304" pitchFamily="18" charset="0"/>
                <a:cs typeface="Times New Roman" panose="02020603050405020304" pitchFamily="18" charset="0"/>
              </a:rPr>
              <a:t>through collaboration </a:t>
            </a:r>
            <a:r>
              <a:rPr lang="en-CA" sz="1400" dirty="0">
                <a:ea typeface="Times New Roman" panose="02020603050405020304" pitchFamily="18" charset="0"/>
                <a:cs typeface="Times New Roman" panose="02020603050405020304" pitchFamily="18" charset="0"/>
              </a:rPr>
              <a:t>and information sharing </a:t>
            </a:r>
            <a:r>
              <a:rPr lang="en-CA" sz="1400" dirty="0" smtClean="0">
                <a:ea typeface="Times New Roman" panose="02020603050405020304" pitchFamily="18" charset="0"/>
                <a:cs typeface="Times New Roman" panose="02020603050405020304" pitchFamily="18" charset="0"/>
              </a:rPr>
              <a:t>across the organization.</a:t>
            </a:r>
            <a:endParaRPr lang="en-CA" sz="1200" dirty="0">
              <a:ea typeface="Times New Roman" panose="02020603050405020304" pitchFamily="18" charset="0"/>
              <a:cs typeface="Times New Roman" panose="02020603050405020304" pitchFamily="18" charset="0"/>
            </a:endParaRPr>
          </a:p>
          <a:p>
            <a:pPr marL="285750" marR="0" lvl="0" indent="-285750">
              <a:lnSpc>
                <a:spcPct val="105000"/>
              </a:lnSpc>
              <a:spcBef>
                <a:spcPts val="0"/>
              </a:spcBef>
              <a:spcAft>
                <a:spcPts val="800"/>
              </a:spcAft>
              <a:buFont typeface="Arial" panose="020B0604020202020204" pitchFamily="34" charset="0"/>
              <a:buChar char="•"/>
            </a:pPr>
            <a:r>
              <a:rPr lang="en-CA" sz="1400" dirty="0">
                <a:ea typeface="Times New Roman" panose="02020603050405020304" pitchFamily="18" charset="0"/>
                <a:cs typeface="Times New Roman" panose="02020603050405020304" pitchFamily="18" charset="0"/>
              </a:rPr>
              <a:t>Avoid </a:t>
            </a:r>
            <a:r>
              <a:rPr lang="en-CA" sz="1400" dirty="0" smtClean="0">
                <a:ea typeface="Times New Roman" panose="02020603050405020304" pitchFamily="18" charset="0"/>
                <a:cs typeface="Times New Roman" panose="02020603050405020304" pitchFamily="18" charset="0"/>
              </a:rPr>
              <a:t>duplication of effort and redundancies. </a:t>
            </a:r>
            <a:endParaRPr lang="en-CA" sz="1200" dirty="0">
              <a:ea typeface="Times New Roman" panose="02020603050405020304" pitchFamily="18" charset="0"/>
              <a:cs typeface="Times New Roman" panose="02020603050405020304" pitchFamily="18" charset="0"/>
            </a:endParaRPr>
          </a:p>
        </p:txBody>
      </p:sp>
      <p:sp>
        <p:nvSpPr>
          <p:cNvPr id="5" name="Rectangle 4"/>
          <p:cNvSpPr/>
          <p:nvPr/>
        </p:nvSpPr>
        <p:spPr>
          <a:xfrm>
            <a:off x="902709" y="6093989"/>
            <a:ext cx="3669291" cy="246221"/>
          </a:xfrm>
          <a:prstGeom prst="rect">
            <a:avLst/>
          </a:prstGeom>
        </p:spPr>
        <p:txBody>
          <a:bodyPr wrap="square">
            <a:spAutoFit/>
          </a:bodyPr>
          <a:lstStyle/>
          <a:p>
            <a:r>
              <a:rPr lang="en-US" sz="1000" dirty="0" smtClean="0">
                <a:solidFill>
                  <a:srgbClr val="333333"/>
                </a:solidFill>
                <a:ea typeface="Calibri" panose="020F0502020204030204" pitchFamily="34" charset="0"/>
                <a:cs typeface="Times New Roman" panose="02020603050405020304" pitchFamily="18" charset="0"/>
              </a:rPr>
              <a:t>Source:</a:t>
            </a:r>
            <a:r>
              <a:rPr lang="en-US" sz="1000" b="1" dirty="0" smtClean="0">
                <a:solidFill>
                  <a:srgbClr val="333333"/>
                </a:solidFill>
                <a:ea typeface="Calibri" panose="020F0502020204030204" pitchFamily="34" charset="0"/>
                <a:cs typeface="Times New Roman" panose="02020603050405020304" pitchFamily="18" charset="0"/>
              </a:rPr>
              <a:t> </a:t>
            </a:r>
            <a:r>
              <a:rPr lang="en-US" sz="1000" dirty="0" smtClean="0">
                <a:solidFill>
                  <a:srgbClr val="333333"/>
                </a:solidFill>
                <a:ea typeface="Calibri" panose="020F0502020204030204" pitchFamily="34" charset="0"/>
                <a:cs typeface="Times New Roman" panose="02020603050405020304" pitchFamily="18" charset="0"/>
                <a:hlinkClick r:id="rId3"/>
              </a:rPr>
              <a:t>The Information Management Center of Excellence</a:t>
            </a:r>
            <a:r>
              <a:rPr lang="en-US" sz="1000" dirty="0" smtClean="0">
                <a:solidFill>
                  <a:srgbClr val="333333"/>
                </a:solidFill>
                <a:ea typeface="Calibri" panose="020F0502020204030204" pitchFamily="34" charset="0"/>
                <a:cs typeface="Times New Roman" panose="02020603050405020304" pitchFamily="18" charset="0"/>
              </a:rPr>
              <a:t> </a:t>
            </a:r>
            <a:endParaRPr lang="en-US" sz="1000" dirty="0">
              <a:solidFill>
                <a:srgbClr val="333333"/>
              </a:solidFill>
              <a:ea typeface="Calibri" panose="020F0502020204030204" pitchFamily="34" charset="0"/>
              <a:cs typeface="Times New Roman" panose="02020603050405020304" pitchFamily="18" charset="0"/>
            </a:endParaRPr>
          </a:p>
        </p:txBody>
      </p:sp>
      <p:sp>
        <p:nvSpPr>
          <p:cNvPr id="7" name="Rectangle 6"/>
          <p:cNvSpPr/>
          <p:nvPr/>
        </p:nvSpPr>
        <p:spPr>
          <a:xfrm>
            <a:off x="6023498" y="4238562"/>
            <a:ext cx="2672180" cy="1970843"/>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Rectangle 12"/>
          <p:cNvSpPr/>
          <p:nvPr/>
        </p:nvSpPr>
        <p:spPr>
          <a:xfrm>
            <a:off x="6106727" y="4408371"/>
            <a:ext cx="470516" cy="46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14" name="Rectangle 13"/>
          <p:cNvSpPr/>
          <p:nvPr/>
        </p:nvSpPr>
        <p:spPr>
          <a:xfrm>
            <a:off x="8158178" y="4408371"/>
            <a:ext cx="470516" cy="46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15" name="Rectangle 14"/>
          <p:cNvSpPr/>
          <p:nvPr/>
        </p:nvSpPr>
        <p:spPr>
          <a:xfrm>
            <a:off x="6106727" y="5571553"/>
            <a:ext cx="470516" cy="5308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16" name="Rectangle 15"/>
          <p:cNvSpPr/>
          <p:nvPr/>
        </p:nvSpPr>
        <p:spPr>
          <a:xfrm>
            <a:off x="8158178" y="5571553"/>
            <a:ext cx="470516" cy="5308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31" name="TextBox 30"/>
          <p:cNvSpPr txBox="1"/>
          <p:nvPr/>
        </p:nvSpPr>
        <p:spPr>
          <a:xfrm>
            <a:off x="4982551" y="5085484"/>
            <a:ext cx="1083951" cy="276999"/>
          </a:xfrm>
          <a:prstGeom prst="rect">
            <a:avLst/>
          </a:prstGeom>
        </p:spPr>
        <p:txBody>
          <a:bodyPr wrap="none" rtlCol="0">
            <a:spAutoFit/>
          </a:bodyPr>
          <a:lstStyle/>
          <a:p>
            <a:r>
              <a:rPr lang="en-CA" sz="1200" b="1" dirty="0" smtClean="0"/>
              <a:t>CoE Method</a:t>
            </a:r>
          </a:p>
        </p:txBody>
      </p:sp>
      <p:grpSp>
        <p:nvGrpSpPr>
          <p:cNvPr id="8" name="Group 7"/>
          <p:cNvGrpSpPr/>
          <p:nvPr/>
        </p:nvGrpSpPr>
        <p:grpSpPr>
          <a:xfrm>
            <a:off x="6023498" y="1895869"/>
            <a:ext cx="2672180" cy="1970843"/>
            <a:chOff x="6023498" y="2127940"/>
            <a:chExt cx="2672180" cy="1970843"/>
          </a:xfrm>
          <a:solidFill>
            <a:schemeClr val="bg1"/>
          </a:solidFill>
        </p:grpSpPr>
        <p:sp>
          <p:nvSpPr>
            <p:cNvPr id="65" name="Rectangle 64"/>
            <p:cNvSpPr/>
            <p:nvPr/>
          </p:nvSpPr>
          <p:spPr>
            <a:xfrm>
              <a:off x="6023498" y="2127940"/>
              <a:ext cx="2672180" cy="1970843"/>
            </a:xfrm>
            <a:prstGeom prst="rect">
              <a:avLst/>
            </a:prstGeom>
            <a:grp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00" b="1" dirty="0"/>
            </a:p>
          </p:txBody>
        </p:sp>
        <p:sp>
          <p:nvSpPr>
            <p:cNvPr id="69" name="Rectangle 68"/>
            <p:cNvSpPr/>
            <p:nvPr/>
          </p:nvSpPr>
          <p:spPr>
            <a:xfrm>
              <a:off x="6142239" y="3365456"/>
              <a:ext cx="470516" cy="468000"/>
            </a:xfrm>
            <a:prstGeom prst="rect">
              <a:avLst/>
            </a:prstGeom>
            <a:grp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67" name="Rectangle 66"/>
            <p:cNvSpPr/>
            <p:nvPr/>
          </p:nvSpPr>
          <p:spPr>
            <a:xfrm>
              <a:off x="6142239" y="2256811"/>
              <a:ext cx="470516" cy="468000"/>
            </a:xfrm>
            <a:prstGeom prst="rect">
              <a:avLst/>
            </a:prstGeom>
            <a:grp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68" name="Rectangle 67"/>
            <p:cNvSpPr/>
            <p:nvPr/>
          </p:nvSpPr>
          <p:spPr>
            <a:xfrm>
              <a:off x="8103801" y="2256811"/>
              <a:ext cx="470516" cy="468000"/>
            </a:xfrm>
            <a:prstGeom prst="rect">
              <a:avLst/>
            </a:prstGeom>
            <a:grp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70" name="Rectangle 69"/>
            <p:cNvSpPr/>
            <p:nvPr/>
          </p:nvSpPr>
          <p:spPr>
            <a:xfrm>
              <a:off x="8131144" y="3365456"/>
              <a:ext cx="470516" cy="468000"/>
            </a:xfrm>
            <a:prstGeom prst="rect">
              <a:avLst/>
            </a:prstGeom>
            <a:grp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grpSp>
      <p:sp>
        <p:nvSpPr>
          <p:cNvPr id="80" name="TextBox 79"/>
          <p:cNvSpPr txBox="1"/>
          <p:nvPr/>
        </p:nvSpPr>
        <p:spPr>
          <a:xfrm>
            <a:off x="4610692" y="2742791"/>
            <a:ext cx="1435008" cy="276999"/>
          </a:xfrm>
          <a:prstGeom prst="rect">
            <a:avLst/>
          </a:prstGeom>
        </p:spPr>
        <p:txBody>
          <a:bodyPr wrap="none" rtlCol="0">
            <a:spAutoFit/>
          </a:bodyPr>
          <a:lstStyle/>
          <a:p>
            <a:r>
              <a:rPr lang="en-CA" sz="1200" b="1" dirty="0" smtClean="0"/>
              <a:t>Non-CoE Method</a:t>
            </a:r>
          </a:p>
        </p:txBody>
      </p:sp>
      <p:graphicFrame>
        <p:nvGraphicFramePr>
          <p:cNvPr id="81" name="Table 80"/>
          <p:cNvGraphicFramePr>
            <a:graphicFrameLocks noGrp="1"/>
          </p:cNvGraphicFramePr>
          <p:nvPr>
            <p:extLst/>
          </p:nvPr>
        </p:nvGraphicFramePr>
        <p:xfrm>
          <a:off x="6920145" y="4408370"/>
          <a:ext cx="878886" cy="1694006"/>
        </p:xfrm>
        <a:graphic>
          <a:graphicData uri="http://schemas.openxmlformats.org/drawingml/2006/table">
            <a:tbl>
              <a:tblPr firstRow="1" bandRow="1">
                <a:tableStyleId>{5C22544A-7EE6-4342-B048-85BDC9FD1C3A}</a:tableStyleId>
              </a:tblPr>
              <a:tblGrid>
                <a:gridCol w="878886"/>
              </a:tblGrid>
              <a:tr h="449430">
                <a:tc>
                  <a:txBody>
                    <a:bodyPr/>
                    <a:lstStyle/>
                    <a:p>
                      <a:pPr algn="ctr"/>
                      <a:r>
                        <a:rPr lang="en-CA" sz="1000" b="0" dirty="0" smtClean="0">
                          <a:solidFill>
                            <a:schemeClr val="bg1"/>
                          </a:solidFill>
                        </a:rPr>
                        <a:t>Application</a:t>
                      </a:r>
                      <a:r>
                        <a:rPr lang="en-CA" sz="1000" b="0" baseline="0" dirty="0" smtClean="0">
                          <a:solidFill>
                            <a:schemeClr val="bg1"/>
                          </a:solidFill>
                        </a:rPr>
                        <a:t> Governance</a:t>
                      </a:r>
                      <a:endParaRPr lang="en-CA" sz="1000" b="0" dirty="0">
                        <a:solidFill>
                          <a:schemeClr val="bg1"/>
                        </a:solidFill>
                      </a:endParaRPr>
                    </a:p>
                  </a:txBody>
                  <a:tcPr marL="72000" anchor="ctr">
                    <a:lnL w="12700" cmpd="sng">
                      <a:noFill/>
                    </a:lnL>
                    <a:lnR w="12700" cmpd="sng">
                      <a:noFill/>
                    </a:lnR>
                    <a:lnT w="12700" cmpd="sng">
                      <a:noFill/>
                    </a:lnT>
                    <a:lnB w="12700" cap="flat" cmpd="sng" algn="ctr">
                      <a:solidFill>
                        <a:schemeClr val="accent3"/>
                      </a:solidFill>
                      <a:prstDash val="solid"/>
                      <a:round/>
                      <a:headEnd type="none" w="med" len="med"/>
                      <a:tailEnd type="none" w="med" len="med"/>
                    </a:lnB>
                    <a:solidFill>
                      <a:schemeClr val="accent2"/>
                    </a:solidFill>
                  </a:tcPr>
                </a:tc>
              </a:tr>
              <a:tr h="622288">
                <a:tc>
                  <a:txBody>
                    <a:bodyPr/>
                    <a:lstStyle/>
                    <a:p>
                      <a:pPr algn="ctr"/>
                      <a:r>
                        <a:rPr lang="en-CA" sz="1000" b="0" dirty="0" smtClean="0">
                          <a:solidFill>
                            <a:schemeClr val="bg1"/>
                          </a:solidFill>
                        </a:rPr>
                        <a:t>Shared Processes &amp; Expertise</a:t>
                      </a:r>
                      <a:endParaRPr lang="en-CA" sz="1000" b="0" dirty="0">
                        <a:solidFill>
                          <a:schemeClr val="bg1"/>
                        </a:solidFill>
                      </a:endParaRPr>
                    </a:p>
                  </a:txBody>
                  <a:tcP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2"/>
                    </a:solidFill>
                  </a:tcPr>
                </a:tc>
              </a:tr>
              <a:tr h="622288">
                <a:tc>
                  <a:txBody>
                    <a:bodyPr/>
                    <a:lstStyle/>
                    <a:p>
                      <a:pPr algn="ctr"/>
                      <a:r>
                        <a:rPr lang="en-CA" sz="1000" b="0" dirty="0" smtClean="0">
                          <a:solidFill>
                            <a:schemeClr val="bg1"/>
                          </a:solidFill>
                        </a:rPr>
                        <a:t>Centralized</a:t>
                      </a:r>
                      <a:r>
                        <a:rPr lang="en-CA" sz="1000" b="0" baseline="0" dirty="0" smtClean="0">
                          <a:solidFill>
                            <a:schemeClr val="bg1"/>
                          </a:solidFill>
                        </a:rPr>
                        <a:t> Knowledge Base</a:t>
                      </a:r>
                      <a:endParaRPr lang="en-CA" sz="1000" b="0" dirty="0">
                        <a:solidFill>
                          <a:schemeClr val="bg1"/>
                        </a:solidFill>
                      </a:endParaRPr>
                    </a:p>
                  </a:txBody>
                  <a:tcPr>
                    <a:lnL w="12700" cmpd="sng">
                      <a:noFill/>
                    </a:lnL>
                    <a:lnR w="12700" cmpd="sng">
                      <a:noFill/>
                    </a:lnR>
                    <a:lnT w="12700" cap="flat" cmpd="sng" algn="ctr">
                      <a:solidFill>
                        <a:schemeClr val="accent3"/>
                      </a:solidFill>
                      <a:prstDash val="solid"/>
                      <a:round/>
                      <a:headEnd type="none" w="med" len="med"/>
                      <a:tailEnd type="none" w="med" len="med"/>
                    </a:lnT>
                    <a:lnB w="12700" cmpd="sng">
                      <a:noFill/>
                    </a:lnB>
                    <a:solidFill>
                      <a:schemeClr val="accent2"/>
                    </a:solidFill>
                  </a:tcPr>
                </a:tc>
              </a:tr>
            </a:tbl>
          </a:graphicData>
        </a:graphic>
      </p:graphicFrame>
      <p:sp>
        <p:nvSpPr>
          <p:cNvPr id="6" name="TextBox 5"/>
          <p:cNvSpPr txBox="1"/>
          <p:nvPr/>
        </p:nvSpPr>
        <p:spPr>
          <a:xfrm>
            <a:off x="6179307" y="4927770"/>
            <a:ext cx="466794" cy="261610"/>
          </a:xfrm>
          <a:prstGeom prst="rect">
            <a:avLst/>
          </a:prstGeom>
        </p:spPr>
        <p:txBody>
          <a:bodyPr wrap="none" rtlCol="0">
            <a:spAutoFit/>
          </a:bodyPr>
          <a:lstStyle/>
          <a:p>
            <a:r>
              <a:rPr lang="en-CA" sz="1100" dirty="0" smtClean="0">
                <a:solidFill>
                  <a:schemeClr val="accent1"/>
                </a:solidFill>
              </a:rPr>
              <a:t>LOB</a:t>
            </a:r>
          </a:p>
        </p:txBody>
      </p:sp>
      <p:sp>
        <p:nvSpPr>
          <p:cNvPr id="24" name="TextBox 23"/>
          <p:cNvSpPr txBox="1"/>
          <p:nvPr/>
        </p:nvSpPr>
        <p:spPr>
          <a:xfrm>
            <a:off x="6179307" y="5333270"/>
            <a:ext cx="466794" cy="261610"/>
          </a:xfrm>
          <a:prstGeom prst="rect">
            <a:avLst/>
          </a:prstGeom>
        </p:spPr>
        <p:txBody>
          <a:bodyPr wrap="none" rtlCol="0">
            <a:spAutoFit/>
          </a:bodyPr>
          <a:lstStyle/>
          <a:p>
            <a:r>
              <a:rPr lang="en-CA" sz="1100" dirty="0" smtClean="0">
                <a:solidFill>
                  <a:schemeClr val="accent1"/>
                </a:solidFill>
              </a:rPr>
              <a:t>LOB</a:t>
            </a:r>
          </a:p>
        </p:txBody>
      </p:sp>
      <p:sp>
        <p:nvSpPr>
          <p:cNvPr id="25" name="TextBox 24"/>
          <p:cNvSpPr txBox="1"/>
          <p:nvPr/>
        </p:nvSpPr>
        <p:spPr>
          <a:xfrm>
            <a:off x="8049095" y="5337714"/>
            <a:ext cx="466794" cy="261610"/>
          </a:xfrm>
          <a:prstGeom prst="rect">
            <a:avLst/>
          </a:prstGeom>
        </p:spPr>
        <p:txBody>
          <a:bodyPr wrap="none" rtlCol="0">
            <a:spAutoFit/>
          </a:bodyPr>
          <a:lstStyle/>
          <a:p>
            <a:r>
              <a:rPr lang="en-CA" sz="1100" dirty="0" smtClean="0">
                <a:solidFill>
                  <a:schemeClr val="accent1"/>
                </a:solidFill>
              </a:rPr>
              <a:t>LOB</a:t>
            </a:r>
          </a:p>
        </p:txBody>
      </p:sp>
      <p:sp>
        <p:nvSpPr>
          <p:cNvPr id="28" name="TextBox 27"/>
          <p:cNvSpPr txBox="1"/>
          <p:nvPr/>
        </p:nvSpPr>
        <p:spPr>
          <a:xfrm>
            <a:off x="8049095" y="4915118"/>
            <a:ext cx="466794" cy="261610"/>
          </a:xfrm>
          <a:prstGeom prst="rect">
            <a:avLst/>
          </a:prstGeom>
        </p:spPr>
        <p:txBody>
          <a:bodyPr wrap="none" rtlCol="0">
            <a:spAutoFit/>
          </a:bodyPr>
          <a:lstStyle/>
          <a:p>
            <a:r>
              <a:rPr lang="en-CA" sz="1100" dirty="0" smtClean="0">
                <a:solidFill>
                  <a:schemeClr val="accent1"/>
                </a:solidFill>
              </a:rPr>
              <a:t>LOB</a:t>
            </a:r>
          </a:p>
        </p:txBody>
      </p:sp>
      <p:sp>
        <p:nvSpPr>
          <p:cNvPr id="35" name="TextBox 34"/>
          <p:cNvSpPr txBox="1"/>
          <p:nvPr/>
        </p:nvSpPr>
        <p:spPr>
          <a:xfrm>
            <a:off x="6209761" y="2505392"/>
            <a:ext cx="466794" cy="261610"/>
          </a:xfrm>
          <a:prstGeom prst="rect">
            <a:avLst/>
          </a:prstGeom>
        </p:spPr>
        <p:txBody>
          <a:bodyPr wrap="none" rtlCol="0">
            <a:spAutoFit/>
          </a:bodyPr>
          <a:lstStyle/>
          <a:p>
            <a:r>
              <a:rPr lang="en-CA" sz="1100" dirty="0" smtClean="0">
                <a:solidFill>
                  <a:schemeClr val="accent1"/>
                </a:solidFill>
              </a:rPr>
              <a:t>LOB</a:t>
            </a:r>
          </a:p>
        </p:txBody>
      </p:sp>
      <p:sp>
        <p:nvSpPr>
          <p:cNvPr id="36" name="TextBox 35"/>
          <p:cNvSpPr txBox="1"/>
          <p:nvPr/>
        </p:nvSpPr>
        <p:spPr>
          <a:xfrm>
            <a:off x="6209761" y="2910892"/>
            <a:ext cx="466794" cy="261610"/>
          </a:xfrm>
          <a:prstGeom prst="rect">
            <a:avLst/>
          </a:prstGeom>
        </p:spPr>
        <p:txBody>
          <a:bodyPr wrap="none" rtlCol="0">
            <a:spAutoFit/>
          </a:bodyPr>
          <a:lstStyle/>
          <a:p>
            <a:r>
              <a:rPr lang="en-CA" sz="1100" dirty="0" smtClean="0">
                <a:solidFill>
                  <a:schemeClr val="accent1"/>
                </a:solidFill>
              </a:rPr>
              <a:t>LOB</a:t>
            </a:r>
          </a:p>
        </p:txBody>
      </p:sp>
      <p:sp>
        <p:nvSpPr>
          <p:cNvPr id="37" name="TextBox 36"/>
          <p:cNvSpPr txBox="1"/>
          <p:nvPr/>
        </p:nvSpPr>
        <p:spPr>
          <a:xfrm>
            <a:off x="8079549" y="2915336"/>
            <a:ext cx="466794" cy="261610"/>
          </a:xfrm>
          <a:prstGeom prst="rect">
            <a:avLst/>
          </a:prstGeom>
        </p:spPr>
        <p:txBody>
          <a:bodyPr wrap="none" rtlCol="0">
            <a:spAutoFit/>
          </a:bodyPr>
          <a:lstStyle/>
          <a:p>
            <a:r>
              <a:rPr lang="en-CA" sz="1100" dirty="0" smtClean="0">
                <a:solidFill>
                  <a:schemeClr val="accent1"/>
                </a:solidFill>
              </a:rPr>
              <a:t>LOB</a:t>
            </a:r>
          </a:p>
        </p:txBody>
      </p:sp>
      <p:sp>
        <p:nvSpPr>
          <p:cNvPr id="38" name="TextBox 37"/>
          <p:cNvSpPr txBox="1"/>
          <p:nvPr/>
        </p:nvSpPr>
        <p:spPr>
          <a:xfrm>
            <a:off x="8079549" y="2492740"/>
            <a:ext cx="466794" cy="261610"/>
          </a:xfrm>
          <a:prstGeom prst="rect">
            <a:avLst/>
          </a:prstGeom>
        </p:spPr>
        <p:txBody>
          <a:bodyPr wrap="none" rtlCol="0">
            <a:spAutoFit/>
          </a:bodyPr>
          <a:lstStyle/>
          <a:p>
            <a:r>
              <a:rPr lang="en-CA" sz="1100" dirty="0" smtClean="0">
                <a:solidFill>
                  <a:schemeClr val="accent1"/>
                </a:solidFill>
              </a:rPr>
              <a:t>LOB</a:t>
            </a:r>
          </a:p>
        </p:txBody>
      </p:sp>
      <p:cxnSp>
        <p:nvCxnSpPr>
          <p:cNvPr id="10" name="Curved Connector 9"/>
          <p:cNvCxnSpPr/>
          <p:nvPr/>
        </p:nvCxnSpPr>
        <p:spPr>
          <a:xfrm>
            <a:off x="6762254" y="2460825"/>
            <a:ext cx="1164605" cy="997036"/>
          </a:xfrm>
          <a:prstGeom prst="curvedConnector3">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39" name="Curved Connector 38"/>
          <p:cNvCxnSpPr/>
          <p:nvPr/>
        </p:nvCxnSpPr>
        <p:spPr>
          <a:xfrm rot="10800000">
            <a:off x="6656833" y="2051353"/>
            <a:ext cx="1272278" cy="1131014"/>
          </a:xfrm>
          <a:prstGeom prst="curvedConnector3">
            <a:avLst/>
          </a:prstGeom>
          <a:ln>
            <a:tailEnd type="triangle"/>
          </a:ln>
        </p:spPr>
        <p:style>
          <a:lnRef idx="1">
            <a:schemeClr val="accent3"/>
          </a:lnRef>
          <a:fillRef idx="0">
            <a:schemeClr val="accent3"/>
          </a:fillRef>
          <a:effectRef idx="0">
            <a:schemeClr val="accent3"/>
          </a:effectRef>
          <a:fontRef idx="minor">
            <a:schemeClr val="tx1"/>
          </a:fontRef>
        </p:style>
      </p:cxnSp>
      <p:sp>
        <p:nvSpPr>
          <p:cNvPr id="19" name="Rectangle 18"/>
          <p:cNvSpPr/>
          <p:nvPr/>
        </p:nvSpPr>
        <p:spPr>
          <a:xfrm>
            <a:off x="6405464" y="3593362"/>
            <a:ext cx="1896673" cy="276999"/>
          </a:xfrm>
          <a:prstGeom prst="rect">
            <a:avLst/>
          </a:prstGeom>
        </p:spPr>
        <p:txBody>
          <a:bodyPr wrap="none">
            <a:spAutoFit/>
          </a:bodyPr>
          <a:lstStyle/>
          <a:p>
            <a:pPr algn="ctr"/>
            <a:r>
              <a:rPr lang="en-CA" sz="1200" b="1" dirty="0" smtClean="0">
                <a:solidFill>
                  <a:schemeClr val="accent1"/>
                </a:solidFill>
              </a:rPr>
              <a:t>Ad hoc </a:t>
            </a:r>
            <a:r>
              <a:rPr lang="en-CA" sz="1200" b="1" dirty="0">
                <a:solidFill>
                  <a:schemeClr val="accent1"/>
                </a:solidFill>
              </a:rPr>
              <a:t>communication</a:t>
            </a:r>
          </a:p>
        </p:txBody>
      </p:sp>
      <p:cxnSp>
        <p:nvCxnSpPr>
          <p:cNvPr id="12" name="Straight Arrow Connector 11"/>
          <p:cNvCxnSpPr/>
          <p:nvPr/>
        </p:nvCxnSpPr>
        <p:spPr>
          <a:xfrm>
            <a:off x="6567830" y="4642371"/>
            <a:ext cx="362838" cy="0"/>
          </a:xfrm>
          <a:prstGeom prst="straightConnector1">
            <a:avLst/>
          </a:prstGeom>
          <a:ln>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557307" y="5836964"/>
            <a:ext cx="362838" cy="0"/>
          </a:xfrm>
          <a:prstGeom prst="straightConnector1">
            <a:avLst/>
          </a:prstGeom>
          <a:ln>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7795340" y="4643200"/>
            <a:ext cx="362838" cy="0"/>
          </a:xfrm>
          <a:prstGeom prst="straightConnector1">
            <a:avLst/>
          </a:prstGeom>
          <a:ln>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7795340" y="5820038"/>
            <a:ext cx="362838" cy="0"/>
          </a:xfrm>
          <a:prstGeom prst="straightConnector1">
            <a:avLst/>
          </a:prstGeom>
          <a:ln>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Curved Connector 41"/>
          <p:cNvCxnSpPr/>
          <p:nvPr/>
        </p:nvCxnSpPr>
        <p:spPr>
          <a:xfrm rot="10800000" flipV="1">
            <a:off x="6748077" y="2459014"/>
            <a:ext cx="1178783" cy="1009175"/>
          </a:xfrm>
          <a:prstGeom prst="curvedConnector3">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43" name="Curved Connector 42"/>
          <p:cNvCxnSpPr/>
          <p:nvPr/>
        </p:nvCxnSpPr>
        <p:spPr>
          <a:xfrm rot="10800000" flipH="1">
            <a:off x="6742532" y="2061682"/>
            <a:ext cx="1272278" cy="1131014"/>
          </a:xfrm>
          <a:prstGeom prst="curvedConnector3">
            <a:avLst/>
          </a:prstGeom>
          <a:ln>
            <a:tailEnd type="triangle"/>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410390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674923" y="3897118"/>
            <a:ext cx="4322786" cy="2539157"/>
          </a:xfrm>
          <a:prstGeom prst="rect">
            <a:avLst/>
          </a:prstGeom>
          <a:noFill/>
        </p:spPr>
        <p:txBody>
          <a:bodyPr wrap="square">
            <a:spAutoFit/>
          </a:bodyPr>
          <a:lstStyle/>
          <a:p>
            <a:pPr>
              <a:spcAft>
                <a:spcPts val="600"/>
              </a:spcAft>
            </a:pPr>
            <a:r>
              <a:rPr lang="en-CA" sz="1400" i="1" dirty="0">
                <a:solidFill>
                  <a:schemeClr val="tx2"/>
                </a:solidFill>
                <a:latin typeface="+mj-lt"/>
                <a:ea typeface="Calibri" panose="020F0502020204030204" pitchFamily="34" charset="0"/>
                <a:cs typeface="Times New Roman" panose="02020603050405020304" pitchFamily="18" charset="0"/>
              </a:rPr>
              <a:t>It doesn’t have to be a large hurdle to create a </a:t>
            </a:r>
            <a:r>
              <a:rPr lang="en-CA" sz="1400" i="1" dirty="0" smtClean="0">
                <a:solidFill>
                  <a:schemeClr val="tx2"/>
                </a:solidFill>
                <a:latin typeface="+mj-lt"/>
                <a:ea typeface="Calibri" panose="020F0502020204030204" pitchFamily="34" charset="0"/>
                <a:cs typeface="Times New Roman" panose="02020603050405020304" pitchFamily="18" charset="0"/>
              </a:rPr>
              <a:t>Center </a:t>
            </a:r>
            <a:r>
              <a:rPr lang="en-CA" sz="1400" i="1" dirty="0">
                <a:solidFill>
                  <a:schemeClr val="tx2"/>
                </a:solidFill>
                <a:latin typeface="+mj-lt"/>
                <a:ea typeface="Calibri" panose="020F0502020204030204" pitchFamily="34" charset="0"/>
                <a:cs typeface="Times New Roman" panose="02020603050405020304" pitchFamily="18" charset="0"/>
              </a:rPr>
              <a:t>of </a:t>
            </a:r>
            <a:r>
              <a:rPr lang="en-CA" sz="1400" i="1" dirty="0" smtClean="0">
                <a:solidFill>
                  <a:schemeClr val="tx2"/>
                </a:solidFill>
                <a:latin typeface="+mj-lt"/>
                <a:ea typeface="Calibri" panose="020F0502020204030204" pitchFamily="34" charset="0"/>
                <a:cs typeface="Times New Roman" panose="02020603050405020304" pitchFamily="18" charset="0"/>
              </a:rPr>
              <a:t>Excellence</a:t>
            </a:r>
            <a:r>
              <a:rPr lang="en-CA" sz="1400" i="1" dirty="0">
                <a:solidFill>
                  <a:schemeClr val="tx2"/>
                </a:solidFill>
                <a:latin typeface="+mj-lt"/>
                <a:ea typeface="Calibri" panose="020F0502020204030204" pitchFamily="34" charset="0"/>
                <a:cs typeface="Times New Roman" panose="02020603050405020304" pitchFamily="18" charset="0"/>
              </a:rPr>
              <a:t>; </a:t>
            </a:r>
            <a:r>
              <a:rPr lang="en-CA" sz="1400" i="1" dirty="0" smtClean="0">
                <a:solidFill>
                  <a:schemeClr val="tx2"/>
                </a:solidFill>
                <a:latin typeface="+mj-lt"/>
                <a:ea typeface="Calibri" panose="020F0502020204030204" pitchFamily="34" charset="0"/>
                <a:cs typeface="Times New Roman" panose="02020603050405020304" pitchFamily="18" charset="0"/>
              </a:rPr>
              <a:t>it can be two </a:t>
            </a:r>
            <a:r>
              <a:rPr lang="en-CA" sz="1400" i="1" dirty="0">
                <a:solidFill>
                  <a:schemeClr val="tx2"/>
                </a:solidFill>
                <a:latin typeface="+mj-lt"/>
                <a:ea typeface="Calibri" panose="020F0502020204030204" pitchFamily="34" charset="0"/>
                <a:cs typeface="Times New Roman" panose="02020603050405020304" pitchFamily="18" charset="0"/>
              </a:rPr>
              <a:t>people with shared passion for making a difference, </a:t>
            </a:r>
            <a:r>
              <a:rPr lang="en-CA" sz="1400" i="1" dirty="0" smtClean="0">
                <a:solidFill>
                  <a:schemeClr val="tx2"/>
                </a:solidFill>
                <a:latin typeface="+mj-lt"/>
                <a:ea typeface="Calibri" panose="020F0502020204030204" pitchFamily="34" charset="0"/>
                <a:cs typeface="Times New Roman" panose="02020603050405020304" pitchFamily="18" charset="0"/>
              </a:rPr>
              <a:t>with recognized sponsorship in the organization, and part of their time dedicated to the Center of Excellence. </a:t>
            </a:r>
            <a:r>
              <a:rPr lang="en-CA" sz="1400" i="1" dirty="0">
                <a:solidFill>
                  <a:schemeClr val="tx2"/>
                </a:solidFill>
                <a:latin typeface="+mj-lt"/>
                <a:ea typeface="Calibri" panose="020F0502020204030204" pitchFamily="34" charset="0"/>
                <a:cs typeface="Times New Roman" panose="02020603050405020304" pitchFamily="18" charset="0"/>
              </a:rPr>
              <a:t>It doesn’t have </a:t>
            </a:r>
            <a:r>
              <a:rPr lang="en-CA" sz="1400" i="1" dirty="0" smtClean="0">
                <a:solidFill>
                  <a:schemeClr val="tx2"/>
                </a:solidFill>
                <a:latin typeface="+mj-lt"/>
                <a:ea typeface="Calibri" panose="020F0502020204030204" pitchFamily="34" charset="0"/>
                <a:cs typeface="Times New Roman" panose="02020603050405020304" pitchFamily="18" charset="0"/>
              </a:rPr>
              <a:t>to have </a:t>
            </a:r>
            <a:r>
              <a:rPr lang="en-CA" sz="1400" i="1" dirty="0">
                <a:solidFill>
                  <a:schemeClr val="tx2"/>
                </a:solidFill>
                <a:latin typeface="+mj-lt"/>
                <a:ea typeface="Calibri" panose="020F0502020204030204" pitchFamily="34" charset="0"/>
                <a:cs typeface="Times New Roman" panose="02020603050405020304" pitchFamily="18" charset="0"/>
              </a:rPr>
              <a:t>full-time staff, it doesn’t have to be a large investment, it doesn’t </a:t>
            </a:r>
            <a:r>
              <a:rPr lang="en-CA" sz="1400" i="1" dirty="0" smtClean="0">
                <a:solidFill>
                  <a:schemeClr val="tx2"/>
                </a:solidFill>
                <a:latin typeface="+mj-lt"/>
                <a:ea typeface="Calibri" panose="020F0502020204030204" pitchFamily="34" charset="0"/>
                <a:cs typeface="Times New Roman" panose="02020603050405020304" pitchFamily="18" charset="0"/>
              </a:rPr>
              <a:t>have to be championed at the C-level, but it has to have at least components of all those things. Without those it becomes a hobby. </a:t>
            </a:r>
          </a:p>
          <a:p>
            <a:pPr algn="r"/>
            <a:r>
              <a:rPr lang="en-CA" sz="1400" dirty="0" smtClean="0">
                <a:solidFill>
                  <a:schemeClr val="tx2"/>
                </a:solidFill>
                <a:ea typeface="Calibri" panose="020F0502020204030204" pitchFamily="34" charset="0"/>
                <a:cs typeface="Times New Roman" panose="02020603050405020304" pitchFamily="18" charset="0"/>
              </a:rPr>
              <a:t>– Jon Strickler, Principal, Horizon Line Group</a:t>
            </a:r>
            <a:endParaRPr lang="en-CA" sz="1400" i="1" dirty="0">
              <a:solidFill>
                <a:schemeClr val="tx2"/>
              </a:solidFill>
            </a:endParaRPr>
          </a:p>
        </p:txBody>
      </p:sp>
      <p:sp>
        <p:nvSpPr>
          <p:cNvPr id="32" name="Title 1"/>
          <p:cNvSpPr>
            <a:spLocks noGrp="1"/>
          </p:cNvSpPr>
          <p:nvPr>
            <p:ph type="title"/>
          </p:nvPr>
        </p:nvSpPr>
        <p:spPr>
          <a:xfrm>
            <a:off x="257174" y="255588"/>
            <a:ext cx="8620125" cy="877887"/>
          </a:xfrm>
        </p:spPr>
        <p:txBody>
          <a:bodyPr/>
          <a:lstStyle/>
          <a:p>
            <a:r>
              <a:rPr lang="en-CA" dirty="0" smtClean="0"/>
              <a:t>Determine how a CoE can be the right fit for you </a:t>
            </a:r>
            <a:endParaRPr lang="en-CA" dirty="0"/>
          </a:p>
        </p:txBody>
      </p:sp>
      <p:sp>
        <p:nvSpPr>
          <p:cNvPr id="33" name="TextBox 32"/>
          <p:cNvSpPr txBox="1"/>
          <p:nvPr/>
        </p:nvSpPr>
        <p:spPr>
          <a:xfrm>
            <a:off x="210370" y="1165584"/>
            <a:ext cx="8746594" cy="523220"/>
          </a:xfrm>
          <a:prstGeom prst="rect">
            <a:avLst/>
          </a:prstGeom>
        </p:spPr>
        <p:txBody>
          <a:bodyPr wrap="square" rtlCol="0">
            <a:spAutoFit/>
          </a:bodyPr>
          <a:lstStyle/>
          <a:p>
            <a:r>
              <a:rPr lang="en-CA" sz="1400" dirty="0"/>
              <a:t>A CoE </a:t>
            </a:r>
            <a:r>
              <a:rPr lang="en-CA" sz="1400" dirty="0" smtClean="0"/>
              <a:t>can benefit </a:t>
            </a:r>
            <a:r>
              <a:rPr lang="en-CA" sz="1400" dirty="0"/>
              <a:t>your organization regardless of size, industry, or </a:t>
            </a:r>
            <a:r>
              <a:rPr lang="en-CA" sz="1400" dirty="0" smtClean="0"/>
              <a:t>geography. Consider the </a:t>
            </a:r>
            <a:r>
              <a:rPr lang="en-CA" sz="1400" dirty="0"/>
              <a:t>CoE as a </a:t>
            </a:r>
            <a:r>
              <a:rPr lang="en-CA" sz="1400" dirty="0" smtClean="0"/>
              <a:t>scalable </a:t>
            </a:r>
            <a:r>
              <a:rPr lang="en-CA" sz="1400" b="1" dirty="0" smtClean="0"/>
              <a:t>set </a:t>
            </a:r>
            <a:r>
              <a:rPr lang="en-CA" sz="1400" b="1" dirty="0"/>
              <a:t>of practices </a:t>
            </a:r>
            <a:r>
              <a:rPr lang="en-CA" sz="1400" dirty="0"/>
              <a:t>around your enterprise </a:t>
            </a:r>
            <a:r>
              <a:rPr lang="en-CA" sz="1400" dirty="0" smtClean="0"/>
              <a:t>applications </a:t>
            </a:r>
            <a:r>
              <a:rPr lang="en-CA" sz="1400" dirty="0"/>
              <a:t>rather than a tangible organization. </a:t>
            </a:r>
          </a:p>
        </p:txBody>
      </p:sp>
      <p:sp>
        <p:nvSpPr>
          <p:cNvPr id="35" name="Rectangle 34"/>
          <p:cNvSpPr/>
          <p:nvPr/>
        </p:nvSpPr>
        <p:spPr>
          <a:xfrm>
            <a:off x="257174" y="4112561"/>
            <a:ext cx="4211906" cy="2108269"/>
          </a:xfrm>
          <a:prstGeom prst="rect">
            <a:avLst/>
          </a:prstGeom>
          <a:noFill/>
          <a:ln>
            <a:noFill/>
          </a:ln>
        </p:spPr>
        <p:txBody>
          <a:bodyPr wrap="square">
            <a:spAutoFit/>
          </a:bodyPr>
          <a:lstStyle/>
          <a:p>
            <a:pPr>
              <a:spcAft>
                <a:spcPts val="600"/>
              </a:spcAft>
            </a:pPr>
            <a:r>
              <a:rPr lang="en-CA" sz="1400" i="1" dirty="0" smtClean="0">
                <a:solidFill>
                  <a:schemeClr val="tx2"/>
                </a:solidFill>
                <a:latin typeface="+mj-lt"/>
              </a:rPr>
              <a:t>Some </a:t>
            </a:r>
            <a:r>
              <a:rPr lang="en-CA" sz="1400" i="1" dirty="0">
                <a:solidFill>
                  <a:schemeClr val="tx2"/>
                </a:solidFill>
                <a:latin typeface="+mj-lt"/>
              </a:rPr>
              <a:t>CoEs are going to have more responsibility, some are going to have less. Some are going </a:t>
            </a:r>
            <a:r>
              <a:rPr lang="en-CA" sz="1400" i="1" dirty="0" smtClean="0">
                <a:solidFill>
                  <a:schemeClr val="tx2"/>
                </a:solidFill>
                <a:latin typeface="+mj-lt"/>
              </a:rPr>
              <a:t>to purely </a:t>
            </a:r>
            <a:r>
              <a:rPr lang="en-CA" sz="1400" i="1" dirty="0">
                <a:solidFill>
                  <a:schemeClr val="tx2"/>
                </a:solidFill>
                <a:latin typeface="+mj-lt"/>
              </a:rPr>
              <a:t>support organizations; others are going to have a lot more development and strategic planning responsibilities. Getting that understood, agreed to, and clearly communicated to all stakeholders is the number one priority and number one success area for a </a:t>
            </a:r>
            <a:r>
              <a:rPr lang="en-CA" sz="1400" i="1" dirty="0" smtClean="0">
                <a:solidFill>
                  <a:schemeClr val="tx2"/>
                </a:solidFill>
                <a:latin typeface="+mj-lt"/>
              </a:rPr>
              <a:t>CoE. </a:t>
            </a:r>
          </a:p>
          <a:p>
            <a:pPr algn="r"/>
            <a:r>
              <a:rPr lang="en-CA" sz="1400" dirty="0" smtClean="0">
                <a:solidFill>
                  <a:schemeClr val="tx2"/>
                </a:solidFill>
              </a:rPr>
              <a:t>– Mike Boldt, IT Director, Moog Inc. </a:t>
            </a:r>
            <a:endParaRPr lang="en-CA" sz="1400" dirty="0">
              <a:solidFill>
                <a:schemeClr val="tx2"/>
              </a:solidFill>
            </a:endParaRPr>
          </a:p>
        </p:txBody>
      </p:sp>
      <p:pic>
        <p:nvPicPr>
          <p:cNvPr id="36" name="Picture 102"/>
          <p:cNvPicPr>
            <a:picLocks noChangeAspect="1"/>
          </p:cNvPicPr>
          <p:nvPr/>
        </p:nvPicPr>
        <p:blipFill>
          <a:blip r:embed="rId3"/>
          <a:stretch>
            <a:fillRect/>
          </a:stretch>
        </p:blipFill>
        <p:spPr>
          <a:xfrm>
            <a:off x="4460337" y="3823009"/>
            <a:ext cx="292633" cy="219475"/>
          </a:xfrm>
          <a:prstGeom prst="rect">
            <a:avLst/>
          </a:prstGeom>
        </p:spPr>
      </p:pic>
      <p:pic>
        <p:nvPicPr>
          <p:cNvPr id="37" name="Picture 102"/>
          <p:cNvPicPr>
            <a:picLocks noChangeAspect="1"/>
          </p:cNvPicPr>
          <p:nvPr/>
        </p:nvPicPr>
        <p:blipFill>
          <a:blip r:embed="rId3"/>
          <a:stretch>
            <a:fillRect/>
          </a:stretch>
        </p:blipFill>
        <p:spPr>
          <a:xfrm>
            <a:off x="64053" y="4047891"/>
            <a:ext cx="292633" cy="219475"/>
          </a:xfrm>
          <a:prstGeom prst="rect">
            <a:avLst/>
          </a:prstGeom>
        </p:spPr>
      </p:pic>
      <p:pic>
        <p:nvPicPr>
          <p:cNvPr id="39" name="Picture 103"/>
          <p:cNvPicPr>
            <a:picLocks noChangeAspect="1"/>
          </p:cNvPicPr>
          <p:nvPr/>
        </p:nvPicPr>
        <p:blipFill>
          <a:blip r:embed="rId4"/>
          <a:stretch>
            <a:fillRect/>
          </a:stretch>
        </p:blipFill>
        <p:spPr>
          <a:xfrm>
            <a:off x="3189667" y="5588502"/>
            <a:ext cx="274344" cy="286537"/>
          </a:xfrm>
          <a:prstGeom prst="rect">
            <a:avLst/>
          </a:prstGeom>
        </p:spPr>
      </p:pic>
      <p:sp>
        <p:nvSpPr>
          <p:cNvPr id="41" name="L-Shape 40"/>
          <p:cNvSpPr/>
          <p:nvPr/>
        </p:nvSpPr>
        <p:spPr>
          <a:xfrm rot="5400000">
            <a:off x="1682763" y="2620956"/>
            <a:ext cx="868302" cy="1587223"/>
          </a:xfrm>
          <a:prstGeom prst="corner">
            <a:avLst>
              <a:gd name="adj1" fmla="val 16120"/>
              <a:gd name="adj2" fmla="val 16110"/>
            </a:avLst>
          </a:prstGeom>
          <a:solidFill>
            <a:schemeClr val="bg1">
              <a:lumMod val="85000"/>
            </a:schemeClr>
          </a:solidFill>
          <a:ln>
            <a:solidFill>
              <a:schemeClr val="bg1">
                <a:lumMod val="8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3" name="Freeform 42"/>
          <p:cNvSpPr/>
          <p:nvPr/>
        </p:nvSpPr>
        <p:spPr>
          <a:xfrm>
            <a:off x="1384309" y="2678947"/>
            <a:ext cx="1432953" cy="361010"/>
          </a:xfrm>
          <a:custGeom>
            <a:avLst/>
            <a:gdLst>
              <a:gd name="connsiteX0" fmla="*/ 0 w 1274623"/>
              <a:gd name="connsiteY0" fmla="*/ 0 h 1117282"/>
              <a:gd name="connsiteX1" fmla="*/ 1274623 w 1274623"/>
              <a:gd name="connsiteY1" fmla="*/ 0 h 1117282"/>
              <a:gd name="connsiteX2" fmla="*/ 1274623 w 1274623"/>
              <a:gd name="connsiteY2" fmla="*/ 1117282 h 1117282"/>
              <a:gd name="connsiteX3" fmla="*/ 0 w 1274623"/>
              <a:gd name="connsiteY3" fmla="*/ 1117282 h 1117282"/>
              <a:gd name="connsiteX4" fmla="*/ 0 w 1274623"/>
              <a:gd name="connsiteY4" fmla="*/ 0 h 1117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4623" h="1117282">
                <a:moveTo>
                  <a:pt x="0" y="0"/>
                </a:moveTo>
                <a:lnTo>
                  <a:pt x="1274623" y="0"/>
                </a:lnTo>
                <a:lnTo>
                  <a:pt x="1274623" y="1117282"/>
                </a:lnTo>
                <a:lnTo>
                  <a:pt x="0" y="111728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2390" tIns="72390" rIns="72390" bIns="72390" numCol="1" spcCol="1270" anchor="t" anchorCtr="0">
            <a:noAutofit/>
          </a:bodyPr>
          <a:lstStyle/>
          <a:p>
            <a:pPr lvl="0" algn="ctr" defTabSz="844550">
              <a:lnSpc>
                <a:spcPct val="90000"/>
              </a:lnSpc>
              <a:spcBef>
                <a:spcPct val="0"/>
              </a:spcBef>
              <a:spcAft>
                <a:spcPct val="35000"/>
              </a:spcAft>
            </a:pPr>
            <a:r>
              <a:rPr lang="en-CA" sz="1600" b="1" kern="1200" dirty="0" smtClean="0">
                <a:solidFill>
                  <a:schemeClr val="accent1"/>
                </a:solidFill>
              </a:rPr>
              <a:t>Ad Hoc</a:t>
            </a:r>
            <a:endParaRPr lang="en-CA" sz="1600" b="1" kern="1200" dirty="0">
              <a:solidFill>
                <a:schemeClr val="accent1"/>
              </a:solidFill>
            </a:endParaRPr>
          </a:p>
        </p:txBody>
      </p:sp>
      <p:sp>
        <p:nvSpPr>
          <p:cNvPr id="44" name="L-Shape 43"/>
          <p:cNvSpPr/>
          <p:nvPr/>
        </p:nvSpPr>
        <p:spPr>
          <a:xfrm rot="5400000">
            <a:off x="3267549" y="2320333"/>
            <a:ext cx="869611" cy="1587223"/>
          </a:xfrm>
          <a:prstGeom prst="corner">
            <a:avLst>
              <a:gd name="adj1" fmla="val 16120"/>
              <a:gd name="adj2" fmla="val 16110"/>
            </a:avLst>
          </a:prstGeom>
          <a:solidFill>
            <a:schemeClr val="accent2"/>
          </a:solidFill>
          <a:ln>
            <a:solidFill>
              <a:schemeClr val="accent2"/>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Freeform 44"/>
          <p:cNvSpPr/>
          <p:nvPr/>
        </p:nvSpPr>
        <p:spPr>
          <a:xfrm>
            <a:off x="2985878" y="2395390"/>
            <a:ext cx="1432953" cy="389276"/>
          </a:xfrm>
          <a:custGeom>
            <a:avLst/>
            <a:gdLst>
              <a:gd name="connsiteX0" fmla="*/ 0 w 1274623"/>
              <a:gd name="connsiteY0" fmla="*/ 0 h 1117282"/>
              <a:gd name="connsiteX1" fmla="*/ 1274623 w 1274623"/>
              <a:gd name="connsiteY1" fmla="*/ 0 h 1117282"/>
              <a:gd name="connsiteX2" fmla="*/ 1274623 w 1274623"/>
              <a:gd name="connsiteY2" fmla="*/ 1117282 h 1117282"/>
              <a:gd name="connsiteX3" fmla="*/ 0 w 1274623"/>
              <a:gd name="connsiteY3" fmla="*/ 1117282 h 1117282"/>
              <a:gd name="connsiteX4" fmla="*/ 0 w 1274623"/>
              <a:gd name="connsiteY4" fmla="*/ 0 h 1117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4623" h="1117282">
                <a:moveTo>
                  <a:pt x="0" y="0"/>
                </a:moveTo>
                <a:lnTo>
                  <a:pt x="1274623" y="0"/>
                </a:lnTo>
                <a:lnTo>
                  <a:pt x="1274623" y="1117282"/>
                </a:lnTo>
                <a:lnTo>
                  <a:pt x="0" y="111728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2390" tIns="72390" rIns="72390" bIns="72390" numCol="1" spcCol="1270" anchor="t" anchorCtr="0">
            <a:noAutofit/>
          </a:bodyPr>
          <a:lstStyle/>
          <a:p>
            <a:pPr lvl="0" algn="ctr" defTabSz="844550">
              <a:lnSpc>
                <a:spcPct val="90000"/>
              </a:lnSpc>
              <a:spcBef>
                <a:spcPct val="0"/>
              </a:spcBef>
              <a:spcAft>
                <a:spcPct val="35000"/>
              </a:spcAft>
            </a:pPr>
            <a:r>
              <a:rPr lang="en-CA" sz="1600" b="1" kern="1200" dirty="0" smtClean="0">
                <a:solidFill>
                  <a:schemeClr val="accent1"/>
                </a:solidFill>
              </a:rPr>
              <a:t>Minimal</a:t>
            </a:r>
            <a:endParaRPr lang="en-CA" sz="1600" b="1" kern="1200" dirty="0">
              <a:solidFill>
                <a:schemeClr val="accent1"/>
              </a:solidFill>
            </a:endParaRPr>
          </a:p>
        </p:txBody>
      </p:sp>
      <p:sp>
        <p:nvSpPr>
          <p:cNvPr id="46" name="L-Shape 45"/>
          <p:cNvSpPr/>
          <p:nvPr/>
        </p:nvSpPr>
        <p:spPr>
          <a:xfrm rot="5400000">
            <a:off x="4824143" y="2012750"/>
            <a:ext cx="864000" cy="1587223"/>
          </a:xfrm>
          <a:prstGeom prst="corner">
            <a:avLst>
              <a:gd name="adj1" fmla="val 16120"/>
              <a:gd name="adj2" fmla="val 16110"/>
            </a:avLst>
          </a:prstGeom>
          <a:solidFill>
            <a:schemeClr val="accent3"/>
          </a:solidFill>
          <a:ln>
            <a:solidFill>
              <a:schemeClr val="accent3"/>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7" name="Freeform 46"/>
          <p:cNvSpPr/>
          <p:nvPr/>
        </p:nvSpPr>
        <p:spPr>
          <a:xfrm>
            <a:off x="4428603" y="2070211"/>
            <a:ext cx="1655080" cy="348283"/>
          </a:xfrm>
          <a:custGeom>
            <a:avLst/>
            <a:gdLst>
              <a:gd name="connsiteX0" fmla="*/ 0 w 1274623"/>
              <a:gd name="connsiteY0" fmla="*/ 0 h 1117282"/>
              <a:gd name="connsiteX1" fmla="*/ 1274623 w 1274623"/>
              <a:gd name="connsiteY1" fmla="*/ 0 h 1117282"/>
              <a:gd name="connsiteX2" fmla="*/ 1274623 w 1274623"/>
              <a:gd name="connsiteY2" fmla="*/ 1117282 h 1117282"/>
              <a:gd name="connsiteX3" fmla="*/ 0 w 1274623"/>
              <a:gd name="connsiteY3" fmla="*/ 1117282 h 1117282"/>
              <a:gd name="connsiteX4" fmla="*/ 0 w 1274623"/>
              <a:gd name="connsiteY4" fmla="*/ 0 h 1117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4623" h="1117282">
                <a:moveTo>
                  <a:pt x="0" y="0"/>
                </a:moveTo>
                <a:lnTo>
                  <a:pt x="1274623" y="0"/>
                </a:lnTo>
                <a:lnTo>
                  <a:pt x="1274623" y="1117282"/>
                </a:lnTo>
                <a:lnTo>
                  <a:pt x="0" y="111728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2390" tIns="72390" rIns="72390" bIns="72390" numCol="1" spcCol="1270" anchor="t" anchorCtr="0">
            <a:noAutofit/>
          </a:bodyPr>
          <a:lstStyle/>
          <a:p>
            <a:pPr lvl="0" algn="ctr" defTabSz="844550">
              <a:lnSpc>
                <a:spcPct val="90000"/>
              </a:lnSpc>
              <a:spcBef>
                <a:spcPct val="0"/>
              </a:spcBef>
              <a:spcAft>
                <a:spcPct val="35000"/>
              </a:spcAft>
            </a:pPr>
            <a:r>
              <a:rPr lang="en-CA" sz="1600" b="1" kern="1200" dirty="0" smtClean="0">
                <a:solidFill>
                  <a:schemeClr val="accent1"/>
                </a:solidFill>
              </a:rPr>
              <a:t>Managed</a:t>
            </a:r>
            <a:endParaRPr lang="en-CA" sz="1600" b="1" kern="1200" dirty="0">
              <a:solidFill>
                <a:schemeClr val="accent1"/>
              </a:solidFill>
            </a:endParaRPr>
          </a:p>
        </p:txBody>
      </p:sp>
      <p:sp>
        <p:nvSpPr>
          <p:cNvPr id="48" name="L-Shape 47"/>
          <p:cNvSpPr/>
          <p:nvPr/>
        </p:nvSpPr>
        <p:spPr>
          <a:xfrm rot="5400000">
            <a:off x="6436813" y="1710294"/>
            <a:ext cx="864000" cy="1587223"/>
          </a:xfrm>
          <a:prstGeom prst="corner">
            <a:avLst>
              <a:gd name="adj1" fmla="val 16120"/>
              <a:gd name="adj2" fmla="val 1611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9" name="Freeform 48"/>
          <p:cNvSpPr/>
          <p:nvPr/>
        </p:nvSpPr>
        <p:spPr>
          <a:xfrm>
            <a:off x="6077073" y="1768718"/>
            <a:ext cx="1610091" cy="409465"/>
          </a:xfrm>
          <a:custGeom>
            <a:avLst/>
            <a:gdLst>
              <a:gd name="connsiteX0" fmla="*/ 0 w 1274623"/>
              <a:gd name="connsiteY0" fmla="*/ 0 h 1117282"/>
              <a:gd name="connsiteX1" fmla="*/ 1274623 w 1274623"/>
              <a:gd name="connsiteY1" fmla="*/ 0 h 1117282"/>
              <a:gd name="connsiteX2" fmla="*/ 1274623 w 1274623"/>
              <a:gd name="connsiteY2" fmla="*/ 1117282 h 1117282"/>
              <a:gd name="connsiteX3" fmla="*/ 0 w 1274623"/>
              <a:gd name="connsiteY3" fmla="*/ 1117282 h 1117282"/>
              <a:gd name="connsiteX4" fmla="*/ 0 w 1274623"/>
              <a:gd name="connsiteY4" fmla="*/ 0 h 1117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4623" h="1117282">
                <a:moveTo>
                  <a:pt x="0" y="0"/>
                </a:moveTo>
                <a:lnTo>
                  <a:pt x="1274623" y="0"/>
                </a:lnTo>
                <a:lnTo>
                  <a:pt x="1274623" y="1117282"/>
                </a:lnTo>
                <a:lnTo>
                  <a:pt x="0" y="111728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6000" tIns="72390" rIns="72390" bIns="72390" numCol="1" spcCol="1270" anchor="t" anchorCtr="0">
            <a:noAutofit/>
          </a:bodyPr>
          <a:lstStyle/>
          <a:p>
            <a:pPr lvl="0" algn="ctr" defTabSz="844550">
              <a:lnSpc>
                <a:spcPct val="90000"/>
              </a:lnSpc>
              <a:spcBef>
                <a:spcPct val="0"/>
              </a:spcBef>
              <a:spcAft>
                <a:spcPct val="35000"/>
              </a:spcAft>
            </a:pPr>
            <a:r>
              <a:rPr lang="en-CA" sz="1600" b="1" kern="1200" dirty="0" smtClean="0">
                <a:solidFill>
                  <a:schemeClr val="accent1"/>
                </a:solidFill>
              </a:rPr>
              <a:t>Optimized</a:t>
            </a:r>
            <a:endParaRPr lang="en-CA" sz="1600" b="1" kern="1200" dirty="0">
              <a:solidFill>
                <a:schemeClr val="accent1"/>
              </a:solidFill>
            </a:endParaRPr>
          </a:p>
        </p:txBody>
      </p:sp>
      <p:sp>
        <p:nvSpPr>
          <p:cNvPr id="50" name="TextBox 49"/>
          <p:cNvSpPr txBox="1"/>
          <p:nvPr/>
        </p:nvSpPr>
        <p:spPr>
          <a:xfrm>
            <a:off x="1291077" y="3108879"/>
            <a:ext cx="1619418" cy="861774"/>
          </a:xfrm>
          <a:prstGeom prst="rect">
            <a:avLst/>
          </a:prstGeom>
        </p:spPr>
        <p:txBody>
          <a:bodyPr wrap="square" rtlCol="0">
            <a:spAutoFit/>
          </a:bodyPr>
          <a:lstStyle/>
          <a:p>
            <a:pPr marL="171450" indent="-171450">
              <a:buFont typeface="Arial" panose="020B0604020202020204" pitchFamily="34" charset="0"/>
              <a:buChar char="•"/>
            </a:pPr>
            <a:r>
              <a:rPr lang="en-CA" sz="1000" dirty="0" smtClean="0"/>
              <a:t>No formalization of roles and responsibilities</a:t>
            </a:r>
          </a:p>
          <a:p>
            <a:pPr marL="171450" indent="-171450">
              <a:buFont typeface="Arial" panose="020B0604020202020204" pitchFamily="34" charset="0"/>
              <a:buChar char="•"/>
            </a:pPr>
            <a:r>
              <a:rPr lang="en-CA" sz="1000" dirty="0" smtClean="0"/>
              <a:t>Fragmented processes</a:t>
            </a:r>
          </a:p>
        </p:txBody>
      </p:sp>
      <p:sp>
        <p:nvSpPr>
          <p:cNvPr id="51" name="TextBox 50"/>
          <p:cNvSpPr txBox="1"/>
          <p:nvPr/>
        </p:nvSpPr>
        <p:spPr>
          <a:xfrm>
            <a:off x="2878990" y="2784666"/>
            <a:ext cx="1600505" cy="861774"/>
          </a:xfrm>
          <a:prstGeom prst="rect">
            <a:avLst/>
          </a:prstGeom>
        </p:spPr>
        <p:txBody>
          <a:bodyPr wrap="square" rtlCol="0">
            <a:spAutoFit/>
          </a:bodyPr>
          <a:lstStyle/>
          <a:p>
            <a:pPr marL="171450" indent="-171450">
              <a:buFont typeface="Arial" panose="020B0604020202020204" pitchFamily="34" charset="0"/>
              <a:buChar char="•"/>
            </a:pPr>
            <a:r>
              <a:rPr lang="en-CA" sz="1000" dirty="0" smtClean="0"/>
              <a:t>Some formalized allocation of roles</a:t>
            </a:r>
          </a:p>
          <a:p>
            <a:pPr marL="171450" indent="-171450">
              <a:buFont typeface="Arial" panose="020B0604020202020204" pitchFamily="34" charset="0"/>
              <a:buChar char="•"/>
            </a:pPr>
            <a:r>
              <a:rPr lang="en-CA" sz="1000" dirty="0" smtClean="0"/>
              <a:t>Recognized sponsorship </a:t>
            </a:r>
          </a:p>
          <a:p>
            <a:pPr marL="171450" indent="-171450">
              <a:buFont typeface="Arial" panose="020B0604020202020204" pitchFamily="34" charset="0"/>
              <a:buChar char="•"/>
            </a:pPr>
            <a:r>
              <a:rPr lang="en-CA" sz="1000" dirty="0" smtClean="0"/>
              <a:t>Dedicated staff</a:t>
            </a:r>
          </a:p>
        </p:txBody>
      </p:sp>
      <p:sp>
        <p:nvSpPr>
          <p:cNvPr id="52" name="TextBox 51"/>
          <p:cNvSpPr txBox="1"/>
          <p:nvPr/>
        </p:nvSpPr>
        <p:spPr>
          <a:xfrm>
            <a:off x="4418831" y="2488571"/>
            <a:ext cx="1817274" cy="707886"/>
          </a:xfrm>
          <a:prstGeom prst="rect">
            <a:avLst/>
          </a:prstGeom>
        </p:spPr>
        <p:txBody>
          <a:bodyPr wrap="square" rtlCol="0">
            <a:spAutoFit/>
          </a:bodyPr>
          <a:lstStyle/>
          <a:p>
            <a:pPr marL="171450" indent="-171450">
              <a:buFont typeface="Arial" panose="020B0604020202020204" pitchFamily="34" charset="0"/>
              <a:buChar char="•"/>
            </a:pPr>
            <a:r>
              <a:rPr lang="en-CA" sz="1000" dirty="0" smtClean="0"/>
              <a:t>Strong application governance team</a:t>
            </a:r>
          </a:p>
          <a:p>
            <a:pPr marL="171450" indent="-171450">
              <a:buFont typeface="Arial" panose="020B0604020202020204" pitchFamily="34" charset="0"/>
              <a:buChar char="•"/>
            </a:pPr>
            <a:r>
              <a:rPr lang="en-CA" sz="1000" dirty="0" smtClean="0"/>
              <a:t>Data-driven decision making </a:t>
            </a:r>
          </a:p>
        </p:txBody>
      </p:sp>
      <p:sp>
        <p:nvSpPr>
          <p:cNvPr id="53" name="TextBox 52"/>
          <p:cNvSpPr txBox="1"/>
          <p:nvPr/>
        </p:nvSpPr>
        <p:spPr>
          <a:xfrm>
            <a:off x="6031500" y="2178183"/>
            <a:ext cx="1732759" cy="861774"/>
          </a:xfrm>
          <a:prstGeom prst="rect">
            <a:avLst/>
          </a:prstGeom>
        </p:spPr>
        <p:txBody>
          <a:bodyPr wrap="square" rtlCol="0">
            <a:spAutoFit/>
          </a:bodyPr>
          <a:lstStyle/>
          <a:p>
            <a:pPr marL="171450" indent="-171450">
              <a:buFont typeface="Arial" panose="020B0604020202020204" pitchFamily="34" charset="0"/>
              <a:buChar char="•"/>
            </a:pPr>
            <a:r>
              <a:rPr lang="en-CA" sz="1000" dirty="0" smtClean="0"/>
              <a:t>Full utilization of metrics to drive decisions pertinent to the application </a:t>
            </a:r>
          </a:p>
          <a:p>
            <a:pPr marL="171450" indent="-171450">
              <a:buFont typeface="Arial" panose="020B0604020202020204" pitchFamily="34" charset="0"/>
              <a:buChar char="•"/>
            </a:pPr>
            <a:r>
              <a:rPr lang="en-CA" sz="1000" dirty="0" smtClean="0"/>
              <a:t>Full-time dedicated staff</a:t>
            </a:r>
          </a:p>
        </p:txBody>
      </p:sp>
      <p:cxnSp>
        <p:nvCxnSpPr>
          <p:cNvPr id="54" name="Straight Connector 53"/>
          <p:cNvCxnSpPr/>
          <p:nvPr/>
        </p:nvCxnSpPr>
        <p:spPr>
          <a:xfrm>
            <a:off x="4711464" y="3817205"/>
            <a:ext cx="0" cy="174116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55" name="Picture 103"/>
          <p:cNvPicPr>
            <a:picLocks noChangeAspect="1"/>
          </p:cNvPicPr>
          <p:nvPr/>
        </p:nvPicPr>
        <p:blipFill>
          <a:blip r:embed="rId4"/>
          <a:stretch>
            <a:fillRect/>
          </a:stretch>
        </p:blipFill>
        <p:spPr>
          <a:xfrm>
            <a:off x="7507904" y="5827073"/>
            <a:ext cx="274344" cy="276334"/>
          </a:xfrm>
          <a:prstGeom prst="rect">
            <a:avLst/>
          </a:prstGeom>
        </p:spPr>
      </p:pic>
    </p:spTree>
    <p:extLst>
      <p:ext uri="{BB962C8B-B14F-4D97-AF65-F5344CB8AC3E}">
        <p14:creationId xmlns:p14="http://schemas.microsoft.com/office/powerpoint/2010/main" val="411880799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Essence">
      <a:dk1>
        <a:srgbClr val="333333"/>
      </a:dk1>
      <a:lt1>
        <a:srgbClr val="FFFFFF"/>
      </a:lt1>
      <a:dk2>
        <a:srgbClr val="333333"/>
      </a:dk2>
      <a:lt2>
        <a:srgbClr val="FFFFFF"/>
      </a:lt2>
      <a:accent1>
        <a:srgbClr val="007698"/>
      </a:accent1>
      <a:accent2>
        <a:srgbClr val="B0C534"/>
      </a:accent2>
      <a:accent3>
        <a:srgbClr val="66ADC1"/>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4168</Words>
  <Application>Microsoft Office PowerPoint</Application>
  <PresentationFormat>On-screen Show (4:3)</PresentationFormat>
  <Paragraphs>515</Paragraphs>
  <Slides>24</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24</vt:i4>
      </vt:variant>
      <vt:variant>
        <vt:lpstr>Custom Shows</vt:lpstr>
      </vt:variant>
      <vt:variant>
        <vt:i4>1</vt:i4>
      </vt:variant>
    </vt:vector>
  </HeadingPairs>
  <TitlesOfParts>
    <vt:vector size="32" baseType="lpstr">
      <vt:lpstr>Arial</vt:lpstr>
      <vt:lpstr>Calibri</vt:lpstr>
      <vt:lpstr>Georgia</vt:lpstr>
      <vt:lpstr>Open Sans</vt:lpstr>
      <vt:lpstr>Times New Roman</vt:lpstr>
      <vt:lpstr>Wingdings</vt:lpstr>
      <vt:lpstr>Theme1</vt:lpstr>
      <vt:lpstr>PowerPoint Presentation</vt:lpstr>
      <vt:lpstr>PowerPoint Presentation</vt:lpstr>
      <vt:lpstr>Audience and objectives</vt:lpstr>
      <vt:lpstr>Executive summary</vt:lpstr>
      <vt:lpstr>What is an enterprise applications Center of Excellence? </vt:lpstr>
      <vt:lpstr>Understand the impact of a CoE in application lifecycle management</vt:lpstr>
      <vt:lpstr>What a Center of Excellence is NOT</vt:lpstr>
      <vt:lpstr>Rationalize your pursuit of a Center of Excellence</vt:lpstr>
      <vt:lpstr>Determine how a CoE can be the right fit for you </vt:lpstr>
      <vt:lpstr>Identify the drivers for establishing a CoE for the enterprise application</vt:lpstr>
      <vt:lpstr>Organizations face many challenges when deploying enterprise applications</vt:lpstr>
      <vt:lpstr>A Center of Excellence reduces project time and cost through centralized governance and formalized, traceable roles </vt:lpstr>
      <vt:lpstr>Align the Center of Excellence with corporate objectives</vt:lpstr>
      <vt:lpstr>Info-Tech’s framework for visualizing the Center of Excellence</vt:lpstr>
      <vt:lpstr>Develop an operating model to demonstrate the value of the CoE</vt:lpstr>
      <vt:lpstr>Determine what is a minimally-viable model for your CoE</vt:lpstr>
      <vt:lpstr>Visualize how the CoE adds value to your company</vt:lpstr>
      <vt:lpstr>PowerPoint Presentation</vt:lpstr>
      <vt:lpstr>Measure the performance of the CoE on an ongoing basis</vt:lpstr>
      <vt:lpstr>Follow Info-Tech’s approach to develop a framework for your CoE</vt:lpstr>
      <vt:lpstr>Use these icons to help direct you as you navigate this research </vt:lpstr>
      <vt:lpstr>Info-Tech offers various levels of support to best suit your needs</vt:lpstr>
      <vt:lpstr>Center of Excellence Project Overview</vt:lpstr>
      <vt:lpstr>Center of Excellence Workshop overview</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2016-01-19T21:25:10Z</dcterms:created>
  <dcterms:modified xsi:type="dcterms:W3CDTF">2016-01-19T21:25:50Z</dcterms:modified>
</cp:coreProperties>
</file>