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14"/>
  </p:notesMasterIdLst>
  <p:handoutMasterIdLst>
    <p:handoutMasterId r:id="rId15"/>
  </p:handoutMasterIdLst>
  <p:sldIdLst>
    <p:sldId id="278" r:id="rId2"/>
    <p:sldId id="279" r:id="rId3"/>
    <p:sldId id="429" r:id="rId4"/>
    <p:sldId id="485" r:id="rId5"/>
    <p:sldId id="488" r:id="rId6"/>
    <p:sldId id="486" r:id="rId7"/>
    <p:sldId id="487" r:id="rId8"/>
    <p:sldId id="492" r:id="rId9"/>
    <p:sldId id="489" r:id="rId10"/>
    <p:sldId id="490" r:id="rId11"/>
    <p:sldId id="493" r:id="rId12"/>
    <p:sldId id="550" r:id="rId13"/>
  </p:sldIdLst>
  <p:sldSz cx="9144000" cy="6858000" type="screen4x3"/>
  <p:notesSz cx="6858000" cy="9144000"/>
  <p:custShowLst>
    <p:custShow name="Custom Show 1" id="0">
      <p:sldLst>
        <p:sld r:id="rId2"/>
        <p:sld r:id="rId3"/>
      </p:sldLst>
    </p:custShow>
  </p:custShowLst>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1" name="Author" initials="A" lastIdx="0" clrIdx="1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BA090B"/>
    <a:srgbClr val="D17D08"/>
    <a:srgbClr val="B0C534"/>
    <a:srgbClr val="2B9E36"/>
    <a:srgbClr val="A24130"/>
    <a:srgbClr val="D9A210"/>
    <a:srgbClr val="E1B500"/>
    <a:srgbClr val="000000"/>
    <a:srgbClr val="243F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77974" autoAdjust="0"/>
  </p:normalViewPr>
  <p:slideViewPr>
    <p:cSldViewPr snapToGrid="0">
      <p:cViewPr>
        <p:scale>
          <a:sx n="100" d="100"/>
          <a:sy n="100" d="100"/>
        </p:scale>
        <p:origin x="2616" y="48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38" tIns="45719" rIns="91438" bIns="45719" rtlCol="0"/>
          <a:lstStyle>
            <a:lvl1pPr algn="l">
              <a:defRPr sz="1200"/>
            </a:lvl1pPr>
          </a:lstStyle>
          <a:p>
            <a:endParaRPr lang="en-US" dirty="0"/>
          </a:p>
        </p:txBody>
      </p:sp>
      <p:sp>
        <p:nvSpPr>
          <p:cNvPr id="3" name="Date Placeholder 2"/>
          <p:cNvSpPr>
            <a:spLocks noGrp="1"/>
          </p:cNvSpPr>
          <p:nvPr>
            <p:ph type="dt" sz="quarter" idx="1"/>
          </p:nvPr>
        </p:nvSpPr>
        <p:spPr>
          <a:xfrm>
            <a:off x="3884614" y="0"/>
            <a:ext cx="2971800" cy="458788"/>
          </a:xfrm>
          <a:prstGeom prst="rect">
            <a:avLst/>
          </a:prstGeom>
        </p:spPr>
        <p:txBody>
          <a:bodyPr vert="horz" lIns="91438" tIns="45719" rIns="91438" bIns="45719" rtlCol="0"/>
          <a:lstStyle>
            <a:lvl1pPr algn="r">
              <a:defRPr sz="1200"/>
            </a:lvl1pPr>
          </a:lstStyle>
          <a:p>
            <a:fld id="{ED006EA4-D462-4253-8FC7-D35175043F19}" type="datetimeFigureOut">
              <a:rPr lang="en-US" smtClean="0"/>
              <a:t>1/5/2016</a:t>
            </a:fld>
            <a:endParaRPr lang="en-US" dirty="0"/>
          </a:p>
        </p:txBody>
      </p:sp>
      <p:sp>
        <p:nvSpPr>
          <p:cNvPr id="4" name="Footer Placeholder 3"/>
          <p:cNvSpPr>
            <a:spLocks noGrp="1"/>
          </p:cNvSpPr>
          <p:nvPr>
            <p:ph type="ftr" sz="quarter" idx="2"/>
          </p:nvPr>
        </p:nvSpPr>
        <p:spPr>
          <a:xfrm>
            <a:off x="0" y="8685214"/>
            <a:ext cx="2971800" cy="458787"/>
          </a:xfrm>
          <a:prstGeom prst="rect">
            <a:avLst/>
          </a:prstGeom>
        </p:spPr>
        <p:txBody>
          <a:bodyPr vert="horz" lIns="91438" tIns="45719" rIns="91438" bIns="4571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4" y="8685214"/>
            <a:ext cx="2971800" cy="458787"/>
          </a:xfrm>
          <a:prstGeom prst="rect">
            <a:avLst/>
          </a:prstGeom>
        </p:spPr>
        <p:txBody>
          <a:bodyPr vert="horz" lIns="91438" tIns="45719" rIns="91438" bIns="45719"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38" tIns="45719" rIns="91438" bIns="45719" rtlCol="0"/>
          <a:lstStyle>
            <a:lvl1pPr algn="l">
              <a:defRPr sz="1200"/>
            </a:lvl1pPr>
          </a:lstStyle>
          <a:p>
            <a:endParaRPr lang="en-US" dirty="0"/>
          </a:p>
        </p:txBody>
      </p:sp>
      <p:sp>
        <p:nvSpPr>
          <p:cNvPr id="3" name="Date Placeholder 2"/>
          <p:cNvSpPr>
            <a:spLocks noGrp="1"/>
          </p:cNvSpPr>
          <p:nvPr>
            <p:ph type="dt" idx="1"/>
          </p:nvPr>
        </p:nvSpPr>
        <p:spPr>
          <a:xfrm>
            <a:off x="3884614" y="0"/>
            <a:ext cx="2971800" cy="458788"/>
          </a:xfrm>
          <a:prstGeom prst="rect">
            <a:avLst/>
          </a:prstGeom>
        </p:spPr>
        <p:txBody>
          <a:bodyPr vert="horz" lIns="91438" tIns="45719" rIns="91438" bIns="45719" rtlCol="0"/>
          <a:lstStyle>
            <a:lvl1pPr algn="r">
              <a:defRPr sz="1200"/>
            </a:lvl1pPr>
          </a:lstStyle>
          <a:p>
            <a:fld id="{34E1B6C9-DAE3-4E7B-AB3C-9473EC02D78D}" type="datetimeFigureOut">
              <a:rPr lang="en-US" smtClean="0"/>
              <a:t>1/5/2016</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38" tIns="45719" rIns="91438" bIns="45719" rtlCol="0" anchor="ctr"/>
          <a:lstStyle/>
          <a:p>
            <a:endParaRPr lang="en-US" dirty="0"/>
          </a:p>
        </p:txBody>
      </p:sp>
      <p:sp>
        <p:nvSpPr>
          <p:cNvPr id="5" name="Notes Placeholder 4"/>
          <p:cNvSpPr>
            <a:spLocks noGrp="1"/>
          </p:cNvSpPr>
          <p:nvPr>
            <p:ph type="body" sz="quarter" idx="3"/>
          </p:nvPr>
        </p:nvSpPr>
        <p:spPr>
          <a:xfrm>
            <a:off x="685800" y="4400551"/>
            <a:ext cx="5486400" cy="3600450"/>
          </a:xfrm>
          <a:prstGeom prst="rect">
            <a:avLst/>
          </a:prstGeom>
        </p:spPr>
        <p:txBody>
          <a:bodyPr vert="horz" lIns="91438" tIns="45719" rIns="91438" bIns="4571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4"/>
            <a:ext cx="2971800" cy="458787"/>
          </a:xfrm>
          <a:prstGeom prst="rect">
            <a:avLst/>
          </a:prstGeom>
        </p:spPr>
        <p:txBody>
          <a:bodyPr vert="horz" lIns="91438" tIns="45719" rIns="91438" bIns="4571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4" y="8685214"/>
            <a:ext cx="2971800" cy="458787"/>
          </a:xfrm>
          <a:prstGeom prst="rect">
            <a:avLst/>
          </a:prstGeom>
        </p:spPr>
        <p:txBody>
          <a:bodyPr vert="horz" lIns="91438" tIns="45719" rIns="91438" bIns="45719"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10</a:t>
            </a:fld>
            <a:endParaRPr lang="en-US" dirty="0"/>
          </a:p>
        </p:txBody>
      </p:sp>
    </p:spTree>
    <p:extLst>
      <p:ext uri="{BB962C8B-B14F-4D97-AF65-F5344CB8AC3E}">
        <p14:creationId xmlns:p14="http://schemas.microsoft.com/office/powerpoint/2010/main" val="40382801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11</a:t>
            </a:fld>
            <a:endParaRPr lang="en-US" dirty="0"/>
          </a:p>
        </p:txBody>
      </p:sp>
    </p:spTree>
    <p:extLst>
      <p:ext uri="{BB962C8B-B14F-4D97-AF65-F5344CB8AC3E}">
        <p14:creationId xmlns:p14="http://schemas.microsoft.com/office/powerpoint/2010/main" val="3751511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a:t>
            </a:fld>
            <a:endParaRPr lang="en-US" dirty="0"/>
          </a:p>
        </p:txBody>
      </p:sp>
    </p:spTree>
    <p:extLst>
      <p:ext uri="{BB962C8B-B14F-4D97-AF65-F5344CB8AC3E}">
        <p14:creationId xmlns:p14="http://schemas.microsoft.com/office/powerpoint/2010/main" val="3828980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7708114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36059154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5</a:t>
            </a:fld>
            <a:endParaRPr lang="en-US" dirty="0"/>
          </a:p>
        </p:txBody>
      </p:sp>
    </p:spTree>
    <p:extLst>
      <p:ext uri="{BB962C8B-B14F-4D97-AF65-F5344CB8AC3E}">
        <p14:creationId xmlns:p14="http://schemas.microsoft.com/office/powerpoint/2010/main" val="38247389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6</a:t>
            </a:fld>
            <a:endParaRPr lang="en-US" dirty="0"/>
          </a:p>
        </p:txBody>
      </p:sp>
    </p:spTree>
    <p:extLst>
      <p:ext uri="{BB962C8B-B14F-4D97-AF65-F5344CB8AC3E}">
        <p14:creationId xmlns:p14="http://schemas.microsoft.com/office/powerpoint/2010/main" val="13349152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dirty="0"/>
          </a:p>
        </p:txBody>
      </p:sp>
    </p:spTree>
    <p:extLst>
      <p:ext uri="{BB962C8B-B14F-4D97-AF65-F5344CB8AC3E}">
        <p14:creationId xmlns:p14="http://schemas.microsoft.com/office/powerpoint/2010/main" val="39544773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8</a:t>
            </a:fld>
            <a:endParaRPr lang="en-US" dirty="0"/>
          </a:p>
        </p:txBody>
      </p:sp>
    </p:spTree>
    <p:extLst>
      <p:ext uri="{BB962C8B-B14F-4D97-AF65-F5344CB8AC3E}">
        <p14:creationId xmlns:p14="http://schemas.microsoft.com/office/powerpoint/2010/main" val="25547049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9</a:t>
            </a:fld>
            <a:endParaRPr lang="en-US" dirty="0"/>
          </a:p>
        </p:txBody>
      </p:sp>
    </p:spTree>
    <p:extLst>
      <p:ext uri="{BB962C8B-B14F-4D97-AF65-F5344CB8AC3E}">
        <p14:creationId xmlns:p14="http://schemas.microsoft.com/office/powerpoint/2010/main" val="16047463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7"/>
            <a:ext cx="9144000" cy="767953"/>
            <a:chOff x="0" y="6090047"/>
            <a:chExt cx="9144000" cy="767953"/>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chemeClr val="accent1"/>
                </a:solidFill>
              </a:rPr>
              <a:t>Section</a:t>
            </a:r>
            <a:endParaRPr lang="en-CA" sz="4400" b="1" dirty="0">
              <a:solidFill>
                <a:schemeClr val="accent1"/>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spTree>
    <p:extLst>
      <p:ext uri="{BB962C8B-B14F-4D97-AF65-F5344CB8AC3E}">
        <p14:creationId xmlns:p14="http://schemas.microsoft.com/office/powerpoint/2010/main" val="184429571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1997-2015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2"/>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824160603"/>
      </p:ext>
    </p:extLst>
  </p:cSld>
  <p:clrMapOvr>
    <a:masterClrMapping/>
  </p:clrMapOvr>
  <p:timing>
    <p:tnLst>
      <p:par>
        <p:cTn id="1" dur="indefinite" restart="never" nodeType="tmRoot"/>
      </p:par>
    </p:tnLst>
  </p:timing>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208574089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slide">
    <p:spTree>
      <p:nvGrpSpPr>
        <p:cNvPr id="1" name=""/>
        <p:cNvGrpSpPr/>
        <p:nvPr/>
      </p:nvGrpSpPr>
      <p:grpSpPr>
        <a:xfrm>
          <a:off x="0" y="0"/>
          <a:ext cx="0" cy="0"/>
          <a:chOff x="0" y="0"/>
          <a:chExt cx="0" cy="0"/>
        </a:xfrm>
      </p:grpSpPr>
      <p:sp>
        <p:nvSpPr>
          <p:cNvPr id="3" name="Rectangle 2"/>
          <p:cNvSpPr/>
          <p:nvPr userDrawn="1"/>
        </p:nvSpPr>
        <p:spPr>
          <a:xfrm>
            <a:off x="0" y="-5176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1319176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2841109890"/>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5176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5176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Three sections (Georgia, 24pt)</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5176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one large (Georgia, 24pt)</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606908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Header Activity Overview">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0" name="Rectangle 9"/>
          <p:cNvSpPr/>
          <p:nvPr userDrawn="1"/>
        </p:nvSpPr>
        <p:spPr>
          <a:xfrm>
            <a:off x="616688" y="1132006"/>
            <a:ext cx="8260611" cy="36469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userDrawn="1"/>
        </p:nvGrpSpPr>
        <p:grpSpPr>
          <a:xfrm>
            <a:off x="259684" y="1132005"/>
            <a:ext cx="344617" cy="364691"/>
            <a:chOff x="6983446" y="197728"/>
            <a:chExt cx="734136" cy="785350"/>
          </a:xfrm>
          <a:solidFill>
            <a:srgbClr val="243F54"/>
          </a:solidFill>
        </p:grpSpPr>
        <p:sp>
          <p:nvSpPr>
            <p:cNvPr id="13" name="Rectangle 12"/>
            <p:cNvSpPr/>
            <p:nvPr/>
          </p:nvSpPr>
          <p:spPr>
            <a:xfrm>
              <a:off x="6983446" y="197728"/>
              <a:ext cx="734136" cy="785350"/>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Tree>
    <p:extLst>
      <p:ext uri="{BB962C8B-B14F-4D97-AF65-F5344CB8AC3E}">
        <p14:creationId xmlns:p14="http://schemas.microsoft.com/office/powerpoint/2010/main" val="30321281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2" r:id="rId4"/>
    <p:sldLayoutId id="2147483706" r:id="rId5"/>
    <p:sldLayoutId id="2147483710" r:id="rId6"/>
    <p:sldLayoutId id="2147483711" r:id="rId7"/>
    <p:sldLayoutId id="2147483720" r:id="rId8"/>
    <p:sldLayoutId id="2147483728" r:id="rId9"/>
    <p:sldLayoutId id="2147483764" r:id="rId10"/>
    <p:sldLayoutId id="2147483762" r:id="rId11"/>
    <p:sldLayoutId id="2147483761" r:id="rId12"/>
    <p:sldLayoutId id="2147483763" r:id="rId13"/>
    <p:sldLayoutId id="2147483782" r:id="rId14"/>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ss/2016-applications-and-information-management-trends/2016-applications-and-information-management-trends-report?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gif"/></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7"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8.xml"/><Relationship Id="rId6" Type="http://schemas.openxmlformats.org/officeDocument/2006/relationships/image" Target="../media/image8.png"/><Relationship Id="rId5" Type="http://schemas.openxmlformats.org/officeDocument/2006/relationships/hyperlink" Target="http://www.infotech.com/research/ss/2016-applications-and-information-management-trends/2016-applications-and-information-management-trends-report?utm_source=SS_Sample&amp;utm_medium=Collateral&amp;utm_campaign=Collateral" TargetMode="External"/><Relationship Id="rId4" Type="http://schemas.openxmlformats.org/officeDocument/2006/relationships/image" Target="../media/image21.jpeg"/></Relationships>
</file>

<file path=ppt/slides/_rels/slide11.xml.rels><?xml version="1.0" encoding="UTF-8" standalone="yes"?>
<Relationships xmlns="http://schemas.openxmlformats.org/package/2006/relationships"><Relationship Id="rId3" Type="http://schemas.openxmlformats.org/officeDocument/2006/relationships/hyperlink" Target="http://www.infotech.com/research/ss/2016-applications-and-information-management-trends/2016-applications-and-information-management-trends-report?utm_source=SS_Sample&amp;utm_medium=Collateral&amp;utm_campaign=Collateral" TargetMode="External"/><Relationship Id="rId2" Type="http://schemas.openxmlformats.org/officeDocument/2006/relationships/notesSlide" Target="../notesSlides/notesSlide11.xml"/><Relationship Id="rId1" Type="http://schemas.openxmlformats.org/officeDocument/2006/relationships/slideLayout" Target="../slideLayouts/slideLayout8.xml"/><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research/ss/2016-applications-and-information-management-trends/2016-applications-and-information-management-trends-report?utm_source=SS_Sample&amp;utm_medium=Collateral&amp;utm_campaign=Collateral" TargetMode="External"/><Relationship Id="rId7" Type="http://schemas.openxmlformats.org/officeDocument/2006/relationships/image" Target="../media/image9.png"/><Relationship Id="rId2" Type="http://schemas.openxmlformats.org/officeDocument/2006/relationships/hyperlink" Target="http://www.infotech.com/" TargetMode="External"/><Relationship Id="rId1" Type="http://schemas.openxmlformats.org/officeDocument/2006/relationships/slideLayout" Target="../slideLayouts/slideLayout14.xml"/><Relationship Id="rId6" Type="http://schemas.openxmlformats.org/officeDocument/2006/relationships/image" Target="../media/image8.png"/><Relationship Id="rId5" Type="http://schemas.openxmlformats.org/officeDocument/2006/relationships/image" Target="../media/image23.png"/><Relationship Id="rId4" Type="http://schemas.openxmlformats.org/officeDocument/2006/relationships/image" Target="../media/image22.png"/></Relationships>
</file>

<file path=ppt/slides/_rels/slide2.xml.rels><?xml version="1.0" encoding="UTF-8" standalone="yes"?>
<Relationships xmlns="http://schemas.openxmlformats.org/package/2006/relationships"><Relationship Id="rId3" Type="http://schemas.openxmlformats.org/officeDocument/2006/relationships/hyperlink" Target="http://www.infotech.com/research/ss/2016-applications-and-information-management-trends/2016-applications-and-information-management-trends-report?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hyperlink" Target="http://www.infotech.com/research/ss/2016-applications-and-information-management-trends/2016-applications-and-information-management-trends-report?utm_source=SS_Sample&amp;utm_medium=Collateral&amp;utm_campaign=Collateral"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nfotech.com/research/ss/2016-applications-and-information-management-trends/2016-applications-and-information-management-trends-report?utm_source=SS_Sample&amp;utm_medium=Collateral&amp;utm_campaign=Collateral" TargetMode="External"/><Relationship Id="rId2" Type="http://schemas.openxmlformats.org/officeDocument/2006/relationships/notesSlide" Target="../notesSlides/notesSlide4.xml"/><Relationship Id="rId1" Type="http://schemas.openxmlformats.org/officeDocument/2006/relationships/slideLayout" Target="../slideLayouts/slideLayout8.xml"/><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1.png"/><Relationship Id="rId7" Type="http://schemas.openxmlformats.org/officeDocument/2006/relationships/image" Target="../media/image14.png"/><Relationship Id="rId12"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8.xml"/><Relationship Id="rId6" Type="http://schemas.openxmlformats.org/officeDocument/2006/relationships/image" Target="../media/image13.png"/><Relationship Id="rId11" Type="http://schemas.openxmlformats.org/officeDocument/2006/relationships/image" Target="../media/image8.png"/><Relationship Id="rId5" Type="http://schemas.openxmlformats.org/officeDocument/2006/relationships/image" Target="../media/image12.png"/><Relationship Id="rId10" Type="http://schemas.openxmlformats.org/officeDocument/2006/relationships/hyperlink" Target="http://www.infotech.com/research/ss/2016-applications-and-information-management-trends/2016-applications-and-information-management-trends-report?utm_source=SS_Sample&amp;utm_medium=Collateral&amp;utm_campaign=Collateral" TargetMode="External"/><Relationship Id="rId4" Type="http://schemas.microsoft.com/office/2007/relationships/hdphoto" Target="../media/hdphoto1.wdp"/><Relationship Id="rId9" Type="http://schemas.openxmlformats.org/officeDocument/2006/relationships/image" Target="../media/image16.png"/></Relationships>
</file>

<file path=ppt/slides/_rels/slide6.xml.rels><?xml version="1.0" encoding="UTF-8" standalone="yes"?>
<Relationships xmlns="http://schemas.openxmlformats.org/package/2006/relationships"><Relationship Id="rId3" Type="http://schemas.openxmlformats.org/officeDocument/2006/relationships/hyperlink" Target="http://www.infotech.com/research/ss/2016-applications-and-information-management-trends/2016-applications-and-information-management-trends-report?utm_source=SS_Sample&amp;utm_medium=Collateral&amp;utm_campaign=Collateral" TargetMode="External"/><Relationship Id="rId2" Type="http://schemas.openxmlformats.org/officeDocument/2006/relationships/notesSlide" Target="../notesSlides/notesSlide6.xml"/><Relationship Id="rId1" Type="http://schemas.openxmlformats.org/officeDocument/2006/relationships/slideLayout" Target="../slideLayouts/slideLayout8.xm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hyperlink" Target="http://www.infotech.com/research/ss/2016-applications-and-information-management-trends/2016-applications-and-information-management-trends-report?utm_source=SS_Sample&amp;utm_medium=Collateral&amp;utm_campaign=Collateral" TargetMode="External"/><Relationship Id="rId2" Type="http://schemas.openxmlformats.org/officeDocument/2006/relationships/notesSlide" Target="../notesSlides/notesSlide7.xml"/><Relationship Id="rId1" Type="http://schemas.openxmlformats.org/officeDocument/2006/relationships/slideLayout" Target="../slideLayouts/slideLayout8.xml"/><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1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hyperlink" Target="http://www.infotech.com/research/ss/2016-applications-and-information-management-trends/2016-applications-and-information-management-trends-report?utm_source=SS_Sample&amp;utm_medium=Collateral&amp;utm_campaign=Collateral"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7"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8.xml"/><Relationship Id="rId6" Type="http://schemas.openxmlformats.org/officeDocument/2006/relationships/image" Target="../media/image8.png"/><Relationship Id="rId5" Type="http://schemas.openxmlformats.org/officeDocument/2006/relationships/hyperlink" Target="http://www.infotech.com/research/ss/2016-applications-and-information-management-trends/2016-applications-and-information-management-trends-report?utm_source=SS_Sample&amp;utm_medium=Collateral&amp;utm_campaign=Collateral" TargetMode="External"/><Relationship Id="rId4"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a:xfrm>
            <a:off x="774700" y="2819400"/>
            <a:ext cx="7454900" cy="896565"/>
          </a:xfrm>
        </p:spPr>
        <p:txBody>
          <a:bodyPr/>
          <a:lstStyle/>
          <a:p>
            <a:r>
              <a:rPr lang="en-US" dirty="0"/>
              <a:t>2016 Applications and </a:t>
            </a:r>
            <a:r>
              <a:rPr lang="en-US" dirty="0" smtClean="0"/>
              <a:t>                          Information </a:t>
            </a:r>
            <a:r>
              <a:rPr lang="en-US" dirty="0"/>
              <a:t>Management Trends</a:t>
            </a:r>
          </a:p>
          <a:p>
            <a:endParaRPr lang="en-US" dirty="0"/>
          </a:p>
        </p:txBody>
      </p:sp>
      <p:sp>
        <p:nvSpPr>
          <p:cNvPr id="5" name="Tagline"/>
          <p:cNvSpPr>
            <a:spLocks noGrp="1"/>
          </p:cNvSpPr>
          <p:nvPr>
            <p:ph type="body" sz="quarter" idx="16"/>
          </p:nvPr>
        </p:nvSpPr>
        <p:spPr/>
        <p:txBody>
          <a:bodyPr/>
          <a:lstStyle/>
          <a:p>
            <a:r>
              <a:rPr lang="en-CA" dirty="0" smtClean="0"/>
              <a:t>Get thinking about how future technologies can impact your organization. </a:t>
            </a:r>
          </a:p>
        </p:txBody>
      </p:sp>
      <p:grpSp>
        <p:nvGrpSpPr>
          <p:cNvPr id="7" name="Group 6"/>
          <p:cNvGrpSpPr/>
          <p:nvPr/>
        </p:nvGrpSpPr>
        <p:grpSpPr>
          <a:xfrm>
            <a:off x="0" y="5402461"/>
            <a:ext cx="9144000" cy="1455539"/>
            <a:chOff x="0" y="5402461"/>
            <a:chExt cx="9144000" cy="1455539"/>
          </a:xfrm>
        </p:grpSpPr>
        <p:pic>
          <p:nvPicPr>
            <p:cNvPr id="8" name="Picture 7"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9" name="Group 8"/>
            <p:cNvGrpSpPr/>
            <p:nvPr/>
          </p:nvGrpSpPr>
          <p:grpSpPr>
            <a:xfrm>
              <a:off x="0" y="6266557"/>
              <a:ext cx="9144000" cy="591443"/>
              <a:chOff x="0" y="6266557"/>
              <a:chExt cx="9144000" cy="591443"/>
            </a:xfrm>
          </p:grpSpPr>
          <p:sp>
            <p:nvSpPr>
              <p:cNvPr id="10" name="Rectangle 9"/>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1997 - 2015 Info-Tech Research Group</a:t>
                </a:r>
                <a:endParaRPr lang="en-CA" sz="800" dirty="0">
                  <a:solidFill>
                    <a:schemeClr val="bg1">
                      <a:lumMod val="65000"/>
                    </a:schemeClr>
                  </a:solidFill>
                </a:endParaRPr>
              </a:p>
            </p:txBody>
          </p:sp>
          <p:sp>
            <p:nvSpPr>
              <p:cNvPr id="11" name="Rectangle 10"/>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2" name="Picture 11" descr="itrg-logo-blue.png"/>
              <p:cNvPicPr>
                <a:picLocks noChangeAspect="1"/>
              </p:cNvPicPr>
              <p:nvPr/>
            </p:nvPicPr>
            <p:blipFill>
              <a:blip r:embed="rId5" cstate="print"/>
              <a:stretch>
                <a:fillRect/>
              </a:stretch>
            </p:blipFill>
            <p:spPr>
              <a:xfrm>
                <a:off x="7529512" y="6360368"/>
                <a:ext cx="1400175" cy="381000"/>
              </a:xfrm>
              <a:prstGeom prst="rect">
                <a:avLst/>
              </a:prstGeom>
            </p:spPr>
          </p:pic>
        </p:grpSp>
      </p:grpSp>
    </p:spTree>
    <p:extLst>
      <p:ext uri="{BB962C8B-B14F-4D97-AF65-F5344CB8AC3E}">
        <p14:creationId xmlns:p14="http://schemas.microsoft.com/office/powerpoint/2010/main" val="138369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nvPr>
        </p:nvSpPr>
        <p:spPr>
          <a:xfrm>
            <a:off x="251520" y="260648"/>
            <a:ext cx="6501761" cy="864096"/>
          </a:xfrm>
        </p:spPr>
        <p:txBody>
          <a:bodyPr/>
          <a:lstStyle/>
          <a:p>
            <a:r>
              <a:rPr lang="en-US" dirty="0" smtClean="0"/>
              <a:t>Developers’ </a:t>
            </a:r>
            <a:r>
              <a:rPr lang="en-US" i="1" dirty="0"/>
              <a:t>and </a:t>
            </a:r>
            <a:r>
              <a:rPr lang="en-US" dirty="0"/>
              <a:t>customers’ mindsets </a:t>
            </a:r>
            <a:r>
              <a:rPr lang="en-US" dirty="0" smtClean="0"/>
              <a:t>about </a:t>
            </a:r>
            <a:r>
              <a:rPr lang="en-US" dirty="0"/>
              <a:t>perpetual beta development are </a:t>
            </a:r>
            <a:r>
              <a:rPr lang="en-US" dirty="0" smtClean="0"/>
              <a:t>changing</a:t>
            </a:r>
            <a:endParaRPr lang="en-US" dirty="0"/>
          </a:p>
        </p:txBody>
      </p:sp>
      <p:sp>
        <p:nvSpPr>
          <p:cNvPr id="6" name="Text Placeholder 3"/>
          <p:cNvSpPr>
            <a:spLocks noGrp="1"/>
          </p:cNvSpPr>
          <p:nvPr>
            <p:ph type="body" sz="quarter" idx="16"/>
          </p:nvPr>
        </p:nvSpPr>
        <p:spPr>
          <a:xfrm>
            <a:off x="260186" y="1677479"/>
            <a:ext cx="5040000" cy="2088000"/>
          </a:xfrm>
          <a:solidFill>
            <a:schemeClr val="bg1">
              <a:lumMod val="95000"/>
            </a:schemeClr>
          </a:solidFill>
          <a:ln>
            <a:noFill/>
          </a:ln>
        </p:spPr>
        <p:txBody>
          <a:bodyPr/>
          <a:lstStyle/>
          <a:p>
            <a:pPr marL="180000" lvl="1" indent="-180000">
              <a:buSzPct val="100000"/>
              <a:buFont typeface="Arial" panose="020B0604020202020204" pitchFamily="34" charset="0"/>
              <a:buChar char="•"/>
            </a:pPr>
            <a:r>
              <a:rPr lang="en-CA" sz="1400" dirty="0"/>
              <a:t>Perpetual beta development allows organizations to adapt quickly. </a:t>
            </a:r>
            <a:r>
              <a:rPr lang="en-CA" sz="1400" b="1" dirty="0"/>
              <a:t>Responsiveness and time to market </a:t>
            </a:r>
            <a:r>
              <a:rPr lang="en-CA" sz="1400" dirty="0"/>
              <a:t>are </a:t>
            </a:r>
            <a:r>
              <a:rPr lang="en-CA" sz="1400" dirty="0" smtClean="0"/>
              <a:t>key </a:t>
            </a:r>
            <a:r>
              <a:rPr lang="en-CA" sz="1400" dirty="0"/>
              <a:t>for addressing evolving business strategies and customer reactions.</a:t>
            </a:r>
          </a:p>
          <a:p>
            <a:pPr marL="180000" lvl="1" indent="-180000">
              <a:buSzPct val="100000"/>
              <a:buFont typeface="Arial" panose="020B0604020202020204" pitchFamily="34" charset="0"/>
              <a:buChar char="•"/>
            </a:pPr>
            <a:r>
              <a:rPr lang="en-CA" sz="1400" dirty="0"/>
              <a:t>Organizations that embrace perpetual beta development and agile methodology tend to have </a:t>
            </a:r>
            <a:r>
              <a:rPr lang="en-CA" sz="1400" b="1" dirty="0"/>
              <a:t>more successful projects.</a:t>
            </a:r>
            <a:r>
              <a:rPr lang="en-CA" sz="1400" dirty="0"/>
              <a:t> Across all project sizes, </a:t>
            </a:r>
            <a:r>
              <a:rPr lang="en-CA" sz="1400" dirty="0" smtClean="0"/>
              <a:t>Agile </a:t>
            </a:r>
            <a:r>
              <a:rPr lang="en-CA" sz="1400" dirty="0"/>
              <a:t>approaches resulted in more successful projects (39% </a:t>
            </a:r>
            <a:r>
              <a:rPr lang="en-CA" sz="1400" dirty="0" smtClean="0"/>
              <a:t>to </a:t>
            </a:r>
            <a:r>
              <a:rPr lang="en-CA" sz="1400" dirty="0"/>
              <a:t>11%) and less outright failures (9% </a:t>
            </a:r>
            <a:r>
              <a:rPr lang="en-CA" sz="1400" dirty="0" smtClean="0"/>
              <a:t>to </a:t>
            </a:r>
            <a:r>
              <a:rPr lang="en-CA" sz="1400" dirty="0"/>
              <a:t>29%) than </a:t>
            </a:r>
            <a:r>
              <a:rPr lang="en-CA" sz="1400" dirty="0" smtClean="0"/>
              <a:t>Waterfall.</a:t>
            </a:r>
            <a:endParaRPr lang="en-CA" sz="1400" dirty="0"/>
          </a:p>
        </p:txBody>
      </p:sp>
      <p:sp>
        <p:nvSpPr>
          <p:cNvPr id="7" name="Rectangle 6"/>
          <p:cNvSpPr/>
          <p:nvPr/>
        </p:nvSpPr>
        <p:spPr>
          <a:xfrm>
            <a:off x="260186" y="1304928"/>
            <a:ext cx="5040000" cy="360000"/>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r>
              <a:rPr lang="en-US" sz="1600" b="1" dirty="0" smtClean="0">
                <a:solidFill>
                  <a:schemeClr val="bg1"/>
                </a:solidFill>
              </a:rPr>
              <a:t>Perpetual Beta Development </a:t>
            </a:r>
            <a:r>
              <a:rPr lang="en-US" sz="1600" b="1" dirty="0" smtClean="0">
                <a:solidFill>
                  <a:schemeClr val="accent3"/>
                </a:solidFill>
              </a:rPr>
              <a:t>Value</a:t>
            </a:r>
            <a:endParaRPr lang="en-US" sz="1600" b="1" dirty="0">
              <a:solidFill>
                <a:schemeClr val="accent3"/>
              </a:solidFill>
            </a:endParaRPr>
          </a:p>
        </p:txBody>
      </p:sp>
      <p:sp>
        <p:nvSpPr>
          <p:cNvPr id="8" name="Rectangle 7"/>
          <p:cNvSpPr/>
          <p:nvPr/>
        </p:nvSpPr>
        <p:spPr>
          <a:xfrm>
            <a:off x="260186" y="3841914"/>
            <a:ext cx="5040000" cy="360000"/>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r>
              <a:rPr lang="en-US" sz="1600" b="1" dirty="0">
                <a:solidFill>
                  <a:schemeClr val="bg1"/>
                </a:solidFill>
              </a:rPr>
              <a:t>Perpetual Beta Development </a:t>
            </a:r>
            <a:r>
              <a:rPr lang="en-US" sz="1600" b="1" dirty="0" smtClean="0">
                <a:solidFill>
                  <a:schemeClr val="accent3"/>
                </a:solidFill>
              </a:rPr>
              <a:t>Readiness</a:t>
            </a:r>
            <a:endParaRPr lang="en-US" sz="1600" b="1" dirty="0">
              <a:solidFill>
                <a:schemeClr val="accent3"/>
              </a:solidFill>
            </a:endParaRPr>
          </a:p>
        </p:txBody>
      </p:sp>
      <p:sp>
        <p:nvSpPr>
          <p:cNvPr id="9" name="Text Placeholder 3"/>
          <p:cNvSpPr txBox="1">
            <a:spLocks/>
          </p:cNvSpPr>
          <p:nvPr/>
        </p:nvSpPr>
        <p:spPr bwMode="auto">
          <a:xfrm>
            <a:off x="260186" y="4223064"/>
            <a:ext cx="5040000" cy="2266748"/>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0" fontAlgn="base" hangingPunct="0">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0" fontAlgn="base" hangingPunct="0">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0" fontAlgn="base" hangingPunct="0">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0" fontAlgn="base" hangingPunct="0">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80000" lvl="1" indent="-180000">
              <a:buSzPct val="100000"/>
              <a:buFont typeface="Arial" panose="020B0604020202020204" pitchFamily="34" charset="0"/>
              <a:buChar char="•"/>
            </a:pPr>
            <a:r>
              <a:rPr lang="en-CA" sz="1400" dirty="0"/>
              <a:t>Users now demand faster and continuous product updates. The practice of perpetual beta development becomes </a:t>
            </a:r>
            <a:r>
              <a:rPr lang="en-CA" sz="1400" b="1" dirty="0" smtClean="0"/>
              <a:t>widely </a:t>
            </a:r>
            <a:r>
              <a:rPr lang="en-CA" sz="1400" b="1" dirty="0"/>
              <a:t>expected from both developers </a:t>
            </a:r>
            <a:r>
              <a:rPr lang="en-CA" sz="1400" b="1" i="1" dirty="0"/>
              <a:t>and</a:t>
            </a:r>
            <a:r>
              <a:rPr lang="en-CA" sz="1400" b="1" dirty="0"/>
              <a:t> customers </a:t>
            </a:r>
            <a:r>
              <a:rPr lang="en-CA" sz="1400" dirty="0"/>
              <a:t>as pressure increases for better </a:t>
            </a:r>
            <a:r>
              <a:rPr lang="en-CA" sz="1400" dirty="0" smtClean="0"/>
              <a:t>time </a:t>
            </a:r>
            <a:r>
              <a:rPr lang="en-CA" sz="1400" dirty="0"/>
              <a:t>to market, innovation, and </a:t>
            </a:r>
            <a:r>
              <a:rPr lang="en-CA" sz="1400" dirty="0" smtClean="0"/>
              <a:t>customer service. </a:t>
            </a:r>
            <a:endParaRPr lang="en-CA" sz="1400" dirty="0"/>
          </a:p>
          <a:p>
            <a:pPr marL="180000" lvl="1" indent="-180000">
              <a:buSzPct val="100000"/>
              <a:buFont typeface="Arial" panose="020B0604020202020204" pitchFamily="34" charset="0"/>
              <a:buChar char="•"/>
            </a:pPr>
            <a:r>
              <a:rPr lang="en-CA" sz="1400" dirty="0"/>
              <a:t>By streamlining solution deployment, </a:t>
            </a:r>
            <a:r>
              <a:rPr lang="en-CA" sz="1400" b="1" dirty="0"/>
              <a:t>DevOps</a:t>
            </a:r>
            <a:r>
              <a:rPr lang="en-CA" sz="1400" dirty="0"/>
              <a:t> is now becoming essential to support </a:t>
            </a:r>
            <a:r>
              <a:rPr lang="en-CA" sz="1400" dirty="0" smtClean="0"/>
              <a:t>large-scale </a:t>
            </a:r>
            <a:r>
              <a:rPr lang="en-CA" sz="1400" dirty="0"/>
              <a:t>perpetual beta development. Through the collaboration of development and operations roles, DevOps brings </a:t>
            </a:r>
            <a:r>
              <a:rPr lang="en-CA" sz="1400" dirty="0" smtClean="0"/>
              <a:t>customer </a:t>
            </a:r>
            <a:r>
              <a:rPr lang="en-CA" sz="1400" dirty="0"/>
              <a:t>and operational insights into development much </a:t>
            </a:r>
            <a:r>
              <a:rPr lang="en-CA" sz="1400" dirty="0" smtClean="0"/>
              <a:t>earlier.</a:t>
            </a:r>
            <a:endParaRPr lang="en-CA" sz="1400" dirty="0"/>
          </a:p>
          <a:p>
            <a:pPr marL="285750" lvl="1" indent="-285750">
              <a:buFont typeface="Arial" panose="020B0604020202020204" pitchFamily="34" charset="0"/>
              <a:buChar char="•"/>
            </a:pPr>
            <a:endParaRPr lang="en-US" sz="1400" dirty="0"/>
          </a:p>
          <a:p>
            <a:pPr marL="180975" lvl="1"/>
            <a:endParaRPr lang="en-US" sz="1400" dirty="0"/>
          </a:p>
        </p:txBody>
      </p:sp>
      <p:sp>
        <p:nvSpPr>
          <p:cNvPr id="37" name="Text Placeholder 3"/>
          <p:cNvSpPr txBox="1">
            <a:spLocks/>
          </p:cNvSpPr>
          <p:nvPr/>
        </p:nvSpPr>
        <p:spPr bwMode="auto">
          <a:xfrm>
            <a:off x="5547891" y="2138512"/>
            <a:ext cx="3254828" cy="663609"/>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buNone/>
            </a:pPr>
            <a:r>
              <a:rPr lang="en-CA" dirty="0"/>
              <a:t>Google’s Gmail was famously in beta for </a:t>
            </a:r>
            <a:r>
              <a:rPr lang="en-CA" dirty="0" smtClean="0"/>
              <a:t>five </a:t>
            </a:r>
            <a:r>
              <a:rPr lang="en-CA" dirty="0"/>
              <a:t>years, even as it grew to </a:t>
            </a:r>
            <a:r>
              <a:rPr lang="en-CA" dirty="0" smtClean="0"/>
              <a:t>be the third-largest </a:t>
            </a:r>
            <a:r>
              <a:rPr lang="en-CA" dirty="0"/>
              <a:t>free email provider at the </a:t>
            </a:r>
            <a:r>
              <a:rPr lang="en-CA" dirty="0" smtClean="0"/>
              <a:t>time.</a:t>
            </a:r>
            <a:endParaRPr lang="en-CA" sz="1400"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72763" y="1377368"/>
            <a:ext cx="1304600" cy="684915"/>
          </a:xfrm>
          <a:prstGeom prst="rect">
            <a:avLst/>
          </a:prstGeom>
        </p:spPr>
      </p:pic>
      <p:sp>
        <p:nvSpPr>
          <p:cNvPr id="38" name="Text Placeholder 3"/>
          <p:cNvSpPr txBox="1">
            <a:spLocks/>
          </p:cNvSpPr>
          <p:nvPr/>
        </p:nvSpPr>
        <p:spPr bwMode="auto">
          <a:xfrm>
            <a:off x="5547891" y="3765480"/>
            <a:ext cx="3254828" cy="2545584"/>
          </a:xfrm>
          <a:prstGeom prst="rect">
            <a:avLst/>
          </a:prstGeom>
          <a:solidFill>
            <a:schemeClr val="bg1">
              <a:lumMod val="95000"/>
            </a:schemeClr>
          </a:solidFill>
          <a:ln w="9525">
            <a:noFill/>
            <a:miter lim="800000"/>
            <a:headEnd/>
            <a:tailEnd/>
          </a:ln>
        </p:spPr>
        <p:txBody>
          <a:bodyPr vert="horz" wrap="square" lIns="91440" tIns="45720" rIns="91440" bIns="45720" numCol="1" anchor="t"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buNone/>
            </a:pPr>
            <a:r>
              <a:rPr lang="en-CA" dirty="0"/>
              <a:t>Nordstrom embraced the idea of perpetual beta development by practicing DevOps:</a:t>
            </a:r>
          </a:p>
          <a:p>
            <a:pPr marL="108000" lvl="1" indent="-108000">
              <a:buNone/>
            </a:pPr>
            <a:r>
              <a:rPr lang="en-CA" dirty="0"/>
              <a:t>• Nordstrom adopted value stream maps to enable quicker delivery by eliminating wasteful activities.</a:t>
            </a:r>
          </a:p>
          <a:p>
            <a:pPr marL="108000" lvl="1" indent="-108000">
              <a:buNone/>
            </a:pPr>
            <a:r>
              <a:rPr lang="en-CA" dirty="0"/>
              <a:t>• A “safe space” was created to cultivate new ideas and allow teams to adopt new practices that </a:t>
            </a:r>
            <a:r>
              <a:rPr lang="en-CA" dirty="0" smtClean="0"/>
              <a:t>would </a:t>
            </a:r>
            <a:r>
              <a:rPr lang="en-CA" dirty="0"/>
              <a:t>demonstrate value.</a:t>
            </a:r>
          </a:p>
          <a:p>
            <a:pPr marL="108000" lvl="1" indent="-108000">
              <a:buNone/>
            </a:pPr>
            <a:r>
              <a:rPr lang="en-CA" dirty="0"/>
              <a:t>• </a:t>
            </a:r>
            <a:r>
              <a:rPr lang="en-CA" dirty="0" smtClean="0"/>
              <a:t>It </a:t>
            </a:r>
            <a:r>
              <a:rPr lang="en-CA" dirty="0"/>
              <a:t>adopted a model where development teams owned their apps and were responsible for ensuring they ran in production</a:t>
            </a:r>
            <a:r>
              <a:rPr lang="en-CA" dirty="0" smtClean="0"/>
              <a:t>.</a:t>
            </a:r>
            <a:endParaRPr lang="en-CA" dirty="0"/>
          </a:p>
        </p:txBody>
      </p:sp>
      <p:cxnSp>
        <p:nvCxnSpPr>
          <p:cNvPr id="4" name="Straight Connector 3"/>
          <p:cNvCxnSpPr/>
          <p:nvPr/>
        </p:nvCxnSpPr>
        <p:spPr>
          <a:xfrm>
            <a:off x="5410200" y="1302789"/>
            <a:ext cx="27677" cy="4887432"/>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pic>
        <p:nvPicPr>
          <p:cNvPr id="42" name="Picture 41"/>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6322570" y="3004590"/>
            <a:ext cx="1795634" cy="672706"/>
          </a:xfrm>
          <a:prstGeom prst="rect">
            <a:avLst/>
          </a:prstGeom>
        </p:spPr>
      </p:pic>
      <p:grpSp>
        <p:nvGrpSpPr>
          <p:cNvPr id="63" name="Group 62"/>
          <p:cNvGrpSpPr/>
          <p:nvPr/>
        </p:nvGrpSpPr>
        <p:grpSpPr>
          <a:xfrm>
            <a:off x="6809244" y="76422"/>
            <a:ext cx="2215297" cy="927413"/>
            <a:chOff x="6820674" y="99282"/>
            <a:chExt cx="2215297" cy="927413"/>
          </a:xfrm>
          <a:effectLst>
            <a:outerShdw blurRad="50800" dist="38100" dir="8100000" algn="tr" rotWithShape="0">
              <a:prstClr val="black">
                <a:alpha val="40000"/>
              </a:prstClr>
            </a:outerShdw>
          </a:effectLst>
        </p:grpSpPr>
        <p:grpSp>
          <p:nvGrpSpPr>
            <p:cNvPr id="64" name="Group 63"/>
            <p:cNvGrpSpPr/>
            <p:nvPr/>
          </p:nvGrpSpPr>
          <p:grpSpPr>
            <a:xfrm>
              <a:off x="6824651" y="99282"/>
              <a:ext cx="2211320" cy="927413"/>
              <a:chOff x="8876687" y="1314897"/>
              <a:chExt cx="2432451" cy="1020154"/>
            </a:xfrm>
          </p:grpSpPr>
          <p:grpSp>
            <p:nvGrpSpPr>
              <p:cNvPr id="73" name="Group 72"/>
              <p:cNvGrpSpPr/>
              <p:nvPr/>
            </p:nvGrpSpPr>
            <p:grpSpPr>
              <a:xfrm>
                <a:off x="8876687" y="1314897"/>
                <a:ext cx="2432451" cy="1020154"/>
                <a:chOff x="418744" y="2137409"/>
                <a:chExt cx="8397480" cy="2910618"/>
              </a:xfrm>
            </p:grpSpPr>
            <p:sp>
              <p:nvSpPr>
                <p:cNvPr id="75" name="Round Same Side Corner Rectangle 74"/>
                <p:cNvSpPr/>
                <p:nvPr/>
              </p:nvSpPr>
              <p:spPr>
                <a:xfrm rot="5400000">
                  <a:off x="2074105" y="482050"/>
                  <a:ext cx="2910616" cy="6221338"/>
                </a:xfrm>
                <a:prstGeom prst="round2SameRect">
                  <a:avLst/>
                </a:prstGeom>
                <a:solidFill>
                  <a:schemeClr val="accent1">
                    <a:alpha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a:endParaRPr lang="en-CA" b="1" dirty="0"/>
                </a:p>
              </p:txBody>
            </p:sp>
            <p:sp>
              <p:nvSpPr>
                <p:cNvPr id="76" name="Round Same Side Corner Rectangle 75"/>
                <p:cNvSpPr/>
                <p:nvPr/>
              </p:nvSpPr>
              <p:spPr>
                <a:xfrm rot="5400000" flipV="1">
                  <a:off x="5225984" y="1457785"/>
                  <a:ext cx="2910615" cy="4269864"/>
                </a:xfrm>
                <a:prstGeom prst="round2SameRect">
                  <a:avLst/>
                </a:prstGeom>
                <a:solidFill>
                  <a:srgbClr val="E1B500">
                    <a:alpha val="80000"/>
                  </a:srgbClr>
                </a:solidFill>
                <a:ln w="12700"/>
              </p:spPr>
              <p:style>
                <a:lnRef idx="2">
                  <a:schemeClr val="accent1">
                    <a:shade val="50000"/>
                  </a:schemeClr>
                </a:lnRef>
                <a:fillRef idx="1">
                  <a:schemeClr val="accent1"/>
                </a:fillRef>
                <a:effectRef idx="0">
                  <a:schemeClr val="accent1"/>
                </a:effectRef>
                <a:fontRef idx="minor">
                  <a:schemeClr val="lt1"/>
                </a:fontRef>
              </p:style>
              <p:txBody>
                <a:bodyPr vert="vert" rtlCol="0" anchor="t"/>
                <a:lstStyle/>
                <a:p>
                  <a:pPr algn="ctr"/>
                  <a:endParaRPr lang="en-CA" b="1" dirty="0"/>
                </a:p>
              </p:txBody>
            </p:sp>
            <p:sp>
              <p:nvSpPr>
                <p:cNvPr id="77" name="Rectangle 76"/>
                <p:cNvSpPr/>
                <p:nvPr/>
              </p:nvSpPr>
              <p:spPr>
                <a:xfrm>
                  <a:off x="794309" y="2794005"/>
                  <a:ext cx="1500703" cy="863454"/>
                </a:xfrm>
                <a:prstGeom prst="rect">
                  <a:avLst/>
                </a:prstGeom>
                <a:solidFill>
                  <a:srgbClr val="FFFF0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b="1" dirty="0">
                    <a:solidFill>
                      <a:schemeClr val="tx1"/>
                    </a:solidFill>
                  </a:endParaRPr>
                </a:p>
              </p:txBody>
            </p:sp>
            <p:sp>
              <p:nvSpPr>
                <p:cNvPr id="78" name="Rectangle 77"/>
                <p:cNvSpPr/>
                <p:nvPr/>
              </p:nvSpPr>
              <p:spPr>
                <a:xfrm>
                  <a:off x="2758253" y="2794005"/>
                  <a:ext cx="1500703" cy="863454"/>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b="1" dirty="0">
                    <a:solidFill>
                      <a:schemeClr val="tx1">
                        <a:lumMod val="60000"/>
                        <a:lumOff val="40000"/>
                      </a:schemeClr>
                    </a:solidFill>
                  </a:endParaRPr>
                </a:p>
              </p:txBody>
            </p:sp>
            <p:sp>
              <p:nvSpPr>
                <p:cNvPr id="79" name="Rectangle 78"/>
                <p:cNvSpPr/>
                <p:nvPr/>
              </p:nvSpPr>
              <p:spPr>
                <a:xfrm>
                  <a:off x="794309" y="3905169"/>
                  <a:ext cx="1500702" cy="863453"/>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b="1" dirty="0">
                    <a:solidFill>
                      <a:schemeClr val="tx1"/>
                    </a:solidFill>
                  </a:endParaRPr>
                </a:p>
              </p:txBody>
            </p:sp>
            <p:sp>
              <p:nvSpPr>
                <p:cNvPr id="80" name="Rectangle 79"/>
                <p:cNvSpPr/>
                <p:nvPr/>
              </p:nvSpPr>
              <p:spPr>
                <a:xfrm>
                  <a:off x="2748167" y="3905168"/>
                  <a:ext cx="1500703" cy="863454"/>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b="1" dirty="0">
                    <a:solidFill>
                      <a:schemeClr val="tx1">
                        <a:lumMod val="60000"/>
                        <a:lumOff val="40000"/>
                      </a:schemeClr>
                    </a:solidFill>
                  </a:endParaRPr>
                </a:p>
              </p:txBody>
            </p:sp>
            <p:sp>
              <p:nvSpPr>
                <p:cNvPr id="81" name="Rectangle 80"/>
                <p:cNvSpPr/>
                <p:nvPr/>
              </p:nvSpPr>
              <p:spPr>
                <a:xfrm>
                  <a:off x="4852471" y="2794005"/>
                  <a:ext cx="1500703" cy="863454"/>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b="1" dirty="0">
                    <a:solidFill>
                      <a:schemeClr val="bg1">
                        <a:lumMod val="85000"/>
                      </a:schemeClr>
                    </a:solidFill>
                  </a:endParaRPr>
                </a:p>
              </p:txBody>
            </p:sp>
            <p:sp>
              <p:nvSpPr>
                <p:cNvPr id="82" name="Rectangle 81"/>
                <p:cNvSpPr/>
                <p:nvPr/>
              </p:nvSpPr>
              <p:spPr>
                <a:xfrm>
                  <a:off x="6921196" y="2794005"/>
                  <a:ext cx="1500703" cy="863454"/>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b="1" dirty="0">
                    <a:solidFill>
                      <a:schemeClr val="tx1"/>
                    </a:solidFill>
                  </a:endParaRPr>
                </a:p>
              </p:txBody>
            </p:sp>
            <p:sp>
              <p:nvSpPr>
                <p:cNvPr id="83" name="Rectangle 82"/>
                <p:cNvSpPr/>
                <p:nvPr/>
              </p:nvSpPr>
              <p:spPr>
                <a:xfrm>
                  <a:off x="4852471" y="3905168"/>
                  <a:ext cx="1500703" cy="863454"/>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b="1" dirty="0">
                    <a:solidFill>
                      <a:schemeClr val="tx1"/>
                    </a:solidFill>
                  </a:endParaRPr>
                </a:p>
              </p:txBody>
            </p:sp>
            <p:sp>
              <p:nvSpPr>
                <p:cNvPr id="84" name="Rectangle 83"/>
                <p:cNvSpPr/>
                <p:nvPr/>
              </p:nvSpPr>
              <p:spPr>
                <a:xfrm>
                  <a:off x="6911110" y="3905168"/>
                  <a:ext cx="1500703" cy="863454"/>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b="1" dirty="0">
                    <a:solidFill>
                      <a:schemeClr val="tx1"/>
                    </a:solidFill>
                  </a:endParaRPr>
                </a:p>
              </p:txBody>
            </p:sp>
            <p:sp>
              <p:nvSpPr>
                <p:cNvPr id="85" name="Rectangle 84"/>
                <p:cNvSpPr/>
                <p:nvPr/>
              </p:nvSpPr>
              <p:spPr>
                <a:xfrm>
                  <a:off x="775963" y="2229126"/>
                  <a:ext cx="3499366" cy="5018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b="1" dirty="0" smtClean="0">
                      <a:solidFill>
                        <a:schemeClr val="bg1"/>
                      </a:solidFill>
                    </a:rPr>
                    <a:t>APPS</a:t>
                  </a:r>
                  <a:endParaRPr lang="en-CA" sz="800" b="1" dirty="0">
                    <a:solidFill>
                      <a:schemeClr val="bg1"/>
                    </a:solidFill>
                  </a:endParaRPr>
                </a:p>
              </p:txBody>
            </p:sp>
            <p:sp>
              <p:nvSpPr>
                <p:cNvPr id="86" name="Rectangle 85"/>
                <p:cNvSpPr/>
                <p:nvPr/>
              </p:nvSpPr>
              <p:spPr>
                <a:xfrm>
                  <a:off x="6937572" y="2223355"/>
                  <a:ext cx="1500702" cy="5018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b="1" dirty="0" smtClean="0">
                      <a:solidFill>
                        <a:schemeClr val="bg1"/>
                      </a:solidFill>
                    </a:rPr>
                    <a:t>IM</a:t>
                  </a:r>
                  <a:endParaRPr lang="en-CA" sz="800" b="1" dirty="0">
                    <a:solidFill>
                      <a:schemeClr val="bg1"/>
                    </a:solidFill>
                  </a:endParaRPr>
                </a:p>
              </p:txBody>
            </p:sp>
          </p:grpSp>
          <p:sp>
            <p:nvSpPr>
              <p:cNvPr id="74" name="Rectangle 73"/>
              <p:cNvSpPr/>
              <p:nvPr/>
            </p:nvSpPr>
            <p:spPr>
              <a:xfrm>
                <a:off x="10160976" y="1344263"/>
                <a:ext cx="434700" cy="1759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500" b="1" dirty="0" smtClean="0">
                    <a:solidFill>
                      <a:schemeClr val="bg1"/>
                    </a:solidFill>
                  </a:rPr>
                  <a:t>Hybrid</a:t>
                </a:r>
                <a:endParaRPr lang="en-CA" sz="500" b="1" dirty="0">
                  <a:solidFill>
                    <a:schemeClr val="bg1"/>
                  </a:solidFill>
                </a:endParaRPr>
              </a:p>
            </p:txBody>
          </p:sp>
        </p:grpSp>
        <p:sp>
          <p:nvSpPr>
            <p:cNvPr id="65" name="TextBox 64"/>
            <p:cNvSpPr txBox="1"/>
            <p:nvPr/>
          </p:nvSpPr>
          <p:spPr>
            <a:xfrm>
              <a:off x="6820674" y="317817"/>
              <a:ext cx="597395" cy="276999"/>
            </a:xfrm>
            <a:prstGeom prst="rect">
              <a:avLst/>
            </a:prstGeom>
          </p:spPr>
          <p:txBody>
            <a:bodyPr wrap="square" rtlCol="0" anchor="ctr">
              <a:spAutoFit/>
            </a:bodyPr>
            <a:lstStyle/>
            <a:p>
              <a:pPr algn="ctr"/>
              <a:r>
                <a:rPr lang="en-CA" sz="600" b="1" dirty="0" smtClean="0"/>
                <a:t>Perpetual Beta</a:t>
              </a:r>
            </a:p>
          </p:txBody>
        </p:sp>
        <p:sp>
          <p:nvSpPr>
            <p:cNvPr id="66" name="TextBox 65"/>
            <p:cNvSpPr txBox="1"/>
            <p:nvPr/>
          </p:nvSpPr>
          <p:spPr>
            <a:xfrm>
              <a:off x="7412201" y="315154"/>
              <a:ext cx="446901" cy="276999"/>
            </a:xfrm>
            <a:prstGeom prst="rect">
              <a:avLst/>
            </a:prstGeom>
          </p:spPr>
          <p:txBody>
            <a:bodyPr wrap="square" rtlCol="0" anchor="ctr">
              <a:spAutoFit/>
            </a:bodyPr>
            <a:lstStyle/>
            <a:p>
              <a:pPr algn="ctr"/>
              <a:r>
                <a:rPr lang="en-CA" sz="600" b="1" dirty="0" smtClean="0">
                  <a:solidFill>
                    <a:schemeClr val="tx1">
                      <a:lumMod val="60000"/>
                      <a:lumOff val="40000"/>
                    </a:schemeClr>
                  </a:solidFill>
                </a:rPr>
                <a:t>VR &amp; AR</a:t>
              </a:r>
            </a:p>
          </p:txBody>
        </p:sp>
        <p:sp>
          <p:nvSpPr>
            <p:cNvPr id="67" name="TextBox 66"/>
            <p:cNvSpPr txBox="1"/>
            <p:nvPr/>
          </p:nvSpPr>
          <p:spPr>
            <a:xfrm>
              <a:off x="6888608" y="677295"/>
              <a:ext cx="466057" cy="276999"/>
            </a:xfrm>
            <a:prstGeom prst="rect">
              <a:avLst/>
            </a:prstGeom>
          </p:spPr>
          <p:txBody>
            <a:bodyPr wrap="square" rtlCol="0" anchor="ctr">
              <a:spAutoFit/>
            </a:bodyPr>
            <a:lstStyle/>
            <a:p>
              <a:pPr algn="ctr"/>
              <a:r>
                <a:rPr lang="en-CA" sz="600" b="1" dirty="0" smtClean="0">
                  <a:solidFill>
                    <a:schemeClr val="tx1">
                      <a:lumMod val="60000"/>
                      <a:lumOff val="40000"/>
                    </a:schemeClr>
                  </a:solidFill>
                </a:rPr>
                <a:t>Ad Hoc Apps</a:t>
              </a:r>
            </a:p>
          </p:txBody>
        </p:sp>
        <p:sp>
          <p:nvSpPr>
            <p:cNvPr id="68" name="TextBox 67"/>
            <p:cNvSpPr txBox="1"/>
            <p:nvPr/>
          </p:nvSpPr>
          <p:spPr>
            <a:xfrm>
              <a:off x="7412201" y="705729"/>
              <a:ext cx="442114" cy="184666"/>
            </a:xfrm>
            <a:prstGeom prst="rect">
              <a:avLst/>
            </a:prstGeom>
          </p:spPr>
          <p:txBody>
            <a:bodyPr wrap="square" rtlCol="0" anchor="ctr">
              <a:spAutoFit/>
            </a:bodyPr>
            <a:lstStyle/>
            <a:p>
              <a:pPr algn="ctr"/>
              <a:r>
                <a:rPr lang="en-CA" sz="600" b="1" dirty="0" smtClean="0">
                  <a:solidFill>
                    <a:schemeClr val="tx1">
                      <a:lumMod val="60000"/>
                      <a:lumOff val="40000"/>
                    </a:schemeClr>
                  </a:solidFill>
                </a:rPr>
                <a:t>L&amp;D</a:t>
              </a:r>
            </a:p>
          </p:txBody>
        </p:sp>
        <p:sp>
          <p:nvSpPr>
            <p:cNvPr id="69" name="TextBox 68"/>
            <p:cNvSpPr txBox="1"/>
            <p:nvPr/>
          </p:nvSpPr>
          <p:spPr>
            <a:xfrm>
              <a:off x="7933370" y="659376"/>
              <a:ext cx="512812" cy="276999"/>
            </a:xfrm>
            <a:prstGeom prst="rect">
              <a:avLst/>
            </a:prstGeom>
          </p:spPr>
          <p:txBody>
            <a:bodyPr wrap="square" rtlCol="0" anchor="ctr">
              <a:spAutoFit/>
            </a:bodyPr>
            <a:lstStyle/>
            <a:p>
              <a:pPr algn="ctr"/>
              <a:r>
                <a:rPr lang="en-CA" sz="600" b="1" dirty="0" smtClean="0">
                  <a:solidFill>
                    <a:schemeClr val="tx1">
                      <a:lumMod val="60000"/>
                      <a:lumOff val="40000"/>
                    </a:schemeClr>
                  </a:solidFill>
                </a:rPr>
                <a:t>Machine Learning</a:t>
              </a:r>
            </a:p>
          </p:txBody>
        </p:sp>
        <p:sp>
          <p:nvSpPr>
            <p:cNvPr id="70" name="TextBox 69"/>
            <p:cNvSpPr txBox="1"/>
            <p:nvPr/>
          </p:nvSpPr>
          <p:spPr>
            <a:xfrm>
              <a:off x="8539855" y="710335"/>
              <a:ext cx="395182" cy="184666"/>
            </a:xfrm>
            <a:prstGeom prst="rect">
              <a:avLst/>
            </a:prstGeom>
          </p:spPr>
          <p:txBody>
            <a:bodyPr wrap="square" rtlCol="0" anchor="ctr">
              <a:spAutoFit/>
            </a:bodyPr>
            <a:lstStyle/>
            <a:p>
              <a:pPr algn="ctr"/>
              <a:r>
                <a:rPr lang="en-CA" sz="600" b="1" dirty="0" smtClean="0">
                  <a:solidFill>
                    <a:schemeClr val="tx1">
                      <a:lumMod val="60000"/>
                      <a:lumOff val="40000"/>
                    </a:schemeClr>
                  </a:solidFill>
                </a:rPr>
                <a:t>Tags</a:t>
              </a:r>
            </a:p>
          </p:txBody>
        </p:sp>
        <p:sp>
          <p:nvSpPr>
            <p:cNvPr id="71" name="TextBox 70"/>
            <p:cNvSpPr txBox="1"/>
            <p:nvPr/>
          </p:nvSpPr>
          <p:spPr>
            <a:xfrm>
              <a:off x="8520011" y="303724"/>
              <a:ext cx="423750" cy="276999"/>
            </a:xfrm>
            <a:prstGeom prst="rect">
              <a:avLst/>
            </a:prstGeom>
          </p:spPr>
          <p:txBody>
            <a:bodyPr wrap="square" rtlCol="0" anchor="ctr">
              <a:spAutoFit/>
            </a:bodyPr>
            <a:lstStyle/>
            <a:p>
              <a:pPr algn="ctr"/>
              <a:r>
                <a:rPr lang="en-CA" sz="600" b="1" dirty="0" smtClean="0">
                  <a:solidFill>
                    <a:schemeClr val="tx1">
                      <a:lumMod val="60000"/>
                      <a:lumOff val="40000"/>
                    </a:schemeClr>
                  </a:solidFill>
                </a:rPr>
                <a:t>Data Lakes</a:t>
              </a:r>
            </a:p>
          </p:txBody>
        </p:sp>
        <p:sp>
          <p:nvSpPr>
            <p:cNvPr id="72" name="TextBox 71"/>
            <p:cNvSpPr txBox="1"/>
            <p:nvPr/>
          </p:nvSpPr>
          <p:spPr>
            <a:xfrm>
              <a:off x="7940940" y="313472"/>
              <a:ext cx="497673" cy="276999"/>
            </a:xfrm>
            <a:prstGeom prst="rect">
              <a:avLst/>
            </a:prstGeom>
          </p:spPr>
          <p:txBody>
            <a:bodyPr wrap="square" rtlCol="0" anchor="ctr">
              <a:spAutoFit/>
            </a:bodyPr>
            <a:lstStyle/>
            <a:p>
              <a:pPr algn="ctr"/>
              <a:r>
                <a:rPr lang="en-CA" sz="600" b="1" dirty="0" smtClean="0">
                  <a:solidFill>
                    <a:schemeClr val="tx1">
                      <a:lumMod val="60000"/>
                      <a:lumOff val="40000"/>
                    </a:schemeClr>
                  </a:solidFill>
                </a:rPr>
                <a:t>Micro-services</a:t>
              </a:r>
            </a:p>
          </p:txBody>
        </p:sp>
      </p:grpSp>
      <p:grpSp>
        <p:nvGrpSpPr>
          <p:cNvPr id="36" name="Group 35"/>
          <p:cNvGrpSpPr/>
          <p:nvPr/>
        </p:nvGrpSpPr>
        <p:grpSpPr>
          <a:xfrm>
            <a:off x="0" y="6422955"/>
            <a:ext cx="9144000" cy="437555"/>
            <a:chOff x="0" y="6422955"/>
            <a:chExt cx="9144000" cy="437555"/>
          </a:xfrm>
        </p:grpSpPr>
        <p:pic>
          <p:nvPicPr>
            <p:cNvPr id="39"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40" name="Picture 39"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4703343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p:cNvSpPr>
            <a:spLocks noGrp="1"/>
          </p:cNvSpPr>
          <p:nvPr>
            <p:ph type="title"/>
          </p:nvPr>
        </p:nvSpPr>
        <p:spPr>
          <a:xfrm>
            <a:off x="251520" y="260648"/>
            <a:ext cx="6501762" cy="864096"/>
          </a:xfrm>
        </p:spPr>
        <p:txBody>
          <a:bodyPr/>
          <a:lstStyle/>
          <a:p>
            <a:r>
              <a:rPr lang="en-US" dirty="0"/>
              <a:t>Perpetual </a:t>
            </a:r>
            <a:r>
              <a:rPr lang="en-US" dirty="0" smtClean="0"/>
              <a:t>beta development SWOT </a:t>
            </a:r>
            <a:r>
              <a:rPr lang="en-US" dirty="0"/>
              <a:t>a</a:t>
            </a:r>
            <a:r>
              <a:rPr lang="en-US" dirty="0" smtClean="0"/>
              <a:t>nalysis</a:t>
            </a:r>
            <a:endParaRPr lang="en-US" dirty="0"/>
          </a:p>
        </p:txBody>
      </p:sp>
      <p:sp>
        <p:nvSpPr>
          <p:cNvPr id="3" name="Text Placeholder 3"/>
          <p:cNvSpPr>
            <a:spLocks noGrp="1"/>
          </p:cNvSpPr>
          <p:nvPr>
            <p:ph type="body" sz="quarter" idx="16"/>
          </p:nvPr>
        </p:nvSpPr>
        <p:spPr>
          <a:xfrm>
            <a:off x="267505" y="1710290"/>
            <a:ext cx="4207368" cy="4608000"/>
          </a:xfrm>
          <a:solidFill>
            <a:schemeClr val="bg1">
              <a:lumMod val="95000"/>
            </a:schemeClr>
          </a:solidFill>
        </p:spPr>
        <p:txBody>
          <a:bodyPr/>
          <a:lstStyle/>
          <a:p>
            <a:pPr marL="180000" lvl="1" indent="-180000">
              <a:buSzPct val="100000"/>
              <a:buFont typeface="Arial" panose="020B0604020202020204" pitchFamily="34" charset="0"/>
              <a:buChar char="•"/>
            </a:pPr>
            <a:r>
              <a:rPr lang="en-CA" sz="1400" dirty="0"/>
              <a:t>A </a:t>
            </a:r>
            <a:r>
              <a:rPr lang="en-CA" sz="1400" b="1" dirty="0"/>
              <a:t>customer feedback loop </a:t>
            </a:r>
            <a:r>
              <a:rPr lang="en-CA" sz="1400" dirty="0"/>
              <a:t>exists when user insights are constantly being taken into consideration. Customers become a part of the development process as their feedback is continuously impacting the next iteration of the product/solution.</a:t>
            </a:r>
          </a:p>
          <a:p>
            <a:pPr marL="180000" lvl="1" indent="-180000">
              <a:buSzPct val="100000"/>
              <a:buFont typeface="Arial" panose="020B0604020202020204" pitchFamily="34" charset="0"/>
              <a:buChar char="•"/>
            </a:pPr>
            <a:r>
              <a:rPr lang="en-CA" sz="1400" dirty="0"/>
              <a:t>There is a </a:t>
            </a:r>
            <a:r>
              <a:rPr lang="en-CA" sz="1400" b="1" dirty="0"/>
              <a:t>greater tolerance for error </a:t>
            </a:r>
            <a:r>
              <a:rPr lang="en-CA" sz="1400" dirty="0"/>
              <a:t>where occasional non-critical mistakes are accepted as the trade-off for continuous updates and rapidly improved products.</a:t>
            </a:r>
          </a:p>
          <a:p>
            <a:pPr marL="180000" lvl="1" indent="-180000">
              <a:buSzPct val="100000"/>
              <a:buFont typeface="Arial" panose="020B0604020202020204" pitchFamily="34" charset="0"/>
              <a:buChar char="•"/>
            </a:pPr>
            <a:r>
              <a:rPr lang="en-CA" sz="1400" dirty="0"/>
              <a:t>A </a:t>
            </a:r>
            <a:r>
              <a:rPr lang="en-CA" sz="1400" b="1" dirty="0"/>
              <a:t>culture of innovation </a:t>
            </a:r>
            <a:r>
              <a:rPr lang="en-CA" sz="1400" dirty="0"/>
              <a:t>can be promoted when there is greater collaboration and knowledge sharing across roles and teams. In addition, involving a larger beta audience allows for more ideas to be heard.</a:t>
            </a:r>
          </a:p>
          <a:p>
            <a:pPr marL="180000" lvl="1" indent="-180000">
              <a:buSzPct val="100000"/>
              <a:buFont typeface="Arial" panose="020B0604020202020204" pitchFamily="34" charset="0"/>
              <a:buChar char="•"/>
            </a:pPr>
            <a:r>
              <a:rPr lang="en-CA" sz="1400" dirty="0"/>
              <a:t>For companies with a solid foundation of quality and traceability, </a:t>
            </a:r>
            <a:r>
              <a:rPr lang="en-CA" sz="1400" b="1" dirty="0"/>
              <a:t>automation</a:t>
            </a:r>
            <a:r>
              <a:rPr lang="en-CA" sz="1400" dirty="0"/>
              <a:t> is an opportunity to save on costs and to release applications even sooner. </a:t>
            </a:r>
          </a:p>
        </p:txBody>
      </p:sp>
      <p:sp>
        <p:nvSpPr>
          <p:cNvPr id="4" name="Rectangle 3"/>
          <p:cNvSpPr/>
          <p:nvPr/>
        </p:nvSpPr>
        <p:spPr>
          <a:xfrm>
            <a:off x="4715946" y="1710290"/>
            <a:ext cx="4166178" cy="4529445"/>
          </a:xfrm>
          <a:prstGeom prst="rect">
            <a:avLst/>
          </a:prstGeom>
          <a:solidFill>
            <a:schemeClr val="bg1">
              <a:lumMod val="95000"/>
            </a:schemeClr>
          </a:solidFill>
        </p:spPr>
        <p:txBody>
          <a:bodyPr wrap="square">
            <a:spAutoFit/>
          </a:bodyPr>
          <a:lstStyle/>
          <a:p>
            <a:pPr marL="180000" lvl="1" indent="-180000" eaLnBrk="0" hangingPunct="0">
              <a:spcBef>
                <a:spcPts val="500"/>
              </a:spcBef>
              <a:buClr>
                <a:srgbClr val="333333"/>
              </a:buClr>
              <a:buSzPct val="100000"/>
              <a:buFont typeface="Arial" panose="020B0604020202020204" pitchFamily="34" charset="0"/>
              <a:buChar char="•"/>
            </a:pPr>
            <a:r>
              <a:rPr lang="en-CA" sz="1400" dirty="0"/>
              <a:t>Lots of </a:t>
            </a:r>
            <a:r>
              <a:rPr lang="en-CA" sz="1400" b="1" dirty="0"/>
              <a:t>change management is required </a:t>
            </a:r>
            <a:r>
              <a:rPr lang="en-CA" sz="1400" dirty="0"/>
              <a:t>for organizations transforming their software development </a:t>
            </a:r>
            <a:r>
              <a:rPr lang="en-CA" sz="1400" dirty="0" smtClean="0"/>
              <a:t>lifecycle</a:t>
            </a:r>
            <a:r>
              <a:rPr lang="en-CA" sz="1400" dirty="0"/>
              <a:t>. Existing siloed cultures are often resistant to </a:t>
            </a:r>
            <a:r>
              <a:rPr lang="en-CA" sz="1400" dirty="0" smtClean="0"/>
              <a:t>Agile </a:t>
            </a:r>
            <a:r>
              <a:rPr lang="en-CA" sz="1400" dirty="0"/>
              <a:t>methodology. This is especially true if bridging the development and operations teams. </a:t>
            </a:r>
            <a:r>
              <a:rPr lang="en-CA" sz="1400" dirty="0" smtClean="0"/>
              <a:t>Without </a:t>
            </a:r>
            <a:r>
              <a:rPr lang="en-CA" sz="1400" dirty="0"/>
              <a:t>proper change management, DevOps can be cannibalistic instead of synergistic.</a:t>
            </a:r>
          </a:p>
          <a:p>
            <a:pPr marL="180000" lvl="1" indent="-180000" eaLnBrk="0" hangingPunct="0">
              <a:spcBef>
                <a:spcPts val="500"/>
              </a:spcBef>
              <a:buClr>
                <a:srgbClr val="333333"/>
              </a:buClr>
              <a:buSzPct val="100000"/>
              <a:buFont typeface="Arial" panose="020B0604020202020204" pitchFamily="34" charset="0"/>
              <a:buChar char="•"/>
            </a:pPr>
            <a:r>
              <a:rPr lang="en-CA" sz="1400" dirty="0"/>
              <a:t>There is the danger that teams </a:t>
            </a:r>
            <a:r>
              <a:rPr lang="en-CA" sz="1400" b="1" dirty="0"/>
              <a:t>may take advantage of the </a:t>
            </a:r>
            <a:r>
              <a:rPr lang="en-CA" sz="1400" b="1" dirty="0" smtClean="0"/>
              <a:t>“perpetual beta” </a:t>
            </a:r>
            <a:r>
              <a:rPr lang="en-CA" sz="1400" b="1" dirty="0"/>
              <a:t>label</a:t>
            </a:r>
            <a:r>
              <a:rPr lang="en-CA" sz="1400" dirty="0"/>
              <a:t>, using it as an excuse for a </a:t>
            </a:r>
            <a:r>
              <a:rPr lang="en-CA" sz="1400" dirty="0" smtClean="0"/>
              <a:t>weak, buggy, or </a:t>
            </a:r>
            <a:r>
              <a:rPr lang="en-CA" sz="1400" dirty="0"/>
              <a:t>unfinished product. </a:t>
            </a:r>
          </a:p>
          <a:p>
            <a:pPr marL="180000" lvl="1" indent="-180000" eaLnBrk="0" hangingPunct="0">
              <a:spcBef>
                <a:spcPts val="500"/>
              </a:spcBef>
              <a:buClr>
                <a:srgbClr val="333333"/>
              </a:buClr>
              <a:buSzPct val="100000"/>
              <a:buFont typeface="Arial" panose="020B0604020202020204" pitchFamily="34" charset="0"/>
              <a:buChar char="•"/>
            </a:pPr>
            <a:r>
              <a:rPr lang="en-CA" sz="1400" dirty="0"/>
              <a:t>Continuous releases </a:t>
            </a:r>
            <a:r>
              <a:rPr lang="en-CA" sz="1400" b="1" dirty="0"/>
              <a:t>may not always be practical</a:t>
            </a:r>
            <a:r>
              <a:rPr lang="en-CA" sz="1400" dirty="0"/>
              <a:t> for every project. The necessary </a:t>
            </a:r>
            <a:r>
              <a:rPr lang="en-CA" sz="1400" dirty="0" smtClean="0"/>
              <a:t>Agile </a:t>
            </a:r>
            <a:r>
              <a:rPr lang="en-CA" sz="1400" dirty="0"/>
              <a:t>development practices will not be a one-size-fits-all methodology that will work for every organization. Some development </a:t>
            </a:r>
            <a:r>
              <a:rPr lang="en-CA" sz="1400" dirty="0" smtClean="0"/>
              <a:t>projects will be best </a:t>
            </a:r>
            <a:r>
              <a:rPr lang="en-CA" sz="1400" dirty="0"/>
              <a:t>suited for a traditional </a:t>
            </a:r>
            <a:r>
              <a:rPr lang="en-CA" sz="1400" dirty="0" smtClean="0"/>
              <a:t>Waterfall </a:t>
            </a:r>
            <a:r>
              <a:rPr lang="en-CA" sz="1400" dirty="0"/>
              <a:t>approach or </a:t>
            </a:r>
            <a:r>
              <a:rPr lang="en-CA" sz="1400" dirty="0" smtClean="0"/>
              <a:t>more likely, a </a:t>
            </a:r>
            <a:r>
              <a:rPr lang="en-CA" sz="1400" dirty="0"/>
              <a:t>hybrid of both approaches. </a:t>
            </a:r>
          </a:p>
        </p:txBody>
      </p:sp>
      <p:sp>
        <p:nvSpPr>
          <p:cNvPr id="5" name="Rectangle 4"/>
          <p:cNvSpPr/>
          <p:nvPr/>
        </p:nvSpPr>
        <p:spPr>
          <a:xfrm>
            <a:off x="260188" y="1331242"/>
            <a:ext cx="4214685" cy="360000"/>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r>
              <a:rPr lang="en-US" sz="1600" b="1" dirty="0" smtClean="0">
                <a:solidFill>
                  <a:schemeClr val="accent3"/>
                </a:solidFill>
              </a:rPr>
              <a:t>Strengths/Opportunities</a:t>
            </a:r>
            <a:endParaRPr lang="en-US" sz="1600" b="1" dirty="0">
              <a:solidFill>
                <a:schemeClr val="accent3"/>
              </a:solidFill>
            </a:endParaRPr>
          </a:p>
        </p:txBody>
      </p:sp>
      <p:sp>
        <p:nvSpPr>
          <p:cNvPr id="6" name="Rectangle 5"/>
          <p:cNvSpPr/>
          <p:nvPr/>
        </p:nvSpPr>
        <p:spPr>
          <a:xfrm>
            <a:off x="4715946" y="1331242"/>
            <a:ext cx="4172239" cy="360000"/>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r>
              <a:rPr lang="en-US" sz="1600" b="1" dirty="0" smtClean="0">
                <a:solidFill>
                  <a:schemeClr val="accent3"/>
                </a:solidFill>
              </a:rPr>
              <a:t>Weaknesses/Threats</a:t>
            </a:r>
            <a:endParaRPr lang="en-US" sz="1600" b="1" dirty="0">
              <a:solidFill>
                <a:schemeClr val="accent3"/>
              </a:solidFill>
            </a:endParaRPr>
          </a:p>
        </p:txBody>
      </p:sp>
      <p:grpSp>
        <p:nvGrpSpPr>
          <p:cNvPr id="55" name="Group 54"/>
          <p:cNvGrpSpPr/>
          <p:nvPr/>
        </p:nvGrpSpPr>
        <p:grpSpPr>
          <a:xfrm>
            <a:off x="6809244" y="76422"/>
            <a:ext cx="2215297" cy="927413"/>
            <a:chOff x="6820674" y="99282"/>
            <a:chExt cx="2215297" cy="927413"/>
          </a:xfrm>
          <a:effectLst>
            <a:outerShdw blurRad="50800" dist="38100" dir="8100000" algn="tr" rotWithShape="0">
              <a:prstClr val="black">
                <a:alpha val="40000"/>
              </a:prstClr>
            </a:outerShdw>
          </a:effectLst>
        </p:grpSpPr>
        <p:grpSp>
          <p:nvGrpSpPr>
            <p:cNvPr id="56" name="Group 55"/>
            <p:cNvGrpSpPr/>
            <p:nvPr/>
          </p:nvGrpSpPr>
          <p:grpSpPr>
            <a:xfrm>
              <a:off x="6824651" y="99282"/>
              <a:ext cx="2211320" cy="927413"/>
              <a:chOff x="8876687" y="1314897"/>
              <a:chExt cx="2432451" cy="1020154"/>
            </a:xfrm>
          </p:grpSpPr>
          <p:grpSp>
            <p:nvGrpSpPr>
              <p:cNvPr id="65" name="Group 64"/>
              <p:cNvGrpSpPr/>
              <p:nvPr/>
            </p:nvGrpSpPr>
            <p:grpSpPr>
              <a:xfrm>
                <a:off x="8876687" y="1314897"/>
                <a:ext cx="2432451" cy="1020154"/>
                <a:chOff x="418744" y="2137409"/>
                <a:chExt cx="8397480" cy="2910618"/>
              </a:xfrm>
            </p:grpSpPr>
            <p:sp>
              <p:nvSpPr>
                <p:cNvPr id="67" name="Round Same Side Corner Rectangle 66"/>
                <p:cNvSpPr/>
                <p:nvPr/>
              </p:nvSpPr>
              <p:spPr>
                <a:xfrm rot="5400000">
                  <a:off x="2074105" y="482050"/>
                  <a:ext cx="2910616" cy="6221338"/>
                </a:xfrm>
                <a:prstGeom prst="round2SameRect">
                  <a:avLst/>
                </a:prstGeom>
                <a:solidFill>
                  <a:schemeClr val="accent1">
                    <a:alpha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a:endParaRPr lang="en-CA" b="1" dirty="0"/>
                </a:p>
              </p:txBody>
            </p:sp>
            <p:sp>
              <p:nvSpPr>
                <p:cNvPr id="68" name="Round Same Side Corner Rectangle 67"/>
                <p:cNvSpPr/>
                <p:nvPr/>
              </p:nvSpPr>
              <p:spPr>
                <a:xfrm rot="5400000" flipV="1">
                  <a:off x="5225984" y="1457785"/>
                  <a:ext cx="2910615" cy="4269864"/>
                </a:xfrm>
                <a:prstGeom prst="round2SameRect">
                  <a:avLst/>
                </a:prstGeom>
                <a:solidFill>
                  <a:srgbClr val="E1B500">
                    <a:alpha val="80000"/>
                  </a:srgbClr>
                </a:solidFill>
                <a:ln w="12700"/>
              </p:spPr>
              <p:style>
                <a:lnRef idx="2">
                  <a:schemeClr val="accent1">
                    <a:shade val="50000"/>
                  </a:schemeClr>
                </a:lnRef>
                <a:fillRef idx="1">
                  <a:schemeClr val="accent1"/>
                </a:fillRef>
                <a:effectRef idx="0">
                  <a:schemeClr val="accent1"/>
                </a:effectRef>
                <a:fontRef idx="minor">
                  <a:schemeClr val="lt1"/>
                </a:fontRef>
              </p:style>
              <p:txBody>
                <a:bodyPr vert="vert" rtlCol="0" anchor="t"/>
                <a:lstStyle/>
                <a:p>
                  <a:pPr algn="ctr"/>
                  <a:endParaRPr lang="en-CA" b="1" dirty="0"/>
                </a:p>
              </p:txBody>
            </p:sp>
            <p:sp>
              <p:nvSpPr>
                <p:cNvPr id="69" name="Rectangle 68"/>
                <p:cNvSpPr/>
                <p:nvPr/>
              </p:nvSpPr>
              <p:spPr>
                <a:xfrm>
                  <a:off x="794309" y="2794005"/>
                  <a:ext cx="1500703" cy="863454"/>
                </a:xfrm>
                <a:prstGeom prst="rect">
                  <a:avLst/>
                </a:prstGeom>
                <a:solidFill>
                  <a:srgbClr val="FFFF0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b="1" dirty="0">
                    <a:solidFill>
                      <a:schemeClr val="tx1"/>
                    </a:solidFill>
                  </a:endParaRPr>
                </a:p>
              </p:txBody>
            </p:sp>
            <p:sp>
              <p:nvSpPr>
                <p:cNvPr id="70" name="Rectangle 69"/>
                <p:cNvSpPr/>
                <p:nvPr/>
              </p:nvSpPr>
              <p:spPr>
                <a:xfrm>
                  <a:off x="2758253" y="2794005"/>
                  <a:ext cx="1500703" cy="863454"/>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b="1" dirty="0">
                    <a:solidFill>
                      <a:schemeClr val="tx1">
                        <a:lumMod val="60000"/>
                        <a:lumOff val="40000"/>
                      </a:schemeClr>
                    </a:solidFill>
                  </a:endParaRPr>
                </a:p>
              </p:txBody>
            </p:sp>
            <p:sp>
              <p:nvSpPr>
                <p:cNvPr id="71" name="Rectangle 70"/>
                <p:cNvSpPr/>
                <p:nvPr/>
              </p:nvSpPr>
              <p:spPr>
                <a:xfrm>
                  <a:off x="794309" y="3905169"/>
                  <a:ext cx="1500702" cy="863453"/>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b="1" dirty="0">
                    <a:solidFill>
                      <a:schemeClr val="tx1"/>
                    </a:solidFill>
                  </a:endParaRPr>
                </a:p>
              </p:txBody>
            </p:sp>
            <p:sp>
              <p:nvSpPr>
                <p:cNvPr id="72" name="Rectangle 71"/>
                <p:cNvSpPr/>
                <p:nvPr/>
              </p:nvSpPr>
              <p:spPr>
                <a:xfrm>
                  <a:off x="2748167" y="3905168"/>
                  <a:ext cx="1500703" cy="863454"/>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b="1" dirty="0">
                    <a:solidFill>
                      <a:schemeClr val="tx1">
                        <a:lumMod val="60000"/>
                        <a:lumOff val="40000"/>
                      </a:schemeClr>
                    </a:solidFill>
                  </a:endParaRPr>
                </a:p>
              </p:txBody>
            </p:sp>
            <p:sp>
              <p:nvSpPr>
                <p:cNvPr id="73" name="Rectangle 72"/>
                <p:cNvSpPr/>
                <p:nvPr/>
              </p:nvSpPr>
              <p:spPr>
                <a:xfrm>
                  <a:off x="4852471" y="2794005"/>
                  <a:ext cx="1500703" cy="863454"/>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b="1" dirty="0">
                    <a:solidFill>
                      <a:schemeClr val="bg1">
                        <a:lumMod val="85000"/>
                      </a:schemeClr>
                    </a:solidFill>
                  </a:endParaRPr>
                </a:p>
              </p:txBody>
            </p:sp>
            <p:sp>
              <p:nvSpPr>
                <p:cNvPr id="74" name="Rectangle 73"/>
                <p:cNvSpPr/>
                <p:nvPr/>
              </p:nvSpPr>
              <p:spPr>
                <a:xfrm>
                  <a:off x="6921196" y="2794005"/>
                  <a:ext cx="1500703" cy="863454"/>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b="1" dirty="0">
                    <a:solidFill>
                      <a:schemeClr val="tx1"/>
                    </a:solidFill>
                  </a:endParaRPr>
                </a:p>
              </p:txBody>
            </p:sp>
            <p:sp>
              <p:nvSpPr>
                <p:cNvPr id="75" name="Rectangle 74"/>
                <p:cNvSpPr/>
                <p:nvPr/>
              </p:nvSpPr>
              <p:spPr>
                <a:xfrm>
                  <a:off x="4852471" y="3905168"/>
                  <a:ext cx="1500703" cy="863454"/>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b="1" dirty="0">
                    <a:solidFill>
                      <a:schemeClr val="tx1"/>
                    </a:solidFill>
                  </a:endParaRPr>
                </a:p>
              </p:txBody>
            </p:sp>
            <p:sp>
              <p:nvSpPr>
                <p:cNvPr id="76" name="Rectangle 75"/>
                <p:cNvSpPr/>
                <p:nvPr/>
              </p:nvSpPr>
              <p:spPr>
                <a:xfrm>
                  <a:off x="6911110" y="3905168"/>
                  <a:ext cx="1500703" cy="863454"/>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b="1" dirty="0">
                    <a:solidFill>
                      <a:schemeClr val="tx1"/>
                    </a:solidFill>
                  </a:endParaRPr>
                </a:p>
              </p:txBody>
            </p:sp>
            <p:sp>
              <p:nvSpPr>
                <p:cNvPr id="77" name="Rectangle 76"/>
                <p:cNvSpPr/>
                <p:nvPr/>
              </p:nvSpPr>
              <p:spPr>
                <a:xfrm>
                  <a:off x="775963" y="2229126"/>
                  <a:ext cx="3499366" cy="5018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b="1" dirty="0" smtClean="0">
                      <a:solidFill>
                        <a:schemeClr val="bg1"/>
                      </a:solidFill>
                    </a:rPr>
                    <a:t>APPS</a:t>
                  </a:r>
                  <a:endParaRPr lang="en-CA" sz="800" b="1" dirty="0">
                    <a:solidFill>
                      <a:schemeClr val="bg1"/>
                    </a:solidFill>
                  </a:endParaRPr>
                </a:p>
              </p:txBody>
            </p:sp>
            <p:sp>
              <p:nvSpPr>
                <p:cNvPr id="78" name="Rectangle 77"/>
                <p:cNvSpPr/>
                <p:nvPr/>
              </p:nvSpPr>
              <p:spPr>
                <a:xfrm>
                  <a:off x="6937572" y="2223355"/>
                  <a:ext cx="1500702" cy="5018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b="1" dirty="0" smtClean="0">
                      <a:solidFill>
                        <a:schemeClr val="bg1"/>
                      </a:solidFill>
                    </a:rPr>
                    <a:t>IM</a:t>
                  </a:r>
                  <a:endParaRPr lang="en-CA" sz="800" b="1" dirty="0">
                    <a:solidFill>
                      <a:schemeClr val="bg1"/>
                    </a:solidFill>
                  </a:endParaRPr>
                </a:p>
              </p:txBody>
            </p:sp>
          </p:grpSp>
          <p:sp>
            <p:nvSpPr>
              <p:cNvPr id="66" name="Rectangle 65"/>
              <p:cNvSpPr/>
              <p:nvPr/>
            </p:nvSpPr>
            <p:spPr>
              <a:xfrm>
                <a:off x="10160976" y="1344263"/>
                <a:ext cx="434700" cy="1759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500" b="1" dirty="0" smtClean="0">
                    <a:solidFill>
                      <a:schemeClr val="bg1"/>
                    </a:solidFill>
                  </a:rPr>
                  <a:t>Hybrid</a:t>
                </a:r>
                <a:endParaRPr lang="en-CA" sz="500" b="1" dirty="0">
                  <a:solidFill>
                    <a:schemeClr val="bg1"/>
                  </a:solidFill>
                </a:endParaRPr>
              </a:p>
            </p:txBody>
          </p:sp>
        </p:grpSp>
        <p:sp>
          <p:nvSpPr>
            <p:cNvPr id="57" name="TextBox 56"/>
            <p:cNvSpPr txBox="1"/>
            <p:nvPr/>
          </p:nvSpPr>
          <p:spPr>
            <a:xfrm>
              <a:off x="6820674" y="317817"/>
              <a:ext cx="597395" cy="276999"/>
            </a:xfrm>
            <a:prstGeom prst="rect">
              <a:avLst/>
            </a:prstGeom>
          </p:spPr>
          <p:txBody>
            <a:bodyPr wrap="square" rtlCol="0" anchor="ctr">
              <a:spAutoFit/>
            </a:bodyPr>
            <a:lstStyle/>
            <a:p>
              <a:pPr algn="ctr"/>
              <a:r>
                <a:rPr lang="en-CA" sz="600" b="1" dirty="0" smtClean="0"/>
                <a:t>Perpetual Beta</a:t>
              </a:r>
            </a:p>
          </p:txBody>
        </p:sp>
        <p:sp>
          <p:nvSpPr>
            <p:cNvPr id="58" name="TextBox 57"/>
            <p:cNvSpPr txBox="1"/>
            <p:nvPr/>
          </p:nvSpPr>
          <p:spPr>
            <a:xfrm>
              <a:off x="7412201" y="315154"/>
              <a:ext cx="446901" cy="276999"/>
            </a:xfrm>
            <a:prstGeom prst="rect">
              <a:avLst/>
            </a:prstGeom>
          </p:spPr>
          <p:txBody>
            <a:bodyPr wrap="square" rtlCol="0" anchor="ctr">
              <a:spAutoFit/>
            </a:bodyPr>
            <a:lstStyle/>
            <a:p>
              <a:pPr algn="ctr"/>
              <a:r>
                <a:rPr lang="en-CA" sz="600" b="1" dirty="0" smtClean="0">
                  <a:solidFill>
                    <a:schemeClr val="tx1">
                      <a:lumMod val="60000"/>
                      <a:lumOff val="40000"/>
                    </a:schemeClr>
                  </a:solidFill>
                </a:rPr>
                <a:t>VR &amp; AR</a:t>
              </a:r>
            </a:p>
          </p:txBody>
        </p:sp>
        <p:sp>
          <p:nvSpPr>
            <p:cNvPr id="59" name="TextBox 58"/>
            <p:cNvSpPr txBox="1"/>
            <p:nvPr/>
          </p:nvSpPr>
          <p:spPr>
            <a:xfrm>
              <a:off x="6888608" y="677295"/>
              <a:ext cx="466057" cy="276999"/>
            </a:xfrm>
            <a:prstGeom prst="rect">
              <a:avLst/>
            </a:prstGeom>
          </p:spPr>
          <p:txBody>
            <a:bodyPr wrap="square" rtlCol="0" anchor="ctr">
              <a:spAutoFit/>
            </a:bodyPr>
            <a:lstStyle/>
            <a:p>
              <a:pPr algn="ctr"/>
              <a:r>
                <a:rPr lang="en-CA" sz="600" b="1" dirty="0" smtClean="0">
                  <a:solidFill>
                    <a:schemeClr val="tx1">
                      <a:lumMod val="60000"/>
                      <a:lumOff val="40000"/>
                    </a:schemeClr>
                  </a:solidFill>
                </a:rPr>
                <a:t>Ad Hoc Apps</a:t>
              </a:r>
            </a:p>
          </p:txBody>
        </p:sp>
        <p:sp>
          <p:nvSpPr>
            <p:cNvPr id="60" name="TextBox 59"/>
            <p:cNvSpPr txBox="1"/>
            <p:nvPr/>
          </p:nvSpPr>
          <p:spPr>
            <a:xfrm>
              <a:off x="7412201" y="705729"/>
              <a:ext cx="442114" cy="184666"/>
            </a:xfrm>
            <a:prstGeom prst="rect">
              <a:avLst/>
            </a:prstGeom>
          </p:spPr>
          <p:txBody>
            <a:bodyPr wrap="square" rtlCol="0" anchor="ctr">
              <a:spAutoFit/>
            </a:bodyPr>
            <a:lstStyle/>
            <a:p>
              <a:pPr algn="ctr"/>
              <a:r>
                <a:rPr lang="en-CA" sz="600" b="1" dirty="0" smtClean="0">
                  <a:solidFill>
                    <a:schemeClr val="tx1">
                      <a:lumMod val="60000"/>
                      <a:lumOff val="40000"/>
                    </a:schemeClr>
                  </a:solidFill>
                </a:rPr>
                <a:t>L&amp;D</a:t>
              </a:r>
            </a:p>
          </p:txBody>
        </p:sp>
        <p:sp>
          <p:nvSpPr>
            <p:cNvPr id="61" name="TextBox 60"/>
            <p:cNvSpPr txBox="1"/>
            <p:nvPr/>
          </p:nvSpPr>
          <p:spPr>
            <a:xfrm>
              <a:off x="7933370" y="659376"/>
              <a:ext cx="512812" cy="276999"/>
            </a:xfrm>
            <a:prstGeom prst="rect">
              <a:avLst/>
            </a:prstGeom>
          </p:spPr>
          <p:txBody>
            <a:bodyPr wrap="square" rtlCol="0" anchor="ctr">
              <a:spAutoFit/>
            </a:bodyPr>
            <a:lstStyle/>
            <a:p>
              <a:pPr algn="ctr"/>
              <a:r>
                <a:rPr lang="en-CA" sz="600" b="1" dirty="0" smtClean="0">
                  <a:solidFill>
                    <a:schemeClr val="tx1">
                      <a:lumMod val="60000"/>
                      <a:lumOff val="40000"/>
                    </a:schemeClr>
                  </a:solidFill>
                </a:rPr>
                <a:t>Machine Learning</a:t>
              </a:r>
            </a:p>
          </p:txBody>
        </p:sp>
        <p:sp>
          <p:nvSpPr>
            <p:cNvPr id="62" name="TextBox 61"/>
            <p:cNvSpPr txBox="1"/>
            <p:nvPr/>
          </p:nvSpPr>
          <p:spPr>
            <a:xfrm>
              <a:off x="8539855" y="710335"/>
              <a:ext cx="395182" cy="184666"/>
            </a:xfrm>
            <a:prstGeom prst="rect">
              <a:avLst/>
            </a:prstGeom>
          </p:spPr>
          <p:txBody>
            <a:bodyPr wrap="square" rtlCol="0" anchor="ctr">
              <a:spAutoFit/>
            </a:bodyPr>
            <a:lstStyle/>
            <a:p>
              <a:pPr algn="ctr"/>
              <a:r>
                <a:rPr lang="en-CA" sz="600" b="1" dirty="0" smtClean="0">
                  <a:solidFill>
                    <a:schemeClr val="tx1">
                      <a:lumMod val="60000"/>
                      <a:lumOff val="40000"/>
                    </a:schemeClr>
                  </a:solidFill>
                </a:rPr>
                <a:t>Tags</a:t>
              </a:r>
            </a:p>
          </p:txBody>
        </p:sp>
        <p:sp>
          <p:nvSpPr>
            <p:cNvPr id="63" name="TextBox 62"/>
            <p:cNvSpPr txBox="1"/>
            <p:nvPr/>
          </p:nvSpPr>
          <p:spPr>
            <a:xfrm>
              <a:off x="8520011" y="303724"/>
              <a:ext cx="423750" cy="276999"/>
            </a:xfrm>
            <a:prstGeom prst="rect">
              <a:avLst/>
            </a:prstGeom>
          </p:spPr>
          <p:txBody>
            <a:bodyPr wrap="square" rtlCol="0" anchor="ctr">
              <a:spAutoFit/>
            </a:bodyPr>
            <a:lstStyle/>
            <a:p>
              <a:pPr algn="ctr"/>
              <a:r>
                <a:rPr lang="en-CA" sz="600" b="1" dirty="0" smtClean="0">
                  <a:solidFill>
                    <a:schemeClr val="tx1">
                      <a:lumMod val="60000"/>
                      <a:lumOff val="40000"/>
                    </a:schemeClr>
                  </a:solidFill>
                </a:rPr>
                <a:t>Data Lakes</a:t>
              </a:r>
            </a:p>
          </p:txBody>
        </p:sp>
        <p:sp>
          <p:nvSpPr>
            <p:cNvPr id="64" name="TextBox 63"/>
            <p:cNvSpPr txBox="1"/>
            <p:nvPr/>
          </p:nvSpPr>
          <p:spPr>
            <a:xfrm>
              <a:off x="7940940" y="313472"/>
              <a:ext cx="497673" cy="276999"/>
            </a:xfrm>
            <a:prstGeom prst="rect">
              <a:avLst/>
            </a:prstGeom>
          </p:spPr>
          <p:txBody>
            <a:bodyPr wrap="square" rtlCol="0" anchor="ctr">
              <a:spAutoFit/>
            </a:bodyPr>
            <a:lstStyle/>
            <a:p>
              <a:pPr algn="ctr"/>
              <a:r>
                <a:rPr lang="en-CA" sz="600" b="1" dirty="0" smtClean="0">
                  <a:solidFill>
                    <a:schemeClr val="tx1">
                      <a:lumMod val="60000"/>
                      <a:lumOff val="40000"/>
                    </a:schemeClr>
                  </a:solidFill>
                </a:rPr>
                <a:t>Micro-services</a:t>
              </a:r>
            </a:p>
          </p:txBody>
        </p:sp>
      </p:grpSp>
      <p:grpSp>
        <p:nvGrpSpPr>
          <p:cNvPr id="31" name="Group 30"/>
          <p:cNvGrpSpPr/>
          <p:nvPr/>
        </p:nvGrpSpPr>
        <p:grpSpPr>
          <a:xfrm>
            <a:off x="0" y="6422955"/>
            <a:ext cx="9144000" cy="437555"/>
            <a:chOff x="0" y="6422955"/>
            <a:chExt cx="9144000" cy="437555"/>
          </a:xfrm>
        </p:grpSpPr>
        <p:pic>
          <p:nvPicPr>
            <p:cNvPr id="32"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33" name="Picture 32"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7605810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ctr" eaLnBrk="0" hangingPunct="0">
              <a:spcBef>
                <a:spcPts val="0"/>
              </a:spcBef>
              <a:buClr>
                <a:schemeClr val="tx1"/>
              </a:buClr>
              <a:buSzPct val="120000"/>
            </a:pPr>
            <a:r>
              <a:rPr lang="en-CA" b="1" dirty="0" smtClean="0">
                <a:latin typeface="+mn-lt"/>
              </a:rPr>
              <a:t>Sign up for free trial membership to get practical</a:t>
            </a:r>
          </a:p>
          <a:p>
            <a:pPr lvl="0" algn="ctr"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2"/>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3"/>
          </p:cNvPr>
          <p:cNvPicPr>
            <a:picLocks noChangeAspect="1"/>
          </p:cNvPicPr>
          <p:nvPr/>
        </p:nvPicPr>
        <p:blipFill>
          <a:blip r:embed="rId4" cstate="print"/>
          <a:stretch>
            <a:fillRect/>
          </a:stretch>
        </p:blipFill>
        <p:spPr>
          <a:xfrm>
            <a:off x="2504913" y="4451131"/>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6038171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Table of contents</a:t>
            </a:r>
            <a:endParaRPr lang="en-US" dirty="0"/>
          </a:p>
        </p:txBody>
      </p:sp>
      <p:graphicFrame>
        <p:nvGraphicFramePr>
          <p:cNvPr id="6" name="Table 1"/>
          <p:cNvGraphicFramePr>
            <a:graphicFrameLocks noGrp="1"/>
          </p:cNvGraphicFramePr>
          <p:nvPr>
            <p:extLst>
              <p:ext uri="{D42A27DB-BD31-4B8C-83A1-F6EECF244321}">
                <p14:modId xmlns:p14="http://schemas.microsoft.com/office/powerpoint/2010/main" val="3990899947"/>
              </p:ext>
            </p:extLst>
          </p:nvPr>
        </p:nvGraphicFramePr>
        <p:xfrm>
          <a:off x="345597" y="1225040"/>
          <a:ext cx="7949173" cy="3852746"/>
        </p:xfrm>
        <a:graphic>
          <a:graphicData uri="http://schemas.openxmlformats.org/drawingml/2006/table">
            <a:tbl>
              <a:tblPr firstRow="1" bandRow="1">
                <a:tableStyleId>{2D5ABB26-0587-4C30-8999-92F81FD0307C}</a:tableStyleId>
              </a:tblPr>
              <a:tblGrid>
                <a:gridCol w="7949173"/>
              </a:tblGrid>
              <a:tr h="3914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2016 Applications and Information Management (IM) Trends</a:t>
                      </a:r>
                    </a:p>
                  </a:txBody>
                  <a:tcPr>
                    <a:lnL>
                      <a:noFill/>
                    </a:lnL>
                    <a:lnR>
                      <a:noFill/>
                    </a:lnR>
                    <a:lnT>
                      <a:noFill/>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tcPr>
                </a:tc>
              </a:tr>
              <a:tr h="391486">
                <a:tc>
                  <a:txBody>
                    <a:bodyPr/>
                    <a:lstStyle/>
                    <a:p>
                      <a:pPr marL="0" indent="0">
                        <a:buNone/>
                      </a:pPr>
                      <a:r>
                        <a:rPr lang="en-US" sz="1400" dirty="0" smtClean="0"/>
                        <a:t>1. Introduction</a:t>
                      </a:r>
                      <a:endParaRPr lang="en-US" sz="1400" dirty="0"/>
                    </a:p>
                  </a:txBody>
                  <a:tcPr>
                    <a:lnL>
                      <a:noFill/>
                    </a:lnL>
                    <a:lnR>
                      <a:noFill/>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tcPr>
                </a:tc>
              </a:tr>
              <a:tr h="434237">
                <a:tc>
                  <a:txBody>
                    <a:bodyPr/>
                    <a:lstStyle/>
                    <a:p>
                      <a:pPr marL="0" indent="0">
                        <a:buNone/>
                      </a:pPr>
                      <a:r>
                        <a:rPr lang="en-US" sz="1400" dirty="0" smtClean="0"/>
                        <a:t>2. Analysis of Apps and IM Trends</a:t>
                      </a:r>
                    </a:p>
                  </a:txBody>
                  <a:tcPr>
                    <a:lnL>
                      <a:noFill/>
                    </a:lnL>
                    <a:lnR>
                      <a:noFill/>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tcPr>
                </a:tc>
              </a:tr>
              <a:tr h="2244051">
                <a:tc>
                  <a:txBody>
                    <a:bodyPr/>
                    <a:lstStyle/>
                    <a:p>
                      <a:pPr marL="461963" indent="0">
                        <a:spcBef>
                          <a:spcPts val="200"/>
                        </a:spcBef>
                        <a:spcAft>
                          <a:spcPts val="200"/>
                        </a:spcAft>
                        <a:buNone/>
                      </a:pPr>
                      <a:r>
                        <a:rPr lang="en-US" sz="1400" dirty="0" smtClean="0"/>
                        <a:t>2.1. Perpetual Beta Development</a:t>
                      </a:r>
                    </a:p>
                    <a:p>
                      <a:pPr marL="461963" indent="0">
                        <a:spcBef>
                          <a:spcPts val="200"/>
                        </a:spcBef>
                        <a:spcAft>
                          <a:spcPts val="200"/>
                        </a:spcAft>
                        <a:buNone/>
                      </a:pPr>
                      <a:r>
                        <a:rPr lang="en-US" sz="1400" dirty="0" smtClean="0"/>
                        <a:t>2.2. Ad</a:t>
                      </a:r>
                      <a:r>
                        <a:rPr lang="en-US" sz="1400" baseline="0" dirty="0" smtClean="0"/>
                        <a:t> H</a:t>
                      </a:r>
                      <a:r>
                        <a:rPr lang="en-US" sz="1400" dirty="0" smtClean="0"/>
                        <a:t>oc Collaboration Applications</a:t>
                      </a:r>
                    </a:p>
                    <a:p>
                      <a:pPr marL="461963" indent="0">
                        <a:spcBef>
                          <a:spcPts val="200"/>
                        </a:spcBef>
                        <a:spcAft>
                          <a:spcPts val="200"/>
                        </a:spcAft>
                        <a:buNone/>
                      </a:pPr>
                      <a:r>
                        <a:rPr lang="en-CA" sz="1400" dirty="0" smtClean="0"/>
                        <a:t>2.3. Virtual Reality and Augmented Reality</a:t>
                      </a:r>
                      <a:endParaRPr lang="en-US" sz="1400" dirty="0" smtClean="0"/>
                    </a:p>
                    <a:p>
                      <a:pPr marL="461963" indent="0">
                        <a:spcBef>
                          <a:spcPts val="200"/>
                        </a:spcBef>
                        <a:spcAft>
                          <a:spcPts val="200"/>
                        </a:spcAft>
                        <a:buNone/>
                      </a:pPr>
                      <a:r>
                        <a:rPr lang="en-CA" sz="1400" dirty="0" smtClean="0"/>
                        <a:t>2.4. Modern Learning and Development</a:t>
                      </a:r>
                      <a:endParaRPr lang="en-US" sz="1400" dirty="0" smtClean="0"/>
                    </a:p>
                    <a:p>
                      <a:pPr marL="461963" indent="0">
                        <a:spcBef>
                          <a:spcPts val="200"/>
                        </a:spcBef>
                        <a:spcAft>
                          <a:spcPts val="200"/>
                        </a:spcAft>
                        <a:buNone/>
                      </a:pPr>
                      <a:r>
                        <a:rPr lang="en-CA" sz="1400" dirty="0" smtClean="0"/>
                        <a:t>2.5. Microservices and Node-Based Architectures</a:t>
                      </a:r>
                      <a:endParaRPr lang="en-US" sz="1400" dirty="0" smtClean="0"/>
                    </a:p>
                    <a:p>
                      <a:pPr marL="461963" indent="0">
                        <a:spcBef>
                          <a:spcPts val="200"/>
                        </a:spcBef>
                        <a:spcAft>
                          <a:spcPts val="200"/>
                        </a:spcAft>
                        <a:buNone/>
                      </a:pPr>
                      <a:r>
                        <a:rPr lang="en-US" sz="1400" dirty="0" smtClean="0"/>
                        <a:t>2.6. Machine Learning</a:t>
                      </a:r>
                    </a:p>
                    <a:p>
                      <a:pPr marL="461963" indent="0">
                        <a:spcBef>
                          <a:spcPts val="200"/>
                        </a:spcBef>
                        <a:spcAft>
                          <a:spcPts val="200"/>
                        </a:spcAft>
                        <a:buNone/>
                      </a:pPr>
                      <a:r>
                        <a:rPr lang="en-CA" sz="1400" dirty="0" smtClean="0"/>
                        <a:t>2.7. Data Lakes, Streams, Oceans, and the Impending Tsunamis</a:t>
                      </a:r>
                      <a:endParaRPr lang="en-US" sz="1400" dirty="0" smtClean="0"/>
                    </a:p>
                    <a:p>
                      <a:pPr marL="461963" indent="0">
                        <a:spcBef>
                          <a:spcPts val="200"/>
                        </a:spcBef>
                        <a:spcAft>
                          <a:spcPts val="200"/>
                        </a:spcAft>
                        <a:buNone/>
                      </a:pPr>
                      <a:r>
                        <a:rPr lang="en-US" sz="1400" dirty="0" smtClean="0"/>
                        <a:t>2.8. Modern Tags</a:t>
                      </a:r>
                    </a:p>
                  </a:txBody>
                  <a:tcPr>
                    <a:lnL>
                      <a:noFill/>
                    </a:lnL>
                    <a:lnR>
                      <a:noFill/>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tcPr>
                </a:tc>
              </a:tr>
              <a:tr h="3914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3. Resources and Bibliography</a:t>
                      </a:r>
                    </a:p>
                  </a:txBody>
                  <a:tcPr>
                    <a:lnL>
                      <a:noFill/>
                    </a:lnL>
                    <a:lnR>
                      <a:noFill/>
                    </a:lnR>
                    <a:lnT w="19050" cap="flat" cmpd="sng" algn="ctr">
                      <a:solidFill>
                        <a:schemeClr val="bg1">
                          <a:lumMod val="95000"/>
                        </a:schemeClr>
                      </a:solidFill>
                      <a:prstDash val="solid"/>
                      <a:round/>
                      <a:headEnd type="none" w="med" len="med"/>
                      <a:tailEnd type="none" w="med" len="med"/>
                    </a:lnT>
                    <a:lnB w="1905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pSp>
        <p:nvGrpSpPr>
          <p:cNvPr id="4" name="Group 3"/>
          <p:cNvGrpSpPr/>
          <p:nvPr/>
        </p:nvGrpSpPr>
        <p:grpSpPr>
          <a:xfrm>
            <a:off x="0" y="6422955"/>
            <a:ext cx="9144000" cy="437555"/>
            <a:chOff x="0" y="6422955"/>
            <a:chExt cx="9144000" cy="437555"/>
          </a:xfrm>
        </p:grpSpPr>
        <p:pic>
          <p:nvPicPr>
            <p:cNvPr id="7"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8" name="Picture 7"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0221063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3" cstate="print"/>
          <a:srcRect/>
          <a:stretch>
            <a:fillRect/>
          </a:stretch>
        </p:blipFill>
        <p:spPr bwMode="auto">
          <a:xfrm>
            <a:off x="0" y="2255529"/>
            <a:ext cx="9146769" cy="1831222"/>
          </a:xfrm>
          <a:prstGeom prst="rect">
            <a:avLst/>
          </a:prstGeom>
          <a:noFill/>
          <a:ln w="9525">
            <a:noFill/>
            <a:miter lim="800000"/>
            <a:headEnd/>
            <a:tailEnd/>
          </a:ln>
        </p:spPr>
      </p:pic>
      <p:sp>
        <p:nvSpPr>
          <p:cNvPr id="19" name="Oval 18"/>
          <p:cNvSpPr/>
          <p:nvPr/>
        </p:nvSpPr>
        <p:spPr>
          <a:xfrm>
            <a:off x="1059726" y="5771117"/>
            <a:ext cx="439862" cy="439862"/>
          </a:xfrm>
          <a:prstGeom prst="ellipse">
            <a:avLst/>
          </a:prstGeom>
          <a:solidFill>
            <a:schemeClr val="bg1">
              <a:lumMod val="7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b="1" dirty="0" smtClean="0"/>
              <a:t>3</a:t>
            </a:r>
            <a:endParaRPr lang="en-US" sz="1400" b="1" dirty="0"/>
          </a:p>
        </p:txBody>
      </p:sp>
      <p:sp>
        <p:nvSpPr>
          <p:cNvPr id="20" name="Oval 19"/>
          <p:cNvSpPr/>
          <p:nvPr/>
        </p:nvSpPr>
        <p:spPr>
          <a:xfrm>
            <a:off x="703298" y="5771117"/>
            <a:ext cx="439862" cy="439862"/>
          </a:xfrm>
          <a:prstGeom prst="ellipse">
            <a:avLst/>
          </a:prstGeom>
          <a:solidFill>
            <a:schemeClr val="bg1">
              <a:lumMod val="75000"/>
              <a:alpha val="6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b="1" dirty="0" smtClean="0"/>
              <a:t>2</a:t>
            </a:r>
            <a:endParaRPr lang="en-US" sz="1400" b="1" dirty="0"/>
          </a:p>
        </p:txBody>
      </p:sp>
      <p:sp>
        <p:nvSpPr>
          <p:cNvPr id="22" name="Oval 21"/>
          <p:cNvSpPr/>
          <p:nvPr/>
        </p:nvSpPr>
        <p:spPr>
          <a:xfrm>
            <a:off x="346870" y="5771117"/>
            <a:ext cx="439862" cy="439862"/>
          </a:xfrm>
          <a:prstGeom prst="ellipse">
            <a:avLst/>
          </a:prstGeom>
          <a:solidFill>
            <a:srgbClr val="243F54">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1</a:t>
            </a:r>
            <a:endParaRPr lang="en-US" sz="1400" b="1" dirty="0"/>
          </a:p>
        </p:txBody>
      </p:sp>
      <p:sp>
        <p:nvSpPr>
          <p:cNvPr id="3" name="TextBox 2"/>
          <p:cNvSpPr txBox="1"/>
          <p:nvPr/>
        </p:nvSpPr>
        <p:spPr>
          <a:xfrm>
            <a:off x="346870" y="5453180"/>
            <a:ext cx="835602" cy="253916"/>
          </a:xfrm>
          <a:prstGeom prst="rect">
            <a:avLst/>
          </a:prstGeom>
          <a:noFill/>
        </p:spPr>
        <p:txBody>
          <a:bodyPr wrap="square" lIns="0" rtlCol="0">
            <a:spAutoFit/>
          </a:bodyPr>
          <a:lstStyle/>
          <a:p>
            <a:r>
              <a:rPr lang="en-US" sz="1050" i="1" dirty="0" smtClean="0">
                <a:solidFill>
                  <a:schemeClr val="bg1">
                    <a:lumMod val="65000"/>
                  </a:schemeClr>
                </a:solidFill>
              </a:rPr>
              <a:t>Section</a:t>
            </a:r>
            <a:endParaRPr lang="en-US" sz="1050" i="1" dirty="0">
              <a:solidFill>
                <a:schemeClr val="bg1">
                  <a:lumMod val="65000"/>
                </a:schemeClr>
              </a:solidFill>
            </a:endParaRPr>
          </a:p>
        </p:txBody>
      </p:sp>
      <p:sp>
        <p:nvSpPr>
          <p:cNvPr id="2" name="Text Placeholder 1"/>
          <p:cNvSpPr>
            <a:spLocks noGrp="1"/>
          </p:cNvSpPr>
          <p:nvPr>
            <p:ph type="body" sz="quarter" idx="10"/>
          </p:nvPr>
        </p:nvSpPr>
        <p:spPr/>
        <p:txBody>
          <a:bodyPr/>
          <a:lstStyle/>
          <a:p>
            <a:r>
              <a:rPr lang="en-US" dirty="0" smtClean="0"/>
              <a:t>Introduction</a:t>
            </a:r>
            <a:endParaRPr lang="en-US" dirty="0"/>
          </a:p>
        </p:txBody>
      </p:sp>
      <p:sp>
        <p:nvSpPr>
          <p:cNvPr id="4" name="Text Placeholder 3"/>
          <p:cNvSpPr>
            <a:spLocks noGrp="1"/>
          </p:cNvSpPr>
          <p:nvPr>
            <p:ph type="body" sz="quarter" idx="11"/>
          </p:nvPr>
        </p:nvSpPr>
        <p:spPr/>
        <p:txBody>
          <a:bodyPr/>
          <a:lstStyle/>
          <a:p>
            <a:r>
              <a:rPr lang="en-US" dirty="0" smtClean="0"/>
              <a:t>1</a:t>
            </a:r>
            <a:endParaRPr lang="en-US" dirty="0"/>
          </a:p>
        </p:txBody>
      </p:sp>
      <p:grpSp>
        <p:nvGrpSpPr>
          <p:cNvPr id="10" name="Group 9"/>
          <p:cNvGrpSpPr/>
          <p:nvPr/>
        </p:nvGrpSpPr>
        <p:grpSpPr>
          <a:xfrm>
            <a:off x="0" y="6422955"/>
            <a:ext cx="9144000" cy="437555"/>
            <a:chOff x="0" y="6422955"/>
            <a:chExt cx="9144000" cy="437555"/>
          </a:xfrm>
        </p:grpSpPr>
        <p:pic>
          <p:nvPicPr>
            <p:cNvPr id="11"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2" name="Picture 11"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3588925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a:t>Info-Tech </a:t>
            </a:r>
            <a:r>
              <a:rPr lang="en-CA" dirty="0" smtClean="0"/>
              <a:t>identified </a:t>
            </a:r>
            <a:r>
              <a:rPr lang="en-CA" dirty="0"/>
              <a:t>eight prominent </a:t>
            </a:r>
            <a:r>
              <a:rPr lang="en-CA" dirty="0" smtClean="0"/>
              <a:t>applications and </a:t>
            </a:r>
            <a:r>
              <a:rPr lang="en-CA" dirty="0"/>
              <a:t>information management trends for 2016</a:t>
            </a:r>
            <a:endParaRPr lang="en-US" dirty="0"/>
          </a:p>
        </p:txBody>
      </p:sp>
      <p:sp>
        <p:nvSpPr>
          <p:cNvPr id="5" name="Rectangle 4"/>
          <p:cNvSpPr/>
          <p:nvPr/>
        </p:nvSpPr>
        <p:spPr>
          <a:xfrm flipH="1" flipV="1">
            <a:off x="370652" y="2740242"/>
            <a:ext cx="8397489" cy="3157492"/>
          </a:xfrm>
          <a:prstGeom prst="rect">
            <a:avLst/>
          </a:prstGeom>
          <a:solidFill>
            <a:schemeClr val="bg1">
              <a:lumMod val="95000"/>
            </a:schemeClr>
          </a:solidFill>
          <a:ln>
            <a:solidFill>
              <a:schemeClr val="bg2">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 name="Text Placeholder 5"/>
          <p:cNvSpPr>
            <a:spLocks noGrp="1"/>
          </p:cNvSpPr>
          <p:nvPr>
            <p:ph type="body" sz="quarter" idx="4294967295"/>
          </p:nvPr>
        </p:nvSpPr>
        <p:spPr>
          <a:xfrm>
            <a:off x="289436" y="1268892"/>
            <a:ext cx="8587864" cy="1620490"/>
          </a:xfrm>
          <a:prstGeom prst="rect">
            <a:avLst/>
          </a:prstGeom>
        </p:spPr>
        <p:txBody>
          <a:bodyPr/>
          <a:lstStyle/>
          <a:p>
            <a:pPr marL="0" indent="0">
              <a:buNone/>
            </a:pPr>
            <a:r>
              <a:rPr lang="en-US" sz="1600" dirty="0"/>
              <a:t>These trends </a:t>
            </a:r>
            <a:r>
              <a:rPr lang="en-US" sz="1600" dirty="0" smtClean="0"/>
              <a:t>were </a:t>
            </a:r>
            <a:r>
              <a:rPr lang="en-US" sz="1600" dirty="0"/>
              <a:t>selected based on interest and potential value for IT organizations, as well as relevance and importance to Info-Tech </a:t>
            </a:r>
            <a:r>
              <a:rPr lang="en-US" sz="1600" dirty="0" smtClean="0"/>
              <a:t>members. </a:t>
            </a:r>
            <a:r>
              <a:rPr lang="en-CA" sz="1600" dirty="0" smtClean="0"/>
              <a:t>Poised to evolve </a:t>
            </a:r>
            <a:r>
              <a:rPr lang="en-CA" sz="1600" dirty="0"/>
              <a:t>IT in </a:t>
            </a:r>
            <a:r>
              <a:rPr lang="en-CA" sz="1600" dirty="0" smtClean="0"/>
              <a:t>applications </a:t>
            </a:r>
            <a:r>
              <a:rPr lang="en-CA" sz="1600" dirty="0"/>
              <a:t>and </a:t>
            </a:r>
            <a:r>
              <a:rPr lang="en-CA" sz="1600" dirty="0" smtClean="0"/>
              <a:t>information management </a:t>
            </a:r>
            <a:r>
              <a:rPr lang="en-CA" sz="1600" dirty="0"/>
              <a:t>across a wide range of </a:t>
            </a:r>
            <a:r>
              <a:rPr lang="en-CA" sz="1600" dirty="0" smtClean="0"/>
              <a:t>industries, these trends will become </a:t>
            </a:r>
            <a:r>
              <a:rPr lang="en-CA" sz="1600" dirty="0"/>
              <a:t>valuable to core processes on both the business and IT sides of an enterprise.</a:t>
            </a:r>
          </a:p>
          <a:p>
            <a:pPr marL="0" indent="0">
              <a:buNone/>
            </a:pPr>
            <a:endParaRPr lang="en-US" sz="1600" dirty="0"/>
          </a:p>
        </p:txBody>
      </p:sp>
      <p:sp>
        <p:nvSpPr>
          <p:cNvPr id="10" name="Round Same Side Corner Rectangle 9"/>
          <p:cNvSpPr/>
          <p:nvPr/>
        </p:nvSpPr>
        <p:spPr>
          <a:xfrm rot="5400000">
            <a:off x="2292513" y="1614608"/>
            <a:ext cx="2676230" cy="5652000"/>
          </a:xfrm>
          <a:prstGeom prst="round2SameRect">
            <a:avLst/>
          </a:prstGeom>
          <a:solidFill>
            <a:schemeClr val="accent1">
              <a:alpha val="8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a:endParaRPr lang="en-CA" b="1" dirty="0"/>
          </a:p>
        </p:txBody>
      </p:sp>
      <p:sp>
        <p:nvSpPr>
          <p:cNvPr id="11" name="Round Same Side Corner Rectangle 10"/>
          <p:cNvSpPr/>
          <p:nvPr/>
        </p:nvSpPr>
        <p:spPr>
          <a:xfrm rot="5400000" flipV="1">
            <a:off x="5163733" y="2516317"/>
            <a:ext cx="2674800" cy="3847148"/>
          </a:xfrm>
          <a:prstGeom prst="round2SameRect">
            <a:avLst/>
          </a:prstGeom>
          <a:solidFill>
            <a:srgbClr val="E1B500">
              <a:alpha val="80000"/>
            </a:srgbClr>
          </a:solidFill>
          <a:ln w="19050"/>
        </p:spPr>
        <p:style>
          <a:lnRef idx="2">
            <a:schemeClr val="accent1">
              <a:shade val="50000"/>
            </a:schemeClr>
          </a:lnRef>
          <a:fillRef idx="1">
            <a:schemeClr val="accent1"/>
          </a:fillRef>
          <a:effectRef idx="0">
            <a:schemeClr val="accent1"/>
          </a:effectRef>
          <a:fontRef idx="minor">
            <a:schemeClr val="lt1"/>
          </a:fontRef>
        </p:style>
        <p:txBody>
          <a:bodyPr vert="vert" rtlCol="0" anchor="t"/>
          <a:lstStyle/>
          <a:p>
            <a:pPr algn="ctr"/>
            <a:endParaRPr lang="en-CA" b="1" dirty="0"/>
          </a:p>
        </p:txBody>
      </p:sp>
      <p:sp>
        <p:nvSpPr>
          <p:cNvPr id="12" name="Rectangle 11"/>
          <p:cNvSpPr/>
          <p:nvPr/>
        </p:nvSpPr>
        <p:spPr>
          <a:xfrm>
            <a:off x="2852461" y="3685961"/>
            <a:ext cx="1656000" cy="834421"/>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solidFill>
                  <a:schemeClr val="tx1"/>
                </a:solidFill>
              </a:rPr>
              <a:t>Virtual &amp; Augmented Reality</a:t>
            </a:r>
            <a:endParaRPr lang="en-CA" sz="1400" b="1" dirty="0">
              <a:solidFill>
                <a:schemeClr val="tx1"/>
              </a:solidFill>
            </a:endParaRPr>
          </a:p>
        </p:txBody>
      </p:sp>
      <p:sp>
        <p:nvSpPr>
          <p:cNvPr id="13" name="Rectangle 12"/>
          <p:cNvSpPr/>
          <p:nvPr/>
        </p:nvSpPr>
        <p:spPr>
          <a:xfrm>
            <a:off x="1009876" y="4707647"/>
            <a:ext cx="1656000" cy="834421"/>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solidFill>
                  <a:schemeClr val="tx1"/>
                </a:solidFill>
              </a:rPr>
              <a:t>Ad Hoc </a:t>
            </a:r>
            <a:r>
              <a:rPr lang="en-CA" sz="1400" b="1" dirty="0">
                <a:solidFill>
                  <a:schemeClr val="tx1"/>
                </a:solidFill>
              </a:rPr>
              <a:t>Collaboration Applications</a:t>
            </a:r>
          </a:p>
        </p:txBody>
      </p:sp>
      <p:sp>
        <p:nvSpPr>
          <p:cNvPr id="14" name="Rectangle 13"/>
          <p:cNvSpPr/>
          <p:nvPr/>
        </p:nvSpPr>
        <p:spPr>
          <a:xfrm>
            <a:off x="2849428" y="4707647"/>
            <a:ext cx="1656000" cy="834421"/>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solidFill>
                  <a:schemeClr val="tx1"/>
                </a:solidFill>
              </a:rPr>
              <a:t>Modern Learning &amp; Development</a:t>
            </a:r>
            <a:endParaRPr lang="en-CA" sz="1400" b="1" dirty="0">
              <a:solidFill>
                <a:schemeClr val="tx1"/>
              </a:solidFill>
            </a:endParaRPr>
          </a:p>
        </p:txBody>
      </p:sp>
      <p:sp>
        <p:nvSpPr>
          <p:cNvPr id="15" name="Rectangle 14"/>
          <p:cNvSpPr/>
          <p:nvPr/>
        </p:nvSpPr>
        <p:spPr>
          <a:xfrm>
            <a:off x="4695046" y="3685961"/>
            <a:ext cx="1656000" cy="834421"/>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solidFill>
                  <a:schemeClr val="tx1"/>
                </a:solidFill>
              </a:rPr>
              <a:t>Microservices </a:t>
            </a:r>
            <a:r>
              <a:rPr lang="en-CA" sz="1400" b="1" dirty="0">
                <a:solidFill>
                  <a:schemeClr val="tx1"/>
                </a:solidFill>
              </a:rPr>
              <a:t>&amp;</a:t>
            </a:r>
          </a:p>
          <a:p>
            <a:pPr algn="ctr"/>
            <a:r>
              <a:rPr lang="en-CA" sz="1400" b="1" dirty="0">
                <a:solidFill>
                  <a:schemeClr val="tx1"/>
                </a:solidFill>
              </a:rPr>
              <a:t>Node-Based Architectures</a:t>
            </a:r>
          </a:p>
        </p:txBody>
      </p:sp>
      <p:sp>
        <p:nvSpPr>
          <p:cNvPr id="16" name="Rectangle 15"/>
          <p:cNvSpPr/>
          <p:nvPr/>
        </p:nvSpPr>
        <p:spPr>
          <a:xfrm>
            <a:off x="6537632" y="3685961"/>
            <a:ext cx="1656000" cy="834421"/>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r>
              <a:rPr lang="en-CA" sz="1400" b="1" dirty="0" smtClean="0">
                <a:solidFill>
                  <a:schemeClr val="tx1"/>
                </a:solidFill>
              </a:rPr>
              <a:t>Data Lakes, Streams, Oceans, and Tsunamis</a:t>
            </a:r>
            <a:endParaRPr lang="en-CA" sz="1400" b="1" dirty="0">
              <a:solidFill>
                <a:schemeClr val="tx1"/>
              </a:solidFill>
            </a:endParaRPr>
          </a:p>
        </p:txBody>
      </p:sp>
      <p:sp>
        <p:nvSpPr>
          <p:cNvPr id="17" name="Rectangle 16"/>
          <p:cNvSpPr/>
          <p:nvPr/>
        </p:nvSpPr>
        <p:spPr>
          <a:xfrm>
            <a:off x="4688980" y="4707647"/>
            <a:ext cx="1656000" cy="834421"/>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solidFill>
                  <a:schemeClr val="tx1"/>
                </a:solidFill>
              </a:rPr>
              <a:t>Machine Learning</a:t>
            </a:r>
            <a:endParaRPr lang="en-CA" sz="1400" b="1" dirty="0">
              <a:solidFill>
                <a:schemeClr val="tx1"/>
              </a:solidFill>
            </a:endParaRPr>
          </a:p>
        </p:txBody>
      </p:sp>
      <p:sp>
        <p:nvSpPr>
          <p:cNvPr id="18" name="Rectangle 17"/>
          <p:cNvSpPr/>
          <p:nvPr/>
        </p:nvSpPr>
        <p:spPr>
          <a:xfrm>
            <a:off x="6528533" y="4707647"/>
            <a:ext cx="1656000" cy="834421"/>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solidFill>
                  <a:schemeClr val="tx1"/>
                </a:solidFill>
              </a:rPr>
              <a:t>Modern Tags</a:t>
            </a:r>
            <a:endParaRPr lang="en-CA" sz="1400" b="1" dirty="0">
              <a:solidFill>
                <a:schemeClr val="tx1"/>
              </a:solidFill>
            </a:endParaRPr>
          </a:p>
        </p:txBody>
      </p:sp>
      <p:sp>
        <p:nvSpPr>
          <p:cNvPr id="19" name="Rectangle 18"/>
          <p:cNvSpPr/>
          <p:nvPr/>
        </p:nvSpPr>
        <p:spPr>
          <a:xfrm>
            <a:off x="1009876" y="3155522"/>
            <a:ext cx="3495551" cy="461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solidFill>
                  <a:schemeClr val="bg1"/>
                </a:solidFill>
              </a:rPr>
              <a:t>APPLICATIONS</a:t>
            </a:r>
            <a:endParaRPr lang="en-CA" sz="1400" b="1" dirty="0">
              <a:solidFill>
                <a:schemeClr val="bg1"/>
              </a:solidFill>
            </a:endParaRPr>
          </a:p>
        </p:txBody>
      </p:sp>
      <p:sp>
        <p:nvSpPr>
          <p:cNvPr id="20" name="Rectangle 19"/>
          <p:cNvSpPr/>
          <p:nvPr/>
        </p:nvSpPr>
        <p:spPr>
          <a:xfrm>
            <a:off x="6537631" y="3155523"/>
            <a:ext cx="1646901" cy="461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solidFill>
                  <a:schemeClr val="bg1"/>
                </a:solidFill>
              </a:rPr>
              <a:t>INFORMATION MANAGEMENT</a:t>
            </a:r>
            <a:endParaRPr lang="en-CA" sz="1400" b="1" dirty="0">
              <a:solidFill>
                <a:schemeClr val="bg1"/>
              </a:solidFill>
            </a:endParaRPr>
          </a:p>
        </p:txBody>
      </p:sp>
      <p:sp>
        <p:nvSpPr>
          <p:cNvPr id="21" name="Rectangle 20"/>
          <p:cNvSpPr/>
          <p:nvPr/>
        </p:nvSpPr>
        <p:spPr>
          <a:xfrm>
            <a:off x="1009876" y="3685961"/>
            <a:ext cx="1656000" cy="834421"/>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solidFill>
                  <a:schemeClr val="tx1"/>
                </a:solidFill>
              </a:rPr>
              <a:t>Perpetual Beta Development</a:t>
            </a:r>
            <a:endParaRPr lang="en-CA" sz="1400" b="1" dirty="0">
              <a:solidFill>
                <a:schemeClr val="tx1"/>
              </a:solidFill>
            </a:endParaRPr>
          </a:p>
        </p:txBody>
      </p:sp>
      <p:sp>
        <p:nvSpPr>
          <p:cNvPr id="9" name="Rectangle 8"/>
          <p:cNvSpPr/>
          <p:nvPr/>
        </p:nvSpPr>
        <p:spPr>
          <a:xfrm>
            <a:off x="4688980" y="3155521"/>
            <a:ext cx="1656000" cy="4614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400" b="1" dirty="0" smtClean="0">
                <a:solidFill>
                  <a:schemeClr val="bg1"/>
                </a:solidFill>
              </a:rPr>
              <a:t>HYBRID</a:t>
            </a:r>
            <a:endParaRPr lang="en-CA" sz="1400" b="1" dirty="0">
              <a:solidFill>
                <a:schemeClr val="bg1"/>
              </a:solidFill>
            </a:endParaRPr>
          </a:p>
        </p:txBody>
      </p:sp>
      <p:sp>
        <p:nvSpPr>
          <p:cNvPr id="22" name="Text Placeholder 5"/>
          <p:cNvSpPr txBox="1">
            <a:spLocks/>
          </p:cNvSpPr>
          <p:nvPr/>
        </p:nvSpPr>
        <p:spPr bwMode="auto">
          <a:xfrm>
            <a:off x="370654" y="2740242"/>
            <a:ext cx="8397488" cy="293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kern="1200" baseline="0">
                <a:solidFill>
                  <a:schemeClr val="tx1"/>
                </a:solidFill>
                <a:latin typeface="+mn-lt"/>
                <a:ea typeface="+mn-ea"/>
                <a:cs typeface="+mn-cs"/>
              </a:defRPr>
            </a:lvl1pPr>
            <a:lvl2pPr marL="228600" indent="-228600" algn="l" rtl="0" eaLnBrk="1" fontAlgn="base" hangingPunct="1">
              <a:spcBef>
                <a:spcPct val="20000"/>
              </a:spcBef>
              <a:spcAft>
                <a:spcPct val="0"/>
              </a:spcAft>
              <a:buClr>
                <a:schemeClr val="tx1"/>
              </a:buClr>
              <a:buSzPct val="150000"/>
              <a:buFont typeface="Arial" pitchFamily="34" charset="0"/>
              <a:buChar char="◦"/>
              <a:defRPr sz="1400" kern="1200">
                <a:solidFill>
                  <a:schemeClr val="tx1"/>
                </a:solidFill>
                <a:latin typeface="+mn-lt"/>
                <a:ea typeface="+mn-ea"/>
                <a:cs typeface="+mn-cs"/>
              </a:defRPr>
            </a:lvl2pPr>
            <a:lvl3pPr marL="228600" indent="-228600" algn="l" rtl="0" eaLnBrk="1" fontAlgn="base" hangingPunct="1">
              <a:spcBef>
                <a:spcPct val="20000"/>
              </a:spcBef>
              <a:spcAft>
                <a:spcPct val="0"/>
              </a:spcAft>
              <a:buClr>
                <a:schemeClr val="tx1"/>
              </a:buClr>
              <a:buFont typeface="Arial" pitchFamily="34" charset="0"/>
              <a:buChar char="–"/>
              <a:defRPr sz="1400" kern="1200">
                <a:solidFill>
                  <a:schemeClr val="tx1"/>
                </a:solidFill>
                <a:latin typeface="+mn-lt"/>
                <a:ea typeface="+mn-ea"/>
                <a:cs typeface="+mn-cs"/>
              </a:defRPr>
            </a:lvl3pPr>
            <a:lvl4pPr marL="228600" indent="-228600" algn="l" rtl="0" eaLnBrk="1" fontAlgn="base" hangingPunct="1">
              <a:spcBef>
                <a:spcPct val="20000"/>
              </a:spcBef>
              <a:spcAft>
                <a:spcPct val="0"/>
              </a:spcAft>
              <a:buClr>
                <a:schemeClr val="tx1"/>
              </a:buClr>
              <a:buFont typeface="Wingdings" pitchFamily="2" charset="2"/>
              <a:buChar char="§"/>
              <a:defRPr sz="1400" kern="1200">
                <a:solidFill>
                  <a:schemeClr val="tx1"/>
                </a:solidFill>
                <a:latin typeface="+mn-lt"/>
                <a:ea typeface="+mn-ea"/>
                <a:cs typeface="+mn-cs"/>
              </a:defRPr>
            </a:lvl4pPr>
            <a:lvl5pPr marL="228600" indent="-228600" algn="l" rtl="0" eaLnBrk="1" fontAlgn="base" hangingPunct="1">
              <a:spcBef>
                <a:spcPct val="20000"/>
              </a:spcBef>
              <a:spcAft>
                <a:spcPct val="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400" dirty="0" smtClean="0">
                <a:solidFill>
                  <a:schemeClr val="accent1"/>
                </a:solidFill>
              </a:rPr>
              <a:t>Info-Tech’s </a:t>
            </a:r>
            <a:r>
              <a:rPr lang="en-US" sz="1400" dirty="0">
                <a:solidFill>
                  <a:schemeClr val="accent1"/>
                </a:solidFill>
              </a:rPr>
              <a:t>2016 </a:t>
            </a:r>
            <a:r>
              <a:rPr lang="en-US" sz="1400" dirty="0" smtClean="0">
                <a:solidFill>
                  <a:schemeClr val="accent1"/>
                </a:solidFill>
              </a:rPr>
              <a:t>Trends</a:t>
            </a:r>
            <a:endParaRPr lang="en-US" sz="1400" dirty="0">
              <a:solidFill>
                <a:schemeClr val="accent3"/>
              </a:solidFill>
            </a:endParaRPr>
          </a:p>
        </p:txBody>
      </p:sp>
      <p:grpSp>
        <p:nvGrpSpPr>
          <p:cNvPr id="23" name="Group 22"/>
          <p:cNvGrpSpPr/>
          <p:nvPr/>
        </p:nvGrpSpPr>
        <p:grpSpPr>
          <a:xfrm>
            <a:off x="0" y="6422955"/>
            <a:ext cx="9144000" cy="437555"/>
            <a:chOff x="0" y="6422955"/>
            <a:chExt cx="9144000" cy="437555"/>
          </a:xfrm>
        </p:grpSpPr>
        <p:pic>
          <p:nvPicPr>
            <p:cNvPr id="24"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25" name="Picture 24"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3575860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53"/>
          <p:cNvSpPr/>
          <p:nvPr/>
        </p:nvSpPr>
        <p:spPr>
          <a:xfrm>
            <a:off x="6074557" y="1491784"/>
            <a:ext cx="2646533" cy="2311104"/>
          </a:xfrm>
          <a:prstGeom prst="rect">
            <a:avLst/>
          </a:prstGeom>
          <a:solidFill>
            <a:schemeClr val="accent3"/>
          </a:solidFill>
          <a:ln>
            <a:solidFill>
              <a:schemeClr val="accent1"/>
            </a:solid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72000" rtlCol="0" anchor="t"/>
          <a:lstStyle/>
          <a:p>
            <a:endParaRPr lang="en-CA" sz="1600" dirty="0" smtClean="0"/>
          </a:p>
          <a:p>
            <a:endParaRPr lang="en-CA" sz="1600" dirty="0" smtClean="0"/>
          </a:p>
          <a:p>
            <a:pPr>
              <a:spcBef>
                <a:spcPts val="600"/>
              </a:spcBef>
            </a:pPr>
            <a:r>
              <a:rPr lang="en-CA" sz="1400" dirty="0" smtClean="0">
                <a:solidFill>
                  <a:schemeClr val="tx1"/>
                </a:solidFill>
              </a:rPr>
              <a:t>Use </a:t>
            </a:r>
            <a:r>
              <a:rPr lang="en-CA" sz="1400" dirty="0">
                <a:solidFill>
                  <a:schemeClr val="tx1"/>
                </a:solidFill>
              </a:rPr>
              <a:t>the condensed 2016 </a:t>
            </a:r>
            <a:r>
              <a:rPr lang="en-CA" sz="1400" dirty="0" smtClean="0">
                <a:solidFill>
                  <a:schemeClr val="tx1"/>
                </a:solidFill>
              </a:rPr>
              <a:t>Applications and Information Management Trends diagram </a:t>
            </a:r>
            <a:r>
              <a:rPr lang="en-CA" sz="1400" dirty="0">
                <a:solidFill>
                  <a:schemeClr val="tx1"/>
                </a:solidFill>
              </a:rPr>
              <a:t>in the top right corner </a:t>
            </a:r>
            <a:r>
              <a:rPr lang="en-CA" sz="1400" dirty="0" smtClean="0">
                <a:solidFill>
                  <a:schemeClr val="tx1"/>
                </a:solidFill>
              </a:rPr>
              <a:t>of each slide to </a:t>
            </a:r>
            <a:r>
              <a:rPr lang="en-CA" sz="1400" dirty="0">
                <a:solidFill>
                  <a:schemeClr val="tx1"/>
                </a:solidFill>
              </a:rPr>
              <a:t>track where you are as you progress through this report.</a:t>
            </a:r>
          </a:p>
        </p:txBody>
      </p:sp>
      <p:sp>
        <p:nvSpPr>
          <p:cNvPr id="8" name="Title 2"/>
          <p:cNvSpPr>
            <a:spLocks noGrp="1"/>
          </p:cNvSpPr>
          <p:nvPr>
            <p:ph type="title"/>
          </p:nvPr>
        </p:nvSpPr>
        <p:spPr>
          <a:xfrm>
            <a:off x="251520" y="260648"/>
            <a:ext cx="6494793" cy="864096"/>
          </a:xfrm>
        </p:spPr>
        <p:txBody>
          <a:bodyPr/>
          <a:lstStyle/>
          <a:p>
            <a:r>
              <a:rPr lang="en-CA" dirty="0" smtClean="0"/>
              <a:t>Follow this report’s analysis process </a:t>
            </a:r>
            <a:r>
              <a:rPr lang="en-CA" dirty="0"/>
              <a:t>flow </a:t>
            </a:r>
            <a:r>
              <a:rPr lang="en-CA" dirty="0" smtClean="0"/>
              <a:t>and explore each trend’s related </a:t>
            </a:r>
            <a:r>
              <a:rPr lang="en-CA" dirty="0"/>
              <a:t>research </a:t>
            </a:r>
            <a:r>
              <a:rPr lang="en-CA" dirty="0" smtClean="0"/>
              <a:t>material</a:t>
            </a:r>
            <a:endParaRPr lang="en-US" dirty="0">
              <a:solidFill>
                <a:schemeClr val="accent2"/>
              </a:solidFill>
            </a:endParaRPr>
          </a:p>
        </p:txBody>
      </p:sp>
      <p:sp>
        <p:nvSpPr>
          <p:cNvPr id="45" name="Rectangle 44"/>
          <p:cNvSpPr/>
          <p:nvPr/>
        </p:nvSpPr>
        <p:spPr>
          <a:xfrm>
            <a:off x="485775" y="1491784"/>
            <a:ext cx="5457825" cy="2311104"/>
          </a:xfrm>
          <a:prstGeom prst="rect">
            <a:avLst/>
          </a:prstGeom>
          <a:solidFill>
            <a:schemeClr val="accent1"/>
          </a:solidFill>
          <a:ln>
            <a:solidFill>
              <a:schemeClr val="accent1"/>
            </a:solid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tIns="108000" rIns="108000" rtlCol="0" anchor="t"/>
          <a:lstStyle/>
          <a:p>
            <a:pPr>
              <a:spcAft>
                <a:spcPts val="600"/>
              </a:spcAft>
            </a:pPr>
            <a:r>
              <a:rPr lang="en-US" sz="1600" b="1" dirty="0">
                <a:solidFill>
                  <a:schemeClr val="accent2"/>
                </a:solidFill>
              </a:rPr>
              <a:t>Info-Tech’s Analysis</a:t>
            </a:r>
          </a:p>
          <a:p>
            <a:pPr>
              <a:spcBef>
                <a:spcPts val="600"/>
              </a:spcBef>
            </a:pPr>
            <a:r>
              <a:rPr lang="en-CA" sz="1400" dirty="0" smtClean="0">
                <a:solidFill>
                  <a:schemeClr val="bg1"/>
                </a:solidFill>
              </a:rPr>
              <a:t>Our </a:t>
            </a:r>
            <a:r>
              <a:rPr lang="en-CA" sz="1400" dirty="0">
                <a:solidFill>
                  <a:schemeClr val="bg1"/>
                </a:solidFill>
              </a:rPr>
              <a:t>trends analysis aims to highlight the relevance and potential value of each trend concisely in four slides. The purpose is to prompt you to begin actively considering what technologies and opportunities </a:t>
            </a:r>
            <a:r>
              <a:rPr lang="en-CA" sz="1400" dirty="0" smtClean="0">
                <a:solidFill>
                  <a:schemeClr val="bg1"/>
                </a:solidFill>
              </a:rPr>
              <a:t>lie </a:t>
            </a:r>
            <a:r>
              <a:rPr lang="en-CA" sz="1400" dirty="0">
                <a:solidFill>
                  <a:schemeClr val="bg1"/>
                </a:solidFill>
              </a:rPr>
              <a:t>ahead. After assessing the value, readiness, strengths, weaknesses, opportunities, and threats of each trend, Info-Tech recommends a call to action and provides related research material to prepare you for your next </a:t>
            </a:r>
            <a:r>
              <a:rPr lang="en-CA" sz="1400" dirty="0" smtClean="0">
                <a:solidFill>
                  <a:schemeClr val="bg1"/>
                </a:solidFill>
              </a:rPr>
              <a:t>steps.</a:t>
            </a:r>
            <a:endParaRPr lang="en-CA" sz="1400" dirty="0">
              <a:solidFill>
                <a:schemeClr val="bg1"/>
              </a:solidFill>
            </a:endParaRPr>
          </a:p>
        </p:txBody>
      </p:sp>
      <p:pic>
        <p:nvPicPr>
          <p:cNvPr id="53" name="Picture 52"/>
          <p:cNvPicPr>
            <a:picLocks noChangeAspect="1"/>
          </p:cNvPicPr>
          <p:nvPr/>
        </p:nvPicPr>
        <p:blipFill>
          <a:blip r:embed="rId3">
            <a:biLevel thresh="25000"/>
            <a:extLst>
              <a:ext uri="{BEBA8EAE-BF5A-486C-A8C5-ECC9F3942E4B}">
                <a14:imgProps xmlns:a14="http://schemas.microsoft.com/office/drawing/2010/main">
                  <a14:imgLayer r:embed="rId4">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202424" y="1630034"/>
            <a:ext cx="390798" cy="411831"/>
          </a:xfrm>
          <a:prstGeom prst="rect">
            <a:avLst/>
          </a:prstGeom>
          <a:noFill/>
          <a:ln>
            <a:solidFill>
              <a:schemeClr val="accent3"/>
            </a:solidFill>
          </a:ln>
        </p:spPr>
      </p:pic>
      <p:sp>
        <p:nvSpPr>
          <p:cNvPr id="3" name="Right Brace 2"/>
          <p:cNvSpPr/>
          <p:nvPr/>
        </p:nvSpPr>
        <p:spPr>
          <a:xfrm rot="5400000">
            <a:off x="7812502" y="345492"/>
            <a:ext cx="231641" cy="1889155"/>
          </a:xfrm>
          <a:prstGeom prst="rightBrace">
            <a:avLst>
              <a:gd name="adj1" fmla="val 32471"/>
              <a:gd name="adj2" fmla="val 50000"/>
            </a:avLst>
          </a:prstGeom>
          <a:ln w="38100">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grpSp>
        <p:nvGrpSpPr>
          <p:cNvPr id="47" name="Group 46"/>
          <p:cNvGrpSpPr/>
          <p:nvPr/>
        </p:nvGrpSpPr>
        <p:grpSpPr>
          <a:xfrm>
            <a:off x="6809244" y="76422"/>
            <a:ext cx="2215297" cy="927413"/>
            <a:chOff x="6820674" y="99282"/>
            <a:chExt cx="2215297" cy="927413"/>
          </a:xfrm>
          <a:effectLst>
            <a:outerShdw blurRad="50800" dist="38100" dir="8100000" algn="tr" rotWithShape="0">
              <a:prstClr val="black">
                <a:alpha val="40000"/>
              </a:prstClr>
            </a:outerShdw>
          </a:effectLst>
        </p:grpSpPr>
        <p:grpSp>
          <p:nvGrpSpPr>
            <p:cNvPr id="48" name="Group 47"/>
            <p:cNvGrpSpPr/>
            <p:nvPr/>
          </p:nvGrpSpPr>
          <p:grpSpPr>
            <a:xfrm>
              <a:off x="6824651" y="99282"/>
              <a:ext cx="2211320" cy="927413"/>
              <a:chOff x="8876687" y="1314897"/>
              <a:chExt cx="2432451" cy="1020154"/>
            </a:xfrm>
          </p:grpSpPr>
          <p:grpSp>
            <p:nvGrpSpPr>
              <p:cNvPr id="60" name="Group 59"/>
              <p:cNvGrpSpPr/>
              <p:nvPr/>
            </p:nvGrpSpPr>
            <p:grpSpPr>
              <a:xfrm>
                <a:off x="8876687" y="1314897"/>
                <a:ext cx="2432451" cy="1020154"/>
                <a:chOff x="418744" y="2137409"/>
                <a:chExt cx="8397480" cy="2910618"/>
              </a:xfrm>
            </p:grpSpPr>
            <p:sp>
              <p:nvSpPr>
                <p:cNvPr id="62" name="Round Same Side Corner Rectangle 61"/>
                <p:cNvSpPr/>
                <p:nvPr/>
              </p:nvSpPr>
              <p:spPr>
                <a:xfrm rot="5400000">
                  <a:off x="2074105" y="482050"/>
                  <a:ext cx="2910616" cy="6221338"/>
                </a:xfrm>
                <a:prstGeom prst="round2SameRect">
                  <a:avLst/>
                </a:prstGeom>
                <a:solidFill>
                  <a:schemeClr val="accent1">
                    <a:alpha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a:endParaRPr lang="en-CA" b="1" dirty="0"/>
                </a:p>
              </p:txBody>
            </p:sp>
            <p:sp>
              <p:nvSpPr>
                <p:cNvPr id="63" name="Round Same Side Corner Rectangle 62"/>
                <p:cNvSpPr/>
                <p:nvPr/>
              </p:nvSpPr>
              <p:spPr>
                <a:xfrm rot="5400000" flipV="1">
                  <a:off x="5225984" y="1457785"/>
                  <a:ext cx="2910615" cy="4269864"/>
                </a:xfrm>
                <a:prstGeom prst="round2SameRect">
                  <a:avLst/>
                </a:prstGeom>
                <a:solidFill>
                  <a:srgbClr val="E1B500">
                    <a:alpha val="80000"/>
                  </a:srgbClr>
                </a:solidFill>
                <a:ln w="12700"/>
              </p:spPr>
              <p:style>
                <a:lnRef idx="2">
                  <a:schemeClr val="accent1">
                    <a:shade val="50000"/>
                  </a:schemeClr>
                </a:lnRef>
                <a:fillRef idx="1">
                  <a:schemeClr val="accent1"/>
                </a:fillRef>
                <a:effectRef idx="0">
                  <a:schemeClr val="accent1"/>
                </a:effectRef>
                <a:fontRef idx="minor">
                  <a:schemeClr val="lt1"/>
                </a:fontRef>
              </p:style>
              <p:txBody>
                <a:bodyPr vert="vert" rtlCol="0" anchor="t"/>
                <a:lstStyle/>
                <a:p>
                  <a:pPr algn="ctr"/>
                  <a:endParaRPr lang="en-CA" b="1" dirty="0"/>
                </a:p>
              </p:txBody>
            </p:sp>
            <p:sp>
              <p:nvSpPr>
                <p:cNvPr id="64" name="Rectangle 63"/>
                <p:cNvSpPr/>
                <p:nvPr/>
              </p:nvSpPr>
              <p:spPr>
                <a:xfrm>
                  <a:off x="794309" y="2794005"/>
                  <a:ext cx="1500703" cy="863454"/>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b="1" dirty="0">
                    <a:solidFill>
                      <a:schemeClr val="tx1"/>
                    </a:solidFill>
                  </a:endParaRPr>
                </a:p>
              </p:txBody>
            </p:sp>
            <p:sp>
              <p:nvSpPr>
                <p:cNvPr id="65" name="Rectangle 64"/>
                <p:cNvSpPr/>
                <p:nvPr/>
              </p:nvSpPr>
              <p:spPr>
                <a:xfrm>
                  <a:off x="2758253" y="2794005"/>
                  <a:ext cx="1500703" cy="863454"/>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b="1" dirty="0">
                    <a:solidFill>
                      <a:schemeClr val="tx1"/>
                    </a:solidFill>
                  </a:endParaRPr>
                </a:p>
              </p:txBody>
            </p:sp>
            <p:sp>
              <p:nvSpPr>
                <p:cNvPr id="66" name="Rectangle 65"/>
                <p:cNvSpPr/>
                <p:nvPr/>
              </p:nvSpPr>
              <p:spPr>
                <a:xfrm>
                  <a:off x="794309" y="3905169"/>
                  <a:ext cx="1500702" cy="863453"/>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b="1" dirty="0">
                    <a:solidFill>
                      <a:schemeClr val="tx1"/>
                    </a:solidFill>
                  </a:endParaRPr>
                </a:p>
              </p:txBody>
            </p:sp>
            <p:sp>
              <p:nvSpPr>
                <p:cNvPr id="67" name="Rectangle 66"/>
                <p:cNvSpPr/>
                <p:nvPr/>
              </p:nvSpPr>
              <p:spPr>
                <a:xfrm>
                  <a:off x="2748167" y="3905168"/>
                  <a:ext cx="1500703" cy="863454"/>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b="1" dirty="0">
                    <a:solidFill>
                      <a:schemeClr val="bg1">
                        <a:lumMod val="85000"/>
                      </a:schemeClr>
                    </a:solidFill>
                  </a:endParaRPr>
                </a:p>
              </p:txBody>
            </p:sp>
            <p:sp>
              <p:nvSpPr>
                <p:cNvPr id="68" name="Rectangle 67"/>
                <p:cNvSpPr/>
                <p:nvPr/>
              </p:nvSpPr>
              <p:spPr>
                <a:xfrm>
                  <a:off x="4852471" y="2794005"/>
                  <a:ext cx="1500703" cy="863454"/>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b="1" dirty="0">
                    <a:solidFill>
                      <a:schemeClr val="bg1">
                        <a:lumMod val="85000"/>
                      </a:schemeClr>
                    </a:solidFill>
                  </a:endParaRPr>
                </a:p>
              </p:txBody>
            </p:sp>
            <p:sp>
              <p:nvSpPr>
                <p:cNvPr id="69" name="Rectangle 68"/>
                <p:cNvSpPr/>
                <p:nvPr/>
              </p:nvSpPr>
              <p:spPr>
                <a:xfrm>
                  <a:off x="6921196" y="2794005"/>
                  <a:ext cx="1500703" cy="863454"/>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b="1" dirty="0">
                    <a:solidFill>
                      <a:schemeClr val="tx1"/>
                    </a:solidFill>
                  </a:endParaRPr>
                </a:p>
              </p:txBody>
            </p:sp>
            <p:sp>
              <p:nvSpPr>
                <p:cNvPr id="70" name="Rectangle 69"/>
                <p:cNvSpPr/>
                <p:nvPr/>
              </p:nvSpPr>
              <p:spPr>
                <a:xfrm>
                  <a:off x="4852471" y="3905168"/>
                  <a:ext cx="1500703" cy="863454"/>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b="1" dirty="0">
                    <a:solidFill>
                      <a:schemeClr val="tx1"/>
                    </a:solidFill>
                  </a:endParaRPr>
                </a:p>
              </p:txBody>
            </p:sp>
            <p:sp>
              <p:nvSpPr>
                <p:cNvPr id="71" name="Rectangle 70"/>
                <p:cNvSpPr/>
                <p:nvPr/>
              </p:nvSpPr>
              <p:spPr>
                <a:xfrm>
                  <a:off x="6911110" y="3905168"/>
                  <a:ext cx="1500703" cy="863454"/>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b="1" dirty="0">
                    <a:solidFill>
                      <a:schemeClr val="tx1"/>
                    </a:solidFill>
                  </a:endParaRPr>
                </a:p>
              </p:txBody>
            </p:sp>
            <p:sp>
              <p:nvSpPr>
                <p:cNvPr id="72" name="Rectangle 71"/>
                <p:cNvSpPr/>
                <p:nvPr/>
              </p:nvSpPr>
              <p:spPr>
                <a:xfrm>
                  <a:off x="775963" y="2229126"/>
                  <a:ext cx="3499366" cy="5018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b="1" dirty="0" smtClean="0">
                      <a:solidFill>
                        <a:schemeClr val="bg1"/>
                      </a:solidFill>
                    </a:rPr>
                    <a:t>APPS</a:t>
                  </a:r>
                  <a:endParaRPr lang="en-CA" sz="800" b="1" dirty="0">
                    <a:solidFill>
                      <a:schemeClr val="bg1"/>
                    </a:solidFill>
                  </a:endParaRPr>
                </a:p>
              </p:txBody>
            </p:sp>
            <p:sp>
              <p:nvSpPr>
                <p:cNvPr id="73" name="Rectangle 72"/>
                <p:cNvSpPr/>
                <p:nvPr/>
              </p:nvSpPr>
              <p:spPr>
                <a:xfrm>
                  <a:off x="6937572" y="2223355"/>
                  <a:ext cx="1500702" cy="5018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b="1" dirty="0" smtClean="0">
                      <a:solidFill>
                        <a:schemeClr val="bg1"/>
                      </a:solidFill>
                    </a:rPr>
                    <a:t>IM</a:t>
                  </a:r>
                  <a:endParaRPr lang="en-CA" sz="800" b="1" dirty="0">
                    <a:solidFill>
                      <a:schemeClr val="bg1"/>
                    </a:solidFill>
                  </a:endParaRPr>
                </a:p>
              </p:txBody>
            </p:sp>
          </p:grpSp>
          <p:sp>
            <p:nvSpPr>
              <p:cNvPr id="61" name="Rectangle 60"/>
              <p:cNvSpPr/>
              <p:nvPr/>
            </p:nvSpPr>
            <p:spPr>
              <a:xfrm>
                <a:off x="10160976" y="1344263"/>
                <a:ext cx="434700" cy="1759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500" b="1" dirty="0" smtClean="0">
                    <a:solidFill>
                      <a:schemeClr val="bg1"/>
                    </a:solidFill>
                  </a:rPr>
                  <a:t>Hybrid</a:t>
                </a:r>
                <a:endParaRPr lang="en-CA" sz="500" b="1" dirty="0">
                  <a:solidFill>
                    <a:schemeClr val="bg1"/>
                  </a:solidFill>
                </a:endParaRPr>
              </a:p>
            </p:txBody>
          </p:sp>
        </p:grpSp>
        <p:sp>
          <p:nvSpPr>
            <p:cNvPr id="49" name="TextBox 48"/>
            <p:cNvSpPr txBox="1"/>
            <p:nvPr/>
          </p:nvSpPr>
          <p:spPr>
            <a:xfrm>
              <a:off x="6820674" y="317817"/>
              <a:ext cx="597395" cy="276999"/>
            </a:xfrm>
            <a:prstGeom prst="rect">
              <a:avLst/>
            </a:prstGeom>
          </p:spPr>
          <p:txBody>
            <a:bodyPr wrap="square" rtlCol="0" anchor="ctr">
              <a:spAutoFit/>
            </a:bodyPr>
            <a:lstStyle/>
            <a:p>
              <a:pPr algn="ctr"/>
              <a:r>
                <a:rPr lang="en-CA" sz="600" b="1" dirty="0" smtClean="0"/>
                <a:t>Perpetual Beta</a:t>
              </a:r>
            </a:p>
          </p:txBody>
        </p:sp>
        <p:sp>
          <p:nvSpPr>
            <p:cNvPr id="50" name="TextBox 49"/>
            <p:cNvSpPr txBox="1"/>
            <p:nvPr/>
          </p:nvSpPr>
          <p:spPr>
            <a:xfrm>
              <a:off x="7412201" y="315154"/>
              <a:ext cx="446901" cy="276999"/>
            </a:xfrm>
            <a:prstGeom prst="rect">
              <a:avLst/>
            </a:prstGeom>
          </p:spPr>
          <p:txBody>
            <a:bodyPr wrap="square" rtlCol="0" anchor="ctr">
              <a:spAutoFit/>
            </a:bodyPr>
            <a:lstStyle/>
            <a:p>
              <a:pPr algn="ctr"/>
              <a:r>
                <a:rPr lang="en-CA" sz="600" b="1" dirty="0" smtClean="0"/>
                <a:t>VR &amp; AR</a:t>
              </a:r>
            </a:p>
          </p:txBody>
        </p:sp>
        <p:sp>
          <p:nvSpPr>
            <p:cNvPr id="51" name="TextBox 50"/>
            <p:cNvSpPr txBox="1"/>
            <p:nvPr/>
          </p:nvSpPr>
          <p:spPr>
            <a:xfrm>
              <a:off x="6888608" y="677295"/>
              <a:ext cx="466057" cy="276999"/>
            </a:xfrm>
            <a:prstGeom prst="rect">
              <a:avLst/>
            </a:prstGeom>
          </p:spPr>
          <p:txBody>
            <a:bodyPr wrap="square" rtlCol="0" anchor="ctr">
              <a:spAutoFit/>
            </a:bodyPr>
            <a:lstStyle/>
            <a:p>
              <a:pPr algn="ctr"/>
              <a:r>
                <a:rPr lang="en-CA" sz="600" b="1" dirty="0" smtClean="0"/>
                <a:t>Ad Hoc Apps</a:t>
              </a:r>
            </a:p>
          </p:txBody>
        </p:sp>
        <p:sp>
          <p:nvSpPr>
            <p:cNvPr id="52" name="TextBox 51"/>
            <p:cNvSpPr txBox="1"/>
            <p:nvPr/>
          </p:nvSpPr>
          <p:spPr>
            <a:xfrm>
              <a:off x="7412201" y="705729"/>
              <a:ext cx="442114" cy="184666"/>
            </a:xfrm>
            <a:prstGeom prst="rect">
              <a:avLst/>
            </a:prstGeom>
          </p:spPr>
          <p:txBody>
            <a:bodyPr wrap="square" rtlCol="0" anchor="ctr">
              <a:spAutoFit/>
            </a:bodyPr>
            <a:lstStyle/>
            <a:p>
              <a:pPr algn="ctr"/>
              <a:r>
                <a:rPr lang="en-CA" sz="600" b="1" dirty="0" smtClean="0"/>
                <a:t>L&amp;D</a:t>
              </a:r>
            </a:p>
          </p:txBody>
        </p:sp>
        <p:sp>
          <p:nvSpPr>
            <p:cNvPr id="56" name="TextBox 55"/>
            <p:cNvSpPr txBox="1"/>
            <p:nvPr/>
          </p:nvSpPr>
          <p:spPr>
            <a:xfrm>
              <a:off x="7933370" y="659376"/>
              <a:ext cx="512812" cy="276999"/>
            </a:xfrm>
            <a:prstGeom prst="rect">
              <a:avLst/>
            </a:prstGeom>
          </p:spPr>
          <p:txBody>
            <a:bodyPr wrap="square" rtlCol="0" anchor="ctr">
              <a:spAutoFit/>
            </a:bodyPr>
            <a:lstStyle/>
            <a:p>
              <a:pPr algn="ctr"/>
              <a:r>
                <a:rPr lang="en-CA" sz="600" b="1" dirty="0" smtClean="0"/>
                <a:t>Machine Learning</a:t>
              </a:r>
            </a:p>
          </p:txBody>
        </p:sp>
        <p:sp>
          <p:nvSpPr>
            <p:cNvPr id="57" name="TextBox 56"/>
            <p:cNvSpPr txBox="1"/>
            <p:nvPr/>
          </p:nvSpPr>
          <p:spPr>
            <a:xfrm>
              <a:off x="8539855" y="710335"/>
              <a:ext cx="395182" cy="184666"/>
            </a:xfrm>
            <a:prstGeom prst="rect">
              <a:avLst/>
            </a:prstGeom>
          </p:spPr>
          <p:txBody>
            <a:bodyPr wrap="square" rtlCol="0" anchor="ctr">
              <a:spAutoFit/>
            </a:bodyPr>
            <a:lstStyle/>
            <a:p>
              <a:pPr algn="ctr"/>
              <a:r>
                <a:rPr lang="en-CA" sz="600" b="1" dirty="0" smtClean="0"/>
                <a:t>Tags</a:t>
              </a:r>
            </a:p>
          </p:txBody>
        </p:sp>
        <p:sp>
          <p:nvSpPr>
            <p:cNvPr id="58" name="TextBox 57"/>
            <p:cNvSpPr txBox="1"/>
            <p:nvPr/>
          </p:nvSpPr>
          <p:spPr>
            <a:xfrm>
              <a:off x="8520011" y="303724"/>
              <a:ext cx="423750" cy="276999"/>
            </a:xfrm>
            <a:prstGeom prst="rect">
              <a:avLst/>
            </a:prstGeom>
          </p:spPr>
          <p:txBody>
            <a:bodyPr wrap="square" rtlCol="0" anchor="ctr">
              <a:spAutoFit/>
            </a:bodyPr>
            <a:lstStyle/>
            <a:p>
              <a:pPr algn="ctr"/>
              <a:r>
                <a:rPr lang="en-CA" sz="600" b="1" dirty="0" smtClean="0"/>
                <a:t>Data Lakes</a:t>
              </a:r>
            </a:p>
          </p:txBody>
        </p:sp>
        <p:sp>
          <p:nvSpPr>
            <p:cNvPr id="59" name="TextBox 58"/>
            <p:cNvSpPr txBox="1"/>
            <p:nvPr/>
          </p:nvSpPr>
          <p:spPr>
            <a:xfrm>
              <a:off x="7940940" y="313472"/>
              <a:ext cx="497673" cy="276999"/>
            </a:xfrm>
            <a:prstGeom prst="rect">
              <a:avLst/>
            </a:prstGeom>
          </p:spPr>
          <p:txBody>
            <a:bodyPr wrap="square" rtlCol="0" anchor="ctr">
              <a:spAutoFit/>
            </a:bodyPr>
            <a:lstStyle/>
            <a:p>
              <a:pPr algn="ctr"/>
              <a:r>
                <a:rPr lang="en-CA" sz="600" b="1" dirty="0" smtClean="0"/>
                <a:t>Micro-services</a:t>
              </a:r>
            </a:p>
          </p:txBody>
        </p:sp>
      </p:grpSp>
      <p:sp>
        <p:nvSpPr>
          <p:cNvPr id="55" name="Rectangle 8"/>
          <p:cNvSpPr/>
          <p:nvPr/>
        </p:nvSpPr>
        <p:spPr>
          <a:xfrm>
            <a:off x="485775" y="4057650"/>
            <a:ext cx="8153400" cy="2102347"/>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74" name="Group 9"/>
          <p:cNvGrpSpPr/>
          <p:nvPr/>
        </p:nvGrpSpPr>
        <p:grpSpPr>
          <a:xfrm>
            <a:off x="596601" y="4498978"/>
            <a:ext cx="7923410" cy="1683879"/>
            <a:chOff x="629798" y="2889399"/>
            <a:chExt cx="7923410" cy="1683879"/>
          </a:xfrm>
        </p:grpSpPr>
        <p:sp>
          <p:nvSpPr>
            <p:cNvPr id="75" name="Rectangle 74"/>
            <p:cNvSpPr/>
            <p:nvPr/>
          </p:nvSpPr>
          <p:spPr>
            <a:xfrm>
              <a:off x="6918718" y="2889399"/>
              <a:ext cx="1634490" cy="1097724"/>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solidFill>
                    <a:schemeClr val="tx1"/>
                  </a:solidFill>
                </a:rPr>
                <a:t>screenshot</a:t>
              </a:r>
            </a:p>
          </p:txBody>
        </p:sp>
        <p:sp>
          <p:nvSpPr>
            <p:cNvPr id="76" name="TextBox 75"/>
            <p:cNvSpPr txBox="1"/>
            <p:nvPr/>
          </p:nvSpPr>
          <p:spPr>
            <a:xfrm>
              <a:off x="2726105" y="4050058"/>
              <a:ext cx="1634490" cy="523220"/>
            </a:xfrm>
            <a:prstGeom prst="rect">
              <a:avLst/>
            </a:prstGeom>
            <a:noFill/>
          </p:spPr>
          <p:txBody>
            <a:bodyPr wrap="square" rtlCol="0">
              <a:spAutoFit/>
            </a:bodyPr>
            <a:lstStyle/>
            <a:p>
              <a:pPr algn="ctr"/>
              <a:r>
                <a:rPr lang="en-US" sz="1400" b="1" dirty="0" smtClean="0"/>
                <a:t>Value/Readiness Assessment</a:t>
              </a:r>
              <a:endParaRPr lang="en-US" sz="1400" b="1" dirty="0"/>
            </a:p>
          </p:txBody>
        </p:sp>
        <p:sp>
          <p:nvSpPr>
            <p:cNvPr id="77" name="TextBox 76"/>
            <p:cNvSpPr txBox="1"/>
            <p:nvPr/>
          </p:nvSpPr>
          <p:spPr>
            <a:xfrm>
              <a:off x="4822413" y="4050058"/>
              <a:ext cx="1634489" cy="307777"/>
            </a:xfrm>
            <a:prstGeom prst="rect">
              <a:avLst/>
            </a:prstGeom>
            <a:noFill/>
          </p:spPr>
          <p:txBody>
            <a:bodyPr wrap="square" rtlCol="0">
              <a:spAutoFit/>
            </a:bodyPr>
            <a:lstStyle/>
            <a:p>
              <a:pPr algn="ctr"/>
              <a:r>
                <a:rPr lang="en-US" sz="1400" b="1" dirty="0" smtClean="0"/>
                <a:t>SWOT Analysis</a:t>
              </a:r>
              <a:endParaRPr lang="en-US" sz="1400" b="1" dirty="0"/>
            </a:p>
          </p:txBody>
        </p:sp>
        <p:sp>
          <p:nvSpPr>
            <p:cNvPr id="78" name="TextBox 77"/>
            <p:cNvSpPr txBox="1"/>
            <p:nvPr/>
          </p:nvSpPr>
          <p:spPr>
            <a:xfrm>
              <a:off x="6918718" y="4050058"/>
              <a:ext cx="1634490" cy="523220"/>
            </a:xfrm>
            <a:prstGeom prst="rect">
              <a:avLst/>
            </a:prstGeom>
            <a:noFill/>
          </p:spPr>
          <p:txBody>
            <a:bodyPr wrap="square" rtlCol="0">
              <a:spAutoFit/>
            </a:bodyPr>
            <a:lstStyle/>
            <a:p>
              <a:pPr algn="ctr"/>
              <a:r>
                <a:rPr lang="en-US" sz="1400" b="1" dirty="0" smtClean="0"/>
                <a:t>Action Plan &amp; Related Content</a:t>
              </a:r>
              <a:endParaRPr lang="en-US" sz="1400" b="1" dirty="0"/>
            </a:p>
          </p:txBody>
        </p:sp>
        <p:sp>
          <p:nvSpPr>
            <p:cNvPr id="79" name="TextBox 78"/>
            <p:cNvSpPr txBox="1"/>
            <p:nvPr/>
          </p:nvSpPr>
          <p:spPr>
            <a:xfrm>
              <a:off x="629798" y="4050058"/>
              <a:ext cx="1634490" cy="307777"/>
            </a:xfrm>
            <a:prstGeom prst="rect">
              <a:avLst/>
            </a:prstGeom>
            <a:noFill/>
          </p:spPr>
          <p:txBody>
            <a:bodyPr wrap="square" rtlCol="0">
              <a:spAutoFit/>
            </a:bodyPr>
            <a:lstStyle/>
            <a:p>
              <a:pPr algn="ctr"/>
              <a:r>
                <a:rPr lang="en-US" sz="1400" b="1" dirty="0" smtClean="0"/>
                <a:t>Trend Overview</a:t>
              </a:r>
              <a:endParaRPr lang="en-US" sz="1400" b="1" dirty="0"/>
            </a:p>
          </p:txBody>
        </p:sp>
        <p:sp>
          <p:nvSpPr>
            <p:cNvPr id="80" name="Rectangle 79"/>
            <p:cNvSpPr/>
            <p:nvPr/>
          </p:nvSpPr>
          <p:spPr>
            <a:xfrm>
              <a:off x="629798" y="2889399"/>
              <a:ext cx="1634490" cy="1097724"/>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screenshot</a:t>
              </a:r>
              <a:endParaRPr lang="en-CA" dirty="0">
                <a:solidFill>
                  <a:schemeClr val="tx1"/>
                </a:solidFill>
              </a:endParaRPr>
            </a:p>
          </p:txBody>
        </p:sp>
        <p:sp>
          <p:nvSpPr>
            <p:cNvPr id="81" name="Rectangle 80"/>
            <p:cNvSpPr/>
            <p:nvPr/>
          </p:nvSpPr>
          <p:spPr>
            <a:xfrm>
              <a:off x="2726105" y="2889399"/>
              <a:ext cx="1634490" cy="1097724"/>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chemeClr val="tx1"/>
                  </a:solidFill>
                </a:rPr>
                <a:t>screenshot</a:t>
              </a:r>
              <a:endParaRPr lang="en-CA" dirty="0">
                <a:solidFill>
                  <a:schemeClr val="tx1"/>
                </a:solidFill>
              </a:endParaRPr>
            </a:p>
          </p:txBody>
        </p:sp>
        <p:sp>
          <p:nvSpPr>
            <p:cNvPr id="82" name="Rectangle 81"/>
            <p:cNvSpPr/>
            <p:nvPr/>
          </p:nvSpPr>
          <p:spPr>
            <a:xfrm>
              <a:off x="4822412" y="2889399"/>
              <a:ext cx="1634490" cy="1097724"/>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a:solidFill>
                    <a:schemeClr val="tx1"/>
                  </a:solidFill>
                </a:rPr>
                <a:t>screenshot</a:t>
              </a:r>
            </a:p>
          </p:txBody>
        </p:sp>
        <p:sp>
          <p:nvSpPr>
            <p:cNvPr id="83" name="Right Arrow 82"/>
            <p:cNvSpPr/>
            <p:nvPr/>
          </p:nvSpPr>
          <p:spPr>
            <a:xfrm>
              <a:off x="2338546" y="3219911"/>
              <a:ext cx="313299" cy="436699"/>
            </a:xfrm>
            <a:prstGeom prst="rightArrow">
              <a:avLst>
                <a:gd name="adj1" fmla="val 65534"/>
                <a:gd name="adj2" fmla="val 76516"/>
              </a:avLst>
            </a:prstGeom>
            <a:solidFill>
              <a:schemeClr val="accent2"/>
            </a:solidFill>
            <a:ln w="3175">
              <a:solidFill>
                <a:schemeClr val="tx1">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4" name="Right Arrow 83"/>
            <p:cNvSpPr/>
            <p:nvPr/>
          </p:nvSpPr>
          <p:spPr>
            <a:xfrm>
              <a:off x="4434853" y="3222186"/>
              <a:ext cx="313299" cy="435600"/>
            </a:xfrm>
            <a:prstGeom prst="rightArrow">
              <a:avLst>
                <a:gd name="adj1" fmla="val 65534"/>
                <a:gd name="adj2" fmla="val 76516"/>
              </a:avLst>
            </a:prstGeom>
            <a:solidFill>
              <a:schemeClr val="accent2"/>
            </a:solidFill>
            <a:ln w="3175">
              <a:solidFill>
                <a:schemeClr val="tx1">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5" name="Right Arrow 84"/>
            <p:cNvSpPr/>
            <p:nvPr/>
          </p:nvSpPr>
          <p:spPr>
            <a:xfrm>
              <a:off x="6531160" y="3219911"/>
              <a:ext cx="313299" cy="435600"/>
            </a:xfrm>
            <a:prstGeom prst="rightArrow">
              <a:avLst>
                <a:gd name="adj1" fmla="val 65534"/>
                <a:gd name="adj2" fmla="val 76516"/>
              </a:avLst>
            </a:prstGeom>
            <a:solidFill>
              <a:schemeClr val="accent2"/>
            </a:solidFill>
            <a:ln w="3175">
              <a:solidFill>
                <a:schemeClr val="tx1">
                  <a:alpha val="7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86" name="Text Placeholder 5"/>
          <p:cNvSpPr txBox="1">
            <a:spLocks/>
          </p:cNvSpPr>
          <p:nvPr/>
        </p:nvSpPr>
        <p:spPr bwMode="auto">
          <a:xfrm>
            <a:off x="596600" y="4112012"/>
            <a:ext cx="7923410" cy="293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kern="1200" baseline="0">
                <a:solidFill>
                  <a:schemeClr val="tx1"/>
                </a:solidFill>
                <a:latin typeface="+mn-lt"/>
                <a:ea typeface="+mn-ea"/>
                <a:cs typeface="+mn-cs"/>
              </a:defRPr>
            </a:lvl1pPr>
            <a:lvl2pPr marL="228600" indent="-228600" algn="l" rtl="0" eaLnBrk="1" fontAlgn="base" hangingPunct="1">
              <a:spcBef>
                <a:spcPct val="20000"/>
              </a:spcBef>
              <a:spcAft>
                <a:spcPct val="0"/>
              </a:spcAft>
              <a:buClr>
                <a:schemeClr val="tx1"/>
              </a:buClr>
              <a:buSzPct val="150000"/>
              <a:buFont typeface="Arial" pitchFamily="34" charset="0"/>
              <a:buChar char="◦"/>
              <a:defRPr sz="1400" kern="1200">
                <a:solidFill>
                  <a:schemeClr val="tx1"/>
                </a:solidFill>
                <a:latin typeface="+mn-lt"/>
                <a:ea typeface="+mn-ea"/>
                <a:cs typeface="+mn-cs"/>
              </a:defRPr>
            </a:lvl2pPr>
            <a:lvl3pPr marL="228600" indent="-228600" algn="l" rtl="0" eaLnBrk="1" fontAlgn="base" hangingPunct="1">
              <a:spcBef>
                <a:spcPct val="20000"/>
              </a:spcBef>
              <a:spcAft>
                <a:spcPct val="0"/>
              </a:spcAft>
              <a:buClr>
                <a:schemeClr val="tx1"/>
              </a:buClr>
              <a:buFont typeface="Arial" pitchFamily="34" charset="0"/>
              <a:buChar char="–"/>
              <a:defRPr sz="1400" kern="1200">
                <a:solidFill>
                  <a:schemeClr val="tx1"/>
                </a:solidFill>
                <a:latin typeface="+mn-lt"/>
                <a:ea typeface="+mn-ea"/>
                <a:cs typeface="+mn-cs"/>
              </a:defRPr>
            </a:lvl3pPr>
            <a:lvl4pPr marL="228600" indent="-228600" algn="l" rtl="0" eaLnBrk="1" fontAlgn="base" hangingPunct="1">
              <a:spcBef>
                <a:spcPct val="20000"/>
              </a:spcBef>
              <a:spcAft>
                <a:spcPct val="0"/>
              </a:spcAft>
              <a:buClr>
                <a:schemeClr val="tx1"/>
              </a:buClr>
              <a:buFont typeface="Wingdings" pitchFamily="2" charset="2"/>
              <a:buChar char="§"/>
              <a:defRPr sz="1400" kern="1200">
                <a:solidFill>
                  <a:schemeClr val="tx1"/>
                </a:solidFill>
                <a:latin typeface="+mn-lt"/>
                <a:ea typeface="+mn-ea"/>
                <a:cs typeface="+mn-cs"/>
              </a:defRPr>
            </a:lvl4pPr>
            <a:lvl5pPr marL="228600" indent="-228600" algn="l" rtl="0" eaLnBrk="1" fontAlgn="base" hangingPunct="1">
              <a:spcBef>
                <a:spcPct val="20000"/>
              </a:spcBef>
              <a:spcAft>
                <a:spcPct val="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400" dirty="0" smtClean="0">
                <a:solidFill>
                  <a:schemeClr val="accent1"/>
                </a:solidFill>
              </a:rPr>
              <a:t>Info-Tech’s </a:t>
            </a:r>
            <a:r>
              <a:rPr lang="en-US" sz="1400" dirty="0">
                <a:solidFill>
                  <a:schemeClr val="accent1"/>
                </a:solidFill>
              </a:rPr>
              <a:t>Trends Analysis Flow</a:t>
            </a:r>
            <a:endParaRPr lang="en-US" sz="1400" dirty="0">
              <a:solidFill>
                <a:schemeClr val="accent3"/>
              </a:solidFill>
            </a:endParaRPr>
          </a:p>
        </p:txBody>
      </p:sp>
      <p:pic>
        <p:nvPicPr>
          <p:cNvPr id="87" name="Picture 11"/>
          <p:cNvPicPr>
            <a:picLocks noChangeAspect="1"/>
          </p:cNvPicPr>
          <p:nvPr/>
        </p:nvPicPr>
        <p:blipFill>
          <a:blip r:embed="rId5"/>
          <a:stretch>
            <a:fillRect/>
          </a:stretch>
        </p:blipFill>
        <p:spPr>
          <a:xfrm>
            <a:off x="580534" y="4421269"/>
            <a:ext cx="1666624" cy="1252042"/>
          </a:xfrm>
          <a:prstGeom prst="rect">
            <a:avLst/>
          </a:prstGeom>
          <a:ln w="9525">
            <a:solidFill>
              <a:schemeClr val="tx1"/>
            </a:solidFill>
          </a:ln>
        </p:spPr>
      </p:pic>
      <p:pic>
        <p:nvPicPr>
          <p:cNvPr id="88" name="Picture 12"/>
          <p:cNvPicPr>
            <a:picLocks noChangeAspect="1"/>
          </p:cNvPicPr>
          <p:nvPr/>
        </p:nvPicPr>
        <p:blipFill>
          <a:blip r:embed="rId6"/>
          <a:stretch>
            <a:fillRect/>
          </a:stretch>
        </p:blipFill>
        <p:spPr>
          <a:xfrm>
            <a:off x="2676336" y="4421269"/>
            <a:ext cx="1667634" cy="1252800"/>
          </a:xfrm>
          <a:prstGeom prst="rect">
            <a:avLst/>
          </a:prstGeom>
          <a:ln>
            <a:solidFill>
              <a:schemeClr val="tx1"/>
            </a:solidFill>
          </a:ln>
        </p:spPr>
      </p:pic>
      <p:pic>
        <p:nvPicPr>
          <p:cNvPr id="89" name="Picture 13"/>
          <p:cNvPicPr>
            <a:picLocks noChangeAspect="1"/>
          </p:cNvPicPr>
          <p:nvPr/>
        </p:nvPicPr>
        <p:blipFill>
          <a:blip r:embed="rId7"/>
          <a:stretch>
            <a:fillRect/>
          </a:stretch>
        </p:blipFill>
        <p:spPr>
          <a:xfrm>
            <a:off x="4772985" y="4421269"/>
            <a:ext cx="1666949" cy="1252800"/>
          </a:xfrm>
          <a:prstGeom prst="rect">
            <a:avLst/>
          </a:prstGeom>
          <a:ln>
            <a:solidFill>
              <a:schemeClr val="tx1"/>
            </a:solidFill>
          </a:ln>
        </p:spPr>
      </p:pic>
      <p:pic>
        <p:nvPicPr>
          <p:cNvPr id="90" name="Picture 14"/>
          <p:cNvPicPr>
            <a:picLocks noChangeAspect="1"/>
          </p:cNvPicPr>
          <p:nvPr/>
        </p:nvPicPr>
        <p:blipFill>
          <a:blip r:embed="rId8"/>
          <a:stretch>
            <a:fillRect/>
          </a:stretch>
        </p:blipFill>
        <p:spPr>
          <a:xfrm>
            <a:off x="6872295" y="4406837"/>
            <a:ext cx="1666949" cy="1252800"/>
          </a:xfrm>
          <a:prstGeom prst="rect">
            <a:avLst/>
          </a:prstGeom>
          <a:ln>
            <a:solidFill>
              <a:schemeClr val="tx1"/>
            </a:solidFill>
          </a:ln>
        </p:spPr>
      </p:pic>
      <p:pic>
        <p:nvPicPr>
          <p:cNvPr id="4" name="Picture 3"/>
          <p:cNvPicPr>
            <a:picLocks noChangeAspect="1"/>
          </p:cNvPicPr>
          <p:nvPr/>
        </p:nvPicPr>
        <p:blipFill>
          <a:blip r:embed="rId6"/>
          <a:stretch>
            <a:fillRect/>
          </a:stretch>
        </p:blipFill>
        <p:spPr>
          <a:xfrm>
            <a:off x="2676336" y="4421269"/>
            <a:ext cx="1667634" cy="1252800"/>
          </a:xfrm>
          <a:prstGeom prst="rect">
            <a:avLst/>
          </a:prstGeom>
          <a:ln>
            <a:solidFill>
              <a:schemeClr val="tx1"/>
            </a:solidFill>
          </a:ln>
        </p:spPr>
      </p:pic>
      <p:pic>
        <p:nvPicPr>
          <p:cNvPr id="5" name="Picture 4"/>
          <p:cNvPicPr>
            <a:picLocks noChangeAspect="1"/>
          </p:cNvPicPr>
          <p:nvPr/>
        </p:nvPicPr>
        <p:blipFill>
          <a:blip r:embed="rId7"/>
          <a:stretch>
            <a:fillRect/>
          </a:stretch>
        </p:blipFill>
        <p:spPr>
          <a:xfrm>
            <a:off x="4772985" y="4421269"/>
            <a:ext cx="1666949" cy="1252800"/>
          </a:xfrm>
          <a:prstGeom prst="rect">
            <a:avLst/>
          </a:prstGeom>
          <a:ln>
            <a:solidFill>
              <a:schemeClr val="tx1"/>
            </a:solidFill>
          </a:ln>
        </p:spPr>
      </p:pic>
      <p:pic>
        <p:nvPicPr>
          <p:cNvPr id="7" name="Picture 6"/>
          <p:cNvPicPr>
            <a:picLocks noChangeAspect="1"/>
          </p:cNvPicPr>
          <p:nvPr/>
        </p:nvPicPr>
        <p:blipFill>
          <a:blip r:embed="rId9"/>
          <a:stretch>
            <a:fillRect/>
          </a:stretch>
        </p:blipFill>
        <p:spPr>
          <a:xfrm>
            <a:off x="6869812" y="4401915"/>
            <a:ext cx="1666265" cy="1252800"/>
          </a:xfrm>
          <a:prstGeom prst="rect">
            <a:avLst/>
          </a:prstGeom>
          <a:ln>
            <a:solidFill>
              <a:schemeClr val="tx1"/>
            </a:solidFill>
          </a:ln>
        </p:spPr>
      </p:pic>
      <p:grpSp>
        <p:nvGrpSpPr>
          <p:cNvPr id="91" name="Group 90"/>
          <p:cNvGrpSpPr/>
          <p:nvPr/>
        </p:nvGrpSpPr>
        <p:grpSpPr>
          <a:xfrm>
            <a:off x="0" y="6422955"/>
            <a:ext cx="9144000" cy="437555"/>
            <a:chOff x="0" y="6422955"/>
            <a:chExt cx="9144000" cy="437555"/>
          </a:xfrm>
        </p:grpSpPr>
        <p:pic>
          <p:nvPicPr>
            <p:cNvPr id="92" name="Picture 3">
              <a:hlinkClick r:id="rId10"/>
            </p:cNvPr>
            <p:cNvPicPr>
              <a:picLocks noChangeAspect="1" noChangeArrowheads="1"/>
            </p:cNvPicPr>
            <p:nvPr/>
          </p:nvPicPr>
          <p:blipFill>
            <a:blip r:embed="rId11" cstate="print"/>
            <a:srcRect/>
            <a:stretch>
              <a:fillRect/>
            </a:stretch>
          </p:blipFill>
          <p:spPr bwMode="auto">
            <a:xfrm>
              <a:off x="0" y="6422955"/>
              <a:ext cx="9144000" cy="437555"/>
            </a:xfrm>
            <a:prstGeom prst="rect">
              <a:avLst/>
            </a:prstGeom>
            <a:noFill/>
            <a:ln w="9525">
              <a:noFill/>
              <a:miter lim="800000"/>
              <a:headEnd/>
              <a:tailEnd/>
            </a:ln>
          </p:spPr>
        </p:pic>
        <p:pic>
          <p:nvPicPr>
            <p:cNvPr id="93" name="Picture 92" descr="itrg-logo.png"/>
            <p:cNvPicPr>
              <a:picLocks noChangeAspect="1"/>
            </p:cNvPicPr>
            <p:nvPr/>
          </p:nvPicPr>
          <p:blipFill>
            <a:blip r:embed="rId12"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1438831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Info-Tech recommends a call to action for each trend based on its current level of value and readiness</a:t>
            </a:r>
          </a:p>
        </p:txBody>
      </p:sp>
      <p:sp>
        <p:nvSpPr>
          <p:cNvPr id="5" name="Rectangle 4"/>
          <p:cNvSpPr/>
          <p:nvPr/>
        </p:nvSpPr>
        <p:spPr>
          <a:xfrm>
            <a:off x="347068" y="2135680"/>
            <a:ext cx="8453732" cy="4147766"/>
          </a:xfrm>
          <a:prstGeom prst="rect">
            <a:avLst/>
          </a:prstGeom>
          <a:solidFill>
            <a:schemeClr val="bg1">
              <a:lumMod val="95000"/>
            </a:schemeClr>
          </a:solidFill>
          <a:ln>
            <a:solidFill>
              <a:schemeClr val="bg2">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 name="Text Placeholder 1"/>
          <p:cNvSpPr>
            <a:spLocks noGrp="1"/>
          </p:cNvSpPr>
          <p:nvPr>
            <p:ph type="body" sz="quarter" idx="4294967295"/>
          </p:nvPr>
        </p:nvSpPr>
        <p:spPr>
          <a:xfrm>
            <a:off x="251520" y="1232757"/>
            <a:ext cx="8620124" cy="800796"/>
          </a:xfrm>
          <a:prstGeom prst="rect">
            <a:avLst/>
          </a:prstGeom>
        </p:spPr>
        <p:txBody>
          <a:bodyPr/>
          <a:lstStyle/>
          <a:p>
            <a:pPr marL="0" indent="0">
              <a:buNone/>
            </a:pPr>
            <a:r>
              <a:rPr lang="en-US" sz="1600" dirty="0"/>
              <a:t>Info-Tech’s recommended call to </a:t>
            </a:r>
            <a:r>
              <a:rPr lang="en-US" sz="1600" dirty="0" smtClean="0"/>
              <a:t>action for </a:t>
            </a:r>
            <a:r>
              <a:rPr lang="en-US" sz="1600" dirty="0"/>
              <a:t>each trend is meant as a general guide for the average </a:t>
            </a:r>
            <a:r>
              <a:rPr lang="en-US" sz="1600" dirty="0" smtClean="0"/>
              <a:t>organization. </a:t>
            </a:r>
            <a:r>
              <a:rPr lang="en-US" sz="1600" dirty="0"/>
              <a:t>Remember to account for your specific industry, organizational readiness, and strategic business direction when deciding your organization’s next </a:t>
            </a:r>
            <a:r>
              <a:rPr lang="en-US" sz="1600" dirty="0" smtClean="0"/>
              <a:t>steps.</a:t>
            </a:r>
            <a:endParaRPr lang="en-US" sz="1600" dirty="0"/>
          </a:p>
        </p:txBody>
      </p:sp>
      <p:sp>
        <p:nvSpPr>
          <p:cNvPr id="8" name="Rectangle 44"/>
          <p:cNvSpPr/>
          <p:nvPr/>
        </p:nvSpPr>
        <p:spPr>
          <a:xfrm>
            <a:off x="1842898" y="2417554"/>
            <a:ext cx="2656077" cy="1825200"/>
          </a:xfrm>
          <a:prstGeom prst="rect">
            <a:avLst/>
          </a:prstGeom>
          <a:solidFill>
            <a:schemeClr val="bg1"/>
          </a:solidFill>
          <a:ln w="12700">
            <a:solidFill>
              <a:schemeClr val="accent1"/>
            </a:solid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a:r>
              <a:rPr lang="en-US" sz="1200" dirty="0">
                <a:solidFill>
                  <a:schemeClr val="tx1"/>
                </a:solidFill>
              </a:rPr>
              <a:t>Potentially disruptive technologies that are either not ready for use today, or do not have high potential to </a:t>
            </a:r>
            <a:r>
              <a:rPr lang="en-US" sz="1200" dirty="0" smtClean="0">
                <a:solidFill>
                  <a:schemeClr val="tx1"/>
                </a:solidFill>
              </a:rPr>
              <a:t>change your </a:t>
            </a:r>
            <a:r>
              <a:rPr lang="en-US" sz="1200" dirty="0">
                <a:solidFill>
                  <a:schemeClr val="tx1"/>
                </a:solidFill>
              </a:rPr>
              <a:t>industry. </a:t>
            </a:r>
            <a:endParaRPr lang="en-US" sz="1200" dirty="0" smtClean="0">
              <a:solidFill>
                <a:schemeClr val="tx1"/>
              </a:solidFill>
            </a:endParaRPr>
          </a:p>
          <a:p>
            <a:pPr marL="88900"/>
            <a:endParaRPr lang="en-US" sz="1200" dirty="0" smtClean="0">
              <a:solidFill>
                <a:schemeClr val="tx1"/>
              </a:solidFill>
            </a:endParaRPr>
          </a:p>
          <a:p>
            <a:pPr marL="88900"/>
            <a:r>
              <a:rPr lang="en-US" sz="1200" b="1" i="1" dirty="0" smtClean="0">
                <a:solidFill>
                  <a:schemeClr val="accent1"/>
                </a:solidFill>
              </a:rPr>
              <a:t>Learning</a:t>
            </a:r>
            <a:r>
              <a:rPr lang="en-US" sz="1200" b="1" dirty="0" smtClean="0">
                <a:solidFill>
                  <a:schemeClr val="accent2"/>
                </a:solidFill>
              </a:rPr>
              <a:t> </a:t>
            </a:r>
            <a:r>
              <a:rPr lang="en-US" sz="1200" dirty="0">
                <a:solidFill>
                  <a:schemeClr val="tx1"/>
                </a:solidFill>
              </a:rPr>
              <a:t>is the baseline </a:t>
            </a:r>
            <a:r>
              <a:rPr lang="en-US" sz="1200" dirty="0" smtClean="0">
                <a:solidFill>
                  <a:schemeClr val="tx1"/>
                </a:solidFill>
              </a:rPr>
              <a:t>where </a:t>
            </a:r>
            <a:r>
              <a:rPr lang="en-US" sz="1200" dirty="0">
                <a:solidFill>
                  <a:schemeClr val="tx1"/>
                </a:solidFill>
              </a:rPr>
              <a:t>other activities in your plan come from.</a:t>
            </a:r>
          </a:p>
        </p:txBody>
      </p:sp>
      <p:sp>
        <p:nvSpPr>
          <p:cNvPr id="10" name="Rectangle 45"/>
          <p:cNvSpPr/>
          <p:nvPr/>
        </p:nvSpPr>
        <p:spPr>
          <a:xfrm>
            <a:off x="458212" y="2419360"/>
            <a:ext cx="1401696" cy="3570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dirty="0" smtClean="0">
                <a:solidFill>
                  <a:schemeClr val="bg1"/>
                </a:solidFill>
              </a:rPr>
              <a:t>Learn</a:t>
            </a:r>
            <a:endParaRPr lang="en-US" dirty="0">
              <a:solidFill>
                <a:schemeClr val="bg1"/>
              </a:solidFill>
            </a:endParaRPr>
          </a:p>
        </p:txBody>
      </p:sp>
      <p:sp>
        <p:nvSpPr>
          <p:cNvPr id="12" name="Rectangle 47"/>
          <p:cNvSpPr/>
          <p:nvPr/>
        </p:nvSpPr>
        <p:spPr>
          <a:xfrm>
            <a:off x="458209" y="2775678"/>
            <a:ext cx="1401832" cy="1472834"/>
          </a:xfrm>
          <a:prstGeom prst="rect">
            <a:avLst/>
          </a:prstGeom>
          <a:solidFill>
            <a:srgbClr val="A241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48"/>
          <p:cNvSpPr/>
          <p:nvPr/>
        </p:nvSpPr>
        <p:spPr>
          <a:xfrm>
            <a:off x="808707" y="2774052"/>
            <a:ext cx="1051201" cy="11052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49"/>
          <p:cNvSpPr/>
          <p:nvPr/>
        </p:nvSpPr>
        <p:spPr>
          <a:xfrm>
            <a:off x="1155188" y="2776433"/>
            <a:ext cx="702000" cy="73937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50"/>
          <p:cNvSpPr/>
          <p:nvPr/>
        </p:nvSpPr>
        <p:spPr>
          <a:xfrm>
            <a:off x="1508381" y="2776433"/>
            <a:ext cx="349200" cy="367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56"/>
          <p:cNvSpPr/>
          <p:nvPr/>
        </p:nvSpPr>
        <p:spPr>
          <a:xfrm>
            <a:off x="6021124" y="2416832"/>
            <a:ext cx="2656800" cy="1825200"/>
          </a:xfrm>
          <a:prstGeom prst="rect">
            <a:avLst/>
          </a:prstGeom>
          <a:solidFill>
            <a:schemeClr val="bg1"/>
          </a:solidFill>
          <a:ln w="12700">
            <a:solidFill>
              <a:schemeClr val="accent1"/>
            </a:solid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5725"/>
            <a:r>
              <a:rPr lang="en-US" sz="1200" dirty="0">
                <a:solidFill>
                  <a:schemeClr val="tx1"/>
                </a:solidFill>
              </a:rPr>
              <a:t>Technologies that have reached a moderate level of readiness for use </a:t>
            </a:r>
            <a:r>
              <a:rPr lang="en-US" sz="1200" dirty="0" smtClean="0">
                <a:solidFill>
                  <a:schemeClr val="tx1"/>
                </a:solidFill>
              </a:rPr>
              <a:t>today and implementation by leading enterprises in your industry.</a:t>
            </a:r>
          </a:p>
          <a:p>
            <a:pPr marL="85725"/>
            <a:r>
              <a:rPr lang="en-US" sz="1200" dirty="0" smtClean="0">
                <a:solidFill>
                  <a:schemeClr val="tx1"/>
                </a:solidFill>
              </a:rPr>
              <a:t> </a:t>
            </a:r>
            <a:endParaRPr lang="en-US" sz="1200" dirty="0">
              <a:solidFill>
                <a:schemeClr val="tx1"/>
              </a:solidFill>
            </a:endParaRPr>
          </a:p>
          <a:p>
            <a:pPr marL="85725"/>
            <a:r>
              <a:rPr lang="en-US" sz="1200" b="1" i="1" dirty="0" smtClean="0">
                <a:solidFill>
                  <a:schemeClr val="accent1"/>
                </a:solidFill>
              </a:rPr>
              <a:t>Testing</a:t>
            </a:r>
            <a:r>
              <a:rPr lang="en-US" sz="1200" i="1" dirty="0" smtClean="0">
                <a:solidFill>
                  <a:schemeClr val="tx1"/>
                </a:solidFill>
              </a:rPr>
              <a:t> </a:t>
            </a:r>
            <a:r>
              <a:rPr lang="en-US" sz="1200" dirty="0" smtClean="0">
                <a:solidFill>
                  <a:schemeClr val="tx1"/>
                </a:solidFill>
              </a:rPr>
              <a:t>involves taking </a:t>
            </a:r>
            <a:r>
              <a:rPr lang="en-US" sz="1200" dirty="0">
                <a:solidFill>
                  <a:schemeClr val="tx1"/>
                </a:solidFill>
              </a:rPr>
              <a:t>concrete actions on technologies </a:t>
            </a:r>
            <a:r>
              <a:rPr lang="en-US" sz="1200" dirty="0" smtClean="0">
                <a:solidFill>
                  <a:schemeClr val="tx1"/>
                </a:solidFill>
              </a:rPr>
              <a:t>without devoting </a:t>
            </a:r>
            <a:r>
              <a:rPr lang="en-US" sz="1200" dirty="0">
                <a:solidFill>
                  <a:schemeClr val="tx1"/>
                </a:solidFill>
              </a:rPr>
              <a:t>significant resources yet.</a:t>
            </a:r>
          </a:p>
        </p:txBody>
      </p:sp>
      <p:sp>
        <p:nvSpPr>
          <p:cNvPr id="21" name="Rectangle 60"/>
          <p:cNvSpPr/>
          <p:nvPr/>
        </p:nvSpPr>
        <p:spPr>
          <a:xfrm>
            <a:off x="4636440" y="2762302"/>
            <a:ext cx="1401829" cy="147239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61"/>
          <p:cNvSpPr/>
          <p:nvPr/>
        </p:nvSpPr>
        <p:spPr>
          <a:xfrm>
            <a:off x="4986143" y="2775087"/>
            <a:ext cx="1051199" cy="1105199"/>
          </a:xfrm>
          <a:prstGeom prst="rect">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62"/>
          <p:cNvSpPr/>
          <p:nvPr/>
        </p:nvSpPr>
        <p:spPr>
          <a:xfrm>
            <a:off x="5335794" y="2775088"/>
            <a:ext cx="702000" cy="73787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63"/>
          <p:cNvSpPr/>
          <p:nvPr/>
        </p:nvSpPr>
        <p:spPr>
          <a:xfrm>
            <a:off x="5688198" y="2775088"/>
            <a:ext cx="349200" cy="4007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59"/>
          <p:cNvSpPr/>
          <p:nvPr/>
        </p:nvSpPr>
        <p:spPr>
          <a:xfrm>
            <a:off x="4636439" y="2416833"/>
            <a:ext cx="1401832" cy="3563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dirty="0" smtClean="0">
                <a:solidFill>
                  <a:schemeClr val="bg1"/>
                </a:solidFill>
              </a:rPr>
              <a:t>Test</a:t>
            </a:r>
            <a:endParaRPr lang="en-US" dirty="0">
              <a:solidFill>
                <a:schemeClr val="bg1"/>
              </a:solidFill>
            </a:endParaRPr>
          </a:p>
        </p:txBody>
      </p:sp>
      <p:sp>
        <p:nvSpPr>
          <p:cNvPr id="26" name="Rectangle 25"/>
          <p:cNvSpPr/>
          <p:nvPr/>
        </p:nvSpPr>
        <p:spPr>
          <a:xfrm>
            <a:off x="1846256" y="4381984"/>
            <a:ext cx="2656800" cy="1825200"/>
          </a:xfrm>
          <a:prstGeom prst="rect">
            <a:avLst/>
          </a:prstGeom>
          <a:solidFill>
            <a:schemeClr val="bg1"/>
          </a:solidFill>
          <a:ln w="12700">
            <a:solidFill>
              <a:schemeClr val="accent1"/>
            </a:solid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5725"/>
            <a:r>
              <a:rPr lang="en-US" sz="1200" dirty="0">
                <a:solidFill>
                  <a:schemeClr val="tx1"/>
                </a:solidFill>
              </a:rPr>
              <a:t>Technologies that are </a:t>
            </a:r>
            <a:r>
              <a:rPr lang="en-US" sz="1200" dirty="0" smtClean="0">
                <a:solidFill>
                  <a:schemeClr val="tx1"/>
                </a:solidFill>
              </a:rPr>
              <a:t>nearly ready for you to fully use today, and can transform your organization or </a:t>
            </a:r>
            <a:r>
              <a:rPr lang="en-US" sz="1200" dirty="0">
                <a:solidFill>
                  <a:schemeClr val="tx1"/>
                </a:solidFill>
              </a:rPr>
              <a:t>your industry. </a:t>
            </a:r>
            <a:endParaRPr lang="en-US" sz="1200" dirty="0" smtClean="0">
              <a:solidFill>
                <a:schemeClr val="tx1"/>
              </a:solidFill>
            </a:endParaRPr>
          </a:p>
          <a:p>
            <a:pPr marL="85725"/>
            <a:endParaRPr lang="en-US" sz="1200" dirty="0">
              <a:solidFill>
                <a:schemeClr val="tx1"/>
              </a:solidFill>
            </a:endParaRPr>
          </a:p>
          <a:p>
            <a:pPr marL="85725"/>
            <a:r>
              <a:rPr lang="en-US" sz="1200" b="1" i="1" dirty="0" smtClean="0">
                <a:solidFill>
                  <a:schemeClr val="accent1"/>
                </a:solidFill>
              </a:rPr>
              <a:t>Piloting</a:t>
            </a:r>
            <a:r>
              <a:rPr lang="en-US" sz="1200" dirty="0" smtClean="0">
                <a:solidFill>
                  <a:schemeClr val="tx1"/>
                </a:solidFill>
              </a:rPr>
              <a:t> requires formal resource allocation and metrics, and should be integrated into future strategy planning and timelines.</a:t>
            </a:r>
            <a:endParaRPr lang="en-US" sz="1200" dirty="0">
              <a:solidFill>
                <a:schemeClr val="tx1"/>
              </a:solidFill>
            </a:endParaRPr>
          </a:p>
        </p:txBody>
      </p:sp>
      <p:sp>
        <p:nvSpPr>
          <p:cNvPr id="28" name="Rectangle 27"/>
          <p:cNvSpPr/>
          <p:nvPr/>
        </p:nvSpPr>
        <p:spPr>
          <a:xfrm>
            <a:off x="461570" y="4381984"/>
            <a:ext cx="1401832" cy="3570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dirty="0" smtClean="0">
                <a:solidFill>
                  <a:schemeClr val="bg1"/>
                </a:solidFill>
              </a:rPr>
              <a:t>Pilot</a:t>
            </a:r>
            <a:endParaRPr lang="en-US" dirty="0">
              <a:solidFill>
                <a:schemeClr val="bg1"/>
              </a:solidFill>
            </a:endParaRPr>
          </a:p>
        </p:txBody>
      </p:sp>
      <p:sp>
        <p:nvSpPr>
          <p:cNvPr id="30" name="Rectangle 29"/>
          <p:cNvSpPr/>
          <p:nvPr/>
        </p:nvSpPr>
        <p:spPr>
          <a:xfrm>
            <a:off x="461574" y="4738302"/>
            <a:ext cx="1401832" cy="147283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p:cNvSpPr/>
          <p:nvPr/>
        </p:nvSpPr>
        <p:spPr>
          <a:xfrm>
            <a:off x="811278" y="4739057"/>
            <a:ext cx="1051200" cy="11052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p:cNvSpPr/>
          <p:nvPr/>
        </p:nvSpPr>
        <p:spPr>
          <a:xfrm>
            <a:off x="1160929" y="4739057"/>
            <a:ext cx="702000" cy="739377"/>
          </a:xfrm>
          <a:prstGeom prst="rect">
            <a:avLst/>
          </a:prstGeom>
          <a:solidFill>
            <a:srgbClr val="B0C5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p:cNvSpPr/>
          <p:nvPr/>
        </p:nvSpPr>
        <p:spPr>
          <a:xfrm>
            <a:off x="1513334" y="4739057"/>
            <a:ext cx="349200" cy="367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74"/>
          <p:cNvSpPr/>
          <p:nvPr/>
        </p:nvSpPr>
        <p:spPr>
          <a:xfrm>
            <a:off x="6021124" y="4381984"/>
            <a:ext cx="2656800" cy="1825200"/>
          </a:xfrm>
          <a:prstGeom prst="rect">
            <a:avLst/>
          </a:prstGeom>
          <a:solidFill>
            <a:schemeClr val="bg1"/>
          </a:solidFill>
          <a:ln w="12700">
            <a:solidFill>
              <a:schemeClr val="accent1"/>
            </a:solid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5725"/>
            <a:r>
              <a:rPr lang="en-CA" sz="1200" dirty="0" smtClean="0">
                <a:solidFill>
                  <a:schemeClr val="tx1"/>
                </a:solidFill>
              </a:rPr>
              <a:t>Proven technologies </a:t>
            </a:r>
            <a:r>
              <a:rPr lang="en-CA" sz="1200" dirty="0">
                <a:solidFill>
                  <a:schemeClr val="tx1"/>
                </a:solidFill>
              </a:rPr>
              <a:t>that are ready to use </a:t>
            </a:r>
            <a:r>
              <a:rPr lang="en-CA" sz="1200" dirty="0" smtClean="0">
                <a:solidFill>
                  <a:schemeClr val="tx1"/>
                </a:solidFill>
              </a:rPr>
              <a:t>immediately and </a:t>
            </a:r>
            <a:r>
              <a:rPr lang="en-CA" sz="1200" dirty="0">
                <a:solidFill>
                  <a:schemeClr val="tx1"/>
                </a:solidFill>
              </a:rPr>
              <a:t>are highly </a:t>
            </a:r>
            <a:r>
              <a:rPr lang="en-CA" sz="1200" dirty="0" smtClean="0">
                <a:solidFill>
                  <a:schemeClr val="tx1"/>
                </a:solidFill>
              </a:rPr>
              <a:t>useful to drive innovation in your organization and industry</a:t>
            </a:r>
            <a:r>
              <a:rPr lang="en-CA" sz="1200" dirty="0">
                <a:solidFill>
                  <a:schemeClr val="tx1"/>
                </a:solidFill>
              </a:rPr>
              <a:t>. </a:t>
            </a:r>
            <a:endParaRPr lang="en-CA" sz="1200" dirty="0" smtClean="0">
              <a:solidFill>
                <a:schemeClr val="tx1"/>
              </a:solidFill>
            </a:endParaRPr>
          </a:p>
          <a:p>
            <a:pPr marL="85725"/>
            <a:endParaRPr lang="en-CA" sz="1200" dirty="0">
              <a:solidFill>
                <a:schemeClr val="tx1"/>
              </a:solidFill>
            </a:endParaRPr>
          </a:p>
          <a:p>
            <a:pPr marL="85725"/>
            <a:r>
              <a:rPr lang="en-CA" sz="1200" b="1" i="1" dirty="0" smtClean="0">
                <a:solidFill>
                  <a:schemeClr val="accent1"/>
                </a:solidFill>
              </a:rPr>
              <a:t>Using</a:t>
            </a:r>
            <a:r>
              <a:rPr lang="en-CA" sz="1200" dirty="0" smtClean="0">
                <a:solidFill>
                  <a:schemeClr val="tx1"/>
                </a:solidFill>
              </a:rPr>
              <a:t> ideally means pilots have been completed, and is conducted through a formal implementation process and technology rollout.</a:t>
            </a:r>
            <a:endParaRPr lang="en-CA" sz="1200" dirty="0">
              <a:solidFill>
                <a:schemeClr val="tx1"/>
              </a:solidFill>
            </a:endParaRPr>
          </a:p>
        </p:txBody>
      </p:sp>
      <p:sp>
        <p:nvSpPr>
          <p:cNvPr id="39" name="Rectangle 78"/>
          <p:cNvSpPr/>
          <p:nvPr/>
        </p:nvSpPr>
        <p:spPr>
          <a:xfrm>
            <a:off x="4637603" y="4744756"/>
            <a:ext cx="1401830" cy="14724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79"/>
          <p:cNvSpPr/>
          <p:nvPr/>
        </p:nvSpPr>
        <p:spPr>
          <a:xfrm>
            <a:off x="4977781" y="4745517"/>
            <a:ext cx="1062000" cy="1105200"/>
          </a:xfrm>
          <a:prstGeom prst="rect">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80"/>
          <p:cNvSpPr/>
          <p:nvPr/>
        </p:nvSpPr>
        <p:spPr>
          <a:xfrm>
            <a:off x="5333783" y="4745517"/>
            <a:ext cx="702000" cy="738000"/>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81"/>
          <p:cNvSpPr/>
          <p:nvPr/>
        </p:nvSpPr>
        <p:spPr>
          <a:xfrm>
            <a:off x="5689363" y="4745517"/>
            <a:ext cx="349200" cy="36720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77"/>
          <p:cNvSpPr/>
          <p:nvPr/>
        </p:nvSpPr>
        <p:spPr>
          <a:xfrm>
            <a:off x="4637599" y="4383790"/>
            <a:ext cx="1401832" cy="3601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dirty="0" smtClean="0">
                <a:solidFill>
                  <a:schemeClr val="bg1"/>
                </a:solidFill>
              </a:rPr>
              <a:t>Use</a:t>
            </a:r>
            <a:endParaRPr lang="en-US" dirty="0">
              <a:solidFill>
                <a:schemeClr val="bg1"/>
              </a:solidFill>
            </a:endParaRPr>
          </a:p>
        </p:txBody>
      </p:sp>
      <p:sp>
        <p:nvSpPr>
          <p:cNvPr id="43" name="Text Placeholder 5"/>
          <p:cNvSpPr txBox="1">
            <a:spLocks/>
          </p:cNvSpPr>
          <p:nvPr/>
        </p:nvSpPr>
        <p:spPr bwMode="auto">
          <a:xfrm>
            <a:off x="413934" y="2114941"/>
            <a:ext cx="8314345" cy="293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kern="1200" baseline="0">
                <a:solidFill>
                  <a:schemeClr val="tx1"/>
                </a:solidFill>
                <a:latin typeface="+mn-lt"/>
                <a:ea typeface="+mn-ea"/>
                <a:cs typeface="+mn-cs"/>
              </a:defRPr>
            </a:lvl1pPr>
            <a:lvl2pPr marL="228600" indent="-228600" algn="l" rtl="0" eaLnBrk="1" fontAlgn="base" hangingPunct="1">
              <a:spcBef>
                <a:spcPct val="20000"/>
              </a:spcBef>
              <a:spcAft>
                <a:spcPct val="0"/>
              </a:spcAft>
              <a:buClr>
                <a:schemeClr val="tx1"/>
              </a:buClr>
              <a:buSzPct val="150000"/>
              <a:buFont typeface="Arial" pitchFamily="34" charset="0"/>
              <a:buChar char="◦"/>
              <a:defRPr sz="1400" kern="1200">
                <a:solidFill>
                  <a:schemeClr val="tx1"/>
                </a:solidFill>
                <a:latin typeface="+mn-lt"/>
                <a:ea typeface="+mn-ea"/>
                <a:cs typeface="+mn-cs"/>
              </a:defRPr>
            </a:lvl2pPr>
            <a:lvl3pPr marL="228600" indent="-228600" algn="l" rtl="0" eaLnBrk="1" fontAlgn="base" hangingPunct="1">
              <a:spcBef>
                <a:spcPct val="20000"/>
              </a:spcBef>
              <a:spcAft>
                <a:spcPct val="0"/>
              </a:spcAft>
              <a:buClr>
                <a:schemeClr val="tx1"/>
              </a:buClr>
              <a:buFont typeface="Arial" pitchFamily="34" charset="0"/>
              <a:buChar char="–"/>
              <a:defRPr sz="1400" kern="1200">
                <a:solidFill>
                  <a:schemeClr val="tx1"/>
                </a:solidFill>
                <a:latin typeface="+mn-lt"/>
                <a:ea typeface="+mn-ea"/>
                <a:cs typeface="+mn-cs"/>
              </a:defRPr>
            </a:lvl3pPr>
            <a:lvl4pPr marL="228600" indent="-228600" algn="l" rtl="0" eaLnBrk="1" fontAlgn="base" hangingPunct="1">
              <a:spcBef>
                <a:spcPct val="20000"/>
              </a:spcBef>
              <a:spcAft>
                <a:spcPct val="0"/>
              </a:spcAft>
              <a:buClr>
                <a:schemeClr val="tx1"/>
              </a:buClr>
              <a:buFont typeface="Wingdings" pitchFamily="2" charset="2"/>
              <a:buChar char="§"/>
              <a:defRPr sz="1400" kern="1200">
                <a:solidFill>
                  <a:schemeClr val="tx1"/>
                </a:solidFill>
                <a:latin typeface="+mn-lt"/>
                <a:ea typeface="+mn-ea"/>
                <a:cs typeface="+mn-cs"/>
              </a:defRPr>
            </a:lvl4pPr>
            <a:lvl5pPr marL="228600" indent="-228600" algn="l" rtl="0" eaLnBrk="1" fontAlgn="base" hangingPunct="1">
              <a:spcBef>
                <a:spcPct val="20000"/>
              </a:spcBef>
              <a:spcAft>
                <a:spcPct val="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400" dirty="0" smtClean="0">
                <a:solidFill>
                  <a:schemeClr val="accent1"/>
                </a:solidFill>
              </a:rPr>
              <a:t>Info-Tech’s Call-to-Action </a:t>
            </a:r>
            <a:r>
              <a:rPr lang="en-US" sz="1400" dirty="0">
                <a:solidFill>
                  <a:schemeClr val="accent1"/>
                </a:solidFill>
              </a:rPr>
              <a:t>Categories</a:t>
            </a:r>
            <a:endParaRPr lang="en-US" sz="1400" dirty="0">
              <a:solidFill>
                <a:schemeClr val="accent3"/>
              </a:solidFill>
            </a:endParaRPr>
          </a:p>
        </p:txBody>
      </p:sp>
      <p:grpSp>
        <p:nvGrpSpPr>
          <p:cNvPr id="34" name="Group 33"/>
          <p:cNvGrpSpPr/>
          <p:nvPr/>
        </p:nvGrpSpPr>
        <p:grpSpPr>
          <a:xfrm>
            <a:off x="0" y="6422955"/>
            <a:ext cx="9144000" cy="437555"/>
            <a:chOff x="0" y="6422955"/>
            <a:chExt cx="9144000" cy="437555"/>
          </a:xfrm>
        </p:grpSpPr>
        <p:pic>
          <p:nvPicPr>
            <p:cNvPr id="36"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37" name="Picture 36"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3390987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Our Applications &amp; Information Management Trends Monitor classifies </a:t>
            </a:r>
            <a:r>
              <a:rPr lang="en-US" dirty="0"/>
              <a:t>each </a:t>
            </a:r>
            <a:r>
              <a:rPr lang="en-US" dirty="0" smtClean="0"/>
              <a:t>trend based </a:t>
            </a:r>
            <a:r>
              <a:rPr lang="en-US" dirty="0"/>
              <a:t>on value and readiness</a:t>
            </a:r>
          </a:p>
        </p:txBody>
      </p:sp>
      <p:sp>
        <p:nvSpPr>
          <p:cNvPr id="6" name="Rectangle 25"/>
          <p:cNvSpPr/>
          <p:nvPr/>
        </p:nvSpPr>
        <p:spPr>
          <a:xfrm flipH="1" flipV="1">
            <a:off x="278544" y="2510900"/>
            <a:ext cx="3763679" cy="3798865"/>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 name="Text Placeholder 5"/>
          <p:cNvSpPr txBox="1">
            <a:spLocks/>
          </p:cNvSpPr>
          <p:nvPr/>
        </p:nvSpPr>
        <p:spPr bwMode="auto">
          <a:xfrm>
            <a:off x="305888" y="2510901"/>
            <a:ext cx="3736335" cy="43719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kern="1200" baseline="0">
                <a:solidFill>
                  <a:schemeClr val="tx1"/>
                </a:solidFill>
                <a:latin typeface="+mn-lt"/>
                <a:ea typeface="+mn-ea"/>
                <a:cs typeface="+mn-cs"/>
              </a:defRPr>
            </a:lvl1pPr>
            <a:lvl2pPr marL="228600" indent="-228600" algn="l" rtl="0" eaLnBrk="1" fontAlgn="base" hangingPunct="1">
              <a:spcBef>
                <a:spcPct val="20000"/>
              </a:spcBef>
              <a:spcAft>
                <a:spcPct val="0"/>
              </a:spcAft>
              <a:buClr>
                <a:schemeClr val="tx1"/>
              </a:buClr>
              <a:buSzPct val="150000"/>
              <a:buFont typeface="Arial" pitchFamily="34" charset="0"/>
              <a:buChar char="◦"/>
              <a:defRPr sz="1400" kern="1200">
                <a:solidFill>
                  <a:schemeClr val="tx1"/>
                </a:solidFill>
                <a:latin typeface="+mn-lt"/>
                <a:ea typeface="+mn-ea"/>
                <a:cs typeface="+mn-cs"/>
              </a:defRPr>
            </a:lvl2pPr>
            <a:lvl3pPr marL="228600" indent="-228600" algn="l" rtl="0" eaLnBrk="1" fontAlgn="base" hangingPunct="1">
              <a:spcBef>
                <a:spcPct val="20000"/>
              </a:spcBef>
              <a:spcAft>
                <a:spcPct val="0"/>
              </a:spcAft>
              <a:buClr>
                <a:schemeClr val="tx1"/>
              </a:buClr>
              <a:buFont typeface="Arial" pitchFamily="34" charset="0"/>
              <a:buChar char="–"/>
              <a:defRPr sz="1400" kern="1200">
                <a:solidFill>
                  <a:schemeClr val="tx1"/>
                </a:solidFill>
                <a:latin typeface="+mn-lt"/>
                <a:ea typeface="+mn-ea"/>
                <a:cs typeface="+mn-cs"/>
              </a:defRPr>
            </a:lvl3pPr>
            <a:lvl4pPr marL="228600" indent="-228600" algn="l" rtl="0" eaLnBrk="1" fontAlgn="base" hangingPunct="1">
              <a:spcBef>
                <a:spcPct val="20000"/>
              </a:spcBef>
              <a:spcAft>
                <a:spcPct val="0"/>
              </a:spcAft>
              <a:buClr>
                <a:schemeClr val="tx1"/>
              </a:buClr>
              <a:buFont typeface="Wingdings" pitchFamily="2" charset="2"/>
              <a:buChar char="§"/>
              <a:defRPr sz="1400" kern="1200">
                <a:solidFill>
                  <a:schemeClr val="tx1"/>
                </a:solidFill>
                <a:latin typeface="+mn-lt"/>
                <a:ea typeface="+mn-ea"/>
                <a:cs typeface="+mn-cs"/>
              </a:defRPr>
            </a:lvl4pPr>
            <a:lvl5pPr marL="228600" indent="-228600" algn="l" rtl="0" eaLnBrk="1" fontAlgn="base" hangingPunct="1">
              <a:spcBef>
                <a:spcPct val="20000"/>
              </a:spcBef>
              <a:spcAft>
                <a:spcPct val="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1200" dirty="0" smtClean="0">
                <a:solidFill>
                  <a:schemeClr val="accent1"/>
                </a:solidFill>
              </a:rPr>
              <a:t>Info-Tech </a:t>
            </a:r>
            <a:r>
              <a:rPr lang="en-US" sz="1200" dirty="0">
                <a:solidFill>
                  <a:schemeClr val="accent1"/>
                </a:solidFill>
              </a:rPr>
              <a:t>Applications and Information Management Trends Monitor: 2016</a:t>
            </a:r>
          </a:p>
          <a:p>
            <a:pPr algn="ctr"/>
            <a:endParaRPr lang="en-US" sz="1400" dirty="0">
              <a:solidFill>
                <a:schemeClr val="accent1"/>
              </a:solidFill>
            </a:endParaRPr>
          </a:p>
        </p:txBody>
      </p:sp>
      <p:sp>
        <p:nvSpPr>
          <p:cNvPr id="8" name="Text Placeholder 1"/>
          <p:cNvSpPr>
            <a:spLocks noGrp="1"/>
          </p:cNvSpPr>
          <p:nvPr>
            <p:ph type="body" sz="quarter" idx="4294967295"/>
          </p:nvPr>
        </p:nvSpPr>
        <p:spPr>
          <a:xfrm>
            <a:off x="257176" y="1232756"/>
            <a:ext cx="3983354" cy="740864"/>
          </a:xfrm>
          <a:prstGeom prst="rect">
            <a:avLst/>
          </a:prstGeom>
        </p:spPr>
        <p:txBody>
          <a:bodyPr/>
          <a:lstStyle/>
          <a:p>
            <a:pPr marL="0" lvl="0" indent="0">
              <a:buNone/>
            </a:pPr>
            <a:r>
              <a:rPr lang="en-CA" sz="1600" b="1" dirty="0"/>
              <a:t>Info-Tech assessed each </a:t>
            </a:r>
            <a:r>
              <a:rPr lang="en-CA" sz="1600" b="1" dirty="0" smtClean="0"/>
              <a:t>trend’s </a:t>
            </a:r>
            <a:r>
              <a:rPr lang="en-CA" sz="1600" b="1" dirty="0"/>
              <a:t>current value and readiness, which determined where its placement on the </a:t>
            </a:r>
            <a:r>
              <a:rPr lang="en-CA" sz="1600" b="1" dirty="0" smtClean="0"/>
              <a:t>monitor </a:t>
            </a:r>
            <a:r>
              <a:rPr lang="en-CA" sz="1600" b="1" dirty="0"/>
              <a:t>is for the year 2016. </a:t>
            </a:r>
            <a:endParaRPr lang="en-CA" sz="1600" dirty="0"/>
          </a:p>
        </p:txBody>
      </p:sp>
      <p:sp>
        <p:nvSpPr>
          <p:cNvPr id="3" name="Rectangle 2"/>
          <p:cNvSpPr/>
          <p:nvPr/>
        </p:nvSpPr>
        <p:spPr>
          <a:xfrm>
            <a:off x="4212935" y="1232756"/>
            <a:ext cx="4613910" cy="1656000"/>
          </a:xfrm>
          <a:prstGeom prst="rect">
            <a:avLst/>
          </a:prstGeom>
          <a:solidFill>
            <a:schemeClr val="bg1">
              <a:lumMod val="95000"/>
            </a:schemeClr>
          </a:solidFill>
          <a:ln>
            <a:solidFill>
              <a:schemeClr val="bg1">
                <a:lumMod val="95000"/>
              </a:schemeClr>
            </a:solid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accent1"/>
                </a:solidFill>
              </a:rPr>
              <a:t>Value</a:t>
            </a:r>
            <a:endParaRPr lang="en-US" sz="1400" dirty="0">
              <a:solidFill>
                <a:schemeClr val="accent1"/>
              </a:solidFill>
            </a:endParaRPr>
          </a:p>
          <a:p>
            <a:r>
              <a:rPr lang="en-US" sz="1200" dirty="0">
                <a:solidFill>
                  <a:schemeClr val="tx1"/>
                </a:solidFill>
              </a:rPr>
              <a:t>The utility or potential of technologies and products for organizations, with clear use cases that demonstrate enhancement.</a:t>
            </a:r>
          </a:p>
          <a:p>
            <a:pPr marL="180000" indent="-180000">
              <a:spcBef>
                <a:spcPts val="600"/>
              </a:spcBef>
              <a:buFont typeface="Arial" panose="020B0604020202020204" pitchFamily="34" charset="0"/>
              <a:buChar char="•"/>
            </a:pPr>
            <a:r>
              <a:rPr lang="en-US" sz="1100" i="1" dirty="0">
                <a:solidFill>
                  <a:schemeClr val="tx1"/>
                </a:solidFill>
              </a:rPr>
              <a:t>No use cases, high adoption </a:t>
            </a:r>
            <a:r>
              <a:rPr lang="en-US" sz="1100" i="1" dirty="0" smtClean="0">
                <a:solidFill>
                  <a:schemeClr val="tx1"/>
                </a:solidFill>
              </a:rPr>
              <a:t>costs, </a:t>
            </a:r>
            <a:r>
              <a:rPr lang="en-US" sz="1100" i="1" dirty="0">
                <a:solidFill>
                  <a:schemeClr val="tx1"/>
                </a:solidFill>
              </a:rPr>
              <a:t>or uncertain long-term gains indicate</a:t>
            </a:r>
            <a:r>
              <a:rPr lang="en-US" sz="1100" b="1" i="1" dirty="0">
                <a:solidFill>
                  <a:schemeClr val="tx1"/>
                </a:solidFill>
              </a:rPr>
              <a:t> </a:t>
            </a:r>
            <a:r>
              <a:rPr lang="en-US" sz="1100" b="1" i="1" dirty="0">
                <a:solidFill>
                  <a:schemeClr val="accent1"/>
                </a:solidFill>
              </a:rPr>
              <a:t>low value.</a:t>
            </a:r>
          </a:p>
          <a:p>
            <a:pPr marL="180000" indent="-180000">
              <a:spcBef>
                <a:spcPts val="600"/>
              </a:spcBef>
              <a:buFont typeface="Arial" panose="020B0604020202020204" pitchFamily="34" charset="0"/>
              <a:buChar char="•"/>
            </a:pPr>
            <a:r>
              <a:rPr lang="en-US" sz="1100" i="1" dirty="0">
                <a:solidFill>
                  <a:schemeClr val="tx1"/>
                </a:solidFill>
              </a:rPr>
              <a:t>Proven use cases that have benefitted organizations and clearly outweigh implementation costs indicate </a:t>
            </a:r>
            <a:r>
              <a:rPr lang="en-US" sz="1100" b="1" i="1" dirty="0">
                <a:solidFill>
                  <a:schemeClr val="accent1"/>
                </a:solidFill>
              </a:rPr>
              <a:t>high value.</a:t>
            </a:r>
          </a:p>
        </p:txBody>
      </p:sp>
      <p:sp>
        <p:nvSpPr>
          <p:cNvPr id="29" name="Rectangle 28"/>
          <p:cNvSpPr/>
          <p:nvPr/>
        </p:nvSpPr>
        <p:spPr>
          <a:xfrm>
            <a:off x="4212935" y="3034083"/>
            <a:ext cx="4624498" cy="1522852"/>
          </a:xfrm>
          <a:prstGeom prst="rect">
            <a:avLst/>
          </a:prstGeom>
          <a:solidFill>
            <a:schemeClr val="bg1">
              <a:lumMod val="95000"/>
            </a:schemeClr>
          </a:solidFill>
          <a:ln>
            <a:solidFill>
              <a:schemeClr val="bg1">
                <a:lumMod val="95000"/>
              </a:schemeClr>
            </a:solid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solidFill>
                  <a:schemeClr val="accent1"/>
                </a:solidFill>
              </a:rPr>
              <a:t>Readiness</a:t>
            </a:r>
            <a:endParaRPr lang="en-US" sz="1400" dirty="0">
              <a:solidFill>
                <a:schemeClr val="accent1"/>
              </a:solidFill>
            </a:endParaRPr>
          </a:p>
          <a:p>
            <a:r>
              <a:rPr lang="en-US" sz="1200" dirty="0">
                <a:solidFill>
                  <a:schemeClr val="tx1"/>
                </a:solidFill>
              </a:rPr>
              <a:t>How close technologies or commercial products are to being implemented or deployed at the enterprise level.</a:t>
            </a:r>
          </a:p>
          <a:p>
            <a:pPr marL="180000" indent="-180000">
              <a:spcBef>
                <a:spcPts val="600"/>
              </a:spcBef>
              <a:buFont typeface="Arial" panose="020B0604020202020204" pitchFamily="34" charset="0"/>
              <a:buChar char="•"/>
            </a:pPr>
            <a:r>
              <a:rPr lang="en-US" sz="1100" i="1" dirty="0">
                <a:solidFill>
                  <a:schemeClr val="tx1"/>
                </a:solidFill>
              </a:rPr>
              <a:t>No available commercial products or little interest among organizations and thought leaders indicate </a:t>
            </a:r>
            <a:r>
              <a:rPr lang="en-US" sz="1100" b="1" i="1" dirty="0">
                <a:solidFill>
                  <a:schemeClr val="accent1"/>
                </a:solidFill>
              </a:rPr>
              <a:t>low readiness.</a:t>
            </a:r>
          </a:p>
          <a:p>
            <a:pPr marL="180000" indent="-180000">
              <a:spcBef>
                <a:spcPts val="600"/>
              </a:spcBef>
              <a:buFont typeface="Arial" panose="020B0604020202020204" pitchFamily="34" charset="0"/>
              <a:buChar char="•"/>
            </a:pPr>
            <a:r>
              <a:rPr lang="en-US" sz="1100" i="1" dirty="0">
                <a:solidFill>
                  <a:schemeClr val="tx1"/>
                </a:solidFill>
              </a:rPr>
              <a:t>Enterprise products being adopted or recommended by industry experts with proven success indicate </a:t>
            </a:r>
            <a:r>
              <a:rPr lang="en-US" sz="1100" b="1" i="1" dirty="0">
                <a:solidFill>
                  <a:schemeClr val="accent1"/>
                </a:solidFill>
              </a:rPr>
              <a:t>high readiness.</a:t>
            </a:r>
          </a:p>
        </p:txBody>
      </p:sp>
      <p:grpSp>
        <p:nvGrpSpPr>
          <p:cNvPr id="83" name="Group 31"/>
          <p:cNvGrpSpPr/>
          <p:nvPr/>
        </p:nvGrpSpPr>
        <p:grpSpPr>
          <a:xfrm>
            <a:off x="365012" y="3028949"/>
            <a:ext cx="3486362" cy="3291493"/>
            <a:chOff x="539658" y="2958092"/>
            <a:chExt cx="3581308" cy="3381133"/>
          </a:xfrm>
        </p:grpSpPr>
        <p:sp>
          <p:nvSpPr>
            <p:cNvPr id="85" name="Rectangle 128"/>
            <p:cNvSpPr>
              <a:spLocks noChangeAspect="1"/>
            </p:cNvSpPr>
            <p:nvPr/>
          </p:nvSpPr>
          <p:spPr>
            <a:xfrm>
              <a:off x="826383" y="2958092"/>
              <a:ext cx="3278745" cy="3130898"/>
            </a:xfrm>
            <a:prstGeom prst="rect">
              <a:avLst/>
            </a:prstGeom>
            <a:solidFill>
              <a:srgbClr val="A2413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129"/>
            <p:cNvSpPr>
              <a:spLocks noChangeAspect="1"/>
            </p:cNvSpPr>
            <p:nvPr/>
          </p:nvSpPr>
          <p:spPr>
            <a:xfrm>
              <a:off x="1644277" y="2959191"/>
              <a:ext cx="2460851" cy="2346422"/>
            </a:xfrm>
            <a:prstGeom prst="rect">
              <a:avLst/>
            </a:prstGeom>
            <a:solidFill>
              <a:srgbClr val="D17D08"/>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Rectangle 130"/>
            <p:cNvSpPr>
              <a:spLocks noChangeAspect="1"/>
            </p:cNvSpPr>
            <p:nvPr/>
          </p:nvSpPr>
          <p:spPr>
            <a:xfrm>
              <a:off x="2466668" y="2959192"/>
              <a:ext cx="1638461" cy="1568499"/>
            </a:xfrm>
            <a:prstGeom prst="rect">
              <a:avLst/>
            </a:prstGeom>
            <a:solidFill>
              <a:srgbClr val="B0C534"/>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131"/>
            <p:cNvSpPr>
              <a:spLocks noChangeAspect="1"/>
            </p:cNvSpPr>
            <p:nvPr/>
          </p:nvSpPr>
          <p:spPr>
            <a:xfrm>
              <a:off x="3282735" y="2959192"/>
              <a:ext cx="822393" cy="784249"/>
            </a:xfrm>
            <a:prstGeom prst="rect">
              <a:avLst/>
            </a:prstGeom>
            <a:solidFill>
              <a:srgbClr val="2B9E3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TextBox 52"/>
            <p:cNvSpPr txBox="1"/>
            <p:nvPr/>
          </p:nvSpPr>
          <p:spPr>
            <a:xfrm>
              <a:off x="2116986" y="6062226"/>
              <a:ext cx="710727" cy="276999"/>
            </a:xfrm>
            <a:prstGeom prst="rect">
              <a:avLst/>
            </a:prstGeom>
            <a:noFill/>
          </p:spPr>
          <p:txBody>
            <a:bodyPr wrap="square" rtlCol="0">
              <a:spAutoFit/>
            </a:bodyPr>
            <a:lstStyle/>
            <a:p>
              <a:pPr algn="ctr"/>
              <a:r>
                <a:rPr lang="en-US" sz="1200" b="1" dirty="0" smtClean="0"/>
                <a:t>Value</a:t>
              </a:r>
              <a:endParaRPr lang="en-US" sz="1200" b="1" dirty="0"/>
            </a:p>
          </p:txBody>
        </p:sp>
        <p:cxnSp>
          <p:nvCxnSpPr>
            <p:cNvPr id="90" name="Straight Arrow Connector 53"/>
            <p:cNvCxnSpPr/>
            <p:nvPr/>
          </p:nvCxnSpPr>
          <p:spPr>
            <a:xfrm flipH="1">
              <a:off x="816657" y="6192142"/>
              <a:ext cx="124804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54"/>
            <p:cNvCxnSpPr/>
            <p:nvPr/>
          </p:nvCxnSpPr>
          <p:spPr>
            <a:xfrm>
              <a:off x="2871996" y="6192569"/>
              <a:ext cx="124897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2" name="TextBox 45"/>
            <p:cNvSpPr txBox="1"/>
            <p:nvPr/>
          </p:nvSpPr>
          <p:spPr>
            <a:xfrm rot="16200000">
              <a:off x="129161" y="4385041"/>
              <a:ext cx="1097993" cy="276999"/>
            </a:xfrm>
            <a:prstGeom prst="rect">
              <a:avLst/>
            </a:prstGeom>
            <a:noFill/>
          </p:spPr>
          <p:txBody>
            <a:bodyPr wrap="square" rtlCol="0">
              <a:spAutoFit/>
            </a:bodyPr>
            <a:lstStyle/>
            <a:p>
              <a:pPr algn="ctr"/>
              <a:r>
                <a:rPr lang="en-US" sz="1200" b="1" dirty="0" smtClean="0"/>
                <a:t>Readiness</a:t>
              </a:r>
              <a:endParaRPr lang="en-US" sz="1200" b="1" dirty="0"/>
            </a:p>
          </p:txBody>
        </p:sp>
        <p:cxnSp>
          <p:nvCxnSpPr>
            <p:cNvPr id="93" name="Straight Arrow Connector 62"/>
            <p:cNvCxnSpPr/>
            <p:nvPr/>
          </p:nvCxnSpPr>
          <p:spPr>
            <a:xfrm flipV="1">
              <a:off x="694852" y="3000961"/>
              <a:ext cx="0" cy="83605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47"/>
            <p:cNvCxnSpPr/>
            <p:nvPr/>
          </p:nvCxnSpPr>
          <p:spPr>
            <a:xfrm>
              <a:off x="694852" y="5216006"/>
              <a:ext cx="0" cy="8375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5" name="TextBox 48"/>
            <p:cNvSpPr txBox="1"/>
            <p:nvPr/>
          </p:nvSpPr>
          <p:spPr>
            <a:xfrm>
              <a:off x="854711" y="3000961"/>
              <a:ext cx="603050" cy="276999"/>
            </a:xfrm>
            <a:prstGeom prst="rect">
              <a:avLst/>
            </a:prstGeom>
          </p:spPr>
          <p:txBody>
            <a:bodyPr wrap="none" rtlCol="0">
              <a:spAutoFit/>
            </a:bodyPr>
            <a:lstStyle/>
            <a:p>
              <a:r>
                <a:rPr lang="en-CA" sz="1200" b="1" dirty="0" smtClean="0">
                  <a:solidFill>
                    <a:schemeClr val="bg1"/>
                  </a:solidFill>
                </a:rPr>
                <a:t>Learn</a:t>
              </a:r>
            </a:p>
          </p:txBody>
        </p:sp>
        <p:sp>
          <p:nvSpPr>
            <p:cNvPr id="96" name="TextBox 49"/>
            <p:cNvSpPr txBox="1"/>
            <p:nvPr/>
          </p:nvSpPr>
          <p:spPr>
            <a:xfrm>
              <a:off x="1773013" y="3000961"/>
              <a:ext cx="489045" cy="276999"/>
            </a:xfrm>
            <a:prstGeom prst="rect">
              <a:avLst/>
            </a:prstGeom>
          </p:spPr>
          <p:txBody>
            <a:bodyPr wrap="none" rtlCol="0">
              <a:spAutoFit/>
            </a:bodyPr>
            <a:lstStyle/>
            <a:p>
              <a:r>
                <a:rPr lang="en-CA" sz="1200" b="1" dirty="0" smtClean="0">
                  <a:solidFill>
                    <a:schemeClr val="bg1"/>
                  </a:solidFill>
                </a:rPr>
                <a:t>Test</a:t>
              </a:r>
            </a:p>
          </p:txBody>
        </p:sp>
        <p:sp>
          <p:nvSpPr>
            <p:cNvPr id="97" name="TextBox 54"/>
            <p:cNvSpPr txBox="1"/>
            <p:nvPr/>
          </p:nvSpPr>
          <p:spPr>
            <a:xfrm>
              <a:off x="2577310" y="3000961"/>
              <a:ext cx="519694" cy="276999"/>
            </a:xfrm>
            <a:prstGeom prst="rect">
              <a:avLst/>
            </a:prstGeom>
          </p:spPr>
          <p:txBody>
            <a:bodyPr wrap="none" rtlCol="0">
              <a:spAutoFit/>
            </a:bodyPr>
            <a:lstStyle/>
            <a:p>
              <a:r>
                <a:rPr lang="en-CA" sz="1200" b="1" dirty="0" smtClean="0">
                  <a:solidFill>
                    <a:schemeClr val="bg1"/>
                  </a:solidFill>
                </a:rPr>
                <a:t>Pilot</a:t>
              </a:r>
            </a:p>
          </p:txBody>
        </p:sp>
        <p:sp>
          <p:nvSpPr>
            <p:cNvPr id="98" name="TextBox 55"/>
            <p:cNvSpPr txBox="1"/>
            <p:nvPr/>
          </p:nvSpPr>
          <p:spPr>
            <a:xfrm>
              <a:off x="3412257" y="3000961"/>
              <a:ext cx="465192" cy="276999"/>
            </a:xfrm>
            <a:prstGeom prst="rect">
              <a:avLst/>
            </a:prstGeom>
          </p:spPr>
          <p:txBody>
            <a:bodyPr wrap="none" rtlCol="0">
              <a:spAutoFit/>
            </a:bodyPr>
            <a:lstStyle/>
            <a:p>
              <a:r>
                <a:rPr lang="en-CA" sz="1200" b="1" dirty="0" smtClean="0">
                  <a:solidFill>
                    <a:schemeClr val="bg1"/>
                  </a:solidFill>
                </a:rPr>
                <a:t>Use</a:t>
              </a:r>
            </a:p>
          </p:txBody>
        </p:sp>
      </p:grpSp>
      <p:sp>
        <p:nvSpPr>
          <p:cNvPr id="66" name="Rectangle 52"/>
          <p:cNvSpPr/>
          <p:nvPr/>
        </p:nvSpPr>
        <p:spPr>
          <a:xfrm rot="2761562">
            <a:off x="2980139" y="3884827"/>
            <a:ext cx="144000" cy="144000"/>
          </a:xfrm>
          <a:prstGeom prst="rect">
            <a:avLst/>
          </a:prstGeom>
          <a:solidFill>
            <a:srgbClr val="7030A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8" name="Rectangle 53"/>
          <p:cNvSpPr/>
          <p:nvPr/>
        </p:nvSpPr>
        <p:spPr>
          <a:xfrm rot="2761562">
            <a:off x="2562831" y="4866346"/>
            <a:ext cx="144000" cy="144000"/>
          </a:xfrm>
          <a:prstGeom prst="rect">
            <a:avLst/>
          </a:prstGeom>
          <a:solidFill>
            <a:srgbClr val="00206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0" name="Rectangle 54"/>
          <p:cNvSpPr/>
          <p:nvPr/>
        </p:nvSpPr>
        <p:spPr>
          <a:xfrm rot="2761562">
            <a:off x="1737742" y="5424891"/>
            <a:ext cx="144000" cy="144000"/>
          </a:xfrm>
          <a:prstGeom prst="rect">
            <a:avLst/>
          </a:prstGeom>
          <a:solidFill>
            <a:srgbClr val="0070C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2" name="Rectangle 55"/>
          <p:cNvSpPr/>
          <p:nvPr/>
        </p:nvSpPr>
        <p:spPr>
          <a:xfrm rot="2761562">
            <a:off x="2574347" y="4111637"/>
            <a:ext cx="144000" cy="144000"/>
          </a:xfrm>
          <a:prstGeom prst="rect">
            <a:avLst/>
          </a:prstGeom>
          <a:solidFill>
            <a:srgbClr val="00B0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4" name="Rectangle 56"/>
          <p:cNvSpPr/>
          <p:nvPr/>
        </p:nvSpPr>
        <p:spPr>
          <a:xfrm rot="2761562">
            <a:off x="2571725" y="5452331"/>
            <a:ext cx="144000" cy="144000"/>
          </a:xfrm>
          <a:prstGeom prst="rect">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6" name="Rectangle 57"/>
          <p:cNvSpPr/>
          <p:nvPr/>
        </p:nvSpPr>
        <p:spPr>
          <a:xfrm rot="2761562">
            <a:off x="1404908" y="5424892"/>
            <a:ext cx="144000" cy="144000"/>
          </a:xfrm>
          <a:prstGeom prst="rect">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8" name="Rectangle 58"/>
          <p:cNvSpPr/>
          <p:nvPr/>
        </p:nvSpPr>
        <p:spPr>
          <a:xfrm rot="2761562">
            <a:off x="2244075" y="4647687"/>
            <a:ext cx="144000" cy="144000"/>
          </a:xfrm>
          <a:prstGeom prst="rect">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0" name="Rectangle 59"/>
          <p:cNvSpPr/>
          <p:nvPr/>
        </p:nvSpPr>
        <p:spPr>
          <a:xfrm rot="2761562">
            <a:off x="1962209" y="4201934"/>
            <a:ext cx="144000" cy="144000"/>
          </a:xfrm>
          <a:prstGeom prst="rect">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4" name="Rectangle 60"/>
          <p:cNvSpPr/>
          <p:nvPr/>
        </p:nvSpPr>
        <p:spPr>
          <a:xfrm>
            <a:off x="4212936" y="4702262"/>
            <a:ext cx="4624498" cy="1607503"/>
          </a:xfrm>
          <a:prstGeom prst="rect">
            <a:avLst/>
          </a:prstGeom>
          <a:solidFill>
            <a:schemeClr val="bg1">
              <a:lumMod val="95000"/>
            </a:schemeClr>
          </a:solidFill>
          <a:ln>
            <a:solidFill>
              <a:schemeClr val="bg1">
                <a:lumMod val="95000"/>
              </a:schemeClr>
            </a:solid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numCol="2" rtlCol="0" anchor="t"/>
          <a:lstStyle/>
          <a:p>
            <a:pPr>
              <a:spcAft>
                <a:spcPts val="600"/>
              </a:spcAft>
            </a:pPr>
            <a:r>
              <a:rPr lang="en-US" sz="1200" b="1" dirty="0" smtClean="0">
                <a:solidFill>
                  <a:schemeClr val="accent1"/>
                </a:solidFill>
              </a:rPr>
              <a:t>Trends Monitor Legend</a:t>
            </a:r>
            <a:endParaRPr lang="en-US" sz="1200" b="1" dirty="0">
              <a:solidFill>
                <a:schemeClr val="accent1"/>
              </a:solidFill>
            </a:endParaRPr>
          </a:p>
          <a:p>
            <a:pPr marL="182563">
              <a:spcBef>
                <a:spcPts val="200"/>
              </a:spcBef>
              <a:spcAft>
                <a:spcPts val="200"/>
              </a:spcAft>
            </a:pPr>
            <a:endParaRPr lang="en-US" sz="1050" dirty="0">
              <a:solidFill>
                <a:schemeClr val="tx1"/>
              </a:solidFill>
            </a:endParaRPr>
          </a:p>
          <a:p>
            <a:pPr marL="182563">
              <a:spcBef>
                <a:spcPts val="200"/>
              </a:spcBef>
              <a:spcAft>
                <a:spcPts val="200"/>
              </a:spcAft>
            </a:pPr>
            <a:endParaRPr lang="en-US" sz="1050" dirty="0">
              <a:solidFill>
                <a:schemeClr val="tx1"/>
              </a:solidFill>
            </a:endParaRPr>
          </a:p>
          <a:p>
            <a:pPr marL="182563">
              <a:spcBef>
                <a:spcPts val="200"/>
              </a:spcBef>
              <a:spcAft>
                <a:spcPts val="200"/>
              </a:spcAft>
            </a:pPr>
            <a:endParaRPr lang="en-US" sz="1050" dirty="0">
              <a:solidFill>
                <a:schemeClr val="tx1"/>
              </a:solidFill>
            </a:endParaRPr>
          </a:p>
          <a:p>
            <a:pPr marL="182563"/>
            <a:endParaRPr lang="en-US" sz="1050" dirty="0">
              <a:solidFill>
                <a:schemeClr val="tx1"/>
              </a:solidFill>
            </a:endParaRPr>
          </a:p>
          <a:p>
            <a:pPr indent="182563"/>
            <a:endParaRPr lang="en-US" sz="1050" dirty="0">
              <a:solidFill>
                <a:schemeClr val="tx1"/>
              </a:solidFill>
            </a:endParaRPr>
          </a:p>
        </p:txBody>
      </p:sp>
      <p:sp>
        <p:nvSpPr>
          <p:cNvPr id="26" name="Rectangle 61"/>
          <p:cNvSpPr/>
          <p:nvPr/>
        </p:nvSpPr>
        <p:spPr>
          <a:xfrm>
            <a:off x="4335748" y="4994626"/>
            <a:ext cx="4464000" cy="11826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numCol="2" rtlCol="0" anchor="ctr"/>
          <a:lstStyle/>
          <a:p>
            <a:pPr indent="182563">
              <a:spcBef>
                <a:spcPts val="300"/>
              </a:spcBef>
              <a:spcAft>
                <a:spcPts val="300"/>
              </a:spcAft>
            </a:pPr>
            <a:r>
              <a:rPr lang="en-US" sz="1200" dirty="0">
                <a:solidFill>
                  <a:schemeClr val="tx1"/>
                </a:solidFill>
              </a:rPr>
              <a:t>Perpetual Beta Development</a:t>
            </a:r>
          </a:p>
          <a:p>
            <a:pPr indent="182563">
              <a:spcBef>
                <a:spcPts val="300"/>
              </a:spcBef>
              <a:spcAft>
                <a:spcPts val="300"/>
              </a:spcAft>
            </a:pPr>
            <a:r>
              <a:rPr lang="en-US" sz="1200" dirty="0" smtClean="0">
                <a:solidFill>
                  <a:schemeClr val="tx1"/>
                </a:solidFill>
              </a:rPr>
              <a:t>Ad Hoc </a:t>
            </a:r>
            <a:r>
              <a:rPr lang="en-US" sz="1200" dirty="0">
                <a:solidFill>
                  <a:schemeClr val="tx1"/>
                </a:solidFill>
              </a:rPr>
              <a:t>Collaboration Apps</a:t>
            </a:r>
          </a:p>
          <a:p>
            <a:pPr indent="182563">
              <a:spcBef>
                <a:spcPts val="300"/>
              </a:spcBef>
              <a:spcAft>
                <a:spcPts val="300"/>
              </a:spcAft>
            </a:pPr>
            <a:r>
              <a:rPr lang="en-US" sz="1200" dirty="0">
                <a:solidFill>
                  <a:schemeClr val="tx1"/>
                </a:solidFill>
              </a:rPr>
              <a:t>Virtual &amp; Augmented Reality</a:t>
            </a:r>
          </a:p>
          <a:p>
            <a:pPr indent="182563">
              <a:spcBef>
                <a:spcPts val="300"/>
              </a:spcBef>
              <a:spcAft>
                <a:spcPts val="300"/>
              </a:spcAft>
            </a:pPr>
            <a:r>
              <a:rPr lang="en-US" sz="1200" dirty="0" smtClean="0">
                <a:solidFill>
                  <a:schemeClr val="tx1"/>
                </a:solidFill>
              </a:rPr>
              <a:t>Learning </a:t>
            </a:r>
            <a:r>
              <a:rPr lang="en-US" sz="1200" dirty="0">
                <a:solidFill>
                  <a:schemeClr val="tx1"/>
                </a:solidFill>
              </a:rPr>
              <a:t>&amp; </a:t>
            </a:r>
            <a:r>
              <a:rPr lang="en-US" sz="1200" dirty="0" smtClean="0">
                <a:solidFill>
                  <a:schemeClr val="tx1"/>
                </a:solidFill>
              </a:rPr>
              <a:t>Development</a:t>
            </a:r>
          </a:p>
          <a:p>
            <a:pPr marL="263525">
              <a:spcBef>
                <a:spcPts val="300"/>
              </a:spcBef>
              <a:spcAft>
                <a:spcPts val="300"/>
              </a:spcAft>
            </a:pPr>
            <a:r>
              <a:rPr lang="en-US" sz="1200" dirty="0" smtClean="0">
                <a:solidFill>
                  <a:schemeClr val="tx1"/>
                </a:solidFill>
              </a:rPr>
              <a:t>  Microservices Architecture</a:t>
            </a:r>
          </a:p>
          <a:p>
            <a:pPr marL="263525" indent="90488">
              <a:spcBef>
                <a:spcPts val="300"/>
              </a:spcBef>
              <a:spcAft>
                <a:spcPts val="300"/>
              </a:spcAft>
            </a:pPr>
            <a:r>
              <a:rPr lang="en-US" sz="1200" dirty="0" smtClean="0">
                <a:solidFill>
                  <a:schemeClr val="tx1"/>
                </a:solidFill>
              </a:rPr>
              <a:t>Machine Learning</a:t>
            </a:r>
          </a:p>
          <a:p>
            <a:pPr marL="263525" indent="90488">
              <a:spcBef>
                <a:spcPts val="300"/>
              </a:spcBef>
              <a:spcAft>
                <a:spcPts val="300"/>
              </a:spcAft>
            </a:pPr>
            <a:r>
              <a:rPr lang="en-US" sz="1200" dirty="0" smtClean="0">
                <a:solidFill>
                  <a:schemeClr val="tx1"/>
                </a:solidFill>
              </a:rPr>
              <a:t>Data Lakes </a:t>
            </a:r>
          </a:p>
          <a:p>
            <a:pPr marL="263525" indent="90488">
              <a:spcBef>
                <a:spcPts val="300"/>
              </a:spcBef>
              <a:spcAft>
                <a:spcPts val="300"/>
              </a:spcAft>
            </a:pPr>
            <a:r>
              <a:rPr lang="en-US" sz="1200" dirty="0" smtClean="0">
                <a:solidFill>
                  <a:schemeClr val="tx1"/>
                </a:solidFill>
              </a:rPr>
              <a:t>Modern Tags</a:t>
            </a:r>
          </a:p>
        </p:txBody>
      </p:sp>
      <p:sp>
        <p:nvSpPr>
          <p:cNvPr id="106" name="Rectangle 62"/>
          <p:cNvSpPr/>
          <p:nvPr/>
        </p:nvSpPr>
        <p:spPr>
          <a:xfrm rot="2761562">
            <a:off x="4436656" y="5128498"/>
            <a:ext cx="108000" cy="108000"/>
          </a:xfrm>
          <a:prstGeom prst="rect">
            <a:avLst/>
          </a:prstGeom>
          <a:solidFill>
            <a:srgbClr val="00206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7" name="Rectangle 63"/>
          <p:cNvSpPr/>
          <p:nvPr/>
        </p:nvSpPr>
        <p:spPr>
          <a:xfrm rot="2761562">
            <a:off x="4436655" y="5391986"/>
            <a:ext cx="108000" cy="108000"/>
          </a:xfrm>
          <a:prstGeom prst="rect">
            <a:avLst/>
          </a:prstGeom>
          <a:solidFill>
            <a:srgbClr val="7030A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8" name="Rectangle 64"/>
          <p:cNvSpPr/>
          <p:nvPr/>
        </p:nvSpPr>
        <p:spPr>
          <a:xfrm rot="2761562">
            <a:off x="4436654" y="5652350"/>
            <a:ext cx="108000" cy="108000"/>
          </a:xfrm>
          <a:prstGeom prst="rect">
            <a:avLst/>
          </a:prstGeom>
          <a:solidFill>
            <a:srgbClr val="0070C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9" name="Rectangle 66"/>
          <p:cNvSpPr/>
          <p:nvPr/>
        </p:nvSpPr>
        <p:spPr>
          <a:xfrm rot="2761562">
            <a:off x="4436654" y="5919991"/>
            <a:ext cx="108000" cy="108000"/>
          </a:xfrm>
          <a:prstGeom prst="rect">
            <a:avLst/>
          </a:prstGeom>
          <a:solidFill>
            <a:srgbClr val="00B0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0" name="Rectangle 68"/>
          <p:cNvSpPr/>
          <p:nvPr/>
        </p:nvSpPr>
        <p:spPr>
          <a:xfrm rot="2761562">
            <a:off x="6746851" y="5139305"/>
            <a:ext cx="108000" cy="108000"/>
          </a:xfrm>
          <a:prstGeom prst="rect">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1" name="Rectangle 70"/>
          <p:cNvSpPr/>
          <p:nvPr/>
        </p:nvSpPr>
        <p:spPr>
          <a:xfrm rot="2761562">
            <a:off x="6746851" y="5393200"/>
            <a:ext cx="108000" cy="108000"/>
          </a:xfrm>
          <a:prstGeom prst="rect">
            <a:avLst/>
          </a:prstGeom>
          <a:solidFill>
            <a:srgbClr val="FF00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2" name="Rectangle 72"/>
          <p:cNvSpPr/>
          <p:nvPr/>
        </p:nvSpPr>
        <p:spPr>
          <a:xfrm rot="2761562">
            <a:off x="6746852" y="5652350"/>
            <a:ext cx="108000" cy="108000"/>
          </a:xfrm>
          <a:prstGeom prst="rect">
            <a:avLst/>
          </a:prstGeom>
          <a:solidFill>
            <a:srgbClr val="00B05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3" name="Rectangle 74"/>
          <p:cNvSpPr/>
          <p:nvPr/>
        </p:nvSpPr>
        <p:spPr>
          <a:xfrm rot="2761562">
            <a:off x="6746851" y="5922779"/>
            <a:ext cx="108000" cy="108000"/>
          </a:xfrm>
          <a:prstGeom prst="rect">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41" name="Group 40"/>
          <p:cNvGrpSpPr/>
          <p:nvPr/>
        </p:nvGrpSpPr>
        <p:grpSpPr>
          <a:xfrm>
            <a:off x="0" y="6422955"/>
            <a:ext cx="9144000" cy="437555"/>
            <a:chOff x="0" y="6422955"/>
            <a:chExt cx="9144000" cy="437555"/>
          </a:xfrm>
        </p:grpSpPr>
        <p:pic>
          <p:nvPicPr>
            <p:cNvPr id="42"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43" name="Picture 42"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2795166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val 18"/>
          <p:cNvSpPr/>
          <p:nvPr/>
        </p:nvSpPr>
        <p:spPr>
          <a:xfrm>
            <a:off x="1059726" y="5771117"/>
            <a:ext cx="439862" cy="439862"/>
          </a:xfrm>
          <a:prstGeom prst="ellipse">
            <a:avLst/>
          </a:prstGeom>
          <a:solidFill>
            <a:schemeClr val="bg1">
              <a:lumMod val="7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b="1" dirty="0" smtClean="0"/>
              <a:t>3</a:t>
            </a:r>
            <a:endParaRPr lang="en-US" sz="1400" b="1" dirty="0"/>
          </a:p>
        </p:txBody>
      </p:sp>
      <p:sp>
        <p:nvSpPr>
          <p:cNvPr id="20" name="Oval 19"/>
          <p:cNvSpPr/>
          <p:nvPr/>
        </p:nvSpPr>
        <p:spPr>
          <a:xfrm>
            <a:off x="703298" y="5771117"/>
            <a:ext cx="439862" cy="439862"/>
          </a:xfrm>
          <a:prstGeom prst="ellipse">
            <a:avLst/>
          </a:prstGeom>
          <a:solidFill>
            <a:srgbClr val="243F54">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2</a:t>
            </a:r>
          </a:p>
        </p:txBody>
      </p:sp>
      <p:sp>
        <p:nvSpPr>
          <p:cNvPr id="22" name="Oval 21"/>
          <p:cNvSpPr/>
          <p:nvPr/>
        </p:nvSpPr>
        <p:spPr>
          <a:xfrm>
            <a:off x="346870" y="5771117"/>
            <a:ext cx="439862" cy="439862"/>
          </a:xfrm>
          <a:prstGeom prst="ellipse">
            <a:avLst/>
          </a:prstGeom>
          <a:solidFill>
            <a:schemeClr val="bg1">
              <a:lumMod val="7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b="1" dirty="0"/>
              <a:t>1</a:t>
            </a:r>
          </a:p>
        </p:txBody>
      </p:sp>
      <p:sp>
        <p:nvSpPr>
          <p:cNvPr id="3" name="TextBox 2"/>
          <p:cNvSpPr txBox="1"/>
          <p:nvPr/>
        </p:nvSpPr>
        <p:spPr>
          <a:xfrm>
            <a:off x="346870" y="5453180"/>
            <a:ext cx="835602" cy="253916"/>
          </a:xfrm>
          <a:prstGeom prst="rect">
            <a:avLst/>
          </a:prstGeom>
          <a:noFill/>
        </p:spPr>
        <p:txBody>
          <a:bodyPr wrap="square" lIns="0" rtlCol="0">
            <a:spAutoFit/>
          </a:bodyPr>
          <a:lstStyle/>
          <a:p>
            <a:r>
              <a:rPr lang="en-US" sz="1050" i="1" dirty="0" smtClean="0">
                <a:solidFill>
                  <a:schemeClr val="bg1">
                    <a:lumMod val="65000"/>
                  </a:schemeClr>
                </a:solidFill>
              </a:rPr>
              <a:t>Section</a:t>
            </a:r>
            <a:endParaRPr lang="en-US" sz="1050" i="1" dirty="0">
              <a:solidFill>
                <a:schemeClr val="bg1">
                  <a:lumMod val="65000"/>
                </a:schemeClr>
              </a:solidFill>
            </a:endParaRPr>
          </a:p>
        </p:txBody>
      </p:sp>
      <p:sp>
        <p:nvSpPr>
          <p:cNvPr id="2" name="Text Placeholder 1"/>
          <p:cNvSpPr>
            <a:spLocks noGrp="1"/>
          </p:cNvSpPr>
          <p:nvPr>
            <p:ph type="body" sz="quarter" idx="10"/>
          </p:nvPr>
        </p:nvSpPr>
        <p:spPr/>
        <p:txBody>
          <a:bodyPr/>
          <a:lstStyle/>
          <a:p>
            <a:r>
              <a:rPr lang="en-US" dirty="0" smtClean="0"/>
              <a:t>Analysis of Apps and IM Trends</a:t>
            </a:r>
            <a:endParaRPr lang="en-US" dirty="0"/>
          </a:p>
        </p:txBody>
      </p:sp>
      <p:sp>
        <p:nvSpPr>
          <p:cNvPr id="4" name="Text Placeholder 3"/>
          <p:cNvSpPr>
            <a:spLocks noGrp="1"/>
          </p:cNvSpPr>
          <p:nvPr>
            <p:ph type="body" sz="quarter" idx="11"/>
          </p:nvPr>
        </p:nvSpPr>
        <p:spPr/>
        <p:txBody>
          <a:bodyPr/>
          <a:lstStyle/>
          <a:p>
            <a:r>
              <a:rPr lang="en-US" dirty="0"/>
              <a:t>2</a:t>
            </a:r>
          </a:p>
        </p:txBody>
      </p:sp>
      <p:pic>
        <p:nvPicPr>
          <p:cNvPr id="17" name="Picture 2"/>
          <p:cNvPicPr>
            <a:picLocks noChangeAspect="1" noChangeArrowheads="1"/>
          </p:cNvPicPr>
          <p:nvPr/>
        </p:nvPicPr>
        <p:blipFill>
          <a:blip r:embed="rId3" cstate="print"/>
          <a:srcRect/>
          <a:stretch>
            <a:fillRect/>
          </a:stretch>
        </p:blipFill>
        <p:spPr bwMode="auto">
          <a:xfrm>
            <a:off x="1" y="2256083"/>
            <a:ext cx="9144000" cy="1830668"/>
          </a:xfrm>
          <a:prstGeom prst="rect">
            <a:avLst/>
          </a:prstGeom>
          <a:noFill/>
          <a:ln w="9525">
            <a:noFill/>
            <a:miter lim="800000"/>
            <a:headEnd/>
            <a:tailEnd/>
          </a:ln>
        </p:spPr>
      </p:pic>
      <p:grpSp>
        <p:nvGrpSpPr>
          <p:cNvPr id="9" name="Group 8"/>
          <p:cNvGrpSpPr/>
          <p:nvPr/>
        </p:nvGrpSpPr>
        <p:grpSpPr>
          <a:xfrm>
            <a:off x="0" y="6422955"/>
            <a:ext cx="9144000" cy="437555"/>
            <a:chOff x="0" y="6422955"/>
            <a:chExt cx="9144000" cy="437555"/>
          </a:xfrm>
        </p:grpSpPr>
        <p:pic>
          <p:nvPicPr>
            <p:cNvPr id="10"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11" name="Picture 10"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2122863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5"/>
          <p:cNvSpPr txBox="1"/>
          <p:nvPr/>
        </p:nvSpPr>
        <p:spPr>
          <a:xfrm>
            <a:off x="4813727" y="3578080"/>
            <a:ext cx="3944505" cy="1384995"/>
          </a:xfrm>
          <a:prstGeom prst="rect">
            <a:avLst/>
          </a:prstGeom>
        </p:spPr>
        <p:txBody>
          <a:bodyPr wrap="square" rtlCol="0">
            <a:spAutoFit/>
          </a:bodyPr>
          <a:lstStyle/>
          <a:p>
            <a:pPr algn="ctr"/>
            <a:r>
              <a:rPr lang="en-CA" sz="1400" i="1" dirty="0">
                <a:latin typeface="+mj-lt"/>
              </a:rPr>
              <a:t>The open source dictum, </a:t>
            </a:r>
            <a:r>
              <a:rPr lang="en-CA" sz="1400" b="1" i="1" dirty="0">
                <a:latin typeface="+mj-lt"/>
              </a:rPr>
              <a:t>‘</a:t>
            </a:r>
            <a:r>
              <a:rPr lang="en-CA" sz="1400" i="1" dirty="0">
                <a:latin typeface="+mj-lt"/>
              </a:rPr>
              <a:t> </a:t>
            </a:r>
            <a:r>
              <a:rPr lang="en-CA" sz="1400" b="1" i="1" dirty="0" smtClean="0">
                <a:latin typeface="+mj-lt"/>
              </a:rPr>
              <a:t>release </a:t>
            </a:r>
            <a:r>
              <a:rPr lang="en-CA" sz="1400" b="1" i="1" dirty="0">
                <a:latin typeface="+mj-lt"/>
              </a:rPr>
              <a:t>early and release often’</a:t>
            </a:r>
            <a:r>
              <a:rPr lang="en-CA" sz="1400" i="1" dirty="0">
                <a:latin typeface="+mj-lt"/>
              </a:rPr>
              <a:t> </a:t>
            </a:r>
            <a:r>
              <a:rPr lang="en-CA" sz="1400" i="1" dirty="0" smtClean="0">
                <a:latin typeface="+mj-lt"/>
              </a:rPr>
              <a:t>in </a:t>
            </a:r>
            <a:r>
              <a:rPr lang="en-CA" sz="1400" i="1" dirty="0">
                <a:latin typeface="+mj-lt"/>
              </a:rPr>
              <a:t>fact has morphed into an even more radical position, </a:t>
            </a:r>
            <a:r>
              <a:rPr lang="en-CA" sz="1400" b="1" i="1" dirty="0">
                <a:latin typeface="+mj-lt"/>
              </a:rPr>
              <a:t>‘</a:t>
            </a:r>
            <a:r>
              <a:rPr lang="en-CA" sz="1400" i="1" dirty="0">
                <a:latin typeface="+mj-lt"/>
              </a:rPr>
              <a:t> </a:t>
            </a:r>
            <a:r>
              <a:rPr lang="en-CA" sz="1400" b="1" i="1" dirty="0" smtClean="0">
                <a:latin typeface="+mj-lt"/>
              </a:rPr>
              <a:t>the </a:t>
            </a:r>
            <a:r>
              <a:rPr lang="en-CA" sz="1400" b="1" i="1" dirty="0">
                <a:latin typeface="+mj-lt"/>
              </a:rPr>
              <a:t>perpetual beta,’</a:t>
            </a:r>
            <a:r>
              <a:rPr lang="en-CA" sz="1400" i="1" dirty="0">
                <a:latin typeface="+mj-lt"/>
              </a:rPr>
              <a:t> </a:t>
            </a:r>
            <a:r>
              <a:rPr lang="en-CA" sz="1400" i="1" dirty="0" smtClean="0">
                <a:latin typeface="+mj-lt"/>
              </a:rPr>
              <a:t>in </a:t>
            </a:r>
            <a:r>
              <a:rPr lang="en-CA" sz="1400" i="1" dirty="0">
                <a:latin typeface="+mj-lt"/>
              </a:rPr>
              <a:t>which the product is developed in the open, with new features slipstreamed in on a monthly, weekly, or even daily basis.</a:t>
            </a:r>
          </a:p>
        </p:txBody>
      </p:sp>
      <p:sp>
        <p:nvSpPr>
          <p:cNvPr id="5" name="Title 2"/>
          <p:cNvSpPr>
            <a:spLocks noGrp="1"/>
          </p:cNvSpPr>
          <p:nvPr>
            <p:ph type="title"/>
          </p:nvPr>
        </p:nvSpPr>
        <p:spPr>
          <a:xfrm>
            <a:off x="251520" y="260648"/>
            <a:ext cx="6511230" cy="864096"/>
          </a:xfrm>
        </p:spPr>
        <p:txBody>
          <a:bodyPr/>
          <a:lstStyle/>
          <a:p>
            <a:r>
              <a:rPr lang="en-US" dirty="0"/>
              <a:t>In </a:t>
            </a:r>
            <a:r>
              <a:rPr lang="en-US" dirty="0" smtClean="0"/>
              <a:t>perpetual </a:t>
            </a:r>
            <a:r>
              <a:rPr lang="en-US" dirty="0"/>
              <a:t>beta development, the target audience has become the beta </a:t>
            </a:r>
            <a:r>
              <a:rPr lang="en-US" dirty="0" smtClean="0"/>
              <a:t>audience</a:t>
            </a:r>
            <a:endParaRPr lang="en-US" dirty="0"/>
          </a:p>
        </p:txBody>
      </p:sp>
      <p:sp>
        <p:nvSpPr>
          <p:cNvPr id="6" name="Rectangle 5"/>
          <p:cNvSpPr/>
          <p:nvPr/>
        </p:nvSpPr>
        <p:spPr>
          <a:xfrm>
            <a:off x="251518" y="1580325"/>
            <a:ext cx="8625779" cy="1026021"/>
          </a:xfrm>
          <a:prstGeom prst="rect">
            <a:avLst/>
          </a:prstGeom>
          <a:solidFill>
            <a:schemeClr val="bg1">
              <a:lumMod val="95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CA" sz="1200" dirty="0">
                <a:solidFill>
                  <a:schemeClr val="tx1"/>
                </a:solidFill>
              </a:rPr>
              <a:t>Perpetual beta development is the idea of extending or maintaining an experimental prototype phase that releases new features on a near-constant basis. The released product is not final; it continuously undergoes iterative development and customer testing. Beta releases are increasingly being tested with larger and larger groups, so much so that the target audience has become the beta audience. To enable perpetual beta development, look to adopting agile development practices such as </a:t>
            </a:r>
            <a:r>
              <a:rPr lang="en-CA" sz="1200" dirty="0" smtClean="0">
                <a:solidFill>
                  <a:schemeClr val="tx1"/>
                </a:solidFill>
              </a:rPr>
              <a:t>DevOps, </a:t>
            </a:r>
            <a:r>
              <a:rPr lang="en-CA" sz="1200" dirty="0">
                <a:solidFill>
                  <a:schemeClr val="tx1"/>
                </a:solidFill>
              </a:rPr>
              <a:t>which promote open development, continuous improvement, and iterative releases. </a:t>
            </a:r>
          </a:p>
          <a:p>
            <a:endParaRPr lang="en-CA" sz="1200" dirty="0">
              <a:solidFill>
                <a:schemeClr val="tx1"/>
              </a:solidFill>
            </a:endParaRPr>
          </a:p>
        </p:txBody>
      </p:sp>
      <p:sp>
        <p:nvSpPr>
          <p:cNvPr id="31" name="Rectangle 30"/>
          <p:cNvSpPr/>
          <p:nvPr/>
        </p:nvSpPr>
        <p:spPr>
          <a:xfrm>
            <a:off x="251518" y="1209144"/>
            <a:ext cx="8625779" cy="360000"/>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smtClean="0">
                <a:solidFill>
                  <a:schemeClr val="accent2"/>
                </a:solidFill>
              </a:rPr>
              <a:t>Perpetual Beta Development</a:t>
            </a:r>
            <a:endParaRPr lang="en-US" sz="1600" b="1" dirty="0">
              <a:solidFill>
                <a:schemeClr val="accent2"/>
              </a:solidFill>
            </a:endParaRPr>
          </a:p>
        </p:txBody>
      </p:sp>
      <p:pic>
        <p:nvPicPr>
          <p:cNvPr id="33" name="Picture 101"/>
          <p:cNvPicPr>
            <a:picLocks noChangeAspect="1"/>
          </p:cNvPicPr>
          <p:nvPr/>
        </p:nvPicPr>
        <p:blipFill>
          <a:blip r:embed="rId3"/>
          <a:stretch>
            <a:fillRect/>
          </a:stretch>
        </p:blipFill>
        <p:spPr>
          <a:xfrm>
            <a:off x="8379309" y="4692493"/>
            <a:ext cx="288000" cy="288000"/>
          </a:xfrm>
          <a:prstGeom prst="rect">
            <a:avLst/>
          </a:prstGeom>
        </p:spPr>
      </p:pic>
      <p:pic>
        <p:nvPicPr>
          <p:cNvPr id="34" name="Picture 100"/>
          <p:cNvPicPr>
            <a:picLocks noChangeAspect="1"/>
          </p:cNvPicPr>
          <p:nvPr/>
        </p:nvPicPr>
        <p:blipFill>
          <a:blip r:embed="rId4"/>
          <a:stretch>
            <a:fillRect/>
          </a:stretch>
        </p:blipFill>
        <p:spPr>
          <a:xfrm>
            <a:off x="4658476" y="3583221"/>
            <a:ext cx="288000" cy="288000"/>
          </a:xfrm>
          <a:prstGeom prst="rect">
            <a:avLst/>
          </a:prstGeom>
        </p:spPr>
      </p:pic>
      <p:sp>
        <p:nvSpPr>
          <p:cNvPr id="35" name="TextBox 34"/>
          <p:cNvSpPr txBox="1"/>
          <p:nvPr/>
        </p:nvSpPr>
        <p:spPr>
          <a:xfrm>
            <a:off x="4914240" y="4984061"/>
            <a:ext cx="3843992" cy="276999"/>
          </a:xfrm>
          <a:prstGeom prst="rect">
            <a:avLst/>
          </a:prstGeom>
        </p:spPr>
        <p:txBody>
          <a:bodyPr wrap="square" rtlCol="0">
            <a:spAutoFit/>
          </a:bodyPr>
          <a:lstStyle/>
          <a:p>
            <a:pPr algn="r"/>
            <a:r>
              <a:rPr lang="en-CA" sz="1200" dirty="0" smtClean="0"/>
              <a:t> – Tim O’Reilly, Founder of O’Reilly Media </a:t>
            </a:r>
          </a:p>
        </p:txBody>
      </p:sp>
      <p:sp>
        <p:nvSpPr>
          <p:cNvPr id="37" name="Rectangle 36"/>
          <p:cNvSpPr/>
          <p:nvPr/>
        </p:nvSpPr>
        <p:spPr>
          <a:xfrm>
            <a:off x="251517" y="2727256"/>
            <a:ext cx="4212000" cy="36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solidFill>
                  <a:schemeClr val="bg1"/>
                </a:solidFill>
              </a:rPr>
              <a:t>Call to Action in 2016: </a:t>
            </a:r>
            <a:r>
              <a:rPr lang="en-US" sz="1600" b="1" dirty="0">
                <a:solidFill>
                  <a:schemeClr val="accent3"/>
                </a:solidFill>
              </a:rPr>
              <a:t>Pilot </a:t>
            </a:r>
          </a:p>
        </p:txBody>
      </p:sp>
      <p:sp>
        <p:nvSpPr>
          <p:cNvPr id="57" name="Rectangle 56"/>
          <p:cNvSpPr/>
          <p:nvPr/>
        </p:nvSpPr>
        <p:spPr>
          <a:xfrm>
            <a:off x="4694663" y="2723910"/>
            <a:ext cx="4182634" cy="36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smtClean="0">
                <a:solidFill>
                  <a:schemeClr val="bg1"/>
                </a:solidFill>
              </a:rPr>
              <a:t>Did You Know? </a:t>
            </a:r>
            <a:endParaRPr lang="en-US" sz="1600" b="1" dirty="0">
              <a:solidFill>
                <a:schemeClr val="bg1"/>
              </a:solidFill>
            </a:endParaRPr>
          </a:p>
        </p:txBody>
      </p:sp>
      <p:grpSp>
        <p:nvGrpSpPr>
          <p:cNvPr id="80" name="Group 3"/>
          <p:cNvGrpSpPr/>
          <p:nvPr/>
        </p:nvGrpSpPr>
        <p:grpSpPr>
          <a:xfrm>
            <a:off x="651289" y="3324997"/>
            <a:ext cx="3460529" cy="3073757"/>
            <a:chOff x="539658" y="3018251"/>
            <a:chExt cx="3806581" cy="3381133"/>
          </a:xfrm>
        </p:grpSpPr>
        <p:grpSp>
          <p:nvGrpSpPr>
            <p:cNvPr id="81" name="Group 31"/>
            <p:cNvGrpSpPr/>
            <p:nvPr/>
          </p:nvGrpSpPr>
          <p:grpSpPr>
            <a:xfrm>
              <a:off x="539658" y="3018251"/>
              <a:ext cx="3581308" cy="3381133"/>
              <a:chOff x="539658" y="2958092"/>
              <a:chExt cx="3581308" cy="3381133"/>
            </a:xfrm>
          </p:grpSpPr>
          <p:sp>
            <p:nvSpPr>
              <p:cNvPr id="83" name="Rectangle 128"/>
              <p:cNvSpPr>
                <a:spLocks noChangeAspect="1"/>
              </p:cNvSpPr>
              <p:nvPr/>
            </p:nvSpPr>
            <p:spPr>
              <a:xfrm>
                <a:off x="826383" y="2958092"/>
                <a:ext cx="3278745" cy="3130898"/>
              </a:xfrm>
              <a:prstGeom prst="rect">
                <a:avLst/>
              </a:prstGeom>
              <a:solidFill>
                <a:srgbClr val="A2413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Rectangle 129"/>
              <p:cNvSpPr>
                <a:spLocks noChangeAspect="1"/>
              </p:cNvSpPr>
              <p:nvPr/>
            </p:nvSpPr>
            <p:spPr>
              <a:xfrm>
                <a:off x="1644277" y="2959191"/>
                <a:ext cx="2460851" cy="2346422"/>
              </a:xfrm>
              <a:prstGeom prst="rect">
                <a:avLst/>
              </a:prstGeom>
              <a:solidFill>
                <a:srgbClr val="D17D08"/>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130"/>
              <p:cNvSpPr>
                <a:spLocks noChangeAspect="1"/>
              </p:cNvSpPr>
              <p:nvPr/>
            </p:nvSpPr>
            <p:spPr>
              <a:xfrm>
                <a:off x="2466668" y="2959192"/>
                <a:ext cx="1638461" cy="1568499"/>
              </a:xfrm>
              <a:prstGeom prst="rect">
                <a:avLst/>
              </a:prstGeom>
              <a:solidFill>
                <a:srgbClr val="B0C534"/>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131"/>
              <p:cNvSpPr>
                <a:spLocks noChangeAspect="1"/>
              </p:cNvSpPr>
              <p:nvPr/>
            </p:nvSpPr>
            <p:spPr>
              <a:xfrm>
                <a:off x="3282735" y="2959192"/>
                <a:ext cx="822393" cy="784249"/>
              </a:xfrm>
              <a:prstGeom prst="rect">
                <a:avLst/>
              </a:prstGeom>
              <a:solidFill>
                <a:srgbClr val="2B9E36"/>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TextBox 52"/>
              <p:cNvSpPr txBox="1"/>
              <p:nvPr/>
            </p:nvSpPr>
            <p:spPr>
              <a:xfrm>
                <a:off x="2116986" y="6062226"/>
                <a:ext cx="710727" cy="276999"/>
              </a:xfrm>
              <a:prstGeom prst="rect">
                <a:avLst/>
              </a:prstGeom>
              <a:noFill/>
            </p:spPr>
            <p:txBody>
              <a:bodyPr wrap="square" rtlCol="0">
                <a:spAutoFit/>
              </a:bodyPr>
              <a:lstStyle/>
              <a:p>
                <a:pPr algn="ctr"/>
                <a:r>
                  <a:rPr lang="en-US" sz="1200" b="1" dirty="0" smtClean="0"/>
                  <a:t>Value</a:t>
                </a:r>
                <a:endParaRPr lang="en-US" sz="1200" b="1" dirty="0"/>
              </a:p>
            </p:txBody>
          </p:sp>
          <p:cxnSp>
            <p:nvCxnSpPr>
              <p:cNvPr id="88" name="Straight Arrow Connector 53"/>
              <p:cNvCxnSpPr/>
              <p:nvPr/>
            </p:nvCxnSpPr>
            <p:spPr>
              <a:xfrm flipH="1">
                <a:off x="816657" y="6192142"/>
                <a:ext cx="124804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54"/>
              <p:cNvCxnSpPr/>
              <p:nvPr/>
            </p:nvCxnSpPr>
            <p:spPr>
              <a:xfrm>
                <a:off x="2871996" y="6192569"/>
                <a:ext cx="124897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0" name="TextBox 45"/>
              <p:cNvSpPr txBox="1"/>
              <p:nvPr/>
            </p:nvSpPr>
            <p:spPr>
              <a:xfrm rot="16200000">
                <a:off x="129161" y="4385041"/>
                <a:ext cx="1097993" cy="276999"/>
              </a:xfrm>
              <a:prstGeom prst="rect">
                <a:avLst/>
              </a:prstGeom>
              <a:noFill/>
            </p:spPr>
            <p:txBody>
              <a:bodyPr wrap="square" rtlCol="0">
                <a:spAutoFit/>
              </a:bodyPr>
              <a:lstStyle/>
              <a:p>
                <a:pPr algn="ctr"/>
                <a:r>
                  <a:rPr lang="en-US" sz="1200" b="1" dirty="0" smtClean="0"/>
                  <a:t>Readiness</a:t>
                </a:r>
                <a:endParaRPr lang="en-US" sz="1200" b="1" dirty="0"/>
              </a:p>
            </p:txBody>
          </p:sp>
          <p:cxnSp>
            <p:nvCxnSpPr>
              <p:cNvPr id="91" name="Straight Arrow Connector 62"/>
              <p:cNvCxnSpPr/>
              <p:nvPr/>
            </p:nvCxnSpPr>
            <p:spPr>
              <a:xfrm flipV="1">
                <a:off x="694852" y="3000961"/>
                <a:ext cx="0" cy="83605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47"/>
              <p:cNvCxnSpPr/>
              <p:nvPr/>
            </p:nvCxnSpPr>
            <p:spPr>
              <a:xfrm>
                <a:off x="694852" y="5216006"/>
                <a:ext cx="0" cy="83752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3" name="TextBox 48"/>
              <p:cNvSpPr txBox="1"/>
              <p:nvPr/>
            </p:nvSpPr>
            <p:spPr>
              <a:xfrm>
                <a:off x="854711" y="3000961"/>
                <a:ext cx="603050" cy="276999"/>
              </a:xfrm>
              <a:prstGeom prst="rect">
                <a:avLst/>
              </a:prstGeom>
            </p:spPr>
            <p:txBody>
              <a:bodyPr wrap="none" rtlCol="0">
                <a:spAutoFit/>
              </a:bodyPr>
              <a:lstStyle/>
              <a:p>
                <a:r>
                  <a:rPr lang="en-CA" sz="1200" b="1" dirty="0" smtClean="0">
                    <a:solidFill>
                      <a:schemeClr val="bg1"/>
                    </a:solidFill>
                  </a:rPr>
                  <a:t>Learn</a:t>
                </a:r>
              </a:p>
            </p:txBody>
          </p:sp>
          <p:sp>
            <p:nvSpPr>
              <p:cNvPr id="94" name="TextBox 49"/>
              <p:cNvSpPr txBox="1"/>
              <p:nvPr/>
            </p:nvSpPr>
            <p:spPr>
              <a:xfrm>
                <a:off x="1773013" y="3000961"/>
                <a:ext cx="489045" cy="276999"/>
              </a:xfrm>
              <a:prstGeom prst="rect">
                <a:avLst/>
              </a:prstGeom>
            </p:spPr>
            <p:txBody>
              <a:bodyPr wrap="none" rtlCol="0">
                <a:spAutoFit/>
              </a:bodyPr>
              <a:lstStyle/>
              <a:p>
                <a:r>
                  <a:rPr lang="en-CA" sz="1200" b="1" dirty="0" smtClean="0">
                    <a:solidFill>
                      <a:schemeClr val="bg1"/>
                    </a:solidFill>
                  </a:rPr>
                  <a:t>Test</a:t>
                </a:r>
              </a:p>
            </p:txBody>
          </p:sp>
          <p:sp>
            <p:nvSpPr>
              <p:cNvPr id="95" name="TextBox 54"/>
              <p:cNvSpPr txBox="1"/>
              <p:nvPr/>
            </p:nvSpPr>
            <p:spPr>
              <a:xfrm>
                <a:off x="2577310" y="3000961"/>
                <a:ext cx="519694" cy="276999"/>
              </a:xfrm>
              <a:prstGeom prst="rect">
                <a:avLst/>
              </a:prstGeom>
            </p:spPr>
            <p:txBody>
              <a:bodyPr wrap="none" rtlCol="0">
                <a:spAutoFit/>
              </a:bodyPr>
              <a:lstStyle/>
              <a:p>
                <a:r>
                  <a:rPr lang="en-CA" sz="1200" b="1" dirty="0" smtClean="0">
                    <a:solidFill>
                      <a:schemeClr val="bg1"/>
                    </a:solidFill>
                  </a:rPr>
                  <a:t>Pilot</a:t>
                </a:r>
              </a:p>
            </p:txBody>
          </p:sp>
          <p:sp>
            <p:nvSpPr>
              <p:cNvPr id="96" name="TextBox 55"/>
              <p:cNvSpPr txBox="1"/>
              <p:nvPr/>
            </p:nvSpPr>
            <p:spPr>
              <a:xfrm>
                <a:off x="3412257" y="3000961"/>
                <a:ext cx="465192" cy="276999"/>
              </a:xfrm>
              <a:prstGeom prst="rect">
                <a:avLst/>
              </a:prstGeom>
            </p:spPr>
            <p:txBody>
              <a:bodyPr wrap="none" rtlCol="0">
                <a:spAutoFit/>
              </a:bodyPr>
              <a:lstStyle/>
              <a:p>
                <a:r>
                  <a:rPr lang="en-CA" sz="1200" b="1" dirty="0" smtClean="0">
                    <a:solidFill>
                      <a:schemeClr val="bg1"/>
                    </a:solidFill>
                  </a:rPr>
                  <a:t>Use</a:t>
                </a:r>
              </a:p>
            </p:txBody>
          </p:sp>
        </p:grpSp>
        <p:sp>
          <p:nvSpPr>
            <p:cNvPr id="82" name="TextBox 33"/>
            <p:cNvSpPr txBox="1"/>
            <p:nvPr/>
          </p:nvSpPr>
          <p:spPr>
            <a:xfrm>
              <a:off x="3621247" y="3549040"/>
              <a:ext cx="724992" cy="230832"/>
            </a:xfrm>
            <a:prstGeom prst="rect">
              <a:avLst/>
            </a:prstGeom>
          </p:spPr>
          <p:txBody>
            <a:bodyPr wrap="square" rtlCol="0">
              <a:spAutoFit/>
            </a:bodyPr>
            <a:lstStyle/>
            <a:p>
              <a:r>
                <a:rPr lang="en-CA" sz="900" b="1" i="1" dirty="0" smtClean="0">
                  <a:solidFill>
                    <a:schemeClr val="bg1"/>
                  </a:solidFill>
                </a:rPr>
                <a:t>2020</a:t>
              </a:r>
              <a:endParaRPr lang="en-CA" sz="800" b="1" i="1" dirty="0" smtClean="0">
                <a:solidFill>
                  <a:schemeClr val="bg1"/>
                </a:solidFill>
              </a:endParaRPr>
            </a:p>
          </p:txBody>
        </p:sp>
      </p:grpSp>
      <p:sp>
        <p:nvSpPr>
          <p:cNvPr id="97" name="TextBox 96"/>
          <p:cNvSpPr txBox="1"/>
          <p:nvPr/>
        </p:nvSpPr>
        <p:spPr>
          <a:xfrm>
            <a:off x="2966441" y="4206262"/>
            <a:ext cx="731520" cy="230832"/>
          </a:xfrm>
          <a:prstGeom prst="rect">
            <a:avLst/>
          </a:prstGeom>
        </p:spPr>
        <p:txBody>
          <a:bodyPr wrap="square" rtlCol="0">
            <a:spAutoFit/>
          </a:bodyPr>
          <a:lstStyle/>
          <a:p>
            <a:r>
              <a:rPr lang="en-CA" sz="900" b="1" i="1" dirty="0" smtClean="0">
                <a:solidFill>
                  <a:schemeClr val="bg1"/>
                </a:solidFill>
              </a:rPr>
              <a:t>2016</a:t>
            </a:r>
            <a:endParaRPr lang="en-CA" sz="800" b="1" i="1" dirty="0" smtClean="0">
              <a:solidFill>
                <a:schemeClr val="bg1"/>
              </a:solidFill>
            </a:endParaRPr>
          </a:p>
        </p:txBody>
      </p:sp>
      <p:sp>
        <p:nvSpPr>
          <p:cNvPr id="98" name="Oval 97"/>
          <p:cNvSpPr/>
          <p:nvPr/>
        </p:nvSpPr>
        <p:spPr>
          <a:xfrm>
            <a:off x="2987817" y="4047384"/>
            <a:ext cx="168646" cy="153277"/>
          </a:xfrm>
          <a:prstGeom prst="ellipse">
            <a:avLst/>
          </a:prstGeom>
          <a:solidFill>
            <a:schemeClr val="bg1"/>
          </a:solidFill>
          <a:ln w="31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99" name="Oval 98"/>
          <p:cNvSpPr/>
          <p:nvPr/>
        </p:nvSpPr>
        <p:spPr>
          <a:xfrm>
            <a:off x="3596159" y="3599379"/>
            <a:ext cx="168646" cy="153277"/>
          </a:xfrm>
          <a:prstGeom prst="ellipse">
            <a:avLst/>
          </a:prstGeom>
          <a:solidFill>
            <a:schemeClr val="bg1"/>
          </a:solidFill>
          <a:ln w="31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cxnSp>
        <p:nvCxnSpPr>
          <p:cNvPr id="100" name="Straight Arrow Connector 99"/>
          <p:cNvCxnSpPr>
            <a:stCxn id="98" idx="7"/>
            <a:endCxn id="99" idx="3"/>
          </p:cNvCxnSpPr>
          <p:nvPr/>
        </p:nvCxnSpPr>
        <p:spPr>
          <a:xfrm flipV="1">
            <a:off x="3131765" y="3730209"/>
            <a:ext cx="489092" cy="33962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56" name="Group 55"/>
          <p:cNvGrpSpPr/>
          <p:nvPr/>
        </p:nvGrpSpPr>
        <p:grpSpPr>
          <a:xfrm>
            <a:off x="6809244" y="76422"/>
            <a:ext cx="2215297" cy="927413"/>
            <a:chOff x="6820674" y="99282"/>
            <a:chExt cx="2215297" cy="927413"/>
          </a:xfrm>
          <a:effectLst>
            <a:outerShdw blurRad="50800" dist="38100" dir="8100000" algn="tr" rotWithShape="0">
              <a:prstClr val="black">
                <a:alpha val="40000"/>
              </a:prstClr>
            </a:outerShdw>
          </a:effectLst>
        </p:grpSpPr>
        <p:grpSp>
          <p:nvGrpSpPr>
            <p:cNvPr id="101" name="Group 100"/>
            <p:cNvGrpSpPr/>
            <p:nvPr/>
          </p:nvGrpSpPr>
          <p:grpSpPr>
            <a:xfrm>
              <a:off x="6824651" y="99282"/>
              <a:ext cx="2211320" cy="927413"/>
              <a:chOff x="8876687" y="1314897"/>
              <a:chExt cx="2432451" cy="1020154"/>
            </a:xfrm>
          </p:grpSpPr>
          <p:grpSp>
            <p:nvGrpSpPr>
              <p:cNvPr id="112" name="Group 111"/>
              <p:cNvGrpSpPr/>
              <p:nvPr/>
            </p:nvGrpSpPr>
            <p:grpSpPr>
              <a:xfrm>
                <a:off x="8876687" y="1314897"/>
                <a:ext cx="2432451" cy="1020154"/>
                <a:chOff x="418744" y="2137409"/>
                <a:chExt cx="8397480" cy="2910618"/>
              </a:xfrm>
            </p:grpSpPr>
            <p:sp>
              <p:nvSpPr>
                <p:cNvPr id="114" name="Round Same Side Corner Rectangle 113"/>
                <p:cNvSpPr/>
                <p:nvPr/>
              </p:nvSpPr>
              <p:spPr>
                <a:xfrm rot="5400000">
                  <a:off x="2074105" y="482050"/>
                  <a:ext cx="2910616" cy="6221338"/>
                </a:xfrm>
                <a:prstGeom prst="round2SameRect">
                  <a:avLst/>
                </a:prstGeom>
                <a:solidFill>
                  <a:schemeClr val="accent1">
                    <a:alpha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a:endParaRPr lang="en-CA" b="1" dirty="0"/>
                </a:p>
              </p:txBody>
            </p:sp>
            <p:sp>
              <p:nvSpPr>
                <p:cNvPr id="115" name="Round Same Side Corner Rectangle 114"/>
                <p:cNvSpPr/>
                <p:nvPr/>
              </p:nvSpPr>
              <p:spPr>
                <a:xfrm rot="5400000" flipV="1">
                  <a:off x="5225984" y="1457785"/>
                  <a:ext cx="2910615" cy="4269864"/>
                </a:xfrm>
                <a:prstGeom prst="round2SameRect">
                  <a:avLst/>
                </a:prstGeom>
                <a:solidFill>
                  <a:srgbClr val="E1B500">
                    <a:alpha val="80000"/>
                  </a:srgbClr>
                </a:solidFill>
                <a:ln w="12700"/>
              </p:spPr>
              <p:style>
                <a:lnRef idx="2">
                  <a:schemeClr val="accent1">
                    <a:shade val="50000"/>
                  </a:schemeClr>
                </a:lnRef>
                <a:fillRef idx="1">
                  <a:schemeClr val="accent1"/>
                </a:fillRef>
                <a:effectRef idx="0">
                  <a:schemeClr val="accent1"/>
                </a:effectRef>
                <a:fontRef idx="minor">
                  <a:schemeClr val="lt1"/>
                </a:fontRef>
              </p:style>
              <p:txBody>
                <a:bodyPr vert="vert" rtlCol="0" anchor="t"/>
                <a:lstStyle/>
                <a:p>
                  <a:pPr algn="ctr"/>
                  <a:endParaRPr lang="en-CA" b="1" dirty="0"/>
                </a:p>
              </p:txBody>
            </p:sp>
            <p:sp>
              <p:nvSpPr>
                <p:cNvPr id="116" name="Rectangle 115"/>
                <p:cNvSpPr/>
                <p:nvPr/>
              </p:nvSpPr>
              <p:spPr>
                <a:xfrm>
                  <a:off x="794309" y="2794005"/>
                  <a:ext cx="1500703" cy="863454"/>
                </a:xfrm>
                <a:prstGeom prst="rect">
                  <a:avLst/>
                </a:prstGeom>
                <a:solidFill>
                  <a:srgbClr val="FFFF00"/>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b="1" dirty="0">
                    <a:solidFill>
                      <a:schemeClr val="tx1"/>
                    </a:solidFill>
                  </a:endParaRPr>
                </a:p>
              </p:txBody>
            </p:sp>
            <p:sp>
              <p:nvSpPr>
                <p:cNvPr id="117" name="Rectangle 116"/>
                <p:cNvSpPr/>
                <p:nvPr/>
              </p:nvSpPr>
              <p:spPr>
                <a:xfrm>
                  <a:off x="2758253" y="2794005"/>
                  <a:ext cx="1500703" cy="863454"/>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b="1" dirty="0">
                    <a:solidFill>
                      <a:schemeClr val="tx1">
                        <a:lumMod val="60000"/>
                        <a:lumOff val="40000"/>
                      </a:schemeClr>
                    </a:solidFill>
                  </a:endParaRPr>
                </a:p>
              </p:txBody>
            </p:sp>
            <p:sp>
              <p:nvSpPr>
                <p:cNvPr id="118" name="Rectangle 117"/>
                <p:cNvSpPr/>
                <p:nvPr/>
              </p:nvSpPr>
              <p:spPr>
                <a:xfrm>
                  <a:off x="794309" y="3905169"/>
                  <a:ext cx="1500702" cy="863453"/>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b="1" dirty="0">
                    <a:solidFill>
                      <a:schemeClr val="tx1"/>
                    </a:solidFill>
                  </a:endParaRPr>
                </a:p>
              </p:txBody>
            </p:sp>
            <p:sp>
              <p:nvSpPr>
                <p:cNvPr id="119" name="Rectangle 118"/>
                <p:cNvSpPr/>
                <p:nvPr/>
              </p:nvSpPr>
              <p:spPr>
                <a:xfrm>
                  <a:off x="2748167" y="3905168"/>
                  <a:ext cx="1500703" cy="863454"/>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b="1" dirty="0">
                    <a:solidFill>
                      <a:schemeClr val="tx1">
                        <a:lumMod val="60000"/>
                        <a:lumOff val="40000"/>
                      </a:schemeClr>
                    </a:solidFill>
                  </a:endParaRPr>
                </a:p>
              </p:txBody>
            </p:sp>
            <p:sp>
              <p:nvSpPr>
                <p:cNvPr id="120" name="Rectangle 119"/>
                <p:cNvSpPr/>
                <p:nvPr/>
              </p:nvSpPr>
              <p:spPr>
                <a:xfrm>
                  <a:off x="4852471" y="2794005"/>
                  <a:ext cx="1500703" cy="863454"/>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b="1" dirty="0">
                    <a:solidFill>
                      <a:schemeClr val="bg1">
                        <a:lumMod val="85000"/>
                      </a:schemeClr>
                    </a:solidFill>
                  </a:endParaRPr>
                </a:p>
              </p:txBody>
            </p:sp>
            <p:sp>
              <p:nvSpPr>
                <p:cNvPr id="121" name="Rectangle 120"/>
                <p:cNvSpPr/>
                <p:nvPr/>
              </p:nvSpPr>
              <p:spPr>
                <a:xfrm>
                  <a:off x="6921196" y="2794005"/>
                  <a:ext cx="1500703" cy="863454"/>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b="1" dirty="0">
                    <a:solidFill>
                      <a:schemeClr val="tx1"/>
                    </a:solidFill>
                  </a:endParaRPr>
                </a:p>
              </p:txBody>
            </p:sp>
            <p:sp>
              <p:nvSpPr>
                <p:cNvPr id="122" name="Rectangle 121"/>
                <p:cNvSpPr/>
                <p:nvPr/>
              </p:nvSpPr>
              <p:spPr>
                <a:xfrm>
                  <a:off x="4852471" y="3905168"/>
                  <a:ext cx="1500703" cy="863454"/>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b="1" dirty="0">
                    <a:solidFill>
                      <a:schemeClr val="tx1"/>
                    </a:solidFill>
                  </a:endParaRPr>
                </a:p>
              </p:txBody>
            </p:sp>
            <p:sp>
              <p:nvSpPr>
                <p:cNvPr id="123" name="Rectangle 122"/>
                <p:cNvSpPr/>
                <p:nvPr/>
              </p:nvSpPr>
              <p:spPr>
                <a:xfrm>
                  <a:off x="6911110" y="3905168"/>
                  <a:ext cx="1500703" cy="863454"/>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600" b="1" dirty="0">
                    <a:solidFill>
                      <a:schemeClr val="tx1"/>
                    </a:solidFill>
                  </a:endParaRPr>
                </a:p>
              </p:txBody>
            </p:sp>
            <p:sp>
              <p:nvSpPr>
                <p:cNvPr id="124" name="Rectangle 123"/>
                <p:cNvSpPr/>
                <p:nvPr/>
              </p:nvSpPr>
              <p:spPr>
                <a:xfrm>
                  <a:off x="775963" y="2229126"/>
                  <a:ext cx="3499366" cy="5018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b="1" dirty="0" smtClean="0">
                      <a:solidFill>
                        <a:schemeClr val="bg1"/>
                      </a:solidFill>
                    </a:rPr>
                    <a:t>APPS</a:t>
                  </a:r>
                  <a:endParaRPr lang="en-CA" sz="800" b="1" dirty="0">
                    <a:solidFill>
                      <a:schemeClr val="bg1"/>
                    </a:solidFill>
                  </a:endParaRPr>
                </a:p>
              </p:txBody>
            </p:sp>
            <p:sp>
              <p:nvSpPr>
                <p:cNvPr id="125" name="Rectangle 124"/>
                <p:cNvSpPr/>
                <p:nvPr/>
              </p:nvSpPr>
              <p:spPr>
                <a:xfrm>
                  <a:off x="6937572" y="2223355"/>
                  <a:ext cx="1500702" cy="5018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800" b="1" dirty="0" smtClean="0">
                      <a:solidFill>
                        <a:schemeClr val="bg1"/>
                      </a:solidFill>
                    </a:rPr>
                    <a:t>IM</a:t>
                  </a:r>
                  <a:endParaRPr lang="en-CA" sz="800" b="1" dirty="0">
                    <a:solidFill>
                      <a:schemeClr val="bg1"/>
                    </a:solidFill>
                  </a:endParaRPr>
                </a:p>
              </p:txBody>
            </p:sp>
          </p:grpSp>
          <p:sp>
            <p:nvSpPr>
              <p:cNvPr id="113" name="Rectangle 112"/>
              <p:cNvSpPr/>
              <p:nvPr/>
            </p:nvSpPr>
            <p:spPr>
              <a:xfrm>
                <a:off x="10160976" y="1344263"/>
                <a:ext cx="434700" cy="1759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500" b="1" dirty="0" smtClean="0">
                    <a:solidFill>
                      <a:schemeClr val="bg1"/>
                    </a:solidFill>
                  </a:rPr>
                  <a:t>Hybrid</a:t>
                </a:r>
                <a:endParaRPr lang="en-CA" sz="500" b="1" dirty="0">
                  <a:solidFill>
                    <a:schemeClr val="bg1"/>
                  </a:solidFill>
                </a:endParaRPr>
              </a:p>
            </p:txBody>
          </p:sp>
        </p:grpSp>
        <p:sp>
          <p:nvSpPr>
            <p:cNvPr id="104" name="TextBox 103"/>
            <p:cNvSpPr txBox="1"/>
            <p:nvPr/>
          </p:nvSpPr>
          <p:spPr>
            <a:xfrm>
              <a:off x="6820674" y="317817"/>
              <a:ext cx="597395" cy="276999"/>
            </a:xfrm>
            <a:prstGeom prst="rect">
              <a:avLst/>
            </a:prstGeom>
          </p:spPr>
          <p:txBody>
            <a:bodyPr wrap="square" rtlCol="0" anchor="ctr">
              <a:spAutoFit/>
            </a:bodyPr>
            <a:lstStyle/>
            <a:p>
              <a:pPr algn="ctr"/>
              <a:r>
                <a:rPr lang="en-CA" sz="600" b="1" dirty="0" smtClean="0"/>
                <a:t>Perpetual Beta</a:t>
              </a:r>
            </a:p>
          </p:txBody>
        </p:sp>
        <p:sp>
          <p:nvSpPr>
            <p:cNvPr id="105" name="TextBox 104"/>
            <p:cNvSpPr txBox="1"/>
            <p:nvPr/>
          </p:nvSpPr>
          <p:spPr>
            <a:xfrm>
              <a:off x="7412201" y="315154"/>
              <a:ext cx="446901" cy="276999"/>
            </a:xfrm>
            <a:prstGeom prst="rect">
              <a:avLst/>
            </a:prstGeom>
          </p:spPr>
          <p:txBody>
            <a:bodyPr wrap="square" rtlCol="0" anchor="ctr">
              <a:spAutoFit/>
            </a:bodyPr>
            <a:lstStyle/>
            <a:p>
              <a:pPr algn="ctr"/>
              <a:r>
                <a:rPr lang="en-CA" sz="600" b="1" dirty="0" smtClean="0">
                  <a:solidFill>
                    <a:schemeClr val="tx1">
                      <a:lumMod val="60000"/>
                      <a:lumOff val="40000"/>
                    </a:schemeClr>
                  </a:solidFill>
                </a:rPr>
                <a:t>VR &amp; AR</a:t>
              </a:r>
            </a:p>
          </p:txBody>
        </p:sp>
        <p:sp>
          <p:nvSpPr>
            <p:cNvPr id="106" name="TextBox 105"/>
            <p:cNvSpPr txBox="1"/>
            <p:nvPr/>
          </p:nvSpPr>
          <p:spPr>
            <a:xfrm>
              <a:off x="6888608" y="677295"/>
              <a:ext cx="466057" cy="276999"/>
            </a:xfrm>
            <a:prstGeom prst="rect">
              <a:avLst/>
            </a:prstGeom>
          </p:spPr>
          <p:txBody>
            <a:bodyPr wrap="square" rtlCol="0" anchor="ctr">
              <a:spAutoFit/>
            </a:bodyPr>
            <a:lstStyle/>
            <a:p>
              <a:pPr algn="ctr"/>
              <a:r>
                <a:rPr lang="en-CA" sz="600" b="1" dirty="0" smtClean="0">
                  <a:solidFill>
                    <a:schemeClr val="tx1">
                      <a:lumMod val="60000"/>
                      <a:lumOff val="40000"/>
                    </a:schemeClr>
                  </a:solidFill>
                </a:rPr>
                <a:t>Ad Hoc Apps</a:t>
              </a:r>
            </a:p>
          </p:txBody>
        </p:sp>
        <p:sp>
          <p:nvSpPr>
            <p:cNvPr id="107" name="TextBox 106"/>
            <p:cNvSpPr txBox="1"/>
            <p:nvPr/>
          </p:nvSpPr>
          <p:spPr>
            <a:xfrm>
              <a:off x="7412201" y="705729"/>
              <a:ext cx="442114" cy="184666"/>
            </a:xfrm>
            <a:prstGeom prst="rect">
              <a:avLst/>
            </a:prstGeom>
          </p:spPr>
          <p:txBody>
            <a:bodyPr wrap="square" rtlCol="0" anchor="ctr">
              <a:spAutoFit/>
            </a:bodyPr>
            <a:lstStyle/>
            <a:p>
              <a:pPr algn="ctr"/>
              <a:r>
                <a:rPr lang="en-CA" sz="600" b="1" dirty="0" smtClean="0">
                  <a:solidFill>
                    <a:schemeClr val="tx1">
                      <a:lumMod val="60000"/>
                      <a:lumOff val="40000"/>
                    </a:schemeClr>
                  </a:solidFill>
                </a:rPr>
                <a:t>L&amp;D</a:t>
              </a:r>
            </a:p>
          </p:txBody>
        </p:sp>
        <p:sp>
          <p:nvSpPr>
            <p:cNvPr id="108" name="TextBox 107"/>
            <p:cNvSpPr txBox="1"/>
            <p:nvPr/>
          </p:nvSpPr>
          <p:spPr>
            <a:xfrm>
              <a:off x="7933370" y="659376"/>
              <a:ext cx="512812" cy="276999"/>
            </a:xfrm>
            <a:prstGeom prst="rect">
              <a:avLst/>
            </a:prstGeom>
          </p:spPr>
          <p:txBody>
            <a:bodyPr wrap="square" rtlCol="0" anchor="ctr">
              <a:spAutoFit/>
            </a:bodyPr>
            <a:lstStyle/>
            <a:p>
              <a:pPr algn="ctr"/>
              <a:r>
                <a:rPr lang="en-CA" sz="600" b="1" dirty="0" smtClean="0">
                  <a:solidFill>
                    <a:schemeClr val="tx1">
                      <a:lumMod val="60000"/>
                      <a:lumOff val="40000"/>
                    </a:schemeClr>
                  </a:solidFill>
                </a:rPr>
                <a:t>Machine Learning</a:t>
              </a:r>
            </a:p>
          </p:txBody>
        </p:sp>
        <p:sp>
          <p:nvSpPr>
            <p:cNvPr id="109" name="TextBox 108"/>
            <p:cNvSpPr txBox="1"/>
            <p:nvPr/>
          </p:nvSpPr>
          <p:spPr>
            <a:xfrm>
              <a:off x="8539855" y="710335"/>
              <a:ext cx="395182" cy="184666"/>
            </a:xfrm>
            <a:prstGeom prst="rect">
              <a:avLst/>
            </a:prstGeom>
          </p:spPr>
          <p:txBody>
            <a:bodyPr wrap="square" rtlCol="0" anchor="ctr">
              <a:spAutoFit/>
            </a:bodyPr>
            <a:lstStyle/>
            <a:p>
              <a:pPr algn="ctr"/>
              <a:r>
                <a:rPr lang="en-CA" sz="600" b="1" dirty="0" smtClean="0">
                  <a:solidFill>
                    <a:schemeClr val="tx1">
                      <a:lumMod val="60000"/>
                      <a:lumOff val="40000"/>
                    </a:schemeClr>
                  </a:solidFill>
                </a:rPr>
                <a:t>Tags</a:t>
              </a:r>
            </a:p>
          </p:txBody>
        </p:sp>
        <p:sp>
          <p:nvSpPr>
            <p:cNvPr id="110" name="TextBox 109"/>
            <p:cNvSpPr txBox="1"/>
            <p:nvPr/>
          </p:nvSpPr>
          <p:spPr>
            <a:xfrm>
              <a:off x="8520011" y="303724"/>
              <a:ext cx="423750" cy="276999"/>
            </a:xfrm>
            <a:prstGeom prst="rect">
              <a:avLst/>
            </a:prstGeom>
          </p:spPr>
          <p:txBody>
            <a:bodyPr wrap="square" rtlCol="0" anchor="ctr">
              <a:spAutoFit/>
            </a:bodyPr>
            <a:lstStyle/>
            <a:p>
              <a:pPr algn="ctr"/>
              <a:r>
                <a:rPr lang="en-CA" sz="600" b="1" dirty="0" smtClean="0">
                  <a:solidFill>
                    <a:schemeClr val="tx1">
                      <a:lumMod val="60000"/>
                      <a:lumOff val="40000"/>
                    </a:schemeClr>
                  </a:solidFill>
                </a:rPr>
                <a:t>Data Lakes</a:t>
              </a:r>
            </a:p>
          </p:txBody>
        </p:sp>
        <p:sp>
          <p:nvSpPr>
            <p:cNvPr id="111" name="TextBox 110"/>
            <p:cNvSpPr txBox="1"/>
            <p:nvPr/>
          </p:nvSpPr>
          <p:spPr>
            <a:xfrm>
              <a:off x="7940940" y="313472"/>
              <a:ext cx="497673" cy="276999"/>
            </a:xfrm>
            <a:prstGeom prst="rect">
              <a:avLst/>
            </a:prstGeom>
          </p:spPr>
          <p:txBody>
            <a:bodyPr wrap="square" rtlCol="0" anchor="ctr">
              <a:spAutoFit/>
            </a:bodyPr>
            <a:lstStyle/>
            <a:p>
              <a:pPr algn="ctr"/>
              <a:r>
                <a:rPr lang="en-CA" sz="600" b="1" dirty="0" smtClean="0">
                  <a:solidFill>
                    <a:schemeClr val="tx1">
                      <a:lumMod val="60000"/>
                      <a:lumOff val="40000"/>
                    </a:schemeClr>
                  </a:solidFill>
                </a:rPr>
                <a:t>Micro-services</a:t>
              </a:r>
            </a:p>
          </p:txBody>
        </p:sp>
      </p:grpSp>
      <p:grpSp>
        <p:nvGrpSpPr>
          <p:cNvPr id="58" name="Group 57"/>
          <p:cNvGrpSpPr/>
          <p:nvPr/>
        </p:nvGrpSpPr>
        <p:grpSpPr>
          <a:xfrm>
            <a:off x="0" y="6422955"/>
            <a:ext cx="9144000" cy="437555"/>
            <a:chOff x="0" y="6422955"/>
            <a:chExt cx="9144000" cy="437555"/>
          </a:xfrm>
        </p:grpSpPr>
        <p:pic>
          <p:nvPicPr>
            <p:cNvPr id="59"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60" name="Picture 59"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30700164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Serenity">
      <a:dk1>
        <a:srgbClr val="333333"/>
      </a:dk1>
      <a:lt1>
        <a:srgbClr val="FFFFFF"/>
      </a:lt1>
      <a:dk2>
        <a:srgbClr val="333333"/>
      </a:dk2>
      <a:lt2>
        <a:srgbClr val="FFFFFF"/>
      </a:lt2>
      <a:accent1>
        <a:srgbClr val="1E5E92"/>
      </a:accent1>
      <a:accent2>
        <a:srgbClr val="E1B500"/>
      </a:accent2>
      <a:accent3>
        <a:srgbClr val="E8C770"/>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1616</Words>
  <Application>Microsoft Office PowerPoint</Application>
  <PresentationFormat>On-screen Show (4:3)</PresentationFormat>
  <Paragraphs>211</Paragraphs>
  <Slides>12</Slides>
  <Notes>11</Notes>
  <HiddenSlides>0</HiddenSlides>
  <MMClips>0</MMClips>
  <ScaleCrop>false</ScaleCrop>
  <HeadingPairs>
    <vt:vector size="8" baseType="variant">
      <vt:variant>
        <vt:lpstr>Fonts Used</vt:lpstr>
      </vt:variant>
      <vt:variant>
        <vt:i4>4</vt:i4>
      </vt:variant>
      <vt:variant>
        <vt:lpstr>Theme</vt:lpstr>
      </vt:variant>
      <vt:variant>
        <vt:i4>1</vt:i4>
      </vt:variant>
      <vt:variant>
        <vt:lpstr>Slide Titles</vt:lpstr>
      </vt:variant>
      <vt:variant>
        <vt:i4>12</vt:i4>
      </vt:variant>
      <vt:variant>
        <vt:lpstr>Custom Shows</vt:lpstr>
      </vt:variant>
      <vt:variant>
        <vt:i4>1</vt:i4>
      </vt:variant>
    </vt:vector>
  </HeadingPairs>
  <TitlesOfParts>
    <vt:vector size="18" baseType="lpstr">
      <vt:lpstr>Arial</vt:lpstr>
      <vt:lpstr>Calibri</vt:lpstr>
      <vt:lpstr>Georgia</vt:lpstr>
      <vt:lpstr>Wingdings</vt:lpstr>
      <vt:lpstr>Theme1</vt:lpstr>
      <vt:lpstr>PowerPoint Presentation</vt:lpstr>
      <vt:lpstr>Table of contents</vt:lpstr>
      <vt:lpstr>PowerPoint Presentation</vt:lpstr>
      <vt:lpstr>Info-Tech identified eight prominent applications and information management trends for 2016</vt:lpstr>
      <vt:lpstr>Follow this report’s analysis process flow and explore each trend’s related research material</vt:lpstr>
      <vt:lpstr>Info-Tech recommends a call to action for each trend based on its current level of value and readiness</vt:lpstr>
      <vt:lpstr>Our Applications &amp; Information Management Trends Monitor classifies each trend based on value and readiness</vt:lpstr>
      <vt:lpstr>PowerPoint Presentation</vt:lpstr>
      <vt:lpstr>In perpetual beta development, the target audience has become the beta audience</vt:lpstr>
      <vt:lpstr>Developers’ and customers’ mindsets about perpetual beta development are changing</vt:lpstr>
      <vt:lpstr>Perpetual beta development SWOT analysis</vt:lpstr>
      <vt:lpstr>Info-Tech Research Group Helps IT Professionals To:</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2016-01-04T20:17:30Z</dcterms:created>
  <dcterms:modified xsi:type="dcterms:W3CDTF">2016-01-05T18:38:19Z</dcterms:modified>
</cp:coreProperties>
</file>