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6" r:id="rId2"/>
  </p:sldMasterIdLst>
  <p:notesMasterIdLst>
    <p:notesMasterId r:id="rId17"/>
  </p:notesMasterIdLst>
  <p:handoutMasterIdLst>
    <p:handoutMasterId r:id="rId18"/>
  </p:handoutMasterIdLst>
  <p:sldIdLst>
    <p:sldId id="695" r:id="rId3"/>
    <p:sldId id="484" r:id="rId4"/>
    <p:sldId id="403" r:id="rId5"/>
    <p:sldId id="399" r:id="rId6"/>
    <p:sldId id="696" r:id="rId7"/>
    <p:sldId id="492" r:id="rId8"/>
    <p:sldId id="519" r:id="rId9"/>
    <p:sldId id="547" r:id="rId10"/>
    <p:sldId id="520" r:id="rId11"/>
    <p:sldId id="485" r:id="rId12"/>
    <p:sldId id="410" r:id="rId13"/>
    <p:sldId id="411" r:id="rId14"/>
    <p:sldId id="612" r:id="rId15"/>
    <p:sldId id="426" r:id="rId16"/>
  </p:sldIdLst>
  <p:sldSz cx="9144000" cy="6858000" type="screen4x3"/>
  <p:notesSz cx="6950075" cy="9236075"/>
  <p:custShowLst>
    <p:custShow name="Custom Show 1" id="0">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3" userDrawn="1">
          <p15:clr>
            <a:srgbClr val="F26B43"/>
          </p15:clr>
        </p15:guide>
        <p15:guide id="2" pos="1973" userDrawn="1">
          <p15:clr>
            <a:srgbClr val="F26B43"/>
          </p15:clr>
        </p15:guide>
        <p15:guide id="3" pos="3787" userDrawn="1">
          <p15:clr>
            <a:srgbClr val="F26B43"/>
          </p15:clr>
        </p15:guide>
        <p15:guide id="4" orient="horz" pos="3067" userDrawn="1">
          <p15:clr>
            <a:srgbClr val="F26B43"/>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7CADD4"/>
    <a:srgbClr val="000000"/>
    <a:srgbClr val="A24130"/>
    <a:srgbClr val="CBDBE7"/>
    <a:srgbClr val="2576B7"/>
    <a:srgbClr val="B0C534"/>
    <a:srgbClr val="365D7E"/>
    <a:srgbClr val="406F96"/>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920" autoAdjust="0"/>
    <p:restoredTop sz="96433" autoAdjust="0"/>
  </p:normalViewPr>
  <p:slideViewPr>
    <p:cSldViewPr snapToGrid="0">
      <p:cViewPr varScale="1">
        <p:scale>
          <a:sx n="110" d="100"/>
          <a:sy n="110" d="100"/>
        </p:scale>
        <p:origin x="2256" y="108"/>
      </p:cViewPr>
      <p:guideLst>
        <p:guide orient="horz" pos="1253"/>
        <p:guide pos="1973"/>
        <p:guide pos="3787"/>
        <p:guide orient="horz" pos="306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11/17/2021</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11/17/2021</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25811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1848562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12324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13</a:t>
            </a:fld>
            <a:endParaRPr lang="en-US" dirty="0"/>
          </a:p>
        </p:txBody>
      </p:sp>
    </p:spTree>
    <p:extLst>
      <p:ext uri="{BB962C8B-B14F-4D97-AF65-F5344CB8AC3E}">
        <p14:creationId xmlns:p14="http://schemas.microsoft.com/office/powerpoint/2010/main" val="2524637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109011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42157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5</a:t>
            </a:fld>
            <a:endParaRPr lang="en-US" dirty="0"/>
          </a:p>
        </p:txBody>
      </p:sp>
    </p:spTree>
    <p:extLst>
      <p:ext uri="{BB962C8B-B14F-4D97-AF65-F5344CB8AC3E}">
        <p14:creationId xmlns:p14="http://schemas.microsoft.com/office/powerpoint/2010/main" val="602497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3351751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103183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2596526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4794892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Tree>
    <p:extLst>
      <p:ext uri="{BB962C8B-B14F-4D97-AF65-F5344CB8AC3E}">
        <p14:creationId xmlns:p14="http://schemas.microsoft.com/office/powerpoint/2010/main" val="258176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Tree>
    <p:extLst>
      <p:ext uri="{BB962C8B-B14F-4D97-AF65-F5344CB8AC3E}">
        <p14:creationId xmlns:p14="http://schemas.microsoft.com/office/powerpoint/2010/main" val="203163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4"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5"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6"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7"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68890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89" r:id="rId4"/>
    <p:sldLayoutId id="2147483706" r:id="rId5"/>
    <p:sldLayoutId id="2147483721" r:id="rId6"/>
    <p:sldLayoutId id="2147483720" r:id="rId7"/>
    <p:sldLayoutId id="2147483726" r:id="rId8"/>
    <p:sldLayoutId id="2147483764" r:id="rId9"/>
    <p:sldLayoutId id="2147483762" r:id="rId10"/>
    <p:sldLayoutId id="2147483761" r:id="rId11"/>
    <p:sldLayoutId id="2147483790" r:id="rId12"/>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359656018"/>
      </p:ext>
    </p:extLst>
  </p:cSld>
  <p:clrMap bg1="lt1" tx1="dk1" bg2="lt2" tx2="dk2" accent1="accent1" accent2="accent2" accent3="accent3" accent4="accent4" accent5="accent5" accent6="accent6" hlink="hlink" folHlink="folHlink"/>
  <p:sldLayoutIdLst>
    <p:sldLayoutId id="2147483785" r:id="rId1"/>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standardize-the-service-desk"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notesSlide" Target="../notesSlides/notesSlide9.xml"/><Relationship Id="rId7" Type="http://schemas.openxmlformats.org/officeDocument/2006/relationships/image" Target="../media/image16.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package" Target="../embeddings/Microsoft_Visio_Drawing.vsd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3060698"/>
            <a:ext cx="7912100" cy="655267"/>
          </a:xfrm>
        </p:spPr>
        <p:txBody>
          <a:bodyPr/>
          <a:lstStyle/>
          <a:p>
            <a:r>
              <a:rPr lang="en-US" dirty="0"/>
              <a:t>Build a Continual Improvement Plan for the Service Desk</a:t>
            </a:r>
          </a:p>
        </p:txBody>
      </p:sp>
      <p:sp>
        <p:nvSpPr>
          <p:cNvPr id="5" name="Tagline"/>
          <p:cNvSpPr>
            <a:spLocks noGrp="1"/>
          </p:cNvSpPr>
          <p:nvPr>
            <p:ph type="body" sz="quarter" idx="16"/>
          </p:nvPr>
        </p:nvSpPr>
        <p:spPr>
          <a:xfrm>
            <a:off x="774700" y="3999279"/>
            <a:ext cx="7467600" cy="508000"/>
          </a:xfrm>
        </p:spPr>
        <p:txBody>
          <a:bodyPr/>
          <a:lstStyle/>
          <a:p>
            <a:r>
              <a:rPr lang="en-US" dirty="0"/>
              <a:t>Teach your old service desk new tricks.</a:t>
            </a:r>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7254" y="3929891"/>
            <a:ext cx="2279546" cy="1796282"/>
          </a:xfrm>
          <a:prstGeom prst="rect">
            <a:avLst/>
          </a:prstGeom>
        </p:spPr>
      </p:pic>
    </p:spTree>
    <p:extLst>
      <p:ext uri="{BB962C8B-B14F-4D97-AF65-F5344CB8AC3E}">
        <p14:creationId xmlns:p14="http://schemas.microsoft.com/office/powerpoint/2010/main" val="1712715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893683"/>
            <a:ext cx="5149971" cy="4629037"/>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US" sz="2400" b="1" dirty="0"/>
              <a:t>Executive Brief Case Study </a:t>
            </a:r>
            <a:r>
              <a:rPr lang="en-US" sz="2400" dirty="0"/>
              <a:t>– CERN </a:t>
            </a:r>
            <a:endParaRPr lang="en-US" sz="2400" dirty="0">
              <a:latin typeface="+mj-lt"/>
            </a:endParaRPr>
          </a:p>
        </p:txBody>
      </p:sp>
      <p:sp>
        <p:nvSpPr>
          <p:cNvPr id="4" name="TextBox 3"/>
          <p:cNvSpPr txBox="1"/>
          <p:nvPr/>
        </p:nvSpPr>
        <p:spPr>
          <a:xfrm>
            <a:off x="204011" y="1982096"/>
            <a:ext cx="4860774" cy="4439677"/>
          </a:xfrm>
          <a:prstGeom prst="rect">
            <a:avLst/>
          </a:prstGeom>
        </p:spPr>
        <p:txBody>
          <a:bodyPr wrap="square" rtlCol="0">
            <a:spAutoFit/>
          </a:bodyPr>
          <a:lstStyle/>
          <a:p>
            <a:pPr>
              <a:spcBef>
                <a:spcPts val="300"/>
              </a:spcBef>
              <a:spcAft>
                <a:spcPts val="300"/>
              </a:spcAft>
            </a:pPr>
            <a:r>
              <a:rPr lang="en-US" sz="1200" b="1" dirty="0">
                <a:solidFill>
                  <a:schemeClr val="bg1"/>
                </a:solidFill>
              </a:rPr>
              <a:t>CERN Computing Centre</a:t>
            </a:r>
          </a:p>
          <a:p>
            <a:pPr>
              <a:spcBef>
                <a:spcPts val="300"/>
              </a:spcBef>
              <a:spcAft>
                <a:spcPts val="300"/>
              </a:spcAft>
            </a:pPr>
            <a:r>
              <a:rPr lang="en-US" sz="1200" dirty="0">
                <a:solidFill>
                  <a:schemeClr val="bg1"/>
                </a:solidFill>
              </a:rPr>
              <a:t>The European Organization for Nuclear Research is one of world’s largest centers for scientific research, hosting thousands of visiting scientists from around the world. The IT Platform and Engineering Services (PES) group provides batch, interactive, and specialized services to the staff at CERN.</a:t>
            </a:r>
          </a:p>
          <a:p>
            <a:pPr>
              <a:spcBef>
                <a:spcPts val="300"/>
              </a:spcBef>
              <a:spcAft>
                <a:spcPts val="300"/>
              </a:spcAft>
            </a:pPr>
            <a:r>
              <a:rPr lang="en-US" sz="1200" b="1" dirty="0">
                <a:solidFill>
                  <a:schemeClr val="bg1"/>
                </a:solidFill>
              </a:rPr>
              <a:t>Continual Service Improvement Cycle</a:t>
            </a:r>
          </a:p>
          <a:p>
            <a:pPr>
              <a:spcBef>
                <a:spcPts val="300"/>
              </a:spcBef>
              <a:spcAft>
                <a:spcPts val="300"/>
              </a:spcAft>
            </a:pPr>
            <a:r>
              <a:rPr lang="en-US" sz="1200" dirty="0">
                <a:solidFill>
                  <a:schemeClr val="bg1"/>
                </a:solidFill>
              </a:rPr>
              <a:t>The PES group at CERN set out to initiate a continual improvement plan in order to: </a:t>
            </a:r>
          </a:p>
          <a:p>
            <a:pPr marL="228600" indent="-228600">
              <a:spcBef>
                <a:spcPts val="300"/>
              </a:spcBef>
              <a:buFont typeface="+mj-lt"/>
              <a:buAutoNum type="arabicPeriod"/>
            </a:pPr>
            <a:r>
              <a:rPr lang="en-US" sz="1200" dirty="0">
                <a:solidFill>
                  <a:schemeClr val="bg1"/>
                </a:solidFill>
              </a:rPr>
              <a:t>Advance the use of ITIL best practices.</a:t>
            </a:r>
          </a:p>
          <a:p>
            <a:pPr marL="228600" indent="-228600">
              <a:spcBef>
                <a:spcPts val="300"/>
              </a:spcBef>
              <a:buFont typeface="+mj-lt"/>
              <a:buAutoNum type="arabicPeriod"/>
            </a:pPr>
            <a:r>
              <a:rPr lang="en-US" sz="1200" dirty="0">
                <a:solidFill>
                  <a:schemeClr val="bg1"/>
                </a:solidFill>
              </a:rPr>
              <a:t>Develop a knowledge-sharing culture within the group.</a:t>
            </a:r>
          </a:p>
          <a:p>
            <a:pPr marL="228600" indent="-228600">
              <a:spcBef>
                <a:spcPts val="300"/>
              </a:spcBef>
              <a:buFont typeface="+mj-lt"/>
              <a:buAutoNum type="arabicPeriod"/>
            </a:pPr>
            <a:r>
              <a:rPr lang="en-US" sz="1200" dirty="0">
                <a:solidFill>
                  <a:schemeClr val="bg1"/>
                </a:solidFill>
              </a:rPr>
              <a:t>Decrease ticket volume and average resolution time.</a:t>
            </a:r>
          </a:p>
          <a:p>
            <a:pPr>
              <a:spcBef>
                <a:spcPts val="600"/>
              </a:spcBef>
              <a:spcAft>
                <a:spcPts val="300"/>
              </a:spcAft>
            </a:pPr>
            <a:r>
              <a:rPr lang="en-US" sz="1200" b="1" dirty="0">
                <a:solidFill>
                  <a:schemeClr val="bg1"/>
                </a:solidFill>
              </a:rPr>
              <a:t>Results </a:t>
            </a:r>
          </a:p>
          <a:p>
            <a:pPr>
              <a:spcBef>
                <a:spcPts val="300"/>
              </a:spcBef>
              <a:spcAft>
                <a:spcPts val="300"/>
              </a:spcAft>
            </a:pPr>
            <a:r>
              <a:rPr lang="en-US" sz="1200" dirty="0">
                <a:solidFill>
                  <a:schemeClr val="bg1"/>
                </a:solidFill>
              </a:rPr>
              <a:t>After running the program for two years, the PES group increased the percentage of tickets solved by level-two teams from 25% to 43%.</a:t>
            </a:r>
          </a:p>
          <a:p>
            <a:pPr>
              <a:spcBef>
                <a:spcPts val="300"/>
              </a:spcBef>
              <a:spcAft>
                <a:spcPts val="300"/>
              </a:spcAft>
            </a:pPr>
            <a:r>
              <a:rPr lang="en-US" sz="1200" dirty="0">
                <a:solidFill>
                  <a:schemeClr val="bg1"/>
                </a:solidFill>
              </a:rPr>
              <a:t>The use of a support structure that allowed for knowledge exchange was critical to project success. The team holds weekly improvement meetings with key stakeholders, and identifies and communicates effectively any necessary training and documentation needs.</a:t>
            </a:r>
          </a:p>
          <a:p>
            <a:pPr>
              <a:spcBef>
                <a:spcPts val="300"/>
              </a:spcBef>
            </a:pPr>
            <a:r>
              <a:rPr lang="en-US" sz="1200" dirty="0">
                <a:solidFill>
                  <a:schemeClr val="bg1"/>
                </a:solidFill>
              </a:rPr>
              <a:t>The case study </a:t>
            </a:r>
            <a:r>
              <a:rPr lang="en-US" sz="1200" dirty="0">
                <a:solidFill>
                  <a:schemeClr val="bg1"/>
                </a:solidFill>
                <a:hlinkClick r:id="" action="ppaction://noaction"/>
              </a:rPr>
              <a:t>continues</a:t>
            </a:r>
            <a:r>
              <a:rPr lang="en-US" sz="1200" dirty="0">
                <a:solidFill>
                  <a:schemeClr val="bg1"/>
                </a:solidFill>
              </a:rPr>
              <a:t> in step 3.</a:t>
            </a:r>
          </a:p>
        </p:txBody>
      </p:sp>
      <p:sp>
        <p:nvSpPr>
          <p:cNvPr id="5" name="TextBox 4"/>
          <p:cNvSpPr txBox="1"/>
          <p:nvPr/>
        </p:nvSpPr>
        <p:spPr>
          <a:xfrm>
            <a:off x="5064785" y="2012653"/>
            <a:ext cx="3968018" cy="461665"/>
          </a:xfrm>
          <a:prstGeom prst="rect">
            <a:avLst/>
          </a:prstGeom>
        </p:spPr>
        <p:txBody>
          <a:bodyPr wrap="square" rtlCol="0">
            <a:spAutoFit/>
          </a:bodyPr>
          <a:lstStyle/>
          <a:p>
            <a:pPr algn="ctr"/>
            <a:r>
              <a:rPr lang="en-US" sz="1200" b="1" dirty="0"/>
              <a:t>The Continual Service Improvement Cycle </a:t>
            </a:r>
          </a:p>
          <a:p>
            <a:pPr algn="ctr"/>
            <a:r>
              <a:rPr lang="en-US" sz="1200" b="1" dirty="0"/>
              <a:t>included the following components:</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Scientific Research</a:t>
              </a:r>
            </a:p>
            <a:p>
              <a:r>
                <a:rPr lang="en-CA" b="0" i="1" dirty="0"/>
                <a:t>Journal of Physics: Conference Series </a:t>
              </a:r>
            </a:p>
          </p:txBody>
        </p:sp>
      </p:grpSp>
      <p:pic>
        <p:nvPicPr>
          <p:cNvPr id="6"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7110" y="3769962"/>
            <a:ext cx="923365" cy="923365"/>
          </a:xfrm>
          <a:prstGeom prst="rect">
            <a:avLst/>
          </a:prstGeom>
        </p:spPr>
      </p:pic>
      <p:grpSp>
        <p:nvGrpSpPr>
          <p:cNvPr id="7" name="Group 6"/>
          <p:cNvGrpSpPr/>
          <p:nvPr/>
        </p:nvGrpSpPr>
        <p:grpSpPr>
          <a:xfrm>
            <a:off x="5269015" y="2621719"/>
            <a:ext cx="3559555" cy="3219848"/>
            <a:chOff x="5269015" y="2621719"/>
            <a:chExt cx="3559555" cy="3219848"/>
          </a:xfrm>
        </p:grpSpPr>
        <p:sp>
          <p:nvSpPr>
            <p:cNvPr id="9" name="Freeform 8"/>
            <p:cNvSpPr/>
            <p:nvPr/>
          </p:nvSpPr>
          <p:spPr>
            <a:xfrm>
              <a:off x="6663384" y="2621719"/>
              <a:ext cx="770818" cy="501031"/>
            </a:xfrm>
            <a:custGeom>
              <a:avLst/>
              <a:gdLst>
                <a:gd name="connsiteX0" fmla="*/ 0 w 770818"/>
                <a:gd name="connsiteY0" fmla="*/ 83507 h 501031"/>
                <a:gd name="connsiteX1" fmla="*/ 83507 w 770818"/>
                <a:gd name="connsiteY1" fmla="*/ 0 h 501031"/>
                <a:gd name="connsiteX2" fmla="*/ 687311 w 770818"/>
                <a:gd name="connsiteY2" fmla="*/ 0 h 501031"/>
                <a:gd name="connsiteX3" fmla="*/ 770818 w 770818"/>
                <a:gd name="connsiteY3" fmla="*/ 83507 h 501031"/>
                <a:gd name="connsiteX4" fmla="*/ 770818 w 770818"/>
                <a:gd name="connsiteY4" fmla="*/ 417524 h 501031"/>
                <a:gd name="connsiteX5" fmla="*/ 687311 w 770818"/>
                <a:gd name="connsiteY5" fmla="*/ 501031 h 501031"/>
                <a:gd name="connsiteX6" fmla="*/ 83507 w 770818"/>
                <a:gd name="connsiteY6" fmla="*/ 501031 h 501031"/>
                <a:gd name="connsiteX7" fmla="*/ 0 w 770818"/>
                <a:gd name="connsiteY7" fmla="*/ 417524 h 501031"/>
                <a:gd name="connsiteX8" fmla="*/ 0 w 770818"/>
                <a:gd name="connsiteY8" fmla="*/ 83507 h 50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818" h="501031">
                  <a:moveTo>
                    <a:pt x="0" y="83507"/>
                  </a:moveTo>
                  <a:cubicBezTo>
                    <a:pt x="0" y="37387"/>
                    <a:pt x="37387" y="0"/>
                    <a:pt x="83507" y="0"/>
                  </a:cubicBezTo>
                  <a:lnTo>
                    <a:pt x="687311" y="0"/>
                  </a:lnTo>
                  <a:cubicBezTo>
                    <a:pt x="733431" y="0"/>
                    <a:pt x="770818" y="37387"/>
                    <a:pt x="770818" y="83507"/>
                  </a:cubicBezTo>
                  <a:lnTo>
                    <a:pt x="770818" y="417524"/>
                  </a:lnTo>
                  <a:cubicBezTo>
                    <a:pt x="770818" y="463644"/>
                    <a:pt x="733431" y="501031"/>
                    <a:pt x="687311" y="501031"/>
                  </a:cubicBezTo>
                  <a:lnTo>
                    <a:pt x="83507" y="501031"/>
                  </a:lnTo>
                  <a:cubicBezTo>
                    <a:pt x="37387" y="501031"/>
                    <a:pt x="0" y="463644"/>
                    <a:pt x="0" y="417524"/>
                  </a:cubicBezTo>
                  <a:lnTo>
                    <a:pt x="0" y="83507"/>
                  </a:lnTo>
                  <a:close/>
                </a:path>
              </a:pathLst>
            </a:custGeom>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58748" tIns="58748" rIns="58748" bIns="58748" numCol="1" spcCol="1270" anchor="ctr" anchorCtr="0">
              <a:noAutofit/>
            </a:bodyPr>
            <a:lstStyle/>
            <a:p>
              <a:pPr lvl="0" algn="ctr" defTabSz="400050">
                <a:lnSpc>
                  <a:spcPct val="90000"/>
                </a:lnSpc>
                <a:spcBef>
                  <a:spcPct val="0"/>
                </a:spcBef>
                <a:spcAft>
                  <a:spcPct val="35000"/>
                </a:spcAft>
              </a:pPr>
              <a:r>
                <a:rPr lang="en-CA" sz="900" kern="1200" dirty="0"/>
                <a:t>Decide what should be measured</a:t>
              </a:r>
            </a:p>
          </p:txBody>
        </p:sp>
        <p:sp>
          <p:nvSpPr>
            <p:cNvPr id="10" name="Freeform 9"/>
            <p:cNvSpPr/>
            <p:nvPr/>
          </p:nvSpPr>
          <p:spPr>
            <a:xfrm>
              <a:off x="5618566" y="2872235"/>
              <a:ext cx="2860454" cy="2860454"/>
            </a:xfrm>
            <a:custGeom>
              <a:avLst/>
              <a:gdLst/>
              <a:ahLst/>
              <a:cxnLst/>
              <a:rect l="0" t="0" r="0" b="0"/>
              <a:pathLst>
                <a:path>
                  <a:moveTo>
                    <a:pt x="1916611" y="85243"/>
                  </a:moveTo>
                  <a:arcTo wR="1430227" hR="1430227" stAng="17392886" swAng="772136"/>
                </a:path>
              </a:pathLst>
            </a:custGeom>
            <a:noFill/>
            <a:ln>
              <a:tailEnd type="arrow"/>
            </a:ln>
          </p:spPr>
          <p:style>
            <a:lnRef idx="1">
              <a:schemeClr val="accent1">
                <a:shade val="90000"/>
                <a:hueOff val="0"/>
                <a:satOff val="0"/>
                <a:lumOff val="0"/>
                <a:alphaOff val="0"/>
              </a:schemeClr>
            </a:lnRef>
            <a:fillRef idx="0">
              <a:scrgbClr r="0" g="0" b="0"/>
            </a:fillRef>
            <a:effectRef idx="0">
              <a:schemeClr val="accent1">
                <a:shade val="90000"/>
                <a:hueOff val="0"/>
                <a:satOff val="0"/>
                <a:lumOff val="0"/>
                <a:alphaOff val="0"/>
              </a:schemeClr>
            </a:effectRef>
            <a:fontRef idx="minor">
              <a:schemeClr val="tx1">
                <a:hueOff val="0"/>
                <a:satOff val="0"/>
                <a:lumOff val="0"/>
                <a:alphaOff val="0"/>
              </a:schemeClr>
            </a:fontRef>
          </p:style>
        </p:sp>
        <p:sp>
          <p:nvSpPr>
            <p:cNvPr id="11" name="Freeform 10"/>
            <p:cNvSpPr/>
            <p:nvPr/>
          </p:nvSpPr>
          <p:spPr>
            <a:xfrm>
              <a:off x="7781580" y="3160214"/>
              <a:ext cx="770818" cy="501031"/>
            </a:xfrm>
            <a:custGeom>
              <a:avLst/>
              <a:gdLst>
                <a:gd name="connsiteX0" fmla="*/ 0 w 770818"/>
                <a:gd name="connsiteY0" fmla="*/ 83507 h 501031"/>
                <a:gd name="connsiteX1" fmla="*/ 83507 w 770818"/>
                <a:gd name="connsiteY1" fmla="*/ 0 h 501031"/>
                <a:gd name="connsiteX2" fmla="*/ 687311 w 770818"/>
                <a:gd name="connsiteY2" fmla="*/ 0 h 501031"/>
                <a:gd name="connsiteX3" fmla="*/ 770818 w 770818"/>
                <a:gd name="connsiteY3" fmla="*/ 83507 h 501031"/>
                <a:gd name="connsiteX4" fmla="*/ 770818 w 770818"/>
                <a:gd name="connsiteY4" fmla="*/ 417524 h 501031"/>
                <a:gd name="connsiteX5" fmla="*/ 687311 w 770818"/>
                <a:gd name="connsiteY5" fmla="*/ 501031 h 501031"/>
                <a:gd name="connsiteX6" fmla="*/ 83507 w 770818"/>
                <a:gd name="connsiteY6" fmla="*/ 501031 h 501031"/>
                <a:gd name="connsiteX7" fmla="*/ 0 w 770818"/>
                <a:gd name="connsiteY7" fmla="*/ 417524 h 501031"/>
                <a:gd name="connsiteX8" fmla="*/ 0 w 770818"/>
                <a:gd name="connsiteY8" fmla="*/ 83507 h 50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818" h="501031">
                  <a:moveTo>
                    <a:pt x="0" y="83507"/>
                  </a:moveTo>
                  <a:cubicBezTo>
                    <a:pt x="0" y="37387"/>
                    <a:pt x="37387" y="0"/>
                    <a:pt x="83507" y="0"/>
                  </a:cubicBezTo>
                  <a:lnTo>
                    <a:pt x="687311" y="0"/>
                  </a:lnTo>
                  <a:cubicBezTo>
                    <a:pt x="733431" y="0"/>
                    <a:pt x="770818" y="37387"/>
                    <a:pt x="770818" y="83507"/>
                  </a:cubicBezTo>
                  <a:lnTo>
                    <a:pt x="770818" y="417524"/>
                  </a:lnTo>
                  <a:cubicBezTo>
                    <a:pt x="770818" y="463644"/>
                    <a:pt x="733431" y="501031"/>
                    <a:pt x="687311" y="501031"/>
                  </a:cubicBezTo>
                  <a:lnTo>
                    <a:pt x="83507" y="501031"/>
                  </a:lnTo>
                  <a:cubicBezTo>
                    <a:pt x="37387" y="501031"/>
                    <a:pt x="0" y="463644"/>
                    <a:pt x="0" y="417524"/>
                  </a:cubicBezTo>
                  <a:lnTo>
                    <a:pt x="0" y="83507"/>
                  </a:lnTo>
                  <a:close/>
                </a:path>
              </a:pathLst>
            </a:custGeom>
          </p:spPr>
          <p:style>
            <a:lnRef idx="2">
              <a:schemeClr val="lt1">
                <a:hueOff val="0"/>
                <a:satOff val="0"/>
                <a:lumOff val="0"/>
                <a:alphaOff val="0"/>
              </a:schemeClr>
            </a:lnRef>
            <a:fillRef idx="1">
              <a:schemeClr val="accent1">
                <a:shade val="80000"/>
                <a:hueOff val="59679"/>
                <a:satOff val="-5587"/>
                <a:lumOff val="6427"/>
                <a:alphaOff val="0"/>
              </a:schemeClr>
            </a:fillRef>
            <a:effectRef idx="0">
              <a:schemeClr val="accent1">
                <a:shade val="80000"/>
                <a:hueOff val="59679"/>
                <a:satOff val="-5587"/>
                <a:lumOff val="6427"/>
                <a:alphaOff val="0"/>
              </a:schemeClr>
            </a:effectRef>
            <a:fontRef idx="minor">
              <a:schemeClr val="lt1"/>
            </a:fontRef>
          </p:style>
          <p:txBody>
            <a:bodyPr spcFirstLastPara="0" vert="horz" wrap="square" lIns="58748" tIns="58748" rIns="58748" bIns="58748" numCol="1" spcCol="1270" anchor="ctr" anchorCtr="0">
              <a:noAutofit/>
            </a:bodyPr>
            <a:lstStyle/>
            <a:p>
              <a:pPr lvl="0" algn="ctr" defTabSz="400050">
                <a:lnSpc>
                  <a:spcPct val="90000"/>
                </a:lnSpc>
                <a:spcBef>
                  <a:spcPct val="0"/>
                </a:spcBef>
                <a:spcAft>
                  <a:spcPct val="35000"/>
                </a:spcAft>
              </a:pPr>
              <a:r>
                <a:rPr lang="en-CA" sz="900" kern="1200" dirty="0"/>
                <a:t>Decide what can be measured</a:t>
              </a:r>
            </a:p>
          </p:txBody>
        </p:sp>
        <p:sp>
          <p:nvSpPr>
            <p:cNvPr id="18" name="Freeform 17"/>
            <p:cNvSpPr/>
            <p:nvPr/>
          </p:nvSpPr>
          <p:spPr>
            <a:xfrm>
              <a:off x="5618566" y="2872235"/>
              <a:ext cx="2860454" cy="2860454"/>
            </a:xfrm>
            <a:custGeom>
              <a:avLst/>
              <a:gdLst/>
              <a:ahLst/>
              <a:cxnLst/>
              <a:rect l="0" t="0" r="0" b="0"/>
              <a:pathLst>
                <a:path>
                  <a:moveTo>
                    <a:pt x="2766970" y="921634"/>
                  </a:moveTo>
                  <a:arcTo wR="1430227" hR="1430227" stAng="20350176" swAng="1064328"/>
                </a:path>
              </a:pathLst>
            </a:custGeom>
            <a:noFill/>
            <a:ln>
              <a:tailEnd type="arrow"/>
            </a:ln>
          </p:spPr>
          <p:style>
            <a:lnRef idx="1">
              <a:schemeClr val="accent1">
                <a:shade val="90000"/>
                <a:hueOff val="59696"/>
                <a:satOff val="-5515"/>
                <a:lumOff val="6181"/>
                <a:alphaOff val="0"/>
              </a:schemeClr>
            </a:lnRef>
            <a:fillRef idx="0">
              <a:scrgbClr r="0" g="0" b="0"/>
            </a:fillRef>
            <a:effectRef idx="0">
              <a:schemeClr val="accent1">
                <a:shade val="90000"/>
                <a:hueOff val="59696"/>
                <a:satOff val="-5515"/>
                <a:lumOff val="6181"/>
                <a:alphaOff val="0"/>
              </a:schemeClr>
            </a:effectRef>
            <a:fontRef idx="minor">
              <a:schemeClr val="tx1">
                <a:hueOff val="0"/>
                <a:satOff val="0"/>
                <a:lumOff val="0"/>
                <a:alphaOff val="0"/>
              </a:schemeClr>
            </a:fontRef>
          </p:style>
        </p:sp>
        <p:sp>
          <p:nvSpPr>
            <p:cNvPr id="19" name="Freeform 18"/>
            <p:cNvSpPr/>
            <p:nvPr/>
          </p:nvSpPr>
          <p:spPr>
            <a:xfrm>
              <a:off x="8057752" y="4370202"/>
              <a:ext cx="770818" cy="501031"/>
            </a:xfrm>
            <a:custGeom>
              <a:avLst/>
              <a:gdLst>
                <a:gd name="connsiteX0" fmla="*/ 0 w 770818"/>
                <a:gd name="connsiteY0" fmla="*/ 83507 h 501031"/>
                <a:gd name="connsiteX1" fmla="*/ 83507 w 770818"/>
                <a:gd name="connsiteY1" fmla="*/ 0 h 501031"/>
                <a:gd name="connsiteX2" fmla="*/ 687311 w 770818"/>
                <a:gd name="connsiteY2" fmla="*/ 0 h 501031"/>
                <a:gd name="connsiteX3" fmla="*/ 770818 w 770818"/>
                <a:gd name="connsiteY3" fmla="*/ 83507 h 501031"/>
                <a:gd name="connsiteX4" fmla="*/ 770818 w 770818"/>
                <a:gd name="connsiteY4" fmla="*/ 417524 h 501031"/>
                <a:gd name="connsiteX5" fmla="*/ 687311 w 770818"/>
                <a:gd name="connsiteY5" fmla="*/ 501031 h 501031"/>
                <a:gd name="connsiteX6" fmla="*/ 83507 w 770818"/>
                <a:gd name="connsiteY6" fmla="*/ 501031 h 501031"/>
                <a:gd name="connsiteX7" fmla="*/ 0 w 770818"/>
                <a:gd name="connsiteY7" fmla="*/ 417524 h 501031"/>
                <a:gd name="connsiteX8" fmla="*/ 0 w 770818"/>
                <a:gd name="connsiteY8" fmla="*/ 83507 h 50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818" h="501031">
                  <a:moveTo>
                    <a:pt x="0" y="83507"/>
                  </a:moveTo>
                  <a:cubicBezTo>
                    <a:pt x="0" y="37387"/>
                    <a:pt x="37387" y="0"/>
                    <a:pt x="83507" y="0"/>
                  </a:cubicBezTo>
                  <a:lnTo>
                    <a:pt x="687311" y="0"/>
                  </a:lnTo>
                  <a:cubicBezTo>
                    <a:pt x="733431" y="0"/>
                    <a:pt x="770818" y="37387"/>
                    <a:pt x="770818" y="83507"/>
                  </a:cubicBezTo>
                  <a:lnTo>
                    <a:pt x="770818" y="417524"/>
                  </a:lnTo>
                  <a:cubicBezTo>
                    <a:pt x="770818" y="463644"/>
                    <a:pt x="733431" y="501031"/>
                    <a:pt x="687311" y="501031"/>
                  </a:cubicBezTo>
                  <a:lnTo>
                    <a:pt x="83507" y="501031"/>
                  </a:lnTo>
                  <a:cubicBezTo>
                    <a:pt x="37387" y="501031"/>
                    <a:pt x="0" y="463644"/>
                    <a:pt x="0" y="417524"/>
                  </a:cubicBezTo>
                  <a:lnTo>
                    <a:pt x="0" y="83507"/>
                  </a:lnTo>
                  <a:close/>
                </a:path>
              </a:pathLst>
            </a:custGeom>
          </p:spPr>
          <p:style>
            <a:lnRef idx="2">
              <a:schemeClr val="lt1">
                <a:hueOff val="0"/>
                <a:satOff val="0"/>
                <a:lumOff val="0"/>
                <a:alphaOff val="0"/>
              </a:schemeClr>
            </a:lnRef>
            <a:fillRef idx="1">
              <a:schemeClr val="accent1">
                <a:shade val="80000"/>
                <a:hueOff val="119358"/>
                <a:satOff val="-11175"/>
                <a:lumOff val="12854"/>
                <a:alphaOff val="0"/>
              </a:schemeClr>
            </a:fillRef>
            <a:effectRef idx="0">
              <a:schemeClr val="accent1">
                <a:shade val="80000"/>
                <a:hueOff val="119358"/>
                <a:satOff val="-11175"/>
                <a:lumOff val="12854"/>
                <a:alphaOff val="0"/>
              </a:schemeClr>
            </a:effectRef>
            <a:fontRef idx="minor">
              <a:schemeClr val="lt1"/>
            </a:fontRef>
          </p:style>
          <p:txBody>
            <a:bodyPr spcFirstLastPara="0" vert="horz" wrap="square" lIns="58748" tIns="58748" rIns="58748" bIns="58748" numCol="1" spcCol="1270" anchor="ctr" anchorCtr="0">
              <a:noAutofit/>
            </a:bodyPr>
            <a:lstStyle/>
            <a:p>
              <a:pPr lvl="0" algn="ctr" defTabSz="400050">
                <a:lnSpc>
                  <a:spcPct val="90000"/>
                </a:lnSpc>
                <a:spcBef>
                  <a:spcPct val="0"/>
                </a:spcBef>
                <a:spcAft>
                  <a:spcPct val="35000"/>
                </a:spcAft>
              </a:pPr>
              <a:r>
                <a:rPr lang="en-CA" sz="900" kern="1200" dirty="0"/>
                <a:t>Gather data</a:t>
              </a:r>
            </a:p>
          </p:txBody>
        </p:sp>
        <p:sp>
          <p:nvSpPr>
            <p:cNvPr id="20" name="Freeform 19"/>
            <p:cNvSpPr/>
            <p:nvPr/>
          </p:nvSpPr>
          <p:spPr>
            <a:xfrm>
              <a:off x="5618566" y="2872235"/>
              <a:ext cx="2860454" cy="2860454"/>
            </a:xfrm>
            <a:custGeom>
              <a:avLst/>
              <a:gdLst/>
              <a:ahLst/>
              <a:cxnLst/>
              <a:rect l="0" t="0" r="0" b="0"/>
              <a:pathLst>
                <a:path>
                  <a:moveTo>
                    <a:pt x="2692778" y="2102175"/>
                  </a:moveTo>
                  <a:arcTo wR="1430227" hR="1430227" stAng="1681354" swAng="835463"/>
                </a:path>
              </a:pathLst>
            </a:custGeom>
            <a:noFill/>
            <a:ln>
              <a:tailEnd type="arrow"/>
            </a:ln>
          </p:spPr>
          <p:style>
            <a:lnRef idx="1">
              <a:schemeClr val="accent1">
                <a:shade val="90000"/>
                <a:hueOff val="119392"/>
                <a:satOff val="-11030"/>
                <a:lumOff val="12363"/>
                <a:alphaOff val="0"/>
              </a:schemeClr>
            </a:lnRef>
            <a:fillRef idx="0">
              <a:scrgbClr r="0" g="0" b="0"/>
            </a:fillRef>
            <a:effectRef idx="0">
              <a:schemeClr val="accent1">
                <a:shade val="90000"/>
                <a:hueOff val="119392"/>
                <a:satOff val="-11030"/>
                <a:lumOff val="12363"/>
                <a:alphaOff val="0"/>
              </a:schemeClr>
            </a:effectRef>
            <a:fontRef idx="minor">
              <a:schemeClr val="tx1">
                <a:hueOff val="0"/>
                <a:satOff val="0"/>
                <a:lumOff val="0"/>
                <a:alphaOff val="0"/>
              </a:schemeClr>
            </a:fontRef>
          </p:style>
        </p:sp>
        <p:sp>
          <p:nvSpPr>
            <p:cNvPr id="21" name="Freeform 20"/>
            <p:cNvSpPr/>
            <p:nvPr/>
          </p:nvSpPr>
          <p:spPr>
            <a:xfrm>
              <a:off x="7283936" y="5340536"/>
              <a:ext cx="770818" cy="501031"/>
            </a:xfrm>
            <a:custGeom>
              <a:avLst/>
              <a:gdLst>
                <a:gd name="connsiteX0" fmla="*/ 0 w 770818"/>
                <a:gd name="connsiteY0" fmla="*/ 83507 h 501031"/>
                <a:gd name="connsiteX1" fmla="*/ 83507 w 770818"/>
                <a:gd name="connsiteY1" fmla="*/ 0 h 501031"/>
                <a:gd name="connsiteX2" fmla="*/ 687311 w 770818"/>
                <a:gd name="connsiteY2" fmla="*/ 0 h 501031"/>
                <a:gd name="connsiteX3" fmla="*/ 770818 w 770818"/>
                <a:gd name="connsiteY3" fmla="*/ 83507 h 501031"/>
                <a:gd name="connsiteX4" fmla="*/ 770818 w 770818"/>
                <a:gd name="connsiteY4" fmla="*/ 417524 h 501031"/>
                <a:gd name="connsiteX5" fmla="*/ 687311 w 770818"/>
                <a:gd name="connsiteY5" fmla="*/ 501031 h 501031"/>
                <a:gd name="connsiteX6" fmla="*/ 83507 w 770818"/>
                <a:gd name="connsiteY6" fmla="*/ 501031 h 501031"/>
                <a:gd name="connsiteX7" fmla="*/ 0 w 770818"/>
                <a:gd name="connsiteY7" fmla="*/ 417524 h 501031"/>
                <a:gd name="connsiteX8" fmla="*/ 0 w 770818"/>
                <a:gd name="connsiteY8" fmla="*/ 83507 h 50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818" h="501031">
                  <a:moveTo>
                    <a:pt x="0" y="83507"/>
                  </a:moveTo>
                  <a:cubicBezTo>
                    <a:pt x="0" y="37387"/>
                    <a:pt x="37387" y="0"/>
                    <a:pt x="83507" y="0"/>
                  </a:cubicBezTo>
                  <a:lnTo>
                    <a:pt x="687311" y="0"/>
                  </a:lnTo>
                  <a:cubicBezTo>
                    <a:pt x="733431" y="0"/>
                    <a:pt x="770818" y="37387"/>
                    <a:pt x="770818" y="83507"/>
                  </a:cubicBezTo>
                  <a:lnTo>
                    <a:pt x="770818" y="417524"/>
                  </a:lnTo>
                  <a:cubicBezTo>
                    <a:pt x="770818" y="463644"/>
                    <a:pt x="733431" y="501031"/>
                    <a:pt x="687311" y="501031"/>
                  </a:cubicBezTo>
                  <a:lnTo>
                    <a:pt x="83507" y="501031"/>
                  </a:lnTo>
                  <a:cubicBezTo>
                    <a:pt x="37387" y="501031"/>
                    <a:pt x="0" y="463644"/>
                    <a:pt x="0" y="417524"/>
                  </a:cubicBezTo>
                  <a:lnTo>
                    <a:pt x="0" y="83507"/>
                  </a:lnTo>
                  <a:close/>
                </a:path>
              </a:pathLst>
            </a:custGeom>
          </p:spPr>
          <p:style>
            <a:lnRef idx="2">
              <a:schemeClr val="lt1">
                <a:hueOff val="0"/>
                <a:satOff val="0"/>
                <a:lumOff val="0"/>
                <a:alphaOff val="0"/>
              </a:schemeClr>
            </a:lnRef>
            <a:fillRef idx="1">
              <a:schemeClr val="accent1">
                <a:shade val="80000"/>
                <a:hueOff val="179037"/>
                <a:satOff val="-16762"/>
                <a:lumOff val="19280"/>
                <a:alphaOff val="0"/>
              </a:schemeClr>
            </a:fillRef>
            <a:effectRef idx="0">
              <a:schemeClr val="accent1">
                <a:shade val="80000"/>
                <a:hueOff val="179037"/>
                <a:satOff val="-16762"/>
                <a:lumOff val="19280"/>
                <a:alphaOff val="0"/>
              </a:schemeClr>
            </a:effectRef>
            <a:fontRef idx="minor">
              <a:schemeClr val="lt1"/>
            </a:fontRef>
          </p:style>
          <p:txBody>
            <a:bodyPr spcFirstLastPara="0" vert="horz" wrap="square" lIns="58748" tIns="58748" rIns="58748" bIns="58748" numCol="1" spcCol="1270" anchor="ctr" anchorCtr="0">
              <a:noAutofit/>
            </a:bodyPr>
            <a:lstStyle/>
            <a:p>
              <a:pPr lvl="0" algn="ctr" defTabSz="400050">
                <a:lnSpc>
                  <a:spcPct val="90000"/>
                </a:lnSpc>
                <a:spcBef>
                  <a:spcPct val="0"/>
                </a:spcBef>
                <a:spcAft>
                  <a:spcPct val="35000"/>
                </a:spcAft>
              </a:pPr>
              <a:r>
                <a:rPr lang="en-CA" sz="900" kern="1200" dirty="0"/>
                <a:t>Process data</a:t>
              </a:r>
            </a:p>
          </p:txBody>
        </p:sp>
        <p:sp>
          <p:nvSpPr>
            <p:cNvPr id="22" name="Freeform 21"/>
            <p:cNvSpPr/>
            <p:nvPr/>
          </p:nvSpPr>
          <p:spPr>
            <a:xfrm>
              <a:off x="5618566" y="2872235"/>
              <a:ext cx="2860454" cy="2860454"/>
            </a:xfrm>
            <a:custGeom>
              <a:avLst/>
              <a:gdLst/>
              <a:ahLst/>
              <a:cxnLst/>
              <a:rect l="0" t="0" r="0" b="0"/>
              <a:pathLst>
                <a:path>
                  <a:moveTo>
                    <a:pt x="1572151" y="2853395"/>
                  </a:moveTo>
                  <a:arcTo wR="1430227" hR="1430227" stAng="5058303" swAng="683394"/>
                </a:path>
              </a:pathLst>
            </a:custGeom>
            <a:noFill/>
            <a:ln>
              <a:tailEnd type="arrow"/>
            </a:ln>
          </p:spPr>
          <p:style>
            <a:lnRef idx="1">
              <a:schemeClr val="accent1">
                <a:shade val="90000"/>
                <a:hueOff val="179088"/>
                <a:satOff val="-16546"/>
                <a:lumOff val="18544"/>
                <a:alphaOff val="0"/>
              </a:schemeClr>
            </a:lnRef>
            <a:fillRef idx="0">
              <a:scrgbClr r="0" g="0" b="0"/>
            </a:fillRef>
            <a:effectRef idx="0">
              <a:schemeClr val="accent1">
                <a:shade val="90000"/>
                <a:hueOff val="179088"/>
                <a:satOff val="-16546"/>
                <a:lumOff val="18544"/>
                <a:alphaOff val="0"/>
              </a:schemeClr>
            </a:effectRef>
            <a:fontRef idx="minor">
              <a:schemeClr val="tx1">
                <a:hueOff val="0"/>
                <a:satOff val="0"/>
                <a:lumOff val="0"/>
                <a:alphaOff val="0"/>
              </a:schemeClr>
            </a:fontRef>
          </p:style>
        </p:sp>
        <p:sp>
          <p:nvSpPr>
            <p:cNvPr id="23" name="Freeform 22"/>
            <p:cNvSpPr/>
            <p:nvPr/>
          </p:nvSpPr>
          <p:spPr>
            <a:xfrm>
              <a:off x="6042831" y="5340536"/>
              <a:ext cx="770818" cy="501031"/>
            </a:xfrm>
            <a:custGeom>
              <a:avLst/>
              <a:gdLst>
                <a:gd name="connsiteX0" fmla="*/ 0 w 770818"/>
                <a:gd name="connsiteY0" fmla="*/ 83507 h 501031"/>
                <a:gd name="connsiteX1" fmla="*/ 83507 w 770818"/>
                <a:gd name="connsiteY1" fmla="*/ 0 h 501031"/>
                <a:gd name="connsiteX2" fmla="*/ 687311 w 770818"/>
                <a:gd name="connsiteY2" fmla="*/ 0 h 501031"/>
                <a:gd name="connsiteX3" fmla="*/ 770818 w 770818"/>
                <a:gd name="connsiteY3" fmla="*/ 83507 h 501031"/>
                <a:gd name="connsiteX4" fmla="*/ 770818 w 770818"/>
                <a:gd name="connsiteY4" fmla="*/ 417524 h 501031"/>
                <a:gd name="connsiteX5" fmla="*/ 687311 w 770818"/>
                <a:gd name="connsiteY5" fmla="*/ 501031 h 501031"/>
                <a:gd name="connsiteX6" fmla="*/ 83507 w 770818"/>
                <a:gd name="connsiteY6" fmla="*/ 501031 h 501031"/>
                <a:gd name="connsiteX7" fmla="*/ 0 w 770818"/>
                <a:gd name="connsiteY7" fmla="*/ 417524 h 501031"/>
                <a:gd name="connsiteX8" fmla="*/ 0 w 770818"/>
                <a:gd name="connsiteY8" fmla="*/ 83507 h 50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818" h="501031">
                  <a:moveTo>
                    <a:pt x="0" y="83507"/>
                  </a:moveTo>
                  <a:cubicBezTo>
                    <a:pt x="0" y="37387"/>
                    <a:pt x="37387" y="0"/>
                    <a:pt x="83507" y="0"/>
                  </a:cubicBezTo>
                  <a:lnTo>
                    <a:pt x="687311" y="0"/>
                  </a:lnTo>
                  <a:cubicBezTo>
                    <a:pt x="733431" y="0"/>
                    <a:pt x="770818" y="37387"/>
                    <a:pt x="770818" y="83507"/>
                  </a:cubicBezTo>
                  <a:lnTo>
                    <a:pt x="770818" y="417524"/>
                  </a:lnTo>
                  <a:cubicBezTo>
                    <a:pt x="770818" y="463644"/>
                    <a:pt x="733431" y="501031"/>
                    <a:pt x="687311" y="501031"/>
                  </a:cubicBezTo>
                  <a:lnTo>
                    <a:pt x="83507" y="501031"/>
                  </a:lnTo>
                  <a:cubicBezTo>
                    <a:pt x="37387" y="501031"/>
                    <a:pt x="0" y="463644"/>
                    <a:pt x="0" y="417524"/>
                  </a:cubicBezTo>
                  <a:lnTo>
                    <a:pt x="0" y="83507"/>
                  </a:lnTo>
                  <a:close/>
                </a:path>
              </a:pathLst>
            </a:custGeom>
          </p:spPr>
          <p:style>
            <a:lnRef idx="2">
              <a:schemeClr val="lt1">
                <a:hueOff val="0"/>
                <a:satOff val="0"/>
                <a:lumOff val="0"/>
                <a:alphaOff val="0"/>
              </a:schemeClr>
            </a:lnRef>
            <a:fillRef idx="1">
              <a:schemeClr val="accent1">
                <a:shade val="80000"/>
                <a:hueOff val="238716"/>
                <a:satOff val="-22349"/>
                <a:lumOff val="25707"/>
                <a:alphaOff val="0"/>
              </a:schemeClr>
            </a:fillRef>
            <a:effectRef idx="0">
              <a:schemeClr val="accent1">
                <a:shade val="80000"/>
                <a:hueOff val="238716"/>
                <a:satOff val="-22349"/>
                <a:lumOff val="25707"/>
                <a:alphaOff val="0"/>
              </a:schemeClr>
            </a:effectRef>
            <a:fontRef idx="minor">
              <a:schemeClr val="lt1"/>
            </a:fontRef>
          </p:style>
          <p:txBody>
            <a:bodyPr spcFirstLastPara="0" vert="horz" wrap="square" lIns="58748" tIns="58748" rIns="58748" bIns="58748" numCol="1" spcCol="1270" anchor="ctr" anchorCtr="0">
              <a:noAutofit/>
            </a:bodyPr>
            <a:lstStyle/>
            <a:p>
              <a:pPr lvl="0" algn="ctr" defTabSz="400050">
                <a:lnSpc>
                  <a:spcPct val="90000"/>
                </a:lnSpc>
                <a:spcBef>
                  <a:spcPct val="0"/>
                </a:spcBef>
                <a:spcAft>
                  <a:spcPct val="35000"/>
                </a:spcAft>
              </a:pPr>
              <a:r>
                <a:rPr lang="en-CA" sz="900" kern="1200" dirty="0"/>
                <a:t>Analyze data</a:t>
              </a:r>
            </a:p>
          </p:txBody>
        </p:sp>
        <p:sp>
          <p:nvSpPr>
            <p:cNvPr id="24" name="Freeform 23"/>
            <p:cNvSpPr/>
            <p:nvPr/>
          </p:nvSpPr>
          <p:spPr>
            <a:xfrm>
              <a:off x="5618566" y="2872235"/>
              <a:ext cx="2860454" cy="2860454"/>
            </a:xfrm>
            <a:custGeom>
              <a:avLst/>
              <a:gdLst/>
              <a:ahLst/>
              <a:cxnLst/>
              <a:rect l="0" t="0" r="0" b="0"/>
              <a:pathLst>
                <a:path>
                  <a:moveTo>
                    <a:pt x="366475" y="2386251"/>
                  </a:moveTo>
                  <a:arcTo wR="1430227" hR="1430227" stAng="8283184" swAng="835463"/>
                </a:path>
              </a:pathLst>
            </a:custGeom>
            <a:noFill/>
            <a:ln>
              <a:tailEnd type="arrow"/>
            </a:ln>
          </p:spPr>
          <p:style>
            <a:lnRef idx="1">
              <a:schemeClr val="accent1">
                <a:shade val="90000"/>
                <a:hueOff val="238784"/>
                <a:satOff val="-22061"/>
                <a:lumOff val="24725"/>
                <a:alphaOff val="0"/>
              </a:schemeClr>
            </a:lnRef>
            <a:fillRef idx="0">
              <a:scrgbClr r="0" g="0" b="0"/>
            </a:fillRef>
            <a:effectRef idx="0">
              <a:schemeClr val="accent1">
                <a:shade val="90000"/>
                <a:hueOff val="238784"/>
                <a:satOff val="-22061"/>
                <a:lumOff val="24725"/>
                <a:alphaOff val="0"/>
              </a:schemeClr>
            </a:effectRef>
            <a:fontRef idx="minor">
              <a:schemeClr val="tx1">
                <a:hueOff val="0"/>
                <a:satOff val="0"/>
                <a:lumOff val="0"/>
                <a:alphaOff val="0"/>
              </a:schemeClr>
            </a:fontRef>
          </p:style>
        </p:sp>
        <p:sp>
          <p:nvSpPr>
            <p:cNvPr id="25" name="Freeform 24"/>
            <p:cNvSpPr/>
            <p:nvPr/>
          </p:nvSpPr>
          <p:spPr>
            <a:xfrm>
              <a:off x="5269015" y="4370202"/>
              <a:ext cx="770818" cy="501031"/>
            </a:xfrm>
            <a:custGeom>
              <a:avLst/>
              <a:gdLst>
                <a:gd name="connsiteX0" fmla="*/ 0 w 770818"/>
                <a:gd name="connsiteY0" fmla="*/ 83507 h 501031"/>
                <a:gd name="connsiteX1" fmla="*/ 83507 w 770818"/>
                <a:gd name="connsiteY1" fmla="*/ 0 h 501031"/>
                <a:gd name="connsiteX2" fmla="*/ 687311 w 770818"/>
                <a:gd name="connsiteY2" fmla="*/ 0 h 501031"/>
                <a:gd name="connsiteX3" fmla="*/ 770818 w 770818"/>
                <a:gd name="connsiteY3" fmla="*/ 83507 h 501031"/>
                <a:gd name="connsiteX4" fmla="*/ 770818 w 770818"/>
                <a:gd name="connsiteY4" fmla="*/ 417524 h 501031"/>
                <a:gd name="connsiteX5" fmla="*/ 687311 w 770818"/>
                <a:gd name="connsiteY5" fmla="*/ 501031 h 501031"/>
                <a:gd name="connsiteX6" fmla="*/ 83507 w 770818"/>
                <a:gd name="connsiteY6" fmla="*/ 501031 h 501031"/>
                <a:gd name="connsiteX7" fmla="*/ 0 w 770818"/>
                <a:gd name="connsiteY7" fmla="*/ 417524 h 501031"/>
                <a:gd name="connsiteX8" fmla="*/ 0 w 770818"/>
                <a:gd name="connsiteY8" fmla="*/ 83507 h 50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818" h="501031">
                  <a:moveTo>
                    <a:pt x="0" y="83507"/>
                  </a:moveTo>
                  <a:cubicBezTo>
                    <a:pt x="0" y="37387"/>
                    <a:pt x="37387" y="0"/>
                    <a:pt x="83507" y="0"/>
                  </a:cubicBezTo>
                  <a:lnTo>
                    <a:pt x="687311" y="0"/>
                  </a:lnTo>
                  <a:cubicBezTo>
                    <a:pt x="733431" y="0"/>
                    <a:pt x="770818" y="37387"/>
                    <a:pt x="770818" y="83507"/>
                  </a:cubicBezTo>
                  <a:lnTo>
                    <a:pt x="770818" y="417524"/>
                  </a:lnTo>
                  <a:cubicBezTo>
                    <a:pt x="770818" y="463644"/>
                    <a:pt x="733431" y="501031"/>
                    <a:pt x="687311" y="501031"/>
                  </a:cubicBezTo>
                  <a:lnTo>
                    <a:pt x="83507" y="501031"/>
                  </a:lnTo>
                  <a:cubicBezTo>
                    <a:pt x="37387" y="501031"/>
                    <a:pt x="0" y="463644"/>
                    <a:pt x="0" y="417524"/>
                  </a:cubicBezTo>
                  <a:lnTo>
                    <a:pt x="0" y="83507"/>
                  </a:lnTo>
                  <a:close/>
                </a:path>
              </a:pathLst>
            </a:custGeom>
          </p:spPr>
          <p:style>
            <a:lnRef idx="2">
              <a:schemeClr val="lt1">
                <a:hueOff val="0"/>
                <a:satOff val="0"/>
                <a:lumOff val="0"/>
                <a:alphaOff val="0"/>
              </a:schemeClr>
            </a:lnRef>
            <a:fillRef idx="1">
              <a:schemeClr val="accent1">
                <a:shade val="80000"/>
                <a:hueOff val="298396"/>
                <a:satOff val="-27937"/>
                <a:lumOff val="32134"/>
                <a:alphaOff val="0"/>
              </a:schemeClr>
            </a:fillRef>
            <a:effectRef idx="0">
              <a:schemeClr val="accent1">
                <a:shade val="80000"/>
                <a:hueOff val="298396"/>
                <a:satOff val="-27937"/>
                <a:lumOff val="32134"/>
                <a:alphaOff val="0"/>
              </a:schemeClr>
            </a:effectRef>
            <a:fontRef idx="minor">
              <a:schemeClr val="lt1"/>
            </a:fontRef>
          </p:style>
          <p:txBody>
            <a:bodyPr spcFirstLastPara="0" vert="horz" wrap="square" lIns="58748" tIns="58748" rIns="58748" bIns="58748" numCol="1" spcCol="1270" anchor="ctr" anchorCtr="0">
              <a:noAutofit/>
            </a:bodyPr>
            <a:lstStyle/>
            <a:p>
              <a:pPr lvl="0" algn="ctr" defTabSz="400050">
                <a:lnSpc>
                  <a:spcPct val="90000"/>
                </a:lnSpc>
                <a:spcBef>
                  <a:spcPct val="0"/>
                </a:spcBef>
                <a:spcAft>
                  <a:spcPct val="35000"/>
                </a:spcAft>
              </a:pPr>
              <a:r>
                <a:rPr lang="en-CA" sz="900" kern="1200" dirty="0"/>
                <a:t>Present and use the information</a:t>
              </a:r>
            </a:p>
          </p:txBody>
        </p:sp>
        <p:sp>
          <p:nvSpPr>
            <p:cNvPr id="26" name="Freeform 25"/>
            <p:cNvSpPr/>
            <p:nvPr/>
          </p:nvSpPr>
          <p:spPr>
            <a:xfrm>
              <a:off x="5618566" y="2872235"/>
              <a:ext cx="2860454" cy="2860454"/>
            </a:xfrm>
            <a:custGeom>
              <a:avLst/>
              <a:gdLst/>
              <a:ahLst/>
              <a:cxnLst/>
              <a:rect l="0" t="0" r="0" b="0"/>
              <a:pathLst>
                <a:path>
                  <a:moveTo>
                    <a:pt x="2081" y="1353091"/>
                  </a:moveTo>
                  <a:arcTo wR="1430227" hR="1430227" stAng="10985496" swAng="1064328"/>
                </a:path>
              </a:pathLst>
            </a:custGeom>
            <a:noFill/>
            <a:ln>
              <a:tailEnd type="arrow"/>
            </a:ln>
          </p:spPr>
          <p:style>
            <a:lnRef idx="1">
              <a:schemeClr val="accent1">
                <a:shade val="90000"/>
                <a:hueOff val="298479"/>
                <a:satOff val="-27576"/>
                <a:lumOff val="30907"/>
                <a:alphaOff val="0"/>
              </a:schemeClr>
            </a:lnRef>
            <a:fillRef idx="0">
              <a:scrgbClr r="0" g="0" b="0"/>
            </a:fillRef>
            <a:effectRef idx="0">
              <a:schemeClr val="accent1">
                <a:shade val="90000"/>
                <a:hueOff val="298479"/>
                <a:satOff val="-27576"/>
                <a:lumOff val="30907"/>
                <a:alphaOff val="0"/>
              </a:schemeClr>
            </a:effectRef>
            <a:fontRef idx="minor">
              <a:schemeClr val="tx1">
                <a:hueOff val="0"/>
                <a:satOff val="0"/>
                <a:lumOff val="0"/>
                <a:alphaOff val="0"/>
              </a:schemeClr>
            </a:fontRef>
          </p:style>
        </p:sp>
        <p:sp>
          <p:nvSpPr>
            <p:cNvPr id="27" name="Freeform 26"/>
            <p:cNvSpPr/>
            <p:nvPr/>
          </p:nvSpPr>
          <p:spPr>
            <a:xfrm>
              <a:off x="5545187" y="3160214"/>
              <a:ext cx="770818" cy="501031"/>
            </a:xfrm>
            <a:custGeom>
              <a:avLst/>
              <a:gdLst>
                <a:gd name="connsiteX0" fmla="*/ 0 w 770818"/>
                <a:gd name="connsiteY0" fmla="*/ 83507 h 501031"/>
                <a:gd name="connsiteX1" fmla="*/ 83507 w 770818"/>
                <a:gd name="connsiteY1" fmla="*/ 0 h 501031"/>
                <a:gd name="connsiteX2" fmla="*/ 687311 w 770818"/>
                <a:gd name="connsiteY2" fmla="*/ 0 h 501031"/>
                <a:gd name="connsiteX3" fmla="*/ 770818 w 770818"/>
                <a:gd name="connsiteY3" fmla="*/ 83507 h 501031"/>
                <a:gd name="connsiteX4" fmla="*/ 770818 w 770818"/>
                <a:gd name="connsiteY4" fmla="*/ 417524 h 501031"/>
                <a:gd name="connsiteX5" fmla="*/ 687311 w 770818"/>
                <a:gd name="connsiteY5" fmla="*/ 501031 h 501031"/>
                <a:gd name="connsiteX6" fmla="*/ 83507 w 770818"/>
                <a:gd name="connsiteY6" fmla="*/ 501031 h 501031"/>
                <a:gd name="connsiteX7" fmla="*/ 0 w 770818"/>
                <a:gd name="connsiteY7" fmla="*/ 417524 h 501031"/>
                <a:gd name="connsiteX8" fmla="*/ 0 w 770818"/>
                <a:gd name="connsiteY8" fmla="*/ 83507 h 50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818" h="501031">
                  <a:moveTo>
                    <a:pt x="0" y="83507"/>
                  </a:moveTo>
                  <a:cubicBezTo>
                    <a:pt x="0" y="37387"/>
                    <a:pt x="37387" y="0"/>
                    <a:pt x="83507" y="0"/>
                  </a:cubicBezTo>
                  <a:lnTo>
                    <a:pt x="687311" y="0"/>
                  </a:lnTo>
                  <a:cubicBezTo>
                    <a:pt x="733431" y="0"/>
                    <a:pt x="770818" y="37387"/>
                    <a:pt x="770818" y="83507"/>
                  </a:cubicBezTo>
                  <a:lnTo>
                    <a:pt x="770818" y="417524"/>
                  </a:lnTo>
                  <a:cubicBezTo>
                    <a:pt x="770818" y="463644"/>
                    <a:pt x="733431" y="501031"/>
                    <a:pt x="687311" y="501031"/>
                  </a:cubicBezTo>
                  <a:lnTo>
                    <a:pt x="83507" y="501031"/>
                  </a:lnTo>
                  <a:cubicBezTo>
                    <a:pt x="37387" y="501031"/>
                    <a:pt x="0" y="463644"/>
                    <a:pt x="0" y="417524"/>
                  </a:cubicBezTo>
                  <a:lnTo>
                    <a:pt x="0" y="83507"/>
                  </a:lnTo>
                  <a:close/>
                </a:path>
              </a:pathLst>
            </a:custGeom>
          </p:spPr>
          <p:style>
            <a:lnRef idx="2">
              <a:schemeClr val="lt1">
                <a:hueOff val="0"/>
                <a:satOff val="0"/>
                <a:lumOff val="0"/>
                <a:alphaOff val="0"/>
              </a:schemeClr>
            </a:lnRef>
            <a:fillRef idx="1">
              <a:schemeClr val="accent1">
                <a:shade val="80000"/>
                <a:hueOff val="358075"/>
                <a:satOff val="-33524"/>
                <a:lumOff val="38561"/>
                <a:alphaOff val="0"/>
              </a:schemeClr>
            </a:fillRef>
            <a:effectRef idx="0">
              <a:schemeClr val="accent1">
                <a:shade val="80000"/>
                <a:hueOff val="358075"/>
                <a:satOff val="-33524"/>
                <a:lumOff val="38561"/>
                <a:alphaOff val="0"/>
              </a:schemeClr>
            </a:effectRef>
            <a:fontRef idx="minor">
              <a:schemeClr val="lt1"/>
            </a:fontRef>
          </p:style>
          <p:txBody>
            <a:bodyPr spcFirstLastPara="0" vert="horz" wrap="square" lIns="58748" tIns="58748" rIns="58748" bIns="58748" numCol="1" spcCol="1270" anchor="ctr" anchorCtr="0">
              <a:noAutofit/>
            </a:bodyPr>
            <a:lstStyle/>
            <a:p>
              <a:pPr lvl="0" algn="ctr" defTabSz="400050">
                <a:lnSpc>
                  <a:spcPct val="90000"/>
                </a:lnSpc>
                <a:spcBef>
                  <a:spcPct val="0"/>
                </a:spcBef>
                <a:spcAft>
                  <a:spcPct val="35000"/>
                </a:spcAft>
              </a:pPr>
              <a:r>
                <a:rPr lang="en-CA" sz="900" kern="1200" dirty="0"/>
                <a:t>Implement corrective action</a:t>
              </a:r>
            </a:p>
          </p:txBody>
        </p:sp>
        <p:sp>
          <p:nvSpPr>
            <p:cNvPr id="28" name="Freeform 27"/>
            <p:cNvSpPr/>
            <p:nvPr/>
          </p:nvSpPr>
          <p:spPr>
            <a:xfrm>
              <a:off x="5618566" y="2872235"/>
              <a:ext cx="2860454" cy="2860454"/>
            </a:xfrm>
            <a:custGeom>
              <a:avLst/>
              <a:gdLst/>
              <a:ahLst/>
              <a:cxnLst/>
              <a:rect l="0" t="0" r="0" b="0"/>
              <a:pathLst>
                <a:path>
                  <a:moveTo>
                    <a:pt x="656503" y="227355"/>
                  </a:moveTo>
                  <a:arcTo wR="1430227" hR="1430227" stAng="14234978" swAng="772136"/>
                </a:path>
              </a:pathLst>
            </a:custGeom>
            <a:noFill/>
            <a:ln>
              <a:tailEnd type="arrow"/>
            </a:ln>
          </p:spPr>
          <p:style>
            <a:lnRef idx="1">
              <a:schemeClr val="accent1">
                <a:shade val="90000"/>
                <a:hueOff val="358175"/>
                <a:satOff val="-33091"/>
                <a:lumOff val="37088"/>
                <a:alphaOff val="0"/>
              </a:schemeClr>
            </a:lnRef>
            <a:fillRef idx="0">
              <a:scrgbClr r="0" g="0" b="0"/>
            </a:fillRef>
            <a:effectRef idx="0">
              <a:schemeClr val="accent1">
                <a:shade val="90000"/>
                <a:hueOff val="358175"/>
                <a:satOff val="-33091"/>
                <a:lumOff val="37088"/>
                <a:alphaOff val="0"/>
              </a:schemeClr>
            </a:effectRef>
            <a:fontRef idx="minor">
              <a:schemeClr val="tx1">
                <a:hueOff val="0"/>
                <a:satOff val="0"/>
                <a:lumOff val="0"/>
                <a:alphaOff val="0"/>
              </a:schemeClr>
            </a:fontRef>
          </p:style>
        </p:sp>
      </p:grpSp>
    </p:spTree>
    <p:extLst>
      <p:ext uri="{BB962C8B-B14F-4D97-AF65-F5344CB8AC3E}">
        <p14:creationId xmlns:p14="http://schemas.microsoft.com/office/powerpoint/2010/main" val="867703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US" dirty="0"/>
              <a:t>Info-Tech offers various levels of support to suit your needs</a:t>
            </a:r>
          </a:p>
        </p:txBody>
      </p:sp>
    </p:spTree>
    <p:extLst>
      <p:ext uri="{BB962C8B-B14F-4D97-AF65-F5344CB8AC3E}">
        <p14:creationId xmlns:p14="http://schemas.microsoft.com/office/powerpoint/2010/main" val="3960344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3505637492"/>
              </p:ext>
            </p:extLst>
          </p:nvPr>
        </p:nvGraphicFramePr>
        <p:xfrm>
          <a:off x="86984" y="1589010"/>
          <a:ext cx="8799876" cy="4581853"/>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val="20000"/>
                    </a:ext>
                  </a:extLst>
                </a:gridCol>
                <a:gridCol w="2536092">
                  <a:extLst>
                    <a:ext uri="{9D8B030D-6E8A-4147-A177-3AD203B41FA5}">
                      <a16:colId xmlns:a16="http://schemas.microsoft.com/office/drawing/2014/main" val="20001"/>
                    </a:ext>
                  </a:extLst>
                </a:gridCol>
                <a:gridCol w="2536092">
                  <a:extLst>
                    <a:ext uri="{9D8B030D-6E8A-4147-A177-3AD203B41FA5}">
                      <a16:colId xmlns:a16="http://schemas.microsoft.com/office/drawing/2014/main" val="20002"/>
                    </a:ext>
                  </a:extLst>
                </a:gridCol>
                <a:gridCol w="2536092">
                  <a:extLst>
                    <a:ext uri="{9D8B030D-6E8A-4147-A177-3AD203B41FA5}">
                      <a16:colId xmlns:a16="http://schemas.microsoft.com/office/drawing/2014/main" val="20003"/>
                    </a:ext>
                  </a:extLst>
                </a:gridCol>
              </a:tblGrid>
              <a:tr h="1197733">
                <a:tc>
                  <a:txBody>
                    <a:bodyPr/>
                    <a:lstStyle/>
                    <a:p>
                      <a:pPr algn="ctr">
                        <a:spcBef>
                          <a:spcPts val="300"/>
                        </a:spcBef>
                        <a:spcAft>
                          <a:spcPts val="300"/>
                        </a:spcAft>
                      </a:pP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Bef>
                          <a:spcPts val="300"/>
                        </a:spcBef>
                        <a:spcAft>
                          <a:spcPts val="300"/>
                        </a:spcAft>
                      </a:pPr>
                      <a:r>
                        <a:rPr lang="en-CA" sz="1100" dirty="0">
                          <a:solidFill>
                            <a:schemeClr val="tx1"/>
                          </a:solidFill>
                          <a:latin typeface="+mn-lt"/>
                        </a:rPr>
                        <a:t>1.1 Determine goals and objectives</a:t>
                      </a:r>
                      <a:endParaRPr lang="en-CA" sz="1100" b="0" dirty="0">
                        <a:solidFill>
                          <a:schemeClr val="tx1"/>
                        </a:solidFill>
                        <a:latin typeface="+mn-lt"/>
                      </a:endParaRPr>
                    </a:p>
                    <a:p>
                      <a:pPr>
                        <a:spcBef>
                          <a:spcPts val="300"/>
                        </a:spcBef>
                        <a:spcAft>
                          <a:spcPts val="300"/>
                        </a:spcAft>
                      </a:pPr>
                      <a:r>
                        <a:rPr lang="en-CA" sz="1100" dirty="0">
                          <a:solidFill>
                            <a:schemeClr val="tx1"/>
                          </a:solidFill>
                          <a:latin typeface="+mn-lt"/>
                        </a:rPr>
                        <a:t>1.2 Identify critical</a:t>
                      </a:r>
                      <a:r>
                        <a:rPr lang="en-CA" sz="1100" baseline="0" dirty="0">
                          <a:solidFill>
                            <a:schemeClr val="tx1"/>
                          </a:solidFill>
                          <a:latin typeface="+mn-lt"/>
                        </a:rPr>
                        <a:t> success factors</a:t>
                      </a:r>
                      <a:endParaRPr lang="en-CA" sz="1100" dirty="0">
                        <a:solidFill>
                          <a:schemeClr val="tx1"/>
                        </a:solidFill>
                        <a:latin typeface="+mn-lt"/>
                      </a:endParaRPr>
                    </a:p>
                    <a:p>
                      <a:pPr>
                        <a:spcBef>
                          <a:spcPts val="300"/>
                        </a:spcBef>
                        <a:spcAft>
                          <a:spcPts val="300"/>
                        </a:spcAft>
                      </a:pPr>
                      <a:r>
                        <a:rPr lang="en-CA" sz="1100" dirty="0">
                          <a:solidFill>
                            <a:schemeClr val="tx1"/>
                          </a:solidFill>
                          <a:latin typeface="+mn-lt"/>
                        </a:rPr>
                        <a:t>1.3 Conduct service desk assessment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kumimoji="0" lang="en-CA" sz="1100" b="1" i="0" u="none" strike="noStrike" kern="1200" cap="none" spc="0" normalizeH="0" baseline="0" noProof="0" dirty="0">
                          <a:ln>
                            <a:noFill/>
                          </a:ln>
                          <a:solidFill>
                            <a:srgbClr val="333333"/>
                          </a:solidFill>
                          <a:effectLst/>
                          <a:uLnTx/>
                          <a:uFillTx/>
                          <a:latin typeface="+mn-lt"/>
                        </a:rPr>
                        <a:t>2.1 Prioritize improvement initiatives</a:t>
                      </a:r>
                      <a:endParaRPr kumimoji="0" lang="en-CA" sz="1100" b="0"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kumimoji="0" lang="en-CA" sz="1100" b="1" i="0" u="none" strike="noStrike" kern="1200" cap="none" spc="0" normalizeH="0" baseline="0" noProof="0" dirty="0">
                          <a:ln>
                            <a:noFill/>
                          </a:ln>
                          <a:solidFill>
                            <a:srgbClr val="333333"/>
                          </a:solidFill>
                          <a:effectLst/>
                          <a:uLnTx/>
                          <a:uFillTx/>
                          <a:latin typeface="+mn-lt"/>
                        </a:rPr>
                        <a:t>2.2 Build CSI action plan</a:t>
                      </a:r>
                    </a:p>
                    <a:p>
                      <a:pPr marL="0" indent="0">
                        <a:spcBef>
                          <a:spcPts val="300"/>
                        </a:spcBef>
                        <a:spcAft>
                          <a:spcPts val="300"/>
                        </a:spcAft>
                        <a:buSzPct val="175000"/>
                        <a:buNone/>
                      </a:pPr>
                      <a:endParaRPr lang="en-CA" sz="1100" b="0" dirty="0">
                        <a:solidFill>
                          <a:schemeClr val="tx1"/>
                        </a:solidFill>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Bef>
                          <a:spcPts val="300"/>
                        </a:spcBef>
                        <a:spcAft>
                          <a:spcPts val="300"/>
                        </a:spcAft>
                      </a:pPr>
                      <a:r>
                        <a:rPr lang="en-CA" sz="1100" dirty="0">
                          <a:solidFill>
                            <a:schemeClr val="tx1"/>
                          </a:solidFill>
                          <a:latin typeface="+mn-lt"/>
                        </a:rPr>
                        <a:t>3.1 Monitor progress</a:t>
                      </a:r>
                      <a:endParaRPr lang="en-CA" sz="1100" baseline="0" dirty="0">
                        <a:solidFill>
                          <a:schemeClr val="tx1"/>
                        </a:solidFill>
                        <a:latin typeface="+mn-lt"/>
                      </a:endParaRPr>
                    </a:p>
                    <a:p>
                      <a:pPr>
                        <a:spcBef>
                          <a:spcPts val="300"/>
                        </a:spcBef>
                        <a:spcAft>
                          <a:spcPts val="300"/>
                        </a:spcAft>
                      </a:pPr>
                      <a:r>
                        <a:rPr lang="en-CA" sz="1100" baseline="0" dirty="0">
                          <a:solidFill>
                            <a:schemeClr val="tx1"/>
                          </a:solidFill>
                          <a:latin typeface="+mn-lt"/>
                        </a:rPr>
                        <a:t>3.2 Measure outcomes</a:t>
                      </a:r>
                      <a:endParaRPr lang="en-CA" sz="1100" dirty="0">
                        <a:solidFill>
                          <a:schemeClr val="tx1"/>
                        </a:solidFill>
                        <a:latin typeface="+mn-lt"/>
                      </a:endParaRPr>
                    </a:p>
                    <a:p>
                      <a:pPr>
                        <a:spcBef>
                          <a:spcPts val="300"/>
                        </a:spcBef>
                        <a:spcAft>
                          <a:spcPts val="300"/>
                        </a:spcAft>
                      </a:pPr>
                      <a:endParaRPr lang="en-CA" sz="1100" dirty="0">
                        <a:solidFill>
                          <a:schemeClr val="tx1"/>
                        </a:solidFill>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402080">
                <a:tc>
                  <a:txBody>
                    <a:bodyPr/>
                    <a:lstStyle/>
                    <a:p>
                      <a:pPr algn="ctr">
                        <a:spcBef>
                          <a:spcPts val="300"/>
                        </a:spcBef>
                        <a:spcAft>
                          <a:spcPts val="300"/>
                        </a:spcAft>
                      </a:pP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Bef>
                          <a:spcPts val="300"/>
                        </a:spcBef>
                        <a:spcAft>
                          <a:spcPts val="300"/>
                        </a:spcAft>
                        <a:buSzPct val="150000"/>
                        <a:buBlip>
                          <a:blip r:embed="rId3"/>
                        </a:buBlip>
                      </a:pPr>
                      <a:r>
                        <a:rPr lang="en-US" sz="1100" b="0" dirty="0">
                          <a:latin typeface="+mn-lt"/>
                          <a:cs typeface="Open Sans"/>
                        </a:rPr>
                        <a:t>Determine the goals of the continual improvement plan,</a:t>
                      </a:r>
                      <a:r>
                        <a:rPr lang="en-US" sz="1100" b="0" baseline="0" dirty="0">
                          <a:latin typeface="+mn-lt"/>
                          <a:cs typeface="Open Sans"/>
                        </a:rPr>
                        <a:t> and align them to organizational goals and strategy.</a:t>
                      </a:r>
                      <a:endParaRPr lang="en-US" sz="1100" b="0" dirty="0">
                        <a:latin typeface="+mn-lt"/>
                        <a:cs typeface="Open Sans"/>
                      </a:endParaRPr>
                    </a:p>
                    <a:p>
                      <a:pPr marL="228600" indent="-228600">
                        <a:spcBef>
                          <a:spcPts val="300"/>
                        </a:spcBef>
                        <a:spcAft>
                          <a:spcPts val="300"/>
                        </a:spcAft>
                        <a:buSzPct val="150000"/>
                        <a:buBlip>
                          <a:blip r:embed="rId3"/>
                        </a:buBlip>
                      </a:pPr>
                      <a:r>
                        <a:rPr lang="en-US" sz="1100" b="0" dirty="0">
                          <a:latin typeface="+mn-lt"/>
                          <a:cs typeface="Arial" pitchFamily="34" charset="0"/>
                        </a:rPr>
                        <a:t>Identify critical success factors for the project, c</a:t>
                      </a:r>
                      <a:r>
                        <a:rPr lang="en-US" sz="1100" b="0" dirty="0">
                          <a:latin typeface="+mn-lt"/>
                          <a:cs typeface="Open Sans"/>
                        </a:rPr>
                        <a:t>onduct a service desk audit,</a:t>
                      </a:r>
                      <a:r>
                        <a:rPr lang="en-US" sz="1100" b="0" baseline="0" dirty="0">
                          <a:latin typeface="+mn-lt"/>
                          <a:cs typeface="Open Sans"/>
                        </a:rPr>
                        <a:t> and review the results.</a:t>
                      </a:r>
                      <a:endParaRPr lang="en-US" sz="1100" b="0" dirty="0">
                        <a:latin typeface="+mn-lt"/>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Bef>
                          <a:spcPts val="300"/>
                        </a:spcBef>
                        <a:spcAft>
                          <a:spcPts val="300"/>
                        </a:spcAft>
                        <a:buSzPct val="150000"/>
                        <a:buBlip>
                          <a:blip r:embed="rId3"/>
                        </a:buBlip>
                      </a:pPr>
                      <a:r>
                        <a:rPr lang="en-US" sz="1100" b="0" dirty="0">
                          <a:latin typeface="+mn-lt"/>
                          <a:cs typeface="Open Sans"/>
                        </a:rPr>
                        <a:t>Brainstorm</a:t>
                      </a:r>
                      <a:r>
                        <a:rPr lang="en-US" sz="1100" b="0" baseline="0" dirty="0">
                          <a:latin typeface="+mn-lt"/>
                          <a:cs typeface="Open Sans"/>
                        </a:rPr>
                        <a:t> and prioritize continual improvement initiatives for the service desk.</a:t>
                      </a:r>
                      <a:endParaRPr lang="en-US" sz="1100" b="0" dirty="0">
                        <a:latin typeface="+mn-lt"/>
                        <a:cs typeface="Open Sans"/>
                      </a:endParaRPr>
                    </a:p>
                    <a:p>
                      <a:pPr marL="228600" indent="-228600">
                        <a:spcBef>
                          <a:spcPts val="300"/>
                        </a:spcBef>
                        <a:spcAft>
                          <a:spcPts val="300"/>
                        </a:spcAft>
                        <a:buSzPct val="150000"/>
                        <a:buBlip>
                          <a:blip r:embed="rId3"/>
                        </a:buBlip>
                      </a:pPr>
                      <a:r>
                        <a:rPr lang="en-US" sz="1100" b="0" dirty="0">
                          <a:latin typeface="+mn-lt"/>
                          <a:cs typeface="Open Sans"/>
                        </a:rPr>
                        <a:t>Draw on the prioritized</a:t>
                      </a:r>
                      <a:r>
                        <a:rPr lang="en-US" sz="1100" b="0" baseline="0" dirty="0">
                          <a:latin typeface="+mn-lt"/>
                          <a:cs typeface="Open Sans"/>
                        </a:rPr>
                        <a:t> list of service desk initiatives to b</a:t>
                      </a:r>
                      <a:r>
                        <a:rPr lang="en-US" sz="1100" b="0" dirty="0">
                          <a:latin typeface="+mn-lt"/>
                          <a:cs typeface="Open Sans"/>
                        </a:rPr>
                        <a:t>uild a continual improvement plan and strategic roadmap.</a:t>
                      </a:r>
                      <a:endParaRPr lang="en-CA" sz="1100" dirty="0">
                        <a:solidFill>
                          <a:schemeClr val="tx1"/>
                        </a:solidFill>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Bef>
                          <a:spcPts val="300"/>
                        </a:spcBef>
                        <a:spcAft>
                          <a:spcPts val="300"/>
                        </a:spcAft>
                        <a:buSzPct val="150000"/>
                        <a:buBlip>
                          <a:blip r:embed="rId3"/>
                        </a:buBlip>
                      </a:pPr>
                      <a:r>
                        <a:rPr lang="en-US" sz="1100" b="0" dirty="0">
                          <a:latin typeface="+mn-lt"/>
                          <a:cs typeface="Open Sans"/>
                        </a:rPr>
                        <a:t>Build a plan </a:t>
                      </a:r>
                      <a:r>
                        <a:rPr lang="en-US" sz="1100" b="0" baseline="0" dirty="0">
                          <a:latin typeface="+mn-lt"/>
                          <a:cs typeface="Open Sans"/>
                        </a:rPr>
                        <a:t>to communicate progress, promote the benefits of the projects, and reflect on lessons learned.</a:t>
                      </a:r>
                      <a:endParaRPr lang="en-CA" sz="1100" dirty="0">
                        <a:solidFill>
                          <a:schemeClr val="tx1"/>
                        </a:solidFill>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900000">
                <a:tc>
                  <a:txBody>
                    <a:bodyPr/>
                    <a:lstStyle/>
                    <a:p>
                      <a:pPr algn="ctr">
                        <a:spcBef>
                          <a:spcPts val="300"/>
                        </a:spcBef>
                        <a:spcAft>
                          <a:spcPts val="300"/>
                        </a:spcAft>
                      </a:pP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spcBef>
                          <a:spcPts val="300"/>
                        </a:spcBef>
                        <a:spcAft>
                          <a:spcPts val="300"/>
                        </a:spcAft>
                      </a:pPr>
                      <a:r>
                        <a:rPr lang="en-CA" sz="1100" b="1" dirty="0">
                          <a:latin typeface="+mn-lt"/>
                        </a:rPr>
                        <a:t>Module</a:t>
                      </a:r>
                      <a:r>
                        <a:rPr lang="en-CA" sz="1100" b="1" baseline="0" dirty="0">
                          <a:latin typeface="+mn-lt"/>
                        </a:rPr>
                        <a:t> 1</a:t>
                      </a:r>
                      <a:r>
                        <a:rPr lang="en-CA" sz="1100" b="1" dirty="0">
                          <a:latin typeface="+mn-lt"/>
                        </a:rPr>
                        <a:t>:</a:t>
                      </a:r>
                    </a:p>
                    <a:p>
                      <a:pPr marL="0" indent="0">
                        <a:spcBef>
                          <a:spcPts val="300"/>
                        </a:spcBef>
                        <a:spcAft>
                          <a:spcPts val="300"/>
                        </a:spcAft>
                        <a:buFont typeface="Arial" panose="020B0604020202020204" pitchFamily="34" charset="0"/>
                        <a:buNone/>
                      </a:pPr>
                      <a:r>
                        <a:rPr lang="en-CA" sz="1100" dirty="0">
                          <a:latin typeface="+mn-lt"/>
                        </a:rPr>
                        <a:t>Focus the continual improvement plan</a:t>
                      </a:r>
                      <a:endParaRPr lang="en-CA" sz="1100" dirty="0">
                        <a:solidFill>
                          <a:schemeClr val="tx1"/>
                        </a:solidFill>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Bef>
                          <a:spcPts val="300"/>
                        </a:spcBef>
                        <a:spcAft>
                          <a:spcPts val="300"/>
                        </a:spcAft>
                      </a:pPr>
                      <a:r>
                        <a:rPr lang="en-CA" sz="1100" b="1" dirty="0">
                          <a:latin typeface="+mn-lt"/>
                        </a:rPr>
                        <a:t>Module</a:t>
                      </a:r>
                      <a:r>
                        <a:rPr lang="en-CA" sz="1100" b="1" baseline="0" dirty="0">
                          <a:latin typeface="+mn-lt"/>
                        </a:rPr>
                        <a:t> 2</a:t>
                      </a:r>
                      <a:r>
                        <a:rPr lang="en-CA" sz="1100" b="1" dirty="0">
                          <a:latin typeface="+mn-lt"/>
                        </a:rPr>
                        <a:t>:</a:t>
                      </a:r>
                    </a:p>
                    <a:p>
                      <a:pPr marL="0" indent="0">
                        <a:spcBef>
                          <a:spcPts val="300"/>
                        </a:spcBef>
                        <a:spcAft>
                          <a:spcPts val="300"/>
                        </a:spcAft>
                        <a:buFont typeface="Arial" panose="020B0604020202020204" pitchFamily="34" charset="0"/>
                        <a:buNone/>
                      </a:pPr>
                      <a:r>
                        <a:rPr lang="en-CA" sz="1100" dirty="0">
                          <a:latin typeface="+mn-lt"/>
                        </a:rPr>
                        <a:t>Build the continual</a:t>
                      </a:r>
                      <a:r>
                        <a:rPr lang="en-CA" sz="1100" baseline="0" dirty="0">
                          <a:latin typeface="+mn-lt"/>
                        </a:rPr>
                        <a:t> improvement plan</a:t>
                      </a:r>
                      <a:endParaRPr lang="en-CA" sz="1100" dirty="0">
                        <a:solidFill>
                          <a:schemeClr val="tx1"/>
                        </a:solidFill>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Bef>
                          <a:spcPts val="300"/>
                        </a:spcBef>
                        <a:spcAft>
                          <a:spcPts val="300"/>
                        </a:spcAft>
                      </a:pPr>
                      <a:r>
                        <a:rPr lang="en-CA" sz="1100" b="1" dirty="0">
                          <a:latin typeface="+mn-lt"/>
                        </a:rPr>
                        <a:t>Module</a:t>
                      </a:r>
                      <a:r>
                        <a:rPr lang="en-CA" sz="1100" b="1" baseline="0" dirty="0">
                          <a:latin typeface="+mn-lt"/>
                        </a:rPr>
                        <a:t> 3</a:t>
                      </a:r>
                      <a:r>
                        <a:rPr lang="en-CA" sz="1100" b="1" dirty="0">
                          <a:latin typeface="+mn-lt"/>
                        </a:rPr>
                        <a:t>:</a:t>
                      </a:r>
                    </a:p>
                    <a:p>
                      <a:pPr marL="0" indent="0">
                        <a:spcBef>
                          <a:spcPts val="300"/>
                        </a:spcBef>
                        <a:spcAft>
                          <a:spcPts val="300"/>
                        </a:spcAft>
                        <a:buFont typeface="Arial" panose="020B0604020202020204" pitchFamily="34" charset="0"/>
                        <a:buNone/>
                      </a:pPr>
                      <a:r>
                        <a:rPr lang="en-CA" sz="1100" dirty="0">
                          <a:latin typeface="+mn-lt"/>
                        </a:rPr>
                        <a:t>Run the continual improvement plan</a:t>
                      </a:r>
                      <a:endParaRPr lang="en-CA" sz="1100" dirty="0">
                        <a:solidFill>
                          <a:schemeClr val="tx1"/>
                        </a:solidFill>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31854">
                <a:tc>
                  <a:txBody>
                    <a:bodyPr/>
                    <a:lstStyle/>
                    <a:p>
                      <a:pPr>
                        <a:spcBef>
                          <a:spcPts val="300"/>
                        </a:spcBef>
                        <a:spcAft>
                          <a:spcPts val="300"/>
                        </a:spcAft>
                      </a:pPr>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spcBef>
                          <a:spcPts val="300"/>
                        </a:spcBef>
                        <a:spcAft>
                          <a:spcPts val="300"/>
                        </a:spcAft>
                      </a:pPr>
                      <a:r>
                        <a:rPr lang="en-CA" sz="1100" b="1" dirty="0">
                          <a:latin typeface="+mn-lt"/>
                        </a:rPr>
                        <a:t>Phase 1 Outcome:</a:t>
                      </a:r>
                    </a:p>
                    <a:p>
                      <a:pPr marL="171450" indent="-171450">
                        <a:spcBef>
                          <a:spcPts val="300"/>
                        </a:spcBef>
                        <a:spcAft>
                          <a:spcPts val="300"/>
                        </a:spcAft>
                        <a:buFont typeface="Arial" panose="020B0604020202020204" pitchFamily="34" charset="0"/>
                        <a:buChar char="•"/>
                      </a:pPr>
                      <a:r>
                        <a:rPr lang="en-CA" sz="1100" dirty="0">
                          <a:latin typeface="+mn-lt"/>
                        </a:rPr>
                        <a:t>Continual</a:t>
                      </a:r>
                      <a:r>
                        <a:rPr lang="en-CA" sz="1100" baseline="0" dirty="0">
                          <a:latin typeface="+mn-lt"/>
                        </a:rPr>
                        <a:t> service improvement plan goals aligned to organizational goals.</a:t>
                      </a:r>
                    </a:p>
                    <a:p>
                      <a:pPr marL="171450" indent="-171450">
                        <a:spcBef>
                          <a:spcPts val="300"/>
                        </a:spcBef>
                        <a:spcAft>
                          <a:spcPts val="300"/>
                        </a:spcAft>
                        <a:buFont typeface="Arial" panose="020B0604020202020204" pitchFamily="34" charset="0"/>
                        <a:buChar char="•"/>
                      </a:pPr>
                      <a:r>
                        <a:rPr lang="en-CA" sz="1100" baseline="0" dirty="0">
                          <a:latin typeface="+mn-lt"/>
                        </a:rPr>
                        <a:t>A service desk maturity baseline.</a:t>
                      </a:r>
                      <a:endParaRPr lang="en-CA" sz="11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Bef>
                          <a:spcPts val="300"/>
                        </a:spcBef>
                        <a:spcAft>
                          <a:spcPts val="300"/>
                        </a:spcAft>
                      </a:pPr>
                      <a:r>
                        <a:rPr lang="en-CA" sz="1100" b="1" dirty="0">
                          <a:latin typeface="+mn-lt"/>
                        </a:rPr>
                        <a:t>Phase 2 Outcome:</a:t>
                      </a:r>
                    </a:p>
                    <a:p>
                      <a:pPr marL="171450" indent="-171450">
                        <a:spcBef>
                          <a:spcPts val="300"/>
                        </a:spcBef>
                        <a:spcAft>
                          <a:spcPts val="300"/>
                        </a:spcAft>
                        <a:buFont typeface="Arial" panose="020B0604020202020204" pitchFamily="34" charset="0"/>
                        <a:buChar char="•"/>
                      </a:pPr>
                      <a:r>
                        <a:rPr lang="en-CA" sz="1100" dirty="0">
                          <a:latin typeface="+mn-lt"/>
                        </a:rPr>
                        <a:t>A continual improvement plan for the service desk.</a:t>
                      </a:r>
                    </a:p>
                    <a:p>
                      <a:pPr marL="171450" indent="-171450">
                        <a:spcBef>
                          <a:spcPts val="300"/>
                        </a:spcBef>
                        <a:spcAft>
                          <a:spcPts val="300"/>
                        </a:spcAft>
                        <a:buFont typeface="Arial" panose="020B0604020202020204" pitchFamily="34" charset="0"/>
                        <a:buChar char="•"/>
                      </a:pPr>
                      <a:r>
                        <a:rPr lang="en-CA" sz="1100" dirty="0">
                          <a:latin typeface="+mn-lt"/>
                        </a:rPr>
                        <a:t>A strategic roadmap for the continual improvement plan.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Bef>
                          <a:spcPts val="300"/>
                        </a:spcBef>
                        <a:spcAft>
                          <a:spcPts val="300"/>
                        </a:spcAft>
                      </a:pPr>
                      <a:r>
                        <a:rPr lang="en-CA" sz="1100" b="1" dirty="0">
                          <a:latin typeface="+mn-lt"/>
                        </a:rPr>
                        <a:t>Phase 3 Outcome:</a:t>
                      </a:r>
                    </a:p>
                    <a:p>
                      <a:pPr marL="171450" indent="-171450">
                        <a:spcBef>
                          <a:spcPts val="300"/>
                        </a:spcBef>
                        <a:spcAft>
                          <a:spcPts val="300"/>
                        </a:spcAft>
                        <a:buFont typeface="Arial" panose="020B0604020202020204" pitchFamily="34" charset="0"/>
                        <a:buChar char="•"/>
                      </a:pPr>
                      <a:r>
                        <a:rPr lang="en-CA" sz="1100" dirty="0">
                          <a:latin typeface="+mn-lt"/>
                        </a:rPr>
                        <a:t>A communication plan </a:t>
                      </a:r>
                      <a:r>
                        <a:rPr lang="en-CA" sz="1100" baseline="0" dirty="0">
                          <a:latin typeface="+mn-lt"/>
                        </a:rPr>
                        <a:t>to promote the benefits of the project and communicate changes to various stakeholders.</a:t>
                      </a:r>
                      <a:endParaRPr lang="en-CA" sz="1100" dirty="0">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206839" y="299148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86984" y="1447445"/>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318096" y="4224525"/>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Focus</a:t>
            </a: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Build</a:t>
            </a: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3. Run</a:t>
            </a:r>
          </a:p>
        </p:txBody>
      </p:sp>
      <p:sp>
        <p:nvSpPr>
          <p:cNvPr id="4" name="Title 3"/>
          <p:cNvSpPr>
            <a:spLocks noGrp="1"/>
          </p:cNvSpPr>
          <p:nvPr>
            <p:ph type="title"/>
          </p:nvPr>
        </p:nvSpPr>
        <p:spPr/>
        <p:txBody>
          <a:bodyPr/>
          <a:lstStyle/>
          <a:p>
            <a:r>
              <a:rPr lang="en-US" dirty="0"/>
              <a:t>Build a Continual Improvement Plan for the Service Desk</a:t>
            </a:r>
          </a:p>
        </p:txBody>
      </p:sp>
    </p:spTree>
    <p:extLst>
      <p:ext uri="{BB962C8B-B14F-4D97-AF65-F5344CB8AC3E}">
        <p14:creationId xmlns:p14="http://schemas.microsoft.com/office/powerpoint/2010/main" val="2371893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graphicFrame>
        <p:nvGraphicFramePr>
          <p:cNvPr id="14" name="Table 2"/>
          <p:cNvGraphicFramePr>
            <a:graphicFrameLocks noGrp="1"/>
          </p:cNvGraphicFramePr>
          <p:nvPr>
            <p:extLst>
              <p:ext uri="{D42A27DB-BD31-4B8C-83A1-F6EECF244321}">
                <p14:modId xmlns:p14="http://schemas.microsoft.com/office/powerpoint/2010/main" val="3858787175"/>
              </p:ext>
            </p:extLst>
          </p:nvPr>
        </p:nvGraphicFramePr>
        <p:xfrm>
          <a:off x="271089" y="1133475"/>
          <a:ext cx="8587394" cy="5364480"/>
        </p:xfrm>
        <a:graphic>
          <a:graphicData uri="http://schemas.openxmlformats.org/drawingml/2006/table">
            <a:tbl>
              <a:tblPr firstRow="1" bandRow="1">
                <a:tableStyleId>{5C22544A-7EE6-4342-B048-85BDC9FD1C3A}</a:tableStyleId>
              </a:tblPr>
              <a:tblGrid>
                <a:gridCol w="323684">
                  <a:extLst>
                    <a:ext uri="{9D8B030D-6E8A-4147-A177-3AD203B41FA5}">
                      <a16:colId xmlns:a16="http://schemas.microsoft.com/office/drawing/2014/main" val="20000"/>
                    </a:ext>
                  </a:extLst>
                </a:gridCol>
                <a:gridCol w="1652742">
                  <a:extLst>
                    <a:ext uri="{9D8B030D-6E8A-4147-A177-3AD203B41FA5}">
                      <a16:colId xmlns:a16="http://schemas.microsoft.com/office/drawing/2014/main" val="20001"/>
                    </a:ext>
                  </a:extLst>
                </a:gridCol>
                <a:gridCol w="1652742">
                  <a:extLst>
                    <a:ext uri="{9D8B030D-6E8A-4147-A177-3AD203B41FA5}">
                      <a16:colId xmlns:a16="http://schemas.microsoft.com/office/drawing/2014/main" val="20002"/>
                    </a:ext>
                  </a:extLst>
                </a:gridCol>
                <a:gridCol w="1650537">
                  <a:extLst>
                    <a:ext uri="{9D8B030D-6E8A-4147-A177-3AD203B41FA5}">
                      <a16:colId xmlns:a16="http://schemas.microsoft.com/office/drawing/2014/main" val="20003"/>
                    </a:ext>
                  </a:extLst>
                </a:gridCol>
                <a:gridCol w="1654947">
                  <a:extLst>
                    <a:ext uri="{9D8B030D-6E8A-4147-A177-3AD203B41FA5}">
                      <a16:colId xmlns:a16="http://schemas.microsoft.com/office/drawing/2014/main" val="20004"/>
                    </a:ext>
                  </a:extLst>
                </a:gridCol>
                <a:gridCol w="1652742">
                  <a:extLst>
                    <a:ext uri="{9D8B030D-6E8A-4147-A177-3AD203B41FA5}">
                      <a16:colId xmlns:a16="http://schemas.microsoft.com/office/drawing/2014/main" val="20005"/>
                    </a:ext>
                  </a:extLst>
                </a:gridCol>
              </a:tblGrid>
              <a:tr h="267706">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Day 5</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val="10000"/>
                  </a:ext>
                </a:extLst>
              </a:tr>
              <a:tr h="2391473">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0" marR="0" indent="0" algn="ctr" defTabSz="914400" rtl="0" eaLnBrk="1" fontAlgn="t" latinLnBrk="0" hangingPunct="1">
                        <a:lnSpc>
                          <a:spcPct val="100000"/>
                        </a:lnSpc>
                        <a:spcBef>
                          <a:spcPts val="300"/>
                        </a:spcBef>
                        <a:spcAft>
                          <a:spcPts val="300"/>
                        </a:spcAft>
                        <a:buClrTx/>
                        <a:buSzTx/>
                        <a:buFont typeface="+mj-lt"/>
                        <a:buNone/>
                        <a:tabLst/>
                        <a:defRPr/>
                      </a:pPr>
                      <a:r>
                        <a:rPr lang="en-US" sz="1100" b="1" dirty="0">
                          <a:solidFill>
                            <a:schemeClr val="tx1"/>
                          </a:solidFill>
                        </a:rPr>
                        <a:t>Preparation</a:t>
                      </a:r>
                    </a:p>
                    <a:p>
                      <a:pPr marL="228600" indent="-228600" algn="l" eaLnBrk="1" fontAlgn="t" hangingPunct="1">
                        <a:spcBef>
                          <a:spcPts val="300"/>
                        </a:spcBef>
                        <a:spcAft>
                          <a:spcPts val="300"/>
                        </a:spcAft>
                        <a:buFont typeface="+mj-lt"/>
                        <a:buAutoNum type="arabicPeriod"/>
                      </a:pPr>
                      <a:r>
                        <a:rPr lang="en-CA" sz="1100" dirty="0">
                          <a:solidFill>
                            <a:schemeClr val="tx1"/>
                          </a:solidFill>
                        </a:rPr>
                        <a:t>Confirm workshop scope. Send agenda</a:t>
                      </a:r>
                      <a:r>
                        <a:rPr lang="en-CA" sz="1100" baseline="0" dirty="0">
                          <a:solidFill>
                            <a:schemeClr val="tx1"/>
                          </a:solidFill>
                        </a:rPr>
                        <a:t> to workshop participants.</a:t>
                      </a:r>
                      <a:endParaRPr lang="en-CA" sz="1100" dirty="0">
                        <a:solidFill>
                          <a:schemeClr val="tx1"/>
                        </a:solidFill>
                      </a:endParaRPr>
                    </a:p>
                    <a:p>
                      <a:pPr marL="228600" indent="-228600" algn="l" eaLnBrk="1" fontAlgn="t" hangingPunct="1">
                        <a:spcBef>
                          <a:spcPts val="300"/>
                        </a:spcBef>
                        <a:spcAft>
                          <a:spcPts val="300"/>
                        </a:spcAft>
                        <a:buFont typeface="+mj-lt"/>
                        <a:buAutoNum type="arabicPeriod"/>
                      </a:pPr>
                      <a:r>
                        <a:rPr lang="en-CA" sz="1100" dirty="0">
                          <a:solidFill>
                            <a:schemeClr val="tx1"/>
                          </a:solidFill>
                        </a:rPr>
                        <a:t>Analysts review service desk organizational structure.</a:t>
                      </a:r>
                    </a:p>
                    <a:p>
                      <a:pPr marL="228600" indent="-228600" algn="l" eaLnBrk="1" fontAlgn="t" hangingPunct="1">
                        <a:spcBef>
                          <a:spcPts val="300"/>
                        </a:spcBef>
                        <a:spcAft>
                          <a:spcPts val="300"/>
                        </a:spcAft>
                        <a:buFont typeface="+mj-lt"/>
                        <a:buAutoNum type="arabicPeriod"/>
                      </a:pPr>
                      <a:r>
                        <a:rPr lang="en-CA" sz="1100" dirty="0">
                          <a:solidFill>
                            <a:schemeClr val="tx1"/>
                          </a:solidFill>
                        </a:rPr>
                        <a:t>Analysts</a:t>
                      </a:r>
                      <a:r>
                        <a:rPr lang="en-CA" sz="1100" baseline="0" dirty="0">
                          <a:solidFill>
                            <a:schemeClr val="tx1"/>
                          </a:solidFill>
                        </a:rPr>
                        <a:t> conduct a ticket trend analysis on ITSM tool data.</a:t>
                      </a:r>
                      <a:endParaRPr lang="en-CA" sz="11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Bef>
                          <a:spcPts val="300"/>
                        </a:spcBef>
                        <a:spcAft>
                          <a:spcPts val="300"/>
                        </a:spcAft>
                      </a:pPr>
                      <a:r>
                        <a:rPr lang="en-US" sz="1100" b="1" baseline="0" dirty="0">
                          <a:solidFill>
                            <a:schemeClr val="tx1"/>
                          </a:solidFill>
                          <a:latin typeface="+mn-lt"/>
                        </a:rPr>
                        <a:t>Workshop Day</a:t>
                      </a:r>
                    </a:p>
                    <a:p>
                      <a:pPr marL="228600" indent="-228600" algn="l" eaLnBrk="1" fontAlgn="t" hangingPunct="1">
                        <a:spcBef>
                          <a:spcPts val="300"/>
                        </a:spcBef>
                        <a:spcAft>
                          <a:spcPts val="300"/>
                        </a:spcAft>
                        <a:buFont typeface="+mj-lt"/>
                        <a:buAutoNum type="arabicPeriod"/>
                      </a:pPr>
                      <a:r>
                        <a:rPr lang="en-CA" sz="1100" dirty="0">
                          <a:solidFill>
                            <a:schemeClr val="tx1"/>
                          </a:solidFill>
                        </a:rPr>
                        <a:t>Determine organizational</a:t>
                      </a:r>
                      <a:r>
                        <a:rPr lang="en-CA" sz="1100" baseline="0" dirty="0">
                          <a:solidFill>
                            <a:schemeClr val="tx1"/>
                          </a:solidFill>
                        </a:rPr>
                        <a:t> goals and objectives of continual service improvement plan</a:t>
                      </a:r>
                      <a:r>
                        <a:rPr lang="en-CA" sz="1100" dirty="0">
                          <a:solidFill>
                            <a:schemeClr val="tx1"/>
                          </a:solidFill>
                        </a:rPr>
                        <a:t>.</a:t>
                      </a:r>
                    </a:p>
                    <a:p>
                      <a:pPr marL="228600" indent="-228600" algn="l" eaLnBrk="1" fontAlgn="t" hangingPunct="1">
                        <a:spcBef>
                          <a:spcPts val="300"/>
                        </a:spcBef>
                        <a:spcAft>
                          <a:spcPts val="300"/>
                        </a:spcAft>
                        <a:buFont typeface="+mj-lt"/>
                        <a:buAutoNum type="arabicPeriod"/>
                      </a:pPr>
                      <a:r>
                        <a:rPr lang="en-CA" sz="1100" dirty="0">
                          <a:solidFill>
                            <a:schemeClr val="tx1"/>
                          </a:solidFill>
                        </a:rPr>
                        <a:t>Identify critical success factors.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US" sz="1100" b="1" kern="1200" dirty="0">
                          <a:solidFill>
                            <a:schemeClr val="tx1"/>
                          </a:solidFill>
                          <a:latin typeface="+mn-lt"/>
                          <a:ea typeface="+mn-ea"/>
                          <a:cs typeface="+mn-cs"/>
                        </a:rPr>
                        <a:t>Workshop Day</a:t>
                      </a:r>
                      <a:endParaRPr lang="en-US" sz="1100" b="1" kern="1200" baseline="0" dirty="0">
                        <a:solidFill>
                          <a:schemeClr val="tx1"/>
                        </a:solidFill>
                        <a:latin typeface="+mn-lt"/>
                        <a:ea typeface="+mn-ea"/>
                        <a:cs typeface="+mn-cs"/>
                      </a:endParaRPr>
                    </a:p>
                    <a:p>
                      <a:pPr marL="228600" marR="0" indent="-228600" algn="l" defTabSz="914400" rtl="0" eaLnBrk="1" fontAlgn="auto" latinLnBrk="0" hangingPunct="1">
                        <a:lnSpc>
                          <a:spcPct val="100000"/>
                        </a:lnSpc>
                        <a:spcBef>
                          <a:spcPts val="300"/>
                        </a:spcBef>
                        <a:spcAft>
                          <a:spcPts val="300"/>
                        </a:spcAft>
                        <a:buClrTx/>
                        <a:buSzTx/>
                        <a:buFont typeface="+mj-lt"/>
                        <a:buAutoNum type="arabicPeriod"/>
                        <a:tabLst/>
                        <a:defRPr/>
                      </a:pPr>
                      <a:r>
                        <a:rPr lang="en-US" sz="1100" dirty="0">
                          <a:solidFill>
                            <a:schemeClr val="tx1"/>
                          </a:solidFill>
                        </a:rPr>
                        <a:t>Conduct service desk assessment.</a:t>
                      </a:r>
                    </a:p>
                    <a:p>
                      <a:pPr marL="228600" indent="-228600" algn="l">
                        <a:spcBef>
                          <a:spcPts val="300"/>
                        </a:spcBef>
                        <a:spcAft>
                          <a:spcPts val="300"/>
                        </a:spcAft>
                        <a:buFont typeface="+mj-lt"/>
                        <a:buAutoNum type="arabicPeriod"/>
                      </a:pPr>
                      <a:r>
                        <a:rPr lang="en-CA" sz="1100" b="0" dirty="0">
                          <a:solidFill>
                            <a:schemeClr val="tx1"/>
                          </a:solidFill>
                        </a:rPr>
                        <a:t>Prioritize</a:t>
                      </a:r>
                      <a:r>
                        <a:rPr lang="en-CA" sz="1100" b="0" baseline="0" dirty="0">
                          <a:solidFill>
                            <a:schemeClr val="tx1"/>
                          </a:solidFill>
                        </a:rPr>
                        <a:t> service desk improvement initiatives</a:t>
                      </a:r>
                      <a:r>
                        <a:rPr lang="en-CA" sz="1100" b="0" dirty="0">
                          <a:solidFill>
                            <a:schemeClr val="tx1"/>
                          </a:solidFill>
                        </a:rPr>
                        <a: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Bef>
                          <a:spcPts val="300"/>
                        </a:spcBef>
                        <a:spcAft>
                          <a:spcPts val="300"/>
                        </a:spcAft>
                      </a:pPr>
                      <a:r>
                        <a:rPr lang="en-US" sz="1100" b="1" baseline="0" dirty="0">
                          <a:solidFill>
                            <a:schemeClr val="tx1"/>
                          </a:solidFill>
                          <a:latin typeface="+mn-lt"/>
                        </a:rPr>
                        <a:t>Workshop Day</a:t>
                      </a:r>
                    </a:p>
                    <a:p>
                      <a:pPr marL="228600" marR="0" indent="-228600" algn="l" defTabSz="914400" rtl="0" eaLnBrk="1" fontAlgn="auto" latinLnBrk="0" hangingPunct="1">
                        <a:lnSpc>
                          <a:spcPct val="100000"/>
                        </a:lnSpc>
                        <a:spcBef>
                          <a:spcPts val="300"/>
                        </a:spcBef>
                        <a:spcAft>
                          <a:spcPts val="300"/>
                        </a:spcAft>
                        <a:buClrTx/>
                        <a:buSzTx/>
                        <a:buFont typeface="+mj-lt"/>
                        <a:buAutoNum type="arabicPeriod"/>
                        <a:tabLst/>
                        <a:defRPr/>
                      </a:pPr>
                      <a:r>
                        <a:rPr lang="en-CA" sz="1100" b="0" dirty="0">
                          <a:solidFill>
                            <a:schemeClr val="tx1"/>
                          </a:solidFill>
                        </a:rPr>
                        <a:t>Build continual service desk</a:t>
                      </a:r>
                      <a:r>
                        <a:rPr lang="en-CA" sz="1100" b="0" baseline="0" dirty="0">
                          <a:solidFill>
                            <a:schemeClr val="tx1"/>
                          </a:solidFill>
                        </a:rPr>
                        <a:t> improvement action plan. </a:t>
                      </a:r>
                      <a:endParaRPr lang="en-CA" sz="1100" b="0" dirty="0">
                        <a:solidFill>
                          <a:schemeClr val="tx1"/>
                        </a:solidFill>
                      </a:endParaRPr>
                    </a:p>
                    <a:p>
                      <a:pPr algn="ctr">
                        <a:spcBef>
                          <a:spcPts val="300"/>
                        </a:spcBef>
                        <a:spcAft>
                          <a:spcPts val="300"/>
                        </a:spcAft>
                      </a:pPr>
                      <a:endParaRPr lang="en-US" sz="1100" b="1" dirty="0">
                        <a:solidFill>
                          <a:schemeClr val="tx1"/>
                        </a:solidFill>
                        <a:latin typeface="+mn-lt"/>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Bef>
                          <a:spcPts val="300"/>
                        </a:spcBef>
                        <a:spcAft>
                          <a:spcPts val="300"/>
                        </a:spcAft>
                      </a:pPr>
                      <a:r>
                        <a:rPr lang="en-CA" sz="1100" b="1" kern="1200" dirty="0">
                          <a:solidFill>
                            <a:schemeClr val="tx1"/>
                          </a:solidFill>
                          <a:latin typeface="+mn-lt"/>
                          <a:ea typeface="+mn-ea"/>
                          <a:cs typeface="+mn-cs"/>
                        </a:rPr>
                        <a:t>Workshop</a:t>
                      </a:r>
                      <a:r>
                        <a:rPr lang="en-CA" sz="1100" b="1" kern="1200" baseline="0" dirty="0">
                          <a:solidFill>
                            <a:schemeClr val="tx1"/>
                          </a:solidFill>
                          <a:latin typeface="+mn-lt"/>
                          <a:ea typeface="+mn-ea"/>
                          <a:cs typeface="+mn-cs"/>
                        </a:rPr>
                        <a:t> Day</a:t>
                      </a:r>
                      <a:endParaRPr lang="en-CA" sz="1100" b="0" kern="1200" baseline="0" dirty="0">
                        <a:solidFill>
                          <a:schemeClr val="tx1"/>
                        </a:solidFill>
                        <a:latin typeface="+mn-lt"/>
                        <a:ea typeface="+mn-ea"/>
                        <a:cs typeface="+mn-cs"/>
                      </a:endParaRPr>
                    </a:p>
                    <a:p>
                      <a:pPr marL="228600" indent="-228600" algn="l">
                        <a:spcBef>
                          <a:spcPts val="300"/>
                        </a:spcBef>
                        <a:spcAft>
                          <a:spcPts val="300"/>
                        </a:spcAft>
                        <a:buFont typeface="+mj-lt"/>
                        <a:buAutoNum type="arabicPeriod"/>
                      </a:pPr>
                      <a:r>
                        <a:rPr lang="en-CA" sz="1100" b="0" kern="1200" baseline="0" dirty="0">
                          <a:solidFill>
                            <a:schemeClr val="tx1"/>
                          </a:solidFill>
                          <a:latin typeface="+mn-lt"/>
                          <a:ea typeface="+mn-ea"/>
                          <a:cs typeface="+mn-cs"/>
                        </a:rPr>
                        <a:t>Build a process to monitor progress and measure outcomes.</a:t>
                      </a:r>
                    </a:p>
                    <a:p>
                      <a:pPr marL="228600" indent="-228600" algn="l">
                        <a:spcBef>
                          <a:spcPts val="300"/>
                        </a:spcBef>
                        <a:spcAft>
                          <a:spcPts val="300"/>
                        </a:spcAft>
                        <a:buFont typeface="+mj-lt"/>
                        <a:buAutoNum type="arabicPeriod"/>
                      </a:pPr>
                      <a:r>
                        <a:rPr lang="en-CA" sz="1100" b="0" kern="1200" baseline="0" dirty="0">
                          <a:solidFill>
                            <a:schemeClr val="tx1"/>
                          </a:solidFill>
                          <a:latin typeface="+mn-lt"/>
                          <a:ea typeface="+mn-ea"/>
                          <a:cs typeface="+mn-cs"/>
                        </a:rPr>
                        <a:t>Develop a communication plan.</a:t>
                      </a:r>
                    </a:p>
                    <a:p>
                      <a:pPr marL="228600" indent="-228600" algn="l">
                        <a:spcBef>
                          <a:spcPts val="300"/>
                        </a:spcBef>
                        <a:spcAft>
                          <a:spcPts val="300"/>
                        </a:spcAft>
                        <a:buFont typeface="+mj-lt"/>
                        <a:buAutoNum type="arabicPeriod"/>
                      </a:pPr>
                      <a:r>
                        <a:rPr lang="en-CA" sz="1100" b="0" kern="1200" baseline="0" dirty="0">
                          <a:solidFill>
                            <a:schemeClr val="tx1"/>
                          </a:solidFill>
                          <a:latin typeface="+mn-lt"/>
                          <a:ea typeface="+mn-ea"/>
                          <a:cs typeface="+mn-cs"/>
                        </a:rPr>
                        <a:t>Reflect on lessons learned.</a:t>
                      </a:r>
                      <a:endParaRPr lang="en-CA" sz="11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207073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176213" lvl="0" indent="-176213" algn="l">
                        <a:spcBef>
                          <a:spcPts val="300"/>
                        </a:spcBef>
                        <a:spcAft>
                          <a:spcPts val="300"/>
                        </a:spcAft>
                        <a:buClrTx/>
                        <a:buFont typeface="+mj-lt"/>
                        <a:buAutoNum type="arabicPeriod"/>
                      </a:pPr>
                      <a:r>
                        <a:rPr lang="en-CA" sz="1100" b="0" i="0" baseline="0" dirty="0">
                          <a:solidFill>
                            <a:schemeClr val="tx1"/>
                          </a:solidFill>
                        </a:rPr>
                        <a:t>Workshop scope and agenda.</a:t>
                      </a:r>
                    </a:p>
                    <a:p>
                      <a:pPr marL="176213" lvl="0" indent="-176213" algn="l">
                        <a:spcBef>
                          <a:spcPts val="300"/>
                        </a:spcBef>
                        <a:spcAft>
                          <a:spcPts val="300"/>
                        </a:spcAft>
                        <a:buClrTx/>
                        <a:buFont typeface="+mj-lt"/>
                        <a:buAutoNum type="arabicPeriod"/>
                      </a:pPr>
                      <a:r>
                        <a:rPr lang="en-CA" sz="1100" b="0" i="0" baseline="0" dirty="0">
                          <a:solidFill>
                            <a:schemeClr val="tx1"/>
                          </a:solidFill>
                        </a:rPr>
                        <a:t>Comparative analysis of current service desk structures against best practices.</a:t>
                      </a:r>
                    </a:p>
                    <a:p>
                      <a:pPr marL="176213" lvl="0" indent="-176213" algn="l">
                        <a:spcBef>
                          <a:spcPts val="300"/>
                        </a:spcBef>
                        <a:spcAft>
                          <a:spcPts val="300"/>
                        </a:spcAft>
                        <a:buClrTx/>
                        <a:buFont typeface="+mj-lt"/>
                        <a:buAutoNum type="arabicPeriod"/>
                      </a:pPr>
                      <a:r>
                        <a:rPr lang="en-CA" sz="1100" b="0" i="0" baseline="0" dirty="0">
                          <a:solidFill>
                            <a:schemeClr val="tx1"/>
                          </a:solidFill>
                        </a:rPr>
                        <a:t>Ticket trend assessment, including ticket volume, and most important incidents and service requests.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7800" indent="-177800" algn="l">
                        <a:spcBef>
                          <a:spcPts val="300"/>
                        </a:spcBef>
                        <a:spcAft>
                          <a:spcPts val="300"/>
                        </a:spcAft>
                        <a:buClrTx/>
                        <a:buFont typeface="+mj-lt"/>
                        <a:buAutoNum type="arabicPeriod"/>
                      </a:pPr>
                      <a:r>
                        <a:rPr lang="en-CA" sz="1100" b="0" i="0" baseline="0" dirty="0">
                          <a:solidFill>
                            <a:schemeClr val="tx1"/>
                          </a:solidFill>
                        </a:rPr>
                        <a:t>List of organizational goals, related IT goals, and goals for the continual improvement program.</a:t>
                      </a:r>
                    </a:p>
                    <a:p>
                      <a:pPr marL="177800" indent="-177800" algn="l">
                        <a:spcBef>
                          <a:spcPts val="300"/>
                        </a:spcBef>
                        <a:spcAft>
                          <a:spcPts val="300"/>
                        </a:spcAft>
                        <a:buClrTx/>
                        <a:buFont typeface="+mj-lt"/>
                        <a:buAutoNum type="arabicPeriod"/>
                      </a:pPr>
                      <a:r>
                        <a:rPr lang="en-CA" sz="1100" b="0" i="0" baseline="0" dirty="0">
                          <a:solidFill>
                            <a:schemeClr val="tx1"/>
                          </a:solidFill>
                        </a:rPr>
                        <a:t>List of critical success factors, key performance indicators, and metrics.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7800" marR="0" indent="-177800" algn="l" defTabSz="914400" rtl="0" eaLnBrk="1" fontAlgn="auto" latinLnBrk="0" hangingPunct="1">
                        <a:lnSpc>
                          <a:spcPct val="100000"/>
                        </a:lnSpc>
                        <a:spcBef>
                          <a:spcPts val="300"/>
                        </a:spcBef>
                        <a:spcAft>
                          <a:spcPts val="300"/>
                        </a:spcAft>
                        <a:buClrTx/>
                        <a:buSzTx/>
                        <a:buFont typeface="+mj-lt"/>
                        <a:buAutoNum type="arabicPeriod"/>
                        <a:tabLst/>
                        <a:defRPr/>
                      </a:pPr>
                      <a:r>
                        <a:rPr lang="en-CA" sz="1100" b="0" i="0" baseline="0" dirty="0">
                          <a:solidFill>
                            <a:schemeClr val="tx1"/>
                          </a:solidFill>
                        </a:rPr>
                        <a:t>Service desk assessment tool.</a:t>
                      </a:r>
                    </a:p>
                    <a:p>
                      <a:pPr marL="177800" marR="0" indent="-177800" algn="l" defTabSz="914400" rtl="0" eaLnBrk="1" fontAlgn="auto" latinLnBrk="0" hangingPunct="1">
                        <a:lnSpc>
                          <a:spcPct val="100000"/>
                        </a:lnSpc>
                        <a:spcBef>
                          <a:spcPts val="300"/>
                        </a:spcBef>
                        <a:spcAft>
                          <a:spcPts val="300"/>
                        </a:spcAft>
                        <a:buClrTx/>
                        <a:buSzTx/>
                        <a:buFont typeface="+mj-lt"/>
                        <a:buAutoNum type="arabicPeriod"/>
                        <a:tabLst/>
                        <a:defRPr/>
                      </a:pPr>
                      <a:r>
                        <a:rPr lang="en-CA" sz="1100" b="0" i="0" baseline="0" dirty="0">
                          <a:solidFill>
                            <a:schemeClr val="tx1"/>
                          </a:solidFill>
                        </a:rPr>
                        <a:t>Continual service improvement register including matrix to prioritize initiatives.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7800" indent="-177800" algn="l">
                        <a:spcBef>
                          <a:spcPts val="300"/>
                        </a:spcBef>
                        <a:spcAft>
                          <a:spcPts val="300"/>
                        </a:spcAft>
                        <a:buClrTx/>
                        <a:buFont typeface="+mj-lt"/>
                        <a:buAutoNum type="arabicPeriod"/>
                      </a:pPr>
                      <a:r>
                        <a:rPr lang="en-CA" sz="1100" b="0" dirty="0">
                          <a:solidFill>
                            <a:schemeClr val="tx1"/>
                          </a:solidFill>
                        </a:rPr>
                        <a:t>Continual service</a:t>
                      </a:r>
                      <a:r>
                        <a:rPr lang="en-CA" sz="1100" b="0" baseline="0" dirty="0">
                          <a:solidFill>
                            <a:schemeClr val="tx1"/>
                          </a:solidFill>
                        </a:rPr>
                        <a:t> desk</a:t>
                      </a:r>
                      <a:r>
                        <a:rPr lang="en-CA" sz="1100" b="0" dirty="0">
                          <a:solidFill>
                            <a:schemeClr val="tx1"/>
                          </a:solidFill>
                        </a:rPr>
                        <a:t> improvement plan.</a:t>
                      </a:r>
                    </a:p>
                    <a:p>
                      <a:pPr marL="177800" indent="-177800" algn="l">
                        <a:spcBef>
                          <a:spcPts val="300"/>
                        </a:spcBef>
                        <a:spcAft>
                          <a:spcPts val="300"/>
                        </a:spcAft>
                        <a:buClrTx/>
                        <a:buFont typeface="+mj-lt"/>
                        <a:buAutoNum type="arabicPeriod"/>
                      </a:pPr>
                      <a:r>
                        <a:rPr lang="en-CA" sz="1100" b="0" dirty="0">
                          <a:solidFill>
                            <a:schemeClr val="tx1"/>
                          </a:solidFill>
                        </a:rPr>
                        <a:t>Continual service desk improvement roadmap.</a:t>
                      </a:r>
                    </a:p>
                    <a:p>
                      <a:pPr marL="144000" indent="-144000" algn="l">
                        <a:spcBef>
                          <a:spcPts val="300"/>
                        </a:spcBef>
                        <a:spcAft>
                          <a:spcPts val="300"/>
                        </a:spcAft>
                        <a:buClrTx/>
                        <a:buFont typeface="+mj-lt"/>
                        <a:buAutoNum type="arabicPeriod"/>
                      </a:pPr>
                      <a:endParaRPr lang="en-CA" sz="11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7800" indent="-177800" algn="l">
                        <a:spcBef>
                          <a:spcPts val="300"/>
                        </a:spcBef>
                        <a:spcAft>
                          <a:spcPts val="300"/>
                        </a:spcAft>
                        <a:buClrTx/>
                        <a:buFont typeface="+mj-lt"/>
                        <a:buAutoNum type="arabicPeriod"/>
                      </a:pPr>
                      <a:r>
                        <a:rPr lang="en-CA" sz="1100" b="0" dirty="0">
                          <a:solidFill>
                            <a:schemeClr val="tx1"/>
                          </a:solidFill>
                        </a:rPr>
                        <a:t>Communication plan.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pic>
        <p:nvPicPr>
          <p:cNvPr id="5" name="Picture 4" descr="on-site-workshops.png"/>
          <p:cNvPicPr>
            <a:picLocks noChangeAspect="1"/>
          </p:cNvPicPr>
          <p:nvPr/>
        </p:nvPicPr>
        <p:blipFill rotWithShape="1">
          <a:blip r:embed="rId3" cstate="print"/>
          <a:srcRect l="12204" t="22820" r="8463" b="22257"/>
          <a:stretch/>
        </p:blipFill>
        <p:spPr>
          <a:xfrm>
            <a:off x="2307273" y="1177719"/>
            <a:ext cx="244403" cy="180915"/>
          </a:xfrm>
          <a:prstGeom prst="rect">
            <a:avLst/>
          </a:prstGeom>
          <a:effectLst/>
        </p:spPr>
      </p:pic>
      <p:pic>
        <p:nvPicPr>
          <p:cNvPr id="6" name="Picture 5" descr="on-site-workshops.png"/>
          <p:cNvPicPr>
            <a:picLocks noChangeAspect="1"/>
          </p:cNvPicPr>
          <p:nvPr/>
        </p:nvPicPr>
        <p:blipFill rotWithShape="1">
          <a:blip r:embed="rId3" cstate="print"/>
          <a:srcRect l="12204" t="22820" r="8463" b="22257"/>
          <a:stretch/>
        </p:blipFill>
        <p:spPr>
          <a:xfrm>
            <a:off x="3968695" y="1177718"/>
            <a:ext cx="244403" cy="180915"/>
          </a:xfrm>
          <a:prstGeom prst="rect">
            <a:avLst/>
          </a:prstGeom>
          <a:effectLst/>
        </p:spPr>
      </p:pic>
      <p:pic>
        <p:nvPicPr>
          <p:cNvPr id="7" name="Picture 6" descr="on-site-workshops.png"/>
          <p:cNvPicPr>
            <a:picLocks noChangeAspect="1"/>
          </p:cNvPicPr>
          <p:nvPr/>
        </p:nvPicPr>
        <p:blipFill rotWithShape="1">
          <a:blip r:embed="rId3" cstate="print"/>
          <a:srcRect l="12204" t="22820" r="8463" b="22257"/>
          <a:stretch/>
        </p:blipFill>
        <p:spPr>
          <a:xfrm>
            <a:off x="5630117" y="1177718"/>
            <a:ext cx="244403" cy="180915"/>
          </a:xfrm>
          <a:prstGeom prst="rect">
            <a:avLst/>
          </a:prstGeom>
          <a:effectLst/>
        </p:spPr>
      </p:pic>
      <p:pic>
        <p:nvPicPr>
          <p:cNvPr id="8" name="Picture 7" descr="on-site-workshops.png"/>
          <p:cNvPicPr>
            <a:picLocks noChangeAspect="1"/>
          </p:cNvPicPr>
          <p:nvPr/>
        </p:nvPicPr>
        <p:blipFill rotWithShape="1">
          <a:blip r:embed="rId3" cstate="print"/>
          <a:srcRect l="12204" t="22820" r="8463" b="22257"/>
          <a:stretch/>
        </p:blipFill>
        <p:spPr>
          <a:xfrm>
            <a:off x="7291539" y="1177718"/>
            <a:ext cx="244403" cy="180915"/>
          </a:xfrm>
          <a:prstGeom prst="rect">
            <a:avLst/>
          </a:prstGeom>
          <a:effectLst/>
        </p:spPr>
      </p:pic>
      <p:sp>
        <p:nvSpPr>
          <p:cNvPr id="3" name="TextBox 2"/>
          <p:cNvSpPr txBox="1"/>
          <p:nvPr/>
        </p:nvSpPr>
        <p:spPr>
          <a:xfrm>
            <a:off x="7183315" y="6067068"/>
            <a:ext cx="1689083" cy="430887"/>
          </a:xfrm>
          <a:prstGeom prst="rect">
            <a:avLst/>
          </a:prstGeom>
          <a:noFill/>
        </p:spPr>
        <p:txBody>
          <a:bodyPr wrap="square" rtlCol="0">
            <a:spAutoFit/>
          </a:bodyPr>
          <a:lstStyle/>
          <a:p>
            <a:pPr algn="r"/>
            <a:r>
              <a:rPr lang="en-US" sz="1100" dirty="0"/>
              <a:t>* Day 1 is conducted off-site</a:t>
            </a:r>
            <a:endParaRPr lang="en-US" sz="900" dirty="0"/>
          </a:p>
        </p:txBody>
      </p:sp>
    </p:spTree>
    <p:extLst>
      <p:ext uri="{BB962C8B-B14F-4D97-AF65-F5344CB8AC3E}">
        <p14:creationId xmlns:p14="http://schemas.microsoft.com/office/powerpoint/2010/main" val="1010093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015670"/>
            <a:ext cx="6589368" cy="3447098"/>
          </a:xfrm>
          <a:prstGeom prst="rect">
            <a:avLst/>
          </a:prstGeom>
        </p:spPr>
        <p:txBody>
          <a:bodyPr wrap="square" rtlCol="0">
            <a:spAutoFit/>
          </a:bodyPr>
          <a:lstStyle/>
          <a:p>
            <a:pPr>
              <a:spcBef>
                <a:spcPts val="600"/>
              </a:spcBef>
              <a:spcAft>
                <a:spcPts val="600"/>
              </a:spcAft>
            </a:pPr>
            <a:r>
              <a:rPr lang="en-US" sz="1600" i="1" dirty="0">
                <a:solidFill>
                  <a:schemeClr val="bg1"/>
                </a:solidFill>
                <a:latin typeface="+mj-lt"/>
              </a:rPr>
              <a:t>Service desk managers often learn the hard way that standardizing their processes is only the start of the service quality journey. Quality service desk processes are not only difficult to build, they’re also difficult to sustain. Service managers who steward mature processes often find themselves stuck at the top of the mountain with no idea how to survive there.</a:t>
            </a:r>
          </a:p>
          <a:p>
            <a:pPr>
              <a:spcBef>
                <a:spcPts val="600"/>
              </a:spcBef>
              <a:spcAft>
                <a:spcPts val="600"/>
              </a:spcAft>
            </a:pPr>
            <a:r>
              <a:rPr lang="en-US" sz="1600" i="1" dirty="0">
                <a:solidFill>
                  <a:schemeClr val="bg1"/>
                </a:solidFill>
                <a:latin typeface="+mj-lt"/>
              </a:rPr>
              <a:t>There are three things you can do to put in place improvements that stick: engage, engage, engage. Engage executives; engage informal leaders; engage service desk analysts. Not only will each group have insights that could make or break the service desk improvement, but engaging them will also get them to buy into the process. Ultimately, it will sustain the change process, and help ensure you </a:t>
            </a:r>
            <a:r>
              <a:rPr lang="en-US" sz="1600" i="1" dirty="0">
                <a:solidFill>
                  <a:schemeClr val="bg1"/>
                </a:solidFill>
              </a:rPr>
              <a:t>don’t tumble back down the mountain.</a:t>
            </a:r>
            <a:endParaRPr lang="en-US" sz="1600" i="1" dirty="0">
              <a:solidFill>
                <a:schemeClr val="bg1"/>
              </a:solidFill>
              <a:latin typeface="+mj-lt"/>
            </a:endParaRPr>
          </a:p>
        </p:txBody>
      </p:sp>
      <p:sp>
        <p:nvSpPr>
          <p:cNvPr id="9" name="TextBox 8"/>
          <p:cNvSpPr txBox="1"/>
          <p:nvPr/>
        </p:nvSpPr>
        <p:spPr>
          <a:xfrm>
            <a:off x="3228332" y="5487891"/>
            <a:ext cx="4460917" cy="738664"/>
          </a:xfrm>
          <a:prstGeom prst="rect">
            <a:avLst/>
          </a:prstGeom>
        </p:spPr>
        <p:txBody>
          <a:bodyPr wrap="square" rtlCol="0">
            <a:spAutoFit/>
          </a:bodyPr>
          <a:lstStyle/>
          <a:p>
            <a:pPr algn="r"/>
            <a:r>
              <a:rPr lang="en-US" sz="1400" b="1" i="1" dirty="0">
                <a:solidFill>
                  <a:schemeClr val="bg1"/>
                </a:solidFill>
              </a:rPr>
              <a:t>Sandi Conrad, </a:t>
            </a:r>
          </a:p>
          <a:p>
            <a:pPr algn="r"/>
            <a:r>
              <a:rPr lang="en-US" sz="1400" i="1" dirty="0">
                <a:solidFill>
                  <a:schemeClr val="bg1"/>
                </a:solidFill>
              </a:rPr>
              <a:t>Senior Director, Infrastructure Practice </a:t>
            </a:r>
            <a:br>
              <a:rPr lang="en-US" sz="1400" i="1" dirty="0">
                <a:solidFill>
                  <a:schemeClr val="bg1"/>
                </a:solidFill>
              </a:rPr>
            </a:br>
            <a:r>
              <a:rPr lang="en-US" sz="1400" i="1" dirty="0">
                <a:solidFill>
                  <a:schemeClr val="bg1"/>
                </a:solidFill>
              </a:rPr>
              <a:t>Info-Tech Research Group</a:t>
            </a:r>
          </a:p>
        </p:txBody>
      </p:sp>
      <p:sp>
        <p:nvSpPr>
          <p:cNvPr id="10" name="TextBox 9"/>
          <p:cNvSpPr txBox="1"/>
          <p:nvPr/>
        </p:nvSpPr>
        <p:spPr>
          <a:xfrm>
            <a:off x="545852" y="1384161"/>
            <a:ext cx="5944995" cy="461665"/>
          </a:xfrm>
          <a:prstGeom prst="rect">
            <a:avLst/>
          </a:prstGeom>
        </p:spPr>
        <p:txBody>
          <a:bodyPr wrap="square" rtlCol="0">
            <a:spAutoFit/>
          </a:bodyPr>
          <a:lstStyle/>
          <a:p>
            <a:r>
              <a:rPr lang="en-US" sz="1600" b="1" dirty="0">
                <a:solidFill>
                  <a:schemeClr val="bg1"/>
                </a:solidFill>
              </a:rPr>
              <a:t>Where do we go from here?</a:t>
            </a:r>
            <a:r>
              <a:rPr lang="en-US" sz="2400" b="1" dirty="0">
                <a:solidFill>
                  <a:schemeClr val="bg1"/>
                </a:solidFill>
              </a:rPr>
              <a:t> </a:t>
            </a:r>
            <a:endParaRPr lang="en-US"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a:solidFill>
                  <a:schemeClr val="bg1"/>
                </a:solidFill>
              </a:rPr>
              <a:t>ANALYST PERSPECTIVE </a:t>
            </a:r>
          </a:p>
        </p:txBody>
      </p:sp>
      <p:pic>
        <p:nvPicPr>
          <p:cNvPr id="14" name="Picture 100"/>
          <p:cNvPicPr>
            <a:picLocks noChangeAspect="1"/>
          </p:cNvPicPr>
          <p:nvPr/>
        </p:nvPicPr>
        <p:blipFill>
          <a:blip r:embed="rId3"/>
          <a:stretch>
            <a:fillRect/>
          </a:stretch>
        </p:blipFill>
        <p:spPr>
          <a:xfrm>
            <a:off x="545852" y="1870968"/>
            <a:ext cx="678666" cy="619651"/>
          </a:xfrm>
          <a:prstGeom prst="rect">
            <a:avLst/>
          </a:prstGeom>
        </p:spPr>
      </p:pic>
      <p:pic>
        <p:nvPicPr>
          <p:cNvPr id="15" name="Picture 101"/>
          <p:cNvPicPr>
            <a:picLocks noChangeAspect="1"/>
          </p:cNvPicPr>
          <p:nvPr/>
        </p:nvPicPr>
        <p:blipFill>
          <a:blip r:embed="rId4"/>
          <a:stretch>
            <a:fillRect/>
          </a:stretch>
        </p:blipFill>
        <p:spPr>
          <a:xfrm>
            <a:off x="7689249" y="4944441"/>
            <a:ext cx="656535" cy="538507"/>
          </a:xfrm>
          <a:prstGeom prst="rect">
            <a:avLst/>
          </a:prstGeom>
        </p:spPr>
      </p:pic>
    </p:spTree>
    <p:extLst>
      <p:ext uri="{BB962C8B-B14F-4D97-AF65-F5344CB8AC3E}">
        <p14:creationId xmlns:p14="http://schemas.microsoft.com/office/powerpoint/2010/main" val="3785094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a:xfrm>
            <a:off x="246703" y="1815056"/>
            <a:ext cx="4041648" cy="1966112"/>
          </a:xfrm>
        </p:spPr>
        <p:txBody>
          <a:bodyPr/>
          <a:lstStyle/>
          <a:p>
            <a:pPr lvl="0">
              <a:spcBef>
                <a:spcPts val="600"/>
              </a:spcBef>
              <a:spcAft>
                <a:spcPts val="600"/>
              </a:spcAft>
            </a:pPr>
            <a:r>
              <a:rPr lang="en-US" dirty="0"/>
              <a:t>CIOs who need to instill a culture of continual improvement in their IT organization.</a:t>
            </a:r>
          </a:p>
          <a:p>
            <a:pPr lvl="0">
              <a:spcBef>
                <a:spcPts val="600"/>
              </a:spcBef>
              <a:spcAft>
                <a:spcPts val="600"/>
              </a:spcAft>
            </a:pPr>
            <a:r>
              <a:rPr lang="en-US" dirty="0"/>
              <a:t>IT directors who want to review the strategic direction of their service desk.</a:t>
            </a:r>
          </a:p>
          <a:p>
            <a:pPr lvl="0">
              <a:spcBef>
                <a:spcPts val="600"/>
              </a:spcBef>
              <a:spcAft>
                <a:spcPts val="600"/>
              </a:spcAft>
            </a:pPr>
            <a:r>
              <a:rPr lang="en-US" dirty="0"/>
              <a:t>Managers of mature service desks who want to make gains in service desk effectiveness, timeliness, and customer service.</a:t>
            </a:r>
          </a:p>
        </p:txBody>
      </p:sp>
      <p:sp>
        <p:nvSpPr>
          <p:cNvPr id="14" name="Text Placeholder 13"/>
          <p:cNvSpPr>
            <a:spLocks noGrp="1"/>
          </p:cNvSpPr>
          <p:nvPr>
            <p:ph type="body" sz="quarter" idx="26"/>
          </p:nvPr>
        </p:nvSpPr>
        <p:spPr>
          <a:xfrm>
            <a:off x="4835436" y="1815056"/>
            <a:ext cx="4041648" cy="3259452"/>
          </a:xfrm>
        </p:spPr>
        <p:txBody>
          <a:bodyPr/>
          <a:lstStyle/>
          <a:p>
            <a:pPr lvl="0">
              <a:spcBef>
                <a:spcPts val="600"/>
              </a:spcBef>
              <a:spcAft>
                <a:spcPts val="600"/>
              </a:spcAft>
            </a:pPr>
            <a:r>
              <a:rPr lang="en-US" dirty="0"/>
              <a:t>Set a strategic vision for the service desk.</a:t>
            </a:r>
          </a:p>
          <a:p>
            <a:pPr lvl="0">
              <a:spcBef>
                <a:spcPts val="600"/>
              </a:spcBef>
              <a:spcAft>
                <a:spcPts val="600"/>
              </a:spcAft>
            </a:pPr>
            <a:r>
              <a:rPr lang="en-US" dirty="0"/>
              <a:t>Conduct a service desk audit to identify your strengths and weaknesses. </a:t>
            </a:r>
          </a:p>
          <a:p>
            <a:pPr lvl="0">
              <a:spcBef>
                <a:spcPts val="600"/>
              </a:spcBef>
              <a:spcAft>
                <a:spcPts val="600"/>
              </a:spcAft>
            </a:pPr>
            <a:r>
              <a:rPr lang="en-US" dirty="0"/>
              <a:t>Identify and prioritize service desk initiatives to improve the service desk.</a:t>
            </a:r>
          </a:p>
          <a:p>
            <a:pPr lvl="0">
              <a:spcBef>
                <a:spcPts val="600"/>
              </a:spcBef>
              <a:spcAft>
                <a:spcPts val="600"/>
              </a:spcAft>
            </a:pPr>
            <a:r>
              <a:rPr lang="en-US" dirty="0"/>
              <a:t>Set measurable targets for improvement initiatives.</a:t>
            </a:r>
          </a:p>
          <a:p>
            <a:pPr lvl="0">
              <a:spcBef>
                <a:spcPts val="600"/>
              </a:spcBef>
              <a:spcAft>
                <a:spcPts val="600"/>
              </a:spcAft>
            </a:pPr>
            <a:r>
              <a:rPr lang="en-US" dirty="0"/>
              <a:t>Design a service desk improvement project that sustains and cements change.</a:t>
            </a:r>
          </a:p>
          <a:p>
            <a:pPr lvl="0">
              <a:spcBef>
                <a:spcPts val="600"/>
              </a:spcBef>
              <a:spcAft>
                <a:spcPts val="600"/>
              </a:spcAft>
            </a:pPr>
            <a:r>
              <a:rPr lang="en-US" dirty="0"/>
              <a:t>Measure and monitor progress to ensure initiatives achieve the desired outcome.</a:t>
            </a:r>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35364"/>
            <a:ext cx="5257800" cy="878322"/>
          </a:xfrm>
        </p:spPr>
        <p:txBody>
          <a:bodyPr anchor="ctr"/>
          <a:lstStyle/>
          <a:p>
            <a:r>
              <a:rPr lang="en-US" dirty="0"/>
              <a:t>The ideal service desk offers prompt and cost-effective service that improves service availability, resource use, and productivity. In reality, however, IT managers must work hard to maintain and improve service quality or risk performance deterioration over time.</a:t>
            </a:r>
          </a:p>
        </p:txBody>
      </p:sp>
      <p:sp>
        <p:nvSpPr>
          <p:cNvPr id="4" name="Text Placeholder 3"/>
          <p:cNvSpPr>
            <a:spLocks noGrp="1"/>
          </p:cNvSpPr>
          <p:nvPr>
            <p:ph type="body" sz="quarter" idx="11"/>
          </p:nvPr>
        </p:nvSpPr>
        <p:spPr>
          <a:xfrm>
            <a:off x="247848" y="2974004"/>
            <a:ext cx="5257800" cy="1111964"/>
          </a:xfrm>
        </p:spPr>
        <p:txBody>
          <a:bodyPr anchor="ctr"/>
          <a:lstStyle/>
          <a:p>
            <a:pPr>
              <a:spcBef>
                <a:spcPts val="0"/>
              </a:spcBef>
              <a:spcAft>
                <a:spcPts val="600"/>
              </a:spcAft>
            </a:pPr>
            <a:r>
              <a:rPr lang="en-US" dirty="0"/>
              <a:t>Even service desks with a high degree of process maturity must contend with business priorities that change over time in order to sustain operational excellence.</a:t>
            </a:r>
          </a:p>
          <a:p>
            <a:pPr>
              <a:spcBef>
                <a:spcPts val="0"/>
              </a:spcBef>
              <a:spcAft>
                <a:spcPts val="600"/>
              </a:spcAft>
            </a:pPr>
            <a:r>
              <a:rPr lang="en-US" dirty="0"/>
              <a:t>Without the right leadership, commitment, and processes, improvements in service quality can be difficult to sustain.</a:t>
            </a:r>
          </a:p>
        </p:txBody>
      </p:sp>
      <p:sp>
        <p:nvSpPr>
          <p:cNvPr id="5" name="Text Placeholder 4"/>
          <p:cNvSpPr>
            <a:spLocks noGrp="1"/>
          </p:cNvSpPr>
          <p:nvPr>
            <p:ph type="body" sz="quarter" idx="12"/>
          </p:nvPr>
        </p:nvSpPr>
        <p:spPr/>
        <p:txBody>
          <a:bodyPr/>
          <a:lstStyle/>
          <a:p>
            <a:pPr>
              <a:spcBef>
                <a:spcPts val="0"/>
              </a:spcBef>
              <a:spcAft>
                <a:spcPts val="600"/>
              </a:spcAft>
            </a:pPr>
            <a:r>
              <a:rPr lang="en-US" dirty="0"/>
              <a:t>Continual service improvement is not only a development plan, but also an organizational culture. The goal is to embed a process of continual improvement in target service desk processes that enhances capabilities and improves service quality over time.</a:t>
            </a:r>
          </a:p>
          <a:p>
            <a:pPr>
              <a:spcBef>
                <a:spcPts val="0"/>
              </a:spcBef>
              <a:spcAft>
                <a:spcPts val="600"/>
              </a:spcAft>
            </a:pPr>
            <a:r>
              <a:rPr lang="en-US" dirty="0"/>
              <a:t>Build a continual improvement plan for the service desk to review and evaluate key processes and services, and manage the progress of improvement initiatives. The plan should develop a vision for the service desk, review its architecture, set measurable targets for improvement initiatives, identify relevant initiatives, and manage their progress.</a:t>
            </a:r>
          </a:p>
          <a:p>
            <a:pPr>
              <a:spcBef>
                <a:spcPts val="0"/>
              </a:spcBef>
              <a:spcAft>
                <a:spcPts val="600"/>
              </a:spcAft>
            </a:pPr>
            <a:r>
              <a:rPr lang="en-US" dirty="0"/>
              <a:t>The service desk continual improvement plan is an ongoing process. As one improvement cycle ends, the next cycle begins, which allows the service desk to keep pace with changing business requirements.</a:t>
            </a:r>
          </a:p>
        </p:txBody>
      </p:sp>
      <p:sp>
        <p:nvSpPr>
          <p:cNvPr id="6" name="Text Placeholder 5"/>
          <p:cNvSpPr>
            <a:spLocks noGrp="1"/>
          </p:cNvSpPr>
          <p:nvPr>
            <p:ph type="body" sz="quarter" idx="13"/>
          </p:nvPr>
        </p:nvSpPr>
        <p:spPr>
          <a:xfrm>
            <a:off x="5737241" y="1495997"/>
            <a:ext cx="3140058" cy="2474641"/>
          </a:xfrm>
        </p:spPr>
        <p:txBody>
          <a:bodyPr/>
          <a:lstStyle/>
          <a:p>
            <a:pPr marL="228600" indent="-228600">
              <a:spcBef>
                <a:spcPts val="600"/>
              </a:spcBef>
              <a:spcAft>
                <a:spcPts val="600"/>
              </a:spcAft>
              <a:buSzPct val="100000"/>
              <a:buFont typeface="+mj-lt"/>
              <a:buAutoNum type="arabicPeriod"/>
            </a:pPr>
            <a:r>
              <a:rPr lang="en-US" b="1" dirty="0">
                <a:solidFill>
                  <a:srgbClr val="333333"/>
                </a:solidFill>
              </a:rPr>
              <a:t>Lean into incremental improvements.</a:t>
            </a:r>
            <a:r>
              <a:rPr lang="en-US" dirty="0">
                <a:solidFill>
                  <a:srgbClr val="333333"/>
                </a:solidFill>
              </a:rPr>
              <a:t> Mature service desks with the capacity for change are ideally situated to respond to shifting business priorities. </a:t>
            </a:r>
          </a:p>
          <a:p>
            <a:pPr marL="228600" indent="-228600">
              <a:buFont typeface="+mj-lt"/>
              <a:buAutoNum type="arabicPeriod"/>
            </a:pPr>
            <a:r>
              <a:rPr lang="en-US" b="1" dirty="0"/>
              <a:t>It’s easier to climb Mount Everest than to stay there.</a:t>
            </a:r>
            <a:r>
              <a:rPr lang="en-US" dirty="0"/>
              <a:t> Without continual service improvement, sustained service desk quality will be temporary. Organizations need to put in place an ongoing process to audit, enhance, and sustain the performance of your service desk whatever your process maturity.</a:t>
            </a:r>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3"/>
          <p:cNvSpPr/>
          <p:nvPr/>
        </p:nvSpPr>
        <p:spPr>
          <a:xfrm>
            <a:off x="251519" y="1177221"/>
            <a:ext cx="8625780" cy="5265909"/>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Info-Tech Research Group’s approach to service desk optimization focuses on building essential best practices</a:t>
            </a:r>
          </a:p>
        </p:txBody>
      </p:sp>
      <p:sp>
        <p:nvSpPr>
          <p:cNvPr id="24" name="Rectangle 23"/>
          <p:cNvSpPr/>
          <p:nvPr/>
        </p:nvSpPr>
        <p:spPr>
          <a:xfrm>
            <a:off x="244269" y="4873425"/>
            <a:ext cx="1851757" cy="1461939"/>
          </a:xfrm>
          <a:prstGeom prst="rect">
            <a:avLst/>
          </a:prstGeom>
          <a:noFill/>
          <a:effectLst/>
        </p:spPr>
        <p:txBody>
          <a:bodyPr wrap="square" anchor="ctr">
            <a:spAutoFit/>
          </a:bodyPr>
          <a:lstStyle/>
          <a:p>
            <a:pPr>
              <a:spcBef>
                <a:spcPts val="1200"/>
              </a:spcBef>
              <a:spcAft>
                <a:spcPts val="600"/>
              </a:spcAft>
            </a:pPr>
            <a:r>
              <a:rPr lang="en-US" sz="1200" b="1" dirty="0">
                <a:solidFill>
                  <a:schemeClr val="accent2"/>
                </a:solidFill>
              </a:rPr>
              <a:t>Consolidate</a:t>
            </a:r>
            <a:endParaRPr lang="en-US" sz="1200" b="1" dirty="0">
              <a:solidFill>
                <a:schemeClr val="accent1"/>
              </a:solidFill>
            </a:endParaRPr>
          </a:p>
          <a:p>
            <a:r>
              <a:rPr lang="en-US" sz="1200" dirty="0">
                <a:latin typeface="Arial" panose="020B0604020202020204" pitchFamily="34" charset="0"/>
                <a:ea typeface="Times New Roman" panose="02020603050405020304" pitchFamily="18" charset="0"/>
                <a:cs typeface="Times New Roman" panose="02020603050405020304" pitchFamily="18" charset="0"/>
              </a:rPr>
              <a:t>Build a strategic roadmap to consolidate service desks to reduce end-user support costs and sustain end-user satisfaction.</a:t>
            </a:r>
            <a:endParaRPr lang="en-US" sz="1200" dirty="0">
              <a:solidFill>
                <a:schemeClr val="accent2"/>
              </a:solidFill>
            </a:endParaRPr>
          </a:p>
        </p:txBody>
      </p:sp>
      <p:grpSp>
        <p:nvGrpSpPr>
          <p:cNvPr id="4" name="Group 5"/>
          <p:cNvGrpSpPr/>
          <p:nvPr/>
        </p:nvGrpSpPr>
        <p:grpSpPr>
          <a:xfrm>
            <a:off x="2189262" y="5693597"/>
            <a:ext cx="409645" cy="409826"/>
            <a:chOff x="3763066" y="5339434"/>
            <a:chExt cx="1066758" cy="1067228"/>
          </a:xfrm>
        </p:grpSpPr>
        <p:grpSp>
          <p:nvGrpSpPr>
            <p:cNvPr id="5" name="Group 4"/>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12" name="Trapezoid 11"/>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Trapezoid 14"/>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Trapezoid 15"/>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Trapezoid 16"/>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Trapezoid 17"/>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Trapezoid 18"/>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Trapezoid 19"/>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Trapezoid 20"/>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6" name="Group 3"/>
              <p:cNvGrpSpPr/>
              <p:nvPr/>
            </p:nvGrpSpPr>
            <p:grpSpPr>
              <a:xfrm>
                <a:off x="2073352" y="2215152"/>
                <a:ext cx="3780000" cy="3780000"/>
                <a:chOff x="2073352" y="2215152"/>
                <a:chExt cx="3780000" cy="3780000"/>
              </a:xfrm>
              <a:grpFill/>
            </p:grpSpPr>
            <p:sp>
              <p:nvSpPr>
                <p:cNvPr id="25" name="Oval 24"/>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Oval 2"/>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84" name="Picture 83"/>
            <p:cNvPicPr>
              <a:picLocks noChangeAspect="1"/>
            </p:cNvPicPr>
            <p:nvPr/>
          </p:nvPicPr>
          <p:blipFill>
            <a:blip r:embed="rId3"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sp>
        <p:nvSpPr>
          <p:cNvPr id="85" name="Rectangle 84"/>
          <p:cNvSpPr/>
          <p:nvPr/>
        </p:nvSpPr>
        <p:spPr>
          <a:xfrm>
            <a:off x="302477" y="2920493"/>
            <a:ext cx="1978594" cy="1646605"/>
          </a:xfrm>
          <a:prstGeom prst="rect">
            <a:avLst/>
          </a:prstGeom>
          <a:noFill/>
          <a:effectLst/>
        </p:spPr>
        <p:txBody>
          <a:bodyPr wrap="square" anchor="ctr">
            <a:spAutoFit/>
          </a:bodyPr>
          <a:lstStyle/>
          <a:p>
            <a:pPr>
              <a:spcBef>
                <a:spcPts val="1200"/>
              </a:spcBef>
              <a:spcAft>
                <a:spcPts val="600"/>
              </a:spcAft>
            </a:pPr>
            <a:r>
              <a:rPr lang="en-US" sz="1200" b="1" dirty="0">
                <a:solidFill>
                  <a:schemeClr val="accent2"/>
                </a:solidFill>
              </a:rPr>
              <a:t>Standardize</a:t>
            </a:r>
            <a:endParaRPr lang="en-US" sz="1200" b="1" dirty="0">
              <a:solidFill>
                <a:schemeClr val="accent1"/>
              </a:solidFill>
            </a:endParaRPr>
          </a:p>
          <a:p>
            <a:r>
              <a:rPr lang="en-US" sz="1200" dirty="0">
                <a:latin typeface="Arial" panose="020B0604020202020204" pitchFamily="34" charset="0"/>
                <a:ea typeface="Times New Roman" panose="02020603050405020304" pitchFamily="18" charset="0"/>
                <a:cs typeface="Times New Roman" panose="02020603050405020304" pitchFamily="18" charset="0"/>
              </a:rPr>
              <a:t>Build essential incident, service request, and knowledge management processes to create a sustainable service desk that meets business needs.</a:t>
            </a:r>
            <a:endParaRPr lang="en-US" sz="1200" dirty="0">
              <a:solidFill>
                <a:schemeClr val="accent2"/>
              </a:solidFill>
            </a:endParaRPr>
          </a:p>
        </p:txBody>
      </p:sp>
      <p:grpSp>
        <p:nvGrpSpPr>
          <p:cNvPr id="7" name="Group 94"/>
          <p:cNvGrpSpPr/>
          <p:nvPr/>
        </p:nvGrpSpPr>
        <p:grpSpPr>
          <a:xfrm rot="524270">
            <a:off x="2207710" y="3458599"/>
            <a:ext cx="566309" cy="568849"/>
            <a:chOff x="2316809" y="2288224"/>
            <a:chExt cx="1260000" cy="1265650"/>
          </a:xfrm>
        </p:grpSpPr>
        <p:grpSp>
          <p:nvGrpSpPr>
            <p:cNvPr id="8" name="Group 32"/>
            <p:cNvGrpSpPr>
              <a:grpSpLocks noChangeAspect="1"/>
            </p:cNvGrpSpPr>
            <p:nvPr/>
          </p:nvGrpSpPr>
          <p:grpSpPr>
            <a:xfrm rot="18337600">
              <a:off x="2313984" y="2291049"/>
              <a:ext cx="1265650" cy="1260000"/>
              <a:chOff x="1588866" y="1733032"/>
              <a:chExt cx="4735356" cy="4714216"/>
            </a:xfrm>
            <a:solidFill>
              <a:schemeClr val="accent3"/>
            </a:solidFill>
            <a:effectLst>
              <a:outerShdw blurRad="254000" dist="38100" dir="2700000" algn="tl" rotWithShape="0">
                <a:prstClr val="black">
                  <a:alpha val="40000"/>
                </a:prstClr>
              </a:outerShdw>
            </a:effectLst>
          </p:grpSpPr>
          <p:sp>
            <p:nvSpPr>
              <p:cNvPr id="34" name="Trapezoid 33"/>
              <p:cNvSpPr>
                <a:spLocks noChangeAspect="1"/>
              </p:cNvSpPr>
              <p:nvPr/>
            </p:nvSpPr>
            <p:spPr>
              <a:xfrm rot="2700000">
                <a:off x="4949493" y="22881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Trapezoid 34"/>
              <p:cNvSpPr>
                <a:spLocks noChangeAspect="1"/>
              </p:cNvSpPr>
              <p:nvPr/>
            </p:nvSpPr>
            <p:spPr>
              <a:xfrm rot="5400000">
                <a:off x="5493352" y="3604811"/>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Trapezoid 35"/>
              <p:cNvSpPr>
                <a:spLocks noChangeAspect="1"/>
              </p:cNvSpPr>
              <p:nvPr/>
            </p:nvSpPr>
            <p:spPr>
              <a:xfrm rot="8082627">
                <a:off x="4942158" y="498002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7" name="Trapezoid 36"/>
              <p:cNvSpPr>
                <a:spLocks noChangeAspect="1"/>
              </p:cNvSpPr>
              <p:nvPr/>
            </p:nvSpPr>
            <p:spPr>
              <a:xfrm>
                <a:off x="3597958" y="17330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8" name="Trapezoid 37"/>
              <p:cNvSpPr>
                <a:spLocks noChangeAspect="1"/>
              </p:cNvSpPr>
              <p:nvPr/>
            </p:nvSpPr>
            <p:spPr>
              <a:xfrm rot="18900000">
                <a:off x="2246531" y="2268229"/>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9" name="Trapezoid 38"/>
              <p:cNvSpPr>
                <a:spLocks noChangeAspect="1"/>
              </p:cNvSpPr>
              <p:nvPr/>
            </p:nvSpPr>
            <p:spPr>
              <a:xfrm rot="16200000">
                <a:off x="1699736" y="362349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 name="Trapezoid 39"/>
              <p:cNvSpPr>
                <a:spLocks noChangeAspect="1"/>
              </p:cNvSpPr>
              <p:nvPr/>
            </p:nvSpPr>
            <p:spPr>
              <a:xfrm rot="13500000">
                <a:off x="2251543" y="496990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1" name="Trapezoid 40"/>
              <p:cNvSpPr>
                <a:spLocks noChangeAspect="1"/>
              </p:cNvSpPr>
              <p:nvPr/>
            </p:nvSpPr>
            <p:spPr>
              <a:xfrm rot="10800000">
                <a:off x="3591422" y="550550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9" name="Group 41"/>
              <p:cNvGrpSpPr/>
              <p:nvPr/>
            </p:nvGrpSpPr>
            <p:grpSpPr>
              <a:xfrm>
                <a:off x="2073352" y="2215152"/>
                <a:ext cx="3780000" cy="3780000"/>
                <a:chOff x="2073352" y="2215152"/>
                <a:chExt cx="3780000" cy="3780000"/>
              </a:xfrm>
              <a:grpFill/>
            </p:grpSpPr>
            <p:sp>
              <p:nvSpPr>
                <p:cNvPr id="43" name="Oval 42"/>
                <p:cNvSpPr>
                  <a:spLocks noChangeAspect="1"/>
                </p:cNvSpPr>
                <p:nvPr/>
              </p:nvSpPr>
              <p:spPr>
                <a:xfrm>
                  <a:off x="2073352" y="2215152"/>
                  <a:ext cx="3780000" cy="378000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Oval 43"/>
                <p:cNvSpPr>
                  <a:spLocks noChangeAspect="1"/>
                </p:cNvSpPr>
                <p:nvPr/>
              </p:nvSpPr>
              <p:spPr>
                <a:xfrm>
                  <a:off x="2539558" y="2692840"/>
                  <a:ext cx="2836800" cy="2836800"/>
                </a:xfrm>
                <a:prstGeom prst="ellipse">
                  <a:avLst/>
                </a:prstGeom>
                <a:solidFill>
                  <a:schemeClr val="bg1"/>
                </a:solidFill>
                <a:ln>
                  <a:solidFill>
                    <a:schemeClr val="accent3"/>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87" name="Picture 86"/>
            <p:cNvPicPr>
              <a:picLocks noChangeAspect="1"/>
            </p:cNvPicPr>
            <p:nvPr/>
          </p:nvPicPr>
          <p:blipFill>
            <a:blip r:embed="rId4"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2739245" y="2742512"/>
              <a:ext cx="401954" cy="401954"/>
            </a:xfrm>
            <a:prstGeom prst="rect">
              <a:avLst/>
            </a:prstGeom>
          </p:spPr>
        </p:pic>
      </p:grpSp>
      <p:sp>
        <p:nvSpPr>
          <p:cNvPr id="90" name="Rectangle 89"/>
          <p:cNvSpPr/>
          <p:nvPr/>
        </p:nvSpPr>
        <p:spPr>
          <a:xfrm>
            <a:off x="275851" y="1108243"/>
            <a:ext cx="1996697" cy="1461939"/>
          </a:xfrm>
          <a:prstGeom prst="rect">
            <a:avLst/>
          </a:prstGeom>
          <a:noFill/>
          <a:effectLst/>
        </p:spPr>
        <p:txBody>
          <a:bodyPr wrap="square" anchor="ctr">
            <a:spAutoFit/>
          </a:bodyPr>
          <a:lstStyle/>
          <a:p>
            <a:pPr>
              <a:spcBef>
                <a:spcPts val="1200"/>
              </a:spcBef>
              <a:spcAft>
                <a:spcPts val="600"/>
              </a:spcAft>
            </a:pPr>
            <a:r>
              <a:rPr lang="en-US" sz="1200" b="1" dirty="0">
                <a:solidFill>
                  <a:schemeClr val="accent2"/>
                </a:solidFill>
              </a:rPr>
              <a:t>Extend</a:t>
            </a:r>
            <a:endParaRPr lang="en-US" sz="1200" b="1" dirty="0">
              <a:solidFill>
                <a:schemeClr val="accent1"/>
              </a:solidFill>
            </a:endParaRPr>
          </a:p>
          <a:p>
            <a:r>
              <a:rPr lang="en-US" sz="1200" dirty="0">
                <a:latin typeface="Arial" panose="020B0604020202020204" pitchFamily="34" charset="0"/>
                <a:ea typeface="Calibri" panose="020F0502020204030204" pitchFamily="34" charset="0"/>
                <a:cs typeface="Times New Roman" panose="02020603050405020304" pitchFamily="18" charset="0"/>
              </a:rPr>
              <a:t>Facilitate the extension of service management best practices to other business functions to improve productivity and position IT as a strategic partner.</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3" name="TextBox 92"/>
          <p:cNvSpPr txBox="1"/>
          <p:nvPr/>
        </p:nvSpPr>
        <p:spPr>
          <a:xfrm>
            <a:off x="3195483" y="3993380"/>
            <a:ext cx="2747559" cy="2285241"/>
          </a:xfrm>
          <a:prstGeom prst="rect">
            <a:avLst/>
          </a:prstGeom>
          <a:solidFill>
            <a:schemeClr val="bg1"/>
          </a:solidFill>
          <a:effectLst>
            <a:outerShdw blurRad="50800" dist="38100" dir="2700000" algn="tl" rotWithShape="0">
              <a:prstClr val="black">
                <a:alpha val="40000"/>
              </a:prstClr>
            </a:outerShdw>
          </a:effectLst>
        </p:spPr>
        <p:txBody>
          <a:bodyPr wrap="square" rtlCol="0" anchor="ctr">
            <a:spAutoFit/>
          </a:bodyPr>
          <a:lstStyle/>
          <a:p>
            <a:pPr algn="ctr">
              <a:spcBef>
                <a:spcPts val="1200"/>
              </a:spcBef>
              <a:spcAft>
                <a:spcPts val="600"/>
              </a:spcAft>
            </a:pPr>
            <a:r>
              <a:rPr lang="en-US" sz="1200" b="1" dirty="0">
                <a:solidFill>
                  <a:schemeClr val="accent2"/>
                </a:solidFill>
              </a:rPr>
              <a:t>Our Approach to the Service Desk</a:t>
            </a:r>
          </a:p>
          <a:p>
            <a:pPr algn="ctr">
              <a:spcBef>
                <a:spcPts val="300"/>
              </a:spcBef>
              <a:spcAft>
                <a:spcPts val="300"/>
              </a:spcAft>
            </a:pPr>
            <a:r>
              <a:rPr lang="en-US" sz="1200" dirty="0"/>
              <a:t>Service desk optimization goes beyond the blind adoption of best-practice frameworks.</a:t>
            </a:r>
          </a:p>
          <a:p>
            <a:pPr algn="ctr">
              <a:spcBef>
                <a:spcPts val="300"/>
              </a:spcBef>
              <a:spcAft>
                <a:spcPts val="300"/>
              </a:spcAft>
            </a:pPr>
            <a:r>
              <a:rPr lang="en-US" sz="1200" dirty="0"/>
              <a:t>Info-Tech’s approach focuses on controlling support costs and making the most of IT’s service management expertise to improve productivity.</a:t>
            </a:r>
          </a:p>
          <a:p>
            <a:pPr algn="ctr">
              <a:spcBef>
                <a:spcPts val="300"/>
              </a:spcBef>
            </a:pPr>
            <a:r>
              <a:rPr lang="en-US" sz="1200" dirty="0"/>
              <a:t>Do the projects sequentially </a:t>
            </a:r>
          </a:p>
          <a:p>
            <a:pPr algn="ctr"/>
            <a:r>
              <a:rPr lang="en-US" sz="1200" dirty="0"/>
              <a:t>or in any order.</a:t>
            </a:r>
          </a:p>
        </p:txBody>
      </p:sp>
      <p:grpSp>
        <p:nvGrpSpPr>
          <p:cNvPr id="10" name="Group 96"/>
          <p:cNvGrpSpPr/>
          <p:nvPr/>
        </p:nvGrpSpPr>
        <p:grpSpPr>
          <a:xfrm>
            <a:off x="2600390" y="1218631"/>
            <a:ext cx="523779" cy="521441"/>
            <a:chOff x="7329655" y="2165386"/>
            <a:chExt cx="1265650" cy="1260000"/>
          </a:xfrm>
        </p:grpSpPr>
        <p:grpSp>
          <p:nvGrpSpPr>
            <p:cNvPr id="11" name="Group 44"/>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46" name="Trapezoid 45"/>
              <p:cNvSpPr>
                <a:spLocks noChangeAspect="1"/>
              </p:cNvSpPr>
              <p:nvPr/>
            </p:nvSpPr>
            <p:spPr>
              <a:xfrm rot="2700000">
                <a:off x="4949493" y="22881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7" name="Trapezoid 46"/>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8" name="Trapezoid 47"/>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Trapezoid 48"/>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0" name="Trapezoid 49"/>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1" name="Trapezoid 50"/>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2" name="Trapezoid 51"/>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3" name="Trapezoid 52"/>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3" name="Group 53"/>
              <p:cNvGrpSpPr/>
              <p:nvPr/>
            </p:nvGrpSpPr>
            <p:grpSpPr>
              <a:xfrm>
                <a:off x="2073352" y="2215152"/>
                <a:ext cx="3780000" cy="3780000"/>
                <a:chOff x="2073352" y="2215152"/>
                <a:chExt cx="3780000" cy="3780000"/>
              </a:xfrm>
            </p:grpSpPr>
            <p:sp>
              <p:nvSpPr>
                <p:cNvPr id="55" name="Oval 54"/>
                <p:cNvSpPr>
                  <a:spLocks noChangeAspect="1"/>
                </p:cNvSpPr>
                <p:nvPr/>
              </p:nvSpPr>
              <p:spPr>
                <a:xfrm>
                  <a:off x="2073352" y="2215152"/>
                  <a:ext cx="3780000" cy="378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6" name="Oval 55"/>
                <p:cNvSpPr>
                  <a:spLocks noChangeAspect="1"/>
                </p:cNvSpPr>
                <p:nvPr/>
              </p:nvSpPr>
              <p:spPr>
                <a:xfrm>
                  <a:off x="2539558" y="2692840"/>
                  <a:ext cx="2836800" cy="2836800"/>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89" name="Picture 88"/>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1" y="2581240"/>
              <a:ext cx="386366" cy="447371"/>
            </a:xfrm>
            <a:prstGeom prst="rect">
              <a:avLst/>
            </a:prstGeom>
          </p:spPr>
        </p:pic>
      </p:grpSp>
      <p:grpSp>
        <p:nvGrpSpPr>
          <p:cNvPr id="14" name="Group 118"/>
          <p:cNvGrpSpPr>
            <a:grpSpLocks noChangeAspect="1"/>
          </p:cNvGrpSpPr>
          <p:nvPr/>
        </p:nvGrpSpPr>
        <p:grpSpPr>
          <a:xfrm rot="833861">
            <a:off x="3316961" y="1293310"/>
            <a:ext cx="2524785" cy="2504227"/>
            <a:chOff x="10004092" y="-1618361"/>
            <a:chExt cx="4754219" cy="4715508"/>
          </a:xfrm>
          <a:effectLst>
            <a:outerShdw blurRad="254000" sx="102000" sy="102000" algn="ctr" rotWithShape="0">
              <a:srgbClr val="000000">
                <a:alpha val="40000"/>
              </a:srgbClr>
            </a:outerShdw>
          </a:effectLst>
        </p:grpSpPr>
        <p:sp>
          <p:nvSpPr>
            <p:cNvPr id="100" name="Trapezoid 99"/>
            <p:cNvSpPr>
              <a:spLocks/>
            </p:cNvSpPr>
            <p:nvPr/>
          </p:nvSpPr>
          <p:spPr>
            <a:xfrm>
              <a:off x="12095156" y="-1618361"/>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1" name="Trapezoid 100"/>
            <p:cNvSpPr>
              <a:spLocks noChangeAspect="1"/>
            </p:cNvSpPr>
            <p:nvPr/>
          </p:nvSpPr>
          <p:spPr>
            <a:xfrm rot="10800000">
              <a:off x="12094772" y="2173712"/>
              <a:ext cx="576000" cy="923435"/>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2" name="Trapezoid 101"/>
            <p:cNvSpPr>
              <a:spLocks/>
            </p:cNvSpPr>
            <p:nvPr/>
          </p:nvSpPr>
          <p:spPr>
            <a:xfrm rot="12120000">
              <a:off x="11429654" y="2036970"/>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3" name="Trapezoid 102"/>
            <p:cNvSpPr>
              <a:spLocks/>
            </p:cNvSpPr>
            <p:nvPr/>
          </p:nvSpPr>
          <p:spPr>
            <a:xfrm rot="13500000">
              <a:off x="10771413" y="1618152"/>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4" name="Trapezoid 103"/>
            <p:cNvSpPr>
              <a:spLocks/>
            </p:cNvSpPr>
            <p:nvPr/>
          </p:nvSpPr>
          <p:spPr>
            <a:xfrm rot="14820000">
              <a:off x="10350713" y="1003823"/>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5" name="Trapezoid 104"/>
            <p:cNvSpPr>
              <a:spLocks/>
            </p:cNvSpPr>
            <p:nvPr/>
          </p:nvSpPr>
          <p:spPr>
            <a:xfrm rot="16200000">
              <a:off x="10186962" y="232099"/>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6" name="Trapezoid 105"/>
            <p:cNvSpPr>
              <a:spLocks/>
            </p:cNvSpPr>
            <p:nvPr/>
          </p:nvSpPr>
          <p:spPr>
            <a:xfrm rot="5400000">
              <a:off x="13999441" y="290339"/>
              <a:ext cx="576000" cy="941741"/>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7" name="Trapezoid 106"/>
            <p:cNvSpPr>
              <a:spLocks/>
            </p:cNvSpPr>
            <p:nvPr/>
          </p:nvSpPr>
          <p:spPr>
            <a:xfrm rot="6720000">
              <a:off x="13837189" y="1064518"/>
              <a:ext cx="576000" cy="941741"/>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8" name="Trapezoid 107"/>
            <p:cNvSpPr>
              <a:spLocks/>
            </p:cNvSpPr>
            <p:nvPr/>
          </p:nvSpPr>
          <p:spPr>
            <a:xfrm rot="8100000">
              <a:off x="13411113" y="1657488"/>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9" name="Trapezoid 108"/>
            <p:cNvSpPr>
              <a:spLocks/>
            </p:cNvSpPr>
            <p:nvPr/>
          </p:nvSpPr>
          <p:spPr>
            <a:xfrm rot="9420000">
              <a:off x="12820920" y="2038469"/>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0" name="Trapezoid 109"/>
            <p:cNvSpPr>
              <a:spLocks/>
            </p:cNvSpPr>
            <p:nvPr/>
          </p:nvSpPr>
          <p:spPr>
            <a:xfrm rot="4020000">
              <a:off x="13848082" y="-449547"/>
              <a:ext cx="576000" cy="941741"/>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1" name="Trapezoid 110"/>
            <p:cNvSpPr>
              <a:spLocks/>
            </p:cNvSpPr>
            <p:nvPr/>
          </p:nvSpPr>
          <p:spPr>
            <a:xfrm rot="2700000">
              <a:off x="13450072" y="-1052741"/>
              <a:ext cx="576000" cy="941741"/>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2" name="Trapezoid 111"/>
            <p:cNvSpPr>
              <a:spLocks/>
            </p:cNvSpPr>
            <p:nvPr/>
          </p:nvSpPr>
          <p:spPr>
            <a:xfrm rot="1320000">
              <a:off x="12872260" y="-1467818"/>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3" name="Trapezoid 112"/>
            <p:cNvSpPr>
              <a:spLocks/>
            </p:cNvSpPr>
            <p:nvPr/>
          </p:nvSpPr>
          <p:spPr>
            <a:xfrm rot="20220000">
              <a:off x="11390735" y="-1503706"/>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4" name="Trapezoid 113"/>
            <p:cNvSpPr>
              <a:spLocks/>
            </p:cNvSpPr>
            <p:nvPr/>
          </p:nvSpPr>
          <p:spPr>
            <a:xfrm rot="18900000">
              <a:off x="10765480" y="-1104830"/>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5" name="Trapezoid 114"/>
            <p:cNvSpPr>
              <a:spLocks/>
            </p:cNvSpPr>
            <p:nvPr/>
          </p:nvSpPr>
          <p:spPr>
            <a:xfrm rot="17520000">
              <a:off x="10336826" y="-466495"/>
              <a:ext cx="576000" cy="941741"/>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7" name="Oval 116"/>
            <p:cNvSpPr/>
            <p:nvPr/>
          </p:nvSpPr>
          <p:spPr>
            <a:xfrm>
              <a:off x="10472094" y="-1176028"/>
              <a:ext cx="3821359" cy="38213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8" name="Oval 117"/>
            <p:cNvSpPr>
              <a:spLocks noChangeAspect="1"/>
            </p:cNvSpPr>
            <p:nvPr/>
          </p:nvSpPr>
          <p:spPr>
            <a:xfrm rot="20766139">
              <a:off x="10948170" y="-702573"/>
              <a:ext cx="3037942" cy="2880579"/>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i="1" dirty="0">
                  <a:solidFill>
                    <a:schemeClr val="tx1"/>
                  </a:solidFill>
                </a:rPr>
                <a:t>Info-Tech’s</a:t>
              </a:r>
            </a:p>
            <a:p>
              <a:pPr algn="ctr"/>
              <a:r>
                <a:rPr lang="en-CA" sz="1200" b="1" i="1" dirty="0">
                  <a:solidFill>
                    <a:schemeClr val="tx1"/>
                  </a:solidFill>
                </a:rPr>
                <a:t>Service Desk </a:t>
              </a:r>
            </a:p>
            <a:p>
              <a:pPr algn="ctr"/>
              <a:r>
                <a:rPr lang="en-CA" sz="1200" b="1" i="1" dirty="0">
                  <a:solidFill>
                    <a:schemeClr val="tx1"/>
                  </a:solidFill>
                </a:rPr>
                <a:t>Methodology</a:t>
              </a:r>
            </a:p>
          </p:txBody>
        </p:sp>
      </p:grpSp>
      <p:grpSp>
        <p:nvGrpSpPr>
          <p:cNvPr id="22" name="Group 68"/>
          <p:cNvGrpSpPr/>
          <p:nvPr/>
        </p:nvGrpSpPr>
        <p:grpSpPr>
          <a:xfrm>
            <a:off x="2527959" y="5413187"/>
            <a:ext cx="409645" cy="409826"/>
            <a:chOff x="3763066" y="5339434"/>
            <a:chExt cx="1066758" cy="1067228"/>
          </a:xfrm>
        </p:grpSpPr>
        <p:grpSp>
          <p:nvGrpSpPr>
            <p:cNvPr id="23" name="Group 69"/>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72" name="Trapezoid 71"/>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3" name="Trapezoid 72"/>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4" name="Trapezoid 73"/>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5" name="Trapezoid 74"/>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6" name="Trapezoid 75"/>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7" name="Trapezoid 76"/>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8" name="Trapezoid 77"/>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9" name="Trapezoid 78"/>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6" name="Group 79"/>
              <p:cNvGrpSpPr/>
              <p:nvPr/>
            </p:nvGrpSpPr>
            <p:grpSpPr>
              <a:xfrm>
                <a:off x="2073352" y="2215152"/>
                <a:ext cx="3780000" cy="3780000"/>
                <a:chOff x="2073352" y="2215152"/>
                <a:chExt cx="3780000" cy="3780000"/>
              </a:xfrm>
              <a:grpFill/>
            </p:grpSpPr>
            <p:sp>
              <p:nvSpPr>
                <p:cNvPr id="81" name="Oval 80"/>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2" name="Oval 81"/>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71" name="Picture 70"/>
            <p:cNvPicPr>
              <a:picLocks noChangeAspect="1"/>
            </p:cNvPicPr>
            <p:nvPr/>
          </p:nvPicPr>
          <p:blipFill>
            <a:blip r:embed="rId3"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grpSp>
        <p:nvGrpSpPr>
          <p:cNvPr id="27" name="Group 82"/>
          <p:cNvGrpSpPr/>
          <p:nvPr/>
        </p:nvGrpSpPr>
        <p:grpSpPr>
          <a:xfrm>
            <a:off x="2091503" y="5205121"/>
            <a:ext cx="409645" cy="409826"/>
            <a:chOff x="3763066" y="5339434"/>
            <a:chExt cx="1066758" cy="1067228"/>
          </a:xfrm>
        </p:grpSpPr>
        <p:grpSp>
          <p:nvGrpSpPr>
            <p:cNvPr id="28" name="Group 85"/>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91" name="Trapezoid 90"/>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2" name="Trapezoid 91"/>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6" name="Trapezoid 95"/>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8" name="Trapezoid 97"/>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9" name="Trapezoid 98"/>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6" name="Trapezoid 115"/>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0" name="Trapezoid 119"/>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1" name="Trapezoid 120"/>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9" name="Group 121"/>
              <p:cNvGrpSpPr/>
              <p:nvPr/>
            </p:nvGrpSpPr>
            <p:grpSpPr>
              <a:xfrm>
                <a:off x="2073352" y="2215152"/>
                <a:ext cx="3780000" cy="3780000"/>
                <a:chOff x="2073352" y="2215152"/>
                <a:chExt cx="3780000" cy="3780000"/>
              </a:xfrm>
              <a:grpFill/>
            </p:grpSpPr>
            <p:sp>
              <p:nvSpPr>
                <p:cNvPr id="123" name="Oval 122"/>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4" name="Oval 123"/>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88" name="Picture 87"/>
            <p:cNvPicPr>
              <a:picLocks noChangeAspect="1"/>
            </p:cNvPicPr>
            <p:nvPr/>
          </p:nvPicPr>
          <p:blipFill>
            <a:blip r:embed="rId3"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grpSp>
        <p:nvGrpSpPr>
          <p:cNvPr id="30" name="Group 124"/>
          <p:cNvGrpSpPr/>
          <p:nvPr/>
        </p:nvGrpSpPr>
        <p:grpSpPr>
          <a:xfrm>
            <a:off x="2425613" y="1752135"/>
            <a:ext cx="523779" cy="521441"/>
            <a:chOff x="7329655" y="2165386"/>
            <a:chExt cx="1265650" cy="1260000"/>
          </a:xfrm>
        </p:grpSpPr>
        <p:grpSp>
          <p:nvGrpSpPr>
            <p:cNvPr id="31" name="Group 125"/>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128" name="Trapezoid 127"/>
              <p:cNvSpPr>
                <a:spLocks noChangeAspect="1"/>
              </p:cNvSpPr>
              <p:nvPr/>
            </p:nvSpPr>
            <p:spPr>
              <a:xfrm rot="2700000">
                <a:off x="4949493" y="22881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9" name="Trapezoid 128"/>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0" name="Trapezoid 129"/>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1" name="Trapezoid 130"/>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2" name="Trapezoid 131"/>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3" name="Trapezoid 132"/>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4" name="Trapezoid 133"/>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5" name="Trapezoid 134"/>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24" name="Group 135"/>
              <p:cNvGrpSpPr/>
              <p:nvPr/>
            </p:nvGrpSpPr>
            <p:grpSpPr>
              <a:xfrm>
                <a:off x="2073352" y="2215152"/>
                <a:ext cx="3780000" cy="3780000"/>
                <a:chOff x="2073352" y="2215152"/>
                <a:chExt cx="3780000" cy="3780000"/>
              </a:xfrm>
            </p:grpSpPr>
            <p:sp>
              <p:nvSpPr>
                <p:cNvPr id="137" name="Oval 136"/>
                <p:cNvSpPr>
                  <a:spLocks noChangeAspect="1"/>
                </p:cNvSpPr>
                <p:nvPr/>
              </p:nvSpPr>
              <p:spPr>
                <a:xfrm>
                  <a:off x="2073352" y="2215152"/>
                  <a:ext cx="3780000" cy="378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8" name="Oval 137"/>
                <p:cNvSpPr>
                  <a:spLocks noChangeAspect="1"/>
                </p:cNvSpPr>
                <p:nvPr/>
              </p:nvSpPr>
              <p:spPr>
                <a:xfrm>
                  <a:off x="2539558" y="2692840"/>
                  <a:ext cx="2836800" cy="2836800"/>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27" name="Picture 126"/>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1" y="2581240"/>
              <a:ext cx="386366" cy="447371"/>
            </a:xfrm>
            <a:prstGeom prst="rect">
              <a:avLst/>
            </a:prstGeom>
          </p:spPr>
        </p:pic>
      </p:grpSp>
      <p:sp>
        <p:nvSpPr>
          <p:cNvPr id="139" name="Rectangle 138"/>
          <p:cNvSpPr/>
          <p:nvPr/>
        </p:nvSpPr>
        <p:spPr>
          <a:xfrm>
            <a:off x="6862413" y="2909804"/>
            <a:ext cx="1978594" cy="1646605"/>
          </a:xfrm>
          <a:prstGeom prst="rect">
            <a:avLst/>
          </a:prstGeom>
          <a:noFill/>
          <a:effectLst/>
        </p:spPr>
        <p:txBody>
          <a:bodyPr wrap="square" anchor="ctr">
            <a:spAutoFit/>
          </a:bodyPr>
          <a:lstStyle/>
          <a:p>
            <a:pPr algn="r">
              <a:spcBef>
                <a:spcPts val="1200"/>
              </a:spcBef>
              <a:spcAft>
                <a:spcPts val="600"/>
              </a:spcAft>
            </a:pPr>
            <a:r>
              <a:rPr lang="en-US" sz="1200" b="1" dirty="0">
                <a:solidFill>
                  <a:schemeClr val="accent2"/>
                </a:solidFill>
              </a:rPr>
              <a:t>Lean</a:t>
            </a:r>
            <a:endParaRPr lang="en-US" sz="1200" b="1" dirty="0">
              <a:solidFill>
                <a:schemeClr val="accent1"/>
              </a:solidFill>
            </a:endParaRPr>
          </a:p>
          <a:p>
            <a:pPr algn="r"/>
            <a:r>
              <a:rPr lang="en-US" sz="1200" dirty="0">
                <a:latin typeface="Arial" panose="020B0604020202020204" pitchFamily="34" charset="0"/>
                <a:ea typeface="Times New Roman" panose="02020603050405020304" pitchFamily="18" charset="0"/>
                <a:cs typeface="Times New Roman" panose="02020603050405020304" pitchFamily="18" charset="0"/>
              </a:rPr>
              <a:t>Build essential incident, service request, and knowledge management processes to create a sustainable service desk that meets business needs.</a:t>
            </a:r>
            <a:endParaRPr lang="en-US" sz="1200" dirty="0">
              <a:solidFill>
                <a:schemeClr val="accent2"/>
              </a:solidFill>
            </a:endParaRPr>
          </a:p>
        </p:txBody>
      </p:sp>
      <p:sp>
        <p:nvSpPr>
          <p:cNvPr id="154" name="Rectangle 153"/>
          <p:cNvSpPr/>
          <p:nvPr/>
        </p:nvSpPr>
        <p:spPr>
          <a:xfrm>
            <a:off x="6848557" y="1121333"/>
            <a:ext cx="1996697" cy="1646605"/>
          </a:xfrm>
          <a:prstGeom prst="rect">
            <a:avLst/>
          </a:prstGeom>
          <a:noFill/>
          <a:effectLst/>
        </p:spPr>
        <p:txBody>
          <a:bodyPr wrap="square" anchor="ctr">
            <a:spAutoFit/>
          </a:bodyPr>
          <a:lstStyle/>
          <a:p>
            <a:pPr algn="r">
              <a:spcBef>
                <a:spcPts val="1200"/>
              </a:spcBef>
              <a:spcAft>
                <a:spcPts val="600"/>
              </a:spcAft>
            </a:pPr>
            <a:r>
              <a:rPr lang="en-US" sz="1200" b="1" dirty="0">
                <a:solidFill>
                  <a:schemeClr val="accent2"/>
                </a:solidFill>
              </a:rPr>
              <a:t>Improve</a:t>
            </a:r>
            <a:endParaRPr lang="en-US" sz="1200" b="1" dirty="0">
              <a:solidFill>
                <a:schemeClr val="accent1"/>
              </a:solidFill>
            </a:endParaRPr>
          </a:p>
          <a:p>
            <a:pPr algn="r"/>
            <a:r>
              <a:rPr lang="en-US" sz="1200" dirty="0"/>
              <a:t>Build a continual improvement plan for the service desk to review and evaluate key processes and services, and manage the progress of improvement initiatives.</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225" name="Group 154"/>
          <p:cNvGrpSpPr/>
          <p:nvPr/>
        </p:nvGrpSpPr>
        <p:grpSpPr>
          <a:xfrm>
            <a:off x="6145312" y="3245588"/>
            <a:ext cx="523779" cy="521441"/>
            <a:chOff x="7329655" y="2165386"/>
            <a:chExt cx="1265650" cy="1260000"/>
          </a:xfrm>
        </p:grpSpPr>
        <p:grpSp>
          <p:nvGrpSpPr>
            <p:cNvPr id="226" name="Group 155"/>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158" name="Trapezoid 157"/>
              <p:cNvSpPr>
                <a:spLocks noChangeAspect="1"/>
              </p:cNvSpPr>
              <p:nvPr/>
            </p:nvSpPr>
            <p:spPr>
              <a:xfrm rot="2700000">
                <a:off x="4949493" y="22881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9" name="Trapezoid 158"/>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0" name="Trapezoid 159"/>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1" name="Trapezoid 160"/>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2" name="Trapezoid 161"/>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3" name="Trapezoid 162"/>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4" name="Trapezoid 163"/>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5" name="Trapezoid 164"/>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27" name="Group 165"/>
              <p:cNvGrpSpPr/>
              <p:nvPr/>
            </p:nvGrpSpPr>
            <p:grpSpPr>
              <a:xfrm>
                <a:off x="2073352" y="2215152"/>
                <a:ext cx="3780000" cy="3780000"/>
                <a:chOff x="2073352" y="2215152"/>
                <a:chExt cx="3780000" cy="3780000"/>
              </a:xfrm>
            </p:grpSpPr>
            <p:sp>
              <p:nvSpPr>
                <p:cNvPr id="167" name="Oval 166"/>
                <p:cNvSpPr>
                  <a:spLocks noChangeAspect="1"/>
                </p:cNvSpPr>
                <p:nvPr/>
              </p:nvSpPr>
              <p:spPr>
                <a:xfrm>
                  <a:off x="2073352" y="2215152"/>
                  <a:ext cx="3780000" cy="378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8" name="Oval 167"/>
                <p:cNvSpPr>
                  <a:spLocks noChangeAspect="1"/>
                </p:cNvSpPr>
                <p:nvPr/>
              </p:nvSpPr>
              <p:spPr>
                <a:xfrm>
                  <a:off x="2539558" y="2692840"/>
                  <a:ext cx="2836800" cy="2836800"/>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57" name="Picture 156"/>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1" y="2581240"/>
              <a:ext cx="386366" cy="447371"/>
            </a:xfrm>
            <a:prstGeom prst="rect">
              <a:avLst/>
            </a:prstGeom>
          </p:spPr>
        </p:pic>
      </p:grpSp>
      <p:grpSp>
        <p:nvGrpSpPr>
          <p:cNvPr id="237" name="Group 168"/>
          <p:cNvGrpSpPr/>
          <p:nvPr/>
        </p:nvGrpSpPr>
        <p:grpSpPr>
          <a:xfrm>
            <a:off x="6415286" y="3711899"/>
            <a:ext cx="523779" cy="521441"/>
            <a:chOff x="7329655" y="2165386"/>
            <a:chExt cx="1265650" cy="1260000"/>
          </a:xfrm>
        </p:grpSpPr>
        <p:grpSp>
          <p:nvGrpSpPr>
            <p:cNvPr id="240" name="Group 169"/>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172" name="Trapezoid 171"/>
              <p:cNvSpPr>
                <a:spLocks noChangeAspect="1"/>
              </p:cNvSpPr>
              <p:nvPr/>
            </p:nvSpPr>
            <p:spPr>
              <a:xfrm rot="2700000">
                <a:off x="4949493" y="22881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3" name="Trapezoid 172"/>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4" name="Trapezoid 173"/>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5" name="Trapezoid 174"/>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6" name="Trapezoid 175"/>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7" name="Trapezoid 176"/>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8" name="Trapezoid 177"/>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9" name="Trapezoid 178"/>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41" name="Group 179"/>
              <p:cNvGrpSpPr/>
              <p:nvPr/>
            </p:nvGrpSpPr>
            <p:grpSpPr>
              <a:xfrm>
                <a:off x="2073352" y="2215152"/>
                <a:ext cx="3780000" cy="3780000"/>
                <a:chOff x="2073352" y="2215152"/>
                <a:chExt cx="3780000" cy="3780000"/>
              </a:xfrm>
            </p:grpSpPr>
            <p:sp>
              <p:nvSpPr>
                <p:cNvPr id="181" name="Oval 180"/>
                <p:cNvSpPr>
                  <a:spLocks noChangeAspect="1"/>
                </p:cNvSpPr>
                <p:nvPr/>
              </p:nvSpPr>
              <p:spPr>
                <a:xfrm>
                  <a:off x="2073352" y="2215152"/>
                  <a:ext cx="3780000" cy="378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2" name="Oval 181"/>
                <p:cNvSpPr>
                  <a:spLocks noChangeAspect="1"/>
                </p:cNvSpPr>
                <p:nvPr/>
              </p:nvSpPr>
              <p:spPr>
                <a:xfrm>
                  <a:off x="2539558" y="2692840"/>
                  <a:ext cx="2836800" cy="2836800"/>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71" name="Picture 170"/>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1" y="2581240"/>
              <a:ext cx="386366" cy="447371"/>
            </a:xfrm>
            <a:prstGeom prst="rect">
              <a:avLst/>
            </a:prstGeom>
          </p:spPr>
        </p:pic>
      </p:grpSp>
      <p:grpSp>
        <p:nvGrpSpPr>
          <p:cNvPr id="251" name="Group 182"/>
          <p:cNvGrpSpPr/>
          <p:nvPr/>
        </p:nvGrpSpPr>
        <p:grpSpPr>
          <a:xfrm>
            <a:off x="6026303" y="1714230"/>
            <a:ext cx="409645" cy="409826"/>
            <a:chOff x="3763066" y="5339434"/>
            <a:chExt cx="1066758" cy="1067228"/>
          </a:xfrm>
        </p:grpSpPr>
        <p:grpSp>
          <p:nvGrpSpPr>
            <p:cNvPr id="254" name="Group 183"/>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186" name="Trapezoid 185"/>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7" name="Trapezoid 186"/>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8" name="Trapezoid 187"/>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9" name="Trapezoid 188"/>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0" name="Trapezoid 189"/>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1" name="Trapezoid 190"/>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2" name="Trapezoid 191"/>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3" name="Trapezoid 192"/>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55" name="Group 193"/>
              <p:cNvGrpSpPr/>
              <p:nvPr/>
            </p:nvGrpSpPr>
            <p:grpSpPr>
              <a:xfrm>
                <a:off x="2073352" y="2215152"/>
                <a:ext cx="3780000" cy="3780000"/>
                <a:chOff x="2073352" y="2215152"/>
                <a:chExt cx="3780000" cy="3780000"/>
              </a:xfrm>
              <a:grpFill/>
            </p:grpSpPr>
            <p:sp>
              <p:nvSpPr>
                <p:cNvPr id="195" name="Oval 194"/>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6" name="Oval 195"/>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85" name="Picture 184"/>
            <p:cNvPicPr>
              <a:picLocks noChangeAspect="1"/>
            </p:cNvPicPr>
            <p:nvPr/>
          </p:nvPicPr>
          <p:blipFill>
            <a:blip r:embed="rId3"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grpSp>
        <p:nvGrpSpPr>
          <p:cNvPr id="32" name="Group 225"/>
          <p:cNvGrpSpPr/>
          <p:nvPr/>
        </p:nvGrpSpPr>
        <p:grpSpPr>
          <a:xfrm>
            <a:off x="6496976" y="1420273"/>
            <a:ext cx="409645" cy="409826"/>
            <a:chOff x="3763066" y="5339434"/>
            <a:chExt cx="1066758" cy="1067228"/>
          </a:xfrm>
        </p:grpSpPr>
        <p:grpSp>
          <p:nvGrpSpPr>
            <p:cNvPr id="33" name="Group 226"/>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229" name="Trapezoid 228"/>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0" name="Trapezoid 229"/>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1" name="Trapezoid 230"/>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2" name="Trapezoid 231"/>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3" name="Trapezoid 232"/>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4" name="Trapezoid 233"/>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5" name="Trapezoid 234"/>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6" name="Trapezoid 235"/>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42" name="Group 236"/>
              <p:cNvGrpSpPr/>
              <p:nvPr/>
            </p:nvGrpSpPr>
            <p:grpSpPr>
              <a:xfrm>
                <a:off x="2073352" y="2215152"/>
                <a:ext cx="3780000" cy="3780000"/>
                <a:chOff x="2073352" y="2215152"/>
                <a:chExt cx="3780000" cy="3780000"/>
              </a:xfrm>
              <a:grpFill/>
            </p:grpSpPr>
            <p:sp>
              <p:nvSpPr>
                <p:cNvPr id="238" name="Oval 237"/>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9" name="Oval 238"/>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228" name="Picture 227"/>
            <p:cNvPicPr>
              <a:picLocks noChangeAspect="1"/>
            </p:cNvPicPr>
            <p:nvPr/>
          </p:nvPicPr>
          <p:blipFill>
            <a:blip r:embed="rId3"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grpSp>
        <p:nvGrpSpPr>
          <p:cNvPr id="45" name="Group 239"/>
          <p:cNvGrpSpPr/>
          <p:nvPr/>
        </p:nvGrpSpPr>
        <p:grpSpPr>
          <a:xfrm>
            <a:off x="6060520" y="1212207"/>
            <a:ext cx="409645" cy="409826"/>
            <a:chOff x="3763066" y="5339434"/>
            <a:chExt cx="1066758" cy="1067228"/>
          </a:xfrm>
        </p:grpSpPr>
        <p:grpSp>
          <p:nvGrpSpPr>
            <p:cNvPr id="54" name="Group 240"/>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243" name="Trapezoid 242"/>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4" name="Trapezoid 243"/>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5" name="Trapezoid 244"/>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6" name="Trapezoid 245"/>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7" name="Trapezoid 246"/>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8" name="Trapezoid 247"/>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9" name="Trapezoid 248"/>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0" name="Trapezoid 249"/>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57" name="Group 250"/>
              <p:cNvGrpSpPr/>
              <p:nvPr/>
            </p:nvGrpSpPr>
            <p:grpSpPr>
              <a:xfrm>
                <a:off x="2073352" y="2215152"/>
                <a:ext cx="3780000" cy="3780000"/>
                <a:chOff x="2073352" y="2215152"/>
                <a:chExt cx="3780000" cy="3780000"/>
              </a:xfrm>
              <a:grpFill/>
            </p:grpSpPr>
            <p:sp>
              <p:nvSpPr>
                <p:cNvPr id="252" name="Oval 251"/>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3" name="Oval 252"/>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242" name="Picture 241"/>
            <p:cNvPicPr>
              <a:picLocks noChangeAspect="1"/>
            </p:cNvPicPr>
            <p:nvPr/>
          </p:nvPicPr>
          <p:blipFill>
            <a:blip r:embed="rId3"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grpSp>
        <p:nvGrpSpPr>
          <p:cNvPr id="59" name="Group 58"/>
          <p:cNvGrpSpPr/>
          <p:nvPr/>
        </p:nvGrpSpPr>
        <p:grpSpPr>
          <a:xfrm>
            <a:off x="6123332" y="5053098"/>
            <a:ext cx="811958" cy="910259"/>
            <a:chOff x="6123331" y="4808632"/>
            <a:chExt cx="1099789" cy="1232936"/>
          </a:xfrm>
        </p:grpSpPr>
        <p:grpSp>
          <p:nvGrpSpPr>
            <p:cNvPr id="183" name="Group 94"/>
            <p:cNvGrpSpPr/>
            <p:nvPr/>
          </p:nvGrpSpPr>
          <p:grpSpPr>
            <a:xfrm rot="524270">
              <a:off x="6123331" y="5472719"/>
              <a:ext cx="566309" cy="568849"/>
              <a:chOff x="2316809" y="2288224"/>
              <a:chExt cx="1260000" cy="1265650"/>
            </a:xfrm>
          </p:grpSpPr>
          <p:grpSp>
            <p:nvGrpSpPr>
              <p:cNvPr id="184" name="Group 32"/>
              <p:cNvGrpSpPr>
                <a:grpSpLocks noChangeAspect="1"/>
              </p:cNvGrpSpPr>
              <p:nvPr/>
            </p:nvGrpSpPr>
            <p:grpSpPr>
              <a:xfrm rot="18337600">
                <a:off x="2313984" y="2291049"/>
                <a:ext cx="1265650" cy="1260000"/>
                <a:chOff x="1588866" y="1733032"/>
                <a:chExt cx="4735356" cy="4714216"/>
              </a:xfrm>
              <a:solidFill>
                <a:schemeClr val="accent3"/>
              </a:solidFill>
              <a:effectLst>
                <a:outerShdw blurRad="254000" dist="38100" dir="2700000" algn="tl" rotWithShape="0">
                  <a:prstClr val="black">
                    <a:alpha val="40000"/>
                  </a:prstClr>
                </a:outerShdw>
              </a:effectLst>
            </p:grpSpPr>
            <p:sp>
              <p:nvSpPr>
                <p:cNvPr id="197" name="Trapezoid 196"/>
                <p:cNvSpPr>
                  <a:spLocks noChangeAspect="1"/>
                </p:cNvSpPr>
                <p:nvPr/>
              </p:nvSpPr>
              <p:spPr>
                <a:xfrm rot="2700000">
                  <a:off x="4949493" y="22881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8" name="Trapezoid 197"/>
                <p:cNvSpPr>
                  <a:spLocks noChangeAspect="1"/>
                </p:cNvSpPr>
                <p:nvPr/>
              </p:nvSpPr>
              <p:spPr>
                <a:xfrm rot="5400000">
                  <a:off x="5493352" y="3604811"/>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9" name="Trapezoid 198"/>
                <p:cNvSpPr>
                  <a:spLocks noChangeAspect="1"/>
                </p:cNvSpPr>
                <p:nvPr/>
              </p:nvSpPr>
              <p:spPr>
                <a:xfrm rot="8082627">
                  <a:off x="4942158" y="498002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0" name="Trapezoid 199"/>
                <p:cNvSpPr>
                  <a:spLocks noChangeAspect="1"/>
                </p:cNvSpPr>
                <p:nvPr/>
              </p:nvSpPr>
              <p:spPr>
                <a:xfrm>
                  <a:off x="3597958" y="17330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1" name="Trapezoid 200"/>
                <p:cNvSpPr>
                  <a:spLocks noChangeAspect="1"/>
                </p:cNvSpPr>
                <p:nvPr/>
              </p:nvSpPr>
              <p:spPr>
                <a:xfrm rot="18900000">
                  <a:off x="2246531" y="2268229"/>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2" name="Trapezoid 201"/>
                <p:cNvSpPr>
                  <a:spLocks noChangeAspect="1"/>
                </p:cNvSpPr>
                <p:nvPr/>
              </p:nvSpPr>
              <p:spPr>
                <a:xfrm rot="16200000">
                  <a:off x="1699736" y="362349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3" name="Trapezoid 202"/>
                <p:cNvSpPr>
                  <a:spLocks noChangeAspect="1"/>
                </p:cNvSpPr>
                <p:nvPr/>
              </p:nvSpPr>
              <p:spPr>
                <a:xfrm rot="13500000">
                  <a:off x="2251543" y="496990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4" name="Trapezoid 203"/>
                <p:cNvSpPr>
                  <a:spLocks noChangeAspect="1"/>
                </p:cNvSpPr>
                <p:nvPr/>
              </p:nvSpPr>
              <p:spPr>
                <a:xfrm rot="10800000">
                  <a:off x="3591422" y="550550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05" name="Group 41"/>
                <p:cNvGrpSpPr/>
                <p:nvPr/>
              </p:nvGrpSpPr>
              <p:grpSpPr>
                <a:xfrm>
                  <a:off x="2073352" y="2215152"/>
                  <a:ext cx="3780000" cy="3780000"/>
                  <a:chOff x="2073352" y="2215152"/>
                  <a:chExt cx="3780000" cy="3780000"/>
                </a:xfrm>
                <a:grpFill/>
              </p:grpSpPr>
              <p:sp>
                <p:nvSpPr>
                  <p:cNvPr id="206" name="Oval 205"/>
                  <p:cNvSpPr>
                    <a:spLocks noChangeAspect="1"/>
                  </p:cNvSpPr>
                  <p:nvPr/>
                </p:nvSpPr>
                <p:spPr>
                  <a:xfrm>
                    <a:off x="2073352" y="2215152"/>
                    <a:ext cx="3780000" cy="378000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7" name="Oval 206"/>
                  <p:cNvSpPr>
                    <a:spLocks noChangeAspect="1"/>
                  </p:cNvSpPr>
                  <p:nvPr/>
                </p:nvSpPr>
                <p:spPr>
                  <a:xfrm>
                    <a:off x="2539558" y="2692840"/>
                    <a:ext cx="2836800" cy="2836800"/>
                  </a:xfrm>
                  <a:prstGeom prst="ellipse">
                    <a:avLst/>
                  </a:prstGeom>
                  <a:solidFill>
                    <a:schemeClr val="bg1"/>
                  </a:solidFill>
                  <a:ln>
                    <a:solidFill>
                      <a:schemeClr val="accent3"/>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94" name="Picture 193"/>
              <p:cNvPicPr>
                <a:picLocks noChangeAspect="1"/>
              </p:cNvPicPr>
              <p:nvPr/>
            </p:nvPicPr>
            <p:blipFill>
              <a:blip r:embed="rId4"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2739245" y="2742512"/>
                <a:ext cx="401954" cy="401954"/>
              </a:xfrm>
              <a:prstGeom prst="rect">
                <a:avLst/>
              </a:prstGeom>
            </p:spPr>
          </p:pic>
        </p:grpSp>
        <p:grpSp>
          <p:nvGrpSpPr>
            <p:cNvPr id="208" name="Group 94"/>
            <p:cNvGrpSpPr/>
            <p:nvPr/>
          </p:nvGrpSpPr>
          <p:grpSpPr>
            <a:xfrm rot="524270">
              <a:off x="6202387" y="4808632"/>
              <a:ext cx="566309" cy="568849"/>
              <a:chOff x="2316809" y="2288224"/>
              <a:chExt cx="1260000" cy="1265650"/>
            </a:xfrm>
          </p:grpSpPr>
          <p:grpSp>
            <p:nvGrpSpPr>
              <p:cNvPr id="209" name="Group 32"/>
              <p:cNvGrpSpPr>
                <a:grpSpLocks noChangeAspect="1"/>
              </p:cNvGrpSpPr>
              <p:nvPr/>
            </p:nvGrpSpPr>
            <p:grpSpPr>
              <a:xfrm rot="18337600">
                <a:off x="2313984" y="2291049"/>
                <a:ext cx="1265650" cy="1260000"/>
                <a:chOff x="1588866" y="1733032"/>
                <a:chExt cx="4735356" cy="4714216"/>
              </a:xfrm>
              <a:solidFill>
                <a:schemeClr val="accent3"/>
              </a:solidFill>
              <a:effectLst>
                <a:outerShdw blurRad="254000" dist="38100" dir="2700000" algn="tl" rotWithShape="0">
                  <a:prstClr val="black">
                    <a:alpha val="40000"/>
                  </a:prstClr>
                </a:outerShdw>
              </a:effectLst>
            </p:grpSpPr>
            <p:sp>
              <p:nvSpPr>
                <p:cNvPr id="211" name="Trapezoid 210"/>
                <p:cNvSpPr>
                  <a:spLocks noChangeAspect="1"/>
                </p:cNvSpPr>
                <p:nvPr/>
              </p:nvSpPr>
              <p:spPr>
                <a:xfrm rot="2700000">
                  <a:off x="4949493" y="22881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2" name="Trapezoid 211"/>
                <p:cNvSpPr>
                  <a:spLocks noChangeAspect="1"/>
                </p:cNvSpPr>
                <p:nvPr/>
              </p:nvSpPr>
              <p:spPr>
                <a:xfrm rot="5400000">
                  <a:off x="5493352" y="3604811"/>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3" name="Trapezoid 212"/>
                <p:cNvSpPr>
                  <a:spLocks noChangeAspect="1"/>
                </p:cNvSpPr>
                <p:nvPr/>
              </p:nvSpPr>
              <p:spPr>
                <a:xfrm rot="8082627">
                  <a:off x="4942158" y="498002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4" name="Trapezoid 213"/>
                <p:cNvSpPr>
                  <a:spLocks noChangeAspect="1"/>
                </p:cNvSpPr>
                <p:nvPr/>
              </p:nvSpPr>
              <p:spPr>
                <a:xfrm>
                  <a:off x="3597958" y="17330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5" name="Trapezoid 214"/>
                <p:cNvSpPr>
                  <a:spLocks noChangeAspect="1"/>
                </p:cNvSpPr>
                <p:nvPr/>
              </p:nvSpPr>
              <p:spPr>
                <a:xfrm rot="18900000">
                  <a:off x="2246531" y="2268229"/>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6" name="Trapezoid 215"/>
                <p:cNvSpPr>
                  <a:spLocks noChangeAspect="1"/>
                </p:cNvSpPr>
                <p:nvPr/>
              </p:nvSpPr>
              <p:spPr>
                <a:xfrm rot="16200000">
                  <a:off x="1699736" y="362349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7" name="Trapezoid 216"/>
                <p:cNvSpPr>
                  <a:spLocks noChangeAspect="1"/>
                </p:cNvSpPr>
                <p:nvPr/>
              </p:nvSpPr>
              <p:spPr>
                <a:xfrm rot="13500000">
                  <a:off x="2251543" y="496990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8" name="Trapezoid 217"/>
                <p:cNvSpPr>
                  <a:spLocks noChangeAspect="1"/>
                </p:cNvSpPr>
                <p:nvPr/>
              </p:nvSpPr>
              <p:spPr>
                <a:xfrm rot="10800000">
                  <a:off x="3591422" y="550550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19" name="Group 41"/>
                <p:cNvGrpSpPr/>
                <p:nvPr/>
              </p:nvGrpSpPr>
              <p:grpSpPr>
                <a:xfrm>
                  <a:off x="2073352" y="2215152"/>
                  <a:ext cx="3780000" cy="3780000"/>
                  <a:chOff x="2073352" y="2215152"/>
                  <a:chExt cx="3780000" cy="3780000"/>
                </a:xfrm>
                <a:grpFill/>
              </p:grpSpPr>
              <p:sp>
                <p:nvSpPr>
                  <p:cNvPr id="220" name="Oval 219"/>
                  <p:cNvSpPr>
                    <a:spLocks noChangeAspect="1"/>
                  </p:cNvSpPr>
                  <p:nvPr/>
                </p:nvSpPr>
                <p:spPr>
                  <a:xfrm>
                    <a:off x="2073352" y="2215152"/>
                    <a:ext cx="3780000" cy="378000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1" name="Oval 220"/>
                  <p:cNvSpPr>
                    <a:spLocks noChangeAspect="1"/>
                  </p:cNvSpPr>
                  <p:nvPr/>
                </p:nvSpPr>
                <p:spPr>
                  <a:xfrm>
                    <a:off x="2539558" y="2692840"/>
                    <a:ext cx="2836800" cy="2836800"/>
                  </a:xfrm>
                  <a:prstGeom prst="ellipse">
                    <a:avLst/>
                  </a:prstGeom>
                  <a:solidFill>
                    <a:schemeClr val="bg1"/>
                  </a:solidFill>
                  <a:ln>
                    <a:solidFill>
                      <a:schemeClr val="accent3"/>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210" name="Picture 209"/>
              <p:cNvPicPr>
                <a:picLocks noChangeAspect="1"/>
              </p:cNvPicPr>
              <p:nvPr/>
            </p:nvPicPr>
            <p:blipFill>
              <a:blip r:embed="rId4"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2739245" y="2742512"/>
                <a:ext cx="401954" cy="401954"/>
              </a:xfrm>
              <a:prstGeom prst="rect">
                <a:avLst/>
              </a:prstGeom>
            </p:spPr>
          </p:pic>
        </p:grpSp>
        <p:grpSp>
          <p:nvGrpSpPr>
            <p:cNvPr id="222" name="Group 94"/>
            <p:cNvGrpSpPr/>
            <p:nvPr/>
          </p:nvGrpSpPr>
          <p:grpSpPr>
            <a:xfrm rot="524270">
              <a:off x="6656811" y="5212107"/>
              <a:ext cx="566309" cy="568849"/>
              <a:chOff x="2316809" y="2288224"/>
              <a:chExt cx="1260000" cy="1265650"/>
            </a:xfrm>
          </p:grpSpPr>
          <p:grpSp>
            <p:nvGrpSpPr>
              <p:cNvPr id="223" name="Group 32"/>
              <p:cNvGrpSpPr>
                <a:grpSpLocks noChangeAspect="1"/>
              </p:cNvGrpSpPr>
              <p:nvPr/>
            </p:nvGrpSpPr>
            <p:grpSpPr>
              <a:xfrm rot="18337600">
                <a:off x="2313984" y="2291049"/>
                <a:ext cx="1265650" cy="1260000"/>
                <a:chOff x="1588866" y="1733032"/>
                <a:chExt cx="4735356" cy="4714216"/>
              </a:xfrm>
              <a:solidFill>
                <a:schemeClr val="accent3"/>
              </a:solidFill>
              <a:effectLst>
                <a:outerShdw blurRad="254000" dist="38100" dir="2700000" algn="tl" rotWithShape="0">
                  <a:prstClr val="black">
                    <a:alpha val="40000"/>
                  </a:prstClr>
                </a:outerShdw>
              </a:effectLst>
            </p:grpSpPr>
            <p:sp>
              <p:nvSpPr>
                <p:cNvPr id="257" name="Trapezoid 256"/>
                <p:cNvSpPr>
                  <a:spLocks noChangeAspect="1"/>
                </p:cNvSpPr>
                <p:nvPr/>
              </p:nvSpPr>
              <p:spPr>
                <a:xfrm rot="2700000">
                  <a:off x="4949493" y="22881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8" name="Trapezoid 257"/>
                <p:cNvSpPr>
                  <a:spLocks noChangeAspect="1"/>
                </p:cNvSpPr>
                <p:nvPr/>
              </p:nvSpPr>
              <p:spPr>
                <a:xfrm rot="5400000">
                  <a:off x="5493352" y="3604811"/>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9" name="Trapezoid 258"/>
                <p:cNvSpPr>
                  <a:spLocks noChangeAspect="1"/>
                </p:cNvSpPr>
                <p:nvPr/>
              </p:nvSpPr>
              <p:spPr>
                <a:xfrm rot="8082627">
                  <a:off x="4942158" y="498002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0" name="Trapezoid 259"/>
                <p:cNvSpPr>
                  <a:spLocks noChangeAspect="1"/>
                </p:cNvSpPr>
                <p:nvPr/>
              </p:nvSpPr>
              <p:spPr>
                <a:xfrm>
                  <a:off x="3597958" y="17330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1" name="Trapezoid 260"/>
                <p:cNvSpPr>
                  <a:spLocks noChangeAspect="1"/>
                </p:cNvSpPr>
                <p:nvPr/>
              </p:nvSpPr>
              <p:spPr>
                <a:xfrm rot="18900000">
                  <a:off x="2246531" y="2268229"/>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2" name="Trapezoid 261"/>
                <p:cNvSpPr>
                  <a:spLocks noChangeAspect="1"/>
                </p:cNvSpPr>
                <p:nvPr/>
              </p:nvSpPr>
              <p:spPr>
                <a:xfrm rot="16200000">
                  <a:off x="1699736" y="362349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3" name="Trapezoid 262"/>
                <p:cNvSpPr>
                  <a:spLocks noChangeAspect="1"/>
                </p:cNvSpPr>
                <p:nvPr/>
              </p:nvSpPr>
              <p:spPr>
                <a:xfrm rot="13500000">
                  <a:off x="2251543" y="496990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4" name="Trapezoid 263"/>
                <p:cNvSpPr>
                  <a:spLocks noChangeAspect="1"/>
                </p:cNvSpPr>
                <p:nvPr/>
              </p:nvSpPr>
              <p:spPr>
                <a:xfrm rot="10800000">
                  <a:off x="3591422" y="550550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65" name="Group 41"/>
                <p:cNvGrpSpPr/>
                <p:nvPr/>
              </p:nvGrpSpPr>
              <p:grpSpPr>
                <a:xfrm>
                  <a:off x="2073352" y="2215152"/>
                  <a:ext cx="3780000" cy="3780000"/>
                  <a:chOff x="2073352" y="2215152"/>
                  <a:chExt cx="3780000" cy="3780000"/>
                </a:xfrm>
                <a:grpFill/>
              </p:grpSpPr>
              <p:sp>
                <p:nvSpPr>
                  <p:cNvPr id="266" name="Oval 265"/>
                  <p:cNvSpPr>
                    <a:spLocks noChangeAspect="1"/>
                  </p:cNvSpPr>
                  <p:nvPr/>
                </p:nvSpPr>
                <p:spPr>
                  <a:xfrm>
                    <a:off x="2073352" y="2215152"/>
                    <a:ext cx="3780000" cy="378000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7" name="Oval 266"/>
                  <p:cNvSpPr>
                    <a:spLocks noChangeAspect="1"/>
                  </p:cNvSpPr>
                  <p:nvPr/>
                </p:nvSpPr>
                <p:spPr>
                  <a:xfrm>
                    <a:off x="2539558" y="2692840"/>
                    <a:ext cx="2836800" cy="2836800"/>
                  </a:xfrm>
                  <a:prstGeom prst="ellipse">
                    <a:avLst/>
                  </a:prstGeom>
                  <a:solidFill>
                    <a:schemeClr val="bg1"/>
                  </a:solidFill>
                  <a:ln>
                    <a:solidFill>
                      <a:schemeClr val="accent3"/>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256" name="Picture 255"/>
              <p:cNvPicPr>
                <a:picLocks noChangeAspect="1"/>
              </p:cNvPicPr>
              <p:nvPr/>
            </p:nvPicPr>
            <p:blipFill>
              <a:blip r:embed="rId4"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2739245" y="2742512"/>
                <a:ext cx="401954" cy="401954"/>
              </a:xfrm>
              <a:prstGeom prst="rect">
                <a:avLst/>
              </a:prstGeom>
            </p:spPr>
          </p:pic>
        </p:grpSp>
      </p:grpSp>
      <p:sp>
        <p:nvSpPr>
          <p:cNvPr id="58" name="Rectangle 57"/>
          <p:cNvSpPr/>
          <p:nvPr/>
        </p:nvSpPr>
        <p:spPr>
          <a:xfrm>
            <a:off x="7042499" y="4673977"/>
            <a:ext cx="1784460" cy="1646605"/>
          </a:xfrm>
          <a:prstGeom prst="rect">
            <a:avLst/>
          </a:prstGeom>
        </p:spPr>
        <p:txBody>
          <a:bodyPr wrap="square">
            <a:spAutoFit/>
          </a:bodyPr>
          <a:lstStyle/>
          <a:p>
            <a:pPr algn="r">
              <a:spcBef>
                <a:spcPts val="1200"/>
              </a:spcBef>
              <a:spcAft>
                <a:spcPts val="600"/>
              </a:spcAft>
            </a:pPr>
            <a:r>
              <a:rPr lang="en-US" sz="1200" b="1" dirty="0">
                <a:solidFill>
                  <a:schemeClr val="accent2"/>
                </a:solidFill>
              </a:rPr>
              <a:t>Select and Implement</a:t>
            </a:r>
            <a:endParaRPr lang="en-US" sz="1200" b="1" dirty="0">
              <a:solidFill>
                <a:schemeClr val="accent1"/>
              </a:solidFill>
            </a:endParaRPr>
          </a:p>
          <a:p>
            <a:pPr algn="r"/>
            <a:r>
              <a:rPr lang="en-US" sz="1200" dirty="0">
                <a:latin typeface="Arial" panose="020B0604020202020204" pitchFamily="34" charset="0"/>
                <a:ea typeface="Times New Roman" panose="02020603050405020304" pitchFamily="18" charset="0"/>
                <a:cs typeface="Times New Roman" panose="02020603050405020304" pitchFamily="18" charset="0"/>
              </a:rPr>
              <a:t>Review mid-market and enterprise service desk tools, select an ITSM solution, and build an implementation plan to ensure your investment meets your needs.</a:t>
            </a:r>
            <a:endParaRPr lang="en-US" sz="1200" dirty="0">
              <a:solidFill>
                <a:schemeClr val="accent2"/>
              </a:solidFill>
            </a:endParaRPr>
          </a:p>
        </p:txBody>
      </p:sp>
    </p:spTree>
    <p:extLst>
      <p:ext uri="{BB962C8B-B14F-4D97-AF65-F5344CB8AC3E}">
        <p14:creationId xmlns:p14="http://schemas.microsoft.com/office/powerpoint/2010/main" val="3434113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11863" y="1233310"/>
            <a:ext cx="2865437" cy="5062924"/>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rtlCol="0">
            <a:spAutoFit/>
          </a:bodyPr>
          <a:lstStyle/>
          <a:p>
            <a:pPr>
              <a:spcBef>
                <a:spcPts val="600"/>
              </a:spcBef>
              <a:spcAft>
                <a:spcPts val="600"/>
              </a:spcAft>
            </a:pPr>
            <a:endParaRPr lang="en-US" sz="1400" dirty="0"/>
          </a:p>
          <a:p>
            <a:pPr>
              <a:spcBef>
                <a:spcPts val="600"/>
              </a:spcBef>
              <a:spcAft>
                <a:spcPts val="600"/>
              </a:spcAft>
            </a:pPr>
            <a:endParaRPr lang="en-US" sz="1400" dirty="0"/>
          </a:p>
          <a:p>
            <a:pPr>
              <a:spcBef>
                <a:spcPts val="600"/>
              </a:spcBef>
              <a:spcAft>
                <a:spcPts val="600"/>
              </a:spcAft>
            </a:pPr>
            <a:endParaRPr lang="en-US" sz="1400" dirty="0"/>
          </a:p>
          <a:p>
            <a:pPr>
              <a:spcBef>
                <a:spcPts val="600"/>
              </a:spcBef>
              <a:spcAft>
                <a:spcPts val="600"/>
              </a:spcAft>
            </a:pPr>
            <a:endParaRPr lang="en-US" sz="1400" dirty="0"/>
          </a:p>
          <a:p>
            <a:pPr>
              <a:spcBef>
                <a:spcPts val="600"/>
              </a:spcBef>
              <a:spcAft>
                <a:spcPts val="600"/>
              </a:spcAft>
            </a:pPr>
            <a:endParaRPr lang="en-US" sz="1400" dirty="0"/>
          </a:p>
          <a:p>
            <a:pPr>
              <a:spcBef>
                <a:spcPts val="600"/>
              </a:spcBef>
              <a:spcAft>
                <a:spcPts val="600"/>
              </a:spcAft>
            </a:pPr>
            <a:endParaRPr lang="en-US" sz="1400" dirty="0"/>
          </a:p>
          <a:p>
            <a:pPr>
              <a:spcBef>
                <a:spcPts val="600"/>
              </a:spcBef>
              <a:spcAft>
                <a:spcPts val="600"/>
              </a:spcAft>
            </a:pPr>
            <a:r>
              <a:rPr lang="en-US" sz="1400" dirty="0"/>
              <a:t>The </a:t>
            </a:r>
            <a:r>
              <a:rPr lang="en-US" sz="1400" dirty="0">
                <a:solidFill>
                  <a:schemeClr val="accent2"/>
                </a:solidFill>
              </a:rPr>
              <a:t>standardize project </a:t>
            </a:r>
            <a:r>
              <a:rPr lang="en-US" sz="1400" dirty="0"/>
              <a:t>will help:</a:t>
            </a:r>
          </a:p>
          <a:p>
            <a:pPr marL="285750" indent="-285750">
              <a:spcBef>
                <a:spcPts val="600"/>
              </a:spcBef>
              <a:spcAft>
                <a:spcPts val="600"/>
              </a:spcAft>
              <a:buFont typeface="+mj-lt"/>
              <a:buAutoNum type="arabicPeriod"/>
            </a:pPr>
            <a:r>
              <a:rPr lang="en-US" sz="1200" dirty="0"/>
              <a:t>Compare current service desk practices against best practices.</a:t>
            </a:r>
          </a:p>
          <a:p>
            <a:pPr marL="285750" indent="-285750">
              <a:spcBef>
                <a:spcPts val="600"/>
              </a:spcBef>
              <a:spcAft>
                <a:spcPts val="600"/>
              </a:spcAft>
              <a:buFont typeface="+mj-lt"/>
              <a:buAutoNum type="arabicPeriod"/>
            </a:pPr>
            <a:r>
              <a:rPr lang="en-US" sz="1200" dirty="0"/>
              <a:t>Put in place consistent processes for:</a:t>
            </a:r>
          </a:p>
          <a:p>
            <a:pPr marL="742950" lvl="1" indent="-285750">
              <a:spcBef>
                <a:spcPts val="300"/>
              </a:spcBef>
              <a:spcAft>
                <a:spcPts val="300"/>
              </a:spcAft>
              <a:buFont typeface="Arial" panose="020B0604020202020204" pitchFamily="34" charset="0"/>
              <a:buChar char="•"/>
            </a:pPr>
            <a:r>
              <a:rPr lang="en-US" sz="1200" dirty="0"/>
              <a:t>Ticket handling</a:t>
            </a:r>
          </a:p>
          <a:p>
            <a:pPr marL="742950" lvl="1" indent="-285750">
              <a:spcBef>
                <a:spcPts val="300"/>
              </a:spcBef>
              <a:spcAft>
                <a:spcPts val="300"/>
              </a:spcAft>
              <a:buFont typeface="Arial" panose="020B0604020202020204" pitchFamily="34" charset="0"/>
              <a:buChar char="•"/>
            </a:pPr>
            <a:r>
              <a:rPr lang="en-US" sz="1200" dirty="0"/>
              <a:t>Incident management</a:t>
            </a:r>
          </a:p>
          <a:p>
            <a:pPr marL="742950" lvl="1" indent="-285750">
              <a:spcBef>
                <a:spcPts val="300"/>
              </a:spcBef>
              <a:spcAft>
                <a:spcPts val="300"/>
              </a:spcAft>
              <a:buFont typeface="Arial" panose="020B0604020202020204" pitchFamily="34" charset="0"/>
              <a:buChar char="•"/>
            </a:pPr>
            <a:r>
              <a:rPr lang="en-US" sz="1200" dirty="0"/>
              <a:t>Service request fulfillment</a:t>
            </a:r>
          </a:p>
          <a:p>
            <a:pPr marL="285750" indent="-285750">
              <a:spcBef>
                <a:spcPts val="600"/>
              </a:spcBef>
              <a:spcAft>
                <a:spcPts val="600"/>
              </a:spcAft>
              <a:buFont typeface="+mj-lt"/>
              <a:buAutoNum type="arabicPeriod"/>
            </a:pPr>
            <a:r>
              <a:rPr lang="en-US" sz="1200" dirty="0"/>
              <a:t>Develop a knowledgebase to improve first call resolution and end-user satisfaction.</a:t>
            </a:r>
          </a:p>
        </p:txBody>
      </p:sp>
      <p:sp>
        <p:nvSpPr>
          <p:cNvPr id="2" name="Title 1"/>
          <p:cNvSpPr>
            <a:spLocks noGrp="1"/>
          </p:cNvSpPr>
          <p:nvPr>
            <p:ph type="title"/>
          </p:nvPr>
        </p:nvSpPr>
        <p:spPr/>
        <p:txBody>
          <a:bodyPr/>
          <a:lstStyle/>
          <a:p>
            <a:pPr marL="0" indent="0">
              <a:lnSpc>
                <a:spcPct val="100000"/>
              </a:lnSpc>
              <a:spcBef>
                <a:spcPts val="600"/>
              </a:spcBef>
              <a:spcAft>
                <a:spcPts val="600"/>
              </a:spcAft>
              <a:buNone/>
            </a:pPr>
            <a:r>
              <a:rPr lang="en-US" dirty="0">
                <a:ea typeface="Calibri" panose="020F0502020204030204" pitchFamily="34" charset="0"/>
                <a:cs typeface="Arial" panose="020B0604020202020204" pitchFamily="34" charset="0"/>
              </a:rPr>
              <a:t>Put the basics in place before you embark on a service desk continual service improvement initiative</a:t>
            </a:r>
          </a:p>
        </p:txBody>
      </p:sp>
      <p:sp>
        <p:nvSpPr>
          <p:cNvPr id="4" name="Text Placeholder 3"/>
          <p:cNvSpPr>
            <a:spLocks noGrp="1"/>
          </p:cNvSpPr>
          <p:nvPr>
            <p:ph type="body" sz="quarter" idx="16"/>
          </p:nvPr>
        </p:nvSpPr>
        <p:spPr>
          <a:xfrm>
            <a:off x="249302" y="1137220"/>
            <a:ext cx="5762561" cy="5159014"/>
          </a:xfrm>
        </p:spPr>
        <p:txBody>
          <a:bodyPr/>
          <a:lstStyle/>
          <a:p>
            <a:pPr marL="0" indent="0">
              <a:spcBef>
                <a:spcPts val="600"/>
              </a:spcBef>
              <a:spcAft>
                <a:spcPts val="600"/>
              </a:spcAft>
              <a:buNone/>
            </a:pPr>
            <a:r>
              <a:rPr lang="en-US" sz="1600" b="1" dirty="0">
                <a:solidFill>
                  <a:schemeClr val="accent2"/>
                </a:solidFill>
                <a:ea typeface="Calibri" panose="020F0502020204030204" pitchFamily="34" charset="0"/>
                <a:cs typeface="Times New Roman" panose="02020603050405020304" pitchFamily="18" charset="0"/>
              </a:rPr>
              <a:t>What is continual service improvement?  </a:t>
            </a:r>
          </a:p>
          <a:p>
            <a:pPr marL="0" indent="0">
              <a:spcBef>
                <a:spcPts val="600"/>
              </a:spcBef>
              <a:spcAft>
                <a:spcPts val="600"/>
              </a:spcAft>
              <a:buNone/>
            </a:pPr>
            <a:r>
              <a:rPr lang="en-US" dirty="0">
                <a:ea typeface="Calibri" panose="020F0502020204030204" pitchFamily="34" charset="0"/>
                <a:cs typeface="Times New Roman" panose="02020603050405020304" pitchFamily="18" charset="0"/>
              </a:rPr>
              <a:t>Continual service improvement is a </a:t>
            </a:r>
            <a:r>
              <a:rPr lang="en-US" b="1" dirty="0">
                <a:ea typeface="Calibri" panose="020F0502020204030204" pitchFamily="34" charset="0"/>
                <a:cs typeface="Times New Roman" panose="02020603050405020304" pitchFamily="18" charset="0"/>
              </a:rPr>
              <a:t>proactive</a:t>
            </a:r>
            <a:r>
              <a:rPr lang="en-US" dirty="0">
                <a:ea typeface="Calibri" panose="020F0502020204030204" pitchFamily="34" charset="0"/>
                <a:cs typeface="Times New Roman" panose="02020603050405020304" pitchFamily="18" charset="0"/>
              </a:rPr>
              <a:t> approach to service desk management. It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ea typeface="Calibri" panose="020F0502020204030204" pitchFamily="34" charset="0"/>
                <a:cs typeface="Times New Roman" panose="02020603050405020304" pitchFamily="18" charset="0"/>
              </a:rPr>
              <a:t>involves measuring the effectiveness and efficiency of people, processes, and technology to:</a:t>
            </a:r>
          </a:p>
          <a:p>
            <a:pPr lvl="1">
              <a:spcBef>
                <a:spcPts val="300"/>
              </a:spcBef>
              <a:spcAft>
                <a:spcPts val="300"/>
              </a:spcAft>
              <a:buSzPct val="100000"/>
              <a:buFont typeface="Arial" panose="020B0604020202020204" pitchFamily="34" charset="0"/>
              <a:buChar char="•"/>
            </a:pPr>
            <a:r>
              <a:rPr lang="en-US" dirty="0">
                <a:ea typeface="Calibri" panose="020F0502020204030204" pitchFamily="34" charset="0"/>
                <a:cs typeface="Times New Roman" panose="02020603050405020304" pitchFamily="18" charset="0"/>
              </a:rPr>
              <a:t>Identify</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ea typeface="Calibri" panose="020F0502020204030204" pitchFamily="34" charset="0"/>
                <a:cs typeface="Times New Roman" panose="02020603050405020304" pitchFamily="18" charset="0"/>
              </a:rPr>
              <a:t>areas for improvement.</a:t>
            </a:r>
          </a:p>
          <a:p>
            <a:pPr lvl="1">
              <a:spcBef>
                <a:spcPts val="300"/>
              </a:spcBef>
              <a:spcAft>
                <a:spcPts val="300"/>
              </a:spcAft>
              <a:buSzPct val="100000"/>
              <a:buFont typeface="Arial" panose="020B0604020202020204" pitchFamily="34" charset="0"/>
              <a:buChar char="•"/>
            </a:pPr>
            <a:r>
              <a:rPr lang="en-US" dirty="0">
                <a:ea typeface="Calibri" panose="020F0502020204030204" pitchFamily="34" charset="0"/>
                <a:cs typeface="Times New Roman" panose="02020603050405020304" pitchFamily="18" charset="0"/>
              </a:rPr>
              <a:t>Adapt to changes in the business environment.</a:t>
            </a:r>
          </a:p>
          <a:p>
            <a:pPr lvl="1">
              <a:spcBef>
                <a:spcPts val="300"/>
              </a:spcBef>
              <a:spcAft>
                <a:spcPts val="300"/>
              </a:spcAft>
              <a:buSzPct val="100000"/>
              <a:buFont typeface="Arial" panose="020B0604020202020204" pitchFamily="34" charset="0"/>
              <a:buChar char="•"/>
            </a:pPr>
            <a:r>
              <a:rPr lang="en-US" dirty="0">
                <a:ea typeface="Calibri" panose="020F0502020204030204" pitchFamily="34" charset="0"/>
                <a:cs typeface="Times New Roman" panose="02020603050405020304" pitchFamily="18" charset="0"/>
              </a:rPr>
              <a:t>Align the IT strategy to organizational goals.</a:t>
            </a:r>
          </a:p>
          <a:p>
            <a:pPr marL="0" indent="0">
              <a:spcBef>
                <a:spcPts val="600"/>
              </a:spcBef>
              <a:spcAft>
                <a:spcPts val="600"/>
              </a:spcAft>
              <a:buNone/>
            </a:pPr>
            <a:r>
              <a:rPr lang="en-US" dirty="0">
                <a:ea typeface="Calibri" panose="020F0502020204030204" pitchFamily="34" charset="0"/>
                <a:cs typeface="Times New Roman" panose="02020603050405020304" pitchFamily="18" charset="0"/>
              </a:rPr>
              <a:t>A continual improvement process helps service desks move away from a </a:t>
            </a:r>
            <a:r>
              <a:rPr lang="en-US" b="1" dirty="0">
                <a:ea typeface="Calibri" panose="020F0502020204030204" pitchFamily="34" charset="0"/>
                <a:cs typeface="Times New Roman" panose="02020603050405020304" pitchFamily="18" charset="0"/>
              </a:rPr>
              <a:t>reactive</a:t>
            </a:r>
            <a:r>
              <a:rPr lang="en-US" dirty="0">
                <a:ea typeface="Calibri" panose="020F0502020204030204" pitchFamily="34" charset="0"/>
                <a:cs typeface="Times New Roman" panose="02020603050405020304" pitchFamily="18" charset="0"/>
              </a:rPr>
              <a:t> approach to service improvements, which focuses only on fixing problems as they occur.</a:t>
            </a:r>
          </a:p>
          <a:p>
            <a:pPr marL="0" indent="0">
              <a:spcBef>
                <a:spcPts val="600"/>
              </a:spcBef>
              <a:spcAft>
                <a:spcPts val="600"/>
              </a:spcAft>
              <a:buNone/>
            </a:pPr>
            <a:r>
              <a:rPr lang="en-US" sz="1600" b="1" dirty="0">
                <a:solidFill>
                  <a:schemeClr val="accent2"/>
                </a:solidFill>
                <a:ea typeface="Calibri" panose="020F0502020204030204" pitchFamily="34" charset="0"/>
                <a:cs typeface="Times New Roman" panose="02020603050405020304" pitchFamily="18" charset="0"/>
              </a:rPr>
              <a:t>First things first.</a:t>
            </a:r>
          </a:p>
          <a:p>
            <a:pPr marL="0" indent="0">
              <a:spcBef>
                <a:spcPts val="600"/>
              </a:spcBef>
              <a:spcAft>
                <a:spcPts val="600"/>
              </a:spcAft>
              <a:buNone/>
            </a:pPr>
            <a:r>
              <a:rPr lang="en-US" dirty="0">
                <a:ea typeface="Calibri" panose="020F0502020204030204" pitchFamily="34" charset="0"/>
                <a:cs typeface="Arial" panose="020B0604020202020204" pitchFamily="34" charset="0"/>
              </a:rPr>
              <a:t>Make sure the basics are in place before you embark on a continual improvement initiative.</a:t>
            </a:r>
          </a:p>
          <a:p>
            <a:pPr marL="0" indent="0">
              <a:spcBef>
                <a:spcPts val="600"/>
              </a:spcBef>
              <a:spcAft>
                <a:spcPts val="600"/>
              </a:spcAft>
              <a:buNone/>
            </a:pPr>
            <a:r>
              <a:rPr lang="en-US" dirty="0">
                <a:ea typeface="Calibri" panose="020F0502020204030204" pitchFamily="34" charset="0"/>
                <a:cs typeface="Times New Roman" panose="02020603050405020304" pitchFamily="18" charset="0"/>
              </a:rPr>
              <a:t>Putting in place a continual improvement process for your service desk will improve operational costs and end-user satisfaction, but only once you have consistent incident management and service request fulfillment processes.</a:t>
            </a:r>
          </a:p>
          <a:p>
            <a:pPr marL="0" indent="0">
              <a:spcBef>
                <a:spcPts val="600"/>
              </a:spcBef>
              <a:spcAft>
                <a:spcPts val="600"/>
              </a:spcAft>
              <a:buNone/>
            </a:pPr>
            <a:r>
              <a:rPr lang="en-US" dirty="0"/>
              <a:t>Info-Tech Research Group’s </a:t>
            </a:r>
            <a:r>
              <a:rPr lang="en-US" i="1" dirty="0">
                <a:hlinkClick r:id="rId3"/>
              </a:rPr>
              <a:t>Standardize the Service Desk</a:t>
            </a:r>
            <a:r>
              <a:rPr lang="en-US" i="1" dirty="0"/>
              <a:t> </a:t>
            </a:r>
            <a:r>
              <a:rPr lang="en-US" dirty="0"/>
              <a:t>blueprint can help you assess the current state of your service desk, and build consistent processes to support a tiered service desk and a single point of contact for IT services.</a:t>
            </a:r>
          </a:p>
          <a:p>
            <a:pPr marL="0" indent="0">
              <a:spcBef>
                <a:spcPts val="600"/>
              </a:spcBef>
              <a:spcAft>
                <a:spcPts val="600"/>
              </a:spcAft>
              <a:buNone/>
            </a:pPr>
            <a:endParaRPr lang="en-US" dirty="0"/>
          </a:p>
        </p:txBody>
      </p:sp>
      <p:pic>
        <p:nvPicPr>
          <p:cNvPr id="6" name="Picture 5"/>
          <p:cNvPicPr>
            <a:picLocks noChangeAspect="1"/>
          </p:cNvPicPr>
          <p:nvPr/>
        </p:nvPicPr>
        <p:blipFill>
          <a:blip r:embed="rId4"/>
          <a:stretch>
            <a:fillRect/>
          </a:stretch>
        </p:blipFill>
        <p:spPr>
          <a:xfrm>
            <a:off x="6361576" y="1519115"/>
            <a:ext cx="2187549" cy="163707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89265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 a continual improvement plan to improve the performance of the service desk and consolidate your gains</a:t>
            </a:r>
          </a:p>
        </p:txBody>
      </p:sp>
      <p:grpSp>
        <p:nvGrpSpPr>
          <p:cNvPr id="57" name="Group 56"/>
          <p:cNvGrpSpPr/>
          <p:nvPr/>
        </p:nvGrpSpPr>
        <p:grpSpPr>
          <a:xfrm>
            <a:off x="336062" y="1258277"/>
            <a:ext cx="2960792" cy="4962769"/>
            <a:chOff x="336062" y="1258277"/>
            <a:chExt cx="2960792" cy="4962769"/>
          </a:xfrm>
        </p:grpSpPr>
        <p:sp>
          <p:nvSpPr>
            <p:cNvPr id="56" name="Rectangle 55"/>
            <p:cNvSpPr/>
            <p:nvPr/>
          </p:nvSpPr>
          <p:spPr>
            <a:xfrm>
              <a:off x="336062" y="1258277"/>
              <a:ext cx="2899444" cy="4962769"/>
            </a:xfrm>
            <a:prstGeom prst="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54" name="Group 53"/>
            <p:cNvGrpSpPr/>
            <p:nvPr/>
          </p:nvGrpSpPr>
          <p:grpSpPr>
            <a:xfrm>
              <a:off x="447370" y="1349673"/>
              <a:ext cx="2849484" cy="4764568"/>
              <a:chOff x="6027817" y="1404381"/>
              <a:chExt cx="2849484" cy="4764568"/>
            </a:xfrm>
          </p:grpSpPr>
          <p:sp>
            <p:nvSpPr>
              <p:cNvPr id="59" name="Rectangle 5"/>
              <p:cNvSpPr/>
              <p:nvPr/>
            </p:nvSpPr>
            <p:spPr>
              <a:xfrm>
                <a:off x="6027817" y="2189013"/>
                <a:ext cx="2849484" cy="3979936"/>
              </a:xfrm>
              <a:prstGeom prst="rect">
                <a:avLst/>
              </a:prstGeom>
            </p:spPr>
            <p:txBody>
              <a:bodyPr wrap="square">
                <a:spAutoFit/>
              </a:bodyPr>
              <a:lstStyle/>
              <a:p>
                <a:pPr marR="0" lvl="0">
                  <a:lnSpc>
                    <a:spcPct val="107000"/>
                  </a:lnSpc>
                  <a:spcBef>
                    <a:spcPts val="600"/>
                  </a:spcBef>
                  <a:spcAft>
                    <a:spcPts val="600"/>
                  </a:spcAft>
                </a:pPr>
                <a:r>
                  <a:rPr lang="en-CA" sz="1200" dirty="0">
                    <a:latin typeface="Arial" panose="020B0604020202020204" pitchFamily="34" charset="0"/>
                    <a:ea typeface="Calibri" panose="020F0502020204030204" pitchFamily="34" charset="0"/>
                    <a:cs typeface="Arial" panose="020B0604020202020204" pitchFamily="34" charset="0"/>
                  </a:rPr>
                  <a:t>Implementing a continual improvement plan for the service desk: </a:t>
                </a:r>
              </a:p>
              <a:p>
                <a:pPr marL="355600" indent="-177800">
                  <a:lnSpc>
                    <a:spcPct val="107000"/>
                  </a:lnSpc>
                  <a:spcBef>
                    <a:spcPts val="600"/>
                  </a:spcBef>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Motivates action to make immediate improvements to key target areas.</a:t>
                </a:r>
              </a:p>
              <a:p>
                <a:pPr marL="355600" marR="0" lvl="0" indent="-177800">
                  <a:lnSpc>
                    <a:spcPct val="107000"/>
                  </a:lnSpc>
                  <a:spcBef>
                    <a:spcPts val="600"/>
                  </a:spcBef>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Adapts service desks to changes in the environment.</a:t>
                </a:r>
              </a:p>
              <a:p>
                <a:pPr marL="355600" marR="0" lvl="0" indent="-177800">
                  <a:lnSpc>
                    <a:spcPct val="107000"/>
                  </a:lnSpc>
                  <a:spcBef>
                    <a:spcPts val="600"/>
                  </a:spcBef>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Addresses issues proactively.</a:t>
                </a:r>
              </a:p>
              <a:p>
                <a:pPr marL="355600" marR="0" lvl="0" indent="-177800">
                  <a:lnSpc>
                    <a:spcPct val="107000"/>
                  </a:lnSpc>
                  <a:spcBef>
                    <a:spcPts val="600"/>
                  </a:spcBef>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Demonstrates a commitment to service improvement.</a:t>
                </a:r>
              </a:p>
              <a:p>
                <a:pPr marL="355600" marR="0" lvl="0" indent="-177800">
                  <a:lnSpc>
                    <a:spcPct val="107000"/>
                  </a:lnSpc>
                  <a:spcBef>
                    <a:spcPts val="600"/>
                  </a:spcBef>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Identifies opportunities for improvement, and measures progress on your initiatives. </a:t>
                </a:r>
              </a:p>
              <a:p>
                <a:pPr marL="355600" marR="0" lvl="0" indent="-177800">
                  <a:lnSpc>
                    <a:spcPct val="107000"/>
                  </a:lnSpc>
                  <a:spcBef>
                    <a:spcPts val="600"/>
                  </a:spcBef>
                  <a:spcAft>
                    <a:spcPts val="600"/>
                  </a:spcAft>
                  <a:buFont typeface="Arial" panose="020B0604020202020204" pitchFamily="34" charset="0"/>
                  <a:buChar char="•"/>
                </a:pPr>
                <a:r>
                  <a:rPr lang="en-CA" sz="1200" dirty="0">
                    <a:latin typeface="Arial" panose="020B0604020202020204" pitchFamily="34" charset="0"/>
                    <a:ea typeface="Calibri" panose="020F0502020204030204" pitchFamily="34" charset="0"/>
                    <a:cs typeface="Arial" panose="020B0604020202020204" pitchFamily="34" charset="0"/>
                  </a:rPr>
                  <a:t>Focuses the service desk on providing value to its end users.</a:t>
                </a:r>
                <a:endParaRPr lang="en-CA"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50" name="Rectangle 49"/>
              <p:cNvSpPr/>
              <p:nvPr/>
            </p:nvSpPr>
            <p:spPr>
              <a:xfrm>
                <a:off x="6069154" y="1404381"/>
                <a:ext cx="2808146" cy="738664"/>
              </a:xfrm>
              <a:prstGeom prst="rect">
                <a:avLst/>
              </a:prstGeom>
            </p:spPr>
            <p:txBody>
              <a:bodyPr wrap="square">
                <a:spAutoFit/>
              </a:bodyPr>
              <a:lstStyle/>
              <a:p>
                <a:r>
                  <a:rPr lang="en-CA" sz="1400" b="1" dirty="0"/>
                  <a:t>Why implement a continual improvement plan for the service desk?</a:t>
                </a:r>
              </a:p>
            </p:txBody>
          </p:sp>
        </p:grpSp>
      </p:grpSp>
      <p:grpSp>
        <p:nvGrpSpPr>
          <p:cNvPr id="55" name="Group 2"/>
          <p:cNvGrpSpPr/>
          <p:nvPr/>
        </p:nvGrpSpPr>
        <p:grpSpPr>
          <a:xfrm>
            <a:off x="3476625" y="2313266"/>
            <a:ext cx="5170934" cy="3470080"/>
            <a:chOff x="328738" y="2339709"/>
            <a:chExt cx="5270823" cy="3537113"/>
          </a:xfrm>
        </p:grpSpPr>
        <p:pic>
          <p:nvPicPr>
            <p:cNvPr id="51" name="Picture 3"/>
            <p:cNvPicPr>
              <a:picLocks noChangeAspect="1"/>
            </p:cNvPicPr>
            <p:nvPr/>
          </p:nvPicPr>
          <p:blipFill rotWithShape="1">
            <a:blip r:embed="rId3"/>
            <a:srcRect b="2321"/>
            <a:stretch/>
          </p:blipFill>
          <p:spPr>
            <a:xfrm>
              <a:off x="3107812" y="2339709"/>
              <a:ext cx="1187022" cy="1126778"/>
            </a:xfrm>
            <a:prstGeom prst="rect">
              <a:avLst/>
            </a:prstGeom>
          </p:spPr>
        </p:pic>
        <p:grpSp>
          <p:nvGrpSpPr>
            <p:cNvPr id="49" name="Group 4"/>
            <p:cNvGrpSpPr/>
            <p:nvPr/>
          </p:nvGrpSpPr>
          <p:grpSpPr>
            <a:xfrm>
              <a:off x="328738" y="2372662"/>
              <a:ext cx="5270823" cy="3504160"/>
              <a:chOff x="353456" y="2806013"/>
              <a:chExt cx="5434007" cy="3504160"/>
            </a:xfrm>
          </p:grpSpPr>
          <p:sp>
            <p:nvSpPr>
              <p:cNvPr id="13" name="Right Triangle 6"/>
              <p:cNvSpPr/>
              <p:nvPr/>
            </p:nvSpPr>
            <p:spPr>
              <a:xfrm flipH="1">
                <a:off x="376988" y="3695532"/>
                <a:ext cx="4580024" cy="1964946"/>
              </a:xfrm>
              <a:prstGeom prst="rtTriangle">
                <a:avLst/>
              </a:prstGeom>
              <a:gradFill>
                <a:gsLst>
                  <a:gs pos="0">
                    <a:schemeClr val="accent2">
                      <a:lumMod val="75000"/>
                    </a:schemeClr>
                  </a:gs>
                  <a:gs pos="74000">
                    <a:schemeClr val="accent2"/>
                  </a:gs>
                  <a:gs pos="83000">
                    <a:schemeClr val="accent2">
                      <a:lumMod val="60000"/>
                      <a:lumOff val="40000"/>
                    </a:schemeClr>
                  </a:gs>
                  <a:gs pos="100000">
                    <a:schemeClr val="accent2">
                      <a:lumMod val="40000"/>
                      <a:lumOff val="60000"/>
                    </a:schemeClr>
                  </a:gs>
                </a:gsLst>
                <a:lin ang="16200000" scaled="0"/>
              </a:gra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5" name="Straight Arrow Connector 7"/>
              <p:cNvCxnSpPr/>
              <p:nvPr/>
            </p:nvCxnSpPr>
            <p:spPr>
              <a:xfrm>
                <a:off x="376988" y="5880670"/>
                <a:ext cx="458002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8"/>
              <p:cNvCxnSpPr/>
              <p:nvPr/>
            </p:nvCxnSpPr>
            <p:spPr>
              <a:xfrm flipV="1">
                <a:off x="5077327" y="3677206"/>
                <a:ext cx="0" cy="19832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9"/>
              <p:cNvSpPr txBox="1"/>
              <p:nvPr/>
            </p:nvSpPr>
            <p:spPr>
              <a:xfrm>
                <a:off x="2755498" y="6027823"/>
                <a:ext cx="551456" cy="282350"/>
              </a:xfrm>
              <a:prstGeom prst="rect">
                <a:avLst/>
              </a:prstGeom>
            </p:spPr>
            <p:txBody>
              <a:bodyPr wrap="none" rtlCol="0">
                <a:spAutoFit/>
              </a:bodyPr>
              <a:lstStyle/>
              <a:p>
                <a:r>
                  <a:rPr lang="en-CA" sz="1200" i="1" dirty="0"/>
                  <a:t>Time</a:t>
                </a:r>
                <a:endParaRPr lang="en-CA" sz="1000" i="1" dirty="0"/>
              </a:p>
            </p:txBody>
          </p:sp>
          <p:sp>
            <p:nvSpPr>
              <p:cNvPr id="19" name="TextBox 10"/>
              <p:cNvSpPr txBox="1"/>
              <p:nvPr/>
            </p:nvSpPr>
            <p:spPr>
              <a:xfrm rot="16200000">
                <a:off x="4965720" y="4424308"/>
                <a:ext cx="1158334" cy="485152"/>
              </a:xfrm>
              <a:prstGeom prst="rect">
                <a:avLst/>
              </a:prstGeom>
            </p:spPr>
            <p:txBody>
              <a:bodyPr wrap="square" rtlCol="0">
                <a:spAutoFit/>
              </a:bodyPr>
              <a:lstStyle/>
              <a:p>
                <a:pPr algn="ctr"/>
                <a:r>
                  <a:rPr lang="en-CA" sz="1200" i="1" dirty="0"/>
                  <a:t>Quality</a:t>
                </a:r>
              </a:p>
              <a:p>
                <a:pPr algn="ctr"/>
                <a:r>
                  <a:rPr lang="en-CA" sz="1200" i="1" dirty="0"/>
                  <a:t>Improvement</a:t>
                </a:r>
              </a:p>
            </p:txBody>
          </p:sp>
          <p:sp>
            <p:nvSpPr>
              <p:cNvPr id="25" name="Right Triangle 11"/>
              <p:cNvSpPr/>
              <p:nvPr/>
            </p:nvSpPr>
            <p:spPr>
              <a:xfrm rot="20191745">
                <a:off x="353456" y="4703953"/>
                <a:ext cx="1575745" cy="576000"/>
              </a:xfrm>
              <a:prstGeom prst="rtTriangle">
                <a:avLst/>
              </a:prstGeom>
              <a:gradFill>
                <a:gsLst>
                  <a:gs pos="0">
                    <a:schemeClr val="accent3">
                      <a:lumMod val="75000"/>
                    </a:schemeClr>
                  </a:gs>
                  <a:gs pos="74000">
                    <a:schemeClr val="accent3"/>
                  </a:gs>
                  <a:gs pos="83000">
                    <a:schemeClr val="accent3">
                      <a:lumMod val="60000"/>
                      <a:lumOff val="40000"/>
                    </a:schemeClr>
                  </a:gs>
                  <a:gs pos="100000">
                    <a:schemeClr val="accent3">
                      <a:lumMod val="40000"/>
                      <a:lumOff val="60000"/>
                    </a:schemeClr>
                  </a:gs>
                </a:gsLst>
                <a:lin ang="16200000" scaled="0"/>
              </a:gra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bg1"/>
                    </a:solidFill>
                  </a:rPr>
                  <a:t>Standards</a:t>
                </a:r>
              </a:p>
            </p:txBody>
          </p:sp>
          <p:sp>
            <p:nvSpPr>
              <p:cNvPr id="26" name="Right Triangle 13"/>
              <p:cNvSpPr/>
              <p:nvPr/>
            </p:nvSpPr>
            <p:spPr>
              <a:xfrm rot="20223205">
                <a:off x="2805437" y="3652083"/>
                <a:ext cx="1575745" cy="576000"/>
              </a:xfrm>
              <a:prstGeom prst="rtTriangle">
                <a:avLst/>
              </a:prstGeom>
              <a:gradFill>
                <a:gsLst>
                  <a:gs pos="0">
                    <a:schemeClr val="accent3">
                      <a:lumMod val="75000"/>
                    </a:schemeClr>
                  </a:gs>
                  <a:gs pos="74000">
                    <a:schemeClr val="accent3"/>
                  </a:gs>
                  <a:gs pos="83000">
                    <a:schemeClr val="accent3">
                      <a:lumMod val="60000"/>
                      <a:lumOff val="40000"/>
                    </a:schemeClr>
                  </a:gs>
                  <a:gs pos="100000">
                    <a:schemeClr val="accent3">
                      <a:lumMod val="40000"/>
                      <a:lumOff val="60000"/>
                    </a:schemeClr>
                  </a:gs>
                </a:gsLst>
                <a:lin ang="16200000" scaled="0"/>
              </a:gra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b="1" dirty="0">
                    <a:solidFill>
                      <a:schemeClr val="bg1"/>
                    </a:solidFill>
                  </a:rPr>
                  <a:t>Standards</a:t>
                </a:r>
              </a:p>
            </p:txBody>
          </p:sp>
          <p:sp>
            <p:nvSpPr>
              <p:cNvPr id="45" name="Curved Up Arrow 15"/>
              <p:cNvSpPr/>
              <p:nvPr/>
            </p:nvSpPr>
            <p:spPr>
              <a:xfrm rot="20220000">
                <a:off x="1575893" y="4811574"/>
                <a:ext cx="2275656" cy="457183"/>
              </a:xfrm>
              <a:prstGeom prst="curved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solidFill>
                    <a:schemeClr val="tx1"/>
                  </a:solidFill>
                </a:endParaRPr>
              </a:p>
            </p:txBody>
          </p:sp>
          <p:sp>
            <p:nvSpPr>
              <p:cNvPr id="46" name="Curved Up Arrow 19"/>
              <p:cNvSpPr/>
              <p:nvPr/>
            </p:nvSpPr>
            <p:spPr>
              <a:xfrm rot="20220000" flipV="1">
                <a:off x="1187425" y="2806013"/>
                <a:ext cx="2275656" cy="504000"/>
              </a:xfrm>
              <a:prstGeom prst="curved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solidFill>
                    <a:schemeClr val="tx1"/>
                  </a:solidFill>
                </a:endParaRPr>
              </a:p>
            </p:txBody>
          </p:sp>
          <p:sp>
            <p:nvSpPr>
              <p:cNvPr id="47" name="TextBox 20"/>
              <p:cNvSpPr txBox="1"/>
              <p:nvPr/>
            </p:nvSpPr>
            <p:spPr>
              <a:xfrm rot="20011168">
                <a:off x="1635350" y="2890223"/>
                <a:ext cx="1208164" cy="470583"/>
              </a:xfrm>
              <a:prstGeom prst="rect">
                <a:avLst/>
              </a:prstGeom>
            </p:spPr>
            <p:txBody>
              <a:bodyPr wrap="none" rtlCol="0">
                <a:spAutoFit/>
              </a:bodyPr>
              <a:lstStyle/>
              <a:p>
                <a:pPr algn="ctr"/>
                <a:r>
                  <a:rPr lang="en-CA" sz="1200" b="1" i="1" dirty="0"/>
                  <a:t>Continual </a:t>
                </a:r>
              </a:p>
              <a:p>
                <a:pPr algn="ctr"/>
                <a:r>
                  <a:rPr lang="en-CA" sz="1200" b="1" i="1" dirty="0"/>
                  <a:t>improvement</a:t>
                </a:r>
              </a:p>
            </p:txBody>
          </p:sp>
          <p:sp>
            <p:nvSpPr>
              <p:cNvPr id="48" name="TextBox 21"/>
              <p:cNvSpPr txBox="1"/>
              <p:nvPr/>
            </p:nvSpPr>
            <p:spPr>
              <a:xfrm rot="20244105">
                <a:off x="1948024" y="4782892"/>
                <a:ext cx="1340432" cy="276999"/>
              </a:xfrm>
              <a:prstGeom prst="rect">
                <a:avLst/>
              </a:prstGeom>
            </p:spPr>
            <p:txBody>
              <a:bodyPr wrap="none" rtlCol="0">
                <a:spAutoFit/>
              </a:bodyPr>
              <a:lstStyle/>
              <a:p>
                <a:pPr algn="ctr"/>
                <a:r>
                  <a:rPr lang="en-CA" sz="1200" b="1" i="1" dirty="0"/>
                  <a:t>Standardization</a:t>
                </a:r>
              </a:p>
            </p:txBody>
          </p:sp>
        </p:grpSp>
        <p:pic>
          <p:nvPicPr>
            <p:cNvPr id="53" name="Picture 5"/>
            <p:cNvPicPr>
              <a:picLocks noChangeAspect="1"/>
            </p:cNvPicPr>
            <p:nvPr/>
          </p:nvPicPr>
          <p:blipFill rotWithShape="1">
            <a:blip r:embed="rId3"/>
            <a:srcRect b="3188"/>
            <a:stretch/>
          </p:blipFill>
          <p:spPr>
            <a:xfrm>
              <a:off x="740606" y="3376109"/>
              <a:ext cx="1187022" cy="1116777"/>
            </a:xfrm>
            <a:prstGeom prst="rect">
              <a:avLst/>
            </a:prstGeom>
          </p:spPr>
        </p:pic>
      </p:grpSp>
    </p:spTree>
    <p:extLst>
      <p:ext uri="{BB962C8B-B14F-4D97-AF65-F5344CB8AC3E}">
        <p14:creationId xmlns:p14="http://schemas.microsoft.com/office/powerpoint/2010/main" val="251892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
          <p:cNvSpPr/>
          <p:nvPr/>
        </p:nvSpPr>
        <p:spPr>
          <a:xfrm>
            <a:off x="251520" y="1329325"/>
            <a:ext cx="8625780" cy="4978342"/>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51520" y="260648"/>
            <a:ext cx="8625780" cy="864096"/>
          </a:xfrm>
        </p:spPr>
        <p:txBody>
          <a:bodyPr/>
          <a:lstStyle/>
          <a:p>
            <a:r>
              <a:rPr lang="en-US" dirty="0"/>
              <a:t>A continual improvement plan is the most effective initiative you can implement to increase end-user satisfaction</a:t>
            </a:r>
          </a:p>
        </p:txBody>
      </p:sp>
      <p:sp>
        <p:nvSpPr>
          <p:cNvPr id="35" name="AutoShape 3"/>
          <p:cNvSpPr>
            <a:spLocks noChangeAspect="1" noChangeArrowheads="1" noTextEdit="1"/>
          </p:cNvSpPr>
          <p:nvPr/>
        </p:nvSpPr>
        <p:spPr bwMode="auto">
          <a:xfrm>
            <a:off x="726294" y="5121188"/>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TextBox 7"/>
          <p:cNvSpPr txBox="1"/>
          <p:nvPr/>
        </p:nvSpPr>
        <p:spPr>
          <a:xfrm>
            <a:off x="355812" y="1446672"/>
            <a:ext cx="4029469" cy="1384995"/>
          </a:xfrm>
          <a:prstGeom prst="rect">
            <a:avLst/>
          </a:prstGeom>
          <a:solidFill>
            <a:schemeClr val="bg1"/>
          </a:solidFill>
        </p:spPr>
        <p:txBody>
          <a:bodyPr wrap="square" rIns="360000" rtlCol="0" anchor="ctr">
            <a:spAutoFit/>
          </a:bodyPr>
          <a:lstStyle/>
          <a:p>
            <a:pPr algn="ctr">
              <a:spcBef>
                <a:spcPts val="200"/>
              </a:spcBef>
              <a:spcAft>
                <a:spcPts val="200"/>
              </a:spcAft>
            </a:pPr>
            <a:r>
              <a:rPr lang="en-US" sz="1400" b="1" dirty="0"/>
              <a:t>Improved business satisfaction:</a:t>
            </a:r>
          </a:p>
          <a:p>
            <a:pPr marL="171450" indent="-171450">
              <a:spcBef>
                <a:spcPts val="200"/>
              </a:spcBef>
              <a:spcAft>
                <a:spcPts val="200"/>
              </a:spcAft>
              <a:buClr>
                <a:schemeClr val="tx1"/>
              </a:buClr>
              <a:buSzPct val="100000"/>
              <a:buFont typeface="Arial" panose="020B0604020202020204" pitchFamily="34" charset="0"/>
              <a:buChar char="•"/>
            </a:pPr>
            <a:r>
              <a:rPr lang="en-US" sz="1200" dirty="0"/>
              <a:t>Deliver service to the enterprise with confidence.</a:t>
            </a:r>
          </a:p>
          <a:p>
            <a:pPr marL="171450" indent="-171450">
              <a:spcBef>
                <a:spcPts val="200"/>
              </a:spcBef>
              <a:spcAft>
                <a:spcPts val="200"/>
              </a:spcAft>
              <a:buClr>
                <a:schemeClr val="tx1"/>
              </a:buClr>
              <a:buSzPct val="100000"/>
              <a:buFont typeface="Arial" panose="020B0604020202020204" pitchFamily="34" charset="0"/>
              <a:buChar char="•"/>
            </a:pPr>
            <a:r>
              <a:rPr lang="en-US" sz="1200" dirty="0"/>
              <a:t>Channel incidents and requests through a single point of contact.</a:t>
            </a:r>
          </a:p>
          <a:p>
            <a:pPr marL="171450" indent="-171450">
              <a:spcBef>
                <a:spcPts val="200"/>
              </a:spcBef>
              <a:spcAft>
                <a:spcPts val="200"/>
              </a:spcAft>
              <a:buClr>
                <a:schemeClr val="tx1"/>
              </a:buClr>
              <a:buSzPct val="100000"/>
              <a:buFont typeface="Arial" panose="020B0604020202020204" pitchFamily="34" charset="0"/>
              <a:buChar char="•"/>
            </a:pPr>
            <a:r>
              <a:rPr lang="en-US" sz="1200" dirty="0"/>
              <a:t>Escalate incidents quickly and accurately to the right business function.</a:t>
            </a:r>
          </a:p>
        </p:txBody>
      </p:sp>
      <p:sp>
        <p:nvSpPr>
          <p:cNvPr id="36" name="Rectangle 4"/>
          <p:cNvSpPr/>
          <p:nvPr/>
        </p:nvSpPr>
        <p:spPr>
          <a:xfrm>
            <a:off x="355812" y="3931819"/>
            <a:ext cx="4036365" cy="132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360000" bIns="72000" rtlCol="0" anchor="ctr"/>
          <a:lstStyle/>
          <a:p>
            <a:pPr algn="ctr">
              <a:spcBef>
                <a:spcPts val="200"/>
              </a:spcBef>
              <a:spcAft>
                <a:spcPts val="200"/>
              </a:spcAft>
            </a:pPr>
            <a:r>
              <a:rPr lang="en-US" sz="1400" b="1" dirty="0">
                <a:solidFill>
                  <a:schemeClr val="tx1"/>
                </a:solidFill>
              </a:rPr>
              <a:t>Increased efficiency / lower cost to serve:</a:t>
            </a:r>
          </a:p>
          <a:p>
            <a:pPr marL="171450" indent="-171450">
              <a:spcBef>
                <a:spcPts val="200"/>
              </a:spcBef>
              <a:spcAft>
                <a:spcPts val="200"/>
              </a:spcAft>
              <a:buClr>
                <a:schemeClr val="tx1"/>
              </a:buClr>
              <a:buSzPct val="100000"/>
              <a:buFont typeface="Arial" panose="020B0604020202020204" pitchFamily="34" charset="0"/>
              <a:buChar char="•"/>
            </a:pPr>
            <a:r>
              <a:rPr lang="en-US" sz="1200" dirty="0">
                <a:solidFill>
                  <a:schemeClr val="tx1"/>
                </a:solidFill>
              </a:rPr>
              <a:t>Use FAQs to enable end users to self-solve.</a:t>
            </a:r>
          </a:p>
          <a:p>
            <a:pPr marL="171450" indent="-171450">
              <a:spcBef>
                <a:spcPts val="200"/>
              </a:spcBef>
              <a:spcAft>
                <a:spcPts val="200"/>
              </a:spcAft>
              <a:buClr>
                <a:schemeClr val="tx1"/>
              </a:buClr>
              <a:buSzPct val="100000"/>
              <a:buFont typeface="Arial" panose="020B0604020202020204" pitchFamily="34" charset="0"/>
              <a:buChar char="•"/>
            </a:pPr>
            <a:r>
              <a:rPr lang="en-US" sz="1200" dirty="0">
                <a:solidFill>
                  <a:schemeClr val="tx1"/>
                </a:solidFill>
              </a:rPr>
              <a:t>Use a knowledgebase to troubleshoot once, solve many times.</a:t>
            </a:r>
          </a:p>
          <a:p>
            <a:pPr marL="171450" indent="-171450">
              <a:spcBef>
                <a:spcPts val="200"/>
              </a:spcBef>
              <a:spcAft>
                <a:spcPts val="200"/>
              </a:spcAft>
              <a:buClr>
                <a:schemeClr val="tx1"/>
              </a:buClr>
              <a:buSzPct val="100000"/>
              <a:buFont typeface="Arial" panose="020B0604020202020204" pitchFamily="34" charset="0"/>
              <a:buChar char="•"/>
            </a:pPr>
            <a:r>
              <a:rPr lang="en-US" sz="1200" dirty="0">
                <a:solidFill>
                  <a:schemeClr val="tx1"/>
                </a:solidFill>
              </a:rPr>
              <a:t>Cross-train to improve service consistency.</a:t>
            </a:r>
          </a:p>
        </p:txBody>
      </p:sp>
      <p:sp>
        <p:nvSpPr>
          <p:cNvPr id="37" name="Rectangle 8"/>
          <p:cNvSpPr/>
          <p:nvPr/>
        </p:nvSpPr>
        <p:spPr>
          <a:xfrm>
            <a:off x="348916" y="2884924"/>
            <a:ext cx="4036365" cy="9672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360000" bIns="72000" rtlCol="0" anchor="ctr"/>
          <a:lstStyle/>
          <a:p>
            <a:pPr algn="ctr">
              <a:spcBef>
                <a:spcPts val="200"/>
              </a:spcBef>
              <a:spcAft>
                <a:spcPts val="200"/>
              </a:spcAft>
            </a:pPr>
            <a:r>
              <a:rPr lang="en-US" sz="1400" b="1" dirty="0">
                <a:solidFill>
                  <a:schemeClr val="tx1"/>
                </a:solidFill>
              </a:rPr>
              <a:t>Fewer recurring issues:</a:t>
            </a:r>
          </a:p>
          <a:p>
            <a:pPr marL="171450" indent="-171450">
              <a:spcBef>
                <a:spcPts val="200"/>
              </a:spcBef>
              <a:spcAft>
                <a:spcPts val="200"/>
              </a:spcAft>
              <a:buClr>
                <a:schemeClr val="tx1"/>
              </a:buClr>
              <a:buSzPct val="100000"/>
              <a:buFont typeface="Arial" panose="020B0604020202020204" pitchFamily="34" charset="0"/>
              <a:buChar char="•"/>
            </a:pPr>
            <a:r>
              <a:rPr lang="en-US" sz="1200" dirty="0">
                <a:solidFill>
                  <a:schemeClr val="tx1"/>
                </a:solidFill>
              </a:rPr>
              <a:t>Tickets are created for every incident and categorized correctly.</a:t>
            </a:r>
          </a:p>
          <a:p>
            <a:pPr marL="171450" indent="-171450">
              <a:spcBef>
                <a:spcPts val="200"/>
              </a:spcBef>
              <a:spcAft>
                <a:spcPts val="200"/>
              </a:spcAft>
              <a:buClr>
                <a:schemeClr val="tx1"/>
              </a:buClr>
              <a:buSzPct val="100000"/>
              <a:buFont typeface="Arial" panose="020B0604020202020204" pitchFamily="34" charset="0"/>
              <a:buChar char="•"/>
            </a:pPr>
            <a:r>
              <a:rPr lang="en-US" sz="1200" dirty="0">
                <a:solidFill>
                  <a:schemeClr val="tx1"/>
                </a:solidFill>
              </a:rPr>
              <a:t>Reports can be used for root cause analysis.</a:t>
            </a:r>
          </a:p>
        </p:txBody>
      </p:sp>
      <p:sp>
        <p:nvSpPr>
          <p:cNvPr id="4" name="Rectangle 3"/>
          <p:cNvSpPr/>
          <p:nvPr/>
        </p:nvSpPr>
        <p:spPr>
          <a:xfrm>
            <a:off x="5978893" y="1721791"/>
            <a:ext cx="2692342" cy="1015663"/>
          </a:xfrm>
          <a:prstGeom prst="rect">
            <a:avLst/>
          </a:prstGeom>
        </p:spPr>
        <p:txBody>
          <a:bodyPr wrap="square" anchor="ctr">
            <a:spAutoFit/>
          </a:bodyPr>
          <a:lstStyle/>
          <a:p>
            <a:r>
              <a:rPr lang="en-US" sz="1200" dirty="0"/>
              <a:t>On average, end users who were satisfied with service desk </a:t>
            </a:r>
            <a:r>
              <a:rPr lang="en-US" sz="1200" b="1" dirty="0"/>
              <a:t>effectiveness</a:t>
            </a:r>
            <a:r>
              <a:rPr lang="en-US" sz="1200" dirty="0"/>
              <a:t> rated all other IT services 42.1% higher than dissatisfied end users.</a:t>
            </a:r>
          </a:p>
        </p:txBody>
      </p:sp>
      <p:sp>
        <p:nvSpPr>
          <p:cNvPr id="5" name="Rectangle 4"/>
          <p:cNvSpPr/>
          <p:nvPr/>
        </p:nvSpPr>
        <p:spPr>
          <a:xfrm>
            <a:off x="4882322" y="3079019"/>
            <a:ext cx="2116206" cy="1200329"/>
          </a:xfrm>
          <a:prstGeom prst="rect">
            <a:avLst/>
          </a:prstGeom>
        </p:spPr>
        <p:txBody>
          <a:bodyPr wrap="square">
            <a:spAutoFit/>
          </a:bodyPr>
          <a:lstStyle/>
          <a:p>
            <a:r>
              <a:rPr lang="en-US" sz="1200" dirty="0"/>
              <a:t>On average, end users who were satisfied with service desk </a:t>
            </a:r>
            <a:r>
              <a:rPr lang="en-US" sz="1200" b="1" dirty="0"/>
              <a:t>timeliness</a:t>
            </a:r>
            <a:r>
              <a:rPr lang="en-US" sz="1200" dirty="0"/>
              <a:t> rated all other IT services 38.0% higher than dissatisfied end users.</a:t>
            </a:r>
          </a:p>
        </p:txBody>
      </p:sp>
      <p:cxnSp>
        <p:nvCxnSpPr>
          <p:cNvPr id="42" name="Straight Connector 2"/>
          <p:cNvCxnSpPr/>
          <p:nvPr/>
        </p:nvCxnSpPr>
        <p:spPr>
          <a:xfrm>
            <a:off x="5100120" y="4401885"/>
            <a:ext cx="307340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3"/>
          <p:cNvCxnSpPr/>
          <p:nvPr/>
        </p:nvCxnSpPr>
        <p:spPr>
          <a:xfrm>
            <a:off x="5274733" y="2911747"/>
            <a:ext cx="2370667"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Oval 17"/>
          <p:cNvSpPr/>
          <p:nvPr/>
        </p:nvSpPr>
        <p:spPr>
          <a:xfrm>
            <a:off x="7156519" y="2851517"/>
            <a:ext cx="1619794" cy="1619794"/>
          </a:xfrm>
          <a:prstGeom prst="ellipse">
            <a:avLst/>
          </a:prstGeom>
          <a:solidFill>
            <a:schemeClr val="accent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bg1"/>
                </a:solidFill>
              </a:rPr>
              <a:t>38.0%</a:t>
            </a:r>
          </a:p>
        </p:txBody>
      </p:sp>
      <p:sp>
        <p:nvSpPr>
          <p:cNvPr id="39" name="Oval 13"/>
          <p:cNvSpPr/>
          <p:nvPr/>
        </p:nvSpPr>
        <p:spPr>
          <a:xfrm>
            <a:off x="4260576" y="1419726"/>
            <a:ext cx="1619794" cy="1619794"/>
          </a:xfrm>
          <a:prstGeom prst="ellipse">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t>42.1%</a:t>
            </a:r>
          </a:p>
        </p:txBody>
      </p:sp>
      <p:sp>
        <p:nvSpPr>
          <p:cNvPr id="8" name="TextBox 7"/>
          <p:cNvSpPr txBox="1"/>
          <p:nvPr/>
        </p:nvSpPr>
        <p:spPr>
          <a:xfrm>
            <a:off x="4980476" y="6016001"/>
            <a:ext cx="3366627" cy="253916"/>
          </a:xfrm>
          <a:prstGeom prst="rect">
            <a:avLst/>
          </a:prstGeom>
          <a:noFill/>
        </p:spPr>
        <p:txBody>
          <a:bodyPr wrap="none" rtlCol="0">
            <a:spAutoFit/>
          </a:bodyPr>
          <a:lstStyle/>
          <a:p>
            <a:r>
              <a:rPr lang="en-US" sz="1050" dirty="0"/>
              <a:t>Source: Info-Tech Research Group, 2015; </a:t>
            </a:r>
            <a:r>
              <a:rPr lang="en-US" sz="1050" i="1" dirty="0"/>
              <a:t>N</a:t>
            </a:r>
            <a:r>
              <a:rPr lang="en-US" sz="1050" dirty="0"/>
              <a:t>=19,349</a:t>
            </a:r>
          </a:p>
        </p:txBody>
      </p:sp>
      <p:sp>
        <p:nvSpPr>
          <p:cNvPr id="3" name="Rectangle 2"/>
          <p:cNvSpPr/>
          <p:nvPr/>
        </p:nvSpPr>
        <p:spPr>
          <a:xfrm>
            <a:off x="348915" y="5316133"/>
            <a:ext cx="4036365" cy="913070"/>
          </a:xfrm>
          <a:prstGeom prst="rect">
            <a:avLst/>
          </a:prstGeom>
          <a:solidFill>
            <a:schemeClr val="bg1"/>
          </a:solidFill>
        </p:spPr>
        <p:txBody>
          <a:bodyPr wrap="square" rIns="360000" anchor="ctr">
            <a:spAutoFit/>
          </a:bodyPr>
          <a:lstStyle/>
          <a:p>
            <a:pPr algn="ctr">
              <a:spcBef>
                <a:spcPts val="200"/>
              </a:spcBef>
              <a:spcAft>
                <a:spcPts val="200"/>
              </a:spcAft>
            </a:pPr>
            <a:r>
              <a:rPr lang="en-US" sz="1400" b="1" dirty="0"/>
              <a:t>Enhanced demand planning:</a:t>
            </a:r>
          </a:p>
          <a:p>
            <a:pPr marL="171450" indent="-171450">
              <a:spcBef>
                <a:spcPts val="200"/>
              </a:spcBef>
              <a:spcAft>
                <a:spcPts val="200"/>
              </a:spcAft>
              <a:buFont typeface="Arial" panose="020B0604020202020204" pitchFamily="34" charset="0"/>
              <a:buChar char="•"/>
            </a:pPr>
            <a:r>
              <a:rPr lang="en-US" sz="1200" dirty="0"/>
              <a:t>Trend analysis and reporting improve service providers beyond IT through the ability to forecast and address the demands of the business. </a:t>
            </a:r>
          </a:p>
        </p:txBody>
      </p:sp>
      <p:sp>
        <p:nvSpPr>
          <p:cNvPr id="20" name="Rectangle 19"/>
          <p:cNvSpPr/>
          <p:nvPr/>
        </p:nvSpPr>
        <p:spPr>
          <a:xfrm>
            <a:off x="6005699" y="4593848"/>
            <a:ext cx="2749455" cy="1384995"/>
          </a:xfrm>
          <a:prstGeom prst="rect">
            <a:avLst/>
          </a:prstGeom>
        </p:spPr>
        <p:txBody>
          <a:bodyPr wrap="square">
            <a:spAutoFit/>
          </a:bodyPr>
          <a:lstStyle/>
          <a:p>
            <a:r>
              <a:rPr lang="en-US" sz="1200" dirty="0"/>
              <a:t>Empower other business functions to provide effective, timely services that meet business needs at a lower cost. </a:t>
            </a:r>
          </a:p>
          <a:p>
            <a:endParaRPr lang="en-US" sz="1200" dirty="0"/>
          </a:p>
          <a:p>
            <a:r>
              <a:rPr lang="en-US" sz="1200" dirty="0"/>
              <a:t>Follow the steps in this project blueprint to guide non-IT partners through the process.</a:t>
            </a:r>
          </a:p>
        </p:txBody>
      </p:sp>
      <p:sp>
        <p:nvSpPr>
          <p:cNvPr id="21" name="Oval 25"/>
          <p:cNvSpPr/>
          <p:nvPr/>
        </p:nvSpPr>
        <p:spPr>
          <a:xfrm>
            <a:off x="4263759" y="4321812"/>
            <a:ext cx="1619794" cy="1619794"/>
          </a:xfrm>
          <a:prstGeom prst="ellipse">
            <a:avLst/>
          </a:prstGeom>
          <a:solidFill>
            <a:srgbClr val="7F919F"/>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t>Project Benefits</a:t>
            </a:r>
          </a:p>
        </p:txBody>
      </p:sp>
    </p:spTree>
    <p:extLst>
      <p:ext uri="{BB962C8B-B14F-4D97-AF65-F5344CB8AC3E}">
        <p14:creationId xmlns:p14="http://schemas.microsoft.com/office/powerpoint/2010/main" val="2248390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structure</a:t>
            </a:r>
          </a:p>
        </p:txBody>
      </p:sp>
      <p:sp>
        <p:nvSpPr>
          <p:cNvPr id="9" name="Rectangle 8"/>
          <p:cNvSpPr/>
          <p:nvPr/>
        </p:nvSpPr>
        <p:spPr>
          <a:xfrm>
            <a:off x="5274851" y="1160231"/>
            <a:ext cx="515119" cy="510721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b="1" dirty="0"/>
              <a:t>Key Project Deliverables</a:t>
            </a:r>
          </a:p>
        </p:txBody>
      </p:sp>
      <p:sp>
        <p:nvSpPr>
          <p:cNvPr id="7" name="TextBox 6"/>
          <p:cNvSpPr txBox="1"/>
          <p:nvPr/>
        </p:nvSpPr>
        <p:spPr>
          <a:xfrm>
            <a:off x="5951840" y="1750780"/>
            <a:ext cx="2724935" cy="3847207"/>
          </a:xfrm>
          <a:prstGeom prst="rect">
            <a:avLst/>
          </a:prstGeom>
        </p:spPr>
        <p:txBody>
          <a:bodyPr wrap="square" rtlCol="0">
            <a:spAutoFit/>
          </a:bodyPr>
          <a:lstStyle/>
          <a:p>
            <a:pPr marL="285750" indent="-285750">
              <a:spcBef>
                <a:spcPts val="600"/>
              </a:spcBef>
              <a:spcAft>
                <a:spcPts val="600"/>
              </a:spcAft>
              <a:buFont typeface="Arial" panose="020B0604020202020204" pitchFamily="34" charset="0"/>
              <a:buChar char="•"/>
            </a:pPr>
            <a:r>
              <a:rPr lang="en-US" sz="1400" b="1" dirty="0">
                <a:solidFill>
                  <a:schemeClr val="accent2"/>
                </a:solidFill>
              </a:rPr>
              <a:t>A service desk assessment </a:t>
            </a:r>
            <a:r>
              <a:rPr lang="en-US" sz="1400" dirty="0"/>
              <a:t>(Excel) to assess the maturity of key service desk processes.</a:t>
            </a:r>
          </a:p>
          <a:p>
            <a:pPr marL="285750" indent="-285750">
              <a:spcBef>
                <a:spcPts val="600"/>
              </a:spcBef>
              <a:spcAft>
                <a:spcPts val="600"/>
              </a:spcAft>
              <a:buFont typeface="Arial" panose="020B0604020202020204" pitchFamily="34" charset="0"/>
              <a:buChar char="•"/>
            </a:pPr>
            <a:r>
              <a:rPr lang="en-US" sz="1400" b="1" dirty="0">
                <a:solidFill>
                  <a:schemeClr val="accent2"/>
                </a:solidFill>
              </a:rPr>
              <a:t>A</a:t>
            </a:r>
            <a:r>
              <a:rPr lang="en-US" sz="1400" dirty="0">
                <a:solidFill>
                  <a:schemeClr val="accent2"/>
                </a:solidFill>
              </a:rPr>
              <a:t> </a:t>
            </a:r>
            <a:r>
              <a:rPr lang="en-US" sz="1400" b="1" dirty="0">
                <a:solidFill>
                  <a:schemeClr val="accent2"/>
                </a:solidFill>
              </a:rPr>
              <a:t>continual service improvement plan </a:t>
            </a:r>
            <a:r>
              <a:rPr lang="en-US" sz="1400" dirty="0"/>
              <a:t>(Word) for service desks to organize the project.</a:t>
            </a:r>
          </a:p>
          <a:p>
            <a:pPr marL="285750" indent="-285750">
              <a:spcBef>
                <a:spcPts val="600"/>
              </a:spcBef>
              <a:spcAft>
                <a:spcPts val="600"/>
              </a:spcAft>
              <a:buFont typeface="Arial" panose="020B0604020202020204" pitchFamily="34" charset="0"/>
              <a:buChar char="•"/>
            </a:pPr>
            <a:r>
              <a:rPr lang="en-US" sz="1400" b="1" dirty="0">
                <a:solidFill>
                  <a:schemeClr val="accent2"/>
                </a:solidFill>
              </a:rPr>
              <a:t>A service desk continual service improvement roadmap </a:t>
            </a:r>
            <a:r>
              <a:rPr lang="en-US" sz="1400" dirty="0"/>
              <a:t>(Excel) to keep track of all improvement initiatives, prioritize opportunities, break down selected projects into steps, and track your progress.</a:t>
            </a:r>
          </a:p>
        </p:txBody>
      </p:sp>
      <p:graphicFrame>
        <p:nvGraphicFramePr>
          <p:cNvPr id="3" name="Object 3"/>
          <p:cNvGraphicFramePr>
            <a:graphicFrameLocks noChangeAspect="1"/>
          </p:cNvGraphicFramePr>
          <p:nvPr>
            <p:extLst>
              <p:ext uri="{D42A27DB-BD31-4B8C-83A1-F6EECF244321}">
                <p14:modId xmlns:p14="http://schemas.microsoft.com/office/powerpoint/2010/main" val="4227466653"/>
              </p:ext>
            </p:extLst>
          </p:nvPr>
        </p:nvGraphicFramePr>
        <p:xfrm>
          <a:off x="370017" y="766763"/>
          <a:ext cx="5756275" cy="5634037"/>
        </p:xfrm>
        <a:graphic>
          <a:graphicData uri="http://schemas.openxmlformats.org/presentationml/2006/ole">
            <mc:AlternateContent xmlns:mc="http://schemas.openxmlformats.org/markup-compatibility/2006">
              <mc:Choice xmlns:v="urn:schemas-microsoft-com:vml" Requires="v">
                <p:oleObj spid="_x0000_s1359" name="Visio" r:id="rId4" imgW="6658043" imgH="6667410" progId="Visio.Drawing.15">
                  <p:embed/>
                </p:oleObj>
              </mc:Choice>
              <mc:Fallback>
                <p:oleObj name="Visio" r:id="rId4" imgW="6658043" imgH="6667410" progId="Visio.Drawing.15">
                  <p:embed/>
                  <p:pic>
                    <p:nvPicPr>
                      <p:cNvPr id="0" name=""/>
                      <p:cNvPicPr/>
                      <p:nvPr/>
                    </p:nvPicPr>
                    <p:blipFill>
                      <a:blip r:embed="rId5"/>
                      <a:stretch>
                        <a:fillRect/>
                      </a:stretch>
                    </p:blipFill>
                    <p:spPr>
                      <a:xfrm>
                        <a:off x="370017" y="766763"/>
                        <a:ext cx="5756275" cy="5634037"/>
                      </a:xfrm>
                      <a:prstGeom prst="rect">
                        <a:avLst/>
                      </a:prstGeom>
                    </p:spPr>
                  </p:pic>
                </p:oleObj>
              </mc:Fallback>
            </mc:AlternateContent>
          </a:graphicData>
        </a:graphic>
      </p:graphicFrame>
      <p:pic>
        <p:nvPicPr>
          <p:cNvPr id="8" name="Picture 7"/>
          <p:cNvPicPr>
            <a:picLocks noChangeAspect="1"/>
          </p:cNvPicPr>
          <p:nvPr/>
        </p:nvPicPr>
        <p:blipFill>
          <a:blip r:embed="rId6"/>
          <a:stretch>
            <a:fillRect/>
          </a:stretch>
        </p:blipFill>
        <p:spPr>
          <a:xfrm rot="16200000">
            <a:off x="5378668" y="4838040"/>
            <a:ext cx="307484" cy="207570"/>
          </a:xfrm>
          <a:prstGeom prst="rect">
            <a:avLst/>
          </a:prstGeom>
        </p:spPr>
      </p:pic>
      <p:pic>
        <p:nvPicPr>
          <p:cNvPr id="5" name="Picture 7"/>
          <p:cNvPicPr>
            <a:picLocks noChangeAspect="1"/>
          </p:cNvPicPr>
          <p:nvPr/>
        </p:nvPicPr>
        <p:blipFill>
          <a:blip r:embed="rId7"/>
          <a:stretch>
            <a:fillRect/>
          </a:stretch>
        </p:blipFill>
        <p:spPr>
          <a:xfrm rot="16200000">
            <a:off x="5379298" y="4749046"/>
            <a:ext cx="337073" cy="234441"/>
          </a:xfrm>
          <a:prstGeom prst="rect">
            <a:avLst/>
          </a:prstGeom>
          <a:solidFill>
            <a:schemeClr val="accent2"/>
          </a:solidFill>
          <a:ln>
            <a:solidFill>
              <a:schemeClr val="accent1"/>
            </a:solidFill>
          </a:ln>
        </p:spPr>
      </p:pic>
      <p:pic>
        <p:nvPicPr>
          <p:cNvPr id="11" name="Picture 14"/>
          <p:cNvPicPr>
            <a:picLocks noChangeAspect="1"/>
          </p:cNvPicPr>
          <p:nvPr/>
        </p:nvPicPr>
        <p:blipFill>
          <a:blip r:embed="rId8"/>
          <a:stretch>
            <a:fillRect/>
          </a:stretch>
        </p:blipFill>
        <p:spPr>
          <a:xfrm rot="16200000">
            <a:off x="5372948" y="4728755"/>
            <a:ext cx="422489" cy="311134"/>
          </a:xfrm>
          <a:prstGeom prst="rect">
            <a:avLst/>
          </a:prstGeom>
        </p:spPr>
      </p:pic>
    </p:spTree>
    <p:extLst>
      <p:ext uri="{BB962C8B-B14F-4D97-AF65-F5344CB8AC3E}">
        <p14:creationId xmlns:p14="http://schemas.microsoft.com/office/powerpoint/2010/main" val="12135831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2396</Words>
  <Application>Microsoft Office PowerPoint</Application>
  <PresentationFormat>On-screen Show (4:3)</PresentationFormat>
  <Paragraphs>239</Paragraphs>
  <Slides>14</Slides>
  <Notes>14</Notes>
  <HiddenSlides>0</HiddenSlides>
  <MMClips>0</MMClips>
  <ScaleCrop>false</ScaleCrop>
  <HeadingPairs>
    <vt:vector size="10"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14</vt:i4>
      </vt:variant>
      <vt:variant>
        <vt:lpstr>Custom Shows</vt:lpstr>
      </vt:variant>
      <vt:variant>
        <vt:i4>1</vt:i4>
      </vt:variant>
    </vt:vector>
  </HeadingPairs>
  <TitlesOfParts>
    <vt:vector size="22" baseType="lpstr">
      <vt:lpstr>Arial</vt:lpstr>
      <vt:lpstr>Calibri</vt:lpstr>
      <vt:lpstr>Georgia</vt:lpstr>
      <vt:lpstr>Wingdings</vt:lpstr>
      <vt:lpstr>Theme1</vt:lpstr>
      <vt:lpstr>1_Theme1</vt:lpstr>
      <vt:lpstr>Visio</vt:lpstr>
      <vt:lpstr>PowerPoint Presentation</vt:lpstr>
      <vt:lpstr>PowerPoint Presentation</vt:lpstr>
      <vt:lpstr>Our understanding of the problem</vt:lpstr>
      <vt:lpstr>Executive Summary</vt:lpstr>
      <vt:lpstr>Info-Tech Research Group’s approach to service desk optimization focuses on building essential best practices</vt:lpstr>
      <vt:lpstr>Put the basics in place before you embark on a service desk continual service improvement initiative</vt:lpstr>
      <vt:lpstr>Implement a continual improvement plan to improve the performance of the service desk and consolidate your gains</vt:lpstr>
      <vt:lpstr>A continual improvement plan is the most effective initiative you can implement to increase end-user satisfaction</vt:lpstr>
      <vt:lpstr>Project structure</vt:lpstr>
      <vt:lpstr>PowerPoint Presentation</vt:lpstr>
      <vt:lpstr>Info-Tech offers various levels of support to suit your needs</vt:lpstr>
      <vt:lpstr>Build a Continual Improvement Plan for the Service Desk</vt:lpstr>
      <vt:lpstr>Workshop overview </vt:lpstr>
      <vt:lpstr>Use these icons to help direct you as you navigate this research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2015-12-22T16:46:36Z</dcterms:created>
  <dcterms:modified xsi:type="dcterms:W3CDTF">2021-11-17T21:53:37Z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d24214e-5322-4789-8422-cbe411bc3a74_Enabled">
    <vt:lpwstr>true</vt:lpwstr>
  </property>
  <property fmtid="{D5CDD505-2E9C-101B-9397-08002B2CF9AE}" pid="3" name="MSIP_Label_7d24214e-5322-4789-8422-cbe411bc3a74_SetDate">
    <vt:lpwstr>2021-11-17T21:53:13Z</vt:lpwstr>
  </property>
  <property fmtid="{D5CDD505-2E9C-101B-9397-08002B2CF9AE}" pid="4" name="MSIP_Label_7d24214e-5322-4789-8422-cbe411bc3a74_Method">
    <vt:lpwstr>Privileged</vt:lpwstr>
  </property>
  <property fmtid="{D5CDD505-2E9C-101B-9397-08002B2CF9AE}" pid="5" name="MSIP_Label_7d24214e-5322-4789-8422-cbe411bc3a74_Name">
    <vt:lpwstr>7d24214e-5322-4789-8422-cbe411bc3a74</vt:lpwstr>
  </property>
  <property fmtid="{D5CDD505-2E9C-101B-9397-08002B2CF9AE}" pid="6" name="MSIP_Label_7d24214e-5322-4789-8422-cbe411bc3a74_SiteId">
    <vt:lpwstr>113d1920-a1e0-48cf-a70a-868cbb03f3f6</vt:lpwstr>
  </property>
  <property fmtid="{D5CDD505-2E9C-101B-9397-08002B2CF9AE}" pid="7" name="MSIP_Label_7d24214e-5322-4789-8422-cbe411bc3a74_ActionId">
    <vt:lpwstr>da0bb1d1-5df2-4ac7-bc8a-4fc93cbbc18b</vt:lpwstr>
  </property>
  <property fmtid="{D5CDD505-2E9C-101B-9397-08002B2CF9AE}" pid="8" name="MSIP_Label_7d24214e-5322-4789-8422-cbe411bc3a74_ContentBits">
    <vt:lpwstr>0</vt:lpwstr>
  </property>
</Properties>
</file>