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768" r:id="rId1"/>
    <p:sldMasterId id="2147483788" r:id="rId2"/>
  </p:sldMasterIdLst>
  <p:notesMasterIdLst>
    <p:notesMasterId r:id="rId20"/>
  </p:notesMasterIdLst>
  <p:handoutMasterIdLst>
    <p:handoutMasterId r:id="rId21"/>
  </p:handoutMasterIdLst>
  <p:sldIdLst>
    <p:sldId id="278" r:id="rId3"/>
    <p:sldId id="484" r:id="rId4"/>
    <p:sldId id="403" r:id="rId5"/>
    <p:sldId id="399" r:id="rId6"/>
    <p:sldId id="667" r:id="rId7"/>
    <p:sldId id="665" r:id="rId8"/>
    <p:sldId id="502" r:id="rId9"/>
    <p:sldId id="296" r:id="rId10"/>
    <p:sldId id="504" r:id="rId11"/>
    <p:sldId id="509" r:id="rId12"/>
    <p:sldId id="659" r:id="rId13"/>
    <p:sldId id="603" r:id="rId14"/>
    <p:sldId id="485" r:id="rId15"/>
    <p:sldId id="426" r:id="rId16"/>
    <p:sldId id="410" r:id="rId17"/>
    <p:sldId id="411" r:id="rId18"/>
    <p:sldId id="413" r:id="rId19"/>
  </p:sldIdLst>
  <p:sldSz cx="9144000" cy="6858000" type="screen4x3"/>
  <p:notesSz cx="6858000" cy="9144000"/>
  <p:custShowLst>
    <p:custShow name="Custom Show 1" id="0">
      <p:sldLst>
        <p:sld r:id="rId3"/>
      </p:sldLst>
    </p:custShow>
  </p:custShowLst>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4" name="Author" initials="A" lastIdx="58" clrIdx="1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4128"/>
    <a:srgbClr val="CC3300"/>
    <a:srgbClr val="990033"/>
    <a:srgbClr val="A24130"/>
    <a:srgbClr val="B1B0AE"/>
    <a:srgbClr val="F8DD9A"/>
    <a:srgbClr val="F2F2F2"/>
    <a:srgbClr val="FF7171"/>
    <a:srgbClr val="7F7F7F"/>
    <a:srgbClr val="BDC6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C1E74B-9E71-4F0D-B44B-67C072C43FE4}" v="25" dt="2019-05-24T13:21:14.9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varScale="1">
        <p:scale>
          <a:sx n="116" d="100"/>
          <a:sy n="116" d="100"/>
        </p:scale>
        <p:origin x="2244" y="108"/>
      </p:cViewPr>
      <p:guideLst>
        <p:guide orient="horz" pos="2160"/>
        <p:guide pos="204"/>
      </p:guideLst>
    </p:cSldViewPr>
  </p:slideViewPr>
  <p:outlineViewPr>
    <p:cViewPr>
      <p:scale>
        <a:sx n="33" d="100"/>
        <a:sy n="33" d="100"/>
      </p:scale>
      <p:origin x="0" y="-32916"/>
    </p:cViewPr>
  </p:outlineViewPr>
  <p:notesTextViewPr>
    <p:cViewPr>
      <p:scale>
        <a:sx n="1" d="1"/>
        <a:sy n="1" d="1"/>
      </p:scale>
      <p:origin x="0" y="0"/>
    </p:cViewPr>
  </p:notesTextViewPr>
  <p:sorterViewPr>
    <p:cViewPr>
      <p:scale>
        <a:sx n="80" d="100"/>
        <a:sy n="80" d="100"/>
      </p:scale>
      <p:origin x="0" y="-9456"/>
    </p:cViewPr>
  </p:sorterViewPr>
  <p:notesViewPr>
    <p:cSldViewPr snapToGrid="0">
      <p:cViewPr varScale="1">
        <p:scale>
          <a:sx n="74" d="100"/>
          <a:sy n="74" d="100"/>
        </p:scale>
        <p:origin x="31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101"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6/28/2019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6/28/2019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2302733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5812440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C65BAA-4C92-45F9-B685-78236DC3BAD1}" type="slidenum">
              <a:rPr kumimoji="0" lang="en-US" sz="12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01205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1321444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41514213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15</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16</a:t>
            </a:fld>
            <a:endParaRPr lang="en-US" dirty="0"/>
          </a:p>
        </p:txBody>
      </p:sp>
    </p:spTree>
    <p:extLst>
      <p:ext uri="{BB962C8B-B14F-4D97-AF65-F5344CB8AC3E}">
        <p14:creationId xmlns:p14="http://schemas.microsoft.com/office/powerpoint/2010/main" val="41602972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17</a:t>
            </a:fld>
            <a:endParaRPr lang="en-US" dirty="0"/>
          </a:p>
        </p:txBody>
      </p:sp>
    </p:spTree>
    <p:extLst>
      <p:ext uri="{BB962C8B-B14F-4D97-AF65-F5344CB8AC3E}">
        <p14:creationId xmlns:p14="http://schemas.microsoft.com/office/powerpoint/2010/main" val="1675102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3528006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extLst>
      <p:ext uri="{BB962C8B-B14F-4D97-AF65-F5344CB8AC3E}">
        <p14:creationId xmlns:p14="http://schemas.microsoft.com/office/powerpoint/2010/main" val="661632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1411318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2595447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F1ACBD-245E-4A24-AC78-063168A8862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9775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18282240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wmf"/><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1997-2019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a:t>Headline (Georgia, 28pt)</a:t>
            </a:r>
            <a:endParaRPr lang="en-CA"/>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a:t>Subhead (Arial, 14pt)</a:t>
            </a:r>
          </a:p>
        </p:txBody>
      </p:sp>
    </p:spTree>
    <p:extLst>
      <p:ext uri="{BB962C8B-B14F-4D97-AF65-F5344CB8AC3E}">
        <p14:creationId xmlns:p14="http://schemas.microsoft.com/office/powerpoint/2010/main" val="4189444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Case study title</a:t>
            </a:r>
            <a:endParaRPr lang="en-CA"/>
          </a:p>
        </p:txBody>
      </p:sp>
    </p:spTree>
    <p:extLst>
      <p:ext uri="{BB962C8B-B14F-4D97-AF65-F5344CB8AC3E}">
        <p14:creationId xmlns:p14="http://schemas.microsoft.com/office/powerpoint/2010/main" val="3344167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1997-2019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a:t>Replace with Phase Title</a:t>
            </a:r>
            <a:endParaRPr lang="en-US"/>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a:t>#</a:t>
            </a:r>
            <a:endParaRPr lang="en-US"/>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a:t>Blueprint Title</a:t>
            </a:r>
          </a:p>
        </p:txBody>
      </p:sp>
    </p:spTree>
    <p:extLst>
      <p:ext uri="{BB962C8B-B14F-4D97-AF65-F5344CB8AC3E}">
        <p14:creationId xmlns:p14="http://schemas.microsoft.com/office/powerpoint/2010/main" val="2648863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1997-2016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702"/>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
        <p:nvSpPr>
          <p:cNvPr id="9" name="TextBox 8"/>
          <p:cNvSpPr txBox="1"/>
          <p:nvPr/>
        </p:nvSpPr>
        <p:spPr>
          <a:xfrm>
            <a:off x="8460433" y="214893"/>
            <a:ext cx="539552" cy="276999"/>
          </a:xfrm>
          <a:prstGeom prst="rect">
            <a:avLst/>
          </a:prstGeom>
          <a:noFill/>
        </p:spPr>
        <p:txBody>
          <a:bodyPr wrap="square" rtlCol="0">
            <a:spAutoFit/>
          </a:bodyPr>
          <a:lstStyle/>
          <a:p>
            <a:r>
              <a:rPr lang="en-CA" sz="1200" dirty="0">
                <a:solidFill>
                  <a:srgbClr val="FFFFFF"/>
                </a:solidFill>
              </a:rPr>
              <a:t>V4</a:t>
            </a:r>
          </a:p>
        </p:txBody>
      </p:sp>
    </p:spTree>
    <p:extLst>
      <p:ext uri="{BB962C8B-B14F-4D97-AF65-F5344CB8AC3E}">
        <p14:creationId xmlns:p14="http://schemas.microsoft.com/office/powerpoint/2010/main" val="3675717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3465483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37131533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sp>
        <p:nvSpPr>
          <p:cNvPr id="12" name="Title 1"/>
          <p:cNvSpPr>
            <a:spLocks noGrp="1"/>
          </p:cNvSpPr>
          <p:nvPr>
            <p:ph type="title" hasCustomPrompt="1"/>
          </p:nvPr>
        </p:nvSpPr>
        <p:spPr>
          <a:xfrm>
            <a:off x="863589" y="260648"/>
            <a:ext cx="8013712" cy="864096"/>
          </a:xfrm>
          <a:noFill/>
        </p:spPr>
        <p:txBody>
          <a:bodyPr/>
          <a:lstStyle>
            <a:lvl1pPr algn="l">
              <a:lnSpc>
                <a:spcPts val="2600"/>
              </a:lnSpc>
              <a:defRPr sz="2400" b="0" baseline="0">
                <a:solidFill>
                  <a:schemeClr val="tx1"/>
                </a:solidFill>
              </a:defRPr>
            </a:lvl1pPr>
          </a:lstStyle>
          <a:p>
            <a:r>
              <a:rPr lang="en-US" dirty="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Tree>
    <p:extLst>
      <p:ext uri="{BB962C8B-B14F-4D97-AF65-F5344CB8AC3E}">
        <p14:creationId xmlns:p14="http://schemas.microsoft.com/office/powerpoint/2010/main" val="2261746111"/>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4" name="Rectangle 23"/>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solidFill>
                <a:srgbClr val="FFFFFF"/>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dirty="0"/>
          </a:p>
        </p:txBody>
      </p:sp>
      <p:sp>
        <p:nvSpPr>
          <p:cNvPr id="25" name="Text Placeholder 41"/>
          <p:cNvSpPr>
            <a:spLocks noGrp="1"/>
          </p:cNvSpPr>
          <p:nvPr>
            <p:ph type="body" sz="quarter" idx="16" hasCustomPrompt="1"/>
          </p:nvPr>
        </p:nvSpPr>
        <p:spPr>
          <a:xfrm>
            <a:off x="246703" y="1607235"/>
            <a:ext cx="4041648" cy="1677491"/>
          </a:xfrm>
        </p:spPr>
        <p:txBody>
          <a:bodyPr/>
          <a:lstStyle>
            <a:lvl1pPr marL="174621" indent="-174621">
              <a:lnSpc>
                <a:spcPct val="100000"/>
              </a:lnSpc>
              <a:spcBef>
                <a:spcPts val="500"/>
              </a:spcBef>
              <a:buClr>
                <a:schemeClr val="tx1"/>
              </a:buClr>
              <a:buSzPct val="120000"/>
              <a:buFont typeface="Wingdings" pitchFamily="2" charset="2"/>
              <a:buChar char="ü"/>
              <a:defRPr sz="1400" baseline="0"/>
            </a:lvl1pPr>
            <a:lvl2pPr marL="361942" indent="-180970">
              <a:lnSpc>
                <a:spcPct val="100000"/>
              </a:lnSpc>
              <a:spcBef>
                <a:spcPts val="500"/>
              </a:spcBef>
              <a:buClr>
                <a:schemeClr val="tx1"/>
              </a:buClr>
              <a:buSzPct val="120000"/>
              <a:buFont typeface="Arial" pitchFamily="34" charset="0"/>
              <a:buChar char="•"/>
              <a:defRPr sz="1400"/>
            </a:lvl2pPr>
            <a:lvl3pPr marL="542912" indent="-180970">
              <a:lnSpc>
                <a:spcPct val="100000"/>
              </a:lnSpc>
              <a:spcBef>
                <a:spcPts val="500"/>
              </a:spcBef>
              <a:buClr>
                <a:schemeClr val="tx1"/>
              </a:buClr>
              <a:buSzPct val="150000"/>
              <a:buFont typeface="Arial" pitchFamily="34" charset="0"/>
              <a:buChar char="◦"/>
              <a:defRPr sz="1400" baseline="0"/>
            </a:lvl3pPr>
            <a:lvl4pPr marL="714357" indent="-171446">
              <a:lnSpc>
                <a:spcPct val="100000"/>
              </a:lnSpc>
              <a:spcBef>
                <a:spcPts val="500"/>
              </a:spcBef>
              <a:buSzPct val="100000"/>
              <a:buFont typeface="Arial" pitchFamily="34" charset="0"/>
              <a:buChar char="–"/>
              <a:defRPr sz="1400"/>
            </a:lvl4pPr>
            <a:lvl5pPr marL="1614448" indent="-174621">
              <a:lnSpc>
                <a:spcPts val="1351"/>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21"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8"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5"/>
            <a:ext cx="4041648" cy="1677491"/>
          </a:xfrm>
        </p:spPr>
        <p:txBody>
          <a:bodyPr/>
          <a:lstStyle>
            <a:lvl1pPr marL="174621" indent="-174621">
              <a:lnSpc>
                <a:spcPct val="100000"/>
              </a:lnSpc>
              <a:spcBef>
                <a:spcPts val="500"/>
              </a:spcBef>
              <a:buClr>
                <a:schemeClr val="tx1"/>
              </a:buClr>
              <a:buSzPct val="120000"/>
              <a:buFont typeface="Wingdings" pitchFamily="2" charset="2"/>
              <a:buChar char="ü"/>
              <a:defRPr sz="1400" baseline="0"/>
            </a:lvl1pPr>
            <a:lvl2pPr marL="361942" indent="-180970">
              <a:lnSpc>
                <a:spcPct val="100000"/>
              </a:lnSpc>
              <a:spcBef>
                <a:spcPts val="500"/>
              </a:spcBef>
              <a:buClr>
                <a:schemeClr val="tx1"/>
              </a:buClr>
              <a:buSzPct val="120000"/>
              <a:buFont typeface="Arial" pitchFamily="34" charset="0"/>
              <a:buChar char="•"/>
              <a:defRPr sz="1400"/>
            </a:lvl2pPr>
            <a:lvl3pPr marL="542912" indent="-180970">
              <a:lnSpc>
                <a:spcPct val="100000"/>
              </a:lnSpc>
              <a:spcBef>
                <a:spcPts val="500"/>
              </a:spcBef>
              <a:buClr>
                <a:schemeClr val="tx1"/>
              </a:buClr>
              <a:buSzPct val="150000"/>
              <a:buFont typeface="Arial" pitchFamily="34" charset="0"/>
              <a:buChar char="◦"/>
              <a:defRPr sz="1400" baseline="0"/>
            </a:lvl3pPr>
            <a:lvl4pPr marL="714357" indent="-171446">
              <a:lnSpc>
                <a:spcPct val="100000"/>
              </a:lnSpc>
              <a:spcBef>
                <a:spcPts val="500"/>
              </a:spcBef>
              <a:buSzPct val="100000"/>
              <a:buFont typeface="Arial" pitchFamily="34" charset="0"/>
              <a:buChar char="–"/>
              <a:defRPr sz="1400"/>
            </a:lvl4pPr>
            <a:lvl5pPr marL="1614448" indent="-174621">
              <a:lnSpc>
                <a:spcPts val="1351"/>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50"/>
            <a:ext cx="4041648" cy="1677491"/>
          </a:xfrm>
        </p:spPr>
        <p:txBody>
          <a:bodyPr/>
          <a:lstStyle>
            <a:lvl1pPr marL="174621" indent="-174621">
              <a:lnSpc>
                <a:spcPct val="100000"/>
              </a:lnSpc>
              <a:spcBef>
                <a:spcPts val="500"/>
              </a:spcBef>
              <a:buClr>
                <a:schemeClr val="tx1"/>
              </a:buClr>
              <a:buSzPct val="120000"/>
              <a:buFont typeface="Wingdings" pitchFamily="2" charset="2"/>
              <a:buChar char="ü"/>
              <a:defRPr sz="1400" baseline="0"/>
            </a:lvl1pPr>
            <a:lvl2pPr marL="361942" indent="-180970">
              <a:lnSpc>
                <a:spcPct val="100000"/>
              </a:lnSpc>
              <a:spcBef>
                <a:spcPts val="500"/>
              </a:spcBef>
              <a:buClr>
                <a:schemeClr val="tx1"/>
              </a:buClr>
              <a:buSzPct val="120000"/>
              <a:buFont typeface="Arial" pitchFamily="34" charset="0"/>
              <a:buChar char="•"/>
              <a:defRPr sz="1400"/>
            </a:lvl2pPr>
            <a:lvl3pPr marL="542912" indent="-180970">
              <a:lnSpc>
                <a:spcPct val="100000"/>
              </a:lnSpc>
              <a:spcBef>
                <a:spcPts val="500"/>
              </a:spcBef>
              <a:buClr>
                <a:schemeClr val="tx1"/>
              </a:buClr>
              <a:buSzPct val="150000"/>
              <a:buFont typeface="Arial" pitchFamily="34" charset="0"/>
              <a:buChar char="◦"/>
              <a:defRPr sz="1400" baseline="0"/>
            </a:lvl3pPr>
            <a:lvl4pPr marL="714357" indent="-171446">
              <a:lnSpc>
                <a:spcPct val="100000"/>
              </a:lnSpc>
              <a:spcBef>
                <a:spcPts val="500"/>
              </a:spcBef>
              <a:buSzPct val="100000"/>
              <a:buFont typeface="Arial" pitchFamily="34" charset="0"/>
              <a:buChar char="–"/>
              <a:defRPr sz="1400"/>
            </a:lvl4pPr>
            <a:lvl5pPr marL="1614448" indent="-174621">
              <a:lnSpc>
                <a:spcPts val="1351"/>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7"/>
            <a:ext cx="4041648" cy="1677491"/>
          </a:xfrm>
        </p:spPr>
        <p:txBody>
          <a:bodyPr/>
          <a:lstStyle>
            <a:lvl1pPr marL="174621" indent="-174621">
              <a:lnSpc>
                <a:spcPct val="100000"/>
              </a:lnSpc>
              <a:spcBef>
                <a:spcPts val="500"/>
              </a:spcBef>
              <a:buClr>
                <a:schemeClr val="tx1"/>
              </a:buClr>
              <a:buSzPct val="120000"/>
              <a:buFont typeface="Wingdings" pitchFamily="2" charset="2"/>
              <a:buChar char="ü"/>
              <a:defRPr sz="1400" baseline="0"/>
            </a:lvl1pPr>
            <a:lvl2pPr marL="361942" indent="-180970">
              <a:lnSpc>
                <a:spcPct val="100000"/>
              </a:lnSpc>
              <a:spcBef>
                <a:spcPts val="500"/>
              </a:spcBef>
              <a:buClr>
                <a:schemeClr val="tx1"/>
              </a:buClr>
              <a:buSzPct val="120000"/>
              <a:buFont typeface="Arial" pitchFamily="34" charset="0"/>
              <a:buChar char="•"/>
              <a:defRPr sz="1400"/>
            </a:lvl2pPr>
            <a:lvl3pPr marL="542912" indent="-180970">
              <a:lnSpc>
                <a:spcPct val="100000"/>
              </a:lnSpc>
              <a:spcBef>
                <a:spcPts val="500"/>
              </a:spcBef>
              <a:buClr>
                <a:schemeClr val="tx1"/>
              </a:buClr>
              <a:buSzPct val="150000"/>
              <a:buFont typeface="Arial" pitchFamily="34" charset="0"/>
              <a:buChar char="◦"/>
              <a:defRPr sz="1400" baseline="0"/>
            </a:lvl3pPr>
            <a:lvl4pPr marL="714357" indent="-171446">
              <a:lnSpc>
                <a:spcPct val="100000"/>
              </a:lnSpc>
              <a:spcBef>
                <a:spcPts val="500"/>
              </a:spcBef>
              <a:buSzPct val="100000"/>
              <a:buFont typeface="Arial" pitchFamily="34" charset="0"/>
              <a:buChar char="–"/>
              <a:defRPr sz="1400"/>
            </a:lvl4pPr>
            <a:lvl5pPr marL="1614448" indent="-174621">
              <a:lnSpc>
                <a:spcPts val="1351"/>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21"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8"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This Research Will Help Them:</a:t>
            </a:r>
          </a:p>
        </p:txBody>
      </p:sp>
    </p:spTree>
    <p:extLst>
      <p:ext uri="{BB962C8B-B14F-4D97-AF65-F5344CB8AC3E}">
        <p14:creationId xmlns:p14="http://schemas.microsoft.com/office/powerpoint/2010/main" val="30994676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8" name="Rectangle 17"/>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199835"/>
            <a:ext cx="5258924"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rgbClr val="FFFFFF"/>
                </a:solidFill>
              </a:rPr>
              <a:t>Situation</a:t>
            </a:r>
          </a:p>
        </p:txBody>
      </p:sp>
      <p:sp>
        <p:nvSpPr>
          <p:cNvPr id="11" name="Rectangle 10"/>
          <p:cNvSpPr/>
          <p:nvPr userDrawn="1"/>
        </p:nvSpPr>
        <p:spPr>
          <a:xfrm>
            <a:off x="255868" y="276715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55868" y="3081416"/>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70"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3" y="1496001"/>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377" latinLnBrk="0">
              <a:spcBef>
                <a:spcPct val="0"/>
              </a:spcBef>
            </a:pPr>
            <a:endParaRPr lang="en-US" dirty="0"/>
          </a:p>
        </p:txBody>
      </p:sp>
      <p:grpSp>
        <p:nvGrpSpPr>
          <p:cNvPr id="28" name="Group 27"/>
          <p:cNvGrpSpPr/>
          <p:nvPr/>
        </p:nvGrpSpPr>
        <p:grpSpPr>
          <a:xfrm>
            <a:off x="5736406" y="1210909"/>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a:solidFill>
                    <a:srgbClr val="FFFFFF"/>
                  </a:solidFill>
                  <a:latin typeface="Georgia"/>
                </a:rPr>
                <a:t>Info-Tech Insight</a:t>
              </a: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5"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4260378"/>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6" y="2814934"/>
            <a:ext cx="211099" cy="211099"/>
          </a:xfrm>
          <a:prstGeom prst="rect">
            <a:avLst/>
          </a:prstGeom>
        </p:spPr>
      </p:pic>
    </p:spTree>
    <p:extLst>
      <p:ext uri="{BB962C8B-B14F-4D97-AF65-F5344CB8AC3E}">
        <p14:creationId xmlns:p14="http://schemas.microsoft.com/office/powerpoint/2010/main" val="25057654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solidFill>
                <a:srgbClr val="FFFFFF"/>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377"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377"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377"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6"/>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1508941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6" name="Rectangle 15"/>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buNone/>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3" y="1210647"/>
            <a:ext cx="4267532" cy="320040"/>
          </a:xfrm>
          <a:solidFill>
            <a:srgbClr val="243F54"/>
          </a:solidFill>
        </p:spPr>
        <p:txBody>
          <a:bodyPr/>
          <a:lstStyle>
            <a:lvl1pPr marL="0" indent="0">
              <a:buNone/>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8" y="1210647"/>
            <a:ext cx="4267532" cy="320040"/>
          </a:xfrm>
          <a:solidFill>
            <a:srgbClr val="243F54"/>
          </a:solidFill>
        </p:spPr>
        <p:txBody>
          <a:bodyPr/>
          <a:lstStyle>
            <a:lvl1pPr marL="0" indent="0">
              <a:buNone/>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4"/>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4"/>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8"/>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7"/>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2" y="1253026"/>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7000" y="1268798"/>
            <a:ext cx="139535" cy="197675"/>
          </a:xfrm>
          <a:prstGeom prst="rect">
            <a:avLst/>
          </a:prstGeom>
        </p:spPr>
      </p:pic>
    </p:spTree>
    <p:extLst>
      <p:ext uri="{BB962C8B-B14F-4D97-AF65-F5344CB8AC3E}">
        <p14:creationId xmlns:p14="http://schemas.microsoft.com/office/powerpoint/2010/main" val="3029932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30548710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1" indent="-174621">
              <a:lnSpc>
                <a:spcPct val="100000"/>
              </a:lnSpc>
              <a:spcBef>
                <a:spcPts val="500"/>
              </a:spcBef>
              <a:buClr>
                <a:schemeClr val="tx1"/>
              </a:buClr>
              <a:buSzPct val="120000"/>
              <a:buFont typeface="Arial" pitchFamily="34" charset="0"/>
              <a:buChar char="•"/>
              <a:defRPr sz="1200" baseline="0"/>
            </a:lvl1pPr>
            <a:lvl2pPr marL="361942" indent="-180970">
              <a:lnSpc>
                <a:spcPct val="100000"/>
              </a:lnSpc>
              <a:spcBef>
                <a:spcPts val="500"/>
              </a:spcBef>
              <a:buClr>
                <a:schemeClr val="tx1"/>
              </a:buClr>
              <a:buSzPct val="150000"/>
              <a:buFont typeface="Arial" pitchFamily="34" charset="0"/>
              <a:buChar char="◦"/>
              <a:defRPr sz="1200"/>
            </a:lvl2pPr>
            <a:lvl3pPr marL="542912" indent="-180970">
              <a:lnSpc>
                <a:spcPct val="100000"/>
              </a:lnSpc>
              <a:spcBef>
                <a:spcPts val="500"/>
              </a:spcBef>
              <a:buClr>
                <a:schemeClr val="tx1"/>
              </a:buClr>
              <a:buSzPct val="100000"/>
              <a:buFont typeface="Arial" pitchFamily="34" charset="0"/>
              <a:buChar char="–"/>
              <a:defRPr sz="1200" baseline="0"/>
            </a:lvl3pPr>
            <a:lvl4pPr marL="714357" indent="-171446">
              <a:lnSpc>
                <a:spcPct val="100000"/>
              </a:lnSpc>
              <a:spcBef>
                <a:spcPts val="500"/>
              </a:spcBef>
              <a:buSzPct val="100000"/>
              <a:buFont typeface="Wingdings" pitchFamily="2" charset="2"/>
              <a:buChar char="§"/>
              <a:defRPr sz="1200"/>
            </a:lvl4pPr>
            <a:lvl5pPr marL="1614448" indent="-174621">
              <a:lnSpc>
                <a:spcPts val="1351"/>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cxnSp>
        <p:nvCxnSpPr>
          <p:cNvPr id="5" name="Straight Connector 4"/>
          <p:cNvCxnSpPr/>
          <p:nvPr userDrawn="1"/>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66386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3298842"/>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10" name="Rectangle 9"/>
          <p:cNvSpPr/>
          <p:nvPr userDrawn="1"/>
        </p:nvSpPr>
        <p:spPr>
          <a:xfrm>
            <a:off x="616688" y="1132010"/>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1"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1"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31601073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20" name="Rectangle 19"/>
          <p:cNvSpPr/>
          <p:nvPr userDrawn="1"/>
        </p:nvSpPr>
        <p:spPr>
          <a:xfrm>
            <a:off x="323530" y="1164094"/>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1"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50" y="1173402"/>
            <a:ext cx="445412" cy="346075"/>
          </a:xfrm>
        </p:spPr>
        <p:txBody>
          <a:bodyPr anchor="ctr"/>
          <a:lstStyle>
            <a:lvl1pPr marL="0" indent="0">
              <a:buNone/>
              <a:defRPr sz="1400" b="0" baseline="0">
                <a:solidFill>
                  <a:schemeClr val="bg1"/>
                </a:solidFill>
              </a:defRPr>
            </a:lvl1pPr>
            <a:lvl2pPr marL="180970" indent="0">
              <a:buNone/>
              <a:defRPr/>
            </a:lvl2pPr>
            <a:lvl3pPr marL="361942" indent="0">
              <a:buNone/>
              <a:defRPr/>
            </a:lvl3pPr>
            <a:lvl4pPr marL="542912" indent="0">
              <a:buNone/>
              <a:defRPr/>
            </a:lvl4pPr>
            <a:lvl5pPr marL="1828754" indent="0">
              <a:buNone/>
              <a:defRPr/>
            </a:lvl5pPr>
          </a:lstStyle>
          <a:p>
            <a:pPr lvl="0"/>
            <a:r>
              <a:rPr lang="en-US" dirty="0"/>
              <a:t>#.#</a:t>
            </a:r>
          </a:p>
        </p:txBody>
      </p:sp>
      <p:sp>
        <p:nvSpPr>
          <p:cNvPr id="28" name="Text Placeholder 26"/>
          <p:cNvSpPr>
            <a:spLocks noGrp="1"/>
          </p:cNvSpPr>
          <p:nvPr>
            <p:ph type="body" sz="quarter" idx="11" hasCustomPrompt="1"/>
          </p:nvPr>
        </p:nvSpPr>
        <p:spPr>
          <a:xfrm>
            <a:off x="1157098" y="1173402"/>
            <a:ext cx="7427054" cy="346075"/>
          </a:xfrm>
        </p:spPr>
        <p:txBody>
          <a:bodyPr anchor="ctr"/>
          <a:lstStyle>
            <a:lvl1pPr marL="0" indent="0">
              <a:buNone/>
              <a:defRPr sz="1400" baseline="0">
                <a:solidFill>
                  <a:schemeClr val="bg1"/>
                </a:solidFill>
              </a:defRPr>
            </a:lvl1pPr>
            <a:lvl2pPr marL="180970" indent="0">
              <a:buNone/>
              <a:defRPr/>
            </a:lvl2pPr>
            <a:lvl3pPr marL="361942" indent="0">
              <a:buNone/>
              <a:defRPr/>
            </a:lvl3pPr>
            <a:lvl4pPr marL="542912" indent="0">
              <a:buNone/>
              <a:defRPr/>
            </a:lvl4pPr>
            <a:lvl5pPr marL="1828754" indent="0">
              <a:buNone/>
              <a:defRPr/>
            </a:lvl5pPr>
          </a:lstStyle>
          <a:p>
            <a:pPr lvl="0"/>
            <a:r>
              <a:rPr lang="en-US" dirty="0"/>
              <a:t>[Provide estimated time for workshop activity or other guidelines.]</a:t>
            </a:r>
          </a:p>
        </p:txBody>
      </p:sp>
    </p:spTree>
    <p:extLst>
      <p:ext uri="{BB962C8B-B14F-4D97-AF65-F5344CB8AC3E}">
        <p14:creationId xmlns:p14="http://schemas.microsoft.com/office/powerpoint/2010/main" val="3937967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8" name="Rectangle 7"/>
          <p:cNvSpPr/>
          <p:nvPr userDrawn="1"/>
        </p:nvSpPr>
        <p:spPr>
          <a:xfrm>
            <a:off x="323530" y="1164853"/>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2" y="1175545"/>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194576" y="1174161"/>
            <a:ext cx="7420978" cy="346075"/>
          </a:xfrm>
        </p:spPr>
        <p:txBody>
          <a:bodyPr anchor="ctr"/>
          <a:lstStyle>
            <a:lvl1pPr marL="0" indent="0">
              <a:buNone/>
              <a:defRPr sz="1400" b="0" baseline="0">
                <a:solidFill>
                  <a:schemeClr val="bg1"/>
                </a:solidFill>
              </a:defRPr>
            </a:lvl1pPr>
            <a:lvl2pPr marL="180970" indent="0">
              <a:buNone/>
              <a:defRPr/>
            </a:lvl2pPr>
            <a:lvl3pPr marL="361942" indent="0">
              <a:buNone/>
              <a:defRPr/>
            </a:lvl3pPr>
            <a:lvl4pPr marL="542912" indent="0">
              <a:buNone/>
              <a:defRPr/>
            </a:lvl4pPr>
            <a:lvl5pPr marL="1828754" indent="0">
              <a:buNone/>
              <a:defRPr/>
            </a:lvl5pPr>
          </a:lstStyle>
          <a:p>
            <a:pPr lvl="0"/>
            <a:r>
              <a:rPr lang="en-US" dirty="0"/>
              <a:t>[Tool Context]</a:t>
            </a:r>
          </a:p>
        </p:txBody>
      </p:sp>
      <p:sp>
        <p:nvSpPr>
          <p:cNvPr id="15" name="Text Placeholder 26"/>
          <p:cNvSpPr>
            <a:spLocks noGrp="1"/>
          </p:cNvSpPr>
          <p:nvPr>
            <p:ph type="body" sz="quarter" idx="11" hasCustomPrompt="1"/>
          </p:nvPr>
        </p:nvSpPr>
        <p:spPr>
          <a:xfrm>
            <a:off x="684997" y="1174161"/>
            <a:ext cx="445412" cy="346075"/>
          </a:xfrm>
        </p:spPr>
        <p:txBody>
          <a:bodyPr anchor="ctr"/>
          <a:lstStyle>
            <a:lvl1pPr marL="0" indent="0">
              <a:buNone/>
              <a:defRPr sz="1400" b="0" baseline="0">
                <a:solidFill>
                  <a:schemeClr val="bg1"/>
                </a:solidFill>
              </a:defRPr>
            </a:lvl1pPr>
            <a:lvl2pPr marL="180970" indent="0">
              <a:buNone/>
              <a:defRPr/>
            </a:lvl2pPr>
            <a:lvl3pPr marL="361942" indent="0">
              <a:buNone/>
              <a:defRPr/>
            </a:lvl3pPr>
            <a:lvl4pPr marL="542912" indent="0">
              <a:buNone/>
              <a:defRPr/>
            </a:lvl4pPr>
            <a:lvl5pPr marL="1828754" indent="0">
              <a:buNone/>
              <a:defRPr/>
            </a:lvl5pPr>
          </a:lstStyle>
          <a:p>
            <a:pPr lvl="0"/>
            <a:r>
              <a:rPr lang="en-US" dirty="0"/>
              <a:t>#.#</a:t>
            </a:r>
          </a:p>
        </p:txBody>
      </p:sp>
    </p:spTree>
    <p:extLst>
      <p:ext uri="{BB962C8B-B14F-4D97-AF65-F5344CB8AC3E}">
        <p14:creationId xmlns:p14="http://schemas.microsoft.com/office/powerpoint/2010/main" val="3165369908"/>
      </p:ext>
    </p:extLst>
  </p:cSld>
  <p:clrMapOvr>
    <a:masterClrMapping/>
  </p:clrMapOvr>
  <p:extLst mod="1">
    <p:ext uri="{DCECCB84-F9BA-43D5-87BE-67443E8EF086}">
      <p15:sldGuideLst xmlns:p15="http://schemas.microsoft.com/office/powerpoint/2012/main">
        <p15:guide id="1" orient="horz" pos="913">
          <p15:clr>
            <a:srgbClr val="FBAE40"/>
          </p15:clr>
        </p15:guide>
        <p15:guide id="2" pos="216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7154496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81"/>
            <a:ext cx="2803790" cy="769441"/>
          </a:xfrm>
          <a:prstGeom prst="rect">
            <a:avLst/>
          </a:prstGeom>
          <a:noFill/>
        </p:spPr>
        <p:txBody>
          <a:bodyPr wrap="square" rtlCol="0">
            <a:spAutoFit/>
          </a:bodyPr>
          <a:lstStyle/>
          <a:p>
            <a:pPr algn="r"/>
            <a:r>
              <a:rPr lang="en-CA" sz="4400" b="1" dirty="0">
                <a:solidFill>
                  <a:srgbClr val="29475F"/>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4" y="4550347"/>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2"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9"/>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43344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51"/>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1997-2016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6"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20"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9"/>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4"/>
            <a:ext cx="2036776" cy="769441"/>
          </a:xfrm>
          <a:prstGeom prst="rect">
            <a:avLst/>
          </a:prstGeom>
          <a:noFill/>
        </p:spPr>
        <p:txBody>
          <a:bodyPr wrap="none" lIns="0" rtlCol="0">
            <a:spAutoFit/>
          </a:bodyPr>
          <a:lstStyle/>
          <a:p>
            <a:r>
              <a:rPr lang="en-CA" sz="4400" b="1" dirty="0">
                <a:solidFill>
                  <a:srgbClr val="29475F"/>
                </a:solidFill>
              </a:rPr>
              <a:t>PHASE</a:t>
            </a:r>
          </a:p>
        </p:txBody>
      </p:sp>
      <p:sp>
        <p:nvSpPr>
          <p:cNvPr id="21" name="Text Placeholder 10"/>
          <p:cNvSpPr>
            <a:spLocks noGrp="1"/>
          </p:cNvSpPr>
          <p:nvPr>
            <p:ph type="body" sz="quarter" idx="12" hasCustomPrompt="1"/>
          </p:nvPr>
        </p:nvSpPr>
        <p:spPr>
          <a:xfrm>
            <a:off x="2794014" y="2576897"/>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8"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8720324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7"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1"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4"/>
            <a:ext cx="8676000" cy="307777"/>
          </a:xfrm>
          <a:prstGeom prst="rect">
            <a:avLst/>
          </a:prstGeom>
          <a:solidFill>
            <a:srgbClr val="243F54"/>
          </a:solidFill>
        </p:spPr>
        <p:txBody>
          <a:bodyPr wrap="square">
            <a:spAutoFit/>
          </a:bodyPr>
          <a:lstStyle/>
          <a:p>
            <a:r>
              <a:rPr lang="en-US" sz="1400" b="1" dirty="0">
                <a:solidFill>
                  <a:srgbClr val="FFFFFF"/>
                </a:solidFill>
              </a:rPr>
              <a:t>The following are sample activities that will be conducted by Info-Tech analysts with your team:</a:t>
            </a:r>
          </a:p>
        </p:txBody>
      </p:sp>
      <p:sp>
        <p:nvSpPr>
          <p:cNvPr id="15" name="TextBox 14"/>
          <p:cNvSpPr txBox="1"/>
          <p:nvPr userDrawn="1"/>
        </p:nvSpPr>
        <p:spPr>
          <a:xfrm>
            <a:off x="257182" y="1068998"/>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2400" dirty="0">
                <a:solidFill>
                  <a:srgbClr val="333333"/>
                </a:solidFill>
              </a:rPr>
              <a:t>If you want additional support, have our analysts guide </a:t>
            </a:r>
            <a:br>
              <a:rPr lang="en-US" sz="2400" dirty="0">
                <a:solidFill>
                  <a:srgbClr val="333333"/>
                </a:solidFill>
              </a:rPr>
            </a:br>
            <a:r>
              <a:rPr lang="en-US" sz="2400" dirty="0">
                <a:solidFill>
                  <a:srgbClr val="333333"/>
                </a:solidFill>
              </a:rPr>
              <a:t>you through this phase as part of an Info-Tech workshop</a:t>
            </a:r>
            <a:endParaRPr lang="en-CA" sz="2400" dirty="0">
              <a:solidFill>
                <a:srgbClr val="333333"/>
              </a:solidFill>
            </a:endParaRPr>
          </a:p>
        </p:txBody>
      </p:sp>
    </p:spTree>
    <p:extLst>
      <p:ext uri="{BB962C8B-B14F-4D97-AF65-F5344CB8AC3E}">
        <p14:creationId xmlns:p14="http://schemas.microsoft.com/office/powerpoint/2010/main" val="265128001"/>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7"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1"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2400" dirty="0">
                <a:solidFill>
                  <a:srgbClr val="333333"/>
                </a:solidFill>
              </a:rPr>
              <a:t>If you want additional support, have our analysts guide </a:t>
            </a:r>
            <a:br>
              <a:rPr lang="en-US" sz="2400" dirty="0">
                <a:solidFill>
                  <a:srgbClr val="333333"/>
                </a:solidFill>
              </a:rPr>
            </a:br>
            <a:r>
              <a:rPr lang="en-US" sz="2400" dirty="0">
                <a:solidFill>
                  <a:srgbClr val="333333"/>
                </a:solidFill>
              </a:rPr>
              <a:t>you through this phase as part of an Info-Tech workshop</a:t>
            </a:r>
            <a:endParaRPr lang="en-CA" sz="2400" dirty="0">
              <a:solidFill>
                <a:srgbClr val="333333"/>
              </a:solidFill>
            </a:endParaRPr>
          </a:p>
        </p:txBody>
      </p:sp>
      <p:sp>
        <p:nvSpPr>
          <p:cNvPr id="10" name="TextBox 9"/>
          <p:cNvSpPr txBox="1"/>
          <p:nvPr userDrawn="1"/>
        </p:nvSpPr>
        <p:spPr>
          <a:xfrm>
            <a:off x="257182" y="1068998"/>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135335811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Tree>
    <p:extLst>
      <p:ext uri="{BB962C8B-B14F-4D97-AF65-F5344CB8AC3E}">
        <p14:creationId xmlns:p14="http://schemas.microsoft.com/office/powerpoint/2010/main" val="18134097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3060103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430511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p>
        </p:txBody>
      </p:sp>
      <p:sp>
        <p:nvSpPr>
          <p:cNvPr id="9" name="Rectangle 8"/>
          <p:cNvSpPr/>
          <p:nvPr userDrawn="1"/>
        </p:nvSpPr>
        <p:spPr>
          <a:xfrm>
            <a:off x="236721" y="4682439"/>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57174" y="2923637"/>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userDrawn="1">
            <p:ph type="body" sz="quarter" idx="11"/>
          </p:nvPr>
        </p:nvSpPr>
        <p:spPr>
          <a:xfrm>
            <a:off x="257174" y="3237897"/>
            <a:ext cx="5257800" cy="107698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userDrawn="1">
            <p:ph type="body" sz="quarter" idx="12"/>
          </p:nvPr>
        </p:nvSpPr>
        <p:spPr>
          <a:xfrm>
            <a:off x="236721" y="4995257"/>
            <a:ext cx="8623607" cy="136563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13611" y="4735417"/>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969707"/>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2523805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557211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Two small sections, one large</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1407011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12pt)</a:t>
            </a:r>
          </a:p>
          <a:p>
            <a:pPr lvl="1"/>
            <a:r>
              <a:rPr lang="en-US"/>
              <a:t>Second Level (Arial, 12pt)</a:t>
            </a:r>
          </a:p>
          <a:p>
            <a:pPr lvl="2"/>
            <a:r>
              <a:rPr lang="en-US"/>
              <a:t>Third Level (Arial, 12pt)</a:t>
            </a:r>
          </a:p>
          <a:p>
            <a:pPr lvl="3"/>
            <a:r>
              <a:rPr lang="en-US"/>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37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695222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First Level</a:t>
            </a:r>
          </a:p>
          <a:p>
            <a:pPr lvl="1"/>
            <a:r>
              <a:rPr lang="en-US"/>
              <a:t>Second Level</a:t>
            </a:r>
          </a:p>
          <a:p>
            <a:pPr lvl="2"/>
            <a:r>
              <a:rPr lang="en-US"/>
              <a:t>Third Level</a:t>
            </a:r>
          </a:p>
          <a:p>
            <a:pPr lvl="3"/>
            <a:r>
              <a:rPr lang="en-US"/>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879349445"/>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3" r:id="rId4"/>
    <p:sldLayoutId id="2147483774" r:id="rId5"/>
    <p:sldLayoutId id="2147483775" r:id="rId6"/>
    <p:sldLayoutId id="2147483776" r:id="rId7"/>
    <p:sldLayoutId id="2147483777" r:id="rId8"/>
    <p:sldLayoutId id="2147483778" r:id="rId9"/>
    <p:sldLayoutId id="2147483780" r:id="rId10"/>
    <p:sldLayoutId id="2147483782" r:id="rId11"/>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92"/>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4"/>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693"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4" fontAlgn="base">
              <a:spcBef>
                <a:spcPct val="0"/>
              </a:spcBef>
              <a:spcAft>
                <a:spcPct val="0"/>
              </a:spcAft>
            </a:pPr>
            <a:fld id="{FF20F8B6-5AB9-41C4-A82C-4155E8A92B2C}" type="slidenum">
              <a:rPr lang="en-CA" sz="1000" smtClean="0">
                <a:solidFill>
                  <a:srgbClr val="FFFFFF"/>
                </a:solidFill>
              </a:rPr>
              <a:pPr marL="179384"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693"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4" fontAlgn="base">
              <a:spcBef>
                <a:spcPct val="0"/>
              </a:spcBef>
              <a:spcAft>
                <a:spcPct val="0"/>
              </a:spcAft>
            </a:pPr>
            <a:fld id="{FF20F8B6-5AB9-41C4-A82C-4155E8A92B2C}" type="slidenum">
              <a:rPr lang="en-CA" sz="1000">
                <a:solidFill>
                  <a:srgbClr val="FFFFFF"/>
                </a:solidFill>
              </a:rPr>
              <a:pPr marL="179384"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2884356013"/>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 id="2147483801" r:id="rId13"/>
    <p:sldLayoutId id="2147483802" r:id="rId14"/>
    <p:sldLayoutId id="2147483803" r:id="rId15"/>
    <p:sldLayoutId id="2147483804" r:id="rId16"/>
    <p:sldLayoutId id="2147483805" r:id="rId17"/>
    <p:sldLayoutId id="2147483806" r:id="rId18"/>
    <p:sldLayoutId id="2147483807" r:id="rId19"/>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189" algn="ctr" rtl="0" eaLnBrk="1" fontAlgn="base" hangingPunct="1">
        <a:spcBef>
          <a:spcPct val="0"/>
        </a:spcBef>
        <a:spcAft>
          <a:spcPct val="0"/>
        </a:spcAft>
        <a:defRPr sz="4400">
          <a:solidFill>
            <a:schemeClr val="tx1"/>
          </a:solidFill>
          <a:latin typeface="Calibri" pitchFamily="34" charset="0"/>
        </a:defRPr>
      </a:lvl6pPr>
      <a:lvl7pPr marL="914377" algn="ctr" rtl="0" eaLnBrk="1" fontAlgn="base" hangingPunct="1">
        <a:spcBef>
          <a:spcPct val="0"/>
        </a:spcBef>
        <a:spcAft>
          <a:spcPct val="0"/>
        </a:spcAft>
        <a:defRPr sz="4400">
          <a:solidFill>
            <a:schemeClr val="tx1"/>
          </a:solidFill>
          <a:latin typeface="Calibri" pitchFamily="34" charset="0"/>
        </a:defRPr>
      </a:lvl7pPr>
      <a:lvl8pPr marL="1371566" algn="ctr" rtl="0" eaLnBrk="1" fontAlgn="base" hangingPunct="1">
        <a:spcBef>
          <a:spcPct val="0"/>
        </a:spcBef>
        <a:spcAft>
          <a:spcPct val="0"/>
        </a:spcAft>
        <a:defRPr sz="4400">
          <a:solidFill>
            <a:schemeClr val="tx1"/>
          </a:solidFill>
          <a:latin typeface="Calibri" pitchFamily="34" charset="0"/>
        </a:defRPr>
      </a:lvl8pPr>
      <a:lvl9pPr marL="1828754" algn="ctr" rtl="0" eaLnBrk="1" fontAlgn="base" hangingPunct="1">
        <a:spcBef>
          <a:spcPct val="0"/>
        </a:spcBef>
        <a:spcAft>
          <a:spcPct val="0"/>
        </a:spcAft>
        <a:defRPr sz="4400">
          <a:solidFill>
            <a:schemeClr val="tx1"/>
          </a:solidFill>
          <a:latin typeface="Calibri" pitchFamily="34" charset="0"/>
        </a:defRPr>
      </a:lvl9pPr>
    </p:titleStyle>
    <p:bodyStyle>
      <a:lvl1pPr marL="180970" indent="-180970"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42" indent="-180970"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12" indent="-180970"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57" indent="-171446"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349" indent="-228594"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nfotech.com/research/vendor-inventory-and-prioritization-tool" TargetMode="External"/><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get-a-handle-on-it-assets-and-software-license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www.infotech.com/research/ss/capture-and-market-the-roi-of-your-vmo" TargetMode="External"/><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11.png"/><Relationship Id="rId4" Type="http://schemas.openxmlformats.org/officeDocument/2006/relationships/image" Target="../media/image25.png"/></Relationships>
</file>

<file path=ppt/slides/_rels/slide17.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www.infotech.com/research/ss/establish-a-sustainable-vendor-management-organization" TargetMode="External"/><Relationship Id="rId7" Type="http://schemas.openxmlformats.org/officeDocument/2006/relationships/hyperlink" Target="https://www.infotech.com/research/ss/create-synergy-and-prove-the-roi-of-your-vmo"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infotech.com/research/ss/proactively-identify-and-mitigate-vendor-risk" TargetMode="External"/><Relationship Id="rId5" Type="http://schemas.openxmlformats.org/officeDocument/2006/relationships/hyperlink" Target="https://www.infotech.com/research/ss/master-contract-review-and-negotiation-for-software-agreements" TargetMode="External"/><Relationship Id="rId4" Type="http://schemas.openxmlformats.org/officeDocument/2006/relationships/hyperlink" Target="https://www.infotech.com/research/ss/implement-a-proactive-and-consistent-vendor-selection-proces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a:t>Manage Your Vendors Before They Manage You</a:t>
            </a:r>
          </a:p>
        </p:txBody>
      </p:sp>
      <p:sp>
        <p:nvSpPr>
          <p:cNvPr id="5" name="Tagline"/>
          <p:cNvSpPr>
            <a:spLocks noGrp="1"/>
          </p:cNvSpPr>
          <p:nvPr>
            <p:ph type="body" sz="quarter" idx="16"/>
          </p:nvPr>
        </p:nvSpPr>
        <p:spPr>
          <a:xfrm>
            <a:off x="774700" y="3961138"/>
            <a:ext cx="7467600" cy="508000"/>
          </a:xfrm>
        </p:spPr>
        <p:txBody>
          <a:bodyPr/>
          <a:lstStyle/>
          <a:p>
            <a:r>
              <a:rPr lang="en-US" dirty="0"/>
              <a:t>Maximize the value of vendor relationships. </a:t>
            </a:r>
          </a:p>
          <a:p>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1755" y="4119665"/>
            <a:ext cx="2280102" cy="1798476"/>
          </a:xfrm>
          <a:prstGeom prst="rect">
            <a:avLst/>
          </a:prstGeom>
        </p:spPr>
      </p:pic>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Don’t let conventional wisdom become your roadblock</a:t>
            </a:r>
          </a:p>
        </p:txBody>
      </p:sp>
      <p:graphicFrame>
        <p:nvGraphicFramePr>
          <p:cNvPr id="4" name="Table 2"/>
          <p:cNvGraphicFramePr>
            <a:graphicFrameLocks noGrp="1"/>
          </p:cNvGraphicFramePr>
          <p:nvPr>
            <p:extLst>
              <p:ext uri="{D42A27DB-BD31-4B8C-83A1-F6EECF244321}">
                <p14:modId xmlns:p14="http://schemas.microsoft.com/office/powerpoint/2010/main" val="978911994"/>
              </p:ext>
            </p:extLst>
          </p:nvPr>
        </p:nvGraphicFramePr>
        <p:xfrm>
          <a:off x="334980" y="1758549"/>
          <a:ext cx="8542319" cy="3940030"/>
        </p:xfrm>
        <a:graphic>
          <a:graphicData uri="http://schemas.openxmlformats.org/drawingml/2006/table">
            <a:tbl>
              <a:tblPr firstRow="1" bandRow="1">
                <a:tableStyleId>{D27102A9-8310-4765-A935-A1911B00CA55}</a:tableStyleId>
              </a:tblPr>
              <a:tblGrid>
                <a:gridCol w="540510">
                  <a:extLst>
                    <a:ext uri="{9D8B030D-6E8A-4147-A177-3AD203B41FA5}">
                      <a16:colId xmlns:a16="http://schemas.microsoft.com/office/drawing/2014/main" xmlns="" val="20000"/>
                    </a:ext>
                  </a:extLst>
                </a:gridCol>
                <a:gridCol w="3002169">
                  <a:extLst>
                    <a:ext uri="{9D8B030D-6E8A-4147-A177-3AD203B41FA5}">
                      <a16:colId xmlns:a16="http://schemas.microsoft.com/office/drawing/2014/main" xmlns="" val="20001"/>
                    </a:ext>
                  </a:extLst>
                </a:gridCol>
                <a:gridCol w="4470471">
                  <a:extLst>
                    <a:ext uri="{9D8B030D-6E8A-4147-A177-3AD203B41FA5}">
                      <a16:colId xmlns:a16="http://schemas.microsoft.com/office/drawing/2014/main" xmlns="" val="20002"/>
                    </a:ext>
                  </a:extLst>
                </a:gridCol>
                <a:gridCol w="529169">
                  <a:extLst>
                    <a:ext uri="{9D8B030D-6E8A-4147-A177-3AD203B41FA5}">
                      <a16:colId xmlns:a16="http://schemas.microsoft.com/office/drawing/2014/main" xmlns="" val="20003"/>
                    </a:ext>
                  </a:extLst>
                </a:gridCol>
              </a:tblGrid>
              <a:tr h="892359">
                <a:tc rowSpan="4">
                  <a:txBody>
                    <a:bodyPr/>
                    <a:lstStyle/>
                    <a:p>
                      <a:pPr algn="ctr"/>
                      <a:r>
                        <a:rPr lang="en-CA" sz="1800" b="1" dirty="0">
                          <a:solidFill>
                            <a:schemeClr val="bg2"/>
                          </a:solidFill>
                        </a:rPr>
                        <a:t>Conventional</a:t>
                      </a:r>
                      <a:r>
                        <a:rPr lang="en-CA" sz="1800" b="1" baseline="0" dirty="0">
                          <a:solidFill>
                            <a:schemeClr val="bg2"/>
                          </a:solidFill>
                        </a:rPr>
                        <a:t> Wisdom </a:t>
                      </a:r>
                      <a:endParaRPr lang="en-CA" sz="1800" b="1" dirty="0">
                        <a:solidFill>
                          <a:schemeClr val="bg2"/>
                        </a:solidFill>
                      </a:endParaRPr>
                    </a:p>
                  </a:txBody>
                  <a:tcPr vert="vert270"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c>
                  <a:txBody>
                    <a:bodyPr/>
                    <a:lstStyle/>
                    <a:p>
                      <a:pPr algn="l"/>
                      <a:r>
                        <a:rPr lang="en-CA" sz="1200" b="0" i="1" kern="1200" dirty="0">
                          <a:solidFill>
                            <a:schemeClr val="tx1"/>
                          </a:solidFill>
                          <a:effectLst/>
                          <a:latin typeface="+mn-lt"/>
                          <a:ea typeface="+mn-ea"/>
                          <a:cs typeface="+mn-cs"/>
                        </a:rPr>
                        <a:t>Vendors will give you better service if you build a personal relationship</a:t>
                      </a:r>
                      <a:r>
                        <a:rPr lang="en-CA" sz="1200" b="0" i="1" kern="1200" baseline="0" dirty="0">
                          <a:solidFill>
                            <a:schemeClr val="tx1"/>
                          </a:solidFill>
                          <a:effectLst/>
                          <a:latin typeface="+mn-lt"/>
                          <a:ea typeface="+mn-ea"/>
                          <a:cs typeface="+mn-cs"/>
                        </a:rPr>
                        <a:t> </a:t>
                      </a:r>
                      <a:r>
                        <a:rPr lang="en-CA" sz="1200" b="0" i="1" kern="1200" dirty="0">
                          <a:solidFill>
                            <a:schemeClr val="tx1"/>
                          </a:solidFill>
                          <a:effectLst/>
                          <a:latin typeface="+mn-lt"/>
                          <a:ea typeface="+mn-ea"/>
                          <a:cs typeface="+mn-cs"/>
                        </a:rPr>
                        <a:t>with your sales rep.</a:t>
                      </a:r>
                      <a:r>
                        <a:rPr lang="en-CA" sz="1200" b="0" i="1" kern="1200" baseline="0" dirty="0">
                          <a:solidFill>
                            <a:schemeClr val="tx1"/>
                          </a:solidFill>
                          <a:effectLst/>
                          <a:latin typeface="+mn-lt"/>
                          <a:ea typeface="+mn-ea"/>
                          <a:cs typeface="+mn-cs"/>
                        </a:rPr>
                        <a:t> </a:t>
                      </a:r>
                      <a:endParaRPr lang="en-CA" sz="1200" b="0" i="1" dirty="0">
                        <a:solidFill>
                          <a:schemeClr val="tx1"/>
                        </a:solidFill>
                      </a:endParaRP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a:txBody>
                    <a:bodyPr/>
                    <a:lstStyle/>
                    <a:p>
                      <a:pPr marL="0" indent="0" algn="l">
                        <a:buFont typeface="Arial" panose="020B0604020202020204" pitchFamily="34" charset="0"/>
                        <a:buNone/>
                      </a:pPr>
                      <a:r>
                        <a:rPr lang="en-CA" sz="1200" b="0" i="0" dirty="0">
                          <a:solidFill>
                            <a:schemeClr val="tx1"/>
                          </a:solidFill>
                        </a:rPr>
                        <a:t>Your sales rep will change. It’s essential to have</a:t>
                      </a:r>
                      <a:r>
                        <a:rPr lang="en-CA" sz="1200" b="0" i="0" baseline="0" dirty="0">
                          <a:solidFill>
                            <a:schemeClr val="tx1"/>
                          </a:solidFill>
                        </a:rPr>
                        <a:t> an escalation chain within the vendor’s organization. </a:t>
                      </a:r>
                      <a:endParaRPr lang="en-CA" sz="1200" b="0" i="0" dirty="0">
                        <a:solidFill>
                          <a:schemeClr val="tx1"/>
                        </a:solidFill>
                      </a:endParaRP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rowSpan="4">
                  <a:txBody>
                    <a:bodyPr/>
                    <a:lstStyle/>
                    <a:p>
                      <a:pPr algn="ctr"/>
                      <a:r>
                        <a:rPr lang="en-CA" sz="1800" b="1" dirty="0">
                          <a:solidFill>
                            <a:schemeClr val="bg2"/>
                          </a:solidFill>
                        </a:rPr>
                        <a:t>Info-Tech</a:t>
                      </a:r>
                      <a:r>
                        <a:rPr lang="en-CA" sz="1800" b="1" baseline="0" dirty="0">
                          <a:solidFill>
                            <a:schemeClr val="bg2"/>
                          </a:solidFill>
                        </a:rPr>
                        <a:t> Perspective</a:t>
                      </a:r>
                      <a:endParaRPr lang="en-CA" sz="1800" b="1" dirty="0">
                        <a:solidFill>
                          <a:schemeClr val="bg2"/>
                        </a:solidFill>
                      </a:endParaRPr>
                    </a:p>
                  </a:txBody>
                  <a:tcPr vert="vert">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xmlns="" val="10000"/>
                  </a:ext>
                </a:extLst>
              </a:tr>
              <a:tr h="1003169">
                <a:tc vMerge="1">
                  <a:txBody>
                    <a:bodyPr/>
                    <a:lstStyle/>
                    <a:p>
                      <a:pPr algn="ctr"/>
                      <a:endParaRPr lang="en-CA" sz="1200" b="1" dirty="0">
                        <a:solidFill>
                          <a:schemeClr val="bg2"/>
                        </a:solidFill>
                      </a:endParaRPr>
                    </a:p>
                  </a:txBody>
                  <a:tcPr vert="vert270">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c>
                  <a:txBody>
                    <a:bodyPr/>
                    <a:lstStyle/>
                    <a:p>
                      <a:pPr marL="0" marR="0">
                        <a:lnSpc>
                          <a:spcPct val="107000"/>
                        </a:lnSpc>
                        <a:spcBef>
                          <a:spcPts val="0"/>
                        </a:spcBef>
                        <a:spcAft>
                          <a:spcPts val="0"/>
                        </a:spcAft>
                      </a:pPr>
                      <a:r>
                        <a:rPr lang="en-CA" sz="1200" i="1" dirty="0">
                          <a:effectLst/>
                        </a:rPr>
                        <a:t>The most important vendors are the ones who represent the biggest spend. </a:t>
                      </a:r>
                      <a:endParaRPr lang="en-CA" sz="1200" i="1"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a:txBody>
                    <a:bodyPr/>
                    <a:lstStyle/>
                    <a:p>
                      <a:pPr marL="0" indent="0" algn="l">
                        <a:buFont typeface="Arial" panose="020B0604020202020204" pitchFamily="34" charset="0"/>
                        <a:buNone/>
                      </a:pPr>
                      <a:r>
                        <a:rPr lang="en-CA" sz="1200" dirty="0">
                          <a:effectLst/>
                        </a:rPr>
                        <a:t>The vendors who need the most attention are those who are most integral</a:t>
                      </a:r>
                      <a:r>
                        <a:rPr lang="en-CA" sz="1200" baseline="0" dirty="0">
                          <a:effectLst/>
                        </a:rPr>
                        <a:t> or </a:t>
                      </a:r>
                      <a:r>
                        <a:rPr lang="en-CA" sz="1200" dirty="0">
                          <a:effectLst/>
                        </a:rPr>
                        <a:t>unique or who</a:t>
                      </a:r>
                      <a:r>
                        <a:rPr lang="en-CA" sz="1200" baseline="0" dirty="0">
                          <a:effectLst/>
                        </a:rPr>
                        <a:t> </a:t>
                      </a:r>
                      <a:r>
                        <a:rPr lang="en-CA" sz="1200" dirty="0">
                          <a:effectLst/>
                        </a:rPr>
                        <a:t>provide a unique service to your organization’s operations. </a:t>
                      </a:r>
                      <a:endParaRPr lang="en-CA" sz="1200" b="0" i="0" dirty="0">
                        <a:solidFill>
                          <a:schemeClr val="tx1"/>
                        </a:solidFill>
                      </a:endParaRP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vMerge="1">
                  <a:txBody>
                    <a:bodyPr/>
                    <a:lstStyle/>
                    <a:p>
                      <a:pPr algn="ctr"/>
                      <a:endParaRPr lang="en-CA" sz="1200" b="1" dirty="0">
                        <a:solidFill>
                          <a:schemeClr val="bg2"/>
                        </a:solidFill>
                      </a:endParaRPr>
                    </a:p>
                  </a:txBody>
                  <a:tcPr vert="vert">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xmlns="" val="10001"/>
                  </a:ext>
                </a:extLst>
              </a:tr>
              <a:tr h="1022251">
                <a:tc vMerge="1">
                  <a:txBody>
                    <a:bodyPr/>
                    <a:lstStyle/>
                    <a:p>
                      <a:endParaRPr lang="en-CA"/>
                    </a:p>
                  </a:txBody>
                  <a:tcPr/>
                </a:tc>
                <a:tc>
                  <a:txBody>
                    <a:bodyPr/>
                    <a:lstStyle/>
                    <a:p>
                      <a:pPr marL="0" marR="0">
                        <a:lnSpc>
                          <a:spcPct val="107000"/>
                        </a:lnSpc>
                        <a:spcBef>
                          <a:spcPts val="0"/>
                        </a:spcBef>
                        <a:spcAft>
                          <a:spcPts val="0"/>
                        </a:spcAft>
                      </a:pPr>
                      <a:r>
                        <a:rPr lang="en-CA" sz="1200" i="1" dirty="0">
                          <a:effectLst/>
                        </a:rPr>
                        <a:t>The most important stage</a:t>
                      </a:r>
                      <a:r>
                        <a:rPr lang="en-CA" sz="1200" i="1" baseline="0" dirty="0">
                          <a:effectLst/>
                        </a:rPr>
                        <a:t> of the vendor lifecycle is vendor selection because that </a:t>
                      </a:r>
                      <a:r>
                        <a:rPr lang="en-CA" sz="1200" i="1" dirty="0">
                          <a:effectLst/>
                        </a:rPr>
                        <a:t>is where you get your value.</a:t>
                      </a:r>
                      <a:endParaRPr lang="en-CA" sz="1200" i="1"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a:txBody>
                    <a:bodyPr/>
                    <a:lstStyle/>
                    <a:p>
                      <a:pPr marL="0" marR="0">
                        <a:lnSpc>
                          <a:spcPct val="107000"/>
                        </a:lnSpc>
                        <a:spcBef>
                          <a:spcPts val="0"/>
                        </a:spcBef>
                        <a:spcAft>
                          <a:spcPts val="0"/>
                        </a:spcAft>
                      </a:pPr>
                      <a:r>
                        <a:rPr lang="en-CA" sz="1200" dirty="0">
                          <a:effectLst/>
                        </a:rPr>
                        <a:t>Vendor selection is just the beginning; your relationship with your vendor will (likely) last for many years after selection. </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vMerge="1">
                  <a:txBody>
                    <a:bodyPr/>
                    <a:lstStyle/>
                    <a:p>
                      <a:endParaRPr lang="en-CA"/>
                    </a:p>
                  </a:txBody>
                  <a:tcPr/>
                </a:tc>
                <a:extLst>
                  <a:ext uri="{0D108BD9-81ED-4DB2-BD59-A6C34878D82A}">
                    <a16:rowId xmlns:a16="http://schemas.microsoft.com/office/drawing/2014/main" xmlns="" val="10002"/>
                  </a:ext>
                </a:extLst>
              </a:tr>
              <a:tr h="1022251">
                <a:tc vMerge="1">
                  <a:txBody>
                    <a:bodyPr/>
                    <a:lstStyle/>
                    <a:p>
                      <a:pPr algn="ctr"/>
                      <a:endParaRPr lang="en-CA" sz="1800" b="1" dirty="0">
                        <a:solidFill>
                          <a:schemeClr val="bg2"/>
                        </a:solidFill>
                      </a:endParaRPr>
                    </a:p>
                  </a:txBody>
                  <a:tcPr vert="vert270"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c>
                  <a:txBody>
                    <a:bodyPr/>
                    <a:lstStyle/>
                    <a:p>
                      <a:pPr marL="0" marR="0">
                        <a:lnSpc>
                          <a:spcPct val="107000"/>
                        </a:lnSpc>
                        <a:spcBef>
                          <a:spcPts val="0"/>
                        </a:spcBef>
                        <a:spcAft>
                          <a:spcPts val="0"/>
                        </a:spcAft>
                      </a:pPr>
                      <a:r>
                        <a:rPr lang="en-CA" sz="1200" i="1" dirty="0">
                          <a:effectLst/>
                        </a:rPr>
                        <a:t>Your relationship with your vendor will grow organically as you work together. </a:t>
                      </a:r>
                      <a:endParaRPr lang="en-CA" sz="1200" i="1" dirty="0"/>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a:txBody>
                    <a:bodyPr/>
                    <a:lstStyle/>
                    <a:p>
                      <a:pPr marL="0" marR="0">
                        <a:lnSpc>
                          <a:spcPct val="107000"/>
                        </a:lnSpc>
                        <a:spcBef>
                          <a:spcPts val="0"/>
                        </a:spcBef>
                        <a:spcAft>
                          <a:spcPts val="0"/>
                        </a:spcAft>
                      </a:pPr>
                      <a:r>
                        <a:rPr lang="en-CA" sz="1200" dirty="0">
                          <a:effectLst/>
                        </a:rPr>
                        <a:t>Relationships require intentional effort to grow and maintain. </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vMerge="1">
                  <a:txBody>
                    <a:bodyPr/>
                    <a:lstStyle/>
                    <a:p>
                      <a:pPr algn="ctr"/>
                      <a:endParaRPr lang="en-CA" sz="1800" b="1" dirty="0">
                        <a:solidFill>
                          <a:schemeClr val="bg2"/>
                        </a:solidFill>
                      </a:endParaRPr>
                    </a:p>
                  </a:txBody>
                  <a:tcPr vert="vert">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096364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6360543" y="5880680"/>
            <a:ext cx="2354104" cy="461665"/>
          </a:xfrm>
          <a:prstGeom prst="rect">
            <a:avLst/>
          </a:prstGeom>
        </p:spPr>
        <p:txBody>
          <a:bodyPr wrap="square" rtlCol="0">
            <a:spAutoFit/>
          </a:bodyPr>
          <a:lstStyle/>
          <a:p>
            <a:pPr algn="ctr"/>
            <a:r>
              <a:rPr lang="en-US" sz="1200" i="1" dirty="0">
                <a:solidFill>
                  <a:srgbClr val="29475F"/>
                </a:solidFill>
                <a:hlinkClick r:id="rId3"/>
              </a:rPr>
              <a:t>Vendor Inventory and Prioritization Tool</a:t>
            </a:r>
            <a:endParaRPr lang="en-US" sz="1200" i="1" dirty="0">
              <a:solidFill>
                <a:srgbClr val="29475F"/>
              </a:solidFill>
            </a:endParaRPr>
          </a:p>
        </p:txBody>
      </p:sp>
      <p:sp>
        <p:nvSpPr>
          <p:cNvPr id="37" name="TextBox 36"/>
          <p:cNvSpPr txBox="1"/>
          <p:nvPr/>
        </p:nvSpPr>
        <p:spPr>
          <a:xfrm>
            <a:off x="1082467" y="4974261"/>
            <a:ext cx="5070684" cy="1015663"/>
          </a:xfrm>
          <a:prstGeom prst="rect">
            <a:avLst/>
          </a:prstGeom>
        </p:spPr>
        <p:txBody>
          <a:bodyPr wrap="square" rtlCol="0">
            <a:spAutoFit/>
          </a:bodyPr>
          <a:lstStyle/>
          <a:p>
            <a:r>
              <a:rPr lang="en-US" sz="1200" dirty="0">
                <a:solidFill>
                  <a:srgbClr val="333333"/>
                </a:solidFill>
              </a:rPr>
              <a:t>Use the tools and activities in each phase of the blueprint to create a comprehensive, prioritized list of your vendors. </a:t>
            </a:r>
          </a:p>
          <a:p>
            <a:endParaRPr lang="en-US" sz="1200" dirty="0">
              <a:solidFill>
                <a:srgbClr val="333333"/>
              </a:solidFill>
            </a:endParaRPr>
          </a:p>
          <a:p>
            <a:r>
              <a:rPr lang="en-US" sz="1200" dirty="0">
                <a:solidFill>
                  <a:srgbClr val="333333"/>
                </a:solidFill>
              </a:rPr>
              <a:t>Once your vendors are prioritized, this blueprint will help you classify them and create tailored management plans. </a:t>
            </a:r>
          </a:p>
        </p:txBody>
      </p:sp>
      <p:sp>
        <p:nvSpPr>
          <p:cNvPr id="2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endParaRPr lang="en-US" sz="2400" dirty="0">
              <a:solidFill>
                <a:srgbClr val="FFFFFF"/>
              </a:solidFill>
            </a:endParaRPr>
          </a:p>
        </p:txBody>
      </p:sp>
      <p:sp>
        <p:nvSpPr>
          <p:cNvPr id="27" name="TextBox 26"/>
          <p:cNvSpPr txBox="1"/>
          <p:nvPr/>
        </p:nvSpPr>
        <p:spPr>
          <a:xfrm>
            <a:off x="6650625" y="4166334"/>
            <a:ext cx="1773940" cy="523220"/>
          </a:xfrm>
          <a:prstGeom prst="rect">
            <a:avLst/>
          </a:prstGeom>
        </p:spPr>
        <p:txBody>
          <a:bodyPr wrap="square" rtlCol="0">
            <a:spAutoFit/>
          </a:bodyPr>
          <a:lstStyle/>
          <a:p>
            <a:pPr algn="ctr"/>
            <a:r>
              <a:rPr lang="en-US" sz="1400" b="1" dirty="0"/>
              <a:t>Primary </a:t>
            </a:r>
          </a:p>
          <a:p>
            <a:pPr algn="ctr"/>
            <a:r>
              <a:rPr lang="en-US" sz="1400" b="1" dirty="0"/>
              <a:t>Deliverable:</a:t>
            </a:r>
          </a:p>
        </p:txBody>
      </p:sp>
      <p:grpSp>
        <p:nvGrpSpPr>
          <p:cNvPr id="5" name="Group 4"/>
          <p:cNvGrpSpPr/>
          <p:nvPr/>
        </p:nvGrpSpPr>
        <p:grpSpPr>
          <a:xfrm>
            <a:off x="257174" y="1570035"/>
            <a:ext cx="6387585" cy="2975543"/>
            <a:chOff x="466297" y="1547906"/>
            <a:chExt cx="6387585" cy="2975543"/>
          </a:xfrm>
        </p:grpSpPr>
        <p:sp>
          <p:nvSpPr>
            <p:cNvPr id="6" name="Freeform 5"/>
            <p:cNvSpPr/>
            <p:nvPr/>
          </p:nvSpPr>
          <p:spPr>
            <a:xfrm>
              <a:off x="466297" y="2669102"/>
              <a:ext cx="1850062" cy="1031203"/>
            </a:xfrm>
            <a:custGeom>
              <a:avLst/>
              <a:gdLst>
                <a:gd name="connsiteX0" fmla="*/ 0 w 1645740"/>
                <a:gd name="connsiteY0" fmla="*/ 155887 h 1558869"/>
                <a:gd name="connsiteX1" fmla="*/ 155887 w 1645740"/>
                <a:gd name="connsiteY1" fmla="*/ 0 h 1558869"/>
                <a:gd name="connsiteX2" fmla="*/ 1489853 w 1645740"/>
                <a:gd name="connsiteY2" fmla="*/ 0 h 1558869"/>
                <a:gd name="connsiteX3" fmla="*/ 1645740 w 1645740"/>
                <a:gd name="connsiteY3" fmla="*/ 155887 h 1558869"/>
                <a:gd name="connsiteX4" fmla="*/ 1645740 w 1645740"/>
                <a:gd name="connsiteY4" fmla="*/ 1402982 h 1558869"/>
                <a:gd name="connsiteX5" fmla="*/ 1489853 w 1645740"/>
                <a:gd name="connsiteY5" fmla="*/ 1558869 h 1558869"/>
                <a:gd name="connsiteX6" fmla="*/ 155887 w 1645740"/>
                <a:gd name="connsiteY6" fmla="*/ 1558869 h 1558869"/>
                <a:gd name="connsiteX7" fmla="*/ 0 w 1645740"/>
                <a:gd name="connsiteY7" fmla="*/ 1402982 h 1558869"/>
                <a:gd name="connsiteX8" fmla="*/ 0 w 1645740"/>
                <a:gd name="connsiteY8" fmla="*/ 155887 h 1558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5740" h="1558869">
                  <a:moveTo>
                    <a:pt x="0" y="155887"/>
                  </a:moveTo>
                  <a:cubicBezTo>
                    <a:pt x="0" y="69793"/>
                    <a:pt x="69793" y="0"/>
                    <a:pt x="155887" y="0"/>
                  </a:cubicBezTo>
                  <a:lnTo>
                    <a:pt x="1489853" y="0"/>
                  </a:lnTo>
                  <a:cubicBezTo>
                    <a:pt x="1575947" y="0"/>
                    <a:pt x="1645740" y="69793"/>
                    <a:pt x="1645740" y="155887"/>
                  </a:cubicBezTo>
                  <a:lnTo>
                    <a:pt x="1645740" y="1402982"/>
                  </a:lnTo>
                  <a:cubicBezTo>
                    <a:pt x="1645740" y="1489076"/>
                    <a:pt x="1575947" y="1558869"/>
                    <a:pt x="1489853" y="1558869"/>
                  </a:cubicBezTo>
                  <a:lnTo>
                    <a:pt x="155887" y="1558869"/>
                  </a:lnTo>
                  <a:cubicBezTo>
                    <a:pt x="69793" y="1558869"/>
                    <a:pt x="0" y="1489076"/>
                    <a:pt x="0" y="1402982"/>
                  </a:cubicBezTo>
                  <a:lnTo>
                    <a:pt x="0" y="155887"/>
                  </a:lnTo>
                  <a:close/>
                </a:path>
              </a:pathLst>
            </a:custGeom>
            <a:ln>
              <a:noFill/>
            </a:ln>
          </p:spPr>
          <p:style>
            <a:lnRef idx="1">
              <a:scrgbClr r="0" g="0" b="0"/>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59699" tIns="159699" rIns="159699" bIns="493742" numCol="1" spcCol="1270" anchor="t" anchorCtr="0">
              <a:noAutofit/>
            </a:bodyPr>
            <a:lstStyle/>
            <a:p>
              <a:pPr marL="171450" lvl="1" indent="-171450" algn="l" defTabSz="488950">
                <a:lnSpc>
                  <a:spcPct val="90000"/>
                </a:lnSpc>
                <a:spcBef>
                  <a:spcPct val="0"/>
                </a:spcBef>
                <a:spcAft>
                  <a:spcPct val="15000"/>
                </a:spcAft>
                <a:buFont typeface="Arial" panose="020B0604020202020204" pitchFamily="34" charset="0"/>
                <a:buChar char="•"/>
              </a:pPr>
              <a:r>
                <a:rPr lang="en-US" sz="1100" i="1" dirty="0"/>
                <a:t>Vendor Inventory and Prioritization Tool </a:t>
              </a:r>
              <a:endParaRPr lang="en-US" sz="1100" i="1" kern="1200" dirty="0"/>
            </a:p>
          </p:txBody>
        </p:sp>
        <p:sp>
          <p:nvSpPr>
            <p:cNvPr id="7" name="Shape 6"/>
            <p:cNvSpPr/>
            <p:nvPr/>
          </p:nvSpPr>
          <p:spPr>
            <a:xfrm rot="20771638">
              <a:off x="1440784" y="2740755"/>
              <a:ext cx="2102858" cy="1782694"/>
            </a:xfrm>
            <a:prstGeom prst="leftCircularArrow">
              <a:avLst>
                <a:gd name="adj1" fmla="val 2447"/>
                <a:gd name="adj2" fmla="val 296253"/>
                <a:gd name="adj3" fmla="val 2302040"/>
                <a:gd name="adj4" fmla="val 9254765"/>
                <a:gd name="adj5" fmla="val 2855"/>
              </a:avLst>
            </a:prstGeom>
            <a:solidFill>
              <a:schemeClr val="accent3"/>
            </a:solidFill>
            <a:ln>
              <a:noFill/>
            </a:ln>
          </p:spPr>
          <p:style>
            <a:lnRef idx="2">
              <a:schemeClr val="accent2"/>
            </a:lnRef>
            <a:fillRef idx="1">
              <a:schemeClr val="lt1"/>
            </a:fillRef>
            <a:effectRef idx="0">
              <a:schemeClr val="accent2"/>
            </a:effectRef>
            <a:fontRef idx="minor">
              <a:schemeClr val="dk1"/>
            </a:fontRef>
          </p:style>
        </p:sp>
        <p:sp>
          <p:nvSpPr>
            <p:cNvPr id="8" name="Freeform 7"/>
            <p:cNvSpPr/>
            <p:nvPr/>
          </p:nvSpPr>
          <p:spPr>
            <a:xfrm>
              <a:off x="791700" y="3252850"/>
              <a:ext cx="1543514" cy="1068434"/>
            </a:xfrm>
            <a:custGeom>
              <a:avLst/>
              <a:gdLst>
                <a:gd name="connsiteX0" fmla="*/ 0 w 1543514"/>
                <a:gd name="connsiteY0" fmla="*/ 106843 h 1068434"/>
                <a:gd name="connsiteX1" fmla="*/ 106843 w 1543514"/>
                <a:gd name="connsiteY1" fmla="*/ 0 h 1068434"/>
                <a:gd name="connsiteX2" fmla="*/ 1436671 w 1543514"/>
                <a:gd name="connsiteY2" fmla="*/ 0 h 1068434"/>
                <a:gd name="connsiteX3" fmla="*/ 1543514 w 1543514"/>
                <a:gd name="connsiteY3" fmla="*/ 106843 h 1068434"/>
                <a:gd name="connsiteX4" fmla="*/ 1543514 w 1543514"/>
                <a:gd name="connsiteY4" fmla="*/ 961591 h 1068434"/>
                <a:gd name="connsiteX5" fmla="*/ 1436671 w 1543514"/>
                <a:gd name="connsiteY5" fmla="*/ 1068434 h 1068434"/>
                <a:gd name="connsiteX6" fmla="*/ 106843 w 1543514"/>
                <a:gd name="connsiteY6" fmla="*/ 1068434 h 1068434"/>
                <a:gd name="connsiteX7" fmla="*/ 0 w 1543514"/>
                <a:gd name="connsiteY7" fmla="*/ 961591 h 1068434"/>
                <a:gd name="connsiteX8" fmla="*/ 0 w 1543514"/>
                <a:gd name="connsiteY8" fmla="*/ 106843 h 1068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43514" h="1068434">
                  <a:moveTo>
                    <a:pt x="0" y="106843"/>
                  </a:moveTo>
                  <a:cubicBezTo>
                    <a:pt x="0" y="47835"/>
                    <a:pt x="47835" y="0"/>
                    <a:pt x="106843" y="0"/>
                  </a:cubicBezTo>
                  <a:lnTo>
                    <a:pt x="1436671" y="0"/>
                  </a:lnTo>
                  <a:cubicBezTo>
                    <a:pt x="1495679" y="0"/>
                    <a:pt x="1543514" y="47835"/>
                    <a:pt x="1543514" y="106843"/>
                  </a:cubicBezTo>
                  <a:lnTo>
                    <a:pt x="1543514" y="961591"/>
                  </a:lnTo>
                  <a:cubicBezTo>
                    <a:pt x="1543514" y="1020599"/>
                    <a:pt x="1495679" y="1068434"/>
                    <a:pt x="1436671" y="1068434"/>
                  </a:cubicBezTo>
                  <a:lnTo>
                    <a:pt x="106843" y="1068434"/>
                  </a:lnTo>
                  <a:cubicBezTo>
                    <a:pt x="47835" y="1068434"/>
                    <a:pt x="0" y="1020599"/>
                    <a:pt x="0" y="961591"/>
                  </a:cubicBezTo>
                  <a:lnTo>
                    <a:pt x="0" y="106843"/>
                  </a:lnTo>
                  <a:close/>
                </a:path>
              </a:pathLst>
            </a:custGeom>
            <a:solidFill>
              <a:schemeClr val="accent1">
                <a:hueOff val="0"/>
                <a:satOff val="0"/>
                <a:lumOff val="0"/>
                <a:shade val="51000"/>
                <a:satMod val="130000"/>
              </a:schemeClr>
            </a:solidFill>
            <a:scene3d>
              <a:camera prst="orthographicFront">
                <a:rot lat="0" lon="0" rev="0"/>
              </a:camera>
              <a:lightRig rig="threePt" dir="t">
                <a:rot lat="0" lon="0" rev="1200000"/>
              </a:lightRig>
            </a:scene3d>
            <a:sp3d/>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61773" tIns="51613" rIns="61773" bIns="51613" numCol="1" spcCol="1270" anchor="ctr" anchorCtr="0">
              <a:noAutofit/>
            </a:bodyPr>
            <a:lstStyle/>
            <a:p>
              <a:pPr lvl="0" algn="ctr" defTabSz="711200">
                <a:lnSpc>
                  <a:spcPct val="90000"/>
                </a:lnSpc>
                <a:spcBef>
                  <a:spcPct val="0"/>
                </a:spcBef>
                <a:spcAft>
                  <a:spcPct val="35000"/>
                </a:spcAft>
              </a:pPr>
              <a:r>
                <a:rPr lang="en-US" sz="1400" b="1" kern="1200" dirty="0"/>
                <a:t>Prioritize Vendors</a:t>
              </a:r>
              <a:endParaRPr lang="en-CA" sz="1400" kern="1200" dirty="0"/>
            </a:p>
          </p:txBody>
        </p:sp>
        <p:sp>
          <p:nvSpPr>
            <p:cNvPr id="9" name="Freeform 8"/>
            <p:cNvSpPr/>
            <p:nvPr/>
          </p:nvSpPr>
          <p:spPr>
            <a:xfrm>
              <a:off x="2561839" y="2669102"/>
              <a:ext cx="1850062" cy="918851"/>
            </a:xfrm>
            <a:custGeom>
              <a:avLst/>
              <a:gdLst>
                <a:gd name="connsiteX0" fmla="*/ 0 w 1645740"/>
                <a:gd name="connsiteY0" fmla="*/ 155887 h 1558869"/>
                <a:gd name="connsiteX1" fmla="*/ 155887 w 1645740"/>
                <a:gd name="connsiteY1" fmla="*/ 0 h 1558869"/>
                <a:gd name="connsiteX2" fmla="*/ 1489853 w 1645740"/>
                <a:gd name="connsiteY2" fmla="*/ 0 h 1558869"/>
                <a:gd name="connsiteX3" fmla="*/ 1645740 w 1645740"/>
                <a:gd name="connsiteY3" fmla="*/ 155887 h 1558869"/>
                <a:gd name="connsiteX4" fmla="*/ 1645740 w 1645740"/>
                <a:gd name="connsiteY4" fmla="*/ 1402982 h 1558869"/>
                <a:gd name="connsiteX5" fmla="*/ 1489853 w 1645740"/>
                <a:gd name="connsiteY5" fmla="*/ 1558869 h 1558869"/>
                <a:gd name="connsiteX6" fmla="*/ 155887 w 1645740"/>
                <a:gd name="connsiteY6" fmla="*/ 1558869 h 1558869"/>
                <a:gd name="connsiteX7" fmla="*/ 0 w 1645740"/>
                <a:gd name="connsiteY7" fmla="*/ 1402982 h 1558869"/>
                <a:gd name="connsiteX8" fmla="*/ 0 w 1645740"/>
                <a:gd name="connsiteY8" fmla="*/ 155887 h 1558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5740" h="1558869">
                  <a:moveTo>
                    <a:pt x="0" y="155887"/>
                  </a:moveTo>
                  <a:cubicBezTo>
                    <a:pt x="0" y="69793"/>
                    <a:pt x="69793" y="0"/>
                    <a:pt x="155887" y="0"/>
                  </a:cubicBezTo>
                  <a:lnTo>
                    <a:pt x="1489853" y="0"/>
                  </a:lnTo>
                  <a:cubicBezTo>
                    <a:pt x="1575947" y="0"/>
                    <a:pt x="1645740" y="69793"/>
                    <a:pt x="1645740" y="155887"/>
                  </a:cubicBezTo>
                  <a:lnTo>
                    <a:pt x="1645740" y="1402982"/>
                  </a:lnTo>
                  <a:cubicBezTo>
                    <a:pt x="1645740" y="1489076"/>
                    <a:pt x="1575947" y="1558869"/>
                    <a:pt x="1489853" y="1558869"/>
                  </a:cubicBezTo>
                  <a:lnTo>
                    <a:pt x="155887" y="1558869"/>
                  </a:lnTo>
                  <a:cubicBezTo>
                    <a:pt x="69793" y="1558869"/>
                    <a:pt x="0" y="1489076"/>
                    <a:pt x="0" y="1402982"/>
                  </a:cubicBezTo>
                  <a:lnTo>
                    <a:pt x="0" y="155887"/>
                  </a:lnTo>
                  <a:close/>
                </a:path>
              </a:pathLst>
            </a:custGeom>
            <a:ln>
              <a:noFill/>
            </a:ln>
          </p:spPr>
          <p:style>
            <a:lnRef idx="1">
              <a:scrgbClr r="0" g="0" b="0"/>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59699" tIns="493742" rIns="159699" bIns="159699" numCol="1" spcCol="1270" anchor="t" anchorCtr="0">
              <a:noAutofit/>
            </a:bodyPr>
            <a:lstStyle/>
            <a:p>
              <a:pPr marL="171450" lvl="1" indent="-171450" algn="l" defTabSz="488950">
                <a:lnSpc>
                  <a:spcPct val="90000"/>
                </a:lnSpc>
                <a:spcBef>
                  <a:spcPct val="0"/>
                </a:spcBef>
                <a:spcAft>
                  <a:spcPct val="15000"/>
                </a:spcAft>
                <a:buFont typeface="Arial" panose="020B0604020202020204" pitchFamily="34" charset="0"/>
                <a:buChar char="•"/>
              </a:pPr>
              <a:r>
                <a:rPr lang="en-CA" sz="1100" i="1" kern="1200" dirty="0"/>
                <a:t>Vendor Classification Tool</a:t>
              </a:r>
            </a:p>
          </p:txBody>
        </p:sp>
        <p:sp>
          <p:nvSpPr>
            <p:cNvPr id="10" name="Circular Arrow 9"/>
            <p:cNvSpPr/>
            <p:nvPr/>
          </p:nvSpPr>
          <p:spPr>
            <a:xfrm>
              <a:off x="3450502" y="1547906"/>
              <a:ext cx="2439163" cy="2009128"/>
            </a:xfrm>
            <a:prstGeom prst="circularArrow">
              <a:avLst>
                <a:gd name="adj1" fmla="val 2172"/>
                <a:gd name="adj2" fmla="val 261198"/>
                <a:gd name="adj3" fmla="val 19563291"/>
                <a:gd name="adj4" fmla="val 12575511"/>
                <a:gd name="adj5" fmla="val 2534"/>
              </a:avLst>
            </a:prstGeom>
            <a:solidFill>
              <a:schemeClr val="accent3"/>
            </a:solidFill>
            <a:ln>
              <a:noFill/>
            </a:ln>
          </p:spPr>
          <p:style>
            <a:lnRef idx="2">
              <a:schemeClr val="accent2"/>
            </a:lnRef>
            <a:fillRef idx="1">
              <a:schemeClr val="lt1"/>
            </a:fillRef>
            <a:effectRef idx="0">
              <a:schemeClr val="accent2"/>
            </a:effectRef>
            <a:fontRef idx="minor">
              <a:schemeClr val="dk1"/>
            </a:fontRef>
          </p:style>
        </p:sp>
        <p:sp>
          <p:nvSpPr>
            <p:cNvPr id="11" name="Freeform 10"/>
            <p:cNvSpPr/>
            <p:nvPr/>
          </p:nvSpPr>
          <p:spPr>
            <a:xfrm>
              <a:off x="2832190" y="1949866"/>
              <a:ext cx="1615897" cy="1068434"/>
            </a:xfrm>
            <a:custGeom>
              <a:avLst/>
              <a:gdLst>
                <a:gd name="connsiteX0" fmla="*/ 0 w 1615897"/>
                <a:gd name="connsiteY0" fmla="*/ 106843 h 1068434"/>
                <a:gd name="connsiteX1" fmla="*/ 106843 w 1615897"/>
                <a:gd name="connsiteY1" fmla="*/ 0 h 1068434"/>
                <a:gd name="connsiteX2" fmla="*/ 1509054 w 1615897"/>
                <a:gd name="connsiteY2" fmla="*/ 0 h 1068434"/>
                <a:gd name="connsiteX3" fmla="*/ 1615897 w 1615897"/>
                <a:gd name="connsiteY3" fmla="*/ 106843 h 1068434"/>
                <a:gd name="connsiteX4" fmla="*/ 1615897 w 1615897"/>
                <a:gd name="connsiteY4" fmla="*/ 961591 h 1068434"/>
                <a:gd name="connsiteX5" fmla="*/ 1509054 w 1615897"/>
                <a:gd name="connsiteY5" fmla="*/ 1068434 h 1068434"/>
                <a:gd name="connsiteX6" fmla="*/ 106843 w 1615897"/>
                <a:gd name="connsiteY6" fmla="*/ 1068434 h 1068434"/>
                <a:gd name="connsiteX7" fmla="*/ 0 w 1615897"/>
                <a:gd name="connsiteY7" fmla="*/ 961591 h 1068434"/>
                <a:gd name="connsiteX8" fmla="*/ 0 w 1615897"/>
                <a:gd name="connsiteY8" fmla="*/ 106843 h 1068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5897" h="1068434">
                  <a:moveTo>
                    <a:pt x="0" y="106843"/>
                  </a:moveTo>
                  <a:cubicBezTo>
                    <a:pt x="0" y="47835"/>
                    <a:pt x="47835" y="0"/>
                    <a:pt x="106843" y="0"/>
                  </a:cubicBezTo>
                  <a:lnTo>
                    <a:pt x="1509054" y="0"/>
                  </a:lnTo>
                  <a:cubicBezTo>
                    <a:pt x="1568062" y="0"/>
                    <a:pt x="1615897" y="47835"/>
                    <a:pt x="1615897" y="106843"/>
                  </a:cubicBezTo>
                  <a:lnTo>
                    <a:pt x="1615897" y="961591"/>
                  </a:lnTo>
                  <a:cubicBezTo>
                    <a:pt x="1615897" y="1020599"/>
                    <a:pt x="1568062" y="1068434"/>
                    <a:pt x="1509054" y="1068434"/>
                  </a:cubicBezTo>
                  <a:lnTo>
                    <a:pt x="106843" y="1068434"/>
                  </a:lnTo>
                  <a:cubicBezTo>
                    <a:pt x="47835" y="1068434"/>
                    <a:pt x="0" y="1020599"/>
                    <a:pt x="0" y="961591"/>
                  </a:cubicBezTo>
                  <a:lnTo>
                    <a:pt x="0" y="106843"/>
                  </a:lnTo>
                  <a:close/>
                </a:path>
              </a:pathLst>
            </a:custGeom>
            <a:solidFill>
              <a:schemeClr val="accent1">
                <a:hueOff val="0"/>
                <a:satOff val="0"/>
                <a:lumOff val="0"/>
                <a:shade val="51000"/>
                <a:satMod val="130000"/>
              </a:schemeClr>
            </a:solidFill>
            <a:scene3d>
              <a:camera prst="orthographicFront">
                <a:rot lat="0" lon="0" rev="0"/>
              </a:camera>
              <a:lightRig rig="threePt" dir="t">
                <a:rot lat="0" lon="0" rev="1200000"/>
              </a:lightRig>
            </a:scene3d>
            <a:sp3d/>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61773" tIns="51613" rIns="61773" bIns="51613" numCol="1" spcCol="1270" anchor="ctr" anchorCtr="0">
              <a:noAutofit/>
            </a:bodyPr>
            <a:lstStyle/>
            <a:p>
              <a:pPr lvl="0" algn="ctr" defTabSz="711200">
                <a:lnSpc>
                  <a:spcPct val="90000"/>
                </a:lnSpc>
                <a:spcBef>
                  <a:spcPct val="0"/>
                </a:spcBef>
                <a:spcAft>
                  <a:spcPct val="35000"/>
                </a:spcAft>
              </a:pPr>
              <a:r>
                <a:rPr lang="en-US" sz="1400" b="1" kern="1200" dirty="0"/>
                <a:t>Classify </a:t>
              </a:r>
            </a:p>
            <a:p>
              <a:pPr lvl="0" algn="ctr" defTabSz="711200">
                <a:lnSpc>
                  <a:spcPct val="90000"/>
                </a:lnSpc>
                <a:spcBef>
                  <a:spcPct val="0"/>
                </a:spcBef>
                <a:spcAft>
                  <a:spcPct val="35000"/>
                </a:spcAft>
              </a:pPr>
              <a:r>
                <a:rPr lang="en-US" sz="1400" b="1" kern="1200" dirty="0"/>
                <a:t>Vendors</a:t>
              </a:r>
              <a:endParaRPr lang="en-CA" sz="1400" kern="1200" dirty="0"/>
            </a:p>
          </p:txBody>
        </p:sp>
        <p:sp>
          <p:nvSpPr>
            <p:cNvPr id="12" name="Freeform 11"/>
            <p:cNvSpPr/>
            <p:nvPr/>
          </p:nvSpPr>
          <p:spPr>
            <a:xfrm>
              <a:off x="4655850" y="2283092"/>
              <a:ext cx="2198032" cy="1417213"/>
            </a:xfrm>
            <a:custGeom>
              <a:avLst/>
              <a:gdLst>
                <a:gd name="connsiteX0" fmla="*/ 0 w 1645740"/>
                <a:gd name="connsiteY0" fmla="*/ 155887 h 1558869"/>
                <a:gd name="connsiteX1" fmla="*/ 155887 w 1645740"/>
                <a:gd name="connsiteY1" fmla="*/ 0 h 1558869"/>
                <a:gd name="connsiteX2" fmla="*/ 1489853 w 1645740"/>
                <a:gd name="connsiteY2" fmla="*/ 0 h 1558869"/>
                <a:gd name="connsiteX3" fmla="*/ 1645740 w 1645740"/>
                <a:gd name="connsiteY3" fmla="*/ 155887 h 1558869"/>
                <a:gd name="connsiteX4" fmla="*/ 1645740 w 1645740"/>
                <a:gd name="connsiteY4" fmla="*/ 1402982 h 1558869"/>
                <a:gd name="connsiteX5" fmla="*/ 1489853 w 1645740"/>
                <a:gd name="connsiteY5" fmla="*/ 1558869 h 1558869"/>
                <a:gd name="connsiteX6" fmla="*/ 155887 w 1645740"/>
                <a:gd name="connsiteY6" fmla="*/ 1558869 h 1558869"/>
                <a:gd name="connsiteX7" fmla="*/ 0 w 1645740"/>
                <a:gd name="connsiteY7" fmla="*/ 1402982 h 1558869"/>
                <a:gd name="connsiteX8" fmla="*/ 0 w 1645740"/>
                <a:gd name="connsiteY8" fmla="*/ 155887 h 1558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5740" h="1558869">
                  <a:moveTo>
                    <a:pt x="0" y="155887"/>
                  </a:moveTo>
                  <a:cubicBezTo>
                    <a:pt x="0" y="69793"/>
                    <a:pt x="69793" y="0"/>
                    <a:pt x="155887" y="0"/>
                  </a:cubicBezTo>
                  <a:lnTo>
                    <a:pt x="1489853" y="0"/>
                  </a:lnTo>
                  <a:cubicBezTo>
                    <a:pt x="1575947" y="0"/>
                    <a:pt x="1645740" y="69793"/>
                    <a:pt x="1645740" y="155887"/>
                  </a:cubicBezTo>
                  <a:lnTo>
                    <a:pt x="1645740" y="1402982"/>
                  </a:lnTo>
                  <a:cubicBezTo>
                    <a:pt x="1645740" y="1489076"/>
                    <a:pt x="1575947" y="1558869"/>
                    <a:pt x="1489853" y="1558869"/>
                  </a:cubicBezTo>
                  <a:lnTo>
                    <a:pt x="155887" y="1558869"/>
                  </a:lnTo>
                  <a:cubicBezTo>
                    <a:pt x="69793" y="1558869"/>
                    <a:pt x="0" y="1489076"/>
                    <a:pt x="0" y="1402982"/>
                  </a:cubicBezTo>
                  <a:lnTo>
                    <a:pt x="0" y="155887"/>
                  </a:lnTo>
                  <a:close/>
                </a:path>
              </a:pathLst>
            </a:custGeom>
            <a:ln>
              <a:noFill/>
            </a:ln>
          </p:spPr>
          <p:style>
            <a:lnRef idx="1">
              <a:scrgbClr r="0" g="0" b="0"/>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59699" tIns="159699" rIns="159699" bIns="493742" numCol="1" spcCol="1270" anchor="t" anchorCtr="0">
              <a:noAutofit/>
            </a:bodyPr>
            <a:lstStyle/>
            <a:p>
              <a:pPr marL="171450" lvl="1" indent="-171450" algn="l" defTabSz="488950">
                <a:lnSpc>
                  <a:spcPct val="90000"/>
                </a:lnSpc>
                <a:spcBef>
                  <a:spcPct val="0"/>
                </a:spcBef>
                <a:spcAft>
                  <a:spcPct val="15000"/>
                </a:spcAft>
                <a:buFont typeface="Arial" panose="020B0604020202020204" pitchFamily="34" charset="0"/>
                <a:buChar char="•"/>
              </a:pPr>
              <a:r>
                <a:rPr lang="en-CA" sz="1100" i="1" kern="1200" dirty="0"/>
                <a:t>Vendor Informatio</a:t>
              </a:r>
              <a:r>
                <a:rPr lang="en-CA" sz="1100" i="1" dirty="0"/>
                <a:t>n </a:t>
              </a:r>
              <a:r>
                <a:rPr lang="en-CA" sz="1100" i="1" dirty="0" smtClean="0"/>
                <a:t>Sheet</a:t>
              </a:r>
              <a:endParaRPr lang="en-CA" sz="1100" i="1" dirty="0"/>
            </a:p>
            <a:p>
              <a:pPr marL="171450" lvl="1" indent="-171450" algn="l" defTabSz="488950">
                <a:lnSpc>
                  <a:spcPct val="90000"/>
                </a:lnSpc>
                <a:spcBef>
                  <a:spcPct val="0"/>
                </a:spcBef>
                <a:spcAft>
                  <a:spcPct val="15000"/>
                </a:spcAft>
                <a:buFont typeface="Arial" panose="020B0604020202020204" pitchFamily="34" charset="0"/>
                <a:buChar char="•"/>
              </a:pPr>
              <a:r>
                <a:rPr lang="en-CA" sz="1100" i="1" kern="1200" dirty="0"/>
                <a:t>Vendor </a:t>
              </a:r>
              <a:r>
                <a:rPr lang="en-CA" sz="1100" i="1" kern="1200" dirty="0" smtClean="0"/>
                <a:t>Scorecard</a:t>
              </a:r>
              <a:endParaRPr lang="en-CA" sz="1100" i="1" kern="1200" dirty="0"/>
            </a:p>
            <a:p>
              <a:pPr marL="171450" lvl="1" indent="-171450" algn="l" defTabSz="488950">
                <a:lnSpc>
                  <a:spcPct val="90000"/>
                </a:lnSpc>
                <a:spcBef>
                  <a:spcPct val="0"/>
                </a:spcBef>
                <a:spcAft>
                  <a:spcPct val="15000"/>
                </a:spcAft>
                <a:buFont typeface="Arial" panose="020B0604020202020204" pitchFamily="34" charset="0"/>
                <a:buChar char="•"/>
              </a:pPr>
              <a:r>
                <a:rPr lang="en-CA" sz="1100" i="1" dirty="0"/>
                <a:t>Vendor Management Program Plan</a:t>
              </a:r>
              <a:endParaRPr lang="en-CA" sz="1100" i="1" kern="1200" dirty="0"/>
            </a:p>
          </p:txBody>
        </p:sp>
        <p:sp>
          <p:nvSpPr>
            <p:cNvPr id="16" name="Freeform 15"/>
            <p:cNvSpPr/>
            <p:nvPr/>
          </p:nvSpPr>
          <p:spPr>
            <a:xfrm>
              <a:off x="4935825" y="3287533"/>
              <a:ext cx="1607778" cy="1068434"/>
            </a:xfrm>
            <a:custGeom>
              <a:avLst/>
              <a:gdLst>
                <a:gd name="connsiteX0" fmla="*/ 0 w 1607778"/>
                <a:gd name="connsiteY0" fmla="*/ 106843 h 1068434"/>
                <a:gd name="connsiteX1" fmla="*/ 106843 w 1607778"/>
                <a:gd name="connsiteY1" fmla="*/ 0 h 1068434"/>
                <a:gd name="connsiteX2" fmla="*/ 1500935 w 1607778"/>
                <a:gd name="connsiteY2" fmla="*/ 0 h 1068434"/>
                <a:gd name="connsiteX3" fmla="*/ 1607778 w 1607778"/>
                <a:gd name="connsiteY3" fmla="*/ 106843 h 1068434"/>
                <a:gd name="connsiteX4" fmla="*/ 1607778 w 1607778"/>
                <a:gd name="connsiteY4" fmla="*/ 961591 h 1068434"/>
                <a:gd name="connsiteX5" fmla="*/ 1500935 w 1607778"/>
                <a:gd name="connsiteY5" fmla="*/ 1068434 h 1068434"/>
                <a:gd name="connsiteX6" fmla="*/ 106843 w 1607778"/>
                <a:gd name="connsiteY6" fmla="*/ 1068434 h 1068434"/>
                <a:gd name="connsiteX7" fmla="*/ 0 w 1607778"/>
                <a:gd name="connsiteY7" fmla="*/ 961591 h 1068434"/>
                <a:gd name="connsiteX8" fmla="*/ 0 w 1607778"/>
                <a:gd name="connsiteY8" fmla="*/ 106843 h 1068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7778" h="1068434">
                  <a:moveTo>
                    <a:pt x="0" y="106843"/>
                  </a:moveTo>
                  <a:cubicBezTo>
                    <a:pt x="0" y="47835"/>
                    <a:pt x="47835" y="0"/>
                    <a:pt x="106843" y="0"/>
                  </a:cubicBezTo>
                  <a:lnTo>
                    <a:pt x="1500935" y="0"/>
                  </a:lnTo>
                  <a:cubicBezTo>
                    <a:pt x="1559943" y="0"/>
                    <a:pt x="1607778" y="47835"/>
                    <a:pt x="1607778" y="106843"/>
                  </a:cubicBezTo>
                  <a:lnTo>
                    <a:pt x="1607778" y="961591"/>
                  </a:lnTo>
                  <a:cubicBezTo>
                    <a:pt x="1607778" y="1020599"/>
                    <a:pt x="1559943" y="1068434"/>
                    <a:pt x="1500935" y="1068434"/>
                  </a:cubicBezTo>
                  <a:lnTo>
                    <a:pt x="106843" y="1068434"/>
                  </a:lnTo>
                  <a:cubicBezTo>
                    <a:pt x="47835" y="1068434"/>
                    <a:pt x="0" y="1020599"/>
                    <a:pt x="0" y="961591"/>
                  </a:cubicBezTo>
                  <a:lnTo>
                    <a:pt x="0" y="106843"/>
                  </a:lnTo>
                  <a:close/>
                </a:path>
              </a:pathLst>
            </a:custGeom>
            <a:solidFill>
              <a:schemeClr val="accent1">
                <a:hueOff val="0"/>
                <a:satOff val="0"/>
                <a:lumOff val="0"/>
                <a:shade val="51000"/>
                <a:satMod val="130000"/>
              </a:schemeClr>
            </a:solidFill>
            <a:scene3d>
              <a:camera prst="orthographicFront">
                <a:rot lat="0" lon="0" rev="0"/>
              </a:camera>
              <a:lightRig rig="threePt" dir="t">
                <a:rot lat="0" lon="0" rev="1200000"/>
              </a:lightRig>
            </a:scene3d>
            <a:sp3d/>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spcFirstLastPara="0" vert="horz" wrap="square" lIns="61773" tIns="51613" rIns="61773" bIns="51613" numCol="1" spcCol="1270" anchor="ctr" anchorCtr="0">
              <a:noAutofit/>
            </a:bodyPr>
            <a:lstStyle/>
            <a:p>
              <a:pPr lvl="0" algn="ctr" defTabSz="711200">
                <a:lnSpc>
                  <a:spcPct val="90000"/>
                </a:lnSpc>
                <a:spcBef>
                  <a:spcPct val="0"/>
                </a:spcBef>
                <a:spcAft>
                  <a:spcPct val="35000"/>
                </a:spcAft>
              </a:pPr>
              <a:r>
                <a:rPr lang="en-US" sz="1400" b="1" kern="1200" dirty="0"/>
                <a:t>Document Vendors</a:t>
              </a:r>
              <a:endParaRPr lang="en-CA" sz="1400" kern="1200" dirty="0"/>
            </a:p>
          </p:txBody>
        </p:sp>
      </p:grpSp>
      <p:sp>
        <p:nvSpPr>
          <p:cNvPr id="28" name="Rounded Rectangle 5"/>
          <p:cNvSpPr/>
          <p:nvPr/>
        </p:nvSpPr>
        <p:spPr>
          <a:xfrm>
            <a:off x="2460849" y="3665925"/>
            <a:ext cx="1596072" cy="323851"/>
          </a:xfrm>
          <a:prstGeom prst="roundRect">
            <a:avLst>
              <a:gd name="adj" fmla="val 7002"/>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dirty="0">
                <a:solidFill>
                  <a:schemeClr val="accent3"/>
                </a:solidFill>
              </a:rPr>
              <a:t>PHASE 2</a:t>
            </a:r>
          </a:p>
        </p:txBody>
      </p:sp>
      <p:sp>
        <p:nvSpPr>
          <p:cNvPr id="29" name="Rounded Rectangle 6"/>
          <p:cNvSpPr/>
          <p:nvPr/>
        </p:nvSpPr>
        <p:spPr>
          <a:xfrm>
            <a:off x="4582935" y="2004707"/>
            <a:ext cx="1828153" cy="360511"/>
          </a:xfrm>
          <a:prstGeom prst="roundRect">
            <a:avLst>
              <a:gd name="adj" fmla="val 7002"/>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dirty="0">
                <a:solidFill>
                  <a:schemeClr val="accent3"/>
                </a:solidFill>
              </a:rPr>
              <a:t>PHASE 3</a:t>
            </a:r>
          </a:p>
        </p:txBody>
      </p:sp>
      <p:sp>
        <p:nvSpPr>
          <p:cNvPr id="30" name="Rounded Rectangle 7"/>
          <p:cNvSpPr/>
          <p:nvPr/>
        </p:nvSpPr>
        <p:spPr>
          <a:xfrm>
            <a:off x="462380" y="2372390"/>
            <a:ext cx="1323283" cy="309923"/>
          </a:xfrm>
          <a:prstGeom prst="roundRect">
            <a:avLst>
              <a:gd name="adj" fmla="val 7002"/>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dirty="0">
                <a:solidFill>
                  <a:schemeClr val="accent3"/>
                </a:solidFill>
              </a:rPr>
              <a:t>PHASE 1</a:t>
            </a:r>
          </a:p>
        </p:txBody>
      </p:sp>
      <p:sp>
        <p:nvSpPr>
          <p:cNvPr id="13" name="Title 2"/>
          <p:cNvSpPr>
            <a:spLocks noGrp="1"/>
          </p:cNvSpPr>
          <p:nvPr>
            <p:ph type="title"/>
          </p:nvPr>
        </p:nvSpPr>
        <p:spPr>
          <a:xfrm>
            <a:off x="257174" y="255588"/>
            <a:ext cx="8620125" cy="877887"/>
          </a:xfrm>
        </p:spPr>
        <p:txBody>
          <a:bodyPr/>
          <a:lstStyle/>
          <a:p>
            <a:r>
              <a:rPr lang="en-US" dirty="0">
                <a:solidFill>
                  <a:schemeClr val="bg1"/>
                </a:solidFill>
                <a:latin typeface="+mn-lt"/>
              </a:rPr>
              <a:t>Use Info-Tech’s </a:t>
            </a:r>
            <a:r>
              <a:rPr lang="en-US" i="1" dirty="0">
                <a:solidFill>
                  <a:schemeClr val="bg1"/>
                </a:solidFill>
                <a:latin typeface="+mn-lt"/>
              </a:rPr>
              <a:t>Vendor Inventory and Prioritization Tool </a:t>
            </a:r>
            <a:r>
              <a:rPr lang="en-US" dirty="0">
                <a:solidFill>
                  <a:schemeClr val="bg1"/>
                </a:solidFill>
                <a:latin typeface="+mn-lt"/>
              </a:rPr>
              <a:t>to build a prioritized vendor inventory</a:t>
            </a:r>
          </a:p>
        </p:txBody>
      </p:sp>
      <p:pic>
        <p:nvPicPr>
          <p:cNvPr id="32" name="Picture 31"/>
          <p:cNvPicPr>
            <a:picLocks noChangeAspect="1"/>
          </p:cNvPicPr>
          <p:nvPr/>
        </p:nvPicPr>
        <p:blipFill>
          <a:blip r:embed="rId4"/>
          <a:stretch>
            <a:fillRect/>
          </a:stretch>
        </p:blipFill>
        <p:spPr>
          <a:xfrm>
            <a:off x="6284295" y="4700035"/>
            <a:ext cx="2506601" cy="1094742"/>
          </a:xfrm>
          <a:prstGeom prst="rect">
            <a:avLst/>
          </a:prstGeom>
          <a:ln>
            <a:solidFill>
              <a:schemeClr val="tx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162794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ight Arrow 8"/>
          <p:cNvSpPr/>
          <p:nvPr/>
        </p:nvSpPr>
        <p:spPr>
          <a:xfrm>
            <a:off x="0" y="1957080"/>
            <a:ext cx="8769287" cy="708374"/>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2" name="Title 1"/>
          <p:cNvSpPr>
            <a:spLocks noGrp="1"/>
          </p:cNvSpPr>
          <p:nvPr>
            <p:ph type="title"/>
          </p:nvPr>
        </p:nvSpPr>
        <p:spPr/>
        <p:txBody>
          <a:bodyPr/>
          <a:lstStyle/>
          <a:p>
            <a:r>
              <a:rPr lang="en-US" dirty="0"/>
              <a:t>Track metrics throughout the project to prove ROI</a:t>
            </a:r>
          </a:p>
        </p:txBody>
      </p:sp>
      <p:graphicFrame>
        <p:nvGraphicFramePr>
          <p:cNvPr id="15" name="Table 14"/>
          <p:cNvGraphicFramePr>
            <a:graphicFrameLocks noGrp="1"/>
          </p:cNvGraphicFramePr>
          <p:nvPr>
            <p:extLst>
              <p:ext uri="{D42A27DB-BD31-4B8C-83A1-F6EECF244321}">
                <p14:modId xmlns:p14="http://schemas.microsoft.com/office/powerpoint/2010/main" val="3032953954"/>
              </p:ext>
            </p:extLst>
          </p:nvPr>
        </p:nvGraphicFramePr>
        <p:xfrm>
          <a:off x="262994" y="2937818"/>
          <a:ext cx="8506293" cy="3182986"/>
        </p:xfrm>
        <a:graphic>
          <a:graphicData uri="http://schemas.openxmlformats.org/drawingml/2006/table">
            <a:tbl>
              <a:tblPr firstRow="1" bandRow="1">
                <a:tableStyleId>{5940675A-B579-460E-94D1-54222C63F5DA}</a:tableStyleId>
              </a:tblPr>
              <a:tblGrid>
                <a:gridCol w="2012373">
                  <a:extLst>
                    <a:ext uri="{9D8B030D-6E8A-4147-A177-3AD203B41FA5}">
                      <a16:colId xmlns:a16="http://schemas.microsoft.com/office/drawing/2014/main" xmlns="" val="20000"/>
                    </a:ext>
                  </a:extLst>
                </a:gridCol>
                <a:gridCol w="3122713">
                  <a:extLst>
                    <a:ext uri="{9D8B030D-6E8A-4147-A177-3AD203B41FA5}">
                      <a16:colId xmlns:a16="http://schemas.microsoft.com/office/drawing/2014/main" xmlns="" val="20001"/>
                    </a:ext>
                  </a:extLst>
                </a:gridCol>
                <a:gridCol w="960190">
                  <a:extLst>
                    <a:ext uri="{9D8B030D-6E8A-4147-A177-3AD203B41FA5}">
                      <a16:colId xmlns:a16="http://schemas.microsoft.com/office/drawing/2014/main" xmlns="" val="20002"/>
                    </a:ext>
                  </a:extLst>
                </a:gridCol>
                <a:gridCol w="729726">
                  <a:extLst>
                    <a:ext uri="{9D8B030D-6E8A-4147-A177-3AD203B41FA5}">
                      <a16:colId xmlns:a16="http://schemas.microsoft.com/office/drawing/2014/main" xmlns="" val="20003"/>
                    </a:ext>
                  </a:extLst>
                </a:gridCol>
                <a:gridCol w="841584">
                  <a:extLst>
                    <a:ext uri="{9D8B030D-6E8A-4147-A177-3AD203B41FA5}">
                      <a16:colId xmlns:a16="http://schemas.microsoft.com/office/drawing/2014/main" xmlns="" val="20004"/>
                    </a:ext>
                  </a:extLst>
                </a:gridCol>
                <a:gridCol w="839707">
                  <a:extLst>
                    <a:ext uri="{9D8B030D-6E8A-4147-A177-3AD203B41FA5}">
                      <a16:colId xmlns:a16="http://schemas.microsoft.com/office/drawing/2014/main" xmlns="" val="20005"/>
                    </a:ext>
                  </a:extLst>
                </a:gridCol>
              </a:tblGrid>
              <a:tr h="375998">
                <a:tc>
                  <a:txBody>
                    <a:bodyPr/>
                    <a:lstStyle/>
                    <a:p>
                      <a:pPr algn="ctr"/>
                      <a:r>
                        <a:rPr lang="en-US" sz="1100" b="1" dirty="0">
                          <a:solidFill>
                            <a:schemeClr val="bg1"/>
                          </a:solidFill>
                        </a:rPr>
                        <a:t>Metric</a:t>
                      </a:r>
                      <a:r>
                        <a:rPr lang="en-US" sz="1100" b="1" baseline="0" dirty="0">
                          <a:solidFill>
                            <a:schemeClr val="bg1"/>
                          </a:solidFill>
                        </a:rPr>
                        <a:t> Description</a:t>
                      </a:r>
                      <a:endParaRPr lang="en-US" sz="1100" b="1" dirty="0">
                        <a:solidFill>
                          <a:schemeClr val="bg1"/>
                        </a:solidFill>
                      </a:endParaRPr>
                    </a:p>
                  </a:txBody>
                  <a:tcPr anchor="ctr">
                    <a:lnL w="12700" cmpd="sng">
                      <a:noFill/>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dirty="0">
                          <a:solidFill>
                            <a:schemeClr val="bg1"/>
                          </a:solidFill>
                        </a:rPr>
                        <a:t>Metric Goals</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dirty="0">
                          <a:solidFill>
                            <a:schemeClr val="bg1"/>
                          </a:solidFill>
                        </a:rPr>
                        <a:t> </a:t>
                      </a:r>
                      <a:r>
                        <a:rPr lang="en-US" sz="1100" b="1" dirty="0" smtClean="0">
                          <a:solidFill>
                            <a:schemeClr val="bg1"/>
                          </a:solidFill>
                        </a:rPr>
                        <a:t>Check-Point </a:t>
                      </a:r>
                      <a:r>
                        <a:rPr lang="en-US" sz="1100" b="1" dirty="0">
                          <a:solidFill>
                            <a:schemeClr val="bg1"/>
                          </a:solidFill>
                        </a:rPr>
                        <a:t>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dirty="0">
                          <a:solidFill>
                            <a:schemeClr val="bg1"/>
                          </a:solidFill>
                        </a:rPr>
                        <a:t>Check- </a:t>
                      </a:r>
                      <a:r>
                        <a:rPr lang="en-US" sz="1100" b="1" dirty="0" smtClean="0">
                          <a:solidFill>
                            <a:schemeClr val="bg1"/>
                          </a:solidFill>
                        </a:rPr>
                        <a:t>Point </a:t>
                      </a:r>
                      <a:r>
                        <a:rPr lang="en-US" sz="1100" b="1" dirty="0">
                          <a:solidFill>
                            <a:schemeClr val="bg1"/>
                          </a:solidFill>
                        </a:rPr>
                        <a:t>2</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dirty="0" smtClean="0">
                          <a:solidFill>
                            <a:schemeClr val="bg1"/>
                          </a:solidFill>
                        </a:rPr>
                        <a:t>Check-Point </a:t>
                      </a:r>
                      <a:r>
                        <a:rPr lang="en-US" sz="1100" b="1" dirty="0">
                          <a:solidFill>
                            <a:schemeClr val="bg1"/>
                          </a:solidFill>
                        </a:rPr>
                        <a:t>3</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b="1" dirty="0" smtClean="0">
                          <a:solidFill>
                            <a:schemeClr val="bg1"/>
                          </a:solidFill>
                        </a:rPr>
                        <a:t>Check-Point </a:t>
                      </a:r>
                      <a:r>
                        <a:rPr lang="en-US" sz="1100" b="1" dirty="0">
                          <a:solidFill>
                            <a:schemeClr val="bg1"/>
                          </a:solidFill>
                        </a:rPr>
                        <a:t>4</a:t>
                      </a:r>
                    </a:p>
                  </a:txBody>
                  <a:tcPr anchor="ctr">
                    <a:lnL w="19050" cap="flat" cmpd="sng" algn="ctr">
                      <a:solidFill>
                        <a:schemeClr val="bg1"/>
                      </a:solidFill>
                      <a:prstDash val="solid"/>
                      <a:round/>
                      <a:headEnd type="none" w="med" len="med"/>
                      <a:tailEnd type="none" w="med" len="med"/>
                    </a:lnL>
                    <a:lnR w="12700" cmpd="sng">
                      <a:noFill/>
                    </a:lnR>
                    <a:lnT w="12700" cmpd="sng">
                      <a:noFill/>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xmlns="" val="10000"/>
                  </a:ext>
                </a:extLst>
              </a:tr>
              <a:tr h="455026">
                <a:tc>
                  <a:txBody>
                    <a:bodyPr/>
                    <a:lstStyle/>
                    <a:p>
                      <a:r>
                        <a:rPr lang="en-US" sz="1100" dirty="0"/>
                        <a:t>Vendor rationalization</a:t>
                      </a:r>
                      <a:r>
                        <a:rPr lang="en-US" sz="1100" baseline="0" dirty="0"/>
                        <a:t> </a:t>
                      </a:r>
                    </a:p>
                    <a:p>
                      <a:r>
                        <a:rPr lang="en-CA" sz="1100" i="1" dirty="0"/>
                        <a:t>(reduced</a:t>
                      </a:r>
                      <a:r>
                        <a:rPr lang="en-CA" sz="1100" i="1" baseline="0" dirty="0"/>
                        <a:t> # </a:t>
                      </a:r>
                      <a:r>
                        <a:rPr lang="en-CA" sz="1100" i="1" dirty="0"/>
                        <a:t>of vendors)</a:t>
                      </a:r>
                      <a:endParaRPr lang="en-US" sz="1100" i="1" dirty="0"/>
                    </a:p>
                  </a:txBody>
                  <a:tcPr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Reduce</a:t>
                      </a:r>
                      <a:r>
                        <a:rPr lang="en-US" sz="1100" baseline="0" dirty="0"/>
                        <a:t> total number of vendors in high-value categories by 5%</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Jun.</a:t>
                      </a:r>
                    </a:p>
                    <a:p>
                      <a:pPr algn="ctr"/>
                      <a:r>
                        <a:rPr lang="en-US" sz="1100" dirty="0"/>
                        <a:t>20X1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Dec. </a:t>
                      </a:r>
                      <a:r>
                        <a:rPr lang="en-US" sz="1100" baseline="0" dirty="0"/>
                        <a:t>20X2</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Jun.</a:t>
                      </a:r>
                      <a:r>
                        <a:rPr lang="en-US" sz="1100" baseline="0" dirty="0"/>
                        <a:t> </a:t>
                      </a:r>
                    </a:p>
                    <a:p>
                      <a:pPr algn="ctr"/>
                      <a:r>
                        <a:rPr lang="en-US" sz="1100" baseline="0" dirty="0"/>
                        <a:t>20X3</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Dec.</a:t>
                      </a:r>
                    </a:p>
                    <a:p>
                      <a:pPr algn="ctr"/>
                      <a:r>
                        <a:rPr lang="en-US" sz="1100" baseline="0" dirty="0"/>
                        <a:t> 20X4</a:t>
                      </a:r>
                      <a:endParaRPr lang="en-US" sz="1100" dirty="0"/>
                    </a:p>
                  </a:txBody>
                  <a:tcPr anchor="ct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1"/>
                  </a:ext>
                </a:extLst>
              </a:tr>
              <a:tr h="348423">
                <a:tc>
                  <a:txBody>
                    <a:bodyPr/>
                    <a:lstStyle/>
                    <a:p>
                      <a:r>
                        <a:rPr lang="en-CA" sz="1100" dirty="0"/>
                        <a:t>Increase projects completed on time</a:t>
                      </a:r>
                      <a:r>
                        <a:rPr lang="en-CA" sz="1100" baseline="0" dirty="0"/>
                        <a:t> </a:t>
                      </a:r>
                      <a:endParaRPr lang="en-US" sz="1100" dirty="0"/>
                    </a:p>
                  </a:txBody>
                  <a:tcPr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Lower</a:t>
                      </a:r>
                      <a:r>
                        <a:rPr lang="en-US" sz="1100" baseline="0" dirty="0"/>
                        <a:t> number of projects late due to vendor issues by 10%</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Jun.</a:t>
                      </a:r>
                    </a:p>
                    <a:p>
                      <a:pPr algn="ctr"/>
                      <a:r>
                        <a:rPr lang="en-US" sz="1100" dirty="0"/>
                        <a:t>20X1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Dec. </a:t>
                      </a:r>
                      <a:r>
                        <a:rPr lang="en-US" sz="1100" baseline="0" dirty="0"/>
                        <a:t>20X2</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Jun.</a:t>
                      </a:r>
                      <a:r>
                        <a:rPr lang="en-US" sz="1100" baseline="0" dirty="0"/>
                        <a:t> </a:t>
                      </a:r>
                    </a:p>
                    <a:p>
                      <a:pPr algn="ctr"/>
                      <a:r>
                        <a:rPr lang="en-US" sz="1100" baseline="0" dirty="0"/>
                        <a:t>20X3</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Dec.</a:t>
                      </a:r>
                    </a:p>
                    <a:p>
                      <a:pPr algn="ctr"/>
                      <a:r>
                        <a:rPr lang="en-US" sz="1100" baseline="0" dirty="0"/>
                        <a:t> 20X4</a:t>
                      </a:r>
                      <a:endParaRPr lang="en-US" sz="1100" dirty="0"/>
                    </a:p>
                  </a:txBody>
                  <a:tcPr anchor="ct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2"/>
                  </a:ext>
                </a:extLst>
              </a:tr>
              <a:tr h="348423">
                <a:tc>
                  <a:txBody>
                    <a:bodyPr/>
                    <a:lstStyle/>
                    <a:p>
                      <a:r>
                        <a:rPr lang="en-CA" sz="1100" dirty="0"/>
                        <a:t>Cost savings</a:t>
                      </a:r>
                      <a:r>
                        <a:rPr lang="en-CA" sz="1100" baseline="0" dirty="0"/>
                        <a:t>/avoidance</a:t>
                      </a:r>
                      <a:endParaRPr lang="en-US" sz="1100" dirty="0"/>
                    </a:p>
                  </a:txBody>
                  <a:tcPr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baseline="0" dirty="0"/>
                        <a:t>Reduce total OPEX spend by 5%</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Jun.</a:t>
                      </a:r>
                    </a:p>
                    <a:p>
                      <a:pPr algn="ctr"/>
                      <a:r>
                        <a:rPr lang="en-US" sz="1100" dirty="0"/>
                        <a:t>20X1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Dec. </a:t>
                      </a:r>
                      <a:r>
                        <a:rPr lang="en-US" sz="1100" baseline="0" dirty="0"/>
                        <a:t>20X2</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Jun.</a:t>
                      </a:r>
                      <a:r>
                        <a:rPr lang="en-US" sz="1100" baseline="0" dirty="0"/>
                        <a:t> </a:t>
                      </a:r>
                    </a:p>
                    <a:p>
                      <a:pPr algn="ctr"/>
                      <a:r>
                        <a:rPr lang="en-US" sz="1100" baseline="0" dirty="0"/>
                        <a:t>20X3</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Dec.</a:t>
                      </a:r>
                    </a:p>
                    <a:p>
                      <a:pPr algn="ctr"/>
                      <a:r>
                        <a:rPr lang="en-US" sz="1100" baseline="0" dirty="0"/>
                        <a:t> 20X4</a:t>
                      </a:r>
                      <a:endParaRPr lang="en-US" sz="1100" dirty="0"/>
                    </a:p>
                  </a:txBody>
                  <a:tcPr anchor="ct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3"/>
                  </a:ext>
                </a:extLst>
              </a:tr>
              <a:tr h="348423">
                <a:tc>
                  <a:txBody>
                    <a:bodyPr/>
                    <a:lstStyle/>
                    <a:p>
                      <a:r>
                        <a:rPr lang="en-US" sz="1100" dirty="0"/>
                        <a:t>Improved</a:t>
                      </a:r>
                      <a:r>
                        <a:rPr lang="en-US" sz="1100" baseline="0" dirty="0"/>
                        <a:t> service levels</a:t>
                      </a:r>
                      <a:endParaRPr lang="en-US" sz="1100" dirty="0"/>
                    </a:p>
                  </a:txBody>
                  <a:tcPr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Increase</a:t>
                      </a:r>
                      <a:r>
                        <a:rPr lang="en-US" sz="1100" baseline="0" dirty="0"/>
                        <a:t> % of contracts under standardized SLA by 15%</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Jun.</a:t>
                      </a:r>
                    </a:p>
                    <a:p>
                      <a:pPr algn="ctr"/>
                      <a:r>
                        <a:rPr lang="en-US" sz="1100" dirty="0"/>
                        <a:t>20X1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Dec. </a:t>
                      </a:r>
                      <a:r>
                        <a:rPr lang="en-US" sz="1100" baseline="0" dirty="0"/>
                        <a:t>20X2</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Jun.</a:t>
                      </a:r>
                      <a:r>
                        <a:rPr lang="en-US" sz="1100" baseline="0" dirty="0"/>
                        <a:t> </a:t>
                      </a:r>
                    </a:p>
                    <a:p>
                      <a:pPr algn="ctr"/>
                      <a:r>
                        <a:rPr lang="en-US" sz="1100" baseline="0" dirty="0"/>
                        <a:t>20X3</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Dec.</a:t>
                      </a:r>
                    </a:p>
                    <a:p>
                      <a:pPr algn="ctr"/>
                      <a:r>
                        <a:rPr lang="en-US" sz="1100" baseline="0" dirty="0"/>
                        <a:t> 20X4</a:t>
                      </a:r>
                      <a:endParaRPr lang="en-US" sz="1100" dirty="0"/>
                    </a:p>
                  </a:txBody>
                  <a:tcPr anchor="ct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4"/>
                  </a:ext>
                </a:extLst>
              </a:tr>
              <a:tr h="485304">
                <a:tc>
                  <a:txBody>
                    <a:bodyPr/>
                    <a:lstStyle/>
                    <a:p>
                      <a:r>
                        <a:rPr lang="en-CA" sz="1100" dirty="0"/>
                        <a:t>Increase in internal customer satisfaction </a:t>
                      </a:r>
                    </a:p>
                    <a:p>
                      <a:r>
                        <a:rPr lang="en-CA" sz="1100" i="1" dirty="0"/>
                        <a:t>(measured via surveys)</a:t>
                      </a:r>
                    </a:p>
                  </a:txBody>
                  <a:tcPr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30%</a:t>
                      </a:r>
                      <a:r>
                        <a:rPr lang="en-US" sz="1100" baseline="0" dirty="0"/>
                        <a:t> increase in stakeholder vendor rating</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Jun.</a:t>
                      </a:r>
                    </a:p>
                    <a:p>
                      <a:pPr algn="ctr"/>
                      <a:r>
                        <a:rPr lang="en-US" sz="1100" dirty="0"/>
                        <a:t>20X1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Dec. </a:t>
                      </a:r>
                      <a:r>
                        <a:rPr lang="en-US" sz="1100" baseline="0" dirty="0"/>
                        <a:t>20X2</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Jun.</a:t>
                      </a:r>
                      <a:r>
                        <a:rPr lang="en-US" sz="1100" baseline="0" dirty="0"/>
                        <a:t> </a:t>
                      </a:r>
                    </a:p>
                    <a:p>
                      <a:pPr algn="ctr"/>
                      <a:r>
                        <a:rPr lang="en-US" sz="1100" baseline="0" dirty="0"/>
                        <a:t>20X3</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Dec.</a:t>
                      </a:r>
                    </a:p>
                    <a:p>
                      <a:pPr algn="ctr"/>
                      <a:r>
                        <a:rPr lang="en-US" sz="1100" baseline="0" dirty="0"/>
                        <a:t> 20X4</a:t>
                      </a:r>
                      <a:endParaRPr lang="en-US" sz="1100" dirty="0"/>
                    </a:p>
                  </a:txBody>
                  <a:tcPr anchor="ct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5"/>
                  </a:ext>
                </a:extLst>
              </a:tr>
              <a:tr h="3484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a:t>Lower TCO for IT</a:t>
                      </a:r>
                      <a:endParaRPr lang="en-US" sz="1100" dirty="0"/>
                    </a:p>
                  </a:txBody>
                  <a:tcPr anchor="ctr">
                    <a:lnL w="12700" cmpd="sng">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5% decrease</a:t>
                      </a:r>
                      <a:r>
                        <a:rPr lang="en-US" sz="1100" baseline="0" dirty="0"/>
                        <a:t> in TCO per vendor</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Jun.</a:t>
                      </a:r>
                    </a:p>
                    <a:p>
                      <a:pPr algn="ctr"/>
                      <a:r>
                        <a:rPr lang="en-US" sz="1100" dirty="0"/>
                        <a:t>20X1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Dec. </a:t>
                      </a:r>
                      <a:r>
                        <a:rPr lang="en-US" sz="1100" baseline="0" dirty="0"/>
                        <a:t>20X2</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Jun.</a:t>
                      </a:r>
                      <a:r>
                        <a:rPr lang="en-US" sz="1100" baseline="0" dirty="0"/>
                        <a:t> </a:t>
                      </a:r>
                    </a:p>
                    <a:p>
                      <a:pPr algn="ctr"/>
                      <a:r>
                        <a:rPr lang="en-US" sz="1100" baseline="0" dirty="0"/>
                        <a:t>20X3</a:t>
                      </a:r>
                      <a:endParaRPr lang="en-US" sz="11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1100" dirty="0"/>
                        <a:t>Dec.</a:t>
                      </a:r>
                    </a:p>
                    <a:p>
                      <a:pPr algn="ctr"/>
                      <a:r>
                        <a:rPr lang="en-US" sz="1100" baseline="0" dirty="0"/>
                        <a:t> 20X4</a:t>
                      </a:r>
                      <a:endParaRPr lang="en-US" sz="1100" dirty="0"/>
                    </a:p>
                  </a:txBody>
                  <a:tcPr anchor="ctr">
                    <a:lnL w="19050" cap="flat" cmpd="sng" algn="ctr">
                      <a:solidFill>
                        <a:schemeClr val="bg1"/>
                      </a:solidFill>
                      <a:prstDash val="solid"/>
                      <a:round/>
                      <a:headEnd type="none" w="med" len="med"/>
                      <a:tailEnd type="none" w="med" len="med"/>
                    </a:lnL>
                    <a:lnR w="12700" cmpd="sng">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6"/>
                  </a:ext>
                </a:extLst>
              </a:tr>
            </a:tbl>
          </a:graphicData>
        </a:graphic>
      </p:graphicFrame>
      <p:sp>
        <p:nvSpPr>
          <p:cNvPr id="13" name="Text Placeholder 3"/>
          <p:cNvSpPr txBox="1">
            <a:spLocks/>
          </p:cNvSpPr>
          <p:nvPr/>
        </p:nvSpPr>
        <p:spPr bwMode="auto">
          <a:xfrm>
            <a:off x="251520" y="1210163"/>
            <a:ext cx="8517768" cy="8668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0" fontAlgn="base" latinLnBrk="0" hangingPunct="0">
              <a:lnSpc>
                <a:spcPct val="100000"/>
              </a:lnSpc>
              <a:spcBef>
                <a:spcPts val="500"/>
              </a:spcBef>
              <a:spcAft>
                <a:spcPct val="0"/>
              </a:spcAft>
              <a:buClr>
                <a:srgbClr val="333333"/>
              </a:buClr>
              <a:buSzPct val="100000"/>
              <a:buFont typeface="Arial" pitchFamily="34" charset="0"/>
              <a:buNone/>
              <a:tabLst/>
              <a:defRPr/>
            </a:pPr>
            <a:r>
              <a:rPr kumimoji="0" lang="en-CA" sz="1400" b="0" i="0" u="none" strike="noStrike" kern="1200" cap="none" spc="0" normalizeH="0" baseline="0" noProof="0" dirty="0">
                <a:ln>
                  <a:noFill/>
                </a:ln>
                <a:solidFill>
                  <a:srgbClr val="333333"/>
                </a:solidFill>
                <a:effectLst/>
                <a:uLnTx/>
                <a:uFillTx/>
                <a:latin typeface="Arial"/>
                <a:ea typeface="+mn-ea"/>
                <a:cs typeface="+mn-cs"/>
              </a:rPr>
              <a:t>Look at the </a:t>
            </a:r>
            <a:r>
              <a:rPr kumimoji="0" lang="en-CA" sz="1400" b="0" i="0" u="none" strike="noStrike" kern="1200" cap="none" spc="0" normalizeH="0" baseline="0" noProof="0" dirty="0" smtClean="0">
                <a:ln>
                  <a:noFill/>
                </a:ln>
                <a:solidFill>
                  <a:srgbClr val="333333"/>
                </a:solidFill>
                <a:effectLst/>
                <a:uLnTx/>
                <a:uFillTx/>
                <a:latin typeface="Arial"/>
                <a:ea typeface="+mn-ea"/>
                <a:cs typeface="+mn-cs"/>
              </a:rPr>
              <a:t>end</a:t>
            </a:r>
            <a:r>
              <a:rPr kumimoji="0" lang="en-CA" sz="1400" b="0" i="0" u="none" strike="noStrike" kern="1200" cap="none" spc="0" normalizeH="0" noProof="0" dirty="0" smtClean="0">
                <a:ln>
                  <a:noFill/>
                </a:ln>
                <a:solidFill>
                  <a:srgbClr val="333333"/>
                </a:solidFill>
                <a:effectLst/>
                <a:uLnTx/>
                <a:uFillTx/>
                <a:latin typeface="Arial"/>
                <a:ea typeface="+mn-ea"/>
                <a:cs typeface="+mn-cs"/>
              </a:rPr>
              <a:t> </a:t>
            </a:r>
            <a:r>
              <a:rPr kumimoji="0" lang="en-CA" sz="1400" b="0" i="0" u="none" strike="noStrike" kern="1200" cap="none" spc="0" normalizeH="0" baseline="0" noProof="0" dirty="0" smtClean="0">
                <a:ln>
                  <a:noFill/>
                </a:ln>
                <a:solidFill>
                  <a:srgbClr val="333333"/>
                </a:solidFill>
                <a:effectLst/>
                <a:uLnTx/>
                <a:uFillTx/>
                <a:latin typeface="Arial"/>
                <a:ea typeface="+mn-ea"/>
                <a:cs typeface="+mn-cs"/>
              </a:rPr>
              <a:t>state </a:t>
            </a:r>
            <a:r>
              <a:rPr kumimoji="0" lang="en-CA" sz="1400" b="0" i="0" u="none" strike="noStrike" kern="1200" cap="none" spc="0" normalizeH="0" baseline="0" noProof="0" dirty="0">
                <a:ln>
                  <a:noFill/>
                </a:ln>
                <a:solidFill>
                  <a:srgbClr val="333333"/>
                </a:solidFill>
                <a:effectLst/>
                <a:uLnTx/>
                <a:uFillTx/>
                <a:latin typeface="Arial"/>
                <a:ea typeface="+mn-ea"/>
                <a:cs typeface="+mn-cs"/>
              </a:rPr>
              <a:t>in terms of the value that a VMO will add over time, and </a:t>
            </a:r>
            <a:r>
              <a:rPr lang="en-CA" sz="1400" dirty="0" smtClean="0">
                <a:solidFill>
                  <a:srgbClr val="333333"/>
                </a:solidFill>
                <a:latin typeface="Arial"/>
              </a:rPr>
              <a:t>spend less time</a:t>
            </a:r>
            <a:r>
              <a:rPr kumimoji="0" lang="en-CA" sz="1400" b="0" i="0" u="none" strike="noStrike" kern="1200" cap="none" spc="0" normalizeH="0" baseline="0" noProof="0" dirty="0" smtClean="0">
                <a:ln>
                  <a:noFill/>
                </a:ln>
                <a:solidFill>
                  <a:srgbClr val="333333"/>
                </a:solidFill>
                <a:effectLst/>
                <a:uLnTx/>
                <a:uFillTx/>
                <a:latin typeface="Arial"/>
                <a:ea typeface="+mn-ea"/>
                <a:cs typeface="+mn-cs"/>
              </a:rPr>
              <a:t> measuring </a:t>
            </a:r>
            <a:r>
              <a:rPr kumimoji="0" lang="en-CA" sz="1400" b="0" i="0" u="none" strike="noStrike" kern="1200" cap="none" spc="0" normalizeH="0" baseline="0" noProof="0" dirty="0">
                <a:ln>
                  <a:noFill/>
                </a:ln>
                <a:solidFill>
                  <a:srgbClr val="333333"/>
                </a:solidFill>
                <a:effectLst/>
                <a:uLnTx/>
                <a:uFillTx/>
                <a:latin typeface="Arial"/>
                <a:ea typeface="+mn-ea"/>
                <a:cs typeface="+mn-cs"/>
              </a:rPr>
              <a:t>the VMO process creation activities. Define metrics based on </a:t>
            </a:r>
            <a:r>
              <a:rPr kumimoji="0" lang="en-CA" sz="1400" b="1" i="0" u="none" strike="noStrike" kern="1200" cap="none" spc="0" normalizeH="0" baseline="0" noProof="0" dirty="0">
                <a:ln>
                  <a:noFill/>
                </a:ln>
                <a:solidFill>
                  <a:srgbClr val="333333"/>
                </a:solidFill>
                <a:effectLst/>
                <a:uLnTx/>
                <a:uFillTx/>
                <a:latin typeface="Arial"/>
                <a:ea typeface="+mn-ea"/>
                <a:cs typeface="+mn-cs"/>
              </a:rPr>
              <a:t>your organization’s specific needs.</a:t>
            </a:r>
            <a:r>
              <a:rPr kumimoji="0" lang="en-CA" sz="1400" b="0" i="0" u="none" strike="noStrike" kern="1200" cap="none" spc="0" normalizeH="0" baseline="0" noProof="0" dirty="0">
                <a:ln>
                  <a:noFill/>
                </a:ln>
                <a:solidFill>
                  <a:srgbClr val="333333"/>
                </a:solidFill>
                <a:effectLst/>
                <a:uLnTx/>
                <a:uFillTx/>
                <a:latin typeface="Arial"/>
                <a:ea typeface="+mn-ea"/>
                <a:cs typeface="+mn-cs"/>
              </a:rPr>
              <a:t> Set checkpoints to track progress against your target and re-assess if needed.</a:t>
            </a:r>
          </a:p>
        </p:txBody>
      </p:sp>
      <p:sp>
        <p:nvSpPr>
          <p:cNvPr id="6" name="TextBox 5"/>
          <p:cNvSpPr txBox="1"/>
          <p:nvPr/>
        </p:nvSpPr>
        <p:spPr>
          <a:xfrm>
            <a:off x="337572" y="2153961"/>
            <a:ext cx="2034944" cy="307777"/>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400" b="1" i="0" u="none" strike="noStrike" kern="1200" cap="none" spc="0" normalizeH="0" baseline="0" noProof="0" dirty="0">
                <a:ln>
                  <a:noFill/>
                </a:ln>
                <a:solidFill>
                  <a:srgbClr val="FFFFFF"/>
                </a:solidFill>
                <a:effectLst/>
                <a:uLnTx/>
                <a:uFillTx/>
                <a:latin typeface="Arial"/>
                <a:ea typeface="+mn-ea"/>
                <a:cs typeface="+mn-cs"/>
              </a:rPr>
              <a:t>Choose your metrics. </a:t>
            </a:r>
          </a:p>
        </p:txBody>
      </p:sp>
      <p:sp>
        <p:nvSpPr>
          <p:cNvPr id="10" name="TextBox 9"/>
          <p:cNvSpPr txBox="1"/>
          <p:nvPr/>
        </p:nvSpPr>
        <p:spPr>
          <a:xfrm>
            <a:off x="3069477" y="2162412"/>
            <a:ext cx="1488400" cy="307777"/>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400" b="1" i="0" u="none" strike="noStrike" kern="1200" cap="none" spc="0" normalizeH="0" baseline="0" noProof="0" dirty="0">
                <a:ln>
                  <a:noFill/>
                </a:ln>
                <a:solidFill>
                  <a:srgbClr val="FFFFFF"/>
                </a:solidFill>
                <a:effectLst/>
                <a:uLnTx/>
                <a:uFillTx/>
                <a:latin typeface="Arial"/>
                <a:ea typeface="+mn-ea"/>
                <a:cs typeface="+mn-cs"/>
              </a:rPr>
              <a:t>Define a target.</a:t>
            </a:r>
          </a:p>
        </p:txBody>
      </p:sp>
      <p:sp>
        <p:nvSpPr>
          <p:cNvPr id="11" name="TextBox 10"/>
          <p:cNvSpPr txBox="1"/>
          <p:nvPr/>
        </p:nvSpPr>
        <p:spPr>
          <a:xfrm>
            <a:off x="4818125" y="2205204"/>
            <a:ext cx="1948577" cy="369332"/>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333333"/>
              </a:solidFill>
              <a:effectLst/>
              <a:uLnTx/>
              <a:uFillTx/>
              <a:latin typeface="Arial"/>
              <a:ea typeface="+mn-ea"/>
              <a:cs typeface="+mn-cs"/>
            </a:endParaRPr>
          </a:p>
        </p:txBody>
      </p:sp>
      <p:sp>
        <p:nvSpPr>
          <p:cNvPr id="8" name="Left Brace 7"/>
          <p:cNvSpPr/>
          <p:nvPr/>
        </p:nvSpPr>
        <p:spPr>
          <a:xfrm rot="5400000">
            <a:off x="6951938" y="1023937"/>
            <a:ext cx="266750" cy="3367947"/>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333333"/>
              </a:solidFill>
              <a:effectLst/>
              <a:uLnTx/>
              <a:uFillTx/>
              <a:latin typeface="Arial"/>
              <a:ea typeface="+mn-ea"/>
              <a:cs typeface="+mn-cs"/>
            </a:endParaRPr>
          </a:p>
        </p:txBody>
      </p:sp>
      <p:sp>
        <p:nvSpPr>
          <p:cNvPr id="16" name="Left Brace 15"/>
          <p:cNvSpPr/>
          <p:nvPr/>
        </p:nvSpPr>
        <p:spPr>
          <a:xfrm rot="5400000">
            <a:off x="3679250" y="1121984"/>
            <a:ext cx="275676" cy="3168502"/>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333333"/>
              </a:solidFill>
              <a:effectLst/>
              <a:uLnTx/>
              <a:uFillTx/>
              <a:latin typeface="Arial"/>
              <a:ea typeface="+mn-ea"/>
              <a:cs typeface="+mn-cs"/>
            </a:endParaRPr>
          </a:p>
        </p:txBody>
      </p:sp>
      <p:sp>
        <p:nvSpPr>
          <p:cNvPr id="17" name="Left Brace 16"/>
          <p:cNvSpPr/>
          <p:nvPr/>
        </p:nvSpPr>
        <p:spPr>
          <a:xfrm rot="5400000">
            <a:off x="1111471" y="1719921"/>
            <a:ext cx="272890" cy="1969842"/>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333333"/>
              </a:solidFill>
              <a:effectLst/>
              <a:uLnTx/>
              <a:uFillTx/>
              <a:latin typeface="Arial"/>
              <a:ea typeface="+mn-ea"/>
              <a:cs typeface="+mn-cs"/>
            </a:endParaRPr>
          </a:p>
        </p:txBody>
      </p:sp>
      <p:sp>
        <p:nvSpPr>
          <p:cNvPr id="18" name="TextBox 17"/>
          <p:cNvSpPr txBox="1"/>
          <p:nvPr/>
        </p:nvSpPr>
        <p:spPr>
          <a:xfrm>
            <a:off x="6203620" y="2178662"/>
            <a:ext cx="1948577" cy="307777"/>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400" b="1" i="0" u="none" strike="noStrike" kern="1200" cap="none" spc="0" normalizeH="0" baseline="0" noProof="0" dirty="0">
                <a:ln>
                  <a:noFill/>
                </a:ln>
                <a:solidFill>
                  <a:srgbClr val="FFFFFF"/>
                </a:solidFill>
                <a:effectLst/>
                <a:uLnTx/>
                <a:uFillTx/>
                <a:latin typeface="Arial"/>
                <a:ea typeface="+mn-ea"/>
                <a:cs typeface="+mn-cs"/>
              </a:rPr>
              <a:t>Set checkpoints.</a:t>
            </a:r>
          </a:p>
        </p:txBody>
      </p:sp>
      <p:sp>
        <p:nvSpPr>
          <p:cNvPr id="3" name="TextBox 2">
            <a:extLst>
              <a:ext uri="{FF2B5EF4-FFF2-40B4-BE49-F238E27FC236}">
                <a16:creationId xmlns:a16="http://schemas.microsoft.com/office/drawing/2014/main" xmlns="" id="{4E290670-8E42-4751-BAEB-CDA2CF410EFF}"/>
              </a:ext>
            </a:extLst>
          </p:cNvPr>
          <p:cNvSpPr txBox="1"/>
          <p:nvPr/>
        </p:nvSpPr>
        <p:spPr>
          <a:xfrm rot="20027906">
            <a:off x="1081606" y="3968803"/>
            <a:ext cx="4476307" cy="1200329"/>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200" b="1" i="1" u="none" strike="noStrike" kern="1200" cap="none" spc="0" normalizeH="0" baseline="0" noProof="0" dirty="0">
                <a:ln>
                  <a:solidFill>
                    <a:srgbClr val="29475F"/>
                  </a:solidFill>
                </a:ln>
                <a:solidFill>
                  <a:srgbClr val="333333">
                    <a:alpha val="5000"/>
                  </a:srgbClr>
                </a:solidFill>
                <a:effectLst>
                  <a:outerShdw blurRad="50800" dist="50800" dir="5400000" algn="ctr" rotWithShape="0">
                    <a:srgbClr val="000000">
                      <a:alpha val="0"/>
                    </a:srgbClr>
                  </a:outerShdw>
                </a:effectLst>
                <a:uLnTx/>
                <a:uFillTx/>
                <a:latin typeface="Arial"/>
                <a:ea typeface="+mn-ea"/>
                <a:cs typeface="+mn-cs"/>
              </a:rPr>
              <a:t>SAMPLE </a:t>
            </a:r>
            <a:endParaRPr kumimoji="0" lang="en-CA" sz="7200" b="1" i="1" u="none" strike="noStrike" kern="1200" cap="none" spc="0" normalizeH="0" baseline="0" noProof="0" dirty="0">
              <a:ln>
                <a:solidFill>
                  <a:srgbClr val="29475F"/>
                </a:solidFill>
              </a:ln>
              <a:solidFill>
                <a:srgbClr val="333333">
                  <a:alpha val="5000"/>
                </a:srgbClr>
              </a:solidFill>
              <a:effectLst>
                <a:outerShdw blurRad="50800" dist="50800" dir="5400000" algn="ctr" rotWithShape="0">
                  <a:srgbClr val="000000">
                    <a:alpha val="0"/>
                  </a:srgbClr>
                </a:outerShdw>
              </a:effectLst>
              <a:uLnTx/>
              <a:uFillTx/>
              <a:latin typeface="Arial"/>
              <a:ea typeface="+mn-ea"/>
              <a:cs typeface="+mn-cs"/>
            </a:endParaRPr>
          </a:p>
        </p:txBody>
      </p:sp>
      <p:grpSp>
        <p:nvGrpSpPr>
          <p:cNvPr id="14" name="Group 13">
            <a:extLst>
              <a:ext uri="{FF2B5EF4-FFF2-40B4-BE49-F238E27FC236}">
                <a16:creationId xmlns:a16="http://schemas.microsoft.com/office/drawing/2014/main" xmlns="" id="{208F87ED-3D58-4CFD-A667-AF36D3246E8E}"/>
              </a:ext>
            </a:extLst>
          </p:cNvPr>
          <p:cNvGrpSpPr/>
          <p:nvPr/>
        </p:nvGrpSpPr>
        <p:grpSpPr>
          <a:xfrm>
            <a:off x="3934615" y="6001297"/>
            <a:ext cx="4834672" cy="521122"/>
            <a:chOff x="3309026" y="1934689"/>
            <a:chExt cx="3219192" cy="1011289"/>
          </a:xfrm>
          <a:solidFill>
            <a:srgbClr val="E1B500"/>
          </a:solidFill>
        </p:grpSpPr>
        <p:sp>
          <p:nvSpPr>
            <p:cNvPr id="19" name="Pentagon 18">
              <a:extLst>
                <a:ext uri="{FF2B5EF4-FFF2-40B4-BE49-F238E27FC236}">
                  <a16:creationId xmlns:a16="http://schemas.microsoft.com/office/drawing/2014/main" xmlns="" id="{22126178-8ED7-445D-BC7B-8A6085C9F93C}"/>
                </a:ext>
              </a:extLst>
            </p:cNvPr>
            <p:cNvSpPr/>
            <p:nvPr/>
          </p:nvSpPr>
          <p:spPr>
            <a:xfrm>
              <a:off x="3309026" y="1934689"/>
              <a:ext cx="3219192" cy="1011289"/>
            </a:xfrm>
            <a:prstGeom prst="homePlate">
              <a:avLst>
                <a:gd name="adj" fmla="val 135740"/>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20" name="TextBox 19">
              <a:extLst>
                <a:ext uri="{FF2B5EF4-FFF2-40B4-BE49-F238E27FC236}">
                  <a16:creationId xmlns:a16="http://schemas.microsoft.com/office/drawing/2014/main" xmlns="" id="{B915BE6E-0A96-4169-A23D-AF3B0C9ECE4C}"/>
                </a:ext>
              </a:extLst>
            </p:cNvPr>
            <p:cNvSpPr txBox="1"/>
            <p:nvPr/>
          </p:nvSpPr>
          <p:spPr>
            <a:xfrm>
              <a:off x="3967795" y="1934689"/>
              <a:ext cx="2062061" cy="537544"/>
            </a:xfrm>
            <a:prstGeom prst="rect">
              <a:avLst/>
            </a:prstGeom>
            <a:grp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0" i="1" u="none" strike="noStrike" kern="1200" cap="none" spc="0" normalizeH="0" baseline="0" noProof="0" dirty="0">
                  <a:ln>
                    <a:noFill/>
                  </a:ln>
                  <a:solidFill>
                    <a:srgbClr val="333333"/>
                  </a:solidFill>
                  <a:effectLst/>
                  <a:uLnTx/>
                  <a:uFillTx/>
                  <a:latin typeface="Arial"/>
                  <a:ea typeface="+mn-ea"/>
                  <a:cs typeface="+mn-cs"/>
                </a:rPr>
                <a:t>See Info-Tech’s existing research: </a:t>
              </a:r>
            </a:p>
          </p:txBody>
        </p:sp>
        <p:pic>
          <p:nvPicPr>
            <p:cNvPr id="21" name="Picture 20">
              <a:hlinkClick r:id="rId3"/>
              <a:extLst>
                <a:ext uri="{FF2B5EF4-FFF2-40B4-BE49-F238E27FC236}">
                  <a16:creationId xmlns:a16="http://schemas.microsoft.com/office/drawing/2014/main" xmlns="" id="{9456B554-67B7-438C-BBFA-C3FB841A51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46671" y="2009204"/>
              <a:ext cx="343618" cy="672810"/>
            </a:xfrm>
            <a:prstGeom prst="rect">
              <a:avLst/>
            </a:prstGeom>
            <a:grpFill/>
          </p:spPr>
        </p:pic>
        <p:sp>
          <p:nvSpPr>
            <p:cNvPr id="22" name="TextBox 21">
              <a:extLst>
                <a:ext uri="{FF2B5EF4-FFF2-40B4-BE49-F238E27FC236}">
                  <a16:creationId xmlns:a16="http://schemas.microsoft.com/office/drawing/2014/main" xmlns="" id="{3978CCD6-7D83-4850-92E1-D271749F6347}"/>
                </a:ext>
              </a:extLst>
            </p:cNvPr>
            <p:cNvSpPr txBox="1"/>
            <p:nvPr/>
          </p:nvSpPr>
          <p:spPr>
            <a:xfrm>
              <a:off x="3918138" y="2367839"/>
              <a:ext cx="2105666" cy="537544"/>
            </a:xfrm>
            <a:prstGeom prst="rect">
              <a:avLst/>
            </a:prstGeom>
            <a:grp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rgbClr val="333333"/>
                  </a:solidFill>
                  <a:effectLst/>
                  <a:uLnTx/>
                  <a:uFillTx/>
                  <a:latin typeface="Arial"/>
                  <a:ea typeface="+mn-ea"/>
                  <a:cs typeface="+mn-cs"/>
                  <a:hlinkClick r:id="rId5"/>
                </a:rPr>
                <a:t>Capturing and Market the ROI of </a:t>
              </a:r>
              <a:r>
                <a:rPr lang="en-US" sz="1200" i="1" dirty="0">
                  <a:solidFill>
                    <a:srgbClr val="333333"/>
                  </a:solidFill>
                  <a:latin typeface="Arial"/>
                  <a:hlinkClick r:id="rId5"/>
                </a:rPr>
                <a:t>Y</a:t>
              </a:r>
              <a:r>
                <a:rPr kumimoji="0" lang="en-US" sz="1200" b="0" i="1" u="none" strike="noStrike" kern="1200" cap="none" spc="0" normalizeH="0" baseline="0" noProof="0" dirty="0" smtClean="0">
                  <a:ln>
                    <a:noFill/>
                  </a:ln>
                  <a:solidFill>
                    <a:srgbClr val="333333"/>
                  </a:solidFill>
                  <a:effectLst/>
                  <a:uLnTx/>
                  <a:uFillTx/>
                  <a:latin typeface="Arial"/>
                  <a:ea typeface="+mn-ea"/>
                  <a:cs typeface="+mn-cs"/>
                  <a:hlinkClick r:id="rId5"/>
                </a:rPr>
                <a:t>our </a:t>
              </a:r>
              <a:r>
                <a:rPr kumimoji="0" lang="en-US" sz="1200" b="0" i="1" u="none" strike="noStrike" kern="1200" cap="none" spc="0" normalizeH="0" baseline="0" noProof="0" dirty="0">
                  <a:ln>
                    <a:noFill/>
                  </a:ln>
                  <a:solidFill>
                    <a:srgbClr val="333333"/>
                  </a:solidFill>
                  <a:effectLst/>
                  <a:uLnTx/>
                  <a:uFillTx/>
                  <a:latin typeface="Arial"/>
                  <a:ea typeface="+mn-ea"/>
                  <a:cs typeface="+mn-cs"/>
                  <a:hlinkClick r:id="rId5"/>
                </a:rPr>
                <a:t>VMO</a:t>
              </a:r>
              <a:endParaRPr kumimoji="0" lang="en-CA" sz="1200" b="0" i="1" u="none" strike="noStrike" kern="1200" cap="none" spc="0" normalizeH="0" baseline="0" noProof="0" dirty="0">
                <a:ln>
                  <a:noFill/>
                </a:ln>
                <a:solidFill>
                  <a:srgbClr val="333333"/>
                </a:solidFill>
                <a:effectLst/>
                <a:uLnTx/>
                <a:uFillTx/>
                <a:latin typeface="Arial"/>
                <a:ea typeface="+mn-ea"/>
                <a:cs typeface="+mn-cs"/>
              </a:endParaRPr>
            </a:p>
          </p:txBody>
        </p:sp>
      </p:grpSp>
    </p:spTree>
    <p:extLst>
      <p:ext uri="{BB962C8B-B14F-4D97-AF65-F5344CB8AC3E}">
        <p14:creationId xmlns:p14="http://schemas.microsoft.com/office/powerpoint/2010/main" val="2077660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6851021" y="2105280"/>
            <a:ext cx="1958087" cy="4063999"/>
            <a:chOff x="6851021" y="2105280"/>
            <a:chExt cx="1958087" cy="4063999"/>
          </a:xfrm>
        </p:grpSpPr>
        <p:sp>
          <p:nvSpPr>
            <p:cNvPr id="6" name="Circular Arrow 5"/>
            <p:cNvSpPr/>
            <p:nvPr/>
          </p:nvSpPr>
          <p:spPr>
            <a:xfrm>
              <a:off x="7276730" y="2105280"/>
              <a:ext cx="1532378" cy="1532534"/>
            </a:xfrm>
            <a:prstGeom prst="circularArrow">
              <a:avLst>
                <a:gd name="adj1" fmla="val 10980"/>
                <a:gd name="adj2" fmla="val 1142322"/>
                <a:gd name="adj3" fmla="val 4500000"/>
                <a:gd name="adj4" fmla="val 10800000"/>
                <a:gd name="adj5" fmla="val 125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Freeform 6"/>
            <p:cNvSpPr/>
            <p:nvPr/>
          </p:nvSpPr>
          <p:spPr>
            <a:xfrm>
              <a:off x="7615054" y="2660015"/>
              <a:ext cx="855153" cy="427532"/>
            </a:xfrm>
            <a:custGeom>
              <a:avLst/>
              <a:gdLst>
                <a:gd name="connsiteX0" fmla="*/ 0 w 855153"/>
                <a:gd name="connsiteY0" fmla="*/ 0 h 427532"/>
                <a:gd name="connsiteX1" fmla="*/ 855153 w 855153"/>
                <a:gd name="connsiteY1" fmla="*/ 0 h 427532"/>
                <a:gd name="connsiteX2" fmla="*/ 855153 w 855153"/>
                <a:gd name="connsiteY2" fmla="*/ 427532 h 427532"/>
                <a:gd name="connsiteX3" fmla="*/ 0 w 855153"/>
                <a:gd name="connsiteY3" fmla="*/ 427532 h 427532"/>
                <a:gd name="connsiteX4" fmla="*/ 0 w 855153"/>
                <a:gd name="connsiteY4" fmla="*/ 0 h 427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5153" h="427532">
                  <a:moveTo>
                    <a:pt x="0" y="0"/>
                  </a:moveTo>
                  <a:lnTo>
                    <a:pt x="855153" y="0"/>
                  </a:lnTo>
                  <a:lnTo>
                    <a:pt x="855153" y="427532"/>
                  </a:lnTo>
                  <a:lnTo>
                    <a:pt x="0" y="42753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CA" sz="1200" kern="1200" dirty="0">
                  <a:solidFill>
                    <a:schemeClr val="tx1"/>
                  </a:solidFill>
                </a:rPr>
                <a:t>Prioritize</a:t>
              </a:r>
            </a:p>
          </p:txBody>
        </p:sp>
        <p:sp>
          <p:nvSpPr>
            <p:cNvPr id="8" name="Shape 7"/>
            <p:cNvSpPr/>
            <p:nvPr/>
          </p:nvSpPr>
          <p:spPr>
            <a:xfrm>
              <a:off x="6851021" y="2985948"/>
              <a:ext cx="1532378" cy="1532534"/>
            </a:xfrm>
            <a:prstGeom prst="leftCircularArrow">
              <a:avLst>
                <a:gd name="adj1" fmla="val 10980"/>
                <a:gd name="adj2" fmla="val 1142322"/>
                <a:gd name="adj3" fmla="val 6300000"/>
                <a:gd name="adj4" fmla="val 18900000"/>
                <a:gd name="adj5" fmla="val 125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9" name="Freeform 8"/>
            <p:cNvSpPr/>
            <p:nvPr/>
          </p:nvSpPr>
          <p:spPr>
            <a:xfrm>
              <a:off x="7187621" y="3542310"/>
              <a:ext cx="855153" cy="427532"/>
            </a:xfrm>
            <a:custGeom>
              <a:avLst/>
              <a:gdLst>
                <a:gd name="connsiteX0" fmla="*/ 0 w 855153"/>
                <a:gd name="connsiteY0" fmla="*/ 0 h 427532"/>
                <a:gd name="connsiteX1" fmla="*/ 855153 w 855153"/>
                <a:gd name="connsiteY1" fmla="*/ 0 h 427532"/>
                <a:gd name="connsiteX2" fmla="*/ 855153 w 855153"/>
                <a:gd name="connsiteY2" fmla="*/ 427532 h 427532"/>
                <a:gd name="connsiteX3" fmla="*/ 0 w 855153"/>
                <a:gd name="connsiteY3" fmla="*/ 427532 h 427532"/>
                <a:gd name="connsiteX4" fmla="*/ 0 w 855153"/>
                <a:gd name="connsiteY4" fmla="*/ 0 h 427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5153" h="427532">
                  <a:moveTo>
                    <a:pt x="0" y="0"/>
                  </a:moveTo>
                  <a:lnTo>
                    <a:pt x="855153" y="0"/>
                  </a:lnTo>
                  <a:lnTo>
                    <a:pt x="855153" y="427532"/>
                  </a:lnTo>
                  <a:lnTo>
                    <a:pt x="0" y="42753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CA" sz="1200" kern="1200" dirty="0">
                  <a:solidFill>
                    <a:schemeClr val="tx1"/>
                  </a:solidFill>
                </a:rPr>
                <a:t>Engage</a:t>
              </a:r>
            </a:p>
          </p:txBody>
        </p:sp>
        <p:sp>
          <p:nvSpPr>
            <p:cNvPr id="10" name="Circular Arrow 9"/>
            <p:cNvSpPr/>
            <p:nvPr/>
          </p:nvSpPr>
          <p:spPr>
            <a:xfrm>
              <a:off x="7276730" y="3869868"/>
              <a:ext cx="1532378" cy="1532534"/>
            </a:xfrm>
            <a:prstGeom prst="circularArrow">
              <a:avLst>
                <a:gd name="adj1" fmla="val 10980"/>
                <a:gd name="adj2" fmla="val 1142322"/>
                <a:gd name="adj3" fmla="val 4500000"/>
                <a:gd name="adj4" fmla="val 13500000"/>
                <a:gd name="adj5" fmla="val 1250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1" name="Freeform 10"/>
            <p:cNvSpPr/>
            <p:nvPr/>
          </p:nvSpPr>
          <p:spPr>
            <a:xfrm>
              <a:off x="7615054" y="4424604"/>
              <a:ext cx="855153" cy="427532"/>
            </a:xfrm>
            <a:custGeom>
              <a:avLst/>
              <a:gdLst>
                <a:gd name="connsiteX0" fmla="*/ 0 w 855153"/>
                <a:gd name="connsiteY0" fmla="*/ 0 h 427532"/>
                <a:gd name="connsiteX1" fmla="*/ 855153 w 855153"/>
                <a:gd name="connsiteY1" fmla="*/ 0 h 427532"/>
                <a:gd name="connsiteX2" fmla="*/ 855153 w 855153"/>
                <a:gd name="connsiteY2" fmla="*/ 427532 h 427532"/>
                <a:gd name="connsiteX3" fmla="*/ 0 w 855153"/>
                <a:gd name="connsiteY3" fmla="*/ 427532 h 427532"/>
                <a:gd name="connsiteX4" fmla="*/ 0 w 855153"/>
                <a:gd name="connsiteY4" fmla="*/ 0 h 427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5153" h="427532">
                  <a:moveTo>
                    <a:pt x="0" y="0"/>
                  </a:moveTo>
                  <a:lnTo>
                    <a:pt x="855153" y="0"/>
                  </a:lnTo>
                  <a:lnTo>
                    <a:pt x="855153" y="427532"/>
                  </a:lnTo>
                  <a:lnTo>
                    <a:pt x="0" y="42753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CA" sz="1200" kern="1200" dirty="0">
                  <a:solidFill>
                    <a:schemeClr val="tx1"/>
                  </a:solidFill>
                </a:rPr>
                <a:t>Motivate</a:t>
              </a:r>
            </a:p>
          </p:txBody>
        </p:sp>
        <p:sp>
          <p:nvSpPr>
            <p:cNvPr id="16" name="Block Arc 15"/>
            <p:cNvSpPr/>
            <p:nvPr/>
          </p:nvSpPr>
          <p:spPr>
            <a:xfrm>
              <a:off x="6960251" y="4852137"/>
              <a:ext cx="1316505" cy="1317142"/>
            </a:xfrm>
            <a:prstGeom prst="blockArc">
              <a:avLst>
                <a:gd name="adj1" fmla="val 0"/>
                <a:gd name="adj2" fmla="val 18900000"/>
                <a:gd name="adj3" fmla="val 12740"/>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8" name="Freeform 17"/>
            <p:cNvSpPr/>
            <p:nvPr/>
          </p:nvSpPr>
          <p:spPr>
            <a:xfrm>
              <a:off x="7187621" y="5306899"/>
              <a:ext cx="855153" cy="427532"/>
            </a:xfrm>
            <a:custGeom>
              <a:avLst/>
              <a:gdLst>
                <a:gd name="connsiteX0" fmla="*/ 0 w 855153"/>
                <a:gd name="connsiteY0" fmla="*/ 0 h 427532"/>
                <a:gd name="connsiteX1" fmla="*/ 855153 w 855153"/>
                <a:gd name="connsiteY1" fmla="*/ 0 h 427532"/>
                <a:gd name="connsiteX2" fmla="*/ 855153 w 855153"/>
                <a:gd name="connsiteY2" fmla="*/ 427532 h 427532"/>
                <a:gd name="connsiteX3" fmla="*/ 0 w 855153"/>
                <a:gd name="connsiteY3" fmla="*/ 427532 h 427532"/>
                <a:gd name="connsiteX4" fmla="*/ 0 w 855153"/>
                <a:gd name="connsiteY4" fmla="*/ 0 h 427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5153" h="427532">
                  <a:moveTo>
                    <a:pt x="0" y="0"/>
                  </a:moveTo>
                  <a:lnTo>
                    <a:pt x="855153" y="0"/>
                  </a:lnTo>
                  <a:lnTo>
                    <a:pt x="855153" y="427532"/>
                  </a:lnTo>
                  <a:lnTo>
                    <a:pt x="0" y="42753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CA" sz="1200" kern="1200" dirty="0">
                  <a:solidFill>
                    <a:schemeClr val="tx1"/>
                  </a:solidFill>
                </a:rPr>
                <a:t>Innovate</a:t>
              </a:r>
            </a:p>
          </p:txBody>
        </p:sp>
      </p:grpSp>
      <p:sp>
        <p:nvSpPr>
          <p:cNvPr id="3" name="Rectangle 3"/>
          <p:cNvSpPr/>
          <p:nvPr/>
        </p:nvSpPr>
        <p:spPr>
          <a:xfrm>
            <a:off x="-1" y="1935902"/>
            <a:ext cx="6516131" cy="459148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200" dirty="0">
              <a:latin typeface="+mj-lt"/>
            </a:endParaRPr>
          </a:p>
        </p:txBody>
      </p:sp>
      <p:sp>
        <p:nvSpPr>
          <p:cNvPr id="4" name="TextBox 3"/>
          <p:cNvSpPr txBox="1"/>
          <p:nvPr/>
        </p:nvSpPr>
        <p:spPr>
          <a:xfrm>
            <a:off x="183424" y="2105280"/>
            <a:ext cx="6149279" cy="4016484"/>
          </a:xfrm>
          <a:prstGeom prst="rect">
            <a:avLst/>
          </a:prstGeom>
        </p:spPr>
        <p:txBody>
          <a:bodyPr wrap="square" rtlCol="0">
            <a:spAutoFit/>
          </a:bodyPr>
          <a:lstStyle/>
          <a:p>
            <a:pPr>
              <a:spcAft>
                <a:spcPts val="600"/>
              </a:spcAft>
            </a:pPr>
            <a:r>
              <a:rPr lang="en-US" sz="1200" b="1" dirty="0">
                <a:solidFill>
                  <a:schemeClr val="bg2"/>
                </a:solidFill>
              </a:rPr>
              <a:t>Prioritize </a:t>
            </a:r>
            <a:r>
              <a:rPr lang="en-US" sz="1200" dirty="0">
                <a:solidFill>
                  <a:schemeClr val="bg2"/>
                </a:solidFill>
              </a:rPr>
              <a:t/>
            </a:r>
            <a:br>
              <a:rPr lang="en-US" sz="1200" dirty="0">
                <a:solidFill>
                  <a:schemeClr val="bg2"/>
                </a:solidFill>
              </a:rPr>
            </a:br>
            <a:r>
              <a:rPr lang="en-US" sz="1200" dirty="0">
                <a:solidFill>
                  <a:schemeClr val="bg2"/>
                </a:solidFill>
              </a:rPr>
              <a:t/>
            </a:r>
            <a:br>
              <a:rPr lang="en-US" sz="1200" dirty="0">
                <a:solidFill>
                  <a:schemeClr val="bg2"/>
                </a:solidFill>
              </a:rPr>
            </a:br>
            <a:r>
              <a:rPr lang="en-US" sz="1200" dirty="0">
                <a:solidFill>
                  <a:schemeClr val="bg2"/>
                </a:solidFill>
              </a:rPr>
              <a:t>A pharmaceutical company in the </a:t>
            </a:r>
            <a:r>
              <a:rPr lang="en-US" sz="1200" dirty="0" smtClean="0">
                <a:solidFill>
                  <a:schemeClr val="bg2"/>
                </a:solidFill>
              </a:rPr>
              <a:t>US </a:t>
            </a:r>
            <a:r>
              <a:rPr lang="en-US" sz="1200" dirty="0">
                <a:solidFill>
                  <a:schemeClr val="bg2"/>
                </a:solidFill>
              </a:rPr>
              <a:t>started a VMO. First, the VMO classified </a:t>
            </a:r>
            <a:r>
              <a:rPr lang="en-US" sz="1200" dirty="0" smtClean="0">
                <a:solidFill>
                  <a:schemeClr val="bg2"/>
                </a:solidFill>
              </a:rPr>
              <a:t>its </a:t>
            </a:r>
            <a:r>
              <a:rPr lang="en-US" sz="1200" dirty="0">
                <a:solidFill>
                  <a:schemeClr val="bg2"/>
                </a:solidFill>
              </a:rPr>
              <a:t>IT vendors into tiers. Starting with the most important tier, </a:t>
            </a:r>
            <a:r>
              <a:rPr lang="en-US" sz="1200" dirty="0" smtClean="0">
                <a:solidFill>
                  <a:schemeClr val="bg2"/>
                </a:solidFill>
              </a:rPr>
              <a:t>it </a:t>
            </a:r>
            <a:r>
              <a:rPr lang="en-US" sz="1200" dirty="0">
                <a:solidFill>
                  <a:schemeClr val="bg2"/>
                </a:solidFill>
              </a:rPr>
              <a:t>focused on engaging </a:t>
            </a:r>
            <a:r>
              <a:rPr lang="en-US" sz="1200" dirty="0" smtClean="0">
                <a:solidFill>
                  <a:schemeClr val="bg2"/>
                </a:solidFill>
              </a:rPr>
              <a:t>its </a:t>
            </a:r>
            <a:r>
              <a:rPr lang="en-US" sz="1200" dirty="0">
                <a:solidFill>
                  <a:schemeClr val="bg2"/>
                </a:solidFill>
              </a:rPr>
              <a:t>vendors, with a secondary goal of rationalizing and consolidating vendors. </a:t>
            </a:r>
            <a:endParaRPr lang="en-US" sz="1200" b="1" dirty="0">
              <a:solidFill>
                <a:schemeClr val="bg2"/>
              </a:solidFill>
            </a:endParaRPr>
          </a:p>
          <a:p>
            <a:pPr lvl="0"/>
            <a:r>
              <a:rPr lang="en-US" sz="1200" b="1" dirty="0">
                <a:solidFill>
                  <a:schemeClr val="bg2"/>
                </a:solidFill>
              </a:rPr>
              <a:t>Engage, Motivate, </a:t>
            </a:r>
            <a:r>
              <a:rPr lang="en-US" sz="1200" b="1" dirty="0" smtClean="0">
                <a:solidFill>
                  <a:schemeClr val="bg2"/>
                </a:solidFill>
              </a:rPr>
              <a:t>Innovate…Then </a:t>
            </a:r>
            <a:r>
              <a:rPr lang="en-US" sz="1200" b="1" dirty="0">
                <a:solidFill>
                  <a:schemeClr val="bg2"/>
                </a:solidFill>
              </a:rPr>
              <a:t>Repeat</a:t>
            </a:r>
          </a:p>
          <a:p>
            <a:pPr lvl="0"/>
            <a:endParaRPr lang="en-US" sz="1200" b="1" dirty="0">
              <a:solidFill>
                <a:schemeClr val="bg2"/>
              </a:solidFill>
            </a:endParaRPr>
          </a:p>
          <a:p>
            <a:pPr lvl="0"/>
            <a:r>
              <a:rPr lang="en-US" sz="1200" dirty="0">
                <a:solidFill>
                  <a:schemeClr val="bg2"/>
                </a:solidFill>
              </a:rPr>
              <a:t>The VMO found </a:t>
            </a:r>
            <a:r>
              <a:rPr lang="en-US" sz="1200" dirty="0" smtClean="0">
                <a:solidFill>
                  <a:schemeClr val="bg2"/>
                </a:solidFill>
              </a:rPr>
              <a:t>its </a:t>
            </a:r>
            <a:r>
              <a:rPr lang="en-US" sz="1200" dirty="0">
                <a:solidFill>
                  <a:schemeClr val="bg2"/>
                </a:solidFill>
              </a:rPr>
              <a:t>vendors were open to feedback and eager to improve. When given the chance, the vendors in turn also provided valuable feedback to improve internal business processes. Once the relationships were thriving, the VMO challenged </a:t>
            </a:r>
            <a:r>
              <a:rPr lang="en-US" sz="1200" dirty="0" smtClean="0">
                <a:solidFill>
                  <a:schemeClr val="bg2"/>
                </a:solidFill>
              </a:rPr>
              <a:t>its vendors </a:t>
            </a:r>
            <a:r>
              <a:rPr lang="en-US" sz="1200" dirty="0">
                <a:solidFill>
                  <a:schemeClr val="bg2"/>
                </a:solidFill>
              </a:rPr>
              <a:t>to innovate, with excellent results. The next year, </a:t>
            </a:r>
            <a:r>
              <a:rPr lang="en-US" sz="1200" dirty="0" smtClean="0">
                <a:solidFill>
                  <a:schemeClr val="bg2"/>
                </a:solidFill>
              </a:rPr>
              <a:t>it </a:t>
            </a:r>
            <a:r>
              <a:rPr lang="en-US" sz="1200" dirty="0">
                <a:solidFill>
                  <a:schemeClr val="bg2"/>
                </a:solidFill>
              </a:rPr>
              <a:t>took a </a:t>
            </a:r>
            <a:r>
              <a:rPr lang="en-US" sz="1200" dirty="0" smtClean="0">
                <a:solidFill>
                  <a:schemeClr val="bg2"/>
                </a:solidFill>
              </a:rPr>
              <a:t>rinse </a:t>
            </a:r>
            <a:r>
              <a:rPr lang="en-US" sz="1200" dirty="0">
                <a:solidFill>
                  <a:schemeClr val="bg2"/>
                </a:solidFill>
              </a:rPr>
              <a:t>and </a:t>
            </a:r>
            <a:r>
              <a:rPr lang="en-US" sz="1200" dirty="0" smtClean="0">
                <a:solidFill>
                  <a:schemeClr val="bg2"/>
                </a:solidFill>
              </a:rPr>
              <a:t>repeat approach</a:t>
            </a:r>
            <a:r>
              <a:rPr lang="en-US" sz="1200" dirty="0">
                <a:solidFill>
                  <a:schemeClr val="bg2"/>
                </a:solidFill>
              </a:rPr>
              <a:t>, following the process again. Over many years, the VMO repeated this process until </a:t>
            </a:r>
            <a:r>
              <a:rPr lang="en-US" sz="1200" dirty="0" smtClean="0">
                <a:solidFill>
                  <a:schemeClr val="bg2"/>
                </a:solidFill>
              </a:rPr>
              <a:t>it </a:t>
            </a:r>
            <a:r>
              <a:rPr lang="en-US" sz="1200" dirty="0">
                <a:solidFill>
                  <a:schemeClr val="bg2"/>
                </a:solidFill>
              </a:rPr>
              <a:t>had addressed every vendor tier, working to consolidate spend as </a:t>
            </a:r>
            <a:r>
              <a:rPr lang="en-US" sz="1200" dirty="0" smtClean="0">
                <a:solidFill>
                  <a:schemeClr val="bg2"/>
                </a:solidFill>
              </a:rPr>
              <a:t>it went</a:t>
            </a:r>
            <a:r>
              <a:rPr lang="en-US" sz="1200" dirty="0">
                <a:solidFill>
                  <a:schemeClr val="bg2"/>
                </a:solidFill>
              </a:rPr>
              <a:t>. </a:t>
            </a:r>
          </a:p>
          <a:p>
            <a:pPr>
              <a:spcBef>
                <a:spcPts val="600"/>
              </a:spcBef>
              <a:spcAft>
                <a:spcPts val="600"/>
              </a:spcAft>
            </a:pPr>
            <a:r>
              <a:rPr lang="en-US" sz="1200" b="1" dirty="0">
                <a:solidFill>
                  <a:schemeClr val="bg2"/>
                </a:solidFill>
              </a:rPr>
              <a:t>Results</a:t>
            </a:r>
          </a:p>
          <a:p>
            <a:pPr>
              <a:spcAft>
                <a:spcPts val="600"/>
              </a:spcAft>
            </a:pPr>
            <a:r>
              <a:rPr lang="en-US" sz="1200" dirty="0">
                <a:solidFill>
                  <a:schemeClr val="bg2"/>
                </a:solidFill>
              </a:rPr>
              <a:t>IT went from having 500 vendors to around 50 by consolidating purchases. The VMO was able to draw reoccurring problems to the attention of </a:t>
            </a:r>
            <a:r>
              <a:rPr lang="en-US" sz="1200" dirty="0" smtClean="0">
                <a:solidFill>
                  <a:schemeClr val="bg2"/>
                </a:solidFill>
              </a:rPr>
              <a:t>its executives </a:t>
            </a:r>
            <a:r>
              <a:rPr lang="en-US" sz="1200" dirty="0">
                <a:solidFill>
                  <a:schemeClr val="bg2"/>
                </a:solidFill>
              </a:rPr>
              <a:t>who were able to address organization-wide problems with solutions that positively impacted the entire organization. Vendors were able to provide and implement innovative solutions that would not have developed without the attention of the VMO. The VMO was able to greatly increase internal stakeholder satisfaction and productivity. </a:t>
            </a:r>
          </a:p>
        </p:txBody>
      </p:sp>
      <p:grpSp>
        <p:nvGrpSpPr>
          <p:cNvPr id="12" name="Group 11"/>
          <p:cNvGrpSpPr/>
          <p:nvPr/>
        </p:nvGrpSpPr>
        <p:grpSpPr>
          <a:xfrm>
            <a:off x="-1" y="1066801"/>
            <a:ext cx="9144001" cy="869102"/>
            <a:chOff x="-2" y="221854"/>
            <a:chExt cx="9144001" cy="869102"/>
          </a:xfrm>
          <a:solidFill>
            <a:schemeClr val="accent3"/>
          </a:solidFill>
        </p:grpSpPr>
        <p:sp>
          <p:nvSpPr>
            <p:cNvPr id="13" name="Rectangle 12"/>
            <p:cNvSpPr/>
            <p:nvPr/>
          </p:nvSpPr>
          <p:spPr>
            <a:xfrm>
              <a:off x="-2" y="221854"/>
              <a:ext cx="9144001" cy="869102"/>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a:t>CASE STUDY</a:t>
              </a:r>
            </a:p>
          </p:txBody>
        </p:sp>
        <p:sp>
          <p:nvSpPr>
            <p:cNvPr id="14" name="TextBox 13"/>
            <p:cNvSpPr txBox="1"/>
            <p:nvPr/>
          </p:nvSpPr>
          <p:spPr>
            <a:xfrm>
              <a:off x="3260376" y="357732"/>
              <a:ext cx="870437" cy="646331"/>
            </a:xfrm>
            <a:prstGeom prst="rect">
              <a:avLst/>
            </a:prstGeom>
            <a:solidFill>
              <a:schemeClr val="accent1"/>
            </a:solidFill>
          </p:spPr>
          <p:txBody>
            <a:bodyPr wrap="square" rtlCol="0">
              <a:spAutoFit/>
            </a:bodyPr>
            <a:lstStyle/>
            <a:p>
              <a:pPr algn="r">
                <a:lnSpc>
                  <a:spcPct val="150000"/>
                </a:lnSpc>
              </a:pPr>
              <a:r>
                <a:rPr lang="en-CA" sz="1200" b="1" dirty="0">
                  <a:solidFill>
                    <a:schemeClr val="bg1"/>
                  </a:solidFill>
                </a:rPr>
                <a:t>Industry</a:t>
              </a:r>
            </a:p>
            <a:p>
              <a:pPr algn="r">
                <a:lnSpc>
                  <a:spcPct val="150000"/>
                </a:lnSpc>
              </a:pPr>
              <a:r>
                <a:rPr lang="en-CA" sz="1200" b="1" dirty="0">
                  <a:solidFill>
                    <a:schemeClr val="bg1"/>
                  </a:solidFill>
                </a:rPr>
                <a:t>Source</a:t>
              </a: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ext Placeholder 9"/>
            <p:cNvSpPr txBox="1">
              <a:spLocks/>
            </p:cNvSpPr>
            <p:nvPr/>
          </p:nvSpPr>
          <p:spPr>
            <a:xfrm>
              <a:off x="4130813" y="357733"/>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a:t>Pharmaceuticals </a:t>
              </a:r>
            </a:p>
            <a:p>
              <a:r>
                <a:rPr lang="en-CA" b="0" i="1" dirty="0"/>
                <a:t>Client </a:t>
              </a:r>
              <a:r>
                <a:rPr lang="en-CA" b="0" i="1" dirty="0" smtClean="0"/>
                <a:t>Interview</a:t>
              </a:r>
              <a:endParaRPr lang="en-CA" b="0" i="1" dirty="0"/>
            </a:p>
          </p:txBody>
        </p:sp>
      </p:grpSp>
      <p:sp>
        <p:nvSpPr>
          <p:cNvPr id="25" name="TextBox 24"/>
          <p:cNvSpPr txBox="1"/>
          <p:nvPr/>
        </p:nvSpPr>
        <p:spPr>
          <a:xfrm>
            <a:off x="6759617" y="1281075"/>
            <a:ext cx="1760239" cy="553998"/>
          </a:xfrm>
          <a:prstGeom prst="rect">
            <a:avLst/>
          </a:prstGeom>
        </p:spPr>
        <p:txBody>
          <a:bodyPr wrap="square" rtlCol="0">
            <a:spAutoFit/>
          </a:bodyPr>
          <a:lstStyle/>
          <a:p>
            <a:r>
              <a:rPr lang="en-US" sz="1000" i="1" dirty="0">
                <a:solidFill>
                  <a:schemeClr val="bg2"/>
                </a:solidFill>
              </a:rPr>
              <a:t>For more details on this case study, look for this icon throughout this deck:</a:t>
            </a:r>
          </a:p>
        </p:txBody>
      </p:sp>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1" y="1334901"/>
            <a:ext cx="416696" cy="442739"/>
          </a:xfrm>
          <a:prstGeom prst="rect">
            <a:avLst/>
          </a:prstGeom>
          <a:noFill/>
          <a:ln>
            <a:noFill/>
          </a:ln>
          <a:effectLst>
            <a:outerShdw blurRad="25400" dist="25400" dir="2700000" algn="tl" rotWithShape="0">
              <a:prstClr val="black">
                <a:alpha val="15000"/>
              </a:prstClr>
            </a:outerShdw>
          </a:effectLst>
        </p:spPr>
      </p:pic>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15232" y="1354315"/>
            <a:ext cx="416696" cy="442739"/>
          </a:xfrm>
          <a:prstGeom prst="rect">
            <a:avLst/>
          </a:prstGeom>
          <a:noFill/>
          <a:ln>
            <a:noFill/>
          </a:ln>
          <a:effectLst>
            <a:outerShdw blurRad="25400" dist="25400" dir="2700000" algn="tl" rotWithShape="0">
              <a:prstClr val="black">
                <a:alpha val="15000"/>
              </a:prstClr>
            </a:outerShdw>
          </a:effectLst>
        </p:spPr>
      </p:pic>
      <p:sp>
        <p:nvSpPr>
          <p:cNvPr id="5" name="Title 4"/>
          <p:cNvSpPr>
            <a:spLocks noGrp="1"/>
          </p:cNvSpPr>
          <p:nvPr>
            <p:ph type="title"/>
          </p:nvPr>
        </p:nvSpPr>
        <p:spPr/>
        <p:txBody>
          <a:bodyPr/>
          <a:lstStyle/>
          <a:p>
            <a:r>
              <a:rPr lang="en-US" dirty="0"/>
              <a:t>Build a repeatable process, then start with your highest priority vendors</a:t>
            </a:r>
          </a:p>
        </p:txBody>
      </p:sp>
    </p:spTree>
    <p:extLst>
      <p:ext uri="{BB962C8B-B14F-4D97-AF65-F5344CB8AC3E}">
        <p14:creationId xmlns:p14="http://schemas.microsoft.com/office/powerpoint/2010/main" val="1389267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spTree>
    <p:extLst>
      <p:ext uri="{BB962C8B-B14F-4D97-AF65-F5344CB8AC3E}">
        <p14:creationId xmlns:p14="http://schemas.microsoft.com/office/powerpoint/2010/main" val="4239230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US" dirty="0"/>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13346001"/>
              </p:ext>
            </p:extLst>
          </p:nvPr>
        </p:nvGraphicFramePr>
        <p:xfrm>
          <a:off x="86984" y="1589011"/>
          <a:ext cx="8799876" cy="4776100"/>
        </p:xfrm>
        <a:graphic>
          <a:graphicData uri="http://schemas.openxmlformats.org/drawingml/2006/table">
            <a:tbl>
              <a:tblPr firstRow="1" bandRow="1">
                <a:tableStyleId>{5C22544A-7EE6-4342-B048-85BDC9FD1C3A}</a:tableStyleId>
              </a:tblPr>
              <a:tblGrid>
                <a:gridCol w="1191600">
                  <a:extLst>
                    <a:ext uri="{9D8B030D-6E8A-4147-A177-3AD203B41FA5}">
                      <a16:colId xmlns:a16="http://schemas.microsoft.com/office/drawing/2014/main" xmlns="" val="20000"/>
                    </a:ext>
                  </a:extLst>
                </a:gridCol>
                <a:gridCol w="2536092">
                  <a:extLst>
                    <a:ext uri="{9D8B030D-6E8A-4147-A177-3AD203B41FA5}">
                      <a16:colId xmlns:a16="http://schemas.microsoft.com/office/drawing/2014/main" xmlns="" val="20001"/>
                    </a:ext>
                  </a:extLst>
                </a:gridCol>
                <a:gridCol w="2536092">
                  <a:extLst>
                    <a:ext uri="{9D8B030D-6E8A-4147-A177-3AD203B41FA5}">
                      <a16:colId xmlns:a16="http://schemas.microsoft.com/office/drawing/2014/main" xmlns="" val="20002"/>
                    </a:ext>
                  </a:extLst>
                </a:gridCol>
                <a:gridCol w="2536092">
                  <a:extLst>
                    <a:ext uri="{9D8B030D-6E8A-4147-A177-3AD203B41FA5}">
                      <a16:colId xmlns:a16="http://schemas.microsoft.com/office/drawing/2014/main" xmlns="" val="20003"/>
                    </a:ext>
                  </a:extLst>
                </a:gridCol>
              </a:tblGrid>
              <a:tr h="1182764">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a:solidFill>
                            <a:schemeClr val="tx1"/>
                          </a:solidFill>
                        </a:rPr>
                        <a:t>1.1 Start Your Vendor Inventory</a:t>
                      </a:r>
                    </a:p>
                    <a:p>
                      <a:pPr>
                        <a:spcAft>
                          <a:spcPts val="600"/>
                        </a:spcAft>
                      </a:pPr>
                      <a:r>
                        <a:rPr lang="en-CA" sz="1000" dirty="0">
                          <a:solidFill>
                            <a:schemeClr val="tx1"/>
                          </a:solidFill>
                        </a:rPr>
                        <a:t>1.2 Prioritize Your Vendors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Classify Vendors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Classify Vendors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2.3 </a:t>
                      </a:r>
                      <a:r>
                        <a:rPr kumimoji="0" lang="en-CA" sz="1000" b="1" i="0" u="none" strike="noStrike" kern="1200" cap="none" spc="0" normalizeH="0" baseline="0" noProof="0" dirty="0">
                          <a:ln>
                            <a:noFill/>
                          </a:ln>
                          <a:solidFill>
                            <a:srgbClr val="333333"/>
                          </a:solidFill>
                          <a:effectLst/>
                          <a:uLnTx/>
                          <a:uFillTx/>
                          <a:latin typeface="+mn-lt"/>
                        </a:rPr>
                        <a:t>Classify Vendors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2.4 Complete Your Vendor Inventory</a:t>
                      </a:r>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a:solidFill>
                            <a:schemeClr val="tx1"/>
                          </a:solidFill>
                        </a:rPr>
                        <a:t>3.1 Vendor Information Sheet</a:t>
                      </a:r>
                    </a:p>
                    <a:p>
                      <a:pPr>
                        <a:spcAft>
                          <a:spcPts val="600"/>
                        </a:spcAft>
                      </a:pPr>
                      <a:r>
                        <a:rPr lang="en-CA" sz="1000" baseline="0" dirty="0">
                          <a:solidFill>
                            <a:schemeClr val="tx1"/>
                          </a:solidFill>
                        </a:rPr>
                        <a:t>3.2 Controlled Communications</a:t>
                      </a:r>
                    </a:p>
                    <a:p>
                      <a:pPr>
                        <a:spcAft>
                          <a:spcPts val="600"/>
                        </a:spcAft>
                      </a:pPr>
                      <a:r>
                        <a:rPr lang="en-CA" sz="1000" baseline="0" dirty="0">
                          <a:solidFill>
                            <a:schemeClr val="tx1"/>
                          </a:solidFill>
                        </a:rPr>
                        <a:t>3.3 Vendor Scorecard</a:t>
                      </a:r>
                    </a:p>
                    <a:p>
                      <a:pPr>
                        <a:spcAft>
                          <a:spcPts val="600"/>
                        </a:spcAft>
                      </a:pPr>
                      <a:r>
                        <a:rPr lang="en-CA" sz="1000" baseline="0" dirty="0">
                          <a:solidFill>
                            <a:schemeClr val="tx1"/>
                          </a:solidFill>
                        </a:rPr>
                        <a:t>3.4 Vendor Feedback Card</a:t>
                      </a:r>
                    </a:p>
                    <a:p>
                      <a:pPr>
                        <a:spcAft>
                          <a:spcPts val="600"/>
                        </a:spcAft>
                      </a:pPr>
                      <a:r>
                        <a:rPr lang="en-CA" sz="1000" baseline="0" dirty="0">
                          <a:solidFill>
                            <a:schemeClr val="tx1"/>
                          </a:solidFill>
                        </a:rPr>
                        <a:t>3.5 Vendor Management Program Plan</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0"/>
                  </a:ext>
                </a:extLst>
              </a:tr>
              <a:tr h="1276350">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a:cs typeface="Open Sans"/>
                        </a:rPr>
                        <a:t>Review</a:t>
                      </a:r>
                      <a:r>
                        <a:rPr lang="en-US" sz="1000" b="0" baseline="0" dirty="0">
                          <a:cs typeface="Open Sans"/>
                        </a:rPr>
                        <a:t> inventory tool.</a:t>
                      </a:r>
                      <a:endParaRPr lang="en-US" sz="1000" b="0" dirty="0">
                        <a:cs typeface="Open Sans"/>
                      </a:endParaRPr>
                    </a:p>
                    <a:p>
                      <a:pPr marL="228600" indent="-228600">
                        <a:spcAft>
                          <a:spcPts val="600"/>
                        </a:spcAft>
                        <a:buSzPct val="150000"/>
                        <a:buBlip>
                          <a:blip r:embed="rId3"/>
                        </a:buBlip>
                      </a:pPr>
                      <a:r>
                        <a:rPr lang="en-CA" sz="1000" b="0" dirty="0">
                          <a:cs typeface="Open Sans"/>
                        </a:rPr>
                        <a:t>Discuss</a:t>
                      </a:r>
                      <a:r>
                        <a:rPr lang="en-CA" sz="1000" b="0" baseline="0" dirty="0">
                          <a:cs typeface="Open Sans"/>
                        </a:rPr>
                        <a:t> </a:t>
                      </a:r>
                      <a:r>
                        <a:rPr lang="en-CA" sz="1000" b="0" dirty="0">
                          <a:cs typeface="Open Sans"/>
                        </a:rPr>
                        <a:t>what attributes make a vendor indispensable to your organization.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Review</a:t>
                      </a:r>
                      <a:r>
                        <a:rPr lang="en-US" sz="1000" b="0" baseline="0" dirty="0">
                          <a:cs typeface="Open Sans"/>
                        </a:rPr>
                        <a:t> Info-Tech’s classification system.</a:t>
                      </a:r>
                      <a:endParaRPr lang="en-US" sz="1000" b="0" dirty="0">
                        <a:cs typeface="Open Sans"/>
                      </a:endParaRPr>
                    </a:p>
                    <a:p>
                      <a:pPr marL="228600" indent="-228600">
                        <a:spcAft>
                          <a:spcPts val="600"/>
                        </a:spcAft>
                        <a:buSzPct val="150000"/>
                        <a:buBlip>
                          <a:blip r:embed="rId3"/>
                        </a:buBlip>
                      </a:pPr>
                      <a:r>
                        <a:rPr lang="en-US" sz="1000" b="0" dirty="0">
                          <a:cs typeface="Open Sans"/>
                        </a:rPr>
                        <a:t>Validate your vendor classifications.</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Review the vendor information sheets and discuss</a:t>
                      </a:r>
                      <a:r>
                        <a:rPr lang="en-US" sz="1000" b="0" baseline="0" dirty="0">
                          <a:cs typeface="Open Sans"/>
                        </a:rPr>
                        <a:t> any roadblocks.</a:t>
                      </a:r>
                      <a:endParaRPr lang="en-US" sz="1000" b="0" dirty="0">
                        <a:cs typeface="Open Sans"/>
                      </a:endParaRPr>
                    </a:p>
                    <a:p>
                      <a:pPr marL="228600" indent="-228600">
                        <a:spcAft>
                          <a:spcPts val="600"/>
                        </a:spcAft>
                        <a:buSzPct val="150000"/>
                        <a:buBlip>
                          <a:blip r:embed="rId3"/>
                        </a:buBlip>
                      </a:pPr>
                      <a:r>
                        <a:rPr lang="en-US" sz="1000" b="0" dirty="0">
                          <a:cs typeface="Open Sans"/>
                        </a:rPr>
                        <a:t>Review the vendor</a:t>
                      </a:r>
                      <a:r>
                        <a:rPr lang="en-US" sz="1000" b="0" baseline="0" dirty="0">
                          <a:cs typeface="Open Sans"/>
                        </a:rPr>
                        <a:t> scorecards and feedback cards.</a:t>
                      </a:r>
                      <a:endParaRPr lang="en-US" sz="1000" b="0" dirty="0">
                        <a:cs typeface="Open Sans"/>
                      </a:endParaRPr>
                    </a:p>
                    <a:p>
                      <a:pPr marL="228600" indent="-228600">
                        <a:spcAft>
                          <a:spcPts val="600"/>
                        </a:spcAft>
                        <a:buSzPct val="150000"/>
                        <a:buBlip>
                          <a:blip r:embed="rId3"/>
                        </a:buBlip>
                      </a:pPr>
                      <a:r>
                        <a:rPr lang="en-US" sz="1000" b="0" dirty="0">
                          <a:latin typeface="Arial" pitchFamily="34" charset="0"/>
                          <a:cs typeface="Arial" pitchFamily="34" charset="0"/>
                        </a:rPr>
                        <a:t>Review</a:t>
                      </a:r>
                      <a:r>
                        <a:rPr lang="en-US" sz="1000" b="0" baseline="0" dirty="0">
                          <a:latin typeface="Arial" pitchFamily="34" charset="0"/>
                          <a:cs typeface="Arial" pitchFamily="34" charset="0"/>
                        </a:rPr>
                        <a:t> meeting agendas and engagement plans.</a:t>
                      </a:r>
                      <a:endParaRPr lang="en-US" sz="1000" b="0" dirty="0">
                        <a:latin typeface="Arial" pitchFamily="34" charset="0"/>
                        <a:cs typeface="Arial" pitchFamily="34" charset="0"/>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1"/>
                  </a:ext>
                </a:extLst>
              </a:tr>
              <a:tr h="809625">
                <a:tc>
                  <a:txBody>
                    <a:bodyPr/>
                    <a:lstStyle/>
                    <a:p>
                      <a:pPr algn="ctr"/>
                      <a:r>
                        <a:rPr lang="en-CA" sz="1000" b="1" dirty="0">
                          <a:solidFill>
                            <a:schemeClr val="bg1"/>
                          </a:solidFill>
                        </a:rPr>
                        <a:t>Onsite</a:t>
                      </a:r>
                      <a:r>
                        <a:rPr lang="en-CA" sz="1000" b="1" baseline="0" dirty="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a:t>Module</a:t>
                      </a:r>
                      <a:r>
                        <a:rPr lang="en-CA" sz="1000" b="1" baseline="0" dirty="0"/>
                        <a:t> 1</a:t>
                      </a:r>
                      <a:r>
                        <a:rPr lang="en-CA" sz="1000" b="1" dirty="0"/>
                        <a:t>:</a:t>
                      </a:r>
                    </a:p>
                    <a:p>
                      <a:pPr marL="0" indent="0">
                        <a:buFont typeface="Arial" panose="020B0604020202020204" pitchFamily="34" charset="0"/>
                        <a:buNone/>
                      </a:pPr>
                      <a:r>
                        <a:rPr lang="en-CA" sz="1000" dirty="0"/>
                        <a:t>Prioritize Vendors</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2</a:t>
                      </a:r>
                      <a:r>
                        <a:rPr lang="en-CA" sz="1000" b="1" dirty="0"/>
                        <a:t>:</a:t>
                      </a:r>
                    </a:p>
                    <a:p>
                      <a:pPr marL="0" indent="0">
                        <a:buFont typeface="Arial" panose="020B0604020202020204" pitchFamily="34" charset="0"/>
                        <a:buNone/>
                      </a:pPr>
                      <a:r>
                        <a:rPr lang="en-CA" sz="1000" dirty="0"/>
                        <a:t>Classify Vendors</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3</a:t>
                      </a:r>
                      <a:r>
                        <a:rPr lang="en-CA" sz="1000" b="1" dirty="0"/>
                        <a:t>:</a:t>
                      </a:r>
                    </a:p>
                    <a:p>
                      <a:pPr marL="0" indent="0">
                        <a:buFont typeface="Arial" panose="020B0604020202020204" pitchFamily="34" charset="0"/>
                        <a:buNone/>
                      </a:pPr>
                      <a:r>
                        <a:rPr lang="en-CA" sz="1000" dirty="0"/>
                        <a:t>Document Vendors</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2"/>
                  </a:ext>
                </a:extLst>
              </a:tr>
              <a:tr h="1396871">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a:t>Phase 1 Outcome:</a:t>
                      </a:r>
                    </a:p>
                    <a:p>
                      <a:pPr marL="171450" indent="-171450">
                        <a:buFont typeface="Arial" panose="020B0604020202020204" pitchFamily="34" charset="0"/>
                        <a:buChar char="•"/>
                      </a:pPr>
                      <a:r>
                        <a:rPr lang="en-CA" sz="1000" dirty="0"/>
                        <a:t>Prioritized vendor inventory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2 Outcome:</a:t>
                      </a:r>
                    </a:p>
                    <a:p>
                      <a:pPr marL="171450" indent="-171450">
                        <a:buFont typeface="Arial" panose="020B0604020202020204" pitchFamily="34" charset="0"/>
                        <a:buChar char="•"/>
                      </a:pPr>
                      <a:r>
                        <a:rPr lang="en-CA" sz="1000" dirty="0"/>
                        <a:t>Classified vendors</a:t>
                      </a:r>
                    </a:p>
                    <a:p>
                      <a:pPr marL="171450" indent="-171450">
                        <a:buFont typeface="Arial" panose="020B0604020202020204" pitchFamily="34" charset="0"/>
                        <a:buChar char="•"/>
                      </a:pPr>
                      <a:r>
                        <a:rPr lang="en-CA" sz="1000" dirty="0"/>
                        <a:t>A completed vendor inventory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3 Outcome:</a:t>
                      </a:r>
                    </a:p>
                    <a:p>
                      <a:pPr marL="171450" indent="-171450">
                        <a:buFont typeface="Arial" panose="020B0604020202020204" pitchFamily="34" charset="0"/>
                        <a:buChar char="•"/>
                      </a:pPr>
                      <a:r>
                        <a:rPr lang="en-CA" sz="1000" dirty="0"/>
                        <a:t>Consolidated vendor information for each of your vendors</a:t>
                      </a:r>
                    </a:p>
                    <a:p>
                      <a:pPr marL="171450" indent="-171450">
                        <a:buFont typeface="Arial" panose="020B0604020202020204" pitchFamily="34" charset="0"/>
                        <a:buChar char="•"/>
                      </a:pPr>
                      <a:r>
                        <a:rPr lang="en-CA" sz="1000" dirty="0"/>
                        <a:t>Vendor scorecards</a:t>
                      </a:r>
                    </a:p>
                    <a:p>
                      <a:pPr marL="171450" indent="-171450">
                        <a:buFont typeface="Arial" panose="020B0604020202020204" pitchFamily="34" charset="0"/>
                        <a:buChar char="•"/>
                      </a:pPr>
                      <a:r>
                        <a:rPr lang="en-CA" sz="1000" dirty="0"/>
                        <a:t>Vendor feedback cards</a:t>
                      </a:r>
                    </a:p>
                    <a:p>
                      <a:pPr marL="171450" indent="-171450">
                        <a:buFont typeface="Arial" panose="020B0604020202020204" pitchFamily="34" charset="0"/>
                        <a:buChar char="•"/>
                      </a:pPr>
                      <a:r>
                        <a:rPr lang="en-CA" sz="1000" dirty="0"/>
                        <a:t>Vendor</a:t>
                      </a:r>
                      <a:r>
                        <a:rPr lang="en-CA" sz="1000" baseline="0" dirty="0"/>
                        <a:t> review m</a:t>
                      </a:r>
                      <a:r>
                        <a:rPr lang="en-CA" sz="1000" dirty="0"/>
                        <a:t>eeting agendas </a:t>
                      </a:r>
                    </a:p>
                    <a:p>
                      <a:pPr marL="171450" indent="-171450">
                        <a:buFont typeface="Arial" panose="020B0604020202020204" pitchFamily="34" charset="0"/>
                        <a:buChar char="•"/>
                      </a:pPr>
                      <a:r>
                        <a:rPr lang="en-CA" sz="1000" dirty="0"/>
                        <a:t>Completed vendor management program plan and meeting agenda</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xmlns="" val="10003"/>
                  </a:ext>
                </a:extLst>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289187" y="2922107"/>
            <a:ext cx="763659" cy="687933"/>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255552" y="1665514"/>
            <a:ext cx="805381" cy="801057"/>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435123" y="4169539"/>
            <a:ext cx="507679" cy="326261"/>
          </a:xfrm>
          <a:prstGeom prst="rect">
            <a:avLst/>
          </a:prstGeom>
          <a:effectLst/>
        </p:spPr>
      </p:pic>
      <p:sp>
        <p:nvSpPr>
          <p:cNvPr id="15" name="Chevron 14"/>
          <p:cNvSpPr/>
          <p:nvPr/>
        </p:nvSpPr>
        <p:spPr>
          <a:xfrm>
            <a:off x="1301687" y="113577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1. Prioritize Vendors</a:t>
            </a:r>
          </a:p>
        </p:txBody>
      </p:sp>
      <p:sp>
        <p:nvSpPr>
          <p:cNvPr id="16" name="Chevron 15"/>
          <p:cNvSpPr/>
          <p:nvPr/>
        </p:nvSpPr>
        <p:spPr>
          <a:xfrm>
            <a:off x="3838233" y="1135775"/>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2. Classify Vendors</a:t>
            </a:r>
          </a:p>
        </p:txBody>
      </p:sp>
      <p:sp>
        <p:nvSpPr>
          <p:cNvPr id="17" name="Chevron 16"/>
          <p:cNvSpPr/>
          <p:nvPr/>
        </p:nvSpPr>
        <p:spPr>
          <a:xfrm>
            <a:off x="6371121" y="1135775"/>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3. Document Vendors</a:t>
            </a:r>
          </a:p>
        </p:txBody>
      </p:sp>
      <p:sp>
        <p:nvSpPr>
          <p:cNvPr id="4" name="Title 3"/>
          <p:cNvSpPr>
            <a:spLocks noGrp="1"/>
          </p:cNvSpPr>
          <p:nvPr>
            <p:ph type="title"/>
          </p:nvPr>
        </p:nvSpPr>
        <p:spPr/>
        <p:txBody>
          <a:bodyPr/>
          <a:lstStyle/>
          <a:p>
            <a:r>
              <a:rPr lang="en-US" dirty="0"/>
              <a:t>Manage Your Vendors Before They Manage You – project overview</a:t>
            </a:r>
          </a:p>
        </p:txBody>
      </p:sp>
    </p:spTree>
    <p:extLst>
      <p:ext uri="{BB962C8B-B14F-4D97-AF65-F5344CB8AC3E}">
        <p14:creationId xmlns:p14="http://schemas.microsoft.com/office/powerpoint/2010/main" val="2371893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orkshop </a:t>
            </a:r>
            <a:r>
              <a:rPr lang="en-US" dirty="0"/>
              <a:t>o</a:t>
            </a:r>
            <a:r>
              <a:rPr lang="en-US" dirty="0" smtClean="0"/>
              <a:t>verview </a:t>
            </a:r>
            <a:endParaRPr lang="en-US"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Contact your account representative or e</a:t>
            </a:r>
            <a:r>
              <a:rPr lang="en-US" sz="1400" dirty="0">
                <a:solidFill>
                  <a:srgbClr val="333333"/>
                </a:solidFill>
                <a:cs typeface="Open Sans"/>
              </a:rPr>
              <a:t>mail </a:t>
            </a:r>
            <a:r>
              <a:rPr lang="en-US" sz="1400" dirty="0">
                <a:solidFill>
                  <a:srgbClr val="333333"/>
                </a:solidFill>
                <a:cs typeface="Open Sans"/>
                <a:hlinkClick r:id="rId3"/>
              </a:rPr>
              <a:t>Workshops@InfoTech.com</a:t>
            </a:r>
            <a:r>
              <a:rPr lang="en-US" sz="1400" dirty="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2990144590"/>
              </p:ext>
            </p:extLst>
          </p:nvPr>
        </p:nvGraphicFramePr>
        <p:xfrm>
          <a:off x="251519" y="1677686"/>
          <a:ext cx="8625781" cy="4594405"/>
        </p:xfrm>
        <a:graphic>
          <a:graphicData uri="http://schemas.openxmlformats.org/drawingml/2006/table">
            <a:tbl>
              <a:tblPr firstRow="1" bandRow="1">
                <a:tableStyleId>{5C22544A-7EE6-4342-B048-85BDC9FD1C3A}</a:tableStyleId>
              </a:tblPr>
              <a:tblGrid>
                <a:gridCol w="325131">
                  <a:extLst>
                    <a:ext uri="{9D8B030D-6E8A-4147-A177-3AD203B41FA5}">
                      <a16:colId xmlns:a16="http://schemas.microsoft.com/office/drawing/2014/main" xmlns="" val="20000"/>
                    </a:ext>
                  </a:extLst>
                </a:gridCol>
                <a:gridCol w="1660130">
                  <a:extLst>
                    <a:ext uri="{9D8B030D-6E8A-4147-A177-3AD203B41FA5}">
                      <a16:colId xmlns:a16="http://schemas.microsoft.com/office/drawing/2014/main" xmlns="" val="20001"/>
                    </a:ext>
                  </a:extLst>
                </a:gridCol>
                <a:gridCol w="1660130">
                  <a:extLst>
                    <a:ext uri="{9D8B030D-6E8A-4147-A177-3AD203B41FA5}">
                      <a16:colId xmlns:a16="http://schemas.microsoft.com/office/drawing/2014/main" xmlns="" val="20002"/>
                    </a:ext>
                  </a:extLst>
                </a:gridCol>
                <a:gridCol w="1660130">
                  <a:extLst>
                    <a:ext uri="{9D8B030D-6E8A-4147-A177-3AD203B41FA5}">
                      <a16:colId xmlns:a16="http://schemas.microsoft.com/office/drawing/2014/main" xmlns="" val="20003"/>
                    </a:ext>
                  </a:extLst>
                </a:gridCol>
                <a:gridCol w="1660130">
                  <a:extLst>
                    <a:ext uri="{9D8B030D-6E8A-4147-A177-3AD203B41FA5}">
                      <a16:colId xmlns:a16="http://schemas.microsoft.com/office/drawing/2014/main" xmlns="" val="20004"/>
                    </a:ext>
                  </a:extLst>
                </a:gridCol>
                <a:gridCol w="1660130">
                  <a:extLst>
                    <a:ext uri="{9D8B030D-6E8A-4147-A177-3AD203B41FA5}">
                      <a16:colId xmlns:a16="http://schemas.microsoft.com/office/drawing/2014/main" xmlns="" val="20005"/>
                    </a:ext>
                  </a:extLst>
                </a:gridCol>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a:solidFill>
                            <a:schemeClr val="bg1"/>
                          </a:solidFill>
                        </a:rPr>
                        <a:t>Workshop Pre-work</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Workshop Day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a:solidFill>
                            <a:schemeClr val="bg1"/>
                          </a:solidFill>
                        </a:rPr>
                        <a:t>Workshop Day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a:solidFill>
                            <a:schemeClr val="bg1"/>
                          </a:solidFill>
                        </a:rPr>
                        <a:t>Workshop Day 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a:solidFill>
                            <a:schemeClr val="bg1"/>
                          </a:solidFill>
                        </a:rPr>
                        <a:t>Workshop Day 4</a:t>
                      </a: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extLst>
                  <a:ext uri="{0D108BD9-81ED-4DB2-BD59-A6C34878D82A}">
                    <a16:rowId xmlns:a16="http://schemas.microsoft.com/office/drawing/2014/main" xmlns="" val="10000"/>
                  </a:ext>
                </a:extLst>
              </a:tr>
              <a:tr h="2426569">
                <a:tc>
                  <a:txBody>
                    <a:bodyPr/>
                    <a:lstStyle/>
                    <a:p>
                      <a:pPr marL="2160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16000" indent="-457200" algn="ctr">
                        <a:spcAft>
                          <a:spcPts val="0"/>
                        </a:spcAft>
                      </a:pPr>
                      <a:r>
                        <a:rPr lang="en-CA" sz="1000" b="1" dirty="0" smtClean="0">
                          <a:solidFill>
                            <a:schemeClr val="tx1"/>
                          </a:solidFill>
                        </a:rPr>
                        <a:t>Begin </a:t>
                      </a:r>
                      <a:r>
                        <a:rPr lang="en-CA" sz="1000" b="1" dirty="0">
                          <a:solidFill>
                            <a:schemeClr val="tx1"/>
                          </a:solidFill>
                        </a:rPr>
                        <a:t>Vendor Inventory</a:t>
                      </a:r>
                    </a:p>
                    <a:p>
                      <a:pPr marL="216000" indent="-457200">
                        <a:spcAft>
                          <a:spcPts val="0"/>
                        </a:spcAft>
                      </a:pPr>
                      <a:endParaRPr lang="en-CA" sz="1000" b="1" dirty="0">
                        <a:solidFill>
                          <a:schemeClr val="tx1"/>
                        </a:solidFill>
                      </a:endParaRPr>
                    </a:p>
                    <a:p>
                      <a:pPr marL="216000" indent="-457200">
                        <a:spcAft>
                          <a:spcPts val="0"/>
                        </a:spcAft>
                      </a:pPr>
                      <a:r>
                        <a:rPr lang="en-CA" sz="1000" b="1" dirty="0">
                          <a:solidFill>
                            <a:schemeClr val="tx1"/>
                          </a:solidFill>
                        </a:rPr>
                        <a:t>1.1</a:t>
                      </a:r>
                      <a:r>
                        <a:rPr lang="en-CA" sz="1000" b="1" baseline="0" dirty="0">
                          <a:solidFill>
                            <a:schemeClr val="tx1"/>
                          </a:solidFill>
                        </a:rPr>
                        <a:t> </a:t>
                      </a:r>
                      <a:r>
                        <a:rPr lang="en-CA" sz="1000" b="0" baseline="0" dirty="0">
                          <a:solidFill>
                            <a:schemeClr val="tx1"/>
                          </a:solidFill>
                        </a:rPr>
                        <a:t>Assemble list of IT vendors.</a:t>
                      </a:r>
                    </a:p>
                    <a:p>
                      <a:pPr marL="216000" indent="-457200">
                        <a:spcAft>
                          <a:spcPts val="0"/>
                        </a:spcAft>
                      </a:pPr>
                      <a:r>
                        <a:rPr lang="en-CA" sz="1000" b="1" dirty="0">
                          <a:solidFill>
                            <a:schemeClr val="tx1"/>
                          </a:solidFill>
                        </a:rPr>
                        <a:t>1.2</a:t>
                      </a:r>
                      <a:r>
                        <a:rPr lang="en-CA" sz="1000" b="0" dirty="0">
                          <a:solidFill>
                            <a:schemeClr val="tx1"/>
                          </a:solidFill>
                        </a:rPr>
                        <a:t> Populate</a:t>
                      </a:r>
                      <a:r>
                        <a:rPr lang="en-CA" sz="1000" b="0" baseline="0" dirty="0">
                          <a:solidFill>
                            <a:schemeClr val="tx1"/>
                          </a:solidFill>
                        </a:rPr>
                        <a:t> inventory with crucial vendor information for key vendors</a:t>
                      </a:r>
                      <a:r>
                        <a:rPr lang="en-CA" sz="1000" b="0" dirty="0">
                          <a:solidFill>
                            <a:schemeClr val="tx1"/>
                          </a:solidFill>
                        </a:rPr>
                        <a:t>.</a:t>
                      </a:r>
                    </a:p>
                    <a:p>
                      <a:pPr marL="216000" indent="-457200">
                        <a:spcAft>
                          <a:spcPts val="0"/>
                        </a:spcAft>
                      </a:pPr>
                      <a:r>
                        <a:rPr lang="en-CA" sz="1000" b="1" dirty="0">
                          <a:solidFill>
                            <a:schemeClr val="tx1"/>
                          </a:solidFill>
                        </a:rPr>
                        <a:t>1.3</a:t>
                      </a:r>
                      <a:r>
                        <a:rPr lang="en-CA" sz="1000" b="0" dirty="0">
                          <a:solidFill>
                            <a:schemeClr val="tx1"/>
                          </a:solidFill>
                        </a:rPr>
                        <a:t> Document VMO</a:t>
                      </a:r>
                      <a:r>
                        <a:rPr lang="en-CA" sz="1000" b="0" baseline="0" dirty="0">
                          <a:solidFill>
                            <a:schemeClr val="tx1"/>
                          </a:solidFill>
                        </a:rPr>
                        <a:t> p</a:t>
                      </a:r>
                      <a:r>
                        <a:rPr lang="en-CA" sz="1000" b="0" dirty="0">
                          <a:solidFill>
                            <a:schemeClr val="tx1"/>
                          </a:solidFill>
                        </a:rPr>
                        <a:t>rocesses and </a:t>
                      </a:r>
                      <a:r>
                        <a:rPr lang="en-CA" sz="1000" b="0" dirty="0" smtClean="0">
                          <a:solidFill>
                            <a:schemeClr val="tx1"/>
                          </a:solidFill>
                        </a:rPr>
                        <a:t>owners.</a:t>
                      </a:r>
                      <a:endParaRPr lang="en-CA" sz="1000" b="0" dirty="0">
                        <a:solidFill>
                          <a:schemeClr val="tx1"/>
                        </a:solidFill>
                      </a:endParaRPr>
                    </a:p>
                    <a:p>
                      <a:pPr algn="ctr">
                        <a:spcAft>
                          <a:spcPts val="1200"/>
                        </a:spcAft>
                      </a:pPr>
                      <a:endParaRPr lang="en-CA" sz="1000" b="1"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Prioritize </a:t>
                      </a:r>
                      <a:r>
                        <a:rPr lang="en-CA" sz="1000" b="1" dirty="0">
                          <a:solidFill>
                            <a:schemeClr val="tx1"/>
                          </a:solidFill>
                        </a:rPr>
                        <a:t>Vendors</a:t>
                      </a:r>
                      <a:endParaRPr lang="en-CA" sz="1000" b="1" baseline="0" dirty="0">
                        <a:solidFill>
                          <a:schemeClr val="tx1"/>
                        </a:solidFill>
                      </a:endParaRP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dirty="0">
                          <a:solidFill>
                            <a:schemeClr val="tx1"/>
                          </a:solidFill>
                        </a:rPr>
                        <a:t>2.1</a:t>
                      </a:r>
                      <a:r>
                        <a:rPr lang="en-CA" sz="1000" b="0" dirty="0">
                          <a:solidFill>
                            <a:schemeClr val="tx1"/>
                          </a:solidFill>
                        </a:rPr>
                        <a:t> </a:t>
                      </a:r>
                      <a:r>
                        <a:rPr lang="en-CA" sz="1000" baseline="0" dirty="0"/>
                        <a:t>Decide what attributes make a vendor indispensable to your organization.</a:t>
                      </a:r>
                      <a:endParaRPr lang="en-CA" sz="1000" dirty="0"/>
                    </a:p>
                    <a:p>
                      <a:pPr marL="216000" indent="-457200">
                        <a:spcAft>
                          <a:spcPts val="0"/>
                        </a:spcAft>
                      </a:pPr>
                      <a:r>
                        <a:rPr lang="en-CA" sz="1000" b="1" dirty="0">
                          <a:solidFill>
                            <a:schemeClr val="tx1"/>
                          </a:solidFill>
                        </a:rPr>
                        <a:t>2.2</a:t>
                      </a:r>
                      <a:r>
                        <a:rPr lang="en-CA" sz="1000" b="0" dirty="0">
                          <a:solidFill>
                            <a:schemeClr val="tx1"/>
                          </a:solidFill>
                        </a:rPr>
                        <a:t> Prioritize</a:t>
                      </a:r>
                      <a:r>
                        <a:rPr lang="en-CA" sz="1000" b="0" baseline="0" dirty="0">
                          <a:solidFill>
                            <a:schemeClr val="tx1"/>
                          </a:solidFill>
                        </a:rPr>
                        <a:t> list of IT vendors.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Classify </a:t>
                      </a:r>
                      <a:r>
                        <a:rPr lang="en-CA" sz="1000" b="1" dirty="0">
                          <a:solidFill>
                            <a:schemeClr val="tx1"/>
                          </a:solidFill>
                        </a:rPr>
                        <a:t>Vendors</a:t>
                      </a:r>
                    </a:p>
                    <a:p>
                      <a:pPr marL="216000" indent="-457200">
                        <a:spcAft>
                          <a:spcPts val="0"/>
                        </a:spcAft>
                      </a:pPr>
                      <a:r>
                        <a:rPr lang="en-CA" sz="1000" b="1" dirty="0">
                          <a:solidFill>
                            <a:schemeClr val="tx1"/>
                          </a:solidFill>
                        </a:rPr>
                        <a:t>3.1 </a:t>
                      </a:r>
                      <a:r>
                        <a:rPr lang="en-CA" sz="1000" b="0" dirty="0">
                          <a:solidFill>
                            <a:schemeClr val="tx1"/>
                          </a:solidFill>
                        </a:rPr>
                        <a:t>Right-size</a:t>
                      </a:r>
                      <a:r>
                        <a:rPr lang="en-CA" sz="1000" b="0" baseline="0" dirty="0">
                          <a:solidFill>
                            <a:schemeClr val="tx1"/>
                          </a:solidFill>
                        </a:rPr>
                        <a:t> vendor classifications for your organization.</a:t>
                      </a:r>
                      <a:endParaRPr lang="en-CA" sz="1000" b="0" dirty="0">
                        <a:solidFill>
                          <a:schemeClr val="tx1"/>
                        </a:solidFill>
                      </a:endParaRPr>
                    </a:p>
                    <a:p>
                      <a:pPr marL="216000" indent="-457200">
                        <a:spcAft>
                          <a:spcPts val="0"/>
                        </a:spcAft>
                      </a:pPr>
                      <a:r>
                        <a:rPr lang="en-CA" sz="1000" b="1" dirty="0">
                          <a:solidFill>
                            <a:schemeClr val="tx1"/>
                          </a:solidFill>
                        </a:rPr>
                        <a:t>3.2 </a:t>
                      </a:r>
                      <a:r>
                        <a:rPr lang="en-CA" sz="1000" b="0" dirty="0">
                          <a:solidFill>
                            <a:schemeClr val="tx1"/>
                          </a:solidFill>
                        </a:rPr>
                        <a:t>Classify your vendors.</a:t>
                      </a:r>
                    </a:p>
                    <a:p>
                      <a:pPr marL="216000" indent="-457200">
                        <a:spcAft>
                          <a:spcPts val="0"/>
                        </a:spcAft>
                      </a:pPr>
                      <a:r>
                        <a:rPr lang="en-CA" sz="1000" b="1" dirty="0">
                          <a:solidFill>
                            <a:schemeClr val="tx1"/>
                          </a:solidFill>
                        </a:rPr>
                        <a:t>3.3</a:t>
                      </a:r>
                      <a:r>
                        <a:rPr lang="en-CA" sz="1000" b="0" dirty="0">
                          <a:solidFill>
                            <a:schemeClr val="tx1"/>
                          </a:solidFill>
                        </a:rPr>
                        <a:t> Complete</a:t>
                      </a:r>
                      <a:r>
                        <a:rPr lang="en-CA" sz="1000" b="0" baseline="0" dirty="0">
                          <a:solidFill>
                            <a:schemeClr val="tx1"/>
                          </a:solidFill>
                        </a:rPr>
                        <a:t> the remaining fields of your inventory.</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0"/>
                        </a:spcAft>
                      </a:pPr>
                      <a:r>
                        <a:rPr lang="en-CA" sz="1000" b="1" dirty="0" smtClean="0">
                          <a:solidFill>
                            <a:schemeClr val="tx1"/>
                          </a:solidFill>
                        </a:rPr>
                        <a:t>Vendor</a:t>
                      </a:r>
                      <a:r>
                        <a:rPr lang="en-CA" sz="1000" b="1" baseline="0" dirty="0" smtClean="0">
                          <a:solidFill>
                            <a:schemeClr val="tx1"/>
                          </a:solidFill>
                        </a:rPr>
                        <a:t> </a:t>
                      </a:r>
                      <a:r>
                        <a:rPr lang="en-CA" sz="1000" b="1" baseline="0" dirty="0">
                          <a:solidFill>
                            <a:schemeClr val="tx1"/>
                          </a:solidFill>
                        </a:rPr>
                        <a:t>Information Sheets</a:t>
                      </a:r>
                      <a:endParaRPr lang="en-CA" sz="1000" b="1" dirty="0">
                        <a:solidFill>
                          <a:schemeClr val="tx1"/>
                        </a:solidFill>
                      </a:endParaRPr>
                    </a:p>
                    <a:p>
                      <a:pPr marL="216000" indent="-457200">
                        <a:spcAft>
                          <a:spcPts val="0"/>
                        </a:spcAft>
                      </a:pPr>
                      <a:r>
                        <a:rPr lang="en-CA" sz="1000" b="1" dirty="0">
                          <a:solidFill>
                            <a:schemeClr val="tx1"/>
                          </a:solidFill>
                        </a:rPr>
                        <a:t>4.1 </a:t>
                      </a:r>
                      <a:r>
                        <a:rPr lang="en-CA" sz="1000" b="0" dirty="0">
                          <a:solidFill>
                            <a:schemeClr val="tx1"/>
                          </a:solidFill>
                        </a:rPr>
                        <a:t>Create</a:t>
                      </a:r>
                      <a:r>
                        <a:rPr lang="en-CA" sz="1000" b="0" baseline="0" dirty="0">
                          <a:solidFill>
                            <a:schemeClr val="tx1"/>
                          </a:solidFill>
                        </a:rPr>
                        <a:t> a vendor information sheet for a strategic vendor.</a:t>
                      </a:r>
                      <a:endParaRPr lang="en-CA" sz="1000" b="0" dirty="0">
                        <a:solidFill>
                          <a:schemeClr val="tx1"/>
                        </a:solidFill>
                      </a:endParaRPr>
                    </a:p>
                    <a:p>
                      <a:pPr marL="216000" indent="-457200">
                        <a:spcAft>
                          <a:spcPts val="0"/>
                        </a:spcAft>
                      </a:pPr>
                      <a:r>
                        <a:rPr lang="en-CA" sz="1000" b="1" dirty="0">
                          <a:solidFill>
                            <a:schemeClr val="tx1"/>
                          </a:solidFill>
                        </a:rPr>
                        <a:t>4.2</a:t>
                      </a:r>
                      <a:r>
                        <a:rPr lang="en-CA" sz="1000" b="0" dirty="0">
                          <a:solidFill>
                            <a:schemeClr val="tx1"/>
                          </a:solidFill>
                        </a:rPr>
                        <a:t> Create</a:t>
                      </a:r>
                      <a:r>
                        <a:rPr lang="en-CA" sz="1000" b="0" baseline="0" dirty="0">
                          <a:solidFill>
                            <a:schemeClr val="tx1"/>
                          </a:solidFill>
                        </a:rPr>
                        <a:t> a vendor information sheet for a tactical or operational vendor.</a:t>
                      </a:r>
                      <a:endParaRPr lang="en-CA" sz="1000" b="0" dirty="0">
                        <a:solidFill>
                          <a:schemeClr val="tx1"/>
                        </a:solidFill>
                      </a:endParaRPr>
                    </a:p>
                    <a:p>
                      <a:pPr marL="216000" indent="-457200">
                        <a:spcAft>
                          <a:spcPts val="0"/>
                        </a:spcAft>
                      </a:pPr>
                      <a:r>
                        <a:rPr lang="en-CA" sz="1000" b="1" dirty="0">
                          <a:solidFill>
                            <a:schemeClr val="tx1"/>
                          </a:solidFill>
                        </a:rPr>
                        <a:t>4.3</a:t>
                      </a:r>
                      <a:r>
                        <a:rPr lang="en-CA" sz="1000" b="0" dirty="0">
                          <a:solidFill>
                            <a:schemeClr val="tx1"/>
                          </a:solidFill>
                        </a:rPr>
                        <a:t> Create</a:t>
                      </a:r>
                      <a:r>
                        <a:rPr lang="en-CA" sz="1000" b="0" baseline="0" dirty="0">
                          <a:solidFill>
                            <a:schemeClr val="tx1"/>
                          </a:solidFill>
                        </a:rPr>
                        <a:t> a vendor information sheet for a commodity vendor.</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0"/>
                        </a:spcAft>
                      </a:pPr>
                      <a:r>
                        <a:rPr lang="en-CA" sz="1000" b="1" dirty="0" smtClean="0">
                          <a:solidFill>
                            <a:schemeClr val="tx1"/>
                          </a:solidFill>
                        </a:rPr>
                        <a:t>Vendor</a:t>
                      </a:r>
                      <a:r>
                        <a:rPr lang="en-CA" sz="1000" b="1" baseline="0" dirty="0" smtClean="0">
                          <a:solidFill>
                            <a:schemeClr val="tx1"/>
                          </a:solidFill>
                        </a:rPr>
                        <a:t> </a:t>
                      </a:r>
                      <a:r>
                        <a:rPr lang="en-CA" sz="1000" b="1" baseline="0" dirty="0">
                          <a:solidFill>
                            <a:schemeClr val="tx1"/>
                          </a:solidFill>
                        </a:rPr>
                        <a:t>Scorecards and Feedback</a:t>
                      </a:r>
                    </a:p>
                    <a:p>
                      <a:pPr marL="216000" indent="-457200">
                        <a:spcAft>
                          <a:spcPts val="0"/>
                        </a:spcAft>
                      </a:pPr>
                      <a:r>
                        <a:rPr lang="en-CA" sz="1000" b="1" dirty="0">
                          <a:solidFill>
                            <a:schemeClr val="tx1"/>
                          </a:solidFill>
                        </a:rPr>
                        <a:t>5.1 </a:t>
                      </a:r>
                      <a:r>
                        <a:rPr lang="en-CA" sz="1000" b="0" dirty="0">
                          <a:solidFill>
                            <a:schemeClr val="tx1"/>
                          </a:solidFill>
                        </a:rPr>
                        <a:t>Customize</a:t>
                      </a:r>
                      <a:r>
                        <a:rPr lang="en-CA" sz="1000" b="0" baseline="0" dirty="0">
                          <a:solidFill>
                            <a:schemeClr val="tx1"/>
                          </a:solidFill>
                        </a:rPr>
                        <a:t> vendor scorecards.</a:t>
                      </a:r>
                      <a:endParaRPr lang="en-CA" sz="1000" b="0" dirty="0">
                        <a:solidFill>
                          <a:schemeClr val="tx1"/>
                        </a:solidFill>
                      </a:endParaRPr>
                    </a:p>
                    <a:p>
                      <a:pPr marL="216000" indent="-457200">
                        <a:spcAft>
                          <a:spcPts val="0"/>
                        </a:spcAft>
                      </a:pPr>
                      <a:r>
                        <a:rPr lang="en-CA" sz="1000" b="1" dirty="0">
                          <a:solidFill>
                            <a:schemeClr val="tx1"/>
                          </a:solidFill>
                        </a:rPr>
                        <a:t>5.2</a:t>
                      </a:r>
                      <a:r>
                        <a:rPr lang="en-CA" sz="1000" b="0" dirty="0">
                          <a:solidFill>
                            <a:schemeClr val="tx1"/>
                          </a:solidFill>
                        </a:rPr>
                        <a:t> Customize vendor feedback cards.</a:t>
                      </a:r>
                    </a:p>
                    <a:p>
                      <a:pPr marL="216000" indent="-457200">
                        <a:spcAft>
                          <a:spcPts val="0"/>
                        </a:spcAft>
                      </a:pPr>
                      <a:r>
                        <a:rPr lang="en-CA" sz="1000" b="1" dirty="0">
                          <a:solidFill>
                            <a:schemeClr val="tx1"/>
                          </a:solidFill>
                        </a:rPr>
                        <a:t>5.3</a:t>
                      </a:r>
                      <a:r>
                        <a:rPr lang="en-CA" sz="1000" b="0" dirty="0">
                          <a:solidFill>
                            <a:schemeClr val="tx1"/>
                          </a:solidFill>
                        </a:rPr>
                        <a:t> Customize meeting</a:t>
                      </a:r>
                      <a:r>
                        <a:rPr lang="en-CA" sz="1000" b="0" baseline="0" dirty="0">
                          <a:solidFill>
                            <a:schemeClr val="tx1"/>
                          </a:solidFill>
                        </a:rPr>
                        <a:t> agendas.</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xmlns="" val="10001"/>
                  </a:ext>
                </a:extLst>
              </a:tr>
              <a:tr h="187984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a:solidFill>
                            <a:schemeClr val="tx1"/>
                          </a:solidFill>
                        </a:rPr>
                        <a:t>Completed vendor list (within </a:t>
                      </a:r>
                      <a:r>
                        <a:rPr lang="en-CA" sz="1000" b="0" i="1" baseline="0" dirty="0">
                          <a:solidFill>
                            <a:schemeClr val="tx1"/>
                          </a:solidFill>
                        </a:rPr>
                        <a:t>Vendor Inventory and Prioritization Tool</a:t>
                      </a:r>
                      <a:r>
                        <a:rPr lang="en-CA" sz="1000" b="0" i="0" baseline="0" dirty="0">
                          <a:solidFill>
                            <a:schemeClr val="tx1"/>
                          </a:solidFill>
                        </a:rPr>
                        <a:t>)</a:t>
                      </a:r>
                    </a:p>
                    <a:p>
                      <a:pPr marL="228600" indent="-228600">
                        <a:spcAft>
                          <a:spcPts val="0"/>
                        </a:spcAft>
                        <a:buClrTx/>
                        <a:buFont typeface="+mj-lt"/>
                        <a:buAutoNum type="arabicPeriod"/>
                      </a:pPr>
                      <a:r>
                        <a:rPr lang="en-CA" sz="1000" b="0" i="1" baseline="0" dirty="0">
                          <a:solidFill>
                            <a:schemeClr val="tx1"/>
                          </a:solidFill>
                        </a:rPr>
                        <a:t>Vendor Management Program Plan</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a:solidFill>
                            <a:schemeClr val="tx1"/>
                          </a:solidFill>
                        </a:rPr>
                        <a:t>Prioritized list within </a:t>
                      </a:r>
                      <a:r>
                        <a:rPr lang="en-CA" sz="1000" b="0" i="1" baseline="0" dirty="0">
                          <a:solidFill>
                            <a:schemeClr val="tx1"/>
                          </a:solidFill>
                        </a:rPr>
                        <a:t>Vendor Inventory and Prioritization Tool</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i="1" baseline="0" dirty="0">
                          <a:solidFill>
                            <a:schemeClr val="tx1"/>
                          </a:solidFill>
                        </a:rPr>
                        <a:t>Vendor Classification Tool</a:t>
                      </a:r>
                    </a:p>
                    <a:p>
                      <a:pPr marL="144000" indent="-144000">
                        <a:spcAft>
                          <a:spcPts val="0"/>
                        </a:spcAft>
                        <a:buClrTx/>
                        <a:buFont typeface="+mj-lt"/>
                        <a:buAutoNum type="arabicPeriod"/>
                      </a:pPr>
                      <a:r>
                        <a:rPr lang="en-CA" sz="1000" b="0" baseline="0" dirty="0">
                          <a:solidFill>
                            <a:schemeClr val="tx1"/>
                          </a:solidFill>
                        </a:rPr>
                        <a:t>Completed </a:t>
                      </a:r>
                      <a:r>
                        <a:rPr lang="en-CA" sz="1000" b="0" i="1" baseline="0" dirty="0">
                          <a:solidFill>
                            <a:schemeClr val="tx1"/>
                          </a:solidFill>
                        </a:rPr>
                        <a:t>Vendor Inventory and Prioritization Tool</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i="1" dirty="0">
                          <a:solidFill>
                            <a:schemeClr val="tx1"/>
                          </a:solidFill>
                        </a:rPr>
                        <a:t>Vendor Information Sheet</a:t>
                      </a:r>
                    </a:p>
                    <a:p>
                      <a:pPr marL="144000" indent="-144000">
                        <a:spcAft>
                          <a:spcPts val="0"/>
                        </a:spcAft>
                        <a:buClrTx/>
                        <a:buFont typeface="+mj-lt"/>
                        <a:buAutoNum type="arabicPeriod"/>
                      </a:pPr>
                      <a:r>
                        <a:rPr lang="en-CA" sz="1000" b="0" i="1" baseline="0" dirty="0">
                          <a:solidFill>
                            <a:schemeClr val="tx1"/>
                          </a:solidFill>
                        </a:rPr>
                        <a:t>Controlled </a:t>
                      </a:r>
                      <a:r>
                        <a:rPr lang="en-CA" sz="1000" b="0" i="1" baseline="0" dirty="0" smtClean="0">
                          <a:solidFill>
                            <a:schemeClr val="tx1"/>
                          </a:solidFill>
                        </a:rPr>
                        <a:t>Vendor Communication </a:t>
                      </a:r>
                      <a:r>
                        <a:rPr lang="en-CA" sz="1000" b="0" i="1" baseline="0" dirty="0">
                          <a:solidFill>
                            <a:schemeClr val="tx1"/>
                          </a:solidFill>
                        </a:rPr>
                        <a:t>Letter</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i="1" dirty="0">
                          <a:solidFill>
                            <a:schemeClr val="tx1"/>
                          </a:solidFill>
                        </a:rPr>
                        <a:t>Vendor Scorecard</a:t>
                      </a:r>
                    </a:p>
                    <a:p>
                      <a:pPr marL="144000" indent="-144000">
                        <a:spcAft>
                          <a:spcPts val="0"/>
                        </a:spcAft>
                        <a:buClrTx/>
                        <a:buFont typeface="+mj-lt"/>
                        <a:buAutoNum type="arabicPeriod"/>
                      </a:pPr>
                      <a:r>
                        <a:rPr lang="en-CA" sz="1000" b="0" i="1" baseline="0" dirty="0">
                          <a:solidFill>
                            <a:schemeClr val="tx1"/>
                          </a:solidFill>
                        </a:rPr>
                        <a:t>Vendor Feedback Card</a:t>
                      </a:r>
                    </a:p>
                    <a:p>
                      <a:pPr marL="144000" indent="-144000">
                        <a:spcAft>
                          <a:spcPts val="0"/>
                        </a:spcAft>
                        <a:buClrTx/>
                        <a:buFont typeface="+mj-lt"/>
                        <a:buAutoNum type="arabicPeriod"/>
                      </a:pPr>
                      <a:r>
                        <a:rPr lang="en-CA" sz="1000" b="0" i="1" baseline="0" dirty="0">
                          <a:solidFill>
                            <a:schemeClr val="tx1"/>
                          </a:solidFill>
                        </a:rPr>
                        <a:t>Vendor Review Meeting </a:t>
                      </a:r>
                      <a:r>
                        <a:rPr lang="en-CA" sz="1000" b="0" i="1" baseline="0" dirty="0" smtClean="0">
                          <a:solidFill>
                            <a:schemeClr val="tx1"/>
                          </a:solidFill>
                        </a:rPr>
                        <a:t>Agenda Template</a:t>
                      </a:r>
                      <a:endParaRPr lang="en-CA" sz="1000" b="0" i="1" baseline="0" dirty="0">
                        <a:solidFill>
                          <a:schemeClr val="tx1"/>
                        </a:solidFill>
                      </a:endParaRPr>
                    </a:p>
                    <a:p>
                      <a:pPr marL="144000" indent="-144000">
                        <a:spcAft>
                          <a:spcPts val="0"/>
                        </a:spcAft>
                        <a:buClrTx/>
                        <a:buFont typeface="+mj-lt"/>
                        <a:buAutoNum type="arabicPeriod"/>
                      </a:pPr>
                      <a:r>
                        <a:rPr lang="en-CA" sz="1000" b="0" i="1" baseline="0" dirty="0">
                          <a:solidFill>
                            <a:schemeClr val="tx1"/>
                          </a:solidFill>
                        </a:rPr>
                        <a:t>Vendor Management Team Meeting </a:t>
                      </a:r>
                      <a:r>
                        <a:rPr lang="en-CA" sz="1000" b="0" i="1" baseline="0" dirty="0" smtClean="0">
                          <a:solidFill>
                            <a:schemeClr val="tx1"/>
                          </a:solidFill>
                        </a:rPr>
                        <a:t>Agenda Template </a:t>
                      </a:r>
                      <a:endParaRPr lang="en-CA" sz="1000" b="0" i="1"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52918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151134" y="2015670"/>
            <a:ext cx="6589368" cy="3175228"/>
          </a:xfrm>
          <a:prstGeom prst="rect">
            <a:avLst/>
          </a:prstGeom>
        </p:spPr>
        <p:txBody>
          <a:bodyPr wrap="square" rtlCol="0">
            <a:spAutoFit/>
          </a:bodyPr>
          <a:lstStyle/>
          <a:p>
            <a:pPr>
              <a:spcAft>
                <a:spcPts val="500"/>
              </a:spcAft>
            </a:pPr>
            <a:r>
              <a:rPr lang="en-US" sz="1600" i="1" dirty="0">
                <a:solidFill>
                  <a:schemeClr val="bg1"/>
                </a:solidFill>
                <a:latin typeface="+mj-lt"/>
              </a:rPr>
              <a:t>You need vendors to supply special expertise, products, and services in order to deliver IT that creates value for your business – but are your vendors really delivering value? Does managing them feel like an unnecessary burden on your already over-taxed staff? </a:t>
            </a:r>
          </a:p>
          <a:p>
            <a:pPr>
              <a:spcAft>
                <a:spcPts val="500"/>
              </a:spcAft>
            </a:pPr>
            <a:r>
              <a:rPr lang="en-US" sz="1600" i="1" dirty="0">
                <a:solidFill>
                  <a:schemeClr val="bg1"/>
                </a:solidFill>
                <a:latin typeface="+mj-lt"/>
              </a:rPr>
              <a:t>Sometimes it can be overwhelming; there are so many vendors and not enough time. You need to prioritize vendors to dedicate your efforts to maximize value. Be purposeful about fostering and nurturing relationships with your vendors. </a:t>
            </a:r>
          </a:p>
          <a:p>
            <a:pPr>
              <a:spcAft>
                <a:spcPts val="500"/>
              </a:spcAft>
            </a:pPr>
            <a:r>
              <a:rPr lang="en-US" sz="1600" i="1" dirty="0">
                <a:solidFill>
                  <a:schemeClr val="bg1"/>
                </a:solidFill>
                <a:latin typeface="+mj-lt"/>
              </a:rPr>
              <a:t>Always remember that these are professional relationships with firm guidelines. Relationships go both ways: you rely on your vendor, but your vendor also relies on you. You are paying them, not the other way around. </a:t>
            </a:r>
            <a:endParaRPr lang="en-US" sz="1600" b="1" i="1" dirty="0">
              <a:solidFill>
                <a:schemeClr val="bg1"/>
              </a:solidFill>
              <a:latin typeface="+mj-lt"/>
            </a:endParaRPr>
          </a:p>
        </p:txBody>
      </p:sp>
      <p:sp>
        <p:nvSpPr>
          <p:cNvPr id="3" name="TextBox 2"/>
          <p:cNvSpPr txBox="1"/>
          <p:nvPr/>
        </p:nvSpPr>
        <p:spPr>
          <a:xfrm>
            <a:off x="3203042" y="5424862"/>
            <a:ext cx="4460917" cy="738664"/>
          </a:xfrm>
          <a:prstGeom prst="rect">
            <a:avLst/>
          </a:prstGeom>
        </p:spPr>
        <p:txBody>
          <a:bodyPr wrap="square" rtlCol="0">
            <a:spAutoFit/>
          </a:bodyPr>
          <a:lstStyle/>
          <a:p>
            <a:pPr algn="r"/>
            <a:r>
              <a:rPr lang="en-US" sz="1400" b="1" dirty="0">
                <a:solidFill>
                  <a:schemeClr val="bg1"/>
                </a:solidFill>
              </a:rPr>
              <a:t>Aadil Nanji, </a:t>
            </a:r>
          </a:p>
          <a:p>
            <a:pPr algn="r"/>
            <a:r>
              <a:rPr lang="en-US" sz="1400" dirty="0">
                <a:solidFill>
                  <a:schemeClr val="bg1"/>
                </a:solidFill>
              </a:rPr>
              <a:t>Research Director, CIO and Vendor Practice </a:t>
            </a:r>
            <a:br>
              <a:rPr lang="en-US" sz="1400" dirty="0">
                <a:solidFill>
                  <a:schemeClr val="bg1"/>
                </a:solidFill>
              </a:rPr>
            </a:br>
            <a:r>
              <a:rPr lang="en-US" sz="1400" dirty="0">
                <a:solidFill>
                  <a:schemeClr val="bg1"/>
                </a:solidFill>
              </a:rPr>
              <a:t>Info-Tech Research Group</a:t>
            </a:r>
          </a:p>
        </p:txBody>
      </p:sp>
      <p:sp>
        <p:nvSpPr>
          <p:cNvPr id="4" name="TextBox 3"/>
          <p:cNvSpPr txBox="1"/>
          <p:nvPr/>
        </p:nvSpPr>
        <p:spPr>
          <a:xfrm>
            <a:off x="545852" y="1533962"/>
            <a:ext cx="6472786" cy="338554"/>
          </a:xfrm>
          <a:prstGeom prst="rect">
            <a:avLst/>
          </a:prstGeom>
        </p:spPr>
        <p:txBody>
          <a:bodyPr wrap="square" rtlCol="0">
            <a:spAutoFit/>
          </a:bodyPr>
          <a:lstStyle/>
          <a:p>
            <a:r>
              <a:rPr lang="en-US" sz="1600" b="1" dirty="0">
                <a:solidFill>
                  <a:schemeClr val="bg1"/>
                </a:solidFill>
              </a:rPr>
              <a:t>The future is here! Are your vendors delivering maximum value?</a:t>
            </a: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US" sz="4000" b="1" dirty="0">
                <a:solidFill>
                  <a:schemeClr val="bg1"/>
                </a:solidFill>
              </a:rPr>
              <a:t>ANALYST PERSPECTIVE </a:t>
            </a:r>
          </a:p>
        </p:txBody>
      </p:sp>
      <p:pic>
        <p:nvPicPr>
          <p:cNvPr id="8" name="Picture 104"/>
          <p:cNvPicPr>
            <a:picLocks noChangeAspect="1"/>
          </p:cNvPicPr>
          <p:nvPr/>
        </p:nvPicPr>
        <p:blipFill rotWithShape="1">
          <a:blip r:embed="rId3"/>
          <a:srcRect l="34768" t="21801" r="35751" b="57796"/>
          <a:stretch/>
        </p:blipFill>
        <p:spPr>
          <a:xfrm>
            <a:off x="545852" y="1952876"/>
            <a:ext cx="598068" cy="528294"/>
          </a:xfrm>
          <a:prstGeom prst="rect">
            <a:avLst/>
          </a:prstGeom>
        </p:spPr>
      </p:pic>
      <p:pic>
        <p:nvPicPr>
          <p:cNvPr id="9" name="Picture 105"/>
          <p:cNvPicPr>
            <a:picLocks noChangeAspect="1"/>
          </p:cNvPicPr>
          <p:nvPr/>
        </p:nvPicPr>
        <p:blipFill>
          <a:blip r:embed="rId4"/>
          <a:stretch>
            <a:fillRect/>
          </a:stretch>
        </p:blipFill>
        <p:spPr>
          <a:xfrm>
            <a:off x="7663959" y="4829797"/>
            <a:ext cx="619651" cy="457362"/>
          </a:xfrm>
          <a:prstGeom prst="rect">
            <a:avLst/>
          </a:prstGeom>
        </p:spPr>
      </p:pic>
    </p:spTree>
    <p:extLst>
      <p:ext uri="{BB962C8B-B14F-4D97-AF65-F5344CB8AC3E}">
        <p14:creationId xmlns:p14="http://schemas.microsoft.com/office/powerpoint/2010/main" val="63146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sz="1200" dirty="0"/>
              <a:t>The CIO of an organization </a:t>
            </a:r>
            <a:r>
              <a:rPr lang="en-US" sz="1200" dirty="0" smtClean="0"/>
              <a:t>who </a:t>
            </a:r>
            <a:r>
              <a:rPr lang="en-US" sz="1200" dirty="0"/>
              <a:t>depends on numerous key vendors for products and services.</a:t>
            </a:r>
          </a:p>
          <a:p>
            <a:r>
              <a:rPr lang="en-US" sz="1200" dirty="0"/>
              <a:t>The CIO of an organization </a:t>
            </a:r>
            <a:r>
              <a:rPr lang="en-US" sz="1200" dirty="0" smtClean="0"/>
              <a:t>who </a:t>
            </a:r>
            <a:r>
              <a:rPr lang="en-US" sz="1200" dirty="0"/>
              <a:t>wishes to maximize the value delivered by vendors.</a:t>
            </a:r>
          </a:p>
          <a:p>
            <a:r>
              <a:rPr lang="en-US" sz="1200" dirty="0"/>
              <a:t>A director or manager of an existing IT procurement or vendor management team.</a:t>
            </a:r>
          </a:p>
          <a:p>
            <a:r>
              <a:rPr lang="en-US" sz="1200" dirty="0"/>
              <a:t>A director or manager whose IT department has shifted its strategy towards increased outsourcing.</a:t>
            </a:r>
          </a:p>
        </p:txBody>
      </p:sp>
      <p:sp>
        <p:nvSpPr>
          <p:cNvPr id="14" name="Text Placeholder 13"/>
          <p:cNvSpPr>
            <a:spLocks noGrp="1"/>
          </p:cNvSpPr>
          <p:nvPr>
            <p:ph type="body" sz="quarter" idx="26"/>
          </p:nvPr>
        </p:nvSpPr>
        <p:spPr/>
        <p:txBody>
          <a:bodyPr/>
          <a:lstStyle/>
          <a:p>
            <a:pPr lvl="0"/>
            <a:r>
              <a:rPr lang="en-US" sz="1200" dirty="0"/>
              <a:t>Build your own custom vendor management program.</a:t>
            </a:r>
          </a:p>
          <a:p>
            <a:pPr lvl="0"/>
            <a:r>
              <a:rPr lang="en-US" sz="1200" dirty="0"/>
              <a:t>Maximize value at each stage of the vendor relationship.</a:t>
            </a:r>
          </a:p>
          <a:p>
            <a:pPr lvl="0"/>
            <a:r>
              <a:rPr lang="en-US" sz="1200" dirty="0"/>
              <a:t>Control exposure to vendor-related risks.</a:t>
            </a:r>
          </a:p>
          <a:p>
            <a:pPr lvl="0"/>
            <a:r>
              <a:rPr lang="en-US" sz="1200" dirty="0"/>
              <a:t>Reduce the effort needed to manage vendors.</a:t>
            </a:r>
          </a:p>
          <a:p>
            <a:pPr lvl="0"/>
            <a:r>
              <a:rPr lang="en-US" sz="1200" dirty="0"/>
              <a:t>Turn your key vendors into true strategic relationships</a:t>
            </a:r>
          </a:p>
          <a:p>
            <a:pPr marL="0" indent="0">
              <a:buNone/>
            </a:pPr>
            <a:endParaRPr lang="en-US" dirty="0"/>
          </a:p>
        </p:txBody>
      </p:sp>
      <p:sp>
        <p:nvSpPr>
          <p:cNvPr id="15" name="Text Placeholder 14"/>
          <p:cNvSpPr>
            <a:spLocks noGrp="1"/>
          </p:cNvSpPr>
          <p:nvPr>
            <p:ph type="body" sz="quarter" idx="27"/>
          </p:nvPr>
        </p:nvSpPr>
        <p:spPr/>
        <p:txBody>
          <a:bodyPr/>
          <a:lstStyle/>
          <a:p>
            <a:pPr lvl="0"/>
            <a:r>
              <a:rPr lang="en-US" sz="1200" dirty="0"/>
              <a:t>IT managers who oversee purchasing decisions</a:t>
            </a:r>
          </a:p>
          <a:p>
            <a:pPr lvl="0"/>
            <a:r>
              <a:rPr lang="en-US" sz="1200" dirty="0"/>
              <a:t>Contract </a:t>
            </a:r>
            <a:r>
              <a:rPr lang="en-US" sz="1200" dirty="0" smtClean="0"/>
              <a:t>team</a:t>
            </a:r>
            <a:endParaRPr lang="en-US" sz="1200" dirty="0"/>
          </a:p>
          <a:p>
            <a:pPr lvl="0"/>
            <a:r>
              <a:rPr lang="en-US" sz="1200" dirty="0"/>
              <a:t>Senior </a:t>
            </a:r>
            <a:r>
              <a:rPr lang="en-US" sz="1200" dirty="0" smtClean="0"/>
              <a:t>leadership</a:t>
            </a:r>
            <a:endParaRPr lang="en-US" sz="1200" dirty="0"/>
          </a:p>
          <a:p>
            <a:endParaRPr lang="en-US" dirty="0"/>
          </a:p>
        </p:txBody>
      </p:sp>
      <p:sp>
        <p:nvSpPr>
          <p:cNvPr id="16" name="Text Placeholder 15"/>
          <p:cNvSpPr>
            <a:spLocks noGrp="1"/>
          </p:cNvSpPr>
          <p:nvPr>
            <p:ph type="body" sz="quarter" idx="28"/>
          </p:nvPr>
        </p:nvSpPr>
        <p:spPr/>
        <p:txBody>
          <a:bodyPr/>
          <a:lstStyle/>
          <a:p>
            <a:pPr lvl="0"/>
            <a:r>
              <a:rPr lang="en-US" sz="1200" dirty="0"/>
              <a:t>Standardize vendor management processes.</a:t>
            </a:r>
          </a:p>
          <a:p>
            <a:pPr lvl="0"/>
            <a:r>
              <a:rPr lang="en-US" sz="1200" dirty="0"/>
              <a:t>Identify new IT opportunities through vendor partnerships.</a:t>
            </a:r>
          </a:p>
          <a:p>
            <a:pPr lvl="0"/>
            <a:r>
              <a:rPr lang="en-US" sz="1200" dirty="0"/>
              <a:t>Reduce contracting complexity.</a:t>
            </a:r>
          </a:p>
          <a:p>
            <a:pPr lvl="0"/>
            <a:r>
              <a:rPr lang="en-US" sz="1200" dirty="0"/>
              <a:t>Identify how to support IT outsourcing activities that have implications throughout the organization.</a:t>
            </a:r>
          </a:p>
          <a:p>
            <a:endParaRPr lang="en-US" dirty="0"/>
          </a:p>
        </p:txBody>
      </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a:xfrm>
            <a:off x="247848" y="1535363"/>
            <a:ext cx="5320930" cy="1338465"/>
          </a:xfrm>
        </p:spPr>
        <p:txBody>
          <a:bodyPr/>
          <a:lstStyle/>
          <a:p>
            <a:r>
              <a:rPr lang="en-US" dirty="0"/>
              <a:t>The proliferation of </a:t>
            </a:r>
            <a:r>
              <a:rPr lang="en-US" dirty="0" smtClean="0"/>
              <a:t>managed </a:t>
            </a:r>
            <a:r>
              <a:rPr lang="en-US" dirty="0"/>
              <a:t>s</a:t>
            </a:r>
            <a:r>
              <a:rPr lang="en-US" dirty="0" smtClean="0"/>
              <a:t>ervices </a:t>
            </a:r>
            <a:r>
              <a:rPr lang="en-US" dirty="0"/>
              <a:t>p</a:t>
            </a:r>
            <a:r>
              <a:rPr lang="en-US" dirty="0" smtClean="0"/>
              <a:t>roviders </a:t>
            </a:r>
            <a:r>
              <a:rPr lang="en-US" dirty="0"/>
              <a:t>and migration to </a:t>
            </a:r>
            <a:r>
              <a:rPr lang="en-US" dirty="0" smtClean="0"/>
              <a:t>cloud-based </a:t>
            </a:r>
            <a:r>
              <a:rPr lang="en-US" dirty="0"/>
              <a:t>software continue to </a:t>
            </a:r>
            <a:r>
              <a:rPr lang="en-US" dirty="0" smtClean="0"/>
              <a:t>grow. As a result, IT </a:t>
            </a:r>
            <a:r>
              <a:rPr lang="en-US" dirty="0"/>
              <a:t>is becoming increasingly dependent on external vendors and a transaction-based approach becomes insufficient to guarantee continued value.</a:t>
            </a:r>
          </a:p>
          <a:p>
            <a:r>
              <a:rPr lang="en-US" dirty="0"/>
              <a:t>Vendor management often focuses on procurement, which can reduce the value of the vendor to that of the transaction itself. </a:t>
            </a:r>
          </a:p>
          <a:p>
            <a:pPr lvl="0"/>
            <a:endParaRPr lang="en-US" dirty="0"/>
          </a:p>
          <a:p>
            <a:endParaRPr lang="en-US" sz="1050" dirty="0"/>
          </a:p>
        </p:txBody>
      </p:sp>
      <p:sp>
        <p:nvSpPr>
          <p:cNvPr id="4" name="Text Placeholder 3"/>
          <p:cNvSpPr>
            <a:spLocks noGrp="1"/>
          </p:cNvSpPr>
          <p:nvPr>
            <p:ph type="body" sz="quarter" idx="11"/>
          </p:nvPr>
        </p:nvSpPr>
        <p:spPr>
          <a:xfrm>
            <a:off x="257174" y="3261447"/>
            <a:ext cx="5245702" cy="1437553"/>
          </a:xfrm>
        </p:spPr>
        <p:txBody>
          <a:bodyPr/>
          <a:lstStyle/>
          <a:p>
            <a:r>
              <a:rPr lang="en-US" dirty="0"/>
              <a:t>When IT does not manage vendors properly, performance levels can drop, </a:t>
            </a:r>
            <a:r>
              <a:rPr lang="en-US" dirty="0" smtClean="0"/>
              <a:t>essential services may not be delivered, </a:t>
            </a:r>
            <a:r>
              <a:rPr lang="en-US" dirty="0"/>
              <a:t>and value is not obtained – and IT is left accountable. </a:t>
            </a:r>
          </a:p>
          <a:p>
            <a:r>
              <a:rPr lang="en-US" dirty="0"/>
              <a:t>IT often has so many vendors that it is impossible to provide the same level of attention to each vendor. Even if there are a few vendors that are clearly the most important, it’s not clear how to monitor relationships with the rest of IT’s vendors. </a:t>
            </a:r>
          </a:p>
          <a:p>
            <a:endParaRPr lang="en-US" dirty="0"/>
          </a:p>
        </p:txBody>
      </p:sp>
      <p:sp>
        <p:nvSpPr>
          <p:cNvPr id="5" name="Text Placeholder 4"/>
          <p:cNvSpPr>
            <a:spLocks noGrp="1"/>
          </p:cNvSpPr>
          <p:nvPr>
            <p:ph type="body" sz="quarter" idx="12"/>
          </p:nvPr>
        </p:nvSpPr>
        <p:spPr/>
        <p:txBody>
          <a:bodyPr/>
          <a:lstStyle/>
          <a:p>
            <a:r>
              <a:rPr lang="en-US" dirty="0"/>
              <a:t>Prioritize and classify your vendors with quantifiable, standardized rankings. </a:t>
            </a:r>
          </a:p>
          <a:p>
            <a:r>
              <a:rPr lang="en-US" dirty="0"/>
              <a:t>Focus on your strategic vendors first, then, year over year, work through every classification of vendor.</a:t>
            </a:r>
          </a:p>
          <a:p>
            <a:r>
              <a:rPr lang="en-US" dirty="0"/>
              <a:t>Standardize your processes for transitioning in new vendors, maintaining communications, and monitoring performance. </a:t>
            </a:r>
          </a:p>
          <a:p>
            <a:r>
              <a:rPr lang="en-US" dirty="0"/>
              <a:t>Create clear escalation </a:t>
            </a:r>
            <a:r>
              <a:rPr lang="en-US" dirty="0" smtClean="0"/>
              <a:t>pathways, </a:t>
            </a:r>
            <a:r>
              <a:rPr lang="en-US" dirty="0"/>
              <a:t>and contingency plans for addressing vendor underperformance.</a:t>
            </a:r>
          </a:p>
          <a:p>
            <a:r>
              <a:rPr lang="en-US" dirty="0"/>
              <a:t>Codify your tailored, best-practice methodology for managing vendor relationships.</a:t>
            </a:r>
          </a:p>
        </p:txBody>
      </p:sp>
      <p:sp>
        <p:nvSpPr>
          <p:cNvPr id="6" name="Text Placeholder 5"/>
          <p:cNvSpPr>
            <a:spLocks noGrp="1"/>
          </p:cNvSpPr>
          <p:nvPr>
            <p:ph type="body" sz="quarter" idx="13"/>
          </p:nvPr>
        </p:nvSpPr>
        <p:spPr>
          <a:xfrm>
            <a:off x="5729445" y="1494904"/>
            <a:ext cx="3083231" cy="3019570"/>
          </a:xfrm>
        </p:spPr>
        <p:txBody>
          <a:bodyPr/>
          <a:lstStyle/>
          <a:p>
            <a:pPr marL="228600" indent="-228600">
              <a:spcBef>
                <a:spcPts val="600"/>
              </a:spcBef>
              <a:spcAft>
                <a:spcPts val="600"/>
              </a:spcAft>
              <a:buSzPct val="100000"/>
              <a:buFont typeface="+mj-lt"/>
              <a:buAutoNum type="arabicPeriod"/>
            </a:pPr>
            <a:r>
              <a:rPr lang="en-US" b="1" dirty="0">
                <a:solidFill>
                  <a:schemeClr val="tx1"/>
                </a:solidFill>
              </a:rPr>
              <a:t>All vendors are not equal. </a:t>
            </a:r>
            <a:br>
              <a:rPr lang="en-US" b="1" dirty="0">
                <a:solidFill>
                  <a:schemeClr val="tx1"/>
                </a:solidFill>
              </a:rPr>
            </a:br>
            <a:r>
              <a:rPr lang="en-US" dirty="0">
                <a:solidFill>
                  <a:schemeClr val="tx1"/>
                </a:solidFill>
              </a:rPr>
              <a:t>Invest your vendor management efforts where they can deliver the best return; focus on the vendors most important to your business. Classify and prioritize your vendors to devote your energy where it will make the biggest impact. </a:t>
            </a:r>
          </a:p>
          <a:p>
            <a:pPr marL="228600" indent="-228600">
              <a:spcBef>
                <a:spcPts val="600"/>
              </a:spcBef>
              <a:spcAft>
                <a:spcPts val="600"/>
              </a:spcAft>
              <a:buSzPct val="100000"/>
              <a:buFont typeface="+mj-lt"/>
              <a:buAutoNum type="arabicPeriod"/>
            </a:pPr>
            <a:r>
              <a:rPr lang="en-US" b="1" dirty="0">
                <a:solidFill>
                  <a:schemeClr val="tx1"/>
                </a:solidFill>
              </a:rPr>
              <a:t>Vendor management is an ongoing commitment. </a:t>
            </a:r>
            <a:br>
              <a:rPr lang="en-US" b="1" dirty="0">
                <a:solidFill>
                  <a:schemeClr val="tx1"/>
                </a:solidFill>
              </a:rPr>
            </a:br>
            <a:r>
              <a:rPr lang="en-US" dirty="0">
                <a:solidFill>
                  <a:schemeClr val="tx1"/>
                </a:solidFill>
              </a:rPr>
              <a:t>From sourcing to off </a:t>
            </a:r>
            <a:r>
              <a:rPr lang="en-US" dirty="0" smtClean="0">
                <a:solidFill>
                  <a:schemeClr val="tx1"/>
                </a:solidFill>
              </a:rPr>
              <a:t>boarding – </a:t>
            </a:r>
            <a:r>
              <a:rPr lang="en-US" dirty="0">
                <a:solidFill>
                  <a:schemeClr val="tx1"/>
                </a:solidFill>
              </a:rPr>
              <a:t>a successful vendor management office (VMO) depends on your ability to create repeatable, iterative processes that can flourish over many years of diligent work. </a:t>
            </a:r>
          </a:p>
        </p:txBody>
      </p:sp>
    </p:spTree>
    <p:extLst>
      <p:ext uri="{BB962C8B-B14F-4D97-AF65-F5344CB8AC3E}">
        <p14:creationId xmlns:p14="http://schemas.microsoft.com/office/powerpoint/2010/main" val="61988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736" y="4865524"/>
            <a:ext cx="8995000" cy="1101279"/>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5"/>
          <p:cNvSpPr>
            <a:spLocks noGrp="1"/>
          </p:cNvSpPr>
          <p:nvPr>
            <p:ph type="title"/>
          </p:nvPr>
        </p:nvSpPr>
        <p:spPr/>
        <p:txBody>
          <a:bodyPr/>
          <a:lstStyle/>
          <a:p>
            <a:r>
              <a:rPr lang="en-US" dirty="0"/>
              <a:t>Vendors are a critical part of your IT operations</a:t>
            </a:r>
          </a:p>
        </p:txBody>
      </p:sp>
      <p:sp>
        <p:nvSpPr>
          <p:cNvPr id="8" name="Text Placeholder 7"/>
          <p:cNvSpPr>
            <a:spLocks noGrp="1"/>
          </p:cNvSpPr>
          <p:nvPr>
            <p:ph type="body" sz="quarter" idx="4294967295"/>
          </p:nvPr>
        </p:nvSpPr>
        <p:spPr>
          <a:xfrm>
            <a:off x="515817" y="5190161"/>
            <a:ext cx="8054068" cy="776642"/>
          </a:xfrm>
        </p:spPr>
        <p:txBody>
          <a:bodyPr/>
          <a:lstStyle/>
          <a:p>
            <a:pPr marL="0" indent="0" algn="ctr">
              <a:buNone/>
            </a:pPr>
            <a:r>
              <a:rPr lang="en-US" i="1" dirty="0">
                <a:latin typeface="Georgia" panose="02040502050405020303" pitchFamily="18" charset="0"/>
              </a:rPr>
              <a:t>Considering the rate of growth and sheer size of the existing IT sourcing market place, a client’s dependency on a service provider becomes more integral to its success.</a:t>
            </a:r>
            <a:r>
              <a:rPr lang="en-US" i="1" baseline="30000" dirty="0">
                <a:latin typeface="Georgia" panose="02040502050405020303" pitchFamily="18" charset="0"/>
              </a:rPr>
              <a:t>2</a:t>
            </a:r>
          </a:p>
          <a:p>
            <a:pPr marL="0" indent="0" algn="ctr">
              <a:buNone/>
            </a:pPr>
            <a:r>
              <a:rPr lang="en-US" dirty="0"/>
              <a:t>– Deepak Bansal  </a:t>
            </a:r>
          </a:p>
        </p:txBody>
      </p:sp>
      <p:sp>
        <p:nvSpPr>
          <p:cNvPr id="10" name="Rectangle 9"/>
          <p:cNvSpPr/>
          <p:nvPr/>
        </p:nvSpPr>
        <p:spPr>
          <a:xfrm>
            <a:off x="798039" y="1504181"/>
            <a:ext cx="2989149" cy="523220"/>
          </a:xfrm>
          <a:prstGeom prst="rect">
            <a:avLst/>
          </a:prstGeom>
        </p:spPr>
        <p:txBody>
          <a:bodyPr wrap="square">
            <a:spAutoFit/>
          </a:bodyPr>
          <a:lstStyle/>
          <a:p>
            <a:pPr algn="ctr"/>
            <a:r>
              <a:rPr lang="en-US" sz="1400" b="1" dirty="0"/>
              <a:t>Vendors provide critical products and services. </a:t>
            </a:r>
          </a:p>
        </p:txBody>
      </p:sp>
      <p:cxnSp>
        <p:nvCxnSpPr>
          <p:cNvPr id="13" name="Straight Connector 12"/>
          <p:cNvCxnSpPr/>
          <p:nvPr/>
        </p:nvCxnSpPr>
        <p:spPr>
          <a:xfrm>
            <a:off x="4433110" y="1886732"/>
            <a:ext cx="1" cy="263872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896664" y="3073841"/>
            <a:ext cx="2890523" cy="1278042"/>
          </a:xfrm>
          <a:prstGeom prst="rect">
            <a:avLst/>
          </a:prstGeom>
        </p:spPr>
        <p:txBody>
          <a:bodyPr wrap="square" rtlCol="0">
            <a:spAutoFit/>
          </a:bodyPr>
          <a:lstStyle/>
          <a:p>
            <a:pPr algn="ctr">
              <a:lnSpc>
                <a:spcPct val="107000"/>
              </a:lnSpc>
            </a:pPr>
            <a:r>
              <a:rPr lang="en-US" sz="1200" dirty="0">
                <a:ea typeface="Calibri" panose="020F0502020204030204" pitchFamily="34" charset="0"/>
                <a:cs typeface="Times New Roman" panose="02020603050405020304" pitchFamily="18" charset="0"/>
              </a:rPr>
              <a:t>Ninety-four percent of organizations are involved in some kind of sourcing relationship where they either buy or sell products or services; many of these are IT products and services that are critical to business operations.</a:t>
            </a:r>
            <a:r>
              <a:rPr lang="en-US" sz="1200" baseline="30000" dirty="0">
                <a:ea typeface="Calibri" panose="020F0502020204030204" pitchFamily="34" charset="0"/>
                <a:cs typeface="Times New Roman" panose="02020603050405020304" pitchFamily="18" charset="0"/>
              </a:rPr>
              <a:t>1 </a:t>
            </a:r>
            <a:r>
              <a:rPr lang="en-US" sz="1200" dirty="0">
                <a:ea typeface="Calibri" panose="020F0502020204030204" pitchFamily="34" charset="0"/>
                <a:cs typeface="Times New Roman" panose="02020603050405020304" pitchFamily="18" charset="0"/>
              </a:rPr>
              <a:t>  </a:t>
            </a:r>
          </a:p>
        </p:txBody>
      </p:sp>
      <p:sp>
        <p:nvSpPr>
          <p:cNvPr id="17" name="Oval 2"/>
          <p:cNvSpPr/>
          <p:nvPr/>
        </p:nvSpPr>
        <p:spPr>
          <a:xfrm>
            <a:off x="1862113" y="2133230"/>
            <a:ext cx="861002" cy="834782"/>
          </a:xfrm>
          <a:prstGeom prst="ellipse">
            <a:avLst/>
          </a:prstGeom>
          <a:solidFill>
            <a:schemeClr val="accent3"/>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94%</a:t>
            </a:r>
          </a:p>
        </p:txBody>
      </p:sp>
      <p:sp>
        <p:nvSpPr>
          <p:cNvPr id="18" name="TextBox 17"/>
          <p:cNvSpPr txBox="1"/>
          <p:nvPr/>
        </p:nvSpPr>
        <p:spPr>
          <a:xfrm>
            <a:off x="4606834" y="2386475"/>
            <a:ext cx="4270461" cy="2068515"/>
          </a:xfrm>
          <a:prstGeom prst="rect">
            <a:avLst/>
          </a:prstGeom>
        </p:spPr>
        <p:txBody>
          <a:bodyPr wrap="square" rtlCol="0">
            <a:spAutoFit/>
          </a:bodyPr>
          <a:lstStyle/>
          <a:p>
            <a:pPr marR="0" lvl="0" algn="ctr">
              <a:lnSpc>
                <a:spcPct val="107000"/>
              </a:lnSpc>
              <a:spcBef>
                <a:spcPts val="0"/>
              </a:spcBef>
              <a:spcAft>
                <a:spcPts val="0"/>
              </a:spcAft>
            </a:pPr>
            <a:r>
              <a:rPr lang="en-US" sz="1200" dirty="0">
                <a:ea typeface="Calibri" panose="020F0502020204030204" pitchFamily="34" charset="0"/>
                <a:cs typeface="Times New Roman" panose="02020603050405020304" pitchFamily="18" charset="0"/>
              </a:rPr>
              <a:t>In 2017, cloud computing vendors accounted for 8.5% of global enterprise information technology </a:t>
            </a:r>
            <a:r>
              <a:rPr lang="en-US" sz="1200" dirty="0" smtClean="0">
                <a:ea typeface="Calibri" panose="020F0502020204030204" pitchFamily="34" charset="0"/>
                <a:cs typeface="Times New Roman" panose="02020603050405020304" pitchFamily="18" charset="0"/>
              </a:rPr>
              <a:t>spending.</a:t>
            </a:r>
            <a:r>
              <a:rPr lang="en-US" sz="1200" baseline="30000" dirty="0" smtClean="0">
                <a:ea typeface="Calibri" panose="020F0502020204030204" pitchFamily="34" charset="0"/>
                <a:cs typeface="Times New Roman" panose="02020603050405020304" pitchFamily="18" charset="0"/>
              </a:rPr>
              <a:t>2</a:t>
            </a:r>
            <a:r>
              <a:rPr lang="en-US" sz="1200" dirty="0" smtClean="0">
                <a:ea typeface="Calibri" panose="020F0502020204030204" pitchFamily="34" charset="0"/>
                <a:cs typeface="Times New Roman" panose="02020603050405020304" pitchFamily="18" charset="0"/>
              </a:rPr>
              <a:t>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endParaRPr lang="en-US" sz="1200" dirty="0">
              <a:ea typeface="Calibri" panose="020F0502020204030204" pitchFamily="34" charset="0"/>
              <a:cs typeface="Times New Roman" panose="02020603050405020304" pitchFamily="18" charset="0"/>
            </a:endParaRPr>
          </a:p>
          <a:p>
            <a:pPr algn="ctr">
              <a:lnSpc>
                <a:spcPct val="107000"/>
              </a:lnSpc>
            </a:pPr>
            <a:r>
              <a:rPr lang="en-US" sz="1200" dirty="0"/>
              <a:t>It is estimated </a:t>
            </a:r>
            <a:r>
              <a:rPr lang="en-US" sz="1200" dirty="0" smtClean="0"/>
              <a:t>that cloud </a:t>
            </a:r>
            <a:r>
              <a:rPr lang="en-US" sz="1200" dirty="0"/>
              <a:t>computing vendors will account for 39.8% of global enterprise information technology spending by 2027 at a </a:t>
            </a:r>
            <a:r>
              <a:rPr lang="en-US" sz="1200" dirty="0" smtClean="0"/>
              <a:t>compound annual growth rate of 17%.</a:t>
            </a:r>
            <a:r>
              <a:rPr lang="en-US" sz="1200" baseline="30000" dirty="0" smtClean="0">
                <a:ea typeface="Calibri" panose="020F0502020204030204" pitchFamily="34" charset="0"/>
                <a:cs typeface="Times New Roman" panose="02020603050405020304" pitchFamily="18" charset="0"/>
              </a:rPr>
              <a:t>3</a:t>
            </a:r>
            <a:r>
              <a:rPr lang="en-US" sz="1200" dirty="0" smtClean="0">
                <a:ea typeface="Calibri" panose="020F0502020204030204" pitchFamily="34" charset="0"/>
                <a:cs typeface="Times New Roman" panose="02020603050405020304" pitchFamily="18" charset="0"/>
              </a:rPr>
              <a:t> </a:t>
            </a:r>
            <a:endParaRPr lang="en-US" sz="1200" dirty="0">
              <a:ea typeface="Calibri" panose="020F0502020204030204" pitchFamily="34" charset="0"/>
              <a:cs typeface="Times New Roman" panose="02020603050405020304" pitchFamily="18" charset="0"/>
            </a:endParaRPr>
          </a:p>
        </p:txBody>
      </p:sp>
      <p:sp>
        <p:nvSpPr>
          <p:cNvPr id="21" name="Oval 2"/>
          <p:cNvSpPr/>
          <p:nvPr/>
        </p:nvSpPr>
        <p:spPr>
          <a:xfrm>
            <a:off x="6332540" y="1533587"/>
            <a:ext cx="861002" cy="834782"/>
          </a:xfrm>
          <a:prstGeom prst="ellipse">
            <a:avLst/>
          </a:prstGeom>
          <a:solidFill>
            <a:schemeClr val="bg1">
              <a:lumMod val="50000"/>
            </a:schemeClr>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sp>
        <p:nvSpPr>
          <p:cNvPr id="3" name="Rectangle 2"/>
          <p:cNvSpPr/>
          <p:nvPr/>
        </p:nvSpPr>
        <p:spPr>
          <a:xfrm>
            <a:off x="6436669" y="1783317"/>
            <a:ext cx="652743" cy="338554"/>
          </a:xfrm>
          <a:prstGeom prst="rect">
            <a:avLst/>
          </a:prstGeom>
        </p:spPr>
        <p:txBody>
          <a:bodyPr wrap="none">
            <a:spAutoFit/>
          </a:bodyPr>
          <a:lstStyle/>
          <a:p>
            <a:pPr algn="ctr"/>
            <a:r>
              <a:rPr lang="en-US" sz="1600" b="1" dirty="0">
                <a:solidFill>
                  <a:schemeClr val="bg1"/>
                </a:solidFill>
              </a:rPr>
              <a:t>8.5%</a:t>
            </a:r>
          </a:p>
        </p:txBody>
      </p:sp>
      <p:sp>
        <p:nvSpPr>
          <p:cNvPr id="22" name="Oval 2"/>
          <p:cNvSpPr/>
          <p:nvPr/>
        </p:nvSpPr>
        <p:spPr>
          <a:xfrm>
            <a:off x="6372548" y="2942397"/>
            <a:ext cx="861002" cy="834782"/>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p>
        </p:txBody>
      </p:sp>
      <p:sp>
        <p:nvSpPr>
          <p:cNvPr id="23" name="Rectangle 22"/>
          <p:cNvSpPr/>
          <p:nvPr/>
        </p:nvSpPr>
        <p:spPr>
          <a:xfrm>
            <a:off x="6452633" y="3190511"/>
            <a:ext cx="766557" cy="338554"/>
          </a:xfrm>
          <a:prstGeom prst="rect">
            <a:avLst/>
          </a:prstGeom>
        </p:spPr>
        <p:txBody>
          <a:bodyPr wrap="none">
            <a:spAutoFit/>
          </a:bodyPr>
          <a:lstStyle/>
          <a:p>
            <a:pPr algn="ctr"/>
            <a:r>
              <a:rPr lang="en-US" sz="1600" b="1" dirty="0">
                <a:solidFill>
                  <a:schemeClr val="bg1"/>
                </a:solidFill>
              </a:rPr>
              <a:t>39.8%</a:t>
            </a:r>
          </a:p>
        </p:txBody>
      </p:sp>
      <p:sp>
        <p:nvSpPr>
          <p:cNvPr id="24" name="Isosceles Triangle 23"/>
          <p:cNvSpPr/>
          <p:nvPr/>
        </p:nvSpPr>
        <p:spPr>
          <a:xfrm rot="5400000">
            <a:off x="-350892" y="5286150"/>
            <a:ext cx="1208462" cy="367207"/>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Isosceles Triangle 25"/>
          <p:cNvSpPr/>
          <p:nvPr/>
        </p:nvSpPr>
        <p:spPr>
          <a:xfrm rot="16200000">
            <a:off x="8276902" y="5286148"/>
            <a:ext cx="1208462" cy="367207"/>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Picture 106"/>
          <p:cNvPicPr>
            <a:picLocks noChangeAspect="1"/>
          </p:cNvPicPr>
          <p:nvPr/>
        </p:nvPicPr>
        <p:blipFill>
          <a:blip r:embed="rId3"/>
          <a:stretch>
            <a:fillRect/>
          </a:stretch>
        </p:blipFill>
        <p:spPr>
          <a:xfrm>
            <a:off x="406077" y="5095657"/>
            <a:ext cx="317019" cy="235689"/>
          </a:xfrm>
          <a:prstGeom prst="rect">
            <a:avLst/>
          </a:prstGeom>
          <a:noFill/>
          <a:ln>
            <a:noFill/>
          </a:ln>
        </p:spPr>
      </p:pic>
      <p:pic>
        <p:nvPicPr>
          <p:cNvPr id="29" name="Picture 107"/>
          <p:cNvPicPr>
            <a:picLocks noChangeAspect="1"/>
          </p:cNvPicPr>
          <p:nvPr/>
        </p:nvPicPr>
        <p:blipFill>
          <a:blip r:embed="rId4"/>
          <a:stretch>
            <a:fillRect/>
          </a:stretch>
        </p:blipFill>
        <p:spPr>
          <a:xfrm>
            <a:off x="6484978" y="5351906"/>
            <a:ext cx="268247" cy="235689"/>
          </a:xfrm>
          <a:prstGeom prst="rect">
            <a:avLst/>
          </a:prstGeom>
        </p:spPr>
      </p:pic>
      <p:sp>
        <p:nvSpPr>
          <p:cNvPr id="31" name="Rectangle 30"/>
          <p:cNvSpPr/>
          <p:nvPr/>
        </p:nvSpPr>
        <p:spPr>
          <a:xfrm>
            <a:off x="442285" y="5994061"/>
            <a:ext cx="8253585" cy="861774"/>
          </a:xfrm>
          <a:prstGeom prst="rect">
            <a:avLst/>
          </a:prstGeom>
        </p:spPr>
        <p:txBody>
          <a:bodyPr wrap="square">
            <a:spAutoFit/>
          </a:bodyPr>
          <a:lstStyle/>
          <a:p>
            <a:pPr algn="ctr"/>
            <a:r>
              <a:rPr lang="en-US" sz="1000" dirty="0"/>
              <a:t>1 – </a:t>
            </a:r>
            <a:r>
              <a:rPr lang="en-US" sz="1000" dirty="0">
                <a:solidFill>
                  <a:srgbClr val="333333"/>
                </a:solidFill>
              </a:rPr>
              <a:t>ESI </a:t>
            </a:r>
            <a:r>
              <a:rPr lang="en-US" sz="1000" dirty="0" smtClean="0">
                <a:solidFill>
                  <a:srgbClr val="333333"/>
                </a:solidFill>
              </a:rPr>
              <a:t>International, “Risky Business: Organizational Effectiveness at Managing Risk of Outsourced Projects” </a:t>
            </a:r>
          </a:p>
          <a:p>
            <a:pPr algn="ctr"/>
            <a:r>
              <a:rPr lang="en-US" sz="1000" dirty="0" smtClean="0"/>
              <a:t>2 </a:t>
            </a:r>
            <a:r>
              <a:rPr lang="en-US" sz="1000" dirty="0"/>
              <a:t>– </a:t>
            </a:r>
            <a:r>
              <a:rPr lang="en-US" sz="1000" dirty="0" smtClean="0"/>
              <a:t>Deepak Bansal, </a:t>
            </a:r>
            <a:r>
              <a:rPr lang="en-US" sz="1000" i="1" dirty="0" smtClean="0"/>
              <a:t>Sourcing Provider Relationship Assessment: Conducting an Effective Relationship Survey in an IT Sourcing Environment </a:t>
            </a:r>
          </a:p>
          <a:p>
            <a:pPr algn="ctr"/>
            <a:r>
              <a:rPr lang="en-US" sz="1000" dirty="0" smtClean="0"/>
              <a:t>3 </a:t>
            </a:r>
            <a:r>
              <a:rPr lang="en-US" sz="1000" dirty="0"/>
              <a:t>– </a:t>
            </a:r>
            <a:r>
              <a:rPr lang="en-US" sz="1000" dirty="0" smtClean="0"/>
              <a:t>SiliconANGLE, “</a:t>
            </a:r>
            <a:r>
              <a:rPr lang="en-US" sz="1000" dirty="0" smtClean="0">
                <a:solidFill>
                  <a:srgbClr val="333333"/>
                </a:solidFill>
              </a:rPr>
              <a:t>Wikibon’s </a:t>
            </a:r>
            <a:r>
              <a:rPr lang="en-US" sz="1000" dirty="0">
                <a:solidFill>
                  <a:srgbClr val="333333"/>
                </a:solidFill>
              </a:rPr>
              <a:t>2018 Cloud Markets and Trends Report: The </a:t>
            </a:r>
            <a:r>
              <a:rPr lang="en-US" sz="1000" dirty="0" smtClean="0">
                <a:solidFill>
                  <a:srgbClr val="333333"/>
                </a:solidFill>
              </a:rPr>
              <a:t>Cloud </a:t>
            </a:r>
            <a:r>
              <a:rPr lang="en-US" sz="1000" dirty="0">
                <a:solidFill>
                  <a:srgbClr val="333333"/>
                </a:solidFill>
              </a:rPr>
              <a:t>M</a:t>
            </a:r>
            <a:r>
              <a:rPr lang="en-US" sz="1000" dirty="0" smtClean="0">
                <a:solidFill>
                  <a:srgbClr val="333333"/>
                </a:solidFill>
              </a:rPr>
              <a:t>oves </a:t>
            </a:r>
            <a:r>
              <a:rPr lang="en-US" sz="1000" dirty="0">
                <a:solidFill>
                  <a:srgbClr val="333333"/>
                </a:solidFill>
              </a:rPr>
              <a:t>to the </a:t>
            </a:r>
            <a:r>
              <a:rPr lang="en-US" sz="1000" dirty="0" smtClean="0">
                <a:solidFill>
                  <a:srgbClr val="333333"/>
                </a:solidFill>
              </a:rPr>
              <a:t>Data”</a:t>
            </a:r>
            <a:endParaRPr lang="en-US" sz="1000" dirty="0">
              <a:solidFill>
                <a:srgbClr val="333333"/>
              </a:solidFill>
            </a:endParaRPr>
          </a:p>
          <a:p>
            <a:pPr algn="ctr"/>
            <a:endParaRPr lang="en-US" sz="1000" dirty="0"/>
          </a:p>
          <a:p>
            <a:pPr algn="ctr"/>
            <a:r>
              <a:rPr lang="en-US" sz="1000" dirty="0"/>
              <a:t>.”</a:t>
            </a:r>
          </a:p>
        </p:txBody>
      </p:sp>
    </p:spTree>
    <p:extLst>
      <p:ext uri="{BB962C8B-B14F-4D97-AF65-F5344CB8AC3E}">
        <p14:creationId xmlns:p14="http://schemas.microsoft.com/office/powerpoint/2010/main" val="2990517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Isosceles Triangle 22"/>
          <p:cNvSpPr/>
          <p:nvPr/>
        </p:nvSpPr>
        <p:spPr>
          <a:xfrm rot="10800000">
            <a:off x="767295" y="1458841"/>
            <a:ext cx="1790243" cy="1027229"/>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Isosceles Triangle 21"/>
          <p:cNvSpPr/>
          <p:nvPr/>
        </p:nvSpPr>
        <p:spPr>
          <a:xfrm rot="10800000">
            <a:off x="6816520" y="1461934"/>
            <a:ext cx="1790243" cy="1032312"/>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68274" y="225940"/>
            <a:ext cx="8620125" cy="877887"/>
          </a:xfrm>
        </p:spPr>
        <p:txBody>
          <a:bodyPr/>
          <a:lstStyle/>
          <a:p>
            <a:r>
              <a:rPr lang="en-US" dirty="0"/>
              <a:t>When vendors fail, IT fails</a:t>
            </a:r>
          </a:p>
        </p:txBody>
      </p:sp>
      <p:sp>
        <p:nvSpPr>
          <p:cNvPr id="3" name="Rectangle 2"/>
          <p:cNvSpPr/>
          <p:nvPr/>
        </p:nvSpPr>
        <p:spPr bwMode="ltGray">
          <a:xfrm>
            <a:off x="-13601" y="3614559"/>
            <a:ext cx="9165839" cy="29132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6066140" y="1371630"/>
            <a:ext cx="3077860" cy="2163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6453742" y="4651503"/>
            <a:ext cx="2541018" cy="1169551"/>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The average business loses between </a:t>
            </a:r>
            <a:r>
              <a:rPr lang="en-US" sz="1400" b="1" dirty="0">
                <a:latin typeface="Arial" panose="020B0604020202020204" pitchFamily="34" charset="0"/>
                <a:cs typeface="Arial" panose="020B0604020202020204" pitchFamily="34" charset="0"/>
              </a:rPr>
              <a:t>$82,000 and $256,000 </a:t>
            </a:r>
            <a:r>
              <a:rPr lang="en-US" sz="1400" dirty="0">
                <a:latin typeface="Arial" panose="020B0604020202020204" pitchFamily="34" charset="0"/>
                <a:cs typeface="Arial" panose="020B0604020202020204" pitchFamily="34" charset="0"/>
              </a:rPr>
              <a:t>for a single incident of system downtime.</a:t>
            </a:r>
            <a:r>
              <a:rPr lang="en-US" sz="1400" baseline="30000" dirty="0"/>
              <a:t>3</a:t>
            </a:r>
          </a:p>
          <a:p>
            <a:pPr algn="ctr"/>
            <a:r>
              <a:rPr lang="en-US" sz="1400" dirty="0">
                <a:latin typeface="Arial" panose="020B0604020202020204" pitchFamily="34" charset="0"/>
                <a:cs typeface="Arial" panose="020B0604020202020204" pitchFamily="34" charset="0"/>
              </a:rPr>
              <a:t> </a:t>
            </a:r>
          </a:p>
        </p:txBody>
      </p:sp>
      <p:sp>
        <p:nvSpPr>
          <p:cNvPr id="29" name="TextBox 28"/>
          <p:cNvSpPr txBox="1"/>
          <p:nvPr/>
        </p:nvSpPr>
        <p:spPr>
          <a:xfrm>
            <a:off x="3333886" y="4638732"/>
            <a:ext cx="2621059" cy="1384995"/>
          </a:xfrm>
          <a:prstGeom prst="rect">
            <a:avLst/>
          </a:prstGeom>
          <a:noFill/>
          <a:ln>
            <a:noFill/>
          </a:ln>
        </p:spPr>
        <p:txBody>
          <a:bodyPr wrap="square" rtlCol="0">
            <a:spAutoFit/>
          </a:bodyPr>
          <a:lstStyle/>
          <a:p>
            <a:pPr algn="ctr"/>
            <a:r>
              <a:rPr lang="en-US" sz="1400" dirty="0"/>
              <a:t>Manages services market expected to grow to $258B in 2022. The ability to monitor and manage vendor relationships is financially critical.</a:t>
            </a:r>
            <a:r>
              <a:rPr lang="en-US" sz="1400" baseline="30000" dirty="0"/>
              <a:t>2</a:t>
            </a:r>
            <a:r>
              <a:rPr lang="en-US" sz="1400" dirty="0"/>
              <a:t> </a:t>
            </a:r>
          </a:p>
        </p:txBody>
      </p:sp>
      <p:sp>
        <p:nvSpPr>
          <p:cNvPr id="30" name="TextBox 29"/>
          <p:cNvSpPr txBox="1"/>
          <p:nvPr/>
        </p:nvSpPr>
        <p:spPr>
          <a:xfrm>
            <a:off x="351886" y="4623643"/>
            <a:ext cx="2621059" cy="1384995"/>
          </a:xfrm>
          <a:prstGeom prst="rect">
            <a:avLst/>
          </a:prstGeom>
          <a:noFill/>
        </p:spPr>
        <p:txBody>
          <a:bodyPr wrap="square" rtlCol="0">
            <a:spAutoFit/>
          </a:bodyPr>
          <a:lstStyle/>
          <a:p>
            <a:pPr algn="ctr"/>
            <a:r>
              <a:rPr lang="en-US" sz="1400" dirty="0"/>
              <a:t>Ninety-five percent of organizations perceive non-employee talent as vital to achieving core corporate goals and addressing day-to-day </a:t>
            </a:r>
            <a:r>
              <a:rPr lang="en-US" sz="1400" dirty="0" smtClean="0"/>
              <a:t>operations.</a:t>
            </a:r>
            <a:r>
              <a:rPr lang="en-US" sz="1400" baseline="30000" dirty="0" smtClean="0">
                <a:latin typeface="Arial" panose="020B0604020202020204" pitchFamily="34" charset="0"/>
                <a:cs typeface="Arial" panose="020B0604020202020204" pitchFamily="34" charset="0"/>
              </a:rPr>
              <a:t>1</a:t>
            </a:r>
            <a:endParaRPr lang="en-US" sz="1400" baseline="30000" dirty="0"/>
          </a:p>
        </p:txBody>
      </p:sp>
      <p:sp>
        <p:nvSpPr>
          <p:cNvPr id="31" name="Oval 30"/>
          <p:cNvSpPr/>
          <p:nvPr/>
        </p:nvSpPr>
        <p:spPr>
          <a:xfrm>
            <a:off x="6799793" y="2688399"/>
            <a:ext cx="1800000" cy="1800000"/>
          </a:xfrm>
          <a:prstGeom prst="ellipse">
            <a:avLst/>
          </a:prstGeom>
          <a:solidFill>
            <a:schemeClr val="accent2"/>
          </a:solidFill>
          <a:ln w="38100">
            <a:solidFill>
              <a:srgbClr val="D9A210"/>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latin typeface="Arial" panose="020B0604020202020204" pitchFamily="34" charset="0"/>
                <a:cs typeface="Arial" panose="020B0604020202020204" pitchFamily="34" charset="0"/>
              </a:rPr>
              <a:t>between</a:t>
            </a:r>
            <a:r>
              <a:rPr lang="en-US" b="1" dirty="0">
                <a:latin typeface="Arial" panose="020B0604020202020204" pitchFamily="34" charset="0"/>
                <a:cs typeface="Arial" panose="020B0604020202020204" pitchFamily="34" charset="0"/>
              </a:rPr>
              <a:t> $82,000 </a:t>
            </a:r>
            <a:r>
              <a:rPr lang="en-US" i="1" dirty="0">
                <a:latin typeface="Arial" panose="020B0604020202020204" pitchFamily="34" charset="0"/>
                <a:cs typeface="Arial" panose="020B0604020202020204" pitchFamily="34" charset="0"/>
              </a:rPr>
              <a:t>and </a:t>
            </a:r>
            <a:r>
              <a:rPr lang="en-US" b="1" dirty="0">
                <a:latin typeface="Arial" panose="020B0604020202020204" pitchFamily="34" charset="0"/>
                <a:cs typeface="Arial" panose="020B0604020202020204" pitchFamily="34" charset="0"/>
              </a:rPr>
              <a:t>$256,000</a:t>
            </a:r>
          </a:p>
        </p:txBody>
      </p:sp>
      <p:sp>
        <p:nvSpPr>
          <p:cNvPr id="32" name="Oval 30"/>
          <p:cNvSpPr/>
          <p:nvPr/>
        </p:nvSpPr>
        <p:spPr>
          <a:xfrm>
            <a:off x="3790357" y="2682765"/>
            <a:ext cx="1800000" cy="1800000"/>
          </a:xfrm>
          <a:prstGeom prst="ellipse">
            <a:avLst/>
          </a:prstGeom>
          <a:solidFill>
            <a:schemeClr val="accent1"/>
          </a:solidFill>
          <a:ln w="38100">
            <a:solidFill>
              <a:schemeClr val="accent1"/>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Arial" panose="020B0604020202020204" pitchFamily="34" charset="0"/>
                <a:cs typeface="Arial" panose="020B0604020202020204" pitchFamily="34" charset="0"/>
              </a:rPr>
              <a:t>$258</a:t>
            </a:r>
          </a:p>
          <a:p>
            <a:pPr algn="ctr"/>
            <a:r>
              <a:rPr lang="en-US" sz="2800" b="1" dirty="0">
                <a:latin typeface="Arial" panose="020B0604020202020204" pitchFamily="34" charset="0"/>
                <a:cs typeface="Arial" panose="020B0604020202020204" pitchFamily="34" charset="0"/>
              </a:rPr>
              <a:t>Billion</a:t>
            </a:r>
          </a:p>
        </p:txBody>
      </p:sp>
      <p:sp>
        <p:nvSpPr>
          <p:cNvPr id="33" name="Oval 30"/>
          <p:cNvSpPr/>
          <p:nvPr/>
        </p:nvSpPr>
        <p:spPr>
          <a:xfrm>
            <a:off x="773766" y="2682765"/>
            <a:ext cx="1800000" cy="1800000"/>
          </a:xfrm>
          <a:prstGeom prst="ellipse">
            <a:avLst/>
          </a:prstGeom>
          <a:solidFill>
            <a:schemeClr val="accent3"/>
          </a:solidFill>
          <a:ln w="38100">
            <a:solidFill>
              <a:srgbClr val="7CADD4"/>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95%</a:t>
            </a:r>
            <a:endParaRPr lang="en-US" sz="4000" b="1" dirty="0">
              <a:latin typeface="Arial" panose="020B0604020202020204" pitchFamily="34" charset="0"/>
              <a:cs typeface="Arial" panose="020B0604020202020204" pitchFamily="34" charset="0"/>
            </a:endParaRPr>
          </a:p>
        </p:txBody>
      </p:sp>
      <p:sp>
        <p:nvSpPr>
          <p:cNvPr id="36" name="Rectangle 35"/>
          <p:cNvSpPr/>
          <p:nvPr/>
        </p:nvSpPr>
        <p:spPr>
          <a:xfrm>
            <a:off x="3064260" y="1372983"/>
            <a:ext cx="3063834" cy="2162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p:cNvSpPr/>
          <p:nvPr/>
        </p:nvSpPr>
        <p:spPr>
          <a:xfrm>
            <a:off x="0" y="1371630"/>
            <a:ext cx="3064260" cy="21764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829314" y="1425890"/>
            <a:ext cx="1666204" cy="7261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Arial" panose="020B0604020202020204" pitchFamily="34" charset="0"/>
                <a:cs typeface="Arial" panose="020B0604020202020204" pitchFamily="34" charset="0"/>
              </a:rPr>
              <a:t>Non-employee talent is </a:t>
            </a:r>
          </a:p>
          <a:p>
            <a:pPr algn="ctr"/>
            <a:r>
              <a:rPr lang="en-US" sz="1200" b="1" dirty="0">
                <a:latin typeface="Arial" panose="020B0604020202020204" pitchFamily="34" charset="0"/>
                <a:cs typeface="Arial" panose="020B0604020202020204" pitchFamily="34" charset="0"/>
              </a:rPr>
              <a:t>vital</a:t>
            </a:r>
          </a:p>
        </p:txBody>
      </p:sp>
      <p:sp>
        <p:nvSpPr>
          <p:cNvPr id="6" name="Rectangle 5"/>
          <p:cNvSpPr/>
          <p:nvPr/>
        </p:nvSpPr>
        <p:spPr>
          <a:xfrm>
            <a:off x="1097594" y="5998765"/>
            <a:ext cx="7690805" cy="553998"/>
          </a:xfrm>
          <a:prstGeom prst="rect">
            <a:avLst/>
          </a:prstGeom>
        </p:spPr>
        <p:txBody>
          <a:bodyPr wrap="square">
            <a:spAutoFit/>
          </a:bodyPr>
          <a:lstStyle/>
          <a:p>
            <a:pPr algn="ctr"/>
            <a:r>
              <a:rPr lang="en-US" sz="1000" dirty="0"/>
              <a:t> 1 – Ardent Partners and Field </a:t>
            </a:r>
            <a:r>
              <a:rPr lang="en-US" sz="1000" dirty="0" smtClean="0"/>
              <a:t>Nation, </a:t>
            </a:r>
            <a:r>
              <a:rPr lang="en-US" sz="1000" dirty="0"/>
              <a:t>“The State of Contingent Workforce Management 2015-2016: The Future of Work Is </a:t>
            </a:r>
            <a:r>
              <a:rPr lang="en-US" sz="1000" dirty="0" smtClean="0"/>
              <a:t>Here”</a:t>
            </a:r>
            <a:endParaRPr lang="en-US" sz="1000" dirty="0"/>
          </a:p>
          <a:p>
            <a:pPr algn="ctr"/>
            <a:r>
              <a:rPr lang="en-US" sz="1000" dirty="0"/>
              <a:t>2 – </a:t>
            </a:r>
            <a:r>
              <a:rPr lang="en-US" sz="1000" dirty="0" smtClean="0"/>
              <a:t>Deloitte, “Global </a:t>
            </a:r>
            <a:r>
              <a:rPr lang="en-US" sz="1000" dirty="0"/>
              <a:t>Outsourcing Survey </a:t>
            </a:r>
            <a:r>
              <a:rPr lang="en-US" sz="1000" dirty="0" smtClean="0"/>
              <a:t>2014” </a:t>
            </a:r>
            <a:endParaRPr lang="en-US" sz="1000" dirty="0"/>
          </a:p>
          <a:p>
            <a:pPr algn="ctr"/>
            <a:r>
              <a:rPr lang="en-US" sz="1000" dirty="0"/>
              <a:t>3 – Data </a:t>
            </a:r>
            <a:r>
              <a:rPr lang="en-US" sz="1000" dirty="0" smtClean="0"/>
              <a:t>Foundry, </a:t>
            </a:r>
            <a:r>
              <a:rPr lang="en-US" sz="1000" dirty="0"/>
              <a:t>“How to Calculate the True Cost of </a:t>
            </a:r>
            <a:r>
              <a:rPr lang="en-US" sz="1000" dirty="0" smtClean="0"/>
              <a:t>Downtime”</a:t>
            </a:r>
            <a:endParaRPr lang="en-US" sz="1000" dirty="0"/>
          </a:p>
        </p:txBody>
      </p:sp>
      <p:sp>
        <p:nvSpPr>
          <p:cNvPr id="40" name="Rectangle 39"/>
          <p:cNvSpPr/>
          <p:nvPr/>
        </p:nvSpPr>
        <p:spPr>
          <a:xfrm>
            <a:off x="7216680" y="1461934"/>
            <a:ext cx="1015143" cy="7149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Arial" panose="020B0604020202020204" pitchFamily="34" charset="0"/>
                <a:cs typeface="Arial" panose="020B0604020202020204" pitchFamily="34" charset="0"/>
              </a:rPr>
              <a:t>Downtime is </a:t>
            </a:r>
          </a:p>
          <a:p>
            <a:pPr algn="ctr"/>
            <a:r>
              <a:rPr lang="en-US" sz="1200" b="1" dirty="0">
                <a:latin typeface="Arial" panose="020B0604020202020204" pitchFamily="34" charset="0"/>
                <a:cs typeface="Arial" panose="020B0604020202020204" pitchFamily="34" charset="0"/>
              </a:rPr>
              <a:t>costly</a:t>
            </a:r>
          </a:p>
        </p:txBody>
      </p:sp>
      <p:sp>
        <p:nvSpPr>
          <p:cNvPr id="21" name="Isosceles Triangle 20"/>
          <p:cNvSpPr/>
          <p:nvPr/>
        </p:nvSpPr>
        <p:spPr>
          <a:xfrm rot="10800000">
            <a:off x="3774166" y="1486766"/>
            <a:ext cx="1790243" cy="1027229"/>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4043754" y="1456300"/>
            <a:ext cx="1251065" cy="656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Arial" panose="020B0604020202020204" pitchFamily="34" charset="0"/>
                <a:cs typeface="Arial" panose="020B0604020202020204" pitchFamily="34" charset="0"/>
              </a:rPr>
              <a:t>IT MSP </a:t>
            </a:r>
          </a:p>
          <a:p>
            <a:pPr algn="ctr"/>
            <a:r>
              <a:rPr lang="en-US" sz="1200" b="1" dirty="0">
                <a:latin typeface="Arial" panose="020B0604020202020204" pitchFamily="34" charset="0"/>
                <a:cs typeface="Arial" panose="020B0604020202020204" pitchFamily="34" charset="0"/>
              </a:rPr>
              <a:t>critical services</a:t>
            </a:r>
          </a:p>
        </p:txBody>
      </p:sp>
    </p:spTree>
    <p:extLst>
      <p:ext uri="{BB962C8B-B14F-4D97-AF65-F5344CB8AC3E}">
        <p14:creationId xmlns:p14="http://schemas.microsoft.com/office/powerpoint/2010/main" val="3035971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624540" y="3701143"/>
            <a:ext cx="4519460" cy="2411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0" y="1133475"/>
            <a:ext cx="4624540" cy="5382000"/>
          </a:xfrm>
          <a:prstGeom prst="rect">
            <a:avLst/>
          </a:prstGeom>
          <a:solidFill>
            <a:schemeClr val="accent6">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VMOs are on the rise because they save money</a:t>
            </a:r>
          </a:p>
        </p:txBody>
      </p:sp>
      <p:sp>
        <p:nvSpPr>
          <p:cNvPr id="3" name="Rectangle 2"/>
          <p:cNvSpPr/>
          <p:nvPr/>
        </p:nvSpPr>
        <p:spPr>
          <a:xfrm>
            <a:off x="4967140" y="4415041"/>
            <a:ext cx="4128037" cy="1475404"/>
          </a:xfrm>
          <a:prstGeom prst="rect">
            <a:avLst/>
          </a:prstGeom>
        </p:spPr>
        <p:txBody>
          <a:bodyPr wrap="square">
            <a:spAutoFit/>
          </a:bodyPr>
          <a:lstStyle/>
          <a:p>
            <a:pPr algn="ctr">
              <a:lnSpc>
                <a:spcPct val="107000"/>
              </a:lnSpc>
            </a:pPr>
            <a:r>
              <a:rPr lang="en-US" sz="1400" i="1" dirty="0">
                <a:solidFill>
                  <a:schemeClr val="bg1"/>
                </a:solidFill>
                <a:latin typeface="+mj-lt"/>
                <a:ea typeface="Calibri" panose="020F0502020204030204" pitchFamily="34" charset="0"/>
                <a:cs typeface="Times New Roman" panose="02020603050405020304" pitchFamily="18" charset="0"/>
              </a:rPr>
              <a:t>S</a:t>
            </a:r>
            <a:r>
              <a:rPr lang="en-US" sz="1400" i="1" dirty="0" smtClean="0">
                <a:solidFill>
                  <a:schemeClr val="bg1"/>
                </a:solidFill>
                <a:latin typeface="+mj-lt"/>
                <a:ea typeface="Calibri" panose="020F0502020204030204" pitchFamily="34" charset="0"/>
                <a:cs typeface="Times New Roman" panose="02020603050405020304" pitchFamily="18" charset="0"/>
              </a:rPr>
              <a:t>trategic sourcing efforts </a:t>
            </a:r>
            <a:r>
              <a:rPr lang="en-US" sz="1400" i="1" dirty="0">
                <a:solidFill>
                  <a:schemeClr val="bg1"/>
                </a:solidFill>
                <a:latin typeface="+mj-lt"/>
                <a:ea typeface="Calibri" panose="020F0502020204030204" pitchFamily="34" charset="0"/>
                <a:cs typeface="Times New Roman" panose="02020603050405020304" pitchFamily="18" charset="0"/>
              </a:rPr>
              <a:t>frequently yielded remarkable reductions in </a:t>
            </a:r>
            <a:endParaRPr lang="en-US" sz="1400" i="1" dirty="0" smtClean="0">
              <a:solidFill>
                <a:schemeClr val="bg1"/>
              </a:solidFill>
              <a:latin typeface="+mj-lt"/>
              <a:ea typeface="Calibri" panose="020F0502020204030204" pitchFamily="34" charset="0"/>
              <a:cs typeface="Times New Roman" panose="02020603050405020304" pitchFamily="18" charset="0"/>
            </a:endParaRPr>
          </a:p>
          <a:p>
            <a:pPr algn="ctr">
              <a:lnSpc>
                <a:spcPct val="107000"/>
              </a:lnSpc>
            </a:pPr>
            <a:r>
              <a:rPr lang="en-US" sz="1400" i="1" dirty="0" smtClean="0">
                <a:solidFill>
                  <a:schemeClr val="bg1"/>
                </a:solidFill>
                <a:latin typeface="+mj-lt"/>
                <a:ea typeface="Calibri" panose="020F0502020204030204" pitchFamily="34" charset="0"/>
                <a:cs typeface="Times New Roman" panose="02020603050405020304" pitchFamily="18" charset="0"/>
              </a:rPr>
              <a:t>cost</a:t>
            </a:r>
            <a:r>
              <a:rPr lang="en-US" sz="1400" i="1" dirty="0">
                <a:solidFill>
                  <a:schemeClr val="bg1"/>
                </a:solidFill>
                <a:latin typeface="+mj-lt"/>
                <a:ea typeface="Calibri" panose="020F0502020204030204" pitchFamily="34" charset="0"/>
                <a:cs typeface="Times New Roman" panose="02020603050405020304" pitchFamily="18" charset="0"/>
              </a:rPr>
              <a:t>; often in the range of 5 to 25% as spend </a:t>
            </a:r>
            <a:endParaRPr lang="en-US" sz="1400" i="1" dirty="0" smtClean="0">
              <a:solidFill>
                <a:schemeClr val="bg1"/>
              </a:solidFill>
              <a:latin typeface="+mj-lt"/>
              <a:ea typeface="Calibri" panose="020F0502020204030204" pitchFamily="34" charset="0"/>
              <a:cs typeface="Times New Roman" panose="02020603050405020304" pitchFamily="18" charset="0"/>
            </a:endParaRPr>
          </a:p>
          <a:p>
            <a:pPr algn="ctr">
              <a:lnSpc>
                <a:spcPct val="107000"/>
              </a:lnSpc>
            </a:pPr>
            <a:r>
              <a:rPr lang="en-US" sz="1400" i="1" dirty="0" smtClean="0">
                <a:solidFill>
                  <a:schemeClr val="bg1"/>
                </a:solidFill>
                <a:latin typeface="+mj-lt"/>
                <a:ea typeface="Calibri" panose="020F0502020204030204" pitchFamily="34" charset="0"/>
                <a:cs typeface="Times New Roman" panose="02020603050405020304" pitchFamily="18" charset="0"/>
              </a:rPr>
              <a:t>was </a:t>
            </a:r>
            <a:r>
              <a:rPr lang="en-US" sz="1400" i="1" dirty="0">
                <a:solidFill>
                  <a:schemeClr val="bg1"/>
                </a:solidFill>
                <a:latin typeface="+mj-lt"/>
                <a:ea typeface="Calibri" panose="020F0502020204030204" pitchFamily="34" charset="0"/>
                <a:cs typeface="Times New Roman" panose="02020603050405020304" pitchFamily="18" charset="0"/>
              </a:rPr>
              <a:t>consolidated and resources were streamlined</a:t>
            </a:r>
            <a:r>
              <a:rPr lang="en-US" sz="1400" i="1" dirty="0" smtClean="0">
                <a:solidFill>
                  <a:schemeClr val="bg1"/>
                </a:solidFill>
                <a:latin typeface="+mj-lt"/>
                <a:ea typeface="Calibri" panose="020F0502020204030204" pitchFamily="34" charset="0"/>
                <a:cs typeface="Times New Roman" panose="02020603050405020304" pitchFamily="18" charset="0"/>
              </a:rPr>
              <a:t>.</a:t>
            </a:r>
            <a:r>
              <a:rPr lang="en-US" sz="1400" i="1" baseline="30000" dirty="0" smtClean="0">
                <a:solidFill>
                  <a:schemeClr val="bg1"/>
                </a:solidFill>
                <a:latin typeface="+mj-lt"/>
                <a:ea typeface="Calibri" panose="020F0502020204030204" pitchFamily="34" charset="0"/>
                <a:cs typeface="Times New Roman" panose="02020603050405020304" pitchFamily="18" charset="0"/>
              </a:rPr>
              <a:t> </a:t>
            </a:r>
            <a:r>
              <a:rPr lang="en-US" sz="1400" i="1" baseline="30000" dirty="0">
                <a:solidFill>
                  <a:schemeClr val="bg1"/>
                </a:solidFill>
                <a:latin typeface="+mj-lt"/>
                <a:ea typeface="Calibri" panose="020F0502020204030204" pitchFamily="34" charset="0"/>
                <a:cs typeface="Times New Roman" panose="02020603050405020304" pitchFamily="18" charset="0"/>
              </a:rPr>
              <a:t>2</a:t>
            </a:r>
          </a:p>
          <a:p>
            <a:pPr marR="0" lvl="0">
              <a:lnSpc>
                <a:spcPct val="107000"/>
              </a:lnSpc>
              <a:spcBef>
                <a:spcPts val="0"/>
              </a:spcBef>
              <a:spcAft>
                <a:spcPts val="0"/>
              </a:spcAft>
            </a:pPr>
            <a:endParaRPr lang="en-US" sz="1400" dirty="0">
              <a:solidFill>
                <a:schemeClr val="bg1"/>
              </a:solidFill>
              <a:ea typeface="Calibri" panose="020F0502020204030204" pitchFamily="34" charset="0"/>
              <a:cs typeface="Times New Roman" panose="02020603050405020304" pitchFamily="18" charset="0"/>
            </a:endParaRPr>
          </a:p>
        </p:txBody>
      </p:sp>
      <p:sp>
        <p:nvSpPr>
          <p:cNvPr id="5" name="Rectangle 4"/>
          <p:cNvSpPr/>
          <p:nvPr/>
        </p:nvSpPr>
        <p:spPr>
          <a:xfrm>
            <a:off x="550567" y="2831461"/>
            <a:ext cx="3778672" cy="783869"/>
          </a:xfrm>
          <a:prstGeom prst="rect">
            <a:avLst/>
          </a:prstGeom>
        </p:spPr>
        <p:txBody>
          <a:bodyPr wrap="square">
            <a:spAutoFit/>
          </a:bodyPr>
          <a:lstStyle/>
          <a:p>
            <a:pPr marR="0" lvl="0">
              <a:lnSpc>
                <a:spcPct val="107000"/>
              </a:lnSpc>
              <a:spcBef>
                <a:spcPts val="0"/>
              </a:spcBef>
              <a:spcAft>
                <a:spcPts val="0"/>
              </a:spcAft>
            </a:pPr>
            <a:r>
              <a:rPr lang="en-US" sz="1400" dirty="0">
                <a:ea typeface="Calibri" panose="020F0502020204030204" pitchFamily="34" charset="0"/>
                <a:cs typeface="Times New Roman" panose="02020603050405020304" pitchFamily="18" charset="0"/>
              </a:rPr>
              <a:t>57% of </a:t>
            </a:r>
            <a:r>
              <a:rPr lang="en-US" sz="1400" dirty="0" smtClean="0">
                <a:ea typeface="Calibri" panose="020F0502020204030204" pitchFamily="34" charset="0"/>
                <a:cs typeface="Times New Roman" panose="02020603050405020304" pitchFamily="18" charset="0"/>
              </a:rPr>
              <a:t>IT </a:t>
            </a:r>
            <a:r>
              <a:rPr lang="en-US" sz="1400" dirty="0">
                <a:ea typeface="Calibri" panose="020F0502020204030204" pitchFamily="34" charset="0"/>
                <a:cs typeface="Times New Roman" panose="02020603050405020304" pitchFamily="18" charset="0"/>
              </a:rPr>
              <a:t>leadership say that their </a:t>
            </a:r>
            <a:r>
              <a:rPr lang="en-US" sz="1400" dirty="0" smtClean="0">
                <a:ea typeface="Calibri" panose="020F0502020204030204" pitchFamily="34" charset="0"/>
                <a:cs typeface="Times New Roman" panose="02020603050405020304" pitchFamily="18" charset="0"/>
              </a:rPr>
              <a:t>IT </a:t>
            </a:r>
            <a:r>
              <a:rPr lang="en-US" sz="1400" dirty="0">
                <a:ea typeface="Calibri" panose="020F0502020204030204" pitchFamily="34" charset="0"/>
                <a:cs typeface="Times New Roman" panose="02020603050405020304" pitchFamily="18" charset="0"/>
              </a:rPr>
              <a:t>staff </a:t>
            </a:r>
            <a:r>
              <a:rPr lang="en-US" sz="1400" dirty="0" smtClean="0">
                <a:ea typeface="Calibri" panose="020F0502020204030204" pitchFamily="34" charset="0"/>
                <a:cs typeface="Times New Roman" panose="02020603050405020304" pitchFamily="18" charset="0"/>
              </a:rPr>
              <a:t>spend </a:t>
            </a:r>
            <a:r>
              <a:rPr lang="en-US" sz="1400" dirty="0">
                <a:ea typeface="Calibri" panose="020F0502020204030204" pitchFamily="34" charset="0"/>
                <a:cs typeface="Times New Roman" panose="02020603050405020304" pitchFamily="18" charset="0"/>
              </a:rPr>
              <a:t>more time managing vendor relationships than they did two years </a:t>
            </a:r>
            <a:r>
              <a:rPr lang="en-US" sz="1400" dirty="0" smtClean="0">
                <a:ea typeface="Calibri" panose="020F0502020204030204" pitchFamily="34" charset="0"/>
                <a:cs typeface="Times New Roman" panose="02020603050405020304" pitchFamily="18" charset="0"/>
              </a:rPr>
              <a:t>ago.</a:t>
            </a:r>
            <a:r>
              <a:rPr lang="en-US" sz="1400" baseline="30000" dirty="0" smtClean="0">
                <a:ea typeface="Calibri" panose="020F0502020204030204" pitchFamily="34" charset="0"/>
                <a:cs typeface="Times New Roman" panose="02020603050405020304" pitchFamily="18" charset="0"/>
              </a:rPr>
              <a:t>1</a:t>
            </a:r>
            <a:r>
              <a:rPr lang="en-US" sz="1400" dirty="0" smtClean="0">
                <a:ea typeface="Calibri" panose="020F0502020204030204" pitchFamily="34" charset="0"/>
                <a:cs typeface="Times New Roman" panose="02020603050405020304" pitchFamily="18" charset="0"/>
              </a:rPr>
              <a:t> </a:t>
            </a:r>
            <a:endParaRPr lang="en-US" sz="1400" dirty="0">
              <a:ea typeface="Calibri" panose="020F0502020204030204" pitchFamily="34" charset="0"/>
              <a:cs typeface="Times New Roman" panose="02020603050405020304" pitchFamily="18" charset="0"/>
            </a:endParaRPr>
          </a:p>
        </p:txBody>
      </p:sp>
      <p:sp>
        <p:nvSpPr>
          <p:cNvPr id="9" name="Rectangle 8"/>
          <p:cNvSpPr/>
          <p:nvPr/>
        </p:nvSpPr>
        <p:spPr>
          <a:xfrm>
            <a:off x="4967140" y="1748495"/>
            <a:ext cx="3759778" cy="1705916"/>
          </a:xfrm>
          <a:prstGeom prst="rect">
            <a:avLst/>
          </a:prstGeom>
        </p:spPr>
        <p:txBody>
          <a:bodyPr wrap="square">
            <a:spAutoFit/>
          </a:bodyPr>
          <a:lstStyle/>
          <a:p>
            <a:pPr marR="0" lvl="0">
              <a:lnSpc>
                <a:spcPct val="107000"/>
              </a:lnSpc>
              <a:spcBef>
                <a:spcPts val="0"/>
              </a:spcBef>
              <a:spcAft>
                <a:spcPts val="0"/>
              </a:spcAft>
            </a:pPr>
            <a:r>
              <a:rPr lang="en-US" sz="1400" b="1" dirty="0">
                <a:solidFill>
                  <a:schemeClr val="accent2"/>
                </a:solidFill>
                <a:ea typeface="Calibri" panose="020F0502020204030204" pitchFamily="34" charset="0"/>
                <a:cs typeface="Times New Roman" panose="02020603050405020304" pitchFamily="18" charset="0"/>
              </a:rPr>
              <a:t>Ninety-one percent </a:t>
            </a:r>
            <a:r>
              <a:rPr lang="en-US" sz="1400" dirty="0">
                <a:ea typeface="Calibri" panose="020F0502020204030204" pitchFamily="34" charset="0"/>
                <a:cs typeface="Times New Roman" panose="02020603050405020304" pitchFamily="18" charset="0"/>
              </a:rPr>
              <a:t>of organizations surveyed spend less than 8% of their budget on their VMO, yet… </a:t>
            </a:r>
          </a:p>
          <a:p>
            <a:pPr marR="0" lvl="0">
              <a:lnSpc>
                <a:spcPct val="107000"/>
              </a:lnSpc>
              <a:spcBef>
                <a:spcPts val="0"/>
              </a:spcBef>
              <a:spcAft>
                <a:spcPts val="0"/>
              </a:spcAft>
            </a:pPr>
            <a:endParaRPr lang="en-US" sz="1400" dirty="0">
              <a:ea typeface="Calibri" panose="020F0502020204030204" pitchFamily="34" charset="0"/>
              <a:cs typeface="Times New Roman" panose="02020603050405020304" pitchFamily="18" charset="0"/>
            </a:endParaRPr>
          </a:p>
          <a:p>
            <a:pPr>
              <a:lnSpc>
                <a:spcPct val="107000"/>
              </a:lnSpc>
            </a:pPr>
            <a:r>
              <a:rPr lang="en-US" sz="1400" b="1" dirty="0">
                <a:solidFill>
                  <a:schemeClr val="accent2"/>
                </a:solidFill>
                <a:ea typeface="Calibri" panose="020F0502020204030204" pitchFamily="34" charset="0"/>
                <a:cs typeface="Times New Roman" panose="02020603050405020304" pitchFamily="18" charset="0"/>
              </a:rPr>
              <a:t>Forty-three percent </a:t>
            </a:r>
            <a:r>
              <a:rPr lang="en-US" sz="1400" dirty="0">
                <a:ea typeface="Calibri" panose="020F0502020204030204" pitchFamily="34" charset="0"/>
                <a:cs typeface="Times New Roman" panose="02020603050405020304" pitchFamily="18" charset="0"/>
              </a:rPr>
              <a:t>reported significant savings attributable to the vendor management function.</a:t>
            </a:r>
            <a:r>
              <a:rPr lang="en-US" sz="1400" baseline="30000" dirty="0">
                <a:ea typeface="Calibri" panose="020F0502020204030204" pitchFamily="34" charset="0"/>
                <a:cs typeface="Times New Roman" panose="02020603050405020304" pitchFamily="18" charset="0"/>
              </a:rPr>
              <a:t>2</a:t>
            </a:r>
          </a:p>
        </p:txBody>
      </p:sp>
      <p:sp>
        <p:nvSpPr>
          <p:cNvPr id="10" name="Oval 2"/>
          <p:cNvSpPr/>
          <p:nvPr/>
        </p:nvSpPr>
        <p:spPr>
          <a:xfrm>
            <a:off x="1812241" y="1751499"/>
            <a:ext cx="1000056" cy="934207"/>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ea typeface="Calibri" panose="020F0502020204030204" pitchFamily="34" charset="0"/>
                <a:cs typeface="Times New Roman" panose="02020603050405020304" pitchFamily="18" charset="0"/>
              </a:rPr>
              <a:t>57%</a:t>
            </a:r>
            <a:endParaRPr lang="en-US" sz="2000" b="1" dirty="0"/>
          </a:p>
        </p:txBody>
      </p:sp>
      <p:sp>
        <p:nvSpPr>
          <p:cNvPr id="11" name="Oval 2"/>
          <p:cNvSpPr/>
          <p:nvPr/>
        </p:nvSpPr>
        <p:spPr>
          <a:xfrm>
            <a:off x="484563" y="3964821"/>
            <a:ext cx="767986" cy="719147"/>
          </a:xfrm>
          <a:prstGeom prst="ellipse">
            <a:avLst/>
          </a:prstGeom>
          <a:solidFill>
            <a:schemeClr val="accent3"/>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ea typeface="Calibri" panose="020F0502020204030204" pitchFamily="34" charset="0"/>
                <a:cs typeface="Times New Roman" panose="02020603050405020304" pitchFamily="18" charset="0"/>
              </a:rPr>
              <a:t>44%</a:t>
            </a:r>
            <a:endParaRPr lang="en-US" sz="1400" b="1" dirty="0"/>
          </a:p>
        </p:txBody>
      </p:sp>
      <p:sp>
        <p:nvSpPr>
          <p:cNvPr id="12" name="Oval 2"/>
          <p:cNvSpPr/>
          <p:nvPr/>
        </p:nvSpPr>
        <p:spPr>
          <a:xfrm>
            <a:off x="484563" y="4890439"/>
            <a:ext cx="767986" cy="719147"/>
          </a:xfrm>
          <a:prstGeom prst="ellipse">
            <a:avLst/>
          </a:prstGeom>
          <a:solidFill>
            <a:schemeClr val="accent3"/>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ea typeface="Calibri" panose="020F0502020204030204" pitchFamily="34" charset="0"/>
                <a:cs typeface="Times New Roman" panose="02020603050405020304" pitchFamily="18" charset="0"/>
              </a:rPr>
              <a:t>20%</a:t>
            </a:r>
            <a:endParaRPr lang="en-US" sz="1400" b="1" dirty="0"/>
          </a:p>
        </p:txBody>
      </p:sp>
      <p:sp>
        <p:nvSpPr>
          <p:cNvPr id="13" name="Rectangle 12"/>
          <p:cNvSpPr/>
          <p:nvPr/>
        </p:nvSpPr>
        <p:spPr>
          <a:xfrm>
            <a:off x="829198" y="4149016"/>
            <a:ext cx="3361818" cy="553357"/>
          </a:xfrm>
          <a:prstGeom prst="rect">
            <a:avLst/>
          </a:prstGeom>
        </p:spPr>
        <p:txBody>
          <a:bodyPr wrap="none">
            <a:spAutoFit/>
          </a:bodyPr>
          <a:lstStyle/>
          <a:p>
            <a:pPr lvl="1">
              <a:lnSpc>
                <a:spcPct val="107000"/>
              </a:lnSpc>
            </a:pPr>
            <a:r>
              <a:rPr lang="en-US" sz="1400" dirty="0">
                <a:ea typeface="Calibri" panose="020F0502020204030204" pitchFamily="34" charset="0"/>
                <a:cs typeface="Times New Roman" panose="02020603050405020304" pitchFamily="18" charset="0"/>
              </a:rPr>
              <a:t>classify their VMO as </a:t>
            </a:r>
            <a:r>
              <a:rPr lang="en-US" sz="1400" dirty="0" smtClean="0">
                <a:ea typeface="Calibri" panose="020F0502020204030204" pitchFamily="34" charset="0"/>
                <a:cs typeface="Times New Roman" panose="02020603050405020304" pitchFamily="18" charset="0"/>
              </a:rPr>
              <a:t>developing.</a:t>
            </a:r>
            <a:r>
              <a:rPr lang="en-US" sz="1400" baseline="30000" dirty="0" smtClean="0">
                <a:ea typeface="Calibri" panose="020F0502020204030204" pitchFamily="34" charset="0"/>
                <a:cs typeface="Times New Roman" panose="02020603050405020304" pitchFamily="18" charset="0"/>
              </a:rPr>
              <a:t>2</a:t>
            </a:r>
            <a:endParaRPr lang="en-US" sz="1400" baseline="30000" dirty="0">
              <a:ea typeface="Calibri" panose="020F0502020204030204" pitchFamily="34" charset="0"/>
              <a:cs typeface="Times New Roman" panose="02020603050405020304" pitchFamily="18" charset="0"/>
            </a:endParaRPr>
          </a:p>
          <a:p>
            <a:pPr lvl="1">
              <a:lnSpc>
                <a:spcPct val="107000"/>
              </a:lnSpc>
            </a:pPr>
            <a:endParaRPr lang="en-US" sz="1400" dirty="0">
              <a:ea typeface="Calibri" panose="020F0502020204030204" pitchFamily="34" charset="0"/>
              <a:cs typeface="Times New Roman" panose="02020603050405020304" pitchFamily="18" charset="0"/>
            </a:endParaRPr>
          </a:p>
        </p:txBody>
      </p:sp>
      <p:sp>
        <p:nvSpPr>
          <p:cNvPr id="14" name="Rectangle 13"/>
          <p:cNvSpPr/>
          <p:nvPr/>
        </p:nvSpPr>
        <p:spPr>
          <a:xfrm>
            <a:off x="829198" y="5067983"/>
            <a:ext cx="3340979" cy="306109"/>
          </a:xfrm>
          <a:prstGeom prst="rect">
            <a:avLst/>
          </a:prstGeom>
        </p:spPr>
        <p:txBody>
          <a:bodyPr wrap="none">
            <a:spAutoFit/>
          </a:bodyPr>
          <a:lstStyle/>
          <a:p>
            <a:pPr lvl="1">
              <a:lnSpc>
                <a:spcPct val="107000"/>
              </a:lnSpc>
            </a:pPr>
            <a:r>
              <a:rPr lang="en-US" sz="1400" dirty="0">
                <a:ea typeface="Calibri" panose="020F0502020204030204" pitchFamily="34" charset="0"/>
                <a:cs typeface="Times New Roman" panose="02020603050405020304" pitchFamily="18" charset="0"/>
              </a:rPr>
              <a:t>classify their VMO as emerging.</a:t>
            </a:r>
            <a:r>
              <a:rPr lang="en-US" sz="1400" baseline="30000" dirty="0">
                <a:ea typeface="Calibri" panose="020F0502020204030204" pitchFamily="34" charset="0"/>
                <a:cs typeface="Times New Roman" panose="02020603050405020304" pitchFamily="18" charset="0"/>
              </a:rPr>
              <a:t>2</a:t>
            </a:r>
          </a:p>
        </p:txBody>
      </p:sp>
      <p:pic>
        <p:nvPicPr>
          <p:cNvPr id="18" name="Picture 104"/>
          <p:cNvPicPr>
            <a:picLocks noChangeAspect="1"/>
          </p:cNvPicPr>
          <p:nvPr/>
        </p:nvPicPr>
        <p:blipFill rotWithShape="1">
          <a:blip r:embed="rId3"/>
          <a:srcRect l="34768" t="21801" r="35751" b="57796"/>
          <a:stretch/>
        </p:blipFill>
        <p:spPr>
          <a:xfrm>
            <a:off x="4725903" y="4269049"/>
            <a:ext cx="494271" cy="432794"/>
          </a:xfrm>
          <a:prstGeom prst="rect">
            <a:avLst/>
          </a:prstGeom>
          <a:noFill/>
          <a:ln>
            <a:noFill/>
          </a:ln>
        </p:spPr>
      </p:pic>
      <p:pic>
        <p:nvPicPr>
          <p:cNvPr id="19" name="Picture 105"/>
          <p:cNvPicPr>
            <a:picLocks noChangeAspect="1"/>
          </p:cNvPicPr>
          <p:nvPr/>
        </p:nvPicPr>
        <p:blipFill>
          <a:blip r:embed="rId4"/>
          <a:stretch>
            <a:fillRect/>
          </a:stretch>
        </p:blipFill>
        <p:spPr>
          <a:xfrm>
            <a:off x="8472899" y="5374092"/>
            <a:ext cx="512108" cy="374685"/>
          </a:xfrm>
          <a:prstGeom prst="rect">
            <a:avLst/>
          </a:prstGeom>
        </p:spPr>
      </p:pic>
      <p:sp>
        <p:nvSpPr>
          <p:cNvPr id="20" name="Rectangle 19"/>
          <p:cNvSpPr/>
          <p:nvPr/>
        </p:nvSpPr>
        <p:spPr>
          <a:xfrm>
            <a:off x="153903" y="5890675"/>
            <a:ext cx="4572000" cy="507831"/>
          </a:xfrm>
          <a:prstGeom prst="rect">
            <a:avLst/>
          </a:prstGeom>
        </p:spPr>
        <p:txBody>
          <a:bodyPr>
            <a:spAutoFit/>
          </a:bodyPr>
          <a:lstStyle/>
          <a:p>
            <a:r>
              <a:rPr lang="en-US" sz="900" dirty="0" smtClean="0"/>
              <a:t>1 – SiliconANGLE, </a:t>
            </a:r>
            <a:r>
              <a:rPr lang="en-US" sz="900" dirty="0"/>
              <a:t>“Wikibon’s 2018 Cloud Markets and Trends Report: The Cloud Moves to the Data</a:t>
            </a:r>
            <a:r>
              <a:rPr lang="en-US" sz="900" dirty="0" smtClean="0"/>
              <a:t>”</a:t>
            </a:r>
            <a:endParaRPr lang="en-US" sz="900" dirty="0"/>
          </a:p>
          <a:p>
            <a:r>
              <a:rPr lang="en-US" sz="900" dirty="0"/>
              <a:t>2 – </a:t>
            </a:r>
            <a:r>
              <a:rPr lang="en-US" sz="900" dirty="0" smtClean="0"/>
              <a:t>Deloitte</a:t>
            </a:r>
            <a:r>
              <a:rPr lang="en-US" sz="900" dirty="0"/>
              <a:t>, “Outsourcing Trends in 2016 </a:t>
            </a:r>
            <a:r>
              <a:rPr lang="en-US" sz="900" dirty="0" smtClean="0"/>
              <a:t>– From </a:t>
            </a:r>
            <a:r>
              <a:rPr lang="en-US" sz="900" dirty="0"/>
              <a:t>Our Global Outsourcing </a:t>
            </a:r>
            <a:r>
              <a:rPr lang="en-US" sz="900" dirty="0" smtClean="0"/>
              <a:t>Survey”</a:t>
            </a:r>
            <a:endParaRPr lang="en-US" sz="900" dirty="0"/>
          </a:p>
        </p:txBody>
      </p:sp>
    </p:spTree>
    <p:extLst>
      <p:ext uri="{BB962C8B-B14F-4D97-AF65-F5344CB8AC3E}">
        <p14:creationId xmlns:p14="http://schemas.microsoft.com/office/powerpoint/2010/main" val="879585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27"/>
          <p:cNvSpPr/>
          <p:nvPr/>
        </p:nvSpPr>
        <p:spPr>
          <a:xfrm>
            <a:off x="539207" y="1583951"/>
            <a:ext cx="8089425" cy="2067400"/>
          </a:xfrm>
          <a:prstGeom prst="ellipse">
            <a:avLst/>
          </a:prstGeom>
          <a:solidFill>
            <a:srgbClr val="4F81BD">
              <a:lumMod val="20000"/>
              <a:lumOff val="80000"/>
            </a:srgbClr>
          </a:solidFill>
          <a:ln w="25400" cap="flat" cmpd="sng" algn="ctr">
            <a:noFill/>
            <a:prstDash val="solid"/>
          </a:ln>
          <a:effectLst/>
        </p:spPr>
        <p:txBody>
          <a:bodyPr rtlCol="0" anchor="ctr"/>
          <a:lstStyle/>
          <a:p>
            <a:pPr marL="0" marR="0" lvl="0" indent="0" algn="ctr" defTabSz="1218956"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32" name="Oval 31"/>
          <p:cNvSpPr/>
          <p:nvPr/>
        </p:nvSpPr>
        <p:spPr>
          <a:xfrm>
            <a:off x="522575" y="1762632"/>
            <a:ext cx="5390551" cy="1720480"/>
          </a:xfrm>
          <a:prstGeom prst="ellipse">
            <a:avLst/>
          </a:prstGeom>
          <a:solidFill>
            <a:srgbClr val="4F81BD">
              <a:lumMod val="60000"/>
              <a:lumOff val="40000"/>
            </a:srgbClr>
          </a:solidFill>
          <a:ln w="25400" cap="flat" cmpd="sng" algn="ctr">
            <a:noFill/>
            <a:prstDash val="solid"/>
          </a:ln>
          <a:effectLst/>
        </p:spPr>
        <p:txBody>
          <a:bodyPr rtlCol="0" anchor="ctr"/>
          <a:lstStyle/>
          <a:p>
            <a:pPr marL="0" marR="0" lvl="0" indent="0" algn="ctr" defTabSz="1218956"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33" name="Oval 32"/>
          <p:cNvSpPr/>
          <p:nvPr/>
        </p:nvSpPr>
        <p:spPr>
          <a:xfrm>
            <a:off x="522576" y="2022764"/>
            <a:ext cx="2701003" cy="1208987"/>
          </a:xfrm>
          <a:prstGeom prst="ellipse">
            <a:avLst/>
          </a:prstGeom>
          <a:solidFill>
            <a:srgbClr val="4F81BD"/>
          </a:solidFill>
          <a:ln w="25400" cap="flat" cmpd="sng" algn="ctr">
            <a:noFill/>
            <a:prstDash val="solid"/>
          </a:ln>
          <a:effectLst/>
        </p:spPr>
        <p:txBody>
          <a:bodyPr rtlCol="0" anchor="ctr"/>
          <a:lstStyle/>
          <a:p>
            <a:pPr marL="0" marR="0" lvl="0" indent="0" algn="ctr" defTabSz="1218956"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35" name="Right Arrow 34"/>
          <p:cNvSpPr/>
          <p:nvPr/>
        </p:nvSpPr>
        <p:spPr>
          <a:xfrm>
            <a:off x="510102" y="4496931"/>
            <a:ext cx="2677547" cy="270100"/>
          </a:xfrm>
          <a:prstGeom prst="rightArrow">
            <a:avLst>
              <a:gd name="adj1" fmla="val 24961"/>
              <a:gd name="adj2" fmla="val 50000"/>
            </a:avLst>
          </a:prstGeom>
          <a:solidFill>
            <a:schemeClr val="accent2"/>
          </a:solidFill>
          <a:ln w="25400" cap="flat" cmpd="sng" algn="ctr">
            <a:noFill/>
            <a:prstDash val="solid"/>
          </a:ln>
          <a:effectLst/>
        </p:spPr>
        <p:txBody>
          <a:bodyPr rtlCol="0" anchor="ctr"/>
          <a:lstStyle/>
          <a:p>
            <a:pPr marL="0" marR="0" lvl="0" indent="0" algn="ctr" defTabSz="1218956"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4" name="Right Arrow 43"/>
          <p:cNvSpPr/>
          <p:nvPr/>
        </p:nvSpPr>
        <p:spPr>
          <a:xfrm>
            <a:off x="5977146" y="4496931"/>
            <a:ext cx="2667849" cy="270100"/>
          </a:xfrm>
          <a:prstGeom prst="rightArrow">
            <a:avLst>
              <a:gd name="adj1" fmla="val 29242"/>
              <a:gd name="adj2" fmla="val 50000"/>
            </a:avLst>
          </a:prstGeom>
          <a:solidFill>
            <a:schemeClr val="accent1">
              <a:lumMod val="60000"/>
              <a:lumOff val="40000"/>
            </a:schemeClr>
          </a:solidFill>
          <a:ln w="25400" cap="flat" cmpd="sng" algn="ctr">
            <a:noFill/>
            <a:prstDash val="solid"/>
          </a:ln>
          <a:effectLst/>
        </p:spPr>
        <p:txBody>
          <a:bodyPr rtlCol="0" anchor="ctr"/>
          <a:lstStyle/>
          <a:p>
            <a:pPr marL="0" marR="0" lvl="0" indent="0" algn="ctr" defTabSz="1218956"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5" name="TextBox 44"/>
          <p:cNvSpPr txBox="1"/>
          <p:nvPr/>
        </p:nvSpPr>
        <p:spPr>
          <a:xfrm>
            <a:off x="510102" y="4767032"/>
            <a:ext cx="2677547" cy="323165"/>
          </a:xfrm>
          <a:prstGeom prst="rect">
            <a:avLst/>
          </a:prstGeom>
          <a:noFill/>
        </p:spPr>
        <p:txBody>
          <a:bodyPr wrap="square" lIns="0" rIns="0" rtlCol="0">
            <a:spAutoFit/>
          </a:bodyPr>
          <a:lstStyle/>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500" b="1" i="0" u="none" strike="noStrike" kern="1200" cap="none" spc="0" normalizeH="0" baseline="0" noProof="0" dirty="0">
                <a:ln>
                  <a:noFill/>
                </a:ln>
                <a:solidFill>
                  <a:schemeClr val="accent2"/>
                </a:solidFill>
                <a:effectLst/>
                <a:uLnTx/>
                <a:uFillTx/>
                <a:latin typeface="Arial"/>
                <a:ea typeface="+mn-ea"/>
                <a:cs typeface="Arial" pitchFamily="34" charset="0"/>
              </a:rPr>
              <a:t>Strategy &amp; Sourcing</a:t>
            </a:r>
          </a:p>
        </p:txBody>
      </p:sp>
      <p:sp>
        <p:nvSpPr>
          <p:cNvPr id="48" name="TextBox 47"/>
          <p:cNvSpPr txBox="1"/>
          <p:nvPr/>
        </p:nvSpPr>
        <p:spPr>
          <a:xfrm>
            <a:off x="3254017" y="4767032"/>
            <a:ext cx="2677547" cy="323165"/>
          </a:xfrm>
          <a:prstGeom prst="rect">
            <a:avLst/>
          </a:prstGeom>
          <a:noFill/>
        </p:spPr>
        <p:txBody>
          <a:bodyPr wrap="square" lIns="0" rIns="0" rtlCol="0">
            <a:spAutoFit/>
          </a:bodyPr>
          <a:lstStyle/>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500" b="1" i="0" u="none" strike="noStrike" kern="1200" cap="none" spc="0" normalizeH="0" baseline="0" noProof="0" dirty="0">
                <a:ln>
                  <a:noFill/>
                </a:ln>
                <a:solidFill>
                  <a:srgbClr val="BE4128"/>
                </a:solidFill>
                <a:effectLst/>
                <a:uLnTx/>
                <a:uFillTx/>
                <a:latin typeface="Arial"/>
                <a:ea typeface="+mn-ea"/>
                <a:cs typeface="Arial" pitchFamily="34" charset="0"/>
              </a:rPr>
              <a:t>Negotiations &amp; Contracts</a:t>
            </a:r>
          </a:p>
        </p:txBody>
      </p:sp>
      <p:sp>
        <p:nvSpPr>
          <p:cNvPr id="49" name="TextBox 48"/>
          <p:cNvSpPr txBox="1"/>
          <p:nvPr/>
        </p:nvSpPr>
        <p:spPr>
          <a:xfrm>
            <a:off x="6001666" y="4767032"/>
            <a:ext cx="2677547" cy="323165"/>
          </a:xfrm>
          <a:prstGeom prst="rect">
            <a:avLst/>
          </a:prstGeom>
          <a:noFill/>
        </p:spPr>
        <p:txBody>
          <a:bodyPr wrap="square" lIns="0" rIns="0" rtlCol="0">
            <a:spAutoFit/>
          </a:bodyPr>
          <a:lstStyle/>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500" b="1" i="0" u="none" strike="noStrike" kern="1200" cap="none" spc="0" normalizeH="0" baseline="0" noProof="0" dirty="0">
                <a:ln>
                  <a:noFill/>
                </a:ln>
                <a:solidFill>
                  <a:schemeClr val="accent1">
                    <a:lumMod val="60000"/>
                    <a:lumOff val="40000"/>
                  </a:schemeClr>
                </a:solidFill>
                <a:effectLst/>
                <a:uLnTx/>
                <a:uFillTx/>
                <a:latin typeface="Arial"/>
                <a:ea typeface="+mn-ea"/>
                <a:cs typeface="Arial" pitchFamily="34" charset="0"/>
              </a:rPr>
              <a:t>Governance </a:t>
            </a:r>
            <a:r>
              <a:rPr lang="en-IN" sz="1500" b="1" dirty="0">
                <a:solidFill>
                  <a:schemeClr val="accent1">
                    <a:lumMod val="60000"/>
                    <a:lumOff val="40000"/>
                  </a:schemeClr>
                </a:solidFill>
                <a:latin typeface="Arial"/>
                <a:cs typeface="Arial" pitchFamily="34" charset="0"/>
              </a:rPr>
              <a:t>&amp;</a:t>
            </a:r>
            <a:r>
              <a:rPr kumimoji="0" lang="en-IN" sz="1500" b="1" i="0" u="none" strike="noStrike" kern="1200" cap="none" spc="0" normalizeH="0" baseline="0" noProof="0" dirty="0">
                <a:ln>
                  <a:noFill/>
                </a:ln>
                <a:solidFill>
                  <a:schemeClr val="accent1">
                    <a:lumMod val="60000"/>
                    <a:lumOff val="40000"/>
                  </a:schemeClr>
                </a:solidFill>
                <a:effectLst/>
                <a:uLnTx/>
                <a:uFillTx/>
                <a:latin typeface="Arial"/>
                <a:ea typeface="+mn-ea"/>
                <a:cs typeface="Arial" pitchFamily="34" charset="0"/>
              </a:rPr>
              <a:t> Evaluation</a:t>
            </a:r>
          </a:p>
        </p:txBody>
      </p:sp>
      <p:sp>
        <p:nvSpPr>
          <p:cNvPr id="50" name="Rectangle 49"/>
          <p:cNvSpPr/>
          <p:nvPr/>
        </p:nvSpPr>
        <p:spPr>
          <a:xfrm>
            <a:off x="510104" y="5064891"/>
            <a:ext cx="2691133" cy="830997"/>
          </a:xfrm>
          <a:prstGeom prst="rect">
            <a:avLst/>
          </a:prstGeom>
        </p:spPr>
        <p:txBody>
          <a:bodyPr wrap="square" lIns="0" rIns="0">
            <a:spAutoFit/>
          </a:bodyPr>
          <a:lstStyle/>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a:ln>
                  <a:noFill/>
                </a:ln>
                <a:solidFill>
                  <a:prstClr val="black">
                    <a:lumMod val="65000"/>
                    <a:lumOff val="35000"/>
                  </a:prstClr>
                </a:solidFill>
                <a:effectLst/>
                <a:uLnTx/>
                <a:uFillTx/>
                <a:latin typeface="Arial"/>
                <a:ea typeface="+mn-ea"/>
                <a:cs typeface="Arial" pitchFamily="34" charset="0"/>
              </a:rPr>
              <a:t>Strategy planning and </a:t>
            </a:r>
            <a:r>
              <a:rPr kumimoji="0" lang="en-IN" sz="1200" b="0" i="0" u="none" strike="noStrike" kern="1200" cap="none" spc="0" normalizeH="0" baseline="0" noProof="0" dirty="0" smtClean="0">
                <a:ln>
                  <a:noFill/>
                </a:ln>
                <a:solidFill>
                  <a:prstClr val="black">
                    <a:lumMod val="65000"/>
                    <a:lumOff val="35000"/>
                  </a:prstClr>
                </a:solidFill>
                <a:effectLst/>
                <a:uLnTx/>
                <a:uFillTx/>
                <a:latin typeface="Arial"/>
                <a:ea typeface="+mn-ea"/>
                <a:cs typeface="Arial" pitchFamily="34" charset="0"/>
              </a:rPr>
              <a:t>IT </a:t>
            </a:r>
            <a:r>
              <a:rPr lang="en-IN" sz="1200" noProof="0" dirty="0" smtClean="0">
                <a:solidFill>
                  <a:prstClr val="black">
                    <a:lumMod val="65000"/>
                    <a:lumOff val="35000"/>
                  </a:prstClr>
                </a:solidFill>
                <a:latin typeface="Arial"/>
                <a:cs typeface="Arial" pitchFamily="34" charset="0"/>
              </a:rPr>
              <a:t>category</a:t>
            </a:r>
            <a:r>
              <a:rPr kumimoji="0" lang="en-IN" sz="1200" b="0" i="0" u="none" strike="noStrike" kern="1200" cap="none" spc="0" normalizeH="0" baseline="0" noProof="0" dirty="0" smtClean="0">
                <a:ln>
                  <a:noFill/>
                </a:ln>
                <a:solidFill>
                  <a:prstClr val="black">
                    <a:lumMod val="65000"/>
                    <a:lumOff val="35000"/>
                  </a:prstClr>
                </a:solidFill>
                <a:effectLst/>
                <a:uLnTx/>
                <a:uFillTx/>
                <a:latin typeface="Arial"/>
                <a:ea typeface="+mn-ea"/>
                <a:cs typeface="Arial" pitchFamily="34" charset="0"/>
              </a:rPr>
              <a:t> </a:t>
            </a:r>
            <a:r>
              <a:rPr lang="en-IN" sz="1200" noProof="0" dirty="0" smtClean="0">
                <a:solidFill>
                  <a:prstClr val="black">
                    <a:lumMod val="65000"/>
                    <a:lumOff val="35000"/>
                  </a:prstClr>
                </a:solidFill>
                <a:latin typeface="Arial"/>
                <a:cs typeface="Arial" pitchFamily="34" charset="0"/>
              </a:rPr>
              <a:t>management </a:t>
            </a:r>
            <a:r>
              <a:rPr kumimoji="0" lang="en-IN" sz="1200" b="0" i="0" u="none" strike="noStrike" kern="1200" cap="none" spc="0" normalizeH="0" baseline="0" noProof="0" dirty="0" smtClean="0">
                <a:ln>
                  <a:noFill/>
                </a:ln>
                <a:solidFill>
                  <a:prstClr val="black">
                    <a:lumMod val="65000"/>
                    <a:lumOff val="35000"/>
                  </a:prstClr>
                </a:solidFill>
                <a:effectLst/>
                <a:uLnTx/>
                <a:uFillTx/>
                <a:latin typeface="Arial"/>
                <a:ea typeface="+mn-ea"/>
                <a:cs typeface="Arial" pitchFamily="34" charset="0"/>
              </a:rPr>
              <a:t>are </a:t>
            </a:r>
            <a:r>
              <a:rPr kumimoji="0" lang="en-IN" sz="1200" b="0" i="0" u="none" strike="noStrike" kern="1200" cap="none" spc="0" normalizeH="0" baseline="0" noProof="0" dirty="0">
                <a:ln>
                  <a:noFill/>
                </a:ln>
                <a:solidFill>
                  <a:prstClr val="black">
                    <a:lumMod val="65000"/>
                    <a:lumOff val="35000"/>
                  </a:prstClr>
                </a:solidFill>
                <a:effectLst/>
                <a:uLnTx/>
                <a:uFillTx/>
                <a:latin typeface="Arial"/>
                <a:ea typeface="+mn-ea"/>
                <a:cs typeface="Arial" pitchFamily="34" charset="0"/>
              </a:rPr>
              <a:t>essential foundational activities </a:t>
            </a:r>
            <a:r>
              <a:rPr lang="en-IN" sz="1200" dirty="0" smtClean="0">
                <a:solidFill>
                  <a:prstClr val="black">
                    <a:lumMod val="65000"/>
                    <a:lumOff val="35000"/>
                  </a:prstClr>
                </a:solidFill>
                <a:latin typeface="Arial"/>
                <a:cs typeface="Arial" pitchFamily="34" charset="0"/>
              </a:rPr>
              <a:t>that</a:t>
            </a:r>
            <a:r>
              <a:rPr kumimoji="0" lang="en-IN" sz="1200" b="0" i="0" u="none" strike="noStrike" kern="1200" cap="none" spc="0" normalizeH="0" baseline="0" noProof="0" dirty="0" smtClean="0">
                <a:ln>
                  <a:noFill/>
                </a:ln>
                <a:solidFill>
                  <a:prstClr val="black">
                    <a:lumMod val="65000"/>
                    <a:lumOff val="35000"/>
                  </a:prstClr>
                </a:solidFill>
                <a:effectLst/>
                <a:uLnTx/>
                <a:uFillTx/>
                <a:latin typeface="Arial"/>
                <a:ea typeface="+mn-ea"/>
                <a:cs typeface="Arial" pitchFamily="34" charset="0"/>
              </a:rPr>
              <a:t> </a:t>
            </a:r>
            <a:r>
              <a:rPr kumimoji="0" lang="en-IN" sz="1200" b="0" i="0" u="none" strike="noStrike" kern="1200" cap="none" spc="0" normalizeH="0" baseline="0" noProof="0" dirty="0">
                <a:ln>
                  <a:noFill/>
                </a:ln>
                <a:solidFill>
                  <a:prstClr val="black">
                    <a:lumMod val="65000"/>
                    <a:lumOff val="35000"/>
                  </a:prstClr>
                </a:solidFill>
                <a:effectLst/>
                <a:uLnTx/>
                <a:uFillTx/>
                <a:latin typeface="Arial"/>
                <a:ea typeface="+mn-ea"/>
                <a:cs typeface="Arial" pitchFamily="34" charset="0"/>
              </a:rPr>
              <a:t>will initiate the path to successful vendor </a:t>
            </a:r>
            <a:r>
              <a:rPr kumimoji="0" lang="en-IN" sz="1200" b="0" i="0" u="none" strike="noStrike" kern="1200" cap="none" spc="0" normalizeH="0" baseline="0" noProof="0" dirty="0" smtClean="0">
                <a:ln>
                  <a:noFill/>
                </a:ln>
                <a:solidFill>
                  <a:prstClr val="black">
                    <a:lumMod val="65000"/>
                    <a:lumOff val="35000"/>
                  </a:prstClr>
                </a:solidFill>
                <a:effectLst/>
                <a:uLnTx/>
                <a:uFillTx/>
                <a:latin typeface="Arial"/>
                <a:ea typeface="+mn-ea"/>
                <a:cs typeface="Arial" pitchFamily="34" charset="0"/>
              </a:rPr>
              <a:t>relations.</a:t>
            </a:r>
            <a:endParaRPr kumimoji="0" lang="en-IN" sz="1200" b="0" i="0" u="none" strike="noStrike" kern="1200" cap="none" spc="0" normalizeH="0" baseline="0" noProof="0" dirty="0">
              <a:ln>
                <a:noFill/>
              </a:ln>
              <a:solidFill>
                <a:prstClr val="black">
                  <a:lumMod val="65000"/>
                  <a:lumOff val="35000"/>
                </a:prstClr>
              </a:solidFill>
              <a:effectLst/>
              <a:uLnTx/>
              <a:uFillTx/>
              <a:latin typeface="Arial"/>
              <a:ea typeface="+mn-ea"/>
              <a:cs typeface="Arial" pitchFamily="34" charset="0"/>
            </a:endParaRPr>
          </a:p>
        </p:txBody>
      </p:sp>
      <p:sp>
        <p:nvSpPr>
          <p:cNvPr id="51" name="Rectangle 50"/>
          <p:cNvSpPr/>
          <p:nvPr/>
        </p:nvSpPr>
        <p:spPr>
          <a:xfrm>
            <a:off x="3254019" y="5064891"/>
            <a:ext cx="2691133" cy="830997"/>
          </a:xfrm>
          <a:prstGeom prst="rect">
            <a:avLst/>
          </a:prstGeom>
        </p:spPr>
        <p:txBody>
          <a:bodyPr wrap="square" lIns="0" rIns="0">
            <a:spAutoFit/>
          </a:bodyPr>
          <a:lstStyle/>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a:ln>
                  <a:noFill/>
                </a:ln>
                <a:solidFill>
                  <a:prstClr val="black">
                    <a:lumMod val="65000"/>
                    <a:lumOff val="35000"/>
                  </a:prstClr>
                </a:solidFill>
                <a:effectLst/>
                <a:uLnTx/>
                <a:uFillTx/>
                <a:latin typeface="Arial"/>
                <a:ea typeface="+mn-ea"/>
                <a:cs typeface="Arial" pitchFamily="34" charset="0"/>
              </a:rPr>
              <a:t>Building the contractual structure of the relationship that establishes the risk and obligations of parties provides </a:t>
            </a:r>
            <a:r>
              <a:rPr kumimoji="0" lang="en-IN" sz="1200" b="0" i="0" u="none" strike="noStrike" kern="1200" cap="none" spc="0" normalizeH="0" baseline="0" noProof="0" dirty="0" smtClean="0">
                <a:ln>
                  <a:noFill/>
                </a:ln>
                <a:solidFill>
                  <a:prstClr val="black">
                    <a:lumMod val="65000"/>
                    <a:lumOff val="35000"/>
                  </a:prstClr>
                </a:solidFill>
                <a:effectLst/>
                <a:uLnTx/>
                <a:uFillTx/>
                <a:latin typeface="Arial"/>
                <a:ea typeface="+mn-ea"/>
                <a:cs typeface="Arial" pitchFamily="34" charset="0"/>
              </a:rPr>
              <a:t>a </a:t>
            </a:r>
            <a:r>
              <a:rPr kumimoji="0" lang="en-IN" sz="1200" b="0" i="0" u="none" strike="noStrike" kern="1200" cap="none" spc="0" normalizeH="0" baseline="0" noProof="0" dirty="0">
                <a:ln>
                  <a:noFill/>
                </a:ln>
                <a:solidFill>
                  <a:prstClr val="black">
                    <a:lumMod val="65000"/>
                    <a:lumOff val="35000"/>
                  </a:prstClr>
                </a:solidFill>
                <a:effectLst/>
                <a:uLnTx/>
                <a:uFillTx/>
                <a:latin typeface="Arial"/>
                <a:ea typeface="+mn-ea"/>
                <a:cs typeface="Arial" pitchFamily="34" charset="0"/>
              </a:rPr>
              <a:t>critical framework for proactive CLM. </a:t>
            </a:r>
          </a:p>
        </p:txBody>
      </p:sp>
      <p:sp>
        <p:nvSpPr>
          <p:cNvPr id="52" name="Rectangle 51"/>
          <p:cNvSpPr/>
          <p:nvPr/>
        </p:nvSpPr>
        <p:spPr>
          <a:xfrm>
            <a:off x="5997932" y="5064891"/>
            <a:ext cx="2691133" cy="1015663"/>
          </a:xfrm>
          <a:prstGeom prst="rect">
            <a:avLst/>
          </a:prstGeom>
        </p:spPr>
        <p:txBody>
          <a:bodyPr wrap="square" lIns="0" rIns="0">
            <a:spAutoFit/>
          </a:bodyPr>
          <a:lstStyle/>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a:ln>
                  <a:noFill/>
                </a:ln>
                <a:solidFill>
                  <a:prstClr val="black">
                    <a:lumMod val="65000"/>
                    <a:lumOff val="35000"/>
                  </a:prstClr>
                </a:solidFill>
                <a:effectLst/>
                <a:uLnTx/>
                <a:uFillTx/>
                <a:latin typeface="Arial"/>
                <a:ea typeface="+mn-ea"/>
                <a:cs typeface="Arial" pitchFamily="34" charset="0"/>
              </a:rPr>
              <a:t>Running the processes with policy compliance including QBR oversight will ensure maximum anticipated value and return on investment is achieved before the vendor is terminated. </a:t>
            </a:r>
          </a:p>
        </p:txBody>
      </p:sp>
      <p:sp>
        <p:nvSpPr>
          <p:cNvPr id="53" name="Right Arrow 52"/>
          <p:cNvSpPr/>
          <p:nvPr/>
        </p:nvSpPr>
        <p:spPr>
          <a:xfrm>
            <a:off x="3241544" y="4496931"/>
            <a:ext cx="2677547" cy="270100"/>
          </a:xfrm>
          <a:prstGeom prst="rightArrow">
            <a:avLst>
              <a:gd name="adj1" fmla="val 24961"/>
              <a:gd name="adj2" fmla="val 50000"/>
            </a:avLst>
          </a:prstGeom>
          <a:solidFill>
            <a:srgbClr val="BE4128"/>
          </a:solidFill>
          <a:ln w="25400" cap="flat" cmpd="sng" algn="ctr">
            <a:noFill/>
            <a:prstDash val="solid"/>
          </a:ln>
          <a:effectLst/>
        </p:spPr>
        <p:txBody>
          <a:bodyPr rtlCol="0" anchor="ctr"/>
          <a:lstStyle/>
          <a:p>
            <a:pPr marL="0" marR="0" lvl="0" indent="0" algn="ctr" defTabSz="1218956"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54" name="Rectangle 53"/>
          <p:cNvSpPr/>
          <p:nvPr/>
        </p:nvSpPr>
        <p:spPr>
          <a:xfrm>
            <a:off x="540765" y="2593775"/>
            <a:ext cx="868832" cy="891357"/>
          </a:xfrm>
          <a:prstGeom prst="rect">
            <a:avLst/>
          </a:prstGeom>
          <a:solidFill>
            <a:schemeClr val="accent2"/>
          </a:solidFill>
          <a:ln w="25400" cap="flat" cmpd="sng" algn="ctr">
            <a:noFill/>
            <a:prstDash val="solid"/>
          </a:ln>
          <a:effectLst/>
        </p:spPr>
        <p:txBody>
          <a:bodyPr rtlCol="0" anchor="ctr"/>
          <a:lstStyle/>
          <a:p>
            <a:pPr marL="0" marR="0" lvl="0" indent="0" algn="ctr" defTabSz="1218956"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55" name="Rectangle 54"/>
          <p:cNvSpPr/>
          <p:nvPr/>
        </p:nvSpPr>
        <p:spPr>
          <a:xfrm>
            <a:off x="523688" y="3485132"/>
            <a:ext cx="868832" cy="932875"/>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56"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56" name="TextBox 55"/>
          <p:cNvSpPr txBox="1"/>
          <p:nvPr/>
        </p:nvSpPr>
        <p:spPr>
          <a:xfrm>
            <a:off x="492511" y="2627258"/>
            <a:ext cx="784189" cy="415755"/>
          </a:xfrm>
          <a:prstGeom prst="rect">
            <a:avLst/>
          </a:prstGeom>
          <a:noFill/>
        </p:spPr>
        <p:txBody>
          <a:bodyPr wrap="none" rtlCol="0">
            <a:spAutoFit/>
          </a:bodyPr>
          <a:lstStyle/>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Spend</a:t>
            </a:r>
          </a:p>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Analytics</a:t>
            </a:r>
          </a:p>
        </p:txBody>
      </p:sp>
      <p:sp>
        <p:nvSpPr>
          <p:cNvPr id="57" name="Rectangle 56"/>
          <p:cNvSpPr/>
          <p:nvPr/>
        </p:nvSpPr>
        <p:spPr>
          <a:xfrm>
            <a:off x="574766" y="3507853"/>
            <a:ext cx="766675" cy="840230"/>
          </a:xfrm>
          <a:prstGeom prst="rect">
            <a:avLst/>
          </a:prstGeom>
        </p:spPr>
        <p:txBody>
          <a:bodyPr wrap="square" lIns="54015" rIns="54015">
            <a:spAutoFit/>
          </a:bodyPr>
          <a:lstStyle/>
          <a:p>
            <a:pPr marL="0" marR="0" lvl="0" indent="0" algn="l" defTabSz="1218956" rtl="0" eaLnBrk="1" fontAlgn="auto" latinLnBrk="0" hangingPunct="1">
              <a:lnSpc>
                <a:spcPct val="90000"/>
              </a:lnSpc>
              <a:spcBef>
                <a:spcPts val="0"/>
              </a:spcBef>
              <a:spcAft>
                <a:spcPts val="0"/>
              </a:spcAft>
              <a:buClrTx/>
              <a:buSzTx/>
              <a:buFontTx/>
              <a:buNone/>
              <a:tabLst/>
              <a:defRPr/>
            </a:pPr>
            <a:r>
              <a:rPr kumimoji="0" lang="en-IN" sz="900" b="0" i="0" u="none" strike="noStrike" kern="1200" cap="none" spc="0" normalizeH="0" baseline="0" noProof="0" dirty="0">
                <a:ln>
                  <a:noFill/>
                </a:ln>
                <a:solidFill>
                  <a:prstClr val="black">
                    <a:lumMod val="65000"/>
                    <a:lumOff val="35000"/>
                  </a:prstClr>
                </a:solidFill>
                <a:effectLst/>
                <a:uLnTx/>
                <a:uFillTx/>
                <a:latin typeface="Arial"/>
                <a:ea typeface="+mn-ea"/>
                <a:cs typeface="Arial" pitchFamily="34" charset="0"/>
              </a:rPr>
              <a:t>Spend analytics to give you your focus on strategic vendors.</a:t>
            </a:r>
            <a:endParaRPr kumimoji="0" lang="en-IN" sz="900" b="0" i="0" u="none" strike="noStrike" kern="1200" cap="none" spc="0" normalizeH="0" baseline="0" noProof="0" dirty="0">
              <a:ln>
                <a:noFill/>
              </a:ln>
              <a:solidFill>
                <a:prstClr val="black">
                  <a:lumMod val="75000"/>
                  <a:lumOff val="25000"/>
                </a:prstClr>
              </a:solidFill>
              <a:effectLst/>
              <a:uLnTx/>
              <a:uFillTx/>
              <a:latin typeface="Arial"/>
              <a:ea typeface="+mn-ea"/>
              <a:cs typeface="Arial" pitchFamily="34" charset="0"/>
            </a:endParaRPr>
          </a:p>
        </p:txBody>
      </p:sp>
      <p:sp>
        <p:nvSpPr>
          <p:cNvPr id="58" name="Rectangle 57"/>
          <p:cNvSpPr/>
          <p:nvPr/>
        </p:nvSpPr>
        <p:spPr>
          <a:xfrm>
            <a:off x="1429557" y="2593775"/>
            <a:ext cx="868832" cy="891357"/>
          </a:xfrm>
          <a:prstGeom prst="rect">
            <a:avLst/>
          </a:prstGeom>
          <a:solidFill>
            <a:schemeClr val="accent2"/>
          </a:solidFill>
          <a:ln w="25400" cap="flat" cmpd="sng" algn="ctr">
            <a:noFill/>
            <a:prstDash val="solid"/>
          </a:ln>
          <a:effectLst/>
        </p:spPr>
        <p:txBody>
          <a:bodyPr rtlCol="0" anchor="ctr"/>
          <a:lstStyle/>
          <a:p>
            <a:pPr marL="0" marR="0" lvl="0" indent="0" algn="ctr" defTabSz="1218956"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59" name="Rectangle 58"/>
          <p:cNvSpPr/>
          <p:nvPr/>
        </p:nvSpPr>
        <p:spPr>
          <a:xfrm>
            <a:off x="1429557" y="3485132"/>
            <a:ext cx="868832" cy="932875"/>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56"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60" name="TextBox 59"/>
          <p:cNvSpPr txBox="1"/>
          <p:nvPr/>
        </p:nvSpPr>
        <p:spPr>
          <a:xfrm>
            <a:off x="1444160" y="2627257"/>
            <a:ext cx="761747" cy="577466"/>
          </a:xfrm>
          <a:prstGeom prst="rect">
            <a:avLst/>
          </a:prstGeom>
          <a:noFill/>
        </p:spPr>
        <p:txBody>
          <a:bodyPr wrap="none" rtlCol="0">
            <a:spAutoFit/>
          </a:bodyPr>
          <a:lstStyle/>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Vendor</a:t>
            </a:r>
          </a:p>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Strategy </a:t>
            </a:r>
          </a:p>
          <a:p>
            <a:pPr marL="0" marR="0" lvl="0" indent="0" algn="l" defTabSz="1218956" rtl="0" eaLnBrk="1" fontAlgn="auto" latinLnBrk="0" hangingPunct="1">
              <a:lnSpc>
                <a:spcPct val="100000"/>
              </a:lnSpc>
              <a:spcBef>
                <a:spcPts val="0"/>
              </a:spcBef>
              <a:spcAft>
                <a:spcPts val="0"/>
              </a:spcAft>
              <a:buClrTx/>
              <a:buSzTx/>
              <a:buFontTx/>
              <a:buNone/>
              <a:tabLst/>
              <a:defRPr/>
            </a:pPr>
            <a:endPar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endParaRPr>
          </a:p>
        </p:txBody>
      </p:sp>
      <p:sp>
        <p:nvSpPr>
          <p:cNvPr id="61" name="Rectangle 60"/>
          <p:cNvSpPr/>
          <p:nvPr/>
        </p:nvSpPr>
        <p:spPr>
          <a:xfrm>
            <a:off x="1480637" y="3516597"/>
            <a:ext cx="766675" cy="590931"/>
          </a:xfrm>
          <a:prstGeom prst="rect">
            <a:avLst/>
          </a:prstGeom>
        </p:spPr>
        <p:txBody>
          <a:bodyPr wrap="square" lIns="54015" rIns="54015">
            <a:spAutoFit/>
          </a:bodyPr>
          <a:lstStyle/>
          <a:p>
            <a:pPr marL="0" marR="0" lvl="0" indent="0" algn="l" defTabSz="1218956" rtl="0" eaLnBrk="1" fontAlgn="auto" latinLnBrk="0" hangingPunct="1">
              <a:lnSpc>
                <a:spcPct val="90000"/>
              </a:lnSpc>
              <a:spcBef>
                <a:spcPts val="0"/>
              </a:spcBef>
              <a:spcAft>
                <a:spcPts val="0"/>
              </a:spcAft>
              <a:buClrTx/>
              <a:buSzTx/>
              <a:buFontTx/>
              <a:buNone/>
              <a:tabLst/>
              <a:defRPr/>
            </a:pPr>
            <a:r>
              <a:rPr kumimoji="0" lang="en-IN" sz="900" b="0" i="0" u="none" strike="noStrike" kern="1200" cap="none" spc="0" normalizeH="0" baseline="0" noProof="0" dirty="0">
                <a:ln>
                  <a:noFill/>
                </a:ln>
                <a:solidFill>
                  <a:prstClr val="black">
                    <a:lumMod val="65000"/>
                    <a:lumOff val="35000"/>
                  </a:prstClr>
                </a:solidFill>
                <a:effectLst/>
                <a:uLnTx/>
                <a:uFillTx/>
                <a:latin typeface="Arial"/>
                <a:ea typeface="+mn-ea"/>
                <a:cs typeface="Arial" pitchFamily="34" charset="0"/>
              </a:rPr>
              <a:t>Establishing the </a:t>
            </a:r>
            <a:r>
              <a:rPr lang="en-IN" sz="900" dirty="0">
                <a:solidFill>
                  <a:prstClr val="black">
                    <a:lumMod val="65000"/>
                    <a:lumOff val="35000"/>
                  </a:prstClr>
                </a:solidFill>
                <a:latin typeface="Arial"/>
                <a:cs typeface="Arial" pitchFamily="34" charset="0"/>
              </a:rPr>
              <a:t>g</a:t>
            </a:r>
            <a:r>
              <a:rPr kumimoji="0" lang="en-IN" sz="900" b="0" i="0" u="none" strike="noStrike" kern="1200" cap="none" spc="0" normalizeH="0" baseline="0" noProof="0" dirty="0" smtClean="0">
                <a:ln>
                  <a:noFill/>
                </a:ln>
                <a:solidFill>
                  <a:prstClr val="black">
                    <a:lumMod val="65000"/>
                    <a:lumOff val="35000"/>
                  </a:prstClr>
                </a:solidFill>
                <a:effectLst/>
                <a:uLnTx/>
                <a:uFillTx/>
                <a:latin typeface="Arial"/>
                <a:ea typeface="+mn-ea"/>
                <a:cs typeface="Arial" pitchFamily="34" charset="0"/>
              </a:rPr>
              <a:t>o </a:t>
            </a:r>
            <a:r>
              <a:rPr lang="en-IN" sz="900" dirty="0">
                <a:solidFill>
                  <a:prstClr val="black">
                    <a:lumMod val="65000"/>
                    <a:lumOff val="35000"/>
                  </a:prstClr>
                </a:solidFill>
                <a:latin typeface="Arial"/>
                <a:cs typeface="Arial" pitchFamily="34" charset="0"/>
              </a:rPr>
              <a:t>t</a:t>
            </a:r>
            <a:r>
              <a:rPr kumimoji="0" lang="en-IN" sz="900" b="0" i="0" u="none" strike="noStrike" kern="1200" cap="none" spc="0" normalizeH="0" baseline="0" noProof="0" dirty="0" smtClean="0">
                <a:ln>
                  <a:noFill/>
                </a:ln>
                <a:solidFill>
                  <a:prstClr val="black">
                    <a:lumMod val="65000"/>
                    <a:lumOff val="35000"/>
                  </a:prstClr>
                </a:solidFill>
                <a:effectLst/>
                <a:uLnTx/>
                <a:uFillTx/>
                <a:latin typeface="Arial"/>
                <a:ea typeface="+mn-ea"/>
                <a:cs typeface="Arial" pitchFamily="34" charset="0"/>
              </a:rPr>
              <a:t>o </a:t>
            </a:r>
            <a:r>
              <a:rPr lang="en-IN" sz="900" noProof="0" dirty="0" smtClean="0">
                <a:solidFill>
                  <a:prstClr val="black">
                    <a:lumMod val="65000"/>
                    <a:lumOff val="35000"/>
                  </a:prstClr>
                </a:solidFill>
                <a:latin typeface="Arial"/>
                <a:cs typeface="Arial" pitchFamily="34" charset="0"/>
              </a:rPr>
              <a:t>market</a:t>
            </a:r>
            <a:r>
              <a:rPr kumimoji="0" lang="en-IN" sz="900" b="0" i="0" u="none" strike="noStrike" kern="1200" cap="none" spc="0" normalizeH="0" noProof="0" dirty="0" smtClean="0">
                <a:ln>
                  <a:noFill/>
                </a:ln>
                <a:solidFill>
                  <a:prstClr val="black">
                    <a:lumMod val="65000"/>
                    <a:lumOff val="35000"/>
                  </a:prstClr>
                </a:solidFill>
                <a:effectLst/>
                <a:uLnTx/>
                <a:uFillTx/>
                <a:latin typeface="Arial"/>
                <a:ea typeface="+mn-ea"/>
                <a:cs typeface="Arial" pitchFamily="34" charset="0"/>
              </a:rPr>
              <a:t> </a:t>
            </a:r>
            <a:r>
              <a:rPr kumimoji="0" lang="en-IN" sz="900" b="0" i="0" u="none" strike="noStrike" kern="1200" cap="none" spc="0" normalizeH="0" baseline="0" noProof="0" dirty="0" smtClean="0">
                <a:ln>
                  <a:noFill/>
                </a:ln>
                <a:solidFill>
                  <a:prstClr val="black">
                    <a:lumMod val="65000"/>
                    <a:lumOff val="35000"/>
                  </a:prstClr>
                </a:solidFill>
                <a:effectLst/>
                <a:uLnTx/>
                <a:uFillTx/>
                <a:latin typeface="Arial"/>
                <a:ea typeface="+mn-ea"/>
                <a:cs typeface="Arial" pitchFamily="34" charset="0"/>
              </a:rPr>
              <a:t>strategies. </a:t>
            </a:r>
            <a:endParaRPr kumimoji="0" lang="en-IN" sz="900" b="0" i="0" u="none" strike="noStrike" kern="1200" cap="none" spc="0" normalizeH="0" baseline="0" noProof="0" dirty="0">
              <a:ln>
                <a:noFill/>
              </a:ln>
              <a:solidFill>
                <a:prstClr val="black">
                  <a:lumMod val="75000"/>
                  <a:lumOff val="25000"/>
                </a:prstClr>
              </a:solidFill>
              <a:effectLst/>
              <a:uLnTx/>
              <a:uFillTx/>
              <a:latin typeface="Arial"/>
              <a:ea typeface="+mn-ea"/>
              <a:cs typeface="Arial" pitchFamily="34" charset="0"/>
            </a:endParaRPr>
          </a:p>
        </p:txBody>
      </p:sp>
      <p:sp>
        <p:nvSpPr>
          <p:cNvPr id="62" name="Rectangle 61"/>
          <p:cNvSpPr/>
          <p:nvPr/>
        </p:nvSpPr>
        <p:spPr>
          <a:xfrm>
            <a:off x="2335427" y="2593775"/>
            <a:ext cx="868832" cy="891357"/>
          </a:xfrm>
          <a:prstGeom prst="rect">
            <a:avLst/>
          </a:prstGeom>
          <a:solidFill>
            <a:schemeClr val="accent2"/>
          </a:solidFill>
          <a:ln w="25400" cap="flat" cmpd="sng" algn="ctr">
            <a:noFill/>
            <a:prstDash val="solid"/>
          </a:ln>
          <a:effectLst/>
        </p:spPr>
        <p:txBody>
          <a:bodyPr rtlCol="0" anchor="ctr"/>
          <a:lstStyle/>
          <a:p>
            <a:pPr marL="0" marR="0" lvl="0" indent="0" algn="ctr" defTabSz="1218956"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63" name="Rectangle 62"/>
          <p:cNvSpPr/>
          <p:nvPr/>
        </p:nvSpPr>
        <p:spPr>
          <a:xfrm>
            <a:off x="2335427" y="3485132"/>
            <a:ext cx="868832" cy="932875"/>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56"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64" name="TextBox 63"/>
          <p:cNvSpPr txBox="1"/>
          <p:nvPr/>
        </p:nvSpPr>
        <p:spPr>
          <a:xfrm>
            <a:off x="2350027" y="2627257"/>
            <a:ext cx="803152" cy="415755"/>
          </a:xfrm>
          <a:prstGeom prst="rect">
            <a:avLst/>
          </a:prstGeom>
          <a:noFill/>
        </p:spPr>
        <p:txBody>
          <a:bodyPr wrap="square" rtlCol="0">
            <a:spAutoFit/>
          </a:bodyPr>
          <a:lstStyle/>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Sourcing or RFx</a:t>
            </a:r>
          </a:p>
        </p:txBody>
      </p:sp>
      <p:sp>
        <p:nvSpPr>
          <p:cNvPr id="65" name="Rectangle 64"/>
          <p:cNvSpPr/>
          <p:nvPr/>
        </p:nvSpPr>
        <p:spPr>
          <a:xfrm>
            <a:off x="2386506" y="3507856"/>
            <a:ext cx="766675" cy="715581"/>
          </a:xfrm>
          <a:prstGeom prst="rect">
            <a:avLst/>
          </a:prstGeom>
        </p:spPr>
        <p:txBody>
          <a:bodyPr wrap="square" lIns="54015" rIns="54015">
            <a:spAutoFit/>
          </a:bodyPr>
          <a:lstStyle/>
          <a:p>
            <a:pPr marL="0" marR="0" lvl="0" indent="0" algn="l" defTabSz="1218956" rtl="0" eaLnBrk="1" fontAlgn="auto" latinLnBrk="0" hangingPunct="1">
              <a:lnSpc>
                <a:spcPct val="90000"/>
              </a:lnSpc>
              <a:spcBef>
                <a:spcPts val="0"/>
              </a:spcBef>
              <a:spcAft>
                <a:spcPts val="0"/>
              </a:spcAft>
              <a:buClrTx/>
              <a:buSzTx/>
              <a:buFontTx/>
              <a:buNone/>
              <a:tabLst/>
              <a:defRPr/>
            </a:pPr>
            <a:r>
              <a:rPr kumimoji="0" lang="en-IN" sz="900" b="0" i="0" u="none" strike="noStrike" kern="1200" cap="none" spc="0" normalizeH="0" baseline="0" noProof="0" dirty="0">
                <a:ln>
                  <a:noFill/>
                </a:ln>
                <a:solidFill>
                  <a:prstClr val="black">
                    <a:lumMod val="65000"/>
                    <a:lumOff val="35000"/>
                  </a:prstClr>
                </a:solidFill>
                <a:effectLst/>
                <a:uLnTx/>
                <a:uFillTx/>
                <a:latin typeface="Arial"/>
                <a:ea typeface="+mn-ea"/>
                <a:cs typeface="Arial" pitchFamily="34" charset="0"/>
              </a:rPr>
              <a:t>Managing the sourcing process and RFx </a:t>
            </a:r>
            <a:r>
              <a:rPr kumimoji="0" lang="en-IN" sz="900" b="0" i="0" u="none" strike="noStrike" kern="1200" cap="none" spc="0" normalizeH="0" baseline="0" noProof="0" dirty="0" smtClean="0">
                <a:ln>
                  <a:noFill/>
                </a:ln>
                <a:solidFill>
                  <a:prstClr val="black">
                    <a:lumMod val="65000"/>
                    <a:lumOff val="35000"/>
                  </a:prstClr>
                </a:solidFill>
                <a:effectLst/>
                <a:uLnTx/>
                <a:uFillTx/>
                <a:latin typeface="Arial"/>
                <a:ea typeface="+mn-ea"/>
                <a:cs typeface="Arial" pitchFamily="34" charset="0"/>
              </a:rPr>
              <a:t>activities.</a:t>
            </a:r>
            <a:endParaRPr kumimoji="0" lang="en-IN" sz="900" b="0" i="0" u="none" strike="noStrike" kern="1200" cap="none" spc="0" normalizeH="0" baseline="0" noProof="0" dirty="0">
              <a:ln>
                <a:noFill/>
              </a:ln>
              <a:solidFill>
                <a:prstClr val="black">
                  <a:lumMod val="75000"/>
                  <a:lumOff val="25000"/>
                </a:prstClr>
              </a:solidFill>
              <a:effectLst/>
              <a:uLnTx/>
              <a:uFillTx/>
              <a:latin typeface="Arial"/>
              <a:ea typeface="+mn-ea"/>
              <a:cs typeface="Arial" pitchFamily="34" charset="0"/>
            </a:endParaRPr>
          </a:p>
        </p:txBody>
      </p:sp>
      <p:sp>
        <p:nvSpPr>
          <p:cNvPr id="66" name="Rectangle 65"/>
          <p:cNvSpPr/>
          <p:nvPr/>
        </p:nvSpPr>
        <p:spPr>
          <a:xfrm>
            <a:off x="3241296" y="2593775"/>
            <a:ext cx="868832" cy="891357"/>
          </a:xfrm>
          <a:prstGeom prst="rect">
            <a:avLst/>
          </a:prstGeom>
          <a:solidFill>
            <a:srgbClr val="BE4128"/>
          </a:solidFill>
          <a:ln w="25400" cap="flat" cmpd="sng" algn="ctr">
            <a:noFill/>
            <a:prstDash val="solid"/>
          </a:ln>
          <a:effectLst/>
        </p:spPr>
        <p:txBody>
          <a:bodyPr rtlCol="0" anchor="ctr"/>
          <a:lstStyle/>
          <a:p>
            <a:pPr marL="0" marR="0" lvl="0" indent="0" algn="ctr" defTabSz="1218956"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67" name="Rectangle 66"/>
          <p:cNvSpPr/>
          <p:nvPr/>
        </p:nvSpPr>
        <p:spPr>
          <a:xfrm>
            <a:off x="3241296" y="3485132"/>
            <a:ext cx="868832" cy="932875"/>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56"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68" name="TextBox 67"/>
          <p:cNvSpPr txBox="1"/>
          <p:nvPr/>
        </p:nvSpPr>
        <p:spPr>
          <a:xfrm>
            <a:off x="3203560" y="2628052"/>
            <a:ext cx="998991" cy="254044"/>
          </a:xfrm>
          <a:prstGeom prst="rect">
            <a:avLst/>
          </a:prstGeom>
          <a:noFill/>
        </p:spPr>
        <p:txBody>
          <a:bodyPr wrap="none" rtlCol="0">
            <a:spAutoFit/>
          </a:bodyPr>
          <a:lstStyle/>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Negotiations</a:t>
            </a:r>
          </a:p>
        </p:txBody>
      </p:sp>
      <p:sp>
        <p:nvSpPr>
          <p:cNvPr id="69" name="Rectangle 68"/>
          <p:cNvSpPr/>
          <p:nvPr/>
        </p:nvSpPr>
        <p:spPr>
          <a:xfrm>
            <a:off x="3282288" y="3516597"/>
            <a:ext cx="766675" cy="715581"/>
          </a:xfrm>
          <a:prstGeom prst="rect">
            <a:avLst/>
          </a:prstGeom>
        </p:spPr>
        <p:txBody>
          <a:bodyPr wrap="square" lIns="54015" rIns="54015">
            <a:spAutoFit/>
          </a:bodyPr>
          <a:lstStyle/>
          <a:p>
            <a:pPr marL="0" marR="0" lvl="0" indent="0" algn="l" defTabSz="1218956" rtl="0" eaLnBrk="1" fontAlgn="auto" latinLnBrk="0" hangingPunct="1">
              <a:lnSpc>
                <a:spcPct val="90000"/>
              </a:lnSpc>
              <a:spcBef>
                <a:spcPts val="0"/>
              </a:spcBef>
              <a:spcAft>
                <a:spcPts val="0"/>
              </a:spcAft>
              <a:buClrTx/>
              <a:buSzTx/>
              <a:buFontTx/>
              <a:buNone/>
              <a:tabLst/>
              <a:defRPr/>
            </a:pPr>
            <a:r>
              <a:rPr kumimoji="0" lang="en-IN" sz="900" b="0" i="0" u="none" strike="noStrike" kern="1200" cap="none" spc="0" normalizeH="0" baseline="0" noProof="0" dirty="0">
                <a:ln>
                  <a:noFill/>
                </a:ln>
                <a:solidFill>
                  <a:prstClr val="black">
                    <a:lumMod val="65000"/>
                    <a:lumOff val="35000"/>
                  </a:prstClr>
                </a:solidFill>
                <a:effectLst/>
                <a:uLnTx/>
                <a:uFillTx/>
                <a:latin typeface="Arial"/>
                <a:ea typeface="+mn-ea"/>
                <a:cs typeface="Arial" pitchFamily="34" charset="0"/>
              </a:rPr>
              <a:t>Negotiation strategies, methods, </a:t>
            </a:r>
            <a:r>
              <a:rPr kumimoji="0" lang="en-IN" sz="900" b="0" i="0" u="none" strike="noStrike" kern="1200" cap="none" spc="0" normalizeH="0" baseline="0" noProof="0" dirty="0" smtClean="0">
                <a:ln>
                  <a:noFill/>
                </a:ln>
                <a:solidFill>
                  <a:prstClr val="black">
                    <a:lumMod val="65000"/>
                    <a:lumOff val="35000"/>
                  </a:prstClr>
                </a:solidFill>
                <a:effectLst/>
                <a:uLnTx/>
                <a:uFillTx/>
                <a:latin typeface="Arial"/>
                <a:ea typeface="+mn-ea"/>
                <a:cs typeface="Arial" pitchFamily="34" charset="0"/>
              </a:rPr>
              <a:t>and processes.</a:t>
            </a:r>
            <a:endParaRPr kumimoji="0" lang="en-IN" sz="900" b="0" i="0" u="none" strike="noStrike" kern="1200" cap="none" spc="0" normalizeH="0" baseline="0" noProof="0" dirty="0">
              <a:ln>
                <a:noFill/>
              </a:ln>
              <a:solidFill>
                <a:prstClr val="black">
                  <a:lumMod val="75000"/>
                  <a:lumOff val="25000"/>
                </a:prstClr>
              </a:solidFill>
              <a:effectLst/>
              <a:uLnTx/>
              <a:uFillTx/>
              <a:latin typeface="Arial"/>
              <a:ea typeface="+mn-ea"/>
              <a:cs typeface="Arial" pitchFamily="34" charset="0"/>
            </a:endParaRPr>
          </a:p>
        </p:txBody>
      </p:sp>
      <p:sp>
        <p:nvSpPr>
          <p:cNvPr id="70" name="Rectangle 69"/>
          <p:cNvSpPr/>
          <p:nvPr/>
        </p:nvSpPr>
        <p:spPr>
          <a:xfrm>
            <a:off x="4147165" y="2593775"/>
            <a:ext cx="868832" cy="891357"/>
          </a:xfrm>
          <a:prstGeom prst="rect">
            <a:avLst/>
          </a:prstGeom>
          <a:solidFill>
            <a:srgbClr val="BE4128"/>
          </a:solidFill>
          <a:ln w="25400" cap="flat" cmpd="sng" algn="ctr">
            <a:noFill/>
            <a:prstDash val="solid"/>
          </a:ln>
          <a:effectLst/>
        </p:spPr>
        <p:txBody>
          <a:bodyPr rtlCol="0" anchor="ctr"/>
          <a:lstStyle/>
          <a:p>
            <a:pPr marL="0" marR="0" lvl="0" indent="0" algn="ctr" defTabSz="1218956"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71" name="Rectangle 70"/>
          <p:cNvSpPr/>
          <p:nvPr/>
        </p:nvSpPr>
        <p:spPr>
          <a:xfrm>
            <a:off x="4164585" y="3478264"/>
            <a:ext cx="868832" cy="932875"/>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56"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72" name="TextBox 71"/>
          <p:cNvSpPr txBox="1"/>
          <p:nvPr/>
        </p:nvSpPr>
        <p:spPr>
          <a:xfrm>
            <a:off x="4161767" y="2627256"/>
            <a:ext cx="739305" cy="900888"/>
          </a:xfrm>
          <a:prstGeom prst="rect">
            <a:avLst/>
          </a:prstGeom>
          <a:noFill/>
        </p:spPr>
        <p:txBody>
          <a:bodyPr wrap="none" rtlCol="0">
            <a:spAutoFit/>
          </a:bodyPr>
          <a:lstStyle/>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Legal, </a:t>
            </a:r>
          </a:p>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smtClean="0">
                <a:ln>
                  <a:noFill/>
                </a:ln>
                <a:solidFill>
                  <a:prstClr val="white">
                    <a:lumMod val="95000"/>
                  </a:prstClr>
                </a:solidFill>
                <a:effectLst/>
                <a:uLnTx/>
                <a:uFillTx/>
                <a:latin typeface="Arial"/>
                <a:ea typeface="+mn-ea"/>
                <a:cs typeface="Arial" pitchFamily="34" charset="0"/>
              </a:rPr>
              <a:t>SLA </a:t>
            </a: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&amp; </a:t>
            </a:r>
          </a:p>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SOWs </a:t>
            </a:r>
          </a:p>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Contract</a:t>
            </a:r>
          </a:p>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Review</a:t>
            </a:r>
          </a:p>
        </p:txBody>
      </p:sp>
      <p:sp>
        <p:nvSpPr>
          <p:cNvPr id="73" name="Rectangle 72"/>
          <p:cNvSpPr/>
          <p:nvPr/>
        </p:nvSpPr>
        <p:spPr>
          <a:xfrm>
            <a:off x="4198244" y="3501869"/>
            <a:ext cx="766675" cy="590931"/>
          </a:xfrm>
          <a:prstGeom prst="rect">
            <a:avLst/>
          </a:prstGeom>
        </p:spPr>
        <p:txBody>
          <a:bodyPr wrap="square" lIns="54015" rIns="54015">
            <a:spAutoFit/>
          </a:bodyPr>
          <a:lstStyle/>
          <a:p>
            <a:pPr marL="0" marR="0" lvl="0" indent="0" algn="l" defTabSz="1218956" rtl="0" eaLnBrk="1" fontAlgn="auto" latinLnBrk="0" hangingPunct="1">
              <a:lnSpc>
                <a:spcPct val="90000"/>
              </a:lnSpc>
              <a:spcBef>
                <a:spcPts val="0"/>
              </a:spcBef>
              <a:spcAft>
                <a:spcPts val="0"/>
              </a:spcAft>
              <a:buClrTx/>
              <a:buSzTx/>
              <a:buFontTx/>
              <a:buNone/>
              <a:tabLst/>
              <a:defRPr/>
            </a:pPr>
            <a:r>
              <a:rPr kumimoji="0" lang="en-IN" sz="900" b="0" i="0" u="none" strike="noStrike" kern="1200" cap="none" spc="0" normalizeH="0" baseline="0" noProof="0" dirty="0">
                <a:ln>
                  <a:noFill/>
                </a:ln>
                <a:solidFill>
                  <a:prstClr val="black">
                    <a:lumMod val="65000"/>
                    <a:lumOff val="35000"/>
                  </a:prstClr>
                </a:solidFill>
                <a:effectLst/>
                <a:uLnTx/>
                <a:uFillTx/>
                <a:latin typeface="Arial"/>
                <a:ea typeface="+mn-ea"/>
                <a:cs typeface="Arial" pitchFamily="34" charset="0"/>
              </a:rPr>
              <a:t>Negotiating contracts and contract </a:t>
            </a:r>
            <a:r>
              <a:rPr kumimoji="0" lang="en-IN" sz="900" b="0" i="0" u="none" strike="noStrike" kern="1200" cap="none" spc="0" normalizeH="0" baseline="0" noProof="0" dirty="0" smtClean="0">
                <a:ln>
                  <a:noFill/>
                </a:ln>
                <a:solidFill>
                  <a:prstClr val="black">
                    <a:lumMod val="65000"/>
                    <a:lumOff val="35000"/>
                  </a:prstClr>
                </a:solidFill>
                <a:effectLst/>
                <a:uLnTx/>
                <a:uFillTx/>
                <a:latin typeface="Arial"/>
                <a:ea typeface="+mn-ea"/>
                <a:cs typeface="Arial" pitchFamily="34" charset="0"/>
              </a:rPr>
              <a:t>renewals.</a:t>
            </a:r>
            <a:endParaRPr kumimoji="0" lang="en-IN" sz="900" b="0" i="0" u="none" strike="noStrike" kern="1200" cap="none" spc="0" normalizeH="0" baseline="0" noProof="0" dirty="0">
              <a:ln>
                <a:noFill/>
              </a:ln>
              <a:solidFill>
                <a:prstClr val="black">
                  <a:lumMod val="75000"/>
                  <a:lumOff val="25000"/>
                </a:prstClr>
              </a:solidFill>
              <a:effectLst/>
              <a:uLnTx/>
              <a:uFillTx/>
              <a:latin typeface="Arial"/>
              <a:ea typeface="+mn-ea"/>
              <a:cs typeface="Arial" pitchFamily="34" charset="0"/>
            </a:endParaRPr>
          </a:p>
        </p:txBody>
      </p:sp>
      <p:sp>
        <p:nvSpPr>
          <p:cNvPr id="74" name="Rectangle 73"/>
          <p:cNvSpPr/>
          <p:nvPr/>
        </p:nvSpPr>
        <p:spPr>
          <a:xfrm>
            <a:off x="5053035" y="2593775"/>
            <a:ext cx="868832" cy="891357"/>
          </a:xfrm>
          <a:prstGeom prst="rect">
            <a:avLst/>
          </a:prstGeom>
          <a:solidFill>
            <a:srgbClr val="BE4128"/>
          </a:solidFill>
          <a:ln w="25400" cap="flat" cmpd="sng" algn="ctr">
            <a:noFill/>
            <a:prstDash val="solid"/>
          </a:ln>
          <a:effectLst/>
        </p:spPr>
        <p:txBody>
          <a:bodyPr rtlCol="0" anchor="ctr"/>
          <a:lstStyle/>
          <a:p>
            <a:pPr marL="0" marR="0" lvl="0" indent="0" algn="ctr" defTabSz="1218956"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75" name="Rectangle 74"/>
          <p:cNvSpPr/>
          <p:nvPr/>
        </p:nvSpPr>
        <p:spPr>
          <a:xfrm>
            <a:off x="5053035" y="3485132"/>
            <a:ext cx="868832" cy="932875"/>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56"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76" name="TextBox 75"/>
          <p:cNvSpPr txBox="1"/>
          <p:nvPr/>
        </p:nvSpPr>
        <p:spPr>
          <a:xfrm>
            <a:off x="5067636" y="2627257"/>
            <a:ext cx="776175" cy="739177"/>
          </a:xfrm>
          <a:prstGeom prst="rect">
            <a:avLst/>
          </a:prstGeom>
          <a:noFill/>
        </p:spPr>
        <p:txBody>
          <a:bodyPr wrap="none" rtlCol="0">
            <a:spAutoFit/>
          </a:bodyPr>
          <a:lstStyle/>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Contract </a:t>
            </a:r>
          </a:p>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Lifecycle</a:t>
            </a:r>
          </a:p>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Mgmt.</a:t>
            </a:r>
          </a:p>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(CLM)</a:t>
            </a:r>
          </a:p>
        </p:txBody>
      </p:sp>
      <p:sp>
        <p:nvSpPr>
          <p:cNvPr id="77" name="Rectangle 76"/>
          <p:cNvSpPr/>
          <p:nvPr/>
        </p:nvSpPr>
        <p:spPr>
          <a:xfrm>
            <a:off x="5104113" y="3499333"/>
            <a:ext cx="766675" cy="840230"/>
          </a:xfrm>
          <a:prstGeom prst="rect">
            <a:avLst/>
          </a:prstGeom>
        </p:spPr>
        <p:txBody>
          <a:bodyPr wrap="square" lIns="54015" rIns="54015">
            <a:spAutoFit/>
          </a:bodyPr>
          <a:lstStyle/>
          <a:p>
            <a:pPr marL="0" marR="0" lvl="0" indent="0" algn="l" defTabSz="1218956" rtl="0" eaLnBrk="1" fontAlgn="auto" latinLnBrk="0" hangingPunct="1">
              <a:lnSpc>
                <a:spcPct val="90000"/>
              </a:lnSpc>
              <a:spcBef>
                <a:spcPts val="0"/>
              </a:spcBef>
              <a:spcAft>
                <a:spcPts val="0"/>
              </a:spcAft>
              <a:buClrTx/>
              <a:buSzTx/>
              <a:buFontTx/>
              <a:buNone/>
              <a:tabLst/>
              <a:defRPr/>
            </a:pPr>
            <a:r>
              <a:rPr kumimoji="0" lang="en-IN" sz="900" b="0" i="0" u="none" strike="noStrike" kern="1200" cap="none" spc="0" normalizeH="0" baseline="0" noProof="0" dirty="0">
                <a:ln>
                  <a:noFill/>
                </a:ln>
                <a:solidFill>
                  <a:prstClr val="black">
                    <a:lumMod val="65000"/>
                    <a:lumOff val="35000"/>
                  </a:prstClr>
                </a:solidFill>
                <a:effectLst/>
                <a:uLnTx/>
                <a:uFillTx/>
                <a:latin typeface="Arial"/>
                <a:ea typeface="+mn-ea"/>
                <a:cs typeface="Arial" pitchFamily="34" charset="0"/>
              </a:rPr>
              <a:t>Proactive mgmt. </a:t>
            </a:r>
            <a:r>
              <a:rPr kumimoji="0" lang="en-IN" sz="900" b="0" i="0" u="none" strike="noStrike" kern="1200" cap="none" spc="0" normalizeH="0" baseline="0" noProof="0" dirty="0" smtClean="0">
                <a:ln>
                  <a:noFill/>
                </a:ln>
                <a:solidFill>
                  <a:prstClr val="black">
                    <a:lumMod val="65000"/>
                    <a:lumOff val="35000"/>
                  </a:prstClr>
                </a:solidFill>
                <a:effectLst/>
                <a:uLnTx/>
                <a:uFillTx/>
                <a:latin typeface="Arial"/>
                <a:ea typeface="+mn-ea"/>
                <a:cs typeface="Arial" pitchFamily="34" charset="0"/>
              </a:rPr>
              <a:t>of</a:t>
            </a:r>
            <a:r>
              <a:rPr kumimoji="0" lang="en-IN" sz="900" b="0" i="0" u="none" strike="noStrike" kern="1200" cap="none" spc="0" normalizeH="0" noProof="0" dirty="0" smtClean="0">
                <a:ln>
                  <a:noFill/>
                </a:ln>
                <a:solidFill>
                  <a:prstClr val="black">
                    <a:lumMod val="65000"/>
                    <a:lumOff val="35000"/>
                  </a:prstClr>
                </a:solidFill>
                <a:effectLst/>
                <a:uLnTx/>
                <a:uFillTx/>
                <a:latin typeface="Arial"/>
                <a:ea typeface="+mn-ea"/>
                <a:cs typeface="Arial" pitchFamily="34" charset="0"/>
              </a:rPr>
              <a:t> </a:t>
            </a:r>
            <a:r>
              <a:rPr kumimoji="0" lang="en-IN" sz="900" b="0" i="0" u="none" strike="noStrike" kern="1200" cap="none" spc="0" normalizeH="0" baseline="0" noProof="0" dirty="0" smtClean="0">
                <a:ln>
                  <a:noFill/>
                </a:ln>
                <a:solidFill>
                  <a:prstClr val="black">
                    <a:lumMod val="65000"/>
                    <a:lumOff val="35000"/>
                  </a:prstClr>
                </a:solidFill>
                <a:effectLst/>
                <a:uLnTx/>
                <a:uFillTx/>
                <a:latin typeface="Arial"/>
                <a:ea typeface="+mn-ea"/>
                <a:cs typeface="Arial" pitchFamily="34" charset="0"/>
              </a:rPr>
              <a:t>contract </a:t>
            </a:r>
            <a:r>
              <a:rPr kumimoji="0" lang="en-IN" sz="900" b="0" i="0" u="none" strike="noStrike" kern="1200" cap="none" spc="0" normalizeH="0" baseline="0" noProof="0" dirty="0">
                <a:ln>
                  <a:noFill/>
                </a:ln>
                <a:solidFill>
                  <a:prstClr val="black">
                    <a:lumMod val="65000"/>
                    <a:lumOff val="35000"/>
                  </a:prstClr>
                </a:solidFill>
                <a:effectLst/>
                <a:uLnTx/>
                <a:uFillTx/>
                <a:latin typeface="Arial"/>
                <a:ea typeface="+mn-ea"/>
                <a:cs typeface="Arial" pitchFamily="34" charset="0"/>
              </a:rPr>
              <a:t>terminations and </a:t>
            </a:r>
            <a:r>
              <a:rPr kumimoji="0" lang="en-IN" sz="900" b="0" i="0" u="none" strike="noStrike" kern="1200" cap="none" spc="0" normalizeH="0" baseline="0" noProof="0" dirty="0" smtClean="0">
                <a:ln>
                  <a:noFill/>
                </a:ln>
                <a:solidFill>
                  <a:prstClr val="black">
                    <a:lumMod val="65000"/>
                    <a:lumOff val="35000"/>
                  </a:prstClr>
                </a:solidFill>
                <a:effectLst/>
                <a:uLnTx/>
                <a:uFillTx/>
                <a:latin typeface="Arial"/>
                <a:ea typeface="+mn-ea"/>
                <a:cs typeface="Arial" pitchFamily="34" charset="0"/>
              </a:rPr>
              <a:t>renewals.</a:t>
            </a:r>
            <a:endParaRPr kumimoji="0" lang="en-IN" sz="900" b="0" i="0" u="none" strike="noStrike" kern="1200" cap="none" spc="0" normalizeH="0" baseline="0" noProof="0" dirty="0">
              <a:ln>
                <a:noFill/>
              </a:ln>
              <a:solidFill>
                <a:prstClr val="black">
                  <a:lumMod val="75000"/>
                  <a:lumOff val="25000"/>
                </a:prstClr>
              </a:solidFill>
              <a:effectLst/>
              <a:uLnTx/>
              <a:uFillTx/>
              <a:latin typeface="Arial"/>
              <a:ea typeface="+mn-ea"/>
              <a:cs typeface="Arial" pitchFamily="34" charset="0"/>
            </a:endParaRPr>
          </a:p>
        </p:txBody>
      </p:sp>
      <p:sp>
        <p:nvSpPr>
          <p:cNvPr id="78" name="Rectangle 77"/>
          <p:cNvSpPr/>
          <p:nvPr/>
        </p:nvSpPr>
        <p:spPr>
          <a:xfrm>
            <a:off x="5958903" y="2593775"/>
            <a:ext cx="868832" cy="891357"/>
          </a:xfrm>
          <a:prstGeom prst="rect">
            <a:avLst/>
          </a:prstGeom>
          <a:solidFill>
            <a:schemeClr val="accent1">
              <a:lumMod val="60000"/>
              <a:lumOff val="40000"/>
            </a:schemeClr>
          </a:solidFill>
          <a:ln w="25400" cap="flat" cmpd="sng" algn="ctr">
            <a:noFill/>
            <a:prstDash val="solid"/>
          </a:ln>
          <a:effectLst/>
        </p:spPr>
        <p:txBody>
          <a:bodyPr rtlCol="0" anchor="ctr"/>
          <a:lstStyle/>
          <a:p>
            <a:pPr marL="0" marR="0" lvl="0" indent="0" algn="ctr" defTabSz="1218956"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79" name="Rectangle 78"/>
          <p:cNvSpPr/>
          <p:nvPr/>
        </p:nvSpPr>
        <p:spPr>
          <a:xfrm>
            <a:off x="5958903" y="3485132"/>
            <a:ext cx="868832" cy="932875"/>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56"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80" name="TextBox 79"/>
          <p:cNvSpPr txBox="1"/>
          <p:nvPr/>
        </p:nvSpPr>
        <p:spPr>
          <a:xfrm>
            <a:off x="5973507" y="2627257"/>
            <a:ext cx="710451" cy="739177"/>
          </a:xfrm>
          <a:prstGeom prst="rect">
            <a:avLst/>
          </a:prstGeom>
          <a:noFill/>
        </p:spPr>
        <p:txBody>
          <a:bodyPr wrap="none" rtlCol="0">
            <a:spAutoFit/>
          </a:bodyPr>
          <a:lstStyle/>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Process</a:t>
            </a:r>
          </a:p>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and </a:t>
            </a:r>
          </a:p>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Policies</a:t>
            </a:r>
          </a:p>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smtClean="0">
                <a:ln>
                  <a:noFill/>
                </a:ln>
                <a:solidFill>
                  <a:prstClr val="white">
                    <a:lumMod val="95000"/>
                  </a:prstClr>
                </a:solidFill>
                <a:effectLst/>
                <a:uLnTx/>
                <a:uFillTx/>
                <a:latin typeface="Arial"/>
                <a:ea typeface="+mn-ea"/>
                <a:cs typeface="Arial" pitchFamily="34" charset="0"/>
              </a:rPr>
              <a:t>(P&amp;P</a:t>
            </a: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a:t>
            </a:r>
          </a:p>
        </p:txBody>
      </p:sp>
      <p:sp>
        <p:nvSpPr>
          <p:cNvPr id="81" name="Rectangle 80"/>
          <p:cNvSpPr/>
          <p:nvPr/>
        </p:nvSpPr>
        <p:spPr>
          <a:xfrm>
            <a:off x="6009982" y="3492352"/>
            <a:ext cx="766675" cy="964880"/>
          </a:xfrm>
          <a:prstGeom prst="rect">
            <a:avLst/>
          </a:prstGeom>
        </p:spPr>
        <p:txBody>
          <a:bodyPr wrap="square" lIns="54015" rIns="54015">
            <a:spAutoFit/>
          </a:bodyPr>
          <a:lstStyle/>
          <a:p>
            <a:pPr marL="0" marR="0" lvl="0" indent="0" algn="l" defTabSz="1218956" rtl="0" eaLnBrk="1" fontAlgn="auto" latinLnBrk="0" hangingPunct="1">
              <a:lnSpc>
                <a:spcPct val="90000"/>
              </a:lnSpc>
              <a:spcBef>
                <a:spcPts val="0"/>
              </a:spcBef>
              <a:spcAft>
                <a:spcPts val="0"/>
              </a:spcAft>
              <a:buClrTx/>
              <a:buSzTx/>
              <a:buFontTx/>
              <a:buNone/>
              <a:tabLst/>
              <a:defRPr/>
            </a:pPr>
            <a:r>
              <a:rPr kumimoji="0" lang="en-IN" sz="900" b="0" i="0" u="none" strike="noStrike" kern="1200" cap="none" spc="0" normalizeH="0" baseline="0" noProof="0" dirty="0">
                <a:ln>
                  <a:noFill/>
                </a:ln>
                <a:solidFill>
                  <a:prstClr val="black">
                    <a:lumMod val="65000"/>
                    <a:lumOff val="35000"/>
                  </a:prstClr>
                </a:solidFill>
                <a:effectLst/>
                <a:uLnTx/>
                <a:uFillTx/>
                <a:latin typeface="Arial"/>
                <a:ea typeface="+mn-ea"/>
                <a:cs typeface="Arial" pitchFamily="34" charset="0"/>
              </a:rPr>
              <a:t>P&amp;P for sourcing, quarterly business </a:t>
            </a:r>
          </a:p>
          <a:p>
            <a:pPr marL="0" marR="0" lvl="0" indent="0" algn="l" defTabSz="1218956" rtl="0" eaLnBrk="1" fontAlgn="auto" latinLnBrk="0" hangingPunct="1">
              <a:lnSpc>
                <a:spcPct val="90000"/>
              </a:lnSpc>
              <a:spcBef>
                <a:spcPts val="0"/>
              </a:spcBef>
              <a:spcAft>
                <a:spcPts val="0"/>
              </a:spcAft>
              <a:buClrTx/>
              <a:buSzTx/>
              <a:buFontTx/>
              <a:buNone/>
              <a:tabLst/>
              <a:defRPr/>
            </a:pPr>
            <a:r>
              <a:rPr kumimoji="0" lang="en-IN" sz="900" b="0" i="0" u="none" strike="noStrike" kern="1200" cap="none" spc="0" normalizeH="0" baseline="0" noProof="0" dirty="0">
                <a:ln>
                  <a:noFill/>
                </a:ln>
                <a:solidFill>
                  <a:prstClr val="black">
                    <a:lumMod val="65000"/>
                    <a:lumOff val="35000"/>
                  </a:prstClr>
                </a:solidFill>
                <a:effectLst/>
                <a:uLnTx/>
                <a:uFillTx/>
                <a:latin typeface="Arial"/>
                <a:ea typeface="+mn-ea"/>
                <a:cs typeface="Arial" pitchFamily="34" charset="0"/>
              </a:rPr>
              <a:t>reviews, </a:t>
            </a:r>
            <a:r>
              <a:rPr kumimoji="0" lang="en-IN" sz="900" b="0" i="0" u="none" strike="noStrike" kern="1200" cap="none" spc="0" normalizeH="0" baseline="0" noProof="0" dirty="0" smtClean="0">
                <a:ln>
                  <a:noFill/>
                </a:ln>
                <a:solidFill>
                  <a:prstClr val="black">
                    <a:lumMod val="65000"/>
                    <a:lumOff val="35000"/>
                  </a:prstClr>
                </a:solidFill>
                <a:effectLst/>
                <a:uLnTx/>
                <a:uFillTx/>
                <a:latin typeface="Arial"/>
                <a:ea typeface="+mn-ea"/>
                <a:cs typeface="Arial" pitchFamily="34" charset="0"/>
              </a:rPr>
              <a:t>and vendor meetings. </a:t>
            </a:r>
            <a:endParaRPr kumimoji="0" lang="en-IN" sz="900" b="0" i="0" u="none" strike="noStrike" kern="1200" cap="none" spc="0" normalizeH="0" baseline="0" noProof="0" dirty="0">
              <a:ln>
                <a:noFill/>
              </a:ln>
              <a:solidFill>
                <a:prstClr val="black">
                  <a:lumMod val="75000"/>
                  <a:lumOff val="25000"/>
                </a:prstClr>
              </a:solidFill>
              <a:effectLst/>
              <a:uLnTx/>
              <a:uFillTx/>
              <a:latin typeface="Arial"/>
              <a:ea typeface="+mn-ea"/>
              <a:cs typeface="Arial" pitchFamily="34" charset="0"/>
            </a:endParaRPr>
          </a:p>
        </p:txBody>
      </p:sp>
      <p:sp>
        <p:nvSpPr>
          <p:cNvPr id="82" name="Rectangle 81"/>
          <p:cNvSpPr/>
          <p:nvPr/>
        </p:nvSpPr>
        <p:spPr>
          <a:xfrm>
            <a:off x="6864772" y="2593775"/>
            <a:ext cx="868832" cy="891357"/>
          </a:xfrm>
          <a:prstGeom prst="rect">
            <a:avLst/>
          </a:prstGeom>
          <a:solidFill>
            <a:schemeClr val="accent1">
              <a:lumMod val="60000"/>
              <a:lumOff val="40000"/>
            </a:schemeClr>
          </a:solidFill>
          <a:ln w="25400" cap="flat" cmpd="sng" algn="ctr">
            <a:noFill/>
            <a:prstDash val="solid"/>
          </a:ln>
          <a:effectLst/>
        </p:spPr>
        <p:txBody>
          <a:bodyPr rtlCol="0" anchor="ctr"/>
          <a:lstStyle/>
          <a:p>
            <a:pPr marL="0" marR="0" lvl="0" indent="0" algn="ctr" defTabSz="1218956"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83" name="Rectangle 82"/>
          <p:cNvSpPr/>
          <p:nvPr/>
        </p:nvSpPr>
        <p:spPr>
          <a:xfrm>
            <a:off x="6864772" y="3485132"/>
            <a:ext cx="868832" cy="932875"/>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56"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84" name="TextBox 83"/>
          <p:cNvSpPr txBox="1"/>
          <p:nvPr/>
        </p:nvSpPr>
        <p:spPr>
          <a:xfrm>
            <a:off x="6879377" y="2627257"/>
            <a:ext cx="821059" cy="739177"/>
          </a:xfrm>
          <a:prstGeom prst="rect">
            <a:avLst/>
          </a:prstGeom>
          <a:noFill/>
        </p:spPr>
        <p:txBody>
          <a:bodyPr wrap="none" rtlCol="0">
            <a:spAutoFit/>
          </a:bodyPr>
          <a:lstStyle/>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Quarterly</a:t>
            </a:r>
          </a:p>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Business </a:t>
            </a:r>
          </a:p>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Reviews</a:t>
            </a:r>
          </a:p>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(QBRs)</a:t>
            </a:r>
          </a:p>
        </p:txBody>
      </p:sp>
      <p:sp>
        <p:nvSpPr>
          <p:cNvPr id="85" name="Rectangle 84"/>
          <p:cNvSpPr/>
          <p:nvPr/>
        </p:nvSpPr>
        <p:spPr>
          <a:xfrm>
            <a:off x="6915852" y="3496801"/>
            <a:ext cx="766675" cy="964880"/>
          </a:xfrm>
          <a:prstGeom prst="rect">
            <a:avLst/>
          </a:prstGeom>
        </p:spPr>
        <p:txBody>
          <a:bodyPr wrap="square" lIns="54015" rIns="54015">
            <a:spAutoFit/>
          </a:bodyPr>
          <a:lstStyle/>
          <a:p>
            <a:pPr marL="0" marR="0" lvl="0" indent="0" algn="l" defTabSz="1218956" rtl="0" eaLnBrk="1" fontAlgn="auto" latinLnBrk="0" hangingPunct="1">
              <a:lnSpc>
                <a:spcPct val="90000"/>
              </a:lnSpc>
              <a:spcBef>
                <a:spcPts val="0"/>
              </a:spcBef>
              <a:spcAft>
                <a:spcPts val="0"/>
              </a:spcAft>
              <a:buClrTx/>
              <a:buSzTx/>
              <a:buFontTx/>
              <a:buNone/>
              <a:tabLst/>
              <a:defRPr/>
            </a:pPr>
            <a:r>
              <a:rPr kumimoji="0" lang="en-IN" sz="900" b="0" i="0" u="none" strike="noStrike" kern="1200" cap="none" spc="0" normalizeH="0" baseline="0" noProof="0" dirty="0">
                <a:ln>
                  <a:noFill/>
                </a:ln>
                <a:solidFill>
                  <a:prstClr val="black">
                    <a:lumMod val="65000"/>
                    <a:lumOff val="35000"/>
                  </a:prstClr>
                </a:solidFill>
                <a:effectLst/>
                <a:uLnTx/>
                <a:uFillTx/>
                <a:latin typeface="Arial"/>
                <a:ea typeface="+mn-ea"/>
                <a:cs typeface="Arial" pitchFamily="34" charset="0"/>
              </a:rPr>
              <a:t>Scheduling, managing, scorecard, </a:t>
            </a:r>
            <a:r>
              <a:rPr kumimoji="0" lang="en-IN" sz="900" b="0" i="0" u="none" strike="noStrike" kern="1200" cap="none" spc="0" normalizeH="0" baseline="0" noProof="0" dirty="0" smtClean="0">
                <a:ln>
                  <a:noFill/>
                </a:ln>
                <a:solidFill>
                  <a:prstClr val="black">
                    <a:lumMod val="65000"/>
                    <a:lumOff val="35000"/>
                  </a:prstClr>
                </a:solidFill>
                <a:effectLst/>
                <a:uLnTx/>
                <a:uFillTx/>
                <a:latin typeface="Arial"/>
                <a:ea typeface="+mn-ea"/>
                <a:cs typeface="Arial" pitchFamily="34" charset="0"/>
              </a:rPr>
              <a:t>and action </a:t>
            </a:r>
            <a:r>
              <a:rPr kumimoji="0" lang="en-IN" sz="900" b="0" i="0" u="none" strike="noStrike" kern="1200" cap="none" spc="0" normalizeH="0" baseline="0" noProof="0" dirty="0">
                <a:ln>
                  <a:noFill/>
                </a:ln>
                <a:solidFill>
                  <a:prstClr val="black">
                    <a:lumMod val="65000"/>
                    <a:lumOff val="35000"/>
                  </a:prstClr>
                </a:solidFill>
                <a:effectLst/>
                <a:uLnTx/>
                <a:uFillTx/>
                <a:latin typeface="Arial"/>
                <a:ea typeface="+mn-ea"/>
                <a:cs typeface="Arial" pitchFamily="34" charset="0"/>
              </a:rPr>
              <a:t>item reporting for </a:t>
            </a:r>
            <a:r>
              <a:rPr kumimoji="0" lang="en-IN" sz="900" b="0" i="0" u="none" strike="noStrike" kern="1200" cap="none" spc="0" normalizeH="0" baseline="0" noProof="0" dirty="0" smtClean="0">
                <a:ln>
                  <a:noFill/>
                </a:ln>
                <a:solidFill>
                  <a:prstClr val="black">
                    <a:lumMod val="65000"/>
                    <a:lumOff val="35000"/>
                  </a:prstClr>
                </a:solidFill>
                <a:effectLst/>
                <a:uLnTx/>
                <a:uFillTx/>
                <a:latin typeface="Arial"/>
                <a:ea typeface="+mn-ea"/>
                <a:cs typeface="Arial" pitchFamily="34" charset="0"/>
              </a:rPr>
              <a:t>QBRs.</a:t>
            </a:r>
            <a:endParaRPr kumimoji="0" lang="en-IN" sz="900" b="0" i="0" u="none" strike="noStrike" kern="1200" cap="none" spc="0" normalizeH="0" baseline="0" noProof="0" dirty="0">
              <a:ln>
                <a:noFill/>
              </a:ln>
              <a:solidFill>
                <a:prstClr val="black">
                  <a:lumMod val="75000"/>
                  <a:lumOff val="25000"/>
                </a:prstClr>
              </a:solidFill>
              <a:effectLst/>
              <a:uLnTx/>
              <a:uFillTx/>
              <a:latin typeface="Arial"/>
              <a:ea typeface="+mn-ea"/>
              <a:cs typeface="Arial" pitchFamily="34" charset="0"/>
            </a:endParaRPr>
          </a:p>
        </p:txBody>
      </p:sp>
      <p:sp>
        <p:nvSpPr>
          <p:cNvPr id="86" name="Rectangle 85"/>
          <p:cNvSpPr/>
          <p:nvPr/>
        </p:nvSpPr>
        <p:spPr>
          <a:xfrm>
            <a:off x="7770643" y="2593775"/>
            <a:ext cx="868832" cy="891357"/>
          </a:xfrm>
          <a:prstGeom prst="rect">
            <a:avLst/>
          </a:prstGeom>
          <a:solidFill>
            <a:schemeClr val="accent1">
              <a:lumMod val="60000"/>
              <a:lumOff val="40000"/>
            </a:schemeClr>
          </a:solidFill>
          <a:ln w="25400" cap="flat" cmpd="sng" algn="ctr">
            <a:noFill/>
            <a:prstDash val="solid"/>
          </a:ln>
          <a:effectLst/>
        </p:spPr>
        <p:txBody>
          <a:bodyPr rtlCol="0" anchor="ctr"/>
          <a:lstStyle/>
          <a:p>
            <a:pPr marL="0" marR="0" lvl="0" indent="0" algn="ctr" defTabSz="1218956"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87" name="Rectangle 86"/>
          <p:cNvSpPr/>
          <p:nvPr/>
        </p:nvSpPr>
        <p:spPr>
          <a:xfrm>
            <a:off x="7770643" y="3485132"/>
            <a:ext cx="868832" cy="932875"/>
          </a:xfrm>
          <a:prstGeom prst="rect">
            <a:avLst/>
          </a:prstGeom>
          <a:solidFill>
            <a:sysClr val="window" lastClr="FFFFFF">
              <a:lumMod val="85000"/>
            </a:sysClr>
          </a:solidFill>
          <a:ln w="25400" cap="flat" cmpd="sng" algn="ctr">
            <a:noFill/>
            <a:prstDash val="solid"/>
          </a:ln>
          <a:effectLst/>
        </p:spPr>
        <p:txBody>
          <a:bodyPr rtlCol="0" anchor="ctr"/>
          <a:lstStyle/>
          <a:p>
            <a:pPr marL="0" marR="0" lvl="0" indent="0" algn="ctr" defTabSz="1218956" rtl="0" eaLnBrk="1" fontAlgn="auto" latinLnBrk="0" hangingPunct="1">
              <a:lnSpc>
                <a:spcPct val="100000"/>
              </a:lnSpc>
              <a:spcBef>
                <a:spcPts val="0"/>
              </a:spcBef>
              <a:spcAft>
                <a:spcPts val="0"/>
              </a:spcAft>
              <a:buClrTx/>
              <a:buSzTx/>
              <a:buFontTx/>
              <a:buNone/>
              <a:tabLst/>
              <a:defRPr/>
            </a:pPr>
            <a:endParaRPr kumimoji="0" lang="en-IN"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88" name="TextBox 87"/>
          <p:cNvSpPr txBox="1"/>
          <p:nvPr/>
        </p:nvSpPr>
        <p:spPr>
          <a:xfrm>
            <a:off x="7785246" y="2627257"/>
            <a:ext cx="819455" cy="739177"/>
          </a:xfrm>
          <a:prstGeom prst="rect">
            <a:avLst/>
          </a:prstGeom>
          <a:noFill/>
        </p:spPr>
        <p:txBody>
          <a:bodyPr wrap="none" rtlCol="0">
            <a:spAutoFit/>
          </a:bodyPr>
          <a:lstStyle/>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Reporting</a:t>
            </a:r>
          </a:p>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&amp; Vendor</a:t>
            </a:r>
          </a:p>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Off</a:t>
            </a:r>
          </a:p>
          <a:p>
            <a:pPr marL="0" marR="0" lvl="0" indent="0" algn="l" defTabSz="1218956" rtl="0" eaLnBrk="1" fontAlgn="auto" latinLnBrk="0" hangingPunct="1">
              <a:lnSpc>
                <a:spcPct val="100000"/>
              </a:lnSpc>
              <a:spcBef>
                <a:spcPts val="0"/>
              </a:spcBef>
              <a:spcAft>
                <a:spcPts val="0"/>
              </a:spcAft>
              <a:buClrTx/>
              <a:buSzTx/>
              <a:buFontTx/>
              <a:buNone/>
              <a:tabLst/>
              <a:defRPr/>
            </a:pPr>
            <a:r>
              <a:rPr kumimoji="0" lang="en-IN" sz="1051" b="1" i="0" u="none" strike="noStrike" kern="1200" cap="none" spc="0" normalizeH="0" baseline="0" noProof="0" dirty="0">
                <a:ln>
                  <a:noFill/>
                </a:ln>
                <a:solidFill>
                  <a:prstClr val="white">
                    <a:lumMod val="95000"/>
                  </a:prstClr>
                </a:solidFill>
                <a:effectLst/>
                <a:uLnTx/>
                <a:uFillTx/>
                <a:latin typeface="Arial"/>
                <a:ea typeface="+mn-ea"/>
                <a:cs typeface="Arial" pitchFamily="34" charset="0"/>
              </a:rPr>
              <a:t>Boarding</a:t>
            </a:r>
          </a:p>
        </p:txBody>
      </p:sp>
      <p:sp>
        <p:nvSpPr>
          <p:cNvPr id="89" name="Rectangle 88"/>
          <p:cNvSpPr/>
          <p:nvPr/>
        </p:nvSpPr>
        <p:spPr>
          <a:xfrm>
            <a:off x="7811634" y="3492588"/>
            <a:ext cx="766675" cy="964880"/>
          </a:xfrm>
          <a:prstGeom prst="rect">
            <a:avLst/>
          </a:prstGeom>
        </p:spPr>
        <p:txBody>
          <a:bodyPr wrap="square" lIns="54015" rIns="54015">
            <a:spAutoFit/>
          </a:bodyPr>
          <a:lstStyle/>
          <a:p>
            <a:pPr marL="0" marR="0" lvl="0" indent="0" algn="l" defTabSz="1218956" rtl="0" eaLnBrk="1" fontAlgn="auto" latinLnBrk="0" hangingPunct="1">
              <a:lnSpc>
                <a:spcPct val="90000"/>
              </a:lnSpc>
              <a:spcBef>
                <a:spcPts val="0"/>
              </a:spcBef>
              <a:spcAft>
                <a:spcPts val="0"/>
              </a:spcAft>
              <a:buClrTx/>
              <a:buSzTx/>
              <a:buFontTx/>
              <a:buNone/>
              <a:tabLst/>
              <a:defRPr/>
            </a:pPr>
            <a:r>
              <a:rPr kumimoji="0" lang="en-IN" sz="900" b="0" i="0" u="none" strike="noStrike" kern="1200" cap="none" spc="0" normalizeH="0" baseline="0" noProof="0" dirty="0">
                <a:ln>
                  <a:noFill/>
                </a:ln>
                <a:solidFill>
                  <a:prstClr val="black">
                    <a:lumMod val="65000"/>
                    <a:lumOff val="35000"/>
                  </a:prstClr>
                </a:solidFill>
                <a:effectLst/>
                <a:uLnTx/>
                <a:uFillTx/>
                <a:latin typeface="Arial"/>
                <a:ea typeface="+mn-ea"/>
                <a:cs typeface="Arial" pitchFamily="34" charset="0"/>
              </a:rPr>
              <a:t>All vendor reports and obligation tracking and vendor termination </a:t>
            </a:r>
            <a:r>
              <a:rPr kumimoji="0" lang="en-IN" sz="900" b="0" i="0" u="none" strike="noStrike" kern="1200" cap="none" spc="0" normalizeH="0" baseline="0" noProof="0" dirty="0" smtClean="0">
                <a:ln>
                  <a:noFill/>
                </a:ln>
                <a:solidFill>
                  <a:prstClr val="black">
                    <a:lumMod val="65000"/>
                    <a:lumOff val="35000"/>
                  </a:prstClr>
                </a:solidFill>
                <a:effectLst/>
                <a:uLnTx/>
                <a:uFillTx/>
                <a:latin typeface="Arial"/>
                <a:ea typeface="+mn-ea"/>
                <a:cs typeface="Arial" pitchFamily="34" charset="0"/>
              </a:rPr>
              <a:t>process.</a:t>
            </a:r>
            <a:endParaRPr kumimoji="0" lang="en-IN" sz="900" b="0" i="0" u="none" strike="noStrike" kern="1200" cap="none" spc="0" normalizeH="0" baseline="0" noProof="0" dirty="0">
              <a:ln>
                <a:noFill/>
              </a:ln>
              <a:solidFill>
                <a:prstClr val="black">
                  <a:lumMod val="75000"/>
                  <a:lumOff val="25000"/>
                </a:prstClr>
              </a:solidFill>
              <a:effectLst/>
              <a:uLnTx/>
              <a:uFillTx/>
              <a:latin typeface="Arial"/>
              <a:ea typeface="+mn-ea"/>
              <a:cs typeface="Arial" pitchFamily="34" charset="0"/>
            </a:endParaRPr>
          </a:p>
        </p:txBody>
      </p:sp>
      <p:sp>
        <p:nvSpPr>
          <p:cNvPr id="90" name="TextBox 89"/>
          <p:cNvSpPr txBox="1"/>
          <p:nvPr/>
        </p:nvSpPr>
        <p:spPr>
          <a:xfrm>
            <a:off x="1447254" y="2216250"/>
            <a:ext cx="851647" cy="369332"/>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a:ea typeface="+mn-ea"/>
                <a:cs typeface="Arial" panose="020B0604020202020204" pitchFamily="34" charset="0"/>
              </a:rPr>
              <a:t>PLAN</a:t>
            </a:r>
          </a:p>
        </p:txBody>
      </p:sp>
      <p:sp>
        <p:nvSpPr>
          <p:cNvPr id="91" name="TextBox 90"/>
          <p:cNvSpPr txBox="1"/>
          <p:nvPr/>
        </p:nvSpPr>
        <p:spPr>
          <a:xfrm>
            <a:off x="4110131" y="2214594"/>
            <a:ext cx="1016663" cy="369332"/>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a:ea typeface="+mn-ea"/>
                <a:cs typeface="Arial" panose="020B0604020202020204" pitchFamily="34" charset="0"/>
              </a:rPr>
              <a:t>BUILD</a:t>
            </a:r>
            <a:r>
              <a:rPr kumimoji="0" lang="en-US" sz="1800" b="1" i="0" u="none" strike="noStrike" kern="1200" cap="none" spc="0" normalizeH="0" baseline="0" noProof="0" dirty="0">
                <a:ln>
                  <a:noFill/>
                </a:ln>
                <a:solidFill>
                  <a:prstClr val="black"/>
                </a:solidFill>
                <a:effectLst/>
                <a:uLnTx/>
                <a:uFillTx/>
                <a:latin typeface="Calibri"/>
                <a:ea typeface="+mn-ea"/>
              </a:rPr>
              <a:t> </a:t>
            </a:r>
          </a:p>
        </p:txBody>
      </p:sp>
      <p:sp>
        <p:nvSpPr>
          <p:cNvPr id="92" name="TextBox 91"/>
          <p:cNvSpPr txBox="1"/>
          <p:nvPr/>
        </p:nvSpPr>
        <p:spPr>
          <a:xfrm>
            <a:off x="6864772" y="2223869"/>
            <a:ext cx="737352" cy="369332"/>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a:ea typeface="+mn-ea"/>
                <a:cs typeface="Arial" panose="020B0604020202020204" pitchFamily="34" charset="0"/>
              </a:rPr>
              <a:t>RUN</a:t>
            </a:r>
          </a:p>
        </p:txBody>
      </p:sp>
      <p:sp>
        <p:nvSpPr>
          <p:cNvPr id="93" name="Title 1"/>
          <p:cNvSpPr>
            <a:spLocks noGrp="1"/>
          </p:cNvSpPr>
          <p:nvPr>
            <p:ph type="title"/>
          </p:nvPr>
        </p:nvSpPr>
        <p:spPr/>
        <p:txBody>
          <a:bodyPr/>
          <a:lstStyle/>
          <a:p>
            <a:r>
              <a:rPr lang="en-IN" dirty="0"/>
              <a:t>Vendor </a:t>
            </a:r>
            <a:r>
              <a:rPr lang="en-IN" dirty="0" smtClean="0"/>
              <a:t>management </a:t>
            </a:r>
            <a:r>
              <a:rPr lang="en-IN" dirty="0"/>
              <a:t>f</a:t>
            </a:r>
            <a:r>
              <a:rPr lang="en-IN" dirty="0" smtClean="0"/>
              <a:t>unctions </a:t>
            </a:r>
            <a:r>
              <a:rPr lang="en-IN" dirty="0"/>
              <a:t>f</a:t>
            </a:r>
            <a:r>
              <a:rPr lang="en-IN" dirty="0" smtClean="0"/>
              <a:t>all </a:t>
            </a:r>
            <a:r>
              <a:rPr lang="en-IN" dirty="0"/>
              <a:t>u</a:t>
            </a:r>
            <a:r>
              <a:rPr lang="en-IN" dirty="0" smtClean="0"/>
              <a:t>nder </a:t>
            </a:r>
            <a:r>
              <a:rPr lang="en-IN" dirty="0"/>
              <a:t>t</a:t>
            </a:r>
            <a:r>
              <a:rPr lang="en-IN" dirty="0" smtClean="0"/>
              <a:t>hree umbrellas</a:t>
            </a:r>
            <a:endParaRPr lang="en-IN" dirty="0"/>
          </a:p>
        </p:txBody>
      </p:sp>
    </p:spTree>
    <p:extLst>
      <p:ext uri="{BB962C8B-B14F-4D97-AF65-F5344CB8AC3E}">
        <p14:creationId xmlns:p14="http://schemas.microsoft.com/office/powerpoint/2010/main" val="3244211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ight Arrow 64"/>
          <p:cNvSpPr/>
          <p:nvPr/>
        </p:nvSpPr>
        <p:spPr>
          <a:xfrm>
            <a:off x="5882593" y="1526759"/>
            <a:ext cx="1567747" cy="688769"/>
          </a:xfrm>
          <a:prstGeom prst="rightArrow">
            <a:avLst/>
          </a:prstGeom>
          <a:solidFill>
            <a:sysClr val="window" lastClr="FFFFFF">
              <a:lumMod val="85000"/>
              <a:alpha val="60000"/>
            </a:sysClr>
          </a:solidFill>
          <a:ln w="25400" cap="flat" cmpd="sng" algn="ctr">
            <a:noFill/>
            <a:prstDash val="solid"/>
          </a:ln>
          <a:effectLst/>
        </p:spPr>
        <p:txBody>
          <a:bodyPr rtlCol="0" anchor="ctr"/>
          <a:lstStyle/>
          <a:p>
            <a:pPr algn="ctr" defTabSz="1218987"/>
            <a:r>
              <a:rPr lang="en-US" sz="1400" dirty="0">
                <a:solidFill>
                  <a:prstClr val="black">
                    <a:lumMod val="75000"/>
                    <a:lumOff val="25000"/>
                  </a:prstClr>
                </a:solidFill>
                <a:cs typeface="Arial" pitchFamily="34" charset="0"/>
              </a:rPr>
              <a:t>The Future</a:t>
            </a:r>
          </a:p>
        </p:txBody>
      </p:sp>
      <p:sp>
        <p:nvSpPr>
          <p:cNvPr id="2" name="Title 1"/>
          <p:cNvSpPr>
            <a:spLocks noGrp="1"/>
          </p:cNvSpPr>
          <p:nvPr>
            <p:ph type="title"/>
          </p:nvPr>
        </p:nvSpPr>
        <p:spPr/>
        <p:txBody>
          <a:bodyPr/>
          <a:lstStyle/>
          <a:p>
            <a:r>
              <a:rPr lang="en-US" dirty="0"/>
              <a:t>Grow your </a:t>
            </a:r>
            <a:r>
              <a:rPr lang="en-US" dirty="0" smtClean="0"/>
              <a:t>VMO </a:t>
            </a:r>
            <a:r>
              <a:rPr lang="en-US" dirty="0"/>
              <a:t>with Info-Tech’s </a:t>
            </a:r>
            <a:r>
              <a:rPr lang="en-US" dirty="0" smtClean="0"/>
              <a:t>vendor </a:t>
            </a:r>
            <a:r>
              <a:rPr lang="en-US" dirty="0"/>
              <a:t>m</a:t>
            </a:r>
            <a:r>
              <a:rPr lang="en-US" dirty="0" smtClean="0"/>
              <a:t>anagement </a:t>
            </a:r>
            <a:r>
              <a:rPr lang="en-US" dirty="0"/>
              <a:t>k</a:t>
            </a:r>
            <a:r>
              <a:rPr lang="en-US" dirty="0" smtClean="0"/>
              <a:t>ey </a:t>
            </a:r>
            <a:r>
              <a:rPr lang="en-US" dirty="0"/>
              <a:t>i</a:t>
            </a:r>
            <a:r>
              <a:rPr lang="en-US" dirty="0" smtClean="0"/>
              <a:t>nitiative </a:t>
            </a:r>
            <a:r>
              <a:rPr lang="en-US" dirty="0"/>
              <a:t>p</a:t>
            </a:r>
            <a:r>
              <a:rPr lang="en-US" dirty="0" smtClean="0"/>
              <a:t>lan</a:t>
            </a:r>
            <a:endParaRPr lang="en-US" dirty="0"/>
          </a:p>
        </p:txBody>
      </p:sp>
      <p:sp>
        <p:nvSpPr>
          <p:cNvPr id="62" name="Right Arrow 61"/>
          <p:cNvSpPr/>
          <p:nvPr/>
        </p:nvSpPr>
        <p:spPr>
          <a:xfrm>
            <a:off x="811500" y="1532979"/>
            <a:ext cx="1567747" cy="688769"/>
          </a:xfrm>
          <a:prstGeom prst="rightArrow">
            <a:avLst/>
          </a:prstGeom>
          <a:solidFill>
            <a:sysClr val="window" lastClr="FFFFFF">
              <a:lumMod val="85000"/>
              <a:alpha val="60000"/>
            </a:sysClr>
          </a:solidFill>
          <a:ln w="25400" cap="flat" cmpd="sng" algn="ctr">
            <a:noFill/>
            <a:prstDash val="solid"/>
          </a:ln>
          <a:effectLst/>
        </p:spPr>
        <p:txBody>
          <a:bodyPr rtlCol="0" anchor="ctr"/>
          <a:lstStyle/>
          <a:p>
            <a:pPr algn="ctr" defTabSz="1218987"/>
            <a:r>
              <a:rPr lang="en-US" sz="1400" dirty="0">
                <a:solidFill>
                  <a:prstClr val="black">
                    <a:lumMod val="75000"/>
                    <a:lumOff val="25000"/>
                  </a:prstClr>
                </a:solidFill>
                <a:cs typeface="Arial" pitchFamily="34" charset="0"/>
              </a:rPr>
              <a:t>Beginning</a:t>
            </a:r>
          </a:p>
        </p:txBody>
      </p:sp>
      <p:sp>
        <p:nvSpPr>
          <p:cNvPr id="63" name="Right Arrow 62"/>
          <p:cNvSpPr/>
          <p:nvPr/>
        </p:nvSpPr>
        <p:spPr>
          <a:xfrm>
            <a:off x="2501864" y="1545418"/>
            <a:ext cx="1567747" cy="688769"/>
          </a:xfrm>
          <a:prstGeom prst="rightArrow">
            <a:avLst/>
          </a:prstGeom>
          <a:solidFill>
            <a:sysClr val="window" lastClr="FFFFFF">
              <a:lumMod val="85000"/>
              <a:alpha val="60000"/>
            </a:sysClr>
          </a:solidFill>
          <a:ln w="25400" cap="flat" cmpd="sng" algn="ctr">
            <a:noFill/>
            <a:prstDash val="solid"/>
          </a:ln>
          <a:effectLst/>
        </p:spPr>
        <p:txBody>
          <a:bodyPr rtlCol="0" anchor="ctr"/>
          <a:lstStyle/>
          <a:p>
            <a:pPr algn="ctr" defTabSz="1218987"/>
            <a:r>
              <a:rPr lang="en-US" sz="1400" dirty="0">
                <a:solidFill>
                  <a:prstClr val="black">
                    <a:lumMod val="75000"/>
                    <a:lumOff val="25000"/>
                  </a:prstClr>
                </a:solidFill>
                <a:cs typeface="Arial" pitchFamily="34" charset="0"/>
              </a:rPr>
              <a:t>Growth</a:t>
            </a:r>
          </a:p>
        </p:txBody>
      </p:sp>
      <p:sp>
        <p:nvSpPr>
          <p:cNvPr id="64" name="Right Arrow 63"/>
          <p:cNvSpPr/>
          <p:nvPr/>
        </p:nvSpPr>
        <p:spPr>
          <a:xfrm>
            <a:off x="4192228" y="1539199"/>
            <a:ext cx="1567747" cy="688769"/>
          </a:xfrm>
          <a:prstGeom prst="rightArrow">
            <a:avLst/>
          </a:prstGeom>
          <a:solidFill>
            <a:sysClr val="window" lastClr="FFFFFF">
              <a:lumMod val="85000"/>
              <a:alpha val="60000"/>
            </a:sysClr>
          </a:solidFill>
          <a:ln w="25400" cap="flat" cmpd="sng" algn="ctr">
            <a:noFill/>
            <a:prstDash val="solid"/>
          </a:ln>
          <a:effectLst/>
        </p:spPr>
        <p:txBody>
          <a:bodyPr rtlCol="0" anchor="ctr"/>
          <a:lstStyle/>
          <a:p>
            <a:pPr lvl="0" algn="ctr" defTabSz="1218987">
              <a:defRPr/>
            </a:pPr>
            <a:r>
              <a:rPr lang="en-US" sz="1400" dirty="0">
                <a:solidFill>
                  <a:prstClr val="black">
                    <a:lumMod val="75000"/>
                    <a:lumOff val="25000"/>
                  </a:prstClr>
                </a:solidFill>
                <a:cs typeface="Arial" pitchFamily="34" charset="0"/>
              </a:rPr>
              <a:t>Branching</a:t>
            </a:r>
            <a:endParaRPr kumimoji="0" lang="en-US" sz="1400" b="0" i="0" u="none" strike="noStrike" kern="0" cap="none" spc="0" normalizeH="0" baseline="0" noProof="0" dirty="0">
              <a:ln>
                <a:noFill/>
              </a:ln>
              <a:solidFill>
                <a:prstClr val="white"/>
              </a:solidFill>
              <a:effectLst/>
              <a:uLnTx/>
              <a:uFillTx/>
            </a:endParaRPr>
          </a:p>
        </p:txBody>
      </p:sp>
      <p:grpSp>
        <p:nvGrpSpPr>
          <p:cNvPr id="66" name="Group 65"/>
          <p:cNvGrpSpPr/>
          <p:nvPr/>
        </p:nvGrpSpPr>
        <p:grpSpPr>
          <a:xfrm>
            <a:off x="5271266" y="2207132"/>
            <a:ext cx="1784923" cy="1868758"/>
            <a:chOff x="5580063" y="2333625"/>
            <a:chExt cx="2906713" cy="3043238"/>
          </a:xfrm>
        </p:grpSpPr>
        <p:sp>
          <p:nvSpPr>
            <p:cNvPr id="67" name="Freeform 66"/>
            <p:cNvSpPr>
              <a:spLocks/>
            </p:cNvSpPr>
            <p:nvPr/>
          </p:nvSpPr>
          <p:spPr bwMode="auto">
            <a:xfrm>
              <a:off x="5580063" y="2333625"/>
              <a:ext cx="2906713" cy="3043238"/>
            </a:xfrm>
            <a:custGeom>
              <a:avLst/>
              <a:gdLst>
                <a:gd name="T0" fmla="*/ 1291 w 1831"/>
                <a:gd name="T1" fmla="*/ 59 h 1917"/>
                <a:gd name="T2" fmla="*/ 1232 w 1831"/>
                <a:gd name="T3" fmla="*/ 200 h 1917"/>
                <a:gd name="T4" fmla="*/ 1116 w 1831"/>
                <a:gd name="T5" fmla="*/ 434 h 1917"/>
                <a:gd name="T6" fmla="*/ 1366 w 1831"/>
                <a:gd name="T7" fmla="*/ 284 h 1917"/>
                <a:gd name="T8" fmla="*/ 1564 w 1831"/>
                <a:gd name="T9" fmla="*/ 359 h 1917"/>
                <a:gd name="T10" fmla="*/ 1443 w 1831"/>
                <a:gd name="T11" fmla="*/ 469 h 1917"/>
                <a:gd name="T12" fmla="*/ 1218 w 1831"/>
                <a:gd name="T13" fmla="*/ 448 h 1917"/>
                <a:gd name="T14" fmla="*/ 1036 w 1831"/>
                <a:gd name="T15" fmla="*/ 584 h 1917"/>
                <a:gd name="T16" fmla="*/ 967 w 1831"/>
                <a:gd name="T17" fmla="*/ 832 h 1917"/>
                <a:gd name="T18" fmla="*/ 1184 w 1831"/>
                <a:gd name="T19" fmla="*/ 778 h 1917"/>
                <a:gd name="T20" fmla="*/ 1374 w 1831"/>
                <a:gd name="T21" fmla="*/ 725 h 1917"/>
                <a:gd name="T22" fmla="*/ 1616 w 1831"/>
                <a:gd name="T23" fmla="*/ 757 h 1917"/>
                <a:gd name="T24" fmla="*/ 1831 w 1831"/>
                <a:gd name="T25" fmla="*/ 1105 h 1917"/>
                <a:gd name="T26" fmla="*/ 1672 w 1831"/>
                <a:gd name="T27" fmla="*/ 1117 h 1917"/>
                <a:gd name="T28" fmla="*/ 1378 w 1831"/>
                <a:gd name="T29" fmla="*/ 1048 h 1917"/>
                <a:gd name="T30" fmla="*/ 1172 w 1831"/>
                <a:gd name="T31" fmla="*/ 805 h 1917"/>
                <a:gd name="T32" fmla="*/ 951 w 1831"/>
                <a:gd name="T33" fmla="*/ 934 h 1917"/>
                <a:gd name="T34" fmla="*/ 992 w 1831"/>
                <a:gd name="T35" fmla="*/ 1292 h 1917"/>
                <a:gd name="T36" fmla="*/ 1074 w 1831"/>
                <a:gd name="T37" fmla="*/ 1188 h 1917"/>
                <a:gd name="T38" fmla="*/ 1272 w 1831"/>
                <a:gd name="T39" fmla="*/ 1146 h 1917"/>
                <a:gd name="T40" fmla="*/ 1401 w 1831"/>
                <a:gd name="T41" fmla="*/ 1263 h 1917"/>
                <a:gd name="T42" fmla="*/ 1270 w 1831"/>
                <a:gd name="T43" fmla="*/ 1405 h 1917"/>
                <a:gd name="T44" fmla="*/ 1036 w 1831"/>
                <a:gd name="T45" fmla="*/ 1309 h 1917"/>
                <a:gd name="T46" fmla="*/ 936 w 1831"/>
                <a:gd name="T47" fmla="*/ 1549 h 1917"/>
                <a:gd name="T48" fmla="*/ 1036 w 1831"/>
                <a:gd name="T49" fmla="*/ 1895 h 1917"/>
                <a:gd name="T50" fmla="*/ 921 w 1831"/>
                <a:gd name="T51" fmla="*/ 1838 h 1917"/>
                <a:gd name="T52" fmla="*/ 855 w 1831"/>
                <a:gd name="T53" fmla="*/ 1442 h 1917"/>
                <a:gd name="T54" fmla="*/ 634 w 1831"/>
                <a:gd name="T55" fmla="*/ 1417 h 1917"/>
                <a:gd name="T56" fmla="*/ 433 w 1831"/>
                <a:gd name="T57" fmla="*/ 1436 h 1917"/>
                <a:gd name="T58" fmla="*/ 358 w 1831"/>
                <a:gd name="T59" fmla="*/ 1342 h 1917"/>
                <a:gd name="T60" fmla="*/ 532 w 1831"/>
                <a:gd name="T61" fmla="*/ 1180 h 1917"/>
                <a:gd name="T62" fmla="*/ 696 w 1831"/>
                <a:gd name="T63" fmla="*/ 1282 h 1917"/>
                <a:gd name="T64" fmla="*/ 863 w 1831"/>
                <a:gd name="T65" fmla="*/ 1405 h 1917"/>
                <a:gd name="T66" fmla="*/ 805 w 1831"/>
                <a:gd name="T67" fmla="*/ 1038 h 1917"/>
                <a:gd name="T68" fmla="*/ 475 w 1831"/>
                <a:gd name="T69" fmla="*/ 901 h 1917"/>
                <a:gd name="T70" fmla="*/ 481 w 1831"/>
                <a:gd name="T71" fmla="*/ 963 h 1917"/>
                <a:gd name="T72" fmla="*/ 423 w 1831"/>
                <a:gd name="T73" fmla="*/ 1103 h 1917"/>
                <a:gd name="T74" fmla="*/ 142 w 1831"/>
                <a:gd name="T75" fmla="*/ 1182 h 1917"/>
                <a:gd name="T76" fmla="*/ 16 w 1831"/>
                <a:gd name="T77" fmla="*/ 1069 h 1917"/>
                <a:gd name="T78" fmla="*/ 164 w 1831"/>
                <a:gd name="T79" fmla="*/ 813 h 1917"/>
                <a:gd name="T80" fmla="*/ 323 w 1831"/>
                <a:gd name="T81" fmla="*/ 765 h 1917"/>
                <a:gd name="T82" fmla="*/ 473 w 1831"/>
                <a:gd name="T83" fmla="*/ 875 h 1917"/>
                <a:gd name="T84" fmla="*/ 790 w 1831"/>
                <a:gd name="T85" fmla="*/ 975 h 1917"/>
                <a:gd name="T86" fmla="*/ 930 w 1831"/>
                <a:gd name="T87" fmla="*/ 767 h 1917"/>
                <a:gd name="T88" fmla="*/ 803 w 1831"/>
                <a:gd name="T89" fmla="*/ 630 h 1917"/>
                <a:gd name="T90" fmla="*/ 632 w 1831"/>
                <a:gd name="T91" fmla="*/ 690 h 1917"/>
                <a:gd name="T92" fmla="*/ 404 w 1831"/>
                <a:gd name="T93" fmla="*/ 548 h 1917"/>
                <a:gd name="T94" fmla="*/ 363 w 1831"/>
                <a:gd name="T95" fmla="*/ 340 h 1917"/>
                <a:gd name="T96" fmla="*/ 586 w 1831"/>
                <a:gd name="T97" fmla="*/ 330 h 1917"/>
                <a:gd name="T98" fmla="*/ 803 w 1831"/>
                <a:gd name="T99" fmla="*/ 536 h 1917"/>
                <a:gd name="T100" fmla="*/ 946 w 1831"/>
                <a:gd name="T101" fmla="*/ 694 h 1917"/>
                <a:gd name="T102" fmla="*/ 1042 w 1831"/>
                <a:gd name="T103" fmla="*/ 467 h 1917"/>
                <a:gd name="T104" fmla="*/ 1072 w 1831"/>
                <a:gd name="T105" fmla="*/ 350 h 1917"/>
                <a:gd name="T106" fmla="*/ 888 w 1831"/>
                <a:gd name="T107" fmla="*/ 213 h 1917"/>
                <a:gd name="T108" fmla="*/ 823 w 1831"/>
                <a:gd name="T109" fmla="*/ 73 h 1917"/>
                <a:gd name="T110" fmla="*/ 965 w 1831"/>
                <a:gd name="T111" fmla="*/ 59 h 1917"/>
                <a:gd name="T112" fmla="*/ 1061 w 1831"/>
                <a:gd name="T113" fmla="*/ 190 h 1917"/>
                <a:gd name="T114" fmla="*/ 1099 w 1831"/>
                <a:gd name="T115" fmla="*/ 352 h 1917"/>
                <a:gd name="T116" fmla="*/ 1170 w 1831"/>
                <a:gd name="T117" fmla="*/ 236 h 1917"/>
                <a:gd name="T118" fmla="*/ 1182 w 1831"/>
                <a:gd name="T119" fmla="*/ 13 h 19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831" h="1917">
                  <a:moveTo>
                    <a:pt x="1191" y="0"/>
                  </a:moveTo>
                  <a:lnTo>
                    <a:pt x="1218" y="34"/>
                  </a:lnTo>
                  <a:lnTo>
                    <a:pt x="1236" y="67"/>
                  </a:lnTo>
                  <a:lnTo>
                    <a:pt x="1249" y="96"/>
                  </a:lnTo>
                  <a:lnTo>
                    <a:pt x="1255" y="121"/>
                  </a:lnTo>
                  <a:lnTo>
                    <a:pt x="1293" y="56"/>
                  </a:lnTo>
                  <a:lnTo>
                    <a:pt x="1291" y="59"/>
                  </a:lnTo>
                  <a:lnTo>
                    <a:pt x="1287" y="69"/>
                  </a:lnTo>
                  <a:lnTo>
                    <a:pt x="1280" y="88"/>
                  </a:lnTo>
                  <a:lnTo>
                    <a:pt x="1270" y="109"/>
                  </a:lnTo>
                  <a:lnTo>
                    <a:pt x="1257" y="138"/>
                  </a:lnTo>
                  <a:lnTo>
                    <a:pt x="1253" y="163"/>
                  </a:lnTo>
                  <a:lnTo>
                    <a:pt x="1245" y="184"/>
                  </a:lnTo>
                  <a:lnTo>
                    <a:pt x="1232" y="200"/>
                  </a:lnTo>
                  <a:lnTo>
                    <a:pt x="1216" y="213"/>
                  </a:lnTo>
                  <a:lnTo>
                    <a:pt x="1189" y="261"/>
                  </a:lnTo>
                  <a:lnTo>
                    <a:pt x="1157" y="311"/>
                  </a:lnTo>
                  <a:lnTo>
                    <a:pt x="1132" y="352"/>
                  </a:lnTo>
                  <a:lnTo>
                    <a:pt x="1109" y="396"/>
                  </a:lnTo>
                  <a:lnTo>
                    <a:pt x="1088" y="446"/>
                  </a:lnTo>
                  <a:lnTo>
                    <a:pt x="1116" y="434"/>
                  </a:lnTo>
                  <a:lnTo>
                    <a:pt x="1153" y="423"/>
                  </a:lnTo>
                  <a:lnTo>
                    <a:pt x="1199" y="413"/>
                  </a:lnTo>
                  <a:lnTo>
                    <a:pt x="1232" y="367"/>
                  </a:lnTo>
                  <a:lnTo>
                    <a:pt x="1264" y="332"/>
                  </a:lnTo>
                  <a:lnTo>
                    <a:pt x="1299" y="307"/>
                  </a:lnTo>
                  <a:lnTo>
                    <a:pt x="1332" y="292"/>
                  </a:lnTo>
                  <a:lnTo>
                    <a:pt x="1366" y="284"/>
                  </a:lnTo>
                  <a:lnTo>
                    <a:pt x="1401" y="284"/>
                  </a:lnTo>
                  <a:lnTo>
                    <a:pt x="1433" y="290"/>
                  </a:lnTo>
                  <a:lnTo>
                    <a:pt x="1464" y="300"/>
                  </a:lnTo>
                  <a:lnTo>
                    <a:pt x="1493" y="311"/>
                  </a:lnTo>
                  <a:lnTo>
                    <a:pt x="1520" y="327"/>
                  </a:lnTo>
                  <a:lnTo>
                    <a:pt x="1543" y="342"/>
                  </a:lnTo>
                  <a:lnTo>
                    <a:pt x="1564" y="359"/>
                  </a:lnTo>
                  <a:lnTo>
                    <a:pt x="1581" y="373"/>
                  </a:lnTo>
                  <a:lnTo>
                    <a:pt x="1595" y="384"/>
                  </a:lnTo>
                  <a:lnTo>
                    <a:pt x="1603" y="392"/>
                  </a:lnTo>
                  <a:lnTo>
                    <a:pt x="1604" y="396"/>
                  </a:lnTo>
                  <a:lnTo>
                    <a:pt x="1547" y="429"/>
                  </a:lnTo>
                  <a:lnTo>
                    <a:pt x="1491" y="454"/>
                  </a:lnTo>
                  <a:lnTo>
                    <a:pt x="1443" y="469"/>
                  </a:lnTo>
                  <a:lnTo>
                    <a:pt x="1397" y="479"/>
                  </a:lnTo>
                  <a:lnTo>
                    <a:pt x="1357" y="482"/>
                  </a:lnTo>
                  <a:lnTo>
                    <a:pt x="1320" y="480"/>
                  </a:lnTo>
                  <a:lnTo>
                    <a:pt x="1287" y="475"/>
                  </a:lnTo>
                  <a:lnTo>
                    <a:pt x="1261" y="467"/>
                  </a:lnTo>
                  <a:lnTo>
                    <a:pt x="1238" y="457"/>
                  </a:lnTo>
                  <a:lnTo>
                    <a:pt x="1218" y="448"/>
                  </a:lnTo>
                  <a:lnTo>
                    <a:pt x="1205" y="438"/>
                  </a:lnTo>
                  <a:lnTo>
                    <a:pt x="1157" y="450"/>
                  </a:lnTo>
                  <a:lnTo>
                    <a:pt x="1118" y="461"/>
                  </a:lnTo>
                  <a:lnTo>
                    <a:pt x="1090" y="473"/>
                  </a:lnTo>
                  <a:lnTo>
                    <a:pt x="1072" y="480"/>
                  </a:lnTo>
                  <a:lnTo>
                    <a:pt x="1053" y="532"/>
                  </a:lnTo>
                  <a:lnTo>
                    <a:pt x="1036" y="584"/>
                  </a:lnTo>
                  <a:lnTo>
                    <a:pt x="1019" y="634"/>
                  </a:lnTo>
                  <a:lnTo>
                    <a:pt x="1005" y="682"/>
                  </a:lnTo>
                  <a:lnTo>
                    <a:pt x="994" y="725"/>
                  </a:lnTo>
                  <a:lnTo>
                    <a:pt x="984" y="763"/>
                  </a:lnTo>
                  <a:lnTo>
                    <a:pt x="976" y="796"/>
                  </a:lnTo>
                  <a:lnTo>
                    <a:pt x="970" y="819"/>
                  </a:lnTo>
                  <a:lnTo>
                    <a:pt x="967" y="832"/>
                  </a:lnTo>
                  <a:lnTo>
                    <a:pt x="957" y="886"/>
                  </a:lnTo>
                  <a:lnTo>
                    <a:pt x="984" y="863"/>
                  </a:lnTo>
                  <a:lnTo>
                    <a:pt x="1013" y="838"/>
                  </a:lnTo>
                  <a:lnTo>
                    <a:pt x="1049" y="817"/>
                  </a:lnTo>
                  <a:lnTo>
                    <a:pt x="1088" y="798"/>
                  </a:lnTo>
                  <a:lnTo>
                    <a:pt x="1134" y="786"/>
                  </a:lnTo>
                  <a:lnTo>
                    <a:pt x="1184" y="778"/>
                  </a:lnTo>
                  <a:lnTo>
                    <a:pt x="1239" y="780"/>
                  </a:lnTo>
                  <a:lnTo>
                    <a:pt x="1253" y="773"/>
                  </a:lnTo>
                  <a:lnTo>
                    <a:pt x="1272" y="763"/>
                  </a:lnTo>
                  <a:lnTo>
                    <a:pt x="1293" y="753"/>
                  </a:lnTo>
                  <a:lnTo>
                    <a:pt x="1316" y="742"/>
                  </a:lnTo>
                  <a:lnTo>
                    <a:pt x="1345" y="732"/>
                  </a:lnTo>
                  <a:lnTo>
                    <a:pt x="1374" y="725"/>
                  </a:lnTo>
                  <a:lnTo>
                    <a:pt x="1405" y="719"/>
                  </a:lnTo>
                  <a:lnTo>
                    <a:pt x="1439" y="715"/>
                  </a:lnTo>
                  <a:lnTo>
                    <a:pt x="1472" y="715"/>
                  </a:lnTo>
                  <a:lnTo>
                    <a:pt x="1508" y="717"/>
                  </a:lnTo>
                  <a:lnTo>
                    <a:pt x="1543" y="725"/>
                  </a:lnTo>
                  <a:lnTo>
                    <a:pt x="1579" y="738"/>
                  </a:lnTo>
                  <a:lnTo>
                    <a:pt x="1616" y="757"/>
                  </a:lnTo>
                  <a:lnTo>
                    <a:pt x="1651" y="782"/>
                  </a:lnTo>
                  <a:lnTo>
                    <a:pt x="1685" y="815"/>
                  </a:lnTo>
                  <a:lnTo>
                    <a:pt x="1718" y="855"/>
                  </a:lnTo>
                  <a:lnTo>
                    <a:pt x="1750" y="903"/>
                  </a:lnTo>
                  <a:lnTo>
                    <a:pt x="1779" y="961"/>
                  </a:lnTo>
                  <a:lnTo>
                    <a:pt x="1806" y="1028"/>
                  </a:lnTo>
                  <a:lnTo>
                    <a:pt x="1831" y="1105"/>
                  </a:lnTo>
                  <a:lnTo>
                    <a:pt x="1827" y="1107"/>
                  </a:lnTo>
                  <a:lnTo>
                    <a:pt x="1816" y="1109"/>
                  </a:lnTo>
                  <a:lnTo>
                    <a:pt x="1797" y="1111"/>
                  </a:lnTo>
                  <a:lnTo>
                    <a:pt x="1774" y="1113"/>
                  </a:lnTo>
                  <a:lnTo>
                    <a:pt x="1743" y="1115"/>
                  </a:lnTo>
                  <a:lnTo>
                    <a:pt x="1710" y="1117"/>
                  </a:lnTo>
                  <a:lnTo>
                    <a:pt x="1672" y="1117"/>
                  </a:lnTo>
                  <a:lnTo>
                    <a:pt x="1633" y="1117"/>
                  </a:lnTo>
                  <a:lnTo>
                    <a:pt x="1591" y="1113"/>
                  </a:lnTo>
                  <a:lnTo>
                    <a:pt x="1547" y="1107"/>
                  </a:lnTo>
                  <a:lnTo>
                    <a:pt x="1505" y="1098"/>
                  </a:lnTo>
                  <a:lnTo>
                    <a:pt x="1460" y="1086"/>
                  </a:lnTo>
                  <a:lnTo>
                    <a:pt x="1418" y="1069"/>
                  </a:lnTo>
                  <a:lnTo>
                    <a:pt x="1378" y="1048"/>
                  </a:lnTo>
                  <a:lnTo>
                    <a:pt x="1341" y="1023"/>
                  </a:lnTo>
                  <a:lnTo>
                    <a:pt x="1307" y="992"/>
                  </a:lnTo>
                  <a:lnTo>
                    <a:pt x="1278" y="955"/>
                  </a:lnTo>
                  <a:lnTo>
                    <a:pt x="1255" y="913"/>
                  </a:lnTo>
                  <a:lnTo>
                    <a:pt x="1236" y="863"/>
                  </a:lnTo>
                  <a:lnTo>
                    <a:pt x="1224" y="805"/>
                  </a:lnTo>
                  <a:lnTo>
                    <a:pt x="1172" y="805"/>
                  </a:lnTo>
                  <a:lnTo>
                    <a:pt x="1126" y="813"/>
                  </a:lnTo>
                  <a:lnTo>
                    <a:pt x="1084" y="828"/>
                  </a:lnTo>
                  <a:lnTo>
                    <a:pt x="1047" y="846"/>
                  </a:lnTo>
                  <a:lnTo>
                    <a:pt x="1017" y="867"/>
                  </a:lnTo>
                  <a:lnTo>
                    <a:pt x="990" y="890"/>
                  </a:lnTo>
                  <a:lnTo>
                    <a:pt x="969" y="913"/>
                  </a:lnTo>
                  <a:lnTo>
                    <a:pt x="951" y="934"/>
                  </a:lnTo>
                  <a:lnTo>
                    <a:pt x="938" y="1044"/>
                  </a:lnTo>
                  <a:lnTo>
                    <a:pt x="928" y="1148"/>
                  </a:lnTo>
                  <a:lnTo>
                    <a:pt x="924" y="1246"/>
                  </a:lnTo>
                  <a:lnTo>
                    <a:pt x="922" y="1336"/>
                  </a:lnTo>
                  <a:lnTo>
                    <a:pt x="942" y="1321"/>
                  </a:lnTo>
                  <a:lnTo>
                    <a:pt x="965" y="1305"/>
                  </a:lnTo>
                  <a:lnTo>
                    <a:pt x="992" y="1292"/>
                  </a:lnTo>
                  <a:lnTo>
                    <a:pt x="1024" y="1284"/>
                  </a:lnTo>
                  <a:lnTo>
                    <a:pt x="1028" y="1273"/>
                  </a:lnTo>
                  <a:lnTo>
                    <a:pt x="1034" y="1259"/>
                  </a:lnTo>
                  <a:lnTo>
                    <a:pt x="1040" y="1242"/>
                  </a:lnTo>
                  <a:lnTo>
                    <a:pt x="1049" y="1224"/>
                  </a:lnTo>
                  <a:lnTo>
                    <a:pt x="1061" y="1205"/>
                  </a:lnTo>
                  <a:lnTo>
                    <a:pt x="1074" y="1188"/>
                  </a:lnTo>
                  <a:lnTo>
                    <a:pt x="1092" y="1173"/>
                  </a:lnTo>
                  <a:lnTo>
                    <a:pt x="1113" y="1157"/>
                  </a:lnTo>
                  <a:lnTo>
                    <a:pt x="1136" y="1146"/>
                  </a:lnTo>
                  <a:lnTo>
                    <a:pt x="1165" y="1138"/>
                  </a:lnTo>
                  <a:lnTo>
                    <a:pt x="1195" y="1136"/>
                  </a:lnTo>
                  <a:lnTo>
                    <a:pt x="1232" y="1138"/>
                  </a:lnTo>
                  <a:lnTo>
                    <a:pt x="1272" y="1146"/>
                  </a:lnTo>
                  <a:lnTo>
                    <a:pt x="1316" y="1161"/>
                  </a:lnTo>
                  <a:lnTo>
                    <a:pt x="1366" y="1186"/>
                  </a:lnTo>
                  <a:lnTo>
                    <a:pt x="1422" y="1217"/>
                  </a:lnTo>
                  <a:lnTo>
                    <a:pt x="1422" y="1221"/>
                  </a:lnTo>
                  <a:lnTo>
                    <a:pt x="1418" y="1230"/>
                  </a:lnTo>
                  <a:lnTo>
                    <a:pt x="1410" y="1244"/>
                  </a:lnTo>
                  <a:lnTo>
                    <a:pt x="1401" y="1263"/>
                  </a:lnTo>
                  <a:lnTo>
                    <a:pt x="1389" y="1284"/>
                  </a:lnTo>
                  <a:lnTo>
                    <a:pt x="1376" y="1305"/>
                  </a:lnTo>
                  <a:lnTo>
                    <a:pt x="1360" y="1330"/>
                  </a:lnTo>
                  <a:lnTo>
                    <a:pt x="1341" y="1351"/>
                  </a:lnTo>
                  <a:lnTo>
                    <a:pt x="1320" y="1373"/>
                  </a:lnTo>
                  <a:lnTo>
                    <a:pt x="1297" y="1392"/>
                  </a:lnTo>
                  <a:lnTo>
                    <a:pt x="1270" y="1405"/>
                  </a:lnTo>
                  <a:lnTo>
                    <a:pt x="1243" y="1415"/>
                  </a:lnTo>
                  <a:lnTo>
                    <a:pt x="1214" y="1419"/>
                  </a:lnTo>
                  <a:lnTo>
                    <a:pt x="1182" y="1417"/>
                  </a:lnTo>
                  <a:lnTo>
                    <a:pt x="1147" y="1405"/>
                  </a:lnTo>
                  <a:lnTo>
                    <a:pt x="1113" y="1384"/>
                  </a:lnTo>
                  <a:lnTo>
                    <a:pt x="1074" y="1353"/>
                  </a:lnTo>
                  <a:lnTo>
                    <a:pt x="1036" y="1309"/>
                  </a:lnTo>
                  <a:lnTo>
                    <a:pt x="1001" y="1317"/>
                  </a:lnTo>
                  <a:lnTo>
                    <a:pt x="972" y="1330"/>
                  </a:lnTo>
                  <a:lnTo>
                    <a:pt x="951" y="1346"/>
                  </a:lnTo>
                  <a:lnTo>
                    <a:pt x="934" y="1363"/>
                  </a:lnTo>
                  <a:lnTo>
                    <a:pt x="922" y="1378"/>
                  </a:lnTo>
                  <a:lnTo>
                    <a:pt x="928" y="1469"/>
                  </a:lnTo>
                  <a:lnTo>
                    <a:pt x="936" y="1549"/>
                  </a:lnTo>
                  <a:lnTo>
                    <a:pt x="947" y="1622"/>
                  </a:lnTo>
                  <a:lnTo>
                    <a:pt x="963" y="1690"/>
                  </a:lnTo>
                  <a:lnTo>
                    <a:pt x="978" y="1747"/>
                  </a:lnTo>
                  <a:lnTo>
                    <a:pt x="994" y="1797"/>
                  </a:lnTo>
                  <a:lnTo>
                    <a:pt x="1009" y="1840"/>
                  </a:lnTo>
                  <a:lnTo>
                    <a:pt x="1024" y="1872"/>
                  </a:lnTo>
                  <a:lnTo>
                    <a:pt x="1036" y="1895"/>
                  </a:lnTo>
                  <a:lnTo>
                    <a:pt x="1042" y="1911"/>
                  </a:lnTo>
                  <a:lnTo>
                    <a:pt x="1045" y="1917"/>
                  </a:lnTo>
                  <a:lnTo>
                    <a:pt x="949" y="1917"/>
                  </a:lnTo>
                  <a:lnTo>
                    <a:pt x="946" y="1911"/>
                  </a:lnTo>
                  <a:lnTo>
                    <a:pt x="940" y="1894"/>
                  </a:lnTo>
                  <a:lnTo>
                    <a:pt x="930" y="1870"/>
                  </a:lnTo>
                  <a:lnTo>
                    <a:pt x="921" y="1838"/>
                  </a:lnTo>
                  <a:lnTo>
                    <a:pt x="911" y="1797"/>
                  </a:lnTo>
                  <a:lnTo>
                    <a:pt x="899" y="1747"/>
                  </a:lnTo>
                  <a:lnTo>
                    <a:pt x="888" y="1690"/>
                  </a:lnTo>
                  <a:lnTo>
                    <a:pt x="878" y="1622"/>
                  </a:lnTo>
                  <a:lnTo>
                    <a:pt x="871" y="1546"/>
                  </a:lnTo>
                  <a:lnTo>
                    <a:pt x="865" y="1459"/>
                  </a:lnTo>
                  <a:lnTo>
                    <a:pt x="855" y="1442"/>
                  </a:lnTo>
                  <a:lnTo>
                    <a:pt x="842" y="1421"/>
                  </a:lnTo>
                  <a:lnTo>
                    <a:pt x="823" y="1398"/>
                  </a:lnTo>
                  <a:lnTo>
                    <a:pt x="796" y="1376"/>
                  </a:lnTo>
                  <a:lnTo>
                    <a:pt x="761" y="1357"/>
                  </a:lnTo>
                  <a:lnTo>
                    <a:pt x="717" y="1340"/>
                  </a:lnTo>
                  <a:lnTo>
                    <a:pt x="675" y="1384"/>
                  </a:lnTo>
                  <a:lnTo>
                    <a:pt x="634" y="1417"/>
                  </a:lnTo>
                  <a:lnTo>
                    <a:pt x="598" y="1440"/>
                  </a:lnTo>
                  <a:lnTo>
                    <a:pt x="563" y="1453"/>
                  </a:lnTo>
                  <a:lnTo>
                    <a:pt x="532" y="1461"/>
                  </a:lnTo>
                  <a:lnTo>
                    <a:pt x="504" y="1461"/>
                  </a:lnTo>
                  <a:lnTo>
                    <a:pt x="477" y="1457"/>
                  </a:lnTo>
                  <a:lnTo>
                    <a:pt x="454" y="1448"/>
                  </a:lnTo>
                  <a:lnTo>
                    <a:pt x="433" y="1436"/>
                  </a:lnTo>
                  <a:lnTo>
                    <a:pt x="415" y="1423"/>
                  </a:lnTo>
                  <a:lnTo>
                    <a:pt x="400" y="1405"/>
                  </a:lnTo>
                  <a:lnTo>
                    <a:pt x="386" y="1390"/>
                  </a:lnTo>
                  <a:lnTo>
                    <a:pt x="375" y="1374"/>
                  </a:lnTo>
                  <a:lnTo>
                    <a:pt x="367" y="1361"/>
                  </a:lnTo>
                  <a:lnTo>
                    <a:pt x="361" y="1349"/>
                  </a:lnTo>
                  <a:lnTo>
                    <a:pt x="358" y="1342"/>
                  </a:lnTo>
                  <a:lnTo>
                    <a:pt x="358" y="1340"/>
                  </a:lnTo>
                  <a:lnTo>
                    <a:pt x="385" y="1284"/>
                  </a:lnTo>
                  <a:lnTo>
                    <a:pt x="415" y="1242"/>
                  </a:lnTo>
                  <a:lnTo>
                    <a:pt x="444" y="1213"/>
                  </a:lnTo>
                  <a:lnTo>
                    <a:pt x="475" y="1192"/>
                  </a:lnTo>
                  <a:lnTo>
                    <a:pt x="504" y="1182"/>
                  </a:lnTo>
                  <a:lnTo>
                    <a:pt x="532" y="1180"/>
                  </a:lnTo>
                  <a:lnTo>
                    <a:pt x="561" y="1184"/>
                  </a:lnTo>
                  <a:lnTo>
                    <a:pt x="588" y="1194"/>
                  </a:lnTo>
                  <a:lnTo>
                    <a:pt x="615" y="1207"/>
                  </a:lnTo>
                  <a:lnTo>
                    <a:pt x="638" y="1224"/>
                  </a:lnTo>
                  <a:lnTo>
                    <a:pt x="659" y="1244"/>
                  </a:lnTo>
                  <a:lnTo>
                    <a:pt x="678" y="1263"/>
                  </a:lnTo>
                  <a:lnTo>
                    <a:pt x="696" y="1282"/>
                  </a:lnTo>
                  <a:lnTo>
                    <a:pt x="709" y="1299"/>
                  </a:lnTo>
                  <a:lnTo>
                    <a:pt x="721" y="1313"/>
                  </a:lnTo>
                  <a:lnTo>
                    <a:pt x="761" y="1328"/>
                  </a:lnTo>
                  <a:lnTo>
                    <a:pt x="796" y="1346"/>
                  </a:lnTo>
                  <a:lnTo>
                    <a:pt x="823" y="1365"/>
                  </a:lnTo>
                  <a:lnTo>
                    <a:pt x="846" y="1384"/>
                  </a:lnTo>
                  <a:lnTo>
                    <a:pt x="863" y="1405"/>
                  </a:lnTo>
                  <a:lnTo>
                    <a:pt x="863" y="1336"/>
                  </a:lnTo>
                  <a:lnTo>
                    <a:pt x="865" y="1263"/>
                  </a:lnTo>
                  <a:lnTo>
                    <a:pt x="871" y="1184"/>
                  </a:lnTo>
                  <a:lnTo>
                    <a:pt x="859" y="1151"/>
                  </a:lnTo>
                  <a:lnTo>
                    <a:pt x="846" y="1115"/>
                  </a:lnTo>
                  <a:lnTo>
                    <a:pt x="828" y="1076"/>
                  </a:lnTo>
                  <a:lnTo>
                    <a:pt x="805" y="1038"/>
                  </a:lnTo>
                  <a:lnTo>
                    <a:pt x="778" y="1001"/>
                  </a:lnTo>
                  <a:lnTo>
                    <a:pt x="746" y="969"/>
                  </a:lnTo>
                  <a:lnTo>
                    <a:pt x="705" y="940"/>
                  </a:lnTo>
                  <a:lnTo>
                    <a:pt x="655" y="915"/>
                  </a:lnTo>
                  <a:lnTo>
                    <a:pt x="600" y="901"/>
                  </a:lnTo>
                  <a:lnTo>
                    <a:pt x="540" y="896"/>
                  </a:lnTo>
                  <a:lnTo>
                    <a:pt x="475" y="901"/>
                  </a:lnTo>
                  <a:lnTo>
                    <a:pt x="477" y="907"/>
                  </a:lnTo>
                  <a:lnTo>
                    <a:pt x="477" y="915"/>
                  </a:lnTo>
                  <a:lnTo>
                    <a:pt x="477" y="917"/>
                  </a:lnTo>
                  <a:lnTo>
                    <a:pt x="479" y="925"/>
                  </a:lnTo>
                  <a:lnTo>
                    <a:pt x="479" y="934"/>
                  </a:lnTo>
                  <a:lnTo>
                    <a:pt x="481" y="946"/>
                  </a:lnTo>
                  <a:lnTo>
                    <a:pt x="481" y="963"/>
                  </a:lnTo>
                  <a:lnTo>
                    <a:pt x="481" y="980"/>
                  </a:lnTo>
                  <a:lnTo>
                    <a:pt x="477" y="1000"/>
                  </a:lnTo>
                  <a:lnTo>
                    <a:pt x="473" y="1021"/>
                  </a:lnTo>
                  <a:lnTo>
                    <a:pt x="465" y="1042"/>
                  </a:lnTo>
                  <a:lnTo>
                    <a:pt x="454" y="1063"/>
                  </a:lnTo>
                  <a:lnTo>
                    <a:pt x="440" y="1084"/>
                  </a:lnTo>
                  <a:lnTo>
                    <a:pt x="423" y="1103"/>
                  </a:lnTo>
                  <a:lnTo>
                    <a:pt x="400" y="1123"/>
                  </a:lnTo>
                  <a:lnTo>
                    <a:pt x="371" y="1140"/>
                  </a:lnTo>
                  <a:lnTo>
                    <a:pt x="338" y="1155"/>
                  </a:lnTo>
                  <a:lnTo>
                    <a:pt x="300" y="1167"/>
                  </a:lnTo>
                  <a:lnTo>
                    <a:pt x="254" y="1176"/>
                  </a:lnTo>
                  <a:lnTo>
                    <a:pt x="202" y="1180"/>
                  </a:lnTo>
                  <a:lnTo>
                    <a:pt x="142" y="1182"/>
                  </a:lnTo>
                  <a:lnTo>
                    <a:pt x="75" y="1178"/>
                  </a:lnTo>
                  <a:lnTo>
                    <a:pt x="0" y="1169"/>
                  </a:lnTo>
                  <a:lnTo>
                    <a:pt x="0" y="1165"/>
                  </a:lnTo>
                  <a:lnTo>
                    <a:pt x="2" y="1150"/>
                  </a:lnTo>
                  <a:lnTo>
                    <a:pt x="4" y="1128"/>
                  </a:lnTo>
                  <a:lnTo>
                    <a:pt x="10" y="1101"/>
                  </a:lnTo>
                  <a:lnTo>
                    <a:pt x="16" y="1069"/>
                  </a:lnTo>
                  <a:lnTo>
                    <a:pt x="25" y="1032"/>
                  </a:lnTo>
                  <a:lnTo>
                    <a:pt x="39" y="994"/>
                  </a:lnTo>
                  <a:lnTo>
                    <a:pt x="54" y="955"/>
                  </a:lnTo>
                  <a:lnTo>
                    <a:pt x="75" y="915"/>
                  </a:lnTo>
                  <a:lnTo>
                    <a:pt x="100" y="878"/>
                  </a:lnTo>
                  <a:lnTo>
                    <a:pt x="129" y="842"/>
                  </a:lnTo>
                  <a:lnTo>
                    <a:pt x="164" y="813"/>
                  </a:lnTo>
                  <a:lnTo>
                    <a:pt x="204" y="788"/>
                  </a:lnTo>
                  <a:lnTo>
                    <a:pt x="250" y="769"/>
                  </a:lnTo>
                  <a:lnTo>
                    <a:pt x="254" y="769"/>
                  </a:lnTo>
                  <a:lnTo>
                    <a:pt x="263" y="767"/>
                  </a:lnTo>
                  <a:lnTo>
                    <a:pt x="281" y="765"/>
                  </a:lnTo>
                  <a:lnTo>
                    <a:pt x="300" y="765"/>
                  </a:lnTo>
                  <a:lnTo>
                    <a:pt x="323" y="765"/>
                  </a:lnTo>
                  <a:lnTo>
                    <a:pt x="350" y="767"/>
                  </a:lnTo>
                  <a:lnTo>
                    <a:pt x="377" y="773"/>
                  </a:lnTo>
                  <a:lnTo>
                    <a:pt x="402" y="782"/>
                  </a:lnTo>
                  <a:lnTo>
                    <a:pt x="425" y="796"/>
                  </a:lnTo>
                  <a:lnTo>
                    <a:pt x="446" y="817"/>
                  </a:lnTo>
                  <a:lnTo>
                    <a:pt x="461" y="842"/>
                  </a:lnTo>
                  <a:lnTo>
                    <a:pt x="473" y="875"/>
                  </a:lnTo>
                  <a:lnTo>
                    <a:pt x="529" y="869"/>
                  </a:lnTo>
                  <a:lnTo>
                    <a:pt x="580" y="871"/>
                  </a:lnTo>
                  <a:lnTo>
                    <a:pt x="630" y="880"/>
                  </a:lnTo>
                  <a:lnTo>
                    <a:pt x="677" y="896"/>
                  </a:lnTo>
                  <a:lnTo>
                    <a:pt x="719" y="917"/>
                  </a:lnTo>
                  <a:lnTo>
                    <a:pt x="757" y="944"/>
                  </a:lnTo>
                  <a:lnTo>
                    <a:pt x="790" y="975"/>
                  </a:lnTo>
                  <a:lnTo>
                    <a:pt x="819" y="1009"/>
                  </a:lnTo>
                  <a:lnTo>
                    <a:pt x="842" y="1044"/>
                  </a:lnTo>
                  <a:lnTo>
                    <a:pt x="861" y="1080"/>
                  </a:lnTo>
                  <a:lnTo>
                    <a:pt x="876" y="1115"/>
                  </a:lnTo>
                  <a:lnTo>
                    <a:pt x="888" y="1005"/>
                  </a:lnTo>
                  <a:lnTo>
                    <a:pt x="905" y="890"/>
                  </a:lnTo>
                  <a:lnTo>
                    <a:pt x="930" y="767"/>
                  </a:lnTo>
                  <a:lnTo>
                    <a:pt x="924" y="748"/>
                  </a:lnTo>
                  <a:lnTo>
                    <a:pt x="915" y="725"/>
                  </a:lnTo>
                  <a:lnTo>
                    <a:pt x="901" y="700"/>
                  </a:lnTo>
                  <a:lnTo>
                    <a:pt x="880" y="673"/>
                  </a:lnTo>
                  <a:lnTo>
                    <a:pt x="851" y="646"/>
                  </a:lnTo>
                  <a:lnTo>
                    <a:pt x="815" y="623"/>
                  </a:lnTo>
                  <a:lnTo>
                    <a:pt x="803" y="630"/>
                  </a:lnTo>
                  <a:lnTo>
                    <a:pt x="786" y="640"/>
                  </a:lnTo>
                  <a:lnTo>
                    <a:pt x="767" y="652"/>
                  </a:lnTo>
                  <a:lnTo>
                    <a:pt x="746" y="663"/>
                  </a:lnTo>
                  <a:lnTo>
                    <a:pt x="721" y="673"/>
                  </a:lnTo>
                  <a:lnTo>
                    <a:pt x="694" y="682"/>
                  </a:lnTo>
                  <a:lnTo>
                    <a:pt x="665" y="688"/>
                  </a:lnTo>
                  <a:lnTo>
                    <a:pt x="632" y="690"/>
                  </a:lnTo>
                  <a:lnTo>
                    <a:pt x="602" y="688"/>
                  </a:lnTo>
                  <a:lnTo>
                    <a:pt x="569" y="684"/>
                  </a:lnTo>
                  <a:lnTo>
                    <a:pt x="534" y="671"/>
                  </a:lnTo>
                  <a:lnTo>
                    <a:pt x="502" y="653"/>
                  </a:lnTo>
                  <a:lnTo>
                    <a:pt x="467" y="627"/>
                  </a:lnTo>
                  <a:lnTo>
                    <a:pt x="434" y="592"/>
                  </a:lnTo>
                  <a:lnTo>
                    <a:pt x="404" y="548"/>
                  </a:lnTo>
                  <a:lnTo>
                    <a:pt x="373" y="496"/>
                  </a:lnTo>
                  <a:lnTo>
                    <a:pt x="344" y="430"/>
                  </a:lnTo>
                  <a:lnTo>
                    <a:pt x="317" y="355"/>
                  </a:lnTo>
                  <a:lnTo>
                    <a:pt x="319" y="354"/>
                  </a:lnTo>
                  <a:lnTo>
                    <a:pt x="329" y="350"/>
                  </a:lnTo>
                  <a:lnTo>
                    <a:pt x="344" y="346"/>
                  </a:lnTo>
                  <a:lnTo>
                    <a:pt x="363" y="340"/>
                  </a:lnTo>
                  <a:lnTo>
                    <a:pt x="388" y="334"/>
                  </a:lnTo>
                  <a:lnTo>
                    <a:pt x="415" y="329"/>
                  </a:lnTo>
                  <a:lnTo>
                    <a:pt x="446" y="325"/>
                  </a:lnTo>
                  <a:lnTo>
                    <a:pt x="479" y="321"/>
                  </a:lnTo>
                  <a:lnTo>
                    <a:pt x="515" y="321"/>
                  </a:lnTo>
                  <a:lnTo>
                    <a:pt x="550" y="325"/>
                  </a:lnTo>
                  <a:lnTo>
                    <a:pt x="586" y="330"/>
                  </a:lnTo>
                  <a:lnTo>
                    <a:pt x="623" y="342"/>
                  </a:lnTo>
                  <a:lnTo>
                    <a:pt x="659" y="357"/>
                  </a:lnTo>
                  <a:lnTo>
                    <a:pt x="694" y="379"/>
                  </a:lnTo>
                  <a:lnTo>
                    <a:pt x="725" y="407"/>
                  </a:lnTo>
                  <a:lnTo>
                    <a:pt x="755" y="442"/>
                  </a:lnTo>
                  <a:lnTo>
                    <a:pt x="782" y="484"/>
                  </a:lnTo>
                  <a:lnTo>
                    <a:pt x="803" y="536"/>
                  </a:lnTo>
                  <a:lnTo>
                    <a:pt x="823" y="596"/>
                  </a:lnTo>
                  <a:lnTo>
                    <a:pt x="859" y="619"/>
                  </a:lnTo>
                  <a:lnTo>
                    <a:pt x="888" y="642"/>
                  </a:lnTo>
                  <a:lnTo>
                    <a:pt x="911" y="667"/>
                  </a:lnTo>
                  <a:lnTo>
                    <a:pt x="928" y="692"/>
                  </a:lnTo>
                  <a:lnTo>
                    <a:pt x="940" y="715"/>
                  </a:lnTo>
                  <a:lnTo>
                    <a:pt x="946" y="694"/>
                  </a:lnTo>
                  <a:lnTo>
                    <a:pt x="947" y="688"/>
                  </a:lnTo>
                  <a:lnTo>
                    <a:pt x="953" y="673"/>
                  </a:lnTo>
                  <a:lnTo>
                    <a:pt x="963" y="648"/>
                  </a:lnTo>
                  <a:lnTo>
                    <a:pt x="976" y="613"/>
                  </a:lnTo>
                  <a:lnTo>
                    <a:pt x="994" y="571"/>
                  </a:lnTo>
                  <a:lnTo>
                    <a:pt x="1015" y="523"/>
                  </a:lnTo>
                  <a:lnTo>
                    <a:pt x="1042" y="467"/>
                  </a:lnTo>
                  <a:lnTo>
                    <a:pt x="1070" y="405"/>
                  </a:lnTo>
                  <a:lnTo>
                    <a:pt x="1070" y="405"/>
                  </a:lnTo>
                  <a:lnTo>
                    <a:pt x="1070" y="404"/>
                  </a:lnTo>
                  <a:lnTo>
                    <a:pt x="1072" y="396"/>
                  </a:lnTo>
                  <a:lnTo>
                    <a:pt x="1074" y="386"/>
                  </a:lnTo>
                  <a:lnTo>
                    <a:pt x="1074" y="369"/>
                  </a:lnTo>
                  <a:lnTo>
                    <a:pt x="1072" y="350"/>
                  </a:lnTo>
                  <a:lnTo>
                    <a:pt x="1065" y="323"/>
                  </a:lnTo>
                  <a:lnTo>
                    <a:pt x="1051" y="290"/>
                  </a:lnTo>
                  <a:lnTo>
                    <a:pt x="1032" y="252"/>
                  </a:lnTo>
                  <a:lnTo>
                    <a:pt x="986" y="250"/>
                  </a:lnTo>
                  <a:lnTo>
                    <a:pt x="946" y="242"/>
                  </a:lnTo>
                  <a:lnTo>
                    <a:pt x="913" y="229"/>
                  </a:lnTo>
                  <a:lnTo>
                    <a:pt x="888" y="213"/>
                  </a:lnTo>
                  <a:lnTo>
                    <a:pt x="867" y="196"/>
                  </a:lnTo>
                  <a:lnTo>
                    <a:pt x="851" y="175"/>
                  </a:lnTo>
                  <a:lnTo>
                    <a:pt x="840" y="154"/>
                  </a:lnTo>
                  <a:lnTo>
                    <a:pt x="830" y="132"/>
                  </a:lnTo>
                  <a:lnTo>
                    <a:pt x="826" y="111"/>
                  </a:lnTo>
                  <a:lnTo>
                    <a:pt x="823" y="90"/>
                  </a:lnTo>
                  <a:lnTo>
                    <a:pt x="823" y="73"/>
                  </a:lnTo>
                  <a:lnTo>
                    <a:pt x="823" y="57"/>
                  </a:lnTo>
                  <a:lnTo>
                    <a:pt x="824" y="46"/>
                  </a:lnTo>
                  <a:lnTo>
                    <a:pt x="826" y="38"/>
                  </a:lnTo>
                  <a:lnTo>
                    <a:pt x="826" y="34"/>
                  </a:lnTo>
                  <a:lnTo>
                    <a:pt x="880" y="38"/>
                  </a:lnTo>
                  <a:lnTo>
                    <a:pt x="926" y="48"/>
                  </a:lnTo>
                  <a:lnTo>
                    <a:pt x="965" y="59"/>
                  </a:lnTo>
                  <a:lnTo>
                    <a:pt x="995" y="73"/>
                  </a:lnTo>
                  <a:lnTo>
                    <a:pt x="1019" y="90"/>
                  </a:lnTo>
                  <a:lnTo>
                    <a:pt x="1036" y="109"/>
                  </a:lnTo>
                  <a:lnTo>
                    <a:pt x="1047" y="129"/>
                  </a:lnTo>
                  <a:lnTo>
                    <a:pt x="1055" y="150"/>
                  </a:lnTo>
                  <a:lnTo>
                    <a:pt x="1059" y="169"/>
                  </a:lnTo>
                  <a:lnTo>
                    <a:pt x="1061" y="190"/>
                  </a:lnTo>
                  <a:lnTo>
                    <a:pt x="1059" y="207"/>
                  </a:lnTo>
                  <a:lnTo>
                    <a:pt x="1057" y="223"/>
                  </a:lnTo>
                  <a:lnTo>
                    <a:pt x="1053" y="236"/>
                  </a:lnTo>
                  <a:lnTo>
                    <a:pt x="1072" y="271"/>
                  </a:lnTo>
                  <a:lnTo>
                    <a:pt x="1086" y="302"/>
                  </a:lnTo>
                  <a:lnTo>
                    <a:pt x="1095" y="329"/>
                  </a:lnTo>
                  <a:lnTo>
                    <a:pt x="1099" y="352"/>
                  </a:lnTo>
                  <a:lnTo>
                    <a:pt x="1126" y="304"/>
                  </a:lnTo>
                  <a:lnTo>
                    <a:pt x="1153" y="255"/>
                  </a:lnTo>
                  <a:lnTo>
                    <a:pt x="1155" y="254"/>
                  </a:lnTo>
                  <a:lnTo>
                    <a:pt x="1157" y="252"/>
                  </a:lnTo>
                  <a:lnTo>
                    <a:pt x="1161" y="248"/>
                  </a:lnTo>
                  <a:lnTo>
                    <a:pt x="1165" y="242"/>
                  </a:lnTo>
                  <a:lnTo>
                    <a:pt x="1170" y="236"/>
                  </a:lnTo>
                  <a:lnTo>
                    <a:pt x="1157" y="190"/>
                  </a:lnTo>
                  <a:lnTo>
                    <a:pt x="1151" y="150"/>
                  </a:lnTo>
                  <a:lnTo>
                    <a:pt x="1151" y="111"/>
                  </a:lnTo>
                  <a:lnTo>
                    <a:pt x="1157" y="79"/>
                  </a:lnTo>
                  <a:lnTo>
                    <a:pt x="1165" y="52"/>
                  </a:lnTo>
                  <a:lnTo>
                    <a:pt x="1174" y="29"/>
                  </a:lnTo>
                  <a:lnTo>
                    <a:pt x="1182" y="13"/>
                  </a:lnTo>
                  <a:lnTo>
                    <a:pt x="1188" y="4"/>
                  </a:lnTo>
                  <a:lnTo>
                    <a:pt x="1191" y="0"/>
                  </a:lnTo>
                  <a:close/>
                </a:path>
              </a:pathLst>
            </a:custGeom>
            <a:solidFill>
              <a:srgbClr val="4EB08A"/>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sp>
          <p:nvSpPr>
            <p:cNvPr id="68" name="Freeform 67"/>
            <p:cNvSpPr>
              <a:spLocks/>
            </p:cNvSpPr>
            <p:nvPr/>
          </p:nvSpPr>
          <p:spPr bwMode="auto">
            <a:xfrm>
              <a:off x="7546975" y="3462338"/>
              <a:ext cx="939800" cy="625475"/>
            </a:xfrm>
            <a:custGeom>
              <a:avLst/>
              <a:gdLst>
                <a:gd name="T0" fmla="*/ 225 w 592"/>
                <a:gd name="T1" fmla="*/ 0 h 394"/>
                <a:gd name="T2" fmla="*/ 260 w 592"/>
                <a:gd name="T3" fmla="*/ 4 h 394"/>
                <a:gd name="T4" fmla="*/ 296 w 592"/>
                <a:gd name="T5" fmla="*/ 12 h 394"/>
                <a:gd name="T6" fmla="*/ 331 w 592"/>
                <a:gd name="T7" fmla="*/ 23 h 394"/>
                <a:gd name="T8" fmla="*/ 367 w 592"/>
                <a:gd name="T9" fmla="*/ 42 h 394"/>
                <a:gd name="T10" fmla="*/ 404 w 592"/>
                <a:gd name="T11" fmla="*/ 67 h 394"/>
                <a:gd name="T12" fmla="*/ 438 w 592"/>
                <a:gd name="T13" fmla="*/ 100 h 394"/>
                <a:gd name="T14" fmla="*/ 473 w 592"/>
                <a:gd name="T15" fmla="*/ 140 h 394"/>
                <a:gd name="T16" fmla="*/ 506 w 592"/>
                <a:gd name="T17" fmla="*/ 189 h 394"/>
                <a:gd name="T18" fmla="*/ 536 w 592"/>
                <a:gd name="T19" fmla="*/ 248 h 394"/>
                <a:gd name="T20" fmla="*/ 565 w 592"/>
                <a:gd name="T21" fmla="*/ 315 h 394"/>
                <a:gd name="T22" fmla="*/ 592 w 592"/>
                <a:gd name="T23" fmla="*/ 394 h 394"/>
                <a:gd name="T24" fmla="*/ 588 w 592"/>
                <a:gd name="T25" fmla="*/ 390 h 394"/>
                <a:gd name="T26" fmla="*/ 579 w 592"/>
                <a:gd name="T27" fmla="*/ 381 h 394"/>
                <a:gd name="T28" fmla="*/ 563 w 592"/>
                <a:gd name="T29" fmla="*/ 364 h 394"/>
                <a:gd name="T30" fmla="*/ 542 w 592"/>
                <a:gd name="T31" fmla="*/ 340 h 394"/>
                <a:gd name="T32" fmla="*/ 515 w 592"/>
                <a:gd name="T33" fmla="*/ 314 h 394"/>
                <a:gd name="T34" fmla="*/ 483 w 592"/>
                <a:gd name="T35" fmla="*/ 285 h 394"/>
                <a:gd name="T36" fmla="*/ 446 w 592"/>
                <a:gd name="T37" fmla="*/ 254 h 394"/>
                <a:gd name="T38" fmla="*/ 404 w 592"/>
                <a:gd name="T39" fmla="*/ 221 h 394"/>
                <a:gd name="T40" fmla="*/ 356 w 592"/>
                <a:gd name="T41" fmla="*/ 190 h 394"/>
                <a:gd name="T42" fmla="*/ 306 w 592"/>
                <a:gd name="T43" fmla="*/ 160 h 394"/>
                <a:gd name="T44" fmla="*/ 252 w 592"/>
                <a:gd name="T45" fmla="*/ 133 h 394"/>
                <a:gd name="T46" fmla="*/ 193 w 592"/>
                <a:gd name="T47" fmla="*/ 110 h 394"/>
                <a:gd name="T48" fmla="*/ 131 w 592"/>
                <a:gd name="T49" fmla="*/ 91 h 394"/>
                <a:gd name="T50" fmla="*/ 68 w 592"/>
                <a:gd name="T51" fmla="*/ 77 h 394"/>
                <a:gd name="T52" fmla="*/ 0 w 592"/>
                <a:gd name="T53" fmla="*/ 69 h 394"/>
                <a:gd name="T54" fmla="*/ 2 w 592"/>
                <a:gd name="T55" fmla="*/ 69 h 394"/>
                <a:gd name="T56" fmla="*/ 10 w 592"/>
                <a:gd name="T57" fmla="*/ 64 h 394"/>
                <a:gd name="T58" fmla="*/ 22 w 592"/>
                <a:gd name="T59" fmla="*/ 56 h 394"/>
                <a:gd name="T60" fmla="*/ 37 w 592"/>
                <a:gd name="T61" fmla="*/ 48 h 394"/>
                <a:gd name="T62" fmla="*/ 56 w 592"/>
                <a:gd name="T63" fmla="*/ 39 h 394"/>
                <a:gd name="T64" fmla="*/ 77 w 592"/>
                <a:gd name="T65" fmla="*/ 29 h 394"/>
                <a:gd name="T66" fmla="*/ 102 w 592"/>
                <a:gd name="T67" fmla="*/ 19 h 394"/>
                <a:gd name="T68" fmla="*/ 131 w 592"/>
                <a:gd name="T69" fmla="*/ 12 h 394"/>
                <a:gd name="T70" fmla="*/ 162 w 592"/>
                <a:gd name="T71" fmla="*/ 4 h 394"/>
                <a:gd name="T72" fmla="*/ 193 w 592"/>
                <a:gd name="T73" fmla="*/ 0 h 394"/>
                <a:gd name="T74" fmla="*/ 225 w 592"/>
                <a:gd name="T75" fmla="*/ 0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92" h="394">
                  <a:moveTo>
                    <a:pt x="225" y="0"/>
                  </a:moveTo>
                  <a:lnTo>
                    <a:pt x="260" y="4"/>
                  </a:lnTo>
                  <a:lnTo>
                    <a:pt x="296" y="12"/>
                  </a:lnTo>
                  <a:lnTo>
                    <a:pt x="331" y="23"/>
                  </a:lnTo>
                  <a:lnTo>
                    <a:pt x="367" y="42"/>
                  </a:lnTo>
                  <a:lnTo>
                    <a:pt x="404" y="67"/>
                  </a:lnTo>
                  <a:lnTo>
                    <a:pt x="438" y="100"/>
                  </a:lnTo>
                  <a:lnTo>
                    <a:pt x="473" y="140"/>
                  </a:lnTo>
                  <a:lnTo>
                    <a:pt x="506" y="189"/>
                  </a:lnTo>
                  <a:lnTo>
                    <a:pt x="536" y="248"/>
                  </a:lnTo>
                  <a:lnTo>
                    <a:pt x="565" y="315"/>
                  </a:lnTo>
                  <a:lnTo>
                    <a:pt x="592" y="394"/>
                  </a:lnTo>
                  <a:lnTo>
                    <a:pt x="588" y="390"/>
                  </a:lnTo>
                  <a:lnTo>
                    <a:pt x="579" y="381"/>
                  </a:lnTo>
                  <a:lnTo>
                    <a:pt x="563" y="364"/>
                  </a:lnTo>
                  <a:lnTo>
                    <a:pt x="542" y="340"/>
                  </a:lnTo>
                  <a:lnTo>
                    <a:pt x="515" y="314"/>
                  </a:lnTo>
                  <a:lnTo>
                    <a:pt x="483" y="285"/>
                  </a:lnTo>
                  <a:lnTo>
                    <a:pt x="446" y="254"/>
                  </a:lnTo>
                  <a:lnTo>
                    <a:pt x="404" y="221"/>
                  </a:lnTo>
                  <a:lnTo>
                    <a:pt x="356" y="190"/>
                  </a:lnTo>
                  <a:lnTo>
                    <a:pt x="306" y="160"/>
                  </a:lnTo>
                  <a:lnTo>
                    <a:pt x="252" y="133"/>
                  </a:lnTo>
                  <a:lnTo>
                    <a:pt x="193" y="110"/>
                  </a:lnTo>
                  <a:lnTo>
                    <a:pt x="131" y="91"/>
                  </a:lnTo>
                  <a:lnTo>
                    <a:pt x="68" y="77"/>
                  </a:lnTo>
                  <a:lnTo>
                    <a:pt x="0" y="69"/>
                  </a:lnTo>
                  <a:lnTo>
                    <a:pt x="2" y="69"/>
                  </a:lnTo>
                  <a:lnTo>
                    <a:pt x="10" y="64"/>
                  </a:lnTo>
                  <a:lnTo>
                    <a:pt x="22" y="56"/>
                  </a:lnTo>
                  <a:lnTo>
                    <a:pt x="37" y="48"/>
                  </a:lnTo>
                  <a:lnTo>
                    <a:pt x="56" y="39"/>
                  </a:lnTo>
                  <a:lnTo>
                    <a:pt x="77" y="29"/>
                  </a:lnTo>
                  <a:lnTo>
                    <a:pt x="102" y="19"/>
                  </a:lnTo>
                  <a:lnTo>
                    <a:pt x="131" y="12"/>
                  </a:lnTo>
                  <a:lnTo>
                    <a:pt x="162" y="4"/>
                  </a:lnTo>
                  <a:lnTo>
                    <a:pt x="193" y="0"/>
                  </a:lnTo>
                  <a:lnTo>
                    <a:pt x="225" y="0"/>
                  </a:lnTo>
                  <a:close/>
                </a:path>
              </a:pathLst>
            </a:custGeom>
            <a:solidFill>
              <a:srgbClr val="4EB08A">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sp>
          <p:nvSpPr>
            <p:cNvPr id="69" name="Freeform 68"/>
            <p:cNvSpPr>
              <a:spLocks/>
            </p:cNvSpPr>
            <p:nvPr/>
          </p:nvSpPr>
          <p:spPr bwMode="auto">
            <a:xfrm>
              <a:off x="7483475" y="2784475"/>
              <a:ext cx="642938" cy="204788"/>
            </a:xfrm>
            <a:custGeom>
              <a:avLst/>
              <a:gdLst>
                <a:gd name="T0" fmla="*/ 208 w 405"/>
                <a:gd name="T1" fmla="*/ 0 h 129"/>
                <a:gd name="T2" fmla="*/ 238 w 405"/>
                <a:gd name="T3" fmla="*/ 6 h 129"/>
                <a:gd name="T4" fmla="*/ 269 w 405"/>
                <a:gd name="T5" fmla="*/ 16 h 129"/>
                <a:gd name="T6" fmla="*/ 298 w 405"/>
                <a:gd name="T7" fmla="*/ 29 h 129"/>
                <a:gd name="T8" fmla="*/ 325 w 405"/>
                <a:gd name="T9" fmla="*/ 43 h 129"/>
                <a:gd name="T10" fmla="*/ 348 w 405"/>
                <a:gd name="T11" fmla="*/ 60 h 129"/>
                <a:gd name="T12" fmla="*/ 367 w 405"/>
                <a:gd name="T13" fmla="*/ 75 h 129"/>
                <a:gd name="T14" fmla="*/ 384 w 405"/>
                <a:gd name="T15" fmla="*/ 89 h 129"/>
                <a:gd name="T16" fmla="*/ 396 w 405"/>
                <a:gd name="T17" fmla="*/ 100 h 129"/>
                <a:gd name="T18" fmla="*/ 404 w 405"/>
                <a:gd name="T19" fmla="*/ 108 h 129"/>
                <a:gd name="T20" fmla="*/ 405 w 405"/>
                <a:gd name="T21" fmla="*/ 112 h 129"/>
                <a:gd name="T22" fmla="*/ 373 w 405"/>
                <a:gd name="T23" fmla="*/ 100 h 129"/>
                <a:gd name="T24" fmla="*/ 332 w 405"/>
                <a:gd name="T25" fmla="*/ 95 h 129"/>
                <a:gd name="T26" fmla="*/ 290 w 405"/>
                <a:gd name="T27" fmla="*/ 91 h 129"/>
                <a:gd name="T28" fmla="*/ 246 w 405"/>
                <a:gd name="T29" fmla="*/ 93 h 129"/>
                <a:gd name="T30" fmla="*/ 202 w 405"/>
                <a:gd name="T31" fmla="*/ 95 h 129"/>
                <a:gd name="T32" fmla="*/ 158 w 405"/>
                <a:gd name="T33" fmla="*/ 100 h 129"/>
                <a:gd name="T34" fmla="*/ 115 w 405"/>
                <a:gd name="T35" fmla="*/ 106 h 129"/>
                <a:gd name="T36" fmla="*/ 79 w 405"/>
                <a:gd name="T37" fmla="*/ 112 h 129"/>
                <a:gd name="T38" fmla="*/ 46 w 405"/>
                <a:gd name="T39" fmla="*/ 118 h 129"/>
                <a:gd name="T40" fmla="*/ 23 w 405"/>
                <a:gd name="T41" fmla="*/ 123 h 129"/>
                <a:gd name="T42" fmla="*/ 6 w 405"/>
                <a:gd name="T43" fmla="*/ 127 h 129"/>
                <a:gd name="T44" fmla="*/ 0 w 405"/>
                <a:gd name="T45" fmla="*/ 129 h 129"/>
                <a:gd name="T46" fmla="*/ 35 w 405"/>
                <a:gd name="T47" fmla="*/ 83 h 129"/>
                <a:gd name="T48" fmla="*/ 69 w 405"/>
                <a:gd name="T49" fmla="*/ 48 h 129"/>
                <a:gd name="T50" fmla="*/ 104 w 405"/>
                <a:gd name="T51" fmla="*/ 23 h 129"/>
                <a:gd name="T52" fmla="*/ 138 w 405"/>
                <a:gd name="T53" fmla="*/ 8 h 129"/>
                <a:gd name="T54" fmla="*/ 173 w 405"/>
                <a:gd name="T55" fmla="*/ 0 h 129"/>
                <a:gd name="T56" fmla="*/ 208 w 405"/>
                <a:gd name="T57"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05" h="129">
                  <a:moveTo>
                    <a:pt x="208" y="0"/>
                  </a:moveTo>
                  <a:lnTo>
                    <a:pt x="238" y="6"/>
                  </a:lnTo>
                  <a:lnTo>
                    <a:pt x="269" y="16"/>
                  </a:lnTo>
                  <a:lnTo>
                    <a:pt x="298" y="29"/>
                  </a:lnTo>
                  <a:lnTo>
                    <a:pt x="325" y="43"/>
                  </a:lnTo>
                  <a:lnTo>
                    <a:pt x="348" y="60"/>
                  </a:lnTo>
                  <a:lnTo>
                    <a:pt x="367" y="75"/>
                  </a:lnTo>
                  <a:lnTo>
                    <a:pt x="384" y="89"/>
                  </a:lnTo>
                  <a:lnTo>
                    <a:pt x="396" y="100"/>
                  </a:lnTo>
                  <a:lnTo>
                    <a:pt x="404" y="108"/>
                  </a:lnTo>
                  <a:lnTo>
                    <a:pt x="405" y="112"/>
                  </a:lnTo>
                  <a:lnTo>
                    <a:pt x="373" y="100"/>
                  </a:lnTo>
                  <a:lnTo>
                    <a:pt x="332" y="95"/>
                  </a:lnTo>
                  <a:lnTo>
                    <a:pt x="290" y="91"/>
                  </a:lnTo>
                  <a:lnTo>
                    <a:pt x="246" y="93"/>
                  </a:lnTo>
                  <a:lnTo>
                    <a:pt x="202" y="95"/>
                  </a:lnTo>
                  <a:lnTo>
                    <a:pt x="158" y="100"/>
                  </a:lnTo>
                  <a:lnTo>
                    <a:pt x="115" y="106"/>
                  </a:lnTo>
                  <a:lnTo>
                    <a:pt x="79" y="112"/>
                  </a:lnTo>
                  <a:lnTo>
                    <a:pt x="46" y="118"/>
                  </a:lnTo>
                  <a:lnTo>
                    <a:pt x="23" y="123"/>
                  </a:lnTo>
                  <a:lnTo>
                    <a:pt x="6" y="127"/>
                  </a:lnTo>
                  <a:lnTo>
                    <a:pt x="0" y="129"/>
                  </a:lnTo>
                  <a:lnTo>
                    <a:pt x="35" y="83"/>
                  </a:lnTo>
                  <a:lnTo>
                    <a:pt x="69" y="48"/>
                  </a:lnTo>
                  <a:lnTo>
                    <a:pt x="104" y="23"/>
                  </a:lnTo>
                  <a:lnTo>
                    <a:pt x="138" y="8"/>
                  </a:lnTo>
                  <a:lnTo>
                    <a:pt x="173" y="0"/>
                  </a:lnTo>
                  <a:lnTo>
                    <a:pt x="208" y="0"/>
                  </a:lnTo>
                  <a:close/>
                </a:path>
              </a:pathLst>
            </a:custGeom>
            <a:solidFill>
              <a:srgbClr val="4EB08A">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sp>
          <p:nvSpPr>
            <p:cNvPr id="70" name="Freeform 69"/>
            <p:cNvSpPr>
              <a:spLocks/>
            </p:cNvSpPr>
            <p:nvPr/>
          </p:nvSpPr>
          <p:spPr bwMode="auto">
            <a:xfrm>
              <a:off x="7224713" y="4265613"/>
              <a:ext cx="612775" cy="334963"/>
            </a:xfrm>
            <a:custGeom>
              <a:avLst/>
              <a:gdLst>
                <a:gd name="T0" fmla="*/ 386 w 386"/>
                <a:gd name="T1" fmla="*/ 0 h 211"/>
                <a:gd name="T2" fmla="*/ 351 w 386"/>
                <a:gd name="T3" fmla="*/ 61 h 211"/>
                <a:gd name="T4" fmla="*/ 319 w 386"/>
                <a:gd name="T5" fmla="*/ 111 h 211"/>
                <a:gd name="T6" fmla="*/ 286 w 386"/>
                <a:gd name="T7" fmla="*/ 150 h 211"/>
                <a:gd name="T8" fmla="*/ 253 w 386"/>
                <a:gd name="T9" fmla="*/ 179 h 211"/>
                <a:gd name="T10" fmla="*/ 223 w 386"/>
                <a:gd name="T11" fmla="*/ 196 h 211"/>
                <a:gd name="T12" fmla="*/ 194 w 386"/>
                <a:gd name="T13" fmla="*/ 207 h 211"/>
                <a:gd name="T14" fmla="*/ 165 w 386"/>
                <a:gd name="T15" fmla="*/ 211 h 211"/>
                <a:gd name="T16" fmla="*/ 138 w 386"/>
                <a:gd name="T17" fmla="*/ 207 h 211"/>
                <a:gd name="T18" fmla="*/ 115 w 386"/>
                <a:gd name="T19" fmla="*/ 202 h 211"/>
                <a:gd name="T20" fmla="*/ 92 w 386"/>
                <a:gd name="T21" fmla="*/ 190 h 211"/>
                <a:gd name="T22" fmla="*/ 71 w 386"/>
                <a:gd name="T23" fmla="*/ 175 h 211"/>
                <a:gd name="T24" fmla="*/ 54 w 386"/>
                <a:gd name="T25" fmla="*/ 159 h 211"/>
                <a:gd name="T26" fmla="*/ 36 w 386"/>
                <a:gd name="T27" fmla="*/ 144 h 211"/>
                <a:gd name="T28" fmla="*/ 23 w 386"/>
                <a:gd name="T29" fmla="*/ 129 h 211"/>
                <a:gd name="T30" fmla="*/ 13 w 386"/>
                <a:gd name="T31" fmla="*/ 115 h 211"/>
                <a:gd name="T32" fmla="*/ 6 w 386"/>
                <a:gd name="T33" fmla="*/ 104 h 211"/>
                <a:gd name="T34" fmla="*/ 0 w 386"/>
                <a:gd name="T35" fmla="*/ 96 h 211"/>
                <a:gd name="T36" fmla="*/ 0 w 386"/>
                <a:gd name="T37" fmla="*/ 92 h 211"/>
                <a:gd name="T38" fmla="*/ 40 w 386"/>
                <a:gd name="T39" fmla="*/ 100 h 211"/>
                <a:gd name="T40" fmla="*/ 82 w 386"/>
                <a:gd name="T41" fmla="*/ 102 h 211"/>
                <a:gd name="T42" fmla="*/ 127 w 386"/>
                <a:gd name="T43" fmla="*/ 98 h 211"/>
                <a:gd name="T44" fmla="*/ 171 w 386"/>
                <a:gd name="T45" fmla="*/ 88 h 211"/>
                <a:gd name="T46" fmla="*/ 213 w 386"/>
                <a:gd name="T47" fmla="*/ 77 h 211"/>
                <a:gd name="T48" fmla="*/ 251 w 386"/>
                <a:gd name="T49" fmla="*/ 63 h 211"/>
                <a:gd name="T50" fmla="*/ 288 w 386"/>
                <a:gd name="T51" fmla="*/ 48 h 211"/>
                <a:gd name="T52" fmla="*/ 321 w 386"/>
                <a:gd name="T53" fmla="*/ 34 h 211"/>
                <a:gd name="T54" fmla="*/ 348 w 386"/>
                <a:gd name="T55" fmla="*/ 21 h 211"/>
                <a:gd name="T56" fmla="*/ 369 w 386"/>
                <a:gd name="T57" fmla="*/ 9 h 211"/>
                <a:gd name="T58" fmla="*/ 382 w 386"/>
                <a:gd name="T59" fmla="*/ 4 h 211"/>
                <a:gd name="T60" fmla="*/ 386 w 386"/>
                <a:gd name="T61" fmla="*/ 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86" h="211">
                  <a:moveTo>
                    <a:pt x="386" y="0"/>
                  </a:moveTo>
                  <a:lnTo>
                    <a:pt x="351" y="61"/>
                  </a:lnTo>
                  <a:lnTo>
                    <a:pt x="319" y="111"/>
                  </a:lnTo>
                  <a:lnTo>
                    <a:pt x="286" y="150"/>
                  </a:lnTo>
                  <a:lnTo>
                    <a:pt x="253" y="179"/>
                  </a:lnTo>
                  <a:lnTo>
                    <a:pt x="223" y="196"/>
                  </a:lnTo>
                  <a:lnTo>
                    <a:pt x="194" y="207"/>
                  </a:lnTo>
                  <a:lnTo>
                    <a:pt x="165" y="211"/>
                  </a:lnTo>
                  <a:lnTo>
                    <a:pt x="138" y="207"/>
                  </a:lnTo>
                  <a:lnTo>
                    <a:pt x="115" y="202"/>
                  </a:lnTo>
                  <a:lnTo>
                    <a:pt x="92" y="190"/>
                  </a:lnTo>
                  <a:lnTo>
                    <a:pt x="71" y="175"/>
                  </a:lnTo>
                  <a:lnTo>
                    <a:pt x="54" y="159"/>
                  </a:lnTo>
                  <a:lnTo>
                    <a:pt x="36" y="144"/>
                  </a:lnTo>
                  <a:lnTo>
                    <a:pt x="23" y="129"/>
                  </a:lnTo>
                  <a:lnTo>
                    <a:pt x="13" y="115"/>
                  </a:lnTo>
                  <a:lnTo>
                    <a:pt x="6" y="104"/>
                  </a:lnTo>
                  <a:lnTo>
                    <a:pt x="0" y="96"/>
                  </a:lnTo>
                  <a:lnTo>
                    <a:pt x="0" y="92"/>
                  </a:lnTo>
                  <a:lnTo>
                    <a:pt x="40" y="100"/>
                  </a:lnTo>
                  <a:lnTo>
                    <a:pt x="82" y="102"/>
                  </a:lnTo>
                  <a:lnTo>
                    <a:pt x="127" y="98"/>
                  </a:lnTo>
                  <a:lnTo>
                    <a:pt x="171" y="88"/>
                  </a:lnTo>
                  <a:lnTo>
                    <a:pt x="213" y="77"/>
                  </a:lnTo>
                  <a:lnTo>
                    <a:pt x="251" y="63"/>
                  </a:lnTo>
                  <a:lnTo>
                    <a:pt x="288" y="48"/>
                  </a:lnTo>
                  <a:lnTo>
                    <a:pt x="321" y="34"/>
                  </a:lnTo>
                  <a:lnTo>
                    <a:pt x="348" y="21"/>
                  </a:lnTo>
                  <a:lnTo>
                    <a:pt x="369" y="9"/>
                  </a:lnTo>
                  <a:lnTo>
                    <a:pt x="382" y="4"/>
                  </a:lnTo>
                  <a:lnTo>
                    <a:pt x="386" y="0"/>
                  </a:lnTo>
                  <a:close/>
                </a:path>
              </a:pathLst>
            </a:custGeom>
            <a:solidFill>
              <a:srgbClr val="4EB08A">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sp>
          <p:nvSpPr>
            <p:cNvPr id="71" name="Freeform 70"/>
            <p:cNvSpPr>
              <a:spLocks/>
            </p:cNvSpPr>
            <p:nvPr/>
          </p:nvSpPr>
          <p:spPr bwMode="auto">
            <a:xfrm>
              <a:off x="6148388" y="4460875"/>
              <a:ext cx="569913" cy="192088"/>
            </a:xfrm>
            <a:custGeom>
              <a:avLst/>
              <a:gdLst>
                <a:gd name="T0" fmla="*/ 0 w 359"/>
                <a:gd name="T1" fmla="*/ 0 h 121"/>
                <a:gd name="T2" fmla="*/ 3 w 359"/>
                <a:gd name="T3" fmla="*/ 0 h 121"/>
                <a:gd name="T4" fmla="*/ 19 w 359"/>
                <a:gd name="T5" fmla="*/ 4 h 121"/>
                <a:gd name="T6" fmla="*/ 44 w 359"/>
                <a:gd name="T7" fmla="*/ 8 h 121"/>
                <a:gd name="T8" fmla="*/ 75 w 359"/>
                <a:gd name="T9" fmla="*/ 13 h 121"/>
                <a:gd name="T10" fmla="*/ 113 w 359"/>
                <a:gd name="T11" fmla="*/ 17 h 121"/>
                <a:gd name="T12" fmla="*/ 157 w 359"/>
                <a:gd name="T13" fmla="*/ 19 h 121"/>
                <a:gd name="T14" fmla="*/ 203 w 359"/>
                <a:gd name="T15" fmla="*/ 21 h 121"/>
                <a:gd name="T16" fmla="*/ 255 w 359"/>
                <a:gd name="T17" fmla="*/ 17 h 121"/>
                <a:gd name="T18" fmla="*/ 307 w 359"/>
                <a:gd name="T19" fmla="*/ 11 h 121"/>
                <a:gd name="T20" fmla="*/ 359 w 359"/>
                <a:gd name="T21" fmla="*/ 0 h 121"/>
                <a:gd name="T22" fmla="*/ 357 w 359"/>
                <a:gd name="T23" fmla="*/ 4 h 121"/>
                <a:gd name="T24" fmla="*/ 349 w 359"/>
                <a:gd name="T25" fmla="*/ 11 h 121"/>
                <a:gd name="T26" fmla="*/ 338 w 359"/>
                <a:gd name="T27" fmla="*/ 25 h 121"/>
                <a:gd name="T28" fmla="*/ 324 w 359"/>
                <a:gd name="T29" fmla="*/ 38 h 121"/>
                <a:gd name="T30" fmla="*/ 305 w 359"/>
                <a:gd name="T31" fmla="*/ 56 h 121"/>
                <a:gd name="T32" fmla="*/ 284 w 359"/>
                <a:gd name="T33" fmla="*/ 73 h 121"/>
                <a:gd name="T34" fmla="*/ 259 w 359"/>
                <a:gd name="T35" fmla="*/ 88 h 121"/>
                <a:gd name="T36" fmla="*/ 232 w 359"/>
                <a:gd name="T37" fmla="*/ 104 h 121"/>
                <a:gd name="T38" fmla="*/ 205 w 359"/>
                <a:gd name="T39" fmla="*/ 113 h 121"/>
                <a:gd name="T40" fmla="*/ 176 w 359"/>
                <a:gd name="T41" fmla="*/ 121 h 121"/>
                <a:gd name="T42" fmla="*/ 146 w 359"/>
                <a:gd name="T43" fmla="*/ 121 h 121"/>
                <a:gd name="T44" fmla="*/ 115 w 359"/>
                <a:gd name="T45" fmla="*/ 115 h 121"/>
                <a:gd name="T46" fmla="*/ 86 w 359"/>
                <a:gd name="T47" fmla="*/ 102 h 121"/>
                <a:gd name="T48" fmla="*/ 55 w 359"/>
                <a:gd name="T49" fmla="*/ 79 h 121"/>
                <a:gd name="T50" fmla="*/ 27 w 359"/>
                <a:gd name="T51" fmla="*/ 44 h 121"/>
                <a:gd name="T52" fmla="*/ 0 w 359"/>
                <a:gd name="T53"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9" h="121">
                  <a:moveTo>
                    <a:pt x="0" y="0"/>
                  </a:moveTo>
                  <a:lnTo>
                    <a:pt x="3" y="0"/>
                  </a:lnTo>
                  <a:lnTo>
                    <a:pt x="19" y="4"/>
                  </a:lnTo>
                  <a:lnTo>
                    <a:pt x="44" y="8"/>
                  </a:lnTo>
                  <a:lnTo>
                    <a:pt x="75" y="13"/>
                  </a:lnTo>
                  <a:lnTo>
                    <a:pt x="113" y="17"/>
                  </a:lnTo>
                  <a:lnTo>
                    <a:pt x="157" y="19"/>
                  </a:lnTo>
                  <a:lnTo>
                    <a:pt x="203" y="21"/>
                  </a:lnTo>
                  <a:lnTo>
                    <a:pt x="255" y="17"/>
                  </a:lnTo>
                  <a:lnTo>
                    <a:pt x="307" y="11"/>
                  </a:lnTo>
                  <a:lnTo>
                    <a:pt x="359" y="0"/>
                  </a:lnTo>
                  <a:lnTo>
                    <a:pt x="357" y="4"/>
                  </a:lnTo>
                  <a:lnTo>
                    <a:pt x="349" y="11"/>
                  </a:lnTo>
                  <a:lnTo>
                    <a:pt x="338" y="25"/>
                  </a:lnTo>
                  <a:lnTo>
                    <a:pt x="324" y="38"/>
                  </a:lnTo>
                  <a:lnTo>
                    <a:pt x="305" y="56"/>
                  </a:lnTo>
                  <a:lnTo>
                    <a:pt x="284" y="73"/>
                  </a:lnTo>
                  <a:lnTo>
                    <a:pt x="259" y="88"/>
                  </a:lnTo>
                  <a:lnTo>
                    <a:pt x="232" y="104"/>
                  </a:lnTo>
                  <a:lnTo>
                    <a:pt x="205" y="113"/>
                  </a:lnTo>
                  <a:lnTo>
                    <a:pt x="176" y="121"/>
                  </a:lnTo>
                  <a:lnTo>
                    <a:pt x="146" y="121"/>
                  </a:lnTo>
                  <a:lnTo>
                    <a:pt x="115" y="115"/>
                  </a:lnTo>
                  <a:lnTo>
                    <a:pt x="86" y="102"/>
                  </a:lnTo>
                  <a:lnTo>
                    <a:pt x="55" y="79"/>
                  </a:lnTo>
                  <a:lnTo>
                    <a:pt x="27" y="44"/>
                  </a:lnTo>
                  <a:lnTo>
                    <a:pt x="0" y="0"/>
                  </a:lnTo>
                  <a:close/>
                </a:path>
              </a:pathLst>
            </a:custGeom>
            <a:solidFill>
              <a:srgbClr val="4EB08A">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sp>
          <p:nvSpPr>
            <p:cNvPr id="72" name="Freeform 71"/>
            <p:cNvSpPr>
              <a:spLocks/>
            </p:cNvSpPr>
            <p:nvPr/>
          </p:nvSpPr>
          <p:spPr bwMode="auto">
            <a:xfrm>
              <a:off x="5580063" y="3763963"/>
              <a:ext cx="765175" cy="442913"/>
            </a:xfrm>
            <a:custGeom>
              <a:avLst/>
              <a:gdLst>
                <a:gd name="T0" fmla="*/ 475 w 482"/>
                <a:gd name="T1" fmla="*/ 0 h 279"/>
                <a:gd name="T2" fmla="*/ 482 w 482"/>
                <a:gd name="T3" fmla="*/ 49 h 279"/>
                <a:gd name="T4" fmla="*/ 482 w 482"/>
                <a:gd name="T5" fmla="*/ 93 h 279"/>
                <a:gd name="T6" fmla="*/ 475 w 482"/>
                <a:gd name="T7" fmla="*/ 129 h 279"/>
                <a:gd name="T8" fmla="*/ 461 w 482"/>
                <a:gd name="T9" fmla="*/ 162 h 279"/>
                <a:gd name="T10" fmla="*/ 440 w 482"/>
                <a:gd name="T11" fmla="*/ 189 h 279"/>
                <a:gd name="T12" fmla="*/ 417 w 482"/>
                <a:gd name="T13" fmla="*/ 212 h 279"/>
                <a:gd name="T14" fmla="*/ 388 w 482"/>
                <a:gd name="T15" fmla="*/ 231 h 279"/>
                <a:gd name="T16" fmla="*/ 356 w 482"/>
                <a:gd name="T17" fmla="*/ 247 h 279"/>
                <a:gd name="T18" fmla="*/ 323 w 482"/>
                <a:gd name="T19" fmla="*/ 258 h 279"/>
                <a:gd name="T20" fmla="*/ 287 w 482"/>
                <a:gd name="T21" fmla="*/ 268 h 279"/>
                <a:gd name="T22" fmla="*/ 250 w 482"/>
                <a:gd name="T23" fmla="*/ 273 h 279"/>
                <a:gd name="T24" fmla="*/ 212 w 482"/>
                <a:gd name="T25" fmla="*/ 277 h 279"/>
                <a:gd name="T26" fmla="*/ 175 w 482"/>
                <a:gd name="T27" fmla="*/ 279 h 279"/>
                <a:gd name="T28" fmla="*/ 141 w 482"/>
                <a:gd name="T29" fmla="*/ 279 h 279"/>
                <a:gd name="T30" fmla="*/ 108 w 482"/>
                <a:gd name="T31" fmla="*/ 279 h 279"/>
                <a:gd name="T32" fmla="*/ 79 w 482"/>
                <a:gd name="T33" fmla="*/ 277 h 279"/>
                <a:gd name="T34" fmla="*/ 52 w 482"/>
                <a:gd name="T35" fmla="*/ 275 h 279"/>
                <a:gd name="T36" fmla="*/ 31 w 482"/>
                <a:gd name="T37" fmla="*/ 272 h 279"/>
                <a:gd name="T38" fmla="*/ 14 w 482"/>
                <a:gd name="T39" fmla="*/ 270 h 279"/>
                <a:gd name="T40" fmla="*/ 4 w 482"/>
                <a:gd name="T41" fmla="*/ 268 h 279"/>
                <a:gd name="T42" fmla="*/ 0 w 482"/>
                <a:gd name="T43" fmla="*/ 268 h 279"/>
                <a:gd name="T44" fmla="*/ 35 w 482"/>
                <a:gd name="T45" fmla="*/ 224 h 279"/>
                <a:gd name="T46" fmla="*/ 77 w 482"/>
                <a:gd name="T47" fmla="*/ 181 h 279"/>
                <a:gd name="T48" fmla="*/ 121 w 482"/>
                <a:gd name="T49" fmla="*/ 147 h 279"/>
                <a:gd name="T50" fmla="*/ 169 w 482"/>
                <a:gd name="T51" fmla="*/ 116 h 279"/>
                <a:gd name="T52" fmla="*/ 217 w 482"/>
                <a:gd name="T53" fmla="*/ 89 h 279"/>
                <a:gd name="T54" fmla="*/ 267 w 482"/>
                <a:gd name="T55" fmla="*/ 66 h 279"/>
                <a:gd name="T56" fmla="*/ 313 w 482"/>
                <a:gd name="T57" fmla="*/ 47 h 279"/>
                <a:gd name="T58" fmla="*/ 358 w 482"/>
                <a:gd name="T59" fmla="*/ 31 h 279"/>
                <a:gd name="T60" fmla="*/ 396 w 482"/>
                <a:gd name="T61" fmla="*/ 20 h 279"/>
                <a:gd name="T62" fmla="*/ 429 w 482"/>
                <a:gd name="T63" fmla="*/ 10 h 279"/>
                <a:gd name="T64" fmla="*/ 454 w 482"/>
                <a:gd name="T65" fmla="*/ 4 h 279"/>
                <a:gd name="T66" fmla="*/ 469 w 482"/>
                <a:gd name="T67" fmla="*/ 0 h 279"/>
                <a:gd name="T68" fmla="*/ 475 w 482"/>
                <a:gd name="T69" fmla="*/ 0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2" h="279">
                  <a:moveTo>
                    <a:pt x="475" y="0"/>
                  </a:moveTo>
                  <a:lnTo>
                    <a:pt x="482" y="49"/>
                  </a:lnTo>
                  <a:lnTo>
                    <a:pt x="482" y="93"/>
                  </a:lnTo>
                  <a:lnTo>
                    <a:pt x="475" y="129"/>
                  </a:lnTo>
                  <a:lnTo>
                    <a:pt x="461" y="162"/>
                  </a:lnTo>
                  <a:lnTo>
                    <a:pt x="440" y="189"/>
                  </a:lnTo>
                  <a:lnTo>
                    <a:pt x="417" y="212"/>
                  </a:lnTo>
                  <a:lnTo>
                    <a:pt x="388" y="231"/>
                  </a:lnTo>
                  <a:lnTo>
                    <a:pt x="356" y="247"/>
                  </a:lnTo>
                  <a:lnTo>
                    <a:pt x="323" y="258"/>
                  </a:lnTo>
                  <a:lnTo>
                    <a:pt x="287" y="268"/>
                  </a:lnTo>
                  <a:lnTo>
                    <a:pt x="250" y="273"/>
                  </a:lnTo>
                  <a:lnTo>
                    <a:pt x="212" y="277"/>
                  </a:lnTo>
                  <a:lnTo>
                    <a:pt x="175" y="279"/>
                  </a:lnTo>
                  <a:lnTo>
                    <a:pt x="141" y="279"/>
                  </a:lnTo>
                  <a:lnTo>
                    <a:pt x="108" y="279"/>
                  </a:lnTo>
                  <a:lnTo>
                    <a:pt x="79" y="277"/>
                  </a:lnTo>
                  <a:lnTo>
                    <a:pt x="52" y="275"/>
                  </a:lnTo>
                  <a:lnTo>
                    <a:pt x="31" y="272"/>
                  </a:lnTo>
                  <a:lnTo>
                    <a:pt x="14" y="270"/>
                  </a:lnTo>
                  <a:lnTo>
                    <a:pt x="4" y="268"/>
                  </a:lnTo>
                  <a:lnTo>
                    <a:pt x="0" y="268"/>
                  </a:lnTo>
                  <a:lnTo>
                    <a:pt x="35" y="224"/>
                  </a:lnTo>
                  <a:lnTo>
                    <a:pt x="77" y="181"/>
                  </a:lnTo>
                  <a:lnTo>
                    <a:pt x="121" y="147"/>
                  </a:lnTo>
                  <a:lnTo>
                    <a:pt x="169" y="116"/>
                  </a:lnTo>
                  <a:lnTo>
                    <a:pt x="217" y="89"/>
                  </a:lnTo>
                  <a:lnTo>
                    <a:pt x="267" y="66"/>
                  </a:lnTo>
                  <a:lnTo>
                    <a:pt x="313" y="47"/>
                  </a:lnTo>
                  <a:lnTo>
                    <a:pt x="358" y="31"/>
                  </a:lnTo>
                  <a:lnTo>
                    <a:pt x="396" y="20"/>
                  </a:lnTo>
                  <a:lnTo>
                    <a:pt x="429" y="10"/>
                  </a:lnTo>
                  <a:lnTo>
                    <a:pt x="454" y="4"/>
                  </a:lnTo>
                  <a:lnTo>
                    <a:pt x="469" y="0"/>
                  </a:lnTo>
                  <a:lnTo>
                    <a:pt x="475" y="0"/>
                  </a:lnTo>
                  <a:close/>
                </a:path>
              </a:pathLst>
            </a:custGeom>
            <a:solidFill>
              <a:srgbClr val="4EB08A">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sp>
          <p:nvSpPr>
            <p:cNvPr id="73" name="Freeform 72"/>
            <p:cNvSpPr>
              <a:spLocks/>
            </p:cNvSpPr>
            <p:nvPr/>
          </p:nvSpPr>
          <p:spPr bwMode="auto">
            <a:xfrm>
              <a:off x="6083300" y="2897188"/>
              <a:ext cx="790575" cy="541338"/>
            </a:xfrm>
            <a:custGeom>
              <a:avLst/>
              <a:gdLst>
                <a:gd name="T0" fmla="*/ 0 w 498"/>
                <a:gd name="T1" fmla="*/ 0 h 341"/>
                <a:gd name="T2" fmla="*/ 60 w 498"/>
                <a:gd name="T3" fmla="*/ 25 h 341"/>
                <a:gd name="T4" fmla="*/ 119 w 498"/>
                <a:gd name="T5" fmla="*/ 52 h 341"/>
                <a:gd name="T6" fmla="*/ 177 w 498"/>
                <a:gd name="T7" fmla="*/ 79 h 341"/>
                <a:gd name="T8" fmla="*/ 231 w 498"/>
                <a:gd name="T9" fmla="*/ 108 h 341"/>
                <a:gd name="T10" fmla="*/ 281 w 498"/>
                <a:gd name="T11" fmla="*/ 135 h 341"/>
                <a:gd name="T12" fmla="*/ 327 w 498"/>
                <a:gd name="T13" fmla="*/ 160 h 341"/>
                <a:gd name="T14" fmla="*/ 369 w 498"/>
                <a:gd name="T15" fmla="*/ 185 h 341"/>
                <a:gd name="T16" fmla="*/ 408 w 498"/>
                <a:gd name="T17" fmla="*/ 208 h 341"/>
                <a:gd name="T18" fmla="*/ 438 w 498"/>
                <a:gd name="T19" fmla="*/ 227 h 341"/>
                <a:gd name="T20" fmla="*/ 463 w 498"/>
                <a:gd name="T21" fmla="*/ 245 h 341"/>
                <a:gd name="T22" fmla="*/ 482 w 498"/>
                <a:gd name="T23" fmla="*/ 256 h 341"/>
                <a:gd name="T24" fmla="*/ 494 w 498"/>
                <a:gd name="T25" fmla="*/ 264 h 341"/>
                <a:gd name="T26" fmla="*/ 498 w 498"/>
                <a:gd name="T27" fmla="*/ 268 h 341"/>
                <a:gd name="T28" fmla="*/ 446 w 498"/>
                <a:gd name="T29" fmla="*/ 298 h 341"/>
                <a:gd name="T30" fmla="*/ 398 w 498"/>
                <a:gd name="T31" fmla="*/ 322 h 341"/>
                <a:gd name="T32" fmla="*/ 354 w 498"/>
                <a:gd name="T33" fmla="*/ 333 h 341"/>
                <a:gd name="T34" fmla="*/ 312 w 498"/>
                <a:gd name="T35" fmla="*/ 341 h 341"/>
                <a:gd name="T36" fmla="*/ 273 w 498"/>
                <a:gd name="T37" fmla="*/ 337 h 341"/>
                <a:gd name="T38" fmla="*/ 237 w 498"/>
                <a:gd name="T39" fmla="*/ 329 h 341"/>
                <a:gd name="T40" fmla="*/ 204 w 498"/>
                <a:gd name="T41" fmla="*/ 314 h 341"/>
                <a:gd name="T42" fmla="*/ 173 w 498"/>
                <a:gd name="T43" fmla="*/ 295 h 341"/>
                <a:gd name="T44" fmla="*/ 146 w 498"/>
                <a:gd name="T45" fmla="*/ 272 h 341"/>
                <a:gd name="T46" fmla="*/ 121 w 498"/>
                <a:gd name="T47" fmla="*/ 247 h 341"/>
                <a:gd name="T48" fmla="*/ 98 w 498"/>
                <a:gd name="T49" fmla="*/ 218 h 341"/>
                <a:gd name="T50" fmla="*/ 79 w 498"/>
                <a:gd name="T51" fmla="*/ 187 h 341"/>
                <a:gd name="T52" fmla="*/ 62 w 498"/>
                <a:gd name="T53" fmla="*/ 158 h 341"/>
                <a:gd name="T54" fmla="*/ 46 w 498"/>
                <a:gd name="T55" fmla="*/ 127 h 341"/>
                <a:gd name="T56" fmla="*/ 33 w 498"/>
                <a:gd name="T57" fmla="*/ 99 h 341"/>
                <a:gd name="T58" fmla="*/ 23 w 498"/>
                <a:gd name="T59" fmla="*/ 72 h 341"/>
                <a:gd name="T60" fmla="*/ 14 w 498"/>
                <a:gd name="T61" fmla="*/ 49 h 341"/>
                <a:gd name="T62" fmla="*/ 6 w 498"/>
                <a:gd name="T63" fmla="*/ 29 h 341"/>
                <a:gd name="T64" fmla="*/ 2 w 498"/>
                <a:gd name="T65" fmla="*/ 14 h 341"/>
                <a:gd name="T66" fmla="*/ 0 w 498"/>
                <a:gd name="T67" fmla="*/ 4 h 341"/>
                <a:gd name="T68" fmla="*/ 0 w 498"/>
                <a:gd name="T69" fmla="*/ 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8" h="341">
                  <a:moveTo>
                    <a:pt x="0" y="0"/>
                  </a:moveTo>
                  <a:lnTo>
                    <a:pt x="60" y="25"/>
                  </a:lnTo>
                  <a:lnTo>
                    <a:pt x="119" y="52"/>
                  </a:lnTo>
                  <a:lnTo>
                    <a:pt x="177" y="79"/>
                  </a:lnTo>
                  <a:lnTo>
                    <a:pt x="231" y="108"/>
                  </a:lnTo>
                  <a:lnTo>
                    <a:pt x="281" y="135"/>
                  </a:lnTo>
                  <a:lnTo>
                    <a:pt x="327" y="160"/>
                  </a:lnTo>
                  <a:lnTo>
                    <a:pt x="369" y="185"/>
                  </a:lnTo>
                  <a:lnTo>
                    <a:pt x="408" y="208"/>
                  </a:lnTo>
                  <a:lnTo>
                    <a:pt x="438" y="227"/>
                  </a:lnTo>
                  <a:lnTo>
                    <a:pt x="463" y="245"/>
                  </a:lnTo>
                  <a:lnTo>
                    <a:pt x="482" y="256"/>
                  </a:lnTo>
                  <a:lnTo>
                    <a:pt x="494" y="264"/>
                  </a:lnTo>
                  <a:lnTo>
                    <a:pt x="498" y="268"/>
                  </a:lnTo>
                  <a:lnTo>
                    <a:pt x="446" y="298"/>
                  </a:lnTo>
                  <a:lnTo>
                    <a:pt x="398" y="322"/>
                  </a:lnTo>
                  <a:lnTo>
                    <a:pt x="354" y="333"/>
                  </a:lnTo>
                  <a:lnTo>
                    <a:pt x="312" y="341"/>
                  </a:lnTo>
                  <a:lnTo>
                    <a:pt x="273" y="337"/>
                  </a:lnTo>
                  <a:lnTo>
                    <a:pt x="237" y="329"/>
                  </a:lnTo>
                  <a:lnTo>
                    <a:pt x="204" y="314"/>
                  </a:lnTo>
                  <a:lnTo>
                    <a:pt x="173" y="295"/>
                  </a:lnTo>
                  <a:lnTo>
                    <a:pt x="146" y="272"/>
                  </a:lnTo>
                  <a:lnTo>
                    <a:pt x="121" y="247"/>
                  </a:lnTo>
                  <a:lnTo>
                    <a:pt x="98" y="218"/>
                  </a:lnTo>
                  <a:lnTo>
                    <a:pt x="79" y="187"/>
                  </a:lnTo>
                  <a:lnTo>
                    <a:pt x="62" y="158"/>
                  </a:lnTo>
                  <a:lnTo>
                    <a:pt x="46" y="127"/>
                  </a:lnTo>
                  <a:lnTo>
                    <a:pt x="33" y="99"/>
                  </a:lnTo>
                  <a:lnTo>
                    <a:pt x="23" y="72"/>
                  </a:lnTo>
                  <a:lnTo>
                    <a:pt x="14" y="49"/>
                  </a:lnTo>
                  <a:lnTo>
                    <a:pt x="6" y="29"/>
                  </a:lnTo>
                  <a:lnTo>
                    <a:pt x="2" y="14"/>
                  </a:lnTo>
                  <a:lnTo>
                    <a:pt x="0" y="4"/>
                  </a:lnTo>
                  <a:lnTo>
                    <a:pt x="0" y="0"/>
                  </a:lnTo>
                  <a:close/>
                </a:path>
              </a:pathLst>
            </a:custGeom>
            <a:solidFill>
              <a:srgbClr val="4EB08A">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sp>
          <p:nvSpPr>
            <p:cNvPr id="74" name="Freeform 73"/>
            <p:cNvSpPr>
              <a:spLocks/>
            </p:cNvSpPr>
            <p:nvPr/>
          </p:nvSpPr>
          <p:spPr bwMode="auto">
            <a:xfrm>
              <a:off x="6883400" y="2387600"/>
              <a:ext cx="334963" cy="346075"/>
            </a:xfrm>
            <a:custGeom>
              <a:avLst/>
              <a:gdLst>
                <a:gd name="T0" fmla="*/ 5 w 211"/>
                <a:gd name="T1" fmla="*/ 0 h 218"/>
                <a:gd name="T2" fmla="*/ 53 w 211"/>
                <a:gd name="T3" fmla="*/ 25 h 218"/>
                <a:gd name="T4" fmla="*/ 94 w 211"/>
                <a:gd name="T5" fmla="*/ 56 h 218"/>
                <a:gd name="T6" fmla="*/ 128 w 211"/>
                <a:gd name="T7" fmla="*/ 87 h 218"/>
                <a:gd name="T8" fmla="*/ 155 w 211"/>
                <a:gd name="T9" fmla="*/ 120 h 218"/>
                <a:gd name="T10" fmla="*/ 176 w 211"/>
                <a:gd name="T11" fmla="*/ 150 h 218"/>
                <a:gd name="T12" fmla="*/ 192 w 211"/>
                <a:gd name="T13" fmla="*/ 177 h 218"/>
                <a:gd name="T14" fmla="*/ 203 w 211"/>
                <a:gd name="T15" fmla="*/ 198 h 218"/>
                <a:gd name="T16" fmla="*/ 209 w 211"/>
                <a:gd name="T17" fmla="*/ 214 h 218"/>
                <a:gd name="T18" fmla="*/ 211 w 211"/>
                <a:gd name="T19" fmla="*/ 218 h 218"/>
                <a:gd name="T20" fmla="*/ 163 w 211"/>
                <a:gd name="T21" fmla="*/ 214 h 218"/>
                <a:gd name="T22" fmla="*/ 123 w 211"/>
                <a:gd name="T23" fmla="*/ 206 h 218"/>
                <a:gd name="T24" fmla="*/ 88 w 211"/>
                <a:gd name="T25" fmla="*/ 193 h 218"/>
                <a:gd name="T26" fmla="*/ 61 w 211"/>
                <a:gd name="T27" fmla="*/ 177 h 218"/>
                <a:gd name="T28" fmla="*/ 40 w 211"/>
                <a:gd name="T29" fmla="*/ 158 h 218"/>
                <a:gd name="T30" fmla="*/ 25 w 211"/>
                <a:gd name="T31" fmla="*/ 139 h 218"/>
                <a:gd name="T32" fmla="*/ 13 w 211"/>
                <a:gd name="T33" fmla="*/ 118 h 218"/>
                <a:gd name="T34" fmla="*/ 5 w 211"/>
                <a:gd name="T35" fmla="*/ 97 h 218"/>
                <a:gd name="T36" fmla="*/ 2 w 211"/>
                <a:gd name="T37" fmla="*/ 75 h 218"/>
                <a:gd name="T38" fmla="*/ 0 w 211"/>
                <a:gd name="T39" fmla="*/ 56 h 218"/>
                <a:gd name="T40" fmla="*/ 0 w 211"/>
                <a:gd name="T41" fmla="*/ 39 h 218"/>
                <a:gd name="T42" fmla="*/ 2 w 211"/>
                <a:gd name="T43" fmla="*/ 23 h 218"/>
                <a:gd name="T44" fmla="*/ 3 w 211"/>
                <a:gd name="T45" fmla="*/ 12 h 218"/>
                <a:gd name="T46" fmla="*/ 3 w 211"/>
                <a:gd name="T47" fmla="*/ 4 h 218"/>
                <a:gd name="T48" fmla="*/ 5 w 211"/>
                <a:gd name="T49"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1" h="218">
                  <a:moveTo>
                    <a:pt x="5" y="0"/>
                  </a:moveTo>
                  <a:lnTo>
                    <a:pt x="53" y="25"/>
                  </a:lnTo>
                  <a:lnTo>
                    <a:pt x="94" y="56"/>
                  </a:lnTo>
                  <a:lnTo>
                    <a:pt x="128" y="87"/>
                  </a:lnTo>
                  <a:lnTo>
                    <a:pt x="155" y="120"/>
                  </a:lnTo>
                  <a:lnTo>
                    <a:pt x="176" y="150"/>
                  </a:lnTo>
                  <a:lnTo>
                    <a:pt x="192" y="177"/>
                  </a:lnTo>
                  <a:lnTo>
                    <a:pt x="203" y="198"/>
                  </a:lnTo>
                  <a:lnTo>
                    <a:pt x="209" y="214"/>
                  </a:lnTo>
                  <a:lnTo>
                    <a:pt x="211" y="218"/>
                  </a:lnTo>
                  <a:lnTo>
                    <a:pt x="163" y="214"/>
                  </a:lnTo>
                  <a:lnTo>
                    <a:pt x="123" y="206"/>
                  </a:lnTo>
                  <a:lnTo>
                    <a:pt x="88" y="193"/>
                  </a:lnTo>
                  <a:lnTo>
                    <a:pt x="61" y="177"/>
                  </a:lnTo>
                  <a:lnTo>
                    <a:pt x="40" y="158"/>
                  </a:lnTo>
                  <a:lnTo>
                    <a:pt x="25" y="139"/>
                  </a:lnTo>
                  <a:lnTo>
                    <a:pt x="13" y="118"/>
                  </a:lnTo>
                  <a:lnTo>
                    <a:pt x="5" y="97"/>
                  </a:lnTo>
                  <a:lnTo>
                    <a:pt x="2" y="75"/>
                  </a:lnTo>
                  <a:lnTo>
                    <a:pt x="0" y="56"/>
                  </a:lnTo>
                  <a:lnTo>
                    <a:pt x="0" y="39"/>
                  </a:lnTo>
                  <a:lnTo>
                    <a:pt x="2" y="23"/>
                  </a:lnTo>
                  <a:lnTo>
                    <a:pt x="3" y="12"/>
                  </a:lnTo>
                  <a:lnTo>
                    <a:pt x="3" y="4"/>
                  </a:lnTo>
                  <a:lnTo>
                    <a:pt x="5" y="0"/>
                  </a:lnTo>
                  <a:close/>
                </a:path>
              </a:pathLst>
            </a:custGeom>
            <a:solidFill>
              <a:srgbClr val="4EB08A">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grpSp>
      <p:grpSp>
        <p:nvGrpSpPr>
          <p:cNvPr id="75" name="Group 74"/>
          <p:cNvGrpSpPr/>
          <p:nvPr/>
        </p:nvGrpSpPr>
        <p:grpSpPr>
          <a:xfrm>
            <a:off x="4063590" y="2944107"/>
            <a:ext cx="919270" cy="1131783"/>
            <a:chOff x="3629025" y="3538538"/>
            <a:chExt cx="1497013" cy="1843088"/>
          </a:xfrm>
        </p:grpSpPr>
        <p:sp>
          <p:nvSpPr>
            <p:cNvPr id="76" name="Freeform 75"/>
            <p:cNvSpPr>
              <a:spLocks/>
            </p:cNvSpPr>
            <p:nvPr/>
          </p:nvSpPr>
          <p:spPr bwMode="auto">
            <a:xfrm>
              <a:off x="3629025" y="3538538"/>
              <a:ext cx="1497013" cy="1843088"/>
            </a:xfrm>
            <a:custGeom>
              <a:avLst/>
              <a:gdLst>
                <a:gd name="T0" fmla="*/ 745 w 943"/>
                <a:gd name="T1" fmla="*/ 48 h 1161"/>
                <a:gd name="T2" fmla="*/ 703 w 943"/>
                <a:gd name="T3" fmla="*/ 164 h 1161"/>
                <a:gd name="T4" fmla="*/ 634 w 943"/>
                <a:gd name="T5" fmla="*/ 192 h 1161"/>
                <a:gd name="T6" fmla="*/ 553 w 943"/>
                <a:gd name="T7" fmla="*/ 219 h 1161"/>
                <a:gd name="T8" fmla="*/ 509 w 943"/>
                <a:gd name="T9" fmla="*/ 296 h 1161"/>
                <a:gd name="T10" fmla="*/ 513 w 943"/>
                <a:gd name="T11" fmla="*/ 348 h 1161"/>
                <a:gd name="T12" fmla="*/ 557 w 943"/>
                <a:gd name="T13" fmla="*/ 473 h 1161"/>
                <a:gd name="T14" fmla="*/ 663 w 943"/>
                <a:gd name="T15" fmla="*/ 406 h 1161"/>
                <a:gd name="T16" fmla="*/ 751 w 943"/>
                <a:gd name="T17" fmla="*/ 258 h 1161"/>
                <a:gd name="T18" fmla="*/ 847 w 943"/>
                <a:gd name="T19" fmla="*/ 231 h 1161"/>
                <a:gd name="T20" fmla="*/ 922 w 943"/>
                <a:gd name="T21" fmla="*/ 256 h 1161"/>
                <a:gd name="T22" fmla="*/ 933 w 943"/>
                <a:gd name="T23" fmla="*/ 317 h 1161"/>
                <a:gd name="T24" fmla="*/ 862 w 943"/>
                <a:gd name="T25" fmla="*/ 433 h 1161"/>
                <a:gd name="T26" fmla="*/ 764 w 943"/>
                <a:gd name="T27" fmla="*/ 460 h 1161"/>
                <a:gd name="T28" fmla="*/ 693 w 943"/>
                <a:gd name="T29" fmla="*/ 448 h 1161"/>
                <a:gd name="T30" fmla="*/ 636 w 943"/>
                <a:gd name="T31" fmla="*/ 444 h 1161"/>
                <a:gd name="T32" fmla="*/ 553 w 943"/>
                <a:gd name="T33" fmla="*/ 527 h 1161"/>
                <a:gd name="T34" fmla="*/ 545 w 943"/>
                <a:gd name="T35" fmla="*/ 869 h 1161"/>
                <a:gd name="T36" fmla="*/ 505 w 943"/>
                <a:gd name="T37" fmla="*/ 1161 h 1161"/>
                <a:gd name="T38" fmla="*/ 503 w 943"/>
                <a:gd name="T39" fmla="*/ 835 h 1161"/>
                <a:gd name="T40" fmla="*/ 468 w 943"/>
                <a:gd name="T41" fmla="*/ 737 h 1161"/>
                <a:gd name="T42" fmla="*/ 346 w 943"/>
                <a:gd name="T43" fmla="*/ 719 h 1161"/>
                <a:gd name="T44" fmla="*/ 188 w 943"/>
                <a:gd name="T45" fmla="*/ 788 h 1161"/>
                <a:gd name="T46" fmla="*/ 80 w 943"/>
                <a:gd name="T47" fmla="*/ 758 h 1161"/>
                <a:gd name="T48" fmla="*/ 19 w 943"/>
                <a:gd name="T49" fmla="*/ 692 h 1161"/>
                <a:gd name="T50" fmla="*/ 0 w 943"/>
                <a:gd name="T51" fmla="*/ 656 h 1161"/>
                <a:gd name="T52" fmla="*/ 155 w 943"/>
                <a:gd name="T53" fmla="*/ 533 h 1161"/>
                <a:gd name="T54" fmla="*/ 286 w 943"/>
                <a:gd name="T55" fmla="*/ 546 h 1161"/>
                <a:gd name="T56" fmla="*/ 372 w 943"/>
                <a:gd name="T57" fmla="*/ 608 h 1161"/>
                <a:gd name="T58" fmla="*/ 394 w 943"/>
                <a:gd name="T59" fmla="*/ 639 h 1161"/>
                <a:gd name="T60" fmla="*/ 499 w 943"/>
                <a:gd name="T61" fmla="*/ 710 h 1161"/>
                <a:gd name="T62" fmla="*/ 497 w 943"/>
                <a:gd name="T63" fmla="*/ 465 h 1161"/>
                <a:gd name="T64" fmla="*/ 430 w 943"/>
                <a:gd name="T65" fmla="*/ 358 h 1161"/>
                <a:gd name="T66" fmla="*/ 298 w 943"/>
                <a:gd name="T67" fmla="*/ 421 h 1161"/>
                <a:gd name="T68" fmla="*/ 184 w 943"/>
                <a:gd name="T69" fmla="*/ 398 h 1161"/>
                <a:gd name="T70" fmla="*/ 107 w 943"/>
                <a:gd name="T71" fmla="*/ 317 h 1161"/>
                <a:gd name="T72" fmla="*/ 80 w 943"/>
                <a:gd name="T73" fmla="*/ 271 h 1161"/>
                <a:gd name="T74" fmla="*/ 232 w 943"/>
                <a:gd name="T75" fmla="*/ 214 h 1161"/>
                <a:gd name="T76" fmla="*/ 347 w 943"/>
                <a:gd name="T77" fmla="*/ 267 h 1161"/>
                <a:gd name="T78" fmla="*/ 426 w 943"/>
                <a:gd name="T79" fmla="*/ 327 h 1161"/>
                <a:gd name="T80" fmla="*/ 465 w 943"/>
                <a:gd name="T81" fmla="*/ 321 h 1161"/>
                <a:gd name="T82" fmla="*/ 426 w 943"/>
                <a:gd name="T83" fmla="*/ 187 h 1161"/>
                <a:gd name="T84" fmla="*/ 340 w 943"/>
                <a:gd name="T85" fmla="*/ 94 h 1161"/>
                <a:gd name="T86" fmla="*/ 286 w 943"/>
                <a:gd name="T87" fmla="*/ 37 h 1161"/>
                <a:gd name="T88" fmla="*/ 319 w 943"/>
                <a:gd name="T89" fmla="*/ 6 h 1161"/>
                <a:gd name="T90" fmla="*/ 411 w 943"/>
                <a:gd name="T91" fmla="*/ 12 h 1161"/>
                <a:gd name="T92" fmla="*/ 428 w 943"/>
                <a:gd name="T93" fmla="*/ 60 h 1161"/>
                <a:gd name="T94" fmla="*/ 417 w 943"/>
                <a:gd name="T95" fmla="*/ 104 h 1161"/>
                <a:gd name="T96" fmla="*/ 453 w 943"/>
                <a:gd name="T97" fmla="*/ 79 h 1161"/>
                <a:gd name="T98" fmla="*/ 482 w 943"/>
                <a:gd name="T99" fmla="*/ 100 h 1161"/>
                <a:gd name="T100" fmla="*/ 465 w 943"/>
                <a:gd name="T101" fmla="*/ 217 h 1161"/>
                <a:gd name="T102" fmla="*/ 486 w 943"/>
                <a:gd name="T103" fmla="*/ 277 h 1161"/>
                <a:gd name="T104" fmla="*/ 549 w 943"/>
                <a:gd name="T105" fmla="*/ 187 h 1161"/>
                <a:gd name="T106" fmla="*/ 595 w 943"/>
                <a:gd name="T107" fmla="*/ 69 h 1161"/>
                <a:gd name="T108" fmla="*/ 666 w 943"/>
                <a:gd name="T109" fmla="*/ 10 h 1161"/>
                <a:gd name="T110" fmla="*/ 734 w 943"/>
                <a:gd name="T111" fmla="*/ 0 h 1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943" h="1161">
                  <a:moveTo>
                    <a:pt x="734" y="0"/>
                  </a:moveTo>
                  <a:lnTo>
                    <a:pt x="743" y="0"/>
                  </a:lnTo>
                  <a:lnTo>
                    <a:pt x="745" y="0"/>
                  </a:lnTo>
                  <a:lnTo>
                    <a:pt x="745" y="48"/>
                  </a:lnTo>
                  <a:lnTo>
                    <a:pt x="741" y="89"/>
                  </a:lnTo>
                  <a:lnTo>
                    <a:pt x="732" y="121"/>
                  </a:lnTo>
                  <a:lnTo>
                    <a:pt x="718" y="144"/>
                  </a:lnTo>
                  <a:lnTo>
                    <a:pt x="703" y="164"/>
                  </a:lnTo>
                  <a:lnTo>
                    <a:pt x="688" y="177"/>
                  </a:lnTo>
                  <a:lnTo>
                    <a:pt x="668" y="187"/>
                  </a:lnTo>
                  <a:lnTo>
                    <a:pt x="651" y="191"/>
                  </a:lnTo>
                  <a:lnTo>
                    <a:pt x="634" y="192"/>
                  </a:lnTo>
                  <a:lnTo>
                    <a:pt x="616" y="192"/>
                  </a:lnTo>
                  <a:lnTo>
                    <a:pt x="603" y="191"/>
                  </a:lnTo>
                  <a:lnTo>
                    <a:pt x="574" y="202"/>
                  </a:lnTo>
                  <a:lnTo>
                    <a:pt x="553" y="219"/>
                  </a:lnTo>
                  <a:lnTo>
                    <a:pt x="536" y="239"/>
                  </a:lnTo>
                  <a:lnTo>
                    <a:pt x="522" y="260"/>
                  </a:lnTo>
                  <a:lnTo>
                    <a:pt x="515" y="279"/>
                  </a:lnTo>
                  <a:lnTo>
                    <a:pt x="509" y="296"/>
                  </a:lnTo>
                  <a:lnTo>
                    <a:pt x="505" y="308"/>
                  </a:lnTo>
                  <a:lnTo>
                    <a:pt x="505" y="312"/>
                  </a:lnTo>
                  <a:lnTo>
                    <a:pt x="505" y="312"/>
                  </a:lnTo>
                  <a:lnTo>
                    <a:pt x="513" y="348"/>
                  </a:lnTo>
                  <a:lnTo>
                    <a:pt x="524" y="392"/>
                  </a:lnTo>
                  <a:lnTo>
                    <a:pt x="534" y="442"/>
                  </a:lnTo>
                  <a:lnTo>
                    <a:pt x="541" y="494"/>
                  </a:lnTo>
                  <a:lnTo>
                    <a:pt x="557" y="473"/>
                  </a:lnTo>
                  <a:lnTo>
                    <a:pt x="576" y="454"/>
                  </a:lnTo>
                  <a:lnTo>
                    <a:pt x="599" y="435"/>
                  </a:lnTo>
                  <a:lnTo>
                    <a:pt x="628" y="419"/>
                  </a:lnTo>
                  <a:lnTo>
                    <a:pt x="663" y="406"/>
                  </a:lnTo>
                  <a:lnTo>
                    <a:pt x="682" y="354"/>
                  </a:lnTo>
                  <a:lnTo>
                    <a:pt x="703" y="314"/>
                  </a:lnTo>
                  <a:lnTo>
                    <a:pt x="726" y="281"/>
                  </a:lnTo>
                  <a:lnTo>
                    <a:pt x="751" y="258"/>
                  </a:lnTo>
                  <a:lnTo>
                    <a:pt x="774" y="242"/>
                  </a:lnTo>
                  <a:lnTo>
                    <a:pt x="799" y="233"/>
                  </a:lnTo>
                  <a:lnTo>
                    <a:pt x="824" y="229"/>
                  </a:lnTo>
                  <a:lnTo>
                    <a:pt x="847" y="231"/>
                  </a:lnTo>
                  <a:lnTo>
                    <a:pt x="870" y="235"/>
                  </a:lnTo>
                  <a:lnTo>
                    <a:pt x="889" y="241"/>
                  </a:lnTo>
                  <a:lnTo>
                    <a:pt x="907" y="248"/>
                  </a:lnTo>
                  <a:lnTo>
                    <a:pt x="922" y="256"/>
                  </a:lnTo>
                  <a:lnTo>
                    <a:pt x="933" y="262"/>
                  </a:lnTo>
                  <a:lnTo>
                    <a:pt x="939" y="266"/>
                  </a:lnTo>
                  <a:lnTo>
                    <a:pt x="943" y="267"/>
                  </a:lnTo>
                  <a:lnTo>
                    <a:pt x="933" y="317"/>
                  </a:lnTo>
                  <a:lnTo>
                    <a:pt x="920" y="358"/>
                  </a:lnTo>
                  <a:lnTo>
                    <a:pt x="905" y="391"/>
                  </a:lnTo>
                  <a:lnTo>
                    <a:pt x="883" y="415"/>
                  </a:lnTo>
                  <a:lnTo>
                    <a:pt x="862" y="433"/>
                  </a:lnTo>
                  <a:lnTo>
                    <a:pt x="837" y="446"/>
                  </a:lnTo>
                  <a:lnTo>
                    <a:pt x="812" y="454"/>
                  </a:lnTo>
                  <a:lnTo>
                    <a:pt x="789" y="458"/>
                  </a:lnTo>
                  <a:lnTo>
                    <a:pt x="764" y="460"/>
                  </a:lnTo>
                  <a:lnTo>
                    <a:pt x="743" y="458"/>
                  </a:lnTo>
                  <a:lnTo>
                    <a:pt x="722" y="454"/>
                  </a:lnTo>
                  <a:lnTo>
                    <a:pt x="705" y="452"/>
                  </a:lnTo>
                  <a:lnTo>
                    <a:pt x="693" y="448"/>
                  </a:lnTo>
                  <a:lnTo>
                    <a:pt x="684" y="444"/>
                  </a:lnTo>
                  <a:lnTo>
                    <a:pt x="682" y="444"/>
                  </a:lnTo>
                  <a:lnTo>
                    <a:pt x="674" y="431"/>
                  </a:lnTo>
                  <a:lnTo>
                    <a:pt x="636" y="444"/>
                  </a:lnTo>
                  <a:lnTo>
                    <a:pt x="607" y="462"/>
                  </a:lnTo>
                  <a:lnTo>
                    <a:pt x="582" y="483"/>
                  </a:lnTo>
                  <a:lnTo>
                    <a:pt x="565" y="506"/>
                  </a:lnTo>
                  <a:lnTo>
                    <a:pt x="553" y="527"/>
                  </a:lnTo>
                  <a:lnTo>
                    <a:pt x="545" y="544"/>
                  </a:lnTo>
                  <a:lnTo>
                    <a:pt x="545" y="565"/>
                  </a:lnTo>
                  <a:lnTo>
                    <a:pt x="545" y="856"/>
                  </a:lnTo>
                  <a:lnTo>
                    <a:pt x="545" y="869"/>
                  </a:lnTo>
                  <a:lnTo>
                    <a:pt x="545" y="879"/>
                  </a:lnTo>
                  <a:lnTo>
                    <a:pt x="545" y="885"/>
                  </a:lnTo>
                  <a:lnTo>
                    <a:pt x="561" y="1161"/>
                  </a:lnTo>
                  <a:lnTo>
                    <a:pt x="505" y="1161"/>
                  </a:lnTo>
                  <a:lnTo>
                    <a:pt x="505" y="863"/>
                  </a:lnTo>
                  <a:lnTo>
                    <a:pt x="505" y="863"/>
                  </a:lnTo>
                  <a:lnTo>
                    <a:pt x="505" y="856"/>
                  </a:lnTo>
                  <a:lnTo>
                    <a:pt x="503" y="835"/>
                  </a:lnTo>
                  <a:lnTo>
                    <a:pt x="499" y="812"/>
                  </a:lnTo>
                  <a:lnTo>
                    <a:pt x="493" y="787"/>
                  </a:lnTo>
                  <a:lnTo>
                    <a:pt x="482" y="762"/>
                  </a:lnTo>
                  <a:lnTo>
                    <a:pt x="468" y="737"/>
                  </a:lnTo>
                  <a:lnTo>
                    <a:pt x="449" y="713"/>
                  </a:lnTo>
                  <a:lnTo>
                    <a:pt x="424" y="694"/>
                  </a:lnTo>
                  <a:lnTo>
                    <a:pt x="392" y="679"/>
                  </a:lnTo>
                  <a:lnTo>
                    <a:pt x="346" y="719"/>
                  </a:lnTo>
                  <a:lnTo>
                    <a:pt x="301" y="750"/>
                  </a:lnTo>
                  <a:lnTo>
                    <a:pt x="259" y="771"/>
                  </a:lnTo>
                  <a:lnTo>
                    <a:pt x="223" y="783"/>
                  </a:lnTo>
                  <a:lnTo>
                    <a:pt x="188" y="788"/>
                  </a:lnTo>
                  <a:lnTo>
                    <a:pt x="157" y="788"/>
                  </a:lnTo>
                  <a:lnTo>
                    <a:pt x="128" y="783"/>
                  </a:lnTo>
                  <a:lnTo>
                    <a:pt x="103" y="771"/>
                  </a:lnTo>
                  <a:lnTo>
                    <a:pt x="80" y="758"/>
                  </a:lnTo>
                  <a:lnTo>
                    <a:pt x="61" y="742"/>
                  </a:lnTo>
                  <a:lnTo>
                    <a:pt x="44" y="725"/>
                  </a:lnTo>
                  <a:lnTo>
                    <a:pt x="30" y="708"/>
                  </a:lnTo>
                  <a:lnTo>
                    <a:pt x="19" y="692"/>
                  </a:lnTo>
                  <a:lnTo>
                    <a:pt x="11" y="677"/>
                  </a:lnTo>
                  <a:lnTo>
                    <a:pt x="5" y="665"/>
                  </a:lnTo>
                  <a:lnTo>
                    <a:pt x="2" y="658"/>
                  </a:lnTo>
                  <a:lnTo>
                    <a:pt x="0" y="656"/>
                  </a:lnTo>
                  <a:lnTo>
                    <a:pt x="40" y="608"/>
                  </a:lnTo>
                  <a:lnTo>
                    <a:pt x="80" y="573"/>
                  </a:lnTo>
                  <a:lnTo>
                    <a:pt x="119" y="548"/>
                  </a:lnTo>
                  <a:lnTo>
                    <a:pt x="155" y="533"/>
                  </a:lnTo>
                  <a:lnTo>
                    <a:pt x="192" y="527"/>
                  </a:lnTo>
                  <a:lnTo>
                    <a:pt x="224" y="529"/>
                  </a:lnTo>
                  <a:lnTo>
                    <a:pt x="257" y="535"/>
                  </a:lnTo>
                  <a:lnTo>
                    <a:pt x="286" y="546"/>
                  </a:lnTo>
                  <a:lnTo>
                    <a:pt x="313" y="560"/>
                  </a:lnTo>
                  <a:lnTo>
                    <a:pt x="336" y="577"/>
                  </a:lnTo>
                  <a:lnTo>
                    <a:pt x="357" y="592"/>
                  </a:lnTo>
                  <a:lnTo>
                    <a:pt x="372" y="608"/>
                  </a:lnTo>
                  <a:lnTo>
                    <a:pt x="384" y="619"/>
                  </a:lnTo>
                  <a:lnTo>
                    <a:pt x="392" y="627"/>
                  </a:lnTo>
                  <a:lnTo>
                    <a:pt x="394" y="631"/>
                  </a:lnTo>
                  <a:lnTo>
                    <a:pt x="394" y="639"/>
                  </a:lnTo>
                  <a:lnTo>
                    <a:pt x="430" y="652"/>
                  </a:lnTo>
                  <a:lnTo>
                    <a:pt x="463" y="673"/>
                  </a:lnTo>
                  <a:lnTo>
                    <a:pt x="492" y="700"/>
                  </a:lnTo>
                  <a:lnTo>
                    <a:pt x="499" y="710"/>
                  </a:lnTo>
                  <a:lnTo>
                    <a:pt x="505" y="721"/>
                  </a:lnTo>
                  <a:lnTo>
                    <a:pt x="505" y="565"/>
                  </a:lnTo>
                  <a:lnTo>
                    <a:pt x="503" y="515"/>
                  </a:lnTo>
                  <a:lnTo>
                    <a:pt x="497" y="465"/>
                  </a:lnTo>
                  <a:lnTo>
                    <a:pt x="488" y="414"/>
                  </a:lnTo>
                  <a:lnTo>
                    <a:pt x="472" y="394"/>
                  </a:lnTo>
                  <a:lnTo>
                    <a:pt x="453" y="375"/>
                  </a:lnTo>
                  <a:lnTo>
                    <a:pt x="430" y="358"/>
                  </a:lnTo>
                  <a:lnTo>
                    <a:pt x="401" y="348"/>
                  </a:lnTo>
                  <a:lnTo>
                    <a:pt x="365" y="383"/>
                  </a:lnTo>
                  <a:lnTo>
                    <a:pt x="330" y="408"/>
                  </a:lnTo>
                  <a:lnTo>
                    <a:pt x="298" y="421"/>
                  </a:lnTo>
                  <a:lnTo>
                    <a:pt x="265" y="425"/>
                  </a:lnTo>
                  <a:lnTo>
                    <a:pt x="236" y="421"/>
                  </a:lnTo>
                  <a:lnTo>
                    <a:pt x="209" y="412"/>
                  </a:lnTo>
                  <a:lnTo>
                    <a:pt x="184" y="398"/>
                  </a:lnTo>
                  <a:lnTo>
                    <a:pt x="161" y="379"/>
                  </a:lnTo>
                  <a:lnTo>
                    <a:pt x="140" y="360"/>
                  </a:lnTo>
                  <a:lnTo>
                    <a:pt x="123" y="339"/>
                  </a:lnTo>
                  <a:lnTo>
                    <a:pt x="107" y="317"/>
                  </a:lnTo>
                  <a:lnTo>
                    <a:pt x="96" y="300"/>
                  </a:lnTo>
                  <a:lnTo>
                    <a:pt x="88" y="285"/>
                  </a:lnTo>
                  <a:lnTo>
                    <a:pt x="82" y="275"/>
                  </a:lnTo>
                  <a:lnTo>
                    <a:pt x="80" y="271"/>
                  </a:lnTo>
                  <a:lnTo>
                    <a:pt x="121" y="241"/>
                  </a:lnTo>
                  <a:lnTo>
                    <a:pt x="159" y="221"/>
                  </a:lnTo>
                  <a:lnTo>
                    <a:pt x="198" y="212"/>
                  </a:lnTo>
                  <a:lnTo>
                    <a:pt x="232" y="214"/>
                  </a:lnTo>
                  <a:lnTo>
                    <a:pt x="265" y="219"/>
                  </a:lnTo>
                  <a:lnTo>
                    <a:pt x="296" y="233"/>
                  </a:lnTo>
                  <a:lnTo>
                    <a:pt x="322" y="248"/>
                  </a:lnTo>
                  <a:lnTo>
                    <a:pt x="347" y="267"/>
                  </a:lnTo>
                  <a:lnTo>
                    <a:pt x="367" y="287"/>
                  </a:lnTo>
                  <a:lnTo>
                    <a:pt x="384" y="304"/>
                  </a:lnTo>
                  <a:lnTo>
                    <a:pt x="397" y="321"/>
                  </a:lnTo>
                  <a:lnTo>
                    <a:pt x="426" y="327"/>
                  </a:lnTo>
                  <a:lnTo>
                    <a:pt x="453" y="341"/>
                  </a:lnTo>
                  <a:lnTo>
                    <a:pt x="474" y="356"/>
                  </a:lnTo>
                  <a:lnTo>
                    <a:pt x="470" y="342"/>
                  </a:lnTo>
                  <a:lnTo>
                    <a:pt x="465" y="321"/>
                  </a:lnTo>
                  <a:lnTo>
                    <a:pt x="457" y="294"/>
                  </a:lnTo>
                  <a:lnTo>
                    <a:pt x="447" y="262"/>
                  </a:lnTo>
                  <a:lnTo>
                    <a:pt x="438" y="225"/>
                  </a:lnTo>
                  <a:lnTo>
                    <a:pt x="426" y="187"/>
                  </a:lnTo>
                  <a:lnTo>
                    <a:pt x="413" y="148"/>
                  </a:lnTo>
                  <a:lnTo>
                    <a:pt x="401" y="112"/>
                  </a:lnTo>
                  <a:lnTo>
                    <a:pt x="367" y="106"/>
                  </a:lnTo>
                  <a:lnTo>
                    <a:pt x="340" y="94"/>
                  </a:lnTo>
                  <a:lnTo>
                    <a:pt x="319" y="83"/>
                  </a:lnTo>
                  <a:lnTo>
                    <a:pt x="303" y="68"/>
                  </a:lnTo>
                  <a:lnTo>
                    <a:pt x="294" y="52"/>
                  </a:lnTo>
                  <a:lnTo>
                    <a:pt x="286" y="37"/>
                  </a:lnTo>
                  <a:lnTo>
                    <a:pt x="282" y="25"/>
                  </a:lnTo>
                  <a:lnTo>
                    <a:pt x="280" y="18"/>
                  </a:lnTo>
                  <a:lnTo>
                    <a:pt x="280" y="14"/>
                  </a:lnTo>
                  <a:lnTo>
                    <a:pt x="319" y="6"/>
                  </a:lnTo>
                  <a:lnTo>
                    <a:pt x="351" y="0"/>
                  </a:lnTo>
                  <a:lnTo>
                    <a:pt x="376" y="0"/>
                  </a:lnTo>
                  <a:lnTo>
                    <a:pt x="395" y="4"/>
                  </a:lnTo>
                  <a:lnTo>
                    <a:pt x="411" y="12"/>
                  </a:lnTo>
                  <a:lnTo>
                    <a:pt x="420" y="21"/>
                  </a:lnTo>
                  <a:lnTo>
                    <a:pt x="426" y="33"/>
                  </a:lnTo>
                  <a:lnTo>
                    <a:pt x="428" y="46"/>
                  </a:lnTo>
                  <a:lnTo>
                    <a:pt x="428" y="60"/>
                  </a:lnTo>
                  <a:lnTo>
                    <a:pt x="426" y="73"/>
                  </a:lnTo>
                  <a:lnTo>
                    <a:pt x="422" y="85"/>
                  </a:lnTo>
                  <a:lnTo>
                    <a:pt x="420" y="96"/>
                  </a:lnTo>
                  <a:lnTo>
                    <a:pt x="417" y="104"/>
                  </a:lnTo>
                  <a:lnTo>
                    <a:pt x="434" y="142"/>
                  </a:lnTo>
                  <a:lnTo>
                    <a:pt x="434" y="123"/>
                  </a:lnTo>
                  <a:lnTo>
                    <a:pt x="442" y="102"/>
                  </a:lnTo>
                  <a:lnTo>
                    <a:pt x="453" y="79"/>
                  </a:lnTo>
                  <a:lnTo>
                    <a:pt x="474" y="56"/>
                  </a:lnTo>
                  <a:lnTo>
                    <a:pt x="476" y="62"/>
                  </a:lnTo>
                  <a:lnTo>
                    <a:pt x="478" y="77"/>
                  </a:lnTo>
                  <a:lnTo>
                    <a:pt x="482" y="100"/>
                  </a:lnTo>
                  <a:lnTo>
                    <a:pt x="484" y="129"/>
                  </a:lnTo>
                  <a:lnTo>
                    <a:pt x="482" y="158"/>
                  </a:lnTo>
                  <a:lnTo>
                    <a:pt x="476" y="189"/>
                  </a:lnTo>
                  <a:lnTo>
                    <a:pt x="465" y="217"/>
                  </a:lnTo>
                  <a:lnTo>
                    <a:pt x="463" y="219"/>
                  </a:lnTo>
                  <a:lnTo>
                    <a:pt x="474" y="250"/>
                  </a:lnTo>
                  <a:lnTo>
                    <a:pt x="486" y="277"/>
                  </a:lnTo>
                  <a:lnTo>
                    <a:pt x="486" y="277"/>
                  </a:lnTo>
                  <a:lnTo>
                    <a:pt x="495" y="256"/>
                  </a:lnTo>
                  <a:lnTo>
                    <a:pt x="507" y="231"/>
                  </a:lnTo>
                  <a:lnTo>
                    <a:pt x="526" y="208"/>
                  </a:lnTo>
                  <a:lnTo>
                    <a:pt x="549" y="187"/>
                  </a:lnTo>
                  <a:lnTo>
                    <a:pt x="580" y="171"/>
                  </a:lnTo>
                  <a:lnTo>
                    <a:pt x="578" y="131"/>
                  </a:lnTo>
                  <a:lnTo>
                    <a:pt x="584" y="96"/>
                  </a:lnTo>
                  <a:lnTo>
                    <a:pt x="595" y="69"/>
                  </a:lnTo>
                  <a:lnTo>
                    <a:pt x="609" y="48"/>
                  </a:lnTo>
                  <a:lnTo>
                    <a:pt x="628" y="31"/>
                  </a:lnTo>
                  <a:lnTo>
                    <a:pt x="647" y="19"/>
                  </a:lnTo>
                  <a:lnTo>
                    <a:pt x="666" y="10"/>
                  </a:lnTo>
                  <a:lnTo>
                    <a:pt x="686" y="4"/>
                  </a:lnTo>
                  <a:lnTo>
                    <a:pt x="705" y="2"/>
                  </a:lnTo>
                  <a:lnTo>
                    <a:pt x="720" y="0"/>
                  </a:lnTo>
                  <a:lnTo>
                    <a:pt x="734" y="0"/>
                  </a:lnTo>
                  <a:close/>
                </a:path>
              </a:pathLst>
            </a:custGeom>
            <a:solidFill>
              <a:srgbClr val="4EB08A"/>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sp>
          <p:nvSpPr>
            <p:cNvPr id="77" name="Freeform 76"/>
            <p:cNvSpPr>
              <a:spLocks/>
            </p:cNvSpPr>
            <p:nvPr/>
          </p:nvSpPr>
          <p:spPr bwMode="auto">
            <a:xfrm>
              <a:off x="4699000" y="3962400"/>
              <a:ext cx="427038" cy="312738"/>
            </a:xfrm>
            <a:custGeom>
              <a:avLst/>
              <a:gdLst>
                <a:gd name="T0" fmla="*/ 269 w 269"/>
                <a:gd name="T1" fmla="*/ 0 h 197"/>
                <a:gd name="T2" fmla="*/ 267 w 269"/>
                <a:gd name="T3" fmla="*/ 4 h 197"/>
                <a:gd name="T4" fmla="*/ 267 w 269"/>
                <a:gd name="T5" fmla="*/ 14 h 197"/>
                <a:gd name="T6" fmla="*/ 265 w 269"/>
                <a:gd name="T7" fmla="*/ 27 h 197"/>
                <a:gd name="T8" fmla="*/ 261 w 269"/>
                <a:gd name="T9" fmla="*/ 45 h 197"/>
                <a:gd name="T10" fmla="*/ 256 w 269"/>
                <a:gd name="T11" fmla="*/ 64 h 197"/>
                <a:gd name="T12" fmla="*/ 248 w 269"/>
                <a:gd name="T13" fmla="*/ 87 h 197"/>
                <a:gd name="T14" fmla="*/ 238 w 269"/>
                <a:gd name="T15" fmla="*/ 108 h 197"/>
                <a:gd name="T16" fmla="*/ 227 w 269"/>
                <a:gd name="T17" fmla="*/ 131 h 197"/>
                <a:gd name="T18" fmla="*/ 211 w 269"/>
                <a:gd name="T19" fmla="*/ 150 h 197"/>
                <a:gd name="T20" fmla="*/ 194 w 269"/>
                <a:gd name="T21" fmla="*/ 168 h 197"/>
                <a:gd name="T22" fmla="*/ 171 w 269"/>
                <a:gd name="T23" fmla="*/ 183 h 197"/>
                <a:gd name="T24" fmla="*/ 146 w 269"/>
                <a:gd name="T25" fmla="*/ 193 h 197"/>
                <a:gd name="T26" fmla="*/ 117 w 269"/>
                <a:gd name="T27" fmla="*/ 197 h 197"/>
                <a:gd name="T28" fmla="*/ 83 w 269"/>
                <a:gd name="T29" fmla="*/ 193 h 197"/>
                <a:gd name="T30" fmla="*/ 44 w 269"/>
                <a:gd name="T31" fmla="*/ 183 h 197"/>
                <a:gd name="T32" fmla="*/ 0 w 269"/>
                <a:gd name="T33" fmla="*/ 164 h 197"/>
                <a:gd name="T34" fmla="*/ 6 w 269"/>
                <a:gd name="T35" fmla="*/ 164 h 197"/>
                <a:gd name="T36" fmla="*/ 21 w 269"/>
                <a:gd name="T37" fmla="*/ 160 h 197"/>
                <a:gd name="T38" fmla="*/ 46 w 269"/>
                <a:gd name="T39" fmla="*/ 152 h 197"/>
                <a:gd name="T40" fmla="*/ 75 w 269"/>
                <a:gd name="T41" fmla="*/ 141 h 197"/>
                <a:gd name="T42" fmla="*/ 111 w 269"/>
                <a:gd name="T43" fmla="*/ 125 h 197"/>
                <a:gd name="T44" fmla="*/ 150 w 269"/>
                <a:gd name="T45" fmla="*/ 104 h 197"/>
                <a:gd name="T46" fmla="*/ 190 w 269"/>
                <a:gd name="T47" fmla="*/ 77 h 197"/>
                <a:gd name="T48" fmla="*/ 231 w 269"/>
                <a:gd name="T49" fmla="*/ 43 h 197"/>
                <a:gd name="T50" fmla="*/ 269 w 269"/>
                <a:gd name="T51"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69" h="197">
                  <a:moveTo>
                    <a:pt x="269" y="0"/>
                  </a:moveTo>
                  <a:lnTo>
                    <a:pt x="267" y="4"/>
                  </a:lnTo>
                  <a:lnTo>
                    <a:pt x="267" y="14"/>
                  </a:lnTo>
                  <a:lnTo>
                    <a:pt x="265" y="27"/>
                  </a:lnTo>
                  <a:lnTo>
                    <a:pt x="261" y="45"/>
                  </a:lnTo>
                  <a:lnTo>
                    <a:pt x="256" y="64"/>
                  </a:lnTo>
                  <a:lnTo>
                    <a:pt x="248" y="87"/>
                  </a:lnTo>
                  <a:lnTo>
                    <a:pt x="238" y="108"/>
                  </a:lnTo>
                  <a:lnTo>
                    <a:pt x="227" y="131"/>
                  </a:lnTo>
                  <a:lnTo>
                    <a:pt x="211" y="150"/>
                  </a:lnTo>
                  <a:lnTo>
                    <a:pt x="194" y="168"/>
                  </a:lnTo>
                  <a:lnTo>
                    <a:pt x="171" y="183"/>
                  </a:lnTo>
                  <a:lnTo>
                    <a:pt x="146" y="193"/>
                  </a:lnTo>
                  <a:lnTo>
                    <a:pt x="117" y="197"/>
                  </a:lnTo>
                  <a:lnTo>
                    <a:pt x="83" y="193"/>
                  </a:lnTo>
                  <a:lnTo>
                    <a:pt x="44" y="183"/>
                  </a:lnTo>
                  <a:lnTo>
                    <a:pt x="0" y="164"/>
                  </a:lnTo>
                  <a:lnTo>
                    <a:pt x="6" y="164"/>
                  </a:lnTo>
                  <a:lnTo>
                    <a:pt x="21" y="160"/>
                  </a:lnTo>
                  <a:lnTo>
                    <a:pt x="46" y="152"/>
                  </a:lnTo>
                  <a:lnTo>
                    <a:pt x="75" y="141"/>
                  </a:lnTo>
                  <a:lnTo>
                    <a:pt x="111" y="125"/>
                  </a:lnTo>
                  <a:lnTo>
                    <a:pt x="150" y="104"/>
                  </a:lnTo>
                  <a:lnTo>
                    <a:pt x="190" y="77"/>
                  </a:lnTo>
                  <a:lnTo>
                    <a:pt x="231" y="43"/>
                  </a:lnTo>
                  <a:lnTo>
                    <a:pt x="269" y="0"/>
                  </a:lnTo>
                  <a:close/>
                </a:path>
              </a:pathLst>
            </a:custGeom>
            <a:solidFill>
              <a:srgbClr val="4EB08A">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sp>
          <p:nvSpPr>
            <p:cNvPr id="78" name="Freeform 77"/>
            <p:cNvSpPr>
              <a:spLocks/>
            </p:cNvSpPr>
            <p:nvPr/>
          </p:nvSpPr>
          <p:spPr bwMode="auto">
            <a:xfrm>
              <a:off x="3629025" y="4579938"/>
              <a:ext cx="622300" cy="215900"/>
            </a:xfrm>
            <a:custGeom>
              <a:avLst/>
              <a:gdLst>
                <a:gd name="T0" fmla="*/ 0 w 392"/>
                <a:gd name="T1" fmla="*/ 0 h 136"/>
                <a:gd name="T2" fmla="*/ 4 w 392"/>
                <a:gd name="T3" fmla="*/ 2 h 136"/>
                <a:gd name="T4" fmla="*/ 15 w 392"/>
                <a:gd name="T5" fmla="*/ 8 h 136"/>
                <a:gd name="T6" fmla="*/ 34 w 392"/>
                <a:gd name="T7" fmla="*/ 17 h 136"/>
                <a:gd name="T8" fmla="*/ 59 w 392"/>
                <a:gd name="T9" fmla="*/ 27 h 136"/>
                <a:gd name="T10" fmla="*/ 90 w 392"/>
                <a:gd name="T11" fmla="*/ 36 h 136"/>
                <a:gd name="T12" fmla="*/ 125 w 392"/>
                <a:gd name="T13" fmla="*/ 46 h 136"/>
                <a:gd name="T14" fmla="*/ 163 w 392"/>
                <a:gd name="T15" fmla="*/ 54 h 136"/>
                <a:gd name="T16" fmla="*/ 205 w 392"/>
                <a:gd name="T17" fmla="*/ 59 h 136"/>
                <a:gd name="T18" fmla="*/ 249 w 392"/>
                <a:gd name="T19" fmla="*/ 59 h 136"/>
                <a:gd name="T20" fmla="*/ 296 w 392"/>
                <a:gd name="T21" fmla="*/ 54 h 136"/>
                <a:gd name="T22" fmla="*/ 344 w 392"/>
                <a:gd name="T23" fmla="*/ 42 h 136"/>
                <a:gd name="T24" fmla="*/ 392 w 392"/>
                <a:gd name="T25" fmla="*/ 23 h 136"/>
                <a:gd name="T26" fmla="*/ 390 w 392"/>
                <a:gd name="T27" fmla="*/ 27 h 136"/>
                <a:gd name="T28" fmla="*/ 382 w 392"/>
                <a:gd name="T29" fmla="*/ 34 h 136"/>
                <a:gd name="T30" fmla="*/ 371 w 392"/>
                <a:gd name="T31" fmla="*/ 44 h 136"/>
                <a:gd name="T32" fmla="*/ 355 w 392"/>
                <a:gd name="T33" fmla="*/ 57 h 136"/>
                <a:gd name="T34" fmla="*/ 336 w 392"/>
                <a:gd name="T35" fmla="*/ 73 h 136"/>
                <a:gd name="T36" fmla="*/ 313 w 392"/>
                <a:gd name="T37" fmla="*/ 88 h 136"/>
                <a:gd name="T38" fmla="*/ 290 w 392"/>
                <a:gd name="T39" fmla="*/ 102 h 136"/>
                <a:gd name="T40" fmla="*/ 263 w 392"/>
                <a:gd name="T41" fmla="*/ 115 h 136"/>
                <a:gd name="T42" fmla="*/ 234 w 392"/>
                <a:gd name="T43" fmla="*/ 127 h 136"/>
                <a:gd name="T44" fmla="*/ 203 w 392"/>
                <a:gd name="T45" fmla="*/ 134 h 136"/>
                <a:gd name="T46" fmla="*/ 173 w 392"/>
                <a:gd name="T47" fmla="*/ 136 h 136"/>
                <a:gd name="T48" fmla="*/ 142 w 392"/>
                <a:gd name="T49" fmla="*/ 132 h 136"/>
                <a:gd name="T50" fmla="*/ 113 w 392"/>
                <a:gd name="T51" fmla="*/ 123 h 136"/>
                <a:gd name="T52" fmla="*/ 82 w 392"/>
                <a:gd name="T53" fmla="*/ 107 h 136"/>
                <a:gd name="T54" fmla="*/ 54 w 392"/>
                <a:gd name="T55" fmla="*/ 81 h 136"/>
                <a:gd name="T56" fmla="*/ 25 w 392"/>
                <a:gd name="T57" fmla="*/ 46 h 136"/>
                <a:gd name="T58" fmla="*/ 0 w 392"/>
                <a:gd name="T59"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92" h="136">
                  <a:moveTo>
                    <a:pt x="0" y="0"/>
                  </a:moveTo>
                  <a:lnTo>
                    <a:pt x="4" y="2"/>
                  </a:lnTo>
                  <a:lnTo>
                    <a:pt x="15" y="8"/>
                  </a:lnTo>
                  <a:lnTo>
                    <a:pt x="34" y="17"/>
                  </a:lnTo>
                  <a:lnTo>
                    <a:pt x="59" y="27"/>
                  </a:lnTo>
                  <a:lnTo>
                    <a:pt x="90" y="36"/>
                  </a:lnTo>
                  <a:lnTo>
                    <a:pt x="125" y="46"/>
                  </a:lnTo>
                  <a:lnTo>
                    <a:pt x="163" y="54"/>
                  </a:lnTo>
                  <a:lnTo>
                    <a:pt x="205" y="59"/>
                  </a:lnTo>
                  <a:lnTo>
                    <a:pt x="249" y="59"/>
                  </a:lnTo>
                  <a:lnTo>
                    <a:pt x="296" y="54"/>
                  </a:lnTo>
                  <a:lnTo>
                    <a:pt x="344" y="42"/>
                  </a:lnTo>
                  <a:lnTo>
                    <a:pt x="392" y="23"/>
                  </a:lnTo>
                  <a:lnTo>
                    <a:pt x="390" y="27"/>
                  </a:lnTo>
                  <a:lnTo>
                    <a:pt x="382" y="34"/>
                  </a:lnTo>
                  <a:lnTo>
                    <a:pt x="371" y="44"/>
                  </a:lnTo>
                  <a:lnTo>
                    <a:pt x="355" y="57"/>
                  </a:lnTo>
                  <a:lnTo>
                    <a:pt x="336" y="73"/>
                  </a:lnTo>
                  <a:lnTo>
                    <a:pt x="313" y="88"/>
                  </a:lnTo>
                  <a:lnTo>
                    <a:pt x="290" y="102"/>
                  </a:lnTo>
                  <a:lnTo>
                    <a:pt x="263" y="115"/>
                  </a:lnTo>
                  <a:lnTo>
                    <a:pt x="234" y="127"/>
                  </a:lnTo>
                  <a:lnTo>
                    <a:pt x="203" y="134"/>
                  </a:lnTo>
                  <a:lnTo>
                    <a:pt x="173" y="136"/>
                  </a:lnTo>
                  <a:lnTo>
                    <a:pt x="142" y="132"/>
                  </a:lnTo>
                  <a:lnTo>
                    <a:pt x="113" y="123"/>
                  </a:lnTo>
                  <a:lnTo>
                    <a:pt x="82" y="107"/>
                  </a:lnTo>
                  <a:lnTo>
                    <a:pt x="54" y="81"/>
                  </a:lnTo>
                  <a:lnTo>
                    <a:pt x="25" y="46"/>
                  </a:lnTo>
                  <a:lnTo>
                    <a:pt x="0" y="0"/>
                  </a:lnTo>
                  <a:close/>
                </a:path>
              </a:pathLst>
            </a:custGeom>
            <a:solidFill>
              <a:srgbClr val="4EB08A">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sp>
          <p:nvSpPr>
            <p:cNvPr id="79" name="Freeform 78"/>
            <p:cNvSpPr>
              <a:spLocks/>
            </p:cNvSpPr>
            <p:nvPr/>
          </p:nvSpPr>
          <p:spPr bwMode="auto">
            <a:xfrm>
              <a:off x="4586288" y="3538538"/>
              <a:ext cx="231775" cy="304800"/>
            </a:xfrm>
            <a:custGeom>
              <a:avLst/>
              <a:gdLst>
                <a:gd name="T0" fmla="*/ 142 w 146"/>
                <a:gd name="T1" fmla="*/ 0 h 192"/>
                <a:gd name="T2" fmla="*/ 142 w 146"/>
                <a:gd name="T3" fmla="*/ 4 h 192"/>
                <a:gd name="T4" fmla="*/ 144 w 146"/>
                <a:gd name="T5" fmla="*/ 12 h 192"/>
                <a:gd name="T6" fmla="*/ 146 w 146"/>
                <a:gd name="T7" fmla="*/ 25 h 192"/>
                <a:gd name="T8" fmla="*/ 146 w 146"/>
                <a:gd name="T9" fmla="*/ 43 h 192"/>
                <a:gd name="T10" fmla="*/ 146 w 146"/>
                <a:gd name="T11" fmla="*/ 60 h 192"/>
                <a:gd name="T12" fmla="*/ 144 w 146"/>
                <a:gd name="T13" fmla="*/ 81 h 192"/>
                <a:gd name="T14" fmla="*/ 138 w 146"/>
                <a:gd name="T15" fmla="*/ 102 h 192"/>
                <a:gd name="T16" fmla="*/ 133 w 146"/>
                <a:gd name="T17" fmla="*/ 123 h 192"/>
                <a:gd name="T18" fmla="*/ 121 w 146"/>
                <a:gd name="T19" fmla="*/ 144 h 192"/>
                <a:gd name="T20" fmla="*/ 108 w 146"/>
                <a:gd name="T21" fmla="*/ 162 h 192"/>
                <a:gd name="T22" fmla="*/ 88 w 146"/>
                <a:gd name="T23" fmla="*/ 175 h 192"/>
                <a:gd name="T24" fmla="*/ 65 w 146"/>
                <a:gd name="T25" fmla="*/ 187 h 192"/>
                <a:gd name="T26" fmla="*/ 35 w 146"/>
                <a:gd name="T27" fmla="*/ 192 h 192"/>
                <a:gd name="T28" fmla="*/ 0 w 146"/>
                <a:gd name="T29" fmla="*/ 191 h 192"/>
                <a:gd name="T30" fmla="*/ 4 w 146"/>
                <a:gd name="T31" fmla="*/ 189 h 192"/>
                <a:gd name="T32" fmla="*/ 13 w 146"/>
                <a:gd name="T33" fmla="*/ 185 h 192"/>
                <a:gd name="T34" fmla="*/ 29 w 146"/>
                <a:gd name="T35" fmla="*/ 173 h 192"/>
                <a:gd name="T36" fmla="*/ 50 w 146"/>
                <a:gd name="T37" fmla="*/ 160 h 192"/>
                <a:gd name="T38" fmla="*/ 71 w 146"/>
                <a:gd name="T39" fmla="*/ 139 h 192"/>
                <a:gd name="T40" fmla="*/ 92 w 146"/>
                <a:gd name="T41" fmla="*/ 114 h 192"/>
                <a:gd name="T42" fmla="*/ 111 w 146"/>
                <a:gd name="T43" fmla="*/ 83 h 192"/>
                <a:gd name="T44" fmla="*/ 129 w 146"/>
                <a:gd name="T45" fmla="*/ 44 h 192"/>
                <a:gd name="T46" fmla="*/ 142 w 146"/>
                <a:gd name="T47" fmla="*/ 0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46" h="192">
                  <a:moveTo>
                    <a:pt x="142" y="0"/>
                  </a:moveTo>
                  <a:lnTo>
                    <a:pt x="142" y="4"/>
                  </a:lnTo>
                  <a:lnTo>
                    <a:pt x="144" y="12"/>
                  </a:lnTo>
                  <a:lnTo>
                    <a:pt x="146" y="25"/>
                  </a:lnTo>
                  <a:lnTo>
                    <a:pt x="146" y="43"/>
                  </a:lnTo>
                  <a:lnTo>
                    <a:pt x="146" y="60"/>
                  </a:lnTo>
                  <a:lnTo>
                    <a:pt x="144" y="81"/>
                  </a:lnTo>
                  <a:lnTo>
                    <a:pt x="138" y="102"/>
                  </a:lnTo>
                  <a:lnTo>
                    <a:pt x="133" y="123"/>
                  </a:lnTo>
                  <a:lnTo>
                    <a:pt x="121" y="144"/>
                  </a:lnTo>
                  <a:lnTo>
                    <a:pt x="108" y="162"/>
                  </a:lnTo>
                  <a:lnTo>
                    <a:pt x="88" y="175"/>
                  </a:lnTo>
                  <a:lnTo>
                    <a:pt x="65" y="187"/>
                  </a:lnTo>
                  <a:lnTo>
                    <a:pt x="35" y="192"/>
                  </a:lnTo>
                  <a:lnTo>
                    <a:pt x="0" y="191"/>
                  </a:lnTo>
                  <a:lnTo>
                    <a:pt x="4" y="189"/>
                  </a:lnTo>
                  <a:lnTo>
                    <a:pt x="13" y="185"/>
                  </a:lnTo>
                  <a:lnTo>
                    <a:pt x="29" y="173"/>
                  </a:lnTo>
                  <a:lnTo>
                    <a:pt x="50" y="160"/>
                  </a:lnTo>
                  <a:lnTo>
                    <a:pt x="71" y="139"/>
                  </a:lnTo>
                  <a:lnTo>
                    <a:pt x="92" y="114"/>
                  </a:lnTo>
                  <a:lnTo>
                    <a:pt x="111" y="83"/>
                  </a:lnTo>
                  <a:lnTo>
                    <a:pt x="129" y="44"/>
                  </a:lnTo>
                  <a:lnTo>
                    <a:pt x="142" y="0"/>
                  </a:lnTo>
                  <a:close/>
                </a:path>
              </a:pathLst>
            </a:custGeom>
            <a:solidFill>
              <a:srgbClr val="4EB08A">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sp>
          <p:nvSpPr>
            <p:cNvPr id="80" name="Freeform 79"/>
            <p:cNvSpPr>
              <a:spLocks/>
            </p:cNvSpPr>
            <p:nvPr/>
          </p:nvSpPr>
          <p:spPr bwMode="auto">
            <a:xfrm>
              <a:off x="3756025" y="3968750"/>
              <a:ext cx="509588" cy="254000"/>
            </a:xfrm>
            <a:custGeom>
              <a:avLst/>
              <a:gdLst>
                <a:gd name="T0" fmla="*/ 0 w 321"/>
                <a:gd name="T1" fmla="*/ 0 h 160"/>
                <a:gd name="T2" fmla="*/ 50 w 321"/>
                <a:gd name="T3" fmla="*/ 37 h 160"/>
                <a:gd name="T4" fmla="*/ 98 w 321"/>
                <a:gd name="T5" fmla="*/ 62 h 160"/>
                <a:gd name="T6" fmla="*/ 141 w 321"/>
                <a:gd name="T7" fmla="*/ 81 h 160"/>
                <a:gd name="T8" fmla="*/ 181 w 321"/>
                <a:gd name="T9" fmla="*/ 91 h 160"/>
                <a:gd name="T10" fmla="*/ 216 w 321"/>
                <a:gd name="T11" fmla="*/ 95 h 160"/>
                <a:gd name="T12" fmla="*/ 246 w 321"/>
                <a:gd name="T13" fmla="*/ 96 h 160"/>
                <a:gd name="T14" fmla="*/ 273 w 321"/>
                <a:gd name="T15" fmla="*/ 93 h 160"/>
                <a:gd name="T16" fmla="*/ 292 w 321"/>
                <a:gd name="T17" fmla="*/ 87 h 160"/>
                <a:gd name="T18" fmla="*/ 308 w 321"/>
                <a:gd name="T19" fmla="*/ 83 h 160"/>
                <a:gd name="T20" fmla="*/ 317 w 321"/>
                <a:gd name="T21" fmla="*/ 79 h 160"/>
                <a:gd name="T22" fmla="*/ 321 w 321"/>
                <a:gd name="T23" fmla="*/ 77 h 160"/>
                <a:gd name="T24" fmla="*/ 285 w 321"/>
                <a:gd name="T25" fmla="*/ 116 h 160"/>
                <a:gd name="T26" fmla="*/ 252 w 321"/>
                <a:gd name="T27" fmla="*/ 141 h 160"/>
                <a:gd name="T28" fmla="*/ 219 w 321"/>
                <a:gd name="T29" fmla="*/ 154 h 160"/>
                <a:gd name="T30" fmla="*/ 187 w 321"/>
                <a:gd name="T31" fmla="*/ 160 h 160"/>
                <a:gd name="T32" fmla="*/ 158 w 321"/>
                <a:gd name="T33" fmla="*/ 156 h 160"/>
                <a:gd name="T34" fmla="*/ 131 w 321"/>
                <a:gd name="T35" fmla="*/ 146 h 160"/>
                <a:gd name="T36" fmla="*/ 106 w 321"/>
                <a:gd name="T37" fmla="*/ 131 h 160"/>
                <a:gd name="T38" fmla="*/ 83 w 321"/>
                <a:gd name="T39" fmla="*/ 112 h 160"/>
                <a:gd name="T40" fmla="*/ 62 w 321"/>
                <a:gd name="T41" fmla="*/ 93 h 160"/>
                <a:gd name="T42" fmla="*/ 43 w 321"/>
                <a:gd name="T43" fmla="*/ 70 h 160"/>
                <a:gd name="T44" fmla="*/ 29 w 321"/>
                <a:gd name="T45" fmla="*/ 48 h 160"/>
                <a:gd name="T46" fmla="*/ 16 w 321"/>
                <a:gd name="T47" fmla="*/ 29 h 160"/>
                <a:gd name="T48" fmla="*/ 8 w 321"/>
                <a:gd name="T49" fmla="*/ 14 h 160"/>
                <a:gd name="T50" fmla="*/ 2 w 321"/>
                <a:gd name="T51" fmla="*/ 4 h 160"/>
                <a:gd name="T52" fmla="*/ 0 w 321"/>
                <a:gd name="T53" fmla="*/ 0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1" h="160">
                  <a:moveTo>
                    <a:pt x="0" y="0"/>
                  </a:moveTo>
                  <a:lnTo>
                    <a:pt x="50" y="37"/>
                  </a:lnTo>
                  <a:lnTo>
                    <a:pt x="98" y="62"/>
                  </a:lnTo>
                  <a:lnTo>
                    <a:pt x="141" y="81"/>
                  </a:lnTo>
                  <a:lnTo>
                    <a:pt x="181" y="91"/>
                  </a:lnTo>
                  <a:lnTo>
                    <a:pt x="216" y="95"/>
                  </a:lnTo>
                  <a:lnTo>
                    <a:pt x="246" y="96"/>
                  </a:lnTo>
                  <a:lnTo>
                    <a:pt x="273" y="93"/>
                  </a:lnTo>
                  <a:lnTo>
                    <a:pt x="292" y="87"/>
                  </a:lnTo>
                  <a:lnTo>
                    <a:pt x="308" y="83"/>
                  </a:lnTo>
                  <a:lnTo>
                    <a:pt x="317" y="79"/>
                  </a:lnTo>
                  <a:lnTo>
                    <a:pt x="321" y="77"/>
                  </a:lnTo>
                  <a:lnTo>
                    <a:pt x="285" y="116"/>
                  </a:lnTo>
                  <a:lnTo>
                    <a:pt x="252" y="141"/>
                  </a:lnTo>
                  <a:lnTo>
                    <a:pt x="219" y="154"/>
                  </a:lnTo>
                  <a:lnTo>
                    <a:pt x="187" y="160"/>
                  </a:lnTo>
                  <a:lnTo>
                    <a:pt x="158" y="156"/>
                  </a:lnTo>
                  <a:lnTo>
                    <a:pt x="131" y="146"/>
                  </a:lnTo>
                  <a:lnTo>
                    <a:pt x="106" y="131"/>
                  </a:lnTo>
                  <a:lnTo>
                    <a:pt x="83" y="112"/>
                  </a:lnTo>
                  <a:lnTo>
                    <a:pt x="62" y="93"/>
                  </a:lnTo>
                  <a:lnTo>
                    <a:pt x="43" y="70"/>
                  </a:lnTo>
                  <a:lnTo>
                    <a:pt x="29" y="48"/>
                  </a:lnTo>
                  <a:lnTo>
                    <a:pt x="16" y="29"/>
                  </a:lnTo>
                  <a:lnTo>
                    <a:pt x="8" y="14"/>
                  </a:lnTo>
                  <a:lnTo>
                    <a:pt x="2" y="4"/>
                  </a:lnTo>
                  <a:lnTo>
                    <a:pt x="0" y="0"/>
                  </a:lnTo>
                  <a:close/>
                </a:path>
              </a:pathLst>
            </a:custGeom>
            <a:solidFill>
              <a:srgbClr val="4EB08A">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sp>
          <p:nvSpPr>
            <p:cNvPr id="81" name="Freeform 80"/>
            <p:cNvSpPr>
              <a:spLocks/>
            </p:cNvSpPr>
            <p:nvPr/>
          </p:nvSpPr>
          <p:spPr bwMode="auto">
            <a:xfrm>
              <a:off x="4073525" y="3560763"/>
              <a:ext cx="192088" cy="155575"/>
            </a:xfrm>
            <a:custGeom>
              <a:avLst/>
              <a:gdLst>
                <a:gd name="T0" fmla="*/ 0 w 121"/>
                <a:gd name="T1" fmla="*/ 0 h 98"/>
                <a:gd name="T2" fmla="*/ 18 w 121"/>
                <a:gd name="T3" fmla="*/ 17 h 98"/>
                <a:gd name="T4" fmla="*/ 37 w 121"/>
                <a:gd name="T5" fmla="*/ 32 h 98"/>
                <a:gd name="T6" fmla="*/ 58 w 121"/>
                <a:gd name="T7" fmla="*/ 50 h 98"/>
                <a:gd name="T8" fmla="*/ 77 w 121"/>
                <a:gd name="T9" fmla="*/ 65 h 98"/>
                <a:gd name="T10" fmla="*/ 94 w 121"/>
                <a:gd name="T11" fmla="*/ 77 h 98"/>
                <a:gd name="T12" fmla="*/ 108 w 121"/>
                <a:gd name="T13" fmla="*/ 88 h 98"/>
                <a:gd name="T14" fmla="*/ 117 w 121"/>
                <a:gd name="T15" fmla="*/ 96 h 98"/>
                <a:gd name="T16" fmla="*/ 121 w 121"/>
                <a:gd name="T17" fmla="*/ 98 h 98"/>
                <a:gd name="T18" fmla="*/ 89 w 121"/>
                <a:gd name="T19" fmla="*/ 96 h 98"/>
                <a:gd name="T20" fmla="*/ 62 w 121"/>
                <a:gd name="T21" fmla="*/ 88 h 98"/>
                <a:gd name="T22" fmla="*/ 41 w 121"/>
                <a:gd name="T23" fmla="*/ 77 h 98"/>
                <a:gd name="T24" fmla="*/ 25 w 121"/>
                <a:gd name="T25" fmla="*/ 63 h 98"/>
                <a:gd name="T26" fmla="*/ 14 w 121"/>
                <a:gd name="T27" fmla="*/ 50 h 98"/>
                <a:gd name="T28" fmla="*/ 8 w 121"/>
                <a:gd name="T29" fmla="*/ 34 h 98"/>
                <a:gd name="T30" fmla="*/ 2 w 121"/>
                <a:gd name="T31" fmla="*/ 21 h 98"/>
                <a:gd name="T32" fmla="*/ 0 w 121"/>
                <a:gd name="T33" fmla="*/ 11 h 98"/>
                <a:gd name="T34" fmla="*/ 0 w 121"/>
                <a:gd name="T35" fmla="*/ 4 h 98"/>
                <a:gd name="T36" fmla="*/ 0 w 121"/>
                <a:gd name="T37"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1" h="98">
                  <a:moveTo>
                    <a:pt x="0" y="0"/>
                  </a:moveTo>
                  <a:lnTo>
                    <a:pt x="18" y="17"/>
                  </a:lnTo>
                  <a:lnTo>
                    <a:pt x="37" y="32"/>
                  </a:lnTo>
                  <a:lnTo>
                    <a:pt x="58" y="50"/>
                  </a:lnTo>
                  <a:lnTo>
                    <a:pt x="77" y="65"/>
                  </a:lnTo>
                  <a:lnTo>
                    <a:pt x="94" y="77"/>
                  </a:lnTo>
                  <a:lnTo>
                    <a:pt x="108" y="88"/>
                  </a:lnTo>
                  <a:lnTo>
                    <a:pt x="117" y="96"/>
                  </a:lnTo>
                  <a:lnTo>
                    <a:pt x="121" y="98"/>
                  </a:lnTo>
                  <a:lnTo>
                    <a:pt x="89" y="96"/>
                  </a:lnTo>
                  <a:lnTo>
                    <a:pt x="62" y="88"/>
                  </a:lnTo>
                  <a:lnTo>
                    <a:pt x="41" y="77"/>
                  </a:lnTo>
                  <a:lnTo>
                    <a:pt x="25" y="63"/>
                  </a:lnTo>
                  <a:lnTo>
                    <a:pt x="14" y="50"/>
                  </a:lnTo>
                  <a:lnTo>
                    <a:pt x="8" y="34"/>
                  </a:lnTo>
                  <a:lnTo>
                    <a:pt x="2" y="21"/>
                  </a:lnTo>
                  <a:lnTo>
                    <a:pt x="0" y="11"/>
                  </a:lnTo>
                  <a:lnTo>
                    <a:pt x="0" y="4"/>
                  </a:lnTo>
                  <a:lnTo>
                    <a:pt x="0" y="0"/>
                  </a:lnTo>
                  <a:close/>
                </a:path>
              </a:pathLst>
            </a:custGeom>
            <a:solidFill>
              <a:srgbClr val="4EB08A">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sp>
          <p:nvSpPr>
            <p:cNvPr id="82" name="Freeform 81"/>
            <p:cNvSpPr>
              <a:spLocks/>
            </p:cNvSpPr>
            <p:nvPr/>
          </p:nvSpPr>
          <p:spPr bwMode="auto">
            <a:xfrm>
              <a:off x="4348163" y="3627438"/>
              <a:ext cx="46038" cy="265113"/>
            </a:xfrm>
            <a:custGeom>
              <a:avLst/>
              <a:gdLst>
                <a:gd name="T0" fmla="*/ 21 w 29"/>
                <a:gd name="T1" fmla="*/ 0 h 167"/>
                <a:gd name="T2" fmla="*/ 27 w 29"/>
                <a:gd name="T3" fmla="*/ 27 h 167"/>
                <a:gd name="T4" fmla="*/ 29 w 29"/>
                <a:gd name="T5" fmla="*/ 56 h 167"/>
                <a:gd name="T6" fmla="*/ 29 w 29"/>
                <a:gd name="T7" fmla="*/ 85 h 167"/>
                <a:gd name="T8" fmla="*/ 25 w 29"/>
                <a:gd name="T9" fmla="*/ 110 h 167"/>
                <a:gd name="T10" fmla="*/ 21 w 29"/>
                <a:gd name="T11" fmla="*/ 133 h 167"/>
                <a:gd name="T12" fmla="*/ 17 w 29"/>
                <a:gd name="T13" fmla="*/ 152 h 167"/>
                <a:gd name="T14" fmla="*/ 14 w 29"/>
                <a:gd name="T15" fmla="*/ 163 h 167"/>
                <a:gd name="T16" fmla="*/ 12 w 29"/>
                <a:gd name="T17" fmla="*/ 167 h 167"/>
                <a:gd name="T18" fmla="*/ 4 w 29"/>
                <a:gd name="T19" fmla="*/ 140 h 167"/>
                <a:gd name="T20" fmla="*/ 0 w 29"/>
                <a:gd name="T21" fmla="*/ 111 h 167"/>
                <a:gd name="T22" fmla="*/ 2 w 29"/>
                <a:gd name="T23" fmla="*/ 83 h 167"/>
                <a:gd name="T24" fmla="*/ 6 w 29"/>
                <a:gd name="T25" fmla="*/ 56 h 167"/>
                <a:gd name="T26" fmla="*/ 10 w 29"/>
                <a:gd name="T27" fmla="*/ 35 h 167"/>
                <a:gd name="T28" fmla="*/ 15 w 29"/>
                <a:gd name="T29" fmla="*/ 15 h 167"/>
                <a:gd name="T30" fmla="*/ 19 w 29"/>
                <a:gd name="T31" fmla="*/ 4 h 167"/>
                <a:gd name="T32" fmla="*/ 21 w 29"/>
                <a:gd name="T33"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 h="167">
                  <a:moveTo>
                    <a:pt x="21" y="0"/>
                  </a:moveTo>
                  <a:lnTo>
                    <a:pt x="27" y="27"/>
                  </a:lnTo>
                  <a:lnTo>
                    <a:pt x="29" y="56"/>
                  </a:lnTo>
                  <a:lnTo>
                    <a:pt x="29" y="85"/>
                  </a:lnTo>
                  <a:lnTo>
                    <a:pt x="25" y="110"/>
                  </a:lnTo>
                  <a:lnTo>
                    <a:pt x="21" y="133"/>
                  </a:lnTo>
                  <a:lnTo>
                    <a:pt x="17" y="152"/>
                  </a:lnTo>
                  <a:lnTo>
                    <a:pt x="14" y="163"/>
                  </a:lnTo>
                  <a:lnTo>
                    <a:pt x="12" y="167"/>
                  </a:lnTo>
                  <a:lnTo>
                    <a:pt x="4" y="140"/>
                  </a:lnTo>
                  <a:lnTo>
                    <a:pt x="0" y="111"/>
                  </a:lnTo>
                  <a:lnTo>
                    <a:pt x="2" y="83"/>
                  </a:lnTo>
                  <a:lnTo>
                    <a:pt x="6" y="56"/>
                  </a:lnTo>
                  <a:lnTo>
                    <a:pt x="10" y="35"/>
                  </a:lnTo>
                  <a:lnTo>
                    <a:pt x="15" y="15"/>
                  </a:lnTo>
                  <a:lnTo>
                    <a:pt x="19" y="4"/>
                  </a:lnTo>
                  <a:lnTo>
                    <a:pt x="21" y="0"/>
                  </a:lnTo>
                  <a:close/>
                </a:path>
              </a:pathLst>
            </a:custGeom>
            <a:solidFill>
              <a:srgbClr val="4EB08A">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grpSp>
      <p:grpSp>
        <p:nvGrpSpPr>
          <p:cNvPr id="83" name="Group 82"/>
          <p:cNvGrpSpPr/>
          <p:nvPr/>
        </p:nvGrpSpPr>
        <p:grpSpPr>
          <a:xfrm>
            <a:off x="1033800" y="3677184"/>
            <a:ext cx="247609" cy="398707"/>
            <a:chOff x="1063625" y="4732338"/>
            <a:chExt cx="403225" cy="649288"/>
          </a:xfrm>
        </p:grpSpPr>
        <p:sp>
          <p:nvSpPr>
            <p:cNvPr id="84" name="Freeform 83"/>
            <p:cNvSpPr>
              <a:spLocks/>
            </p:cNvSpPr>
            <p:nvPr/>
          </p:nvSpPr>
          <p:spPr bwMode="auto">
            <a:xfrm>
              <a:off x="1076325" y="4732338"/>
              <a:ext cx="390525" cy="649288"/>
            </a:xfrm>
            <a:custGeom>
              <a:avLst/>
              <a:gdLst>
                <a:gd name="T0" fmla="*/ 115 w 246"/>
                <a:gd name="T1" fmla="*/ 0 h 409"/>
                <a:gd name="T2" fmla="*/ 159 w 246"/>
                <a:gd name="T3" fmla="*/ 38 h 409"/>
                <a:gd name="T4" fmla="*/ 192 w 246"/>
                <a:gd name="T5" fmla="*/ 75 h 409"/>
                <a:gd name="T6" fmla="*/ 217 w 246"/>
                <a:gd name="T7" fmla="*/ 110 h 409"/>
                <a:gd name="T8" fmla="*/ 234 w 246"/>
                <a:gd name="T9" fmla="*/ 140 h 409"/>
                <a:gd name="T10" fmla="*/ 242 w 246"/>
                <a:gd name="T11" fmla="*/ 167 h 409"/>
                <a:gd name="T12" fmla="*/ 246 w 246"/>
                <a:gd name="T13" fmla="*/ 194 h 409"/>
                <a:gd name="T14" fmla="*/ 244 w 246"/>
                <a:gd name="T15" fmla="*/ 217 h 409"/>
                <a:gd name="T16" fmla="*/ 236 w 246"/>
                <a:gd name="T17" fmla="*/ 236 h 409"/>
                <a:gd name="T18" fmla="*/ 224 w 246"/>
                <a:gd name="T19" fmla="*/ 256 h 409"/>
                <a:gd name="T20" fmla="*/ 211 w 246"/>
                <a:gd name="T21" fmla="*/ 271 h 409"/>
                <a:gd name="T22" fmla="*/ 194 w 246"/>
                <a:gd name="T23" fmla="*/ 286 h 409"/>
                <a:gd name="T24" fmla="*/ 176 w 246"/>
                <a:gd name="T25" fmla="*/ 298 h 409"/>
                <a:gd name="T26" fmla="*/ 159 w 246"/>
                <a:gd name="T27" fmla="*/ 308 h 409"/>
                <a:gd name="T28" fmla="*/ 142 w 246"/>
                <a:gd name="T29" fmla="*/ 315 h 409"/>
                <a:gd name="T30" fmla="*/ 126 w 246"/>
                <a:gd name="T31" fmla="*/ 323 h 409"/>
                <a:gd name="T32" fmla="*/ 126 w 246"/>
                <a:gd name="T33" fmla="*/ 409 h 409"/>
                <a:gd name="T34" fmla="*/ 92 w 246"/>
                <a:gd name="T35" fmla="*/ 409 h 409"/>
                <a:gd name="T36" fmla="*/ 92 w 246"/>
                <a:gd name="T37" fmla="*/ 333 h 409"/>
                <a:gd name="T38" fmla="*/ 92 w 246"/>
                <a:gd name="T39" fmla="*/ 333 h 409"/>
                <a:gd name="T40" fmla="*/ 55 w 246"/>
                <a:gd name="T41" fmla="*/ 313 h 409"/>
                <a:gd name="T42" fmla="*/ 30 w 246"/>
                <a:gd name="T43" fmla="*/ 290 h 409"/>
                <a:gd name="T44" fmla="*/ 11 w 246"/>
                <a:gd name="T45" fmla="*/ 265 h 409"/>
                <a:gd name="T46" fmla="*/ 2 w 246"/>
                <a:gd name="T47" fmla="*/ 240 h 409"/>
                <a:gd name="T48" fmla="*/ 0 w 246"/>
                <a:gd name="T49" fmla="*/ 211 h 409"/>
                <a:gd name="T50" fmla="*/ 2 w 246"/>
                <a:gd name="T51" fmla="*/ 185 h 409"/>
                <a:gd name="T52" fmla="*/ 9 w 246"/>
                <a:gd name="T53" fmla="*/ 158 h 409"/>
                <a:gd name="T54" fmla="*/ 21 w 246"/>
                <a:gd name="T55" fmla="*/ 129 h 409"/>
                <a:gd name="T56" fmla="*/ 34 w 246"/>
                <a:gd name="T57" fmla="*/ 104 h 409"/>
                <a:gd name="T58" fmla="*/ 50 w 246"/>
                <a:gd name="T59" fmla="*/ 79 h 409"/>
                <a:gd name="T60" fmla="*/ 65 w 246"/>
                <a:gd name="T61" fmla="*/ 58 h 409"/>
                <a:gd name="T62" fmla="*/ 80 w 246"/>
                <a:gd name="T63" fmla="*/ 38 h 409"/>
                <a:gd name="T64" fmla="*/ 94 w 246"/>
                <a:gd name="T65" fmla="*/ 21 h 409"/>
                <a:gd name="T66" fmla="*/ 105 w 246"/>
                <a:gd name="T67" fmla="*/ 10 h 409"/>
                <a:gd name="T68" fmla="*/ 111 w 246"/>
                <a:gd name="T69" fmla="*/ 2 h 409"/>
                <a:gd name="T70" fmla="*/ 115 w 246"/>
                <a:gd name="T71" fmla="*/ 0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6" h="409">
                  <a:moveTo>
                    <a:pt x="115" y="0"/>
                  </a:moveTo>
                  <a:lnTo>
                    <a:pt x="159" y="38"/>
                  </a:lnTo>
                  <a:lnTo>
                    <a:pt x="192" y="75"/>
                  </a:lnTo>
                  <a:lnTo>
                    <a:pt x="217" y="110"/>
                  </a:lnTo>
                  <a:lnTo>
                    <a:pt x="234" y="140"/>
                  </a:lnTo>
                  <a:lnTo>
                    <a:pt x="242" y="167"/>
                  </a:lnTo>
                  <a:lnTo>
                    <a:pt x="246" y="194"/>
                  </a:lnTo>
                  <a:lnTo>
                    <a:pt x="244" y="217"/>
                  </a:lnTo>
                  <a:lnTo>
                    <a:pt x="236" y="236"/>
                  </a:lnTo>
                  <a:lnTo>
                    <a:pt x="224" y="256"/>
                  </a:lnTo>
                  <a:lnTo>
                    <a:pt x="211" y="271"/>
                  </a:lnTo>
                  <a:lnTo>
                    <a:pt x="194" y="286"/>
                  </a:lnTo>
                  <a:lnTo>
                    <a:pt x="176" y="298"/>
                  </a:lnTo>
                  <a:lnTo>
                    <a:pt x="159" y="308"/>
                  </a:lnTo>
                  <a:lnTo>
                    <a:pt x="142" y="315"/>
                  </a:lnTo>
                  <a:lnTo>
                    <a:pt x="126" y="323"/>
                  </a:lnTo>
                  <a:lnTo>
                    <a:pt x="126" y="409"/>
                  </a:lnTo>
                  <a:lnTo>
                    <a:pt x="92" y="409"/>
                  </a:lnTo>
                  <a:lnTo>
                    <a:pt x="92" y="333"/>
                  </a:lnTo>
                  <a:lnTo>
                    <a:pt x="92" y="333"/>
                  </a:lnTo>
                  <a:lnTo>
                    <a:pt x="55" y="313"/>
                  </a:lnTo>
                  <a:lnTo>
                    <a:pt x="30" y="290"/>
                  </a:lnTo>
                  <a:lnTo>
                    <a:pt x="11" y="265"/>
                  </a:lnTo>
                  <a:lnTo>
                    <a:pt x="2" y="240"/>
                  </a:lnTo>
                  <a:lnTo>
                    <a:pt x="0" y="211"/>
                  </a:lnTo>
                  <a:lnTo>
                    <a:pt x="2" y="185"/>
                  </a:lnTo>
                  <a:lnTo>
                    <a:pt x="9" y="158"/>
                  </a:lnTo>
                  <a:lnTo>
                    <a:pt x="21" y="129"/>
                  </a:lnTo>
                  <a:lnTo>
                    <a:pt x="34" y="104"/>
                  </a:lnTo>
                  <a:lnTo>
                    <a:pt x="50" y="79"/>
                  </a:lnTo>
                  <a:lnTo>
                    <a:pt x="65" y="58"/>
                  </a:lnTo>
                  <a:lnTo>
                    <a:pt x="80" y="38"/>
                  </a:lnTo>
                  <a:lnTo>
                    <a:pt x="94" y="21"/>
                  </a:lnTo>
                  <a:lnTo>
                    <a:pt x="105" y="10"/>
                  </a:lnTo>
                  <a:lnTo>
                    <a:pt x="111" y="2"/>
                  </a:lnTo>
                  <a:lnTo>
                    <a:pt x="115" y="0"/>
                  </a:lnTo>
                  <a:close/>
                </a:path>
              </a:pathLst>
            </a:custGeom>
            <a:solidFill>
              <a:srgbClr val="4EB08A"/>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sp>
          <p:nvSpPr>
            <p:cNvPr id="85" name="Freeform 84"/>
            <p:cNvSpPr>
              <a:spLocks/>
            </p:cNvSpPr>
            <p:nvPr/>
          </p:nvSpPr>
          <p:spPr bwMode="auto">
            <a:xfrm>
              <a:off x="1063625" y="4732338"/>
              <a:ext cx="195263" cy="528638"/>
            </a:xfrm>
            <a:custGeom>
              <a:avLst/>
              <a:gdLst>
                <a:gd name="T0" fmla="*/ 123 w 123"/>
                <a:gd name="T1" fmla="*/ 0 h 333"/>
                <a:gd name="T2" fmla="*/ 96 w 123"/>
                <a:gd name="T3" fmla="*/ 54 h 333"/>
                <a:gd name="T4" fmla="*/ 77 w 123"/>
                <a:gd name="T5" fmla="*/ 106 h 333"/>
                <a:gd name="T6" fmla="*/ 67 w 123"/>
                <a:gd name="T7" fmla="*/ 152 h 333"/>
                <a:gd name="T8" fmla="*/ 63 w 123"/>
                <a:gd name="T9" fmla="*/ 192 h 333"/>
                <a:gd name="T10" fmla="*/ 65 w 123"/>
                <a:gd name="T11" fmla="*/ 229 h 333"/>
                <a:gd name="T12" fmla="*/ 69 w 123"/>
                <a:gd name="T13" fmla="*/ 260 h 333"/>
                <a:gd name="T14" fmla="*/ 77 w 123"/>
                <a:gd name="T15" fmla="*/ 286 h 333"/>
                <a:gd name="T16" fmla="*/ 85 w 123"/>
                <a:gd name="T17" fmla="*/ 306 h 333"/>
                <a:gd name="T18" fmla="*/ 92 w 123"/>
                <a:gd name="T19" fmla="*/ 321 h 333"/>
                <a:gd name="T20" fmla="*/ 98 w 123"/>
                <a:gd name="T21" fmla="*/ 331 h 333"/>
                <a:gd name="T22" fmla="*/ 100 w 123"/>
                <a:gd name="T23" fmla="*/ 333 h 333"/>
                <a:gd name="T24" fmla="*/ 61 w 123"/>
                <a:gd name="T25" fmla="*/ 315 h 333"/>
                <a:gd name="T26" fmla="*/ 33 w 123"/>
                <a:gd name="T27" fmla="*/ 294 h 333"/>
                <a:gd name="T28" fmla="*/ 13 w 123"/>
                <a:gd name="T29" fmla="*/ 269 h 333"/>
                <a:gd name="T30" fmla="*/ 4 w 123"/>
                <a:gd name="T31" fmla="*/ 244 h 333"/>
                <a:gd name="T32" fmla="*/ 0 w 123"/>
                <a:gd name="T33" fmla="*/ 217 h 333"/>
                <a:gd name="T34" fmla="*/ 2 w 123"/>
                <a:gd name="T35" fmla="*/ 188 h 333"/>
                <a:gd name="T36" fmla="*/ 10 w 123"/>
                <a:gd name="T37" fmla="*/ 160 h 333"/>
                <a:gd name="T38" fmla="*/ 23 w 123"/>
                <a:gd name="T39" fmla="*/ 133 h 333"/>
                <a:gd name="T40" fmla="*/ 37 w 123"/>
                <a:gd name="T41" fmla="*/ 106 h 333"/>
                <a:gd name="T42" fmla="*/ 52 w 123"/>
                <a:gd name="T43" fmla="*/ 83 h 333"/>
                <a:gd name="T44" fmla="*/ 69 w 123"/>
                <a:gd name="T45" fmla="*/ 60 h 333"/>
                <a:gd name="T46" fmla="*/ 86 w 123"/>
                <a:gd name="T47" fmla="*/ 38 h 333"/>
                <a:gd name="T48" fmla="*/ 100 w 123"/>
                <a:gd name="T49" fmla="*/ 23 h 333"/>
                <a:gd name="T50" fmla="*/ 111 w 123"/>
                <a:gd name="T51" fmla="*/ 10 h 333"/>
                <a:gd name="T52" fmla="*/ 119 w 123"/>
                <a:gd name="T53" fmla="*/ 2 h 333"/>
                <a:gd name="T54" fmla="*/ 123 w 123"/>
                <a:gd name="T55" fmla="*/ 0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23" h="333">
                  <a:moveTo>
                    <a:pt x="123" y="0"/>
                  </a:moveTo>
                  <a:lnTo>
                    <a:pt x="96" y="54"/>
                  </a:lnTo>
                  <a:lnTo>
                    <a:pt x="77" y="106"/>
                  </a:lnTo>
                  <a:lnTo>
                    <a:pt x="67" y="152"/>
                  </a:lnTo>
                  <a:lnTo>
                    <a:pt x="63" y="192"/>
                  </a:lnTo>
                  <a:lnTo>
                    <a:pt x="65" y="229"/>
                  </a:lnTo>
                  <a:lnTo>
                    <a:pt x="69" y="260"/>
                  </a:lnTo>
                  <a:lnTo>
                    <a:pt x="77" y="286"/>
                  </a:lnTo>
                  <a:lnTo>
                    <a:pt x="85" y="306"/>
                  </a:lnTo>
                  <a:lnTo>
                    <a:pt x="92" y="321"/>
                  </a:lnTo>
                  <a:lnTo>
                    <a:pt x="98" y="331"/>
                  </a:lnTo>
                  <a:lnTo>
                    <a:pt x="100" y="333"/>
                  </a:lnTo>
                  <a:lnTo>
                    <a:pt x="61" y="315"/>
                  </a:lnTo>
                  <a:lnTo>
                    <a:pt x="33" y="294"/>
                  </a:lnTo>
                  <a:lnTo>
                    <a:pt x="13" y="269"/>
                  </a:lnTo>
                  <a:lnTo>
                    <a:pt x="4" y="244"/>
                  </a:lnTo>
                  <a:lnTo>
                    <a:pt x="0" y="217"/>
                  </a:lnTo>
                  <a:lnTo>
                    <a:pt x="2" y="188"/>
                  </a:lnTo>
                  <a:lnTo>
                    <a:pt x="10" y="160"/>
                  </a:lnTo>
                  <a:lnTo>
                    <a:pt x="23" y="133"/>
                  </a:lnTo>
                  <a:lnTo>
                    <a:pt x="37" y="106"/>
                  </a:lnTo>
                  <a:lnTo>
                    <a:pt x="52" y="83"/>
                  </a:lnTo>
                  <a:lnTo>
                    <a:pt x="69" y="60"/>
                  </a:lnTo>
                  <a:lnTo>
                    <a:pt x="86" y="38"/>
                  </a:lnTo>
                  <a:lnTo>
                    <a:pt x="100" y="23"/>
                  </a:lnTo>
                  <a:lnTo>
                    <a:pt x="111" y="10"/>
                  </a:lnTo>
                  <a:lnTo>
                    <a:pt x="119" y="2"/>
                  </a:lnTo>
                  <a:lnTo>
                    <a:pt x="123" y="0"/>
                  </a:lnTo>
                  <a:close/>
                </a:path>
              </a:pathLst>
            </a:custGeom>
            <a:solidFill>
              <a:srgbClr val="4EB08A">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grpSp>
      <p:grpSp>
        <p:nvGrpSpPr>
          <p:cNvPr id="86" name="Group 85"/>
          <p:cNvGrpSpPr/>
          <p:nvPr/>
        </p:nvGrpSpPr>
        <p:grpSpPr>
          <a:xfrm>
            <a:off x="2507022" y="3285300"/>
            <a:ext cx="666787" cy="790590"/>
            <a:chOff x="2006600" y="4094163"/>
            <a:chExt cx="1085850" cy="1287463"/>
          </a:xfrm>
        </p:grpSpPr>
        <p:sp>
          <p:nvSpPr>
            <p:cNvPr id="87" name="Freeform 86"/>
            <p:cNvSpPr>
              <a:spLocks/>
            </p:cNvSpPr>
            <p:nvPr/>
          </p:nvSpPr>
          <p:spPr bwMode="auto">
            <a:xfrm>
              <a:off x="2006600" y="4094163"/>
              <a:ext cx="1085850" cy="1287463"/>
            </a:xfrm>
            <a:custGeom>
              <a:avLst/>
              <a:gdLst>
                <a:gd name="T0" fmla="*/ 495 w 684"/>
                <a:gd name="T1" fmla="*/ 42 h 811"/>
                <a:gd name="T2" fmla="*/ 511 w 684"/>
                <a:gd name="T3" fmla="*/ 106 h 811"/>
                <a:gd name="T4" fmla="*/ 507 w 684"/>
                <a:gd name="T5" fmla="*/ 150 h 811"/>
                <a:gd name="T6" fmla="*/ 493 w 684"/>
                <a:gd name="T7" fmla="*/ 179 h 811"/>
                <a:gd name="T8" fmla="*/ 470 w 684"/>
                <a:gd name="T9" fmla="*/ 194 h 811"/>
                <a:gd name="T10" fmla="*/ 447 w 684"/>
                <a:gd name="T11" fmla="*/ 225 h 811"/>
                <a:gd name="T12" fmla="*/ 430 w 684"/>
                <a:gd name="T13" fmla="*/ 292 h 811"/>
                <a:gd name="T14" fmla="*/ 424 w 684"/>
                <a:gd name="T15" fmla="*/ 387 h 811"/>
                <a:gd name="T16" fmla="*/ 468 w 684"/>
                <a:gd name="T17" fmla="*/ 346 h 811"/>
                <a:gd name="T18" fmla="*/ 480 w 684"/>
                <a:gd name="T19" fmla="*/ 281 h 811"/>
                <a:gd name="T20" fmla="*/ 516 w 684"/>
                <a:gd name="T21" fmla="*/ 233 h 811"/>
                <a:gd name="T22" fmla="*/ 568 w 684"/>
                <a:gd name="T23" fmla="*/ 196 h 811"/>
                <a:gd name="T24" fmla="*/ 620 w 684"/>
                <a:gd name="T25" fmla="*/ 173 h 811"/>
                <a:gd name="T26" fmla="*/ 661 w 684"/>
                <a:gd name="T27" fmla="*/ 160 h 811"/>
                <a:gd name="T28" fmla="*/ 676 w 684"/>
                <a:gd name="T29" fmla="*/ 156 h 811"/>
                <a:gd name="T30" fmla="*/ 684 w 684"/>
                <a:gd name="T31" fmla="*/ 239 h 811"/>
                <a:gd name="T32" fmla="*/ 666 w 684"/>
                <a:gd name="T33" fmla="*/ 298 h 811"/>
                <a:gd name="T34" fmla="*/ 632 w 684"/>
                <a:gd name="T35" fmla="*/ 339 h 811"/>
                <a:gd name="T36" fmla="*/ 588 w 684"/>
                <a:gd name="T37" fmla="*/ 363 h 811"/>
                <a:gd name="T38" fmla="*/ 541 w 684"/>
                <a:gd name="T39" fmla="*/ 375 h 811"/>
                <a:gd name="T40" fmla="*/ 503 w 684"/>
                <a:gd name="T41" fmla="*/ 375 h 811"/>
                <a:gd name="T42" fmla="*/ 480 w 684"/>
                <a:gd name="T43" fmla="*/ 371 h 811"/>
                <a:gd name="T44" fmla="*/ 445 w 684"/>
                <a:gd name="T45" fmla="*/ 404 h 811"/>
                <a:gd name="T46" fmla="*/ 434 w 684"/>
                <a:gd name="T47" fmla="*/ 452 h 811"/>
                <a:gd name="T48" fmla="*/ 434 w 684"/>
                <a:gd name="T49" fmla="*/ 510 h 811"/>
                <a:gd name="T50" fmla="*/ 380 w 684"/>
                <a:gd name="T51" fmla="*/ 811 h 811"/>
                <a:gd name="T52" fmla="*/ 386 w 684"/>
                <a:gd name="T53" fmla="*/ 390 h 811"/>
                <a:gd name="T54" fmla="*/ 359 w 684"/>
                <a:gd name="T55" fmla="*/ 360 h 811"/>
                <a:gd name="T56" fmla="*/ 315 w 684"/>
                <a:gd name="T57" fmla="*/ 337 h 811"/>
                <a:gd name="T58" fmla="*/ 274 w 684"/>
                <a:gd name="T59" fmla="*/ 365 h 811"/>
                <a:gd name="T60" fmla="*/ 226 w 684"/>
                <a:gd name="T61" fmla="*/ 402 h 811"/>
                <a:gd name="T62" fmla="*/ 174 w 684"/>
                <a:gd name="T63" fmla="*/ 410 h 811"/>
                <a:gd name="T64" fmla="*/ 123 w 684"/>
                <a:gd name="T65" fmla="*/ 396 h 811"/>
                <a:gd name="T66" fmla="*/ 75 w 684"/>
                <a:gd name="T67" fmla="*/ 369 h 811"/>
                <a:gd name="T68" fmla="*/ 36 w 684"/>
                <a:gd name="T69" fmla="*/ 340 h 811"/>
                <a:gd name="T70" fmla="*/ 9 w 684"/>
                <a:gd name="T71" fmla="*/ 315 h 811"/>
                <a:gd name="T72" fmla="*/ 0 w 684"/>
                <a:gd name="T73" fmla="*/ 306 h 811"/>
                <a:gd name="T74" fmla="*/ 73 w 684"/>
                <a:gd name="T75" fmla="*/ 225 h 811"/>
                <a:gd name="T76" fmla="*/ 134 w 684"/>
                <a:gd name="T77" fmla="*/ 185 h 811"/>
                <a:gd name="T78" fmla="*/ 184 w 684"/>
                <a:gd name="T79" fmla="*/ 175 h 811"/>
                <a:gd name="T80" fmla="*/ 224 w 684"/>
                <a:gd name="T81" fmla="*/ 189 h 811"/>
                <a:gd name="T82" fmla="*/ 255 w 684"/>
                <a:gd name="T83" fmla="*/ 215 h 811"/>
                <a:gd name="T84" fmla="*/ 278 w 684"/>
                <a:gd name="T85" fmla="*/ 250 h 811"/>
                <a:gd name="T86" fmla="*/ 294 w 684"/>
                <a:gd name="T87" fmla="*/ 283 h 811"/>
                <a:gd name="T88" fmla="*/ 301 w 684"/>
                <a:gd name="T89" fmla="*/ 306 h 811"/>
                <a:gd name="T90" fmla="*/ 347 w 684"/>
                <a:gd name="T91" fmla="*/ 321 h 811"/>
                <a:gd name="T92" fmla="*/ 397 w 684"/>
                <a:gd name="T93" fmla="*/ 360 h 811"/>
                <a:gd name="T94" fmla="*/ 409 w 684"/>
                <a:gd name="T95" fmla="*/ 262 h 811"/>
                <a:gd name="T96" fmla="*/ 430 w 684"/>
                <a:gd name="T97" fmla="*/ 196 h 811"/>
                <a:gd name="T98" fmla="*/ 407 w 684"/>
                <a:gd name="T99" fmla="*/ 144 h 811"/>
                <a:gd name="T100" fmla="*/ 417 w 684"/>
                <a:gd name="T101" fmla="*/ 92 h 811"/>
                <a:gd name="T102" fmla="*/ 443 w 684"/>
                <a:gd name="T103" fmla="*/ 46 h 811"/>
                <a:gd name="T104" fmla="*/ 468 w 684"/>
                <a:gd name="T105" fmla="*/ 14 h 811"/>
                <a:gd name="T106" fmla="*/ 480 w 684"/>
                <a:gd name="T107" fmla="*/ 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4" h="811">
                  <a:moveTo>
                    <a:pt x="480" y="0"/>
                  </a:moveTo>
                  <a:lnTo>
                    <a:pt x="495" y="42"/>
                  </a:lnTo>
                  <a:lnTo>
                    <a:pt x="505" y="77"/>
                  </a:lnTo>
                  <a:lnTo>
                    <a:pt x="511" y="106"/>
                  </a:lnTo>
                  <a:lnTo>
                    <a:pt x="511" y="131"/>
                  </a:lnTo>
                  <a:lnTo>
                    <a:pt x="507" y="150"/>
                  </a:lnTo>
                  <a:lnTo>
                    <a:pt x="501" y="167"/>
                  </a:lnTo>
                  <a:lnTo>
                    <a:pt x="493" y="179"/>
                  </a:lnTo>
                  <a:lnTo>
                    <a:pt x="482" y="189"/>
                  </a:lnTo>
                  <a:lnTo>
                    <a:pt x="470" y="194"/>
                  </a:lnTo>
                  <a:lnTo>
                    <a:pt x="457" y="200"/>
                  </a:lnTo>
                  <a:lnTo>
                    <a:pt x="447" y="225"/>
                  </a:lnTo>
                  <a:lnTo>
                    <a:pt x="438" y="256"/>
                  </a:lnTo>
                  <a:lnTo>
                    <a:pt x="430" y="292"/>
                  </a:lnTo>
                  <a:lnTo>
                    <a:pt x="426" y="337"/>
                  </a:lnTo>
                  <a:lnTo>
                    <a:pt x="424" y="387"/>
                  </a:lnTo>
                  <a:lnTo>
                    <a:pt x="443" y="365"/>
                  </a:lnTo>
                  <a:lnTo>
                    <a:pt x="468" y="346"/>
                  </a:lnTo>
                  <a:lnTo>
                    <a:pt x="470" y="312"/>
                  </a:lnTo>
                  <a:lnTo>
                    <a:pt x="480" y="281"/>
                  </a:lnTo>
                  <a:lnTo>
                    <a:pt x="495" y="256"/>
                  </a:lnTo>
                  <a:lnTo>
                    <a:pt x="516" y="233"/>
                  </a:lnTo>
                  <a:lnTo>
                    <a:pt x="541" y="212"/>
                  </a:lnTo>
                  <a:lnTo>
                    <a:pt x="568" y="196"/>
                  </a:lnTo>
                  <a:lnTo>
                    <a:pt x="593" y="183"/>
                  </a:lnTo>
                  <a:lnTo>
                    <a:pt x="620" y="173"/>
                  </a:lnTo>
                  <a:lnTo>
                    <a:pt x="641" y="165"/>
                  </a:lnTo>
                  <a:lnTo>
                    <a:pt x="661" y="160"/>
                  </a:lnTo>
                  <a:lnTo>
                    <a:pt x="672" y="158"/>
                  </a:lnTo>
                  <a:lnTo>
                    <a:pt x="676" y="156"/>
                  </a:lnTo>
                  <a:lnTo>
                    <a:pt x="684" y="200"/>
                  </a:lnTo>
                  <a:lnTo>
                    <a:pt x="684" y="239"/>
                  </a:lnTo>
                  <a:lnTo>
                    <a:pt x="678" y="271"/>
                  </a:lnTo>
                  <a:lnTo>
                    <a:pt x="666" y="298"/>
                  </a:lnTo>
                  <a:lnTo>
                    <a:pt x="651" y="321"/>
                  </a:lnTo>
                  <a:lnTo>
                    <a:pt x="632" y="339"/>
                  </a:lnTo>
                  <a:lnTo>
                    <a:pt x="611" y="352"/>
                  </a:lnTo>
                  <a:lnTo>
                    <a:pt x="588" y="363"/>
                  </a:lnTo>
                  <a:lnTo>
                    <a:pt x="564" y="369"/>
                  </a:lnTo>
                  <a:lnTo>
                    <a:pt x="541" y="375"/>
                  </a:lnTo>
                  <a:lnTo>
                    <a:pt x="520" y="375"/>
                  </a:lnTo>
                  <a:lnTo>
                    <a:pt x="503" y="375"/>
                  </a:lnTo>
                  <a:lnTo>
                    <a:pt x="490" y="373"/>
                  </a:lnTo>
                  <a:lnTo>
                    <a:pt x="480" y="371"/>
                  </a:lnTo>
                  <a:lnTo>
                    <a:pt x="461" y="387"/>
                  </a:lnTo>
                  <a:lnTo>
                    <a:pt x="445" y="404"/>
                  </a:lnTo>
                  <a:lnTo>
                    <a:pt x="434" y="423"/>
                  </a:lnTo>
                  <a:lnTo>
                    <a:pt x="434" y="452"/>
                  </a:lnTo>
                  <a:lnTo>
                    <a:pt x="436" y="479"/>
                  </a:lnTo>
                  <a:lnTo>
                    <a:pt x="434" y="510"/>
                  </a:lnTo>
                  <a:lnTo>
                    <a:pt x="434" y="811"/>
                  </a:lnTo>
                  <a:lnTo>
                    <a:pt x="380" y="811"/>
                  </a:lnTo>
                  <a:lnTo>
                    <a:pt x="393" y="402"/>
                  </a:lnTo>
                  <a:lnTo>
                    <a:pt x="386" y="390"/>
                  </a:lnTo>
                  <a:lnTo>
                    <a:pt x="378" y="379"/>
                  </a:lnTo>
                  <a:lnTo>
                    <a:pt x="359" y="360"/>
                  </a:lnTo>
                  <a:lnTo>
                    <a:pt x="336" y="344"/>
                  </a:lnTo>
                  <a:lnTo>
                    <a:pt x="315" y="337"/>
                  </a:lnTo>
                  <a:lnTo>
                    <a:pt x="296" y="333"/>
                  </a:lnTo>
                  <a:lnTo>
                    <a:pt x="274" y="365"/>
                  </a:lnTo>
                  <a:lnTo>
                    <a:pt x="251" y="388"/>
                  </a:lnTo>
                  <a:lnTo>
                    <a:pt x="226" y="402"/>
                  </a:lnTo>
                  <a:lnTo>
                    <a:pt x="201" y="410"/>
                  </a:lnTo>
                  <a:lnTo>
                    <a:pt x="174" y="410"/>
                  </a:lnTo>
                  <a:lnTo>
                    <a:pt x="148" y="406"/>
                  </a:lnTo>
                  <a:lnTo>
                    <a:pt x="123" y="396"/>
                  </a:lnTo>
                  <a:lnTo>
                    <a:pt x="98" y="385"/>
                  </a:lnTo>
                  <a:lnTo>
                    <a:pt x="75" y="369"/>
                  </a:lnTo>
                  <a:lnTo>
                    <a:pt x="53" y="354"/>
                  </a:lnTo>
                  <a:lnTo>
                    <a:pt x="36" y="340"/>
                  </a:lnTo>
                  <a:lnTo>
                    <a:pt x="21" y="327"/>
                  </a:lnTo>
                  <a:lnTo>
                    <a:pt x="9" y="315"/>
                  </a:lnTo>
                  <a:lnTo>
                    <a:pt x="2" y="308"/>
                  </a:lnTo>
                  <a:lnTo>
                    <a:pt x="0" y="306"/>
                  </a:lnTo>
                  <a:lnTo>
                    <a:pt x="38" y="260"/>
                  </a:lnTo>
                  <a:lnTo>
                    <a:pt x="73" y="225"/>
                  </a:lnTo>
                  <a:lnTo>
                    <a:pt x="105" y="200"/>
                  </a:lnTo>
                  <a:lnTo>
                    <a:pt x="134" y="185"/>
                  </a:lnTo>
                  <a:lnTo>
                    <a:pt x="161" y="177"/>
                  </a:lnTo>
                  <a:lnTo>
                    <a:pt x="184" y="175"/>
                  </a:lnTo>
                  <a:lnTo>
                    <a:pt x="205" y="179"/>
                  </a:lnTo>
                  <a:lnTo>
                    <a:pt x="224" y="189"/>
                  </a:lnTo>
                  <a:lnTo>
                    <a:pt x="242" y="200"/>
                  </a:lnTo>
                  <a:lnTo>
                    <a:pt x="255" y="215"/>
                  </a:lnTo>
                  <a:lnTo>
                    <a:pt x="269" y="233"/>
                  </a:lnTo>
                  <a:lnTo>
                    <a:pt x="278" y="250"/>
                  </a:lnTo>
                  <a:lnTo>
                    <a:pt x="288" y="267"/>
                  </a:lnTo>
                  <a:lnTo>
                    <a:pt x="294" y="283"/>
                  </a:lnTo>
                  <a:lnTo>
                    <a:pt x="297" y="296"/>
                  </a:lnTo>
                  <a:lnTo>
                    <a:pt x="301" y="306"/>
                  </a:lnTo>
                  <a:lnTo>
                    <a:pt x="322" y="312"/>
                  </a:lnTo>
                  <a:lnTo>
                    <a:pt x="347" y="321"/>
                  </a:lnTo>
                  <a:lnTo>
                    <a:pt x="374" y="337"/>
                  </a:lnTo>
                  <a:lnTo>
                    <a:pt x="397" y="360"/>
                  </a:lnTo>
                  <a:lnTo>
                    <a:pt x="401" y="308"/>
                  </a:lnTo>
                  <a:lnTo>
                    <a:pt x="409" y="262"/>
                  </a:lnTo>
                  <a:lnTo>
                    <a:pt x="418" y="225"/>
                  </a:lnTo>
                  <a:lnTo>
                    <a:pt x="430" y="196"/>
                  </a:lnTo>
                  <a:lnTo>
                    <a:pt x="415" y="169"/>
                  </a:lnTo>
                  <a:lnTo>
                    <a:pt x="407" y="144"/>
                  </a:lnTo>
                  <a:lnTo>
                    <a:pt x="409" y="117"/>
                  </a:lnTo>
                  <a:lnTo>
                    <a:pt x="417" y="92"/>
                  </a:lnTo>
                  <a:lnTo>
                    <a:pt x="428" y="67"/>
                  </a:lnTo>
                  <a:lnTo>
                    <a:pt x="443" y="46"/>
                  </a:lnTo>
                  <a:lnTo>
                    <a:pt x="457" y="27"/>
                  </a:lnTo>
                  <a:lnTo>
                    <a:pt x="468" y="14"/>
                  </a:lnTo>
                  <a:lnTo>
                    <a:pt x="478" y="4"/>
                  </a:lnTo>
                  <a:lnTo>
                    <a:pt x="480" y="0"/>
                  </a:lnTo>
                  <a:close/>
                </a:path>
              </a:pathLst>
            </a:custGeom>
            <a:solidFill>
              <a:srgbClr val="4EB08A"/>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sp>
          <p:nvSpPr>
            <p:cNvPr id="88" name="Freeform 87"/>
            <p:cNvSpPr>
              <a:spLocks/>
            </p:cNvSpPr>
            <p:nvPr/>
          </p:nvSpPr>
          <p:spPr bwMode="auto">
            <a:xfrm>
              <a:off x="2006600" y="4579938"/>
              <a:ext cx="469900" cy="169863"/>
            </a:xfrm>
            <a:custGeom>
              <a:avLst/>
              <a:gdLst>
                <a:gd name="T0" fmla="*/ 0 w 296"/>
                <a:gd name="T1" fmla="*/ 0 h 107"/>
                <a:gd name="T2" fmla="*/ 57 w 296"/>
                <a:gd name="T3" fmla="*/ 13 h 107"/>
                <a:gd name="T4" fmla="*/ 113 w 296"/>
                <a:gd name="T5" fmla="*/ 21 h 107"/>
                <a:gd name="T6" fmla="*/ 163 w 296"/>
                <a:gd name="T7" fmla="*/ 27 h 107"/>
                <a:gd name="T8" fmla="*/ 207 w 296"/>
                <a:gd name="T9" fmla="*/ 29 h 107"/>
                <a:gd name="T10" fmla="*/ 244 w 296"/>
                <a:gd name="T11" fmla="*/ 29 h 107"/>
                <a:gd name="T12" fmla="*/ 271 w 296"/>
                <a:gd name="T13" fmla="*/ 29 h 107"/>
                <a:gd name="T14" fmla="*/ 288 w 296"/>
                <a:gd name="T15" fmla="*/ 27 h 107"/>
                <a:gd name="T16" fmla="*/ 296 w 296"/>
                <a:gd name="T17" fmla="*/ 27 h 107"/>
                <a:gd name="T18" fmla="*/ 274 w 296"/>
                <a:gd name="T19" fmla="*/ 59 h 107"/>
                <a:gd name="T20" fmla="*/ 251 w 296"/>
                <a:gd name="T21" fmla="*/ 84 h 107"/>
                <a:gd name="T22" fmla="*/ 228 w 296"/>
                <a:gd name="T23" fmla="*/ 100 h 107"/>
                <a:gd name="T24" fmla="*/ 203 w 296"/>
                <a:gd name="T25" fmla="*/ 106 h 107"/>
                <a:gd name="T26" fmla="*/ 176 w 296"/>
                <a:gd name="T27" fmla="*/ 107 h 107"/>
                <a:gd name="T28" fmla="*/ 149 w 296"/>
                <a:gd name="T29" fmla="*/ 102 h 107"/>
                <a:gd name="T30" fmla="*/ 125 w 296"/>
                <a:gd name="T31" fmla="*/ 92 h 107"/>
                <a:gd name="T32" fmla="*/ 100 w 296"/>
                <a:gd name="T33" fmla="*/ 81 h 107"/>
                <a:gd name="T34" fmla="*/ 76 w 296"/>
                <a:gd name="T35" fmla="*/ 65 h 107"/>
                <a:gd name="T36" fmla="*/ 55 w 296"/>
                <a:gd name="T37" fmla="*/ 50 h 107"/>
                <a:gd name="T38" fmla="*/ 36 w 296"/>
                <a:gd name="T39" fmla="*/ 34 h 107"/>
                <a:gd name="T40" fmla="*/ 21 w 296"/>
                <a:gd name="T41" fmla="*/ 21 h 107"/>
                <a:gd name="T42" fmla="*/ 9 w 296"/>
                <a:gd name="T43" fmla="*/ 9 h 107"/>
                <a:gd name="T44" fmla="*/ 2 w 296"/>
                <a:gd name="T45" fmla="*/ 2 h 107"/>
                <a:gd name="T46" fmla="*/ 0 w 296"/>
                <a:gd name="T47"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96" h="107">
                  <a:moveTo>
                    <a:pt x="0" y="0"/>
                  </a:moveTo>
                  <a:lnTo>
                    <a:pt x="57" y="13"/>
                  </a:lnTo>
                  <a:lnTo>
                    <a:pt x="113" y="21"/>
                  </a:lnTo>
                  <a:lnTo>
                    <a:pt x="163" y="27"/>
                  </a:lnTo>
                  <a:lnTo>
                    <a:pt x="207" y="29"/>
                  </a:lnTo>
                  <a:lnTo>
                    <a:pt x="244" y="29"/>
                  </a:lnTo>
                  <a:lnTo>
                    <a:pt x="271" y="29"/>
                  </a:lnTo>
                  <a:lnTo>
                    <a:pt x="288" y="27"/>
                  </a:lnTo>
                  <a:lnTo>
                    <a:pt x="296" y="27"/>
                  </a:lnTo>
                  <a:lnTo>
                    <a:pt x="274" y="59"/>
                  </a:lnTo>
                  <a:lnTo>
                    <a:pt x="251" y="84"/>
                  </a:lnTo>
                  <a:lnTo>
                    <a:pt x="228" y="100"/>
                  </a:lnTo>
                  <a:lnTo>
                    <a:pt x="203" y="106"/>
                  </a:lnTo>
                  <a:lnTo>
                    <a:pt x="176" y="107"/>
                  </a:lnTo>
                  <a:lnTo>
                    <a:pt x="149" y="102"/>
                  </a:lnTo>
                  <a:lnTo>
                    <a:pt x="125" y="92"/>
                  </a:lnTo>
                  <a:lnTo>
                    <a:pt x="100" y="81"/>
                  </a:lnTo>
                  <a:lnTo>
                    <a:pt x="76" y="65"/>
                  </a:lnTo>
                  <a:lnTo>
                    <a:pt x="55" y="50"/>
                  </a:lnTo>
                  <a:lnTo>
                    <a:pt x="36" y="34"/>
                  </a:lnTo>
                  <a:lnTo>
                    <a:pt x="21" y="21"/>
                  </a:lnTo>
                  <a:lnTo>
                    <a:pt x="9" y="9"/>
                  </a:lnTo>
                  <a:lnTo>
                    <a:pt x="2" y="2"/>
                  </a:lnTo>
                  <a:lnTo>
                    <a:pt x="0" y="0"/>
                  </a:lnTo>
                  <a:close/>
                </a:path>
              </a:pathLst>
            </a:custGeom>
            <a:solidFill>
              <a:srgbClr val="4EB08A">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sp>
          <p:nvSpPr>
            <p:cNvPr id="89" name="Freeform 88"/>
            <p:cNvSpPr>
              <a:spLocks/>
            </p:cNvSpPr>
            <p:nvPr/>
          </p:nvSpPr>
          <p:spPr bwMode="auto">
            <a:xfrm>
              <a:off x="2768600" y="4341813"/>
              <a:ext cx="320675" cy="350838"/>
            </a:xfrm>
            <a:custGeom>
              <a:avLst/>
              <a:gdLst>
                <a:gd name="T0" fmla="*/ 196 w 202"/>
                <a:gd name="T1" fmla="*/ 0 h 221"/>
                <a:gd name="T2" fmla="*/ 196 w 202"/>
                <a:gd name="T3" fmla="*/ 4 h 221"/>
                <a:gd name="T4" fmla="*/ 198 w 202"/>
                <a:gd name="T5" fmla="*/ 11 h 221"/>
                <a:gd name="T6" fmla="*/ 200 w 202"/>
                <a:gd name="T7" fmla="*/ 25 h 221"/>
                <a:gd name="T8" fmla="*/ 202 w 202"/>
                <a:gd name="T9" fmla="*/ 40 h 221"/>
                <a:gd name="T10" fmla="*/ 202 w 202"/>
                <a:gd name="T11" fmla="*/ 59 h 221"/>
                <a:gd name="T12" fmla="*/ 200 w 202"/>
                <a:gd name="T13" fmla="*/ 81 h 221"/>
                <a:gd name="T14" fmla="*/ 198 w 202"/>
                <a:gd name="T15" fmla="*/ 104 h 221"/>
                <a:gd name="T16" fmla="*/ 192 w 202"/>
                <a:gd name="T17" fmla="*/ 127 h 221"/>
                <a:gd name="T18" fmla="*/ 184 w 202"/>
                <a:gd name="T19" fmla="*/ 148 h 221"/>
                <a:gd name="T20" fmla="*/ 173 w 202"/>
                <a:gd name="T21" fmla="*/ 169 h 221"/>
                <a:gd name="T22" fmla="*/ 157 w 202"/>
                <a:gd name="T23" fmla="*/ 188 h 221"/>
                <a:gd name="T24" fmla="*/ 136 w 202"/>
                <a:gd name="T25" fmla="*/ 202 h 221"/>
                <a:gd name="T26" fmla="*/ 111 w 202"/>
                <a:gd name="T27" fmla="*/ 213 h 221"/>
                <a:gd name="T28" fmla="*/ 81 w 202"/>
                <a:gd name="T29" fmla="*/ 219 h 221"/>
                <a:gd name="T30" fmla="*/ 44 w 202"/>
                <a:gd name="T31" fmla="*/ 221 h 221"/>
                <a:gd name="T32" fmla="*/ 0 w 202"/>
                <a:gd name="T33" fmla="*/ 215 h 221"/>
                <a:gd name="T34" fmla="*/ 6 w 202"/>
                <a:gd name="T35" fmla="*/ 211 h 221"/>
                <a:gd name="T36" fmla="*/ 19 w 202"/>
                <a:gd name="T37" fmla="*/ 206 h 221"/>
                <a:gd name="T38" fmla="*/ 40 w 202"/>
                <a:gd name="T39" fmla="*/ 194 h 221"/>
                <a:gd name="T40" fmla="*/ 65 w 202"/>
                <a:gd name="T41" fmla="*/ 177 h 221"/>
                <a:gd name="T42" fmla="*/ 92 w 202"/>
                <a:gd name="T43" fmla="*/ 154 h 221"/>
                <a:gd name="T44" fmla="*/ 123 w 202"/>
                <a:gd name="T45" fmla="*/ 125 h 221"/>
                <a:gd name="T46" fmla="*/ 150 w 202"/>
                <a:gd name="T47" fmla="*/ 90 h 221"/>
                <a:gd name="T48" fmla="*/ 175 w 202"/>
                <a:gd name="T49" fmla="*/ 48 h 221"/>
                <a:gd name="T50" fmla="*/ 196 w 202"/>
                <a:gd name="T51" fmla="*/ 0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2" h="221">
                  <a:moveTo>
                    <a:pt x="196" y="0"/>
                  </a:moveTo>
                  <a:lnTo>
                    <a:pt x="196" y="4"/>
                  </a:lnTo>
                  <a:lnTo>
                    <a:pt x="198" y="11"/>
                  </a:lnTo>
                  <a:lnTo>
                    <a:pt x="200" y="25"/>
                  </a:lnTo>
                  <a:lnTo>
                    <a:pt x="202" y="40"/>
                  </a:lnTo>
                  <a:lnTo>
                    <a:pt x="202" y="59"/>
                  </a:lnTo>
                  <a:lnTo>
                    <a:pt x="200" y="81"/>
                  </a:lnTo>
                  <a:lnTo>
                    <a:pt x="198" y="104"/>
                  </a:lnTo>
                  <a:lnTo>
                    <a:pt x="192" y="127"/>
                  </a:lnTo>
                  <a:lnTo>
                    <a:pt x="184" y="148"/>
                  </a:lnTo>
                  <a:lnTo>
                    <a:pt x="173" y="169"/>
                  </a:lnTo>
                  <a:lnTo>
                    <a:pt x="157" y="188"/>
                  </a:lnTo>
                  <a:lnTo>
                    <a:pt x="136" y="202"/>
                  </a:lnTo>
                  <a:lnTo>
                    <a:pt x="111" y="213"/>
                  </a:lnTo>
                  <a:lnTo>
                    <a:pt x="81" y="219"/>
                  </a:lnTo>
                  <a:lnTo>
                    <a:pt x="44" y="221"/>
                  </a:lnTo>
                  <a:lnTo>
                    <a:pt x="0" y="215"/>
                  </a:lnTo>
                  <a:lnTo>
                    <a:pt x="6" y="211"/>
                  </a:lnTo>
                  <a:lnTo>
                    <a:pt x="19" y="206"/>
                  </a:lnTo>
                  <a:lnTo>
                    <a:pt x="40" y="194"/>
                  </a:lnTo>
                  <a:lnTo>
                    <a:pt x="65" y="177"/>
                  </a:lnTo>
                  <a:lnTo>
                    <a:pt x="92" y="154"/>
                  </a:lnTo>
                  <a:lnTo>
                    <a:pt x="123" y="125"/>
                  </a:lnTo>
                  <a:lnTo>
                    <a:pt x="150" y="90"/>
                  </a:lnTo>
                  <a:lnTo>
                    <a:pt x="175" y="48"/>
                  </a:lnTo>
                  <a:lnTo>
                    <a:pt x="196" y="0"/>
                  </a:lnTo>
                  <a:close/>
                </a:path>
              </a:pathLst>
            </a:custGeom>
            <a:solidFill>
              <a:srgbClr val="4EB08A">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sp>
          <p:nvSpPr>
            <p:cNvPr id="90" name="Freeform 89"/>
            <p:cNvSpPr>
              <a:spLocks/>
            </p:cNvSpPr>
            <p:nvPr/>
          </p:nvSpPr>
          <p:spPr bwMode="auto">
            <a:xfrm>
              <a:off x="2732088" y="4094163"/>
              <a:ext cx="92075" cy="317500"/>
            </a:xfrm>
            <a:custGeom>
              <a:avLst/>
              <a:gdLst>
                <a:gd name="T0" fmla="*/ 23 w 58"/>
                <a:gd name="T1" fmla="*/ 0 h 200"/>
                <a:gd name="T2" fmla="*/ 40 w 58"/>
                <a:gd name="T3" fmla="*/ 42 h 200"/>
                <a:gd name="T4" fmla="*/ 52 w 58"/>
                <a:gd name="T5" fmla="*/ 79 h 200"/>
                <a:gd name="T6" fmla="*/ 58 w 58"/>
                <a:gd name="T7" fmla="*/ 108 h 200"/>
                <a:gd name="T8" fmla="*/ 58 w 58"/>
                <a:gd name="T9" fmla="*/ 133 h 200"/>
                <a:gd name="T10" fmla="*/ 56 w 58"/>
                <a:gd name="T11" fmla="*/ 152 h 200"/>
                <a:gd name="T12" fmla="*/ 50 w 58"/>
                <a:gd name="T13" fmla="*/ 167 h 200"/>
                <a:gd name="T14" fmla="*/ 40 w 58"/>
                <a:gd name="T15" fmla="*/ 179 h 200"/>
                <a:gd name="T16" fmla="*/ 33 w 58"/>
                <a:gd name="T17" fmla="*/ 189 h 200"/>
                <a:gd name="T18" fmla="*/ 23 w 58"/>
                <a:gd name="T19" fmla="*/ 194 h 200"/>
                <a:gd name="T20" fmla="*/ 13 w 58"/>
                <a:gd name="T21" fmla="*/ 198 h 200"/>
                <a:gd name="T22" fmla="*/ 6 w 58"/>
                <a:gd name="T23" fmla="*/ 198 h 200"/>
                <a:gd name="T24" fmla="*/ 2 w 58"/>
                <a:gd name="T25" fmla="*/ 200 h 200"/>
                <a:gd name="T26" fmla="*/ 0 w 58"/>
                <a:gd name="T27" fmla="*/ 200 h 200"/>
                <a:gd name="T28" fmla="*/ 11 w 58"/>
                <a:gd name="T29" fmla="*/ 167 h 200"/>
                <a:gd name="T30" fmla="*/ 19 w 58"/>
                <a:gd name="T31" fmla="*/ 135 h 200"/>
                <a:gd name="T32" fmla="*/ 23 w 58"/>
                <a:gd name="T33" fmla="*/ 102 h 200"/>
                <a:gd name="T34" fmla="*/ 25 w 58"/>
                <a:gd name="T35" fmla="*/ 69 h 200"/>
                <a:gd name="T36" fmla="*/ 25 w 58"/>
                <a:gd name="T37" fmla="*/ 42 h 200"/>
                <a:gd name="T38" fmla="*/ 25 w 58"/>
                <a:gd name="T39" fmla="*/ 21 h 200"/>
                <a:gd name="T40" fmla="*/ 25 w 58"/>
                <a:gd name="T41" fmla="*/ 6 h 200"/>
                <a:gd name="T42" fmla="*/ 23 w 58"/>
                <a:gd name="T43"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8" h="200">
                  <a:moveTo>
                    <a:pt x="23" y="0"/>
                  </a:moveTo>
                  <a:lnTo>
                    <a:pt x="40" y="42"/>
                  </a:lnTo>
                  <a:lnTo>
                    <a:pt x="52" y="79"/>
                  </a:lnTo>
                  <a:lnTo>
                    <a:pt x="58" y="108"/>
                  </a:lnTo>
                  <a:lnTo>
                    <a:pt x="58" y="133"/>
                  </a:lnTo>
                  <a:lnTo>
                    <a:pt x="56" y="152"/>
                  </a:lnTo>
                  <a:lnTo>
                    <a:pt x="50" y="167"/>
                  </a:lnTo>
                  <a:lnTo>
                    <a:pt x="40" y="179"/>
                  </a:lnTo>
                  <a:lnTo>
                    <a:pt x="33" y="189"/>
                  </a:lnTo>
                  <a:lnTo>
                    <a:pt x="23" y="194"/>
                  </a:lnTo>
                  <a:lnTo>
                    <a:pt x="13" y="198"/>
                  </a:lnTo>
                  <a:lnTo>
                    <a:pt x="6" y="198"/>
                  </a:lnTo>
                  <a:lnTo>
                    <a:pt x="2" y="200"/>
                  </a:lnTo>
                  <a:lnTo>
                    <a:pt x="0" y="200"/>
                  </a:lnTo>
                  <a:lnTo>
                    <a:pt x="11" y="167"/>
                  </a:lnTo>
                  <a:lnTo>
                    <a:pt x="19" y="135"/>
                  </a:lnTo>
                  <a:lnTo>
                    <a:pt x="23" y="102"/>
                  </a:lnTo>
                  <a:lnTo>
                    <a:pt x="25" y="69"/>
                  </a:lnTo>
                  <a:lnTo>
                    <a:pt x="25" y="42"/>
                  </a:lnTo>
                  <a:lnTo>
                    <a:pt x="25" y="21"/>
                  </a:lnTo>
                  <a:lnTo>
                    <a:pt x="25" y="6"/>
                  </a:lnTo>
                  <a:lnTo>
                    <a:pt x="23" y="0"/>
                  </a:lnTo>
                  <a:close/>
                </a:path>
              </a:pathLst>
            </a:custGeom>
            <a:solidFill>
              <a:srgbClr val="4EB08A">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grpSp>
      <p:grpSp>
        <p:nvGrpSpPr>
          <p:cNvPr id="91" name="Group 90"/>
          <p:cNvGrpSpPr/>
          <p:nvPr/>
        </p:nvGrpSpPr>
        <p:grpSpPr>
          <a:xfrm>
            <a:off x="7192327" y="1664151"/>
            <a:ext cx="1393038" cy="2411740"/>
            <a:chOff x="8843963" y="1473200"/>
            <a:chExt cx="2268538" cy="3927475"/>
          </a:xfrm>
        </p:grpSpPr>
        <p:grpSp>
          <p:nvGrpSpPr>
            <p:cNvPr id="92" name="Group 91"/>
            <p:cNvGrpSpPr/>
            <p:nvPr/>
          </p:nvGrpSpPr>
          <p:grpSpPr>
            <a:xfrm>
              <a:off x="9518650" y="4319588"/>
              <a:ext cx="812801" cy="1081087"/>
              <a:chOff x="9518650" y="4319588"/>
              <a:chExt cx="812801" cy="1081087"/>
            </a:xfrm>
            <a:solidFill>
              <a:srgbClr val="4EB08A">
                <a:lumMod val="50000"/>
              </a:srgbClr>
            </a:solidFill>
          </p:grpSpPr>
          <p:sp>
            <p:nvSpPr>
              <p:cNvPr id="95" name="Rectangle 94"/>
              <p:cNvSpPr>
                <a:spLocks noChangeArrowheads="1"/>
              </p:cNvSpPr>
              <p:nvPr/>
            </p:nvSpPr>
            <p:spPr bwMode="auto">
              <a:xfrm>
                <a:off x="9906000" y="4378325"/>
                <a:ext cx="209550" cy="1022350"/>
              </a:xfrm>
              <a:prstGeom prst="rect">
                <a:avLst/>
              </a:prstGeom>
              <a:grpFill/>
              <a:ln w="0">
                <a:no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sp>
            <p:nvSpPr>
              <p:cNvPr id="96" name="Freeform 95"/>
              <p:cNvSpPr>
                <a:spLocks/>
              </p:cNvSpPr>
              <p:nvPr/>
            </p:nvSpPr>
            <p:spPr bwMode="auto">
              <a:xfrm>
                <a:off x="9518650" y="4319588"/>
                <a:ext cx="428625" cy="617538"/>
              </a:xfrm>
              <a:custGeom>
                <a:avLst/>
                <a:gdLst>
                  <a:gd name="T0" fmla="*/ 9 w 270"/>
                  <a:gd name="T1" fmla="*/ 0 h 389"/>
                  <a:gd name="T2" fmla="*/ 61 w 270"/>
                  <a:gd name="T3" fmla="*/ 12 h 389"/>
                  <a:gd name="T4" fmla="*/ 61 w 270"/>
                  <a:gd name="T5" fmla="*/ 18 h 389"/>
                  <a:gd name="T6" fmla="*/ 57 w 270"/>
                  <a:gd name="T7" fmla="*/ 33 h 389"/>
                  <a:gd name="T8" fmla="*/ 55 w 270"/>
                  <a:gd name="T9" fmla="*/ 58 h 389"/>
                  <a:gd name="T10" fmla="*/ 53 w 270"/>
                  <a:gd name="T11" fmla="*/ 87 h 389"/>
                  <a:gd name="T12" fmla="*/ 55 w 270"/>
                  <a:gd name="T13" fmla="*/ 122 h 389"/>
                  <a:gd name="T14" fmla="*/ 59 w 270"/>
                  <a:gd name="T15" fmla="*/ 158 h 389"/>
                  <a:gd name="T16" fmla="*/ 67 w 270"/>
                  <a:gd name="T17" fmla="*/ 197 h 389"/>
                  <a:gd name="T18" fmla="*/ 82 w 270"/>
                  <a:gd name="T19" fmla="*/ 233 h 389"/>
                  <a:gd name="T20" fmla="*/ 101 w 270"/>
                  <a:gd name="T21" fmla="*/ 266 h 389"/>
                  <a:gd name="T22" fmla="*/ 126 w 270"/>
                  <a:gd name="T23" fmla="*/ 291 h 389"/>
                  <a:gd name="T24" fmla="*/ 155 w 270"/>
                  <a:gd name="T25" fmla="*/ 310 h 389"/>
                  <a:gd name="T26" fmla="*/ 188 w 270"/>
                  <a:gd name="T27" fmla="*/ 323 h 389"/>
                  <a:gd name="T28" fmla="*/ 226 w 270"/>
                  <a:gd name="T29" fmla="*/ 331 h 389"/>
                  <a:gd name="T30" fmla="*/ 270 w 270"/>
                  <a:gd name="T31" fmla="*/ 335 h 389"/>
                  <a:gd name="T32" fmla="*/ 269 w 270"/>
                  <a:gd name="T33" fmla="*/ 389 h 389"/>
                  <a:gd name="T34" fmla="*/ 217 w 270"/>
                  <a:gd name="T35" fmla="*/ 385 h 389"/>
                  <a:gd name="T36" fmla="*/ 169 w 270"/>
                  <a:gd name="T37" fmla="*/ 373 h 389"/>
                  <a:gd name="T38" fmla="*/ 126 w 270"/>
                  <a:gd name="T39" fmla="*/ 356 h 389"/>
                  <a:gd name="T40" fmla="*/ 92 w 270"/>
                  <a:gd name="T41" fmla="*/ 331 h 389"/>
                  <a:gd name="T42" fmla="*/ 61 w 270"/>
                  <a:gd name="T43" fmla="*/ 298 h 389"/>
                  <a:gd name="T44" fmla="*/ 34 w 270"/>
                  <a:gd name="T45" fmla="*/ 258 h 389"/>
                  <a:gd name="T46" fmla="*/ 17 w 270"/>
                  <a:gd name="T47" fmla="*/ 216 h 389"/>
                  <a:gd name="T48" fmla="*/ 7 w 270"/>
                  <a:gd name="T49" fmla="*/ 173 h 389"/>
                  <a:gd name="T50" fmla="*/ 1 w 270"/>
                  <a:gd name="T51" fmla="*/ 131 h 389"/>
                  <a:gd name="T52" fmla="*/ 0 w 270"/>
                  <a:gd name="T53" fmla="*/ 91 h 389"/>
                  <a:gd name="T54" fmla="*/ 1 w 270"/>
                  <a:gd name="T55" fmla="*/ 56 h 389"/>
                  <a:gd name="T56" fmla="*/ 5 w 270"/>
                  <a:gd name="T57" fmla="*/ 27 h 389"/>
                  <a:gd name="T58" fmla="*/ 7 w 270"/>
                  <a:gd name="T59" fmla="*/ 10 h 389"/>
                  <a:gd name="T60" fmla="*/ 9 w 270"/>
                  <a:gd name="T61" fmla="*/ 0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0" h="389">
                    <a:moveTo>
                      <a:pt x="9" y="0"/>
                    </a:moveTo>
                    <a:lnTo>
                      <a:pt x="61" y="12"/>
                    </a:lnTo>
                    <a:lnTo>
                      <a:pt x="61" y="18"/>
                    </a:lnTo>
                    <a:lnTo>
                      <a:pt x="57" y="33"/>
                    </a:lnTo>
                    <a:lnTo>
                      <a:pt x="55" y="58"/>
                    </a:lnTo>
                    <a:lnTo>
                      <a:pt x="53" y="87"/>
                    </a:lnTo>
                    <a:lnTo>
                      <a:pt x="55" y="122"/>
                    </a:lnTo>
                    <a:lnTo>
                      <a:pt x="59" y="158"/>
                    </a:lnTo>
                    <a:lnTo>
                      <a:pt x="67" y="197"/>
                    </a:lnTo>
                    <a:lnTo>
                      <a:pt x="82" y="233"/>
                    </a:lnTo>
                    <a:lnTo>
                      <a:pt x="101" y="266"/>
                    </a:lnTo>
                    <a:lnTo>
                      <a:pt x="126" y="291"/>
                    </a:lnTo>
                    <a:lnTo>
                      <a:pt x="155" y="310"/>
                    </a:lnTo>
                    <a:lnTo>
                      <a:pt x="188" y="323"/>
                    </a:lnTo>
                    <a:lnTo>
                      <a:pt x="226" y="331"/>
                    </a:lnTo>
                    <a:lnTo>
                      <a:pt x="270" y="335"/>
                    </a:lnTo>
                    <a:lnTo>
                      <a:pt x="269" y="389"/>
                    </a:lnTo>
                    <a:lnTo>
                      <a:pt x="217" y="385"/>
                    </a:lnTo>
                    <a:lnTo>
                      <a:pt x="169" y="373"/>
                    </a:lnTo>
                    <a:lnTo>
                      <a:pt x="126" y="356"/>
                    </a:lnTo>
                    <a:lnTo>
                      <a:pt x="92" y="331"/>
                    </a:lnTo>
                    <a:lnTo>
                      <a:pt x="61" y="298"/>
                    </a:lnTo>
                    <a:lnTo>
                      <a:pt x="34" y="258"/>
                    </a:lnTo>
                    <a:lnTo>
                      <a:pt x="17" y="216"/>
                    </a:lnTo>
                    <a:lnTo>
                      <a:pt x="7" y="173"/>
                    </a:lnTo>
                    <a:lnTo>
                      <a:pt x="1" y="131"/>
                    </a:lnTo>
                    <a:lnTo>
                      <a:pt x="0" y="91"/>
                    </a:lnTo>
                    <a:lnTo>
                      <a:pt x="1" y="56"/>
                    </a:lnTo>
                    <a:lnTo>
                      <a:pt x="5" y="27"/>
                    </a:lnTo>
                    <a:lnTo>
                      <a:pt x="7" y="1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sp>
            <p:nvSpPr>
              <p:cNvPr id="97" name="Freeform 96"/>
              <p:cNvSpPr>
                <a:spLocks/>
              </p:cNvSpPr>
              <p:nvPr/>
            </p:nvSpPr>
            <p:spPr bwMode="auto">
              <a:xfrm>
                <a:off x="10079038" y="4554538"/>
                <a:ext cx="252413" cy="312738"/>
              </a:xfrm>
              <a:custGeom>
                <a:avLst/>
                <a:gdLst>
                  <a:gd name="T0" fmla="*/ 156 w 159"/>
                  <a:gd name="T1" fmla="*/ 0 h 197"/>
                  <a:gd name="T2" fmla="*/ 159 w 159"/>
                  <a:gd name="T3" fmla="*/ 41 h 197"/>
                  <a:gd name="T4" fmla="*/ 158 w 159"/>
                  <a:gd name="T5" fmla="*/ 75 h 197"/>
                  <a:gd name="T6" fmla="*/ 152 w 159"/>
                  <a:gd name="T7" fmla="*/ 108 h 197"/>
                  <a:gd name="T8" fmla="*/ 138 w 159"/>
                  <a:gd name="T9" fmla="*/ 135 h 197"/>
                  <a:gd name="T10" fmla="*/ 121 w 159"/>
                  <a:gd name="T11" fmla="*/ 158 h 197"/>
                  <a:gd name="T12" fmla="*/ 100 w 159"/>
                  <a:gd name="T13" fmla="*/ 175 h 197"/>
                  <a:gd name="T14" fmla="*/ 79 w 159"/>
                  <a:gd name="T15" fmla="*/ 187 h 197"/>
                  <a:gd name="T16" fmla="*/ 56 w 159"/>
                  <a:gd name="T17" fmla="*/ 193 h 197"/>
                  <a:gd name="T18" fmla="*/ 35 w 159"/>
                  <a:gd name="T19" fmla="*/ 197 h 197"/>
                  <a:gd name="T20" fmla="*/ 17 w 159"/>
                  <a:gd name="T21" fmla="*/ 197 h 197"/>
                  <a:gd name="T22" fmla="*/ 10 w 159"/>
                  <a:gd name="T23" fmla="*/ 197 h 197"/>
                  <a:gd name="T24" fmla="*/ 4 w 159"/>
                  <a:gd name="T25" fmla="*/ 197 h 197"/>
                  <a:gd name="T26" fmla="*/ 0 w 159"/>
                  <a:gd name="T27" fmla="*/ 197 h 197"/>
                  <a:gd name="T28" fmla="*/ 0 w 159"/>
                  <a:gd name="T29" fmla="*/ 197 h 197"/>
                  <a:gd name="T30" fmla="*/ 2 w 159"/>
                  <a:gd name="T31" fmla="*/ 170 h 197"/>
                  <a:gd name="T32" fmla="*/ 8 w 159"/>
                  <a:gd name="T33" fmla="*/ 170 h 197"/>
                  <a:gd name="T34" fmla="*/ 21 w 159"/>
                  <a:gd name="T35" fmla="*/ 170 h 197"/>
                  <a:gd name="T36" fmla="*/ 38 w 159"/>
                  <a:gd name="T37" fmla="*/ 170 h 197"/>
                  <a:gd name="T38" fmla="*/ 60 w 159"/>
                  <a:gd name="T39" fmla="*/ 164 h 197"/>
                  <a:gd name="T40" fmla="*/ 83 w 159"/>
                  <a:gd name="T41" fmla="*/ 154 h 197"/>
                  <a:gd name="T42" fmla="*/ 104 w 159"/>
                  <a:gd name="T43" fmla="*/ 139 h 197"/>
                  <a:gd name="T44" fmla="*/ 119 w 159"/>
                  <a:gd name="T45" fmla="*/ 116 h 197"/>
                  <a:gd name="T46" fmla="*/ 131 w 159"/>
                  <a:gd name="T47" fmla="*/ 85 h 197"/>
                  <a:gd name="T48" fmla="*/ 133 w 159"/>
                  <a:gd name="T49" fmla="*/ 47 h 197"/>
                  <a:gd name="T50" fmla="*/ 131 w 159"/>
                  <a:gd name="T51" fmla="*/ 4 h 197"/>
                  <a:gd name="T52" fmla="*/ 156 w 159"/>
                  <a:gd name="T5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9" h="197">
                    <a:moveTo>
                      <a:pt x="156" y="0"/>
                    </a:moveTo>
                    <a:lnTo>
                      <a:pt x="159" y="41"/>
                    </a:lnTo>
                    <a:lnTo>
                      <a:pt x="158" y="75"/>
                    </a:lnTo>
                    <a:lnTo>
                      <a:pt x="152" y="108"/>
                    </a:lnTo>
                    <a:lnTo>
                      <a:pt x="138" y="135"/>
                    </a:lnTo>
                    <a:lnTo>
                      <a:pt x="121" y="158"/>
                    </a:lnTo>
                    <a:lnTo>
                      <a:pt x="100" y="175"/>
                    </a:lnTo>
                    <a:lnTo>
                      <a:pt x="79" y="187"/>
                    </a:lnTo>
                    <a:lnTo>
                      <a:pt x="56" y="193"/>
                    </a:lnTo>
                    <a:lnTo>
                      <a:pt x="35" y="197"/>
                    </a:lnTo>
                    <a:lnTo>
                      <a:pt x="17" y="197"/>
                    </a:lnTo>
                    <a:lnTo>
                      <a:pt x="10" y="197"/>
                    </a:lnTo>
                    <a:lnTo>
                      <a:pt x="4" y="197"/>
                    </a:lnTo>
                    <a:lnTo>
                      <a:pt x="0" y="197"/>
                    </a:lnTo>
                    <a:lnTo>
                      <a:pt x="0" y="197"/>
                    </a:lnTo>
                    <a:lnTo>
                      <a:pt x="2" y="170"/>
                    </a:lnTo>
                    <a:lnTo>
                      <a:pt x="8" y="170"/>
                    </a:lnTo>
                    <a:lnTo>
                      <a:pt x="21" y="170"/>
                    </a:lnTo>
                    <a:lnTo>
                      <a:pt x="38" y="170"/>
                    </a:lnTo>
                    <a:lnTo>
                      <a:pt x="60" y="164"/>
                    </a:lnTo>
                    <a:lnTo>
                      <a:pt x="83" y="154"/>
                    </a:lnTo>
                    <a:lnTo>
                      <a:pt x="104" y="139"/>
                    </a:lnTo>
                    <a:lnTo>
                      <a:pt x="119" y="116"/>
                    </a:lnTo>
                    <a:lnTo>
                      <a:pt x="131" y="85"/>
                    </a:lnTo>
                    <a:lnTo>
                      <a:pt x="133" y="47"/>
                    </a:lnTo>
                    <a:lnTo>
                      <a:pt x="131" y="4"/>
                    </a:lnTo>
                    <a:lnTo>
                      <a:pt x="15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grpSp>
        <p:sp>
          <p:nvSpPr>
            <p:cNvPr id="93" name="Freeform 92"/>
            <p:cNvSpPr>
              <a:spLocks/>
            </p:cNvSpPr>
            <p:nvPr/>
          </p:nvSpPr>
          <p:spPr bwMode="auto">
            <a:xfrm>
              <a:off x="8843963" y="1631950"/>
              <a:ext cx="2268538" cy="3113088"/>
            </a:xfrm>
            <a:custGeom>
              <a:avLst/>
              <a:gdLst>
                <a:gd name="T0" fmla="*/ 797 w 1429"/>
                <a:gd name="T1" fmla="*/ 19 h 1961"/>
                <a:gd name="T2" fmla="*/ 884 w 1429"/>
                <a:gd name="T3" fmla="*/ 103 h 1961"/>
                <a:gd name="T4" fmla="*/ 899 w 1429"/>
                <a:gd name="T5" fmla="*/ 217 h 1961"/>
                <a:gd name="T6" fmla="*/ 909 w 1429"/>
                <a:gd name="T7" fmla="*/ 305 h 1961"/>
                <a:gd name="T8" fmla="*/ 991 w 1429"/>
                <a:gd name="T9" fmla="*/ 371 h 1961"/>
                <a:gd name="T10" fmla="*/ 1105 w 1429"/>
                <a:gd name="T11" fmla="*/ 417 h 1961"/>
                <a:gd name="T12" fmla="*/ 1153 w 1429"/>
                <a:gd name="T13" fmla="*/ 530 h 1961"/>
                <a:gd name="T14" fmla="*/ 1110 w 1429"/>
                <a:gd name="T15" fmla="*/ 640 h 1961"/>
                <a:gd name="T16" fmla="*/ 1230 w 1429"/>
                <a:gd name="T17" fmla="*/ 738 h 1961"/>
                <a:gd name="T18" fmla="*/ 1278 w 1429"/>
                <a:gd name="T19" fmla="*/ 890 h 1961"/>
                <a:gd name="T20" fmla="*/ 1297 w 1429"/>
                <a:gd name="T21" fmla="*/ 997 h 1961"/>
                <a:gd name="T22" fmla="*/ 1391 w 1429"/>
                <a:gd name="T23" fmla="*/ 1061 h 1961"/>
                <a:gd name="T24" fmla="*/ 1429 w 1429"/>
                <a:gd name="T25" fmla="*/ 1170 h 1961"/>
                <a:gd name="T26" fmla="*/ 1389 w 1429"/>
                <a:gd name="T27" fmla="*/ 1284 h 1961"/>
                <a:gd name="T28" fmla="*/ 1356 w 1429"/>
                <a:gd name="T29" fmla="*/ 1368 h 1961"/>
                <a:gd name="T30" fmla="*/ 1399 w 1429"/>
                <a:gd name="T31" fmla="*/ 1509 h 1961"/>
                <a:gd name="T32" fmla="*/ 1354 w 1429"/>
                <a:gd name="T33" fmla="*/ 1651 h 1961"/>
                <a:gd name="T34" fmla="*/ 1241 w 1429"/>
                <a:gd name="T35" fmla="*/ 1743 h 1961"/>
                <a:gd name="T36" fmla="*/ 1112 w 1429"/>
                <a:gd name="T37" fmla="*/ 1763 h 1961"/>
                <a:gd name="T38" fmla="*/ 1080 w 1429"/>
                <a:gd name="T39" fmla="*/ 1809 h 1961"/>
                <a:gd name="T40" fmla="*/ 1012 w 1429"/>
                <a:gd name="T41" fmla="*/ 1916 h 1961"/>
                <a:gd name="T42" fmla="*/ 889 w 1429"/>
                <a:gd name="T43" fmla="*/ 1961 h 1961"/>
                <a:gd name="T44" fmla="*/ 774 w 1429"/>
                <a:gd name="T45" fmla="*/ 1920 h 1961"/>
                <a:gd name="T46" fmla="*/ 686 w 1429"/>
                <a:gd name="T47" fmla="*/ 1884 h 1961"/>
                <a:gd name="T48" fmla="*/ 561 w 1429"/>
                <a:gd name="T49" fmla="*/ 1916 h 1961"/>
                <a:gd name="T50" fmla="*/ 434 w 1429"/>
                <a:gd name="T51" fmla="*/ 1882 h 1961"/>
                <a:gd name="T52" fmla="*/ 325 w 1429"/>
                <a:gd name="T53" fmla="*/ 1834 h 1961"/>
                <a:gd name="T54" fmla="*/ 194 w 1429"/>
                <a:gd name="T55" fmla="*/ 1793 h 1961"/>
                <a:gd name="T56" fmla="*/ 109 w 1429"/>
                <a:gd name="T57" fmla="*/ 1691 h 1961"/>
                <a:gd name="T58" fmla="*/ 98 w 1429"/>
                <a:gd name="T59" fmla="*/ 1549 h 1961"/>
                <a:gd name="T60" fmla="*/ 173 w 1429"/>
                <a:gd name="T61" fmla="*/ 1424 h 1961"/>
                <a:gd name="T62" fmla="*/ 102 w 1429"/>
                <a:gd name="T63" fmla="*/ 1351 h 1961"/>
                <a:gd name="T64" fmla="*/ 90 w 1429"/>
                <a:gd name="T65" fmla="*/ 1244 h 1961"/>
                <a:gd name="T66" fmla="*/ 90 w 1429"/>
                <a:gd name="T67" fmla="*/ 1159 h 1961"/>
                <a:gd name="T68" fmla="*/ 17 w 1429"/>
                <a:gd name="T69" fmla="*/ 1069 h 1961"/>
                <a:gd name="T70" fmla="*/ 4 w 1429"/>
                <a:gd name="T71" fmla="*/ 942 h 1961"/>
                <a:gd name="T72" fmla="*/ 61 w 1429"/>
                <a:gd name="T73" fmla="*/ 830 h 1961"/>
                <a:gd name="T74" fmla="*/ 144 w 1429"/>
                <a:gd name="T75" fmla="*/ 774 h 1961"/>
                <a:gd name="T76" fmla="*/ 138 w 1429"/>
                <a:gd name="T77" fmla="*/ 696 h 1961"/>
                <a:gd name="T78" fmla="*/ 196 w 1429"/>
                <a:gd name="T79" fmla="*/ 626 h 1961"/>
                <a:gd name="T80" fmla="*/ 273 w 1429"/>
                <a:gd name="T81" fmla="*/ 549 h 1961"/>
                <a:gd name="T82" fmla="*/ 240 w 1429"/>
                <a:gd name="T83" fmla="*/ 442 h 1961"/>
                <a:gd name="T84" fmla="*/ 282 w 1429"/>
                <a:gd name="T85" fmla="*/ 319 h 1961"/>
                <a:gd name="T86" fmla="*/ 392 w 1429"/>
                <a:gd name="T87" fmla="*/ 250 h 1961"/>
                <a:gd name="T88" fmla="*/ 509 w 1429"/>
                <a:gd name="T89" fmla="*/ 257 h 1961"/>
                <a:gd name="T90" fmla="*/ 549 w 1429"/>
                <a:gd name="T91" fmla="*/ 261 h 1961"/>
                <a:gd name="T92" fmla="*/ 536 w 1429"/>
                <a:gd name="T93" fmla="*/ 142 h 1961"/>
                <a:gd name="T94" fmla="*/ 601 w 1429"/>
                <a:gd name="T95" fmla="*/ 40 h 1961"/>
                <a:gd name="T96" fmla="*/ 717 w 1429"/>
                <a:gd name="T97" fmla="*/ 0 h 1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29" h="1961">
                  <a:moveTo>
                    <a:pt x="717" y="0"/>
                  </a:moveTo>
                  <a:lnTo>
                    <a:pt x="759" y="3"/>
                  </a:lnTo>
                  <a:lnTo>
                    <a:pt x="797" y="19"/>
                  </a:lnTo>
                  <a:lnTo>
                    <a:pt x="832" y="40"/>
                  </a:lnTo>
                  <a:lnTo>
                    <a:pt x="861" y="69"/>
                  </a:lnTo>
                  <a:lnTo>
                    <a:pt x="884" y="103"/>
                  </a:lnTo>
                  <a:lnTo>
                    <a:pt x="897" y="142"/>
                  </a:lnTo>
                  <a:lnTo>
                    <a:pt x="901" y="184"/>
                  </a:lnTo>
                  <a:lnTo>
                    <a:pt x="899" y="217"/>
                  </a:lnTo>
                  <a:lnTo>
                    <a:pt x="889" y="250"/>
                  </a:lnTo>
                  <a:lnTo>
                    <a:pt x="876" y="278"/>
                  </a:lnTo>
                  <a:lnTo>
                    <a:pt x="909" y="305"/>
                  </a:lnTo>
                  <a:lnTo>
                    <a:pt x="936" y="338"/>
                  </a:lnTo>
                  <a:lnTo>
                    <a:pt x="957" y="374"/>
                  </a:lnTo>
                  <a:lnTo>
                    <a:pt x="991" y="371"/>
                  </a:lnTo>
                  <a:lnTo>
                    <a:pt x="1035" y="376"/>
                  </a:lnTo>
                  <a:lnTo>
                    <a:pt x="1074" y="392"/>
                  </a:lnTo>
                  <a:lnTo>
                    <a:pt x="1105" y="417"/>
                  </a:lnTo>
                  <a:lnTo>
                    <a:pt x="1132" y="449"/>
                  </a:lnTo>
                  <a:lnTo>
                    <a:pt x="1147" y="488"/>
                  </a:lnTo>
                  <a:lnTo>
                    <a:pt x="1153" y="530"/>
                  </a:lnTo>
                  <a:lnTo>
                    <a:pt x="1147" y="571"/>
                  </a:lnTo>
                  <a:lnTo>
                    <a:pt x="1133" y="607"/>
                  </a:lnTo>
                  <a:lnTo>
                    <a:pt x="1110" y="640"/>
                  </a:lnTo>
                  <a:lnTo>
                    <a:pt x="1157" y="665"/>
                  </a:lnTo>
                  <a:lnTo>
                    <a:pt x="1197" y="697"/>
                  </a:lnTo>
                  <a:lnTo>
                    <a:pt x="1230" y="738"/>
                  </a:lnTo>
                  <a:lnTo>
                    <a:pt x="1254" y="784"/>
                  </a:lnTo>
                  <a:lnTo>
                    <a:pt x="1272" y="834"/>
                  </a:lnTo>
                  <a:lnTo>
                    <a:pt x="1278" y="890"/>
                  </a:lnTo>
                  <a:lnTo>
                    <a:pt x="1272" y="942"/>
                  </a:lnTo>
                  <a:lnTo>
                    <a:pt x="1258" y="990"/>
                  </a:lnTo>
                  <a:lnTo>
                    <a:pt x="1297" y="997"/>
                  </a:lnTo>
                  <a:lnTo>
                    <a:pt x="1333" y="1011"/>
                  </a:lnTo>
                  <a:lnTo>
                    <a:pt x="1364" y="1032"/>
                  </a:lnTo>
                  <a:lnTo>
                    <a:pt x="1391" y="1061"/>
                  </a:lnTo>
                  <a:lnTo>
                    <a:pt x="1412" y="1094"/>
                  </a:lnTo>
                  <a:lnTo>
                    <a:pt x="1424" y="1130"/>
                  </a:lnTo>
                  <a:lnTo>
                    <a:pt x="1429" y="1170"/>
                  </a:lnTo>
                  <a:lnTo>
                    <a:pt x="1424" y="1211"/>
                  </a:lnTo>
                  <a:lnTo>
                    <a:pt x="1410" y="1249"/>
                  </a:lnTo>
                  <a:lnTo>
                    <a:pt x="1389" y="1284"/>
                  </a:lnTo>
                  <a:lnTo>
                    <a:pt x="1360" y="1311"/>
                  </a:lnTo>
                  <a:lnTo>
                    <a:pt x="1327" y="1332"/>
                  </a:lnTo>
                  <a:lnTo>
                    <a:pt x="1356" y="1368"/>
                  </a:lnTo>
                  <a:lnTo>
                    <a:pt x="1379" y="1411"/>
                  </a:lnTo>
                  <a:lnTo>
                    <a:pt x="1393" y="1459"/>
                  </a:lnTo>
                  <a:lnTo>
                    <a:pt x="1399" y="1509"/>
                  </a:lnTo>
                  <a:lnTo>
                    <a:pt x="1393" y="1561"/>
                  </a:lnTo>
                  <a:lnTo>
                    <a:pt x="1377" y="1609"/>
                  </a:lnTo>
                  <a:lnTo>
                    <a:pt x="1354" y="1651"/>
                  </a:lnTo>
                  <a:lnTo>
                    <a:pt x="1324" y="1690"/>
                  </a:lnTo>
                  <a:lnTo>
                    <a:pt x="1285" y="1720"/>
                  </a:lnTo>
                  <a:lnTo>
                    <a:pt x="1241" y="1743"/>
                  </a:lnTo>
                  <a:lnTo>
                    <a:pt x="1193" y="1759"/>
                  </a:lnTo>
                  <a:lnTo>
                    <a:pt x="1141" y="1765"/>
                  </a:lnTo>
                  <a:lnTo>
                    <a:pt x="1112" y="1763"/>
                  </a:lnTo>
                  <a:lnTo>
                    <a:pt x="1085" y="1759"/>
                  </a:lnTo>
                  <a:lnTo>
                    <a:pt x="1085" y="1765"/>
                  </a:lnTo>
                  <a:lnTo>
                    <a:pt x="1080" y="1809"/>
                  </a:lnTo>
                  <a:lnTo>
                    <a:pt x="1066" y="1851"/>
                  </a:lnTo>
                  <a:lnTo>
                    <a:pt x="1043" y="1888"/>
                  </a:lnTo>
                  <a:lnTo>
                    <a:pt x="1012" y="1916"/>
                  </a:lnTo>
                  <a:lnTo>
                    <a:pt x="976" y="1939"/>
                  </a:lnTo>
                  <a:lnTo>
                    <a:pt x="936" y="1955"/>
                  </a:lnTo>
                  <a:lnTo>
                    <a:pt x="889" y="1961"/>
                  </a:lnTo>
                  <a:lnTo>
                    <a:pt x="847" y="1955"/>
                  </a:lnTo>
                  <a:lnTo>
                    <a:pt x="809" y="1941"/>
                  </a:lnTo>
                  <a:lnTo>
                    <a:pt x="774" y="1920"/>
                  </a:lnTo>
                  <a:lnTo>
                    <a:pt x="743" y="1893"/>
                  </a:lnTo>
                  <a:lnTo>
                    <a:pt x="720" y="1861"/>
                  </a:lnTo>
                  <a:lnTo>
                    <a:pt x="686" y="1884"/>
                  </a:lnTo>
                  <a:lnTo>
                    <a:pt x="647" y="1901"/>
                  </a:lnTo>
                  <a:lnTo>
                    <a:pt x="605" y="1913"/>
                  </a:lnTo>
                  <a:lnTo>
                    <a:pt x="561" y="1916"/>
                  </a:lnTo>
                  <a:lnTo>
                    <a:pt x="517" y="1913"/>
                  </a:lnTo>
                  <a:lnTo>
                    <a:pt x="474" y="1901"/>
                  </a:lnTo>
                  <a:lnTo>
                    <a:pt x="434" y="1882"/>
                  </a:lnTo>
                  <a:lnTo>
                    <a:pt x="400" y="1859"/>
                  </a:lnTo>
                  <a:lnTo>
                    <a:pt x="369" y="1828"/>
                  </a:lnTo>
                  <a:lnTo>
                    <a:pt x="325" y="1834"/>
                  </a:lnTo>
                  <a:lnTo>
                    <a:pt x="277" y="1828"/>
                  </a:lnTo>
                  <a:lnTo>
                    <a:pt x="234" y="1815"/>
                  </a:lnTo>
                  <a:lnTo>
                    <a:pt x="194" y="1793"/>
                  </a:lnTo>
                  <a:lnTo>
                    <a:pt x="159" y="1765"/>
                  </a:lnTo>
                  <a:lnTo>
                    <a:pt x="131" y="1730"/>
                  </a:lnTo>
                  <a:lnTo>
                    <a:pt x="109" y="1691"/>
                  </a:lnTo>
                  <a:lnTo>
                    <a:pt x="96" y="1647"/>
                  </a:lnTo>
                  <a:lnTo>
                    <a:pt x="92" y="1601"/>
                  </a:lnTo>
                  <a:lnTo>
                    <a:pt x="98" y="1549"/>
                  </a:lnTo>
                  <a:lnTo>
                    <a:pt x="113" y="1501"/>
                  </a:lnTo>
                  <a:lnTo>
                    <a:pt x="138" y="1461"/>
                  </a:lnTo>
                  <a:lnTo>
                    <a:pt x="173" y="1424"/>
                  </a:lnTo>
                  <a:lnTo>
                    <a:pt x="144" y="1405"/>
                  </a:lnTo>
                  <a:lnTo>
                    <a:pt x="119" y="1382"/>
                  </a:lnTo>
                  <a:lnTo>
                    <a:pt x="102" y="1351"/>
                  </a:lnTo>
                  <a:lnTo>
                    <a:pt x="88" y="1318"/>
                  </a:lnTo>
                  <a:lnTo>
                    <a:pt x="84" y="1282"/>
                  </a:lnTo>
                  <a:lnTo>
                    <a:pt x="90" y="1244"/>
                  </a:lnTo>
                  <a:lnTo>
                    <a:pt x="104" y="1209"/>
                  </a:lnTo>
                  <a:lnTo>
                    <a:pt x="123" y="1180"/>
                  </a:lnTo>
                  <a:lnTo>
                    <a:pt x="90" y="1159"/>
                  </a:lnTo>
                  <a:lnTo>
                    <a:pt x="61" y="1134"/>
                  </a:lnTo>
                  <a:lnTo>
                    <a:pt x="36" y="1103"/>
                  </a:lnTo>
                  <a:lnTo>
                    <a:pt x="17" y="1069"/>
                  </a:lnTo>
                  <a:lnTo>
                    <a:pt x="4" y="1026"/>
                  </a:lnTo>
                  <a:lnTo>
                    <a:pt x="0" y="984"/>
                  </a:lnTo>
                  <a:lnTo>
                    <a:pt x="4" y="942"/>
                  </a:lnTo>
                  <a:lnTo>
                    <a:pt x="15" y="899"/>
                  </a:lnTo>
                  <a:lnTo>
                    <a:pt x="35" y="863"/>
                  </a:lnTo>
                  <a:lnTo>
                    <a:pt x="61" y="830"/>
                  </a:lnTo>
                  <a:lnTo>
                    <a:pt x="94" y="801"/>
                  </a:lnTo>
                  <a:lnTo>
                    <a:pt x="133" y="780"/>
                  </a:lnTo>
                  <a:lnTo>
                    <a:pt x="144" y="774"/>
                  </a:lnTo>
                  <a:lnTo>
                    <a:pt x="136" y="751"/>
                  </a:lnTo>
                  <a:lnTo>
                    <a:pt x="133" y="726"/>
                  </a:lnTo>
                  <a:lnTo>
                    <a:pt x="138" y="696"/>
                  </a:lnTo>
                  <a:lnTo>
                    <a:pt x="150" y="667"/>
                  </a:lnTo>
                  <a:lnTo>
                    <a:pt x="171" y="644"/>
                  </a:lnTo>
                  <a:lnTo>
                    <a:pt x="196" y="626"/>
                  </a:lnTo>
                  <a:lnTo>
                    <a:pt x="227" y="617"/>
                  </a:lnTo>
                  <a:lnTo>
                    <a:pt x="246" y="582"/>
                  </a:lnTo>
                  <a:lnTo>
                    <a:pt x="273" y="549"/>
                  </a:lnTo>
                  <a:lnTo>
                    <a:pt x="255" y="517"/>
                  </a:lnTo>
                  <a:lnTo>
                    <a:pt x="244" y="480"/>
                  </a:lnTo>
                  <a:lnTo>
                    <a:pt x="240" y="442"/>
                  </a:lnTo>
                  <a:lnTo>
                    <a:pt x="246" y="396"/>
                  </a:lnTo>
                  <a:lnTo>
                    <a:pt x="259" y="355"/>
                  </a:lnTo>
                  <a:lnTo>
                    <a:pt x="282" y="319"/>
                  </a:lnTo>
                  <a:lnTo>
                    <a:pt x="313" y="288"/>
                  </a:lnTo>
                  <a:lnTo>
                    <a:pt x="350" y="265"/>
                  </a:lnTo>
                  <a:lnTo>
                    <a:pt x="392" y="250"/>
                  </a:lnTo>
                  <a:lnTo>
                    <a:pt x="436" y="244"/>
                  </a:lnTo>
                  <a:lnTo>
                    <a:pt x="474" y="248"/>
                  </a:lnTo>
                  <a:lnTo>
                    <a:pt x="509" y="257"/>
                  </a:lnTo>
                  <a:lnTo>
                    <a:pt x="540" y="275"/>
                  </a:lnTo>
                  <a:lnTo>
                    <a:pt x="569" y="296"/>
                  </a:lnTo>
                  <a:lnTo>
                    <a:pt x="549" y="261"/>
                  </a:lnTo>
                  <a:lnTo>
                    <a:pt x="536" y="225"/>
                  </a:lnTo>
                  <a:lnTo>
                    <a:pt x="532" y="184"/>
                  </a:lnTo>
                  <a:lnTo>
                    <a:pt x="536" y="142"/>
                  </a:lnTo>
                  <a:lnTo>
                    <a:pt x="551" y="103"/>
                  </a:lnTo>
                  <a:lnTo>
                    <a:pt x="572" y="69"/>
                  </a:lnTo>
                  <a:lnTo>
                    <a:pt x="601" y="40"/>
                  </a:lnTo>
                  <a:lnTo>
                    <a:pt x="636" y="19"/>
                  </a:lnTo>
                  <a:lnTo>
                    <a:pt x="674" y="3"/>
                  </a:lnTo>
                  <a:lnTo>
                    <a:pt x="717" y="0"/>
                  </a:lnTo>
                  <a:close/>
                </a:path>
              </a:pathLst>
            </a:custGeom>
            <a:solidFill>
              <a:srgbClr val="4EB08A">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sp>
          <p:nvSpPr>
            <p:cNvPr id="94" name="Freeform 93"/>
            <p:cNvSpPr>
              <a:spLocks/>
            </p:cNvSpPr>
            <p:nvPr/>
          </p:nvSpPr>
          <p:spPr bwMode="auto">
            <a:xfrm>
              <a:off x="8853488" y="1473200"/>
              <a:ext cx="2252663" cy="3127375"/>
            </a:xfrm>
            <a:custGeom>
              <a:avLst/>
              <a:gdLst>
                <a:gd name="T0" fmla="*/ 793 w 1419"/>
                <a:gd name="T1" fmla="*/ 17 h 1970"/>
                <a:gd name="T2" fmla="*/ 878 w 1419"/>
                <a:gd name="T3" fmla="*/ 103 h 1970"/>
                <a:gd name="T4" fmla="*/ 893 w 1419"/>
                <a:gd name="T5" fmla="*/ 219 h 1970"/>
                <a:gd name="T6" fmla="*/ 903 w 1419"/>
                <a:gd name="T7" fmla="*/ 305 h 1970"/>
                <a:gd name="T8" fmla="*/ 985 w 1419"/>
                <a:gd name="T9" fmla="*/ 371 h 1970"/>
                <a:gd name="T10" fmla="*/ 1099 w 1419"/>
                <a:gd name="T11" fmla="*/ 419 h 1970"/>
                <a:gd name="T12" fmla="*/ 1145 w 1419"/>
                <a:gd name="T13" fmla="*/ 532 h 1970"/>
                <a:gd name="T14" fmla="*/ 1102 w 1419"/>
                <a:gd name="T15" fmla="*/ 642 h 1970"/>
                <a:gd name="T16" fmla="*/ 1222 w 1419"/>
                <a:gd name="T17" fmla="*/ 740 h 1970"/>
                <a:gd name="T18" fmla="*/ 1268 w 1419"/>
                <a:gd name="T19" fmla="*/ 894 h 1970"/>
                <a:gd name="T20" fmla="*/ 1289 w 1419"/>
                <a:gd name="T21" fmla="*/ 1001 h 1970"/>
                <a:gd name="T22" fmla="*/ 1383 w 1419"/>
                <a:gd name="T23" fmla="*/ 1065 h 1970"/>
                <a:gd name="T24" fmla="*/ 1419 w 1419"/>
                <a:gd name="T25" fmla="*/ 1176 h 1970"/>
                <a:gd name="T26" fmla="*/ 1379 w 1419"/>
                <a:gd name="T27" fmla="*/ 1290 h 1970"/>
                <a:gd name="T28" fmla="*/ 1348 w 1419"/>
                <a:gd name="T29" fmla="*/ 1376 h 1970"/>
                <a:gd name="T30" fmla="*/ 1389 w 1419"/>
                <a:gd name="T31" fmla="*/ 1515 h 1970"/>
                <a:gd name="T32" fmla="*/ 1345 w 1419"/>
                <a:gd name="T33" fmla="*/ 1659 h 1970"/>
                <a:gd name="T34" fmla="*/ 1233 w 1419"/>
                <a:gd name="T35" fmla="*/ 1753 h 1970"/>
                <a:gd name="T36" fmla="*/ 1106 w 1419"/>
                <a:gd name="T37" fmla="*/ 1770 h 1970"/>
                <a:gd name="T38" fmla="*/ 1074 w 1419"/>
                <a:gd name="T39" fmla="*/ 1818 h 1970"/>
                <a:gd name="T40" fmla="*/ 1006 w 1419"/>
                <a:gd name="T41" fmla="*/ 1926 h 1970"/>
                <a:gd name="T42" fmla="*/ 883 w 1419"/>
                <a:gd name="T43" fmla="*/ 1970 h 1970"/>
                <a:gd name="T44" fmla="*/ 768 w 1419"/>
                <a:gd name="T45" fmla="*/ 1930 h 1970"/>
                <a:gd name="T46" fmla="*/ 682 w 1419"/>
                <a:gd name="T47" fmla="*/ 1893 h 1970"/>
                <a:gd name="T48" fmla="*/ 559 w 1419"/>
                <a:gd name="T49" fmla="*/ 1924 h 1970"/>
                <a:gd name="T50" fmla="*/ 432 w 1419"/>
                <a:gd name="T51" fmla="*/ 1891 h 1970"/>
                <a:gd name="T52" fmla="*/ 322 w 1419"/>
                <a:gd name="T53" fmla="*/ 1841 h 1970"/>
                <a:gd name="T54" fmla="*/ 194 w 1419"/>
                <a:gd name="T55" fmla="*/ 1801 h 1970"/>
                <a:gd name="T56" fmla="*/ 109 w 1419"/>
                <a:gd name="T57" fmla="*/ 1699 h 1970"/>
                <a:gd name="T58" fmla="*/ 98 w 1419"/>
                <a:gd name="T59" fmla="*/ 1557 h 1970"/>
                <a:gd name="T60" fmla="*/ 173 w 1419"/>
                <a:gd name="T61" fmla="*/ 1432 h 1970"/>
                <a:gd name="T62" fmla="*/ 102 w 1419"/>
                <a:gd name="T63" fmla="*/ 1359 h 1970"/>
                <a:gd name="T64" fmla="*/ 90 w 1419"/>
                <a:gd name="T65" fmla="*/ 1249 h 1970"/>
                <a:gd name="T66" fmla="*/ 90 w 1419"/>
                <a:gd name="T67" fmla="*/ 1165 h 1970"/>
                <a:gd name="T68" fmla="*/ 19 w 1419"/>
                <a:gd name="T69" fmla="*/ 1074 h 1970"/>
                <a:gd name="T70" fmla="*/ 4 w 1419"/>
                <a:gd name="T71" fmla="*/ 946 h 1970"/>
                <a:gd name="T72" fmla="*/ 61 w 1419"/>
                <a:gd name="T73" fmla="*/ 834 h 1970"/>
                <a:gd name="T74" fmla="*/ 144 w 1419"/>
                <a:gd name="T75" fmla="*/ 778 h 1970"/>
                <a:gd name="T76" fmla="*/ 138 w 1419"/>
                <a:gd name="T77" fmla="*/ 698 h 1970"/>
                <a:gd name="T78" fmla="*/ 196 w 1419"/>
                <a:gd name="T79" fmla="*/ 630 h 1970"/>
                <a:gd name="T80" fmla="*/ 273 w 1419"/>
                <a:gd name="T81" fmla="*/ 553 h 1970"/>
                <a:gd name="T82" fmla="*/ 240 w 1419"/>
                <a:gd name="T83" fmla="*/ 444 h 1970"/>
                <a:gd name="T84" fmla="*/ 282 w 1419"/>
                <a:gd name="T85" fmla="*/ 319 h 1970"/>
                <a:gd name="T86" fmla="*/ 390 w 1419"/>
                <a:gd name="T87" fmla="*/ 250 h 1970"/>
                <a:gd name="T88" fmla="*/ 505 w 1419"/>
                <a:gd name="T89" fmla="*/ 259 h 1970"/>
                <a:gd name="T90" fmla="*/ 545 w 1419"/>
                <a:gd name="T91" fmla="*/ 263 h 1970"/>
                <a:gd name="T92" fmla="*/ 534 w 1419"/>
                <a:gd name="T93" fmla="*/ 142 h 1970"/>
                <a:gd name="T94" fmla="*/ 597 w 1419"/>
                <a:gd name="T95" fmla="*/ 40 h 1970"/>
                <a:gd name="T96" fmla="*/ 712 w 1419"/>
                <a:gd name="T97" fmla="*/ 0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19" h="1970">
                  <a:moveTo>
                    <a:pt x="712" y="0"/>
                  </a:moveTo>
                  <a:lnTo>
                    <a:pt x="755" y="3"/>
                  </a:lnTo>
                  <a:lnTo>
                    <a:pt x="793" y="17"/>
                  </a:lnTo>
                  <a:lnTo>
                    <a:pt x="828" y="40"/>
                  </a:lnTo>
                  <a:lnTo>
                    <a:pt x="857" y="69"/>
                  </a:lnTo>
                  <a:lnTo>
                    <a:pt x="878" y="103"/>
                  </a:lnTo>
                  <a:lnTo>
                    <a:pt x="891" y="142"/>
                  </a:lnTo>
                  <a:lnTo>
                    <a:pt x="897" y="184"/>
                  </a:lnTo>
                  <a:lnTo>
                    <a:pt x="893" y="219"/>
                  </a:lnTo>
                  <a:lnTo>
                    <a:pt x="885" y="250"/>
                  </a:lnTo>
                  <a:lnTo>
                    <a:pt x="870" y="278"/>
                  </a:lnTo>
                  <a:lnTo>
                    <a:pt x="903" y="305"/>
                  </a:lnTo>
                  <a:lnTo>
                    <a:pt x="930" y="338"/>
                  </a:lnTo>
                  <a:lnTo>
                    <a:pt x="951" y="375"/>
                  </a:lnTo>
                  <a:lnTo>
                    <a:pt x="985" y="371"/>
                  </a:lnTo>
                  <a:lnTo>
                    <a:pt x="1028" y="376"/>
                  </a:lnTo>
                  <a:lnTo>
                    <a:pt x="1066" y="394"/>
                  </a:lnTo>
                  <a:lnTo>
                    <a:pt x="1099" y="419"/>
                  </a:lnTo>
                  <a:lnTo>
                    <a:pt x="1124" y="451"/>
                  </a:lnTo>
                  <a:lnTo>
                    <a:pt x="1139" y="490"/>
                  </a:lnTo>
                  <a:lnTo>
                    <a:pt x="1145" y="532"/>
                  </a:lnTo>
                  <a:lnTo>
                    <a:pt x="1139" y="573"/>
                  </a:lnTo>
                  <a:lnTo>
                    <a:pt x="1126" y="611"/>
                  </a:lnTo>
                  <a:lnTo>
                    <a:pt x="1102" y="642"/>
                  </a:lnTo>
                  <a:lnTo>
                    <a:pt x="1149" y="667"/>
                  </a:lnTo>
                  <a:lnTo>
                    <a:pt x="1189" y="699"/>
                  </a:lnTo>
                  <a:lnTo>
                    <a:pt x="1222" y="740"/>
                  </a:lnTo>
                  <a:lnTo>
                    <a:pt x="1247" y="788"/>
                  </a:lnTo>
                  <a:lnTo>
                    <a:pt x="1264" y="838"/>
                  </a:lnTo>
                  <a:lnTo>
                    <a:pt x="1268" y="894"/>
                  </a:lnTo>
                  <a:lnTo>
                    <a:pt x="1264" y="946"/>
                  </a:lnTo>
                  <a:lnTo>
                    <a:pt x="1248" y="996"/>
                  </a:lnTo>
                  <a:lnTo>
                    <a:pt x="1289" y="1001"/>
                  </a:lnTo>
                  <a:lnTo>
                    <a:pt x="1323" y="1017"/>
                  </a:lnTo>
                  <a:lnTo>
                    <a:pt x="1356" y="1038"/>
                  </a:lnTo>
                  <a:lnTo>
                    <a:pt x="1383" y="1065"/>
                  </a:lnTo>
                  <a:lnTo>
                    <a:pt x="1402" y="1099"/>
                  </a:lnTo>
                  <a:lnTo>
                    <a:pt x="1416" y="1136"/>
                  </a:lnTo>
                  <a:lnTo>
                    <a:pt x="1419" y="1176"/>
                  </a:lnTo>
                  <a:lnTo>
                    <a:pt x="1414" y="1217"/>
                  </a:lnTo>
                  <a:lnTo>
                    <a:pt x="1400" y="1255"/>
                  </a:lnTo>
                  <a:lnTo>
                    <a:pt x="1379" y="1290"/>
                  </a:lnTo>
                  <a:lnTo>
                    <a:pt x="1352" y="1317"/>
                  </a:lnTo>
                  <a:lnTo>
                    <a:pt x="1320" y="1338"/>
                  </a:lnTo>
                  <a:lnTo>
                    <a:pt x="1348" y="1376"/>
                  </a:lnTo>
                  <a:lnTo>
                    <a:pt x="1370" y="1418"/>
                  </a:lnTo>
                  <a:lnTo>
                    <a:pt x="1383" y="1465"/>
                  </a:lnTo>
                  <a:lnTo>
                    <a:pt x="1389" y="1515"/>
                  </a:lnTo>
                  <a:lnTo>
                    <a:pt x="1383" y="1567"/>
                  </a:lnTo>
                  <a:lnTo>
                    <a:pt x="1370" y="1617"/>
                  </a:lnTo>
                  <a:lnTo>
                    <a:pt x="1345" y="1659"/>
                  </a:lnTo>
                  <a:lnTo>
                    <a:pt x="1314" y="1697"/>
                  </a:lnTo>
                  <a:lnTo>
                    <a:pt x="1277" y="1728"/>
                  </a:lnTo>
                  <a:lnTo>
                    <a:pt x="1233" y="1753"/>
                  </a:lnTo>
                  <a:lnTo>
                    <a:pt x="1185" y="1768"/>
                  </a:lnTo>
                  <a:lnTo>
                    <a:pt x="1135" y="1772"/>
                  </a:lnTo>
                  <a:lnTo>
                    <a:pt x="1106" y="1770"/>
                  </a:lnTo>
                  <a:lnTo>
                    <a:pt x="1078" y="1766"/>
                  </a:lnTo>
                  <a:lnTo>
                    <a:pt x="1078" y="1772"/>
                  </a:lnTo>
                  <a:lnTo>
                    <a:pt x="1074" y="1818"/>
                  </a:lnTo>
                  <a:lnTo>
                    <a:pt x="1058" y="1859"/>
                  </a:lnTo>
                  <a:lnTo>
                    <a:pt x="1035" y="1895"/>
                  </a:lnTo>
                  <a:lnTo>
                    <a:pt x="1006" y="1926"/>
                  </a:lnTo>
                  <a:lnTo>
                    <a:pt x="970" y="1949"/>
                  </a:lnTo>
                  <a:lnTo>
                    <a:pt x="930" y="1965"/>
                  </a:lnTo>
                  <a:lnTo>
                    <a:pt x="883" y="1970"/>
                  </a:lnTo>
                  <a:lnTo>
                    <a:pt x="843" y="1965"/>
                  </a:lnTo>
                  <a:lnTo>
                    <a:pt x="803" y="1951"/>
                  </a:lnTo>
                  <a:lnTo>
                    <a:pt x="768" y="1930"/>
                  </a:lnTo>
                  <a:lnTo>
                    <a:pt x="739" y="1903"/>
                  </a:lnTo>
                  <a:lnTo>
                    <a:pt x="716" y="1870"/>
                  </a:lnTo>
                  <a:lnTo>
                    <a:pt x="682" y="1893"/>
                  </a:lnTo>
                  <a:lnTo>
                    <a:pt x="643" y="1911"/>
                  </a:lnTo>
                  <a:lnTo>
                    <a:pt x="601" y="1920"/>
                  </a:lnTo>
                  <a:lnTo>
                    <a:pt x="559" y="1924"/>
                  </a:lnTo>
                  <a:lnTo>
                    <a:pt x="513" y="1920"/>
                  </a:lnTo>
                  <a:lnTo>
                    <a:pt x="472" y="1909"/>
                  </a:lnTo>
                  <a:lnTo>
                    <a:pt x="432" y="1891"/>
                  </a:lnTo>
                  <a:lnTo>
                    <a:pt x="397" y="1866"/>
                  </a:lnTo>
                  <a:lnTo>
                    <a:pt x="367" y="1838"/>
                  </a:lnTo>
                  <a:lnTo>
                    <a:pt x="322" y="1841"/>
                  </a:lnTo>
                  <a:lnTo>
                    <a:pt x="276" y="1838"/>
                  </a:lnTo>
                  <a:lnTo>
                    <a:pt x="232" y="1824"/>
                  </a:lnTo>
                  <a:lnTo>
                    <a:pt x="194" y="1801"/>
                  </a:lnTo>
                  <a:lnTo>
                    <a:pt x="159" y="1774"/>
                  </a:lnTo>
                  <a:lnTo>
                    <a:pt x="130" y="1740"/>
                  </a:lnTo>
                  <a:lnTo>
                    <a:pt x="109" y="1699"/>
                  </a:lnTo>
                  <a:lnTo>
                    <a:pt x="96" y="1655"/>
                  </a:lnTo>
                  <a:lnTo>
                    <a:pt x="92" y="1609"/>
                  </a:lnTo>
                  <a:lnTo>
                    <a:pt x="98" y="1557"/>
                  </a:lnTo>
                  <a:lnTo>
                    <a:pt x="113" y="1509"/>
                  </a:lnTo>
                  <a:lnTo>
                    <a:pt x="138" y="1467"/>
                  </a:lnTo>
                  <a:lnTo>
                    <a:pt x="173" y="1432"/>
                  </a:lnTo>
                  <a:lnTo>
                    <a:pt x="144" y="1413"/>
                  </a:lnTo>
                  <a:lnTo>
                    <a:pt x="119" y="1388"/>
                  </a:lnTo>
                  <a:lnTo>
                    <a:pt x="102" y="1359"/>
                  </a:lnTo>
                  <a:lnTo>
                    <a:pt x="90" y="1324"/>
                  </a:lnTo>
                  <a:lnTo>
                    <a:pt x="84" y="1288"/>
                  </a:lnTo>
                  <a:lnTo>
                    <a:pt x="90" y="1249"/>
                  </a:lnTo>
                  <a:lnTo>
                    <a:pt x="103" y="1215"/>
                  </a:lnTo>
                  <a:lnTo>
                    <a:pt x="123" y="1184"/>
                  </a:lnTo>
                  <a:lnTo>
                    <a:pt x="90" y="1165"/>
                  </a:lnTo>
                  <a:lnTo>
                    <a:pt x="61" y="1140"/>
                  </a:lnTo>
                  <a:lnTo>
                    <a:pt x="36" y="1109"/>
                  </a:lnTo>
                  <a:lnTo>
                    <a:pt x="19" y="1074"/>
                  </a:lnTo>
                  <a:lnTo>
                    <a:pt x="5" y="1030"/>
                  </a:lnTo>
                  <a:lnTo>
                    <a:pt x="0" y="988"/>
                  </a:lnTo>
                  <a:lnTo>
                    <a:pt x="4" y="946"/>
                  </a:lnTo>
                  <a:lnTo>
                    <a:pt x="15" y="905"/>
                  </a:lnTo>
                  <a:lnTo>
                    <a:pt x="34" y="867"/>
                  </a:lnTo>
                  <a:lnTo>
                    <a:pt x="61" y="834"/>
                  </a:lnTo>
                  <a:lnTo>
                    <a:pt x="94" y="805"/>
                  </a:lnTo>
                  <a:lnTo>
                    <a:pt x="132" y="784"/>
                  </a:lnTo>
                  <a:lnTo>
                    <a:pt x="144" y="778"/>
                  </a:lnTo>
                  <a:lnTo>
                    <a:pt x="136" y="755"/>
                  </a:lnTo>
                  <a:lnTo>
                    <a:pt x="132" y="730"/>
                  </a:lnTo>
                  <a:lnTo>
                    <a:pt x="138" y="698"/>
                  </a:lnTo>
                  <a:lnTo>
                    <a:pt x="150" y="669"/>
                  </a:lnTo>
                  <a:lnTo>
                    <a:pt x="171" y="646"/>
                  </a:lnTo>
                  <a:lnTo>
                    <a:pt x="196" y="630"/>
                  </a:lnTo>
                  <a:lnTo>
                    <a:pt x="224" y="621"/>
                  </a:lnTo>
                  <a:lnTo>
                    <a:pt x="246" y="584"/>
                  </a:lnTo>
                  <a:lnTo>
                    <a:pt x="273" y="553"/>
                  </a:lnTo>
                  <a:lnTo>
                    <a:pt x="253" y="519"/>
                  </a:lnTo>
                  <a:lnTo>
                    <a:pt x="244" y="482"/>
                  </a:lnTo>
                  <a:lnTo>
                    <a:pt x="240" y="444"/>
                  </a:lnTo>
                  <a:lnTo>
                    <a:pt x="244" y="398"/>
                  </a:lnTo>
                  <a:lnTo>
                    <a:pt x="259" y="355"/>
                  </a:lnTo>
                  <a:lnTo>
                    <a:pt x="282" y="319"/>
                  </a:lnTo>
                  <a:lnTo>
                    <a:pt x="313" y="288"/>
                  </a:lnTo>
                  <a:lnTo>
                    <a:pt x="349" y="265"/>
                  </a:lnTo>
                  <a:lnTo>
                    <a:pt x="390" y="250"/>
                  </a:lnTo>
                  <a:lnTo>
                    <a:pt x="434" y="246"/>
                  </a:lnTo>
                  <a:lnTo>
                    <a:pt x="470" y="248"/>
                  </a:lnTo>
                  <a:lnTo>
                    <a:pt x="505" y="259"/>
                  </a:lnTo>
                  <a:lnTo>
                    <a:pt x="538" y="275"/>
                  </a:lnTo>
                  <a:lnTo>
                    <a:pt x="565" y="296"/>
                  </a:lnTo>
                  <a:lnTo>
                    <a:pt x="545" y="263"/>
                  </a:lnTo>
                  <a:lnTo>
                    <a:pt x="534" y="225"/>
                  </a:lnTo>
                  <a:lnTo>
                    <a:pt x="528" y="184"/>
                  </a:lnTo>
                  <a:lnTo>
                    <a:pt x="534" y="142"/>
                  </a:lnTo>
                  <a:lnTo>
                    <a:pt x="547" y="103"/>
                  </a:lnTo>
                  <a:lnTo>
                    <a:pt x="568" y="69"/>
                  </a:lnTo>
                  <a:lnTo>
                    <a:pt x="597" y="40"/>
                  </a:lnTo>
                  <a:lnTo>
                    <a:pt x="632" y="17"/>
                  </a:lnTo>
                  <a:lnTo>
                    <a:pt x="670" y="3"/>
                  </a:lnTo>
                  <a:lnTo>
                    <a:pt x="712" y="0"/>
                  </a:lnTo>
                  <a:close/>
                </a:path>
              </a:pathLst>
            </a:custGeom>
            <a:solidFill>
              <a:srgbClr val="4EB08A"/>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prstClr val="black"/>
                </a:solidFill>
                <a:effectLst/>
                <a:uLnTx/>
                <a:uFillTx/>
                <a:latin typeface="Calibri"/>
              </a:endParaRPr>
            </a:p>
          </p:txBody>
        </p:sp>
      </p:grpSp>
      <p:sp>
        <p:nvSpPr>
          <p:cNvPr id="98" name="Rectangle 97"/>
          <p:cNvSpPr/>
          <p:nvPr/>
        </p:nvSpPr>
        <p:spPr>
          <a:xfrm>
            <a:off x="360434" y="4075891"/>
            <a:ext cx="1594341" cy="1856894"/>
          </a:xfrm>
          <a:prstGeom prst="rect">
            <a:avLst/>
          </a:prstGeom>
          <a:solidFill>
            <a:schemeClr val="accent1"/>
          </a:solidFill>
          <a:ln w="25400" cap="flat" cmpd="sng" algn="ctr">
            <a:noFill/>
            <a:prstDash val="solid"/>
          </a:ln>
          <a:effectLst/>
        </p:spPr>
        <p:txBody>
          <a:bodyPr rtlCol="0" anchor="ctr"/>
          <a:lstStyle/>
          <a:p>
            <a:pPr algn="ctr" defTabSz="1218987"/>
            <a:endParaRPr lang="en-US" sz="2400" kern="0" dirty="0">
              <a:solidFill>
                <a:prstClr val="white"/>
              </a:solidFill>
              <a:latin typeface="Calibri"/>
            </a:endParaRPr>
          </a:p>
        </p:txBody>
      </p:sp>
      <p:sp>
        <p:nvSpPr>
          <p:cNvPr id="99" name="Rectangle 98"/>
          <p:cNvSpPr/>
          <p:nvPr/>
        </p:nvSpPr>
        <p:spPr>
          <a:xfrm>
            <a:off x="2043245" y="4075891"/>
            <a:ext cx="1594341" cy="1856894"/>
          </a:xfrm>
          <a:prstGeom prst="rect">
            <a:avLst/>
          </a:prstGeom>
          <a:solidFill>
            <a:schemeClr val="bg1">
              <a:lumMod val="95000"/>
            </a:schemeClr>
          </a:solidFill>
          <a:ln w="25400" cap="flat" cmpd="sng" algn="ctr">
            <a:noFill/>
            <a:prstDash val="solid"/>
          </a:ln>
          <a:effectLst/>
        </p:spPr>
        <p:txBody>
          <a:bodyPr rtlCol="0" anchor="ctr"/>
          <a:lstStyle/>
          <a:p>
            <a:pPr algn="ctr" defTabSz="1218987"/>
            <a:endParaRPr lang="en-US" sz="2400" kern="0" dirty="0">
              <a:solidFill>
                <a:prstClr val="white"/>
              </a:solidFill>
              <a:latin typeface="Calibri"/>
            </a:endParaRPr>
          </a:p>
        </p:txBody>
      </p:sp>
      <p:sp>
        <p:nvSpPr>
          <p:cNvPr id="100" name="Rectangle 99"/>
          <p:cNvSpPr/>
          <p:nvPr/>
        </p:nvSpPr>
        <p:spPr>
          <a:xfrm>
            <a:off x="3726056" y="4064952"/>
            <a:ext cx="1594341" cy="1856894"/>
          </a:xfrm>
          <a:prstGeom prst="rect">
            <a:avLst/>
          </a:prstGeom>
          <a:solidFill>
            <a:schemeClr val="bg1">
              <a:lumMod val="95000"/>
            </a:scheme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Calibri"/>
              <a:ea typeface="+mn-ea"/>
              <a:cs typeface="+mn-cs"/>
            </a:endParaRPr>
          </a:p>
        </p:txBody>
      </p:sp>
      <p:sp>
        <p:nvSpPr>
          <p:cNvPr id="101" name="Rectangle 100"/>
          <p:cNvSpPr/>
          <p:nvPr/>
        </p:nvSpPr>
        <p:spPr>
          <a:xfrm>
            <a:off x="5408865" y="4092242"/>
            <a:ext cx="1594341" cy="1856894"/>
          </a:xfrm>
          <a:prstGeom prst="rect">
            <a:avLst/>
          </a:prstGeom>
          <a:solidFill>
            <a:schemeClr val="bg1">
              <a:lumMod val="95000"/>
            </a:scheme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Calibri"/>
              <a:ea typeface="+mn-ea"/>
              <a:cs typeface="+mn-cs"/>
            </a:endParaRPr>
          </a:p>
        </p:txBody>
      </p:sp>
      <p:sp>
        <p:nvSpPr>
          <p:cNvPr id="102" name="Rectangle 101"/>
          <p:cNvSpPr/>
          <p:nvPr/>
        </p:nvSpPr>
        <p:spPr>
          <a:xfrm>
            <a:off x="7091676" y="4075891"/>
            <a:ext cx="1594341" cy="1856894"/>
          </a:xfrm>
          <a:prstGeom prst="rect">
            <a:avLst/>
          </a:prstGeom>
          <a:solidFill>
            <a:schemeClr val="bg1">
              <a:lumMod val="95000"/>
            </a:scheme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Calibri"/>
              <a:ea typeface="+mn-ea"/>
              <a:cs typeface="+mn-cs"/>
            </a:endParaRPr>
          </a:p>
        </p:txBody>
      </p:sp>
      <p:sp>
        <p:nvSpPr>
          <p:cNvPr id="108" name="TextBox 107"/>
          <p:cNvSpPr txBox="1"/>
          <p:nvPr/>
        </p:nvSpPr>
        <p:spPr>
          <a:xfrm>
            <a:off x="2126291" y="4653958"/>
            <a:ext cx="1586127" cy="590931"/>
          </a:xfrm>
          <a:prstGeom prst="rect">
            <a:avLst/>
          </a:prstGeom>
          <a:noFill/>
        </p:spPr>
        <p:txBody>
          <a:bodyPr wrap="square" rtlCol="0">
            <a:spAutoFit/>
          </a:bodyPr>
          <a:lstStyle/>
          <a:p>
            <a:pPr algn="ctr" defTabSz="1218987">
              <a:lnSpc>
                <a:spcPct val="90000"/>
              </a:lnSpc>
            </a:pPr>
            <a:r>
              <a:rPr lang="en-US" sz="1200" i="1" kern="0" dirty="0" smtClean="0">
                <a:solidFill>
                  <a:prstClr val="white"/>
                </a:solidFill>
                <a:cs typeface="Arial" pitchFamily="34" charset="0"/>
                <a:hlinkClick r:id="rId3"/>
              </a:rPr>
              <a:t>Establish a Sustainable Vendor Management Office</a:t>
            </a:r>
            <a:endParaRPr lang="en-US" sz="1200" i="1" dirty="0">
              <a:solidFill>
                <a:prstClr val="white"/>
              </a:solidFill>
              <a:cs typeface="Arial" pitchFamily="34" charset="0"/>
            </a:endParaRPr>
          </a:p>
        </p:txBody>
      </p:sp>
      <p:sp>
        <p:nvSpPr>
          <p:cNvPr id="110" name="TextBox 109"/>
          <p:cNvSpPr txBox="1"/>
          <p:nvPr/>
        </p:nvSpPr>
        <p:spPr>
          <a:xfrm>
            <a:off x="505746" y="4731914"/>
            <a:ext cx="1392432" cy="757130"/>
          </a:xfrm>
          <a:prstGeom prst="rect">
            <a:avLst/>
          </a:prstGeom>
          <a:noFill/>
        </p:spPr>
        <p:txBody>
          <a:bodyPr wrap="square" rtlCol="0">
            <a:spAutoFit/>
          </a:bodyPr>
          <a:lstStyle/>
          <a:p>
            <a:pPr algn="ctr" defTabSz="1218987">
              <a:lnSpc>
                <a:spcPct val="90000"/>
              </a:lnSpc>
            </a:pPr>
            <a:r>
              <a:rPr lang="en-US" sz="1200" i="1" dirty="0" smtClean="0">
                <a:solidFill>
                  <a:prstClr val="white"/>
                </a:solidFill>
                <a:cs typeface="Arial" pitchFamily="34" charset="0"/>
              </a:rPr>
              <a:t>Manage Your Vendor Before They Manage You</a:t>
            </a:r>
            <a:endParaRPr lang="en-US" sz="1200" i="1" dirty="0">
              <a:solidFill>
                <a:prstClr val="white"/>
              </a:solidFill>
              <a:cs typeface="Arial" pitchFamily="34" charset="0"/>
            </a:endParaRPr>
          </a:p>
        </p:txBody>
      </p:sp>
      <p:sp>
        <p:nvSpPr>
          <p:cNvPr id="112" name="TextBox 111"/>
          <p:cNvSpPr txBox="1"/>
          <p:nvPr/>
        </p:nvSpPr>
        <p:spPr>
          <a:xfrm>
            <a:off x="3823110" y="4138220"/>
            <a:ext cx="1448156" cy="1754326"/>
          </a:xfrm>
          <a:prstGeom prst="rect">
            <a:avLst/>
          </a:prstGeom>
          <a:solidFill>
            <a:schemeClr val="bg1">
              <a:lumMod val="95000"/>
            </a:schemeClr>
          </a:solidFill>
        </p:spPr>
        <p:txBody>
          <a:bodyPr wrap="square" rtlCol="0">
            <a:spAutoFit/>
          </a:bodyPr>
          <a:lstStyle/>
          <a:p>
            <a:pPr algn="ctr" defTabSz="1218987">
              <a:lnSpc>
                <a:spcPct val="90000"/>
              </a:lnSpc>
            </a:pPr>
            <a:r>
              <a:rPr lang="en-US" sz="1200" i="1" dirty="0">
                <a:hlinkClick r:id="rId4"/>
              </a:rPr>
              <a:t>Implement a Proactive and Consistent Vendor Selection Process</a:t>
            </a:r>
            <a:r>
              <a:rPr lang="en-US" sz="1200" i="1" dirty="0"/>
              <a:t> </a:t>
            </a:r>
            <a:r>
              <a:rPr lang="en-US" sz="1200" kern="0" dirty="0">
                <a:cs typeface="Arial" pitchFamily="34" charset="0"/>
              </a:rPr>
              <a:t>and</a:t>
            </a:r>
          </a:p>
          <a:p>
            <a:pPr algn="ctr" defTabSz="1218987">
              <a:lnSpc>
                <a:spcPct val="90000"/>
              </a:lnSpc>
            </a:pPr>
            <a:r>
              <a:rPr lang="en-US" sz="1200" i="1" dirty="0">
                <a:hlinkClick r:id="rId5"/>
              </a:rPr>
              <a:t>Master Contract Review and Negotiation for Software Agreements</a:t>
            </a:r>
            <a:endParaRPr lang="en-US" sz="1200" i="1" dirty="0"/>
          </a:p>
        </p:txBody>
      </p:sp>
      <p:sp>
        <p:nvSpPr>
          <p:cNvPr id="114" name="TextBox 113"/>
          <p:cNvSpPr txBox="1"/>
          <p:nvPr/>
        </p:nvSpPr>
        <p:spPr>
          <a:xfrm>
            <a:off x="5421049" y="4770982"/>
            <a:ext cx="1569369" cy="757130"/>
          </a:xfrm>
          <a:prstGeom prst="rect">
            <a:avLst/>
          </a:prstGeom>
          <a:solidFill>
            <a:schemeClr val="bg1">
              <a:lumMod val="95000"/>
            </a:schemeClr>
          </a:solidFill>
        </p:spPr>
        <p:txBody>
          <a:bodyPr wrap="square" rtlCol="0">
            <a:spAutoFit/>
          </a:bodyPr>
          <a:lstStyle/>
          <a:p>
            <a:pPr algn="ctr" defTabSz="1218987">
              <a:lnSpc>
                <a:spcPct val="90000"/>
              </a:lnSpc>
            </a:pPr>
            <a:r>
              <a:rPr lang="en-US" sz="1200" i="1" dirty="0">
                <a:hlinkClick r:id="rId6"/>
              </a:rPr>
              <a:t>Proactively Identify and Mitigate Vendor Risk</a:t>
            </a:r>
            <a:r>
              <a:rPr lang="en-US" sz="1200" i="1" dirty="0"/>
              <a:t> </a:t>
            </a:r>
          </a:p>
          <a:p>
            <a:pPr algn="ctr" defTabSz="1218987">
              <a:lnSpc>
                <a:spcPct val="90000"/>
              </a:lnSpc>
            </a:pPr>
            <a:endParaRPr lang="en-US" sz="1200" dirty="0">
              <a:solidFill>
                <a:prstClr val="white"/>
              </a:solidFill>
              <a:cs typeface="Arial" pitchFamily="34" charset="0"/>
            </a:endParaRPr>
          </a:p>
        </p:txBody>
      </p:sp>
      <p:sp>
        <p:nvSpPr>
          <p:cNvPr id="116" name="TextBox 115"/>
          <p:cNvSpPr txBox="1"/>
          <p:nvPr/>
        </p:nvSpPr>
        <p:spPr>
          <a:xfrm>
            <a:off x="7189034" y="4727023"/>
            <a:ext cx="1392432" cy="757130"/>
          </a:xfrm>
          <a:prstGeom prst="rect">
            <a:avLst/>
          </a:prstGeom>
          <a:solidFill>
            <a:schemeClr val="bg1">
              <a:lumMod val="95000"/>
            </a:schemeClr>
          </a:solidFill>
        </p:spPr>
        <p:txBody>
          <a:bodyPr wrap="square" rtlCol="0">
            <a:spAutoFit/>
          </a:bodyPr>
          <a:lstStyle/>
          <a:p>
            <a:pPr algn="ctr" defTabSz="1218987">
              <a:lnSpc>
                <a:spcPct val="90000"/>
              </a:lnSpc>
            </a:pPr>
            <a:r>
              <a:rPr lang="en-US" sz="1200" i="1" dirty="0">
                <a:solidFill>
                  <a:srgbClr val="0070C0"/>
                </a:solidFill>
                <a:hlinkClick r:id="rId7">
                  <a:extLst>
                    <a:ext uri="{A12FA001-AC4F-418D-AE19-62706E023703}">
                      <ahyp:hlinkClr xmlns:ahyp="http://schemas.microsoft.com/office/drawing/2018/hyperlinkcolor" xmlns="" val="tx"/>
                    </a:ext>
                  </a:extLst>
                </a:hlinkClick>
              </a:rPr>
              <a:t>Capture and Market the ROI of Your VMO</a:t>
            </a:r>
            <a:endParaRPr lang="en-US" sz="1200" i="1" dirty="0">
              <a:solidFill>
                <a:srgbClr val="0070C0"/>
              </a:solidFill>
            </a:endParaRPr>
          </a:p>
          <a:p>
            <a:pPr algn="ctr" defTabSz="1218987">
              <a:lnSpc>
                <a:spcPct val="90000"/>
              </a:lnSpc>
            </a:pPr>
            <a:r>
              <a:rPr lang="en-US" sz="1200" dirty="0"/>
              <a:t> </a:t>
            </a:r>
            <a:endParaRPr lang="en-US" sz="1200" dirty="0">
              <a:cs typeface="Arial" pitchFamily="34" charset="0"/>
            </a:endParaRPr>
          </a:p>
        </p:txBody>
      </p:sp>
      <p:sp>
        <p:nvSpPr>
          <p:cNvPr id="3" name="Isosceles Triangle 2"/>
          <p:cNvSpPr/>
          <p:nvPr/>
        </p:nvSpPr>
        <p:spPr>
          <a:xfrm>
            <a:off x="811500" y="5796852"/>
            <a:ext cx="692210" cy="376015"/>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505746" y="6172898"/>
            <a:ext cx="1253128" cy="307777"/>
          </a:xfrm>
          <a:prstGeom prst="rect">
            <a:avLst/>
          </a:prstGeom>
        </p:spPr>
        <p:txBody>
          <a:bodyPr wrap="square" rtlCol="0">
            <a:spAutoFit/>
          </a:bodyPr>
          <a:lstStyle/>
          <a:p>
            <a:r>
              <a:rPr lang="en-US" sz="1400" b="1" i="1" dirty="0">
                <a:solidFill>
                  <a:schemeClr val="accent2"/>
                </a:solidFill>
              </a:rPr>
              <a:t>You are here</a:t>
            </a:r>
          </a:p>
        </p:txBody>
      </p:sp>
    </p:spTree>
    <p:extLst>
      <p:ext uri="{BB962C8B-B14F-4D97-AF65-F5344CB8AC3E}">
        <p14:creationId xmlns:p14="http://schemas.microsoft.com/office/powerpoint/2010/main" val="36639291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2_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2441</Words>
  <Application>Microsoft Office PowerPoint</Application>
  <PresentationFormat>On-screen Show (4:3)</PresentationFormat>
  <Paragraphs>381</Paragraphs>
  <Slides>17</Slides>
  <Notes>17</Notes>
  <HiddenSlides>0</HiddenSlides>
  <MMClips>0</MMClips>
  <ScaleCrop>false</ScaleCrop>
  <HeadingPairs>
    <vt:vector size="8" baseType="variant">
      <vt:variant>
        <vt:lpstr>Fonts Used</vt:lpstr>
      </vt:variant>
      <vt:variant>
        <vt:i4>6</vt:i4>
      </vt:variant>
      <vt:variant>
        <vt:lpstr>Theme</vt:lpstr>
      </vt:variant>
      <vt:variant>
        <vt:i4>2</vt:i4>
      </vt:variant>
      <vt:variant>
        <vt:lpstr>Slide Titles</vt:lpstr>
      </vt:variant>
      <vt:variant>
        <vt:i4>17</vt:i4>
      </vt:variant>
      <vt:variant>
        <vt:lpstr>Custom Shows</vt:lpstr>
      </vt:variant>
      <vt:variant>
        <vt:i4>1</vt:i4>
      </vt:variant>
    </vt:vector>
  </HeadingPairs>
  <TitlesOfParts>
    <vt:vector size="26" baseType="lpstr">
      <vt:lpstr>Arial</vt:lpstr>
      <vt:lpstr>Calibri</vt:lpstr>
      <vt:lpstr>Georgia</vt:lpstr>
      <vt:lpstr>Open Sans</vt:lpstr>
      <vt:lpstr>Times New Roman</vt:lpstr>
      <vt:lpstr>Wingdings</vt:lpstr>
      <vt:lpstr>Theme1</vt:lpstr>
      <vt:lpstr>2_Theme1</vt:lpstr>
      <vt:lpstr>PowerPoint Presentation</vt:lpstr>
      <vt:lpstr>PowerPoint Presentation</vt:lpstr>
      <vt:lpstr>Our understanding of the problem</vt:lpstr>
      <vt:lpstr>Executive summary</vt:lpstr>
      <vt:lpstr>Vendors are a critical part of your IT operations</vt:lpstr>
      <vt:lpstr>When vendors fail, IT fails</vt:lpstr>
      <vt:lpstr>VMOs are on the rise because they save money</vt:lpstr>
      <vt:lpstr>Vendor management functions fall under three umbrellas</vt:lpstr>
      <vt:lpstr>Grow your VMO with Info-Tech’s vendor management key initiative plan</vt:lpstr>
      <vt:lpstr>Don’t let conventional wisdom become your roadblock</vt:lpstr>
      <vt:lpstr>Use Info-Tech’s Vendor Inventory and Prioritization Tool to build a prioritized vendor inventory</vt:lpstr>
      <vt:lpstr>Track metrics throughout the project to prove ROI</vt:lpstr>
      <vt:lpstr>Build a repeatable process, then start with your highest priority vendors</vt:lpstr>
      <vt:lpstr>Use these icons to help direct you as you navigate this research </vt:lpstr>
      <vt:lpstr>Info-Tech offers various levels of support to best suit your needs</vt:lpstr>
      <vt:lpstr>Manage Your Vendors Before They Manage You – project overview</vt:lpstr>
      <vt:lpstr>Workshop overview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2019-06-28T15:23:41Z</dcterms:created>
  <dcterms:modified xsi:type="dcterms:W3CDTF">2019-06-28T15:25:05Z</dcterms:modified>
</cp:coreProperties>
</file>